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4"/>
  </p:notesMasterIdLst>
  <p:sldIdLst>
    <p:sldId id="256" r:id="rId2"/>
    <p:sldId id="285" r:id="rId3"/>
    <p:sldId id="257" r:id="rId4"/>
    <p:sldId id="259" r:id="rId5"/>
    <p:sldId id="280" r:id="rId6"/>
    <p:sldId id="281" r:id="rId7"/>
    <p:sldId id="263" r:id="rId8"/>
    <p:sldId id="264" r:id="rId9"/>
    <p:sldId id="265" r:id="rId10"/>
    <p:sldId id="266" r:id="rId11"/>
    <p:sldId id="267" r:id="rId12"/>
    <p:sldId id="268" r:id="rId13"/>
  </p:sldIdLst>
  <p:sldSz cx="9144000" cy="6858000" type="screen4x3"/>
  <p:notesSz cx="6858000" cy="9144000"/>
  <p:embeddedFontLst>
    <p:embeddedFont>
      <p:font typeface="Avenir" panose="02000503020000020003" pitchFamily="2" charset="0"/>
      <p:regular r:id="rId15"/>
      <p:italic r:id="rId16"/>
    </p:embeddedFon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BE672D-331C-4FAC-B78B-A4EB5AD0BE9E}">
  <a:tblStyle styleId="{CABE672D-331C-4FAC-B78B-A4EB5AD0BE9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E2702A9-1320-4964-9E62-951E6C15695A}"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6F2"/>
          </a:solidFill>
        </a:fill>
      </a:tcStyle>
    </a:wholeTbl>
    <a:band1H>
      <a:tcTxStyle/>
      <a:tcStyle>
        <a:tcBdr/>
        <a:fill>
          <a:solidFill>
            <a:srgbClr val="D7ECE5"/>
          </a:solidFill>
        </a:fill>
      </a:tcStyle>
    </a:band1H>
    <a:band2H>
      <a:tcTxStyle/>
      <a:tcStyle>
        <a:tcBdr/>
      </a:tcStyle>
    </a:band2H>
    <a:band1V>
      <a:tcTxStyle/>
      <a:tcStyle>
        <a:tcBdr/>
        <a:fill>
          <a:solidFill>
            <a:srgbClr val="D7ECE5"/>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922EFAD0-6117-4FA0-9094-740D8C07C1DB}"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4"/>
  </p:normalViewPr>
  <p:slideViewPr>
    <p:cSldViewPr snapToGrid="0">
      <p:cViewPr varScale="1">
        <p:scale>
          <a:sx n="121" d="100"/>
          <a:sy n="121" d="100"/>
        </p:scale>
        <p:origin x="82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1100"/>
              <a:buNone/>
            </a:pPr>
            <a:endParaRPr sz="1100">
              <a:solidFill>
                <a:srgbClr val="222222"/>
              </a:solidFill>
              <a:highlight>
                <a:srgbClr val="FFFFFF"/>
              </a:highlight>
              <a:latin typeface="Arial"/>
              <a:ea typeface="Arial"/>
              <a:cs typeface="Arial"/>
              <a:sym typeface="Arial"/>
            </a:endParaRPr>
          </a:p>
          <a:p>
            <a:pPr marL="0" marR="0" lvl="0" indent="0" algn="l" rtl="0">
              <a:lnSpc>
                <a:spcPct val="100000"/>
              </a:lnSpc>
              <a:spcBef>
                <a:spcPts val="1000"/>
              </a:spcBef>
              <a:spcAft>
                <a:spcPts val="0"/>
              </a:spcAft>
              <a:buSzPts val="1100"/>
              <a:buNone/>
            </a:pPr>
            <a:endParaRPr/>
          </a:p>
        </p:txBody>
      </p:sp>
      <p:sp>
        <p:nvSpPr>
          <p:cNvPr id="85" name="Google Shape;85;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85" name="Google Shape;185;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4bd25d00e_0_1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4bd25d00e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rgbClr val="000000"/>
              </a:buClr>
              <a:buSzPts val="1400"/>
              <a:buFont typeface="Avenir"/>
              <a:buChar char="●"/>
            </a:pPr>
            <a:r>
              <a:rPr lang="en" sz="1400">
                <a:solidFill>
                  <a:srgbClr val="000000"/>
                </a:solidFill>
                <a:latin typeface="Avenir"/>
                <a:ea typeface="Avenir"/>
                <a:cs typeface="Avenir"/>
                <a:sym typeface="Avenir"/>
              </a:rPr>
              <a:t>SoCalREN is ensuring regional reach and delivery of valuable services throughout the entire SoCalREN territory</a:t>
            </a:r>
            <a:endParaRPr sz="1400">
              <a:solidFill>
                <a:srgbClr val="000000"/>
              </a:solidFill>
              <a:latin typeface="Avenir"/>
              <a:ea typeface="Avenir"/>
              <a:cs typeface="Avenir"/>
              <a:sym typeface="Avenir"/>
            </a:endParaRPr>
          </a:p>
          <a:p>
            <a:pPr marL="457200" lvl="0" indent="-317500" algn="l" rtl="0">
              <a:spcBef>
                <a:spcPts val="0"/>
              </a:spcBef>
              <a:spcAft>
                <a:spcPts val="0"/>
              </a:spcAft>
              <a:buClr>
                <a:srgbClr val="000000"/>
              </a:buClr>
              <a:buSzPts val="1400"/>
              <a:buFont typeface="Avenir"/>
              <a:buChar char="●"/>
            </a:pPr>
            <a:r>
              <a:rPr lang="en" sz="1400">
                <a:solidFill>
                  <a:srgbClr val="000000"/>
                </a:solidFill>
                <a:latin typeface="Avenir"/>
                <a:ea typeface="Avenir"/>
                <a:cs typeface="Avenir"/>
                <a:sym typeface="Avenir"/>
              </a:rPr>
              <a:t>Focusing on DACs and HTR communities, we’ve started implementing specific strategies to reach all the communities throughout our territory, including the 700+ public agencies we serve</a:t>
            </a:r>
            <a:endParaRPr sz="1400">
              <a:solidFill>
                <a:srgbClr val="000000"/>
              </a:solidFill>
              <a:latin typeface="Avenir"/>
              <a:ea typeface="Avenir"/>
              <a:cs typeface="Avenir"/>
              <a:sym typeface="Avenir"/>
            </a:endParaRPr>
          </a:p>
          <a:p>
            <a:pPr marL="457200" lvl="0" indent="-317500" algn="l" rtl="0">
              <a:spcBef>
                <a:spcPts val="0"/>
              </a:spcBef>
              <a:spcAft>
                <a:spcPts val="0"/>
              </a:spcAft>
              <a:buClr>
                <a:srgbClr val="000000"/>
              </a:buClr>
              <a:buSzPts val="1400"/>
              <a:buFont typeface="Avenir"/>
              <a:buChar char="●"/>
            </a:pPr>
            <a:r>
              <a:rPr lang="en" sz="1400">
                <a:solidFill>
                  <a:srgbClr val="000000"/>
                </a:solidFill>
                <a:latin typeface="Avenir"/>
                <a:ea typeface="Avenir"/>
                <a:cs typeface="Avenir"/>
                <a:sym typeface="Avenir"/>
              </a:rPr>
              <a:t>And we can use our Public Agency Programs as a funnel to promote our other SoCalREN programs, since public agencies are in a unique position to communicate to their constituents about the various opportunities and resources available</a:t>
            </a:r>
            <a:endParaRPr sz="1400">
              <a:solidFill>
                <a:srgbClr val="000000"/>
              </a:solidFill>
              <a:latin typeface="Avenir"/>
              <a:ea typeface="Avenir"/>
              <a:cs typeface="Avenir"/>
              <a:sym typeface="Avenir"/>
            </a:endParaRPr>
          </a:p>
          <a:p>
            <a:pPr marL="457200" lvl="0" indent="0" algn="l" rtl="0">
              <a:spcBef>
                <a:spcPts val="0"/>
              </a:spcBef>
              <a:spcAft>
                <a:spcPts val="0"/>
              </a:spcAft>
              <a:buNone/>
            </a:pPr>
            <a:endParaRPr sz="1400">
              <a:solidFill>
                <a:srgbClr val="000000"/>
              </a:solidFill>
              <a:latin typeface="Avenir"/>
              <a:ea typeface="Avenir"/>
              <a:cs typeface="Avenir"/>
              <a:sym typeface="Avenir"/>
            </a:endParaRPr>
          </a:p>
        </p:txBody>
      </p:sp>
      <p:sp>
        <p:nvSpPr>
          <p:cNvPr id="193" name="Google Shape;193;g84bd25d00e_0_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93" name="Google Shape;9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749ee755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749ee75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000"/>
              </a:spcBef>
              <a:spcAft>
                <a:spcPts val="0"/>
              </a:spcAft>
              <a:buClr>
                <a:schemeClr val="dk1"/>
              </a:buClr>
              <a:buSzPts val="1100"/>
              <a:buChar char="•"/>
            </a:pPr>
            <a:r>
              <a:rPr lang="en-US">
                <a:solidFill>
                  <a:schemeClr val="dk1"/>
                </a:solidFill>
              </a:rPr>
              <a:t>The impacts vary across agency types. Based on savings alone, City projects have been impacted the most widely.  Schools and W/WW districts look about proportionally impacted to the total non-impacted pipeline.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Government workers maintaining building operations deemed as “essential workforce” </a:t>
            </a:r>
            <a:endParaRPr>
              <a:solidFill>
                <a:schemeClr val="dk1"/>
              </a:solidFill>
            </a:endParaRPr>
          </a:p>
          <a:p>
            <a:pPr marL="0" lvl="0" indent="0" algn="l" rtl="0">
              <a:spcBef>
                <a:spcPts val="0"/>
              </a:spcBef>
              <a:spcAft>
                <a:spcPts val="0"/>
              </a:spcAft>
              <a:buNone/>
            </a:pPr>
            <a:r>
              <a:rPr lang="en-US">
                <a:solidFill>
                  <a:srgbClr val="3C4043"/>
                </a:solidFill>
                <a:highlight>
                  <a:schemeClr val="lt1"/>
                </a:highlight>
              </a:rPr>
              <a:t>Summarizes general understanding of public sector challenges. </a:t>
            </a:r>
            <a:endParaRPr>
              <a:solidFill>
                <a:srgbClr val="3C4043"/>
              </a:solidFill>
              <a:highlight>
                <a:schemeClr val="lt1"/>
              </a:highlight>
            </a:endParaRPr>
          </a:p>
          <a:p>
            <a:pPr marL="457200" lvl="0" indent="-298450" algn="l" rtl="0">
              <a:spcBef>
                <a:spcPts val="0"/>
              </a:spcBef>
              <a:spcAft>
                <a:spcPts val="0"/>
              </a:spcAft>
              <a:buClr>
                <a:srgbClr val="3C4043"/>
              </a:buClr>
              <a:buSzPts val="1100"/>
              <a:buFont typeface="Roboto"/>
              <a:buChar char="●"/>
            </a:pPr>
            <a:r>
              <a:rPr lang="en-US">
                <a:solidFill>
                  <a:srgbClr val="3C4043"/>
                </a:solidFill>
                <a:highlight>
                  <a:schemeClr val="lt1"/>
                </a:highlight>
              </a:rPr>
              <a:t>Shifting staff priorities. EX: City of Huntington Beach: </a:t>
            </a:r>
            <a:r>
              <a:rPr lang="en-US"/>
              <a:t>Most everything has been placed on pause for a while. POC has been taken off of all regular duties until further notice as part of COVID-19 Response Team.</a:t>
            </a:r>
            <a:endParaRPr/>
          </a:p>
          <a:p>
            <a:pPr marL="457200" lvl="0" indent="-298450" algn="l" rtl="0">
              <a:spcBef>
                <a:spcPts val="0"/>
              </a:spcBef>
              <a:spcAft>
                <a:spcPts val="0"/>
              </a:spcAft>
              <a:buSzPts val="1100"/>
              <a:buChar char="●"/>
            </a:pPr>
            <a:r>
              <a:rPr lang="en-US"/>
              <a:t>Staff working remotely or not at all.  1 agency’s project is delayed b/c purchasing department is down from 4 people to 1. </a:t>
            </a:r>
            <a:endParaRPr/>
          </a:p>
          <a:p>
            <a:pPr marL="0" lvl="0" indent="0" algn="l" rtl="0">
              <a:spcBef>
                <a:spcPts val="0"/>
              </a:spcBef>
              <a:spcAft>
                <a:spcPts val="0"/>
              </a:spcAft>
              <a:buNone/>
            </a:pPr>
            <a:endParaRPr>
              <a:solidFill>
                <a:srgbClr val="3C4043"/>
              </a:solidFill>
              <a:highlight>
                <a:schemeClr val="lt1"/>
              </a:highlight>
            </a:endParaRPr>
          </a:p>
          <a:p>
            <a:pPr marL="0" lvl="0" indent="0" algn="l" rtl="0">
              <a:spcBef>
                <a:spcPts val="0"/>
              </a:spcBef>
              <a:spcAft>
                <a:spcPts val="0"/>
              </a:spcAft>
              <a:buNone/>
            </a:pPr>
            <a:r>
              <a:rPr lang="en-US">
                <a:solidFill>
                  <a:srgbClr val="3C4043"/>
                </a:solidFill>
                <a:highlight>
                  <a:schemeClr val="lt1"/>
                </a:highlight>
              </a:rPr>
              <a:t>IOU Site Visits - IOUs are working on a remote site inspection strategy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Progress: Have heard from school districts including Fontana USD, El Monte USD - energy champions driving projects forward while students are out of school</a:t>
            </a:r>
            <a:endParaRPr/>
          </a:p>
          <a:p>
            <a:pPr marL="0" lvl="0" indent="0" algn="l" rtl="0">
              <a:spcBef>
                <a:spcPts val="0"/>
              </a:spcBef>
              <a:spcAft>
                <a:spcPts val="0"/>
              </a:spcAft>
              <a:buNone/>
            </a:pPr>
            <a:r>
              <a:rPr lang="en-US"/>
              <a:t>Santa Ana USD contractors have begun work after being suspended for two weeks.</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749ee755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749ee75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000"/>
              </a:spcBef>
              <a:spcAft>
                <a:spcPts val="0"/>
              </a:spcAft>
              <a:buClr>
                <a:schemeClr val="dk1"/>
              </a:buClr>
              <a:buSzPts val="1100"/>
              <a:buChar char="•"/>
            </a:pPr>
            <a:r>
              <a:rPr lang="en-US">
                <a:solidFill>
                  <a:schemeClr val="dk1"/>
                </a:solidFill>
              </a:rPr>
              <a:t>The impacts vary across agency types. Based on savings alone, City projects have been impacted the most widely.  Schools and W/WW districts look about proportionally impacted to the total non-impacted pipeline.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Government workers maintaining building operations deemed as “essential workforce” </a:t>
            </a:r>
            <a:endParaRPr>
              <a:solidFill>
                <a:schemeClr val="dk1"/>
              </a:solidFill>
            </a:endParaRPr>
          </a:p>
          <a:p>
            <a:pPr marL="0" lvl="0" indent="0" algn="l" rtl="0">
              <a:spcBef>
                <a:spcPts val="0"/>
              </a:spcBef>
              <a:spcAft>
                <a:spcPts val="0"/>
              </a:spcAft>
              <a:buNone/>
            </a:pPr>
            <a:r>
              <a:rPr lang="en-US">
                <a:solidFill>
                  <a:srgbClr val="3C4043"/>
                </a:solidFill>
                <a:highlight>
                  <a:schemeClr val="lt1"/>
                </a:highlight>
              </a:rPr>
              <a:t>Summarizes general understanding of public sector challenges. </a:t>
            </a:r>
            <a:endParaRPr>
              <a:solidFill>
                <a:srgbClr val="3C4043"/>
              </a:solidFill>
              <a:highlight>
                <a:schemeClr val="lt1"/>
              </a:highlight>
            </a:endParaRPr>
          </a:p>
          <a:p>
            <a:pPr marL="457200" lvl="0" indent="-298450" algn="l" rtl="0">
              <a:spcBef>
                <a:spcPts val="0"/>
              </a:spcBef>
              <a:spcAft>
                <a:spcPts val="0"/>
              </a:spcAft>
              <a:buClr>
                <a:srgbClr val="3C4043"/>
              </a:buClr>
              <a:buSzPts val="1100"/>
              <a:buFont typeface="Roboto"/>
              <a:buChar char="●"/>
            </a:pPr>
            <a:r>
              <a:rPr lang="en-US">
                <a:solidFill>
                  <a:srgbClr val="3C4043"/>
                </a:solidFill>
                <a:highlight>
                  <a:schemeClr val="lt1"/>
                </a:highlight>
              </a:rPr>
              <a:t>Shifting staff priorities. EX: City of Huntington Beach: </a:t>
            </a:r>
            <a:r>
              <a:rPr lang="en-US"/>
              <a:t>Most everything has been placed on pause for a while. POC has been taken off of all regular duties until further notice as part of COVID-19 Response Team.</a:t>
            </a:r>
            <a:endParaRPr/>
          </a:p>
          <a:p>
            <a:pPr marL="457200" lvl="0" indent="-298450" algn="l" rtl="0">
              <a:spcBef>
                <a:spcPts val="0"/>
              </a:spcBef>
              <a:spcAft>
                <a:spcPts val="0"/>
              </a:spcAft>
              <a:buSzPts val="1100"/>
              <a:buChar char="●"/>
            </a:pPr>
            <a:r>
              <a:rPr lang="en-US"/>
              <a:t>Staff working remotely or not at all.  1 agency’s project is delayed b/c purchasing department is down from 4 people to 1. </a:t>
            </a:r>
            <a:endParaRPr/>
          </a:p>
          <a:p>
            <a:pPr marL="0" lvl="0" indent="0" algn="l" rtl="0">
              <a:spcBef>
                <a:spcPts val="0"/>
              </a:spcBef>
              <a:spcAft>
                <a:spcPts val="0"/>
              </a:spcAft>
              <a:buNone/>
            </a:pPr>
            <a:endParaRPr>
              <a:solidFill>
                <a:srgbClr val="3C4043"/>
              </a:solidFill>
              <a:highlight>
                <a:schemeClr val="lt1"/>
              </a:highlight>
            </a:endParaRPr>
          </a:p>
          <a:p>
            <a:pPr marL="0" lvl="0" indent="0" algn="l" rtl="0">
              <a:spcBef>
                <a:spcPts val="0"/>
              </a:spcBef>
              <a:spcAft>
                <a:spcPts val="0"/>
              </a:spcAft>
              <a:buNone/>
            </a:pPr>
            <a:r>
              <a:rPr lang="en-US">
                <a:solidFill>
                  <a:srgbClr val="3C4043"/>
                </a:solidFill>
                <a:highlight>
                  <a:schemeClr val="lt1"/>
                </a:highlight>
              </a:rPr>
              <a:t>IOU Site Visits - IOUs are working on a remote site inspection strategy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Progress: Have heard from school districts including Fontana USD, El Monte USD - energy champions driving projects forward while students are out of school</a:t>
            </a:r>
            <a:endParaRPr/>
          </a:p>
          <a:p>
            <a:pPr marL="0" lvl="0" indent="0" algn="l" rtl="0">
              <a:spcBef>
                <a:spcPts val="0"/>
              </a:spcBef>
              <a:spcAft>
                <a:spcPts val="0"/>
              </a:spcAft>
              <a:buNone/>
            </a:pPr>
            <a:r>
              <a:rPr lang="en-US"/>
              <a:t>Santa Ana USD contractors have begun work after being suspended for two weeks.</a:t>
            </a:r>
            <a:endParaRPr>
              <a:solidFill>
                <a:schemeClr val="dk1"/>
              </a:solidFill>
            </a:endParaRPr>
          </a:p>
        </p:txBody>
      </p:sp>
    </p:spTree>
    <p:extLst>
      <p:ext uri="{BB962C8B-B14F-4D97-AF65-F5344CB8AC3E}">
        <p14:creationId xmlns:p14="http://schemas.microsoft.com/office/powerpoint/2010/main" val="300752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749ee755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749ee75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000"/>
              </a:spcBef>
              <a:spcAft>
                <a:spcPts val="0"/>
              </a:spcAft>
              <a:buClr>
                <a:schemeClr val="dk1"/>
              </a:buClr>
              <a:buSzPts val="1100"/>
              <a:buChar char="•"/>
            </a:pPr>
            <a:r>
              <a:rPr lang="en-US">
                <a:solidFill>
                  <a:schemeClr val="dk1"/>
                </a:solidFill>
              </a:rPr>
              <a:t>The impacts vary across agency types. Based on savings alone, City projects have been impacted the most widely.  Schools and W/WW districts look about proportionally impacted to the total non-impacted pipeline.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Government workers maintaining building operations deemed as “essential workforce” </a:t>
            </a:r>
            <a:endParaRPr>
              <a:solidFill>
                <a:schemeClr val="dk1"/>
              </a:solidFill>
            </a:endParaRPr>
          </a:p>
          <a:p>
            <a:pPr marL="0" lvl="0" indent="0" algn="l" rtl="0">
              <a:spcBef>
                <a:spcPts val="0"/>
              </a:spcBef>
              <a:spcAft>
                <a:spcPts val="0"/>
              </a:spcAft>
              <a:buNone/>
            </a:pPr>
            <a:r>
              <a:rPr lang="en-US">
                <a:solidFill>
                  <a:srgbClr val="3C4043"/>
                </a:solidFill>
                <a:highlight>
                  <a:schemeClr val="lt1"/>
                </a:highlight>
              </a:rPr>
              <a:t>Summarizes general understanding of public sector challenges. </a:t>
            </a:r>
            <a:endParaRPr>
              <a:solidFill>
                <a:srgbClr val="3C4043"/>
              </a:solidFill>
              <a:highlight>
                <a:schemeClr val="lt1"/>
              </a:highlight>
            </a:endParaRPr>
          </a:p>
          <a:p>
            <a:pPr marL="457200" lvl="0" indent="-298450" algn="l" rtl="0">
              <a:spcBef>
                <a:spcPts val="0"/>
              </a:spcBef>
              <a:spcAft>
                <a:spcPts val="0"/>
              </a:spcAft>
              <a:buClr>
                <a:srgbClr val="3C4043"/>
              </a:buClr>
              <a:buSzPts val="1100"/>
              <a:buFont typeface="Roboto"/>
              <a:buChar char="●"/>
            </a:pPr>
            <a:r>
              <a:rPr lang="en-US">
                <a:solidFill>
                  <a:srgbClr val="3C4043"/>
                </a:solidFill>
                <a:highlight>
                  <a:schemeClr val="lt1"/>
                </a:highlight>
              </a:rPr>
              <a:t>Shifting staff priorities. EX: City of Huntington Beach: </a:t>
            </a:r>
            <a:r>
              <a:rPr lang="en-US"/>
              <a:t>Most everything has been placed on pause for a while. POC has been taken off of all regular duties until further notice as part of COVID-19 Response Team.</a:t>
            </a:r>
            <a:endParaRPr/>
          </a:p>
          <a:p>
            <a:pPr marL="457200" lvl="0" indent="-298450" algn="l" rtl="0">
              <a:spcBef>
                <a:spcPts val="0"/>
              </a:spcBef>
              <a:spcAft>
                <a:spcPts val="0"/>
              </a:spcAft>
              <a:buSzPts val="1100"/>
              <a:buChar char="●"/>
            </a:pPr>
            <a:r>
              <a:rPr lang="en-US"/>
              <a:t>Staff working remotely or not at all.  1 agency’s project is delayed b/c purchasing department is down from 4 people to 1. </a:t>
            </a:r>
            <a:endParaRPr/>
          </a:p>
          <a:p>
            <a:pPr marL="0" lvl="0" indent="0" algn="l" rtl="0">
              <a:spcBef>
                <a:spcPts val="0"/>
              </a:spcBef>
              <a:spcAft>
                <a:spcPts val="0"/>
              </a:spcAft>
              <a:buNone/>
            </a:pPr>
            <a:endParaRPr>
              <a:solidFill>
                <a:srgbClr val="3C4043"/>
              </a:solidFill>
              <a:highlight>
                <a:schemeClr val="lt1"/>
              </a:highlight>
            </a:endParaRPr>
          </a:p>
          <a:p>
            <a:pPr marL="0" lvl="0" indent="0" algn="l" rtl="0">
              <a:spcBef>
                <a:spcPts val="0"/>
              </a:spcBef>
              <a:spcAft>
                <a:spcPts val="0"/>
              </a:spcAft>
              <a:buNone/>
            </a:pPr>
            <a:r>
              <a:rPr lang="en-US">
                <a:solidFill>
                  <a:srgbClr val="3C4043"/>
                </a:solidFill>
                <a:highlight>
                  <a:schemeClr val="lt1"/>
                </a:highlight>
              </a:rPr>
              <a:t>IOU Site Visits - IOUs are working on a remote site inspection strategy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Progress: Have heard from school districts including Fontana USD, El Monte USD - energy champions driving projects forward while students are out of school</a:t>
            </a:r>
            <a:endParaRPr/>
          </a:p>
          <a:p>
            <a:pPr marL="0" lvl="0" indent="0" algn="l" rtl="0">
              <a:spcBef>
                <a:spcPts val="0"/>
              </a:spcBef>
              <a:spcAft>
                <a:spcPts val="0"/>
              </a:spcAft>
              <a:buNone/>
            </a:pPr>
            <a:r>
              <a:rPr lang="en-US"/>
              <a:t>Santa Ana USD contractors have begun work after being suspended for two weeks.</a:t>
            </a:r>
            <a:endParaRPr>
              <a:solidFill>
                <a:schemeClr val="dk1"/>
              </a:solidFill>
            </a:endParaRPr>
          </a:p>
        </p:txBody>
      </p:sp>
    </p:spTree>
    <p:extLst>
      <p:ext uri="{BB962C8B-B14F-4D97-AF65-F5344CB8AC3E}">
        <p14:creationId xmlns:p14="http://schemas.microsoft.com/office/powerpoint/2010/main" val="44224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55600" algn="l" rtl="0">
              <a:lnSpc>
                <a:spcPct val="90000"/>
              </a:lnSpc>
              <a:spcBef>
                <a:spcPts val="1000"/>
              </a:spcBef>
              <a:spcAft>
                <a:spcPts val="0"/>
              </a:spcAft>
              <a:buClr>
                <a:schemeClr val="dk1"/>
              </a:buClr>
              <a:buSzPts val="2000"/>
              <a:buChar char="•"/>
            </a:pPr>
            <a:r>
              <a:rPr lang="en-US" sz="2000">
                <a:latin typeface="Arial"/>
                <a:ea typeface="Arial"/>
                <a:cs typeface="Arial"/>
                <a:sym typeface="Arial"/>
              </a:rPr>
              <a:t>M&amp;O </a:t>
            </a:r>
            <a:endParaRPr sz="2000">
              <a:latin typeface="Arial"/>
              <a:ea typeface="Arial"/>
              <a:cs typeface="Arial"/>
              <a:sym typeface="Arial"/>
            </a:endParaRPr>
          </a:p>
          <a:p>
            <a:pPr marL="914400" lvl="1" indent="-355600" algn="l" rtl="0">
              <a:lnSpc>
                <a:spcPct val="90000"/>
              </a:lnSpc>
              <a:spcBef>
                <a:spcPts val="0"/>
              </a:spcBef>
              <a:spcAft>
                <a:spcPts val="0"/>
              </a:spcAft>
              <a:buClr>
                <a:schemeClr val="dk1"/>
              </a:buClr>
              <a:buSzPts val="2000"/>
              <a:buChar char="•"/>
            </a:pPr>
            <a:r>
              <a:rPr lang="en-US" sz="2000">
                <a:latin typeface="Arial"/>
                <a:ea typeface="Arial"/>
                <a:cs typeface="Arial"/>
                <a:sym typeface="Arial"/>
              </a:rPr>
              <a:t>Webinars &amp; public agency communication templates</a:t>
            </a:r>
            <a:endParaRPr sz="2000">
              <a:latin typeface="Arial"/>
              <a:ea typeface="Arial"/>
              <a:cs typeface="Arial"/>
              <a:sym typeface="Arial"/>
            </a:endParaRPr>
          </a:p>
          <a:p>
            <a:pPr marL="1371600" lvl="2" indent="-355600" algn="l" rtl="0">
              <a:lnSpc>
                <a:spcPct val="90000"/>
              </a:lnSpc>
              <a:spcBef>
                <a:spcPts val="0"/>
              </a:spcBef>
              <a:spcAft>
                <a:spcPts val="0"/>
              </a:spcAft>
              <a:buClr>
                <a:schemeClr val="dk1"/>
              </a:buClr>
              <a:buSzPts val="2000"/>
              <a:buChar char="•"/>
            </a:pPr>
            <a:r>
              <a:rPr lang="en-US" sz="2000">
                <a:latin typeface="Arial"/>
                <a:ea typeface="Arial"/>
                <a:cs typeface="Arial"/>
                <a:sym typeface="Arial"/>
              </a:rPr>
              <a:t>Public agency outreach to inform public agencies about not only SoCalREN Public Agency Programs and current remote services but also to inform them about opportunities for their communities such as residential programs (eg kits for kids, low income programs) and small business (eg small commercial refrigeration &amp; Green Business Network) and provide communication templates </a:t>
            </a:r>
            <a:endParaRPr sz="2000">
              <a:latin typeface="Arial"/>
              <a:ea typeface="Arial"/>
              <a:cs typeface="Arial"/>
              <a:sym typeface="Arial"/>
            </a:endParaRPr>
          </a:p>
          <a:p>
            <a:pPr marL="1371600" lvl="2" indent="-355600" algn="l" rtl="0">
              <a:lnSpc>
                <a:spcPct val="90000"/>
              </a:lnSpc>
              <a:spcBef>
                <a:spcPts val="0"/>
              </a:spcBef>
              <a:spcAft>
                <a:spcPts val="0"/>
              </a:spcAft>
              <a:buClr>
                <a:schemeClr val="dk1"/>
              </a:buClr>
              <a:buSzPts val="2000"/>
              <a:buChar char="•"/>
            </a:pPr>
            <a:r>
              <a:rPr lang="en-US" sz="2000">
                <a:latin typeface="Arial"/>
                <a:ea typeface="Arial"/>
                <a:cs typeface="Arial"/>
                <a:sym typeface="Arial"/>
              </a:rPr>
              <a:t>Will also expand based on selected capacity building and behavior changes strategies</a:t>
            </a:r>
            <a:endParaRPr sz="2000">
              <a:latin typeface="Arial"/>
              <a:ea typeface="Arial"/>
              <a:cs typeface="Arial"/>
              <a:sym typeface="Arial"/>
            </a:endParaRPr>
          </a:p>
          <a:p>
            <a:pPr marL="457200" lvl="0" indent="-355600" algn="l" rtl="0">
              <a:lnSpc>
                <a:spcPct val="90000"/>
              </a:lnSpc>
              <a:spcBef>
                <a:spcPts val="0"/>
              </a:spcBef>
              <a:spcAft>
                <a:spcPts val="0"/>
              </a:spcAft>
              <a:buClr>
                <a:schemeClr val="dk1"/>
              </a:buClr>
              <a:buSzPts val="2000"/>
              <a:buChar char="•"/>
            </a:pPr>
            <a:r>
              <a:rPr lang="en-US" sz="2000">
                <a:latin typeface="Arial"/>
                <a:ea typeface="Arial"/>
                <a:cs typeface="Arial"/>
                <a:sym typeface="Arial"/>
              </a:rPr>
              <a:t>Capacity Building </a:t>
            </a:r>
            <a:endParaRPr sz="2000">
              <a:latin typeface="Arial"/>
              <a:ea typeface="Arial"/>
              <a:cs typeface="Arial"/>
              <a:sym typeface="Arial"/>
            </a:endParaRPr>
          </a:p>
          <a:p>
            <a:pPr marL="914400" lvl="1" indent="-355600" algn="l" rtl="0">
              <a:lnSpc>
                <a:spcPct val="90000"/>
              </a:lnSpc>
              <a:spcBef>
                <a:spcPts val="0"/>
              </a:spcBef>
              <a:spcAft>
                <a:spcPts val="0"/>
              </a:spcAft>
              <a:buClr>
                <a:schemeClr val="dk1"/>
              </a:buClr>
              <a:buSzPts val="2000"/>
              <a:buChar char="•"/>
            </a:pPr>
            <a:r>
              <a:rPr lang="en-US" sz="2000">
                <a:latin typeface="Arial"/>
                <a:ea typeface="Arial"/>
                <a:cs typeface="Arial"/>
                <a:sym typeface="Arial"/>
              </a:rPr>
              <a:t>Training for facility staff &amp; energy champions</a:t>
            </a:r>
            <a:endParaRPr sz="2000">
              <a:latin typeface="Arial"/>
              <a:ea typeface="Arial"/>
              <a:cs typeface="Arial"/>
              <a:sym typeface="Arial"/>
            </a:endParaRPr>
          </a:p>
          <a:p>
            <a:pPr marL="914400" lvl="1" indent="-355600" algn="l" rtl="0">
              <a:lnSpc>
                <a:spcPct val="90000"/>
              </a:lnSpc>
              <a:spcBef>
                <a:spcPts val="0"/>
              </a:spcBef>
              <a:spcAft>
                <a:spcPts val="0"/>
              </a:spcAft>
              <a:buClr>
                <a:schemeClr val="dk1"/>
              </a:buClr>
              <a:buSzPts val="2000"/>
              <a:buChar char="•"/>
            </a:pPr>
            <a:r>
              <a:rPr lang="en-US" sz="2000">
                <a:latin typeface="Arial"/>
                <a:ea typeface="Arial"/>
                <a:cs typeface="Arial"/>
                <a:sym typeface="Arial"/>
              </a:rPr>
              <a:t>Resources and Tools available online</a:t>
            </a:r>
            <a:endParaRPr sz="2000">
              <a:latin typeface="Arial"/>
              <a:ea typeface="Arial"/>
              <a:cs typeface="Arial"/>
              <a:sym typeface="Arial"/>
            </a:endParaRPr>
          </a:p>
          <a:p>
            <a:pPr marL="457200" lvl="0" indent="-355600" algn="l" rtl="0">
              <a:lnSpc>
                <a:spcPct val="90000"/>
              </a:lnSpc>
              <a:spcBef>
                <a:spcPts val="0"/>
              </a:spcBef>
              <a:spcAft>
                <a:spcPts val="0"/>
              </a:spcAft>
              <a:buClr>
                <a:schemeClr val="dk1"/>
              </a:buClr>
              <a:buSzPts val="2000"/>
              <a:buChar char="•"/>
            </a:pPr>
            <a:r>
              <a:rPr lang="en-US" sz="2000">
                <a:latin typeface="Arial"/>
                <a:ea typeface="Arial"/>
                <a:cs typeface="Arial"/>
                <a:sym typeface="Arial"/>
              </a:rPr>
              <a:t>Behavior Change </a:t>
            </a:r>
            <a:endParaRPr sz="2000">
              <a:latin typeface="Arial"/>
              <a:ea typeface="Arial"/>
              <a:cs typeface="Arial"/>
              <a:sym typeface="Arial"/>
            </a:endParaRPr>
          </a:p>
          <a:p>
            <a:pPr marL="914400" lvl="1" indent="-355600" algn="l" rtl="0">
              <a:lnSpc>
                <a:spcPct val="90000"/>
              </a:lnSpc>
              <a:spcBef>
                <a:spcPts val="0"/>
              </a:spcBef>
              <a:spcAft>
                <a:spcPts val="0"/>
              </a:spcAft>
              <a:buClr>
                <a:schemeClr val="dk1"/>
              </a:buClr>
              <a:buSzPts val="2000"/>
              <a:buChar char="•"/>
            </a:pPr>
            <a:r>
              <a:rPr lang="en-US" sz="2000">
                <a:latin typeface="Arial"/>
                <a:ea typeface="Arial"/>
                <a:cs typeface="Arial"/>
                <a:sym typeface="Arial"/>
              </a:rPr>
              <a:t>Energy Goals (engagement campaign) facilitated by Regional Partners  </a:t>
            </a:r>
            <a:endParaRPr sz="2000">
              <a:latin typeface="Arial"/>
              <a:ea typeface="Arial"/>
              <a:cs typeface="Arial"/>
              <a:sym typeface="Arial"/>
            </a:endParaRPr>
          </a:p>
        </p:txBody>
      </p:sp>
      <p:sp>
        <p:nvSpPr>
          <p:cNvPr id="138" name="Google Shape;138;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42950" y="1828822"/>
            <a:ext cx="7772400" cy="2387700"/>
          </a:xfrm>
          <a:prstGeom prst="rect">
            <a:avLst/>
          </a:prstGeom>
          <a:noFill/>
          <a:ln>
            <a:noFill/>
          </a:ln>
        </p:spPr>
        <p:txBody>
          <a:bodyPr spcFirstLastPara="1" wrap="square" lIns="91425" tIns="91425" rIns="91425" bIns="91425" anchor="b" anchorCtr="0">
            <a:noAutofit/>
          </a:bodyPr>
          <a:lstStyle>
            <a:lvl1pPr marR="0" lvl="0" algn="r">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 name="Google Shape;10;p2"/>
          <p:cNvSpPr txBox="1">
            <a:spLocks noGrp="1"/>
          </p:cNvSpPr>
          <p:nvPr>
            <p:ph type="subTitle" idx="1"/>
          </p:nvPr>
        </p:nvSpPr>
        <p:spPr>
          <a:xfrm>
            <a:off x="1657350" y="4330726"/>
            <a:ext cx="6858000" cy="1655700"/>
          </a:xfrm>
          <a:prstGeom prst="rect">
            <a:avLst/>
          </a:prstGeom>
          <a:noFill/>
          <a:ln>
            <a:noFill/>
          </a:ln>
        </p:spPr>
        <p:txBody>
          <a:bodyPr spcFirstLastPara="1" wrap="square" lIns="91425" tIns="91425" rIns="91425" bIns="91425" anchor="t" anchorCtr="0">
            <a:noAutofit/>
          </a:bodyPr>
          <a:lstStyle>
            <a:lvl1pPr marR="0" lvl="0" algn="r">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D8D8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D8D8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D8D8D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629841" y="457200"/>
            <a:ext cx="2949300" cy="16005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8" name="Google Shape;68;p13"/>
          <p:cNvSpPr>
            <a:spLocks noGrp="1"/>
          </p:cNvSpPr>
          <p:nvPr>
            <p:ph type="pic" idx="2"/>
          </p:nvPr>
        </p:nvSpPr>
        <p:spPr>
          <a:xfrm>
            <a:off x="3887391" y="457200"/>
            <a:ext cx="4629300" cy="52305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13"/>
          <p:cNvSpPr txBox="1">
            <a:spLocks noGrp="1"/>
          </p:cNvSpPr>
          <p:nvPr>
            <p:ph type="body" idx="1"/>
          </p:nvPr>
        </p:nvSpPr>
        <p:spPr>
          <a:xfrm>
            <a:off x="629841" y="2057400"/>
            <a:ext cx="2949300" cy="36303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etitive Assessment">
  <p:cSld name="Competitive Assessmen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628650" y="365128"/>
            <a:ext cx="82989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2" name="Google Shape;72;p14"/>
          <p:cNvSpPr txBox="1">
            <a:spLocks noGrp="1"/>
          </p:cNvSpPr>
          <p:nvPr>
            <p:ph type="body" idx="1"/>
          </p:nvPr>
        </p:nvSpPr>
        <p:spPr>
          <a:xfrm>
            <a:off x="2213898" y="3945804"/>
            <a:ext cx="4599900" cy="1929900"/>
          </a:xfrm>
          <a:prstGeom prst="rect">
            <a:avLst/>
          </a:prstGeom>
          <a:noFill/>
          <a:ln>
            <a:noFill/>
          </a:ln>
        </p:spPr>
        <p:txBody>
          <a:bodyPr spcFirstLastPara="1" wrap="square" lIns="91425" tIns="91425" rIns="91425" bIns="91425" anchor="t" anchorCtr="0">
            <a:no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3" name="Google Shape;73;p14"/>
          <p:cNvSpPr txBox="1">
            <a:spLocks noGrp="1"/>
          </p:cNvSpPr>
          <p:nvPr>
            <p:ph type="body" idx="2"/>
          </p:nvPr>
        </p:nvSpPr>
        <p:spPr>
          <a:xfrm>
            <a:off x="2213898" y="1833716"/>
            <a:ext cx="4599900" cy="1929900"/>
          </a:xfrm>
          <a:prstGeom prst="rect">
            <a:avLst/>
          </a:prstGeom>
          <a:noFill/>
          <a:ln>
            <a:noFill/>
          </a:ln>
        </p:spPr>
        <p:txBody>
          <a:bodyPr spcFirstLastPara="1" wrap="square" lIns="91425" tIns="91425" rIns="91425" bIns="91425" anchor="t" anchorCtr="0">
            <a:no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Google Shape;74;p14"/>
          <p:cNvSpPr txBox="1">
            <a:spLocks noGrp="1"/>
          </p:cNvSpPr>
          <p:nvPr>
            <p:ph type="body" idx="3"/>
          </p:nvPr>
        </p:nvSpPr>
        <p:spPr>
          <a:xfrm>
            <a:off x="6991952" y="1833716"/>
            <a:ext cx="1935600" cy="4041900"/>
          </a:xfrm>
          <a:prstGeom prst="rect">
            <a:avLst/>
          </a:prstGeom>
          <a:noFill/>
          <a:ln>
            <a:noFill/>
          </a:ln>
        </p:spPr>
        <p:txBody>
          <a:bodyPr spcFirstLastPara="1" wrap="square" lIns="91425" tIns="91425" rIns="91425" bIns="91425" anchor="t" anchorCtr="0">
            <a:no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p14"/>
          <p:cNvSpPr>
            <a:spLocks noGrp="1"/>
          </p:cNvSpPr>
          <p:nvPr>
            <p:ph type="pic" idx="4"/>
          </p:nvPr>
        </p:nvSpPr>
        <p:spPr>
          <a:xfrm>
            <a:off x="605366" y="1833717"/>
            <a:ext cx="1430400" cy="11055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6" name="Google Shape;76;p14"/>
          <p:cNvSpPr>
            <a:spLocks noGrp="1"/>
          </p:cNvSpPr>
          <p:nvPr>
            <p:ph type="pic" idx="5"/>
          </p:nvPr>
        </p:nvSpPr>
        <p:spPr>
          <a:xfrm>
            <a:off x="605366" y="3945805"/>
            <a:ext cx="1430400" cy="11055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3"/>
          <p:cNvSpPr txBox="1">
            <a:spLocks noGrp="1"/>
          </p:cNvSpPr>
          <p:nvPr>
            <p:ph type="body" idx="1"/>
          </p:nvPr>
        </p:nvSpPr>
        <p:spPr>
          <a:xfrm>
            <a:off x="628650" y="1825625"/>
            <a:ext cx="7886700" cy="38607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ographies">
  <p:cSld name="Biographie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 name="Google Shape;28;p6"/>
          <p:cNvSpPr txBox="1">
            <a:spLocks noGrp="1"/>
          </p:cNvSpPr>
          <p:nvPr>
            <p:ph type="body" idx="1"/>
          </p:nvPr>
        </p:nvSpPr>
        <p:spPr>
          <a:xfrm>
            <a:off x="6224039" y="2714033"/>
            <a:ext cx="2632200" cy="28479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6"/>
          <p:cNvSpPr txBox="1">
            <a:spLocks noGrp="1"/>
          </p:cNvSpPr>
          <p:nvPr>
            <p:ph type="body" idx="2"/>
          </p:nvPr>
        </p:nvSpPr>
        <p:spPr>
          <a:xfrm>
            <a:off x="3430157" y="2714033"/>
            <a:ext cx="2632200" cy="28479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6"/>
          <p:cNvSpPr txBox="1">
            <a:spLocks noGrp="1"/>
          </p:cNvSpPr>
          <p:nvPr>
            <p:ph type="body" idx="3"/>
          </p:nvPr>
        </p:nvSpPr>
        <p:spPr>
          <a:xfrm>
            <a:off x="625691" y="2714032"/>
            <a:ext cx="2632200" cy="28479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Google Shape;31;p6"/>
          <p:cNvSpPr>
            <a:spLocks noGrp="1"/>
          </p:cNvSpPr>
          <p:nvPr>
            <p:ph type="pic" idx="4"/>
          </p:nvPr>
        </p:nvSpPr>
        <p:spPr>
          <a:xfrm>
            <a:off x="625691" y="1853987"/>
            <a:ext cx="757200" cy="7572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6"/>
          <p:cNvSpPr>
            <a:spLocks noGrp="1"/>
          </p:cNvSpPr>
          <p:nvPr>
            <p:ph type="pic" idx="5"/>
          </p:nvPr>
        </p:nvSpPr>
        <p:spPr>
          <a:xfrm>
            <a:off x="3431653" y="1853987"/>
            <a:ext cx="757200" cy="7572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6"/>
          <p:cNvSpPr>
            <a:spLocks noGrp="1"/>
          </p:cNvSpPr>
          <p:nvPr>
            <p:ph type="pic" idx="6"/>
          </p:nvPr>
        </p:nvSpPr>
        <p:spPr>
          <a:xfrm>
            <a:off x="6237615" y="1853987"/>
            <a:ext cx="757200" cy="7572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 name="Google Shape;36;p7"/>
          <p:cNvSpPr txBox="1">
            <a:spLocks noGrp="1"/>
          </p:cNvSpPr>
          <p:nvPr>
            <p:ph type="body" idx="1"/>
          </p:nvPr>
        </p:nvSpPr>
        <p:spPr>
          <a:xfrm>
            <a:off x="628650" y="1825625"/>
            <a:ext cx="3886200" cy="43512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body" idx="2"/>
          </p:nvPr>
        </p:nvSpPr>
        <p:spPr>
          <a:xfrm>
            <a:off x="4629150" y="1825625"/>
            <a:ext cx="3886200" cy="39060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with Top and Bottom Content">
  <p:cSld name="Title with Top and Bottom Conte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0" name="Google Shape;40;p8"/>
          <p:cNvSpPr txBox="1">
            <a:spLocks noGrp="1"/>
          </p:cNvSpPr>
          <p:nvPr>
            <p:ph type="body" idx="1"/>
          </p:nvPr>
        </p:nvSpPr>
        <p:spPr>
          <a:xfrm>
            <a:off x="628650" y="1845289"/>
            <a:ext cx="7886700" cy="18999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2"/>
          </p:nvPr>
        </p:nvSpPr>
        <p:spPr>
          <a:xfrm>
            <a:off x="628650" y="3907345"/>
            <a:ext cx="7886700" cy="18999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file Comparison">
  <p:cSld name="Profile Comparis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628650" y="2080242"/>
            <a:ext cx="3825900" cy="15975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Google Shape;45;p9"/>
          <p:cNvSpPr txBox="1">
            <a:spLocks noGrp="1"/>
          </p:cNvSpPr>
          <p:nvPr>
            <p:ph type="body" idx="2"/>
          </p:nvPr>
        </p:nvSpPr>
        <p:spPr>
          <a:xfrm>
            <a:off x="628650" y="3816347"/>
            <a:ext cx="3825900" cy="259500"/>
          </a:xfrm>
          <a:prstGeom prst="rect">
            <a:avLst/>
          </a:prstGeom>
          <a:solidFill>
            <a:srgbClr val="A4BF60"/>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 name="Google Shape;46;p9"/>
          <p:cNvSpPr txBox="1">
            <a:spLocks noGrp="1"/>
          </p:cNvSpPr>
          <p:nvPr>
            <p:ph type="body" idx="3"/>
          </p:nvPr>
        </p:nvSpPr>
        <p:spPr>
          <a:xfrm>
            <a:off x="4689474" y="3810973"/>
            <a:ext cx="3825900" cy="259500"/>
          </a:xfrm>
          <a:prstGeom prst="rect">
            <a:avLst/>
          </a:prstGeom>
          <a:solidFill>
            <a:srgbClr val="A4BF60"/>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9"/>
          <p:cNvSpPr txBox="1">
            <a:spLocks noGrp="1"/>
          </p:cNvSpPr>
          <p:nvPr>
            <p:ph type="body" idx="4"/>
          </p:nvPr>
        </p:nvSpPr>
        <p:spPr>
          <a:xfrm>
            <a:off x="628650" y="1821942"/>
            <a:ext cx="3825900" cy="259500"/>
          </a:xfrm>
          <a:prstGeom prst="rect">
            <a:avLst/>
          </a:prstGeom>
          <a:solidFill>
            <a:srgbClr val="A4BF60"/>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9"/>
          <p:cNvSpPr txBox="1">
            <a:spLocks noGrp="1"/>
          </p:cNvSpPr>
          <p:nvPr>
            <p:ph type="body" idx="5"/>
          </p:nvPr>
        </p:nvSpPr>
        <p:spPr>
          <a:xfrm>
            <a:off x="4689474" y="1816568"/>
            <a:ext cx="3825900" cy="259500"/>
          </a:xfrm>
          <a:prstGeom prst="rect">
            <a:avLst/>
          </a:prstGeom>
          <a:solidFill>
            <a:srgbClr val="A4BF60"/>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 name="Google Shape;49;p9"/>
          <p:cNvSpPr txBox="1">
            <a:spLocks noGrp="1"/>
          </p:cNvSpPr>
          <p:nvPr>
            <p:ph type="body" idx="6"/>
          </p:nvPr>
        </p:nvSpPr>
        <p:spPr>
          <a:xfrm>
            <a:off x="4689474" y="2081373"/>
            <a:ext cx="3825900" cy="15975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Google Shape;50;p9"/>
          <p:cNvSpPr txBox="1">
            <a:spLocks noGrp="1"/>
          </p:cNvSpPr>
          <p:nvPr>
            <p:ph type="body" idx="7"/>
          </p:nvPr>
        </p:nvSpPr>
        <p:spPr>
          <a:xfrm>
            <a:off x="628650" y="4070404"/>
            <a:ext cx="3825900" cy="15975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9"/>
          <p:cNvSpPr txBox="1">
            <a:spLocks noGrp="1"/>
          </p:cNvSpPr>
          <p:nvPr>
            <p:ph type="body" idx="8"/>
          </p:nvPr>
        </p:nvSpPr>
        <p:spPr>
          <a:xfrm>
            <a:off x="4689474" y="4071535"/>
            <a:ext cx="3825900" cy="15975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One Exhibit">
  <p:cSld name="Title and One Exhibit">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10"/>
          <p:cNvSpPr txBox="1">
            <a:spLocks noGrp="1"/>
          </p:cNvSpPr>
          <p:nvPr>
            <p:ph type="body" idx="1"/>
          </p:nvPr>
        </p:nvSpPr>
        <p:spPr>
          <a:xfrm>
            <a:off x="628650" y="2389188"/>
            <a:ext cx="7886700" cy="34416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10"/>
          <p:cNvSpPr txBox="1">
            <a:spLocks noGrp="1"/>
          </p:cNvSpPr>
          <p:nvPr>
            <p:ph type="body" idx="2"/>
          </p:nvPr>
        </p:nvSpPr>
        <p:spPr>
          <a:xfrm>
            <a:off x="628650" y="1868129"/>
            <a:ext cx="7886700" cy="358500"/>
          </a:xfrm>
          <a:prstGeom prst="rect">
            <a:avLst/>
          </a:prstGeom>
          <a:solidFill>
            <a:srgbClr val="14435D"/>
          </a:solid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Exhibits">
  <p:cSld name="Title and Two Exhibits">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628650" y="365128"/>
            <a:ext cx="82794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11"/>
          <p:cNvSpPr txBox="1">
            <a:spLocks noGrp="1"/>
          </p:cNvSpPr>
          <p:nvPr>
            <p:ph type="body" idx="1"/>
          </p:nvPr>
        </p:nvSpPr>
        <p:spPr>
          <a:xfrm>
            <a:off x="628650" y="2389188"/>
            <a:ext cx="3884400" cy="3441600"/>
          </a:xfrm>
          <a:prstGeom prst="rect">
            <a:avLst/>
          </a:prstGeom>
          <a:noFill/>
          <a:ln>
            <a:noFill/>
          </a:ln>
        </p:spPr>
        <p:txBody>
          <a:bodyPr spcFirstLastPara="1" wrap="square" lIns="91425" tIns="91425" rIns="91425" bIns="91425" anchor="t" anchorCtr="0">
            <a:noAutofit/>
          </a:bodyPr>
          <a:lstStyle>
            <a:lvl1pPr marL="457200" marR="0" lvl="0" indent="-355600" algn="l">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 name="Google Shape;59;p11"/>
          <p:cNvSpPr txBox="1">
            <a:spLocks noGrp="1"/>
          </p:cNvSpPr>
          <p:nvPr>
            <p:ph type="body" idx="2"/>
          </p:nvPr>
        </p:nvSpPr>
        <p:spPr>
          <a:xfrm>
            <a:off x="628650" y="1946787"/>
            <a:ext cx="3884400" cy="279900"/>
          </a:xfrm>
          <a:prstGeom prst="rect">
            <a:avLst/>
          </a:prstGeom>
          <a:solidFill>
            <a:srgbClr val="14435D"/>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 name="Google Shape;60;p11"/>
          <p:cNvSpPr txBox="1">
            <a:spLocks noGrp="1"/>
          </p:cNvSpPr>
          <p:nvPr>
            <p:ph type="body" idx="3"/>
          </p:nvPr>
        </p:nvSpPr>
        <p:spPr>
          <a:xfrm>
            <a:off x="5023669" y="1946787"/>
            <a:ext cx="3884400" cy="279900"/>
          </a:xfrm>
          <a:prstGeom prst="rect">
            <a:avLst/>
          </a:prstGeom>
          <a:solidFill>
            <a:srgbClr val="14435D"/>
          </a:solidFill>
          <a:ln>
            <a:noFill/>
          </a:ln>
        </p:spPr>
        <p:txBody>
          <a:bodyPr spcFirstLastPara="1" wrap="square" lIns="91425" tIns="91425" rIns="91425" bIns="91425"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 name="Google Shape;61;p11"/>
          <p:cNvSpPr txBox="1">
            <a:spLocks noGrp="1"/>
          </p:cNvSpPr>
          <p:nvPr>
            <p:ph type="body" idx="4"/>
          </p:nvPr>
        </p:nvSpPr>
        <p:spPr>
          <a:xfrm>
            <a:off x="5023669" y="2389188"/>
            <a:ext cx="3884400" cy="3441600"/>
          </a:xfrm>
          <a:prstGeom prst="rect">
            <a:avLst/>
          </a:prstGeom>
          <a:noFill/>
          <a:ln>
            <a:noFill/>
          </a:ln>
        </p:spPr>
        <p:txBody>
          <a:bodyPr spcFirstLastPara="1" wrap="square" lIns="91425" tIns="91425" rIns="91425" bIns="91425" anchor="t" anchorCtr="0">
            <a:noAutofit/>
          </a:bodyPr>
          <a:lstStyle>
            <a:lvl1pPr marL="457200" marR="0" lvl="0" indent="-355600" algn="l">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629841" y="457200"/>
            <a:ext cx="2949300" cy="16005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4" name="Google Shape;64;p12"/>
          <p:cNvSpPr txBox="1">
            <a:spLocks noGrp="1"/>
          </p:cNvSpPr>
          <p:nvPr>
            <p:ph type="body" idx="1"/>
          </p:nvPr>
        </p:nvSpPr>
        <p:spPr>
          <a:xfrm>
            <a:off x="3887391" y="457200"/>
            <a:ext cx="4629300" cy="5253300"/>
          </a:xfrm>
          <a:prstGeom prst="rect">
            <a:avLst/>
          </a:prstGeom>
          <a:noFill/>
          <a:ln>
            <a:noFill/>
          </a:ln>
        </p:spPr>
        <p:txBody>
          <a:bodyPr spcFirstLastPara="1" wrap="square" lIns="91425" tIns="91425" rIns="91425" bIns="91425"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12"/>
          <p:cNvSpPr txBox="1">
            <a:spLocks noGrp="1"/>
          </p:cNvSpPr>
          <p:nvPr>
            <p:ph type="body" idx="2"/>
          </p:nvPr>
        </p:nvSpPr>
        <p:spPr>
          <a:xfrm>
            <a:off x="629841" y="2057400"/>
            <a:ext cx="2949300" cy="36528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825625"/>
            <a:ext cx="7886700" cy="38607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685800" y="666575"/>
            <a:ext cx="7772400" cy="5730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366092"/>
              </a:buClr>
              <a:buSzPts val="6000"/>
              <a:buFont typeface="Calibri"/>
              <a:buNone/>
            </a:pPr>
            <a:endParaRPr dirty="0"/>
          </a:p>
          <a:p>
            <a:pPr marL="0" lvl="0" indent="0" algn="r" rtl="0">
              <a:lnSpc>
                <a:spcPct val="100000"/>
              </a:lnSpc>
              <a:spcBef>
                <a:spcPts val="0"/>
              </a:spcBef>
              <a:spcAft>
                <a:spcPts val="0"/>
              </a:spcAft>
              <a:buClr>
                <a:srgbClr val="366092"/>
              </a:buClr>
              <a:buSzPts val="6000"/>
              <a:buFont typeface="Calibri"/>
              <a:buNone/>
            </a:pPr>
            <a:endParaRPr dirty="0"/>
          </a:p>
          <a:p>
            <a:pPr marL="0" lvl="0" indent="0" algn="ctr" rtl="0">
              <a:lnSpc>
                <a:spcPct val="100000"/>
              </a:lnSpc>
              <a:spcBef>
                <a:spcPts val="0"/>
              </a:spcBef>
              <a:spcAft>
                <a:spcPts val="0"/>
              </a:spcAft>
              <a:buClr>
                <a:srgbClr val="366092"/>
              </a:buClr>
              <a:buSzPts val="6000"/>
              <a:buFont typeface="Calibri"/>
              <a:buNone/>
            </a:pPr>
            <a:endParaRPr sz="2400" dirty="0"/>
          </a:p>
          <a:p>
            <a:pPr marL="0" lvl="0" indent="0" algn="r" rtl="0">
              <a:lnSpc>
                <a:spcPct val="100000"/>
              </a:lnSpc>
              <a:spcBef>
                <a:spcPts val="0"/>
              </a:spcBef>
              <a:spcAft>
                <a:spcPts val="0"/>
              </a:spcAft>
              <a:buClr>
                <a:srgbClr val="366092"/>
              </a:buClr>
              <a:buSzPts val="6000"/>
              <a:buFont typeface="Calibri"/>
              <a:buNone/>
            </a:pPr>
            <a:endParaRPr sz="2400" dirty="0"/>
          </a:p>
          <a:p>
            <a:pPr marL="0" lvl="0" indent="0" algn="r" rtl="0">
              <a:lnSpc>
                <a:spcPct val="100000"/>
              </a:lnSpc>
              <a:spcBef>
                <a:spcPts val="0"/>
              </a:spcBef>
              <a:spcAft>
                <a:spcPts val="0"/>
              </a:spcAft>
              <a:buClr>
                <a:srgbClr val="366092"/>
              </a:buClr>
              <a:buSzPts val="6000"/>
              <a:buFont typeface="Calibri"/>
              <a:buNone/>
            </a:pPr>
            <a:endParaRPr sz="2400" dirty="0"/>
          </a:p>
          <a:p>
            <a:pPr marL="0" lvl="0" indent="0" algn="r" rtl="0">
              <a:lnSpc>
                <a:spcPct val="100000"/>
              </a:lnSpc>
              <a:spcBef>
                <a:spcPts val="0"/>
              </a:spcBef>
              <a:spcAft>
                <a:spcPts val="0"/>
              </a:spcAft>
              <a:buClr>
                <a:srgbClr val="366092"/>
              </a:buClr>
              <a:buSzPts val="6000"/>
              <a:buFont typeface="Calibri"/>
              <a:buNone/>
            </a:pPr>
            <a:endParaRPr sz="2400" dirty="0"/>
          </a:p>
          <a:p>
            <a:pPr marL="0" lvl="0" indent="0" algn="r" rtl="0">
              <a:lnSpc>
                <a:spcPct val="100000"/>
              </a:lnSpc>
              <a:spcBef>
                <a:spcPts val="0"/>
              </a:spcBef>
              <a:spcAft>
                <a:spcPts val="0"/>
              </a:spcAft>
              <a:buClr>
                <a:srgbClr val="366092"/>
              </a:buClr>
              <a:buSzPts val="6000"/>
              <a:buFont typeface="Calibri"/>
              <a:buNone/>
            </a:pPr>
            <a:endParaRPr sz="2400" dirty="0"/>
          </a:p>
          <a:p>
            <a:pPr marL="0" lvl="0" indent="0" algn="r" rtl="0">
              <a:lnSpc>
                <a:spcPct val="100000"/>
              </a:lnSpc>
              <a:spcBef>
                <a:spcPts val="0"/>
              </a:spcBef>
              <a:spcAft>
                <a:spcPts val="0"/>
              </a:spcAft>
              <a:buClr>
                <a:srgbClr val="366092"/>
              </a:buClr>
              <a:buSzPts val="6000"/>
              <a:buFont typeface="Calibri"/>
              <a:buNone/>
            </a:pPr>
            <a:endParaRPr sz="2400" dirty="0"/>
          </a:p>
          <a:p>
            <a:pPr marL="0" lvl="0" indent="0" algn="r" rtl="0">
              <a:lnSpc>
                <a:spcPct val="100000"/>
              </a:lnSpc>
              <a:spcBef>
                <a:spcPts val="0"/>
              </a:spcBef>
              <a:spcAft>
                <a:spcPts val="0"/>
              </a:spcAft>
              <a:buClr>
                <a:srgbClr val="366092"/>
              </a:buClr>
              <a:buSzPts val="6000"/>
              <a:buFont typeface="Calibri"/>
              <a:buNone/>
            </a:pPr>
            <a:r>
              <a:rPr lang="en-US" sz="2600" dirty="0"/>
              <a:t>Thursday, May 7th, 2020</a:t>
            </a:r>
            <a:endParaRPr sz="2600" dirty="0"/>
          </a:p>
          <a:p>
            <a:pPr marL="0" lvl="0" indent="0" algn="r" rtl="0">
              <a:lnSpc>
                <a:spcPct val="100000"/>
              </a:lnSpc>
              <a:spcBef>
                <a:spcPts val="0"/>
              </a:spcBef>
              <a:spcAft>
                <a:spcPts val="0"/>
              </a:spcAft>
              <a:buClr>
                <a:srgbClr val="366092"/>
              </a:buClr>
              <a:buSzPts val="6000"/>
              <a:buFont typeface="Calibri"/>
              <a:buNone/>
            </a:pPr>
            <a:endParaRPr sz="2600" dirty="0">
              <a:solidFill>
                <a:srgbClr val="FF0000"/>
              </a:solidFill>
            </a:endParaRPr>
          </a:p>
        </p:txBody>
      </p:sp>
      <p:sp>
        <p:nvSpPr>
          <p:cNvPr id="88" name="Google Shape;88;p18"/>
          <p:cNvSpPr txBox="1"/>
          <p:nvPr/>
        </p:nvSpPr>
        <p:spPr>
          <a:xfrm>
            <a:off x="746350" y="1718025"/>
            <a:ext cx="8012700" cy="3326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4600"/>
              <a:buFont typeface="Arial"/>
              <a:buNone/>
            </a:pPr>
            <a:endParaRPr sz="4600" b="0" i="0" u="none" strike="noStrike" cap="none">
              <a:solidFill>
                <a:srgbClr val="FFFFFF"/>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4600"/>
              <a:buFont typeface="Arial"/>
              <a:buNone/>
            </a:pPr>
            <a:r>
              <a:rPr lang="en-US" sz="4600" b="0" i="0" u="none" strike="noStrike" cap="none">
                <a:solidFill>
                  <a:srgbClr val="FFFFFF"/>
                </a:solidFill>
                <a:latin typeface="Arial"/>
                <a:ea typeface="Arial"/>
                <a:cs typeface="Arial"/>
                <a:sym typeface="Arial"/>
              </a:rPr>
              <a:t>SoCalREN COVID-19 Impacts and Strategies</a:t>
            </a:r>
            <a:endParaRPr/>
          </a:p>
          <a:p>
            <a:pPr marL="0" marR="0" lvl="0" indent="0" algn="r" rtl="0">
              <a:lnSpc>
                <a:spcPct val="100000"/>
              </a:lnSpc>
              <a:spcBef>
                <a:spcPts val="0"/>
              </a:spcBef>
              <a:spcAft>
                <a:spcPts val="0"/>
              </a:spcAft>
              <a:buClr>
                <a:srgbClr val="000000"/>
              </a:buClr>
              <a:buSzPts val="4600"/>
              <a:buFont typeface="Arial"/>
              <a:buNone/>
            </a:pPr>
            <a:endParaRPr sz="4600" b="1" i="0" u="none" strike="noStrike" cap="none">
              <a:solidFill>
                <a:srgbClr val="FF0000"/>
              </a:solidFill>
              <a:latin typeface="Arial"/>
              <a:ea typeface="Arial"/>
              <a:cs typeface="Arial"/>
              <a:sym typeface="Arial"/>
            </a:endParaRPr>
          </a:p>
        </p:txBody>
      </p:sp>
      <p:sp>
        <p:nvSpPr>
          <p:cNvPr id="89" name="Google Shape;89;p18"/>
          <p:cNvSpPr txBox="1">
            <a:spLocks noGrp="1"/>
          </p:cNvSpPr>
          <p:nvPr>
            <p:ph type="sldNum" idx="12"/>
          </p:nvPr>
        </p:nvSpPr>
        <p:spPr>
          <a:xfrm>
            <a:off x="9342850" y="5521253"/>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628650" y="130775"/>
            <a:ext cx="7086600" cy="12921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000"/>
              <a:t>Marketing, Education &amp; Outreach - </a:t>
            </a:r>
            <a:r>
              <a:rPr lang="en-US" sz="4000" i="1"/>
              <a:t>Strategies</a:t>
            </a:r>
            <a:endParaRPr sz="4000"/>
          </a:p>
        </p:txBody>
      </p:sp>
      <p:sp>
        <p:nvSpPr>
          <p:cNvPr id="171" name="Google Shape;171;p28"/>
          <p:cNvSpPr txBox="1">
            <a:spLocks noGrp="1"/>
          </p:cNvSpPr>
          <p:nvPr>
            <p:ph type="body" idx="1"/>
          </p:nvPr>
        </p:nvSpPr>
        <p:spPr>
          <a:xfrm>
            <a:off x="628650" y="1485150"/>
            <a:ext cx="8378400" cy="42012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1000"/>
              </a:spcBef>
              <a:spcAft>
                <a:spcPts val="0"/>
              </a:spcAft>
              <a:buClr>
                <a:schemeClr val="dk1"/>
              </a:buClr>
              <a:buSzPts val="1900"/>
              <a:buChar char="●"/>
            </a:pPr>
            <a:r>
              <a:rPr lang="en-US" sz="1900" b="1" dirty="0"/>
              <a:t>Public Sector Programs</a:t>
            </a:r>
            <a:endParaRPr sz="1900" b="1" dirty="0"/>
          </a:p>
          <a:p>
            <a:pPr marL="914400" lvl="1" indent="-349250" algn="l" rtl="0">
              <a:lnSpc>
                <a:spcPct val="100000"/>
              </a:lnSpc>
              <a:spcBef>
                <a:spcPts val="500"/>
              </a:spcBef>
              <a:spcAft>
                <a:spcPts val="0"/>
              </a:spcAft>
              <a:buSzPts val="1900"/>
              <a:buChar char="○"/>
            </a:pPr>
            <a:r>
              <a:rPr lang="en-US" sz="1900" i="1" dirty="0"/>
              <a:t>Conversations with SoCalREN </a:t>
            </a:r>
            <a:r>
              <a:rPr lang="en-US" sz="1900" dirty="0"/>
              <a:t>– webinar series that provides up to date information and highlights regional needs</a:t>
            </a:r>
            <a:endParaRPr sz="1900" dirty="0"/>
          </a:p>
          <a:p>
            <a:pPr marL="914400" lvl="1" indent="-349250" algn="l" rtl="0">
              <a:lnSpc>
                <a:spcPct val="100000"/>
              </a:lnSpc>
              <a:spcBef>
                <a:spcPts val="500"/>
              </a:spcBef>
              <a:spcAft>
                <a:spcPts val="0"/>
              </a:spcAft>
              <a:buSzPts val="1900"/>
              <a:buChar char="○"/>
            </a:pPr>
            <a:r>
              <a:rPr lang="en-US" sz="1900" dirty="0"/>
              <a:t>Local agency marketing materials that engage and educate their communities about ongoing sustainability opportunities</a:t>
            </a:r>
            <a:endParaRPr sz="1900" dirty="0"/>
          </a:p>
          <a:p>
            <a:pPr marL="457200" marR="0" lvl="0" indent="-349250" algn="l" rtl="0">
              <a:lnSpc>
                <a:spcPct val="100000"/>
              </a:lnSpc>
              <a:spcBef>
                <a:spcPts val="1000"/>
              </a:spcBef>
              <a:spcAft>
                <a:spcPts val="0"/>
              </a:spcAft>
              <a:buClr>
                <a:schemeClr val="dk1"/>
              </a:buClr>
              <a:buSzPts val="1900"/>
              <a:buChar char="●"/>
            </a:pPr>
            <a:r>
              <a:rPr lang="en-US" sz="1900" b="1" dirty="0"/>
              <a:t>Residential Sector Programs</a:t>
            </a:r>
            <a:endParaRPr sz="1900" b="1" dirty="0"/>
          </a:p>
          <a:p>
            <a:pPr marL="914400" lvl="1" indent="-349250" algn="l" rtl="0">
              <a:lnSpc>
                <a:spcPct val="100000"/>
              </a:lnSpc>
              <a:spcBef>
                <a:spcPts val="500"/>
              </a:spcBef>
              <a:spcAft>
                <a:spcPts val="0"/>
              </a:spcAft>
              <a:buSzPts val="1900"/>
              <a:buChar char="○"/>
            </a:pPr>
            <a:r>
              <a:rPr lang="en-US" sz="1900" i="1" dirty="0"/>
              <a:t>Kits for Kids - </a:t>
            </a:r>
            <a:r>
              <a:rPr lang="en-US" sz="1900" dirty="0"/>
              <a:t>These kits would provide simple, self-install measures such as LED bulbs and nightlights, faucet aerators, and smart power strips, as well as information on behavior change strategies that are easy for kids and parents alike to implement. </a:t>
            </a:r>
            <a:endParaRPr sz="1900" dirty="0"/>
          </a:p>
          <a:p>
            <a:pPr marL="914400" lvl="1" indent="-349250" algn="l" rtl="0">
              <a:lnSpc>
                <a:spcPct val="100000"/>
              </a:lnSpc>
              <a:spcBef>
                <a:spcPts val="500"/>
              </a:spcBef>
              <a:spcAft>
                <a:spcPts val="0"/>
              </a:spcAft>
              <a:buSzPts val="1900"/>
              <a:buChar char="○"/>
            </a:pPr>
            <a:r>
              <a:rPr lang="en-US" sz="1900" dirty="0"/>
              <a:t>Will play a long term role of continuing to engage the community and incite the importance of energy savings</a:t>
            </a:r>
            <a:endParaRPr sz="1900" i="1" dirty="0"/>
          </a:p>
        </p:txBody>
      </p:sp>
      <p:pic>
        <p:nvPicPr>
          <p:cNvPr id="172" name="Google Shape;172;p28"/>
          <p:cNvPicPr preferRelativeResize="0"/>
          <p:nvPr/>
        </p:nvPicPr>
        <p:blipFill rotWithShape="1">
          <a:blip r:embed="rId3">
            <a:alphaModFix/>
          </a:blip>
          <a:srcRect/>
          <a:stretch/>
        </p:blipFill>
        <p:spPr>
          <a:xfrm>
            <a:off x="7715250" y="130775"/>
            <a:ext cx="1291950" cy="1291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628650" y="134475"/>
            <a:ext cx="7886700" cy="884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4400"/>
              <a:buNone/>
            </a:pPr>
            <a:r>
              <a:rPr lang="en-US"/>
              <a:t>Webinars</a:t>
            </a:r>
            <a:endParaRPr/>
          </a:p>
        </p:txBody>
      </p:sp>
      <p:graphicFrame>
        <p:nvGraphicFramePr>
          <p:cNvPr id="179" name="Google Shape;179;p29"/>
          <p:cNvGraphicFramePr/>
          <p:nvPr>
            <p:extLst>
              <p:ext uri="{D42A27DB-BD31-4B8C-83A1-F6EECF244321}">
                <p14:modId xmlns:p14="http://schemas.microsoft.com/office/powerpoint/2010/main" val="3083361226"/>
              </p:ext>
            </p:extLst>
          </p:nvPr>
        </p:nvGraphicFramePr>
        <p:xfrm>
          <a:off x="628650" y="2715650"/>
          <a:ext cx="7073125" cy="3779250"/>
        </p:xfrm>
        <a:graphic>
          <a:graphicData uri="http://schemas.openxmlformats.org/drawingml/2006/table">
            <a:tbl>
              <a:tblPr>
                <a:noFill/>
                <a:tableStyleId>{CABE672D-331C-4FAC-B78B-A4EB5AD0BE9E}</a:tableStyleId>
              </a:tblPr>
              <a:tblGrid>
                <a:gridCol w="1810400">
                  <a:extLst>
                    <a:ext uri="{9D8B030D-6E8A-4147-A177-3AD203B41FA5}">
                      <a16:colId xmlns:a16="http://schemas.microsoft.com/office/drawing/2014/main" val="20000"/>
                    </a:ext>
                  </a:extLst>
                </a:gridCol>
                <a:gridCol w="5262725">
                  <a:extLst>
                    <a:ext uri="{9D8B030D-6E8A-4147-A177-3AD203B41FA5}">
                      <a16:colId xmlns:a16="http://schemas.microsoft.com/office/drawing/2014/main" val="20001"/>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April 15th</a:t>
                      </a:r>
                      <a:endParaRPr sz="1400" u="none" strike="noStrike" cap="none">
                        <a:solidFill>
                          <a:srgbClr val="14435D"/>
                        </a:solidFill>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Working Virtually with SoCalREN</a:t>
                      </a:r>
                      <a:endParaRPr sz="1400" u="none" strike="noStrike" cap="none">
                        <a:solidFill>
                          <a:srgbClr val="14435D"/>
                        </a:solidFill>
                      </a:endParaRPr>
                    </a:p>
                  </a:txBody>
                  <a:tcPr marL="91425" marR="91425" marT="91425" marB="91425">
                    <a:solidFill>
                      <a:schemeClr val="lt1"/>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May 6th</a:t>
                      </a:r>
                      <a:endParaRPr sz="1400" u="none" strike="noStrike" cap="none">
                        <a:solidFill>
                          <a:srgbClr val="14435D"/>
                        </a:solidFill>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Addressing Efficiency through Uncertainty</a:t>
                      </a:r>
                      <a:endParaRPr sz="1400" u="none" strike="noStrike" cap="none">
                        <a:solidFill>
                          <a:srgbClr val="14435D"/>
                        </a:solidFill>
                      </a:endParaRPr>
                    </a:p>
                  </a:txBody>
                  <a:tcPr marL="91425" marR="91425" marT="91425" marB="91425">
                    <a:solidFill>
                      <a:schemeClr val="lt1"/>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Late May</a:t>
                      </a:r>
                      <a:endParaRPr sz="1400" u="none" strike="noStrike" cap="none">
                        <a:solidFill>
                          <a:srgbClr val="14435D"/>
                        </a:solidFill>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Our Energy Champions: Stories from the Field  </a:t>
                      </a:r>
                      <a:endParaRPr sz="1400" u="none" strike="noStrike" cap="none">
                        <a:solidFill>
                          <a:srgbClr val="14435D"/>
                        </a:solidFill>
                      </a:endParaRPr>
                    </a:p>
                  </a:txBody>
                  <a:tcPr marL="91425" marR="91425" marT="91425" marB="91425">
                    <a:solidFill>
                      <a:schemeClr val="lt1"/>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Early June</a:t>
                      </a:r>
                      <a:endParaRPr sz="1400" u="none" strike="noStrike" cap="none">
                        <a:solidFill>
                          <a:srgbClr val="14435D"/>
                        </a:solidFill>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Improving Schools during Closures: Upgrades for our Students, Teachers, and Communities</a:t>
                      </a:r>
                      <a:endParaRPr sz="1400" u="none" strike="noStrike" cap="none">
                        <a:solidFill>
                          <a:srgbClr val="14435D"/>
                        </a:solidFill>
                      </a:endParaRPr>
                    </a:p>
                  </a:txBody>
                  <a:tcPr marL="91425" marR="91425" marT="91425" marB="91425">
                    <a:solidFill>
                      <a:schemeClr val="lt1"/>
                    </a:solidFill>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Late June/</a:t>
                      </a:r>
                      <a:r>
                        <a:rPr lang="en-US">
                          <a:solidFill>
                            <a:srgbClr val="14435D"/>
                          </a:solidFill>
                        </a:rPr>
                        <a:t>e</a:t>
                      </a:r>
                      <a:r>
                        <a:rPr lang="en-US" sz="1400" u="none" strike="noStrike" cap="none">
                          <a:solidFill>
                            <a:srgbClr val="14435D"/>
                          </a:solidFill>
                        </a:rPr>
                        <a:t>arly July</a:t>
                      </a:r>
                      <a:endParaRPr sz="1400" u="none" strike="noStrike" cap="none">
                        <a:solidFill>
                          <a:srgbClr val="14435D"/>
                        </a:solidFill>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Essential Facilities: Driving Water and Wastewater Projects</a:t>
                      </a:r>
                      <a:endParaRPr sz="1400" u="none" strike="noStrike" cap="none">
                        <a:solidFill>
                          <a:srgbClr val="14435D"/>
                        </a:solidFill>
                      </a:endParaRPr>
                    </a:p>
                  </a:txBody>
                  <a:tcPr marL="91425" marR="91425" marT="91425" marB="91425">
                    <a:solidFill>
                      <a:schemeClr val="lt1"/>
                    </a:solidFill>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TBD</a:t>
                      </a:r>
                      <a:endParaRPr sz="1400" u="none" strike="noStrike" cap="none">
                        <a:solidFill>
                          <a:srgbClr val="14435D"/>
                        </a:solidFill>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Funding &amp; Financing Opportunities: A Critical Need </a:t>
                      </a:r>
                      <a:endParaRPr sz="1400" u="none" strike="noStrike" cap="none">
                        <a:solidFill>
                          <a:srgbClr val="14435D"/>
                        </a:solidFill>
                      </a:endParaRPr>
                    </a:p>
                  </a:txBody>
                  <a:tcPr marL="91425" marR="91425" marT="91425" marB="91425">
                    <a:solidFill>
                      <a:schemeClr val="lt1"/>
                    </a:solidFill>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TBD</a:t>
                      </a:r>
                      <a:endParaRPr sz="1400" u="none" strike="noStrike" cap="none">
                        <a:solidFill>
                          <a:srgbClr val="14435D"/>
                        </a:solidFill>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It’s a Virtual World: Remote Audit Services</a:t>
                      </a:r>
                      <a:endParaRPr sz="1400" u="none" strike="noStrike" cap="none">
                        <a:solidFill>
                          <a:srgbClr val="14435D"/>
                        </a:solidFill>
                      </a:endParaRPr>
                    </a:p>
                  </a:txBody>
                  <a:tcPr marL="91425" marR="91425" marT="91425" marB="91425">
                    <a:solidFill>
                      <a:schemeClr val="lt1"/>
                    </a:solidFill>
                  </a:tcPr>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14435D"/>
                          </a:solidFill>
                        </a:rPr>
                        <a:t>TBD</a:t>
                      </a:r>
                      <a:endParaRPr sz="1400" u="none" strike="noStrike" cap="none">
                        <a:solidFill>
                          <a:srgbClr val="14435D"/>
                        </a:solidFill>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b="1" dirty="0">
                          <a:solidFill>
                            <a:srgbClr val="14435D"/>
                          </a:solidFill>
                        </a:rPr>
                        <a:t>New DOE Tools to Plan for Federal Stimulus Projects</a:t>
                      </a:r>
                      <a:endParaRPr b="1" dirty="0">
                        <a:solidFill>
                          <a:srgbClr val="14435D"/>
                        </a:solidFill>
                      </a:endParaRPr>
                    </a:p>
                  </a:txBody>
                  <a:tcPr marL="91425" marR="91425" marT="91425" marB="91425">
                    <a:solidFill>
                      <a:schemeClr val="lt1"/>
                    </a:solidFill>
                  </a:tcPr>
                </a:tc>
                <a:extLst>
                  <a:ext uri="{0D108BD9-81ED-4DB2-BD59-A6C34878D82A}">
                    <a16:rowId xmlns:a16="http://schemas.microsoft.com/office/drawing/2014/main" val="10007"/>
                  </a:ext>
                </a:extLst>
              </a:tr>
              <a:tr h="381000">
                <a:tc>
                  <a:txBody>
                    <a:bodyPr/>
                    <a:lstStyle/>
                    <a:p>
                      <a:pPr marL="0" marR="0" lvl="0" indent="0" algn="l" rtl="0">
                        <a:lnSpc>
                          <a:spcPct val="100000"/>
                        </a:lnSpc>
                        <a:spcBef>
                          <a:spcPts val="0"/>
                        </a:spcBef>
                        <a:spcAft>
                          <a:spcPts val="0"/>
                        </a:spcAft>
                        <a:buNone/>
                      </a:pPr>
                      <a:r>
                        <a:rPr lang="en-US">
                          <a:solidFill>
                            <a:srgbClr val="14435D"/>
                          </a:solidFill>
                        </a:rPr>
                        <a:t>TBD</a:t>
                      </a:r>
                      <a:endParaRPr sz="1400" u="none" strike="noStrike" cap="none">
                        <a:solidFill>
                          <a:srgbClr val="14435D"/>
                        </a:solidFill>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None/>
                      </a:pPr>
                      <a:r>
                        <a:rPr lang="en-US" i="1" dirty="0">
                          <a:solidFill>
                            <a:srgbClr val="14435D"/>
                          </a:solidFill>
                        </a:rPr>
                        <a:t>Additional webinars under development!</a:t>
                      </a:r>
                      <a:endParaRPr i="1" dirty="0">
                        <a:solidFill>
                          <a:srgbClr val="14435D"/>
                        </a:solidFill>
                      </a:endParaRPr>
                    </a:p>
                  </a:txBody>
                  <a:tcPr marL="91425" marR="91425" marT="91425" marB="91425">
                    <a:solidFill>
                      <a:schemeClr val="lt1"/>
                    </a:solidFill>
                  </a:tcPr>
                </a:tc>
                <a:extLst>
                  <a:ext uri="{0D108BD9-81ED-4DB2-BD59-A6C34878D82A}">
                    <a16:rowId xmlns:a16="http://schemas.microsoft.com/office/drawing/2014/main" val="10008"/>
                  </a:ext>
                </a:extLst>
              </a:tr>
            </a:tbl>
          </a:graphicData>
        </a:graphic>
      </p:graphicFrame>
      <p:pic>
        <p:nvPicPr>
          <p:cNvPr id="180" name="Google Shape;180;p29"/>
          <p:cNvPicPr preferRelativeResize="0"/>
          <p:nvPr/>
        </p:nvPicPr>
        <p:blipFill rotWithShape="1">
          <a:blip r:embed="rId3">
            <a:alphaModFix/>
          </a:blip>
          <a:srcRect/>
          <a:stretch/>
        </p:blipFill>
        <p:spPr>
          <a:xfrm>
            <a:off x="6124350" y="134475"/>
            <a:ext cx="2908750" cy="2128075"/>
          </a:xfrm>
          <a:prstGeom prst="rect">
            <a:avLst/>
          </a:prstGeom>
          <a:noFill/>
          <a:ln>
            <a:noFill/>
          </a:ln>
        </p:spPr>
      </p:pic>
      <p:sp>
        <p:nvSpPr>
          <p:cNvPr id="181" name="Google Shape;181;p29"/>
          <p:cNvSpPr txBox="1">
            <a:spLocks noGrp="1"/>
          </p:cNvSpPr>
          <p:nvPr>
            <p:ph type="body" idx="1"/>
          </p:nvPr>
        </p:nvSpPr>
        <p:spPr>
          <a:xfrm>
            <a:off x="519550" y="904875"/>
            <a:ext cx="5757300" cy="1453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2800"/>
              <a:buNone/>
            </a:pPr>
            <a:r>
              <a:rPr lang="en-US" sz="2400" b="1"/>
              <a:t>Conversations with SoCalREN Series</a:t>
            </a:r>
            <a:endParaRPr sz="2400" b="1"/>
          </a:p>
          <a:p>
            <a:pPr marL="0" lvl="0" indent="0" algn="l" rtl="0">
              <a:lnSpc>
                <a:spcPct val="90000"/>
              </a:lnSpc>
              <a:spcBef>
                <a:spcPts val="1000"/>
              </a:spcBef>
              <a:spcAft>
                <a:spcPts val="0"/>
              </a:spcAft>
              <a:buSzPts val="2800"/>
              <a:buNone/>
            </a:pPr>
            <a:r>
              <a:rPr lang="en-US" sz="1600"/>
              <a:t>Informal &amp; facilitated discussions providing our network a chance to connect, share best practices and highlight regional needs</a:t>
            </a:r>
            <a:endParaRPr sz="1600"/>
          </a:p>
          <a:p>
            <a:pPr marL="0" lvl="0" indent="0" algn="l" rtl="0">
              <a:lnSpc>
                <a:spcPct val="90000"/>
              </a:lnSpc>
              <a:spcBef>
                <a:spcPts val="1000"/>
              </a:spcBef>
              <a:spcAft>
                <a:spcPts val="0"/>
              </a:spcAft>
              <a:buSzPts val="2800"/>
              <a:buNone/>
            </a:pPr>
            <a:r>
              <a:rPr lang="en-US" sz="2400"/>
              <a:t>Planned Conversations</a:t>
            </a:r>
            <a:endParaRPr sz="2400"/>
          </a:p>
          <a:p>
            <a:pPr marL="0" lvl="0" indent="0" algn="l" rtl="0">
              <a:lnSpc>
                <a:spcPct val="90000"/>
              </a:lnSpc>
              <a:spcBef>
                <a:spcPts val="1000"/>
              </a:spcBef>
              <a:spcAft>
                <a:spcPts val="0"/>
              </a:spcAft>
              <a:buSzPts val="2800"/>
              <a:buNone/>
            </a:pPr>
            <a:endParaRPr sz="1800"/>
          </a:p>
          <a:p>
            <a:pPr marL="0" lvl="0" indent="0" algn="l" rtl="0">
              <a:lnSpc>
                <a:spcPct val="90000"/>
              </a:lnSpc>
              <a:spcBef>
                <a:spcPts val="1000"/>
              </a:spcBef>
              <a:spcAft>
                <a:spcPts val="0"/>
              </a:spcAft>
              <a:buSzPts val="2800"/>
              <a:buNone/>
            </a:pP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635650" y="201300"/>
            <a:ext cx="8375400" cy="1045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4400"/>
              <a:buNone/>
            </a:pPr>
            <a:r>
              <a:rPr lang="en-US" sz="3800" dirty="0"/>
              <a:t>Forward-looking Issues for CPUC Consideration </a:t>
            </a:r>
            <a:endParaRPr sz="3800" dirty="0"/>
          </a:p>
        </p:txBody>
      </p:sp>
      <p:graphicFrame>
        <p:nvGraphicFramePr>
          <p:cNvPr id="188" name="Google Shape;188;p30"/>
          <p:cNvGraphicFramePr/>
          <p:nvPr>
            <p:extLst>
              <p:ext uri="{D42A27DB-BD31-4B8C-83A1-F6EECF244321}">
                <p14:modId xmlns:p14="http://schemas.microsoft.com/office/powerpoint/2010/main" val="1310507449"/>
              </p:ext>
            </p:extLst>
          </p:nvPr>
        </p:nvGraphicFramePr>
        <p:xfrm>
          <a:off x="787400" y="3636125"/>
          <a:ext cx="8223650" cy="2943322"/>
        </p:xfrm>
        <a:graphic>
          <a:graphicData uri="http://schemas.openxmlformats.org/drawingml/2006/table">
            <a:tbl>
              <a:tblPr>
                <a:noFill/>
                <a:tableStyleId>{922EFAD0-6117-4FA0-9094-740D8C07C1DB}</a:tableStyleId>
              </a:tblPr>
              <a:tblGrid>
                <a:gridCol w="4111825">
                  <a:extLst>
                    <a:ext uri="{9D8B030D-6E8A-4147-A177-3AD203B41FA5}">
                      <a16:colId xmlns:a16="http://schemas.microsoft.com/office/drawing/2014/main" val="20000"/>
                    </a:ext>
                  </a:extLst>
                </a:gridCol>
                <a:gridCol w="4111825">
                  <a:extLst>
                    <a:ext uri="{9D8B030D-6E8A-4147-A177-3AD203B41FA5}">
                      <a16:colId xmlns:a16="http://schemas.microsoft.com/office/drawing/2014/main" val="20001"/>
                    </a:ext>
                  </a:extLst>
                </a:gridCol>
              </a:tblGrid>
              <a:tr h="2812375">
                <a:tc>
                  <a:txBody>
                    <a:bodyPr/>
                    <a:lstStyle/>
                    <a:p>
                      <a:pPr marL="0" marR="0" lvl="0" indent="0" algn="l" rtl="0">
                        <a:lnSpc>
                          <a:spcPct val="90000"/>
                        </a:lnSpc>
                        <a:spcBef>
                          <a:spcPts val="0"/>
                        </a:spcBef>
                        <a:spcAft>
                          <a:spcPts val="0"/>
                        </a:spcAft>
                        <a:buClr>
                          <a:srgbClr val="000000"/>
                        </a:buClr>
                        <a:buSzPts val="2400"/>
                        <a:buFont typeface="Arial"/>
                        <a:buNone/>
                      </a:pPr>
                      <a:r>
                        <a:rPr lang="en-US" sz="2400" u="none" strike="noStrike" cap="none" dirty="0">
                          <a:solidFill>
                            <a:schemeClr val="dk1"/>
                          </a:solidFill>
                        </a:rPr>
                        <a:t>Address economic impacts &amp; job losses by providing access to capital</a:t>
                      </a:r>
                      <a:endParaRPr sz="2400" u="none" strike="noStrike" cap="none" dirty="0">
                        <a:solidFill>
                          <a:schemeClr val="dk1"/>
                        </a:solidFill>
                      </a:endParaRPr>
                    </a:p>
                    <a:p>
                      <a:pPr marL="914400" marR="0" lvl="1" indent="-355600" algn="l" rtl="0">
                        <a:lnSpc>
                          <a:spcPct val="90000"/>
                        </a:lnSpc>
                        <a:spcBef>
                          <a:spcPts val="500"/>
                        </a:spcBef>
                        <a:spcAft>
                          <a:spcPts val="0"/>
                        </a:spcAft>
                        <a:buClr>
                          <a:schemeClr val="dk1"/>
                        </a:buClr>
                        <a:buSzPts val="2000"/>
                        <a:buFont typeface="Arial"/>
                        <a:buChar char="•"/>
                      </a:pPr>
                      <a:r>
                        <a:rPr lang="en-US" sz="2000" u="none" strike="noStrike" cap="none" dirty="0">
                          <a:solidFill>
                            <a:schemeClr val="dk1"/>
                          </a:solidFill>
                        </a:rPr>
                        <a:t>Allocate additional resources to WE&amp;T</a:t>
                      </a:r>
                    </a:p>
                    <a:p>
                      <a:pPr marL="914400" marR="0" lvl="1" indent="-355600" algn="l" rtl="0">
                        <a:lnSpc>
                          <a:spcPct val="90000"/>
                        </a:lnSpc>
                        <a:spcBef>
                          <a:spcPts val="500"/>
                        </a:spcBef>
                        <a:spcAft>
                          <a:spcPts val="0"/>
                        </a:spcAft>
                        <a:buClr>
                          <a:schemeClr val="dk1"/>
                        </a:buClr>
                        <a:buSzPts val="2000"/>
                        <a:buFont typeface="Arial"/>
                        <a:buChar char="•"/>
                      </a:pPr>
                      <a:r>
                        <a:rPr lang="en-US" sz="2000" u="none" strike="noStrike" cap="none" dirty="0">
                          <a:solidFill>
                            <a:schemeClr val="dk1"/>
                          </a:solidFill>
                        </a:rPr>
                        <a:t>Invest in on-bill financing, RLF</a:t>
                      </a:r>
                      <a:endParaRPr sz="2000" u="none" strike="noStrike" cap="none" dirty="0">
                        <a:solidFill>
                          <a:schemeClr val="dk1"/>
                        </a:solidFill>
                      </a:endParaRPr>
                    </a:p>
                    <a:p>
                      <a:pPr marL="914400" marR="0" lvl="1" indent="-355600" algn="l" rtl="0">
                        <a:lnSpc>
                          <a:spcPct val="90000"/>
                        </a:lnSpc>
                        <a:spcBef>
                          <a:spcPts val="0"/>
                        </a:spcBef>
                        <a:spcAft>
                          <a:spcPts val="0"/>
                        </a:spcAft>
                        <a:buClr>
                          <a:schemeClr val="dk1"/>
                        </a:buClr>
                        <a:buSzPts val="2000"/>
                        <a:buFont typeface="Arial"/>
                        <a:buChar char="•"/>
                      </a:pPr>
                      <a:r>
                        <a:rPr lang="en-US" sz="2000" u="none" strike="noStrike" cap="none" dirty="0">
                          <a:solidFill>
                            <a:schemeClr val="dk1"/>
                          </a:solidFill>
                        </a:rPr>
                        <a:t>Streamline incentives process requirements</a:t>
                      </a:r>
                      <a:endParaRPr sz="2000" u="none" strike="noStrike" cap="none" dirty="0">
                        <a:solidFill>
                          <a:schemeClr val="dk1"/>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Clr>
                          <a:srgbClr val="000000"/>
                        </a:buClr>
                        <a:buSzPts val="2400"/>
                        <a:buFont typeface="Arial"/>
                        <a:buNone/>
                      </a:pPr>
                      <a:r>
                        <a:rPr lang="en-US" sz="2400" u="none" strike="noStrike" cap="none" dirty="0">
                          <a:solidFill>
                            <a:schemeClr val="dk1"/>
                          </a:solidFill>
                        </a:rPr>
                        <a:t>Fast track development of future local government renewable energy, storage and microgrid projects</a:t>
                      </a:r>
                      <a:endParaRPr sz="2400" u="none" strike="noStrike" cap="none" dirty="0">
                        <a:solidFill>
                          <a:schemeClr val="dk1"/>
                        </a:solidFill>
                      </a:endParaRPr>
                    </a:p>
                    <a:p>
                      <a:pPr marL="914400" marR="0" lvl="1" indent="-355600" algn="l" rtl="0">
                        <a:lnSpc>
                          <a:spcPct val="90000"/>
                        </a:lnSpc>
                        <a:spcBef>
                          <a:spcPts val="500"/>
                        </a:spcBef>
                        <a:spcAft>
                          <a:spcPts val="0"/>
                        </a:spcAft>
                        <a:buClr>
                          <a:schemeClr val="dk1"/>
                        </a:buClr>
                        <a:buSzPts val="2000"/>
                        <a:buFont typeface="Arial"/>
                        <a:buChar char="•"/>
                      </a:pPr>
                      <a:r>
                        <a:rPr lang="en-US" sz="2000" u="none" strike="noStrike" cap="none" dirty="0">
                          <a:solidFill>
                            <a:schemeClr val="dk1"/>
                          </a:solidFill>
                        </a:rPr>
                        <a:t>Microgrid PD strong foundation</a:t>
                      </a:r>
                      <a:endParaRPr sz="2000" u="none" strike="noStrike" cap="none" dirty="0">
                        <a:solidFill>
                          <a:schemeClr val="dk1"/>
                        </a:solidFill>
                      </a:endParaRPr>
                    </a:p>
                    <a:p>
                      <a:pPr marL="914400" marR="0" lvl="1" indent="-355600" algn="l" rtl="0">
                        <a:lnSpc>
                          <a:spcPct val="90000"/>
                        </a:lnSpc>
                        <a:spcBef>
                          <a:spcPts val="0"/>
                        </a:spcBef>
                        <a:spcAft>
                          <a:spcPts val="0"/>
                        </a:spcAft>
                        <a:buClr>
                          <a:schemeClr val="dk1"/>
                        </a:buClr>
                        <a:buSzPts val="2000"/>
                        <a:buFont typeface="Arial"/>
                        <a:buChar char="•"/>
                      </a:pPr>
                      <a:r>
                        <a:rPr lang="en-US" sz="2000" u="none" strike="noStrike" cap="none" dirty="0">
                          <a:solidFill>
                            <a:schemeClr val="dk1"/>
                          </a:solidFill>
                        </a:rPr>
                        <a:t>Allocate funds to DER</a:t>
                      </a:r>
                      <a:endParaRPr sz="2000" u="none" strike="noStrike" cap="none" dirty="0">
                        <a:solidFill>
                          <a:schemeClr val="dk1"/>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pic>
        <p:nvPicPr>
          <p:cNvPr id="189" name="Google Shape;189;p30"/>
          <p:cNvPicPr preferRelativeResize="0"/>
          <p:nvPr/>
        </p:nvPicPr>
        <p:blipFill rotWithShape="1">
          <a:blip r:embed="rId3">
            <a:alphaModFix/>
          </a:blip>
          <a:srcRect t="4849" b="4839"/>
          <a:stretch/>
        </p:blipFill>
        <p:spPr>
          <a:xfrm>
            <a:off x="1669600" y="1672799"/>
            <a:ext cx="2089684" cy="1887124"/>
          </a:xfrm>
          <a:prstGeom prst="rect">
            <a:avLst/>
          </a:prstGeom>
          <a:noFill/>
          <a:ln>
            <a:noFill/>
          </a:ln>
        </p:spPr>
      </p:pic>
      <p:pic>
        <p:nvPicPr>
          <p:cNvPr id="190" name="Google Shape;190;p30"/>
          <p:cNvPicPr preferRelativeResize="0"/>
          <p:nvPr/>
        </p:nvPicPr>
        <p:blipFill rotWithShape="1">
          <a:blip r:embed="rId4">
            <a:alphaModFix/>
          </a:blip>
          <a:srcRect/>
          <a:stretch/>
        </p:blipFill>
        <p:spPr>
          <a:xfrm>
            <a:off x="5773175" y="1749000"/>
            <a:ext cx="1887124" cy="18871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42" descr="Image result for expand network"/>
          <p:cNvPicPr preferRelativeResize="0"/>
          <p:nvPr/>
        </p:nvPicPr>
        <p:blipFill>
          <a:blip r:embed="rId3">
            <a:alphaModFix/>
          </a:blip>
          <a:stretch>
            <a:fillRect/>
          </a:stretch>
        </p:blipFill>
        <p:spPr>
          <a:xfrm>
            <a:off x="1287374" y="1434627"/>
            <a:ext cx="6894600" cy="3780299"/>
          </a:xfrm>
          <a:prstGeom prst="rect">
            <a:avLst/>
          </a:prstGeom>
          <a:noFill/>
          <a:ln>
            <a:noFill/>
          </a:ln>
        </p:spPr>
      </p:pic>
      <p:pic>
        <p:nvPicPr>
          <p:cNvPr id="196" name="Google Shape;196;p42"/>
          <p:cNvPicPr preferRelativeResize="0"/>
          <p:nvPr/>
        </p:nvPicPr>
        <p:blipFill rotWithShape="1">
          <a:blip r:embed="rId4">
            <a:alphaModFix/>
          </a:blip>
          <a:srcRect l="1399" t="1399" r="1399" b="1399"/>
          <a:stretch/>
        </p:blipFill>
        <p:spPr>
          <a:xfrm>
            <a:off x="4353000" y="5423373"/>
            <a:ext cx="1159800" cy="1151400"/>
          </a:xfrm>
          <a:prstGeom prst="ellipse">
            <a:avLst/>
          </a:prstGeom>
          <a:noFill/>
          <a:ln w="9525" cap="flat" cmpd="sng">
            <a:solidFill>
              <a:srgbClr val="15435C"/>
            </a:solidFill>
            <a:prstDash val="solid"/>
            <a:round/>
            <a:headEnd type="none" w="sm" len="sm"/>
            <a:tailEnd type="none" w="sm" len="sm"/>
          </a:ln>
        </p:spPr>
      </p:pic>
      <p:sp>
        <p:nvSpPr>
          <p:cNvPr id="197" name="Google Shape;197;p42"/>
          <p:cNvSpPr/>
          <p:nvPr/>
        </p:nvSpPr>
        <p:spPr>
          <a:xfrm>
            <a:off x="1058774" y="117100"/>
            <a:ext cx="7494675" cy="1522349"/>
          </a:xfrm>
          <a:prstGeom prst="round2DiagRect">
            <a:avLst>
              <a:gd name="adj1" fmla="val 16667"/>
              <a:gd name="adj2" fmla="val 0"/>
            </a:avLst>
          </a:prstGeom>
          <a:solidFill>
            <a:srgbClr val="8E437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Avenir"/>
                <a:ea typeface="Avenir"/>
                <a:cs typeface="Avenir"/>
                <a:sym typeface="Avenir"/>
              </a:rPr>
              <a:t>SoCalREN is focused on ensuring </a:t>
            </a:r>
            <a:r>
              <a:rPr lang="en-US" sz="1800" b="1" dirty="0">
                <a:solidFill>
                  <a:srgbClr val="FFFFFF"/>
                </a:solidFill>
                <a:latin typeface="Avenir"/>
                <a:ea typeface="Avenir"/>
                <a:cs typeface="Avenir"/>
                <a:sym typeface="Avenir"/>
              </a:rPr>
              <a:t>to continue to support the Energy Efficiency industry </a:t>
            </a:r>
            <a:r>
              <a:rPr lang="en" sz="1800" b="1" dirty="0">
                <a:solidFill>
                  <a:srgbClr val="FFFFFF"/>
                </a:solidFill>
                <a:latin typeface="Avenir"/>
                <a:ea typeface="Avenir"/>
                <a:cs typeface="Avenir"/>
                <a:sym typeface="Avenir"/>
              </a:rPr>
              <a:t>and </a:t>
            </a:r>
            <a:r>
              <a:rPr lang="en-US" sz="1800" b="1" dirty="0">
                <a:solidFill>
                  <a:srgbClr val="FFFFFF"/>
                </a:solidFill>
                <a:latin typeface="Avenir"/>
                <a:ea typeface="Avenir"/>
                <a:cs typeface="Avenir"/>
                <a:sym typeface="Avenir"/>
              </a:rPr>
              <a:t>to continue to </a:t>
            </a:r>
            <a:r>
              <a:rPr lang="en" sz="1800" b="1" dirty="0">
                <a:solidFill>
                  <a:srgbClr val="FFFFFF"/>
                </a:solidFill>
                <a:latin typeface="Avenir"/>
                <a:ea typeface="Avenir"/>
                <a:cs typeface="Avenir"/>
                <a:sym typeface="Avenir"/>
              </a:rPr>
              <a:t>delive</a:t>
            </a:r>
            <a:r>
              <a:rPr lang="en-US" sz="1800" b="1" dirty="0">
                <a:solidFill>
                  <a:srgbClr val="FFFFFF"/>
                </a:solidFill>
                <a:latin typeface="Avenir"/>
                <a:ea typeface="Avenir"/>
                <a:cs typeface="Avenir"/>
                <a:sym typeface="Avenir"/>
              </a:rPr>
              <a:t>r</a:t>
            </a:r>
            <a:r>
              <a:rPr lang="en" sz="1800" b="1" dirty="0">
                <a:solidFill>
                  <a:srgbClr val="FFFFFF"/>
                </a:solidFill>
                <a:latin typeface="Avenir"/>
                <a:ea typeface="Avenir"/>
                <a:cs typeface="Avenir"/>
                <a:sym typeface="Avenir"/>
              </a:rPr>
              <a:t> valuable </a:t>
            </a:r>
            <a:r>
              <a:rPr lang="en-US" sz="1800" b="1" dirty="0">
                <a:solidFill>
                  <a:srgbClr val="FFFFFF"/>
                </a:solidFill>
                <a:latin typeface="Avenir"/>
                <a:ea typeface="Avenir"/>
                <a:cs typeface="Avenir"/>
                <a:sym typeface="Avenir"/>
              </a:rPr>
              <a:t>EE program </a:t>
            </a:r>
            <a:r>
              <a:rPr lang="en" sz="1800" b="1" dirty="0">
                <a:solidFill>
                  <a:srgbClr val="FFFFFF"/>
                </a:solidFill>
                <a:latin typeface="Avenir"/>
                <a:ea typeface="Avenir"/>
                <a:cs typeface="Avenir"/>
                <a:sym typeface="Avenir"/>
              </a:rPr>
              <a:t>services throughout the entire SoCalREN territory</a:t>
            </a:r>
            <a:endParaRPr sz="1800" b="1" dirty="0">
              <a:solidFill>
                <a:srgbClr val="FFFFFF"/>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628650" y="127000"/>
            <a:ext cx="83406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4400"/>
              <a:buNone/>
            </a:pPr>
            <a:r>
              <a:rPr lang="en-US" sz="4000" b="1"/>
              <a:t>SoCalREN Programs are Continuing </a:t>
            </a:r>
            <a:endParaRPr sz="4000" b="1"/>
          </a:p>
        </p:txBody>
      </p:sp>
      <p:sp>
        <p:nvSpPr>
          <p:cNvPr id="96" name="Google Shape;96;p19"/>
          <p:cNvSpPr txBox="1">
            <a:spLocks noGrp="1"/>
          </p:cNvSpPr>
          <p:nvPr>
            <p:ph type="body" idx="1"/>
          </p:nvPr>
        </p:nvSpPr>
        <p:spPr>
          <a:xfrm>
            <a:off x="628650" y="1635425"/>
            <a:ext cx="7886700" cy="4007100"/>
          </a:xfrm>
          <a:prstGeom prst="rect">
            <a:avLst/>
          </a:prstGeom>
          <a:noFill/>
          <a:ln>
            <a:noFill/>
          </a:ln>
        </p:spPr>
        <p:txBody>
          <a:bodyPr spcFirstLastPara="1" wrap="square" lIns="91425" tIns="91425" rIns="91425" bIns="91425" anchor="t" anchorCtr="0">
            <a:noAutofit/>
          </a:bodyPr>
          <a:lstStyle/>
          <a:p>
            <a:pPr marL="457200" lvl="0" indent="-419100" algn="l" rtl="0">
              <a:lnSpc>
                <a:spcPct val="90000"/>
              </a:lnSpc>
              <a:spcBef>
                <a:spcPts val="0"/>
              </a:spcBef>
              <a:spcAft>
                <a:spcPts val="0"/>
              </a:spcAft>
              <a:buSzPts val="3000"/>
              <a:buChar char="•"/>
            </a:pPr>
            <a:r>
              <a:rPr lang="en-US" b="1" dirty="0"/>
              <a:t>Programs &amp; activities are moving forward to provide critical EE support services and maintain momentum to achieve goals</a:t>
            </a:r>
            <a:endParaRPr b="1" dirty="0"/>
          </a:p>
          <a:p>
            <a:pPr marL="914400" lvl="1" indent="-419100" algn="l" rtl="0">
              <a:lnSpc>
                <a:spcPct val="90000"/>
              </a:lnSpc>
              <a:spcBef>
                <a:spcPts val="0"/>
              </a:spcBef>
              <a:spcAft>
                <a:spcPts val="0"/>
              </a:spcAft>
              <a:buSzPts val="3000"/>
              <a:buChar char="•"/>
            </a:pPr>
            <a:r>
              <a:rPr lang="en-US" sz="2800" dirty="0"/>
              <a:t>Projects continuing or being pushed-out</a:t>
            </a:r>
            <a:endParaRPr sz="2800" dirty="0"/>
          </a:p>
          <a:p>
            <a:pPr marL="914400" lvl="1" indent="-419100" algn="l" rtl="0">
              <a:lnSpc>
                <a:spcPct val="90000"/>
              </a:lnSpc>
              <a:spcBef>
                <a:spcPts val="0"/>
              </a:spcBef>
              <a:spcAft>
                <a:spcPts val="0"/>
              </a:spcAft>
              <a:buSzPts val="3000"/>
              <a:buChar char="•"/>
            </a:pPr>
            <a:r>
              <a:rPr lang="en-US" sz="2800" dirty="0"/>
              <a:t>Developing “shovel ready” projects</a:t>
            </a:r>
            <a:endParaRPr sz="2800" dirty="0"/>
          </a:p>
          <a:p>
            <a:pPr marL="914400" lvl="1" indent="-419100" algn="l" rtl="0">
              <a:lnSpc>
                <a:spcPct val="90000"/>
              </a:lnSpc>
              <a:spcBef>
                <a:spcPts val="0"/>
              </a:spcBef>
              <a:spcAft>
                <a:spcPts val="0"/>
              </a:spcAft>
              <a:buSzPts val="3000"/>
              <a:buChar char="•"/>
            </a:pPr>
            <a:r>
              <a:rPr lang="en-US" sz="2800" dirty="0"/>
              <a:t>Safety guidelines and protocols in place</a:t>
            </a:r>
            <a:endParaRPr dirty="0"/>
          </a:p>
          <a:p>
            <a:pPr marL="914400" lvl="1" indent="-419100" algn="l" rtl="0">
              <a:lnSpc>
                <a:spcPct val="90000"/>
              </a:lnSpc>
              <a:spcBef>
                <a:spcPts val="0"/>
              </a:spcBef>
              <a:spcAft>
                <a:spcPts val="0"/>
              </a:spcAft>
              <a:buSzPts val="3000"/>
              <a:buChar char="•"/>
            </a:pPr>
            <a:r>
              <a:rPr lang="en-US" sz="2800" dirty="0"/>
              <a:t>Remote audits and remote activities</a:t>
            </a:r>
            <a:endParaRPr dirty="0"/>
          </a:p>
          <a:p>
            <a:pPr marL="457200" lvl="0" indent="-419100" algn="l" rtl="0">
              <a:lnSpc>
                <a:spcPct val="90000"/>
              </a:lnSpc>
              <a:spcBef>
                <a:spcPts val="0"/>
              </a:spcBef>
              <a:spcAft>
                <a:spcPts val="0"/>
              </a:spcAft>
              <a:buSzPts val="3000"/>
              <a:buChar char="•"/>
            </a:pPr>
            <a:r>
              <a:rPr lang="en-US" b="1" dirty="0"/>
              <a:t>Continuing WE&amp;T and Financing program activities will play a critical role this year</a:t>
            </a:r>
            <a:endParaRPr dirty="0"/>
          </a:p>
          <a:p>
            <a:pPr marL="914400" lvl="1" indent="-228600" algn="l" rtl="0">
              <a:lnSpc>
                <a:spcPct val="90000"/>
              </a:lnSpc>
              <a:spcBef>
                <a:spcPts val="0"/>
              </a:spcBef>
              <a:spcAft>
                <a:spcPts val="0"/>
              </a:spcAft>
              <a:buSzPts val="3000"/>
              <a:buNone/>
            </a:pPr>
            <a:endParaRPr sz="3000" dirty="0"/>
          </a:p>
          <a:p>
            <a:pPr marL="457200" lvl="0" indent="0" algn="l" rtl="0">
              <a:lnSpc>
                <a:spcPct val="90000"/>
              </a:lnSpc>
              <a:spcBef>
                <a:spcPts val="1000"/>
              </a:spcBef>
              <a:spcAft>
                <a:spcPts val="0"/>
              </a:spcAft>
              <a:buSzPts val="2800"/>
              <a:buNone/>
            </a:pP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628650" y="166300"/>
            <a:ext cx="7886700" cy="113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Public Sector Projects</a:t>
            </a:r>
            <a:endParaRPr/>
          </a:p>
        </p:txBody>
      </p:sp>
      <p:sp>
        <p:nvSpPr>
          <p:cNvPr id="113" name="Google Shape;113;p21"/>
          <p:cNvSpPr txBox="1">
            <a:spLocks noGrp="1"/>
          </p:cNvSpPr>
          <p:nvPr>
            <p:ph type="body" idx="1"/>
          </p:nvPr>
        </p:nvSpPr>
        <p:spPr>
          <a:xfrm>
            <a:off x="567600" y="1159825"/>
            <a:ext cx="8576400" cy="51609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US" sz="2500" b="1" dirty="0"/>
              <a:t>Timelines are being “pushed-out”, projects continuing</a:t>
            </a:r>
            <a:endParaRPr sz="2500" b="1" dirty="0"/>
          </a:p>
          <a:p>
            <a:pPr marL="457200" lvl="0" indent="-381000" algn="l" rtl="0">
              <a:lnSpc>
                <a:spcPct val="115000"/>
              </a:lnSpc>
              <a:spcBef>
                <a:spcPts val="1000"/>
              </a:spcBef>
              <a:spcAft>
                <a:spcPts val="0"/>
              </a:spcAft>
              <a:buSzPts val="2400"/>
              <a:buChar char="•"/>
            </a:pPr>
            <a:r>
              <a:rPr lang="en-US" sz="2400" dirty="0"/>
              <a:t>Responses from agencies have varied </a:t>
            </a:r>
            <a:endParaRPr sz="2400" dirty="0"/>
          </a:p>
          <a:p>
            <a:pPr marL="457200" lvl="0" indent="-381000" algn="l" rtl="0">
              <a:lnSpc>
                <a:spcPct val="115000"/>
              </a:lnSpc>
              <a:spcBef>
                <a:spcPts val="0"/>
              </a:spcBef>
              <a:spcAft>
                <a:spcPts val="0"/>
              </a:spcAft>
              <a:buSzPts val="2400"/>
              <a:buChar char="•"/>
            </a:pPr>
            <a:r>
              <a:rPr lang="en-US" sz="2400" dirty="0"/>
              <a:t>Shifting staff priorities &amp; roles within agencies</a:t>
            </a:r>
            <a:endParaRPr sz="2400" dirty="0"/>
          </a:p>
          <a:p>
            <a:pPr marL="914400" lvl="1" indent="-355600" algn="l" rtl="0">
              <a:lnSpc>
                <a:spcPct val="115000"/>
              </a:lnSpc>
              <a:spcBef>
                <a:spcPts val="0"/>
              </a:spcBef>
              <a:spcAft>
                <a:spcPts val="0"/>
              </a:spcAft>
              <a:buSzPts val="2000"/>
              <a:buChar char="•"/>
            </a:pPr>
            <a:r>
              <a:rPr lang="en-US" sz="2000" dirty="0"/>
              <a:t>Reduced and remote facility staff available to support project development</a:t>
            </a:r>
            <a:endParaRPr sz="2000" dirty="0"/>
          </a:p>
          <a:p>
            <a:pPr marL="914400" lvl="1" indent="-355600" algn="l" rtl="0">
              <a:lnSpc>
                <a:spcPct val="115000"/>
              </a:lnSpc>
              <a:spcBef>
                <a:spcPts val="0"/>
              </a:spcBef>
              <a:spcAft>
                <a:spcPts val="0"/>
              </a:spcAft>
              <a:buSzPts val="2000"/>
              <a:buChar char="•"/>
            </a:pPr>
            <a:r>
              <a:rPr lang="en-US" sz="2000" dirty="0"/>
              <a:t>Staff pulled into Emergency Response</a:t>
            </a:r>
            <a:endParaRPr sz="2000" dirty="0">
              <a:solidFill>
                <a:srgbClr val="FF0000"/>
              </a:solidFill>
            </a:endParaRPr>
          </a:p>
          <a:p>
            <a:pPr marL="457200" lvl="0" indent="-381000" algn="l" rtl="0">
              <a:lnSpc>
                <a:spcPct val="115000"/>
              </a:lnSpc>
              <a:spcBef>
                <a:spcPts val="0"/>
              </a:spcBef>
              <a:spcAft>
                <a:spcPts val="0"/>
              </a:spcAft>
              <a:buSzPts val="2400"/>
              <a:buChar char="•"/>
            </a:pPr>
            <a:r>
              <a:rPr lang="en-US" sz="2400" dirty="0"/>
              <a:t>Project implementation hurdles</a:t>
            </a:r>
            <a:endParaRPr sz="2400" dirty="0"/>
          </a:p>
          <a:p>
            <a:pPr marL="914400" lvl="1" indent="-355600" algn="l" rtl="0">
              <a:lnSpc>
                <a:spcPct val="115000"/>
              </a:lnSpc>
              <a:spcBef>
                <a:spcPts val="0"/>
              </a:spcBef>
              <a:spcAft>
                <a:spcPts val="0"/>
              </a:spcAft>
              <a:buSzPts val="2000"/>
              <a:buChar char="•"/>
            </a:pPr>
            <a:r>
              <a:rPr lang="en-US" sz="2000" dirty="0"/>
              <a:t>IOU Inspections &amp; pump tests on-hold</a:t>
            </a:r>
            <a:endParaRPr sz="2000" dirty="0"/>
          </a:p>
          <a:p>
            <a:pPr marL="914400" lvl="1" indent="-355600" algn="l" rtl="0">
              <a:lnSpc>
                <a:spcPct val="115000"/>
              </a:lnSpc>
              <a:spcBef>
                <a:spcPts val="0"/>
              </a:spcBef>
              <a:spcAft>
                <a:spcPts val="0"/>
              </a:spcAft>
              <a:buSzPts val="2000"/>
              <a:buChar char="•"/>
            </a:pPr>
            <a:r>
              <a:rPr lang="en-US" sz="2000" dirty="0"/>
              <a:t>Delays in site-visits for audits</a:t>
            </a:r>
            <a:endParaRPr sz="2000" dirty="0"/>
          </a:p>
          <a:p>
            <a:pPr marL="914400" lvl="1" indent="-355600" algn="l" rtl="0">
              <a:lnSpc>
                <a:spcPct val="115000"/>
              </a:lnSpc>
              <a:spcBef>
                <a:spcPts val="0"/>
              </a:spcBef>
              <a:spcAft>
                <a:spcPts val="0"/>
              </a:spcAft>
              <a:buSzPts val="2000"/>
              <a:buChar char="•"/>
            </a:pPr>
            <a:r>
              <a:rPr lang="en-US" sz="2000" dirty="0"/>
              <a:t>Delays in acquiring construction materials</a:t>
            </a:r>
            <a:endParaRPr sz="2000" dirty="0"/>
          </a:p>
          <a:p>
            <a:pPr marL="457200" lvl="0" indent="-381000" algn="l" rtl="0">
              <a:lnSpc>
                <a:spcPct val="115000"/>
              </a:lnSpc>
              <a:spcBef>
                <a:spcPts val="0"/>
              </a:spcBef>
              <a:spcAft>
                <a:spcPts val="0"/>
              </a:spcAft>
              <a:buSzPts val="2400"/>
              <a:buChar char="•"/>
            </a:pPr>
            <a:r>
              <a:rPr lang="en-US" sz="2400" dirty="0"/>
              <a:t>Anticipating funding challenges with changing priorities</a:t>
            </a:r>
            <a:endParaRPr sz="2400" dirty="0"/>
          </a:p>
          <a:p>
            <a:pPr marL="914400" lvl="1" indent="-355600" algn="l" rtl="0">
              <a:lnSpc>
                <a:spcPct val="115000"/>
              </a:lnSpc>
              <a:spcBef>
                <a:spcPts val="0"/>
              </a:spcBef>
              <a:spcAft>
                <a:spcPts val="0"/>
              </a:spcAft>
              <a:buSzPts val="2000"/>
              <a:buChar char="•"/>
            </a:pPr>
            <a:r>
              <a:rPr lang="en-US" sz="2000" dirty="0"/>
              <a:t>Loss in tax revenues for local governments</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628650" y="166300"/>
            <a:ext cx="7886700" cy="113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Residential Sector Projects</a:t>
            </a:r>
            <a:endParaRPr dirty="0"/>
          </a:p>
        </p:txBody>
      </p:sp>
      <p:sp>
        <p:nvSpPr>
          <p:cNvPr id="113" name="Google Shape;113;p21"/>
          <p:cNvSpPr txBox="1">
            <a:spLocks noGrp="1"/>
          </p:cNvSpPr>
          <p:nvPr>
            <p:ph type="body" idx="1"/>
          </p:nvPr>
        </p:nvSpPr>
        <p:spPr>
          <a:xfrm>
            <a:off x="567600" y="1159825"/>
            <a:ext cx="8576400" cy="51609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US" sz="2500" b="1" dirty="0"/>
              <a:t>Pipeline momentum suspended, projects to continue but likely at a reduced rate</a:t>
            </a:r>
            <a:endParaRPr sz="2500" b="1" dirty="0"/>
          </a:p>
          <a:p>
            <a:r>
              <a:rPr lang="en-US" sz="2400" dirty="0"/>
              <a:t>MF financial impacts due to loss of rental revenue</a:t>
            </a:r>
          </a:p>
          <a:p>
            <a:r>
              <a:rPr lang="en-US" sz="2400" dirty="0"/>
              <a:t>Properties limiting projects to emergency replacements</a:t>
            </a:r>
            <a:endParaRPr lang="en-US" dirty="0"/>
          </a:p>
          <a:p>
            <a:pPr indent="-381000">
              <a:lnSpc>
                <a:spcPct val="115000"/>
              </a:lnSpc>
              <a:spcBef>
                <a:spcPts val="0"/>
              </a:spcBef>
              <a:buSzPts val="2400"/>
            </a:pPr>
            <a:r>
              <a:rPr lang="en-US" sz="2400" dirty="0"/>
              <a:t>Temporary limited ability to access residential units as a result of stay at home order</a:t>
            </a:r>
          </a:p>
          <a:p>
            <a:pPr marL="457200" lvl="0" indent="-381000" algn="l" rtl="0">
              <a:lnSpc>
                <a:spcPct val="115000"/>
              </a:lnSpc>
              <a:spcBef>
                <a:spcPts val="0"/>
              </a:spcBef>
              <a:spcAft>
                <a:spcPts val="0"/>
              </a:spcAft>
              <a:buSzPts val="2400"/>
              <a:buChar char="•"/>
            </a:pPr>
            <a:r>
              <a:rPr lang="en-US" sz="2400" dirty="0"/>
              <a:t>Project pipeline full but with a mid-year start</a:t>
            </a:r>
            <a:endParaRPr sz="2400" dirty="0"/>
          </a:p>
          <a:p>
            <a:pPr marL="914400" lvl="1" indent="-355600" algn="l" rtl="0">
              <a:lnSpc>
                <a:spcPct val="115000"/>
              </a:lnSpc>
              <a:spcBef>
                <a:spcPts val="0"/>
              </a:spcBef>
              <a:spcAft>
                <a:spcPts val="0"/>
              </a:spcAft>
              <a:buSzPts val="2000"/>
              <a:buChar char="•"/>
            </a:pPr>
            <a:r>
              <a:rPr lang="en-US" sz="2000" dirty="0"/>
              <a:t>Delays in on site-visits for energy audits</a:t>
            </a:r>
            <a:endParaRPr sz="2000" dirty="0"/>
          </a:p>
          <a:p>
            <a:pPr lvl="1"/>
            <a:r>
              <a:rPr lang="en-US" sz="2000" dirty="0"/>
              <a:t>Implement Covid-19 safety guidelines to minimize on site risk</a:t>
            </a:r>
            <a:endParaRPr lang="en-US" dirty="0"/>
          </a:p>
          <a:p>
            <a:pPr marL="457200" lvl="0" indent="-381000" algn="l" rtl="0">
              <a:lnSpc>
                <a:spcPct val="115000"/>
              </a:lnSpc>
              <a:spcBef>
                <a:spcPts val="0"/>
              </a:spcBef>
              <a:spcAft>
                <a:spcPts val="0"/>
              </a:spcAft>
              <a:buSzPts val="2400"/>
              <a:buChar char="•"/>
            </a:pPr>
            <a:r>
              <a:rPr lang="en-US" sz="2400" dirty="0"/>
              <a:t>Anticipating funding challenges with changing priorities</a:t>
            </a:r>
            <a:endParaRPr sz="2400" dirty="0"/>
          </a:p>
          <a:p>
            <a:pPr lvl="1"/>
            <a:r>
              <a:rPr lang="en-US" sz="2000" dirty="0"/>
              <a:t>Project financing to overcome cost barriers</a:t>
            </a:r>
          </a:p>
        </p:txBody>
      </p:sp>
    </p:spTree>
    <p:extLst>
      <p:ext uri="{BB962C8B-B14F-4D97-AF65-F5344CB8AC3E}">
        <p14:creationId xmlns:p14="http://schemas.microsoft.com/office/powerpoint/2010/main" val="399425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628650" y="166300"/>
            <a:ext cx="7886700" cy="1131600"/>
          </a:xfrm>
          <a:prstGeom prst="rect">
            <a:avLst/>
          </a:prstGeom>
        </p:spPr>
        <p:txBody>
          <a:bodyPr spcFirstLastPara="1" wrap="square" lIns="91425" tIns="91425" rIns="91425" bIns="91425" anchor="ctr" anchorCtr="0">
            <a:noAutofit/>
          </a:bodyPr>
          <a:lstStyle/>
          <a:p>
            <a:pPr lvl="0"/>
            <a:r>
              <a:rPr lang="en-US" dirty="0"/>
              <a:t>Cross-cutting Sector Program Impacts</a:t>
            </a:r>
            <a:endParaRPr dirty="0"/>
          </a:p>
        </p:txBody>
      </p:sp>
      <p:sp>
        <p:nvSpPr>
          <p:cNvPr id="113" name="Google Shape;113;p21"/>
          <p:cNvSpPr txBox="1">
            <a:spLocks noGrp="1"/>
          </p:cNvSpPr>
          <p:nvPr>
            <p:ph type="body" idx="1"/>
          </p:nvPr>
        </p:nvSpPr>
        <p:spPr>
          <a:xfrm>
            <a:off x="500925" y="1407475"/>
            <a:ext cx="8576400" cy="5160900"/>
          </a:xfrm>
          <a:prstGeom prst="rect">
            <a:avLst/>
          </a:prstGeom>
        </p:spPr>
        <p:txBody>
          <a:bodyPr spcFirstLastPara="1" wrap="square" lIns="91425" tIns="91425" rIns="91425" bIns="91425" anchor="t" anchorCtr="0">
            <a:noAutofit/>
          </a:bodyPr>
          <a:lstStyle/>
          <a:p>
            <a:pPr marL="107950" indent="0">
              <a:lnSpc>
                <a:spcPct val="100000"/>
              </a:lnSpc>
              <a:buSzPts val="1900"/>
              <a:buNone/>
            </a:pPr>
            <a:r>
              <a:rPr lang="en-US" b="1" i="1" dirty="0"/>
              <a:t>WE&amp;T and Financing will be critical in mitigating Covid-19  industry impacts</a:t>
            </a:r>
          </a:p>
          <a:p>
            <a:r>
              <a:rPr lang="en-US" sz="2400" dirty="0"/>
              <a:t>WE&amp;T </a:t>
            </a:r>
          </a:p>
          <a:p>
            <a:pPr lvl="1"/>
            <a:r>
              <a:rPr lang="en-US" sz="2000" dirty="0"/>
              <a:t>Additional resources allocated to build capacity in public and residential sectors</a:t>
            </a:r>
          </a:p>
          <a:p>
            <a:pPr lvl="1"/>
            <a:r>
              <a:rPr lang="en-US" sz="2000" dirty="0"/>
              <a:t>Implement a sub-program that assists homeless youth achieve training, certification and job placement into the EE industry</a:t>
            </a:r>
          </a:p>
          <a:p>
            <a:r>
              <a:rPr lang="en-US" sz="2400" dirty="0"/>
              <a:t>Financing</a:t>
            </a:r>
          </a:p>
          <a:p>
            <a:pPr lvl="1"/>
            <a:r>
              <a:rPr lang="en-US" sz="2000" dirty="0"/>
              <a:t>Public Sector: Exploring financing and funding opportunities such as ESCO strategies and investment tax credits</a:t>
            </a:r>
          </a:p>
          <a:p>
            <a:pPr lvl="1"/>
            <a:r>
              <a:rPr lang="en-US" sz="2000" dirty="0"/>
              <a:t>Residential Sector: Implementing a MF LLR and exploring possible options that further enhance the offering such as a 0% interest</a:t>
            </a:r>
          </a:p>
        </p:txBody>
      </p:sp>
    </p:spTree>
    <p:extLst>
      <p:ext uri="{BB962C8B-B14F-4D97-AF65-F5344CB8AC3E}">
        <p14:creationId xmlns:p14="http://schemas.microsoft.com/office/powerpoint/2010/main" val="359988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628650" y="227750"/>
            <a:ext cx="8213700" cy="10602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4400"/>
              <a:buNone/>
            </a:pPr>
            <a:r>
              <a:rPr lang="en-US" sz="3600"/>
              <a:t>SoCalREN Ramp Up Activities in Response to Covid-19 Industry Impacts</a:t>
            </a:r>
            <a:endParaRPr sz="3600"/>
          </a:p>
        </p:txBody>
      </p:sp>
      <p:sp>
        <p:nvSpPr>
          <p:cNvPr id="141" name="Google Shape;141;p25"/>
          <p:cNvSpPr txBox="1">
            <a:spLocks noGrp="1"/>
          </p:cNvSpPr>
          <p:nvPr>
            <p:ph type="body" idx="1"/>
          </p:nvPr>
        </p:nvSpPr>
        <p:spPr>
          <a:xfrm>
            <a:off x="6252475" y="4858126"/>
            <a:ext cx="2316900" cy="826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1000"/>
              </a:spcBef>
              <a:spcAft>
                <a:spcPts val="0"/>
              </a:spcAft>
              <a:buSzPts val="2800"/>
              <a:buNone/>
            </a:pPr>
            <a:r>
              <a:rPr lang="en-US" sz="2400" dirty="0"/>
              <a:t>Marketing and Outreach</a:t>
            </a:r>
            <a:endParaRPr sz="2400" dirty="0"/>
          </a:p>
        </p:txBody>
      </p:sp>
      <p:pic>
        <p:nvPicPr>
          <p:cNvPr id="142" name="Google Shape;142;p25"/>
          <p:cNvPicPr preferRelativeResize="0"/>
          <p:nvPr/>
        </p:nvPicPr>
        <p:blipFill rotWithShape="1">
          <a:blip r:embed="rId3">
            <a:alphaModFix/>
          </a:blip>
          <a:srcRect/>
          <a:stretch/>
        </p:blipFill>
        <p:spPr>
          <a:xfrm>
            <a:off x="6864225" y="3216687"/>
            <a:ext cx="1552150" cy="1552150"/>
          </a:xfrm>
          <a:prstGeom prst="rect">
            <a:avLst/>
          </a:prstGeom>
          <a:noFill/>
          <a:ln>
            <a:noFill/>
          </a:ln>
        </p:spPr>
      </p:pic>
      <p:sp>
        <p:nvSpPr>
          <p:cNvPr id="143" name="Google Shape;143;p25"/>
          <p:cNvSpPr txBox="1">
            <a:spLocks noGrp="1"/>
          </p:cNvSpPr>
          <p:nvPr>
            <p:ph type="body" idx="1"/>
          </p:nvPr>
        </p:nvSpPr>
        <p:spPr>
          <a:xfrm>
            <a:off x="2175000" y="1604900"/>
            <a:ext cx="4794000" cy="7428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1000"/>
              </a:spcBef>
              <a:spcAft>
                <a:spcPts val="0"/>
              </a:spcAft>
              <a:buSzPts val="2800"/>
              <a:buNone/>
            </a:pPr>
            <a:r>
              <a:rPr lang="en-US" b="1">
                <a:solidFill>
                  <a:srgbClr val="8E4371"/>
                </a:solidFill>
              </a:rPr>
              <a:t>Three-pronged Approach</a:t>
            </a:r>
            <a:endParaRPr b="1">
              <a:solidFill>
                <a:srgbClr val="8E4371"/>
              </a:solidFill>
            </a:endParaRPr>
          </a:p>
        </p:txBody>
      </p:sp>
      <p:sp>
        <p:nvSpPr>
          <p:cNvPr id="144" name="Google Shape;144;p25"/>
          <p:cNvSpPr txBox="1">
            <a:spLocks noGrp="1"/>
          </p:cNvSpPr>
          <p:nvPr>
            <p:ph type="body" idx="1"/>
          </p:nvPr>
        </p:nvSpPr>
        <p:spPr>
          <a:xfrm>
            <a:off x="3413550" y="4811625"/>
            <a:ext cx="2316900" cy="826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1000"/>
              </a:spcBef>
              <a:spcAft>
                <a:spcPts val="0"/>
              </a:spcAft>
              <a:buSzPts val="2800"/>
              <a:buNone/>
            </a:pPr>
            <a:r>
              <a:rPr lang="en-US" sz="2400"/>
              <a:t>Capacity Building</a:t>
            </a:r>
            <a:endParaRPr sz="2400"/>
          </a:p>
        </p:txBody>
      </p:sp>
      <p:sp>
        <p:nvSpPr>
          <p:cNvPr id="145" name="Google Shape;145;p25"/>
          <p:cNvSpPr txBox="1">
            <a:spLocks noGrp="1"/>
          </p:cNvSpPr>
          <p:nvPr>
            <p:ph type="body" idx="1"/>
          </p:nvPr>
        </p:nvSpPr>
        <p:spPr>
          <a:xfrm>
            <a:off x="517475" y="4967825"/>
            <a:ext cx="2455350" cy="826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1000"/>
              </a:spcBef>
              <a:spcAft>
                <a:spcPts val="0"/>
              </a:spcAft>
              <a:buSzPts val="2800"/>
              <a:buNone/>
            </a:pPr>
            <a:r>
              <a:rPr lang="en-US" sz="2400" dirty="0"/>
              <a:t>Focus on COVID-19 Opportunities </a:t>
            </a:r>
            <a:endParaRPr sz="2400" dirty="0">
              <a:highlight>
                <a:srgbClr val="FFFF00"/>
              </a:highlight>
            </a:endParaRPr>
          </a:p>
        </p:txBody>
      </p:sp>
      <p:cxnSp>
        <p:nvCxnSpPr>
          <p:cNvPr id="146" name="Google Shape;146;p25"/>
          <p:cNvCxnSpPr>
            <a:stCxn id="143" idx="2"/>
            <a:endCxn id="142" idx="0"/>
          </p:cNvCxnSpPr>
          <p:nvPr/>
        </p:nvCxnSpPr>
        <p:spPr>
          <a:xfrm rot="16200000" flipH="1">
            <a:off x="5671657" y="1248043"/>
            <a:ext cx="868987" cy="3068300"/>
          </a:xfrm>
          <a:prstGeom prst="bentConnector3">
            <a:avLst>
              <a:gd name="adj1" fmla="val 46712"/>
            </a:avLst>
          </a:prstGeom>
          <a:noFill/>
          <a:ln w="28575" cap="flat" cmpd="sng">
            <a:solidFill>
              <a:schemeClr val="dk1"/>
            </a:solidFill>
            <a:prstDash val="solid"/>
            <a:round/>
            <a:headEnd type="none" w="sm" len="sm"/>
            <a:tailEnd type="none" w="sm" len="sm"/>
          </a:ln>
        </p:spPr>
      </p:cxnSp>
      <p:pic>
        <p:nvPicPr>
          <p:cNvPr id="147" name="Google Shape;147;p25"/>
          <p:cNvPicPr preferRelativeResize="0"/>
          <p:nvPr/>
        </p:nvPicPr>
        <p:blipFill rotWithShape="1">
          <a:blip r:embed="rId4">
            <a:alphaModFix/>
          </a:blip>
          <a:srcRect/>
          <a:stretch/>
        </p:blipFill>
        <p:spPr>
          <a:xfrm>
            <a:off x="3795925" y="3259475"/>
            <a:ext cx="1552150" cy="1552150"/>
          </a:xfrm>
          <a:prstGeom prst="rect">
            <a:avLst/>
          </a:prstGeom>
          <a:noFill/>
          <a:ln>
            <a:noFill/>
          </a:ln>
        </p:spPr>
      </p:pic>
      <p:pic>
        <p:nvPicPr>
          <p:cNvPr id="148" name="Google Shape;148;p25"/>
          <p:cNvPicPr preferRelativeResize="0"/>
          <p:nvPr/>
        </p:nvPicPr>
        <p:blipFill rotWithShape="1">
          <a:blip r:embed="rId5">
            <a:alphaModFix/>
          </a:blip>
          <a:srcRect/>
          <a:stretch/>
        </p:blipFill>
        <p:spPr>
          <a:xfrm>
            <a:off x="709625" y="3169062"/>
            <a:ext cx="1552150" cy="1552150"/>
          </a:xfrm>
          <a:prstGeom prst="rect">
            <a:avLst/>
          </a:prstGeom>
          <a:noFill/>
          <a:ln>
            <a:noFill/>
          </a:ln>
        </p:spPr>
      </p:pic>
      <p:cxnSp>
        <p:nvCxnSpPr>
          <p:cNvPr id="149" name="Google Shape;149;p25"/>
          <p:cNvCxnSpPr>
            <a:stCxn id="143" idx="2"/>
            <a:endCxn id="147" idx="0"/>
          </p:cNvCxnSpPr>
          <p:nvPr/>
        </p:nvCxnSpPr>
        <p:spPr>
          <a:xfrm rot="-5400000" flipH="1">
            <a:off x="4116450" y="2803250"/>
            <a:ext cx="911700" cy="600"/>
          </a:xfrm>
          <a:prstGeom prst="bentConnector3">
            <a:avLst>
              <a:gd name="adj1" fmla="val 50004"/>
            </a:avLst>
          </a:prstGeom>
          <a:noFill/>
          <a:ln w="28575" cap="flat" cmpd="sng">
            <a:solidFill>
              <a:schemeClr val="dk1"/>
            </a:solidFill>
            <a:prstDash val="solid"/>
            <a:round/>
            <a:headEnd type="none" w="sm" len="sm"/>
            <a:tailEnd type="none" w="sm" len="sm"/>
          </a:ln>
        </p:spPr>
      </p:cxnSp>
      <p:cxnSp>
        <p:nvCxnSpPr>
          <p:cNvPr id="150" name="Google Shape;150;p25"/>
          <p:cNvCxnSpPr>
            <a:stCxn id="143" idx="2"/>
            <a:endCxn id="148" idx="0"/>
          </p:cNvCxnSpPr>
          <p:nvPr/>
        </p:nvCxnSpPr>
        <p:spPr>
          <a:xfrm rot="5400000">
            <a:off x="2618169" y="1215231"/>
            <a:ext cx="821362" cy="3086300"/>
          </a:xfrm>
          <a:prstGeom prst="bentConnector3">
            <a:avLst>
              <a:gd name="adj1" fmla="val 50000"/>
            </a:avLst>
          </a:prstGeom>
          <a:noFill/>
          <a:ln w="28575" cap="flat" cmpd="sng">
            <a:solidFill>
              <a:schemeClr val="dk1"/>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p:nvPr/>
        </p:nvSpPr>
        <p:spPr>
          <a:xfrm>
            <a:off x="6394100" y="5863150"/>
            <a:ext cx="2707800" cy="6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txBox="1">
            <a:spLocks noGrp="1"/>
          </p:cNvSpPr>
          <p:nvPr>
            <p:ph type="title"/>
          </p:nvPr>
        </p:nvSpPr>
        <p:spPr>
          <a:xfrm>
            <a:off x="628650" y="130775"/>
            <a:ext cx="7086600" cy="11520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3500"/>
              <a:t>Opportunity Focus - </a:t>
            </a:r>
            <a:r>
              <a:rPr lang="en-US" sz="3500" i="1"/>
              <a:t>Strategies</a:t>
            </a:r>
            <a:endParaRPr sz="3500"/>
          </a:p>
        </p:txBody>
      </p:sp>
      <p:sp>
        <p:nvSpPr>
          <p:cNvPr id="157" name="Google Shape;157;p26"/>
          <p:cNvSpPr txBox="1">
            <a:spLocks noGrp="1"/>
          </p:cNvSpPr>
          <p:nvPr>
            <p:ph type="body" idx="1"/>
          </p:nvPr>
        </p:nvSpPr>
        <p:spPr>
          <a:xfrm>
            <a:off x="628650" y="1282700"/>
            <a:ext cx="8378700" cy="40767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SzPts val="1500"/>
              <a:buChar char="●"/>
            </a:pPr>
            <a:r>
              <a:rPr lang="en-US" sz="1500" b="1" dirty="0"/>
              <a:t>Public Sector Programs</a:t>
            </a:r>
            <a:endParaRPr sz="1500" b="1" dirty="0"/>
          </a:p>
          <a:p>
            <a:pPr marL="914400" lvl="1" indent="-323850" algn="l" rtl="0">
              <a:lnSpc>
                <a:spcPct val="100000"/>
              </a:lnSpc>
              <a:spcBef>
                <a:spcPts val="0"/>
              </a:spcBef>
              <a:spcAft>
                <a:spcPts val="0"/>
              </a:spcAft>
              <a:buClr>
                <a:srgbClr val="14425B"/>
              </a:buClr>
              <a:buSzPts val="1500"/>
              <a:buChar char="○"/>
            </a:pPr>
            <a:r>
              <a:rPr lang="en-US" sz="1500" b="1" dirty="0">
                <a:solidFill>
                  <a:srgbClr val="14425B"/>
                </a:solidFill>
              </a:rPr>
              <a:t>Water/wastewater focus </a:t>
            </a:r>
            <a:endParaRPr sz="1500" dirty="0"/>
          </a:p>
          <a:p>
            <a:pPr marL="1371600" lvl="2" indent="-323850" algn="l" rtl="0">
              <a:lnSpc>
                <a:spcPct val="100000"/>
              </a:lnSpc>
              <a:spcBef>
                <a:spcPts val="0"/>
              </a:spcBef>
              <a:spcAft>
                <a:spcPts val="0"/>
              </a:spcAft>
              <a:buClr>
                <a:srgbClr val="14425B"/>
              </a:buClr>
              <a:buSzPts val="1500"/>
              <a:buChar char="■"/>
            </a:pPr>
            <a:r>
              <a:rPr lang="en-US" sz="1500" dirty="0">
                <a:solidFill>
                  <a:srgbClr val="14425B"/>
                </a:solidFill>
              </a:rPr>
              <a:t>Relatively recession proof segment with a vast potential of operational energy savings</a:t>
            </a:r>
            <a:endParaRPr sz="1500" dirty="0"/>
          </a:p>
          <a:p>
            <a:pPr marL="1371600" lvl="2" indent="-323850" algn="l" rtl="0">
              <a:lnSpc>
                <a:spcPct val="100000"/>
              </a:lnSpc>
              <a:spcBef>
                <a:spcPts val="0"/>
              </a:spcBef>
              <a:spcAft>
                <a:spcPts val="0"/>
              </a:spcAft>
              <a:buClr>
                <a:srgbClr val="14425B"/>
              </a:buClr>
              <a:buSzPts val="1500"/>
              <a:buChar char="■"/>
            </a:pPr>
            <a:r>
              <a:rPr lang="en-US" sz="1500" dirty="0">
                <a:solidFill>
                  <a:srgbClr val="14425B"/>
                </a:solidFill>
              </a:rPr>
              <a:t>Specialized consultant now under contract to support engagement and enhanced program and project implementation</a:t>
            </a:r>
            <a:endParaRPr sz="1500" dirty="0"/>
          </a:p>
          <a:p>
            <a:pPr marL="1371600" lvl="2" indent="-323850" algn="l" rtl="0">
              <a:lnSpc>
                <a:spcPct val="100000"/>
              </a:lnSpc>
              <a:spcBef>
                <a:spcPts val="0"/>
              </a:spcBef>
              <a:spcAft>
                <a:spcPts val="0"/>
              </a:spcAft>
              <a:buClr>
                <a:srgbClr val="14425B"/>
              </a:buClr>
              <a:buSzPts val="1500"/>
              <a:buChar char="■"/>
            </a:pPr>
            <a:r>
              <a:rPr lang="en-US" sz="1500" dirty="0">
                <a:solidFill>
                  <a:srgbClr val="14425B"/>
                </a:solidFill>
              </a:rPr>
              <a:t>Agency targeting assessment for agencies with publicly available data</a:t>
            </a:r>
            <a:endParaRPr sz="1500" dirty="0"/>
          </a:p>
          <a:p>
            <a:pPr marL="914400" lvl="1" indent="-323850" algn="l" rtl="0">
              <a:lnSpc>
                <a:spcPct val="100000"/>
              </a:lnSpc>
              <a:spcBef>
                <a:spcPts val="0"/>
              </a:spcBef>
              <a:spcAft>
                <a:spcPts val="0"/>
              </a:spcAft>
              <a:buClr>
                <a:srgbClr val="14425B"/>
              </a:buClr>
              <a:buSzPts val="1500"/>
              <a:buChar char="○"/>
            </a:pPr>
            <a:r>
              <a:rPr lang="en-US" sz="1500" b="1" dirty="0">
                <a:solidFill>
                  <a:srgbClr val="14425B"/>
                </a:solidFill>
              </a:rPr>
              <a:t>Increased support for school districts</a:t>
            </a:r>
            <a:endParaRPr sz="1500" dirty="0"/>
          </a:p>
          <a:p>
            <a:pPr marL="1371600" lvl="2" indent="-323850" algn="l" rtl="0">
              <a:lnSpc>
                <a:spcPct val="100000"/>
              </a:lnSpc>
              <a:spcBef>
                <a:spcPts val="0"/>
              </a:spcBef>
              <a:spcAft>
                <a:spcPts val="0"/>
              </a:spcAft>
              <a:buClr>
                <a:srgbClr val="14425B"/>
              </a:buClr>
              <a:buSzPts val="1500"/>
              <a:buChar char="■"/>
            </a:pPr>
            <a:r>
              <a:rPr lang="en-US" sz="1500" dirty="0">
                <a:solidFill>
                  <a:srgbClr val="14425B"/>
                </a:solidFill>
              </a:rPr>
              <a:t>Current shutdowns pose great opportunity for retrofits and building optimizations</a:t>
            </a:r>
            <a:endParaRPr sz="1500" dirty="0"/>
          </a:p>
          <a:p>
            <a:pPr marL="1371600" lvl="2" indent="-323850" algn="l" rtl="0">
              <a:lnSpc>
                <a:spcPct val="100000"/>
              </a:lnSpc>
              <a:spcBef>
                <a:spcPts val="0"/>
              </a:spcBef>
              <a:spcAft>
                <a:spcPts val="0"/>
              </a:spcAft>
              <a:buClr>
                <a:srgbClr val="14425B"/>
              </a:buClr>
              <a:buSzPts val="1500"/>
              <a:buChar char="■"/>
            </a:pPr>
            <a:r>
              <a:rPr lang="en-US" sz="1500" dirty="0">
                <a:solidFill>
                  <a:srgbClr val="14425B"/>
                </a:solidFill>
              </a:rPr>
              <a:t>Coordination with SCE School’s Account Representative to identify engagement strategies</a:t>
            </a:r>
            <a:endParaRPr sz="1500" dirty="0"/>
          </a:p>
          <a:p>
            <a:pPr marL="1371600" lvl="2" indent="-323850" algn="l" rtl="0">
              <a:lnSpc>
                <a:spcPct val="100000"/>
              </a:lnSpc>
              <a:spcBef>
                <a:spcPts val="0"/>
              </a:spcBef>
              <a:spcAft>
                <a:spcPts val="0"/>
              </a:spcAft>
              <a:buClr>
                <a:srgbClr val="14425B"/>
              </a:buClr>
              <a:buSzPts val="1500"/>
              <a:buChar char="■"/>
            </a:pPr>
            <a:r>
              <a:rPr lang="en-US" sz="1500" dirty="0">
                <a:solidFill>
                  <a:srgbClr val="14425B"/>
                </a:solidFill>
              </a:rPr>
              <a:t>Identify outreach and partnership channels and opportunities in the Inland Empire</a:t>
            </a:r>
            <a:endParaRPr sz="1500" dirty="0"/>
          </a:p>
          <a:p>
            <a:pPr marL="457200" marR="0" lvl="0" indent="-323850" algn="l" rtl="0">
              <a:lnSpc>
                <a:spcPct val="100000"/>
              </a:lnSpc>
              <a:spcBef>
                <a:spcPts val="1000"/>
              </a:spcBef>
              <a:spcAft>
                <a:spcPts val="0"/>
              </a:spcAft>
              <a:buSzPts val="1500"/>
              <a:buChar char="●"/>
            </a:pPr>
            <a:r>
              <a:rPr lang="en-US" sz="1500" b="1" dirty="0"/>
              <a:t>Residential Sector Programs</a:t>
            </a:r>
            <a:endParaRPr sz="1500" b="1" dirty="0"/>
          </a:p>
          <a:p>
            <a:pPr marL="914400" lvl="1" indent="-323850" algn="l" rtl="0">
              <a:lnSpc>
                <a:spcPct val="100000"/>
              </a:lnSpc>
              <a:spcBef>
                <a:spcPts val="0"/>
              </a:spcBef>
              <a:spcAft>
                <a:spcPts val="0"/>
              </a:spcAft>
              <a:buClr>
                <a:srgbClr val="14425B"/>
              </a:buClr>
              <a:buSzPts val="1500"/>
              <a:buChar char="○"/>
            </a:pPr>
            <a:r>
              <a:rPr lang="en-US" sz="1500" b="1" dirty="0">
                <a:solidFill>
                  <a:srgbClr val="14425B"/>
                </a:solidFill>
              </a:rPr>
              <a:t>Emphasize comprehensive common areas</a:t>
            </a:r>
            <a:endParaRPr sz="1500" dirty="0"/>
          </a:p>
          <a:p>
            <a:pPr marL="1371600" lvl="2" indent="-323850" algn="l" rtl="0">
              <a:lnSpc>
                <a:spcPct val="100000"/>
              </a:lnSpc>
              <a:spcBef>
                <a:spcPts val="0"/>
              </a:spcBef>
              <a:spcAft>
                <a:spcPts val="0"/>
              </a:spcAft>
              <a:buClr>
                <a:srgbClr val="14425B"/>
              </a:buClr>
              <a:buSzPts val="1500"/>
              <a:buChar char="■"/>
            </a:pPr>
            <a:r>
              <a:rPr lang="en-US" sz="1500" dirty="0">
                <a:solidFill>
                  <a:srgbClr val="14425B"/>
                </a:solidFill>
              </a:rPr>
              <a:t>Can easily be supported with social distancing protocols; simple collection of information on existing Common Area equipment through a simple intake process and offer facilities/property management in-unit “install” kits that can be verified by mobile photos</a:t>
            </a:r>
            <a:endParaRPr sz="1500" dirty="0"/>
          </a:p>
          <a:p>
            <a:pPr marL="1371600" lvl="2" indent="-323850" algn="l" rtl="0">
              <a:lnSpc>
                <a:spcPct val="100000"/>
              </a:lnSpc>
              <a:spcBef>
                <a:spcPts val="0"/>
              </a:spcBef>
              <a:spcAft>
                <a:spcPts val="0"/>
              </a:spcAft>
              <a:buSzPts val="1500"/>
              <a:buChar char="■"/>
            </a:pPr>
            <a:r>
              <a:rPr lang="en-US" sz="1500" dirty="0"/>
              <a:t>Assessment report would be delivered remotely and would only detail Common Area measures. The minimum 10 percent savings threshold would be relaxed, with a proportionally reduced incentive rate</a:t>
            </a:r>
            <a:endParaRPr sz="1500" dirty="0">
              <a:solidFill>
                <a:srgbClr val="14425B"/>
              </a:solidFill>
            </a:endParaRPr>
          </a:p>
        </p:txBody>
      </p:sp>
      <p:pic>
        <p:nvPicPr>
          <p:cNvPr id="158" name="Google Shape;158;p26"/>
          <p:cNvPicPr preferRelativeResize="0"/>
          <p:nvPr/>
        </p:nvPicPr>
        <p:blipFill rotWithShape="1">
          <a:blip r:embed="rId3">
            <a:alphaModFix/>
          </a:blip>
          <a:srcRect/>
          <a:stretch/>
        </p:blipFill>
        <p:spPr>
          <a:xfrm>
            <a:off x="7855275" y="130775"/>
            <a:ext cx="1151924" cy="1151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628650" y="130775"/>
            <a:ext cx="7086600" cy="12918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000"/>
              <a:t>Capacity Building - </a:t>
            </a:r>
            <a:r>
              <a:rPr lang="en-US" sz="4000" i="1"/>
              <a:t>Strategies</a:t>
            </a:r>
            <a:endParaRPr sz="4000"/>
          </a:p>
        </p:txBody>
      </p:sp>
      <p:pic>
        <p:nvPicPr>
          <p:cNvPr id="164" name="Google Shape;164;p27"/>
          <p:cNvPicPr preferRelativeResize="0"/>
          <p:nvPr/>
        </p:nvPicPr>
        <p:blipFill rotWithShape="1">
          <a:blip r:embed="rId3">
            <a:alphaModFix/>
          </a:blip>
          <a:srcRect/>
          <a:stretch/>
        </p:blipFill>
        <p:spPr>
          <a:xfrm>
            <a:off x="7715250" y="130776"/>
            <a:ext cx="1291950" cy="1291950"/>
          </a:xfrm>
          <a:prstGeom prst="rect">
            <a:avLst/>
          </a:prstGeom>
          <a:noFill/>
          <a:ln>
            <a:noFill/>
          </a:ln>
        </p:spPr>
      </p:pic>
      <p:sp>
        <p:nvSpPr>
          <p:cNvPr id="165" name="Google Shape;165;p27"/>
          <p:cNvSpPr txBox="1">
            <a:spLocks noGrp="1"/>
          </p:cNvSpPr>
          <p:nvPr>
            <p:ph type="body" idx="1"/>
          </p:nvPr>
        </p:nvSpPr>
        <p:spPr>
          <a:xfrm>
            <a:off x="628650" y="1422725"/>
            <a:ext cx="8378700" cy="4263600"/>
          </a:xfrm>
          <a:prstGeom prst="rect">
            <a:avLst/>
          </a:prstGeom>
          <a:solidFill>
            <a:schemeClr val="lt1"/>
          </a:solidFill>
          <a:ln>
            <a:noFill/>
          </a:ln>
        </p:spPr>
        <p:txBody>
          <a:bodyPr spcFirstLastPara="1" wrap="square" lIns="91425" tIns="91425" rIns="91425" bIns="91425" anchor="t" anchorCtr="0">
            <a:noAutofit/>
          </a:bodyPr>
          <a:lstStyle/>
          <a:p>
            <a:pPr marL="457200" marR="0" lvl="0" indent="-361950" algn="l" rtl="0">
              <a:lnSpc>
                <a:spcPct val="100000"/>
              </a:lnSpc>
              <a:spcBef>
                <a:spcPts val="1000"/>
              </a:spcBef>
              <a:spcAft>
                <a:spcPts val="0"/>
              </a:spcAft>
              <a:buClr>
                <a:schemeClr val="dk1"/>
              </a:buClr>
              <a:buSzPts val="2100"/>
              <a:buChar char="●"/>
            </a:pPr>
            <a:r>
              <a:rPr lang="en-US" sz="2100" b="1" dirty="0"/>
              <a:t>Public Sector Programs</a:t>
            </a:r>
            <a:endParaRPr sz="2100" b="1" dirty="0"/>
          </a:p>
          <a:p>
            <a:pPr marL="914400" lvl="1" indent="-361950" algn="l" rtl="0">
              <a:lnSpc>
                <a:spcPct val="100000"/>
              </a:lnSpc>
              <a:spcBef>
                <a:spcPts val="500"/>
              </a:spcBef>
              <a:spcAft>
                <a:spcPts val="0"/>
              </a:spcAft>
              <a:buSzPts val="2100"/>
              <a:buChar char="○"/>
            </a:pPr>
            <a:r>
              <a:rPr lang="en-US" sz="2100" dirty="0"/>
              <a:t>Build subject matter expertise within public agencies</a:t>
            </a:r>
          </a:p>
          <a:p>
            <a:pPr lvl="2" indent="-361950">
              <a:lnSpc>
                <a:spcPct val="100000"/>
              </a:lnSpc>
              <a:buSzPts val="2100"/>
              <a:buFont typeface="Arial" panose="020B0604020202020204" pitchFamily="34" charset="0"/>
              <a:buChar char="•"/>
            </a:pPr>
            <a:r>
              <a:rPr lang="en-US" sz="1700" dirty="0"/>
              <a:t>Energy Audit training for facilities maintenance</a:t>
            </a:r>
            <a:endParaRPr sz="1700" dirty="0"/>
          </a:p>
          <a:p>
            <a:pPr lvl="3" indent="-361950">
              <a:lnSpc>
                <a:spcPct val="100000"/>
              </a:lnSpc>
              <a:buSzPts val="2100"/>
              <a:buFont typeface="Arial" panose="020B0604020202020204" pitchFamily="34" charset="0"/>
              <a:buChar char="−"/>
            </a:pPr>
            <a:r>
              <a:rPr lang="en-US" sz="1500" dirty="0"/>
              <a:t>Provide certified training for public agency facilities managers and or energy champions</a:t>
            </a:r>
            <a:endParaRPr sz="1500" dirty="0"/>
          </a:p>
          <a:p>
            <a:pPr marL="914400" lvl="1" indent="-361950" algn="l" rtl="0">
              <a:lnSpc>
                <a:spcPct val="100000"/>
              </a:lnSpc>
              <a:spcBef>
                <a:spcPts val="500"/>
              </a:spcBef>
              <a:spcAft>
                <a:spcPts val="0"/>
              </a:spcAft>
              <a:buSzPts val="2100"/>
              <a:buChar char="○"/>
            </a:pPr>
            <a:r>
              <a:rPr lang="en-US" sz="2100" dirty="0"/>
              <a:t>Provide on-site benchmarking and “understanding building intensity/optimization” training for public agencies with an emphasis on school district personnel</a:t>
            </a:r>
            <a:endParaRPr sz="2100" dirty="0"/>
          </a:p>
          <a:p>
            <a:pPr marL="457200" marR="0" lvl="0" indent="-361950" algn="l" rtl="0">
              <a:lnSpc>
                <a:spcPct val="100000"/>
              </a:lnSpc>
              <a:spcBef>
                <a:spcPts val="1000"/>
              </a:spcBef>
              <a:spcAft>
                <a:spcPts val="0"/>
              </a:spcAft>
              <a:buClr>
                <a:schemeClr val="dk1"/>
              </a:buClr>
              <a:buSzPts val="2100"/>
              <a:buChar char="●"/>
            </a:pPr>
            <a:r>
              <a:rPr lang="en-US" sz="2100" b="1" dirty="0"/>
              <a:t>Residential Sector Programs</a:t>
            </a:r>
            <a:endParaRPr sz="2100" b="1" dirty="0"/>
          </a:p>
          <a:p>
            <a:pPr marL="914400" lvl="1" indent="-361950" algn="l" rtl="0">
              <a:lnSpc>
                <a:spcPct val="100000"/>
              </a:lnSpc>
              <a:spcBef>
                <a:spcPts val="500"/>
              </a:spcBef>
              <a:spcAft>
                <a:spcPts val="0"/>
              </a:spcAft>
              <a:buSzPts val="2100"/>
              <a:buChar char="○"/>
            </a:pPr>
            <a:r>
              <a:rPr lang="en-US" sz="2100" dirty="0"/>
              <a:t>Certificate Training opportunities for small business contractors</a:t>
            </a:r>
            <a:endParaRPr sz="2100" dirty="0"/>
          </a:p>
          <a:p>
            <a:pPr marL="914400" lvl="1" indent="-361950" algn="l" rtl="0">
              <a:lnSpc>
                <a:spcPct val="100000"/>
              </a:lnSpc>
              <a:spcBef>
                <a:spcPts val="500"/>
              </a:spcBef>
              <a:spcAft>
                <a:spcPts val="0"/>
              </a:spcAft>
              <a:buSzPts val="2100"/>
              <a:buChar char="○"/>
            </a:pPr>
            <a:r>
              <a:rPr lang="en-US" sz="2100" dirty="0"/>
              <a:t>Leverage the SoCalREN WE&amp;T program to develop industry capacity regarding energy auditors for disadvantaged workers</a:t>
            </a:r>
            <a:endParaRPr sz="2100" dirty="0"/>
          </a:p>
        </p:txBody>
      </p:sp>
    </p:spTree>
  </p:cSld>
  <p:clrMapOvr>
    <a:masterClrMapping/>
  </p:clrMapOvr>
</p:sld>
</file>

<file path=ppt/theme/theme1.xml><?xml version="1.0" encoding="utf-8"?>
<a:theme xmlns:a="http://schemas.openxmlformats.org/drawingml/2006/main" name="Office Theme">
  <a:themeElements>
    <a:clrScheme name="SoCalREN_Theme1">
      <a:dk1>
        <a:srgbClr val="15435C"/>
      </a:dk1>
      <a:lt1>
        <a:srgbClr val="FFFFFF"/>
      </a:lt1>
      <a:dk2>
        <a:srgbClr val="15435C"/>
      </a:dk2>
      <a:lt2>
        <a:srgbClr val="FFFFFF"/>
      </a:lt2>
      <a:accent1>
        <a:srgbClr val="F69679"/>
      </a:accent1>
      <a:accent2>
        <a:srgbClr val="7ECBB6"/>
      </a:accent2>
      <a:accent3>
        <a:srgbClr val="CA8EA3"/>
      </a:accent3>
      <a:accent4>
        <a:srgbClr val="C5DE92"/>
      </a:accent4>
      <a:accent5>
        <a:srgbClr val="8E4371"/>
      </a:accent5>
      <a:accent6>
        <a:srgbClr val="F26649"/>
      </a:accent6>
      <a:hlink>
        <a:srgbClr val="00977B"/>
      </a:hlink>
      <a:folHlink>
        <a:srgbClr val="A4BF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1597</Words>
  <Application>Microsoft Macintosh PowerPoint</Application>
  <PresentationFormat>On-screen Show (4:3)</PresentationFormat>
  <Paragraphs>163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Roboto</vt:lpstr>
      <vt:lpstr>Avenir</vt:lpstr>
      <vt:lpstr>Calibri</vt:lpstr>
      <vt:lpstr>Office Theme</vt:lpstr>
      <vt:lpstr>        Thursday, May 7th, 2020 </vt:lpstr>
      <vt:lpstr>PowerPoint Presentation</vt:lpstr>
      <vt:lpstr>SoCalREN Programs are Continuing </vt:lpstr>
      <vt:lpstr>Public Sector Projects</vt:lpstr>
      <vt:lpstr>Residential Sector Projects</vt:lpstr>
      <vt:lpstr>Cross-cutting Sector Program Impacts</vt:lpstr>
      <vt:lpstr>SoCalREN Ramp Up Activities in Response to Covid-19 Industry Impacts</vt:lpstr>
      <vt:lpstr>Opportunity Focus - Strategies</vt:lpstr>
      <vt:lpstr>Capacity Building - Strategies</vt:lpstr>
      <vt:lpstr>Marketing, Education &amp; Outreach - Strategies</vt:lpstr>
      <vt:lpstr>Webinars</vt:lpstr>
      <vt:lpstr>Forward-looking Issues for CPUC Consideration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May 7th, 2020 4:00pm - 5:00pm</dc:title>
  <dc:creator>Lujuana Medina</dc:creator>
  <cp:lastModifiedBy>Jonathan Raab</cp:lastModifiedBy>
  <cp:revision>15</cp:revision>
  <dcterms:modified xsi:type="dcterms:W3CDTF">2020-05-07T12:43:22Z</dcterms:modified>
</cp:coreProperties>
</file>