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90" r:id="rId4"/>
  </p:sldMasterIdLst>
  <p:notesMasterIdLst>
    <p:notesMasterId r:id="rId31"/>
  </p:notesMasterIdLst>
  <p:sldIdLst>
    <p:sldId id="7946" r:id="rId5"/>
    <p:sldId id="8018" r:id="rId6"/>
    <p:sldId id="7944" r:id="rId7"/>
    <p:sldId id="7972" r:id="rId8"/>
    <p:sldId id="8011" r:id="rId9"/>
    <p:sldId id="8010" r:id="rId10"/>
    <p:sldId id="8017" r:id="rId11"/>
    <p:sldId id="8012" r:id="rId12"/>
    <p:sldId id="8013" r:id="rId13"/>
    <p:sldId id="8014" r:id="rId14"/>
    <p:sldId id="8015" r:id="rId15"/>
    <p:sldId id="8016" r:id="rId16"/>
    <p:sldId id="8020" r:id="rId17"/>
    <p:sldId id="8008" r:id="rId18"/>
    <p:sldId id="8007" r:id="rId19"/>
    <p:sldId id="8006" r:id="rId20"/>
    <p:sldId id="8021" r:id="rId21"/>
    <p:sldId id="8023" r:id="rId22"/>
    <p:sldId id="7978" r:id="rId23"/>
    <p:sldId id="7980" r:id="rId24"/>
    <p:sldId id="7995" r:id="rId25"/>
    <p:sldId id="8022" r:id="rId26"/>
    <p:sldId id="265" r:id="rId27"/>
    <p:sldId id="7979" r:id="rId28"/>
    <p:sldId id="263" r:id="rId29"/>
    <p:sldId id="79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54"/>
    <p:restoredTop sz="84621"/>
  </p:normalViewPr>
  <p:slideViewPr>
    <p:cSldViewPr snapToGrid="0" snapToObjects="1">
      <p:cViewPr varScale="1">
        <p:scale>
          <a:sx n="62" d="100"/>
          <a:sy n="62" d="100"/>
        </p:scale>
        <p:origin x="200"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A32DC-98B0-40DA-B1BB-A871B5E491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4AA37A9-7C03-4E88-B08D-7BB055AFA335}">
      <dgm:prSet/>
      <dgm:spPr/>
      <dgm:t>
        <a:bodyPr/>
        <a:lstStyle/>
        <a:p>
          <a:r>
            <a:rPr lang="en-US" dirty="0"/>
            <a:t>Give stakeholders an opportunity to influence the new Equity segment of CPUC-regulated energy efficiency programs</a:t>
          </a:r>
        </a:p>
      </dgm:t>
    </dgm:pt>
    <dgm:pt modelId="{44D4C621-E204-4BB1-B2F0-B483BFB7DB55}" type="parTrans" cxnId="{AFE7409E-0ABC-45F9-B88E-A8DA2881A8AD}">
      <dgm:prSet/>
      <dgm:spPr/>
      <dgm:t>
        <a:bodyPr/>
        <a:lstStyle/>
        <a:p>
          <a:endParaRPr lang="en-US"/>
        </a:p>
      </dgm:t>
    </dgm:pt>
    <dgm:pt modelId="{03F4646C-4AD8-4BBB-9D40-8A5531EA7898}" type="sibTrans" cxnId="{AFE7409E-0ABC-45F9-B88E-A8DA2881A8AD}">
      <dgm:prSet/>
      <dgm:spPr/>
      <dgm:t>
        <a:bodyPr/>
        <a:lstStyle/>
        <a:p>
          <a:endParaRPr lang="en-US"/>
        </a:p>
      </dgm:t>
    </dgm:pt>
    <dgm:pt modelId="{F4D740F2-4CA7-6348-BA98-260462B8F46C}" type="pres">
      <dgm:prSet presAssocID="{7FAA32DC-98B0-40DA-B1BB-A871B5E491D0}" presName="hierChild1" presStyleCnt="0">
        <dgm:presLayoutVars>
          <dgm:chPref val="1"/>
          <dgm:dir/>
          <dgm:animOne val="branch"/>
          <dgm:animLvl val="lvl"/>
          <dgm:resizeHandles/>
        </dgm:presLayoutVars>
      </dgm:prSet>
      <dgm:spPr/>
    </dgm:pt>
    <dgm:pt modelId="{8FE447FD-3C20-3A45-8102-4B1BC00C8026}" type="pres">
      <dgm:prSet presAssocID="{D4AA37A9-7C03-4E88-B08D-7BB055AFA335}" presName="hierRoot1" presStyleCnt="0"/>
      <dgm:spPr/>
    </dgm:pt>
    <dgm:pt modelId="{F3649823-2625-034E-B1CC-0DF0582E73C0}" type="pres">
      <dgm:prSet presAssocID="{D4AA37A9-7C03-4E88-B08D-7BB055AFA335}" presName="composite" presStyleCnt="0"/>
      <dgm:spPr/>
    </dgm:pt>
    <dgm:pt modelId="{43802818-B525-F144-857B-8651D9B68AD2}" type="pres">
      <dgm:prSet presAssocID="{D4AA37A9-7C03-4E88-B08D-7BB055AFA335}" presName="background" presStyleLbl="node0" presStyleIdx="0" presStyleCnt="1"/>
      <dgm:spPr/>
    </dgm:pt>
    <dgm:pt modelId="{71B5C1D3-57B8-3F48-A477-01B239F32C0C}" type="pres">
      <dgm:prSet presAssocID="{D4AA37A9-7C03-4E88-B08D-7BB055AFA335}" presName="text" presStyleLbl="fgAcc0" presStyleIdx="0" presStyleCnt="1">
        <dgm:presLayoutVars>
          <dgm:chPref val="3"/>
        </dgm:presLayoutVars>
      </dgm:prSet>
      <dgm:spPr/>
    </dgm:pt>
    <dgm:pt modelId="{EFDB432D-1A99-1A49-BEF0-D613D8C3AEAE}" type="pres">
      <dgm:prSet presAssocID="{D4AA37A9-7C03-4E88-B08D-7BB055AFA335}" presName="hierChild2" presStyleCnt="0"/>
      <dgm:spPr/>
    </dgm:pt>
  </dgm:ptLst>
  <dgm:cxnLst>
    <dgm:cxn modelId="{17C31E56-A356-9E46-AD80-63173CD64B01}" type="presOf" srcId="{7FAA32DC-98B0-40DA-B1BB-A871B5E491D0}" destId="{F4D740F2-4CA7-6348-BA98-260462B8F46C}" srcOrd="0" destOrd="0" presId="urn:microsoft.com/office/officeart/2005/8/layout/hierarchy1"/>
    <dgm:cxn modelId="{AFE7409E-0ABC-45F9-B88E-A8DA2881A8AD}" srcId="{7FAA32DC-98B0-40DA-B1BB-A871B5E491D0}" destId="{D4AA37A9-7C03-4E88-B08D-7BB055AFA335}" srcOrd="0" destOrd="0" parTransId="{44D4C621-E204-4BB1-B2F0-B483BFB7DB55}" sibTransId="{03F4646C-4AD8-4BBB-9D40-8A5531EA7898}"/>
    <dgm:cxn modelId="{4B8CEDC5-7B54-504F-A0F2-43E6A13773FB}" type="presOf" srcId="{D4AA37A9-7C03-4E88-B08D-7BB055AFA335}" destId="{71B5C1D3-57B8-3F48-A477-01B239F32C0C}" srcOrd="0" destOrd="0" presId="urn:microsoft.com/office/officeart/2005/8/layout/hierarchy1"/>
    <dgm:cxn modelId="{541AFE4A-95E4-E947-8F80-57A8887B7C2E}" type="presParOf" srcId="{F4D740F2-4CA7-6348-BA98-260462B8F46C}" destId="{8FE447FD-3C20-3A45-8102-4B1BC00C8026}" srcOrd="0" destOrd="0" presId="urn:microsoft.com/office/officeart/2005/8/layout/hierarchy1"/>
    <dgm:cxn modelId="{6BF61140-8096-2544-9BBB-C8F1F113C547}" type="presParOf" srcId="{8FE447FD-3C20-3A45-8102-4B1BC00C8026}" destId="{F3649823-2625-034E-B1CC-0DF0582E73C0}" srcOrd="0" destOrd="0" presId="urn:microsoft.com/office/officeart/2005/8/layout/hierarchy1"/>
    <dgm:cxn modelId="{FE861C8C-C9C6-2443-93B7-5427E051FE6D}" type="presParOf" srcId="{F3649823-2625-034E-B1CC-0DF0582E73C0}" destId="{43802818-B525-F144-857B-8651D9B68AD2}" srcOrd="0" destOrd="0" presId="urn:microsoft.com/office/officeart/2005/8/layout/hierarchy1"/>
    <dgm:cxn modelId="{CD8373AF-4376-614A-879C-0809F2C431C8}" type="presParOf" srcId="{F3649823-2625-034E-B1CC-0DF0582E73C0}" destId="{71B5C1D3-57B8-3F48-A477-01B239F32C0C}" srcOrd="1" destOrd="0" presId="urn:microsoft.com/office/officeart/2005/8/layout/hierarchy1"/>
    <dgm:cxn modelId="{4AEE15EB-CA8A-9545-9DE8-FFE47D9F3A48}" type="presParOf" srcId="{8FE447FD-3C20-3A45-8102-4B1BC00C8026}" destId="{EFDB432D-1A99-1A49-BEF0-D613D8C3AEA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3F28B-B55A-468C-B257-07AE71819E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F6EE23A-F1FB-48EE-BFE7-6EB3C496BE99}">
      <dgm:prSet/>
      <dgm:spPr/>
      <dgm:t>
        <a:bodyPr/>
        <a:lstStyle/>
        <a:p>
          <a:r>
            <a:rPr lang="en-US"/>
            <a:t>What do you think the new Equity segment should achieve?</a:t>
          </a:r>
        </a:p>
      </dgm:t>
    </dgm:pt>
    <dgm:pt modelId="{A78C101D-4917-4BBB-88A3-FA0C3DD6187D}" type="parTrans" cxnId="{AF6CBBCC-D3D5-4691-8965-3691CF89C24A}">
      <dgm:prSet/>
      <dgm:spPr/>
      <dgm:t>
        <a:bodyPr/>
        <a:lstStyle/>
        <a:p>
          <a:endParaRPr lang="en-US"/>
        </a:p>
      </dgm:t>
    </dgm:pt>
    <dgm:pt modelId="{F97FD432-18B5-4EF0-9D65-C918F7AB8ED0}" type="sibTrans" cxnId="{AF6CBBCC-D3D5-4691-8965-3691CF89C24A}">
      <dgm:prSet/>
      <dgm:spPr/>
      <dgm:t>
        <a:bodyPr/>
        <a:lstStyle/>
        <a:p>
          <a:endParaRPr lang="en-US"/>
        </a:p>
      </dgm:t>
    </dgm:pt>
    <dgm:pt modelId="{7C607C65-4803-43B7-BD66-89B277C4088E}">
      <dgm:prSet/>
      <dgm:spPr/>
      <dgm:t>
        <a:bodyPr/>
        <a:lstStyle/>
        <a:p>
          <a:r>
            <a:rPr lang="en-US"/>
            <a:t>Should we focus on customers or also energy efficiency service providers?</a:t>
          </a:r>
        </a:p>
      </dgm:t>
    </dgm:pt>
    <dgm:pt modelId="{1895CCF9-6ACE-495C-A36A-5B0CB924BB97}" type="parTrans" cxnId="{3A7B60BF-0ACA-4B51-A454-47F9FDD9029B}">
      <dgm:prSet/>
      <dgm:spPr/>
      <dgm:t>
        <a:bodyPr/>
        <a:lstStyle/>
        <a:p>
          <a:endParaRPr lang="en-US"/>
        </a:p>
      </dgm:t>
    </dgm:pt>
    <dgm:pt modelId="{EA513690-8B34-42D4-BDF5-888DD5BF1B76}" type="sibTrans" cxnId="{3A7B60BF-0ACA-4B51-A454-47F9FDD9029B}">
      <dgm:prSet/>
      <dgm:spPr/>
      <dgm:t>
        <a:bodyPr/>
        <a:lstStyle/>
        <a:p>
          <a:endParaRPr lang="en-US"/>
        </a:p>
      </dgm:t>
    </dgm:pt>
    <dgm:pt modelId="{4A784128-3C74-43BD-ABCF-9595AC22980E}">
      <dgm:prSet/>
      <dgm:spPr/>
      <dgm:t>
        <a:bodyPr/>
        <a:lstStyle/>
        <a:p>
          <a:r>
            <a:rPr lang="en-US"/>
            <a:t>Who is at risk of not being served?</a:t>
          </a:r>
        </a:p>
      </dgm:t>
    </dgm:pt>
    <dgm:pt modelId="{96889F18-4E5F-4B29-8FAA-E353C53563E7}" type="parTrans" cxnId="{98E46B81-F1AA-4FE1-A866-260663A3D4E0}">
      <dgm:prSet/>
      <dgm:spPr/>
      <dgm:t>
        <a:bodyPr/>
        <a:lstStyle/>
        <a:p>
          <a:endParaRPr lang="en-US"/>
        </a:p>
      </dgm:t>
    </dgm:pt>
    <dgm:pt modelId="{7D9631B7-5130-40D1-8DE4-3596463FA51C}" type="sibTrans" cxnId="{98E46B81-F1AA-4FE1-A866-260663A3D4E0}">
      <dgm:prSet/>
      <dgm:spPr/>
      <dgm:t>
        <a:bodyPr/>
        <a:lstStyle/>
        <a:p>
          <a:endParaRPr lang="en-US"/>
        </a:p>
      </dgm:t>
    </dgm:pt>
    <dgm:pt modelId="{DF3985AB-26F1-4FCC-9E79-7FEBAE76F461}">
      <dgm:prSet/>
      <dgm:spPr/>
      <dgm:t>
        <a:bodyPr/>
        <a:lstStyle/>
        <a:p>
          <a:r>
            <a:rPr lang="en-US"/>
            <a:t>How should we measure progress?</a:t>
          </a:r>
        </a:p>
      </dgm:t>
    </dgm:pt>
    <dgm:pt modelId="{1BF593FD-1D15-493C-A7C3-D7CCE98BD9EB}" type="parTrans" cxnId="{5E2E1B1F-9EBD-4378-977F-77828D6C73E3}">
      <dgm:prSet/>
      <dgm:spPr/>
      <dgm:t>
        <a:bodyPr/>
        <a:lstStyle/>
        <a:p>
          <a:endParaRPr lang="en-US"/>
        </a:p>
      </dgm:t>
    </dgm:pt>
    <dgm:pt modelId="{818C9A5B-AB8B-470F-A8E0-4999773BE729}" type="sibTrans" cxnId="{5E2E1B1F-9EBD-4378-977F-77828D6C73E3}">
      <dgm:prSet/>
      <dgm:spPr/>
      <dgm:t>
        <a:bodyPr/>
        <a:lstStyle/>
        <a:p>
          <a:endParaRPr lang="en-US"/>
        </a:p>
      </dgm:t>
    </dgm:pt>
    <dgm:pt modelId="{0186C45C-6E80-8A41-9939-BC382C77C71D}" type="pres">
      <dgm:prSet presAssocID="{3343F28B-B55A-468C-B257-07AE71819E23}" presName="linear" presStyleCnt="0">
        <dgm:presLayoutVars>
          <dgm:animLvl val="lvl"/>
          <dgm:resizeHandles val="exact"/>
        </dgm:presLayoutVars>
      </dgm:prSet>
      <dgm:spPr/>
    </dgm:pt>
    <dgm:pt modelId="{350B5237-A97E-FB4E-9812-C155860F5D35}" type="pres">
      <dgm:prSet presAssocID="{0F6EE23A-F1FB-48EE-BFE7-6EB3C496BE99}" presName="parentText" presStyleLbl="node1" presStyleIdx="0" presStyleCnt="4">
        <dgm:presLayoutVars>
          <dgm:chMax val="0"/>
          <dgm:bulletEnabled val="1"/>
        </dgm:presLayoutVars>
      </dgm:prSet>
      <dgm:spPr/>
    </dgm:pt>
    <dgm:pt modelId="{374DC443-AEB8-FC43-8970-A365B75CD350}" type="pres">
      <dgm:prSet presAssocID="{F97FD432-18B5-4EF0-9D65-C918F7AB8ED0}" presName="spacer" presStyleCnt="0"/>
      <dgm:spPr/>
    </dgm:pt>
    <dgm:pt modelId="{64512F09-8B94-4342-B3E9-E0C4FD0514B7}" type="pres">
      <dgm:prSet presAssocID="{7C607C65-4803-43B7-BD66-89B277C4088E}" presName="parentText" presStyleLbl="node1" presStyleIdx="1" presStyleCnt="4">
        <dgm:presLayoutVars>
          <dgm:chMax val="0"/>
          <dgm:bulletEnabled val="1"/>
        </dgm:presLayoutVars>
      </dgm:prSet>
      <dgm:spPr/>
    </dgm:pt>
    <dgm:pt modelId="{A4483A1B-0134-0E48-81F3-57E82B20BD63}" type="pres">
      <dgm:prSet presAssocID="{EA513690-8B34-42D4-BDF5-888DD5BF1B76}" presName="spacer" presStyleCnt="0"/>
      <dgm:spPr/>
    </dgm:pt>
    <dgm:pt modelId="{977AE28B-BC81-F041-BFE6-4A8338A5D12E}" type="pres">
      <dgm:prSet presAssocID="{4A784128-3C74-43BD-ABCF-9595AC22980E}" presName="parentText" presStyleLbl="node1" presStyleIdx="2" presStyleCnt="4">
        <dgm:presLayoutVars>
          <dgm:chMax val="0"/>
          <dgm:bulletEnabled val="1"/>
        </dgm:presLayoutVars>
      </dgm:prSet>
      <dgm:spPr/>
    </dgm:pt>
    <dgm:pt modelId="{74D2A5FD-D32D-BB49-ABE8-116DE14BE23D}" type="pres">
      <dgm:prSet presAssocID="{7D9631B7-5130-40D1-8DE4-3596463FA51C}" presName="spacer" presStyleCnt="0"/>
      <dgm:spPr/>
    </dgm:pt>
    <dgm:pt modelId="{C24AA970-86AA-8648-99B1-667ED77D7B01}" type="pres">
      <dgm:prSet presAssocID="{DF3985AB-26F1-4FCC-9E79-7FEBAE76F461}" presName="parentText" presStyleLbl="node1" presStyleIdx="3" presStyleCnt="4">
        <dgm:presLayoutVars>
          <dgm:chMax val="0"/>
          <dgm:bulletEnabled val="1"/>
        </dgm:presLayoutVars>
      </dgm:prSet>
      <dgm:spPr/>
    </dgm:pt>
  </dgm:ptLst>
  <dgm:cxnLst>
    <dgm:cxn modelId="{5E2E1B1F-9EBD-4378-977F-77828D6C73E3}" srcId="{3343F28B-B55A-468C-B257-07AE71819E23}" destId="{DF3985AB-26F1-4FCC-9E79-7FEBAE76F461}" srcOrd="3" destOrd="0" parTransId="{1BF593FD-1D15-493C-A7C3-D7CCE98BD9EB}" sibTransId="{818C9A5B-AB8B-470F-A8E0-4999773BE729}"/>
    <dgm:cxn modelId="{BDE7C02C-25EF-C743-9AA2-4FC92FEFA17E}" type="presOf" srcId="{7C607C65-4803-43B7-BD66-89B277C4088E}" destId="{64512F09-8B94-4342-B3E9-E0C4FD0514B7}" srcOrd="0" destOrd="0" presId="urn:microsoft.com/office/officeart/2005/8/layout/vList2"/>
    <dgm:cxn modelId="{D6AFC95F-05BB-EF48-A9A0-681A385F5A99}" type="presOf" srcId="{0F6EE23A-F1FB-48EE-BFE7-6EB3C496BE99}" destId="{350B5237-A97E-FB4E-9812-C155860F5D35}" srcOrd="0" destOrd="0" presId="urn:microsoft.com/office/officeart/2005/8/layout/vList2"/>
    <dgm:cxn modelId="{98E46B81-F1AA-4FE1-A866-260663A3D4E0}" srcId="{3343F28B-B55A-468C-B257-07AE71819E23}" destId="{4A784128-3C74-43BD-ABCF-9595AC22980E}" srcOrd="2" destOrd="0" parTransId="{96889F18-4E5F-4B29-8FAA-E353C53563E7}" sibTransId="{7D9631B7-5130-40D1-8DE4-3596463FA51C}"/>
    <dgm:cxn modelId="{3A7B60BF-0ACA-4B51-A454-47F9FDD9029B}" srcId="{3343F28B-B55A-468C-B257-07AE71819E23}" destId="{7C607C65-4803-43B7-BD66-89B277C4088E}" srcOrd="1" destOrd="0" parTransId="{1895CCF9-6ACE-495C-A36A-5B0CB924BB97}" sibTransId="{EA513690-8B34-42D4-BDF5-888DD5BF1B76}"/>
    <dgm:cxn modelId="{AF6CBBCC-D3D5-4691-8965-3691CF89C24A}" srcId="{3343F28B-B55A-468C-B257-07AE71819E23}" destId="{0F6EE23A-F1FB-48EE-BFE7-6EB3C496BE99}" srcOrd="0" destOrd="0" parTransId="{A78C101D-4917-4BBB-88A3-FA0C3DD6187D}" sibTransId="{F97FD432-18B5-4EF0-9D65-C918F7AB8ED0}"/>
    <dgm:cxn modelId="{F2CCFFD0-1DE2-E64C-B291-06FF6A4C8A2D}" type="presOf" srcId="{DF3985AB-26F1-4FCC-9E79-7FEBAE76F461}" destId="{C24AA970-86AA-8648-99B1-667ED77D7B01}" srcOrd="0" destOrd="0" presId="urn:microsoft.com/office/officeart/2005/8/layout/vList2"/>
    <dgm:cxn modelId="{2A9141E6-2641-A64F-874A-1B0ADD583D9A}" type="presOf" srcId="{4A784128-3C74-43BD-ABCF-9595AC22980E}" destId="{977AE28B-BC81-F041-BFE6-4A8338A5D12E}" srcOrd="0" destOrd="0" presId="urn:microsoft.com/office/officeart/2005/8/layout/vList2"/>
    <dgm:cxn modelId="{D45595F8-8FCF-8A4C-B4D7-496C91A3E9E3}" type="presOf" srcId="{3343F28B-B55A-468C-B257-07AE71819E23}" destId="{0186C45C-6E80-8A41-9939-BC382C77C71D}" srcOrd="0" destOrd="0" presId="urn:microsoft.com/office/officeart/2005/8/layout/vList2"/>
    <dgm:cxn modelId="{6EDF9724-7BE1-774D-8CA4-66177A5C8B79}" type="presParOf" srcId="{0186C45C-6E80-8A41-9939-BC382C77C71D}" destId="{350B5237-A97E-FB4E-9812-C155860F5D35}" srcOrd="0" destOrd="0" presId="urn:microsoft.com/office/officeart/2005/8/layout/vList2"/>
    <dgm:cxn modelId="{1972B1C6-1835-8B44-957A-91305B628C88}" type="presParOf" srcId="{0186C45C-6E80-8A41-9939-BC382C77C71D}" destId="{374DC443-AEB8-FC43-8970-A365B75CD350}" srcOrd="1" destOrd="0" presId="urn:microsoft.com/office/officeart/2005/8/layout/vList2"/>
    <dgm:cxn modelId="{3B4281A1-6305-C54F-923D-9F4157397D2E}" type="presParOf" srcId="{0186C45C-6E80-8A41-9939-BC382C77C71D}" destId="{64512F09-8B94-4342-B3E9-E0C4FD0514B7}" srcOrd="2" destOrd="0" presId="urn:microsoft.com/office/officeart/2005/8/layout/vList2"/>
    <dgm:cxn modelId="{D0EC7B03-60F9-F444-B3AD-2C84B1FE65AD}" type="presParOf" srcId="{0186C45C-6E80-8A41-9939-BC382C77C71D}" destId="{A4483A1B-0134-0E48-81F3-57E82B20BD63}" srcOrd="3" destOrd="0" presId="urn:microsoft.com/office/officeart/2005/8/layout/vList2"/>
    <dgm:cxn modelId="{348DD1C5-2266-9449-8851-7077267BF03D}" type="presParOf" srcId="{0186C45C-6E80-8A41-9939-BC382C77C71D}" destId="{977AE28B-BC81-F041-BFE6-4A8338A5D12E}" srcOrd="4" destOrd="0" presId="urn:microsoft.com/office/officeart/2005/8/layout/vList2"/>
    <dgm:cxn modelId="{F70E8489-4024-2F41-A175-4B3FEFA35A6B}" type="presParOf" srcId="{0186C45C-6E80-8A41-9939-BC382C77C71D}" destId="{74D2A5FD-D32D-BB49-ABE8-116DE14BE23D}" srcOrd="5" destOrd="0" presId="urn:microsoft.com/office/officeart/2005/8/layout/vList2"/>
    <dgm:cxn modelId="{A7748198-4720-0C4F-B762-AEC8D5DC95C5}" type="presParOf" srcId="{0186C45C-6E80-8A41-9939-BC382C77C71D}" destId="{C24AA970-86AA-8648-99B1-667ED77D7B0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FDCBC1-8198-4631-9495-3E95CCB5493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3064617-0E37-449F-AFE1-AF814B131CC2}">
      <dgm:prSet/>
      <dgm:spPr/>
      <dgm:t>
        <a:bodyPr/>
        <a:lstStyle/>
        <a:p>
          <a:r>
            <a:rPr lang="en-US"/>
            <a:t>Lara Ettenson, NRDC</a:t>
          </a:r>
        </a:p>
      </dgm:t>
    </dgm:pt>
    <dgm:pt modelId="{3A81DB3C-1184-4CF0-AAF4-C6118FC91E11}" type="parTrans" cxnId="{92BF62A3-4E54-4882-A246-825558AD15AF}">
      <dgm:prSet/>
      <dgm:spPr/>
      <dgm:t>
        <a:bodyPr/>
        <a:lstStyle/>
        <a:p>
          <a:endParaRPr lang="en-US"/>
        </a:p>
      </dgm:t>
    </dgm:pt>
    <dgm:pt modelId="{8E319A19-F458-43D1-9600-D867028A684F}" type="sibTrans" cxnId="{92BF62A3-4E54-4882-A246-825558AD15AF}">
      <dgm:prSet/>
      <dgm:spPr/>
      <dgm:t>
        <a:bodyPr/>
        <a:lstStyle/>
        <a:p>
          <a:endParaRPr lang="en-US"/>
        </a:p>
      </dgm:t>
    </dgm:pt>
    <dgm:pt modelId="{5A95F30D-2E4F-47F7-AA3A-5E0E595B562C}">
      <dgm:prSet/>
      <dgm:spPr/>
      <dgm:t>
        <a:bodyPr/>
        <a:lstStyle/>
        <a:p>
          <a:r>
            <a:rPr lang="en-US"/>
            <a:t>Jenny Berg, BayREN</a:t>
          </a:r>
        </a:p>
      </dgm:t>
    </dgm:pt>
    <dgm:pt modelId="{1F4AE844-9F93-4B9B-95FC-102F17DC996F}" type="parTrans" cxnId="{96B39165-D4D5-4967-A3D8-424AC04F010C}">
      <dgm:prSet/>
      <dgm:spPr/>
      <dgm:t>
        <a:bodyPr/>
        <a:lstStyle/>
        <a:p>
          <a:endParaRPr lang="en-US"/>
        </a:p>
      </dgm:t>
    </dgm:pt>
    <dgm:pt modelId="{A22DC42A-7B10-4C6E-91E5-FFD5D5255292}" type="sibTrans" cxnId="{96B39165-D4D5-4967-A3D8-424AC04F010C}">
      <dgm:prSet/>
      <dgm:spPr/>
      <dgm:t>
        <a:bodyPr/>
        <a:lstStyle/>
        <a:p>
          <a:endParaRPr lang="en-US"/>
        </a:p>
      </dgm:t>
    </dgm:pt>
    <dgm:pt modelId="{19C199EC-8258-4683-A69C-DD89BAB3F6C4}">
      <dgm:prSet/>
      <dgm:spPr/>
      <dgm:t>
        <a:bodyPr/>
        <a:lstStyle/>
        <a:p>
          <a:r>
            <a:rPr lang="en-US" dirty="0"/>
            <a:t>Melanie Peck, The Energy Coalition</a:t>
          </a:r>
        </a:p>
      </dgm:t>
    </dgm:pt>
    <dgm:pt modelId="{12EFA345-E860-42F8-B69D-3A0C818BA6E3}" type="parTrans" cxnId="{63EC8301-6DE3-45BD-BA42-366DC6A3F115}">
      <dgm:prSet/>
      <dgm:spPr/>
      <dgm:t>
        <a:bodyPr/>
        <a:lstStyle/>
        <a:p>
          <a:endParaRPr lang="en-US"/>
        </a:p>
      </dgm:t>
    </dgm:pt>
    <dgm:pt modelId="{8B7A3654-1F92-4AAD-8A5C-A3264502FECB}" type="sibTrans" cxnId="{63EC8301-6DE3-45BD-BA42-366DC6A3F115}">
      <dgm:prSet/>
      <dgm:spPr/>
      <dgm:t>
        <a:bodyPr/>
        <a:lstStyle/>
        <a:p>
          <a:endParaRPr lang="en-US"/>
        </a:p>
      </dgm:t>
    </dgm:pt>
    <dgm:pt modelId="{BB859E3D-8536-4A21-9FA9-C4E3D83932CB}">
      <dgm:prSet/>
      <dgm:spPr/>
      <dgm:t>
        <a:bodyPr/>
        <a:lstStyle/>
        <a:p>
          <a:r>
            <a:rPr lang="en-US" dirty="0" err="1"/>
            <a:t>Fabi</a:t>
          </a:r>
          <a:r>
            <a:rPr lang="en-US" dirty="0"/>
            <a:t> Lao, Center for Sustainable Energy</a:t>
          </a:r>
        </a:p>
      </dgm:t>
    </dgm:pt>
    <dgm:pt modelId="{D23D84A9-CB24-4334-852B-659010B42CA1}" type="parTrans" cxnId="{840BBD82-82D6-407B-A9E4-2EC22D1455B4}">
      <dgm:prSet/>
      <dgm:spPr/>
      <dgm:t>
        <a:bodyPr/>
        <a:lstStyle/>
        <a:p>
          <a:endParaRPr lang="en-US"/>
        </a:p>
      </dgm:t>
    </dgm:pt>
    <dgm:pt modelId="{3758265E-15EC-481A-98FE-8133E2297A18}" type="sibTrans" cxnId="{840BBD82-82D6-407B-A9E4-2EC22D1455B4}">
      <dgm:prSet/>
      <dgm:spPr/>
      <dgm:t>
        <a:bodyPr/>
        <a:lstStyle/>
        <a:p>
          <a:endParaRPr lang="en-US"/>
        </a:p>
      </dgm:t>
    </dgm:pt>
    <dgm:pt modelId="{59492A93-BB1F-41FF-B92B-2BABB1C451E9}">
      <dgm:prSet/>
      <dgm:spPr/>
      <dgm:t>
        <a:bodyPr/>
        <a:lstStyle/>
        <a:p>
          <a:r>
            <a:rPr lang="en-US"/>
            <a:t>Katie Abrams, CONCUR</a:t>
          </a:r>
        </a:p>
      </dgm:t>
    </dgm:pt>
    <dgm:pt modelId="{52971D89-2694-4B5A-ADF2-13BB2CC1D0AA}" type="parTrans" cxnId="{34E13760-7A7D-4273-990B-0D3716AE46E2}">
      <dgm:prSet/>
      <dgm:spPr/>
      <dgm:t>
        <a:bodyPr/>
        <a:lstStyle/>
        <a:p>
          <a:endParaRPr lang="en-US"/>
        </a:p>
      </dgm:t>
    </dgm:pt>
    <dgm:pt modelId="{2D9599F2-489E-4FE2-88B7-7AA6F06E57CF}" type="sibTrans" cxnId="{34E13760-7A7D-4273-990B-0D3716AE46E2}">
      <dgm:prSet/>
      <dgm:spPr/>
      <dgm:t>
        <a:bodyPr/>
        <a:lstStyle/>
        <a:p>
          <a:endParaRPr lang="en-US"/>
        </a:p>
      </dgm:t>
    </dgm:pt>
    <dgm:pt modelId="{2F432C3A-043F-447A-8B95-AA8C79C07F74}">
      <dgm:prSet/>
      <dgm:spPr/>
      <dgm:t>
        <a:bodyPr/>
        <a:lstStyle/>
        <a:p>
          <a:r>
            <a:rPr lang="en-US"/>
            <a:t>Scott McCreary, CONCUR</a:t>
          </a:r>
        </a:p>
      </dgm:t>
    </dgm:pt>
    <dgm:pt modelId="{7E83B411-7E0A-49A6-A2C4-1153EB28A05E}" type="parTrans" cxnId="{9EBC4802-EFCB-413F-A1BF-950B63CF0D07}">
      <dgm:prSet/>
      <dgm:spPr/>
      <dgm:t>
        <a:bodyPr/>
        <a:lstStyle/>
        <a:p>
          <a:endParaRPr lang="en-US"/>
        </a:p>
      </dgm:t>
    </dgm:pt>
    <dgm:pt modelId="{5E7E068C-5C57-42BE-8D03-AA4CC57FE46A}" type="sibTrans" cxnId="{9EBC4802-EFCB-413F-A1BF-950B63CF0D07}">
      <dgm:prSet/>
      <dgm:spPr/>
      <dgm:t>
        <a:bodyPr/>
        <a:lstStyle/>
        <a:p>
          <a:endParaRPr lang="en-US"/>
        </a:p>
      </dgm:t>
    </dgm:pt>
    <dgm:pt modelId="{A4D6EE1B-0D12-F049-92C5-8325F8309224}" type="pres">
      <dgm:prSet presAssocID="{53FDCBC1-8198-4631-9495-3E95CCB54930}" presName="diagram" presStyleCnt="0">
        <dgm:presLayoutVars>
          <dgm:dir/>
          <dgm:resizeHandles val="exact"/>
        </dgm:presLayoutVars>
      </dgm:prSet>
      <dgm:spPr/>
    </dgm:pt>
    <dgm:pt modelId="{5C1680F5-3021-734B-BAFD-383EC3E26322}" type="pres">
      <dgm:prSet presAssocID="{73064617-0E37-449F-AFE1-AF814B131CC2}" presName="node" presStyleLbl="node1" presStyleIdx="0" presStyleCnt="6">
        <dgm:presLayoutVars>
          <dgm:bulletEnabled val="1"/>
        </dgm:presLayoutVars>
      </dgm:prSet>
      <dgm:spPr/>
    </dgm:pt>
    <dgm:pt modelId="{FDF2EAA3-ECAC-C84A-A889-F6DAF838CE32}" type="pres">
      <dgm:prSet presAssocID="{8E319A19-F458-43D1-9600-D867028A684F}" presName="sibTrans" presStyleCnt="0"/>
      <dgm:spPr/>
    </dgm:pt>
    <dgm:pt modelId="{535E511F-A204-CA4E-92C2-585ABB046ABE}" type="pres">
      <dgm:prSet presAssocID="{5A95F30D-2E4F-47F7-AA3A-5E0E595B562C}" presName="node" presStyleLbl="node1" presStyleIdx="1" presStyleCnt="6">
        <dgm:presLayoutVars>
          <dgm:bulletEnabled val="1"/>
        </dgm:presLayoutVars>
      </dgm:prSet>
      <dgm:spPr/>
    </dgm:pt>
    <dgm:pt modelId="{587514DA-DB94-3A44-BD16-ADCD1F88BAA8}" type="pres">
      <dgm:prSet presAssocID="{A22DC42A-7B10-4C6E-91E5-FFD5D5255292}" presName="sibTrans" presStyleCnt="0"/>
      <dgm:spPr/>
    </dgm:pt>
    <dgm:pt modelId="{26A4EC04-67E6-584C-9B24-B50CA4C4A0FB}" type="pres">
      <dgm:prSet presAssocID="{19C199EC-8258-4683-A69C-DD89BAB3F6C4}" presName="node" presStyleLbl="node1" presStyleIdx="2" presStyleCnt="6">
        <dgm:presLayoutVars>
          <dgm:bulletEnabled val="1"/>
        </dgm:presLayoutVars>
      </dgm:prSet>
      <dgm:spPr/>
    </dgm:pt>
    <dgm:pt modelId="{DB10196E-3A4C-0543-AD91-207BE610CD8E}" type="pres">
      <dgm:prSet presAssocID="{8B7A3654-1F92-4AAD-8A5C-A3264502FECB}" presName="sibTrans" presStyleCnt="0"/>
      <dgm:spPr/>
    </dgm:pt>
    <dgm:pt modelId="{5ACD0219-DE1E-D747-AC19-F61977FDBBFC}" type="pres">
      <dgm:prSet presAssocID="{BB859E3D-8536-4A21-9FA9-C4E3D83932CB}" presName="node" presStyleLbl="node1" presStyleIdx="3" presStyleCnt="6">
        <dgm:presLayoutVars>
          <dgm:bulletEnabled val="1"/>
        </dgm:presLayoutVars>
      </dgm:prSet>
      <dgm:spPr/>
    </dgm:pt>
    <dgm:pt modelId="{B167C888-F9BC-0144-9250-06B7CDFC8F17}" type="pres">
      <dgm:prSet presAssocID="{3758265E-15EC-481A-98FE-8133E2297A18}" presName="sibTrans" presStyleCnt="0"/>
      <dgm:spPr/>
    </dgm:pt>
    <dgm:pt modelId="{F9AC2263-1B95-334C-BF70-71D3D1D50C7E}" type="pres">
      <dgm:prSet presAssocID="{59492A93-BB1F-41FF-B92B-2BABB1C451E9}" presName="node" presStyleLbl="node1" presStyleIdx="4" presStyleCnt="6">
        <dgm:presLayoutVars>
          <dgm:bulletEnabled val="1"/>
        </dgm:presLayoutVars>
      </dgm:prSet>
      <dgm:spPr/>
    </dgm:pt>
    <dgm:pt modelId="{911F9C86-E065-9344-879A-E18C2A08A8D1}" type="pres">
      <dgm:prSet presAssocID="{2D9599F2-489E-4FE2-88B7-7AA6F06E57CF}" presName="sibTrans" presStyleCnt="0"/>
      <dgm:spPr/>
    </dgm:pt>
    <dgm:pt modelId="{D06A3ED5-3FF0-C447-9F59-B63A84147323}" type="pres">
      <dgm:prSet presAssocID="{2F432C3A-043F-447A-8B95-AA8C79C07F74}" presName="node" presStyleLbl="node1" presStyleIdx="5" presStyleCnt="6">
        <dgm:presLayoutVars>
          <dgm:bulletEnabled val="1"/>
        </dgm:presLayoutVars>
      </dgm:prSet>
      <dgm:spPr/>
    </dgm:pt>
  </dgm:ptLst>
  <dgm:cxnLst>
    <dgm:cxn modelId="{63EC8301-6DE3-45BD-BA42-366DC6A3F115}" srcId="{53FDCBC1-8198-4631-9495-3E95CCB54930}" destId="{19C199EC-8258-4683-A69C-DD89BAB3F6C4}" srcOrd="2" destOrd="0" parTransId="{12EFA345-E860-42F8-B69D-3A0C818BA6E3}" sibTransId="{8B7A3654-1F92-4AAD-8A5C-A3264502FECB}"/>
    <dgm:cxn modelId="{9EBC4802-EFCB-413F-A1BF-950B63CF0D07}" srcId="{53FDCBC1-8198-4631-9495-3E95CCB54930}" destId="{2F432C3A-043F-447A-8B95-AA8C79C07F74}" srcOrd="5" destOrd="0" parTransId="{7E83B411-7E0A-49A6-A2C4-1153EB28A05E}" sibTransId="{5E7E068C-5C57-42BE-8D03-AA4CC57FE46A}"/>
    <dgm:cxn modelId="{467D6255-6D0B-5C4F-9405-10A04F4BB9DB}" type="presOf" srcId="{5A95F30D-2E4F-47F7-AA3A-5E0E595B562C}" destId="{535E511F-A204-CA4E-92C2-585ABB046ABE}" srcOrd="0" destOrd="0" presId="urn:microsoft.com/office/officeart/2005/8/layout/default"/>
    <dgm:cxn modelId="{34E13760-7A7D-4273-990B-0D3716AE46E2}" srcId="{53FDCBC1-8198-4631-9495-3E95CCB54930}" destId="{59492A93-BB1F-41FF-B92B-2BABB1C451E9}" srcOrd="4" destOrd="0" parTransId="{52971D89-2694-4B5A-ADF2-13BB2CC1D0AA}" sibTransId="{2D9599F2-489E-4FE2-88B7-7AA6F06E57CF}"/>
    <dgm:cxn modelId="{96B39165-D4D5-4967-A3D8-424AC04F010C}" srcId="{53FDCBC1-8198-4631-9495-3E95CCB54930}" destId="{5A95F30D-2E4F-47F7-AA3A-5E0E595B562C}" srcOrd="1" destOrd="0" parTransId="{1F4AE844-9F93-4B9B-95FC-102F17DC996F}" sibTransId="{A22DC42A-7B10-4C6E-91E5-FFD5D5255292}"/>
    <dgm:cxn modelId="{C8CC8F77-8D26-D644-8699-9F5D05623694}" type="presOf" srcId="{BB859E3D-8536-4A21-9FA9-C4E3D83932CB}" destId="{5ACD0219-DE1E-D747-AC19-F61977FDBBFC}" srcOrd="0" destOrd="0" presId="urn:microsoft.com/office/officeart/2005/8/layout/default"/>
    <dgm:cxn modelId="{81FACB78-2F1E-804A-AE33-4D321A5F0137}" type="presOf" srcId="{59492A93-BB1F-41FF-B92B-2BABB1C451E9}" destId="{F9AC2263-1B95-334C-BF70-71D3D1D50C7E}" srcOrd="0" destOrd="0" presId="urn:microsoft.com/office/officeart/2005/8/layout/default"/>
    <dgm:cxn modelId="{A4772780-A6E7-734E-8840-C17AD88C2B55}" type="presOf" srcId="{53FDCBC1-8198-4631-9495-3E95CCB54930}" destId="{A4D6EE1B-0D12-F049-92C5-8325F8309224}" srcOrd="0" destOrd="0" presId="urn:microsoft.com/office/officeart/2005/8/layout/default"/>
    <dgm:cxn modelId="{840BBD82-82D6-407B-A9E4-2EC22D1455B4}" srcId="{53FDCBC1-8198-4631-9495-3E95CCB54930}" destId="{BB859E3D-8536-4A21-9FA9-C4E3D83932CB}" srcOrd="3" destOrd="0" parTransId="{D23D84A9-CB24-4334-852B-659010B42CA1}" sibTransId="{3758265E-15EC-481A-98FE-8133E2297A18}"/>
    <dgm:cxn modelId="{92BF62A3-4E54-4882-A246-825558AD15AF}" srcId="{53FDCBC1-8198-4631-9495-3E95CCB54930}" destId="{73064617-0E37-449F-AFE1-AF814B131CC2}" srcOrd="0" destOrd="0" parTransId="{3A81DB3C-1184-4CF0-AAF4-C6118FC91E11}" sibTransId="{8E319A19-F458-43D1-9600-D867028A684F}"/>
    <dgm:cxn modelId="{695686BA-422E-5949-B182-34C18C5174EA}" type="presOf" srcId="{73064617-0E37-449F-AFE1-AF814B131CC2}" destId="{5C1680F5-3021-734B-BAFD-383EC3E26322}" srcOrd="0" destOrd="0" presId="urn:microsoft.com/office/officeart/2005/8/layout/default"/>
    <dgm:cxn modelId="{968490C4-0AB0-9B47-A6F3-5F02B8546772}" type="presOf" srcId="{19C199EC-8258-4683-A69C-DD89BAB3F6C4}" destId="{26A4EC04-67E6-584C-9B24-B50CA4C4A0FB}" srcOrd="0" destOrd="0" presId="urn:microsoft.com/office/officeart/2005/8/layout/default"/>
    <dgm:cxn modelId="{E0333BE2-1BDC-3E48-BEEC-C0686C022EBB}" type="presOf" srcId="{2F432C3A-043F-447A-8B95-AA8C79C07F74}" destId="{D06A3ED5-3FF0-C447-9F59-B63A84147323}" srcOrd="0" destOrd="0" presId="urn:microsoft.com/office/officeart/2005/8/layout/default"/>
    <dgm:cxn modelId="{E7B71A0C-3471-6647-BDB0-497FC09F756B}" type="presParOf" srcId="{A4D6EE1B-0D12-F049-92C5-8325F8309224}" destId="{5C1680F5-3021-734B-BAFD-383EC3E26322}" srcOrd="0" destOrd="0" presId="urn:microsoft.com/office/officeart/2005/8/layout/default"/>
    <dgm:cxn modelId="{9AD669F6-D9B9-E34E-8707-67D809DFFBFC}" type="presParOf" srcId="{A4D6EE1B-0D12-F049-92C5-8325F8309224}" destId="{FDF2EAA3-ECAC-C84A-A889-F6DAF838CE32}" srcOrd="1" destOrd="0" presId="urn:microsoft.com/office/officeart/2005/8/layout/default"/>
    <dgm:cxn modelId="{AC5678A8-8A17-5945-B43E-0440187C0E20}" type="presParOf" srcId="{A4D6EE1B-0D12-F049-92C5-8325F8309224}" destId="{535E511F-A204-CA4E-92C2-585ABB046ABE}" srcOrd="2" destOrd="0" presId="urn:microsoft.com/office/officeart/2005/8/layout/default"/>
    <dgm:cxn modelId="{B732A919-AE1A-F640-9B44-7FA6AC865490}" type="presParOf" srcId="{A4D6EE1B-0D12-F049-92C5-8325F8309224}" destId="{587514DA-DB94-3A44-BD16-ADCD1F88BAA8}" srcOrd="3" destOrd="0" presId="urn:microsoft.com/office/officeart/2005/8/layout/default"/>
    <dgm:cxn modelId="{CB2A75A1-3DEA-A64D-9BB1-A48174AA4E4D}" type="presParOf" srcId="{A4D6EE1B-0D12-F049-92C5-8325F8309224}" destId="{26A4EC04-67E6-584C-9B24-B50CA4C4A0FB}" srcOrd="4" destOrd="0" presId="urn:microsoft.com/office/officeart/2005/8/layout/default"/>
    <dgm:cxn modelId="{701CEF6A-CB0B-E14F-B6AB-FB352D3A9C94}" type="presParOf" srcId="{A4D6EE1B-0D12-F049-92C5-8325F8309224}" destId="{DB10196E-3A4C-0543-AD91-207BE610CD8E}" srcOrd="5" destOrd="0" presId="urn:microsoft.com/office/officeart/2005/8/layout/default"/>
    <dgm:cxn modelId="{9AE66276-ED29-3D43-83EE-0ACE01562106}" type="presParOf" srcId="{A4D6EE1B-0D12-F049-92C5-8325F8309224}" destId="{5ACD0219-DE1E-D747-AC19-F61977FDBBFC}" srcOrd="6" destOrd="0" presId="urn:microsoft.com/office/officeart/2005/8/layout/default"/>
    <dgm:cxn modelId="{2F5F5175-C262-2540-AC35-54196F755C21}" type="presParOf" srcId="{A4D6EE1B-0D12-F049-92C5-8325F8309224}" destId="{B167C888-F9BC-0144-9250-06B7CDFC8F17}" srcOrd="7" destOrd="0" presId="urn:microsoft.com/office/officeart/2005/8/layout/default"/>
    <dgm:cxn modelId="{C695E69D-D5AB-D243-88E8-B0B05192D797}" type="presParOf" srcId="{A4D6EE1B-0D12-F049-92C5-8325F8309224}" destId="{F9AC2263-1B95-334C-BF70-71D3D1D50C7E}" srcOrd="8" destOrd="0" presId="urn:microsoft.com/office/officeart/2005/8/layout/default"/>
    <dgm:cxn modelId="{AF65C9A4-5DE5-8F44-BF2D-7D8706FEFBA2}" type="presParOf" srcId="{A4D6EE1B-0D12-F049-92C5-8325F8309224}" destId="{911F9C86-E065-9344-879A-E18C2A08A8D1}" srcOrd="9" destOrd="0" presId="urn:microsoft.com/office/officeart/2005/8/layout/default"/>
    <dgm:cxn modelId="{3793CA29-FA9B-D343-89CF-D420F5BE5687}" type="presParOf" srcId="{A4D6EE1B-0D12-F049-92C5-8325F8309224}" destId="{D06A3ED5-3FF0-C447-9F59-B63A8414732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02818-B525-F144-857B-8651D9B68AD2}">
      <dsp:nvSpPr>
        <dsp:cNvPr id="0" name=""/>
        <dsp:cNvSpPr/>
      </dsp:nvSpPr>
      <dsp:spPr>
        <a:xfrm>
          <a:off x="1997347" y="2577"/>
          <a:ext cx="5868813" cy="3726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5C1D3-57B8-3F48-A477-01B239F32C0C}">
      <dsp:nvSpPr>
        <dsp:cNvPr id="0" name=""/>
        <dsp:cNvSpPr/>
      </dsp:nvSpPr>
      <dsp:spPr>
        <a:xfrm>
          <a:off x="2649438" y="622063"/>
          <a:ext cx="5868813" cy="37266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Give stakeholders an opportunity to influence the new Equity segment of CPUC-regulated energy efficiency programs</a:t>
          </a:r>
        </a:p>
      </dsp:txBody>
      <dsp:txXfrm>
        <a:off x="2758589" y="731214"/>
        <a:ext cx="5650511" cy="3508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B5237-A97E-FB4E-9812-C155860F5D35}">
      <dsp:nvSpPr>
        <dsp:cNvPr id="0" name=""/>
        <dsp:cNvSpPr/>
      </dsp:nvSpPr>
      <dsp:spPr>
        <a:xfrm>
          <a:off x="0" y="816128"/>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do you think the new Equity segment should achieve?</a:t>
          </a:r>
        </a:p>
      </dsp:txBody>
      <dsp:txXfrm>
        <a:off x="30442" y="846570"/>
        <a:ext cx="10454716" cy="562726"/>
      </dsp:txXfrm>
    </dsp:sp>
    <dsp:sp modelId="{64512F09-8B94-4342-B3E9-E0C4FD0514B7}">
      <dsp:nvSpPr>
        <dsp:cNvPr id="0" name=""/>
        <dsp:cNvSpPr/>
      </dsp:nvSpPr>
      <dsp:spPr>
        <a:xfrm>
          <a:off x="0" y="1514619"/>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Should we focus on customers or also energy efficiency service providers?</a:t>
          </a:r>
        </a:p>
      </dsp:txBody>
      <dsp:txXfrm>
        <a:off x="30442" y="1545061"/>
        <a:ext cx="10454716" cy="562726"/>
      </dsp:txXfrm>
    </dsp:sp>
    <dsp:sp modelId="{977AE28B-BC81-F041-BFE6-4A8338A5D12E}">
      <dsp:nvSpPr>
        <dsp:cNvPr id="0" name=""/>
        <dsp:cNvSpPr/>
      </dsp:nvSpPr>
      <dsp:spPr>
        <a:xfrm>
          <a:off x="0" y="2213109"/>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Who is at risk of not being served?</a:t>
          </a:r>
        </a:p>
      </dsp:txBody>
      <dsp:txXfrm>
        <a:off x="30442" y="2243551"/>
        <a:ext cx="10454716" cy="562726"/>
      </dsp:txXfrm>
    </dsp:sp>
    <dsp:sp modelId="{C24AA970-86AA-8648-99B1-667ED77D7B01}">
      <dsp:nvSpPr>
        <dsp:cNvPr id="0" name=""/>
        <dsp:cNvSpPr/>
      </dsp:nvSpPr>
      <dsp:spPr>
        <a:xfrm>
          <a:off x="0" y="2911599"/>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How should we measure progress?</a:t>
          </a:r>
        </a:p>
      </dsp:txBody>
      <dsp:txXfrm>
        <a:off x="30442" y="2942041"/>
        <a:ext cx="10454716" cy="562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680F5-3021-734B-BAFD-383EC3E26322}">
      <dsp:nvSpPr>
        <dsp:cNvPr id="0" name=""/>
        <dsp:cNvSpPr/>
      </dsp:nvSpPr>
      <dsp:spPr>
        <a:xfrm>
          <a:off x="819983" y="2124"/>
          <a:ext cx="2868885" cy="17213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Lara Ettenson, NRDC</a:t>
          </a:r>
        </a:p>
      </dsp:txBody>
      <dsp:txXfrm>
        <a:off x="819983" y="2124"/>
        <a:ext cx="2868885" cy="1721331"/>
      </dsp:txXfrm>
    </dsp:sp>
    <dsp:sp modelId="{535E511F-A204-CA4E-92C2-585ABB046ABE}">
      <dsp:nvSpPr>
        <dsp:cNvPr id="0" name=""/>
        <dsp:cNvSpPr/>
      </dsp:nvSpPr>
      <dsp:spPr>
        <a:xfrm>
          <a:off x="3975757" y="2124"/>
          <a:ext cx="2868885" cy="17213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Jenny Berg, BayREN</a:t>
          </a:r>
        </a:p>
      </dsp:txBody>
      <dsp:txXfrm>
        <a:off x="3975757" y="2124"/>
        <a:ext cx="2868885" cy="1721331"/>
      </dsp:txXfrm>
    </dsp:sp>
    <dsp:sp modelId="{26A4EC04-67E6-584C-9B24-B50CA4C4A0FB}">
      <dsp:nvSpPr>
        <dsp:cNvPr id="0" name=""/>
        <dsp:cNvSpPr/>
      </dsp:nvSpPr>
      <dsp:spPr>
        <a:xfrm>
          <a:off x="7131531" y="2124"/>
          <a:ext cx="2868885" cy="17213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Melanie Peck, The Energy Coalition</a:t>
          </a:r>
        </a:p>
      </dsp:txBody>
      <dsp:txXfrm>
        <a:off x="7131531" y="2124"/>
        <a:ext cx="2868885" cy="1721331"/>
      </dsp:txXfrm>
    </dsp:sp>
    <dsp:sp modelId="{5ACD0219-DE1E-D747-AC19-F61977FDBBFC}">
      <dsp:nvSpPr>
        <dsp:cNvPr id="0" name=""/>
        <dsp:cNvSpPr/>
      </dsp:nvSpPr>
      <dsp:spPr>
        <a:xfrm>
          <a:off x="819983" y="2010343"/>
          <a:ext cx="2868885" cy="17213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t>Fabi</a:t>
          </a:r>
          <a:r>
            <a:rPr lang="en-US" sz="3100" kern="1200" dirty="0"/>
            <a:t> Lao, Center for Sustainable Energy</a:t>
          </a:r>
        </a:p>
      </dsp:txBody>
      <dsp:txXfrm>
        <a:off x="819983" y="2010343"/>
        <a:ext cx="2868885" cy="1721331"/>
      </dsp:txXfrm>
    </dsp:sp>
    <dsp:sp modelId="{F9AC2263-1B95-334C-BF70-71D3D1D50C7E}">
      <dsp:nvSpPr>
        <dsp:cNvPr id="0" name=""/>
        <dsp:cNvSpPr/>
      </dsp:nvSpPr>
      <dsp:spPr>
        <a:xfrm>
          <a:off x="3975757" y="2010343"/>
          <a:ext cx="2868885" cy="17213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Katie Abrams, CONCUR</a:t>
          </a:r>
        </a:p>
      </dsp:txBody>
      <dsp:txXfrm>
        <a:off x="3975757" y="2010343"/>
        <a:ext cx="2868885" cy="1721331"/>
      </dsp:txXfrm>
    </dsp:sp>
    <dsp:sp modelId="{D06A3ED5-3FF0-C447-9F59-B63A84147323}">
      <dsp:nvSpPr>
        <dsp:cNvPr id="0" name=""/>
        <dsp:cNvSpPr/>
      </dsp:nvSpPr>
      <dsp:spPr>
        <a:xfrm>
          <a:off x="7131531" y="2010343"/>
          <a:ext cx="2868885" cy="17213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Scott McCreary, CONCUR</a:t>
          </a:r>
        </a:p>
      </dsp:txBody>
      <dsp:txXfrm>
        <a:off x="7131531" y="2010343"/>
        <a:ext cx="2868885" cy="17213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89DDE-C1A9-3C41-A5B4-A313B09A1E98}" type="datetimeFigureOut">
              <a:rPr lang="en-US" smtClean="0"/>
              <a:t>8/28/21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CA025-701B-304A-9115-1802E826393A}" type="slidenum">
              <a:rPr lang="en-US" smtClean="0"/>
              <a:t>‹#›</a:t>
            </a:fld>
            <a:endParaRPr lang="en-US"/>
          </a:p>
        </p:txBody>
      </p:sp>
    </p:spTree>
    <p:extLst>
      <p:ext uri="{BB962C8B-B14F-4D97-AF65-F5344CB8AC3E}">
        <p14:creationId xmlns:p14="http://schemas.microsoft.com/office/powerpoint/2010/main" val="61056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mtgs will be virtual, and 9-approx. 1pm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10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43F8-8640-B349-91C2-612FD9F821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60E8EC-7E99-6444-8095-0F9BC095AE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EADACE-531F-E64E-A845-06F22215D564}"/>
              </a:ext>
            </a:extLst>
          </p:cNvPr>
          <p:cNvSpPr>
            <a:spLocks noGrp="1"/>
          </p:cNvSpPr>
          <p:nvPr>
            <p:ph type="dt" sz="half" idx="10"/>
          </p:nvPr>
        </p:nvSpPr>
        <p:spPr/>
        <p:txBody>
          <a:bodyPr/>
          <a:lstStyle/>
          <a:p>
            <a:fld id="{993566B2-BCA3-844D-83F9-1B27882D5E8D}" type="datetimeFigureOut">
              <a:rPr lang="en-US" smtClean="0"/>
              <a:t>8/28/21</a:t>
            </a:fld>
            <a:endParaRPr lang="en-US"/>
          </a:p>
        </p:txBody>
      </p:sp>
      <p:sp>
        <p:nvSpPr>
          <p:cNvPr id="5" name="Footer Placeholder 4">
            <a:extLst>
              <a:ext uri="{FF2B5EF4-FFF2-40B4-BE49-F238E27FC236}">
                <a16:creationId xmlns:a16="http://schemas.microsoft.com/office/drawing/2014/main" id="{CE923ED5-8967-8644-BBE8-12F1D8D61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503B2-75CB-A246-A9EE-7657D145D6CB}"/>
              </a:ext>
            </a:extLst>
          </p:cNvPr>
          <p:cNvSpPr>
            <a:spLocks noGrp="1"/>
          </p:cNvSpPr>
          <p:nvPr>
            <p:ph type="sldNum" sz="quarter" idx="12"/>
          </p:nvPr>
        </p:nvSpPr>
        <p:spPr/>
        <p:txBody>
          <a:bodyPr/>
          <a:lstStyle/>
          <a:p>
            <a:fld id="{7B6D7F90-7CFE-5F48-A826-627EF29BAE84}" type="slidenum">
              <a:rPr lang="en-US" smtClean="0"/>
              <a:t>‹#›</a:t>
            </a:fld>
            <a:endParaRPr lang="en-US"/>
          </a:p>
        </p:txBody>
      </p:sp>
    </p:spTree>
    <p:extLst>
      <p:ext uri="{BB962C8B-B14F-4D97-AF65-F5344CB8AC3E}">
        <p14:creationId xmlns:p14="http://schemas.microsoft.com/office/powerpoint/2010/main" val="119999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FB74-3E97-6343-A61E-50223946C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CCDA02-DA23-6146-828B-93A3832E2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772D0-CE26-7047-9D4C-8D607C228DD0}"/>
              </a:ext>
            </a:extLst>
          </p:cNvPr>
          <p:cNvSpPr>
            <a:spLocks noGrp="1"/>
          </p:cNvSpPr>
          <p:nvPr>
            <p:ph type="dt" sz="half" idx="10"/>
          </p:nvPr>
        </p:nvSpPr>
        <p:spPr/>
        <p:txBody>
          <a:bodyPr/>
          <a:lstStyle/>
          <a:p>
            <a:fld id="{993566B2-BCA3-844D-83F9-1B27882D5E8D}" type="datetimeFigureOut">
              <a:rPr lang="en-US" smtClean="0"/>
              <a:t>8/28/21</a:t>
            </a:fld>
            <a:endParaRPr lang="en-US"/>
          </a:p>
        </p:txBody>
      </p:sp>
      <p:sp>
        <p:nvSpPr>
          <p:cNvPr id="5" name="Footer Placeholder 4">
            <a:extLst>
              <a:ext uri="{FF2B5EF4-FFF2-40B4-BE49-F238E27FC236}">
                <a16:creationId xmlns:a16="http://schemas.microsoft.com/office/drawing/2014/main" id="{1AB4984C-A2D1-354A-86DC-89440F663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B2CBB-6AF1-3244-93F7-E89F526A5DAE}"/>
              </a:ext>
            </a:extLst>
          </p:cNvPr>
          <p:cNvSpPr>
            <a:spLocks noGrp="1"/>
          </p:cNvSpPr>
          <p:nvPr>
            <p:ph type="sldNum" sz="quarter" idx="12"/>
          </p:nvPr>
        </p:nvSpPr>
        <p:spPr/>
        <p:txBody>
          <a:bodyPr/>
          <a:lstStyle/>
          <a:p>
            <a:fld id="{7B6D7F90-7CFE-5F48-A826-627EF29BAE84}" type="slidenum">
              <a:rPr lang="en-US" smtClean="0"/>
              <a:t>‹#›</a:t>
            </a:fld>
            <a:endParaRPr lang="en-US"/>
          </a:p>
        </p:txBody>
      </p:sp>
    </p:spTree>
    <p:extLst>
      <p:ext uri="{BB962C8B-B14F-4D97-AF65-F5344CB8AC3E}">
        <p14:creationId xmlns:p14="http://schemas.microsoft.com/office/powerpoint/2010/main" val="102649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095BB-2A9E-DE44-877E-18C037E5F9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1B5E6A-E87E-5845-A887-612E26DD0E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D9FA7-238B-4545-8DF9-220F07629F6F}"/>
              </a:ext>
            </a:extLst>
          </p:cNvPr>
          <p:cNvSpPr>
            <a:spLocks noGrp="1"/>
          </p:cNvSpPr>
          <p:nvPr>
            <p:ph type="dt" sz="half" idx="10"/>
          </p:nvPr>
        </p:nvSpPr>
        <p:spPr/>
        <p:txBody>
          <a:bodyPr/>
          <a:lstStyle/>
          <a:p>
            <a:fld id="{993566B2-BCA3-844D-83F9-1B27882D5E8D}" type="datetimeFigureOut">
              <a:rPr lang="en-US" smtClean="0"/>
              <a:t>8/28/21</a:t>
            </a:fld>
            <a:endParaRPr lang="en-US"/>
          </a:p>
        </p:txBody>
      </p:sp>
      <p:sp>
        <p:nvSpPr>
          <p:cNvPr id="5" name="Footer Placeholder 4">
            <a:extLst>
              <a:ext uri="{FF2B5EF4-FFF2-40B4-BE49-F238E27FC236}">
                <a16:creationId xmlns:a16="http://schemas.microsoft.com/office/drawing/2014/main" id="{155C415D-E448-8446-922E-F8AA089A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0B53A-5AA1-184C-B7D8-44368A9F3530}"/>
              </a:ext>
            </a:extLst>
          </p:cNvPr>
          <p:cNvSpPr>
            <a:spLocks noGrp="1"/>
          </p:cNvSpPr>
          <p:nvPr>
            <p:ph type="sldNum" sz="quarter" idx="12"/>
          </p:nvPr>
        </p:nvSpPr>
        <p:spPr/>
        <p:txBody>
          <a:bodyPr/>
          <a:lstStyle/>
          <a:p>
            <a:fld id="{7B6D7F90-7CFE-5F48-A826-627EF29BAE84}" type="slidenum">
              <a:rPr lang="en-US" smtClean="0"/>
              <a:t>‹#›</a:t>
            </a:fld>
            <a:endParaRPr lang="en-US"/>
          </a:p>
        </p:txBody>
      </p:sp>
    </p:spTree>
    <p:extLst>
      <p:ext uri="{BB962C8B-B14F-4D97-AF65-F5344CB8AC3E}">
        <p14:creationId xmlns:p14="http://schemas.microsoft.com/office/powerpoint/2010/main" val="153111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5AE3-9B46-7049-9953-80BDEEDF5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9281D-B587-EA45-843B-4159391C4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32219-2705-5D48-BEE0-A172BCDD3F65}"/>
              </a:ext>
            </a:extLst>
          </p:cNvPr>
          <p:cNvSpPr>
            <a:spLocks noGrp="1"/>
          </p:cNvSpPr>
          <p:nvPr>
            <p:ph type="dt" sz="half" idx="10"/>
          </p:nvPr>
        </p:nvSpPr>
        <p:spPr/>
        <p:txBody>
          <a:bodyPr/>
          <a:lstStyle/>
          <a:p>
            <a:fld id="{44286644-44D7-5944-B481-BE79B9912C33}" type="datetime1">
              <a:rPr lang="en-US" smtClean="0"/>
              <a:t>8/28/21</a:t>
            </a:fld>
            <a:endParaRPr lang="en-US"/>
          </a:p>
        </p:txBody>
      </p:sp>
      <p:sp>
        <p:nvSpPr>
          <p:cNvPr id="5" name="Footer Placeholder 4">
            <a:extLst>
              <a:ext uri="{FF2B5EF4-FFF2-40B4-BE49-F238E27FC236}">
                <a16:creationId xmlns:a16="http://schemas.microsoft.com/office/drawing/2014/main" id="{03D49B18-1E17-F149-8398-4356241B7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AB59-52C7-E248-A325-FAF5BBAC384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6111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EAC-9C06-FD4B-9E9A-689088B8C36E}"/>
              </a:ext>
            </a:extLst>
          </p:cNvPr>
          <p:cNvSpPr>
            <a:spLocks noGrp="1"/>
          </p:cNvSpPr>
          <p:nvPr>
            <p:ph type="title"/>
          </p:nvPr>
        </p:nvSpPr>
        <p:spPr>
          <a:xfrm>
            <a:off x="838200" y="365125"/>
            <a:ext cx="10515600" cy="78678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DF108F-C169-564F-AD53-DC20E0AE49E8}"/>
              </a:ext>
            </a:extLst>
          </p:cNvPr>
          <p:cNvSpPr>
            <a:spLocks noGrp="1"/>
          </p:cNvSpPr>
          <p:nvPr>
            <p:ph idx="1"/>
          </p:nvPr>
        </p:nvSpPr>
        <p:spPr>
          <a:xfrm>
            <a:off x="838200" y="1246909"/>
            <a:ext cx="10515600" cy="4930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0A409E-C0AF-384A-A461-9FC0316D9D82}"/>
              </a:ext>
            </a:extLst>
          </p:cNvPr>
          <p:cNvSpPr>
            <a:spLocks noGrp="1"/>
          </p:cNvSpPr>
          <p:nvPr>
            <p:ph type="dt" sz="half" idx="10"/>
          </p:nvPr>
        </p:nvSpPr>
        <p:spPr/>
        <p:txBody>
          <a:bodyPr/>
          <a:lstStyle/>
          <a:p>
            <a:fld id="{D451BADF-F59A-D242-8BB9-18EE85D1301E}" type="datetime1">
              <a:rPr lang="en-US" smtClean="0"/>
              <a:t>8/28/21</a:t>
            </a:fld>
            <a:endParaRPr lang="en-US"/>
          </a:p>
        </p:txBody>
      </p:sp>
      <p:sp>
        <p:nvSpPr>
          <p:cNvPr id="5" name="Footer Placeholder 4">
            <a:extLst>
              <a:ext uri="{FF2B5EF4-FFF2-40B4-BE49-F238E27FC236}">
                <a16:creationId xmlns:a16="http://schemas.microsoft.com/office/drawing/2014/main" id="{5C81205E-9F98-8C4E-9794-93198C85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4FAFB-5EC4-FA43-BCCD-F1E9126B364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85145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62DF-803D-7F44-8C7F-97232407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8F91F-06DF-AF4A-85DB-B19F8EB72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0A055-28E8-1540-B377-7D606729A901}"/>
              </a:ext>
            </a:extLst>
          </p:cNvPr>
          <p:cNvSpPr>
            <a:spLocks noGrp="1"/>
          </p:cNvSpPr>
          <p:nvPr>
            <p:ph type="dt" sz="half" idx="10"/>
          </p:nvPr>
        </p:nvSpPr>
        <p:spPr/>
        <p:txBody>
          <a:bodyPr/>
          <a:lstStyle/>
          <a:p>
            <a:fld id="{4E2CC1E5-2F4E-F845-BB16-FCC02A0A48A7}" type="datetime1">
              <a:rPr lang="en-US" smtClean="0"/>
              <a:t>8/28/21</a:t>
            </a:fld>
            <a:endParaRPr lang="en-US"/>
          </a:p>
        </p:txBody>
      </p:sp>
      <p:sp>
        <p:nvSpPr>
          <p:cNvPr id="5" name="Footer Placeholder 4">
            <a:extLst>
              <a:ext uri="{FF2B5EF4-FFF2-40B4-BE49-F238E27FC236}">
                <a16:creationId xmlns:a16="http://schemas.microsoft.com/office/drawing/2014/main" id="{A5F5F65D-FC88-3F41-ADE4-1A4B277AE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2FCFF-CE64-9940-8DF3-1712E59E04C8}"/>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677275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869C-2ED0-B244-879A-182329DE1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FF0B-6CE3-3447-88A8-213FAD7F9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9797D-9ADC-964E-8C55-CE6FDAF554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46CE5-5081-6348-A163-DF5EF5756D35}"/>
              </a:ext>
            </a:extLst>
          </p:cNvPr>
          <p:cNvSpPr>
            <a:spLocks noGrp="1"/>
          </p:cNvSpPr>
          <p:nvPr>
            <p:ph type="dt" sz="half" idx="10"/>
          </p:nvPr>
        </p:nvSpPr>
        <p:spPr/>
        <p:txBody>
          <a:bodyPr/>
          <a:lstStyle/>
          <a:p>
            <a:fld id="{566C6D68-251A-1140-8A91-F71A5AA125DF}" type="datetime1">
              <a:rPr lang="en-US" smtClean="0"/>
              <a:t>8/28/21</a:t>
            </a:fld>
            <a:endParaRPr lang="en-US"/>
          </a:p>
        </p:txBody>
      </p:sp>
      <p:sp>
        <p:nvSpPr>
          <p:cNvPr id="6" name="Footer Placeholder 5">
            <a:extLst>
              <a:ext uri="{FF2B5EF4-FFF2-40B4-BE49-F238E27FC236}">
                <a16:creationId xmlns:a16="http://schemas.microsoft.com/office/drawing/2014/main" id="{1DD21C26-D4D1-224F-B7F8-562B16C02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451BE-AEDE-D444-A2B4-ED61FA504059}"/>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01321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BFEE-1E6C-D741-9D2D-88CC62235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F6784-0831-1743-B501-0EF94ABAE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9D3B2-51DB-D041-BA4E-41AFFBC49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32030-C82F-4E4A-B778-88ED65189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B0592-7411-494A-B075-D401DA275B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507E6-A119-4B41-9EEB-E9B7BC9181CE}"/>
              </a:ext>
            </a:extLst>
          </p:cNvPr>
          <p:cNvSpPr>
            <a:spLocks noGrp="1"/>
          </p:cNvSpPr>
          <p:nvPr>
            <p:ph type="dt" sz="half" idx="10"/>
          </p:nvPr>
        </p:nvSpPr>
        <p:spPr/>
        <p:txBody>
          <a:bodyPr/>
          <a:lstStyle/>
          <a:p>
            <a:fld id="{8622D0F6-31BF-D347-AB32-8C1B9875566B}" type="datetime1">
              <a:rPr lang="en-US" smtClean="0"/>
              <a:t>8/28/21</a:t>
            </a:fld>
            <a:endParaRPr lang="en-US"/>
          </a:p>
        </p:txBody>
      </p:sp>
      <p:sp>
        <p:nvSpPr>
          <p:cNvPr id="8" name="Footer Placeholder 7">
            <a:extLst>
              <a:ext uri="{FF2B5EF4-FFF2-40B4-BE49-F238E27FC236}">
                <a16:creationId xmlns:a16="http://schemas.microsoft.com/office/drawing/2014/main" id="{F1E9FF7E-65F9-B64E-862D-D55BE0664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CE1C9-01E1-1841-BD98-537E45282BA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04686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7453-A90D-9A43-A6C2-7A30B5237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D7B3A-0B92-A446-9851-12872AD4DA5B}"/>
              </a:ext>
            </a:extLst>
          </p:cNvPr>
          <p:cNvSpPr>
            <a:spLocks noGrp="1"/>
          </p:cNvSpPr>
          <p:nvPr>
            <p:ph type="dt" sz="half" idx="10"/>
          </p:nvPr>
        </p:nvSpPr>
        <p:spPr/>
        <p:txBody>
          <a:bodyPr/>
          <a:lstStyle/>
          <a:p>
            <a:fld id="{ACB69153-C616-3D46-B59C-43FE3028ECC3}" type="datetime1">
              <a:rPr lang="en-US" smtClean="0"/>
              <a:t>8/28/21</a:t>
            </a:fld>
            <a:endParaRPr lang="en-US"/>
          </a:p>
        </p:txBody>
      </p:sp>
      <p:sp>
        <p:nvSpPr>
          <p:cNvPr id="4" name="Footer Placeholder 3">
            <a:extLst>
              <a:ext uri="{FF2B5EF4-FFF2-40B4-BE49-F238E27FC236}">
                <a16:creationId xmlns:a16="http://schemas.microsoft.com/office/drawing/2014/main" id="{F6274FCF-DE5D-FB43-BB41-E3622AF1F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E2F71-D8EA-9247-86EA-1BE5C755AFE4}"/>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098839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741D1-AD00-B044-B732-493E3619CD71}"/>
              </a:ext>
            </a:extLst>
          </p:cNvPr>
          <p:cNvSpPr>
            <a:spLocks noGrp="1"/>
          </p:cNvSpPr>
          <p:nvPr>
            <p:ph type="dt" sz="half" idx="10"/>
          </p:nvPr>
        </p:nvSpPr>
        <p:spPr/>
        <p:txBody>
          <a:bodyPr/>
          <a:lstStyle/>
          <a:p>
            <a:fld id="{20E34126-09A5-614C-A9FE-46E71115408D}" type="datetime1">
              <a:rPr lang="en-US" smtClean="0"/>
              <a:t>8/28/21</a:t>
            </a:fld>
            <a:endParaRPr lang="en-US"/>
          </a:p>
        </p:txBody>
      </p:sp>
      <p:sp>
        <p:nvSpPr>
          <p:cNvPr id="3" name="Footer Placeholder 2">
            <a:extLst>
              <a:ext uri="{FF2B5EF4-FFF2-40B4-BE49-F238E27FC236}">
                <a16:creationId xmlns:a16="http://schemas.microsoft.com/office/drawing/2014/main" id="{107EDA9E-52AA-0646-981F-6BCEBCCC7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B41E0-C70D-6446-A5C2-2789F696BF3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471329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7C80-901D-ED4B-8A90-18DF85DB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5C4AF-F81A-0F45-A811-437FF943A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167BD-CF1B-3248-AA99-06B085BC6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9C0F4-6797-2F48-B73E-80D4BE6247D6}"/>
              </a:ext>
            </a:extLst>
          </p:cNvPr>
          <p:cNvSpPr>
            <a:spLocks noGrp="1"/>
          </p:cNvSpPr>
          <p:nvPr>
            <p:ph type="dt" sz="half" idx="10"/>
          </p:nvPr>
        </p:nvSpPr>
        <p:spPr/>
        <p:txBody>
          <a:bodyPr/>
          <a:lstStyle/>
          <a:p>
            <a:fld id="{9DCF60C2-56DC-F14B-86E9-5A651CE641B5}" type="datetime1">
              <a:rPr lang="en-US" smtClean="0"/>
              <a:t>8/28/21</a:t>
            </a:fld>
            <a:endParaRPr lang="en-US"/>
          </a:p>
        </p:txBody>
      </p:sp>
      <p:sp>
        <p:nvSpPr>
          <p:cNvPr id="6" name="Footer Placeholder 5">
            <a:extLst>
              <a:ext uri="{FF2B5EF4-FFF2-40B4-BE49-F238E27FC236}">
                <a16:creationId xmlns:a16="http://schemas.microsoft.com/office/drawing/2014/main" id="{B7F8453C-70BC-AB47-92ED-CA48A2782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EC8B-94AE-864C-BFEE-1924968CF76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61761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CE74-64D4-5E48-AB35-9ACC0CBE8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758CD4-8C96-744B-AC16-2B97B18A5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19C3D-A768-364A-B288-FA4697F8AB5F}"/>
              </a:ext>
            </a:extLst>
          </p:cNvPr>
          <p:cNvSpPr>
            <a:spLocks noGrp="1"/>
          </p:cNvSpPr>
          <p:nvPr>
            <p:ph type="dt" sz="half" idx="10"/>
          </p:nvPr>
        </p:nvSpPr>
        <p:spPr/>
        <p:txBody>
          <a:bodyPr/>
          <a:lstStyle/>
          <a:p>
            <a:fld id="{993566B2-BCA3-844D-83F9-1B27882D5E8D}" type="datetimeFigureOut">
              <a:rPr lang="en-US" smtClean="0"/>
              <a:t>8/28/21</a:t>
            </a:fld>
            <a:endParaRPr lang="en-US"/>
          </a:p>
        </p:txBody>
      </p:sp>
      <p:sp>
        <p:nvSpPr>
          <p:cNvPr id="5" name="Footer Placeholder 4">
            <a:extLst>
              <a:ext uri="{FF2B5EF4-FFF2-40B4-BE49-F238E27FC236}">
                <a16:creationId xmlns:a16="http://schemas.microsoft.com/office/drawing/2014/main" id="{2CB7326C-09AF-9E46-8C8E-4A2BA8657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C923B-83A8-7440-8356-1EFE3D7A4C82}"/>
              </a:ext>
            </a:extLst>
          </p:cNvPr>
          <p:cNvSpPr>
            <a:spLocks noGrp="1"/>
          </p:cNvSpPr>
          <p:nvPr>
            <p:ph type="sldNum" sz="quarter" idx="12"/>
          </p:nvPr>
        </p:nvSpPr>
        <p:spPr/>
        <p:txBody>
          <a:bodyPr/>
          <a:lstStyle/>
          <a:p>
            <a:fld id="{7B6D7F90-7CFE-5F48-A826-627EF29BAE84}" type="slidenum">
              <a:rPr lang="en-US" smtClean="0"/>
              <a:t>‹#›</a:t>
            </a:fld>
            <a:endParaRPr lang="en-US"/>
          </a:p>
        </p:txBody>
      </p:sp>
    </p:spTree>
    <p:extLst>
      <p:ext uri="{BB962C8B-B14F-4D97-AF65-F5344CB8AC3E}">
        <p14:creationId xmlns:p14="http://schemas.microsoft.com/office/powerpoint/2010/main" val="2007749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02A6-220C-F34D-83BD-130BCD003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832E6-98E5-FA4F-8386-956208775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B79F6-8ACA-5D40-9CEB-75EB9A41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5F41-7149-CC48-A255-EA1610016C75}"/>
              </a:ext>
            </a:extLst>
          </p:cNvPr>
          <p:cNvSpPr>
            <a:spLocks noGrp="1"/>
          </p:cNvSpPr>
          <p:nvPr>
            <p:ph type="dt" sz="half" idx="10"/>
          </p:nvPr>
        </p:nvSpPr>
        <p:spPr/>
        <p:txBody>
          <a:bodyPr/>
          <a:lstStyle/>
          <a:p>
            <a:fld id="{41951F81-4B22-1442-A204-55659899CF5B}" type="datetime1">
              <a:rPr lang="en-US" smtClean="0"/>
              <a:t>8/28/21</a:t>
            </a:fld>
            <a:endParaRPr lang="en-US"/>
          </a:p>
        </p:txBody>
      </p:sp>
      <p:sp>
        <p:nvSpPr>
          <p:cNvPr id="6" name="Footer Placeholder 5">
            <a:extLst>
              <a:ext uri="{FF2B5EF4-FFF2-40B4-BE49-F238E27FC236}">
                <a16:creationId xmlns:a16="http://schemas.microsoft.com/office/drawing/2014/main" id="{E0D2F3F2-91E1-3B4A-8DA3-8A0B5A2CF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1542D-A93E-7D42-B0D3-7B1337069781}"/>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10508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CF39-1A52-8D4D-ABB0-05A21C1BE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80E06-8509-E649-AE0E-460E5BA51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5ADC-8DF4-B143-B1A6-4177A8D1E9E3}"/>
              </a:ext>
            </a:extLst>
          </p:cNvPr>
          <p:cNvSpPr>
            <a:spLocks noGrp="1"/>
          </p:cNvSpPr>
          <p:nvPr>
            <p:ph type="dt" sz="half" idx="10"/>
          </p:nvPr>
        </p:nvSpPr>
        <p:spPr/>
        <p:txBody>
          <a:bodyPr/>
          <a:lstStyle/>
          <a:p>
            <a:fld id="{90E1A4D3-89CC-1B45-AC54-F7B6F5D396F6}" type="datetime1">
              <a:rPr lang="en-US" smtClean="0"/>
              <a:t>8/28/21</a:t>
            </a:fld>
            <a:endParaRPr lang="en-US"/>
          </a:p>
        </p:txBody>
      </p:sp>
      <p:sp>
        <p:nvSpPr>
          <p:cNvPr id="5" name="Footer Placeholder 4">
            <a:extLst>
              <a:ext uri="{FF2B5EF4-FFF2-40B4-BE49-F238E27FC236}">
                <a16:creationId xmlns:a16="http://schemas.microsoft.com/office/drawing/2014/main" id="{35D3874A-2AEC-AE4B-A92B-D5986B496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C5488-4341-7647-8CEB-210A4D95DC47}"/>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734108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5C26A-D6BB-5E46-8A66-944331A76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0A296-538C-1148-9B74-48C7F2F2B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2CFD-3298-BE4F-8678-96702FBE3822}"/>
              </a:ext>
            </a:extLst>
          </p:cNvPr>
          <p:cNvSpPr>
            <a:spLocks noGrp="1"/>
          </p:cNvSpPr>
          <p:nvPr>
            <p:ph type="dt" sz="half" idx="10"/>
          </p:nvPr>
        </p:nvSpPr>
        <p:spPr/>
        <p:txBody>
          <a:bodyPr/>
          <a:lstStyle/>
          <a:p>
            <a:fld id="{6B76E133-2FD1-1844-B4C0-B50DAADB3F1C}" type="datetime1">
              <a:rPr lang="en-US" smtClean="0"/>
              <a:t>8/28/21</a:t>
            </a:fld>
            <a:endParaRPr lang="en-US"/>
          </a:p>
        </p:txBody>
      </p:sp>
      <p:sp>
        <p:nvSpPr>
          <p:cNvPr id="5" name="Footer Placeholder 4">
            <a:extLst>
              <a:ext uri="{FF2B5EF4-FFF2-40B4-BE49-F238E27FC236}">
                <a16:creationId xmlns:a16="http://schemas.microsoft.com/office/drawing/2014/main" id="{A3318D35-D854-744A-B816-AEF4BB207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8D06-E67F-6342-94C1-F32F3A3FFAF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48244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5AE3-9B46-7049-9953-80BDEEDF5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9281D-B587-EA45-843B-4159391C4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32219-2705-5D48-BEE0-A172BCDD3F65}"/>
              </a:ext>
            </a:extLst>
          </p:cNvPr>
          <p:cNvSpPr>
            <a:spLocks noGrp="1"/>
          </p:cNvSpPr>
          <p:nvPr>
            <p:ph type="dt" sz="half" idx="10"/>
          </p:nvPr>
        </p:nvSpPr>
        <p:spPr/>
        <p:txBody>
          <a:bodyPr/>
          <a:lstStyle/>
          <a:p>
            <a:fld id="{44286644-44D7-5944-B481-BE79B9912C33}" type="datetime1">
              <a:rPr lang="en-US" smtClean="0"/>
              <a:t>8/28/21</a:t>
            </a:fld>
            <a:endParaRPr lang="en-US"/>
          </a:p>
        </p:txBody>
      </p:sp>
      <p:sp>
        <p:nvSpPr>
          <p:cNvPr id="5" name="Footer Placeholder 4">
            <a:extLst>
              <a:ext uri="{FF2B5EF4-FFF2-40B4-BE49-F238E27FC236}">
                <a16:creationId xmlns:a16="http://schemas.microsoft.com/office/drawing/2014/main" id="{03D49B18-1E17-F149-8398-4356241B7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AB59-52C7-E248-A325-FAF5BBAC384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507206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EAC-9C06-FD4B-9E9A-689088B8C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DF108F-C169-564F-AD53-DC20E0AE49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A409E-C0AF-384A-A461-9FC0316D9D82}"/>
              </a:ext>
            </a:extLst>
          </p:cNvPr>
          <p:cNvSpPr>
            <a:spLocks noGrp="1"/>
          </p:cNvSpPr>
          <p:nvPr>
            <p:ph type="dt" sz="half" idx="10"/>
          </p:nvPr>
        </p:nvSpPr>
        <p:spPr/>
        <p:txBody>
          <a:bodyPr/>
          <a:lstStyle/>
          <a:p>
            <a:fld id="{D451BADF-F59A-D242-8BB9-18EE85D1301E}" type="datetime1">
              <a:rPr lang="en-US" smtClean="0"/>
              <a:t>8/28/21</a:t>
            </a:fld>
            <a:endParaRPr lang="en-US"/>
          </a:p>
        </p:txBody>
      </p:sp>
      <p:sp>
        <p:nvSpPr>
          <p:cNvPr id="5" name="Footer Placeholder 4">
            <a:extLst>
              <a:ext uri="{FF2B5EF4-FFF2-40B4-BE49-F238E27FC236}">
                <a16:creationId xmlns:a16="http://schemas.microsoft.com/office/drawing/2014/main" id="{5C81205E-9F98-8C4E-9794-93198C85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4FAFB-5EC4-FA43-BCCD-F1E9126B364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438820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62DF-803D-7F44-8C7F-97232407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8F91F-06DF-AF4A-85DB-B19F8EB72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0A055-28E8-1540-B377-7D606729A901}"/>
              </a:ext>
            </a:extLst>
          </p:cNvPr>
          <p:cNvSpPr>
            <a:spLocks noGrp="1"/>
          </p:cNvSpPr>
          <p:nvPr>
            <p:ph type="dt" sz="half" idx="10"/>
          </p:nvPr>
        </p:nvSpPr>
        <p:spPr/>
        <p:txBody>
          <a:bodyPr/>
          <a:lstStyle/>
          <a:p>
            <a:fld id="{4E2CC1E5-2F4E-F845-BB16-FCC02A0A48A7}" type="datetime1">
              <a:rPr lang="en-US" smtClean="0"/>
              <a:t>8/28/21</a:t>
            </a:fld>
            <a:endParaRPr lang="en-US"/>
          </a:p>
        </p:txBody>
      </p:sp>
      <p:sp>
        <p:nvSpPr>
          <p:cNvPr id="5" name="Footer Placeholder 4">
            <a:extLst>
              <a:ext uri="{FF2B5EF4-FFF2-40B4-BE49-F238E27FC236}">
                <a16:creationId xmlns:a16="http://schemas.microsoft.com/office/drawing/2014/main" id="{A5F5F65D-FC88-3F41-ADE4-1A4B277AE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2FCFF-CE64-9940-8DF3-1712E59E04C8}"/>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400336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869C-2ED0-B244-879A-182329DE1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FF0B-6CE3-3447-88A8-213FAD7F9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9797D-9ADC-964E-8C55-CE6FDAF554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46CE5-5081-6348-A163-DF5EF5756D35}"/>
              </a:ext>
            </a:extLst>
          </p:cNvPr>
          <p:cNvSpPr>
            <a:spLocks noGrp="1"/>
          </p:cNvSpPr>
          <p:nvPr>
            <p:ph type="dt" sz="half" idx="10"/>
          </p:nvPr>
        </p:nvSpPr>
        <p:spPr/>
        <p:txBody>
          <a:bodyPr/>
          <a:lstStyle/>
          <a:p>
            <a:fld id="{566C6D68-251A-1140-8A91-F71A5AA125DF}" type="datetime1">
              <a:rPr lang="en-US" smtClean="0"/>
              <a:t>8/28/21</a:t>
            </a:fld>
            <a:endParaRPr lang="en-US"/>
          </a:p>
        </p:txBody>
      </p:sp>
      <p:sp>
        <p:nvSpPr>
          <p:cNvPr id="6" name="Footer Placeholder 5">
            <a:extLst>
              <a:ext uri="{FF2B5EF4-FFF2-40B4-BE49-F238E27FC236}">
                <a16:creationId xmlns:a16="http://schemas.microsoft.com/office/drawing/2014/main" id="{1DD21C26-D4D1-224F-B7F8-562B16C02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451BE-AEDE-D444-A2B4-ED61FA504059}"/>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858956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BFEE-1E6C-D741-9D2D-88CC62235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F6784-0831-1743-B501-0EF94ABAE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9D3B2-51DB-D041-BA4E-41AFFBC49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32030-C82F-4E4A-B778-88ED65189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B0592-7411-494A-B075-D401DA275B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507E6-A119-4B41-9EEB-E9B7BC9181CE}"/>
              </a:ext>
            </a:extLst>
          </p:cNvPr>
          <p:cNvSpPr>
            <a:spLocks noGrp="1"/>
          </p:cNvSpPr>
          <p:nvPr>
            <p:ph type="dt" sz="half" idx="10"/>
          </p:nvPr>
        </p:nvSpPr>
        <p:spPr/>
        <p:txBody>
          <a:bodyPr/>
          <a:lstStyle/>
          <a:p>
            <a:fld id="{8622D0F6-31BF-D347-AB32-8C1B9875566B}" type="datetime1">
              <a:rPr lang="en-US" smtClean="0"/>
              <a:t>8/28/21</a:t>
            </a:fld>
            <a:endParaRPr lang="en-US"/>
          </a:p>
        </p:txBody>
      </p:sp>
      <p:sp>
        <p:nvSpPr>
          <p:cNvPr id="8" name="Footer Placeholder 7">
            <a:extLst>
              <a:ext uri="{FF2B5EF4-FFF2-40B4-BE49-F238E27FC236}">
                <a16:creationId xmlns:a16="http://schemas.microsoft.com/office/drawing/2014/main" id="{F1E9FF7E-65F9-B64E-862D-D55BE0664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CE1C9-01E1-1841-BD98-537E45282BA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495199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7453-A90D-9A43-A6C2-7A30B5237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D7B3A-0B92-A446-9851-12872AD4DA5B}"/>
              </a:ext>
            </a:extLst>
          </p:cNvPr>
          <p:cNvSpPr>
            <a:spLocks noGrp="1"/>
          </p:cNvSpPr>
          <p:nvPr>
            <p:ph type="dt" sz="half" idx="10"/>
          </p:nvPr>
        </p:nvSpPr>
        <p:spPr/>
        <p:txBody>
          <a:bodyPr/>
          <a:lstStyle/>
          <a:p>
            <a:fld id="{ACB69153-C616-3D46-B59C-43FE3028ECC3}" type="datetime1">
              <a:rPr lang="en-US" smtClean="0"/>
              <a:t>8/28/21</a:t>
            </a:fld>
            <a:endParaRPr lang="en-US"/>
          </a:p>
        </p:txBody>
      </p:sp>
      <p:sp>
        <p:nvSpPr>
          <p:cNvPr id="4" name="Footer Placeholder 3">
            <a:extLst>
              <a:ext uri="{FF2B5EF4-FFF2-40B4-BE49-F238E27FC236}">
                <a16:creationId xmlns:a16="http://schemas.microsoft.com/office/drawing/2014/main" id="{F6274FCF-DE5D-FB43-BB41-E3622AF1F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E2F71-D8EA-9247-86EA-1BE5C755AFE4}"/>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510015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741D1-AD00-B044-B732-493E3619CD71}"/>
              </a:ext>
            </a:extLst>
          </p:cNvPr>
          <p:cNvSpPr>
            <a:spLocks noGrp="1"/>
          </p:cNvSpPr>
          <p:nvPr>
            <p:ph type="dt" sz="half" idx="10"/>
          </p:nvPr>
        </p:nvSpPr>
        <p:spPr/>
        <p:txBody>
          <a:bodyPr/>
          <a:lstStyle/>
          <a:p>
            <a:fld id="{20E34126-09A5-614C-A9FE-46E71115408D}" type="datetime1">
              <a:rPr lang="en-US" smtClean="0"/>
              <a:t>8/28/21</a:t>
            </a:fld>
            <a:endParaRPr lang="en-US"/>
          </a:p>
        </p:txBody>
      </p:sp>
      <p:sp>
        <p:nvSpPr>
          <p:cNvPr id="3" name="Footer Placeholder 2">
            <a:extLst>
              <a:ext uri="{FF2B5EF4-FFF2-40B4-BE49-F238E27FC236}">
                <a16:creationId xmlns:a16="http://schemas.microsoft.com/office/drawing/2014/main" id="{107EDA9E-52AA-0646-981F-6BCEBCCC7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B41E0-C70D-6446-A5C2-2789F696BF3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423434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6968-ECF0-034A-8F56-434A9292AD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089FD9-A845-8842-8E5A-53BDBE8B61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2CBFC-BC92-5A48-933C-82E0095F0A0D}"/>
              </a:ext>
            </a:extLst>
          </p:cNvPr>
          <p:cNvSpPr>
            <a:spLocks noGrp="1"/>
          </p:cNvSpPr>
          <p:nvPr>
            <p:ph type="dt" sz="half" idx="10"/>
          </p:nvPr>
        </p:nvSpPr>
        <p:spPr/>
        <p:txBody>
          <a:bodyPr/>
          <a:lstStyle/>
          <a:p>
            <a:fld id="{993566B2-BCA3-844D-83F9-1B27882D5E8D}" type="datetimeFigureOut">
              <a:rPr lang="en-US" smtClean="0"/>
              <a:t>8/28/21</a:t>
            </a:fld>
            <a:endParaRPr lang="en-US"/>
          </a:p>
        </p:txBody>
      </p:sp>
      <p:sp>
        <p:nvSpPr>
          <p:cNvPr id="5" name="Footer Placeholder 4">
            <a:extLst>
              <a:ext uri="{FF2B5EF4-FFF2-40B4-BE49-F238E27FC236}">
                <a16:creationId xmlns:a16="http://schemas.microsoft.com/office/drawing/2014/main" id="{5FD79593-5265-674E-878A-AB752E08B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A1457-0BB6-A94E-A647-AF137850DDDB}"/>
              </a:ext>
            </a:extLst>
          </p:cNvPr>
          <p:cNvSpPr>
            <a:spLocks noGrp="1"/>
          </p:cNvSpPr>
          <p:nvPr>
            <p:ph type="sldNum" sz="quarter" idx="12"/>
          </p:nvPr>
        </p:nvSpPr>
        <p:spPr/>
        <p:txBody>
          <a:bodyPr/>
          <a:lstStyle/>
          <a:p>
            <a:fld id="{7B6D7F90-7CFE-5F48-A826-627EF29BAE84}" type="slidenum">
              <a:rPr lang="en-US" smtClean="0"/>
              <a:t>‹#›</a:t>
            </a:fld>
            <a:endParaRPr lang="en-US"/>
          </a:p>
        </p:txBody>
      </p:sp>
    </p:spTree>
    <p:extLst>
      <p:ext uri="{BB962C8B-B14F-4D97-AF65-F5344CB8AC3E}">
        <p14:creationId xmlns:p14="http://schemas.microsoft.com/office/powerpoint/2010/main" val="3827851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7C80-901D-ED4B-8A90-18DF85DB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5C4AF-F81A-0F45-A811-437FF943A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167BD-CF1B-3248-AA99-06B085BC6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9C0F4-6797-2F48-B73E-80D4BE6247D6}"/>
              </a:ext>
            </a:extLst>
          </p:cNvPr>
          <p:cNvSpPr>
            <a:spLocks noGrp="1"/>
          </p:cNvSpPr>
          <p:nvPr>
            <p:ph type="dt" sz="half" idx="10"/>
          </p:nvPr>
        </p:nvSpPr>
        <p:spPr/>
        <p:txBody>
          <a:bodyPr/>
          <a:lstStyle/>
          <a:p>
            <a:fld id="{9DCF60C2-56DC-F14B-86E9-5A651CE641B5}" type="datetime1">
              <a:rPr lang="en-US" smtClean="0"/>
              <a:t>8/28/21</a:t>
            </a:fld>
            <a:endParaRPr lang="en-US"/>
          </a:p>
        </p:txBody>
      </p:sp>
      <p:sp>
        <p:nvSpPr>
          <p:cNvPr id="6" name="Footer Placeholder 5">
            <a:extLst>
              <a:ext uri="{FF2B5EF4-FFF2-40B4-BE49-F238E27FC236}">
                <a16:creationId xmlns:a16="http://schemas.microsoft.com/office/drawing/2014/main" id="{B7F8453C-70BC-AB47-92ED-CA48A2782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EC8B-94AE-864C-BFEE-1924968CF76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13326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02A6-220C-F34D-83BD-130BCD003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832E6-98E5-FA4F-8386-956208775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B79F6-8ACA-5D40-9CEB-75EB9A41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5F41-7149-CC48-A255-EA1610016C75}"/>
              </a:ext>
            </a:extLst>
          </p:cNvPr>
          <p:cNvSpPr>
            <a:spLocks noGrp="1"/>
          </p:cNvSpPr>
          <p:nvPr>
            <p:ph type="dt" sz="half" idx="10"/>
          </p:nvPr>
        </p:nvSpPr>
        <p:spPr/>
        <p:txBody>
          <a:bodyPr/>
          <a:lstStyle/>
          <a:p>
            <a:fld id="{41951F81-4B22-1442-A204-55659899CF5B}" type="datetime1">
              <a:rPr lang="en-US" smtClean="0"/>
              <a:t>8/28/21</a:t>
            </a:fld>
            <a:endParaRPr lang="en-US"/>
          </a:p>
        </p:txBody>
      </p:sp>
      <p:sp>
        <p:nvSpPr>
          <p:cNvPr id="6" name="Footer Placeholder 5">
            <a:extLst>
              <a:ext uri="{FF2B5EF4-FFF2-40B4-BE49-F238E27FC236}">
                <a16:creationId xmlns:a16="http://schemas.microsoft.com/office/drawing/2014/main" id="{E0D2F3F2-91E1-3B4A-8DA3-8A0B5A2CF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1542D-A93E-7D42-B0D3-7B1337069781}"/>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431926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CF39-1A52-8D4D-ABB0-05A21C1BE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80E06-8509-E649-AE0E-460E5BA51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5ADC-8DF4-B143-B1A6-4177A8D1E9E3}"/>
              </a:ext>
            </a:extLst>
          </p:cNvPr>
          <p:cNvSpPr>
            <a:spLocks noGrp="1"/>
          </p:cNvSpPr>
          <p:nvPr>
            <p:ph type="dt" sz="half" idx="10"/>
          </p:nvPr>
        </p:nvSpPr>
        <p:spPr/>
        <p:txBody>
          <a:bodyPr/>
          <a:lstStyle/>
          <a:p>
            <a:fld id="{90E1A4D3-89CC-1B45-AC54-F7B6F5D396F6}" type="datetime1">
              <a:rPr lang="en-US" smtClean="0"/>
              <a:t>8/28/21</a:t>
            </a:fld>
            <a:endParaRPr lang="en-US"/>
          </a:p>
        </p:txBody>
      </p:sp>
      <p:sp>
        <p:nvSpPr>
          <p:cNvPr id="5" name="Footer Placeholder 4">
            <a:extLst>
              <a:ext uri="{FF2B5EF4-FFF2-40B4-BE49-F238E27FC236}">
                <a16:creationId xmlns:a16="http://schemas.microsoft.com/office/drawing/2014/main" id="{35D3874A-2AEC-AE4B-A92B-D5986B496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C5488-4341-7647-8CEB-210A4D95DC47}"/>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58661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5C26A-D6BB-5E46-8A66-944331A76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0A296-538C-1148-9B74-48C7F2F2B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2CFD-3298-BE4F-8678-96702FBE3822}"/>
              </a:ext>
            </a:extLst>
          </p:cNvPr>
          <p:cNvSpPr>
            <a:spLocks noGrp="1"/>
          </p:cNvSpPr>
          <p:nvPr>
            <p:ph type="dt" sz="half" idx="10"/>
          </p:nvPr>
        </p:nvSpPr>
        <p:spPr/>
        <p:txBody>
          <a:bodyPr/>
          <a:lstStyle/>
          <a:p>
            <a:fld id="{6B76E133-2FD1-1844-B4C0-B50DAADB3F1C}" type="datetime1">
              <a:rPr lang="en-US" smtClean="0"/>
              <a:t>8/28/21</a:t>
            </a:fld>
            <a:endParaRPr lang="en-US"/>
          </a:p>
        </p:txBody>
      </p:sp>
      <p:sp>
        <p:nvSpPr>
          <p:cNvPr id="5" name="Footer Placeholder 4">
            <a:extLst>
              <a:ext uri="{FF2B5EF4-FFF2-40B4-BE49-F238E27FC236}">
                <a16:creationId xmlns:a16="http://schemas.microsoft.com/office/drawing/2014/main" id="{A3318D35-D854-744A-B816-AEF4BB207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8D06-E67F-6342-94C1-F32F3A3FFAF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528783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3A5428A-8707-40A7-A5D4-79E69BA32850}" type="datetime1">
              <a:rPr lang="en-US" smtClean="0"/>
              <a:t>8/28/21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330EA680-D336-4FF7-8B7A-9848BB0A1C32}"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264813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E5F191F-21A6-48D3-B4EB-1DDF52186BB0}" type="datetime1">
              <a:rPr lang="en-US" smtClean="0"/>
              <a:t>8/28/21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27886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04DFD25-567F-419F-882D-136DB7E077EE}" type="datetime1">
              <a:rPr lang="en-US" smtClean="0"/>
              <a:t>8/28/21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5840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DD66D2E-DE06-4059-8E66-B840AC837927}" type="datetime1">
              <a:rPr lang="en-US" smtClean="0"/>
              <a:t>8/28/21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2998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3F593D0-5074-47F0-9076-0D58898522A0}" type="datetime1">
              <a:rPr lang="en-US" smtClean="0"/>
              <a:t>8/28/21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594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9C42B01-B464-449D-A4BD-1554F859CAEF}" type="datetime1">
              <a:rPr lang="en-US" smtClean="0"/>
              <a:t>8/28/21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02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DA58-2B5C-1A4E-A0F6-57546A622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94AFB9-E7ED-9B4E-B665-9ED6B19D4D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84365-8A8B-EC4B-8AF0-1DDA38C297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D0A46B-B3A9-3B4E-9862-49B07494B664}"/>
              </a:ext>
            </a:extLst>
          </p:cNvPr>
          <p:cNvSpPr>
            <a:spLocks noGrp="1"/>
          </p:cNvSpPr>
          <p:nvPr>
            <p:ph type="dt" sz="half" idx="10"/>
          </p:nvPr>
        </p:nvSpPr>
        <p:spPr/>
        <p:txBody>
          <a:bodyPr/>
          <a:lstStyle/>
          <a:p>
            <a:fld id="{993566B2-BCA3-844D-83F9-1B27882D5E8D}" type="datetimeFigureOut">
              <a:rPr lang="en-US" smtClean="0"/>
              <a:t>8/28/21</a:t>
            </a:fld>
            <a:endParaRPr lang="en-US"/>
          </a:p>
        </p:txBody>
      </p:sp>
      <p:sp>
        <p:nvSpPr>
          <p:cNvPr id="6" name="Footer Placeholder 5">
            <a:extLst>
              <a:ext uri="{FF2B5EF4-FFF2-40B4-BE49-F238E27FC236}">
                <a16:creationId xmlns:a16="http://schemas.microsoft.com/office/drawing/2014/main" id="{A4BA92D2-441A-C141-AD5B-518F6F70A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994526-2AFA-2E44-9950-E9477F975086}"/>
              </a:ext>
            </a:extLst>
          </p:cNvPr>
          <p:cNvSpPr>
            <a:spLocks noGrp="1"/>
          </p:cNvSpPr>
          <p:nvPr>
            <p:ph type="sldNum" sz="quarter" idx="12"/>
          </p:nvPr>
        </p:nvSpPr>
        <p:spPr/>
        <p:txBody>
          <a:bodyPr/>
          <a:lstStyle/>
          <a:p>
            <a:fld id="{7B6D7F90-7CFE-5F48-A826-627EF29BAE84}" type="slidenum">
              <a:rPr lang="en-US" smtClean="0"/>
              <a:t>‹#›</a:t>
            </a:fld>
            <a:endParaRPr lang="en-US"/>
          </a:p>
        </p:txBody>
      </p:sp>
    </p:spTree>
    <p:extLst>
      <p:ext uri="{BB962C8B-B14F-4D97-AF65-F5344CB8AC3E}">
        <p14:creationId xmlns:p14="http://schemas.microsoft.com/office/powerpoint/2010/main" val="3222446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239EE95-E6F2-4073-A8A3-809118A616E3}" type="datetime1">
              <a:rPr lang="en-US" smtClean="0"/>
              <a:t>8/28/21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6348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0F3CCD0E-8DA3-4FEB-BDBF-ABEBCC4D5E3C}" type="datetime1">
              <a:rPr lang="en-US" smtClean="0"/>
              <a:t>8/28/21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6617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3507D80F-5472-46B7-95C9-6DC8A3DC782C}" type="datetime1">
              <a:rPr lang="en-US" smtClean="0"/>
              <a:t>8/28/21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24404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5B069ACD-22AD-47C9-BD11-1C18E1D698C8}" type="datetime1">
              <a:rPr lang="en-US" smtClean="0"/>
              <a:t>8/28/21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6981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9B3E6CD1-9F55-4A0F-9508-46173CC9F681}" type="datetime1">
              <a:rPr lang="en-US" smtClean="0"/>
              <a:t>8/28/21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41564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49372976-D05F-46DE-86D7-5E1256E60EE4}" type="datetime1">
              <a:rPr lang="en-US" smtClean="0"/>
              <a:t>8/28/21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0041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42CC-8503-9540-A5BD-2830B38C58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58227-FB84-B34E-A7A9-018F0CC7B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D65667-9E6C-A54D-B6D4-C75DE2B82C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0120F0-6F3F-DF4C-BFA0-5652EB871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475BDE-A92E-284D-8692-FC3B482141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AEE4CA-28A1-BE4F-9A86-24EC2B87954C}"/>
              </a:ext>
            </a:extLst>
          </p:cNvPr>
          <p:cNvSpPr>
            <a:spLocks noGrp="1"/>
          </p:cNvSpPr>
          <p:nvPr>
            <p:ph type="dt" sz="half" idx="10"/>
          </p:nvPr>
        </p:nvSpPr>
        <p:spPr/>
        <p:txBody>
          <a:bodyPr/>
          <a:lstStyle/>
          <a:p>
            <a:fld id="{993566B2-BCA3-844D-83F9-1B27882D5E8D}" type="datetimeFigureOut">
              <a:rPr lang="en-US" smtClean="0"/>
              <a:t>8/28/21</a:t>
            </a:fld>
            <a:endParaRPr lang="en-US"/>
          </a:p>
        </p:txBody>
      </p:sp>
      <p:sp>
        <p:nvSpPr>
          <p:cNvPr id="8" name="Footer Placeholder 7">
            <a:extLst>
              <a:ext uri="{FF2B5EF4-FFF2-40B4-BE49-F238E27FC236}">
                <a16:creationId xmlns:a16="http://schemas.microsoft.com/office/drawing/2014/main" id="{42CBF02F-1178-9C4F-B4B4-D18A2EFCA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5B8205-9EA8-3441-8646-8BA011FBF82D}"/>
              </a:ext>
            </a:extLst>
          </p:cNvPr>
          <p:cNvSpPr>
            <a:spLocks noGrp="1"/>
          </p:cNvSpPr>
          <p:nvPr>
            <p:ph type="sldNum" sz="quarter" idx="12"/>
          </p:nvPr>
        </p:nvSpPr>
        <p:spPr/>
        <p:txBody>
          <a:bodyPr/>
          <a:lstStyle/>
          <a:p>
            <a:fld id="{7B6D7F90-7CFE-5F48-A826-627EF29BAE84}" type="slidenum">
              <a:rPr lang="en-US" smtClean="0"/>
              <a:t>‹#›</a:t>
            </a:fld>
            <a:endParaRPr lang="en-US"/>
          </a:p>
        </p:txBody>
      </p:sp>
    </p:spTree>
    <p:extLst>
      <p:ext uri="{BB962C8B-B14F-4D97-AF65-F5344CB8AC3E}">
        <p14:creationId xmlns:p14="http://schemas.microsoft.com/office/powerpoint/2010/main" val="127440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5BA6-BC98-B140-985C-1F70F8AD10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2159FF-04B9-E84A-B057-C0510E4BC97F}"/>
              </a:ext>
            </a:extLst>
          </p:cNvPr>
          <p:cNvSpPr>
            <a:spLocks noGrp="1"/>
          </p:cNvSpPr>
          <p:nvPr>
            <p:ph type="dt" sz="half" idx="10"/>
          </p:nvPr>
        </p:nvSpPr>
        <p:spPr/>
        <p:txBody>
          <a:bodyPr/>
          <a:lstStyle/>
          <a:p>
            <a:fld id="{993566B2-BCA3-844D-83F9-1B27882D5E8D}" type="datetimeFigureOut">
              <a:rPr lang="en-US" smtClean="0"/>
              <a:t>8/28/21</a:t>
            </a:fld>
            <a:endParaRPr lang="en-US"/>
          </a:p>
        </p:txBody>
      </p:sp>
      <p:sp>
        <p:nvSpPr>
          <p:cNvPr id="4" name="Footer Placeholder 3">
            <a:extLst>
              <a:ext uri="{FF2B5EF4-FFF2-40B4-BE49-F238E27FC236}">
                <a16:creationId xmlns:a16="http://schemas.microsoft.com/office/drawing/2014/main" id="{238C08FC-2128-9143-BDDD-07667205FA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F31C68-7DD3-E040-9E47-B38B76B5FEBD}"/>
              </a:ext>
            </a:extLst>
          </p:cNvPr>
          <p:cNvSpPr>
            <a:spLocks noGrp="1"/>
          </p:cNvSpPr>
          <p:nvPr>
            <p:ph type="sldNum" sz="quarter" idx="12"/>
          </p:nvPr>
        </p:nvSpPr>
        <p:spPr/>
        <p:txBody>
          <a:bodyPr/>
          <a:lstStyle/>
          <a:p>
            <a:fld id="{7B6D7F90-7CFE-5F48-A826-627EF29BAE84}" type="slidenum">
              <a:rPr lang="en-US" smtClean="0"/>
              <a:t>‹#›</a:t>
            </a:fld>
            <a:endParaRPr lang="en-US"/>
          </a:p>
        </p:txBody>
      </p:sp>
    </p:spTree>
    <p:extLst>
      <p:ext uri="{BB962C8B-B14F-4D97-AF65-F5344CB8AC3E}">
        <p14:creationId xmlns:p14="http://schemas.microsoft.com/office/powerpoint/2010/main" val="403578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4A67D2-BC15-3F4A-B819-9ECCE36923DD}"/>
              </a:ext>
            </a:extLst>
          </p:cNvPr>
          <p:cNvSpPr>
            <a:spLocks noGrp="1"/>
          </p:cNvSpPr>
          <p:nvPr>
            <p:ph type="dt" sz="half" idx="10"/>
          </p:nvPr>
        </p:nvSpPr>
        <p:spPr/>
        <p:txBody>
          <a:bodyPr/>
          <a:lstStyle/>
          <a:p>
            <a:fld id="{993566B2-BCA3-844D-83F9-1B27882D5E8D}" type="datetimeFigureOut">
              <a:rPr lang="en-US" smtClean="0"/>
              <a:t>8/28/21</a:t>
            </a:fld>
            <a:endParaRPr lang="en-US"/>
          </a:p>
        </p:txBody>
      </p:sp>
      <p:sp>
        <p:nvSpPr>
          <p:cNvPr id="3" name="Footer Placeholder 2">
            <a:extLst>
              <a:ext uri="{FF2B5EF4-FFF2-40B4-BE49-F238E27FC236}">
                <a16:creationId xmlns:a16="http://schemas.microsoft.com/office/drawing/2014/main" id="{37D5AF23-2B55-3D40-95DC-D489DC9DA1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6A69C2-0CF8-B142-8C65-A4BE8E67AA9F}"/>
              </a:ext>
            </a:extLst>
          </p:cNvPr>
          <p:cNvSpPr>
            <a:spLocks noGrp="1"/>
          </p:cNvSpPr>
          <p:nvPr>
            <p:ph type="sldNum" sz="quarter" idx="12"/>
          </p:nvPr>
        </p:nvSpPr>
        <p:spPr/>
        <p:txBody>
          <a:bodyPr/>
          <a:lstStyle/>
          <a:p>
            <a:fld id="{7B6D7F90-7CFE-5F48-A826-627EF29BAE84}" type="slidenum">
              <a:rPr lang="en-US" smtClean="0"/>
              <a:t>‹#›</a:t>
            </a:fld>
            <a:endParaRPr lang="en-US"/>
          </a:p>
        </p:txBody>
      </p:sp>
    </p:spTree>
    <p:extLst>
      <p:ext uri="{BB962C8B-B14F-4D97-AF65-F5344CB8AC3E}">
        <p14:creationId xmlns:p14="http://schemas.microsoft.com/office/powerpoint/2010/main" val="199678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997F-7D80-3347-9FC1-F1D839C080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FFD99D-74C0-8347-B3A9-371E0158E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0571F7-3F29-6A4E-8282-1936A52AC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CE3F91-B40C-374A-92F7-FBFFD5C84148}"/>
              </a:ext>
            </a:extLst>
          </p:cNvPr>
          <p:cNvSpPr>
            <a:spLocks noGrp="1"/>
          </p:cNvSpPr>
          <p:nvPr>
            <p:ph type="dt" sz="half" idx="10"/>
          </p:nvPr>
        </p:nvSpPr>
        <p:spPr/>
        <p:txBody>
          <a:bodyPr/>
          <a:lstStyle/>
          <a:p>
            <a:fld id="{993566B2-BCA3-844D-83F9-1B27882D5E8D}" type="datetimeFigureOut">
              <a:rPr lang="en-US" smtClean="0"/>
              <a:t>8/28/21</a:t>
            </a:fld>
            <a:endParaRPr lang="en-US"/>
          </a:p>
        </p:txBody>
      </p:sp>
      <p:sp>
        <p:nvSpPr>
          <p:cNvPr id="6" name="Footer Placeholder 5">
            <a:extLst>
              <a:ext uri="{FF2B5EF4-FFF2-40B4-BE49-F238E27FC236}">
                <a16:creationId xmlns:a16="http://schemas.microsoft.com/office/drawing/2014/main" id="{DA0265FD-A198-904A-A11E-F12A25CA1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2E752-B875-0D44-8E66-E82EDBF17FE6}"/>
              </a:ext>
            </a:extLst>
          </p:cNvPr>
          <p:cNvSpPr>
            <a:spLocks noGrp="1"/>
          </p:cNvSpPr>
          <p:nvPr>
            <p:ph type="sldNum" sz="quarter" idx="12"/>
          </p:nvPr>
        </p:nvSpPr>
        <p:spPr/>
        <p:txBody>
          <a:bodyPr/>
          <a:lstStyle/>
          <a:p>
            <a:fld id="{7B6D7F90-7CFE-5F48-A826-627EF29BAE84}" type="slidenum">
              <a:rPr lang="en-US" smtClean="0"/>
              <a:t>‹#›</a:t>
            </a:fld>
            <a:endParaRPr lang="en-US"/>
          </a:p>
        </p:txBody>
      </p:sp>
    </p:spTree>
    <p:extLst>
      <p:ext uri="{BB962C8B-B14F-4D97-AF65-F5344CB8AC3E}">
        <p14:creationId xmlns:p14="http://schemas.microsoft.com/office/powerpoint/2010/main" val="249968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AC87-EE48-3E43-B592-4D5BC4EAA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AF90C-228B-C744-9650-12E8CA1761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314282-A606-5B40-9684-9A54CF5D8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D3C13-D93D-D841-9DFC-0671D0994D4D}"/>
              </a:ext>
            </a:extLst>
          </p:cNvPr>
          <p:cNvSpPr>
            <a:spLocks noGrp="1"/>
          </p:cNvSpPr>
          <p:nvPr>
            <p:ph type="dt" sz="half" idx="10"/>
          </p:nvPr>
        </p:nvSpPr>
        <p:spPr/>
        <p:txBody>
          <a:bodyPr/>
          <a:lstStyle/>
          <a:p>
            <a:fld id="{993566B2-BCA3-844D-83F9-1B27882D5E8D}" type="datetimeFigureOut">
              <a:rPr lang="en-US" smtClean="0"/>
              <a:t>8/28/21</a:t>
            </a:fld>
            <a:endParaRPr lang="en-US"/>
          </a:p>
        </p:txBody>
      </p:sp>
      <p:sp>
        <p:nvSpPr>
          <p:cNvPr id="6" name="Footer Placeholder 5">
            <a:extLst>
              <a:ext uri="{FF2B5EF4-FFF2-40B4-BE49-F238E27FC236}">
                <a16:creationId xmlns:a16="http://schemas.microsoft.com/office/drawing/2014/main" id="{05F6303D-5830-0544-BC9E-C9D24F6DB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F8D7E-635C-F749-9BAE-1C4419E91AAA}"/>
              </a:ext>
            </a:extLst>
          </p:cNvPr>
          <p:cNvSpPr>
            <a:spLocks noGrp="1"/>
          </p:cNvSpPr>
          <p:nvPr>
            <p:ph type="sldNum" sz="quarter" idx="12"/>
          </p:nvPr>
        </p:nvSpPr>
        <p:spPr/>
        <p:txBody>
          <a:bodyPr/>
          <a:lstStyle/>
          <a:p>
            <a:fld id="{7B6D7F90-7CFE-5F48-A826-627EF29BAE84}" type="slidenum">
              <a:rPr lang="en-US" smtClean="0"/>
              <a:t>‹#›</a:t>
            </a:fld>
            <a:endParaRPr lang="en-US"/>
          </a:p>
        </p:txBody>
      </p:sp>
    </p:spTree>
    <p:extLst>
      <p:ext uri="{BB962C8B-B14F-4D97-AF65-F5344CB8AC3E}">
        <p14:creationId xmlns:p14="http://schemas.microsoft.com/office/powerpoint/2010/main" val="98266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23C243-02AB-CB4D-82EE-A457C0CCD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3002E5-BE88-444C-9178-ECCDA2AAB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DF5EF-5F1A-3A48-8C80-37FFC1A3E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566B2-BCA3-844D-83F9-1B27882D5E8D}" type="datetimeFigureOut">
              <a:rPr lang="en-US" smtClean="0"/>
              <a:t>8/28/21</a:t>
            </a:fld>
            <a:endParaRPr lang="en-US"/>
          </a:p>
        </p:txBody>
      </p:sp>
      <p:sp>
        <p:nvSpPr>
          <p:cNvPr id="5" name="Footer Placeholder 4">
            <a:extLst>
              <a:ext uri="{FF2B5EF4-FFF2-40B4-BE49-F238E27FC236}">
                <a16:creationId xmlns:a16="http://schemas.microsoft.com/office/drawing/2014/main" id="{74B3DE60-F020-C94B-93A7-45DCDEF21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F67AC6-98F1-FF40-A393-52E33E0BE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7F90-7CFE-5F48-A826-627EF29BAE84}" type="slidenum">
              <a:rPr lang="en-US" smtClean="0"/>
              <a:t>‹#›</a:t>
            </a:fld>
            <a:endParaRPr lang="en-US"/>
          </a:p>
        </p:txBody>
      </p:sp>
    </p:spTree>
    <p:extLst>
      <p:ext uri="{BB962C8B-B14F-4D97-AF65-F5344CB8AC3E}">
        <p14:creationId xmlns:p14="http://schemas.microsoft.com/office/powerpoint/2010/main" val="872613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2F6AA-29BB-8E48-88DB-42B4E2E71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527A3-2C3B-EB45-9B34-0F76C4B92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1F083-5269-EE4B-A0F7-07C27D392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ED54-885A-6E44-98E3-36681998F8D4}" type="datetime1">
              <a:rPr lang="en-US" smtClean="0"/>
              <a:t>8/28/21</a:t>
            </a:fld>
            <a:endParaRPr lang="en-US"/>
          </a:p>
        </p:txBody>
      </p:sp>
      <p:sp>
        <p:nvSpPr>
          <p:cNvPr id="5" name="Footer Placeholder 4">
            <a:extLst>
              <a:ext uri="{FF2B5EF4-FFF2-40B4-BE49-F238E27FC236}">
                <a16:creationId xmlns:a16="http://schemas.microsoft.com/office/drawing/2014/main" id="{EB98B883-C060-184F-AD15-5CA3C1CEC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DB94C-BF95-AA46-878A-FAEBF4136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D1F0E-ADB9-054E-881E-D5691EC4F528}" type="slidenum">
              <a:rPr lang="en-US" smtClean="0"/>
              <a:t>‹#›</a:t>
            </a:fld>
            <a:endParaRPr lang="en-US"/>
          </a:p>
        </p:txBody>
      </p:sp>
    </p:spTree>
    <p:extLst>
      <p:ext uri="{BB962C8B-B14F-4D97-AF65-F5344CB8AC3E}">
        <p14:creationId xmlns:p14="http://schemas.microsoft.com/office/powerpoint/2010/main" val="3757085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2F6AA-29BB-8E48-88DB-42B4E2E71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527A3-2C3B-EB45-9B34-0F76C4B92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1F083-5269-EE4B-A0F7-07C27D392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ED54-885A-6E44-98E3-36681998F8D4}" type="datetime1">
              <a:rPr lang="en-US" smtClean="0"/>
              <a:t>8/28/21</a:t>
            </a:fld>
            <a:endParaRPr lang="en-US"/>
          </a:p>
        </p:txBody>
      </p:sp>
      <p:sp>
        <p:nvSpPr>
          <p:cNvPr id="5" name="Footer Placeholder 4">
            <a:extLst>
              <a:ext uri="{FF2B5EF4-FFF2-40B4-BE49-F238E27FC236}">
                <a16:creationId xmlns:a16="http://schemas.microsoft.com/office/drawing/2014/main" id="{EB98B883-C060-184F-AD15-5CA3C1CEC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DB94C-BF95-AA46-878A-FAEBF4136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D1F0E-ADB9-054E-881E-D5691EC4F528}" type="slidenum">
              <a:rPr lang="en-US" smtClean="0"/>
              <a:t>‹#›</a:t>
            </a:fld>
            <a:endParaRPr lang="en-US"/>
          </a:p>
        </p:txBody>
      </p:sp>
    </p:spTree>
    <p:extLst>
      <p:ext uri="{BB962C8B-B14F-4D97-AF65-F5344CB8AC3E}">
        <p14:creationId xmlns:p14="http://schemas.microsoft.com/office/powerpoint/2010/main" val="4988954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A52C61F-CE75-4159-8B36-71BCEFE2C1EF}" type="datetime1">
              <a:rPr lang="en-US" smtClean="0"/>
              <a:t>8/28/21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330EA680-D336-4FF7-8B7A-9848BB0A1C32}"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393006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hyperlink" Target="https://www.cpuc.ca.gov/news-and-updates/newsroom/environmental-and-social-justice-action-plan" TargetMode="Externa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caeecc.org/"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docs.cpuc.ca.gov/PublishedDocs/Published/G000/M385/K864/385864616.PDF__;!!NO21cQ!Vguwn-6zPJHabLDR6L2vKTMGv4qttW2n3O9U3sbUtJdYxu6J6HvAXu0V7pzx_A$" TargetMode="External"/><Relationship Id="rId2" Type="http://schemas.openxmlformats.org/officeDocument/2006/relationships/hyperlink" Target="https://urldefense.com/v3/__https:/www.cpuc.ca.gov/news-and-updates/newsroom/environmental-and-social-justice-action-plan__;!!NO21cQ!Vguwn-6zPJHabLDR6L2vKTMGv4qttW2n3O9U3sbUtJdYxu6J6HvAXu0DfzFVQg$" TargetMode="External"/><Relationship Id="rId1" Type="http://schemas.openxmlformats.org/officeDocument/2006/relationships/slideLayout" Target="../slideLayouts/slideLayout24.xml"/><Relationship Id="rId4" Type="http://schemas.openxmlformats.org/officeDocument/2006/relationships/hyperlink" Target="https://urldefense.com/v3/__https:/www.caeecc.org/equity-metrics-working-group-meeting__;!!NO21cQ!Vguwn-6zPJHabLDR6L2vKTMGv4qttW2n3O9U3sbUtJdYxu6J6HvAXu3-Vcbjw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215CE9-6F0E-A042-B1FF-574746BEBC0C}"/>
              </a:ext>
            </a:extLst>
          </p:cNvPr>
          <p:cNvSpPr>
            <a:spLocks noGrp="1"/>
          </p:cNvSpPr>
          <p:nvPr>
            <p:ph type="ctrTitle"/>
          </p:nvPr>
        </p:nvSpPr>
        <p:spPr>
          <a:xfrm>
            <a:off x="1094095" y="851517"/>
            <a:ext cx="5238466" cy="2991416"/>
          </a:xfrm>
        </p:spPr>
        <p:txBody>
          <a:bodyPr anchor="b">
            <a:normAutofit/>
          </a:bodyPr>
          <a:lstStyle/>
          <a:p>
            <a:pPr algn="l"/>
            <a:r>
              <a:rPr lang="en-US" dirty="0"/>
              <a:t>Equity Metrics Workshop</a:t>
            </a:r>
          </a:p>
        </p:txBody>
      </p:sp>
      <p:sp>
        <p:nvSpPr>
          <p:cNvPr id="3" name="Subtitle 2">
            <a:extLst>
              <a:ext uri="{FF2B5EF4-FFF2-40B4-BE49-F238E27FC236}">
                <a16:creationId xmlns:a16="http://schemas.microsoft.com/office/drawing/2014/main" id="{184E2DDE-CBC2-8148-8446-B1DD30D9030A}"/>
              </a:ext>
            </a:extLst>
          </p:cNvPr>
          <p:cNvSpPr>
            <a:spLocks noGrp="1"/>
          </p:cNvSpPr>
          <p:nvPr>
            <p:ph type="subTitle" idx="1"/>
          </p:nvPr>
        </p:nvSpPr>
        <p:spPr>
          <a:xfrm>
            <a:off x="1094096" y="3842932"/>
            <a:ext cx="4167115" cy="2163551"/>
          </a:xfrm>
        </p:spPr>
        <p:txBody>
          <a:bodyPr anchor="t">
            <a:normAutofit/>
          </a:bodyPr>
          <a:lstStyle/>
          <a:p>
            <a:pPr algn="l"/>
            <a:r>
              <a:rPr lang="en-US" dirty="0"/>
              <a:t>August 31</a:t>
            </a:r>
            <a:r>
              <a:rPr lang="en-US" baseline="30000" dirty="0"/>
              <a:t>st</a:t>
            </a:r>
            <a:r>
              <a:rPr lang="en-US" dirty="0"/>
              <a:t>, 2021</a:t>
            </a:r>
          </a:p>
          <a:p>
            <a:pPr algn="l"/>
            <a:r>
              <a:rPr lang="en-US" dirty="0"/>
              <a:t>California Energy Efficiency Coordinating Committee</a:t>
            </a:r>
          </a:p>
          <a:p>
            <a:pPr algn="l"/>
            <a:endParaRPr lang="en-US" dirty="0"/>
          </a:p>
        </p:txBody>
      </p:sp>
      <p:sp>
        <p:nvSpPr>
          <p:cNvPr id="19" name="Freeform: Shape 1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Upward trend">
            <a:extLst>
              <a:ext uri="{FF2B5EF4-FFF2-40B4-BE49-F238E27FC236}">
                <a16:creationId xmlns:a16="http://schemas.microsoft.com/office/drawing/2014/main" id="{D5EF40D5-817E-4E50-816B-C9E9DE36AE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91930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1C4F-CB6B-D946-A049-3756CCDAACEE}"/>
              </a:ext>
            </a:extLst>
          </p:cNvPr>
          <p:cNvSpPr>
            <a:spLocks noGrp="1"/>
          </p:cNvSpPr>
          <p:nvPr>
            <p:ph type="title"/>
          </p:nvPr>
        </p:nvSpPr>
        <p:spPr/>
        <p:txBody>
          <a:bodyPr>
            <a:normAutofit/>
          </a:bodyPr>
          <a:lstStyle/>
          <a:p>
            <a:r>
              <a:rPr lang="en-US"/>
              <a:t>Disadvantaged Communities (DAC)			</a:t>
            </a:r>
            <a:r>
              <a:rPr lang="en-US">
                <a:ea typeface="+mn-lt"/>
                <a:cs typeface="+mn-lt"/>
              </a:rPr>
              <a:t> </a:t>
            </a:r>
            <a:r>
              <a:rPr lang="en-US" sz="2000">
                <a:ea typeface="+mn-lt"/>
                <a:cs typeface="+mn-lt"/>
              </a:rPr>
              <a:t>defined in SB 350 and discussed in the EE Proceeding in D.18-05-041</a:t>
            </a:r>
            <a:r>
              <a:rPr lang="en-US" sz="2000"/>
              <a:t> section 2.5.1</a:t>
            </a:r>
            <a:endParaRPr lang="en-US"/>
          </a:p>
        </p:txBody>
      </p:sp>
      <p:sp>
        <p:nvSpPr>
          <p:cNvPr id="3" name="Content Placeholder 2">
            <a:extLst>
              <a:ext uri="{FF2B5EF4-FFF2-40B4-BE49-F238E27FC236}">
                <a16:creationId xmlns:a16="http://schemas.microsoft.com/office/drawing/2014/main" id="{A7496C34-6CAC-EB40-86DA-CC5020B20F49}"/>
              </a:ext>
            </a:extLst>
          </p:cNvPr>
          <p:cNvSpPr>
            <a:spLocks noGrp="1"/>
          </p:cNvSpPr>
          <p:nvPr>
            <p:ph idx="1"/>
          </p:nvPr>
        </p:nvSpPr>
        <p:spPr/>
        <p:txBody>
          <a:bodyPr vert="horz" lIns="91440" tIns="45720" rIns="91440" bIns="45720" rtlCol="0" anchor="t">
            <a:normAutofit lnSpcReduction="10000"/>
          </a:bodyPr>
          <a:lstStyle/>
          <a:p>
            <a:pPr marL="0" indent="0">
              <a:lnSpc>
                <a:spcPct val="120000"/>
              </a:lnSpc>
              <a:buNone/>
            </a:pPr>
            <a:r>
              <a:rPr lang="en-US" sz="1600">
                <a:ea typeface="+mn-lt"/>
                <a:cs typeface="+mn-lt"/>
              </a:rPr>
              <a:t>• “Pursuant to Section 39711 of the Health and Safety Code, the California Environmental Protection Agency (CalEPA) developed a means for identifying disadvantaged communities, which may include, but are not limited to: </a:t>
            </a:r>
            <a:endParaRPr lang="en-US" sz="1600"/>
          </a:p>
          <a:p>
            <a:pPr marL="0" indent="0">
              <a:lnSpc>
                <a:spcPct val="120000"/>
              </a:lnSpc>
              <a:buNone/>
            </a:pPr>
            <a:r>
              <a:rPr lang="en-US" sz="1600">
                <a:ea typeface="+mn-lt"/>
                <a:cs typeface="+mn-lt"/>
              </a:rPr>
              <a:t>	• (1) Areas disproportionately affected by environmental pollution and other hazards that can lead to negative public health effects, exposure, or environmental degradation. </a:t>
            </a:r>
            <a:endParaRPr lang="en-US" sz="1600"/>
          </a:p>
          <a:p>
            <a:pPr marL="0" indent="0">
              <a:lnSpc>
                <a:spcPct val="120000"/>
              </a:lnSpc>
              <a:buNone/>
            </a:pPr>
            <a:r>
              <a:rPr lang="en-US" sz="1600">
                <a:ea typeface="+mn-lt"/>
                <a:cs typeface="+mn-lt"/>
              </a:rPr>
              <a:t>	• (2) Areas with concentrations of people that are of low income, high unemployment, low levels of homeownership, high rent burden, sensitive populations, or low levels of educational attainment. </a:t>
            </a:r>
            <a:endParaRPr lang="en-US" sz="1600"/>
          </a:p>
          <a:p>
            <a:pPr marL="0" indent="0">
              <a:lnSpc>
                <a:spcPct val="120000"/>
              </a:lnSpc>
              <a:buNone/>
            </a:pPr>
            <a:br>
              <a:rPr lang="en-US" sz="1600"/>
            </a:br>
            <a:r>
              <a:rPr lang="en-US" sz="1600">
                <a:ea typeface="+mn-lt"/>
                <a:cs typeface="+mn-lt"/>
              </a:rPr>
              <a:t>• … CalEPA, pursuant to Health and Safety Code Section 39711, defines disadvantaged communities as those census tracts scoring in the top 25 percent of census tracts statewide on the set of 20 different indicators in </a:t>
            </a:r>
            <a:r>
              <a:rPr lang="en-US" sz="1600" err="1">
                <a:ea typeface="+mn-lt"/>
                <a:cs typeface="+mn-lt"/>
              </a:rPr>
              <a:t>CalEnviroScreen</a:t>
            </a:r>
            <a:r>
              <a:rPr lang="en-US" sz="1600">
                <a:ea typeface="+mn-lt"/>
                <a:cs typeface="+mn-lt"/>
              </a:rPr>
              <a:t> 3.0. As part of its definition of disadvantaged communities, CalEPA also finds that an additional 22 census tracts that score in the highest five percent of </a:t>
            </a:r>
            <a:r>
              <a:rPr lang="en-US" sz="1600" err="1">
                <a:ea typeface="+mn-lt"/>
                <a:cs typeface="+mn-lt"/>
              </a:rPr>
              <a:t>CalEnviroScreen’s</a:t>
            </a:r>
            <a:r>
              <a:rPr lang="en-US" sz="1600">
                <a:ea typeface="+mn-lt"/>
                <a:cs typeface="+mn-lt"/>
              </a:rPr>
              <a:t> Pollution Burden indicator, but that do not have an overall </a:t>
            </a:r>
            <a:r>
              <a:rPr lang="en-US" sz="1600" err="1">
                <a:ea typeface="+mn-lt"/>
                <a:cs typeface="+mn-lt"/>
              </a:rPr>
              <a:t>CalEnviroScreen</a:t>
            </a:r>
            <a:r>
              <a:rPr lang="en-US" sz="1600">
                <a:ea typeface="+mn-lt"/>
                <a:cs typeface="+mn-lt"/>
              </a:rPr>
              <a:t> score in the top 25 percent because of unreliable socioeconomic or health data, are also defined as disadvantaged communities”</a:t>
            </a:r>
            <a:endParaRPr lang="en-US" sz="1600"/>
          </a:p>
          <a:p>
            <a:pPr>
              <a:lnSpc>
                <a:spcPct val="120000"/>
              </a:lnSpc>
            </a:pPr>
            <a:endParaRPr lang="en-US" sz="1600">
              <a:cs typeface="Calibri"/>
            </a:endParaRPr>
          </a:p>
        </p:txBody>
      </p:sp>
      <p:sp>
        <p:nvSpPr>
          <p:cNvPr id="4" name="Slide Number Placeholder 3">
            <a:extLst>
              <a:ext uri="{FF2B5EF4-FFF2-40B4-BE49-F238E27FC236}">
                <a16:creationId xmlns:a16="http://schemas.microsoft.com/office/drawing/2014/main" id="{CA4F7D98-948A-46C9-BB83-7C6ED70BD798}"/>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330EA680-D336-4FF7-8B7A-9848BB0A1C32}"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31135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381A-C909-D04C-A361-0CCE7ABF1216}"/>
              </a:ext>
            </a:extLst>
          </p:cNvPr>
          <p:cNvSpPr>
            <a:spLocks noGrp="1"/>
          </p:cNvSpPr>
          <p:nvPr>
            <p:ph type="title"/>
          </p:nvPr>
        </p:nvSpPr>
        <p:spPr/>
        <p:txBody>
          <a:bodyPr/>
          <a:lstStyle/>
          <a:p>
            <a:r>
              <a:rPr lang="en-US"/>
              <a:t>Equity Working Group Discussions on </a:t>
            </a:r>
            <a:r>
              <a:rPr lang="en-US" b="1"/>
              <a:t>Underserved</a:t>
            </a:r>
          </a:p>
        </p:txBody>
      </p:sp>
      <p:sp>
        <p:nvSpPr>
          <p:cNvPr id="3" name="Content Placeholder 2">
            <a:extLst>
              <a:ext uri="{FF2B5EF4-FFF2-40B4-BE49-F238E27FC236}">
                <a16:creationId xmlns:a16="http://schemas.microsoft.com/office/drawing/2014/main" id="{0C58DB6D-BE2E-0946-BFC6-A1781F550F47}"/>
              </a:ext>
            </a:extLst>
          </p:cNvPr>
          <p:cNvSpPr>
            <a:spLocks noGrp="1"/>
          </p:cNvSpPr>
          <p:nvPr>
            <p:ph idx="1"/>
          </p:nvPr>
        </p:nvSpPr>
        <p:spPr/>
        <p:txBody>
          <a:bodyPr>
            <a:normAutofit fontScale="92500" lnSpcReduction="20000"/>
          </a:bodyPr>
          <a:lstStyle/>
          <a:p>
            <a:r>
              <a:rPr lang="en-US"/>
              <a:t>Should “Underserved” be defined using </a:t>
            </a:r>
            <a:r>
              <a:rPr lang="en-US" i="1"/>
              <a:t>CPUC Environmental and Social Justice (ESJ) Action Plan</a:t>
            </a:r>
            <a:r>
              <a:rPr lang="en-US"/>
              <a:t>? </a:t>
            </a:r>
          </a:p>
          <a:p>
            <a:endParaRPr lang="en-US"/>
          </a:p>
          <a:p>
            <a:r>
              <a:rPr lang="en-US"/>
              <a:t>Definition of ESJ Communities from ESJ Action Plan:</a:t>
            </a:r>
          </a:p>
          <a:p>
            <a:pPr lvl="1"/>
            <a:r>
              <a:rPr lang="en-US"/>
              <a:t>predominantly communities of color or low-income; </a:t>
            </a:r>
          </a:p>
          <a:p>
            <a:pPr lvl="1"/>
            <a:r>
              <a:rPr lang="en-US"/>
              <a:t>underrepresented in the policy setting or decision-making process;</a:t>
            </a:r>
          </a:p>
          <a:p>
            <a:pPr lvl="1"/>
            <a:r>
              <a:rPr lang="en-US"/>
              <a:t>subject to a disproportionate impact from one or more environmental hazards; and </a:t>
            </a:r>
          </a:p>
          <a:p>
            <a:pPr lvl="1"/>
            <a:r>
              <a:rPr lang="en-US"/>
              <a:t>likely to experience disparate implementation of environmental regulations and socio-economic investments in their communities.</a:t>
            </a:r>
          </a:p>
          <a:p>
            <a:pPr lvl="1"/>
            <a:r>
              <a:rPr lang="en-US"/>
              <a:t>DACs</a:t>
            </a:r>
          </a:p>
          <a:p>
            <a:pPr lvl="1"/>
            <a:r>
              <a:rPr lang="en-US"/>
              <a:t>All Tribal Lands</a:t>
            </a:r>
          </a:p>
          <a:p>
            <a:pPr lvl="1"/>
            <a:r>
              <a:rPr lang="en-US"/>
              <a:t>low-income households*; and </a:t>
            </a:r>
          </a:p>
          <a:p>
            <a:pPr lvl="1"/>
            <a:r>
              <a:rPr lang="en-US"/>
              <a:t>low-income census tracts*</a:t>
            </a:r>
            <a:br>
              <a:rPr lang="en-US"/>
            </a:br>
            <a:endParaRPr lang="en-US"/>
          </a:p>
        </p:txBody>
      </p:sp>
      <p:sp>
        <p:nvSpPr>
          <p:cNvPr id="4" name="Rectangle 3">
            <a:extLst>
              <a:ext uri="{FF2B5EF4-FFF2-40B4-BE49-F238E27FC236}">
                <a16:creationId xmlns:a16="http://schemas.microsoft.com/office/drawing/2014/main" id="{F78320DD-244A-0E46-88FC-3A4582CDC650}"/>
              </a:ext>
            </a:extLst>
          </p:cNvPr>
          <p:cNvSpPr/>
          <p:nvPr/>
        </p:nvSpPr>
        <p:spPr>
          <a:xfrm>
            <a:off x="441765" y="6130925"/>
            <a:ext cx="11626410"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Century Gothic" panose="020F0302020204030204"/>
                <a:ea typeface="+mn-ea"/>
                <a:cs typeface="+mn-cs"/>
              </a:rPr>
              <a:t>*Low income households and low income census tracts defined in ESJ Action Plan as incomes below 80 percent of the area median income</a:t>
            </a:r>
          </a:p>
        </p:txBody>
      </p:sp>
      <p:sp>
        <p:nvSpPr>
          <p:cNvPr id="5" name="TextBox 4">
            <a:extLst>
              <a:ext uri="{FF2B5EF4-FFF2-40B4-BE49-F238E27FC236}">
                <a16:creationId xmlns:a16="http://schemas.microsoft.com/office/drawing/2014/main" id="{63F0C87E-87E5-4E67-B3AE-D5357C8A225F}"/>
              </a:ext>
            </a:extLst>
          </p:cNvPr>
          <p:cNvSpPr txBox="1"/>
          <p:nvPr/>
        </p:nvSpPr>
        <p:spPr>
          <a:xfrm>
            <a:off x="5124450" y="4901982"/>
            <a:ext cx="6581776" cy="923330"/>
          </a:xfrm>
          <a:prstGeom prst="rect">
            <a:avLst/>
          </a:prstGeom>
          <a:noFill/>
          <a:ln>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rPr>
              <a:t>ESJ Action Plan found at </a:t>
            </a:r>
            <a:r>
              <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hlinkClick r:id="rId2"/>
              </a:rPr>
              <a:t>https://www.cpuc.ca.gov/news-and-updates/newsroom/environmental-and-social-justice-action-plan</a:t>
            </a:r>
            <a:r>
              <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rPr>
              <a:t> </a:t>
            </a:r>
          </a:p>
        </p:txBody>
      </p:sp>
      <p:sp>
        <p:nvSpPr>
          <p:cNvPr id="6" name="Slide Number Placeholder 5">
            <a:extLst>
              <a:ext uri="{FF2B5EF4-FFF2-40B4-BE49-F238E27FC236}">
                <a16:creationId xmlns:a16="http://schemas.microsoft.com/office/drawing/2014/main" id="{AB6B4D12-0B59-4965-B172-094D50441A1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330EA680-D336-4FF7-8B7A-9848BB0A1C32}"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38224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094B-D7B6-0847-81CC-9852CA6E954B}"/>
              </a:ext>
            </a:extLst>
          </p:cNvPr>
          <p:cNvSpPr>
            <a:spLocks noGrp="1"/>
          </p:cNvSpPr>
          <p:nvPr>
            <p:ph type="title"/>
          </p:nvPr>
        </p:nvSpPr>
        <p:spPr/>
        <p:txBody>
          <a:bodyPr/>
          <a:lstStyle/>
          <a:p>
            <a:r>
              <a:rPr lang="en-US"/>
              <a:t>Equity segment vs ESA</a:t>
            </a:r>
          </a:p>
        </p:txBody>
      </p:sp>
      <p:sp>
        <p:nvSpPr>
          <p:cNvPr id="3" name="Content Placeholder 2">
            <a:extLst>
              <a:ext uri="{FF2B5EF4-FFF2-40B4-BE49-F238E27FC236}">
                <a16:creationId xmlns:a16="http://schemas.microsoft.com/office/drawing/2014/main" id="{C9CC09C0-6665-6447-AC91-F4866C18882E}"/>
              </a:ext>
            </a:extLst>
          </p:cNvPr>
          <p:cNvSpPr>
            <a:spLocks noGrp="1"/>
          </p:cNvSpPr>
          <p:nvPr>
            <p:ph idx="1"/>
          </p:nvPr>
        </p:nvSpPr>
        <p:spPr/>
        <p:txBody>
          <a:bodyPr>
            <a:normAutofit/>
          </a:bodyPr>
          <a:lstStyle/>
          <a:p>
            <a:r>
              <a:rPr lang="en-US"/>
              <a:t>D.21-05-031 “EE Potential &amp; Goals and Portfolio Approval &amp; Oversight”: “We also clarify that the </a:t>
            </a:r>
            <a:r>
              <a:rPr lang="en-US" b="1"/>
              <a:t>‘equity’ category is distinct from our separate low-income energy efficiency Energy Savings Assistance (ESA) programs</a:t>
            </a:r>
            <a:r>
              <a:rPr lang="en-US"/>
              <a:t>, which have separate goals and regulatory treatment. </a:t>
            </a:r>
            <a:br>
              <a:rPr lang="en-US"/>
            </a:br>
            <a:br>
              <a:rPr lang="en-US"/>
            </a:br>
            <a:r>
              <a:rPr lang="en-US"/>
              <a:t>While </a:t>
            </a:r>
            <a:r>
              <a:rPr lang="en-US" b="1"/>
              <a:t>there is some overlap in customers within the target segments</a:t>
            </a:r>
            <a:r>
              <a:rPr lang="en-US"/>
              <a:t>, the ‘equity’ category is intended to be defined within the energy efficiency programs covered in this rulemaking that are </a:t>
            </a:r>
            <a:r>
              <a:rPr lang="en-US" b="1"/>
              <a:t>not specifically targeting low-income populations with program offerings that low-income populations could receive at no cost from the ESA program</a:t>
            </a:r>
            <a:r>
              <a:rPr lang="en-US"/>
              <a:t>.” </a:t>
            </a:r>
            <a:br>
              <a:rPr lang="en-US"/>
            </a:br>
            <a:br>
              <a:rPr lang="en-US"/>
            </a:br>
            <a:r>
              <a:rPr lang="en-US"/>
              <a:t>Low-income customers are those that meet </a:t>
            </a:r>
            <a:r>
              <a:rPr lang="en-US" b="1"/>
              <a:t>CARE income guidelines</a:t>
            </a:r>
            <a:r>
              <a:rPr lang="en-US"/>
              <a:t>.</a:t>
            </a:r>
          </a:p>
        </p:txBody>
      </p:sp>
      <p:sp>
        <p:nvSpPr>
          <p:cNvPr id="4" name="Slide Number Placeholder 3">
            <a:extLst>
              <a:ext uri="{FF2B5EF4-FFF2-40B4-BE49-F238E27FC236}">
                <a16:creationId xmlns:a16="http://schemas.microsoft.com/office/drawing/2014/main" id="{ADAA2DF2-00C3-4115-970D-251F13A2AF2E}"/>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330EA680-D336-4FF7-8B7A-9848BB0A1C32}"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39668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1008-EDA6-FC4B-833C-B9A84533E958}"/>
              </a:ext>
            </a:extLst>
          </p:cNvPr>
          <p:cNvSpPr>
            <a:spLocks noGrp="1"/>
          </p:cNvSpPr>
          <p:nvPr>
            <p:ph type="title"/>
          </p:nvPr>
        </p:nvSpPr>
        <p:spPr/>
        <p:txBody>
          <a:bodyPr/>
          <a:lstStyle/>
          <a:p>
            <a:r>
              <a:rPr lang="en-US" dirty="0"/>
              <a:t>Breakout Questions &amp; Logistics</a:t>
            </a:r>
          </a:p>
        </p:txBody>
      </p:sp>
      <p:sp>
        <p:nvSpPr>
          <p:cNvPr id="3" name="Text Placeholder 2">
            <a:extLst>
              <a:ext uri="{FF2B5EF4-FFF2-40B4-BE49-F238E27FC236}">
                <a16:creationId xmlns:a16="http://schemas.microsoft.com/office/drawing/2014/main" id="{800B0F1B-9067-C74C-B48D-97D48735858F}"/>
              </a:ext>
            </a:extLst>
          </p:cNvPr>
          <p:cNvSpPr>
            <a:spLocks noGrp="1"/>
          </p:cNvSpPr>
          <p:nvPr>
            <p:ph type="body" idx="1"/>
          </p:nvPr>
        </p:nvSpPr>
        <p:spPr/>
        <p:txBody>
          <a:bodyPr/>
          <a:lstStyle/>
          <a:p>
            <a:r>
              <a:rPr lang="en-US" dirty="0"/>
              <a:t>9:20-10:40</a:t>
            </a:r>
          </a:p>
        </p:txBody>
      </p:sp>
    </p:spTree>
    <p:extLst>
      <p:ext uri="{BB962C8B-B14F-4D97-AF65-F5344CB8AC3E}">
        <p14:creationId xmlns:p14="http://schemas.microsoft.com/office/powerpoint/2010/main" val="154808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A2FD-FA32-6A44-B6D0-9B1AEAB6016C}"/>
              </a:ext>
            </a:extLst>
          </p:cNvPr>
          <p:cNvSpPr>
            <a:spLocks noGrp="1"/>
          </p:cNvSpPr>
          <p:nvPr>
            <p:ph type="title"/>
          </p:nvPr>
        </p:nvSpPr>
        <p:spPr/>
        <p:txBody>
          <a:bodyPr/>
          <a:lstStyle/>
          <a:p>
            <a:r>
              <a:rPr lang="en-US" dirty="0"/>
              <a:t>Breakout Questions</a:t>
            </a:r>
          </a:p>
        </p:txBody>
      </p:sp>
      <p:graphicFrame>
        <p:nvGraphicFramePr>
          <p:cNvPr id="6" name="Content Placeholder 2">
            <a:extLst>
              <a:ext uri="{FF2B5EF4-FFF2-40B4-BE49-F238E27FC236}">
                <a16:creationId xmlns:a16="http://schemas.microsoft.com/office/drawing/2014/main" id="{08B6BA40-95E5-4EA6-9FA5-AD7404FC4AF3}"/>
              </a:ext>
            </a:extLst>
          </p:cNvPr>
          <p:cNvGraphicFramePr>
            <a:graphicFrameLocks noGrp="1"/>
          </p:cNvGraphicFramePr>
          <p:nvPr>
            <p:ph idx="1"/>
            <p:extLst>
              <p:ext uri="{D42A27DB-BD31-4B8C-83A1-F6EECF244321}">
                <p14:modId xmlns:p14="http://schemas.microsoft.com/office/powerpoint/2010/main" val="4130529315"/>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503617F-0756-2847-823C-3EFE740B5EDE}"/>
              </a:ext>
            </a:extLst>
          </p:cNvPr>
          <p:cNvSpPr>
            <a:spLocks noGrp="1"/>
          </p:cNvSpPr>
          <p:nvPr>
            <p:ph type="sldNum" sz="quarter" idx="12"/>
          </p:nvPr>
        </p:nvSpPr>
        <p:spPr/>
        <p:txBody>
          <a:bodyPr/>
          <a:lstStyle/>
          <a:p>
            <a:fld id="{B52D1F0E-ADB9-054E-881E-D5691EC4F528}" type="slidenum">
              <a:rPr lang="en-US" smtClean="0"/>
              <a:t>14</a:t>
            </a:fld>
            <a:endParaRPr lang="en-US"/>
          </a:p>
        </p:txBody>
      </p:sp>
    </p:spTree>
    <p:extLst>
      <p:ext uri="{BB962C8B-B14F-4D97-AF65-F5344CB8AC3E}">
        <p14:creationId xmlns:p14="http://schemas.microsoft.com/office/powerpoint/2010/main" val="1005849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7B7D3-31C9-0446-9A1A-BD76025D1596}"/>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dirty="0">
                <a:solidFill>
                  <a:schemeClr val="tx1"/>
                </a:solidFill>
                <a:latin typeface="+mj-lt"/>
                <a:ea typeface="+mj-ea"/>
                <a:cs typeface="+mj-cs"/>
              </a:rPr>
              <a:t>MURAL: Virtual Sticky Notes!</a:t>
            </a:r>
          </a:p>
        </p:txBody>
      </p:sp>
      <p:sp>
        <p:nvSpPr>
          <p:cNvPr id="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Graphical user interface, table&#10;&#10;Description automatically generated">
            <a:extLst>
              <a:ext uri="{FF2B5EF4-FFF2-40B4-BE49-F238E27FC236}">
                <a16:creationId xmlns:a16="http://schemas.microsoft.com/office/drawing/2014/main" id="{2C2E89EE-07EF-7342-B539-5B87339DC8F5}"/>
              </a:ext>
            </a:extLst>
          </p:cNvPr>
          <p:cNvPicPr>
            <a:picLocks noChangeAspect="1"/>
          </p:cNvPicPr>
          <p:nvPr/>
        </p:nvPicPr>
        <p:blipFill>
          <a:blip r:embed="rId2"/>
          <a:stretch>
            <a:fillRect/>
          </a:stretch>
        </p:blipFill>
        <p:spPr>
          <a:xfrm>
            <a:off x="4654296" y="646676"/>
            <a:ext cx="7214616" cy="5537216"/>
          </a:xfrm>
          <a:prstGeom prst="rect">
            <a:avLst/>
          </a:prstGeom>
        </p:spPr>
      </p:pic>
      <p:sp>
        <p:nvSpPr>
          <p:cNvPr id="4" name="Slide Number Placeholder 3">
            <a:extLst>
              <a:ext uri="{FF2B5EF4-FFF2-40B4-BE49-F238E27FC236}">
                <a16:creationId xmlns:a16="http://schemas.microsoft.com/office/drawing/2014/main" id="{7AF700D4-0031-9C48-B174-799CBCBC2A2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2D1F0E-ADB9-054E-881E-D5691EC4F528}" type="slidenum">
              <a:rPr lang="en-US"/>
              <a:pPr>
                <a:spcAft>
                  <a:spcPts val="600"/>
                </a:spcAft>
              </a:pPr>
              <a:t>15</a:t>
            </a:fld>
            <a:endParaRPr lang="en-US"/>
          </a:p>
        </p:txBody>
      </p:sp>
    </p:spTree>
    <p:extLst>
      <p:ext uri="{BB962C8B-B14F-4D97-AF65-F5344CB8AC3E}">
        <p14:creationId xmlns:p14="http://schemas.microsoft.com/office/powerpoint/2010/main" val="265330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41C493-A893-404E-BA50-8F0680EF5C7E}"/>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Mural Demo</a:t>
            </a:r>
          </a:p>
        </p:txBody>
      </p:sp>
      <p:sp>
        <p:nvSpPr>
          <p:cNvPr id="139" name="Rectangle 138">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image02">
            <a:extLst>
              <a:ext uri="{FF2B5EF4-FFF2-40B4-BE49-F238E27FC236}">
                <a16:creationId xmlns:a16="http://schemas.microsoft.com/office/drawing/2014/main" id="{8CA26254-3452-D343-9B27-FF96526CF5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67464" y="2667954"/>
            <a:ext cx="2980940" cy="3635293"/>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descr="image05">
            <a:extLst>
              <a:ext uri="{FF2B5EF4-FFF2-40B4-BE49-F238E27FC236}">
                <a16:creationId xmlns:a16="http://schemas.microsoft.com/office/drawing/2014/main" id="{E862C589-983D-D445-A3B5-2C86AD0600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82178" y="2667953"/>
            <a:ext cx="2980941" cy="3635294"/>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9BC955A-8ACC-DE40-B867-A843F69344E3}"/>
              </a:ext>
            </a:extLst>
          </p:cNvPr>
          <p:cNvSpPr txBox="1"/>
          <p:nvPr/>
        </p:nvSpPr>
        <p:spPr>
          <a:xfrm>
            <a:off x="7956057" y="762983"/>
            <a:ext cx="3515128" cy="533092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400">
                <a:solidFill>
                  <a:srgbClr val="FFFFFF"/>
                </a:solidFill>
              </a:rPr>
              <a:t>Zoom in/out</a:t>
            </a:r>
          </a:p>
          <a:p>
            <a:pPr marL="285750" indent="-228600">
              <a:lnSpc>
                <a:spcPct val="90000"/>
              </a:lnSpc>
              <a:spcAft>
                <a:spcPts val="600"/>
              </a:spcAft>
              <a:buFont typeface="Arial" panose="020B0604020202020204" pitchFamily="34" charset="0"/>
              <a:buChar char="•"/>
            </a:pPr>
            <a:r>
              <a:rPr lang="en-US" sz="2400">
                <a:solidFill>
                  <a:srgbClr val="FFFFFF"/>
                </a:solidFill>
              </a:rPr>
              <a:t>Track vs mouse pad</a:t>
            </a:r>
          </a:p>
          <a:p>
            <a:pPr marL="285750" indent="-228600">
              <a:lnSpc>
                <a:spcPct val="90000"/>
              </a:lnSpc>
              <a:spcAft>
                <a:spcPts val="600"/>
              </a:spcAft>
              <a:buFont typeface="Arial" panose="020B0604020202020204" pitchFamily="34" charset="0"/>
              <a:buChar char="•"/>
            </a:pPr>
            <a:r>
              <a:rPr lang="en-US" sz="2400">
                <a:solidFill>
                  <a:srgbClr val="FFFFFF"/>
                </a:solidFill>
              </a:rPr>
              <a:t>How to type in a sticky note</a:t>
            </a:r>
          </a:p>
          <a:p>
            <a:pPr marL="285750" indent="-228600">
              <a:lnSpc>
                <a:spcPct val="90000"/>
              </a:lnSpc>
              <a:spcAft>
                <a:spcPts val="600"/>
              </a:spcAft>
              <a:buFont typeface="Arial" panose="020B0604020202020204" pitchFamily="34" charset="0"/>
              <a:buChar char="•"/>
            </a:pPr>
            <a:r>
              <a:rPr lang="en-US" sz="2400">
                <a:solidFill>
                  <a:srgbClr val="FFFFFF"/>
                </a:solidFill>
              </a:rPr>
              <a:t>How to turn off viewing other cursors</a:t>
            </a:r>
          </a:p>
        </p:txBody>
      </p:sp>
      <p:sp>
        <p:nvSpPr>
          <p:cNvPr id="4" name="Slide Number Placeholder 3">
            <a:extLst>
              <a:ext uri="{FF2B5EF4-FFF2-40B4-BE49-F238E27FC236}">
                <a16:creationId xmlns:a16="http://schemas.microsoft.com/office/drawing/2014/main" id="{7682FDFE-C27F-4D4C-AA73-33EFA3A238D3}"/>
              </a:ext>
            </a:extLst>
          </p:cNvPr>
          <p:cNvSpPr>
            <a:spLocks noGrp="1"/>
          </p:cNvSpPr>
          <p:nvPr>
            <p:ph type="sldNum" sz="quarter" idx="12"/>
          </p:nvPr>
        </p:nvSpPr>
        <p:spPr>
          <a:xfrm>
            <a:off x="10830150" y="6535157"/>
            <a:ext cx="641035" cy="274320"/>
          </a:xfrm>
        </p:spPr>
        <p:txBody>
          <a:bodyPr vert="horz" lIns="91440" tIns="45720" rIns="91440" bIns="45720" rtlCol="0" anchor="ctr">
            <a:normAutofit/>
          </a:bodyPr>
          <a:lstStyle/>
          <a:p>
            <a:pPr>
              <a:spcAft>
                <a:spcPts val="600"/>
              </a:spcAft>
            </a:pPr>
            <a:fld id="{B52D1F0E-ADB9-054E-881E-D5691EC4F528}" type="slidenum">
              <a:rPr lang="en-US" sz="1050">
                <a:solidFill>
                  <a:schemeClr val="tx1">
                    <a:lumMod val="50000"/>
                    <a:lumOff val="50000"/>
                  </a:schemeClr>
                </a:solidFill>
              </a:rPr>
              <a:pPr>
                <a:spcAft>
                  <a:spcPts val="600"/>
                </a:spcAft>
              </a:pPr>
              <a:t>16</a:t>
            </a:fld>
            <a:endParaRPr lang="en-US" sz="1050">
              <a:solidFill>
                <a:schemeClr val="tx1">
                  <a:lumMod val="50000"/>
                  <a:lumOff val="50000"/>
                </a:schemeClr>
              </a:solidFill>
            </a:endParaRPr>
          </a:p>
        </p:txBody>
      </p:sp>
    </p:spTree>
    <p:extLst>
      <p:ext uri="{BB962C8B-B14F-4D97-AF65-F5344CB8AC3E}">
        <p14:creationId xmlns:p14="http://schemas.microsoft.com/office/powerpoint/2010/main" val="402561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97D5BD-FEF3-C846-AA77-CB81CBC41F46}"/>
              </a:ext>
            </a:extLst>
          </p:cNvPr>
          <p:cNvSpPr>
            <a:spLocks noGrp="1"/>
          </p:cNvSpPr>
          <p:nvPr>
            <p:ph type="title"/>
          </p:nvPr>
        </p:nvSpPr>
        <p:spPr>
          <a:xfrm>
            <a:off x="524256" y="583616"/>
            <a:ext cx="3722141" cy="5520579"/>
          </a:xfrm>
        </p:spPr>
        <p:txBody>
          <a:bodyPr>
            <a:normAutofit/>
          </a:bodyPr>
          <a:lstStyle/>
          <a:p>
            <a:r>
              <a:rPr lang="en-US">
                <a:solidFill>
                  <a:srgbClr val="FFFFFF"/>
                </a:solidFill>
              </a:rPr>
              <a:t>Breakout Logistics</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CC0128-8C3A-5B47-84EB-B7D0F8781796}"/>
              </a:ext>
            </a:extLst>
          </p:cNvPr>
          <p:cNvSpPr>
            <a:spLocks noGrp="1"/>
          </p:cNvSpPr>
          <p:nvPr>
            <p:ph idx="1"/>
          </p:nvPr>
        </p:nvSpPr>
        <p:spPr>
          <a:xfrm>
            <a:off x="4934269" y="583616"/>
            <a:ext cx="6594189" cy="5520579"/>
          </a:xfrm>
        </p:spPr>
        <p:txBody>
          <a:bodyPr anchor="ctr">
            <a:normAutofit/>
          </a:bodyPr>
          <a:lstStyle/>
          <a:p>
            <a:r>
              <a:rPr lang="en-US" dirty="0">
                <a:solidFill>
                  <a:srgbClr val="FFFFFF"/>
                </a:solidFill>
              </a:rPr>
              <a:t>60 minutes to answer 4 questions (9:40-10:40)</a:t>
            </a:r>
          </a:p>
          <a:p>
            <a:endParaRPr lang="en-US" dirty="0">
              <a:solidFill>
                <a:srgbClr val="FFFFFF"/>
              </a:solidFill>
            </a:endParaRPr>
          </a:p>
          <a:p>
            <a:r>
              <a:rPr lang="en-US" dirty="0">
                <a:solidFill>
                  <a:srgbClr val="FFFFFF"/>
                </a:solidFill>
              </a:rPr>
              <a:t>You’ll be randomly assigned to one of 6 breakout groups</a:t>
            </a:r>
          </a:p>
          <a:p>
            <a:endParaRPr lang="en-US" dirty="0">
              <a:solidFill>
                <a:srgbClr val="FFFFFF"/>
              </a:solidFill>
            </a:endParaRPr>
          </a:p>
          <a:p>
            <a:r>
              <a:rPr lang="en-US" dirty="0">
                <a:solidFill>
                  <a:srgbClr val="FFFFFF"/>
                </a:solidFill>
              </a:rPr>
              <a:t>Remember to leave ”breakout room” not “meeting” when your group is done</a:t>
            </a:r>
          </a:p>
          <a:p>
            <a:endParaRPr lang="en-US" dirty="0">
              <a:solidFill>
                <a:srgbClr val="FFFFFF"/>
              </a:solidFill>
            </a:endParaRPr>
          </a:p>
          <a:p>
            <a:r>
              <a:rPr lang="en-US" dirty="0">
                <a:solidFill>
                  <a:srgbClr val="FFFFFF"/>
                </a:solidFill>
              </a:rPr>
              <a:t>15-minute break (10:40-10:55) </a:t>
            </a:r>
          </a:p>
        </p:txBody>
      </p:sp>
      <p:sp>
        <p:nvSpPr>
          <p:cNvPr id="4" name="Slide Number Placeholder 3">
            <a:extLst>
              <a:ext uri="{FF2B5EF4-FFF2-40B4-BE49-F238E27FC236}">
                <a16:creationId xmlns:a16="http://schemas.microsoft.com/office/drawing/2014/main" id="{35478674-4F52-D94D-A5D6-25D0138F4123}"/>
              </a:ext>
            </a:extLst>
          </p:cNvPr>
          <p:cNvSpPr>
            <a:spLocks noGrp="1"/>
          </p:cNvSpPr>
          <p:nvPr>
            <p:ph type="sldNum" sz="quarter" idx="12"/>
          </p:nvPr>
        </p:nvSpPr>
        <p:spPr>
          <a:xfrm>
            <a:off x="10554791" y="6535157"/>
            <a:ext cx="973667" cy="274320"/>
          </a:xfrm>
        </p:spPr>
        <p:txBody>
          <a:bodyPr>
            <a:normAutofit/>
          </a:bodyPr>
          <a:lstStyle/>
          <a:p>
            <a:pPr>
              <a:spcAft>
                <a:spcPts val="600"/>
              </a:spcAft>
            </a:pPr>
            <a:fld id="{B52D1F0E-ADB9-054E-881E-D5691EC4F528}" type="slidenum">
              <a:rPr lang="en-US" sz="1050">
                <a:solidFill>
                  <a:schemeClr val="tx1">
                    <a:lumMod val="50000"/>
                    <a:lumOff val="50000"/>
                  </a:schemeClr>
                </a:solidFill>
              </a:rPr>
              <a:pPr>
                <a:spcAft>
                  <a:spcPts val="600"/>
                </a:spcAft>
              </a:pPr>
              <a:t>17</a:t>
            </a:fld>
            <a:endParaRPr lang="en-US" sz="1050">
              <a:solidFill>
                <a:schemeClr val="tx1">
                  <a:lumMod val="50000"/>
                  <a:lumOff val="50000"/>
                </a:schemeClr>
              </a:solidFill>
            </a:endParaRPr>
          </a:p>
        </p:txBody>
      </p:sp>
    </p:spTree>
    <p:extLst>
      <p:ext uri="{BB962C8B-B14F-4D97-AF65-F5344CB8AC3E}">
        <p14:creationId xmlns:p14="http://schemas.microsoft.com/office/powerpoint/2010/main" val="2205874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3" name="Rectangle 12">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DEEE733-3AEC-F549-9A6C-E68E310AC027}"/>
              </a:ext>
            </a:extLst>
          </p:cNvPr>
          <p:cNvSpPr>
            <a:spLocks noGrp="1"/>
          </p:cNvSpPr>
          <p:nvPr>
            <p:ph type="title"/>
          </p:nvPr>
        </p:nvSpPr>
        <p:spPr>
          <a:xfrm>
            <a:off x="1143000" y="990599"/>
            <a:ext cx="9906000" cy="685800"/>
          </a:xfrm>
        </p:spPr>
        <p:txBody>
          <a:bodyPr anchor="t">
            <a:normAutofit/>
          </a:bodyPr>
          <a:lstStyle/>
          <a:p>
            <a:r>
              <a:rPr lang="en-US" sz="4000"/>
              <a:t>Breakout Facilitators	</a:t>
            </a:r>
          </a:p>
        </p:txBody>
      </p:sp>
      <p:sp>
        <p:nvSpPr>
          <p:cNvPr id="4" name="Slide Number Placeholder 3">
            <a:extLst>
              <a:ext uri="{FF2B5EF4-FFF2-40B4-BE49-F238E27FC236}">
                <a16:creationId xmlns:a16="http://schemas.microsoft.com/office/drawing/2014/main" id="{7EA28793-BBF0-1E41-A12E-E849DF226ED6}"/>
              </a:ext>
            </a:extLst>
          </p:cNvPr>
          <p:cNvSpPr>
            <a:spLocks noGrp="1"/>
          </p:cNvSpPr>
          <p:nvPr>
            <p:ph type="sldNum" sz="quarter" idx="12"/>
          </p:nvPr>
        </p:nvSpPr>
        <p:spPr>
          <a:xfrm>
            <a:off x="11049000" y="6400800"/>
            <a:ext cx="685800" cy="457200"/>
          </a:xfrm>
        </p:spPr>
        <p:txBody>
          <a:bodyPr anchor="ctr">
            <a:normAutofit/>
          </a:bodyPr>
          <a:lstStyle/>
          <a:p>
            <a:pPr>
              <a:spcAft>
                <a:spcPts val="600"/>
              </a:spcAft>
            </a:pPr>
            <a:fld id="{B52D1F0E-ADB9-054E-881E-D5691EC4F528}" type="slidenum">
              <a:rPr lang="en-US" sz="1000">
                <a:solidFill>
                  <a:srgbClr val="000000">
                    <a:alpha val="70000"/>
                  </a:srgbClr>
                </a:solidFill>
              </a:rPr>
              <a:pPr>
                <a:spcAft>
                  <a:spcPts val="600"/>
                </a:spcAft>
              </a:pPr>
              <a:t>18</a:t>
            </a:fld>
            <a:endParaRPr lang="en-US" sz="1000">
              <a:solidFill>
                <a:srgbClr val="000000">
                  <a:alpha val="70000"/>
                </a:srgbClr>
              </a:solidFill>
            </a:endParaRPr>
          </a:p>
        </p:txBody>
      </p:sp>
      <p:graphicFrame>
        <p:nvGraphicFramePr>
          <p:cNvPr id="6" name="Content Placeholder 2">
            <a:extLst>
              <a:ext uri="{FF2B5EF4-FFF2-40B4-BE49-F238E27FC236}">
                <a16:creationId xmlns:a16="http://schemas.microsoft.com/office/drawing/2014/main" id="{5E6CBB7C-0463-4535-8303-6C5C1AD37E39}"/>
              </a:ext>
            </a:extLst>
          </p:cNvPr>
          <p:cNvGraphicFramePr>
            <a:graphicFrameLocks noGrp="1"/>
          </p:cNvGraphicFramePr>
          <p:nvPr>
            <p:ph idx="1"/>
            <p:extLst>
              <p:ext uri="{D42A27DB-BD31-4B8C-83A1-F6EECF244321}">
                <p14:modId xmlns:p14="http://schemas.microsoft.com/office/powerpoint/2010/main" val="750513875"/>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971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offee on white background">
            <a:extLst>
              <a:ext uri="{FF2B5EF4-FFF2-40B4-BE49-F238E27FC236}">
                <a16:creationId xmlns:a16="http://schemas.microsoft.com/office/drawing/2014/main" id="{F7DFA12C-9189-4994-913C-776210F45F4C}"/>
              </a:ext>
            </a:extLst>
          </p:cNvPr>
          <p:cNvPicPr>
            <a:picLocks noChangeAspect="1"/>
          </p:cNvPicPr>
          <p:nvPr/>
        </p:nvPicPr>
        <p:blipFill rotWithShape="1">
          <a:blip r:embed="rId2">
            <a:alphaModFix amt="50000"/>
          </a:blip>
          <a:srcRect t="8736" b="6994"/>
          <a:stretch/>
        </p:blipFill>
        <p:spPr>
          <a:xfrm>
            <a:off x="20" y="1"/>
            <a:ext cx="12191980" cy="6857999"/>
          </a:xfrm>
          <a:prstGeom prst="rect">
            <a:avLst/>
          </a:prstGeom>
        </p:spPr>
      </p:pic>
      <p:sp>
        <p:nvSpPr>
          <p:cNvPr id="2" name="Title 1">
            <a:extLst>
              <a:ext uri="{FF2B5EF4-FFF2-40B4-BE49-F238E27FC236}">
                <a16:creationId xmlns:a16="http://schemas.microsoft.com/office/drawing/2014/main" id="{ED4B7D0A-F74E-264C-8C01-2ED9D5DA4C78}"/>
              </a:ext>
            </a:extLst>
          </p:cNvPr>
          <p:cNvSpPr>
            <a:spLocks noGrp="1"/>
          </p:cNvSpPr>
          <p:nvPr>
            <p:ph type="title"/>
          </p:nvPr>
        </p:nvSpPr>
        <p:spPr>
          <a:xfrm>
            <a:off x="6096000" y="1152842"/>
            <a:ext cx="6095980" cy="2900518"/>
          </a:xfrm>
        </p:spPr>
        <p:txBody>
          <a:bodyPr vert="horz" lIns="91440" tIns="45720" rIns="91440" bIns="45720" rtlCol="0" anchor="b">
            <a:normAutofit/>
          </a:bodyPr>
          <a:lstStyle/>
          <a:p>
            <a:r>
              <a:rPr lang="en-US" sz="6000" dirty="0">
                <a:solidFill>
                  <a:srgbClr val="FFFFFF"/>
                </a:solidFill>
              </a:rPr>
              <a:t>Break </a:t>
            </a:r>
            <a:br>
              <a:rPr lang="en-US" sz="6000" dirty="0">
                <a:solidFill>
                  <a:srgbClr val="FFFFFF"/>
                </a:solidFill>
              </a:rPr>
            </a:br>
            <a:r>
              <a:rPr lang="en-US" sz="6000" dirty="0">
                <a:solidFill>
                  <a:srgbClr val="FFFFFF"/>
                </a:solidFill>
              </a:rPr>
              <a:t>10:40-10:55</a:t>
            </a:r>
          </a:p>
        </p:txBody>
      </p:sp>
      <p:sp>
        <p:nvSpPr>
          <p:cNvPr id="4" name="Slide Number Placeholder 3">
            <a:extLst>
              <a:ext uri="{FF2B5EF4-FFF2-40B4-BE49-F238E27FC236}">
                <a16:creationId xmlns:a16="http://schemas.microsoft.com/office/drawing/2014/main" id="{968A201A-B726-ED41-BFE5-3A4A80A686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25147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1008-EDA6-FC4B-833C-B9A84533E958}"/>
              </a:ext>
            </a:extLst>
          </p:cNvPr>
          <p:cNvSpPr>
            <a:spLocks noGrp="1"/>
          </p:cNvSpPr>
          <p:nvPr>
            <p:ph type="title"/>
          </p:nvPr>
        </p:nvSpPr>
        <p:spPr/>
        <p:txBody>
          <a:bodyPr>
            <a:normAutofit/>
          </a:bodyPr>
          <a:lstStyle/>
          <a:p>
            <a:r>
              <a:rPr lang="en-US" sz="5000" dirty="0"/>
              <a:t>-Opening Remarks from </a:t>
            </a:r>
            <a:r>
              <a:rPr lang="en-US" sz="5000" dirty="0" err="1"/>
              <a:t>Leuwam</a:t>
            </a:r>
            <a:r>
              <a:rPr lang="en-US" sz="5000" dirty="0"/>
              <a:t> </a:t>
            </a:r>
            <a:r>
              <a:rPr lang="en-US" sz="5000" dirty="0" err="1"/>
              <a:t>Tesfai</a:t>
            </a:r>
            <a:br>
              <a:rPr lang="en-US" sz="5000" dirty="0"/>
            </a:br>
            <a:r>
              <a:rPr lang="en-US" sz="5000" dirty="0"/>
              <a:t>-Agenda</a:t>
            </a:r>
            <a:br>
              <a:rPr lang="en-US" sz="5000" dirty="0"/>
            </a:br>
            <a:r>
              <a:rPr lang="en-US" sz="5000" dirty="0"/>
              <a:t>-Goals for Today</a:t>
            </a:r>
            <a:br>
              <a:rPr lang="en-US" sz="5000" dirty="0"/>
            </a:br>
            <a:r>
              <a:rPr lang="en-US" sz="5000" dirty="0"/>
              <a:t>-Overall Purpose of the Effort </a:t>
            </a:r>
          </a:p>
        </p:txBody>
      </p:sp>
      <p:sp>
        <p:nvSpPr>
          <p:cNvPr id="3" name="Text Placeholder 2">
            <a:extLst>
              <a:ext uri="{FF2B5EF4-FFF2-40B4-BE49-F238E27FC236}">
                <a16:creationId xmlns:a16="http://schemas.microsoft.com/office/drawing/2014/main" id="{800B0F1B-9067-C74C-B48D-97D48735858F}"/>
              </a:ext>
            </a:extLst>
          </p:cNvPr>
          <p:cNvSpPr>
            <a:spLocks noGrp="1"/>
          </p:cNvSpPr>
          <p:nvPr>
            <p:ph type="body" idx="1"/>
          </p:nvPr>
        </p:nvSpPr>
        <p:spPr/>
        <p:txBody>
          <a:bodyPr/>
          <a:lstStyle/>
          <a:p>
            <a:r>
              <a:rPr lang="en-US" dirty="0" err="1"/>
              <a:t>Leuwam</a:t>
            </a:r>
            <a:r>
              <a:rPr lang="en-US" dirty="0"/>
              <a:t> </a:t>
            </a:r>
            <a:r>
              <a:rPr lang="en-US" dirty="0" err="1"/>
              <a:t>Tesfai</a:t>
            </a:r>
            <a:r>
              <a:rPr lang="en-US" dirty="0"/>
              <a:t> is Chief of Staff and Legal Advisor to Commissioner Genevieve Shiroma at the California Public Utilities Commission</a:t>
            </a:r>
          </a:p>
        </p:txBody>
      </p:sp>
    </p:spTree>
    <p:extLst>
      <p:ext uri="{BB962C8B-B14F-4D97-AF65-F5344CB8AC3E}">
        <p14:creationId xmlns:p14="http://schemas.microsoft.com/office/powerpoint/2010/main" val="1444919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54208A-81BB-0A43-B74A-F4847B7ADDF5}"/>
              </a:ext>
            </a:extLst>
          </p:cNvPr>
          <p:cNvSpPr>
            <a:spLocks noGrp="1"/>
          </p:cNvSpPr>
          <p:nvPr>
            <p:ph type="title"/>
          </p:nvPr>
        </p:nvSpPr>
        <p:spPr>
          <a:xfrm>
            <a:off x="233796" y="1776412"/>
            <a:ext cx="3352367" cy="2743200"/>
          </a:xfrm>
        </p:spPr>
        <p:txBody>
          <a:bodyPr anchor="ctr">
            <a:normAutofit/>
          </a:bodyPr>
          <a:lstStyle/>
          <a:p>
            <a:pPr algn="ctr"/>
            <a:r>
              <a:rPr lang="en-US" sz="4800" dirty="0">
                <a:solidFill>
                  <a:schemeClr val="bg1"/>
                </a:solidFill>
              </a:rPr>
              <a:t>Reconvene</a:t>
            </a:r>
          </a:p>
        </p:txBody>
      </p:sp>
      <p:sp>
        <p:nvSpPr>
          <p:cNvPr id="3" name="Text Placeholder 2">
            <a:extLst>
              <a:ext uri="{FF2B5EF4-FFF2-40B4-BE49-F238E27FC236}">
                <a16:creationId xmlns:a16="http://schemas.microsoft.com/office/drawing/2014/main" id="{97706077-DABE-A24F-A3D4-A88074815EE1}"/>
              </a:ext>
            </a:extLst>
          </p:cNvPr>
          <p:cNvSpPr>
            <a:spLocks noGrp="1"/>
          </p:cNvSpPr>
          <p:nvPr>
            <p:ph idx="1"/>
          </p:nvPr>
        </p:nvSpPr>
        <p:spPr>
          <a:xfrm>
            <a:off x="4330719" y="641615"/>
            <a:ext cx="7289799" cy="5533496"/>
          </a:xfrm>
        </p:spPr>
        <p:txBody>
          <a:bodyPr anchor="ctr">
            <a:normAutofit/>
          </a:bodyPr>
          <a:lstStyle/>
          <a:p>
            <a:pPr lvl="0"/>
            <a:r>
              <a:rPr lang="en-US" sz="3600" dirty="0"/>
              <a:t>Report Out from Each Breakout Group</a:t>
            </a:r>
          </a:p>
          <a:p>
            <a:pPr lvl="1"/>
            <a:r>
              <a:rPr lang="en-US" sz="3000" dirty="0"/>
              <a:t>Summarize each group’s responses to the four breakout questions</a:t>
            </a:r>
          </a:p>
          <a:p>
            <a:pPr lvl="1"/>
            <a:endParaRPr lang="en-US" sz="3600" dirty="0"/>
          </a:p>
          <a:p>
            <a:pPr lvl="0"/>
            <a:r>
              <a:rPr lang="en-US" sz="3600" dirty="0"/>
              <a:t>Identify Common Themes</a:t>
            </a:r>
          </a:p>
        </p:txBody>
      </p:sp>
    </p:spTree>
    <p:extLst>
      <p:ext uri="{BB962C8B-B14F-4D97-AF65-F5344CB8AC3E}">
        <p14:creationId xmlns:p14="http://schemas.microsoft.com/office/powerpoint/2010/main" val="786696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th winding through a grassy field">
            <a:extLst>
              <a:ext uri="{FF2B5EF4-FFF2-40B4-BE49-F238E27FC236}">
                <a16:creationId xmlns:a16="http://schemas.microsoft.com/office/drawing/2014/main" id="{E2AE6818-E006-4D39-80CA-8CB4604E7D97}"/>
              </a:ext>
            </a:extLst>
          </p:cNvPr>
          <p:cNvPicPr>
            <a:picLocks noChangeAspect="1"/>
          </p:cNvPicPr>
          <p:nvPr/>
        </p:nvPicPr>
        <p:blipFill rotWithShape="1">
          <a:blip r:embed="rId2"/>
          <a:srcRect l="1713" r="13913" b="-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5EC3E468-DEE0-6345-99DC-3A941A5DA78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dirty="0"/>
              <a:t>Next Steps</a:t>
            </a:r>
            <a:br>
              <a:rPr lang="en-US" dirty="0"/>
            </a:br>
            <a:endParaRPr lang="en-US"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97891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F7F8-C6FC-6245-808F-F462C0449A3B}"/>
              </a:ext>
            </a:extLst>
          </p:cNvPr>
          <p:cNvSpPr>
            <a:spLocks noGrp="1"/>
          </p:cNvSpPr>
          <p:nvPr>
            <p:ph type="title"/>
          </p:nvPr>
        </p:nvSpPr>
        <p:spPr/>
        <p:txBody>
          <a:bodyPr/>
          <a:lstStyle/>
          <a:p>
            <a:r>
              <a:rPr lang="en-US" dirty="0"/>
              <a:t>Appendix Slides</a:t>
            </a:r>
          </a:p>
        </p:txBody>
      </p:sp>
      <p:sp>
        <p:nvSpPr>
          <p:cNvPr id="3" name="Text Placeholder 2">
            <a:extLst>
              <a:ext uri="{FF2B5EF4-FFF2-40B4-BE49-F238E27FC236}">
                <a16:creationId xmlns:a16="http://schemas.microsoft.com/office/drawing/2014/main" id="{444DE7AC-589B-CA4A-8B1D-46F9E16E05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A6114D-1BE4-DC46-9422-B9E82B6F7EE2}"/>
              </a:ext>
            </a:extLst>
          </p:cNvPr>
          <p:cNvSpPr>
            <a:spLocks noGrp="1"/>
          </p:cNvSpPr>
          <p:nvPr>
            <p:ph type="sldNum" sz="quarter" idx="12"/>
          </p:nvPr>
        </p:nvSpPr>
        <p:spPr/>
        <p:txBody>
          <a:bodyPr/>
          <a:lstStyle/>
          <a:p>
            <a:fld id="{B52D1F0E-ADB9-054E-881E-D5691EC4F528}" type="slidenum">
              <a:rPr lang="en-US" smtClean="0"/>
              <a:t>22</a:t>
            </a:fld>
            <a:endParaRPr lang="en-US"/>
          </a:p>
        </p:txBody>
      </p:sp>
    </p:spTree>
    <p:extLst>
      <p:ext uri="{BB962C8B-B14F-4D97-AF65-F5344CB8AC3E}">
        <p14:creationId xmlns:p14="http://schemas.microsoft.com/office/powerpoint/2010/main" val="425524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208F8-CF40-764C-A655-DDABAC94A19E}"/>
              </a:ext>
            </a:extLst>
          </p:cNvPr>
          <p:cNvSpPr>
            <a:spLocks noGrp="1"/>
          </p:cNvSpPr>
          <p:nvPr>
            <p:ph type="title"/>
          </p:nvPr>
        </p:nvSpPr>
        <p:spPr/>
        <p:txBody>
          <a:bodyPr>
            <a:normAutofit/>
          </a:bodyPr>
          <a:lstStyle/>
          <a:p>
            <a:pPr lvl="0"/>
            <a:r>
              <a:rPr lang="en-US" dirty="0"/>
              <a:t>ESJ Action Plan Goals</a:t>
            </a:r>
          </a:p>
        </p:txBody>
      </p:sp>
      <p:graphicFrame>
        <p:nvGraphicFramePr>
          <p:cNvPr id="4" name="Content Placeholder 3">
            <a:extLst>
              <a:ext uri="{FF2B5EF4-FFF2-40B4-BE49-F238E27FC236}">
                <a16:creationId xmlns:a16="http://schemas.microsoft.com/office/drawing/2014/main" id="{7B0E8F99-3198-F041-9F20-2F594388D6DC}"/>
              </a:ext>
            </a:extLst>
          </p:cNvPr>
          <p:cNvGraphicFramePr>
            <a:graphicFrameLocks noGrp="1"/>
          </p:cNvGraphicFramePr>
          <p:nvPr>
            <p:ph idx="1"/>
            <p:extLst>
              <p:ext uri="{D42A27DB-BD31-4B8C-83A1-F6EECF244321}">
                <p14:modId xmlns:p14="http://schemas.microsoft.com/office/powerpoint/2010/main" val="2609926836"/>
              </p:ext>
            </p:extLst>
          </p:nvPr>
        </p:nvGraphicFramePr>
        <p:xfrm>
          <a:off x="989838" y="1151905"/>
          <a:ext cx="10212323" cy="5025054"/>
        </p:xfrm>
        <a:graphic>
          <a:graphicData uri="http://schemas.openxmlformats.org/drawingml/2006/table">
            <a:tbl>
              <a:tblPr/>
              <a:tblGrid>
                <a:gridCol w="10212323">
                  <a:extLst>
                    <a:ext uri="{9D8B030D-6E8A-4147-A177-3AD203B41FA5}">
                      <a16:colId xmlns:a16="http://schemas.microsoft.com/office/drawing/2014/main" val="2465482144"/>
                    </a:ext>
                  </a:extLst>
                </a:gridCol>
              </a:tblGrid>
              <a:tr h="410208">
                <a:tc>
                  <a:txBody>
                    <a:bodyPr/>
                    <a:lstStyle/>
                    <a:p>
                      <a:pPr algn="l"/>
                      <a:r>
                        <a:rPr lang="en-US" sz="1700" dirty="0">
                          <a:effectLst/>
                        </a:rPr>
                        <a:t>Yellow highlight denotes Goals the CPUC called out when defining the new Equity segment</a:t>
                      </a:r>
                    </a:p>
                  </a:txBody>
                  <a:tcPr marL="88803" marR="88803" marT="44401" marB="44401" anchor="ctr">
                    <a:lnL>
                      <a:noFill/>
                    </a:lnL>
                    <a:lnR>
                      <a:noFill/>
                    </a:lnR>
                    <a:lnT>
                      <a:noFill/>
                    </a:lnT>
                    <a:lnB>
                      <a:noFill/>
                    </a:lnB>
                  </a:tcPr>
                </a:tc>
                <a:extLst>
                  <a:ext uri="{0D108BD9-81ED-4DB2-BD59-A6C34878D82A}">
                    <a16:rowId xmlns:a16="http://schemas.microsoft.com/office/drawing/2014/main" val="2248865997"/>
                  </a:ext>
                </a:extLst>
              </a:tr>
              <a:tr h="410208">
                <a:tc>
                  <a:txBody>
                    <a:bodyPr/>
                    <a:lstStyle/>
                    <a:p>
                      <a:pPr algn="l"/>
                      <a:r>
                        <a:rPr lang="en-US" sz="1700" b="1" dirty="0">
                          <a:effectLst/>
                          <a:highlight>
                            <a:srgbClr val="FFFF00"/>
                          </a:highlight>
                        </a:rPr>
                        <a:t>1.</a:t>
                      </a:r>
                      <a:r>
                        <a:rPr lang="en-US" sz="1700" dirty="0">
                          <a:effectLst/>
                          <a:highlight>
                            <a:srgbClr val="FFFF00"/>
                          </a:highlight>
                        </a:rPr>
                        <a:t>Consistently integrate equity and access considerations throughout CPUC proceedings and other efforts</a:t>
                      </a:r>
                    </a:p>
                  </a:txBody>
                  <a:tcPr marL="88803" marR="88803" marT="44401" marB="44401" anchor="ctr">
                    <a:lnL>
                      <a:noFill/>
                    </a:lnL>
                    <a:lnR>
                      <a:noFill/>
                    </a:lnR>
                    <a:lnT>
                      <a:noFill/>
                    </a:lnT>
                    <a:lnB>
                      <a:noFill/>
                    </a:lnB>
                    <a:solidFill>
                      <a:srgbClr val="ADD8E6"/>
                    </a:solidFill>
                  </a:tcPr>
                </a:tc>
                <a:extLst>
                  <a:ext uri="{0D108BD9-81ED-4DB2-BD59-A6C34878D82A}">
                    <a16:rowId xmlns:a16="http://schemas.microsoft.com/office/drawing/2014/main" val="448719953"/>
                  </a:ext>
                </a:extLst>
              </a:tr>
              <a:tr h="717866">
                <a:tc>
                  <a:txBody>
                    <a:bodyPr/>
                    <a:lstStyle/>
                    <a:p>
                      <a:pPr algn="l"/>
                      <a:r>
                        <a:rPr lang="en-US" sz="1700" b="1" dirty="0">
                          <a:effectLst/>
                          <a:highlight>
                            <a:srgbClr val="FFFF00"/>
                          </a:highlight>
                        </a:rPr>
                        <a:t>2.</a:t>
                      </a:r>
                      <a:r>
                        <a:rPr lang="en-US" sz="1700" dirty="0">
                          <a:effectLst/>
                          <a:highlight>
                            <a:srgbClr val="FFFF00"/>
                          </a:highlight>
                        </a:rPr>
                        <a:t>Increase investment in clean energy resources to benefit ESJ communities, especially to improve local air quality and public health.</a:t>
                      </a:r>
                    </a:p>
                  </a:txBody>
                  <a:tcPr marL="88803" marR="88803" marT="44401" marB="44401" anchor="ctr">
                    <a:lnL>
                      <a:noFill/>
                    </a:lnL>
                    <a:lnR>
                      <a:noFill/>
                    </a:lnR>
                    <a:lnT>
                      <a:noFill/>
                    </a:lnT>
                    <a:lnB>
                      <a:noFill/>
                    </a:lnB>
                  </a:tcPr>
                </a:tc>
                <a:extLst>
                  <a:ext uri="{0D108BD9-81ED-4DB2-BD59-A6C34878D82A}">
                    <a16:rowId xmlns:a16="http://schemas.microsoft.com/office/drawing/2014/main" val="3138204228"/>
                  </a:ext>
                </a:extLst>
              </a:tr>
              <a:tr h="717866">
                <a:tc>
                  <a:txBody>
                    <a:bodyPr/>
                    <a:lstStyle/>
                    <a:p>
                      <a:pPr algn="l"/>
                      <a:r>
                        <a:rPr lang="en-US" sz="1700" b="1">
                          <a:effectLst/>
                        </a:rPr>
                        <a:t>3.</a:t>
                      </a:r>
                      <a:r>
                        <a:rPr lang="en-US" sz="1700">
                          <a:effectLst/>
                        </a:rPr>
                        <a:t>Strive to improve access to high-quality water, communications, and transportation services for ESJ communities.</a:t>
                      </a:r>
                    </a:p>
                  </a:txBody>
                  <a:tcPr marL="88803" marR="88803" marT="44401" marB="44401" anchor="ctr">
                    <a:lnL>
                      <a:noFill/>
                    </a:lnL>
                    <a:lnR>
                      <a:noFill/>
                    </a:lnR>
                    <a:lnT>
                      <a:noFill/>
                    </a:lnT>
                    <a:lnB>
                      <a:noFill/>
                    </a:lnB>
                    <a:solidFill>
                      <a:srgbClr val="ADD8E6"/>
                    </a:solidFill>
                  </a:tcPr>
                </a:tc>
                <a:extLst>
                  <a:ext uri="{0D108BD9-81ED-4DB2-BD59-A6C34878D82A}">
                    <a16:rowId xmlns:a16="http://schemas.microsoft.com/office/drawing/2014/main" val="3311329691"/>
                  </a:ext>
                </a:extLst>
              </a:tr>
              <a:tr h="410208">
                <a:tc>
                  <a:txBody>
                    <a:bodyPr/>
                    <a:lstStyle/>
                    <a:p>
                      <a:pPr algn="l"/>
                      <a:r>
                        <a:rPr lang="en-US" sz="1700" b="1">
                          <a:effectLst/>
                        </a:rPr>
                        <a:t>4.</a:t>
                      </a:r>
                      <a:r>
                        <a:rPr lang="en-US" sz="1700">
                          <a:effectLst/>
                        </a:rPr>
                        <a:t>Increase climate resiliency in ESJ communities.</a:t>
                      </a:r>
                    </a:p>
                  </a:txBody>
                  <a:tcPr marL="88803" marR="88803" marT="44401" marB="44401" anchor="ctr">
                    <a:lnL>
                      <a:noFill/>
                    </a:lnL>
                    <a:lnR>
                      <a:noFill/>
                    </a:lnR>
                    <a:lnT>
                      <a:noFill/>
                    </a:lnT>
                    <a:lnB>
                      <a:noFill/>
                    </a:lnB>
                  </a:tcPr>
                </a:tc>
                <a:extLst>
                  <a:ext uri="{0D108BD9-81ED-4DB2-BD59-A6C34878D82A}">
                    <a16:rowId xmlns:a16="http://schemas.microsoft.com/office/drawing/2014/main" val="3580049788"/>
                  </a:ext>
                </a:extLst>
              </a:tr>
              <a:tr h="717866">
                <a:tc>
                  <a:txBody>
                    <a:bodyPr/>
                    <a:lstStyle/>
                    <a:p>
                      <a:pPr algn="l"/>
                      <a:r>
                        <a:rPr lang="en-US" sz="1700" b="1" dirty="0">
                          <a:effectLst/>
                          <a:highlight>
                            <a:srgbClr val="FFFF00"/>
                          </a:highlight>
                        </a:rPr>
                        <a:t>5.</a:t>
                      </a:r>
                      <a:r>
                        <a:rPr lang="en-US" sz="1700" dirty="0">
                          <a:effectLst/>
                          <a:highlight>
                            <a:srgbClr val="FFFF00"/>
                          </a:highlight>
                        </a:rPr>
                        <a:t>Enhance outreach and public participation opportunities for ESJ communities to meaningfully participate in the CPUC's decision-making process and benefit from CPUC programs.</a:t>
                      </a:r>
                    </a:p>
                  </a:txBody>
                  <a:tcPr marL="88803" marR="88803" marT="44401" marB="44401" anchor="ctr">
                    <a:lnL>
                      <a:noFill/>
                    </a:lnL>
                    <a:lnR>
                      <a:noFill/>
                    </a:lnR>
                    <a:lnT>
                      <a:noFill/>
                    </a:lnT>
                    <a:lnB>
                      <a:noFill/>
                    </a:lnB>
                    <a:solidFill>
                      <a:srgbClr val="ADD8E6"/>
                    </a:solidFill>
                  </a:tcPr>
                </a:tc>
                <a:extLst>
                  <a:ext uri="{0D108BD9-81ED-4DB2-BD59-A6C34878D82A}">
                    <a16:rowId xmlns:a16="http://schemas.microsoft.com/office/drawing/2014/main" val="2221110362"/>
                  </a:ext>
                </a:extLst>
              </a:tr>
              <a:tr h="410208">
                <a:tc>
                  <a:txBody>
                    <a:bodyPr/>
                    <a:lstStyle/>
                    <a:p>
                      <a:pPr algn="l"/>
                      <a:r>
                        <a:rPr lang="en-US" sz="1700" b="1">
                          <a:effectLst/>
                        </a:rPr>
                        <a:t>6.</a:t>
                      </a:r>
                      <a:r>
                        <a:rPr lang="en-US" sz="1700">
                          <a:effectLst/>
                        </a:rPr>
                        <a:t>Enhance enforcement to ensure safety and consumer protection for ESJ communities.</a:t>
                      </a:r>
                    </a:p>
                  </a:txBody>
                  <a:tcPr marL="88803" marR="88803" marT="44401" marB="44401" anchor="ctr">
                    <a:lnL>
                      <a:noFill/>
                    </a:lnL>
                    <a:lnR>
                      <a:noFill/>
                    </a:lnR>
                    <a:lnT>
                      <a:noFill/>
                    </a:lnT>
                    <a:lnB>
                      <a:noFill/>
                    </a:lnB>
                  </a:tcPr>
                </a:tc>
                <a:extLst>
                  <a:ext uri="{0D108BD9-81ED-4DB2-BD59-A6C34878D82A}">
                    <a16:rowId xmlns:a16="http://schemas.microsoft.com/office/drawing/2014/main" val="2916878929"/>
                  </a:ext>
                </a:extLst>
              </a:tr>
              <a:tr h="410208">
                <a:tc>
                  <a:txBody>
                    <a:bodyPr/>
                    <a:lstStyle/>
                    <a:p>
                      <a:pPr algn="l"/>
                      <a:r>
                        <a:rPr lang="en-US" sz="1700" b="1">
                          <a:effectLst/>
                        </a:rPr>
                        <a:t>7.</a:t>
                      </a:r>
                      <a:r>
                        <a:rPr lang="en-US" sz="1700">
                          <a:effectLst/>
                        </a:rPr>
                        <a:t>Promote economic and workforce development opportunities in ESJ communities.</a:t>
                      </a:r>
                    </a:p>
                  </a:txBody>
                  <a:tcPr marL="88803" marR="88803" marT="44401" marB="44401" anchor="ctr">
                    <a:lnL>
                      <a:noFill/>
                    </a:lnL>
                    <a:lnR>
                      <a:noFill/>
                    </a:lnR>
                    <a:lnT>
                      <a:noFill/>
                    </a:lnT>
                    <a:lnB>
                      <a:noFill/>
                    </a:lnB>
                    <a:solidFill>
                      <a:srgbClr val="ADD8E6"/>
                    </a:solidFill>
                  </a:tcPr>
                </a:tc>
                <a:extLst>
                  <a:ext uri="{0D108BD9-81ED-4DB2-BD59-A6C34878D82A}">
                    <a16:rowId xmlns:a16="http://schemas.microsoft.com/office/drawing/2014/main" val="2908869425"/>
                  </a:ext>
                </a:extLst>
              </a:tr>
              <a:tr h="410208">
                <a:tc>
                  <a:txBody>
                    <a:bodyPr/>
                    <a:lstStyle/>
                    <a:p>
                      <a:pPr algn="l"/>
                      <a:r>
                        <a:rPr lang="en-US" sz="1700" b="1">
                          <a:effectLst/>
                        </a:rPr>
                        <a:t>8.</a:t>
                      </a:r>
                      <a:r>
                        <a:rPr lang="en-US" sz="1700">
                          <a:effectLst/>
                        </a:rPr>
                        <a:t>Improve training and staff development related to ESJ issues within the CPUC's jurisdiction.</a:t>
                      </a:r>
                    </a:p>
                  </a:txBody>
                  <a:tcPr marL="88803" marR="88803" marT="44401" marB="44401" anchor="ctr">
                    <a:lnL>
                      <a:noFill/>
                    </a:lnL>
                    <a:lnR>
                      <a:noFill/>
                    </a:lnR>
                    <a:lnT>
                      <a:noFill/>
                    </a:lnT>
                    <a:lnB>
                      <a:noFill/>
                    </a:lnB>
                  </a:tcPr>
                </a:tc>
                <a:extLst>
                  <a:ext uri="{0D108BD9-81ED-4DB2-BD59-A6C34878D82A}">
                    <a16:rowId xmlns:a16="http://schemas.microsoft.com/office/drawing/2014/main" val="469118240"/>
                  </a:ext>
                </a:extLst>
              </a:tr>
              <a:tr h="410208">
                <a:tc>
                  <a:txBody>
                    <a:bodyPr/>
                    <a:lstStyle/>
                    <a:p>
                      <a:pPr algn="l"/>
                      <a:r>
                        <a:rPr lang="en-US" sz="1700" b="1" dirty="0">
                          <a:effectLst/>
                        </a:rPr>
                        <a:t>9.</a:t>
                      </a:r>
                      <a:r>
                        <a:rPr lang="en-US" sz="1700" dirty="0">
                          <a:effectLst/>
                        </a:rPr>
                        <a:t>Monitor the CPUC's ESJ efforts to evaluate how they are achieving their objectives.</a:t>
                      </a:r>
                    </a:p>
                  </a:txBody>
                  <a:tcPr marL="88803" marR="88803" marT="44401" marB="44401" anchor="ctr">
                    <a:lnL>
                      <a:noFill/>
                    </a:lnL>
                    <a:lnR>
                      <a:noFill/>
                    </a:lnR>
                    <a:lnT>
                      <a:noFill/>
                    </a:lnT>
                    <a:lnB>
                      <a:noFill/>
                    </a:lnB>
                    <a:solidFill>
                      <a:srgbClr val="ADD8E6"/>
                    </a:solidFill>
                  </a:tcPr>
                </a:tc>
                <a:extLst>
                  <a:ext uri="{0D108BD9-81ED-4DB2-BD59-A6C34878D82A}">
                    <a16:rowId xmlns:a16="http://schemas.microsoft.com/office/drawing/2014/main" val="536231606"/>
                  </a:ext>
                </a:extLst>
              </a:tr>
            </a:tbl>
          </a:graphicData>
        </a:graphic>
      </p:graphicFrame>
    </p:spTree>
    <p:extLst>
      <p:ext uri="{BB962C8B-B14F-4D97-AF65-F5344CB8AC3E}">
        <p14:creationId xmlns:p14="http://schemas.microsoft.com/office/powerpoint/2010/main" val="3713676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7BB7-00E6-FC43-A7DF-74DE4FE0E10F}"/>
              </a:ext>
            </a:extLst>
          </p:cNvPr>
          <p:cNvSpPr>
            <a:spLocks noGrp="1"/>
          </p:cNvSpPr>
          <p:nvPr>
            <p:ph type="title"/>
          </p:nvPr>
        </p:nvSpPr>
        <p:spPr/>
        <p:txBody>
          <a:bodyPr/>
          <a:lstStyle/>
          <a:p>
            <a:r>
              <a:rPr lang="en-US" dirty="0"/>
              <a:t>Metric Setting Principles</a:t>
            </a:r>
          </a:p>
        </p:txBody>
      </p:sp>
      <p:sp>
        <p:nvSpPr>
          <p:cNvPr id="3" name="Content Placeholder 2">
            <a:extLst>
              <a:ext uri="{FF2B5EF4-FFF2-40B4-BE49-F238E27FC236}">
                <a16:creationId xmlns:a16="http://schemas.microsoft.com/office/drawing/2014/main" id="{D0C05AFA-5777-C74F-BAA0-2EA4FC254EDA}"/>
              </a:ext>
            </a:extLst>
          </p:cNvPr>
          <p:cNvSpPr>
            <a:spLocks noGrp="1"/>
          </p:cNvSpPr>
          <p:nvPr>
            <p:ph idx="1"/>
          </p:nvPr>
        </p:nvSpPr>
        <p:spPr/>
        <p:txBody>
          <a:bodyPr/>
          <a:lstStyle/>
          <a:p>
            <a:r>
              <a:rPr lang="en-US" dirty="0"/>
              <a:t>Be used and useful by program administrators to manage their portfolio</a:t>
            </a:r>
          </a:p>
          <a:p>
            <a:r>
              <a:rPr lang="en-US" dirty="0"/>
              <a:t>Be timely</a:t>
            </a:r>
          </a:p>
          <a:p>
            <a:r>
              <a:rPr lang="en-US" dirty="0"/>
              <a:t>Rely on data used in program implementation</a:t>
            </a:r>
          </a:p>
          <a:p>
            <a:r>
              <a:rPr lang="en-US" dirty="0"/>
              <a:t>Be simple to understand and clear of any subjectivity</a:t>
            </a:r>
          </a:p>
          <a:p>
            <a:r>
              <a:rPr lang="en-US" dirty="0"/>
              <a:t>Be output-based</a:t>
            </a:r>
          </a:p>
          <a:p>
            <a:r>
              <a:rPr lang="en-US" dirty="0"/>
              <a:t>Have a readily interpretable meaning, with context added, if needed</a:t>
            </a:r>
          </a:p>
          <a:p>
            <a:r>
              <a:rPr lang="en-US" dirty="0"/>
              <a:t>Not be a replacement for evaluation, measurement, and verification (EM&amp;V)</a:t>
            </a:r>
          </a:p>
          <a:p>
            <a:r>
              <a:rPr lang="en-US" dirty="0"/>
              <a:t>Have longevity</a:t>
            </a:r>
          </a:p>
        </p:txBody>
      </p:sp>
      <p:sp>
        <p:nvSpPr>
          <p:cNvPr id="4" name="Slide Number Placeholder 3">
            <a:extLst>
              <a:ext uri="{FF2B5EF4-FFF2-40B4-BE49-F238E27FC236}">
                <a16:creationId xmlns:a16="http://schemas.microsoft.com/office/drawing/2014/main" id="{4E0F536B-55CD-6748-94E0-3DF282F4CF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15474D0-F351-1443-834C-254539CC8A41}"/>
              </a:ext>
            </a:extLst>
          </p:cNvPr>
          <p:cNvSpPr txBox="1"/>
          <p:nvPr/>
        </p:nvSpPr>
        <p:spPr>
          <a:xfrm>
            <a:off x="838200" y="6271966"/>
            <a:ext cx="10515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Source: 2017 ALJ Ruling Seeking Comments on Business Plan Metrics, page 3, posted to CAEECC meeting page</a:t>
            </a:r>
          </a:p>
        </p:txBody>
      </p:sp>
    </p:spTree>
    <p:extLst>
      <p:ext uri="{BB962C8B-B14F-4D97-AF65-F5344CB8AC3E}">
        <p14:creationId xmlns:p14="http://schemas.microsoft.com/office/powerpoint/2010/main" val="3601780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C208F8-CF40-764C-A655-DDABAC94A19E}"/>
              </a:ext>
            </a:extLst>
          </p:cNvPr>
          <p:cNvSpPr>
            <a:spLocks noGrp="1"/>
          </p:cNvSpPr>
          <p:nvPr>
            <p:ph type="title"/>
          </p:nvPr>
        </p:nvSpPr>
        <p:spPr>
          <a:xfrm>
            <a:off x="1371597" y="348865"/>
            <a:ext cx="10044023" cy="877729"/>
          </a:xfrm>
        </p:spPr>
        <p:txBody>
          <a:bodyPr anchor="ctr">
            <a:normAutofit/>
          </a:bodyPr>
          <a:lstStyle/>
          <a:p>
            <a:pPr lvl="0"/>
            <a:r>
              <a:rPr lang="en-US" sz="2800">
                <a:solidFill>
                  <a:srgbClr val="FFFFFF"/>
                </a:solidFill>
              </a:rPr>
              <a:t>Sample Equity-related metrics that many PA’s populate across several portfolio sectors</a:t>
            </a:r>
          </a:p>
        </p:txBody>
      </p:sp>
      <p:graphicFrame>
        <p:nvGraphicFramePr>
          <p:cNvPr id="4" name="Content Placeholder 3">
            <a:extLst>
              <a:ext uri="{FF2B5EF4-FFF2-40B4-BE49-F238E27FC236}">
                <a16:creationId xmlns:a16="http://schemas.microsoft.com/office/drawing/2014/main" id="{D05B111E-D324-FB47-8D0B-BE59CB34CA42}"/>
              </a:ext>
            </a:extLst>
          </p:cNvPr>
          <p:cNvGraphicFramePr>
            <a:graphicFrameLocks noGrp="1"/>
          </p:cNvGraphicFramePr>
          <p:nvPr>
            <p:ph idx="1"/>
          </p:nvPr>
        </p:nvGraphicFramePr>
        <p:xfrm>
          <a:off x="644056" y="2351816"/>
          <a:ext cx="10927830" cy="3714333"/>
        </p:xfrm>
        <a:graphic>
          <a:graphicData uri="http://schemas.openxmlformats.org/drawingml/2006/table">
            <a:tbl>
              <a:tblPr firstRow="1" bandRow="1">
                <a:noFill/>
              </a:tblPr>
              <a:tblGrid>
                <a:gridCol w="7100226">
                  <a:extLst>
                    <a:ext uri="{9D8B030D-6E8A-4147-A177-3AD203B41FA5}">
                      <a16:colId xmlns:a16="http://schemas.microsoft.com/office/drawing/2014/main" val="2590351580"/>
                    </a:ext>
                  </a:extLst>
                </a:gridCol>
                <a:gridCol w="3827604">
                  <a:extLst>
                    <a:ext uri="{9D8B030D-6E8A-4147-A177-3AD203B41FA5}">
                      <a16:colId xmlns:a16="http://schemas.microsoft.com/office/drawing/2014/main" val="2015441599"/>
                    </a:ext>
                  </a:extLst>
                </a:gridCol>
              </a:tblGrid>
              <a:tr h="397600">
                <a:tc>
                  <a:txBody>
                    <a:bodyPr/>
                    <a:lstStyle/>
                    <a:p>
                      <a:pPr marL="0" marR="0" algn="ctr">
                        <a:spcBef>
                          <a:spcPts val="0"/>
                        </a:spcBef>
                        <a:spcAft>
                          <a:spcPts val="0"/>
                        </a:spcAft>
                      </a:pPr>
                      <a:r>
                        <a:rPr lang="en-US" sz="2300" b="1" cap="none" spc="30">
                          <a:solidFill>
                            <a:schemeClr val="tx1"/>
                          </a:solidFill>
                          <a:effectLst/>
                          <a:latin typeface="Calibri" panose="020F0502020204030204" pitchFamily="34" charset="0"/>
                        </a:rPr>
                        <a:t>Metric</a:t>
                      </a:r>
                    </a:p>
                  </a:txBody>
                  <a:tcPr marL="0" marR="13395"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0" marR="0" algn="ctr">
                        <a:spcBef>
                          <a:spcPts val="0"/>
                        </a:spcBef>
                        <a:spcAft>
                          <a:spcPts val="0"/>
                        </a:spcAft>
                      </a:pPr>
                      <a:r>
                        <a:rPr lang="en-US" sz="2300" b="1" cap="none" spc="30">
                          <a:solidFill>
                            <a:schemeClr val="tx1"/>
                          </a:solidFill>
                          <a:effectLst/>
                          <a:latin typeface="Calibri" panose="020F0502020204030204" pitchFamily="34" charset="0"/>
                        </a:rPr>
                        <a:t>Sector</a:t>
                      </a:r>
                    </a:p>
                  </a:txBody>
                  <a:tcPr marL="0" marR="13395"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1602925337"/>
                  </a:ext>
                </a:extLst>
              </a:tr>
              <a:tr h="584506">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Percent of total WE&amp;T training program participants that meet the definition of disadvantaged worker.  </a:t>
                      </a:r>
                    </a:p>
                  </a:txBody>
                  <a:tcPr marL="0" marR="96210"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Workforce Education and Training (WET)</a:t>
                      </a:r>
                    </a:p>
                  </a:txBody>
                  <a:tcPr marL="0" marR="96210"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3725764601"/>
                  </a:ext>
                </a:extLst>
              </a:tr>
              <a:tr h="584506">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Percent of incentive dollars spent on contracts* with a demonstrated commitment to provide career pathways to disadvantaged workers</a:t>
                      </a:r>
                    </a:p>
                  </a:txBody>
                  <a:tcPr marL="66971" marR="9621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Workforce Education and Training (WET)</a:t>
                      </a:r>
                    </a:p>
                  </a:txBody>
                  <a:tcPr marL="66971" marR="9621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457724690"/>
                  </a:ext>
                </a:extLst>
              </a:tr>
              <a:tr h="584506">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Number Career &amp; Workforce Readiness (CWR) participants who have been employed for 12 months after receiving the training </a:t>
                      </a:r>
                    </a:p>
                  </a:txBody>
                  <a:tcPr marL="0" marR="96210"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Workforce Education and Training (WET)</a:t>
                      </a:r>
                    </a:p>
                  </a:txBody>
                  <a:tcPr marL="0" marR="96210"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289711223"/>
                  </a:ext>
                </a:extLst>
              </a:tr>
              <a:tr h="312643">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Percent of participation in disadvantaged communities</a:t>
                      </a:r>
                    </a:p>
                  </a:txBody>
                  <a:tcPr marL="66971" marR="9621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Residential (RSF)</a:t>
                      </a:r>
                    </a:p>
                  </a:txBody>
                  <a:tcPr marL="66971" marR="9621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423793694"/>
                  </a:ext>
                </a:extLst>
              </a:tr>
              <a:tr h="312643">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Percent of participation by customers defined as “hard‐to‐reach”</a:t>
                      </a:r>
                    </a:p>
                  </a:txBody>
                  <a:tcPr marL="0" marR="96210"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Residential (RSF)</a:t>
                      </a:r>
                    </a:p>
                  </a:txBody>
                  <a:tcPr marL="0" marR="96210"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439328677"/>
                  </a:ext>
                </a:extLst>
              </a:tr>
              <a:tr h="312643">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Percent of participation in disadvantaged communities</a:t>
                      </a:r>
                    </a:p>
                  </a:txBody>
                  <a:tcPr marL="66971" marR="9621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Residential Sector – Multi-family (RMF)</a:t>
                      </a:r>
                    </a:p>
                  </a:txBody>
                  <a:tcPr marL="66971" marR="9621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902231900"/>
                  </a:ext>
                </a:extLst>
              </a:tr>
              <a:tr h="312643">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Percent of participation by customers defined as “hard‐to‐reach”</a:t>
                      </a:r>
                    </a:p>
                  </a:txBody>
                  <a:tcPr marL="0" marR="96210"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Residential Sector – Multi-family (RMF)</a:t>
                      </a:r>
                    </a:p>
                  </a:txBody>
                  <a:tcPr marL="0" marR="96210"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736542880"/>
                  </a:ext>
                </a:extLst>
              </a:tr>
              <a:tr h="312643">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Percent of benchmarking by properties defined as “hard‐to‐reach”</a:t>
                      </a:r>
                    </a:p>
                  </a:txBody>
                  <a:tcPr marL="66971" marR="9621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a:spcBef>
                          <a:spcPts val="0"/>
                        </a:spcBef>
                        <a:spcAft>
                          <a:spcPts val="0"/>
                        </a:spcAft>
                      </a:pPr>
                      <a:r>
                        <a:rPr lang="en-US" sz="1800" cap="none" spc="0">
                          <a:solidFill>
                            <a:schemeClr val="tx1"/>
                          </a:solidFill>
                          <a:effectLst/>
                          <a:latin typeface="Calibri" panose="020F0502020204030204" pitchFamily="34" charset="0"/>
                        </a:rPr>
                        <a:t>Residential Sector – Multi-family (RMF)</a:t>
                      </a:r>
                    </a:p>
                  </a:txBody>
                  <a:tcPr marL="66971" marR="9621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534940456"/>
                  </a:ext>
                </a:extLst>
              </a:tr>
            </a:tbl>
          </a:graphicData>
        </a:graphic>
      </p:graphicFrame>
    </p:spTree>
    <p:extLst>
      <p:ext uri="{BB962C8B-B14F-4D97-AF65-F5344CB8AC3E}">
        <p14:creationId xmlns:p14="http://schemas.microsoft.com/office/powerpoint/2010/main" val="2702934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39624" y="0"/>
            <a:ext cx="10044023" cy="877729"/>
          </a:xfrm>
        </p:spPr>
        <p:txBody>
          <a:bodyPr anchor="ctr">
            <a:normAutofit/>
          </a:bodyPr>
          <a:lstStyle/>
          <a:p>
            <a:endParaRPr lang="en-US" sz="3100" b="1" dirty="0">
              <a:solidFill>
                <a:srgbClr val="FFFFFF"/>
              </a:solidFill>
            </a:endParaRP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47AB019F-5F46-AA4C-ACBD-B54B8EFD1726}"/>
              </a:ext>
            </a:extLst>
          </p:cNvPr>
          <p:cNvGraphicFramePr>
            <a:graphicFrameLocks noGrp="1"/>
          </p:cNvGraphicFramePr>
          <p:nvPr>
            <p:ph idx="1"/>
            <p:extLst>
              <p:ext uri="{D42A27DB-BD31-4B8C-83A1-F6EECF244321}">
                <p14:modId xmlns:p14="http://schemas.microsoft.com/office/powerpoint/2010/main" val="1109066692"/>
              </p:ext>
            </p:extLst>
          </p:nvPr>
        </p:nvGraphicFramePr>
        <p:xfrm>
          <a:off x="39624" y="654755"/>
          <a:ext cx="12112752" cy="5622774"/>
        </p:xfrm>
        <a:graphic>
          <a:graphicData uri="http://schemas.openxmlformats.org/drawingml/2006/table">
            <a:tbl>
              <a:tblPr firstRow="1" firstCol="1" bandRow="1">
                <a:tableStyleId>{5C22544A-7EE6-4342-B048-85BDC9FD1C3A}</a:tableStyleId>
              </a:tblPr>
              <a:tblGrid>
                <a:gridCol w="1026802">
                  <a:extLst>
                    <a:ext uri="{9D8B030D-6E8A-4147-A177-3AD203B41FA5}">
                      <a16:colId xmlns:a16="http://schemas.microsoft.com/office/drawing/2014/main" val="525022883"/>
                    </a:ext>
                  </a:extLst>
                </a:gridCol>
                <a:gridCol w="804723">
                  <a:extLst>
                    <a:ext uri="{9D8B030D-6E8A-4147-A177-3AD203B41FA5}">
                      <a16:colId xmlns:a16="http://schemas.microsoft.com/office/drawing/2014/main" val="1751807973"/>
                    </a:ext>
                  </a:extLst>
                </a:gridCol>
                <a:gridCol w="10281227">
                  <a:extLst>
                    <a:ext uri="{9D8B030D-6E8A-4147-A177-3AD203B41FA5}">
                      <a16:colId xmlns:a16="http://schemas.microsoft.com/office/drawing/2014/main" val="1405983987"/>
                    </a:ext>
                  </a:extLst>
                </a:gridCol>
              </a:tblGrid>
              <a:tr h="714826">
                <a:tc>
                  <a:txBody>
                    <a:bodyPr/>
                    <a:lstStyle/>
                    <a:p>
                      <a:pPr marL="0" marR="0">
                        <a:spcBef>
                          <a:spcPts val="0"/>
                        </a:spcBef>
                        <a:spcAft>
                          <a:spcPts val="0"/>
                        </a:spcAft>
                      </a:pPr>
                      <a:r>
                        <a:rPr lang="en-US" sz="1500" b="1" dirty="0">
                          <a:effectLst/>
                        </a:rPr>
                        <a:t>Meeting/ Workshop</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500" b="1" dirty="0">
                          <a:effectLst/>
                        </a:rPr>
                        <a:t>Date</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1500" b="1" dirty="0">
                          <a:effectLst/>
                        </a:rPr>
                        <a:t>Tasks</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845924732"/>
                  </a:ext>
                </a:extLst>
              </a:tr>
              <a:tr h="1610685">
                <a:tc>
                  <a:txBody>
                    <a:bodyPr/>
                    <a:lstStyle/>
                    <a:p>
                      <a:pPr marL="0" marR="0">
                        <a:spcBef>
                          <a:spcPts val="0"/>
                        </a:spcBef>
                        <a:spcAft>
                          <a:spcPts val="0"/>
                        </a:spcAft>
                      </a:pPr>
                      <a:r>
                        <a:rPr lang="en-US" sz="1500" dirty="0">
                          <a:effectLst/>
                        </a:rPr>
                        <a:t>First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15-Jul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-Discuss WG final deliverables, and any assumptions to make WG successful</a:t>
                      </a:r>
                    </a:p>
                    <a:p>
                      <a:pPr marL="0" marR="0">
                        <a:spcBef>
                          <a:spcPts val="0"/>
                        </a:spcBef>
                        <a:spcAft>
                          <a:spcPts val="0"/>
                        </a:spcAft>
                      </a:pPr>
                      <a:r>
                        <a:rPr lang="en-US" sz="2200" dirty="0">
                          <a:effectLst/>
                        </a:rPr>
                        <a:t>-Review pre-existing Objectives and Metric(s) </a:t>
                      </a:r>
                    </a:p>
                    <a:p>
                      <a:pPr marL="0" marR="0">
                        <a:spcBef>
                          <a:spcPts val="0"/>
                        </a:spcBef>
                        <a:spcAft>
                          <a:spcPts val="0"/>
                        </a:spcAft>
                      </a:pPr>
                      <a:r>
                        <a:rPr lang="en-US" sz="2200" dirty="0">
                          <a:effectLst/>
                        </a:rPr>
                        <a:t>-Identify gaps in Objectives and Metric(s)</a:t>
                      </a:r>
                    </a:p>
                    <a:p>
                      <a:pPr marL="0" marR="0">
                        <a:spcBef>
                          <a:spcPts val="0"/>
                        </a:spcBef>
                        <a:spcAft>
                          <a:spcPts val="0"/>
                        </a:spcAft>
                      </a:pPr>
                      <a:r>
                        <a:rPr lang="en-US" sz="2200" dirty="0">
                          <a:effectLst/>
                        </a:rPr>
                        <a:t>-Brainstorm alternatives</a:t>
                      </a:r>
                    </a:p>
                    <a:p>
                      <a:pPr marL="0" marR="0">
                        <a:spcBef>
                          <a:spcPts val="0"/>
                        </a:spcBef>
                        <a:spcAft>
                          <a:spcPts val="0"/>
                        </a:spcAft>
                      </a:pPr>
                      <a:r>
                        <a:rPr lang="en-US" sz="2200" dirty="0">
                          <a:effectLst/>
                        </a:rPr>
                        <a:t>-Discuss initial priorities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2803705420"/>
                  </a:ext>
                </a:extLst>
              </a:tr>
              <a:tr h="540214">
                <a:tc>
                  <a:txBody>
                    <a:bodyPr/>
                    <a:lstStyle/>
                    <a:p>
                      <a:pPr marL="0" marR="0">
                        <a:spcBef>
                          <a:spcPts val="0"/>
                        </a:spcBef>
                        <a:spcAft>
                          <a:spcPts val="0"/>
                        </a:spcAft>
                      </a:pPr>
                      <a:r>
                        <a:rPr lang="en-US" sz="1500" dirty="0">
                          <a:effectLst/>
                        </a:rPr>
                        <a:t>Second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18-Aug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-Flesh out Objectives and Metric(s)</a:t>
                      </a:r>
                    </a:p>
                    <a:p>
                      <a:pPr marL="0" marR="0">
                        <a:spcBef>
                          <a:spcPts val="0"/>
                        </a:spcBef>
                        <a:spcAft>
                          <a:spcPts val="0"/>
                        </a:spcAft>
                      </a:pPr>
                      <a:r>
                        <a:rPr lang="en-US" sz="2200" dirty="0">
                          <a:effectLst/>
                        </a:rPr>
                        <a:t>-Identify options in cases where consensus is not reached</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3973845346"/>
                  </a:ext>
                </a:extLst>
              </a:tr>
              <a:tr h="810321">
                <a:tc>
                  <a:txBody>
                    <a:bodyPr/>
                    <a:lstStyle/>
                    <a:p>
                      <a:pPr marL="0" marR="0">
                        <a:spcBef>
                          <a:spcPts val="0"/>
                        </a:spcBef>
                        <a:spcAft>
                          <a:spcPts val="0"/>
                        </a:spcAft>
                      </a:pPr>
                      <a:r>
                        <a:rPr lang="en-US" sz="1500" dirty="0">
                          <a:effectLst/>
                        </a:rPr>
                        <a:t>Equity Workshop</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31-Aug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-Get stakeholder input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1573803805"/>
                  </a:ext>
                </a:extLst>
              </a:tr>
              <a:tr h="1080107">
                <a:tc>
                  <a:txBody>
                    <a:bodyPr/>
                    <a:lstStyle/>
                    <a:p>
                      <a:pPr marL="0" marR="0">
                        <a:spcBef>
                          <a:spcPts val="0"/>
                        </a:spcBef>
                        <a:spcAft>
                          <a:spcPts val="0"/>
                        </a:spcAft>
                      </a:pPr>
                      <a:r>
                        <a:rPr lang="en-US" sz="1500" dirty="0">
                          <a:effectLst/>
                        </a:rPr>
                        <a:t>Third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14-Sep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-Refine Objectives &amp; Metric(s) </a:t>
                      </a:r>
                    </a:p>
                    <a:p>
                      <a:pPr marL="0" marR="0">
                        <a:spcBef>
                          <a:spcPts val="0"/>
                        </a:spcBef>
                        <a:spcAft>
                          <a:spcPts val="0"/>
                        </a:spcAft>
                      </a:pPr>
                      <a:r>
                        <a:rPr lang="en-US" sz="2200" dirty="0">
                          <a:effectLst/>
                        </a:rPr>
                        <a:t>-Seek consensus on Objectives and Metrics</a:t>
                      </a:r>
                    </a:p>
                    <a:p>
                      <a:pPr marL="0" marR="0">
                        <a:spcBef>
                          <a:spcPts val="0"/>
                        </a:spcBef>
                        <a:spcAft>
                          <a:spcPts val="0"/>
                        </a:spcAft>
                      </a:pPr>
                      <a:r>
                        <a:rPr lang="en-US" sz="2200" dirty="0">
                          <a:effectLst/>
                        </a:rPr>
                        <a:t>-Discuss the basis PAs should use in setting Targets for Metrics in their filings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1640523909"/>
                  </a:ext>
                </a:extLst>
              </a:tr>
              <a:tr h="540214">
                <a:tc>
                  <a:txBody>
                    <a:bodyPr/>
                    <a:lstStyle/>
                    <a:p>
                      <a:pPr marL="0" marR="0">
                        <a:spcBef>
                          <a:spcPts val="0"/>
                        </a:spcBef>
                        <a:spcAft>
                          <a:spcPts val="0"/>
                        </a:spcAft>
                      </a:pPr>
                      <a:r>
                        <a:rPr lang="en-US" sz="1500" dirty="0">
                          <a:effectLst/>
                        </a:rPr>
                        <a:t>Final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29-Sep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-Finalize recommendations document</a:t>
                      </a:r>
                    </a:p>
                    <a:p>
                      <a:pPr marL="0" marR="0">
                        <a:spcBef>
                          <a:spcPts val="0"/>
                        </a:spcBef>
                        <a:spcAft>
                          <a:spcPts val="0"/>
                        </a:spcAft>
                      </a:pPr>
                      <a:r>
                        <a:rPr lang="en-US" sz="2200" dirty="0">
                          <a:effectLst/>
                        </a:rPr>
                        <a:t>-Strive for consensus &amp; record supporters of options where consensus is not reached</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2266028837"/>
                  </a:ext>
                </a:extLst>
              </a:tr>
            </a:tbl>
          </a:graphicData>
        </a:graphic>
      </p:graphicFrame>
      <p:sp>
        <p:nvSpPr>
          <p:cNvPr id="9" name="Title 1">
            <a:extLst>
              <a:ext uri="{FF2B5EF4-FFF2-40B4-BE49-F238E27FC236}">
                <a16:creationId xmlns:a16="http://schemas.microsoft.com/office/drawing/2014/main" id="{C6BB4963-B3C5-B24B-B490-82FD9A3A6655}"/>
              </a:ext>
            </a:extLst>
          </p:cNvPr>
          <p:cNvSpPr txBox="1">
            <a:spLocks/>
          </p:cNvSpPr>
          <p:nvPr/>
        </p:nvSpPr>
        <p:spPr>
          <a:xfrm>
            <a:off x="39624" y="1"/>
            <a:ext cx="10044023" cy="7676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prstClr val="black"/>
                </a:solidFill>
                <a:effectLst/>
                <a:uLnTx/>
                <a:uFillTx/>
                <a:latin typeface="Calibri Light" panose="020F0302020204030204"/>
                <a:ea typeface="+mj-ea"/>
                <a:cs typeface="+mj-cs"/>
              </a:rPr>
              <a:t>Meeting Dates &amp; Tasks</a:t>
            </a:r>
            <a:endParaRPr kumimoji="0" lang="en-US" sz="3100" b="1" i="0" u="none" strike="noStrike" kern="1200" cap="none" spc="0" normalizeH="0" baseline="0" noProof="0" dirty="0">
              <a:ln>
                <a:noFill/>
              </a:ln>
              <a:solidFill>
                <a:prstClr val="black"/>
              </a:solidFill>
              <a:effectLst/>
              <a:highlight>
                <a:srgbClr val="FFFF00"/>
              </a:highlight>
              <a:uLnTx/>
              <a:uFillTx/>
              <a:latin typeface="Calibri Light" panose="020F0302020204030204"/>
              <a:ea typeface="+mj-ea"/>
              <a:cs typeface="+mj-cs"/>
            </a:endParaRPr>
          </a:p>
        </p:txBody>
      </p:sp>
    </p:spTree>
    <p:extLst>
      <p:ext uri="{BB962C8B-B14F-4D97-AF65-F5344CB8AC3E}">
        <p14:creationId xmlns:p14="http://schemas.microsoft.com/office/powerpoint/2010/main" val="387812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48A3-34CA-8B40-922F-6CF3F5C99BD6}"/>
              </a:ext>
            </a:extLst>
          </p:cNvPr>
          <p:cNvSpPr>
            <a:spLocks noGrp="1"/>
          </p:cNvSpPr>
          <p:nvPr>
            <p:ph type="title"/>
          </p:nvPr>
        </p:nvSpPr>
        <p:spPr>
          <a:xfrm>
            <a:off x="561473" y="249382"/>
            <a:ext cx="10515600" cy="1030778"/>
          </a:xfrm>
        </p:spPr>
        <p:txBody>
          <a:bodyPr>
            <a:normAutofit/>
          </a:bodyPr>
          <a:lstStyle/>
          <a:p>
            <a:r>
              <a:rPr lang="en-US" dirty="0"/>
              <a:t>Agenda  </a:t>
            </a:r>
          </a:p>
        </p:txBody>
      </p:sp>
      <p:graphicFrame>
        <p:nvGraphicFramePr>
          <p:cNvPr id="4" name="Table 4">
            <a:extLst>
              <a:ext uri="{FF2B5EF4-FFF2-40B4-BE49-F238E27FC236}">
                <a16:creationId xmlns:a16="http://schemas.microsoft.com/office/drawing/2014/main" id="{A91042DF-2053-4C4B-A950-B71F65DE60CE}"/>
              </a:ext>
            </a:extLst>
          </p:cNvPr>
          <p:cNvGraphicFramePr>
            <a:graphicFrameLocks noGrp="1"/>
          </p:cNvGraphicFramePr>
          <p:nvPr>
            <p:ph idx="1"/>
            <p:extLst>
              <p:ext uri="{D42A27DB-BD31-4B8C-83A1-F6EECF244321}">
                <p14:modId xmlns:p14="http://schemas.microsoft.com/office/powerpoint/2010/main" val="735244471"/>
              </p:ext>
            </p:extLst>
          </p:nvPr>
        </p:nvGraphicFramePr>
        <p:xfrm>
          <a:off x="561473" y="1447800"/>
          <a:ext cx="11145253" cy="4358640"/>
        </p:xfrm>
        <a:graphic>
          <a:graphicData uri="http://schemas.openxmlformats.org/drawingml/2006/table">
            <a:tbl>
              <a:tblPr firstRow="1" bandRow="1">
                <a:tableStyleId>{5C22544A-7EE6-4342-B048-85BDC9FD1C3A}</a:tableStyleId>
              </a:tblPr>
              <a:tblGrid>
                <a:gridCol w="832612">
                  <a:extLst>
                    <a:ext uri="{9D8B030D-6E8A-4147-A177-3AD203B41FA5}">
                      <a16:colId xmlns:a16="http://schemas.microsoft.com/office/drawing/2014/main" val="1773343218"/>
                    </a:ext>
                  </a:extLst>
                </a:gridCol>
                <a:gridCol w="10312641">
                  <a:extLst>
                    <a:ext uri="{9D8B030D-6E8A-4147-A177-3AD203B41FA5}">
                      <a16:colId xmlns:a16="http://schemas.microsoft.com/office/drawing/2014/main" val="707989641"/>
                    </a:ext>
                  </a:extLst>
                </a:gridCol>
              </a:tblGrid>
              <a:tr h="370840">
                <a:tc>
                  <a:txBody>
                    <a:bodyPr/>
                    <a:lstStyle/>
                    <a:p>
                      <a:r>
                        <a:rPr lang="en-US" sz="2000" dirty="0"/>
                        <a:t>Time</a:t>
                      </a:r>
                    </a:p>
                  </a:txBody>
                  <a:tcPr/>
                </a:tc>
                <a:tc>
                  <a:txBody>
                    <a:bodyPr/>
                    <a:lstStyle/>
                    <a:p>
                      <a:r>
                        <a:rPr lang="en-US" sz="2000" dirty="0"/>
                        <a:t>Topic</a:t>
                      </a:r>
                    </a:p>
                  </a:txBody>
                  <a:tcPr/>
                </a:tc>
                <a:extLst>
                  <a:ext uri="{0D108BD9-81ED-4DB2-BD59-A6C34878D82A}">
                    <a16:rowId xmlns:a16="http://schemas.microsoft.com/office/drawing/2014/main" val="3365210988"/>
                  </a:ext>
                </a:extLst>
              </a:tr>
              <a:tr h="370840">
                <a:tc>
                  <a:txBody>
                    <a:bodyPr/>
                    <a:lstStyle/>
                    <a:p>
                      <a:r>
                        <a:rPr lang="en-US" sz="2000" dirty="0"/>
                        <a:t>9:00</a:t>
                      </a:r>
                    </a:p>
                  </a:txBody>
                  <a:tcPr/>
                </a:tc>
                <a:tc>
                  <a:txBody>
                    <a:bodyPr/>
                    <a:lstStyle/>
                    <a:p>
                      <a:r>
                        <a:rPr lang="en-US" sz="1800" kern="1200" dirty="0">
                          <a:solidFill>
                            <a:schemeClr val="dk1"/>
                          </a:solidFill>
                          <a:effectLst/>
                          <a:latin typeface="+mn-lt"/>
                          <a:ea typeface="+mn-ea"/>
                          <a:cs typeface="+mn-cs"/>
                        </a:rPr>
                        <a:t>Introductions, Remarks from </a:t>
                      </a:r>
                      <a:r>
                        <a:rPr lang="en-US" sz="1800" kern="1200" dirty="0" err="1">
                          <a:solidFill>
                            <a:schemeClr val="dk1"/>
                          </a:solidFill>
                          <a:effectLst/>
                          <a:latin typeface="+mn-lt"/>
                          <a:ea typeface="+mn-ea"/>
                          <a:cs typeface="+mn-cs"/>
                        </a:rPr>
                        <a:t>Leuwam</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Tesfai</a:t>
                      </a:r>
                      <a:r>
                        <a:rPr lang="en-US" sz="1800" kern="1200" dirty="0">
                          <a:solidFill>
                            <a:schemeClr val="dk1"/>
                          </a:solidFill>
                          <a:effectLst/>
                          <a:latin typeface="+mn-lt"/>
                          <a:ea typeface="+mn-ea"/>
                          <a:cs typeface="+mn-cs"/>
                        </a:rPr>
                        <a:t> (CPUC), Overall Purpose of the Effort </a:t>
                      </a:r>
                      <a:endParaRPr lang="en-US" sz="2000" kern="1200" dirty="0">
                        <a:solidFill>
                          <a:schemeClr val="dk1"/>
                        </a:solidFill>
                        <a:effectLst/>
                        <a:latin typeface="+mn-lt"/>
                        <a:ea typeface="+mn-ea"/>
                        <a:cs typeface="+mn-cs"/>
                      </a:endParaRPr>
                    </a:p>
                  </a:txBody>
                  <a:tcPr/>
                </a:tc>
                <a:extLst>
                  <a:ext uri="{0D108BD9-81ED-4DB2-BD59-A6C34878D82A}">
                    <a16:rowId xmlns:a16="http://schemas.microsoft.com/office/drawing/2014/main" val="2062219895"/>
                  </a:ext>
                </a:extLst>
              </a:tr>
              <a:tr h="370840">
                <a:tc>
                  <a:txBody>
                    <a:bodyPr/>
                    <a:lstStyle/>
                    <a:p>
                      <a:r>
                        <a:rPr lang="en-US" sz="2000" dirty="0"/>
                        <a:t>9:05</a:t>
                      </a:r>
                    </a:p>
                  </a:txBody>
                  <a:tcPr/>
                </a:tc>
                <a:tc>
                  <a:txBody>
                    <a:bodyPr/>
                    <a:lstStyle/>
                    <a:p>
                      <a:r>
                        <a:rPr lang="en-US" sz="1800" kern="1200" dirty="0">
                          <a:solidFill>
                            <a:schemeClr val="dk1"/>
                          </a:solidFill>
                          <a:effectLst/>
                          <a:latin typeface="+mn-lt"/>
                          <a:ea typeface="+mn-ea"/>
                          <a:cs typeface="+mn-cs"/>
                        </a:rPr>
                        <a:t>Goals for Today</a:t>
                      </a:r>
                    </a:p>
                  </a:txBody>
                  <a:tcPr/>
                </a:tc>
                <a:extLst>
                  <a:ext uri="{0D108BD9-81ED-4DB2-BD59-A6C34878D82A}">
                    <a16:rowId xmlns:a16="http://schemas.microsoft.com/office/drawing/2014/main" val="3468301556"/>
                  </a:ext>
                </a:extLst>
              </a:tr>
              <a:tr h="370840">
                <a:tc>
                  <a:txBody>
                    <a:bodyPr/>
                    <a:lstStyle/>
                    <a:p>
                      <a:r>
                        <a:rPr lang="en-US" sz="2000" dirty="0"/>
                        <a:t>9:15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Level Setting (Orientation on Key Terms) </a:t>
                      </a:r>
                    </a:p>
                  </a:txBody>
                  <a:tcPr/>
                </a:tc>
                <a:extLst>
                  <a:ext uri="{0D108BD9-81ED-4DB2-BD59-A6C34878D82A}">
                    <a16:rowId xmlns:a16="http://schemas.microsoft.com/office/drawing/2014/main" val="155287371"/>
                  </a:ext>
                </a:extLst>
              </a:tr>
              <a:tr h="370840">
                <a:tc>
                  <a:txBody>
                    <a:bodyPr/>
                    <a:lstStyle/>
                    <a:p>
                      <a:r>
                        <a:rPr lang="en-US" sz="2000" dirty="0"/>
                        <a:t>9:20</a:t>
                      </a:r>
                    </a:p>
                  </a:txBody>
                  <a:tcPr/>
                </a:tc>
                <a:tc>
                  <a:txBody>
                    <a:bodyPr/>
                    <a:lstStyle/>
                    <a:p>
                      <a:r>
                        <a:rPr lang="en-US" sz="1800" kern="1200" dirty="0">
                          <a:solidFill>
                            <a:schemeClr val="dk1"/>
                          </a:solidFill>
                          <a:effectLst/>
                          <a:latin typeface="+mn-lt"/>
                          <a:ea typeface="+mn-ea"/>
                          <a:cs typeface="+mn-cs"/>
                        </a:rPr>
                        <a:t>Logistics for Breakout Sessions </a:t>
                      </a:r>
                    </a:p>
                  </a:txBody>
                  <a:tcPr/>
                </a:tc>
                <a:extLst>
                  <a:ext uri="{0D108BD9-81ED-4DB2-BD59-A6C34878D82A}">
                    <a16:rowId xmlns:a16="http://schemas.microsoft.com/office/drawing/2014/main" val="178382290"/>
                  </a:ext>
                </a:extLst>
              </a:tr>
              <a:tr h="370840">
                <a:tc>
                  <a:txBody>
                    <a:bodyPr/>
                    <a:lstStyle/>
                    <a:p>
                      <a:r>
                        <a:rPr lang="en-US" sz="2000" dirty="0"/>
                        <a:t>9:40</a:t>
                      </a:r>
                    </a:p>
                  </a:txBody>
                  <a:tcPr/>
                </a:tc>
                <a:tc>
                  <a:txBody>
                    <a:bodyPr/>
                    <a:lstStyle/>
                    <a:p>
                      <a:r>
                        <a:rPr lang="en-US" sz="1800" kern="1200" dirty="0">
                          <a:solidFill>
                            <a:schemeClr val="dk1"/>
                          </a:solidFill>
                          <a:effectLst/>
                          <a:latin typeface="+mn-lt"/>
                          <a:ea typeface="+mn-ea"/>
                          <a:cs typeface="+mn-cs"/>
                        </a:rPr>
                        <a:t>Convene Breakout Sessions </a:t>
                      </a:r>
                    </a:p>
                  </a:txBody>
                  <a:tcPr/>
                </a:tc>
                <a:extLst>
                  <a:ext uri="{0D108BD9-81ED-4DB2-BD59-A6C34878D82A}">
                    <a16:rowId xmlns:a16="http://schemas.microsoft.com/office/drawing/2014/main" val="1238815366"/>
                  </a:ext>
                </a:extLst>
              </a:tr>
              <a:tr h="370840">
                <a:tc>
                  <a:txBody>
                    <a:bodyPr/>
                    <a:lstStyle/>
                    <a:p>
                      <a:r>
                        <a:rPr lang="en-US" sz="2000" dirty="0"/>
                        <a:t>10:40</a:t>
                      </a:r>
                    </a:p>
                  </a:txBody>
                  <a:tcPr/>
                </a:tc>
                <a:tc>
                  <a:txBody>
                    <a:bodyPr/>
                    <a:lstStyle/>
                    <a:p>
                      <a:r>
                        <a:rPr lang="en-US" sz="1800" kern="1200" dirty="0">
                          <a:solidFill>
                            <a:schemeClr val="dk1"/>
                          </a:solidFill>
                          <a:effectLst/>
                          <a:latin typeface="+mn-lt"/>
                          <a:ea typeface="+mn-ea"/>
                          <a:cs typeface="+mn-cs"/>
                        </a:rPr>
                        <a:t>Break, transition back to Plenary </a:t>
                      </a:r>
                    </a:p>
                  </a:txBody>
                  <a:tcPr/>
                </a:tc>
                <a:extLst>
                  <a:ext uri="{0D108BD9-81ED-4DB2-BD59-A6C34878D82A}">
                    <a16:rowId xmlns:a16="http://schemas.microsoft.com/office/drawing/2014/main" val="2871068015"/>
                  </a:ext>
                </a:extLst>
              </a:tr>
              <a:tr h="370840">
                <a:tc>
                  <a:txBody>
                    <a:bodyPr/>
                    <a:lstStyle/>
                    <a:p>
                      <a:r>
                        <a:rPr lang="en-US" sz="2000" dirty="0"/>
                        <a:t>10:55</a:t>
                      </a:r>
                    </a:p>
                  </a:txBody>
                  <a:tcPr/>
                </a:tc>
                <a:tc>
                  <a:txBody>
                    <a:bodyPr/>
                    <a:lstStyle/>
                    <a:p>
                      <a:pPr marL="0" lvl="0" indent="0">
                        <a:buFont typeface="Arial" panose="020B0604020202020204" pitchFamily="34" charset="0"/>
                        <a:buNone/>
                      </a:pPr>
                      <a:r>
                        <a:rPr lang="en-US" sz="1800" kern="1200" dirty="0">
                          <a:solidFill>
                            <a:schemeClr val="dk1"/>
                          </a:solidFill>
                          <a:effectLst/>
                          <a:latin typeface="+mn-lt"/>
                          <a:ea typeface="+mn-ea"/>
                          <a:cs typeface="+mn-cs"/>
                        </a:rPr>
                        <a:t>Reconvene, Debrief or Report out from each Breakout Group </a:t>
                      </a:r>
                    </a:p>
                  </a:txBody>
                  <a:tcPr/>
                </a:tc>
                <a:extLst>
                  <a:ext uri="{0D108BD9-81ED-4DB2-BD59-A6C34878D82A}">
                    <a16:rowId xmlns:a16="http://schemas.microsoft.com/office/drawing/2014/main" val="2218552286"/>
                  </a:ext>
                </a:extLst>
              </a:tr>
              <a:tr h="370840">
                <a:tc>
                  <a:txBody>
                    <a:bodyPr/>
                    <a:lstStyle/>
                    <a:p>
                      <a:r>
                        <a:rPr lang="en-US" sz="2000" dirty="0"/>
                        <a:t>11:35</a:t>
                      </a:r>
                    </a:p>
                  </a:txBody>
                  <a:tcPr/>
                </a:tc>
                <a:tc>
                  <a:txBody>
                    <a:bodyPr/>
                    <a:lstStyle/>
                    <a:p>
                      <a:r>
                        <a:rPr lang="en-US" sz="1800" kern="1200" dirty="0">
                          <a:solidFill>
                            <a:schemeClr val="dk1"/>
                          </a:solidFill>
                          <a:effectLst/>
                          <a:latin typeface="+mn-lt"/>
                          <a:ea typeface="+mn-ea"/>
                          <a:cs typeface="+mn-cs"/>
                        </a:rPr>
                        <a:t>Identify Common Themes </a:t>
                      </a:r>
                    </a:p>
                  </a:txBody>
                  <a:tcPr/>
                </a:tc>
                <a:extLst>
                  <a:ext uri="{0D108BD9-81ED-4DB2-BD59-A6C34878D82A}">
                    <a16:rowId xmlns:a16="http://schemas.microsoft.com/office/drawing/2014/main" val="1436755126"/>
                  </a:ext>
                </a:extLst>
              </a:tr>
              <a:tr h="370840">
                <a:tc>
                  <a:txBody>
                    <a:bodyPr/>
                    <a:lstStyle/>
                    <a:p>
                      <a:r>
                        <a:rPr lang="en-US" sz="2000" dirty="0"/>
                        <a:t>11:50</a:t>
                      </a:r>
                    </a:p>
                  </a:txBody>
                  <a:tcPr/>
                </a:tc>
                <a:tc>
                  <a:txBody>
                    <a:bodyPr/>
                    <a:lstStyle/>
                    <a:p>
                      <a:r>
                        <a:rPr lang="en-US" sz="1800" kern="1200" dirty="0">
                          <a:solidFill>
                            <a:schemeClr val="dk1"/>
                          </a:solidFill>
                          <a:effectLst/>
                          <a:latin typeface="+mn-lt"/>
                          <a:ea typeface="+mn-ea"/>
                          <a:cs typeface="+mn-cs"/>
                        </a:rPr>
                        <a:t>Implications for Next Steps </a:t>
                      </a:r>
                    </a:p>
                  </a:txBody>
                  <a:tcPr/>
                </a:tc>
                <a:extLst>
                  <a:ext uri="{0D108BD9-81ED-4DB2-BD59-A6C34878D82A}">
                    <a16:rowId xmlns:a16="http://schemas.microsoft.com/office/drawing/2014/main" val="3679205226"/>
                  </a:ext>
                </a:extLst>
              </a:tr>
              <a:tr h="370840">
                <a:tc>
                  <a:txBody>
                    <a:bodyPr/>
                    <a:lstStyle/>
                    <a:p>
                      <a:r>
                        <a:rPr lang="en-US" sz="2000" dirty="0"/>
                        <a:t>12:00</a:t>
                      </a:r>
                    </a:p>
                  </a:txBody>
                  <a:tcPr/>
                </a:tc>
                <a:tc>
                  <a:txBody>
                    <a:bodyPr/>
                    <a:lstStyle/>
                    <a:p>
                      <a:r>
                        <a:rPr lang="en-US" sz="1800" kern="1200" dirty="0">
                          <a:solidFill>
                            <a:schemeClr val="dk1"/>
                          </a:solidFill>
                          <a:effectLst/>
                          <a:latin typeface="+mn-lt"/>
                          <a:ea typeface="+mn-ea"/>
                          <a:cs typeface="+mn-cs"/>
                        </a:rPr>
                        <a:t>Adjourn</a:t>
                      </a:r>
                    </a:p>
                  </a:txBody>
                  <a:tcPr/>
                </a:tc>
                <a:extLst>
                  <a:ext uri="{0D108BD9-81ED-4DB2-BD59-A6C34878D82A}">
                    <a16:rowId xmlns:a16="http://schemas.microsoft.com/office/drawing/2014/main" val="2777493499"/>
                  </a:ext>
                </a:extLst>
              </a:tr>
            </a:tbl>
          </a:graphicData>
        </a:graphic>
      </p:graphicFrame>
    </p:spTree>
    <p:extLst>
      <p:ext uri="{BB962C8B-B14F-4D97-AF65-F5344CB8AC3E}">
        <p14:creationId xmlns:p14="http://schemas.microsoft.com/office/powerpoint/2010/main" val="29837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0374-68DD-FB48-950F-65700F307687}"/>
              </a:ext>
            </a:extLst>
          </p:cNvPr>
          <p:cNvSpPr>
            <a:spLocks noGrp="1"/>
          </p:cNvSpPr>
          <p:nvPr>
            <p:ph type="title"/>
          </p:nvPr>
        </p:nvSpPr>
        <p:spPr/>
        <p:txBody>
          <a:bodyPr/>
          <a:lstStyle/>
          <a:p>
            <a:r>
              <a:rPr lang="en-US" dirty="0"/>
              <a:t>Workshop Goal</a:t>
            </a:r>
          </a:p>
        </p:txBody>
      </p:sp>
      <p:graphicFrame>
        <p:nvGraphicFramePr>
          <p:cNvPr id="5" name="Content Placeholder 2">
            <a:extLst>
              <a:ext uri="{FF2B5EF4-FFF2-40B4-BE49-F238E27FC236}">
                <a16:creationId xmlns:a16="http://schemas.microsoft.com/office/drawing/2014/main" id="{39DFBC25-8588-4794-93AA-C27E91EC4770}"/>
              </a:ext>
            </a:extLst>
          </p:cNvPr>
          <p:cNvGraphicFramePr>
            <a:graphicFrameLocks noGrp="1"/>
          </p:cNvGraphicFramePr>
          <p:nvPr>
            <p:ph idx="1"/>
            <p:extLst>
              <p:ext uri="{D42A27DB-BD31-4B8C-83A1-F6EECF244321}">
                <p14:modId xmlns:p14="http://schemas.microsoft.com/office/powerpoint/2010/main" val="19261306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7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9F9A-B9B5-1C43-8C2E-377FAF1439CF}"/>
              </a:ext>
            </a:extLst>
          </p:cNvPr>
          <p:cNvSpPr>
            <a:spLocks noGrp="1"/>
          </p:cNvSpPr>
          <p:nvPr>
            <p:ph type="title"/>
          </p:nvPr>
        </p:nvSpPr>
        <p:spPr/>
        <p:txBody>
          <a:bodyPr/>
          <a:lstStyle/>
          <a:p>
            <a:r>
              <a:rPr lang="en-US" dirty="0"/>
              <a:t>California Energy Efficiency Coordinating Committee (CAEECC) Overview</a:t>
            </a:r>
          </a:p>
        </p:txBody>
      </p:sp>
      <p:sp>
        <p:nvSpPr>
          <p:cNvPr id="3" name="Content Placeholder 2">
            <a:extLst>
              <a:ext uri="{FF2B5EF4-FFF2-40B4-BE49-F238E27FC236}">
                <a16:creationId xmlns:a16="http://schemas.microsoft.com/office/drawing/2014/main" id="{8341D720-5EB0-5440-A266-E5614AE18326}"/>
              </a:ext>
            </a:extLst>
          </p:cNvPr>
          <p:cNvSpPr>
            <a:spLocks noGrp="1"/>
          </p:cNvSpPr>
          <p:nvPr>
            <p:ph idx="1"/>
          </p:nvPr>
        </p:nvSpPr>
        <p:spPr/>
        <p:txBody>
          <a:bodyPr>
            <a:normAutofit/>
          </a:bodyPr>
          <a:lstStyle/>
          <a:p>
            <a:r>
              <a:rPr lang="en-US" dirty="0"/>
              <a:t>An informal collaborative that provides a forum to discuss key energy efficiency matters that come before the CPUC</a:t>
            </a:r>
          </a:p>
          <a:p>
            <a:r>
              <a:rPr lang="en-US" dirty="0"/>
              <a:t>23 member organizations</a:t>
            </a:r>
          </a:p>
          <a:p>
            <a:r>
              <a:rPr lang="en-US" dirty="0"/>
              <a:t>Founded in 2016</a:t>
            </a:r>
          </a:p>
          <a:p>
            <a:r>
              <a:rPr lang="en-US" dirty="0"/>
              <a:t>More information: </a:t>
            </a:r>
            <a:r>
              <a:rPr lang="en-US" dirty="0">
                <a:hlinkClick r:id="rId2"/>
              </a:rPr>
              <a:t>https://www.caeecc.org/</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D55C599F-ECA0-B942-A6FB-6B86B45F4BD6}"/>
              </a:ext>
            </a:extLst>
          </p:cNvPr>
          <p:cNvSpPr>
            <a:spLocks noGrp="1"/>
          </p:cNvSpPr>
          <p:nvPr>
            <p:ph type="sldNum" sz="quarter" idx="12"/>
          </p:nvPr>
        </p:nvSpPr>
        <p:spPr/>
        <p:txBody>
          <a:bodyPr/>
          <a:lstStyle/>
          <a:p>
            <a:fld id="{B52D1F0E-ADB9-054E-881E-D5691EC4F528}" type="slidenum">
              <a:rPr lang="en-US" smtClean="0"/>
              <a:t>5</a:t>
            </a:fld>
            <a:endParaRPr lang="en-US"/>
          </a:p>
        </p:txBody>
      </p:sp>
    </p:spTree>
    <p:extLst>
      <p:ext uri="{BB962C8B-B14F-4D97-AF65-F5344CB8AC3E}">
        <p14:creationId xmlns:p14="http://schemas.microsoft.com/office/powerpoint/2010/main" val="27740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9F9A-B9B5-1C43-8C2E-377FAF1439CF}"/>
              </a:ext>
            </a:extLst>
          </p:cNvPr>
          <p:cNvSpPr>
            <a:spLocks noGrp="1"/>
          </p:cNvSpPr>
          <p:nvPr>
            <p:ph type="title"/>
          </p:nvPr>
        </p:nvSpPr>
        <p:spPr/>
        <p:txBody>
          <a:bodyPr/>
          <a:lstStyle/>
          <a:p>
            <a:r>
              <a:rPr lang="en-US" dirty="0"/>
              <a:t>Background and Purpose of CAEECC </a:t>
            </a:r>
            <a:br>
              <a:rPr lang="en-US" dirty="0"/>
            </a:br>
            <a:r>
              <a:rPr lang="en-US" i="1" dirty="0"/>
              <a:t>Equity Metrics Working Group</a:t>
            </a:r>
          </a:p>
        </p:txBody>
      </p:sp>
      <p:sp>
        <p:nvSpPr>
          <p:cNvPr id="3" name="Content Placeholder 2">
            <a:extLst>
              <a:ext uri="{FF2B5EF4-FFF2-40B4-BE49-F238E27FC236}">
                <a16:creationId xmlns:a16="http://schemas.microsoft.com/office/drawing/2014/main" id="{8341D720-5EB0-5440-A266-E5614AE18326}"/>
              </a:ext>
            </a:extLst>
          </p:cNvPr>
          <p:cNvSpPr>
            <a:spLocks noGrp="1"/>
          </p:cNvSpPr>
          <p:nvPr>
            <p:ph idx="1"/>
          </p:nvPr>
        </p:nvSpPr>
        <p:spPr/>
        <p:txBody>
          <a:bodyPr>
            <a:normAutofit fontScale="92500" lnSpcReduction="10000"/>
          </a:bodyPr>
          <a:lstStyle/>
          <a:p>
            <a:pPr marL="0" indent="0">
              <a:buNone/>
            </a:pPr>
            <a:r>
              <a:rPr lang="en-US" b="1" dirty="0"/>
              <a:t>Background</a:t>
            </a:r>
            <a:endParaRPr lang="en-US" dirty="0"/>
          </a:p>
          <a:p>
            <a:r>
              <a:rPr lang="en-US" dirty="0"/>
              <a:t>In line with the </a:t>
            </a:r>
            <a:r>
              <a:rPr lang="en-US" u="sng" dirty="0">
                <a:hlinkClick r:id="rId2" tooltip="https://urldefense.com/v3/__https:/www.cpuc.ca.gov/news-and-updates/newsroom/environmental-and-social-justice-action-plan__;!!NO21cQ!Vguwn-6zPJHabLDR6L2vKTMGv4qttW2n3O9U3sbUtJdYxu6J6HvAXu0DfzFVQg$"/>
              </a:rPr>
              <a:t>CPUC’s Environmental and Social Justice Action Plan</a:t>
            </a:r>
            <a:r>
              <a:rPr lang="en-US" dirty="0"/>
              <a:t>, the California Public Utilities Commission (CPUC) recently </a:t>
            </a:r>
            <a:r>
              <a:rPr lang="en-US" u="sng" dirty="0">
                <a:hlinkClick r:id="rId3"/>
              </a:rPr>
              <a:t>approved</a:t>
            </a:r>
            <a:r>
              <a:rPr lang="en-US" dirty="0"/>
              <a:t> a substantial percentage of funding dedicated to improving access to energy saving programs for individuals, businesses, and communities that have often been underserved.</a:t>
            </a:r>
          </a:p>
          <a:p>
            <a:endParaRPr lang="en-US" dirty="0"/>
          </a:p>
          <a:p>
            <a:pPr marL="0" indent="0">
              <a:buNone/>
            </a:pPr>
            <a:r>
              <a:rPr lang="en-US" b="1" dirty="0"/>
              <a:t>Purpose</a:t>
            </a:r>
          </a:p>
          <a:p>
            <a:r>
              <a:rPr lang="en-US" dirty="0"/>
              <a:t> In support of this decision, a working </a:t>
            </a:r>
            <a:r>
              <a:rPr lang="en-US" u="sng" dirty="0">
                <a:hlinkClick r:id="rId4"/>
              </a:rPr>
              <a:t>group of stakeholders</a:t>
            </a:r>
            <a:r>
              <a:rPr lang="en-US" dirty="0"/>
              <a:t> has been drafting objectives and metrics to inform the equity efficiency programs that will be filed by the PAs in February 2022 for Commission approval</a:t>
            </a:r>
          </a:p>
        </p:txBody>
      </p:sp>
      <p:sp>
        <p:nvSpPr>
          <p:cNvPr id="4" name="Slide Number Placeholder 3">
            <a:extLst>
              <a:ext uri="{FF2B5EF4-FFF2-40B4-BE49-F238E27FC236}">
                <a16:creationId xmlns:a16="http://schemas.microsoft.com/office/drawing/2014/main" id="{D55C599F-ECA0-B942-A6FB-6B86B45F4BD6}"/>
              </a:ext>
            </a:extLst>
          </p:cNvPr>
          <p:cNvSpPr>
            <a:spLocks noGrp="1"/>
          </p:cNvSpPr>
          <p:nvPr>
            <p:ph type="sldNum" sz="quarter" idx="12"/>
          </p:nvPr>
        </p:nvSpPr>
        <p:spPr/>
        <p:txBody>
          <a:bodyPr/>
          <a:lstStyle/>
          <a:p>
            <a:fld id="{B52D1F0E-ADB9-054E-881E-D5691EC4F528}" type="slidenum">
              <a:rPr lang="en-US" smtClean="0"/>
              <a:t>6</a:t>
            </a:fld>
            <a:endParaRPr lang="en-US"/>
          </a:p>
        </p:txBody>
      </p:sp>
    </p:spTree>
    <p:extLst>
      <p:ext uri="{BB962C8B-B14F-4D97-AF65-F5344CB8AC3E}">
        <p14:creationId xmlns:p14="http://schemas.microsoft.com/office/powerpoint/2010/main" val="374771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1008-EDA6-FC4B-833C-B9A84533E958}"/>
              </a:ext>
            </a:extLst>
          </p:cNvPr>
          <p:cNvSpPr>
            <a:spLocks noGrp="1"/>
          </p:cNvSpPr>
          <p:nvPr>
            <p:ph type="title"/>
          </p:nvPr>
        </p:nvSpPr>
        <p:spPr/>
        <p:txBody>
          <a:bodyPr/>
          <a:lstStyle/>
          <a:p>
            <a:r>
              <a:rPr lang="en-US" dirty="0"/>
              <a:t>Level Setting</a:t>
            </a:r>
          </a:p>
        </p:txBody>
      </p:sp>
      <p:sp>
        <p:nvSpPr>
          <p:cNvPr id="3" name="Text Placeholder 2">
            <a:extLst>
              <a:ext uri="{FF2B5EF4-FFF2-40B4-BE49-F238E27FC236}">
                <a16:creationId xmlns:a16="http://schemas.microsoft.com/office/drawing/2014/main" id="{800B0F1B-9067-C74C-B48D-97D48735858F}"/>
              </a:ext>
            </a:extLst>
          </p:cNvPr>
          <p:cNvSpPr>
            <a:spLocks noGrp="1"/>
          </p:cNvSpPr>
          <p:nvPr>
            <p:ph type="body" idx="1"/>
          </p:nvPr>
        </p:nvSpPr>
        <p:spPr/>
        <p:txBody>
          <a:bodyPr/>
          <a:lstStyle/>
          <a:p>
            <a:r>
              <a:rPr lang="en-US" dirty="0"/>
              <a:t>Orientation on Key Terms</a:t>
            </a:r>
          </a:p>
        </p:txBody>
      </p:sp>
    </p:spTree>
    <p:extLst>
      <p:ext uri="{BB962C8B-B14F-4D97-AF65-F5344CB8AC3E}">
        <p14:creationId xmlns:p14="http://schemas.microsoft.com/office/powerpoint/2010/main" val="388689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FA1B97-F15A-4F65-9427-3F943359CFA2}"/>
              </a:ext>
            </a:extLst>
          </p:cNvPr>
          <p:cNvSpPr txBox="1">
            <a:spLocks/>
          </p:cNvSpPr>
          <p:nvPr/>
        </p:nvSpPr>
        <p:spPr>
          <a:xfrm>
            <a:off x="838200" y="1467373"/>
            <a:ext cx="3409950" cy="3833560"/>
          </a:xfrm>
          <a:prstGeom prst="rect">
            <a:avLst/>
          </a:prstGeom>
        </p:spPr>
        <p:txBody>
          <a:bodyPr vert="horz" lIns="0" tIns="0" rIns="0" bIns="0" rtlCol="0" anchor="b" anchorCtr="0">
            <a:normAutofit fontScale="97500" lnSpcReduction="10000"/>
          </a:bodyPr>
          <a:lstStyle>
            <a:lvl1pPr algn="l" defTabSz="914400" rtl="0" eaLnBrk="1" fontAlgn="b"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l" defTabSz="914400" rtl="0" eaLnBrk="1" fontAlgn="b" latinLnBrk="0" hangingPunct="1">
              <a:lnSpc>
                <a:spcPct val="90000"/>
              </a:lnSpc>
              <a:spcBef>
                <a:spcPct val="0"/>
              </a:spcBef>
              <a:spcAft>
                <a:spcPts val="0"/>
              </a:spcAft>
              <a:buClrTx/>
              <a:buSzTx/>
              <a:buFontTx/>
              <a:buNone/>
              <a:tabLst/>
              <a:defRPr/>
            </a:pPr>
            <a:r>
              <a:rPr kumimoji="0" lang="en-US" sz="3700" b="1" i="0" u="none" strike="noStrike" kern="1200" cap="none" spc="0" normalizeH="0" baseline="0" noProof="0">
                <a:ln>
                  <a:noFill/>
                </a:ln>
                <a:solidFill>
                  <a:srgbClr val="000000"/>
                </a:solidFill>
                <a:effectLst/>
                <a:uLnTx/>
                <a:uFillTx/>
                <a:latin typeface="Century Gothic" panose="020F0302020204030204"/>
                <a:ea typeface="+mj-ea"/>
                <a:cs typeface="+mj-cs"/>
              </a:rPr>
              <a:t>Discuss key definitions: Hard-to-Reach (HTR), Disadvantaged Communities (DAC), and Underserved</a:t>
            </a:r>
          </a:p>
        </p:txBody>
      </p:sp>
      <p:sp>
        <p:nvSpPr>
          <p:cNvPr id="8" name="TextBox 7">
            <a:extLst>
              <a:ext uri="{FF2B5EF4-FFF2-40B4-BE49-F238E27FC236}">
                <a16:creationId xmlns:a16="http://schemas.microsoft.com/office/drawing/2014/main" id="{CB0EDC9B-7958-4262-8FD6-5CDF82473C17}"/>
              </a:ext>
            </a:extLst>
          </p:cNvPr>
          <p:cNvSpPr txBox="1"/>
          <p:nvPr/>
        </p:nvSpPr>
        <p:spPr>
          <a:xfrm>
            <a:off x="4438650" y="1855738"/>
            <a:ext cx="6096000" cy="34009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entury Gothic" panose="020F0302020204030204"/>
                <a:ea typeface="+mn-ea"/>
                <a:cs typeface="+mn-cs"/>
              </a:rPr>
              <a:t>Discussion Purpose: understand who the target population is (and who is eligible) for programs within the newly created Equity segment</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F0302020204030204"/>
                <a:ea typeface="+mn-ea"/>
                <a:cs typeface="+mn-cs"/>
              </a:rPr>
              <a:t>HTR defined in D.18-05-041 section 2.5.2</a:t>
            </a:r>
            <a:endParaRPr kumimoji="0" lang="en-US" sz="2000" b="0" i="0" u="none" strike="noStrike" kern="1200" cap="none" spc="0" normalizeH="0" baseline="0" noProof="0">
              <a:ln>
                <a:noFill/>
              </a:ln>
              <a:solidFill>
                <a:srgbClr val="000000"/>
              </a:solidFill>
              <a:effectLst/>
              <a:uLnTx/>
              <a:uFillTx/>
              <a:latin typeface="Century Gothic" panose="020F0302020204030204"/>
              <a:ea typeface="+mn-ea"/>
              <a:cs typeface="Calibri"/>
            </a:endParaRP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F0302020204030204"/>
                <a:ea typeface="+mn-lt"/>
                <a:cs typeface="+mn-lt"/>
              </a:rPr>
              <a:t>DAC defined in SB 350 and discussed in the EE Proceeding in D.18-05-041</a:t>
            </a:r>
            <a:r>
              <a:rPr kumimoji="0" lang="en-US" sz="2000" b="0" i="0" u="none" strike="noStrike" kern="1200" cap="none" spc="0" normalizeH="0" baseline="0" noProof="0">
                <a:ln>
                  <a:noFill/>
                </a:ln>
                <a:solidFill>
                  <a:srgbClr val="000000"/>
                </a:solidFill>
                <a:effectLst/>
                <a:uLnTx/>
                <a:uFillTx/>
                <a:latin typeface="Century Gothic" panose="020F0302020204030204"/>
                <a:ea typeface="+mn-ea"/>
                <a:cs typeface="+mn-cs"/>
              </a:rPr>
              <a:t> section 2.5.1</a:t>
            </a:r>
            <a:endParaRPr kumimoji="0" lang="en-US" sz="2000" b="0" i="0" u="none" strike="noStrike" kern="1200" cap="none" spc="0" normalizeH="0" baseline="0" noProof="0">
              <a:ln>
                <a:noFill/>
              </a:ln>
              <a:solidFill>
                <a:srgbClr val="000000"/>
              </a:solidFill>
              <a:effectLst/>
              <a:uLnTx/>
              <a:uFillTx/>
              <a:latin typeface="Century Gothic" panose="020F0302020204030204"/>
              <a:ea typeface="+mn-ea"/>
              <a:cs typeface="Calibri"/>
            </a:endParaRP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entury Gothic" panose="020F0302020204030204"/>
                <a:ea typeface="+mn-lt"/>
                <a:cs typeface="+mn-lt"/>
              </a:rPr>
              <a:t>Underserved has not been defined by the CPUC in the CPUC's Energy Efficiency Proceeding</a:t>
            </a:r>
          </a:p>
        </p:txBody>
      </p:sp>
      <p:sp>
        <p:nvSpPr>
          <p:cNvPr id="9" name="Slide Number Placeholder 8">
            <a:extLst>
              <a:ext uri="{FF2B5EF4-FFF2-40B4-BE49-F238E27FC236}">
                <a16:creationId xmlns:a16="http://schemas.microsoft.com/office/drawing/2014/main" id="{61052732-EC7A-4493-8010-4CD1BD539464}"/>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330EA680-D336-4FF7-8B7A-9848BB0A1C32}"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55105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2F97-16CF-45E6-BFCE-98BDEC0D8F3C}"/>
              </a:ext>
            </a:extLst>
          </p:cNvPr>
          <p:cNvSpPr>
            <a:spLocks noGrp="1"/>
          </p:cNvSpPr>
          <p:nvPr>
            <p:ph type="title"/>
          </p:nvPr>
        </p:nvSpPr>
        <p:spPr>
          <a:xfrm>
            <a:off x="838200" y="3175"/>
            <a:ext cx="10515600" cy="973667"/>
          </a:xfrm>
        </p:spPr>
        <p:txBody>
          <a:bodyPr>
            <a:normAutofit/>
          </a:bodyPr>
          <a:lstStyle/>
          <a:p>
            <a:r>
              <a:rPr lang="en-US">
                <a:ea typeface="+mj-lt"/>
                <a:cs typeface="+mj-lt"/>
              </a:rPr>
              <a:t>Hard-to-Reach (HTR)	</a:t>
            </a:r>
            <a:r>
              <a:rPr lang="en-US"/>
              <a:t> </a:t>
            </a:r>
            <a:r>
              <a:rPr lang="en-US" sz="2200"/>
              <a:t>defined in D.18-05-041 section 2.5.2</a:t>
            </a:r>
            <a:endParaRPr lang="en-US"/>
          </a:p>
        </p:txBody>
      </p:sp>
      <p:sp>
        <p:nvSpPr>
          <p:cNvPr id="3" name="Content Placeholder 2">
            <a:extLst>
              <a:ext uri="{FF2B5EF4-FFF2-40B4-BE49-F238E27FC236}">
                <a16:creationId xmlns:a16="http://schemas.microsoft.com/office/drawing/2014/main" id="{ECAFDAAE-8878-4CD6-8893-B2997C2EEBF7}"/>
              </a:ext>
            </a:extLst>
          </p:cNvPr>
          <p:cNvSpPr>
            <a:spLocks noGrp="1"/>
          </p:cNvSpPr>
          <p:nvPr>
            <p:ph idx="1"/>
          </p:nvPr>
        </p:nvSpPr>
        <p:spPr>
          <a:xfrm>
            <a:off x="609601" y="929217"/>
            <a:ext cx="11068049" cy="5566833"/>
          </a:xfrm>
        </p:spPr>
        <p:txBody>
          <a:bodyPr vert="horz" lIns="91440" tIns="45720" rIns="91440" bIns="45720" rtlCol="0" anchor="t">
            <a:normAutofit fontScale="92500" lnSpcReduction="10000"/>
          </a:bodyPr>
          <a:lstStyle/>
          <a:p>
            <a:pPr>
              <a:lnSpc>
                <a:spcPct val="120000"/>
              </a:lnSpc>
              <a:spcBef>
                <a:spcPts val="800"/>
              </a:spcBef>
            </a:pPr>
            <a:r>
              <a:rPr lang="en-US" sz="1600">
                <a:ea typeface="+mn-lt"/>
                <a:cs typeface="+mn-lt"/>
              </a:rPr>
              <a:t>Two criteria are considered sufficient if one of the criteria met is the geographic criteria defined below. There are common as well as separate criteria when defining hard-to-reach for residential versus small business customers. The barriers common to both include: </a:t>
            </a:r>
          </a:p>
          <a:p>
            <a:pPr lvl="1">
              <a:lnSpc>
                <a:spcPct val="120000"/>
              </a:lnSpc>
              <a:spcBef>
                <a:spcPts val="800"/>
              </a:spcBef>
            </a:pPr>
            <a:r>
              <a:rPr lang="en-US" sz="1400">
                <a:ea typeface="+mn-lt"/>
                <a:cs typeface="+mn-lt"/>
              </a:rPr>
              <a:t>Those customers who do not have easy access to program information or generally do not participate in energy efficiency programs due to a combination of language, business size, geographic, and lease (split incentive) barriers. These barriers to consider include: </a:t>
            </a:r>
          </a:p>
          <a:p>
            <a:pPr lvl="2">
              <a:lnSpc>
                <a:spcPct val="120000"/>
              </a:lnSpc>
              <a:spcBef>
                <a:spcPts val="800"/>
              </a:spcBef>
            </a:pPr>
            <a:r>
              <a:rPr lang="en-US" sz="1400">
                <a:ea typeface="+mn-lt"/>
                <a:cs typeface="+mn-lt"/>
              </a:rPr>
              <a:t>Language – Primary language spoken is other than English, and/or </a:t>
            </a:r>
          </a:p>
          <a:p>
            <a:pPr lvl="2">
              <a:lnSpc>
                <a:spcPct val="120000"/>
              </a:lnSpc>
              <a:spcBef>
                <a:spcPts val="800"/>
              </a:spcBef>
            </a:pPr>
            <a:r>
              <a:rPr lang="en-US" sz="1400">
                <a:ea typeface="+mn-lt"/>
                <a:cs typeface="+mn-lt"/>
              </a:rPr>
              <a:t>Geographic – Businesses or homes in areas other than the United States Office of Management and Budget Combined Statistical Areas of the San Francisco Bay Area, the Greater Los Angeles Area and the Greater Sacramento Area or the Office of Management and Budget metropolitan statistical areas of San Diego County</a:t>
            </a:r>
          </a:p>
          <a:p>
            <a:pPr lvl="1">
              <a:lnSpc>
                <a:spcPct val="120000"/>
              </a:lnSpc>
              <a:spcBef>
                <a:spcPts val="800"/>
              </a:spcBef>
            </a:pPr>
            <a:r>
              <a:rPr lang="en-US" sz="1400">
                <a:ea typeface="+mn-lt"/>
                <a:cs typeface="+mn-lt"/>
              </a:rPr>
              <a:t>For small business added criteria to the above to consider: </a:t>
            </a:r>
          </a:p>
          <a:p>
            <a:pPr lvl="2">
              <a:lnSpc>
                <a:spcPct val="120000"/>
              </a:lnSpc>
              <a:spcBef>
                <a:spcPts val="800"/>
              </a:spcBef>
            </a:pPr>
            <a:r>
              <a:rPr lang="en-US" sz="1400">
                <a:ea typeface="+mn-lt"/>
                <a:cs typeface="+mn-lt"/>
              </a:rPr>
              <a:t>Business Size – Less than ten employees and/or classified as Very Small (Customers whose annual electric demand is less than 20kW, or whose annual gas consumption is less than 10,000 </a:t>
            </a:r>
            <a:r>
              <a:rPr lang="en-US" sz="1400" err="1">
                <a:ea typeface="+mn-lt"/>
                <a:cs typeface="+mn-lt"/>
              </a:rPr>
              <a:t>therm</a:t>
            </a:r>
            <a:r>
              <a:rPr lang="en-US" sz="1400">
                <a:ea typeface="+mn-lt"/>
                <a:cs typeface="+mn-lt"/>
              </a:rPr>
              <a:t>, or both), and/or </a:t>
            </a:r>
          </a:p>
          <a:p>
            <a:pPr lvl="2">
              <a:lnSpc>
                <a:spcPct val="120000"/>
              </a:lnSpc>
              <a:spcBef>
                <a:spcPts val="800"/>
              </a:spcBef>
            </a:pPr>
            <a:r>
              <a:rPr lang="en-US" sz="1400">
                <a:ea typeface="+mn-lt"/>
                <a:cs typeface="+mn-lt"/>
              </a:rPr>
              <a:t>Leased or Rented Facilities – Investments in improvements to a facility rented or leased by a participating business customer</a:t>
            </a:r>
          </a:p>
          <a:p>
            <a:pPr lvl="1">
              <a:lnSpc>
                <a:spcPct val="120000"/>
              </a:lnSpc>
              <a:spcBef>
                <a:spcPts val="800"/>
              </a:spcBef>
            </a:pPr>
            <a:r>
              <a:rPr lang="en-US" sz="1400">
                <a:ea typeface="+mn-lt"/>
                <a:cs typeface="+mn-lt"/>
              </a:rPr>
              <a:t>For residential added criteria to the above to consider: </a:t>
            </a:r>
          </a:p>
          <a:p>
            <a:pPr lvl="2">
              <a:lnSpc>
                <a:spcPct val="120000"/>
              </a:lnSpc>
              <a:spcBef>
                <a:spcPts val="800"/>
              </a:spcBef>
            </a:pPr>
            <a:r>
              <a:rPr lang="en-US" sz="1400">
                <a:ea typeface="+mn-lt"/>
                <a:cs typeface="+mn-lt"/>
              </a:rPr>
              <a:t>Income – Those customers who qualify for the California Alternative Rates for Energy (CARE) or the Family Electric Rate Assistance Program (FERA), and/or </a:t>
            </a:r>
          </a:p>
          <a:p>
            <a:pPr lvl="2">
              <a:lnSpc>
                <a:spcPct val="120000"/>
              </a:lnSpc>
              <a:spcBef>
                <a:spcPts val="800"/>
              </a:spcBef>
            </a:pPr>
            <a:r>
              <a:rPr lang="en-US" sz="1400">
                <a:ea typeface="+mn-lt"/>
                <a:cs typeface="+mn-lt"/>
              </a:rPr>
              <a:t>Housing Type – Multi-family and Mobile Home Tenants (rent and lease)” </a:t>
            </a:r>
          </a:p>
          <a:p>
            <a:pPr lvl="2">
              <a:lnSpc>
                <a:spcPct val="120000"/>
              </a:lnSpc>
              <a:spcBef>
                <a:spcPts val="800"/>
              </a:spcBef>
            </a:pPr>
            <a:r>
              <a:rPr lang="en-US" sz="1400">
                <a:ea typeface="+mn-lt"/>
                <a:cs typeface="+mn-lt"/>
              </a:rPr>
              <a:t>Modification: include disadvantaged communities (as designated by CalEPA) in the geographic criteria for hard-to-reach customers</a:t>
            </a:r>
            <a:endParaRPr lang="en-US" sz="1400">
              <a:cs typeface="Calibri"/>
            </a:endParaRPr>
          </a:p>
        </p:txBody>
      </p:sp>
      <p:sp>
        <p:nvSpPr>
          <p:cNvPr id="4" name="Slide Number Placeholder 3">
            <a:extLst>
              <a:ext uri="{FF2B5EF4-FFF2-40B4-BE49-F238E27FC236}">
                <a16:creationId xmlns:a16="http://schemas.microsoft.com/office/drawing/2014/main" id="{42B2D399-3E43-4AAE-B88F-E3893192AE80}"/>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330EA680-D336-4FF7-8B7A-9848BB0A1C32}"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513918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820  -  Compatibility Mode" id="{4A57B540-6E83-4F98-96D3-54124DBD27CA}" vid="{CC3874F1-C129-4B4A-98F9-69431C0535A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1926</Words>
  <Application>Microsoft Macintosh PowerPoint</Application>
  <PresentationFormat>Widescreen</PresentationFormat>
  <Paragraphs>202</Paragraphs>
  <Slides>26</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Arial</vt:lpstr>
      <vt:lpstr>Calibri</vt:lpstr>
      <vt:lpstr>Calibri Light</vt:lpstr>
      <vt:lpstr>Century Gothic</vt:lpstr>
      <vt:lpstr>Office Theme</vt:lpstr>
      <vt:lpstr>1_Office Theme</vt:lpstr>
      <vt:lpstr>2_Office Theme</vt:lpstr>
      <vt:lpstr>CPUC White</vt:lpstr>
      <vt:lpstr>Equity Metrics Workshop</vt:lpstr>
      <vt:lpstr>-Opening Remarks from Leuwam Tesfai -Agenda -Goals for Today -Overall Purpose of the Effort </vt:lpstr>
      <vt:lpstr>Agenda  </vt:lpstr>
      <vt:lpstr>Workshop Goal</vt:lpstr>
      <vt:lpstr>California Energy Efficiency Coordinating Committee (CAEECC) Overview</vt:lpstr>
      <vt:lpstr>Background and Purpose of CAEECC  Equity Metrics Working Group</vt:lpstr>
      <vt:lpstr>Level Setting</vt:lpstr>
      <vt:lpstr>PowerPoint Presentation</vt:lpstr>
      <vt:lpstr>Hard-to-Reach (HTR)  defined in D.18-05-041 section 2.5.2</vt:lpstr>
      <vt:lpstr>Disadvantaged Communities (DAC)    defined in SB 350 and discussed in the EE Proceeding in D.18-05-041 section 2.5.1</vt:lpstr>
      <vt:lpstr>Equity Working Group Discussions on Underserved</vt:lpstr>
      <vt:lpstr>Equity segment vs ESA</vt:lpstr>
      <vt:lpstr>Breakout Questions &amp; Logistics</vt:lpstr>
      <vt:lpstr>Breakout Questions</vt:lpstr>
      <vt:lpstr>MURAL: Virtual Sticky Notes!</vt:lpstr>
      <vt:lpstr>Mural Demo</vt:lpstr>
      <vt:lpstr>Breakout Logistics</vt:lpstr>
      <vt:lpstr>Breakout Facilitators </vt:lpstr>
      <vt:lpstr>Break  10:40-10:55</vt:lpstr>
      <vt:lpstr>Reconvene</vt:lpstr>
      <vt:lpstr>Next Steps </vt:lpstr>
      <vt:lpstr>Appendix Slides</vt:lpstr>
      <vt:lpstr>ESJ Action Plan Goals</vt:lpstr>
      <vt:lpstr>Metric Setting Principles</vt:lpstr>
      <vt:lpstr>Sample Equity-related metrics that many PA’s populate across several portfolio sectors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Metrics WG First Mtg</dc:title>
  <dc:creator>Katherine Mckeague Abrams</dc:creator>
  <cp:lastModifiedBy>Katherine Mckeague Abrams</cp:lastModifiedBy>
  <cp:revision>63</cp:revision>
  <dcterms:created xsi:type="dcterms:W3CDTF">2021-06-28T15:23:26Z</dcterms:created>
  <dcterms:modified xsi:type="dcterms:W3CDTF">2021-08-28T18:37:06Z</dcterms:modified>
</cp:coreProperties>
</file>