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4"/>
  </p:sldMasterIdLst>
  <p:notesMasterIdLst>
    <p:notesMasterId r:id="rId14"/>
  </p:notesMasterIdLst>
  <p:sldIdLst>
    <p:sldId id="256" r:id="rId5"/>
    <p:sldId id="286" r:id="rId6"/>
    <p:sldId id="263" r:id="rId7"/>
    <p:sldId id="287" r:id="rId8"/>
    <p:sldId id="271" r:id="rId9"/>
    <p:sldId id="281" r:id="rId10"/>
    <p:sldId id="284" r:id="rId11"/>
    <p:sldId id="285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ey Tan" initials="LT" lastIdx="1" clrIdx="0">
    <p:extLst>
      <p:ext uri="{19B8F6BF-5375-455C-9EA6-DF929625EA0E}">
        <p15:presenceInfo xmlns:p15="http://schemas.microsoft.com/office/powerpoint/2012/main" userId="S-1-5-21-3665796436-1981368810-2728917537-1167" providerId="AD"/>
      </p:ext>
    </p:extLst>
  </p:cmAuthor>
  <p:cmAuthor id="2" name="Candis Mary-Dauphin" initials="CM" lastIdx="3" clrIdx="1">
    <p:extLst>
      <p:ext uri="{19B8F6BF-5375-455C-9EA6-DF929625EA0E}">
        <p15:presenceInfo xmlns:p15="http://schemas.microsoft.com/office/powerpoint/2012/main" userId="S-1-5-21-4209359839-2705103893-1985159213-3471" providerId="AD"/>
      </p:ext>
    </p:extLst>
  </p:cmAuthor>
  <p:cmAuthor id="3" name="Chu, Lowell (ENV)" initials="CL(" lastIdx="1" clrIdx="2">
    <p:extLst>
      <p:ext uri="{19B8F6BF-5375-455C-9EA6-DF929625EA0E}">
        <p15:presenceInfo xmlns:p15="http://schemas.microsoft.com/office/powerpoint/2012/main" userId="S::lowell.chu@sfgov.org::422d6805-d3e1-42fb-aee8-3b886307b3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8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909" autoAdjust="0"/>
  </p:normalViewPr>
  <p:slideViewPr>
    <p:cSldViewPr snapToGrid="0">
      <p:cViewPr varScale="1">
        <p:scale>
          <a:sx n="65" d="100"/>
          <a:sy n="65" d="100"/>
        </p:scale>
        <p:origin x="15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B058F-1C27-41DE-AE05-63ACD5950B8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6A391-7A35-43D0-9CCD-702CE9A8E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9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82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Excludes 5% Market Effects to align with 2020 ABAL Filing Module and Draft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Resolution E-5009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8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Excludes 5% Market Effects to align with 2020 Filing Module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 Resolution E-5009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6A391-7A35-43D0-9CCD-702CE9A8E7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1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other programs the</a:t>
            </a:r>
            <a:r>
              <a:rPr lang="en-US" baseline="0" dirty="0"/>
              <a:t>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22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Program provides no-cost TA, intended to address the barrier of engaging a rater by serving property owners that do not have the interest or ability to do a comprehensive audit. Program improvements and processes are informed by and designed to be compatible with local government interests &amp; needs (i.e. incorporation of resilience/EE nexus at time of scope development).</a:t>
            </a:r>
          </a:p>
          <a:p>
            <a:r>
              <a:rPr lang="en-US" dirty="0"/>
              <a:t>Description of how portfolio meets other requirements</a:t>
            </a:r>
          </a:p>
          <a:p>
            <a:pPr lvl="1"/>
            <a:r>
              <a:rPr lang="en-US" dirty="0"/>
              <a:t>Piloting scalable solutions, e.g. streamlined multifamily energy modeling software.</a:t>
            </a:r>
          </a:p>
          <a:p>
            <a:pPr lvl="1"/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Codes:  Demonstration projects, such as ePermit Tool and CodeCycle, to test new approaches and determine whether they can be scaled.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35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Program provides no-cost TA, intended to address the barrier of engaging a rater by serving property owners that do not have the interest or ability to do a comprehensive audit. Program improvements and processes are informed by and designed to be compatible with local government interests &amp; needs (i.e. incorporation of resilience/EE nexus at time of scope development).</a:t>
            </a:r>
          </a:p>
          <a:p>
            <a:r>
              <a:rPr lang="en-US" dirty="0"/>
              <a:t>Description of how portfolio meets other requirements</a:t>
            </a:r>
          </a:p>
          <a:p>
            <a:pPr lvl="1"/>
            <a:r>
              <a:rPr lang="en-US" dirty="0"/>
              <a:t>Piloting scalable solutions, e.g. streamlined multifamily energy modeling software.</a:t>
            </a:r>
          </a:p>
          <a:p>
            <a:pPr lvl="1"/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Codes:  Demonstration projects, such as ePermit Tool and CodeCycle, to test new approaches and determine whether they can be scaled.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5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F911-3389-4C1C-A7F3-C5B1722A9797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0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55DC-DF4D-4392-B765-4BFD2386428C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067F-B9D2-47C0-99CB-C9CBD8D29195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763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B7BA-4646-4912-8851-6B0D7CCAA04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20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540B-06AC-403C-9AB6-9A6E8BB5FE15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1169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0C4D-AA14-4C75-A5A6-748CB7E58FF1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03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156-73DD-4A74-B11E-437C2AB887B4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5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4F2-7DC5-4815-A22E-F07EE4B528E5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B0ED-9F35-44EA-9B85-721B5C84AFFE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CB9B-7CF3-4118-9189-9FB9A3687A57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1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2ED6-AD11-400C-8F8F-BC2B349EA4D4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C62-0234-4C56-B315-8220EE9D7095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6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B636-045F-4F4E-BE27-6FA20399D28A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564-F6F7-46C9-B8F5-82342A7176BD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9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FD8E-312B-41A5-B36A-57F764804B6F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8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4A8C-B656-4644-AB67-F337A8A15B63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0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53D2-F820-48B7-9732-0C40658D5FF1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4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berg@bayareametro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477" y="4224254"/>
            <a:ext cx="6177138" cy="1646302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ABAL Overview</a:t>
            </a:r>
            <a:br>
              <a:rPr lang="en-US" sz="48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 Berg</a:t>
            </a:r>
            <a:b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 – Energy Programs Manager</a:t>
            </a:r>
            <a:b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ABAG-MTC</a:t>
            </a:r>
            <a:b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7,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951" y="1003043"/>
            <a:ext cx="3822191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Budget &amp; Cost-Effectiveness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3784"/>
              </p:ext>
            </p:extLst>
          </p:nvPr>
        </p:nvGraphicFramePr>
        <p:xfrm>
          <a:off x="276150" y="997947"/>
          <a:ext cx="7644384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Year 2020 Budget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 Forecast </a:t>
                      </a:r>
                    </a:p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Savings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25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 therms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$16,705,479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$3,309,536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5.26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Emerging Tech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 &amp; Standards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$1,516,700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WE&amp;T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Energy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Nexus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$1,150,300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OBF Loan Pool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$22,682,015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7.76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743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 EM&amp;V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$271,135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BayREN 2020 Spending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$22,953,150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Uncommitted and Unspent Carryover Balance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BayREN 2020 Budget Recovery Request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$22,953,150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Authorized 2020 Budget Cap (D.18-05-041)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$24,615,000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2020 TRC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2020 PAC</a:t>
                      </a:r>
                    </a:p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2020 RIM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</a:t>
                      </a:r>
                    </a:p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</a:t>
                      </a: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9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Portfolio / Program Changes</a:t>
            </a:r>
            <a:endParaRPr lang="en-US" sz="2800" b="1" dirty="0">
              <a:solidFill>
                <a:srgbClr val="215F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 txBox="1">
            <a:spLocks/>
          </p:cNvSpPr>
          <p:nvPr/>
        </p:nvSpPr>
        <p:spPr>
          <a:xfrm>
            <a:off x="998785" y="1658347"/>
            <a:ext cx="6116154" cy="4597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Portfolio:</a:t>
            </a:r>
          </a:p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TRC = 0.29 ; PAC = 0.43</a:t>
            </a:r>
          </a:p>
          <a:p>
            <a:pPr lvl="1"/>
            <a:r>
              <a:rPr lang="en-US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2019 forecast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5% Market Effects</a:t>
            </a:r>
          </a:p>
          <a:p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Budget = $23,953,150</a:t>
            </a:r>
          </a:p>
          <a:p>
            <a:pPr lvl="1"/>
            <a:r>
              <a:rPr lang="en-US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2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480251"/>
              </p:ext>
            </p:extLst>
          </p:nvPr>
        </p:nvGraphicFramePr>
        <p:xfrm>
          <a:off x="220412" y="2390095"/>
          <a:ext cx="7270080" cy="215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1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TRC (Projected) by Program Year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26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(SF)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(MF)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(P4P)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56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 (includes non-resource)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 Challenges</a:t>
            </a:r>
          </a:p>
        </p:txBody>
      </p:sp>
    </p:spTree>
    <p:extLst>
      <p:ext uri="{BB962C8B-B14F-4D97-AF65-F5344CB8AC3E}">
        <p14:creationId xmlns:p14="http://schemas.microsoft.com/office/powerpoint/2010/main" val="121745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12" y="337547"/>
            <a:ext cx="6894527" cy="1320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Portfolio / Program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785" y="1481177"/>
            <a:ext cx="6116154" cy="4774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Multifamily</a:t>
            </a:r>
            <a:r>
              <a:rPr lang="en-US" sz="2800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PG&amp;E’s MUP participating raters can now submit projects to the BayREN Program;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allocated accordingly for rater assessments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Bay Area Multifamily Capital Advance Program (BAMCAP) repayments high enough to meet program demand for 2020;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therefore no request for financing capital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93121"/>
              </p:ext>
            </p:extLst>
          </p:nvPr>
        </p:nvGraphicFramePr>
        <p:xfrm>
          <a:off x="220412" y="1370427"/>
          <a:ext cx="7713094" cy="43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7074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n-US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</a:t>
                      </a:r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IOUs cannot or does not intend to undertake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n-US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Hard-to-Reach Markets whether or not there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an overlapping IOU program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Piloting activities where there is no IOU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 offering </a:t>
                      </a:r>
                      <a:r>
                        <a:rPr lang="en-US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where there is 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for scalability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Labeling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 &amp;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Bill Savings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REN Criteria (D.12-11-015)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9470"/>
              </p:ext>
            </p:extLst>
          </p:nvPr>
        </p:nvGraphicFramePr>
        <p:xfrm>
          <a:off x="338219" y="1557548"/>
          <a:ext cx="704088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PG&amp;E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Middle-income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renters / home owners focus;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measure option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AHUP (mainly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market rate);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P4P pilot;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MIDI (different offerings and not available in all 9 counties);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ESA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projects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(10-20% savings);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cost technical assistance;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Loan Referral Service for financing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(20% savings)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Labeling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 Offering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Bill Savings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Program Offering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BayREN-PG&amp;E Program Differences</a:t>
            </a:r>
          </a:p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(PGE AL411-G 5564E)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1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25215"/>
              </p:ext>
            </p:extLst>
          </p:nvPr>
        </p:nvGraphicFramePr>
        <p:xfrm>
          <a:off x="356381" y="1606201"/>
          <a:ext cx="704088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PG&amp;E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SMB focus (&lt;50K sf);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Outreach to prop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owners and managers in DACs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Predictive energy model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based targeting;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Non-OEB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financing;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 structure upfront amount based on modeled savings + incentives based on metered savings over 2 years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Primarily buildings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&gt;50K sf;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Hospitality, chains, grocers, healthcare;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mix of measures;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OBF;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offer savings at the meter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 &amp; </a:t>
                      </a:r>
                    </a:p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directly with local bldg. departments to customize trainings &amp; templates;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projects like ePermit tools to determine if scalable;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Bridges gap between LGs and state;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advocacy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Statewide lead: develops resources, templates, studies that are comprehensive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across the state;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advocacy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BayREN-PG&amp;E Program Differences</a:t>
            </a:r>
          </a:p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(PGE AL411-G 5564E)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0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Jenny Berg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jberg@bayareametro.gov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(415) 820-7947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220412" y="337547"/>
            <a:ext cx="68945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solidFill>
                  <a:srgbClr val="215F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892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1286918E16149911EADAC79418E40" ma:contentTypeVersion="12" ma:contentTypeDescription="Create a new document." ma:contentTypeScope="" ma:versionID="196da0cfd21b0ecb3275ea42bd6232a1">
  <xsd:schema xmlns:xsd="http://www.w3.org/2001/XMLSchema" xmlns:xs="http://www.w3.org/2001/XMLSchema" xmlns:p="http://schemas.microsoft.com/office/2006/metadata/properties" xmlns:ns2="c39d0427-23a3-434a-87a3-106c18a58fcc" xmlns:ns3="946de2c9-4276-4617-bb50-e4d722df88af" targetNamespace="http://schemas.microsoft.com/office/2006/metadata/properties" ma:root="true" ma:fieldsID="cbf1c91c2c9028a5214b5c016a887adb" ns2:_="" ns3:_="">
    <xsd:import namespace="c39d0427-23a3-434a-87a3-106c18a58fcc"/>
    <xsd:import namespace="946de2c9-4276-4617-bb50-e4d722df88a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d0427-23a3-434a-87a3-106c18a58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de2c9-4276-4617-bb50-e4d722df88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DB86E7-F703-42F0-A194-96731749BA80}">
  <ds:schemaRefs>
    <ds:schemaRef ds:uri="http://schemas.microsoft.com/office/2006/documentManagement/types"/>
    <ds:schemaRef ds:uri="http://schemas.microsoft.com/office/2006/metadata/properties"/>
    <ds:schemaRef ds:uri="946de2c9-4276-4617-bb50-e4d722df88af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9d0427-23a3-434a-87a3-106c18a58fcc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6312395-69EF-4124-AF0E-6386CBABD0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707803-F7C3-4349-B70D-1602D4C6D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d0427-23a3-434a-87a3-106c18a58fcc"/>
    <ds:schemaRef ds:uri="946de2c9-4276-4617-bb50-e4d722df8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1566</TotalTime>
  <Words>828</Words>
  <Application>Microsoft Office PowerPoint</Application>
  <PresentationFormat>On-screen Show (4:3)</PresentationFormat>
  <Paragraphs>207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2020 ABAL Overview  Jenny Berg Assistant Director – Energy Programs Manager ABAG-MTC August 7, 2019</vt:lpstr>
      <vt:lpstr>PowerPoint Presentation</vt:lpstr>
      <vt:lpstr>PowerPoint Presentation</vt:lpstr>
      <vt:lpstr>PowerPoint Presentation</vt:lpstr>
      <vt:lpstr>Proposed Portfolio / Program Changes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Lacey Tan</cp:lastModifiedBy>
  <cp:revision>97</cp:revision>
  <dcterms:created xsi:type="dcterms:W3CDTF">2018-07-06T21:46:25Z</dcterms:created>
  <dcterms:modified xsi:type="dcterms:W3CDTF">2019-07-31T22:09:03Z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0x010100B921286918E16149911EADAC79418E40</vt:lpwstr>
  </property>
  <property fmtid="{D5CDD505-2E9C-101B-9397-08002B2CF9AE}" pid="3" name="_NewReviewCycle">
    <vt:lpwstr/>
  </property>
</Properties>
</file>