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9" r:id="rId5"/>
    <p:sldId id="379" r:id="rId6"/>
    <p:sldId id="378" r:id="rId7"/>
    <p:sldId id="353" r:id="rId8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9"/>
    <a:srgbClr val="E35205"/>
    <a:srgbClr val="284969"/>
    <a:srgbClr val="08458B"/>
    <a:srgbClr val="08C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8" autoAdjust="0"/>
    <p:restoredTop sz="94576"/>
  </p:normalViewPr>
  <p:slideViewPr>
    <p:cSldViewPr snapToGrid="0" snapToObjects="1">
      <p:cViewPr varScale="1">
        <p:scale>
          <a:sx n="84" d="100"/>
          <a:sy n="84" d="100"/>
        </p:scale>
        <p:origin x="704" y="184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-51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1A0D-E902-E24B-9B74-09CFCA4B9EFD}" type="datetimeFigureOut">
              <a:rPr lang="en-US" smtClean="0"/>
              <a:pPr/>
              <a:t>8/10/20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75B1-A8DA-404E-9BB6-E6694A6C5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44E2-B091-D142-9144-C0A4F0E4E1CB}" type="datetimeFigureOut">
              <a:rPr lang="en-US" smtClean="0"/>
              <a:pPr/>
              <a:t>8/10/20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A899-2634-DC42-8197-E1CAE854DD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– which phase so when savings come up…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A899-2634-DC42-8197-E1CAE854DD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081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accent4">
                    <a:lumMod val="75000"/>
                  </a:schemeClr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accent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029220"/>
            <a:ext cx="22860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24834" indent="-524834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600" b="0" i="0">
                <a:latin typeface="Franklin Gothic Book Regular"/>
              </a:defRPr>
            </a:lvl1pPr>
            <a:lvl2pPr marL="117082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2pPr>
            <a:lvl3pPr marL="1870602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3pPr>
            <a:lvl4pPr marL="257038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800" b="0" i="0">
                <a:latin typeface="Franklin Gothic Book Regular"/>
              </a:defRPr>
            </a:lvl4pPr>
            <a:lvl5pPr marL="3270160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400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0880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3200"/>
            </a:lvl1pPr>
            <a:lvl2pPr marL="63677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2pPr>
            <a:lvl3pPr marL="937722" indent="-300943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3pPr>
            <a:lvl4pPr marL="1256111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/>
            </a:lvl4pPr>
            <a:lvl5pPr marL="3427174" indent="-628056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23947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3200"/>
            </a:lvl1pPr>
            <a:lvl2pPr marL="713106" indent="-394716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2pPr>
            <a:lvl3pPr marL="937722" indent="-300943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3pPr>
            <a:lvl4pPr marL="1256111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2400"/>
            </a:lvl4pPr>
            <a:lvl5pPr marL="3191653" indent="-392535">
              <a:buClr>
                <a:schemeClr val="accent5"/>
              </a:buClr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BE708-2156-D840-BF05-EB6940ABF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B134B-DCB6-9249-BB5A-33C7CEF4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066" y="7360278"/>
            <a:ext cx="1828800" cy="3657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Dark">
    <p:bg>
      <p:bgPr>
        <a:solidFill>
          <a:srgbClr val="0F6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the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316200"/>
            <a:ext cx="1828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_Break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15" y="7316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366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_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364" y="7303911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674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_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198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_Breaker">
    <p:bg>
      <p:bgPr>
        <a:solidFill>
          <a:srgbClr val="E35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109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Phot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B802B-32CE-4390-AE8D-8341C329B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52" r="1299" b="917"/>
          <a:stretch/>
        </p:blipFill>
        <p:spPr>
          <a:xfrm>
            <a:off x="0" y="0"/>
            <a:ext cx="13807440" cy="782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BB76F-7C8B-4F40-83B8-8E15CB52A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858000"/>
            <a:ext cx="2286000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31902D-91F5-5A45-ADF5-AE71ABBB4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508372"/>
            <a:ext cx="8771003" cy="3300070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Page Graphi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672365"/>
            <a:ext cx="11744960" cy="1603075"/>
          </a:xfrm>
        </p:spPr>
        <p:txBody>
          <a:bodyPr anchor="t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6AFBA-9EBF-4340-BABF-0BB24DA393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0880" y="5761238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800" b="0" i="0" cap="none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95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6886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600" b="0" i="0">
                <a:latin typeface="Franklin Gothic Book Regular"/>
              </a:defRPr>
            </a:lvl1pPr>
            <a:lvl2pPr marL="93772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2pPr>
            <a:lvl3pPr marL="1406584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3pPr>
            <a:lvl4pPr marL="1724973" indent="-34892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800" b="0" i="0">
                <a:latin typeface="Franklin Gothic Book Regular"/>
              </a:defRPr>
            </a:lvl4pPr>
            <a:lvl5pPr marL="3149008" indent="-34989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747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3"/>
            <a:ext cx="1243584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54" r:id="rId7"/>
    <p:sldLayoutId id="2147483666" r:id="rId8"/>
    <p:sldLayoutId id="2147483650" r:id="rId9"/>
    <p:sldLayoutId id="2147483667" r:id="rId10"/>
    <p:sldLayoutId id="2147483652" r:id="rId11"/>
    <p:sldLayoutId id="2147483661" r:id="rId12"/>
  </p:sldLayoutIdLst>
  <p:hf hdr="0" ftr="0" dt="0"/>
  <p:txStyles>
    <p:titleStyle>
      <a:lvl1pPr algn="l" defTabSz="699779" rtl="0" eaLnBrk="1" latinLnBrk="0" hangingPunct="1">
        <a:spcBef>
          <a:spcPct val="0"/>
        </a:spcBef>
        <a:buNone/>
        <a:defRPr sz="4000" b="0" i="0" kern="1200">
          <a:solidFill>
            <a:schemeClr val="accent4">
              <a:lumMod val="75000"/>
            </a:schemeClr>
          </a:solidFill>
          <a:latin typeface="Rockwell Regular"/>
          <a:ea typeface="+mj-ea"/>
          <a:cs typeface="Rockwell"/>
        </a:defRPr>
      </a:lvl1pPr>
    </p:titleStyle>
    <p:bodyStyle>
      <a:lvl1pPr marL="524834" indent="-524834" algn="l" defTabSz="699779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1pPr>
      <a:lvl2pPr marL="1137142" indent="-437363" algn="l" defTabSz="699779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2pPr>
      <a:lvl3pPr marL="1749450" indent="-349890" algn="l" defTabSz="699779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3pPr>
      <a:lvl4pPr marL="2449229" indent="-349890" algn="l" defTabSz="699779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4pPr>
      <a:lvl5pPr marL="3149008" indent="-349890" algn="l" defTabSz="699779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5pPr>
      <a:lvl6pPr marL="384878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568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834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8126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7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55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33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911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89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67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45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823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D594-5546-C84A-80D8-F6ECE712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756984"/>
            <a:ext cx="11744960" cy="2129216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  <a:latin typeface="Rockwell" panose="02060603020205020403" pitchFamily="18" charset="77"/>
              </a:rPr>
              <a:t>CAEECC MT Working Group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dirty="0">
                <a:latin typeface="Rockwell" panose="02060603020205020403" pitchFamily="18" charset="77"/>
              </a:rPr>
              <a:t>Setting Goals: 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sz="4000" i="1" dirty="0">
                <a:latin typeface="Rockwell" panose="02060603020205020403" pitchFamily="18" charset="77"/>
              </a:rPr>
              <a:t>Draft Proposal in Illinois</a:t>
            </a:r>
            <a:endParaRPr lang="en-US" i="1" dirty="0">
              <a:latin typeface="Rockwell" panose="02060603020205020403" pitchFamily="18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9E658-AD02-C94C-8952-C31858C0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80" y="4581658"/>
            <a:ext cx="11744960" cy="11610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Margie Gardner, Senior Advisor</a:t>
            </a:r>
          </a:p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August 11, 2020</a:t>
            </a:r>
          </a:p>
        </p:txBody>
      </p:sp>
    </p:spTree>
    <p:extLst>
      <p:ext uri="{BB962C8B-B14F-4D97-AF65-F5344CB8AC3E}">
        <p14:creationId xmlns:p14="http://schemas.microsoft.com/office/powerpoint/2010/main" val="14696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68D4EE-F123-E243-A086-8D36C78C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Example of (Draft)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MT Goals from IL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EE53C7-1743-5F4C-A682-6D086848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606657"/>
            <a:ext cx="12435840" cy="533633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Policies related to counting MT savings are working their way through the IL Stakeholder Advisory Group (SAG)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Current draft: How will MT savings be incorporated into utility goals?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Will be resolved on an initiative-by-initiative basis</a:t>
            </a:r>
          </a:p>
          <a:p>
            <a:pPr marL="46886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2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2156D-863B-4C46-B4EF-251F42DC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Thoughts for the CA Situation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0563A-D04C-3D4B-A27D-1D53991B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445291"/>
            <a:ext cx="12796520" cy="570854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Propose that the CPUC track MT portfolio-level goals </a:t>
            </a:r>
            <a:r>
              <a:rPr lang="en-US" sz="2600" dirty="0"/>
              <a:t>(not initiative level*)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Analogous to resource acquisition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Provides flexibility to Administrator to adaptively manage the portfolio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Set portfolio goals based on the specific set of initiatives that comprise the portfolio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Work with MT Administrator and MT Advisory Board to set the goals once they have scanned opportunities/finished an RFP and selected an initial portfolio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* Note that “goals” are set for individual initiatives, but these are focused on market progress indicators, and outcomes.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2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B6493-17C2-B542-B268-18857C38F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800" dirty="0">
                <a:latin typeface="Rockwell" panose="02060603020205020403" pitchFamily="18" charset="77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E4D5C-6868-AC40-80BF-8F1E25F84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Rockwell" panose="02060603020205020403" pitchFamily="18" charset="77"/>
              </a:rPr>
              <a:t>Margie Gardner</a:t>
            </a:r>
          </a:p>
          <a:p>
            <a:r>
              <a:rPr lang="en-US" sz="3200" dirty="0" err="1">
                <a:latin typeface="Rockwell" panose="02060603020205020403" pitchFamily="18" charset="77"/>
              </a:rPr>
              <a:t>Mgardner@Resource-Innovations.com</a:t>
            </a:r>
            <a:endParaRPr lang="en-US" sz="3200" dirty="0"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550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_Standard">
      <a:dk1>
        <a:srgbClr val="0F6689"/>
      </a:dk1>
      <a:lt1>
        <a:srgbClr val="FFFFFF"/>
      </a:lt1>
      <a:dk2>
        <a:srgbClr val="000000"/>
      </a:dk2>
      <a:lt2>
        <a:srgbClr val="FFFFFF"/>
      </a:lt2>
      <a:accent1>
        <a:srgbClr val="636466"/>
      </a:accent1>
      <a:accent2>
        <a:srgbClr val="939598"/>
      </a:accent2>
      <a:accent3>
        <a:srgbClr val="000000"/>
      </a:accent3>
      <a:accent4>
        <a:srgbClr val="099FC8"/>
      </a:accent4>
      <a:accent5>
        <a:srgbClr val="F9A433"/>
      </a:accent5>
      <a:accent6>
        <a:srgbClr val="E35205"/>
      </a:accent6>
      <a:hlink>
        <a:srgbClr val="F9A433"/>
      </a:hlink>
      <a:folHlink>
        <a:srgbClr val="E35205"/>
      </a:folHlink>
    </a:clrScheme>
    <a:fontScheme name="RI_Brand_Fonts_Alt">
      <a:maj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18AF89B6DE644A21ABA78B52DC482" ma:contentTypeVersion="6" ma:contentTypeDescription="Create a new document." ma:contentTypeScope="" ma:versionID="171528dbdb7f8ace22603faa56c1ae22">
  <xsd:schema xmlns:xsd="http://www.w3.org/2001/XMLSchema" xmlns:xs="http://www.w3.org/2001/XMLSchema" xmlns:p="http://schemas.microsoft.com/office/2006/metadata/properties" xmlns:ns2="32bfce61-d89e-4ff8-b2c7-0ab2b9d3634a" targetNamespace="http://schemas.microsoft.com/office/2006/metadata/properties" ma:root="true" ma:fieldsID="660f9297846a5dbb99b499f9ff15ec86" ns2:_="">
    <xsd:import namespace="32bfce61-d89e-4ff8-b2c7-0ab2b9d36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fce61-d89e-4ff8-b2c7-0ab2b9d36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13203F-6490-46A7-BD67-2D25CCC55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C500B4-BC3D-40C0-9C16-B4231F38A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fce61-d89e-4ff8-b2c7-0ab2b9d36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370089-1D1C-453B-A7D5-DC4EFFBA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186</Words>
  <Application>Microsoft Macintosh PowerPoint</Application>
  <PresentationFormat>Custom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Book Regular</vt:lpstr>
      <vt:lpstr>Helvetica</vt:lpstr>
      <vt:lpstr>Rockwell</vt:lpstr>
      <vt:lpstr>Rockwell Regular</vt:lpstr>
      <vt:lpstr>Office Theme</vt:lpstr>
      <vt:lpstr>CAEECC MT Working Group Setting Goals:  Draft Proposal in Illinois</vt:lpstr>
      <vt:lpstr>Example of (Draft) MT Goals from IL</vt:lpstr>
      <vt:lpstr>Thoughts for the CA Situation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CAEECC MT Working Group Savings, C&amp;S,  and Goals:  Examples from Other Regions</dc:title>
  <dc:creator>Margie Gardner</dc:creator>
  <cp:lastModifiedBy>Margie Gardner</cp:lastModifiedBy>
  <cp:revision>25</cp:revision>
  <dcterms:created xsi:type="dcterms:W3CDTF">2020-07-22T00:06:32Z</dcterms:created>
  <dcterms:modified xsi:type="dcterms:W3CDTF">2020-08-11T04:02:45Z</dcterms:modified>
</cp:coreProperties>
</file>