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85" r:id="rId2"/>
    <p:sldId id="256" r:id="rId3"/>
    <p:sldId id="257" r:id="rId4"/>
    <p:sldId id="258" r:id="rId5"/>
    <p:sldId id="391" r:id="rId6"/>
    <p:sldId id="386" r:id="rId7"/>
    <p:sldId id="3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02"/>
    <p:restoredTop sz="94694"/>
  </p:normalViewPr>
  <p:slideViewPr>
    <p:cSldViewPr snapToGrid="0" snapToObjects="1">
      <p:cViewPr varScale="1">
        <p:scale>
          <a:sx n="71" d="100"/>
          <a:sy n="71" d="100"/>
        </p:scale>
        <p:origin x="53" y="2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EF067-7EAF-4470-AB4C-08BA09A33F32}"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C0F73-8046-415D-B288-C0AC5A10C432}" type="slidenum">
              <a:rPr lang="en-US" smtClean="0"/>
              <a:t>‹#›</a:t>
            </a:fld>
            <a:endParaRPr lang="en-US"/>
          </a:p>
        </p:txBody>
      </p:sp>
    </p:spTree>
    <p:extLst>
      <p:ext uri="{BB962C8B-B14F-4D97-AF65-F5344CB8AC3E}">
        <p14:creationId xmlns:p14="http://schemas.microsoft.com/office/powerpoint/2010/main" val="151966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DD01C-6684-D240-B834-B5C65C9491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437B4D-CBA0-DA41-83FC-3A64CFE06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4BDD30-0156-7841-8B79-A0440CCAAF5B}"/>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5" name="Footer Placeholder 4">
            <a:extLst>
              <a:ext uri="{FF2B5EF4-FFF2-40B4-BE49-F238E27FC236}">
                <a16:creationId xmlns:a16="http://schemas.microsoft.com/office/drawing/2014/main" id="{061DBF9F-2528-9348-9232-36DBD9A2B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2603BE-666F-8D4F-A59F-6278A314721F}"/>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93116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6206-52D8-9642-815B-BFB9716258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C28228-C419-E544-8407-6B8B675C64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033374-4B96-534E-AFC9-B1C6308ED7B4}"/>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5" name="Footer Placeholder 4">
            <a:extLst>
              <a:ext uri="{FF2B5EF4-FFF2-40B4-BE49-F238E27FC236}">
                <a16:creationId xmlns:a16="http://schemas.microsoft.com/office/drawing/2014/main" id="{4744084C-877D-4546-AAC4-FAD0C0D50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D432D-5811-7749-9246-AAE60753C582}"/>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224879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76DD0F-2272-AC40-B1ED-A4F21FC600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063EE4-E9F8-104E-A06A-EA8101C6B5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D2F5B-54B2-6A45-8923-A40FF8024582}"/>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5" name="Footer Placeholder 4">
            <a:extLst>
              <a:ext uri="{FF2B5EF4-FFF2-40B4-BE49-F238E27FC236}">
                <a16:creationId xmlns:a16="http://schemas.microsoft.com/office/drawing/2014/main" id="{23E6B0F9-06F5-5649-916E-8BDCFEDAC5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C2330-8E51-CE4B-882C-B78278AD57B1}"/>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392933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7E57-209E-C843-92C3-6409F5C6CA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F6D571-971A-DC45-9ADB-1B4F091341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F0EE5A-4A58-1643-BE37-C06B6058A972}"/>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5" name="Footer Placeholder 4">
            <a:extLst>
              <a:ext uri="{FF2B5EF4-FFF2-40B4-BE49-F238E27FC236}">
                <a16:creationId xmlns:a16="http://schemas.microsoft.com/office/drawing/2014/main" id="{E3A5695D-DC2C-6B42-B28D-A82FA5DFD2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DEBC88-6CA7-EF46-B370-0C3125AEBB40}"/>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146781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98028-EF7A-0F43-B1EB-3D6CFB8A92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7AFFEF-489C-284F-B4C5-1C7D447342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F28A19-AE50-2B47-A1D8-B0D74B9A44FE}"/>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5" name="Footer Placeholder 4">
            <a:extLst>
              <a:ext uri="{FF2B5EF4-FFF2-40B4-BE49-F238E27FC236}">
                <a16:creationId xmlns:a16="http://schemas.microsoft.com/office/drawing/2014/main" id="{80898D0C-D8C7-2B49-8367-CE960003F5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6F326-6F39-D746-9A75-00C9E10411E7}"/>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381204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994A5-41A1-E84D-BC13-83BACDBB1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B6C86-0F48-0E46-A35A-0189DDCA0D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32804B-9ECA-8E47-B05F-33EC469CF6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3BB6AA-14AF-DF4B-BE33-646CC71ACAED}"/>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6" name="Footer Placeholder 5">
            <a:extLst>
              <a:ext uri="{FF2B5EF4-FFF2-40B4-BE49-F238E27FC236}">
                <a16:creationId xmlns:a16="http://schemas.microsoft.com/office/drawing/2014/main" id="{8B5A7C7F-19BC-904B-B6E9-7B4310B984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EA92A5-6CFA-8D47-8194-9F25763EF4A6}"/>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15742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E8BD3-2976-A744-87F1-436B3439B0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E291DE-674C-9046-9EF6-5607A5344F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DC704C-C253-0543-B68D-9456ED6C75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7D1B40-78A0-B740-8C45-A93CBF7D1E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0E60C1-FB75-7F4A-9787-F4CE9708B2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4B03DE-C092-A34C-8831-87A3A01A1E1C}"/>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8" name="Footer Placeholder 7">
            <a:extLst>
              <a:ext uri="{FF2B5EF4-FFF2-40B4-BE49-F238E27FC236}">
                <a16:creationId xmlns:a16="http://schemas.microsoft.com/office/drawing/2014/main" id="{4B16F65B-66BE-5243-A6BD-6AD25EDB1E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96C0AC-581A-644F-8211-E74607A693CF}"/>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365189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44504-B7D2-604B-B438-96AE5AE682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A77716-3247-4440-8C52-8EF29E8BCB6B}"/>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4" name="Footer Placeholder 3">
            <a:extLst>
              <a:ext uri="{FF2B5EF4-FFF2-40B4-BE49-F238E27FC236}">
                <a16:creationId xmlns:a16="http://schemas.microsoft.com/office/drawing/2014/main" id="{6DDA5042-B36C-0048-B814-A76F5BF6B5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35E9CB-C242-AB45-A06B-0DC2B420AD13}"/>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57239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B62861-B377-044C-B180-451C7D441897}"/>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3" name="Footer Placeholder 2">
            <a:extLst>
              <a:ext uri="{FF2B5EF4-FFF2-40B4-BE49-F238E27FC236}">
                <a16:creationId xmlns:a16="http://schemas.microsoft.com/office/drawing/2014/main" id="{86B8C771-93A6-F846-9C4C-FCEAEB2F0C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C290F5-7BF1-A942-9F3D-EA8DC501C3C4}"/>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3527575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85781-2588-6F4F-8033-0A2973717E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688569-9FC0-3749-87C1-999A012B2E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FF3E30-5E76-3C4F-94BF-5B8B617F9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FC39CE-E753-EA4D-8946-D403AB2BA95D}"/>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6" name="Footer Placeholder 5">
            <a:extLst>
              <a:ext uri="{FF2B5EF4-FFF2-40B4-BE49-F238E27FC236}">
                <a16:creationId xmlns:a16="http://schemas.microsoft.com/office/drawing/2014/main" id="{0E0136F8-4E41-CD43-A169-822A6E20A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7F3DE6-1880-5A48-89DE-E2CB08A1E781}"/>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42097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9859-A1A8-144F-BBF9-8E0F43F3D7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5DA88C-CA1A-2E47-BD16-C36942CE5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DA2071-2018-D948-A959-17FE1E805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51D548-ED21-5649-91E1-D1C734029CA9}"/>
              </a:ext>
            </a:extLst>
          </p:cNvPr>
          <p:cNvSpPr>
            <a:spLocks noGrp="1"/>
          </p:cNvSpPr>
          <p:nvPr>
            <p:ph type="dt" sz="half" idx="10"/>
          </p:nvPr>
        </p:nvSpPr>
        <p:spPr/>
        <p:txBody>
          <a:bodyPr/>
          <a:lstStyle/>
          <a:p>
            <a:fld id="{8E97268D-EC70-4B45-A18A-AF5F2A139826}" type="datetimeFigureOut">
              <a:rPr lang="en-US" smtClean="0"/>
              <a:t>9/22/2020</a:t>
            </a:fld>
            <a:endParaRPr lang="en-US"/>
          </a:p>
        </p:txBody>
      </p:sp>
      <p:sp>
        <p:nvSpPr>
          <p:cNvPr id="6" name="Footer Placeholder 5">
            <a:extLst>
              <a:ext uri="{FF2B5EF4-FFF2-40B4-BE49-F238E27FC236}">
                <a16:creationId xmlns:a16="http://schemas.microsoft.com/office/drawing/2014/main" id="{D0D9F8D5-CE9C-924E-B5F9-97390344ED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B51F9-A3AC-E243-BA6C-526533750F30}"/>
              </a:ext>
            </a:extLst>
          </p:cNvPr>
          <p:cNvSpPr>
            <a:spLocks noGrp="1"/>
          </p:cNvSpPr>
          <p:nvPr>
            <p:ph type="sldNum" sz="quarter" idx="12"/>
          </p:nvPr>
        </p:nvSpPr>
        <p:spPr/>
        <p:txBody>
          <a:bodyPr/>
          <a:lstStyle/>
          <a:p>
            <a:fld id="{045E433A-4020-A44B-B749-033B7D6B3351}" type="slidenum">
              <a:rPr lang="en-US" smtClean="0"/>
              <a:t>‹#›</a:t>
            </a:fld>
            <a:endParaRPr lang="en-US"/>
          </a:p>
        </p:txBody>
      </p:sp>
    </p:spTree>
    <p:extLst>
      <p:ext uri="{BB962C8B-B14F-4D97-AF65-F5344CB8AC3E}">
        <p14:creationId xmlns:p14="http://schemas.microsoft.com/office/powerpoint/2010/main" val="3180740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F12016-DDED-A04D-A7E8-A80B7015B0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163F5A-C092-954C-B209-389EC3BB9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F426B-4E99-D249-AB84-65C07CE8B1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7268D-EC70-4B45-A18A-AF5F2A139826}" type="datetimeFigureOut">
              <a:rPr lang="en-US" smtClean="0"/>
              <a:t>9/22/2020</a:t>
            </a:fld>
            <a:endParaRPr lang="en-US"/>
          </a:p>
        </p:txBody>
      </p:sp>
      <p:sp>
        <p:nvSpPr>
          <p:cNvPr id="5" name="Footer Placeholder 4">
            <a:extLst>
              <a:ext uri="{FF2B5EF4-FFF2-40B4-BE49-F238E27FC236}">
                <a16:creationId xmlns:a16="http://schemas.microsoft.com/office/drawing/2014/main" id="{8C1C42D0-6F22-454D-9A2E-EDA4076689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127AF0-5C32-B145-9481-F9EC9C9625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E433A-4020-A44B-B749-033B7D6B3351}" type="slidenum">
              <a:rPr lang="en-US" smtClean="0"/>
              <a:t>‹#›</a:t>
            </a:fld>
            <a:endParaRPr lang="en-US"/>
          </a:p>
        </p:txBody>
      </p:sp>
    </p:spTree>
    <p:extLst>
      <p:ext uri="{BB962C8B-B14F-4D97-AF65-F5344CB8AC3E}">
        <p14:creationId xmlns:p14="http://schemas.microsoft.com/office/powerpoint/2010/main" val="2054262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B0EB45-A9DC-6543-A32F-E94E717FB3CF}"/>
              </a:ext>
            </a:extLst>
          </p:cNvPr>
          <p:cNvSpPr>
            <a:spLocks noGrp="1"/>
          </p:cNvSpPr>
          <p:nvPr>
            <p:ph type="title"/>
          </p:nvPr>
        </p:nvSpPr>
        <p:spPr/>
        <p:txBody>
          <a:bodyPr>
            <a:normAutofit/>
          </a:bodyPr>
          <a:lstStyle/>
          <a:p>
            <a:r>
              <a:rPr lang="en-US" dirty="0"/>
              <a:t>MTI Life-Cycle Energy Savings</a:t>
            </a:r>
            <a:br>
              <a:rPr lang="en-US" dirty="0"/>
            </a:br>
            <a:endParaRPr lang="en-US" dirty="0"/>
          </a:p>
        </p:txBody>
      </p:sp>
      <p:pic>
        <p:nvPicPr>
          <p:cNvPr id="6" name="Content Placeholder 5" descr="A close up of a map&#10;&#10;Description automatically generated">
            <a:extLst>
              <a:ext uri="{FF2B5EF4-FFF2-40B4-BE49-F238E27FC236}">
                <a16:creationId xmlns:a16="http://schemas.microsoft.com/office/drawing/2014/main" id="{FA151692-D675-8148-9916-488334C71BDD}"/>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09925" y="1504766"/>
            <a:ext cx="10838857" cy="4957850"/>
          </a:xfrm>
          <a:prstGeom prst="rect">
            <a:avLst/>
          </a:prstGeom>
          <a:noFill/>
          <a:ln>
            <a:noFill/>
          </a:ln>
        </p:spPr>
      </p:pic>
      <p:sp>
        <p:nvSpPr>
          <p:cNvPr id="3" name="TextBox 2">
            <a:extLst>
              <a:ext uri="{FF2B5EF4-FFF2-40B4-BE49-F238E27FC236}">
                <a16:creationId xmlns:a16="http://schemas.microsoft.com/office/drawing/2014/main" id="{96181E09-0772-419B-BB78-7EEE69864827}"/>
              </a:ext>
            </a:extLst>
          </p:cNvPr>
          <p:cNvSpPr txBox="1"/>
          <p:nvPr/>
        </p:nvSpPr>
        <p:spPr>
          <a:xfrm>
            <a:off x="7497322" y="1320728"/>
            <a:ext cx="2690929" cy="646331"/>
          </a:xfrm>
          <a:prstGeom prst="rect">
            <a:avLst/>
          </a:prstGeom>
          <a:noFill/>
          <a:ln>
            <a:solidFill>
              <a:schemeClr val="tx1"/>
            </a:solidFill>
          </a:ln>
        </p:spPr>
        <p:txBody>
          <a:bodyPr wrap="none" rtlCol="0">
            <a:spAutoFit/>
          </a:bodyPr>
          <a:lstStyle/>
          <a:p>
            <a:r>
              <a:rPr lang="en-US" dirty="0"/>
              <a:t>Savings Post C&amp;S Adoption</a:t>
            </a:r>
          </a:p>
          <a:p>
            <a:r>
              <a:rPr lang="en-US" dirty="0"/>
              <a:t>(Above NMB)</a:t>
            </a:r>
          </a:p>
        </p:txBody>
      </p:sp>
      <p:cxnSp>
        <p:nvCxnSpPr>
          <p:cNvPr id="7" name="Straight Arrow Connector 6">
            <a:extLst>
              <a:ext uri="{FF2B5EF4-FFF2-40B4-BE49-F238E27FC236}">
                <a16:creationId xmlns:a16="http://schemas.microsoft.com/office/drawing/2014/main" id="{73079E8F-5DF7-4E62-814B-154E7ACE64A8}"/>
              </a:ext>
            </a:extLst>
          </p:cNvPr>
          <p:cNvCxnSpPr>
            <a:cxnSpLocks/>
          </p:cNvCxnSpPr>
          <p:nvPr/>
        </p:nvCxnSpPr>
        <p:spPr>
          <a:xfrm flipH="1">
            <a:off x="8745967" y="1967059"/>
            <a:ext cx="96820" cy="863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837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3C1590-F043-3644-AEAD-361FFC91AA0B}"/>
              </a:ext>
            </a:extLst>
          </p:cNvPr>
          <p:cNvSpPr>
            <a:spLocks noGrp="1"/>
          </p:cNvSpPr>
          <p:nvPr>
            <p:ph type="title"/>
          </p:nvPr>
        </p:nvSpPr>
        <p:spPr>
          <a:xfrm>
            <a:off x="838200" y="365126"/>
            <a:ext cx="10515600" cy="589032"/>
          </a:xfrm>
        </p:spPr>
        <p:txBody>
          <a:bodyPr>
            <a:normAutofit fontScale="90000"/>
          </a:bodyPr>
          <a:lstStyle/>
          <a:p>
            <a:r>
              <a:rPr lang="en-US" dirty="0"/>
              <a:t>Pertinent Items from the Decision</a:t>
            </a:r>
          </a:p>
        </p:txBody>
      </p:sp>
      <p:sp>
        <p:nvSpPr>
          <p:cNvPr id="5" name="Content Placeholder 4">
            <a:extLst>
              <a:ext uri="{FF2B5EF4-FFF2-40B4-BE49-F238E27FC236}">
                <a16:creationId xmlns:a16="http://schemas.microsoft.com/office/drawing/2014/main" id="{2E9343C7-B364-1542-96C3-8239DFC9A225}"/>
              </a:ext>
            </a:extLst>
          </p:cNvPr>
          <p:cNvSpPr>
            <a:spLocks noGrp="1"/>
          </p:cNvSpPr>
          <p:nvPr>
            <p:ph idx="1"/>
          </p:nvPr>
        </p:nvSpPr>
        <p:spPr>
          <a:xfrm>
            <a:off x="838200" y="1143000"/>
            <a:ext cx="10515600" cy="5033963"/>
          </a:xfrm>
        </p:spPr>
        <p:txBody>
          <a:bodyPr>
            <a:normAutofit lnSpcReduction="10000"/>
          </a:bodyPr>
          <a:lstStyle/>
          <a:p>
            <a:r>
              <a:rPr lang="en-US" dirty="0"/>
              <a:t>Wholistic View: “</a:t>
            </a:r>
            <a:r>
              <a:rPr lang="en-US" sz="1800" i="1" dirty="0"/>
              <a:t>think of market transformation as the umbrella under which all of the energy efficiency activities are taking place, with the MTIs designed to “wrap around,” in many cases, existing interventions in particular markets, in order to fill gaps and form a complete approach to transforming that particular market.”  p72</a:t>
            </a:r>
          </a:p>
          <a:p>
            <a:r>
              <a:rPr lang="en-US" dirty="0"/>
              <a:t>Logic Model:  </a:t>
            </a:r>
            <a:r>
              <a:rPr lang="en-US" sz="1800" dirty="0"/>
              <a:t>“</a:t>
            </a:r>
            <a:r>
              <a:rPr lang="en-US" sz="1800" i="1" dirty="0"/>
              <a:t>MTA should have the primary responsibility to develop the logic model for each MTI and to coordinate it with existing efforts.  Thus, we expect the MTA will spend a great deal of effort and time on coordination efforts, stakeholder outreach, and coordination among program administrators.”</a:t>
            </a:r>
            <a:r>
              <a:rPr lang="en-US" sz="1800" i="1" dirty="0">
                <a:effectLst/>
              </a:rPr>
              <a:t>  p72</a:t>
            </a:r>
          </a:p>
          <a:p>
            <a:r>
              <a:rPr lang="en-US" dirty="0"/>
              <a:t>Goals and Overlap</a:t>
            </a:r>
            <a:r>
              <a:rPr lang="en-US" sz="1800" i="1" dirty="0"/>
              <a:t>:  “we think more detailed work may be needed to figure out how to set goals and how to attribute savings to various effort under the overall market transformation umbrella in each market, as well as how to ensure minimal duplication or negative overlap.  In this …..overlap itself is not necessarily a problem, though conflict will be.”  p 72</a:t>
            </a:r>
          </a:p>
          <a:p>
            <a:r>
              <a:rPr lang="en-US" dirty="0"/>
              <a:t>Collaboration</a:t>
            </a:r>
            <a:r>
              <a:rPr lang="en-US" sz="1800" i="1" dirty="0"/>
              <a:t>:  “we prefer a collaborative and coordinated approach to all of these issues” p 73</a:t>
            </a:r>
          </a:p>
          <a:p>
            <a:r>
              <a:rPr lang="en-US" sz="1800" i="1" dirty="0"/>
              <a:t>CPUC “should encourage close cooperation and collaboration between the MT portfolio and the existing rolling portfolio..”  Finding of Fact 27</a:t>
            </a:r>
          </a:p>
          <a:p>
            <a:r>
              <a:rPr lang="en-US" sz="1800" i="1" dirty="0"/>
              <a:t>Section starting p 131 describing how to collaborate – identify overlaps;  select MTI’s to enhance positive, minimize negative; collaborate to enhance outcomes, etc. </a:t>
            </a:r>
          </a:p>
          <a:p>
            <a:endParaRPr lang="en-US" dirty="0"/>
          </a:p>
        </p:txBody>
      </p:sp>
    </p:spTree>
    <p:extLst>
      <p:ext uri="{BB962C8B-B14F-4D97-AF65-F5344CB8AC3E}">
        <p14:creationId xmlns:p14="http://schemas.microsoft.com/office/powerpoint/2010/main" val="142023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E7D6A-A83E-4A46-88DA-BF214FE208F6}"/>
              </a:ext>
            </a:extLst>
          </p:cNvPr>
          <p:cNvSpPr>
            <a:spLocks noGrp="1"/>
          </p:cNvSpPr>
          <p:nvPr>
            <p:ph type="title"/>
          </p:nvPr>
        </p:nvSpPr>
        <p:spPr>
          <a:xfrm>
            <a:off x="838200" y="365126"/>
            <a:ext cx="10515600" cy="53876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D60BDA76-90B3-0741-8CE7-13FC604B9E69}"/>
              </a:ext>
            </a:extLst>
          </p:cNvPr>
          <p:cNvSpPr>
            <a:spLocks noGrp="1"/>
          </p:cNvSpPr>
          <p:nvPr>
            <p:ph idx="1"/>
          </p:nvPr>
        </p:nvSpPr>
        <p:spPr>
          <a:xfrm>
            <a:off x="838200" y="662152"/>
            <a:ext cx="10515600" cy="6453351"/>
          </a:xfrm>
        </p:spPr>
        <p:txBody>
          <a:bodyPr>
            <a:normAutofit fontScale="47500" lnSpcReduction="20000"/>
          </a:bodyPr>
          <a:lstStyle/>
          <a:p>
            <a:pPr>
              <a:lnSpc>
                <a:spcPct val="110000"/>
              </a:lnSpc>
            </a:pPr>
            <a:r>
              <a:rPr lang="en-US" sz="5900" dirty="0"/>
              <a:t>C-E Forecasts required</a:t>
            </a:r>
            <a:r>
              <a:rPr lang="en-US" dirty="0"/>
              <a:t>: </a:t>
            </a:r>
            <a:r>
              <a:rPr lang="en-US" sz="3800" i="1" dirty="0"/>
              <a:t>“Each market transformation initiative proposed by the market transformation administrator shall report its expected costs and benefits according to the total resource cost and program administrator cost tests, and shall include costs and benefits associated with related development and implementation of building codes and appliance standards, if applicable.”  Order #10</a:t>
            </a:r>
          </a:p>
          <a:p>
            <a:pPr>
              <a:lnSpc>
                <a:spcPct val="110000"/>
              </a:lnSpc>
            </a:pPr>
            <a:r>
              <a:rPr lang="en-US" sz="3700" i="1" dirty="0"/>
              <a:t>MTI Plan:</a:t>
            </a:r>
          </a:p>
          <a:p>
            <a:pPr lvl="1">
              <a:lnSpc>
                <a:spcPct val="110000"/>
              </a:lnSpc>
            </a:pPr>
            <a:r>
              <a:rPr lang="en-US" sz="3700" i="1" dirty="0"/>
              <a:t>Describe strategies and data for sizing the market and projecting a naturally occurring adoption curve or baseline for the market</a:t>
            </a:r>
          </a:p>
          <a:p>
            <a:pPr lvl="1">
              <a:lnSpc>
                <a:spcPct val="110000"/>
              </a:lnSpc>
            </a:pPr>
            <a:r>
              <a:rPr lang="en-US" sz="3700" i="1" dirty="0"/>
              <a:t>Complete a Delphi process to finalize the initial baseline projection over the life of the initiative</a:t>
            </a:r>
          </a:p>
          <a:p>
            <a:pPr lvl="2"/>
            <a:endParaRPr lang="en-US" sz="1000" i="1" dirty="0"/>
          </a:p>
          <a:p>
            <a:r>
              <a:rPr lang="en-US" sz="5900" dirty="0"/>
              <a:t>Calculating/Updating savings</a:t>
            </a:r>
          </a:p>
          <a:p>
            <a:r>
              <a:rPr lang="en-US" sz="3800" i="1" dirty="0"/>
              <a:t>MTI Plan:</a:t>
            </a:r>
          </a:p>
          <a:p>
            <a:pPr lvl="1">
              <a:lnSpc>
                <a:spcPct val="110000"/>
              </a:lnSpc>
            </a:pPr>
            <a:r>
              <a:rPr lang="en-US" sz="3800" i="1" dirty="0"/>
              <a:t>Articulate the data and methods that will be used to determine energy savings attributable to the program over its lifecycle</a:t>
            </a:r>
          </a:p>
          <a:p>
            <a:pPr lvl="1">
              <a:lnSpc>
                <a:spcPct val="110000"/>
              </a:lnSpc>
            </a:pPr>
            <a:r>
              <a:rPr lang="en-US" sz="3800" i="1" dirty="0"/>
              <a:t>Present a forecast of energy savings over the lifecycle of the initiative, as well as a budget, and schedule of c-e.  Specify a plan for updating the savings forecast at regular intervals…. </a:t>
            </a:r>
          </a:p>
          <a:p>
            <a:pPr lvl="1">
              <a:lnSpc>
                <a:spcPct val="110000"/>
              </a:lnSpc>
            </a:pPr>
            <a:r>
              <a:rPr lang="en-US" sz="3800" i="1" dirty="0"/>
              <a:t>If the MTI includes an existing RA program, present a RA coordination plan that demonstrates support from, and coordination with, all related RA programs. This plan could offer a fixed free‐ridership rate for the resource programs for an interim period. This plan may also present a schedule and process for updating free ridership assumptions and for phasing out the resource programs altogether over the longer‐term, in sync with the progress of the Market Transformation Initiative.</a:t>
            </a:r>
            <a:br>
              <a:rPr lang="en-US" sz="3800" i="1" dirty="0"/>
            </a:br>
            <a:endParaRPr lang="en-US" sz="3800" i="1" dirty="0">
              <a:effectLst/>
            </a:endParaRPr>
          </a:p>
        </p:txBody>
      </p:sp>
    </p:spTree>
    <p:extLst>
      <p:ext uri="{BB962C8B-B14F-4D97-AF65-F5344CB8AC3E}">
        <p14:creationId xmlns:p14="http://schemas.microsoft.com/office/powerpoint/2010/main" val="77610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A8531-8EA8-154D-9091-69A038393942}"/>
              </a:ext>
            </a:extLst>
          </p:cNvPr>
          <p:cNvSpPr>
            <a:spLocks noGrp="1"/>
          </p:cNvSpPr>
          <p:nvPr>
            <p:ph type="title"/>
          </p:nvPr>
        </p:nvSpPr>
        <p:spPr>
          <a:xfrm>
            <a:off x="838200" y="365125"/>
            <a:ext cx="10515600" cy="780503"/>
          </a:xfrm>
        </p:spPr>
        <p:txBody>
          <a:bodyPr/>
          <a:lstStyle/>
          <a:p>
            <a:r>
              <a:rPr lang="en-US" dirty="0"/>
              <a:t> </a:t>
            </a:r>
          </a:p>
        </p:txBody>
      </p:sp>
      <p:sp>
        <p:nvSpPr>
          <p:cNvPr id="3" name="Content Placeholder 2">
            <a:extLst>
              <a:ext uri="{FF2B5EF4-FFF2-40B4-BE49-F238E27FC236}">
                <a16:creationId xmlns:a16="http://schemas.microsoft.com/office/drawing/2014/main" id="{AE65990D-57E3-8D49-9B1A-22252E3415E8}"/>
              </a:ext>
            </a:extLst>
          </p:cNvPr>
          <p:cNvSpPr>
            <a:spLocks noGrp="1"/>
          </p:cNvSpPr>
          <p:nvPr>
            <p:ph idx="1"/>
          </p:nvPr>
        </p:nvSpPr>
        <p:spPr>
          <a:xfrm>
            <a:off x="838200" y="893380"/>
            <a:ext cx="10515600" cy="5964620"/>
          </a:xfrm>
        </p:spPr>
        <p:txBody>
          <a:bodyPr>
            <a:normAutofit/>
          </a:bodyPr>
          <a:lstStyle/>
          <a:p>
            <a:r>
              <a:rPr lang="en-US" sz="3000" dirty="0"/>
              <a:t>Monitoring and Improvement </a:t>
            </a:r>
            <a:r>
              <a:rPr lang="en-US" sz="1900" dirty="0"/>
              <a:t>from MTI Plan</a:t>
            </a:r>
            <a:r>
              <a:rPr lang="en-US" dirty="0"/>
              <a:t>:  </a:t>
            </a:r>
          </a:p>
          <a:p>
            <a:r>
              <a:rPr lang="en-US" sz="1800" i="1" dirty="0"/>
              <a:t>“carefully determine interim market indicators and milestones that will track progress, and a data collection plan to support their measurement”</a:t>
            </a:r>
          </a:p>
          <a:p>
            <a:r>
              <a:rPr lang="en-US" sz="1800" i="1" dirty="0"/>
              <a:t>“Provide a plan for ongoing evaluation, measurement and evaluation to track progress, adjust strategies or metrics if needed and to substantiate savings claims”</a:t>
            </a:r>
          </a:p>
          <a:p>
            <a:r>
              <a:rPr lang="en-US" sz="1800" i="1" dirty="0"/>
              <a:t>“Specify when and how progress reports will be shared with the Commission and stakeholders that detail initiative activities, results and progress against milestones.”</a:t>
            </a:r>
          </a:p>
          <a:p>
            <a:pPr lvl="1"/>
            <a:endParaRPr lang="en-US" sz="1400" dirty="0"/>
          </a:p>
          <a:p>
            <a:r>
              <a:rPr lang="en-US" i="1" dirty="0"/>
              <a:t>C&amp;S and MTI:  “</a:t>
            </a:r>
            <a:r>
              <a:rPr lang="en-US" sz="1800" i="1" dirty="0"/>
              <a:t>Many market transformation activities are logically related to the development and implementation of building codes and appliance standards.”  Finding of fact 19</a:t>
            </a:r>
          </a:p>
          <a:p>
            <a:pPr lvl="1"/>
            <a:r>
              <a:rPr lang="en-US" sz="1800" i="1" dirty="0"/>
              <a:t>“The benefits and costs of activities related to codes and standards development and implementation should be included in the cost‑effectiveness calculations for MTIs where they are logically related.”  Finding of Fact 28</a:t>
            </a:r>
          </a:p>
          <a:p>
            <a:pPr lvl="1"/>
            <a:r>
              <a:rPr lang="en-US" sz="1800" i="1" dirty="0"/>
              <a:t>If the MTI results in the adoption of a code or standard, the savings credit afforded the MTI for the years following code adoption shall be equal to three times the savings claim made in the final year of MTI operations prior to the code or standard adoption. P 128</a:t>
            </a:r>
          </a:p>
          <a:p>
            <a:pPr lvl="1"/>
            <a:endParaRPr lang="en-US" sz="1400" dirty="0"/>
          </a:p>
        </p:txBody>
      </p:sp>
    </p:spTree>
    <p:extLst>
      <p:ext uri="{BB962C8B-B14F-4D97-AF65-F5344CB8AC3E}">
        <p14:creationId xmlns:p14="http://schemas.microsoft.com/office/powerpoint/2010/main" val="78750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67B3B-92B6-4F47-AEEC-3B6EA135D6DA}"/>
              </a:ext>
            </a:extLst>
          </p:cNvPr>
          <p:cNvSpPr>
            <a:spLocks noGrp="1"/>
          </p:cNvSpPr>
          <p:nvPr>
            <p:ph type="title"/>
          </p:nvPr>
        </p:nvSpPr>
        <p:spPr/>
        <p:txBody>
          <a:bodyPr/>
          <a:lstStyle/>
          <a:p>
            <a:r>
              <a:rPr lang="en-US" dirty="0"/>
              <a:t>Key goals / needs for MTI – C&amp;S Savings Attribution</a:t>
            </a:r>
          </a:p>
        </p:txBody>
      </p:sp>
      <p:sp>
        <p:nvSpPr>
          <p:cNvPr id="3" name="Content Placeholder 2">
            <a:extLst>
              <a:ext uri="{FF2B5EF4-FFF2-40B4-BE49-F238E27FC236}">
                <a16:creationId xmlns:a16="http://schemas.microsoft.com/office/drawing/2014/main" id="{56106898-E2E0-4114-955B-A72B20C4E459}"/>
              </a:ext>
            </a:extLst>
          </p:cNvPr>
          <p:cNvSpPr>
            <a:spLocks noGrp="1"/>
          </p:cNvSpPr>
          <p:nvPr>
            <p:ph idx="1"/>
          </p:nvPr>
        </p:nvSpPr>
        <p:spPr>
          <a:xfrm>
            <a:off x="838200" y="1690688"/>
            <a:ext cx="10515600" cy="4486275"/>
          </a:xfrm>
          <a:ln>
            <a:solidFill>
              <a:schemeClr val="accent1"/>
            </a:solidFill>
          </a:ln>
        </p:spPr>
        <p:txBody>
          <a:bodyPr>
            <a:normAutofit fontScale="92500" lnSpcReduction="10000"/>
          </a:bodyPr>
          <a:lstStyle/>
          <a:p>
            <a:pPr marL="514350" indent="-514350">
              <a:buFont typeface="+mj-lt"/>
              <a:buAutoNum type="arabicPeriod"/>
            </a:pPr>
            <a:r>
              <a:rPr lang="en-US" b="1" dirty="0"/>
              <a:t>Collaboration:</a:t>
            </a:r>
            <a:r>
              <a:rPr lang="en-US" dirty="0"/>
              <a:t>  - MTIs with C&amp;S outcomes should collaborate with C&amp;S Administrator to enhance cost-efficiency of both efforts</a:t>
            </a:r>
          </a:p>
          <a:p>
            <a:pPr marL="514350" indent="-514350">
              <a:buFont typeface="+mj-lt"/>
              <a:buAutoNum type="arabicPeriod"/>
            </a:pPr>
            <a:r>
              <a:rPr lang="en-US" b="1" dirty="0"/>
              <a:t>MTI Savings Forecast:</a:t>
            </a:r>
            <a:r>
              <a:rPr lang="en-US" dirty="0"/>
              <a:t> - Need some mechanism to forecast future savings stream in order to prioritize MTIs within the portfolio</a:t>
            </a:r>
          </a:p>
          <a:p>
            <a:pPr marL="514350" indent="-514350">
              <a:buFont typeface="+mj-lt"/>
              <a:buAutoNum type="arabicPeriod"/>
            </a:pPr>
            <a:r>
              <a:rPr lang="en-US" b="1" dirty="0"/>
              <a:t>Life-Cycle Savings Evaluation:</a:t>
            </a:r>
            <a:r>
              <a:rPr lang="en-US" dirty="0"/>
              <a:t>  Revised attribution methodology that considers the entire MTI life-cycle; attribution for early stage interventions all the way through to C&amp;S advocacy</a:t>
            </a:r>
          </a:p>
          <a:p>
            <a:pPr marL="514350" indent="-514350">
              <a:buFont typeface="+mj-lt"/>
              <a:buAutoNum type="arabicPeriod"/>
            </a:pPr>
            <a:r>
              <a:rPr lang="en-US" b="1" dirty="0"/>
              <a:t>Cost-effectiveness:</a:t>
            </a:r>
            <a:r>
              <a:rPr lang="en-US" dirty="0"/>
              <a:t>  Resolve potential conflict between TRC and PAC:</a:t>
            </a:r>
          </a:p>
          <a:p>
            <a:pPr marL="971550" lvl="1" indent="-514350">
              <a:buFont typeface="+mj-lt"/>
              <a:buAutoNum type="arabicPeriod"/>
            </a:pPr>
            <a:r>
              <a:rPr lang="en-US" dirty="0"/>
              <a:t>TRC includes both MTIs and C&amp;S program costs; integrated view of rate-payer effort, encourages collaboration</a:t>
            </a:r>
          </a:p>
          <a:p>
            <a:pPr marL="971550" lvl="1" indent="-514350">
              <a:buFont typeface="+mj-lt"/>
              <a:buAutoNum type="arabicPeriod"/>
            </a:pPr>
            <a:r>
              <a:rPr lang="en-US" dirty="0"/>
              <a:t>Program Administrator Cost (PAC) test looks at each component (MTI, C&amp;S) separately – creates potential for silos and zero-sum game</a:t>
            </a:r>
          </a:p>
        </p:txBody>
      </p:sp>
    </p:spTree>
    <p:extLst>
      <p:ext uri="{BB962C8B-B14F-4D97-AF65-F5344CB8AC3E}">
        <p14:creationId xmlns:p14="http://schemas.microsoft.com/office/powerpoint/2010/main" val="1606654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B0EB45-A9DC-6543-A32F-E94E717FB3CF}"/>
              </a:ext>
            </a:extLst>
          </p:cNvPr>
          <p:cNvSpPr>
            <a:spLocks noGrp="1"/>
          </p:cNvSpPr>
          <p:nvPr>
            <p:ph type="title"/>
          </p:nvPr>
        </p:nvSpPr>
        <p:spPr>
          <a:xfrm>
            <a:off x="838200" y="187538"/>
            <a:ext cx="10984454" cy="779066"/>
          </a:xfrm>
        </p:spPr>
        <p:txBody>
          <a:bodyPr>
            <a:noAutofit/>
          </a:bodyPr>
          <a:lstStyle/>
          <a:p>
            <a:r>
              <a:rPr lang="en-US" sz="3600" dirty="0"/>
              <a:t>Proposed Option 4: Post C&amp;S Attribution w/backstop min/max savings. </a:t>
            </a:r>
          </a:p>
        </p:txBody>
      </p:sp>
      <p:pic>
        <p:nvPicPr>
          <p:cNvPr id="6" name="Content Placeholder 5" descr="A close up of a map&#10;&#10;Description automatically generated">
            <a:extLst>
              <a:ext uri="{FF2B5EF4-FFF2-40B4-BE49-F238E27FC236}">
                <a16:creationId xmlns:a16="http://schemas.microsoft.com/office/drawing/2014/main" id="{FA151692-D675-8148-9916-488334C71BDD}"/>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746053" y="1600821"/>
            <a:ext cx="10699894" cy="4982541"/>
          </a:xfrm>
          <a:prstGeom prst="rect">
            <a:avLst/>
          </a:prstGeom>
          <a:noFill/>
          <a:ln>
            <a:noFill/>
          </a:ln>
        </p:spPr>
      </p:pic>
      <p:sp>
        <p:nvSpPr>
          <p:cNvPr id="2" name="Left Brace 1">
            <a:extLst>
              <a:ext uri="{FF2B5EF4-FFF2-40B4-BE49-F238E27FC236}">
                <a16:creationId xmlns:a16="http://schemas.microsoft.com/office/drawing/2014/main" id="{847861BE-AC2A-4F4D-B038-690B3134DEA0}"/>
              </a:ext>
            </a:extLst>
          </p:cNvPr>
          <p:cNvSpPr/>
          <p:nvPr/>
        </p:nvSpPr>
        <p:spPr>
          <a:xfrm>
            <a:off x="7255529" y="3568643"/>
            <a:ext cx="207589" cy="799643"/>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1588"/>
          </a:p>
        </p:txBody>
      </p:sp>
      <p:sp>
        <p:nvSpPr>
          <p:cNvPr id="11" name="Arc 10">
            <a:extLst>
              <a:ext uri="{FF2B5EF4-FFF2-40B4-BE49-F238E27FC236}">
                <a16:creationId xmlns:a16="http://schemas.microsoft.com/office/drawing/2014/main" id="{A6577EF7-9179-4E41-B0C5-5FFB907D0E64}"/>
              </a:ext>
            </a:extLst>
          </p:cNvPr>
          <p:cNvSpPr/>
          <p:nvPr/>
        </p:nvSpPr>
        <p:spPr>
          <a:xfrm rot="20962544">
            <a:off x="7244407" y="3289616"/>
            <a:ext cx="2813641" cy="140949"/>
          </a:xfrm>
          <a:prstGeom prst="arc">
            <a:avLst>
              <a:gd name="adj1" fmla="val 10902808"/>
              <a:gd name="adj2" fmla="val 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588"/>
          </a:p>
        </p:txBody>
      </p:sp>
      <p:sp>
        <p:nvSpPr>
          <p:cNvPr id="8" name="TextBox 7">
            <a:extLst>
              <a:ext uri="{FF2B5EF4-FFF2-40B4-BE49-F238E27FC236}">
                <a16:creationId xmlns:a16="http://schemas.microsoft.com/office/drawing/2014/main" id="{EDA88808-27E5-7345-97E2-896E20ADA181}"/>
              </a:ext>
            </a:extLst>
          </p:cNvPr>
          <p:cNvSpPr txBox="1"/>
          <p:nvPr/>
        </p:nvSpPr>
        <p:spPr>
          <a:xfrm rot="20460273">
            <a:off x="4870555" y="3424226"/>
            <a:ext cx="1780804" cy="336695"/>
          </a:xfrm>
          <a:prstGeom prst="rect">
            <a:avLst/>
          </a:prstGeom>
          <a:noFill/>
        </p:spPr>
        <p:txBody>
          <a:bodyPr wrap="square" rtlCol="0">
            <a:spAutoFit/>
          </a:bodyPr>
          <a:lstStyle/>
          <a:p>
            <a:r>
              <a:rPr lang="en-US" sz="1588" b="1" dirty="0">
                <a:solidFill>
                  <a:srgbClr val="FF0000"/>
                </a:solidFill>
              </a:rPr>
              <a:t>Not to Scale</a:t>
            </a:r>
          </a:p>
        </p:txBody>
      </p:sp>
      <p:sp>
        <p:nvSpPr>
          <p:cNvPr id="14" name="TextBox 13">
            <a:extLst>
              <a:ext uri="{FF2B5EF4-FFF2-40B4-BE49-F238E27FC236}">
                <a16:creationId xmlns:a16="http://schemas.microsoft.com/office/drawing/2014/main" id="{25EC74A2-096D-154B-BF51-AFB6D8882DDA}"/>
              </a:ext>
            </a:extLst>
          </p:cNvPr>
          <p:cNvSpPr txBox="1"/>
          <p:nvPr/>
        </p:nvSpPr>
        <p:spPr>
          <a:xfrm flipV="1">
            <a:off x="6890175" y="3737633"/>
            <a:ext cx="365354" cy="472565"/>
          </a:xfrm>
          <a:prstGeom prst="rect">
            <a:avLst/>
          </a:prstGeom>
          <a:solidFill>
            <a:schemeClr val="bg2"/>
          </a:solidFill>
        </p:spPr>
        <p:txBody>
          <a:bodyPr wrap="square" rtlCol="0">
            <a:spAutoFit/>
          </a:bodyPr>
          <a:lstStyle/>
          <a:p>
            <a:r>
              <a:rPr lang="en-US" sz="2471" b="1" dirty="0">
                <a:solidFill>
                  <a:schemeClr val="tx2"/>
                </a:solidFill>
              </a:rPr>
              <a:t>%</a:t>
            </a:r>
          </a:p>
        </p:txBody>
      </p:sp>
      <p:sp>
        <p:nvSpPr>
          <p:cNvPr id="5" name="TextBox 4">
            <a:extLst>
              <a:ext uri="{FF2B5EF4-FFF2-40B4-BE49-F238E27FC236}">
                <a16:creationId xmlns:a16="http://schemas.microsoft.com/office/drawing/2014/main" id="{4E69BF93-3452-4CE8-9DC4-9A12E6292619}"/>
              </a:ext>
            </a:extLst>
          </p:cNvPr>
          <p:cNvSpPr txBox="1"/>
          <p:nvPr/>
        </p:nvSpPr>
        <p:spPr>
          <a:xfrm>
            <a:off x="6663257" y="1006005"/>
            <a:ext cx="1544346" cy="1477328"/>
          </a:xfrm>
          <a:prstGeom prst="rect">
            <a:avLst/>
          </a:prstGeom>
          <a:noFill/>
          <a:ln>
            <a:solidFill>
              <a:schemeClr val="tx1"/>
            </a:solidFill>
          </a:ln>
        </p:spPr>
        <p:txBody>
          <a:bodyPr wrap="square" rtlCol="0">
            <a:spAutoFit/>
          </a:bodyPr>
          <a:lstStyle/>
          <a:p>
            <a:r>
              <a:rPr lang="en-US" dirty="0"/>
              <a:t>Independent Evaluation:</a:t>
            </a:r>
          </a:p>
          <a:p>
            <a:r>
              <a:rPr lang="en-US" dirty="0"/>
              <a:t>MTI Attribution Assessment</a:t>
            </a:r>
          </a:p>
        </p:txBody>
      </p:sp>
      <p:sp>
        <p:nvSpPr>
          <p:cNvPr id="10" name="TextBox 9">
            <a:extLst>
              <a:ext uri="{FF2B5EF4-FFF2-40B4-BE49-F238E27FC236}">
                <a16:creationId xmlns:a16="http://schemas.microsoft.com/office/drawing/2014/main" id="{6899B606-120B-4EE3-A87E-657786372925}"/>
              </a:ext>
            </a:extLst>
          </p:cNvPr>
          <p:cNvSpPr txBox="1"/>
          <p:nvPr/>
        </p:nvSpPr>
        <p:spPr>
          <a:xfrm>
            <a:off x="3946930" y="1090523"/>
            <a:ext cx="1544346" cy="1200329"/>
          </a:xfrm>
          <a:prstGeom prst="rect">
            <a:avLst/>
          </a:prstGeom>
          <a:noFill/>
          <a:ln>
            <a:solidFill>
              <a:schemeClr val="tx1"/>
            </a:solidFill>
          </a:ln>
        </p:spPr>
        <p:txBody>
          <a:bodyPr wrap="square" rtlCol="0">
            <a:spAutoFit/>
          </a:bodyPr>
          <a:lstStyle/>
          <a:p>
            <a:r>
              <a:rPr lang="en-US" dirty="0"/>
              <a:t>Attribution Forecast at Scale-up Stage-gate</a:t>
            </a:r>
          </a:p>
        </p:txBody>
      </p:sp>
      <p:cxnSp>
        <p:nvCxnSpPr>
          <p:cNvPr id="9" name="Straight Connector 8">
            <a:extLst>
              <a:ext uri="{FF2B5EF4-FFF2-40B4-BE49-F238E27FC236}">
                <a16:creationId xmlns:a16="http://schemas.microsoft.com/office/drawing/2014/main" id="{6A26145A-807B-40C7-AAE2-2CD68A46D01D}"/>
              </a:ext>
            </a:extLst>
          </p:cNvPr>
          <p:cNvCxnSpPr>
            <a:cxnSpLocks/>
            <a:endCxn id="15" idx="0"/>
          </p:cNvCxnSpPr>
          <p:nvPr/>
        </p:nvCxnSpPr>
        <p:spPr>
          <a:xfrm>
            <a:off x="4719103" y="2286990"/>
            <a:ext cx="6628" cy="3717317"/>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446DFB01-ABBD-479F-98D2-5E3C2EF9A41A}"/>
              </a:ext>
            </a:extLst>
          </p:cNvPr>
          <p:cNvSpPr/>
          <p:nvPr/>
        </p:nvSpPr>
        <p:spPr>
          <a:xfrm>
            <a:off x="4078524" y="6004307"/>
            <a:ext cx="1294414" cy="364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Scale-up</a:t>
            </a:r>
          </a:p>
        </p:txBody>
      </p:sp>
      <p:sp>
        <p:nvSpPr>
          <p:cNvPr id="17" name="Arc 16">
            <a:extLst>
              <a:ext uri="{FF2B5EF4-FFF2-40B4-BE49-F238E27FC236}">
                <a16:creationId xmlns:a16="http://schemas.microsoft.com/office/drawing/2014/main" id="{ED5C1FA8-0693-4C5D-9EB4-0DDD7B19ADC8}"/>
              </a:ext>
            </a:extLst>
          </p:cNvPr>
          <p:cNvSpPr/>
          <p:nvPr/>
        </p:nvSpPr>
        <p:spPr>
          <a:xfrm rot="20962544">
            <a:off x="7241310" y="3687164"/>
            <a:ext cx="2813641" cy="140949"/>
          </a:xfrm>
          <a:prstGeom prst="arc">
            <a:avLst>
              <a:gd name="adj1" fmla="val 10902808"/>
              <a:gd name="adj2" fmla="val 0"/>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588"/>
          </a:p>
        </p:txBody>
      </p:sp>
      <p:sp>
        <p:nvSpPr>
          <p:cNvPr id="18" name="Arc 17">
            <a:extLst>
              <a:ext uri="{FF2B5EF4-FFF2-40B4-BE49-F238E27FC236}">
                <a16:creationId xmlns:a16="http://schemas.microsoft.com/office/drawing/2014/main" id="{5CFA3DC2-24FD-4F50-AD50-6ABD146E9144}"/>
              </a:ext>
            </a:extLst>
          </p:cNvPr>
          <p:cNvSpPr/>
          <p:nvPr/>
        </p:nvSpPr>
        <p:spPr>
          <a:xfrm rot="20962544">
            <a:off x="7241310" y="2754733"/>
            <a:ext cx="2813641" cy="140949"/>
          </a:xfrm>
          <a:prstGeom prst="arc">
            <a:avLst>
              <a:gd name="adj1" fmla="val 10902808"/>
              <a:gd name="adj2" fmla="val 0"/>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sz="1588"/>
          </a:p>
        </p:txBody>
      </p:sp>
      <p:sp>
        <p:nvSpPr>
          <p:cNvPr id="19" name="TextBox 18">
            <a:extLst>
              <a:ext uri="{FF2B5EF4-FFF2-40B4-BE49-F238E27FC236}">
                <a16:creationId xmlns:a16="http://schemas.microsoft.com/office/drawing/2014/main" id="{FFE2FAC8-1924-4D63-8D6F-097CEA663563}"/>
              </a:ext>
            </a:extLst>
          </p:cNvPr>
          <p:cNvSpPr txBox="1"/>
          <p:nvPr/>
        </p:nvSpPr>
        <p:spPr>
          <a:xfrm>
            <a:off x="9175502" y="1021087"/>
            <a:ext cx="1544346" cy="646331"/>
          </a:xfrm>
          <a:prstGeom prst="rect">
            <a:avLst/>
          </a:prstGeom>
          <a:noFill/>
          <a:ln>
            <a:solidFill>
              <a:schemeClr val="tx1"/>
            </a:solidFill>
          </a:ln>
        </p:spPr>
        <p:txBody>
          <a:bodyPr wrap="square" rtlCol="0">
            <a:spAutoFit/>
          </a:bodyPr>
          <a:lstStyle/>
          <a:p>
            <a:r>
              <a:rPr lang="en-US" dirty="0"/>
              <a:t>Max MTI threshold</a:t>
            </a:r>
          </a:p>
        </p:txBody>
      </p:sp>
      <p:sp>
        <p:nvSpPr>
          <p:cNvPr id="20" name="TextBox 19">
            <a:extLst>
              <a:ext uri="{FF2B5EF4-FFF2-40B4-BE49-F238E27FC236}">
                <a16:creationId xmlns:a16="http://schemas.microsoft.com/office/drawing/2014/main" id="{D0797B5F-8D09-41F2-B4C2-42160D089086}"/>
              </a:ext>
            </a:extLst>
          </p:cNvPr>
          <p:cNvSpPr txBox="1"/>
          <p:nvPr/>
        </p:nvSpPr>
        <p:spPr>
          <a:xfrm>
            <a:off x="10392779" y="4036420"/>
            <a:ext cx="1544346" cy="646331"/>
          </a:xfrm>
          <a:prstGeom prst="rect">
            <a:avLst/>
          </a:prstGeom>
          <a:noFill/>
          <a:ln>
            <a:solidFill>
              <a:schemeClr val="tx1"/>
            </a:solidFill>
          </a:ln>
        </p:spPr>
        <p:txBody>
          <a:bodyPr wrap="square" rtlCol="0">
            <a:spAutoFit/>
          </a:bodyPr>
          <a:lstStyle/>
          <a:p>
            <a:r>
              <a:rPr lang="en-US" dirty="0"/>
              <a:t>Min MTI threshold</a:t>
            </a:r>
          </a:p>
        </p:txBody>
      </p:sp>
      <p:cxnSp>
        <p:nvCxnSpPr>
          <p:cNvPr id="22" name="Straight Arrow Connector 21">
            <a:extLst>
              <a:ext uri="{FF2B5EF4-FFF2-40B4-BE49-F238E27FC236}">
                <a16:creationId xmlns:a16="http://schemas.microsoft.com/office/drawing/2014/main" id="{BF7076F3-4C49-4CBC-8F83-AA45A3CFAACD}"/>
              </a:ext>
            </a:extLst>
          </p:cNvPr>
          <p:cNvCxnSpPr>
            <a:cxnSpLocks/>
            <a:stCxn id="20" idx="1"/>
          </p:cNvCxnSpPr>
          <p:nvPr/>
        </p:nvCxnSpPr>
        <p:spPr>
          <a:xfrm flipH="1" flipV="1">
            <a:off x="9175502" y="3592573"/>
            <a:ext cx="1217277" cy="767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83E74D5-2AD9-4992-AA09-01ED48CDA041}"/>
              </a:ext>
            </a:extLst>
          </p:cNvPr>
          <p:cNvCxnSpPr>
            <a:cxnSpLocks/>
          </p:cNvCxnSpPr>
          <p:nvPr/>
        </p:nvCxnSpPr>
        <p:spPr>
          <a:xfrm flipH="1">
            <a:off x="8698781" y="1690687"/>
            <a:ext cx="1252043" cy="1065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D68CEC4-CAEA-4C2C-A850-3E0908B08D52}"/>
              </a:ext>
            </a:extLst>
          </p:cNvPr>
          <p:cNvSpPr txBox="1"/>
          <p:nvPr/>
        </p:nvSpPr>
        <p:spPr>
          <a:xfrm>
            <a:off x="2120651" y="6416050"/>
            <a:ext cx="9021867" cy="369332"/>
          </a:xfrm>
          <a:prstGeom prst="rect">
            <a:avLst/>
          </a:prstGeom>
          <a:noFill/>
          <a:ln>
            <a:solidFill>
              <a:schemeClr val="tx1"/>
            </a:solidFill>
          </a:ln>
        </p:spPr>
        <p:txBody>
          <a:bodyPr wrap="square" rtlCol="0">
            <a:spAutoFit/>
          </a:bodyPr>
          <a:lstStyle/>
          <a:p>
            <a:r>
              <a:rPr lang="en-US" dirty="0"/>
              <a:t>MTI C&amp;S Outcomes Documented in Logic Model filed with Tier 2 Advice Letter</a:t>
            </a:r>
          </a:p>
        </p:txBody>
      </p:sp>
      <p:cxnSp>
        <p:nvCxnSpPr>
          <p:cNvPr id="29" name="Straight Arrow Connector 28">
            <a:extLst>
              <a:ext uri="{FF2B5EF4-FFF2-40B4-BE49-F238E27FC236}">
                <a16:creationId xmlns:a16="http://schemas.microsoft.com/office/drawing/2014/main" id="{29D7A2C5-21B2-4C16-94CD-90CDC753A47C}"/>
              </a:ext>
            </a:extLst>
          </p:cNvPr>
          <p:cNvCxnSpPr/>
          <p:nvPr/>
        </p:nvCxnSpPr>
        <p:spPr>
          <a:xfrm>
            <a:off x="7463118" y="2251516"/>
            <a:ext cx="509564" cy="1177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45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AD810-2DF5-4D8A-B37A-3967678867D7}"/>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60C310C7-C995-4A0F-889D-5EFFAFB8EDE4}"/>
              </a:ext>
            </a:extLst>
          </p:cNvPr>
          <p:cNvSpPr>
            <a:spLocks noGrp="1"/>
          </p:cNvSpPr>
          <p:nvPr>
            <p:ph idx="1"/>
          </p:nvPr>
        </p:nvSpPr>
        <p:spPr/>
        <p:txBody>
          <a:bodyPr/>
          <a:lstStyle/>
          <a:p>
            <a:r>
              <a:rPr lang="en-US" dirty="0"/>
              <a:t>Influence of Resource Acquisition (RA) programs that have elements targeting the same market opportunity as the MTI would also be considered in Post-C&amp;S Life-cycle Attribution methodology</a:t>
            </a:r>
          </a:p>
          <a:p>
            <a:r>
              <a:rPr lang="en-US" dirty="0"/>
              <a:t> Basic principles of operation:</a:t>
            </a:r>
          </a:p>
          <a:p>
            <a:pPr lvl="1"/>
            <a:r>
              <a:rPr lang="en-US" dirty="0"/>
              <a:t>Assume C&amp;S Administrator continues to do all C&amp;S advocacy work (CASE reports, code language development, data analysis in support of standards, etc.) </a:t>
            </a:r>
          </a:p>
          <a:p>
            <a:pPr lvl="1"/>
            <a:r>
              <a:rPr lang="en-US" dirty="0"/>
              <a:t>No duplication of efforts Pre-C&amp;S: MTI and C&amp;S have to closely coordinate on activities pre-C&amp;S advocacy; </a:t>
            </a:r>
          </a:p>
          <a:p>
            <a:pPr lvl="1"/>
            <a:r>
              <a:rPr lang="en-US" dirty="0"/>
              <a:t>Collaborative goal setting in markets targeted by MTI and C&amp;S; i.e. same goals for timing and efficiency levels in both MTI logic models/goals and C&amp;S team</a:t>
            </a:r>
          </a:p>
          <a:p>
            <a:pPr lvl="1"/>
            <a:endParaRPr lang="en-US" dirty="0"/>
          </a:p>
        </p:txBody>
      </p:sp>
    </p:spTree>
    <p:extLst>
      <p:ext uri="{BB962C8B-B14F-4D97-AF65-F5344CB8AC3E}">
        <p14:creationId xmlns:p14="http://schemas.microsoft.com/office/powerpoint/2010/main" val="158317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1043</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MTI Life-Cycle Energy Savings </vt:lpstr>
      <vt:lpstr>Pertinent Items from the Decision</vt:lpstr>
      <vt:lpstr> </vt:lpstr>
      <vt:lpstr> </vt:lpstr>
      <vt:lpstr>Key goals / needs for MTI – C&amp;S Savings Attribution</vt:lpstr>
      <vt:lpstr>Proposed Option 4: Post C&amp;S Attribution w/backstop min/max savings. </vt:lpstr>
      <vt:lpstr>Additional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Margie Gardner</dc:creator>
  <cp:lastModifiedBy>Jeff Harris</cp:lastModifiedBy>
  <cp:revision>17</cp:revision>
  <dcterms:created xsi:type="dcterms:W3CDTF">2020-09-21T17:41:14Z</dcterms:created>
  <dcterms:modified xsi:type="dcterms:W3CDTF">2020-09-22T16:05:00Z</dcterms:modified>
</cp:coreProperties>
</file>