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22"/>
  </p:notesMasterIdLst>
  <p:sldIdLst>
    <p:sldId id="7946" r:id="rId4"/>
    <p:sldId id="7944" r:id="rId5"/>
    <p:sldId id="7972" r:id="rId6"/>
    <p:sldId id="269" r:id="rId7"/>
    <p:sldId id="7951" r:id="rId8"/>
    <p:sldId id="7968" r:id="rId9"/>
    <p:sldId id="7969" r:id="rId10"/>
    <p:sldId id="7967" r:id="rId11"/>
    <p:sldId id="7975" r:id="rId12"/>
    <p:sldId id="7970" r:id="rId13"/>
    <p:sldId id="7973" r:id="rId14"/>
    <p:sldId id="7964" r:id="rId15"/>
    <p:sldId id="7962" r:id="rId16"/>
    <p:sldId id="792" r:id="rId17"/>
    <p:sldId id="7976" r:id="rId18"/>
    <p:sldId id="7977" r:id="rId19"/>
    <p:sldId id="7965" r:id="rId20"/>
    <p:sldId id="793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10"/>
    <p:restoredTop sz="84371"/>
  </p:normalViewPr>
  <p:slideViewPr>
    <p:cSldViewPr snapToGrid="0" snapToObjects="1">
      <p:cViewPr varScale="1">
        <p:scale>
          <a:sx n="100" d="100"/>
          <a:sy n="100" d="100"/>
        </p:scale>
        <p:origin x="192"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AA32DC-98B0-40DA-B1BB-A871B5E491D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01F9C27-0926-43A5-B31B-57FBD04CCCFD}">
      <dgm:prSet/>
      <dgm:spPr/>
      <dgm:t>
        <a:bodyPr/>
        <a:lstStyle/>
        <a:p>
          <a:r>
            <a:rPr lang="en-US" b="0" i="0" u="none" dirty="0"/>
            <a:t>Converge on Preferred Objectives/Sub-Objectives</a:t>
          </a:r>
          <a:endParaRPr lang="en-US" dirty="0"/>
        </a:p>
      </dgm:t>
    </dgm:pt>
    <dgm:pt modelId="{241C9AC6-A83E-4243-ADAE-1BEFDC31BCFC}" type="parTrans" cxnId="{51FFE4C6-545A-4F69-9779-76F9680F80E7}">
      <dgm:prSet/>
      <dgm:spPr/>
      <dgm:t>
        <a:bodyPr/>
        <a:lstStyle/>
        <a:p>
          <a:endParaRPr lang="en-US"/>
        </a:p>
      </dgm:t>
    </dgm:pt>
    <dgm:pt modelId="{3F6C11D5-114C-4731-B56B-54E7380F8978}" type="sibTrans" cxnId="{51FFE4C6-545A-4F69-9779-76F9680F80E7}">
      <dgm:prSet/>
      <dgm:spPr/>
      <dgm:t>
        <a:bodyPr/>
        <a:lstStyle/>
        <a:p>
          <a:endParaRPr lang="en-US"/>
        </a:p>
      </dgm:t>
    </dgm:pt>
    <dgm:pt modelId="{D4AA37A9-7C03-4E88-B08D-7BB055AFA335}">
      <dgm:prSet/>
      <dgm:spPr/>
      <dgm:t>
        <a:bodyPr/>
        <a:lstStyle/>
        <a:p>
          <a:r>
            <a:rPr lang="en-US" b="0" i="0" u="none" dirty="0"/>
            <a:t>Discuss Associated Key Metrics for Preferred Objectives/Sub-Objectives</a:t>
          </a:r>
          <a:endParaRPr lang="en-US" dirty="0"/>
        </a:p>
      </dgm:t>
    </dgm:pt>
    <dgm:pt modelId="{44D4C621-E204-4BB1-B2F0-B483BFB7DB55}" type="parTrans" cxnId="{AFE7409E-0ABC-45F9-B88E-A8DA2881A8AD}">
      <dgm:prSet/>
      <dgm:spPr/>
      <dgm:t>
        <a:bodyPr/>
        <a:lstStyle/>
        <a:p>
          <a:endParaRPr lang="en-US"/>
        </a:p>
      </dgm:t>
    </dgm:pt>
    <dgm:pt modelId="{03F4646C-4AD8-4BBB-9D40-8A5531EA7898}" type="sibTrans" cxnId="{AFE7409E-0ABC-45F9-B88E-A8DA2881A8AD}">
      <dgm:prSet/>
      <dgm:spPr/>
      <dgm:t>
        <a:bodyPr/>
        <a:lstStyle/>
        <a:p>
          <a:endParaRPr lang="en-US"/>
        </a:p>
      </dgm:t>
    </dgm:pt>
    <dgm:pt modelId="{F4D740F2-4CA7-6348-BA98-260462B8F46C}" type="pres">
      <dgm:prSet presAssocID="{7FAA32DC-98B0-40DA-B1BB-A871B5E491D0}" presName="hierChild1" presStyleCnt="0">
        <dgm:presLayoutVars>
          <dgm:chPref val="1"/>
          <dgm:dir/>
          <dgm:animOne val="branch"/>
          <dgm:animLvl val="lvl"/>
          <dgm:resizeHandles/>
        </dgm:presLayoutVars>
      </dgm:prSet>
      <dgm:spPr/>
    </dgm:pt>
    <dgm:pt modelId="{811BDB37-BFBE-B946-94E3-4B0CB92A76E2}" type="pres">
      <dgm:prSet presAssocID="{001F9C27-0926-43A5-B31B-57FBD04CCCFD}" presName="hierRoot1" presStyleCnt="0"/>
      <dgm:spPr/>
    </dgm:pt>
    <dgm:pt modelId="{EA398A60-871D-1E41-B810-5EA57CD43A16}" type="pres">
      <dgm:prSet presAssocID="{001F9C27-0926-43A5-B31B-57FBD04CCCFD}" presName="composite" presStyleCnt="0"/>
      <dgm:spPr/>
    </dgm:pt>
    <dgm:pt modelId="{AFD69720-A6AB-5D4F-9E05-2C3CC9DA72A7}" type="pres">
      <dgm:prSet presAssocID="{001F9C27-0926-43A5-B31B-57FBD04CCCFD}" presName="background" presStyleLbl="node0" presStyleIdx="0" presStyleCnt="2"/>
      <dgm:spPr/>
    </dgm:pt>
    <dgm:pt modelId="{CEB5E19E-06E1-1545-A33C-966D54D273D3}" type="pres">
      <dgm:prSet presAssocID="{001F9C27-0926-43A5-B31B-57FBD04CCCFD}" presName="text" presStyleLbl="fgAcc0" presStyleIdx="0" presStyleCnt="2">
        <dgm:presLayoutVars>
          <dgm:chPref val="3"/>
        </dgm:presLayoutVars>
      </dgm:prSet>
      <dgm:spPr/>
    </dgm:pt>
    <dgm:pt modelId="{BDF820D6-1A23-864E-AF35-AB387386384E}" type="pres">
      <dgm:prSet presAssocID="{001F9C27-0926-43A5-B31B-57FBD04CCCFD}" presName="hierChild2" presStyleCnt="0"/>
      <dgm:spPr/>
    </dgm:pt>
    <dgm:pt modelId="{8FE447FD-3C20-3A45-8102-4B1BC00C8026}" type="pres">
      <dgm:prSet presAssocID="{D4AA37A9-7C03-4E88-B08D-7BB055AFA335}" presName="hierRoot1" presStyleCnt="0"/>
      <dgm:spPr/>
    </dgm:pt>
    <dgm:pt modelId="{F3649823-2625-034E-B1CC-0DF0582E73C0}" type="pres">
      <dgm:prSet presAssocID="{D4AA37A9-7C03-4E88-B08D-7BB055AFA335}" presName="composite" presStyleCnt="0"/>
      <dgm:spPr/>
    </dgm:pt>
    <dgm:pt modelId="{43802818-B525-F144-857B-8651D9B68AD2}" type="pres">
      <dgm:prSet presAssocID="{D4AA37A9-7C03-4E88-B08D-7BB055AFA335}" presName="background" presStyleLbl="node0" presStyleIdx="1" presStyleCnt="2"/>
      <dgm:spPr/>
    </dgm:pt>
    <dgm:pt modelId="{71B5C1D3-57B8-3F48-A477-01B239F32C0C}" type="pres">
      <dgm:prSet presAssocID="{D4AA37A9-7C03-4E88-B08D-7BB055AFA335}" presName="text" presStyleLbl="fgAcc0" presStyleIdx="1" presStyleCnt="2">
        <dgm:presLayoutVars>
          <dgm:chPref val="3"/>
        </dgm:presLayoutVars>
      </dgm:prSet>
      <dgm:spPr/>
    </dgm:pt>
    <dgm:pt modelId="{EFDB432D-1A99-1A49-BEF0-D613D8C3AEAE}" type="pres">
      <dgm:prSet presAssocID="{D4AA37A9-7C03-4E88-B08D-7BB055AFA335}" presName="hierChild2" presStyleCnt="0"/>
      <dgm:spPr/>
    </dgm:pt>
  </dgm:ptLst>
  <dgm:cxnLst>
    <dgm:cxn modelId="{17C31E56-A356-9E46-AD80-63173CD64B01}" type="presOf" srcId="{7FAA32DC-98B0-40DA-B1BB-A871B5E491D0}" destId="{F4D740F2-4CA7-6348-BA98-260462B8F46C}" srcOrd="0" destOrd="0" presId="urn:microsoft.com/office/officeart/2005/8/layout/hierarchy1"/>
    <dgm:cxn modelId="{AFE7409E-0ABC-45F9-B88E-A8DA2881A8AD}" srcId="{7FAA32DC-98B0-40DA-B1BB-A871B5E491D0}" destId="{D4AA37A9-7C03-4E88-B08D-7BB055AFA335}" srcOrd="1" destOrd="0" parTransId="{44D4C621-E204-4BB1-B2F0-B483BFB7DB55}" sibTransId="{03F4646C-4AD8-4BBB-9D40-8A5531EA7898}"/>
    <dgm:cxn modelId="{4B8CEDC5-7B54-504F-A0F2-43E6A13773FB}" type="presOf" srcId="{D4AA37A9-7C03-4E88-B08D-7BB055AFA335}" destId="{71B5C1D3-57B8-3F48-A477-01B239F32C0C}" srcOrd="0" destOrd="0" presId="urn:microsoft.com/office/officeart/2005/8/layout/hierarchy1"/>
    <dgm:cxn modelId="{51FFE4C6-545A-4F69-9779-76F9680F80E7}" srcId="{7FAA32DC-98B0-40DA-B1BB-A871B5E491D0}" destId="{001F9C27-0926-43A5-B31B-57FBD04CCCFD}" srcOrd="0" destOrd="0" parTransId="{241C9AC6-A83E-4243-ADAE-1BEFDC31BCFC}" sibTransId="{3F6C11D5-114C-4731-B56B-54E7380F8978}"/>
    <dgm:cxn modelId="{3A84AEF5-0AE5-0243-8CDB-8ED9908D928C}" type="presOf" srcId="{001F9C27-0926-43A5-B31B-57FBD04CCCFD}" destId="{CEB5E19E-06E1-1545-A33C-966D54D273D3}" srcOrd="0" destOrd="0" presId="urn:microsoft.com/office/officeart/2005/8/layout/hierarchy1"/>
    <dgm:cxn modelId="{15E842BA-4DA4-7047-A173-7B2DE4A1EB56}" type="presParOf" srcId="{F4D740F2-4CA7-6348-BA98-260462B8F46C}" destId="{811BDB37-BFBE-B946-94E3-4B0CB92A76E2}" srcOrd="0" destOrd="0" presId="urn:microsoft.com/office/officeart/2005/8/layout/hierarchy1"/>
    <dgm:cxn modelId="{AB87FD2D-CF22-984F-A19B-3A804765DC71}" type="presParOf" srcId="{811BDB37-BFBE-B946-94E3-4B0CB92A76E2}" destId="{EA398A60-871D-1E41-B810-5EA57CD43A16}" srcOrd="0" destOrd="0" presId="urn:microsoft.com/office/officeart/2005/8/layout/hierarchy1"/>
    <dgm:cxn modelId="{C7660FBB-FB0D-A14C-8470-13FF41D783E0}" type="presParOf" srcId="{EA398A60-871D-1E41-B810-5EA57CD43A16}" destId="{AFD69720-A6AB-5D4F-9E05-2C3CC9DA72A7}" srcOrd="0" destOrd="0" presId="urn:microsoft.com/office/officeart/2005/8/layout/hierarchy1"/>
    <dgm:cxn modelId="{8AE98C51-585C-1049-8159-789ECC829C83}" type="presParOf" srcId="{EA398A60-871D-1E41-B810-5EA57CD43A16}" destId="{CEB5E19E-06E1-1545-A33C-966D54D273D3}" srcOrd="1" destOrd="0" presId="urn:microsoft.com/office/officeart/2005/8/layout/hierarchy1"/>
    <dgm:cxn modelId="{C8D4A1E7-0E0C-EC4C-889C-21D25D3F6958}" type="presParOf" srcId="{811BDB37-BFBE-B946-94E3-4B0CB92A76E2}" destId="{BDF820D6-1A23-864E-AF35-AB387386384E}" srcOrd="1" destOrd="0" presId="urn:microsoft.com/office/officeart/2005/8/layout/hierarchy1"/>
    <dgm:cxn modelId="{541AFE4A-95E4-E947-8F80-57A8887B7C2E}" type="presParOf" srcId="{F4D740F2-4CA7-6348-BA98-260462B8F46C}" destId="{8FE447FD-3C20-3A45-8102-4B1BC00C8026}" srcOrd="1" destOrd="0" presId="urn:microsoft.com/office/officeart/2005/8/layout/hierarchy1"/>
    <dgm:cxn modelId="{6BF61140-8096-2544-9BBB-C8F1F113C547}" type="presParOf" srcId="{8FE447FD-3C20-3A45-8102-4B1BC00C8026}" destId="{F3649823-2625-034E-B1CC-0DF0582E73C0}" srcOrd="0" destOrd="0" presId="urn:microsoft.com/office/officeart/2005/8/layout/hierarchy1"/>
    <dgm:cxn modelId="{FE861C8C-C9C6-2443-93B7-5427E051FE6D}" type="presParOf" srcId="{F3649823-2625-034E-B1CC-0DF0582E73C0}" destId="{43802818-B525-F144-857B-8651D9B68AD2}" srcOrd="0" destOrd="0" presId="urn:microsoft.com/office/officeart/2005/8/layout/hierarchy1"/>
    <dgm:cxn modelId="{CD8373AF-4376-614A-879C-0809F2C431C8}" type="presParOf" srcId="{F3649823-2625-034E-B1CC-0DF0582E73C0}" destId="{71B5C1D3-57B8-3F48-A477-01B239F32C0C}" srcOrd="1" destOrd="0" presId="urn:microsoft.com/office/officeart/2005/8/layout/hierarchy1"/>
    <dgm:cxn modelId="{4AEE15EB-CA8A-9545-9DE8-FFE47D9F3A48}" type="presParOf" srcId="{8FE447FD-3C20-3A45-8102-4B1BC00C8026}" destId="{EFDB432D-1A99-1A49-BEF0-D613D8C3AEA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A9BCE3-5D85-4870-8A9F-DC7639DE99A2}"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DEAE7BD-A8E0-486F-AFBA-866C49167070}">
      <dgm:prSet/>
      <dgm:spPr/>
      <dgm:t>
        <a:bodyPr/>
        <a:lstStyle/>
        <a:p>
          <a:pPr>
            <a:lnSpc>
              <a:spcPct val="100000"/>
            </a:lnSpc>
          </a:pPr>
          <a:r>
            <a:rPr lang="en-US" dirty="0"/>
            <a:t>Raise hand to enter queue – then unmute when called upon</a:t>
          </a:r>
        </a:p>
      </dgm:t>
    </dgm:pt>
    <dgm:pt modelId="{6CC9FE1B-B228-47D2-9268-FDF7CD9C2C8B}" type="parTrans" cxnId="{090B71BA-2F88-48C7-B360-A078E2BEEAFB}">
      <dgm:prSet/>
      <dgm:spPr/>
      <dgm:t>
        <a:bodyPr/>
        <a:lstStyle/>
        <a:p>
          <a:endParaRPr lang="en-US"/>
        </a:p>
      </dgm:t>
    </dgm:pt>
    <dgm:pt modelId="{D6A2CD84-38E9-4C66-97B8-FFCBBAA233D4}" type="sibTrans" cxnId="{090B71BA-2F88-48C7-B360-A078E2BEEAFB}">
      <dgm:prSet/>
      <dgm:spPr/>
      <dgm:t>
        <a:bodyPr/>
        <a:lstStyle/>
        <a:p>
          <a:endParaRPr lang="en-US"/>
        </a:p>
      </dgm:t>
    </dgm:pt>
    <dgm:pt modelId="{972514A3-B0B0-4765-ACE1-40BC90805160}">
      <dgm:prSet/>
      <dgm:spPr/>
      <dgm:t>
        <a:bodyPr/>
        <a:lstStyle/>
        <a:p>
          <a:pPr>
            <a:lnSpc>
              <a:spcPct val="100000"/>
            </a:lnSpc>
          </a:pPr>
          <a:r>
            <a:rPr lang="en-US"/>
            <a:t>Mute when not speaking</a:t>
          </a:r>
        </a:p>
      </dgm:t>
    </dgm:pt>
    <dgm:pt modelId="{9B5A35C7-FEE3-4909-A1C6-1B744CC98B3A}" type="parTrans" cxnId="{590F302F-9F95-402D-B256-1F9E7F0449C6}">
      <dgm:prSet/>
      <dgm:spPr/>
      <dgm:t>
        <a:bodyPr/>
        <a:lstStyle/>
        <a:p>
          <a:endParaRPr lang="en-US"/>
        </a:p>
      </dgm:t>
    </dgm:pt>
    <dgm:pt modelId="{C3A7047D-B84B-4607-BD17-767F89FE5F60}" type="sibTrans" cxnId="{590F302F-9F95-402D-B256-1F9E7F0449C6}">
      <dgm:prSet/>
      <dgm:spPr/>
      <dgm:t>
        <a:bodyPr/>
        <a:lstStyle/>
        <a:p>
          <a:endParaRPr lang="en-US"/>
        </a:p>
      </dgm:t>
    </dgm:pt>
    <dgm:pt modelId="{31D2A422-A6EA-42BC-AE25-28AD4F03DF49}">
      <dgm:prSet/>
      <dgm:spPr/>
      <dgm:t>
        <a:bodyPr/>
        <a:lstStyle/>
        <a:p>
          <a:pPr>
            <a:lnSpc>
              <a:spcPct val="100000"/>
            </a:lnSpc>
          </a:pPr>
          <a:r>
            <a:rPr lang="en-US"/>
            <a:t>Zoom in &amp; out of documents</a:t>
          </a:r>
        </a:p>
      </dgm:t>
    </dgm:pt>
    <dgm:pt modelId="{930F7AFC-AB38-4F67-8106-DC12B6FB7AA2}" type="parTrans" cxnId="{656AEC4C-647B-4623-AE1E-5F86EB7A9EAE}">
      <dgm:prSet/>
      <dgm:spPr/>
      <dgm:t>
        <a:bodyPr/>
        <a:lstStyle/>
        <a:p>
          <a:endParaRPr lang="en-US"/>
        </a:p>
      </dgm:t>
    </dgm:pt>
    <dgm:pt modelId="{88068A44-8B80-46BC-8809-8A1BF16DE184}" type="sibTrans" cxnId="{656AEC4C-647B-4623-AE1E-5F86EB7A9EAE}">
      <dgm:prSet/>
      <dgm:spPr/>
      <dgm:t>
        <a:bodyPr/>
        <a:lstStyle/>
        <a:p>
          <a:endParaRPr lang="en-US"/>
        </a:p>
      </dgm:t>
    </dgm:pt>
    <dgm:pt modelId="{0C538F9C-1848-412F-A33F-C87EAA4F3CFB}" type="pres">
      <dgm:prSet presAssocID="{2BA9BCE3-5D85-4870-8A9F-DC7639DE99A2}" presName="root" presStyleCnt="0">
        <dgm:presLayoutVars>
          <dgm:dir/>
          <dgm:resizeHandles val="exact"/>
        </dgm:presLayoutVars>
      </dgm:prSet>
      <dgm:spPr/>
    </dgm:pt>
    <dgm:pt modelId="{3F849958-38CC-46FF-B95B-6A32EB8E0E30}" type="pres">
      <dgm:prSet presAssocID="{FDEAE7BD-A8E0-486F-AFBA-866C49167070}" presName="compNode" presStyleCnt="0"/>
      <dgm:spPr/>
    </dgm:pt>
    <dgm:pt modelId="{3FB4F020-149E-49D2-9E71-E6E7D552333E}" type="pres">
      <dgm:prSet presAssocID="{FDEAE7BD-A8E0-486F-AFBA-866C4916707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Hand"/>
        </a:ext>
      </dgm:extLst>
    </dgm:pt>
    <dgm:pt modelId="{623FDACC-389D-46ED-A935-1B2F1CB5115C}" type="pres">
      <dgm:prSet presAssocID="{FDEAE7BD-A8E0-486F-AFBA-866C49167070}" presName="spaceRect" presStyleCnt="0"/>
      <dgm:spPr/>
    </dgm:pt>
    <dgm:pt modelId="{2630AB69-E4D9-4326-8469-DDD46E8E94DC}" type="pres">
      <dgm:prSet presAssocID="{FDEAE7BD-A8E0-486F-AFBA-866C49167070}" presName="textRect" presStyleLbl="revTx" presStyleIdx="0" presStyleCnt="3">
        <dgm:presLayoutVars>
          <dgm:chMax val="1"/>
          <dgm:chPref val="1"/>
        </dgm:presLayoutVars>
      </dgm:prSet>
      <dgm:spPr/>
    </dgm:pt>
    <dgm:pt modelId="{57A8F07C-AA8C-437E-ADF2-6EE70319C843}" type="pres">
      <dgm:prSet presAssocID="{D6A2CD84-38E9-4C66-97B8-FFCBBAA233D4}" presName="sibTrans" presStyleCnt="0"/>
      <dgm:spPr/>
    </dgm:pt>
    <dgm:pt modelId="{709882F7-D008-488D-85EF-DD34DC8E42F9}" type="pres">
      <dgm:prSet presAssocID="{972514A3-B0B0-4765-ACE1-40BC90805160}" presName="compNode" presStyleCnt="0"/>
      <dgm:spPr/>
    </dgm:pt>
    <dgm:pt modelId="{065AE336-4380-4C84-A674-CF9EDAD8E718}" type="pres">
      <dgm:prSet presAssocID="{972514A3-B0B0-4765-ACE1-40BC9080516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ute Speaker"/>
        </a:ext>
      </dgm:extLst>
    </dgm:pt>
    <dgm:pt modelId="{19BBF517-EDA6-407E-BBB1-887AB0043ABA}" type="pres">
      <dgm:prSet presAssocID="{972514A3-B0B0-4765-ACE1-40BC90805160}" presName="spaceRect" presStyleCnt="0"/>
      <dgm:spPr/>
    </dgm:pt>
    <dgm:pt modelId="{49F0A529-CF80-42FB-8961-528866FDF05F}" type="pres">
      <dgm:prSet presAssocID="{972514A3-B0B0-4765-ACE1-40BC90805160}" presName="textRect" presStyleLbl="revTx" presStyleIdx="1" presStyleCnt="3">
        <dgm:presLayoutVars>
          <dgm:chMax val="1"/>
          <dgm:chPref val="1"/>
        </dgm:presLayoutVars>
      </dgm:prSet>
      <dgm:spPr/>
    </dgm:pt>
    <dgm:pt modelId="{14209E9E-72EB-4CED-A801-CB7522BE863C}" type="pres">
      <dgm:prSet presAssocID="{C3A7047D-B84B-4607-BD17-767F89FE5F60}" presName="sibTrans" presStyleCnt="0"/>
      <dgm:spPr/>
    </dgm:pt>
    <dgm:pt modelId="{52DEB943-7AF3-4185-B870-A2880CA770F7}" type="pres">
      <dgm:prSet presAssocID="{31D2A422-A6EA-42BC-AE25-28AD4F03DF49}" presName="compNode" presStyleCnt="0"/>
      <dgm:spPr/>
    </dgm:pt>
    <dgm:pt modelId="{4722D7C9-8B33-407F-B517-621A46DA06B6}" type="pres">
      <dgm:prSet presAssocID="{31D2A422-A6EA-42BC-AE25-28AD4F03DF4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Zoom Out"/>
        </a:ext>
      </dgm:extLst>
    </dgm:pt>
    <dgm:pt modelId="{2699B156-2206-4CC9-9DAA-071E3A7F96B5}" type="pres">
      <dgm:prSet presAssocID="{31D2A422-A6EA-42BC-AE25-28AD4F03DF49}" presName="spaceRect" presStyleCnt="0"/>
      <dgm:spPr/>
    </dgm:pt>
    <dgm:pt modelId="{997F3BA6-B38C-41CE-BA47-37792853838E}" type="pres">
      <dgm:prSet presAssocID="{31D2A422-A6EA-42BC-AE25-28AD4F03DF49}" presName="textRect" presStyleLbl="revTx" presStyleIdx="2" presStyleCnt="3">
        <dgm:presLayoutVars>
          <dgm:chMax val="1"/>
          <dgm:chPref val="1"/>
        </dgm:presLayoutVars>
      </dgm:prSet>
      <dgm:spPr/>
    </dgm:pt>
  </dgm:ptLst>
  <dgm:cxnLst>
    <dgm:cxn modelId="{2C615E2A-60CE-4388-8ABE-48CB86437289}" type="presOf" srcId="{972514A3-B0B0-4765-ACE1-40BC90805160}" destId="{49F0A529-CF80-42FB-8961-528866FDF05F}" srcOrd="0" destOrd="0" presId="urn:microsoft.com/office/officeart/2018/2/layout/IconLabelList"/>
    <dgm:cxn modelId="{590F302F-9F95-402D-B256-1F9E7F0449C6}" srcId="{2BA9BCE3-5D85-4870-8A9F-DC7639DE99A2}" destId="{972514A3-B0B0-4765-ACE1-40BC90805160}" srcOrd="1" destOrd="0" parTransId="{9B5A35C7-FEE3-4909-A1C6-1B744CC98B3A}" sibTransId="{C3A7047D-B84B-4607-BD17-767F89FE5F60}"/>
    <dgm:cxn modelId="{656AEC4C-647B-4623-AE1E-5F86EB7A9EAE}" srcId="{2BA9BCE3-5D85-4870-8A9F-DC7639DE99A2}" destId="{31D2A422-A6EA-42BC-AE25-28AD4F03DF49}" srcOrd="2" destOrd="0" parTransId="{930F7AFC-AB38-4F67-8106-DC12B6FB7AA2}" sibTransId="{88068A44-8B80-46BC-8809-8A1BF16DE184}"/>
    <dgm:cxn modelId="{090B71BA-2F88-48C7-B360-A078E2BEEAFB}" srcId="{2BA9BCE3-5D85-4870-8A9F-DC7639DE99A2}" destId="{FDEAE7BD-A8E0-486F-AFBA-866C49167070}" srcOrd="0" destOrd="0" parTransId="{6CC9FE1B-B228-47D2-9268-FDF7CD9C2C8B}" sibTransId="{D6A2CD84-38E9-4C66-97B8-FFCBBAA233D4}"/>
    <dgm:cxn modelId="{767103CD-8EF0-4C84-BAE7-B952CCFDCA96}" type="presOf" srcId="{31D2A422-A6EA-42BC-AE25-28AD4F03DF49}" destId="{997F3BA6-B38C-41CE-BA47-37792853838E}" srcOrd="0" destOrd="0" presId="urn:microsoft.com/office/officeart/2018/2/layout/IconLabelList"/>
    <dgm:cxn modelId="{92504EE3-E8C9-492B-B804-A36F9487F39C}" type="presOf" srcId="{2BA9BCE3-5D85-4870-8A9F-DC7639DE99A2}" destId="{0C538F9C-1848-412F-A33F-C87EAA4F3CFB}" srcOrd="0" destOrd="0" presId="urn:microsoft.com/office/officeart/2018/2/layout/IconLabelList"/>
    <dgm:cxn modelId="{920CCCE6-D7C5-4C2A-9F2A-EAAE8D3104F8}" type="presOf" srcId="{FDEAE7BD-A8E0-486F-AFBA-866C49167070}" destId="{2630AB69-E4D9-4326-8469-DDD46E8E94DC}" srcOrd="0" destOrd="0" presId="urn:microsoft.com/office/officeart/2018/2/layout/IconLabelList"/>
    <dgm:cxn modelId="{3027D0CC-B02E-42B9-A0A3-7E899B67830F}" type="presParOf" srcId="{0C538F9C-1848-412F-A33F-C87EAA4F3CFB}" destId="{3F849958-38CC-46FF-B95B-6A32EB8E0E30}" srcOrd="0" destOrd="0" presId="urn:microsoft.com/office/officeart/2018/2/layout/IconLabelList"/>
    <dgm:cxn modelId="{51F67F07-1240-49C9-8F55-64ADED610823}" type="presParOf" srcId="{3F849958-38CC-46FF-B95B-6A32EB8E0E30}" destId="{3FB4F020-149E-49D2-9E71-E6E7D552333E}" srcOrd="0" destOrd="0" presId="urn:microsoft.com/office/officeart/2018/2/layout/IconLabelList"/>
    <dgm:cxn modelId="{7D4ED13C-2D33-4F8D-8233-E71CCC1A0172}" type="presParOf" srcId="{3F849958-38CC-46FF-B95B-6A32EB8E0E30}" destId="{623FDACC-389D-46ED-A935-1B2F1CB5115C}" srcOrd="1" destOrd="0" presId="urn:microsoft.com/office/officeart/2018/2/layout/IconLabelList"/>
    <dgm:cxn modelId="{241E00BA-2F27-4F1B-9D75-0165DAD6EC26}" type="presParOf" srcId="{3F849958-38CC-46FF-B95B-6A32EB8E0E30}" destId="{2630AB69-E4D9-4326-8469-DDD46E8E94DC}" srcOrd="2" destOrd="0" presId="urn:microsoft.com/office/officeart/2018/2/layout/IconLabelList"/>
    <dgm:cxn modelId="{0442766B-E135-4599-B045-4E530AB793CF}" type="presParOf" srcId="{0C538F9C-1848-412F-A33F-C87EAA4F3CFB}" destId="{57A8F07C-AA8C-437E-ADF2-6EE70319C843}" srcOrd="1" destOrd="0" presId="urn:microsoft.com/office/officeart/2018/2/layout/IconLabelList"/>
    <dgm:cxn modelId="{0977717D-E34E-42A0-851D-3A9CB132E0AB}" type="presParOf" srcId="{0C538F9C-1848-412F-A33F-C87EAA4F3CFB}" destId="{709882F7-D008-488D-85EF-DD34DC8E42F9}" srcOrd="2" destOrd="0" presId="urn:microsoft.com/office/officeart/2018/2/layout/IconLabelList"/>
    <dgm:cxn modelId="{BC5F0DFE-6980-40B5-BCA4-CA3D758A8E87}" type="presParOf" srcId="{709882F7-D008-488D-85EF-DD34DC8E42F9}" destId="{065AE336-4380-4C84-A674-CF9EDAD8E718}" srcOrd="0" destOrd="0" presId="urn:microsoft.com/office/officeart/2018/2/layout/IconLabelList"/>
    <dgm:cxn modelId="{01AEF4B4-27E8-4269-B9DC-F4DBACA0133A}" type="presParOf" srcId="{709882F7-D008-488D-85EF-DD34DC8E42F9}" destId="{19BBF517-EDA6-407E-BBB1-887AB0043ABA}" srcOrd="1" destOrd="0" presId="urn:microsoft.com/office/officeart/2018/2/layout/IconLabelList"/>
    <dgm:cxn modelId="{790CC477-28D2-4051-8097-34A13990FA0B}" type="presParOf" srcId="{709882F7-D008-488D-85EF-DD34DC8E42F9}" destId="{49F0A529-CF80-42FB-8961-528866FDF05F}" srcOrd="2" destOrd="0" presId="urn:microsoft.com/office/officeart/2018/2/layout/IconLabelList"/>
    <dgm:cxn modelId="{3A717FE9-46B0-40F7-8374-5B8040933444}" type="presParOf" srcId="{0C538F9C-1848-412F-A33F-C87EAA4F3CFB}" destId="{14209E9E-72EB-4CED-A801-CB7522BE863C}" srcOrd="3" destOrd="0" presId="urn:microsoft.com/office/officeart/2018/2/layout/IconLabelList"/>
    <dgm:cxn modelId="{E1E311CF-B532-4313-B453-1A25B7672E0C}" type="presParOf" srcId="{0C538F9C-1848-412F-A33F-C87EAA4F3CFB}" destId="{52DEB943-7AF3-4185-B870-A2880CA770F7}" srcOrd="4" destOrd="0" presId="urn:microsoft.com/office/officeart/2018/2/layout/IconLabelList"/>
    <dgm:cxn modelId="{AAA78A9A-5CF7-4D25-890C-1C8CBDF607E0}" type="presParOf" srcId="{52DEB943-7AF3-4185-B870-A2880CA770F7}" destId="{4722D7C9-8B33-407F-B517-621A46DA06B6}" srcOrd="0" destOrd="0" presId="urn:microsoft.com/office/officeart/2018/2/layout/IconLabelList"/>
    <dgm:cxn modelId="{D57F7B56-3AF3-4DD4-9719-2E0CAF18A403}" type="presParOf" srcId="{52DEB943-7AF3-4185-B870-A2880CA770F7}" destId="{2699B156-2206-4CC9-9DAA-071E3A7F96B5}" srcOrd="1" destOrd="0" presId="urn:microsoft.com/office/officeart/2018/2/layout/IconLabelList"/>
    <dgm:cxn modelId="{747E0183-8A5E-4406-ABE6-F19E2090D0F4}" type="presParOf" srcId="{52DEB943-7AF3-4185-B870-A2880CA770F7}" destId="{997F3BA6-B38C-41CE-BA47-37792853838E}"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69720-A6AB-5D4F-9E05-2C3CC9DA72A7}">
      <dsp:nvSpPr>
        <dsp:cNvPr id="0" name=""/>
        <dsp:cNvSpPr/>
      </dsp:nvSpPr>
      <dsp:spPr>
        <a:xfrm>
          <a:off x="1283"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B5E19E-06E1-1545-A33C-966D54D273D3}">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b="0" i="0" u="none" kern="1200" dirty="0"/>
            <a:t>Converge on Preferred Objectives/Sub-Objectives</a:t>
          </a:r>
          <a:endParaRPr lang="en-US" sz="3400" kern="1200" dirty="0"/>
        </a:p>
      </dsp:txBody>
      <dsp:txXfrm>
        <a:off x="585701" y="1066737"/>
        <a:ext cx="4337991" cy="2693452"/>
      </dsp:txXfrm>
    </dsp:sp>
    <dsp:sp modelId="{43802818-B525-F144-857B-8651D9B68AD2}">
      <dsp:nvSpPr>
        <dsp:cNvPr id="0" name=""/>
        <dsp:cNvSpPr/>
      </dsp:nvSpPr>
      <dsp:spPr>
        <a:xfrm>
          <a:off x="5508110"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B5C1D3-57B8-3F48-A477-01B239F32C0C}">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b="0" i="0" u="none" kern="1200" dirty="0"/>
            <a:t>Discuss Associated Key Metrics for Preferred Objectives/Sub-Objectives</a:t>
          </a:r>
          <a:endParaRPr lang="en-US" sz="3400" kern="1200" dirty="0"/>
        </a:p>
      </dsp:txBody>
      <dsp:txXfrm>
        <a:off x="6092527" y="1066737"/>
        <a:ext cx="4337991" cy="26934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4F020-149E-49D2-9E71-E6E7D552333E}">
      <dsp:nvSpPr>
        <dsp:cNvPr id="0" name=""/>
        <dsp:cNvSpPr/>
      </dsp:nvSpPr>
      <dsp:spPr>
        <a:xfrm>
          <a:off x="1082105" y="878242"/>
          <a:ext cx="1485526" cy="14855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30AB69-E4D9-4326-8469-DDD46E8E94DC}">
      <dsp:nvSpPr>
        <dsp:cNvPr id="0" name=""/>
        <dsp:cNvSpPr/>
      </dsp:nvSpPr>
      <dsp:spPr>
        <a:xfrm>
          <a:off x="174284" y="2753095"/>
          <a:ext cx="330116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Raise hand to enter queue – then unmute when called upon</a:t>
          </a:r>
        </a:p>
      </dsp:txBody>
      <dsp:txXfrm>
        <a:off x="174284" y="2753095"/>
        <a:ext cx="3301169" cy="720000"/>
      </dsp:txXfrm>
    </dsp:sp>
    <dsp:sp modelId="{065AE336-4380-4C84-A674-CF9EDAD8E718}">
      <dsp:nvSpPr>
        <dsp:cNvPr id="0" name=""/>
        <dsp:cNvSpPr/>
      </dsp:nvSpPr>
      <dsp:spPr>
        <a:xfrm>
          <a:off x="4960980" y="878242"/>
          <a:ext cx="1485526" cy="14855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F0A529-CF80-42FB-8961-528866FDF05F}">
      <dsp:nvSpPr>
        <dsp:cNvPr id="0" name=""/>
        <dsp:cNvSpPr/>
      </dsp:nvSpPr>
      <dsp:spPr>
        <a:xfrm>
          <a:off x="4053158" y="2753095"/>
          <a:ext cx="330116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t>Mute when not speaking</a:t>
          </a:r>
        </a:p>
      </dsp:txBody>
      <dsp:txXfrm>
        <a:off x="4053158" y="2753095"/>
        <a:ext cx="3301169" cy="720000"/>
      </dsp:txXfrm>
    </dsp:sp>
    <dsp:sp modelId="{4722D7C9-8B33-407F-B517-621A46DA06B6}">
      <dsp:nvSpPr>
        <dsp:cNvPr id="0" name=""/>
        <dsp:cNvSpPr/>
      </dsp:nvSpPr>
      <dsp:spPr>
        <a:xfrm>
          <a:off x="8839854" y="878242"/>
          <a:ext cx="1485526" cy="14855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7F3BA6-B38C-41CE-BA47-37792853838E}">
      <dsp:nvSpPr>
        <dsp:cNvPr id="0" name=""/>
        <dsp:cNvSpPr/>
      </dsp:nvSpPr>
      <dsp:spPr>
        <a:xfrm>
          <a:off x="7932033" y="2753095"/>
          <a:ext cx="330116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t>Zoom in &amp; out of documents</a:t>
          </a:r>
        </a:p>
      </dsp:txBody>
      <dsp:txXfrm>
        <a:off x="7932033" y="2753095"/>
        <a:ext cx="3301169"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389DDE-C1A9-3C41-A5B4-A313B09A1E98}" type="datetimeFigureOut">
              <a:rPr lang="en-US" smtClean="0"/>
              <a:t>8/12/21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CA025-701B-304A-9115-1802E826393A}" type="slidenum">
              <a:rPr lang="en-US" smtClean="0"/>
              <a:t>‹#›</a:t>
            </a:fld>
            <a:endParaRPr lang="en-US"/>
          </a:p>
        </p:txBody>
      </p:sp>
    </p:spTree>
    <p:extLst>
      <p:ext uri="{BB962C8B-B14F-4D97-AF65-F5344CB8AC3E}">
        <p14:creationId xmlns:p14="http://schemas.microsoft.com/office/powerpoint/2010/main" val="610560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5CA025-701B-304A-9115-1802E826393A}" type="slidenum">
              <a:rPr lang="en-US" smtClean="0"/>
              <a:t>4</a:t>
            </a:fld>
            <a:endParaRPr lang="en-US"/>
          </a:p>
        </p:txBody>
      </p:sp>
    </p:spTree>
    <p:extLst>
      <p:ext uri="{BB962C8B-B14F-4D97-AF65-F5344CB8AC3E}">
        <p14:creationId xmlns:p14="http://schemas.microsoft.com/office/powerpoint/2010/main" val="2212562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8C87CF-7112-014A-909A-3EF588A9D2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0766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mtgs will be virtual, and 9-approx. 1pm</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8C87CF-7112-014A-909A-3EF588A9D2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104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43F8-8640-B349-91C2-612FD9F821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60E8EC-7E99-6444-8095-0F9BC095AE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EADACE-531F-E64E-A845-06F22215D564}"/>
              </a:ext>
            </a:extLst>
          </p:cNvPr>
          <p:cNvSpPr>
            <a:spLocks noGrp="1"/>
          </p:cNvSpPr>
          <p:nvPr>
            <p:ph type="dt" sz="half" idx="10"/>
          </p:nvPr>
        </p:nvSpPr>
        <p:spPr/>
        <p:txBody>
          <a:bodyPr/>
          <a:lstStyle/>
          <a:p>
            <a:fld id="{993566B2-BCA3-844D-83F9-1B27882D5E8D}" type="datetimeFigureOut">
              <a:rPr lang="en-US" smtClean="0"/>
              <a:t>8/12/21</a:t>
            </a:fld>
            <a:endParaRPr lang="en-US"/>
          </a:p>
        </p:txBody>
      </p:sp>
      <p:sp>
        <p:nvSpPr>
          <p:cNvPr id="5" name="Footer Placeholder 4">
            <a:extLst>
              <a:ext uri="{FF2B5EF4-FFF2-40B4-BE49-F238E27FC236}">
                <a16:creationId xmlns:a16="http://schemas.microsoft.com/office/drawing/2014/main" id="{CE923ED5-8967-8644-BBE8-12F1D8D614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1503B2-75CB-A246-A9EE-7657D145D6CB}"/>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199994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FB74-3E97-6343-A61E-50223946C8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CCDA02-DA23-6146-828B-93A3832E2A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772D0-CE26-7047-9D4C-8D607C228DD0}"/>
              </a:ext>
            </a:extLst>
          </p:cNvPr>
          <p:cNvSpPr>
            <a:spLocks noGrp="1"/>
          </p:cNvSpPr>
          <p:nvPr>
            <p:ph type="dt" sz="half" idx="10"/>
          </p:nvPr>
        </p:nvSpPr>
        <p:spPr/>
        <p:txBody>
          <a:bodyPr/>
          <a:lstStyle/>
          <a:p>
            <a:fld id="{993566B2-BCA3-844D-83F9-1B27882D5E8D}" type="datetimeFigureOut">
              <a:rPr lang="en-US" smtClean="0"/>
              <a:t>8/12/21</a:t>
            </a:fld>
            <a:endParaRPr lang="en-US"/>
          </a:p>
        </p:txBody>
      </p:sp>
      <p:sp>
        <p:nvSpPr>
          <p:cNvPr id="5" name="Footer Placeholder 4">
            <a:extLst>
              <a:ext uri="{FF2B5EF4-FFF2-40B4-BE49-F238E27FC236}">
                <a16:creationId xmlns:a16="http://schemas.microsoft.com/office/drawing/2014/main" id="{1AB4984C-A2D1-354A-86DC-89440F663E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9B2CBB-6AF1-3244-93F7-E89F526A5DAE}"/>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026498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5095BB-2A9E-DE44-877E-18C037E5F9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1B5E6A-E87E-5845-A887-612E26DD0E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7D9FA7-238B-4545-8DF9-220F07629F6F}"/>
              </a:ext>
            </a:extLst>
          </p:cNvPr>
          <p:cNvSpPr>
            <a:spLocks noGrp="1"/>
          </p:cNvSpPr>
          <p:nvPr>
            <p:ph type="dt" sz="half" idx="10"/>
          </p:nvPr>
        </p:nvSpPr>
        <p:spPr/>
        <p:txBody>
          <a:bodyPr/>
          <a:lstStyle/>
          <a:p>
            <a:fld id="{993566B2-BCA3-844D-83F9-1B27882D5E8D}" type="datetimeFigureOut">
              <a:rPr lang="en-US" smtClean="0"/>
              <a:t>8/12/21</a:t>
            </a:fld>
            <a:endParaRPr lang="en-US"/>
          </a:p>
        </p:txBody>
      </p:sp>
      <p:sp>
        <p:nvSpPr>
          <p:cNvPr id="5" name="Footer Placeholder 4">
            <a:extLst>
              <a:ext uri="{FF2B5EF4-FFF2-40B4-BE49-F238E27FC236}">
                <a16:creationId xmlns:a16="http://schemas.microsoft.com/office/drawing/2014/main" id="{155C415D-E448-8446-922E-F8AA089A6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0B53A-5AA1-184C-B7D8-44368A9F3530}"/>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531111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5AE3-9B46-7049-9953-80BDEEDF5A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E9281D-B587-EA45-843B-4159391C4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932219-2705-5D48-BEE0-A172BCDD3F65}"/>
              </a:ext>
            </a:extLst>
          </p:cNvPr>
          <p:cNvSpPr>
            <a:spLocks noGrp="1"/>
          </p:cNvSpPr>
          <p:nvPr>
            <p:ph type="dt" sz="half" idx="10"/>
          </p:nvPr>
        </p:nvSpPr>
        <p:spPr/>
        <p:txBody>
          <a:bodyPr/>
          <a:lstStyle/>
          <a:p>
            <a:fld id="{44286644-44D7-5944-B481-BE79B9912C33}" type="datetime1">
              <a:rPr lang="en-US" smtClean="0"/>
              <a:t>8/12/21</a:t>
            </a:fld>
            <a:endParaRPr lang="en-US"/>
          </a:p>
        </p:txBody>
      </p:sp>
      <p:sp>
        <p:nvSpPr>
          <p:cNvPr id="5" name="Footer Placeholder 4">
            <a:extLst>
              <a:ext uri="{FF2B5EF4-FFF2-40B4-BE49-F238E27FC236}">
                <a16:creationId xmlns:a16="http://schemas.microsoft.com/office/drawing/2014/main" id="{03D49B18-1E17-F149-8398-4356241B7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CAB59-52C7-E248-A325-FAF5BBAC384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6111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7EAC-9C06-FD4B-9E9A-689088B8C36E}"/>
              </a:ext>
            </a:extLst>
          </p:cNvPr>
          <p:cNvSpPr>
            <a:spLocks noGrp="1"/>
          </p:cNvSpPr>
          <p:nvPr>
            <p:ph type="title"/>
          </p:nvPr>
        </p:nvSpPr>
        <p:spPr>
          <a:xfrm>
            <a:off x="838200" y="365125"/>
            <a:ext cx="10515600" cy="786781"/>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6DF108F-C169-564F-AD53-DC20E0AE49E8}"/>
              </a:ext>
            </a:extLst>
          </p:cNvPr>
          <p:cNvSpPr>
            <a:spLocks noGrp="1"/>
          </p:cNvSpPr>
          <p:nvPr>
            <p:ph idx="1"/>
          </p:nvPr>
        </p:nvSpPr>
        <p:spPr>
          <a:xfrm>
            <a:off x="838200" y="1246909"/>
            <a:ext cx="10515600" cy="49300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E0A409E-C0AF-384A-A461-9FC0316D9D82}"/>
              </a:ext>
            </a:extLst>
          </p:cNvPr>
          <p:cNvSpPr>
            <a:spLocks noGrp="1"/>
          </p:cNvSpPr>
          <p:nvPr>
            <p:ph type="dt" sz="half" idx="10"/>
          </p:nvPr>
        </p:nvSpPr>
        <p:spPr/>
        <p:txBody>
          <a:bodyPr/>
          <a:lstStyle/>
          <a:p>
            <a:fld id="{D451BADF-F59A-D242-8BB9-18EE85D1301E}" type="datetime1">
              <a:rPr lang="en-US" smtClean="0"/>
              <a:t>8/12/21</a:t>
            </a:fld>
            <a:endParaRPr lang="en-US"/>
          </a:p>
        </p:txBody>
      </p:sp>
      <p:sp>
        <p:nvSpPr>
          <p:cNvPr id="5" name="Footer Placeholder 4">
            <a:extLst>
              <a:ext uri="{FF2B5EF4-FFF2-40B4-BE49-F238E27FC236}">
                <a16:creationId xmlns:a16="http://schemas.microsoft.com/office/drawing/2014/main" id="{5C81205E-9F98-8C4E-9794-93198C85B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4FAFB-5EC4-FA43-BCCD-F1E9126B364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851450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62DF-803D-7F44-8C7F-972324075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D8F91F-06DF-AF4A-85DB-B19F8EB72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70A055-28E8-1540-B377-7D606729A901}"/>
              </a:ext>
            </a:extLst>
          </p:cNvPr>
          <p:cNvSpPr>
            <a:spLocks noGrp="1"/>
          </p:cNvSpPr>
          <p:nvPr>
            <p:ph type="dt" sz="half" idx="10"/>
          </p:nvPr>
        </p:nvSpPr>
        <p:spPr/>
        <p:txBody>
          <a:bodyPr/>
          <a:lstStyle/>
          <a:p>
            <a:fld id="{4E2CC1E5-2F4E-F845-BB16-FCC02A0A48A7}" type="datetime1">
              <a:rPr lang="en-US" smtClean="0"/>
              <a:t>8/12/21</a:t>
            </a:fld>
            <a:endParaRPr lang="en-US"/>
          </a:p>
        </p:txBody>
      </p:sp>
      <p:sp>
        <p:nvSpPr>
          <p:cNvPr id="5" name="Footer Placeholder 4">
            <a:extLst>
              <a:ext uri="{FF2B5EF4-FFF2-40B4-BE49-F238E27FC236}">
                <a16:creationId xmlns:a16="http://schemas.microsoft.com/office/drawing/2014/main" id="{A5F5F65D-FC88-3F41-ADE4-1A4B277AE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2FCFF-CE64-9940-8DF3-1712E59E04C8}"/>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6772759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869C-2ED0-B244-879A-182329DE1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5DFF0B-6CE3-3447-88A8-213FAD7F9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19797D-9ADC-964E-8C55-CE6FDAF554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46CE5-5081-6348-A163-DF5EF5756D35}"/>
              </a:ext>
            </a:extLst>
          </p:cNvPr>
          <p:cNvSpPr>
            <a:spLocks noGrp="1"/>
          </p:cNvSpPr>
          <p:nvPr>
            <p:ph type="dt" sz="half" idx="10"/>
          </p:nvPr>
        </p:nvSpPr>
        <p:spPr/>
        <p:txBody>
          <a:bodyPr/>
          <a:lstStyle/>
          <a:p>
            <a:fld id="{566C6D68-251A-1140-8A91-F71A5AA125DF}" type="datetime1">
              <a:rPr lang="en-US" smtClean="0"/>
              <a:t>8/12/21</a:t>
            </a:fld>
            <a:endParaRPr lang="en-US"/>
          </a:p>
        </p:txBody>
      </p:sp>
      <p:sp>
        <p:nvSpPr>
          <p:cNvPr id="6" name="Footer Placeholder 5">
            <a:extLst>
              <a:ext uri="{FF2B5EF4-FFF2-40B4-BE49-F238E27FC236}">
                <a16:creationId xmlns:a16="http://schemas.microsoft.com/office/drawing/2014/main" id="{1DD21C26-D4D1-224F-B7F8-562B16C02C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451BE-AEDE-D444-A2B4-ED61FA504059}"/>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01321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BFEE-1E6C-D741-9D2D-88CC62235B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1F6784-0831-1743-B501-0EF94ABAEB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9D3B2-51DB-D041-BA4E-41AFFBC49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332030-C82F-4E4A-B778-88ED651890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EB0592-7411-494A-B075-D401DA275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4507E6-A119-4B41-9EEB-E9B7BC9181CE}"/>
              </a:ext>
            </a:extLst>
          </p:cNvPr>
          <p:cNvSpPr>
            <a:spLocks noGrp="1"/>
          </p:cNvSpPr>
          <p:nvPr>
            <p:ph type="dt" sz="half" idx="10"/>
          </p:nvPr>
        </p:nvSpPr>
        <p:spPr/>
        <p:txBody>
          <a:bodyPr/>
          <a:lstStyle/>
          <a:p>
            <a:fld id="{8622D0F6-31BF-D347-AB32-8C1B9875566B}" type="datetime1">
              <a:rPr lang="en-US" smtClean="0"/>
              <a:t>8/12/21</a:t>
            </a:fld>
            <a:endParaRPr lang="en-US"/>
          </a:p>
        </p:txBody>
      </p:sp>
      <p:sp>
        <p:nvSpPr>
          <p:cNvPr id="8" name="Footer Placeholder 7">
            <a:extLst>
              <a:ext uri="{FF2B5EF4-FFF2-40B4-BE49-F238E27FC236}">
                <a16:creationId xmlns:a16="http://schemas.microsoft.com/office/drawing/2014/main" id="{F1E9FF7E-65F9-B64E-862D-D55BE0664F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8CE1C9-01E1-1841-BD98-537E45282BA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046868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7453-A90D-9A43-A6C2-7A30B5237C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0D7B3A-0B92-A446-9851-12872AD4DA5B}"/>
              </a:ext>
            </a:extLst>
          </p:cNvPr>
          <p:cNvSpPr>
            <a:spLocks noGrp="1"/>
          </p:cNvSpPr>
          <p:nvPr>
            <p:ph type="dt" sz="half" idx="10"/>
          </p:nvPr>
        </p:nvSpPr>
        <p:spPr/>
        <p:txBody>
          <a:bodyPr/>
          <a:lstStyle/>
          <a:p>
            <a:fld id="{ACB69153-C616-3D46-B59C-43FE3028ECC3}" type="datetime1">
              <a:rPr lang="en-US" smtClean="0"/>
              <a:t>8/12/21</a:t>
            </a:fld>
            <a:endParaRPr lang="en-US"/>
          </a:p>
        </p:txBody>
      </p:sp>
      <p:sp>
        <p:nvSpPr>
          <p:cNvPr id="4" name="Footer Placeholder 3">
            <a:extLst>
              <a:ext uri="{FF2B5EF4-FFF2-40B4-BE49-F238E27FC236}">
                <a16:creationId xmlns:a16="http://schemas.microsoft.com/office/drawing/2014/main" id="{F6274FCF-DE5D-FB43-BB41-E3622AF1FB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AE2F71-D8EA-9247-86EA-1BE5C755AFE4}"/>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098839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741D1-AD00-B044-B732-493E3619CD71}"/>
              </a:ext>
            </a:extLst>
          </p:cNvPr>
          <p:cNvSpPr>
            <a:spLocks noGrp="1"/>
          </p:cNvSpPr>
          <p:nvPr>
            <p:ph type="dt" sz="half" idx="10"/>
          </p:nvPr>
        </p:nvSpPr>
        <p:spPr/>
        <p:txBody>
          <a:bodyPr/>
          <a:lstStyle/>
          <a:p>
            <a:fld id="{20E34126-09A5-614C-A9FE-46E71115408D}" type="datetime1">
              <a:rPr lang="en-US" smtClean="0"/>
              <a:t>8/12/21</a:t>
            </a:fld>
            <a:endParaRPr lang="en-US"/>
          </a:p>
        </p:txBody>
      </p:sp>
      <p:sp>
        <p:nvSpPr>
          <p:cNvPr id="3" name="Footer Placeholder 2">
            <a:extLst>
              <a:ext uri="{FF2B5EF4-FFF2-40B4-BE49-F238E27FC236}">
                <a16:creationId xmlns:a16="http://schemas.microsoft.com/office/drawing/2014/main" id="{107EDA9E-52AA-0646-981F-6BCEBCCC72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8B41E0-C70D-6446-A5C2-2789F696BF3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471329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7C80-901D-ED4B-8A90-18DF85DB5A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05C4AF-F81A-0F45-A811-437FF943A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167BD-CF1B-3248-AA99-06B085BC6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9C0F4-6797-2F48-B73E-80D4BE6247D6}"/>
              </a:ext>
            </a:extLst>
          </p:cNvPr>
          <p:cNvSpPr>
            <a:spLocks noGrp="1"/>
          </p:cNvSpPr>
          <p:nvPr>
            <p:ph type="dt" sz="half" idx="10"/>
          </p:nvPr>
        </p:nvSpPr>
        <p:spPr/>
        <p:txBody>
          <a:bodyPr/>
          <a:lstStyle/>
          <a:p>
            <a:fld id="{9DCF60C2-56DC-F14B-86E9-5A651CE641B5}" type="datetime1">
              <a:rPr lang="en-US" smtClean="0"/>
              <a:t>8/12/21</a:t>
            </a:fld>
            <a:endParaRPr lang="en-US"/>
          </a:p>
        </p:txBody>
      </p:sp>
      <p:sp>
        <p:nvSpPr>
          <p:cNvPr id="6" name="Footer Placeholder 5">
            <a:extLst>
              <a:ext uri="{FF2B5EF4-FFF2-40B4-BE49-F238E27FC236}">
                <a16:creationId xmlns:a16="http://schemas.microsoft.com/office/drawing/2014/main" id="{B7F8453C-70BC-AB47-92ED-CA48A2782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5EC8B-94AE-864C-BFEE-1924968CF76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61761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CE74-64D4-5E48-AB35-9ACC0CBE8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758CD4-8C96-744B-AC16-2B97B18A57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19C3D-A768-364A-B288-FA4697F8AB5F}"/>
              </a:ext>
            </a:extLst>
          </p:cNvPr>
          <p:cNvSpPr>
            <a:spLocks noGrp="1"/>
          </p:cNvSpPr>
          <p:nvPr>
            <p:ph type="dt" sz="half" idx="10"/>
          </p:nvPr>
        </p:nvSpPr>
        <p:spPr/>
        <p:txBody>
          <a:bodyPr/>
          <a:lstStyle/>
          <a:p>
            <a:fld id="{993566B2-BCA3-844D-83F9-1B27882D5E8D}" type="datetimeFigureOut">
              <a:rPr lang="en-US" smtClean="0"/>
              <a:t>8/12/21</a:t>
            </a:fld>
            <a:endParaRPr lang="en-US"/>
          </a:p>
        </p:txBody>
      </p:sp>
      <p:sp>
        <p:nvSpPr>
          <p:cNvPr id="5" name="Footer Placeholder 4">
            <a:extLst>
              <a:ext uri="{FF2B5EF4-FFF2-40B4-BE49-F238E27FC236}">
                <a16:creationId xmlns:a16="http://schemas.microsoft.com/office/drawing/2014/main" id="{2CB7326C-09AF-9E46-8C8E-4A2BA8657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9C923B-83A8-7440-8356-1EFE3D7A4C82}"/>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2007749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02A6-220C-F34D-83BD-130BCD003B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832E6-98E5-FA4F-8386-956208775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B79F6-8ACA-5D40-9CEB-75EB9A413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D5F41-7149-CC48-A255-EA1610016C75}"/>
              </a:ext>
            </a:extLst>
          </p:cNvPr>
          <p:cNvSpPr>
            <a:spLocks noGrp="1"/>
          </p:cNvSpPr>
          <p:nvPr>
            <p:ph type="dt" sz="half" idx="10"/>
          </p:nvPr>
        </p:nvSpPr>
        <p:spPr/>
        <p:txBody>
          <a:bodyPr/>
          <a:lstStyle/>
          <a:p>
            <a:fld id="{41951F81-4B22-1442-A204-55659899CF5B}" type="datetime1">
              <a:rPr lang="en-US" smtClean="0"/>
              <a:t>8/12/21</a:t>
            </a:fld>
            <a:endParaRPr lang="en-US"/>
          </a:p>
        </p:txBody>
      </p:sp>
      <p:sp>
        <p:nvSpPr>
          <p:cNvPr id="6" name="Footer Placeholder 5">
            <a:extLst>
              <a:ext uri="{FF2B5EF4-FFF2-40B4-BE49-F238E27FC236}">
                <a16:creationId xmlns:a16="http://schemas.microsoft.com/office/drawing/2014/main" id="{E0D2F3F2-91E1-3B4A-8DA3-8A0B5A2CFE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1542D-A93E-7D42-B0D3-7B1337069781}"/>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310508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CF39-1A52-8D4D-ABB0-05A21C1BE9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780E06-8509-E649-AE0E-460E5BA51F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C5ADC-8DF4-B143-B1A6-4177A8D1E9E3}"/>
              </a:ext>
            </a:extLst>
          </p:cNvPr>
          <p:cNvSpPr>
            <a:spLocks noGrp="1"/>
          </p:cNvSpPr>
          <p:nvPr>
            <p:ph type="dt" sz="half" idx="10"/>
          </p:nvPr>
        </p:nvSpPr>
        <p:spPr/>
        <p:txBody>
          <a:bodyPr/>
          <a:lstStyle/>
          <a:p>
            <a:fld id="{90E1A4D3-89CC-1B45-AC54-F7B6F5D396F6}" type="datetime1">
              <a:rPr lang="en-US" smtClean="0"/>
              <a:t>8/12/21</a:t>
            </a:fld>
            <a:endParaRPr lang="en-US"/>
          </a:p>
        </p:txBody>
      </p:sp>
      <p:sp>
        <p:nvSpPr>
          <p:cNvPr id="5" name="Footer Placeholder 4">
            <a:extLst>
              <a:ext uri="{FF2B5EF4-FFF2-40B4-BE49-F238E27FC236}">
                <a16:creationId xmlns:a16="http://schemas.microsoft.com/office/drawing/2014/main" id="{35D3874A-2AEC-AE4B-A92B-D5986B496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C5488-4341-7647-8CEB-210A4D95DC47}"/>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734108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5C26A-D6BB-5E46-8A66-944331A768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A0A296-538C-1148-9B74-48C7F2F2B1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F2CFD-3298-BE4F-8678-96702FBE3822}"/>
              </a:ext>
            </a:extLst>
          </p:cNvPr>
          <p:cNvSpPr>
            <a:spLocks noGrp="1"/>
          </p:cNvSpPr>
          <p:nvPr>
            <p:ph type="dt" sz="half" idx="10"/>
          </p:nvPr>
        </p:nvSpPr>
        <p:spPr/>
        <p:txBody>
          <a:bodyPr/>
          <a:lstStyle/>
          <a:p>
            <a:fld id="{6B76E133-2FD1-1844-B4C0-B50DAADB3F1C}" type="datetime1">
              <a:rPr lang="en-US" smtClean="0"/>
              <a:t>8/12/21</a:t>
            </a:fld>
            <a:endParaRPr lang="en-US"/>
          </a:p>
        </p:txBody>
      </p:sp>
      <p:sp>
        <p:nvSpPr>
          <p:cNvPr id="5" name="Footer Placeholder 4">
            <a:extLst>
              <a:ext uri="{FF2B5EF4-FFF2-40B4-BE49-F238E27FC236}">
                <a16:creationId xmlns:a16="http://schemas.microsoft.com/office/drawing/2014/main" id="{A3318D35-D854-744A-B816-AEF4BB207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78D06-E67F-6342-94C1-F32F3A3FFAF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482440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5AE3-9B46-7049-9953-80BDEEDF5A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E9281D-B587-EA45-843B-4159391C4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932219-2705-5D48-BEE0-A172BCDD3F65}"/>
              </a:ext>
            </a:extLst>
          </p:cNvPr>
          <p:cNvSpPr>
            <a:spLocks noGrp="1"/>
          </p:cNvSpPr>
          <p:nvPr>
            <p:ph type="dt" sz="half" idx="10"/>
          </p:nvPr>
        </p:nvSpPr>
        <p:spPr/>
        <p:txBody>
          <a:bodyPr/>
          <a:lstStyle/>
          <a:p>
            <a:fld id="{44286644-44D7-5944-B481-BE79B9912C33}" type="datetime1">
              <a:rPr lang="en-US" smtClean="0"/>
              <a:t>8/12/21</a:t>
            </a:fld>
            <a:endParaRPr lang="en-US"/>
          </a:p>
        </p:txBody>
      </p:sp>
      <p:sp>
        <p:nvSpPr>
          <p:cNvPr id="5" name="Footer Placeholder 4">
            <a:extLst>
              <a:ext uri="{FF2B5EF4-FFF2-40B4-BE49-F238E27FC236}">
                <a16:creationId xmlns:a16="http://schemas.microsoft.com/office/drawing/2014/main" id="{03D49B18-1E17-F149-8398-4356241B7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CAB59-52C7-E248-A325-FAF5BBAC384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5072064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7EAC-9C06-FD4B-9E9A-689088B8C3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DF108F-C169-564F-AD53-DC20E0AE49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A409E-C0AF-384A-A461-9FC0316D9D82}"/>
              </a:ext>
            </a:extLst>
          </p:cNvPr>
          <p:cNvSpPr>
            <a:spLocks noGrp="1"/>
          </p:cNvSpPr>
          <p:nvPr>
            <p:ph type="dt" sz="half" idx="10"/>
          </p:nvPr>
        </p:nvSpPr>
        <p:spPr/>
        <p:txBody>
          <a:bodyPr/>
          <a:lstStyle/>
          <a:p>
            <a:fld id="{D451BADF-F59A-D242-8BB9-18EE85D1301E}" type="datetime1">
              <a:rPr lang="en-US" smtClean="0"/>
              <a:t>8/12/21</a:t>
            </a:fld>
            <a:endParaRPr lang="en-US"/>
          </a:p>
        </p:txBody>
      </p:sp>
      <p:sp>
        <p:nvSpPr>
          <p:cNvPr id="5" name="Footer Placeholder 4">
            <a:extLst>
              <a:ext uri="{FF2B5EF4-FFF2-40B4-BE49-F238E27FC236}">
                <a16:creationId xmlns:a16="http://schemas.microsoft.com/office/drawing/2014/main" id="{5C81205E-9F98-8C4E-9794-93198C85B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4FAFB-5EC4-FA43-BCCD-F1E9126B364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438820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62DF-803D-7F44-8C7F-972324075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D8F91F-06DF-AF4A-85DB-B19F8EB72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70A055-28E8-1540-B377-7D606729A901}"/>
              </a:ext>
            </a:extLst>
          </p:cNvPr>
          <p:cNvSpPr>
            <a:spLocks noGrp="1"/>
          </p:cNvSpPr>
          <p:nvPr>
            <p:ph type="dt" sz="half" idx="10"/>
          </p:nvPr>
        </p:nvSpPr>
        <p:spPr/>
        <p:txBody>
          <a:bodyPr/>
          <a:lstStyle/>
          <a:p>
            <a:fld id="{4E2CC1E5-2F4E-F845-BB16-FCC02A0A48A7}" type="datetime1">
              <a:rPr lang="en-US" smtClean="0"/>
              <a:t>8/12/21</a:t>
            </a:fld>
            <a:endParaRPr lang="en-US"/>
          </a:p>
        </p:txBody>
      </p:sp>
      <p:sp>
        <p:nvSpPr>
          <p:cNvPr id="5" name="Footer Placeholder 4">
            <a:extLst>
              <a:ext uri="{FF2B5EF4-FFF2-40B4-BE49-F238E27FC236}">
                <a16:creationId xmlns:a16="http://schemas.microsoft.com/office/drawing/2014/main" id="{A5F5F65D-FC88-3F41-ADE4-1A4B277AE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2FCFF-CE64-9940-8DF3-1712E59E04C8}"/>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003360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869C-2ED0-B244-879A-182329DE1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5DFF0B-6CE3-3447-88A8-213FAD7F9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19797D-9ADC-964E-8C55-CE6FDAF554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46CE5-5081-6348-A163-DF5EF5756D35}"/>
              </a:ext>
            </a:extLst>
          </p:cNvPr>
          <p:cNvSpPr>
            <a:spLocks noGrp="1"/>
          </p:cNvSpPr>
          <p:nvPr>
            <p:ph type="dt" sz="half" idx="10"/>
          </p:nvPr>
        </p:nvSpPr>
        <p:spPr/>
        <p:txBody>
          <a:bodyPr/>
          <a:lstStyle/>
          <a:p>
            <a:fld id="{566C6D68-251A-1140-8A91-F71A5AA125DF}" type="datetime1">
              <a:rPr lang="en-US" smtClean="0"/>
              <a:t>8/12/21</a:t>
            </a:fld>
            <a:endParaRPr lang="en-US"/>
          </a:p>
        </p:txBody>
      </p:sp>
      <p:sp>
        <p:nvSpPr>
          <p:cNvPr id="6" name="Footer Placeholder 5">
            <a:extLst>
              <a:ext uri="{FF2B5EF4-FFF2-40B4-BE49-F238E27FC236}">
                <a16:creationId xmlns:a16="http://schemas.microsoft.com/office/drawing/2014/main" id="{1DD21C26-D4D1-224F-B7F8-562B16C02C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451BE-AEDE-D444-A2B4-ED61FA504059}"/>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8589564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BFEE-1E6C-D741-9D2D-88CC62235B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1F6784-0831-1743-B501-0EF94ABAEB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9D3B2-51DB-D041-BA4E-41AFFBC49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332030-C82F-4E4A-B778-88ED651890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EB0592-7411-494A-B075-D401DA275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4507E6-A119-4B41-9EEB-E9B7BC9181CE}"/>
              </a:ext>
            </a:extLst>
          </p:cNvPr>
          <p:cNvSpPr>
            <a:spLocks noGrp="1"/>
          </p:cNvSpPr>
          <p:nvPr>
            <p:ph type="dt" sz="half" idx="10"/>
          </p:nvPr>
        </p:nvSpPr>
        <p:spPr/>
        <p:txBody>
          <a:bodyPr/>
          <a:lstStyle/>
          <a:p>
            <a:fld id="{8622D0F6-31BF-D347-AB32-8C1B9875566B}" type="datetime1">
              <a:rPr lang="en-US" smtClean="0"/>
              <a:t>8/12/21</a:t>
            </a:fld>
            <a:endParaRPr lang="en-US"/>
          </a:p>
        </p:txBody>
      </p:sp>
      <p:sp>
        <p:nvSpPr>
          <p:cNvPr id="8" name="Footer Placeholder 7">
            <a:extLst>
              <a:ext uri="{FF2B5EF4-FFF2-40B4-BE49-F238E27FC236}">
                <a16:creationId xmlns:a16="http://schemas.microsoft.com/office/drawing/2014/main" id="{F1E9FF7E-65F9-B64E-862D-D55BE0664F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8CE1C9-01E1-1841-BD98-537E45282BA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951999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7453-A90D-9A43-A6C2-7A30B5237C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0D7B3A-0B92-A446-9851-12872AD4DA5B}"/>
              </a:ext>
            </a:extLst>
          </p:cNvPr>
          <p:cNvSpPr>
            <a:spLocks noGrp="1"/>
          </p:cNvSpPr>
          <p:nvPr>
            <p:ph type="dt" sz="half" idx="10"/>
          </p:nvPr>
        </p:nvSpPr>
        <p:spPr/>
        <p:txBody>
          <a:bodyPr/>
          <a:lstStyle/>
          <a:p>
            <a:fld id="{ACB69153-C616-3D46-B59C-43FE3028ECC3}" type="datetime1">
              <a:rPr lang="en-US" smtClean="0"/>
              <a:t>8/12/21</a:t>
            </a:fld>
            <a:endParaRPr lang="en-US"/>
          </a:p>
        </p:txBody>
      </p:sp>
      <p:sp>
        <p:nvSpPr>
          <p:cNvPr id="4" name="Footer Placeholder 3">
            <a:extLst>
              <a:ext uri="{FF2B5EF4-FFF2-40B4-BE49-F238E27FC236}">
                <a16:creationId xmlns:a16="http://schemas.microsoft.com/office/drawing/2014/main" id="{F6274FCF-DE5D-FB43-BB41-E3622AF1FB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AE2F71-D8EA-9247-86EA-1BE5C755AFE4}"/>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5100155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741D1-AD00-B044-B732-493E3619CD71}"/>
              </a:ext>
            </a:extLst>
          </p:cNvPr>
          <p:cNvSpPr>
            <a:spLocks noGrp="1"/>
          </p:cNvSpPr>
          <p:nvPr>
            <p:ph type="dt" sz="half" idx="10"/>
          </p:nvPr>
        </p:nvSpPr>
        <p:spPr/>
        <p:txBody>
          <a:bodyPr/>
          <a:lstStyle/>
          <a:p>
            <a:fld id="{20E34126-09A5-614C-A9FE-46E71115408D}" type="datetime1">
              <a:rPr lang="en-US" smtClean="0"/>
              <a:t>8/12/21</a:t>
            </a:fld>
            <a:endParaRPr lang="en-US"/>
          </a:p>
        </p:txBody>
      </p:sp>
      <p:sp>
        <p:nvSpPr>
          <p:cNvPr id="3" name="Footer Placeholder 2">
            <a:extLst>
              <a:ext uri="{FF2B5EF4-FFF2-40B4-BE49-F238E27FC236}">
                <a16:creationId xmlns:a16="http://schemas.microsoft.com/office/drawing/2014/main" id="{107EDA9E-52AA-0646-981F-6BCEBCCC72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8B41E0-C70D-6446-A5C2-2789F696BF3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234344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46968-ECF0-034A-8F56-434A9292AD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089FD9-A845-8842-8E5A-53BDBE8B61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F2CBFC-BC92-5A48-933C-82E0095F0A0D}"/>
              </a:ext>
            </a:extLst>
          </p:cNvPr>
          <p:cNvSpPr>
            <a:spLocks noGrp="1"/>
          </p:cNvSpPr>
          <p:nvPr>
            <p:ph type="dt" sz="half" idx="10"/>
          </p:nvPr>
        </p:nvSpPr>
        <p:spPr/>
        <p:txBody>
          <a:bodyPr/>
          <a:lstStyle/>
          <a:p>
            <a:fld id="{993566B2-BCA3-844D-83F9-1B27882D5E8D}" type="datetimeFigureOut">
              <a:rPr lang="en-US" smtClean="0"/>
              <a:t>8/12/21</a:t>
            </a:fld>
            <a:endParaRPr lang="en-US"/>
          </a:p>
        </p:txBody>
      </p:sp>
      <p:sp>
        <p:nvSpPr>
          <p:cNvPr id="5" name="Footer Placeholder 4">
            <a:extLst>
              <a:ext uri="{FF2B5EF4-FFF2-40B4-BE49-F238E27FC236}">
                <a16:creationId xmlns:a16="http://schemas.microsoft.com/office/drawing/2014/main" id="{5FD79593-5265-674E-878A-AB752E08B3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5A1457-0BB6-A94E-A647-AF137850DDDB}"/>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38278513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7C80-901D-ED4B-8A90-18DF85DB5A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05C4AF-F81A-0F45-A811-437FF943A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167BD-CF1B-3248-AA99-06B085BC6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9C0F4-6797-2F48-B73E-80D4BE6247D6}"/>
              </a:ext>
            </a:extLst>
          </p:cNvPr>
          <p:cNvSpPr>
            <a:spLocks noGrp="1"/>
          </p:cNvSpPr>
          <p:nvPr>
            <p:ph type="dt" sz="half" idx="10"/>
          </p:nvPr>
        </p:nvSpPr>
        <p:spPr/>
        <p:txBody>
          <a:bodyPr/>
          <a:lstStyle/>
          <a:p>
            <a:fld id="{9DCF60C2-56DC-F14B-86E9-5A651CE641B5}" type="datetime1">
              <a:rPr lang="en-US" smtClean="0"/>
              <a:t>8/12/21</a:t>
            </a:fld>
            <a:endParaRPr lang="en-US"/>
          </a:p>
        </p:txBody>
      </p:sp>
      <p:sp>
        <p:nvSpPr>
          <p:cNvPr id="6" name="Footer Placeholder 5">
            <a:extLst>
              <a:ext uri="{FF2B5EF4-FFF2-40B4-BE49-F238E27FC236}">
                <a16:creationId xmlns:a16="http://schemas.microsoft.com/office/drawing/2014/main" id="{B7F8453C-70BC-AB47-92ED-CA48A2782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5EC8B-94AE-864C-BFEE-1924968CF76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133261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02A6-220C-F34D-83BD-130BCD003B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832E6-98E5-FA4F-8386-956208775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B79F6-8ACA-5D40-9CEB-75EB9A413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D5F41-7149-CC48-A255-EA1610016C75}"/>
              </a:ext>
            </a:extLst>
          </p:cNvPr>
          <p:cNvSpPr>
            <a:spLocks noGrp="1"/>
          </p:cNvSpPr>
          <p:nvPr>
            <p:ph type="dt" sz="half" idx="10"/>
          </p:nvPr>
        </p:nvSpPr>
        <p:spPr/>
        <p:txBody>
          <a:bodyPr/>
          <a:lstStyle/>
          <a:p>
            <a:fld id="{41951F81-4B22-1442-A204-55659899CF5B}" type="datetime1">
              <a:rPr lang="en-US" smtClean="0"/>
              <a:t>8/12/21</a:t>
            </a:fld>
            <a:endParaRPr lang="en-US"/>
          </a:p>
        </p:txBody>
      </p:sp>
      <p:sp>
        <p:nvSpPr>
          <p:cNvPr id="6" name="Footer Placeholder 5">
            <a:extLst>
              <a:ext uri="{FF2B5EF4-FFF2-40B4-BE49-F238E27FC236}">
                <a16:creationId xmlns:a16="http://schemas.microsoft.com/office/drawing/2014/main" id="{E0D2F3F2-91E1-3B4A-8DA3-8A0B5A2CFE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1542D-A93E-7D42-B0D3-7B1337069781}"/>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431926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CF39-1A52-8D4D-ABB0-05A21C1BE9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780E06-8509-E649-AE0E-460E5BA51F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C5ADC-8DF4-B143-B1A6-4177A8D1E9E3}"/>
              </a:ext>
            </a:extLst>
          </p:cNvPr>
          <p:cNvSpPr>
            <a:spLocks noGrp="1"/>
          </p:cNvSpPr>
          <p:nvPr>
            <p:ph type="dt" sz="half" idx="10"/>
          </p:nvPr>
        </p:nvSpPr>
        <p:spPr/>
        <p:txBody>
          <a:bodyPr/>
          <a:lstStyle/>
          <a:p>
            <a:fld id="{90E1A4D3-89CC-1B45-AC54-F7B6F5D396F6}" type="datetime1">
              <a:rPr lang="en-US" smtClean="0"/>
              <a:t>8/12/21</a:t>
            </a:fld>
            <a:endParaRPr lang="en-US"/>
          </a:p>
        </p:txBody>
      </p:sp>
      <p:sp>
        <p:nvSpPr>
          <p:cNvPr id="5" name="Footer Placeholder 4">
            <a:extLst>
              <a:ext uri="{FF2B5EF4-FFF2-40B4-BE49-F238E27FC236}">
                <a16:creationId xmlns:a16="http://schemas.microsoft.com/office/drawing/2014/main" id="{35D3874A-2AEC-AE4B-A92B-D5986B496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C5488-4341-7647-8CEB-210A4D95DC47}"/>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5866106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5C26A-D6BB-5E46-8A66-944331A768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A0A296-538C-1148-9B74-48C7F2F2B1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F2CFD-3298-BE4F-8678-96702FBE3822}"/>
              </a:ext>
            </a:extLst>
          </p:cNvPr>
          <p:cNvSpPr>
            <a:spLocks noGrp="1"/>
          </p:cNvSpPr>
          <p:nvPr>
            <p:ph type="dt" sz="half" idx="10"/>
          </p:nvPr>
        </p:nvSpPr>
        <p:spPr/>
        <p:txBody>
          <a:bodyPr/>
          <a:lstStyle/>
          <a:p>
            <a:fld id="{6B76E133-2FD1-1844-B4C0-B50DAADB3F1C}" type="datetime1">
              <a:rPr lang="en-US" smtClean="0"/>
              <a:t>8/12/21</a:t>
            </a:fld>
            <a:endParaRPr lang="en-US"/>
          </a:p>
        </p:txBody>
      </p:sp>
      <p:sp>
        <p:nvSpPr>
          <p:cNvPr id="5" name="Footer Placeholder 4">
            <a:extLst>
              <a:ext uri="{FF2B5EF4-FFF2-40B4-BE49-F238E27FC236}">
                <a16:creationId xmlns:a16="http://schemas.microsoft.com/office/drawing/2014/main" id="{A3318D35-D854-744A-B816-AEF4BB207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78D06-E67F-6342-94C1-F32F3A3FFAF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528783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8DA58-2B5C-1A4E-A0F6-57546A6224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94AFB9-E7ED-9B4E-B665-9ED6B19D4D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084365-8A8B-EC4B-8AF0-1DDA38C297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D0A46B-B3A9-3B4E-9862-49B07494B664}"/>
              </a:ext>
            </a:extLst>
          </p:cNvPr>
          <p:cNvSpPr>
            <a:spLocks noGrp="1"/>
          </p:cNvSpPr>
          <p:nvPr>
            <p:ph type="dt" sz="half" idx="10"/>
          </p:nvPr>
        </p:nvSpPr>
        <p:spPr/>
        <p:txBody>
          <a:bodyPr/>
          <a:lstStyle/>
          <a:p>
            <a:fld id="{993566B2-BCA3-844D-83F9-1B27882D5E8D}" type="datetimeFigureOut">
              <a:rPr lang="en-US" smtClean="0"/>
              <a:t>8/12/21</a:t>
            </a:fld>
            <a:endParaRPr lang="en-US"/>
          </a:p>
        </p:txBody>
      </p:sp>
      <p:sp>
        <p:nvSpPr>
          <p:cNvPr id="6" name="Footer Placeholder 5">
            <a:extLst>
              <a:ext uri="{FF2B5EF4-FFF2-40B4-BE49-F238E27FC236}">
                <a16:creationId xmlns:a16="http://schemas.microsoft.com/office/drawing/2014/main" id="{A4BA92D2-441A-C141-AD5B-518F6F70A0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994526-2AFA-2E44-9950-E9477F975086}"/>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3222446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C42CC-8503-9540-A5BD-2830B38C58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658227-FB84-B34E-A7A9-018F0CC7BA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D65667-9E6C-A54D-B6D4-C75DE2B82C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0120F0-6F3F-DF4C-BFA0-5652EB8718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475BDE-A92E-284D-8692-FC3B482141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AEE4CA-28A1-BE4F-9A86-24EC2B87954C}"/>
              </a:ext>
            </a:extLst>
          </p:cNvPr>
          <p:cNvSpPr>
            <a:spLocks noGrp="1"/>
          </p:cNvSpPr>
          <p:nvPr>
            <p:ph type="dt" sz="half" idx="10"/>
          </p:nvPr>
        </p:nvSpPr>
        <p:spPr/>
        <p:txBody>
          <a:bodyPr/>
          <a:lstStyle/>
          <a:p>
            <a:fld id="{993566B2-BCA3-844D-83F9-1B27882D5E8D}" type="datetimeFigureOut">
              <a:rPr lang="en-US" smtClean="0"/>
              <a:t>8/12/21</a:t>
            </a:fld>
            <a:endParaRPr lang="en-US"/>
          </a:p>
        </p:txBody>
      </p:sp>
      <p:sp>
        <p:nvSpPr>
          <p:cNvPr id="8" name="Footer Placeholder 7">
            <a:extLst>
              <a:ext uri="{FF2B5EF4-FFF2-40B4-BE49-F238E27FC236}">
                <a16:creationId xmlns:a16="http://schemas.microsoft.com/office/drawing/2014/main" id="{42CBF02F-1178-9C4F-B4B4-D18A2EFCAE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5B8205-9EA8-3441-8646-8BA011FBF82D}"/>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27440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55BA6-BC98-B140-985C-1F70F8AD10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2159FF-04B9-E84A-B057-C0510E4BC97F}"/>
              </a:ext>
            </a:extLst>
          </p:cNvPr>
          <p:cNvSpPr>
            <a:spLocks noGrp="1"/>
          </p:cNvSpPr>
          <p:nvPr>
            <p:ph type="dt" sz="half" idx="10"/>
          </p:nvPr>
        </p:nvSpPr>
        <p:spPr/>
        <p:txBody>
          <a:bodyPr/>
          <a:lstStyle/>
          <a:p>
            <a:fld id="{993566B2-BCA3-844D-83F9-1B27882D5E8D}" type="datetimeFigureOut">
              <a:rPr lang="en-US" smtClean="0"/>
              <a:t>8/12/21</a:t>
            </a:fld>
            <a:endParaRPr lang="en-US"/>
          </a:p>
        </p:txBody>
      </p:sp>
      <p:sp>
        <p:nvSpPr>
          <p:cNvPr id="4" name="Footer Placeholder 3">
            <a:extLst>
              <a:ext uri="{FF2B5EF4-FFF2-40B4-BE49-F238E27FC236}">
                <a16:creationId xmlns:a16="http://schemas.microsoft.com/office/drawing/2014/main" id="{238C08FC-2128-9143-BDDD-07667205FA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F31C68-7DD3-E040-9E47-B38B76B5FEBD}"/>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403578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4A67D2-BC15-3F4A-B819-9ECCE36923DD}"/>
              </a:ext>
            </a:extLst>
          </p:cNvPr>
          <p:cNvSpPr>
            <a:spLocks noGrp="1"/>
          </p:cNvSpPr>
          <p:nvPr>
            <p:ph type="dt" sz="half" idx="10"/>
          </p:nvPr>
        </p:nvSpPr>
        <p:spPr/>
        <p:txBody>
          <a:bodyPr/>
          <a:lstStyle/>
          <a:p>
            <a:fld id="{993566B2-BCA3-844D-83F9-1B27882D5E8D}" type="datetimeFigureOut">
              <a:rPr lang="en-US" smtClean="0"/>
              <a:t>8/12/21</a:t>
            </a:fld>
            <a:endParaRPr lang="en-US"/>
          </a:p>
        </p:txBody>
      </p:sp>
      <p:sp>
        <p:nvSpPr>
          <p:cNvPr id="3" name="Footer Placeholder 2">
            <a:extLst>
              <a:ext uri="{FF2B5EF4-FFF2-40B4-BE49-F238E27FC236}">
                <a16:creationId xmlns:a16="http://schemas.microsoft.com/office/drawing/2014/main" id="{37D5AF23-2B55-3D40-95DC-D489DC9DA1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6A69C2-0CF8-B142-8C65-A4BE8E67AA9F}"/>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99678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5997F-7D80-3347-9FC1-F1D839C080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FFD99D-74C0-8347-B3A9-371E0158E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0571F7-3F29-6A4E-8282-1936A52AC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CE3F91-B40C-374A-92F7-FBFFD5C84148}"/>
              </a:ext>
            </a:extLst>
          </p:cNvPr>
          <p:cNvSpPr>
            <a:spLocks noGrp="1"/>
          </p:cNvSpPr>
          <p:nvPr>
            <p:ph type="dt" sz="half" idx="10"/>
          </p:nvPr>
        </p:nvSpPr>
        <p:spPr/>
        <p:txBody>
          <a:bodyPr/>
          <a:lstStyle/>
          <a:p>
            <a:fld id="{993566B2-BCA3-844D-83F9-1B27882D5E8D}" type="datetimeFigureOut">
              <a:rPr lang="en-US" smtClean="0"/>
              <a:t>8/12/21</a:t>
            </a:fld>
            <a:endParaRPr lang="en-US"/>
          </a:p>
        </p:txBody>
      </p:sp>
      <p:sp>
        <p:nvSpPr>
          <p:cNvPr id="6" name="Footer Placeholder 5">
            <a:extLst>
              <a:ext uri="{FF2B5EF4-FFF2-40B4-BE49-F238E27FC236}">
                <a16:creationId xmlns:a16="http://schemas.microsoft.com/office/drawing/2014/main" id="{DA0265FD-A198-904A-A11E-F12A25CA14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E2E752-B875-0D44-8E66-E82EDBF17FE6}"/>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249968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3AC87-EE48-3E43-B592-4D5BC4EAAA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6AF90C-228B-C744-9650-12E8CA1761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314282-A606-5B40-9684-9A54CF5D8A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7D3C13-D93D-D841-9DFC-0671D0994D4D}"/>
              </a:ext>
            </a:extLst>
          </p:cNvPr>
          <p:cNvSpPr>
            <a:spLocks noGrp="1"/>
          </p:cNvSpPr>
          <p:nvPr>
            <p:ph type="dt" sz="half" idx="10"/>
          </p:nvPr>
        </p:nvSpPr>
        <p:spPr/>
        <p:txBody>
          <a:bodyPr/>
          <a:lstStyle/>
          <a:p>
            <a:fld id="{993566B2-BCA3-844D-83F9-1B27882D5E8D}" type="datetimeFigureOut">
              <a:rPr lang="en-US" smtClean="0"/>
              <a:t>8/12/21</a:t>
            </a:fld>
            <a:endParaRPr lang="en-US"/>
          </a:p>
        </p:txBody>
      </p:sp>
      <p:sp>
        <p:nvSpPr>
          <p:cNvPr id="6" name="Footer Placeholder 5">
            <a:extLst>
              <a:ext uri="{FF2B5EF4-FFF2-40B4-BE49-F238E27FC236}">
                <a16:creationId xmlns:a16="http://schemas.microsoft.com/office/drawing/2014/main" id="{05F6303D-5830-0544-BC9E-C9D24F6DB3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AF8D7E-635C-F749-9BAE-1C4419E91AAA}"/>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98266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23C243-02AB-CB4D-82EE-A457C0CCDC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3002E5-BE88-444C-9178-ECCDA2AAB6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ADF5EF-5F1A-3A48-8C80-37FFC1A3E5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566B2-BCA3-844D-83F9-1B27882D5E8D}" type="datetimeFigureOut">
              <a:rPr lang="en-US" smtClean="0"/>
              <a:t>8/12/21</a:t>
            </a:fld>
            <a:endParaRPr lang="en-US"/>
          </a:p>
        </p:txBody>
      </p:sp>
      <p:sp>
        <p:nvSpPr>
          <p:cNvPr id="5" name="Footer Placeholder 4">
            <a:extLst>
              <a:ext uri="{FF2B5EF4-FFF2-40B4-BE49-F238E27FC236}">
                <a16:creationId xmlns:a16="http://schemas.microsoft.com/office/drawing/2014/main" id="{74B3DE60-F020-C94B-93A7-45DCDEF215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F67AC6-98F1-FF40-A393-52E33E0BE7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D7F90-7CFE-5F48-A826-627EF29BAE84}" type="slidenum">
              <a:rPr lang="en-US" smtClean="0"/>
              <a:t>‹#›</a:t>
            </a:fld>
            <a:endParaRPr lang="en-US"/>
          </a:p>
        </p:txBody>
      </p:sp>
    </p:spTree>
    <p:extLst>
      <p:ext uri="{BB962C8B-B14F-4D97-AF65-F5344CB8AC3E}">
        <p14:creationId xmlns:p14="http://schemas.microsoft.com/office/powerpoint/2010/main" val="872613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2F6AA-29BB-8E48-88DB-42B4E2E71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C527A3-2C3B-EB45-9B34-0F76C4B924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1F083-5269-EE4B-A0F7-07C27D392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AED54-885A-6E44-98E3-36681998F8D4}" type="datetime1">
              <a:rPr lang="en-US" smtClean="0"/>
              <a:t>8/12/21</a:t>
            </a:fld>
            <a:endParaRPr lang="en-US"/>
          </a:p>
        </p:txBody>
      </p:sp>
      <p:sp>
        <p:nvSpPr>
          <p:cNvPr id="5" name="Footer Placeholder 4">
            <a:extLst>
              <a:ext uri="{FF2B5EF4-FFF2-40B4-BE49-F238E27FC236}">
                <a16:creationId xmlns:a16="http://schemas.microsoft.com/office/drawing/2014/main" id="{EB98B883-C060-184F-AD15-5CA3C1CEC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ADB94C-BF95-AA46-878A-FAEBF41366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D1F0E-ADB9-054E-881E-D5691EC4F528}" type="slidenum">
              <a:rPr lang="en-US" smtClean="0"/>
              <a:t>‹#›</a:t>
            </a:fld>
            <a:endParaRPr lang="en-US"/>
          </a:p>
        </p:txBody>
      </p:sp>
    </p:spTree>
    <p:extLst>
      <p:ext uri="{BB962C8B-B14F-4D97-AF65-F5344CB8AC3E}">
        <p14:creationId xmlns:p14="http://schemas.microsoft.com/office/powerpoint/2010/main" val="3757085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2F6AA-29BB-8E48-88DB-42B4E2E71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C527A3-2C3B-EB45-9B34-0F76C4B924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1F083-5269-EE4B-A0F7-07C27D392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AED54-885A-6E44-98E3-36681998F8D4}" type="datetime1">
              <a:rPr lang="en-US" smtClean="0"/>
              <a:t>8/12/21</a:t>
            </a:fld>
            <a:endParaRPr lang="en-US"/>
          </a:p>
        </p:txBody>
      </p:sp>
      <p:sp>
        <p:nvSpPr>
          <p:cNvPr id="5" name="Footer Placeholder 4">
            <a:extLst>
              <a:ext uri="{FF2B5EF4-FFF2-40B4-BE49-F238E27FC236}">
                <a16:creationId xmlns:a16="http://schemas.microsoft.com/office/drawing/2014/main" id="{EB98B883-C060-184F-AD15-5CA3C1CEC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ADB94C-BF95-AA46-878A-FAEBF41366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D1F0E-ADB9-054E-881E-D5691EC4F528}" type="slidenum">
              <a:rPr lang="en-US" smtClean="0"/>
              <a:t>‹#›</a:t>
            </a:fld>
            <a:endParaRPr lang="en-US"/>
          </a:p>
        </p:txBody>
      </p:sp>
    </p:spTree>
    <p:extLst>
      <p:ext uri="{BB962C8B-B14F-4D97-AF65-F5344CB8AC3E}">
        <p14:creationId xmlns:p14="http://schemas.microsoft.com/office/powerpoint/2010/main" val="4988954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hyperlink" Target="http://smartygal87.blogspot.com/201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215CE9-6F0E-A042-B1FF-574746BEBC0C}"/>
              </a:ext>
            </a:extLst>
          </p:cNvPr>
          <p:cNvSpPr>
            <a:spLocks noGrp="1"/>
          </p:cNvSpPr>
          <p:nvPr>
            <p:ph type="ctrTitle"/>
          </p:nvPr>
        </p:nvSpPr>
        <p:spPr>
          <a:xfrm>
            <a:off x="1094095" y="851517"/>
            <a:ext cx="5238466" cy="2991416"/>
          </a:xfrm>
        </p:spPr>
        <p:txBody>
          <a:bodyPr anchor="b">
            <a:normAutofit/>
          </a:bodyPr>
          <a:lstStyle/>
          <a:p>
            <a:pPr algn="l"/>
            <a:r>
              <a:rPr lang="en-US" dirty="0"/>
              <a:t>Market Support Metrics WG Second Mtg</a:t>
            </a:r>
          </a:p>
        </p:txBody>
      </p:sp>
      <p:sp>
        <p:nvSpPr>
          <p:cNvPr id="3" name="Subtitle 2">
            <a:extLst>
              <a:ext uri="{FF2B5EF4-FFF2-40B4-BE49-F238E27FC236}">
                <a16:creationId xmlns:a16="http://schemas.microsoft.com/office/drawing/2014/main" id="{184E2DDE-CBC2-8148-8446-B1DD30D9030A}"/>
              </a:ext>
            </a:extLst>
          </p:cNvPr>
          <p:cNvSpPr>
            <a:spLocks noGrp="1"/>
          </p:cNvSpPr>
          <p:nvPr>
            <p:ph type="subTitle" idx="1"/>
          </p:nvPr>
        </p:nvSpPr>
        <p:spPr>
          <a:xfrm>
            <a:off x="1094096" y="3842932"/>
            <a:ext cx="4167115" cy="2163551"/>
          </a:xfrm>
        </p:spPr>
        <p:txBody>
          <a:bodyPr anchor="t">
            <a:normAutofit/>
          </a:bodyPr>
          <a:lstStyle/>
          <a:p>
            <a:pPr algn="l"/>
            <a:r>
              <a:rPr lang="en-US" dirty="0"/>
              <a:t>August 12, 2021</a:t>
            </a:r>
          </a:p>
          <a:p>
            <a:pPr algn="l"/>
            <a:r>
              <a:rPr lang="en-US" dirty="0"/>
              <a:t>California Energy Efficiency Coordinating Committee</a:t>
            </a:r>
          </a:p>
          <a:p>
            <a:pPr algn="l"/>
            <a:endParaRPr lang="en-US" dirty="0"/>
          </a:p>
        </p:txBody>
      </p:sp>
      <p:sp>
        <p:nvSpPr>
          <p:cNvPr id="19" name="Freeform: Shape 18">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Upward trend">
            <a:extLst>
              <a:ext uri="{FF2B5EF4-FFF2-40B4-BE49-F238E27FC236}">
                <a16:creationId xmlns:a16="http://schemas.microsoft.com/office/drawing/2014/main" id="{D5EF40D5-817E-4E50-816B-C9E9DE36AE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1503" y="2129307"/>
            <a:ext cx="3217333" cy="3217333"/>
          </a:xfrm>
          <a:prstGeom prst="rect">
            <a:avLst/>
          </a:prstGeom>
        </p:spPr>
      </p:pic>
    </p:spTree>
    <p:extLst>
      <p:ext uri="{BB962C8B-B14F-4D97-AF65-F5344CB8AC3E}">
        <p14:creationId xmlns:p14="http://schemas.microsoft.com/office/powerpoint/2010/main" val="919301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7D8EC8-4157-6F4D-9425-FC28142FC1D1}"/>
              </a:ext>
            </a:extLst>
          </p:cNvPr>
          <p:cNvSpPr>
            <a:spLocks noGrp="1"/>
          </p:cNvSpPr>
          <p:nvPr>
            <p:ph type="title"/>
          </p:nvPr>
        </p:nvSpPr>
        <p:spPr>
          <a:xfrm>
            <a:off x="6892119" y="891540"/>
            <a:ext cx="4589493" cy="1578308"/>
          </a:xfrm>
        </p:spPr>
        <p:txBody>
          <a:bodyPr>
            <a:normAutofit/>
          </a:bodyPr>
          <a:lstStyle/>
          <a:p>
            <a:r>
              <a:rPr lang="en-US" sz="3400"/>
              <a:t>Next Steps on Segment “Objectives/sub-Objectives” </a:t>
            </a:r>
          </a:p>
        </p:txBody>
      </p:sp>
      <p:pic>
        <p:nvPicPr>
          <p:cNvPr id="6" name="Picture 5" descr="Calendar on table">
            <a:extLst>
              <a:ext uri="{FF2B5EF4-FFF2-40B4-BE49-F238E27FC236}">
                <a16:creationId xmlns:a16="http://schemas.microsoft.com/office/drawing/2014/main" id="{C14FBB25-C78D-45D2-AE8B-2594792E7A53}"/>
              </a:ext>
            </a:extLst>
          </p:cNvPr>
          <p:cNvPicPr>
            <a:picLocks noChangeAspect="1"/>
          </p:cNvPicPr>
          <p:nvPr/>
        </p:nvPicPr>
        <p:blipFill rotWithShape="1">
          <a:blip r:embed="rId2"/>
          <a:srcRect r="33495" b="-1"/>
          <a:stretch/>
        </p:blipFill>
        <p:spPr>
          <a:xfrm>
            <a:off x="1" y="10"/>
            <a:ext cx="6832674" cy="6857990"/>
          </a:xfrm>
          <a:custGeom>
            <a:avLst/>
            <a:gdLst/>
            <a:ahLst/>
            <a:cxnLst/>
            <a:rect l="l" t="t" r="r" b="b"/>
            <a:pathLst>
              <a:path w="6832674" h="6858000">
                <a:moveTo>
                  <a:pt x="0" y="0"/>
                </a:moveTo>
                <a:lnTo>
                  <a:pt x="6832674" y="0"/>
                </a:lnTo>
                <a:lnTo>
                  <a:pt x="6749707" y="183520"/>
                </a:lnTo>
                <a:cubicBezTo>
                  <a:pt x="6327787" y="1181050"/>
                  <a:pt x="6094475" y="2277779"/>
                  <a:pt x="6094475" y="3429000"/>
                </a:cubicBezTo>
                <a:cubicBezTo>
                  <a:pt x="6094475" y="4580222"/>
                  <a:pt x="6327787" y="5676950"/>
                  <a:pt x="6749707" y="6674481"/>
                </a:cubicBezTo>
                <a:lnTo>
                  <a:pt x="6832674" y="6858000"/>
                </a:lnTo>
                <a:lnTo>
                  <a:pt x="0" y="6858000"/>
                </a:lnTo>
                <a:close/>
              </a:path>
            </a:pathLst>
          </a:custGeom>
        </p:spPr>
      </p:pic>
      <p:sp>
        <p:nvSpPr>
          <p:cNvPr id="3" name="Content Placeholder 2">
            <a:extLst>
              <a:ext uri="{FF2B5EF4-FFF2-40B4-BE49-F238E27FC236}">
                <a16:creationId xmlns:a16="http://schemas.microsoft.com/office/drawing/2014/main" id="{156E75CB-3645-7746-8FAA-85FBBFAD3A90}"/>
              </a:ext>
            </a:extLst>
          </p:cNvPr>
          <p:cNvSpPr>
            <a:spLocks noGrp="1"/>
          </p:cNvSpPr>
          <p:nvPr>
            <p:ph idx="1"/>
          </p:nvPr>
        </p:nvSpPr>
        <p:spPr>
          <a:xfrm>
            <a:off x="6892119" y="2630161"/>
            <a:ext cx="4589491" cy="3332489"/>
          </a:xfrm>
        </p:spPr>
        <p:txBody>
          <a:bodyPr>
            <a:normAutofit/>
          </a:bodyPr>
          <a:lstStyle/>
          <a:p>
            <a:pPr marL="457200" lvl="1" indent="0">
              <a:buNone/>
            </a:pPr>
            <a:r>
              <a:rPr lang="en-US" sz="2000" dirty="0"/>
              <a:t>To come based on meeting discussion</a:t>
            </a:r>
          </a:p>
          <a:p>
            <a:endParaRPr lang="en-US" sz="2000" dirty="0"/>
          </a:p>
        </p:txBody>
      </p:sp>
      <p:sp>
        <p:nvSpPr>
          <p:cNvPr id="4" name="Slide Number Placeholder 3">
            <a:extLst>
              <a:ext uri="{FF2B5EF4-FFF2-40B4-BE49-F238E27FC236}">
                <a16:creationId xmlns:a16="http://schemas.microsoft.com/office/drawing/2014/main" id="{B2DCFE39-43D2-AF42-ADB8-DFA59766CB61}"/>
              </a:ext>
            </a:extLst>
          </p:cNvPr>
          <p:cNvSpPr>
            <a:spLocks noGrp="1"/>
          </p:cNvSpPr>
          <p:nvPr>
            <p:ph type="sldNum" sz="quarter" idx="12"/>
          </p:nvPr>
        </p:nvSpPr>
        <p:spPr>
          <a:xfrm>
            <a:off x="8610600" y="6356350"/>
            <a:ext cx="2743200" cy="365125"/>
          </a:xfrm>
        </p:spPr>
        <p:txBody>
          <a:bodyPr>
            <a:normAutofit/>
          </a:bodyPr>
          <a:lstStyle/>
          <a:p>
            <a:pPr>
              <a:spcAft>
                <a:spcPts val="600"/>
              </a:spcAft>
            </a:pPr>
            <a:fld id="{B52D1F0E-ADB9-054E-881E-D5691EC4F528}" type="slidenum">
              <a:rPr lang="en-US" smtClean="0"/>
              <a:pPr>
                <a:spcAft>
                  <a:spcPts val="600"/>
                </a:spcAft>
              </a:pPr>
              <a:t>10</a:t>
            </a:fld>
            <a:endParaRPr lang="en-US"/>
          </a:p>
        </p:txBody>
      </p:sp>
    </p:spTree>
    <p:extLst>
      <p:ext uri="{BB962C8B-B14F-4D97-AF65-F5344CB8AC3E}">
        <p14:creationId xmlns:p14="http://schemas.microsoft.com/office/powerpoint/2010/main" val="4176082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Coffee on white background">
            <a:extLst>
              <a:ext uri="{FF2B5EF4-FFF2-40B4-BE49-F238E27FC236}">
                <a16:creationId xmlns:a16="http://schemas.microsoft.com/office/drawing/2014/main" id="{F7DFA12C-9189-4994-913C-776210F45F4C}"/>
              </a:ext>
            </a:extLst>
          </p:cNvPr>
          <p:cNvPicPr>
            <a:picLocks noChangeAspect="1"/>
          </p:cNvPicPr>
          <p:nvPr/>
        </p:nvPicPr>
        <p:blipFill rotWithShape="1">
          <a:blip r:embed="rId2">
            <a:alphaModFix amt="50000"/>
          </a:blip>
          <a:srcRect t="8736" b="6994"/>
          <a:stretch/>
        </p:blipFill>
        <p:spPr>
          <a:xfrm>
            <a:off x="20" y="1"/>
            <a:ext cx="12191980" cy="6857999"/>
          </a:xfrm>
          <a:prstGeom prst="rect">
            <a:avLst/>
          </a:prstGeom>
        </p:spPr>
      </p:pic>
      <p:sp>
        <p:nvSpPr>
          <p:cNvPr id="2" name="Title 1">
            <a:extLst>
              <a:ext uri="{FF2B5EF4-FFF2-40B4-BE49-F238E27FC236}">
                <a16:creationId xmlns:a16="http://schemas.microsoft.com/office/drawing/2014/main" id="{ED4B7D0A-F74E-264C-8C01-2ED9D5DA4C78}"/>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sz="6000">
                <a:solidFill>
                  <a:srgbClr val="FFFFFF"/>
                </a:solidFill>
              </a:rPr>
              <a:t>Break</a:t>
            </a:r>
          </a:p>
        </p:txBody>
      </p:sp>
      <p:sp>
        <p:nvSpPr>
          <p:cNvPr id="4" name="Slide Number Placeholder 3">
            <a:extLst>
              <a:ext uri="{FF2B5EF4-FFF2-40B4-BE49-F238E27FC236}">
                <a16:creationId xmlns:a16="http://schemas.microsoft.com/office/drawing/2014/main" id="{968A201A-B726-ED41-BFE5-3A4A80A6861B}"/>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B52D1F0E-ADB9-054E-881E-D5691EC4F528}" type="slidenum">
              <a:rPr lang="en-US">
                <a:solidFill>
                  <a:srgbClr val="FFFFFF"/>
                </a:solidFill>
                <a:latin typeface="Calibri" panose="020F0502020204030204"/>
              </a:rPr>
              <a:pPr>
                <a:spcAft>
                  <a:spcPts val="600"/>
                </a:spcAft>
                <a:defRPr/>
              </a:pPr>
              <a:t>11</a:t>
            </a:fld>
            <a:endParaRPr lang="en-US">
              <a:solidFill>
                <a:srgbClr val="FFFFFF"/>
              </a:solidFill>
              <a:latin typeface="Calibri" panose="020F0502020204030204"/>
            </a:endParaRPr>
          </a:p>
        </p:txBody>
      </p:sp>
    </p:spTree>
    <p:extLst>
      <p:ext uri="{BB962C8B-B14F-4D97-AF65-F5344CB8AC3E}">
        <p14:creationId xmlns:p14="http://schemas.microsoft.com/office/powerpoint/2010/main" val="23926361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170407" y="1490662"/>
            <a:ext cx="3523817" cy="2743200"/>
          </a:xfrm>
        </p:spPr>
        <p:txBody>
          <a:bodyPr anchor="t">
            <a:normAutofit fontScale="90000"/>
          </a:bodyPr>
          <a:lstStyle/>
          <a:p>
            <a:pPr algn="ctr"/>
            <a:r>
              <a:rPr lang="en-US" sz="4800" dirty="0">
                <a:solidFill>
                  <a:schemeClr val="bg1"/>
                </a:solidFill>
              </a:rPr>
              <a:t>Associated Priority Metrics (for each Segment Objective/sub-Objective)</a:t>
            </a:r>
          </a:p>
        </p:txBody>
      </p:sp>
      <p:sp>
        <p:nvSpPr>
          <p:cNvPr id="3" name="Text Placeholder 2">
            <a:extLst>
              <a:ext uri="{FF2B5EF4-FFF2-40B4-BE49-F238E27FC236}">
                <a16:creationId xmlns:a16="http://schemas.microsoft.com/office/drawing/2014/main" id="{97706077-DABE-A24F-A3D4-A88074815EE1}"/>
              </a:ext>
            </a:extLst>
          </p:cNvPr>
          <p:cNvSpPr>
            <a:spLocks noGrp="1"/>
          </p:cNvSpPr>
          <p:nvPr>
            <p:ph idx="1"/>
          </p:nvPr>
        </p:nvSpPr>
        <p:spPr>
          <a:xfrm>
            <a:off x="4330719" y="641615"/>
            <a:ext cx="7289799" cy="5533496"/>
          </a:xfrm>
        </p:spPr>
        <p:txBody>
          <a:bodyPr anchor="ctr">
            <a:normAutofit lnSpcReduction="10000"/>
          </a:bodyPr>
          <a:lstStyle/>
          <a:p>
            <a:pPr lvl="0"/>
            <a:r>
              <a:rPr lang="en-US" dirty="0"/>
              <a:t>Matrix framing discussion questions </a:t>
            </a:r>
          </a:p>
          <a:p>
            <a:r>
              <a:rPr lang="en-US" dirty="0"/>
              <a:t>Proposed Metrics</a:t>
            </a:r>
          </a:p>
          <a:p>
            <a:pPr lvl="1"/>
            <a:r>
              <a:rPr lang="en-US" dirty="0"/>
              <a:t>Cal Advocates Metrics proposals</a:t>
            </a:r>
          </a:p>
          <a:p>
            <a:pPr lvl="1"/>
            <a:r>
              <a:rPr lang="en-US" dirty="0"/>
              <a:t>SCE technology-readiness Metrics proposal</a:t>
            </a:r>
          </a:p>
          <a:p>
            <a:r>
              <a:rPr lang="en-US" dirty="0"/>
              <a:t>Review associated potential Metrics for each Segment Objective/sub-Objective (still in the running and where previously provided)</a:t>
            </a:r>
          </a:p>
          <a:p>
            <a:pPr lvl="0"/>
            <a:r>
              <a:rPr lang="en-US" dirty="0"/>
              <a:t>Identify any gaps in Metrics, and brainstorm alternatives</a:t>
            </a:r>
          </a:p>
          <a:p>
            <a:pPr lvl="0"/>
            <a:r>
              <a:rPr lang="en-US" dirty="0"/>
              <a:t>Discuss most important (aka key associated) Metric(s) for each potential Segment Objective/sub-Objective</a:t>
            </a:r>
          </a:p>
          <a:p>
            <a:pPr lvl="0"/>
            <a:r>
              <a:rPr lang="en-US" dirty="0"/>
              <a:t>Next steps on Metrics</a:t>
            </a:r>
          </a:p>
        </p:txBody>
      </p:sp>
    </p:spTree>
    <p:extLst>
      <p:ext uri="{BB962C8B-B14F-4D97-AF65-F5344CB8AC3E}">
        <p14:creationId xmlns:p14="http://schemas.microsoft.com/office/powerpoint/2010/main" val="420398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7BB7-00E6-FC43-A7DF-74DE4FE0E10F}"/>
              </a:ext>
            </a:extLst>
          </p:cNvPr>
          <p:cNvSpPr>
            <a:spLocks noGrp="1"/>
          </p:cNvSpPr>
          <p:nvPr>
            <p:ph type="title"/>
          </p:nvPr>
        </p:nvSpPr>
        <p:spPr/>
        <p:txBody>
          <a:bodyPr/>
          <a:lstStyle/>
          <a:p>
            <a:r>
              <a:rPr lang="en-US" dirty="0"/>
              <a:t>Metric Setting Principles</a:t>
            </a:r>
          </a:p>
        </p:txBody>
      </p:sp>
      <p:sp>
        <p:nvSpPr>
          <p:cNvPr id="3" name="Content Placeholder 2">
            <a:extLst>
              <a:ext uri="{FF2B5EF4-FFF2-40B4-BE49-F238E27FC236}">
                <a16:creationId xmlns:a16="http://schemas.microsoft.com/office/drawing/2014/main" id="{D0C05AFA-5777-C74F-BAA0-2EA4FC254EDA}"/>
              </a:ext>
            </a:extLst>
          </p:cNvPr>
          <p:cNvSpPr>
            <a:spLocks noGrp="1"/>
          </p:cNvSpPr>
          <p:nvPr>
            <p:ph idx="1"/>
          </p:nvPr>
        </p:nvSpPr>
        <p:spPr/>
        <p:txBody>
          <a:bodyPr/>
          <a:lstStyle/>
          <a:p>
            <a:r>
              <a:rPr lang="en-US" dirty="0"/>
              <a:t>Be used and useful by program administrators to manage their portfolio</a:t>
            </a:r>
          </a:p>
          <a:p>
            <a:r>
              <a:rPr lang="en-US" dirty="0"/>
              <a:t>Be timely</a:t>
            </a:r>
          </a:p>
          <a:p>
            <a:r>
              <a:rPr lang="en-US" dirty="0"/>
              <a:t>Rely on data used in program implementation</a:t>
            </a:r>
          </a:p>
          <a:p>
            <a:r>
              <a:rPr lang="en-US" dirty="0"/>
              <a:t>Be simple to understand and clear of any subjectivity</a:t>
            </a:r>
          </a:p>
          <a:p>
            <a:r>
              <a:rPr lang="en-US" dirty="0"/>
              <a:t>Be output-based</a:t>
            </a:r>
          </a:p>
          <a:p>
            <a:r>
              <a:rPr lang="en-US" dirty="0"/>
              <a:t>Have a readily interpretable meaning, with context added, if needed</a:t>
            </a:r>
          </a:p>
          <a:p>
            <a:r>
              <a:rPr lang="en-US" dirty="0"/>
              <a:t>Not be a replacement for evaluation, measurement, and verification (EM&amp;V)</a:t>
            </a:r>
          </a:p>
          <a:p>
            <a:r>
              <a:rPr lang="en-US" dirty="0"/>
              <a:t>Have longevity</a:t>
            </a:r>
          </a:p>
        </p:txBody>
      </p:sp>
      <p:sp>
        <p:nvSpPr>
          <p:cNvPr id="4" name="Slide Number Placeholder 3">
            <a:extLst>
              <a:ext uri="{FF2B5EF4-FFF2-40B4-BE49-F238E27FC236}">
                <a16:creationId xmlns:a16="http://schemas.microsoft.com/office/drawing/2014/main" id="{4E0F536B-55CD-6748-94E0-3DF282F4CF9A}"/>
              </a:ext>
            </a:extLst>
          </p:cNvPr>
          <p:cNvSpPr>
            <a:spLocks noGrp="1"/>
          </p:cNvSpPr>
          <p:nvPr>
            <p:ph type="sldNum" sz="quarter" idx="12"/>
          </p:nvPr>
        </p:nvSpPr>
        <p:spPr/>
        <p:txBody>
          <a:bodyPr/>
          <a:lstStyle/>
          <a:p>
            <a:fld id="{B52D1F0E-ADB9-054E-881E-D5691EC4F528}" type="slidenum">
              <a:rPr lang="en-US" smtClean="0"/>
              <a:t>13</a:t>
            </a:fld>
            <a:endParaRPr lang="en-US"/>
          </a:p>
        </p:txBody>
      </p:sp>
      <p:sp>
        <p:nvSpPr>
          <p:cNvPr id="5" name="TextBox 4">
            <a:extLst>
              <a:ext uri="{FF2B5EF4-FFF2-40B4-BE49-F238E27FC236}">
                <a16:creationId xmlns:a16="http://schemas.microsoft.com/office/drawing/2014/main" id="{115474D0-F351-1443-834C-254539CC8A41}"/>
              </a:ext>
            </a:extLst>
          </p:cNvPr>
          <p:cNvSpPr txBox="1"/>
          <p:nvPr/>
        </p:nvSpPr>
        <p:spPr>
          <a:xfrm>
            <a:off x="838200" y="6271966"/>
            <a:ext cx="10515600" cy="338554"/>
          </a:xfrm>
          <a:prstGeom prst="rect">
            <a:avLst/>
          </a:prstGeom>
          <a:noFill/>
        </p:spPr>
        <p:txBody>
          <a:bodyPr wrap="square" rtlCol="0">
            <a:spAutoFit/>
          </a:bodyPr>
          <a:lstStyle/>
          <a:p>
            <a:r>
              <a:rPr lang="en-US" sz="1600" i="1" dirty="0"/>
              <a:t>Source: 2017 ALJ Ruling Seeking Comments on Business Plan Metrics, page 3, posted to CAEECC meeting page</a:t>
            </a:r>
          </a:p>
        </p:txBody>
      </p:sp>
    </p:spTree>
    <p:extLst>
      <p:ext uri="{BB962C8B-B14F-4D97-AF65-F5344CB8AC3E}">
        <p14:creationId xmlns:p14="http://schemas.microsoft.com/office/powerpoint/2010/main" val="1319942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A5B68-ACA9-DC43-AEF1-72367E3EA9C8}"/>
              </a:ext>
            </a:extLst>
          </p:cNvPr>
          <p:cNvSpPr>
            <a:spLocks noGrp="1"/>
          </p:cNvSpPr>
          <p:nvPr>
            <p:ph type="title"/>
          </p:nvPr>
        </p:nvSpPr>
        <p:spPr>
          <a:xfrm>
            <a:off x="1031965" y="365126"/>
            <a:ext cx="10907485" cy="836658"/>
          </a:xfrm>
        </p:spPr>
        <p:txBody>
          <a:bodyPr>
            <a:noAutofit/>
          </a:bodyPr>
          <a:lstStyle/>
          <a:p>
            <a:r>
              <a:rPr lang="en-US" sz="3800" dirty="0"/>
              <a:t>Metrics framing discussion questions</a:t>
            </a:r>
            <a:r>
              <a:rPr lang="en-US" sz="2600" dirty="0"/>
              <a:t> </a:t>
            </a:r>
            <a:r>
              <a:rPr lang="en-US" sz="2200" dirty="0"/>
              <a:t>(from SoCalREN et al. matrix)</a:t>
            </a:r>
          </a:p>
        </p:txBody>
      </p:sp>
      <p:sp>
        <p:nvSpPr>
          <p:cNvPr id="33" name="Rectangle 32">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5B3180A-4418-CD49-8E27-9096491689B2}"/>
              </a:ext>
            </a:extLst>
          </p:cNvPr>
          <p:cNvSpPr>
            <a:spLocks noGrp="1"/>
          </p:cNvSpPr>
          <p:nvPr>
            <p:ph idx="1"/>
          </p:nvPr>
        </p:nvSpPr>
        <p:spPr>
          <a:xfrm>
            <a:off x="587829" y="1201784"/>
            <a:ext cx="10765971" cy="4975179"/>
          </a:xfrm>
        </p:spPr>
        <p:txBody>
          <a:bodyPr>
            <a:noAutofit/>
          </a:bodyPr>
          <a:lstStyle/>
          <a:p>
            <a:pPr marL="914400" lvl="1" indent="-457200">
              <a:buFont typeface="+mj-lt"/>
              <a:buAutoNum type="arabicPeriod"/>
            </a:pPr>
            <a:r>
              <a:rPr lang="en-US" sz="2000" b="1" dirty="0"/>
              <a:t>Should Metrics focus on the overall EE market or just on the EE portfolio of activities?</a:t>
            </a:r>
          </a:p>
          <a:p>
            <a:pPr marL="914400" lvl="1" indent="-457200">
              <a:buFont typeface="+mj-lt"/>
              <a:buAutoNum type="arabicPeriod"/>
            </a:pPr>
            <a:endParaRPr lang="en-US" sz="2000" b="1" dirty="0"/>
          </a:p>
          <a:p>
            <a:pPr marL="914400" lvl="1" indent="-457200">
              <a:buFont typeface="+mj-lt"/>
              <a:buAutoNum type="arabicPeriod"/>
            </a:pPr>
            <a:r>
              <a:rPr lang="en-US" sz="2000" b="1" dirty="0"/>
              <a:t>Are metrics required to be used by all programs? Must they be applicable to all Market Support programs? </a:t>
            </a:r>
          </a:p>
          <a:p>
            <a:pPr lvl="2"/>
            <a:r>
              <a:rPr lang="en-US" i="1" dirty="0"/>
              <a:t>SoCalREN et al. proposed answer</a:t>
            </a:r>
            <a:r>
              <a:rPr lang="en-US" dirty="0"/>
              <a:t>: Sub-WG members believe metrics identified through MSMWG should be focused on segment-level sub-objectives, but that PA proposals should include program level metrics that align with at least one of the metrics developed for a segment sub-objective. For example, a program could be designed with metrics that track performance towards achieving increased desire to supply EE services within a specific segment, which would align with a metric identified under sub-objective 2. Such a program would not be required to track other metrics in either that sub-objective or others. PA portfolios should be designed to include programs that address as much of the sub-objectives and MSMWG metrics as possible. This should be done at the portfolio level, and not at the program level.</a:t>
            </a:r>
          </a:p>
          <a:p>
            <a:pPr lvl="2"/>
            <a:endParaRPr lang="en-US" dirty="0"/>
          </a:p>
          <a:p>
            <a:pPr marL="914400" lvl="1" indent="-457200">
              <a:buFont typeface="+mj-lt"/>
              <a:buAutoNum type="arabicPeriod"/>
            </a:pPr>
            <a:r>
              <a:rPr lang="en-US" sz="2000" b="1" dirty="0"/>
              <a:t>Should segment level metrics be based on output from Market Support programs rolled up to the segment? Or should these use market level data to measure the overall success of supporting the EE market? of supporting the EE market?</a:t>
            </a:r>
          </a:p>
        </p:txBody>
      </p:sp>
      <p:sp>
        <p:nvSpPr>
          <p:cNvPr id="4" name="Slide Number Placeholder 3">
            <a:extLst>
              <a:ext uri="{FF2B5EF4-FFF2-40B4-BE49-F238E27FC236}">
                <a16:creationId xmlns:a16="http://schemas.microsoft.com/office/drawing/2014/main" id="{072C1BF9-F536-F647-95A8-38913BACAAC2}"/>
              </a:ext>
            </a:extLst>
          </p:cNvPr>
          <p:cNvSpPr>
            <a:spLocks noGrp="1"/>
          </p:cNvSpPr>
          <p:nvPr>
            <p:ph type="sldNum" sz="quarter" idx="12"/>
          </p:nvPr>
        </p:nvSpPr>
        <p:spPr>
          <a:xfrm>
            <a:off x="8610600" y="6356350"/>
            <a:ext cx="2743200" cy="365125"/>
          </a:xfrm>
        </p:spPr>
        <p:txBody>
          <a:bodyPr>
            <a:normAutofit/>
          </a:bodyPr>
          <a:lstStyle/>
          <a:p>
            <a:pPr marL="0" marR="0" lvl="0" indent="0" defTabSz="914400" rtl="0" eaLnBrk="1" fontAlgn="auto" latinLnBrk="0" hangingPunct="1">
              <a:spcBef>
                <a:spcPts val="0"/>
              </a:spcBef>
              <a:spcAft>
                <a:spcPts val="600"/>
              </a:spcAft>
              <a:buClrTx/>
              <a:buSzTx/>
              <a:buFontTx/>
              <a:buNone/>
              <a:tabLst/>
              <a:defRPr/>
            </a:pPr>
            <a:fld id="{B52D1F0E-ADB9-054E-881E-D5691EC4F528}" type="slidenum">
              <a:rPr kumimoji="0" lang="en-US" b="0" i="0" u="none" strike="noStrike" kern="1200" cap="none" spc="0" normalizeH="0" baseline="0" noProof="0">
                <a:ln>
                  <a:noFill/>
                </a:ln>
                <a:effectLst/>
                <a:uLnTx/>
                <a:uFillTx/>
                <a:latin typeface="Calibri" panose="020F0502020204030204"/>
                <a:ea typeface="+mn-ea"/>
                <a:cs typeface="+mn-cs"/>
              </a:rPr>
              <a:pPr marL="0" marR="0" lvl="0" indent="0" defTabSz="914400" rtl="0" eaLnBrk="1" fontAlgn="auto" latinLnBrk="0" hangingPunct="1">
                <a:spcBef>
                  <a:spcPts val="0"/>
                </a:spcBef>
                <a:spcAft>
                  <a:spcPts val="600"/>
                </a:spcAft>
                <a:buClrTx/>
                <a:buSzTx/>
                <a:buFontTx/>
                <a:buNone/>
                <a:tabLst/>
                <a:defRPr/>
              </a:pPr>
              <a:t>14</a:t>
            </a:fld>
            <a:endParaRPr kumimoji="0" lang="en-US" b="0" i="0" u="none" strike="noStrike" kern="1200" cap="none" spc="0" normalizeH="0" baseline="0" noProof="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2055196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463C9-092E-174E-AFD2-FCA94EBBD3AD}"/>
              </a:ext>
            </a:extLst>
          </p:cNvPr>
          <p:cNvSpPr>
            <a:spLocks noGrp="1"/>
          </p:cNvSpPr>
          <p:nvPr>
            <p:ph type="title"/>
          </p:nvPr>
        </p:nvSpPr>
        <p:spPr/>
        <p:txBody>
          <a:bodyPr>
            <a:normAutofit fontScale="90000"/>
          </a:bodyPr>
          <a:lstStyle/>
          <a:p>
            <a:r>
              <a:rPr lang="en-US" dirty="0"/>
              <a:t>Review Potential Associated Metrics Proposals</a:t>
            </a:r>
          </a:p>
        </p:txBody>
      </p:sp>
      <p:sp>
        <p:nvSpPr>
          <p:cNvPr id="3" name="Content Placeholder 2">
            <a:extLst>
              <a:ext uri="{FF2B5EF4-FFF2-40B4-BE49-F238E27FC236}">
                <a16:creationId xmlns:a16="http://schemas.microsoft.com/office/drawing/2014/main" id="{0C205B22-FD4C-8049-90BE-CAB052C86B41}"/>
              </a:ext>
            </a:extLst>
          </p:cNvPr>
          <p:cNvSpPr>
            <a:spLocks noGrp="1"/>
          </p:cNvSpPr>
          <p:nvPr>
            <p:ph idx="1"/>
          </p:nvPr>
        </p:nvSpPr>
        <p:spPr/>
        <p:txBody>
          <a:bodyPr>
            <a:normAutofit/>
          </a:bodyPr>
          <a:lstStyle/>
          <a:p>
            <a:pPr lvl="1"/>
            <a:r>
              <a:rPr lang="en-US" dirty="0"/>
              <a:t>Cal Advocates Metrics proposals</a:t>
            </a:r>
            <a:endParaRPr lang="en-US" sz="2800" dirty="0"/>
          </a:p>
          <a:p>
            <a:pPr lvl="1"/>
            <a:r>
              <a:rPr lang="en-US" sz="2800" dirty="0"/>
              <a:t>SCE technology-readiness Metrics proposal</a:t>
            </a:r>
          </a:p>
        </p:txBody>
      </p:sp>
      <p:sp>
        <p:nvSpPr>
          <p:cNvPr id="4" name="Slide Number Placeholder 3">
            <a:extLst>
              <a:ext uri="{FF2B5EF4-FFF2-40B4-BE49-F238E27FC236}">
                <a16:creationId xmlns:a16="http://schemas.microsoft.com/office/drawing/2014/main" id="{231EB1DC-4B2D-BE40-A6B8-16E5D703775E}"/>
              </a:ext>
            </a:extLst>
          </p:cNvPr>
          <p:cNvSpPr>
            <a:spLocks noGrp="1"/>
          </p:cNvSpPr>
          <p:nvPr>
            <p:ph type="sldNum" sz="quarter" idx="12"/>
          </p:nvPr>
        </p:nvSpPr>
        <p:spPr/>
        <p:txBody>
          <a:bodyPr/>
          <a:lstStyle/>
          <a:p>
            <a:fld id="{B52D1F0E-ADB9-054E-881E-D5691EC4F528}" type="slidenum">
              <a:rPr lang="en-US" smtClean="0"/>
              <a:t>15</a:t>
            </a:fld>
            <a:endParaRPr lang="en-US"/>
          </a:p>
        </p:txBody>
      </p:sp>
    </p:spTree>
    <p:extLst>
      <p:ext uri="{BB962C8B-B14F-4D97-AF65-F5344CB8AC3E}">
        <p14:creationId xmlns:p14="http://schemas.microsoft.com/office/powerpoint/2010/main" val="3319911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3E6F3-971C-F940-98D0-74F13319B8E5}"/>
              </a:ext>
            </a:extLst>
          </p:cNvPr>
          <p:cNvSpPr>
            <a:spLocks noGrp="1"/>
          </p:cNvSpPr>
          <p:nvPr>
            <p:ph type="title"/>
          </p:nvPr>
        </p:nvSpPr>
        <p:spPr/>
        <p:txBody>
          <a:bodyPr/>
          <a:lstStyle/>
          <a:p>
            <a:r>
              <a:rPr lang="en-US" dirty="0"/>
              <a:t>Metrics Discussion, continued</a:t>
            </a:r>
          </a:p>
        </p:txBody>
      </p:sp>
      <p:sp>
        <p:nvSpPr>
          <p:cNvPr id="3" name="Content Placeholder 2">
            <a:extLst>
              <a:ext uri="{FF2B5EF4-FFF2-40B4-BE49-F238E27FC236}">
                <a16:creationId xmlns:a16="http://schemas.microsoft.com/office/drawing/2014/main" id="{74096532-D0E0-5249-84FA-9DC368524F65}"/>
              </a:ext>
            </a:extLst>
          </p:cNvPr>
          <p:cNvSpPr>
            <a:spLocks noGrp="1"/>
          </p:cNvSpPr>
          <p:nvPr>
            <p:ph idx="1"/>
          </p:nvPr>
        </p:nvSpPr>
        <p:spPr/>
        <p:txBody>
          <a:bodyPr/>
          <a:lstStyle/>
          <a:p>
            <a:pPr lvl="0"/>
            <a:r>
              <a:rPr lang="en-US" dirty="0"/>
              <a:t>Identify any gaps in Metrics, and brainstorm alternatives</a:t>
            </a:r>
          </a:p>
          <a:p>
            <a:pPr lvl="0"/>
            <a:r>
              <a:rPr lang="en-US" dirty="0"/>
              <a:t>Discuss most important (aka key associated) Metric(s) for each potential Segment Objective/sub-Objective</a:t>
            </a:r>
          </a:p>
          <a:p>
            <a:pPr lvl="0"/>
            <a:r>
              <a:rPr lang="en-US" dirty="0"/>
              <a:t>Next steps on Metrics</a:t>
            </a:r>
          </a:p>
        </p:txBody>
      </p:sp>
      <p:sp>
        <p:nvSpPr>
          <p:cNvPr id="4" name="Slide Number Placeholder 3">
            <a:extLst>
              <a:ext uri="{FF2B5EF4-FFF2-40B4-BE49-F238E27FC236}">
                <a16:creationId xmlns:a16="http://schemas.microsoft.com/office/drawing/2014/main" id="{FA950252-D6A7-E849-9AA4-1FDAFEDD6253}"/>
              </a:ext>
            </a:extLst>
          </p:cNvPr>
          <p:cNvSpPr>
            <a:spLocks noGrp="1"/>
          </p:cNvSpPr>
          <p:nvPr>
            <p:ph type="sldNum" sz="quarter" idx="12"/>
          </p:nvPr>
        </p:nvSpPr>
        <p:spPr/>
        <p:txBody>
          <a:bodyPr/>
          <a:lstStyle/>
          <a:p>
            <a:fld id="{B52D1F0E-ADB9-054E-881E-D5691EC4F528}" type="slidenum">
              <a:rPr lang="en-US" smtClean="0"/>
              <a:t>16</a:t>
            </a:fld>
            <a:endParaRPr lang="en-US"/>
          </a:p>
        </p:txBody>
      </p:sp>
    </p:spTree>
    <p:extLst>
      <p:ext uri="{BB962C8B-B14F-4D97-AF65-F5344CB8AC3E}">
        <p14:creationId xmlns:p14="http://schemas.microsoft.com/office/powerpoint/2010/main" val="3414972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233796" y="1776412"/>
            <a:ext cx="3352367" cy="2743200"/>
          </a:xfrm>
        </p:spPr>
        <p:txBody>
          <a:bodyPr anchor="t">
            <a:normAutofit/>
          </a:bodyPr>
          <a:lstStyle/>
          <a:p>
            <a:pPr algn="ctr"/>
            <a:r>
              <a:rPr lang="en-US" sz="4800" dirty="0">
                <a:solidFill>
                  <a:schemeClr val="bg1"/>
                </a:solidFill>
              </a:rPr>
              <a:t>Wrap-Up and Next Steps</a:t>
            </a:r>
          </a:p>
        </p:txBody>
      </p:sp>
      <p:sp>
        <p:nvSpPr>
          <p:cNvPr id="3" name="Text Placeholder 2">
            <a:extLst>
              <a:ext uri="{FF2B5EF4-FFF2-40B4-BE49-F238E27FC236}">
                <a16:creationId xmlns:a16="http://schemas.microsoft.com/office/drawing/2014/main" id="{97706077-DABE-A24F-A3D4-A88074815EE1}"/>
              </a:ext>
            </a:extLst>
          </p:cNvPr>
          <p:cNvSpPr>
            <a:spLocks noGrp="1"/>
          </p:cNvSpPr>
          <p:nvPr>
            <p:ph idx="1"/>
          </p:nvPr>
        </p:nvSpPr>
        <p:spPr>
          <a:xfrm>
            <a:off x="4330719" y="641615"/>
            <a:ext cx="7289799" cy="5533496"/>
          </a:xfrm>
        </p:spPr>
        <p:txBody>
          <a:bodyPr anchor="ctr">
            <a:normAutofit/>
          </a:bodyPr>
          <a:lstStyle/>
          <a:p>
            <a:pPr lvl="0"/>
            <a:r>
              <a:rPr lang="en-US" dirty="0"/>
              <a:t>Debrief where ended up and how meeting went</a:t>
            </a:r>
          </a:p>
          <a:p>
            <a:pPr lvl="0"/>
            <a:r>
              <a:rPr lang="en-US" dirty="0"/>
              <a:t>Discuss next steps including homework assignments and potential sub-WGs (if multiple approaches to Objectives/Sub-Objectives, and/or for Metrics development for each Objective/sub-Objectives)</a:t>
            </a:r>
          </a:p>
        </p:txBody>
      </p:sp>
    </p:spTree>
    <p:extLst>
      <p:ext uri="{BB962C8B-B14F-4D97-AF65-F5344CB8AC3E}">
        <p14:creationId xmlns:p14="http://schemas.microsoft.com/office/powerpoint/2010/main" val="786696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6701-3764-4A49-952B-BEBBC35EFB36}"/>
              </a:ext>
            </a:extLst>
          </p:cNvPr>
          <p:cNvSpPr>
            <a:spLocks noGrp="1"/>
          </p:cNvSpPr>
          <p:nvPr>
            <p:ph type="title"/>
          </p:nvPr>
        </p:nvSpPr>
        <p:spPr>
          <a:xfrm>
            <a:off x="39624" y="0"/>
            <a:ext cx="10044023" cy="877729"/>
          </a:xfrm>
        </p:spPr>
        <p:txBody>
          <a:bodyPr anchor="ctr">
            <a:normAutofit/>
          </a:bodyPr>
          <a:lstStyle/>
          <a:p>
            <a:endParaRPr lang="en-US" sz="3100" b="1" dirty="0">
              <a:solidFill>
                <a:srgbClr val="FFFFFF"/>
              </a:solidFill>
            </a:endParaRPr>
          </a:p>
        </p:txBody>
      </p:sp>
      <p:sp>
        <p:nvSpPr>
          <p:cNvPr id="4" name="Slide Number Placeholder 3">
            <a:extLst>
              <a:ext uri="{FF2B5EF4-FFF2-40B4-BE49-F238E27FC236}">
                <a16:creationId xmlns:a16="http://schemas.microsoft.com/office/drawing/2014/main" id="{5678BA2C-30EF-3146-A02A-33073C41579A}"/>
              </a:ext>
            </a:extLst>
          </p:cNvPr>
          <p:cNvSpPr>
            <a:spLocks noGrp="1"/>
          </p:cNvSpPr>
          <p:nvPr>
            <p:ph type="sldNum" sz="quarter" idx="12"/>
          </p:nvPr>
        </p:nvSpPr>
        <p:spPr>
          <a:xfrm>
            <a:off x="11704320" y="6455664"/>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18</a:t>
            </a:fld>
            <a:endPar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graphicFrame>
        <p:nvGraphicFramePr>
          <p:cNvPr id="5" name="Content Placeholder 4">
            <a:extLst>
              <a:ext uri="{FF2B5EF4-FFF2-40B4-BE49-F238E27FC236}">
                <a16:creationId xmlns:a16="http://schemas.microsoft.com/office/drawing/2014/main" id="{47AB019F-5F46-AA4C-ACBD-B54B8EFD1726}"/>
              </a:ext>
            </a:extLst>
          </p:cNvPr>
          <p:cNvGraphicFramePr>
            <a:graphicFrameLocks noGrp="1"/>
          </p:cNvGraphicFramePr>
          <p:nvPr>
            <p:ph idx="1"/>
            <p:extLst>
              <p:ext uri="{D42A27DB-BD31-4B8C-83A1-F6EECF244321}">
                <p14:modId xmlns:p14="http://schemas.microsoft.com/office/powerpoint/2010/main" val="3425835369"/>
              </p:ext>
            </p:extLst>
          </p:nvPr>
        </p:nvGraphicFramePr>
        <p:xfrm>
          <a:off x="74145" y="665308"/>
          <a:ext cx="11872689" cy="5915100"/>
        </p:xfrm>
        <a:graphic>
          <a:graphicData uri="http://schemas.openxmlformats.org/drawingml/2006/table">
            <a:tbl>
              <a:tblPr firstRow="1" firstCol="1" bandRow="1">
                <a:tableStyleId>{5C22544A-7EE6-4342-B048-85BDC9FD1C3A}</a:tableStyleId>
              </a:tblPr>
              <a:tblGrid>
                <a:gridCol w="1198064">
                  <a:extLst>
                    <a:ext uri="{9D8B030D-6E8A-4147-A177-3AD203B41FA5}">
                      <a16:colId xmlns:a16="http://schemas.microsoft.com/office/drawing/2014/main" val="525022883"/>
                    </a:ext>
                  </a:extLst>
                </a:gridCol>
                <a:gridCol w="1093304">
                  <a:extLst>
                    <a:ext uri="{9D8B030D-6E8A-4147-A177-3AD203B41FA5}">
                      <a16:colId xmlns:a16="http://schemas.microsoft.com/office/drawing/2014/main" val="1751807973"/>
                    </a:ext>
                  </a:extLst>
                </a:gridCol>
                <a:gridCol w="9581321">
                  <a:extLst>
                    <a:ext uri="{9D8B030D-6E8A-4147-A177-3AD203B41FA5}">
                      <a16:colId xmlns:a16="http://schemas.microsoft.com/office/drawing/2014/main" val="1405983987"/>
                    </a:ext>
                  </a:extLst>
                </a:gridCol>
              </a:tblGrid>
              <a:tr h="785805">
                <a:tc>
                  <a:txBody>
                    <a:bodyPr/>
                    <a:lstStyle/>
                    <a:p>
                      <a:pPr marL="0" marR="0">
                        <a:spcBef>
                          <a:spcPts val="0"/>
                        </a:spcBef>
                        <a:spcAft>
                          <a:spcPts val="0"/>
                        </a:spcAft>
                      </a:pPr>
                      <a:r>
                        <a:rPr lang="en-US" sz="2000" b="1" dirty="0">
                          <a:effectLst/>
                        </a:rPr>
                        <a:t>Meeting/ Workshop</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000" b="1" dirty="0">
                          <a:effectLst/>
                        </a:rPr>
                        <a:t>Date</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000" b="1" dirty="0">
                          <a:effectLst/>
                        </a:rPr>
                        <a:t>Tasks</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845924732"/>
                  </a:ext>
                </a:extLst>
              </a:tr>
              <a:tr h="2017049">
                <a:tc>
                  <a:txBody>
                    <a:bodyPr/>
                    <a:lstStyle/>
                    <a:p>
                      <a:pPr marL="0" marR="0">
                        <a:spcBef>
                          <a:spcPts val="0"/>
                        </a:spcBef>
                        <a:spcAft>
                          <a:spcPts val="0"/>
                        </a:spcAft>
                      </a:pPr>
                      <a:r>
                        <a:rPr lang="en-US" sz="2000" dirty="0">
                          <a:effectLst/>
                        </a:rPr>
                        <a:t>First WG Mtg.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200" dirty="0">
                          <a:effectLst/>
                        </a:rPr>
                        <a:t>13-Jul</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-Discuss WG final deliverables, and any assumptions to make WG successful</a:t>
                      </a:r>
                    </a:p>
                    <a:p>
                      <a:pPr marL="0" marR="0">
                        <a:spcBef>
                          <a:spcPts val="0"/>
                        </a:spcBef>
                        <a:spcAft>
                          <a:spcPts val="0"/>
                        </a:spcAft>
                      </a:pPr>
                      <a:r>
                        <a:rPr lang="en-US" sz="2200" dirty="0">
                          <a:effectLst/>
                        </a:rPr>
                        <a:t>-Review pre-existing Objectives and Metric(s) </a:t>
                      </a:r>
                    </a:p>
                    <a:p>
                      <a:pPr marL="0" marR="0">
                        <a:spcBef>
                          <a:spcPts val="0"/>
                        </a:spcBef>
                        <a:spcAft>
                          <a:spcPts val="0"/>
                        </a:spcAft>
                      </a:pPr>
                      <a:r>
                        <a:rPr lang="en-US" sz="2200" dirty="0">
                          <a:effectLst/>
                        </a:rPr>
                        <a:t>-Identify gaps in Objectives and Metric(s)</a:t>
                      </a:r>
                    </a:p>
                    <a:p>
                      <a:pPr marL="0" marR="0">
                        <a:spcBef>
                          <a:spcPts val="0"/>
                        </a:spcBef>
                        <a:spcAft>
                          <a:spcPts val="0"/>
                        </a:spcAft>
                      </a:pPr>
                      <a:r>
                        <a:rPr lang="en-US" sz="2200" dirty="0">
                          <a:effectLst/>
                        </a:rPr>
                        <a:t>-Brainstorm alternatives</a:t>
                      </a:r>
                    </a:p>
                    <a:p>
                      <a:pPr marL="0" marR="0">
                        <a:spcBef>
                          <a:spcPts val="0"/>
                        </a:spcBef>
                        <a:spcAft>
                          <a:spcPts val="0"/>
                        </a:spcAft>
                      </a:pPr>
                      <a:r>
                        <a:rPr lang="en-US" sz="2200" dirty="0">
                          <a:effectLst/>
                        </a:rPr>
                        <a:t>-Discuss initial priorities</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2803705420"/>
                  </a:ext>
                </a:extLst>
              </a:tr>
              <a:tr h="806819">
                <a:tc>
                  <a:txBody>
                    <a:bodyPr/>
                    <a:lstStyle/>
                    <a:p>
                      <a:pPr marL="0" marR="0">
                        <a:spcBef>
                          <a:spcPts val="0"/>
                        </a:spcBef>
                        <a:spcAft>
                          <a:spcPts val="0"/>
                        </a:spcAft>
                      </a:pPr>
                      <a:r>
                        <a:rPr lang="en-US" sz="2000" dirty="0">
                          <a:effectLst/>
                        </a:rPr>
                        <a:t>Second WG Mtg.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200" dirty="0">
                          <a:effectLst/>
                        </a:rPr>
                        <a:t>12-Aug</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-Flesh out Objectives and Metric(s)</a:t>
                      </a:r>
                    </a:p>
                    <a:p>
                      <a:pPr marL="0" marR="0">
                        <a:spcBef>
                          <a:spcPts val="0"/>
                        </a:spcBef>
                        <a:spcAft>
                          <a:spcPts val="0"/>
                        </a:spcAft>
                      </a:pPr>
                      <a:r>
                        <a:rPr lang="en-US" sz="2200" dirty="0">
                          <a:effectLst/>
                        </a:rPr>
                        <a:t>-Identify options in cases where consensus is not reached</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3973845346"/>
                  </a:ext>
                </a:extLst>
              </a:tr>
              <a:tr h="1299587">
                <a:tc>
                  <a:txBody>
                    <a:bodyPr/>
                    <a:lstStyle/>
                    <a:p>
                      <a:pPr marL="0" marR="0">
                        <a:spcBef>
                          <a:spcPts val="0"/>
                        </a:spcBef>
                        <a:spcAft>
                          <a:spcPts val="0"/>
                        </a:spcAft>
                      </a:pPr>
                      <a:r>
                        <a:rPr lang="en-US" sz="2000" dirty="0">
                          <a:effectLst/>
                        </a:rPr>
                        <a:t>Third WG Mtg.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200" dirty="0">
                          <a:effectLst/>
                        </a:rPr>
                        <a:t>9-Sep</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-Refine Objectives &amp; Metric(s) </a:t>
                      </a:r>
                    </a:p>
                    <a:p>
                      <a:pPr marL="0" marR="0">
                        <a:spcBef>
                          <a:spcPts val="0"/>
                        </a:spcBef>
                        <a:spcAft>
                          <a:spcPts val="0"/>
                        </a:spcAft>
                      </a:pPr>
                      <a:r>
                        <a:rPr lang="en-US" sz="2200" dirty="0">
                          <a:effectLst/>
                        </a:rPr>
                        <a:t>-Seek consensus on Objectives and Metrics</a:t>
                      </a:r>
                    </a:p>
                    <a:p>
                      <a:pPr marL="0" marR="0">
                        <a:spcBef>
                          <a:spcPts val="0"/>
                        </a:spcBef>
                        <a:spcAft>
                          <a:spcPts val="0"/>
                        </a:spcAft>
                      </a:pPr>
                      <a:r>
                        <a:rPr lang="en-US" sz="2200" dirty="0">
                          <a:effectLst/>
                        </a:rPr>
                        <a:t>-Discuss the basis PAs should use in setting Targets for Metrics in their filings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1640523909"/>
                  </a:ext>
                </a:extLst>
              </a:tr>
              <a:tr h="806819">
                <a:tc>
                  <a:txBody>
                    <a:bodyPr/>
                    <a:lstStyle/>
                    <a:p>
                      <a:pPr marL="0" marR="0">
                        <a:spcBef>
                          <a:spcPts val="0"/>
                        </a:spcBef>
                        <a:spcAft>
                          <a:spcPts val="0"/>
                        </a:spcAft>
                      </a:pPr>
                      <a:r>
                        <a:rPr lang="en-US" sz="2000" dirty="0">
                          <a:effectLst/>
                        </a:rPr>
                        <a:t>Final WG Mtg.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2200" dirty="0">
                          <a:effectLst/>
                        </a:rPr>
                        <a:t>21-Sep</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-Finalize recommendations document</a:t>
                      </a:r>
                    </a:p>
                    <a:p>
                      <a:pPr marL="0" marR="0">
                        <a:spcBef>
                          <a:spcPts val="0"/>
                        </a:spcBef>
                        <a:spcAft>
                          <a:spcPts val="0"/>
                        </a:spcAft>
                      </a:pPr>
                      <a:r>
                        <a:rPr lang="en-US" sz="2200" dirty="0">
                          <a:effectLst/>
                        </a:rPr>
                        <a:t>-Strive for consensus &amp; record supporters of options where consensus is not reached</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2266028837"/>
                  </a:ext>
                </a:extLst>
              </a:tr>
            </a:tbl>
          </a:graphicData>
        </a:graphic>
      </p:graphicFrame>
      <p:sp>
        <p:nvSpPr>
          <p:cNvPr id="9" name="Title 1">
            <a:extLst>
              <a:ext uri="{FF2B5EF4-FFF2-40B4-BE49-F238E27FC236}">
                <a16:creationId xmlns:a16="http://schemas.microsoft.com/office/drawing/2014/main" id="{C6BB4963-B3C5-B24B-B490-82FD9A3A6655}"/>
              </a:ext>
            </a:extLst>
          </p:cNvPr>
          <p:cNvSpPr txBox="1">
            <a:spLocks/>
          </p:cNvSpPr>
          <p:nvPr/>
        </p:nvSpPr>
        <p:spPr>
          <a:xfrm>
            <a:off x="39624" y="1"/>
            <a:ext cx="10044023" cy="7676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100" b="1" i="0" u="none" strike="noStrike" kern="1200" cap="none" spc="0" normalizeH="0" baseline="0" noProof="0" dirty="0">
                <a:ln>
                  <a:noFill/>
                </a:ln>
                <a:solidFill>
                  <a:prstClr val="black"/>
                </a:solidFill>
                <a:effectLst/>
                <a:uLnTx/>
                <a:uFillTx/>
                <a:latin typeface="Calibri Light" panose="020F0302020204030204"/>
                <a:ea typeface="+mj-ea"/>
                <a:cs typeface="+mj-cs"/>
              </a:rPr>
              <a:t>Meeting Dates &amp; Tasks</a:t>
            </a:r>
            <a:endParaRPr kumimoji="0" lang="en-US" sz="3100" b="1"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endParaRPr>
          </a:p>
        </p:txBody>
      </p:sp>
    </p:spTree>
    <p:extLst>
      <p:ext uri="{BB962C8B-B14F-4D97-AF65-F5344CB8AC3E}">
        <p14:creationId xmlns:p14="http://schemas.microsoft.com/office/powerpoint/2010/main" val="387812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548A3-34CA-8B40-922F-6CF3F5C99BD6}"/>
              </a:ext>
            </a:extLst>
          </p:cNvPr>
          <p:cNvSpPr>
            <a:spLocks noGrp="1"/>
          </p:cNvSpPr>
          <p:nvPr>
            <p:ph type="title"/>
          </p:nvPr>
        </p:nvSpPr>
        <p:spPr>
          <a:xfrm rot="16200000">
            <a:off x="-3197268" y="3197267"/>
            <a:ext cx="6858001" cy="463463"/>
          </a:xfrm>
        </p:spPr>
        <p:txBody>
          <a:bodyPr>
            <a:normAutofit fontScale="90000"/>
          </a:bodyPr>
          <a:lstStyle/>
          <a:p>
            <a:pPr algn="ctr"/>
            <a:r>
              <a:rPr lang="en-US" sz="3100" dirty="0"/>
              <a:t>Agenda</a:t>
            </a:r>
            <a:r>
              <a:rPr lang="en-US" dirty="0"/>
              <a:t>  </a:t>
            </a:r>
          </a:p>
        </p:txBody>
      </p:sp>
      <p:graphicFrame>
        <p:nvGraphicFramePr>
          <p:cNvPr id="4" name="Table 4">
            <a:extLst>
              <a:ext uri="{FF2B5EF4-FFF2-40B4-BE49-F238E27FC236}">
                <a16:creationId xmlns:a16="http://schemas.microsoft.com/office/drawing/2014/main" id="{A91042DF-2053-4C4B-A950-B71F65DE60CE}"/>
              </a:ext>
            </a:extLst>
          </p:cNvPr>
          <p:cNvGraphicFramePr>
            <a:graphicFrameLocks noGrp="1"/>
          </p:cNvGraphicFramePr>
          <p:nvPr>
            <p:ph idx="1"/>
            <p:extLst>
              <p:ext uri="{D42A27DB-BD31-4B8C-83A1-F6EECF244321}">
                <p14:modId xmlns:p14="http://schemas.microsoft.com/office/powerpoint/2010/main" val="3342820389"/>
              </p:ext>
            </p:extLst>
          </p:nvPr>
        </p:nvGraphicFramePr>
        <p:xfrm>
          <a:off x="523373" y="81280"/>
          <a:ext cx="11145253" cy="6680200"/>
        </p:xfrm>
        <a:graphic>
          <a:graphicData uri="http://schemas.openxmlformats.org/drawingml/2006/table">
            <a:tbl>
              <a:tblPr firstRow="1" bandRow="1">
                <a:tableStyleId>{5C22544A-7EE6-4342-B048-85BDC9FD1C3A}</a:tableStyleId>
              </a:tblPr>
              <a:tblGrid>
                <a:gridCol w="774032">
                  <a:extLst>
                    <a:ext uri="{9D8B030D-6E8A-4147-A177-3AD203B41FA5}">
                      <a16:colId xmlns:a16="http://schemas.microsoft.com/office/drawing/2014/main" val="1773343218"/>
                    </a:ext>
                  </a:extLst>
                </a:gridCol>
                <a:gridCol w="10371221">
                  <a:extLst>
                    <a:ext uri="{9D8B030D-6E8A-4147-A177-3AD203B41FA5}">
                      <a16:colId xmlns:a16="http://schemas.microsoft.com/office/drawing/2014/main" val="707989641"/>
                    </a:ext>
                  </a:extLst>
                </a:gridCol>
              </a:tblGrid>
              <a:tr h="370840">
                <a:tc>
                  <a:txBody>
                    <a:bodyPr/>
                    <a:lstStyle/>
                    <a:p>
                      <a:r>
                        <a:rPr lang="en-US" dirty="0"/>
                        <a:t>Time</a:t>
                      </a:r>
                    </a:p>
                  </a:txBody>
                  <a:tcPr/>
                </a:tc>
                <a:tc>
                  <a:txBody>
                    <a:bodyPr/>
                    <a:lstStyle/>
                    <a:p>
                      <a:r>
                        <a:rPr lang="en-US" dirty="0"/>
                        <a:t>Topic</a:t>
                      </a:r>
                    </a:p>
                  </a:txBody>
                  <a:tcPr/>
                </a:tc>
                <a:extLst>
                  <a:ext uri="{0D108BD9-81ED-4DB2-BD59-A6C34878D82A}">
                    <a16:rowId xmlns:a16="http://schemas.microsoft.com/office/drawing/2014/main" val="3365210988"/>
                  </a:ext>
                </a:extLst>
              </a:tr>
              <a:tr h="370840">
                <a:tc>
                  <a:txBody>
                    <a:bodyPr/>
                    <a:lstStyle/>
                    <a:p>
                      <a:r>
                        <a:rPr lang="en-US" sz="1700" dirty="0"/>
                        <a:t>9:00</a:t>
                      </a:r>
                    </a:p>
                  </a:txBody>
                  <a:tcPr/>
                </a:tc>
                <a:tc>
                  <a:txBody>
                    <a:bodyPr/>
                    <a:lstStyle/>
                    <a:p>
                      <a:r>
                        <a:rPr lang="en-US" sz="1700" b="1" kern="1200" dirty="0">
                          <a:solidFill>
                            <a:schemeClr val="dk1"/>
                          </a:solidFill>
                          <a:effectLst/>
                          <a:latin typeface="+mn-lt"/>
                          <a:ea typeface="+mn-ea"/>
                          <a:cs typeface="+mn-cs"/>
                        </a:rPr>
                        <a:t>Approach for Today’s Meeting</a:t>
                      </a:r>
                      <a:r>
                        <a:rPr lang="en-US" sz="1700" dirty="0">
                          <a:effectLst/>
                        </a:rPr>
                        <a:t> </a:t>
                      </a:r>
                      <a:endParaRPr lang="en-US" sz="1700" kern="1200" dirty="0">
                        <a:solidFill>
                          <a:schemeClr val="dk1"/>
                        </a:solidFill>
                        <a:effectLst/>
                        <a:latin typeface="+mn-lt"/>
                        <a:ea typeface="+mn-ea"/>
                        <a:cs typeface="+mn-cs"/>
                      </a:endParaRPr>
                    </a:p>
                  </a:txBody>
                  <a:tcPr/>
                </a:tc>
                <a:extLst>
                  <a:ext uri="{0D108BD9-81ED-4DB2-BD59-A6C34878D82A}">
                    <a16:rowId xmlns:a16="http://schemas.microsoft.com/office/drawing/2014/main" val="2062219895"/>
                  </a:ext>
                </a:extLst>
              </a:tr>
              <a:tr h="370840">
                <a:tc>
                  <a:txBody>
                    <a:bodyPr/>
                    <a:lstStyle/>
                    <a:p>
                      <a:r>
                        <a:rPr lang="en-US" sz="1700" dirty="0"/>
                        <a:t>9:10</a:t>
                      </a:r>
                    </a:p>
                  </a:txBody>
                  <a:tcPr/>
                </a:tc>
                <a:tc>
                  <a:txBody>
                    <a:bodyPr/>
                    <a:lstStyle/>
                    <a:p>
                      <a:pPr lvl="0"/>
                      <a:r>
                        <a:rPr lang="en-US" sz="1700" b="1" kern="1200" dirty="0">
                          <a:solidFill>
                            <a:schemeClr val="dk1"/>
                          </a:solidFill>
                          <a:effectLst/>
                          <a:latin typeface="+mn-lt"/>
                          <a:ea typeface="+mn-ea"/>
                          <a:cs typeface="+mn-cs"/>
                        </a:rPr>
                        <a:t>Segment “Objectives/sub-Objectives”</a:t>
                      </a:r>
                      <a:r>
                        <a:rPr lang="en-US" sz="1700" dirty="0">
                          <a:effectLst/>
                        </a:rPr>
                        <a:t>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Proposed Alternatives/Additional sub-Objectives</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Possible Merging of Proposals towards Consensus Segment “Objectives/sub-Objectives”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Brief Discussion: Market Transformation vs. Market Support Segment Objectives</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Preferences and Additions/Alternatives of Segment “Objectives/sub-Objectives” if no Consensus (potentially using hand-raising or polling)</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Next steps on Segment “Objectives/sub-Objectives”</a:t>
                      </a:r>
                    </a:p>
                  </a:txBody>
                  <a:tcPr/>
                </a:tc>
                <a:extLst>
                  <a:ext uri="{0D108BD9-81ED-4DB2-BD59-A6C34878D82A}">
                    <a16:rowId xmlns:a16="http://schemas.microsoft.com/office/drawing/2014/main" val="3468301556"/>
                  </a:ext>
                </a:extLst>
              </a:tr>
              <a:tr h="370840">
                <a:tc>
                  <a:txBody>
                    <a:bodyPr/>
                    <a:lstStyle/>
                    <a:p>
                      <a:r>
                        <a:rPr lang="en-US" sz="1700" dirty="0"/>
                        <a:t>11:10</a:t>
                      </a:r>
                    </a:p>
                  </a:txBody>
                  <a:tcPr/>
                </a:tc>
                <a:tc>
                  <a:txBody>
                    <a:bodyPr/>
                    <a:lstStyle/>
                    <a:p>
                      <a:r>
                        <a:rPr lang="en-US" sz="1700" dirty="0"/>
                        <a:t>Break</a:t>
                      </a:r>
                    </a:p>
                  </a:txBody>
                  <a:tcPr/>
                </a:tc>
                <a:extLst>
                  <a:ext uri="{0D108BD9-81ED-4DB2-BD59-A6C34878D82A}">
                    <a16:rowId xmlns:a16="http://schemas.microsoft.com/office/drawing/2014/main" val="1238815366"/>
                  </a:ext>
                </a:extLst>
              </a:tr>
              <a:tr h="370840">
                <a:tc>
                  <a:txBody>
                    <a:bodyPr/>
                    <a:lstStyle/>
                    <a:p>
                      <a:r>
                        <a:rPr lang="en-US" sz="1700" dirty="0"/>
                        <a:t>11:20</a:t>
                      </a:r>
                    </a:p>
                  </a:txBody>
                  <a:tcPr/>
                </a:tc>
                <a:tc>
                  <a:txBody>
                    <a:bodyPr/>
                    <a:lstStyle/>
                    <a:p>
                      <a:r>
                        <a:rPr lang="en-US" sz="1700" b="1" kern="1200" dirty="0">
                          <a:solidFill>
                            <a:schemeClr val="dk1"/>
                          </a:solidFill>
                          <a:effectLst/>
                          <a:latin typeface="+mn-lt"/>
                          <a:ea typeface="+mn-ea"/>
                          <a:cs typeface="+mn-cs"/>
                        </a:rPr>
                        <a:t>Associated Priority Metrics (for each Segment Objective/sub-Objective)</a:t>
                      </a:r>
                      <a:endParaRPr lang="en-US" sz="17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Metrics framing discussion questions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Proposed Metrics (Cal Advocates and SCE technology-readiness proposals)</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Review associated potential Metrics for each Segment Objective/sub-Objective (still in the running and where previously provided)</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Identify any gaps in Metrics, and brainstorm alternatives</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Discuss most important (aka key associated) Metric(s) for each potential Segment Objective/sub-Objective</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Next steps on Metrics</a:t>
                      </a:r>
                    </a:p>
                  </a:txBody>
                  <a:tcPr/>
                </a:tc>
                <a:extLst>
                  <a:ext uri="{0D108BD9-81ED-4DB2-BD59-A6C34878D82A}">
                    <a16:rowId xmlns:a16="http://schemas.microsoft.com/office/drawing/2014/main" val="2871068015"/>
                  </a:ext>
                </a:extLst>
              </a:tr>
              <a:tr h="370840">
                <a:tc>
                  <a:txBody>
                    <a:bodyPr/>
                    <a:lstStyle/>
                    <a:p>
                      <a:r>
                        <a:rPr lang="en-US" sz="1700" dirty="0"/>
                        <a:t>12:40</a:t>
                      </a:r>
                    </a:p>
                  </a:txBody>
                  <a:tcPr/>
                </a:tc>
                <a:tc>
                  <a:txBody>
                    <a:bodyPr/>
                    <a:lstStyle/>
                    <a:p>
                      <a:r>
                        <a:rPr lang="en-US" sz="1700" b="1" kern="1200" dirty="0">
                          <a:solidFill>
                            <a:schemeClr val="dk1"/>
                          </a:solidFill>
                          <a:effectLst/>
                          <a:latin typeface="+mn-lt"/>
                          <a:ea typeface="+mn-ea"/>
                          <a:cs typeface="+mn-cs"/>
                        </a:rPr>
                        <a:t>Wrap-Up and Next Steps</a:t>
                      </a:r>
                      <a:endParaRPr lang="en-US" sz="17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Debrief where ended up and how meeting went</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Discuss next steps including homework assignments and potential sub-WGs (if multiple approaches to Objectives/Sub-Objectives, and/or for Metrics development for each Objective/sub-Objectives)</a:t>
                      </a:r>
                    </a:p>
                  </a:txBody>
                  <a:tcPr/>
                </a:tc>
                <a:extLst>
                  <a:ext uri="{0D108BD9-81ED-4DB2-BD59-A6C34878D82A}">
                    <a16:rowId xmlns:a16="http://schemas.microsoft.com/office/drawing/2014/main" val="1436755126"/>
                  </a:ext>
                </a:extLst>
              </a:tr>
              <a:tr h="370840">
                <a:tc>
                  <a:txBody>
                    <a:bodyPr/>
                    <a:lstStyle/>
                    <a:p>
                      <a:r>
                        <a:rPr lang="en-US" sz="1700" dirty="0"/>
                        <a:t>1:00</a:t>
                      </a:r>
                    </a:p>
                  </a:txBody>
                  <a:tcPr/>
                </a:tc>
                <a:tc>
                  <a:txBody>
                    <a:bodyPr/>
                    <a:lstStyle/>
                    <a:p>
                      <a:r>
                        <a:rPr lang="en-US" sz="1700" b="1" dirty="0"/>
                        <a:t>Adjourn</a:t>
                      </a:r>
                    </a:p>
                  </a:txBody>
                  <a:tcPr/>
                </a:tc>
                <a:extLst>
                  <a:ext uri="{0D108BD9-81ED-4DB2-BD59-A6C34878D82A}">
                    <a16:rowId xmlns:a16="http://schemas.microsoft.com/office/drawing/2014/main" val="3679205226"/>
                  </a:ext>
                </a:extLst>
              </a:tr>
            </a:tbl>
          </a:graphicData>
        </a:graphic>
      </p:graphicFrame>
    </p:spTree>
    <p:extLst>
      <p:ext uri="{BB962C8B-B14F-4D97-AF65-F5344CB8AC3E}">
        <p14:creationId xmlns:p14="http://schemas.microsoft.com/office/powerpoint/2010/main" val="298375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80374-68DD-FB48-950F-65700F307687}"/>
              </a:ext>
            </a:extLst>
          </p:cNvPr>
          <p:cNvSpPr>
            <a:spLocks noGrp="1"/>
          </p:cNvSpPr>
          <p:nvPr>
            <p:ph type="title"/>
          </p:nvPr>
        </p:nvSpPr>
        <p:spPr/>
        <p:txBody>
          <a:bodyPr/>
          <a:lstStyle/>
          <a:p>
            <a:r>
              <a:rPr lang="en-US" dirty="0"/>
              <a:t>Primary Meeting Goals</a:t>
            </a:r>
          </a:p>
        </p:txBody>
      </p:sp>
      <p:graphicFrame>
        <p:nvGraphicFramePr>
          <p:cNvPr id="5" name="Content Placeholder 2">
            <a:extLst>
              <a:ext uri="{FF2B5EF4-FFF2-40B4-BE49-F238E27FC236}">
                <a16:creationId xmlns:a16="http://schemas.microsoft.com/office/drawing/2014/main" id="{39DFBC25-8588-4794-93AA-C27E91EC4770}"/>
              </a:ext>
            </a:extLst>
          </p:cNvPr>
          <p:cNvGraphicFramePr>
            <a:graphicFrameLocks noGrp="1"/>
          </p:cNvGraphicFramePr>
          <p:nvPr>
            <p:ph idx="1"/>
            <p:extLst>
              <p:ext uri="{D42A27DB-BD31-4B8C-83A1-F6EECF244321}">
                <p14:modId xmlns:p14="http://schemas.microsoft.com/office/powerpoint/2010/main" val="278574936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873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12192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1EF9468-6834-2C46-9CF3-EDF8E3C7E460}"/>
              </a:ext>
            </a:extLst>
          </p:cNvPr>
          <p:cNvSpPr>
            <a:spLocks noGrp="1"/>
          </p:cNvSpPr>
          <p:nvPr>
            <p:ph type="title"/>
          </p:nvPr>
        </p:nvSpPr>
        <p:spPr>
          <a:xfrm>
            <a:off x="391378" y="320675"/>
            <a:ext cx="11407487" cy="1325563"/>
          </a:xfrm>
        </p:spPr>
        <p:txBody>
          <a:bodyPr>
            <a:normAutofit/>
          </a:bodyPr>
          <a:lstStyle/>
          <a:p>
            <a:r>
              <a:rPr lang="en-US" sz="5400">
                <a:solidFill>
                  <a:schemeClr val="bg1"/>
                </a:solidFill>
              </a:rPr>
              <a:t>WebEx Technical Reminders</a:t>
            </a:r>
          </a:p>
        </p:txBody>
      </p:sp>
      <p:graphicFrame>
        <p:nvGraphicFramePr>
          <p:cNvPr id="5" name="Content Placeholder 2">
            <a:extLst>
              <a:ext uri="{FF2B5EF4-FFF2-40B4-BE49-F238E27FC236}">
                <a16:creationId xmlns:a16="http://schemas.microsoft.com/office/drawing/2014/main" id="{86A66418-6223-4001-AD7F-C87BB3772AAE}"/>
              </a:ext>
            </a:extLst>
          </p:cNvPr>
          <p:cNvGraphicFramePr>
            <a:graphicFrameLocks noGrp="1"/>
          </p:cNvGraphicFramePr>
          <p:nvPr>
            <p:ph idx="1"/>
            <p:extLst>
              <p:ext uri="{D42A27DB-BD31-4B8C-83A1-F6EECF244321}">
                <p14:modId xmlns:p14="http://schemas.microsoft.com/office/powerpoint/2010/main" val="3907564085"/>
              </p:ext>
            </p:extLst>
          </p:nvPr>
        </p:nvGraphicFramePr>
        <p:xfrm>
          <a:off x="391379" y="1976293"/>
          <a:ext cx="11407487"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a:extLst>
              <a:ext uri="{FF2B5EF4-FFF2-40B4-BE49-F238E27FC236}">
                <a16:creationId xmlns:a16="http://schemas.microsoft.com/office/drawing/2014/main" id="{AB616397-E0D5-7F48-87F6-5D49C0454F4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1378" y="2255083"/>
            <a:ext cx="3794080" cy="2276449"/>
          </a:xfrm>
          <a:prstGeom prst="rect">
            <a:avLst/>
          </a:prstGeom>
          <a:solidFill>
            <a:schemeClr val="tx1"/>
          </a:solidFill>
          <a:ln>
            <a:solidFill>
              <a:schemeClr val="tx1"/>
            </a:solidFill>
          </a:ln>
        </p:spPr>
      </p:pic>
      <p:sp>
        <p:nvSpPr>
          <p:cNvPr id="4" name="TextBox 3">
            <a:extLst>
              <a:ext uri="{FF2B5EF4-FFF2-40B4-BE49-F238E27FC236}">
                <a16:creationId xmlns:a16="http://schemas.microsoft.com/office/drawing/2014/main" id="{CB352B4E-D5A8-BF43-B14C-E1CFC460F146}"/>
              </a:ext>
            </a:extLst>
          </p:cNvPr>
          <p:cNvSpPr txBox="1"/>
          <p:nvPr/>
        </p:nvSpPr>
        <p:spPr>
          <a:xfrm>
            <a:off x="8778008" y="6398825"/>
            <a:ext cx="227917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Image courtesy: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9"/>
              </a:rPr>
              <a:t>Blended Learning</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3199AFB3-9975-4949-940E-B5EE27D1493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492D1892-A2F4-B94B-A387-F2640625D0EC}"/>
              </a:ext>
            </a:extLst>
          </p:cNvPr>
          <p:cNvSpPr txBox="1"/>
          <p:nvPr/>
        </p:nvSpPr>
        <p:spPr>
          <a:xfrm>
            <a:off x="228600" y="6325656"/>
            <a:ext cx="8549408" cy="369332"/>
          </a:xfrm>
          <a:prstGeom prst="rect">
            <a:avLst/>
          </a:prstGeom>
          <a:noFill/>
        </p:spPr>
        <p:txBody>
          <a:bodyPr wrap="square" rtlCol="0">
            <a:spAutoFit/>
          </a:bodyPr>
          <a:lstStyle/>
          <a:p>
            <a:r>
              <a:rPr lang="en-US" i="1" dirty="0"/>
              <a:t>Members of the Public can provide feedback when invited via Q&amp;A; they will be muted </a:t>
            </a:r>
          </a:p>
        </p:txBody>
      </p:sp>
    </p:spTree>
    <p:extLst>
      <p:ext uri="{BB962C8B-B14F-4D97-AF65-F5344CB8AC3E}">
        <p14:creationId xmlns:p14="http://schemas.microsoft.com/office/powerpoint/2010/main" val="1060982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233796" y="1776412"/>
            <a:ext cx="3352367" cy="2743200"/>
          </a:xfrm>
        </p:spPr>
        <p:txBody>
          <a:bodyPr anchor="t">
            <a:normAutofit/>
          </a:bodyPr>
          <a:lstStyle/>
          <a:p>
            <a:pPr algn="ctr"/>
            <a:r>
              <a:rPr lang="en-US" sz="4800" dirty="0">
                <a:solidFill>
                  <a:schemeClr val="bg1"/>
                </a:solidFill>
              </a:rPr>
              <a:t>Segment “Objectives/ sub-Objectives”*</a:t>
            </a:r>
          </a:p>
        </p:txBody>
      </p:sp>
      <p:sp>
        <p:nvSpPr>
          <p:cNvPr id="3" name="Text Placeholder 2">
            <a:extLst>
              <a:ext uri="{FF2B5EF4-FFF2-40B4-BE49-F238E27FC236}">
                <a16:creationId xmlns:a16="http://schemas.microsoft.com/office/drawing/2014/main" id="{97706077-DABE-A24F-A3D4-A88074815EE1}"/>
              </a:ext>
            </a:extLst>
          </p:cNvPr>
          <p:cNvSpPr>
            <a:spLocks noGrp="1"/>
          </p:cNvSpPr>
          <p:nvPr>
            <p:ph idx="1"/>
          </p:nvPr>
        </p:nvSpPr>
        <p:spPr>
          <a:xfrm>
            <a:off x="4330719" y="641615"/>
            <a:ext cx="7289799" cy="5533496"/>
          </a:xfrm>
        </p:spPr>
        <p:txBody>
          <a:bodyPr anchor="ctr">
            <a:normAutofit fontScale="92500" lnSpcReduction="10000"/>
          </a:bodyPr>
          <a:lstStyle/>
          <a:p>
            <a:r>
              <a:rPr lang="en-US" dirty="0"/>
              <a:t>Proposed Alternatives/</a:t>
            </a:r>
            <a:r>
              <a:rPr lang="en-US" dirty="0">
                <a:solidFill>
                  <a:schemeClr val="dk1"/>
                </a:solidFill>
              </a:rPr>
              <a:t>Additional sub-Objectives</a:t>
            </a:r>
            <a:endParaRPr lang="en-US" dirty="0"/>
          </a:p>
          <a:p>
            <a:pPr lvl="1"/>
            <a:r>
              <a:rPr lang="en-US" dirty="0"/>
              <a:t>Merged proposal from SoCalREN, BayREN, SCE, PG&amp;E, CHEEF </a:t>
            </a:r>
            <a:r>
              <a:rPr lang="en-US" u="sng" dirty="0"/>
              <a:t>AND</a:t>
            </a:r>
            <a:r>
              <a:rPr lang="en-US" dirty="0"/>
              <a:t> TEC</a:t>
            </a:r>
          </a:p>
          <a:p>
            <a:pPr lvl="1"/>
            <a:r>
              <a:rPr lang="en-US" dirty="0"/>
              <a:t>Update from Cal Advocates </a:t>
            </a:r>
          </a:p>
          <a:p>
            <a:pPr lvl="1"/>
            <a:r>
              <a:rPr lang="en-US" dirty="0"/>
              <a:t>SBUA (sub-Objective)</a:t>
            </a:r>
          </a:p>
          <a:p>
            <a:pPr lvl="0"/>
            <a:r>
              <a:rPr lang="en-US" dirty="0"/>
              <a:t>Possible Additional Merging of Proposals towards Consensus Segment “Objectives/sub-Objectives” </a:t>
            </a:r>
          </a:p>
          <a:p>
            <a:pPr lvl="0"/>
            <a:r>
              <a:rPr lang="en-US" dirty="0"/>
              <a:t>Brief Discussion: Market Transformation vs. Market Support Segment Objectives</a:t>
            </a:r>
          </a:p>
          <a:p>
            <a:pPr lvl="0"/>
            <a:r>
              <a:rPr lang="en-US" dirty="0"/>
              <a:t>Preferences and Additions/Alternatives of Segment “Objectives/sub-Objectives” if no Consensus (potentially using hand-raising/polling)</a:t>
            </a:r>
          </a:p>
          <a:p>
            <a:pPr lvl="0"/>
            <a:r>
              <a:rPr lang="en-US" dirty="0"/>
              <a:t>Next steps on Segment “Objectives/sub-Objectives”</a:t>
            </a:r>
          </a:p>
        </p:txBody>
      </p:sp>
      <p:sp>
        <p:nvSpPr>
          <p:cNvPr id="4" name="TextBox 3">
            <a:extLst>
              <a:ext uri="{FF2B5EF4-FFF2-40B4-BE49-F238E27FC236}">
                <a16:creationId xmlns:a16="http://schemas.microsoft.com/office/drawing/2014/main" id="{083CE415-27ED-AD4F-8A4C-53A8A3D1CEED}"/>
              </a:ext>
            </a:extLst>
          </p:cNvPr>
          <p:cNvSpPr txBox="1"/>
          <p:nvPr/>
        </p:nvSpPr>
        <p:spPr>
          <a:xfrm>
            <a:off x="226519" y="5389424"/>
            <a:ext cx="3638115" cy="1323439"/>
          </a:xfrm>
          <a:prstGeom prst="rect">
            <a:avLst/>
          </a:prstGeom>
          <a:noFill/>
        </p:spPr>
        <p:txBody>
          <a:bodyPr wrap="square" rtlCol="0">
            <a:spAutoFit/>
          </a:bodyPr>
          <a:lstStyle/>
          <a:p>
            <a:r>
              <a:rPr lang="en-US" sz="1600" dirty="0">
                <a:solidFill>
                  <a:schemeClr val="bg1"/>
                </a:solidFill>
              </a:rPr>
              <a:t>*The Facilitation Team is using the terminology “Objectives/sub-Objectives” here; some proposals use other terminology for sub-Objectives such as “Goals” or “Outcomes” </a:t>
            </a:r>
          </a:p>
        </p:txBody>
      </p:sp>
    </p:spTree>
    <p:extLst>
      <p:ext uri="{BB962C8B-B14F-4D97-AF65-F5344CB8AC3E}">
        <p14:creationId xmlns:p14="http://schemas.microsoft.com/office/powerpoint/2010/main" val="3568972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184800-C322-4C4C-A105-B896FD9708D0}"/>
              </a:ext>
            </a:extLst>
          </p:cNvPr>
          <p:cNvSpPr>
            <a:spLocks noGrp="1"/>
          </p:cNvSpPr>
          <p:nvPr>
            <p:ph type="title"/>
          </p:nvPr>
        </p:nvSpPr>
        <p:spPr>
          <a:xfrm>
            <a:off x="526073" y="489439"/>
            <a:ext cx="11139854" cy="930447"/>
          </a:xfrm>
        </p:spPr>
        <p:txBody>
          <a:bodyPr vert="horz" lIns="91440" tIns="45720" rIns="91440" bIns="45720" rtlCol="0" anchor="b">
            <a:normAutofit/>
          </a:bodyPr>
          <a:lstStyle/>
          <a:p>
            <a:pPr algn="ctr"/>
            <a:r>
              <a:rPr lang="en-US" sz="3000" kern="1200">
                <a:solidFill>
                  <a:schemeClr val="bg1"/>
                </a:solidFill>
                <a:latin typeface="+mj-lt"/>
                <a:ea typeface="+mj-ea"/>
                <a:cs typeface="+mj-cs"/>
              </a:rPr>
              <a:t>Distinction between Market Transformation and Market Support Objectives</a:t>
            </a:r>
          </a:p>
        </p:txBody>
      </p:sp>
      <p:sp>
        <p:nvSpPr>
          <p:cNvPr id="3" name="Content Placeholder 2">
            <a:extLst>
              <a:ext uri="{FF2B5EF4-FFF2-40B4-BE49-F238E27FC236}">
                <a16:creationId xmlns:a16="http://schemas.microsoft.com/office/drawing/2014/main" id="{7B1DF218-E50B-2041-8047-FEC0612EADAC}"/>
              </a:ext>
            </a:extLst>
          </p:cNvPr>
          <p:cNvSpPr>
            <a:spLocks noGrp="1"/>
          </p:cNvSpPr>
          <p:nvPr>
            <p:ph idx="1"/>
          </p:nvPr>
        </p:nvSpPr>
        <p:spPr>
          <a:xfrm>
            <a:off x="1524000" y="1548499"/>
            <a:ext cx="9144000" cy="420001"/>
          </a:xfrm>
        </p:spPr>
        <p:txBody>
          <a:bodyPr vert="horz" lIns="91440" tIns="45720" rIns="91440" bIns="45720" rtlCol="0">
            <a:normAutofit/>
          </a:bodyPr>
          <a:lstStyle/>
          <a:p>
            <a:pPr marL="0" indent="0" algn="ctr">
              <a:buNone/>
            </a:pPr>
            <a:r>
              <a:rPr lang="en-US" sz="2000" kern="1200" dirty="0">
                <a:solidFill>
                  <a:schemeClr val="bg1"/>
                </a:solidFill>
                <a:latin typeface="+mn-lt"/>
                <a:ea typeface="+mn-ea"/>
                <a:cs typeface="+mn-cs"/>
              </a:rPr>
              <a:t>Proposal from Center for Sustainable Energy (CSE), posted to meeting page</a:t>
            </a:r>
          </a:p>
        </p:txBody>
      </p:sp>
      <p:cxnSp>
        <p:nvCxnSpPr>
          <p:cNvPr id="13" name="Straight Connector 12">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DAF21E5C-8F74-4B47-8462-FD6299FB4FFA}"/>
              </a:ext>
            </a:extLst>
          </p:cNvPr>
          <p:cNvGraphicFramePr>
            <a:graphicFrameLocks noGrp="1"/>
          </p:cNvGraphicFramePr>
          <p:nvPr>
            <p:extLst>
              <p:ext uri="{D42A27DB-BD31-4B8C-83A1-F6EECF244321}">
                <p14:modId xmlns:p14="http://schemas.microsoft.com/office/powerpoint/2010/main" val="995462284"/>
              </p:ext>
            </p:extLst>
          </p:nvPr>
        </p:nvGraphicFramePr>
        <p:xfrm>
          <a:off x="320040" y="2508665"/>
          <a:ext cx="11496822" cy="3627929"/>
        </p:xfrm>
        <a:graphic>
          <a:graphicData uri="http://schemas.openxmlformats.org/drawingml/2006/table">
            <a:tbl>
              <a:tblPr firstRow="1" firstCol="1" bandRow="1">
                <a:tableStyleId>{5A111915-BE36-4E01-A7E5-04B1672EAD32}</a:tableStyleId>
              </a:tblPr>
              <a:tblGrid>
                <a:gridCol w="5746566">
                  <a:extLst>
                    <a:ext uri="{9D8B030D-6E8A-4147-A177-3AD203B41FA5}">
                      <a16:colId xmlns:a16="http://schemas.microsoft.com/office/drawing/2014/main" val="3229558271"/>
                    </a:ext>
                  </a:extLst>
                </a:gridCol>
                <a:gridCol w="5750256">
                  <a:extLst>
                    <a:ext uri="{9D8B030D-6E8A-4147-A177-3AD203B41FA5}">
                      <a16:colId xmlns:a16="http://schemas.microsoft.com/office/drawing/2014/main" val="3601954143"/>
                    </a:ext>
                  </a:extLst>
                </a:gridCol>
              </a:tblGrid>
              <a:tr h="613823">
                <a:tc>
                  <a:txBody>
                    <a:bodyPr/>
                    <a:lstStyle/>
                    <a:p>
                      <a:pPr marL="0" marR="0">
                        <a:lnSpc>
                          <a:spcPct val="107000"/>
                        </a:lnSpc>
                        <a:spcBef>
                          <a:spcPts val="0"/>
                        </a:spcBef>
                        <a:spcAft>
                          <a:spcPts val="0"/>
                        </a:spcAft>
                      </a:pPr>
                      <a:r>
                        <a:rPr lang="en-US" sz="2400" b="1" cap="none" spc="0" dirty="0">
                          <a:solidFill>
                            <a:schemeClr val="tx1"/>
                          </a:solidFill>
                          <a:effectLst/>
                        </a:rPr>
                        <a:t>Market Transformation</a:t>
                      </a:r>
                      <a:endParaRPr lang="en-US" sz="2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9348" marR="95730" marT="25528" marB="191459" anchor="b">
                    <a:solidFill>
                      <a:schemeClr val="accent2">
                        <a:lumMod val="60000"/>
                        <a:lumOff val="40000"/>
                      </a:schemeClr>
                    </a:solidFill>
                  </a:tcPr>
                </a:tc>
                <a:tc>
                  <a:txBody>
                    <a:bodyPr/>
                    <a:lstStyle/>
                    <a:p>
                      <a:pPr marL="0" marR="0">
                        <a:lnSpc>
                          <a:spcPct val="107000"/>
                        </a:lnSpc>
                        <a:spcBef>
                          <a:spcPts val="0"/>
                        </a:spcBef>
                        <a:spcAft>
                          <a:spcPts val="0"/>
                        </a:spcAft>
                      </a:pPr>
                      <a:r>
                        <a:rPr lang="en-US" sz="2400" b="1" cap="none" spc="0" dirty="0">
                          <a:solidFill>
                            <a:schemeClr val="tx1"/>
                          </a:solidFill>
                          <a:effectLst/>
                        </a:rPr>
                        <a:t>Market Support</a:t>
                      </a:r>
                      <a:endParaRPr lang="en-US" sz="2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9348" marR="95730" marT="25528" marB="191459" anchor="b">
                    <a:solidFill>
                      <a:schemeClr val="accent2">
                        <a:lumMod val="60000"/>
                        <a:lumOff val="40000"/>
                      </a:schemeClr>
                    </a:solidFill>
                  </a:tcPr>
                </a:tc>
                <a:extLst>
                  <a:ext uri="{0D108BD9-81ED-4DB2-BD59-A6C34878D82A}">
                    <a16:rowId xmlns:a16="http://schemas.microsoft.com/office/drawing/2014/main" val="3074440756"/>
                  </a:ext>
                </a:extLst>
              </a:tr>
              <a:tr h="1347040">
                <a:tc>
                  <a:txBody>
                    <a:bodyPr/>
                    <a:lstStyle/>
                    <a:p>
                      <a:pPr marL="0" marR="0">
                        <a:lnSpc>
                          <a:spcPct val="107000"/>
                        </a:lnSpc>
                        <a:spcBef>
                          <a:spcPts val="0"/>
                        </a:spcBef>
                        <a:spcAft>
                          <a:spcPts val="0"/>
                        </a:spcAft>
                      </a:pPr>
                      <a:r>
                        <a:rPr lang="en-US" sz="2000" b="1" cap="none" spc="0" dirty="0">
                          <a:solidFill>
                            <a:schemeClr val="tx1"/>
                          </a:solidFill>
                          <a:effectLst/>
                        </a:rPr>
                        <a:t>Initiative specific: </a:t>
                      </a:r>
                      <a:r>
                        <a:rPr lang="en-US" sz="2000" b="0" cap="none" spc="0" dirty="0">
                          <a:solidFill>
                            <a:schemeClr val="tx1"/>
                          </a:solidFill>
                          <a:effectLst/>
                        </a:rPr>
                        <a:t>MTIs target reducing barriers to a specific technology and/or behavior solution.</a:t>
                      </a:r>
                      <a:endParaRPr lang="en-US" sz="2000" b="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9348" marR="95730" marT="25528" marB="191459">
                    <a:solidFill>
                      <a:schemeClr val="accent1">
                        <a:lumMod val="40000"/>
                        <a:lumOff val="60000"/>
                      </a:schemeClr>
                    </a:solidFill>
                  </a:tcPr>
                </a:tc>
                <a:tc>
                  <a:txBody>
                    <a:bodyPr/>
                    <a:lstStyle/>
                    <a:p>
                      <a:pPr marL="0" marR="0">
                        <a:lnSpc>
                          <a:spcPct val="107000"/>
                        </a:lnSpc>
                        <a:spcBef>
                          <a:spcPts val="0"/>
                        </a:spcBef>
                        <a:spcAft>
                          <a:spcPts val="0"/>
                        </a:spcAft>
                      </a:pPr>
                      <a:r>
                        <a:rPr lang="en-US" sz="2000" b="1" cap="none" spc="0" dirty="0">
                          <a:solidFill>
                            <a:schemeClr val="tx1"/>
                          </a:solidFill>
                          <a:effectLst/>
                        </a:rPr>
                        <a:t>Broad EE support</a:t>
                      </a:r>
                      <a:r>
                        <a:rPr lang="en-US" sz="2000" cap="none" spc="0" dirty="0">
                          <a:solidFill>
                            <a:schemeClr val="tx1"/>
                          </a:solidFill>
                          <a:effectLst/>
                        </a:rPr>
                        <a:t>: MS provides cross-cutting support of the EE market through workforce development, capacity building, and education intended to support multiple EE resources.</a:t>
                      </a:r>
                      <a:endParaRPr lang="en-US" sz="20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9348" marR="95730" marT="25528" marB="191459">
                    <a:solidFill>
                      <a:schemeClr val="accent1">
                        <a:lumMod val="40000"/>
                        <a:lumOff val="60000"/>
                      </a:schemeClr>
                    </a:solidFill>
                  </a:tcPr>
                </a:tc>
                <a:extLst>
                  <a:ext uri="{0D108BD9-81ED-4DB2-BD59-A6C34878D82A}">
                    <a16:rowId xmlns:a16="http://schemas.microsoft.com/office/drawing/2014/main" val="4246939802"/>
                  </a:ext>
                </a:extLst>
              </a:tr>
              <a:tr h="1347040">
                <a:tc>
                  <a:txBody>
                    <a:bodyPr/>
                    <a:lstStyle/>
                    <a:p>
                      <a:pPr marL="0" marR="0">
                        <a:lnSpc>
                          <a:spcPct val="107000"/>
                        </a:lnSpc>
                        <a:spcBef>
                          <a:spcPts val="0"/>
                        </a:spcBef>
                        <a:spcAft>
                          <a:spcPts val="0"/>
                        </a:spcAft>
                      </a:pPr>
                      <a:r>
                        <a:rPr lang="en-US" sz="2000" b="1" cap="none" spc="0" dirty="0">
                          <a:solidFill>
                            <a:schemeClr val="tx1"/>
                          </a:solidFill>
                          <a:effectLst/>
                        </a:rPr>
                        <a:t>Finite: </a:t>
                      </a:r>
                      <a:r>
                        <a:rPr lang="en-US" sz="2000" b="0" cap="none" spc="0" dirty="0">
                          <a:solidFill>
                            <a:schemeClr val="tx1"/>
                          </a:solidFill>
                          <a:effectLst/>
                        </a:rPr>
                        <a:t>MTIs are intended to transform a specific market and phase out upon achieving a sustainable market for a particular technology, process, or design solution</a:t>
                      </a:r>
                      <a:r>
                        <a:rPr lang="en-US" sz="2000" b="1" cap="none" spc="0" dirty="0">
                          <a:solidFill>
                            <a:schemeClr val="tx1"/>
                          </a:solidFill>
                          <a:effectLst/>
                        </a:rPr>
                        <a:t>. </a:t>
                      </a:r>
                      <a:endParaRPr lang="en-US" sz="20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9348" marR="95730" marT="25528" marB="191459">
                    <a:solidFill>
                      <a:schemeClr val="accent6">
                        <a:lumMod val="40000"/>
                        <a:lumOff val="60000"/>
                      </a:schemeClr>
                    </a:solidFill>
                  </a:tcPr>
                </a:tc>
                <a:tc>
                  <a:txBody>
                    <a:bodyPr/>
                    <a:lstStyle/>
                    <a:p>
                      <a:pPr marL="0" marR="0">
                        <a:lnSpc>
                          <a:spcPct val="107000"/>
                        </a:lnSpc>
                        <a:spcBef>
                          <a:spcPts val="0"/>
                        </a:spcBef>
                        <a:spcAft>
                          <a:spcPts val="0"/>
                        </a:spcAft>
                      </a:pPr>
                      <a:r>
                        <a:rPr lang="en-US" sz="2000" b="1" cap="none" spc="0" dirty="0">
                          <a:solidFill>
                            <a:schemeClr val="tx1"/>
                          </a:solidFill>
                          <a:effectLst/>
                        </a:rPr>
                        <a:t>Ongoing</a:t>
                      </a:r>
                      <a:r>
                        <a:rPr lang="en-US" sz="2000" cap="none" spc="0" dirty="0">
                          <a:solidFill>
                            <a:schemeClr val="tx1"/>
                          </a:solidFill>
                          <a:effectLst/>
                        </a:rPr>
                        <a:t>: Some market needs require ongoing support (e.g. maintaining a skilled workforce; continuing to educate customers on the benefits of EE).</a:t>
                      </a:r>
                      <a:endParaRPr lang="en-US" sz="20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9348" marR="95730" marT="25528" marB="191459">
                    <a:solidFill>
                      <a:schemeClr val="accent6">
                        <a:lumMod val="40000"/>
                        <a:lumOff val="60000"/>
                      </a:schemeClr>
                    </a:solidFill>
                  </a:tcPr>
                </a:tc>
                <a:extLst>
                  <a:ext uri="{0D108BD9-81ED-4DB2-BD59-A6C34878D82A}">
                    <a16:rowId xmlns:a16="http://schemas.microsoft.com/office/drawing/2014/main" val="1837169287"/>
                  </a:ext>
                </a:extLst>
              </a:tr>
            </a:tbl>
          </a:graphicData>
        </a:graphic>
      </p:graphicFrame>
    </p:spTree>
    <p:extLst>
      <p:ext uri="{BB962C8B-B14F-4D97-AF65-F5344CB8AC3E}">
        <p14:creationId xmlns:p14="http://schemas.microsoft.com/office/powerpoint/2010/main" val="3560344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D8EC8-4157-6F4D-9425-FC28142FC1D1}"/>
              </a:ext>
            </a:extLst>
          </p:cNvPr>
          <p:cNvSpPr>
            <a:spLocks noGrp="1"/>
          </p:cNvSpPr>
          <p:nvPr>
            <p:ph type="title"/>
          </p:nvPr>
        </p:nvSpPr>
        <p:spPr>
          <a:xfrm>
            <a:off x="838200" y="365125"/>
            <a:ext cx="10515600" cy="1411917"/>
          </a:xfrm>
        </p:spPr>
        <p:txBody>
          <a:bodyPr>
            <a:normAutofit fontScale="90000"/>
          </a:bodyPr>
          <a:lstStyle/>
          <a:p>
            <a:r>
              <a:rPr lang="en-US" dirty="0"/>
              <a:t>Preferences and Additions/Alternatives of Segment “Objectives/sub-Objectives” (if no Consensus)</a:t>
            </a:r>
            <a:endParaRPr lang="en-US" dirty="0">
              <a:solidFill>
                <a:srgbClr val="FF0000"/>
              </a:solidFill>
            </a:endParaRPr>
          </a:p>
        </p:txBody>
      </p:sp>
      <p:sp>
        <p:nvSpPr>
          <p:cNvPr id="3" name="Content Placeholder 2">
            <a:extLst>
              <a:ext uri="{FF2B5EF4-FFF2-40B4-BE49-F238E27FC236}">
                <a16:creationId xmlns:a16="http://schemas.microsoft.com/office/drawing/2014/main" id="{156E75CB-3645-7746-8FAA-85FBBFAD3A90}"/>
              </a:ext>
            </a:extLst>
          </p:cNvPr>
          <p:cNvSpPr>
            <a:spLocks noGrp="1"/>
          </p:cNvSpPr>
          <p:nvPr>
            <p:ph idx="1"/>
          </p:nvPr>
        </p:nvSpPr>
        <p:spPr>
          <a:xfrm>
            <a:off x="838200" y="2191109"/>
            <a:ext cx="10515600" cy="3985854"/>
          </a:xfrm>
        </p:spPr>
        <p:txBody>
          <a:bodyPr/>
          <a:lstStyle/>
          <a:p>
            <a:pPr marL="457200" lvl="1" indent="0">
              <a:buNone/>
            </a:pPr>
            <a:r>
              <a:rPr lang="en-US" u="sng" dirty="0"/>
              <a:t>Options</a:t>
            </a:r>
          </a:p>
          <a:p>
            <a:pPr lvl="1"/>
            <a:r>
              <a:rPr lang="en-US" dirty="0"/>
              <a:t>Merged proposal from SoCalREN, BayREN, SCE, PG&amp;E, CHEEF </a:t>
            </a:r>
            <a:r>
              <a:rPr lang="en-US" u="sng" dirty="0"/>
              <a:t>AND</a:t>
            </a:r>
            <a:r>
              <a:rPr lang="en-US" dirty="0"/>
              <a:t> TEC</a:t>
            </a:r>
          </a:p>
          <a:p>
            <a:pPr lvl="1"/>
            <a:r>
              <a:rPr lang="en-US" dirty="0"/>
              <a:t>Update from Cal Advocates </a:t>
            </a:r>
          </a:p>
          <a:p>
            <a:pPr lvl="1"/>
            <a:r>
              <a:rPr lang="en-US" dirty="0"/>
              <a:t>SBUA (sub-Objective)</a:t>
            </a:r>
          </a:p>
          <a:p>
            <a:endParaRPr lang="en-US" dirty="0"/>
          </a:p>
        </p:txBody>
      </p:sp>
      <p:sp>
        <p:nvSpPr>
          <p:cNvPr id="4" name="Slide Number Placeholder 3">
            <a:extLst>
              <a:ext uri="{FF2B5EF4-FFF2-40B4-BE49-F238E27FC236}">
                <a16:creationId xmlns:a16="http://schemas.microsoft.com/office/drawing/2014/main" id="{B2DCFE39-43D2-AF42-ADB8-DFA59766CB61}"/>
              </a:ext>
            </a:extLst>
          </p:cNvPr>
          <p:cNvSpPr>
            <a:spLocks noGrp="1"/>
          </p:cNvSpPr>
          <p:nvPr>
            <p:ph type="sldNum" sz="quarter" idx="12"/>
          </p:nvPr>
        </p:nvSpPr>
        <p:spPr/>
        <p:txBody>
          <a:bodyPr/>
          <a:lstStyle/>
          <a:p>
            <a:fld id="{B52D1F0E-ADB9-054E-881E-D5691EC4F528}" type="slidenum">
              <a:rPr lang="en-US" smtClean="0"/>
              <a:t>7</a:t>
            </a:fld>
            <a:endParaRPr lang="en-US"/>
          </a:p>
        </p:txBody>
      </p:sp>
    </p:spTree>
    <p:extLst>
      <p:ext uri="{BB962C8B-B14F-4D97-AF65-F5344CB8AC3E}">
        <p14:creationId xmlns:p14="http://schemas.microsoft.com/office/powerpoint/2010/main" val="924600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EB9EBB-8CD7-9F40-93BE-D87824A00F24}"/>
              </a:ext>
            </a:extLst>
          </p:cNvPr>
          <p:cNvSpPr>
            <a:spLocks noGrp="1"/>
          </p:cNvSpPr>
          <p:nvPr>
            <p:ph type="title"/>
          </p:nvPr>
        </p:nvSpPr>
        <p:spPr>
          <a:xfrm>
            <a:off x="838200" y="365125"/>
            <a:ext cx="10515600" cy="1325563"/>
          </a:xfrm>
        </p:spPr>
        <p:txBody>
          <a:bodyPr>
            <a:normAutofit/>
          </a:bodyPr>
          <a:lstStyle/>
          <a:p>
            <a:r>
              <a:rPr lang="en-US" dirty="0">
                <a:solidFill>
                  <a:schemeClr val="bg1">
                    <a:lumMod val="95000"/>
                    <a:lumOff val="5000"/>
                  </a:schemeClr>
                </a:solidFill>
              </a:rPr>
              <a:t>Polling Process – if needed</a:t>
            </a:r>
          </a:p>
        </p:txBody>
      </p:sp>
      <p:sp>
        <p:nvSpPr>
          <p:cNvPr id="4" name="Slide Number Placeholder 3">
            <a:extLst>
              <a:ext uri="{FF2B5EF4-FFF2-40B4-BE49-F238E27FC236}">
                <a16:creationId xmlns:a16="http://schemas.microsoft.com/office/drawing/2014/main" id="{1720F38E-723E-6B42-8F03-3BC5094A8CD8}"/>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B52D1F0E-ADB9-054E-881E-D5691EC4F528}" type="slidenum">
              <a:rPr lang="en-US" smtClean="0">
                <a:solidFill>
                  <a:schemeClr val="tx1">
                    <a:alpha val="70000"/>
                  </a:schemeClr>
                </a:solidFill>
              </a:rPr>
              <a:pPr>
                <a:spcAft>
                  <a:spcPts val="600"/>
                </a:spcAft>
              </a:pPr>
              <a:t>8</a:t>
            </a:fld>
            <a:endParaRPr lang="en-US">
              <a:solidFill>
                <a:schemeClr val="tx1">
                  <a:alpha val="70000"/>
                </a:schemeClr>
              </a:solidFill>
            </a:endParaRPr>
          </a:p>
        </p:txBody>
      </p:sp>
      <p:sp>
        <p:nvSpPr>
          <p:cNvPr id="6" name="Content Placeholder 5">
            <a:extLst>
              <a:ext uri="{FF2B5EF4-FFF2-40B4-BE49-F238E27FC236}">
                <a16:creationId xmlns:a16="http://schemas.microsoft.com/office/drawing/2014/main" id="{C5A01721-BCDA-5A42-AC09-61E4F94D2006}"/>
              </a:ext>
            </a:extLst>
          </p:cNvPr>
          <p:cNvSpPr>
            <a:spLocks noGrp="1"/>
          </p:cNvSpPr>
          <p:nvPr>
            <p:ph idx="1"/>
          </p:nvPr>
        </p:nvSpPr>
        <p:spPr>
          <a:xfrm>
            <a:off x="838200" y="2055813"/>
            <a:ext cx="10515600" cy="4121150"/>
          </a:xfrm>
        </p:spPr>
        <p:txBody>
          <a:bodyPr>
            <a:normAutofit/>
          </a:bodyPr>
          <a:lstStyle/>
          <a:p>
            <a:r>
              <a:rPr lang="en-US" b="1" dirty="0"/>
              <a:t>Break/Polling Timing (20 mins):</a:t>
            </a:r>
          </a:p>
          <a:p>
            <a:pPr lvl="1"/>
            <a:r>
              <a:rPr lang="en-US" b="1" dirty="0"/>
              <a:t>5 minutes for Facilitation Team to finalize the poll based on today’s discussion + provide link to the poll (via Chat)</a:t>
            </a:r>
          </a:p>
          <a:p>
            <a:pPr lvl="1"/>
            <a:r>
              <a:rPr lang="en-US" b="1" dirty="0">
                <a:solidFill>
                  <a:schemeClr val="accent1"/>
                </a:solidFill>
              </a:rPr>
              <a:t>10 minutes for WG Members to complete the poll</a:t>
            </a:r>
          </a:p>
          <a:p>
            <a:pPr lvl="1"/>
            <a:r>
              <a:rPr lang="en-US" b="1" dirty="0"/>
              <a:t>5 minutes for Facilitation Team to summarize results</a:t>
            </a:r>
          </a:p>
          <a:p>
            <a:pPr lvl="1"/>
            <a:endParaRPr lang="en-US" b="1" dirty="0"/>
          </a:p>
          <a:p>
            <a:r>
              <a:rPr lang="en-US" b="1" dirty="0"/>
              <a:t>Instructions: </a:t>
            </a:r>
          </a:p>
          <a:p>
            <a:pPr lvl="1"/>
            <a:r>
              <a:rPr lang="en-US" dirty="0"/>
              <a:t>One response per WG Member organization. Members only please. </a:t>
            </a:r>
          </a:p>
          <a:p>
            <a:pPr lvl="1"/>
            <a:r>
              <a:rPr lang="en-US" dirty="0">
                <a:solidFill>
                  <a:schemeClr val="accent1"/>
                </a:solidFill>
              </a:rPr>
              <a:t>Link will be provided in the chat</a:t>
            </a:r>
          </a:p>
        </p:txBody>
      </p:sp>
    </p:spTree>
    <p:extLst>
      <p:ext uri="{BB962C8B-B14F-4D97-AF65-F5344CB8AC3E}">
        <p14:creationId xmlns:p14="http://schemas.microsoft.com/office/powerpoint/2010/main" val="437985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1EB9EBB-8CD7-9F40-93BE-D87824A00F24}"/>
              </a:ext>
            </a:extLst>
          </p:cNvPr>
          <p:cNvSpPr>
            <a:spLocks noGrp="1"/>
          </p:cNvSpPr>
          <p:nvPr>
            <p:ph type="title"/>
          </p:nvPr>
        </p:nvSpPr>
        <p:spPr>
          <a:xfrm>
            <a:off x="838200" y="365125"/>
            <a:ext cx="10515600" cy="1325563"/>
          </a:xfrm>
        </p:spPr>
        <p:txBody>
          <a:bodyPr>
            <a:normAutofit/>
          </a:bodyPr>
          <a:lstStyle/>
          <a:p>
            <a:r>
              <a:rPr lang="en-US" dirty="0">
                <a:solidFill>
                  <a:schemeClr val="bg1">
                    <a:lumMod val="95000"/>
                    <a:lumOff val="5000"/>
                  </a:schemeClr>
                </a:solidFill>
              </a:rPr>
              <a:t>Poll Results</a:t>
            </a:r>
          </a:p>
        </p:txBody>
      </p:sp>
      <p:sp>
        <p:nvSpPr>
          <p:cNvPr id="4" name="Slide Number Placeholder 3">
            <a:extLst>
              <a:ext uri="{FF2B5EF4-FFF2-40B4-BE49-F238E27FC236}">
                <a16:creationId xmlns:a16="http://schemas.microsoft.com/office/drawing/2014/main" id="{1720F38E-723E-6B42-8F03-3BC5094A8CD8}"/>
              </a:ext>
            </a:extLst>
          </p:cNvPr>
          <p:cNvSpPr>
            <a:spLocks noGrp="1"/>
          </p:cNvSpPr>
          <p:nvPr>
            <p:ph type="sldNum" sz="quarter" idx="12"/>
          </p:nvPr>
        </p:nvSpPr>
        <p:spPr>
          <a:xfrm>
            <a:off x="8610600" y="6356350"/>
            <a:ext cx="2743200" cy="365125"/>
          </a:xfrm>
        </p:spPr>
        <p:txBody>
          <a:bodyPr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alpha val="7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US" sz="1200" b="0" i="0" u="none" strike="noStrike" kern="1200" cap="none" spc="0" normalizeH="0" baseline="0" noProof="0">
              <a:ln>
                <a:noFill/>
              </a:ln>
              <a:solidFill>
                <a:prstClr val="black">
                  <a:alpha val="70000"/>
                </a:prstClr>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C5A01721-BCDA-5A42-AC09-61E4F94D2006}"/>
              </a:ext>
            </a:extLst>
          </p:cNvPr>
          <p:cNvSpPr>
            <a:spLocks noGrp="1"/>
          </p:cNvSpPr>
          <p:nvPr>
            <p:ph idx="1"/>
          </p:nvPr>
        </p:nvSpPr>
        <p:spPr>
          <a:xfrm>
            <a:off x="838200" y="2055813"/>
            <a:ext cx="10515600" cy="4121150"/>
          </a:xfrm>
        </p:spPr>
        <p:txBody>
          <a:bodyPr/>
          <a:lstStyle/>
          <a:p>
            <a:pPr marL="0" indent="0">
              <a:buNone/>
            </a:pPr>
            <a:r>
              <a:rPr lang="en-US" dirty="0"/>
              <a:t>If the facilitation team decides to use polling during the meting, polling results will be shared during the meeting</a:t>
            </a:r>
          </a:p>
        </p:txBody>
      </p:sp>
    </p:spTree>
    <p:extLst>
      <p:ext uri="{BB962C8B-B14F-4D97-AF65-F5344CB8AC3E}">
        <p14:creationId xmlns:p14="http://schemas.microsoft.com/office/powerpoint/2010/main" val="2692001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1103</TotalTime>
  <Words>1320</Words>
  <Application>Microsoft Macintosh PowerPoint</Application>
  <PresentationFormat>Widescreen</PresentationFormat>
  <Paragraphs>152</Paragraphs>
  <Slides>18</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18</vt:i4>
      </vt:variant>
    </vt:vector>
  </HeadingPairs>
  <TitlesOfParts>
    <vt:vector size="24" baseType="lpstr">
      <vt:lpstr>Arial</vt:lpstr>
      <vt:lpstr>Calibri</vt:lpstr>
      <vt:lpstr>Calibri Light</vt:lpstr>
      <vt:lpstr>Office Theme</vt:lpstr>
      <vt:lpstr>1_Office Theme</vt:lpstr>
      <vt:lpstr>2_Office Theme</vt:lpstr>
      <vt:lpstr>Market Support Metrics WG Second Mtg</vt:lpstr>
      <vt:lpstr>Agenda  </vt:lpstr>
      <vt:lpstr>Primary Meeting Goals</vt:lpstr>
      <vt:lpstr>WebEx Technical Reminders</vt:lpstr>
      <vt:lpstr>Segment “Objectives/ sub-Objectives”*</vt:lpstr>
      <vt:lpstr>Distinction between Market Transformation and Market Support Objectives</vt:lpstr>
      <vt:lpstr>Preferences and Additions/Alternatives of Segment “Objectives/sub-Objectives” (if no Consensus)</vt:lpstr>
      <vt:lpstr>Polling Process – if needed</vt:lpstr>
      <vt:lpstr>Poll Results</vt:lpstr>
      <vt:lpstr>Next Steps on Segment “Objectives/sub-Objectives” </vt:lpstr>
      <vt:lpstr>Break</vt:lpstr>
      <vt:lpstr>Associated Priority Metrics (for each Segment Objective/sub-Objective)</vt:lpstr>
      <vt:lpstr>Metric Setting Principles</vt:lpstr>
      <vt:lpstr>Metrics framing discussion questions (from SoCalREN et al. matrix)</vt:lpstr>
      <vt:lpstr>Review Potential Associated Metrics Proposals</vt:lpstr>
      <vt:lpstr>Metrics Discussion, continued</vt:lpstr>
      <vt:lpstr>Wrap-Up and Next Steps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Metrics WG First Mtg</dc:title>
  <dc:creator>Katherine Mckeague Abrams</dc:creator>
  <cp:lastModifiedBy>Katherine Mckeague Abrams</cp:lastModifiedBy>
  <cp:revision>55</cp:revision>
  <dcterms:created xsi:type="dcterms:W3CDTF">2021-06-28T15:23:26Z</dcterms:created>
  <dcterms:modified xsi:type="dcterms:W3CDTF">2021-08-12T15:30:45Z</dcterms:modified>
</cp:coreProperties>
</file>