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9" r:id="rId6"/>
    <p:sldMasterId id="2147483690" r:id="rId7"/>
    <p:sldMasterId id="214748369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Lst>
  <p:sldSz cy="5143500" cx="9144000"/>
  <p:notesSz cx="6858000" cy="9144000"/>
  <p:embeddedFontLst>
    <p:embeddedFont>
      <p:font typeface="Roboto Thin"/>
      <p:regular r:id="rId71"/>
      <p:bold r:id="rId72"/>
      <p:italic r:id="rId73"/>
      <p:boldItalic r:id="rId74"/>
    </p:embeddedFont>
    <p:embeddedFont>
      <p:font typeface="Roboto"/>
      <p:regular r:id="rId75"/>
      <p:bold r:id="rId76"/>
      <p:italic r:id="rId77"/>
      <p:boldItalic r:id="rId78"/>
    </p:embeddedFont>
    <p:embeddedFont>
      <p:font typeface="Roboto Medium"/>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747775"/>
          </p15:clr>
        </p15:guide>
        <p15:guide id="2" orient="horz" pos="2642">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Suhaila Sikand"/>
  <p:cmAuthor clrIdx="1" id="1" initials="" lastIdx="2" name="Michelle Vigen Ralston"/>
  <p:cmAuthor clrIdx="2" id="2" initials="" lastIdx="1" name="Sooji Y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E41EEA-1DBF-4389-9674-A31D849AD3AE}">
  <a:tblStyle styleId="{EFE41EEA-1DBF-4389-9674-A31D849AD3A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8725196-275F-400B-B15A-34532B7B38D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3BAA712-EE4D-48D7-9BF3-BE380F9B3D65}" styleName="Table_2">
    <a:wholeTbl>
      <a:tcTxStyle>
        <a:font>
          <a:latin typeface="Arial"/>
          <a:ea typeface="Arial"/>
          <a:cs typeface="Arial"/>
        </a:font>
        <a:srgbClr val="000000"/>
      </a:tcTxStyle>
      <a:tcStyle>
        <a:tcBdr>
          <a:left>
            <a:ln cap="flat" cmpd="sng" w="19050">
              <a:solidFill>
                <a:srgbClr val="000000"/>
              </a:solidFill>
              <a:prstDash val="solid"/>
              <a:round/>
              <a:headEnd len="sm" w="sm" type="none"/>
              <a:tailEnd len="sm" w="sm" type="none"/>
            </a:ln>
          </a:left>
          <a:right>
            <a:ln cap="flat" cmpd="sng" w="19050">
              <a:solidFill>
                <a:srgbClr val="000000"/>
              </a:solidFill>
              <a:prstDash val="solid"/>
              <a:round/>
              <a:headEnd len="sm" w="sm" type="none"/>
              <a:tailEnd len="sm" w="sm" type="none"/>
            </a:ln>
          </a:right>
          <a:top>
            <a:ln cap="flat" cmpd="sng" w="19050">
              <a:solidFill>
                <a:srgbClr val="000000"/>
              </a:solidFill>
              <a:prstDash val="solid"/>
              <a:round/>
              <a:headEnd len="sm" w="sm" type="none"/>
              <a:tailEnd len="sm" w="sm" type="none"/>
            </a:ln>
          </a:top>
          <a:bottom>
            <a:ln cap="flat" cmpd="sng" w="190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264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RobotoMedium-bold.fntdata"/><Relationship Id="rId82" Type="http://schemas.openxmlformats.org/officeDocument/2006/relationships/font" Target="fonts/RobotoMedium-boldItalic.fntdata"/><Relationship Id="rId81" Type="http://schemas.openxmlformats.org/officeDocument/2006/relationships/font" Target="fonts/RobotoMedium-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73" Type="http://schemas.openxmlformats.org/officeDocument/2006/relationships/font" Target="fonts/RobotoThin-italic.fntdata"/><Relationship Id="rId72" Type="http://schemas.openxmlformats.org/officeDocument/2006/relationships/font" Target="fonts/RobotoThin-bold.fntdata"/><Relationship Id="rId31" Type="http://schemas.openxmlformats.org/officeDocument/2006/relationships/slide" Target="slides/slide22.xml"/><Relationship Id="rId75" Type="http://schemas.openxmlformats.org/officeDocument/2006/relationships/font" Target="fonts/Roboto-regular.fntdata"/><Relationship Id="rId30" Type="http://schemas.openxmlformats.org/officeDocument/2006/relationships/slide" Target="slides/slide21.xml"/><Relationship Id="rId74" Type="http://schemas.openxmlformats.org/officeDocument/2006/relationships/font" Target="fonts/RobotoThin-boldItalic.fntdata"/><Relationship Id="rId33" Type="http://schemas.openxmlformats.org/officeDocument/2006/relationships/slide" Target="slides/slide24.xml"/><Relationship Id="rId77" Type="http://schemas.openxmlformats.org/officeDocument/2006/relationships/font" Target="fonts/Roboto-italic.fntdata"/><Relationship Id="rId32" Type="http://schemas.openxmlformats.org/officeDocument/2006/relationships/slide" Target="slides/slide23.xml"/><Relationship Id="rId76" Type="http://schemas.openxmlformats.org/officeDocument/2006/relationships/font" Target="fonts/Roboto-bold.fntdata"/><Relationship Id="rId35" Type="http://schemas.openxmlformats.org/officeDocument/2006/relationships/slide" Target="slides/slide26.xml"/><Relationship Id="rId79" Type="http://schemas.openxmlformats.org/officeDocument/2006/relationships/font" Target="fonts/RobotoMedium-regular.fntdata"/><Relationship Id="rId34" Type="http://schemas.openxmlformats.org/officeDocument/2006/relationships/slide" Target="slides/slide25.xml"/><Relationship Id="rId78" Type="http://schemas.openxmlformats.org/officeDocument/2006/relationships/font" Target="fonts/Roboto-boldItalic.fntdata"/><Relationship Id="rId71" Type="http://schemas.openxmlformats.org/officeDocument/2006/relationships/font" Target="fonts/RobotoThin-regular.fntdata"/><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27T05:42:46.882">
    <p:pos x="6000" y="0"/>
    <p:text>Confirm y'all are doing this?</p:text>
  </p:cm>
  <p:cm authorId="1" idx="1" dt="2023-10-26T19:50:51.694">
    <p:pos x="6000" y="0"/>
    <p:text>@sooji@common-spark.com see my email about this, I'll talk to KA about it too. This won't work for this group.</p:text>
  </p:cm>
  <p:cm authorId="2" idx="1" dt="2023-10-26T20:10:24.682">
    <p:pos x="6000" y="0"/>
    <p:text>I can hide this slide for now? I'm not sure if KW wanted to do evals. I don't think she's mentioned it.</p:text>
  </p:cm>
  <p:cm authorId="0" idx="2" dt="2023-10-26T21:14:15.859">
    <p:pos x="6000" y="0"/>
    <p:text>Hide for now, bring up by Meeting #1</p:text>
  </p:cm>
  <p:cm authorId="1" idx="2" dt="2023-10-27T05:42:46.882">
    <p:pos x="6000" y="0"/>
    <p:text>Hide (make sure it's hidden when you do an export @sooji@common-spark.com ) and do this at Meeting #1. Should have a full roster by then.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7e43c20d7d_2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7e43c20d7d_2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MVR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cffe684a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25cffe684a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37ad8aeada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37ad8aeada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5cfdf1b158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5cfdf1b158_0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cfdf1b158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5cfdf1b158_0_4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cfdf1b158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25cfdf1b158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cfdf1b15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25cfdf1b158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5cfdf1b158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 name="Google Shape;452;g25cfdf1b15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5cfdf1b158_0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25cfdf1b158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ED developed the former as a template to help the PAs develop their applications. The latter is a basic analysis to support moving the huddle and workshop discussions forward. Also, neither were really developed with input from the WG.  The former was developed based on the outputs of the WG and PA feedback. The latter was developed internally by ED Staff based on the Application materials.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5cfdf1b158_0_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2/7 </a:t>
            </a:r>
            <a:r>
              <a:rPr b="1" lang="en"/>
              <a:t>principles</a:t>
            </a:r>
            <a:r>
              <a:rPr lang="en"/>
              <a:t> were non-consensus: target-setting and community engagement.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EMWG used the CPUC’s language in Decision 21-05-031 (which defines the Equity segment) as a foundation for developing an </a:t>
            </a:r>
            <a:r>
              <a:rPr b="1" lang="en">
                <a:solidFill>
                  <a:schemeClr val="dk1"/>
                </a:solidFill>
              </a:rPr>
              <a:t>Objective</a:t>
            </a:r>
            <a:r>
              <a:rPr lang="en">
                <a:solidFill>
                  <a:schemeClr val="dk1"/>
                </a:solidFill>
              </a:rPr>
              <a:t> that captures the key activities and purposes the Equity segment is intended to support.</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 The term “workforce opportunities” includes, but is not limited to, the energy efficiency supply chain, companies/non-profits that deliver efficiency services, as well as the workers who implement the work </a:t>
            </a:r>
            <a:r>
              <a:rPr b="1" i="1" lang="en">
                <a:solidFill>
                  <a:schemeClr val="dk1"/>
                </a:solidFill>
              </a:rPr>
              <a:t>within equity segment programs</a:t>
            </a:r>
            <a:r>
              <a:rPr i="1" lang="en">
                <a:solidFill>
                  <a:schemeClr val="dk1"/>
                </a:solidFill>
              </a:rPr>
              <a:t>. This language does not presume that PAs must create programs to address all or some of the items listed here, nor does it infer that we have consensus that this segment should have workforce specific programs. The purpose of the “*” is to clarify what the term “workforce opportunities” encompasses. Any substantive issues should be addressed within the context of the workforce metric(s).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highlight>
                  <a:srgbClr val="00FFFF"/>
                </a:highlight>
              </a:rPr>
              <a:t> </a:t>
            </a:r>
            <a:endParaRPr i="1">
              <a:solidFill>
                <a:schemeClr val="dk1"/>
              </a:solidFill>
              <a:highlight>
                <a:srgbClr val="00FFFF"/>
              </a:highlight>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 Energy affordability pertains to bill savings achieved through increased efficiency in energy use, delivering the same or improved level of service with a lower cost to the customer.</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 </a:t>
            </a:r>
            <a:endParaRPr i="1">
              <a:solidFill>
                <a:schemeClr val="dk1"/>
              </a:solidFill>
            </a:endParaRPr>
          </a:p>
          <a:p>
            <a:pPr indent="0" lvl="0" marL="0" rtl="0" algn="l">
              <a:lnSpc>
                <a:spcPct val="100000"/>
              </a:lnSpc>
              <a:spcBef>
                <a:spcPts val="0"/>
              </a:spcBef>
              <a:spcAft>
                <a:spcPts val="0"/>
              </a:spcAft>
              <a:buSzPts val="1100"/>
              <a:buNone/>
            </a:pPr>
            <a:r>
              <a:rPr i="1" lang="en" sz="1200">
                <a:solidFill>
                  <a:schemeClr val="dk1"/>
                </a:solidFill>
              </a:rPr>
              <a:t>***The term “criteria pollutant” refers to: ground-level ozone, particulate matter, carbon monoxide, lead, sulfur dioxide, and nitrogen dioxide</a:t>
            </a:r>
            <a:r>
              <a:rPr lang="en">
                <a:solidFill>
                  <a:schemeClr val="dk1"/>
                </a:solidFill>
              </a:rPr>
              <a:t> </a:t>
            </a:r>
            <a:endParaRPr/>
          </a:p>
        </p:txBody>
      </p:sp>
      <p:sp>
        <p:nvSpPr>
          <p:cNvPr id="467" name="Google Shape;467;g25cfdf1b158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5cfdf1b158_0_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g25cfdf1b158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7e43c20d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7e43c20d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5cfdf1b158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25cfdf1b158_0_5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ED developed the former as a template to help the PAs develop their applications. The latter is a basic analysis to support moving the huddle and workshop discussions forward. Also, neither were really developed with input from the WG.  The former was developed based on the outputs of the WG and PA feedback. The latter was developed internally by ED Staff based on the Application materials.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Non-consensus = Principle #6</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cfdf1b158_0_7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25cfdf1b158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cfdf1b158_0_7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Non-consensus items:</a:t>
            </a:r>
            <a:endParaRPr/>
          </a:p>
          <a:p>
            <a:pPr indent="-298450" lvl="0" marL="457200" rtl="0" algn="l">
              <a:lnSpc>
                <a:spcPct val="100000"/>
              </a:lnSpc>
              <a:spcBef>
                <a:spcPts val="0"/>
              </a:spcBef>
              <a:spcAft>
                <a:spcPts val="0"/>
              </a:spcAft>
              <a:buSzPts val="1100"/>
              <a:buChar char="●"/>
            </a:pPr>
            <a:r>
              <a:rPr lang="en"/>
              <a:t>Principle 6: Target Setting</a:t>
            </a:r>
            <a:endParaRPr/>
          </a:p>
          <a:p>
            <a:pPr indent="-298450" lvl="1" marL="914400" rtl="0" algn="l">
              <a:lnSpc>
                <a:spcPct val="100000"/>
              </a:lnSpc>
              <a:spcBef>
                <a:spcPts val="0"/>
              </a:spcBef>
              <a:spcAft>
                <a:spcPts val="0"/>
              </a:spcAft>
              <a:buSzPts val="1100"/>
              <a:buChar char="○"/>
            </a:pPr>
            <a:r>
              <a:rPr lang="en"/>
              <a:t>Option 1: Targets will be set by the PAs for MS segment metrics following the collection of the first two program years of data (or a baseline has been set using reasonable proxy data). </a:t>
            </a:r>
            <a:endParaRPr/>
          </a:p>
          <a:p>
            <a:pPr indent="-298450" lvl="1" marL="914400" rtl="0" algn="l">
              <a:lnSpc>
                <a:spcPct val="100000"/>
              </a:lnSpc>
              <a:spcBef>
                <a:spcPts val="0"/>
              </a:spcBef>
              <a:spcAft>
                <a:spcPts val="0"/>
              </a:spcAft>
              <a:buSzPts val="1100"/>
              <a:buChar char="○"/>
            </a:pPr>
            <a:r>
              <a:rPr lang="en"/>
              <a:t>Option 2: In their Budget Applications, PAs will propose targets and/or set a date certain by which they will propose targets for all MS segment metrics. </a:t>
            </a:r>
            <a:endParaRPr/>
          </a:p>
          <a:p>
            <a:pPr indent="-298450" lvl="1" marL="914400" rtl="0" algn="l">
              <a:lnSpc>
                <a:spcPct val="100000"/>
              </a:lnSpc>
              <a:spcBef>
                <a:spcPts val="0"/>
              </a:spcBef>
              <a:spcAft>
                <a:spcPts val="0"/>
              </a:spcAft>
              <a:buSzPts val="1100"/>
              <a:buChar char="○"/>
            </a:pPr>
            <a:r>
              <a:t/>
            </a:r>
            <a:endParaRPr/>
          </a:p>
        </p:txBody>
      </p:sp>
      <p:sp>
        <p:nvSpPr>
          <p:cNvPr id="495" name="Google Shape;495;g25cfdf1b158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93cf2d1f2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93cf2d1f2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83e61ec8b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83e61ec8b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cfdf1b158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5cfdf1b158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5cfdf1b158_0_1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5cfdf1b158_0_1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5cfdf1b158_0_1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5cfdf1b158_0_1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5cfdf1b158_0_1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5cfdf1b158_0_1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5cfdf1b158_0_1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5cfdf1b158_0_1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93d242a95a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93d242a95a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5cffe684a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5cffe684a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5cfdf1b158_0_1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5cfdf1b158_0_1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5cfdf1b158_0_1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5cfdf1b158_0_1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cfdf1b158_0_1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5cfdf1b158_0_1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5cfdf1b158_0_1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5cfdf1b158_0_1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94362545a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94362545a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93d242a95a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93d242a95a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5cffe684a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5cffe684a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5cffe684a4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g25cffe684a4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5cffe684a4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g25cffe684a4_0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9436207d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9436207d3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MVR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5cffe684a4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25cffe684a4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5cffe684a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g25cffe684a4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5cffe684a4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g25cffe684a4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5cffe684a4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25cffe684a4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5cffe684a4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g25cffe684a4_0_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5cffe684a4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25cffe684a4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5cffe684a4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25cffe684a4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83cf5bd5e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83cf5bd5e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83e61ec8b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83e61ec8b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5cfdf1b158_0_1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5cfdf1b158_0_1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7e43c20d7d_2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7e43c20d7d_2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94362545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294362545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5cffe684a4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5cffe684a4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from SoCalREN ABAL appendix on R E N-Wi d e P ortf oli o M etri c D et ail s T a bl e s (page 78)</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93cf2d1f23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293cf2d1f23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4d84e879d2_1_14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24d84e879d2_1_1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MVR</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93cf2d1f2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93cf2d1f2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93d242a95a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93d242a95a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a:p>
            <a:pPr indent="-304800" lvl="0" marL="457200" rtl="0" algn="l">
              <a:spcBef>
                <a:spcPts val="1200"/>
              </a:spcBef>
              <a:spcAft>
                <a:spcPts val="0"/>
              </a:spcAft>
              <a:buClr>
                <a:srgbClr val="2A2A2A"/>
              </a:buClr>
              <a:buSzPts val="1200"/>
              <a:buFont typeface="Roboto"/>
              <a:buChar char="●"/>
            </a:pPr>
            <a:r>
              <a:rPr b="1" lang="en" sz="1200">
                <a:solidFill>
                  <a:srgbClr val="2A2A2A"/>
                </a:solidFill>
                <a:latin typeface="Roboto"/>
                <a:ea typeface="Roboto"/>
                <a:cs typeface="Roboto"/>
                <a:sym typeface="Roboto"/>
              </a:rPr>
              <a:t>The second ECWG meeting will be August 3 from 9:30am - 1:30pm PT.</a:t>
            </a:r>
            <a:endParaRPr b="1" sz="1200">
              <a:solidFill>
                <a:srgbClr val="2A2A2A"/>
              </a:solidFill>
              <a:latin typeface="Roboto"/>
              <a:ea typeface="Roboto"/>
              <a:cs typeface="Roboto"/>
              <a:sym typeface="Roboto"/>
            </a:endParaRPr>
          </a:p>
          <a:p>
            <a:pPr indent="-304800" lvl="0" marL="457200" rtl="0" algn="l">
              <a:spcBef>
                <a:spcPts val="0"/>
              </a:spcBef>
              <a:spcAft>
                <a:spcPts val="0"/>
              </a:spcAft>
              <a:buClr>
                <a:srgbClr val="2A2A2A"/>
              </a:buClr>
              <a:buSzPts val="1200"/>
              <a:buFont typeface="Roboto"/>
              <a:buChar char="●"/>
            </a:pPr>
            <a:r>
              <a:rPr lang="en" sz="1200">
                <a:solidFill>
                  <a:srgbClr val="2A2A2A"/>
                </a:solidFill>
                <a:latin typeface="Roboto"/>
                <a:ea typeface="Roboto"/>
                <a:cs typeface="Roboto"/>
                <a:sym typeface="Roboto"/>
              </a:rPr>
              <a:t>Evaluations are due by June 23.</a:t>
            </a:r>
            <a:endParaRPr sz="1200">
              <a:solidFill>
                <a:srgbClr val="2A2A2A"/>
              </a:solidFill>
              <a:latin typeface="Roboto"/>
              <a:ea typeface="Roboto"/>
              <a:cs typeface="Roboto"/>
              <a:sym typeface="Roboto"/>
            </a:endParaRPr>
          </a:p>
          <a:p>
            <a:pPr indent="-304800" lvl="0" marL="457200" rtl="0" algn="l">
              <a:spcBef>
                <a:spcPts val="0"/>
              </a:spcBef>
              <a:spcAft>
                <a:spcPts val="0"/>
              </a:spcAft>
              <a:buClr>
                <a:srgbClr val="2A2A2A"/>
              </a:buClr>
              <a:buSzPts val="1200"/>
              <a:buFont typeface="Roboto"/>
              <a:buChar char="●"/>
            </a:pPr>
            <a:r>
              <a:rPr lang="en" sz="1200">
                <a:solidFill>
                  <a:srgbClr val="2A2A2A"/>
                </a:solidFill>
                <a:latin typeface="Roboto"/>
                <a:ea typeface="Roboto"/>
                <a:cs typeface="Roboto"/>
                <a:sym typeface="Roboto"/>
              </a:rPr>
              <a:t>Homework will be posted by June 23</a:t>
            </a:r>
            <a:endParaRPr sz="1200">
              <a:solidFill>
                <a:srgbClr val="2A2A2A"/>
              </a:solidFill>
              <a:latin typeface="Roboto"/>
              <a:ea typeface="Roboto"/>
              <a:cs typeface="Roboto"/>
              <a:sym typeface="Roboto"/>
            </a:endParaRPr>
          </a:p>
          <a:p>
            <a:pPr indent="-304800" lvl="0" marL="457200" rtl="0" algn="l">
              <a:spcBef>
                <a:spcPts val="0"/>
              </a:spcBef>
              <a:spcAft>
                <a:spcPts val="0"/>
              </a:spcAft>
              <a:buClr>
                <a:srgbClr val="2A2A2A"/>
              </a:buClr>
              <a:buSzPts val="1200"/>
              <a:buFont typeface="Roboto"/>
              <a:buChar char="●"/>
            </a:pPr>
            <a:r>
              <a:rPr i="1" lang="en" sz="1200">
                <a:solidFill>
                  <a:srgbClr val="2A2A2A"/>
                </a:solidFill>
                <a:latin typeface="Roboto"/>
                <a:ea typeface="Roboto"/>
                <a:cs typeface="Roboto"/>
                <a:sym typeface="Roboto"/>
              </a:rPr>
              <a:t>Compensation Pilot Invoices are due July 1 by 11:59pm PT.</a:t>
            </a:r>
            <a:endParaRPr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200cb38c32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200cb38c32c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93d242a95a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293d242a95a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93d242a95a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g293d242a95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50800" marR="203200" rtl="0" algn="l">
              <a:lnSpc>
                <a:spcPct val="142857"/>
              </a:lnSpc>
              <a:spcBef>
                <a:spcPts val="500"/>
              </a:spcBef>
              <a:spcAft>
                <a:spcPts val="0"/>
              </a:spcAft>
              <a:buSzPts val="1100"/>
              <a:buNone/>
            </a:pPr>
            <a:r>
              <a:rPr lang="en" sz="1050">
                <a:solidFill>
                  <a:srgbClr val="444746"/>
                </a:solidFill>
                <a:latin typeface="Roboto"/>
                <a:ea typeface="Roboto"/>
                <a:cs typeface="Roboto"/>
                <a:sym typeface="Roboto"/>
              </a:rPr>
              <a:t>SS</a:t>
            </a:r>
            <a:endParaRPr sz="1050">
              <a:solidFill>
                <a:srgbClr val="444746"/>
              </a:solidFill>
              <a:latin typeface="Roboto"/>
              <a:ea typeface="Roboto"/>
              <a:cs typeface="Roboto"/>
              <a:sym typeface="Roboto"/>
            </a:endParaRPr>
          </a:p>
          <a:p>
            <a:pPr indent="0" lvl="0" marL="50800" marR="203200" rtl="0" algn="l">
              <a:lnSpc>
                <a:spcPct val="142857"/>
              </a:lnSpc>
              <a:spcBef>
                <a:spcPts val="500"/>
              </a:spcBef>
              <a:spcAft>
                <a:spcPts val="0"/>
              </a:spcAft>
              <a:buSzPts val="1100"/>
              <a:buNone/>
            </a:pPr>
            <a:r>
              <a:t/>
            </a:r>
            <a:endParaRPr sz="1050">
              <a:solidFill>
                <a:srgbClr val="444746"/>
              </a:solidFill>
              <a:latin typeface="Roboto"/>
              <a:ea typeface="Roboto"/>
              <a:cs typeface="Roboto"/>
              <a:sym typeface="Roboto"/>
            </a:endParaRPr>
          </a:p>
          <a:p>
            <a:pPr indent="0" lvl="0" marL="50800" marR="203200" rtl="0" algn="l">
              <a:lnSpc>
                <a:spcPct val="142857"/>
              </a:lnSpc>
              <a:spcBef>
                <a:spcPts val="500"/>
              </a:spcBef>
              <a:spcAft>
                <a:spcPts val="0"/>
              </a:spcAft>
              <a:buSzPts val="1100"/>
              <a:buNone/>
            </a:pPr>
            <a:r>
              <a:rPr i="1" lang="en" sz="1050">
                <a:solidFill>
                  <a:srgbClr val="444746"/>
                </a:solidFill>
                <a:latin typeface="Roboto"/>
                <a:ea typeface="Roboto"/>
                <a:cs typeface="Roboto"/>
                <a:sym typeface="Roboto"/>
              </a:rPr>
              <a:t>include an invitation for their ideas on what they've seen supports flexibility and productive collaboration. And in Work Between MEetings (maybe in form of a survey) we ask if there are any needs or preferences for working group processes for the facilitation team to consider.</a:t>
            </a:r>
            <a:endParaRPr i="1"/>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1f23467f268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SS launch poll</a:t>
            </a:r>
            <a:endParaRPr/>
          </a:p>
        </p:txBody>
      </p:sp>
      <p:sp>
        <p:nvSpPr>
          <p:cNvPr id="781" name="Google Shape;781;g1f23467f268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37ad8aead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37ad8aea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93d242a95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93d242a95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MVR</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83cf5bd5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83cf5bd5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7e43c20d7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7e43c20d7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7e43c20d7d_2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17e43c20d7d_2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7e43c20d7d_2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7e43c20d7d_2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p:txBody>
      </p:sp>
      <p:sp>
        <p:nvSpPr>
          <p:cNvPr id="14" name="Google Shape;14;p2"/>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p:nvPr/>
        </p:nvSpPr>
        <p:spPr>
          <a:xfrm>
            <a:off x="-5700" y="4449925"/>
            <a:ext cx="9155400" cy="6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1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0" name="Google Shape;90;p1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2"/>
          <p:cNvSpPr/>
          <p:nvPr/>
        </p:nvSpPr>
        <p:spPr>
          <a:xfrm>
            <a:off x="0" y="4710025"/>
            <a:ext cx="9144000" cy="4332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p:nvPr/>
        </p:nvSpPr>
        <p:spPr>
          <a:xfrm>
            <a:off x="4572000" y="-125"/>
            <a:ext cx="4572000" cy="5143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95" name="Google Shape;95;p1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p:txBody>
      </p:sp>
      <p:sp>
        <p:nvSpPr>
          <p:cNvPr id="96" name="Google Shape;96;p12"/>
          <p:cNvSpPr txBox="1"/>
          <p:nvPr>
            <p:ph idx="2" type="body"/>
          </p:nvPr>
        </p:nvSpPr>
        <p:spPr>
          <a:xfrm>
            <a:off x="4939500" y="464100"/>
            <a:ext cx="3837000" cy="42153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97" name="Google Shape;97;p12"/>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13"/>
          <p:cNvSpPr txBox="1"/>
          <p:nvPr>
            <p:ph idx="1" type="body"/>
          </p:nvPr>
        </p:nvSpPr>
        <p:spPr>
          <a:xfrm>
            <a:off x="311700" y="4230575"/>
            <a:ext cx="5998800" cy="4794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0" name="Google Shape;100;p13"/>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01" name="Shape 101"/>
        <p:cNvGrpSpPr/>
        <p:nvPr/>
      </p:nvGrpSpPr>
      <p:grpSpPr>
        <a:xfrm>
          <a:off x="0" y="0"/>
          <a:ext cx="0" cy="0"/>
          <a:chOff x="0" y="0"/>
          <a:chExt cx="0" cy="0"/>
        </a:xfrm>
      </p:grpSpPr>
      <p:sp>
        <p:nvSpPr>
          <p:cNvPr id="102" name="Google Shape;102;p1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03" name="Google Shape;103;p14"/>
          <p:cNvSpPr txBox="1"/>
          <p:nvPr>
            <p:ph idx="1" type="body"/>
          </p:nvPr>
        </p:nvSpPr>
        <p:spPr>
          <a:xfrm>
            <a:off x="311700" y="3152225"/>
            <a:ext cx="8520600" cy="1557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104" name="Google Shape;104;p14"/>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1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16"/>
          <p:cNvSpPr txBox="1"/>
          <p:nvPr>
            <p:ph type="title"/>
          </p:nvPr>
        </p:nvSpPr>
        <p:spPr>
          <a:xfrm>
            <a:off x="457200" y="273844"/>
            <a:ext cx="8229600" cy="994200"/>
          </a:xfrm>
          <a:prstGeom prst="rect">
            <a:avLst/>
          </a:prstGeom>
          <a:noFill/>
          <a:ln>
            <a:noFill/>
          </a:ln>
        </p:spPr>
        <p:txBody>
          <a:bodyPr anchorCtr="0" anchor="b" bIns="34275" lIns="0"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16"/>
          <p:cNvSpPr txBox="1"/>
          <p:nvPr>
            <p:ph idx="1" type="body"/>
          </p:nvPr>
        </p:nvSpPr>
        <p:spPr>
          <a:xfrm>
            <a:off x="457200" y="1369219"/>
            <a:ext cx="8229600" cy="3263400"/>
          </a:xfrm>
          <a:prstGeom prst="rect">
            <a:avLst/>
          </a:prstGeom>
          <a:noFill/>
          <a:ln>
            <a:noFill/>
          </a:ln>
        </p:spPr>
        <p:txBody>
          <a:bodyPr anchorCtr="0" anchor="t" bIns="34275" lIns="0" spcFirstLastPara="1" rIns="68575" wrap="square" tIns="34275">
            <a:noAutofit/>
          </a:bodyPr>
          <a:lstStyle>
            <a:lvl1pPr indent="-317500" lvl="0" marL="457200" rtl="0" algn="l">
              <a:lnSpc>
                <a:spcPct val="90000"/>
              </a:lnSpc>
              <a:spcBef>
                <a:spcPts val="800"/>
              </a:spcBef>
              <a:spcAft>
                <a:spcPts val="0"/>
              </a:spcAft>
              <a:buClr>
                <a:schemeClr val="dk2"/>
              </a:buClr>
              <a:buSzPts val="1400"/>
              <a:buChar char="●"/>
              <a:defRPr/>
            </a:lvl1pPr>
            <a:lvl2pPr indent="-317500" lvl="1" marL="914400" rtl="0" algn="l">
              <a:lnSpc>
                <a:spcPct val="90000"/>
              </a:lnSpc>
              <a:spcBef>
                <a:spcPts val="1200"/>
              </a:spcBef>
              <a:spcAft>
                <a:spcPts val="0"/>
              </a:spcAft>
              <a:buClr>
                <a:schemeClr val="dk2"/>
              </a:buClr>
              <a:buSzPts val="1400"/>
              <a:buChar char="○"/>
              <a:defRPr/>
            </a:lvl2pPr>
            <a:lvl3pPr indent="-317500" lvl="2" marL="1371600" rtl="0" algn="l">
              <a:lnSpc>
                <a:spcPct val="90000"/>
              </a:lnSpc>
              <a:spcBef>
                <a:spcPts val="1200"/>
              </a:spcBef>
              <a:spcAft>
                <a:spcPts val="0"/>
              </a:spcAft>
              <a:buClr>
                <a:schemeClr val="dk2"/>
              </a:buClr>
              <a:buSzPts val="1400"/>
              <a:buChar char="■"/>
              <a:defRPr/>
            </a:lvl3pPr>
            <a:lvl4pPr indent="-317500" lvl="3" marL="1828800" rtl="0" algn="l">
              <a:lnSpc>
                <a:spcPct val="90000"/>
              </a:lnSpc>
              <a:spcBef>
                <a:spcPts val="1200"/>
              </a:spcBef>
              <a:spcAft>
                <a:spcPts val="0"/>
              </a:spcAft>
              <a:buClr>
                <a:schemeClr val="dk2"/>
              </a:buClr>
              <a:buSzPts val="1400"/>
              <a:buChar char="●"/>
              <a:defRPr/>
            </a:lvl4pPr>
            <a:lvl5pPr indent="-317500" lvl="4" marL="2286000" rtl="0" algn="l">
              <a:lnSpc>
                <a:spcPct val="90000"/>
              </a:lnSpc>
              <a:spcBef>
                <a:spcPts val="1200"/>
              </a:spcBef>
              <a:spcAft>
                <a:spcPts val="0"/>
              </a:spcAft>
              <a:buClr>
                <a:schemeClr val="dk2"/>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10" name="Google Shape;110;p16"/>
          <p:cNvSpPr txBox="1"/>
          <p:nvPr>
            <p:ph idx="10" type="dt"/>
          </p:nvPr>
        </p:nvSpPr>
        <p:spPr>
          <a:xfrm>
            <a:off x="7329488" y="4800601"/>
            <a:ext cx="999900" cy="147900"/>
          </a:xfrm>
          <a:prstGeom prst="rect">
            <a:avLst/>
          </a:prstGeom>
          <a:noFill/>
          <a:ln>
            <a:noFill/>
          </a:ln>
        </p:spPr>
        <p:txBody>
          <a:bodyPr anchorCtr="0" anchor="t" bIns="0" lIns="0" spcFirstLastPara="1" rIns="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6"/>
          <p:cNvSpPr txBox="1"/>
          <p:nvPr>
            <p:ph idx="11" type="ftr"/>
          </p:nvPr>
        </p:nvSpPr>
        <p:spPr>
          <a:xfrm>
            <a:off x="2724947" y="4800601"/>
            <a:ext cx="4381800" cy="156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6"/>
          <p:cNvSpPr txBox="1"/>
          <p:nvPr>
            <p:ph idx="12" type="sldNum"/>
          </p:nvPr>
        </p:nvSpPr>
        <p:spPr>
          <a:xfrm>
            <a:off x="8399930" y="4800600"/>
            <a:ext cx="286800" cy="136500"/>
          </a:xfrm>
          <a:prstGeom prst="rect">
            <a:avLst/>
          </a:prstGeom>
          <a:noFill/>
          <a:ln>
            <a:noFill/>
          </a:ln>
        </p:spPr>
        <p:txBody>
          <a:bodyPr anchorCtr="0" anchor="t"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1" name="Google Shape;121;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2"/>
              </a:buClr>
              <a:buSzPts val="2800"/>
              <a:buNone/>
              <a:defRPr sz="2800">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p:txBody>
      </p:sp>
      <p:sp>
        <p:nvSpPr>
          <p:cNvPr id="122" name="Google Shape;122;p1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18"/>
          <p:cNvSpPr/>
          <p:nvPr/>
        </p:nvSpPr>
        <p:spPr>
          <a:xfrm>
            <a:off x="-5700" y="4449925"/>
            <a:ext cx="9155400" cy="693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1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20"/>
          <p:cNvSpPr txBox="1"/>
          <p:nvPr>
            <p:ph idx="1" type="body"/>
          </p:nvPr>
        </p:nvSpPr>
        <p:spPr>
          <a:xfrm>
            <a:off x="311700" y="1152475"/>
            <a:ext cx="3999900" cy="3557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0" name="Google Shape;130;p20"/>
          <p:cNvSpPr txBox="1"/>
          <p:nvPr>
            <p:ph idx="2" type="body"/>
          </p:nvPr>
        </p:nvSpPr>
        <p:spPr>
          <a:xfrm>
            <a:off x="4832400" y="1152475"/>
            <a:ext cx="3999900" cy="3557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1" name="Google Shape;131;p20"/>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2" name="Shape 132"/>
        <p:cNvGrpSpPr/>
        <p:nvPr/>
      </p:nvGrpSpPr>
      <p:grpSpPr>
        <a:xfrm>
          <a:off x="0" y="0"/>
          <a:ext cx="0" cy="0"/>
          <a:chOff x="0" y="0"/>
          <a:chExt cx="0" cy="0"/>
        </a:xfrm>
      </p:grpSpPr>
      <p:sp>
        <p:nvSpPr>
          <p:cNvPr id="133" name="Google Shape;133;p21"/>
          <p:cNvSpPr/>
          <p:nvPr/>
        </p:nvSpPr>
        <p:spPr>
          <a:xfrm>
            <a:off x="0" y="4710025"/>
            <a:ext cx="9144000" cy="4332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1"/>
          <p:cNvSpPr/>
          <p:nvPr/>
        </p:nvSpPr>
        <p:spPr>
          <a:xfrm>
            <a:off x="4572000" y="-125"/>
            <a:ext cx="4572000" cy="5143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6" name="Google Shape;136;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2100"/>
              <a:buNone/>
              <a:defRPr sz="2100">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37" name="Google Shape;137;p21"/>
          <p:cNvSpPr txBox="1"/>
          <p:nvPr>
            <p:ph idx="2" type="body"/>
          </p:nvPr>
        </p:nvSpPr>
        <p:spPr>
          <a:xfrm>
            <a:off x="4939500" y="464100"/>
            <a:ext cx="3837000" cy="42153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38" name="Google Shape;138;p21"/>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a:off x="-5700" y="4449925"/>
            <a:ext cx="9155400" cy="6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22"/>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2" name="Google Shape;142;p2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5" name="Google Shape;145;p2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3"/>
          <p:cNvSpPr/>
          <p:nvPr/>
        </p:nvSpPr>
        <p:spPr>
          <a:xfrm>
            <a:off x="-5700" y="4449925"/>
            <a:ext cx="9155400" cy="69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7" name="Shape 147"/>
        <p:cNvGrpSpPr/>
        <p:nvPr/>
      </p:nvGrpSpPr>
      <p:grpSpPr>
        <a:xfrm>
          <a:off x="0" y="0"/>
          <a:ext cx="0" cy="0"/>
          <a:chOff x="0" y="0"/>
          <a:chExt cx="0" cy="0"/>
        </a:xfrm>
      </p:grpSpPr>
      <p:sp>
        <p:nvSpPr>
          <p:cNvPr id="148" name="Google Shape;148;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9" name="Google Shape;149;p2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oints 1">
  <p:cSld name="CUSTOM">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2" name="Google Shape;152;p25"/>
          <p:cNvSpPr txBox="1"/>
          <p:nvPr>
            <p:ph idx="1" type="body"/>
          </p:nvPr>
        </p:nvSpPr>
        <p:spPr>
          <a:xfrm>
            <a:off x="311700" y="2653250"/>
            <a:ext cx="2385900" cy="2056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3" name="Google Shape;153;p25"/>
          <p:cNvSpPr txBox="1"/>
          <p:nvPr>
            <p:ph idx="2" type="body"/>
          </p:nvPr>
        </p:nvSpPr>
        <p:spPr>
          <a:xfrm>
            <a:off x="3379050" y="2653250"/>
            <a:ext cx="2385900" cy="2056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4" name="Google Shape;154;p25"/>
          <p:cNvSpPr txBox="1"/>
          <p:nvPr>
            <p:ph idx="3" type="body"/>
          </p:nvPr>
        </p:nvSpPr>
        <p:spPr>
          <a:xfrm>
            <a:off x="6446400" y="2653250"/>
            <a:ext cx="2385900" cy="2056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5" name="Google Shape;155;p25"/>
          <p:cNvSpPr txBox="1"/>
          <p:nvPr>
            <p:ph idx="4" type="title"/>
          </p:nvPr>
        </p:nvSpPr>
        <p:spPr>
          <a:xfrm>
            <a:off x="311700" y="1218450"/>
            <a:ext cx="2385900" cy="1434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7200"/>
              <a:buNone/>
              <a:defRPr sz="72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156" name="Google Shape;156;p25"/>
          <p:cNvSpPr txBox="1"/>
          <p:nvPr>
            <p:ph idx="5" type="title"/>
          </p:nvPr>
        </p:nvSpPr>
        <p:spPr>
          <a:xfrm>
            <a:off x="3379050" y="1218450"/>
            <a:ext cx="2385900" cy="1434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7200"/>
              <a:buNone/>
              <a:defRPr sz="72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157" name="Google Shape;157;p25"/>
          <p:cNvSpPr txBox="1"/>
          <p:nvPr>
            <p:ph idx="6" type="title"/>
          </p:nvPr>
        </p:nvSpPr>
        <p:spPr>
          <a:xfrm>
            <a:off x="6446400" y="1218450"/>
            <a:ext cx="2385900" cy="1434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7200"/>
              <a:buNone/>
              <a:defRPr sz="72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158" name="Google Shape;158;p25"/>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59" name="Shape 159"/>
        <p:cNvGrpSpPr/>
        <p:nvPr/>
      </p:nvGrpSpPr>
      <p:grpSpPr>
        <a:xfrm>
          <a:off x="0" y="0"/>
          <a:ext cx="0" cy="0"/>
          <a:chOff x="0" y="0"/>
          <a:chExt cx="0" cy="0"/>
        </a:xfrm>
      </p:grpSpPr>
      <p:sp>
        <p:nvSpPr>
          <p:cNvPr id="160" name="Google Shape;160;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61" name="Google Shape;161;p26"/>
          <p:cNvSpPr txBox="1"/>
          <p:nvPr>
            <p:ph idx="1" type="body"/>
          </p:nvPr>
        </p:nvSpPr>
        <p:spPr>
          <a:xfrm>
            <a:off x="311700" y="3152225"/>
            <a:ext cx="8520600" cy="1557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162" name="Google Shape;162;p26"/>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oints 2">
  <p:cSld name="CUSTOM_1">
    <p:spTree>
      <p:nvGrpSpPr>
        <p:cNvPr id="163" name="Shape 163"/>
        <p:cNvGrpSpPr/>
        <p:nvPr/>
      </p:nvGrpSpPr>
      <p:grpSpPr>
        <a:xfrm>
          <a:off x="0" y="0"/>
          <a:ext cx="0" cy="0"/>
          <a:chOff x="0" y="0"/>
          <a:chExt cx="0" cy="0"/>
        </a:xfrm>
      </p:grpSpPr>
      <p:sp>
        <p:nvSpPr>
          <p:cNvPr id="164" name="Google Shape;164;p27"/>
          <p:cNvSpPr txBox="1"/>
          <p:nvPr>
            <p:ph idx="1" type="body"/>
          </p:nvPr>
        </p:nvSpPr>
        <p:spPr>
          <a:xfrm>
            <a:off x="5694888" y="3211025"/>
            <a:ext cx="3137400" cy="12621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5" name="Google Shape;165;p27"/>
          <p:cNvSpPr txBox="1"/>
          <p:nvPr>
            <p:ph idx="2" type="body"/>
          </p:nvPr>
        </p:nvSpPr>
        <p:spPr>
          <a:xfrm>
            <a:off x="5694900" y="1483325"/>
            <a:ext cx="3137400" cy="12621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6" name="Google Shape;166;p27"/>
          <p:cNvSpPr txBox="1"/>
          <p:nvPr>
            <p:ph idx="3" type="body"/>
          </p:nvPr>
        </p:nvSpPr>
        <p:spPr>
          <a:xfrm>
            <a:off x="1184738" y="3211025"/>
            <a:ext cx="3137400" cy="12621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7" name="Google Shape;167;p27"/>
          <p:cNvSpPr txBox="1"/>
          <p:nvPr>
            <p:ph idx="4" type="body"/>
          </p:nvPr>
        </p:nvSpPr>
        <p:spPr>
          <a:xfrm>
            <a:off x="1184750" y="1483325"/>
            <a:ext cx="3137400" cy="12621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8" name="Google Shape;168;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2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27"/>
          <p:cNvSpPr/>
          <p:nvPr/>
        </p:nvSpPr>
        <p:spPr>
          <a:xfrm>
            <a:off x="311700" y="14833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1</a:t>
            </a:r>
            <a:endParaRPr b="1" i="0" sz="1400" u="none" cap="none" strike="noStrike">
              <a:solidFill>
                <a:schemeClr val="lt1"/>
              </a:solidFill>
              <a:latin typeface="Roboto"/>
              <a:ea typeface="Roboto"/>
              <a:cs typeface="Roboto"/>
              <a:sym typeface="Roboto"/>
            </a:endParaRPr>
          </a:p>
        </p:txBody>
      </p:sp>
      <p:sp>
        <p:nvSpPr>
          <p:cNvPr id="171" name="Google Shape;171;p27"/>
          <p:cNvSpPr/>
          <p:nvPr/>
        </p:nvSpPr>
        <p:spPr>
          <a:xfrm>
            <a:off x="311700" y="32110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2</a:t>
            </a:r>
            <a:endParaRPr b="1" i="0" sz="1400" u="none" cap="none" strike="noStrike">
              <a:solidFill>
                <a:schemeClr val="lt1"/>
              </a:solidFill>
              <a:latin typeface="Roboto"/>
              <a:ea typeface="Roboto"/>
              <a:cs typeface="Roboto"/>
              <a:sym typeface="Roboto"/>
            </a:endParaRPr>
          </a:p>
        </p:txBody>
      </p:sp>
      <p:sp>
        <p:nvSpPr>
          <p:cNvPr id="172" name="Google Shape;172;p27"/>
          <p:cNvSpPr/>
          <p:nvPr/>
        </p:nvSpPr>
        <p:spPr>
          <a:xfrm>
            <a:off x="4822325" y="14833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3</a:t>
            </a:r>
            <a:endParaRPr b="1" i="0" sz="1400" u="none" cap="none" strike="noStrike">
              <a:solidFill>
                <a:schemeClr val="lt1"/>
              </a:solidFill>
              <a:latin typeface="Roboto"/>
              <a:ea typeface="Roboto"/>
              <a:cs typeface="Roboto"/>
              <a:sym typeface="Roboto"/>
            </a:endParaRPr>
          </a:p>
        </p:txBody>
      </p:sp>
      <p:sp>
        <p:nvSpPr>
          <p:cNvPr id="173" name="Google Shape;173;p27"/>
          <p:cNvSpPr/>
          <p:nvPr/>
        </p:nvSpPr>
        <p:spPr>
          <a:xfrm>
            <a:off x="4822325" y="32110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4</a:t>
            </a:r>
            <a:endParaRPr b="1" i="0" sz="14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2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grpSp>
        <p:nvGrpSpPr>
          <p:cNvPr id="177" name="Google Shape;177;p28"/>
          <p:cNvGrpSpPr/>
          <p:nvPr/>
        </p:nvGrpSpPr>
        <p:grpSpPr>
          <a:xfrm>
            <a:off x="4424797" y="1017733"/>
            <a:ext cx="4094300" cy="1193580"/>
            <a:chOff x="3977400" y="946003"/>
            <a:chExt cx="4094300" cy="1193580"/>
          </a:xfrm>
        </p:grpSpPr>
        <p:grpSp>
          <p:nvGrpSpPr>
            <p:cNvPr id="178" name="Google Shape;178;p28"/>
            <p:cNvGrpSpPr/>
            <p:nvPr/>
          </p:nvGrpSpPr>
          <p:grpSpPr>
            <a:xfrm>
              <a:off x="4732925" y="1140987"/>
              <a:ext cx="529800" cy="998596"/>
              <a:chOff x="4318975" y="1083450"/>
              <a:chExt cx="529800" cy="591305"/>
            </a:xfrm>
          </p:grpSpPr>
          <p:sp>
            <p:nvSpPr>
              <p:cNvPr id="179" name="Google Shape;179;p28"/>
              <p:cNvSpPr/>
              <p:nvPr/>
            </p:nvSpPr>
            <p:spPr>
              <a:xfrm>
                <a:off x="4517129" y="1083455"/>
                <a:ext cx="133500" cy="591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cxnSp>
            <p:nvCxnSpPr>
              <p:cNvPr id="180" name="Google Shape;180;p28"/>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181" name="Google Shape;181;p2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2"/>
                  </a:solidFill>
                  <a:latin typeface="Roboto"/>
                  <a:ea typeface="Roboto"/>
                  <a:cs typeface="Roboto"/>
                  <a:sym typeface="Roboto"/>
                </a:rPr>
                <a:t>Lorem Ipsum</a:t>
              </a:r>
              <a:endParaRPr b="1" i="0" sz="1100" u="none" cap="none" strike="noStrike">
                <a:solidFill>
                  <a:schemeClr val="dk2"/>
                </a:solidFill>
                <a:latin typeface="Roboto"/>
                <a:ea typeface="Roboto"/>
                <a:cs typeface="Roboto"/>
                <a:sym typeface="Roboto"/>
              </a:endParaRPr>
            </a:p>
          </p:txBody>
        </p:sp>
        <p:sp>
          <p:nvSpPr>
            <p:cNvPr id="182" name="Google Shape;182;p2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dk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dk2"/>
                </a:solidFill>
                <a:latin typeface="Roboto"/>
                <a:ea typeface="Roboto"/>
                <a:cs typeface="Roboto"/>
                <a:sym typeface="Roboto"/>
              </a:endParaRPr>
            </a:p>
          </p:txBody>
        </p:sp>
        <p:sp>
          <p:nvSpPr>
            <p:cNvPr id="183" name="Google Shape;183;p2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Roboto"/>
                  <a:ea typeface="Roboto"/>
                  <a:cs typeface="Roboto"/>
                  <a:sym typeface="Roboto"/>
                </a:rPr>
                <a:t>20XX</a:t>
              </a:r>
              <a:endParaRPr b="0" i="0" sz="900" u="none" cap="none" strike="noStrike">
                <a:solidFill>
                  <a:schemeClr val="dk2"/>
                </a:solidFill>
                <a:latin typeface="Roboto"/>
                <a:ea typeface="Roboto"/>
                <a:cs typeface="Roboto"/>
                <a:sym typeface="Roboto"/>
              </a:endParaRPr>
            </a:p>
          </p:txBody>
        </p:sp>
      </p:grpSp>
      <p:grpSp>
        <p:nvGrpSpPr>
          <p:cNvPr id="184" name="Google Shape;184;p28"/>
          <p:cNvGrpSpPr/>
          <p:nvPr/>
        </p:nvGrpSpPr>
        <p:grpSpPr>
          <a:xfrm>
            <a:off x="4424797" y="2018576"/>
            <a:ext cx="4094300" cy="1193487"/>
            <a:chOff x="3977400" y="946003"/>
            <a:chExt cx="4094300" cy="1193487"/>
          </a:xfrm>
        </p:grpSpPr>
        <p:grpSp>
          <p:nvGrpSpPr>
            <p:cNvPr id="185" name="Google Shape;185;p28"/>
            <p:cNvGrpSpPr/>
            <p:nvPr/>
          </p:nvGrpSpPr>
          <p:grpSpPr>
            <a:xfrm>
              <a:off x="4732925" y="1140987"/>
              <a:ext cx="529800" cy="998503"/>
              <a:chOff x="4318975" y="1083450"/>
              <a:chExt cx="529800" cy="591250"/>
            </a:xfrm>
          </p:grpSpPr>
          <p:sp>
            <p:nvSpPr>
              <p:cNvPr id="186" name="Google Shape;186;p28"/>
              <p:cNvSpPr/>
              <p:nvPr/>
            </p:nvSpPr>
            <p:spPr>
              <a:xfrm>
                <a:off x="4517125" y="1086100"/>
                <a:ext cx="133500" cy="58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7" name="Google Shape;187;p28"/>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188" name="Google Shape;188;p2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2"/>
                  </a:solidFill>
                  <a:latin typeface="Roboto"/>
                  <a:ea typeface="Roboto"/>
                  <a:cs typeface="Roboto"/>
                  <a:sym typeface="Roboto"/>
                </a:rPr>
                <a:t>Lorem Ipsum</a:t>
              </a:r>
              <a:endParaRPr b="1" i="0" sz="1100" u="none" cap="none" strike="noStrike">
                <a:solidFill>
                  <a:schemeClr val="dk2"/>
                </a:solidFill>
                <a:latin typeface="Roboto"/>
                <a:ea typeface="Roboto"/>
                <a:cs typeface="Roboto"/>
                <a:sym typeface="Roboto"/>
              </a:endParaRPr>
            </a:p>
          </p:txBody>
        </p:sp>
        <p:sp>
          <p:nvSpPr>
            <p:cNvPr id="189" name="Google Shape;189;p2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dk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dk2"/>
                </a:solidFill>
                <a:latin typeface="Roboto"/>
                <a:ea typeface="Roboto"/>
                <a:cs typeface="Roboto"/>
                <a:sym typeface="Roboto"/>
              </a:endParaRPr>
            </a:p>
          </p:txBody>
        </p:sp>
        <p:sp>
          <p:nvSpPr>
            <p:cNvPr id="190" name="Google Shape;190;p2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Roboto"/>
                  <a:ea typeface="Roboto"/>
                  <a:cs typeface="Roboto"/>
                  <a:sym typeface="Roboto"/>
                </a:rPr>
                <a:t>20XX</a:t>
              </a:r>
              <a:endParaRPr b="0" i="0" sz="900" u="none" cap="none" strike="noStrike">
                <a:solidFill>
                  <a:schemeClr val="dk2"/>
                </a:solidFill>
                <a:latin typeface="Roboto"/>
                <a:ea typeface="Roboto"/>
                <a:cs typeface="Roboto"/>
                <a:sym typeface="Roboto"/>
              </a:endParaRPr>
            </a:p>
          </p:txBody>
        </p:sp>
      </p:grpSp>
      <p:grpSp>
        <p:nvGrpSpPr>
          <p:cNvPr id="191" name="Google Shape;191;p28"/>
          <p:cNvGrpSpPr/>
          <p:nvPr/>
        </p:nvGrpSpPr>
        <p:grpSpPr>
          <a:xfrm>
            <a:off x="4424797" y="4018722"/>
            <a:ext cx="4094300" cy="1196520"/>
            <a:chOff x="3977400" y="946003"/>
            <a:chExt cx="4094300" cy="1196520"/>
          </a:xfrm>
        </p:grpSpPr>
        <p:grpSp>
          <p:nvGrpSpPr>
            <p:cNvPr id="192" name="Google Shape;192;p28"/>
            <p:cNvGrpSpPr/>
            <p:nvPr/>
          </p:nvGrpSpPr>
          <p:grpSpPr>
            <a:xfrm>
              <a:off x="4732925" y="1142460"/>
              <a:ext cx="529800" cy="1000063"/>
              <a:chOff x="4318975" y="1084322"/>
              <a:chExt cx="529800" cy="592174"/>
            </a:xfrm>
          </p:grpSpPr>
          <p:sp>
            <p:nvSpPr>
              <p:cNvPr id="193" name="Google Shape;193;p28"/>
              <p:cNvSpPr/>
              <p:nvPr/>
            </p:nvSpPr>
            <p:spPr>
              <a:xfrm>
                <a:off x="4517129" y="1086096"/>
                <a:ext cx="133500" cy="59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4" name="Google Shape;194;p28"/>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195" name="Google Shape;195;p2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2"/>
                  </a:solidFill>
                  <a:latin typeface="Roboto"/>
                  <a:ea typeface="Roboto"/>
                  <a:cs typeface="Roboto"/>
                  <a:sym typeface="Roboto"/>
                </a:rPr>
                <a:t>Lorem Ipsum</a:t>
              </a:r>
              <a:endParaRPr b="1" i="0" sz="1100" u="none" cap="none" strike="noStrike">
                <a:solidFill>
                  <a:schemeClr val="lt2"/>
                </a:solidFill>
                <a:latin typeface="Roboto"/>
                <a:ea typeface="Roboto"/>
                <a:cs typeface="Roboto"/>
                <a:sym typeface="Roboto"/>
              </a:endParaRPr>
            </a:p>
          </p:txBody>
        </p:sp>
        <p:sp>
          <p:nvSpPr>
            <p:cNvPr id="196" name="Google Shape;196;p2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lt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lt2"/>
                </a:solidFill>
                <a:latin typeface="Roboto"/>
                <a:ea typeface="Roboto"/>
                <a:cs typeface="Roboto"/>
                <a:sym typeface="Roboto"/>
              </a:endParaRPr>
            </a:p>
          </p:txBody>
        </p:sp>
        <p:sp>
          <p:nvSpPr>
            <p:cNvPr id="197" name="Google Shape;197;p2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lt2"/>
                  </a:solidFill>
                  <a:latin typeface="Roboto"/>
                  <a:ea typeface="Roboto"/>
                  <a:cs typeface="Roboto"/>
                  <a:sym typeface="Roboto"/>
                </a:rPr>
                <a:t>20XX</a:t>
              </a:r>
              <a:endParaRPr b="0" i="0" sz="900" u="none" cap="none" strike="noStrike">
                <a:solidFill>
                  <a:schemeClr val="lt2"/>
                </a:solidFill>
                <a:latin typeface="Roboto"/>
                <a:ea typeface="Roboto"/>
                <a:cs typeface="Roboto"/>
                <a:sym typeface="Roboto"/>
              </a:endParaRPr>
            </a:p>
          </p:txBody>
        </p:sp>
      </p:grpSp>
      <p:grpSp>
        <p:nvGrpSpPr>
          <p:cNvPr id="198" name="Google Shape;198;p28"/>
          <p:cNvGrpSpPr/>
          <p:nvPr/>
        </p:nvGrpSpPr>
        <p:grpSpPr>
          <a:xfrm>
            <a:off x="4424797" y="3017920"/>
            <a:ext cx="4094300" cy="1193487"/>
            <a:chOff x="3977400" y="946003"/>
            <a:chExt cx="4094300" cy="1193487"/>
          </a:xfrm>
        </p:grpSpPr>
        <p:grpSp>
          <p:nvGrpSpPr>
            <p:cNvPr id="199" name="Google Shape;199;p28"/>
            <p:cNvGrpSpPr/>
            <p:nvPr/>
          </p:nvGrpSpPr>
          <p:grpSpPr>
            <a:xfrm>
              <a:off x="4732925" y="1142460"/>
              <a:ext cx="529800" cy="997030"/>
              <a:chOff x="4318975" y="1084322"/>
              <a:chExt cx="529800" cy="590378"/>
            </a:xfrm>
          </p:grpSpPr>
          <p:sp>
            <p:nvSpPr>
              <p:cNvPr id="200" name="Google Shape;200;p28"/>
              <p:cNvSpPr/>
              <p:nvPr/>
            </p:nvSpPr>
            <p:spPr>
              <a:xfrm>
                <a:off x="4517125" y="1086100"/>
                <a:ext cx="133500" cy="58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1" name="Google Shape;201;p28"/>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202" name="Google Shape;202;p2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2"/>
                  </a:solidFill>
                  <a:latin typeface="Roboto"/>
                  <a:ea typeface="Roboto"/>
                  <a:cs typeface="Roboto"/>
                  <a:sym typeface="Roboto"/>
                </a:rPr>
                <a:t>Lorem Ipsum</a:t>
              </a:r>
              <a:endParaRPr b="1" i="0" sz="1100" u="none" cap="none" strike="noStrike">
                <a:solidFill>
                  <a:schemeClr val="lt2"/>
                </a:solidFill>
                <a:latin typeface="Roboto"/>
                <a:ea typeface="Roboto"/>
                <a:cs typeface="Roboto"/>
                <a:sym typeface="Roboto"/>
              </a:endParaRPr>
            </a:p>
          </p:txBody>
        </p:sp>
        <p:sp>
          <p:nvSpPr>
            <p:cNvPr id="203" name="Google Shape;203;p2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lt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lt2"/>
                </a:solidFill>
                <a:latin typeface="Roboto"/>
                <a:ea typeface="Roboto"/>
                <a:cs typeface="Roboto"/>
                <a:sym typeface="Roboto"/>
              </a:endParaRPr>
            </a:p>
          </p:txBody>
        </p:sp>
        <p:sp>
          <p:nvSpPr>
            <p:cNvPr id="204" name="Google Shape;204;p2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lt2"/>
                  </a:solidFill>
                  <a:latin typeface="Roboto"/>
                  <a:ea typeface="Roboto"/>
                  <a:cs typeface="Roboto"/>
                  <a:sym typeface="Roboto"/>
                </a:rPr>
                <a:t>20XX</a:t>
              </a:r>
              <a:endParaRPr b="0" i="0" sz="900" u="none" cap="none" strike="noStrike">
                <a:solidFill>
                  <a:schemeClr val="lt2"/>
                </a:solidFill>
                <a:latin typeface="Roboto"/>
                <a:ea typeface="Roboto"/>
                <a:cs typeface="Roboto"/>
                <a:sym typeface="Roboto"/>
              </a:endParaRPr>
            </a:p>
          </p:txBody>
        </p:sp>
      </p:grpSp>
      <p:sp>
        <p:nvSpPr>
          <p:cNvPr id="205" name="Google Shape;205;p28"/>
          <p:cNvSpPr txBox="1"/>
          <p:nvPr>
            <p:ph idx="1" type="body"/>
          </p:nvPr>
        </p:nvSpPr>
        <p:spPr>
          <a:xfrm>
            <a:off x="311700" y="1150125"/>
            <a:ext cx="4113300" cy="3559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6" name="Shape 206"/>
        <p:cNvGrpSpPr/>
        <p:nvPr/>
      </p:nvGrpSpPr>
      <p:grpSpPr>
        <a:xfrm>
          <a:off x="0" y="0"/>
          <a:ext cx="0" cy="0"/>
          <a:chOff x="0" y="0"/>
          <a:chExt cx="0" cy="0"/>
        </a:xfrm>
      </p:grpSpPr>
      <p:sp>
        <p:nvSpPr>
          <p:cNvPr id="207" name="Google Shape;207;p29"/>
          <p:cNvSpPr txBox="1"/>
          <p:nvPr>
            <p:ph idx="1" type="body"/>
          </p:nvPr>
        </p:nvSpPr>
        <p:spPr>
          <a:xfrm>
            <a:off x="311700" y="4230575"/>
            <a:ext cx="5998800" cy="4794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08" name="Google Shape;208;p2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30"/>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3" name="Google Shape;213;p31"/>
          <p:cNvSpPr txBox="1"/>
          <p:nvPr>
            <p:ph idx="1" type="body"/>
          </p:nvPr>
        </p:nvSpPr>
        <p:spPr>
          <a:xfrm>
            <a:off x="311700" y="1389600"/>
            <a:ext cx="2808000" cy="3320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4" name="Google Shape;214;p31"/>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557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1" name="Shape 221"/>
        <p:cNvGrpSpPr/>
        <p:nvPr/>
      </p:nvGrpSpPr>
      <p:grpSpPr>
        <a:xfrm>
          <a:off x="0" y="0"/>
          <a:ext cx="0" cy="0"/>
          <a:chOff x="0" y="0"/>
          <a:chExt cx="0" cy="0"/>
        </a:xfrm>
      </p:grpSpPr>
      <p:sp>
        <p:nvSpPr>
          <p:cNvPr id="222" name="Google Shape;222;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23" name="Google Shape;223;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2"/>
              </a:buClr>
              <a:buSzPts val="2800"/>
              <a:buNone/>
              <a:defRPr sz="2800">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224" name="Google Shape;224;p3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33"/>
          <p:cNvSpPr/>
          <p:nvPr/>
        </p:nvSpPr>
        <p:spPr>
          <a:xfrm>
            <a:off x="-5700" y="4449925"/>
            <a:ext cx="9155400" cy="693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6" name="Shape 226"/>
        <p:cNvGrpSpPr/>
        <p:nvPr/>
      </p:nvGrpSpPr>
      <p:grpSpPr>
        <a:xfrm>
          <a:off x="0" y="0"/>
          <a:ext cx="0" cy="0"/>
          <a:chOff x="0" y="0"/>
          <a:chExt cx="0" cy="0"/>
        </a:xfrm>
      </p:grpSpPr>
      <p:sp>
        <p:nvSpPr>
          <p:cNvPr id="227" name="Google Shape;227;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8" name="Google Shape;228;p3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1" name="Google Shape;231;p35"/>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32" name="Google Shape;232;p35"/>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Clr>
                <a:schemeClr val="lt1"/>
              </a:buClr>
              <a:buSzPts val="3600"/>
              <a:buNone/>
              <a:defRPr sz="3600">
                <a:solidFill>
                  <a:schemeClr val="lt1"/>
                </a:solidFill>
              </a:defRPr>
            </a:lvl2pPr>
            <a:lvl3pPr lvl="2" rtl="0" algn="ctr">
              <a:lnSpc>
                <a:spcPct val="100000"/>
              </a:lnSpc>
              <a:spcBef>
                <a:spcPts val="0"/>
              </a:spcBef>
              <a:spcAft>
                <a:spcPts val="0"/>
              </a:spcAft>
              <a:buClr>
                <a:schemeClr val="lt1"/>
              </a:buClr>
              <a:buSzPts val="3600"/>
              <a:buNone/>
              <a:defRPr sz="3600">
                <a:solidFill>
                  <a:schemeClr val="lt1"/>
                </a:solidFill>
              </a:defRPr>
            </a:lvl3pPr>
            <a:lvl4pPr lvl="3" rtl="0" algn="ctr">
              <a:lnSpc>
                <a:spcPct val="100000"/>
              </a:lnSpc>
              <a:spcBef>
                <a:spcPts val="0"/>
              </a:spcBef>
              <a:spcAft>
                <a:spcPts val="0"/>
              </a:spcAft>
              <a:buClr>
                <a:schemeClr val="lt1"/>
              </a:buClr>
              <a:buSzPts val="3600"/>
              <a:buNone/>
              <a:defRPr sz="3600">
                <a:solidFill>
                  <a:schemeClr val="lt1"/>
                </a:solidFill>
              </a:defRPr>
            </a:lvl4pPr>
            <a:lvl5pPr lvl="4" rtl="0" algn="ctr">
              <a:lnSpc>
                <a:spcPct val="100000"/>
              </a:lnSpc>
              <a:spcBef>
                <a:spcPts val="0"/>
              </a:spcBef>
              <a:spcAft>
                <a:spcPts val="0"/>
              </a:spcAft>
              <a:buClr>
                <a:schemeClr val="lt1"/>
              </a:buClr>
              <a:buSzPts val="3600"/>
              <a:buNone/>
              <a:defRPr sz="3600">
                <a:solidFill>
                  <a:schemeClr val="lt1"/>
                </a:solidFill>
              </a:defRPr>
            </a:lvl5pPr>
            <a:lvl6pPr lvl="5" rtl="0" algn="ctr">
              <a:lnSpc>
                <a:spcPct val="100000"/>
              </a:lnSpc>
              <a:spcBef>
                <a:spcPts val="0"/>
              </a:spcBef>
              <a:spcAft>
                <a:spcPts val="0"/>
              </a:spcAft>
              <a:buClr>
                <a:schemeClr val="lt1"/>
              </a:buClr>
              <a:buSzPts val="3600"/>
              <a:buNone/>
              <a:defRPr sz="3600">
                <a:solidFill>
                  <a:schemeClr val="lt1"/>
                </a:solidFill>
              </a:defRPr>
            </a:lvl6pPr>
            <a:lvl7pPr lvl="6" rtl="0" algn="ctr">
              <a:lnSpc>
                <a:spcPct val="100000"/>
              </a:lnSpc>
              <a:spcBef>
                <a:spcPts val="0"/>
              </a:spcBef>
              <a:spcAft>
                <a:spcPts val="0"/>
              </a:spcAft>
              <a:buClr>
                <a:schemeClr val="lt1"/>
              </a:buClr>
              <a:buSzPts val="3600"/>
              <a:buNone/>
              <a:defRPr sz="3600">
                <a:solidFill>
                  <a:schemeClr val="lt1"/>
                </a:solidFill>
              </a:defRPr>
            </a:lvl7pPr>
            <a:lvl8pPr lvl="7" rtl="0" algn="ctr">
              <a:lnSpc>
                <a:spcPct val="100000"/>
              </a:lnSpc>
              <a:spcBef>
                <a:spcPts val="0"/>
              </a:spcBef>
              <a:spcAft>
                <a:spcPts val="0"/>
              </a:spcAft>
              <a:buClr>
                <a:schemeClr val="lt1"/>
              </a:buClr>
              <a:buSzPts val="3600"/>
              <a:buNone/>
              <a:defRPr sz="3600">
                <a:solidFill>
                  <a:schemeClr val="lt1"/>
                </a:solidFill>
              </a:defRPr>
            </a:lvl8pPr>
            <a:lvl9pPr lvl="8" rtl="0" algn="ctr">
              <a:lnSpc>
                <a:spcPct val="100000"/>
              </a:lnSpc>
              <a:spcBef>
                <a:spcPts val="0"/>
              </a:spcBef>
              <a:spcAft>
                <a:spcPts val="0"/>
              </a:spcAft>
              <a:buClr>
                <a:schemeClr val="lt1"/>
              </a:buClr>
              <a:buSzPts val="3600"/>
              <a:buNone/>
              <a:defRPr sz="3600">
                <a:solidFill>
                  <a:schemeClr val="lt1"/>
                </a:solidFill>
              </a:defRPr>
            </a:lvl9pPr>
          </a:lstStyle>
          <a:p/>
        </p:txBody>
      </p:sp>
      <p:sp>
        <p:nvSpPr>
          <p:cNvPr id="235" name="Google Shape;235;p36"/>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p:nvPr/>
        </p:nvSpPr>
        <p:spPr>
          <a:xfrm>
            <a:off x="-5700" y="4449925"/>
            <a:ext cx="9155400" cy="693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7" name="Shape 237"/>
        <p:cNvGrpSpPr/>
        <p:nvPr/>
      </p:nvGrpSpPr>
      <p:grpSpPr>
        <a:xfrm>
          <a:off x="0" y="0"/>
          <a:ext cx="0" cy="0"/>
          <a:chOff x="0" y="0"/>
          <a:chExt cx="0" cy="0"/>
        </a:xfrm>
      </p:grpSpPr>
      <p:sp>
        <p:nvSpPr>
          <p:cNvPr id="238" name="Google Shape;238;p37"/>
          <p:cNvSpPr/>
          <p:nvPr/>
        </p:nvSpPr>
        <p:spPr>
          <a:xfrm>
            <a:off x="0" y="4710025"/>
            <a:ext cx="9144000" cy="4332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7"/>
          <p:cNvSpPr/>
          <p:nvPr/>
        </p:nvSpPr>
        <p:spPr>
          <a:xfrm>
            <a:off x="4572000" y="-125"/>
            <a:ext cx="4572000" cy="5143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241" name="Google Shape;241;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2"/>
              </a:buClr>
              <a:buSzPts val="2100"/>
              <a:buNone/>
              <a:defRPr sz="2100">
                <a:solidFill>
                  <a:schemeClr val="lt2"/>
                </a:solidFill>
              </a:defRPr>
            </a:lvl1pPr>
            <a:lvl2pPr lvl="1" rtl="0" algn="l">
              <a:lnSpc>
                <a:spcPct val="100000"/>
              </a:lnSpc>
              <a:spcBef>
                <a:spcPts val="0"/>
              </a:spcBef>
              <a:spcAft>
                <a:spcPts val="0"/>
              </a:spcAft>
              <a:buClr>
                <a:schemeClr val="lt2"/>
              </a:buClr>
              <a:buSzPts val="2100"/>
              <a:buNone/>
              <a:defRPr sz="2100">
                <a:solidFill>
                  <a:schemeClr val="lt2"/>
                </a:solidFill>
              </a:defRPr>
            </a:lvl2pPr>
            <a:lvl3pPr lvl="2" rtl="0" algn="l">
              <a:lnSpc>
                <a:spcPct val="100000"/>
              </a:lnSpc>
              <a:spcBef>
                <a:spcPts val="0"/>
              </a:spcBef>
              <a:spcAft>
                <a:spcPts val="0"/>
              </a:spcAft>
              <a:buClr>
                <a:schemeClr val="lt2"/>
              </a:buClr>
              <a:buSzPts val="2100"/>
              <a:buNone/>
              <a:defRPr sz="2100">
                <a:solidFill>
                  <a:schemeClr val="lt2"/>
                </a:solidFill>
              </a:defRPr>
            </a:lvl3pPr>
            <a:lvl4pPr lvl="3" rtl="0" algn="l">
              <a:lnSpc>
                <a:spcPct val="100000"/>
              </a:lnSpc>
              <a:spcBef>
                <a:spcPts val="0"/>
              </a:spcBef>
              <a:spcAft>
                <a:spcPts val="0"/>
              </a:spcAft>
              <a:buClr>
                <a:schemeClr val="lt2"/>
              </a:buClr>
              <a:buSzPts val="2100"/>
              <a:buNone/>
              <a:defRPr sz="2100">
                <a:solidFill>
                  <a:schemeClr val="lt2"/>
                </a:solidFill>
              </a:defRPr>
            </a:lvl4pPr>
            <a:lvl5pPr lvl="4" rtl="0" algn="l">
              <a:lnSpc>
                <a:spcPct val="100000"/>
              </a:lnSpc>
              <a:spcBef>
                <a:spcPts val="0"/>
              </a:spcBef>
              <a:spcAft>
                <a:spcPts val="0"/>
              </a:spcAft>
              <a:buClr>
                <a:schemeClr val="lt2"/>
              </a:buClr>
              <a:buSzPts val="2100"/>
              <a:buNone/>
              <a:defRPr sz="2100">
                <a:solidFill>
                  <a:schemeClr val="lt2"/>
                </a:solidFill>
              </a:defRPr>
            </a:lvl5pPr>
            <a:lvl6pPr lvl="5" rtl="0" algn="l">
              <a:lnSpc>
                <a:spcPct val="100000"/>
              </a:lnSpc>
              <a:spcBef>
                <a:spcPts val="0"/>
              </a:spcBef>
              <a:spcAft>
                <a:spcPts val="0"/>
              </a:spcAft>
              <a:buClr>
                <a:schemeClr val="lt2"/>
              </a:buClr>
              <a:buSzPts val="2100"/>
              <a:buNone/>
              <a:defRPr sz="2100">
                <a:solidFill>
                  <a:schemeClr val="lt2"/>
                </a:solidFill>
              </a:defRPr>
            </a:lvl6pPr>
            <a:lvl7pPr lvl="6" rtl="0" algn="l">
              <a:lnSpc>
                <a:spcPct val="100000"/>
              </a:lnSpc>
              <a:spcBef>
                <a:spcPts val="0"/>
              </a:spcBef>
              <a:spcAft>
                <a:spcPts val="0"/>
              </a:spcAft>
              <a:buClr>
                <a:schemeClr val="lt2"/>
              </a:buClr>
              <a:buSzPts val="2100"/>
              <a:buNone/>
              <a:defRPr sz="2100">
                <a:solidFill>
                  <a:schemeClr val="lt2"/>
                </a:solidFill>
              </a:defRPr>
            </a:lvl7pPr>
            <a:lvl8pPr lvl="7" rtl="0" algn="l">
              <a:lnSpc>
                <a:spcPct val="100000"/>
              </a:lnSpc>
              <a:spcBef>
                <a:spcPts val="0"/>
              </a:spcBef>
              <a:spcAft>
                <a:spcPts val="0"/>
              </a:spcAft>
              <a:buClr>
                <a:schemeClr val="lt2"/>
              </a:buClr>
              <a:buSzPts val="2100"/>
              <a:buNone/>
              <a:defRPr sz="2100">
                <a:solidFill>
                  <a:schemeClr val="lt2"/>
                </a:solidFill>
              </a:defRPr>
            </a:lvl8pPr>
            <a:lvl9pPr lvl="8" rtl="0" algn="l">
              <a:lnSpc>
                <a:spcPct val="100000"/>
              </a:lnSpc>
              <a:spcBef>
                <a:spcPts val="0"/>
              </a:spcBef>
              <a:spcAft>
                <a:spcPts val="0"/>
              </a:spcAft>
              <a:buClr>
                <a:schemeClr val="lt2"/>
              </a:buClr>
              <a:buSzPts val="2100"/>
              <a:buNone/>
              <a:defRPr sz="2100">
                <a:solidFill>
                  <a:schemeClr val="lt2"/>
                </a:solidFill>
              </a:defRPr>
            </a:lvl9pPr>
          </a:lstStyle>
          <a:p/>
        </p:txBody>
      </p:sp>
      <p:sp>
        <p:nvSpPr>
          <p:cNvPr id="242" name="Google Shape;242;p37"/>
          <p:cNvSpPr txBox="1"/>
          <p:nvPr>
            <p:ph idx="2" type="body"/>
          </p:nvPr>
        </p:nvSpPr>
        <p:spPr>
          <a:xfrm>
            <a:off x="4939500" y="464100"/>
            <a:ext cx="3837000" cy="42153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sp>
        <p:nvSpPr>
          <p:cNvPr id="243" name="Google Shape;243;p3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4" name="Shape 244"/>
        <p:cNvGrpSpPr/>
        <p:nvPr/>
      </p:nvGrpSpPr>
      <p:grpSpPr>
        <a:xfrm>
          <a:off x="0" y="0"/>
          <a:ext cx="0" cy="0"/>
          <a:chOff x="0" y="0"/>
          <a:chExt cx="0" cy="0"/>
        </a:xfrm>
      </p:grpSpPr>
      <p:sp>
        <p:nvSpPr>
          <p:cNvPr id="245" name="Google Shape;245;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6" name="Google Shape;246;p38"/>
          <p:cNvSpPr txBox="1"/>
          <p:nvPr>
            <p:ph idx="1" type="body"/>
          </p:nvPr>
        </p:nvSpPr>
        <p:spPr>
          <a:xfrm>
            <a:off x="311700" y="1152475"/>
            <a:ext cx="3999900" cy="35577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47" name="Google Shape;247;p38"/>
          <p:cNvSpPr txBox="1"/>
          <p:nvPr>
            <p:ph idx="2" type="body"/>
          </p:nvPr>
        </p:nvSpPr>
        <p:spPr>
          <a:xfrm>
            <a:off x="4832400" y="1152475"/>
            <a:ext cx="3999900" cy="35577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48" name="Google Shape;248;p3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249" name="Shape 249"/>
        <p:cNvGrpSpPr/>
        <p:nvPr/>
      </p:nvGrpSpPr>
      <p:grpSpPr>
        <a:xfrm>
          <a:off x="0" y="0"/>
          <a:ext cx="0" cy="0"/>
          <a:chOff x="0" y="0"/>
          <a:chExt cx="0" cy="0"/>
        </a:xfrm>
      </p:grpSpPr>
      <p:sp>
        <p:nvSpPr>
          <p:cNvPr id="250" name="Google Shape;25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51" name="Google Shape;251;p3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grpSp>
        <p:nvGrpSpPr>
          <p:cNvPr id="252" name="Google Shape;252;p39"/>
          <p:cNvGrpSpPr/>
          <p:nvPr/>
        </p:nvGrpSpPr>
        <p:grpSpPr>
          <a:xfrm>
            <a:off x="4424797" y="1017733"/>
            <a:ext cx="4094300" cy="1193580"/>
            <a:chOff x="3977400" y="946003"/>
            <a:chExt cx="4094300" cy="1193580"/>
          </a:xfrm>
        </p:grpSpPr>
        <p:grpSp>
          <p:nvGrpSpPr>
            <p:cNvPr id="253" name="Google Shape;253;p39"/>
            <p:cNvGrpSpPr/>
            <p:nvPr/>
          </p:nvGrpSpPr>
          <p:grpSpPr>
            <a:xfrm>
              <a:off x="4732925" y="1140987"/>
              <a:ext cx="529800" cy="998596"/>
              <a:chOff x="4318975" y="1083450"/>
              <a:chExt cx="529800" cy="591305"/>
            </a:xfrm>
          </p:grpSpPr>
          <p:sp>
            <p:nvSpPr>
              <p:cNvPr id="254" name="Google Shape;254;p39"/>
              <p:cNvSpPr/>
              <p:nvPr/>
            </p:nvSpPr>
            <p:spPr>
              <a:xfrm>
                <a:off x="4517129" y="1083455"/>
                <a:ext cx="133500" cy="591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cxnSp>
            <p:nvCxnSpPr>
              <p:cNvPr id="255" name="Google Shape;255;p39"/>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256" name="Google Shape;256;p39"/>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2"/>
                  </a:solidFill>
                  <a:latin typeface="Roboto"/>
                  <a:ea typeface="Roboto"/>
                  <a:cs typeface="Roboto"/>
                  <a:sym typeface="Roboto"/>
                </a:rPr>
                <a:t>Lorem Ipsum</a:t>
              </a:r>
              <a:endParaRPr b="1" i="0" sz="1100" u="none" cap="none" strike="noStrike">
                <a:solidFill>
                  <a:schemeClr val="dk2"/>
                </a:solidFill>
                <a:latin typeface="Roboto"/>
                <a:ea typeface="Roboto"/>
                <a:cs typeface="Roboto"/>
                <a:sym typeface="Roboto"/>
              </a:endParaRPr>
            </a:p>
          </p:txBody>
        </p:sp>
        <p:sp>
          <p:nvSpPr>
            <p:cNvPr id="257" name="Google Shape;257;p39"/>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dk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dk2"/>
                </a:solidFill>
                <a:latin typeface="Roboto"/>
                <a:ea typeface="Roboto"/>
                <a:cs typeface="Roboto"/>
                <a:sym typeface="Roboto"/>
              </a:endParaRPr>
            </a:p>
          </p:txBody>
        </p:sp>
        <p:sp>
          <p:nvSpPr>
            <p:cNvPr id="258" name="Google Shape;258;p39"/>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Roboto"/>
                  <a:ea typeface="Roboto"/>
                  <a:cs typeface="Roboto"/>
                  <a:sym typeface="Roboto"/>
                </a:rPr>
                <a:t>20XX</a:t>
              </a:r>
              <a:endParaRPr b="0" i="0" sz="900" u="none" cap="none" strike="noStrike">
                <a:solidFill>
                  <a:schemeClr val="dk2"/>
                </a:solidFill>
                <a:latin typeface="Roboto"/>
                <a:ea typeface="Roboto"/>
                <a:cs typeface="Roboto"/>
                <a:sym typeface="Roboto"/>
              </a:endParaRPr>
            </a:p>
          </p:txBody>
        </p:sp>
      </p:grpSp>
      <p:grpSp>
        <p:nvGrpSpPr>
          <p:cNvPr id="259" name="Google Shape;259;p39"/>
          <p:cNvGrpSpPr/>
          <p:nvPr/>
        </p:nvGrpSpPr>
        <p:grpSpPr>
          <a:xfrm>
            <a:off x="4424797" y="2018576"/>
            <a:ext cx="4094300" cy="1193487"/>
            <a:chOff x="3977400" y="946003"/>
            <a:chExt cx="4094300" cy="1193487"/>
          </a:xfrm>
        </p:grpSpPr>
        <p:grpSp>
          <p:nvGrpSpPr>
            <p:cNvPr id="260" name="Google Shape;260;p39"/>
            <p:cNvGrpSpPr/>
            <p:nvPr/>
          </p:nvGrpSpPr>
          <p:grpSpPr>
            <a:xfrm>
              <a:off x="4732925" y="1140987"/>
              <a:ext cx="529800" cy="998503"/>
              <a:chOff x="4318975" y="1083450"/>
              <a:chExt cx="529800" cy="591250"/>
            </a:xfrm>
          </p:grpSpPr>
          <p:sp>
            <p:nvSpPr>
              <p:cNvPr id="261" name="Google Shape;261;p39"/>
              <p:cNvSpPr/>
              <p:nvPr/>
            </p:nvSpPr>
            <p:spPr>
              <a:xfrm>
                <a:off x="4517125" y="1086100"/>
                <a:ext cx="133500" cy="58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2" name="Google Shape;262;p39"/>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263" name="Google Shape;263;p39"/>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2"/>
                  </a:solidFill>
                  <a:latin typeface="Roboto"/>
                  <a:ea typeface="Roboto"/>
                  <a:cs typeface="Roboto"/>
                  <a:sym typeface="Roboto"/>
                </a:rPr>
                <a:t>Lorem Ipsum</a:t>
              </a:r>
              <a:endParaRPr b="1" i="0" sz="1100" u="none" cap="none" strike="noStrike">
                <a:solidFill>
                  <a:schemeClr val="dk2"/>
                </a:solidFill>
                <a:latin typeface="Roboto"/>
                <a:ea typeface="Roboto"/>
                <a:cs typeface="Roboto"/>
                <a:sym typeface="Roboto"/>
              </a:endParaRPr>
            </a:p>
          </p:txBody>
        </p:sp>
        <p:sp>
          <p:nvSpPr>
            <p:cNvPr id="264" name="Google Shape;264;p39"/>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dk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dk2"/>
                </a:solidFill>
                <a:latin typeface="Roboto"/>
                <a:ea typeface="Roboto"/>
                <a:cs typeface="Roboto"/>
                <a:sym typeface="Roboto"/>
              </a:endParaRPr>
            </a:p>
          </p:txBody>
        </p:sp>
        <p:sp>
          <p:nvSpPr>
            <p:cNvPr id="265" name="Google Shape;265;p39"/>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Roboto"/>
                  <a:ea typeface="Roboto"/>
                  <a:cs typeface="Roboto"/>
                  <a:sym typeface="Roboto"/>
                </a:rPr>
                <a:t>20XX</a:t>
              </a:r>
              <a:endParaRPr b="0" i="0" sz="900" u="none" cap="none" strike="noStrike">
                <a:solidFill>
                  <a:schemeClr val="dk2"/>
                </a:solidFill>
                <a:latin typeface="Roboto"/>
                <a:ea typeface="Roboto"/>
                <a:cs typeface="Roboto"/>
                <a:sym typeface="Roboto"/>
              </a:endParaRPr>
            </a:p>
          </p:txBody>
        </p:sp>
      </p:grpSp>
      <p:grpSp>
        <p:nvGrpSpPr>
          <p:cNvPr id="266" name="Google Shape;266;p39"/>
          <p:cNvGrpSpPr/>
          <p:nvPr/>
        </p:nvGrpSpPr>
        <p:grpSpPr>
          <a:xfrm>
            <a:off x="4424797" y="4018722"/>
            <a:ext cx="4094300" cy="1196521"/>
            <a:chOff x="3977400" y="946003"/>
            <a:chExt cx="4094300" cy="1196521"/>
          </a:xfrm>
        </p:grpSpPr>
        <p:grpSp>
          <p:nvGrpSpPr>
            <p:cNvPr id="267" name="Google Shape;267;p39"/>
            <p:cNvGrpSpPr/>
            <p:nvPr/>
          </p:nvGrpSpPr>
          <p:grpSpPr>
            <a:xfrm>
              <a:off x="4732925" y="1142461"/>
              <a:ext cx="529800" cy="1000063"/>
              <a:chOff x="4318975" y="1084322"/>
              <a:chExt cx="529800" cy="592174"/>
            </a:xfrm>
          </p:grpSpPr>
          <p:sp>
            <p:nvSpPr>
              <p:cNvPr id="268" name="Google Shape;268;p39"/>
              <p:cNvSpPr/>
              <p:nvPr/>
            </p:nvSpPr>
            <p:spPr>
              <a:xfrm>
                <a:off x="4517129" y="1086096"/>
                <a:ext cx="133500" cy="59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9" name="Google Shape;269;p39"/>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270" name="Google Shape;270;p39"/>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2"/>
                  </a:solidFill>
                  <a:latin typeface="Roboto"/>
                  <a:ea typeface="Roboto"/>
                  <a:cs typeface="Roboto"/>
                  <a:sym typeface="Roboto"/>
                </a:rPr>
                <a:t>Lorem Ipsum</a:t>
              </a:r>
              <a:endParaRPr b="1" i="0" sz="1100" u="none" cap="none" strike="noStrike">
                <a:solidFill>
                  <a:schemeClr val="lt2"/>
                </a:solidFill>
                <a:latin typeface="Roboto"/>
                <a:ea typeface="Roboto"/>
                <a:cs typeface="Roboto"/>
                <a:sym typeface="Roboto"/>
              </a:endParaRPr>
            </a:p>
          </p:txBody>
        </p:sp>
        <p:sp>
          <p:nvSpPr>
            <p:cNvPr id="271" name="Google Shape;271;p39"/>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lt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lt2"/>
                </a:solidFill>
                <a:latin typeface="Roboto"/>
                <a:ea typeface="Roboto"/>
                <a:cs typeface="Roboto"/>
                <a:sym typeface="Roboto"/>
              </a:endParaRPr>
            </a:p>
          </p:txBody>
        </p:sp>
        <p:sp>
          <p:nvSpPr>
            <p:cNvPr id="272" name="Google Shape;272;p39"/>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lt2"/>
                  </a:solidFill>
                  <a:latin typeface="Roboto"/>
                  <a:ea typeface="Roboto"/>
                  <a:cs typeface="Roboto"/>
                  <a:sym typeface="Roboto"/>
                </a:rPr>
                <a:t>20XX</a:t>
              </a:r>
              <a:endParaRPr b="0" i="0" sz="900" u="none" cap="none" strike="noStrike">
                <a:solidFill>
                  <a:schemeClr val="lt2"/>
                </a:solidFill>
                <a:latin typeface="Roboto"/>
                <a:ea typeface="Roboto"/>
                <a:cs typeface="Roboto"/>
                <a:sym typeface="Roboto"/>
              </a:endParaRPr>
            </a:p>
          </p:txBody>
        </p:sp>
      </p:grpSp>
      <p:grpSp>
        <p:nvGrpSpPr>
          <p:cNvPr id="273" name="Google Shape;273;p39"/>
          <p:cNvGrpSpPr/>
          <p:nvPr/>
        </p:nvGrpSpPr>
        <p:grpSpPr>
          <a:xfrm>
            <a:off x="4424797" y="3017920"/>
            <a:ext cx="4094300" cy="1193488"/>
            <a:chOff x="3977400" y="946003"/>
            <a:chExt cx="4094300" cy="1193488"/>
          </a:xfrm>
        </p:grpSpPr>
        <p:grpSp>
          <p:nvGrpSpPr>
            <p:cNvPr id="274" name="Google Shape;274;p39"/>
            <p:cNvGrpSpPr/>
            <p:nvPr/>
          </p:nvGrpSpPr>
          <p:grpSpPr>
            <a:xfrm>
              <a:off x="4732925" y="1142461"/>
              <a:ext cx="529800" cy="997030"/>
              <a:chOff x="4318975" y="1084322"/>
              <a:chExt cx="529800" cy="590378"/>
            </a:xfrm>
          </p:grpSpPr>
          <p:sp>
            <p:nvSpPr>
              <p:cNvPr id="275" name="Google Shape;275;p39"/>
              <p:cNvSpPr/>
              <p:nvPr/>
            </p:nvSpPr>
            <p:spPr>
              <a:xfrm>
                <a:off x="4517125" y="1086100"/>
                <a:ext cx="133500" cy="58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6" name="Google Shape;276;p39"/>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277" name="Google Shape;277;p39"/>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2"/>
                  </a:solidFill>
                  <a:latin typeface="Roboto"/>
                  <a:ea typeface="Roboto"/>
                  <a:cs typeface="Roboto"/>
                  <a:sym typeface="Roboto"/>
                </a:rPr>
                <a:t>Lorem Ipsum</a:t>
              </a:r>
              <a:endParaRPr b="1" i="0" sz="1100" u="none" cap="none" strike="noStrike">
                <a:solidFill>
                  <a:schemeClr val="lt2"/>
                </a:solidFill>
                <a:latin typeface="Roboto"/>
                <a:ea typeface="Roboto"/>
                <a:cs typeface="Roboto"/>
                <a:sym typeface="Roboto"/>
              </a:endParaRPr>
            </a:p>
          </p:txBody>
        </p:sp>
        <p:sp>
          <p:nvSpPr>
            <p:cNvPr id="278" name="Google Shape;278;p39"/>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700"/>
                <a:buFont typeface="Arial"/>
                <a:buNone/>
              </a:pPr>
              <a:r>
                <a:rPr b="0" i="0" lang="en" sz="700" u="none" cap="none" strike="noStrike">
                  <a:solidFill>
                    <a:schemeClr val="lt2"/>
                  </a:solidFill>
                  <a:latin typeface="Roboto"/>
                  <a:ea typeface="Roboto"/>
                  <a:cs typeface="Roboto"/>
                  <a:sym typeface="Roboto"/>
                </a:rPr>
                <a:t>Lorem ipsum dolor sit amet, consectetur adipiscing. Donec risus dolor, porta venenatis neque sit amet, pharetra luctus felis.</a:t>
              </a:r>
              <a:endParaRPr b="0" i="0" sz="700" u="none" cap="none" strike="noStrike">
                <a:solidFill>
                  <a:schemeClr val="lt2"/>
                </a:solidFill>
                <a:latin typeface="Roboto"/>
                <a:ea typeface="Roboto"/>
                <a:cs typeface="Roboto"/>
                <a:sym typeface="Roboto"/>
              </a:endParaRPr>
            </a:p>
          </p:txBody>
        </p:sp>
        <p:sp>
          <p:nvSpPr>
            <p:cNvPr id="279" name="Google Shape;279;p39"/>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900"/>
                <a:buFont typeface="Arial"/>
                <a:buNone/>
              </a:pPr>
              <a:r>
                <a:rPr b="0" i="0" lang="en" sz="900" u="none" cap="none" strike="noStrike">
                  <a:solidFill>
                    <a:schemeClr val="lt2"/>
                  </a:solidFill>
                  <a:latin typeface="Roboto"/>
                  <a:ea typeface="Roboto"/>
                  <a:cs typeface="Roboto"/>
                  <a:sym typeface="Roboto"/>
                </a:rPr>
                <a:t>20XX</a:t>
              </a:r>
              <a:endParaRPr b="0" i="0" sz="900" u="none" cap="none" strike="noStrike">
                <a:solidFill>
                  <a:schemeClr val="lt2"/>
                </a:solidFill>
                <a:latin typeface="Roboto"/>
                <a:ea typeface="Roboto"/>
                <a:cs typeface="Roboto"/>
                <a:sym typeface="Roboto"/>
              </a:endParaRPr>
            </a:p>
          </p:txBody>
        </p:sp>
      </p:grpSp>
      <p:sp>
        <p:nvSpPr>
          <p:cNvPr id="280" name="Google Shape;280;p39"/>
          <p:cNvSpPr txBox="1"/>
          <p:nvPr>
            <p:ph idx="1" type="body"/>
          </p:nvPr>
        </p:nvSpPr>
        <p:spPr>
          <a:xfrm>
            <a:off x="311700" y="1150125"/>
            <a:ext cx="4113300" cy="35598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1" name="Shape 281"/>
        <p:cNvGrpSpPr/>
        <p:nvPr/>
      </p:nvGrpSpPr>
      <p:grpSpPr>
        <a:xfrm>
          <a:off x="0" y="0"/>
          <a:ext cx="0" cy="0"/>
          <a:chOff x="0" y="0"/>
          <a:chExt cx="0" cy="0"/>
        </a:xfrm>
      </p:grpSpPr>
      <p:sp>
        <p:nvSpPr>
          <p:cNvPr id="282" name="Google Shape;282;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83" name="Google Shape;283;p40"/>
          <p:cNvSpPr txBox="1"/>
          <p:nvPr>
            <p:ph idx="1" type="body"/>
          </p:nvPr>
        </p:nvSpPr>
        <p:spPr>
          <a:xfrm>
            <a:off x="311700" y="1389600"/>
            <a:ext cx="2808000" cy="3320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284" name="Google Shape;284;p40"/>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5" name="Shape 285"/>
        <p:cNvGrpSpPr/>
        <p:nvPr/>
      </p:nvGrpSpPr>
      <p:grpSpPr>
        <a:xfrm>
          <a:off x="0" y="0"/>
          <a:ext cx="0" cy="0"/>
          <a:chOff x="0" y="0"/>
          <a:chExt cx="0" cy="0"/>
        </a:xfrm>
      </p:grpSpPr>
      <p:sp>
        <p:nvSpPr>
          <p:cNvPr id="286" name="Google Shape;286;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87" name="Google Shape;287;p41"/>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8" name="Shape 288"/>
        <p:cNvGrpSpPr/>
        <p:nvPr/>
      </p:nvGrpSpPr>
      <p:grpSpPr>
        <a:xfrm>
          <a:off x="0" y="0"/>
          <a:ext cx="0" cy="0"/>
          <a:chOff x="0" y="0"/>
          <a:chExt cx="0" cy="0"/>
        </a:xfrm>
      </p:grpSpPr>
      <p:sp>
        <p:nvSpPr>
          <p:cNvPr id="289" name="Google Shape;289;p42"/>
          <p:cNvSpPr txBox="1"/>
          <p:nvPr>
            <p:ph idx="1" type="body"/>
          </p:nvPr>
        </p:nvSpPr>
        <p:spPr>
          <a:xfrm>
            <a:off x="311700" y="4230575"/>
            <a:ext cx="5998800" cy="4794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290" name="Google Shape;290;p4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557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557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291" name="Shape 291"/>
        <p:cNvGrpSpPr/>
        <p:nvPr/>
      </p:nvGrpSpPr>
      <p:grpSpPr>
        <a:xfrm>
          <a:off x="0" y="0"/>
          <a:ext cx="0" cy="0"/>
          <a:chOff x="0" y="0"/>
          <a:chExt cx="0" cy="0"/>
        </a:xfrm>
      </p:grpSpPr>
      <p:sp>
        <p:nvSpPr>
          <p:cNvPr id="292" name="Google Shape;292;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12000"/>
              <a:buNone/>
              <a:defRPr sz="12000">
                <a:solidFill>
                  <a:schemeClr val="lt1"/>
                </a:solidFill>
              </a:defRPr>
            </a:lvl1pPr>
            <a:lvl2pPr lvl="1" rtl="0" algn="ctr">
              <a:lnSpc>
                <a:spcPct val="100000"/>
              </a:lnSpc>
              <a:spcBef>
                <a:spcPts val="0"/>
              </a:spcBef>
              <a:spcAft>
                <a:spcPts val="0"/>
              </a:spcAft>
              <a:buClr>
                <a:schemeClr val="dk2"/>
              </a:buClr>
              <a:buSzPts val="12000"/>
              <a:buNone/>
              <a:defRPr sz="12000">
                <a:solidFill>
                  <a:schemeClr val="dk2"/>
                </a:solidFill>
              </a:defRPr>
            </a:lvl2pPr>
            <a:lvl3pPr lvl="2" rtl="0" algn="ctr">
              <a:lnSpc>
                <a:spcPct val="100000"/>
              </a:lnSpc>
              <a:spcBef>
                <a:spcPts val="0"/>
              </a:spcBef>
              <a:spcAft>
                <a:spcPts val="0"/>
              </a:spcAft>
              <a:buClr>
                <a:schemeClr val="dk2"/>
              </a:buClr>
              <a:buSzPts val="12000"/>
              <a:buNone/>
              <a:defRPr sz="12000">
                <a:solidFill>
                  <a:schemeClr val="dk2"/>
                </a:solidFill>
              </a:defRPr>
            </a:lvl3pPr>
            <a:lvl4pPr lvl="3" rtl="0" algn="ctr">
              <a:lnSpc>
                <a:spcPct val="100000"/>
              </a:lnSpc>
              <a:spcBef>
                <a:spcPts val="0"/>
              </a:spcBef>
              <a:spcAft>
                <a:spcPts val="0"/>
              </a:spcAft>
              <a:buClr>
                <a:schemeClr val="dk2"/>
              </a:buClr>
              <a:buSzPts val="12000"/>
              <a:buNone/>
              <a:defRPr sz="12000">
                <a:solidFill>
                  <a:schemeClr val="dk2"/>
                </a:solidFill>
              </a:defRPr>
            </a:lvl4pPr>
            <a:lvl5pPr lvl="4" rtl="0" algn="ctr">
              <a:lnSpc>
                <a:spcPct val="100000"/>
              </a:lnSpc>
              <a:spcBef>
                <a:spcPts val="0"/>
              </a:spcBef>
              <a:spcAft>
                <a:spcPts val="0"/>
              </a:spcAft>
              <a:buClr>
                <a:schemeClr val="dk2"/>
              </a:buClr>
              <a:buSzPts val="12000"/>
              <a:buNone/>
              <a:defRPr sz="12000">
                <a:solidFill>
                  <a:schemeClr val="dk2"/>
                </a:solidFill>
              </a:defRPr>
            </a:lvl5pPr>
            <a:lvl6pPr lvl="5" rtl="0" algn="ctr">
              <a:lnSpc>
                <a:spcPct val="100000"/>
              </a:lnSpc>
              <a:spcBef>
                <a:spcPts val="0"/>
              </a:spcBef>
              <a:spcAft>
                <a:spcPts val="0"/>
              </a:spcAft>
              <a:buClr>
                <a:schemeClr val="dk2"/>
              </a:buClr>
              <a:buSzPts val="12000"/>
              <a:buNone/>
              <a:defRPr sz="12000">
                <a:solidFill>
                  <a:schemeClr val="dk2"/>
                </a:solidFill>
              </a:defRPr>
            </a:lvl6pPr>
            <a:lvl7pPr lvl="6" rtl="0" algn="ctr">
              <a:lnSpc>
                <a:spcPct val="100000"/>
              </a:lnSpc>
              <a:spcBef>
                <a:spcPts val="0"/>
              </a:spcBef>
              <a:spcAft>
                <a:spcPts val="0"/>
              </a:spcAft>
              <a:buClr>
                <a:schemeClr val="dk2"/>
              </a:buClr>
              <a:buSzPts val="12000"/>
              <a:buNone/>
              <a:defRPr sz="12000">
                <a:solidFill>
                  <a:schemeClr val="dk2"/>
                </a:solidFill>
              </a:defRPr>
            </a:lvl7pPr>
            <a:lvl8pPr lvl="7" rtl="0" algn="ctr">
              <a:lnSpc>
                <a:spcPct val="100000"/>
              </a:lnSpc>
              <a:spcBef>
                <a:spcPts val="0"/>
              </a:spcBef>
              <a:spcAft>
                <a:spcPts val="0"/>
              </a:spcAft>
              <a:buClr>
                <a:schemeClr val="dk2"/>
              </a:buClr>
              <a:buSzPts val="12000"/>
              <a:buNone/>
              <a:defRPr sz="12000">
                <a:solidFill>
                  <a:schemeClr val="dk2"/>
                </a:solidFill>
              </a:defRPr>
            </a:lvl8pPr>
            <a:lvl9pPr lvl="8" rtl="0"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293" name="Google Shape;293;p43"/>
          <p:cNvSpPr txBox="1"/>
          <p:nvPr>
            <p:ph idx="1" type="body"/>
          </p:nvPr>
        </p:nvSpPr>
        <p:spPr>
          <a:xfrm>
            <a:off x="311700" y="3152225"/>
            <a:ext cx="8520600" cy="15579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Clr>
                <a:schemeClr val="lt1"/>
              </a:buClr>
              <a:buSzPts val="1800"/>
              <a:buChar char="●"/>
              <a:defRPr>
                <a:solidFill>
                  <a:schemeClr val="lt1"/>
                </a:solidFill>
              </a:defRPr>
            </a:lvl1pPr>
            <a:lvl2pPr indent="-317500" lvl="1" marL="914400" rtl="0" algn="ctr">
              <a:lnSpc>
                <a:spcPct val="115000"/>
              </a:lnSpc>
              <a:spcBef>
                <a:spcPts val="0"/>
              </a:spcBef>
              <a:spcAft>
                <a:spcPts val="0"/>
              </a:spcAft>
              <a:buClr>
                <a:schemeClr val="lt1"/>
              </a:buClr>
              <a:buSzPts val="1400"/>
              <a:buChar char="○"/>
              <a:defRPr>
                <a:solidFill>
                  <a:schemeClr val="lt1"/>
                </a:solidFill>
              </a:defRPr>
            </a:lvl2pPr>
            <a:lvl3pPr indent="-317500" lvl="2" marL="1371600" rtl="0" algn="ctr">
              <a:lnSpc>
                <a:spcPct val="115000"/>
              </a:lnSpc>
              <a:spcBef>
                <a:spcPts val="0"/>
              </a:spcBef>
              <a:spcAft>
                <a:spcPts val="0"/>
              </a:spcAft>
              <a:buClr>
                <a:schemeClr val="lt1"/>
              </a:buClr>
              <a:buSzPts val="1400"/>
              <a:buChar char="■"/>
              <a:defRPr>
                <a:solidFill>
                  <a:schemeClr val="lt1"/>
                </a:solidFill>
              </a:defRPr>
            </a:lvl3pPr>
            <a:lvl4pPr indent="-317500" lvl="3" marL="1828800" rtl="0" algn="ctr">
              <a:lnSpc>
                <a:spcPct val="115000"/>
              </a:lnSpc>
              <a:spcBef>
                <a:spcPts val="0"/>
              </a:spcBef>
              <a:spcAft>
                <a:spcPts val="0"/>
              </a:spcAft>
              <a:buClr>
                <a:schemeClr val="lt1"/>
              </a:buClr>
              <a:buSzPts val="1400"/>
              <a:buChar char="●"/>
              <a:defRPr>
                <a:solidFill>
                  <a:schemeClr val="lt1"/>
                </a:solidFill>
              </a:defRPr>
            </a:lvl4pPr>
            <a:lvl5pPr indent="-317500" lvl="4" marL="2286000" rtl="0" algn="ctr">
              <a:lnSpc>
                <a:spcPct val="115000"/>
              </a:lnSpc>
              <a:spcBef>
                <a:spcPts val="0"/>
              </a:spcBef>
              <a:spcAft>
                <a:spcPts val="0"/>
              </a:spcAft>
              <a:buClr>
                <a:schemeClr val="lt1"/>
              </a:buClr>
              <a:buSzPts val="1400"/>
              <a:buChar char="○"/>
              <a:defRPr>
                <a:solidFill>
                  <a:schemeClr val="lt1"/>
                </a:solidFill>
              </a:defRPr>
            </a:lvl5pPr>
            <a:lvl6pPr indent="-317500" lvl="5" marL="2743200" rtl="0" algn="ctr">
              <a:lnSpc>
                <a:spcPct val="115000"/>
              </a:lnSpc>
              <a:spcBef>
                <a:spcPts val="0"/>
              </a:spcBef>
              <a:spcAft>
                <a:spcPts val="0"/>
              </a:spcAft>
              <a:buClr>
                <a:schemeClr val="lt1"/>
              </a:buClr>
              <a:buSzPts val="1400"/>
              <a:buChar char="■"/>
              <a:defRPr>
                <a:solidFill>
                  <a:schemeClr val="lt1"/>
                </a:solidFill>
              </a:defRPr>
            </a:lvl6pPr>
            <a:lvl7pPr indent="-317500" lvl="6" marL="3200400" rtl="0" algn="ctr">
              <a:lnSpc>
                <a:spcPct val="115000"/>
              </a:lnSpc>
              <a:spcBef>
                <a:spcPts val="0"/>
              </a:spcBef>
              <a:spcAft>
                <a:spcPts val="0"/>
              </a:spcAft>
              <a:buClr>
                <a:schemeClr val="lt1"/>
              </a:buClr>
              <a:buSzPts val="1400"/>
              <a:buChar char="●"/>
              <a:defRPr>
                <a:solidFill>
                  <a:schemeClr val="lt1"/>
                </a:solidFill>
              </a:defRPr>
            </a:lvl7pPr>
            <a:lvl8pPr indent="-317500" lvl="7" marL="3657600" rtl="0" algn="ctr">
              <a:lnSpc>
                <a:spcPct val="115000"/>
              </a:lnSpc>
              <a:spcBef>
                <a:spcPts val="0"/>
              </a:spcBef>
              <a:spcAft>
                <a:spcPts val="0"/>
              </a:spcAft>
              <a:buClr>
                <a:schemeClr val="lt1"/>
              </a:buClr>
              <a:buSzPts val="1400"/>
              <a:buChar char="○"/>
              <a:defRPr>
                <a:solidFill>
                  <a:schemeClr val="lt1"/>
                </a:solidFill>
              </a:defRPr>
            </a:lvl8pPr>
            <a:lvl9pPr indent="-317500" lvl="8" marL="4114800" rtl="0" algn="ctr">
              <a:lnSpc>
                <a:spcPct val="115000"/>
              </a:lnSpc>
              <a:spcBef>
                <a:spcPts val="0"/>
              </a:spcBef>
              <a:spcAft>
                <a:spcPts val="0"/>
              </a:spcAft>
              <a:buClr>
                <a:schemeClr val="lt1"/>
              </a:buClr>
              <a:buSzPts val="1400"/>
              <a:buChar char="■"/>
              <a:defRPr>
                <a:solidFill>
                  <a:schemeClr val="lt1"/>
                </a:solidFill>
              </a:defRPr>
            </a:lvl9pPr>
          </a:lstStyle>
          <a:p/>
        </p:txBody>
      </p:sp>
      <p:sp>
        <p:nvSpPr>
          <p:cNvPr id="294" name="Google Shape;294;p4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
        <p:nvSpPr>
          <p:cNvPr id="296" name="Google Shape;296;p4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oints 1">
  <p:cSld name="CUSTOM">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 type="body"/>
          </p:nvPr>
        </p:nvSpPr>
        <p:spPr>
          <a:xfrm>
            <a:off x="311700" y="2653250"/>
            <a:ext cx="2385900" cy="2056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32" name="Google Shape;32;p6"/>
          <p:cNvSpPr txBox="1"/>
          <p:nvPr>
            <p:ph idx="2" type="body"/>
          </p:nvPr>
        </p:nvSpPr>
        <p:spPr>
          <a:xfrm>
            <a:off x="3379050" y="2653250"/>
            <a:ext cx="2385900" cy="2056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3" name="Google Shape;33;p6"/>
          <p:cNvSpPr txBox="1"/>
          <p:nvPr>
            <p:ph idx="3" type="body"/>
          </p:nvPr>
        </p:nvSpPr>
        <p:spPr>
          <a:xfrm>
            <a:off x="6446400" y="2653250"/>
            <a:ext cx="2385900" cy="2056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4" name="Google Shape;34;p6"/>
          <p:cNvSpPr txBox="1"/>
          <p:nvPr>
            <p:ph hasCustomPrompt="1" idx="4" type="title"/>
          </p:nvPr>
        </p:nvSpPr>
        <p:spPr>
          <a:xfrm>
            <a:off x="311700" y="1218450"/>
            <a:ext cx="2385900" cy="1434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200"/>
              <a:buNone/>
              <a:defRPr sz="72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5" name="Google Shape;35;p6"/>
          <p:cNvSpPr txBox="1"/>
          <p:nvPr>
            <p:ph hasCustomPrompt="1" idx="5" type="title"/>
          </p:nvPr>
        </p:nvSpPr>
        <p:spPr>
          <a:xfrm>
            <a:off x="3379050" y="1218450"/>
            <a:ext cx="2385900" cy="1434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200"/>
              <a:buNone/>
              <a:defRPr sz="72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6" name="Google Shape;36;p6"/>
          <p:cNvSpPr txBox="1"/>
          <p:nvPr>
            <p:ph hasCustomPrompt="1" idx="6" type="title"/>
          </p:nvPr>
        </p:nvSpPr>
        <p:spPr>
          <a:xfrm>
            <a:off x="6446400" y="1218450"/>
            <a:ext cx="2385900" cy="1434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2"/>
              </a:buClr>
              <a:buSzPts val="7200"/>
              <a:buNone/>
              <a:defRPr sz="72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7" name="Google Shape;37;p6"/>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rtl="0" algn="r">
              <a:buNone/>
              <a:defRPr b="1" sz="1000">
                <a:solidFill>
                  <a:schemeClr val="lt1"/>
                </a:solidFill>
                <a:latin typeface="Roboto"/>
                <a:ea typeface="Roboto"/>
                <a:cs typeface="Roboto"/>
                <a:sym typeface="Roboto"/>
              </a:defRPr>
            </a:lvl1pPr>
            <a:lvl2pPr lvl="1" rtl="0" algn="r">
              <a:buNone/>
              <a:defRPr b="1" sz="1000">
                <a:solidFill>
                  <a:schemeClr val="lt1"/>
                </a:solidFill>
                <a:latin typeface="Roboto"/>
                <a:ea typeface="Roboto"/>
                <a:cs typeface="Roboto"/>
                <a:sym typeface="Roboto"/>
              </a:defRPr>
            </a:lvl2pPr>
            <a:lvl3pPr lvl="2" rtl="0" algn="r">
              <a:buNone/>
              <a:defRPr b="1" sz="1000">
                <a:solidFill>
                  <a:schemeClr val="lt1"/>
                </a:solidFill>
                <a:latin typeface="Roboto"/>
                <a:ea typeface="Roboto"/>
                <a:cs typeface="Roboto"/>
                <a:sym typeface="Roboto"/>
              </a:defRPr>
            </a:lvl3pPr>
            <a:lvl4pPr lvl="3" rtl="0" algn="r">
              <a:buNone/>
              <a:defRPr b="1" sz="1000">
                <a:solidFill>
                  <a:schemeClr val="lt1"/>
                </a:solidFill>
                <a:latin typeface="Roboto"/>
                <a:ea typeface="Roboto"/>
                <a:cs typeface="Roboto"/>
                <a:sym typeface="Roboto"/>
              </a:defRPr>
            </a:lvl4pPr>
            <a:lvl5pPr lvl="4" rtl="0" algn="r">
              <a:buNone/>
              <a:defRPr b="1" sz="1000">
                <a:solidFill>
                  <a:schemeClr val="lt1"/>
                </a:solidFill>
                <a:latin typeface="Roboto"/>
                <a:ea typeface="Roboto"/>
                <a:cs typeface="Roboto"/>
                <a:sym typeface="Roboto"/>
              </a:defRPr>
            </a:lvl5pPr>
            <a:lvl6pPr lvl="5" rtl="0" algn="r">
              <a:buNone/>
              <a:defRPr b="1" sz="1000">
                <a:solidFill>
                  <a:schemeClr val="lt1"/>
                </a:solidFill>
                <a:latin typeface="Roboto"/>
                <a:ea typeface="Roboto"/>
                <a:cs typeface="Roboto"/>
                <a:sym typeface="Roboto"/>
              </a:defRPr>
            </a:lvl6pPr>
            <a:lvl7pPr lvl="6" rtl="0" algn="r">
              <a:buNone/>
              <a:defRPr b="1" sz="1000">
                <a:solidFill>
                  <a:schemeClr val="lt1"/>
                </a:solidFill>
                <a:latin typeface="Roboto"/>
                <a:ea typeface="Roboto"/>
                <a:cs typeface="Roboto"/>
                <a:sym typeface="Roboto"/>
              </a:defRPr>
            </a:lvl7pPr>
            <a:lvl8pPr lvl="7" rtl="0" algn="r">
              <a:buNone/>
              <a:defRPr b="1" sz="1000">
                <a:solidFill>
                  <a:schemeClr val="lt1"/>
                </a:solidFill>
                <a:latin typeface="Roboto"/>
                <a:ea typeface="Roboto"/>
                <a:cs typeface="Roboto"/>
                <a:sym typeface="Roboto"/>
              </a:defRPr>
            </a:lvl8pPr>
            <a:lvl9pPr lvl="8" rtl="0" algn="r">
              <a:buNone/>
              <a:defRPr b="1"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oints 2">
  <p:cSld name="CUSTOM_1">
    <p:spTree>
      <p:nvGrpSpPr>
        <p:cNvPr id="38" name="Shape 38"/>
        <p:cNvGrpSpPr/>
        <p:nvPr/>
      </p:nvGrpSpPr>
      <p:grpSpPr>
        <a:xfrm>
          <a:off x="0" y="0"/>
          <a:ext cx="0" cy="0"/>
          <a:chOff x="0" y="0"/>
          <a:chExt cx="0" cy="0"/>
        </a:xfrm>
      </p:grpSpPr>
      <p:sp>
        <p:nvSpPr>
          <p:cNvPr id="39" name="Google Shape;39;p7"/>
          <p:cNvSpPr txBox="1"/>
          <p:nvPr>
            <p:ph idx="1" type="body"/>
          </p:nvPr>
        </p:nvSpPr>
        <p:spPr>
          <a:xfrm>
            <a:off x="5694888" y="3211025"/>
            <a:ext cx="3137400" cy="1262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7"/>
          <p:cNvSpPr txBox="1"/>
          <p:nvPr>
            <p:ph idx="2" type="body"/>
          </p:nvPr>
        </p:nvSpPr>
        <p:spPr>
          <a:xfrm>
            <a:off x="5694900" y="1483325"/>
            <a:ext cx="3137400" cy="1262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1" name="Google Shape;41;p7"/>
          <p:cNvSpPr txBox="1"/>
          <p:nvPr>
            <p:ph idx="3" type="body"/>
          </p:nvPr>
        </p:nvSpPr>
        <p:spPr>
          <a:xfrm>
            <a:off x="1184738" y="3211025"/>
            <a:ext cx="3137400" cy="1262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2" name="Google Shape;42;p7"/>
          <p:cNvSpPr txBox="1"/>
          <p:nvPr>
            <p:ph idx="4" type="body"/>
          </p:nvPr>
        </p:nvSpPr>
        <p:spPr>
          <a:xfrm>
            <a:off x="1184750" y="1483325"/>
            <a:ext cx="3137400" cy="12621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7"/>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7"/>
          <p:cNvSpPr/>
          <p:nvPr/>
        </p:nvSpPr>
        <p:spPr>
          <a:xfrm>
            <a:off x="311700" y="14833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1</a:t>
            </a:r>
            <a:endParaRPr b="1">
              <a:solidFill>
                <a:schemeClr val="lt1"/>
              </a:solidFill>
              <a:latin typeface="Roboto"/>
              <a:ea typeface="Roboto"/>
              <a:cs typeface="Roboto"/>
              <a:sym typeface="Roboto"/>
            </a:endParaRPr>
          </a:p>
        </p:txBody>
      </p:sp>
      <p:sp>
        <p:nvSpPr>
          <p:cNvPr id="46" name="Google Shape;46;p7"/>
          <p:cNvSpPr/>
          <p:nvPr/>
        </p:nvSpPr>
        <p:spPr>
          <a:xfrm>
            <a:off x="311700" y="32110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2</a:t>
            </a:r>
            <a:endParaRPr b="1">
              <a:solidFill>
                <a:schemeClr val="lt1"/>
              </a:solidFill>
              <a:latin typeface="Roboto"/>
              <a:ea typeface="Roboto"/>
              <a:cs typeface="Roboto"/>
              <a:sym typeface="Roboto"/>
            </a:endParaRPr>
          </a:p>
        </p:txBody>
      </p:sp>
      <p:sp>
        <p:nvSpPr>
          <p:cNvPr id="47" name="Google Shape;47;p7"/>
          <p:cNvSpPr/>
          <p:nvPr/>
        </p:nvSpPr>
        <p:spPr>
          <a:xfrm>
            <a:off x="4822325" y="14833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3</a:t>
            </a:r>
            <a:endParaRPr b="1">
              <a:solidFill>
                <a:schemeClr val="lt1"/>
              </a:solidFill>
              <a:latin typeface="Roboto"/>
              <a:ea typeface="Roboto"/>
              <a:cs typeface="Roboto"/>
              <a:sym typeface="Roboto"/>
            </a:endParaRPr>
          </a:p>
        </p:txBody>
      </p:sp>
      <p:sp>
        <p:nvSpPr>
          <p:cNvPr id="48" name="Google Shape;48;p7"/>
          <p:cNvSpPr/>
          <p:nvPr/>
        </p:nvSpPr>
        <p:spPr>
          <a:xfrm>
            <a:off x="4822325" y="3211025"/>
            <a:ext cx="572700" cy="572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4</a:t>
            </a:r>
            <a:endParaRPr b="1">
              <a:solidFill>
                <a:schemeClr val="lt1"/>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49" name="Shape 49"/>
        <p:cNvGrpSpPr/>
        <p:nvPr/>
      </p:nvGrpSpPr>
      <p:grpSpPr>
        <a:xfrm>
          <a:off x="0" y="0"/>
          <a:ext cx="0" cy="0"/>
          <a:chOff x="0" y="0"/>
          <a:chExt cx="0" cy="0"/>
        </a:xfrm>
      </p:grpSpPr>
      <p:sp>
        <p:nvSpPr>
          <p:cNvPr id="50" name="Google Shape;5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 name="Google Shape;51;p8"/>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8"/>
          <p:cNvGrpSpPr/>
          <p:nvPr/>
        </p:nvGrpSpPr>
        <p:grpSpPr>
          <a:xfrm>
            <a:off x="4424797" y="1017733"/>
            <a:ext cx="4094300" cy="1193579"/>
            <a:chOff x="3977400" y="946003"/>
            <a:chExt cx="4094300" cy="1193579"/>
          </a:xfrm>
        </p:grpSpPr>
        <p:grpSp>
          <p:nvGrpSpPr>
            <p:cNvPr id="53" name="Google Shape;53;p8"/>
            <p:cNvGrpSpPr/>
            <p:nvPr/>
          </p:nvGrpSpPr>
          <p:grpSpPr>
            <a:xfrm>
              <a:off x="4732925" y="1140987"/>
              <a:ext cx="529800" cy="998596"/>
              <a:chOff x="4318975" y="1083450"/>
              <a:chExt cx="529800" cy="591305"/>
            </a:xfrm>
          </p:grpSpPr>
          <p:sp>
            <p:nvSpPr>
              <p:cNvPr id="54" name="Google Shape;54;p8"/>
              <p:cNvSpPr/>
              <p:nvPr/>
            </p:nvSpPr>
            <p:spPr>
              <a:xfrm>
                <a:off x="4517129" y="1083455"/>
                <a:ext cx="133500" cy="591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cxnSp>
            <p:nvCxnSpPr>
              <p:cNvPr id="55" name="Google Shape;55;p8"/>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56" name="Google Shape;56;p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2"/>
                  </a:solidFill>
                  <a:latin typeface="Roboto"/>
                  <a:ea typeface="Roboto"/>
                  <a:cs typeface="Roboto"/>
                  <a:sym typeface="Roboto"/>
                </a:rPr>
                <a:t>Lorem Ipsum</a:t>
              </a:r>
              <a:endParaRPr b="1" sz="1100">
                <a:solidFill>
                  <a:schemeClr val="dk2"/>
                </a:solidFill>
                <a:latin typeface="Roboto"/>
                <a:ea typeface="Roboto"/>
                <a:cs typeface="Roboto"/>
                <a:sym typeface="Roboto"/>
              </a:endParaRPr>
            </a:p>
          </p:txBody>
        </p:sp>
        <p:sp>
          <p:nvSpPr>
            <p:cNvPr id="57" name="Google Shape;57;p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700">
                  <a:solidFill>
                    <a:schemeClr val="dk2"/>
                  </a:solidFill>
                  <a:latin typeface="Roboto"/>
                  <a:ea typeface="Roboto"/>
                  <a:cs typeface="Roboto"/>
                  <a:sym typeface="Roboto"/>
                </a:rPr>
                <a:t>Lorem ipsum dolor sit amet, consectetur adipiscing. Donec risus dolor, porta venenatis neque sit amet, pharetra luctus felis.</a:t>
              </a:r>
              <a:endParaRPr sz="700">
                <a:solidFill>
                  <a:schemeClr val="dk2"/>
                </a:solidFill>
                <a:latin typeface="Roboto"/>
                <a:ea typeface="Roboto"/>
                <a:cs typeface="Roboto"/>
                <a:sym typeface="Roboto"/>
              </a:endParaRPr>
            </a:p>
          </p:txBody>
        </p:sp>
        <p:sp>
          <p:nvSpPr>
            <p:cNvPr id="58" name="Google Shape;58;p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chemeClr val="dk2"/>
                  </a:solidFill>
                  <a:latin typeface="Roboto"/>
                  <a:ea typeface="Roboto"/>
                  <a:cs typeface="Roboto"/>
                  <a:sym typeface="Roboto"/>
                </a:rPr>
                <a:t>20XX</a:t>
              </a:r>
              <a:endParaRPr sz="900">
                <a:solidFill>
                  <a:schemeClr val="dk2"/>
                </a:solidFill>
                <a:latin typeface="Roboto"/>
                <a:ea typeface="Roboto"/>
                <a:cs typeface="Roboto"/>
                <a:sym typeface="Roboto"/>
              </a:endParaRPr>
            </a:p>
          </p:txBody>
        </p:sp>
      </p:grpSp>
      <p:grpSp>
        <p:nvGrpSpPr>
          <p:cNvPr id="59" name="Google Shape;59;p8"/>
          <p:cNvGrpSpPr/>
          <p:nvPr/>
        </p:nvGrpSpPr>
        <p:grpSpPr>
          <a:xfrm>
            <a:off x="4424797" y="2018576"/>
            <a:ext cx="4094300" cy="1193487"/>
            <a:chOff x="3977400" y="946003"/>
            <a:chExt cx="4094300" cy="1193487"/>
          </a:xfrm>
        </p:grpSpPr>
        <p:grpSp>
          <p:nvGrpSpPr>
            <p:cNvPr id="60" name="Google Shape;60;p8"/>
            <p:cNvGrpSpPr/>
            <p:nvPr/>
          </p:nvGrpSpPr>
          <p:grpSpPr>
            <a:xfrm>
              <a:off x="4732925" y="1140987"/>
              <a:ext cx="529800" cy="998503"/>
              <a:chOff x="4318975" y="1083450"/>
              <a:chExt cx="529800" cy="591250"/>
            </a:xfrm>
          </p:grpSpPr>
          <p:sp>
            <p:nvSpPr>
              <p:cNvPr id="61" name="Google Shape;61;p8"/>
              <p:cNvSpPr/>
              <p:nvPr/>
            </p:nvSpPr>
            <p:spPr>
              <a:xfrm>
                <a:off x="4517125" y="1086100"/>
                <a:ext cx="133500" cy="588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8"/>
              <p:cNvCxnSpPr/>
              <p:nvPr/>
            </p:nvCxnSpPr>
            <p:spPr>
              <a:xfrm rot="10800000">
                <a:off x="4318975" y="1083450"/>
                <a:ext cx="529800" cy="0"/>
              </a:xfrm>
              <a:prstGeom prst="straightConnector1">
                <a:avLst/>
              </a:prstGeom>
              <a:noFill/>
              <a:ln cap="flat" cmpd="sng" w="9525">
                <a:solidFill>
                  <a:schemeClr val="dk2"/>
                </a:solidFill>
                <a:prstDash val="solid"/>
                <a:round/>
                <a:headEnd len="sm" w="sm" type="none"/>
                <a:tailEnd len="sm" w="sm" type="none"/>
              </a:ln>
            </p:spPr>
          </p:cxnSp>
        </p:grpSp>
        <p:sp>
          <p:nvSpPr>
            <p:cNvPr id="63" name="Google Shape;63;p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2"/>
                  </a:solidFill>
                  <a:latin typeface="Roboto"/>
                  <a:ea typeface="Roboto"/>
                  <a:cs typeface="Roboto"/>
                  <a:sym typeface="Roboto"/>
                </a:rPr>
                <a:t>Lorem Ipsum</a:t>
              </a:r>
              <a:endParaRPr b="1" sz="1100">
                <a:solidFill>
                  <a:schemeClr val="dk2"/>
                </a:solidFill>
                <a:latin typeface="Roboto"/>
                <a:ea typeface="Roboto"/>
                <a:cs typeface="Roboto"/>
                <a:sym typeface="Roboto"/>
              </a:endParaRPr>
            </a:p>
          </p:txBody>
        </p:sp>
        <p:sp>
          <p:nvSpPr>
            <p:cNvPr id="64" name="Google Shape;64;p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700">
                  <a:solidFill>
                    <a:schemeClr val="dk2"/>
                  </a:solidFill>
                  <a:latin typeface="Roboto"/>
                  <a:ea typeface="Roboto"/>
                  <a:cs typeface="Roboto"/>
                  <a:sym typeface="Roboto"/>
                </a:rPr>
                <a:t>Lorem ipsum dolor sit amet, consectetur adipiscing. Donec risus dolor, porta venenatis neque sit amet, pharetra luctus felis.</a:t>
              </a:r>
              <a:endParaRPr sz="700">
                <a:solidFill>
                  <a:schemeClr val="dk2"/>
                </a:solidFill>
                <a:latin typeface="Roboto"/>
                <a:ea typeface="Roboto"/>
                <a:cs typeface="Roboto"/>
                <a:sym typeface="Roboto"/>
              </a:endParaRPr>
            </a:p>
          </p:txBody>
        </p:sp>
        <p:sp>
          <p:nvSpPr>
            <p:cNvPr id="65" name="Google Shape;65;p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chemeClr val="dk2"/>
                  </a:solidFill>
                  <a:latin typeface="Roboto"/>
                  <a:ea typeface="Roboto"/>
                  <a:cs typeface="Roboto"/>
                  <a:sym typeface="Roboto"/>
                </a:rPr>
                <a:t>20XX</a:t>
              </a:r>
              <a:endParaRPr sz="900">
                <a:solidFill>
                  <a:schemeClr val="dk2"/>
                </a:solidFill>
                <a:latin typeface="Roboto"/>
                <a:ea typeface="Roboto"/>
                <a:cs typeface="Roboto"/>
                <a:sym typeface="Roboto"/>
              </a:endParaRPr>
            </a:p>
          </p:txBody>
        </p:sp>
      </p:grpSp>
      <p:grpSp>
        <p:nvGrpSpPr>
          <p:cNvPr id="66" name="Google Shape;66;p8"/>
          <p:cNvGrpSpPr/>
          <p:nvPr/>
        </p:nvGrpSpPr>
        <p:grpSpPr>
          <a:xfrm>
            <a:off x="4424797" y="4018722"/>
            <a:ext cx="4094300" cy="1196520"/>
            <a:chOff x="3977400" y="946003"/>
            <a:chExt cx="4094300" cy="1196520"/>
          </a:xfrm>
        </p:grpSpPr>
        <p:grpSp>
          <p:nvGrpSpPr>
            <p:cNvPr id="67" name="Google Shape;67;p8"/>
            <p:cNvGrpSpPr/>
            <p:nvPr/>
          </p:nvGrpSpPr>
          <p:grpSpPr>
            <a:xfrm>
              <a:off x="4732925" y="1142460"/>
              <a:ext cx="529800" cy="1000063"/>
              <a:chOff x="4318975" y="1084322"/>
              <a:chExt cx="529800" cy="592174"/>
            </a:xfrm>
          </p:grpSpPr>
          <p:sp>
            <p:nvSpPr>
              <p:cNvPr id="68" name="Google Shape;68;p8"/>
              <p:cNvSpPr/>
              <p:nvPr/>
            </p:nvSpPr>
            <p:spPr>
              <a:xfrm>
                <a:off x="4517129" y="1086096"/>
                <a:ext cx="133500" cy="59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 name="Google Shape;69;p8"/>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70" name="Google Shape;70;p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lt2"/>
                  </a:solidFill>
                  <a:latin typeface="Roboto"/>
                  <a:ea typeface="Roboto"/>
                  <a:cs typeface="Roboto"/>
                  <a:sym typeface="Roboto"/>
                </a:rPr>
                <a:t>Lorem Ipsum</a:t>
              </a:r>
              <a:endParaRPr b="1" sz="1100">
                <a:solidFill>
                  <a:schemeClr val="lt2"/>
                </a:solidFill>
                <a:latin typeface="Roboto"/>
                <a:ea typeface="Roboto"/>
                <a:cs typeface="Roboto"/>
                <a:sym typeface="Roboto"/>
              </a:endParaRPr>
            </a:p>
          </p:txBody>
        </p:sp>
        <p:sp>
          <p:nvSpPr>
            <p:cNvPr id="71" name="Google Shape;71;p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700">
                  <a:solidFill>
                    <a:schemeClr val="lt2"/>
                  </a:solidFill>
                  <a:latin typeface="Roboto"/>
                  <a:ea typeface="Roboto"/>
                  <a:cs typeface="Roboto"/>
                  <a:sym typeface="Roboto"/>
                </a:rPr>
                <a:t>Lorem ipsum dolor sit amet, consectetur adipiscing. Donec risus dolor, porta venenatis neque sit amet, pharetra luctus felis.</a:t>
              </a:r>
              <a:endParaRPr sz="700">
                <a:solidFill>
                  <a:schemeClr val="lt2"/>
                </a:solidFill>
                <a:latin typeface="Roboto"/>
                <a:ea typeface="Roboto"/>
                <a:cs typeface="Roboto"/>
                <a:sym typeface="Roboto"/>
              </a:endParaRPr>
            </a:p>
          </p:txBody>
        </p:sp>
        <p:sp>
          <p:nvSpPr>
            <p:cNvPr id="72" name="Google Shape;72;p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chemeClr val="lt2"/>
                  </a:solidFill>
                  <a:latin typeface="Roboto"/>
                  <a:ea typeface="Roboto"/>
                  <a:cs typeface="Roboto"/>
                  <a:sym typeface="Roboto"/>
                </a:rPr>
                <a:t>20XX</a:t>
              </a:r>
              <a:endParaRPr sz="900">
                <a:solidFill>
                  <a:schemeClr val="lt2"/>
                </a:solidFill>
                <a:latin typeface="Roboto"/>
                <a:ea typeface="Roboto"/>
                <a:cs typeface="Roboto"/>
                <a:sym typeface="Roboto"/>
              </a:endParaRPr>
            </a:p>
          </p:txBody>
        </p:sp>
      </p:grpSp>
      <p:grpSp>
        <p:nvGrpSpPr>
          <p:cNvPr id="73" name="Google Shape;73;p8"/>
          <p:cNvGrpSpPr/>
          <p:nvPr/>
        </p:nvGrpSpPr>
        <p:grpSpPr>
          <a:xfrm>
            <a:off x="4424797" y="3017920"/>
            <a:ext cx="4094300" cy="1193487"/>
            <a:chOff x="3977400" y="946003"/>
            <a:chExt cx="4094300" cy="1193487"/>
          </a:xfrm>
        </p:grpSpPr>
        <p:grpSp>
          <p:nvGrpSpPr>
            <p:cNvPr id="74" name="Google Shape;74;p8"/>
            <p:cNvGrpSpPr/>
            <p:nvPr/>
          </p:nvGrpSpPr>
          <p:grpSpPr>
            <a:xfrm>
              <a:off x="4732925" y="1142460"/>
              <a:ext cx="529800" cy="997030"/>
              <a:chOff x="4318975" y="1084322"/>
              <a:chExt cx="529800" cy="590378"/>
            </a:xfrm>
          </p:grpSpPr>
          <p:sp>
            <p:nvSpPr>
              <p:cNvPr id="75" name="Google Shape;75;p8"/>
              <p:cNvSpPr/>
              <p:nvPr/>
            </p:nvSpPr>
            <p:spPr>
              <a:xfrm>
                <a:off x="4517125" y="1086100"/>
                <a:ext cx="133500" cy="58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 name="Google Shape;76;p8"/>
              <p:cNvCxnSpPr/>
              <p:nvPr/>
            </p:nvCxnSpPr>
            <p:spPr>
              <a:xfrm rot="10800000">
                <a:off x="4318975" y="1084322"/>
                <a:ext cx="529800" cy="0"/>
              </a:xfrm>
              <a:prstGeom prst="straightConnector1">
                <a:avLst/>
              </a:prstGeom>
              <a:noFill/>
              <a:ln cap="flat" cmpd="sng" w="9525">
                <a:solidFill>
                  <a:schemeClr val="lt2"/>
                </a:solidFill>
                <a:prstDash val="solid"/>
                <a:round/>
                <a:headEnd len="sm" w="sm" type="none"/>
                <a:tailEnd len="sm" w="sm" type="none"/>
              </a:ln>
            </p:spPr>
          </p:cxnSp>
        </p:grpSp>
        <p:sp>
          <p:nvSpPr>
            <p:cNvPr id="77" name="Google Shape;77;p8"/>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lt2"/>
                  </a:solidFill>
                  <a:latin typeface="Roboto"/>
                  <a:ea typeface="Roboto"/>
                  <a:cs typeface="Roboto"/>
                  <a:sym typeface="Roboto"/>
                </a:rPr>
                <a:t>Lorem Ipsum</a:t>
              </a:r>
              <a:endParaRPr b="1" sz="1100">
                <a:solidFill>
                  <a:schemeClr val="lt2"/>
                </a:solidFill>
                <a:latin typeface="Roboto"/>
                <a:ea typeface="Roboto"/>
                <a:cs typeface="Roboto"/>
                <a:sym typeface="Roboto"/>
              </a:endParaRPr>
            </a:p>
          </p:txBody>
        </p:sp>
        <p:sp>
          <p:nvSpPr>
            <p:cNvPr id="78" name="Google Shape;78;p8"/>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700">
                  <a:solidFill>
                    <a:schemeClr val="lt2"/>
                  </a:solidFill>
                  <a:latin typeface="Roboto"/>
                  <a:ea typeface="Roboto"/>
                  <a:cs typeface="Roboto"/>
                  <a:sym typeface="Roboto"/>
                </a:rPr>
                <a:t>Lorem ipsum dolor sit amet, consectetur adipiscing. Donec risus dolor, porta venenatis neque sit amet, pharetra luctus felis.</a:t>
              </a:r>
              <a:endParaRPr sz="700">
                <a:solidFill>
                  <a:schemeClr val="lt2"/>
                </a:solidFill>
                <a:latin typeface="Roboto"/>
                <a:ea typeface="Roboto"/>
                <a:cs typeface="Roboto"/>
                <a:sym typeface="Roboto"/>
              </a:endParaRPr>
            </a:p>
          </p:txBody>
        </p:sp>
        <p:sp>
          <p:nvSpPr>
            <p:cNvPr id="79" name="Google Shape;79;p8"/>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chemeClr val="lt2"/>
                  </a:solidFill>
                  <a:latin typeface="Roboto"/>
                  <a:ea typeface="Roboto"/>
                  <a:cs typeface="Roboto"/>
                  <a:sym typeface="Roboto"/>
                </a:rPr>
                <a:t>20XX</a:t>
              </a:r>
              <a:endParaRPr sz="900">
                <a:solidFill>
                  <a:schemeClr val="lt2"/>
                </a:solidFill>
                <a:latin typeface="Roboto"/>
                <a:ea typeface="Roboto"/>
                <a:cs typeface="Roboto"/>
                <a:sym typeface="Roboto"/>
              </a:endParaRPr>
            </a:p>
          </p:txBody>
        </p:sp>
      </p:grpSp>
      <p:sp>
        <p:nvSpPr>
          <p:cNvPr id="80" name="Google Shape;80;p8"/>
          <p:cNvSpPr txBox="1"/>
          <p:nvPr>
            <p:ph idx="1" type="body"/>
          </p:nvPr>
        </p:nvSpPr>
        <p:spPr>
          <a:xfrm>
            <a:off x="311700" y="1150125"/>
            <a:ext cx="4113300" cy="3559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3" name="Google Shape;83;p9"/>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1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6" name="Google Shape;86;p10"/>
          <p:cNvSpPr txBox="1"/>
          <p:nvPr>
            <p:ph idx="1" type="body"/>
          </p:nvPr>
        </p:nvSpPr>
        <p:spPr>
          <a:xfrm>
            <a:off x="311700" y="1389600"/>
            <a:ext cx="2808000" cy="3320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7" name="Google Shape;87;p10"/>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1.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theme" Target="../theme/theme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34F5C"/>
              </a:buClr>
              <a:buSzPts val="2800"/>
              <a:buFont typeface="Roboto"/>
              <a:buNone/>
              <a:defRPr b="1" sz="2800">
                <a:solidFill>
                  <a:srgbClr val="134F5C"/>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p:nvPr/>
        </p:nvSpPr>
        <p:spPr>
          <a:xfrm>
            <a:off x="-5700" y="4883425"/>
            <a:ext cx="9155400" cy="26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5700" y="4796725"/>
            <a:ext cx="9155400" cy="8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0" name="Google Shape;10;p1"/>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lvl="0" algn="r">
              <a:buNone/>
              <a:defRPr b="1" sz="1000">
                <a:solidFill>
                  <a:schemeClr val="lt1"/>
                </a:solidFill>
                <a:latin typeface="Roboto"/>
                <a:ea typeface="Roboto"/>
                <a:cs typeface="Roboto"/>
                <a:sym typeface="Roboto"/>
              </a:defRPr>
            </a:lvl1pPr>
            <a:lvl2pPr lvl="1" algn="r">
              <a:buNone/>
              <a:defRPr b="1" sz="1000">
                <a:solidFill>
                  <a:schemeClr val="lt1"/>
                </a:solidFill>
                <a:latin typeface="Roboto"/>
                <a:ea typeface="Roboto"/>
                <a:cs typeface="Roboto"/>
                <a:sym typeface="Roboto"/>
              </a:defRPr>
            </a:lvl2pPr>
            <a:lvl3pPr lvl="2" algn="r">
              <a:buNone/>
              <a:defRPr b="1" sz="1000">
                <a:solidFill>
                  <a:schemeClr val="lt1"/>
                </a:solidFill>
                <a:latin typeface="Roboto"/>
                <a:ea typeface="Roboto"/>
                <a:cs typeface="Roboto"/>
                <a:sym typeface="Roboto"/>
              </a:defRPr>
            </a:lvl3pPr>
            <a:lvl4pPr lvl="3" algn="r">
              <a:buNone/>
              <a:defRPr b="1" sz="1000">
                <a:solidFill>
                  <a:schemeClr val="lt1"/>
                </a:solidFill>
                <a:latin typeface="Roboto"/>
                <a:ea typeface="Roboto"/>
                <a:cs typeface="Roboto"/>
                <a:sym typeface="Roboto"/>
              </a:defRPr>
            </a:lvl4pPr>
            <a:lvl5pPr lvl="4" algn="r">
              <a:buNone/>
              <a:defRPr b="1" sz="1000">
                <a:solidFill>
                  <a:schemeClr val="lt1"/>
                </a:solidFill>
                <a:latin typeface="Roboto"/>
                <a:ea typeface="Roboto"/>
                <a:cs typeface="Roboto"/>
                <a:sym typeface="Roboto"/>
              </a:defRPr>
            </a:lvl5pPr>
            <a:lvl6pPr lvl="5" algn="r">
              <a:buNone/>
              <a:defRPr b="1" sz="1000">
                <a:solidFill>
                  <a:schemeClr val="lt1"/>
                </a:solidFill>
                <a:latin typeface="Roboto"/>
                <a:ea typeface="Roboto"/>
                <a:cs typeface="Roboto"/>
                <a:sym typeface="Roboto"/>
              </a:defRPr>
            </a:lvl6pPr>
            <a:lvl7pPr lvl="6" algn="r">
              <a:buNone/>
              <a:defRPr b="1" sz="1000">
                <a:solidFill>
                  <a:schemeClr val="lt1"/>
                </a:solidFill>
                <a:latin typeface="Roboto"/>
                <a:ea typeface="Roboto"/>
                <a:cs typeface="Roboto"/>
                <a:sym typeface="Roboto"/>
              </a:defRPr>
            </a:lvl7pPr>
            <a:lvl8pPr lvl="7" algn="r">
              <a:buNone/>
              <a:defRPr b="1" sz="1000">
                <a:solidFill>
                  <a:schemeClr val="lt1"/>
                </a:solidFill>
                <a:latin typeface="Roboto"/>
                <a:ea typeface="Roboto"/>
                <a:cs typeface="Roboto"/>
                <a:sym typeface="Roboto"/>
              </a:defRPr>
            </a:lvl8pPr>
            <a:lvl9pPr lvl="8" algn="r">
              <a:buNone/>
              <a:defRPr b="1"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6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3" name="Shape 113"/>
        <p:cNvGrpSpPr/>
        <p:nvPr/>
      </p:nvGrpSpPr>
      <p:grpSpPr>
        <a:xfrm>
          <a:off x="0" y="0"/>
          <a:ext cx="0" cy="0"/>
          <a:chOff x="0" y="0"/>
          <a:chExt cx="0" cy="0"/>
        </a:xfrm>
      </p:grpSpPr>
      <p:sp>
        <p:nvSpPr>
          <p:cNvPr id="114" name="Google Shape;11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134F5C"/>
              </a:buClr>
              <a:buSzPts val="2800"/>
              <a:buFont typeface="Roboto"/>
              <a:buNone/>
              <a:defRPr b="1" i="0" sz="2800" u="none" cap="none" strike="noStrike">
                <a:solidFill>
                  <a:srgbClr val="134F5C"/>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5" name="Google Shape;115;p17"/>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116" name="Google Shape;116;p17"/>
          <p:cNvSpPr/>
          <p:nvPr/>
        </p:nvSpPr>
        <p:spPr>
          <a:xfrm>
            <a:off x="-5700" y="4883425"/>
            <a:ext cx="9155400" cy="260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7"/>
          <p:cNvSpPr/>
          <p:nvPr/>
        </p:nvSpPr>
        <p:spPr>
          <a:xfrm>
            <a:off x="-5700" y="4796725"/>
            <a:ext cx="9155400" cy="86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18" name="Google Shape;118;p1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67">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5" name="Shape 215"/>
        <p:cNvGrpSpPr/>
        <p:nvPr/>
      </p:nvGrpSpPr>
      <p:grpSpPr>
        <a:xfrm>
          <a:off x="0" y="0"/>
          <a:ext cx="0" cy="0"/>
          <a:chOff x="0" y="0"/>
          <a:chExt cx="0" cy="0"/>
        </a:xfrm>
      </p:grpSpPr>
      <p:sp>
        <p:nvSpPr>
          <p:cNvPr id="216" name="Google Shape;21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134F5C"/>
              </a:buClr>
              <a:buSzPts val="2800"/>
              <a:buFont typeface="Roboto"/>
              <a:buNone/>
              <a:defRPr b="1" i="0" sz="2800" u="none" cap="none" strike="noStrike">
                <a:solidFill>
                  <a:srgbClr val="134F5C"/>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17" name="Google Shape;217;p32"/>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17500" lvl="1" marL="914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2pPr>
            <a:lvl3pPr indent="-317500" lvl="2" marL="1371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17500" lvl="3" marL="1828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4pPr>
            <a:lvl5pPr indent="-317500" lvl="4" marL="22860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5pPr>
            <a:lvl6pPr indent="-317500" lvl="5" marL="27432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115000"/>
              </a:lnSpc>
              <a:spcBef>
                <a:spcPts val="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218" name="Google Shape;218;p32"/>
          <p:cNvSpPr/>
          <p:nvPr/>
        </p:nvSpPr>
        <p:spPr>
          <a:xfrm>
            <a:off x="-5700" y="4883425"/>
            <a:ext cx="9155400" cy="260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2"/>
          <p:cNvSpPr/>
          <p:nvPr/>
        </p:nvSpPr>
        <p:spPr>
          <a:xfrm>
            <a:off x="-5700" y="4796725"/>
            <a:ext cx="9155400" cy="86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20" name="Google Shape;220;p3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1"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6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mailto:facilitator@caeecc.org" TargetMode="External"/><Relationship Id="rId4" Type="http://schemas.openxmlformats.org/officeDocument/2006/relationships/hyperlink" Target="https://www.caeecc.org/caeecc-inf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hyperlink" Target="https://docs.cpuc.ca.gov/PublishedDocs/Published/G000/M512/K907/51290739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hyperlink" Target="https://docs.cpuc.ca.gov/PublishedDocs/Published/G000/M512/K907/512907396.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hyperlink" Target="https://www.caeecc.org/equity-metrics-working-group-meet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hyperlink" Target="https://www.caeecc.org/market-support-metrics-w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8.xml"/><Relationship Id="rId3" Type="http://schemas.openxmlformats.org/officeDocument/2006/relationships/hyperlink" Target="https://docs.cpuc.ca.gov/PublishedDocs/Published/G000/M512/K907/512907396.PDF" TargetMode="External"/><Relationship Id="rId4" Type="http://schemas.openxmlformats.org/officeDocument/2006/relationships/hyperlink" Target="https://docs.google.com/spreadsheets/d/1j_6z-Kx_vS9CyqPVIbfZosH763VEbaP6kMVbz_CTxRE/edit?usp=shar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 Id="rId3" Type="http://schemas.openxmlformats.org/officeDocument/2006/relationships/hyperlink" Target="https://www.caeecc.org/_files/ugd/849f65_f689f3bacd434b63bae1e54c64b13652.xlsx?dn=2023-2024%20Equity%20and%20Market%20Support%20Indicators%20(posted%2010-27-2023).xls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0.xml"/><Relationship Id="rId3" Type="http://schemas.openxmlformats.org/officeDocument/2006/relationships/comments" Target="../comments/comment1.xml"/><Relationship Id="rId4" Type="http://schemas.openxmlformats.org/officeDocument/2006/relationships/hyperlink" Target="mailto:sooji@common-spark.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hyperlink" Target="https://www.caeecc.org/caeecc-inf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txBox="1"/>
          <p:nvPr>
            <p:ph type="ctrTitle"/>
          </p:nvPr>
        </p:nvSpPr>
        <p:spPr>
          <a:xfrm>
            <a:off x="311708" y="956225"/>
            <a:ext cx="85206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Equity and Market Support Working Group (EMSWG) Huddle #1</a:t>
            </a:r>
            <a:endParaRPr/>
          </a:p>
        </p:txBody>
      </p:sp>
      <p:sp>
        <p:nvSpPr>
          <p:cNvPr id="302" name="Google Shape;302;p45"/>
          <p:cNvSpPr txBox="1"/>
          <p:nvPr>
            <p:ph idx="1" type="subTitle"/>
          </p:nvPr>
        </p:nvSpPr>
        <p:spPr>
          <a:xfrm>
            <a:off x="311700" y="3045775"/>
            <a:ext cx="8520600" cy="1141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55000" lnSpcReduction="20000"/>
          </a:bodyPr>
          <a:lstStyle/>
          <a:p>
            <a:pPr indent="0" lvl="0" marL="0" rtl="0" algn="ctr">
              <a:lnSpc>
                <a:spcPct val="100000"/>
              </a:lnSpc>
              <a:spcBef>
                <a:spcPts val="0"/>
              </a:spcBef>
              <a:spcAft>
                <a:spcPts val="0"/>
              </a:spcAft>
              <a:buSzPct val="142857"/>
              <a:buNone/>
            </a:pPr>
            <a:r>
              <a:rPr lang="en"/>
              <a:t>November 1, 2023 | 9:00 AM - 12:00 PM PT</a:t>
            </a:r>
            <a:endParaRPr/>
          </a:p>
          <a:p>
            <a:pPr indent="0" lvl="0" marL="0" rtl="0" algn="ctr">
              <a:lnSpc>
                <a:spcPct val="100000"/>
              </a:lnSpc>
              <a:spcBef>
                <a:spcPts val="0"/>
              </a:spcBef>
              <a:spcAft>
                <a:spcPts val="0"/>
              </a:spcAft>
              <a:buSzPct val="142857"/>
              <a:buNone/>
            </a:pPr>
            <a:r>
              <a:t/>
            </a:r>
            <a:endParaRPr/>
          </a:p>
          <a:p>
            <a:pPr indent="0" lvl="0" marL="0" rtl="0" algn="ctr">
              <a:lnSpc>
                <a:spcPct val="100000"/>
              </a:lnSpc>
              <a:spcBef>
                <a:spcPts val="0"/>
              </a:spcBef>
              <a:spcAft>
                <a:spcPts val="0"/>
              </a:spcAft>
              <a:buSzPct val="142857"/>
              <a:buNone/>
            </a:pPr>
            <a:r>
              <a:rPr lang="en"/>
              <a:t>Hosted by California Energy Efficiency Coordinating Committee (CAEECC)</a:t>
            </a:r>
            <a:endParaRPr/>
          </a:p>
          <a:p>
            <a:pPr indent="0" lvl="0" marL="0" rtl="0" algn="ctr">
              <a:lnSpc>
                <a:spcPct val="100000"/>
              </a:lnSpc>
              <a:spcBef>
                <a:spcPts val="0"/>
              </a:spcBef>
              <a:spcAft>
                <a:spcPts val="0"/>
              </a:spcAft>
              <a:buSzPct val="142857"/>
              <a:buNone/>
            </a:pPr>
            <a:r>
              <a:t/>
            </a:r>
            <a:endParaRPr/>
          </a:p>
          <a:p>
            <a:pPr indent="0" lvl="0" marL="0" rtl="0" algn="ctr">
              <a:lnSpc>
                <a:spcPct val="100000"/>
              </a:lnSpc>
              <a:spcBef>
                <a:spcPts val="0"/>
              </a:spcBef>
              <a:spcAft>
                <a:spcPts val="0"/>
              </a:spcAft>
              <a:buSzPct val="142857"/>
              <a:buNone/>
            </a:pPr>
            <a:r>
              <a:t/>
            </a:r>
            <a:endParaRPr>
              <a:highlight>
                <a:srgbClr val="FFFF00"/>
              </a:highlight>
            </a:endParaRPr>
          </a:p>
        </p:txBody>
      </p:sp>
      <p:sp>
        <p:nvSpPr>
          <p:cNvPr id="303" name="Google Shape;303;p45"/>
          <p:cNvSpPr/>
          <p:nvPr/>
        </p:nvSpPr>
        <p:spPr>
          <a:xfrm>
            <a:off x="8677850" y="181975"/>
            <a:ext cx="162900" cy="1629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5"/>
          <p:cNvSpPr txBox="1"/>
          <p:nvPr/>
        </p:nvSpPr>
        <p:spPr>
          <a:xfrm>
            <a:off x="7040175" y="124975"/>
            <a:ext cx="1713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Roboto Medium"/>
                <a:ea typeface="Roboto Medium"/>
                <a:cs typeface="Roboto Medium"/>
                <a:sym typeface="Roboto Medium"/>
              </a:rPr>
              <a:t>Recording for facilitator purposes</a:t>
            </a:r>
            <a:endParaRPr sz="700">
              <a:solidFill>
                <a:schemeClr val="dk2"/>
              </a:solidFill>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EMS Working Group Membership</a:t>
            </a:r>
            <a:endParaRPr/>
          </a:p>
        </p:txBody>
      </p:sp>
      <p:sp>
        <p:nvSpPr>
          <p:cNvPr id="393" name="Google Shape;393;p54"/>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p>
            <a:pPr indent="-352167" lvl="0" marL="457200" rtl="0" algn="l">
              <a:lnSpc>
                <a:spcPct val="115000"/>
              </a:lnSpc>
              <a:spcBef>
                <a:spcPts val="1000"/>
              </a:spcBef>
              <a:spcAft>
                <a:spcPts val="0"/>
              </a:spcAft>
              <a:buSzPts val="1946"/>
              <a:buChar char="●"/>
            </a:pPr>
            <a:r>
              <a:rPr lang="en"/>
              <a:t>Recruitment for new members has closed.</a:t>
            </a:r>
            <a:endParaRPr/>
          </a:p>
          <a:p>
            <a:pPr indent="-342900" lvl="0" marL="457200" rtl="0" algn="l">
              <a:lnSpc>
                <a:spcPct val="115000"/>
              </a:lnSpc>
              <a:spcBef>
                <a:spcPts val="1000"/>
              </a:spcBef>
              <a:spcAft>
                <a:spcPts val="0"/>
              </a:spcAft>
              <a:buSzPts val="1800"/>
              <a:buChar char="●"/>
            </a:pPr>
            <a:r>
              <a:rPr lang="en"/>
              <a:t>If you were a previous member of the Equity Metrics Working Group or the Market Support Metrics Working Group, or part of the 2022 Workshop/Huddles on Metrics: </a:t>
            </a:r>
            <a:r>
              <a:rPr b="1" lang="en"/>
              <a:t>Please indicate your desire to join this Equity and Market Support Working Group (EMSWG) by November 3, 2022 by emailing </a:t>
            </a:r>
            <a:r>
              <a:rPr b="1" lang="en" u="sng">
                <a:solidFill>
                  <a:schemeClr val="hlink"/>
                </a:solidFill>
                <a:hlinkClick r:id="rId3"/>
              </a:rPr>
              <a:t>facilitator@caeecc.org</a:t>
            </a:r>
            <a:r>
              <a:rPr b="1" lang="en"/>
              <a:t> </a:t>
            </a:r>
            <a:endParaRPr b="1"/>
          </a:p>
          <a:p>
            <a:pPr indent="0" lvl="0" marL="0" rtl="0" algn="l">
              <a:lnSpc>
                <a:spcPct val="115000"/>
              </a:lnSpc>
              <a:spcBef>
                <a:spcPts val="1000"/>
              </a:spcBef>
              <a:spcAft>
                <a:spcPts val="0"/>
              </a:spcAft>
              <a:buSzPts val="1946"/>
              <a:buNone/>
            </a:pPr>
            <a:r>
              <a:t/>
            </a:r>
            <a:endParaRPr/>
          </a:p>
          <a:p>
            <a:pPr indent="0" lvl="0" marL="0" rtl="0" algn="l">
              <a:lnSpc>
                <a:spcPct val="115000"/>
              </a:lnSpc>
              <a:spcBef>
                <a:spcPts val="1200"/>
              </a:spcBef>
              <a:spcAft>
                <a:spcPts val="1200"/>
              </a:spcAft>
              <a:buSzPts val="1946"/>
              <a:buNone/>
            </a:pPr>
            <a:r>
              <a:rPr lang="en"/>
              <a:t>All Members agree to abide by the CAEECC Goals, Roles &amp; Responsibilities. For the full list of Ground Rules: </a:t>
            </a:r>
            <a:r>
              <a:rPr lang="en" u="sng">
                <a:solidFill>
                  <a:schemeClr val="hlink"/>
                </a:solidFill>
                <a:hlinkClick r:id="rId4"/>
              </a:rPr>
              <a:t>https://www.caeecc.org/caeecc-info</a:t>
            </a:r>
            <a:r>
              <a:rPr lang="en"/>
              <a:t> </a:t>
            </a:r>
            <a:endParaRPr/>
          </a:p>
        </p:txBody>
      </p:sp>
      <p:sp>
        <p:nvSpPr>
          <p:cNvPr id="394" name="Google Shape;394;p5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1D6E3"/>
        </a:solidFill>
      </p:bgPr>
    </p:bg>
    <p:spTree>
      <p:nvGrpSpPr>
        <p:cNvPr id="398" name="Shape 398"/>
        <p:cNvGrpSpPr/>
        <p:nvPr/>
      </p:nvGrpSpPr>
      <p:grpSpPr>
        <a:xfrm>
          <a:off x="0" y="0"/>
          <a:ext cx="0" cy="0"/>
          <a:chOff x="0" y="0"/>
          <a:chExt cx="0" cy="0"/>
        </a:xfrm>
      </p:grpSpPr>
      <p:sp>
        <p:nvSpPr>
          <p:cNvPr id="399" name="Google Shape;399;p5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Topic 1: </a:t>
            </a:r>
            <a:r>
              <a:rPr lang="en"/>
              <a:t>Brief History of Equity and Market Support Metrics Working Groups</a:t>
            </a:r>
            <a:endParaRPr/>
          </a:p>
        </p:txBody>
      </p:sp>
      <p:sp>
        <p:nvSpPr>
          <p:cNvPr id="400" name="Google Shape;400;p5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Key Terms</a:t>
            </a:r>
            <a:endParaRPr/>
          </a:p>
        </p:txBody>
      </p:sp>
      <p:sp>
        <p:nvSpPr>
          <p:cNvPr id="406" name="Google Shape;406;p56"/>
          <p:cNvSpPr txBox="1"/>
          <p:nvPr>
            <p:ph idx="1" type="body"/>
          </p:nvPr>
        </p:nvSpPr>
        <p:spPr>
          <a:xfrm>
            <a:off x="311700" y="1152475"/>
            <a:ext cx="3999900" cy="3472200"/>
          </a:xfrm>
          <a:prstGeom prst="rect">
            <a:avLst/>
          </a:prstGeom>
          <a:solidFill>
            <a:schemeClr val="accent6"/>
          </a:solidFill>
          <a:ln>
            <a:noFill/>
          </a:ln>
        </p:spPr>
        <p:txBody>
          <a:bodyPr anchorCtr="0" anchor="t" bIns="182875" lIns="182875" spcFirstLastPara="1" rIns="274300" wrap="square" tIns="182875">
            <a:noAutofit/>
          </a:bodyPr>
          <a:lstStyle/>
          <a:p>
            <a:pPr indent="0" lvl="0" marL="0" rtl="0" algn="l">
              <a:lnSpc>
                <a:spcPct val="100000"/>
              </a:lnSpc>
              <a:spcBef>
                <a:spcPts val="0"/>
              </a:spcBef>
              <a:spcAft>
                <a:spcPts val="0"/>
              </a:spcAft>
              <a:buClr>
                <a:srgbClr val="000000"/>
              </a:buClr>
              <a:buSzPts val="990"/>
              <a:buFont typeface="Arial"/>
              <a:buNone/>
            </a:pPr>
            <a:r>
              <a:rPr b="1" lang="en" sz="1600">
                <a:solidFill>
                  <a:schemeClr val="accent1"/>
                </a:solidFill>
              </a:rPr>
              <a:t>Indicators </a:t>
            </a:r>
            <a:r>
              <a:rPr lang="en" sz="1600">
                <a:solidFill>
                  <a:schemeClr val="accent1"/>
                </a:solidFill>
              </a:rPr>
              <a:t>are progress trackers that do not typically have targets associated with them.</a:t>
            </a:r>
            <a:endParaRPr sz="1600">
              <a:solidFill>
                <a:schemeClr val="accent1"/>
              </a:solidFill>
            </a:endParaRPr>
          </a:p>
          <a:p>
            <a:pPr indent="0" lvl="0" marL="0" rtl="0" algn="l">
              <a:lnSpc>
                <a:spcPct val="100000"/>
              </a:lnSpc>
              <a:spcBef>
                <a:spcPts val="1000"/>
              </a:spcBef>
              <a:spcAft>
                <a:spcPts val="0"/>
              </a:spcAft>
              <a:buClr>
                <a:srgbClr val="000000"/>
              </a:buClr>
              <a:buSzPts val="990"/>
              <a:buFont typeface="Arial"/>
              <a:buNone/>
            </a:pPr>
            <a:r>
              <a:rPr b="1" lang="en" sz="1600">
                <a:solidFill>
                  <a:schemeClr val="accent1"/>
                </a:solidFill>
              </a:rPr>
              <a:t>Metrics </a:t>
            </a:r>
            <a:r>
              <a:rPr lang="en" sz="1600">
                <a:solidFill>
                  <a:schemeClr val="accent1"/>
                </a:solidFill>
              </a:rPr>
              <a:t>are progress trackers that do or are expected to have targets associated with them.</a:t>
            </a:r>
            <a:endParaRPr sz="1600">
              <a:solidFill>
                <a:schemeClr val="accent1"/>
              </a:solidFill>
            </a:endParaRPr>
          </a:p>
          <a:p>
            <a:pPr indent="0" lvl="0" marL="0" marR="0" rtl="0" algn="l">
              <a:lnSpc>
                <a:spcPct val="100000"/>
              </a:lnSpc>
              <a:spcBef>
                <a:spcPts val="1000"/>
              </a:spcBef>
              <a:spcAft>
                <a:spcPts val="0"/>
              </a:spcAft>
              <a:buSzPts val="1400"/>
              <a:buNone/>
            </a:pPr>
            <a:r>
              <a:rPr b="1" lang="en" sz="1600">
                <a:solidFill>
                  <a:schemeClr val="accent1"/>
                </a:solidFill>
              </a:rPr>
              <a:t>Targets </a:t>
            </a:r>
            <a:r>
              <a:rPr lang="en" sz="1600">
                <a:solidFill>
                  <a:schemeClr val="accent1"/>
                </a:solidFill>
              </a:rPr>
              <a:t>are forecasted achievements against which to track progress.</a:t>
            </a:r>
            <a:endParaRPr sz="1600">
              <a:solidFill>
                <a:schemeClr val="accent1"/>
              </a:solidFill>
            </a:endParaRPr>
          </a:p>
          <a:p>
            <a:pPr indent="0" lvl="0" marL="0" marR="0" rtl="0" algn="l">
              <a:lnSpc>
                <a:spcPct val="100000"/>
              </a:lnSpc>
              <a:spcBef>
                <a:spcPts val="1000"/>
              </a:spcBef>
              <a:spcAft>
                <a:spcPts val="0"/>
              </a:spcAft>
              <a:buSzPts val="1400"/>
              <a:buNone/>
            </a:pPr>
            <a:r>
              <a:rPr b="1" lang="en" sz="1600">
                <a:solidFill>
                  <a:schemeClr val="accent1"/>
                </a:solidFill>
              </a:rPr>
              <a:t>Progress Trackers </a:t>
            </a:r>
            <a:r>
              <a:rPr lang="en" sz="1600">
                <a:solidFill>
                  <a:schemeClr val="accent1"/>
                </a:solidFill>
              </a:rPr>
              <a:t>r</a:t>
            </a:r>
            <a:r>
              <a:rPr lang="en" sz="1600">
                <a:solidFill>
                  <a:schemeClr val="accent1"/>
                </a:solidFill>
              </a:rPr>
              <a:t>efers to all three terms above.</a:t>
            </a:r>
            <a:endParaRPr b="1" sz="1600">
              <a:solidFill>
                <a:schemeClr val="accent1"/>
              </a:solidFill>
            </a:endParaRPr>
          </a:p>
        </p:txBody>
      </p:sp>
      <p:sp>
        <p:nvSpPr>
          <p:cNvPr id="407" name="Google Shape;407;p56"/>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408" name="Google Shape;408;p56"/>
          <p:cNvSpPr/>
          <p:nvPr/>
        </p:nvSpPr>
        <p:spPr>
          <a:xfrm>
            <a:off x="184675" y="1292675"/>
            <a:ext cx="4840200" cy="797100"/>
          </a:xfrm>
          <a:prstGeom prst="rect">
            <a:avLst/>
          </a:prstGeom>
          <a:noFill/>
          <a:ln cap="flat" cmpd="sng" w="28575">
            <a:solidFill>
              <a:srgbClr val="EED8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9" name="Google Shape;409;p56"/>
          <p:cNvSpPr txBox="1"/>
          <p:nvPr/>
        </p:nvSpPr>
        <p:spPr>
          <a:xfrm>
            <a:off x="5092950" y="1292675"/>
            <a:ext cx="25854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This will be the Working Group’s focus.</a:t>
            </a:r>
            <a:endParaRPr>
              <a:latin typeface="Roboto"/>
              <a:ea typeface="Roboto"/>
              <a:cs typeface="Roboto"/>
              <a:sym typeface="Roboto"/>
            </a:endParaRPr>
          </a:p>
        </p:txBody>
      </p:sp>
      <p:sp>
        <p:nvSpPr>
          <p:cNvPr id="410" name="Google Shape;410;p56"/>
          <p:cNvSpPr/>
          <p:nvPr/>
        </p:nvSpPr>
        <p:spPr>
          <a:xfrm>
            <a:off x="184675" y="2173200"/>
            <a:ext cx="4840200" cy="14367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11" name="Google Shape;411;p56"/>
          <p:cNvSpPr txBox="1"/>
          <p:nvPr/>
        </p:nvSpPr>
        <p:spPr>
          <a:xfrm>
            <a:off x="5092950" y="2173200"/>
            <a:ext cx="2585400" cy="14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Once Indicator methodologies are established, Metrics and Targets can be considered for recommendation.</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Key Acronyms</a:t>
            </a:r>
            <a:endParaRPr/>
          </a:p>
        </p:txBody>
      </p:sp>
      <p:sp>
        <p:nvSpPr>
          <p:cNvPr id="417" name="Google Shape;417;p57"/>
          <p:cNvSpPr txBox="1"/>
          <p:nvPr>
            <p:ph idx="1" type="body"/>
          </p:nvPr>
        </p:nvSpPr>
        <p:spPr>
          <a:xfrm>
            <a:off x="311700" y="1152475"/>
            <a:ext cx="3999900" cy="3472200"/>
          </a:xfrm>
          <a:prstGeom prst="rect">
            <a:avLst/>
          </a:prstGeom>
          <a:solidFill>
            <a:srgbClr val="EEEEEE"/>
          </a:solidFill>
          <a:ln>
            <a:noFill/>
          </a:ln>
        </p:spPr>
        <p:txBody>
          <a:bodyPr anchorCtr="0" anchor="t" bIns="182875" lIns="182875" spcFirstLastPara="1" rIns="274300" wrap="square" tIns="182875">
            <a:noAutofit/>
          </a:bodyPr>
          <a:lstStyle/>
          <a:p>
            <a:pPr indent="-317500" lvl="0" marL="457200" rtl="0" algn="l">
              <a:lnSpc>
                <a:spcPct val="100000"/>
              </a:lnSpc>
              <a:spcBef>
                <a:spcPts val="0"/>
              </a:spcBef>
              <a:spcAft>
                <a:spcPts val="0"/>
              </a:spcAft>
              <a:buClr>
                <a:schemeClr val="accent1"/>
              </a:buClr>
              <a:buSzPts val="1400"/>
              <a:buChar char="●"/>
            </a:pPr>
            <a:r>
              <a:rPr lang="en">
                <a:solidFill>
                  <a:schemeClr val="accent1"/>
                </a:solidFill>
              </a:rPr>
              <a:t>Awareness, Knowledge, Attitude, and Behavior (AKAB) </a:t>
            </a:r>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Energy Efficiency (EE)</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Emerging Technologies Program (ETP)</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Energy Division (ED)</a:t>
            </a:r>
            <a:endParaRPr>
              <a:solidFill>
                <a:schemeClr val="accent1"/>
              </a:solidFill>
            </a:endParaRPr>
          </a:p>
          <a:p>
            <a:pPr indent="-317500" lvl="0" marL="457200" rtl="0" algn="l">
              <a:spcBef>
                <a:spcPts val="0"/>
              </a:spcBef>
              <a:spcAft>
                <a:spcPts val="0"/>
              </a:spcAft>
              <a:buClr>
                <a:schemeClr val="accent1"/>
              </a:buClr>
              <a:buSzPts val="1400"/>
              <a:buChar char="●"/>
            </a:pPr>
            <a:r>
              <a:rPr lang="en">
                <a:solidFill>
                  <a:schemeClr val="accent1"/>
                </a:solidFill>
              </a:rPr>
              <a:t>Marketing Education &amp; Outreach (ME&amp;O) </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Market Support (MS)</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Market Support Metrics Working Group (MSMWG)</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Resource Acquisition (RA)</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Workforce Education and Training (WE&amp;T)</a:t>
            </a:r>
            <a:endParaRPr b="1" sz="1600">
              <a:solidFill>
                <a:schemeClr val="accent1"/>
              </a:solidFill>
            </a:endParaRPr>
          </a:p>
        </p:txBody>
      </p:sp>
      <p:sp>
        <p:nvSpPr>
          <p:cNvPr id="418" name="Google Shape;418;p57"/>
          <p:cNvSpPr txBox="1"/>
          <p:nvPr>
            <p:ph idx="2" type="body"/>
          </p:nvPr>
        </p:nvSpPr>
        <p:spPr>
          <a:xfrm>
            <a:off x="4832400" y="1152475"/>
            <a:ext cx="3999900" cy="3472200"/>
          </a:xfrm>
          <a:prstGeom prst="rect">
            <a:avLst/>
          </a:prstGeom>
          <a:solidFill>
            <a:srgbClr val="EEEEEE"/>
          </a:solidFill>
          <a:ln>
            <a:noFill/>
          </a:ln>
        </p:spPr>
        <p:txBody>
          <a:bodyPr anchorCtr="0" anchor="t" bIns="182875" lIns="182875" spcFirstLastPara="1" rIns="274300" wrap="square" tIns="182875">
            <a:noAutofit/>
          </a:bodyPr>
          <a:lstStyle/>
          <a:p>
            <a:pPr indent="-317500" lvl="0" marL="457200" rtl="0" algn="l">
              <a:lnSpc>
                <a:spcPct val="100000"/>
              </a:lnSpc>
              <a:spcBef>
                <a:spcPts val="0"/>
              </a:spcBef>
              <a:spcAft>
                <a:spcPts val="0"/>
              </a:spcAft>
              <a:buClr>
                <a:schemeClr val="accent1"/>
              </a:buClr>
              <a:buSzPts val="1400"/>
              <a:buChar char="●"/>
            </a:pPr>
            <a:r>
              <a:rPr lang="en">
                <a:solidFill>
                  <a:schemeClr val="accent1"/>
                </a:solidFill>
              </a:rPr>
              <a:t>Community Based Organization (CBO)</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Disadvantaged Community (DAC)</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Energy Division (ED)</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Equity Metrics Working Group (EMWG)</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Hard to Reach (HTR)</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Household (HH)</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Market Support (MS)</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Multifamily (MF)</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Program Administrator (PA)</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Regional Energy Network (REN)</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Resource Acquisition (RA)</a:t>
            </a:r>
            <a:endParaRPr>
              <a:solidFill>
                <a:schemeClr val="accent1"/>
              </a:solidFill>
            </a:endParaRPr>
          </a:p>
          <a:p>
            <a:pPr indent="-317500" lvl="0" marL="457200" rtl="0" algn="l">
              <a:lnSpc>
                <a:spcPct val="100000"/>
              </a:lnSpc>
              <a:spcBef>
                <a:spcPts val="0"/>
              </a:spcBef>
              <a:spcAft>
                <a:spcPts val="0"/>
              </a:spcAft>
              <a:buClr>
                <a:schemeClr val="accent1"/>
              </a:buClr>
              <a:buSzPts val="1400"/>
              <a:buChar char="●"/>
            </a:pPr>
            <a:r>
              <a:rPr lang="en">
                <a:solidFill>
                  <a:schemeClr val="accent1"/>
                </a:solidFill>
              </a:rPr>
              <a:t>Single family (SF)</a:t>
            </a:r>
            <a:endParaRPr>
              <a:solidFill>
                <a:schemeClr val="accent1"/>
              </a:solidFill>
            </a:endParaRPr>
          </a:p>
          <a:p>
            <a:pPr indent="0" lvl="0" marL="914400" rtl="0" algn="l">
              <a:lnSpc>
                <a:spcPct val="100000"/>
              </a:lnSpc>
              <a:spcBef>
                <a:spcPts val="0"/>
              </a:spcBef>
              <a:spcAft>
                <a:spcPts val="0"/>
              </a:spcAft>
              <a:buSzPts val="1400"/>
              <a:buNone/>
            </a:pPr>
            <a:r>
              <a:t/>
            </a:r>
            <a:endParaRPr sz="1600">
              <a:solidFill>
                <a:schemeClr val="accent1"/>
              </a:solidFill>
            </a:endParaRPr>
          </a:p>
          <a:p>
            <a:pPr indent="0" lvl="0" marL="457200" rtl="0" algn="l">
              <a:lnSpc>
                <a:spcPct val="100000"/>
              </a:lnSpc>
              <a:spcBef>
                <a:spcPts val="0"/>
              </a:spcBef>
              <a:spcAft>
                <a:spcPts val="0"/>
              </a:spcAft>
              <a:buClr>
                <a:srgbClr val="000000"/>
              </a:buClr>
              <a:buSzPts val="990"/>
              <a:buFont typeface="Arial"/>
              <a:buNone/>
            </a:pPr>
            <a:r>
              <a:t/>
            </a:r>
            <a:endParaRPr b="1" sz="1600">
              <a:solidFill>
                <a:schemeClr val="accent1"/>
              </a:solidFill>
            </a:endParaRPr>
          </a:p>
          <a:p>
            <a:pPr indent="0" lvl="0" marL="0" rtl="0" algn="l">
              <a:lnSpc>
                <a:spcPct val="115000"/>
              </a:lnSpc>
              <a:spcBef>
                <a:spcPts val="0"/>
              </a:spcBef>
              <a:spcAft>
                <a:spcPts val="0"/>
              </a:spcAft>
              <a:buSzPts val="1400"/>
              <a:buNone/>
            </a:pPr>
            <a:r>
              <a:t/>
            </a:r>
            <a:endParaRPr sz="1600"/>
          </a:p>
        </p:txBody>
      </p:sp>
      <p:sp>
        <p:nvSpPr>
          <p:cNvPr id="419" name="Google Shape;419;p5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the EMSWG Fits in</a:t>
            </a:r>
            <a:endParaRPr/>
          </a:p>
        </p:txBody>
      </p:sp>
      <p:sp>
        <p:nvSpPr>
          <p:cNvPr id="425" name="Google Shape;425;p5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6" name="Google Shape;426;p58"/>
          <p:cNvSpPr/>
          <p:nvPr/>
        </p:nvSpPr>
        <p:spPr>
          <a:xfrm flipH="1" rot="10800000">
            <a:off x="5637775" y="1267761"/>
            <a:ext cx="1605900" cy="2926800"/>
          </a:xfrm>
          <a:prstGeom prst="round2DiagRect">
            <a:avLst>
              <a:gd fmla="val 0" name="adj1"/>
              <a:gd fmla="val 17764"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grpSp>
        <p:nvGrpSpPr>
          <p:cNvPr id="427" name="Google Shape;427;p58"/>
          <p:cNvGrpSpPr/>
          <p:nvPr/>
        </p:nvGrpSpPr>
        <p:grpSpPr>
          <a:xfrm>
            <a:off x="152475" y="1267760"/>
            <a:ext cx="1605851" cy="2926833"/>
            <a:chOff x="1039747" y="2013875"/>
            <a:chExt cx="1944600" cy="1569600"/>
          </a:xfrm>
        </p:grpSpPr>
        <p:sp>
          <p:nvSpPr>
            <p:cNvPr id="428" name="Google Shape;428;p58"/>
            <p:cNvSpPr/>
            <p:nvPr/>
          </p:nvSpPr>
          <p:spPr>
            <a:xfrm>
              <a:off x="1039747" y="2013875"/>
              <a:ext cx="1944600" cy="1569600"/>
            </a:xfrm>
            <a:prstGeom prst="round2DiagRect">
              <a:avLst>
                <a:gd fmla="val 0" name="adj1"/>
                <a:gd fmla="val 17764" name="adj2"/>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29" name="Google Shape;429;p58"/>
            <p:cNvSpPr txBox="1"/>
            <p:nvPr/>
          </p:nvSpPr>
          <p:spPr>
            <a:xfrm>
              <a:off x="1351635" y="2117751"/>
              <a:ext cx="1451700" cy="1371900"/>
            </a:xfrm>
            <a:prstGeom prst="rect">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solidFill>
                    <a:schemeClr val="dk1"/>
                  </a:solidFill>
                  <a:latin typeface="Roboto"/>
                  <a:ea typeface="Roboto"/>
                  <a:cs typeface="Roboto"/>
                  <a:sym typeface="Roboto"/>
                </a:rPr>
                <a:t>Equity and Market Support Metrics </a:t>
              </a:r>
              <a:r>
                <a:rPr b="1" i="0" lang="en" sz="1200" u="none" cap="none" strike="noStrike">
                  <a:solidFill>
                    <a:schemeClr val="dk1"/>
                  </a:solidFill>
                  <a:latin typeface="Roboto"/>
                  <a:ea typeface="Roboto"/>
                  <a:cs typeface="Roboto"/>
                  <a:sym typeface="Roboto"/>
                </a:rPr>
                <a:t>Working Groups in 2021</a:t>
              </a:r>
              <a:endParaRPr b="1" i="0" sz="1200" u="none" cap="none" strike="noStrike">
                <a:solidFill>
                  <a:schemeClr val="dk1"/>
                </a:solidFill>
                <a:latin typeface="Roboto"/>
                <a:ea typeface="Roboto"/>
                <a:cs typeface="Roboto"/>
                <a:sym typeface="Roboto"/>
              </a:endParaRPr>
            </a:p>
            <a:p>
              <a:pPr indent="0" lvl="0" marL="0" rtl="0" algn="l">
                <a:lnSpc>
                  <a:spcPct val="100000"/>
                </a:lnSpc>
                <a:spcBef>
                  <a:spcPts val="1000"/>
                </a:spcBef>
                <a:spcAft>
                  <a:spcPts val="1600"/>
                </a:spcAft>
                <a:buClr>
                  <a:srgbClr val="000000"/>
                </a:buClr>
                <a:buSzPts val="1200"/>
                <a:buFont typeface="Arial"/>
                <a:buNone/>
              </a:pPr>
              <a:r>
                <a:rPr lang="en" sz="1000">
                  <a:solidFill>
                    <a:schemeClr val="dk1"/>
                  </a:solidFill>
                  <a:latin typeface="Roboto"/>
                  <a:ea typeface="Roboto"/>
                  <a:cs typeface="Roboto"/>
                  <a:sym typeface="Roboto"/>
                </a:rPr>
                <a:t>Proposed a combined 48 metrics and indicators; Objectives for each E &amp; MS segments.</a:t>
              </a:r>
              <a:endParaRPr b="1" sz="1200">
                <a:solidFill>
                  <a:schemeClr val="dk1"/>
                </a:solidFill>
                <a:latin typeface="Roboto"/>
                <a:ea typeface="Roboto"/>
                <a:cs typeface="Roboto"/>
                <a:sym typeface="Roboto"/>
              </a:endParaRPr>
            </a:p>
          </p:txBody>
        </p:sp>
      </p:grpSp>
      <p:sp>
        <p:nvSpPr>
          <p:cNvPr id="430" name="Google Shape;430;p58"/>
          <p:cNvSpPr/>
          <p:nvPr/>
        </p:nvSpPr>
        <p:spPr>
          <a:xfrm flipH="1" rot="10800000">
            <a:off x="1966650" y="1267750"/>
            <a:ext cx="1597500" cy="2926800"/>
          </a:xfrm>
          <a:prstGeom prst="round2DiagRect">
            <a:avLst>
              <a:gd fmla="val 0" name="adj1"/>
              <a:gd fmla="val 17764"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31" name="Google Shape;431;p58"/>
          <p:cNvSpPr txBox="1"/>
          <p:nvPr/>
        </p:nvSpPr>
        <p:spPr>
          <a:xfrm flipH="1">
            <a:off x="5869382" y="1461473"/>
            <a:ext cx="1365900" cy="255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400"/>
              <a:buFont typeface="Arial"/>
              <a:buNone/>
            </a:pPr>
            <a:r>
              <a:rPr b="1" lang="en" sz="1300">
                <a:solidFill>
                  <a:schemeClr val="lt1"/>
                </a:solidFill>
                <a:latin typeface="Roboto"/>
                <a:ea typeface="Roboto"/>
                <a:cs typeface="Roboto"/>
                <a:sym typeface="Roboto"/>
              </a:rPr>
              <a:t>Decision on Metrics June 2023</a:t>
            </a:r>
            <a:endParaRPr b="1" i="0" sz="1300" u="none" cap="none" strike="noStrike">
              <a:solidFill>
                <a:schemeClr val="lt1"/>
              </a:solidFill>
              <a:latin typeface="Roboto"/>
              <a:ea typeface="Roboto"/>
              <a:cs typeface="Roboto"/>
              <a:sym typeface="Roboto"/>
            </a:endParaRPr>
          </a:p>
          <a:p>
            <a:pPr indent="0" lvl="0" marL="0" rtl="0" algn="l">
              <a:spcBef>
                <a:spcPts val="1000"/>
              </a:spcBef>
              <a:spcAft>
                <a:spcPts val="0"/>
              </a:spcAft>
              <a:buClr>
                <a:srgbClr val="000000"/>
              </a:buClr>
              <a:buSzPts val="1200"/>
              <a:buFont typeface="Arial"/>
              <a:buNone/>
            </a:pPr>
            <a:r>
              <a:rPr lang="en" sz="1100" u="sng">
                <a:solidFill>
                  <a:schemeClr val="accent6"/>
                </a:solidFill>
                <a:latin typeface="Roboto"/>
                <a:ea typeface="Roboto"/>
                <a:cs typeface="Roboto"/>
                <a:sym typeface="Roboto"/>
                <a:hlinkClick r:id="rId3">
                  <a:extLst>
                    <a:ext uri="{A12FA001-AC4F-418D-AE19-62706E023703}">
                      <ahyp:hlinkClr val="tx"/>
                    </a:ext>
                  </a:extLst>
                </a:hlinkClick>
              </a:rPr>
              <a:t>D.23-06-055 </a:t>
            </a:r>
            <a:r>
              <a:rPr lang="en" sz="1100">
                <a:solidFill>
                  <a:schemeClr val="lt1"/>
                </a:solidFill>
                <a:latin typeface="Roboto"/>
                <a:ea typeface="Roboto"/>
                <a:cs typeface="Roboto"/>
                <a:sym typeface="Roboto"/>
              </a:rPr>
              <a:t>addressed &amp; adopted set of indicators and ordered re-engagement of the WGs to further methodology clarification.</a:t>
            </a:r>
            <a:endParaRPr sz="1100">
              <a:solidFill>
                <a:schemeClr val="lt1"/>
              </a:solidFill>
              <a:latin typeface="Roboto"/>
              <a:ea typeface="Roboto"/>
              <a:cs typeface="Roboto"/>
              <a:sym typeface="Roboto"/>
            </a:endParaRPr>
          </a:p>
        </p:txBody>
      </p:sp>
      <p:grpSp>
        <p:nvGrpSpPr>
          <p:cNvPr id="432" name="Google Shape;432;p58"/>
          <p:cNvGrpSpPr/>
          <p:nvPr/>
        </p:nvGrpSpPr>
        <p:grpSpPr>
          <a:xfrm>
            <a:off x="3809630" y="1267728"/>
            <a:ext cx="1605942" cy="2926833"/>
            <a:chOff x="5015938" y="2013875"/>
            <a:chExt cx="3001200" cy="1569600"/>
          </a:xfrm>
        </p:grpSpPr>
        <p:sp>
          <p:nvSpPr>
            <p:cNvPr id="433" name="Google Shape;433;p58"/>
            <p:cNvSpPr/>
            <p:nvPr/>
          </p:nvSpPr>
          <p:spPr>
            <a:xfrm>
              <a:off x="5015938" y="2013875"/>
              <a:ext cx="3001200" cy="1569600"/>
            </a:xfrm>
            <a:prstGeom prst="round2DiagRect">
              <a:avLst>
                <a:gd fmla="val 0" name="adj1"/>
                <a:gd fmla="val 17764" name="adj2"/>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34" name="Google Shape;434;p58"/>
            <p:cNvSpPr txBox="1"/>
            <p:nvPr/>
          </p:nvSpPr>
          <p:spPr>
            <a:xfrm>
              <a:off x="5360238" y="2117759"/>
              <a:ext cx="2417100" cy="137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solidFill>
                    <a:schemeClr val="accent2"/>
                  </a:solidFill>
                  <a:latin typeface="Roboto"/>
                  <a:ea typeface="Roboto"/>
                  <a:cs typeface="Roboto"/>
                  <a:sym typeface="Roboto"/>
                </a:rPr>
                <a:t>Metrics WGs</a:t>
              </a:r>
              <a:r>
                <a:rPr b="1" i="0" lang="en" sz="1200" u="none" cap="none" strike="noStrike">
                  <a:solidFill>
                    <a:schemeClr val="accent2"/>
                  </a:solidFill>
                  <a:latin typeface="Roboto"/>
                  <a:ea typeface="Roboto"/>
                  <a:cs typeface="Roboto"/>
                  <a:sym typeface="Roboto"/>
                </a:rPr>
                <a:t> Huddle </a:t>
              </a:r>
              <a:r>
                <a:rPr b="1" lang="en" sz="1200">
                  <a:solidFill>
                    <a:schemeClr val="accent2"/>
                  </a:solidFill>
                  <a:latin typeface="Roboto"/>
                  <a:ea typeface="Roboto"/>
                  <a:cs typeface="Roboto"/>
                  <a:sym typeface="Roboto"/>
                </a:rPr>
                <a:t>in Aug/Sept 2022 + Ad Hoc Workshop</a:t>
              </a:r>
              <a:endParaRPr b="1" i="0" sz="1200" u="none" cap="none" strike="noStrike">
                <a:solidFill>
                  <a:schemeClr val="accent2"/>
                </a:solidFill>
                <a:latin typeface="Roboto"/>
                <a:ea typeface="Roboto"/>
                <a:cs typeface="Roboto"/>
                <a:sym typeface="Roboto"/>
              </a:endParaRPr>
            </a:p>
            <a:p>
              <a:pPr indent="0" lvl="0" marL="0" rtl="0" algn="l">
                <a:spcBef>
                  <a:spcPts val="1000"/>
                </a:spcBef>
                <a:spcAft>
                  <a:spcPts val="0"/>
                </a:spcAft>
                <a:buClr>
                  <a:srgbClr val="000000"/>
                </a:buClr>
                <a:buSzPts val="1200"/>
                <a:buFont typeface="Arial"/>
                <a:buNone/>
              </a:pPr>
              <a:r>
                <a:rPr lang="en" sz="1000">
                  <a:solidFill>
                    <a:schemeClr val="accent2"/>
                  </a:solidFill>
                  <a:latin typeface="Roboto"/>
                  <a:ea typeface="Roboto"/>
                  <a:cs typeface="Roboto"/>
                  <a:sym typeface="Roboto"/>
                </a:rPr>
                <a:t>Discussed details on metrics and indicators, and REN performance requirements.</a:t>
              </a:r>
              <a:endParaRPr b="1" sz="1200">
                <a:solidFill>
                  <a:schemeClr val="accent2"/>
                </a:solidFill>
                <a:latin typeface="Roboto"/>
                <a:ea typeface="Roboto"/>
                <a:cs typeface="Roboto"/>
                <a:sym typeface="Roboto"/>
              </a:endParaRPr>
            </a:p>
          </p:txBody>
        </p:sp>
      </p:grpSp>
      <p:grpSp>
        <p:nvGrpSpPr>
          <p:cNvPr id="435" name="Google Shape;435;p58"/>
          <p:cNvGrpSpPr/>
          <p:nvPr/>
        </p:nvGrpSpPr>
        <p:grpSpPr>
          <a:xfrm>
            <a:off x="7467186" y="1267735"/>
            <a:ext cx="1532413" cy="2926833"/>
            <a:chOff x="5150377" y="2013875"/>
            <a:chExt cx="3001200" cy="1569600"/>
          </a:xfrm>
        </p:grpSpPr>
        <p:sp>
          <p:nvSpPr>
            <p:cNvPr id="436" name="Google Shape;436;p58"/>
            <p:cNvSpPr/>
            <p:nvPr/>
          </p:nvSpPr>
          <p:spPr>
            <a:xfrm>
              <a:off x="5150377" y="2013875"/>
              <a:ext cx="3001200" cy="1569600"/>
            </a:xfrm>
            <a:prstGeom prst="round2DiagRect">
              <a:avLst>
                <a:gd fmla="val 0" name="adj1"/>
                <a:gd fmla="val 17764" name="adj2"/>
              </a:avLst>
            </a:prstGeom>
            <a:solidFill>
              <a:schemeClr val="lt1"/>
            </a:solidFill>
            <a:ln cap="flat" cmpd="sng" w="38100">
              <a:solidFill>
                <a:srgbClr val="A1D6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37" name="Google Shape;437;p58"/>
            <p:cNvSpPr txBox="1"/>
            <p:nvPr/>
          </p:nvSpPr>
          <p:spPr>
            <a:xfrm>
              <a:off x="5360238" y="2117759"/>
              <a:ext cx="2417100" cy="137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solidFill>
                    <a:schemeClr val="accent2"/>
                  </a:solidFill>
                  <a:latin typeface="Roboto"/>
                  <a:ea typeface="Roboto"/>
                  <a:cs typeface="Roboto"/>
                  <a:sym typeface="Roboto"/>
                </a:rPr>
                <a:t>Equity and Market Support Working Group </a:t>
              </a:r>
              <a:r>
                <a:rPr b="1" lang="en" sz="1200">
                  <a:solidFill>
                    <a:schemeClr val="accent4"/>
                  </a:solidFill>
                  <a:latin typeface="Roboto"/>
                  <a:ea typeface="Roboto"/>
                  <a:cs typeface="Roboto"/>
                  <a:sym typeface="Roboto"/>
                </a:rPr>
                <a:t>(This WG!)</a:t>
              </a:r>
              <a:endParaRPr b="1" i="0" sz="1200" u="none" cap="none" strike="noStrike">
                <a:solidFill>
                  <a:schemeClr val="accent4"/>
                </a:solidFill>
                <a:latin typeface="Roboto"/>
                <a:ea typeface="Roboto"/>
                <a:cs typeface="Roboto"/>
                <a:sym typeface="Roboto"/>
              </a:endParaRPr>
            </a:p>
            <a:p>
              <a:pPr indent="0" lvl="0" marL="0" rtl="0" algn="l">
                <a:spcBef>
                  <a:spcPts val="1000"/>
                </a:spcBef>
                <a:spcAft>
                  <a:spcPts val="0"/>
                </a:spcAft>
                <a:buClr>
                  <a:srgbClr val="000000"/>
                </a:buClr>
                <a:buSzPts val="1200"/>
                <a:buFont typeface="Arial"/>
                <a:buNone/>
              </a:pPr>
              <a:r>
                <a:rPr lang="en" sz="950">
                  <a:solidFill>
                    <a:schemeClr val="accent2"/>
                  </a:solidFill>
                  <a:latin typeface="Roboto"/>
                  <a:ea typeface="Roboto"/>
                  <a:cs typeface="Roboto"/>
                  <a:sym typeface="Roboto"/>
                </a:rPr>
                <a:t>A re-engaging of the previous EMWG and MSMWG with invitations to more stakeholders to clarify methodologies for adopted indicators.</a:t>
              </a:r>
              <a:endParaRPr b="1" sz="950">
                <a:solidFill>
                  <a:schemeClr val="accent2"/>
                </a:solidFill>
                <a:latin typeface="Roboto"/>
                <a:ea typeface="Roboto"/>
                <a:cs typeface="Roboto"/>
                <a:sym typeface="Roboto"/>
              </a:endParaRPr>
            </a:p>
          </p:txBody>
        </p:sp>
      </p:grpSp>
      <p:sp>
        <p:nvSpPr>
          <p:cNvPr id="438" name="Google Shape;438;p58"/>
          <p:cNvSpPr txBox="1"/>
          <p:nvPr/>
        </p:nvSpPr>
        <p:spPr>
          <a:xfrm>
            <a:off x="2182221" y="1461440"/>
            <a:ext cx="1199100" cy="2558100"/>
          </a:xfrm>
          <a:prstGeom prst="rect">
            <a:avLst/>
          </a:prstGeom>
          <a:solidFill>
            <a:schemeClr val="dk2"/>
          </a:solid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400"/>
              <a:buFont typeface="Arial"/>
              <a:buNone/>
            </a:pPr>
            <a:r>
              <a:rPr b="1" lang="en">
                <a:solidFill>
                  <a:srgbClr val="FFFFFF"/>
                </a:solidFill>
                <a:latin typeface="Roboto"/>
                <a:ea typeface="Roboto"/>
                <a:cs typeface="Roboto"/>
                <a:sym typeface="Roboto"/>
              </a:rPr>
              <a:t>CPUC</a:t>
            </a:r>
            <a:r>
              <a:rPr b="1" i="0" lang="en" sz="1400" u="none" cap="none" strike="noStrike">
                <a:solidFill>
                  <a:srgbClr val="FFFFFF"/>
                </a:solidFill>
                <a:latin typeface="Roboto"/>
                <a:ea typeface="Roboto"/>
                <a:cs typeface="Roboto"/>
                <a:sym typeface="Roboto"/>
              </a:rPr>
              <a:t> Scoping Memo June 2022</a:t>
            </a:r>
            <a:endParaRPr b="1" i="0" sz="1400" u="none" cap="none" strike="noStrike">
              <a:solidFill>
                <a:srgbClr val="FFFFFF"/>
              </a:solidFill>
              <a:latin typeface="Roboto"/>
              <a:ea typeface="Roboto"/>
              <a:cs typeface="Roboto"/>
              <a:sym typeface="Roboto"/>
            </a:endParaRPr>
          </a:p>
          <a:p>
            <a:pPr indent="0" lvl="0" marL="0" rtl="0" algn="l">
              <a:spcBef>
                <a:spcPts val="1000"/>
              </a:spcBef>
              <a:spcAft>
                <a:spcPts val="0"/>
              </a:spcAft>
              <a:buClr>
                <a:srgbClr val="000000"/>
              </a:buClr>
              <a:buSzPts val="1200"/>
              <a:buFont typeface="Arial"/>
              <a:buNone/>
            </a:pPr>
            <a:r>
              <a:rPr lang="en" sz="1200">
                <a:solidFill>
                  <a:schemeClr val="lt1"/>
                </a:solidFill>
                <a:latin typeface="Roboto"/>
                <a:ea typeface="Roboto"/>
                <a:cs typeface="Roboto"/>
                <a:sym typeface="Roboto"/>
              </a:rPr>
              <a:t>Scope asked for further definition to distinguish indicators, metrics, and targets.</a:t>
            </a:r>
            <a:endParaRPr b="1">
              <a:solidFill>
                <a:srgbClr val="FFFFFF"/>
              </a:solidFill>
              <a:latin typeface="Roboto"/>
              <a:ea typeface="Roboto"/>
              <a:cs typeface="Roboto"/>
              <a:sym typeface="Roboto"/>
            </a:endParaRPr>
          </a:p>
        </p:txBody>
      </p:sp>
      <p:sp>
        <p:nvSpPr>
          <p:cNvPr id="439" name="Google Shape;439;p58"/>
          <p:cNvSpPr/>
          <p:nvPr/>
        </p:nvSpPr>
        <p:spPr>
          <a:xfrm>
            <a:off x="1780150" y="2612525"/>
            <a:ext cx="154200" cy="1818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0" name="Google Shape;440;p58"/>
          <p:cNvSpPr/>
          <p:nvPr/>
        </p:nvSpPr>
        <p:spPr>
          <a:xfrm>
            <a:off x="3608950" y="2612525"/>
            <a:ext cx="154200" cy="1818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1" name="Google Shape;441;p58"/>
          <p:cNvSpPr/>
          <p:nvPr/>
        </p:nvSpPr>
        <p:spPr>
          <a:xfrm>
            <a:off x="5437750" y="2612525"/>
            <a:ext cx="154200" cy="1818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2" name="Google Shape;442;p58"/>
          <p:cNvSpPr/>
          <p:nvPr/>
        </p:nvSpPr>
        <p:spPr>
          <a:xfrm>
            <a:off x="7266550" y="2612525"/>
            <a:ext cx="154200" cy="1818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D.23-06-055 Ordering Paragraph (OP) 11 </a:t>
            </a:r>
            <a:endParaRPr/>
          </a:p>
        </p:txBody>
      </p:sp>
      <p:sp>
        <p:nvSpPr>
          <p:cNvPr id="448" name="Google Shape;448;p5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449" name="Google Shape;449;p59"/>
          <p:cNvSpPr txBox="1"/>
          <p:nvPr>
            <p:ph idx="1" type="body"/>
          </p:nvPr>
        </p:nvSpPr>
        <p:spPr>
          <a:xfrm>
            <a:off x="311700" y="1152475"/>
            <a:ext cx="8520600" cy="35577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600">
                <a:solidFill>
                  <a:srgbClr val="223053"/>
                </a:solidFill>
              </a:rPr>
              <a:t>“The portfolio administrators shall jointly submit a Tier 2 advice letter by no later than May 1, 2024 </a:t>
            </a:r>
            <a:r>
              <a:rPr b="1" lang="en" sz="1600">
                <a:solidFill>
                  <a:srgbClr val="223053"/>
                </a:solidFill>
              </a:rPr>
              <a:t>clarifying all of the Indicators adopted in this decision, including any modifications from metrics and Indicators adopted in Decision 18-05-041, and identifying information that could be used as baselines for future targets or methodologies for how the indicator information can be used as baselines.</a:t>
            </a:r>
            <a:r>
              <a:rPr lang="en" sz="1600">
                <a:solidFill>
                  <a:srgbClr val="223053"/>
                </a:solidFill>
              </a:rPr>
              <a:t>”</a:t>
            </a:r>
            <a:endParaRPr baseline="30000" sz="1600">
              <a:solidFill>
                <a:srgbClr val="223053"/>
              </a:solidFill>
            </a:endParaRPr>
          </a:p>
          <a:p>
            <a:pPr indent="0" lvl="0" marL="0" rtl="0" algn="l">
              <a:lnSpc>
                <a:spcPct val="100000"/>
              </a:lnSpc>
              <a:spcBef>
                <a:spcPts val="1200"/>
              </a:spcBef>
              <a:spcAft>
                <a:spcPts val="0"/>
              </a:spcAft>
              <a:buNone/>
            </a:pPr>
            <a:r>
              <a:rPr lang="en" sz="1600">
                <a:solidFill>
                  <a:srgbClr val="223053"/>
                </a:solidFill>
              </a:rPr>
              <a:t>Furthermore, the Decision language provides additional details and context: “Many of the </a:t>
            </a:r>
            <a:r>
              <a:rPr b="1" lang="en" sz="1600">
                <a:solidFill>
                  <a:srgbClr val="223053"/>
                </a:solidFill>
              </a:rPr>
              <a:t>adopted Indicators would benefit from clarification and further discussion about the valuation methodology</a:t>
            </a:r>
            <a:r>
              <a:rPr lang="en" sz="1600">
                <a:solidFill>
                  <a:srgbClr val="223053"/>
                </a:solidFill>
              </a:rPr>
              <a:t>. Guidance may be needed for PAs to ensure that baselines for target-setting are clear and consistently applied, to the greatest extent possible. For these reasons, we will ask the CAEECC to re-engage and update, as necessary, the EMWG and MSMWG to discuss and develop recommendations” (</a:t>
            </a:r>
            <a:r>
              <a:rPr lang="en" sz="1600" u="sng">
                <a:solidFill>
                  <a:srgbClr val="1155CC"/>
                </a:solidFill>
                <a:hlinkClick r:id="rId3">
                  <a:extLst>
                    <a:ext uri="{A12FA001-AC4F-418D-AE19-62706E023703}">
                      <ahyp:hlinkClr val="tx"/>
                    </a:ext>
                  </a:extLst>
                </a:hlinkClick>
              </a:rPr>
              <a:t>D.23-06-055</a:t>
            </a:r>
            <a:r>
              <a:rPr lang="en" sz="1600">
                <a:solidFill>
                  <a:srgbClr val="223053"/>
                </a:solidFill>
              </a:rPr>
              <a:t> section 5.2, PDF page 29)</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0"/>
          <p:cNvSpPr txBox="1"/>
          <p:nvPr>
            <p:ph type="title"/>
          </p:nvPr>
        </p:nvSpPr>
        <p:spPr>
          <a:xfrm>
            <a:off x="311700" y="445025"/>
            <a:ext cx="8520600" cy="572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100000"/>
              </a:lnSpc>
              <a:spcBef>
                <a:spcPts val="0"/>
              </a:spcBef>
              <a:spcAft>
                <a:spcPts val="0"/>
              </a:spcAft>
              <a:buSzPct val="88888"/>
              <a:buNone/>
            </a:pPr>
            <a:r>
              <a:rPr lang="en" sz="3500">
                <a:solidFill>
                  <a:schemeClr val="accent1"/>
                </a:solidFill>
              </a:rPr>
              <a:t>Equity &amp; </a:t>
            </a:r>
            <a:r>
              <a:rPr lang="en" sz="3500">
                <a:solidFill>
                  <a:schemeClr val="accent1"/>
                </a:solidFill>
              </a:rPr>
              <a:t>Market Support Metrics </a:t>
            </a:r>
            <a:r>
              <a:rPr lang="en" sz="3500">
                <a:solidFill>
                  <a:schemeClr val="accent1"/>
                </a:solidFill>
                <a:latin typeface="Roboto"/>
                <a:ea typeface="Roboto"/>
                <a:cs typeface="Roboto"/>
                <a:sym typeface="Roboto"/>
              </a:rPr>
              <a:t>Working Group (</a:t>
            </a:r>
            <a:r>
              <a:rPr lang="en" sz="3500">
                <a:solidFill>
                  <a:schemeClr val="accent1"/>
                </a:solidFill>
              </a:rPr>
              <a:t>E</a:t>
            </a:r>
            <a:r>
              <a:rPr lang="en" sz="3500">
                <a:solidFill>
                  <a:schemeClr val="accent1"/>
                </a:solidFill>
                <a:latin typeface="Roboto"/>
                <a:ea typeface="Roboto"/>
                <a:cs typeface="Roboto"/>
                <a:sym typeface="Roboto"/>
              </a:rPr>
              <a:t>MSWG) </a:t>
            </a:r>
            <a:r>
              <a:rPr lang="en" sz="3500">
                <a:solidFill>
                  <a:schemeClr val="accent1"/>
                </a:solidFill>
                <a:latin typeface="Roboto"/>
                <a:ea typeface="Roboto"/>
                <a:cs typeface="Roboto"/>
                <a:sym typeface="Roboto"/>
              </a:rPr>
              <a:t>Members</a:t>
            </a:r>
            <a:r>
              <a:rPr lang="en" sz="3500">
                <a:solidFill>
                  <a:schemeClr val="accent1"/>
                </a:solidFill>
                <a:latin typeface="Roboto"/>
                <a:ea typeface="Roboto"/>
                <a:cs typeface="Roboto"/>
                <a:sym typeface="Roboto"/>
              </a:rPr>
              <a:t> (as of 10/</a:t>
            </a:r>
            <a:r>
              <a:rPr lang="en" sz="3500">
                <a:solidFill>
                  <a:schemeClr val="accent1"/>
                </a:solidFill>
              </a:rPr>
              <a:t>30</a:t>
            </a:r>
            <a:r>
              <a:rPr lang="en" sz="3500">
                <a:solidFill>
                  <a:schemeClr val="accent1"/>
                </a:solidFill>
                <a:latin typeface="Roboto"/>
                <a:ea typeface="Roboto"/>
                <a:cs typeface="Roboto"/>
                <a:sym typeface="Roboto"/>
              </a:rPr>
              <a:t>/2023)</a:t>
            </a:r>
            <a:endParaRPr/>
          </a:p>
        </p:txBody>
      </p:sp>
      <p:sp>
        <p:nvSpPr>
          <p:cNvPr id="455" name="Google Shape;455;p60"/>
          <p:cNvSpPr txBox="1"/>
          <p:nvPr>
            <p:ph idx="12" type="sldNum"/>
          </p:nvPr>
        </p:nvSpPr>
        <p:spPr>
          <a:xfrm>
            <a:off x="8519100" y="4883423"/>
            <a:ext cx="548700" cy="2601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456" name="Google Shape;456;p60"/>
          <p:cNvGraphicFramePr/>
          <p:nvPr/>
        </p:nvGraphicFramePr>
        <p:xfrm>
          <a:off x="71438" y="1126463"/>
          <a:ext cx="3000000" cy="3000000"/>
        </p:xfrm>
        <a:graphic>
          <a:graphicData uri="http://schemas.openxmlformats.org/drawingml/2006/table">
            <a:tbl>
              <a:tblPr>
                <a:noFill/>
                <a:tableStyleId>{18725196-275F-400B-B15A-34532B7B38DA}</a:tableStyleId>
              </a:tblPr>
              <a:tblGrid>
                <a:gridCol w="1895475"/>
                <a:gridCol w="3409950"/>
                <a:gridCol w="1905000"/>
                <a:gridCol w="1790700"/>
              </a:tblGrid>
              <a:tr h="200025">
                <a:tc>
                  <a:txBody>
                    <a:bodyPr/>
                    <a:lstStyle/>
                    <a:p>
                      <a:pPr indent="0" lvl="0" marL="0" rtl="0" algn="l">
                        <a:lnSpc>
                          <a:spcPct val="115000"/>
                        </a:lnSpc>
                        <a:spcBef>
                          <a:spcPts val="0"/>
                        </a:spcBef>
                        <a:spcAft>
                          <a:spcPts val="0"/>
                        </a:spcAft>
                        <a:buNone/>
                      </a:pPr>
                      <a:r>
                        <a:rPr b="1" lang="en" sz="1000">
                          <a:solidFill>
                            <a:srgbClr val="FFFFFF"/>
                          </a:solidFill>
                          <a:latin typeface="Roboto"/>
                          <a:ea typeface="Roboto"/>
                          <a:cs typeface="Roboto"/>
                          <a:sym typeface="Roboto"/>
                        </a:rPr>
                        <a:t>CAEECC </a:t>
                      </a:r>
                      <a:r>
                        <a:rPr b="1" lang="en" sz="1000">
                          <a:solidFill>
                            <a:srgbClr val="FFFFFF"/>
                          </a:solidFill>
                          <a:latin typeface="Roboto"/>
                          <a:ea typeface="Roboto"/>
                          <a:cs typeface="Roboto"/>
                          <a:sym typeface="Roboto"/>
                        </a:rPr>
                        <a:t>Affiliation</a:t>
                      </a:r>
                      <a:endParaRPr b="1" sz="1000">
                        <a:solidFill>
                          <a:srgbClr val="FFFFFF"/>
                        </a:solidFill>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solidFill>
                      <a:srgbClr val="45818E"/>
                    </a:solidFill>
                  </a:tcPr>
                </a:tc>
                <a:tc>
                  <a:txBody>
                    <a:bodyPr/>
                    <a:lstStyle/>
                    <a:p>
                      <a:pPr indent="0" lvl="0" marL="0" rtl="0" algn="l">
                        <a:lnSpc>
                          <a:spcPct val="115000"/>
                        </a:lnSpc>
                        <a:spcBef>
                          <a:spcPts val="0"/>
                        </a:spcBef>
                        <a:spcAft>
                          <a:spcPts val="0"/>
                        </a:spcAft>
                        <a:buNone/>
                      </a:pPr>
                      <a:r>
                        <a:rPr b="1" lang="en" sz="1000">
                          <a:solidFill>
                            <a:srgbClr val="FFFFFF"/>
                          </a:solidFill>
                          <a:latin typeface="Roboto"/>
                          <a:ea typeface="Roboto"/>
                          <a:cs typeface="Roboto"/>
                          <a:sym typeface="Roboto"/>
                        </a:rPr>
                        <a:t>Organization</a:t>
                      </a:r>
                      <a:endParaRPr b="1" sz="1000">
                        <a:solidFill>
                          <a:srgbClr val="FFFFFF"/>
                        </a:solidFill>
                        <a:latin typeface="Roboto"/>
                        <a:ea typeface="Roboto"/>
                        <a:cs typeface="Roboto"/>
                        <a:sym typeface="Roboto"/>
                      </a:endParaRPr>
                    </a:p>
                  </a:txBody>
                  <a:tcPr marT="19050" marB="19050" marR="28575" marL="28575" anchor="b">
                    <a:solidFill>
                      <a:srgbClr val="45818E"/>
                    </a:solidFill>
                  </a:tcPr>
                </a:tc>
                <a:tc>
                  <a:txBody>
                    <a:bodyPr/>
                    <a:lstStyle/>
                    <a:p>
                      <a:pPr indent="0" lvl="0" marL="0" rtl="0" algn="l">
                        <a:lnSpc>
                          <a:spcPct val="115000"/>
                        </a:lnSpc>
                        <a:spcBef>
                          <a:spcPts val="0"/>
                        </a:spcBef>
                        <a:spcAft>
                          <a:spcPts val="0"/>
                        </a:spcAft>
                        <a:buNone/>
                      </a:pPr>
                      <a:r>
                        <a:rPr b="1" lang="en" sz="1000">
                          <a:solidFill>
                            <a:srgbClr val="FFFFFF"/>
                          </a:solidFill>
                          <a:latin typeface="Roboto"/>
                          <a:ea typeface="Roboto"/>
                          <a:cs typeface="Roboto"/>
                          <a:sym typeface="Roboto"/>
                        </a:rPr>
                        <a:t>Lead</a:t>
                      </a:r>
                      <a:endParaRPr b="1" sz="1000">
                        <a:solidFill>
                          <a:srgbClr val="FFFFFF"/>
                        </a:solidFill>
                        <a:latin typeface="Roboto"/>
                        <a:ea typeface="Roboto"/>
                        <a:cs typeface="Roboto"/>
                        <a:sym typeface="Roboto"/>
                      </a:endParaRPr>
                    </a:p>
                  </a:txBody>
                  <a:tcPr marT="19050" marB="19050" marR="28575" marL="28575" anchor="b">
                    <a:solidFill>
                      <a:srgbClr val="45818E"/>
                    </a:solidFill>
                  </a:tcPr>
                </a:tc>
                <a:tc>
                  <a:txBody>
                    <a:bodyPr/>
                    <a:lstStyle/>
                    <a:p>
                      <a:pPr indent="0" lvl="0" marL="0" rtl="0" algn="l">
                        <a:lnSpc>
                          <a:spcPct val="115000"/>
                        </a:lnSpc>
                        <a:spcBef>
                          <a:spcPts val="0"/>
                        </a:spcBef>
                        <a:spcAft>
                          <a:spcPts val="0"/>
                        </a:spcAft>
                        <a:buNone/>
                      </a:pPr>
                      <a:r>
                        <a:rPr b="1" lang="en" sz="1000">
                          <a:solidFill>
                            <a:srgbClr val="FFFFFF"/>
                          </a:solidFill>
                          <a:latin typeface="Roboto"/>
                          <a:ea typeface="Roboto"/>
                          <a:cs typeface="Roboto"/>
                          <a:sym typeface="Roboto"/>
                        </a:rPr>
                        <a:t>Alternate</a:t>
                      </a:r>
                      <a:endParaRPr b="1" sz="1000">
                        <a:solidFill>
                          <a:srgbClr val="FFFFFF"/>
                        </a:solidFill>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45818E"/>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Code Cycle</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Dan Suyeyaso</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Grounded Research (for BayREN)</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Jane Elias</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Mary Sutter</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PG&amp;E</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Moses Gastelum (equity)</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Rob Bohn (market support)</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SDG&amp;E</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Stephanie Gutierrez</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Stacie Risley</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Small Business Utility Advocates</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Ted Howard</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Britt Mara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SoCalREN</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Lujuana Medina</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Fernanda Craig</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The Energy Coalition</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Rebecca Hausheer</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Natalie Espinosa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Ex-Officio 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CPUC, Energy Division</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Ely Jacobsohn</a:t>
                      </a:r>
                      <a:endParaRPr sz="1000">
                        <a:latin typeface="Roboto"/>
                        <a:ea typeface="Roboto"/>
                        <a:cs typeface="Roboto"/>
                        <a:sym typeface="Roboto"/>
                      </a:endParaRPr>
                    </a:p>
                  </a:txBody>
                  <a:tcPr marT="19050" marB="19050" marR="28575" marL="28575" anchor="b"/>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Pamela Rittelmeyer</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Ex-Officio 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CPUC, Public Advocates Office</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James Ahlstedt</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Association of Monterey Bay Area Governments (AMBAG)</a:t>
                      </a:r>
                      <a:endParaRPr sz="1000">
                        <a:latin typeface="Roboto"/>
                        <a:ea typeface="Roboto"/>
                        <a:cs typeface="Roboto"/>
                        <a:sym typeface="Roboto"/>
                      </a:endParaRPr>
                    </a:p>
                  </a:txBody>
                  <a:tcPr marT="19050" marB="19050" marR="28575" marL="28575" anchor="b"/>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Amaury Berteaud</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Mendota Group</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Grey Staples</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Rachel-Sours Page</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Oracle</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David Siddiqui</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Mary Sprayregen</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Resource Innovations</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Chrissy Crowell</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Chris Pilek</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Silent Running LLC</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James Dodenhoff</a:t>
                      </a:r>
                      <a:endParaRPr sz="1000">
                        <a:latin typeface="Roboto"/>
                        <a:ea typeface="Roboto"/>
                        <a:cs typeface="Roboto"/>
                        <a:sym typeface="Roboto"/>
                      </a:endParaRPr>
                    </a:p>
                  </a:txBody>
                  <a:tcPr marT="19050" marB="19050" marR="28575" marL="28575" anchor="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N/A</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Non-CAEECC Member</a:t>
                      </a:r>
                      <a:endParaRPr sz="1000">
                        <a:latin typeface="Roboto"/>
                        <a:ea typeface="Roboto"/>
                        <a:cs typeface="Roboto"/>
                        <a:sym typeface="Roboto"/>
                      </a:endParaRPr>
                    </a:p>
                  </a:txBody>
                  <a:tcPr marT="19050" marB="19050" marR="28575" marL="28575" anchor="b">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William Worthen Foundation</a:t>
                      </a:r>
                      <a:endParaRPr sz="1000">
                        <a:latin typeface="Roboto"/>
                        <a:ea typeface="Roboto"/>
                        <a:cs typeface="Roboto"/>
                        <a:sym typeface="Roboto"/>
                      </a:endParaRPr>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Alice Sung</a:t>
                      </a:r>
                      <a:endParaRPr sz="1000">
                        <a:latin typeface="Roboto"/>
                        <a:ea typeface="Roboto"/>
                        <a:cs typeface="Roboto"/>
                        <a:sym typeface="Roboto"/>
                      </a:endParaRPr>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000">
                          <a:latin typeface="Roboto"/>
                          <a:ea typeface="Roboto"/>
                          <a:cs typeface="Roboto"/>
                          <a:sym typeface="Roboto"/>
                        </a:rPr>
                        <a:t>Avery Kintner</a:t>
                      </a:r>
                      <a:endParaRPr sz="1000">
                        <a:latin typeface="Roboto"/>
                        <a:ea typeface="Roboto"/>
                        <a:cs typeface="Roboto"/>
                        <a:sym typeface="Roboto"/>
                      </a:endParaRPr>
                    </a:p>
                  </a:txBody>
                  <a:tcPr marT="19050" marB="19050" marR="28575" marL="28575" anchor="b">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bl>
          </a:graphicData>
        </a:graphic>
      </p:graphicFrame>
      <p:sp>
        <p:nvSpPr>
          <p:cNvPr id="457" name="Google Shape;457;p60"/>
          <p:cNvSpPr txBox="1"/>
          <p:nvPr/>
        </p:nvSpPr>
        <p:spPr>
          <a:xfrm>
            <a:off x="71450" y="4422125"/>
            <a:ext cx="8632200" cy="409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sz="1000">
                <a:solidFill>
                  <a:srgbClr val="223053"/>
                </a:solidFill>
                <a:latin typeface="Roboto"/>
                <a:ea typeface="Roboto"/>
                <a:cs typeface="Roboto"/>
                <a:sym typeface="Roboto"/>
              </a:rPr>
              <a:t>*Due to confusion about whether past E&amp;MS Metrics Working Group members and Workshop/Huddle participants needed to indicate they were joining, this list will be updated for Meeting #1 on November 7. Disclosures will be requested and provided once the roster is set.</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2021 Equity Metrics WG Recap</a:t>
            </a:r>
            <a:endParaRPr/>
          </a:p>
        </p:txBody>
      </p:sp>
      <p:sp>
        <p:nvSpPr>
          <p:cNvPr id="463" name="Google Shape;463;p61"/>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SzPts val="1946"/>
              <a:buNone/>
            </a:pPr>
            <a:r>
              <a:rPr b="1" lang="en"/>
              <a:t>Brief recap </a:t>
            </a:r>
            <a:r>
              <a:rPr b="1" lang="en">
                <a:highlight>
                  <a:srgbClr val="FFFFFF"/>
                </a:highlight>
              </a:rPr>
              <a:t>of Equity Metrics Working</a:t>
            </a:r>
            <a:r>
              <a:rPr b="1" lang="en"/>
              <a:t> Group outcomes</a:t>
            </a:r>
            <a:endParaRPr/>
          </a:p>
          <a:p>
            <a:pPr indent="-352167" lvl="0" marL="457200" rtl="0" algn="l">
              <a:lnSpc>
                <a:spcPct val="115000"/>
              </a:lnSpc>
              <a:spcBef>
                <a:spcPts val="0"/>
              </a:spcBef>
              <a:spcAft>
                <a:spcPts val="0"/>
              </a:spcAft>
              <a:buSzPts val="1946"/>
              <a:buChar char="●"/>
            </a:pPr>
            <a:r>
              <a:rPr lang="en"/>
              <a:t>Met June-October 2021; final report posted to CAEECC website</a:t>
            </a:r>
            <a:endParaRPr/>
          </a:p>
          <a:p>
            <a:pPr indent="-352167" lvl="0" marL="457200" rtl="0" algn="l">
              <a:lnSpc>
                <a:spcPct val="115000"/>
              </a:lnSpc>
              <a:spcBef>
                <a:spcPts val="0"/>
              </a:spcBef>
              <a:spcAft>
                <a:spcPts val="0"/>
              </a:spcAft>
              <a:buSzPts val="1946"/>
              <a:buChar char="●"/>
            </a:pPr>
            <a:r>
              <a:rPr lang="en"/>
              <a:t>Reached consensus on nearly all its recommendations</a:t>
            </a:r>
            <a:endParaRPr/>
          </a:p>
          <a:p>
            <a:pPr indent="-352167" lvl="0" marL="457200" rtl="0" algn="l">
              <a:lnSpc>
                <a:spcPct val="115000"/>
              </a:lnSpc>
              <a:spcBef>
                <a:spcPts val="0"/>
              </a:spcBef>
              <a:spcAft>
                <a:spcPts val="0"/>
              </a:spcAft>
              <a:buSzPts val="1946"/>
              <a:buChar char="●"/>
            </a:pPr>
            <a:r>
              <a:rPr lang="en"/>
              <a:t>PAs were required to use the WG’s recommendations in developing their energy efficiency portfolio applications and Business Plans. </a:t>
            </a:r>
            <a:endParaRPr/>
          </a:p>
          <a:p>
            <a:pPr indent="-352167" lvl="0" marL="457200" rtl="0" algn="l">
              <a:lnSpc>
                <a:spcPct val="115000"/>
              </a:lnSpc>
              <a:spcBef>
                <a:spcPts val="0"/>
              </a:spcBef>
              <a:spcAft>
                <a:spcPts val="0"/>
              </a:spcAft>
              <a:buSzPts val="1946"/>
              <a:buChar char="●"/>
            </a:pPr>
            <a:r>
              <a:rPr lang="en"/>
              <a:t>CPUC Energy Division</a:t>
            </a:r>
            <a:r>
              <a:rPr lang="en"/>
              <a:t> developed two spreadsheets with input from the EWG</a:t>
            </a:r>
            <a:endParaRPr/>
          </a:p>
          <a:p>
            <a:pPr indent="-352167" lvl="1" marL="914400" rtl="0" algn="l">
              <a:lnSpc>
                <a:spcPct val="115000"/>
              </a:lnSpc>
              <a:spcBef>
                <a:spcPts val="0"/>
              </a:spcBef>
              <a:spcAft>
                <a:spcPts val="0"/>
              </a:spcAft>
              <a:buSzPts val="1946"/>
              <a:buAutoNum type="alphaLcPeriod"/>
            </a:pPr>
            <a:r>
              <a:rPr lang="en"/>
              <a:t> </a:t>
            </a:r>
            <a:r>
              <a:rPr lang="en" sz="1800"/>
              <a:t>2024-2031 EE Application Attachment Tables</a:t>
            </a:r>
            <a:endParaRPr sz="1800"/>
          </a:p>
          <a:p>
            <a:pPr indent="-352167" lvl="1" marL="914400" rtl="0" algn="l">
              <a:lnSpc>
                <a:spcPct val="115000"/>
              </a:lnSpc>
              <a:spcBef>
                <a:spcPts val="0"/>
              </a:spcBef>
              <a:spcAft>
                <a:spcPts val="0"/>
              </a:spcAft>
              <a:buSzPts val="1946"/>
              <a:buAutoNum type="alphaLcPeriod"/>
            </a:pPr>
            <a:r>
              <a:rPr lang="en" sz="1800"/>
              <a:t>Metrics &amp; Indicators Categorization Spreadsheet </a:t>
            </a:r>
            <a:endParaRPr sz="1800"/>
          </a:p>
          <a:p>
            <a:pPr indent="0" lvl="0" marL="91440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2021 Equity Metrics Working Group materials, including final report: </a:t>
            </a:r>
            <a:r>
              <a:rPr lang="en" u="sng">
                <a:solidFill>
                  <a:schemeClr val="hlink"/>
                </a:solidFill>
                <a:hlinkClick r:id="rId3"/>
              </a:rPr>
              <a:t>https://www.caeecc.org/equity-metrics-working-group-meeting</a:t>
            </a:r>
            <a:r>
              <a:rPr lang="en"/>
              <a:t> </a:t>
            </a:r>
            <a:endParaRPr/>
          </a:p>
        </p:txBody>
      </p:sp>
      <p:sp>
        <p:nvSpPr>
          <p:cNvPr id="464" name="Google Shape;464;p61"/>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2021 </a:t>
            </a:r>
            <a:r>
              <a:rPr b="1" lang="en"/>
              <a:t>Equity Metrics Working Group Final Report Key Recommendations</a:t>
            </a:r>
            <a:endParaRPr b="1">
              <a:highlight>
                <a:srgbClr val="FFFF00"/>
              </a:highlight>
            </a:endParaRPr>
          </a:p>
        </p:txBody>
      </p:sp>
      <p:sp>
        <p:nvSpPr>
          <p:cNvPr id="470" name="Google Shape;470;p62"/>
          <p:cNvSpPr txBox="1"/>
          <p:nvPr>
            <p:ph idx="1" type="body"/>
          </p:nvPr>
        </p:nvSpPr>
        <p:spPr>
          <a:xfrm>
            <a:off x="311700" y="1382325"/>
            <a:ext cx="8520600" cy="3407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7 Principles </a:t>
            </a:r>
            <a:r>
              <a:rPr lang="en"/>
              <a:t>(i.e., segment vs program level, guidelines to setting metrics, program portfolios, best practices for program development, reporting, target setting (non-consensus), and community engagement (non-consensus)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1000"/>
              </a:spcBef>
              <a:spcAft>
                <a:spcPts val="0"/>
              </a:spcAft>
              <a:buSzPts val="1800"/>
              <a:buNone/>
            </a:pPr>
            <a:r>
              <a:rPr b="1" lang="en"/>
              <a:t>Primary </a:t>
            </a:r>
            <a:r>
              <a:rPr b="1" lang="en"/>
              <a:t>Objective</a:t>
            </a:r>
            <a:r>
              <a:rPr b="1" lang="en"/>
              <a:t>: </a:t>
            </a:r>
            <a:r>
              <a:rPr lang="en"/>
              <a:t>“For hard-to-reach, disadvantaged, and/or underserved individuals, households, businesses, and communities: address disparities in access to energy efficiency programs and workforce opportunities*; promote resilience, health, comfort, safety, energy affordability**, and/or energy savings; and reduce energy-related greenhouse gas and criteria pollutant emissions***.”</a:t>
            </a:r>
            <a:endParaRPr/>
          </a:p>
        </p:txBody>
      </p:sp>
      <p:sp>
        <p:nvSpPr>
          <p:cNvPr id="471" name="Google Shape;471;p6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accent1"/>
                </a:solidFill>
              </a:rPr>
              <a:t>2021 </a:t>
            </a:r>
            <a:r>
              <a:rPr b="1" lang="en"/>
              <a:t>Equity Metrics Working Group Final Report Key Recommendations </a:t>
            </a:r>
            <a:r>
              <a:rPr b="0" lang="en"/>
              <a:t>(continued)</a:t>
            </a:r>
            <a:endParaRPr b="0">
              <a:highlight>
                <a:srgbClr val="FFFF00"/>
              </a:highlight>
            </a:endParaRPr>
          </a:p>
        </p:txBody>
      </p:sp>
      <p:sp>
        <p:nvSpPr>
          <p:cNvPr id="477" name="Google Shape;477;p63"/>
          <p:cNvSpPr txBox="1"/>
          <p:nvPr>
            <p:ph idx="1" type="body"/>
          </p:nvPr>
        </p:nvSpPr>
        <p:spPr>
          <a:xfrm>
            <a:off x="311700" y="1382325"/>
            <a:ext cx="8520600" cy="3407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rPr b="1" lang="en"/>
              <a:t>Recommended 13 Metrics and Indicators across the following 3 categories </a:t>
            </a:r>
            <a:endParaRPr b="1"/>
          </a:p>
          <a:p>
            <a:pPr indent="-334327" lvl="0" marL="457200" rtl="0" algn="l">
              <a:lnSpc>
                <a:spcPct val="115000"/>
              </a:lnSpc>
              <a:spcBef>
                <a:spcPts val="0"/>
              </a:spcBef>
              <a:spcAft>
                <a:spcPts val="0"/>
              </a:spcAft>
              <a:buSzPct val="100000"/>
              <a:buAutoNum type="alphaUcPeriod"/>
            </a:pPr>
            <a:r>
              <a:rPr lang="en"/>
              <a:t>Measure who and how target populations are “served” (9 consensus recommendations)</a:t>
            </a:r>
            <a:endParaRPr/>
          </a:p>
          <a:p>
            <a:pPr indent="-334327" lvl="0" marL="457200" rtl="0" algn="l">
              <a:lnSpc>
                <a:spcPct val="115000"/>
              </a:lnSpc>
              <a:spcBef>
                <a:spcPts val="0"/>
              </a:spcBef>
              <a:spcAft>
                <a:spcPts val="0"/>
              </a:spcAft>
              <a:buSzPct val="100000"/>
              <a:buAutoNum type="alphaUcPeriod"/>
            </a:pPr>
            <a:r>
              <a:rPr lang="en"/>
              <a:t>Assess energy and/or cost savings in targeted populations (2 of 3 recommendations were consensus)</a:t>
            </a:r>
            <a:endParaRPr/>
          </a:p>
          <a:p>
            <a:pPr indent="-334327" lvl="0" marL="457200" rtl="0" algn="l">
              <a:lnSpc>
                <a:spcPct val="115000"/>
              </a:lnSpc>
              <a:spcBef>
                <a:spcPts val="0"/>
              </a:spcBef>
              <a:spcAft>
                <a:spcPts val="0"/>
              </a:spcAft>
              <a:buSzPct val="100000"/>
              <a:buAutoNum type="alphaUcPeriod"/>
            </a:pPr>
            <a:r>
              <a:rPr lang="en"/>
              <a:t>“Holistic” benefits (1 consensus recommendation) </a:t>
            </a:r>
            <a:endParaRPr/>
          </a:p>
          <a:p>
            <a:pPr indent="0" lvl="0" marL="0" rtl="0" algn="l">
              <a:lnSpc>
                <a:spcPct val="115000"/>
              </a:lnSpc>
              <a:spcBef>
                <a:spcPts val="1000"/>
              </a:spcBef>
              <a:spcAft>
                <a:spcPts val="0"/>
              </a:spcAft>
              <a:buSzPct val="108108"/>
              <a:buNone/>
            </a:pPr>
            <a:r>
              <a:rPr b="1" lang="en"/>
              <a:t>Also proposed a definition of “Underserved”</a:t>
            </a:r>
            <a:r>
              <a:rPr lang="en"/>
              <a:t> (non-consensus)</a:t>
            </a:r>
            <a:endParaRPr/>
          </a:p>
          <a:p>
            <a:pPr indent="0" lvl="0" marL="0" rtl="0" algn="l">
              <a:lnSpc>
                <a:spcPct val="115000"/>
              </a:lnSpc>
              <a:spcBef>
                <a:spcPts val="0"/>
              </a:spcBef>
              <a:spcAft>
                <a:spcPts val="0"/>
              </a:spcAft>
              <a:buSzPct val="108108"/>
              <a:buNone/>
            </a:pPr>
            <a:r>
              <a:t/>
            </a:r>
            <a:endParaRPr/>
          </a:p>
          <a:p>
            <a:pPr indent="0" lvl="0" marL="0" rtl="0" algn="l">
              <a:lnSpc>
                <a:spcPct val="115000"/>
              </a:lnSpc>
              <a:spcBef>
                <a:spcPts val="0"/>
              </a:spcBef>
              <a:spcAft>
                <a:spcPts val="0"/>
              </a:spcAft>
              <a:buSzPct val="108108"/>
              <a:buNone/>
            </a:pPr>
            <a:r>
              <a:rPr b="1" lang="en"/>
              <a:t>Reached consensus on all but 3 recommendations</a:t>
            </a:r>
            <a:endParaRPr b="1"/>
          </a:p>
          <a:p>
            <a:pPr indent="-334327" lvl="0" marL="457200" rtl="0" algn="l">
              <a:lnSpc>
                <a:spcPct val="115000"/>
              </a:lnSpc>
              <a:spcBef>
                <a:spcPts val="0"/>
              </a:spcBef>
              <a:spcAft>
                <a:spcPts val="0"/>
              </a:spcAft>
              <a:buSzPct val="100000"/>
              <a:buChar char="●"/>
            </a:pPr>
            <a:r>
              <a:rPr lang="en"/>
              <a:t>8 of 10 Metrics were consensus</a:t>
            </a:r>
            <a:endParaRPr/>
          </a:p>
          <a:p>
            <a:pPr indent="-334327" lvl="0" marL="457200" rtl="0" algn="l">
              <a:lnSpc>
                <a:spcPct val="115000"/>
              </a:lnSpc>
              <a:spcBef>
                <a:spcPts val="0"/>
              </a:spcBef>
              <a:spcAft>
                <a:spcPts val="0"/>
              </a:spcAft>
              <a:buSzPct val="100000"/>
              <a:buChar char="●"/>
            </a:pPr>
            <a:r>
              <a:rPr lang="en"/>
              <a:t>2 of 3 Indicators were consensus</a:t>
            </a:r>
            <a:endParaRPr/>
          </a:p>
          <a:p>
            <a:pPr indent="0" lvl="0" marL="0" rtl="0" algn="l">
              <a:lnSpc>
                <a:spcPct val="115000"/>
              </a:lnSpc>
              <a:spcBef>
                <a:spcPts val="0"/>
              </a:spcBef>
              <a:spcAft>
                <a:spcPts val="0"/>
              </a:spcAft>
              <a:buSzPct val="108108"/>
              <a:buNone/>
            </a:pPr>
            <a:r>
              <a:t/>
            </a:r>
            <a:endParaRPr/>
          </a:p>
        </p:txBody>
      </p:sp>
      <p:sp>
        <p:nvSpPr>
          <p:cNvPr id="478" name="Google Shape;478;p6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Introductions	</a:t>
            </a:r>
            <a:endParaRPr/>
          </a:p>
        </p:txBody>
      </p:sp>
      <p:sp>
        <p:nvSpPr>
          <p:cNvPr id="310" name="Google Shape;310;p46"/>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46"/>
          <p:cNvSpPr txBox="1"/>
          <p:nvPr>
            <p:ph idx="2" type="body"/>
          </p:nvPr>
        </p:nvSpPr>
        <p:spPr>
          <a:xfrm>
            <a:off x="4832400" y="1152475"/>
            <a:ext cx="3999900" cy="33399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1800"/>
              <a:t>In the </a:t>
            </a:r>
            <a:r>
              <a:rPr b="1" lang="en" sz="1800"/>
              <a:t>chat</a:t>
            </a:r>
            <a:r>
              <a:rPr lang="en" sz="1800"/>
              <a:t>, please introduce yourself with your:</a:t>
            </a:r>
            <a:endParaRPr sz="1800"/>
          </a:p>
          <a:p>
            <a:pPr indent="-342900" lvl="0" marL="457200" rtl="0" algn="l">
              <a:spcBef>
                <a:spcPts val="1200"/>
              </a:spcBef>
              <a:spcAft>
                <a:spcPts val="0"/>
              </a:spcAft>
              <a:buSzPts val="1800"/>
              <a:buChar char="-"/>
            </a:pPr>
            <a:r>
              <a:rPr lang="en" sz="1800"/>
              <a:t>Name and pronouns</a:t>
            </a:r>
            <a:endParaRPr sz="1800"/>
          </a:p>
          <a:p>
            <a:pPr indent="-342900" lvl="0" marL="457200" rtl="0" algn="l">
              <a:spcBef>
                <a:spcPts val="0"/>
              </a:spcBef>
              <a:spcAft>
                <a:spcPts val="0"/>
              </a:spcAft>
              <a:buSzPts val="1800"/>
              <a:buChar char="-"/>
            </a:pPr>
            <a:r>
              <a:rPr lang="en" sz="1800"/>
              <a:t>Organization</a:t>
            </a:r>
            <a:endParaRPr sz="1800"/>
          </a:p>
          <a:p>
            <a:pPr indent="-342900" lvl="0" marL="457200" rtl="0" algn="l">
              <a:spcBef>
                <a:spcPts val="0"/>
              </a:spcBef>
              <a:spcAft>
                <a:spcPts val="0"/>
              </a:spcAft>
              <a:buSzPts val="1800"/>
              <a:buChar char="-"/>
            </a:pPr>
            <a:r>
              <a:rPr lang="en" sz="1800"/>
              <a:t>If you participated in the Equity or Market Support Metrics Working Groups (early 2022)</a:t>
            </a:r>
            <a:endParaRPr sz="1800"/>
          </a:p>
          <a:p>
            <a:pPr indent="-342900" lvl="0" marL="457200" rtl="0" algn="l">
              <a:spcBef>
                <a:spcPts val="0"/>
              </a:spcBef>
              <a:spcAft>
                <a:spcPts val="0"/>
              </a:spcAft>
              <a:buSzPts val="1800"/>
              <a:buChar char="-"/>
            </a:pPr>
            <a:r>
              <a:rPr lang="en" sz="1800"/>
              <a:t>If you participated in the Metrics Workshop/Huddles (late 2022)</a:t>
            </a:r>
            <a:endParaRPr sz="1800"/>
          </a:p>
          <a:p>
            <a:pPr indent="-342900" lvl="0" marL="457200" rtl="0" algn="l">
              <a:spcBef>
                <a:spcPts val="0"/>
              </a:spcBef>
              <a:spcAft>
                <a:spcPts val="0"/>
              </a:spcAft>
              <a:buSzPts val="1800"/>
              <a:buChar char="-"/>
            </a:pPr>
            <a:r>
              <a:rPr lang="en" sz="1800"/>
              <a:t>Answer to the Icebreaker question</a:t>
            </a:r>
            <a:endParaRPr/>
          </a:p>
        </p:txBody>
      </p:sp>
      <p:grpSp>
        <p:nvGrpSpPr>
          <p:cNvPr id="312" name="Google Shape;312;p46"/>
          <p:cNvGrpSpPr/>
          <p:nvPr/>
        </p:nvGrpSpPr>
        <p:grpSpPr>
          <a:xfrm>
            <a:off x="714823" y="1017721"/>
            <a:ext cx="3423175" cy="3448907"/>
            <a:chOff x="2859873" y="853971"/>
            <a:chExt cx="3423175" cy="3448907"/>
          </a:xfrm>
        </p:grpSpPr>
        <p:grpSp>
          <p:nvGrpSpPr>
            <p:cNvPr id="313" name="Google Shape;313;p46"/>
            <p:cNvGrpSpPr/>
            <p:nvPr/>
          </p:nvGrpSpPr>
          <p:grpSpPr>
            <a:xfrm>
              <a:off x="2902488" y="902232"/>
              <a:ext cx="3339000" cy="3339000"/>
              <a:chOff x="2902488" y="902232"/>
              <a:chExt cx="3339000" cy="3339000"/>
            </a:xfrm>
          </p:grpSpPr>
          <p:sp>
            <p:nvSpPr>
              <p:cNvPr id="314" name="Google Shape;314;p46"/>
              <p:cNvSpPr/>
              <p:nvPr/>
            </p:nvSpPr>
            <p:spPr>
              <a:xfrm rot="-5400000">
                <a:off x="2902488" y="902232"/>
                <a:ext cx="3339000" cy="3339000"/>
              </a:xfrm>
              <a:prstGeom prst="ellipse">
                <a:avLst/>
              </a:prstGeom>
              <a:noFill/>
              <a:ln cap="flat" cmpd="sng" w="19050">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6"/>
              <p:cNvSpPr/>
              <p:nvPr/>
            </p:nvSpPr>
            <p:spPr>
              <a:xfrm>
                <a:off x="3123875" y="1123625"/>
                <a:ext cx="2896500" cy="2896200"/>
              </a:xfrm>
              <a:prstGeom prst="pie">
                <a:avLst>
                  <a:gd fmla="val 2689583" name="adj1"/>
                  <a:gd fmla="val 13510993"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46"/>
            <p:cNvGrpSpPr/>
            <p:nvPr/>
          </p:nvGrpSpPr>
          <p:grpSpPr>
            <a:xfrm>
              <a:off x="3664038" y="1663782"/>
              <a:ext cx="1815900" cy="1815900"/>
              <a:chOff x="3664038" y="1663782"/>
              <a:chExt cx="1815900" cy="1815900"/>
            </a:xfrm>
          </p:grpSpPr>
          <p:sp>
            <p:nvSpPr>
              <p:cNvPr id="317" name="Google Shape;317;p46"/>
              <p:cNvSpPr/>
              <p:nvPr/>
            </p:nvSpPr>
            <p:spPr>
              <a:xfrm>
                <a:off x="3664038" y="1663782"/>
                <a:ext cx="1815900" cy="1815900"/>
              </a:xfrm>
              <a:prstGeom prst="ellipse">
                <a:avLst/>
              </a:prstGeom>
              <a:solidFill>
                <a:schemeClr val="accent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6"/>
              <p:cNvSpPr txBox="1"/>
              <p:nvPr/>
            </p:nvSpPr>
            <p:spPr>
              <a:xfrm>
                <a:off x="3833825" y="2095725"/>
                <a:ext cx="1476600" cy="97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Skills, </a:t>
                </a:r>
                <a:r>
                  <a:rPr b="1" lang="en">
                    <a:solidFill>
                      <a:srgbClr val="FFFFFF"/>
                    </a:solidFill>
                    <a:latin typeface="Roboto"/>
                    <a:ea typeface="Roboto"/>
                    <a:cs typeface="Roboto"/>
                    <a:sym typeface="Roboto"/>
                  </a:rPr>
                  <a:t>background</a:t>
                </a:r>
                <a:r>
                  <a:rPr b="1" lang="en">
                    <a:solidFill>
                      <a:srgbClr val="FFFFFF"/>
                    </a:solidFill>
                    <a:latin typeface="Roboto"/>
                    <a:ea typeface="Roboto"/>
                    <a:cs typeface="Roboto"/>
                    <a:sym typeface="Roboto"/>
                  </a:rPr>
                  <a:t>, or expertise you can offer for this Working Group</a:t>
                </a:r>
                <a:endParaRPr b="1">
                  <a:solidFill>
                    <a:srgbClr val="FFFFFF"/>
                  </a:solidFill>
                  <a:latin typeface="Roboto"/>
                  <a:ea typeface="Roboto"/>
                  <a:cs typeface="Roboto"/>
                  <a:sym typeface="Roboto"/>
                </a:endParaRPr>
              </a:p>
            </p:txBody>
          </p:sp>
        </p:grpSp>
        <p:sp>
          <p:nvSpPr>
            <p:cNvPr id="319" name="Google Shape;319;p46"/>
            <p:cNvSpPr/>
            <p:nvPr/>
          </p:nvSpPr>
          <p:spPr>
            <a:xfrm>
              <a:off x="2859873" y="853971"/>
              <a:ext cx="1068600" cy="1068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6"/>
            <p:cNvSpPr/>
            <p:nvPr/>
          </p:nvSpPr>
          <p:spPr>
            <a:xfrm>
              <a:off x="5214448" y="3234278"/>
              <a:ext cx="1068600" cy="1068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2021 </a:t>
            </a:r>
            <a:r>
              <a:rPr lang="en"/>
              <a:t>Market Support Metrics WG Recap</a:t>
            </a:r>
            <a:endParaRPr/>
          </a:p>
        </p:txBody>
      </p:sp>
      <p:sp>
        <p:nvSpPr>
          <p:cNvPr id="484" name="Google Shape;484;p64"/>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lnSpcReduction="10000"/>
          </a:bodyPr>
          <a:lstStyle/>
          <a:p>
            <a:pPr indent="0" lvl="0" marL="114300" rtl="0" algn="l">
              <a:lnSpc>
                <a:spcPct val="115000"/>
              </a:lnSpc>
              <a:spcBef>
                <a:spcPts val="0"/>
              </a:spcBef>
              <a:spcAft>
                <a:spcPts val="0"/>
              </a:spcAft>
              <a:buSzPts val="1946"/>
              <a:buNone/>
            </a:pPr>
            <a:r>
              <a:rPr b="1" lang="en"/>
              <a:t>Brief recap </a:t>
            </a:r>
            <a:r>
              <a:rPr b="1" lang="en">
                <a:highlight>
                  <a:srgbClr val="FFFFFF"/>
                </a:highlight>
              </a:rPr>
              <a:t>of Market Support Working</a:t>
            </a:r>
            <a:r>
              <a:rPr b="1" lang="en"/>
              <a:t> Group outcomes</a:t>
            </a:r>
            <a:endParaRPr/>
          </a:p>
          <a:p>
            <a:pPr indent="-352167" lvl="0" marL="457200" rtl="0" algn="l">
              <a:lnSpc>
                <a:spcPct val="115000"/>
              </a:lnSpc>
              <a:spcBef>
                <a:spcPts val="0"/>
              </a:spcBef>
              <a:spcAft>
                <a:spcPts val="0"/>
              </a:spcAft>
              <a:buSzPts val="1946"/>
              <a:buChar char="●"/>
            </a:pPr>
            <a:r>
              <a:rPr lang="en"/>
              <a:t>Met July - September 2021; final report posted to CAEECC website</a:t>
            </a:r>
            <a:endParaRPr/>
          </a:p>
          <a:p>
            <a:pPr indent="-352167" lvl="0" marL="457200" rtl="0" algn="l">
              <a:lnSpc>
                <a:spcPct val="115000"/>
              </a:lnSpc>
              <a:spcBef>
                <a:spcPts val="0"/>
              </a:spcBef>
              <a:spcAft>
                <a:spcPts val="0"/>
              </a:spcAft>
              <a:buSzPts val="1946"/>
              <a:buChar char="●"/>
            </a:pPr>
            <a:r>
              <a:rPr lang="en"/>
              <a:t>Reached consensus on nearly all its recommendations</a:t>
            </a:r>
            <a:endParaRPr/>
          </a:p>
          <a:p>
            <a:pPr indent="-352167" lvl="0" marL="457200" rtl="0" algn="l">
              <a:lnSpc>
                <a:spcPct val="115000"/>
              </a:lnSpc>
              <a:spcBef>
                <a:spcPts val="0"/>
              </a:spcBef>
              <a:spcAft>
                <a:spcPts val="0"/>
              </a:spcAft>
              <a:buSzPts val="1946"/>
              <a:buChar char="●"/>
            </a:pPr>
            <a:r>
              <a:rPr lang="en"/>
              <a:t>PAs were required to use the WG’s recommendations in developing their energy efficiency portfolio applications and Business Plans. </a:t>
            </a:r>
            <a:endParaRPr/>
          </a:p>
          <a:p>
            <a:pPr indent="-352167" lvl="0" marL="457200" rtl="0" algn="l">
              <a:lnSpc>
                <a:spcPct val="115000"/>
              </a:lnSpc>
              <a:spcBef>
                <a:spcPts val="0"/>
              </a:spcBef>
              <a:spcAft>
                <a:spcPts val="0"/>
              </a:spcAft>
              <a:buSzPts val="1946"/>
              <a:buChar char="●"/>
            </a:pPr>
            <a:r>
              <a:rPr lang="en"/>
              <a:t>CPUC Energy Division</a:t>
            </a:r>
            <a:r>
              <a:rPr lang="en"/>
              <a:t> developed two spreadsheets with input from the WG</a:t>
            </a:r>
            <a:endParaRPr/>
          </a:p>
          <a:p>
            <a:pPr indent="-352167" lvl="1" marL="914400" rtl="0" algn="l">
              <a:lnSpc>
                <a:spcPct val="115000"/>
              </a:lnSpc>
              <a:spcBef>
                <a:spcPts val="0"/>
              </a:spcBef>
              <a:spcAft>
                <a:spcPts val="0"/>
              </a:spcAft>
              <a:buSzPts val="1946"/>
              <a:buAutoNum type="alphaLcPeriod"/>
            </a:pPr>
            <a:r>
              <a:rPr lang="en"/>
              <a:t> </a:t>
            </a:r>
            <a:r>
              <a:rPr lang="en" sz="1800"/>
              <a:t>2024-2031 EE Application Attachment Tables</a:t>
            </a:r>
            <a:endParaRPr sz="1800"/>
          </a:p>
          <a:p>
            <a:pPr indent="-352167" lvl="1" marL="914400" rtl="0" algn="l">
              <a:lnSpc>
                <a:spcPct val="115000"/>
              </a:lnSpc>
              <a:spcBef>
                <a:spcPts val="0"/>
              </a:spcBef>
              <a:spcAft>
                <a:spcPts val="0"/>
              </a:spcAft>
              <a:buSzPts val="1946"/>
              <a:buAutoNum type="alphaLcPeriod"/>
            </a:pPr>
            <a:r>
              <a:rPr lang="en" sz="1800"/>
              <a:t>Metrics &amp; Indicators Categorization Spreadsheet </a:t>
            </a:r>
            <a:endParaRPr sz="1800"/>
          </a:p>
          <a:p>
            <a:pPr indent="0" lvl="0" marL="91440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2021 Market Support Metrics Working Group materials, including final report: </a:t>
            </a:r>
            <a:r>
              <a:rPr lang="en" u="sng">
                <a:solidFill>
                  <a:schemeClr val="hlink"/>
                </a:solidFill>
                <a:hlinkClick r:id="rId3"/>
              </a:rPr>
              <a:t>www.caeecc.org/market-support-metrics-wg</a:t>
            </a:r>
            <a:r>
              <a:rPr lang="en"/>
              <a:t> </a:t>
            </a:r>
            <a:endParaRPr/>
          </a:p>
        </p:txBody>
      </p:sp>
      <p:sp>
        <p:nvSpPr>
          <p:cNvPr id="485" name="Google Shape;485;p6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2021 Market Support Metrics WG</a:t>
            </a:r>
            <a:r>
              <a:rPr b="1" lang="en"/>
              <a:t> Final Report Key Recommendations</a:t>
            </a:r>
            <a:endParaRPr b="1"/>
          </a:p>
        </p:txBody>
      </p:sp>
      <p:sp>
        <p:nvSpPr>
          <p:cNvPr id="491" name="Google Shape;491;p65"/>
          <p:cNvSpPr txBox="1"/>
          <p:nvPr>
            <p:ph idx="1" type="body"/>
          </p:nvPr>
        </p:nvSpPr>
        <p:spPr>
          <a:xfrm>
            <a:off x="311700" y="1453450"/>
            <a:ext cx="8520600" cy="3256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SzPts val="1800"/>
              <a:buNone/>
            </a:pPr>
            <a:r>
              <a:rPr b="1" lang="en" sz="1700"/>
              <a:t>6 Principles: </a:t>
            </a:r>
            <a:r>
              <a:rPr lang="en" sz="1700"/>
              <a:t>Segment vs program; Guidelines to setting metrics; Relationship between programs and sub-objectives; Program portfolios; Reporting; </a:t>
            </a:r>
            <a:r>
              <a:rPr i="1" lang="en" sz="1700"/>
              <a:t>Target setting (non-consensus)</a:t>
            </a:r>
            <a:endParaRPr i="1" sz="1700"/>
          </a:p>
          <a:p>
            <a:pPr indent="0" lvl="0" marL="0" rtl="0" algn="l">
              <a:lnSpc>
                <a:spcPct val="105000"/>
              </a:lnSpc>
              <a:spcBef>
                <a:spcPts val="1000"/>
              </a:spcBef>
              <a:spcAft>
                <a:spcPts val="0"/>
              </a:spcAft>
              <a:buSzPts val="1800"/>
              <a:buNone/>
            </a:pPr>
            <a:r>
              <a:rPr b="1" lang="en" sz="1700"/>
              <a:t>Primary </a:t>
            </a:r>
            <a:r>
              <a:rPr b="1" lang="en" sz="1700"/>
              <a:t>Objective</a:t>
            </a:r>
            <a:r>
              <a:rPr b="1" lang="en" sz="1700"/>
              <a:t>: </a:t>
            </a:r>
            <a:r>
              <a:rPr lang="en" sz="1700"/>
              <a:t>“Supporting the long-term success of the energy efficiency (EE) market”.</a:t>
            </a:r>
            <a:endParaRPr sz="1700"/>
          </a:p>
          <a:p>
            <a:pPr indent="0" lvl="0" marL="0" rtl="0" algn="l">
              <a:lnSpc>
                <a:spcPct val="105000"/>
              </a:lnSpc>
              <a:spcBef>
                <a:spcPts val="1000"/>
              </a:spcBef>
              <a:spcAft>
                <a:spcPts val="0"/>
              </a:spcAft>
              <a:buSzPts val="1800"/>
              <a:buNone/>
            </a:pPr>
            <a:r>
              <a:rPr i="1" lang="en" sz="1700"/>
              <a:t>“EE Market” defined as “individuals and organizations participating in transactions around energy efficiency products or services including customers and market actors (which notably includes demand and supply side).”</a:t>
            </a:r>
            <a:endParaRPr i="1" sz="1700"/>
          </a:p>
          <a:p>
            <a:pPr indent="0" lvl="0" marL="0" rtl="0" algn="l">
              <a:lnSpc>
                <a:spcPct val="105000"/>
              </a:lnSpc>
              <a:spcBef>
                <a:spcPts val="1000"/>
              </a:spcBef>
              <a:spcAft>
                <a:spcPts val="0"/>
              </a:spcAft>
              <a:buNone/>
            </a:pPr>
            <a:r>
              <a:rPr b="1" lang="en" sz="1700"/>
              <a:t>5 Sub-Objectives:</a:t>
            </a:r>
            <a:r>
              <a:rPr lang="en" sz="1700"/>
              <a:t> Demand, Supply, Partnerships, Innovation and accessibility; Access to capital</a:t>
            </a:r>
            <a:endParaRPr sz="1700"/>
          </a:p>
        </p:txBody>
      </p:sp>
      <p:sp>
        <p:nvSpPr>
          <p:cNvPr id="492" name="Google Shape;492;p65"/>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lang="en">
                <a:solidFill>
                  <a:schemeClr val="accent1"/>
                </a:solidFill>
              </a:rPr>
              <a:t>2021 Market Support Metrics WG Final Report Key Recommendations </a:t>
            </a:r>
            <a:r>
              <a:rPr b="0" lang="en">
                <a:solidFill>
                  <a:schemeClr val="accent1"/>
                </a:solidFill>
              </a:rPr>
              <a:t>(continued)</a:t>
            </a:r>
            <a:endParaRPr b="0">
              <a:solidFill>
                <a:schemeClr val="accent1"/>
              </a:solidFill>
            </a:endParaRPr>
          </a:p>
          <a:p>
            <a:pPr indent="0" lvl="0" marL="0" rtl="0" algn="l">
              <a:lnSpc>
                <a:spcPct val="100000"/>
              </a:lnSpc>
              <a:spcBef>
                <a:spcPts val="0"/>
              </a:spcBef>
              <a:spcAft>
                <a:spcPts val="0"/>
              </a:spcAft>
              <a:buSzPct val="111111"/>
              <a:buNone/>
            </a:pPr>
            <a:r>
              <a:t/>
            </a:r>
            <a:endParaRPr/>
          </a:p>
        </p:txBody>
      </p:sp>
      <p:sp>
        <p:nvSpPr>
          <p:cNvPr id="498" name="Google Shape;498;p66"/>
          <p:cNvSpPr txBox="1"/>
          <p:nvPr>
            <p:ph idx="1" type="body"/>
          </p:nvPr>
        </p:nvSpPr>
        <p:spPr>
          <a:xfrm>
            <a:off x="311700" y="1394300"/>
            <a:ext cx="8520600" cy="3557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SzPts val="1800"/>
              <a:buNone/>
            </a:pPr>
            <a:r>
              <a:rPr b="1" lang="en"/>
              <a:t>Recommended 48 Metrics and Indicators across the 5 Sub-Objectives </a:t>
            </a:r>
            <a:endParaRPr b="1"/>
          </a:p>
          <a:p>
            <a:pPr indent="-342900" lvl="0" marL="457200" rtl="0" algn="l">
              <a:lnSpc>
                <a:spcPct val="115000"/>
              </a:lnSpc>
              <a:spcBef>
                <a:spcPts val="1000"/>
              </a:spcBef>
              <a:spcAft>
                <a:spcPts val="0"/>
              </a:spcAft>
              <a:buSzPts val="1800"/>
              <a:buChar char="●"/>
            </a:pPr>
            <a:r>
              <a:rPr i="1" lang="en"/>
              <a:t>MSMWG noted that there can be useful data in Marketing Education &amp; Outreach (ME&amp;O) and other evaluations.</a:t>
            </a:r>
            <a:endParaRPr i="1"/>
          </a:p>
          <a:p>
            <a:pPr indent="0" lvl="0" marL="0" rtl="0" algn="l">
              <a:lnSpc>
                <a:spcPct val="115000"/>
              </a:lnSpc>
              <a:spcBef>
                <a:spcPts val="1000"/>
              </a:spcBef>
              <a:spcAft>
                <a:spcPts val="0"/>
              </a:spcAft>
              <a:buSzPts val="1946"/>
              <a:buNone/>
            </a:pPr>
            <a:r>
              <a:rPr b="1" lang="en"/>
              <a:t>Recommended actions to two key scope questions: </a:t>
            </a:r>
            <a:r>
              <a:rPr lang="en"/>
              <a:t>how to address non-consensus issues and the distinction between Market Transformation and Market Support objectives.</a:t>
            </a:r>
            <a:endParaRPr/>
          </a:p>
          <a:p>
            <a:pPr indent="0" lvl="0" marL="0" rtl="0" algn="l">
              <a:lnSpc>
                <a:spcPct val="115000"/>
              </a:lnSpc>
              <a:spcBef>
                <a:spcPts val="1000"/>
              </a:spcBef>
              <a:spcAft>
                <a:spcPts val="0"/>
              </a:spcAft>
              <a:buSzPts val="1946"/>
              <a:buNone/>
            </a:pPr>
            <a:r>
              <a:rPr b="1" lang="en"/>
              <a:t>Non-consensus: </a:t>
            </a:r>
            <a:r>
              <a:rPr lang="en"/>
              <a:t>Principle 6 – Target Setting</a:t>
            </a:r>
            <a:endParaRPr/>
          </a:p>
        </p:txBody>
      </p:sp>
      <p:sp>
        <p:nvSpPr>
          <p:cNvPr id="499" name="Google Shape;499;p66"/>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03" name="Shape 503"/>
        <p:cNvGrpSpPr/>
        <p:nvPr/>
      </p:nvGrpSpPr>
      <p:grpSpPr>
        <a:xfrm>
          <a:off x="0" y="0"/>
          <a:ext cx="0" cy="0"/>
          <a:chOff x="0" y="0"/>
          <a:chExt cx="0" cy="0"/>
        </a:xfrm>
      </p:grpSpPr>
      <p:sp>
        <p:nvSpPr>
          <p:cNvPr id="504" name="Google Shape;504;p6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solidFill>
                  <a:schemeClr val="accent1"/>
                </a:solidFill>
              </a:rPr>
              <a:t>Previous Working Group Members, any details or context you would add?</a:t>
            </a:r>
            <a:endParaRPr sz="3000"/>
          </a:p>
        </p:txBody>
      </p:sp>
      <p:sp>
        <p:nvSpPr>
          <p:cNvPr id="505" name="Google Shape;505;p67"/>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Topic 2: </a:t>
            </a:r>
            <a:r>
              <a:rPr lang="en"/>
              <a:t>EMSWG Prospectus and Phases</a:t>
            </a:r>
            <a:endParaRPr/>
          </a:p>
        </p:txBody>
      </p:sp>
      <p:sp>
        <p:nvSpPr>
          <p:cNvPr id="511" name="Google Shape;511;p68"/>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Working Group Process</a:t>
            </a:r>
            <a:endParaRPr/>
          </a:p>
        </p:txBody>
      </p:sp>
      <p:sp>
        <p:nvSpPr>
          <p:cNvPr id="517" name="Google Shape;517;p69"/>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pSp>
        <p:nvGrpSpPr>
          <p:cNvPr id="518" name="Google Shape;518;p69"/>
          <p:cNvGrpSpPr/>
          <p:nvPr/>
        </p:nvGrpSpPr>
        <p:grpSpPr>
          <a:xfrm>
            <a:off x="5632317" y="1189775"/>
            <a:ext cx="3305700" cy="3483050"/>
            <a:chOff x="5632317" y="1189775"/>
            <a:chExt cx="3305700" cy="3483050"/>
          </a:xfrm>
        </p:grpSpPr>
        <p:sp>
          <p:nvSpPr>
            <p:cNvPr id="519" name="Google Shape;519;p69"/>
            <p:cNvSpPr/>
            <p:nvPr/>
          </p:nvSpPr>
          <p:spPr>
            <a:xfrm>
              <a:off x="5632317" y="1189775"/>
              <a:ext cx="3305700" cy="669000"/>
            </a:xfrm>
            <a:prstGeom prst="chevron">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2"/>
                  </a:solidFill>
                  <a:latin typeface="Roboto"/>
                  <a:ea typeface="Roboto"/>
                  <a:cs typeface="Roboto"/>
                  <a:sym typeface="Roboto"/>
                </a:rPr>
                <a:t>Next Steps</a:t>
              </a:r>
              <a:endParaRPr b="1">
                <a:solidFill>
                  <a:schemeClr val="accent2"/>
                </a:solidFill>
                <a:latin typeface="Roboto"/>
                <a:ea typeface="Roboto"/>
                <a:cs typeface="Roboto"/>
                <a:sym typeface="Roboto"/>
              </a:endParaRPr>
            </a:p>
          </p:txBody>
        </p:sp>
        <p:sp>
          <p:nvSpPr>
            <p:cNvPr id="520" name="Google Shape;520;p69"/>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Implementation (Timelines vary for different topics)</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Working Group recommendations would inform PA regulatory submissions, process to develop those submissions, and ultimately, CPUC decision-making.</a:t>
              </a:r>
              <a:endParaRPr sz="1200">
                <a:latin typeface="Roboto"/>
                <a:ea typeface="Roboto"/>
                <a:cs typeface="Roboto"/>
                <a:sym typeface="Roboto"/>
              </a:endParaRPr>
            </a:p>
          </p:txBody>
        </p:sp>
      </p:grpSp>
      <p:grpSp>
        <p:nvGrpSpPr>
          <p:cNvPr id="521" name="Google Shape;521;p69"/>
          <p:cNvGrpSpPr/>
          <p:nvPr/>
        </p:nvGrpSpPr>
        <p:grpSpPr>
          <a:xfrm>
            <a:off x="0" y="1190000"/>
            <a:ext cx="3305700" cy="3482825"/>
            <a:chOff x="0" y="1190000"/>
            <a:chExt cx="3305700" cy="3482825"/>
          </a:xfrm>
        </p:grpSpPr>
        <p:sp>
          <p:nvSpPr>
            <p:cNvPr id="522" name="Google Shape;522;p69"/>
            <p:cNvSpPr/>
            <p:nvPr/>
          </p:nvSpPr>
          <p:spPr>
            <a:xfrm>
              <a:off x="0" y="1190000"/>
              <a:ext cx="3305700" cy="669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Phase I</a:t>
              </a:r>
              <a:endParaRPr b="1">
                <a:solidFill>
                  <a:srgbClr val="FFFFFF"/>
                </a:solidFill>
                <a:latin typeface="Roboto"/>
                <a:ea typeface="Roboto"/>
                <a:cs typeface="Roboto"/>
                <a:sym typeface="Roboto"/>
              </a:endParaRPr>
            </a:p>
          </p:txBody>
        </p:sp>
        <p:sp>
          <p:nvSpPr>
            <p:cNvPr id="523" name="Google Shape;523;p69"/>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October 2023 - March 31, 2024</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Identify information that could be used as baselines for energy efficiency program metrics, methods for establishing baselines, and valuation methods for indicators that have already been adopted by the CPUC.</a:t>
              </a:r>
              <a:endParaRPr sz="1200">
                <a:latin typeface="Roboto"/>
                <a:ea typeface="Roboto"/>
                <a:cs typeface="Roboto"/>
                <a:sym typeface="Roboto"/>
              </a:endParaRPr>
            </a:p>
          </p:txBody>
        </p:sp>
      </p:grpSp>
      <p:grpSp>
        <p:nvGrpSpPr>
          <p:cNvPr id="524" name="Google Shape;524;p69"/>
          <p:cNvGrpSpPr/>
          <p:nvPr/>
        </p:nvGrpSpPr>
        <p:grpSpPr>
          <a:xfrm>
            <a:off x="2944200" y="1189775"/>
            <a:ext cx="3023400" cy="3483050"/>
            <a:chOff x="2944200" y="1189775"/>
            <a:chExt cx="3023400" cy="3483050"/>
          </a:xfrm>
        </p:grpSpPr>
        <p:sp>
          <p:nvSpPr>
            <p:cNvPr id="525" name="Google Shape;525;p69"/>
            <p:cNvSpPr/>
            <p:nvPr/>
          </p:nvSpPr>
          <p:spPr>
            <a:xfrm>
              <a:off x="2944200" y="1189775"/>
              <a:ext cx="30234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Phase II</a:t>
              </a:r>
              <a:endParaRPr b="1">
                <a:solidFill>
                  <a:srgbClr val="FFFFFF"/>
                </a:solidFill>
                <a:latin typeface="Roboto"/>
                <a:ea typeface="Roboto"/>
                <a:cs typeface="Roboto"/>
                <a:sym typeface="Roboto"/>
              </a:endParaRPr>
            </a:p>
          </p:txBody>
        </p:sp>
        <p:sp>
          <p:nvSpPr>
            <p:cNvPr id="526" name="Google Shape;526;p69"/>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200">
                  <a:latin typeface="Roboto"/>
                  <a:ea typeface="Roboto"/>
                  <a:cs typeface="Roboto"/>
                  <a:sym typeface="Roboto"/>
                </a:rPr>
                <a:t>PENDING CAEECC APPROVAL</a:t>
              </a:r>
              <a:r>
                <a:rPr b="1" lang="en" sz="1200">
                  <a:latin typeface="Roboto"/>
                  <a:ea typeface="Roboto"/>
                  <a:cs typeface="Roboto"/>
                  <a:sym typeface="Roboto"/>
                </a:rPr>
                <a:t> </a:t>
              </a:r>
              <a:endParaRPr b="1"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TBD 2024</a:t>
              </a:r>
              <a:endParaRPr b="1"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Potential topics include:</a:t>
              </a:r>
              <a:endParaRPr sz="1200">
                <a:latin typeface="Roboto"/>
                <a:ea typeface="Roboto"/>
                <a:cs typeface="Roboto"/>
                <a:sym typeface="Roboto"/>
              </a:endParaRPr>
            </a:p>
            <a:p>
              <a:pPr indent="-190500" lvl="0" marL="228600" rtl="0" algn="l">
                <a:lnSpc>
                  <a:spcPct val="115000"/>
                </a:lnSpc>
                <a:spcBef>
                  <a:spcPts val="0"/>
                </a:spcBef>
                <a:spcAft>
                  <a:spcPts val="0"/>
                </a:spcAft>
                <a:buSzPts val="1200"/>
                <a:buFont typeface="Roboto"/>
                <a:buChar char="-"/>
              </a:pPr>
              <a:r>
                <a:rPr lang="en" sz="1200">
                  <a:latin typeface="Roboto"/>
                  <a:ea typeface="Roboto"/>
                  <a:cs typeface="Roboto"/>
                  <a:sym typeface="Roboto"/>
                </a:rPr>
                <a:t>Goals for the Equity &amp; Market Support Segments</a:t>
              </a:r>
              <a:endParaRPr sz="1200">
                <a:latin typeface="Roboto"/>
                <a:ea typeface="Roboto"/>
                <a:cs typeface="Roboto"/>
                <a:sym typeface="Roboto"/>
              </a:endParaRPr>
            </a:p>
            <a:p>
              <a:pPr indent="-190500" lvl="0" marL="228600" rtl="0" algn="l">
                <a:lnSpc>
                  <a:spcPct val="115000"/>
                </a:lnSpc>
                <a:spcBef>
                  <a:spcPts val="0"/>
                </a:spcBef>
                <a:spcAft>
                  <a:spcPts val="0"/>
                </a:spcAft>
                <a:buSzPts val="1200"/>
                <a:buFont typeface="Roboto"/>
                <a:buChar char="-"/>
              </a:pPr>
              <a:r>
                <a:rPr lang="en" sz="1200">
                  <a:latin typeface="Roboto"/>
                  <a:ea typeface="Roboto"/>
                  <a:cs typeface="Roboto"/>
                  <a:sym typeface="Roboto"/>
                </a:rPr>
                <a:t>Community Engagement Indicators</a:t>
              </a:r>
              <a:endParaRPr sz="1200">
                <a:latin typeface="Roboto"/>
                <a:ea typeface="Roboto"/>
                <a:cs typeface="Roboto"/>
                <a:sym typeface="Roboto"/>
              </a:endParaRPr>
            </a:p>
            <a:p>
              <a:pPr indent="-190500" lvl="0" marL="228600" rtl="0" algn="l">
                <a:lnSpc>
                  <a:spcPct val="115000"/>
                </a:lnSpc>
                <a:spcBef>
                  <a:spcPts val="0"/>
                </a:spcBef>
                <a:spcAft>
                  <a:spcPts val="0"/>
                </a:spcAft>
                <a:buSzPts val="1200"/>
                <a:buFont typeface="Roboto"/>
                <a:buChar char="-"/>
              </a:pPr>
              <a:r>
                <a:rPr lang="en" sz="1200">
                  <a:latin typeface="Roboto"/>
                  <a:ea typeface="Roboto"/>
                  <a:cs typeface="Roboto"/>
                  <a:sym typeface="Roboto"/>
                </a:rPr>
                <a:t>Reporting Demographic Participation Data</a:t>
              </a:r>
              <a:endParaRPr sz="1200">
                <a:latin typeface="Roboto"/>
                <a:ea typeface="Roboto"/>
                <a:cs typeface="Roboto"/>
                <a:sym typeface="Roboto"/>
              </a:endParaRPr>
            </a:p>
            <a:p>
              <a:pPr indent="-190500" lvl="0" marL="228600" rtl="0" algn="l">
                <a:lnSpc>
                  <a:spcPct val="115000"/>
                </a:lnSpc>
                <a:spcBef>
                  <a:spcPts val="0"/>
                </a:spcBef>
                <a:spcAft>
                  <a:spcPts val="0"/>
                </a:spcAft>
                <a:buSzPts val="1200"/>
                <a:buFont typeface="Roboto"/>
                <a:buChar char="-"/>
              </a:pPr>
              <a:r>
                <a:rPr lang="en" sz="1200">
                  <a:latin typeface="Roboto"/>
                  <a:ea typeface="Roboto"/>
                  <a:cs typeface="Roboto"/>
                  <a:sym typeface="Roboto"/>
                </a:rPr>
                <a:t>Objectives for the Equity &amp; Market Support Segments</a:t>
              </a:r>
              <a:endParaRPr i="1" sz="1200">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Phase I: Overview</a:t>
            </a:r>
            <a:endParaRPr/>
          </a:p>
        </p:txBody>
      </p:sp>
      <p:sp>
        <p:nvSpPr>
          <p:cNvPr id="532" name="Google Shape;532;p70"/>
          <p:cNvSpPr txBox="1"/>
          <p:nvPr>
            <p:ph idx="1" type="body"/>
          </p:nvPr>
        </p:nvSpPr>
        <p:spPr>
          <a:xfrm>
            <a:off x="311700" y="1152475"/>
            <a:ext cx="8520600" cy="35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October 2023 - March 31, 2024</a:t>
            </a:r>
            <a:endParaRPr b="1">
              <a:solidFill>
                <a:srgbClr val="000000"/>
              </a:solidFill>
            </a:endParaRPr>
          </a:p>
          <a:p>
            <a:pPr indent="0" lvl="0" marL="0" rtl="0" algn="l">
              <a:spcBef>
                <a:spcPts val="1000"/>
              </a:spcBef>
              <a:spcAft>
                <a:spcPts val="0"/>
              </a:spcAft>
              <a:buNone/>
            </a:pPr>
            <a:r>
              <a:rPr lang="en">
                <a:solidFill>
                  <a:srgbClr val="000000"/>
                </a:solidFill>
              </a:rPr>
              <a:t>Identify information that could be used as baselines for energy efficiency program metrics, methods for establishing baselines, and valuation methods for indicators that have already been adopted by the CPUC.</a:t>
            </a:r>
            <a:endParaRPr>
              <a:solidFill>
                <a:srgbClr val="000000"/>
              </a:solidFill>
            </a:endParaRPr>
          </a:p>
          <a:p>
            <a:pPr indent="0" lvl="0" marL="0" rtl="0" algn="l">
              <a:spcBef>
                <a:spcPts val="1000"/>
              </a:spcBef>
              <a:spcAft>
                <a:spcPts val="1000"/>
              </a:spcAft>
              <a:buNone/>
            </a:pPr>
            <a:r>
              <a:t/>
            </a:r>
            <a:endParaRPr>
              <a:solidFill>
                <a:srgbClr val="000000"/>
              </a:solidFill>
            </a:endParaRPr>
          </a:p>
        </p:txBody>
      </p:sp>
      <p:sp>
        <p:nvSpPr>
          <p:cNvPr id="533" name="Google Shape;533;p70"/>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Phase I: Expected Activities</a:t>
            </a:r>
            <a:endParaRPr/>
          </a:p>
        </p:txBody>
      </p:sp>
      <p:sp>
        <p:nvSpPr>
          <p:cNvPr id="539" name="Google Shape;539;p71"/>
          <p:cNvSpPr txBox="1"/>
          <p:nvPr>
            <p:ph idx="1" type="body"/>
          </p:nvPr>
        </p:nvSpPr>
        <p:spPr>
          <a:xfrm>
            <a:off x="311700" y="1152475"/>
            <a:ext cx="8520600" cy="3557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223053"/>
              </a:buClr>
              <a:buSzPts val="1800"/>
              <a:buAutoNum type="arabicPeriod"/>
            </a:pPr>
            <a:r>
              <a:rPr lang="en">
                <a:solidFill>
                  <a:srgbClr val="223053"/>
                </a:solidFill>
              </a:rPr>
              <a:t>Developing and/or reviewing recommended methodologies for </a:t>
            </a:r>
            <a:r>
              <a:rPr lang="en" u="sng">
                <a:solidFill>
                  <a:srgbClr val="223053"/>
                </a:solidFill>
              </a:rPr>
              <a:t>all</a:t>
            </a:r>
            <a:r>
              <a:rPr lang="en">
                <a:solidFill>
                  <a:srgbClr val="223053"/>
                </a:solidFill>
              </a:rPr>
              <a:t> Indicators, knowing that some might become metrics with targets</a:t>
            </a:r>
            <a:endParaRPr>
              <a:solidFill>
                <a:srgbClr val="223053"/>
              </a:solidFill>
            </a:endParaRPr>
          </a:p>
          <a:p>
            <a:pPr indent="-342900" lvl="1" marL="914400" rtl="0" algn="l">
              <a:lnSpc>
                <a:spcPct val="100000"/>
              </a:lnSpc>
              <a:spcBef>
                <a:spcPts val="1000"/>
              </a:spcBef>
              <a:spcAft>
                <a:spcPts val="0"/>
              </a:spcAft>
              <a:buClr>
                <a:srgbClr val="223053"/>
              </a:buClr>
              <a:buSzPts val="1800"/>
              <a:buAutoNum type="alphaLcPeriod"/>
            </a:pPr>
            <a:r>
              <a:rPr lang="en" sz="1800">
                <a:solidFill>
                  <a:srgbClr val="223053"/>
                </a:solidFill>
              </a:rPr>
              <a:t>Standardize the framework for all indicators, such as method, data source, numerator, denominator. See 2022 Metrics WGs for suggestions.</a:t>
            </a:r>
            <a:endParaRPr sz="1800">
              <a:solidFill>
                <a:srgbClr val="223053"/>
              </a:solidFill>
            </a:endParaRPr>
          </a:p>
          <a:p>
            <a:pPr indent="-342900" lvl="0" marL="457200" rtl="0" algn="l">
              <a:lnSpc>
                <a:spcPct val="100000"/>
              </a:lnSpc>
              <a:spcBef>
                <a:spcPts val="1000"/>
              </a:spcBef>
              <a:spcAft>
                <a:spcPts val="0"/>
              </a:spcAft>
              <a:buClr>
                <a:srgbClr val="223053"/>
              </a:buClr>
              <a:buSzPts val="1800"/>
              <a:buAutoNum type="arabicPeriod"/>
            </a:pPr>
            <a:r>
              <a:rPr lang="en">
                <a:solidFill>
                  <a:srgbClr val="223053"/>
                </a:solidFill>
              </a:rPr>
              <a:t>For those Indicators that are deemed most important/candidates for future Metrics (with Targets conveying how PAs will meet goals) based on recommendations from the 2021 Equity and Market Support Working Groups and/or any additional new information</a:t>
            </a:r>
            <a:endParaRPr>
              <a:solidFill>
                <a:srgbClr val="223053"/>
              </a:solidFill>
            </a:endParaRPr>
          </a:p>
          <a:p>
            <a:pPr indent="-342900" lvl="0" marL="457200" rtl="0" algn="l">
              <a:lnSpc>
                <a:spcPct val="100000"/>
              </a:lnSpc>
              <a:spcBef>
                <a:spcPts val="1000"/>
              </a:spcBef>
              <a:spcAft>
                <a:spcPts val="1000"/>
              </a:spcAft>
              <a:buClr>
                <a:srgbClr val="223053"/>
              </a:buClr>
              <a:buSzPts val="1800"/>
              <a:buAutoNum type="arabicPeriod"/>
            </a:pPr>
            <a:r>
              <a:rPr lang="en">
                <a:solidFill>
                  <a:srgbClr val="223053"/>
                </a:solidFill>
              </a:rPr>
              <a:t>For those Indicators identified in step 2, consider identifying information that could be used as baselines for future targets or methodologies for how the indicator information can be used as baselines (if not already provided via #1)</a:t>
            </a:r>
            <a:endParaRPr/>
          </a:p>
        </p:txBody>
      </p:sp>
      <p:sp>
        <p:nvSpPr>
          <p:cNvPr id="540" name="Google Shape;540;p7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Phase I: Optional Activities</a:t>
            </a:r>
            <a:endParaRPr/>
          </a:p>
        </p:txBody>
      </p:sp>
      <p:sp>
        <p:nvSpPr>
          <p:cNvPr id="546" name="Google Shape;546;p72"/>
          <p:cNvSpPr txBox="1"/>
          <p:nvPr>
            <p:ph idx="1" type="body"/>
          </p:nvPr>
        </p:nvSpPr>
        <p:spPr>
          <a:xfrm>
            <a:off x="311700" y="1152475"/>
            <a:ext cx="8520600" cy="35577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a:solidFill>
                  <a:srgbClr val="223053"/>
                </a:solidFill>
              </a:rPr>
              <a:t>The WG will </a:t>
            </a:r>
            <a:r>
              <a:rPr i="1" lang="en">
                <a:solidFill>
                  <a:srgbClr val="223053"/>
                </a:solidFill>
              </a:rPr>
              <a:t>self-determine</a:t>
            </a:r>
            <a:r>
              <a:rPr lang="en">
                <a:solidFill>
                  <a:srgbClr val="223053"/>
                </a:solidFill>
              </a:rPr>
              <a:t> whether it addresses the Optional Activities below: </a:t>
            </a:r>
            <a:endParaRPr>
              <a:solidFill>
                <a:srgbClr val="223053"/>
              </a:solidFill>
            </a:endParaRPr>
          </a:p>
          <a:p>
            <a:pPr indent="-342900" lvl="0" marL="457200" rtl="0" algn="l">
              <a:lnSpc>
                <a:spcPct val="100000"/>
              </a:lnSpc>
              <a:spcBef>
                <a:spcPts val="1200"/>
              </a:spcBef>
              <a:spcAft>
                <a:spcPts val="0"/>
              </a:spcAft>
              <a:buClr>
                <a:srgbClr val="223053"/>
              </a:buClr>
              <a:buSzPts val="1800"/>
              <a:buAutoNum type="arabicPeriod"/>
            </a:pPr>
            <a:r>
              <a:rPr b="1" lang="en">
                <a:solidFill>
                  <a:srgbClr val="223053"/>
                </a:solidFill>
              </a:rPr>
              <a:t>Common Metrics</a:t>
            </a:r>
            <a:r>
              <a:rPr lang="en">
                <a:solidFill>
                  <a:srgbClr val="223053"/>
                </a:solidFill>
              </a:rPr>
              <a:t> - Advice Letter due May 1, 2024 (same timeline as Expected Activities)</a:t>
            </a:r>
            <a:endParaRPr>
              <a:solidFill>
                <a:srgbClr val="223053"/>
              </a:solidFill>
            </a:endParaRPr>
          </a:p>
          <a:p>
            <a:pPr indent="-342900" lvl="0" marL="457200" rtl="0" algn="l">
              <a:lnSpc>
                <a:spcPct val="100000"/>
              </a:lnSpc>
              <a:spcBef>
                <a:spcPts val="1200"/>
              </a:spcBef>
              <a:spcAft>
                <a:spcPts val="0"/>
              </a:spcAft>
              <a:buClr>
                <a:srgbClr val="223053"/>
              </a:buClr>
              <a:buSzPts val="1800"/>
              <a:buAutoNum type="arabicPeriod"/>
            </a:pPr>
            <a:r>
              <a:rPr b="1" lang="en">
                <a:solidFill>
                  <a:srgbClr val="223053"/>
                </a:solidFill>
              </a:rPr>
              <a:t>Awareness, Knowledge, Attitudes, and Behavior (AKAB) Indicators</a:t>
            </a:r>
            <a:r>
              <a:rPr lang="en">
                <a:solidFill>
                  <a:srgbClr val="223053"/>
                </a:solidFill>
              </a:rPr>
              <a:t> - Advice Letter due August 1, 2024</a:t>
            </a:r>
            <a:endParaRPr>
              <a:solidFill>
                <a:srgbClr val="223053"/>
              </a:solidFill>
            </a:endParaRPr>
          </a:p>
        </p:txBody>
      </p:sp>
      <p:sp>
        <p:nvSpPr>
          <p:cNvPr id="547" name="Google Shape;547;p72"/>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Phase II: Overview</a:t>
            </a:r>
            <a:endParaRPr/>
          </a:p>
        </p:txBody>
      </p:sp>
      <p:sp>
        <p:nvSpPr>
          <p:cNvPr id="553" name="Google Shape;553;p73"/>
          <p:cNvSpPr txBox="1"/>
          <p:nvPr>
            <p:ph idx="1" type="body"/>
          </p:nvPr>
        </p:nvSpPr>
        <p:spPr>
          <a:xfrm>
            <a:off x="311700" y="1152475"/>
            <a:ext cx="8520600" cy="35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TBD, and pending CAEECC approval to include in this Working Group Prospectus</a:t>
            </a:r>
            <a:endParaRPr b="1">
              <a:solidFill>
                <a:srgbClr val="000000"/>
              </a:solidFill>
            </a:endParaRPr>
          </a:p>
          <a:p>
            <a:pPr indent="0" lvl="0" marL="0" rtl="0" algn="l">
              <a:lnSpc>
                <a:spcPct val="100000"/>
              </a:lnSpc>
              <a:spcBef>
                <a:spcPts val="1200"/>
              </a:spcBef>
              <a:spcAft>
                <a:spcPts val="0"/>
              </a:spcAft>
              <a:buNone/>
            </a:pPr>
            <a:r>
              <a:rPr lang="en" sz="1600"/>
              <a:t>Possible topics, subject to further CAEECC conversation, include:</a:t>
            </a:r>
            <a:endParaRPr sz="1600"/>
          </a:p>
          <a:p>
            <a:pPr indent="-330200" lvl="0" marL="457200" rtl="0" algn="l">
              <a:lnSpc>
                <a:spcPct val="100000"/>
              </a:lnSpc>
              <a:spcBef>
                <a:spcPts val="1200"/>
              </a:spcBef>
              <a:spcAft>
                <a:spcPts val="0"/>
              </a:spcAft>
              <a:buSzPts val="1600"/>
              <a:buAutoNum type="arabicPeriod"/>
            </a:pPr>
            <a:r>
              <a:rPr b="1" lang="en" sz="1600"/>
              <a:t>Goals for the Equity &amp; Market Support Segments </a:t>
            </a:r>
            <a:r>
              <a:rPr lang="en" sz="1600"/>
              <a:t>– due next portfolio application due sometime in 2026</a:t>
            </a:r>
            <a:endParaRPr sz="1600"/>
          </a:p>
          <a:p>
            <a:pPr indent="-330200" lvl="0" marL="457200" rtl="0" algn="l">
              <a:lnSpc>
                <a:spcPct val="100000"/>
              </a:lnSpc>
              <a:spcBef>
                <a:spcPts val="1200"/>
              </a:spcBef>
              <a:spcAft>
                <a:spcPts val="0"/>
              </a:spcAft>
              <a:buSzPts val="1600"/>
              <a:buAutoNum type="arabicPeriod"/>
            </a:pPr>
            <a:r>
              <a:rPr b="1" lang="en" sz="1600"/>
              <a:t>Community Engagement Indicators</a:t>
            </a:r>
            <a:r>
              <a:rPr lang="en" sz="1600"/>
              <a:t> - Advice Letters due September 1, 2025</a:t>
            </a:r>
            <a:endParaRPr sz="1600"/>
          </a:p>
          <a:p>
            <a:pPr indent="-330200" lvl="0" marL="457200" rtl="0" algn="l">
              <a:lnSpc>
                <a:spcPct val="100000"/>
              </a:lnSpc>
              <a:spcBef>
                <a:spcPts val="1200"/>
              </a:spcBef>
              <a:spcAft>
                <a:spcPts val="0"/>
              </a:spcAft>
              <a:buSzPts val="1600"/>
              <a:buAutoNum type="arabicPeriod"/>
            </a:pPr>
            <a:r>
              <a:rPr b="1" lang="en" sz="1600"/>
              <a:t>Reporting Demographic Participation Data - </a:t>
            </a:r>
            <a:r>
              <a:rPr lang="en" sz="1600"/>
              <a:t>Reporting Policy Coordination Group submits Report by September 1, 2025</a:t>
            </a:r>
            <a:endParaRPr sz="1600"/>
          </a:p>
          <a:p>
            <a:pPr indent="-330200" lvl="0" marL="457200" rtl="0" algn="l">
              <a:lnSpc>
                <a:spcPct val="100000"/>
              </a:lnSpc>
              <a:spcBef>
                <a:spcPts val="1200"/>
              </a:spcBef>
              <a:spcAft>
                <a:spcPts val="0"/>
              </a:spcAft>
              <a:buSzPts val="1600"/>
              <a:buAutoNum type="arabicPeriod"/>
            </a:pPr>
            <a:r>
              <a:rPr b="1" lang="en" sz="1600"/>
              <a:t>Objectives for the Equity &amp; Market Support Segments </a:t>
            </a:r>
            <a:r>
              <a:rPr lang="en" sz="1600"/>
              <a:t>– due next portfolio application due sometime in 2026</a:t>
            </a:r>
            <a:endParaRPr sz="1600"/>
          </a:p>
          <a:p>
            <a:pPr indent="0" lvl="0" marL="0" rtl="0" algn="l">
              <a:lnSpc>
                <a:spcPct val="100000"/>
              </a:lnSpc>
              <a:spcBef>
                <a:spcPts val="1200"/>
              </a:spcBef>
              <a:spcAft>
                <a:spcPts val="0"/>
              </a:spcAft>
              <a:buNone/>
            </a:pPr>
            <a:r>
              <a:rPr i="1" lang="en" sz="1600"/>
              <a:t>More information is expected to be provided after the 11/29/23 Full CAEECC Meeting</a:t>
            </a:r>
            <a:endParaRPr i="1" sz="1600"/>
          </a:p>
        </p:txBody>
      </p:sp>
      <p:sp>
        <p:nvSpPr>
          <p:cNvPr id="554" name="Google Shape;554;p73"/>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Goals</a:t>
            </a:r>
            <a:endParaRPr/>
          </a:p>
        </p:txBody>
      </p:sp>
      <p:sp>
        <p:nvSpPr>
          <p:cNvPr id="326" name="Google Shape;326;p47"/>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327" name="Google Shape;327;p47"/>
          <p:cNvSpPr txBox="1"/>
          <p:nvPr>
            <p:ph idx="2" type="body"/>
          </p:nvPr>
        </p:nvSpPr>
        <p:spPr>
          <a:xfrm>
            <a:off x="3379050" y="2653250"/>
            <a:ext cx="2385900" cy="2056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a:t>Participants have shared understanding of the Equity and Market Support Working Group (EMSWG) phases</a:t>
            </a:r>
            <a:endParaRPr b="1"/>
          </a:p>
        </p:txBody>
      </p:sp>
      <p:sp>
        <p:nvSpPr>
          <p:cNvPr id="328" name="Google Shape;328;p47"/>
          <p:cNvSpPr txBox="1"/>
          <p:nvPr>
            <p:ph idx="3" type="body"/>
          </p:nvPr>
        </p:nvSpPr>
        <p:spPr>
          <a:xfrm>
            <a:off x="6446400" y="2653250"/>
            <a:ext cx="2385900" cy="205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Participants share ideas on the process for completing work related to Phase I of the EMSWG</a:t>
            </a:r>
            <a:endParaRPr b="1"/>
          </a:p>
        </p:txBody>
      </p:sp>
      <p:sp>
        <p:nvSpPr>
          <p:cNvPr id="329" name="Google Shape;329;p47"/>
          <p:cNvSpPr txBox="1"/>
          <p:nvPr>
            <p:ph idx="1" type="body"/>
          </p:nvPr>
        </p:nvSpPr>
        <p:spPr>
          <a:xfrm>
            <a:off x="311700" y="2653250"/>
            <a:ext cx="2385900" cy="20568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b="1" lang="en"/>
              <a:t>Participants have shared understanding of background of the past Equity and Market Support Metrics working groups</a:t>
            </a:r>
            <a:endParaRPr b="1"/>
          </a:p>
        </p:txBody>
      </p:sp>
      <p:sp>
        <p:nvSpPr>
          <p:cNvPr id="330" name="Google Shape;330;p47"/>
          <p:cNvSpPr txBox="1"/>
          <p:nvPr>
            <p:ph idx="4" type="title"/>
          </p:nvPr>
        </p:nvSpPr>
        <p:spPr>
          <a:xfrm>
            <a:off x="311700" y="1218450"/>
            <a:ext cx="2385900" cy="1434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1</a:t>
            </a:r>
            <a:endParaRPr/>
          </a:p>
        </p:txBody>
      </p:sp>
      <p:sp>
        <p:nvSpPr>
          <p:cNvPr id="331" name="Google Shape;331;p47"/>
          <p:cNvSpPr txBox="1"/>
          <p:nvPr>
            <p:ph idx="5" type="title"/>
          </p:nvPr>
        </p:nvSpPr>
        <p:spPr>
          <a:xfrm>
            <a:off x="3379050" y="1218450"/>
            <a:ext cx="2385900" cy="1434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2</a:t>
            </a:r>
            <a:endParaRPr/>
          </a:p>
        </p:txBody>
      </p:sp>
      <p:sp>
        <p:nvSpPr>
          <p:cNvPr id="332" name="Google Shape;332;p47"/>
          <p:cNvSpPr txBox="1"/>
          <p:nvPr>
            <p:ph idx="6" type="title"/>
          </p:nvPr>
        </p:nvSpPr>
        <p:spPr>
          <a:xfrm>
            <a:off x="6446400" y="1218450"/>
            <a:ext cx="2385900" cy="1434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Expected</a:t>
            </a:r>
            <a:r>
              <a:rPr lang="en"/>
              <a:t> Timeline for Meetings</a:t>
            </a:r>
            <a:endParaRPr/>
          </a:p>
        </p:txBody>
      </p:sp>
      <p:sp>
        <p:nvSpPr>
          <p:cNvPr id="560" name="Google Shape;560;p74"/>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1" name="Google Shape;561;p74"/>
          <p:cNvSpPr txBox="1"/>
          <p:nvPr>
            <p:ph idx="4294967295" type="body"/>
          </p:nvPr>
        </p:nvSpPr>
        <p:spPr>
          <a:xfrm>
            <a:off x="311700" y="1152475"/>
            <a:ext cx="8520600" cy="35577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a:solidFill>
                  <a:srgbClr val="000000"/>
                </a:solidFill>
              </a:rPr>
              <a:t>NOTE: Actual timeline and sequence of meetings may be adapted to allow for coordination and collaboration with the PAs and their own Advice Letter development process.</a:t>
            </a:r>
            <a:endParaRPr b="1">
              <a:solidFill>
                <a:srgbClr val="000000"/>
              </a:solidFill>
            </a:endParaRPr>
          </a:p>
          <a:p>
            <a:pPr indent="0" lvl="0" marL="0" rtl="0" algn="l">
              <a:lnSpc>
                <a:spcPct val="100000"/>
              </a:lnSpc>
              <a:spcBef>
                <a:spcPts val="1200"/>
              </a:spcBef>
              <a:spcAft>
                <a:spcPts val="0"/>
              </a:spcAft>
              <a:buNone/>
            </a:pPr>
            <a:r>
              <a:rPr lang="en">
                <a:solidFill>
                  <a:srgbClr val="000000"/>
                </a:solidFill>
              </a:rPr>
              <a:t>This CAEECC Working Group has its own charge. Coordination is required to maximize Working Group contributions to the PAs Advice Letter.</a:t>
            </a:r>
            <a:endParaRPr>
              <a:solidFill>
                <a:srgbClr val="000000"/>
              </a:solidFill>
            </a:endParaRPr>
          </a:p>
          <a:p>
            <a:pPr indent="0" lvl="0" marL="0" rtl="0" algn="l">
              <a:lnSpc>
                <a:spcPct val="100000"/>
              </a:lnSpc>
              <a:spcBef>
                <a:spcPts val="1200"/>
              </a:spcBef>
              <a:spcAft>
                <a:spcPts val="0"/>
              </a:spcAft>
              <a:buNone/>
            </a:pPr>
            <a:r>
              <a:rPr lang="en">
                <a:solidFill>
                  <a:srgbClr val="000000"/>
                </a:solidFill>
              </a:rPr>
              <a:t>The following timeline will be updated as soon as the PAs process is clarified (end of November).</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Expected</a:t>
            </a:r>
            <a:r>
              <a:rPr lang="en"/>
              <a:t> Timeline for Meetings</a:t>
            </a:r>
            <a:endParaRPr/>
          </a:p>
        </p:txBody>
      </p:sp>
      <p:sp>
        <p:nvSpPr>
          <p:cNvPr id="567" name="Google Shape;567;p7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568" name="Google Shape;568;p75"/>
          <p:cNvGraphicFramePr/>
          <p:nvPr/>
        </p:nvGraphicFramePr>
        <p:xfrm>
          <a:off x="175375" y="1017725"/>
          <a:ext cx="3000000" cy="3000000"/>
        </p:xfrm>
        <a:graphic>
          <a:graphicData uri="http://schemas.openxmlformats.org/drawingml/2006/table">
            <a:tbl>
              <a:tblPr bandRow="1">
                <a:noFill/>
                <a:tableStyleId>{C3BAA712-EE4D-48D7-9BF3-BE380F9B3D65}</a:tableStyleId>
              </a:tblPr>
              <a:tblGrid>
                <a:gridCol w="1519150"/>
                <a:gridCol w="1321125"/>
                <a:gridCol w="5952975"/>
              </a:tblGrid>
              <a:tr h="203200">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Activity/ Meeting #</a:t>
                      </a:r>
                      <a:endParaRPr b="1" sz="1200">
                        <a:solidFill>
                          <a:srgbClr val="223053"/>
                        </a:solidFill>
                        <a:latin typeface="Roboto"/>
                        <a:ea typeface="Roboto"/>
                        <a:cs typeface="Roboto"/>
                        <a:sym typeface="Roboto"/>
                      </a:endParaRPr>
                    </a:p>
                    <a:p>
                      <a:pPr indent="0" lvl="0" marL="0" rtl="0" algn="l">
                        <a:spcBef>
                          <a:spcPts val="0"/>
                        </a:spcBef>
                        <a:spcAft>
                          <a:spcPts val="0"/>
                        </a:spcAft>
                        <a:buNone/>
                      </a:pPr>
                      <a:r>
                        <a:rPr b="1" lang="en" sz="1200">
                          <a:solidFill>
                            <a:srgbClr val="223053"/>
                          </a:solidFill>
                          <a:latin typeface="Roboto"/>
                          <a:ea typeface="Roboto"/>
                          <a:cs typeface="Roboto"/>
                          <a:sym typeface="Roboto"/>
                        </a:rPr>
                        <a:t>(max hours)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Proposed/ Approx. Date</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Tasks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Draft Prospectus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Sep</a:t>
                      </a:r>
                      <a:r>
                        <a:rPr lang="en" sz="1200">
                          <a:solidFill>
                            <a:srgbClr val="223053"/>
                          </a:solidFill>
                          <a:latin typeface="Roboto"/>
                          <a:ea typeface="Roboto"/>
                          <a:cs typeface="Roboto"/>
                          <a:sym typeface="Roboto"/>
                        </a:rPr>
                        <a:t>tember</a:t>
                      </a:r>
                      <a:r>
                        <a:rPr lang="en" sz="1200">
                          <a:solidFill>
                            <a:srgbClr val="223053"/>
                          </a:solidFill>
                          <a:latin typeface="Roboto"/>
                          <a:ea typeface="Roboto"/>
                          <a:cs typeface="Roboto"/>
                          <a:sym typeface="Roboto"/>
                        </a:rPr>
                        <a:t> 20, 2023</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CAEECC Members review Draft Prospectus for approval, including decisions on or delegation of Optional tasks. </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Recruitment</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Sep</a:t>
                      </a:r>
                      <a:r>
                        <a:rPr lang="en" sz="1200">
                          <a:solidFill>
                            <a:srgbClr val="223053"/>
                          </a:solidFill>
                          <a:latin typeface="Roboto"/>
                          <a:ea typeface="Roboto"/>
                          <a:cs typeface="Roboto"/>
                          <a:sym typeface="Roboto"/>
                        </a:rPr>
                        <a:t>tember</a:t>
                      </a:r>
                      <a:r>
                        <a:rPr lang="en" sz="1200">
                          <a:solidFill>
                            <a:srgbClr val="223053"/>
                          </a:solidFill>
                          <a:latin typeface="Roboto"/>
                          <a:ea typeface="Roboto"/>
                          <a:cs typeface="Roboto"/>
                          <a:sym typeface="Roboto"/>
                        </a:rPr>
                        <a:t> 21 - Oct</a:t>
                      </a:r>
                      <a:r>
                        <a:rPr lang="en" sz="1200">
                          <a:solidFill>
                            <a:srgbClr val="223053"/>
                          </a:solidFill>
                          <a:latin typeface="Roboto"/>
                          <a:ea typeface="Roboto"/>
                          <a:cs typeface="Roboto"/>
                          <a:sym typeface="Roboto"/>
                        </a:rPr>
                        <a:t>ober</a:t>
                      </a:r>
                      <a:r>
                        <a:rPr lang="en" sz="1200">
                          <a:solidFill>
                            <a:srgbClr val="223053"/>
                          </a:solidFill>
                          <a:latin typeface="Roboto"/>
                          <a:ea typeface="Roboto"/>
                          <a:cs typeface="Roboto"/>
                          <a:sym typeface="Roboto"/>
                        </a:rPr>
                        <a:t> 18, 2023</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Consult with the Evolving CAEECC Working Group on recruitment approach</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Invite past WG members</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Invitation via CAEECC Listserv for additional members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647700">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Huddle  #1</a:t>
                      </a:r>
                      <a:endParaRPr b="1"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(3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November 1, 2023</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Invite past WG members and subject matter experts to contribute to developing “starting point” proposals</a:t>
                      </a:r>
                      <a:endParaRPr sz="1200">
                        <a:solidFill>
                          <a:srgbClr val="223053"/>
                        </a:solidFill>
                        <a:latin typeface="Roboto"/>
                        <a:ea typeface="Roboto"/>
                        <a:cs typeface="Roboto"/>
                        <a:sym typeface="Roboto"/>
                      </a:endParaRPr>
                    </a:p>
                    <a:p>
                      <a:pPr indent="-304800" lvl="1" marL="9144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Framework for what needs to be delineated for all Indicators Methodologies</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Facilitation team draws from PA Applications and Past WG work</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Meeting #1 </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(3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November 7, 2023</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Confirm and finalize Prospectus</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Review pre-existing materials </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Working Group process and timeline</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Initial Discussion on Huddle Proposals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Expected</a:t>
            </a:r>
            <a:r>
              <a:rPr lang="en"/>
              <a:t> Timeline for Meetings</a:t>
            </a:r>
            <a:endParaRPr/>
          </a:p>
        </p:txBody>
      </p:sp>
      <p:sp>
        <p:nvSpPr>
          <p:cNvPr id="574" name="Google Shape;574;p76"/>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75" name="Google Shape;575;p76"/>
          <p:cNvGraphicFramePr/>
          <p:nvPr/>
        </p:nvGraphicFramePr>
        <p:xfrm>
          <a:off x="175375" y="1017725"/>
          <a:ext cx="3000000" cy="3000000"/>
        </p:xfrm>
        <a:graphic>
          <a:graphicData uri="http://schemas.openxmlformats.org/drawingml/2006/table">
            <a:tbl>
              <a:tblPr bandRow="1">
                <a:noFill/>
                <a:tableStyleId>{C3BAA712-EE4D-48D7-9BF3-BE380F9B3D65}</a:tableStyleId>
              </a:tblPr>
              <a:tblGrid>
                <a:gridCol w="1519150"/>
                <a:gridCol w="1321125"/>
                <a:gridCol w="5952975"/>
              </a:tblGrid>
              <a:tr h="203200">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Activity/ Meeting #</a:t>
                      </a:r>
                      <a:endParaRPr b="1" sz="1200">
                        <a:solidFill>
                          <a:srgbClr val="223053"/>
                        </a:solidFill>
                        <a:latin typeface="Roboto"/>
                        <a:ea typeface="Roboto"/>
                        <a:cs typeface="Roboto"/>
                        <a:sym typeface="Roboto"/>
                      </a:endParaRPr>
                    </a:p>
                    <a:p>
                      <a:pPr indent="0" lvl="0" marL="0" rtl="0" algn="l">
                        <a:spcBef>
                          <a:spcPts val="0"/>
                        </a:spcBef>
                        <a:spcAft>
                          <a:spcPts val="0"/>
                        </a:spcAft>
                        <a:buNone/>
                      </a:pPr>
                      <a:r>
                        <a:rPr b="1" lang="en" sz="1200">
                          <a:solidFill>
                            <a:srgbClr val="223053"/>
                          </a:solidFill>
                          <a:latin typeface="Roboto"/>
                          <a:ea typeface="Roboto"/>
                          <a:cs typeface="Roboto"/>
                          <a:sym typeface="Roboto"/>
                        </a:rPr>
                        <a:t>(max hours)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Proposed/ Approx. Date</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Tasks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Meeting #2 Market Support Focus </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(6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Early December</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Market Support-focused Work Session</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Working from Starting Point drafts, work through Starting Point proposal</a:t>
                      </a:r>
                      <a:endParaRPr sz="1200">
                        <a:solidFill>
                          <a:srgbClr val="223053"/>
                        </a:solidFill>
                        <a:latin typeface="Roboto"/>
                        <a:ea typeface="Roboto"/>
                        <a:cs typeface="Roboto"/>
                        <a:sym typeface="Roboto"/>
                      </a:endParaRPr>
                    </a:p>
                    <a:p>
                      <a:pPr indent="-304800" lvl="1" marL="9144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Where substantially more work is required, Flag for huddle</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Meeting #3 Equity Focus</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(4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Early December</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Equity-focused Work Session</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Working from Starting Point drafts, work through Starting Point proposal</a:t>
                      </a:r>
                      <a:endParaRPr sz="1200">
                        <a:solidFill>
                          <a:srgbClr val="223053"/>
                        </a:solidFill>
                        <a:latin typeface="Roboto"/>
                        <a:ea typeface="Roboto"/>
                        <a:cs typeface="Roboto"/>
                        <a:sym typeface="Roboto"/>
                      </a:endParaRPr>
                    </a:p>
                    <a:p>
                      <a:pPr indent="-304800" lvl="1" marL="9144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Where substantially more work is required, Flag for huddle</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Huddle</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(3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Mid- December</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Pre-homework may solicit input on flagged items so Huddle time can focus on priority items</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Convene volunteers to work through any flagged items from Meetings #2 and #3 that require substantially more work</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Huddle</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(3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Early January</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Optional Activities, as determined by the Working Group (e.g., AKAB recommendations, Common Metrics updates)</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Develop set of recommendations to bring to Working Group</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Expected</a:t>
            </a:r>
            <a:r>
              <a:rPr lang="en"/>
              <a:t> Timeline for Meetings</a:t>
            </a:r>
            <a:endParaRPr/>
          </a:p>
        </p:txBody>
      </p:sp>
      <p:sp>
        <p:nvSpPr>
          <p:cNvPr id="581" name="Google Shape;581;p77"/>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82" name="Google Shape;582;p77"/>
          <p:cNvGraphicFramePr/>
          <p:nvPr/>
        </p:nvGraphicFramePr>
        <p:xfrm>
          <a:off x="175375" y="1017725"/>
          <a:ext cx="3000000" cy="3000000"/>
        </p:xfrm>
        <a:graphic>
          <a:graphicData uri="http://schemas.openxmlformats.org/drawingml/2006/table">
            <a:tbl>
              <a:tblPr bandRow="1">
                <a:noFill/>
                <a:tableStyleId>{C3BAA712-EE4D-48D7-9BF3-BE380F9B3D65}</a:tableStyleId>
              </a:tblPr>
              <a:tblGrid>
                <a:gridCol w="1519150"/>
                <a:gridCol w="1321125"/>
                <a:gridCol w="5952975"/>
              </a:tblGrid>
              <a:tr h="203200">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Activity/ Meeting #</a:t>
                      </a:r>
                      <a:endParaRPr b="1" sz="1200">
                        <a:solidFill>
                          <a:srgbClr val="223053"/>
                        </a:solidFill>
                        <a:latin typeface="Roboto"/>
                        <a:ea typeface="Roboto"/>
                        <a:cs typeface="Roboto"/>
                        <a:sym typeface="Roboto"/>
                      </a:endParaRPr>
                    </a:p>
                    <a:p>
                      <a:pPr indent="0" lvl="0" marL="0" rtl="0" algn="l">
                        <a:spcBef>
                          <a:spcPts val="0"/>
                        </a:spcBef>
                        <a:spcAft>
                          <a:spcPts val="0"/>
                        </a:spcAft>
                        <a:buNone/>
                      </a:pPr>
                      <a:r>
                        <a:rPr b="1" lang="en" sz="1200">
                          <a:solidFill>
                            <a:srgbClr val="223053"/>
                          </a:solidFill>
                          <a:latin typeface="Roboto"/>
                          <a:ea typeface="Roboto"/>
                          <a:cs typeface="Roboto"/>
                          <a:sym typeface="Roboto"/>
                        </a:rPr>
                        <a:t>(max hours)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Proposed/ Approx. Date</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b="1" lang="en" sz="1200">
                          <a:solidFill>
                            <a:srgbClr val="223053"/>
                          </a:solidFill>
                          <a:latin typeface="Roboto"/>
                          <a:ea typeface="Roboto"/>
                          <a:cs typeface="Roboto"/>
                          <a:sym typeface="Roboto"/>
                        </a:rPr>
                        <a:t>Tasks</a:t>
                      </a:r>
                      <a:endParaRPr b="1"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Report Draft</a:t>
                      </a:r>
                      <a:endParaRPr sz="1200">
                        <a:solidFill>
                          <a:srgbClr val="223053"/>
                        </a:solidFill>
                        <a:latin typeface="Roboto"/>
                        <a:ea typeface="Roboto"/>
                        <a:cs typeface="Roboto"/>
                        <a:sym typeface="Roboto"/>
                      </a:endParaRPr>
                    </a:p>
                    <a:p>
                      <a:pPr indent="0" lvl="0" marL="0" rtl="0" algn="l">
                        <a:spcBef>
                          <a:spcPts val="0"/>
                        </a:spcBef>
                        <a:spcAft>
                          <a:spcPts val="0"/>
                        </a:spcAft>
                        <a:buNone/>
                      </a:pPr>
                      <a:r>
                        <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Mid-</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February</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Facilitation Team consolidates Indicators work and any Optional Activities into a report</a:t>
                      </a:r>
                      <a:endParaRPr sz="1200">
                        <a:solidFill>
                          <a:srgbClr val="223053"/>
                        </a:solidFill>
                        <a:latin typeface="Roboto"/>
                        <a:ea typeface="Roboto"/>
                        <a:cs typeface="Roboto"/>
                        <a:sym typeface="Roboto"/>
                      </a:endParaRPr>
                    </a:p>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Send to WG to review</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Meeting #5</a:t>
                      </a:r>
                      <a:endParaRPr sz="1200">
                        <a:solidFill>
                          <a:srgbClr val="223053"/>
                        </a:solidFill>
                        <a:latin typeface="Roboto"/>
                        <a:ea typeface="Roboto"/>
                        <a:cs typeface="Roboto"/>
                        <a:sym typeface="Roboto"/>
                      </a:endParaRPr>
                    </a:p>
                    <a:p>
                      <a:pPr indent="0" lvl="0" marL="0" rtl="0" algn="l">
                        <a:spcBef>
                          <a:spcPts val="0"/>
                        </a:spcBef>
                        <a:spcAft>
                          <a:spcPts val="0"/>
                        </a:spcAft>
                        <a:buNone/>
                      </a:pPr>
                      <a:r>
                        <a:rPr lang="en" sz="1200">
                          <a:solidFill>
                            <a:srgbClr val="223053"/>
                          </a:solidFill>
                          <a:latin typeface="Roboto"/>
                          <a:ea typeface="Roboto"/>
                          <a:cs typeface="Roboto"/>
                          <a:sym typeface="Roboto"/>
                        </a:rPr>
                        <a:t>(4 hours)</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Early March</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Report review, discussion, and seek approval</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7700">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Final Report</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223053"/>
                          </a:solidFill>
                          <a:latin typeface="Roboto"/>
                          <a:ea typeface="Roboto"/>
                          <a:cs typeface="Roboto"/>
                          <a:sym typeface="Roboto"/>
                        </a:rPr>
                        <a:t>March 31, 2024</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Clr>
                          <a:srgbClr val="223053"/>
                        </a:buClr>
                        <a:buSzPts val="1200"/>
                        <a:buFont typeface="Roboto"/>
                        <a:buChar char="-"/>
                      </a:pPr>
                      <a:r>
                        <a:rPr lang="en" sz="1200">
                          <a:solidFill>
                            <a:srgbClr val="223053"/>
                          </a:solidFill>
                          <a:latin typeface="Roboto"/>
                          <a:ea typeface="Roboto"/>
                          <a:cs typeface="Roboto"/>
                          <a:sym typeface="Roboto"/>
                        </a:rPr>
                        <a:t>Convey final report to PAs and ED</a:t>
                      </a:r>
                      <a:endParaRPr sz="1200">
                        <a:solidFill>
                          <a:srgbClr val="223053"/>
                        </a:solidFill>
                        <a:latin typeface="Roboto"/>
                        <a:ea typeface="Roboto"/>
                        <a:cs typeface="Roboto"/>
                        <a:sym typeface="Roboto"/>
                      </a:endParaRPr>
                    </a:p>
                  </a:txBody>
                  <a:tcPr marT="18275" marB="1827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78"/>
          <p:cNvSpPr txBox="1"/>
          <p:nvPr>
            <p:ph type="title"/>
          </p:nvPr>
        </p:nvSpPr>
        <p:spPr>
          <a:xfrm>
            <a:off x="490250" y="450150"/>
            <a:ext cx="73326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2650"/>
              <a:t>The final deliverable will be a report with recommendations to PAs regarding:</a:t>
            </a:r>
            <a:endParaRPr sz="2650"/>
          </a:p>
          <a:p>
            <a:pPr indent="-323850" lvl="0" marL="457200" rtl="0" algn="l">
              <a:spcBef>
                <a:spcPts val="1000"/>
              </a:spcBef>
              <a:spcAft>
                <a:spcPts val="0"/>
              </a:spcAft>
              <a:buSzPct val="100000"/>
              <a:buAutoNum type="arabicPeriod"/>
            </a:pPr>
            <a:r>
              <a:rPr b="0" lang="en" sz="1666"/>
              <a:t>Any clarifications of Indicators adopted in D.23-06-055, including any modifications from Metrics and Indicators adopted in D.18-05-041. (OP11)</a:t>
            </a:r>
            <a:endParaRPr b="0" sz="1666"/>
          </a:p>
          <a:p>
            <a:pPr indent="-323850" lvl="0" marL="457200" rtl="0" algn="l">
              <a:spcBef>
                <a:spcPts val="1000"/>
              </a:spcBef>
              <a:spcAft>
                <a:spcPts val="0"/>
              </a:spcAft>
              <a:buSzPct val="100000"/>
              <a:buAutoNum type="arabicPeriod"/>
            </a:pPr>
            <a:r>
              <a:rPr b="0" lang="en" sz="1666"/>
              <a:t>Recommendations on methodologies for all Indicators adopted in D.23-06-055.</a:t>
            </a:r>
            <a:endParaRPr b="0" sz="1666"/>
          </a:p>
          <a:p>
            <a:pPr indent="-323850" lvl="0" marL="457200" rtl="0" algn="l">
              <a:spcBef>
                <a:spcPts val="1000"/>
              </a:spcBef>
              <a:spcAft>
                <a:spcPts val="0"/>
              </a:spcAft>
              <a:buSzPct val="100000"/>
              <a:buAutoNum type="arabicPeriod"/>
            </a:pPr>
            <a:r>
              <a:rPr b="0" lang="en" sz="1666"/>
              <a:t>Information that could be used as baselines for future targets or methodologies for how Indicator information could be used as baselines. (OP11)</a:t>
            </a:r>
            <a:endParaRPr b="0" sz="1666"/>
          </a:p>
          <a:p>
            <a:pPr indent="-323850" lvl="0" marL="457200" rtl="0" algn="l">
              <a:spcBef>
                <a:spcPts val="1000"/>
              </a:spcBef>
              <a:spcAft>
                <a:spcPts val="0"/>
              </a:spcAft>
              <a:buSzPct val="100000"/>
              <a:buAutoNum type="arabicPeriod"/>
            </a:pPr>
            <a:r>
              <a:rPr b="0" lang="en" sz="1666"/>
              <a:t>Any guidance to ensure baselines for target-setting are clear and consistently applied. (Section 5.2, PDF page 29) </a:t>
            </a:r>
            <a:endParaRPr b="0" sz="1666"/>
          </a:p>
          <a:p>
            <a:pPr indent="-323850" lvl="0" marL="457200" rtl="0" algn="l">
              <a:spcBef>
                <a:spcPts val="1000"/>
              </a:spcBef>
              <a:spcAft>
                <a:spcPts val="0"/>
              </a:spcAft>
              <a:buSzPct val="100000"/>
              <a:buAutoNum type="arabicPeriod"/>
            </a:pPr>
            <a:r>
              <a:rPr b="0" lang="en" sz="1666"/>
              <a:t>Other related questions and recommendations the Working Group agrees are necessary to resolve</a:t>
            </a:r>
            <a:endParaRPr b="0" sz="1666"/>
          </a:p>
          <a:p>
            <a:pPr indent="-323850" lvl="0" marL="457200" rtl="0" algn="l">
              <a:spcBef>
                <a:spcPts val="1000"/>
              </a:spcBef>
              <a:spcAft>
                <a:spcPts val="1000"/>
              </a:spcAft>
              <a:buSzPct val="100000"/>
              <a:buAutoNum type="arabicPeriod"/>
            </a:pPr>
            <a:r>
              <a:rPr b="0" lang="en" sz="1666"/>
              <a:t>Recommendations/Guidance/Advice pertaining to any Optional Activities</a:t>
            </a:r>
            <a:endParaRPr sz="2888"/>
          </a:p>
        </p:txBody>
      </p:sp>
      <p:sp>
        <p:nvSpPr>
          <p:cNvPr id="588" name="Google Shape;588;p78"/>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Not in Scope</a:t>
            </a:r>
            <a:endParaRPr/>
          </a:p>
        </p:txBody>
      </p:sp>
      <p:sp>
        <p:nvSpPr>
          <p:cNvPr id="594" name="Google Shape;594;p79"/>
          <p:cNvSpPr txBox="1"/>
          <p:nvPr>
            <p:ph idx="2" type="body"/>
          </p:nvPr>
        </p:nvSpPr>
        <p:spPr>
          <a:xfrm>
            <a:off x="311700" y="1152475"/>
            <a:ext cx="8520600" cy="35577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Revising the Adopted Indicators</a:t>
            </a:r>
            <a:endParaRPr sz="2200"/>
          </a:p>
          <a:p>
            <a:pPr indent="-368300" lvl="0" marL="457200" rtl="0" algn="l">
              <a:spcBef>
                <a:spcPts val="0"/>
              </a:spcBef>
              <a:spcAft>
                <a:spcPts val="0"/>
              </a:spcAft>
              <a:buSzPts val="2200"/>
              <a:buChar char="-"/>
            </a:pPr>
            <a:r>
              <a:rPr lang="en" sz="2200"/>
              <a:t>Adding Indicators</a:t>
            </a:r>
            <a:endParaRPr sz="2200"/>
          </a:p>
          <a:p>
            <a:pPr indent="-368300" lvl="0" marL="457200" rtl="0" algn="l">
              <a:spcBef>
                <a:spcPts val="0"/>
              </a:spcBef>
              <a:spcAft>
                <a:spcPts val="0"/>
              </a:spcAft>
              <a:buSzPts val="2200"/>
              <a:buChar char="-"/>
            </a:pPr>
            <a:r>
              <a:rPr lang="en" sz="2200"/>
              <a:t>Defining Segment Objectives</a:t>
            </a:r>
            <a:endParaRPr sz="2200"/>
          </a:p>
        </p:txBody>
      </p:sp>
      <p:sp>
        <p:nvSpPr>
          <p:cNvPr id="595" name="Google Shape;595;p79"/>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99" name="Shape 599"/>
        <p:cNvGrpSpPr/>
        <p:nvPr/>
      </p:nvGrpSpPr>
      <p:grpSpPr>
        <a:xfrm>
          <a:off x="0" y="0"/>
          <a:ext cx="0" cy="0"/>
          <a:chOff x="0" y="0"/>
          <a:chExt cx="0" cy="0"/>
        </a:xfrm>
      </p:grpSpPr>
      <p:sp>
        <p:nvSpPr>
          <p:cNvPr id="600" name="Google Shape;600;p80"/>
          <p:cNvSpPr txBox="1"/>
          <p:nvPr>
            <p:ph type="title"/>
          </p:nvPr>
        </p:nvSpPr>
        <p:spPr>
          <a:xfrm>
            <a:off x="490250" y="450150"/>
            <a:ext cx="75099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Questions about the Prospectus?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Any </a:t>
            </a:r>
            <a:r>
              <a:rPr lang="en" sz="3000"/>
              <a:t>changes to propose at Meeting #1?</a:t>
            </a:r>
            <a:endParaRPr i="1" sz="1800"/>
          </a:p>
        </p:txBody>
      </p:sp>
      <p:sp>
        <p:nvSpPr>
          <p:cNvPr id="601" name="Google Shape;601;p80"/>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1"/>
          <p:cNvSpPr txBox="1"/>
          <p:nvPr>
            <p:ph type="title"/>
          </p:nvPr>
        </p:nvSpPr>
        <p:spPr>
          <a:xfrm>
            <a:off x="265500" y="1233175"/>
            <a:ext cx="4045200" cy="2685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Indicators will this Working Group be working on?</a:t>
            </a:r>
            <a:endParaRPr/>
          </a:p>
        </p:txBody>
      </p:sp>
      <p:sp>
        <p:nvSpPr>
          <p:cNvPr id="607" name="Google Shape;607;p81"/>
          <p:cNvSpPr txBox="1"/>
          <p:nvPr>
            <p:ph idx="2" type="body"/>
          </p:nvPr>
        </p:nvSpPr>
        <p:spPr>
          <a:xfrm>
            <a:off x="4939500" y="464100"/>
            <a:ext cx="3837000" cy="42153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Indicators adopted by the CPUC</a:t>
            </a:r>
            <a:endParaRPr/>
          </a:p>
          <a:p>
            <a:pPr indent="-342900" lvl="0" marL="457200" rtl="0" algn="l">
              <a:spcBef>
                <a:spcPts val="0"/>
              </a:spcBef>
              <a:spcAft>
                <a:spcPts val="0"/>
              </a:spcAft>
              <a:buSzPts val="1800"/>
              <a:buChar char="-"/>
            </a:pPr>
            <a:r>
              <a:rPr lang="en"/>
              <a:t>Equity Segment Indicators</a:t>
            </a:r>
            <a:endParaRPr/>
          </a:p>
          <a:p>
            <a:pPr indent="-342900" lvl="0" marL="457200" rtl="0" algn="l">
              <a:spcBef>
                <a:spcPts val="0"/>
              </a:spcBef>
              <a:spcAft>
                <a:spcPts val="0"/>
              </a:spcAft>
              <a:buSzPts val="1800"/>
              <a:buChar char="-"/>
            </a:pPr>
            <a:r>
              <a:rPr lang="en"/>
              <a:t>Market Support Segment Indicators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This Working Group and PAs will coordinate on which Indicators should be prioritized for discussion and recommendations.</a:t>
            </a:r>
            <a:endParaRPr i="1"/>
          </a:p>
        </p:txBody>
      </p:sp>
      <p:sp>
        <p:nvSpPr>
          <p:cNvPr id="608" name="Google Shape;608;p8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12" name="Shape 612"/>
        <p:cNvGrpSpPr/>
        <p:nvPr/>
      </p:nvGrpSpPr>
      <p:grpSpPr>
        <a:xfrm>
          <a:off x="0" y="0"/>
          <a:ext cx="0" cy="0"/>
          <a:chOff x="0" y="0"/>
          <a:chExt cx="0" cy="0"/>
        </a:xfrm>
      </p:grpSpPr>
      <p:sp>
        <p:nvSpPr>
          <p:cNvPr id="613" name="Google Shape;613;p82"/>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Indicators adopted in D.23-06-055 (2023)</a:t>
            </a:r>
            <a:endParaRPr/>
          </a:p>
        </p:txBody>
      </p:sp>
      <p:sp>
        <p:nvSpPr>
          <p:cNvPr id="614" name="Google Shape;614;p8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5" name="Google Shape;615;p82"/>
          <p:cNvSpPr txBox="1"/>
          <p:nvPr/>
        </p:nvSpPr>
        <p:spPr>
          <a:xfrm>
            <a:off x="353700" y="941525"/>
            <a:ext cx="8436600" cy="3694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sz="1800">
                <a:solidFill>
                  <a:srgbClr val="223053"/>
                </a:solidFill>
                <a:latin typeface="Roboto"/>
                <a:ea typeface="Roboto"/>
                <a:cs typeface="Roboto"/>
                <a:sym typeface="Roboto"/>
              </a:rPr>
              <a:t>List of Indicators adopted in </a:t>
            </a:r>
            <a:r>
              <a:rPr lang="en" sz="1800" u="sng">
                <a:solidFill>
                  <a:srgbClr val="1155CC"/>
                </a:solidFill>
                <a:latin typeface="Roboto"/>
                <a:ea typeface="Roboto"/>
                <a:cs typeface="Roboto"/>
                <a:sym typeface="Roboto"/>
                <a:hlinkClick r:id="rId3">
                  <a:extLst>
                    <a:ext uri="{A12FA001-AC4F-418D-AE19-62706E023703}">
                      <ahyp:hlinkClr val="tx"/>
                    </a:ext>
                  </a:extLst>
                </a:hlinkClick>
              </a:rPr>
              <a:t>D.23-06-055</a:t>
            </a:r>
            <a:r>
              <a:rPr lang="en" sz="1800">
                <a:solidFill>
                  <a:srgbClr val="223053"/>
                </a:solidFill>
                <a:latin typeface="Roboto"/>
                <a:ea typeface="Roboto"/>
                <a:cs typeface="Roboto"/>
                <a:sym typeface="Roboto"/>
              </a:rPr>
              <a:t> is included here because the required scope of WG is to add clarity to these Indicators. </a:t>
            </a:r>
            <a:endParaRPr sz="1800">
              <a:solidFill>
                <a:srgbClr val="223053"/>
              </a:solidFill>
              <a:latin typeface="Roboto"/>
              <a:ea typeface="Roboto"/>
              <a:cs typeface="Roboto"/>
              <a:sym typeface="Roboto"/>
            </a:endParaRPr>
          </a:p>
          <a:p>
            <a:pPr indent="0" lvl="0" marL="0" rtl="0" algn="l">
              <a:spcBef>
                <a:spcPts val="1200"/>
              </a:spcBef>
              <a:spcAft>
                <a:spcPts val="0"/>
              </a:spcAft>
              <a:buNone/>
            </a:pPr>
            <a:r>
              <a:rPr lang="en" sz="1800">
                <a:solidFill>
                  <a:srgbClr val="223053"/>
                </a:solidFill>
                <a:latin typeface="Roboto"/>
                <a:ea typeface="Roboto"/>
                <a:cs typeface="Roboto"/>
                <a:sym typeface="Roboto"/>
              </a:rPr>
              <a:t>Rubric from Decision: </a:t>
            </a:r>
            <a:endParaRPr sz="1800">
              <a:solidFill>
                <a:srgbClr val="223053"/>
              </a:solidFill>
              <a:latin typeface="Roboto"/>
              <a:ea typeface="Roboto"/>
              <a:cs typeface="Roboto"/>
              <a:sym typeface="Roboto"/>
            </a:endParaRPr>
          </a:p>
          <a:p>
            <a:pPr indent="-342900" lvl="0" marL="457200" rtl="0" algn="l">
              <a:spcBef>
                <a:spcPts val="120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Timing:</a:t>
            </a:r>
            <a:endParaRPr sz="1800">
              <a:solidFill>
                <a:srgbClr val="444746"/>
              </a:solidFill>
              <a:highlight>
                <a:srgbClr val="FFFFFF"/>
              </a:highlight>
              <a:latin typeface="Roboto"/>
              <a:ea typeface="Roboto"/>
              <a:cs typeface="Roboto"/>
              <a:sym typeface="Roboto"/>
            </a:endParaRPr>
          </a:p>
          <a:p>
            <a:pPr indent="-342900" lvl="1" marL="914400" rtl="0" algn="l">
              <a:spcBef>
                <a:spcPts val="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a:t>
            </a:r>
            <a:r>
              <a:rPr b="1" lang="en" sz="1800">
                <a:solidFill>
                  <a:srgbClr val="444746"/>
                </a:solidFill>
                <a:highlight>
                  <a:srgbClr val="FFFFFF"/>
                </a:highlight>
                <a:latin typeface="Roboto"/>
                <a:ea typeface="Roboto"/>
                <a:cs typeface="Roboto"/>
                <a:sym typeface="Roboto"/>
              </a:rPr>
              <a:t>Q</a:t>
            </a:r>
            <a:r>
              <a:rPr lang="en" sz="1800">
                <a:solidFill>
                  <a:srgbClr val="444746"/>
                </a:solidFill>
                <a:highlight>
                  <a:srgbClr val="FFFFFF"/>
                </a:highlight>
                <a:latin typeface="Roboto"/>
                <a:ea typeface="Roboto"/>
                <a:cs typeface="Roboto"/>
                <a:sym typeface="Roboto"/>
              </a:rPr>
              <a:t>" should be reported quarterly</a:t>
            </a:r>
            <a:endParaRPr sz="1800">
              <a:solidFill>
                <a:srgbClr val="444746"/>
              </a:solidFill>
              <a:highlight>
                <a:srgbClr val="FFFFFF"/>
              </a:highlight>
              <a:latin typeface="Roboto"/>
              <a:ea typeface="Roboto"/>
              <a:cs typeface="Roboto"/>
              <a:sym typeface="Roboto"/>
            </a:endParaRPr>
          </a:p>
          <a:p>
            <a:pPr indent="-342900" lvl="1" marL="914400" rtl="0" algn="l">
              <a:spcBef>
                <a:spcPts val="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a:t>
            </a:r>
            <a:r>
              <a:rPr b="1" lang="en" sz="1800">
                <a:solidFill>
                  <a:srgbClr val="444746"/>
                </a:solidFill>
                <a:highlight>
                  <a:srgbClr val="FFFFFF"/>
                </a:highlight>
                <a:latin typeface="Roboto"/>
                <a:ea typeface="Roboto"/>
                <a:cs typeface="Roboto"/>
                <a:sym typeface="Roboto"/>
              </a:rPr>
              <a:t>A</a:t>
            </a:r>
            <a:r>
              <a:rPr lang="en" sz="1800">
                <a:solidFill>
                  <a:srgbClr val="444746"/>
                </a:solidFill>
                <a:highlight>
                  <a:srgbClr val="FFFFFF"/>
                </a:highlight>
                <a:latin typeface="Roboto"/>
                <a:ea typeface="Roboto"/>
                <a:cs typeface="Roboto"/>
                <a:sym typeface="Roboto"/>
              </a:rPr>
              <a:t>" should be reported annually</a:t>
            </a:r>
            <a:endParaRPr sz="1800">
              <a:solidFill>
                <a:srgbClr val="444746"/>
              </a:solidFill>
              <a:highlight>
                <a:srgbClr val="FFFFFF"/>
              </a:highlight>
              <a:latin typeface="Roboto"/>
              <a:ea typeface="Roboto"/>
              <a:cs typeface="Roboto"/>
              <a:sym typeface="Roboto"/>
            </a:endParaRPr>
          </a:p>
          <a:p>
            <a:pPr indent="-342900" lvl="0" marL="457200" rtl="0" algn="l">
              <a:spcBef>
                <a:spcPts val="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Extent of Reporting</a:t>
            </a:r>
            <a:endParaRPr sz="1800">
              <a:solidFill>
                <a:srgbClr val="444746"/>
              </a:solidFill>
              <a:highlight>
                <a:srgbClr val="FFFFFF"/>
              </a:highlight>
              <a:latin typeface="Roboto"/>
              <a:ea typeface="Roboto"/>
              <a:cs typeface="Roboto"/>
              <a:sym typeface="Roboto"/>
            </a:endParaRPr>
          </a:p>
          <a:p>
            <a:pPr indent="-342900" lvl="1" marL="914400" rtl="0" algn="l">
              <a:spcBef>
                <a:spcPts val="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a:t>
            </a:r>
            <a:r>
              <a:rPr b="1" lang="en" sz="1800">
                <a:solidFill>
                  <a:srgbClr val="444746"/>
                </a:solidFill>
                <a:highlight>
                  <a:srgbClr val="FFFFFF"/>
                </a:highlight>
                <a:latin typeface="Roboto"/>
                <a:ea typeface="Roboto"/>
                <a:cs typeface="Roboto"/>
                <a:sym typeface="Roboto"/>
              </a:rPr>
              <a:t>S</a:t>
            </a:r>
            <a:r>
              <a:rPr lang="en" sz="1800">
                <a:solidFill>
                  <a:srgbClr val="444746"/>
                </a:solidFill>
                <a:highlight>
                  <a:srgbClr val="FFFFFF"/>
                </a:highlight>
                <a:latin typeface="Roboto"/>
                <a:ea typeface="Roboto"/>
                <a:cs typeface="Roboto"/>
                <a:sym typeface="Roboto"/>
              </a:rPr>
              <a:t>" applies to only the segment</a:t>
            </a:r>
            <a:endParaRPr sz="1800">
              <a:solidFill>
                <a:srgbClr val="444746"/>
              </a:solidFill>
              <a:highlight>
                <a:srgbClr val="FFFFFF"/>
              </a:highlight>
              <a:latin typeface="Roboto"/>
              <a:ea typeface="Roboto"/>
              <a:cs typeface="Roboto"/>
              <a:sym typeface="Roboto"/>
            </a:endParaRPr>
          </a:p>
          <a:p>
            <a:pPr indent="-342900" lvl="1" marL="914400" rtl="0" algn="l">
              <a:spcBef>
                <a:spcPts val="0"/>
              </a:spcBef>
              <a:spcAft>
                <a:spcPts val="0"/>
              </a:spcAft>
              <a:buClr>
                <a:srgbClr val="223053"/>
              </a:buClr>
              <a:buSzPts val="1800"/>
              <a:buFont typeface="Roboto"/>
              <a:buChar char="○"/>
            </a:pPr>
            <a:r>
              <a:rPr lang="en" sz="1800">
                <a:solidFill>
                  <a:srgbClr val="444746"/>
                </a:solidFill>
                <a:highlight>
                  <a:srgbClr val="FFFFFF"/>
                </a:highlight>
                <a:latin typeface="Roboto"/>
                <a:ea typeface="Roboto"/>
                <a:cs typeface="Roboto"/>
                <a:sym typeface="Roboto"/>
              </a:rPr>
              <a:t>"</a:t>
            </a:r>
            <a:r>
              <a:rPr b="1" lang="en" sz="1800">
                <a:solidFill>
                  <a:srgbClr val="444746"/>
                </a:solidFill>
                <a:highlight>
                  <a:srgbClr val="FFFFFF"/>
                </a:highlight>
                <a:latin typeface="Roboto"/>
                <a:ea typeface="Roboto"/>
                <a:cs typeface="Roboto"/>
                <a:sym typeface="Roboto"/>
              </a:rPr>
              <a:t>P</a:t>
            </a:r>
            <a:r>
              <a:rPr lang="en" sz="1800">
                <a:solidFill>
                  <a:srgbClr val="444746"/>
                </a:solidFill>
                <a:highlight>
                  <a:srgbClr val="FFFFFF"/>
                </a:highlight>
                <a:latin typeface="Roboto"/>
                <a:ea typeface="Roboto"/>
                <a:cs typeface="Roboto"/>
                <a:sym typeface="Roboto"/>
              </a:rPr>
              <a:t>" applies to the whole portfolio</a:t>
            </a:r>
            <a:endParaRPr sz="1800">
              <a:solidFill>
                <a:srgbClr val="223053"/>
              </a:solidFill>
              <a:latin typeface="Roboto"/>
              <a:ea typeface="Roboto"/>
              <a:cs typeface="Roboto"/>
              <a:sym typeface="Roboto"/>
            </a:endParaRPr>
          </a:p>
          <a:p>
            <a:pPr indent="0" lvl="0" marL="0" rtl="0" algn="l">
              <a:spcBef>
                <a:spcPts val="1200"/>
              </a:spcBef>
              <a:spcAft>
                <a:spcPts val="0"/>
              </a:spcAft>
              <a:buNone/>
            </a:pPr>
            <a:r>
              <a:rPr lang="en" sz="1800">
                <a:solidFill>
                  <a:srgbClr val="223053"/>
                </a:solidFill>
                <a:latin typeface="Roboto"/>
                <a:ea typeface="Roboto"/>
                <a:cs typeface="Roboto"/>
                <a:sym typeface="Roboto"/>
              </a:rPr>
              <a:t>These Indicators can be viewed in Spreadsheet format at: </a:t>
            </a:r>
            <a:r>
              <a:rPr lang="en" sz="1800" u="sng">
                <a:solidFill>
                  <a:srgbClr val="1155CC"/>
                </a:solidFill>
                <a:latin typeface="Roboto"/>
                <a:ea typeface="Roboto"/>
                <a:cs typeface="Roboto"/>
                <a:sym typeface="Roboto"/>
                <a:hlinkClick r:id="rId4">
                  <a:extLst>
                    <a:ext uri="{A12FA001-AC4F-418D-AE19-62706E023703}">
                      <ahyp:hlinkClr val="tx"/>
                    </a:ext>
                  </a:extLst>
                </a:hlinkClick>
              </a:rPr>
              <a:t>2023-2024 Equity and Market Support Indicators</a:t>
            </a:r>
            <a:endParaRPr sz="20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19" name="Shape 619"/>
        <p:cNvGrpSpPr/>
        <p:nvPr/>
      </p:nvGrpSpPr>
      <p:grpSpPr>
        <a:xfrm>
          <a:off x="0" y="0"/>
          <a:ext cx="0" cy="0"/>
          <a:chOff x="0" y="0"/>
          <a:chExt cx="0" cy="0"/>
        </a:xfrm>
      </p:grpSpPr>
      <p:sp>
        <p:nvSpPr>
          <p:cNvPr id="620" name="Google Shape;620;p83"/>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Equity Segment Indicators (1-7 of 13)</a:t>
            </a:r>
            <a:endParaRPr/>
          </a:p>
        </p:txBody>
      </p:sp>
      <p:sp>
        <p:nvSpPr>
          <p:cNvPr id="621" name="Google Shape;621;p8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2" name="Google Shape;622;p83"/>
          <p:cNvSpPr txBox="1"/>
          <p:nvPr/>
        </p:nvSpPr>
        <p:spPr>
          <a:xfrm>
            <a:off x="353700" y="941525"/>
            <a:ext cx="8436600" cy="3186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sz="1500">
                <a:solidFill>
                  <a:srgbClr val="223053"/>
                </a:solidFill>
                <a:latin typeface="Roboto"/>
                <a:ea typeface="Roboto"/>
                <a:cs typeface="Roboto"/>
                <a:sym typeface="Roboto"/>
              </a:rPr>
              <a:t>1. Count of equity target participants in equity segment, by sector </a:t>
            </a:r>
            <a:r>
              <a:rPr lang="en" sz="1500">
                <a:solidFill>
                  <a:srgbClr val="223053"/>
                </a:solidFill>
                <a:latin typeface="Roboto"/>
                <a:ea typeface="Roboto"/>
                <a:cs typeface="Roboto"/>
                <a:sym typeface="Roboto"/>
              </a:rPr>
              <a:t>(Q, S)</a:t>
            </a:r>
            <a:r>
              <a:rPr lang="en" sz="1500">
                <a:solidFill>
                  <a:srgbClr val="223053"/>
                </a:solidFill>
                <a:latin typeface="Roboto"/>
                <a:ea typeface="Roboto"/>
                <a:cs typeface="Roboto"/>
                <a:sym typeface="Roboto"/>
              </a:rPr>
              <a:t>;</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2. Sum of equity target participants’ expected first-year bill savings in equity segment, by sector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3. Count of equity target participants in market support segment, by sector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4. Count of equity target participants in resource acquisition segment, by sector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5. Sum of all equity segment participants’ greenhouse gas reductions (in tons of carbon dioxide equivalent) in equity segment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6. Sum of all equity segment participants’ kilowatt hour (kWh) savings in equity segment (Q, S);</a:t>
            </a:r>
            <a:endParaRPr sz="1500">
              <a:solidFill>
                <a:srgbClr val="223053"/>
              </a:solidFill>
              <a:latin typeface="Roboto"/>
              <a:ea typeface="Roboto"/>
              <a:cs typeface="Roboto"/>
              <a:sym typeface="Roboto"/>
            </a:endParaRPr>
          </a:p>
          <a:p>
            <a:pPr indent="0" lvl="0" marL="0" rtl="0" algn="l">
              <a:spcBef>
                <a:spcPts val="1200"/>
              </a:spcBef>
              <a:spcAft>
                <a:spcPts val="600"/>
              </a:spcAft>
              <a:buNone/>
            </a:pPr>
            <a:r>
              <a:rPr lang="en" sz="1500">
                <a:solidFill>
                  <a:srgbClr val="223053"/>
                </a:solidFill>
                <a:latin typeface="Roboto"/>
                <a:ea typeface="Roboto"/>
                <a:cs typeface="Roboto"/>
                <a:sym typeface="Roboto"/>
              </a:rPr>
              <a:t>7. Sum of all equity segment participants’ kW savings in equity segment (Q, S);</a:t>
            </a:r>
            <a:endParaRPr sz="2100">
              <a:solidFill>
                <a:srgbClr val="22305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p:nvPr/>
        </p:nvSpPr>
        <p:spPr>
          <a:xfrm>
            <a:off x="-100" y="4665725"/>
            <a:ext cx="9144000" cy="477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8"/>
          <p:cNvSpPr txBox="1"/>
          <p:nvPr>
            <p:ph type="title"/>
          </p:nvPr>
        </p:nvSpPr>
        <p:spPr>
          <a:xfrm>
            <a:off x="1593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Agenda</a:t>
            </a:r>
            <a:endParaRPr/>
          </a:p>
        </p:txBody>
      </p:sp>
      <p:sp>
        <p:nvSpPr>
          <p:cNvPr id="339" name="Google Shape;339;p4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340" name="Google Shape;340;p48"/>
          <p:cNvSpPr txBox="1"/>
          <p:nvPr/>
        </p:nvSpPr>
        <p:spPr>
          <a:xfrm>
            <a:off x="4045100" y="939325"/>
            <a:ext cx="436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graphicFrame>
        <p:nvGraphicFramePr>
          <p:cNvPr id="341" name="Google Shape;341;p48"/>
          <p:cNvGraphicFramePr/>
          <p:nvPr/>
        </p:nvGraphicFramePr>
        <p:xfrm>
          <a:off x="757625" y="1339525"/>
          <a:ext cx="3000000" cy="3000000"/>
        </p:xfrm>
        <a:graphic>
          <a:graphicData uri="http://schemas.openxmlformats.org/drawingml/2006/table">
            <a:tbl>
              <a:tblPr>
                <a:noFill/>
                <a:tableStyleId>{EFE41EEA-1DBF-4389-9674-A31D849AD3AE}</a:tableStyleId>
              </a:tblPr>
              <a:tblGrid>
                <a:gridCol w="761600"/>
                <a:gridCol w="6798175"/>
              </a:tblGrid>
              <a:tr h="418550">
                <a:tc>
                  <a:txBody>
                    <a:bodyPr/>
                    <a:lstStyle/>
                    <a:p>
                      <a:pPr indent="0" lvl="0" marL="0" rtl="0" algn="l">
                        <a:spcBef>
                          <a:spcPts val="0"/>
                        </a:spcBef>
                        <a:spcAft>
                          <a:spcPts val="0"/>
                        </a:spcAft>
                        <a:buNone/>
                      </a:pPr>
                      <a:r>
                        <a:rPr b="1" lang="en">
                          <a:solidFill>
                            <a:schemeClr val="lt1"/>
                          </a:solidFill>
                          <a:latin typeface="Roboto"/>
                          <a:ea typeface="Roboto"/>
                          <a:cs typeface="Roboto"/>
                          <a:sym typeface="Roboto"/>
                        </a:rPr>
                        <a:t>Time</a:t>
                      </a:r>
                      <a:endParaRPr b="1">
                        <a:solidFill>
                          <a:schemeClr val="lt1"/>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Roboto"/>
                          <a:ea typeface="Roboto"/>
                          <a:cs typeface="Roboto"/>
                          <a:sym typeface="Roboto"/>
                        </a:rPr>
                        <a:t>Topic </a:t>
                      </a:r>
                      <a:endParaRPr b="1">
                        <a:solidFill>
                          <a:schemeClr val="lt1"/>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1"/>
                    </a:solidFill>
                  </a:tcPr>
                </a:tc>
              </a:tr>
              <a:tr h="418550">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9:00</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Welcome &amp; Introductions</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r>
              <a:tr h="423175">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9:30</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Topic 1: Brief History of Equity and Market Support Metrics working groups</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r>
              <a:tr h="396300">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9</a:t>
                      </a:r>
                      <a:r>
                        <a:rPr lang="en">
                          <a:solidFill>
                            <a:srgbClr val="2A2A2A"/>
                          </a:solidFill>
                          <a:latin typeface="Roboto"/>
                          <a:ea typeface="Roboto"/>
                          <a:cs typeface="Roboto"/>
                          <a:sym typeface="Roboto"/>
                        </a:rPr>
                        <a:t>:50</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Topic 2: </a:t>
                      </a:r>
                      <a:r>
                        <a:rPr b="1" lang="en">
                          <a:solidFill>
                            <a:srgbClr val="2A2A2A"/>
                          </a:solidFill>
                          <a:latin typeface="Roboto"/>
                          <a:ea typeface="Roboto"/>
                          <a:cs typeface="Roboto"/>
                          <a:sym typeface="Roboto"/>
                        </a:rPr>
                        <a:t>EMSWG Prospectus and Phases</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r>
              <a:tr h="418550">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10:15</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10-minute Break</a:t>
                      </a:r>
                      <a:endParaRPr b="1">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r>
              <a:tr h="406850">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10:25</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Topic 3: Discussion on Phase 1 Work Process</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r>
              <a:tr h="450675">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11:40</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Wrap Up and Next Steps </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tcPr>
                </a:tc>
              </a:tr>
              <a:tr h="450675">
                <a:tc>
                  <a:txBody>
                    <a:bodyPr/>
                    <a:lstStyle/>
                    <a:p>
                      <a:pPr indent="0" lvl="0" marL="0" rtl="0" algn="l">
                        <a:spcBef>
                          <a:spcPts val="0"/>
                        </a:spcBef>
                        <a:spcAft>
                          <a:spcPts val="0"/>
                        </a:spcAft>
                        <a:buNone/>
                      </a:pPr>
                      <a:r>
                        <a:rPr lang="en">
                          <a:solidFill>
                            <a:srgbClr val="2A2A2A"/>
                          </a:solidFill>
                          <a:latin typeface="Roboto"/>
                          <a:ea typeface="Roboto"/>
                          <a:cs typeface="Roboto"/>
                          <a:sym typeface="Roboto"/>
                        </a:rPr>
                        <a:t>12:00</a:t>
                      </a:r>
                      <a:endParaRPr>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
                          <a:solidFill>
                            <a:srgbClr val="2A2A2A"/>
                          </a:solidFill>
                          <a:latin typeface="Roboto"/>
                          <a:ea typeface="Roboto"/>
                          <a:cs typeface="Roboto"/>
                          <a:sym typeface="Roboto"/>
                        </a:rPr>
                        <a:t>Adjourn</a:t>
                      </a:r>
                      <a:endParaRPr b="1">
                        <a:solidFill>
                          <a:srgbClr val="2A2A2A"/>
                        </a:solidFill>
                        <a:latin typeface="Roboto"/>
                        <a:ea typeface="Roboto"/>
                        <a:cs typeface="Roboto"/>
                        <a:sym typeface="Roboto"/>
                      </a:endParaRPr>
                    </a:p>
                  </a:txBody>
                  <a:tcPr marT="63500" marB="63500" marR="63500" marL="63500">
                    <a:lnL cap="flat" cmpd="sng" w="12700">
                      <a:solidFill>
                        <a:srgbClr val="76A5AF"/>
                      </a:solidFill>
                      <a:prstDash val="solid"/>
                      <a:round/>
                      <a:headEnd len="sm" w="sm" type="none"/>
                      <a:tailEnd len="sm" w="sm" type="none"/>
                    </a:lnL>
                    <a:lnR cap="flat" cmpd="sng" w="12700">
                      <a:solidFill>
                        <a:srgbClr val="76A5AF"/>
                      </a:solidFill>
                      <a:prstDash val="solid"/>
                      <a:round/>
                      <a:headEnd len="sm" w="sm" type="none"/>
                      <a:tailEnd len="sm" w="sm" type="none"/>
                    </a:lnR>
                    <a:lnT cap="flat" cmpd="sng" w="12700">
                      <a:solidFill>
                        <a:srgbClr val="76A5AF"/>
                      </a:solidFill>
                      <a:prstDash val="solid"/>
                      <a:round/>
                      <a:headEnd len="sm" w="sm" type="none"/>
                      <a:tailEnd len="sm" w="sm" type="none"/>
                    </a:lnT>
                    <a:lnB cap="flat" cmpd="sng" w="12700">
                      <a:solidFill>
                        <a:srgbClr val="76A5AF"/>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6" name="Shape 626"/>
        <p:cNvGrpSpPr/>
        <p:nvPr/>
      </p:nvGrpSpPr>
      <p:grpSpPr>
        <a:xfrm>
          <a:off x="0" y="0"/>
          <a:ext cx="0" cy="0"/>
          <a:chOff x="0" y="0"/>
          <a:chExt cx="0" cy="0"/>
        </a:xfrm>
      </p:grpSpPr>
      <p:sp>
        <p:nvSpPr>
          <p:cNvPr id="627" name="Google Shape;627;p84"/>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Equity Segment Indicators (8-13 of 13) </a:t>
            </a:r>
            <a:endParaRPr/>
          </a:p>
        </p:txBody>
      </p:sp>
      <p:sp>
        <p:nvSpPr>
          <p:cNvPr id="628" name="Google Shape;628;p84"/>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9" name="Google Shape;629;p84"/>
          <p:cNvSpPr txBox="1"/>
          <p:nvPr/>
        </p:nvSpPr>
        <p:spPr>
          <a:xfrm>
            <a:off x="353700" y="941525"/>
            <a:ext cx="8436600" cy="34788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sz="1500">
                <a:solidFill>
                  <a:srgbClr val="223053"/>
                </a:solidFill>
                <a:latin typeface="Roboto"/>
                <a:ea typeface="Roboto"/>
                <a:cs typeface="Roboto"/>
                <a:sym typeface="Roboto"/>
              </a:rPr>
              <a:t>8. Sum of all equity segment participants’ therm savings in equity segment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9. Sum of all equity segment participants’ TSB in equity segment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10. Median of equity target participants’ expected first-year bill savings in equity segment, by sector (Q, S);</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11. Percent of hard-to-reach customer participants in portfolio, by residential single family / multi-family and commercial sector (A, P);</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12. Percent of disadvantaged community customer participants in portfolio, by residential single-family / multi-family and commercial sector (A, P);</a:t>
            </a:r>
            <a:endParaRPr sz="1500">
              <a:solidFill>
                <a:srgbClr val="223053"/>
              </a:solidFill>
              <a:latin typeface="Roboto"/>
              <a:ea typeface="Roboto"/>
              <a:cs typeface="Roboto"/>
              <a:sym typeface="Roboto"/>
            </a:endParaRPr>
          </a:p>
          <a:p>
            <a:pPr indent="0" lvl="0" marL="0" rtl="0" algn="l">
              <a:spcBef>
                <a:spcPts val="1200"/>
              </a:spcBef>
              <a:spcAft>
                <a:spcPts val="0"/>
              </a:spcAft>
              <a:buNone/>
            </a:pPr>
            <a:r>
              <a:rPr lang="en" sz="1500">
                <a:solidFill>
                  <a:srgbClr val="223053"/>
                </a:solidFill>
                <a:latin typeface="Roboto"/>
                <a:ea typeface="Roboto"/>
                <a:cs typeface="Roboto"/>
                <a:sym typeface="Roboto"/>
              </a:rPr>
              <a:t>13. Percent of equity target participants in equity segment, by sector (Q, S);</a:t>
            </a:r>
            <a:endParaRPr sz="1500">
              <a:solidFill>
                <a:srgbClr val="223053"/>
              </a:solidFill>
              <a:latin typeface="Roboto"/>
              <a:ea typeface="Roboto"/>
              <a:cs typeface="Roboto"/>
              <a:sym typeface="Roboto"/>
            </a:endParaRPr>
          </a:p>
          <a:p>
            <a:pPr indent="0" lvl="0" marL="0" rtl="0" algn="l">
              <a:spcBef>
                <a:spcPts val="1200"/>
              </a:spcBef>
              <a:spcAft>
                <a:spcPts val="600"/>
              </a:spcAft>
              <a:buNone/>
            </a:pPr>
            <a:r>
              <a:t/>
            </a:r>
            <a:endParaRPr sz="1900">
              <a:solidFill>
                <a:srgbClr val="223053"/>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3" name="Shape 633"/>
        <p:cNvGrpSpPr/>
        <p:nvPr/>
      </p:nvGrpSpPr>
      <p:grpSpPr>
        <a:xfrm>
          <a:off x="0" y="0"/>
          <a:ext cx="0" cy="0"/>
          <a:chOff x="0" y="0"/>
          <a:chExt cx="0" cy="0"/>
        </a:xfrm>
      </p:grpSpPr>
      <p:sp>
        <p:nvSpPr>
          <p:cNvPr id="634" name="Google Shape;634;p85"/>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Market Support Segment Indicators (1-8 of 25) </a:t>
            </a:r>
            <a:endParaRPr/>
          </a:p>
        </p:txBody>
      </p:sp>
      <p:sp>
        <p:nvSpPr>
          <p:cNvPr id="635" name="Google Shape;635;p85"/>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6" name="Google Shape;636;p85"/>
          <p:cNvSpPr txBox="1"/>
          <p:nvPr/>
        </p:nvSpPr>
        <p:spPr>
          <a:xfrm>
            <a:off x="353700" y="941525"/>
            <a:ext cx="8436600" cy="36327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a:solidFill>
                  <a:srgbClr val="223053"/>
                </a:solidFill>
                <a:latin typeface="Roboto"/>
                <a:ea typeface="Roboto"/>
                <a:cs typeface="Roboto"/>
                <a:sym typeface="Roboto"/>
              </a:rPr>
              <a:t>1. Number of partners by type and purposes (Q,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 Dollar value of non-ratepayer in-kind funds/contributions utilized via partnerships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3. Percent of participation relative to eligible target population for curriculum (Q, S);</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4. Percent of total WE&amp;T program participants that meet the definition of disadvantaged worker (Q, S);</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5. Number of career and workforce readiness participants who have been employed for 12 months after receiving the training (A, S);</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6. Prior year percentage of new measures added to the portfolio that were previously emerging technology program (ETP) technologies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7. Prior year number of new measures added to the portfolio that were previously ETP technologies (A, P);</a:t>
            </a:r>
            <a:endParaRPr>
              <a:solidFill>
                <a:srgbClr val="223053"/>
              </a:solidFill>
              <a:latin typeface="Roboto"/>
              <a:ea typeface="Roboto"/>
              <a:cs typeface="Roboto"/>
              <a:sym typeface="Roboto"/>
            </a:endParaRPr>
          </a:p>
          <a:p>
            <a:pPr indent="0" lvl="0" marL="0" rtl="0" algn="l">
              <a:spcBef>
                <a:spcPts val="1200"/>
              </a:spcBef>
              <a:spcAft>
                <a:spcPts val="600"/>
              </a:spcAft>
              <a:buNone/>
            </a:pPr>
            <a:r>
              <a:rPr lang="en">
                <a:solidFill>
                  <a:srgbClr val="223053"/>
                </a:solidFill>
                <a:latin typeface="Roboto"/>
                <a:ea typeface="Roboto"/>
                <a:cs typeface="Roboto"/>
                <a:sym typeface="Roboto"/>
              </a:rPr>
              <a:t>8. Prior year percentage of new codes or standards that were previously ETP technologies (A, P);</a:t>
            </a:r>
            <a:endParaRPr>
              <a:solidFill>
                <a:srgbClr val="223053"/>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0" name="Shape 640"/>
        <p:cNvGrpSpPr/>
        <p:nvPr/>
      </p:nvGrpSpPr>
      <p:grpSpPr>
        <a:xfrm>
          <a:off x="0" y="0"/>
          <a:ext cx="0" cy="0"/>
          <a:chOff x="0" y="0"/>
          <a:chExt cx="0" cy="0"/>
        </a:xfrm>
      </p:grpSpPr>
      <p:sp>
        <p:nvSpPr>
          <p:cNvPr id="641" name="Google Shape;641;p86"/>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Market Support Segment Indicators (9-14 of 25) </a:t>
            </a:r>
            <a:endParaRPr/>
          </a:p>
        </p:txBody>
      </p:sp>
      <p:sp>
        <p:nvSpPr>
          <p:cNvPr id="642" name="Google Shape;642;p86"/>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3" name="Google Shape;643;p86"/>
          <p:cNvSpPr txBox="1"/>
          <p:nvPr/>
        </p:nvSpPr>
        <p:spPr>
          <a:xfrm>
            <a:off x="353700" y="941525"/>
            <a:ext cx="8436600" cy="3694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a:solidFill>
                  <a:srgbClr val="223053"/>
                </a:solidFill>
                <a:latin typeface="Roboto"/>
                <a:ea typeface="Roboto"/>
                <a:cs typeface="Roboto"/>
                <a:sym typeface="Roboto"/>
              </a:rPr>
              <a:t>9. Prior year number of new codes and standards that were previously ETP technologies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10. Savings (lifecycle net kWh, kWh, and therms) of measures currently in the portfolio that were supported by ETP, added since 2009. Ex ante with gross and net for all measures, with ex post where available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11. Number of new, validated technologies recommended to the California Technical Forum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12. Cost-effectiveness of a technology prior to market support program relative to cost-effectiveness of a technology after intervention by the market support programs (percentage change in cost-effectiveness) (A, S);</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13. Number of collaborations, with a contextual descriptions, by business plan sector to jointly develop or share training materials or resources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14. Number of unique participants by sector that complete training (Q, S);</a:t>
            </a:r>
            <a:endParaRPr>
              <a:solidFill>
                <a:srgbClr val="223053"/>
              </a:solidFill>
              <a:latin typeface="Roboto"/>
              <a:ea typeface="Roboto"/>
              <a:cs typeface="Roboto"/>
              <a:sym typeface="Roboto"/>
            </a:endParaRPr>
          </a:p>
          <a:p>
            <a:pPr indent="0" lvl="0" marL="0" rtl="0" algn="l">
              <a:spcBef>
                <a:spcPts val="1200"/>
              </a:spcBef>
              <a:spcAft>
                <a:spcPts val="600"/>
              </a:spcAft>
              <a:buNone/>
            </a:pPr>
            <a:r>
              <a:t/>
            </a:r>
            <a:endParaRPr>
              <a:solidFill>
                <a:srgbClr val="223053"/>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7" name="Shape 647"/>
        <p:cNvGrpSpPr/>
        <p:nvPr/>
      </p:nvGrpSpPr>
      <p:grpSpPr>
        <a:xfrm>
          <a:off x="0" y="0"/>
          <a:ext cx="0" cy="0"/>
          <a:chOff x="0" y="0"/>
          <a:chExt cx="0" cy="0"/>
        </a:xfrm>
      </p:grpSpPr>
      <p:sp>
        <p:nvSpPr>
          <p:cNvPr id="648" name="Google Shape;648;p87"/>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Market Support Segment Indicators (15-20 of 25) </a:t>
            </a:r>
            <a:endParaRPr/>
          </a:p>
        </p:txBody>
      </p:sp>
      <p:sp>
        <p:nvSpPr>
          <p:cNvPr id="649" name="Google Shape;649;p8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0" name="Google Shape;650;p87"/>
          <p:cNvSpPr txBox="1"/>
          <p:nvPr/>
        </p:nvSpPr>
        <p:spPr>
          <a:xfrm>
            <a:off x="353700" y="941525"/>
            <a:ext cx="8436600" cy="40635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a:solidFill>
                  <a:srgbClr val="223053"/>
                </a:solidFill>
                <a:latin typeface="Roboto"/>
                <a:ea typeface="Roboto"/>
                <a:cs typeface="Roboto"/>
                <a:sym typeface="Roboto"/>
              </a:rPr>
              <a:t>15. Number of projects (outside of ETP) that validate the technical performance, market and market barrier knowledge, and/or effective program interventions of an emerging/under-utilized or existing energy efficient technology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16. Total projects completed/measures installed and dollar value of consolidated programs by sector (Q,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17. Ratio of ratepayer funds expended to private capital leveraged by sector (Q,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18. Percentage of partners that have taken action supporting energy efficiency by type (Q, P);</a:t>
            </a:r>
            <a:endParaRPr sz="1600">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19. Number of contractors (that serve in the portfolio administrator service areas) with knowledge and trained by relevant market support programs to provide quality installations that optimize energy efficiency (Q, S);</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20. Assessed value of the partnership by partners (A, P);</a:t>
            </a:r>
            <a:endParaRPr>
              <a:solidFill>
                <a:srgbClr val="223053"/>
              </a:solidFill>
              <a:latin typeface="Roboto"/>
              <a:ea typeface="Roboto"/>
              <a:cs typeface="Roboto"/>
              <a:sym typeface="Roboto"/>
            </a:endParaRPr>
          </a:p>
          <a:p>
            <a:pPr indent="0" lvl="0" marL="0" rtl="0" algn="l">
              <a:spcBef>
                <a:spcPts val="1200"/>
              </a:spcBef>
              <a:spcAft>
                <a:spcPts val="0"/>
              </a:spcAft>
              <a:buNone/>
            </a:pPr>
            <a:r>
              <a:t/>
            </a:r>
            <a:endParaRPr>
              <a:solidFill>
                <a:srgbClr val="223053"/>
              </a:solidFill>
              <a:latin typeface="Roboto"/>
              <a:ea typeface="Roboto"/>
              <a:cs typeface="Roboto"/>
              <a:sym typeface="Roboto"/>
            </a:endParaRPr>
          </a:p>
          <a:p>
            <a:pPr indent="0" lvl="0" marL="0" rtl="0" algn="l">
              <a:spcBef>
                <a:spcPts val="1200"/>
              </a:spcBef>
              <a:spcAft>
                <a:spcPts val="600"/>
              </a:spcAft>
              <a:buNone/>
            </a:pPr>
            <a:r>
              <a:t/>
            </a:r>
            <a:endParaRPr>
              <a:solidFill>
                <a:srgbClr val="223053"/>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4" name="Shape 654"/>
        <p:cNvGrpSpPr/>
        <p:nvPr/>
      </p:nvGrpSpPr>
      <p:grpSpPr>
        <a:xfrm>
          <a:off x="0" y="0"/>
          <a:ext cx="0" cy="0"/>
          <a:chOff x="0" y="0"/>
          <a:chExt cx="0" cy="0"/>
        </a:xfrm>
      </p:grpSpPr>
      <p:sp>
        <p:nvSpPr>
          <p:cNvPr id="655" name="Google Shape;655;p88"/>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Market Support Segment Indicators (21-25 of 25) </a:t>
            </a:r>
            <a:endParaRPr/>
          </a:p>
        </p:txBody>
      </p:sp>
      <p:sp>
        <p:nvSpPr>
          <p:cNvPr id="656" name="Google Shape;656;p88"/>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7" name="Google Shape;657;p88"/>
          <p:cNvSpPr txBox="1"/>
          <p:nvPr/>
        </p:nvSpPr>
        <p:spPr>
          <a:xfrm>
            <a:off x="353700" y="941525"/>
            <a:ext cx="8436600" cy="33555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a:solidFill>
                  <a:srgbClr val="223053"/>
                </a:solidFill>
                <a:latin typeface="Roboto"/>
                <a:ea typeface="Roboto"/>
                <a:cs typeface="Roboto"/>
                <a:sym typeface="Roboto"/>
              </a:rPr>
              <a:t>21. Percent of market penetration of emerging/under-utilized or existing energy efficiency products or services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22. Percent of market participant awareness of emerging/under-utilized or existing energy efficiency products or services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23. Aggregated confidence level in performance verification by production, project, and service (for relevant programs)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24. Differential of cost defrayed from customers (e.g., difference between comparable market rate products and program products) (A, P);</a:t>
            </a:r>
            <a:endParaRPr>
              <a:solidFill>
                <a:srgbClr val="223053"/>
              </a:solidFill>
              <a:latin typeface="Roboto"/>
              <a:ea typeface="Roboto"/>
              <a:cs typeface="Roboto"/>
              <a:sym typeface="Roboto"/>
            </a:endParaRPr>
          </a:p>
          <a:p>
            <a:pPr indent="0" lvl="0" marL="0" rtl="0" algn="l">
              <a:spcBef>
                <a:spcPts val="1200"/>
              </a:spcBef>
              <a:spcAft>
                <a:spcPts val="0"/>
              </a:spcAft>
              <a:buNone/>
            </a:pPr>
            <a:r>
              <a:rPr lang="en">
                <a:solidFill>
                  <a:srgbClr val="223053"/>
                </a:solidFill>
                <a:latin typeface="Roboto"/>
                <a:ea typeface="Roboto"/>
                <a:cs typeface="Roboto"/>
                <a:sym typeface="Roboto"/>
              </a:rPr>
              <a:t>25. Comparisons between market-rate capital vs. capital accessed via energy efficiency programs (e.g., interest rate, monthly payment) (A, P); </a:t>
            </a:r>
            <a:endParaRPr>
              <a:solidFill>
                <a:srgbClr val="223053"/>
              </a:solidFill>
              <a:latin typeface="Roboto"/>
              <a:ea typeface="Roboto"/>
              <a:cs typeface="Roboto"/>
              <a:sym typeface="Roboto"/>
            </a:endParaRPr>
          </a:p>
          <a:p>
            <a:pPr indent="0" lvl="0" marL="0" rtl="0" algn="l">
              <a:spcBef>
                <a:spcPts val="1200"/>
              </a:spcBef>
              <a:spcAft>
                <a:spcPts val="600"/>
              </a:spcAft>
              <a:buNone/>
            </a:pPr>
            <a:r>
              <a:t/>
            </a:r>
            <a:endParaRPr sz="1600">
              <a:solidFill>
                <a:srgbClr val="223053"/>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1" name="Shape 661"/>
        <p:cNvGrpSpPr/>
        <p:nvPr/>
      </p:nvGrpSpPr>
      <p:grpSpPr>
        <a:xfrm>
          <a:off x="0" y="0"/>
          <a:ext cx="0" cy="0"/>
          <a:chOff x="0" y="0"/>
          <a:chExt cx="0" cy="0"/>
        </a:xfrm>
      </p:grpSpPr>
      <p:sp>
        <p:nvSpPr>
          <p:cNvPr id="662" name="Google Shape;662;p89"/>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Awareness, Knowledge, Attitude, and Behavior x 17</a:t>
            </a:r>
            <a:endParaRPr/>
          </a:p>
        </p:txBody>
      </p:sp>
      <p:sp>
        <p:nvSpPr>
          <p:cNvPr id="663" name="Google Shape;663;p8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89"/>
          <p:cNvSpPr txBox="1"/>
          <p:nvPr/>
        </p:nvSpPr>
        <p:spPr>
          <a:xfrm>
            <a:off x="353700" y="941525"/>
            <a:ext cx="8436600" cy="23859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sz="1900">
                <a:solidFill>
                  <a:srgbClr val="223053"/>
                </a:solidFill>
                <a:latin typeface="Roboto"/>
                <a:ea typeface="Roboto"/>
                <a:cs typeface="Roboto"/>
                <a:sym typeface="Roboto"/>
              </a:rPr>
              <a:t>PAs are also directed to track some additional Market Support Segment indicators structured around annual surveys focused on Awareness, Knowledge, Attitude, and Behavior (AKAB). This survey process is being further developed and there are 17 additional Indicators based on these surveys.</a:t>
            </a:r>
            <a:endParaRPr sz="1900">
              <a:solidFill>
                <a:srgbClr val="223053"/>
              </a:solidFill>
              <a:latin typeface="Roboto"/>
              <a:ea typeface="Roboto"/>
              <a:cs typeface="Roboto"/>
              <a:sym typeface="Roboto"/>
            </a:endParaRPr>
          </a:p>
          <a:p>
            <a:pPr indent="0" lvl="0" marL="0" rtl="0" algn="l">
              <a:spcBef>
                <a:spcPts val="1200"/>
              </a:spcBef>
              <a:spcAft>
                <a:spcPts val="600"/>
              </a:spcAft>
              <a:buNone/>
            </a:pPr>
            <a:r>
              <a:rPr i="1" lang="en" sz="1900">
                <a:solidFill>
                  <a:srgbClr val="223053"/>
                </a:solidFill>
                <a:latin typeface="Roboto"/>
                <a:ea typeface="Roboto"/>
                <a:cs typeface="Roboto"/>
                <a:sym typeface="Roboto"/>
              </a:rPr>
              <a:t>Reviewing and making recommendations on these 17 are an </a:t>
            </a:r>
            <a:r>
              <a:rPr i="1" lang="en" sz="1900" u="sng">
                <a:solidFill>
                  <a:srgbClr val="223053"/>
                </a:solidFill>
                <a:latin typeface="Roboto"/>
                <a:ea typeface="Roboto"/>
                <a:cs typeface="Roboto"/>
                <a:sym typeface="Roboto"/>
              </a:rPr>
              <a:t>optional</a:t>
            </a:r>
            <a:r>
              <a:rPr i="1" lang="en" sz="1900">
                <a:solidFill>
                  <a:srgbClr val="223053"/>
                </a:solidFill>
                <a:latin typeface="Roboto"/>
                <a:ea typeface="Roboto"/>
                <a:cs typeface="Roboto"/>
                <a:sym typeface="Roboto"/>
              </a:rPr>
              <a:t> activity of this Working Group.</a:t>
            </a:r>
            <a:endParaRPr i="1" sz="1900">
              <a:solidFill>
                <a:srgbClr val="223053"/>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8" name="Shape 668"/>
        <p:cNvGrpSpPr/>
        <p:nvPr/>
      </p:nvGrpSpPr>
      <p:grpSpPr>
        <a:xfrm>
          <a:off x="0" y="0"/>
          <a:ext cx="0" cy="0"/>
          <a:chOff x="0" y="0"/>
          <a:chExt cx="0" cy="0"/>
        </a:xfrm>
      </p:grpSpPr>
      <p:sp>
        <p:nvSpPr>
          <p:cNvPr id="669" name="Google Shape;669;p90"/>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Overlap between 2021 Recommended Indicators and 2023 Adopted Indicators</a:t>
            </a:r>
            <a:endParaRPr/>
          </a:p>
        </p:txBody>
      </p:sp>
      <p:sp>
        <p:nvSpPr>
          <p:cNvPr id="670" name="Google Shape;670;p90"/>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71" name="Google Shape;671;p90"/>
          <p:cNvSpPr txBox="1"/>
          <p:nvPr/>
        </p:nvSpPr>
        <p:spPr>
          <a:xfrm>
            <a:off x="353700" y="1526000"/>
            <a:ext cx="8436600" cy="15084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lang="en" sz="1900">
                <a:solidFill>
                  <a:srgbClr val="223053"/>
                </a:solidFill>
                <a:latin typeface="Roboto"/>
                <a:ea typeface="Roboto"/>
                <a:cs typeface="Roboto"/>
                <a:sym typeface="Roboto"/>
              </a:rPr>
              <a:t>There is significant overlap; the Commission largely adopted all of the previous 2021 Metrics Working Group recommendations.</a:t>
            </a:r>
            <a:endParaRPr sz="1900">
              <a:solidFill>
                <a:srgbClr val="223053"/>
              </a:solidFill>
              <a:latin typeface="Roboto"/>
              <a:ea typeface="Roboto"/>
              <a:cs typeface="Roboto"/>
              <a:sym typeface="Roboto"/>
            </a:endParaRPr>
          </a:p>
          <a:p>
            <a:pPr indent="0" lvl="0" marL="0" rtl="0" algn="l">
              <a:spcBef>
                <a:spcPts val="1200"/>
              </a:spcBef>
              <a:spcAft>
                <a:spcPts val="600"/>
              </a:spcAft>
              <a:buNone/>
            </a:pPr>
            <a:r>
              <a:rPr lang="en" sz="1900">
                <a:solidFill>
                  <a:srgbClr val="223053"/>
                </a:solidFill>
                <a:latin typeface="Roboto"/>
                <a:ea typeface="Roboto"/>
                <a:cs typeface="Roboto"/>
                <a:sym typeface="Roboto"/>
              </a:rPr>
              <a:t>A table mapping the current adopted Indicators to the 2021 recommended indicators is available: </a:t>
            </a:r>
            <a:r>
              <a:rPr b="1" lang="en" sz="1900">
                <a:solidFill>
                  <a:srgbClr val="223053"/>
                </a:solidFill>
                <a:latin typeface="Roboto"/>
                <a:ea typeface="Roboto"/>
                <a:cs typeface="Roboto"/>
                <a:sym typeface="Roboto"/>
              </a:rPr>
              <a:t>Table of Adopted Indicators</a:t>
            </a:r>
            <a:endParaRPr b="1" sz="1900">
              <a:solidFill>
                <a:srgbClr val="223053"/>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5" name="Shape 675"/>
        <p:cNvGrpSpPr/>
        <p:nvPr/>
      </p:nvGrpSpPr>
      <p:grpSpPr>
        <a:xfrm>
          <a:off x="0" y="0"/>
          <a:ext cx="0" cy="0"/>
          <a:chOff x="0" y="0"/>
          <a:chExt cx="0" cy="0"/>
        </a:xfrm>
      </p:grpSpPr>
      <p:sp>
        <p:nvSpPr>
          <p:cNvPr id="676" name="Google Shape;676;p91"/>
          <p:cNvSpPr txBox="1"/>
          <p:nvPr>
            <p:ph idx="4294967295" type="title"/>
          </p:nvPr>
        </p:nvSpPr>
        <p:spPr>
          <a:xfrm>
            <a:off x="4736575" y="1644000"/>
            <a:ext cx="4112100" cy="185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600">
                <a:solidFill>
                  <a:schemeClr val="lt1"/>
                </a:solidFill>
              </a:rPr>
              <a:t>Break</a:t>
            </a:r>
            <a:r>
              <a:rPr lang="en" sz="3600">
                <a:solidFill>
                  <a:schemeClr val="lt1"/>
                </a:solidFill>
              </a:rPr>
              <a:t> </a:t>
            </a:r>
            <a:endParaRPr sz="3600">
              <a:solidFill>
                <a:schemeClr val="lt1"/>
              </a:solidFill>
            </a:endParaRPr>
          </a:p>
          <a:p>
            <a:pPr indent="0" lvl="0" marL="0" rtl="0" algn="l">
              <a:spcBef>
                <a:spcPts val="0"/>
              </a:spcBef>
              <a:spcAft>
                <a:spcPts val="0"/>
              </a:spcAft>
              <a:buNone/>
            </a:pPr>
            <a:r>
              <a:rPr lang="en" sz="3600">
                <a:solidFill>
                  <a:schemeClr val="lt1"/>
                </a:solidFill>
              </a:rPr>
              <a:t>(10 min)</a:t>
            </a:r>
            <a:endParaRPr sz="3600">
              <a:solidFill>
                <a:schemeClr val="lt1"/>
              </a:solidFill>
            </a:endParaRPr>
          </a:p>
        </p:txBody>
      </p:sp>
      <p:sp>
        <p:nvSpPr>
          <p:cNvPr id="677" name="Google Shape;677;p9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pSp>
        <p:nvGrpSpPr>
          <p:cNvPr id="678" name="Google Shape;678;p91"/>
          <p:cNvGrpSpPr/>
          <p:nvPr/>
        </p:nvGrpSpPr>
        <p:grpSpPr>
          <a:xfrm>
            <a:off x="579125" y="731048"/>
            <a:ext cx="3553500" cy="3681402"/>
            <a:chOff x="579125" y="255848"/>
            <a:chExt cx="3553500" cy="3681402"/>
          </a:xfrm>
        </p:grpSpPr>
        <p:grpSp>
          <p:nvGrpSpPr>
            <p:cNvPr id="679" name="Google Shape;679;p91"/>
            <p:cNvGrpSpPr/>
            <p:nvPr/>
          </p:nvGrpSpPr>
          <p:grpSpPr>
            <a:xfrm>
              <a:off x="579125" y="255848"/>
              <a:ext cx="3553500" cy="643502"/>
              <a:chOff x="1593000" y="2322568"/>
              <a:chExt cx="3553500" cy="643502"/>
            </a:xfrm>
          </p:grpSpPr>
          <p:sp>
            <p:nvSpPr>
              <p:cNvPr id="680" name="Google Shape;680;p91"/>
              <p:cNvSpPr/>
              <p:nvPr/>
            </p:nvSpPr>
            <p:spPr>
              <a:xfrm>
                <a:off x="2283000" y="2322570"/>
                <a:ext cx="2863500" cy="6435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81" name="Google Shape;681;p91"/>
              <p:cNvSpPr/>
              <p:nvPr/>
            </p:nvSpPr>
            <p:spPr>
              <a:xfrm>
                <a:off x="2342625" y="2399958"/>
                <a:ext cx="26916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accent6"/>
                    </a:solidFill>
                    <a:latin typeface="Roboto Medium"/>
                    <a:ea typeface="Roboto Medium"/>
                    <a:cs typeface="Roboto Medium"/>
                    <a:sym typeface="Roboto Medium"/>
                  </a:rPr>
                  <a:t>Welcome &amp; Introductions</a:t>
                </a:r>
                <a:endParaRPr sz="1200">
                  <a:solidFill>
                    <a:schemeClr val="accent6"/>
                  </a:solidFill>
                  <a:latin typeface="Roboto Medium"/>
                  <a:ea typeface="Roboto Medium"/>
                  <a:cs typeface="Roboto Medium"/>
                  <a:sym typeface="Roboto Medium"/>
                </a:endParaRPr>
              </a:p>
            </p:txBody>
          </p:sp>
          <p:sp>
            <p:nvSpPr>
              <p:cNvPr id="682" name="Google Shape;682;p91"/>
              <p:cNvSpPr/>
              <p:nvPr/>
            </p:nvSpPr>
            <p:spPr>
              <a:xfrm>
                <a:off x="1593000" y="2322568"/>
                <a:ext cx="690000" cy="642300"/>
              </a:xfrm>
              <a:prstGeom prst="rect">
                <a:avLst/>
              </a:prstGeom>
              <a:solidFill>
                <a:schemeClr val="accent1"/>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83" name="Google Shape;683;p91"/>
              <p:cNvSpPr/>
              <p:nvPr/>
            </p:nvSpPr>
            <p:spPr>
              <a:xfrm>
                <a:off x="1593000" y="2322575"/>
                <a:ext cx="690000" cy="6426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accent6"/>
                    </a:solidFill>
                    <a:latin typeface="Roboto Thin"/>
                    <a:ea typeface="Roboto Thin"/>
                    <a:cs typeface="Roboto Thin"/>
                    <a:sym typeface="Roboto Thin"/>
                  </a:rPr>
                  <a:t>00</a:t>
                </a:r>
                <a:endParaRPr sz="2600">
                  <a:solidFill>
                    <a:schemeClr val="accent6"/>
                  </a:solidFill>
                  <a:latin typeface="Roboto Thin"/>
                  <a:ea typeface="Roboto Thin"/>
                  <a:cs typeface="Roboto Thin"/>
                  <a:sym typeface="Roboto Thin"/>
                </a:endParaRPr>
              </a:p>
            </p:txBody>
          </p:sp>
        </p:grpSp>
        <p:grpSp>
          <p:nvGrpSpPr>
            <p:cNvPr id="684" name="Google Shape;684;p91"/>
            <p:cNvGrpSpPr/>
            <p:nvPr/>
          </p:nvGrpSpPr>
          <p:grpSpPr>
            <a:xfrm>
              <a:off x="579125" y="1015323"/>
              <a:ext cx="3553475" cy="643502"/>
              <a:chOff x="1593000" y="2322568"/>
              <a:chExt cx="3553475" cy="643502"/>
            </a:xfrm>
          </p:grpSpPr>
          <p:sp>
            <p:nvSpPr>
              <p:cNvPr id="685" name="Google Shape;685;p91"/>
              <p:cNvSpPr/>
              <p:nvPr/>
            </p:nvSpPr>
            <p:spPr>
              <a:xfrm>
                <a:off x="2282975" y="2322570"/>
                <a:ext cx="2863500" cy="6435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86" name="Google Shape;686;p91"/>
              <p:cNvSpPr/>
              <p:nvPr/>
            </p:nvSpPr>
            <p:spPr>
              <a:xfrm>
                <a:off x="2342625" y="2399958"/>
                <a:ext cx="26916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accent6"/>
                    </a:solidFill>
                    <a:latin typeface="Roboto Medium"/>
                    <a:ea typeface="Roboto Medium"/>
                    <a:cs typeface="Roboto Medium"/>
                    <a:sym typeface="Roboto Medium"/>
                  </a:rPr>
                  <a:t>Brief History of Equity and Market Support Metrics working groups</a:t>
                </a:r>
                <a:endParaRPr sz="1200">
                  <a:solidFill>
                    <a:schemeClr val="accent6"/>
                  </a:solidFill>
                  <a:latin typeface="Roboto Medium"/>
                  <a:ea typeface="Roboto Medium"/>
                  <a:cs typeface="Roboto Medium"/>
                  <a:sym typeface="Roboto Medium"/>
                </a:endParaRPr>
              </a:p>
            </p:txBody>
          </p:sp>
          <p:sp>
            <p:nvSpPr>
              <p:cNvPr id="687" name="Google Shape;687;p91"/>
              <p:cNvSpPr/>
              <p:nvPr/>
            </p:nvSpPr>
            <p:spPr>
              <a:xfrm>
                <a:off x="1593000" y="2322568"/>
                <a:ext cx="690000" cy="642300"/>
              </a:xfrm>
              <a:prstGeom prst="rect">
                <a:avLst/>
              </a:prstGeom>
              <a:solidFill>
                <a:schemeClr val="accent1"/>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88" name="Google Shape;688;p91"/>
              <p:cNvSpPr/>
              <p:nvPr/>
            </p:nvSpPr>
            <p:spPr>
              <a:xfrm>
                <a:off x="1593000" y="2322575"/>
                <a:ext cx="690000" cy="6426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accent6"/>
                    </a:solidFill>
                    <a:latin typeface="Roboto Thin"/>
                    <a:ea typeface="Roboto Thin"/>
                    <a:cs typeface="Roboto Thin"/>
                    <a:sym typeface="Roboto Thin"/>
                  </a:rPr>
                  <a:t>01</a:t>
                </a:r>
                <a:endParaRPr sz="2600">
                  <a:solidFill>
                    <a:schemeClr val="accent6"/>
                  </a:solidFill>
                  <a:latin typeface="Roboto Thin"/>
                  <a:ea typeface="Roboto Thin"/>
                  <a:cs typeface="Roboto Thin"/>
                  <a:sym typeface="Roboto Thin"/>
                </a:endParaRPr>
              </a:p>
            </p:txBody>
          </p:sp>
        </p:grpSp>
        <p:grpSp>
          <p:nvGrpSpPr>
            <p:cNvPr id="689" name="Google Shape;689;p91"/>
            <p:cNvGrpSpPr/>
            <p:nvPr/>
          </p:nvGrpSpPr>
          <p:grpSpPr>
            <a:xfrm>
              <a:off x="579125" y="1774798"/>
              <a:ext cx="3553350" cy="643502"/>
              <a:chOff x="1593000" y="2322568"/>
              <a:chExt cx="3553350" cy="643502"/>
            </a:xfrm>
          </p:grpSpPr>
          <p:sp>
            <p:nvSpPr>
              <p:cNvPr id="690" name="Google Shape;690;p91"/>
              <p:cNvSpPr/>
              <p:nvPr/>
            </p:nvSpPr>
            <p:spPr>
              <a:xfrm>
                <a:off x="2282850" y="2322570"/>
                <a:ext cx="2863500" cy="6435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91" name="Google Shape;691;p91"/>
              <p:cNvSpPr/>
              <p:nvPr/>
            </p:nvSpPr>
            <p:spPr>
              <a:xfrm>
                <a:off x="2342625" y="2399958"/>
                <a:ext cx="26916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accent6"/>
                    </a:solidFill>
                    <a:latin typeface="Roboto Medium"/>
                    <a:ea typeface="Roboto Medium"/>
                    <a:cs typeface="Roboto Medium"/>
                    <a:sym typeface="Roboto Medium"/>
                  </a:rPr>
                  <a:t>EMSWG Prospectus and Phases</a:t>
                </a:r>
                <a:endParaRPr sz="1200">
                  <a:solidFill>
                    <a:schemeClr val="accent6"/>
                  </a:solidFill>
                  <a:latin typeface="Roboto Medium"/>
                  <a:ea typeface="Roboto Medium"/>
                  <a:cs typeface="Roboto Medium"/>
                  <a:sym typeface="Roboto Medium"/>
                </a:endParaRPr>
              </a:p>
            </p:txBody>
          </p:sp>
          <p:sp>
            <p:nvSpPr>
              <p:cNvPr id="692" name="Google Shape;692;p91"/>
              <p:cNvSpPr/>
              <p:nvPr/>
            </p:nvSpPr>
            <p:spPr>
              <a:xfrm>
                <a:off x="1593000" y="2322568"/>
                <a:ext cx="690000" cy="642300"/>
              </a:xfrm>
              <a:prstGeom prst="rect">
                <a:avLst/>
              </a:prstGeom>
              <a:solidFill>
                <a:schemeClr val="accent1"/>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93" name="Google Shape;693;p91"/>
              <p:cNvSpPr/>
              <p:nvPr/>
            </p:nvSpPr>
            <p:spPr>
              <a:xfrm>
                <a:off x="1593000" y="2322575"/>
                <a:ext cx="690000" cy="642600"/>
              </a:xfrm>
              <a:prstGeom prst="rect">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accent6"/>
                    </a:solidFill>
                    <a:latin typeface="Roboto Thin"/>
                    <a:ea typeface="Roboto Thin"/>
                    <a:cs typeface="Roboto Thin"/>
                    <a:sym typeface="Roboto Thin"/>
                  </a:rPr>
                  <a:t>02</a:t>
                </a:r>
                <a:endParaRPr sz="2600">
                  <a:solidFill>
                    <a:schemeClr val="accent6"/>
                  </a:solidFill>
                  <a:latin typeface="Roboto Thin"/>
                  <a:ea typeface="Roboto Thin"/>
                  <a:cs typeface="Roboto Thin"/>
                  <a:sym typeface="Roboto Thin"/>
                </a:endParaRPr>
              </a:p>
            </p:txBody>
          </p:sp>
        </p:grpSp>
        <p:grpSp>
          <p:nvGrpSpPr>
            <p:cNvPr id="694" name="Google Shape;694;p91"/>
            <p:cNvGrpSpPr/>
            <p:nvPr/>
          </p:nvGrpSpPr>
          <p:grpSpPr>
            <a:xfrm>
              <a:off x="579125" y="2534273"/>
              <a:ext cx="3553475" cy="643502"/>
              <a:chOff x="1593000" y="2322568"/>
              <a:chExt cx="3553475" cy="643502"/>
            </a:xfrm>
          </p:grpSpPr>
          <p:sp>
            <p:nvSpPr>
              <p:cNvPr id="695" name="Google Shape;695;p91"/>
              <p:cNvSpPr/>
              <p:nvPr/>
            </p:nvSpPr>
            <p:spPr>
              <a:xfrm>
                <a:off x="2282975" y="2322570"/>
                <a:ext cx="2863500" cy="643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96" name="Google Shape;696;p91"/>
              <p:cNvSpPr/>
              <p:nvPr/>
            </p:nvSpPr>
            <p:spPr>
              <a:xfrm>
                <a:off x="2342625" y="2399958"/>
                <a:ext cx="26916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accent6"/>
                    </a:solidFill>
                    <a:latin typeface="Roboto"/>
                    <a:ea typeface="Roboto"/>
                    <a:cs typeface="Roboto"/>
                    <a:sym typeface="Roboto"/>
                  </a:rPr>
                  <a:t>Discussion on Phase 1 work process</a:t>
                </a:r>
                <a:endParaRPr b="1" sz="1200">
                  <a:solidFill>
                    <a:schemeClr val="accent6"/>
                  </a:solidFill>
                  <a:latin typeface="Roboto"/>
                  <a:ea typeface="Roboto"/>
                  <a:cs typeface="Roboto"/>
                  <a:sym typeface="Roboto"/>
                </a:endParaRPr>
              </a:p>
            </p:txBody>
          </p:sp>
          <p:sp>
            <p:nvSpPr>
              <p:cNvPr id="697" name="Google Shape;697;p91"/>
              <p:cNvSpPr/>
              <p:nvPr/>
            </p:nvSpPr>
            <p:spPr>
              <a:xfrm>
                <a:off x="1593000" y="2322568"/>
                <a:ext cx="690000" cy="642300"/>
              </a:xfrm>
              <a:prstGeom prst="rect">
                <a:avLst/>
              </a:prstGeom>
              <a:solidFill>
                <a:schemeClr val="accent1"/>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98" name="Google Shape;698;p91"/>
              <p:cNvSpPr/>
              <p:nvPr/>
            </p:nvSpPr>
            <p:spPr>
              <a:xfrm>
                <a:off x="1593000" y="2322575"/>
                <a:ext cx="690000" cy="6426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accent6"/>
                    </a:solidFill>
                    <a:latin typeface="Roboto"/>
                    <a:ea typeface="Roboto"/>
                    <a:cs typeface="Roboto"/>
                    <a:sym typeface="Roboto"/>
                  </a:rPr>
                  <a:t>03</a:t>
                </a:r>
                <a:endParaRPr b="1" sz="2600">
                  <a:solidFill>
                    <a:schemeClr val="accent6"/>
                  </a:solidFill>
                  <a:latin typeface="Roboto"/>
                  <a:ea typeface="Roboto"/>
                  <a:cs typeface="Roboto"/>
                  <a:sym typeface="Roboto"/>
                </a:endParaRPr>
              </a:p>
            </p:txBody>
          </p:sp>
        </p:grpSp>
        <p:grpSp>
          <p:nvGrpSpPr>
            <p:cNvPr id="699" name="Google Shape;699;p91"/>
            <p:cNvGrpSpPr/>
            <p:nvPr/>
          </p:nvGrpSpPr>
          <p:grpSpPr>
            <a:xfrm>
              <a:off x="579125" y="3293748"/>
              <a:ext cx="3553475" cy="643502"/>
              <a:chOff x="1593000" y="2322568"/>
              <a:chExt cx="3553475" cy="643502"/>
            </a:xfrm>
          </p:grpSpPr>
          <p:sp>
            <p:nvSpPr>
              <p:cNvPr id="700" name="Google Shape;700;p91"/>
              <p:cNvSpPr/>
              <p:nvPr/>
            </p:nvSpPr>
            <p:spPr>
              <a:xfrm>
                <a:off x="2282975" y="2322570"/>
                <a:ext cx="2863500" cy="6435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701" name="Google Shape;701;p91"/>
              <p:cNvSpPr/>
              <p:nvPr/>
            </p:nvSpPr>
            <p:spPr>
              <a:xfrm>
                <a:off x="2342625" y="2399958"/>
                <a:ext cx="2691600" cy="49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accent6"/>
                    </a:solidFill>
                    <a:latin typeface="Roboto"/>
                    <a:ea typeface="Roboto"/>
                    <a:cs typeface="Roboto"/>
                    <a:sym typeface="Roboto"/>
                  </a:rPr>
                  <a:t>Wrap Up &amp; Next Steps</a:t>
                </a:r>
                <a:endParaRPr b="1" sz="1200">
                  <a:solidFill>
                    <a:schemeClr val="accent6"/>
                  </a:solidFill>
                  <a:latin typeface="Roboto"/>
                  <a:ea typeface="Roboto"/>
                  <a:cs typeface="Roboto"/>
                  <a:sym typeface="Roboto"/>
                </a:endParaRPr>
              </a:p>
            </p:txBody>
          </p:sp>
          <p:sp>
            <p:nvSpPr>
              <p:cNvPr id="702" name="Google Shape;702;p91"/>
              <p:cNvSpPr/>
              <p:nvPr/>
            </p:nvSpPr>
            <p:spPr>
              <a:xfrm>
                <a:off x="1593000" y="2322568"/>
                <a:ext cx="690000" cy="642300"/>
              </a:xfrm>
              <a:prstGeom prst="rect">
                <a:avLst/>
              </a:prstGeom>
              <a:solidFill>
                <a:schemeClr val="accent1"/>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703" name="Google Shape;703;p91"/>
              <p:cNvSpPr/>
              <p:nvPr/>
            </p:nvSpPr>
            <p:spPr>
              <a:xfrm>
                <a:off x="1593000" y="2322575"/>
                <a:ext cx="690000" cy="642600"/>
              </a:xfrm>
              <a:prstGeom prst="rect">
                <a:avLst/>
              </a:prstGeom>
              <a:solidFill>
                <a:schemeClr val="accent1"/>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accent6"/>
                    </a:solidFill>
                    <a:latin typeface="Roboto"/>
                    <a:ea typeface="Roboto"/>
                    <a:cs typeface="Roboto"/>
                    <a:sym typeface="Roboto"/>
                  </a:rPr>
                  <a:t>04</a:t>
                </a:r>
                <a:endParaRPr b="1" sz="2600">
                  <a:solidFill>
                    <a:schemeClr val="accent6"/>
                  </a:solidFill>
                  <a:latin typeface="Roboto"/>
                  <a:ea typeface="Roboto"/>
                  <a:cs typeface="Roboto"/>
                  <a:sym typeface="Roboto"/>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Topic 3: </a:t>
            </a:r>
            <a:r>
              <a:rPr lang="en"/>
              <a:t>Discussion on Phase 1 Work Process</a:t>
            </a:r>
            <a:endParaRPr/>
          </a:p>
        </p:txBody>
      </p:sp>
      <p:sp>
        <p:nvSpPr>
          <p:cNvPr id="709" name="Google Shape;709;p92"/>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Administrators' Work Plan for Advice Letter preparation</a:t>
            </a:r>
            <a:endParaRPr/>
          </a:p>
        </p:txBody>
      </p:sp>
      <p:sp>
        <p:nvSpPr>
          <p:cNvPr id="715" name="Google Shape;715;p93"/>
          <p:cNvSpPr txBox="1"/>
          <p:nvPr>
            <p:ph idx="1" type="body"/>
          </p:nvPr>
        </p:nvSpPr>
        <p:spPr>
          <a:xfrm>
            <a:off x="311700" y="1428750"/>
            <a:ext cx="8520600" cy="328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PAs are coordinating their development of the Advice Letter they are required to submit May 1, 2024.</a:t>
            </a:r>
            <a:endParaRPr/>
          </a:p>
          <a:p>
            <a:pPr indent="-342900" lvl="0" marL="457200" rtl="0" algn="l">
              <a:spcBef>
                <a:spcPts val="0"/>
              </a:spcBef>
              <a:spcAft>
                <a:spcPts val="0"/>
              </a:spcAft>
              <a:buSzPts val="1800"/>
              <a:buChar char="-"/>
            </a:pPr>
            <a:r>
              <a:rPr lang="en"/>
              <a:t>The PAs would like to work in coordination with this Working Group, identify where they seek the greatest Working Group guidance, seek Working Group review of proposals.</a:t>
            </a:r>
            <a:endParaRPr/>
          </a:p>
          <a:p>
            <a:pPr indent="-342900" lvl="0" marL="457200" rtl="0" algn="l">
              <a:spcBef>
                <a:spcPts val="0"/>
              </a:spcBef>
              <a:spcAft>
                <a:spcPts val="0"/>
              </a:spcAft>
              <a:buSzPts val="1800"/>
              <a:buChar char="-"/>
            </a:pPr>
            <a:r>
              <a:rPr lang="en"/>
              <a:t>Coordination</a:t>
            </a:r>
            <a:endParaRPr/>
          </a:p>
          <a:p>
            <a:pPr indent="-317500" lvl="1" marL="914400" rtl="0" algn="l">
              <a:spcBef>
                <a:spcPts val="0"/>
              </a:spcBef>
              <a:spcAft>
                <a:spcPts val="0"/>
              </a:spcAft>
              <a:buSzPts val="1400"/>
              <a:buChar char="-"/>
            </a:pPr>
            <a:r>
              <a:rPr lang="en"/>
              <a:t>Working from a common </a:t>
            </a:r>
            <a:r>
              <a:rPr b="1" lang="en" u="sng">
                <a:solidFill>
                  <a:schemeClr val="hlink"/>
                </a:solidFill>
                <a:hlinkClick r:id="rId3"/>
              </a:rPr>
              <a:t>Table of Adopted Indicators (Download Excel Table)</a:t>
            </a:r>
            <a:r>
              <a:rPr b="1" lang="en"/>
              <a:t> </a:t>
            </a:r>
            <a:r>
              <a:rPr b="1" lang="en"/>
              <a:t>(which also maps adopted indicators to the 2021 recommended metrics)</a:t>
            </a:r>
            <a:endParaRPr b="1"/>
          </a:p>
          <a:p>
            <a:pPr indent="-317500" lvl="1" marL="914400" rtl="0" algn="l">
              <a:spcBef>
                <a:spcPts val="0"/>
              </a:spcBef>
              <a:spcAft>
                <a:spcPts val="0"/>
              </a:spcAft>
              <a:buSzPts val="1400"/>
              <a:buChar char="-"/>
            </a:pPr>
            <a:r>
              <a:rPr lang="en"/>
              <a:t>Working from the previous Ad Hoc Workshop’s Indicator Methodology Framework</a:t>
            </a:r>
            <a:endParaRPr/>
          </a:p>
        </p:txBody>
      </p:sp>
      <p:sp>
        <p:nvSpPr>
          <p:cNvPr id="716" name="Google Shape;716;p93"/>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990"/>
              <a:buNone/>
            </a:pPr>
            <a:r>
              <a:rPr lang="en" sz="4040"/>
              <a:t>Housekeeping</a:t>
            </a:r>
            <a:endParaRPr b="1" sz="4040">
              <a:solidFill>
                <a:srgbClr val="FFFFFF"/>
              </a:solidFill>
              <a:latin typeface="Roboto"/>
              <a:ea typeface="Roboto"/>
              <a:cs typeface="Roboto"/>
              <a:sym typeface="Roboto"/>
            </a:endParaRPr>
          </a:p>
        </p:txBody>
      </p:sp>
      <p:sp>
        <p:nvSpPr>
          <p:cNvPr id="347" name="Google Shape;347;p49"/>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48" name="Google Shape;348;p49"/>
          <p:cNvSpPr txBox="1"/>
          <p:nvPr>
            <p:ph idx="2" type="body"/>
          </p:nvPr>
        </p:nvSpPr>
        <p:spPr>
          <a:xfrm>
            <a:off x="4939500" y="464100"/>
            <a:ext cx="3837000" cy="42153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Zoom Etiquette</a:t>
            </a:r>
            <a:endParaRPr/>
          </a:p>
          <a:p>
            <a:pPr indent="-342900" lvl="0" marL="457200" rtl="0" algn="l">
              <a:lnSpc>
                <a:spcPct val="115000"/>
              </a:lnSpc>
              <a:spcBef>
                <a:spcPts val="0"/>
              </a:spcBef>
              <a:spcAft>
                <a:spcPts val="0"/>
              </a:spcAft>
              <a:buSzPts val="1800"/>
              <a:buChar char="-"/>
            </a:pPr>
            <a:r>
              <a:rPr lang="en"/>
              <a:t>Public Input</a:t>
            </a:r>
            <a:endParaRPr/>
          </a:p>
          <a:p>
            <a:pPr indent="-342900" lvl="0" marL="457200" rtl="0" algn="l">
              <a:lnSpc>
                <a:spcPct val="115000"/>
              </a:lnSpc>
              <a:spcBef>
                <a:spcPts val="0"/>
              </a:spcBef>
              <a:spcAft>
                <a:spcPts val="0"/>
              </a:spcAft>
              <a:buSzPts val="1800"/>
              <a:buChar char="-"/>
            </a:pPr>
            <a:r>
              <a:rPr lang="en"/>
              <a:t>Meeting Norms and Ground Rules</a:t>
            </a:r>
            <a:endParaRPr strike="sngStrike"/>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Administrator’s Table of Adopted Indicators UPDATE</a:t>
            </a:r>
            <a:endParaRPr/>
          </a:p>
        </p:txBody>
      </p:sp>
      <p:sp>
        <p:nvSpPr>
          <p:cNvPr id="722" name="Google Shape;722;p94"/>
          <p:cNvSpPr txBox="1"/>
          <p:nvPr>
            <p:ph idx="1" type="body"/>
          </p:nvPr>
        </p:nvSpPr>
        <p:spPr>
          <a:xfrm>
            <a:off x="311700" y="1428750"/>
            <a:ext cx="8520600" cy="328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PAs have suggested edits and changes to the Table of Adopted Indicators to share with the WG today.</a:t>
            </a:r>
            <a:endParaRPr/>
          </a:p>
          <a:p>
            <a:pPr indent="-342900" lvl="0" marL="457200" rtl="0" algn="l">
              <a:spcBef>
                <a:spcPts val="0"/>
              </a:spcBef>
              <a:spcAft>
                <a:spcPts val="0"/>
              </a:spcAft>
              <a:buSzPts val="1800"/>
              <a:buChar char="-"/>
            </a:pPr>
            <a:r>
              <a:rPr lang="en"/>
              <a:t>They’ll take back discussion and input and </a:t>
            </a:r>
            <a:r>
              <a:rPr lang="en"/>
              <a:t>incorporate</a:t>
            </a:r>
            <a:r>
              <a:rPr lang="en"/>
              <a:t> into a new version to present at the next WG meeting on November 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i="1"/>
          </a:p>
        </p:txBody>
      </p:sp>
      <p:sp>
        <p:nvSpPr>
          <p:cNvPr id="723" name="Google Shape;723;p94"/>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5"/>
          <p:cNvSpPr txBox="1"/>
          <p:nvPr>
            <p:ph type="title"/>
          </p:nvPr>
        </p:nvSpPr>
        <p:spPr>
          <a:xfrm>
            <a:off x="311700" y="137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highlight>
                  <a:schemeClr val="lt1"/>
                </a:highlight>
              </a:rPr>
              <a:t>2022 Proposed</a:t>
            </a:r>
            <a:r>
              <a:rPr lang="en">
                <a:solidFill>
                  <a:schemeClr val="accent1"/>
                </a:solidFill>
                <a:highlight>
                  <a:schemeClr val="lt1"/>
                </a:highlight>
              </a:rPr>
              <a:t> Methodology Framework </a:t>
            </a:r>
            <a:r>
              <a:rPr lang="en">
                <a:solidFill>
                  <a:schemeClr val="accent1"/>
                </a:solidFill>
              </a:rPr>
              <a:t>(EMSWG’s starting point)</a:t>
            </a:r>
            <a:endParaRPr>
              <a:solidFill>
                <a:schemeClr val="accent1"/>
              </a:solidFill>
            </a:endParaRPr>
          </a:p>
          <a:p>
            <a:pPr indent="0" lvl="0" marL="0" rtl="0" algn="l">
              <a:spcBef>
                <a:spcPts val="0"/>
              </a:spcBef>
              <a:spcAft>
                <a:spcPts val="0"/>
              </a:spcAft>
              <a:buNone/>
            </a:pPr>
            <a:r>
              <a:t/>
            </a:r>
            <a:endParaRPr/>
          </a:p>
        </p:txBody>
      </p:sp>
      <p:sp>
        <p:nvSpPr>
          <p:cNvPr id="729" name="Google Shape;729;p9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aphicFrame>
        <p:nvGraphicFramePr>
          <p:cNvPr id="730" name="Google Shape;730;p95"/>
          <p:cNvGraphicFramePr/>
          <p:nvPr/>
        </p:nvGraphicFramePr>
        <p:xfrm>
          <a:off x="311700" y="1155303"/>
          <a:ext cx="3000000" cy="3000000"/>
        </p:xfrm>
        <a:graphic>
          <a:graphicData uri="http://schemas.openxmlformats.org/drawingml/2006/table">
            <a:tbl>
              <a:tblPr>
                <a:noFill/>
                <a:tableStyleId>{18725196-275F-400B-B15A-34532B7B38DA}</a:tableStyleId>
              </a:tblPr>
              <a:tblGrid>
                <a:gridCol w="2144750"/>
                <a:gridCol w="3047300"/>
              </a:tblGrid>
              <a:tr h="311650">
                <a:tc>
                  <a:txBody>
                    <a:bodyPr/>
                    <a:lstStyle/>
                    <a:p>
                      <a:pPr indent="0" lvl="0" marL="0" rtl="0" algn="l">
                        <a:spcBef>
                          <a:spcPts val="0"/>
                        </a:spcBef>
                        <a:spcAft>
                          <a:spcPts val="0"/>
                        </a:spcAft>
                        <a:buNone/>
                      </a:pPr>
                      <a:r>
                        <a:rPr b="1" lang="en" sz="1200">
                          <a:solidFill>
                            <a:srgbClr val="FFFFFF"/>
                          </a:solidFill>
                          <a:latin typeface="Roboto"/>
                          <a:ea typeface="Roboto"/>
                          <a:cs typeface="Roboto"/>
                          <a:sym typeface="Roboto"/>
                        </a:rPr>
                        <a:t>Metric or Indicator</a:t>
                      </a:r>
                      <a:endParaRPr b="1" sz="1200">
                        <a:solidFill>
                          <a:srgbClr val="FFFFFF"/>
                        </a:solidFill>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 sz="1200">
                          <a:solidFill>
                            <a:srgbClr val="FFFFFF"/>
                          </a:solidFill>
                          <a:latin typeface="Roboto"/>
                          <a:ea typeface="Roboto"/>
                          <a:cs typeface="Roboto"/>
                          <a:sym typeface="Roboto"/>
                        </a:rPr>
                        <a:t>[Insert metric or indicator language here]</a:t>
                      </a:r>
                      <a:endParaRPr b="1" sz="1200">
                        <a:solidFill>
                          <a:srgbClr val="FFFFFF"/>
                        </a:solidFill>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dk2"/>
                    </a:solidFill>
                  </a:tcPr>
                </a:tc>
              </a:tr>
              <a:tr h="396200">
                <a:tc>
                  <a:txBody>
                    <a:bodyPr/>
                    <a:lstStyle/>
                    <a:p>
                      <a:pPr indent="0" lvl="0" marL="0" rtl="0" algn="l">
                        <a:spcBef>
                          <a:spcPts val="0"/>
                        </a:spcBef>
                        <a:spcAft>
                          <a:spcPts val="0"/>
                        </a:spcAft>
                        <a:buNone/>
                      </a:pPr>
                      <a:r>
                        <a:rPr lang="en" sz="1200">
                          <a:latin typeface="Roboto"/>
                          <a:ea typeface="Roboto"/>
                          <a:cs typeface="Roboto"/>
                          <a:sym typeface="Roboto"/>
                        </a:rPr>
                        <a:t>Reference #</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 sz="1200">
                          <a:latin typeface="Roboto"/>
                          <a:ea typeface="Roboto"/>
                          <a:cs typeface="Roboto"/>
                          <a:sym typeface="Roboto"/>
                        </a:rPr>
                        <a:t>Numerator</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latin typeface="Roboto"/>
                          <a:ea typeface="Roboto"/>
                          <a:cs typeface="Roboto"/>
                          <a:sym typeface="Roboto"/>
                        </a:rPr>
                        <a:t>Denominator</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 sz="1200">
                          <a:latin typeface="Roboto"/>
                          <a:ea typeface="Roboto"/>
                          <a:cs typeface="Roboto"/>
                          <a:sym typeface="Roboto"/>
                        </a:rPr>
                        <a:t>Reported data</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latin typeface="Roboto"/>
                          <a:ea typeface="Roboto"/>
                          <a:cs typeface="Roboto"/>
                          <a:sym typeface="Roboto"/>
                        </a:rPr>
                        <a:t>Unit</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 sz="1200">
                          <a:latin typeface="Roboto"/>
                          <a:ea typeface="Roboto"/>
                          <a:cs typeface="Roboto"/>
                          <a:sym typeface="Roboto"/>
                        </a:rPr>
                        <a:t>Methodology</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latin typeface="Roboto"/>
                          <a:ea typeface="Roboto"/>
                          <a:cs typeface="Roboto"/>
                          <a:sym typeface="Roboto"/>
                        </a:rPr>
                        <a:t>Data Source</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 sz="1200">
                          <a:latin typeface="Roboto"/>
                          <a:ea typeface="Roboto"/>
                          <a:cs typeface="Roboto"/>
                          <a:sym typeface="Roboto"/>
                        </a:rPr>
                        <a:t>Applicable Sectors</a:t>
                      </a:r>
                      <a:endParaRPr sz="1200">
                        <a:latin typeface="Roboto"/>
                        <a:ea typeface="Roboto"/>
                        <a:cs typeface="Roboto"/>
                        <a:sym typeface="Roboto"/>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tcPr>
                </a:tc>
              </a:tr>
            </a:tbl>
          </a:graphicData>
        </a:graphic>
      </p:graphicFrame>
      <p:sp>
        <p:nvSpPr>
          <p:cNvPr id="731" name="Google Shape;731;p95"/>
          <p:cNvSpPr txBox="1"/>
          <p:nvPr/>
        </p:nvSpPr>
        <p:spPr>
          <a:xfrm>
            <a:off x="5642050" y="1155300"/>
            <a:ext cx="3241200" cy="3533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Roboto"/>
                <a:ea typeface="Roboto"/>
                <a:cs typeface="Roboto"/>
                <a:sym typeface="Roboto"/>
              </a:rPr>
              <a:t>Possible changes (based on 2022 Huddle &amp; Ad-Hoc Workshop discussions): </a:t>
            </a:r>
            <a:endParaRPr b="1">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Core Value row was removed</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add a row for baseline;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add a row for timeline for target development or data collection; </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add roles (e.g., Energy Division, IOUs, Statewide Admin vs by PA) in methodology row</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i="1" lang="en">
                <a:solidFill>
                  <a:schemeClr val="dk2"/>
                </a:solidFill>
                <a:latin typeface="Roboto"/>
                <a:ea typeface="Roboto"/>
                <a:cs typeface="Roboto"/>
                <a:sym typeface="Roboto"/>
              </a:rPr>
              <a:t>Others?</a:t>
            </a:r>
            <a:endParaRPr i="1">
              <a:solidFill>
                <a:schemeClr val="dk2"/>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35" name="Shape 735"/>
        <p:cNvGrpSpPr/>
        <p:nvPr/>
      </p:nvGrpSpPr>
      <p:grpSpPr>
        <a:xfrm>
          <a:off x="0" y="0"/>
          <a:ext cx="0" cy="0"/>
          <a:chOff x="0" y="0"/>
          <a:chExt cx="0" cy="0"/>
        </a:xfrm>
      </p:grpSpPr>
      <p:sp>
        <p:nvSpPr>
          <p:cNvPr id="736" name="Google Shape;736;p96"/>
          <p:cNvSpPr txBox="1"/>
          <p:nvPr>
            <p:ph type="title"/>
          </p:nvPr>
        </p:nvSpPr>
        <p:spPr>
          <a:xfrm>
            <a:off x="490250" y="450150"/>
            <a:ext cx="75099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Any questions?</a:t>
            </a:r>
            <a:endParaRPr i="1" sz="1800"/>
          </a:p>
        </p:txBody>
      </p:sp>
      <p:sp>
        <p:nvSpPr>
          <p:cNvPr id="737" name="Google Shape;737;p96"/>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t>Wrap Up &amp; Next Steps</a:t>
            </a:r>
            <a:endParaRPr i="1" sz="1550"/>
          </a:p>
        </p:txBody>
      </p:sp>
      <p:sp>
        <p:nvSpPr>
          <p:cNvPr id="743" name="Google Shape;743;p97"/>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7" name="Shape 747"/>
        <p:cNvGrpSpPr/>
        <p:nvPr/>
      </p:nvGrpSpPr>
      <p:grpSpPr>
        <a:xfrm>
          <a:off x="0" y="0"/>
          <a:ext cx="0" cy="0"/>
          <a:chOff x="0" y="0"/>
          <a:chExt cx="0" cy="0"/>
        </a:xfrm>
      </p:grpSpPr>
      <p:sp>
        <p:nvSpPr>
          <p:cNvPr id="748" name="Google Shape;748;p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t>Recap of the day</a:t>
            </a:r>
            <a:endParaRPr i="1" sz="1800"/>
          </a:p>
        </p:txBody>
      </p:sp>
      <p:sp>
        <p:nvSpPr>
          <p:cNvPr id="749" name="Google Shape;749;p98"/>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50" name="Google Shape;750;p98"/>
          <p:cNvSpPr txBox="1"/>
          <p:nvPr>
            <p:ph idx="1" type="body"/>
          </p:nvPr>
        </p:nvSpPr>
        <p:spPr>
          <a:xfrm>
            <a:off x="311700" y="1152475"/>
            <a:ext cx="3999900" cy="355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800"/>
              <a:t>Meeting Objectives:</a:t>
            </a:r>
            <a:endParaRPr b="1" sz="1800"/>
          </a:p>
          <a:p>
            <a:pPr indent="-342900" lvl="0" marL="457200" rtl="0" algn="l">
              <a:lnSpc>
                <a:spcPct val="100000"/>
              </a:lnSpc>
              <a:spcBef>
                <a:spcPts val="0"/>
              </a:spcBef>
              <a:spcAft>
                <a:spcPts val="0"/>
              </a:spcAft>
              <a:buClr>
                <a:srgbClr val="2A2A2A"/>
              </a:buClr>
              <a:buSzPts val="1800"/>
              <a:buAutoNum type="arabicPeriod"/>
            </a:pPr>
            <a:r>
              <a:rPr lang="en" sz="1800">
                <a:solidFill>
                  <a:srgbClr val="2A2A2A"/>
                </a:solidFill>
              </a:rPr>
              <a:t>Participants have shared understanding of background of the past Equity and Market Support Metrics working groups</a:t>
            </a:r>
            <a:endParaRPr sz="1800">
              <a:solidFill>
                <a:srgbClr val="2A2A2A"/>
              </a:solidFill>
            </a:endParaRPr>
          </a:p>
          <a:p>
            <a:pPr indent="-342900" lvl="0" marL="457200" rtl="0" algn="l">
              <a:lnSpc>
                <a:spcPct val="100000"/>
              </a:lnSpc>
              <a:spcBef>
                <a:spcPts val="1000"/>
              </a:spcBef>
              <a:spcAft>
                <a:spcPts val="0"/>
              </a:spcAft>
              <a:buClr>
                <a:srgbClr val="2A2A2A"/>
              </a:buClr>
              <a:buSzPts val="1800"/>
              <a:buAutoNum type="arabicPeriod"/>
            </a:pPr>
            <a:r>
              <a:rPr lang="en" sz="1800">
                <a:solidFill>
                  <a:srgbClr val="2A2A2A"/>
                </a:solidFill>
              </a:rPr>
              <a:t>Participants have shared understanding of the Equity and Market Support Working Group (EMSWG) phases</a:t>
            </a:r>
            <a:endParaRPr sz="1800">
              <a:solidFill>
                <a:srgbClr val="2A2A2A"/>
              </a:solidFill>
            </a:endParaRPr>
          </a:p>
          <a:p>
            <a:pPr indent="-342900" lvl="0" marL="457200" rtl="0" algn="l">
              <a:lnSpc>
                <a:spcPct val="100000"/>
              </a:lnSpc>
              <a:spcBef>
                <a:spcPts val="1000"/>
              </a:spcBef>
              <a:spcAft>
                <a:spcPts val="1000"/>
              </a:spcAft>
              <a:buClr>
                <a:srgbClr val="2A2A2A"/>
              </a:buClr>
              <a:buSzPts val="1800"/>
              <a:buAutoNum type="arabicPeriod"/>
            </a:pPr>
            <a:r>
              <a:rPr lang="en" sz="1800">
                <a:solidFill>
                  <a:srgbClr val="2A2A2A"/>
                </a:solidFill>
              </a:rPr>
              <a:t>Participants share ideas on the process for completing work related to Phase I of the EMSWG</a:t>
            </a:r>
            <a:endParaRPr sz="1800"/>
          </a:p>
        </p:txBody>
      </p:sp>
      <p:sp>
        <p:nvSpPr>
          <p:cNvPr id="751" name="Google Shape;751;p98"/>
          <p:cNvSpPr txBox="1"/>
          <p:nvPr>
            <p:ph idx="2" type="body"/>
          </p:nvPr>
        </p:nvSpPr>
        <p:spPr>
          <a:xfrm>
            <a:off x="4832400" y="1152475"/>
            <a:ext cx="3999900" cy="355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5" name="Shape 755"/>
        <p:cNvGrpSpPr/>
        <p:nvPr/>
      </p:nvGrpSpPr>
      <p:grpSpPr>
        <a:xfrm>
          <a:off x="0" y="0"/>
          <a:ext cx="0" cy="0"/>
          <a:chOff x="0" y="0"/>
          <a:chExt cx="0" cy="0"/>
        </a:xfrm>
      </p:grpSpPr>
      <p:sp>
        <p:nvSpPr>
          <p:cNvPr id="756" name="Google Shape;756;p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to expect next</a:t>
            </a:r>
            <a:endParaRPr/>
          </a:p>
        </p:txBody>
      </p:sp>
      <p:sp>
        <p:nvSpPr>
          <p:cNvPr id="757" name="Google Shape;757;p99"/>
          <p:cNvSpPr txBox="1"/>
          <p:nvPr>
            <p:ph idx="1" type="body"/>
          </p:nvPr>
        </p:nvSpPr>
        <p:spPr>
          <a:xfrm>
            <a:off x="311700" y="1152475"/>
            <a:ext cx="8520600" cy="355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t>Meeting #1 is </a:t>
            </a:r>
            <a:r>
              <a:rPr b="1" lang="en" sz="2100"/>
              <a:t>Tues</a:t>
            </a:r>
            <a:r>
              <a:rPr b="1" lang="en" sz="2100"/>
              <a:t>day, </a:t>
            </a:r>
            <a:r>
              <a:rPr b="1" lang="en" sz="2100"/>
              <a:t>November</a:t>
            </a:r>
            <a:r>
              <a:rPr b="1" lang="en" sz="2100"/>
              <a:t> 7 from 9:00am - 12:00pm PT.</a:t>
            </a:r>
            <a:r>
              <a:rPr lang="en" sz="2100"/>
              <a:t> Additional details will be provided later this week. </a:t>
            </a:r>
            <a:endParaRPr sz="2100"/>
          </a:p>
          <a:p>
            <a:pPr indent="0" lvl="0" marL="0" rtl="0" algn="l">
              <a:spcBef>
                <a:spcPts val="1000"/>
              </a:spcBef>
              <a:spcAft>
                <a:spcPts val="1000"/>
              </a:spcAft>
              <a:buNone/>
            </a:pPr>
            <a:r>
              <a:rPr i="1" lang="en" sz="2100"/>
              <a:t>If you have any questions, please contact sooji@common-spark.com.</a:t>
            </a:r>
            <a:endParaRPr i="1" sz="2100"/>
          </a:p>
        </p:txBody>
      </p:sp>
      <p:sp>
        <p:nvSpPr>
          <p:cNvPr id="758" name="Google Shape;758;p99"/>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0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764" name="Google Shape;764;p100"/>
          <p:cNvSpPr txBox="1"/>
          <p:nvPr>
            <p:ph idx="1" type="subTitle"/>
          </p:nvPr>
        </p:nvSpPr>
        <p:spPr>
          <a:xfrm>
            <a:off x="311700" y="2834125"/>
            <a:ext cx="8520600" cy="10968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lang="en">
                <a:solidFill>
                  <a:schemeClr val="dk2"/>
                </a:solidFill>
              </a:rPr>
              <a:t>Next Meeting: </a:t>
            </a:r>
            <a:r>
              <a:rPr b="1" lang="en">
                <a:solidFill>
                  <a:schemeClr val="dk2"/>
                </a:solidFill>
              </a:rPr>
              <a:t>November 7, 9:00am - 12:00pm PT</a:t>
            </a:r>
            <a:endParaRPr b="1">
              <a:solidFill>
                <a:schemeClr val="dk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6"/>
        </a:solidFill>
      </p:bgPr>
    </p:bg>
    <p:spTree>
      <p:nvGrpSpPr>
        <p:cNvPr id="768" name="Shape 768"/>
        <p:cNvGrpSpPr/>
        <p:nvPr/>
      </p:nvGrpSpPr>
      <p:grpSpPr>
        <a:xfrm>
          <a:off x="0" y="0"/>
          <a:ext cx="0" cy="0"/>
          <a:chOff x="0" y="0"/>
          <a:chExt cx="0" cy="0"/>
        </a:xfrm>
      </p:grpSpPr>
      <p:sp>
        <p:nvSpPr>
          <p:cNvPr id="769" name="Google Shape;769;p10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Insights from Energy Division</a:t>
            </a:r>
            <a:endParaRPr sz="3000"/>
          </a:p>
          <a:p>
            <a:pPr indent="0" lvl="0" marL="0" rtl="0" algn="l">
              <a:spcBef>
                <a:spcPts val="0"/>
              </a:spcBef>
              <a:spcAft>
                <a:spcPts val="0"/>
              </a:spcAft>
              <a:buNone/>
            </a:pPr>
            <a:r>
              <a:rPr i="1" lang="en" sz="1800"/>
              <a:t>Coming soon</a:t>
            </a:r>
            <a:endParaRPr i="1" sz="1800"/>
          </a:p>
        </p:txBody>
      </p:sp>
      <p:sp>
        <p:nvSpPr>
          <p:cNvPr id="770" name="Google Shape;770;p10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4" name="Shape 774"/>
        <p:cNvGrpSpPr/>
        <p:nvPr/>
      </p:nvGrpSpPr>
      <p:grpSpPr>
        <a:xfrm>
          <a:off x="0" y="0"/>
          <a:ext cx="0" cy="0"/>
          <a:chOff x="0" y="0"/>
          <a:chExt cx="0" cy="0"/>
        </a:xfrm>
      </p:grpSpPr>
      <p:sp>
        <p:nvSpPr>
          <p:cNvPr id="775" name="Google Shape;775;p102"/>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SzPts val="1600"/>
              <a:buChar char="●"/>
            </a:pPr>
            <a:r>
              <a:rPr lang="en" sz="1600"/>
              <a:t>Make space, take space (share the mic).</a:t>
            </a:r>
            <a:endParaRPr sz="1600"/>
          </a:p>
          <a:p>
            <a:pPr indent="-330200" lvl="0" marL="457200" rtl="0" algn="l">
              <a:lnSpc>
                <a:spcPct val="115000"/>
              </a:lnSpc>
              <a:spcBef>
                <a:spcPts val="0"/>
              </a:spcBef>
              <a:spcAft>
                <a:spcPts val="0"/>
              </a:spcAft>
              <a:buSzPts val="1600"/>
              <a:buChar char="●"/>
            </a:pPr>
            <a:r>
              <a:rPr lang="en" sz="1600"/>
              <a:t>Stories shared here stay here; what is learned here leaves here.</a:t>
            </a:r>
            <a:endParaRPr sz="1600"/>
          </a:p>
          <a:p>
            <a:pPr indent="-330200" lvl="0" marL="457200" rtl="0" algn="l">
              <a:lnSpc>
                <a:spcPct val="115000"/>
              </a:lnSpc>
              <a:spcBef>
                <a:spcPts val="0"/>
              </a:spcBef>
              <a:spcAft>
                <a:spcPts val="0"/>
              </a:spcAft>
              <a:buSzPts val="1600"/>
              <a:buChar char="●"/>
            </a:pPr>
            <a:r>
              <a:rPr lang="en" sz="1600"/>
              <a:t>Share your unique perspective: share your unpopular opinion.</a:t>
            </a:r>
            <a:endParaRPr sz="1600"/>
          </a:p>
          <a:p>
            <a:pPr indent="-330200" lvl="0" marL="457200" rtl="0" algn="l">
              <a:lnSpc>
                <a:spcPct val="115000"/>
              </a:lnSpc>
              <a:spcBef>
                <a:spcPts val="0"/>
              </a:spcBef>
              <a:spcAft>
                <a:spcPts val="0"/>
              </a:spcAft>
              <a:buSzPts val="1600"/>
              <a:buChar char="●"/>
            </a:pPr>
            <a:r>
              <a:rPr lang="en" sz="1600"/>
              <a:t>Generative thinking: "yes, and" instead of "yes, but".</a:t>
            </a:r>
            <a:endParaRPr sz="1600"/>
          </a:p>
          <a:p>
            <a:pPr indent="-330200" lvl="0" marL="457200" rtl="0" algn="l">
              <a:lnSpc>
                <a:spcPct val="115000"/>
              </a:lnSpc>
              <a:spcBef>
                <a:spcPts val="0"/>
              </a:spcBef>
              <a:spcAft>
                <a:spcPts val="0"/>
              </a:spcAft>
              <a:buSzPts val="1600"/>
              <a:buChar char="●"/>
            </a:pPr>
            <a:r>
              <a:rPr lang="en" sz="1600"/>
              <a:t>Speak from the "I".</a:t>
            </a:r>
            <a:endParaRPr sz="1600"/>
          </a:p>
          <a:p>
            <a:pPr indent="-330200" lvl="0" marL="457200" rtl="0" algn="l">
              <a:lnSpc>
                <a:spcPct val="115000"/>
              </a:lnSpc>
              <a:spcBef>
                <a:spcPts val="0"/>
              </a:spcBef>
              <a:spcAft>
                <a:spcPts val="0"/>
              </a:spcAft>
              <a:buSzPts val="1600"/>
              <a:buChar char="●"/>
            </a:pPr>
            <a:r>
              <a:rPr lang="en" sz="1600"/>
              <a:t>Offer what you can; ask for what you need.</a:t>
            </a:r>
            <a:endParaRPr sz="1600"/>
          </a:p>
          <a:p>
            <a:pPr indent="-330200" lvl="0" marL="457200" rtl="0" algn="l">
              <a:lnSpc>
                <a:spcPct val="115000"/>
              </a:lnSpc>
              <a:spcBef>
                <a:spcPts val="0"/>
              </a:spcBef>
              <a:spcAft>
                <a:spcPts val="0"/>
              </a:spcAft>
              <a:buSzPts val="1600"/>
              <a:buChar char="●"/>
            </a:pPr>
            <a:r>
              <a:rPr lang="en" sz="1600"/>
              <a:t>Be </a:t>
            </a:r>
            <a:r>
              <a:rPr lang="en" sz="1600"/>
              <a:t>curious</a:t>
            </a:r>
            <a:r>
              <a:rPr lang="en" sz="1600"/>
              <a:t>.</a:t>
            </a:r>
            <a:endParaRPr sz="1600"/>
          </a:p>
          <a:p>
            <a:pPr indent="-330200" lvl="0" marL="457200" rtl="0" algn="l">
              <a:lnSpc>
                <a:spcPct val="115000"/>
              </a:lnSpc>
              <a:spcBef>
                <a:spcPts val="0"/>
              </a:spcBef>
              <a:spcAft>
                <a:spcPts val="0"/>
              </a:spcAft>
              <a:buSzPts val="1600"/>
              <a:buChar char="●"/>
            </a:pPr>
            <a:r>
              <a:rPr lang="en" sz="1600"/>
              <a:t>Assume best intent </a:t>
            </a:r>
            <a:r>
              <a:rPr i="1" lang="en" sz="1600"/>
              <a:t>and hold each other accountable </a:t>
            </a:r>
            <a:r>
              <a:rPr i="1" lang="en" sz="1600"/>
              <a:t>to impact</a:t>
            </a:r>
            <a:r>
              <a:rPr i="1" lang="en" sz="1600"/>
              <a:t>.</a:t>
            </a:r>
            <a:endParaRPr i="1" sz="1600"/>
          </a:p>
          <a:p>
            <a:pPr indent="-330200" lvl="0" marL="457200" rtl="0" algn="l">
              <a:lnSpc>
                <a:spcPct val="115000"/>
              </a:lnSpc>
              <a:spcBef>
                <a:spcPts val="0"/>
              </a:spcBef>
              <a:spcAft>
                <a:spcPts val="0"/>
              </a:spcAft>
              <a:buSzPts val="1600"/>
              <a:buChar char="●"/>
            </a:pPr>
            <a:r>
              <a:rPr lang="en" sz="1600"/>
              <a:t>Be empowered to share impact.</a:t>
            </a:r>
            <a:endParaRPr sz="1600"/>
          </a:p>
          <a:p>
            <a:pPr indent="0" lvl="0" marL="0" rtl="0" algn="l">
              <a:lnSpc>
                <a:spcPct val="115000"/>
              </a:lnSpc>
              <a:spcBef>
                <a:spcPts val="1200"/>
              </a:spcBef>
              <a:spcAft>
                <a:spcPts val="0"/>
              </a:spcAft>
              <a:buSzPts val="1800"/>
              <a:buNone/>
            </a:pPr>
            <a:r>
              <a:rPr i="1" lang="en" sz="1600">
                <a:solidFill>
                  <a:schemeClr val="accent6"/>
                </a:solidFill>
                <a:highlight>
                  <a:schemeClr val="dk2"/>
                </a:highlight>
              </a:rPr>
              <a:t>  Creating a space of inclusion and diversity</a:t>
            </a:r>
            <a:r>
              <a:rPr i="1" lang="en" sz="1600">
                <a:solidFill>
                  <a:schemeClr val="dk2"/>
                </a:solidFill>
                <a:highlight>
                  <a:schemeClr val="dk2"/>
                </a:highlight>
              </a:rPr>
              <a:t>_</a:t>
            </a:r>
            <a:endParaRPr i="1" sz="1600">
              <a:solidFill>
                <a:schemeClr val="dk2"/>
              </a:solidFill>
              <a:highlight>
                <a:schemeClr val="dk2"/>
              </a:highlight>
            </a:endParaRPr>
          </a:p>
        </p:txBody>
      </p:sp>
      <p:sp>
        <p:nvSpPr>
          <p:cNvPr id="776" name="Google Shape;776;p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Meeting Norms</a:t>
            </a:r>
            <a:endParaRPr/>
          </a:p>
        </p:txBody>
      </p:sp>
      <p:sp>
        <p:nvSpPr>
          <p:cNvPr id="777" name="Google Shape;777;p10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78" name="Google Shape;778;p102"/>
          <p:cNvSpPr txBox="1"/>
          <p:nvPr/>
        </p:nvSpPr>
        <p:spPr>
          <a:xfrm>
            <a:off x="396550" y="4385400"/>
            <a:ext cx="829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Roboto"/>
                <a:ea typeface="Roboto"/>
                <a:cs typeface="Roboto"/>
                <a:sym typeface="Roboto"/>
              </a:rPr>
              <a:t>Anything to add? </a:t>
            </a:r>
            <a:r>
              <a:rPr lang="en">
                <a:solidFill>
                  <a:schemeClr val="accent3"/>
                </a:solidFill>
                <a:latin typeface="Roboto"/>
                <a:ea typeface="Roboto"/>
                <a:cs typeface="Roboto"/>
                <a:sym typeface="Roboto"/>
              </a:rPr>
              <a:t>What ideas might you have to support flexibility and productive collaboration?</a:t>
            </a:r>
            <a:endParaRPr>
              <a:solidFill>
                <a:schemeClr val="accent3"/>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2" name="Shape 782"/>
        <p:cNvGrpSpPr/>
        <p:nvPr/>
      </p:nvGrpSpPr>
      <p:grpSpPr>
        <a:xfrm>
          <a:off x="0" y="0"/>
          <a:ext cx="0" cy="0"/>
          <a:chOff x="0" y="0"/>
          <a:chExt cx="0" cy="0"/>
        </a:xfrm>
      </p:grpSpPr>
      <p:sp>
        <p:nvSpPr>
          <p:cNvPr id="783" name="Google Shape;783;p103"/>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0000"/>
              <a:buNone/>
            </a:pPr>
            <a:r>
              <a:rPr b="1" lang="en"/>
              <a:t>Do you feel this was an inclusive and trusting environment?</a:t>
            </a:r>
            <a:endParaRPr b="1"/>
          </a:p>
          <a:p>
            <a:pPr indent="0" lvl="0" marL="0" rtl="0" algn="l">
              <a:lnSpc>
                <a:spcPct val="115000"/>
              </a:lnSpc>
              <a:spcBef>
                <a:spcPts val="1200"/>
              </a:spcBef>
              <a:spcAft>
                <a:spcPts val="0"/>
              </a:spcAft>
              <a:buSzPct val="100000"/>
              <a:buNone/>
            </a:pPr>
            <a:r>
              <a:rPr lang="en"/>
              <a:t>Not at all inclusive/trusting ….. Somewhat inclusive/trusting ……... Very inclusive/trusting</a:t>
            </a:r>
            <a:endParaRPr/>
          </a:p>
          <a:p>
            <a:pPr indent="0" lvl="0" marL="0" rtl="0" algn="l">
              <a:lnSpc>
                <a:spcPct val="115000"/>
              </a:lnSpc>
              <a:spcBef>
                <a:spcPts val="1200"/>
              </a:spcBef>
              <a:spcAft>
                <a:spcPts val="0"/>
              </a:spcAft>
              <a:buSzPct val="100000"/>
              <a:buNone/>
            </a:pPr>
            <a:r>
              <a:t/>
            </a:r>
            <a:endParaRPr/>
          </a:p>
          <a:p>
            <a:pPr indent="0" lvl="0" marL="0" rtl="0" algn="l">
              <a:lnSpc>
                <a:spcPct val="115000"/>
              </a:lnSpc>
              <a:spcBef>
                <a:spcPts val="1200"/>
              </a:spcBef>
              <a:spcAft>
                <a:spcPts val="0"/>
              </a:spcAft>
              <a:buSzPct val="100000"/>
              <a:buNone/>
            </a:pPr>
            <a:r>
              <a:rPr b="1" lang="en"/>
              <a:t>Do you feel the meeting was effective?</a:t>
            </a:r>
            <a:endParaRPr b="1"/>
          </a:p>
          <a:p>
            <a:pPr indent="0" lvl="0" marL="0" rtl="0" algn="l">
              <a:lnSpc>
                <a:spcPct val="115000"/>
              </a:lnSpc>
              <a:spcBef>
                <a:spcPts val="1200"/>
              </a:spcBef>
              <a:spcAft>
                <a:spcPts val="0"/>
              </a:spcAft>
              <a:buSzPct val="100000"/>
              <a:buNone/>
            </a:pPr>
            <a:r>
              <a:rPr lang="en"/>
              <a:t>Not at all effective ……………...... Somewhat effective ……….………………….. Very effective</a:t>
            </a:r>
            <a:endParaRPr/>
          </a:p>
          <a:p>
            <a:pPr indent="0" lvl="0" marL="0" rtl="0" algn="l">
              <a:lnSpc>
                <a:spcPct val="115000"/>
              </a:lnSpc>
              <a:spcBef>
                <a:spcPts val="1200"/>
              </a:spcBef>
              <a:spcAft>
                <a:spcPts val="0"/>
              </a:spcAft>
              <a:buSzPct val="100000"/>
              <a:buNone/>
            </a:pPr>
            <a:r>
              <a:t/>
            </a:r>
            <a:endParaRPr/>
          </a:p>
          <a:p>
            <a:pPr indent="0" lvl="0" marL="0" rtl="0" algn="l">
              <a:lnSpc>
                <a:spcPct val="115000"/>
              </a:lnSpc>
              <a:spcBef>
                <a:spcPts val="1200"/>
              </a:spcBef>
              <a:spcAft>
                <a:spcPts val="0"/>
              </a:spcAft>
              <a:buSzPct val="100000"/>
              <a:buNone/>
            </a:pPr>
            <a:r>
              <a:rPr b="1" lang="en"/>
              <a:t>What worked well? How can we improve?</a:t>
            </a:r>
            <a:endParaRPr b="1"/>
          </a:p>
          <a:p>
            <a:pPr indent="0" lvl="0" marL="0" rtl="0" algn="l">
              <a:lnSpc>
                <a:spcPct val="115000"/>
              </a:lnSpc>
              <a:spcBef>
                <a:spcPts val="1200"/>
              </a:spcBef>
              <a:spcAft>
                <a:spcPts val="1200"/>
              </a:spcAft>
              <a:buSzPct val="100000"/>
              <a:buNone/>
            </a:pPr>
            <a:r>
              <a:t/>
            </a:r>
            <a:endParaRPr/>
          </a:p>
        </p:txBody>
      </p:sp>
      <p:sp>
        <p:nvSpPr>
          <p:cNvPr id="784" name="Google Shape;784;p103"/>
          <p:cNvSpPr txBox="1"/>
          <p:nvPr>
            <p:ph type="title"/>
          </p:nvPr>
        </p:nvSpPr>
        <p:spPr>
          <a:xfrm>
            <a:off x="311700" y="445025"/>
            <a:ext cx="8520600" cy="446400"/>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120"/>
              </a:spcBef>
              <a:spcAft>
                <a:spcPts val="0"/>
              </a:spcAft>
              <a:buSzPts val="2800"/>
              <a:buNone/>
            </a:pPr>
            <a:r>
              <a:rPr lang="en"/>
              <a:t>Live Meeting Evaluation - A quick glance</a:t>
            </a:r>
            <a:endParaRPr/>
          </a:p>
        </p:txBody>
      </p:sp>
      <p:grpSp>
        <p:nvGrpSpPr>
          <p:cNvPr id="785" name="Google Shape;785;p103"/>
          <p:cNvGrpSpPr/>
          <p:nvPr/>
        </p:nvGrpSpPr>
        <p:grpSpPr>
          <a:xfrm>
            <a:off x="8278124" y="52175"/>
            <a:ext cx="466090" cy="643936"/>
            <a:chOff x="8278124" y="52175"/>
            <a:chExt cx="466090" cy="643936"/>
          </a:xfrm>
        </p:grpSpPr>
        <p:sp>
          <p:nvSpPr>
            <p:cNvPr id="786" name="Google Shape;786;p103"/>
            <p:cNvSpPr/>
            <p:nvPr/>
          </p:nvSpPr>
          <p:spPr>
            <a:xfrm>
              <a:off x="8278124" y="52175"/>
              <a:ext cx="466090" cy="466090"/>
            </a:xfrm>
            <a:custGeom>
              <a:rect b="b" l="l" r="r" t="t"/>
              <a:pathLst>
                <a:path extrusionOk="0" h="466090" w="466090">
                  <a:moveTo>
                    <a:pt x="232949" y="465899"/>
                  </a:moveTo>
                  <a:lnTo>
                    <a:pt x="186002" y="461167"/>
                  </a:lnTo>
                  <a:lnTo>
                    <a:pt x="142275" y="447593"/>
                  </a:lnTo>
                  <a:lnTo>
                    <a:pt x="102705" y="426115"/>
                  </a:lnTo>
                  <a:lnTo>
                    <a:pt x="68229" y="397670"/>
                  </a:lnTo>
                  <a:lnTo>
                    <a:pt x="39784" y="363194"/>
                  </a:lnTo>
                  <a:lnTo>
                    <a:pt x="18306" y="323624"/>
                  </a:lnTo>
                  <a:lnTo>
                    <a:pt x="4732" y="279897"/>
                  </a:lnTo>
                  <a:lnTo>
                    <a:pt x="0" y="232949"/>
                  </a:lnTo>
                  <a:lnTo>
                    <a:pt x="4732" y="186002"/>
                  </a:lnTo>
                  <a:lnTo>
                    <a:pt x="18306" y="142275"/>
                  </a:lnTo>
                  <a:lnTo>
                    <a:pt x="39784" y="102705"/>
                  </a:lnTo>
                  <a:lnTo>
                    <a:pt x="68229" y="68229"/>
                  </a:lnTo>
                  <a:lnTo>
                    <a:pt x="102705" y="39784"/>
                  </a:lnTo>
                  <a:lnTo>
                    <a:pt x="142275" y="18306"/>
                  </a:lnTo>
                  <a:lnTo>
                    <a:pt x="186002" y="4732"/>
                  </a:lnTo>
                  <a:lnTo>
                    <a:pt x="232949" y="0"/>
                  </a:lnTo>
                  <a:lnTo>
                    <a:pt x="278608" y="4517"/>
                  </a:lnTo>
                  <a:lnTo>
                    <a:pt x="322095" y="17732"/>
                  </a:lnTo>
                  <a:lnTo>
                    <a:pt x="362190" y="39138"/>
                  </a:lnTo>
                  <a:lnTo>
                    <a:pt x="397669" y="68229"/>
                  </a:lnTo>
                  <a:lnTo>
                    <a:pt x="426761" y="103709"/>
                  </a:lnTo>
                  <a:lnTo>
                    <a:pt x="448167" y="143803"/>
                  </a:lnTo>
                  <a:lnTo>
                    <a:pt x="461382" y="187291"/>
                  </a:lnTo>
                  <a:lnTo>
                    <a:pt x="465899" y="232949"/>
                  </a:lnTo>
                  <a:lnTo>
                    <a:pt x="461167" y="279897"/>
                  </a:lnTo>
                  <a:lnTo>
                    <a:pt x="447593" y="323624"/>
                  </a:lnTo>
                  <a:lnTo>
                    <a:pt x="426115" y="363194"/>
                  </a:lnTo>
                  <a:lnTo>
                    <a:pt x="397670" y="397670"/>
                  </a:lnTo>
                  <a:lnTo>
                    <a:pt x="363194" y="426115"/>
                  </a:lnTo>
                  <a:lnTo>
                    <a:pt x="323624" y="447593"/>
                  </a:lnTo>
                  <a:lnTo>
                    <a:pt x="279897" y="461167"/>
                  </a:lnTo>
                  <a:lnTo>
                    <a:pt x="232949" y="465899"/>
                  </a:lnTo>
                  <a:close/>
                </a:path>
              </a:pathLst>
            </a:custGeom>
            <a:solidFill>
              <a:srgbClr val="EEEEE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2"/>
                  </a:solidFill>
                  <a:latin typeface="Roboto"/>
                  <a:ea typeface="Roboto"/>
                  <a:cs typeface="Roboto"/>
                  <a:sym typeface="Roboto"/>
                </a:rPr>
                <a:t>?</a:t>
              </a:r>
              <a:endParaRPr b="1" i="0" sz="1400" u="none" cap="none" strike="noStrike">
                <a:solidFill>
                  <a:schemeClr val="dk2"/>
                </a:solidFill>
                <a:latin typeface="Roboto"/>
                <a:ea typeface="Roboto"/>
                <a:cs typeface="Roboto"/>
                <a:sym typeface="Roboto"/>
              </a:endParaRPr>
            </a:p>
          </p:txBody>
        </p:sp>
        <p:sp>
          <p:nvSpPr>
            <p:cNvPr id="787" name="Google Shape;787;p103"/>
            <p:cNvSpPr txBox="1"/>
            <p:nvPr/>
          </p:nvSpPr>
          <p:spPr>
            <a:xfrm>
              <a:off x="8405980" y="544611"/>
              <a:ext cx="210300" cy="151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655"/>
                </a:spcBef>
                <a:spcAft>
                  <a:spcPts val="0"/>
                </a:spcAft>
                <a:buClr>
                  <a:srgbClr val="000000"/>
                </a:buClr>
                <a:buSzPts val="900"/>
                <a:buFont typeface="Arial"/>
                <a:buNone/>
              </a:pPr>
              <a:r>
                <a:rPr b="0" i="0" lang="en" sz="900" u="none" cap="none" strike="noStrike">
                  <a:solidFill>
                    <a:schemeClr val="dk2"/>
                  </a:solidFill>
                  <a:latin typeface="Roboto"/>
                  <a:ea typeface="Roboto"/>
                  <a:cs typeface="Roboto"/>
                  <a:sym typeface="Roboto"/>
                </a:rPr>
                <a:t>poll</a:t>
              </a:r>
              <a:endParaRPr b="0" i="0" sz="900" u="none" cap="none" strike="noStrike">
                <a:solidFill>
                  <a:schemeClr val="dk2"/>
                </a:solidFill>
                <a:latin typeface="Roboto"/>
                <a:ea typeface="Roboto"/>
                <a:cs typeface="Roboto"/>
                <a:sym typeface="Roboto"/>
              </a:endParaRPr>
            </a:p>
          </p:txBody>
        </p:sp>
      </p:grpSp>
      <p:sp>
        <p:nvSpPr>
          <p:cNvPr id="788" name="Google Shape;788;p10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idx="2" type="body"/>
          </p:nvPr>
        </p:nvSpPr>
        <p:spPr>
          <a:xfrm>
            <a:off x="5694900" y="1483325"/>
            <a:ext cx="3137400" cy="1262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Email the facilitation team at facilitator@caeecc.org</a:t>
            </a:r>
            <a:endParaRPr/>
          </a:p>
        </p:txBody>
      </p:sp>
      <p:sp>
        <p:nvSpPr>
          <p:cNvPr id="354" name="Google Shape;354;p50"/>
          <p:cNvSpPr txBox="1"/>
          <p:nvPr>
            <p:ph idx="3" type="body"/>
          </p:nvPr>
        </p:nvSpPr>
        <p:spPr>
          <a:xfrm>
            <a:off x="1184738" y="3211025"/>
            <a:ext cx="3137400" cy="1262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Direct Message via Chat a Facilitator (they have a 🌺 in front of their Zoom name)</a:t>
            </a:r>
            <a:endParaRPr/>
          </a:p>
        </p:txBody>
      </p:sp>
      <p:sp>
        <p:nvSpPr>
          <p:cNvPr id="355" name="Google Shape;355;p50"/>
          <p:cNvSpPr txBox="1"/>
          <p:nvPr>
            <p:ph idx="4" type="body"/>
          </p:nvPr>
        </p:nvSpPr>
        <p:spPr>
          <a:xfrm>
            <a:off x="1184750" y="1483325"/>
            <a:ext cx="3137400" cy="155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EMSWG Members can raise their hand to speak. </a:t>
            </a:r>
            <a:r>
              <a:rPr i="1" lang="en"/>
              <a:t>Members of the public please use the chat.</a:t>
            </a:r>
            <a:endParaRPr i="1"/>
          </a:p>
        </p:txBody>
      </p:sp>
      <p:sp>
        <p:nvSpPr>
          <p:cNvPr id="356" name="Google Shape;35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share thoughts, concerns, questions</a:t>
            </a:r>
            <a:endParaRPr/>
          </a:p>
        </p:txBody>
      </p:sp>
      <p:sp>
        <p:nvSpPr>
          <p:cNvPr id="357" name="Google Shape;357;p50"/>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358" name="Google Shape;358;p50"/>
          <p:cNvSpPr/>
          <p:nvPr/>
        </p:nvSpPr>
        <p:spPr>
          <a:xfrm>
            <a:off x="4689450" y="3150600"/>
            <a:ext cx="834300" cy="69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ED800"/>
        </a:solidFill>
      </p:bgPr>
    </p:bg>
    <p:spTree>
      <p:nvGrpSpPr>
        <p:cNvPr id="792" name="Shape 792"/>
        <p:cNvGrpSpPr/>
        <p:nvPr/>
      </p:nvGrpSpPr>
      <p:grpSpPr>
        <a:xfrm>
          <a:off x="0" y="0"/>
          <a:ext cx="0" cy="0"/>
          <a:chOff x="0" y="0"/>
          <a:chExt cx="0" cy="0"/>
        </a:xfrm>
      </p:grpSpPr>
      <p:sp>
        <p:nvSpPr>
          <p:cNvPr id="793" name="Google Shape;793;p1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Disclosures</a:t>
            </a:r>
            <a:endParaRPr/>
          </a:p>
        </p:txBody>
      </p:sp>
      <p:sp>
        <p:nvSpPr>
          <p:cNvPr id="794" name="Google Shape;794;p104"/>
          <p:cNvSpPr txBox="1"/>
          <p:nvPr>
            <p:ph idx="1" type="body"/>
          </p:nvPr>
        </p:nvSpPr>
        <p:spPr>
          <a:xfrm>
            <a:off x="311700" y="1017725"/>
            <a:ext cx="8520600" cy="37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All EMSWG members shall disclose to the CAEECC Facilitator their financial linkages to other members of the Working Group.</a:t>
            </a:r>
            <a:r>
              <a:rPr lang="en" sz="1400"/>
              <a:t> Financial linkages to be disclosed, if any:</a:t>
            </a:r>
            <a:endParaRPr sz="1400"/>
          </a:p>
          <a:p>
            <a:pPr indent="-317500" lvl="0" marL="857250" rtl="0" algn="l">
              <a:spcBef>
                <a:spcPts val="0"/>
              </a:spcBef>
              <a:spcAft>
                <a:spcPts val="0"/>
              </a:spcAft>
              <a:buSzPts val="1400"/>
              <a:buAutoNum type="alphaUcPeriod"/>
            </a:pPr>
            <a:r>
              <a:rPr lang="en" sz="1400"/>
              <a:t>For non-Program Administrator (PA) WG members: any existing contracts or subcontracts with a PA.</a:t>
            </a:r>
            <a:endParaRPr sz="1400"/>
          </a:p>
          <a:p>
            <a:pPr indent="-317500" lvl="0" marL="857250" rtl="0" algn="l">
              <a:spcBef>
                <a:spcPts val="0"/>
              </a:spcBef>
              <a:spcAft>
                <a:spcPts val="0"/>
              </a:spcAft>
              <a:buSzPts val="1400"/>
              <a:buAutoNum type="alphaUcPeriod"/>
            </a:pPr>
            <a:r>
              <a:rPr lang="en" sz="1400"/>
              <a:t>For PA WG members: any contracts or subcontracts with non-PA Working Group participants.</a:t>
            </a:r>
            <a:endParaRPr sz="1400"/>
          </a:p>
          <a:p>
            <a:pPr indent="0" lvl="0" marL="0" marR="139700" rtl="0" algn="l">
              <a:spcBef>
                <a:spcPts val="1000"/>
              </a:spcBef>
              <a:spcAft>
                <a:spcPts val="0"/>
              </a:spcAft>
              <a:buNone/>
            </a:pPr>
            <a:r>
              <a:rPr lang="en" sz="1400">
                <a:solidFill>
                  <a:srgbClr val="000000"/>
                </a:solidFill>
              </a:rPr>
              <a:t>Any person or entity paid to participate in the Working Group on behalf of another entity may only represent the entity providing compensation for their participation. </a:t>
            </a:r>
            <a:endParaRPr sz="1400">
              <a:solidFill>
                <a:srgbClr val="000000"/>
              </a:solidFill>
            </a:endParaRPr>
          </a:p>
          <a:p>
            <a:pPr indent="0" lvl="0" marL="0" marR="139700" rtl="0" algn="l">
              <a:spcBef>
                <a:spcPts val="1000"/>
              </a:spcBef>
              <a:spcAft>
                <a:spcPts val="0"/>
              </a:spcAft>
              <a:buNone/>
            </a:pPr>
            <a:r>
              <a:rPr lang="en" sz="1400">
                <a:solidFill>
                  <a:srgbClr val="000000"/>
                </a:solidFill>
              </a:rPr>
              <a:t>Disclosed financial linkages will be posted to the CAEECC website. They are intended to inform and indicate any specific issues that may constitute a conflict of interest.</a:t>
            </a:r>
            <a:endParaRPr sz="1400">
              <a:solidFill>
                <a:srgbClr val="000000"/>
              </a:solidFill>
            </a:endParaRPr>
          </a:p>
          <a:p>
            <a:pPr indent="0" lvl="0" marL="0" marR="139700" rtl="0" algn="l">
              <a:spcBef>
                <a:spcPts val="1000"/>
              </a:spcBef>
              <a:spcAft>
                <a:spcPts val="0"/>
              </a:spcAft>
              <a:buNone/>
            </a:pPr>
            <a:r>
              <a:rPr b="1" lang="en" sz="1200">
                <a:solidFill>
                  <a:srgbClr val="000000"/>
                </a:solidFill>
              </a:rPr>
              <a:t>If you have disclosures you have yet to communicate to the Facilitation Team, please email </a:t>
            </a:r>
            <a:r>
              <a:rPr b="1" lang="en" sz="1200" u="sng">
                <a:solidFill>
                  <a:schemeClr val="hlink"/>
                </a:solidFill>
                <a:hlinkClick r:id="rId4"/>
              </a:rPr>
              <a:t>sooji@common-spark.com</a:t>
            </a:r>
            <a:r>
              <a:rPr b="1" lang="en" sz="1200">
                <a:solidFill>
                  <a:srgbClr val="000000"/>
                </a:solidFill>
              </a:rPr>
              <a:t> by </a:t>
            </a:r>
            <a:r>
              <a:rPr b="1" lang="en" sz="1200">
                <a:solidFill>
                  <a:srgbClr val="000000"/>
                </a:solidFill>
                <a:highlight>
                  <a:srgbClr val="FFFF00"/>
                </a:highlight>
              </a:rPr>
              <a:t>11/2/23.</a:t>
            </a:r>
            <a:endParaRPr b="1" sz="1200">
              <a:solidFill>
                <a:srgbClr val="000000"/>
              </a:solidFill>
              <a:highlight>
                <a:srgbClr val="FFFF00"/>
              </a:highlight>
            </a:endParaRPr>
          </a:p>
        </p:txBody>
      </p:sp>
      <p:sp>
        <p:nvSpPr>
          <p:cNvPr id="795" name="Google Shape;795;p104"/>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9" name="Shape 799"/>
        <p:cNvGrpSpPr/>
        <p:nvPr/>
      </p:nvGrpSpPr>
      <p:grpSpPr>
        <a:xfrm>
          <a:off x="0" y="0"/>
          <a:ext cx="0" cy="0"/>
          <a:chOff x="0" y="0"/>
          <a:chExt cx="0" cy="0"/>
        </a:xfrm>
      </p:grpSpPr>
      <p:sp>
        <p:nvSpPr>
          <p:cNvPr id="800" name="Google Shape;800;p10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Appendix</a:t>
            </a:r>
            <a:endParaRPr/>
          </a:p>
        </p:txBody>
      </p:sp>
      <p:sp>
        <p:nvSpPr>
          <p:cNvPr id="801" name="Google Shape;801;p105"/>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51"/>
          <p:cNvPicPr preferRelativeResize="0"/>
          <p:nvPr/>
        </p:nvPicPr>
        <p:blipFill rotWithShape="1">
          <a:blip r:embed="rId3">
            <a:alphaModFix/>
          </a:blip>
          <a:srcRect b="0" l="0" r="0" t="31417"/>
          <a:stretch/>
        </p:blipFill>
        <p:spPr>
          <a:xfrm>
            <a:off x="6260025" y="3063521"/>
            <a:ext cx="2711051" cy="717325"/>
          </a:xfrm>
          <a:prstGeom prst="rect">
            <a:avLst/>
          </a:prstGeom>
          <a:noFill/>
          <a:ln>
            <a:noFill/>
          </a:ln>
        </p:spPr>
      </p:pic>
      <p:sp>
        <p:nvSpPr>
          <p:cNvPr id="364" name="Google Shape;364;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Zoom Etiquette</a:t>
            </a:r>
            <a:endParaRPr/>
          </a:p>
        </p:txBody>
      </p:sp>
      <p:sp>
        <p:nvSpPr>
          <p:cNvPr id="365" name="Google Shape;365;p51"/>
          <p:cNvSpPr txBox="1"/>
          <p:nvPr>
            <p:ph idx="1" type="body"/>
          </p:nvPr>
        </p:nvSpPr>
        <p:spPr>
          <a:xfrm>
            <a:off x="311700" y="1152475"/>
            <a:ext cx="8520600" cy="3557700"/>
          </a:xfrm>
          <a:prstGeom prst="rect">
            <a:avLst/>
          </a:prstGeom>
        </p:spPr>
        <p:txBody>
          <a:bodyPr anchorCtr="0" anchor="t" bIns="91425" lIns="91425" spcFirstLastPara="1" rIns="91425" wrap="square" tIns="91425">
            <a:normAutofit lnSpcReduction="10000"/>
          </a:bodyPr>
          <a:lstStyle/>
          <a:p>
            <a:pPr indent="-323850" lvl="0" marL="457200" rtl="0" algn="l">
              <a:lnSpc>
                <a:spcPct val="100000"/>
              </a:lnSpc>
              <a:spcBef>
                <a:spcPts val="0"/>
              </a:spcBef>
              <a:spcAft>
                <a:spcPts val="0"/>
              </a:spcAft>
              <a:buSzPts val="1500"/>
              <a:buChar char="●"/>
            </a:pPr>
            <a:r>
              <a:rPr lang="en" sz="1500" u="sng">
                <a:highlight>
                  <a:schemeClr val="lt1"/>
                </a:highlight>
              </a:rPr>
              <a:t>Before meeting starts</a:t>
            </a:r>
            <a:endParaRPr sz="1500" u="sng">
              <a:highlight>
                <a:schemeClr val="lt1"/>
              </a:highlight>
            </a:endParaRPr>
          </a:p>
          <a:p>
            <a:pPr indent="-323850" lvl="1" marL="914400" rtl="0" algn="l">
              <a:lnSpc>
                <a:spcPct val="100000"/>
              </a:lnSpc>
              <a:spcBef>
                <a:spcPts val="0"/>
              </a:spcBef>
              <a:spcAft>
                <a:spcPts val="0"/>
              </a:spcAft>
              <a:buSzPts val="1500"/>
              <a:buChar char="○"/>
            </a:pPr>
            <a:r>
              <a:rPr lang="en" sz="1500">
                <a:highlight>
                  <a:schemeClr val="lt1"/>
                </a:highlight>
              </a:rPr>
              <a:t>Log on a few minutes </a:t>
            </a:r>
            <a:r>
              <a:rPr b="1" lang="en" sz="1500">
                <a:highlight>
                  <a:schemeClr val="lt1"/>
                </a:highlight>
              </a:rPr>
              <a:t>early</a:t>
            </a:r>
            <a:r>
              <a:rPr lang="en" sz="1500">
                <a:highlight>
                  <a:schemeClr val="lt1"/>
                </a:highlight>
              </a:rPr>
              <a:t>, if possible, to ensure your technical connection is working.</a:t>
            </a:r>
            <a:endParaRPr sz="1500">
              <a:highlight>
                <a:schemeClr val="lt1"/>
              </a:highlight>
            </a:endParaRPr>
          </a:p>
          <a:p>
            <a:pPr indent="-323850" lvl="1" marL="914400" rtl="0" algn="l">
              <a:lnSpc>
                <a:spcPct val="100000"/>
              </a:lnSpc>
              <a:spcBef>
                <a:spcPts val="0"/>
              </a:spcBef>
              <a:spcAft>
                <a:spcPts val="0"/>
              </a:spcAft>
              <a:buSzPts val="1500"/>
              <a:buChar char="○"/>
            </a:pPr>
            <a:r>
              <a:rPr b="1" lang="en" sz="1500">
                <a:highlight>
                  <a:schemeClr val="lt1"/>
                </a:highlight>
              </a:rPr>
              <a:t>Rename</a:t>
            </a:r>
            <a:r>
              <a:rPr lang="en" sz="1500">
                <a:highlight>
                  <a:schemeClr val="lt1"/>
                </a:highlight>
              </a:rPr>
              <a:t> your Participant Name to include your Organization (if applicable) &amp; Pronouns</a:t>
            </a:r>
            <a:endParaRPr sz="1500">
              <a:highlight>
                <a:schemeClr val="lt1"/>
              </a:highlight>
            </a:endParaRPr>
          </a:p>
          <a:p>
            <a:pPr indent="-323850" lvl="1" marL="914400" rtl="0" algn="l">
              <a:lnSpc>
                <a:spcPct val="100000"/>
              </a:lnSpc>
              <a:spcBef>
                <a:spcPts val="0"/>
              </a:spcBef>
              <a:spcAft>
                <a:spcPts val="0"/>
              </a:spcAft>
              <a:buSzPts val="1500"/>
              <a:buChar char="○"/>
            </a:pPr>
            <a:r>
              <a:rPr lang="en" sz="1500">
                <a:highlight>
                  <a:schemeClr val="lt1"/>
                </a:highlight>
              </a:rPr>
              <a:t>Share your </a:t>
            </a:r>
            <a:r>
              <a:rPr b="1" lang="en" sz="1500">
                <a:highlight>
                  <a:schemeClr val="lt1"/>
                </a:highlight>
              </a:rPr>
              <a:t>video</a:t>
            </a:r>
            <a:r>
              <a:rPr lang="en" sz="1500">
                <a:highlight>
                  <a:schemeClr val="lt1"/>
                </a:highlight>
              </a:rPr>
              <a:t> if possible – this fosters engagement and helps mimic an in-person meeting setting.</a:t>
            </a:r>
            <a:endParaRPr sz="1500">
              <a:highlight>
                <a:schemeClr val="lt1"/>
              </a:highlight>
            </a:endParaRPr>
          </a:p>
          <a:p>
            <a:pPr indent="-323850" lvl="0" marL="457200" rtl="0" algn="l">
              <a:lnSpc>
                <a:spcPct val="100000"/>
              </a:lnSpc>
              <a:spcBef>
                <a:spcPts val="1000"/>
              </a:spcBef>
              <a:spcAft>
                <a:spcPts val="0"/>
              </a:spcAft>
              <a:buSzPts val="1500"/>
              <a:buChar char="●"/>
            </a:pPr>
            <a:r>
              <a:rPr lang="en" sz="1500" u="sng">
                <a:highlight>
                  <a:schemeClr val="lt1"/>
                </a:highlight>
              </a:rPr>
              <a:t>Throughout meeting</a:t>
            </a:r>
            <a:endParaRPr sz="1500" u="sng">
              <a:highlight>
                <a:schemeClr val="lt1"/>
              </a:highlight>
            </a:endParaRPr>
          </a:p>
          <a:p>
            <a:pPr indent="-323850" lvl="1" marL="914400" rtl="0" algn="l">
              <a:lnSpc>
                <a:spcPct val="100000"/>
              </a:lnSpc>
              <a:spcBef>
                <a:spcPts val="0"/>
              </a:spcBef>
              <a:spcAft>
                <a:spcPts val="0"/>
              </a:spcAft>
              <a:buSzPts val="1500"/>
              <a:buChar char="○"/>
            </a:pPr>
            <a:r>
              <a:rPr b="1" lang="en" sz="1500">
                <a:highlight>
                  <a:schemeClr val="lt1"/>
                </a:highlight>
              </a:rPr>
              <a:t>Mute</a:t>
            </a:r>
            <a:r>
              <a:rPr lang="en" sz="1500">
                <a:highlight>
                  <a:schemeClr val="lt1"/>
                </a:highlight>
              </a:rPr>
              <a:t> yourself when you’re not speaking.</a:t>
            </a:r>
            <a:endParaRPr sz="1500">
              <a:highlight>
                <a:schemeClr val="lt1"/>
              </a:highlight>
            </a:endParaRPr>
          </a:p>
          <a:p>
            <a:pPr indent="-323850" lvl="1" marL="914400" rtl="0" algn="l">
              <a:lnSpc>
                <a:spcPct val="100000"/>
              </a:lnSpc>
              <a:spcBef>
                <a:spcPts val="0"/>
              </a:spcBef>
              <a:spcAft>
                <a:spcPts val="0"/>
              </a:spcAft>
              <a:buSzPts val="1500"/>
              <a:buChar char="○"/>
            </a:pPr>
            <a:r>
              <a:rPr b="1" lang="en" sz="1500">
                <a:highlight>
                  <a:schemeClr val="lt1"/>
                </a:highlight>
              </a:rPr>
              <a:t>WG Members: </a:t>
            </a:r>
            <a:r>
              <a:rPr b="1" lang="en" sz="1500">
                <a:highlight>
                  <a:schemeClr val="lt1"/>
                </a:highlight>
              </a:rPr>
              <a:t>Raise your hand</a:t>
            </a:r>
            <a:r>
              <a:rPr lang="en" sz="1500">
                <a:highlight>
                  <a:schemeClr val="lt1"/>
                </a:highlight>
              </a:rPr>
              <a:t> to enter the queue to speak—then wait for the Facilitator to call on you / prompt you.</a:t>
            </a:r>
            <a:endParaRPr sz="1500">
              <a:highlight>
                <a:schemeClr val="lt1"/>
              </a:highlight>
            </a:endParaRPr>
          </a:p>
          <a:p>
            <a:pPr indent="-323850" lvl="1" marL="914400" rtl="0" algn="l">
              <a:lnSpc>
                <a:spcPct val="100000"/>
              </a:lnSpc>
              <a:spcBef>
                <a:spcPts val="0"/>
              </a:spcBef>
              <a:spcAft>
                <a:spcPts val="0"/>
              </a:spcAft>
              <a:buSzPts val="1500"/>
              <a:buChar char="○"/>
            </a:pPr>
            <a:r>
              <a:rPr b="1" lang="en" sz="1500">
                <a:highlight>
                  <a:schemeClr val="lt1"/>
                </a:highlight>
              </a:rPr>
              <a:t>Closed captioning</a:t>
            </a:r>
            <a:r>
              <a:rPr lang="en" sz="1500">
                <a:highlight>
                  <a:schemeClr val="lt1"/>
                </a:highlight>
              </a:rPr>
              <a:t> available</a:t>
            </a:r>
            <a:endParaRPr b="1" sz="1500">
              <a:highlight>
                <a:schemeClr val="lt1"/>
              </a:highlight>
            </a:endParaRPr>
          </a:p>
          <a:p>
            <a:pPr indent="-323850" lvl="0" marL="457200" rtl="0" algn="l">
              <a:lnSpc>
                <a:spcPct val="100000"/>
              </a:lnSpc>
              <a:spcBef>
                <a:spcPts val="1000"/>
              </a:spcBef>
              <a:spcAft>
                <a:spcPts val="0"/>
              </a:spcAft>
              <a:buSzPts val="1500"/>
              <a:buChar char="●"/>
            </a:pPr>
            <a:r>
              <a:rPr lang="en" sz="1500" u="sng">
                <a:highlight>
                  <a:schemeClr val="lt1"/>
                </a:highlight>
              </a:rPr>
              <a:t>When to use the chat</a:t>
            </a:r>
            <a:endParaRPr sz="1500" u="sng">
              <a:highlight>
                <a:schemeClr val="lt1"/>
              </a:highlight>
            </a:endParaRPr>
          </a:p>
          <a:p>
            <a:pPr indent="-323850" lvl="1" marL="914400" rtl="0" algn="l">
              <a:lnSpc>
                <a:spcPct val="100000"/>
              </a:lnSpc>
              <a:spcBef>
                <a:spcPts val="0"/>
              </a:spcBef>
              <a:spcAft>
                <a:spcPts val="0"/>
              </a:spcAft>
              <a:buSzPts val="1500"/>
              <a:buChar char="○"/>
            </a:pPr>
            <a:r>
              <a:rPr lang="en" sz="1500"/>
              <a:t>Chat everyone: “+1”, share resources, </a:t>
            </a:r>
            <a:br>
              <a:rPr lang="en" sz="1500"/>
            </a:br>
            <a:r>
              <a:rPr lang="en" sz="1500"/>
              <a:t>ask </a:t>
            </a:r>
            <a:r>
              <a:rPr lang="en" sz="1500"/>
              <a:t>non-substantive</a:t>
            </a:r>
            <a:r>
              <a:rPr lang="en" sz="1500"/>
              <a:t> questions, </a:t>
            </a:r>
            <a:endParaRPr sz="1500"/>
          </a:p>
          <a:p>
            <a:pPr indent="-323850" lvl="1" marL="914400" rtl="0" algn="l">
              <a:lnSpc>
                <a:spcPct val="100000"/>
              </a:lnSpc>
              <a:spcBef>
                <a:spcPts val="0"/>
              </a:spcBef>
              <a:spcAft>
                <a:spcPts val="0"/>
              </a:spcAft>
              <a:buSzPts val="1500"/>
              <a:buChar char="○"/>
            </a:pPr>
            <a:r>
              <a:rPr lang="en" sz="1500"/>
              <a:t>Chat Sooji: share anonymous concerns </a:t>
            </a:r>
            <a:endParaRPr sz="1500"/>
          </a:p>
        </p:txBody>
      </p:sp>
      <p:sp>
        <p:nvSpPr>
          <p:cNvPr id="366" name="Google Shape;366;p51"/>
          <p:cNvSpPr txBox="1"/>
          <p:nvPr>
            <p:ph idx="12" type="sldNum"/>
          </p:nvPr>
        </p:nvSpPr>
        <p:spPr>
          <a:xfrm>
            <a:off x="8519100" y="4883423"/>
            <a:ext cx="548700" cy="26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367" name="Google Shape;367;p51"/>
          <p:cNvGrpSpPr/>
          <p:nvPr/>
        </p:nvGrpSpPr>
        <p:grpSpPr>
          <a:xfrm>
            <a:off x="6260025" y="3960176"/>
            <a:ext cx="1576375" cy="749850"/>
            <a:chOff x="4547025" y="4061926"/>
            <a:chExt cx="1576375" cy="749850"/>
          </a:xfrm>
        </p:grpSpPr>
        <p:pic>
          <p:nvPicPr>
            <p:cNvPr id="368" name="Google Shape;368;p51"/>
            <p:cNvPicPr preferRelativeResize="0"/>
            <p:nvPr/>
          </p:nvPicPr>
          <p:blipFill>
            <a:blip r:embed="rId4">
              <a:alphaModFix/>
            </a:blip>
            <a:stretch>
              <a:fillRect/>
            </a:stretch>
          </p:blipFill>
          <p:spPr>
            <a:xfrm>
              <a:off x="4572010" y="4061926"/>
              <a:ext cx="1551390" cy="749850"/>
            </a:xfrm>
            <a:prstGeom prst="rect">
              <a:avLst/>
            </a:prstGeom>
            <a:noFill/>
            <a:ln>
              <a:noFill/>
            </a:ln>
          </p:spPr>
        </p:pic>
        <p:sp>
          <p:nvSpPr>
            <p:cNvPr id="369" name="Google Shape;369;p51"/>
            <p:cNvSpPr/>
            <p:nvPr/>
          </p:nvSpPr>
          <p:spPr>
            <a:xfrm>
              <a:off x="4547025" y="4547025"/>
              <a:ext cx="548700" cy="260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70" name="Google Shape;370;p51"/>
          <p:cNvCxnSpPr>
            <a:endCxn id="368" idx="1"/>
          </p:cNvCxnSpPr>
          <p:nvPr/>
        </p:nvCxnSpPr>
        <p:spPr>
          <a:xfrm>
            <a:off x="3768310" y="3328001"/>
            <a:ext cx="2516700" cy="1007100"/>
          </a:xfrm>
          <a:prstGeom prst="curvedConnector3">
            <a:avLst>
              <a:gd fmla="val 50000" name="adj1"/>
            </a:avLst>
          </a:prstGeom>
          <a:noFill/>
          <a:ln cap="flat" cmpd="sng" w="9525">
            <a:solidFill>
              <a:schemeClr val="dk2"/>
            </a:solidFill>
            <a:prstDash val="solid"/>
            <a:round/>
            <a:headEnd len="med" w="med" type="none"/>
            <a:tailEnd len="med" w="med" type="stealth"/>
          </a:ln>
        </p:spPr>
      </p:cxnSp>
      <p:cxnSp>
        <p:nvCxnSpPr>
          <p:cNvPr id="371" name="Google Shape;371;p51"/>
          <p:cNvCxnSpPr/>
          <p:nvPr/>
        </p:nvCxnSpPr>
        <p:spPr>
          <a:xfrm>
            <a:off x="3856650" y="3024675"/>
            <a:ext cx="2379300" cy="412200"/>
          </a:xfrm>
          <a:prstGeom prst="curvedConnector3">
            <a:avLst>
              <a:gd fmla="val 1961"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Public Input</a:t>
            </a:r>
            <a:endParaRPr/>
          </a:p>
        </p:txBody>
      </p:sp>
      <p:sp>
        <p:nvSpPr>
          <p:cNvPr id="377" name="Google Shape;377;p52"/>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000"/>
              </a:spcBef>
              <a:spcAft>
                <a:spcPts val="0"/>
              </a:spcAft>
              <a:buSzPts val="1800"/>
              <a:buNone/>
            </a:pPr>
            <a:r>
              <a:rPr b="1" lang="en"/>
              <a:t>Welcome Members of the Public!</a:t>
            </a:r>
            <a:endParaRPr b="1"/>
          </a:p>
          <a:p>
            <a:pPr indent="-342900" lvl="0" marL="457200" rtl="0" algn="l">
              <a:lnSpc>
                <a:spcPct val="100000"/>
              </a:lnSpc>
              <a:spcBef>
                <a:spcPts val="1200"/>
              </a:spcBef>
              <a:spcAft>
                <a:spcPts val="0"/>
              </a:spcAft>
              <a:buSzPts val="1800"/>
              <a:buChar char="●"/>
            </a:pPr>
            <a:r>
              <a:rPr lang="en"/>
              <a:t>You can participate by sharing feedback at any point in the meeting via the </a:t>
            </a:r>
            <a:r>
              <a:rPr b="1" lang="en"/>
              <a:t>chat</a:t>
            </a:r>
            <a:r>
              <a:rPr lang="en"/>
              <a:t>.</a:t>
            </a:r>
            <a:endParaRPr/>
          </a:p>
          <a:p>
            <a:pPr indent="0" lvl="0" marL="0" rtl="0" algn="l">
              <a:lnSpc>
                <a:spcPct val="100000"/>
              </a:lnSpc>
              <a:spcBef>
                <a:spcPts val="1200"/>
              </a:spcBef>
              <a:spcAft>
                <a:spcPts val="0"/>
              </a:spcAft>
              <a:buNone/>
            </a:pPr>
            <a:r>
              <a:rPr lang="en"/>
              <a:t> </a:t>
            </a:r>
            <a:endParaRPr/>
          </a:p>
          <a:p>
            <a:pPr indent="-342900" lvl="0" marL="457200" rtl="0" algn="l">
              <a:lnSpc>
                <a:spcPct val="100000"/>
              </a:lnSpc>
              <a:spcBef>
                <a:spcPts val="6000"/>
              </a:spcBef>
              <a:spcAft>
                <a:spcPts val="0"/>
              </a:spcAft>
              <a:buSzPts val="1800"/>
              <a:buChar char="●"/>
            </a:pPr>
            <a:r>
              <a:rPr lang="en"/>
              <a:t>Facilitators will elevate public feedback as and when appropriate. </a:t>
            </a:r>
            <a:endParaRPr/>
          </a:p>
          <a:p>
            <a:pPr indent="-342900" lvl="0" marL="457200" rtl="0" algn="l">
              <a:lnSpc>
                <a:spcPct val="100000"/>
              </a:lnSpc>
              <a:spcBef>
                <a:spcPts val="0"/>
              </a:spcBef>
              <a:spcAft>
                <a:spcPts val="0"/>
              </a:spcAft>
              <a:buSzPts val="1800"/>
              <a:buChar char="●"/>
            </a:pPr>
            <a:r>
              <a:rPr lang="en"/>
              <a:t>Please rename yourself on Zoom with “Public” in front of your name</a:t>
            </a:r>
            <a:endParaRPr/>
          </a:p>
        </p:txBody>
      </p:sp>
      <p:sp>
        <p:nvSpPr>
          <p:cNvPr id="378" name="Google Shape;378;p52"/>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79" name="Google Shape;379;p52"/>
          <p:cNvPicPr preferRelativeResize="0"/>
          <p:nvPr/>
        </p:nvPicPr>
        <p:blipFill rotWithShape="1">
          <a:blip r:embed="rId3">
            <a:alphaModFix/>
          </a:blip>
          <a:srcRect b="0" l="39620" r="44737" t="90533"/>
          <a:stretch/>
        </p:blipFill>
        <p:spPr>
          <a:xfrm>
            <a:off x="1645214" y="2269968"/>
            <a:ext cx="2157009" cy="881895"/>
          </a:xfrm>
          <a:prstGeom prst="rect">
            <a:avLst/>
          </a:prstGeom>
          <a:noFill/>
          <a:ln>
            <a:noFill/>
          </a:ln>
        </p:spPr>
      </p:pic>
      <p:sp>
        <p:nvSpPr>
          <p:cNvPr id="380" name="Google Shape;380;p52"/>
          <p:cNvSpPr/>
          <p:nvPr/>
        </p:nvSpPr>
        <p:spPr>
          <a:xfrm>
            <a:off x="1564750" y="2040800"/>
            <a:ext cx="1081200" cy="1344900"/>
          </a:xfrm>
          <a:prstGeom prst="ellipse">
            <a:avLst/>
          </a:prstGeom>
          <a:noFill/>
          <a:ln cap="flat" cmpd="sng" w="38100">
            <a:solidFill>
              <a:srgbClr val="83E3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CAEECC’s Groundrules</a:t>
            </a:r>
            <a:endParaRPr/>
          </a:p>
        </p:txBody>
      </p:sp>
      <p:sp>
        <p:nvSpPr>
          <p:cNvPr id="386" name="Google Shape;386;p53"/>
          <p:cNvSpPr txBox="1"/>
          <p:nvPr>
            <p:ph idx="1" type="body"/>
          </p:nvPr>
        </p:nvSpPr>
        <p:spPr>
          <a:xfrm>
            <a:off x="311700" y="1152475"/>
            <a:ext cx="8520600" cy="3557700"/>
          </a:xfrm>
          <a:prstGeom prst="rect">
            <a:avLst/>
          </a:prstGeom>
          <a:noFill/>
          <a:ln>
            <a:noFill/>
          </a:ln>
        </p:spPr>
        <p:txBody>
          <a:bodyPr anchorCtr="0" anchor="t" bIns="91425" lIns="91425" spcFirstLastPara="1" rIns="91425" wrap="square" tIns="91425">
            <a:normAutofit fontScale="92500" lnSpcReduction="10000"/>
          </a:bodyPr>
          <a:lstStyle/>
          <a:p>
            <a:pPr indent="-342900" lvl="0" marL="457200" rtl="0" algn="l">
              <a:lnSpc>
                <a:spcPct val="115000"/>
              </a:lnSpc>
              <a:spcBef>
                <a:spcPts val="0"/>
              </a:spcBef>
              <a:spcAft>
                <a:spcPts val="0"/>
              </a:spcAft>
              <a:buSzPct val="108108"/>
              <a:buChar char="●"/>
            </a:pPr>
            <a:r>
              <a:rPr lang="en"/>
              <a:t>Attend all meetings (or send designated alternate)</a:t>
            </a:r>
            <a:endParaRPr/>
          </a:p>
          <a:p>
            <a:pPr indent="-342900" lvl="0" marL="457200" rtl="0" algn="l">
              <a:lnSpc>
                <a:spcPct val="115000"/>
              </a:lnSpc>
              <a:spcBef>
                <a:spcPts val="1000"/>
              </a:spcBef>
              <a:spcAft>
                <a:spcPts val="0"/>
              </a:spcAft>
              <a:buSzPct val="108108"/>
              <a:buChar char="●"/>
            </a:pPr>
            <a:r>
              <a:rPr lang="en"/>
              <a:t>Do your homework (complete pre-and post-meeting work to ensure productive meetings and that a complete deliverable is finalized)</a:t>
            </a:r>
            <a:endParaRPr/>
          </a:p>
          <a:p>
            <a:pPr indent="-342900" lvl="0" marL="457200" rtl="0" algn="l">
              <a:lnSpc>
                <a:spcPct val="115000"/>
              </a:lnSpc>
              <a:spcBef>
                <a:spcPts val="1000"/>
              </a:spcBef>
              <a:spcAft>
                <a:spcPts val="0"/>
              </a:spcAft>
              <a:buSzPct val="108108"/>
              <a:buChar char="●"/>
            </a:pPr>
            <a:r>
              <a:rPr lang="en"/>
              <a:t>Facilitation team posts materials 5 days before the meeting</a:t>
            </a:r>
            <a:endParaRPr/>
          </a:p>
          <a:p>
            <a:pPr indent="-342900" lvl="0" marL="457200" rtl="0" algn="l">
              <a:lnSpc>
                <a:spcPct val="115000"/>
              </a:lnSpc>
              <a:spcBef>
                <a:spcPts val="1000"/>
              </a:spcBef>
              <a:spcAft>
                <a:spcPts val="0"/>
              </a:spcAft>
              <a:buSzPct val="108108"/>
              <a:buChar char="●"/>
            </a:pPr>
            <a:r>
              <a:rPr b="1" lang="en"/>
              <a:t>If there are recommendations you don’t agree with, propose alternatives or think creatively to try to bridge the gap</a:t>
            </a:r>
            <a:r>
              <a:rPr b="1" lang="en"/>
              <a:t>.</a:t>
            </a:r>
            <a:endParaRPr b="1"/>
          </a:p>
          <a:p>
            <a:pPr indent="0" lvl="0" marL="0" rtl="0" algn="l">
              <a:lnSpc>
                <a:spcPct val="115000"/>
              </a:lnSpc>
              <a:spcBef>
                <a:spcPts val="1000"/>
              </a:spcBef>
              <a:spcAft>
                <a:spcPts val="0"/>
              </a:spcAft>
              <a:buSzPct val="108108"/>
              <a:buNone/>
            </a:pPr>
            <a:r>
              <a:t/>
            </a:r>
            <a:endParaRPr/>
          </a:p>
          <a:p>
            <a:pPr indent="0" lvl="0" marL="0" rtl="0" algn="l">
              <a:lnSpc>
                <a:spcPct val="115000"/>
              </a:lnSpc>
              <a:spcBef>
                <a:spcPts val="1200"/>
              </a:spcBef>
              <a:spcAft>
                <a:spcPts val="1200"/>
              </a:spcAft>
              <a:buSzPct val="108108"/>
              <a:buNone/>
            </a:pPr>
            <a:r>
              <a:rPr lang="en"/>
              <a:t>See Goals, Roles &amp; Responsibilities for the full list of Ground Rules: </a:t>
            </a:r>
            <a:r>
              <a:rPr lang="en" u="sng">
                <a:solidFill>
                  <a:schemeClr val="hlink"/>
                </a:solidFill>
                <a:hlinkClick r:id="rId3"/>
              </a:rPr>
              <a:t>https://www.caeecc.org/caeecc-info</a:t>
            </a:r>
            <a:r>
              <a:rPr lang="en"/>
              <a:t> </a:t>
            </a:r>
            <a:endParaRPr/>
          </a:p>
        </p:txBody>
      </p:sp>
      <p:sp>
        <p:nvSpPr>
          <p:cNvPr id="387" name="Google Shape;387;p53"/>
          <p:cNvSpPr txBox="1"/>
          <p:nvPr>
            <p:ph idx="12" type="sldNum"/>
          </p:nvPr>
        </p:nvSpPr>
        <p:spPr>
          <a:xfrm>
            <a:off x="8519100" y="4883423"/>
            <a:ext cx="548700" cy="260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2A2A2A"/>
      </a:dk1>
      <a:lt1>
        <a:srgbClr val="FFFFFF"/>
      </a:lt1>
      <a:dk2>
        <a:srgbClr val="45818E"/>
      </a:dk2>
      <a:lt2>
        <a:srgbClr val="9E9E9E"/>
      </a:lt2>
      <a:accent1>
        <a:srgbClr val="134F5C"/>
      </a:accent1>
      <a:accent2>
        <a:srgbClr val="2A2A2A"/>
      </a:accent2>
      <a:accent3>
        <a:srgbClr val="45818E"/>
      </a:accent3>
      <a:accent4>
        <a:srgbClr val="76A5AF"/>
      </a:accent4>
      <a:accent5>
        <a:srgbClr val="A1D6E3"/>
      </a:accent5>
      <a:accent6>
        <a:srgbClr val="D0E0E3"/>
      </a:accent6>
      <a:hlink>
        <a:srgbClr val="0BAE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2A2A2A"/>
      </a:dk1>
      <a:lt1>
        <a:srgbClr val="FFFFFF"/>
      </a:lt1>
      <a:dk2>
        <a:srgbClr val="45818E"/>
      </a:dk2>
      <a:lt2>
        <a:srgbClr val="9E9E9E"/>
      </a:lt2>
      <a:accent1>
        <a:srgbClr val="134F5C"/>
      </a:accent1>
      <a:accent2>
        <a:srgbClr val="2A2A2A"/>
      </a:accent2>
      <a:accent3>
        <a:srgbClr val="45818E"/>
      </a:accent3>
      <a:accent4>
        <a:srgbClr val="76A5AF"/>
      </a:accent4>
      <a:accent5>
        <a:srgbClr val="9E9E9E"/>
      </a:accent5>
      <a:accent6>
        <a:srgbClr val="D0E0E3"/>
      </a:accent6>
      <a:hlink>
        <a:srgbClr val="0BAE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2A2A2A"/>
      </a:dk1>
      <a:lt1>
        <a:srgbClr val="FFFFFF"/>
      </a:lt1>
      <a:dk2>
        <a:srgbClr val="45818E"/>
      </a:dk2>
      <a:lt2>
        <a:srgbClr val="9E9E9E"/>
      </a:lt2>
      <a:accent1>
        <a:srgbClr val="134F5C"/>
      </a:accent1>
      <a:accent2>
        <a:srgbClr val="2A2A2A"/>
      </a:accent2>
      <a:accent3>
        <a:srgbClr val="45818E"/>
      </a:accent3>
      <a:accent4>
        <a:srgbClr val="76A5AF"/>
      </a:accent4>
      <a:accent5>
        <a:srgbClr val="A1D6E3"/>
      </a:accent5>
      <a:accent6>
        <a:srgbClr val="D0E0E3"/>
      </a:accent6>
      <a:hlink>
        <a:srgbClr val="0BAE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