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4" r:id="rId3"/>
    <p:sldId id="257" r:id="rId4"/>
    <p:sldId id="258" r:id="rId5"/>
    <p:sldId id="259" r:id="rId6"/>
    <p:sldId id="262" r:id="rId7"/>
    <p:sldId id="263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89"/>
  </p:normalViewPr>
  <p:slideViewPr>
    <p:cSldViewPr snapToGrid="0" snapToObjects="1">
      <p:cViewPr varScale="1">
        <p:scale>
          <a:sx n="83" d="100"/>
          <a:sy n="83" d="100"/>
        </p:scale>
        <p:origin x="72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60954-03F1-784C-8F0B-B34AA0435927}" type="datetimeFigureOut">
              <a:rPr lang="en-US" smtClean="0"/>
              <a:t>8/9/18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38642-5E64-8A4F-8CE4-E897E58ABB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209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4540D-B73F-9742-8866-6449A28AFD34}" type="datetimeFigureOut">
              <a:rPr lang="en-US" smtClean="0"/>
              <a:t>8/9/18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1624B-9AD5-A54A-9E6E-8653114F7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109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C9876-B804-F24E-88B5-BB1616154EE0}" type="datetime1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3531B-4F31-DE41-8208-673ECE0D3B88}" type="datetime1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B506-36CD-CE4E-B0E0-E0F7F1CCFB0B}" type="datetime1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E151-577F-C54C-9B34-7E1E57252EA3}" type="datetime1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C24E4-195B-C84F-AC90-6B3B80B3284B}" type="datetime1">
              <a:rPr lang="en-US" smtClean="0"/>
              <a:t>8/9/18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7E19-4096-DD4A-9AEE-4EF16C2681D2}" type="datetime1">
              <a:rPr lang="en-US" smtClean="0"/>
              <a:t>8/9/18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46FA-36BD-A242-A34D-C7934FC92F3E}" type="datetime1">
              <a:rPr lang="en-US" smtClean="0"/>
              <a:t>8/9/18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E1A5-052F-4642-9E69-CB36B935125C}" type="datetime1">
              <a:rPr lang="en-US" smtClean="0"/>
              <a:t>8/9/18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5ADDD-FC40-8143-81FC-55A2AE0E0E05}" type="datetime1">
              <a:rPr lang="en-US" smtClean="0"/>
              <a:t>8/9/18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0DA9A-4F16-B645-BDF2-62842B08ABD3}" type="datetime1">
              <a:rPr lang="en-US" smtClean="0"/>
              <a:t>8/9/18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DEB7D-CA99-5043-B0DC-4FF88DA1A55E}" type="datetime1">
              <a:rPr lang="en-US" smtClean="0"/>
              <a:t>8/9/18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EC17C8E-698E-AE4B-9B2A-D90A88C0910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ADDAA39-460D-6F4D-9D25-D93D4B994F8E}" type="datetime1">
              <a:rPr lang="en-US" smtClean="0"/>
              <a:t>8/9/18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Evaluation Framework for CAEECC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Dr. Jonathan Raab, Raab Associates</a:t>
            </a:r>
          </a:p>
          <a:p>
            <a:r>
              <a:rPr lang="en-US" dirty="0"/>
              <a:t>CAEECC Facilitator</a:t>
            </a:r>
          </a:p>
          <a:p>
            <a:r>
              <a:rPr lang="en-US" dirty="0"/>
              <a:t>August 2,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7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CPUC Directive on Evaluating Collaboration in CAEECC Process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28" y="1569203"/>
            <a:ext cx="7620000" cy="4800600"/>
          </a:xfrm>
        </p:spPr>
        <p:txBody>
          <a:bodyPr>
            <a:normAutofit fontScale="40000" lnSpcReduction="20000"/>
          </a:bodyPr>
          <a:lstStyle/>
          <a:p>
            <a:r>
              <a:rPr lang="en-US" sz="5900" i="1" dirty="0"/>
              <a:t>We direct the CAEECC facilitator to provide an assessment of collaboration in the CAEECC process, including </a:t>
            </a:r>
            <a:r>
              <a:rPr lang="en-US" sz="5900" i="1" dirty="0" err="1"/>
              <a:t>PAs’</a:t>
            </a:r>
            <a:r>
              <a:rPr lang="en-US" sz="5900" i="1" dirty="0"/>
              <a:t> responsiveness to stakeholder input and all stakeholders’ (including the program administrators) flexibility in reaching outcomes that are mutually agreeable.</a:t>
            </a:r>
          </a:p>
          <a:p>
            <a:r>
              <a:rPr lang="en-US" sz="5900" i="1" dirty="0"/>
              <a:t>The facilitator may also make specific recommendations for process or structural modifications that would facilitate collaboration in the CAEECC process.</a:t>
            </a:r>
          </a:p>
          <a:p>
            <a:r>
              <a:rPr lang="en-US" sz="5900" i="1" dirty="0"/>
              <a:t>Based on the facilitator’s assessment, we may consider whether to direct the CAEECC to implement modifications to its structure and/or process…</a:t>
            </a:r>
          </a:p>
          <a:p>
            <a:r>
              <a:rPr lang="en-US" sz="5900" i="1" dirty="0"/>
              <a:t>Due at CPUC March 31, 2019</a:t>
            </a:r>
          </a:p>
          <a:p>
            <a:r>
              <a:rPr lang="en-US" sz="5900" dirty="0"/>
              <a:t>Plus evaluation makes sense for continuous improvements of CAEECC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95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On-Going Tracking Metrics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Post-Meeting (series) Surveys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Analysis of Substantive Accomplishments of Full CAEECC Meetings, Working Groups, and Workshops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Periodic (e.g., annually) In-Depth Discussions/Interviews w/CAEECC Members/Proxies and CPUC </a:t>
            </a:r>
          </a:p>
          <a:p>
            <a:r>
              <a:rPr lang="en-US" dirty="0"/>
              <a:t>Note: Evaluation for March 2019 Facilitator Report to CPUC will be based on all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7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On-Going Tracking Metrics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Participation (attendance)</a:t>
            </a:r>
          </a:p>
          <a:p>
            <a:pPr lvl="1"/>
            <a:r>
              <a:rPr lang="en-US" dirty="0"/>
              <a:t>For Full CAEECC </a:t>
            </a:r>
            <a:r>
              <a:rPr lang="en-US" dirty="0" err="1"/>
              <a:t>Mtgs</a:t>
            </a:r>
            <a:endParaRPr lang="en-US" dirty="0"/>
          </a:p>
          <a:p>
            <a:pPr lvl="2"/>
            <a:r>
              <a:rPr lang="en-US" dirty="0"/>
              <a:t>Members/Proxies--# and % participation; &amp; % in person</a:t>
            </a:r>
          </a:p>
          <a:p>
            <a:pPr lvl="2"/>
            <a:r>
              <a:rPr lang="en-US" dirty="0"/>
              <a:t>CPUC; others from Member orgs; and others--#</a:t>
            </a:r>
          </a:p>
          <a:p>
            <a:pPr lvl="1"/>
            <a:r>
              <a:rPr lang="en-US" dirty="0"/>
              <a:t>For Working Groups &amp; Workshops</a:t>
            </a:r>
          </a:p>
          <a:p>
            <a:pPr lvl="2"/>
            <a:r>
              <a:rPr lang="en-US" dirty="0"/>
              <a:t>#’s of Members/Proxies; others from Member orgs; CPUC; Others; total in person vs. phone</a:t>
            </a:r>
          </a:p>
          <a:p>
            <a:r>
              <a:rPr lang="en-US" dirty="0"/>
              <a:t>Timely Preparation/Posting </a:t>
            </a:r>
          </a:p>
          <a:p>
            <a:pPr lvl="1"/>
            <a:r>
              <a:rPr lang="en-US" dirty="0"/>
              <a:t>% documents ready for posting 5 days or more before mtg. </a:t>
            </a:r>
          </a:p>
          <a:p>
            <a:r>
              <a:rPr lang="en-US" dirty="0"/>
              <a:t>Timely Feedback on Written Materials</a:t>
            </a:r>
          </a:p>
          <a:p>
            <a:pPr lvl="1"/>
            <a:r>
              <a:rPr lang="en-US" dirty="0"/>
              <a:t>#/ % Members/proxies provide feedback when requested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3600" dirty="0"/>
              <a:t>Post-Meeting (series) Surveys</a:t>
            </a:r>
            <a:br>
              <a:rPr lang="en-US" sz="3600" dirty="0"/>
            </a:br>
            <a:r>
              <a:rPr lang="en-US" sz="3200" dirty="0"/>
              <a:t>(for Working Groups/Ad Hoc Workshops)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i="1" dirty="0"/>
              <a:t>On scale of 1 (not at all) to 6 (very much so), or NA</a:t>
            </a:r>
            <a:r>
              <a:rPr lang="en-US" dirty="0">
                <a:effectLst/>
              </a:rPr>
              <a:t> “To what extent did the XX Working Group meetings:</a:t>
            </a:r>
          </a:p>
          <a:p>
            <a:pPr lvl="0"/>
            <a:r>
              <a:rPr lang="en-US" dirty="0"/>
              <a:t>help to better educate participants on this topic</a:t>
            </a:r>
            <a:r>
              <a:rPr lang="en-US" dirty="0">
                <a:effectLst/>
              </a:rPr>
              <a:t> </a:t>
            </a:r>
          </a:p>
          <a:p>
            <a:pPr lvl="0"/>
            <a:r>
              <a:rPr lang="en-US" dirty="0"/>
              <a:t>define and clarify options, elicit constructive feedback, and explore alternative options</a:t>
            </a:r>
          </a:p>
          <a:p>
            <a:pPr lvl="0"/>
            <a:r>
              <a:rPr lang="en-US" dirty="0"/>
              <a:t>narrow points of divergence</a:t>
            </a:r>
          </a:p>
          <a:p>
            <a:pPr lvl="0"/>
            <a:r>
              <a:rPr lang="en-US" dirty="0"/>
              <a:t> seek agreement where feasible on potential solutions and recommendations 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>
              <a:effectLst/>
            </a:endParaRP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1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Post-Meeting (series) Surveys</a:t>
            </a:r>
            <a:br>
              <a:rPr lang="en-US" sz="3200" dirty="0"/>
            </a:br>
            <a:r>
              <a:rPr lang="en-US" sz="3200" dirty="0"/>
              <a:t> (for Working Groups/Ad Hoc Workshops)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i="1" dirty="0"/>
              <a:t>On scale of 1 (not at all) to 6 (very much so), or NA</a:t>
            </a:r>
            <a:r>
              <a:rPr lang="en-US" dirty="0">
                <a:effectLst/>
              </a:rPr>
              <a:t> “To what extent were:</a:t>
            </a:r>
          </a:p>
          <a:p>
            <a:r>
              <a:rPr lang="en-US" dirty="0"/>
              <a:t>the programs administrators (PAs) responsive to stakeholder input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all stakeholders (including PAs) flexible in seeking outcomes that were potentially mutually agreeable </a:t>
            </a:r>
          </a:p>
          <a:p>
            <a:r>
              <a:rPr lang="en-US" dirty="0"/>
              <a:t>presentations and background documents clear and helpful</a:t>
            </a:r>
            <a:r>
              <a:rPr lang="en-US" dirty="0">
                <a:effectLst/>
              </a:rPr>
              <a:t> </a:t>
            </a:r>
          </a:p>
          <a:p>
            <a:r>
              <a:rPr lang="en-US" dirty="0"/>
              <a:t>the meeting summaries accurate and useful 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3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/>
              <a:t>Post-Meeting (series) Surveys</a:t>
            </a:r>
            <a:br>
              <a:rPr lang="en-US" sz="3600" dirty="0"/>
            </a:br>
            <a:r>
              <a:rPr lang="en-US" sz="3600" dirty="0"/>
              <a:t> (for Working Groups/Ad Hoc Workshops)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effective do you feel the Facilitator was in running this/these working group meeting(s)</a:t>
            </a:r>
            <a:r>
              <a:rPr lang="en-US" dirty="0"/>
              <a:t> (e.g., preparation, efficiency, effectiveness, fostering a constructive forum, being impartial, and making sure no one/few dominated discussions)?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pPr lvl="0"/>
            <a:r>
              <a:rPr lang="en-US" dirty="0"/>
              <a:t>To what extent did this/these working group meeting(s) </a:t>
            </a:r>
            <a:r>
              <a:rPr lang="en-US" b="1" dirty="0"/>
              <a:t>accomplish the goals</a:t>
            </a:r>
            <a:r>
              <a:rPr lang="en-US" dirty="0"/>
              <a:t> established at the outset of the working group(s)?</a:t>
            </a:r>
          </a:p>
          <a:p>
            <a:pPr lvl="0"/>
            <a:r>
              <a:rPr lang="en-US" b="1" dirty="0"/>
              <a:t>Overall, how effective do you feel this/these workshop(s) were in addressing this topic?</a:t>
            </a:r>
            <a:endParaRPr lang="en-US" dirty="0"/>
          </a:p>
          <a:p>
            <a:r>
              <a:rPr lang="en-US" dirty="0"/>
              <a:t>Do you have </a:t>
            </a:r>
            <a:r>
              <a:rPr lang="en-US" b="1" dirty="0"/>
              <a:t>any comments</a:t>
            </a:r>
            <a:r>
              <a:rPr lang="en-US" dirty="0"/>
              <a:t> about the overall accomplishments of this/these working group meeting(s) or your responses to any of the above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64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Analysis of Substantive </a:t>
            </a:r>
            <a:br>
              <a:rPr lang="en-US" dirty="0"/>
            </a:br>
            <a:r>
              <a:rPr lang="en-US" dirty="0"/>
              <a:t>Issues/CAEECC Accomplishments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Goal: Assess what was the substantive value added thru the CAEECC process</a:t>
            </a:r>
          </a:p>
          <a:p>
            <a:r>
              <a:rPr lang="en-US" dirty="0"/>
              <a:t>Tracking of Issue Progression </a:t>
            </a:r>
            <a:r>
              <a:rPr lang="en-US"/>
              <a:t>and Resolution</a:t>
            </a:r>
            <a:endParaRPr lang="en-US" dirty="0"/>
          </a:p>
          <a:p>
            <a:pPr lvl="1"/>
            <a:r>
              <a:rPr lang="en-US" dirty="0"/>
              <a:t>Initial Proposal(s) (by whom, and when in CAEECC process)</a:t>
            </a:r>
          </a:p>
          <a:p>
            <a:pPr lvl="1"/>
            <a:r>
              <a:rPr lang="en-US" dirty="0"/>
              <a:t>Alternatives Proposals Discussed at CAEECC (and by whom)</a:t>
            </a:r>
          </a:p>
          <a:p>
            <a:pPr lvl="1"/>
            <a:r>
              <a:rPr lang="en-US" dirty="0"/>
              <a:t>Final Dispensation of Issue (at CAEECC; what was submitted by PAs to CPUC if applicable; comments by CAEECC Members; CPUC decision)</a:t>
            </a:r>
          </a:p>
          <a:p>
            <a:r>
              <a:rPr lang="en-US" dirty="0"/>
              <a:t>Post-Meeting(s) Issue Survey of Participants</a:t>
            </a:r>
          </a:p>
          <a:p>
            <a:r>
              <a:rPr lang="en-US" dirty="0"/>
              <a:t>Annual Interview of Members/Proxies, CPUC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36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Periodic (e.g., annually) In-Depth Discussions/Interviews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 interviews of each CAEECC Member (with their proxies); and CPUC</a:t>
            </a:r>
          </a:p>
          <a:p>
            <a:r>
              <a:rPr lang="en-US" dirty="0"/>
              <a:t>Develop interview protocol focused on overall CAEECC processes and substantive accomplishments for the year, plus get input and feedback on potential refinements/improvements</a:t>
            </a:r>
          </a:p>
          <a:p>
            <a:r>
              <a:rPr lang="en-US" dirty="0"/>
              <a:t>Touch on many of issues flagged in slides above</a:t>
            </a:r>
          </a:p>
          <a:p>
            <a:r>
              <a:rPr lang="en-US" dirty="0"/>
              <a:t>Interviews December/January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7C8E-698E-AE4B-9B2A-D90A88C091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057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</TotalTime>
  <Words>686</Words>
  <Application>Microsoft Macintosh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Adjacency</vt:lpstr>
      <vt:lpstr>Evaluation Framework for CAEECC</vt:lpstr>
      <vt:lpstr> CPUC Directive on Evaluating Collaboration in CAEECC Process </vt:lpstr>
      <vt:lpstr>Evaluation Framework</vt:lpstr>
      <vt:lpstr>On-Going Tracking Metrics </vt:lpstr>
      <vt:lpstr> Post-Meeting (series) Surveys (for Working Groups/Ad Hoc Workshops) </vt:lpstr>
      <vt:lpstr>Post-Meeting (series) Surveys  (for Working Groups/Ad Hoc Workshops) </vt:lpstr>
      <vt:lpstr> Post-Meeting (series) Surveys  (for Working Groups/Ad Hoc Workshops) </vt:lpstr>
      <vt:lpstr>Analysis of Substantive  Issues/CAEECC Accomplishments  </vt:lpstr>
      <vt:lpstr>Periodic (e.g., annually) In-Depth Discussions/Interviews 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Raab</dc:creator>
  <cp:lastModifiedBy>Susan Rivo</cp:lastModifiedBy>
  <cp:revision>17</cp:revision>
  <dcterms:created xsi:type="dcterms:W3CDTF">2018-07-17T12:28:00Z</dcterms:created>
  <dcterms:modified xsi:type="dcterms:W3CDTF">2018-08-09T08:02:39Z</dcterms:modified>
</cp:coreProperties>
</file>