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sldIdLst>
    <p:sldId id="256" r:id="rId2"/>
    <p:sldId id="278" r:id="rId3"/>
    <p:sldId id="271" r:id="rId4"/>
    <p:sldId id="272" r:id="rId5"/>
    <p:sldId id="273" r:id="rId6"/>
    <p:sldId id="274" r:id="rId7"/>
    <p:sldId id="275" r:id="rId8"/>
    <p:sldId id="276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9154D5-B816-44CA-8C0E-A3EC80EBE2A2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0EBEF3-1EB7-4373-91B5-70F427B4C9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1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6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4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6764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60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7262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81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3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7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3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3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0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4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7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0D11-3CE5-4A6A-A4DD-7E736CF10D64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7A79-F10A-47D3-919D-58A7FB9E4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177" y="2404534"/>
            <a:ext cx="6177138" cy="1646302"/>
          </a:xfrm>
        </p:spPr>
        <p:txBody>
          <a:bodyPr/>
          <a:lstStyle/>
          <a:p>
            <a:r>
              <a:rPr lang="en-US" sz="4800" dirty="0"/>
              <a:t>2019 ABAL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A50A4-606B-4294-BD9C-DD2C186498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[Pacific Gas and Electric]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618" y="5147733"/>
            <a:ext cx="219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13555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CD957-DB21-4347-95E7-A27A3C36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248093"/>
            <a:ext cx="6347713" cy="1320800"/>
          </a:xfrm>
        </p:spPr>
        <p:txBody>
          <a:bodyPr>
            <a:normAutofit/>
          </a:bodyPr>
          <a:lstStyle/>
          <a:p>
            <a:r>
              <a:rPr lang="en-US" sz="3200" dirty="0"/>
              <a:t>2019 Budget &amp; Cost-Effectiveness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F3ADAF-56D1-4989-9FCE-D12D16302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36" y="1005131"/>
            <a:ext cx="6716335" cy="585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0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64776"/>
          </a:xfrm>
        </p:spPr>
        <p:txBody>
          <a:bodyPr>
            <a:normAutofit/>
          </a:bodyPr>
          <a:lstStyle/>
          <a:p>
            <a:r>
              <a:rPr lang="en-US" sz="2800" dirty="0"/>
              <a:t>Planned Portfolio Changes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07485"/>
            <a:ext cx="6739468" cy="356984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dirty="0"/>
              <a:t>PG&amp;E’s 1</a:t>
            </a:r>
            <a:r>
              <a:rPr lang="en-US" sz="2000" baseline="30000" dirty="0"/>
              <a:t>st</a:t>
            </a:r>
            <a:r>
              <a:rPr lang="en-US" sz="2000" dirty="0"/>
              <a:t> Draft ABAL reflects substantial changes needed to achieve higher TRC: </a:t>
            </a:r>
          </a:p>
          <a:p>
            <a:pPr fontAlgn="base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Program closures and budget reductions</a:t>
            </a:r>
          </a:p>
          <a:p>
            <a:pPr lvl="1" fontAlgn="base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Closing and/or scaled back low TRC programs in every sector</a:t>
            </a:r>
          </a:p>
          <a:p>
            <a:pPr lvl="1" fontAlgn="base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Rationalizing non-incentive spend to improve PAC</a:t>
            </a:r>
          </a:p>
          <a:p>
            <a:pPr fontAlgn="base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Ramping up cost effective deployment of On-Bill Financing (OBF)</a:t>
            </a:r>
          </a:p>
          <a:p>
            <a:pPr fontAlgn="base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Rationalizing Measure Costs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E38FD79-EC24-4DD2-B055-CEE8CE6A8C35}"/>
              </a:ext>
            </a:extLst>
          </p:cNvPr>
          <p:cNvSpPr txBox="1">
            <a:spLocks/>
          </p:cNvSpPr>
          <p:nvPr/>
        </p:nvSpPr>
        <p:spPr>
          <a:xfrm>
            <a:off x="609599" y="5354063"/>
            <a:ext cx="6739468" cy="1010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Wingdings 3" charset="2"/>
              <a:buNone/>
            </a:pPr>
            <a:r>
              <a:rPr lang="en-US" sz="2000" dirty="0"/>
              <a:t>These changes will result in a more focused, modernized portfolio that prioritizes resource savings.</a:t>
            </a:r>
          </a:p>
        </p:txBody>
      </p:sp>
    </p:spTree>
    <p:extLst>
      <p:ext uri="{BB962C8B-B14F-4D97-AF65-F5344CB8AC3E}">
        <p14:creationId xmlns:p14="http://schemas.microsoft.com/office/powerpoint/2010/main" val="107810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C3643-6902-4511-9AE6-1C21CD776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Program Changes: Program Closures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A9FD-DF9D-4323-BD8C-1A84DD69E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LED Accelerator (Commercial, PGE210119)</a:t>
            </a:r>
          </a:p>
          <a:p>
            <a:pPr lvl="0"/>
            <a:r>
              <a:rPr lang="en-US" dirty="0"/>
              <a:t>Light Industrial Energy Efficiency (Industrial, PGE2210211)</a:t>
            </a:r>
          </a:p>
          <a:p>
            <a:pPr lvl="0"/>
            <a:r>
              <a:rPr lang="en-US" dirty="0"/>
              <a:t>California Wastewater Process Optimization (Industrial, PGE21025)</a:t>
            </a:r>
          </a:p>
          <a:p>
            <a:pPr lvl="0"/>
            <a:r>
              <a:rPr lang="en-US" dirty="0"/>
              <a:t>Industrial Refrigeration Performance Plus (Agricultural, PGE21036)</a:t>
            </a:r>
          </a:p>
          <a:p>
            <a:pPr lvl="0"/>
            <a:r>
              <a:rPr lang="en-US" dirty="0"/>
              <a:t>Residential Upstream HVAC (Residential, Subprogram of PGE21006)</a:t>
            </a:r>
          </a:p>
          <a:p>
            <a:r>
              <a:rPr lang="en-US" dirty="0"/>
              <a:t>Energy Upgrade California – Basic Path (Residential, PGE21004)</a:t>
            </a:r>
          </a:p>
          <a:p>
            <a:r>
              <a:rPr lang="en-US"/>
              <a:t>Lighting </a:t>
            </a:r>
            <a:r>
              <a:rPr lang="en-US" dirty="0"/>
              <a:t>Market Transformation and Innovation (Lighting)</a:t>
            </a:r>
          </a:p>
          <a:p>
            <a:r>
              <a:rPr lang="en-US" dirty="0"/>
              <a:t>WE&amp;T Planning (WE&amp;T)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0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E48A1-94AB-4E38-B600-661F010AA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Program Changes: Budget Reductions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9BAB5-C251-43DE-AA4B-50C7F71C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561222" cy="3880773"/>
          </a:xfrm>
        </p:spPr>
        <p:txBody>
          <a:bodyPr/>
          <a:lstStyle/>
          <a:p>
            <a:pPr lvl="0"/>
            <a:r>
              <a:rPr lang="en-US" dirty="0"/>
              <a:t>Air Conditioning Quality Care (Residential subprogram of PGE21006)</a:t>
            </a:r>
          </a:p>
          <a:p>
            <a:pPr lvl="0">
              <a:spcBef>
                <a:spcPts val="1500"/>
              </a:spcBef>
            </a:pPr>
            <a:r>
              <a:rPr lang="en-US" dirty="0"/>
              <a:t>Energy Upgrade California (Residential, PGE21004)</a:t>
            </a:r>
          </a:p>
          <a:p>
            <a:pPr lvl="0">
              <a:spcBef>
                <a:spcPts val="1500"/>
              </a:spcBef>
            </a:pPr>
            <a:r>
              <a:rPr lang="en-US" dirty="0"/>
              <a:t>Primary Lighting (Residential, PGE21041)</a:t>
            </a:r>
          </a:p>
          <a:p>
            <a:pPr lvl="0">
              <a:spcBef>
                <a:spcPts val="1500"/>
              </a:spcBef>
            </a:pPr>
            <a:r>
              <a:rPr lang="en-US" dirty="0"/>
              <a:t>Plug Load and Appliance Program (Residential, PGE21002)</a:t>
            </a:r>
          </a:p>
          <a:p>
            <a:pPr lvl="0">
              <a:spcBef>
                <a:spcPts val="1500"/>
              </a:spcBef>
            </a:pPr>
            <a:r>
              <a:rPr lang="en-US" dirty="0"/>
              <a:t>Commercial Deemed incentives (Commercial, PGE21012)</a:t>
            </a:r>
          </a:p>
          <a:p>
            <a:pPr>
              <a:spcBef>
                <a:spcPts val="1500"/>
              </a:spcBef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Revisiting non-incentive costs for Local Government Partners (LGPs) </a:t>
            </a:r>
            <a:r>
              <a:rPr lang="en-US" b="1" u="sng" dirty="0">
                <a:solidFill>
                  <a:schemeClr val="bg2">
                    <a:lumMod val="25000"/>
                  </a:schemeClr>
                </a:solidFill>
              </a:rPr>
              <a:t>to meet a 1.0 PAC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1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C2E3-BACF-4F2E-8813-0BC0D6407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Program Changes: Budget Increases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8957D-14B1-40BD-B348-E665F182A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026651"/>
            <a:ext cx="6657475" cy="4605154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Res Energy Fitness/MIDI (Residential, PGE210011)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PG&amp;E has revamped MIDI and hopes to expand the program for moderate income, DAC and HTR customers.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REF assists customers at risk for high user surcharges. PG&amp;E uses REF to test EE + DR technologies and load shifting options to support the TOU transition.</a:t>
            </a:r>
          </a:p>
          <a:p>
            <a:pPr lvl="0"/>
            <a:r>
              <a:rPr lang="en-US" dirty="0"/>
              <a:t>Res Pay for Performance (Residential, PGE210010)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PG&amp;E anticipates at least four P4P aggregators in 2019 with two currently in the field.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Res P4P can help EE become a competitive resource</a:t>
            </a:r>
          </a:p>
          <a:p>
            <a:pPr lvl="0"/>
            <a:r>
              <a:rPr lang="en-US" dirty="0"/>
              <a:t>On Bill Financing Non-Incentive Pathway (Finance, PGE21091)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Heavy interest from large customers in OBF-NI</a:t>
            </a:r>
          </a:p>
          <a:p>
            <a:r>
              <a:rPr lang="en-US" i="1" dirty="0"/>
              <a:t>New Program Addition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i="1" dirty="0"/>
              <a:t>WE&amp;T Career Workforce Readiness – ramp up costs</a:t>
            </a:r>
          </a:p>
        </p:txBody>
      </p:sp>
    </p:spTree>
    <p:extLst>
      <p:ext uri="{BB962C8B-B14F-4D97-AF65-F5344CB8AC3E}">
        <p14:creationId xmlns:p14="http://schemas.microsoft.com/office/powerpoint/2010/main" val="74416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E78CB-7702-4EA4-B050-264154D8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Cost Reductions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D3A3B-F39E-4670-BD2C-DDE3466BA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872861"/>
            <a:ext cx="6347714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Energy Upgrade California Advanced Path (PGE21004)</a:t>
            </a:r>
          </a:p>
          <a:p>
            <a:pPr lvl="0"/>
            <a:r>
              <a:rPr lang="en-US" dirty="0"/>
              <a:t>Multifamily Upgrade Program (PGE21003)</a:t>
            </a:r>
          </a:p>
          <a:p>
            <a:pPr lvl="0"/>
            <a:r>
              <a:rPr lang="en-US" dirty="0"/>
              <a:t>Residential New Construction (PGE21005)</a:t>
            </a:r>
          </a:p>
          <a:p>
            <a:pPr lvl="0"/>
            <a:r>
              <a:rPr lang="en-US" dirty="0"/>
              <a:t>California New Homes Multifamily (PGE21007)</a:t>
            </a:r>
          </a:p>
          <a:p>
            <a:pPr lvl="0"/>
            <a:r>
              <a:rPr lang="en-US" dirty="0"/>
              <a:t>Savings By Design (PGE211025)</a:t>
            </a:r>
          </a:p>
          <a:p>
            <a:pPr lvl="0"/>
            <a:r>
              <a:rPr lang="en-US" dirty="0"/>
              <a:t>Agricultural Calculated Incentives (PGE21031)</a:t>
            </a:r>
          </a:p>
          <a:p>
            <a:pPr lvl="0"/>
            <a:r>
              <a:rPr lang="en-US" dirty="0"/>
              <a:t>Commercial Calculated Incentives (PGE21011)</a:t>
            </a:r>
          </a:p>
          <a:p>
            <a:pPr lvl="0"/>
            <a:r>
              <a:rPr lang="en-US" dirty="0"/>
              <a:t>Industrial Calculated Incentives (PGE21021)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32F0896-4E81-4A17-86B6-D57B8C6399CD}"/>
              </a:ext>
            </a:extLst>
          </p:cNvPr>
          <p:cNvSpPr txBox="1">
            <a:spLocks/>
          </p:cNvSpPr>
          <p:nvPr/>
        </p:nvSpPr>
        <p:spPr>
          <a:xfrm>
            <a:off x="217844" y="1609836"/>
            <a:ext cx="7068480" cy="1010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Wingdings 3" charset="2"/>
              <a:buNone/>
            </a:pPr>
            <a:r>
              <a:rPr lang="en-US" sz="2000" dirty="0"/>
              <a:t>PG&amp;E is forecasting measures cost adjustments for the following programs due to outdated values or substantial non-EE costs.</a:t>
            </a:r>
          </a:p>
        </p:txBody>
      </p:sp>
    </p:spTree>
    <p:extLst>
      <p:ext uri="{BB962C8B-B14F-4D97-AF65-F5344CB8AC3E}">
        <p14:creationId xmlns:p14="http://schemas.microsoft.com/office/powerpoint/2010/main" val="371040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89B2-6C97-4E6F-BF12-9C8F72FA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44558"/>
            <a:ext cx="6347713" cy="1320800"/>
          </a:xfrm>
        </p:spPr>
        <p:txBody>
          <a:bodyPr/>
          <a:lstStyle/>
          <a:p>
            <a:r>
              <a:rPr lang="en-US" dirty="0"/>
              <a:t>Next Steps to Improve Cost-Effectiveness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274AB-3DF4-4BD7-801F-D065C6A53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67" y="1718367"/>
            <a:ext cx="7500732" cy="4927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Rationalize cost-effectiveness, within current policy framework </a:t>
            </a:r>
          </a:p>
          <a:p>
            <a:pPr lvl="1"/>
            <a:r>
              <a:rPr lang="en-US" dirty="0"/>
              <a:t>Address inaccurate and non-EE measure costs</a:t>
            </a:r>
          </a:p>
          <a:p>
            <a:pPr lvl="1"/>
            <a:r>
              <a:rPr lang="en-US" dirty="0"/>
              <a:t>Update outdated NTG values </a:t>
            </a:r>
          </a:p>
          <a:p>
            <a:pPr lvl="1"/>
            <a:r>
              <a:rPr lang="en-US" dirty="0"/>
              <a:t>Incorporate OBF savings</a:t>
            </a:r>
          </a:p>
          <a:p>
            <a:pPr lvl="1"/>
            <a:r>
              <a:rPr lang="en-US" dirty="0"/>
              <a:t>Increase EULs, as appropriate </a:t>
            </a:r>
          </a:p>
          <a:p>
            <a:pPr lvl="1"/>
            <a:r>
              <a:rPr lang="en-US" dirty="0"/>
              <a:t>What is the role of the PAC?</a:t>
            </a:r>
          </a:p>
          <a:p>
            <a:r>
              <a:rPr lang="en-US" b="1" dirty="0"/>
              <a:t>Reduce non-incentive spending where needed</a:t>
            </a:r>
          </a:p>
          <a:p>
            <a:r>
              <a:rPr lang="en-US" b="1" dirty="0"/>
              <a:t>Targeted program changes – existing programs</a:t>
            </a:r>
          </a:p>
          <a:p>
            <a:pPr lvl="1"/>
            <a:r>
              <a:rPr lang="en-US" dirty="0"/>
              <a:t>Focused SMB direct install (DI)</a:t>
            </a:r>
          </a:p>
          <a:p>
            <a:r>
              <a:rPr lang="en-US" b="1" dirty="0"/>
              <a:t>Solicitations – new programs!</a:t>
            </a:r>
          </a:p>
          <a:p>
            <a:pPr lvl="1"/>
            <a:r>
              <a:rPr lang="en-US" dirty="0"/>
              <a:t>Refresh sectors with a laser-focus on cost-effective solutions </a:t>
            </a:r>
          </a:p>
          <a:p>
            <a:r>
              <a:rPr lang="en-US" b="1" dirty="0"/>
              <a:t>Phase 3 cost-effectiveness policy changes </a:t>
            </a:r>
          </a:p>
          <a:p>
            <a:pPr lvl="1"/>
            <a:r>
              <a:rPr lang="en-US" dirty="0"/>
              <a:t>Market Transformation </a:t>
            </a:r>
          </a:p>
          <a:p>
            <a:pPr lvl="1"/>
            <a:r>
              <a:rPr lang="en-US" dirty="0"/>
              <a:t>Accounting for “Non-resource” programs that support larger state policy goals </a:t>
            </a:r>
          </a:p>
          <a:p>
            <a:pPr lvl="1"/>
            <a:r>
              <a:rPr lang="en-US" dirty="0"/>
              <a:t>Continued rationalization of cost-effectiveness inputs, esp. measure costs!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20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2" y="3107267"/>
            <a:ext cx="6347713" cy="1320800"/>
          </a:xfrm>
        </p:spPr>
        <p:txBody>
          <a:bodyPr/>
          <a:lstStyle/>
          <a:p>
            <a:pPr algn="ctr"/>
            <a:r>
              <a:rPr lang="en-US" dirty="0"/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9646813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1652</TotalTime>
  <Words>538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Facet</vt:lpstr>
      <vt:lpstr>2019 ABAL Overview</vt:lpstr>
      <vt:lpstr>2019 Budget &amp; Cost-Effectiveness</vt:lpstr>
      <vt:lpstr>Planned Portfolio Changes</vt:lpstr>
      <vt:lpstr>Specific Program Changes: Program Closures </vt:lpstr>
      <vt:lpstr>Specific Program Changes: Budget Reductions </vt:lpstr>
      <vt:lpstr>Specific Program Changes: Budget Increases  </vt:lpstr>
      <vt:lpstr>Measure Cost Reductions </vt:lpstr>
      <vt:lpstr>Next Steps to Improve Cost-Effectiveness  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ABAL</dc:title>
  <dc:creator>Brooks, Erin P.</dc:creator>
  <cp:lastModifiedBy>Scheer, Adam</cp:lastModifiedBy>
  <cp:revision>59</cp:revision>
  <cp:lastPrinted>2018-07-31T15:33:41Z</cp:lastPrinted>
  <dcterms:created xsi:type="dcterms:W3CDTF">2018-07-06T21:46:25Z</dcterms:created>
  <dcterms:modified xsi:type="dcterms:W3CDTF">2018-08-01T01:16:07Z</dcterms:modified>
</cp:coreProperties>
</file>