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Muli"/>
      <p:regular r:id="rId10"/>
      <p:bold r:id="rId11"/>
      <p:italic r:id="rId12"/>
      <p:boldItalic r:id="rId13"/>
    </p:embeddedFont>
    <p:embeddedFont>
      <p:font typeface="Jura"/>
      <p:regular r:id="rId14"/>
      <p:bold r:id="rId15"/>
    </p:embeddedFont>
    <p:embeddedFont>
      <p:font typeface="Muli Light"/>
      <p:regular r:id="rId16"/>
      <p:bold r:id="rId17"/>
      <p:italic r:id="rId18"/>
      <p:boldItalic r:id="rId19"/>
    </p:embeddedFont>
    <p:embeddedFont>
      <p:font typeface="Muli SemiBold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uliSemiBold-regular.fntdata"/><Relationship Id="rId11" Type="http://schemas.openxmlformats.org/officeDocument/2006/relationships/font" Target="fonts/Muli-bold.fntdata"/><Relationship Id="rId22" Type="http://schemas.openxmlformats.org/officeDocument/2006/relationships/font" Target="fonts/MuliSemiBold-italic.fntdata"/><Relationship Id="rId10" Type="http://schemas.openxmlformats.org/officeDocument/2006/relationships/font" Target="fonts/Muli-regular.fntdata"/><Relationship Id="rId21" Type="http://schemas.openxmlformats.org/officeDocument/2006/relationships/font" Target="fonts/MuliSemiBold-bold.fntdata"/><Relationship Id="rId13" Type="http://schemas.openxmlformats.org/officeDocument/2006/relationships/font" Target="fonts/Muli-boldItalic.fntdata"/><Relationship Id="rId12" Type="http://schemas.openxmlformats.org/officeDocument/2006/relationships/font" Target="fonts/Muli-italic.fntdata"/><Relationship Id="rId23" Type="http://schemas.openxmlformats.org/officeDocument/2006/relationships/font" Target="fonts/MuliSemiBol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Jura-bold.fntdata"/><Relationship Id="rId14" Type="http://schemas.openxmlformats.org/officeDocument/2006/relationships/font" Target="fonts/Jura-regular.fntdata"/><Relationship Id="rId17" Type="http://schemas.openxmlformats.org/officeDocument/2006/relationships/font" Target="fonts/MuliLight-bold.fntdata"/><Relationship Id="rId16" Type="http://schemas.openxmlformats.org/officeDocument/2006/relationships/font" Target="fonts/MuliLight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uliLight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uliLight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61c3ea147d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61c3ea147d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5 minutes max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Due COB on October 14th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1c3ea147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61c3ea147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Likes about the current processes 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(and hence want to preserve)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1c3ea147d_0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1c3ea147d_0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Don’t like about the current processes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(and hence want to fix/change)</a:t>
            </a:r>
            <a:endParaRPr sz="18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0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0" y="4946078"/>
            <a:ext cx="548700" cy="16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8" name="Google Shape;58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712525"/>
            <a:ext cx="9143999" cy="8459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4"/>
          <p:cNvSpPr/>
          <p:nvPr/>
        </p:nvSpPr>
        <p:spPr>
          <a:xfrm>
            <a:off x="0" y="4797125"/>
            <a:ext cx="9144000" cy="365700"/>
          </a:xfrm>
          <a:prstGeom prst="rect">
            <a:avLst/>
          </a:prstGeom>
          <a:solidFill>
            <a:srgbClr val="11619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 txBox="1"/>
          <p:nvPr/>
        </p:nvSpPr>
        <p:spPr>
          <a:xfrm>
            <a:off x="311700" y="4896425"/>
            <a:ext cx="3583500" cy="1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  <a:latin typeface="Muli SemiBold"/>
                <a:ea typeface="Muli SemiBold"/>
                <a:cs typeface="Muli SemiBold"/>
                <a:sym typeface="Muli SemiBold"/>
              </a:rPr>
              <a:t>Firstname Lastname,</a:t>
            </a:r>
            <a:r>
              <a:rPr lang="en" sz="800">
                <a:solidFill>
                  <a:srgbClr val="FFFFFF"/>
                </a:solidFill>
                <a:latin typeface="Muli Light"/>
                <a:ea typeface="Muli Light"/>
                <a:cs typeface="Muli Light"/>
                <a:sym typeface="Muli Light"/>
              </a:rPr>
              <a:t> Person’s Title Goes Here</a:t>
            </a:r>
            <a:endParaRPr sz="800">
              <a:solidFill>
                <a:srgbClr val="FFFFFF"/>
              </a:solidFill>
              <a:latin typeface="Muli Light"/>
              <a:ea typeface="Muli Light"/>
              <a:cs typeface="Muli Light"/>
              <a:sym typeface="Muli Light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5437650" y="4896425"/>
            <a:ext cx="3583500" cy="1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  <a:latin typeface="Muli SemiBold"/>
                <a:ea typeface="Muli SemiBold"/>
                <a:cs typeface="Muli SemiBold"/>
                <a:sym typeface="Muli SemiBold"/>
              </a:rPr>
              <a:t>MM/DD/YYYY</a:t>
            </a:r>
            <a:endParaRPr sz="800">
              <a:solidFill>
                <a:srgbClr val="FFFFFF"/>
              </a:solidFill>
              <a:latin typeface="Muli Light"/>
              <a:ea typeface="Muli Light"/>
              <a:cs typeface="Muli Light"/>
              <a:sym typeface="Muli Light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900" y="567075"/>
            <a:ext cx="2220755" cy="7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rgbClr val="2D7DD2">
            <a:alpha val="82310"/>
          </a:srgbClr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5" name="Google Shape;65;p15"/>
          <p:cNvSpPr txBox="1"/>
          <p:nvPr>
            <p:ph idx="12" type="sldNum"/>
          </p:nvPr>
        </p:nvSpPr>
        <p:spPr>
          <a:xfrm>
            <a:off x="8472450" y="4869878"/>
            <a:ext cx="548700" cy="16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>
              <a:buNone/>
              <a:defRPr sz="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 rtl="0">
              <a:buNone/>
              <a:defRPr sz="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 rtl="0">
              <a:buNone/>
              <a:defRPr sz="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 rtl="0">
              <a:buNone/>
              <a:defRPr sz="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 rtl="0">
              <a:buNone/>
              <a:defRPr sz="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 rtl="0">
              <a:buNone/>
              <a:defRPr sz="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 rtl="0">
              <a:buNone/>
              <a:defRPr sz="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 rtl="0">
              <a:buNone/>
              <a:defRPr sz="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6" name="Google Shape;66;p15"/>
          <p:cNvPicPr preferRelativeResize="0"/>
          <p:nvPr/>
        </p:nvPicPr>
        <p:blipFill rotWithShape="1">
          <a:blip r:embed="rId2">
            <a:alphaModFix/>
          </a:blip>
          <a:srcRect b="69697" l="0" r="0" t="0"/>
          <a:stretch/>
        </p:blipFill>
        <p:spPr>
          <a:xfrm>
            <a:off x="2985625" y="3714200"/>
            <a:ext cx="5375199" cy="1429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056825"/>
            <a:ext cx="9143999" cy="845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817725"/>
            <a:ext cx="9143999" cy="8459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6"/>
          <p:cNvSpPr/>
          <p:nvPr/>
        </p:nvSpPr>
        <p:spPr>
          <a:xfrm>
            <a:off x="0" y="4896425"/>
            <a:ext cx="9144000" cy="266400"/>
          </a:xfrm>
          <a:prstGeom prst="rect">
            <a:avLst/>
          </a:prstGeom>
          <a:solidFill>
            <a:srgbClr val="11619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6"/>
          <p:cNvSpPr txBox="1"/>
          <p:nvPr/>
        </p:nvSpPr>
        <p:spPr>
          <a:xfrm>
            <a:off x="311700" y="4946075"/>
            <a:ext cx="3583500" cy="1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  <a:latin typeface="Muli SemiBold"/>
                <a:ea typeface="Muli SemiBold"/>
                <a:cs typeface="Muli SemiBold"/>
                <a:sym typeface="Muli SemiBold"/>
              </a:rPr>
              <a:t>The Energy Coalition</a:t>
            </a:r>
            <a:endParaRPr sz="800">
              <a:solidFill>
                <a:srgbClr val="FFFFFF"/>
              </a:solidFill>
              <a:latin typeface="Muli Light"/>
              <a:ea typeface="Muli Light"/>
              <a:cs typeface="Muli Light"/>
              <a:sym typeface="Muli Light"/>
            </a:endParaRPr>
          </a:p>
        </p:txBody>
      </p:sp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2" type="sldNum"/>
          </p:nvPr>
        </p:nvSpPr>
        <p:spPr>
          <a:xfrm>
            <a:off x="8472450" y="4946078"/>
            <a:ext cx="548700" cy="16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8" name="Google Shape;7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pic>
        <p:nvPicPr>
          <p:cNvPr id="79" name="Google Shape;79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817725"/>
            <a:ext cx="9143999" cy="8459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7"/>
          <p:cNvSpPr/>
          <p:nvPr/>
        </p:nvSpPr>
        <p:spPr>
          <a:xfrm>
            <a:off x="0" y="4896425"/>
            <a:ext cx="9144000" cy="266400"/>
          </a:xfrm>
          <a:prstGeom prst="rect">
            <a:avLst/>
          </a:prstGeom>
          <a:solidFill>
            <a:srgbClr val="11619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/>
        </p:nvSpPr>
        <p:spPr>
          <a:xfrm>
            <a:off x="311700" y="4946075"/>
            <a:ext cx="3583500" cy="1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  <a:latin typeface="Muli SemiBold"/>
                <a:ea typeface="Muli SemiBold"/>
                <a:cs typeface="Muli SemiBold"/>
                <a:sym typeface="Muli SemiBold"/>
              </a:rPr>
              <a:t>The Energy Coalition</a:t>
            </a:r>
            <a:endParaRPr sz="800">
              <a:solidFill>
                <a:srgbClr val="FFFFFF"/>
              </a:solidFill>
              <a:latin typeface="Muli Light"/>
              <a:ea typeface="Muli Light"/>
              <a:cs typeface="Muli Light"/>
              <a:sym typeface="Muli Light"/>
            </a:endParaRPr>
          </a:p>
        </p:txBody>
      </p:sp>
      <p:sp>
        <p:nvSpPr>
          <p:cNvPr id="82" name="Google Shape;82;p17"/>
          <p:cNvSpPr txBox="1"/>
          <p:nvPr>
            <p:ph idx="12" type="sldNum"/>
          </p:nvPr>
        </p:nvSpPr>
        <p:spPr>
          <a:xfrm>
            <a:off x="8472450" y="4946078"/>
            <a:ext cx="548700" cy="16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pic>
        <p:nvPicPr>
          <p:cNvPr id="85" name="Google Shape;85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817725"/>
            <a:ext cx="9143999" cy="8459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8"/>
          <p:cNvSpPr/>
          <p:nvPr/>
        </p:nvSpPr>
        <p:spPr>
          <a:xfrm>
            <a:off x="0" y="4896425"/>
            <a:ext cx="9144000" cy="266400"/>
          </a:xfrm>
          <a:prstGeom prst="rect">
            <a:avLst/>
          </a:prstGeom>
          <a:solidFill>
            <a:srgbClr val="11619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8"/>
          <p:cNvSpPr txBox="1"/>
          <p:nvPr/>
        </p:nvSpPr>
        <p:spPr>
          <a:xfrm>
            <a:off x="311700" y="4946075"/>
            <a:ext cx="3583500" cy="1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  <a:latin typeface="Muli SemiBold"/>
                <a:ea typeface="Muli SemiBold"/>
                <a:cs typeface="Muli SemiBold"/>
                <a:sym typeface="Muli SemiBold"/>
              </a:rPr>
              <a:t>The Energy Coalition</a:t>
            </a:r>
            <a:endParaRPr sz="800">
              <a:solidFill>
                <a:srgbClr val="FFFFFF"/>
              </a:solidFill>
              <a:latin typeface="Muli Light"/>
              <a:ea typeface="Muli Light"/>
              <a:cs typeface="Muli Light"/>
              <a:sym typeface="Muli Light"/>
            </a:endParaRPr>
          </a:p>
        </p:txBody>
      </p:sp>
      <p:sp>
        <p:nvSpPr>
          <p:cNvPr id="88" name="Google Shape;88;p18"/>
          <p:cNvSpPr txBox="1"/>
          <p:nvPr>
            <p:ph idx="12" type="sldNum"/>
          </p:nvPr>
        </p:nvSpPr>
        <p:spPr>
          <a:xfrm>
            <a:off x="8472450" y="4946078"/>
            <a:ext cx="548700" cy="16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pic>
        <p:nvPicPr>
          <p:cNvPr id="92" name="Google Shape;92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817725"/>
            <a:ext cx="9143999" cy="8459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9"/>
          <p:cNvSpPr/>
          <p:nvPr/>
        </p:nvSpPr>
        <p:spPr>
          <a:xfrm>
            <a:off x="0" y="4896425"/>
            <a:ext cx="9144000" cy="266400"/>
          </a:xfrm>
          <a:prstGeom prst="rect">
            <a:avLst/>
          </a:prstGeom>
          <a:solidFill>
            <a:srgbClr val="11619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9"/>
          <p:cNvSpPr txBox="1"/>
          <p:nvPr/>
        </p:nvSpPr>
        <p:spPr>
          <a:xfrm>
            <a:off x="311700" y="4946075"/>
            <a:ext cx="3583500" cy="1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  <a:latin typeface="Muli SemiBold"/>
                <a:ea typeface="Muli SemiBold"/>
                <a:cs typeface="Muli SemiBold"/>
                <a:sym typeface="Muli SemiBold"/>
              </a:rPr>
              <a:t>The Energy Coalition</a:t>
            </a:r>
            <a:endParaRPr sz="800">
              <a:solidFill>
                <a:srgbClr val="FFFFFF"/>
              </a:solidFill>
              <a:latin typeface="Muli Light"/>
              <a:ea typeface="Muli Light"/>
              <a:cs typeface="Muli Light"/>
              <a:sym typeface="Muli Light"/>
            </a:endParaRPr>
          </a:p>
        </p:txBody>
      </p:sp>
      <p:sp>
        <p:nvSpPr>
          <p:cNvPr id="95" name="Google Shape;95;p19"/>
          <p:cNvSpPr txBox="1"/>
          <p:nvPr>
            <p:ph idx="12" type="sldNum"/>
          </p:nvPr>
        </p:nvSpPr>
        <p:spPr>
          <a:xfrm>
            <a:off x="8472450" y="4946078"/>
            <a:ext cx="548700" cy="16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pic>
        <p:nvPicPr>
          <p:cNvPr id="98" name="Google Shape;98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817725"/>
            <a:ext cx="9143999" cy="8459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0"/>
          <p:cNvSpPr/>
          <p:nvPr/>
        </p:nvSpPr>
        <p:spPr>
          <a:xfrm>
            <a:off x="0" y="4896425"/>
            <a:ext cx="9144000" cy="266400"/>
          </a:xfrm>
          <a:prstGeom prst="rect">
            <a:avLst/>
          </a:prstGeom>
          <a:solidFill>
            <a:srgbClr val="11619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0"/>
          <p:cNvSpPr txBox="1"/>
          <p:nvPr/>
        </p:nvSpPr>
        <p:spPr>
          <a:xfrm>
            <a:off x="311700" y="4946075"/>
            <a:ext cx="3583500" cy="1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  <a:latin typeface="Muli SemiBold"/>
                <a:ea typeface="Muli SemiBold"/>
                <a:cs typeface="Muli SemiBold"/>
                <a:sym typeface="Muli SemiBold"/>
              </a:rPr>
              <a:t>The Energy Coalition</a:t>
            </a:r>
            <a:endParaRPr sz="800">
              <a:solidFill>
                <a:srgbClr val="FFFFFF"/>
              </a:solidFill>
              <a:latin typeface="Muli Light"/>
              <a:ea typeface="Muli Light"/>
              <a:cs typeface="Muli Light"/>
              <a:sym typeface="Muli Light"/>
            </a:endParaRPr>
          </a:p>
        </p:txBody>
      </p:sp>
      <p:sp>
        <p:nvSpPr>
          <p:cNvPr id="101" name="Google Shape;101;p20"/>
          <p:cNvSpPr txBox="1"/>
          <p:nvPr>
            <p:ph idx="12" type="sldNum"/>
          </p:nvPr>
        </p:nvSpPr>
        <p:spPr>
          <a:xfrm>
            <a:off x="8472450" y="4946078"/>
            <a:ext cx="548700" cy="16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/>
          <p:nvPr/>
        </p:nvSpPr>
        <p:spPr>
          <a:xfrm>
            <a:off x="4572000" y="-125"/>
            <a:ext cx="4572000" cy="4817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5" name="Google Shape;105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6" name="Google Shape;106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pic>
        <p:nvPicPr>
          <p:cNvPr id="107" name="Google Shape;107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817725"/>
            <a:ext cx="9143999" cy="8459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1"/>
          <p:cNvSpPr/>
          <p:nvPr/>
        </p:nvSpPr>
        <p:spPr>
          <a:xfrm>
            <a:off x="0" y="4896425"/>
            <a:ext cx="9144000" cy="266400"/>
          </a:xfrm>
          <a:prstGeom prst="rect">
            <a:avLst/>
          </a:prstGeom>
          <a:solidFill>
            <a:srgbClr val="11619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1"/>
          <p:cNvSpPr txBox="1"/>
          <p:nvPr/>
        </p:nvSpPr>
        <p:spPr>
          <a:xfrm>
            <a:off x="311700" y="4946075"/>
            <a:ext cx="3583500" cy="1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  <a:latin typeface="Muli SemiBold"/>
                <a:ea typeface="Muli SemiBold"/>
                <a:cs typeface="Muli SemiBold"/>
                <a:sym typeface="Muli SemiBold"/>
              </a:rPr>
              <a:t>The Energy Coalition</a:t>
            </a:r>
            <a:endParaRPr sz="800">
              <a:solidFill>
                <a:srgbClr val="FFFFFF"/>
              </a:solidFill>
              <a:latin typeface="Muli Light"/>
              <a:ea typeface="Muli Light"/>
              <a:cs typeface="Muli Light"/>
              <a:sym typeface="Muli Light"/>
            </a:endParaRPr>
          </a:p>
        </p:txBody>
      </p:sp>
      <p:sp>
        <p:nvSpPr>
          <p:cNvPr id="110" name="Google Shape;110;p21"/>
          <p:cNvSpPr txBox="1"/>
          <p:nvPr>
            <p:ph idx="12" type="sldNum"/>
          </p:nvPr>
        </p:nvSpPr>
        <p:spPr>
          <a:xfrm>
            <a:off x="8472450" y="4946078"/>
            <a:ext cx="548700" cy="16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pic>
        <p:nvPicPr>
          <p:cNvPr id="113" name="Google Shape;113;p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817725"/>
            <a:ext cx="9143999" cy="8459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2"/>
          <p:cNvSpPr/>
          <p:nvPr/>
        </p:nvSpPr>
        <p:spPr>
          <a:xfrm>
            <a:off x="0" y="4896425"/>
            <a:ext cx="9144000" cy="266400"/>
          </a:xfrm>
          <a:prstGeom prst="rect">
            <a:avLst/>
          </a:prstGeom>
          <a:solidFill>
            <a:srgbClr val="11619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2"/>
          <p:cNvSpPr txBox="1"/>
          <p:nvPr/>
        </p:nvSpPr>
        <p:spPr>
          <a:xfrm>
            <a:off x="311700" y="4946075"/>
            <a:ext cx="3583500" cy="1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  <a:latin typeface="Muli SemiBold"/>
                <a:ea typeface="Muli SemiBold"/>
                <a:cs typeface="Muli SemiBold"/>
                <a:sym typeface="Muli SemiBold"/>
              </a:rPr>
              <a:t>The Energy Coalition</a:t>
            </a:r>
            <a:endParaRPr sz="800">
              <a:solidFill>
                <a:srgbClr val="FFFFFF"/>
              </a:solidFill>
              <a:latin typeface="Muli Light"/>
              <a:ea typeface="Muli Light"/>
              <a:cs typeface="Muli Light"/>
              <a:sym typeface="Muli Light"/>
            </a:endParaRPr>
          </a:p>
        </p:txBody>
      </p:sp>
      <p:sp>
        <p:nvSpPr>
          <p:cNvPr id="116" name="Google Shape;116;p22"/>
          <p:cNvSpPr txBox="1"/>
          <p:nvPr>
            <p:ph idx="12" type="sldNum"/>
          </p:nvPr>
        </p:nvSpPr>
        <p:spPr>
          <a:xfrm>
            <a:off x="8472450" y="4946078"/>
            <a:ext cx="548700" cy="16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pic>
        <p:nvPicPr>
          <p:cNvPr id="120" name="Google Shape;120;p2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817725"/>
            <a:ext cx="9143999" cy="8459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3"/>
          <p:cNvSpPr/>
          <p:nvPr/>
        </p:nvSpPr>
        <p:spPr>
          <a:xfrm>
            <a:off x="0" y="4896425"/>
            <a:ext cx="9144000" cy="266400"/>
          </a:xfrm>
          <a:prstGeom prst="rect">
            <a:avLst/>
          </a:prstGeom>
          <a:solidFill>
            <a:srgbClr val="11619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3"/>
          <p:cNvSpPr txBox="1"/>
          <p:nvPr/>
        </p:nvSpPr>
        <p:spPr>
          <a:xfrm>
            <a:off x="311700" y="4946075"/>
            <a:ext cx="3583500" cy="1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  <a:latin typeface="Muli SemiBold"/>
                <a:ea typeface="Muli SemiBold"/>
                <a:cs typeface="Muli SemiBold"/>
                <a:sym typeface="Muli SemiBold"/>
              </a:rPr>
              <a:t>The Energy Coalition</a:t>
            </a:r>
            <a:endParaRPr sz="800">
              <a:solidFill>
                <a:srgbClr val="FFFFFF"/>
              </a:solidFill>
              <a:latin typeface="Muli Light"/>
              <a:ea typeface="Muli Light"/>
              <a:cs typeface="Muli Light"/>
              <a:sym typeface="Muli Light"/>
            </a:endParaRPr>
          </a:p>
        </p:txBody>
      </p:sp>
      <p:sp>
        <p:nvSpPr>
          <p:cNvPr id="123" name="Google Shape;123;p23"/>
          <p:cNvSpPr txBox="1"/>
          <p:nvPr>
            <p:ph idx="12" type="sldNum"/>
          </p:nvPr>
        </p:nvSpPr>
        <p:spPr>
          <a:xfrm>
            <a:off x="8472450" y="4946078"/>
            <a:ext cx="548700" cy="16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712525"/>
            <a:ext cx="9143999" cy="8459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4"/>
          <p:cNvSpPr/>
          <p:nvPr/>
        </p:nvSpPr>
        <p:spPr>
          <a:xfrm>
            <a:off x="0" y="4797125"/>
            <a:ext cx="9144000" cy="365700"/>
          </a:xfrm>
          <a:prstGeom prst="rect">
            <a:avLst/>
          </a:prstGeom>
          <a:solidFill>
            <a:srgbClr val="11619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4"/>
          <p:cNvSpPr txBox="1"/>
          <p:nvPr>
            <p:ph idx="12" type="sldNum"/>
          </p:nvPr>
        </p:nvSpPr>
        <p:spPr>
          <a:xfrm>
            <a:off x="8472450" y="4946078"/>
            <a:ext cx="548700" cy="16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8" name="Google Shape;128;p24"/>
          <p:cNvSpPr txBox="1"/>
          <p:nvPr/>
        </p:nvSpPr>
        <p:spPr>
          <a:xfrm>
            <a:off x="785550" y="4889750"/>
            <a:ext cx="75729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Muli SemiBold"/>
                <a:ea typeface="Muli SemiBold"/>
                <a:cs typeface="Muli SemiBold"/>
                <a:sym typeface="Muli SemiBold"/>
              </a:rPr>
              <a:t>Irvine     |     Los Angeles     |    Oakland     |     San Diego</a:t>
            </a:r>
            <a:endParaRPr sz="1000">
              <a:solidFill>
                <a:srgbClr val="FFFFFF"/>
              </a:solidFill>
              <a:latin typeface="Muli Light"/>
              <a:ea typeface="Muli Light"/>
              <a:cs typeface="Muli Light"/>
              <a:sym typeface="Muli Light"/>
            </a:endParaRPr>
          </a:p>
        </p:txBody>
      </p:sp>
      <p:sp>
        <p:nvSpPr>
          <p:cNvPr id="129" name="Google Shape;129;p24"/>
          <p:cNvSpPr txBox="1"/>
          <p:nvPr>
            <p:ph idx="2" type="sldNum"/>
          </p:nvPr>
        </p:nvSpPr>
        <p:spPr>
          <a:xfrm>
            <a:off x="8472450" y="4946078"/>
            <a:ext cx="548700" cy="16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0" name="Google Shape;13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1125" y="1405425"/>
            <a:ext cx="5681750" cy="202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1619A"/>
              </a:buClr>
              <a:buSzPts val="2800"/>
              <a:buFont typeface="Jura"/>
              <a:buNone/>
              <a:defRPr b="1" sz="2800">
                <a:solidFill>
                  <a:srgbClr val="11619A"/>
                </a:solidFill>
                <a:latin typeface="Jura"/>
                <a:ea typeface="Jura"/>
                <a:cs typeface="Jura"/>
                <a:sym typeface="Ju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1619A"/>
              </a:buClr>
              <a:buSzPts val="2800"/>
              <a:buFont typeface="Jura"/>
              <a:buNone/>
              <a:defRPr b="1" sz="2800">
                <a:solidFill>
                  <a:srgbClr val="11619A"/>
                </a:solidFill>
                <a:latin typeface="Jura"/>
                <a:ea typeface="Jura"/>
                <a:cs typeface="Jura"/>
                <a:sym typeface="Ju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1619A"/>
              </a:buClr>
              <a:buSzPts val="2800"/>
              <a:buFont typeface="Jura"/>
              <a:buNone/>
              <a:defRPr b="1" sz="2800">
                <a:solidFill>
                  <a:srgbClr val="11619A"/>
                </a:solidFill>
                <a:latin typeface="Jura"/>
                <a:ea typeface="Jura"/>
                <a:cs typeface="Jura"/>
                <a:sym typeface="Ju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1619A"/>
              </a:buClr>
              <a:buSzPts val="2800"/>
              <a:buFont typeface="Jura"/>
              <a:buNone/>
              <a:defRPr b="1" sz="2800">
                <a:solidFill>
                  <a:srgbClr val="11619A"/>
                </a:solidFill>
                <a:latin typeface="Jura"/>
                <a:ea typeface="Jura"/>
                <a:cs typeface="Jura"/>
                <a:sym typeface="Ju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1619A"/>
              </a:buClr>
              <a:buSzPts val="2800"/>
              <a:buFont typeface="Jura"/>
              <a:buNone/>
              <a:defRPr b="1" sz="2800">
                <a:solidFill>
                  <a:srgbClr val="11619A"/>
                </a:solidFill>
                <a:latin typeface="Jura"/>
                <a:ea typeface="Jura"/>
                <a:cs typeface="Jura"/>
                <a:sym typeface="Ju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1619A"/>
              </a:buClr>
              <a:buSzPts val="2800"/>
              <a:buFont typeface="Jura"/>
              <a:buNone/>
              <a:defRPr b="1" sz="2800">
                <a:solidFill>
                  <a:srgbClr val="11619A"/>
                </a:solidFill>
                <a:latin typeface="Jura"/>
                <a:ea typeface="Jura"/>
                <a:cs typeface="Jura"/>
                <a:sym typeface="Ju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1619A"/>
              </a:buClr>
              <a:buSzPts val="2800"/>
              <a:buFont typeface="Jura"/>
              <a:buNone/>
              <a:defRPr b="1" sz="2800">
                <a:solidFill>
                  <a:srgbClr val="11619A"/>
                </a:solidFill>
                <a:latin typeface="Jura"/>
                <a:ea typeface="Jura"/>
                <a:cs typeface="Jura"/>
                <a:sym typeface="Ju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1619A"/>
              </a:buClr>
              <a:buSzPts val="2800"/>
              <a:buFont typeface="Jura"/>
              <a:buNone/>
              <a:defRPr b="1" sz="2800">
                <a:solidFill>
                  <a:srgbClr val="11619A"/>
                </a:solidFill>
                <a:latin typeface="Jura"/>
                <a:ea typeface="Jura"/>
                <a:cs typeface="Jura"/>
                <a:sym typeface="Ju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1619A"/>
              </a:buClr>
              <a:buSzPts val="2800"/>
              <a:buFont typeface="Jura"/>
              <a:buNone/>
              <a:defRPr b="1" sz="2800">
                <a:solidFill>
                  <a:srgbClr val="11619A"/>
                </a:solidFill>
                <a:latin typeface="Jura"/>
                <a:ea typeface="Jura"/>
                <a:cs typeface="Jura"/>
                <a:sym typeface="Jura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uli"/>
              <a:buChar char="●"/>
              <a:defRPr sz="18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"/>
              <a:buChar char="○"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"/>
              <a:buChar char="■"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"/>
              <a:buChar char="●"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"/>
              <a:buChar char="○"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"/>
              <a:buChar char="■"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"/>
              <a:buChar char="●"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"/>
              <a:buChar char="○"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Muli"/>
              <a:buChar char="■"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0" y="4946078"/>
            <a:ext cx="548700" cy="16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 algn="r">
              <a:buNone/>
              <a:defRPr sz="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 rtl="0" algn="r">
              <a:buNone/>
              <a:defRPr sz="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 rtl="0" algn="r">
              <a:buNone/>
              <a:defRPr sz="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 rtl="0" algn="r">
              <a:buNone/>
              <a:defRPr sz="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 rtl="0" algn="r">
              <a:buNone/>
              <a:defRPr sz="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 rtl="0" algn="r">
              <a:buNone/>
              <a:defRPr sz="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 rtl="0" algn="r">
              <a:buNone/>
              <a:defRPr sz="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 rtl="0" algn="r">
              <a:buNone/>
              <a:defRPr sz="8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Non-PA Perspective</a:t>
            </a:r>
            <a:endParaRPr/>
          </a:p>
        </p:txBody>
      </p:sp>
      <p:sp>
        <p:nvSpPr>
          <p:cNvPr id="136" name="Google Shape;136;p25"/>
          <p:cNvSpPr txBox="1"/>
          <p:nvPr>
            <p:ph idx="12" type="sldNum"/>
          </p:nvPr>
        </p:nvSpPr>
        <p:spPr>
          <a:xfrm>
            <a:off x="8472450" y="4946078"/>
            <a:ext cx="548700" cy="16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7" name="Google Shape;137;p2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CAEECC-Hosted EE Portfolio Filing Process Working Group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10/22/19</a:t>
            </a:r>
            <a:endParaRPr/>
          </a:p>
        </p:txBody>
      </p:sp>
      <p:sp>
        <p:nvSpPr>
          <p:cNvPr id="138" name="Google Shape;138;p2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The Energy Coalition</a:t>
            </a:r>
            <a:endParaRPr u="sng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3rd Party implementer for SoCalREN (2013 - present)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 Implementer for four programs across the four IOUs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LIKE about the current process</a:t>
            </a:r>
            <a:endParaRPr/>
          </a:p>
        </p:txBody>
      </p:sp>
      <p:sp>
        <p:nvSpPr>
          <p:cNvPr id="144" name="Google Shape;144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Implementation Plan process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Developed by implementer, approved by PA and shared for feedback and posted to CEDARs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Flexibility for program innovations and ongoing updates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transparency and data access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P&amp;G Study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CEDARs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eTRM - easier access to DEER and workpapers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Improved communication of budgets to implementers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Budgets communicated prior to year of implementation  </a:t>
            </a:r>
            <a:endParaRPr/>
          </a:p>
        </p:txBody>
      </p:sp>
      <p:sp>
        <p:nvSpPr>
          <p:cNvPr id="145" name="Google Shape;145;p26"/>
          <p:cNvSpPr txBox="1"/>
          <p:nvPr>
            <p:ph idx="12" type="sldNum"/>
          </p:nvPr>
        </p:nvSpPr>
        <p:spPr>
          <a:xfrm>
            <a:off x="8472450" y="4946078"/>
            <a:ext cx="548700" cy="16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DISLIKE about the current process</a:t>
            </a:r>
            <a:endParaRPr/>
          </a:p>
        </p:txBody>
      </p:sp>
      <p:sp>
        <p:nvSpPr>
          <p:cNvPr id="151" name="Google Shape;151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ABAL approval timeline and budget for implementers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Lack of certainty on available programs year to year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Prevents small businesses from participating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Communication from IOU-PAs on determining budgets &amp; goal setting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Opportunity for additional data transparency for targeting &amp; planning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Additional tools such as CATELENA/Energy </a:t>
            </a:r>
            <a:r>
              <a:rPr lang="en"/>
              <a:t>Atlas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Not requesting IP</a:t>
            </a:r>
            <a:endParaRPr/>
          </a:p>
        </p:txBody>
      </p:sp>
      <p:sp>
        <p:nvSpPr>
          <p:cNvPr id="152" name="Google Shape;152;p27"/>
          <p:cNvSpPr txBox="1"/>
          <p:nvPr>
            <p:ph idx="12" type="sldNum"/>
          </p:nvPr>
        </p:nvSpPr>
        <p:spPr>
          <a:xfrm>
            <a:off x="8472450" y="4946078"/>
            <a:ext cx="548700" cy="167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