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0.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2.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74" r:id="rId5"/>
    <p:sldMasterId id="2147483776" r:id="rId6"/>
    <p:sldMasterId id="2147483780" r:id="rId7"/>
    <p:sldMasterId id="2147483797" r:id="rId8"/>
    <p:sldMasterId id="2147483811" r:id="rId9"/>
    <p:sldMasterId id="2147483824" r:id="rId10"/>
    <p:sldMasterId id="2147483838" r:id="rId11"/>
    <p:sldMasterId id="2147483840" r:id="rId12"/>
    <p:sldMasterId id="2147483843" r:id="rId13"/>
    <p:sldMasterId id="2147483856" r:id="rId14"/>
    <p:sldMasterId id="2147483869" r:id="rId15"/>
    <p:sldMasterId id="2147483882" r:id="rId16"/>
  </p:sldMasterIdLst>
  <p:notesMasterIdLst>
    <p:notesMasterId r:id="rId106"/>
  </p:notesMasterIdLst>
  <p:sldIdLst>
    <p:sldId id="2146847112" r:id="rId17"/>
    <p:sldId id="2146847109" r:id="rId18"/>
    <p:sldId id="2146847081" r:id="rId19"/>
    <p:sldId id="2146847111" r:id="rId20"/>
    <p:sldId id="2146847055" r:id="rId21"/>
    <p:sldId id="2146847054" r:id="rId22"/>
    <p:sldId id="2146847053" r:id="rId23"/>
    <p:sldId id="2146847052" r:id="rId24"/>
    <p:sldId id="2146847069" r:id="rId25"/>
    <p:sldId id="2146847070" r:id="rId26"/>
    <p:sldId id="2146847072" r:id="rId27"/>
    <p:sldId id="2146847114" r:id="rId28"/>
    <p:sldId id="2146847060" r:id="rId29"/>
    <p:sldId id="2146847115" r:id="rId30"/>
    <p:sldId id="2146847048" r:id="rId31"/>
    <p:sldId id="2146847116" r:id="rId32"/>
    <p:sldId id="2146847071" r:id="rId33"/>
    <p:sldId id="1057" r:id="rId34"/>
    <p:sldId id="2146847089" r:id="rId35"/>
    <p:sldId id="2146847096" r:id="rId36"/>
    <p:sldId id="2146847105" r:id="rId37"/>
    <p:sldId id="2146847090" r:id="rId38"/>
    <p:sldId id="2146847091" r:id="rId39"/>
    <p:sldId id="2146847092" r:id="rId40"/>
    <p:sldId id="2146847093" r:id="rId41"/>
    <p:sldId id="275" r:id="rId42"/>
    <p:sldId id="779" r:id="rId43"/>
    <p:sldId id="885" r:id="rId44"/>
    <p:sldId id="887" r:id="rId45"/>
    <p:sldId id="889" r:id="rId46"/>
    <p:sldId id="789" r:id="rId47"/>
    <p:sldId id="298" r:id="rId48"/>
    <p:sldId id="301" r:id="rId49"/>
    <p:sldId id="891" r:id="rId50"/>
    <p:sldId id="888" r:id="rId51"/>
    <p:sldId id="886" r:id="rId52"/>
    <p:sldId id="892" r:id="rId53"/>
    <p:sldId id="270" r:id="rId54"/>
    <p:sldId id="2088197232" r:id="rId55"/>
    <p:sldId id="2146847106" r:id="rId56"/>
    <p:sldId id="2146847107" r:id="rId57"/>
    <p:sldId id="2146847103" r:id="rId58"/>
    <p:sldId id="2146847104" r:id="rId59"/>
    <p:sldId id="615" r:id="rId60"/>
    <p:sldId id="1769" r:id="rId61"/>
    <p:sldId id="925" r:id="rId62"/>
    <p:sldId id="261" r:id="rId63"/>
    <p:sldId id="2146847113" r:id="rId64"/>
    <p:sldId id="2378" r:id="rId65"/>
    <p:sldId id="2379" r:id="rId66"/>
    <p:sldId id="2146847142" r:id="rId67"/>
    <p:sldId id="2146847117" r:id="rId68"/>
    <p:sldId id="2146847118" r:id="rId69"/>
    <p:sldId id="2146847119" r:id="rId70"/>
    <p:sldId id="2146847120" r:id="rId71"/>
    <p:sldId id="2146847121" r:id="rId72"/>
    <p:sldId id="2146847122" r:id="rId73"/>
    <p:sldId id="2146847123" r:id="rId74"/>
    <p:sldId id="2146847124" r:id="rId75"/>
    <p:sldId id="2146847125" r:id="rId76"/>
    <p:sldId id="2146847126" r:id="rId77"/>
    <p:sldId id="884" r:id="rId78"/>
    <p:sldId id="2146847127" r:id="rId79"/>
    <p:sldId id="2146847128" r:id="rId80"/>
    <p:sldId id="2146847129" r:id="rId81"/>
    <p:sldId id="2088197234" r:id="rId82"/>
    <p:sldId id="2146847130" r:id="rId83"/>
    <p:sldId id="2146847131" r:id="rId84"/>
    <p:sldId id="2146847132" r:id="rId85"/>
    <p:sldId id="2146847133" r:id="rId86"/>
    <p:sldId id="2146847101" r:id="rId87"/>
    <p:sldId id="2146847134" r:id="rId88"/>
    <p:sldId id="2146847135" r:id="rId89"/>
    <p:sldId id="2146847136" r:id="rId90"/>
    <p:sldId id="2146847137" r:id="rId91"/>
    <p:sldId id="2146847138" r:id="rId92"/>
    <p:sldId id="2146847143" r:id="rId93"/>
    <p:sldId id="256" r:id="rId94"/>
    <p:sldId id="272" r:id="rId95"/>
    <p:sldId id="267" r:id="rId96"/>
    <p:sldId id="271" r:id="rId97"/>
    <p:sldId id="268" r:id="rId98"/>
    <p:sldId id="264" r:id="rId99"/>
    <p:sldId id="263" r:id="rId100"/>
    <p:sldId id="2146847144" r:id="rId101"/>
    <p:sldId id="2146847145" r:id="rId102"/>
    <p:sldId id="2146847147" r:id="rId103"/>
    <p:sldId id="2146847148" r:id="rId104"/>
    <p:sldId id="2146847146"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4A049F-C407-478F-965F-A7DBEC6A7C71}">
          <p14:sldIdLst>
            <p14:sldId id="2146847112"/>
            <p14:sldId id="2146847109"/>
            <p14:sldId id="2146847081"/>
            <p14:sldId id="2146847111"/>
            <p14:sldId id="2146847055"/>
            <p14:sldId id="2146847054"/>
            <p14:sldId id="2146847053"/>
            <p14:sldId id="2146847052"/>
            <p14:sldId id="2146847069"/>
            <p14:sldId id="2146847070"/>
            <p14:sldId id="2146847072"/>
            <p14:sldId id="2146847114"/>
            <p14:sldId id="2146847060"/>
            <p14:sldId id="2146847115"/>
            <p14:sldId id="2146847048"/>
            <p14:sldId id="2146847116"/>
            <p14:sldId id="2146847071"/>
            <p14:sldId id="1057"/>
            <p14:sldId id="2146847089"/>
            <p14:sldId id="2146847096"/>
            <p14:sldId id="2146847105"/>
            <p14:sldId id="2146847090"/>
            <p14:sldId id="2146847091"/>
            <p14:sldId id="2146847092"/>
            <p14:sldId id="2146847093"/>
            <p14:sldId id="275"/>
            <p14:sldId id="779"/>
            <p14:sldId id="885"/>
            <p14:sldId id="887"/>
            <p14:sldId id="889"/>
            <p14:sldId id="789"/>
            <p14:sldId id="298"/>
            <p14:sldId id="301"/>
            <p14:sldId id="891"/>
            <p14:sldId id="888"/>
            <p14:sldId id="886"/>
            <p14:sldId id="892"/>
          </p14:sldIdLst>
        </p14:section>
        <p14:section name="Default Section" id="{EDDA25E4-55D9-4754-9A09-728140BBD349}">
          <p14:sldIdLst>
            <p14:sldId id="270"/>
          </p14:sldIdLst>
        </p14:section>
        <p14:section name="Untitled Section" id="{6536780E-A01D-4896-8997-F6ABCC834208}">
          <p14:sldIdLst>
            <p14:sldId id="2088197232"/>
            <p14:sldId id="2146847106"/>
            <p14:sldId id="2146847107"/>
            <p14:sldId id="2146847103"/>
            <p14:sldId id="2146847104"/>
          </p14:sldIdLst>
        </p14:section>
        <p14:section name="Default Section" id="{7243B3DF-2EE4-4517-992B-ED892705EF21}">
          <p14:sldIdLst>
            <p14:sldId id="615"/>
            <p14:sldId id="1769"/>
            <p14:sldId id="925"/>
            <p14:sldId id="261"/>
            <p14:sldId id="2146847113"/>
            <p14:sldId id="2378"/>
            <p14:sldId id="2379"/>
            <p14:sldId id="2146847142"/>
            <p14:sldId id="2146847117"/>
            <p14:sldId id="2146847118"/>
            <p14:sldId id="2146847119"/>
            <p14:sldId id="2146847120"/>
            <p14:sldId id="2146847121"/>
            <p14:sldId id="2146847122"/>
            <p14:sldId id="2146847123"/>
            <p14:sldId id="2146847124"/>
            <p14:sldId id="2146847125"/>
            <p14:sldId id="2146847126"/>
            <p14:sldId id="884"/>
            <p14:sldId id="2146847127"/>
            <p14:sldId id="2146847128"/>
            <p14:sldId id="2146847129"/>
            <p14:sldId id="2088197234"/>
            <p14:sldId id="2146847130"/>
            <p14:sldId id="2146847131"/>
            <p14:sldId id="2146847132"/>
            <p14:sldId id="2146847133"/>
            <p14:sldId id="2146847101"/>
            <p14:sldId id="2146847134"/>
            <p14:sldId id="2146847135"/>
            <p14:sldId id="2146847136"/>
            <p14:sldId id="2146847137"/>
            <p14:sldId id="2146847138"/>
            <p14:sldId id="2146847143"/>
            <p14:sldId id="256"/>
            <p14:sldId id="272"/>
            <p14:sldId id="267"/>
            <p14:sldId id="271"/>
            <p14:sldId id="268"/>
            <p14:sldId id="264"/>
            <p14:sldId id="263"/>
            <p14:sldId id="2146847144"/>
            <p14:sldId id="2146847145"/>
            <p14:sldId id="2146847147"/>
            <p14:sldId id="2146847148"/>
            <p14:sldId id="214684714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0D2615-60F9-AE4E-0B57-4BF56254222A}" name="Roellich, David" initials="RD" userId="S::DRoellich@semprautilities.com::e8be1053-fd2a-4107-bf3e-f6f28fb4462c" providerId="AD"/>
  <p188:author id="{8FE9A46C-BE6D-A8FD-6EDA-17DB34FAF34F}" name="Sy, Marianne" initials="SM" userId="S::MSy@Semprautilities.com::a4540e24-c86c-46ae-b1b6-ebf4190aea82" providerId="AD"/>
  <p188:author id="{12E84DC6-EB1B-C830-03D8-60030CC8D29A}" name="Tagnipes, Jeorge S." initials="TJS" userId="S::jeorge.tagnipes@cpuc.ca.gov::4e14a527-08ab-4ed2-8dda-97095c1b03d1" providerId="AD"/>
  <p188:author id="{DFB39ACC-D02D-920E-4AE0-1B003EB1BBCB}" name="Baule, Sandra" initials="BS" userId="S::SBaule@Semprautilities.com::93095624-5de1-4719-af3f-86a4cf07fae2" providerId="AD"/>
  <p188:author id="{6E40DCCC-86B8-990B-44E5-A358FD871260}" name="Mollen, Roland G" initials="MRG" userId="S::RMollen@semprautilities.com::773fb039-cd8a-48a3-acb5-0d02b37da4f8" providerId="AD"/>
  <p188:author id="{8678DDD8-A86A-1A1E-CCFD-3738EE1E992C}" name="Taylor, Jennifer L" initials="TJL" userId="S::JLTaylor@semprautilities.com::c5e5c2e3-0800-4b74-9496-6b928e6c1691" providerId="AD"/>
  <p188:author id="{65716DE8-D817-9B6D-56AF-B56BBB3CA869}" name="Jaffe, Steven" initials="JS" userId="S::SJaffe@semprautilities.com::c6b88d30-bfc2-495f-a4a9-b4d47d4a988c" providerId="AD"/>
  <p188:author id="{14D14CFE-0A42-5B63-BC3A-E4270D0F5645}" name="Allyn, Elaine E" initials="AE" userId="S::mallyn@semprautilities.com::7dcdbeea-0792-4dc2-8c0d-e1d987cbb18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beth Lowe" initials="EL" lastIdx="4" clrIdx="0">
    <p:extLst>
      <p:ext uri="{19B8F6BF-5375-455C-9EA6-DF929625EA0E}">
        <p15:presenceInfo xmlns:p15="http://schemas.microsoft.com/office/powerpoint/2012/main" userId="Elizabeth Lowe" providerId="None"/>
      </p:ext>
    </p:extLst>
  </p:cmAuthor>
  <p:cmAuthor id="2" name="Porter, Laurie" initials="PL" lastIdx="9" clrIdx="1">
    <p:extLst>
      <p:ext uri="{19B8F6BF-5375-455C-9EA6-DF929625EA0E}">
        <p15:presenceInfo xmlns:p15="http://schemas.microsoft.com/office/powerpoint/2012/main" userId="S::LPorter@semprautilities.com::a066f0ad-a0b4-4734-a35a-069844061b4f" providerId="AD"/>
      </p:ext>
    </p:extLst>
  </p:cmAuthor>
  <p:cmAuthor id="3" name="Williams, Sandra M." initials="WSM" lastIdx="1" clrIdx="2">
    <p:extLst>
      <p:ext uri="{19B8F6BF-5375-455C-9EA6-DF929625EA0E}">
        <p15:presenceInfo xmlns:p15="http://schemas.microsoft.com/office/powerpoint/2012/main" userId="S::SMWilliams@semprautilities.com::315e957a-2636-4efe-91b7-dfc2788675a5" providerId="AD"/>
      </p:ext>
    </p:extLst>
  </p:cmAuthor>
  <p:cmAuthor id="4" name="Jaffe, Steven" initials="JS" lastIdx="1" clrIdx="3">
    <p:extLst>
      <p:ext uri="{19B8F6BF-5375-455C-9EA6-DF929625EA0E}">
        <p15:presenceInfo xmlns:p15="http://schemas.microsoft.com/office/powerpoint/2012/main" userId="S::SJaffe@semprautilities.com::c6b88d30-bfc2-495f-a4a9-b4d47d4a988c" providerId="AD"/>
      </p:ext>
    </p:extLst>
  </p:cmAuthor>
  <p:cmAuthor id="5" name="Mollen, Roland G" initials="MRG" lastIdx="7" clrIdx="4">
    <p:extLst>
      <p:ext uri="{19B8F6BF-5375-455C-9EA6-DF929625EA0E}">
        <p15:presenceInfo xmlns:p15="http://schemas.microsoft.com/office/powerpoint/2012/main" userId="S::RMollen@semprautilities.com::773fb039-cd8a-48a3-acb5-0d02b37da4f8" providerId="AD"/>
      </p:ext>
    </p:extLst>
  </p:cmAuthor>
  <p:cmAuthor id="6" name="Sy, Marianne" initials="SM" lastIdx="1" clrIdx="5">
    <p:extLst>
      <p:ext uri="{19B8F6BF-5375-455C-9EA6-DF929625EA0E}">
        <p15:presenceInfo xmlns:p15="http://schemas.microsoft.com/office/powerpoint/2012/main" userId="S::msy@semprautilities.com::a4540e24-c86c-46ae-b1b6-ebf4190aea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7E4"/>
    <a:srgbClr val="41AEE0"/>
    <a:srgbClr val="77C27D"/>
    <a:srgbClr val="52CAB8"/>
    <a:srgbClr val="AADD6D"/>
    <a:srgbClr val="B2BF4A"/>
    <a:srgbClr val="4ACCD4"/>
    <a:srgbClr val="003399"/>
    <a:srgbClr val="0193D5"/>
    <a:srgbClr val="48B9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68D9F9-246C-47D9-9DBA-E3E4B2F292DD}" v="2" dt="2022-07-11T17:27:22.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25" autoAdjust="0"/>
  </p:normalViewPr>
  <p:slideViewPr>
    <p:cSldViewPr snapToGrid="0">
      <p:cViewPr varScale="1">
        <p:scale>
          <a:sx n="80" d="100"/>
          <a:sy n="80" d="100"/>
        </p:scale>
        <p:origin x="754" y="62"/>
      </p:cViewPr>
      <p:guideLst/>
    </p:cSldViewPr>
  </p:slideViewPr>
  <p:notesTextViewPr>
    <p:cViewPr>
      <p:scale>
        <a:sx n="1" d="1"/>
        <a:sy n="1" d="1"/>
      </p:scale>
      <p:origin x="0" y="-475"/>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12" Type="http://schemas.microsoft.com/office/2016/11/relationships/changesInfo" Target="changesInfos/changesInfo1.xml"/><Relationship Id="rId16" Type="http://schemas.openxmlformats.org/officeDocument/2006/relationships/slideMaster" Target="slideMasters/slideMaster13.xml"/><Relationship Id="rId107" Type="http://schemas.openxmlformats.org/officeDocument/2006/relationships/commentAuthors" Target="commentAuthors.xml"/><Relationship Id="rId11" Type="http://schemas.openxmlformats.org/officeDocument/2006/relationships/slideMaster" Target="slideMasters/slideMaster8.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5" Type="http://schemas.openxmlformats.org/officeDocument/2006/relationships/slideMaster" Target="slideMasters/slideMaster2.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113" Type="http://schemas.microsoft.com/office/2015/10/relationships/revisionInfo" Target="revisionInfo.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9.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08" Type="http://schemas.openxmlformats.org/officeDocument/2006/relationships/presProps" Target="presProps.xml"/><Relationship Id="rId54" Type="http://schemas.openxmlformats.org/officeDocument/2006/relationships/slide" Target="slides/slide38.xml"/><Relationship Id="rId70" Type="http://schemas.openxmlformats.org/officeDocument/2006/relationships/slide" Target="slides/slide54.xml"/><Relationship Id="rId75" Type="http://schemas.openxmlformats.org/officeDocument/2006/relationships/slide" Target="slides/slide59.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notesMaster" Target="notesMasters/notesMaster1.xml"/><Relationship Id="rId114" Type="http://schemas.microsoft.com/office/2018/10/relationships/authors" Target="authors.xml"/><Relationship Id="rId10" Type="http://schemas.openxmlformats.org/officeDocument/2006/relationships/slideMaster" Target="slideMasters/slideMaster7.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viewProps" Target="viewProps.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7" Type="http://schemas.openxmlformats.org/officeDocument/2006/relationships/slideMaster" Target="slideMasters/slideMaster4.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customXml" Target="../customXml/item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theme" Target="theme/theme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1.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8" Type="http://schemas.openxmlformats.org/officeDocument/2006/relationships/slideMaster" Target="slideMasters/slideMaster5.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customXml" Target="../customXml/item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88" Type="http://schemas.openxmlformats.org/officeDocument/2006/relationships/slide" Target="slides/slide72.xml"/><Relationship Id="rId11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le, Justin" userId="7306daa3-7f8c-4e1d-a3a2-2bdc845c2b39" providerId="ADAL" clId="{9C68D9F9-246C-47D9-9DBA-E3E4B2F292DD}"/>
    <pc:docChg chg="undo custSel modSld">
      <pc:chgData name="Galle, Justin" userId="7306daa3-7f8c-4e1d-a3a2-2bdc845c2b39" providerId="ADAL" clId="{9C68D9F9-246C-47D9-9DBA-E3E4B2F292DD}" dt="2022-07-11T17:28:06.902" v="155" actId="20577"/>
      <pc:docMkLst>
        <pc:docMk/>
      </pc:docMkLst>
      <pc:sldChg chg="modNotesTx">
        <pc:chgData name="Galle, Justin" userId="7306daa3-7f8c-4e1d-a3a2-2bdc845c2b39" providerId="ADAL" clId="{9C68D9F9-246C-47D9-9DBA-E3E4B2F292DD}" dt="2022-07-11T17:27:52.359" v="153" actId="20577"/>
        <pc:sldMkLst>
          <pc:docMk/>
          <pc:sldMk cId="3446088205" sldId="2146847048"/>
        </pc:sldMkLst>
      </pc:sldChg>
      <pc:sldChg chg="modNotesTx">
        <pc:chgData name="Galle, Justin" userId="7306daa3-7f8c-4e1d-a3a2-2bdc845c2b39" providerId="ADAL" clId="{9C68D9F9-246C-47D9-9DBA-E3E4B2F292DD}" dt="2022-07-11T17:28:06.902" v="155" actId="20577"/>
        <pc:sldMkLst>
          <pc:docMk/>
          <pc:sldMk cId="1393594356" sldId="2146847070"/>
        </pc:sldMkLst>
      </pc:sldChg>
      <pc:sldChg chg="modSp mod">
        <pc:chgData name="Galle, Justin" userId="7306daa3-7f8c-4e1d-a3a2-2bdc845c2b39" providerId="ADAL" clId="{9C68D9F9-246C-47D9-9DBA-E3E4B2F292DD}" dt="2022-07-11T17:27:38.908" v="151" actId="1038"/>
        <pc:sldMkLst>
          <pc:docMk/>
          <pc:sldMk cId="630167440" sldId="2146847081"/>
        </pc:sldMkLst>
        <pc:graphicFrameChg chg="mod modGraphic">
          <ac:chgData name="Galle, Justin" userId="7306daa3-7f8c-4e1d-a3a2-2bdc845c2b39" providerId="ADAL" clId="{9C68D9F9-246C-47D9-9DBA-E3E4B2F292DD}" dt="2022-07-11T17:27:38.908" v="151" actId="1038"/>
          <ac:graphicFrameMkLst>
            <pc:docMk/>
            <pc:sldMk cId="630167440" sldId="2146847081"/>
            <ac:graphicFrameMk id="3" creationId="{D0E4782D-E3D2-DEC0-7080-B25E59793393}"/>
          </ac:graphicFrameMkLst>
        </pc:graphicFrameChg>
      </pc:sldChg>
      <pc:sldChg chg="modSp mod">
        <pc:chgData name="Galle, Justin" userId="7306daa3-7f8c-4e1d-a3a2-2bdc845c2b39" providerId="ADAL" clId="{9C68D9F9-246C-47D9-9DBA-E3E4B2F292DD}" dt="2022-07-11T17:27:22.199" v="113" actId="20577"/>
        <pc:sldMkLst>
          <pc:docMk/>
          <pc:sldMk cId="558846005" sldId="2146847111"/>
        </pc:sldMkLst>
        <pc:spChg chg="mod">
          <ac:chgData name="Galle, Justin" userId="7306daa3-7f8c-4e1d-a3a2-2bdc845c2b39" providerId="ADAL" clId="{9C68D9F9-246C-47D9-9DBA-E3E4B2F292DD}" dt="2022-07-11T17:27:22.199" v="113" actId="20577"/>
          <ac:spMkLst>
            <pc:docMk/>
            <pc:sldMk cId="558846005" sldId="2146847111"/>
            <ac:spMk id="14" creationId="{5D1552CD-EDEF-47E5-A155-6E25457F4A2C}"/>
          </ac:spMkLst>
        </pc:spChg>
      </pc:sldChg>
      <pc:sldChg chg="modSp mod">
        <pc:chgData name="Galle, Justin" userId="7306daa3-7f8c-4e1d-a3a2-2bdc845c2b39" providerId="ADAL" clId="{9C68D9F9-246C-47D9-9DBA-E3E4B2F292DD}" dt="2022-07-11T17:26:45.584" v="0" actId="20577"/>
        <pc:sldMkLst>
          <pc:docMk/>
          <pc:sldMk cId="987036746" sldId="2146847112"/>
        </pc:sldMkLst>
        <pc:spChg chg="mod">
          <ac:chgData name="Galle, Justin" userId="7306daa3-7f8c-4e1d-a3a2-2bdc845c2b39" providerId="ADAL" clId="{9C68D9F9-246C-47D9-9DBA-E3E4B2F292DD}" dt="2022-07-11T17:26:45.584" v="0" actId="20577"/>
          <ac:spMkLst>
            <pc:docMk/>
            <pc:sldMk cId="987036746" sldId="2146847112"/>
            <ac:spMk id="7" creationId="{67346B46-EF9A-6643-B1B4-33FB7E2E9B9E}"/>
          </ac:spMkLst>
        </pc:spChg>
      </pc:sldChg>
      <pc:sldChg chg="modNotesTx">
        <pc:chgData name="Galle, Justin" userId="7306daa3-7f8c-4e1d-a3a2-2bdc845c2b39" providerId="ADAL" clId="{9C68D9F9-246C-47D9-9DBA-E3E4B2F292DD}" dt="2022-07-11T17:27:47.422" v="152" actId="20577"/>
        <pc:sldMkLst>
          <pc:docMk/>
          <pc:sldMk cId="749907934" sldId="214684711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apuc.sharepoint.com/sites/ResidentialEEPortfolioApproval/Shared%20Documents/3P%20Solicitations%20Process/3P%20Metrics%20Dashboard/Joint%20IOU_Third-Party%20Implementers%20Table%20October%20with%20Budge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Third-Party</a:t>
            </a:r>
            <a:r>
              <a:rPr lang="en-US" baseline="0" dirty="0"/>
              <a:t> Implementer Program Budgets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Chart!$A$2</c:f>
              <c:strCache>
                <c:ptCount val="1"/>
                <c:pt idx="0">
                  <c:v>County of Marin</c:v>
                </c:pt>
              </c:strCache>
            </c:strRef>
          </c:tx>
          <c:spPr>
            <a:solidFill>
              <a:schemeClr val="accent1"/>
            </a:solidFill>
            <a:ln>
              <a:noFill/>
            </a:ln>
            <a:effectLst/>
          </c:spPr>
          <c:invertIfNegative val="0"/>
          <c:cat>
            <c:strRef>
              <c:f>Chart!$B$1:$E$1</c:f>
              <c:strCache>
                <c:ptCount val="4"/>
                <c:pt idx="0">
                  <c:v>PG&amp;E </c:v>
                </c:pt>
                <c:pt idx="1">
                  <c:v>SCE</c:v>
                </c:pt>
                <c:pt idx="2">
                  <c:v>SDG&amp;E</c:v>
                </c:pt>
                <c:pt idx="3">
                  <c:v>SCG </c:v>
                </c:pt>
              </c:strCache>
            </c:strRef>
          </c:cat>
          <c:val>
            <c:numRef>
              <c:f>Chart!$B$2:$E$2</c:f>
              <c:numCache>
                <c:formatCode>General</c:formatCode>
                <c:ptCount val="4"/>
                <c:pt idx="0" formatCode="_(&quot;$&quot;* #,##0_);_(&quot;$&quot;* \(#,##0\);_(&quot;$&quot;* &quot;-&quot;??_);_(@_)">
                  <c:v>565800</c:v>
                </c:pt>
              </c:numCache>
            </c:numRef>
          </c:val>
          <c:extLst>
            <c:ext xmlns:c16="http://schemas.microsoft.com/office/drawing/2014/chart" uri="{C3380CC4-5D6E-409C-BE32-E72D297353CC}">
              <c16:uniqueId val="{00000000-5A80-4C9C-8C2E-BF389A7FADCC}"/>
            </c:ext>
          </c:extLst>
        </c:ser>
        <c:ser>
          <c:idx val="1"/>
          <c:order val="1"/>
          <c:tx>
            <c:strRef>
              <c:f>Chart!$A$3</c:f>
              <c:strCache>
                <c:ptCount val="1"/>
                <c:pt idx="0">
                  <c:v>Redwood Coast Energy Authority</c:v>
                </c:pt>
              </c:strCache>
            </c:strRef>
          </c:tx>
          <c:spPr>
            <a:solidFill>
              <a:schemeClr val="accent2"/>
            </a:solidFill>
            <a:ln>
              <a:noFill/>
            </a:ln>
            <a:effectLst/>
          </c:spPr>
          <c:invertIfNegative val="0"/>
          <c:cat>
            <c:strRef>
              <c:f>Chart!$B$1:$E$1</c:f>
              <c:strCache>
                <c:ptCount val="4"/>
                <c:pt idx="0">
                  <c:v>PG&amp;E </c:v>
                </c:pt>
                <c:pt idx="1">
                  <c:v>SCE</c:v>
                </c:pt>
                <c:pt idx="2">
                  <c:v>SDG&amp;E</c:v>
                </c:pt>
                <c:pt idx="3">
                  <c:v>SCG </c:v>
                </c:pt>
              </c:strCache>
            </c:strRef>
          </c:cat>
          <c:val>
            <c:numRef>
              <c:f>Chart!$B$3:$E$3</c:f>
              <c:numCache>
                <c:formatCode>General</c:formatCode>
                <c:ptCount val="4"/>
                <c:pt idx="0" formatCode="_(&quot;$&quot;* #,##0_);_(&quot;$&quot;* \(#,##0\);_(&quot;$&quot;* &quot;-&quot;??_);_(@_)">
                  <c:v>765727</c:v>
                </c:pt>
              </c:numCache>
            </c:numRef>
          </c:val>
          <c:extLst>
            <c:ext xmlns:c16="http://schemas.microsoft.com/office/drawing/2014/chart" uri="{C3380CC4-5D6E-409C-BE32-E72D297353CC}">
              <c16:uniqueId val="{00000001-5A80-4C9C-8C2E-BF389A7FADCC}"/>
            </c:ext>
          </c:extLst>
        </c:ser>
        <c:ser>
          <c:idx val="2"/>
          <c:order val="2"/>
          <c:tx>
            <c:strRef>
              <c:f>Chart!$A$4</c:f>
              <c:strCache>
                <c:ptCount val="1"/>
                <c:pt idx="0">
                  <c:v>County of Sonoma</c:v>
                </c:pt>
              </c:strCache>
            </c:strRef>
          </c:tx>
          <c:spPr>
            <a:solidFill>
              <a:schemeClr val="accent3"/>
            </a:solidFill>
            <a:ln>
              <a:noFill/>
            </a:ln>
            <a:effectLst/>
          </c:spPr>
          <c:invertIfNegative val="0"/>
          <c:cat>
            <c:strRef>
              <c:f>Chart!$B$1:$E$1</c:f>
              <c:strCache>
                <c:ptCount val="4"/>
                <c:pt idx="0">
                  <c:v>PG&amp;E </c:v>
                </c:pt>
                <c:pt idx="1">
                  <c:v>SCE</c:v>
                </c:pt>
                <c:pt idx="2">
                  <c:v>SDG&amp;E</c:v>
                </c:pt>
                <c:pt idx="3">
                  <c:v>SCG </c:v>
                </c:pt>
              </c:strCache>
            </c:strRef>
          </c:cat>
          <c:val>
            <c:numRef>
              <c:f>Chart!$B$4:$E$4</c:f>
              <c:numCache>
                <c:formatCode>General</c:formatCode>
                <c:ptCount val="4"/>
                <c:pt idx="0" formatCode="_(&quot;$&quot;* #,##0_);_(&quot;$&quot;* \(#,##0\);_(&quot;$&quot;* &quot;-&quot;??_);_(@_)">
                  <c:v>855000</c:v>
                </c:pt>
              </c:numCache>
            </c:numRef>
          </c:val>
          <c:extLst>
            <c:ext xmlns:c16="http://schemas.microsoft.com/office/drawing/2014/chart" uri="{C3380CC4-5D6E-409C-BE32-E72D297353CC}">
              <c16:uniqueId val="{00000002-5A80-4C9C-8C2E-BF389A7FADCC}"/>
            </c:ext>
          </c:extLst>
        </c:ser>
        <c:ser>
          <c:idx val="3"/>
          <c:order val="3"/>
          <c:tx>
            <c:strRef>
              <c:f>Chart!$A$5</c:f>
              <c:strCache>
                <c:ptCount val="1"/>
                <c:pt idx="0">
                  <c:v>San Mateo City and County Association of Governments</c:v>
                </c:pt>
              </c:strCache>
            </c:strRef>
          </c:tx>
          <c:spPr>
            <a:solidFill>
              <a:schemeClr val="accent4"/>
            </a:solidFill>
            <a:ln>
              <a:noFill/>
            </a:ln>
            <a:effectLst/>
          </c:spPr>
          <c:invertIfNegative val="0"/>
          <c:cat>
            <c:strRef>
              <c:f>Chart!$B$1:$E$1</c:f>
              <c:strCache>
                <c:ptCount val="4"/>
                <c:pt idx="0">
                  <c:v>PG&amp;E </c:v>
                </c:pt>
                <c:pt idx="1">
                  <c:v>SCE</c:v>
                </c:pt>
                <c:pt idx="2">
                  <c:v>SDG&amp;E</c:v>
                </c:pt>
                <c:pt idx="3">
                  <c:v>SCG </c:v>
                </c:pt>
              </c:strCache>
            </c:strRef>
          </c:cat>
          <c:val>
            <c:numRef>
              <c:f>Chart!$B$5:$E$5</c:f>
              <c:numCache>
                <c:formatCode>General</c:formatCode>
                <c:ptCount val="4"/>
                <c:pt idx="0" formatCode="_(&quot;$&quot;* #,##0_);_(&quot;$&quot;* \(#,##0\);_(&quot;$&quot;* &quot;-&quot;??_);_(@_)">
                  <c:v>972000</c:v>
                </c:pt>
              </c:numCache>
            </c:numRef>
          </c:val>
          <c:extLst>
            <c:ext xmlns:c16="http://schemas.microsoft.com/office/drawing/2014/chart" uri="{C3380CC4-5D6E-409C-BE32-E72D297353CC}">
              <c16:uniqueId val="{00000003-5A80-4C9C-8C2E-BF389A7FADCC}"/>
            </c:ext>
          </c:extLst>
        </c:ser>
        <c:ser>
          <c:idx val="4"/>
          <c:order val="4"/>
          <c:tx>
            <c:strRef>
              <c:f>Chart!$A$6</c:f>
              <c:strCache>
                <c:ptCount val="1"/>
                <c:pt idx="0">
                  <c:v>EnergX</c:v>
                </c:pt>
              </c:strCache>
            </c:strRef>
          </c:tx>
          <c:spPr>
            <a:solidFill>
              <a:schemeClr val="accent5"/>
            </a:solidFill>
            <a:ln>
              <a:noFill/>
            </a:ln>
            <a:effectLst/>
          </c:spPr>
          <c:invertIfNegative val="0"/>
          <c:cat>
            <c:strRef>
              <c:f>Chart!$B$1:$E$1</c:f>
              <c:strCache>
                <c:ptCount val="4"/>
                <c:pt idx="0">
                  <c:v>PG&amp;E </c:v>
                </c:pt>
                <c:pt idx="1">
                  <c:v>SCE</c:v>
                </c:pt>
                <c:pt idx="2">
                  <c:v>SDG&amp;E</c:v>
                </c:pt>
                <c:pt idx="3">
                  <c:v>SCG </c:v>
                </c:pt>
              </c:strCache>
            </c:strRef>
          </c:cat>
          <c:val>
            <c:numRef>
              <c:f>Chart!$B$6:$E$6</c:f>
              <c:numCache>
                <c:formatCode>General</c:formatCode>
                <c:ptCount val="4"/>
                <c:pt idx="3" formatCode="_(&quot;$&quot;* #,##0_);_(&quot;$&quot;* \(#,##0\);_(&quot;$&quot;* &quot;-&quot;??_);_(@_)">
                  <c:v>1338039</c:v>
                </c:pt>
              </c:numCache>
            </c:numRef>
          </c:val>
          <c:extLst>
            <c:ext xmlns:c16="http://schemas.microsoft.com/office/drawing/2014/chart" uri="{C3380CC4-5D6E-409C-BE32-E72D297353CC}">
              <c16:uniqueId val="{00000004-5A80-4C9C-8C2E-BF389A7FADCC}"/>
            </c:ext>
          </c:extLst>
        </c:ser>
        <c:ser>
          <c:idx val="5"/>
          <c:order val="5"/>
          <c:tx>
            <c:strRef>
              <c:f>Chart!$A$7</c:f>
              <c:strCache>
                <c:ptCount val="1"/>
                <c:pt idx="0">
                  <c:v>Global Energy Services </c:v>
                </c:pt>
              </c:strCache>
            </c:strRef>
          </c:tx>
          <c:spPr>
            <a:solidFill>
              <a:schemeClr val="accent6"/>
            </a:solidFill>
            <a:ln>
              <a:noFill/>
            </a:ln>
            <a:effectLst/>
          </c:spPr>
          <c:invertIfNegative val="0"/>
          <c:cat>
            <c:strRef>
              <c:f>Chart!$B$1:$E$1</c:f>
              <c:strCache>
                <c:ptCount val="4"/>
                <c:pt idx="0">
                  <c:v>PG&amp;E </c:v>
                </c:pt>
                <c:pt idx="1">
                  <c:v>SCE</c:v>
                </c:pt>
                <c:pt idx="2">
                  <c:v>SDG&amp;E</c:v>
                </c:pt>
                <c:pt idx="3">
                  <c:v>SCG </c:v>
                </c:pt>
              </c:strCache>
            </c:strRef>
          </c:cat>
          <c:val>
            <c:numRef>
              <c:f>Chart!$B$7:$E$7</c:f>
              <c:numCache>
                <c:formatCode>General</c:formatCode>
                <c:ptCount val="4"/>
                <c:pt idx="3" formatCode="_(&quot;$&quot;* #,##0_);_(&quot;$&quot;* \(#,##0\);_(&quot;$&quot;* &quot;-&quot;??_);_(@_)">
                  <c:v>1346358</c:v>
                </c:pt>
              </c:numCache>
            </c:numRef>
          </c:val>
          <c:extLst>
            <c:ext xmlns:c16="http://schemas.microsoft.com/office/drawing/2014/chart" uri="{C3380CC4-5D6E-409C-BE32-E72D297353CC}">
              <c16:uniqueId val="{00000005-5A80-4C9C-8C2E-BF389A7FADCC}"/>
            </c:ext>
          </c:extLst>
        </c:ser>
        <c:ser>
          <c:idx val="6"/>
          <c:order val="6"/>
          <c:tx>
            <c:strRef>
              <c:f>Chart!$A$8</c:f>
              <c:strCache>
                <c:ptCount val="1"/>
                <c:pt idx="0">
                  <c:v>Sierra Business Council</c:v>
                </c:pt>
              </c:strCache>
            </c:strRef>
          </c:tx>
          <c:spPr>
            <a:solidFill>
              <a:schemeClr val="accent1">
                <a:lumMod val="60000"/>
              </a:schemeClr>
            </a:solidFill>
            <a:ln>
              <a:noFill/>
            </a:ln>
            <a:effectLst/>
          </c:spPr>
          <c:invertIfNegative val="0"/>
          <c:cat>
            <c:strRef>
              <c:f>Chart!$B$1:$E$1</c:f>
              <c:strCache>
                <c:ptCount val="4"/>
                <c:pt idx="0">
                  <c:v>PG&amp;E </c:v>
                </c:pt>
                <c:pt idx="1">
                  <c:v>SCE</c:v>
                </c:pt>
                <c:pt idx="2">
                  <c:v>SDG&amp;E</c:v>
                </c:pt>
                <c:pt idx="3">
                  <c:v>SCG </c:v>
                </c:pt>
              </c:strCache>
            </c:strRef>
          </c:cat>
          <c:val>
            <c:numRef>
              <c:f>Chart!$B$8:$E$8</c:f>
              <c:numCache>
                <c:formatCode>General</c:formatCode>
                <c:ptCount val="4"/>
                <c:pt idx="0" formatCode="_(&quot;$&quot;* #,##0_);_(&quot;$&quot;* \(#,##0\);_(&quot;$&quot;* &quot;-&quot;??_);_(@_)">
                  <c:v>1826957</c:v>
                </c:pt>
              </c:numCache>
            </c:numRef>
          </c:val>
          <c:extLst>
            <c:ext xmlns:c16="http://schemas.microsoft.com/office/drawing/2014/chart" uri="{C3380CC4-5D6E-409C-BE32-E72D297353CC}">
              <c16:uniqueId val="{00000006-5A80-4C9C-8C2E-BF389A7FADCC}"/>
            </c:ext>
          </c:extLst>
        </c:ser>
        <c:ser>
          <c:idx val="7"/>
          <c:order val="7"/>
          <c:tx>
            <c:strRef>
              <c:f>Chart!$A$9</c:f>
              <c:strCache>
                <c:ptCount val="1"/>
                <c:pt idx="0">
                  <c:v>San Joaquin Valley Clean Energy Organization</c:v>
                </c:pt>
              </c:strCache>
            </c:strRef>
          </c:tx>
          <c:spPr>
            <a:solidFill>
              <a:schemeClr val="accent2">
                <a:lumMod val="60000"/>
              </a:schemeClr>
            </a:solidFill>
            <a:ln>
              <a:noFill/>
            </a:ln>
            <a:effectLst/>
          </c:spPr>
          <c:invertIfNegative val="0"/>
          <c:cat>
            <c:strRef>
              <c:f>Chart!$B$1:$E$1</c:f>
              <c:strCache>
                <c:ptCount val="4"/>
                <c:pt idx="0">
                  <c:v>PG&amp;E </c:v>
                </c:pt>
                <c:pt idx="1">
                  <c:v>SCE</c:v>
                </c:pt>
                <c:pt idx="2">
                  <c:v>SDG&amp;E</c:v>
                </c:pt>
                <c:pt idx="3">
                  <c:v>SCG </c:v>
                </c:pt>
              </c:strCache>
            </c:strRef>
          </c:cat>
          <c:val>
            <c:numRef>
              <c:f>Chart!$B$9:$E$9</c:f>
              <c:numCache>
                <c:formatCode>General</c:formatCode>
                <c:ptCount val="4"/>
                <c:pt idx="0" formatCode="_(&quot;$&quot;* #,##0_);_(&quot;$&quot;* \(#,##0\);_(&quot;$&quot;* &quot;-&quot;??_);_(@_)">
                  <c:v>1965027</c:v>
                </c:pt>
              </c:numCache>
            </c:numRef>
          </c:val>
          <c:extLst>
            <c:ext xmlns:c16="http://schemas.microsoft.com/office/drawing/2014/chart" uri="{C3380CC4-5D6E-409C-BE32-E72D297353CC}">
              <c16:uniqueId val="{00000007-5A80-4C9C-8C2E-BF389A7FADCC}"/>
            </c:ext>
          </c:extLst>
        </c:ser>
        <c:ser>
          <c:idx val="8"/>
          <c:order val="8"/>
          <c:tx>
            <c:strRef>
              <c:f>Chart!$A$10</c:f>
              <c:strCache>
                <c:ptCount val="1"/>
                <c:pt idx="0">
                  <c:v>City and County of San Francisco</c:v>
                </c:pt>
              </c:strCache>
            </c:strRef>
          </c:tx>
          <c:spPr>
            <a:solidFill>
              <a:schemeClr val="accent3">
                <a:lumMod val="60000"/>
              </a:schemeClr>
            </a:solidFill>
            <a:ln>
              <a:noFill/>
            </a:ln>
            <a:effectLst/>
          </c:spPr>
          <c:invertIfNegative val="0"/>
          <c:cat>
            <c:strRef>
              <c:f>Chart!$B$1:$E$1</c:f>
              <c:strCache>
                <c:ptCount val="4"/>
                <c:pt idx="0">
                  <c:v>PG&amp;E </c:v>
                </c:pt>
                <c:pt idx="1">
                  <c:v>SCE</c:v>
                </c:pt>
                <c:pt idx="2">
                  <c:v>SDG&amp;E</c:v>
                </c:pt>
                <c:pt idx="3">
                  <c:v>SCG </c:v>
                </c:pt>
              </c:strCache>
            </c:strRef>
          </c:cat>
          <c:val>
            <c:numRef>
              <c:f>Chart!$B$10:$E$10</c:f>
              <c:numCache>
                <c:formatCode>General</c:formatCode>
                <c:ptCount val="4"/>
                <c:pt idx="0" formatCode="_(&quot;$&quot;* #,##0_);_(&quot;$&quot;* \(#,##0\);_(&quot;$&quot;* &quot;-&quot;??_);_(@_)">
                  <c:v>2450261</c:v>
                </c:pt>
              </c:numCache>
            </c:numRef>
          </c:val>
          <c:extLst>
            <c:ext xmlns:c16="http://schemas.microsoft.com/office/drawing/2014/chart" uri="{C3380CC4-5D6E-409C-BE32-E72D297353CC}">
              <c16:uniqueId val="{00000008-5A80-4C9C-8C2E-BF389A7FADCC}"/>
            </c:ext>
          </c:extLst>
        </c:ser>
        <c:ser>
          <c:idx val="9"/>
          <c:order val="9"/>
          <c:tx>
            <c:strRef>
              <c:f>Chart!$A$11</c:f>
              <c:strCache>
                <c:ptCount val="1"/>
                <c:pt idx="0">
                  <c:v>Staples &amp; Associates</c:v>
                </c:pt>
              </c:strCache>
            </c:strRef>
          </c:tx>
          <c:spPr>
            <a:solidFill>
              <a:schemeClr val="accent4">
                <a:lumMod val="60000"/>
              </a:schemeClr>
            </a:solidFill>
            <a:ln>
              <a:noFill/>
            </a:ln>
            <a:effectLst/>
          </c:spPr>
          <c:invertIfNegative val="0"/>
          <c:cat>
            <c:strRef>
              <c:f>Chart!$B$1:$E$1</c:f>
              <c:strCache>
                <c:ptCount val="4"/>
                <c:pt idx="0">
                  <c:v>PG&amp;E </c:v>
                </c:pt>
                <c:pt idx="1">
                  <c:v>SCE</c:v>
                </c:pt>
                <c:pt idx="2">
                  <c:v>SDG&amp;E</c:v>
                </c:pt>
                <c:pt idx="3">
                  <c:v>SCG </c:v>
                </c:pt>
              </c:strCache>
            </c:strRef>
          </c:cat>
          <c:val>
            <c:numRef>
              <c:f>Chart!$B$11:$E$11</c:f>
              <c:numCache>
                <c:formatCode>General</c:formatCode>
                <c:ptCount val="4"/>
                <c:pt idx="3" formatCode="_(&quot;$&quot;* #,##0_);_(&quot;$&quot;* \(#,##0\);_(&quot;$&quot;* &quot;-&quot;??_);_(@_)">
                  <c:v>2700000</c:v>
                </c:pt>
              </c:numCache>
            </c:numRef>
          </c:val>
          <c:extLst>
            <c:ext xmlns:c16="http://schemas.microsoft.com/office/drawing/2014/chart" uri="{C3380CC4-5D6E-409C-BE32-E72D297353CC}">
              <c16:uniqueId val="{00000009-5A80-4C9C-8C2E-BF389A7FADCC}"/>
            </c:ext>
          </c:extLst>
        </c:ser>
        <c:ser>
          <c:idx val="10"/>
          <c:order val="10"/>
          <c:tx>
            <c:strRef>
              <c:f>Chart!$A$12</c:f>
              <c:strCache>
                <c:ptCount val="1"/>
                <c:pt idx="0">
                  <c:v>The Energy Coalition</c:v>
                </c:pt>
              </c:strCache>
            </c:strRef>
          </c:tx>
          <c:spPr>
            <a:solidFill>
              <a:schemeClr val="accent5">
                <a:lumMod val="60000"/>
              </a:schemeClr>
            </a:solidFill>
            <a:ln>
              <a:noFill/>
            </a:ln>
            <a:effectLst/>
          </c:spPr>
          <c:invertIfNegative val="0"/>
          <c:cat>
            <c:strRef>
              <c:f>Chart!$B$1:$E$1</c:f>
              <c:strCache>
                <c:ptCount val="4"/>
                <c:pt idx="0">
                  <c:v>PG&amp;E </c:v>
                </c:pt>
                <c:pt idx="1">
                  <c:v>SCE</c:v>
                </c:pt>
                <c:pt idx="2">
                  <c:v>SDG&amp;E</c:v>
                </c:pt>
                <c:pt idx="3">
                  <c:v>SCG </c:v>
                </c:pt>
              </c:strCache>
            </c:strRef>
          </c:cat>
          <c:val>
            <c:numRef>
              <c:f>Chart!$B$12:$E$12</c:f>
              <c:numCache>
                <c:formatCode>General</c:formatCode>
                <c:ptCount val="4"/>
                <c:pt idx="0" formatCode="_(&quot;$&quot;* #,##0_);_(&quot;$&quot;* \(#,##0\);_(&quot;$&quot;* &quot;-&quot;??_);_(@_)">
                  <c:v>3842000</c:v>
                </c:pt>
              </c:numCache>
            </c:numRef>
          </c:val>
          <c:extLst>
            <c:ext xmlns:c16="http://schemas.microsoft.com/office/drawing/2014/chart" uri="{C3380CC4-5D6E-409C-BE32-E72D297353CC}">
              <c16:uniqueId val="{0000000A-5A80-4C9C-8C2E-BF389A7FADCC}"/>
            </c:ext>
          </c:extLst>
        </c:ser>
        <c:ser>
          <c:idx val="11"/>
          <c:order val="11"/>
          <c:tx>
            <c:strRef>
              <c:f>Chart!$A$13</c:f>
              <c:strCache>
                <c:ptCount val="1"/>
                <c:pt idx="0">
                  <c:v>Alternative Energy Systems Consulting (AESC)</c:v>
                </c:pt>
              </c:strCache>
            </c:strRef>
          </c:tx>
          <c:spPr>
            <a:solidFill>
              <a:schemeClr val="accent6">
                <a:lumMod val="60000"/>
              </a:schemeClr>
            </a:solidFill>
            <a:ln>
              <a:noFill/>
            </a:ln>
            <a:effectLst/>
          </c:spPr>
          <c:invertIfNegative val="0"/>
          <c:cat>
            <c:strRef>
              <c:f>Chart!$B$1:$E$1</c:f>
              <c:strCache>
                <c:ptCount val="4"/>
                <c:pt idx="0">
                  <c:v>PG&amp;E </c:v>
                </c:pt>
                <c:pt idx="1">
                  <c:v>SCE</c:v>
                </c:pt>
                <c:pt idx="2">
                  <c:v>SDG&amp;E</c:v>
                </c:pt>
                <c:pt idx="3">
                  <c:v>SCG </c:v>
                </c:pt>
              </c:strCache>
            </c:strRef>
          </c:cat>
          <c:val>
            <c:numRef>
              <c:f>Chart!$B$13:$E$13</c:f>
              <c:numCache>
                <c:formatCode>General</c:formatCode>
                <c:ptCount val="4"/>
                <c:pt idx="0" formatCode="_(&quot;$&quot;* #,##0_);_(&quot;$&quot;* \(#,##0\);_(&quot;$&quot;* &quot;-&quot;??_);_(@_)">
                  <c:v>4205579</c:v>
                </c:pt>
              </c:numCache>
            </c:numRef>
          </c:val>
          <c:extLst>
            <c:ext xmlns:c16="http://schemas.microsoft.com/office/drawing/2014/chart" uri="{C3380CC4-5D6E-409C-BE32-E72D297353CC}">
              <c16:uniqueId val="{0000000B-5A80-4C9C-8C2E-BF389A7FADCC}"/>
            </c:ext>
          </c:extLst>
        </c:ser>
        <c:ser>
          <c:idx val="12"/>
          <c:order val="12"/>
          <c:tx>
            <c:strRef>
              <c:f>Chart!$A$14</c:f>
              <c:strCache>
                <c:ptCount val="1"/>
                <c:pt idx="0">
                  <c:v>Franklin Energy Services </c:v>
                </c:pt>
              </c:strCache>
            </c:strRef>
          </c:tx>
          <c:spPr>
            <a:solidFill>
              <a:schemeClr val="accent1">
                <a:lumMod val="80000"/>
                <a:lumOff val="20000"/>
              </a:schemeClr>
            </a:solidFill>
            <a:ln>
              <a:noFill/>
            </a:ln>
            <a:effectLst/>
          </c:spPr>
          <c:invertIfNegative val="0"/>
          <c:cat>
            <c:strRef>
              <c:f>Chart!$B$1:$E$1</c:f>
              <c:strCache>
                <c:ptCount val="4"/>
                <c:pt idx="0">
                  <c:v>PG&amp;E </c:v>
                </c:pt>
                <c:pt idx="1">
                  <c:v>SCE</c:v>
                </c:pt>
                <c:pt idx="2">
                  <c:v>SDG&amp;E</c:v>
                </c:pt>
                <c:pt idx="3">
                  <c:v>SCG </c:v>
                </c:pt>
              </c:strCache>
            </c:strRef>
          </c:cat>
          <c:val>
            <c:numRef>
              <c:f>Chart!$B$14:$E$14</c:f>
              <c:numCache>
                <c:formatCode>General</c:formatCode>
                <c:ptCount val="4"/>
                <c:pt idx="3" formatCode="_(&quot;$&quot;* #,##0_);_(&quot;$&quot;* \(#,##0\);_(&quot;$&quot;* &quot;-&quot;??_);_(@_)">
                  <c:v>4499999</c:v>
                </c:pt>
              </c:numCache>
            </c:numRef>
          </c:val>
          <c:extLst>
            <c:ext xmlns:c16="http://schemas.microsoft.com/office/drawing/2014/chart" uri="{C3380CC4-5D6E-409C-BE32-E72D297353CC}">
              <c16:uniqueId val="{0000000C-5A80-4C9C-8C2E-BF389A7FADCC}"/>
            </c:ext>
          </c:extLst>
        </c:ser>
        <c:ser>
          <c:idx val="13"/>
          <c:order val="13"/>
          <c:tx>
            <c:strRef>
              <c:f>Chart!$A$15</c:f>
              <c:strCache>
                <c:ptCount val="1"/>
                <c:pt idx="0">
                  <c:v>Enovity, Inc.</c:v>
                </c:pt>
              </c:strCache>
            </c:strRef>
          </c:tx>
          <c:spPr>
            <a:solidFill>
              <a:schemeClr val="accent2">
                <a:lumMod val="80000"/>
                <a:lumOff val="20000"/>
              </a:schemeClr>
            </a:solidFill>
            <a:ln>
              <a:noFill/>
            </a:ln>
            <a:effectLst/>
          </c:spPr>
          <c:invertIfNegative val="0"/>
          <c:cat>
            <c:strRef>
              <c:f>Chart!$B$1:$E$1</c:f>
              <c:strCache>
                <c:ptCount val="4"/>
                <c:pt idx="0">
                  <c:v>PG&amp;E </c:v>
                </c:pt>
                <c:pt idx="1">
                  <c:v>SCE</c:v>
                </c:pt>
                <c:pt idx="2">
                  <c:v>SDG&amp;E</c:v>
                </c:pt>
                <c:pt idx="3">
                  <c:v>SCG </c:v>
                </c:pt>
              </c:strCache>
            </c:strRef>
          </c:cat>
          <c:val>
            <c:numRef>
              <c:f>Chart!$B$15:$E$15</c:f>
              <c:numCache>
                <c:formatCode>General</c:formatCode>
                <c:ptCount val="4"/>
                <c:pt idx="3" formatCode="_(&quot;$&quot;* #,##0_);_(&quot;$&quot;* \(#,##0\);_(&quot;$&quot;* &quot;-&quot;??_);_(@_)">
                  <c:v>5300000</c:v>
                </c:pt>
              </c:numCache>
            </c:numRef>
          </c:val>
          <c:extLst>
            <c:ext xmlns:c16="http://schemas.microsoft.com/office/drawing/2014/chart" uri="{C3380CC4-5D6E-409C-BE32-E72D297353CC}">
              <c16:uniqueId val="{0000000D-5A80-4C9C-8C2E-BF389A7FADCC}"/>
            </c:ext>
          </c:extLst>
        </c:ser>
        <c:ser>
          <c:idx val="14"/>
          <c:order val="14"/>
          <c:tx>
            <c:strRef>
              <c:f>Chart!$A$16</c:f>
              <c:strCache>
                <c:ptCount val="1"/>
                <c:pt idx="0">
                  <c:v>Strategic Energy Innovations</c:v>
                </c:pt>
              </c:strCache>
            </c:strRef>
          </c:tx>
          <c:spPr>
            <a:solidFill>
              <a:schemeClr val="accent3">
                <a:lumMod val="80000"/>
                <a:lumOff val="20000"/>
              </a:schemeClr>
            </a:solidFill>
            <a:ln>
              <a:noFill/>
            </a:ln>
            <a:effectLst/>
          </c:spPr>
          <c:invertIfNegative val="0"/>
          <c:cat>
            <c:strRef>
              <c:f>Chart!$B$1:$E$1</c:f>
              <c:strCache>
                <c:ptCount val="4"/>
                <c:pt idx="0">
                  <c:v>PG&amp;E </c:v>
                </c:pt>
                <c:pt idx="1">
                  <c:v>SCE</c:v>
                </c:pt>
                <c:pt idx="2">
                  <c:v>SDG&amp;E</c:v>
                </c:pt>
                <c:pt idx="3">
                  <c:v>SCG </c:v>
                </c:pt>
              </c:strCache>
            </c:strRef>
          </c:cat>
          <c:val>
            <c:numRef>
              <c:f>Chart!$B$16:$E$16</c:f>
              <c:numCache>
                <c:formatCode>General</c:formatCode>
                <c:ptCount val="4"/>
                <c:pt idx="0" formatCode="_(&quot;$&quot;* #,##0_);_(&quot;$&quot;* \(#,##0\);_(&quot;$&quot;* &quot;-&quot;??_);_(@_)">
                  <c:v>6010016</c:v>
                </c:pt>
              </c:numCache>
            </c:numRef>
          </c:val>
          <c:extLst>
            <c:ext xmlns:c16="http://schemas.microsoft.com/office/drawing/2014/chart" uri="{C3380CC4-5D6E-409C-BE32-E72D297353CC}">
              <c16:uniqueId val="{0000000E-5A80-4C9C-8C2E-BF389A7FADCC}"/>
            </c:ext>
          </c:extLst>
        </c:ser>
        <c:ser>
          <c:idx val="15"/>
          <c:order val="15"/>
          <c:tx>
            <c:strRef>
              <c:f>Chart!$A$17</c:f>
              <c:strCache>
                <c:ptCount val="1"/>
                <c:pt idx="0">
                  <c:v>2050 Partners</c:v>
                </c:pt>
              </c:strCache>
            </c:strRef>
          </c:tx>
          <c:spPr>
            <a:solidFill>
              <a:schemeClr val="accent4">
                <a:lumMod val="80000"/>
                <a:lumOff val="20000"/>
              </a:schemeClr>
            </a:solidFill>
            <a:ln>
              <a:noFill/>
            </a:ln>
            <a:effectLst/>
          </c:spPr>
          <c:invertIfNegative val="0"/>
          <c:cat>
            <c:strRef>
              <c:f>Chart!$B$1:$E$1</c:f>
              <c:strCache>
                <c:ptCount val="4"/>
                <c:pt idx="0">
                  <c:v>PG&amp;E </c:v>
                </c:pt>
                <c:pt idx="1">
                  <c:v>SCE</c:v>
                </c:pt>
                <c:pt idx="2">
                  <c:v>SDG&amp;E</c:v>
                </c:pt>
                <c:pt idx="3">
                  <c:v>SCG </c:v>
                </c:pt>
              </c:strCache>
            </c:strRef>
          </c:cat>
          <c:val>
            <c:numRef>
              <c:f>Chart!$B$17:$E$17</c:f>
              <c:numCache>
                <c:formatCode>General</c:formatCode>
                <c:ptCount val="4"/>
                <c:pt idx="0" formatCode="_(&quot;$&quot;* #,##0_);_(&quot;$&quot;* \(#,##0\);_(&quot;$&quot;* &quot;-&quot;??_);_(@_)">
                  <c:v>9799696</c:v>
                </c:pt>
              </c:numCache>
            </c:numRef>
          </c:val>
          <c:extLst>
            <c:ext xmlns:c16="http://schemas.microsoft.com/office/drawing/2014/chart" uri="{C3380CC4-5D6E-409C-BE32-E72D297353CC}">
              <c16:uniqueId val="{0000000F-5A80-4C9C-8C2E-BF389A7FADCC}"/>
            </c:ext>
          </c:extLst>
        </c:ser>
        <c:ser>
          <c:idx val="16"/>
          <c:order val="16"/>
          <c:tx>
            <c:strRef>
              <c:f>Chart!$A$18</c:f>
              <c:strCache>
                <c:ptCount val="1"/>
                <c:pt idx="0">
                  <c:v>kW Engineering, Inc. </c:v>
                </c:pt>
              </c:strCache>
            </c:strRef>
          </c:tx>
          <c:spPr>
            <a:solidFill>
              <a:schemeClr val="accent5">
                <a:lumMod val="80000"/>
                <a:lumOff val="20000"/>
              </a:schemeClr>
            </a:solidFill>
            <a:ln>
              <a:noFill/>
            </a:ln>
            <a:effectLst/>
          </c:spPr>
          <c:invertIfNegative val="0"/>
          <c:cat>
            <c:strRef>
              <c:f>Chart!$B$1:$E$1</c:f>
              <c:strCache>
                <c:ptCount val="4"/>
                <c:pt idx="0">
                  <c:v>PG&amp;E </c:v>
                </c:pt>
                <c:pt idx="1">
                  <c:v>SCE</c:v>
                </c:pt>
                <c:pt idx="2">
                  <c:v>SDG&amp;E</c:v>
                </c:pt>
                <c:pt idx="3">
                  <c:v>SCG </c:v>
                </c:pt>
              </c:strCache>
            </c:strRef>
          </c:cat>
          <c:val>
            <c:numRef>
              <c:f>Chart!$B$18:$E$18</c:f>
              <c:numCache>
                <c:formatCode>General</c:formatCode>
                <c:ptCount val="4"/>
                <c:pt idx="0" formatCode="_(&quot;$&quot;* #,##0_);_(&quot;$&quot;* \(#,##0\);_(&quot;$&quot;* &quot;-&quot;??_);_(@_)">
                  <c:v>10341324</c:v>
                </c:pt>
              </c:numCache>
            </c:numRef>
          </c:val>
          <c:extLst>
            <c:ext xmlns:c16="http://schemas.microsoft.com/office/drawing/2014/chart" uri="{C3380CC4-5D6E-409C-BE32-E72D297353CC}">
              <c16:uniqueId val="{00000010-5A80-4C9C-8C2E-BF389A7FADCC}"/>
            </c:ext>
          </c:extLst>
        </c:ser>
        <c:ser>
          <c:idx val="17"/>
          <c:order val="17"/>
          <c:tx>
            <c:strRef>
              <c:f>Chart!$A$19</c:f>
              <c:strCache>
                <c:ptCount val="1"/>
                <c:pt idx="0">
                  <c:v>California Retrofit, Inc. (CRI)</c:v>
                </c:pt>
              </c:strCache>
            </c:strRef>
          </c:tx>
          <c:spPr>
            <a:solidFill>
              <a:schemeClr val="accent6">
                <a:lumMod val="80000"/>
                <a:lumOff val="20000"/>
              </a:schemeClr>
            </a:solidFill>
            <a:ln>
              <a:noFill/>
            </a:ln>
            <a:effectLst/>
          </c:spPr>
          <c:invertIfNegative val="0"/>
          <c:cat>
            <c:strRef>
              <c:f>Chart!$B$1:$E$1</c:f>
              <c:strCache>
                <c:ptCount val="4"/>
                <c:pt idx="0">
                  <c:v>PG&amp;E </c:v>
                </c:pt>
                <c:pt idx="1">
                  <c:v>SCE</c:v>
                </c:pt>
                <c:pt idx="2">
                  <c:v>SDG&amp;E</c:v>
                </c:pt>
                <c:pt idx="3">
                  <c:v>SCG </c:v>
                </c:pt>
              </c:strCache>
            </c:strRef>
          </c:cat>
          <c:val>
            <c:numRef>
              <c:f>Chart!$B$19:$E$19</c:f>
              <c:numCache>
                <c:formatCode>General</c:formatCode>
                <c:ptCount val="4"/>
                <c:pt idx="2" formatCode="_(&quot;$&quot;* #,##0_);_(&quot;$&quot;* \(#,##0\);_(&quot;$&quot;* &quot;-&quot;??_);_(@_)">
                  <c:v>10501926</c:v>
                </c:pt>
              </c:numCache>
            </c:numRef>
          </c:val>
          <c:extLst>
            <c:ext xmlns:c16="http://schemas.microsoft.com/office/drawing/2014/chart" uri="{C3380CC4-5D6E-409C-BE32-E72D297353CC}">
              <c16:uniqueId val="{00000011-5A80-4C9C-8C2E-BF389A7FADCC}"/>
            </c:ext>
          </c:extLst>
        </c:ser>
        <c:ser>
          <c:idx val="18"/>
          <c:order val="18"/>
          <c:tx>
            <c:strRef>
              <c:f>Chart!$A$20</c:f>
              <c:strCache>
                <c:ptCount val="1"/>
                <c:pt idx="0">
                  <c:v>Cohen Ventures, Inc. dba Energy Solutions</c:v>
                </c:pt>
              </c:strCache>
            </c:strRef>
          </c:tx>
          <c:spPr>
            <a:solidFill>
              <a:schemeClr val="accent1">
                <a:lumMod val="80000"/>
              </a:schemeClr>
            </a:solidFill>
            <a:ln>
              <a:noFill/>
            </a:ln>
            <a:effectLst/>
          </c:spPr>
          <c:invertIfNegative val="0"/>
          <c:cat>
            <c:strRef>
              <c:f>Chart!$B$1:$E$1</c:f>
              <c:strCache>
                <c:ptCount val="4"/>
                <c:pt idx="0">
                  <c:v>PG&amp;E </c:v>
                </c:pt>
                <c:pt idx="1">
                  <c:v>SCE</c:v>
                </c:pt>
                <c:pt idx="2">
                  <c:v>SDG&amp;E</c:v>
                </c:pt>
                <c:pt idx="3">
                  <c:v>SCG </c:v>
                </c:pt>
              </c:strCache>
            </c:strRef>
          </c:cat>
          <c:val>
            <c:numRef>
              <c:f>Chart!$B$20:$E$20</c:f>
              <c:numCache>
                <c:formatCode>General</c:formatCode>
                <c:ptCount val="4"/>
                <c:pt idx="0" formatCode="_(&quot;$&quot;* #,##0_);_(&quot;$&quot;* \(#,##0\);_(&quot;$&quot;* &quot;-&quot;??_);_(@_)">
                  <c:v>10803242</c:v>
                </c:pt>
              </c:numCache>
            </c:numRef>
          </c:val>
          <c:extLst>
            <c:ext xmlns:c16="http://schemas.microsoft.com/office/drawing/2014/chart" uri="{C3380CC4-5D6E-409C-BE32-E72D297353CC}">
              <c16:uniqueId val="{00000012-5A80-4C9C-8C2E-BF389A7FADCC}"/>
            </c:ext>
          </c:extLst>
        </c:ser>
        <c:ser>
          <c:idx val="19"/>
          <c:order val="19"/>
          <c:tx>
            <c:strRef>
              <c:f>Chart!$A$21</c:f>
              <c:strCache>
                <c:ptCount val="1"/>
                <c:pt idx="0">
                  <c:v>Nexant</c:v>
                </c:pt>
              </c:strCache>
            </c:strRef>
          </c:tx>
          <c:spPr>
            <a:solidFill>
              <a:schemeClr val="accent2">
                <a:lumMod val="80000"/>
              </a:schemeClr>
            </a:solidFill>
            <a:ln>
              <a:noFill/>
            </a:ln>
            <a:effectLst/>
          </c:spPr>
          <c:invertIfNegative val="0"/>
          <c:cat>
            <c:strRef>
              <c:f>Chart!$B$1:$E$1</c:f>
              <c:strCache>
                <c:ptCount val="4"/>
                <c:pt idx="0">
                  <c:v>PG&amp;E </c:v>
                </c:pt>
                <c:pt idx="1">
                  <c:v>SCE</c:v>
                </c:pt>
                <c:pt idx="2">
                  <c:v>SDG&amp;E</c:v>
                </c:pt>
                <c:pt idx="3">
                  <c:v>SCG </c:v>
                </c:pt>
              </c:strCache>
            </c:strRef>
          </c:cat>
          <c:val>
            <c:numRef>
              <c:f>Chart!$B$21:$E$21</c:f>
              <c:numCache>
                <c:formatCode>General</c:formatCode>
                <c:ptCount val="4"/>
                <c:pt idx="0" formatCode="_(&quot;$&quot;* #,##0_);_(&quot;$&quot;* \(#,##0\);_(&quot;$&quot;* &quot;-&quot;??_);_(@_)">
                  <c:v>12841663</c:v>
                </c:pt>
              </c:numCache>
            </c:numRef>
          </c:val>
          <c:extLst>
            <c:ext xmlns:c16="http://schemas.microsoft.com/office/drawing/2014/chart" uri="{C3380CC4-5D6E-409C-BE32-E72D297353CC}">
              <c16:uniqueId val="{00000013-5A80-4C9C-8C2E-BF389A7FADCC}"/>
            </c:ext>
          </c:extLst>
        </c:ser>
        <c:ser>
          <c:idx val="20"/>
          <c:order val="20"/>
          <c:tx>
            <c:strRef>
              <c:f>Chart!$A$22</c:f>
              <c:strCache>
                <c:ptCount val="1"/>
                <c:pt idx="0">
                  <c:v>Cascade Energy, INC</c:v>
                </c:pt>
              </c:strCache>
            </c:strRef>
          </c:tx>
          <c:spPr>
            <a:solidFill>
              <a:schemeClr val="accent3">
                <a:lumMod val="80000"/>
              </a:schemeClr>
            </a:solidFill>
            <a:ln>
              <a:noFill/>
            </a:ln>
            <a:effectLst/>
          </c:spPr>
          <c:invertIfNegative val="0"/>
          <c:cat>
            <c:strRef>
              <c:f>Chart!$B$1:$E$1</c:f>
              <c:strCache>
                <c:ptCount val="4"/>
                <c:pt idx="0">
                  <c:v>PG&amp;E </c:v>
                </c:pt>
                <c:pt idx="1">
                  <c:v>SCE</c:v>
                </c:pt>
                <c:pt idx="2">
                  <c:v>SDG&amp;E</c:v>
                </c:pt>
                <c:pt idx="3">
                  <c:v>SCG </c:v>
                </c:pt>
              </c:strCache>
            </c:strRef>
          </c:cat>
          <c:val>
            <c:numRef>
              <c:f>Chart!$B$22:$E$22</c:f>
              <c:numCache>
                <c:formatCode>General</c:formatCode>
                <c:ptCount val="4"/>
                <c:pt idx="0" formatCode="_(&quot;$&quot;* #,##0_);_(&quot;$&quot;* \(#,##0\);_(&quot;$&quot;* &quot;-&quot;??_);_(@_)">
                  <c:v>15316931</c:v>
                </c:pt>
              </c:numCache>
            </c:numRef>
          </c:val>
          <c:extLst>
            <c:ext xmlns:c16="http://schemas.microsoft.com/office/drawing/2014/chart" uri="{C3380CC4-5D6E-409C-BE32-E72D297353CC}">
              <c16:uniqueId val="{00000014-5A80-4C9C-8C2E-BF389A7FADCC}"/>
            </c:ext>
          </c:extLst>
        </c:ser>
        <c:ser>
          <c:idx val="21"/>
          <c:order val="21"/>
          <c:tx>
            <c:strRef>
              <c:f>Chart!$A$23</c:f>
              <c:strCache>
                <c:ptCount val="1"/>
                <c:pt idx="0">
                  <c:v>Ecology Action</c:v>
                </c:pt>
              </c:strCache>
            </c:strRef>
          </c:tx>
          <c:spPr>
            <a:solidFill>
              <a:schemeClr val="accent4">
                <a:lumMod val="80000"/>
              </a:schemeClr>
            </a:solidFill>
            <a:ln>
              <a:noFill/>
            </a:ln>
            <a:effectLst/>
          </c:spPr>
          <c:invertIfNegative val="0"/>
          <c:cat>
            <c:strRef>
              <c:f>Chart!$B$1:$E$1</c:f>
              <c:strCache>
                <c:ptCount val="4"/>
                <c:pt idx="0">
                  <c:v>PG&amp;E </c:v>
                </c:pt>
                <c:pt idx="1">
                  <c:v>SCE</c:v>
                </c:pt>
                <c:pt idx="2">
                  <c:v>SDG&amp;E</c:v>
                </c:pt>
                <c:pt idx="3">
                  <c:v>SCG </c:v>
                </c:pt>
              </c:strCache>
            </c:strRef>
          </c:cat>
          <c:val>
            <c:numRef>
              <c:f>Chart!$B$23:$E$23</c:f>
              <c:numCache>
                <c:formatCode>General</c:formatCode>
                <c:ptCount val="4"/>
                <c:pt idx="0" formatCode="_(&quot;$&quot;* #,##0_);_(&quot;$&quot;* \(#,##0\);_(&quot;$&quot;* &quot;-&quot;??_);_(@_)">
                  <c:v>17203245</c:v>
                </c:pt>
              </c:numCache>
            </c:numRef>
          </c:val>
          <c:extLst>
            <c:ext xmlns:c16="http://schemas.microsoft.com/office/drawing/2014/chart" uri="{C3380CC4-5D6E-409C-BE32-E72D297353CC}">
              <c16:uniqueId val="{00000015-5A80-4C9C-8C2E-BF389A7FADCC}"/>
            </c:ext>
          </c:extLst>
        </c:ser>
        <c:ser>
          <c:idx val="22"/>
          <c:order val="22"/>
          <c:tx>
            <c:strRef>
              <c:f>Chart!$A$24</c:f>
              <c:strCache>
                <c:ptCount val="1"/>
                <c:pt idx="0">
                  <c:v>AESC</c:v>
                </c:pt>
              </c:strCache>
            </c:strRef>
          </c:tx>
          <c:spPr>
            <a:solidFill>
              <a:schemeClr val="accent5">
                <a:lumMod val="80000"/>
              </a:schemeClr>
            </a:solidFill>
            <a:ln>
              <a:noFill/>
            </a:ln>
            <a:effectLst/>
          </c:spPr>
          <c:invertIfNegative val="0"/>
          <c:cat>
            <c:strRef>
              <c:f>Chart!$B$1:$E$1</c:f>
              <c:strCache>
                <c:ptCount val="4"/>
                <c:pt idx="0">
                  <c:v>PG&amp;E </c:v>
                </c:pt>
                <c:pt idx="1">
                  <c:v>SCE</c:v>
                </c:pt>
                <c:pt idx="2">
                  <c:v>SDG&amp;E</c:v>
                </c:pt>
                <c:pt idx="3">
                  <c:v>SCG </c:v>
                </c:pt>
              </c:strCache>
            </c:strRef>
          </c:cat>
          <c:val>
            <c:numRef>
              <c:f>Chart!$B$24:$E$24</c:f>
              <c:numCache>
                <c:formatCode>General</c:formatCode>
                <c:ptCount val="4"/>
                <c:pt idx="0" formatCode="_(&quot;$&quot;* #,##0_);_(&quot;$&quot;* \(#,##0\);_(&quot;$&quot;* &quot;-&quot;??_);_(@_)">
                  <c:v>18883821</c:v>
                </c:pt>
              </c:numCache>
            </c:numRef>
          </c:val>
          <c:extLst>
            <c:ext xmlns:c16="http://schemas.microsoft.com/office/drawing/2014/chart" uri="{C3380CC4-5D6E-409C-BE32-E72D297353CC}">
              <c16:uniqueId val="{00000016-5A80-4C9C-8C2E-BF389A7FADCC}"/>
            </c:ext>
          </c:extLst>
        </c:ser>
        <c:ser>
          <c:idx val="23"/>
          <c:order val="23"/>
          <c:tx>
            <c:strRef>
              <c:f>Chart!$A$25</c:f>
              <c:strCache>
                <c:ptCount val="1"/>
                <c:pt idx="0">
                  <c:v>Enervee Corporation</c:v>
                </c:pt>
              </c:strCache>
            </c:strRef>
          </c:tx>
          <c:spPr>
            <a:solidFill>
              <a:schemeClr val="accent6">
                <a:lumMod val="80000"/>
              </a:schemeClr>
            </a:solidFill>
            <a:ln>
              <a:noFill/>
            </a:ln>
            <a:effectLst/>
          </c:spPr>
          <c:invertIfNegative val="0"/>
          <c:cat>
            <c:strRef>
              <c:f>Chart!$B$1:$E$1</c:f>
              <c:strCache>
                <c:ptCount val="4"/>
                <c:pt idx="0">
                  <c:v>PG&amp;E </c:v>
                </c:pt>
                <c:pt idx="1">
                  <c:v>SCE</c:v>
                </c:pt>
                <c:pt idx="2">
                  <c:v>SDG&amp;E</c:v>
                </c:pt>
                <c:pt idx="3">
                  <c:v>SCG </c:v>
                </c:pt>
              </c:strCache>
            </c:strRef>
          </c:cat>
          <c:val>
            <c:numRef>
              <c:f>Chart!$B$25:$E$25</c:f>
              <c:numCache>
                <c:formatCode>_("$"* #,##0_);_("$"* \(#,##0\);_("$"* "-"??_);_(@_)</c:formatCode>
                <c:ptCount val="4"/>
                <c:pt idx="1">
                  <c:v>19006236</c:v>
                </c:pt>
              </c:numCache>
            </c:numRef>
          </c:val>
          <c:extLst>
            <c:ext xmlns:c16="http://schemas.microsoft.com/office/drawing/2014/chart" uri="{C3380CC4-5D6E-409C-BE32-E72D297353CC}">
              <c16:uniqueId val="{00000017-5A80-4C9C-8C2E-BF389A7FADCC}"/>
            </c:ext>
          </c:extLst>
        </c:ser>
        <c:ser>
          <c:idx val="24"/>
          <c:order val="24"/>
          <c:tx>
            <c:strRef>
              <c:f>Chart!$A$26</c:f>
              <c:strCache>
                <c:ptCount val="1"/>
                <c:pt idx="0">
                  <c:v>DNV GL </c:v>
                </c:pt>
              </c:strCache>
            </c:strRef>
          </c:tx>
          <c:spPr>
            <a:solidFill>
              <a:schemeClr val="accent1">
                <a:lumMod val="60000"/>
                <a:lumOff val="40000"/>
              </a:schemeClr>
            </a:solidFill>
            <a:ln>
              <a:noFill/>
            </a:ln>
            <a:effectLst/>
          </c:spPr>
          <c:invertIfNegative val="0"/>
          <c:cat>
            <c:strRef>
              <c:f>Chart!$B$1:$E$1</c:f>
              <c:strCache>
                <c:ptCount val="4"/>
                <c:pt idx="0">
                  <c:v>PG&amp;E </c:v>
                </c:pt>
                <c:pt idx="1">
                  <c:v>SCE</c:v>
                </c:pt>
                <c:pt idx="2">
                  <c:v>SDG&amp;E</c:v>
                </c:pt>
                <c:pt idx="3">
                  <c:v>SCG </c:v>
                </c:pt>
              </c:strCache>
            </c:strRef>
          </c:cat>
          <c:val>
            <c:numRef>
              <c:f>Chart!$B$26:$E$26</c:f>
              <c:numCache>
                <c:formatCode>General</c:formatCode>
                <c:ptCount val="4"/>
                <c:pt idx="3" formatCode="_(&quot;$&quot;* #,##0_);_(&quot;$&quot;* \(#,##0\);_(&quot;$&quot;* &quot;-&quot;??_);_(@_)">
                  <c:v>31044427</c:v>
                </c:pt>
              </c:numCache>
            </c:numRef>
          </c:val>
          <c:extLst>
            <c:ext xmlns:c16="http://schemas.microsoft.com/office/drawing/2014/chart" uri="{C3380CC4-5D6E-409C-BE32-E72D297353CC}">
              <c16:uniqueId val="{00000018-5A80-4C9C-8C2E-BF389A7FADCC}"/>
            </c:ext>
          </c:extLst>
        </c:ser>
        <c:ser>
          <c:idx val="25"/>
          <c:order val="25"/>
          <c:tx>
            <c:strRef>
              <c:f>Chart!$A$27</c:f>
              <c:strCache>
                <c:ptCount val="1"/>
                <c:pt idx="0">
                  <c:v>Synergy </c:v>
                </c:pt>
              </c:strCache>
            </c:strRef>
          </c:tx>
          <c:spPr>
            <a:solidFill>
              <a:schemeClr val="accent2">
                <a:lumMod val="60000"/>
                <a:lumOff val="40000"/>
              </a:schemeClr>
            </a:solidFill>
            <a:ln>
              <a:noFill/>
            </a:ln>
            <a:effectLst/>
          </c:spPr>
          <c:invertIfNegative val="0"/>
          <c:cat>
            <c:strRef>
              <c:f>Chart!$B$1:$E$1</c:f>
              <c:strCache>
                <c:ptCount val="4"/>
                <c:pt idx="0">
                  <c:v>PG&amp;E </c:v>
                </c:pt>
                <c:pt idx="1">
                  <c:v>SCE</c:v>
                </c:pt>
                <c:pt idx="2">
                  <c:v>SDG&amp;E</c:v>
                </c:pt>
                <c:pt idx="3">
                  <c:v>SCG </c:v>
                </c:pt>
              </c:strCache>
            </c:strRef>
          </c:cat>
          <c:val>
            <c:numRef>
              <c:f>Chart!$B$27:$E$27</c:f>
              <c:numCache>
                <c:formatCode>General</c:formatCode>
                <c:ptCount val="4"/>
                <c:pt idx="2" formatCode="_(&quot;$&quot;* #,##0_);_(&quot;$&quot;* \(#,##0\);_(&quot;$&quot;* &quot;-&quot;??_);_(@_)">
                  <c:v>14570000</c:v>
                </c:pt>
                <c:pt idx="3" formatCode="_(&quot;$&quot;* #,##0_);_(&quot;$&quot;* \(#,##0\);_(&quot;$&quot;* &quot;-&quot;??_);_(@_)">
                  <c:v>19800000</c:v>
                </c:pt>
              </c:numCache>
            </c:numRef>
          </c:val>
          <c:extLst>
            <c:ext xmlns:c16="http://schemas.microsoft.com/office/drawing/2014/chart" uri="{C3380CC4-5D6E-409C-BE32-E72D297353CC}">
              <c16:uniqueId val="{00000019-5A80-4C9C-8C2E-BF389A7FADCC}"/>
            </c:ext>
          </c:extLst>
        </c:ser>
        <c:ser>
          <c:idx val="26"/>
          <c:order val="26"/>
          <c:tx>
            <c:strRef>
              <c:f>Chart!$A$28</c:f>
              <c:strCache>
                <c:ptCount val="1"/>
                <c:pt idx="0">
                  <c:v>Energy Solutions </c:v>
                </c:pt>
              </c:strCache>
            </c:strRef>
          </c:tx>
          <c:spPr>
            <a:solidFill>
              <a:schemeClr val="accent3">
                <a:lumMod val="60000"/>
                <a:lumOff val="40000"/>
              </a:schemeClr>
            </a:solidFill>
            <a:ln>
              <a:noFill/>
            </a:ln>
            <a:effectLst/>
          </c:spPr>
          <c:invertIfNegative val="0"/>
          <c:cat>
            <c:strRef>
              <c:f>Chart!$B$1:$E$1</c:f>
              <c:strCache>
                <c:ptCount val="4"/>
                <c:pt idx="0">
                  <c:v>PG&amp;E </c:v>
                </c:pt>
                <c:pt idx="1">
                  <c:v>SCE</c:v>
                </c:pt>
                <c:pt idx="2">
                  <c:v>SDG&amp;E</c:v>
                </c:pt>
                <c:pt idx="3">
                  <c:v>SCG </c:v>
                </c:pt>
              </c:strCache>
            </c:strRef>
          </c:cat>
          <c:val>
            <c:numRef>
              <c:f>Chart!$B$28:$E$28</c:f>
              <c:numCache>
                <c:formatCode>General</c:formatCode>
                <c:ptCount val="4"/>
                <c:pt idx="3" formatCode="_(&quot;$&quot;* #,##0_);_(&quot;$&quot;* \(#,##0\);_(&quot;$&quot;* &quot;-&quot;??_);_(@_)">
                  <c:v>35669267</c:v>
                </c:pt>
              </c:numCache>
            </c:numRef>
          </c:val>
          <c:extLst>
            <c:ext xmlns:c16="http://schemas.microsoft.com/office/drawing/2014/chart" uri="{C3380CC4-5D6E-409C-BE32-E72D297353CC}">
              <c16:uniqueId val="{0000001A-5A80-4C9C-8C2E-BF389A7FADCC}"/>
            </c:ext>
          </c:extLst>
        </c:ser>
        <c:ser>
          <c:idx val="27"/>
          <c:order val="27"/>
          <c:tx>
            <c:strRef>
              <c:f>Chart!$A$29</c:f>
              <c:strCache>
                <c:ptCount val="1"/>
                <c:pt idx="0">
                  <c:v>Oracle America Inc.</c:v>
                </c:pt>
              </c:strCache>
            </c:strRef>
          </c:tx>
          <c:spPr>
            <a:solidFill>
              <a:schemeClr val="accent4">
                <a:lumMod val="60000"/>
                <a:lumOff val="40000"/>
              </a:schemeClr>
            </a:solidFill>
            <a:ln>
              <a:noFill/>
            </a:ln>
            <a:effectLst/>
          </c:spPr>
          <c:invertIfNegative val="0"/>
          <c:cat>
            <c:strRef>
              <c:f>Chart!$B$1:$E$1</c:f>
              <c:strCache>
                <c:ptCount val="4"/>
                <c:pt idx="0">
                  <c:v>PG&amp;E </c:v>
                </c:pt>
                <c:pt idx="1">
                  <c:v>SCE</c:v>
                </c:pt>
                <c:pt idx="2">
                  <c:v>SDG&amp;E</c:v>
                </c:pt>
                <c:pt idx="3">
                  <c:v>SCG </c:v>
                </c:pt>
              </c:strCache>
            </c:strRef>
          </c:cat>
          <c:val>
            <c:numRef>
              <c:f>Chart!$B$29:$E$29</c:f>
              <c:numCache>
                <c:formatCode>General</c:formatCode>
                <c:ptCount val="4"/>
                <c:pt idx="0" formatCode="_(&quot;$&quot;* #,##0_);_(&quot;$&quot;* \(#,##0\);_(&quot;$&quot;* &quot;-&quot;??_);_(@_)">
                  <c:v>47326436</c:v>
                </c:pt>
              </c:numCache>
            </c:numRef>
          </c:val>
          <c:extLst>
            <c:ext xmlns:c16="http://schemas.microsoft.com/office/drawing/2014/chart" uri="{C3380CC4-5D6E-409C-BE32-E72D297353CC}">
              <c16:uniqueId val="{0000001B-5A80-4C9C-8C2E-BF389A7FADCC}"/>
            </c:ext>
          </c:extLst>
        </c:ser>
        <c:ser>
          <c:idx val="28"/>
          <c:order val="28"/>
          <c:tx>
            <c:strRef>
              <c:f>Chart!$A$30</c:f>
              <c:strCache>
                <c:ptCount val="1"/>
                <c:pt idx="0">
                  <c:v>CLEAResult Consulting Inc.</c:v>
                </c:pt>
              </c:strCache>
            </c:strRef>
          </c:tx>
          <c:spPr>
            <a:solidFill>
              <a:schemeClr val="accent5">
                <a:lumMod val="60000"/>
                <a:lumOff val="40000"/>
              </a:schemeClr>
            </a:solidFill>
            <a:ln>
              <a:noFill/>
            </a:ln>
            <a:effectLst/>
          </c:spPr>
          <c:invertIfNegative val="0"/>
          <c:cat>
            <c:strRef>
              <c:f>Chart!$B$1:$E$1</c:f>
              <c:strCache>
                <c:ptCount val="4"/>
                <c:pt idx="0">
                  <c:v>PG&amp;E </c:v>
                </c:pt>
                <c:pt idx="1">
                  <c:v>SCE</c:v>
                </c:pt>
                <c:pt idx="2">
                  <c:v>SDG&amp;E</c:v>
                </c:pt>
                <c:pt idx="3">
                  <c:v>SCG </c:v>
                </c:pt>
              </c:strCache>
            </c:strRef>
          </c:cat>
          <c:val>
            <c:numRef>
              <c:f>Chart!$B$30:$E$30</c:f>
              <c:numCache>
                <c:formatCode>General</c:formatCode>
                <c:ptCount val="4"/>
                <c:pt idx="0" formatCode="_(&quot;$&quot;* #,##0_);_(&quot;$&quot;* \(#,##0\);_(&quot;$&quot;* &quot;-&quot;??_);_(@_)">
                  <c:v>22299520</c:v>
                </c:pt>
                <c:pt idx="2" formatCode="_(&quot;$&quot;* #,##0_);_(&quot;$&quot;* \(#,##0\);_(&quot;$&quot;* &quot;-&quot;??_);_(@_)">
                  <c:v>36974313</c:v>
                </c:pt>
              </c:numCache>
            </c:numRef>
          </c:val>
          <c:extLst>
            <c:ext xmlns:c16="http://schemas.microsoft.com/office/drawing/2014/chart" uri="{C3380CC4-5D6E-409C-BE32-E72D297353CC}">
              <c16:uniqueId val="{0000001C-5A80-4C9C-8C2E-BF389A7FADCC}"/>
            </c:ext>
          </c:extLst>
        </c:ser>
        <c:ser>
          <c:idx val="29"/>
          <c:order val="29"/>
          <c:tx>
            <c:strRef>
              <c:f>Chart!$A$31</c:f>
              <c:strCache>
                <c:ptCount val="1"/>
                <c:pt idx="0">
                  <c:v>ICF </c:v>
                </c:pt>
              </c:strCache>
            </c:strRef>
          </c:tx>
          <c:spPr>
            <a:solidFill>
              <a:schemeClr val="accent6">
                <a:lumMod val="60000"/>
                <a:lumOff val="40000"/>
              </a:schemeClr>
            </a:solidFill>
            <a:ln>
              <a:noFill/>
            </a:ln>
            <a:effectLst/>
          </c:spPr>
          <c:invertIfNegative val="0"/>
          <c:cat>
            <c:strRef>
              <c:f>Chart!$B$1:$E$1</c:f>
              <c:strCache>
                <c:ptCount val="4"/>
                <c:pt idx="0">
                  <c:v>PG&amp;E </c:v>
                </c:pt>
                <c:pt idx="1">
                  <c:v>SCE</c:v>
                </c:pt>
                <c:pt idx="2">
                  <c:v>SDG&amp;E</c:v>
                </c:pt>
                <c:pt idx="3">
                  <c:v>SCG </c:v>
                </c:pt>
              </c:strCache>
            </c:strRef>
          </c:cat>
          <c:val>
            <c:numRef>
              <c:f>Chart!$B$31:$E$31</c:f>
              <c:numCache>
                <c:formatCode>_("$"* #,##0_);_("$"* \(#,##0\);_("$"* "-"??_);_(@_)</c:formatCode>
                <c:ptCount val="4"/>
                <c:pt idx="1">
                  <c:v>44652888</c:v>
                </c:pt>
                <c:pt idx="3">
                  <c:v>29873176</c:v>
                </c:pt>
              </c:numCache>
            </c:numRef>
          </c:val>
          <c:extLst>
            <c:ext xmlns:c16="http://schemas.microsoft.com/office/drawing/2014/chart" uri="{C3380CC4-5D6E-409C-BE32-E72D297353CC}">
              <c16:uniqueId val="{0000001D-5A80-4C9C-8C2E-BF389A7FADCC}"/>
            </c:ext>
          </c:extLst>
        </c:ser>
        <c:ser>
          <c:idx val="30"/>
          <c:order val="30"/>
          <c:tx>
            <c:strRef>
              <c:f>Chart!$A$32</c:f>
              <c:strCache>
                <c:ptCount val="1"/>
                <c:pt idx="0">
                  <c:v>TRC Solutions</c:v>
                </c:pt>
              </c:strCache>
            </c:strRef>
          </c:tx>
          <c:spPr>
            <a:solidFill>
              <a:schemeClr val="accent1">
                <a:lumMod val="50000"/>
              </a:schemeClr>
            </a:solidFill>
            <a:ln>
              <a:noFill/>
            </a:ln>
            <a:effectLst/>
          </c:spPr>
          <c:invertIfNegative val="0"/>
          <c:dLbls>
            <c:dLbl>
              <c:idx val="0"/>
              <c:layout>
                <c:manualLayout>
                  <c:x val="-0.10531135953003308"/>
                  <c:y val="-8.4185441635915459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6-5A80-4C9C-8C2E-BF389A7FAD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Chart!$B$1:$E$1</c:f>
              <c:strCache>
                <c:ptCount val="4"/>
                <c:pt idx="0">
                  <c:v>PG&amp;E </c:v>
                </c:pt>
                <c:pt idx="1">
                  <c:v>SCE</c:v>
                </c:pt>
                <c:pt idx="2">
                  <c:v>SDG&amp;E</c:v>
                </c:pt>
                <c:pt idx="3">
                  <c:v>SCG </c:v>
                </c:pt>
              </c:strCache>
            </c:strRef>
          </c:cat>
          <c:val>
            <c:numRef>
              <c:f>Chart!$B$32:$E$32</c:f>
              <c:numCache>
                <c:formatCode>_("$"* #,##0_);_("$"* \(#,##0\);_("$"* "-"??_);_(@_)</c:formatCode>
                <c:ptCount val="4"/>
                <c:pt idx="0">
                  <c:v>86917873</c:v>
                </c:pt>
                <c:pt idx="1">
                  <c:v>36000000</c:v>
                </c:pt>
                <c:pt idx="2">
                  <c:v>64040000</c:v>
                </c:pt>
              </c:numCache>
            </c:numRef>
          </c:val>
          <c:extLst>
            <c:ext xmlns:c16="http://schemas.microsoft.com/office/drawing/2014/chart" uri="{C3380CC4-5D6E-409C-BE32-E72D297353CC}">
              <c16:uniqueId val="{0000001E-5A80-4C9C-8C2E-BF389A7FADCC}"/>
            </c:ext>
          </c:extLst>
        </c:ser>
        <c:ser>
          <c:idx val="31"/>
          <c:order val="31"/>
          <c:tx>
            <c:strRef>
              <c:f>Chart!$A$33</c:f>
              <c:strCache>
                <c:ptCount val="1"/>
                <c:pt idx="0">
                  <c:v>Willdan Energy Solutions</c:v>
                </c:pt>
              </c:strCache>
            </c:strRef>
          </c:tx>
          <c:spPr>
            <a:solidFill>
              <a:schemeClr val="accent2">
                <a:lumMod val="5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F-5A80-4C9C-8C2E-BF389A7FADCC}"/>
                </c:ext>
              </c:extLst>
            </c:dLbl>
            <c:dLbl>
              <c:idx val="1"/>
              <c:layout>
                <c:manualLayout>
                  <c:x val="0.10784712439178774"/>
                  <c:y val="-8.7785280722403894E-2"/>
                </c:manualLayout>
              </c:layout>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0-5A80-4C9C-8C2E-BF389A7FADCC}"/>
                </c:ext>
              </c:extLst>
            </c:dLbl>
            <c:dLbl>
              <c:idx val="2"/>
              <c:delete val="1"/>
              <c:extLst>
                <c:ext xmlns:c15="http://schemas.microsoft.com/office/drawing/2012/chart" uri="{CE6537A1-D6FC-4f65-9D91-7224C49458BB}"/>
                <c:ext xmlns:c16="http://schemas.microsoft.com/office/drawing/2014/chart" uri="{C3380CC4-5D6E-409C-BE32-E72D297353CC}">
                  <c16:uniqueId val="{00000021-5A80-4C9C-8C2E-BF389A7FADCC}"/>
                </c:ext>
              </c:extLst>
            </c:dLbl>
            <c:dLbl>
              <c:idx val="3"/>
              <c:delete val="1"/>
              <c:extLst>
                <c:ext xmlns:c15="http://schemas.microsoft.com/office/drawing/2012/chart" uri="{CE6537A1-D6FC-4f65-9D91-7224C49458BB}"/>
                <c:ext xmlns:c16="http://schemas.microsoft.com/office/drawing/2014/chart" uri="{C3380CC4-5D6E-409C-BE32-E72D297353CC}">
                  <c16:uniqueId val="{00000022-5A80-4C9C-8C2E-BF389A7FAD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Chart!$B$1:$E$1</c:f>
              <c:strCache>
                <c:ptCount val="4"/>
                <c:pt idx="0">
                  <c:v>PG&amp;E </c:v>
                </c:pt>
                <c:pt idx="1">
                  <c:v>SCE</c:v>
                </c:pt>
                <c:pt idx="2">
                  <c:v>SDG&amp;E</c:v>
                </c:pt>
                <c:pt idx="3">
                  <c:v>SCG </c:v>
                </c:pt>
              </c:strCache>
            </c:strRef>
          </c:cat>
          <c:val>
            <c:numRef>
              <c:f>Chart!$B$33:$E$33</c:f>
              <c:numCache>
                <c:formatCode>_("$"* #,##0_);_("$"* \(#,##0\);_("$"* "-"??_);_(@_)</c:formatCode>
                <c:ptCount val="4"/>
                <c:pt idx="0">
                  <c:v>91401540</c:v>
                </c:pt>
                <c:pt idx="1">
                  <c:v>624770000</c:v>
                </c:pt>
                <c:pt idx="2">
                  <c:v>46200000</c:v>
                </c:pt>
                <c:pt idx="3">
                  <c:v>12350000</c:v>
                </c:pt>
              </c:numCache>
            </c:numRef>
          </c:val>
          <c:extLst>
            <c:ext xmlns:c16="http://schemas.microsoft.com/office/drawing/2014/chart" uri="{C3380CC4-5D6E-409C-BE32-E72D297353CC}">
              <c16:uniqueId val="{00000023-5A80-4C9C-8C2E-BF389A7FADCC}"/>
            </c:ext>
          </c:extLst>
        </c:ser>
        <c:dLbls>
          <c:showLegendKey val="0"/>
          <c:showVal val="0"/>
          <c:showCatName val="0"/>
          <c:showSerName val="0"/>
          <c:showPercent val="0"/>
          <c:showBubbleSize val="0"/>
        </c:dLbls>
        <c:gapWidth val="150"/>
        <c:overlap val="100"/>
        <c:axId val="2125280176"/>
        <c:axId val="2125303888"/>
      </c:barChart>
      <c:dateAx>
        <c:axId val="2125280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5303888"/>
        <c:crosses val="autoZero"/>
        <c:auto val="0"/>
        <c:lblOffset val="100"/>
        <c:baseTimeUnit val="days"/>
        <c:majorUnit val="1"/>
      </c:dateAx>
      <c:valAx>
        <c:axId val="2125303888"/>
        <c:scaling>
          <c:orientation val="minMax"/>
        </c:scaling>
        <c:delete val="0"/>
        <c:axPos val="b"/>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5280176"/>
        <c:crosses val="autoZero"/>
        <c:crossBetween val="between"/>
        <c:dispUnits>
          <c:builtInUnit val="millions"/>
          <c:dispUnits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_rels/drawing6.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E9A6F5-7D63-40F4-9FA4-6D82B02E9AC7}"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US"/>
        </a:p>
      </dgm:t>
    </dgm:pt>
    <dgm:pt modelId="{EE92BA95-AE02-49D0-A76F-5DF269D68067}">
      <dgm:prSet phldrT="[Text]" phldr="0" custT="1"/>
      <dgm:spPr/>
      <dgm:t>
        <a:bodyPr/>
        <a:lstStyle/>
        <a:p>
          <a:pPr rtl="0"/>
          <a:r>
            <a:rPr lang="en-US" sz="3200" dirty="0">
              <a:latin typeface="Century Gothic" panose="020F0302020204030204"/>
            </a:rPr>
            <a:t>Resource Acquisition</a:t>
          </a:r>
          <a:endParaRPr lang="en-US" sz="3200" dirty="0"/>
        </a:p>
      </dgm:t>
    </dgm:pt>
    <dgm:pt modelId="{52FF8F39-2B01-4DD7-94E4-6C4AD2F9E62A}" type="parTrans" cxnId="{1EBBD49F-826F-48B7-A833-AD0D1602F3BA}">
      <dgm:prSet/>
      <dgm:spPr/>
      <dgm:t>
        <a:bodyPr/>
        <a:lstStyle/>
        <a:p>
          <a:endParaRPr lang="en-US"/>
        </a:p>
      </dgm:t>
    </dgm:pt>
    <dgm:pt modelId="{AF10EDC5-C980-40BE-A9A8-543CEA665193}" type="sibTrans" cxnId="{1EBBD49F-826F-48B7-A833-AD0D1602F3BA}">
      <dgm:prSet/>
      <dgm:spPr/>
      <dgm:t>
        <a:bodyPr/>
        <a:lstStyle/>
        <a:p>
          <a:endParaRPr lang="en-US"/>
        </a:p>
      </dgm:t>
    </dgm:pt>
    <dgm:pt modelId="{7B4DCF60-801E-48F1-9AED-A40719FCE791}">
      <dgm:prSet phldrT="[Text]" phldr="0"/>
      <dgm:spPr/>
      <dgm:t>
        <a:bodyPr/>
        <a:lstStyle/>
        <a:p>
          <a:pPr rtl="0"/>
          <a:r>
            <a:rPr lang="en-US" dirty="0">
              <a:latin typeface="Century Gothic" panose="020F0302020204030204"/>
            </a:rPr>
            <a:t>Primary</a:t>
          </a:r>
          <a:r>
            <a:rPr lang="en-US" dirty="0"/>
            <a:t> purpose </a:t>
          </a:r>
          <a:r>
            <a:rPr lang="en-US" dirty="0">
              <a:latin typeface="Century Gothic" panose="020F0302020204030204"/>
            </a:rPr>
            <a:t>and </a:t>
          </a:r>
          <a:r>
            <a:rPr lang="en-US" dirty="0"/>
            <a:t>short-term ability to deliver </a:t>
          </a:r>
          <a:r>
            <a:rPr lang="en-US" dirty="0">
              <a:latin typeface="Century Gothic" panose="020F0302020204030204"/>
            </a:rPr>
            <a:t>cost-effective</a:t>
          </a:r>
          <a:r>
            <a:rPr lang="en-US" dirty="0"/>
            <a:t> avoided cost benefits to the electricity and natural gas systems</a:t>
          </a:r>
        </a:p>
      </dgm:t>
    </dgm:pt>
    <dgm:pt modelId="{BA446B61-4892-4745-BE81-9CFD020E260E}" type="parTrans" cxnId="{05B643EB-0023-49FB-8A81-F5ED70F99BDA}">
      <dgm:prSet/>
      <dgm:spPr/>
      <dgm:t>
        <a:bodyPr/>
        <a:lstStyle/>
        <a:p>
          <a:endParaRPr lang="en-US"/>
        </a:p>
      </dgm:t>
    </dgm:pt>
    <dgm:pt modelId="{F2E401A6-CFC7-44BF-B6FA-1F4EC155429D}" type="sibTrans" cxnId="{05B643EB-0023-49FB-8A81-F5ED70F99BDA}">
      <dgm:prSet/>
      <dgm:spPr/>
      <dgm:t>
        <a:bodyPr/>
        <a:lstStyle/>
        <a:p>
          <a:endParaRPr lang="en-US"/>
        </a:p>
      </dgm:t>
    </dgm:pt>
    <dgm:pt modelId="{9A46AEC5-7FCB-4B27-8540-E10FC8812300}">
      <dgm:prSet phldrT="[Text]" phldr="0"/>
      <dgm:spPr/>
      <dgm:t>
        <a:bodyPr/>
        <a:lstStyle/>
        <a:p>
          <a:pPr rtl="0"/>
          <a:r>
            <a:rPr lang="en-US" dirty="0"/>
            <a:t>This segment should make up the bulk of savings to achieve </a:t>
          </a:r>
          <a:r>
            <a:rPr lang="en-US" dirty="0">
              <a:latin typeface="Century Gothic" panose="020F0302020204030204"/>
            </a:rPr>
            <a:t>Total System Benefit goals</a:t>
          </a:r>
          <a:endParaRPr lang="en-US" dirty="0"/>
        </a:p>
      </dgm:t>
    </dgm:pt>
    <dgm:pt modelId="{A2994812-8DBF-4032-8287-FFEE7892ED6F}" type="parTrans" cxnId="{27B9572D-8863-49F4-BCF0-53DAFC60511A}">
      <dgm:prSet/>
      <dgm:spPr/>
      <dgm:t>
        <a:bodyPr/>
        <a:lstStyle/>
        <a:p>
          <a:endParaRPr lang="en-US"/>
        </a:p>
      </dgm:t>
    </dgm:pt>
    <dgm:pt modelId="{302184B1-7069-4971-8E01-0AFDAE373A1F}" type="sibTrans" cxnId="{27B9572D-8863-49F4-BCF0-53DAFC60511A}">
      <dgm:prSet/>
      <dgm:spPr/>
      <dgm:t>
        <a:bodyPr/>
        <a:lstStyle/>
        <a:p>
          <a:endParaRPr lang="en-US"/>
        </a:p>
      </dgm:t>
    </dgm:pt>
    <dgm:pt modelId="{E80C1B17-DC7E-4C01-8AA4-C425612B90B1}">
      <dgm:prSet phldrT="[Text]" phldr="0" custT="1"/>
      <dgm:spPr/>
      <dgm:t>
        <a:bodyPr/>
        <a:lstStyle/>
        <a:p>
          <a:pPr rtl="0"/>
          <a:r>
            <a:rPr lang="en-US" sz="3200" dirty="0">
              <a:latin typeface="Century Gothic" panose="020F0302020204030204"/>
            </a:rPr>
            <a:t>Market Support</a:t>
          </a:r>
          <a:endParaRPr lang="en-US" sz="3200" dirty="0"/>
        </a:p>
      </dgm:t>
    </dgm:pt>
    <dgm:pt modelId="{9BFE9E8C-61A6-4B50-BB38-6D0EB93C5929}" type="parTrans" cxnId="{9F4F6701-6BCB-4A98-93A9-D5691E624EA4}">
      <dgm:prSet/>
      <dgm:spPr/>
      <dgm:t>
        <a:bodyPr/>
        <a:lstStyle/>
        <a:p>
          <a:endParaRPr lang="en-US"/>
        </a:p>
      </dgm:t>
    </dgm:pt>
    <dgm:pt modelId="{B546363B-3DD1-4137-A868-E039AC02A7F5}" type="sibTrans" cxnId="{9F4F6701-6BCB-4A98-93A9-D5691E624EA4}">
      <dgm:prSet/>
      <dgm:spPr/>
      <dgm:t>
        <a:bodyPr/>
        <a:lstStyle/>
        <a:p>
          <a:endParaRPr lang="en-US"/>
        </a:p>
      </dgm:t>
    </dgm:pt>
    <dgm:pt modelId="{994B6676-8A4C-4E7F-8FAF-29B38BFEBEEC}">
      <dgm:prSet phldrT="[Text]" phldr="0"/>
      <dgm:spPr/>
      <dgm:t>
        <a:bodyPr/>
        <a:lstStyle/>
        <a:p>
          <a:pPr rtl="0"/>
          <a:r>
            <a:rPr lang="en-US" dirty="0">
              <a:latin typeface="Century Gothic" panose="020F0302020204030204"/>
            </a:rPr>
            <a:t>Primary</a:t>
          </a:r>
          <a:r>
            <a:rPr lang="en-US" dirty="0"/>
            <a:t> objective of supporting the long-term success of the </a:t>
          </a:r>
          <a:r>
            <a:rPr lang="en-US" dirty="0">
              <a:latin typeface="Century Gothic" panose="020F0302020204030204"/>
            </a:rPr>
            <a:t>EE</a:t>
          </a:r>
          <a:r>
            <a:rPr lang="en-US" dirty="0"/>
            <a:t> market by educating customers, training contractors, or moving beneficial technologies towards greater cost-effectiveness</a:t>
          </a:r>
        </a:p>
      </dgm:t>
    </dgm:pt>
    <dgm:pt modelId="{E869D1BA-77EB-4140-BDD9-2069459ED4EA}" type="parTrans" cxnId="{2192836B-D6A6-4A7B-A2D6-F258DC2AA0D8}">
      <dgm:prSet/>
      <dgm:spPr/>
      <dgm:t>
        <a:bodyPr/>
        <a:lstStyle/>
        <a:p>
          <a:endParaRPr lang="en-US"/>
        </a:p>
      </dgm:t>
    </dgm:pt>
    <dgm:pt modelId="{8204815F-7C09-4EA1-A388-3BE1B8BED640}" type="sibTrans" cxnId="{2192836B-D6A6-4A7B-A2D6-F258DC2AA0D8}">
      <dgm:prSet/>
      <dgm:spPr/>
      <dgm:t>
        <a:bodyPr/>
        <a:lstStyle/>
        <a:p>
          <a:endParaRPr lang="en-US"/>
        </a:p>
      </dgm:t>
    </dgm:pt>
    <dgm:pt modelId="{C40D5198-24EE-43EA-BF60-5AFEEB882C55}">
      <dgm:prSet phldrT="[Text]" phldr="0"/>
      <dgm:spPr/>
      <dgm:t>
        <a:bodyPr/>
        <a:lstStyle/>
        <a:p>
          <a:pPr rtl="0"/>
          <a:r>
            <a:rPr lang="en-US" dirty="0">
              <a:latin typeface="Century Gothic" panose="020F0302020204030204"/>
            </a:rPr>
            <a:t>May not produce cost-effective measurable savings in the short term</a:t>
          </a:r>
          <a:endParaRPr lang="en-US" dirty="0"/>
        </a:p>
      </dgm:t>
    </dgm:pt>
    <dgm:pt modelId="{8297A274-266A-4175-AAEB-D4D1005DD5BE}" type="parTrans" cxnId="{CFFFDC6A-FCC4-4CF5-9196-85151D6DBC43}">
      <dgm:prSet/>
      <dgm:spPr/>
      <dgm:t>
        <a:bodyPr/>
        <a:lstStyle/>
        <a:p>
          <a:endParaRPr lang="en-US"/>
        </a:p>
      </dgm:t>
    </dgm:pt>
    <dgm:pt modelId="{4519F808-5AAF-40BE-96F8-D8B63D4D9C05}" type="sibTrans" cxnId="{CFFFDC6A-FCC4-4CF5-9196-85151D6DBC43}">
      <dgm:prSet/>
      <dgm:spPr/>
      <dgm:t>
        <a:bodyPr/>
        <a:lstStyle/>
        <a:p>
          <a:endParaRPr lang="en-US"/>
        </a:p>
      </dgm:t>
    </dgm:pt>
    <dgm:pt modelId="{C82AA3A6-AB70-402F-BD7E-5E4F2060FF07}">
      <dgm:prSet phldrT="[Text]" custT="1"/>
      <dgm:spPr/>
      <dgm:t>
        <a:bodyPr/>
        <a:lstStyle/>
        <a:p>
          <a:r>
            <a:rPr lang="en-US" sz="3200" dirty="0">
              <a:latin typeface="Century Gothic" panose="020F0302020204030204"/>
            </a:rPr>
            <a:t>Equity</a:t>
          </a:r>
          <a:endParaRPr lang="en-US" sz="3200" dirty="0"/>
        </a:p>
      </dgm:t>
    </dgm:pt>
    <dgm:pt modelId="{EE6A2615-3CCA-42BD-AFC0-ADB751044E6A}" type="parTrans" cxnId="{765BF206-C4FF-4ABD-ACDD-207F1E8B889F}">
      <dgm:prSet/>
      <dgm:spPr/>
      <dgm:t>
        <a:bodyPr/>
        <a:lstStyle/>
        <a:p>
          <a:endParaRPr lang="en-US"/>
        </a:p>
      </dgm:t>
    </dgm:pt>
    <dgm:pt modelId="{C7AB4067-34A3-444F-B9E3-6FF7B7419CB1}" type="sibTrans" cxnId="{765BF206-C4FF-4ABD-ACDD-207F1E8B889F}">
      <dgm:prSet/>
      <dgm:spPr/>
      <dgm:t>
        <a:bodyPr/>
        <a:lstStyle/>
        <a:p>
          <a:endParaRPr lang="en-US"/>
        </a:p>
      </dgm:t>
    </dgm:pt>
    <dgm:pt modelId="{DFC9A89F-BA7E-43DC-A9C3-4FCAF9B28387}">
      <dgm:prSet phldrT="[Text]" phldr="0"/>
      <dgm:spPr/>
      <dgm:t>
        <a:bodyPr/>
        <a:lstStyle/>
        <a:p>
          <a:pPr rtl="0"/>
          <a:r>
            <a:rPr lang="en-US" dirty="0">
              <a:latin typeface="Century Gothic" panose="020F0302020204030204"/>
            </a:rPr>
            <a:t>Primary</a:t>
          </a:r>
          <a:r>
            <a:rPr lang="en-US" dirty="0"/>
            <a:t> purpose of providing </a:t>
          </a:r>
          <a:r>
            <a:rPr lang="en-US" dirty="0">
              <a:latin typeface="Century Gothic" panose="020F0302020204030204"/>
            </a:rPr>
            <a:t>EE to</a:t>
          </a:r>
          <a:r>
            <a:rPr lang="en-US" dirty="0"/>
            <a:t> hard-to-reach or underserved customers and disadvantaged communities in advancement of the Commission’s Environmental and Social Justice (ESJ) Action </a:t>
          </a:r>
          <a:r>
            <a:rPr lang="en-US" dirty="0">
              <a:latin typeface="Century Gothic" panose="020F0302020204030204"/>
            </a:rPr>
            <a:t>Plan  </a:t>
          </a:r>
          <a:endParaRPr lang="en-US" dirty="0"/>
        </a:p>
      </dgm:t>
    </dgm:pt>
    <dgm:pt modelId="{5D7F10DF-5DB2-4569-BB6A-B17C9DAFB8DE}" type="parTrans" cxnId="{D2F40004-7D77-40BA-B8C4-185EFEC0D10C}">
      <dgm:prSet/>
      <dgm:spPr/>
      <dgm:t>
        <a:bodyPr/>
        <a:lstStyle/>
        <a:p>
          <a:endParaRPr lang="en-US"/>
        </a:p>
      </dgm:t>
    </dgm:pt>
    <dgm:pt modelId="{F3E1A44A-B808-41E1-85E4-EB1A6C514597}" type="sibTrans" cxnId="{D2F40004-7D77-40BA-B8C4-185EFEC0D10C}">
      <dgm:prSet/>
      <dgm:spPr/>
      <dgm:t>
        <a:bodyPr/>
        <a:lstStyle/>
        <a:p>
          <a:endParaRPr lang="en-US"/>
        </a:p>
      </dgm:t>
    </dgm:pt>
    <dgm:pt modelId="{691C79B6-8404-4832-9C5D-15FC1354698B}">
      <dgm:prSet phldrT="[Text]" phldr="0"/>
      <dgm:spPr/>
      <dgm:t>
        <a:bodyPr/>
        <a:lstStyle/>
        <a:p>
          <a:pPr rtl="0"/>
          <a:r>
            <a:rPr lang="en-US" dirty="0">
              <a:latin typeface="Century Gothic" panose="020F0302020204030204"/>
            </a:rPr>
            <a:t> May</a:t>
          </a:r>
          <a:r>
            <a:rPr lang="en-US" dirty="0"/>
            <a:t> provide corollary benefits such as increased comfort and safety, improved indoor air</a:t>
          </a:r>
        </a:p>
      </dgm:t>
    </dgm:pt>
    <dgm:pt modelId="{2D944C3B-2E60-4331-9BE8-1BA10638A9A7}" type="parTrans" cxnId="{835F01EA-4B60-4A1A-ABC9-88685D919A52}">
      <dgm:prSet/>
      <dgm:spPr/>
      <dgm:t>
        <a:bodyPr/>
        <a:lstStyle/>
        <a:p>
          <a:endParaRPr lang="en-US"/>
        </a:p>
      </dgm:t>
    </dgm:pt>
    <dgm:pt modelId="{48B432D5-5C6C-433C-B683-699E79368B6F}" type="sibTrans" cxnId="{835F01EA-4B60-4A1A-ABC9-88685D919A52}">
      <dgm:prSet/>
      <dgm:spPr/>
      <dgm:t>
        <a:bodyPr/>
        <a:lstStyle/>
        <a:p>
          <a:endParaRPr lang="en-US"/>
        </a:p>
      </dgm:t>
    </dgm:pt>
    <dgm:pt modelId="{6AD1F6F0-6929-407A-9F85-F69D136C006E}" type="pres">
      <dgm:prSet presAssocID="{16E9A6F5-7D63-40F4-9FA4-6D82B02E9AC7}" presName="theList" presStyleCnt="0">
        <dgm:presLayoutVars>
          <dgm:dir/>
          <dgm:animLvl val="lvl"/>
          <dgm:resizeHandles val="exact"/>
        </dgm:presLayoutVars>
      </dgm:prSet>
      <dgm:spPr/>
    </dgm:pt>
    <dgm:pt modelId="{7A402B97-8D2C-4A1E-8017-540673D8B606}" type="pres">
      <dgm:prSet presAssocID="{EE92BA95-AE02-49D0-A76F-5DF269D68067}" presName="compNode" presStyleCnt="0"/>
      <dgm:spPr/>
    </dgm:pt>
    <dgm:pt modelId="{4BF97CD4-CD24-4896-B3AA-64AC542D4247}" type="pres">
      <dgm:prSet presAssocID="{EE92BA95-AE02-49D0-A76F-5DF269D68067}" presName="aNode" presStyleLbl="bgShp" presStyleIdx="0" presStyleCnt="3"/>
      <dgm:spPr/>
    </dgm:pt>
    <dgm:pt modelId="{6666EFBC-FC17-4F43-ACAF-15BD1F520E72}" type="pres">
      <dgm:prSet presAssocID="{EE92BA95-AE02-49D0-A76F-5DF269D68067}" presName="textNode" presStyleLbl="bgShp" presStyleIdx="0" presStyleCnt="3"/>
      <dgm:spPr/>
    </dgm:pt>
    <dgm:pt modelId="{4215686C-665F-46ED-A8C1-F12421C6EB9D}" type="pres">
      <dgm:prSet presAssocID="{EE92BA95-AE02-49D0-A76F-5DF269D68067}" presName="compChildNode" presStyleCnt="0"/>
      <dgm:spPr/>
    </dgm:pt>
    <dgm:pt modelId="{49D78BA8-50F1-42AB-99B1-45FD78C8252C}" type="pres">
      <dgm:prSet presAssocID="{EE92BA95-AE02-49D0-A76F-5DF269D68067}" presName="theInnerList" presStyleCnt="0"/>
      <dgm:spPr/>
    </dgm:pt>
    <dgm:pt modelId="{E6735FB8-C4D2-40F7-B4D1-E0D92B9D9516}" type="pres">
      <dgm:prSet presAssocID="{7B4DCF60-801E-48F1-9AED-A40719FCE791}" presName="childNode" presStyleLbl="node1" presStyleIdx="0" presStyleCnt="6">
        <dgm:presLayoutVars>
          <dgm:bulletEnabled val="1"/>
        </dgm:presLayoutVars>
      </dgm:prSet>
      <dgm:spPr/>
    </dgm:pt>
    <dgm:pt modelId="{021E8275-200A-45E8-9D4A-23F0B6A69B59}" type="pres">
      <dgm:prSet presAssocID="{7B4DCF60-801E-48F1-9AED-A40719FCE791}" presName="aSpace2" presStyleCnt="0"/>
      <dgm:spPr/>
    </dgm:pt>
    <dgm:pt modelId="{E9EF5247-0C06-4ABC-9F4E-6D74455F0A4D}" type="pres">
      <dgm:prSet presAssocID="{9A46AEC5-7FCB-4B27-8540-E10FC8812300}" presName="childNode" presStyleLbl="node1" presStyleIdx="1" presStyleCnt="6">
        <dgm:presLayoutVars>
          <dgm:bulletEnabled val="1"/>
        </dgm:presLayoutVars>
      </dgm:prSet>
      <dgm:spPr/>
    </dgm:pt>
    <dgm:pt modelId="{2FD994AE-5809-4D76-A892-0DA4EF8F0F93}" type="pres">
      <dgm:prSet presAssocID="{EE92BA95-AE02-49D0-A76F-5DF269D68067}" presName="aSpace" presStyleCnt="0"/>
      <dgm:spPr/>
    </dgm:pt>
    <dgm:pt modelId="{FB99A68C-2A87-47D7-AF24-6F47FC39A0FB}" type="pres">
      <dgm:prSet presAssocID="{E80C1B17-DC7E-4C01-8AA4-C425612B90B1}" presName="compNode" presStyleCnt="0"/>
      <dgm:spPr/>
    </dgm:pt>
    <dgm:pt modelId="{F49204B7-0A16-46FA-8D78-D3883C361557}" type="pres">
      <dgm:prSet presAssocID="{E80C1B17-DC7E-4C01-8AA4-C425612B90B1}" presName="aNode" presStyleLbl="bgShp" presStyleIdx="1" presStyleCnt="3"/>
      <dgm:spPr/>
    </dgm:pt>
    <dgm:pt modelId="{63D085D7-E382-4A32-8DA5-740753ABAD86}" type="pres">
      <dgm:prSet presAssocID="{E80C1B17-DC7E-4C01-8AA4-C425612B90B1}" presName="textNode" presStyleLbl="bgShp" presStyleIdx="1" presStyleCnt="3"/>
      <dgm:spPr/>
    </dgm:pt>
    <dgm:pt modelId="{8F625A2A-541F-4217-B8C6-25A137AEBF36}" type="pres">
      <dgm:prSet presAssocID="{E80C1B17-DC7E-4C01-8AA4-C425612B90B1}" presName="compChildNode" presStyleCnt="0"/>
      <dgm:spPr/>
    </dgm:pt>
    <dgm:pt modelId="{49A988C6-F8C4-4696-B19E-3C06C6421D06}" type="pres">
      <dgm:prSet presAssocID="{E80C1B17-DC7E-4C01-8AA4-C425612B90B1}" presName="theInnerList" presStyleCnt="0"/>
      <dgm:spPr/>
    </dgm:pt>
    <dgm:pt modelId="{5841D96E-7A23-4C7E-BA73-1B28B9C47717}" type="pres">
      <dgm:prSet presAssocID="{994B6676-8A4C-4E7F-8FAF-29B38BFEBEEC}" presName="childNode" presStyleLbl="node1" presStyleIdx="2" presStyleCnt="6">
        <dgm:presLayoutVars>
          <dgm:bulletEnabled val="1"/>
        </dgm:presLayoutVars>
      </dgm:prSet>
      <dgm:spPr/>
    </dgm:pt>
    <dgm:pt modelId="{D9CFFDA9-EC01-4C77-BFAC-6CFDC9063859}" type="pres">
      <dgm:prSet presAssocID="{994B6676-8A4C-4E7F-8FAF-29B38BFEBEEC}" presName="aSpace2" presStyleCnt="0"/>
      <dgm:spPr/>
    </dgm:pt>
    <dgm:pt modelId="{BA1C60A8-9791-4C34-9833-483CA1E0DB19}" type="pres">
      <dgm:prSet presAssocID="{C40D5198-24EE-43EA-BF60-5AFEEB882C55}" presName="childNode" presStyleLbl="node1" presStyleIdx="3" presStyleCnt="6">
        <dgm:presLayoutVars>
          <dgm:bulletEnabled val="1"/>
        </dgm:presLayoutVars>
      </dgm:prSet>
      <dgm:spPr/>
    </dgm:pt>
    <dgm:pt modelId="{64ECC555-9C80-4E46-BF93-702EA871F469}" type="pres">
      <dgm:prSet presAssocID="{E80C1B17-DC7E-4C01-8AA4-C425612B90B1}" presName="aSpace" presStyleCnt="0"/>
      <dgm:spPr/>
    </dgm:pt>
    <dgm:pt modelId="{5B552E56-41B9-4AE3-AC6C-7A8A7A1957BF}" type="pres">
      <dgm:prSet presAssocID="{C82AA3A6-AB70-402F-BD7E-5E4F2060FF07}" presName="compNode" presStyleCnt="0"/>
      <dgm:spPr/>
    </dgm:pt>
    <dgm:pt modelId="{000B5CCE-5CE7-4695-883C-0CB2AE65434C}" type="pres">
      <dgm:prSet presAssocID="{C82AA3A6-AB70-402F-BD7E-5E4F2060FF07}" presName="aNode" presStyleLbl="bgShp" presStyleIdx="2" presStyleCnt="3"/>
      <dgm:spPr/>
    </dgm:pt>
    <dgm:pt modelId="{C275F059-DCC4-404F-836D-C540522EF053}" type="pres">
      <dgm:prSet presAssocID="{C82AA3A6-AB70-402F-BD7E-5E4F2060FF07}" presName="textNode" presStyleLbl="bgShp" presStyleIdx="2" presStyleCnt="3"/>
      <dgm:spPr/>
    </dgm:pt>
    <dgm:pt modelId="{FBF20928-E462-4AFC-B34C-D5250DAF6B68}" type="pres">
      <dgm:prSet presAssocID="{C82AA3A6-AB70-402F-BD7E-5E4F2060FF07}" presName="compChildNode" presStyleCnt="0"/>
      <dgm:spPr/>
    </dgm:pt>
    <dgm:pt modelId="{90393781-5182-49BB-B5B8-47A2FEB74494}" type="pres">
      <dgm:prSet presAssocID="{C82AA3A6-AB70-402F-BD7E-5E4F2060FF07}" presName="theInnerList" presStyleCnt="0"/>
      <dgm:spPr/>
    </dgm:pt>
    <dgm:pt modelId="{152856DA-7B34-4C61-B253-5A0E729BAACC}" type="pres">
      <dgm:prSet presAssocID="{DFC9A89F-BA7E-43DC-A9C3-4FCAF9B28387}" presName="childNode" presStyleLbl="node1" presStyleIdx="4" presStyleCnt="6">
        <dgm:presLayoutVars>
          <dgm:bulletEnabled val="1"/>
        </dgm:presLayoutVars>
      </dgm:prSet>
      <dgm:spPr/>
    </dgm:pt>
    <dgm:pt modelId="{BE4AC277-D832-4493-AFEF-B0D68AA862B8}" type="pres">
      <dgm:prSet presAssocID="{DFC9A89F-BA7E-43DC-A9C3-4FCAF9B28387}" presName="aSpace2" presStyleCnt="0"/>
      <dgm:spPr/>
    </dgm:pt>
    <dgm:pt modelId="{45C7889C-3467-4DB7-85EA-4C2C54972C0A}" type="pres">
      <dgm:prSet presAssocID="{691C79B6-8404-4832-9C5D-15FC1354698B}" presName="childNode" presStyleLbl="node1" presStyleIdx="5" presStyleCnt="6">
        <dgm:presLayoutVars>
          <dgm:bulletEnabled val="1"/>
        </dgm:presLayoutVars>
      </dgm:prSet>
      <dgm:spPr/>
    </dgm:pt>
  </dgm:ptLst>
  <dgm:cxnLst>
    <dgm:cxn modelId="{9F4F6701-6BCB-4A98-93A9-D5691E624EA4}" srcId="{16E9A6F5-7D63-40F4-9FA4-6D82B02E9AC7}" destId="{E80C1B17-DC7E-4C01-8AA4-C425612B90B1}" srcOrd="1" destOrd="0" parTransId="{9BFE9E8C-61A6-4B50-BB38-6D0EB93C5929}" sibTransId="{B546363B-3DD1-4137-A868-E039AC02A7F5}"/>
    <dgm:cxn modelId="{D2F40004-7D77-40BA-B8C4-185EFEC0D10C}" srcId="{C82AA3A6-AB70-402F-BD7E-5E4F2060FF07}" destId="{DFC9A89F-BA7E-43DC-A9C3-4FCAF9B28387}" srcOrd="0" destOrd="0" parTransId="{5D7F10DF-5DB2-4569-BB6A-B17C9DAFB8DE}" sibTransId="{F3E1A44A-B808-41E1-85E4-EB1A6C514597}"/>
    <dgm:cxn modelId="{765BF206-C4FF-4ABD-ACDD-207F1E8B889F}" srcId="{16E9A6F5-7D63-40F4-9FA4-6D82B02E9AC7}" destId="{C82AA3A6-AB70-402F-BD7E-5E4F2060FF07}" srcOrd="2" destOrd="0" parTransId="{EE6A2615-3CCA-42BD-AFC0-ADB751044E6A}" sibTransId="{C7AB4067-34A3-444F-B9E3-6FF7B7419CB1}"/>
    <dgm:cxn modelId="{7D9F021D-0960-4726-BCEE-9E4DE85D62C1}" type="presOf" srcId="{C82AA3A6-AB70-402F-BD7E-5E4F2060FF07}" destId="{C275F059-DCC4-404F-836D-C540522EF053}" srcOrd="1" destOrd="0" presId="urn:microsoft.com/office/officeart/2005/8/layout/lProcess2"/>
    <dgm:cxn modelId="{E0603F23-B725-47AE-A8D9-2559A4512794}" type="presOf" srcId="{9A46AEC5-7FCB-4B27-8540-E10FC8812300}" destId="{E9EF5247-0C06-4ABC-9F4E-6D74455F0A4D}" srcOrd="0" destOrd="0" presId="urn:microsoft.com/office/officeart/2005/8/layout/lProcess2"/>
    <dgm:cxn modelId="{27B9572D-8863-49F4-BCF0-53DAFC60511A}" srcId="{EE92BA95-AE02-49D0-A76F-5DF269D68067}" destId="{9A46AEC5-7FCB-4B27-8540-E10FC8812300}" srcOrd="1" destOrd="0" parTransId="{A2994812-8DBF-4032-8287-FFEE7892ED6F}" sibTransId="{302184B1-7069-4971-8E01-0AFDAE373A1F}"/>
    <dgm:cxn modelId="{F64FA530-FD58-4A20-A6E6-6DF8D8A89F27}" type="presOf" srcId="{EE92BA95-AE02-49D0-A76F-5DF269D68067}" destId="{6666EFBC-FC17-4F43-ACAF-15BD1F520E72}" srcOrd="1" destOrd="0" presId="urn:microsoft.com/office/officeart/2005/8/layout/lProcess2"/>
    <dgm:cxn modelId="{5180A134-DF88-4701-BD95-5737637D5BC4}" type="presOf" srcId="{994B6676-8A4C-4E7F-8FAF-29B38BFEBEEC}" destId="{5841D96E-7A23-4C7E-BA73-1B28B9C47717}" srcOrd="0" destOrd="0" presId="urn:microsoft.com/office/officeart/2005/8/layout/lProcess2"/>
    <dgm:cxn modelId="{2DADE53B-1779-4C00-A756-0DD549FB125E}" type="presOf" srcId="{7B4DCF60-801E-48F1-9AED-A40719FCE791}" destId="{E6735FB8-C4D2-40F7-B4D1-E0D92B9D9516}" srcOrd="0" destOrd="0" presId="urn:microsoft.com/office/officeart/2005/8/layout/lProcess2"/>
    <dgm:cxn modelId="{CFFFDC6A-FCC4-4CF5-9196-85151D6DBC43}" srcId="{E80C1B17-DC7E-4C01-8AA4-C425612B90B1}" destId="{C40D5198-24EE-43EA-BF60-5AFEEB882C55}" srcOrd="1" destOrd="0" parTransId="{8297A274-266A-4175-AAEB-D4D1005DD5BE}" sibTransId="{4519F808-5AAF-40BE-96F8-D8B63D4D9C05}"/>
    <dgm:cxn modelId="{2192836B-D6A6-4A7B-A2D6-F258DC2AA0D8}" srcId="{E80C1B17-DC7E-4C01-8AA4-C425612B90B1}" destId="{994B6676-8A4C-4E7F-8FAF-29B38BFEBEEC}" srcOrd="0" destOrd="0" parTransId="{E869D1BA-77EB-4140-BDD9-2069459ED4EA}" sibTransId="{8204815F-7C09-4EA1-A388-3BE1B8BED640}"/>
    <dgm:cxn modelId="{F78BDF6C-C06B-425F-88E2-30DC15A4F6B6}" type="presOf" srcId="{EE92BA95-AE02-49D0-A76F-5DF269D68067}" destId="{4BF97CD4-CD24-4896-B3AA-64AC542D4247}" srcOrd="0" destOrd="0" presId="urn:microsoft.com/office/officeart/2005/8/layout/lProcess2"/>
    <dgm:cxn modelId="{8427266F-DF37-46BA-9B7D-42550FB9A200}" type="presOf" srcId="{E80C1B17-DC7E-4C01-8AA4-C425612B90B1}" destId="{F49204B7-0A16-46FA-8D78-D3883C361557}" srcOrd="0" destOrd="0" presId="urn:microsoft.com/office/officeart/2005/8/layout/lProcess2"/>
    <dgm:cxn modelId="{08255A7B-771C-4F05-B389-DFEFF6C38C21}" type="presOf" srcId="{E80C1B17-DC7E-4C01-8AA4-C425612B90B1}" destId="{63D085D7-E382-4A32-8DA5-740753ABAD86}" srcOrd="1" destOrd="0" presId="urn:microsoft.com/office/officeart/2005/8/layout/lProcess2"/>
    <dgm:cxn modelId="{B7D9CF81-F8A5-4D17-BFE6-2FD777EB18FE}" type="presOf" srcId="{DFC9A89F-BA7E-43DC-A9C3-4FCAF9B28387}" destId="{152856DA-7B34-4C61-B253-5A0E729BAACC}" srcOrd="0" destOrd="0" presId="urn:microsoft.com/office/officeart/2005/8/layout/lProcess2"/>
    <dgm:cxn modelId="{89B97D86-09CC-42F4-ABCD-00838CEA83DF}" type="presOf" srcId="{691C79B6-8404-4832-9C5D-15FC1354698B}" destId="{45C7889C-3467-4DB7-85EA-4C2C54972C0A}" srcOrd="0" destOrd="0" presId="urn:microsoft.com/office/officeart/2005/8/layout/lProcess2"/>
    <dgm:cxn modelId="{1EBBD49F-826F-48B7-A833-AD0D1602F3BA}" srcId="{16E9A6F5-7D63-40F4-9FA4-6D82B02E9AC7}" destId="{EE92BA95-AE02-49D0-A76F-5DF269D68067}" srcOrd="0" destOrd="0" parTransId="{52FF8F39-2B01-4DD7-94E4-6C4AD2F9E62A}" sibTransId="{AF10EDC5-C980-40BE-A9A8-543CEA665193}"/>
    <dgm:cxn modelId="{600E65A0-2432-4686-95EB-C5665B9612ED}" type="presOf" srcId="{16E9A6F5-7D63-40F4-9FA4-6D82B02E9AC7}" destId="{6AD1F6F0-6929-407A-9F85-F69D136C006E}" srcOrd="0" destOrd="0" presId="urn:microsoft.com/office/officeart/2005/8/layout/lProcess2"/>
    <dgm:cxn modelId="{D52811CA-419D-4AF0-9DA0-CC53C855959A}" type="presOf" srcId="{C82AA3A6-AB70-402F-BD7E-5E4F2060FF07}" destId="{000B5CCE-5CE7-4695-883C-0CB2AE65434C}" srcOrd="0" destOrd="0" presId="urn:microsoft.com/office/officeart/2005/8/layout/lProcess2"/>
    <dgm:cxn modelId="{933D48E1-952E-4403-AE88-4332577AFFFF}" type="presOf" srcId="{C40D5198-24EE-43EA-BF60-5AFEEB882C55}" destId="{BA1C60A8-9791-4C34-9833-483CA1E0DB19}" srcOrd="0" destOrd="0" presId="urn:microsoft.com/office/officeart/2005/8/layout/lProcess2"/>
    <dgm:cxn modelId="{835F01EA-4B60-4A1A-ABC9-88685D919A52}" srcId="{C82AA3A6-AB70-402F-BD7E-5E4F2060FF07}" destId="{691C79B6-8404-4832-9C5D-15FC1354698B}" srcOrd="1" destOrd="0" parTransId="{2D944C3B-2E60-4331-9BE8-1BA10638A9A7}" sibTransId="{48B432D5-5C6C-433C-B683-699E79368B6F}"/>
    <dgm:cxn modelId="{05B643EB-0023-49FB-8A81-F5ED70F99BDA}" srcId="{EE92BA95-AE02-49D0-A76F-5DF269D68067}" destId="{7B4DCF60-801E-48F1-9AED-A40719FCE791}" srcOrd="0" destOrd="0" parTransId="{BA446B61-4892-4745-BE81-9CFD020E260E}" sibTransId="{F2E401A6-CFC7-44BF-B6FA-1F4EC155429D}"/>
    <dgm:cxn modelId="{E9103B9D-E194-403F-994D-19F706655B7E}" type="presParOf" srcId="{6AD1F6F0-6929-407A-9F85-F69D136C006E}" destId="{7A402B97-8D2C-4A1E-8017-540673D8B606}" srcOrd="0" destOrd="0" presId="urn:microsoft.com/office/officeart/2005/8/layout/lProcess2"/>
    <dgm:cxn modelId="{B9C5D906-8AEA-4036-AEBC-B512C5BA1371}" type="presParOf" srcId="{7A402B97-8D2C-4A1E-8017-540673D8B606}" destId="{4BF97CD4-CD24-4896-B3AA-64AC542D4247}" srcOrd="0" destOrd="0" presId="urn:microsoft.com/office/officeart/2005/8/layout/lProcess2"/>
    <dgm:cxn modelId="{810604CC-9FCC-4C7C-9CA1-AF6F4BAC3032}" type="presParOf" srcId="{7A402B97-8D2C-4A1E-8017-540673D8B606}" destId="{6666EFBC-FC17-4F43-ACAF-15BD1F520E72}" srcOrd="1" destOrd="0" presId="urn:microsoft.com/office/officeart/2005/8/layout/lProcess2"/>
    <dgm:cxn modelId="{77E7AF2E-A421-4341-8B44-52471E050036}" type="presParOf" srcId="{7A402B97-8D2C-4A1E-8017-540673D8B606}" destId="{4215686C-665F-46ED-A8C1-F12421C6EB9D}" srcOrd="2" destOrd="0" presId="urn:microsoft.com/office/officeart/2005/8/layout/lProcess2"/>
    <dgm:cxn modelId="{1A3D4D26-D459-438B-928E-DF1625A87C5D}" type="presParOf" srcId="{4215686C-665F-46ED-A8C1-F12421C6EB9D}" destId="{49D78BA8-50F1-42AB-99B1-45FD78C8252C}" srcOrd="0" destOrd="0" presId="urn:microsoft.com/office/officeart/2005/8/layout/lProcess2"/>
    <dgm:cxn modelId="{E87E62DC-4C23-45B5-997C-C5D4C8A836FE}" type="presParOf" srcId="{49D78BA8-50F1-42AB-99B1-45FD78C8252C}" destId="{E6735FB8-C4D2-40F7-B4D1-E0D92B9D9516}" srcOrd="0" destOrd="0" presId="urn:microsoft.com/office/officeart/2005/8/layout/lProcess2"/>
    <dgm:cxn modelId="{A5FCC0F1-6F2F-457B-9C79-D3968BCB5234}" type="presParOf" srcId="{49D78BA8-50F1-42AB-99B1-45FD78C8252C}" destId="{021E8275-200A-45E8-9D4A-23F0B6A69B59}" srcOrd="1" destOrd="0" presId="urn:microsoft.com/office/officeart/2005/8/layout/lProcess2"/>
    <dgm:cxn modelId="{063766BD-5B8F-4653-8E6C-C40148AAD275}" type="presParOf" srcId="{49D78BA8-50F1-42AB-99B1-45FD78C8252C}" destId="{E9EF5247-0C06-4ABC-9F4E-6D74455F0A4D}" srcOrd="2" destOrd="0" presId="urn:microsoft.com/office/officeart/2005/8/layout/lProcess2"/>
    <dgm:cxn modelId="{10F0557B-65F8-481A-873F-7F0B32C54E43}" type="presParOf" srcId="{6AD1F6F0-6929-407A-9F85-F69D136C006E}" destId="{2FD994AE-5809-4D76-A892-0DA4EF8F0F93}" srcOrd="1" destOrd="0" presId="urn:microsoft.com/office/officeart/2005/8/layout/lProcess2"/>
    <dgm:cxn modelId="{E0D67D7D-12D4-431E-9D75-4B2D629D45AB}" type="presParOf" srcId="{6AD1F6F0-6929-407A-9F85-F69D136C006E}" destId="{FB99A68C-2A87-47D7-AF24-6F47FC39A0FB}" srcOrd="2" destOrd="0" presId="urn:microsoft.com/office/officeart/2005/8/layout/lProcess2"/>
    <dgm:cxn modelId="{D7D08B7E-40E9-4801-9A49-07420A112939}" type="presParOf" srcId="{FB99A68C-2A87-47D7-AF24-6F47FC39A0FB}" destId="{F49204B7-0A16-46FA-8D78-D3883C361557}" srcOrd="0" destOrd="0" presId="urn:microsoft.com/office/officeart/2005/8/layout/lProcess2"/>
    <dgm:cxn modelId="{D6FFB3A4-5692-4655-A627-3BE94FC07BC2}" type="presParOf" srcId="{FB99A68C-2A87-47D7-AF24-6F47FC39A0FB}" destId="{63D085D7-E382-4A32-8DA5-740753ABAD86}" srcOrd="1" destOrd="0" presId="urn:microsoft.com/office/officeart/2005/8/layout/lProcess2"/>
    <dgm:cxn modelId="{D8313B93-9C67-4731-A8FE-B3AB964528E9}" type="presParOf" srcId="{FB99A68C-2A87-47D7-AF24-6F47FC39A0FB}" destId="{8F625A2A-541F-4217-B8C6-25A137AEBF36}" srcOrd="2" destOrd="0" presId="urn:microsoft.com/office/officeart/2005/8/layout/lProcess2"/>
    <dgm:cxn modelId="{AAAD41E7-E174-4A4E-8751-FE164DFDDE06}" type="presParOf" srcId="{8F625A2A-541F-4217-B8C6-25A137AEBF36}" destId="{49A988C6-F8C4-4696-B19E-3C06C6421D06}" srcOrd="0" destOrd="0" presId="urn:microsoft.com/office/officeart/2005/8/layout/lProcess2"/>
    <dgm:cxn modelId="{4C8EF5D0-7B62-4918-99C1-94F49293A7F6}" type="presParOf" srcId="{49A988C6-F8C4-4696-B19E-3C06C6421D06}" destId="{5841D96E-7A23-4C7E-BA73-1B28B9C47717}" srcOrd="0" destOrd="0" presId="urn:microsoft.com/office/officeart/2005/8/layout/lProcess2"/>
    <dgm:cxn modelId="{186789DE-8423-4E87-96B0-52688E4564D4}" type="presParOf" srcId="{49A988C6-F8C4-4696-B19E-3C06C6421D06}" destId="{D9CFFDA9-EC01-4C77-BFAC-6CFDC9063859}" srcOrd="1" destOrd="0" presId="urn:microsoft.com/office/officeart/2005/8/layout/lProcess2"/>
    <dgm:cxn modelId="{039296FA-EA4D-4753-ACF6-EA0D026D43CA}" type="presParOf" srcId="{49A988C6-F8C4-4696-B19E-3C06C6421D06}" destId="{BA1C60A8-9791-4C34-9833-483CA1E0DB19}" srcOrd="2" destOrd="0" presId="urn:microsoft.com/office/officeart/2005/8/layout/lProcess2"/>
    <dgm:cxn modelId="{523A6DA7-B8A3-4DC6-A6E5-A2DFC7143236}" type="presParOf" srcId="{6AD1F6F0-6929-407A-9F85-F69D136C006E}" destId="{64ECC555-9C80-4E46-BF93-702EA871F469}" srcOrd="3" destOrd="0" presId="urn:microsoft.com/office/officeart/2005/8/layout/lProcess2"/>
    <dgm:cxn modelId="{C0F77ACA-E001-4864-B7EB-3F79A1A049C7}" type="presParOf" srcId="{6AD1F6F0-6929-407A-9F85-F69D136C006E}" destId="{5B552E56-41B9-4AE3-AC6C-7A8A7A1957BF}" srcOrd="4" destOrd="0" presId="urn:microsoft.com/office/officeart/2005/8/layout/lProcess2"/>
    <dgm:cxn modelId="{B91446AB-DC04-4988-9E8A-88E52574338E}" type="presParOf" srcId="{5B552E56-41B9-4AE3-AC6C-7A8A7A1957BF}" destId="{000B5CCE-5CE7-4695-883C-0CB2AE65434C}" srcOrd="0" destOrd="0" presId="urn:microsoft.com/office/officeart/2005/8/layout/lProcess2"/>
    <dgm:cxn modelId="{BC02315D-146E-4FA8-8B2A-1C005A2F0984}" type="presParOf" srcId="{5B552E56-41B9-4AE3-AC6C-7A8A7A1957BF}" destId="{C275F059-DCC4-404F-836D-C540522EF053}" srcOrd="1" destOrd="0" presId="urn:microsoft.com/office/officeart/2005/8/layout/lProcess2"/>
    <dgm:cxn modelId="{D777A8D1-DA3F-4E6C-8D58-1A5EF592C0C4}" type="presParOf" srcId="{5B552E56-41B9-4AE3-AC6C-7A8A7A1957BF}" destId="{FBF20928-E462-4AFC-B34C-D5250DAF6B68}" srcOrd="2" destOrd="0" presId="urn:microsoft.com/office/officeart/2005/8/layout/lProcess2"/>
    <dgm:cxn modelId="{ACCCE762-2067-4411-8F05-31F45B008DC0}" type="presParOf" srcId="{FBF20928-E462-4AFC-B34C-D5250DAF6B68}" destId="{90393781-5182-49BB-B5B8-47A2FEB74494}" srcOrd="0" destOrd="0" presId="urn:microsoft.com/office/officeart/2005/8/layout/lProcess2"/>
    <dgm:cxn modelId="{F081D1BF-D9F3-4BB1-BCA9-6A46FAB08A0E}" type="presParOf" srcId="{90393781-5182-49BB-B5B8-47A2FEB74494}" destId="{152856DA-7B34-4C61-B253-5A0E729BAACC}" srcOrd="0" destOrd="0" presId="urn:microsoft.com/office/officeart/2005/8/layout/lProcess2"/>
    <dgm:cxn modelId="{C5471E53-D45F-467A-8635-BBF6093DCD4E}" type="presParOf" srcId="{90393781-5182-49BB-B5B8-47A2FEB74494}" destId="{BE4AC277-D832-4493-AFEF-B0D68AA862B8}" srcOrd="1" destOrd="0" presId="urn:microsoft.com/office/officeart/2005/8/layout/lProcess2"/>
    <dgm:cxn modelId="{8E4EB722-85EB-4FF4-B89C-0EC55B468014}" type="presParOf" srcId="{90393781-5182-49BB-B5B8-47A2FEB74494}" destId="{45C7889C-3467-4DB7-85EA-4C2C54972C0A}"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66F19B-9380-4CBD-9EEA-D82D520B23A5}"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2EE71DD9-F7C2-4C57-9942-B7CC38D92D44}">
      <dgm:prSet phldrT="[Text]" custT="1"/>
      <dgm:spPr/>
      <dgm:t>
        <a:bodyPr/>
        <a:lstStyle/>
        <a:p>
          <a:pPr>
            <a:buFont typeface="+mj-lt"/>
            <a:buAutoNum type="arabicParenR"/>
          </a:pPr>
          <a:r>
            <a:rPr lang="en-US" sz="2800" dirty="0"/>
            <a:t>Participant engagement</a:t>
          </a:r>
        </a:p>
      </dgm:t>
    </dgm:pt>
    <dgm:pt modelId="{3F0035F4-699A-4AFB-8739-8C2296A256F3}" type="parTrans" cxnId="{134D6C7B-6367-44CE-B7F4-ADE1FE3381F3}">
      <dgm:prSet/>
      <dgm:spPr/>
      <dgm:t>
        <a:bodyPr/>
        <a:lstStyle/>
        <a:p>
          <a:endParaRPr lang="en-US" sz="2800"/>
        </a:p>
      </dgm:t>
    </dgm:pt>
    <dgm:pt modelId="{C09F5F08-0EB7-4F99-8406-61F958F2C0B2}" type="sibTrans" cxnId="{134D6C7B-6367-44CE-B7F4-ADE1FE3381F3}">
      <dgm:prSet/>
      <dgm:spPr/>
      <dgm:t>
        <a:bodyPr/>
        <a:lstStyle/>
        <a:p>
          <a:endParaRPr lang="en-US" sz="2800"/>
        </a:p>
      </dgm:t>
    </dgm:pt>
    <dgm:pt modelId="{EEB86487-CCDC-4593-9DED-ADFB2151702F}">
      <dgm:prSet custT="1"/>
      <dgm:spPr/>
      <dgm:t>
        <a:bodyPr/>
        <a:lstStyle/>
        <a:p>
          <a:r>
            <a:rPr lang="en-US" sz="2800" dirty="0"/>
            <a:t>Topics for next meetings</a:t>
          </a:r>
        </a:p>
      </dgm:t>
    </dgm:pt>
    <dgm:pt modelId="{81ACF07D-D1B1-42C6-8059-0272A1982B03}" type="parTrans" cxnId="{7E47C3A9-53B8-4362-BF0D-81ACD5009B4B}">
      <dgm:prSet/>
      <dgm:spPr/>
      <dgm:t>
        <a:bodyPr/>
        <a:lstStyle/>
        <a:p>
          <a:endParaRPr lang="en-US" sz="2800"/>
        </a:p>
      </dgm:t>
    </dgm:pt>
    <dgm:pt modelId="{7D60105A-4B0B-4BC5-A4EB-67E5D6BCDAD6}" type="sibTrans" cxnId="{7E47C3A9-53B8-4362-BF0D-81ACD5009B4B}">
      <dgm:prSet/>
      <dgm:spPr/>
      <dgm:t>
        <a:bodyPr/>
        <a:lstStyle/>
        <a:p>
          <a:endParaRPr lang="en-US" sz="2800"/>
        </a:p>
      </dgm:t>
    </dgm:pt>
    <dgm:pt modelId="{A5406584-FCA1-4990-A613-4053919BB0D6}" type="pres">
      <dgm:prSet presAssocID="{8466F19B-9380-4CBD-9EEA-D82D520B23A5}" presName="linear" presStyleCnt="0">
        <dgm:presLayoutVars>
          <dgm:dir/>
          <dgm:animLvl val="lvl"/>
          <dgm:resizeHandles val="exact"/>
        </dgm:presLayoutVars>
      </dgm:prSet>
      <dgm:spPr/>
    </dgm:pt>
    <dgm:pt modelId="{DBDFE091-48C0-426C-AB7C-0F0F07AEC4E7}" type="pres">
      <dgm:prSet presAssocID="{2EE71DD9-F7C2-4C57-9942-B7CC38D92D44}" presName="parentLin" presStyleCnt="0"/>
      <dgm:spPr/>
    </dgm:pt>
    <dgm:pt modelId="{3C1CE61D-C6EC-4FFB-A141-51D51DAAB643}" type="pres">
      <dgm:prSet presAssocID="{2EE71DD9-F7C2-4C57-9942-B7CC38D92D44}" presName="parentLeftMargin" presStyleLbl="node1" presStyleIdx="0" presStyleCnt="2"/>
      <dgm:spPr/>
    </dgm:pt>
    <dgm:pt modelId="{C56467BE-E54A-4119-A881-9AF8CD083758}" type="pres">
      <dgm:prSet presAssocID="{2EE71DD9-F7C2-4C57-9942-B7CC38D92D44}" presName="parentText" presStyleLbl="node1" presStyleIdx="0" presStyleCnt="2" custLinFactNeighborY="28226">
        <dgm:presLayoutVars>
          <dgm:chMax val="0"/>
          <dgm:bulletEnabled val="1"/>
        </dgm:presLayoutVars>
      </dgm:prSet>
      <dgm:spPr/>
    </dgm:pt>
    <dgm:pt modelId="{662333A8-DD27-431E-AB2C-823463B4EC54}" type="pres">
      <dgm:prSet presAssocID="{2EE71DD9-F7C2-4C57-9942-B7CC38D92D44}" presName="negativeSpace" presStyleCnt="0"/>
      <dgm:spPr/>
    </dgm:pt>
    <dgm:pt modelId="{D9A68199-3BFD-4036-9B87-66C5E9045493}" type="pres">
      <dgm:prSet presAssocID="{2EE71DD9-F7C2-4C57-9942-B7CC38D92D44}" presName="childText" presStyleLbl="conFgAcc1" presStyleIdx="0" presStyleCnt="2">
        <dgm:presLayoutVars>
          <dgm:bulletEnabled val="1"/>
        </dgm:presLayoutVars>
      </dgm:prSet>
      <dgm:spPr/>
    </dgm:pt>
    <dgm:pt modelId="{412FAB5B-6D0E-4A90-924C-42EE2B1C4ABF}" type="pres">
      <dgm:prSet presAssocID="{C09F5F08-0EB7-4F99-8406-61F958F2C0B2}" presName="spaceBetweenRectangles" presStyleCnt="0"/>
      <dgm:spPr/>
    </dgm:pt>
    <dgm:pt modelId="{67EDAAE3-AF3D-4826-94B0-D0D3EBC4E0C4}" type="pres">
      <dgm:prSet presAssocID="{EEB86487-CCDC-4593-9DED-ADFB2151702F}" presName="parentLin" presStyleCnt="0"/>
      <dgm:spPr/>
    </dgm:pt>
    <dgm:pt modelId="{6F79E413-DA36-426A-9C6F-C98E3084084B}" type="pres">
      <dgm:prSet presAssocID="{EEB86487-CCDC-4593-9DED-ADFB2151702F}" presName="parentLeftMargin" presStyleLbl="node1" presStyleIdx="0" presStyleCnt="2"/>
      <dgm:spPr/>
    </dgm:pt>
    <dgm:pt modelId="{C98CF296-E65E-4139-B3F6-82FDED45DAA7}" type="pres">
      <dgm:prSet presAssocID="{EEB86487-CCDC-4593-9DED-ADFB2151702F}" presName="parentText" presStyleLbl="node1" presStyleIdx="1" presStyleCnt="2">
        <dgm:presLayoutVars>
          <dgm:chMax val="0"/>
          <dgm:bulletEnabled val="1"/>
        </dgm:presLayoutVars>
      </dgm:prSet>
      <dgm:spPr/>
    </dgm:pt>
    <dgm:pt modelId="{F1918589-E2FC-4715-A721-38F7245AEA95}" type="pres">
      <dgm:prSet presAssocID="{EEB86487-CCDC-4593-9DED-ADFB2151702F}" presName="negativeSpace" presStyleCnt="0"/>
      <dgm:spPr/>
    </dgm:pt>
    <dgm:pt modelId="{9E1E245B-F46C-42A8-87CB-B82F4FB03D29}" type="pres">
      <dgm:prSet presAssocID="{EEB86487-CCDC-4593-9DED-ADFB2151702F}" presName="childText" presStyleLbl="conFgAcc1" presStyleIdx="1" presStyleCnt="2">
        <dgm:presLayoutVars>
          <dgm:bulletEnabled val="1"/>
        </dgm:presLayoutVars>
      </dgm:prSet>
      <dgm:spPr/>
    </dgm:pt>
  </dgm:ptLst>
  <dgm:cxnLst>
    <dgm:cxn modelId="{134D6C7B-6367-44CE-B7F4-ADE1FE3381F3}" srcId="{8466F19B-9380-4CBD-9EEA-D82D520B23A5}" destId="{2EE71DD9-F7C2-4C57-9942-B7CC38D92D44}" srcOrd="0" destOrd="0" parTransId="{3F0035F4-699A-4AFB-8739-8C2296A256F3}" sibTransId="{C09F5F08-0EB7-4F99-8406-61F958F2C0B2}"/>
    <dgm:cxn modelId="{8200AC7C-4BDE-471A-BDF5-8ADBAAB3078D}" type="presOf" srcId="{EEB86487-CCDC-4593-9DED-ADFB2151702F}" destId="{6F79E413-DA36-426A-9C6F-C98E3084084B}" srcOrd="0" destOrd="0" presId="urn:microsoft.com/office/officeart/2005/8/layout/list1"/>
    <dgm:cxn modelId="{82DCF397-CD2F-431A-87BF-7C8ACD4541F2}" type="presOf" srcId="{2EE71DD9-F7C2-4C57-9942-B7CC38D92D44}" destId="{C56467BE-E54A-4119-A881-9AF8CD083758}" srcOrd="1" destOrd="0" presId="urn:microsoft.com/office/officeart/2005/8/layout/list1"/>
    <dgm:cxn modelId="{0E4DDFA4-5BAA-4A5B-98D4-7A8CC9D3784F}" type="presOf" srcId="{EEB86487-CCDC-4593-9DED-ADFB2151702F}" destId="{C98CF296-E65E-4139-B3F6-82FDED45DAA7}" srcOrd="1" destOrd="0" presId="urn:microsoft.com/office/officeart/2005/8/layout/list1"/>
    <dgm:cxn modelId="{7E47C3A9-53B8-4362-BF0D-81ACD5009B4B}" srcId="{8466F19B-9380-4CBD-9EEA-D82D520B23A5}" destId="{EEB86487-CCDC-4593-9DED-ADFB2151702F}" srcOrd="1" destOrd="0" parTransId="{81ACF07D-D1B1-42C6-8059-0272A1982B03}" sibTransId="{7D60105A-4B0B-4BC5-A4EB-67E5D6BCDAD6}"/>
    <dgm:cxn modelId="{EE37E8F3-9DC3-478B-B0C8-61E3C85AB928}" type="presOf" srcId="{2EE71DD9-F7C2-4C57-9942-B7CC38D92D44}" destId="{3C1CE61D-C6EC-4FFB-A141-51D51DAAB643}" srcOrd="0" destOrd="0" presId="urn:microsoft.com/office/officeart/2005/8/layout/list1"/>
    <dgm:cxn modelId="{9EC000F8-20A5-42C2-88D7-A1BFDFDE2A94}" type="presOf" srcId="{8466F19B-9380-4CBD-9EEA-D82D520B23A5}" destId="{A5406584-FCA1-4990-A613-4053919BB0D6}" srcOrd="0" destOrd="0" presId="urn:microsoft.com/office/officeart/2005/8/layout/list1"/>
    <dgm:cxn modelId="{CBFC84F0-CB4D-44DA-B20C-98EB17581BB9}" type="presParOf" srcId="{A5406584-FCA1-4990-A613-4053919BB0D6}" destId="{DBDFE091-48C0-426C-AB7C-0F0F07AEC4E7}" srcOrd="0" destOrd="0" presId="urn:microsoft.com/office/officeart/2005/8/layout/list1"/>
    <dgm:cxn modelId="{5BAC157F-F154-44E0-89E1-3B11192DAE92}" type="presParOf" srcId="{DBDFE091-48C0-426C-AB7C-0F0F07AEC4E7}" destId="{3C1CE61D-C6EC-4FFB-A141-51D51DAAB643}" srcOrd="0" destOrd="0" presId="urn:microsoft.com/office/officeart/2005/8/layout/list1"/>
    <dgm:cxn modelId="{B4854C0D-6F06-4AF2-BF17-F5962A559B47}" type="presParOf" srcId="{DBDFE091-48C0-426C-AB7C-0F0F07AEC4E7}" destId="{C56467BE-E54A-4119-A881-9AF8CD083758}" srcOrd="1" destOrd="0" presId="urn:microsoft.com/office/officeart/2005/8/layout/list1"/>
    <dgm:cxn modelId="{64FBA633-DA44-49A0-827C-F0CE80E2C95D}" type="presParOf" srcId="{A5406584-FCA1-4990-A613-4053919BB0D6}" destId="{662333A8-DD27-431E-AB2C-823463B4EC54}" srcOrd="1" destOrd="0" presId="urn:microsoft.com/office/officeart/2005/8/layout/list1"/>
    <dgm:cxn modelId="{6482B277-DF1F-4C8B-9798-BFD79B1EEAF8}" type="presParOf" srcId="{A5406584-FCA1-4990-A613-4053919BB0D6}" destId="{D9A68199-3BFD-4036-9B87-66C5E9045493}" srcOrd="2" destOrd="0" presId="urn:microsoft.com/office/officeart/2005/8/layout/list1"/>
    <dgm:cxn modelId="{9FE015D2-0FDF-4552-9C36-019959F84C04}" type="presParOf" srcId="{A5406584-FCA1-4990-A613-4053919BB0D6}" destId="{412FAB5B-6D0E-4A90-924C-42EE2B1C4ABF}" srcOrd="3" destOrd="0" presId="urn:microsoft.com/office/officeart/2005/8/layout/list1"/>
    <dgm:cxn modelId="{A79CC0A2-B85E-4186-A6F8-F4E39B1F30F3}" type="presParOf" srcId="{A5406584-FCA1-4990-A613-4053919BB0D6}" destId="{67EDAAE3-AF3D-4826-94B0-D0D3EBC4E0C4}" srcOrd="4" destOrd="0" presId="urn:microsoft.com/office/officeart/2005/8/layout/list1"/>
    <dgm:cxn modelId="{DDF0FB38-8EEE-41A2-ADE6-60477E31B6E2}" type="presParOf" srcId="{67EDAAE3-AF3D-4826-94B0-D0D3EBC4E0C4}" destId="{6F79E413-DA36-426A-9C6F-C98E3084084B}" srcOrd="0" destOrd="0" presId="urn:microsoft.com/office/officeart/2005/8/layout/list1"/>
    <dgm:cxn modelId="{676FF612-7A07-4CAD-B75C-5854CF7653BD}" type="presParOf" srcId="{67EDAAE3-AF3D-4826-94B0-D0D3EBC4E0C4}" destId="{C98CF296-E65E-4139-B3F6-82FDED45DAA7}" srcOrd="1" destOrd="0" presId="urn:microsoft.com/office/officeart/2005/8/layout/list1"/>
    <dgm:cxn modelId="{E5E2320A-9097-491E-B249-1DE40D1126B1}" type="presParOf" srcId="{A5406584-FCA1-4990-A613-4053919BB0D6}" destId="{F1918589-E2FC-4715-A721-38F7245AEA95}" srcOrd="5" destOrd="0" presId="urn:microsoft.com/office/officeart/2005/8/layout/list1"/>
    <dgm:cxn modelId="{6AE7663E-2E06-45BC-8D8E-EE075AEAFCB1}" type="presParOf" srcId="{A5406584-FCA1-4990-A613-4053919BB0D6}" destId="{9E1E245B-F46C-42A8-87CB-B82F4FB03D2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838F36-8077-4C0D-B3AB-E86C199EDAC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4631ADE-3229-430E-BE72-91720D8DE1E1}">
      <dgm:prSet phldrT="[Text]" custT="1"/>
      <dgm:spPr/>
      <dgm:t>
        <a:bodyPr/>
        <a:lstStyle/>
        <a:p>
          <a:r>
            <a:rPr lang="en-US" sz="2000" dirty="0"/>
            <a:t>Execute timely solicitations</a:t>
          </a:r>
        </a:p>
      </dgm:t>
    </dgm:pt>
    <dgm:pt modelId="{42C9ABBD-327A-444D-A483-70DA345C00C4}" type="parTrans" cxnId="{20FCF856-648B-4C97-95F0-333C0BA87F0C}">
      <dgm:prSet/>
      <dgm:spPr/>
      <dgm:t>
        <a:bodyPr/>
        <a:lstStyle/>
        <a:p>
          <a:endParaRPr lang="en-US" sz="2000"/>
        </a:p>
      </dgm:t>
    </dgm:pt>
    <dgm:pt modelId="{16EDB379-8191-40A4-A6DD-17E5BDBC6D6D}" type="sibTrans" cxnId="{20FCF856-648B-4C97-95F0-333C0BA87F0C}">
      <dgm:prSet/>
      <dgm:spPr/>
      <dgm:t>
        <a:bodyPr/>
        <a:lstStyle/>
        <a:p>
          <a:endParaRPr lang="en-US" sz="2000"/>
        </a:p>
      </dgm:t>
    </dgm:pt>
    <dgm:pt modelId="{C0B10B35-8A59-4D64-8E27-8B5FF8C0BCB5}">
      <dgm:prSet phldrT="[Text]" custT="1"/>
      <dgm:spPr/>
      <dgm:t>
        <a:bodyPr/>
        <a:lstStyle/>
        <a:p>
          <a:r>
            <a:rPr lang="en-US" sz="2000" dirty="0"/>
            <a:t>Time savings through optimization improvements in the two- stage approach</a:t>
          </a:r>
        </a:p>
      </dgm:t>
    </dgm:pt>
    <dgm:pt modelId="{38B62FB8-A99F-4F1A-90EA-4FEA909F3DD5}" type="parTrans" cxnId="{6128AC07-9DC6-4C6D-82FD-FEE87F6AE53A}">
      <dgm:prSet/>
      <dgm:spPr/>
      <dgm:t>
        <a:bodyPr/>
        <a:lstStyle/>
        <a:p>
          <a:endParaRPr lang="en-US" sz="2000"/>
        </a:p>
      </dgm:t>
    </dgm:pt>
    <dgm:pt modelId="{FA4C7BA0-07EF-4AB6-A683-90E16625FC5B}" type="sibTrans" cxnId="{6128AC07-9DC6-4C6D-82FD-FEE87F6AE53A}">
      <dgm:prSet/>
      <dgm:spPr/>
      <dgm:t>
        <a:bodyPr/>
        <a:lstStyle/>
        <a:p>
          <a:endParaRPr lang="en-US" sz="2000"/>
        </a:p>
      </dgm:t>
    </dgm:pt>
    <dgm:pt modelId="{AF2FF982-89B1-4EA1-84E1-3AC9C72959FE}">
      <dgm:prSet phldrT="[Text]" custT="1"/>
      <dgm:spPr/>
      <dgm:t>
        <a:bodyPr/>
        <a:lstStyle/>
        <a:p>
          <a:r>
            <a:rPr lang="en-US" sz="2000" dirty="0"/>
            <a:t>Stimulate innovative program designs</a:t>
          </a:r>
        </a:p>
      </dgm:t>
    </dgm:pt>
    <dgm:pt modelId="{1D95E49E-E3EC-42D1-8B55-3E6A1B18EF51}" type="parTrans" cxnId="{02225A7F-D759-463E-85EB-BC315E096FD4}">
      <dgm:prSet/>
      <dgm:spPr/>
      <dgm:t>
        <a:bodyPr/>
        <a:lstStyle/>
        <a:p>
          <a:endParaRPr lang="en-US" sz="2000"/>
        </a:p>
      </dgm:t>
    </dgm:pt>
    <dgm:pt modelId="{D77D4BAC-A15B-4E24-8E44-62EBD3BB769F}" type="sibTrans" cxnId="{02225A7F-D759-463E-85EB-BC315E096FD4}">
      <dgm:prSet/>
      <dgm:spPr/>
      <dgm:t>
        <a:bodyPr/>
        <a:lstStyle/>
        <a:p>
          <a:endParaRPr lang="en-US" sz="2000"/>
        </a:p>
      </dgm:t>
    </dgm:pt>
    <dgm:pt modelId="{FA6B0B41-23AA-44B3-AE7D-9EABC7021E38}">
      <dgm:prSet phldrT="[Text]" custT="1"/>
      <dgm:spPr/>
      <dgm:t>
        <a:bodyPr/>
        <a:lstStyle/>
        <a:p>
          <a:r>
            <a:rPr lang="en-US" sz="1800" dirty="0"/>
            <a:t>Procuring innovative program designs and delivery approaches from the energy efficiency implementer community.</a:t>
          </a:r>
        </a:p>
      </dgm:t>
    </dgm:pt>
    <dgm:pt modelId="{3A2B43BB-E800-49B0-9DC9-004200D60E8F}" type="parTrans" cxnId="{C8333BC7-1E8C-4AE4-9EEA-0730FCE6DA85}">
      <dgm:prSet/>
      <dgm:spPr/>
      <dgm:t>
        <a:bodyPr/>
        <a:lstStyle/>
        <a:p>
          <a:endParaRPr lang="en-US" sz="2000"/>
        </a:p>
      </dgm:t>
    </dgm:pt>
    <dgm:pt modelId="{BC9DAE7C-9BED-4693-BA50-CB22FA216091}" type="sibTrans" cxnId="{C8333BC7-1E8C-4AE4-9EEA-0730FCE6DA85}">
      <dgm:prSet/>
      <dgm:spPr/>
      <dgm:t>
        <a:bodyPr/>
        <a:lstStyle/>
        <a:p>
          <a:endParaRPr lang="en-US" sz="2000"/>
        </a:p>
      </dgm:t>
    </dgm:pt>
    <dgm:pt modelId="{E100329A-28E2-4317-A576-594066D6B95D}">
      <dgm:prSet phldrT="[Text]" custT="1"/>
      <dgm:spPr/>
      <dgm:t>
        <a:bodyPr/>
        <a:lstStyle/>
        <a:p>
          <a:r>
            <a:rPr lang="en-US" sz="2000" dirty="0"/>
            <a:t>Increase diversity in bidders</a:t>
          </a:r>
        </a:p>
      </dgm:t>
    </dgm:pt>
    <dgm:pt modelId="{C7A74C60-771D-46F7-9CBF-80A54FB1DDB4}" type="parTrans" cxnId="{DC773554-066C-4CB1-A922-8AEF89CFAFDC}">
      <dgm:prSet/>
      <dgm:spPr/>
      <dgm:t>
        <a:bodyPr/>
        <a:lstStyle/>
        <a:p>
          <a:endParaRPr lang="en-US" sz="2000"/>
        </a:p>
      </dgm:t>
    </dgm:pt>
    <dgm:pt modelId="{89E99FCE-5205-4B1C-9723-E882AFA954C8}" type="sibTrans" cxnId="{DC773554-066C-4CB1-A922-8AEF89CFAFDC}">
      <dgm:prSet/>
      <dgm:spPr/>
      <dgm:t>
        <a:bodyPr/>
        <a:lstStyle/>
        <a:p>
          <a:endParaRPr lang="en-US" sz="2000"/>
        </a:p>
      </dgm:t>
    </dgm:pt>
    <dgm:pt modelId="{FA89E441-9337-4E79-B98C-93B839548289}">
      <dgm:prSet phldrT="[Text]" custT="1"/>
      <dgm:spPr/>
      <dgm:t>
        <a:bodyPr/>
        <a:lstStyle/>
        <a:p>
          <a:r>
            <a:rPr lang="en-US" sz="2000" dirty="0"/>
            <a:t>Offer several supplier developments and technical assistance programs aimed to prepare and educate the small, diverse firms to be “contract ready” to for future solicitation opportunities</a:t>
          </a:r>
        </a:p>
      </dgm:t>
    </dgm:pt>
    <dgm:pt modelId="{FC9ECFAB-7187-4A13-B792-D526302FA902}" type="parTrans" cxnId="{0D25C8B5-F8B7-45D9-A4C8-41269FA37F30}">
      <dgm:prSet/>
      <dgm:spPr/>
      <dgm:t>
        <a:bodyPr/>
        <a:lstStyle/>
        <a:p>
          <a:endParaRPr lang="en-US" sz="2000"/>
        </a:p>
      </dgm:t>
    </dgm:pt>
    <dgm:pt modelId="{EAB26B83-2510-4061-920E-63A0E5F2A8DE}" type="sibTrans" cxnId="{0D25C8B5-F8B7-45D9-A4C8-41269FA37F30}">
      <dgm:prSet/>
      <dgm:spPr/>
      <dgm:t>
        <a:bodyPr/>
        <a:lstStyle/>
        <a:p>
          <a:endParaRPr lang="en-US" sz="2000"/>
        </a:p>
      </dgm:t>
    </dgm:pt>
    <dgm:pt modelId="{5BE6A56B-6C2B-4847-9D1D-44E064EC51E2}">
      <dgm:prSet phldrT="[Text]" custT="1"/>
      <dgm:spPr/>
      <dgm:t>
        <a:bodyPr/>
        <a:lstStyle/>
        <a:p>
          <a:r>
            <a:rPr lang="en-US" sz="2000" dirty="0"/>
            <a:t>Cost-effective delivery of programs</a:t>
          </a:r>
        </a:p>
      </dgm:t>
    </dgm:pt>
    <dgm:pt modelId="{8E052BDC-DA66-42E5-9567-30B17D55DFA2}" type="parTrans" cxnId="{AD624001-0802-425A-A734-4440F73B6981}">
      <dgm:prSet/>
      <dgm:spPr/>
      <dgm:t>
        <a:bodyPr/>
        <a:lstStyle/>
        <a:p>
          <a:endParaRPr lang="en-US" sz="2000"/>
        </a:p>
      </dgm:t>
    </dgm:pt>
    <dgm:pt modelId="{E92BC52E-C76E-4A49-A67C-669C6E150F3C}" type="sibTrans" cxnId="{AD624001-0802-425A-A734-4440F73B6981}">
      <dgm:prSet/>
      <dgm:spPr/>
      <dgm:t>
        <a:bodyPr/>
        <a:lstStyle/>
        <a:p>
          <a:endParaRPr lang="en-US" sz="2000"/>
        </a:p>
      </dgm:t>
    </dgm:pt>
    <dgm:pt modelId="{3024D410-439D-434D-99B8-405FFDD7DA5D}">
      <dgm:prSet phldrT="[Text]" custT="1"/>
      <dgm:spPr/>
      <dgm:t>
        <a:bodyPr/>
        <a:lstStyle/>
        <a:p>
          <a:r>
            <a:rPr lang="en-US" sz="2000" dirty="0"/>
            <a:t>Identify opportunities to optimize process steps and reduce lead time for program solicitation.</a:t>
          </a:r>
        </a:p>
      </dgm:t>
    </dgm:pt>
    <dgm:pt modelId="{E68C0DFC-12FB-48BD-B84A-9BCEB141C2EB}" type="parTrans" cxnId="{B4D1D3E6-2609-4E3C-A9A7-49CE652BA7C2}">
      <dgm:prSet/>
      <dgm:spPr/>
      <dgm:t>
        <a:bodyPr/>
        <a:lstStyle/>
        <a:p>
          <a:endParaRPr lang="en-US" sz="2000"/>
        </a:p>
      </dgm:t>
    </dgm:pt>
    <dgm:pt modelId="{5752A1B2-9888-4E0A-BEBA-1A870FFB0244}" type="sibTrans" cxnId="{B4D1D3E6-2609-4E3C-A9A7-49CE652BA7C2}">
      <dgm:prSet/>
      <dgm:spPr/>
      <dgm:t>
        <a:bodyPr/>
        <a:lstStyle/>
        <a:p>
          <a:endParaRPr lang="en-US" sz="2000"/>
        </a:p>
      </dgm:t>
    </dgm:pt>
    <dgm:pt modelId="{C94FC06B-7AE1-4519-B2AC-79FBBBE620CE}" type="pres">
      <dgm:prSet presAssocID="{9C838F36-8077-4C0D-B3AB-E86C199EDAC4}" presName="Name0" presStyleCnt="0">
        <dgm:presLayoutVars>
          <dgm:dir/>
          <dgm:animLvl val="lvl"/>
          <dgm:resizeHandles val="exact"/>
        </dgm:presLayoutVars>
      </dgm:prSet>
      <dgm:spPr/>
    </dgm:pt>
    <dgm:pt modelId="{BB8B8ED8-0AE6-442D-8CE1-AACB656CB285}" type="pres">
      <dgm:prSet presAssocID="{34631ADE-3229-430E-BE72-91720D8DE1E1}" presName="composite" presStyleCnt="0"/>
      <dgm:spPr/>
    </dgm:pt>
    <dgm:pt modelId="{F8ADBB3B-46DD-418A-87EA-99C7B17FB221}" type="pres">
      <dgm:prSet presAssocID="{34631ADE-3229-430E-BE72-91720D8DE1E1}" presName="parTx" presStyleLbl="alignNode1" presStyleIdx="0" presStyleCnt="4">
        <dgm:presLayoutVars>
          <dgm:chMax val="0"/>
          <dgm:chPref val="0"/>
          <dgm:bulletEnabled val="1"/>
        </dgm:presLayoutVars>
      </dgm:prSet>
      <dgm:spPr/>
    </dgm:pt>
    <dgm:pt modelId="{19BF53B7-0905-4E7E-8000-7DDCF65EB173}" type="pres">
      <dgm:prSet presAssocID="{34631ADE-3229-430E-BE72-91720D8DE1E1}" presName="desTx" presStyleLbl="alignAccFollowNode1" presStyleIdx="0" presStyleCnt="4">
        <dgm:presLayoutVars>
          <dgm:bulletEnabled val="1"/>
        </dgm:presLayoutVars>
      </dgm:prSet>
      <dgm:spPr/>
    </dgm:pt>
    <dgm:pt modelId="{CFDD52BC-59A7-4C08-8ACD-E6B098C96EFB}" type="pres">
      <dgm:prSet presAssocID="{16EDB379-8191-40A4-A6DD-17E5BDBC6D6D}" presName="space" presStyleCnt="0"/>
      <dgm:spPr/>
    </dgm:pt>
    <dgm:pt modelId="{3C25C093-2036-451A-BDD3-88DC45C2561A}" type="pres">
      <dgm:prSet presAssocID="{AF2FF982-89B1-4EA1-84E1-3AC9C72959FE}" presName="composite" presStyleCnt="0"/>
      <dgm:spPr/>
    </dgm:pt>
    <dgm:pt modelId="{D0C48B6E-BE3F-429B-84D4-E91FA1456A0D}" type="pres">
      <dgm:prSet presAssocID="{AF2FF982-89B1-4EA1-84E1-3AC9C72959FE}" presName="parTx" presStyleLbl="alignNode1" presStyleIdx="1" presStyleCnt="4">
        <dgm:presLayoutVars>
          <dgm:chMax val="0"/>
          <dgm:chPref val="0"/>
          <dgm:bulletEnabled val="1"/>
        </dgm:presLayoutVars>
      </dgm:prSet>
      <dgm:spPr/>
    </dgm:pt>
    <dgm:pt modelId="{BEB3AC08-C970-47A2-A42A-86980534E36F}" type="pres">
      <dgm:prSet presAssocID="{AF2FF982-89B1-4EA1-84E1-3AC9C72959FE}" presName="desTx" presStyleLbl="alignAccFollowNode1" presStyleIdx="1" presStyleCnt="4">
        <dgm:presLayoutVars>
          <dgm:bulletEnabled val="1"/>
        </dgm:presLayoutVars>
      </dgm:prSet>
      <dgm:spPr/>
    </dgm:pt>
    <dgm:pt modelId="{F212995B-D5DC-46B9-96C9-B55E21D1161A}" type="pres">
      <dgm:prSet presAssocID="{D77D4BAC-A15B-4E24-8E44-62EBD3BB769F}" presName="space" presStyleCnt="0"/>
      <dgm:spPr/>
    </dgm:pt>
    <dgm:pt modelId="{A5F39601-E656-4DED-AC7F-22B37230272A}" type="pres">
      <dgm:prSet presAssocID="{E100329A-28E2-4317-A576-594066D6B95D}" presName="composite" presStyleCnt="0"/>
      <dgm:spPr/>
    </dgm:pt>
    <dgm:pt modelId="{497E0992-38EA-4AFE-9553-B5916DA31524}" type="pres">
      <dgm:prSet presAssocID="{E100329A-28E2-4317-A576-594066D6B95D}" presName="parTx" presStyleLbl="alignNode1" presStyleIdx="2" presStyleCnt="4">
        <dgm:presLayoutVars>
          <dgm:chMax val="0"/>
          <dgm:chPref val="0"/>
          <dgm:bulletEnabled val="1"/>
        </dgm:presLayoutVars>
      </dgm:prSet>
      <dgm:spPr/>
    </dgm:pt>
    <dgm:pt modelId="{ED5C6CCD-414F-4A69-8468-C3C8AB19239D}" type="pres">
      <dgm:prSet presAssocID="{E100329A-28E2-4317-A576-594066D6B95D}" presName="desTx" presStyleLbl="alignAccFollowNode1" presStyleIdx="2" presStyleCnt="4">
        <dgm:presLayoutVars>
          <dgm:bulletEnabled val="1"/>
        </dgm:presLayoutVars>
      </dgm:prSet>
      <dgm:spPr/>
    </dgm:pt>
    <dgm:pt modelId="{67DF3590-4331-4C1C-B6A2-EFA9786E3C2F}" type="pres">
      <dgm:prSet presAssocID="{89E99FCE-5205-4B1C-9723-E882AFA954C8}" presName="space" presStyleCnt="0"/>
      <dgm:spPr/>
    </dgm:pt>
    <dgm:pt modelId="{338ACD4B-977F-4CD9-A2C5-DF8F9A6D99F0}" type="pres">
      <dgm:prSet presAssocID="{5BE6A56B-6C2B-4847-9D1D-44E064EC51E2}" presName="composite" presStyleCnt="0"/>
      <dgm:spPr/>
    </dgm:pt>
    <dgm:pt modelId="{CCD4AB92-F80F-4816-A5D7-2D69501DB0EA}" type="pres">
      <dgm:prSet presAssocID="{5BE6A56B-6C2B-4847-9D1D-44E064EC51E2}" presName="parTx" presStyleLbl="alignNode1" presStyleIdx="3" presStyleCnt="4">
        <dgm:presLayoutVars>
          <dgm:chMax val="0"/>
          <dgm:chPref val="0"/>
          <dgm:bulletEnabled val="1"/>
        </dgm:presLayoutVars>
      </dgm:prSet>
      <dgm:spPr/>
    </dgm:pt>
    <dgm:pt modelId="{B2294A46-0E74-49C5-922C-87EDD4AB328C}" type="pres">
      <dgm:prSet presAssocID="{5BE6A56B-6C2B-4847-9D1D-44E064EC51E2}" presName="desTx" presStyleLbl="alignAccFollowNode1" presStyleIdx="3" presStyleCnt="4">
        <dgm:presLayoutVars>
          <dgm:bulletEnabled val="1"/>
        </dgm:presLayoutVars>
      </dgm:prSet>
      <dgm:spPr/>
    </dgm:pt>
  </dgm:ptLst>
  <dgm:cxnLst>
    <dgm:cxn modelId="{AD624001-0802-425A-A734-4440F73B6981}" srcId="{9C838F36-8077-4C0D-B3AB-E86C199EDAC4}" destId="{5BE6A56B-6C2B-4847-9D1D-44E064EC51E2}" srcOrd="3" destOrd="0" parTransId="{8E052BDC-DA66-42E5-9567-30B17D55DFA2}" sibTransId="{E92BC52E-C76E-4A49-A67C-669C6E150F3C}"/>
    <dgm:cxn modelId="{6128AC07-9DC6-4C6D-82FD-FEE87F6AE53A}" srcId="{34631ADE-3229-430E-BE72-91720D8DE1E1}" destId="{C0B10B35-8A59-4D64-8E27-8B5FF8C0BCB5}" srcOrd="0" destOrd="0" parTransId="{38B62FB8-A99F-4F1A-90EA-4FEA909F3DD5}" sibTransId="{FA4C7BA0-07EF-4AB6-A683-90E16625FC5B}"/>
    <dgm:cxn modelId="{D0871F12-C016-4142-938B-5A4FA1A58683}" type="presOf" srcId="{9C838F36-8077-4C0D-B3AB-E86C199EDAC4}" destId="{C94FC06B-7AE1-4519-B2AC-79FBBBE620CE}" srcOrd="0" destOrd="0" presId="urn:microsoft.com/office/officeart/2005/8/layout/hList1"/>
    <dgm:cxn modelId="{7A1CDC28-F1D9-4CA5-BC2D-B92942F51FE4}" type="presOf" srcId="{C0B10B35-8A59-4D64-8E27-8B5FF8C0BCB5}" destId="{19BF53B7-0905-4E7E-8000-7DDCF65EB173}" srcOrd="0" destOrd="0" presId="urn:microsoft.com/office/officeart/2005/8/layout/hList1"/>
    <dgm:cxn modelId="{DC773554-066C-4CB1-A922-8AEF89CFAFDC}" srcId="{9C838F36-8077-4C0D-B3AB-E86C199EDAC4}" destId="{E100329A-28E2-4317-A576-594066D6B95D}" srcOrd="2" destOrd="0" parTransId="{C7A74C60-771D-46F7-9CBF-80A54FB1DDB4}" sibTransId="{89E99FCE-5205-4B1C-9723-E882AFA954C8}"/>
    <dgm:cxn modelId="{20FCF856-648B-4C97-95F0-333C0BA87F0C}" srcId="{9C838F36-8077-4C0D-B3AB-E86C199EDAC4}" destId="{34631ADE-3229-430E-BE72-91720D8DE1E1}" srcOrd="0" destOrd="0" parTransId="{42C9ABBD-327A-444D-A483-70DA345C00C4}" sibTransId="{16EDB379-8191-40A4-A6DD-17E5BDBC6D6D}"/>
    <dgm:cxn modelId="{02225A7F-D759-463E-85EB-BC315E096FD4}" srcId="{9C838F36-8077-4C0D-B3AB-E86C199EDAC4}" destId="{AF2FF982-89B1-4EA1-84E1-3AC9C72959FE}" srcOrd="1" destOrd="0" parTransId="{1D95E49E-E3EC-42D1-8B55-3E6A1B18EF51}" sibTransId="{D77D4BAC-A15B-4E24-8E44-62EBD3BB769F}"/>
    <dgm:cxn modelId="{F455C89B-F44A-44E3-937F-B016F9D7EE47}" type="presOf" srcId="{AF2FF982-89B1-4EA1-84E1-3AC9C72959FE}" destId="{D0C48B6E-BE3F-429B-84D4-E91FA1456A0D}" srcOrd="0" destOrd="0" presId="urn:microsoft.com/office/officeart/2005/8/layout/hList1"/>
    <dgm:cxn modelId="{D043F89D-EA5C-4F62-A2CC-386E6647655C}" type="presOf" srcId="{3024D410-439D-434D-99B8-405FFDD7DA5D}" destId="{B2294A46-0E74-49C5-922C-87EDD4AB328C}" srcOrd="0" destOrd="0" presId="urn:microsoft.com/office/officeart/2005/8/layout/hList1"/>
    <dgm:cxn modelId="{0D25C8B5-F8B7-45D9-A4C8-41269FA37F30}" srcId="{E100329A-28E2-4317-A576-594066D6B95D}" destId="{FA89E441-9337-4E79-B98C-93B839548289}" srcOrd="0" destOrd="0" parTransId="{FC9ECFAB-7187-4A13-B792-D526302FA902}" sibTransId="{EAB26B83-2510-4061-920E-63A0E5F2A8DE}"/>
    <dgm:cxn modelId="{70A2AAB8-F260-4ECD-9DBE-63EBFDC4D8D4}" type="presOf" srcId="{FA89E441-9337-4E79-B98C-93B839548289}" destId="{ED5C6CCD-414F-4A69-8468-C3C8AB19239D}" srcOrd="0" destOrd="0" presId="urn:microsoft.com/office/officeart/2005/8/layout/hList1"/>
    <dgm:cxn modelId="{05F996BD-67FA-46F8-BE5E-B10247771D05}" type="presOf" srcId="{5BE6A56B-6C2B-4847-9D1D-44E064EC51E2}" destId="{CCD4AB92-F80F-4816-A5D7-2D69501DB0EA}" srcOrd="0" destOrd="0" presId="urn:microsoft.com/office/officeart/2005/8/layout/hList1"/>
    <dgm:cxn modelId="{0B83AAC6-7149-4AC9-9831-D1374B0DA78A}" type="presOf" srcId="{E100329A-28E2-4317-A576-594066D6B95D}" destId="{497E0992-38EA-4AFE-9553-B5916DA31524}" srcOrd="0" destOrd="0" presId="urn:microsoft.com/office/officeart/2005/8/layout/hList1"/>
    <dgm:cxn modelId="{C8333BC7-1E8C-4AE4-9EEA-0730FCE6DA85}" srcId="{AF2FF982-89B1-4EA1-84E1-3AC9C72959FE}" destId="{FA6B0B41-23AA-44B3-AE7D-9EABC7021E38}" srcOrd="0" destOrd="0" parTransId="{3A2B43BB-E800-49B0-9DC9-004200D60E8F}" sibTransId="{BC9DAE7C-9BED-4693-BA50-CB22FA216091}"/>
    <dgm:cxn modelId="{A3B619CA-A896-4CFE-A4F9-DBB25B40F66A}" type="presOf" srcId="{34631ADE-3229-430E-BE72-91720D8DE1E1}" destId="{F8ADBB3B-46DD-418A-87EA-99C7B17FB221}" srcOrd="0" destOrd="0" presId="urn:microsoft.com/office/officeart/2005/8/layout/hList1"/>
    <dgm:cxn modelId="{10DB40CE-3E35-45F9-AC57-5FB8F96CC53E}" type="presOf" srcId="{FA6B0B41-23AA-44B3-AE7D-9EABC7021E38}" destId="{BEB3AC08-C970-47A2-A42A-86980534E36F}" srcOrd="0" destOrd="0" presId="urn:microsoft.com/office/officeart/2005/8/layout/hList1"/>
    <dgm:cxn modelId="{B4D1D3E6-2609-4E3C-A9A7-49CE652BA7C2}" srcId="{5BE6A56B-6C2B-4847-9D1D-44E064EC51E2}" destId="{3024D410-439D-434D-99B8-405FFDD7DA5D}" srcOrd="0" destOrd="0" parTransId="{E68C0DFC-12FB-48BD-B84A-9BCEB141C2EB}" sibTransId="{5752A1B2-9888-4E0A-BEBA-1A870FFB0244}"/>
    <dgm:cxn modelId="{2680C862-4F5C-44CC-BEAC-AE692DAEBE3E}" type="presParOf" srcId="{C94FC06B-7AE1-4519-B2AC-79FBBBE620CE}" destId="{BB8B8ED8-0AE6-442D-8CE1-AACB656CB285}" srcOrd="0" destOrd="0" presId="urn:microsoft.com/office/officeart/2005/8/layout/hList1"/>
    <dgm:cxn modelId="{1EDD84A2-2915-449A-9246-EA7E4D798180}" type="presParOf" srcId="{BB8B8ED8-0AE6-442D-8CE1-AACB656CB285}" destId="{F8ADBB3B-46DD-418A-87EA-99C7B17FB221}" srcOrd="0" destOrd="0" presId="urn:microsoft.com/office/officeart/2005/8/layout/hList1"/>
    <dgm:cxn modelId="{41C689F8-9B2E-43C9-A9E8-011FE51D1B3F}" type="presParOf" srcId="{BB8B8ED8-0AE6-442D-8CE1-AACB656CB285}" destId="{19BF53B7-0905-4E7E-8000-7DDCF65EB173}" srcOrd="1" destOrd="0" presId="urn:microsoft.com/office/officeart/2005/8/layout/hList1"/>
    <dgm:cxn modelId="{D9D03496-E1FC-44A2-A7DC-12C94920FF45}" type="presParOf" srcId="{C94FC06B-7AE1-4519-B2AC-79FBBBE620CE}" destId="{CFDD52BC-59A7-4C08-8ACD-E6B098C96EFB}" srcOrd="1" destOrd="0" presId="urn:microsoft.com/office/officeart/2005/8/layout/hList1"/>
    <dgm:cxn modelId="{45748B17-FF1C-4860-A2A8-C0E69CF99E37}" type="presParOf" srcId="{C94FC06B-7AE1-4519-B2AC-79FBBBE620CE}" destId="{3C25C093-2036-451A-BDD3-88DC45C2561A}" srcOrd="2" destOrd="0" presId="urn:microsoft.com/office/officeart/2005/8/layout/hList1"/>
    <dgm:cxn modelId="{D527DEC7-A734-430A-9B1B-FFA3DBAB2806}" type="presParOf" srcId="{3C25C093-2036-451A-BDD3-88DC45C2561A}" destId="{D0C48B6E-BE3F-429B-84D4-E91FA1456A0D}" srcOrd="0" destOrd="0" presId="urn:microsoft.com/office/officeart/2005/8/layout/hList1"/>
    <dgm:cxn modelId="{E5E14B44-A578-488A-A1D3-4F2336246569}" type="presParOf" srcId="{3C25C093-2036-451A-BDD3-88DC45C2561A}" destId="{BEB3AC08-C970-47A2-A42A-86980534E36F}" srcOrd="1" destOrd="0" presId="urn:microsoft.com/office/officeart/2005/8/layout/hList1"/>
    <dgm:cxn modelId="{5BB35CC2-59E8-4641-B537-EA09BBC4E5C1}" type="presParOf" srcId="{C94FC06B-7AE1-4519-B2AC-79FBBBE620CE}" destId="{F212995B-D5DC-46B9-96C9-B55E21D1161A}" srcOrd="3" destOrd="0" presId="urn:microsoft.com/office/officeart/2005/8/layout/hList1"/>
    <dgm:cxn modelId="{4B476493-A07E-4368-A837-8A9838475A81}" type="presParOf" srcId="{C94FC06B-7AE1-4519-B2AC-79FBBBE620CE}" destId="{A5F39601-E656-4DED-AC7F-22B37230272A}" srcOrd="4" destOrd="0" presId="urn:microsoft.com/office/officeart/2005/8/layout/hList1"/>
    <dgm:cxn modelId="{BE338899-84DC-4601-9817-D4850F310C6D}" type="presParOf" srcId="{A5F39601-E656-4DED-AC7F-22B37230272A}" destId="{497E0992-38EA-4AFE-9553-B5916DA31524}" srcOrd="0" destOrd="0" presId="urn:microsoft.com/office/officeart/2005/8/layout/hList1"/>
    <dgm:cxn modelId="{7B499426-560C-4DD4-84E8-CE54B103289C}" type="presParOf" srcId="{A5F39601-E656-4DED-AC7F-22B37230272A}" destId="{ED5C6CCD-414F-4A69-8468-C3C8AB19239D}" srcOrd="1" destOrd="0" presId="urn:microsoft.com/office/officeart/2005/8/layout/hList1"/>
    <dgm:cxn modelId="{A65DA18A-BD33-4C2E-966F-07AEB9258208}" type="presParOf" srcId="{C94FC06B-7AE1-4519-B2AC-79FBBBE620CE}" destId="{67DF3590-4331-4C1C-B6A2-EFA9786E3C2F}" srcOrd="5" destOrd="0" presId="urn:microsoft.com/office/officeart/2005/8/layout/hList1"/>
    <dgm:cxn modelId="{73E948A3-C6AB-487D-938D-F44DF54B9800}" type="presParOf" srcId="{C94FC06B-7AE1-4519-B2AC-79FBBBE620CE}" destId="{338ACD4B-977F-4CD9-A2C5-DF8F9A6D99F0}" srcOrd="6" destOrd="0" presId="urn:microsoft.com/office/officeart/2005/8/layout/hList1"/>
    <dgm:cxn modelId="{D6A7F1DA-02A5-4C06-BCCB-7F3F3B26BD9B}" type="presParOf" srcId="{338ACD4B-977F-4CD9-A2C5-DF8F9A6D99F0}" destId="{CCD4AB92-F80F-4816-A5D7-2D69501DB0EA}" srcOrd="0" destOrd="0" presId="urn:microsoft.com/office/officeart/2005/8/layout/hList1"/>
    <dgm:cxn modelId="{409F3EA2-9FC8-4144-8A81-4B91B79B78E0}" type="presParOf" srcId="{338ACD4B-977F-4CD9-A2C5-DF8F9A6D99F0}" destId="{B2294A46-0E74-49C5-922C-87EDD4AB32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63DFD6-E531-424E-9B1A-8308C45C8130}"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6EE27CBC-B56B-424C-84F6-828A12C7E9E9}">
      <dgm:prSet phldrT="[Text]" custT="1"/>
      <dgm:spPr/>
      <dgm:t>
        <a:bodyPr/>
        <a:lstStyle/>
        <a:p>
          <a:r>
            <a:rPr lang="en-US" sz="1600" dirty="0"/>
            <a:t>Length and duration of solicitation makes it difficult to standardize to fit the needs of contracting community </a:t>
          </a:r>
        </a:p>
      </dgm:t>
    </dgm:pt>
    <dgm:pt modelId="{5B1CAA1E-C9BA-4772-AD06-8725FC2D0FD4}" type="parTrans" cxnId="{47DABD7B-686A-41B9-AB65-166198BCBFF5}">
      <dgm:prSet/>
      <dgm:spPr/>
      <dgm:t>
        <a:bodyPr/>
        <a:lstStyle/>
        <a:p>
          <a:endParaRPr lang="en-US" sz="1600"/>
        </a:p>
      </dgm:t>
    </dgm:pt>
    <dgm:pt modelId="{4CD5AD13-2D59-47B6-B1A7-A6665169EF15}" type="sibTrans" cxnId="{47DABD7B-686A-41B9-AB65-166198BCBFF5}">
      <dgm:prSet/>
      <dgm:spPr/>
      <dgm:t>
        <a:bodyPr/>
        <a:lstStyle/>
        <a:p>
          <a:endParaRPr lang="en-US" sz="1600"/>
        </a:p>
      </dgm:t>
    </dgm:pt>
    <dgm:pt modelId="{4B8F293B-0692-402E-9A7B-ED2713F1D06F}">
      <dgm:prSet phldrT="[Text]" custT="1"/>
      <dgm:spPr/>
      <dgm:t>
        <a:bodyPr/>
        <a:lstStyle/>
        <a:p>
          <a:r>
            <a:rPr lang="en-US" sz="1600" dirty="0"/>
            <a:t>Competing priorities in scorecard tool; complex</a:t>
          </a:r>
        </a:p>
      </dgm:t>
    </dgm:pt>
    <dgm:pt modelId="{B36DB9B6-C35A-4A57-A8C7-A9F5E6B9254B}" type="parTrans" cxnId="{0987CF95-748A-4890-ACA5-74CA26B823DE}">
      <dgm:prSet/>
      <dgm:spPr/>
      <dgm:t>
        <a:bodyPr/>
        <a:lstStyle/>
        <a:p>
          <a:endParaRPr lang="en-US" sz="1600"/>
        </a:p>
      </dgm:t>
    </dgm:pt>
    <dgm:pt modelId="{62CCE8BE-3E42-4013-964C-D6EDAC9F1200}" type="sibTrans" cxnId="{0987CF95-748A-4890-ACA5-74CA26B823DE}">
      <dgm:prSet/>
      <dgm:spPr/>
      <dgm:t>
        <a:bodyPr/>
        <a:lstStyle/>
        <a:p>
          <a:endParaRPr lang="en-US" sz="1600"/>
        </a:p>
      </dgm:t>
    </dgm:pt>
    <dgm:pt modelId="{F80D2061-F7B2-4FF4-917B-D7DF4AE8EB95}">
      <dgm:prSet phldrT="[Text]" custT="1"/>
      <dgm:spPr/>
      <dgm:t>
        <a:bodyPr anchor="ctr"/>
        <a:lstStyle/>
        <a:p>
          <a:r>
            <a:rPr lang="en-US" sz="1600" dirty="0"/>
            <a:t>A scorecard software tool to evaluate and score more effectively.</a:t>
          </a:r>
        </a:p>
      </dgm:t>
    </dgm:pt>
    <dgm:pt modelId="{4D64DA3A-3FF4-4FE2-9C9B-B6D6691BAC2B}" type="parTrans" cxnId="{B74B5DAA-C7AB-4465-9257-628487A610A2}">
      <dgm:prSet/>
      <dgm:spPr/>
      <dgm:t>
        <a:bodyPr/>
        <a:lstStyle/>
        <a:p>
          <a:endParaRPr lang="en-US" sz="1600"/>
        </a:p>
      </dgm:t>
    </dgm:pt>
    <dgm:pt modelId="{1D8A7762-1B7A-4E88-AA3E-F1F4BD19B107}" type="sibTrans" cxnId="{B74B5DAA-C7AB-4465-9257-628487A610A2}">
      <dgm:prSet/>
      <dgm:spPr/>
      <dgm:t>
        <a:bodyPr/>
        <a:lstStyle/>
        <a:p>
          <a:endParaRPr lang="en-US" sz="1600"/>
        </a:p>
      </dgm:t>
    </dgm:pt>
    <dgm:pt modelId="{611E0765-06B9-4758-84F9-FB8163DF973C}">
      <dgm:prSet phldrT="[Text]" custT="1"/>
      <dgm:spPr/>
      <dgm:t>
        <a:bodyPr/>
        <a:lstStyle/>
        <a:p>
          <a:r>
            <a:rPr lang="en-US" sz="1600" dirty="0"/>
            <a:t>Low participation of new and small diverse business owners</a:t>
          </a:r>
        </a:p>
      </dgm:t>
    </dgm:pt>
    <dgm:pt modelId="{BBBA2A28-A168-4F62-8AD5-EDCB3B10B2E9}" type="parTrans" cxnId="{6A0297C0-C768-438B-A7A3-5B91E40A08A2}">
      <dgm:prSet/>
      <dgm:spPr/>
      <dgm:t>
        <a:bodyPr/>
        <a:lstStyle/>
        <a:p>
          <a:endParaRPr lang="en-US" sz="1600"/>
        </a:p>
      </dgm:t>
    </dgm:pt>
    <dgm:pt modelId="{00155DA5-6FAE-4D56-B1EB-F02CF4796A5F}" type="sibTrans" cxnId="{6A0297C0-C768-438B-A7A3-5B91E40A08A2}">
      <dgm:prSet/>
      <dgm:spPr/>
      <dgm:t>
        <a:bodyPr/>
        <a:lstStyle/>
        <a:p>
          <a:endParaRPr lang="en-US" sz="1600"/>
        </a:p>
      </dgm:t>
    </dgm:pt>
    <dgm:pt modelId="{D91537AA-4CAA-4F55-B276-AF713F0ED478}">
      <dgm:prSet phldrT="[Text]" custT="1"/>
      <dgm:spPr/>
      <dgm:t>
        <a:bodyPr/>
        <a:lstStyle/>
        <a:p>
          <a:r>
            <a:rPr lang="en-US" sz="1600" dirty="0"/>
            <a:t>Lack of new and innovative program ideas</a:t>
          </a:r>
        </a:p>
      </dgm:t>
    </dgm:pt>
    <dgm:pt modelId="{75805F09-7BB5-46BA-9340-1175D80AB859}" type="parTrans" cxnId="{70AE0E40-F231-4D0C-BAEB-594F1B83AF74}">
      <dgm:prSet/>
      <dgm:spPr/>
      <dgm:t>
        <a:bodyPr/>
        <a:lstStyle/>
        <a:p>
          <a:endParaRPr lang="en-US" sz="1600"/>
        </a:p>
      </dgm:t>
    </dgm:pt>
    <dgm:pt modelId="{F336955F-5E76-489E-AAF7-8C0E0F16089B}" type="sibTrans" cxnId="{70AE0E40-F231-4D0C-BAEB-594F1B83AF74}">
      <dgm:prSet/>
      <dgm:spPr/>
      <dgm:t>
        <a:bodyPr/>
        <a:lstStyle/>
        <a:p>
          <a:endParaRPr lang="en-US" sz="1600"/>
        </a:p>
      </dgm:t>
    </dgm:pt>
    <dgm:pt modelId="{9ECEDFF1-26D7-4B68-9EFB-6CAD5369D2E8}">
      <dgm:prSet phldrT="[Text]" custT="1"/>
      <dgm:spPr/>
      <dgm:t>
        <a:bodyPr anchor="ctr"/>
        <a:lstStyle/>
        <a:p>
          <a:r>
            <a:rPr lang="en-US" sz="1600" dirty="0"/>
            <a:t>Innovative Designs for Energy Efficiency Activities (IDEEA365) program, an ongoing offering to capture innovative new program proposals to enable customer engagement in energy efficiency.</a:t>
          </a:r>
        </a:p>
      </dgm:t>
    </dgm:pt>
    <dgm:pt modelId="{52305E6F-A54D-4B8C-9E5B-4E612967725F}" type="parTrans" cxnId="{6E413F12-4810-4301-833D-4A2311B5095C}">
      <dgm:prSet/>
      <dgm:spPr/>
      <dgm:t>
        <a:bodyPr/>
        <a:lstStyle/>
        <a:p>
          <a:endParaRPr lang="en-US" sz="1600"/>
        </a:p>
      </dgm:t>
    </dgm:pt>
    <dgm:pt modelId="{4B89BEE2-C135-4AAF-A10E-9EDA88A7F816}" type="sibTrans" cxnId="{6E413F12-4810-4301-833D-4A2311B5095C}">
      <dgm:prSet/>
      <dgm:spPr/>
      <dgm:t>
        <a:bodyPr/>
        <a:lstStyle/>
        <a:p>
          <a:endParaRPr lang="en-US" sz="1600"/>
        </a:p>
      </dgm:t>
    </dgm:pt>
    <dgm:pt modelId="{E1374F7C-8EE7-44C1-AB39-8F2EE0C18050}">
      <dgm:prSet phldrT="[Text]" custT="1"/>
      <dgm:spPr/>
      <dgm:t>
        <a:bodyPr anchor="ctr"/>
        <a:lstStyle/>
        <a:p>
          <a:r>
            <a:rPr lang="en-US" sz="1600" dirty="0"/>
            <a:t>Incorporate subcontracting goals into 3PP contracts; Readiness Programs such as Business Assessment, Elevate Entrepreneur Institute, SCORE (Smaller contractor realization effort).</a:t>
          </a:r>
        </a:p>
      </dgm:t>
    </dgm:pt>
    <dgm:pt modelId="{2452464D-86CC-4053-BE8E-36A04924DEF0}" type="parTrans" cxnId="{C99227BB-9A65-4635-88C1-F8037B0DDB84}">
      <dgm:prSet/>
      <dgm:spPr/>
      <dgm:t>
        <a:bodyPr/>
        <a:lstStyle/>
        <a:p>
          <a:endParaRPr lang="en-US" sz="1600"/>
        </a:p>
      </dgm:t>
    </dgm:pt>
    <dgm:pt modelId="{DC2B5A03-4272-4496-BB47-38AD5F72B5F8}" type="sibTrans" cxnId="{C99227BB-9A65-4635-88C1-F8037B0DDB84}">
      <dgm:prSet/>
      <dgm:spPr/>
      <dgm:t>
        <a:bodyPr/>
        <a:lstStyle/>
        <a:p>
          <a:endParaRPr lang="en-US" sz="1600"/>
        </a:p>
      </dgm:t>
    </dgm:pt>
    <dgm:pt modelId="{3D373A28-749F-4816-B227-19E07677AAE5}">
      <dgm:prSet phldrT="[Text]" custT="1"/>
      <dgm:spPr/>
      <dgm:t>
        <a:bodyPr anchor="ctr"/>
        <a:lstStyle/>
        <a:p>
          <a:r>
            <a:rPr lang="en-US" sz="1600" dirty="0"/>
            <a:t>Partnered with SoCalGas’ Performance Management and Organizational Strategy organization for Lean Six Sigma analysis.</a:t>
          </a:r>
        </a:p>
      </dgm:t>
    </dgm:pt>
    <dgm:pt modelId="{296B34FE-F12E-4A97-A2D0-1DD02B94CF91}" type="sibTrans" cxnId="{9633E232-31E1-478B-B81C-2582AF731095}">
      <dgm:prSet/>
      <dgm:spPr/>
      <dgm:t>
        <a:bodyPr/>
        <a:lstStyle/>
        <a:p>
          <a:endParaRPr lang="en-US" sz="1600"/>
        </a:p>
      </dgm:t>
    </dgm:pt>
    <dgm:pt modelId="{A30C04FF-5A32-4875-A3BA-59BFFDC56AA2}" type="parTrans" cxnId="{9633E232-31E1-478B-B81C-2582AF731095}">
      <dgm:prSet/>
      <dgm:spPr/>
      <dgm:t>
        <a:bodyPr/>
        <a:lstStyle/>
        <a:p>
          <a:endParaRPr lang="en-US" sz="1600"/>
        </a:p>
      </dgm:t>
    </dgm:pt>
    <dgm:pt modelId="{B7E730AB-AB39-42CC-B94E-11B0D98840F3}" type="pres">
      <dgm:prSet presAssocID="{A963DFD6-E531-424E-9B1A-8308C45C8130}" presName="Name0" presStyleCnt="0">
        <dgm:presLayoutVars>
          <dgm:chMax/>
          <dgm:chPref val="3"/>
          <dgm:dir/>
          <dgm:animOne val="branch"/>
          <dgm:animLvl val="lvl"/>
        </dgm:presLayoutVars>
      </dgm:prSet>
      <dgm:spPr/>
    </dgm:pt>
    <dgm:pt modelId="{460DEE0E-C925-46D1-A3DB-2EC8ED4278CB}" type="pres">
      <dgm:prSet presAssocID="{6EE27CBC-B56B-424C-84F6-828A12C7E9E9}" presName="composite" presStyleCnt="0"/>
      <dgm:spPr/>
    </dgm:pt>
    <dgm:pt modelId="{A803A20A-3AB0-4F65-8998-684188876690}" type="pres">
      <dgm:prSet presAssocID="{6EE27CBC-B56B-424C-84F6-828A12C7E9E9}" presName="FirstChild" presStyleLbl="revTx" presStyleIdx="0" presStyleCnt="4">
        <dgm:presLayoutVars>
          <dgm:chMax val="0"/>
          <dgm:chPref val="0"/>
          <dgm:bulletEnabled val="1"/>
        </dgm:presLayoutVars>
      </dgm:prSet>
      <dgm:spPr/>
    </dgm:pt>
    <dgm:pt modelId="{C66DCD29-3CFA-48FB-89E5-F3BBB6D9CF6B}" type="pres">
      <dgm:prSet presAssocID="{6EE27CBC-B56B-424C-84F6-828A12C7E9E9}" presName="Parent" presStyleLbl="alignNode1" presStyleIdx="0" presStyleCnt="4">
        <dgm:presLayoutVars>
          <dgm:chMax val="3"/>
          <dgm:chPref val="3"/>
          <dgm:bulletEnabled val="1"/>
        </dgm:presLayoutVars>
      </dgm:prSet>
      <dgm:spPr/>
    </dgm:pt>
    <dgm:pt modelId="{5B556289-E903-4181-9121-B8BB26B292F8}" type="pres">
      <dgm:prSet presAssocID="{6EE27CBC-B56B-424C-84F6-828A12C7E9E9}" presName="Accent" presStyleLbl="parChTrans1D1" presStyleIdx="0" presStyleCnt="4"/>
      <dgm:spPr/>
    </dgm:pt>
    <dgm:pt modelId="{93CA4F5C-3ACD-4E7D-8E77-1E24CF9B433C}" type="pres">
      <dgm:prSet presAssocID="{4CD5AD13-2D59-47B6-B1A7-A6665169EF15}" presName="sibTrans" presStyleCnt="0"/>
      <dgm:spPr/>
    </dgm:pt>
    <dgm:pt modelId="{7366D3C4-3EBB-439A-9381-1C06F5713EF7}" type="pres">
      <dgm:prSet presAssocID="{4B8F293B-0692-402E-9A7B-ED2713F1D06F}" presName="composite" presStyleCnt="0"/>
      <dgm:spPr/>
    </dgm:pt>
    <dgm:pt modelId="{2AA7F5C8-0118-42E7-B983-A49EA9BFA1D0}" type="pres">
      <dgm:prSet presAssocID="{4B8F293B-0692-402E-9A7B-ED2713F1D06F}" presName="FirstChild" presStyleLbl="revTx" presStyleIdx="1" presStyleCnt="4">
        <dgm:presLayoutVars>
          <dgm:chMax val="0"/>
          <dgm:chPref val="0"/>
          <dgm:bulletEnabled val="1"/>
        </dgm:presLayoutVars>
      </dgm:prSet>
      <dgm:spPr/>
    </dgm:pt>
    <dgm:pt modelId="{E63CA6EE-F89F-4E48-896E-004CCA4C6D47}" type="pres">
      <dgm:prSet presAssocID="{4B8F293B-0692-402E-9A7B-ED2713F1D06F}" presName="Parent" presStyleLbl="alignNode1" presStyleIdx="1" presStyleCnt="4">
        <dgm:presLayoutVars>
          <dgm:chMax val="3"/>
          <dgm:chPref val="3"/>
          <dgm:bulletEnabled val="1"/>
        </dgm:presLayoutVars>
      </dgm:prSet>
      <dgm:spPr/>
    </dgm:pt>
    <dgm:pt modelId="{35A2F368-B84D-47DF-B524-49A7BDEFD551}" type="pres">
      <dgm:prSet presAssocID="{4B8F293B-0692-402E-9A7B-ED2713F1D06F}" presName="Accent" presStyleLbl="parChTrans1D1" presStyleIdx="1" presStyleCnt="4"/>
      <dgm:spPr/>
    </dgm:pt>
    <dgm:pt modelId="{89953250-52E2-46E5-8986-6C414028369C}" type="pres">
      <dgm:prSet presAssocID="{62CCE8BE-3E42-4013-964C-D6EDAC9F1200}" presName="sibTrans" presStyleCnt="0"/>
      <dgm:spPr/>
    </dgm:pt>
    <dgm:pt modelId="{C6A00F42-3E46-48C5-B405-ACFCF1B5CD96}" type="pres">
      <dgm:prSet presAssocID="{611E0765-06B9-4758-84F9-FB8163DF973C}" presName="composite" presStyleCnt="0"/>
      <dgm:spPr/>
    </dgm:pt>
    <dgm:pt modelId="{CD2A681F-07AD-4442-B442-DEB28C875B05}" type="pres">
      <dgm:prSet presAssocID="{611E0765-06B9-4758-84F9-FB8163DF973C}" presName="FirstChild" presStyleLbl="revTx" presStyleIdx="2" presStyleCnt="4">
        <dgm:presLayoutVars>
          <dgm:chMax val="0"/>
          <dgm:chPref val="0"/>
          <dgm:bulletEnabled val="1"/>
        </dgm:presLayoutVars>
      </dgm:prSet>
      <dgm:spPr/>
    </dgm:pt>
    <dgm:pt modelId="{866B9BB1-0512-47DF-808B-AA361DE0EE75}" type="pres">
      <dgm:prSet presAssocID="{611E0765-06B9-4758-84F9-FB8163DF973C}" presName="Parent" presStyleLbl="alignNode1" presStyleIdx="2" presStyleCnt="4">
        <dgm:presLayoutVars>
          <dgm:chMax val="3"/>
          <dgm:chPref val="3"/>
          <dgm:bulletEnabled val="1"/>
        </dgm:presLayoutVars>
      </dgm:prSet>
      <dgm:spPr/>
    </dgm:pt>
    <dgm:pt modelId="{1706B522-E777-4FF7-8117-235E98C5FEC6}" type="pres">
      <dgm:prSet presAssocID="{611E0765-06B9-4758-84F9-FB8163DF973C}" presName="Accent" presStyleLbl="parChTrans1D1" presStyleIdx="2" presStyleCnt="4"/>
      <dgm:spPr/>
    </dgm:pt>
    <dgm:pt modelId="{AFCE2027-6C3F-408D-88AA-3E134DC23DAD}" type="pres">
      <dgm:prSet presAssocID="{00155DA5-6FAE-4D56-B1EB-F02CF4796A5F}" presName="sibTrans" presStyleCnt="0"/>
      <dgm:spPr/>
    </dgm:pt>
    <dgm:pt modelId="{4993E7EB-1B33-48CB-B145-3AFA46A8C532}" type="pres">
      <dgm:prSet presAssocID="{D91537AA-4CAA-4F55-B276-AF713F0ED478}" presName="composite" presStyleCnt="0"/>
      <dgm:spPr/>
    </dgm:pt>
    <dgm:pt modelId="{9527FA52-46D1-474B-BE54-93F8111309EB}" type="pres">
      <dgm:prSet presAssocID="{D91537AA-4CAA-4F55-B276-AF713F0ED478}" presName="FirstChild" presStyleLbl="revTx" presStyleIdx="3" presStyleCnt="4">
        <dgm:presLayoutVars>
          <dgm:chMax val="0"/>
          <dgm:chPref val="0"/>
          <dgm:bulletEnabled val="1"/>
        </dgm:presLayoutVars>
      </dgm:prSet>
      <dgm:spPr/>
    </dgm:pt>
    <dgm:pt modelId="{74C5DF31-011F-4DC6-9E75-E6F87DAC68E7}" type="pres">
      <dgm:prSet presAssocID="{D91537AA-4CAA-4F55-B276-AF713F0ED478}" presName="Parent" presStyleLbl="alignNode1" presStyleIdx="3" presStyleCnt="4">
        <dgm:presLayoutVars>
          <dgm:chMax val="3"/>
          <dgm:chPref val="3"/>
          <dgm:bulletEnabled val="1"/>
        </dgm:presLayoutVars>
      </dgm:prSet>
      <dgm:spPr/>
    </dgm:pt>
    <dgm:pt modelId="{FBB86214-401C-404B-89C9-CEDAB4CCBB8A}" type="pres">
      <dgm:prSet presAssocID="{D91537AA-4CAA-4F55-B276-AF713F0ED478}" presName="Accent" presStyleLbl="parChTrans1D1" presStyleIdx="3" presStyleCnt="4"/>
      <dgm:spPr/>
    </dgm:pt>
  </dgm:ptLst>
  <dgm:cxnLst>
    <dgm:cxn modelId="{57EC0C00-A87F-462D-94DB-98064D3C220C}" type="presOf" srcId="{3D373A28-749F-4816-B227-19E07677AAE5}" destId="{A803A20A-3AB0-4F65-8998-684188876690}" srcOrd="0" destOrd="0" presId="urn:microsoft.com/office/officeart/2011/layout/TabList"/>
    <dgm:cxn modelId="{5206D002-86D0-4FCE-9412-7E4FA41DD052}" type="presOf" srcId="{E1374F7C-8EE7-44C1-AB39-8F2EE0C18050}" destId="{CD2A681F-07AD-4442-B442-DEB28C875B05}" srcOrd="0" destOrd="0" presId="urn:microsoft.com/office/officeart/2011/layout/TabList"/>
    <dgm:cxn modelId="{6E413F12-4810-4301-833D-4A2311B5095C}" srcId="{D91537AA-4CAA-4F55-B276-AF713F0ED478}" destId="{9ECEDFF1-26D7-4B68-9EFB-6CAD5369D2E8}" srcOrd="0" destOrd="0" parTransId="{52305E6F-A54D-4B8C-9E5B-4E612967725F}" sibTransId="{4B89BEE2-C135-4AAF-A10E-9EDA88A7F816}"/>
    <dgm:cxn modelId="{077CE719-CBBD-420B-B2CD-F745EF1BBE1A}" type="presOf" srcId="{F80D2061-F7B2-4FF4-917B-D7DF4AE8EB95}" destId="{2AA7F5C8-0118-42E7-B983-A49EA9BFA1D0}" srcOrd="0" destOrd="0" presId="urn:microsoft.com/office/officeart/2011/layout/TabList"/>
    <dgm:cxn modelId="{727D3C24-E487-4323-9373-7752F6F25E78}" type="presOf" srcId="{9ECEDFF1-26D7-4B68-9EFB-6CAD5369D2E8}" destId="{9527FA52-46D1-474B-BE54-93F8111309EB}" srcOrd="0" destOrd="0" presId="urn:microsoft.com/office/officeart/2011/layout/TabList"/>
    <dgm:cxn modelId="{6D304229-5E5B-4ACE-85A6-E0A48CF0F101}" type="presOf" srcId="{6EE27CBC-B56B-424C-84F6-828A12C7E9E9}" destId="{C66DCD29-3CFA-48FB-89E5-F3BBB6D9CF6B}" srcOrd="0" destOrd="0" presId="urn:microsoft.com/office/officeart/2011/layout/TabList"/>
    <dgm:cxn modelId="{9633E232-31E1-478B-B81C-2582AF731095}" srcId="{6EE27CBC-B56B-424C-84F6-828A12C7E9E9}" destId="{3D373A28-749F-4816-B227-19E07677AAE5}" srcOrd="0" destOrd="0" parTransId="{A30C04FF-5A32-4875-A3BA-59BFFDC56AA2}" sibTransId="{296B34FE-F12E-4A97-A2D0-1DD02B94CF91}"/>
    <dgm:cxn modelId="{E3E8FF38-C277-4D0A-93B1-26A0D0BDC20B}" type="presOf" srcId="{4B8F293B-0692-402E-9A7B-ED2713F1D06F}" destId="{E63CA6EE-F89F-4E48-896E-004CCA4C6D47}" srcOrd="0" destOrd="0" presId="urn:microsoft.com/office/officeart/2011/layout/TabList"/>
    <dgm:cxn modelId="{70AE0E40-F231-4D0C-BAEB-594F1B83AF74}" srcId="{A963DFD6-E531-424E-9B1A-8308C45C8130}" destId="{D91537AA-4CAA-4F55-B276-AF713F0ED478}" srcOrd="3" destOrd="0" parTransId="{75805F09-7BB5-46BA-9340-1175D80AB859}" sibTransId="{F336955F-5E76-489E-AAF7-8C0E0F16089B}"/>
    <dgm:cxn modelId="{DEF3517B-742D-4DA7-93F7-E1C303C58AB4}" type="presOf" srcId="{611E0765-06B9-4758-84F9-FB8163DF973C}" destId="{866B9BB1-0512-47DF-808B-AA361DE0EE75}" srcOrd="0" destOrd="0" presId="urn:microsoft.com/office/officeart/2011/layout/TabList"/>
    <dgm:cxn modelId="{47DABD7B-686A-41B9-AB65-166198BCBFF5}" srcId="{A963DFD6-E531-424E-9B1A-8308C45C8130}" destId="{6EE27CBC-B56B-424C-84F6-828A12C7E9E9}" srcOrd="0" destOrd="0" parTransId="{5B1CAA1E-C9BA-4772-AD06-8725FC2D0FD4}" sibTransId="{4CD5AD13-2D59-47B6-B1A7-A6665169EF15}"/>
    <dgm:cxn modelId="{36566C86-A133-48EA-B37D-3E1D6CE6EFF7}" type="presOf" srcId="{D91537AA-4CAA-4F55-B276-AF713F0ED478}" destId="{74C5DF31-011F-4DC6-9E75-E6F87DAC68E7}" srcOrd="0" destOrd="0" presId="urn:microsoft.com/office/officeart/2011/layout/TabList"/>
    <dgm:cxn modelId="{0987CF95-748A-4890-ACA5-74CA26B823DE}" srcId="{A963DFD6-E531-424E-9B1A-8308C45C8130}" destId="{4B8F293B-0692-402E-9A7B-ED2713F1D06F}" srcOrd="1" destOrd="0" parTransId="{B36DB9B6-C35A-4A57-A8C7-A9F5E6B9254B}" sibTransId="{62CCE8BE-3E42-4013-964C-D6EDAC9F1200}"/>
    <dgm:cxn modelId="{B74B5DAA-C7AB-4465-9257-628487A610A2}" srcId="{4B8F293B-0692-402E-9A7B-ED2713F1D06F}" destId="{F80D2061-F7B2-4FF4-917B-D7DF4AE8EB95}" srcOrd="0" destOrd="0" parTransId="{4D64DA3A-3FF4-4FE2-9C9B-B6D6691BAC2B}" sibTransId="{1D8A7762-1B7A-4E88-AA3E-F1F4BD19B107}"/>
    <dgm:cxn modelId="{C99227BB-9A65-4635-88C1-F8037B0DDB84}" srcId="{611E0765-06B9-4758-84F9-FB8163DF973C}" destId="{E1374F7C-8EE7-44C1-AB39-8F2EE0C18050}" srcOrd="0" destOrd="0" parTransId="{2452464D-86CC-4053-BE8E-36A04924DEF0}" sibTransId="{DC2B5A03-4272-4496-BB47-38AD5F72B5F8}"/>
    <dgm:cxn modelId="{6A0297C0-C768-438B-A7A3-5B91E40A08A2}" srcId="{A963DFD6-E531-424E-9B1A-8308C45C8130}" destId="{611E0765-06B9-4758-84F9-FB8163DF973C}" srcOrd="2" destOrd="0" parTransId="{BBBA2A28-A168-4F62-8AD5-EDCB3B10B2E9}" sibTransId="{00155DA5-6FAE-4D56-B1EB-F02CF4796A5F}"/>
    <dgm:cxn modelId="{8B7DA5F9-E595-4EC4-AB20-014B709A7DFA}" type="presOf" srcId="{A963DFD6-E531-424E-9B1A-8308C45C8130}" destId="{B7E730AB-AB39-42CC-B94E-11B0D98840F3}" srcOrd="0" destOrd="0" presId="urn:microsoft.com/office/officeart/2011/layout/TabList"/>
    <dgm:cxn modelId="{7606F218-7E29-4DDA-9C1A-8EC12A5B6F64}" type="presParOf" srcId="{B7E730AB-AB39-42CC-B94E-11B0D98840F3}" destId="{460DEE0E-C925-46D1-A3DB-2EC8ED4278CB}" srcOrd="0" destOrd="0" presId="urn:microsoft.com/office/officeart/2011/layout/TabList"/>
    <dgm:cxn modelId="{74BF5758-619E-44FF-871F-CB3A14CFE472}" type="presParOf" srcId="{460DEE0E-C925-46D1-A3DB-2EC8ED4278CB}" destId="{A803A20A-3AB0-4F65-8998-684188876690}" srcOrd="0" destOrd="0" presId="urn:microsoft.com/office/officeart/2011/layout/TabList"/>
    <dgm:cxn modelId="{09E270C2-CAB4-42F3-AEBC-0091F77891E7}" type="presParOf" srcId="{460DEE0E-C925-46D1-A3DB-2EC8ED4278CB}" destId="{C66DCD29-3CFA-48FB-89E5-F3BBB6D9CF6B}" srcOrd="1" destOrd="0" presId="urn:microsoft.com/office/officeart/2011/layout/TabList"/>
    <dgm:cxn modelId="{E0AEE93A-6A91-4FBC-8C1B-35880DF36444}" type="presParOf" srcId="{460DEE0E-C925-46D1-A3DB-2EC8ED4278CB}" destId="{5B556289-E903-4181-9121-B8BB26B292F8}" srcOrd="2" destOrd="0" presId="urn:microsoft.com/office/officeart/2011/layout/TabList"/>
    <dgm:cxn modelId="{0223BC76-4EDD-4B10-8AE4-ABF8A260E6D5}" type="presParOf" srcId="{B7E730AB-AB39-42CC-B94E-11B0D98840F3}" destId="{93CA4F5C-3ACD-4E7D-8E77-1E24CF9B433C}" srcOrd="1" destOrd="0" presId="urn:microsoft.com/office/officeart/2011/layout/TabList"/>
    <dgm:cxn modelId="{FAE96A91-2638-4C9D-AE46-C1C61F6F2BF5}" type="presParOf" srcId="{B7E730AB-AB39-42CC-B94E-11B0D98840F3}" destId="{7366D3C4-3EBB-439A-9381-1C06F5713EF7}" srcOrd="2" destOrd="0" presId="urn:microsoft.com/office/officeart/2011/layout/TabList"/>
    <dgm:cxn modelId="{61F1A5BD-5ABB-41B2-BA20-FF706056AC06}" type="presParOf" srcId="{7366D3C4-3EBB-439A-9381-1C06F5713EF7}" destId="{2AA7F5C8-0118-42E7-B983-A49EA9BFA1D0}" srcOrd="0" destOrd="0" presId="urn:microsoft.com/office/officeart/2011/layout/TabList"/>
    <dgm:cxn modelId="{F263BCAF-1E35-4F36-BE64-CD44E7C2F696}" type="presParOf" srcId="{7366D3C4-3EBB-439A-9381-1C06F5713EF7}" destId="{E63CA6EE-F89F-4E48-896E-004CCA4C6D47}" srcOrd="1" destOrd="0" presId="urn:microsoft.com/office/officeart/2011/layout/TabList"/>
    <dgm:cxn modelId="{BA6EE336-42E3-4DC1-A282-DE5662AD06D4}" type="presParOf" srcId="{7366D3C4-3EBB-439A-9381-1C06F5713EF7}" destId="{35A2F368-B84D-47DF-B524-49A7BDEFD551}" srcOrd="2" destOrd="0" presId="urn:microsoft.com/office/officeart/2011/layout/TabList"/>
    <dgm:cxn modelId="{90289FA6-DC64-4B04-A4C0-13D5A4615073}" type="presParOf" srcId="{B7E730AB-AB39-42CC-B94E-11B0D98840F3}" destId="{89953250-52E2-46E5-8986-6C414028369C}" srcOrd="3" destOrd="0" presId="urn:microsoft.com/office/officeart/2011/layout/TabList"/>
    <dgm:cxn modelId="{81D10397-37C2-4C2B-8735-20C0954F4CF1}" type="presParOf" srcId="{B7E730AB-AB39-42CC-B94E-11B0D98840F3}" destId="{C6A00F42-3E46-48C5-B405-ACFCF1B5CD96}" srcOrd="4" destOrd="0" presId="urn:microsoft.com/office/officeart/2011/layout/TabList"/>
    <dgm:cxn modelId="{63E50179-E44B-4796-9843-DD381F23B91D}" type="presParOf" srcId="{C6A00F42-3E46-48C5-B405-ACFCF1B5CD96}" destId="{CD2A681F-07AD-4442-B442-DEB28C875B05}" srcOrd="0" destOrd="0" presId="urn:microsoft.com/office/officeart/2011/layout/TabList"/>
    <dgm:cxn modelId="{3942E9AB-F86C-4891-9E19-AD632C6EADD9}" type="presParOf" srcId="{C6A00F42-3E46-48C5-B405-ACFCF1B5CD96}" destId="{866B9BB1-0512-47DF-808B-AA361DE0EE75}" srcOrd="1" destOrd="0" presId="urn:microsoft.com/office/officeart/2011/layout/TabList"/>
    <dgm:cxn modelId="{C9FEA59E-183C-4C3C-960D-54E4F37C58F7}" type="presParOf" srcId="{C6A00F42-3E46-48C5-B405-ACFCF1B5CD96}" destId="{1706B522-E777-4FF7-8117-235E98C5FEC6}" srcOrd="2" destOrd="0" presId="urn:microsoft.com/office/officeart/2011/layout/TabList"/>
    <dgm:cxn modelId="{BAFBEFB8-432E-4B35-9826-08C7E6237212}" type="presParOf" srcId="{B7E730AB-AB39-42CC-B94E-11B0D98840F3}" destId="{AFCE2027-6C3F-408D-88AA-3E134DC23DAD}" srcOrd="5" destOrd="0" presId="urn:microsoft.com/office/officeart/2011/layout/TabList"/>
    <dgm:cxn modelId="{8B300315-04BF-44B6-98D9-37C0D062F313}" type="presParOf" srcId="{B7E730AB-AB39-42CC-B94E-11B0D98840F3}" destId="{4993E7EB-1B33-48CB-B145-3AFA46A8C532}" srcOrd="6" destOrd="0" presId="urn:microsoft.com/office/officeart/2011/layout/TabList"/>
    <dgm:cxn modelId="{C3EF165D-DFCF-4F1C-AA43-C7E106270EE6}" type="presParOf" srcId="{4993E7EB-1B33-48CB-B145-3AFA46A8C532}" destId="{9527FA52-46D1-474B-BE54-93F8111309EB}" srcOrd="0" destOrd="0" presId="urn:microsoft.com/office/officeart/2011/layout/TabList"/>
    <dgm:cxn modelId="{CC44F768-1BD6-4212-9130-DA09F23159EC}" type="presParOf" srcId="{4993E7EB-1B33-48CB-B145-3AFA46A8C532}" destId="{74C5DF31-011F-4DC6-9E75-E6F87DAC68E7}" srcOrd="1" destOrd="0" presId="urn:microsoft.com/office/officeart/2011/layout/TabList"/>
    <dgm:cxn modelId="{7658B051-295A-4D23-8856-462C0D714D71}" type="presParOf" srcId="{4993E7EB-1B33-48CB-B145-3AFA46A8C532}" destId="{FBB86214-401C-404B-89C9-CEDAB4CCBB8A}"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63DFD6-E531-424E-9B1A-8308C45C8130}"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6EE27CBC-B56B-424C-84F6-828A12C7E9E9}">
      <dgm:prSet phldrT="[Text]" custT="1"/>
      <dgm:spPr/>
      <dgm:t>
        <a:bodyPr/>
        <a:lstStyle/>
        <a:p>
          <a:r>
            <a:rPr lang="en-US" sz="1600" dirty="0"/>
            <a:t>Providing bidder feedback continues to present challenges, lack of access to detailed comment by a bidder.</a:t>
          </a:r>
        </a:p>
      </dgm:t>
    </dgm:pt>
    <dgm:pt modelId="{5B1CAA1E-C9BA-4772-AD06-8725FC2D0FD4}" type="parTrans" cxnId="{47DABD7B-686A-41B9-AB65-166198BCBFF5}">
      <dgm:prSet/>
      <dgm:spPr/>
      <dgm:t>
        <a:bodyPr/>
        <a:lstStyle/>
        <a:p>
          <a:endParaRPr lang="en-US" sz="1600"/>
        </a:p>
      </dgm:t>
    </dgm:pt>
    <dgm:pt modelId="{4CD5AD13-2D59-47B6-B1A7-A6665169EF15}" type="sibTrans" cxnId="{47DABD7B-686A-41B9-AB65-166198BCBFF5}">
      <dgm:prSet/>
      <dgm:spPr/>
      <dgm:t>
        <a:bodyPr/>
        <a:lstStyle/>
        <a:p>
          <a:endParaRPr lang="en-US" sz="1600"/>
        </a:p>
      </dgm:t>
    </dgm:pt>
    <dgm:pt modelId="{3D373A28-749F-4816-B227-19E07677AAE5}">
      <dgm:prSet phldrT="[Text]" custT="1"/>
      <dgm:spPr/>
      <dgm:t>
        <a:bodyPr anchor="ctr"/>
        <a:lstStyle/>
        <a:p>
          <a:r>
            <a:rPr lang="en-US" sz="1600" dirty="0"/>
            <a:t>Provide individual bidder sessions outside of PowerAdvocate response. SoCalGas will also conduct third party program focus groups to understand barriers related to the solicitation process.</a:t>
          </a:r>
        </a:p>
      </dgm:t>
    </dgm:pt>
    <dgm:pt modelId="{A30C04FF-5A32-4875-A3BA-59BFFDC56AA2}" type="parTrans" cxnId="{9633E232-31E1-478B-B81C-2582AF731095}">
      <dgm:prSet/>
      <dgm:spPr/>
      <dgm:t>
        <a:bodyPr/>
        <a:lstStyle/>
        <a:p>
          <a:endParaRPr lang="en-US" sz="1600"/>
        </a:p>
      </dgm:t>
    </dgm:pt>
    <dgm:pt modelId="{296B34FE-F12E-4A97-A2D0-1DD02B94CF91}" type="sibTrans" cxnId="{9633E232-31E1-478B-B81C-2582AF731095}">
      <dgm:prSet/>
      <dgm:spPr/>
      <dgm:t>
        <a:bodyPr/>
        <a:lstStyle/>
        <a:p>
          <a:endParaRPr lang="en-US" sz="1600"/>
        </a:p>
      </dgm:t>
    </dgm:pt>
    <dgm:pt modelId="{4B8F293B-0692-402E-9A7B-ED2713F1D06F}">
      <dgm:prSet phldrT="[Text]" custT="1"/>
      <dgm:spPr/>
      <dgm:t>
        <a:bodyPr/>
        <a:lstStyle/>
        <a:p>
          <a:r>
            <a:rPr lang="en-US" sz="1600" dirty="0"/>
            <a:t>More flexible contracting is needed to overcome inherent contract risks and encourage small vendors to serve as prime contractors.</a:t>
          </a:r>
        </a:p>
      </dgm:t>
    </dgm:pt>
    <dgm:pt modelId="{B36DB9B6-C35A-4A57-A8C7-A9F5E6B9254B}" type="parTrans" cxnId="{0987CF95-748A-4890-ACA5-74CA26B823DE}">
      <dgm:prSet/>
      <dgm:spPr/>
      <dgm:t>
        <a:bodyPr/>
        <a:lstStyle/>
        <a:p>
          <a:endParaRPr lang="en-US" sz="1600"/>
        </a:p>
      </dgm:t>
    </dgm:pt>
    <dgm:pt modelId="{62CCE8BE-3E42-4013-964C-D6EDAC9F1200}" type="sibTrans" cxnId="{0987CF95-748A-4890-ACA5-74CA26B823DE}">
      <dgm:prSet/>
      <dgm:spPr/>
      <dgm:t>
        <a:bodyPr/>
        <a:lstStyle/>
        <a:p>
          <a:endParaRPr lang="en-US" sz="1600"/>
        </a:p>
      </dgm:t>
    </dgm:pt>
    <dgm:pt modelId="{F80D2061-F7B2-4FF4-917B-D7DF4AE8EB95}">
      <dgm:prSet phldrT="[Text]" custT="1"/>
      <dgm:spPr/>
      <dgm:t>
        <a:bodyPr anchor="ctr"/>
        <a:lstStyle/>
        <a:p>
          <a:r>
            <a:rPr lang="en-US" sz="1600" dirty="0"/>
            <a:t>Increase education of small business partners about SoCalGas’ DBE Contractor Training Programs.</a:t>
          </a:r>
        </a:p>
      </dgm:t>
    </dgm:pt>
    <dgm:pt modelId="{4D64DA3A-3FF4-4FE2-9C9B-B6D6691BAC2B}" type="parTrans" cxnId="{B74B5DAA-C7AB-4465-9257-628487A610A2}">
      <dgm:prSet/>
      <dgm:spPr/>
      <dgm:t>
        <a:bodyPr/>
        <a:lstStyle/>
        <a:p>
          <a:endParaRPr lang="en-US" sz="1600"/>
        </a:p>
      </dgm:t>
    </dgm:pt>
    <dgm:pt modelId="{1D8A7762-1B7A-4E88-AA3E-F1F4BD19B107}" type="sibTrans" cxnId="{B74B5DAA-C7AB-4465-9257-628487A610A2}">
      <dgm:prSet/>
      <dgm:spPr/>
      <dgm:t>
        <a:bodyPr/>
        <a:lstStyle/>
        <a:p>
          <a:endParaRPr lang="en-US" sz="1600"/>
        </a:p>
      </dgm:t>
    </dgm:pt>
    <dgm:pt modelId="{611E0765-06B9-4758-84F9-FB8163DF973C}">
      <dgm:prSet phldrT="[Text]" custT="1"/>
      <dgm:spPr/>
      <dgm:t>
        <a:bodyPr/>
        <a:lstStyle/>
        <a:p>
          <a:r>
            <a:rPr lang="en-US" sz="1600" dirty="0"/>
            <a:t>Balance “sticks” for underperformance with “carrots” for overperformance.</a:t>
          </a:r>
        </a:p>
      </dgm:t>
    </dgm:pt>
    <dgm:pt modelId="{BBBA2A28-A168-4F62-8AD5-EDCB3B10B2E9}" type="parTrans" cxnId="{6A0297C0-C768-438B-A7A3-5B91E40A08A2}">
      <dgm:prSet/>
      <dgm:spPr/>
      <dgm:t>
        <a:bodyPr/>
        <a:lstStyle/>
        <a:p>
          <a:endParaRPr lang="en-US" sz="1600"/>
        </a:p>
      </dgm:t>
    </dgm:pt>
    <dgm:pt modelId="{00155DA5-6FAE-4D56-B1EB-F02CF4796A5F}" type="sibTrans" cxnId="{6A0297C0-C768-438B-A7A3-5B91E40A08A2}">
      <dgm:prSet/>
      <dgm:spPr/>
      <dgm:t>
        <a:bodyPr/>
        <a:lstStyle/>
        <a:p>
          <a:endParaRPr lang="en-US" sz="1600"/>
        </a:p>
      </dgm:t>
    </dgm:pt>
    <dgm:pt modelId="{E1374F7C-8EE7-44C1-AB39-8F2EE0C18050}">
      <dgm:prSet phldrT="[Text]" custT="1"/>
      <dgm:spPr/>
      <dgm:t>
        <a:bodyPr anchor="ctr"/>
        <a:lstStyle/>
        <a:p>
          <a:r>
            <a:rPr lang="en-US" sz="1600" dirty="0"/>
            <a:t>Develop risk and mitigation planning governance.  The contracting strategy specifically aligns with third-party performance metrics. KPIs, variance explanations, validation of the flow of information in a timely manner, etc.</a:t>
          </a:r>
        </a:p>
      </dgm:t>
    </dgm:pt>
    <dgm:pt modelId="{2452464D-86CC-4053-BE8E-36A04924DEF0}" type="parTrans" cxnId="{C99227BB-9A65-4635-88C1-F8037B0DDB84}">
      <dgm:prSet/>
      <dgm:spPr/>
      <dgm:t>
        <a:bodyPr/>
        <a:lstStyle/>
        <a:p>
          <a:endParaRPr lang="en-US" sz="1600"/>
        </a:p>
      </dgm:t>
    </dgm:pt>
    <dgm:pt modelId="{DC2B5A03-4272-4496-BB47-38AD5F72B5F8}" type="sibTrans" cxnId="{C99227BB-9A65-4635-88C1-F8037B0DDB84}">
      <dgm:prSet/>
      <dgm:spPr/>
      <dgm:t>
        <a:bodyPr/>
        <a:lstStyle/>
        <a:p>
          <a:endParaRPr lang="en-US" sz="1600"/>
        </a:p>
      </dgm:t>
    </dgm:pt>
    <dgm:pt modelId="{B7E730AB-AB39-42CC-B94E-11B0D98840F3}" type="pres">
      <dgm:prSet presAssocID="{A963DFD6-E531-424E-9B1A-8308C45C8130}" presName="Name0" presStyleCnt="0">
        <dgm:presLayoutVars>
          <dgm:chMax/>
          <dgm:chPref val="3"/>
          <dgm:dir/>
          <dgm:animOne val="branch"/>
          <dgm:animLvl val="lvl"/>
        </dgm:presLayoutVars>
      </dgm:prSet>
      <dgm:spPr/>
    </dgm:pt>
    <dgm:pt modelId="{460DEE0E-C925-46D1-A3DB-2EC8ED4278CB}" type="pres">
      <dgm:prSet presAssocID="{6EE27CBC-B56B-424C-84F6-828A12C7E9E9}" presName="composite" presStyleCnt="0"/>
      <dgm:spPr/>
    </dgm:pt>
    <dgm:pt modelId="{A803A20A-3AB0-4F65-8998-684188876690}" type="pres">
      <dgm:prSet presAssocID="{6EE27CBC-B56B-424C-84F6-828A12C7E9E9}" presName="FirstChild" presStyleLbl="revTx" presStyleIdx="0" presStyleCnt="3">
        <dgm:presLayoutVars>
          <dgm:chMax val="0"/>
          <dgm:chPref val="0"/>
          <dgm:bulletEnabled val="1"/>
        </dgm:presLayoutVars>
      </dgm:prSet>
      <dgm:spPr/>
    </dgm:pt>
    <dgm:pt modelId="{C66DCD29-3CFA-48FB-89E5-F3BBB6D9CF6B}" type="pres">
      <dgm:prSet presAssocID="{6EE27CBC-B56B-424C-84F6-828A12C7E9E9}" presName="Parent" presStyleLbl="alignNode1" presStyleIdx="0" presStyleCnt="3">
        <dgm:presLayoutVars>
          <dgm:chMax val="3"/>
          <dgm:chPref val="3"/>
          <dgm:bulletEnabled val="1"/>
        </dgm:presLayoutVars>
      </dgm:prSet>
      <dgm:spPr/>
    </dgm:pt>
    <dgm:pt modelId="{5B556289-E903-4181-9121-B8BB26B292F8}" type="pres">
      <dgm:prSet presAssocID="{6EE27CBC-B56B-424C-84F6-828A12C7E9E9}" presName="Accent" presStyleLbl="parChTrans1D1" presStyleIdx="0" presStyleCnt="3"/>
      <dgm:spPr/>
    </dgm:pt>
    <dgm:pt modelId="{93CA4F5C-3ACD-4E7D-8E77-1E24CF9B433C}" type="pres">
      <dgm:prSet presAssocID="{4CD5AD13-2D59-47B6-B1A7-A6665169EF15}" presName="sibTrans" presStyleCnt="0"/>
      <dgm:spPr/>
    </dgm:pt>
    <dgm:pt modelId="{7366D3C4-3EBB-439A-9381-1C06F5713EF7}" type="pres">
      <dgm:prSet presAssocID="{4B8F293B-0692-402E-9A7B-ED2713F1D06F}" presName="composite" presStyleCnt="0"/>
      <dgm:spPr/>
    </dgm:pt>
    <dgm:pt modelId="{2AA7F5C8-0118-42E7-B983-A49EA9BFA1D0}" type="pres">
      <dgm:prSet presAssocID="{4B8F293B-0692-402E-9A7B-ED2713F1D06F}" presName="FirstChild" presStyleLbl="revTx" presStyleIdx="1" presStyleCnt="3">
        <dgm:presLayoutVars>
          <dgm:chMax val="0"/>
          <dgm:chPref val="0"/>
          <dgm:bulletEnabled val="1"/>
        </dgm:presLayoutVars>
      </dgm:prSet>
      <dgm:spPr/>
    </dgm:pt>
    <dgm:pt modelId="{E63CA6EE-F89F-4E48-896E-004CCA4C6D47}" type="pres">
      <dgm:prSet presAssocID="{4B8F293B-0692-402E-9A7B-ED2713F1D06F}" presName="Parent" presStyleLbl="alignNode1" presStyleIdx="1" presStyleCnt="3">
        <dgm:presLayoutVars>
          <dgm:chMax val="3"/>
          <dgm:chPref val="3"/>
          <dgm:bulletEnabled val="1"/>
        </dgm:presLayoutVars>
      </dgm:prSet>
      <dgm:spPr/>
    </dgm:pt>
    <dgm:pt modelId="{35A2F368-B84D-47DF-B524-49A7BDEFD551}" type="pres">
      <dgm:prSet presAssocID="{4B8F293B-0692-402E-9A7B-ED2713F1D06F}" presName="Accent" presStyleLbl="parChTrans1D1" presStyleIdx="1" presStyleCnt="3"/>
      <dgm:spPr/>
    </dgm:pt>
    <dgm:pt modelId="{89953250-52E2-46E5-8986-6C414028369C}" type="pres">
      <dgm:prSet presAssocID="{62CCE8BE-3E42-4013-964C-D6EDAC9F1200}" presName="sibTrans" presStyleCnt="0"/>
      <dgm:spPr/>
    </dgm:pt>
    <dgm:pt modelId="{C6A00F42-3E46-48C5-B405-ACFCF1B5CD96}" type="pres">
      <dgm:prSet presAssocID="{611E0765-06B9-4758-84F9-FB8163DF973C}" presName="composite" presStyleCnt="0"/>
      <dgm:spPr/>
    </dgm:pt>
    <dgm:pt modelId="{CD2A681F-07AD-4442-B442-DEB28C875B05}" type="pres">
      <dgm:prSet presAssocID="{611E0765-06B9-4758-84F9-FB8163DF973C}" presName="FirstChild" presStyleLbl="revTx" presStyleIdx="2" presStyleCnt="3">
        <dgm:presLayoutVars>
          <dgm:chMax val="0"/>
          <dgm:chPref val="0"/>
          <dgm:bulletEnabled val="1"/>
        </dgm:presLayoutVars>
      </dgm:prSet>
      <dgm:spPr/>
    </dgm:pt>
    <dgm:pt modelId="{866B9BB1-0512-47DF-808B-AA361DE0EE75}" type="pres">
      <dgm:prSet presAssocID="{611E0765-06B9-4758-84F9-FB8163DF973C}" presName="Parent" presStyleLbl="alignNode1" presStyleIdx="2" presStyleCnt="3">
        <dgm:presLayoutVars>
          <dgm:chMax val="3"/>
          <dgm:chPref val="3"/>
          <dgm:bulletEnabled val="1"/>
        </dgm:presLayoutVars>
      </dgm:prSet>
      <dgm:spPr/>
    </dgm:pt>
    <dgm:pt modelId="{1706B522-E777-4FF7-8117-235E98C5FEC6}" type="pres">
      <dgm:prSet presAssocID="{611E0765-06B9-4758-84F9-FB8163DF973C}" presName="Accent" presStyleLbl="parChTrans1D1" presStyleIdx="2" presStyleCnt="3"/>
      <dgm:spPr/>
    </dgm:pt>
  </dgm:ptLst>
  <dgm:cxnLst>
    <dgm:cxn modelId="{57EC0C00-A87F-462D-94DB-98064D3C220C}" type="presOf" srcId="{3D373A28-749F-4816-B227-19E07677AAE5}" destId="{A803A20A-3AB0-4F65-8998-684188876690}" srcOrd="0" destOrd="0" presId="urn:microsoft.com/office/officeart/2011/layout/TabList"/>
    <dgm:cxn modelId="{5206D002-86D0-4FCE-9412-7E4FA41DD052}" type="presOf" srcId="{E1374F7C-8EE7-44C1-AB39-8F2EE0C18050}" destId="{CD2A681F-07AD-4442-B442-DEB28C875B05}" srcOrd="0" destOrd="0" presId="urn:microsoft.com/office/officeart/2011/layout/TabList"/>
    <dgm:cxn modelId="{077CE719-CBBD-420B-B2CD-F745EF1BBE1A}" type="presOf" srcId="{F80D2061-F7B2-4FF4-917B-D7DF4AE8EB95}" destId="{2AA7F5C8-0118-42E7-B983-A49EA9BFA1D0}" srcOrd="0" destOrd="0" presId="urn:microsoft.com/office/officeart/2011/layout/TabList"/>
    <dgm:cxn modelId="{6D304229-5E5B-4ACE-85A6-E0A48CF0F101}" type="presOf" srcId="{6EE27CBC-B56B-424C-84F6-828A12C7E9E9}" destId="{C66DCD29-3CFA-48FB-89E5-F3BBB6D9CF6B}" srcOrd="0" destOrd="0" presId="urn:microsoft.com/office/officeart/2011/layout/TabList"/>
    <dgm:cxn modelId="{9633E232-31E1-478B-B81C-2582AF731095}" srcId="{6EE27CBC-B56B-424C-84F6-828A12C7E9E9}" destId="{3D373A28-749F-4816-B227-19E07677AAE5}" srcOrd="0" destOrd="0" parTransId="{A30C04FF-5A32-4875-A3BA-59BFFDC56AA2}" sibTransId="{296B34FE-F12E-4A97-A2D0-1DD02B94CF91}"/>
    <dgm:cxn modelId="{E3E8FF38-C277-4D0A-93B1-26A0D0BDC20B}" type="presOf" srcId="{4B8F293B-0692-402E-9A7B-ED2713F1D06F}" destId="{E63CA6EE-F89F-4E48-896E-004CCA4C6D47}" srcOrd="0" destOrd="0" presId="urn:microsoft.com/office/officeart/2011/layout/TabList"/>
    <dgm:cxn modelId="{DEF3517B-742D-4DA7-93F7-E1C303C58AB4}" type="presOf" srcId="{611E0765-06B9-4758-84F9-FB8163DF973C}" destId="{866B9BB1-0512-47DF-808B-AA361DE0EE75}" srcOrd="0" destOrd="0" presId="urn:microsoft.com/office/officeart/2011/layout/TabList"/>
    <dgm:cxn modelId="{47DABD7B-686A-41B9-AB65-166198BCBFF5}" srcId="{A963DFD6-E531-424E-9B1A-8308C45C8130}" destId="{6EE27CBC-B56B-424C-84F6-828A12C7E9E9}" srcOrd="0" destOrd="0" parTransId="{5B1CAA1E-C9BA-4772-AD06-8725FC2D0FD4}" sibTransId="{4CD5AD13-2D59-47B6-B1A7-A6665169EF15}"/>
    <dgm:cxn modelId="{0987CF95-748A-4890-ACA5-74CA26B823DE}" srcId="{A963DFD6-E531-424E-9B1A-8308C45C8130}" destId="{4B8F293B-0692-402E-9A7B-ED2713F1D06F}" srcOrd="1" destOrd="0" parTransId="{B36DB9B6-C35A-4A57-A8C7-A9F5E6B9254B}" sibTransId="{62CCE8BE-3E42-4013-964C-D6EDAC9F1200}"/>
    <dgm:cxn modelId="{B74B5DAA-C7AB-4465-9257-628487A610A2}" srcId="{4B8F293B-0692-402E-9A7B-ED2713F1D06F}" destId="{F80D2061-F7B2-4FF4-917B-D7DF4AE8EB95}" srcOrd="0" destOrd="0" parTransId="{4D64DA3A-3FF4-4FE2-9C9B-B6D6691BAC2B}" sibTransId="{1D8A7762-1B7A-4E88-AA3E-F1F4BD19B107}"/>
    <dgm:cxn modelId="{C99227BB-9A65-4635-88C1-F8037B0DDB84}" srcId="{611E0765-06B9-4758-84F9-FB8163DF973C}" destId="{E1374F7C-8EE7-44C1-AB39-8F2EE0C18050}" srcOrd="0" destOrd="0" parTransId="{2452464D-86CC-4053-BE8E-36A04924DEF0}" sibTransId="{DC2B5A03-4272-4496-BB47-38AD5F72B5F8}"/>
    <dgm:cxn modelId="{6A0297C0-C768-438B-A7A3-5B91E40A08A2}" srcId="{A963DFD6-E531-424E-9B1A-8308C45C8130}" destId="{611E0765-06B9-4758-84F9-FB8163DF973C}" srcOrd="2" destOrd="0" parTransId="{BBBA2A28-A168-4F62-8AD5-EDCB3B10B2E9}" sibTransId="{00155DA5-6FAE-4D56-B1EB-F02CF4796A5F}"/>
    <dgm:cxn modelId="{8B7DA5F9-E595-4EC4-AB20-014B709A7DFA}" type="presOf" srcId="{A963DFD6-E531-424E-9B1A-8308C45C8130}" destId="{B7E730AB-AB39-42CC-B94E-11B0D98840F3}" srcOrd="0" destOrd="0" presId="urn:microsoft.com/office/officeart/2011/layout/TabList"/>
    <dgm:cxn modelId="{7606F218-7E29-4DDA-9C1A-8EC12A5B6F64}" type="presParOf" srcId="{B7E730AB-AB39-42CC-B94E-11B0D98840F3}" destId="{460DEE0E-C925-46D1-A3DB-2EC8ED4278CB}" srcOrd="0" destOrd="0" presId="urn:microsoft.com/office/officeart/2011/layout/TabList"/>
    <dgm:cxn modelId="{74BF5758-619E-44FF-871F-CB3A14CFE472}" type="presParOf" srcId="{460DEE0E-C925-46D1-A3DB-2EC8ED4278CB}" destId="{A803A20A-3AB0-4F65-8998-684188876690}" srcOrd="0" destOrd="0" presId="urn:microsoft.com/office/officeart/2011/layout/TabList"/>
    <dgm:cxn modelId="{09E270C2-CAB4-42F3-AEBC-0091F77891E7}" type="presParOf" srcId="{460DEE0E-C925-46D1-A3DB-2EC8ED4278CB}" destId="{C66DCD29-3CFA-48FB-89E5-F3BBB6D9CF6B}" srcOrd="1" destOrd="0" presId="urn:microsoft.com/office/officeart/2011/layout/TabList"/>
    <dgm:cxn modelId="{E0AEE93A-6A91-4FBC-8C1B-35880DF36444}" type="presParOf" srcId="{460DEE0E-C925-46D1-A3DB-2EC8ED4278CB}" destId="{5B556289-E903-4181-9121-B8BB26B292F8}" srcOrd="2" destOrd="0" presId="urn:microsoft.com/office/officeart/2011/layout/TabList"/>
    <dgm:cxn modelId="{0223BC76-4EDD-4B10-8AE4-ABF8A260E6D5}" type="presParOf" srcId="{B7E730AB-AB39-42CC-B94E-11B0D98840F3}" destId="{93CA4F5C-3ACD-4E7D-8E77-1E24CF9B433C}" srcOrd="1" destOrd="0" presId="urn:microsoft.com/office/officeart/2011/layout/TabList"/>
    <dgm:cxn modelId="{FAE96A91-2638-4C9D-AE46-C1C61F6F2BF5}" type="presParOf" srcId="{B7E730AB-AB39-42CC-B94E-11B0D98840F3}" destId="{7366D3C4-3EBB-439A-9381-1C06F5713EF7}" srcOrd="2" destOrd="0" presId="urn:microsoft.com/office/officeart/2011/layout/TabList"/>
    <dgm:cxn modelId="{61F1A5BD-5ABB-41B2-BA20-FF706056AC06}" type="presParOf" srcId="{7366D3C4-3EBB-439A-9381-1C06F5713EF7}" destId="{2AA7F5C8-0118-42E7-B983-A49EA9BFA1D0}" srcOrd="0" destOrd="0" presId="urn:microsoft.com/office/officeart/2011/layout/TabList"/>
    <dgm:cxn modelId="{F263BCAF-1E35-4F36-BE64-CD44E7C2F696}" type="presParOf" srcId="{7366D3C4-3EBB-439A-9381-1C06F5713EF7}" destId="{E63CA6EE-F89F-4E48-896E-004CCA4C6D47}" srcOrd="1" destOrd="0" presId="urn:microsoft.com/office/officeart/2011/layout/TabList"/>
    <dgm:cxn modelId="{BA6EE336-42E3-4DC1-A282-DE5662AD06D4}" type="presParOf" srcId="{7366D3C4-3EBB-439A-9381-1C06F5713EF7}" destId="{35A2F368-B84D-47DF-B524-49A7BDEFD551}" srcOrd="2" destOrd="0" presId="urn:microsoft.com/office/officeart/2011/layout/TabList"/>
    <dgm:cxn modelId="{90289FA6-DC64-4B04-A4C0-13D5A4615073}" type="presParOf" srcId="{B7E730AB-AB39-42CC-B94E-11B0D98840F3}" destId="{89953250-52E2-46E5-8986-6C414028369C}" srcOrd="3" destOrd="0" presId="urn:microsoft.com/office/officeart/2011/layout/TabList"/>
    <dgm:cxn modelId="{81D10397-37C2-4C2B-8735-20C0954F4CF1}" type="presParOf" srcId="{B7E730AB-AB39-42CC-B94E-11B0D98840F3}" destId="{C6A00F42-3E46-48C5-B405-ACFCF1B5CD96}" srcOrd="4" destOrd="0" presId="urn:microsoft.com/office/officeart/2011/layout/TabList"/>
    <dgm:cxn modelId="{63E50179-E44B-4796-9843-DD381F23B91D}" type="presParOf" srcId="{C6A00F42-3E46-48C5-B405-ACFCF1B5CD96}" destId="{CD2A681F-07AD-4442-B442-DEB28C875B05}" srcOrd="0" destOrd="0" presId="urn:microsoft.com/office/officeart/2011/layout/TabList"/>
    <dgm:cxn modelId="{3942E9AB-F86C-4891-9E19-AD632C6EADD9}" type="presParOf" srcId="{C6A00F42-3E46-48C5-B405-ACFCF1B5CD96}" destId="{866B9BB1-0512-47DF-808B-AA361DE0EE75}" srcOrd="1" destOrd="0" presId="urn:microsoft.com/office/officeart/2011/layout/TabList"/>
    <dgm:cxn modelId="{C9FEA59E-183C-4C3C-960D-54E4F37C58F7}" type="presParOf" srcId="{C6A00F42-3E46-48C5-B405-ACFCF1B5CD96}" destId="{1706B522-E777-4FF7-8117-235E98C5FEC6}"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00F09A-660D-40F4-B218-0FFA9B927A50}"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2B66673D-D2F9-46C2-9CCB-68258ABA1AE9}">
      <dgm:prSet custT="1"/>
      <dgm:spPr/>
      <dgm:t>
        <a:bodyPr/>
        <a:lstStyle/>
        <a:p>
          <a:r>
            <a:rPr lang="en-US" sz="1200" dirty="0">
              <a:latin typeface="Verdana" panose="020B0604030504040204" pitchFamily="34" charset="0"/>
              <a:ea typeface="Verdana" panose="020B0604030504040204" pitchFamily="34" charset="0"/>
            </a:rPr>
            <a:t>Increase Fuel-sub measures in current programs</a:t>
          </a:r>
        </a:p>
      </dgm:t>
    </dgm:pt>
    <dgm:pt modelId="{9980E16C-04DB-4F08-A102-658E0B267402}" type="parTrans" cxnId="{7C77FFAD-F9AB-4BD3-BD14-9EDB43A26FBA}">
      <dgm:prSet/>
      <dgm:spPr/>
      <dgm:t>
        <a:bodyPr/>
        <a:lstStyle/>
        <a:p>
          <a:endParaRPr lang="en-US">
            <a:latin typeface="Verdana" panose="020B0604030504040204" pitchFamily="34" charset="0"/>
            <a:ea typeface="Verdana" panose="020B0604030504040204" pitchFamily="34" charset="0"/>
          </a:endParaRPr>
        </a:p>
      </dgm:t>
    </dgm:pt>
    <dgm:pt modelId="{DABE8C9B-F8A3-4B55-B67A-766A89D0153B}" type="sibTrans" cxnId="{7C77FFAD-F9AB-4BD3-BD14-9EDB43A26FBA}">
      <dgm:prSet/>
      <dgm:spPr/>
      <dgm:t>
        <a:bodyPr/>
        <a:lstStyle/>
        <a:p>
          <a:endParaRPr lang="en-US">
            <a:latin typeface="Verdana" panose="020B0604030504040204" pitchFamily="34" charset="0"/>
            <a:ea typeface="Verdana" panose="020B0604030504040204" pitchFamily="34" charset="0"/>
          </a:endParaRPr>
        </a:p>
      </dgm:t>
    </dgm:pt>
    <dgm:pt modelId="{E15D829A-D5A0-43B7-B1BA-57A590559414}">
      <dgm:prSet custT="1"/>
      <dgm:spPr/>
      <dgm:t>
        <a:bodyPr/>
        <a:lstStyle/>
        <a:p>
          <a:r>
            <a:rPr lang="en-US" sz="1200" dirty="0">
              <a:latin typeface="Verdana" panose="020B0604030504040204" pitchFamily="34" charset="0"/>
              <a:ea typeface="Verdana" panose="020B0604030504040204" pitchFamily="34" charset="0"/>
            </a:rPr>
            <a:t>Propose New Market Support &amp; Equity programs</a:t>
          </a:r>
        </a:p>
      </dgm:t>
    </dgm:pt>
    <dgm:pt modelId="{21C1CF5F-4A1A-45DD-A5C7-2FBB3C059325}" type="parTrans" cxnId="{2B5B52E4-3E1C-4DC5-8D90-9D0E1369ADBC}">
      <dgm:prSet/>
      <dgm:spPr/>
      <dgm:t>
        <a:bodyPr/>
        <a:lstStyle/>
        <a:p>
          <a:endParaRPr lang="en-US">
            <a:latin typeface="Verdana" panose="020B0604030504040204" pitchFamily="34" charset="0"/>
            <a:ea typeface="Verdana" panose="020B0604030504040204" pitchFamily="34" charset="0"/>
          </a:endParaRPr>
        </a:p>
      </dgm:t>
    </dgm:pt>
    <dgm:pt modelId="{BCD586E6-7549-4FB1-9120-5D4B1311BD23}" type="sibTrans" cxnId="{2B5B52E4-3E1C-4DC5-8D90-9D0E1369ADBC}">
      <dgm:prSet/>
      <dgm:spPr/>
      <dgm:t>
        <a:bodyPr/>
        <a:lstStyle/>
        <a:p>
          <a:endParaRPr lang="en-US">
            <a:latin typeface="Verdana" panose="020B0604030504040204" pitchFamily="34" charset="0"/>
            <a:ea typeface="Verdana" panose="020B0604030504040204" pitchFamily="34" charset="0"/>
          </a:endParaRPr>
        </a:p>
      </dgm:t>
    </dgm:pt>
    <dgm:pt modelId="{80DAC45A-58BE-4B45-8C84-69FBF7EB8C1A}">
      <dgm:prSet custT="1"/>
      <dgm:spPr/>
      <dgm:t>
        <a:bodyPr/>
        <a:lstStyle/>
        <a:p>
          <a:r>
            <a:rPr lang="en-US" sz="1200" dirty="0">
              <a:latin typeface="Verdana" panose="020B0604030504040204" pitchFamily="34" charset="0"/>
              <a:ea typeface="Verdana" panose="020B0604030504040204" pitchFamily="34" charset="0"/>
            </a:rPr>
            <a:t>Coordinate with Market Transformation Program(s)</a:t>
          </a:r>
        </a:p>
      </dgm:t>
    </dgm:pt>
    <dgm:pt modelId="{B3C2B05A-70DD-4F9D-94AF-4521D4DEF7CE}" type="parTrans" cxnId="{CB7CABCB-DADC-40A1-84A6-179D7D620880}">
      <dgm:prSet/>
      <dgm:spPr/>
      <dgm:t>
        <a:bodyPr/>
        <a:lstStyle/>
        <a:p>
          <a:endParaRPr lang="en-US">
            <a:latin typeface="Verdana" panose="020B0604030504040204" pitchFamily="34" charset="0"/>
            <a:ea typeface="Verdana" panose="020B0604030504040204" pitchFamily="34" charset="0"/>
          </a:endParaRPr>
        </a:p>
      </dgm:t>
    </dgm:pt>
    <dgm:pt modelId="{9F2B17CB-705D-48E6-8819-80BE1CC3C1BD}" type="sibTrans" cxnId="{CB7CABCB-DADC-40A1-84A6-179D7D620880}">
      <dgm:prSet/>
      <dgm:spPr/>
      <dgm:t>
        <a:bodyPr/>
        <a:lstStyle/>
        <a:p>
          <a:endParaRPr lang="en-US">
            <a:latin typeface="Verdana" panose="020B0604030504040204" pitchFamily="34" charset="0"/>
            <a:ea typeface="Verdana" panose="020B0604030504040204" pitchFamily="34" charset="0"/>
          </a:endParaRPr>
        </a:p>
      </dgm:t>
    </dgm:pt>
    <dgm:pt modelId="{0AB1535C-F9A2-4F68-A8D6-0463CBAB5A3E}">
      <dgm:prSet custT="1"/>
      <dgm:spPr/>
      <dgm:t>
        <a:bodyPr/>
        <a:lstStyle/>
        <a:p>
          <a:r>
            <a:rPr lang="en-US" sz="1200" dirty="0">
              <a:latin typeface="Verdana" panose="020B0604030504040204" pitchFamily="34" charset="0"/>
              <a:ea typeface="Verdana" panose="020B0604030504040204" pitchFamily="34" charset="0"/>
            </a:rPr>
            <a:t>Support funding for electrification enabling technologies</a:t>
          </a:r>
        </a:p>
      </dgm:t>
    </dgm:pt>
    <dgm:pt modelId="{CC4EC0EA-A9CE-406C-825B-B96DD7F13787}" type="parTrans" cxnId="{CB1CE7EE-C64B-4730-B4D9-5CD350D1F4EB}">
      <dgm:prSet/>
      <dgm:spPr/>
      <dgm:t>
        <a:bodyPr/>
        <a:lstStyle/>
        <a:p>
          <a:endParaRPr lang="en-US">
            <a:latin typeface="Verdana" panose="020B0604030504040204" pitchFamily="34" charset="0"/>
            <a:ea typeface="Verdana" panose="020B0604030504040204" pitchFamily="34" charset="0"/>
          </a:endParaRPr>
        </a:p>
      </dgm:t>
    </dgm:pt>
    <dgm:pt modelId="{3D098FD7-E23D-4917-A35D-0DDB097AD18C}" type="sibTrans" cxnId="{CB1CE7EE-C64B-4730-B4D9-5CD350D1F4EB}">
      <dgm:prSet/>
      <dgm:spPr/>
      <dgm:t>
        <a:bodyPr/>
        <a:lstStyle/>
        <a:p>
          <a:endParaRPr lang="en-US">
            <a:latin typeface="Verdana" panose="020B0604030504040204" pitchFamily="34" charset="0"/>
            <a:ea typeface="Verdana" panose="020B0604030504040204" pitchFamily="34" charset="0"/>
          </a:endParaRPr>
        </a:p>
      </dgm:t>
    </dgm:pt>
    <dgm:pt modelId="{CDB32115-9A65-495D-B064-2436ED5ADF55}" type="pres">
      <dgm:prSet presAssocID="{9700F09A-660D-40F4-B218-0FFA9B927A50}" presName="CompostProcess" presStyleCnt="0">
        <dgm:presLayoutVars>
          <dgm:dir/>
          <dgm:resizeHandles val="exact"/>
        </dgm:presLayoutVars>
      </dgm:prSet>
      <dgm:spPr/>
    </dgm:pt>
    <dgm:pt modelId="{A4B2BCEC-D4E2-4F54-B238-89CCB51D1B4A}" type="pres">
      <dgm:prSet presAssocID="{9700F09A-660D-40F4-B218-0FFA9B927A50}" presName="arrow" presStyleLbl="bgShp" presStyleIdx="0" presStyleCnt="1"/>
      <dgm:spPr/>
    </dgm:pt>
    <dgm:pt modelId="{B6BECF69-6565-45FC-A899-D30AF76A4426}" type="pres">
      <dgm:prSet presAssocID="{9700F09A-660D-40F4-B218-0FFA9B927A50}" presName="linearProcess" presStyleCnt="0"/>
      <dgm:spPr/>
    </dgm:pt>
    <dgm:pt modelId="{7F7DBBA8-67A2-4F07-9992-A488A804368F}" type="pres">
      <dgm:prSet presAssocID="{2B66673D-D2F9-46C2-9CCB-68258ABA1AE9}" presName="textNode" presStyleLbl="node1" presStyleIdx="0" presStyleCnt="4">
        <dgm:presLayoutVars>
          <dgm:bulletEnabled val="1"/>
        </dgm:presLayoutVars>
      </dgm:prSet>
      <dgm:spPr/>
    </dgm:pt>
    <dgm:pt modelId="{F36A7B44-A358-474B-8723-64BE7A81076E}" type="pres">
      <dgm:prSet presAssocID="{DABE8C9B-F8A3-4B55-B67A-766A89D0153B}" presName="sibTrans" presStyleCnt="0"/>
      <dgm:spPr/>
    </dgm:pt>
    <dgm:pt modelId="{FF1787C1-8457-447B-9882-8A1F29A3B27E}" type="pres">
      <dgm:prSet presAssocID="{E15D829A-D5A0-43B7-B1BA-57A590559414}" presName="textNode" presStyleLbl="node1" presStyleIdx="1" presStyleCnt="4" custLinFactNeighborX="-16482">
        <dgm:presLayoutVars>
          <dgm:bulletEnabled val="1"/>
        </dgm:presLayoutVars>
      </dgm:prSet>
      <dgm:spPr/>
    </dgm:pt>
    <dgm:pt modelId="{ED14FEBF-BE3C-4917-9B8B-BFBCC9651337}" type="pres">
      <dgm:prSet presAssocID="{BCD586E6-7549-4FB1-9120-5D4B1311BD23}" presName="sibTrans" presStyleCnt="0"/>
      <dgm:spPr/>
    </dgm:pt>
    <dgm:pt modelId="{99365D37-8615-425A-B23D-4065D646203B}" type="pres">
      <dgm:prSet presAssocID="{80DAC45A-58BE-4B45-8C84-69FBF7EB8C1A}" presName="textNode" presStyleLbl="node1" presStyleIdx="2" presStyleCnt="4" custLinFactNeighborX="-24723">
        <dgm:presLayoutVars>
          <dgm:bulletEnabled val="1"/>
        </dgm:presLayoutVars>
      </dgm:prSet>
      <dgm:spPr/>
    </dgm:pt>
    <dgm:pt modelId="{DAA2688C-6C62-4F1E-8238-F4DE793AB75D}" type="pres">
      <dgm:prSet presAssocID="{9F2B17CB-705D-48E6-8819-80BE1CC3C1BD}" presName="sibTrans" presStyleCnt="0"/>
      <dgm:spPr/>
    </dgm:pt>
    <dgm:pt modelId="{FBD4A254-69FF-4A64-853F-9F831E7AC998}" type="pres">
      <dgm:prSet presAssocID="{0AB1535C-F9A2-4F68-A8D6-0463CBAB5A3E}" presName="textNode" presStyleLbl="node1" presStyleIdx="3" presStyleCnt="4" custLinFactNeighborX="-30217">
        <dgm:presLayoutVars>
          <dgm:bulletEnabled val="1"/>
        </dgm:presLayoutVars>
      </dgm:prSet>
      <dgm:spPr/>
    </dgm:pt>
  </dgm:ptLst>
  <dgm:cxnLst>
    <dgm:cxn modelId="{10B7C22A-D86F-46BB-8E73-597E481D9E7C}" type="presOf" srcId="{E15D829A-D5A0-43B7-B1BA-57A590559414}" destId="{FF1787C1-8457-447B-9882-8A1F29A3B27E}" srcOrd="0" destOrd="0" presId="urn:microsoft.com/office/officeart/2005/8/layout/hProcess9"/>
    <dgm:cxn modelId="{E2B04759-E3D9-4484-960E-C4FA6F136A97}" type="presOf" srcId="{2B66673D-D2F9-46C2-9CCB-68258ABA1AE9}" destId="{7F7DBBA8-67A2-4F07-9992-A488A804368F}" srcOrd="0" destOrd="0" presId="urn:microsoft.com/office/officeart/2005/8/layout/hProcess9"/>
    <dgm:cxn modelId="{3A5BE57C-372F-4026-A5EC-09F64EEFA83B}" type="presOf" srcId="{0AB1535C-F9A2-4F68-A8D6-0463CBAB5A3E}" destId="{FBD4A254-69FF-4A64-853F-9F831E7AC998}" srcOrd="0" destOrd="0" presId="urn:microsoft.com/office/officeart/2005/8/layout/hProcess9"/>
    <dgm:cxn modelId="{3252D1AB-C8BA-456A-8F5A-3CE49D5D270A}" type="presOf" srcId="{80DAC45A-58BE-4B45-8C84-69FBF7EB8C1A}" destId="{99365D37-8615-425A-B23D-4065D646203B}" srcOrd="0" destOrd="0" presId="urn:microsoft.com/office/officeart/2005/8/layout/hProcess9"/>
    <dgm:cxn modelId="{7C77FFAD-F9AB-4BD3-BD14-9EDB43A26FBA}" srcId="{9700F09A-660D-40F4-B218-0FFA9B927A50}" destId="{2B66673D-D2F9-46C2-9CCB-68258ABA1AE9}" srcOrd="0" destOrd="0" parTransId="{9980E16C-04DB-4F08-A102-658E0B267402}" sibTransId="{DABE8C9B-F8A3-4B55-B67A-766A89D0153B}"/>
    <dgm:cxn modelId="{CB7CABCB-DADC-40A1-84A6-179D7D620880}" srcId="{9700F09A-660D-40F4-B218-0FFA9B927A50}" destId="{80DAC45A-58BE-4B45-8C84-69FBF7EB8C1A}" srcOrd="2" destOrd="0" parTransId="{B3C2B05A-70DD-4F9D-94AF-4521D4DEF7CE}" sibTransId="{9F2B17CB-705D-48E6-8819-80BE1CC3C1BD}"/>
    <dgm:cxn modelId="{2B5B52E4-3E1C-4DC5-8D90-9D0E1369ADBC}" srcId="{9700F09A-660D-40F4-B218-0FFA9B927A50}" destId="{E15D829A-D5A0-43B7-B1BA-57A590559414}" srcOrd="1" destOrd="0" parTransId="{21C1CF5F-4A1A-45DD-A5C7-2FBB3C059325}" sibTransId="{BCD586E6-7549-4FB1-9120-5D4B1311BD23}"/>
    <dgm:cxn modelId="{DAD921E6-D2E4-4AA4-9FA2-2BCB3EBFD480}" type="presOf" srcId="{9700F09A-660D-40F4-B218-0FFA9B927A50}" destId="{CDB32115-9A65-495D-B064-2436ED5ADF55}" srcOrd="0" destOrd="0" presId="urn:microsoft.com/office/officeart/2005/8/layout/hProcess9"/>
    <dgm:cxn modelId="{CB1CE7EE-C64B-4730-B4D9-5CD350D1F4EB}" srcId="{9700F09A-660D-40F4-B218-0FFA9B927A50}" destId="{0AB1535C-F9A2-4F68-A8D6-0463CBAB5A3E}" srcOrd="3" destOrd="0" parTransId="{CC4EC0EA-A9CE-406C-825B-B96DD7F13787}" sibTransId="{3D098FD7-E23D-4917-A35D-0DDB097AD18C}"/>
    <dgm:cxn modelId="{7FACADBD-FDB7-46CC-A9A1-5BAA5DAC4D95}" type="presParOf" srcId="{CDB32115-9A65-495D-B064-2436ED5ADF55}" destId="{A4B2BCEC-D4E2-4F54-B238-89CCB51D1B4A}" srcOrd="0" destOrd="0" presId="urn:microsoft.com/office/officeart/2005/8/layout/hProcess9"/>
    <dgm:cxn modelId="{0575E551-1307-44D7-B1B7-BEFEB626F880}" type="presParOf" srcId="{CDB32115-9A65-495D-B064-2436ED5ADF55}" destId="{B6BECF69-6565-45FC-A899-D30AF76A4426}" srcOrd="1" destOrd="0" presId="urn:microsoft.com/office/officeart/2005/8/layout/hProcess9"/>
    <dgm:cxn modelId="{D9407DE5-9308-4160-A020-E4D5050B14A4}" type="presParOf" srcId="{B6BECF69-6565-45FC-A899-D30AF76A4426}" destId="{7F7DBBA8-67A2-4F07-9992-A488A804368F}" srcOrd="0" destOrd="0" presId="urn:microsoft.com/office/officeart/2005/8/layout/hProcess9"/>
    <dgm:cxn modelId="{4C0D413F-AEC3-44DD-821C-69CABDBA3709}" type="presParOf" srcId="{B6BECF69-6565-45FC-A899-D30AF76A4426}" destId="{F36A7B44-A358-474B-8723-64BE7A81076E}" srcOrd="1" destOrd="0" presId="urn:microsoft.com/office/officeart/2005/8/layout/hProcess9"/>
    <dgm:cxn modelId="{4BCD32F8-9588-47E8-A684-3FE08CF81EA9}" type="presParOf" srcId="{B6BECF69-6565-45FC-A899-D30AF76A4426}" destId="{FF1787C1-8457-447B-9882-8A1F29A3B27E}" srcOrd="2" destOrd="0" presId="urn:microsoft.com/office/officeart/2005/8/layout/hProcess9"/>
    <dgm:cxn modelId="{1F157753-9523-46B5-9237-649786573362}" type="presParOf" srcId="{B6BECF69-6565-45FC-A899-D30AF76A4426}" destId="{ED14FEBF-BE3C-4917-9B8B-BFBCC9651337}" srcOrd="3" destOrd="0" presId="urn:microsoft.com/office/officeart/2005/8/layout/hProcess9"/>
    <dgm:cxn modelId="{F22D7F04-6D0C-4C96-BD33-2868FAC50B7D}" type="presParOf" srcId="{B6BECF69-6565-45FC-A899-D30AF76A4426}" destId="{99365D37-8615-425A-B23D-4065D646203B}" srcOrd="4" destOrd="0" presId="urn:microsoft.com/office/officeart/2005/8/layout/hProcess9"/>
    <dgm:cxn modelId="{B4F9380C-48B9-485A-BDD8-DC79C3D8888F}" type="presParOf" srcId="{B6BECF69-6565-45FC-A899-D30AF76A4426}" destId="{DAA2688C-6C62-4F1E-8238-F4DE793AB75D}" srcOrd="5" destOrd="0" presId="urn:microsoft.com/office/officeart/2005/8/layout/hProcess9"/>
    <dgm:cxn modelId="{A863D0CA-005A-4A98-A1ED-F3C68E310FAB}" type="presParOf" srcId="{B6BECF69-6565-45FC-A899-D30AF76A4426}" destId="{FBD4A254-69FF-4A64-853F-9F831E7AC99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1353F8-740D-47E4-9320-CE543E245165}" type="doc">
      <dgm:prSet loTypeId="urn:microsoft.com/office/officeart/2005/8/layout/hList7" loCatId="process" qsTypeId="urn:microsoft.com/office/officeart/2005/8/quickstyle/simple1" qsCatId="simple" csTypeId="urn:microsoft.com/office/officeart/2005/8/colors/accent1_2" csCatId="accent1" phldr="1"/>
      <dgm:spPr/>
    </dgm:pt>
    <dgm:pt modelId="{0999CB83-848A-4C8C-A116-987174C87248}">
      <dgm:prSet phldrT="[Text]" custT="1"/>
      <dgm:spPr/>
      <dgm:t>
        <a:bodyPr/>
        <a:lstStyle/>
        <a:p>
          <a:r>
            <a:rPr lang="en-US" sz="1600" dirty="0">
              <a:latin typeface="Verdana" panose="020B0604030504040204" pitchFamily="34" charset="0"/>
              <a:ea typeface="Verdana" panose="020B0604030504040204" pitchFamily="34" charset="0"/>
            </a:rPr>
            <a:t>Reduced solicitation time from 21 to 12 months</a:t>
          </a:r>
        </a:p>
      </dgm:t>
    </dgm:pt>
    <dgm:pt modelId="{DB17C914-75D1-4F50-84FC-95F470C541DF}" type="parTrans" cxnId="{23DBB80F-1A3C-47F1-B5B8-133CF95876F1}">
      <dgm:prSet/>
      <dgm:spPr/>
      <dgm:t>
        <a:bodyPr/>
        <a:lstStyle/>
        <a:p>
          <a:endParaRPr lang="en-US" sz="1600">
            <a:latin typeface="Verdana" panose="020B0604030504040204" pitchFamily="34" charset="0"/>
            <a:ea typeface="Verdana" panose="020B0604030504040204" pitchFamily="34" charset="0"/>
          </a:endParaRPr>
        </a:p>
      </dgm:t>
    </dgm:pt>
    <dgm:pt modelId="{46527E15-6A75-4A07-84C8-E7EA7266A7A6}" type="sibTrans" cxnId="{23DBB80F-1A3C-47F1-B5B8-133CF95876F1}">
      <dgm:prSet/>
      <dgm:spPr/>
      <dgm:t>
        <a:bodyPr/>
        <a:lstStyle/>
        <a:p>
          <a:endParaRPr lang="en-US" sz="1600">
            <a:latin typeface="Verdana" panose="020B0604030504040204" pitchFamily="34" charset="0"/>
            <a:ea typeface="Verdana" panose="020B0604030504040204" pitchFamily="34" charset="0"/>
          </a:endParaRPr>
        </a:p>
      </dgm:t>
    </dgm:pt>
    <dgm:pt modelId="{FE902F56-A6A4-4789-A2F6-5A4A2659A013}">
      <dgm:prSet phldrT="[Text]" custT="1"/>
      <dgm:spPr/>
      <dgm:t>
        <a:bodyPr/>
        <a:lstStyle/>
        <a:p>
          <a:r>
            <a:rPr lang="en-US" sz="1600" dirty="0">
              <a:latin typeface="Verdana" panose="020B0604030504040204" pitchFamily="34" charset="0"/>
              <a:ea typeface="Verdana" panose="020B0604030504040204" pitchFamily="34" charset="0"/>
            </a:rPr>
            <a:t>Adopted new EE PRG review options</a:t>
          </a:r>
        </a:p>
      </dgm:t>
    </dgm:pt>
    <dgm:pt modelId="{402A158A-CDEF-45A6-BACC-9BEF614C6B5C}" type="parTrans" cxnId="{7AD108E9-6F3A-46C3-8FF0-867B57204407}">
      <dgm:prSet/>
      <dgm:spPr/>
      <dgm:t>
        <a:bodyPr/>
        <a:lstStyle/>
        <a:p>
          <a:endParaRPr lang="en-US" sz="1600">
            <a:latin typeface="Verdana" panose="020B0604030504040204" pitchFamily="34" charset="0"/>
            <a:ea typeface="Verdana" panose="020B0604030504040204" pitchFamily="34" charset="0"/>
          </a:endParaRPr>
        </a:p>
      </dgm:t>
    </dgm:pt>
    <dgm:pt modelId="{C6A46D26-3A33-46B6-B69B-667A0E20DE4E}" type="sibTrans" cxnId="{7AD108E9-6F3A-46C3-8FF0-867B57204407}">
      <dgm:prSet/>
      <dgm:spPr/>
      <dgm:t>
        <a:bodyPr/>
        <a:lstStyle/>
        <a:p>
          <a:endParaRPr lang="en-US" sz="1600">
            <a:latin typeface="Verdana" panose="020B0604030504040204" pitchFamily="34" charset="0"/>
            <a:ea typeface="Verdana" panose="020B0604030504040204" pitchFamily="34" charset="0"/>
          </a:endParaRPr>
        </a:p>
      </dgm:t>
    </dgm:pt>
    <dgm:pt modelId="{E76283FF-0473-4267-B0A8-8B7BB443AA2E}">
      <dgm:prSet phldrT="[Text]" custT="1"/>
      <dgm:spPr/>
      <dgm:t>
        <a:bodyPr/>
        <a:lstStyle/>
        <a:p>
          <a:r>
            <a:rPr lang="en-US" sz="1600" dirty="0">
              <a:latin typeface="Verdana" panose="020B0604030504040204" pitchFamily="34" charset="0"/>
              <a:ea typeface="Verdana" panose="020B0604030504040204" pitchFamily="34" charset="0"/>
            </a:rPr>
            <a:t>Implemented new Interview process</a:t>
          </a:r>
        </a:p>
      </dgm:t>
    </dgm:pt>
    <dgm:pt modelId="{D3D02928-FA3D-4CB2-8827-ECFFA2525968}" type="parTrans" cxnId="{5D937D74-8D3C-4128-A934-14187B7CD6BA}">
      <dgm:prSet/>
      <dgm:spPr/>
      <dgm:t>
        <a:bodyPr/>
        <a:lstStyle/>
        <a:p>
          <a:endParaRPr lang="en-US" sz="1600">
            <a:latin typeface="Verdana" panose="020B0604030504040204" pitchFamily="34" charset="0"/>
            <a:ea typeface="Verdana" panose="020B0604030504040204" pitchFamily="34" charset="0"/>
          </a:endParaRPr>
        </a:p>
      </dgm:t>
    </dgm:pt>
    <dgm:pt modelId="{374ABDC5-FC92-4843-B612-02FFE5971F01}" type="sibTrans" cxnId="{5D937D74-8D3C-4128-A934-14187B7CD6BA}">
      <dgm:prSet/>
      <dgm:spPr/>
      <dgm:t>
        <a:bodyPr/>
        <a:lstStyle/>
        <a:p>
          <a:endParaRPr lang="en-US" sz="1600">
            <a:latin typeface="Verdana" panose="020B0604030504040204" pitchFamily="34" charset="0"/>
            <a:ea typeface="Verdana" panose="020B0604030504040204" pitchFamily="34" charset="0"/>
          </a:endParaRPr>
        </a:p>
      </dgm:t>
    </dgm:pt>
    <dgm:pt modelId="{15D5AAA2-9914-4223-A6E4-C559A3DA6270}">
      <dgm:prSet phldrT="[Text]" custT="1"/>
      <dgm:spPr/>
      <dgm:t>
        <a:bodyPr/>
        <a:lstStyle/>
        <a:p>
          <a:r>
            <a:rPr lang="en-US" sz="1600" dirty="0">
              <a:latin typeface="Verdana" panose="020B0604030504040204" pitchFamily="34" charset="0"/>
              <a:ea typeface="Verdana" panose="020B0604030504040204" pitchFamily="34" charset="0"/>
            </a:rPr>
            <a:t>Improved Bidder Outreach</a:t>
          </a:r>
        </a:p>
      </dgm:t>
    </dgm:pt>
    <dgm:pt modelId="{605E3897-8449-4378-85D0-48D13A2A1F29}" type="parTrans" cxnId="{EBA7DC78-4994-4C5A-9941-0DE529179DBA}">
      <dgm:prSet/>
      <dgm:spPr/>
      <dgm:t>
        <a:bodyPr/>
        <a:lstStyle/>
        <a:p>
          <a:endParaRPr lang="en-US"/>
        </a:p>
      </dgm:t>
    </dgm:pt>
    <dgm:pt modelId="{AD502585-043E-444F-893C-3BA9E305DFEA}" type="sibTrans" cxnId="{EBA7DC78-4994-4C5A-9941-0DE529179DBA}">
      <dgm:prSet/>
      <dgm:spPr/>
      <dgm:t>
        <a:bodyPr/>
        <a:lstStyle/>
        <a:p>
          <a:endParaRPr lang="en-US"/>
        </a:p>
      </dgm:t>
    </dgm:pt>
    <dgm:pt modelId="{E7CCAAB6-4ED6-418D-B0FC-BAC75E56280F}">
      <dgm:prSet phldrT="[Text]" custT="1"/>
      <dgm:spPr/>
      <dgm:t>
        <a:bodyPr/>
        <a:lstStyle/>
        <a:p>
          <a:r>
            <a:rPr lang="en-US" sz="1600" dirty="0">
              <a:latin typeface="Verdana" panose="020B0604030504040204" pitchFamily="34" charset="0"/>
              <a:ea typeface="Verdana" panose="020B0604030504040204" pitchFamily="34" charset="0"/>
            </a:rPr>
            <a:t>Launched Bidder Partnering Tool</a:t>
          </a:r>
        </a:p>
      </dgm:t>
    </dgm:pt>
    <dgm:pt modelId="{E5A22D4D-AB37-4C93-8D22-B850C95BB4B5}" type="parTrans" cxnId="{343BB75B-3DE7-461A-89CD-3FE2EDA75CC4}">
      <dgm:prSet/>
      <dgm:spPr/>
      <dgm:t>
        <a:bodyPr/>
        <a:lstStyle/>
        <a:p>
          <a:endParaRPr lang="en-US"/>
        </a:p>
      </dgm:t>
    </dgm:pt>
    <dgm:pt modelId="{8927FD25-3C04-4E5E-B18D-9367E18AAC4B}" type="sibTrans" cxnId="{343BB75B-3DE7-461A-89CD-3FE2EDA75CC4}">
      <dgm:prSet/>
      <dgm:spPr/>
      <dgm:t>
        <a:bodyPr/>
        <a:lstStyle/>
        <a:p>
          <a:endParaRPr lang="en-US"/>
        </a:p>
      </dgm:t>
    </dgm:pt>
    <dgm:pt modelId="{E78EBD22-23CA-4F87-8542-F5E52A41BB10}" type="pres">
      <dgm:prSet presAssocID="{F41353F8-740D-47E4-9320-CE543E245165}" presName="Name0" presStyleCnt="0">
        <dgm:presLayoutVars>
          <dgm:dir/>
          <dgm:resizeHandles val="exact"/>
        </dgm:presLayoutVars>
      </dgm:prSet>
      <dgm:spPr/>
    </dgm:pt>
    <dgm:pt modelId="{6D261146-B8C9-4864-815B-783305A6A0FA}" type="pres">
      <dgm:prSet presAssocID="{F41353F8-740D-47E4-9320-CE543E245165}" presName="fgShape" presStyleLbl="fgShp" presStyleIdx="0" presStyleCnt="1"/>
      <dgm:spPr/>
    </dgm:pt>
    <dgm:pt modelId="{42A5D5C9-8B7D-4732-82DD-089DCE0B1265}" type="pres">
      <dgm:prSet presAssocID="{F41353F8-740D-47E4-9320-CE543E245165}" presName="linComp" presStyleCnt="0"/>
      <dgm:spPr/>
    </dgm:pt>
    <dgm:pt modelId="{5E6FBD59-FF4F-4587-9D8E-3461BD29A38E}" type="pres">
      <dgm:prSet presAssocID="{0999CB83-848A-4C8C-A116-987174C87248}" presName="compNode" presStyleCnt="0"/>
      <dgm:spPr/>
    </dgm:pt>
    <dgm:pt modelId="{B9C8E4F9-4F28-43F0-8979-6A918AA3EE74}" type="pres">
      <dgm:prSet presAssocID="{0999CB83-848A-4C8C-A116-987174C87248}" presName="bkgdShape" presStyleLbl="node1" presStyleIdx="0" presStyleCnt="5"/>
      <dgm:spPr/>
    </dgm:pt>
    <dgm:pt modelId="{0F7F90BB-3DE5-4201-AA07-C9793BE2C015}" type="pres">
      <dgm:prSet presAssocID="{0999CB83-848A-4C8C-A116-987174C87248}" presName="nodeTx" presStyleLbl="node1" presStyleIdx="0" presStyleCnt="5">
        <dgm:presLayoutVars>
          <dgm:bulletEnabled val="1"/>
        </dgm:presLayoutVars>
      </dgm:prSet>
      <dgm:spPr/>
    </dgm:pt>
    <dgm:pt modelId="{83D0D756-6F0F-49FF-9A34-EB041AB6534A}" type="pres">
      <dgm:prSet presAssocID="{0999CB83-848A-4C8C-A116-987174C87248}" presName="invisiNode" presStyleLbl="node1" presStyleIdx="0" presStyleCnt="5"/>
      <dgm:spPr/>
    </dgm:pt>
    <dgm:pt modelId="{94DA0A13-E87F-4D57-AD37-256A2AE4140F}" type="pres">
      <dgm:prSet presAssocID="{0999CB83-848A-4C8C-A116-987174C87248}"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larm clock with solid fill"/>
        </a:ext>
      </dgm:extLst>
    </dgm:pt>
    <dgm:pt modelId="{EF50F165-538C-48C0-9049-15AD69BFB344}" type="pres">
      <dgm:prSet presAssocID="{46527E15-6A75-4A07-84C8-E7EA7266A7A6}" presName="sibTrans" presStyleLbl="sibTrans2D1" presStyleIdx="0" presStyleCnt="0"/>
      <dgm:spPr/>
    </dgm:pt>
    <dgm:pt modelId="{3E5EE80D-4ED3-4EED-993D-5A9008D68ECF}" type="pres">
      <dgm:prSet presAssocID="{FE902F56-A6A4-4789-A2F6-5A4A2659A013}" presName="compNode" presStyleCnt="0"/>
      <dgm:spPr/>
    </dgm:pt>
    <dgm:pt modelId="{8DEF5F3E-17B1-4B9B-B483-2B7CB29EB94A}" type="pres">
      <dgm:prSet presAssocID="{FE902F56-A6A4-4789-A2F6-5A4A2659A013}" presName="bkgdShape" presStyleLbl="node1" presStyleIdx="1" presStyleCnt="5" custLinFactNeighborY="-176"/>
      <dgm:spPr/>
    </dgm:pt>
    <dgm:pt modelId="{8B4C76C4-F122-4AAF-900D-200D81F3715D}" type="pres">
      <dgm:prSet presAssocID="{FE902F56-A6A4-4789-A2F6-5A4A2659A013}" presName="nodeTx" presStyleLbl="node1" presStyleIdx="1" presStyleCnt="5">
        <dgm:presLayoutVars>
          <dgm:bulletEnabled val="1"/>
        </dgm:presLayoutVars>
      </dgm:prSet>
      <dgm:spPr/>
    </dgm:pt>
    <dgm:pt modelId="{4542721D-9702-4814-B9D6-FDB590AF0188}" type="pres">
      <dgm:prSet presAssocID="{FE902F56-A6A4-4789-A2F6-5A4A2659A013}" presName="invisiNode" presStyleLbl="node1" presStyleIdx="1" presStyleCnt="5"/>
      <dgm:spPr/>
    </dgm:pt>
    <dgm:pt modelId="{925B575D-0DE0-4A1B-9D9D-0EF106743B24}" type="pres">
      <dgm:prSet presAssocID="{FE902F56-A6A4-4789-A2F6-5A4A2659A013}"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gnifying glass with solid fill"/>
        </a:ext>
      </dgm:extLst>
    </dgm:pt>
    <dgm:pt modelId="{DD19AEF6-B5E0-4307-9BF0-756A3ADBEC33}" type="pres">
      <dgm:prSet presAssocID="{C6A46D26-3A33-46B6-B69B-667A0E20DE4E}" presName="sibTrans" presStyleLbl="sibTrans2D1" presStyleIdx="0" presStyleCnt="0"/>
      <dgm:spPr/>
    </dgm:pt>
    <dgm:pt modelId="{24D007F8-8B53-4449-BFE4-B1AD56ABDC1C}" type="pres">
      <dgm:prSet presAssocID="{E76283FF-0473-4267-B0A8-8B7BB443AA2E}" presName="compNode" presStyleCnt="0"/>
      <dgm:spPr/>
    </dgm:pt>
    <dgm:pt modelId="{BBBA0616-F8D6-4440-B022-843E91A2E4BC}" type="pres">
      <dgm:prSet presAssocID="{E76283FF-0473-4267-B0A8-8B7BB443AA2E}" presName="bkgdShape" presStyleLbl="node1" presStyleIdx="2" presStyleCnt="5"/>
      <dgm:spPr/>
    </dgm:pt>
    <dgm:pt modelId="{909252A4-C2CA-495B-A9D0-C54606882F90}" type="pres">
      <dgm:prSet presAssocID="{E76283FF-0473-4267-B0A8-8B7BB443AA2E}" presName="nodeTx" presStyleLbl="node1" presStyleIdx="2" presStyleCnt="5">
        <dgm:presLayoutVars>
          <dgm:bulletEnabled val="1"/>
        </dgm:presLayoutVars>
      </dgm:prSet>
      <dgm:spPr/>
    </dgm:pt>
    <dgm:pt modelId="{94454A0D-6AB4-4F24-BE8D-7CD661E8AF44}" type="pres">
      <dgm:prSet presAssocID="{E76283FF-0473-4267-B0A8-8B7BB443AA2E}" presName="invisiNode" presStyleLbl="node1" presStyleIdx="2" presStyleCnt="5"/>
      <dgm:spPr/>
    </dgm:pt>
    <dgm:pt modelId="{567D4BAB-E7C5-42A4-95A9-B7CEE2646708}" type="pres">
      <dgm:prSet presAssocID="{E76283FF-0473-4267-B0A8-8B7BB443AA2E}"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3EB77347-691A-4463-B11B-33073BA71ED6}" type="pres">
      <dgm:prSet presAssocID="{374ABDC5-FC92-4843-B612-02FFE5971F01}" presName="sibTrans" presStyleLbl="sibTrans2D1" presStyleIdx="0" presStyleCnt="0"/>
      <dgm:spPr/>
    </dgm:pt>
    <dgm:pt modelId="{1C333413-6C69-44A7-96E9-B5529BFE7709}" type="pres">
      <dgm:prSet presAssocID="{15D5AAA2-9914-4223-A6E4-C559A3DA6270}" presName="compNode" presStyleCnt="0"/>
      <dgm:spPr/>
    </dgm:pt>
    <dgm:pt modelId="{138F5049-0308-457D-A276-E406BC0BB0F4}" type="pres">
      <dgm:prSet presAssocID="{15D5AAA2-9914-4223-A6E4-C559A3DA6270}" presName="bkgdShape" presStyleLbl="node1" presStyleIdx="3" presStyleCnt="5"/>
      <dgm:spPr/>
    </dgm:pt>
    <dgm:pt modelId="{730DE88B-498D-4CA7-9CF6-C4AFAF476CC9}" type="pres">
      <dgm:prSet presAssocID="{15D5AAA2-9914-4223-A6E4-C559A3DA6270}" presName="nodeTx" presStyleLbl="node1" presStyleIdx="3" presStyleCnt="5">
        <dgm:presLayoutVars>
          <dgm:bulletEnabled val="1"/>
        </dgm:presLayoutVars>
      </dgm:prSet>
      <dgm:spPr/>
    </dgm:pt>
    <dgm:pt modelId="{E128955B-9A22-4162-AFB6-E6892619D94D}" type="pres">
      <dgm:prSet presAssocID="{15D5AAA2-9914-4223-A6E4-C559A3DA6270}" presName="invisiNode" presStyleLbl="node1" presStyleIdx="3" presStyleCnt="5"/>
      <dgm:spPr/>
    </dgm:pt>
    <dgm:pt modelId="{490950E9-FE64-4DAC-B4B0-766355989D19}" type="pres">
      <dgm:prSet presAssocID="{15D5AAA2-9914-4223-A6E4-C559A3DA6270}"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atellite dish with solid fill"/>
        </a:ext>
      </dgm:extLst>
    </dgm:pt>
    <dgm:pt modelId="{2D79BC87-C45A-48BA-8065-BD3889927BF5}" type="pres">
      <dgm:prSet presAssocID="{AD502585-043E-444F-893C-3BA9E305DFEA}" presName="sibTrans" presStyleLbl="sibTrans2D1" presStyleIdx="0" presStyleCnt="0"/>
      <dgm:spPr/>
    </dgm:pt>
    <dgm:pt modelId="{39D8E6E9-B2D6-42FD-A1E9-959B80A9D171}" type="pres">
      <dgm:prSet presAssocID="{E7CCAAB6-4ED6-418D-B0FC-BAC75E56280F}" presName="compNode" presStyleCnt="0"/>
      <dgm:spPr/>
    </dgm:pt>
    <dgm:pt modelId="{5EE07FEE-B1F9-40DA-B21C-2F25E375ED1C}" type="pres">
      <dgm:prSet presAssocID="{E7CCAAB6-4ED6-418D-B0FC-BAC75E56280F}" presName="bkgdShape" presStyleLbl="node1" presStyleIdx="4" presStyleCnt="5"/>
      <dgm:spPr/>
    </dgm:pt>
    <dgm:pt modelId="{1BB83478-93E7-4752-831C-919043A2FFA2}" type="pres">
      <dgm:prSet presAssocID="{E7CCAAB6-4ED6-418D-B0FC-BAC75E56280F}" presName="nodeTx" presStyleLbl="node1" presStyleIdx="4" presStyleCnt="5">
        <dgm:presLayoutVars>
          <dgm:bulletEnabled val="1"/>
        </dgm:presLayoutVars>
      </dgm:prSet>
      <dgm:spPr/>
    </dgm:pt>
    <dgm:pt modelId="{B016738B-BA21-4D01-B0B5-7E6B12C2DB0A}" type="pres">
      <dgm:prSet presAssocID="{E7CCAAB6-4ED6-418D-B0FC-BAC75E56280F}" presName="invisiNode" presStyleLbl="node1" presStyleIdx="4" presStyleCnt="5"/>
      <dgm:spPr/>
    </dgm:pt>
    <dgm:pt modelId="{CAFE427D-657A-446F-9598-9DBB7978DC55}" type="pres">
      <dgm:prSet presAssocID="{E7CCAAB6-4ED6-418D-B0FC-BAC75E56280F}" presName="imagNod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ance with solid fill"/>
        </a:ext>
      </dgm:extLst>
    </dgm:pt>
  </dgm:ptLst>
  <dgm:cxnLst>
    <dgm:cxn modelId="{23DBB80F-1A3C-47F1-B5B8-133CF95876F1}" srcId="{F41353F8-740D-47E4-9320-CE543E245165}" destId="{0999CB83-848A-4C8C-A116-987174C87248}" srcOrd="0" destOrd="0" parTransId="{DB17C914-75D1-4F50-84FC-95F470C541DF}" sibTransId="{46527E15-6A75-4A07-84C8-E7EA7266A7A6}"/>
    <dgm:cxn modelId="{F264081D-8D66-41C1-A879-ECE360774206}" type="presOf" srcId="{0999CB83-848A-4C8C-A116-987174C87248}" destId="{0F7F90BB-3DE5-4201-AA07-C9793BE2C015}" srcOrd="1" destOrd="0" presId="urn:microsoft.com/office/officeart/2005/8/layout/hList7"/>
    <dgm:cxn modelId="{0602F625-BAE4-45CB-8A66-76BC7250E1BB}" type="presOf" srcId="{E7CCAAB6-4ED6-418D-B0FC-BAC75E56280F}" destId="{5EE07FEE-B1F9-40DA-B21C-2F25E375ED1C}" srcOrd="0" destOrd="0" presId="urn:microsoft.com/office/officeart/2005/8/layout/hList7"/>
    <dgm:cxn modelId="{35E75E31-BF7B-4A65-B2BE-9EDEDFCB3535}" type="presOf" srcId="{15D5AAA2-9914-4223-A6E4-C559A3DA6270}" destId="{138F5049-0308-457D-A276-E406BC0BB0F4}" srcOrd="0" destOrd="0" presId="urn:microsoft.com/office/officeart/2005/8/layout/hList7"/>
    <dgm:cxn modelId="{6B93683B-915A-491C-A795-31A246665461}" type="presOf" srcId="{E76283FF-0473-4267-B0A8-8B7BB443AA2E}" destId="{909252A4-C2CA-495B-A9D0-C54606882F90}" srcOrd="1" destOrd="0" presId="urn:microsoft.com/office/officeart/2005/8/layout/hList7"/>
    <dgm:cxn modelId="{343BB75B-3DE7-461A-89CD-3FE2EDA75CC4}" srcId="{F41353F8-740D-47E4-9320-CE543E245165}" destId="{E7CCAAB6-4ED6-418D-B0FC-BAC75E56280F}" srcOrd="4" destOrd="0" parTransId="{E5A22D4D-AB37-4C93-8D22-B850C95BB4B5}" sibTransId="{8927FD25-3C04-4E5E-B18D-9367E18AAC4B}"/>
    <dgm:cxn modelId="{9D76DC68-3BF2-4A2A-843F-84FA35354056}" type="presOf" srcId="{AD502585-043E-444F-893C-3BA9E305DFEA}" destId="{2D79BC87-C45A-48BA-8065-BD3889927BF5}" srcOrd="0" destOrd="0" presId="urn:microsoft.com/office/officeart/2005/8/layout/hList7"/>
    <dgm:cxn modelId="{B2C1C46E-0C0A-41E7-AE7A-BAA230E84F9E}" type="presOf" srcId="{0999CB83-848A-4C8C-A116-987174C87248}" destId="{B9C8E4F9-4F28-43F0-8979-6A918AA3EE74}" srcOrd="0" destOrd="0" presId="urn:microsoft.com/office/officeart/2005/8/layout/hList7"/>
    <dgm:cxn modelId="{5D937D74-8D3C-4128-A934-14187B7CD6BA}" srcId="{F41353F8-740D-47E4-9320-CE543E245165}" destId="{E76283FF-0473-4267-B0A8-8B7BB443AA2E}" srcOrd="2" destOrd="0" parTransId="{D3D02928-FA3D-4CB2-8827-ECFFA2525968}" sibTransId="{374ABDC5-FC92-4843-B612-02FFE5971F01}"/>
    <dgm:cxn modelId="{7C3D2358-3E70-4E76-8785-5A612945D8C5}" type="presOf" srcId="{FE902F56-A6A4-4789-A2F6-5A4A2659A013}" destId="{8B4C76C4-F122-4AAF-900D-200D81F3715D}" srcOrd="1" destOrd="0" presId="urn:microsoft.com/office/officeart/2005/8/layout/hList7"/>
    <dgm:cxn modelId="{EBA7DC78-4994-4C5A-9941-0DE529179DBA}" srcId="{F41353F8-740D-47E4-9320-CE543E245165}" destId="{15D5AAA2-9914-4223-A6E4-C559A3DA6270}" srcOrd="3" destOrd="0" parTransId="{605E3897-8449-4378-85D0-48D13A2A1F29}" sibTransId="{AD502585-043E-444F-893C-3BA9E305DFEA}"/>
    <dgm:cxn modelId="{A659B385-6A23-4115-8C8B-91120D022522}" type="presOf" srcId="{15D5AAA2-9914-4223-A6E4-C559A3DA6270}" destId="{730DE88B-498D-4CA7-9CF6-C4AFAF476CC9}" srcOrd="1" destOrd="0" presId="urn:microsoft.com/office/officeart/2005/8/layout/hList7"/>
    <dgm:cxn modelId="{FE3FB78F-E54D-4931-A14B-F0E44414D324}" type="presOf" srcId="{F41353F8-740D-47E4-9320-CE543E245165}" destId="{E78EBD22-23CA-4F87-8542-F5E52A41BB10}" srcOrd="0" destOrd="0" presId="urn:microsoft.com/office/officeart/2005/8/layout/hList7"/>
    <dgm:cxn modelId="{56070198-1A78-4FFB-87F9-B54722A0F0A7}" type="presOf" srcId="{E7CCAAB6-4ED6-418D-B0FC-BAC75E56280F}" destId="{1BB83478-93E7-4752-831C-919043A2FFA2}" srcOrd="1" destOrd="0" presId="urn:microsoft.com/office/officeart/2005/8/layout/hList7"/>
    <dgm:cxn modelId="{E98014A1-75D4-4BEC-932F-8A2153C808A6}" type="presOf" srcId="{FE902F56-A6A4-4789-A2F6-5A4A2659A013}" destId="{8DEF5F3E-17B1-4B9B-B483-2B7CB29EB94A}" srcOrd="0" destOrd="0" presId="urn:microsoft.com/office/officeart/2005/8/layout/hList7"/>
    <dgm:cxn modelId="{F50B17C6-C5AC-4C26-A524-08A101313CE4}" type="presOf" srcId="{374ABDC5-FC92-4843-B612-02FFE5971F01}" destId="{3EB77347-691A-4463-B11B-33073BA71ED6}" srcOrd="0" destOrd="0" presId="urn:microsoft.com/office/officeart/2005/8/layout/hList7"/>
    <dgm:cxn modelId="{A04706E0-104E-413C-B5CA-814E85842D6B}" type="presOf" srcId="{E76283FF-0473-4267-B0A8-8B7BB443AA2E}" destId="{BBBA0616-F8D6-4440-B022-843E91A2E4BC}" srcOrd="0" destOrd="0" presId="urn:microsoft.com/office/officeart/2005/8/layout/hList7"/>
    <dgm:cxn modelId="{E76CAEE5-635C-49BC-997A-B28DFC854231}" type="presOf" srcId="{C6A46D26-3A33-46B6-B69B-667A0E20DE4E}" destId="{DD19AEF6-B5E0-4307-9BF0-756A3ADBEC33}" srcOrd="0" destOrd="0" presId="urn:microsoft.com/office/officeart/2005/8/layout/hList7"/>
    <dgm:cxn modelId="{7AD108E9-6F3A-46C3-8FF0-867B57204407}" srcId="{F41353F8-740D-47E4-9320-CE543E245165}" destId="{FE902F56-A6A4-4789-A2F6-5A4A2659A013}" srcOrd="1" destOrd="0" parTransId="{402A158A-CDEF-45A6-BACC-9BEF614C6B5C}" sibTransId="{C6A46D26-3A33-46B6-B69B-667A0E20DE4E}"/>
    <dgm:cxn modelId="{D374FCED-A074-4C1E-8A83-8532900D4D72}" type="presOf" srcId="{46527E15-6A75-4A07-84C8-E7EA7266A7A6}" destId="{EF50F165-538C-48C0-9049-15AD69BFB344}" srcOrd="0" destOrd="0" presId="urn:microsoft.com/office/officeart/2005/8/layout/hList7"/>
    <dgm:cxn modelId="{D91195BB-0144-4B26-AD83-ACC1AD5EB9E3}" type="presParOf" srcId="{E78EBD22-23CA-4F87-8542-F5E52A41BB10}" destId="{6D261146-B8C9-4864-815B-783305A6A0FA}" srcOrd="0" destOrd="0" presId="urn:microsoft.com/office/officeart/2005/8/layout/hList7"/>
    <dgm:cxn modelId="{D8A74D02-70C0-4F78-8749-9B0EF4AB18D7}" type="presParOf" srcId="{E78EBD22-23CA-4F87-8542-F5E52A41BB10}" destId="{42A5D5C9-8B7D-4732-82DD-089DCE0B1265}" srcOrd="1" destOrd="0" presId="urn:microsoft.com/office/officeart/2005/8/layout/hList7"/>
    <dgm:cxn modelId="{9D735089-AC31-4E34-A202-31C082AEF627}" type="presParOf" srcId="{42A5D5C9-8B7D-4732-82DD-089DCE0B1265}" destId="{5E6FBD59-FF4F-4587-9D8E-3461BD29A38E}" srcOrd="0" destOrd="0" presId="urn:microsoft.com/office/officeart/2005/8/layout/hList7"/>
    <dgm:cxn modelId="{C95C512E-F446-4C16-838D-819506DE4455}" type="presParOf" srcId="{5E6FBD59-FF4F-4587-9D8E-3461BD29A38E}" destId="{B9C8E4F9-4F28-43F0-8979-6A918AA3EE74}" srcOrd="0" destOrd="0" presId="urn:microsoft.com/office/officeart/2005/8/layout/hList7"/>
    <dgm:cxn modelId="{6C134C54-F1B5-4852-9B30-7E8F2F412497}" type="presParOf" srcId="{5E6FBD59-FF4F-4587-9D8E-3461BD29A38E}" destId="{0F7F90BB-3DE5-4201-AA07-C9793BE2C015}" srcOrd="1" destOrd="0" presId="urn:microsoft.com/office/officeart/2005/8/layout/hList7"/>
    <dgm:cxn modelId="{E031CE2B-F1FE-4CF7-8C1A-BCF8F220559F}" type="presParOf" srcId="{5E6FBD59-FF4F-4587-9D8E-3461BD29A38E}" destId="{83D0D756-6F0F-49FF-9A34-EB041AB6534A}" srcOrd="2" destOrd="0" presId="urn:microsoft.com/office/officeart/2005/8/layout/hList7"/>
    <dgm:cxn modelId="{9DB576D4-53AD-497B-9D67-668BCEAB72CF}" type="presParOf" srcId="{5E6FBD59-FF4F-4587-9D8E-3461BD29A38E}" destId="{94DA0A13-E87F-4D57-AD37-256A2AE4140F}" srcOrd="3" destOrd="0" presId="urn:microsoft.com/office/officeart/2005/8/layout/hList7"/>
    <dgm:cxn modelId="{4DB7A4F5-7ED4-4072-8E96-39BB48E4F5E0}" type="presParOf" srcId="{42A5D5C9-8B7D-4732-82DD-089DCE0B1265}" destId="{EF50F165-538C-48C0-9049-15AD69BFB344}" srcOrd="1" destOrd="0" presId="urn:microsoft.com/office/officeart/2005/8/layout/hList7"/>
    <dgm:cxn modelId="{0418CB19-B0CE-46D1-ADF0-E21F3D03610B}" type="presParOf" srcId="{42A5D5C9-8B7D-4732-82DD-089DCE0B1265}" destId="{3E5EE80D-4ED3-4EED-993D-5A9008D68ECF}" srcOrd="2" destOrd="0" presId="urn:microsoft.com/office/officeart/2005/8/layout/hList7"/>
    <dgm:cxn modelId="{512A812F-14A5-4DE1-9CC7-C358F078A66A}" type="presParOf" srcId="{3E5EE80D-4ED3-4EED-993D-5A9008D68ECF}" destId="{8DEF5F3E-17B1-4B9B-B483-2B7CB29EB94A}" srcOrd="0" destOrd="0" presId="urn:microsoft.com/office/officeart/2005/8/layout/hList7"/>
    <dgm:cxn modelId="{A12C95C6-3D82-4399-AFFA-9DA5B0927970}" type="presParOf" srcId="{3E5EE80D-4ED3-4EED-993D-5A9008D68ECF}" destId="{8B4C76C4-F122-4AAF-900D-200D81F3715D}" srcOrd="1" destOrd="0" presId="urn:microsoft.com/office/officeart/2005/8/layout/hList7"/>
    <dgm:cxn modelId="{7C1266BC-7CF4-4B54-9E01-81F44FFA5C52}" type="presParOf" srcId="{3E5EE80D-4ED3-4EED-993D-5A9008D68ECF}" destId="{4542721D-9702-4814-B9D6-FDB590AF0188}" srcOrd="2" destOrd="0" presId="urn:microsoft.com/office/officeart/2005/8/layout/hList7"/>
    <dgm:cxn modelId="{31643CDF-8C2E-4557-AF6C-FEF9817EBD5D}" type="presParOf" srcId="{3E5EE80D-4ED3-4EED-993D-5A9008D68ECF}" destId="{925B575D-0DE0-4A1B-9D9D-0EF106743B24}" srcOrd="3" destOrd="0" presId="urn:microsoft.com/office/officeart/2005/8/layout/hList7"/>
    <dgm:cxn modelId="{46AB5357-4945-43F9-9BF9-BC0165972F19}" type="presParOf" srcId="{42A5D5C9-8B7D-4732-82DD-089DCE0B1265}" destId="{DD19AEF6-B5E0-4307-9BF0-756A3ADBEC33}" srcOrd="3" destOrd="0" presId="urn:microsoft.com/office/officeart/2005/8/layout/hList7"/>
    <dgm:cxn modelId="{8A40FF9C-0349-4D2D-9B06-A322A79F7BDB}" type="presParOf" srcId="{42A5D5C9-8B7D-4732-82DD-089DCE0B1265}" destId="{24D007F8-8B53-4449-BFE4-B1AD56ABDC1C}" srcOrd="4" destOrd="0" presId="urn:microsoft.com/office/officeart/2005/8/layout/hList7"/>
    <dgm:cxn modelId="{AA725FBB-C9CA-4E93-A1EA-0825A3FC672A}" type="presParOf" srcId="{24D007F8-8B53-4449-BFE4-B1AD56ABDC1C}" destId="{BBBA0616-F8D6-4440-B022-843E91A2E4BC}" srcOrd="0" destOrd="0" presId="urn:microsoft.com/office/officeart/2005/8/layout/hList7"/>
    <dgm:cxn modelId="{817E712D-CBA2-49B4-9AAB-19FEE2CBC8CE}" type="presParOf" srcId="{24D007F8-8B53-4449-BFE4-B1AD56ABDC1C}" destId="{909252A4-C2CA-495B-A9D0-C54606882F90}" srcOrd="1" destOrd="0" presId="urn:microsoft.com/office/officeart/2005/8/layout/hList7"/>
    <dgm:cxn modelId="{4AC1809D-7C2A-4A4D-B1A7-CCC8A1505CEA}" type="presParOf" srcId="{24D007F8-8B53-4449-BFE4-B1AD56ABDC1C}" destId="{94454A0D-6AB4-4F24-BE8D-7CD661E8AF44}" srcOrd="2" destOrd="0" presId="urn:microsoft.com/office/officeart/2005/8/layout/hList7"/>
    <dgm:cxn modelId="{D24D9E18-CF1B-4FD5-ACDE-042B056C3A3A}" type="presParOf" srcId="{24D007F8-8B53-4449-BFE4-B1AD56ABDC1C}" destId="{567D4BAB-E7C5-42A4-95A9-B7CEE2646708}" srcOrd="3" destOrd="0" presId="urn:microsoft.com/office/officeart/2005/8/layout/hList7"/>
    <dgm:cxn modelId="{B0D3C85D-8B7B-4D92-8143-2753FB9E1580}" type="presParOf" srcId="{42A5D5C9-8B7D-4732-82DD-089DCE0B1265}" destId="{3EB77347-691A-4463-B11B-33073BA71ED6}" srcOrd="5" destOrd="0" presId="urn:microsoft.com/office/officeart/2005/8/layout/hList7"/>
    <dgm:cxn modelId="{2F9AD45E-D3AC-42BC-A613-2AB5032F84FE}" type="presParOf" srcId="{42A5D5C9-8B7D-4732-82DD-089DCE0B1265}" destId="{1C333413-6C69-44A7-96E9-B5529BFE7709}" srcOrd="6" destOrd="0" presId="urn:microsoft.com/office/officeart/2005/8/layout/hList7"/>
    <dgm:cxn modelId="{8B6B8DC2-A97B-4E66-B2E1-4F0EADB539A2}" type="presParOf" srcId="{1C333413-6C69-44A7-96E9-B5529BFE7709}" destId="{138F5049-0308-457D-A276-E406BC0BB0F4}" srcOrd="0" destOrd="0" presId="urn:microsoft.com/office/officeart/2005/8/layout/hList7"/>
    <dgm:cxn modelId="{A4997B43-9CD0-49B3-ACC6-085C81C9484A}" type="presParOf" srcId="{1C333413-6C69-44A7-96E9-B5529BFE7709}" destId="{730DE88B-498D-4CA7-9CF6-C4AFAF476CC9}" srcOrd="1" destOrd="0" presId="urn:microsoft.com/office/officeart/2005/8/layout/hList7"/>
    <dgm:cxn modelId="{C2817348-1D13-4105-B44B-4C7B6FA7F5E6}" type="presParOf" srcId="{1C333413-6C69-44A7-96E9-B5529BFE7709}" destId="{E128955B-9A22-4162-AFB6-E6892619D94D}" srcOrd="2" destOrd="0" presId="urn:microsoft.com/office/officeart/2005/8/layout/hList7"/>
    <dgm:cxn modelId="{DA56561D-B1D2-4808-B09B-EFC5A996605D}" type="presParOf" srcId="{1C333413-6C69-44A7-96E9-B5529BFE7709}" destId="{490950E9-FE64-4DAC-B4B0-766355989D19}" srcOrd="3" destOrd="0" presId="urn:microsoft.com/office/officeart/2005/8/layout/hList7"/>
    <dgm:cxn modelId="{3C22578E-D72B-4D04-AE92-3B8920AE70B9}" type="presParOf" srcId="{42A5D5C9-8B7D-4732-82DD-089DCE0B1265}" destId="{2D79BC87-C45A-48BA-8065-BD3889927BF5}" srcOrd="7" destOrd="0" presId="urn:microsoft.com/office/officeart/2005/8/layout/hList7"/>
    <dgm:cxn modelId="{358E67F3-0D80-43BE-8B80-59870586B716}" type="presParOf" srcId="{42A5D5C9-8B7D-4732-82DD-089DCE0B1265}" destId="{39D8E6E9-B2D6-42FD-A1E9-959B80A9D171}" srcOrd="8" destOrd="0" presId="urn:microsoft.com/office/officeart/2005/8/layout/hList7"/>
    <dgm:cxn modelId="{A939B02A-5ECD-4237-84FF-B73F7D1080F2}" type="presParOf" srcId="{39D8E6E9-B2D6-42FD-A1E9-959B80A9D171}" destId="{5EE07FEE-B1F9-40DA-B21C-2F25E375ED1C}" srcOrd="0" destOrd="0" presId="urn:microsoft.com/office/officeart/2005/8/layout/hList7"/>
    <dgm:cxn modelId="{BCFB2F2A-60C1-4671-9A22-22A044AB24AD}" type="presParOf" srcId="{39D8E6E9-B2D6-42FD-A1E9-959B80A9D171}" destId="{1BB83478-93E7-4752-831C-919043A2FFA2}" srcOrd="1" destOrd="0" presId="urn:microsoft.com/office/officeart/2005/8/layout/hList7"/>
    <dgm:cxn modelId="{92223171-877F-449A-82EC-9F6F9F3DC927}" type="presParOf" srcId="{39D8E6E9-B2D6-42FD-A1E9-959B80A9D171}" destId="{B016738B-BA21-4D01-B0B5-7E6B12C2DB0A}" srcOrd="2" destOrd="0" presId="urn:microsoft.com/office/officeart/2005/8/layout/hList7"/>
    <dgm:cxn modelId="{89886E1E-C26B-4D96-A673-0D17231368D3}" type="presParOf" srcId="{39D8E6E9-B2D6-42FD-A1E9-959B80A9D171}" destId="{CAFE427D-657A-446F-9598-9DBB7978DC5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821D57-A749-44E1-99DB-7F2E5D48844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DDE315F8-F9C7-4EBC-9129-DF8E4FB4616C}">
      <dgm:prSet phldrT="[Text]" custT="1"/>
      <dgm:spPr/>
      <dgm:t>
        <a:bodyPr/>
        <a:lstStyle/>
        <a:p>
          <a:r>
            <a:rPr lang="en-US" sz="1600" b="1" dirty="0">
              <a:latin typeface="Verdana" panose="020B0604030504040204" pitchFamily="34" charset="0"/>
              <a:ea typeface="Verdana" panose="020B0604030504040204" pitchFamily="34" charset="0"/>
            </a:rPr>
            <a:t>Adjust interview process</a:t>
          </a:r>
        </a:p>
      </dgm:t>
    </dgm:pt>
    <dgm:pt modelId="{0D35700E-3D9B-4109-8E66-9A4E73DB5477}" type="parTrans" cxnId="{02784E3F-25FE-4589-BB21-02B31688A053}">
      <dgm:prSet/>
      <dgm:spPr/>
      <dgm:t>
        <a:bodyPr/>
        <a:lstStyle/>
        <a:p>
          <a:endParaRPr lang="en-US">
            <a:latin typeface="Verdana" panose="020B0604030504040204" pitchFamily="34" charset="0"/>
            <a:ea typeface="Verdana" panose="020B0604030504040204" pitchFamily="34" charset="0"/>
          </a:endParaRPr>
        </a:p>
      </dgm:t>
    </dgm:pt>
    <dgm:pt modelId="{C8678E1D-2993-4198-AD7A-E9C9EC436158}" type="sibTrans" cxnId="{02784E3F-25FE-4589-BB21-02B31688A053}">
      <dgm:prSet/>
      <dgm:spPr/>
      <dgm:t>
        <a:bodyPr/>
        <a:lstStyle/>
        <a:p>
          <a:endParaRPr lang="en-US">
            <a:latin typeface="Verdana" panose="020B0604030504040204" pitchFamily="34" charset="0"/>
            <a:ea typeface="Verdana" panose="020B0604030504040204" pitchFamily="34" charset="0"/>
          </a:endParaRPr>
        </a:p>
      </dgm:t>
    </dgm:pt>
    <dgm:pt modelId="{584A17CE-3509-470E-A0DC-FF0FC83AAD3D}">
      <dgm:prSet phldrT="[Text]" custT="1"/>
      <dgm:spPr/>
      <dgm:t>
        <a:bodyPr anchor="ctr"/>
        <a:lstStyle/>
        <a:p>
          <a:pPr algn="l"/>
          <a:r>
            <a:rPr lang="en-US" sz="1400" dirty="0">
              <a:latin typeface="Verdana" panose="020B0604030504040204" pitchFamily="34" charset="0"/>
              <a:ea typeface="Verdana" panose="020B0604030504040204" pitchFamily="34" charset="0"/>
            </a:rPr>
            <a:t>Moved Calibration from after to before Interviews</a:t>
          </a:r>
        </a:p>
      </dgm:t>
    </dgm:pt>
    <dgm:pt modelId="{DB010CBD-D145-46C8-B336-30EAE7DCC6A5}" type="parTrans" cxnId="{E04B77F5-796B-4DB4-8E81-A2DDF444C7F7}">
      <dgm:prSet/>
      <dgm:spPr/>
      <dgm:t>
        <a:bodyPr/>
        <a:lstStyle/>
        <a:p>
          <a:endParaRPr lang="en-US">
            <a:latin typeface="Verdana" panose="020B0604030504040204" pitchFamily="34" charset="0"/>
            <a:ea typeface="Verdana" panose="020B0604030504040204" pitchFamily="34" charset="0"/>
          </a:endParaRPr>
        </a:p>
      </dgm:t>
    </dgm:pt>
    <dgm:pt modelId="{B2856EF1-7683-4747-B76F-608A469FEDE5}" type="sibTrans" cxnId="{E04B77F5-796B-4DB4-8E81-A2DDF444C7F7}">
      <dgm:prSet/>
      <dgm:spPr/>
      <dgm:t>
        <a:bodyPr/>
        <a:lstStyle/>
        <a:p>
          <a:endParaRPr lang="en-US">
            <a:latin typeface="Verdana" panose="020B0604030504040204" pitchFamily="34" charset="0"/>
            <a:ea typeface="Verdana" panose="020B0604030504040204" pitchFamily="34" charset="0"/>
          </a:endParaRPr>
        </a:p>
      </dgm:t>
    </dgm:pt>
    <dgm:pt modelId="{680C5123-E1C2-4A9D-97C4-B13849060D3E}">
      <dgm:prSet phldrT="[Text]" custT="1"/>
      <dgm:spPr/>
      <dgm:t>
        <a:bodyPr/>
        <a:lstStyle/>
        <a:p>
          <a:r>
            <a:rPr lang="en-US" sz="1600" b="1" dirty="0">
              <a:latin typeface="Verdana" panose="020B0604030504040204" pitchFamily="34" charset="0"/>
              <a:ea typeface="Verdana" panose="020B0604030504040204" pitchFamily="34" charset="0"/>
            </a:rPr>
            <a:t>Provide more detail in Bidder Feedback Notifications</a:t>
          </a:r>
        </a:p>
      </dgm:t>
    </dgm:pt>
    <dgm:pt modelId="{09105C63-E03D-44A1-8E2B-FDF41CA97CB7}" type="parTrans" cxnId="{4E9784A4-1101-4206-B5E3-6A73104E7D40}">
      <dgm:prSet/>
      <dgm:spPr/>
      <dgm:t>
        <a:bodyPr/>
        <a:lstStyle/>
        <a:p>
          <a:endParaRPr lang="en-US">
            <a:latin typeface="Verdana" panose="020B0604030504040204" pitchFamily="34" charset="0"/>
            <a:ea typeface="Verdana" panose="020B0604030504040204" pitchFamily="34" charset="0"/>
          </a:endParaRPr>
        </a:p>
      </dgm:t>
    </dgm:pt>
    <dgm:pt modelId="{74386AD2-4A7F-498B-9183-003D8483301C}" type="sibTrans" cxnId="{4E9784A4-1101-4206-B5E3-6A73104E7D40}">
      <dgm:prSet/>
      <dgm:spPr/>
      <dgm:t>
        <a:bodyPr/>
        <a:lstStyle/>
        <a:p>
          <a:endParaRPr lang="en-US">
            <a:latin typeface="Verdana" panose="020B0604030504040204" pitchFamily="34" charset="0"/>
            <a:ea typeface="Verdana" panose="020B0604030504040204" pitchFamily="34" charset="0"/>
          </a:endParaRPr>
        </a:p>
      </dgm:t>
    </dgm:pt>
    <dgm:pt modelId="{49B55A2E-3C1B-45B8-86DD-08C921E7A1B7}">
      <dgm:prSet phldrT="[Text]" custT="1"/>
      <dgm:spPr/>
      <dgm:t>
        <a:bodyPr anchor="ctr"/>
        <a:lstStyle/>
        <a:p>
          <a:r>
            <a:rPr lang="en-US" sz="1400" dirty="0">
              <a:latin typeface="Verdana" panose="020B0604030504040204" pitchFamily="34" charset="0"/>
              <a:ea typeface="Verdana" panose="020B0604030504040204" pitchFamily="34" charset="0"/>
            </a:rPr>
            <a:t>Provided more details in written notifications</a:t>
          </a:r>
        </a:p>
      </dgm:t>
    </dgm:pt>
    <dgm:pt modelId="{7B551A94-4AD7-420A-AEFF-B43C0F1541B5}" type="parTrans" cxnId="{127689D6-BEA2-4D21-B9A4-604C5491E001}">
      <dgm:prSet/>
      <dgm:spPr/>
      <dgm:t>
        <a:bodyPr/>
        <a:lstStyle/>
        <a:p>
          <a:endParaRPr lang="en-US">
            <a:latin typeface="Verdana" panose="020B0604030504040204" pitchFamily="34" charset="0"/>
            <a:ea typeface="Verdana" panose="020B0604030504040204" pitchFamily="34" charset="0"/>
          </a:endParaRPr>
        </a:p>
      </dgm:t>
    </dgm:pt>
    <dgm:pt modelId="{23AEA3EC-81F5-413E-B376-160848CAE3C4}" type="sibTrans" cxnId="{127689D6-BEA2-4D21-B9A4-604C5491E001}">
      <dgm:prSet/>
      <dgm:spPr/>
      <dgm:t>
        <a:bodyPr/>
        <a:lstStyle/>
        <a:p>
          <a:endParaRPr lang="en-US">
            <a:latin typeface="Verdana" panose="020B0604030504040204" pitchFamily="34" charset="0"/>
            <a:ea typeface="Verdana" panose="020B0604030504040204" pitchFamily="34" charset="0"/>
          </a:endParaRPr>
        </a:p>
      </dgm:t>
    </dgm:pt>
    <dgm:pt modelId="{C5C9E5D3-C296-48D8-A6E5-234AF6E02476}">
      <dgm:prSet phldrT="[Text]" custT="1"/>
      <dgm:spPr/>
      <dgm:t>
        <a:bodyPr anchor="ctr"/>
        <a:lstStyle/>
        <a:p>
          <a:r>
            <a:rPr lang="en-US" sz="1400" dirty="0">
              <a:latin typeface="Verdana" panose="020B0604030504040204" pitchFamily="34" charset="0"/>
              <a:ea typeface="Verdana" panose="020B0604030504040204" pitchFamily="34" charset="0"/>
            </a:rPr>
            <a:t>Offering Bidder Debrief Sessions to those not advancing</a:t>
          </a:r>
        </a:p>
      </dgm:t>
    </dgm:pt>
    <dgm:pt modelId="{F7130416-C3F6-444F-8A22-B4F37C2F6BAF}" type="parTrans" cxnId="{7B5EC242-01D8-466F-9B91-06A790B81C42}">
      <dgm:prSet/>
      <dgm:spPr/>
      <dgm:t>
        <a:bodyPr/>
        <a:lstStyle/>
        <a:p>
          <a:endParaRPr lang="en-US">
            <a:latin typeface="Verdana" panose="020B0604030504040204" pitchFamily="34" charset="0"/>
            <a:ea typeface="Verdana" panose="020B0604030504040204" pitchFamily="34" charset="0"/>
          </a:endParaRPr>
        </a:p>
      </dgm:t>
    </dgm:pt>
    <dgm:pt modelId="{023CA213-913C-4E1B-A7D7-862EEDB58466}" type="sibTrans" cxnId="{7B5EC242-01D8-466F-9B91-06A790B81C42}">
      <dgm:prSet/>
      <dgm:spPr/>
      <dgm:t>
        <a:bodyPr/>
        <a:lstStyle/>
        <a:p>
          <a:endParaRPr lang="en-US">
            <a:latin typeface="Verdana" panose="020B0604030504040204" pitchFamily="34" charset="0"/>
            <a:ea typeface="Verdana" panose="020B0604030504040204" pitchFamily="34" charset="0"/>
          </a:endParaRPr>
        </a:p>
      </dgm:t>
    </dgm:pt>
    <dgm:pt modelId="{F76B03BC-2404-40FB-82D3-104100F02095}">
      <dgm:prSet phldrT="[Text]" custT="1"/>
      <dgm:spPr/>
      <dgm:t>
        <a:bodyPr/>
        <a:lstStyle/>
        <a:p>
          <a:r>
            <a:rPr lang="en-US" sz="1600" b="1" dirty="0">
              <a:latin typeface="Verdana" panose="020B0604030504040204" pitchFamily="34" charset="0"/>
              <a:ea typeface="Verdana" panose="020B0604030504040204" pitchFamily="34" charset="0"/>
            </a:rPr>
            <a:t>Scoring of Terms &amp; Conditions</a:t>
          </a:r>
        </a:p>
      </dgm:t>
    </dgm:pt>
    <dgm:pt modelId="{A01B3E96-3883-4BE4-AA05-40E6B50D0186}" type="parTrans" cxnId="{9D168E81-931C-44B4-AD6F-DD635C9AD280}">
      <dgm:prSet/>
      <dgm:spPr/>
      <dgm:t>
        <a:bodyPr/>
        <a:lstStyle/>
        <a:p>
          <a:endParaRPr lang="en-US">
            <a:latin typeface="Verdana" panose="020B0604030504040204" pitchFamily="34" charset="0"/>
            <a:ea typeface="Verdana" panose="020B0604030504040204" pitchFamily="34" charset="0"/>
          </a:endParaRPr>
        </a:p>
      </dgm:t>
    </dgm:pt>
    <dgm:pt modelId="{8EFF2F89-B1BC-4640-A185-7ED1383FFE5A}" type="sibTrans" cxnId="{9D168E81-931C-44B4-AD6F-DD635C9AD280}">
      <dgm:prSet/>
      <dgm:spPr/>
      <dgm:t>
        <a:bodyPr/>
        <a:lstStyle/>
        <a:p>
          <a:endParaRPr lang="en-US">
            <a:latin typeface="Verdana" panose="020B0604030504040204" pitchFamily="34" charset="0"/>
            <a:ea typeface="Verdana" panose="020B0604030504040204" pitchFamily="34" charset="0"/>
          </a:endParaRPr>
        </a:p>
      </dgm:t>
    </dgm:pt>
    <dgm:pt modelId="{78A2C39C-4F2D-4540-B87C-5316AE3A8603}">
      <dgm:prSet phldrT="[Text]" custT="1"/>
      <dgm:spPr/>
      <dgm:t>
        <a:bodyPr/>
        <a:lstStyle/>
        <a:p>
          <a:r>
            <a:rPr lang="en-US" sz="1600" b="1" dirty="0">
              <a:latin typeface="Verdana" panose="020B0604030504040204" pitchFamily="34" charset="0"/>
              <a:ea typeface="Verdana" panose="020B0604030504040204" pitchFamily="34" charset="0"/>
            </a:rPr>
            <a:t>Reduce solicitation timelines</a:t>
          </a:r>
        </a:p>
      </dgm:t>
    </dgm:pt>
    <dgm:pt modelId="{72F0524B-3D3D-45AD-A5C6-C9BB60F7474B}" type="parTrans" cxnId="{21434359-B376-4D0C-98F1-F60FC5C974F6}">
      <dgm:prSet/>
      <dgm:spPr/>
      <dgm:t>
        <a:bodyPr/>
        <a:lstStyle/>
        <a:p>
          <a:endParaRPr lang="en-US">
            <a:latin typeface="Verdana" panose="020B0604030504040204" pitchFamily="34" charset="0"/>
            <a:ea typeface="Verdana" panose="020B0604030504040204" pitchFamily="34" charset="0"/>
          </a:endParaRPr>
        </a:p>
      </dgm:t>
    </dgm:pt>
    <dgm:pt modelId="{FA66C984-F77C-4CC8-8EE5-818F77A7083C}" type="sibTrans" cxnId="{21434359-B376-4D0C-98F1-F60FC5C974F6}">
      <dgm:prSet/>
      <dgm:spPr/>
      <dgm:t>
        <a:bodyPr/>
        <a:lstStyle/>
        <a:p>
          <a:endParaRPr lang="en-US">
            <a:latin typeface="Verdana" panose="020B0604030504040204" pitchFamily="34" charset="0"/>
            <a:ea typeface="Verdana" panose="020B0604030504040204" pitchFamily="34" charset="0"/>
          </a:endParaRPr>
        </a:p>
      </dgm:t>
    </dgm:pt>
    <dgm:pt modelId="{C05A6333-479A-464D-BF71-492E63A7C19F}">
      <dgm:prSet phldrT="[Text]" custT="1"/>
      <dgm:spPr/>
      <dgm:t>
        <a:bodyPr/>
        <a:lstStyle/>
        <a:p>
          <a:r>
            <a:rPr lang="en-US" sz="1600" b="1" dirty="0">
              <a:latin typeface="Verdana" panose="020B0604030504040204" pitchFamily="34" charset="0"/>
              <a:ea typeface="Verdana" panose="020B0604030504040204" pitchFamily="34" charset="0"/>
            </a:rPr>
            <a:t>Survey evaluators after each solicitation stage</a:t>
          </a:r>
        </a:p>
      </dgm:t>
    </dgm:pt>
    <dgm:pt modelId="{1A267BCC-251A-4C99-B52F-5FED55B5B93C}" type="parTrans" cxnId="{B9679E43-EA54-4F20-B7F0-48A10D8570D1}">
      <dgm:prSet/>
      <dgm:spPr/>
      <dgm:t>
        <a:bodyPr/>
        <a:lstStyle/>
        <a:p>
          <a:endParaRPr lang="en-US">
            <a:latin typeface="Verdana" panose="020B0604030504040204" pitchFamily="34" charset="0"/>
            <a:ea typeface="Verdana" panose="020B0604030504040204" pitchFamily="34" charset="0"/>
          </a:endParaRPr>
        </a:p>
      </dgm:t>
    </dgm:pt>
    <dgm:pt modelId="{4F18DAA9-086B-4969-AC2B-6A6A81AA094B}" type="sibTrans" cxnId="{B9679E43-EA54-4F20-B7F0-48A10D8570D1}">
      <dgm:prSet/>
      <dgm:spPr/>
      <dgm:t>
        <a:bodyPr/>
        <a:lstStyle/>
        <a:p>
          <a:endParaRPr lang="en-US">
            <a:latin typeface="Verdana" panose="020B0604030504040204" pitchFamily="34" charset="0"/>
            <a:ea typeface="Verdana" panose="020B0604030504040204" pitchFamily="34" charset="0"/>
          </a:endParaRPr>
        </a:p>
      </dgm:t>
    </dgm:pt>
    <dgm:pt modelId="{6B5369BF-F9C8-44B6-8E24-25435484CE5C}">
      <dgm:prSet phldrT="[Text]" custT="1"/>
      <dgm:spPr/>
      <dgm:t>
        <a:bodyPr anchor="ctr"/>
        <a:lstStyle/>
        <a:p>
          <a:r>
            <a:rPr lang="en-US" sz="1400" dirty="0">
              <a:latin typeface="Verdana" panose="020B0604030504040204" pitchFamily="34" charset="0"/>
              <a:ea typeface="Verdana" panose="020B0604030504040204" pitchFamily="34" charset="0"/>
            </a:rPr>
            <a:t>Enterprise policy</a:t>
          </a:r>
        </a:p>
      </dgm:t>
    </dgm:pt>
    <dgm:pt modelId="{E3207204-90A4-4576-905B-DD69924E0DF9}" type="parTrans" cxnId="{7040657B-E96B-4163-A12C-30C9871FF4E6}">
      <dgm:prSet/>
      <dgm:spPr/>
      <dgm:t>
        <a:bodyPr/>
        <a:lstStyle/>
        <a:p>
          <a:endParaRPr lang="en-US">
            <a:latin typeface="Verdana" panose="020B0604030504040204" pitchFamily="34" charset="0"/>
            <a:ea typeface="Verdana" panose="020B0604030504040204" pitchFamily="34" charset="0"/>
          </a:endParaRPr>
        </a:p>
      </dgm:t>
    </dgm:pt>
    <dgm:pt modelId="{780658CF-E7F3-4912-BBE7-E85A7A26BCEE}" type="sibTrans" cxnId="{7040657B-E96B-4163-A12C-30C9871FF4E6}">
      <dgm:prSet/>
      <dgm:spPr/>
      <dgm:t>
        <a:bodyPr/>
        <a:lstStyle/>
        <a:p>
          <a:endParaRPr lang="en-US">
            <a:latin typeface="Verdana" panose="020B0604030504040204" pitchFamily="34" charset="0"/>
            <a:ea typeface="Verdana" panose="020B0604030504040204" pitchFamily="34" charset="0"/>
          </a:endParaRPr>
        </a:p>
      </dgm:t>
    </dgm:pt>
    <dgm:pt modelId="{30DD06AA-7A24-4218-8A31-36F65F0F7906}">
      <dgm:prSet phldrT="[Text]" custT="1"/>
      <dgm:spPr/>
      <dgm:t>
        <a:bodyPr anchor="ctr"/>
        <a:lstStyle/>
        <a:p>
          <a:r>
            <a:rPr lang="en-US" sz="1400" dirty="0">
              <a:latin typeface="Verdana" panose="020B0604030504040204" pitchFamily="34" charset="0"/>
              <a:ea typeface="Verdana" panose="020B0604030504040204" pitchFamily="34" charset="0"/>
            </a:rPr>
            <a:t>Reduced solicitation timelines from </a:t>
          </a:r>
          <a:r>
            <a:rPr lang="en-US" sz="1400" dirty="0">
              <a:solidFill>
                <a:schemeClr val="tx1"/>
              </a:solidFill>
              <a:latin typeface="Verdana" panose="020B0604030504040204" pitchFamily="34" charset="0"/>
              <a:ea typeface="Verdana" panose="020B0604030504040204" pitchFamily="34" charset="0"/>
            </a:rPr>
            <a:t>18-21 months to 12 </a:t>
          </a:r>
          <a:r>
            <a:rPr lang="en-US" sz="1400" dirty="0">
              <a:latin typeface="Verdana" panose="020B0604030504040204" pitchFamily="34" charset="0"/>
              <a:ea typeface="Verdana" panose="020B0604030504040204" pitchFamily="34" charset="0"/>
            </a:rPr>
            <a:t>months, a 33% reduction</a:t>
          </a:r>
        </a:p>
      </dgm:t>
    </dgm:pt>
    <dgm:pt modelId="{7F0BACE5-4C74-4B88-B35E-94348DFC2ADF}" type="parTrans" cxnId="{4D08D5A5-B034-46EE-90E8-8E9B23D2251C}">
      <dgm:prSet/>
      <dgm:spPr/>
      <dgm:t>
        <a:bodyPr/>
        <a:lstStyle/>
        <a:p>
          <a:endParaRPr lang="en-US">
            <a:latin typeface="Verdana" panose="020B0604030504040204" pitchFamily="34" charset="0"/>
            <a:ea typeface="Verdana" panose="020B0604030504040204" pitchFamily="34" charset="0"/>
          </a:endParaRPr>
        </a:p>
      </dgm:t>
    </dgm:pt>
    <dgm:pt modelId="{C5468696-1E84-4291-982A-586C9ECAEEB4}" type="sibTrans" cxnId="{4D08D5A5-B034-46EE-90E8-8E9B23D2251C}">
      <dgm:prSet/>
      <dgm:spPr/>
      <dgm:t>
        <a:bodyPr/>
        <a:lstStyle/>
        <a:p>
          <a:endParaRPr lang="en-US">
            <a:latin typeface="Verdana" panose="020B0604030504040204" pitchFamily="34" charset="0"/>
            <a:ea typeface="Verdana" panose="020B0604030504040204" pitchFamily="34" charset="0"/>
          </a:endParaRPr>
        </a:p>
      </dgm:t>
    </dgm:pt>
    <dgm:pt modelId="{A05502DC-7CC8-4576-9C1F-C10EFB72962E}">
      <dgm:prSet phldrT="[Text]" custT="1"/>
      <dgm:spPr/>
      <dgm:t>
        <a:bodyPr anchor="ctr"/>
        <a:lstStyle/>
        <a:p>
          <a:r>
            <a:rPr lang="en-US" sz="1400" dirty="0">
              <a:latin typeface="Verdana" panose="020B0604030504040204" pitchFamily="34" charset="0"/>
              <a:ea typeface="Verdana" panose="020B0604030504040204" pitchFamily="34" charset="0"/>
            </a:rPr>
            <a:t>SDG&amp;E has conducted several evaluations</a:t>
          </a:r>
        </a:p>
      </dgm:t>
    </dgm:pt>
    <dgm:pt modelId="{7DBFA31B-24D2-4C8D-90CB-98209E3FC385}" type="parTrans" cxnId="{AEE82151-4F17-4711-AA2C-3BB008CE4876}">
      <dgm:prSet/>
      <dgm:spPr/>
      <dgm:t>
        <a:bodyPr/>
        <a:lstStyle/>
        <a:p>
          <a:endParaRPr lang="en-US">
            <a:latin typeface="Verdana" panose="020B0604030504040204" pitchFamily="34" charset="0"/>
            <a:ea typeface="Verdana" panose="020B0604030504040204" pitchFamily="34" charset="0"/>
          </a:endParaRPr>
        </a:p>
      </dgm:t>
    </dgm:pt>
    <dgm:pt modelId="{CE2BE55C-C95D-4C83-96A2-01EF91553D40}" type="sibTrans" cxnId="{AEE82151-4F17-4711-AA2C-3BB008CE4876}">
      <dgm:prSet/>
      <dgm:spPr/>
      <dgm:t>
        <a:bodyPr/>
        <a:lstStyle/>
        <a:p>
          <a:endParaRPr lang="en-US">
            <a:latin typeface="Verdana" panose="020B0604030504040204" pitchFamily="34" charset="0"/>
            <a:ea typeface="Verdana" panose="020B0604030504040204" pitchFamily="34" charset="0"/>
          </a:endParaRPr>
        </a:p>
      </dgm:t>
    </dgm:pt>
    <dgm:pt modelId="{5D12BC6E-6C39-4511-9365-D9785E2CC8A2}">
      <dgm:prSet phldrT="[Text]" custT="1"/>
      <dgm:spPr/>
      <dgm:t>
        <a:bodyPr anchor="ctr"/>
        <a:lstStyle/>
        <a:p>
          <a:r>
            <a:rPr lang="en-US" sz="1400" dirty="0">
              <a:latin typeface="Verdana" panose="020B0604030504040204" pitchFamily="34" charset="0"/>
              <a:ea typeface="Verdana" panose="020B0604030504040204" pitchFamily="34" charset="0"/>
            </a:rPr>
            <a:t>Decided on a case-by-case basis</a:t>
          </a:r>
        </a:p>
      </dgm:t>
    </dgm:pt>
    <dgm:pt modelId="{1272CFB8-D11E-44A5-A72C-5740D680807C}" type="parTrans" cxnId="{383FBA8B-E917-4CF4-9EFC-6228F8159534}">
      <dgm:prSet/>
      <dgm:spPr/>
      <dgm:t>
        <a:bodyPr/>
        <a:lstStyle/>
        <a:p>
          <a:endParaRPr lang="en-US"/>
        </a:p>
      </dgm:t>
    </dgm:pt>
    <dgm:pt modelId="{43E68942-4436-4D55-9346-5563DF58C738}" type="sibTrans" cxnId="{383FBA8B-E917-4CF4-9EFC-6228F8159534}">
      <dgm:prSet/>
      <dgm:spPr/>
      <dgm:t>
        <a:bodyPr/>
        <a:lstStyle/>
        <a:p>
          <a:endParaRPr lang="en-US"/>
        </a:p>
      </dgm:t>
    </dgm:pt>
    <dgm:pt modelId="{F99FF8CE-58D2-4F7A-8344-AA0D02E069FD}" type="pres">
      <dgm:prSet presAssocID="{98821D57-A749-44E1-99DB-7F2E5D48844B}" presName="Name0" presStyleCnt="0">
        <dgm:presLayoutVars>
          <dgm:dir/>
          <dgm:animLvl val="lvl"/>
          <dgm:resizeHandles/>
        </dgm:presLayoutVars>
      </dgm:prSet>
      <dgm:spPr/>
    </dgm:pt>
    <dgm:pt modelId="{08E9EA8E-7300-45EA-BC71-9BC7B7733BE2}" type="pres">
      <dgm:prSet presAssocID="{DDE315F8-F9C7-4EBC-9129-DF8E4FB4616C}" presName="linNode" presStyleCnt="0"/>
      <dgm:spPr/>
    </dgm:pt>
    <dgm:pt modelId="{A2FEE6F4-73A2-443E-BA72-6FD2C3A7916D}" type="pres">
      <dgm:prSet presAssocID="{DDE315F8-F9C7-4EBC-9129-DF8E4FB4616C}" presName="parentShp" presStyleLbl="node1" presStyleIdx="0" presStyleCnt="5">
        <dgm:presLayoutVars>
          <dgm:bulletEnabled val="1"/>
        </dgm:presLayoutVars>
      </dgm:prSet>
      <dgm:spPr/>
    </dgm:pt>
    <dgm:pt modelId="{4290835B-BCE9-42C4-AA8F-4305CD5CAC88}" type="pres">
      <dgm:prSet presAssocID="{DDE315F8-F9C7-4EBC-9129-DF8E4FB4616C}" presName="childShp" presStyleLbl="bgAccFollowNode1" presStyleIdx="0" presStyleCnt="5">
        <dgm:presLayoutVars>
          <dgm:bulletEnabled val="1"/>
        </dgm:presLayoutVars>
      </dgm:prSet>
      <dgm:spPr/>
    </dgm:pt>
    <dgm:pt modelId="{5F18F4D0-E07F-4F13-A744-AC4FEFC67BE2}" type="pres">
      <dgm:prSet presAssocID="{C8678E1D-2993-4198-AD7A-E9C9EC436158}" presName="spacing" presStyleCnt="0"/>
      <dgm:spPr/>
    </dgm:pt>
    <dgm:pt modelId="{F12F0497-F455-485B-9F99-007E4735926A}" type="pres">
      <dgm:prSet presAssocID="{680C5123-E1C2-4A9D-97C4-B13849060D3E}" presName="linNode" presStyleCnt="0"/>
      <dgm:spPr/>
    </dgm:pt>
    <dgm:pt modelId="{2E2B4C75-3A89-436B-95B1-29A5822FC06A}" type="pres">
      <dgm:prSet presAssocID="{680C5123-E1C2-4A9D-97C4-B13849060D3E}" presName="parentShp" presStyleLbl="node1" presStyleIdx="1" presStyleCnt="5">
        <dgm:presLayoutVars>
          <dgm:bulletEnabled val="1"/>
        </dgm:presLayoutVars>
      </dgm:prSet>
      <dgm:spPr/>
    </dgm:pt>
    <dgm:pt modelId="{2D8C913E-D8C1-40CE-A4ED-44CBB7B25AE0}" type="pres">
      <dgm:prSet presAssocID="{680C5123-E1C2-4A9D-97C4-B13849060D3E}" presName="childShp" presStyleLbl="bgAccFollowNode1" presStyleIdx="1" presStyleCnt="5">
        <dgm:presLayoutVars>
          <dgm:bulletEnabled val="1"/>
        </dgm:presLayoutVars>
      </dgm:prSet>
      <dgm:spPr/>
    </dgm:pt>
    <dgm:pt modelId="{A8FD3673-D1BE-490D-B3DF-51ED7E771330}" type="pres">
      <dgm:prSet presAssocID="{74386AD2-4A7F-498B-9183-003D8483301C}" presName="spacing" presStyleCnt="0"/>
      <dgm:spPr/>
    </dgm:pt>
    <dgm:pt modelId="{1AC4E1A5-A4BE-48FF-9CEF-A6C7509E8280}" type="pres">
      <dgm:prSet presAssocID="{F76B03BC-2404-40FB-82D3-104100F02095}" presName="linNode" presStyleCnt="0"/>
      <dgm:spPr/>
    </dgm:pt>
    <dgm:pt modelId="{77FD63D2-B323-4363-83EE-532B8BBCB171}" type="pres">
      <dgm:prSet presAssocID="{F76B03BC-2404-40FB-82D3-104100F02095}" presName="parentShp" presStyleLbl="node1" presStyleIdx="2" presStyleCnt="5">
        <dgm:presLayoutVars>
          <dgm:bulletEnabled val="1"/>
        </dgm:presLayoutVars>
      </dgm:prSet>
      <dgm:spPr/>
    </dgm:pt>
    <dgm:pt modelId="{4F5C9387-134D-4EA3-B6B9-2D805E54D7FA}" type="pres">
      <dgm:prSet presAssocID="{F76B03BC-2404-40FB-82D3-104100F02095}" presName="childShp" presStyleLbl="bgAccFollowNode1" presStyleIdx="2" presStyleCnt="5">
        <dgm:presLayoutVars>
          <dgm:bulletEnabled val="1"/>
        </dgm:presLayoutVars>
      </dgm:prSet>
      <dgm:spPr/>
    </dgm:pt>
    <dgm:pt modelId="{34A8A7B2-B5A3-471F-BA11-2F566365403E}" type="pres">
      <dgm:prSet presAssocID="{8EFF2F89-B1BC-4640-A185-7ED1383FFE5A}" presName="spacing" presStyleCnt="0"/>
      <dgm:spPr/>
    </dgm:pt>
    <dgm:pt modelId="{85B58092-DA38-4B2B-AE30-F15A1C2A9402}" type="pres">
      <dgm:prSet presAssocID="{78A2C39C-4F2D-4540-B87C-5316AE3A8603}" presName="linNode" presStyleCnt="0"/>
      <dgm:spPr/>
    </dgm:pt>
    <dgm:pt modelId="{5088D88A-6FD6-436C-9F61-DCAD56DC9722}" type="pres">
      <dgm:prSet presAssocID="{78A2C39C-4F2D-4540-B87C-5316AE3A8603}" presName="parentShp" presStyleLbl="node1" presStyleIdx="3" presStyleCnt="5">
        <dgm:presLayoutVars>
          <dgm:bulletEnabled val="1"/>
        </dgm:presLayoutVars>
      </dgm:prSet>
      <dgm:spPr/>
    </dgm:pt>
    <dgm:pt modelId="{7FFA5FB7-D9E7-4169-83FB-88765EB41879}" type="pres">
      <dgm:prSet presAssocID="{78A2C39C-4F2D-4540-B87C-5316AE3A8603}" presName="childShp" presStyleLbl="bgAccFollowNode1" presStyleIdx="3" presStyleCnt="5">
        <dgm:presLayoutVars>
          <dgm:bulletEnabled val="1"/>
        </dgm:presLayoutVars>
      </dgm:prSet>
      <dgm:spPr/>
    </dgm:pt>
    <dgm:pt modelId="{5F135681-2BE6-4657-87A6-DF245985D3D9}" type="pres">
      <dgm:prSet presAssocID="{FA66C984-F77C-4CC8-8EE5-818F77A7083C}" presName="spacing" presStyleCnt="0"/>
      <dgm:spPr/>
    </dgm:pt>
    <dgm:pt modelId="{49A7D8E2-B845-437C-84EA-B70A0B6141F0}" type="pres">
      <dgm:prSet presAssocID="{C05A6333-479A-464D-BF71-492E63A7C19F}" presName="linNode" presStyleCnt="0"/>
      <dgm:spPr/>
    </dgm:pt>
    <dgm:pt modelId="{4B76D346-BA5D-4479-9C7E-60CFA4B6D91B}" type="pres">
      <dgm:prSet presAssocID="{C05A6333-479A-464D-BF71-492E63A7C19F}" presName="parentShp" presStyleLbl="node1" presStyleIdx="4" presStyleCnt="5">
        <dgm:presLayoutVars>
          <dgm:bulletEnabled val="1"/>
        </dgm:presLayoutVars>
      </dgm:prSet>
      <dgm:spPr/>
    </dgm:pt>
    <dgm:pt modelId="{163085A4-D294-4BF1-BEE4-92A651B0BA99}" type="pres">
      <dgm:prSet presAssocID="{C05A6333-479A-464D-BF71-492E63A7C19F}" presName="childShp" presStyleLbl="bgAccFollowNode1" presStyleIdx="4" presStyleCnt="5">
        <dgm:presLayoutVars>
          <dgm:bulletEnabled val="1"/>
        </dgm:presLayoutVars>
      </dgm:prSet>
      <dgm:spPr/>
    </dgm:pt>
  </dgm:ptLst>
  <dgm:cxnLst>
    <dgm:cxn modelId="{45B42907-E873-4101-B608-856F77C2F911}" type="presOf" srcId="{F76B03BC-2404-40FB-82D3-104100F02095}" destId="{77FD63D2-B323-4363-83EE-532B8BBCB171}" srcOrd="0" destOrd="0" presId="urn:microsoft.com/office/officeart/2005/8/layout/vList6"/>
    <dgm:cxn modelId="{C202BE10-D108-4DF2-A9D9-1A72F2D4A43A}" type="presOf" srcId="{584A17CE-3509-470E-A0DC-FF0FC83AAD3D}" destId="{4290835B-BCE9-42C4-AA8F-4305CD5CAC88}" srcOrd="0" destOrd="0" presId="urn:microsoft.com/office/officeart/2005/8/layout/vList6"/>
    <dgm:cxn modelId="{22340113-672E-4F9A-95BC-08C2B41CC047}" type="presOf" srcId="{30DD06AA-7A24-4218-8A31-36F65F0F7906}" destId="{7FFA5FB7-D9E7-4169-83FB-88765EB41879}" srcOrd="0" destOrd="0" presId="urn:microsoft.com/office/officeart/2005/8/layout/vList6"/>
    <dgm:cxn modelId="{7FD08019-5227-4DE0-8058-B4DF8E1E2399}" type="presOf" srcId="{680C5123-E1C2-4A9D-97C4-B13849060D3E}" destId="{2E2B4C75-3A89-436B-95B1-29A5822FC06A}" srcOrd="0" destOrd="0" presId="urn:microsoft.com/office/officeart/2005/8/layout/vList6"/>
    <dgm:cxn modelId="{02784E3F-25FE-4589-BB21-02B31688A053}" srcId="{98821D57-A749-44E1-99DB-7F2E5D48844B}" destId="{DDE315F8-F9C7-4EBC-9129-DF8E4FB4616C}" srcOrd="0" destOrd="0" parTransId="{0D35700E-3D9B-4109-8E66-9A4E73DB5477}" sibTransId="{C8678E1D-2993-4198-AD7A-E9C9EC436158}"/>
    <dgm:cxn modelId="{9E3E655E-4E87-43BB-B00A-B64B33B92030}" type="presOf" srcId="{DDE315F8-F9C7-4EBC-9129-DF8E4FB4616C}" destId="{A2FEE6F4-73A2-443E-BA72-6FD2C3A7916D}" srcOrd="0" destOrd="0" presId="urn:microsoft.com/office/officeart/2005/8/layout/vList6"/>
    <dgm:cxn modelId="{7B5EC242-01D8-466F-9B91-06A790B81C42}" srcId="{680C5123-E1C2-4A9D-97C4-B13849060D3E}" destId="{C5C9E5D3-C296-48D8-A6E5-234AF6E02476}" srcOrd="1" destOrd="0" parTransId="{F7130416-C3F6-444F-8A22-B4F37C2F6BAF}" sibTransId="{023CA213-913C-4E1B-A7D7-862EEDB58466}"/>
    <dgm:cxn modelId="{B9679E43-EA54-4F20-B7F0-48A10D8570D1}" srcId="{98821D57-A749-44E1-99DB-7F2E5D48844B}" destId="{C05A6333-479A-464D-BF71-492E63A7C19F}" srcOrd="4" destOrd="0" parTransId="{1A267BCC-251A-4C99-B52F-5FED55B5B93C}" sibTransId="{4F18DAA9-086B-4969-AC2B-6A6A81AA094B}"/>
    <dgm:cxn modelId="{F1B4434C-6536-418F-A6E7-8FBFF87EA678}" type="presOf" srcId="{5D12BC6E-6C39-4511-9365-D9785E2CC8A2}" destId="{163085A4-D294-4BF1-BEE4-92A651B0BA99}" srcOrd="0" destOrd="1" presId="urn:microsoft.com/office/officeart/2005/8/layout/vList6"/>
    <dgm:cxn modelId="{AEE82151-4F17-4711-AA2C-3BB008CE4876}" srcId="{C05A6333-479A-464D-BF71-492E63A7C19F}" destId="{A05502DC-7CC8-4576-9C1F-C10EFB72962E}" srcOrd="0" destOrd="0" parTransId="{7DBFA31B-24D2-4C8D-90CB-98209E3FC385}" sibTransId="{CE2BE55C-C95D-4C83-96A2-01EF91553D40}"/>
    <dgm:cxn modelId="{540CEC51-9D22-422E-8334-BACD28C43C1C}" type="presOf" srcId="{C05A6333-479A-464D-BF71-492E63A7C19F}" destId="{4B76D346-BA5D-4479-9C7E-60CFA4B6D91B}" srcOrd="0" destOrd="0" presId="urn:microsoft.com/office/officeart/2005/8/layout/vList6"/>
    <dgm:cxn modelId="{27F6D353-BB6B-4E64-BFDE-9FB69A1AE646}" type="presOf" srcId="{A05502DC-7CC8-4576-9C1F-C10EFB72962E}" destId="{163085A4-D294-4BF1-BEE4-92A651B0BA99}" srcOrd="0" destOrd="0" presId="urn:microsoft.com/office/officeart/2005/8/layout/vList6"/>
    <dgm:cxn modelId="{EE30D454-0C6B-419A-AD21-761C965E8335}" type="presOf" srcId="{78A2C39C-4F2D-4540-B87C-5316AE3A8603}" destId="{5088D88A-6FD6-436C-9F61-DCAD56DC9722}" srcOrd="0" destOrd="0" presId="urn:microsoft.com/office/officeart/2005/8/layout/vList6"/>
    <dgm:cxn modelId="{21434359-B376-4D0C-98F1-F60FC5C974F6}" srcId="{98821D57-A749-44E1-99DB-7F2E5D48844B}" destId="{78A2C39C-4F2D-4540-B87C-5316AE3A8603}" srcOrd="3" destOrd="0" parTransId="{72F0524B-3D3D-45AD-A5C6-C9BB60F7474B}" sibTransId="{FA66C984-F77C-4CC8-8EE5-818F77A7083C}"/>
    <dgm:cxn modelId="{7040657B-E96B-4163-A12C-30C9871FF4E6}" srcId="{F76B03BC-2404-40FB-82D3-104100F02095}" destId="{6B5369BF-F9C8-44B6-8E24-25435484CE5C}" srcOrd="0" destOrd="0" parTransId="{E3207204-90A4-4576-905B-DD69924E0DF9}" sibTransId="{780658CF-E7F3-4912-BBE7-E85A7A26BCEE}"/>
    <dgm:cxn modelId="{9D168E81-931C-44B4-AD6F-DD635C9AD280}" srcId="{98821D57-A749-44E1-99DB-7F2E5D48844B}" destId="{F76B03BC-2404-40FB-82D3-104100F02095}" srcOrd="2" destOrd="0" parTransId="{A01B3E96-3883-4BE4-AA05-40E6B50D0186}" sibTransId="{8EFF2F89-B1BC-4640-A185-7ED1383FFE5A}"/>
    <dgm:cxn modelId="{632C7989-160D-4C9B-9D72-CD0F59A98022}" type="presOf" srcId="{49B55A2E-3C1B-45B8-86DD-08C921E7A1B7}" destId="{2D8C913E-D8C1-40CE-A4ED-44CBB7B25AE0}" srcOrd="0" destOrd="0" presId="urn:microsoft.com/office/officeart/2005/8/layout/vList6"/>
    <dgm:cxn modelId="{383FBA8B-E917-4CF4-9EFC-6228F8159534}" srcId="{C05A6333-479A-464D-BF71-492E63A7C19F}" destId="{5D12BC6E-6C39-4511-9365-D9785E2CC8A2}" srcOrd="1" destOrd="0" parTransId="{1272CFB8-D11E-44A5-A72C-5740D680807C}" sibTransId="{43E68942-4436-4D55-9346-5563DF58C738}"/>
    <dgm:cxn modelId="{F8D19192-01BE-4F7C-9DA1-501856EF6935}" type="presOf" srcId="{C5C9E5D3-C296-48D8-A6E5-234AF6E02476}" destId="{2D8C913E-D8C1-40CE-A4ED-44CBB7B25AE0}" srcOrd="0" destOrd="1" presId="urn:microsoft.com/office/officeart/2005/8/layout/vList6"/>
    <dgm:cxn modelId="{E4E39A9F-8BCB-40BD-8A76-09BC1C05C3E7}" type="presOf" srcId="{6B5369BF-F9C8-44B6-8E24-25435484CE5C}" destId="{4F5C9387-134D-4EA3-B6B9-2D805E54D7FA}" srcOrd="0" destOrd="0" presId="urn:microsoft.com/office/officeart/2005/8/layout/vList6"/>
    <dgm:cxn modelId="{4E9784A4-1101-4206-B5E3-6A73104E7D40}" srcId="{98821D57-A749-44E1-99DB-7F2E5D48844B}" destId="{680C5123-E1C2-4A9D-97C4-B13849060D3E}" srcOrd="1" destOrd="0" parTransId="{09105C63-E03D-44A1-8E2B-FDF41CA97CB7}" sibTransId="{74386AD2-4A7F-498B-9183-003D8483301C}"/>
    <dgm:cxn modelId="{4D08D5A5-B034-46EE-90E8-8E9B23D2251C}" srcId="{78A2C39C-4F2D-4540-B87C-5316AE3A8603}" destId="{30DD06AA-7A24-4218-8A31-36F65F0F7906}" srcOrd="0" destOrd="0" parTransId="{7F0BACE5-4C74-4B88-B35E-94348DFC2ADF}" sibTransId="{C5468696-1E84-4291-982A-586C9ECAEEB4}"/>
    <dgm:cxn modelId="{5AE5F4B6-B75D-40B0-A634-566DE59599C3}" type="presOf" srcId="{98821D57-A749-44E1-99DB-7F2E5D48844B}" destId="{F99FF8CE-58D2-4F7A-8344-AA0D02E069FD}" srcOrd="0" destOrd="0" presId="urn:microsoft.com/office/officeart/2005/8/layout/vList6"/>
    <dgm:cxn modelId="{127689D6-BEA2-4D21-B9A4-604C5491E001}" srcId="{680C5123-E1C2-4A9D-97C4-B13849060D3E}" destId="{49B55A2E-3C1B-45B8-86DD-08C921E7A1B7}" srcOrd="0" destOrd="0" parTransId="{7B551A94-4AD7-420A-AEFF-B43C0F1541B5}" sibTransId="{23AEA3EC-81F5-413E-B376-160848CAE3C4}"/>
    <dgm:cxn modelId="{E04B77F5-796B-4DB4-8E81-A2DDF444C7F7}" srcId="{DDE315F8-F9C7-4EBC-9129-DF8E4FB4616C}" destId="{584A17CE-3509-470E-A0DC-FF0FC83AAD3D}" srcOrd="0" destOrd="0" parTransId="{DB010CBD-D145-46C8-B336-30EAE7DCC6A5}" sibTransId="{B2856EF1-7683-4747-B76F-608A469FEDE5}"/>
    <dgm:cxn modelId="{068BCA98-CB05-4925-B813-406D0B301DED}" type="presParOf" srcId="{F99FF8CE-58D2-4F7A-8344-AA0D02E069FD}" destId="{08E9EA8E-7300-45EA-BC71-9BC7B7733BE2}" srcOrd="0" destOrd="0" presId="urn:microsoft.com/office/officeart/2005/8/layout/vList6"/>
    <dgm:cxn modelId="{39C82202-7B8E-4B86-BC7C-0757B3C190B1}" type="presParOf" srcId="{08E9EA8E-7300-45EA-BC71-9BC7B7733BE2}" destId="{A2FEE6F4-73A2-443E-BA72-6FD2C3A7916D}" srcOrd="0" destOrd="0" presId="urn:microsoft.com/office/officeart/2005/8/layout/vList6"/>
    <dgm:cxn modelId="{D6D7590A-E487-40DD-8637-CA729F8664E9}" type="presParOf" srcId="{08E9EA8E-7300-45EA-BC71-9BC7B7733BE2}" destId="{4290835B-BCE9-42C4-AA8F-4305CD5CAC88}" srcOrd="1" destOrd="0" presId="urn:microsoft.com/office/officeart/2005/8/layout/vList6"/>
    <dgm:cxn modelId="{66E166F3-FC63-4D1A-9A58-5255B7406040}" type="presParOf" srcId="{F99FF8CE-58D2-4F7A-8344-AA0D02E069FD}" destId="{5F18F4D0-E07F-4F13-A744-AC4FEFC67BE2}" srcOrd="1" destOrd="0" presId="urn:microsoft.com/office/officeart/2005/8/layout/vList6"/>
    <dgm:cxn modelId="{944E4561-5859-43A5-AD84-6924D0AFAFBE}" type="presParOf" srcId="{F99FF8CE-58D2-4F7A-8344-AA0D02E069FD}" destId="{F12F0497-F455-485B-9F99-007E4735926A}" srcOrd="2" destOrd="0" presId="urn:microsoft.com/office/officeart/2005/8/layout/vList6"/>
    <dgm:cxn modelId="{6572D363-0105-4F87-8356-5AFCB219F515}" type="presParOf" srcId="{F12F0497-F455-485B-9F99-007E4735926A}" destId="{2E2B4C75-3A89-436B-95B1-29A5822FC06A}" srcOrd="0" destOrd="0" presId="urn:microsoft.com/office/officeart/2005/8/layout/vList6"/>
    <dgm:cxn modelId="{6907FD75-950E-4931-8A77-6166831A7B55}" type="presParOf" srcId="{F12F0497-F455-485B-9F99-007E4735926A}" destId="{2D8C913E-D8C1-40CE-A4ED-44CBB7B25AE0}" srcOrd="1" destOrd="0" presId="urn:microsoft.com/office/officeart/2005/8/layout/vList6"/>
    <dgm:cxn modelId="{D4F815A9-B948-4C84-9209-02226E8AF6D4}" type="presParOf" srcId="{F99FF8CE-58D2-4F7A-8344-AA0D02E069FD}" destId="{A8FD3673-D1BE-490D-B3DF-51ED7E771330}" srcOrd="3" destOrd="0" presId="urn:microsoft.com/office/officeart/2005/8/layout/vList6"/>
    <dgm:cxn modelId="{5B82F43A-CF94-4E2D-8160-207125FF7637}" type="presParOf" srcId="{F99FF8CE-58D2-4F7A-8344-AA0D02E069FD}" destId="{1AC4E1A5-A4BE-48FF-9CEF-A6C7509E8280}" srcOrd="4" destOrd="0" presId="urn:microsoft.com/office/officeart/2005/8/layout/vList6"/>
    <dgm:cxn modelId="{0F98425E-B189-424A-A1F6-9D649A902E30}" type="presParOf" srcId="{1AC4E1A5-A4BE-48FF-9CEF-A6C7509E8280}" destId="{77FD63D2-B323-4363-83EE-532B8BBCB171}" srcOrd="0" destOrd="0" presId="urn:microsoft.com/office/officeart/2005/8/layout/vList6"/>
    <dgm:cxn modelId="{07B07779-99BA-4355-8374-2B82CEA41109}" type="presParOf" srcId="{1AC4E1A5-A4BE-48FF-9CEF-A6C7509E8280}" destId="{4F5C9387-134D-4EA3-B6B9-2D805E54D7FA}" srcOrd="1" destOrd="0" presId="urn:microsoft.com/office/officeart/2005/8/layout/vList6"/>
    <dgm:cxn modelId="{059AA5CD-A598-4B05-A12B-BFCEEF76455E}" type="presParOf" srcId="{F99FF8CE-58D2-4F7A-8344-AA0D02E069FD}" destId="{34A8A7B2-B5A3-471F-BA11-2F566365403E}" srcOrd="5" destOrd="0" presId="urn:microsoft.com/office/officeart/2005/8/layout/vList6"/>
    <dgm:cxn modelId="{52C44468-6C1B-4B60-8692-DDE803282F59}" type="presParOf" srcId="{F99FF8CE-58D2-4F7A-8344-AA0D02E069FD}" destId="{85B58092-DA38-4B2B-AE30-F15A1C2A9402}" srcOrd="6" destOrd="0" presId="urn:microsoft.com/office/officeart/2005/8/layout/vList6"/>
    <dgm:cxn modelId="{02376BA4-6905-4330-BC2D-668D3C9C6C85}" type="presParOf" srcId="{85B58092-DA38-4B2B-AE30-F15A1C2A9402}" destId="{5088D88A-6FD6-436C-9F61-DCAD56DC9722}" srcOrd="0" destOrd="0" presId="urn:microsoft.com/office/officeart/2005/8/layout/vList6"/>
    <dgm:cxn modelId="{9859CED6-E4DE-42FC-9B65-338608B068CA}" type="presParOf" srcId="{85B58092-DA38-4B2B-AE30-F15A1C2A9402}" destId="{7FFA5FB7-D9E7-4169-83FB-88765EB41879}" srcOrd="1" destOrd="0" presId="urn:microsoft.com/office/officeart/2005/8/layout/vList6"/>
    <dgm:cxn modelId="{787A1EDA-A145-4DA6-BE97-9765EC4E78C2}" type="presParOf" srcId="{F99FF8CE-58D2-4F7A-8344-AA0D02E069FD}" destId="{5F135681-2BE6-4657-87A6-DF245985D3D9}" srcOrd="7" destOrd="0" presId="urn:microsoft.com/office/officeart/2005/8/layout/vList6"/>
    <dgm:cxn modelId="{1E2C15F7-EA42-4176-A9A2-E2E70596B9E3}" type="presParOf" srcId="{F99FF8CE-58D2-4F7A-8344-AA0D02E069FD}" destId="{49A7D8E2-B845-437C-84EA-B70A0B6141F0}" srcOrd="8" destOrd="0" presId="urn:microsoft.com/office/officeart/2005/8/layout/vList6"/>
    <dgm:cxn modelId="{0402126B-1ECD-497C-B394-E86B0F8BEF8F}" type="presParOf" srcId="{49A7D8E2-B845-437C-84EA-B70A0B6141F0}" destId="{4B76D346-BA5D-4479-9C7E-60CFA4B6D91B}" srcOrd="0" destOrd="0" presId="urn:microsoft.com/office/officeart/2005/8/layout/vList6"/>
    <dgm:cxn modelId="{AA2B81DF-0AB2-47A9-B9A5-BC7A6EE78D8D}" type="presParOf" srcId="{49A7D8E2-B845-437C-84EA-B70A0B6141F0}" destId="{163085A4-D294-4BF1-BEE4-92A651B0BA9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63DFD6-E531-424E-9B1A-8308C45C8130}"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6EE27CBC-B56B-424C-84F6-828A12C7E9E9}">
      <dgm:prSet phldrT="[Text]"/>
      <dgm:spPr/>
      <dgm:t>
        <a:bodyPr/>
        <a:lstStyle/>
        <a:p>
          <a:r>
            <a:rPr lang="en-US" dirty="0"/>
            <a:t>Implementation Plan</a:t>
          </a:r>
        </a:p>
      </dgm:t>
    </dgm:pt>
    <dgm:pt modelId="{5B1CAA1E-C9BA-4772-AD06-8725FC2D0FD4}" type="parTrans" cxnId="{47DABD7B-686A-41B9-AB65-166198BCBFF5}">
      <dgm:prSet/>
      <dgm:spPr/>
      <dgm:t>
        <a:bodyPr/>
        <a:lstStyle/>
        <a:p>
          <a:endParaRPr lang="en-US"/>
        </a:p>
      </dgm:t>
    </dgm:pt>
    <dgm:pt modelId="{4CD5AD13-2D59-47B6-B1A7-A6665169EF15}" type="sibTrans" cxnId="{47DABD7B-686A-41B9-AB65-166198BCBFF5}">
      <dgm:prSet/>
      <dgm:spPr/>
      <dgm:t>
        <a:bodyPr/>
        <a:lstStyle/>
        <a:p>
          <a:endParaRPr lang="en-US"/>
        </a:p>
      </dgm:t>
    </dgm:pt>
    <dgm:pt modelId="{3D373A28-749F-4816-B227-19E07677AAE5}">
      <dgm:prSet phldrT="[Text]"/>
      <dgm:spPr/>
      <dgm:t>
        <a:bodyPr anchor="ctr"/>
        <a:lstStyle/>
        <a:p>
          <a:r>
            <a:rPr lang="en-US" dirty="0"/>
            <a:t>SoCalGas will work with the IEs to create the feedback loop prior to implementation plan upload.</a:t>
          </a:r>
        </a:p>
      </dgm:t>
    </dgm:pt>
    <dgm:pt modelId="{A30C04FF-5A32-4875-A3BA-59BFFDC56AA2}" type="parTrans" cxnId="{9633E232-31E1-478B-B81C-2582AF731095}">
      <dgm:prSet/>
      <dgm:spPr/>
      <dgm:t>
        <a:bodyPr/>
        <a:lstStyle/>
        <a:p>
          <a:endParaRPr lang="en-US"/>
        </a:p>
      </dgm:t>
    </dgm:pt>
    <dgm:pt modelId="{296B34FE-F12E-4A97-A2D0-1DD02B94CF91}" type="sibTrans" cxnId="{9633E232-31E1-478B-B81C-2582AF731095}">
      <dgm:prSet/>
      <dgm:spPr/>
      <dgm:t>
        <a:bodyPr/>
        <a:lstStyle/>
        <a:p>
          <a:endParaRPr lang="en-US"/>
        </a:p>
      </dgm:t>
    </dgm:pt>
    <dgm:pt modelId="{4B8F293B-0692-402E-9A7B-ED2713F1D06F}">
      <dgm:prSet phldrT="[Text]"/>
      <dgm:spPr/>
      <dgm:t>
        <a:bodyPr/>
        <a:lstStyle/>
        <a:p>
          <a:r>
            <a:rPr lang="en-US" dirty="0"/>
            <a:t>Contracting Template/Include Innovation</a:t>
          </a:r>
        </a:p>
      </dgm:t>
    </dgm:pt>
    <dgm:pt modelId="{B36DB9B6-C35A-4A57-A8C7-A9F5E6B9254B}" type="parTrans" cxnId="{0987CF95-748A-4890-ACA5-74CA26B823DE}">
      <dgm:prSet/>
      <dgm:spPr/>
      <dgm:t>
        <a:bodyPr/>
        <a:lstStyle/>
        <a:p>
          <a:endParaRPr lang="en-US"/>
        </a:p>
      </dgm:t>
    </dgm:pt>
    <dgm:pt modelId="{62CCE8BE-3E42-4013-964C-D6EDAC9F1200}" type="sibTrans" cxnId="{0987CF95-748A-4890-ACA5-74CA26B823DE}">
      <dgm:prSet/>
      <dgm:spPr/>
      <dgm:t>
        <a:bodyPr/>
        <a:lstStyle/>
        <a:p>
          <a:endParaRPr lang="en-US"/>
        </a:p>
      </dgm:t>
    </dgm:pt>
    <dgm:pt modelId="{F80D2061-F7B2-4FF4-917B-D7DF4AE8EB95}">
      <dgm:prSet phldrT="[Text]"/>
      <dgm:spPr/>
      <dgm:t>
        <a:bodyPr anchor="ctr"/>
        <a:lstStyle/>
        <a:p>
          <a:r>
            <a:rPr lang="en-US" dirty="0"/>
            <a:t>SoCalGas’ supply management organization continues to review and provide standardized contracting support and experience to bidder community.</a:t>
          </a:r>
        </a:p>
      </dgm:t>
    </dgm:pt>
    <dgm:pt modelId="{4D64DA3A-3FF4-4FE2-9C9B-B6D6691BAC2B}" type="parTrans" cxnId="{B74B5DAA-C7AB-4465-9257-628487A610A2}">
      <dgm:prSet/>
      <dgm:spPr/>
      <dgm:t>
        <a:bodyPr/>
        <a:lstStyle/>
        <a:p>
          <a:endParaRPr lang="en-US"/>
        </a:p>
      </dgm:t>
    </dgm:pt>
    <dgm:pt modelId="{1D8A7762-1B7A-4E88-AA3E-F1F4BD19B107}" type="sibTrans" cxnId="{B74B5DAA-C7AB-4465-9257-628487A610A2}">
      <dgm:prSet/>
      <dgm:spPr/>
      <dgm:t>
        <a:bodyPr/>
        <a:lstStyle/>
        <a:p>
          <a:endParaRPr lang="en-US"/>
        </a:p>
      </dgm:t>
    </dgm:pt>
    <dgm:pt modelId="{611E0765-06B9-4758-84F9-FB8163DF973C}">
      <dgm:prSet phldrT="[Text]"/>
      <dgm:spPr/>
      <dgm:t>
        <a:bodyPr/>
        <a:lstStyle/>
        <a:p>
          <a:r>
            <a:rPr lang="en-US" dirty="0"/>
            <a:t>Overlapping Program Guidance</a:t>
          </a:r>
        </a:p>
      </dgm:t>
    </dgm:pt>
    <dgm:pt modelId="{BBBA2A28-A168-4F62-8AD5-EDCB3B10B2E9}" type="parTrans" cxnId="{6A0297C0-C768-438B-A7A3-5B91E40A08A2}">
      <dgm:prSet/>
      <dgm:spPr/>
      <dgm:t>
        <a:bodyPr/>
        <a:lstStyle/>
        <a:p>
          <a:endParaRPr lang="en-US"/>
        </a:p>
      </dgm:t>
    </dgm:pt>
    <dgm:pt modelId="{00155DA5-6FAE-4D56-B1EB-F02CF4796A5F}" type="sibTrans" cxnId="{6A0297C0-C768-438B-A7A3-5B91E40A08A2}">
      <dgm:prSet/>
      <dgm:spPr/>
      <dgm:t>
        <a:bodyPr/>
        <a:lstStyle/>
        <a:p>
          <a:endParaRPr lang="en-US"/>
        </a:p>
      </dgm:t>
    </dgm:pt>
    <dgm:pt modelId="{E1374F7C-8EE7-44C1-AB39-8F2EE0C18050}">
      <dgm:prSet phldrT="[Text]"/>
      <dgm:spPr/>
      <dgm:t>
        <a:bodyPr anchor="ctr"/>
        <a:lstStyle/>
        <a:p>
          <a:r>
            <a:rPr lang="en-US" dirty="0"/>
            <a:t>SoCalGas’ program managers will refine the strategies with innovative tactics to support SoCalGas’ energy efficiency goals.</a:t>
          </a:r>
        </a:p>
      </dgm:t>
    </dgm:pt>
    <dgm:pt modelId="{2452464D-86CC-4053-BE8E-36A04924DEF0}" type="parTrans" cxnId="{C99227BB-9A65-4635-88C1-F8037B0DDB84}">
      <dgm:prSet/>
      <dgm:spPr/>
      <dgm:t>
        <a:bodyPr/>
        <a:lstStyle/>
        <a:p>
          <a:endParaRPr lang="en-US"/>
        </a:p>
      </dgm:t>
    </dgm:pt>
    <dgm:pt modelId="{DC2B5A03-4272-4496-BB47-38AD5F72B5F8}" type="sibTrans" cxnId="{C99227BB-9A65-4635-88C1-F8037B0DDB84}">
      <dgm:prSet/>
      <dgm:spPr/>
      <dgm:t>
        <a:bodyPr/>
        <a:lstStyle/>
        <a:p>
          <a:endParaRPr lang="en-US"/>
        </a:p>
      </dgm:t>
    </dgm:pt>
    <dgm:pt modelId="{0BEF39D8-996A-488F-98A2-AEDEED845548}">
      <dgm:prSet phldrT="[Text]"/>
      <dgm:spPr/>
      <dgm:t>
        <a:bodyPr/>
        <a:lstStyle/>
        <a:p>
          <a:r>
            <a:rPr lang="en-US" dirty="0"/>
            <a:t>Alignment of Scoring Guidance</a:t>
          </a:r>
        </a:p>
      </dgm:t>
    </dgm:pt>
    <dgm:pt modelId="{A83AAA7A-CF4B-43A4-9610-EF9A64EE1C54}" type="parTrans" cxnId="{7D63DF37-AE5B-4DAA-8129-68302846A695}">
      <dgm:prSet/>
      <dgm:spPr/>
      <dgm:t>
        <a:bodyPr/>
        <a:lstStyle/>
        <a:p>
          <a:endParaRPr lang="en-US"/>
        </a:p>
      </dgm:t>
    </dgm:pt>
    <dgm:pt modelId="{8A047F79-7FAB-4EA9-9510-257E07D4E996}" type="sibTrans" cxnId="{7D63DF37-AE5B-4DAA-8129-68302846A695}">
      <dgm:prSet/>
      <dgm:spPr/>
      <dgm:t>
        <a:bodyPr/>
        <a:lstStyle/>
        <a:p>
          <a:endParaRPr lang="en-US"/>
        </a:p>
      </dgm:t>
    </dgm:pt>
    <dgm:pt modelId="{A9ED0183-E2B2-4F18-A0A7-8634215FC3FF}">
      <dgm:prSet phldrT="[Text]"/>
      <dgm:spPr/>
      <dgm:t>
        <a:bodyPr/>
        <a:lstStyle/>
        <a:p>
          <a:r>
            <a:rPr lang="en-US" dirty="0"/>
            <a:t>Reduce complexity of RFP Outcomes </a:t>
          </a:r>
        </a:p>
      </dgm:t>
    </dgm:pt>
    <dgm:pt modelId="{B43DAE3A-D13D-4797-AD33-ADE9BF53C444}" type="parTrans" cxnId="{34CF9AE5-D73D-459A-B9D1-3FEBC88DD192}">
      <dgm:prSet/>
      <dgm:spPr/>
      <dgm:t>
        <a:bodyPr/>
        <a:lstStyle/>
        <a:p>
          <a:endParaRPr lang="en-US"/>
        </a:p>
      </dgm:t>
    </dgm:pt>
    <dgm:pt modelId="{32FFFBCF-CB2F-4DD3-9AB2-A296F5A5F273}" type="sibTrans" cxnId="{34CF9AE5-D73D-459A-B9D1-3FEBC88DD192}">
      <dgm:prSet/>
      <dgm:spPr/>
      <dgm:t>
        <a:bodyPr/>
        <a:lstStyle/>
        <a:p>
          <a:endParaRPr lang="en-US"/>
        </a:p>
      </dgm:t>
    </dgm:pt>
    <dgm:pt modelId="{E3E3FAF4-D323-4A1C-A2BC-2B550E71D07F}">
      <dgm:prSet phldrT="[Text]"/>
      <dgm:spPr/>
      <dgm:t>
        <a:bodyPr anchor="ctr"/>
        <a:lstStyle/>
        <a:p>
          <a:r>
            <a:rPr lang="en-US" dirty="0"/>
            <a:t>SoCalGas will analyze historical information across various vendor types and refining current and or introducing new scoring schemes and weights.</a:t>
          </a:r>
        </a:p>
      </dgm:t>
    </dgm:pt>
    <dgm:pt modelId="{AB369DF3-62E2-42A0-A7F5-C95ED15F9F7A}" type="parTrans" cxnId="{62A8D8ED-1592-4768-87F9-34A1B390CA7C}">
      <dgm:prSet/>
      <dgm:spPr/>
      <dgm:t>
        <a:bodyPr/>
        <a:lstStyle/>
        <a:p>
          <a:endParaRPr lang="en-US"/>
        </a:p>
      </dgm:t>
    </dgm:pt>
    <dgm:pt modelId="{4524F274-3122-43D8-8D9E-C8B93F55E6B8}" type="sibTrans" cxnId="{62A8D8ED-1592-4768-87F9-34A1B390CA7C}">
      <dgm:prSet/>
      <dgm:spPr/>
      <dgm:t>
        <a:bodyPr/>
        <a:lstStyle/>
        <a:p>
          <a:endParaRPr lang="en-US"/>
        </a:p>
      </dgm:t>
    </dgm:pt>
    <dgm:pt modelId="{48B7C644-4E1C-4C06-8EBF-325B9C380663}">
      <dgm:prSet phldrT="[Text]"/>
      <dgm:spPr/>
      <dgm:t>
        <a:bodyPr anchor="ctr"/>
        <a:lstStyle/>
        <a:p>
          <a:r>
            <a:rPr lang="en-US" strike="noStrike" baseline="0" dirty="0">
              <a:solidFill>
                <a:srgbClr val="000000"/>
              </a:solidFill>
            </a:rPr>
            <a:t>SoCalGas continues to adopt recommendations, r</a:t>
          </a:r>
          <a:r>
            <a:rPr lang="en-US" dirty="0"/>
            <a:t>emoving and tailoring language for increased clarity</a:t>
          </a:r>
          <a:r>
            <a:rPr lang="en-US" strike="noStrike" baseline="0" dirty="0">
              <a:solidFill>
                <a:srgbClr val="000000"/>
              </a:solidFill>
            </a:rPr>
            <a:t> and eliminating redundancies in the RFA/RFP questions and materials</a:t>
          </a:r>
          <a:r>
            <a:rPr lang="en-US" dirty="0"/>
            <a:t>.  </a:t>
          </a:r>
        </a:p>
      </dgm:t>
    </dgm:pt>
    <dgm:pt modelId="{BE138BF1-FC0E-4C25-983B-24FDD74A413A}" type="parTrans" cxnId="{AC512ED3-A22F-4395-8351-8E4F7D995E4C}">
      <dgm:prSet/>
      <dgm:spPr/>
      <dgm:t>
        <a:bodyPr/>
        <a:lstStyle/>
        <a:p>
          <a:endParaRPr lang="en-US"/>
        </a:p>
      </dgm:t>
    </dgm:pt>
    <dgm:pt modelId="{7ADF3C19-98CB-4BCA-B30A-AF29DAA47C81}" type="sibTrans" cxnId="{AC512ED3-A22F-4395-8351-8E4F7D995E4C}">
      <dgm:prSet/>
      <dgm:spPr/>
      <dgm:t>
        <a:bodyPr/>
        <a:lstStyle/>
        <a:p>
          <a:endParaRPr lang="en-US"/>
        </a:p>
      </dgm:t>
    </dgm:pt>
    <dgm:pt modelId="{B7E730AB-AB39-42CC-B94E-11B0D98840F3}" type="pres">
      <dgm:prSet presAssocID="{A963DFD6-E531-424E-9B1A-8308C45C8130}" presName="Name0" presStyleCnt="0">
        <dgm:presLayoutVars>
          <dgm:chMax/>
          <dgm:chPref val="3"/>
          <dgm:dir/>
          <dgm:animOne val="branch"/>
          <dgm:animLvl val="lvl"/>
        </dgm:presLayoutVars>
      </dgm:prSet>
      <dgm:spPr/>
    </dgm:pt>
    <dgm:pt modelId="{460DEE0E-C925-46D1-A3DB-2EC8ED4278CB}" type="pres">
      <dgm:prSet presAssocID="{6EE27CBC-B56B-424C-84F6-828A12C7E9E9}" presName="composite" presStyleCnt="0"/>
      <dgm:spPr/>
    </dgm:pt>
    <dgm:pt modelId="{A803A20A-3AB0-4F65-8998-684188876690}" type="pres">
      <dgm:prSet presAssocID="{6EE27CBC-B56B-424C-84F6-828A12C7E9E9}" presName="FirstChild" presStyleLbl="revTx" presStyleIdx="0" presStyleCnt="5">
        <dgm:presLayoutVars>
          <dgm:chMax val="0"/>
          <dgm:chPref val="0"/>
          <dgm:bulletEnabled val="1"/>
        </dgm:presLayoutVars>
      </dgm:prSet>
      <dgm:spPr/>
    </dgm:pt>
    <dgm:pt modelId="{C66DCD29-3CFA-48FB-89E5-F3BBB6D9CF6B}" type="pres">
      <dgm:prSet presAssocID="{6EE27CBC-B56B-424C-84F6-828A12C7E9E9}" presName="Parent" presStyleLbl="alignNode1" presStyleIdx="0" presStyleCnt="5">
        <dgm:presLayoutVars>
          <dgm:chMax val="3"/>
          <dgm:chPref val="3"/>
          <dgm:bulletEnabled val="1"/>
        </dgm:presLayoutVars>
      </dgm:prSet>
      <dgm:spPr/>
    </dgm:pt>
    <dgm:pt modelId="{5B556289-E903-4181-9121-B8BB26B292F8}" type="pres">
      <dgm:prSet presAssocID="{6EE27CBC-B56B-424C-84F6-828A12C7E9E9}" presName="Accent" presStyleLbl="parChTrans1D1" presStyleIdx="0" presStyleCnt="5"/>
      <dgm:spPr/>
    </dgm:pt>
    <dgm:pt modelId="{93CA4F5C-3ACD-4E7D-8E77-1E24CF9B433C}" type="pres">
      <dgm:prSet presAssocID="{4CD5AD13-2D59-47B6-B1A7-A6665169EF15}" presName="sibTrans" presStyleCnt="0"/>
      <dgm:spPr/>
    </dgm:pt>
    <dgm:pt modelId="{7366D3C4-3EBB-439A-9381-1C06F5713EF7}" type="pres">
      <dgm:prSet presAssocID="{4B8F293B-0692-402E-9A7B-ED2713F1D06F}" presName="composite" presStyleCnt="0"/>
      <dgm:spPr/>
    </dgm:pt>
    <dgm:pt modelId="{2AA7F5C8-0118-42E7-B983-A49EA9BFA1D0}" type="pres">
      <dgm:prSet presAssocID="{4B8F293B-0692-402E-9A7B-ED2713F1D06F}" presName="FirstChild" presStyleLbl="revTx" presStyleIdx="1" presStyleCnt="5">
        <dgm:presLayoutVars>
          <dgm:chMax val="0"/>
          <dgm:chPref val="0"/>
          <dgm:bulletEnabled val="1"/>
        </dgm:presLayoutVars>
      </dgm:prSet>
      <dgm:spPr/>
    </dgm:pt>
    <dgm:pt modelId="{E63CA6EE-F89F-4E48-896E-004CCA4C6D47}" type="pres">
      <dgm:prSet presAssocID="{4B8F293B-0692-402E-9A7B-ED2713F1D06F}" presName="Parent" presStyleLbl="alignNode1" presStyleIdx="1" presStyleCnt="5">
        <dgm:presLayoutVars>
          <dgm:chMax val="3"/>
          <dgm:chPref val="3"/>
          <dgm:bulletEnabled val="1"/>
        </dgm:presLayoutVars>
      </dgm:prSet>
      <dgm:spPr/>
    </dgm:pt>
    <dgm:pt modelId="{35A2F368-B84D-47DF-B524-49A7BDEFD551}" type="pres">
      <dgm:prSet presAssocID="{4B8F293B-0692-402E-9A7B-ED2713F1D06F}" presName="Accent" presStyleLbl="parChTrans1D1" presStyleIdx="1" presStyleCnt="5"/>
      <dgm:spPr/>
    </dgm:pt>
    <dgm:pt modelId="{89953250-52E2-46E5-8986-6C414028369C}" type="pres">
      <dgm:prSet presAssocID="{62CCE8BE-3E42-4013-964C-D6EDAC9F1200}" presName="sibTrans" presStyleCnt="0"/>
      <dgm:spPr/>
    </dgm:pt>
    <dgm:pt modelId="{C6A00F42-3E46-48C5-B405-ACFCF1B5CD96}" type="pres">
      <dgm:prSet presAssocID="{611E0765-06B9-4758-84F9-FB8163DF973C}" presName="composite" presStyleCnt="0"/>
      <dgm:spPr/>
    </dgm:pt>
    <dgm:pt modelId="{CD2A681F-07AD-4442-B442-DEB28C875B05}" type="pres">
      <dgm:prSet presAssocID="{611E0765-06B9-4758-84F9-FB8163DF973C}" presName="FirstChild" presStyleLbl="revTx" presStyleIdx="2" presStyleCnt="5">
        <dgm:presLayoutVars>
          <dgm:chMax val="0"/>
          <dgm:chPref val="0"/>
          <dgm:bulletEnabled val="1"/>
        </dgm:presLayoutVars>
      </dgm:prSet>
      <dgm:spPr/>
    </dgm:pt>
    <dgm:pt modelId="{866B9BB1-0512-47DF-808B-AA361DE0EE75}" type="pres">
      <dgm:prSet presAssocID="{611E0765-06B9-4758-84F9-FB8163DF973C}" presName="Parent" presStyleLbl="alignNode1" presStyleIdx="2" presStyleCnt="5">
        <dgm:presLayoutVars>
          <dgm:chMax val="3"/>
          <dgm:chPref val="3"/>
          <dgm:bulletEnabled val="1"/>
        </dgm:presLayoutVars>
      </dgm:prSet>
      <dgm:spPr/>
    </dgm:pt>
    <dgm:pt modelId="{1706B522-E777-4FF7-8117-235E98C5FEC6}" type="pres">
      <dgm:prSet presAssocID="{611E0765-06B9-4758-84F9-FB8163DF973C}" presName="Accent" presStyleLbl="parChTrans1D1" presStyleIdx="2" presStyleCnt="5"/>
      <dgm:spPr/>
    </dgm:pt>
    <dgm:pt modelId="{F2F12DCA-1F6B-47DF-AFA8-82585C5C2780}" type="pres">
      <dgm:prSet presAssocID="{00155DA5-6FAE-4D56-B1EB-F02CF4796A5F}" presName="sibTrans" presStyleCnt="0"/>
      <dgm:spPr/>
    </dgm:pt>
    <dgm:pt modelId="{407E0FDB-A6E9-4E45-83B7-93174B30DA63}" type="pres">
      <dgm:prSet presAssocID="{0BEF39D8-996A-488F-98A2-AEDEED845548}" presName="composite" presStyleCnt="0"/>
      <dgm:spPr/>
    </dgm:pt>
    <dgm:pt modelId="{66B04BA6-CDE5-4EB6-89C2-C552ABF1FEC1}" type="pres">
      <dgm:prSet presAssocID="{0BEF39D8-996A-488F-98A2-AEDEED845548}" presName="FirstChild" presStyleLbl="revTx" presStyleIdx="3" presStyleCnt="5">
        <dgm:presLayoutVars>
          <dgm:chMax val="0"/>
          <dgm:chPref val="0"/>
          <dgm:bulletEnabled val="1"/>
        </dgm:presLayoutVars>
      </dgm:prSet>
      <dgm:spPr/>
    </dgm:pt>
    <dgm:pt modelId="{59541304-C543-4B15-A43F-3F3454003A96}" type="pres">
      <dgm:prSet presAssocID="{0BEF39D8-996A-488F-98A2-AEDEED845548}" presName="Parent" presStyleLbl="alignNode1" presStyleIdx="3" presStyleCnt="5">
        <dgm:presLayoutVars>
          <dgm:chMax val="3"/>
          <dgm:chPref val="3"/>
          <dgm:bulletEnabled val="1"/>
        </dgm:presLayoutVars>
      </dgm:prSet>
      <dgm:spPr/>
    </dgm:pt>
    <dgm:pt modelId="{4303781B-C75A-4ED0-A560-39466C766BC7}" type="pres">
      <dgm:prSet presAssocID="{0BEF39D8-996A-488F-98A2-AEDEED845548}" presName="Accent" presStyleLbl="parChTrans1D1" presStyleIdx="3" presStyleCnt="5"/>
      <dgm:spPr/>
    </dgm:pt>
    <dgm:pt modelId="{31195737-BFE8-44F1-BD25-2B4BE88152DB}" type="pres">
      <dgm:prSet presAssocID="{8A047F79-7FAB-4EA9-9510-257E07D4E996}" presName="sibTrans" presStyleCnt="0"/>
      <dgm:spPr/>
    </dgm:pt>
    <dgm:pt modelId="{0C94E71B-525D-4440-B2A2-2A10C7E3E53E}" type="pres">
      <dgm:prSet presAssocID="{A9ED0183-E2B2-4F18-A0A7-8634215FC3FF}" presName="composite" presStyleCnt="0"/>
      <dgm:spPr/>
    </dgm:pt>
    <dgm:pt modelId="{9AE7979C-DEA6-456D-B172-FB9A5F725CBC}" type="pres">
      <dgm:prSet presAssocID="{A9ED0183-E2B2-4F18-A0A7-8634215FC3FF}" presName="FirstChild" presStyleLbl="revTx" presStyleIdx="4" presStyleCnt="5">
        <dgm:presLayoutVars>
          <dgm:chMax val="0"/>
          <dgm:chPref val="0"/>
          <dgm:bulletEnabled val="1"/>
        </dgm:presLayoutVars>
      </dgm:prSet>
      <dgm:spPr/>
    </dgm:pt>
    <dgm:pt modelId="{63B8A6DD-2C94-4B1B-BC4A-8776980CA15A}" type="pres">
      <dgm:prSet presAssocID="{A9ED0183-E2B2-4F18-A0A7-8634215FC3FF}" presName="Parent" presStyleLbl="alignNode1" presStyleIdx="4" presStyleCnt="5">
        <dgm:presLayoutVars>
          <dgm:chMax val="3"/>
          <dgm:chPref val="3"/>
          <dgm:bulletEnabled val="1"/>
        </dgm:presLayoutVars>
      </dgm:prSet>
      <dgm:spPr/>
    </dgm:pt>
    <dgm:pt modelId="{D14D0752-EDE9-4C4F-9387-396DB107B11C}" type="pres">
      <dgm:prSet presAssocID="{A9ED0183-E2B2-4F18-A0A7-8634215FC3FF}" presName="Accent" presStyleLbl="parChTrans1D1" presStyleIdx="4" presStyleCnt="5"/>
      <dgm:spPr/>
    </dgm:pt>
  </dgm:ptLst>
  <dgm:cxnLst>
    <dgm:cxn modelId="{57EC0C00-A87F-462D-94DB-98064D3C220C}" type="presOf" srcId="{3D373A28-749F-4816-B227-19E07677AAE5}" destId="{A803A20A-3AB0-4F65-8998-684188876690}" srcOrd="0" destOrd="0" presId="urn:microsoft.com/office/officeart/2011/layout/TabList"/>
    <dgm:cxn modelId="{5206D002-86D0-4FCE-9412-7E4FA41DD052}" type="presOf" srcId="{E1374F7C-8EE7-44C1-AB39-8F2EE0C18050}" destId="{CD2A681F-07AD-4442-B442-DEB28C875B05}" srcOrd="0" destOrd="0" presId="urn:microsoft.com/office/officeart/2011/layout/TabList"/>
    <dgm:cxn modelId="{20C0A00B-033B-4392-953B-F20646EFF7F5}" type="presOf" srcId="{0BEF39D8-996A-488F-98A2-AEDEED845548}" destId="{59541304-C543-4B15-A43F-3F3454003A96}" srcOrd="0" destOrd="0" presId="urn:microsoft.com/office/officeart/2011/layout/TabList"/>
    <dgm:cxn modelId="{077CE719-CBBD-420B-B2CD-F745EF1BBE1A}" type="presOf" srcId="{F80D2061-F7B2-4FF4-917B-D7DF4AE8EB95}" destId="{2AA7F5C8-0118-42E7-B983-A49EA9BFA1D0}" srcOrd="0" destOrd="0" presId="urn:microsoft.com/office/officeart/2011/layout/TabList"/>
    <dgm:cxn modelId="{6D304229-5E5B-4ACE-85A6-E0A48CF0F101}" type="presOf" srcId="{6EE27CBC-B56B-424C-84F6-828A12C7E9E9}" destId="{C66DCD29-3CFA-48FB-89E5-F3BBB6D9CF6B}" srcOrd="0" destOrd="0" presId="urn:microsoft.com/office/officeart/2011/layout/TabList"/>
    <dgm:cxn modelId="{9633E232-31E1-478B-B81C-2582AF731095}" srcId="{6EE27CBC-B56B-424C-84F6-828A12C7E9E9}" destId="{3D373A28-749F-4816-B227-19E07677AAE5}" srcOrd="0" destOrd="0" parTransId="{A30C04FF-5A32-4875-A3BA-59BFFDC56AA2}" sibTransId="{296B34FE-F12E-4A97-A2D0-1DD02B94CF91}"/>
    <dgm:cxn modelId="{7D63DF37-AE5B-4DAA-8129-68302846A695}" srcId="{A963DFD6-E531-424E-9B1A-8308C45C8130}" destId="{0BEF39D8-996A-488F-98A2-AEDEED845548}" srcOrd="3" destOrd="0" parTransId="{A83AAA7A-CF4B-43A4-9610-EF9A64EE1C54}" sibTransId="{8A047F79-7FAB-4EA9-9510-257E07D4E996}"/>
    <dgm:cxn modelId="{E3E8FF38-C277-4D0A-93B1-26A0D0BDC20B}" type="presOf" srcId="{4B8F293B-0692-402E-9A7B-ED2713F1D06F}" destId="{E63CA6EE-F89F-4E48-896E-004CCA4C6D47}" srcOrd="0" destOrd="0" presId="urn:microsoft.com/office/officeart/2011/layout/TabList"/>
    <dgm:cxn modelId="{735BEE54-7685-489B-A1A6-5CC5073EBA5A}" type="presOf" srcId="{A9ED0183-E2B2-4F18-A0A7-8634215FC3FF}" destId="{63B8A6DD-2C94-4B1B-BC4A-8776980CA15A}" srcOrd="0" destOrd="0" presId="urn:microsoft.com/office/officeart/2011/layout/TabList"/>
    <dgm:cxn modelId="{DEF3517B-742D-4DA7-93F7-E1C303C58AB4}" type="presOf" srcId="{611E0765-06B9-4758-84F9-FB8163DF973C}" destId="{866B9BB1-0512-47DF-808B-AA361DE0EE75}" srcOrd="0" destOrd="0" presId="urn:microsoft.com/office/officeart/2011/layout/TabList"/>
    <dgm:cxn modelId="{47DABD7B-686A-41B9-AB65-166198BCBFF5}" srcId="{A963DFD6-E531-424E-9B1A-8308C45C8130}" destId="{6EE27CBC-B56B-424C-84F6-828A12C7E9E9}" srcOrd="0" destOrd="0" parTransId="{5B1CAA1E-C9BA-4772-AD06-8725FC2D0FD4}" sibTransId="{4CD5AD13-2D59-47B6-B1A7-A6665169EF15}"/>
    <dgm:cxn modelId="{50F74389-BADF-449D-A7DB-229E4FB7D9B8}" type="presOf" srcId="{48B7C644-4E1C-4C06-8EBF-325B9C380663}" destId="{9AE7979C-DEA6-456D-B172-FB9A5F725CBC}" srcOrd="0" destOrd="0" presId="urn:microsoft.com/office/officeart/2011/layout/TabList"/>
    <dgm:cxn modelId="{0987CF95-748A-4890-ACA5-74CA26B823DE}" srcId="{A963DFD6-E531-424E-9B1A-8308C45C8130}" destId="{4B8F293B-0692-402E-9A7B-ED2713F1D06F}" srcOrd="1" destOrd="0" parTransId="{B36DB9B6-C35A-4A57-A8C7-A9F5E6B9254B}" sibTransId="{62CCE8BE-3E42-4013-964C-D6EDAC9F1200}"/>
    <dgm:cxn modelId="{39DC45A9-CE89-4705-A2BB-216002B58D37}" type="presOf" srcId="{E3E3FAF4-D323-4A1C-A2BC-2B550E71D07F}" destId="{66B04BA6-CDE5-4EB6-89C2-C552ABF1FEC1}" srcOrd="0" destOrd="0" presId="urn:microsoft.com/office/officeart/2011/layout/TabList"/>
    <dgm:cxn modelId="{B74B5DAA-C7AB-4465-9257-628487A610A2}" srcId="{4B8F293B-0692-402E-9A7B-ED2713F1D06F}" destId="{F80D2061-F7B2-4FF4-917B-D7DF4AE8EB95}" srcOrd="0" destOrd="0" parTransId="{4D64DA3A-3FF4-4FE2-9C9B-B6D6691BAC2B}" sibTransId="{1D8A7762-1B7A-4E88-AA3E-F1F4BD19B107}"/>
    <dgm:cxn modelId="{C99227BB-9A65-4635-88C1-F8037B0DDB84}" srcId="{611E0765-06B9-4758-84F9-FB8163DF973C}" destId="{E1374F7C-8EE7-44C1-AB39-8F2EE0C18050}" srcOrd="0" destOrd="0" parTransId="{2452464D-86CC-4053-BE8E-36A04924DEF0}" sibTransId="{DC2B5A03-4272-4496-BB47-38AD5F72B5F8}"/>
    <dgm:cxn modelId="{6A0297C0-C768-438B-A7A3-5B91E40A08A2}" srcId="{A963DFD6-E531-424E-9B1A-8308C45C8130}" destId="{611E0765-06B9-4758-84F9-FB8163DF973C}" srcOrd="2" destOrd="0" parTransId="{BBBA2A28-A168-4F62-8AD5-EDCB3B10B2E9}" sibTransId="{00155DA5-6FAE-4D56-B1EB-F02CF4796A5F}"/>
    <dgm:cxn modelId="{AC512ED3-A22F-4395-8351-8E4F7D995E4C}" srcId="{A9ED0183-E2B2-4F18-A0A7-8634215FC3FF}" destId="{48B7C644-4E1C-4C06-8EBF-325B9C380663}" srcOrd="0" destOrd="0" parTransId="{BE138BF1-FC0E-4C25-983B-24FDD74A413A}" sibTransId="{7ADF3C19-98CB-4BCA-B30A-AF29DAA47C81}"/>
    <dgm:cxn modelId="{34CF9AE5-D73D-459A-B9D1-3FEBC88DD192}" srcId="{A963DFD6-E531-424E-9B1A-8308C45C8130}" destId="{A9ED0183-E2B2-4F18-A0A7-8634215FC3FF}" srcOrd="4" destOrd="0" parTransId="{B43DAE3A-D13D-4797-AD33-ADE9BF53C444}" sibTransId="{32FFFBCF-CB2F-4DD3-9AB2-A296F5A5F273}"/>
    <dgm:cxn modelId="{62A8D8ED-1592-4768-87F9-34A1B390CA7C}" srcId="{0BEF39D8-996A-488F-98A2-AEDEED845548}" destId="{E3E3FAF4-D323-4A1C-A2BC-2B550E71D07F}" srcOrd="0" destOrd="0" parTransId="{AB369DF3-62E2-42A0-A7F5-C95ED15F9F7A}" sibTransId="{4524F274-3122-43D8-8D9E-C8B93F55E6B8}"/>
    <dgm:cxn modelId="{8B7DA5F9-E595-4EC4-AB20-014B709A7DFA}" type="presOf" srcId="{A963DFD6-E531-424E-9B1A-8308C45C8130}" destId="{B7E730AB-AB39-42CC-B94E-11B0D98840F3}" srcOrd="0" destOrd="0" presId="urn:microsoft.com/office/officeart/2011/layout/TabList"/>
    <dgm:cxn modelId="{7606F218-7E29-4DDA-9C1A-8EC12A5B6F64}" type="presParOf" srcId="{B7E730AB-AB39-42CC-B94E-11B0D98840F3}" destId="{460DEE0E-C925-46D1-A3DB-2EC8ED4278CB}" srcOrd="0" destOrd="0" presId="urn:microsoft.com/office/officeart/2011/layout/TabList"/>
    <dgm:cxn modelId="{74BF5758-619E-44FF-871F-CB3A14CFE472}" type="presParOf" srcId="{460DEE0E-C925-46D1-A3DB-2EC8ED4278CB}" destId="{A803A20A-3AB0-4F65-8998-684188876690}" srcOrd="0" destOrd="0" presId="urn:microsoft.com/office/officeart/2011/layout/TabList"/>
    <dgm:cxn modelId="{09E270C2-CAB4-42F3-AEBC-0091F77891E7}" type="presParOf" srcId="{460DEE0E-C925-46D1-A3DB-2EC8ED4278CB}" destId="{C66DCD29-3CFA-48FB-89E5-F3BBB6D9CF6B}" srcOrd="1" destOrd="0" presId="urn:microsoft.com/office/officeart/2011/layout/TabList"/>
    <dgm:cxn modelId="{E0AEE93A-6A91-4FBC-8C1B-35880DF36444}" type="presParOf" srcId="{460DEE0E-C925-46D1-A3DB-2EC8ED4278CB}" destId="{5B556289-E903-4181-9121-B8BB26B292F8}" srcOrd="2" destOrd="0" presId="urn:microsoft.com/office/officeart/2011/layout/TabList"/>
    <dgm:cxn modelId="{0223BC76-4EDD-4B10-8AE4-ABF8A260E6D5}" type="presParOf" srcId="{B7E730AB-AB39-42CC-B94E-11B0D98840F3}" destId="{93CA4F5C-3ACD-4E7D-8E77-1E24CF9B433C}" srcOrd="1" destOrd="0" presId="urn:microsoft.com/office/officeart/2011/layout/TabList"/>
    <dgm:cxn modelId="{FAE96A91-2638-4C9D-AE46-C1C61F6F2BF5}" type="presParOf" srcId="{B7E730AB-AB39-42CC-B94E-11B0D98840F3}" destId="{7366D3C4-3EBB-439A-9381-1C06F5713EF7}" srcOrd="2" destOrd="0" presId="urn:microsoft.com/office/officeart/2011/layout/TabList"/>
    <dgm:cxn modelId="{61F1A5BD-5ABB-41B2-BA20-FF706056AC06}" type="presParOf" srcId="{7366D3C4-3EBB-439A-9381-1C06F5713EF7}" destId="{2AA7F5C8-0118-42E7-B983-A49EA9BFA1D0}" srcOrd="0" destOrd="0" presId="urn:microsoft.com/office/officeart/2011/layout/TabList"/>
    <dgm:cxn modelId="{F263BCAF-1E35-4F36-BE64-CD44E7C2F696}" type="presParOf" srcId="{7366D3C4-3EBB-439A-9381-1C06F5713EF7}" destId="{E63CA6EE-F89F-4E48-896E-004CCA4C6D47}" srcOrd="1" destOrd="0" presId="urn:microsoft.com/office/officeart/2011/layout/TabList"/>
    <dgm:cxn modelId="{BA6EE336-42E3-4DC1-A282-DE5662AD06D4}" type="presParOf" srcId="{7366D3C4-3EBB-439A-9381-1C06F5713EF7}" destId="{35A2F368-B84D-47DF-B524-49A7BDEFD551}" srcOrd="2" destOrd="0" presId="urn:microsoft.com/office/officeart/2011/layout/TabList"/>
    <dgm:cxn modelId="{90289FA6-DC64-4B04-A4C0-13D5A4615073}" type="presParOf" srcId="{B7E730AB-AB39-42CC-B94E-11B0D98840F3}" destId="{89953250-52E2-46E5-8986-6C414028369C}" srcOrd="3" destOrd="0" presId="urn:microsoft.com/office/officeart/2011/layout/TabList"/>
    <dgm:cxn modelId="{81D10397-37C2-4C2B-8735-20C0954F4CF1}" type="presParOf" srcId="{B7E730AB-AB39-42CC-B94E-11B0D98840F3}" destId="{C6A00F42-3E46-48C5-B405-ACFCF1B5CD96}" srcOrd="4" destOrd="0" presId="urn:microsoft.com/office/officeart/2011/layout/TabList"/>
    <dgm:cxn modelId="{63E50179-E44B-4796-9843-DD381F23B91D}" type="presParOf" srcId="{C6A00F42-3E46-48C5-B405-ACFCF1B5CD96}" destId="{CD2A681F-07AD-4442-B442-DEB28C875B05}" srcOrd="0" destOrd="0" presId="urn:microsoft.com/office/officeart/2011/layout/TabList"/>
    <dgm:cxn modelId="{3942E9AB-F86C-4891-9E19-AD632C6EADD9}" type="presParOf" srcId="{C6A00F42-3E46-48C5-B405-ACFCF1B5CD96}" destId="{866B9BB1-0512-47DF-808B-AA361DE0EE75}" srcOrd="1" destOrd="0" presId="urn:microsoft.com/office/officeart/2011/layout/TabList"/>
    <dgm:cxn modelId="{C9FEA59E-183C-4C3C-960D-54E4F37C58F7}" type="presParOf" srcId="{C6A00F42-3E46-48C5-B405-ACFCF1B5CD96}" destId="{1706B522-E777-4FF7-8117-235E98C5FEC6}" srcOrd="2" destOrd="0" presId="urn:microsoft.com/office/officeart/2011/layout/TabList"/>
    <dgm:cxn modelId="{C91086F9-65C1-4E43-B759-1251F31624E2}" type="presParOf" srcId="{B7E730AB-AB39-42CC-B94E-11B0D98840F3}" destId="{F2F12DCA-1F6B-47DF-AFA8-82585C5C2780}" srcOrd="5" destOrd="0" presId="urn:microsoft.com/office/officeart/2011/layout/TabList"/>
    <dgm:cxn modelId="{F3497337-B3CF-4B78-BD5B-315D68256DED}" type="presParOf" srcId="{B7E730AB-AB39-42CC-B94E-11B0D98840F3}" destId="{407E0FDB-A6E9-4E45-83B7-93174B30DA63}" srcOrd="6" destOrd="0" presId="urn:microsoft.com/office/officeart/2011/layout/TabList"/>
    <dgm:cxn modelId="{C414806D-5D04-4121-9645-65794FFF11D2}" type="presParOf" srcId="{407E0FDB-A6E9-4E45-83B7-93174B30DA63}" destId="{66B04BA6-CDE5-4EB6-89C2-C552ABF1FEC1}" srcOrd="0" destOrd="0" presId="urn:microsoft.com/office/officeart/2011/layout/TabList"/>
    <dgm:cxn modelId="{47590866-746E-480E-A8A6-43DFD5BFC3D5}" type="presParOf" srcId="{407E0FDB-A6E9-4E45-83B7-93174B30DA63}" destId="{59541304-C543-4B15-A43F-3F3454003A96}" srcOrd="1" destOrd="0" presId="urn:microsoft.com/office/officeart/2011/layout/TabList"/>
    <dgm:cxn modelId="{CFF09B42-1EA5-4816-89DC-9B57CD0B43B3}" type="presParOf" srcId="{407E0FDB-A6E9-4E45-83B7-93174B30DA63}" destId="{4303781B-C75A-4ED0-A560-39466C766BC7}" srcOrd="2" destOrd="0" presId="urn:microsoft.com/office/officeart/2011/layout/TabList"/>
    <dgm:cxn modelId="{9662055F-654E-4C9D-AA50-097E4C5F38A9}" type="presParOf" srcId="{B7E730AB-AB39-42CC-B94E-11B0D98840F3}" destId="{31195737-BFE8-44F1-BD25-2B4BE88152DB}" srcOrd="7" destOrd="0" presId="urn:microsoft.com/office/officeart/2011/layout/TabList"/>
    <dgm:cxn modelId="{49C1FF47-06DB-4170-B34B-0ADB1E96211D}" type="presParOf" srcId="{B7E730AB-AB39-42CC-B94E-11B0D98840F3}" destId="{0C94E71B-525D-4440-B2A2-2A10C7E3E53E}" srcOrd="8" destOrd="0" presId="urn:microsoft.com/office/officeart/2011/layout/TabList"/>
    <dgm:cxn modelId="{80DF458F-788F-4E64-BB81-3C0899B0AC0D}" type="presParOf" srcId="{0C94E71B-525D-4440-B2A2-2A10C7E3E53E}" destId="{9AE7979C-DEA6-456D-B172-FB9A5F725CBC}" srcOrd="0" destOrd="0" presId="urn:microsoft.com/office/officeart/2011/layout/TabList"/>
    <dgm:cxn modelId="{A5FBE5B1-94D9-42D7-A36E-63E21E8CD8B7}" type="presParOf" srcId="{0C94E71B-525D-4440-B2A2-2A10C7E3E53E}" destId="{63B8A6DD-2C94-4B1B-BC4A-8776980CA15A}" srcOrd="1" destOrd="0" presId="urn:microsoft.com/office/officeart/2011/layout/TabList"/>
    <dgm:cxn modelId="{76BDF0E9-15FC-4D68-9C47-02175C270D79}" type="presParOf" srcId="{0C94E71B-525D-4440-B2A2-2A10C7E3E53E}" destId="{D14D0752-EDE9-4C4F-9387-396DB107B11C}"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66F19B-9380-4CBD-9EEA-D82D520B23A5}"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2EE71DD9-F7C2-4C57-9942-B7CC38D92D44}">
      <dgm:prSet phldrT="[Text]"/>
      <dgm:spPr/>
      <dgm:t>
        <a:bodyPr/>
        <a:lstStyle/>
        <a:p>
          <a:pPr>
            <a:buFont typeface="+mj-lt"/>
            <a:buAutoNum type="arabicParenR"/>
          </a:pPr>
          <a:r>
            <a:rPr lang="en-US" dirty="0"/>
            <a:t>Solicitation timing improvements</a:t>
          </a:r>
        </a:p>
      </dgm:t>
    </dgm:pt>
    <dgm:pt modelId="{3F0035F4-699A-4AFB-8739-8C2296A256F3}" type="parTrans" cxnId="{134D6C7B-6367-44CE-B7F4-ADE1FE3381F3}">
      <dgm:prSet/>
      <dgm:spPr/>
      <dgm:t>
        <a:bodyPr/>
        <a:lstStyle/>
        <a:p>
          <a:endParaRPr lang="en-US"/>
        </a:p>
      </dgm:t>
    </dgm:pt>
    <dgm:pt modelId="{C09F5F08-0EB7-4F99-8406-61F958F2C0B2}" type="sibTrans" cxnId="{134D6C7B-6367-44CE-B7F4-ADE1FE3381F3}">
      <dgm:prSet/>
      <dgm:spPr/>
      <dgm:t>
        <a:bodyPr/>
        <a:lstStyle/>
        <a:p>
          <a:endParaRPr lang="en-US"/>
        </a:p>
      </dgm:t>
    </dgm:pt>
    <dgm:pt modelId="{047C9198-C703-4B50-8760-9990631C010D}">
      <dgm:prSet/>
      <dgm:spPr/>
      <dgm:t>
        <a:bodyPr/>
        <a:lstStyle/>
        <a:p>
          <a:pPr>
            <a:buFont typeface="+mj-lt"/>
            <a:buAutoNum type="arabicParenR"/>
          </a:pPr>
          <a:r>
            <a:rPr lang="en-US" dirty="0"/>
            <a:t>Bidder feedback processes </a:t>
          </a:r>
        </a:p>
      </dgm:t>
    </dgm:pt>
    <dgm:pt modelId="{E1896B22-F85A-43E3-A64D-375219FD0A80}" type="parTrans" cxnId="{537DBF47-7228-455C-9C53-C2E64F3BC182}">
      <dgm:prSet/>
      <dgm:spPr/>
      <dgm:t>
        <a:bodyPr/>
        <a:lstStyle/>
        <a:p>
          <a:endParaRPr lang="en-US"/>
        </a:p>
      </dgm:t>
    </dgm:pt>
    <dgm:pt modelId="{2CF353C4-12C3-4498-A025-F5F3AAA48C6A}" type="sibTrans" cxnId="{537DBF47-7228-455C-9C53-C2E64F3BC182}">
      <dgm:prSet/>
      <dgm:spPr/>
      <dgm:t>
        <a:bodyPr/>
        <a:lstStyle/>
        <a:p>
          <a:endParaRPr lang="en-US"/>
        </a:p>
      </dgm:t>
    </dgm:pt>
    <dgm:pt modelId="{6DC52304-292B-44CF-AE96-50077AF62469}">
      <dgm:prSet/>
      <dgm:spPr/>
      <dgm:t>
        <a:bodyPr/>
        <a:lstStyle/>
        <a:p>
          <a:pPr>
            <a:buFont typeface="+mj-lt"/>
            <a:buAutoNum type="arabicParenR"/>
          </a:pPr>
          <a:r>
            <a:rPr lang="en-US" dirty="0"/>
            <a:t>IOU contracting reforms </a:t>
          </a:r>
        </a:p>
      </dgm:t>
    </dgm:pt>
    <dgm:pt modelId="{6C411196-0566-4CAB-80BF-6D034E108702}" type="parTrans" cxnId="{75FC1484-9AEA-4D73-BD72-7A1D48B88096}">
      <dgm:prSet/>
      <dgm:spPr/>
      <dgm:t>
        <a:bodyPr/>
        <a:lstStyle/>
        <a:p>
          <a:endParaRPr lang="en-US"/>
        </a:p>
      </dgm:t>
    </dgm:pt>
    <dgm:pt modelId="{F897DB76-C23E-47B1-8199-D032F135ED38}" type="sibTrans" cxnId="{75FC1484-9AEA-4D73-BD72-7A1D48B88096}">
      <dgm:prSet/>
      <dgm:spPr/>
      <dgm:t>
        <a:bodyPr/>
        <a:lstStyle/>
        <a:p>
          <a:endParaRPr lang="en-US"/>
        </a:p>
      </dgm:t>
    </dgm:pt>
    <dgm:pt modelId="{FF7C131C-9652-459B-9A62-1E6A7B8B5291}">
      <dgm:prSet/>
      <dgm:spPr/>
      <dgm:t>
        <a:bodyPr/>
        <a:lstStyle/>
        <a:p>
          <a:r>
            <a:rPr lang="en-US" dirty="0"/>
            <a:t>DBE opportunities </a:t>
          </a:r>
        </a:p>
      </dgm:t>
    </dgm:pt>
    <dgm:pt modelId="{CBD19EFC-336B-49C0-877E-ECCD583A7E4E}" type="parTrans" cxnId="{261CCA9D-D921-44E3-A0B3-FB1EE7A069A0}">
      <dgm:prSet/>
      <dgm:spPr/>
      <dgm:t>
        <a:bodyPr/>
        <a:lstStyle/>
        <a:p>
          <a:endParaRPr lang="en-US"/>
        </a:p>
      </dgm:t>
    </dgm:pt>
    <dgm:pt modelId="{8289D7A1-628C-4980-918E-7292DAC5C2DE}" type="sibTrans" cxnId="{261CCA9D-D921-44E3-A0B3-FB1EE7A069A0}">
      <dgm:prSet/>
      <dgm:spPr/>
      <dgm:t>
        <a:bodyPr/>
        <a:lstStyle/>
        <a:p>
          <a:endParaRPr lang="en-US"/>
        </a:p>
      </dgm:t>
    </dgm:pt>
    <dgm:pt modelId="{A5406584-FCA1-4990-A613-4053919BB0D6}" type="pres">
      <dgm:prSet presAssocID="{8466F19B-9380-4CBD-9EEA-D82D520B23A5}" presName="linear" presStyleCnt="0">
        <dgm:presLayoutVars>
          <dgm:dir/>
          <dgm:animLvl val="lvl"/>
          <dgm:resizeHandles val="exact"/>
        </dgm:presLayoutVars>
      </dgm:prSet>
      <dgm:spPr/>
    </dgm:pt>
    <dgm:pt modelId="{DBDFE091-48C0-426C-AB7C-0F0F07AEC4E7}" type="pres">
      <dgm:prSet presAssocID="{2EE71DD9-F7C2-4C57-9942-B7CC38D92D44}" presName="parentLin" presStyleCnt="0"/>
      <dgm:spPr/>
    </dgm:pt>
    <dgm:pt modelId="{3C1CE61D-C6EC-4FFB-A141-51D51DAAB643}" type="pres">
      <dgm:prSet presAssocID="{2EE71DD9-F7C2-4C57-9942-B7CC38D92D44}" presName="parentLeftMargin" presStyleLbl="node1" presStyleIdx="0" presStyleCnt="4"/>
      <dgm:spPr/>
    </dgm:pt>
    <dgm:pt modelId="{C56467BE-E54A-4119-A881-9AF8CD083758}" type="pres">
      <dgm:prSet presAssocID="{2EE71DD9-F7C2-4C57-9942-B7CC38D92D44}" presName="parentText" presStyleLbl="node1" presStyleIdx="0" presStyleCnt="4">
        <dgm:presLayoutVars>
          <dgm:chMax val="0"/>
          <dgm:bulletEnabled val="1"/>
        </dgm:presLayoutVars>
      </dgm:prSet>
      <dgm:spPr/>
    </dgm:pt>
    <dgm:pt modelId="{662333A8-DD27-431E-AB2C-823463B4EC54}" type="pres">
      <dgm:prSet presAssocID="{2EE71DD9-F7C2-4C57-9942-B7CC38D92D44}" presName="negativeSpace" presStyleCnt="0"/>
      <dgm:spPr/>
    </dgm:pt>
    <dgm:pt modelId="{D9A68199-3BFD-4036-9B87-66C5E9045493}" type="pres">
      <dgm:prSet presAssocID="{2EE71DD9-F7C2-4C57-9942-B7CC38D92D44}" presName="childText" presStyleLbl="conFgAcc1" presStyleIdx="0" presStyleCnt="4">
        <dgm:presLayoutVars>
          <dgm:bulletEnabled val="1"/>
        </dgm:presLayoutVars>
      </dgm:prSet>
      <dgm:spPr/>
    </dgm:pt>
    <dgm:pt modelId="{412FAB5B-6D0E-4A90-924C-42EE2B1C4ABF}" type="pres">
      <dgm:prSet presAssocID="{C09F5F08-0EB7-4F99-8406-61F958F2C0B2}" presName="spaceBetweenRectangles" presStyleCnt="0"/>
      <dgm:spPr/>
    </dgm:pt>
    <dgm:pt modelId="{899D8047-F08F-4693-A9AC-2E3B3F8AC4C5}" type="pres">
      <dgm:prSet presAssocID="{047C9198-C703-4B50-8760-9990631C010D}" presName="parentLin" presStyleCnt="0"/>
      <dgm:spPr/>
    </dgm:pt>
    <dgm:pt modelId="{13DE9FA6-DA82-45F6-91BC-B8427610C7BD}" type="pres">
      <dgm:prSet presAssocID="{047C9198-C703-4B50-8760-9990631C010D}" presName="parentLeftMargin" presStyleLbl="node1" presStyleIdx="0" presStyleCnt="4"/>
      <dgm:spPr/>
    </dgm:pt>
    <dgm:pt modelId="{C0A361D3-2A15-4A84-A2CA-676FAEF93C48}" type="pres">
      <dgm:prSet presAssocID="{047C9198-C703-4B50-8760-9990631C010D}" presName="parentText" presStyleLbl="node1" presStyleIdx="1" presStyleCnt="4">
        <dgm:presLayoutVars>
          <dgm:chMax val="0"/>
          <dgm:bulletEnabled val="1"/>
        </dgm:presLayoutVars>
      </dgm:prSet>
      <dgm:spPr/>
    </dgm:pt>
    <dgm:pt modelId="{59625823-0F4C-4DC0-89F7-A720C3D5B05D}" type="pres">
      <dgm:prSet presAssocID="{047C9198-C703-4B50-8760-9990631C010D}" presName="negativeSpace" presStyleCnt="0"/>
      <dgm:spPr/>
    </dgm:pt>
    <dgm:pt modelId="{3B77E118-8834-43EC-A364-4AC373049B3B}" type="pres">
      <dgm:prSet presAssocID="{047C9198-C703-4B50-8760-9990631C010D}" presName="childText" presStyleLbl="conFgAcc1" presStyleIdx="1" presStyleCnt="4">
        <dgm:presLayoutVars>
          <dgm:bulletEnabled val="1"/>
        </dgm:presLayoutVars>
      </dgm:prSet>
      <dgm:spPr/>
    </dgm:pt>
    <dgm:pt modelId="{BD3C858C-561C-4492-A8C9-2A834EA58191}" type="pres">
      <dgm:prSet presAssocID="{2CF353C4-12C3-4498-A025-F5F3AAA48C6A}" presName="spaceBetweenRectangles" presStyleCnt="0"/>
      <dgm:spPr/>
    </dgm:pt>
    <dgm:pt modelId="{7410B77E-04B6-46FB-A3A9-066F329F41AE}" type="pres">
      <dgm:prSet presAssocID="{6DC52304-292B-44CF-AE96-50077AF62469}" presName="parentLin" presStyleCnt="0"/>
      <dgm:spPr/>
    </dgm:pt>
    <dgm:pt modelId="{BBAE5AD7-1702-4142-87B4-50BFF3C5E0BB}" type="pres">
      <dgm:prSet presAssocID="{6DC52304-292B-44CF-AE96-50077AF62469}" presName="parentLeftMargin" presStyleLbl="node1" presStyleIdx="1" presStyleCnt="4"/>
      <dgm:spPr/>
    </dgm:pt>
    <dgm:pt modelId="{BD0E744D-9F6F-42FE-B0B5-009722A3CAF6}" type="pres">
      <dgm:prSet presAssocID="{6DC52304-292B-44CF-AE96-50077AF62469}" presName="parentText" presStyleLbl="node1" presStyleIdx="2" presStyleCnt="4">
        <dgm:presLayoutVars>
          <dgm:chMax val="0"/>
          <dgm:bulletEnabled val="1"/>
        </dgm:presLayoutVars>
      </dgm:prSet>
      <dgm:spPr/>
    </dgm:pt>
    <dgm:pt modelId="{FCD93BE3-A0BA-4141-861A-4631E65D4824}" type="pres">
      <dgm:prSet presAssocID="{6DC52304-292B-44CF-AE96-50077AF62469}" presName="negativeSpace" presStyleCnt="0"/>
      <dgm:spPr/>
    </dgm:pt>
    <dgm:pt modelId="{AAAE08EE-DF9C-4CEE-8F9A-335F45D8360D}" type="pres">
      <dgm:prSet presAssocID="{6DC52304-292B-44CF-AE96-50077AF62469}" presName="childText" presStyleLbl="conFgAcc1" presStyleIdx="2" presStyleCnt="4">
        <dgm:presLayoutVars>
          <dgm:bulletEnabled val="1"/>
        </dgm:presLayoutVars>
      </dgm:prSet>
      <dgm:spPr/>
    </dgm:pt>
    <dgm:pt modelId="{AB0BCEF6-8292-4843-8648-6D861A430768}" type="pres">
      <dgm:prSet presAssocID="{F897DB76-C23E-47B1-8199-D032F135ED38}" presName="spaceBetweenRectangles" presStyleCnt="0"/>
      <dgm:spPr/>
    </dgm:pt>
    <dgm:pt modelId="{C5EEED6D-D110-46BA-925E-BB5784FEE2CE}" type="pres">
      <dgm:prSet presAssocID="{FF7C131C-9652-459B-9A62-1E6A7B8B5291}" presName="parentLin" presStyleCnt="0"/>
      <dgm:spPr/>
    </dgm:pt>
    <dgm:pt modelId="{68492C12-79FC-4DEB-9608-6A51726B2100}" type="pres">
      <dgm:prSet presAssocID="{FF7C131C-9652-459B-9A62-1E6A7B8B5291}" presName="parentLeftMargin" presStyleLbl="node1" presStyleIdx="2" presStyleCnt="4"/>
      <dgm:spPr/>
    </dgm:pt>
    <dgm:pt modelId="{E65D6B3A-8803-47CA-B281-394D437E22E1}" type="pres">
      <dgm:prSet presAssocID="{FF7C131C-9652-459B-9A62-1E6A7B8B5291}" presName="parentText" presStyleLbl="node1" presStyleIdx="3" presStyleCnt="4">
        <dgm:presLayoutVars>
          <dgm:chMax val="0"/>
          <dgm:bulletEnabled val="1"/>
        </dgm:presLayoutVars>
      </dgm:prSet>
      <dgm:spPr/>
    </dgm:pt>
    <dgm:pt modelId="{E26CC1F9-8A6D-4165-A54A-E958637E1DFE}" type="pres">
      <dgm:prSet presAssocID="{FF7C131C-9652-459B-9A62-1E6A7B8B5291}" presName="negativeSpace" presStyleCnt="0"/>
      <dgm:spPr/>
    </dgm:pt>
    <dgm:pt modelId="{DF4A6D73-D4D4-4104-9F30-E67E2349B05F}" type="pres">
      <dgm:prSet presAssocID="{FF7C131C-9652-459B-9A62-1E6A7B8B5291}" presName="childText" presStyleLbl="conFgAcc1" presStyleIdx="3" presStyleCnt="4">
        <dgm:presLayoutVars>
          <dgm:bulletEnabled val="1"/>
        </dgm:presLayoutVars>
      </dgm:prSet>
      <dgm:spPr/>
    </dgm:pt>
  </dgm:ptLst>
  <dgm:cxnLst>
    <dgm:cxn modelId="{11FC5106-0D34-45C5-9FAF-6CA9B99A0823}" type="presOf" srcId="{047C9198-C703-4B50-8760-9990631C010D}" destId="{C0A361D3-2A15-4A84-A2CA-676FAEF93C48}" srcOrd="1" destOrd="0" presId="urn:microsoft.com/office/officeart/2005/8/layout/list1"/>
    <dgm:cxn modelId="{FA74D30C-B890-407C-9331-142C4CB8A199}" type="presOf" srcId="{FF7C131C-9652-459B-9A62-1E6A7B8B5291}" destId="{E65D6B3A-8803-47CA-B281-394D437E22E1}" srcOrd="1" destOrd="0" presId="urn:microsoft.com/office/officeart/2005/8/layout/list1"/>
    <dgm:cxn modelId="{B9C0D114-739E-4808-8BD8-88610FC27AF8}" type="presOf" srcId="{047C9198-C703-4B50-8760-9990631C010D}" destId="{13DE9FA6-DA82-45F6-91BC-B8427610C7BD}" srcOrd="0" destOrd="0" presId="urn:microsoft.com/office/officeart/2005/8/layout/list1"/>
    <dgm:cxn modelId="{537DBF47-7228-455C-9C53-C2E64F3BC182}" srcId="{8466F19B-9380-4CBD-9EEA-D82D520B23A5}" destId="{047C9198-C703-4B50-8760-9990631C010D}" srcOrd="1" destOrd="0" parTransId="{E1896B22-F85A-43E3-A64D-375219FD0A80}" sibTransId="{2CF353C4-12C3-4498-A025-F5F3AAA48C6A}"/>
    <dgm:cxn modelId="{134D6C7B-6367-44CE-B7F4-ADE1FE3381F3}" srcId="{8466F19B-9380-4CBD-9EEA-D82D520B23A5}" destId="{2EE71DD9-F7C2-4C57-9942-B7CC38D92D44}" srcOrd="0" destOrd="0" parTransId="{3F0035F4-699A-4AFB-8739-8C2296A256F3}" sibTransId="{C09F5F08-0EB7-4F99-8406-61F958F2C0B2}"/>
    <dgm:cxn modelId="{75FC1484-9AEA-4D73-BD72-7A1D48B88096}" srcId="{8466F19B-9380-4CBD-9EEA-D82D520B23A5}" destId="{6DC52304-292B-44CF-AE96-50077AF62469}" srcOrd="2" destOrd="0" parTransId="{6C411196-0566-4CAB-80BF-6D034E108702}" sibTransId="{F897DB76-C23E-47B1-8199-D032F135ED38}"/>
    <dgm:cxn modelId="{CEAF3C85-8555-4408-B216-A84B0DAECCA6}" type="presOf" srcId="{6DC52304-292B-44CF-AE96-50077AF62469}" destId="{BD0E744D-9F6F-42FE-B0B5-009722A3CAF6}" srcOrd="1" destOrd="0" presId="urn:microsoft.com/office/officeart/2005/8/layout/list1"/>
    <dgm:cxn modelId="{82DCF397-CD2F-431A-87BF-7C8ACD4541F2}" type="presOf" srcId="{2EE71DD9-F7C2-4C57-9942-B7CC38D92D44}" destId="{C56467BE-E54A-4119-A881-9AF8CD083758}" srcOrd="1" destOrd="0" presId="urn:microsoft.com/office/officeart/2005/8/layout/list1"/>
    <dgm:cxn modelId="{261CCA9D-D921-44E3-A0B3-FB1EE7A069A0}" srcId="{8466F19B-9380-4CBD-9EEA-D82D520B23A5}" destId="{FF7C131C-9652-459B-9A62-1E6A7B8B5291}" srcOrd="3" destOrd="0" parTransId="{CBD19EFC-336B-49C0-877E-ECCD583A7E4E}" sibTransId="{8289D7A1-628C-4980-918E-7292DAC5C2DE}"/>
    <dgm:cxn modelId="{CDBE11D3-2C9A-47DC-8D3E-B5931DFC94E1}" type="presOf" srcId="{FF7C131C-9652-459B-9A62-1E6A7B8B5291}" destId="{68492C12-79FC-4DEB-9608-6A51726B2100}" srcOrd="0" destOrd="0" presId="urn:microsoft.com/office/officeart/2005/8/layout/list1"/>
    <dgm:cxn modelId="{588EBBF2-B495-4A66-A249-3F6232D9C059}" type="presOf" srcId="{6DC52304-292B-44CF-AE96-50077AF62469}" destId="{BBAE5AD7-1702-4142-87B4-50BFF3C5E0BB}" srcOrd="0" destOrd="0" presId="urn:microsoft.com/office/officeart/2005/8/layout/list1"/>
    <dgm:cxn modelId="{EE37E8F3-9DC3-478B-B0C8-61E3C85AB928}" type="presOf" srcId="{2EE71DD9-F7C2-4C57-9942-B7CC38D92D44}" destId="{3C1CE61D-C6EC-4FFB-A141-51D51DAAB643}" srcOrd="0" destOrd="0" presId="urn:microsoft.com/office/officeart/2005/8/layout/list1"/>
    <dgm:cxn modelId="{9EC000F8-20A5-42C2-88D7-A1BFDFDE2A94}" type="presOf" srcId="{8466F19B-9380-4CBD-9EEA-D82D520B23A5}" destId="{A5406584-FCA1-4990-A613-4053919BB0D6}" srcOrd="0" destOrd="0" presId="urn:microsoft.com/office/officeart/2005/8/layout/list1"/>
    <dgm:cxn modelId="{CBFC84F0-CB4D-44DA-B20C-98EB17581BB9}" type="presParOf" srcId="{A5406584-FCA1-4990-A613-4053919BB0D6}" destId="{DBDFE091-48C0-426C-AB7C-0F0F07AEC4E7}" srcOrd="0" destOrd="0" presId="urn:microsoft.com/office/officeart/2005/8/layout/list1"/>
    <dgm:cxn modelId="{5BAC157F-F154-44E0-89E1-3B11192DAE92}" type="presParOf" srcId="{DBDFE091-48C0-426C-AB7C-0F0F07AEC4E7}" destId="{3C1CE61D-C6EC-4FFB-A141-51D51DAAB643}" srcOrd="0" destOrd="0" presId="urn:microsoft.com/office/officeart/2005/8/layout/list1"/>
    <dgm:cxn modelId="{B4854C0D-6F06-4AF2-BF17-F5962A559B47}" type="presParOf" srcId="{DBDFE091-48C0-426C-AB7C-0F0F07AEC4E7}" destId="{C56467BE-E54A-4119-A881-9AF8CD083758}" srcOrd="1" destOrd="0" presId="urn:microsoft.com/office/officeart/2005/8/layout/list1"/>
    <dgm:cxn modelId="{64FBA633-DA44-49A0-827C-F0CE80E2C95D}" type="presParOf" srcId="{A5406584-FCA1-4990-A613-4053919BB0D6}" destId="{662333A8-DD27-431E-AB2C-823463B4EC54}" srcOrd="1" destOrd="0" presId="urn:microsoft.com/office/officeart/2005/8/layout/list1"/>
    <dgm:cxn modelId="{6482B277-DF1F-4C8B-9798-BFD79B1EEAF8}" type="presParOf" srcId="{A5406584-FCA1-4990-A613-4053919BB0D6}" destId="{D9A68199-3BFD-4036-9B87-66C5E9045493}" srcOrd="2" destOrd="0" presId="urn:microsoft.com/office/officeart/2005/8/layout/list1"/>
    <dgm:cxn modelId="{9FE015D2-0FDF-4552-9C36-019959F84C04}" type="presParOf" srcId="{A5406584-FCA1-4990-A613-4053919BB0D6}" destId="{412FAB5B-6D0E-4A90-924C-42EE2B1C4ABF}" srcOrd="3" destOrd="0" presId="urn:microsoft.com/office/officeart/2005/8/layout/list1"/>
    <dgm:cxn modelId="{4A5D5458-3463-4410-9EB5-DFA601DEBBDA}" type="presParOf" srcId="{A5406584-FCA1-4990-A613-4053919BB0D6}" destId="{899D8047-F08F-4693-A9AC-2E3B3F8AC4C5}" srcOrd="4" destOrd="0" presId="urn:microsoft.com/office/officeart/2005/8/layout/list1"/>
    <dgm:cxn modelId="{3B207AFB-6302-49E6-B449-CB7D05C79F80}" type="presParOf" srcId="{899D8047-F08F-4693-A9AC-2E3B3F8AC4C5}" destId="{13DE9FA6-DA82-45F6-91BC-B8427610C7BD}" srcOrd="0" destOrd="0" presId="urn:microsoft.com/office/officeart/2005/8/layout/list1"/>
    <dgm:cxn modelId="{EF1593B7-8EF5-48C4-9D1B-EEFECCD3E298}" type="presParOf" srcId="{899D8047-F08F-4693-A9AC-2E3B3F8AC4C5}" destId="{C0A361D3-2A15-4A84-A2CA-676FAEF93C48}" srcOrd="1" destOrd="0" presId="urn:microsoft.com/office/officeart/2005/8/layout/list1"/>
    <dgm:cxn modelId="{94C17031-3B0D-4480-9881-158E1CA1BEB3}" type="presParOf" srcId="{A5406584-FCA1-4990-A613-4053919BB0D6}" destId="{59625823-0F4C-4DC0-89F7-A720C3D5B05D}" srcOrd="5" destOrd="0" presId="urn:microsoft.com/office/officeart/2005/8/layout/list1"/>
    <dgm:cxn modelId="{4F342305-3E1D-411F-A8D5-80F2B8112C6C}" type="presParOf" srcId="{A5406584-FCA1-4990-A613-4053919BB0D6}" destId="{3B77E118-8834-43EC-A364-4AC373049B3B}" srcOrd="6" destOrd="0" presId="urn:microsoft.com/office/officeart/2005/8/layout/list1"/>
    <dgm:cxn modelId="{7DD78DAE-D8EF-4CC0-92E7-7B9AEC140734}" type="presParOf" srcId="{A5406584-FCA1-4990-A613-4053919BB0D6}" destId="{BD3C858C-561C-4492-A8C9-2A834EA58191}" srcOrd="7" destOrd="0" presId="urn:microsoft.com/office/officeart/2005/8/layout/list1"/>
    <dgm:cxn modelId="{5265A61B-D9DE-4940-A2B3-C0DF0429F406}" type="presParOf" srcId="{A5406584-FCA1-4990-A613-4053919BB0D6}" destId="{7410B77E-04B6-46FB-A3A9-066F329F41AE}" srcOrd="8" destOrd="0" presId="urn:microsoft.com/office/officeart/2005/8/layout/list1"/>
    <dgm:cxn modelId="{FCD15259-1241-4B3D-851B-CFF469BFD005}" type="presParOf" srcId="{7410B77E-04B6-46FB-A3A9-066F329F41AE}" destId="{BBAE5AD7-1702-4142-87B4-50BFF3C5E0BB}" srcOrd="0" destOrd="0" presId="urn:microsoft.com/office/officeart/2005/8/layout/list1"/>
    <dgm:cxn modelId="{FEC66D8A-227B-4646-87C7-8C3173BAAB6D}" type="presParOf" srcId="{7410B77E-04B6-46FB-A3A9-066F329F41AE}" destId="{BD0E744D-9F6F-42FE-B0B5-009722A3CAF6}" srcOrd="1" destOrd="0" presId="urn:microsoft.com/office/officeart/2005/8/layout/list1"/>
    <dgm:cxn modelId="{905929B2-7A51-41BA-8673-C3BDEC144C41}" type="presParOf" srcId="{A5406584-FCA1-4990-A613-4053919BB0D6}" destId="{FCD93BE3-A0BA-4141-861A-4631E65D4824}" srcOrd="9" destOrd="0" presId="urn:microsoft.com/office/officeart/2005/8/layout/list1"/>
    <dgm:cxn modelId="{99B8C62F-FBF4-4682-811A-60B7A47FEE09}" type="presParOf" srcId="{A5406584-FCA1-4990-A613-4053919BB0D6}" destId="{AAAE08EE-DF9C-4CEE-8F9A-335F45D8360D}" srcOrd="10" destOrd="0" presId="urn:microsoft.com/office/officeart/2005/8/layout/list1"/>
    <dgm:cxn modelId="{354F3BA0-A7CB-4F04-BFD8-717E0184F57A}" type="presParOf" srcId="{A5406584-FCA1-4990-A613-4053919BB0D6}" destId="{AB0BCEF6-8292-4843-8648-6D861A430768}" srcOrd="11" destOrd="0" presId="urn:microsoft.com/office/officeart/2005/8/layout/list1"/>
    <dgm:cxn modelId="{1CA07D2E-8BC9-48B6-9C58-4F967DC4BB4A}" type="presParOf" srcId="{A5406584-FCA1-4990-A613-4053919BB0D6}" destId="{C5EEED6D-D110-46BA-925E-BB5784FEE2CE}" srcOrd="12" destOrd="0" presId="urn:microsoft.com/office/officeart/2005/8/layout/list1"/>
    <dgm:cxn modelId="{16CAFAE9-4F31-466F-ABFA-C615D6B110A7}" type="presParOf" srcId="{C5EEED6D-D110-46BA-925E-BB5784FEE2CE}" destId="{68492C12-79FC-4DEB-9608-6A51726B2100}" srcOrd="0" destOrd="0" presId="urn:microsoft.com/office/officeart/2005/8/layout/list1"/>
    <dgm:cxn modelId="{B34F69D3-7B2D-48D0-98FF-4D03F2AA0264}" type="presParOf" srcId="{C5EEED6D-D110-46BA-925E-BB5784FEE2CE}" destId="{E65D6B3A-8803-47CA-B281-394D437E22E1}" srcOrd="1" destOrd="0" presId="urn:microsoft.com/office/officeart/2005/8/layout/list1"/>
    <dgm:cxn modelId="{7AD69BA8-A76D-4E38-805B-9F2D3AC6F9B0}" type="presParOf" srcId="{A5406584-FCA1-4990-A613-4053919BB0D6}" destId="{E26CC1F9-8A6D-4165-A54A-E958637E1DFE}" srcOrd="13" destOrd="0" presId="urn:microsoft.com/office/officeart/2005/8/layout/list1"/>
    <dgm:cxn modelId="{D33C5FEC-3BA7-47D0-96F7-0C8E58E28357}" type="presParOf" srcId="{A5406584-FCA1-4990-A613-4053919BB0D6}" destId="{DF4A6D73-D4D4-4104-9F30-E67E2349B05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97CD4-CD24-4896-B3AA-64AC542D4247}">
      <dsp:nvSpPr>
        <dsp:cNvPr id="0" name=""/>
        <dsp:cNvSpPr/>
      </dsp:nvSpPr>
      <dsp:spPr>
        <a:xfrm>
          <a:off x="1217" y="0"/>
          <a:ext cx="3166686" cy="443691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latin typeface="Century Gothic" panose="020F0302020204030204"/>
            </a:rPr>
            <a:t>Resource Acquisition</a:t>
          </a:r>
          <a:endParaRPr lang="en-US" sz="3200" kern="1200" dirty="0"/>
        </a:p>
      </dsp:txBody>
      <dsp:txXfrm>
        <a:off x="1217" y="0"/>
        <a:ext cx="3166686" cy="1331075"/>
      </dsp:txXfrm>
    </dsp:sp>
    <dsp:sp modelId="{E6735FB8-C4D2-40F7-B4D1-E0D92B9D9516}">
      <dsp:nvSpPr>
        <dsp:cNvPr id="0" name=""/>
        <dsp:cNvSpPr/>
      </dsp:nvSpPr>
      <dsp:spPr>
        <a:xfrm>
          <a:off x="317886" y="1332374"/>
          <a:ext cx="2533349" cy="133779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entury Gothic" panose="020F0302020204030204"/>
            </a:rPr>
            <a:t>Primary</a:t>
          </a:r>
          <a:r>
            <a:rPr lang="en-US" sz="1200" kern="1200" dirty="0"/>
            <a:t> purpose </a:t>
          </a:r>
          <a:r>
            <a:rPr lang="en-US" sz="1200" kern="1200" dirty="0">
              <a:latin typeface="Century Gothic" panose="020F0302020204030204"/>
            </a:rPr>
            <a:t>and </a:t>
          </a:r>
          <a:r>
            <a:rPr lang="en-US" sz="1200" kern="1200" dirty="0"/>
            <a:t>short-term ability to deliver </a:t>
          </a:r>
          <a:r>
            <a:rPr lang="en-US" sz="1200" kern="1200" dirty="0">
              <a:latin typeface="Century Gothic" panose="020F0302020204030204"/>
            </a:rPr>
            <a:t>cost-effective</a:t>
          </a:r>
          <a:r>
            <a:rPr lang="en-US" sz="1200" kern="1200" dirty="0"/>
            <a:t> avoided cost benefits to the electricity and natural gas systems</a:t>
          </a:r>
        </a:p>
      </dsp:txBody>
      <dsp:txXfrm>
        <a:off x="357069" y="1371557"/>
        <a:ext cx="2454983" cy="1259425"/>
      </dsp:txXfrm>
    </dsp:sp>
    <dsp:sp modelId="{E9EF5247-0C06-4ABC-9F4E-6D74455F0A4D}">
      <dsp:nvSpPr>
        <dsp:cNvPr id="0" name=""/>
        <dsp:cNvSpPr/>
      </dsp:nvSpPr>
      <dsp:spPr>
        <a:xfrm>
          <a:off x="317886" y="2875980"/>
          <a:ext cx="2533349" cy="133779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This segment should make up the bulk of savings to achieve </a:t>
          </a:r>
          <a:r>
            <a:rPr lang="en-US" sz="1200" kern="1200" dirty="0">
              <a:latin typeface="Century Gothic" panose="020F0302020204030204"/>
            </a:rPr>
            <a:t>Total System Benefit goals</a:t>
          </a:r>
          <a:endParaRPr lang="en-US" sz="1200" kern="1200" dirty="0"/>
        </a:p>
      </dsp:txBody>
      <dsp:txXfrm>
        <a:off x="357069" y="2915163"/>
        <a:ext cx="2454983" cy="1259425"/>
      </dsp:txXfrm>
    </dsp:sp>
    <dsp:sp modelId="{F49204B7-0A16-46FA-8D78-D3883C361557}">
      <dsp:nvSpPr>
        <dsp:cNvPr id="0" name=""/>
        <dsp:cNvSpPr/>
      </dsp:nvSpPr>
      <dsp:spPr>
        <a:xfrm>
          <a:off x="3405405" y="0"/>
          <a:ext cx="3166686" cy="443691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latin typeface="Century Gothic" panose="020F0302020204030204"/>
            </a:rPr>
            <a:t>Market Support</a:t>
          </a:r>
          <a:endParaRPr lang="en-US" sz="3200" kern="1200" dirty="0"/>
        </a:p>
      </dsp:txBody>
      <dsp:txXfrm>
        <a:off x="3405405" y="0"/>
        <a:ext cx="3166686" cy="1331075"/>
      </dsp:txXfrm>
    </dsp:sp>
    <dsp:sp modelId="{5841D96E-7A23-4C7E-BA73-1B28B9C47717}">
      <dsp:nvSpPr>
        <dsp:cNvPr id="0" name=""/>
        <dsp:cNvSpPr/>
      </dsp:nvSpPr>
      <dsp:spPr>
        <a:xfrm>
          <a:off x="3722074" y="1332374"/>
          <a:ext cx="2533349" cy="133779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entury Gothic" panose="020F0302020204030204"/>
            </a:rPr>
            <a:t>Primary</a:t>
          </a:r>
          <a:r>
            <a:rPr lang="en-US" sz="1200" kern="1200" dirty="0"/>
            <a:t> objective of supporting the long-term success of the </a:t>
          </a:r>
          <a:r>
            <a:rPr lang="en-US" sz="1200" kern="1200" dirty="0">
              <a:latin typeface="Century Gothic" panose="020F0302020204030204"/>
            </a:rPr>
            <a:t>EE</a:t>
          </a:r>
          <a:r>
            <a:rPr lang="en-US" sz="1200" kern="1200" dirty="0"/>
            <a:t> market by educating customers, training contractors, or moving beneficial technologies towards greater cost-effectiveness</a:t>
          </a:r>
        </a:p>
      </dsp:txBody>
      <dsp:txXfrm>
        <a:off x="3761257" y="1371557"/>
        <a:ext cx="2454983" cy="1259425"/>
      </dsp:txXfrm>
    </dsp:sp>
    <dsp:sp modelId="{BA1C60A8-9791-4C34-9833-483CA1E0DB19}">
      <dsp:nvSpPr>
        <dsp:cNvPr id="0" name=""/>
        <dsp:cNvSpPr/>
      </dsp:nvSpPr>
      <dsp:spPr>
        <a:xfrm>
          <a:off x="3722074" y="2875980"/>
          <a:ext cx="2533349" cy="133779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entury Gothic" panose="020F0302020204030204"/>
            </a:rPr>
            <a:t>May not produce cost-effective measurable savings in the short term</a:t>
          </a:r>
          <a:endParaRPr lang="en-US" sz="1200" kern="1200" dirty="0"/>
        </a:p>
      </dsp:txBody>
      <dsp:txXfrm>
        <a:off x="3761257" y="2915163"/>
        <a:ext cx="2454983" cy="1259425"/>
      </dsp:txXfrm>
    </dsp:sp>
    <dsp:sp modelId="{000B5CCE-5CE7-4695-883C-0CB2AE65434C}">
      <dsp:nvSpPr>
        <dsp:cNvPr id="0" name=""/>
        <dsp:cNvSpPr/>
      </dsp:nvSpPr>
      <dsp:spPr>
        <a:xfrm>
          <a:off x="6809593" y="0"/>
          <a:ext cx="3166686" cy="443691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entury Gothic" panose="020F0302020204030204"/>
            </a:rPr>
            <a:t>Equity</a:t>
          </a:r>
          <a:endParaRPr lang="en-US" sz="3200" kern="1200" dirty="0"/>
        </a:p>
      </dsp:txBody>
      <dsp:txXfrm>
        <a:off x="6809593" y="0"/>
        <a:ext cx="3166686" cy="1331075"/>
      </dsp:txXfrm>
    </dsp:sp>
    <dsp:sp modelId="{152856DA-7B34-4C61-B253-5A0E729BAACC}">
      <dsp:nvSpPr>
        <dsp:cNvPr id="0" name=""/>
        <dsp:cNvSpPr/>
      </dsp:nvSpPr>
      <dsp:spPr>
        <a:xfrm>
          <a:off x="7126262" y="1332374"/>
          <a:ext cx="2533349" cy="133779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entury Gothic" panose="020F0302020204030204"/>
            </a:rPr>
            <a:t>Primary</a:t>
          </a:r>
          <a:r>
            <a:rPr lang="en-US" sz="1200" kern="1200" dirty="0"/>
            <a:t> purpose of providing </a:t>
          </a:r>
          <a:r>
            <a:rPr lang="en-US" sz="1200" kern="1200" dirty="0">
              <a:latin typeface="Century Gothic" panose="020F0302020204030204"/>
            </a:rPr>
            <a:t>EE to</a:t>
          </a:r>
          <a:r>
            <a:rPr lang="en-US" sz="1200" kern="1200" dirty="0"/>
            <a:t> hard-to-reach or underserved customers and disadvantaged communities in advancement of the Commission’s Environmental and Social Justice (ESJ) Action </a:t>
          </a:r>
          <a:r>
            <a:rPr lang="en-US" sz="1200" kern="1200" dirty="0">
              <a:latin typeface="Century Gothic" panose="020F0302020204030204"/>
            </a:rPr>
            <a:t>Plan  </a:t>
          </a:r>
          <a:endParaRPr lang="en-US" sz="1200" kern="1200" dirty="0"/>
        </a:p>
      </dsp:txBody>
      <dsp:txXfrm>
        <a:off x="7165445" y="1371557"/>
        <a:ext cx="2454983" cy="1259425"/>
      </dsp:txXfrm>
    </dsp:sp>
    <dsp:sp modelId="{45C7889C-3467-4DB7-85EA-4C2C54972C0A}">
      <dsp:nvSpPr>
        <dsp:cNvPr id="0" name=""/>
        <dsp:cNvSpPr/>
      </dsp:nvSpPr>
      <dsp:spPr>
        <a:xfrm>
          <a:off x="7126262" y="2875980"/>
          <a:ext cx="2533349" cy="133779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entury Gothic" panose="020F0302020204030204"/>
            </a:rPr>
            <a:t> May</a:t>
          </a:r>
          <a:r>
            <a:rPr lang="en-US" sz="1200" kern="1200" dirty="0"/>
            <a:t> provide corollary benefits such as increased comfort and safety, improved indoor air</a:t>
          </a:r>
        </a:p>
      </dsp:txBody>
      <dsp:txXfrm>
        <a:off x="7165445" y="2915163"/>
        <a:ext cx="2454983" cy="12594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68199-3BFD-4036-9B87-66C5E9045493}">
      <dsp:nvSpPr>
        <dsp:cNvPr id="0" name=""/>
        <dsp:cNvSpPr/>
      </dsp:nvSpPr>
      <dsp:spPr>
        <a:xfrm>
          <a:off x="0" y="632026"/>
          <a:ext cx="6655556" cy="1033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6467BE-E54A-4119-A881-9AF8CD083758}">
      <dsp:nvSpPr>
        <dsp:cNvPr id="0" name=""/>
        <dsp:cNvSpPr/>
      </dsp:nvSpPr>
      <dsp:spPr>
        <a:xfrm>
          <a:off x="332777" y="368491"/>
          <a:ext cx="4658889" cy="12103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6095" tIns="0" rIns="176095" bIns="0" numCol="1" spcCol="1270" anchor="ctr" anchorCtr="0">
          <a:noAutofit/>
        </a:bodyPr>
        <a:lstStyle/>
        <a:p>
          <a:pPr marL="0" lvl="0" indent="0" algn="l" defTabSz="1244600">
            <a:lnSpc>
              <a:spcPct val="90000"/>
            </a:lnSpc>
            <a:spcBef>
              <a:spcPct val="0"/>
            </a:spcBef>
            <a:spcAft>
              <a:spcPct val="35000"/>
            </a:spcAft>
            <a:buFont typeface="+mj-lt"/>
            <a:buNone/>
          </a:pPr>
          <a:r>
            <a:rPr lang="en-US" sz="2800" kern="1200" dirty="0"/>
            <a:t>Participant engagement</a:t>
          </a:r>
        </a:p>
      </dsp:txBody>
      <dsp:txXfrm>
        <a:off x="391860" y="427574"/>
        <a:ext cx="4540723" cy="1092154"/>
      </dsp:txXfrm>
    </dsp:sp>
    <dsp:sp modelId="{9E1E245B-F46C-42A8-87CB-B82F4FB03D29}">
      <dsp:nvSpPr>
        <dsp:cNvPr id="0" name=""/>
        <dsp:cNvSpPr/>
      </dsp:nvSpPr>
      <dsp:spPr>
        <a:xfrm>
          <a:off x="0" y="2491786"/>
          <a:ext cx="6655556" cy="1033200"/>
        </a:xfrm>
        <a:prstGeom prst="rect">
          <a:avLst/>
        </a:prstGeom>
        <a:solidFill>
          <a:schemeClr val="lt1">
            <a:alpha val="90000"/>
            <a:hueOff val="0"/>
            <a:satOff val="0"/>
            <a:lumOff val="0"/>
            <a:alphaOff val="0"/>
          </a:schemeClr>
        </a:solidFill>
        <a:ln w="9525" cap="flat" cmpd="sng" algn="ctr">
          <a:solidFill>
            <a:schemeClr val="accent2">
              <a:hueOff val="-432393"/>
              <a:satOff val="50000"/>
              <a:lumOff val="-22745"/>
              <a:alphaOff val="0"/>
            </a:schemeClr>
          </a:solidFill>
          <a:prstDash val="solid"/>
        </a:ln>
        <a:effectLst/>
      </dsp:spPr>
      <dsp:style>
        <a:lnRef idx="1">
          <a:scrgbClr r="0" g="0" b="0"/>
        </a:lnRef>
        <a:fillRef idx="1">
          <a:scrgbClr r="0" g="0" b="0"/>
        </a:fillRef>
        <a:effectRef idx="0">
          <a:scrgbClr r="0" g="0" b="0"/>
        </a:effectRef>
        <a:fontRef idx="minor"/>
      </dsp:style>
    </dsp:sp>
    <dsp:sp modelId="{C98CF296-E65E-4139-B3F6-82FDED45DAA7}">
      <dsp:nvSpPr>
        <dsp:cNvPr id="0" name=""/>
        <dsp:cNvSpPr/>
      </dsp:nvSpPr>
      <dsp:spPr>
        <a:xfrm>
          <a:off x="332777" y="1886626"/>
          <a:ext cx="4658889" cy="1210320"/>
        </a:xfrm>
        <a:prstGeom prst="roundRect">
          <a:avLst/>
        </a:prstGeom>
        <a:gradFill rotWithShape="0">
          <a:gsLst>
            <a:gs pos="0">
              <a:schemeClr val="accent2">
                <a:hueOff val="-432393"/>
                <a:satOff val="50000"/>
                <a:lumOff val="-22745"/>
                <a:alphaOff val="0"/>
                <a:tint val="50000"/>
                <a:satMod val="300000"/>
              </a:schemeClr>
            </a:gs>
            <a:gs pos="35000">
              <a:schemeClr val="accent2">
                <a:hueOff val="-432393"/>
                <a:satOff val="50000"/>
                <a:lumOff val="-22745"/>
                <a:alphaOff val="0"/>
                <a:tint val="37000"/>
                <a:satMod val="300000"/>
              </a:schemeClr>
            </a:gs>
            <a:gs pos="100000">
              <a:schemeClr val="accent2">
                <a:hueOff val="-432393"/>
                <a:satOff val="50000"/>
                <a:lumOff val="-2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6095" tIns="0" rIns="176095" bIns="0" numCol="1" spcCol="1270" anchor="ctr" anchorCtr="0">
          <a:noAutofit/>
        </a:bodyPr>
        <a:lstStyle/>
        <a:p>
          <a:pPr marL="0" lvl="0" indent="0" algn="l" defTabSz="1244600">
            <a:lnSpc>
              <a:spcPct val="90000"/>
            </a:lnSpc>
            <a:spcBef>
              <a:spcPct val="0"/>
            </a:spcBef>
            <a:spcAft>
              <a:spcPct val="35000"/>
            </a:spcAft>
            <a:buNone/>
          </a:pPr>
          <a:r>
            <a:rPr lang="en-US" sz="2800" kern="1200" dirty="0"/>
            <a:t>Topics for next meetings</a:t>
          </a:r>
        </a:p>
      </dsp:txBody>
      <dsp:txXfrm>
        <a:off x="391860" y="1945709"/>
        <a:ext cx="4540723" cy="1092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DBB3B-46DD-418A-87EA-99C7B17FB221}">
      <dsp:nvSpPr>
        <dsp:cNvPr id="0" name=""/>
        <dsp:cNvSpPr/>
      </dsp:nvSpPr>
      <dsp:spPr>
        <a:xfrm>
          <a:off x="3873" y="267093"/>
          <a:ext cx="2329202" cy="931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Execute timely solicitations</a:t>
          </a:r>
        </a:p>
      </dsp:txBody>
      <dsp:txXfrm>
        <a:off x="3873" y="267093"/>
        <a:ext cx="2329202" cy="931681"/>
      </dsp:txXfrm>
    </dsp:sp>
    <dsp:sp modelId="{19BF53B7-0905-4E7E-8000-7DDCF65EB173}">
      <dsp:nvSpPr>
        <dsp:cNvPr id="0" name=""/>
        <dsp:cNvSpPr/>
      </dsp:nvSpPr>
      <dsp:spPr>
        <a:xfrm>
          <a:off x="3873" y="1198774"/>
          <a:ext cx="2329202" cy="3952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Time savings through optimization improvements in the two- stage approach</a:t>
          </a:r>
        </a:p>
      </dsp:txBody>
      <dsp:txXfrm>
        <a:off x="3873" y="1198774"/>
        <a:ext cx="2329202" cy="3952800"/>
      </dsp:txXfrm>
    </dsp:sp>
    <dsp:sp modelId="{D0C48B6E-BE3F-429B-84D4-E91FA1456A0D}">
      <dsp:nvSpPr>
        <dsp:cNvPr id="0" name=""/>
        <dsp:cNvSpPr/>
      </dsp:nvSpPr>
      <dsp:spPr>
        <a:xfrm>
          <a:off x="2659164" y="267093"/>
          <a:ext cx="2329202" cy="931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Stimulate innovative program designs</a:t>
          </a:r>
        </a:p>
      </dsp:txBody>
      <dsp:txXfrm>
        <a:off x="2659164" y="267093"/>
        <a:ext cx="2329202" cy="931681"/>
      </dsp:txXfrm>
    </dsp:sp>
    <dsp:sp modelId="{BEB3AC08-C970-47A2-A42A-86980534E36F}">
      <dsp:nvSpPr>
        <dsp:cNvPr id="0" name=""/>
        <dsp:cNvSpPr/>
      </dsp:nvSpPr>
      <dsp:spPr>
        <a:xfrm>
          <a:off x="2659164" y="1198774"/>
          <a:ext cx="2329202" cy="3952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Procuring innovative program designs and delivery approaches from the energy efficiency implementer community.</a:t>
          </a:r>
        </a:p>
      </dsp:txBody>
      <dsp:txXfrm>
        <a:off x="2659164" y="1198774"/>
        <a:ext cx="2329202" cy="3952800"/>
      </dsp:txXfrm>
    </dsp:sp>
    <dsp:sp modelId="{497E0992-38EA-4AFE-9553-B5916DA31524}">
      <dsp:nvSpPr>
        <dsp:cNvPr id="0" name=""/>
        <dsp:cNvSpPr/>
      </dsp:nvSpPr>
      <dsp:spPr>
        <a:xfrm>
          <a:off x="5314456" y="267093"/>
          <a:ext cx="2329202" cy="931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Increase diversity in bidders</a:t>
          </a:r>
        </a:p>
      </dsp:txBody>
      <dsp:txXfrm>
        <a:off x="5314456" y="267093"/>
        <a:ext cx="2329202" cy="931681"/>
      </dsp:txXfrm>
    </dsp:sp>
    <dsp:sp modelId="{ED5C6CCD-414F-4A69-8468-C3C8AB19239D}">
      <dsp:nvSpPr>
        <dsp:cNvPr id="0" name=""/>
        <dsp:cNvSpPr/>
      </dsp:nvSpPr>
      <dsp:spPr>
        <a:xfrm>
          <a:off x="5314456" y="1198774"/>
          <a:ext cx="2329202" cy="3952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Offer several supplier developments and technical assistance programs aimed to prepare and educate the small, diverse firms to be “contract ready” to for future solicitation opportunities</a:t>
          </a:r>
        </a:p>
      </dsp:txBody>
      <dsp:txXfrm>
        <a:off x="5314456" y="1198774"/>
        <a:ext cx="2329202" cy="3952800"/>
      </dsp:txXfrm>
    </dsp:sp>
    <dsp:sp modelId="{CCD4AB92-F80F-4816-A5D7-2D69501DB0EA}">
      <dsp:nvSpPr>
        <dsp:cNvPr id="0" name=""/>
        <dsp:cNvSpPr/>
      </dsp:nvSpPr>
      <dsp:spPr>
        <a:xfrm>
          <a:off x="7969747" y="267093"/>
          <a:ext cx="2329202" cy="9316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Cost-effective delivery of programs</a:t>
          </a:r>
        </a:p>
      </dsp:txBody>
      <dsp:txXfrm>
        <a:off x="7969747" y="267093"/>
        <a:ext cx="2329202" cy="931681"/>
      </dsp:txXfrm>
    </dsp:sp>
    <dsp:sp modelId="{B2294A46-0E74-49C5-922C-87EDD4AB328C}">
      <dsp:nvSpPr>
        <dsp:cNvPr id="0" name=""/>
        <dsp:cNvSpPr/>
      </dsp:nvSpPr>
      <dsp:spPr>
        <a:xfrm>
          <a:off x="7969747" y="1198774"/>
          <a:ext cx="2329202" cy="3952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Identify opportunities to optimize process steps and reduce lead time for program solicitation.</a:t>
          </a:r>
        </a:p>
      </dsp:txBody>
      <dsp:txXfrm>
        <a:off x="7969747" y="1198774"/>
        <a:ext cx="2329202" cy="3952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86214-401C-404B-89C9-CEDAB4CCBB8A}">
      <dsp:nvSpPr>
        <dsp:cNvPr id="0" name=""/>
        <dsp:cNvSpPr/>
      </dsp:nvSpPr>
      <dsp:spPr>
        <a:xfrm>
          <a:off x="0" y="4528062"/>
          <a:ext cx="1008755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06B522-E777-4FF7-8117-235E98C5FEC6}">
      <dsp:nvSpPr>
        <dsp:cNvPr id="0" name=""/>
        <dsp:cNvSpPr/>
      </dsp:nvSpPr>
      <dsp:spPr>
        <a:xfrm>
          <a:off x="0" y="3382651"/>
          <a:ext cx="1008755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A2F368-B84D-47DF-B524-49A7BDEFD551}">
      <dsp:nvSpPr>
        <dsp:cNvPr id="0" name=""/>
        <dsp:cNvSpPr/>
      </dsp:nvSpPr>
      <dsp:spPr>
        <a:xfrm>
          <a:off x="0" y="2237241"/>
          <a:ext cx="1008755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556289-E903-4181-9121-B8BB26B292F8}">
      <dsp:nvSpPr>
        <dsp:cNvPr id="0" name=""/>
        <dsp:cNvSpPr/>
      </dsp:nvSpPr>
      <dsp:spPr>
        <a:xfrm>
          <a:off x="0" y="1091830"/>
          <a:ext cx="1008755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03A20A-3AB0-4F65-8998-684188876690}">
      <dsp:nvSpPr>
        <dsp:cNvPr id="0" name=""/>
        <dsp:cNvSpPr/>
      </dsp:nvSpPr>
      <dsp:spPr>
        <a:xfrm>
          <a:off x="2622764" y="963"/>
          <a:ext cx="7464789" cy="1090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711200">
            <a:lnSpc>
              <a:spcPct val="90000"/>
            </a:lnSpc>
            <a:spcBef>
              <a:spcPct val="0"/>
            </a:spcBef>
            <a:spcAft>
              <a:spcPct val="35000"/>
            </a:spcAft>
            <a:buNone/>
          </a:pPr>
          <a:r>
            <a:rPr lang="en-US" sz="1600" kern="1200" dirty="0"/>
            <a:t>Partnered with SoCalGas’ Performance Management and Organizational Strategy organization for Lean Six Sigma analysis.</a:t>
          </a:r>
        </a:p>
      </dsp:txBody>
      <dsp:txXfrm>
        <a:off x="2622764" y="963"/>
        <a:ext cx="7464789" cy="1090867"/>
      </dsp:txXfrm>
    </dsp:sp>
    <dsp:sp modelId="{C66DCD29-3CFA-48FB-89E5-F3BBB6D9CF6B}">
      <dsp:nvSpPr>
        <dsp:cNvPr id="0" name=""/>
        <dsp:cNvSpPr/>
      </dsp:nvSpPr>
      <dsp:spPr>
        <a:xfrm>
          <a:off x="0" y="963"/>
          <a:ext cx="2622764" cy="1090867"/>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Length and duration of solicitation makes it difficult to standardize to fit the needs of contracting community </a:t>
          </a:r>
        </a:p>
      </dsp:txBody>
      <dsp:txXfrm>
        <a:off x="53261" y="54224"/>
        <a:ext cx="2516242" cy="1037606"/>
      </dsp:txXfrm>
    </dsp:sp>
    <dsp:sp modelId="{2AA7F5C8-0118-42E7-B983-A49EA9BFA1D0}">
      <dsp:nvSpPr>
        <dsp:cNvPr id="0" name=""/>
        <dsp:cNvSpPr/>
      </dsp:nvSpPr>
      <dsp:spPr>
        <a:xfrm>
          <a:off x="2622764" y="1146374"/>
          <a:ext cx="7464789" cy="1090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711200">
            <a:lnSpc>
              <a:spcPct val="90000"/>
            </a:lnSpc>
            <a:spcBef>
              <a:spcPct val="0"/>
            </a:spcBef>
            <a:spcAft>
              <a:spcPct val="35000"/>
            </a:spcAft>
            <a:buNone/>
          </a:pPr>
          <a:r>
            <a:rPr lang="en-US" sz="1600" kern="1200" dirty="0"/>
            <a:t>A scorecard software tool to evaluate and score more effectively.</a:t>
          </a:r>
        </a:p>
      </dsp:txBody>
      <dsp:txXfrm>
        <a:off x="2622764" y="1146374"/>
        <a:ext cx="7464789" cy="1090867"/>
      </dsp:txXfrm>
    </dsp:sp>
    <dsp:sp modelId="{E63CA6EE-F89F-4E48-896E-004CCA4C6D47}">
      <dsp:nvSpPr>
        <dsp:cNvPr id="0" name=""/>
        <dsp:cNvSpPr/>
      </dsp:nvSpPr>
      <dsp:spPr>
        <a:xfrm>
          <a:off x="0" y="1146374"/>
          <a:ext cx="2622764" cy="1090867"/>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Competing priorities in scorecard tool; complex</a:t>
          </a:r>
        </a:p>
      </dsp:txBody>
      <dsp:txXfrm>
        <a:off x="53261" y="1199635"/>
        <a:ext cx="2516242" cy="1037606"/>
      </dsp:txXfrm>
    </dsp:sp>
    <dsp:sp modelId="{CD2A681F-07AD-4442-B442-DEB28C875B05}">
      <dsp:nvSpPr>
        <dsp:cNvPr id="0" name=""/>
        <dsp:cNvSpPr/>
      </dsp:nvSpPr>
      <dsp:spPr>
        <a:xfrm>
          <a:off x="2622764" y="2291784"/>
          <a:ext cx="7464789" cy="1090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711200">
            <a:lnSpc>
              <a:spcPct val="90000"/>
            </a:lnSpc>
            <a:spcBef>
              <a:spcPct val="0"/>
            </a:spcBef>
            <a:spcAft>
              <a:spcPct val="35000"/>
            </a:spcAft>
            <a:buNone/>
          </a:pPr>
          <a:r>
            <a:rPr lang="en-US" sz="1600" kern="1200" dirty="0"/>
            <a:t>Incorporate subcontracting goals into 3PP contracts; Readiness Programs such as Business Assessment, Elevate Entrepreneur Institute, SCORE (Smaller contractor realization effort).</a:t>
          </a:r>
        </a:p>
      </dsp:txBody>
      <dsp:txXfrm>
        <a:off x="2622764" y="2291784"/>
        <a:ext cx="7464789" cy="1090867"/>
      </dsp:txXfrm>
    </dsp:sp>
    <dsp:sp modelId="{866B9BB1-0512-47DF-808B-AA361DE0EE75}">
      <dsp:nvSpPr>
        <dsp:cNvPr id="0" name=""/>
        <dsp:cNvSpPr/>
      </dsp:nvSpPr>
      <dsp:spPr>
        <a:xfrm>
          <a:off x="0" y="2291784"/>
          <a:ext cx="2622764" cy="1090867"/>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Low participation of new and small diverse business owners</a:t>
          </a:r>
        </a:p>
      </dsp:txBody>
      <dsp:txXfrm>
        <a:off x="53261" y="2345045"/>
        <a:ext cx="2516242" cy="1037606"/>
      </dsp:txXfrm>
    </dsp:sp>
    <dsp:sp modelId="{9527FA52-46D1-474B-BE54-93F8111309EB}">
      <dsp:nvSpPr>
        <dsp:cNvPr id="0" name=""/>
        <dsp:cNvSpPr/>
      </dsp:nvSpPr>
      <dsp:spPr>
        <a:xfrm>
          <a:off x="2622764" y="3437195"/>
          <a:ext cx="7464789" cy="1090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711200">
            <a:lnSpc>
              <a:spcPct val="90000"/>
            </a:lnSpc>
            <a:spcBef>
              <a:spcPct val="0"/>
            </a:spcBef>
            <a:spcAft>
              <a:spcPct val="35000"/>
            </a:spcAft>
            <a:buNone/>
          </a:pPr>
          <a:r>
            <a:rPr lang="en-US" sz="1600" kern="1200" dirty="0"/>
            <a:t>Innovative Designs for Energy Efficiency Activities (IDEEA365) program, an ongoing offering to capture innovative new program proposals to enable customer engagement in energy efficiency.</a:t>
          </a:r>
        </a:p>
      </dsp:txBody>
      <dsp:txXfrm>
        <a:off x="2622764" y="3437195"/>
        <a:ext cx="7464789" cy="1090867"/>
      </dsp:txXfrm>
    </dsp:sp>
    <dsp:sp modelId="{74C5DF31-011F-4DC6-9E75-E6F87DAC68E7}">
      <dsp:nvSpPr>
        <dsp:cNvPr id="0" name=""/>
        <dsp:cNvSpPr/>
      </dsp:nvSpPr>
      <dsp:spPr>
        <a:xfrm>
          <a:off x="0" y="3437195"/>
          <a:ext cx="2622764" cy="1090867"/>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Lack of new and innovative program ideas</a:t>
          </a:r>
        </a:p>
      </dsp:txBody>
      <dsp:txXfrm>
        <a:off x="53261" y="3490456"/>
        <a:ext cx="2516242" cy="10376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6B522-E777-4FF7-8117-235E98C5FEC6}">
      <dsp:nvSpPr>
        <dsp:cNvPr id="0" name=""/>
        <dsp:cNvSpPr/>
      </dsp:nvSpPr>
      <dsp:spPr>
        <a:xfrm>
          <a:off x="0" y="4786523"/>
          <a:ext cx="1009410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A2F368-B84D-47DF-B524-49A7BDEFD551}">
      <dsp:nvSpPr>
        <dsp:cNvPr id="0" name=""/>
        <dsp:cNvSpPr/>
      </dsp:nvSpPr>
      <dsp:spPr>
        <a:xfrm>
          <a:off x="0" y="3165336"/>
          <a:ext cx="1009410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556289-E903-4181-9121-B8BB26B292F8}">
      <dsp:nvSpPr>
        <dsp:cNvPr id="0" name=""/>
        <dsp:cNvSpPr/>
      </dsp:nvSpPr>
      <dsp:spPr>
        <a:xfrm>
          <a:off x="0" y="1544149"/>
          <a:ext cx="1009410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03A20A-3AB0-4F65-8998-684188876690}">
      <dsp:nvSpPr>
        <dsp:cNvPr id="0" name=""/>
        <dsp:cNvSpPr/>
      </dsp:nvSpPr>
      <dsp:spPr>
        <a:xfrm>
          <a:off x="2624468" y="161"/>
          <a:ext cx="7469640" cy="1543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711200">
            <a:lnSpc>
              <a:spcPct val="90000"/>
            </a:lnSpc>
            <a:spcBef>
              <a:spcPct val="0"/>
            </a:spcBef>
            <a:spcAft>
              <a:spcPct val="35000"/>
            </a:spcAft>
            <a:buNone/>
          </a:pPr>
          <a:r>
            <a:rPr lang="en-US" sz="1600" kern="1200" dirty="0"/>
            <a:t>Provide individual bidder sessions outside of PowerAdvocate response. SoCalGas will also conduct third party program focus groups to understand barriers related to the solicitation process.</a:t>
          </a:r>
        </a:p>
      </dsp:txBody>
      <dsp:txXfrm>
        <a:off x="2624468" y="161"/>
        <a:ext cx="7469640" cy="1543987"/>
      </dsp:txXfrm>
    </dsp:sp>
    <dsp:sp modelId="{C66DCD29-3CFA-48FB-89E5-F3BBB6D9CF6B}">
      <dsp:nvSpPr>
        <dsp:cNvPr id="0" name=""/>
        <dsp:cNvSpPr/>
      </dsp:nvSpPr>
      <dsp:spPr>
        <a:xfrm>
          <a:off x="0" y="161"/>
          <a:ext cx="2624468" cy="1543987"/>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Providing bidder feedback continues to present challenges, lack of access to detailed comment by a bidder.</a:t>
          </a:r>
        </a:p>
      </dsp:txBody>
      <dsp:txXfrm>
        <a:off x="75385" y="75546"/>
        <a:ext cx="2473698" cy="1468602"/>
      </dsp:txXfrm>
    </dsp:sp>
    <dsp:sp modelId="{2AA7F5C8-0118-42E7-B983-A49EA9BFA1D0}">
      <dsp:nvSpPr>
        <dsp:cNvPr id="0" name=""/>
        <dsp:cNvSpPr/>
      </dsp:nvSpPr>
      <dsp:spPr>
        <a:xfrm>
          <a:off x="2624468" y="1621348"/>
          <a:ext cx="7469640" cy="1543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711200">
            <a:lnSpc>
              <a:spcPct val="90000"/>
            </a:lnSpc>
            <a:spcBef>
              <a:spcPct val="0"/>
            </a:spcBef>
            <a:spcAft>
              <a:spcPct val="35000"/>
            </a:spcAft>
            <a:buNone/>
          </a:pPr>
          <a:r>
            <a:rPr lang="en-US" sz="1600" kern="1200" dirty="0"/>
            <a:t>Increase education of small business partners about SoCalGas’ DBE Contractor Training Programs.</a:t>
          </a:r>
        </a:p>
      </dsp:txBody>
      <dsp:txXfrm>
        <a:off x="2624468" y="1621348"/>
        <a:ext cx="7469640" cy="1543987"/>
      </dsp:txXfrm>
    </dsp:sp>
    <dsp:sp modelId="{E63CA6EE-F89F-4E48-896E-004CCA4C6D47}">
      <dsp:nvSpPr>
        <dsp:cNvPr id="0" name=""/>
        <dsp:cNvSpPr/>
      </dsp:nvSpPr>
      <dsp:spPr>
        <a:xfrm>
          <a:off x="0" y="1621348"/>
          <a:ext cx="2624468" cy="1543987"/>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More flexible contracting is needed to overcome inherent contract risks and encourage small vendors to serve as prime contractors.</a:t>
          </a:r>
        </a:p>
      </dsp:txBody>
      <dsp:txXfrm>
        <a:off x="75385" y="1696733"/>
        <a:ext cx="2473698" cy="1468602"/>
      </dsp:txXfrm>
    </dsp:sp>
    <dsp:sp modelId="{CD2A681F-07AD-4442-B442-DEB28C875B05}">
      <dsp:nvSpPr>
        <dsp:cNvPr id="0" name=""/>
        <dsp:cNvSpPr/>
      </dsp:nvSpPr>
      <dsp:spPr>
        <a:xfrm>
          <a:off x="2624468" y="3242535"/>
          <a:ext cx="7469640" cy="1543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711200">
            <a:lnSpc>
              <a:spcPct val="90000"/>
            </a:lnSpc>
            <a:spcBef>
              <a:spcPct val="0"/>
            </a:spcBef>
            <a:spcAft>
              <a:spcPct val="35000"/>
            </a:spcAft>
            <a:buNone/>
          </a:pPr>
          <a:r>
            <a:rPr lang="en-US" sz="1600" kern="1200" dirty="0"/>
            <a:t>Develop risk and mitigation planning governance.  The contracting strategy specifically aligns with third-party performance metrics. KPIs, variance explanations, validation of the flow of information in a timely manner, etc.</a:t>
          </a:r>
        </a:p>
      </dsp:txBody>
      <dsp:txXfrm>
        <a:off x="2624468" y="3242535"/>
        <a:ext cx="7469640" cy="1543987"/>
      </dsp:txXfrm>
    </dsp:sp>
    <dsp:sp modelId="{866B9BB1-0512-47DF-808B-AA361DE0EE75}">
      <dsp:nvSpPr>
        <dsp:cNvPr id="0" name=""/>
        <dsp:cNvSpPr/>
      </dsp:nvSpPr>
      <dsp:spPr>
        <a:xfrm>
          <a:off x="0" y="3242535"/>
          <a:ext cx="2624468" cy="1543987"/>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Balance “sticks” for underperformance with “carrots” for overperformance.</a:t>
          </a:r>
        </a:p>
      </dsp:txBody>
      <dsp:txXfrm>
        <a:off x="75385" y="3317920"/>
        <a:ext cx="2473698" cy="1468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2BCEC-D4E2-4F54-B238-89CCB51D1B4A}">
      <dsp:nvSpPr>
        <dsp:cNvPr id="0" name=""/>
        <dsp:cNvSpPr/>
      </dsp:nvSpPr>
      <dsp:spPr>
        <a:xfrm>
          <a:off x="655005" y="0"/>
          <a:ext cx="7423397" cy="185543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F7DBBA8-67A2-4F07-9992-A488A804368F}">
      <dsp:nvSpPr>
        <dsp:cNvPr id="0" name=""/>
        <dsp:cNvSpPr/>
      </dsp:nvSpPr>
      <dsp:spPr>
        <a:xfrm>
          <a:off x="2985" y="556629"/>
          <a:ext cx="1939430" cy="74217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Increase Fuel-sub measures in current programs</a:t>
          </a:r>
        </a:p>
      </dsp:txBody>
      <dsp:txXfrm>
        <a:off x="39215" y="592859"/>
        <a:ext cx="1866970" cy="669713"/>
      </dsp:txXfrm>
    </dsp:sp>
    <dsp:sp modelId="{FF1787C1-8457-447B-9882-8A1F29A3B27E}">
      <dsp:nvSpPr>
        <dsp:cNvPr id="0" name=""/>
        <dsp:cNvSpPr/>
      </dsp:nvSpPr>
      <dsp:spPr>
        <a:xfrm>
          <a:off x="2212378" y="556629"/>
          <a:ext cx="1939430" cy="74217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Propose New Market Support &amp; Equity programs</a:t>
          </a:r>
        </a:p>
      </dsp:txBody>
      <dsp:txXfrm>
        <a:off x="2248608" y="592859"/>
        <a:ext cx="1866970" cy="669713"/>
      </dsp:txXfrm>
    </dsp:sp>
    <dsp:sp modelId="{99365D37-8615-425A-B23D-4065D646203B}">
      <dsp:nvSpPr>
        <dsp:cNvPr id="0" name=""/>
        <dsp:cNvSpPr/>
      </dsp:nvSpPr>
      <dsp:spPr>
        <a:xfrm>
          <a:off x="4448409" y="556629"/>
          <a:ext cx="1939430" cy="74217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Coordinate with Market Transformation Program(s)</a:t>
          </a:r>
        </a:p>
      </dsp:txBody>
      <dsp:txXfrm>
        <a:off x="4484639" y="592859"/>
        <a:ext cx="1866970" cy="669713"/>
      </dsp:txXfrm>
    </dsp:sp>
    <dsp:sp modelId="{FBD4A254-69FF-4A64-853F-9F831E7AC998}">
      <dsp:nvSpPr>
        <dsp:cNvPr id="0" name=""/>
        <dsp:cNvSpPr/>
      </dsp:nvSpPr>
      <dsp:spPr>
        <a:xfrm>
          <a:off x="6693320" y="556629"/>
          <a:ext cx="1939430" cy="74217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Verdana" panose="020B0604030504040204" pitchFamily="34" charset="0"/>
              <a:ea typeface="Verdana" panose="020B0604030504040204" pitchFamily="34" charset="0"/>
            </a:rPr>
            <a:t>Support funding for electrification enabling technologies</a:t>
          </a:r>
        </a:p>
      </dsp:txBody>
      <dsp:txXfrm>
        <a:off x="6729550" y="592859"/>
        <a:ext cx="1866970" cy="6697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8E4F9-4F28-43F0-8979-6A918AA3EE74}">
      <dsp:nvSpPr>
        <dsp:cNvPr id="0" name=""/>
        <dsp:cNvSpPr/>
      </dsp:nvSpPr>
      <dsp:spPr>
        <a:xfrm>
          <a:off x="0" y="0"/>
          <a:ext cx="1861059" cy="2901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Reduced solicitation time from 21 to 12 months</a:t>
          </a:r>
        </a:p>
      </dsp:txBody>
      <dsp:txXfrm>
        <a:off x="0" y="1160623"/>
        <a:ext cx="1861059" cy="1160623"/>
      </dsp:txXfrm>
    </dsp:sp>
    <dsp:sp modelId="{94DA0A13-E87F-4D57-AD37-256A2AE4140F}">
      <dsp:nvSpPr>
        <dsp:cNvPr id="0" name=""/>
        <dsp:cNvSpPr/>
      </dsp:nvSpPr>
      <dsp:spPr>
        <a:xfrm>
          <a:off x="447420" y="174093"/>
          <a:ext cx="966219" cy="96621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EF5F3E-17B1-4B9B-B483-2B7CB29EB94A}">
      <dsp:nvSpPr>
        <dsp:cNvPr id="0" name=""/>
        <dsp:cNvSpPr/>
      </dsp:nvSpPr>
      <dsp:spPr>
        <a:xfrm>
          <a:off x="1916891" y="0"/>
          <a:ext cx="1861059" cy="2901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Adopted new EE PRG review options</a:t>
          </a:r>
        </a:p>
      </dsp:txBody>
      <dsp:txXfrm>
        <a:off x="1916891" y="1160623"/>
        <a:ext cx="1861059" cy="1160623"/>
      </dsp:txXfrm>
    </dsp:sp>
    <dsp:sp modelId="{925B575D-0DE0-4A1B-9D9D-0EF106743B24}">
      <dsp:nvSpPr>
        <dsp:cNvPr id="0" name=""/>
        <dsp:cNvSpPr/>
      </dsp:nvSpPr>
      <dsp:spPr>
        <a:xfrm>
          <a:off x="2364312" y="174093"/>
          <a:ext cx="966219" cy="96621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BA0616-F8D6-4440-B022-843E91A2E4BC}">
      <dsp:nvSpPr>
        <dsp:cNvPr id="0" name=""/>
        <dsp:cNvSpPr/>
      </dsp:nvSpPr>
      <dsp:spPr>
        <a:xfrm>
          <a:off x="3833783" y="0"/>
          <a:ext cx="1861059" cy="2901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Implemented new Interview process</a:t>
          </a:r>
        </a:p>
      </dsp:txBody>
      <dsp:txXfrm>
        <a:off x="3833783" y="1160623"/>
        <a:ext cx="1861059" cy="1160623"/>
      </dsp:txXfrm>
    </dsp:sp>
    <dsp:sp modelId="{567D4BAB-E7C5-42A4-95A9-B7CEE2646708}">
      <dsp:nvSpPr>
        <dsp:cNvPr id="0" name=""/>
        <dsp:cNvSpPr/>
      </dsp:nvSpPr>
      <dsp:spPr>
        <a:xfrm>
          <a:off x="4281203" y="174093"/>
          <a:ext cx="966219" cy="96621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8F5049-0308-457D-A276-E406BC0BB0F4}">
      <dsp:nvSpPr>
        <dsp:cNvPr id="0" name=""/>
        <dsp:cNvSpPr/>
      </dsp:nvSpPr>
      <dsp:spPr>
        <a:xfrm>
          <a:off x="5750675" y="0"/>
          <a:ext cx="1861059" cy="2901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Improved Bidder Outreach</a:t>
          </a:r>
        </a:p>
      </dsp:txBody>
      <dsp:txXfrm>
        <a:off x="5750675" y="1160623"/>
        <a:ext cx="1861059" cy="1160623"/>
      </dsp:txXfrm>
    </dsp:sp>
    <dsp:sp modelId="{490950E9-FE64-4DAC-B4B0-766355989D19}">
      <dsp:nvSpPr>
        <dsp:cNvPr id="0" name=""/>
        <dsp:cNvSpPr/>
      </dsp:nvSpPr>
      <dsp:spPr>
        <a:xfrm>
          <a:off x="6198095" y="174093"/>
          <a:ext cx="966219" cy="96621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E07FEE-B1F9-40DA-B21C-2F25E375ED1C}">
      <dsp:nvSpPr>
        <dsp:cNvPr id="0" name=""/>
        <dsp:cNvSpPr/>
      </dsp:nvSpPr>
      <dsp:spPr>
        <a:xfrm>
          <a:off x="7667567" y="0"/>
          <a:ext cx="1861059" cy="2901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Launched Bidder Partnering Tool</a:t>
          </a:r>
        </a:p>
      </dsp:txBody>
      <dsp:txXfrm>
        <a:off x="7667567" y="1160623"/>
        <a:ext cx="1861059" cy="1160623"/>
      </dsp:txXfrm>
    </dsp:sp>
    <dsp:sp modelId="{CAFE427D-657A-446F-9598-9DBB7978DC55}">
      <dsp:nvSpPr>
        <dsp:cNvPr id="0" name=""/>
        <dsp:cNvSpPr/>
      </dsp:nvSpPr>
      <dsp:spPr>
        <a:xfrm>
          <a:off x="8114987" y="174093"/>
          <a:ext cx="966219" cy="966219"/>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261146-B8C9-4864-815B-783305A6A0FA}">
      <dsp:nvSpPr>
        <dsp:cNvPr id="0" name=""/>
        <dsp:cNvSpPr/>
      </dsp:nvSpPr>
      <dsp:spPr>
        <a:xfrm>
          <a:off x="381145" y="2321247"/>
          <a:ext cx="8766336" cy="435233"/>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0835B-BCE9-42C4-AA8F-4305CD5CAC88}">
      <dsp:nvSpPr>
        <dsp:cNvPr id="0" name=""/>
        <dsp:cNvSpPr/>
      </dsp:nvSpPr>
      <dsp:spPr>
        <a:xfrm>
          <a:off x="4105469" y="1708"/>
          <a:ext cx="6158204" cy="92529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rPr>
            <a:t>Moved Calibration from after to before Interviews</a:t>
          </a:r>
        </a:p>
      </dsp:txBody>
      <dsp:txXfrm>
        <a:off x="4105469" y="117370"/>
        <a:ext cx="5811220" cy="693969"/>
      </dsp:txXfrm>
    </dsp:sp>
    <dsp:sp modelId="{A2FEE6F4-73A2-443E-BA72-6FD2C3A7916D}">
      <dsp:nvSpPr>
        <dsp:cNvPr id="0" name=""/>
        <dsp:cNvSpPr/>
      </dsp:nvSpPr>
      <dsp:spPr>
        <a:xfrm>
          <a:off x="0" y="1708"/>
          <a:ext cx="4105469" cy="925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Verdana" panose="020B0604030504040204" pitchFamily="34" charset="0"/>
              <a:ea typeface="Verdana" panose="020B0604030504040204" pitchFamily="34" charset="0"/>
            </a:rPr>
            <a:t>Adjust interview process</a:t>
          </a:r>
        </a:p>
      </dsp:txBody>
      <dsp:txXfrm>
        <a:off x="45169" y="46877"/>
        <a:ext cx="4015131" cy="834954"/>
      </dsp:txXfrm>
    </dsp:sp>
    <dsp:sp modelId="{2D8C913E-D8C1-40CE-A4ED-44CBB7B25AE0}">
      <dsp:nvSpPr>
        <dsp:cNvPr id="0" name=""/>
        <dsp:cNvSpPr/>
      </dsp:nvSpPr>
      <dsp:spPr>
        <a:xfrm>
          <a:off x="4105469" y="1019531"/>
          <a:ext cx="6158204" cy="92529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rPr>
            <a:t>Provided more details in written notifications</a:t>
          </a:r>
        </a:p>
        <a:p>
          <a:pPr marL="114300" lvl="1" indent="-11430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rPr>
            <a:t>Offering Bidder Debrief Sessions to those not advancing</a:t>
          </a:r>
        </a:p>
      </dsp:txBody>
      <dsp:txXfrm>
        <a:off x="4105469" y="1135193"/>
        <a:ext cx="5811220" cy="693969"/>
      </dsp:txXfrm>
    </dsp:sp>
    <dsp:sp modelId="{2E2B4C75-3A89-436B-95B1-29A5822FC06A}">
      <dsp:nvSpPr>
        <dsp:cNvPr id="0" name=""/>
        <dsp:cNvSpPr/>
      </dsp:nvSpPr>
      <dsp:spPr>
        <a:xfrm>
          <a:off x="0" y="1019531"/>
          <a:ext cx="4105469" cy="925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Verdana" panose="020B0604030504040204" pitchFamily="34" charset="0"/>
              <a:ea typeface="Verdana" panose="020B0604030504040204" pitchFamily="34" charset="0"/>
            </a:rPr>
            <a:t>Provide more detail in Bidder Feedback Notifications</a:t>
          </a:r>
        </a:p>
      </dsp:txBody>
      <dsp:txXfrm>
        <a:off x="45169" y="1064700"/>
        <a:ext cx="4015131" cy="834954"/>
      </dsp:txXfrm>
    </dsp:sp>
    <dsp:sp modelId="{4F5C9387-134D-4EA3-B6B9-2D805E54D7FA}">
      <dsp:nvSpPr>
        <dsp:cNvPr id="0" name=""/>
        <dsp:cNvSpPr/>
      </dsp:nvSpPr>
      <dsp:spPr>
        <a:xfrm>
          <a:off x="4105469" y="2037353"/>
          <a:ext cx="6158204" cy="92529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rPr>
            <a:t>Enterprise policy</a:t>
          </a:r>
        </a:p>
      </dsp:txBody>
      <dsp:txXfrm>
        <a:off x="4105469" y="2153015"/>
        <a:ext cx="5811220" cy="693969"/>
      </dsp:txXfrm>
    </dsp:sp>
    <dsp:sp modelId="{77FD63D2-B323-4363-83EE-532B8BBCB171}">
      <dsp:nvSpPr>
        <dsp:cNvPr id="0" name=""/>
        <dsp:cNvSpPr/>
      </dsp:nvSpPr>
      <dsp:spPr>
        <a:xfrm>
          <a:off x="0" y="2037353"/>
          <a:ext cx="4105469" cy="925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Verdana" panose="020B0604030504040204" pitchFamily="34" charset="0"/>
              <a:ea typeface="Verdana" panose="020B0604030504040204" pitchFamily="34" charset="0"/>
            </a:rPr>
            <a:t>Scoring of Terms &amp; Conditions</a:t>
          </a:r>
        </a:p>
      </dsp:txBody>
      <dsp:txXfrm>
        <a:off x="45169" y="2082522"/>
        <a:ext cx="4015131" cy="834954"/>
      </dsp:txXfrm>
    </dsp:sp>
    <dsp:sp modelId="{7FFA5FB7-D9E7-4169-83FB-88765EB41879}">
      <dsp:nvSpPr>
        <dsp:cNvPr id="0" name=""/>
        <dsp:cNvSpPr/>
      </dsp:nvSpPr>
      <dsp:spPr>
        <a:xfrm>
          <a:off x="4105469" y="3055175"/>
          <a:ext cx="6158204" cy="92529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rPr>
            <a:t>Reduced solicitation timelines from </a:t>
          </a:r>
          <a:r>
            <a:rPr lang="en-US" sz="1400" kern="1200" dirty="0">
              <a:solidFill>
                <a:schemeClr val="tx1"/>
              </a:solidFill>
              <a:latin typeface="Verdana" panose="020B0604030504040204" pitchFamily="34" charset="0"/>
              <a:ea typeface="Verdana" panose="020B0604030504040204" pitchFamily="34" charset="0"/>
            </a:rPr>
            <a:t>18-21 months to 12 </a:t>
          </a:r>
          <a:r>
            <a:rPr lang="en-US" sz="1400" kern="1200" dirty="0">
              <a:latin typeface="Verdana" panose="020B0604030504040204" pitchFamily="34" charset="0"/>
              <a:ea typeface="Verdana" panose="020B0604030504040204" pitchFamily="34" charset="0"/>
            </a:rPr>
            <a:t>months, a 33% reduction</a:t>
          </a:r>
        </a:p>
      </dsp:txBody>
      <dsp:txXfrm>
        <a:off x="4105469" y="3170837"/>
        <a:ext cx="5811220" cy="693969"/>
      </dsp:txXfrm>
    </dsp:sp>
    <dsp:sp modelId="{5088D88A-6FD6-436C-9F61-DCAD56DC9722}">
      <dsp:nvSpPr>
        <dsp:cNvPr id="0" name=""/>
        <dsp:cNvSpPr/>
      </dsp:nvSpPr>
      <dsp:spPr>
        <a:xfrm>
          <a:off x="0" y="3055175"/>
          <a:ext cx="4105469" cy="925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Verdana" panose="020B0604030504040204" pitchFamily="34" charset="0"/>
              <a:ea typeface="Verdana" panose="020B0604030504040204" pitchFamily="34" charset="0"/>
            </a:rPr>
            <a:t>Reduce solicitation timelines</a:t>
          </a:r>
        </a:p>
      </dsp:txBody>
      <dsp:txXfrm>
        <a:off x="45169" y="3100344"/>
        <a:ext cx="4015131" cy="834954"/>
      </dsp:txXfrm>
    </dsp:sp>
    <dsp:sp modelId="{163085A4-D294-4BF1-BEE4-92A651B0BA99}">
      <dsp:nvSpPr>
        <dsp:cNvPr id="0" name=""/>
        <dsp:cNvSpPr/>
      </dsp:nvSpPr>
      <dsp:spPr>
        <a:xfrm>
          <a:off x="4105469" y="4072997"/>
          <a:ext cx="6158204" cy="92529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rPr>
            <a:t>SDG&amp;E has conducted several evaluations</a:t>
          </a:r>
        </a:p>
        <a:p>
          <a:pPr marL="114300" lvl="1" indent="-114300" algn="l" defTabSz="622300">
            <a:lnSpc>
              <a:spcPct val="90000"/>
            </a:lnSpc>
            <a:spcBef>
              <a:spcPct val="0"/>
            </a:spcBef>
            <a:spcAft>
              <a:spcPct val="15000"/>
            </a:spcAft>
            <a:buChar char="•"/>
          </a:pPr>
          <a:r>
            <a:rPr lang="en-US" sz="1400" kern="1200" dirty="0">
              <a:latin typeface="Verdana" panose="020B0604030504040204" pitchFamily="34" charset="0"/>
              <a:ea typeface="Verdana" panose="020B0604030504040204" pitchFamily="34" charset="0"/>
            </a:rPr>
            <a:t>Decided on a case-by-case basis</a:t>
          </a:r>
        </a:p>
      </dsp:txBody>
      <dsp:txXfrm>
        <a:off x="4105469" y="4188659"/>
        <a:ext cx="5811220" cy="693969"/>
      </dsp:txXfrm>
    </dsp:sp>
    <dsp:sp modelId="{4B76D346-BA5D-4479-9C7E-60CFA4B6D91B}">
      <dsp:nvSpPr>
        <dsp:cNvPr id="0" name=""/>
        <dsp:cNvSpPr/>
      </dsp:nvSpPr>
      <dsp:spPr>
        <a:xfrm>
          <a:off x="0" y="4072997"/>
          <a:ext cx="4105469" cy="925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Verdana" panose="020B0604030504040204" pitchFamily="34" charset="0"/>
              <a:ea typeface="Verdana" panose="020B0604030504040204" pitchFamily="34" charset="0"/>
            </a:rPr>
            <a:t>Survey evaluators after each solicitation stage</a:t>
          </a:r>
        </a:p>
      </dsp:txBody>
      <dsp:txXfrm>
        <a:off x="45169" y="4118166"/>
        <a:ext cx="4015131" cy="8349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D0752-EDE9-4C4F-9387-396DB107B11C}">
      <dsp:nvSpPr>
        <dsp:cNvPr id="0" name=""/>
        <dsp:cNvSpPr/>
      </dsp:nvSpPr>
      <dsp:spPr>
        <a:xfrm>
          <a:off x="0" y="4807166"/>
          <a:ext cx="956541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03781B-C75A-4ED0-A560-39466C766BC7}">
      <dsp:nvSpPr>
        <dsp:cNvPr id="0" name=""/>
        <dsp:cNvSpPr/>
      </dsp:nvSpPr>
      <dsp:spPr>
        <a:xfrm>
          <a:off x="0" y="3837169"/>
          <a:ext cx="956541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06B522-E777-4FF7-8117-235E98C5FEC6}">
      <dsp:nvSpPr>
        <dsp:cNvPr id="0" name=""/>
        <dsp:cNvSpPr/>
      </dsp:nvSpPr>
      <dsp:spPr>
        <a:xfrm>
          <a:off x="0" y="2867172"/>
          <a:ext cx="956541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A2F368-B84D-47DF-B524-49A7BDEFD551}">
      <dsp:nvSpPr>
        <dsp:cNvPr id="0" name=""/>
        <dsp:cNvSpPr/>
      </dsp:nvSpPr>
      <dsp:spPr>
        <a:xfrm>
          <a:off x="0" y="1897175"/>
          <a:ext cx="956541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556289-E903-4181-9121-B8BB26B292F8}">
      <dsp:nvSpPr>
        <dsp:cNvPr id="0" name=""/>
        <dsp:cNvSpPr/>
      </dsp:nvSpPr>
      <dsp:spPr>
        <a:xfrm>
          <a:off x="0" y="927178"/>
          <a:ext cx="956541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03A20A-3AB0-4F65-8998-684188876690}">
      <dsp:nvSpPr>
        <dsp:cNvPr id="0" name=""/>
        <dsp:cNvSpPr/>
      </dsp:nvSpPr>
      <dsp:spPr>
        <a:xfrm>
          <a:off x="2487008" y="3372"/>
          <a:ext cx="7078409" cy="923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889000">
            <a:lnSpc>
              <a:spcPct val="90000"/>
            </a:lnSpc>
            <a:spcBef>
              <a:spcPct val="0"/>
            </a:spcBef>
            <a:spcAft>
              <a:spcPct val="35000"/>
            </a:spcAft>
            <a:buNone/>
          </a:pPr>
          <a:r>
            <a:rPr lang="en-US" sz="2000" kern="1200" dirty="0"/>
            <a:t>SoCalGas will work with the IEs to create the feedback loop prior to implementation plan upload.</a:t>
          </a:r>
        </a:p>
      </dsp:txBody>
      <dsp:txXfrm>
        <a:off x="2487008" y="3372"/>
        <a:ext cx="7078409" cy="923806"/>
      </dsp:txXfrm>
    </dsp:sp>
    <dsp:sp modelId="{C66DCD29-3CFA-48FB-89E5-F3BBB6D9CF6B}">
      <dsp:nvSpPr>
        <dsp:cNvPr id="0" name=""/>
        <dsp:cNvSpPr/>
      </dsp:nvSpPr>
      <dsp:spPr>
        <a:xfrm>
          <a:off x="0" y="3372"/>
          <a:ext cx="2487008" cy="923806"/>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Implementation Plan</a:t>
          </a:r>
        </a:p>
      </dsp:txBody>
      <dsp:txXfrm>
        <a:off x="45105" y="48477"/>
        <a:ext cx="2396798" cy="878701"/>
      </dsp:txXfrm>
    </dsp:sp>
    <dsp:sp modelId="{2AA7F5C8-0118-42E7-B983-A49EA9BFA1D0}">
      <dsp:nvSpPr>
        <dsp:cNvPr id="0" name=""/>
        <dsp:cNvSpPr/>
      </dsp:nvSpPr>
      <dsp:spPr>
        <a:xfrm>
          <a:off x="2487008" y="973369"/>
          <a:ext cx="7078409" cy="923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889000">
            <a:lnSpc>
              <a:spcPct val="90000"/>
            </a:lnSpc>
            <a:spcBef>
              <a:spcPct val="0"/>
            </a:spcBef>
            <a:spcAft>
              <a:spcPct val="35000"/>
            </a:spcAft>
            <a:buNone/>
          </a:pPr>
          <a:r>
            <a:rPr lang="en-US" sz="2000" kern="1200" dirty="0"/>
            <a:t>SoCalGas’ supply management organization continues to review and provide standardized contracting support and experience to bidder community.</a:t>
          </a:r>
        </a:p>
      </dsp:txBody>
      <dsp:txXfrm>
        <a:off x="2487008" y="973369"/>
        <a:ext cx="7078409" cy="923806"/>
      </dsp:txXfrm>
    </dsp:sp>
    <dsp:sp modelId="{E63CA6EE-F89F-4E48-896E-004CCA4C6D47}">
      <dsp:nvSpPr>
        <dsp:cNvPr id="0" name=""/>
        <dsp:cNvSpPr/>
      </dsp:nvSpPr>
      <dsp:spPr>
        <a:xfrm>
          <a:off x="0" y="973369"/>
          <a:ext cx="2487008" cy="923806"/>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Contracting Template/Include Innovation</a:t>
          </a:r>
        </a:p>
      </dsp:txBody>
      <dsp:txXfrm>
        <a:off x="45105" y="1018474"/>
        <a:ext cx="2396798" cy="878701"/>
      </dsp:txXfrm>
    </dsp:sp>
    <dsp:sp modelId="{CD2A681F-07AD-4442-B442-DEB28C875B05}">
      <dsp:nvSpPr>
        <dsp:cNvPr id="0" name=""/>
        <dsp:cNvSpPr/>
      </dsp:nvSpPr>
      <dsp:spPr>
        <a:xfrm>
          <a:off x="2487008" y="1943366"/>
          <a:ext cx="7078409" cy="923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889000">
            <a:lnSpc>
              <a:spcPct val="90000"/>
            </a:lnSpc>
            <a:spcBef>
              <a:spcPct val="0"/>
            </a:spcBef>
            <a:spcAft>
              <a:spcPct val="35000"/>
            </a:spcAft>
            <a:buNone/>
          </a:pPr>
          <a:r>
            <a:rPr lang="en-US" sz="2000" kern="1200" dirty="0"/>
            <a:t>SoCalGas’ program managers will refine the strategies with innovative tactics to support SoCalGas’ energy efficiency goals.</a:t>
          </a:r>
        </a:p>
      </dsp:txBody>
      <dsp:txXfrm>
        <a:off x="2487008" y="1943366"/>
        <a:ext cx="7078409" cy="923806"/>
      </dsp:txXfrm>
    </dsp:sp>
    <dsp:sp modelId="{866B9BB1-0512-47DF-808B-AA361DE0EE75}">
      <dsp:nvSpPr>
        <dsp:cNvPr id="0" name=""/>
        <dsp:cNvSpPr/>
      </dsp:nvSpPr>
      <dsp:spPr>
        <a:xfrm>
          <a:off x="0" y="1943366"/>
          <a:ext cx="2487008" cy="923806"/>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Overlapping Program Guidance</a:t>
          </a:r>
        </a:p>
      </dsp:txBody>
      <dsp:txXfrm>
        <a:off x="45105" y="1988471"/>
        <a:ext cx="2396798" cy="878701"/>
      </dsp:txXfrm>
    </dsp:sp>
    <dsp:sp modelId="{66B04BA6-CDE5-4EB6-89C2-C552ABF1FEC1}">
      <dsp:nvSpPr>
        <dsp:cNvPr id="0" name=""/>
        <dsp:cNvSpPr/>
      </dsp:nvSpPr>
      <dsp:spPr>
        <a:xfrm>
          <a:off x="2487008" y="2913363"/>
          <a:ext cx="7078409" cy="923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889000">
            <a:lnSpc>
              <a:spcPct val="90000"/>
            </a:lnSpc>
            <a:spcBef>
              <a:spcPct val="0"/>
            </a:spcBef>
            <a:spcAft>
              <a:spcPct val="35000"/>
            </a:spcAft>
            <a:buNone/>
          </a:pPr>
          <a:r>
            <a:rPr lang="en-US" sz="2000" kern="1200" dirty="0"/>
            <a:t>SoCalGas will analyze historical information across various vendor types and refining current and or introducing new scoring schemes and weights.</a:t>
          </a:r>
        </a:p>
      </dsp:txBody>
      <dsp:txXfrm>
        <a:off x="2487008" y="2913363"/>
        <a:ext cx="7078409" cy="923806"/>
      </dsp:txXfrm>
    </dsp:sp>
    <dsp:sp modelId="{59541304-C543-4B15-A43F-3F3454003A96}">
      <dsp:nvSpPr>
        <dsp:cNvPr id="0" name=""/>
        <dsp:cNvSpPr/>
      </dsp:nvSpPr>
      <dsp:spPr>
        <a:xfrm>
          <a:off x="0" y="2913363"/>
          <a:ext cx="2487008" cy="923806"/>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Alignment of Scoring Guidance</a:t>
          </a:r>
        </a:p>
      </dsp:txBody>
      <dsp:txXfrm>
        <a:off x="45105" y="2958468"/>
        <a:ext cx="2396798" cy="878701"/>
      </dsp:txXfrm>
    </dsp:sp>
    <dsp:sp modelId="{9AE7979C-DEA6-456D-B172-FB9A5F725CBC}">
      <dsp:nvSpPr>
        <dsp:cNvPr id="0" name=""/>
        <dsp:cNvSpPr/>
      </dsp:nvSpPr>
      <dsp:spPr>
        <a:xfrm>
          <a:off x="2487008" y="3883360"/>
          <a:ext cx="7078409" cy="923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889000">
            <a:lnSpc>
              <a:spcPct val="90000"/>
            </a:lnSpc>
            <a:spcBef>
              <a:spcPct val="0"/>
            </a:spcBef>
            <a:spcAft>
              <a:spcPct val="35000"/>
            </a:spcAft>
            <a:buNone/>
          </a:pPr>
          <a:r>
            <a:rPr lang="en-US" sz="2000" strike="noStrike" kern="1200" baseline="0" dirty="0">
              <a:solidFill>
                <a:srgbClr val="000000"/>
              </a:solidFill>
            </a:rPr>
            <a:t>SoCalGas continues to adopt recommendations, r</a:t>
          </a:r>
          <a:r>
            <a:rPr lang="en-US" sz="2000" kern="1200" dirty="0"/>
            <a:t>emoving and tailoring language for increased clarity</a:t>
          </a:r>
          <a:r>
            <a:rPr lang="en-US" sz="2000" strike="noStrike" kern="1200" baseline="0" dirty="0">
              <a:solidFill>
                <a:srgbClr val="000000"/>
              </a:solidFill>
            </a:rPr>
            <a:t> and eliminating redundancies in the RFA/RFP questions and materials</a:t>
          </a:r>
          <a:r>
            <a:rPr lang="en-US" sz="2000" kern="1200" dirty="0"/>
            <a:t>.  </a:t>
          </a:r>
        </a:p>
      </dsp:txBody>
      <dsp:txXfrm>
        <a:off x="2487008" y="3883360"/>
        <a:ext cx="7078409" cy="923806"/>
      </dsp:txXfrm>
    </dsp:sp>
    <dsp:sp modelId="{63B8A6DD-2C94-4B1B-BC4A-8776980CA15A}">
      <dsp:nvSpPr>
        <dsp:cNvPr id="0" name=""/>
        <dsp:cNvSpPr/>
      </dsp:nvSpPr>
      <dsp:spPr>
        <a:xfrm>
          <a:off x="0" y="3883360"/>
          <a:ext cx="2487008" cy="923806"/>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Reduce complexity of RFP Outcomes </a:t>
          </a:r>
        </a:p>
      </dsp:txBody>
      <dsp:txXfrm>
        <a:off x="45105" y="3928465"/>
        <a:ext cx="2396798" cy="8787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68199-3BFD-4036-9B87-66C5E9045493}">
      <dsp:nvSpPr>
        <dsp:cNvPr id="0" name=""/>
        <dsp:cNvSpPr/>
      </dsp:nvSpPr>
      <dsp:spPr>
        <a:xfrm>
          <a:off x="0" y="447759"/>
          <a:ext cx="7242410" cy="655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6467BE-E54A-4119-A881-9AF8CD083758}">
      <dsp:nvSpPr>
        <dsp:cNvPr id="0" name=""/>
        <dsp:cNvSpPr/>
      </dsp:nvSpPr>
      <dsp:spPr>
        <a:xfrm>
          <a:off x="362120" y="63999"/>
          <a:ext cx="5069687" cy="7675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622" tIns="0" rIns="191622" bIns="0" numCol="1" spcCol="1270" anchor="ctr" anchorCtr="0">
          <a:noAutofit/>
        </a:bodyPr>
        <a:lstStyle/>
        <a:p>
          <a:pPr marL="0" lvl="0" indent="0" algn="l" defTabSz="1155700">
            <a:lnSpc>
              <a:spcPct val="90000"/>
            </a:lnSpc>
            <a:spcBef>
              <a:spcPct val="0"/>
            </a:spcBef>
            <a:spcAft>
              <a:spcPct val="35000"/>
            </a:spcAft>
            <a:buFont typeface="+mj-lt"/>
            <a:buNone/>
          </a:pPr>
          <a:r>
            <a:rPr lang="en-US" sz="2600" kern="1200" dirty="0"/>
            <a:t>Solicitation timing improvements</a:t>
          </a:r>
        </a:p>
      </dsp:txBody>
      <dsp:txXfrm>
        <a:off x="399587" y="101466"/>
        <a:ext cx="4994753" cy="692586"/>
      </dsp:txXfrm>
    </dsp:sp>
    <dsp:sp modelId="{3B77E118-8834-43EC-A364-4AC373049B3B}">
      <dsp:nvSpPr>
        <dsp:cNvPr id="0" name=""/>
        <dsp:cNvSpPr/>
      </dsp:nvSpPr>
      <dsp:spPr>
        <a:xfrm>
          <a:off x="0" y="1627119"/>
          <a:ext cx="7242410" cy="655200"/>
        </a:xfrm>
        <a:prstGeom prst="rect">
          <a:avLst/>
        </a:prstGeom>
        <a:solidFill>
          <a:schemeClr val="lt1">
            <a:alpha val="90000"/>
            <a:hueOff val="0"/>
            <a:satOff val="0"/>
            <a:lumOff val="0"/>
            <a:alphaOff val="0"/>
          </a:schemeClr>
        </a:solidFill>
        <a:ln w="9525" cap="flat" cmpd="sng" algn="ctr">
          <a:solidFill>
            <a:schemeClr val="accent2">
              <a:hueOff val="-144131"/>
              <a:satOff val="16667"/>
              <a:lumOff val="-7582"/>
              <a:alphaOff val="0"/>
            </a:schemeClr>
          </a:solidFill>
          <a:prstDash val="solid"/>
        </a:ln>
        <a:effectLst/>
      </dsp:spPr>
      <dsp:style>
        <a:lnRef idx="1">
          <a:scrgbClr r="0" g="0" b="0"/>
        </a:lnRef>
        <a:fillRef idx="1">
          <a:scrgbClr r="0" g="0" b="0"/>
        </a:fillRef>
        <a:effectRef idx="0">
          <a:scrgbClr r="0" g="0" b="0"/>
        </a:effectRef>
        <a:fontRef idx="minor"/>
      </dsp:style>
    </dsp:sp>
    <dsp:sp modelId="{C0A361D3-2A15-4A84-A2CA-676FAEF93C48}">
      <dsp:nvSpPr>
        <dsp:cNvPr id="0" name=""/>
        <dsp:cNvSpPr/>
      </dsp:nvSpPr>
      <dsp:spPr>
        <a:xfrm>
          <a:off x="362120" y="1243359"/>
          <a:ext cx="5069687" cy="767520"/>
        </a:xfrm>
        <a:prstGeom prst="roundRect">
          <a:avLst/>
        </a:prstGeom>
        <a:gradFill rotWithShape="0">
          <a:gsLst>
            <a:gs pos="0">
              <a:schemeClr val="accent2">
                <a:hueOff val="-144131"/>
                <a:satOff val="16667"/>
                <a:lumOff val="-7582"/>
                <a:alphaOff val="0"/>
                <a:tint val="50000"/>
                <a:satMod val="300000"/>
              </a:schemeClr>
            </a:gs>
            <a:gs pos="35000">
              <a:schemeClr val="accent2">
                <a:hueOff val="-144131"/>
                <a:satOff val="16667"/>
                <a:lumOff val="-7582"/>
                <a:alphaOff val="0"/>
                <a:tint val="37000"/>
                <a:satMod val="300000"/>
              </a:schemeClr>
            </a:gs>
            <a:gs pos="100000">
              <a:schemeClr val="accent2">
                <a:hueOff val="-144131"/>
                <a:satOff val="16667"/>
                <a:lumOff val="-75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622" tIns="0" rIns="191622" bIns="0" numCol="1" spcCol="1270" anchor="ctr" anchorCtr="0">
          <a:noAutofit/>
        </a:bodyPr>
        <a:lstStyle/>
        <a:p>
          <a:pPr marL="0" lvl="0" indent="0" algn="l" defTabSz="1155700">
            <a:lnSpc>
              <a:spcPct val="90000"/>
            </a:lnSpc>
            <a:spcBef>
              <a:spcPct val="0"/>
            </a:spcBef>
            <a:spcAft>
              <a:spcPct val="35000"/>
            </a:spcAft>
            <a:buFont typeface="+mj-lt"/>
            <a:buNone/>
          </a:pPr>
          <a:r>
            <a:rPr lang="en-US" sz="2600" kern="1200" dirty="0"/>
            <a:t>Bidder feedback processes </a:t>
          </a:r>
        </a:p>
      </dsp:txBody>
      <dsp:txXfrm>
        <a:off x="399587" y="1280826"/>
        <a:ext cx="4994753" cy="692586"/>
      </dsp:txXfrm>
    </dsp:sp>
    <dsp:sp modelId="{AAAE08EE-DF9C-4CEE-8F9A-335F45D8360D}">
      <dsp:nvSpPr>
        <dsp:cNvPr id="0" name=""/>
        <dsp:cNvSpPr/>
      </dsp:nvSpPr>
      <dsp:spPr>
        <a:xfrm>
          <a:off x="0" y="2806480"/>
          <a:ext cx="7242410" cy="655200"/>
        </a:xfrm>
        <a:prstGeom prst="rect">
          <a:avLst/>
        </a:prstGeom>
        <a:solidFill>
          <a:schemeClr val="lt1">
            <a:alpha val="90000"/>
            <a:hueOff val="0"/>
            <a:satOff val="0"/>
            <a:lumOff val="0"/>
            <a:alphaOff val="0"/>
          </a:schemeClr>
        </a:solidFill>
        <a:ln w="9525" cap="flat" cmpd="sng" algn="ctr">
          <a:solidFill>
            <a:schemeClr val="accent2">
              <a:hueOff val="-288262"/>
              <a:satOff val="33333"/>
              <a:lumOff val="-15163"/>
              <a:alphaOff val="0"/>
            </a:schemeClr>
          </a:solidFill>
          <a:prstDash val="solid"/>
        </a:ln>
        <a:effectLst/>
      </dsp:spPr>
      <dsp:style>
        <a:lnRef idx="1">
          <a:scrgbClr r="0" g="0" b="0"/>
        </a:lnRef>
        <a:fillRef idx="1">
          <a:scrgbClr r="0" g="0" b="0"/>
        </a:fillRef>
        <a:effectRef idx="0">
          <a:scrgbClr r="0" g="0" b="0"/>
        </a:effectRef>
        <a:fontRef idx="minor"/>
      </dsp:style>
    </dsp:sp>
    <dsp:sp modelId="{BD0E744D-9F6F-42FE-B0B5-009722A3CAF6}">
      <dsp:nvSpPr>
        <dsp:cNvPr id="0" name=""/>
        <dsp:cNvSpPr/>
      </dsp:nvSpPr>
      <dsp:spPr>
        <a:xfrm>
          <a:off x="362120" y="2422720"/>
          <a:ext cx="5069687" cy="767520"/>
        </a:xfrm>
        <a:prstGeom prst="roundRect">
          <a:avLst/>
        </a:prstGeom>
        <a:gradFill rotWithShape="0">
          <a:gsLst>
            <a:gs pos="0">
              <a:schemeClr val="accent2">
                <a:hueOff val="-288262"/>
                <a:satOff val="33333"/>
                <a:lumOff val="-15163"/>
                <a:alphaOff val="0"/>
                <a:tint val="50000"/>
                <a:satMod val="300000"/>
              </a:schemeClr>
            </a:gs>
            <a:gs pos="35000">
              <a:schemeClr val="accent2">
                <a:hueOff val="-288262"/>
                <a:satOff val="33333"/>
                <a:lumOff val="-15163"/>
                <a:alphaOff val="0"/>
                <a:tint val="37000"/>
                <a:satMod val="300000"/>
              </a:schemeClr>
            </a:gs>
            <a:gs pos="100000">
              <a:schemeClr val="accent2">
                <a:hueOff val="-288262"/>
                <a:satOff val="33333"/>
                <a:lumOff val="-151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622" tIns="0" rIns="191622" bIns="0" numCol="1" spcCol="1270" anchor="ctr" anchorCtr="0">
          <a:noAutofit/>
        </a:bodyPr>
        <a:lstStyle/>
        <a:p>
          <a:pPr marL="0" lvl="0" indent="0" algn="l" defTabSz="1155700">
            <a:lnSpc>
              <a:spcPct val="90000"/>
            </a:lnSpc>
            <a:spcBef>
              <a:spcPct val="0"/>
            </a:spcBef>
            <a:spcAft>
              <a:spcPct val="35000"/>
            </a:spcAft>
            <a:buFont typeface="+mj-lt"/>
            <a:buNone/>
          </a:pPr>
          <a:r>
            <a:rPr lang="en-US" sz="2600" kern="1200" dirty="0"/>
            <a:t>IOU contracting reforms </a:t>
          </a:r>
        </a:p>
      </dsp:txBody>
      <dsp:txXfrm>
        <a:off x="399587" y="2460187"/>
        <a:ext cx="4994753" cy="692586"/>
      </dsp:txXfrm>
    </dsp:sp>
    <dsp:sp modelId="{DF4A6D73-D4D4-4104-9F30-E67E2349B05F}">
      <dsp:nvSpPr>
        <dsp:cNvPr id="0" name=""/>
        <dsp:cNvSpPr/>
      </dsp:nvSpPr>
      <dsp:spPr>
        <a:xfrm>
          <a:off x="0" y="3985840"/>
          <a:ext cx="7242410" cy="655200"/>
        </a:xfrm>
        <a:prstGeom prst="rect">
          <a:avLst/>
        </a:prstGeom>
        <a:solidFill>
          <a:schemeClr val="lt1">
            <a:alpha val="90000"/>
            <a:hueOff val="0"/>
            <a:satOff val="0"/>
            <a:lumOff val="0"/>
            <a:alphaOff val="0"/>
          </a:schemeClr>
        </a:solidFill>
        <a:ln w="9525" cap="flat" cmpd="sng" algn="ctr">
          <a:solidFill>
            <a:schemeClr val="accent2">
              <a:hueOff val="-432393"/>
              <a:satOff val="50000"/>
              <a:lumOff val="-22745"/>
              <a:alphaOff val="0"/>
            </a:schemeClr>
          </a:solidFill>
          <a:prstDash val="solid"/>
        </a:ln>
        <a:effectLst/>
      </dsp:spPr>
      <dsp:style>
        <a:lnRef idx="1">
          <a:scrgbClr r="0" g="0" b="0"/>
        </a:lnRef>
        <a:fillRef idx="1">
          <a:scrgbClr r="0" g="0" b="0"/>
        </a:fillRef>
        <a:effectRef idx="0">
          <a:scrgbClr r="0" g="0" b="0"/>
        </a:effectRef>
        <a:fontRef idx="minor"/>
      </dsp:style>
    </dsp:sp>
    <dsp:sp modelId="{E65D6B3A-8803-47CA-B281-394D437E22E1}">
      <dsp:nvSpPr>
        <dsp:cNvPr id="0" name=""/>
        <dsp:cNvSpPr/>
      </dsp:nvSpPr>
      <dsp:spPr>
        <a:xfrm>
          <a:off x="362120" y="3602080"/>
          <a:ext cx="5069687" cy="767520"/>
        </a:xfrm>
        <a:prstGeom prst="roundRect">
          <a:avLst/>
        </a:prstGeom>
        <a:gradFill rotWithShape="0">
          <a:gsLst>
            <a:gs pos="0">
              <a:schemeClr val="accent2">
                <a:hueOff val="-432393"/>
                <a:satOff val="50000"/>
                <a:lumOff val="-22745"/>
                <a:alphaOff val="0"/>
                <a:tint val="50000"/>
                <a:satMod val="300000"/>
              </a:schemeClr>
            </a:gs>
            <a:gs pos="35000">
              <a:schemeClr val="accent2">
                <a:hueOff val="-432393"/>
                <a:satOff val="50000"/>
                <a:lumOff val="-22745"/>
                <a:alphaOff val="0"/>
                <a:tint val="37000"/>
                <a:satMod val="300000"/>
              </a:schemeClr>
            </a:gs>
            <a:gs pos="100000">
              <a:schemeClr val="accent2">
                <a:hueOff val="-432393"/>
                <a:satOff val="50000"/>
                <a:lumOff val="-2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622" tIns="0" rIns="191622" bIns="0" numCol="1" spcCol="1270" anchor="ctr" anchorCtr="0">
          <a:noAutofit/>
        </a:bodyPr>
        <a:lstStyle/>
        <a:p>
          <a:pPr marL="0" lvl="0" indent="0" algn="l" defTabSz="1155700">
            <a:lnSpc>
              <a:spcPct val="90000"/>
            </a:lnSpc>
            <a:spcBef>
              <a:spcPct val="0"/>
            </a:spcBef>
            <a:spcAft>
              <a:spcPct val="35000"/>
            </a:spcAft>
            <a:buNone/>
          </a:pPr>
          <a:r>
            <a:rPr lang="en-US" sz="2600" kern="1200" dirty="0"/>
            <a:t>DBE opportunities </a:t>
          </a:r>
        </a:p>
      </dsp:txBody>
      <dsp:txXfrm>
        <a:off x="399587" y="3639547"/>
        <a:ext cx="4994753"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4706E-F964-4C88-A942-804DC487BD56}" type="datetimeFigureOut">
              <a:rPr lang="en-US" smtClean="0"/>
              <a:t>7/11/2022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CB423-F7B4-4389-85A9-717FF28DE6F0}" type="slidenum">
              <a:rPr lang="en-US" smtClean="0"/>
              <a:t>‹#›</a:t>
            </a:fld>
            <a:endParaRPr lang="en-US" dirty="0"/>
          </a:p>
        </p:txBody>
      </p:sp>
    </p:spTree>
    <p:extLst>
      <p:ext uri="{BB962C8B-B14F-4D97-AF65-F5344CB8AC3E}">
        <p14:creationId xmlns:p14="http://schemas.microsoft.com/office/powerpoint/2010/main" val="316941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28FF7-D60E-4897-A14B-CAC157F5E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271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28FF7-D60E-4897-A14B-CAC157F5E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60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8A6D0-7FA1-460C-9421-1384367AFA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482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8A6D0-7FA1-460C-9421-1384367AFA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833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6CB423-F7B4-4389-85A9-717FF28DE6F0}" type="slidenum">
              <a:rPr lang="en-US" smtClean="0"/>
              <a:t>26</a:t>
            </a:fld>
            <a:endParaRPr lang="en-US" dirty="0"/>
          </a:p>
        </p:txBody>
      </p:sp>
    </p:spTree>
    <p:extLst>
      <p:ext uri="{BB962C8B-B14F-4D97-AF65-F5344CB8AC3E}">
        <p14:creationId xmlns:p14="http://schemas.microsoft.com/office/powerpoint/2010/main" val="716811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6CB423-F7B4-4389-85A9-717FF28DE6F0}" type="slidenum">
              <a:rPr lang="en-US" smtClean="0"/>
              <a:t>27</a:t>
            </a:fld>
            <a:endParaRPr lang="en-US" dirty="0"/>
          </a:p>
        </p:txBody>
      </p:sp>
    </p:spTree>
    <p:extLst>
      <p:ext uri="{BB962C8B-B14F-4D97-AF65-F5344CB8AC3E}">
        <p14:creationId xmlns:p14="http://schemas.microsoft.com/office/powerpoint/2010/main" val="4092754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6CB423-F7B4-4389-85A9-717FF28DE6F0}" type="slidenum">
              <a:rPr lang="en-US" smtClean="0"/>
              <a:t>28</a:t>
            </a:fld>
            <a:endParaRPr lang="en-US" dirty="0"/>
          </a:p>
        </p:txBody>
      </p:sp>
    </p:spTree>
    <p:extLst>
      <p:ext uri="{BB962C8B-B14F-4D97-AF65-F5344CB8AC3E}">
        <p14:creationId xmlns:p14="http://schemas.microsoft.com/office/powerpoint/2010/main" val="2199958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6CB423-F7B4-4389-85A9-717FF28DE6F0}" type="slidenum">
              <a:rPr lang="en-US" smtClean="0"/>
              <a:t>29</a:t>
            </a:fld>
            <a:endParaRPr lang="en-US" dirty="0"/>
          </a:p>
        </p:txBody>
      </p:sp>
    </p:spTree>
    <p:extLst>
      <p:ext uri="{BB962C8B-B14F-4D97-AF65-F5344CB8AC3E}">
        <p14:creationId xmlns:p14="http://schemas.microsoft.com/office/powerpoint/2010/main" val="368306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u="sng" dirty="0">
              <a:solidFill>
                <a:srgbClr val="0563C1"/>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16CB423-F7B4-4389-85A9-717FF28DE6F0}" type="slidenum">
              <a:rPr lang="en-US" smtClean="0"/>
              <a:t>30</a:t>
            </a:fld>
            <a:endParaRPr lang="en-US" dirty="0"/>
          </a:p>
        </p:txBody>
      </p:sp>
    </p:spTree>
    <p:extLst>
      <p:ext uri="{BB962C8B-B14F-4D97-AF65-F5344CB8AC3E}">
        <p14:creationId xmlns:p14="http://schemas.microsoft.com/office/powerpoint/2010/main" val="711891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16CB423-F7B4-4389-85A9-717FF28DE6F0}" type="slidenum">
              <a:rPr lang="en-US" smtClean="0"/>
              <a:t>31</a:t>
            </a:fld>
            <a:endParaRPr lang="en-US" dirty="0"/>
          </a:p>
        </p:txBody>
      </p:sp>
    </p:spTree>
    <p:extLst>
      <p:ext uri="{BB962C8B-B14F-4D97-AF65-F5344CB8AC3E}">
        <p14:creationId xmlns:p14="http://schemas.microsoft.com/office/powerpoint/2010/main" val="3690090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6CB423-F7B4-4389-85A9-717FF28DE6F0}" type="slidenum">
              <a:rPr lang="en-US" smtClean="0"/>
              <a:t>32</a:t>
            </a:fld>
            <a:endParaRPr lang="en-US" dirty="0"/>
          </a:p>
        </p:txBody>
      </p:sp>
    </p:spTree>
    <p:extLst>
      <p:ext uri="{BB962C8B-B14F-4D97-AF65-F5344CB8AC3E}">
        <p14:creationId xmlns:p14="http://schemas.microsoft.com/office/powerpoint/2010/main" val="100013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F91C1C-A100-4167-AC83-A8E961ACE41E}" type="slidenum">
              <a:rPr lang="en-US" smtClean="0"/>
              <a:t>4</a:t>
            </a:fld>
            <a:endParaRPr lang="en-US" dirty="0"/>
          </a:p>
        </p:txBody>
      </p:sp>
    </p:spTree>
    <p:extLst>
      <p:ext uri="{BB962C8B-B14F-4D97-AF65-F5344CB8AC3E}">
        <p14:creationId xmlns:p14="http://schemas.microsoft.com/office/powerpoint/2010/main" val="3202218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6CB423-F7B4-4389-85A9-717FF28DE6F0}" type="slidenum">
              <a:rPr lang="en-US" smtClean="0"/>
              <a:t>33</a:t>
            </a:fld>
            <a:endParaRPr lang="en-US" dirty="0"/>
          </a:p>
        </p:txBody>
      </p:sp>
    </p:spTree>
    <p:extLst>
      <p:ext uri="{BB962C8B-B14F-4D97-AF65-F5344CB8AC3E}">
        <p14:creationId xmlns:p14="http://schemas.microsoft.com/office/powerpoint/2010/main" val="3172869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6CB423-F7B4-4389-85A9-717FF28DE6F0}" type="slidenum">
              <a:rPr lang="en-US" smtClean="0"/>
              <a:t>34</a:t>
            </a:fld>
            <a:endParaRPr lang="en-US" dirty="0"/>
          </a:p>
        </p:txBody>
      </p:sp>
    </p:spTree>
    <p:extLst>
      <p:ext uri="{BB962C8B-B14F-4D97-AF65-F5344CB8AC3E}">
        <p14:creationId xmlns:p14="http://schemas.microsoft.com/office/powerpoint/2010/main" val="445876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16CB423-F7B4-4389-85A9-717FF28DE6F0}" type="slidenum">
              <a:rPr lang="en-US" smtClean="0"/>
              <a:t>35</a:t>
            </a:fld>
            <a:endParaRPr lang="en-US" dirty="0"/>
          </a:p>
        </p:txBody>
      </p:sp>
    </p:spTree>
    <p:extLst>
      <p:ext uri="{BB962C8B-B14F-4D97-AF65-F5344CB8AC3E}">
        <p14:creationId xmlns:p14="http://schemas.microsoft.com/office/powerpoint/2010/main" val="1227750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0" lang="en-US" sz="12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endParaRPr>
          </a:p>
          <a:p>
            <a:endParaRPr kumimoji="0" lang="en-US" sz="12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endParaRPr>
          </a:p>
        </p:txBody>
      </p:sp>
      <p:sp>
        <p:nvSpPr>
          <p:cNvPr id="4" name="Slide Number Placeholder 3"/>
          <p:cNvSpPr>
            <a:spLocks noGrp="1"/>
          </p:cNvSpPr>
          <p:nvPr>
            <p:ph type="sldNum" sz="quarter" idx="5"/>
          </p:nvPr>
        </p:nvSpPr>
        <p:spPr/>
        <p:txBody>
          <a:bodyPr/>
          <a:lstStyle/>
          <a:p>
            <a:fld id="{516CB423-F7B4-4389-85A9-717FF28DE6F0}" type="slidenum">
              <a:rPr lang="en-US" smtClean="0"/>
              <a:t>36</a:t>
            </a:fld>
            <a:endParaRPr lang="en-US" dirty="0"/>
          </a:p>
        </p:txBody>
      </p:sp>
    </p:spTree>
    <p:extLst>
      <p:ext uri="{BB962C8B-B14F-4D97-AF65-F5344CB8AC3E}">
        <p14:creationId xmlns:p14="http://schemas.microsoft.com/office/powerpoint/2010/main" val="3147793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6CB423-F7B4-4389-85A9-717FF28DE6F0}" type="slidenum">
              <a:rPr lang="en-US" smtClean="0"/>
              <a:t>37</a:t>
            </a:fld>
            <a:endParaRPr lang="en-US" dirty="0"/>
          </a:p>
        </p:txBody>
      </p:sp>
    </p:spTree>
    <p:extLst>
      <p:ext uri="{BB962C8B-B14F-4D97-AF65-F5344CB8AC3E}">
        <p14:creationId xmlns:p14="http://schemas.microsoft.com/office/powerpoint/2010/main" val="3527826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8A6D0-7FA1-460C-9421-1384367AFA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727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8A6D0-7FA1-460C-9421-1384367AFA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482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8A6D0-7FA1-460C-9421-1384367AFA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833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8A6D0-7FA1-460C-9421-1384367AFA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873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8A6D0-7FA1-460C-9421-1384367AFA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925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431800" y="708025"/>
            <a:ext cx="63023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09" indent="-285734" eaLnBrk="0" hangingPunct="0">
              <a:spcBef>
                <a:spcPct val="30000"/>
              </a:spcBef>
              <a:defRPr sz="1200">
                <a:solidFill>
                  <a:schemeClr val="tx1"/>
                </a:solidFill>
                <a:latin typeface="Calibri" pitchFamily="34" charset="0"/>
                <a:ea typeface="MS PGothic" pitchFamily="34" charset="-128"/>
              </a:defRPr>
            </a:lvl2pPr>
            <a:lvl3pPr marL="1142937" indent="-228587" eaLnBrk="0" hangingPunct="0">
              <a:spcBef>
                <a:spcPct val="30000"/>
              </a:spcBef>
              <a:defRPr sz="1200">
                <a:solidFill>
                  <a:schemeClr val="tx1"/>
                </a:solidFill>
                <a:latin typeface="Calibri" pitchFamily="34" charset="0"/>
                <a:ea typeface="MS PGothic" pitchFamily="34" charset="-128"/>
              </a:defRPr>
            </a:lvl3pPr>
            <a:lvl4pPr marL="1600111" indent="-228587" eaLnBrk="0" hangingPunct="0">
              <a:spcBef>
                <a:spcPct val="30000"/>
              </a:spcBef>
              <a:defRPr sz="1200">
                <a:solidFill>
                  <a:schemeClr val="tx1"/>
                </a:solidFill>
                <a:latin typeface="Calibri" pitchFamily="34" charset="0"/>
                <a:ea typeface="MS PGothic" pitchFamily="34" charset="-128"/>
              </a:defRPr>
            </a:lvl4pPr>
            <a:lvl5pPr marL="2057287" indent="-228587" eaLnBrk="0" hangingPunct="0">
              <a:spcBef>
                <a:spcPct val="30000"/>
              </a:spcBef>
              <a:defRPr sz="1200">
                <a:solidFill>
                  <a:schemeClr val="tx1"/>
                </a:solidFill>
                <a:latin typeface="Calibri" pitchFamily="34" charset="0"/>
                <a:ea typeface="MS PGothic" pitchFamily="34" charset="-128"/>
              </a:defRPr>
            </a:lvl5pPr>
            <a:lvl6pPr marL="2514461" indent="-228587" defTabSz="457174"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635" indent="-228587" defTabSz="457174"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811" indent="-228587" defTabSz="457174"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985" indent="-228587" defTabSz="457174"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465887" rtl="0" eaLnBrk="1" fontAlgn="base" latinLnBrk="0" hangingPunct="1">
              <a:lnSpc>
                <a:spcPct val="100000"/>
              </a:lnSpc>
              <a:spcBef>
                <a:spcPct val="0"/>
              </a:spcBef>
              <a:spcAft>
                <a:spcPct val="0"/>
              </a:spcAft>
              <a:buClrTx/>
              <a:buSzTx/>
              <a:buFontTx/>
              <a:buNone/>
              <a:tabLst/>
              <a:defRPr/>
            </a:pPr>
            <a:fld id="{29FF3EBA-FF48-4904-82D0-94B81D3451C0}"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465887"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601476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174" rtl="0" eaLnBrk="1" fontAlgn="base" latinLnBrk="0" hangingPunct="1">
              <a:lnSpc>
                <a:spcPct val="100000"/>
              </a:lnSpc>
              <a:spcBef>
                <a:spcPct val="0"/>
              </a:spcBef>
              <a:spcAft>
                <a:spcPct val="0"/>
              </a:spcAft>
              <a:buClrTx/>
              <a:buSzTx/>
              <a:buFontTx/>
              <a:buNone/>
              <a:tabLst/>
              <a:defRPr/>
            </a:pPr>
            <a:fld id="{C598C5A0-0139-4E76-A86F-3FFF60C4E9B1}"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457174"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266808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A47C1-6B91-407D-B99D-76FE586471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449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A47C1-6B91-407D-B99D-76FE586471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5687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that these observations and lessons learned are “public” information and, therefore, do not reflect the entirety of nor necessarily even the most important observations and lessons learned.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349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547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849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0" lang="en-US" sz="12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CB423-F7B4-4389-85A9-717FF28D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421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547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8A6D0-7FA1-460C-9421-1384367AFA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94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989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875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87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that these observations and lessons learned are “public” information and, therefore, do not reflect the entirety of nor necessarily even the most important observations and lessons learned.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4430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9387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2177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5161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9486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2380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1531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905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market support and equity programs are limited to 30% of overall budget of IOU PAs</a:t>
            </a:r>
            <a:endParaRPr lang="en-US"/>
          </a:p>
          <a:p>
            <a:r>
              <a:rPr lang="en-US" dirty="0"/>
              <a:t>- some programs categorized as market support or equity may be able to deliver quantifiable short-term energy savings in the first few years of operation or after a long period of operation, but perhaps not in enough quantity to support a calculation of cost-effectiveness for the program</a:t>
            </a:r>
            <a:endParaRPr lang="en-US" dirty="0">
              <a:cs typeface="Calibri"/>
            </a:endParaRPr>
          </a:p>
          <a:p>
            <a:r>
              <a:rPr lang="en-US" dirty="0">
                <a:cs typeface="Calibri"/>
              </a:rPr>
              <a:t>- </a:t>
            </a:r>
            <a:r>
              <a:rPr lang="en-US" dirty="0"/>
              <a:t>some resource acquisition programs may have equity or market support aspects (for example, a marketing budget that accompanies a direct install program), but the primary purpose of the program would still be delivery of energy savings in the near term, leading to a categorization as a resource acquisition program</a:t>
            </a:r>
            <a:endParaRPr lang="en-US" dirty="0">
              <a:cs typeface="Calibri" panose="020F0502020204030204"/>
            </a:endParaRPr>
          </a:p>
          <a:p>
            <a:r>
              <a:rPr lang="en-US" dirty="0">
                <a:cs typeface="Calibri" panose="020F0502020204030204"/>
              </a:rPr>
              <a:t>- </a:t>
            </a:r>
            <a:r>
              <a:rPr lang="en-US" dirty="0"/>
              <a:t>an individual program may only be assigned to one segment at a given time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28FF7-D60E-4897-A14B-CAC157F5E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79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031C7-4C4F-463D-BAD6-63B4C93E83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928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91C1C-A100-4167-AC83-A8E961ACE4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73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91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28FF7-D60E-4897-A14B-CAC157F5E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21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65F275-095D-B647-82BC-3D75DBE434FD}"/>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tx1"/>
                </a:solidFill>
                <a:latin typeface="Arial" panose="020B0604020202020204" pitchFamily="34" charset="0"/>
              </a:rPr>
              <a:t>‹#›</a:t>
            </a:fld>
            <a:endParaRPr lang="en-US" sz="1000" baseline="0" dirty="0">
              <a:solidFill>
                <a:schemeClr val="tx1"/>
              </a:solidFill>
              <a:latin typeface="Arial" panose="020B0604020202020204" pitchFamily="34" charset="0"/>
            </a:endParaRPr>
          </a:p>
        </p:txBody>
      </p:sp>
    </p:spTree>
    <p:extLst>
      <p:ext uri="{BB962C8B-B14F-4D97-AF65-F5344CB8AC3E}">
        <p14:creationId xmlns:p14="http://schemas.microsoft.com/office/powerpoint/2010/main" val="3382339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Slide - MCR 2016">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838201" y="1104900"/>
            <a:ext cx="10642600" cy="4953000"/>
          </a:xfrm>
        </p:spPr>
        <p:txBody>
          <a:bodyPr/>
          <a:lstStyle>
            <a:lvl1pPr marL="267891" indent="-267891">
              <a:defRPr/>
            </a:lvl1pPr>
            <a:lvl2pPr marL="589359" indent="-267891">
              <a:defRPr sz="1781"/>
            </a:lvl2pPr>
            <a:lvl3pPr marL="910828" indent="-272356">
              <a:defRPr sz="1688"/>
            </a:lvl3pPr>
            <a:lvl4pPr marL="1232297" indent="-267891">
              <a:defRPr sz="15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5"/>
          <p:cNvSpPr>
            <a:spLocks noGrp="1"/>
          </p:cNvSpPr>
          <p:nvPr>
            <p:ph type="title"/>
          </p:nvPr>
        </p:nvSpPr>
        <p:spPr/>
        <p:txBody>
          <a:bodyPr>
            <a:normAutofit/>
          </a:bodyPr>
          <a:lstStyle>
            <a:lvl1pPr>
              <a:defRPr sz="1875"/>
            </a:lvl1pPr>
          </a:lstStyle>
          <a:p>
            <a:r>
              <a:rPr lang="en-US"/>
              <a:t>Click to edit Master title style</a:t>
            </a:r>
          </a:p>
        </p:txBody>
      </p:sp>
    </p:spTree>
    <p:extLst>
      <p:ext uri="{BB962C8B-B14F-4D97-AF65-F5344CB8AC3E}">
        <p14:creationId xmlns:p14="http://schemas.microsoft.com/office/powerpoint/2010/main" val="2029161943"/>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July 11, 2022</a:t>
            </a:fld>
            <a:endParaRPr lang="en-US" dirty="0"/>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5484550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July 11, 2022</a:t>
            </a:fld>
            <a:endParaRPr lang="en-US" dirty="0"/>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620747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July 11, 2022</a:t>
            </a:fld>
            <a:endParaRPr lang="en-US" dirty="0"/>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4500829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July 11, 2022</a:t>
            </a:fld>
            <a:endParaRPr lang="en-US" dirty="0"/>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4817839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4D0F9-95D2-8340-B2F0-7378D646C80F}" type="datetime4">
              <a:rPr lang="en-US" smtClean="0"/>
              <a:t>July 11, 2022</a:t>
            </a:fld>
            <a:endParaRPr lang="en-US" dirty="0"/>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dirty="0"/>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648435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July 11, 2022</a:t>
            </a:fld>
            <a:endParaRPr lang="en-US" dirty="0"/>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41850594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950C30-41A0-B545-A825-8FCF0230990D}" type="datetime4">
              <a:rPr lang="en-US" smtClean="0"/>
              <a:t>July 11, 2022</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5563585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246C6A8-629F-964D-9B10-D2805A37A804}" type="datetime4">
              <a:rPr lang="en-US" smtClean="0"/>
              <a:t>July 11, 2022</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2342655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July 11, 2022</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95841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C14D06F-A82B-814B-8EFA-08EF03B0557D}" type="datetime4">
              <a:rPr lang="en-US" smtClean="0"/>
              <a:t>July 11, 2022</a:t>
            </a:fld>
            <a:endParaRPr lang="en-US" dirty="0"/>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55581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 MCR 2016">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75"/>
            </a:lvl1pPr>
          </a:lstStyle>
          <a:p>
            <a:r>
              <a:rPr lang="en-US"/>
              <a:t>Click to edit Master title style</a:t>
            </a:r>
          </a:p>
        </p:txBody>
      </p:sp>
    </p:spTree>
    <p:extLst>
      <p:ext uri="{BB962C8B-B14F-4D97-AF65-F5344CB8AC3E}">
        <p14:creationId xmlns:p14="http://schemas.microsoft.com/office/powerpoint/2010/main" val="14422185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43F8F88-78E2-FB47-8C4A-A629B7A5F422}" type="datetime4">
              <a:rPr lang="en-US" smtClean="0"/>
              <a:t>July 11, 2022</a:t>
            </a:fld>
            <a:endParaRPr lang="en-US" dirty="0"/>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0756361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03FF1F2-752A-424A-BE58-506FD7039591}" type="datetime4">
              <a:rPr lang="en-US" smtClean="0"/>
              <a:t>July 11, 2022</a:t>
            </a:fld>
            <a:endParaRPr lang="en-US" dirty="0"/>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9262485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68A490C-7C8E-9941-9EE4-DE8E3F868485}" type="datetime4">
              <a:rPr lang="en-US" smtClean="0"/>
              <a:t>July 11, 2022</a:t>
            </a:fld>
            <a:endParaRPr lang="en-US" dirty="0"/>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2962056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34CEEBC-DF6B-3148-BA29-C310AFBE9727}" type="datetime4">
              <a:rPr lang="en-US" smtClean="0"/>
              <a:t>July 11, 2022</a:t>
            </a:fld>
            <a:endParaRPr lang="en-US" dirty="0"/>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5896591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C4D73-7B32-4F49-BC15-7C0FF231E089}" type="datetime4">
              <a:rPr lang="en-US" smtClean="0"/>
              <a:t>July 11, 2022</a:t>
            </a:fld>
            <a:endParaRPr lang="en-US" dirty="0"/>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7911103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EEC0D00-5AE3-274F-B039-C86FB4D476EC}" type="datetime4">
              <a:rPr lang="en-US" smtClean="0"/>
              <a:t>July 11, 2022</a:t>
            </a:fld>
            <a:endParaRPr lang="en-US" dirty="0"/>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03723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A14914-FAB5-3B4B-AED2-1B5CCFF2F7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492"/>
          <a:stretch/>
        </p:blipFill>
        <p:spPr>
          <a:xfrm>
            <a:off x="0" y="1"/>
            <a:ext cx="7569200" cy="6858000"/>
          </a:xfrm>
          <a:prstGeom prst="rect">
            <a:avLst/>
          </a:prstGeom>
        </p:spPr>
      </p:pic>
      <p:sp>
        <p:nvSpPr>
          <p:cNvPr id="4" name="Rectangle 3">
            <a:extLst>
              <a:ext uri="{FF2B5EF4-FFF2-40B4-BE49-F238E27FC236}">
                <a16:creationId xmlns:a16="http://schemas.microsoft.com/office/drawing/2014/main" id="{0614995B-E128-7E45-A301-13FA58316BB4}"/>
              </a:ext>
            </a:extLst>
          </p:cNvPr>
          <p:cNvSpPr/>
          <p:nvPr userDrawn="1"/>
        </p:nvSpPr>
        <p:spPr>
          <a:xfrm>
            <a:off x="1728216" y="0"/>
            <a:ext cx="5345752" cy="6858000"/>
          </a:xfrm>
          <a:prstGeom prst="rect">
            <a:avLst/>
          </a:prstGeom>
          <a:gradFill>
            <a:gsLst>
              <a:gs pos="58000">
                <a:schemeClr val="accent3">
                  <a:alpha val="77900"/>
                </a:schemeClr>
              </a:gs>
              <a:gs pos="16000">
                <a:schemeClr val="accent1">
                  <a:lumMod val="5000"/>
                  <a:lumOff val="95000"/>
                  <a:alpha val="0"/>
                </a:schemeClr>
              </a:gs>
              <a:gs pos="85000">
                <a:schemeClr val="tx2">
                  <a:alpha val="83394"/>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4">
            <a:extLst>
              <a:ext uri="{FF2B5EF4-FFF2-40B4-BE49-F238E27FC236}">
                <a16:creationId xmlns:a16="http://schemas.microsoft.com/office/drawing/2014/main" id="{DC888C98-4CED-ED46-8D3C-D871EB68174D}"/>
              </a:ext>
            </a:extLst>
          </p:cNvPr>
          <p:cNvSpPr/>
          <p:nvPr userDrawn="1"/>
        </p:nvSpPr>
        <p:spPr>
          <a:xfrm>
            <a:off x="4064000" y="-20323"/>
            <a:ext cx="8128000" cy="6888484"/>
          </a:xfrm>
          <a:custGeom>
            <a:avLst/>
            <a:gdLst>
              <a:gd name="connsiteX0" fmla="*/ 0 w 8483600"/>
              <a:gd name="connsiteY0" fmla="*/ 10160 h 6969760"/>
              <a:gd name="connsiteX1" fmla="*/ 3139440 w 8483600"/>
              <a:gd name="connsiteY1" fmla="*/ 4013200 h 6969760"/>
              <a:gd name="connsiteX2" fmla="*/ 1696720 w 8483600"/>
              <a:gd name="connsiteY2" fmla="*/ 6969760 h 6969760"/>
              <a:gd name="connsiteX3" fmla="*/ 8483600 w 8483600"/>
              <a:gd name="connsiteY3" fmla="*/ 6969760 h 6969760"/>
              <a:gd name="connsiteX4" fmla="*/ 8483600 w 8483600"/>
              <a:gd name="connsiteY4" fmla="*/ 0 h 6969760"/>
              <a:gd name="connsiteX5" fmla="*/ 0 w 8483600"/>
              <a:gd name="connsiteY5" fmla="*/ 10160 h 6969760"/>
              <a:gd name="connsiteX0" fmla="*/ 0 w 8483600"/>
              <a:gd name="connsiteY0" fmla="*/ 10160 h 6980055"/>
              <a:gd name="connsiteX1" fmla="*/ 3139440 w 8483600"/>
              <a:gd name="connsiteY1" fmla="*/ 4013200 h 6980055"/>
              <a:gd name="connsiteX2" fmla="*/ 1134682 w 8483600"/>
              <a:gd name="connsiteY2" fmla="*/ 6980055 h 6980055"/>
              <a:gd name="connsiteX3" fmla="*/ 8483600 w 8483600"/>
              <a:gd name="connsiteY3" fmla="*/ 6969760 h 6980055"/>
              <a:gd name="connsiteX4" fmla="*/ 8483600 w 8483600"/>
              <a:gd name="connsiteY4" fmla="*/ 0 h 6980055"/>
              <a:gd name="connsiteX5" fmla="*/ 0 w 8483600"/>
              <a:gd name="connsiteY5" fmla="*/ 10160 h 698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83600" h="6980055">
                <a:moveTo>
                  <a:pt x="0" y="10160"/>
                </a:moveTo>
                <a:lnTo>
                  <a:pt x="3139440" y="4013200"/>
                </a:lnTo>
                <a:lnTo>
                  <a:pt x="1134682" y="6980055"/>
                </a:lnTo>
                <a:lnTo>
                  <a:pt x="8483600" y="6969760"/>
                </a:lnTo>
                <a:lnTo>
                  <a:pt x="8483600" y="0"/>
                </a:lnTo>
                <a:lnTo>
                  <a:pt x="0" y="101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7459579" y="3979316"/>
            <a:ext cx="4254451" cy="615553"/>
          </a:xfrm>
          <a:noFill/>
        </p:spPr>
        <p:txBody>
          <a:bodyPr wrap="square" lIns="0" tIns="0" rIns="0" bIns="0">
            <a:spAutoFit/>
          </a:bodyPr>
          <a:lstStyle>
            <a:lvl1pPr marL="0" indent="0" algn="l">
              <a:buNone/>
              <a:defRPr sz="2000">
                <a:solidFill>
                  <a:schemeClr val="tx2"/>
                </a:solidFill>
                <a:latin typeface="Avenir Book" panose="02000503020000020003"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7459579" y="2936557"/>
            <a:ext cx="4254451" cy="984885"/>
          </a:xfrm>
          <a:noFill/>
        </p:spPr>
        <p:txBody>
          <a:bodyPr wrap="square" lIns="0" tIns="0" rIns="0" bIns="0" anchor="b" anchorCtr="0">
            <a:spAutoFit/>
          </a:bodyPr>
          <a:lstStyle>
            <a:lvl1pPr algn="l">
              <a:defRPr sz="3200" b="1" i="0" cap="all" baseline="0">
                <a:solidFill>
                  <a:schemeClr val="tx2"/>
                </a:solidFill>
                <a:latin typeface="Avenir Black" panose="02000503020000020003" pitchFamily="2" charset="0"/>
                <a:cs typeface="Arial Black" panose="020B0604020202020204" pitchFamily="34" charset="0"/>
              </a:defRPr>
            </a:lvl1pPr>
          </a:lstStyle>
          <a:p>
            <a:r>
              <a:rPr lang="en-US" dirty="0"/>
              <a:t>Click to edit Master title style</a:t>
            </a:r>
          </a:p>
        </p:txBody>
      </p:sp>
      <p:pic>
        <p:nvPicPr>
          <p:cNvPr id="12" name="Picture 11">
            <a:extLst>
              <a:ext uri="{FF2B5EF4-FFF2-40B4-BE49-F238E27FC236}">
                <a16:creationId xmlns:a16="http://schemas.microsoft.com/office/drawing/2014/main" id="{127974B7-8F81-7346-84CF-B0EC564A2A48}"/>
              </a:ext>
            </a:extLst>
          </p:cNvPr>
          <p:cNvPicPr>
            <a:picLocks noChangeAspect="1"/>
          </p:cNvPicPr>
          <p:nvPr userDrawn="1"/>
        </p:nvPicPr>
        <p:blipFill>
          <a:blip r:embed="rId3"/>
          <a:stretch>
            <a:fillRect/>
          </a:stretch>
        </p:blipFill>
        <p:spPr>
          <a:xfrm>
            <a:off x="9647267" y="5705856"/>
            <a:ext cx="2066763" cy="807601"/>
          </a:xfrm>
          <a:prstGeom prst="rect">
            <a:avLst/>
          </a:prstGeom>
        </p:spPr>
      </p:pic>
      <p:sp>
        <p:nvSpPr>
          <p:cNvPr id="13" name="Date Placeholder 3">
            <a:extLst>
              <a:ext uri="{FF2B5EF4-FFF2-40B4-BE49-F238E27FC236}">
                <a16:creationId xmlns:a16="http://schemas.microsoft.com/office/drawing/2014/main" id="{26B04D7D-33B1-2841-9963-8A69D7ADD380}"/>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7/11/2022</a:t>
            </a:fld>
            <a:endParaRPr lang="en-US" dirty="0"/>
          </a:p>
        </p:txBody>
      </p:sp>
      <p:sp>
        <p:nvSpPr>
          <p:cNvPr id="14" name="Slide Number Placeholder 5">
            <a:extLst>
              <a:ext uri="{FF2B5EF4-FFF2-40B4-BE49-F238E27FC236}">
                <a16:creationId xmlns:a16="http://schemas.microsoft.com/office/drawing/2014/main" id="{86D53981-51E5-164E-99CF-9B5EA31EF758}"/>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1623272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091" y="274638"/>
            <a:ext cx="11281464" cy="685994"/>
          </a:xfrm>
        </p:spPr>
        <p:txBody>
          <a:bodyPr>
            <a:noAutofit/>
          </a:bodyPr>
          <a:lstStyle>
            <a:lvl1pPr>
              <a:defRPr sz="3400"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FD43A74D-B81A-EE42-8BAE-D01086100C1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7/11/2022</a:t>
            </a:fld>
            <a:endParaRPr lang="en-US" dirty="0"/>
          </a:p>
        </p:txBody>
      </p:sp>
      <p:sp>
        <p:nvSpPr>
          <p:cNvPr id="9" name="Slide Number Placeholder 5">
            <a:extLst>
              <a:ext uri="{FF2B5EF4-FFF2-40B4-BE49-F238E27FC236}">
                <a16:creationId xmlns:a16="http://schemas.microsoft.com/office/drawing/2014/main" id="{1621E55B-89EE-384A-9CC1-E383EA0DFD84}"/>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3969414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966B6F-BBC2-844C-B01E-765D2882C7D7}"/>
              </a:ext>
            </a:extLst>
          </p:cNvPr>
          <p:cNvSpPr/>
          <p:nvPr userDrawn="1"/>
        </p:nvSpPr>
        <p:spPr>
          <a:xfrm>
            <a:off x="0" y="5266944"/>
            <a:ext cx="5020056" cy="1591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9091" y="274638"/>
            <a:ext cx="11281464" cy="685994"/>
          </a:xfrm>
        </p:spPr>
        <p:txBody>
          <a:bodyPr>
            <a:noAutofit/>
          </a:bodyPr>
          <a:lstStyle>
            <a:lvl1pPr>
              <a:defRPr sz="3400"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FD43A74D-B81A-EE42-8BAE-D01086100C1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7/11/2022</a:t>
            </a:fld>
            <a:endParaRPr lang="en-US" dirty="0"/>
          </a:p>
        </p:txBody>
      </p:sp>
      <p:sp>
        <p:nvSpPr>
          <p:cNvPr id="9" name="Slide Number Placeholder 5">
            <a:extLst>
              <a:ext uri="{FF2B5EF4-FFF2-40B4-BE49-F238E27FC236}">
                <a16:creationId xmlns:a16="http://schemas.microsoft.com/office/drawing/2014/main" id="{1621E55B-89EE-384A-9CC1-E383EA0DFD84}"/>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pic>
        <p:nvPicPr>
          <p:cNvPr id="4" name="Picture 3">
            <a:extLst>
              <a:ext uri="{FF2B5EF4-FFF2-40B4-BE49-F238E27FC236}">
                <a16:creationId xmlns:a16="http://schemas.microsoft.com/office/drawing/2014/main" id="{202B3A58-0D8E-7043-B229-6FCDEBF7167A}"/>
              </a:ext>
            </a:extLst>
          </p:cNvPr>
          <p:cNvPicPr>
            <a:picLocks noChangeAspect="1"/>
          </p:cNvPicPr>
          <p:nvPr userDrawn="1"/>
        </p:nvPicPr>
        <p:blipFill>
          <a:blip r:embed="rId2"/>
          <a:stretch>
            <a:fillRect/>
          </a:stretch>
        </p:blipFill>
        <p:spPr>
          <a:xfrm>
            <a:off x="459252" y="5968598"/>
            <a:ext cx="1570716" cy="613767"/>
          </a:xfrm>
          <a:prstGeom prst="rect">
            <a:avLst/>
          </a:prstGeom>
        </p:spPr>
      </p:pic>
    </p:spTree>
    <p:extLst>
      <p:ext uri="{BB962C8B-B14F-4D97-AF65-F5344CB8AC3E}">
        <p14:creationId xmlns:p14="http://schemas.microsoft.com/office/powerpoint/2010/main" val="2409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966B6F-BBC2-844C-B01E-765D2882C7D7}"/>
              </a:ext>
            </a:extLst>
          </p:cNvPr>
          <p:cNvSpPr/>
          <p:nvPr userDrawn="1"/>
        </p:nvSpPr>
        <p:spPr>
          <a:xfrm>
            <a:off x="0" y="5266944"/>
            <a:ext cx="12192000" cy="1591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9091" y="274638"/>
            <a:ext cx="11281464" cy="685994"/>
          </a:xfrm>
        </p:spPr>
        <p:txBody>
          <a:bodyPr>
            <a:noAutofit/>
          </a:bodyPr>
          <a:lstStyle>
            <a:lvl1pPr>
              <a:defRPr sz="3400"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FD43A74D-B81A-EE42-8BAE-D01086100C1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7/11/2022</a:t>
            </a:fld>
            <a:endParaRPr lang="en-US" dirty="0"/>
          </a:p>
        </p:txBody>
      </p:sp>
      <p:sp>
        <p:nvSpPr>
          <p:cNvPr id="9" name="Slide Number Placeholder 5">
            <a:extLst>
              <a:ext uri="{FF2B5EF4-FFF2-40B4-BE49-F238E27FC236}">
                <a16:creationId xmlns:a16="http://schemas.microsoft.com/office/drawing/2014/main" id="{1621E55B-89EE-384A-9CC1-E383EA0DFD84}"/>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3337758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F1E7B9AE-9D54-E94B-B7D1-14D719A4DC52}"/>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7/11/2022</a:t>
            </a:fld>
            <a:endParaRPr lang="en-US" dirty="0"/>
          </a:p>
        </p:txBody>
      </p:sp>
      <p:sp>
        <p:nvSpPr>
          <p:cNvPr id="7" name="Slide Number Placeholder 5">
            <a:extLst>
              <a:ext uri="{FF2B5EF4-FFF2-40B4-BE49-F238E27FC236}">
                <a16:creationId xmlns:a16="http://schemas.microsoft.com/office/drawing/2014/main" id="{AAD92CF3-3C7A-144B-81AC-BEC6A3E17FC3}"/>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2325573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1443" y="1178560"/>
            <a:ext cx="5384800"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5757" y="1178560"/>
            <a:ext cx="5384800"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55C4137-9E73-5843-86A1-C7DDF4399DE4}"/>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7/11/2022</a:t>
            </a:fld>
            <a:endParaRPr lang="en-US" dirty="0"/>
          </a:p>
        </p:txBody>
      </p:sp>
      <p:sp>
        <p:nvSpPr>
          <p:cNvPr id="9" name="Slide Number Placeholder 5">
            <a:extLst>
              <a:ext uri="{FF2B5EF4-FFF2-40B4-BE49-F238E27FC236}">
                <a16:creationId xmlns:a16="http://schemas.microsoft.com/office/drawing/2014/main" id="{2F74E081-A768-A74A-AA3B-B9D5F804522C}"/>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3061412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25308" y="1178560"/>
            <a:ext cx="3521062"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209494" y="1178560"/>
            <a:ext cx="3521062"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55C4137-9E73-5843-86A1-C7DDF4399DE4}"/>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7/11/2022</a:t>
            </a:fld>
            <a:endParaRPr lang="en-US" dirty="0"/>
          </a:p>
        </p:txBody>
      </p:sp>
      <p:sp>
        <p:nvSpPr>
          <p:cNvPr id="9" name="Slide Number Placeholder 5">
            <a:extLst>
              <a:ext uri="{FF2B5EF4-FFF2-40B4-BE49-F238E27FC236}">
                <a16:creationId xmlns:a16="http://schemas.microsoft.com/office/drawing/2014/main" id="{2F74E081-A768-A74A-AA3B-B9D5F804522C}"/>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
        <p:nvSpPr>
          <p:cNvPr id="7" name="Content Placeholder 2">
            <a:extLst>
              <a:ext uri="{FF2B5EF4-FFF2-40B4-BE49-F238E27FC236}">
                <a16:creationId xmlns:a16="http://schemas.microsoft.com/office/drawing/2014/main" id="{ADD9BEF3-5590-8844-AB0B-3DFE3A814884}"/>
              </a:ext>
            </a:extLst>
          </p:cNvPr>
          <p:cNvSpPr>
            <a:spLocks noGrp="1"/>
          </p:cNvSpPr>
          <p:nvPr>
            <p:ph sz="half" idx="11"/>
          </p:nvPr>
        </p:nvSpPr>
        <p:spPr>
          <a:xfrm>
            <a:off x="461444" y="1178560"/>
            <a:ext cx="3521062"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0523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1283" y="274638"/>
            <a:ext cx="3521062" cy="685995"/>
          </a:xfrm>
        </p:spPr>
        <p:txBody>
          <a:bodyPr/>
          <a:lstStyle/>
          <a:p>
            <a:r>
              <a:rPr lang="en-US"/>
              <a:t>Click to edit Master title style</a:t>
            </a:r>
          </a:p>
        </p:txBody>
      </p:sp>
      <p:sp>
        <p:nvSpPr>
          <p:cNvPr id="3" name="Content Placeholder 2"/>
          <p:cNvSpPr>
            <a:spLocks noGrp="1"/>
          </p:cNvSpPr>
          <p:nvPr>
            <p:ph sz="half" idx="1"/>
          </p:nvPr>
        </p:nvSpPr>
        <p:spPr>
          <a:xfrm>
            <a:off x="4325308" y="274638"/>
            <a:ext cx="3521062" cy="5622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209494" y="274638"/>
            <a:ext cx="3521062" cy="5622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55C4137-9E73-5843-86A1-C7DDF4399DE4}"/>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7/11/2022</a:t>
            </a:fld>
            <a:endParaRPr lang="en-US" dirty="0"/>
          </a:p>
        </p:txBody>
      </p:sp>
      <p:sp>
        <p:nvSpPr>
          <p:cNvPr id="9" name="Slide Number Placeholder 5">
            <a:extLst>
              <a:ext uri="{FF2B5EF4-FFF2-40B4-BE49-F238E27FC236}">
                <a16:creationId xmlns:a16="http://schemas.microsoft.com/office/drawing/2014/main" id="{2F74E081-A768-A74A-AA3B-B9D5F804522C}"/>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186091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Mas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CD760F-0CDC-3D42-BE2B-CC928E67D64D}"/>
              </a:ext>
            </a:extLst>
          </p:cNvPr>
          <p:cNvSpPr/>
          <p:nvPr userDrawn="1"/>
        </p:nvSpPr>
        <p:spPr>
          <a:xfrm>
            <a:off x="0" y="6446520"/>
            <a:ext cx="12192000" cy="41148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499D8D0-8B88-C748-9E4B-31ABE846E279}"/>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B990391C-F287-3943-B915-9AE0611D15F3}"/>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SDG&amp;E Logo">
            <a:extLst>
              <a:ext uri="{FF2B5EF4-FFF2-40B4-BE49-F238E27FC236}">
                <a16:creationId xmlns:a16="http://schemas.microsoft.com/office/drawing/2014/main" id="{17140A44-14FA-B14E-8ADC-759F464263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58769" y="392535"/>
            <a:ext cx="948004" cy="557491"/>
          </a:xfrm>
          <a:prstGeom prst="rect">
            <a:avLst/>
          </a:prstGeom>
        </p:spPr>
      </p:pic>
    </p:spTree>
    <p:extLst>
      <p:ext uri="{BB962C8B-B14F-4D97-AF65-F5344CB8AC3E}">
        <p14:creationId xmlns:p14="http://schemas.microsoft.com/office/powerpoint/2010/main" val="1165627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1444" y="1150973"/>
            <a:ext cx="5535074" cy="53558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61444" y="1790734"/>
            <a:ext cx="5535074" cy="4112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150973"/>
            <a:ext cx="5535074" cy="53558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790734"/>
            <a:ext cx="5535074" cy="4112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AA1B8BF9-A714-0644-AD55-D7D69AFF96AB}"/>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7/11/2022</a:t>
            </a:fld>
            <a:endParaRPr lang="en-US" dirty="0"/>
          </a:p>
        </p:txBody>
      </p:sp>
      <p:sp>
        <p:nvSpPr>
          <p:cNvPr id="11" name="Slide Number Placeholder 5">
            <a:extLst>
              <a:ext uri="{FF2B5EF4-FFF2-40B4-BE49-F238E27FC236}">
                <a16:creationId xmlns:a16="http://schemas.microsoft.com/office/drawing/2014/main" id="{6BF15111-3BAB-0C40-BC52-D9C46D7D2777}"/>
              </a:ext>
            </a:extLst>
          </p:cNvPr>
          <p:cNvSpPr>
            <a:spLocks noGrp="1"/>
          </p:cNvSpPr>
          <p:nvPr>
            <p:ph type="sldNum" sz="quarter" idx="11"/>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459583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01D7EF15-53F0-5843-A65B-68C237FB8453}"/>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7/11/2022</a:t>
            </a:fld>
            <a:endParaRPr lang="en-US" dirty="0"/>
          </a:p>
        </p:txBody>
      </p:sp>
      <p:sp>
        <p:nvSpPr>
          <p:cNvPr id="7" name="Slide Number Placeholder 5">
            <a:extLst>
              <a:ext uri="{FF2B5EF4-FFF2-40B4-BE49-F238E27FC236}">
                <a16:creationId xmlns:a16="http://schemas.microsoft.com/office/drawing/2014/main" id="{05AD499F-7F63-9C4E-A9E9-2CA577E52816}"/>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35298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5B396E6-1F13-974A-8686-F769B9C65EE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7/11/2022</a:t>
            </a:fld>
            <a:endParaRPr lang="en-US" dirty="0"/>
          </a:p>
        </p:txBody>
      </p:sp>
      <p:sp>
        <p:nvSpPr>
          <p:cNvPr id="6" name="Slide Number Placeholder 5">
            <a:extLst>
              <a:ext uri="{FF2B5EF4-FFF2-40B4-BE49-F238E27FC236}">
                <a16:creationId xmlns:a16="http://schemas.microsoft.com/office/drawing/2014/main" id="{95F18FF0-8EB8-BB47-A741-F0071447FE6E}"/>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1437627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163485" cy="1162050"/>
          </a:xfrm>
        </p:spPr>
        <p:txBody>
          <a:bodyPr anchor="b">
            <a:noAutofit/>
          </a:bodyPr>
          <a:lstStyle>
            <a:lvl1pPr algn="l">
              <a:defRPr sz="3600" b="1"/>
            </a:lvl1pPr>
          </a:lstStyle>
          <a:p>
            <a:r>
              <a:rPr lang="en-US" dirty="0"/>
              <a:t>Click to edit Master title style</a:t>
            </a:r>
          </a:p>
        </p:txBody>
      </p:sp>
      <p:sp>
        <p:nvSpPr>
          <p:cNvPr id="3" name="Content Placeholder 2"/>
          <p:cNvSpPr>
            <a:spLocks noGrp="1"/>
          </p:cNvSpPr>
          <p:nvPr>
            <p:ph idx="1"/>
          </p:nvPr>
        </p:nvSpPr>
        <p:spPr>
          <a:xfrm>
            <a:off x="4766733" y="273050"/>
            <a:ext cx="6968067" cy="58839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4163485" cy="4431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a:extLst>
              <a:ext uri="{FF2B5EF4-FFF2-40B4-BE49-F238E27FC236}">
                <a16:creationId xmlns:a16="http://schemas.microsoft.com/office/drawing/2014/main" id="{FF72B1C8-711B-A243-B872-F560F7AF3175}"/>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7/11/2022</a:t>
            </a:fld>
            <a:endParaRPr lang="en-US" dirty="0"/>
          </a:p>
        </p:txBody>
      </p:sp>
      <p:sp>
        <p:nvSpPr>
          <p:cNvPr id="9" name="Slide Number Placeholder 5">
            <a:extLst>
              <a:ext uri="{FF2B5EF4-FFF2-40B4-BE49-F238E27FC236}">
                <a16:creationId xmlns:a16="http://schemas.microsoft.com/office/drawing/2014/main" id="{795ECE78-E3B4-9D43-ACEE-75968368B505}"/>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1014312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39"/>
            <a:ext cx="7315200" cy="5813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787ED12D-775A-8742-878E-2CE0CD4EBE7C}"/>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7/11/2022</a:t>
            </a:fld>
            <a:endParaRPr lang="en-US" dirty="0"/>
          </a:p>
        </p:txBody>
      </p:sp>
      <p:sp>
        <p:nvSpPr>
          <p:cNvPr id="8" name="Slide Number Placeholder 5">
            <a:extLst>
              <a:ext uri="{FF2B5EF4-FFF2-40B4-BE49-F238E27FC236}">
                <a16:creationId xmlns:a16="http://schemas.microsoft.com/office/drawing/2014/main" id="{83DAF550-4764-8145-8466-DDE89E3FCCBE}"/>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3166456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BCF0276-FE0E-0A41-ADFD-17D8A91AD218}"/>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7/11/2022</a:t>
            </a:fld>
            <a:endParaRPr lang="en-US" dirty="0"/>
          </a:p>
        </p:txBody>
      </p:sp>
      <p:sp>
        <p:nvSpPr>
          <p:cNvPr id="8" name="Slide Number Placeholder 5">
            <a:extLst>
              <a:ext uri="{FF2B5EF4-FFF2-40B4-BE49-F238E27FC236}">
                <a16:creationId xmlns:a16="http://schemas.microsoft.com/office/drawing/2014/main" id="{06A9CD38-6D1E-7449-A578-DDBB7983DB51}"/>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359741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84081" y="274640"/>
            <a:ext cx="1972962" cy="5612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4957" y="274639"/>
            <a:ext cx="9176403" cy="5612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50D2720-B26D-454B-84CC-EF39771DE61D}"/>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7/11/2022</a:t>
            </a:fld>
            <a:endParaRPr lang="en-US" dirty="0"/>
          </a:p>
        </p:txBody>
      </p:sp>
      <p:sp>
        <p:nvSpPr>
          <p:cNvPr id="8" name="Slide Number Placeholder 5">
            <a:extLst>
              <a:ext uri="{FF2B5EF4-FFF2-40B4-BE49-F238E27FC236}">
                <a16:creationId xmlns:a16="http://schemas.microsoft.com/office/drawing/2014/main" id="{946CCFF7-9E2A-0447-9F38-5B515E80AB8F}"/>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3118199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69557" y="1117600"/>
            <a:ext cx="11232291" cy="4820863"/>
          </a:xfrm>
        </p:spPr>
        <p:txBody>
          <a:bodyPr/>
          <a:lstStyle>
            <a:lvl1pPr>
              <a:buClr>
                <a:schemeClr val="tx2">
                  <a:lumMod val="20000"/>
                  <a:lumOff val="80000"/>
                </a:schemeClr>
              </a:buClr>
              <a:defRPr/>
            </a:lvl1pPr>
            <a:lvl2pPr>
              <a:buClr>
                <a:schemeClr val="tx2">
                  <a:lumMod val="20000"/>
                  <a:lumOff val="80000"/>
                </a:schemeClr>
              </a:buClr>
              <a:defRPr/>
            </a:lvl2pPr>
            <a:lvl3pPr>
              <a:buClr>
                <a:schemeClr val="tx2">
                  <a:lumMod val="20000"/>
                  <a:lumOff val="80000"/>
                </a:schemeClr>
              </a:buClr>
              <a:defRPr/>
            </a:lvl3pPr>
            <a:lvl4pPr>
              <a:buClr>
                <a:schemeClr val="tx2">
                  <a:lumMod val="20000"/>
                  <a:lumOff val="80000"/>
                </a:schemeClr>
              </a:buClr>
              <a:defRPr/>
            </a:lvl4pPr>
            <a:lvl5pPr>
              <a:buClr>
                <a:schemeClr val="tx2">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ctrTitle"/>
          </p:nvPr>
        </p:nvSpPr>
        <p:spPr>
          <a:xfrm>
            <a:off x="441781" y="251723"/>
            <a:ext cx="11232291" cy="675857"/>
          </a:xfrm>
        </p:spPr>
        <p:txBody>
          <a:bodyPr/>
          <a:lstStyle>
            <a:lvl1pPr algn="l">
              <a:defRPr/>
            </a:lvl1pPr>
          </a:lstStyle>
          <a:p>
            <a:r>
              <a:rPr lang="en-US" dirty="0"/>
              <a:t>Click to edit Master title style</a:t>
            </a:r>
          </a:p>
        </p:txBody>
      </p:sp>
      <p:sp>
        <p:nvSpPr>
          <p:cNvPr id="7" name="Date Placeholder 3">
            <a:extLst>
              <a:ext uri="{FF2B5EF4-FFF2-40B4-BE49-F238E27FC236}">
                <a16:creationId xmlns:a16="http://schemas.microsoft.com/office/drawing/2014/main" id="{EB349F9D-06D8-5443-8A04-8F16B2EBC46B}"/>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7/11/2022</a:t>
            </a:fld>
            <a:endParaRPr lang="en-US" dirty="0"/>
          </a:p>
        </p:txBody>
      </p:sp>
      <p:sp>
        <p:nvSpPr>
          <p:cNvPr id="9" name="Slide Number Placeholder 5">
            <a:extLst>
              <a:ext uri="{FF2B5EF4-FFF2-40B4-BE49-F238E27FC236}">
                <a16:creationId xmlns:a16="http://schemas.microsoft.com/office/drawing/2014/main" id="{36F8BCCE-7AFD-134B-8182-F8A40E66C61F}"/>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spTree>
    <p:extLst>
      <p:ext uri="{BB962C8B-B14F-4D97-AF65-F5344CB8AC3E}">
        <p14:creationId xmlns:p14="http://schemas.microsoft.com/office/powerpoint/2010/main" val="2671892807"/>
      </p:ext>
    </p:extLst>
  </p:cSld>
  <p:clrMapOvr>
    <a:masterClrMapping/>
  </p:clrMapOvr>
  <p:transition spd="med"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9F05D97-AA4C-4B40-9625-162E15141095}" type="datetime4">
              <a:rPr lang="en-US" smtClean="0"/>
              <a:t>July 11, 2022</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1664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2367" y="2048450"/>
            <a:ext cx="9144000" cy="1076495"/>
          </a:xfrm>
        </p:spPr>
        <p:txBody>
          <a:bodyPr/>
          <a:lstStyle>
            <a:lvl1pPr marL="0" indent="0" algn="l">
              <a:buNone/>
              <a:defRPr sz="2400">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Rectangle 13"/>
          <p:cNvSpPr/>
          <p:nvPr/>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Title 3"/>
          <p:cNvSpPr>
            <a:spLocks noGrp="1"/>
          </p:cNvSpPr>
          <p:nvPr>
            <p:ph type="title"/>
          </p:nvPr>
        </p:nvSpPr>
        <p:spPr>
          <a:xfrm>
            <a:off x="1003916" y="675860"/>
            <a:ext cx="10515600" cy="1325563"/>
          </a:xfrm>
        </p:spPr>
        <p:txBody>
          <a:bodyPr anchor="b" anchorCtr="0"/>
          <a:lstStyle>
            <a:lvl1pPr>
              <a:defRPr>
                <a:solidFill>
                  <a:srgbClr val="006369"/>
                </a:solidFill>
              </a:defRPr>
            </a:lvl1pPr>
          </a:lstStyle>
          <a:p>
            <a:r>
              <a:rPr lang="en-US"/>
              <a:t>Click to edit Master title style</a:t>
            </a:r>
          </a:p>
        </p:txBody>
      </p:sp>
      <p:cxnSp>
        <p:nvCxnSpPr>
          <p:cNvPr id="16" name="Straight Connector 15"/>
          <p:cNvCxnSpPr/>
          <p:nvPr/>
        </p:nvCxnSpPr>
        <p:spPr>
          <a:xfrm>
            <a:off x="9682140" y="5987598"/>
            <a:ext cx="0" cy="525294"/>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stretch>
            <a:fillRect/>
          </a:stretch>
        </p:blipFill>
        <p:spPr>
          <a:xfrm>
            <a:off x="10114081" y="6032357"/>
            <a:ext cx="1658256" cy="45724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471" y="6157445"/>
            <a:ext cx="2230211" cy="197634"/>
          </a:xfrm>
          <a:prstGeom prst="rect">
            <a:avLst/>
          </a:prstGeom>
        </p:spPr>
      </p:pic>
    </p:spTree>
    <p:extLst>
      <p:ext uri="{BB962C8B-B14F-4D97-AF65-F5344CB8AC3E}">
        <p14:creationId xmlns:p14="http://schemas.microsoft.com/office/powerpoint/2010/main" val="32621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2">
    <p:spTree>
      <p:nvGrpSpPr>
        <p:cNvPr id="1" name=""/>
        <p:cNvGrpSpPr/>
        <p:nvPr/>
      </p:nvGrpSpPr>
      <p:grpSpPr>
        <a:xfrm>
          <a:off x="0" y="0"/>
          <a:ext cx="0" cy="0"/>
          <a:chOff x="0" y="0"/>
          <a:chExt cx="0" cy="0"/>
        </a:xfrm>
      </p:grpSpPr>
      <p:pic>
        <p:nvPicPr>
          <p:cNvPr id="6" name="Picture 5" descr="Panoramic view of La Jolla Cove and surrounding hills">
            <a:extLst>
              <a:ext uri="{FF2B5EF4-FFF2-40B4-BE49-F238E27FC236}">
                <a16:creationId xmlns:a16="http://schemas.microsoft.com/office/drawing/2014/main" id="{3AE346E0-05E7-0C40-B13F-14291D9BA2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sp>
        <p:nvSpPr>
          <p:cNvPr id="7" name="TextBox 6">
            <a:extLst>
              <a:ext uri="{FF2B5EF4-FFF2-40B4-BE49-F238E27FC236}">
                <a16:creationId xmlns:a16="http://schemas.microsoft.com/office/drawing/2014/main" id="{3888BB9A-101F-A642-AE9E-9DB33A6B01A2}"/>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9B329E96-6471-B049-9BEC-0FCADB3B98FF}"/>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SDG&amp;E Logo">
            <a:extLst>
              <a:ext uri="{FF2B5EF4-FFF2-40B4-BE49-F238E27FC236}">
                <a16:creationId xmlns:a16="http://schemas.microsoft.com/office/drawing/2014/main" id="{A7282F68-088E-B744-B5CA-F7336AD39EA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61904" y="393192"/>
            <a:ext cx="938784" cy="552069"/>
          </a:xfrm>
          <a:prstGeom prst="rect">
            <a:avLst/>
          </a:prstGeom>
        </p:spPr>
      </p:pic>
    </p:spTree>
    <p:extLst>
      <p:ext uri="{BB962C8B-B14F-4D97-AF65-F5344CB8AC3E}">
        <p14:creationId xmlns:p14="http://schemas.microsoft.com/office/powerpoint/2010/main" val="72813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Divider Slide 1">
    <p:bg>
      <p:bgPr>
        <a:solidFill>
          <a:srgbClr val="0063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5"/>
            <a:ext cx="7027607" cy="1325563"/>
          </a:xfrm>
        </p:spPr>
        <p:txBody>
          <a:bodyPr/>
          <a:lstStyle>
            <a:lvl1pPr>
              <a:defRPr>
                <a:solidFill>
                  <a:schemeClr val="bg1"/>
                </a:solidFill>
              </a:defRPr>
            </a:lvl1pPr>
          </a:lstStyle>
          <a:p>
            <a:r>
              <a:rPr lang="en-US"/>
              <a:t>Divider Slide Title</a:t>
            </a:r>
          </a:p>
        </p:txBody>
      </p:sp>
      <p:sp>
        <p:nvSpPr>
          <p:cNvPr id="6" name="Rectangle 5"/>
          <p:cNvSpPr/>
          <p:nvPr/>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p:nvSpPr>
        <p:spPr>
          <a:xfrm>
            <a:off x="9674939"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stretch>
            <a:fillRect/>
          </a:stretch>
        </p:blipFill>
        <p:spPr>
          <a:xfrm>
            <a:off x="10114081" y="6032357"/>
            <a:ext cx="1658256" cy="45724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471" y="6157445"/>
            <a:ext cx="2230211" cy="197634"/>
          </a:xfrm>
          <a:prstGeom prst="rect">
            <a:avLst/>
          </a:prstGeom>
        </p:spPr>
      </p:pic>
    </p:spTree>
    <p:extLst>
      <p:ext uri="{BB962C8B-B14F-4D97-AF65-F5344CB8AC3E}">
        <p14:creationId xmlns:p14="http://schemas.microsoft.com/office/powerpoint/2010/main" val="3009992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Divider Slide 2">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5"/>
            <a:ext cx="7027607" cy="1325563"/>
          </a:xfrm>
        </p:spPr>
        <p:txBody>
          <a:bodyPr/>
          <a:lstStyle>
            <a:lvl1pPr>
              <a:defRPr>
                <a:solidFill>
                  <a:schemeClr val="tx1"/>
                </a:solidFill>
              </a:defRPr>
            </a:lvl1pPr>
          </a:lstStyle>
          <a:p>
            <a:r>
              <a:rPr lang="en-US"/>
              <a:t>Divider Slide Title</a:t>
            </a:r>
          </a:p>
        </p:txBody>
      </p:sp>
      <p:sp>
        <p:nvSpPr>
          <p:cNvPr id="6" name="Rectangle 5"/>
          <p:cNvSpPr/>
          <p:nvPr/>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p:nvSpPr>
        <p:spPr>
          <a:xfrm>
            <a:off x="9674939"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stretch>
            <a:fillRect/>
          </a:stretch>
        </p:blipFill>
        <p:spPr>
          <a:xfrm>
            <a:off x="10114081" y="6032357"/>
            <a:ext cx="1658256" cy="45724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471" y="6157445"/>
            <a:ext cx="2230211" cy="197634"/>
          </a:xfrm>
          <a:prstGeom prst="rect">
            <a:avLst/>
          </a:prstGeom>
        </p:spPr>
      </p:pic>
    </p:spTree>
    <p:extLst>
      <p:ext uri="{BB962C8B-B14F-4D97-AF65-F5344CB8AC3E}">
        <p14:creationId xmlns:p14="http://schemas.microsoft.com/office/powerpoint/2010/main" val="2831517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BF0728-C5C8-7545-8E73-25F59C3B1421}" type="datetimeFigureOut">
              <a:rPr lang="en-US" smtClean="0"/>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70848E-EBEA-3A4C-AF44-E91176C6413C}" type="slidenum">
              <a:rPr lang="en-US" smtClean="0"/>
              <a:t>‹#›</a:t>
            </a:fld>
            <a:endParaRPr lang="en-US" dirty="0"/>
          </a:p>
        </p:txBody>
      </p:sp>
    </p:spTree>
    <p:extLst>
      <p:ext uri="{BB962C8B-B14F-4D97-AF65-F5344CB8AC3E}">
        <p14:creationId xmlns:p14="http://schemas.microsoft.com/office/powerpoint/2010/main" val="172159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BF0728-C5C8-7545-8E73-25F59C3B1421}" type="datetimeFigureOut">
              <a:rPr lang="en-US" smtClean="0"/>
              <a:t>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70848E-EBEA-3A4C-AF44-E91176C6413C}" type="slidenum">
              <a:rPr lang="en-US" smtClean="0"/>
              <a:t>‹#›</a:t>
            </a:fld>
            <a:endParaRPr lang="en-US" dirty="0"/>
          </a:p>
        </p:txBody>
      </p:sp>
    </p:spTree>
    <p:extLst>
      <p:ext uri="{BB962C8B-B14F-4D97-AF65-F5344CB8AC3E}">
        <p14:creationId xmlns:p14="http://schemas.microsoft.com/office/powerpoint/2010/main" val="750543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BF0728-C5C8-7545-8E73-25F59C3B1421}" type="datetimeFigureOut">
              <a:rPr lang="en-US" smtClean="0"/>
              <a:t>7/11/2022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70848E-EBEA-3A4C-AF44-E91176C6413C}" type="slidenum">
              <a:rPr lang="en-US" smtClean="0"/>
              <a:t>‹#›</a:t>
            </a:fld>
            <a:endParaRPr lang="en-US" dirty="0"/>
          </a:p>
        </p:txBody>
      </p:sp>
    </p:spTree>
    <p:extLst>
      <p:ext uri="{BB962C8B-B14F-4D97-AF65-F5344CB8AC3E}">
        <p14:creationId xmlns:p14="http://schemas.microsoft.com/office/powerpoint/2010/main" val="2762423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F0728-C5C8-7545-8E73-25F59C3B1421}" type="datetimeFigureOut">
              <a:rPr lang="en-US" smtClean="0"/>
              <a:t>7/11/2022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70848E-EBEA-3A4C-AF44-E91176C6413C}" type="slidenum">
              <a:rPr lang="en-US" smtClean="0"/>
              <a:t>‹#›</a:t>
            </a:fld>
            <a:endParaRPr lang="en-US" dirty="0"/>
          </a:p>
        </p:txBody>
      </p:sp>
    </p:spTree>
    <p:extLst>
      <p:ext uri="{BB962C8B-B14F-4D97-AF65-F5344CB8AC3E}">
        <p14:creationId xmlns:p14="http://schemas.microsoft.com/office/powerpoint/2010/main" val="2026640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arge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12192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3" name="Title 1"/>
          <p:cNvSpPr>
            <a:spLocks noGrp="1"/>
          </p:cNvSpPr>
          <p:nvPr>
            <p:ph type="title"/>
          </p:nvPr>
        </p:nvSpPr>
        <p:spPr>
          <a:xfrm>
            <a:off x="471256" y="97654"/>
            <a:ext cx="10515600" cy="909454"/>
          </a:xfrm>
        </p:spPr>
        <p:txBody>
          <a:bodyPr/>
          <a:lstStyle/>
          <a:p>
            <a:r>
              <a:rPr lang="en-US"/>
              <a:t>Click to edit Master title style</a:t>
            </a:r>
          </a:p>
        </p:txBody>
      </p:sp>
      <p:sp>
        <p:nvSpPr>
          <p:cNvPr id="5" name="Slide Number Placeholder 4"/>
          <p:cNvSpPr>
            <a:spLocks noGrp="1"/>
          </p:cNvSpPr>
          <p:nvPr>
            <p:ph type="sldNum" sz="quarter" idx="12"/>
          </p:nvPr>
        </p:nvSpPr>
        <p:spPr>
          <a:xfrm>
            <a:off x="11304231" y="6374108"/>
            <a:ext cx="688760" cy="365125"/>
          </a:xfrm>
        </p:spPr>
        <p:txBody>
          <a:bodyPr/>
          <a:lstStyle/>
          <a:p>
            <a:fld id="{CD70848E-EBEA-3A4C-AF44-E91176C6413C}" type="slidenum">
              <a:rPr lang="en-US" smtClean="0"/>
              <a:t>‹#›</a:t>
            </a:fld>
            <a:endParaRPr lang="en-US" dirty="0"/>
          </a:p>
        </p:txBody>
      </p:sp>
    </p:spTree>
    <p:extLst>
      <p:ext uri="{BB962C8B-B14F-4D97-AF65-F5344CB8AC3E}">
        <p14:creationId xmlns:p14="http://schemas.microsoft.com/office/powerpoint/2010/main" val="4001954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12192000" cy="6861175"/>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5" name="Slide Number Placeholder 4"/>
          <p:cNvSpPr>
            <a:spLocks noGrp="1"/>
          </p:cNvSpPr>
          <p:nvPr>
            <p:ph type="sldNum" sz="quarter" idx="12"/>
          </p:nvPr>
        </p:nvSpPr>
        <p:spPr>
          <a:xfrm>
            <a:off x="11304231" y="6374108"/>
            <a:ext cx="688760" cy="365125"/>
          </a:xfrm>
        </p:spPr>
        <p:txBody>
          <a:bodyPr/>
          <a:lstStyle/>
          <a:p>
            <a:fld id="{CD70848E-EBEA-3A4C-AF44-E91176C6413C}" type="slidenum">
              <a:rPr lang="en-US" smtClean="0"/>
              <a:t>‹#›</a:t>
            </a:fld>
            <a:endParaRPr lang="en-US" dirty="0"/>
          </a:p>
        </p:txBody>
      </p:sp>
      <p:sp>
        <p:nvSpPr>
          <p:cNvPr id="6" name="Title 1"/>
          <p:cNvSpPr>
            <a:spLocks noGrp="1"/>
          </p:cNvSpPr>
          <p:nvPr>
            <p:ph type="title"/>
          </p:nvPr>
        </p:nvSpPr>
        <p:spPr>
          <a:xfrm>
            <a:off x="471256" y="301848"/>
            <a:ext cx="10515600" cy="909454"/>
          </a:xfrm>
        </p:spPr>
        <p:txBody>
          <a:bodyPr/>
          <a:lstStyle/>
          <a:p>
            <a:r>
              <a:rPr lang="en-US"/>
              <a:t>Click to edit Master title style</a:t>
            </a:r>
          </a:p>
        </p:txBody>
      </p:sp>
    </p:spTree>
    <p:extLst>
      <p:ext uri="{BB962C8B-B14F-4D97-AF65-F5344CB8AC3E}">
        <p14:creationId xmlns:p14="http://schemas.microsoft.com/office/powerpoint/2010/main" val="2152641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5879167" y="1084826"/>
            <a:ext cx="6336508" cy="5191691"/>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7" name="Content Placeholder 2"/>
          <p:cNvSpPr>
            <a:spLocks noGrp="1"/>
          </p:cNvSpPr>
          <p:nvPr>
            <p:ph sz="half" idx="1"/>
          </p:nvPr>
        </p:nvSpPr>
        <p:spPr>
          <a:xfrm>
            <a:off x="838201" y="1541539"/>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71256" y="186434"/>
            <a:ext cx="10515600" cy="909454"/>
          </a:xfrm>
        </p:spPr>
        <p:txBody>
          <a:bodyPr/>
          <a:lstStyle/>
          <a:p>
            <a:r>
              <a:rPr lang="en-US"/>
              <a:t>Click to edit Master title style</a:t>
            </a:r>
          </a:p>
        </p:txBody>
      </p:sp>
      <p:sp>
        <p:nvSpPr>
          <p:cNvPr id="2" name="Date Placeholder 1"/>
          <p:cNvSpPr>
            <a:spLocks noGrp="1"/>
          </p:cNvSpPr>
          <p:nvPr>
            <p:ph type="dt" sz="half" idx="14"/>
          </p:nvPr>
        </p:nvSpPr>
        <p:spPr/>
        <p:txBody>
          <a:bodyPr/>
          <a:lstStyle/>
          <a:p>
            <a:fld id="{42BF0728-C5C8-7545-8E73-25F59C3B1421}" type="datetimeFigureOut">
              <a:rPr lang="en-US" smtClean="0"/>
              <a:t>7/11/2022</a:t>
            </a:fld>
            <a:endParaRPr lang="en-US" dirty="0"/>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CD70848E-EBEA-3A4C-AF44-E91176C6413C}" type="slidenum">
              <a:rPr lang="en-US" smtClean="0"/>
              <a:t>‹#›</a:t>
            </a:fld>
            <a:endParaRPr lang="en-US" dirty="0"/>
          </a:p>
        </p:txBody>
      </p:sp>
    </p:spTree>
    <p:extLst>
      <p:ext uri="{BB962C8B-B14F-4D97-AF65-F5344CB8AC3E}">
        <p14:creationId xmlns:p14="http://schemas.microsoft.com/office/powerpoint/2010/main" val="11564281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6001963" y="614310"/>
            <a:ext cx="6190040" cy="2580217"/>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13" name="Picture Placeholder 2"/>
          <p:cNvSpPr>
            <a:spLocks noGrp="1" noChangeAspect="1"/>
          </p:cNvSpPr>
          <p:nvPr>
            <p:ph type="pic" idx="14"/>
          </p:nvPr>
        </p:nvSpPr>
        <p:spPr>
          <a:xfrm>
            <a:off x="6001963" y="3199309"/>
            <a:ext cx="3150855" cy="249924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14" name="Picture Placeholder 2"/>
          <p:cNvSpPr>
            <a:spLocks noGrp="1" noChangeAspect="1"/>
          </p:cNvSpPr>
          <p:nvPr>
            <p:ph type="pic" idx="15"/>
          </p:nvPr>
        </p:nvSpPr>
        <p:spPr>
          <a:xfrm>
            <a:off x="9138763" y="3199309"/>
            <a:ext cx="3053237" cy="2499239"/>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7" name="Content Placeholder 2"/>
          <p:cNvSpPr>
            <a:spLocks noGrp="1"/>
          </p:cNvSpPr>
          <p:nvPr>
            <p:ph sz="half" idx="1"/>
          </p:nvPr>
        </p:nvSpPr>
        <p:spPr>
          <a:xfrm>
            <a:off x="388398" y="1000002"/>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CD70848E-EBEA-3A4C-AF44-E91176C6413C}" type="slidenum">
              <a:rPr lang="en-US" smtClean="0"/>
              <a:t>‹#›</a:t>
            </a:fld>
            <a:endParaRPr lang="en-US" dirty="0"/>
          </a:p>
        </p:txBody>
      </p:sp>
      <p:sp>
        <p:nvSpPr>
          <p:cNvPr id="11"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42BF0728-C5C8-7545-8E73-25F59C3B1421}" type="datetimeFigureOut">
              <a:rPr lang="en-US" smtClean="0"/>
              <a:t>7/11/2022</a:t>
            </a:fld>
            <a:endParaRPr lang="en-US" dirty="0"/>
          </a:p>
        </p:txBody>
      </p:sp>
      <p:sp>
        <p:nvSpPr>
          <p:cNvPr id="1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395399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Paragraph Blue Side Bar w/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BADDF6-3834-2F4C-A085-1078EB8B8CE2}"/>
              </a:ext>
            </a:extLst>
          </p:cNvPr>
          <p:cNvSpPr/>
          <p:nvPr userDrawn="1"/>
        </p:nvSpPr>
        <p:spPr>
          <a:xfrm>
            <a:off x="9448800" y="-3352"/>
            <a:ext cx="2743200" cy="686135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A16E9E5-DD7C-B748-94F9-5B2D1BB41A43}"/>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58F12E3B-689B-8D4C-A804-425924F6275D}"/>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SDG&amp;E Logo">
            <a:extLst>
              <a:ext uri="{FF2B5EF4-FFF2-40B4-BE49-F238E27FC236}">
                <a16:creationId xmlns:a16="http://schemas.microsoft.com/office/drawing/2014/main" id="{F1F74392-5CC8-BF4E-B362-AE09DB12F9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61904" y="393192"/>
            <a:ext cx="938784" cy="552069"/>
          </a:xfrm>
          <a:prstGeom prst="rect">
            <a:avLst/>
          </a:prstGeom>
        </p:spPr>
      </p:pic>
    </p:spTree>
    <p:extLst>
      <p:ext uri="{BB962C8B-B14F-4D97-AF65-F5344CB8AC3E}">
        <p14:creationId xmlns:p14="http://schemas.microsoft.com/office/powerpoint/2010/main" val="28550021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70029" y="1621438"/>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CD70848E-EBEA-3A4C-AF44-E91176C6413C}" type="slidenum">
              <a:rPr lang="en-US" smtClean="0"/>
              <a:t>‹#›</a:t>
            </a:fld>
            <a:endParaRPr lang="en-US" dirty="0"/>
          </a:p>
        </p:txBody>
      </p:sp>
      <p:sp>
        <p:nvSpPr>
          <p:cNvPr id="6" name="Chart Placeholder 5"/>
          <p:cNvSpPr>
            <a:spLocks noGrp="1"/>
          </p:cNvSpPr>
          <p:nvPr>
            <p:ph type="chart" sz="quarter" idx="13"/>
          </p:nvPr>
        </p:nvSpPr>
        <p:spPr>
          <a:xfrm>
            <a:off x="4935986" y="1683711"/>
            <a:ext cx="6960093" cy="4042386"/>
          </a:xfrm>
          <a:solidFill>
            <a:schemeClr val="bg1">
              <a:lumMod val="75000"/>
            </a:schemeClr>
          </a:solidFill>
        </p:spPr>
        <p:txBody>
          <a:bodyPr/>
          <a:lstStyle>
            <a:lvl1pPr marL="0" indent="0">
              <a:buNone/>
              <a:defRPr/>
            </a:lvl1pPr>
          </a:lstStyle>
          <a:p>
            <a:r>
              <a:rPr lang="en-US" dirty="0"/>
              <a:t>Click icon to add chart</a:t>
            </a:r>
          </a:p>
        </p:txBody>
      </p:sp>
      <p:sp>
        <p:nvSpPr>
          <p:cNvPr id="15" name="Title 1"/>
          <p:cNvSpPr>
            <a:spLocks noGrp="1"/>
          </p:cNvSpPr>
          <p:nvPr>
            <p:ph type="title"/>
          </p:nvPr>
        </p:nvSpPr>
        <p:spPr>
          <a:xfrm>
            <a:off x="471256" y="186434"/>
            <a:ext cx="10515600" cy="909454"/>
          </a:xfrm>
        </p:spPr>
        <p:txBody>
          <a:bodyPr/>
          <a:lstStyle/>
          <a:p>
            <a:r>
              <a:rPr lang="en-US"/>
              <a:t>Click to edit Master title style</a:t>
            </a:r>
          </a:p>
        </p:txBody>
      </p:sp>
      <p:sp>
        <p:nvSpPr>
          <p:cNvPr id="16"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42BF0728-C5C8-7545-8E73-25F59C3B1421}" type="datetimeFigureOut">
              <a:rPr lang="en-US" smtClean="0"/>
              <a:t>7/11/2022</a:t>
            </a:fld>
            <a:endParaRPr lang="en-US" dirty="0"/>
          </a:p>
        </p:txBody>
      </p:sp>
      <p:sp>
        <p:nvSpPr>
          <p:cNvPr id="17"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29877020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5A7E-43FB-714C-BB8A-5424B50DC9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4D4B9B-308B-4042-BCD0-8C1AF609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DFF542-F733-3143-96B2-1AFFA4AD3F6D}"/>
              </a:ext>
            </a:extLst>
          </p:cNvPr>
          <p:cNvSpPr>
            <a:spLocks noGrp="1"/>
          </p:cNvSpPr>
          <p:nvPr>
            <p:ph type="dt" sz="half" idx="10"/>
          </p:nvPr>
        </p:nvSpPr>
        <p:spPr/>
        <p:txBody>
          <a:bodyPr/>
          <a:lstStyle/>
          <a:p>
            <a:fld id="{42BF0728-C5C8-7545-8E73-25F59C3B1421}" type="datetimeFigureOut">
              <a:rPr lang="en-US" smtClean="0"/>
              <a:t>7/11/2022</a:t>
            </a:fld>
            <a:endParaRPr lang="en-US" dirty="0"/>
          </a:p>
        </p:txBody>
      </p:sp>
      <p:sp>
        <p:nvSpPr>
          <p:cNvPr id="5" name="Footer Placeholder 4">
            <a:extLst>
              <a:ext uri="{FF2B5EF4-FFF2-40B4-BE49-F238E27FC236}">
                <a16:creationId xmlns:a16="http://schemas.microsoft.com/office/drawing/2014/main" id="{05B269AD-0185-D04F-9B4D-950AE2D8C4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45E145-90B9-8A4B-B4B4-D3610929914B}"/>
              </a:ext>
            </a:extLst>
          </p:cNvPr>
          <p:cNvSpPr>
            <a:spLocks noGrp="1"/>
          </p:cNvSpPr>
          <p:nvPr>
            <p:ph type="sldNum" sz="quarter" idx="12"/>
          </p:nvPr>
        </p:nvSpPr>
        <p:spPr/>
        <p:txBody>
          <a:bodyPr/>
          <a:lstStyle/>
          <a:p>
            <a:fld id="{CD70848E-EBEA-3A4C-AF44-E91176C6413C}" type="slidenum">
              <a:rPr lang="en-US" smtClean="0"/>
              <a:t>‹#›</a:t>
            </a:fld>
            <a:endParaRPr lang="en-US" dirty="0"/>
          </a:p>
        </p:txBody>
      </p:sp>
    </p:spTree>
    <p:extLst>
      <p:ext uri="{BB962C8B-B14F-4D97-AF65-F5344CB8AC3E}">
        <p14:creationId xmlns:p14="http://schemas.microsoft.com/office/powerpoint/2010/main" val="1883599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B539FD66-144D-489E-B668-98BB11985D87}" type="datetime4">
              <a:rPr lang="en-US" smtClean="0"/>
              <a:t>July 11, 2022</a:t>
            </a:fld>
            <a:endParaRPr lang="en-US" dirty="0"/>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dirty="0"/>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453974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57EF0E4-A530-4815-B9EC-392FBDEF0CA5}" type="datetime4">
              <a:rPr lang="en-US" smtClean="0"/>
              <a:t>July 11, 2022</a:t>
            </a:fld>
            <a:endParaRPr lang="en-US" dirty="0"/>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6566620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6F6F4BD8-B9E9-489F-8279-9FB5D613CD7E}" type="datetime4">
              <a:rPr lang="en-US" smtClean="0"/>
              <a:t>July 11, 2022</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0168400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1A0CFE5-C278-4AE4-8D24-CDC7364EA0AE}" type="datetime4">
              <a:rPr lang="en-US" smtClean="0"/>
              <a:t>July 11, 2022</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6565455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9F05D97-AA4C-4B40-9625-162E15141095}" type="datetime4">
              <a:rPr lang="en-US" smtClean="0"/>
              <a:t>July 11, 2022</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66353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4CC3065-D96A-4420-9E86-96054A3633AE}" type="datetime4">
              <a:rPr lang="en-US" smtClean="0"/>
              <a:t>July 11, 2022</a:t>
            </a:fld>
            <a:endParaRPr lang="en-US" dirty="0"/>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789861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C31B0FBE-028C-45D3-96DE-469178AC577C}" type="datetime4">
              <a:rPr lang="en-US" smtClean="0"/>
              <a:t>July 11, 2022</a:t>
            </a:fld>
            <a:endParaRPr lang="en-US" dirty="0"/>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5772908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B4BFAB-7856-47AE-9815-99D66F5D5501}" type="datetime4">
              <a:rPr lang="en-US" smtClean="0"/>
              <a:t>July 11, 2022</a:t>
            </a:fld>
            <a:endParaRPr lang="en-US" dirty="0"/>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096398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 Paragraph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1DB4D-1657-4800-B9ED-2B852D48F5A5}"/>
              </a:ext>
            </a:extLst>
          </p:cNvPr>
          <p:cNvSpPr/>
          <p:nvPr userDrawn="1"/>
        </p:nvSpPr>
        <p:spPr>
          <a:xfrm>
            <a:off x="8260755" y="0"/>
            <a:ext cx="3931245" cy="685799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C16C4BC-1A17-3E4A-BB04-686740CBE33F}"/>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BC25D7F9-8BF0-0749-9DC9-F117910B311D}"/>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SDG&amp;E Logo">
            <a:extLst>
              <a:ext uri="{FF2B5EF4-FFF2-40B4-BE49-F238E27FC236}">
                <a16:creationId xmlns:a16="http://schemas.microsoft.com/office/drawing/2014/main" id="{629E1F10-E234-3041-B836-0558806E55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61904" y="393192"/>
            <a:ext cx="938784" cy="552069"/>
          </a:xfrm>
          <a:prstGeom prst="rect">
            <a:avLst/>
          </a:prstGeom>
        </p:spPr>
      </p:pic>
    </p:spTree>
    <p:extLst>
      <p:ext uri="{BB962C8B-B14F-4D97-AF65-F5344CB8AC3E}">
        <p14:creationId xmlns:p14="http://schemas.microsoft.com/office/powerpoint/2010/main" val="20462883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58974C44-F5C8-4F8A-8D9E-8B983D52413D}" type="datetime4">
              <a:rPr lang="en-US" smtClean="0"/>
              <a:t>July 11, 2022</a:t>
            </a:fld>
            <a:endParaRPr lang="en-US" dirty="0"/>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3260578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F191F4E-36A2-4298-B10B-CA1511A87E45}" type="datetime4">
              <a:rPr lang="en-US" smtClean="0"/>
              <a:t>July 11, 2022</a:t>
            </a:fld>
            <a:endParaRPr lang="en-US" dirty="0"/>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41176016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9E2B8739-90C2-4EF2-8A9D-31FE80912DF6}" type="datetime4">
              <a:rPr lang="en-US" smtClean="0"/>
              <a:t>July 11, 2022</a:t>
            </a:fld>
            <a:endParaRPr lang="en-US" dirty="0"/>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6481495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8AD70524-D67F-451F-AB41-D08FA05AA4D9}" type="datetime4">
              <a:rPr lang="en-US" smtClean="0"/>
              <a:t>July 11, 2022</a:t>
            </a:fld>
            <a:endParaRPr lang="en-US" dirty="0"/>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4092708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DFDE4-B721-4321-B3A8-D892ACACEE21}" type="datetime4">
              <a:rPr lang="en-US" smtClean="0"/>
              <a:t>July 11, 2022</a:t>
            </a:fld>
            <a:endParaRPr lang="en-US" dirty="0"/>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dirty="0"/>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630452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C714E3F-4D6B-4DBA-8079-1E076D161870}" type="datetime4">
              <a:rPr lang="en-US" smtClean="0"/>
              <a:t>July 11, 2022</a:t>
            </a:fld>
            <a:endParaRPr lang="en-US" dirty="0"/>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9344533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B5AD464A-076D-4753-BB58-99D0EA9D2B70}" type="datetime4">
              <a:rPr lang="en-US" smtClean="0"/>
              <a:t>July 11, 2022</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735989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75BFDC7E-0BD5-480D-BEFD-4FC25C1904CF}" type="datetime4">
              <a:rPr lang="en-US" smtClean="0"/>
              <a:t>July 11, 2022</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2407754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850F86-BDB4-46C2-BA7A-B47B4C0F21C5}" type="datetime4">
              <a:rPr lang="en-US" smtClean="0"/>
              <a:t>July 11, 2022</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40054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46DA616C-7C2E-4303-BA98-37BDB2FA47A0}" type="datetime4">
              <a:rPr lang="en-US" smtClean="0"/>
              <a:t>July 11, 2022</a:t>
            </a:fld>
            <a:endParaRPr lang="en-US" dirty="0"/>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56437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oxes">
    <p:spTree>
      <p:nvGrpSpPr>
        <p:cNvPr id="1" name=""/>
        <p:cNvGrpSpPr/>
        <p:nvPr/>
      </p:nvGrpSpPr>
      <p:grpSpPr>
        <a:xfrm>
          <a:off x="0" y="0"/>
          <a:ext cx="0" cy="0"/>
          <a:chOff x="0" y="0"/>
          <a:chExt cx="0" cy="0"/>
        </a:xfrm>
      </p:grpSpPr>
      <p:pic>
        <p:nvPicPr>
          <p:cNvPr id="3" name="Picture 2" descr="Two linemen standing near a power pole">
            <a:extLst>
              <a:ext uri="{FF2B5EF4-FFF2-40B4-BE49-F238E27FC236}">
                <a16:creationId xmlns:a16="http://schemas.microsoft.com/office/drawing/2014/main" id="{F8D9A3D6-775B-EC44-B7D6-13A5B797D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6" name="TextBox 5">
            <a:extLst>
              <a:ext uri="{FF2B5EF4-FFF2-40B4-BE49-F238E27FC236}">
                <a16:creationId xmlns:a16="http://schemas.microsoft.com/office/drawing/2014/main" id="{6B522D31-C8A5-E646-A391-CDFB7B45B4A4}"/>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7" name="Straight Connector 6">
            <a:extLst>
              <a:ext uri="{FF2B5EF4-FFF2-40B4-BE49-F238E27FC236}">
                <a16:creationId xmlns:a16="http://schemas.microsoft.com/office/drawing/2014/main" id="{E14375CE-1232-F347-8F6A-C53AD7203396}"/>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SDG&amp;E Logo">
            <a:extLst>
              <a:ext uri="{FF2B5EF4-FFF2-40B4-BE49-F238E27FC236}">
                <a16:creationId xmlns:a16="http://schemas.microsoft.com/office/drawing/2014/main" id="{AF863D30-D69F-5345-8D2C-EB8BE3A6BE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58769" y="392535"/>
            <a:ext cx="948004" cy="557491"/>
          </a:xfrm>
          <a:prstGeom prst="rect">
            <a:avLst/>
          </a:prstGeom>
        </p:spPr>
      </p:pic>
    </p:spTree>
    <p:extLst>
      <p:ext uri="{BB962C8B-B14F-4D97-AF65-F5344CB8AC3E}">
        <p14:creationId xmlns:p14="http://schemas.microsoft.com/office/powerpoint/2010/main" val="26601897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3C56593-9E08-4277-A768-AA65E30A1E4B}" type="datetime4">
              <a:rPr lang="en-US" smtClean="0"/>
              <a:t>July 11, 2022</a:t>
            </a:fld>
            <a:endParaRPr lang="en-US" dirty="0"/>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2013054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76EBA57F-9456-4D4B-9C28-64970D7491A2}" type="datetime4">
              <a:rPr lang="en-US" smtClean="0"/>
              <a:t>July 11, 2022</a:t>
            </a:fld>
            <a:endParaRPr lang="en-US" dirty="0"/>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761705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1B836278-CC50-4162-8E57-AA559153F2F0}" type="datetime4">
              <a:rPr lang="en-US" smtClean="0"/>
              <a:t>July 11, 2022</a:t>
            </a:fld>
            <a:endParaRPr lang="en-US" dirty="0"/>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610678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1BC0E09-56F0-475F-8695-E7EB1CFD2910}" type="datetime4">
              <a:rPr lang="en-US" smtClean="0"/>
              <a:t>July 11, 2022</a:t>
            </a:fld>
            <a:endParaRPr lang="en-US" dirty="0"/>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449836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C0AF8261-B1C3-42E1-BBF0-03A3B74A8DA0}" type="datetime4">
              <a:rPr lang="en-US" smtClean="0"/>
              <a:t>July 11, 2022</a:t>
            </a:fld>
            <a:endParaRPr lang="en-US" dirty="0"/>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8340996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B0536D6-D2CA-4400-847A-E291AB2ACE73}" type="datetime4">
              <a:rPr lang="en-US" smtClean="0"/>
              <a:t>July 11, 2022</a:t>
            </a:fld>
            <a:endParaRPr lang="en-US" dirty="0"/>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6497224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457200" y="1736724"/>
            <a:ext cx="548640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6248400" y="1736724"/>
            <a:ext cx="5486400" cy="4344035"/>
          </a:xfrm>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5">
            <a:extLst>
              <a:ext uri="{FF2B5EF4-FFF2-40B4-BE49-F238E27FC236}">
                <a16:creationId xmlns:a16="http://schemas.microsoft.com/office/drawing/2014/main" id="{57C8CC73-393F-4981-B14C-F9ABD18466AD}"/>
              </a:ext>
            </a:extLst>
          </p:cNvPr>
          <p:cNvSpPr>
            <a:spLocks noGrp="1"/>
          </p:cNvSpPr>
          <p:nvPr>
            <p:ph type="dt" sz="half" idx="10"/>
          </p:nvPr>
        </p:nvSpPr>
        <p:spPr/>
        <p:txBody>
          <a:bodyPr/>
          <a:lstStyle/>
          <a:p>
            <a:fld id="{B7249774-1C93-4A4F-B763-5091104985E4}" type="datetime4">
              <a:rPr lang="en-US" smtClean="0"/>
              <a:t>July 11, 2022</a:t>
            </a:fld>
            <a:endParaRPr lang="en-US" dirty="0"/>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9" name="Title Placeholder 1">
            <a:extLst>
              <a:ext uri="{FF2B5EF4-FFF2-40B4-BE49-F238E27FC236}">
                <a16:creationId xmlns:a16="http://schemas.microsoft.com/office/drawing/2014/main" id="{3A5C59A8-38B8-4EE1-899A-1E8FFF9AA210}"/>
              </a:ext>
            </a:extLst>
          </p:cNvPr>
          <p:cNvSpPr>
            <a:spLocks noGrp="1"/>
          </p:cNvSpPr>
          <p:nvPr>
            <p:ph type="title"/>
          </p:nvPr>
        </p:nvSpPr>
        <p:spPr>
          <a:xfrm>
            <a:off x="457200" y="457200"/>
            <a:ext cx="11277600" cy="393261"/>
          </a:xfrm>
          <a:prstGeom prst="rect">
            <a:avLst/>
          </a:prstGeom>
        </p:spPr>
        <p:txBody>
          <a:bodyPr vert="horz" lIns="0" tIns="0" rIns="0" bIns="0" rtlCol="0" anchor="t" anchorCtr="0">
            <a:noAutofit/>
          </a:bodyPr>
          <a:lstStyle/>
          <a:p>
            <a:r>
              <a:rPr lang="en-US"/>
              <a:t>Click to edit Master title style</a:t>
            </a:r>
          </a:p>
        </p:txBody>
      </p:sp>
      <p:sp>
        <p:nvSpPr>
          <p:cNvPr id="11" name="Text Placeholder 7">
            <a:extLst>
              <a:ext uri="{FF2B5EF4-FFF2-40B4-BE49-F238E27FC236}">
                <a16:creationId xmlns:a16="http://schemas.microsoft.com/office/drawing/2014/main" id="{7E2ED012-0D7C-4C8D-8474-2EA2A64AA23E}"/>
              </a:ext>
            </a:extLst>
          </p:cNvPr>
          <p:cNvSpPr>
            <a:spLocks noGrp="1"/>
          </p:cNvSpPr>
          <p:nvPr>
            <p:ph type="body" sz="quarter" idx="13"/>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10" name="Rectangle: Rounded Corners 9">
            <a:extLst>
              <a:ext uri="{FF2B5EF4-FFF2-40B4-BE49-F238E27FC236}">
                <a16:creationId xmlns:a16="http://schemas.microsoft.com/office/drawing/2014/main" id="{58E7C8D7-2D4A-48BE-B305-98D44276221F}"/>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327683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2" pos="3936">
          <p15:clr>
            <a:srgbClr val="FBAE40"/>
          </p15:clr>
        </p15:guide>
        <p15:guide id="3" orient="horz" pos="3830">
          <p15:clr>
            <a:srgbClr val="FBAE40"/>
          </p15:clr>
        </p15:guide>
        <p15:guide id="4" orient="horz" pos="109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G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55343" y="781330"/>
            <a:ext cx="10058400" cy="4572000"/>
          </a:xfrm>
          <a:prstGeom prst="rect">
            <a:avLst/>
          </a:prstGeom>
        </p:spPr>
        <p:txBody>
          <a:bodyPr/>
          <a:lstStyle>
            <a:lvl1pPr algn="l">
              <a:defRPr sz="3600">
                <a:solidFill>
                  <a:schemeClr val="bg1"/>
                </a:solidFill>
              </a:defRPr>
            </a:lvl1pPr>
          </a:lstStyle>
          <a:p>
            <a:r>
              <a:rPr lang="en-US"/>
              <a:t>Click to edit Master title style</a:t>
            </a:r>
          </a:p>
        </p:txBody>
      </p:sp>
      <p:sp>
        <p:nvSpPr>
          <p:cNvPr id="4" name="Slide Number"/>
          <p:cNvSpPr txBox="1">
            <a:spLocks/>
          </p:cNvSpPr>
          <p:nvPr userDrawn="1"/>
        </p:nvSpPr>
        <p:spPr>
          <a:xfrm>
            <a:off x="11587273" y="6624883"/>
            <a:ext cx="155491" cy="156966"/>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1020" smtClean="0">
                <a:solidFill>
                  <a:srgbClr val="000000"/>
                </a:solidFill>
              </a:rPr>
              <a:pPr algn="r"/>
              <a:t>‹#›</a:t>
            </a:fld>
            <a:endParaRPr lang="en-US" sz="1020" dirty="0">
              <a:solidFill>
                <a:srgbClr val="000000"/>
              </a:solidFill>
            </a:endParaRPr>
          </a:p>
        </p:txBody>
      </p:sp>
    </p:spTree>
    <p:extLst>
      <p:ext uri="{BB962C8B-B14F-4D97-AF65-F5344CB8AC3E}">
        <p14:creationId xmlns:p14="http://schemas.microsoft.com/office/powerpoint/2010/main" val="21660376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bwMode="auto">
          <a:xfrm>
            <a:off x="10759019" y="6492970"/>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FD7B720C-F98A-44EF-809C-B225C8B671C0}" type="slidenum">
              <a:rPr lang="en-US" altLang="en-US" sz="900" smtClean="0">
                <a:solidFill>
                  <a:srgbClr val="7F7F7F"/>
                </a:solidFill>
                <a:latin typeface="Arial" pitchFamily="34" charset="0"/>
                <a:cs typeface="Arial" pitchFamily="34" charset="0"/>
              </a:rPr>
              <a:pPr algn="ctr" eaLnBrk="1" hangingPunct="1"/>
              <a:t>‹#›</a:t>
            </a:fld>
            <a:endParaRPr lang="en-US" altLang="en-US" sz="900" dirty="0">
              <a:solidFill>
                <a:srgbClr val="7F7F7F"/>
              </a:solidFill>
              <a:latin typeface="Arial" pitchFamily="34" charset="0"/>
              <a:cs typeface="Arial" pitchFamily="34" charset="0"/>
            </a:endParaRPr>
          </a:p>
        </p:txBody>
      </p:sp>
      <p:sp>
        <p:nvSpPr>
          <p:cNvPr id="4" name="Title 3"/>
          <p:cNvSpPr>
            <a:spLocks noGrp="1"/>
          </p:cNvSpPr>
          <p:nvPr>
            <p:ph type="title"/>
          </p:nvPr>
        </p:nvSpPr>
        <p:spPr>
          <a:xfrm>
            <a:off x="1615044" y="132137"/>
            <a:ext cx="10058400" cy="731520"/>
          </a:xfrm>
          <a:prstGeom prst="rect">
            <a:avLst/>
          </a:prstGeom>
        </p:spPr>
        <p:txBody>
          <a:bodyPr anchor="ctr"/>
          <a:lstStyle>
            <a:lvl1pPr algn="l">
              <a:defRPr sz="2800" b="1">
                <a:solidFill>
                  <a:schemeClr val="bg1"/>
                </a:solidFill>
                <a:latin typeface="+mj-lt"/>
              </a:defRPr>
            </a:lvl1pPr>
          </a:lstStyle>
          <a:p>
            <a:r>
              <a:rPr lang="en-US"/>
              <a:t>Click to edit Master title style</a:t>
            </a:r>
          </a:p>
        </p:txBody>
      </p:sp>
      <p:sp>
        <p:nvSpPr>
          <p:cNvPr id="5" name="Text Placeholder 10"/>
          <p:cNvSpPr>
            <a:spLocks noGrp="1"/>
          </p:cNvSpPr>
          <p:nvPr>
            <p:ph type="body" sz="quarter" idx="10"/>
          </p:nvPr>
        </p:nvSpPr>
        <p:spPr>
          <a:xfrm>
            <a:off x="1211267" y="1828249"/>
            <a:ext cx="9753600" cy="1496828"/>
          </a:xfrm>
          <a:prstGeom prst="rect">
            <a:avLst/>
          </a:prstGeom>
        </p:spPr>
        <p:txBody>
          <a:bodyPr/>
          <a:lstStyle>
            <a:lvl1pPr marL="285750" indent="-285750">
              <a:buFont typeface="Arial" panose="020B0604020202020204" pitchFamily="34" charset="0"/>
              <a:buChar char="•"/>
              <a:defRPr sz="1800" baseline="0">
                <a:solidFill>
                  <a:srgbClr val="000000"/>
                </a:solidFill>
                <a:latin typeface="Arial" panose="020B0604020202020204" pitchFamily="34" charset="0"/>
                <a:cs typeface="Arial" panose="020B0604020202020204" pitchFamily="34" charset="0"/>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4"/>
          <p:cNvSpPr>
            <a:spLocks noGrp="1"/>
          </p:cNvSpPr>
          <p:nvPr>
            <p:ph type="body" sz="quarter" idx="11"/>
          </p:nvPr>
        </p:nvSpPr>
        <p:spPr>
          <a:xfrm>
            <a:off x="1211267" y="1279024"/>
            <a:ext cx="9753600" cy="457200"/>
          </a:xfrm>
          <a:prstGeom prst="rect">
            <a:avLst/>
          </a:prstGeom>
        </p:spPr>
        <p:txBody>
          <a:bodyPr/>
          <a:lstStyle>
            <a:lvl1pPr marL="0" indent="0">
              <a:buNone/>
              <a:defRPr sz="1800" b="1">
                <a:solidFill>
                  <a:schemeClr val="accent2"/>
                </a:solidFill>
                <a:latin typeface="Arial" panose="020B0604020202020204" pitchFamily="34" charset="0"/>
                <a:cs typeface="Arial" panose="020B0604020202020204" pitchFamily="34" charset="0"/>
              </a:defRPr>
            </a:lvl1pPr>
          </a:lstStyle>
          <a:p>
            <a:pPr lvl="0"/>
            <a:r>
              <a:rPr lang="en-US"/>
              <a:t>Click to edit Master text styles</a:t>
            </a:r>
          </a:p>
          <a:p>
            <a:pPr lvl="0"/>
            <a:endParaRPr lang="en-US"/>
          </a:p>
        </p:txBody>
      </p:sp>
      <p:pic>
        <p:nvPicPr>
          <p:cNvPr id="7" name="Picture 6">
            <a:extLst>
              <a:ext uri="{FF2B5EF4-FFF2-40B4-BE49-F238E27FC236}">
                <a16:creationId xmlns:a16="http://schemas.microsoft.com/office/drawing/2014/main" id="{7794E5E6-D3C8-4634-A5FD-E81F62096F7F}"/>
              </a:ext>
            </a:extLst>
          </p:cNvPr>
          <p:cNvPicPr>
            <a:picLocks noChangeAspect="1"/>
          </p:cNvPicPr>
          <p:nvPr userDrawn="1"/>
        </p:nvPicPr>
        <p:blipFill>
          <a:blip r:embed="rId3"/>
          <a:stretch>
            <a:fillRect/>
          </a:stretch>
        </p:blipFill>
        <p:spPr>
          <a:xfrm>
            <a:off x="279936" y="158936"/>
            <a:ext cx="673947" cy="739591"/>
          </a:xfrm>
          <a:prstGeom prst="rect">
            <a:avLst/>
          </a:prstGeom>
        </p:spPr>
      </p:pic>
    </p:spTree>
    <p:extLst>
      <p:ext uri="{BB962C8B-B14F-4D97-AF65-F5344CB8AC3E}">
        <p14:creationId xmlns:p14="http://schemas.microsoft.com/office/powerpoint/2010/main" val="15082597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2"/>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r>
              <a:rPr lang="en-US" dirty="0"/>
              <a:t>6/18/2021</a:t>
            </a:r>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a:t>IE Semi-Annual Report: June 18, 2021 All Hands Meeting</a:t>
            </a:r>
          </a:p>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40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 Contact">
    <p:spTree>
      <p:nvGrpSpPr>
        <p:cNvPr id="1" name=""/>
        <p:cNvGrpSpPr/>
        <p:nvPr/>
      </p:nvGrpSpPr>
      <p:grpSpPr>
        <a:xfrm>
          <a:off x="0" y="0"/>
          <a:ext cx="0" cy="0"/>
          <a:chOff x="0" y="0"/>
          <a:chExt cx="0" cy="0"/>
        </a:xfrm>
      </p:grpSpPr>
      <p:pic>
        <p:nvPicPr>
          <p:cNvPr id="9" name="Picture 8" descr="A solar panel grid in a field of flowers">
            <a:extLst>
              <a:ext uri="{FF2B5EF4-FFF2-40B4-BE49-F238E27FC236}">
                <a16:creationId xmlns:a16="http://schemas.microsoft.com/office/drawing/2014/main" id="{C2B396EE-4287-A944-B952-0A64EC64E5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sp>
        <p:nvSpPr>
          <p:cNvPr id="6" name="TextBox 5">
            <a:extLst>
              <a:ext uri="{FF2B5EF4-FFF2-40B4-BE49-F238E27FC236}">
                <a16:creationId xmlns:a16="http://schemas.microsoft.com/office/drawing/2014/main" id="{8D254715-2542-D943-9600-92763B0304F8}"/>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7" name="Straight Connector 6">
            <a:extLst>
              <a:ext uri="{FF2B5EF4-FFF2-40B4-BE49-F238E27FC236}">
                <a16:creationId xmlns:a16="http://schemas.microsoft.com/office/drawing/2014/main" id="{96BAD41A-D9DB-C247-9BD9-BD1341C36C7A}"/>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SDG&amp;E Logo">
            <a:extLst>
              <a:ext uri="{FF2B5EF4-FFF2-40B4-BE49-F238E27FC236}">
                <a16:creationId xmlns:a16="http://schemas.microsoft.com/office/drawing/2014/main" id="{1C394BD2-D973-764D-8203-D8676C7FA3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61904" y="393192"/>
            <a:ext cx="938784" cy="552069"/>
          </a:xfrm>
          <a:prstGeom prst="rect">
            <a:avLst/>
          </a:prstGeom>
        </p:spPr>
      </p:pic>
    </p:spTree>
    <p:extLst>
      <p:ext uri="{BB962C8B-B14F-4D97-AF65-F5344CB8AC3E}">
        <p14:creationId xmlns:p14="http://schemas.microsoft.com/office/powerpoint/2010/main" val="2969896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t>6/18/2021</a:t>
            </a:r>
          </a:p>
        </p:txBody>
      </p:sp>
      <p:sp>
        <p:nvSpPr>
          <p:cNvPr id="5" name="Footer Placeholder 4"/>
          <p:cNvSpPr>
            <a:spLocks noGrp="1"/>
          </p:cNvSpPr>
          <p:nvPr>
            <p:ph type="ftr" sz="quarter" idx="11"/>
          </p:nvPr>
        </p:nvSpPr>
        <p:spPr/>
        <p:txBody>
          <a:bodyPr/>
          <a:lstStyle/>
          <a:p>
            <a:r>
              <a:rPr lang="en-US" dirty="0"/>
              <a:t>IE Semi-Annual Report: June 18, 2021 All Hands Meeting</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19356510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6/27/2022</a:t>
            </a:r>
          </a:p>
        </p:txBody>
      </p:sp>
      <p:sp>
        <p:nvSpPr>
          <p:cNvPr id="5" name="Footer Placeholder 4"/>
          <p:cNvSpPr>
            <a:spLocks noGrp="1"/>
          </p:cNvSpPr>
          <p:nvPr>
            <p:ph type="ftr" sz="quarter" idx="11"/>
          </p:nvPr>
        </p:nvSpPr>
        <p:spPr/>
        <p:txBody>
          <a:bodyPr/>
          <a:lstStyle/>
          <a:p>
            <a:r>
              <a:rPr lang="en-US" dirty="0"/>
              <a:t>IE Semi-Annual Report: June 27, 2022  All Hands Meeting</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1602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dirty="0"/>
              <a:t>6/27/2022</a:t>
            </a:r>
          </a:p>
        </p:txBody>
      </p:sp>
      <p:sp>
        <p:nvSpPr>
          <p:cNvPr id="6" name="Footer Placeholder 5"/>
          <p:cNvSpPr>
            <a:spLocks noGrp="1"/>
          </p:cNvSpPr>
          <p:nvPr>
            <p:ph type="ftr" sz="quarter" idx="11"/>
          </p:nvPr>
        </p:nvSpPr>
        <p:spPr/>
        <p:txBody>
          <a:bodyPr/>
          <a:lstStyle/>
          <a:p>
            <a:r>
              <a:rPr lang="en-US" dirty="0"/>
              <a:t>IE Semi-Annual Report: June 27, 2022  All Hands Meeting</a:t>
            </a:r>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1588277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dirty="0"/>
              <a:t>6/27/2022</a:t>
            </a:r>
          </a:p>
        </p:txBody>
      </p:sp>
      <p:sp>
        <p:nvSpPr>
          <p:cNvPr id="8" name="Footer Placeholder 7"/>
          <p:cNvSpPr>
            <a:spLocks noGrp="1"/>
          </p:cNvSpPr>
          <p:nvPr>
            <p:ph type="ftr" sz="quarter" idx="11"/>
          </p:nvPr>
        </p:nvSpPr>
        <p:spPr/>
        <p:txBody>
          <a:bodyPr/>
          <a:lstStyle/>
          <a:p>
            <a:r>
              <a:rPr lang="en-US" dirty="0"/>
              <a:t>IE Semi-Annual Report: June 27, 2022  All Hands Meeting</a:t>
            </a:r>
          </a:p>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12283039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t>6/27/2022</a:t>
            </a:r>
          </a:p>
        </p:txBody>
      </p:sp>
      <p:sp>
        <p:nvSpPr>
          <p:cNvPr id="4" name="Footer Placeholder 3"/>
          <p:cNvSpPr>
            <a:spLocks noGrp="1"/>
          </p:cNvSpPr>
          <p:nvPr>
            <p:ph type="ftr" sz="quarter" idx="11"/>
          </p:nvPr>
        </p:nvSpPr>
        <p:spPr/>
        <p:txBody>
          <a:bodyPr/>
          <a:lstStyle/>
          <a:p>
            <a:r>
              <a:rPr lang="en-US" dirty="0"/>
              <a:t>IE Semi-Annual Report: June 27, 2022 All Hands Meeting</a:t>
            </a:r>
          </a:p>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15086093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6/27/2022</a:t>
            </a:r>
          </a:p>
        </p:txBody>
      </p:sp>
      <p:sp>
        <p:nvSpPr>
          <p:cNvPr id="3" name="Footer Placeholder 2"/>
          <p:cNvSpPr>
            <a:spLocks noGrp="1"/>
          </p:cNvSpPr>
          <p:nvPr>
            <p:ph type="ftr" sz="quarter" idx="11"/>
          </p:nvPr>
        </p:nvSpPr>
        <p:spPr/>
        <p:txBody>
          <a:bodyPr/>
          <a:lstStyle/>
          <a:p>
            <a:r>
              <a:rPr lang="en-US" dirty="0"/>
              <a:t>IE Semi-Annual Report: June 27, 2022 All Hands Meeting</a:t>
            </a:r>
          </a:p>
        </p:txBody>
      </p:sp>
      <p:sp>
        <p:nvSpPr>
          <p:cNvPr id="4" name="Slide Number Placeholder 3"/>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9067679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744A62-F330-4F18-9801-48445C14E341}" type="datetime1">
              <a:rPr lang="en-US" smtClean="0"/>
              <a:t>7/11/2022</a:t>
            </a:fld>
            <a:endParaRPr lang="en-US" dirty="0"/>
          </a:p>
        </p:txBody>
      </p:sp>
      <p:sp>
        <p:nvSpPr>
          <p:cNvPr id="6" name="Footer Placeholder 5"/>
          <p:cNvSpPr>
            <a:spLocks noGrp="1"/>
          </p:cNvSpPr>
          <p:nvPr>
            <p:ph type="ftr" sz="quarter" idx="11"/>
          </p:nvPr>
        </p:nvSpPr>
        <p:spPr/>
        <p:txBody>
          <a:bodyPr/>
          <a:lstStyle/>
          <a:p>
            <a:r>
              <a:rPr lang="en-US" dirty="0"/>
              <a:t>IE Semi-Annual Report: Public Workshop</a:t>
            </a:r>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21463175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F8A80B-BC45-49BA-8F26-9558051F901C}" type="datetime1">
              <a:rPr lang="en-US" smtClean="0"/>
              <a:t>7/11/2022</a:t>
            </a:fld>
            <a:endParaRPr lang="en-US" dirty="0"/>
          </a:p>
        </p:txBody>
      </p:sp>
      <p:sp>
        <p:nvSpPr>
          <p:cNvPr id="6" name="Footer Placeholder 5"/>
          <p:cNvSpPr>
            <a:spLocks noGrp="1"/>
          </p:cNvSpPr>
          <p:nvPr>
            <p:ph type="ftr" sz="quarter" idx="11"/>
          </p:nvPr>
        </p:nvSpPr>
        <p:spPr/>
        <p:txBody>
          <a:bodyPr/>
          <a:lstStyle/>
          <a:p>
            <a:r>
              <a:rPr lang="en-US" dirty="0"/>
              <a:t>IE Semi-Annual Report: Public Workshop</a:t>
            </a:r>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31627604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C1902B-35E2-43A8-B928-EC9C24704AA1}" type="datetime1">
              <a:rPr lang="en-US" smtClean="0"/>
              <a:t>7/11/2022</a:t>
            </a:fld>
            <a:endParaRPr lang="en-US" dirty="0"/>
          </a:p>
        </p:txBody>
      </p:sp>
      <p:sp>
        <p:nvSpPr>
          <p:cNvPr id="5" name="Footer Placeholder 4"/>
          <p:cNvSpPr>
            <a:spLocks noGrp="1"/>
          </p:cNvSpPr>
          <p:nvPr>
            <p:ph type="ftr" sz="quarter" idx="11"/>
          </p:nvPr>
        </p:nvSpPr>
        <p:spPr/>
        <p:txBody>
          <a:bodyPr/>
          <a:lstStyle/>
          <a:p>
            <a:r>
              <a:rPr lang="en-US" dirty="0"/>
              <a:t>IE Semi-Annual Report: Public Workshop</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15995498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1D886B-26F1-4805-A7A0-3A2BD4946D91}" type="datetime1">
              <a:rPr lang="en-US" smtClean="0"/>
              <a:t>7/11/2022</a:t>
            </a:fld>
            <a:endParaRPr lang="en-US" dirty="0"/>
          </a:p>
        </p:txBody>
      </p:sp>
      <p:sp>
        <p:nvSpPr>
          <p:cNvPr id="5" name="Footer Placeholder 4"/>
          <p:cNvSpPr>
            <a:spLocks noGrp="1"/>
          </p:cNvSpPr>
          <p:nvPr>
            <p:ph type="ftr" sz="quarter" idx="11"/>
          </p:nvPr>
        </p:nvSpPr>
        <p:spPr/>
        <p:txBody>
          <a:bodyPr/>
          <a:lstStyle/>
          <a:p>
            <a:r>
              <a:rPr lang="en-US" dirty="0"/>
              <a:t>IE Semi-Annual Report: Public Workshop</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81984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age - MCR 2016">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p>
        </p:txBody>
      </p:sp>
      <p:sp>
        <p:nvSpPr>
          <p:cNvPr id="5" name="Text Placeholder 4"/>
          <p:cNvSpPr>
            <a:spLocks noGrp="1"/>
          </p:cNvSpPr>
          <p:nvPr>
            <p:ph type="body" sz="quarter" idx="10" hasCustomPrompt="1"/>
          </p:nvPr>
        </p:nvSpPr>
        <p:spPr>
          <a:xfrm>
            <a:off x="838200" y="5282803"/>
            <a:ext cx="10514061" cy="492622"/>
          </a:xfrm>
        </p:spPr>
        <p:txBody>
          <a:bodyPr/>
          <a:lstStyle>
            <a:lvl1pPr>
              <a:defRPr baseline="0"/>
            </a:lvl1pPr>
          </a:lstStyle>
          <a:p>
            <a:pPr lvl="0"/>
            <a:r>
              <a:rPr lang="en-US"/>
              <a:t>Click to Add Date</a:t>
            </a:r>
          </a:p>
        </p:txBody>
      </p:sp>
    </p:spTree>
    <p:extLst>
      <p:ext uri="{BB962C8B-B14F-4D97-AF65-F5344CB8AC3E}">
        <p14:creationId xmlns:p14="http://schemas.microsoft.com/office/powerpoint/2010/main" val="332305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July 11, 2022</a:t>
            </a:fld>
            <a:endParaRPr lang="en-US" dirty="0"/>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dirty="0"/>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42057142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July 11, 2022</a:t>
            </a:fld>
            <a:endParaRPr lang="en-US" dirty="0"/>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9708400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July 11, 2022</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598364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July 11, 2022</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5491200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July 11, 2022</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92245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July 11, 2022</a:t>
            </a:fld>
            <a:endParaRPr lang="en-US" dirty="0"/>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1872229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July 11, 2022</a:t>
            </a:fld>
            <a:endParaRPr lang="en-US" dirty="0"/>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4864051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July 11, 2022</a:t>
            </a:fld>
            <a:endParaRPr lang="en-US" dirty="0"/>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9939164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July 11, 2022</a:t>
            </a:fld>
            <a:endParaRPr lang="en-US" dirty="0"/>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7388745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July 11, 2022</a:t>
            </a:fld>
            <a:endParaRPr lang="en-US" dirty="0"/>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05304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Slide - MCR 2016">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75"/>
            </a:lvl1pPr>
          </a:lstStyle>
          <a:p>
            <a:r>
              <a:rPr lang="en-US"/>
              <a:t>Click to edit Master title style</a:t>
            </a:r>
          </a:p>
        </p:txBody>
      </p:sp>
      <p:sp>
        <p:nvSpPr>
          <p:cNvPr id="5" name="Text Placeholder 4"/>
          <p:cNvSpPr>
            <a:spLocks noGrp="1"/>
          </p:cNvSpPr>
          <p:nvPr>
            <p:ph type="body" sz="quarter" idx="11" hasCustomPrompt="1"/>
          </p:nvPr>
        </p:nvSpPr>
        <p:spPr>
          <a:xfrm>
            <a:off x="1662546" y="1104901"/>
            <a:ext cx="8866909" cy="433388"/>
          </a:xfrm>
        </p:spPr>
        <p:txBody>
          <a:bodyPr anchor="ctr"/>
          <a:lstStyle>
            <a:lvl1pPr marL="0" indent="0" algn="ctr">
              <a:buNone/>
              <a:defRPr b="1" i="1" baseline="0"/>
            </a:lvl1pPr>
          </a:lstStyle>
          <a:p>
            <a:pPr lvl="0"/>
            <a:r>
              <a:rPr lang="en-US"/>
              <a:t>Click to Add Title</a:t>
            </a:r>
          </a:p>
        </p:txBody>
      </p:sp>
    </p:spTree>
    <p:extLst>
      <p:ext uri="{BB962C8B-B14F-4D97-AF65-F5344CB8AC3E}">
        <p14:creationId xmlns:p14="http://schemas.microsoft.com/office/powerpoint/2010/main" val="24131417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July 11, 2022</a:t>
            </a:fld>
            <a:endParaRPr lang="en-US" dirty="0"/>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5040178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July 11, 2022</a:t>
            </a:fld>
            <a:endParaRPr lang="en-US" dirty="0"/>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9487972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July 11, 2022</a:t>
            </a:fld>
            <a:endParaRPr lang="en-US" dirty="0"/>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6202236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July 11, 2022</a:t>
            </a:fld>
            <a:endParaRPr lang="en-US" dirty="0"/>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2077460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July 11, 2022</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2340641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July 11, 2022</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810016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July 11, 2022</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19974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July 11, 2022</a:t>
            </a:fld>
            <a:endParaRPr lang="en-US" dirty="0"/>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5503778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July 11, 2022</a:t>
            </a:fld>
            <a:endParaRPr lang="en-US" dirty="0"/>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42436556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July 11, 2022</a:t>
            </a:fld>
            <a:endParaRPr lang="en-US" dirty="0"/>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13652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1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11.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2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12.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3.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2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6.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5.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20.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2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23.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theme" Target="../theme/theme8.xml"/><Relationship Id="rId1"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538842"/>
      </p:ext>
    </p:extLst>
  </p:cSld>
  <p:clrMap bg1="lt1" tx1="dk1" bg2="lt2" tx2="dk2" accent1="accent1" accent2="accent2" accent3="accent3" accent4="accent4" accent5="accent5" accent6="accent6" hlink="hlink" folHlink="folHlink"/>
  <p:sldLayoutIdLst>
    <p:sldLayoutId id="2147483676" r:id="rId1"/>
    <p:sldLayoutId id="2147483649" r:id="rId2"/>
    <p:sldLayoutId id="2147483654" r:id="rId3"/>
    <p:sldLayoutId id="2147483675" r:id="rId4"/>
    <p:sldLayoutId id="2147483668" r:id="rId5"/>
    <p:sldLayoutId id="2147483658" r:id="rId6"/>
    <p:sldLayoutId id="2147483659" r:id="rId7"/>
  </p:sldLayoutIdLst>
  <p:txStyles>
    <p:title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CD0F22D-C7E7-4D9D-847A-34A54ED1C113}" type="datetime1">
              <a:rPr lang="en-US" smtClean="0"/>
              <a:t>7/11/2022</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a:pPr/>
              <a:t>‹#›</a:t>
            </a:fld>
            <a:endParaRPr lang="en-US" dirty="0"/>
          </a:p>
        </p:txBody>
      </p:sp>
    </p:spTree>
    <p:extLst>
      <p:ext uri="{BB962C8B-B14F-4D97-AF65-F5344CB8AC3E}">
        <p14:creationId xmlns:p14="http://schemas.microsoft.com/office/powerpoint/2010/main" val="32101526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2"/>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2"/>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2"/>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July 11, 2022</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2620111861"/>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July 11, 2022</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2290246506"/>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E0A7D8E-9D5E-B44D-AFB5-97106A0965C8}" type="datetime4">
              <a:rPr lang="en-US" smtClean="0"/>
              <a:t>July 11, 2022</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2607932875"/>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12808" r="8634"/>
          <a:stretch/>
        </p:blipFill>
        <p:spPr>
          <a:xfrm>
            <a:off x="6087342" y="1210803"/>
            <a:ext cx="1418804" cy="928688"/>
          </a:xfrm>
          <a:prstGeom prst="rect">
            <a:avLst/>
          </a:prstGeom>
        </p:spPr>
      </p:pic>
      <p:sp>
        <p:nvSpPr>
          <p:cNvPr id="2" name="Title Placeholder 1"/>
          <p:cNvSpPr>
            <a:spLocks noGrp="1"/>
          </p:cNvSpPr>
          <p:nvPr>
            <p:ph type="title"/>
          </p:nvPr>
        </p:nvSpPr>
        <p:spPr>
          <a:xfrm>
            <a:off x="838200" y="2368153"/>
            <a:ext cx="10515600" cy="1022748"/>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838200" y="5335794"/>
            <a:ext cx="10515600" cy="570155"/>
          </a:xfrm>
          <a:prstGeom prst="rect">
            <a:avLst/>
          </a:prstGeom>
        </p:spPr>
        <p:txBody>
          <a:bodyPr vert="horz" lIns="91440" tIns="45720" rIns="91440" bIns="45720" rtlCol="0" anchor="ctr">
            <a:normAutofit/>
          </a:bodyPr>
          <a:lstStyle/>
          <a:p>
            <a:pPr lvl="0"/>
            <a:r>
              <a:rPr lang="en-US"/>
              <a:t>Click to Edit Date</a:t>
            </a:r>
          </a:p>
        </p:txBody>
      </p:sp>
      <p:sp>
        <p:nvSpPr>
          <p:cNvPr id="15" name="Text Box 34"/>
          <p:cNvSpPr txBox="1">
            <a:spLocks noChangeArrowheads="1"/>
          </p:cNvSpPr>
          <p:nvPr userDrawn="1"/>
        </p:nvSpPr>
        <p:spPr bwMode="auto">
          <a:xfrm>
            <a:off x="5608320" y="4099802"/>
            <a:ext cx="975360" cy="323165"/>
          </a:xfrm>
          <a:prstGeom prst="rect">
            <a:avLst/>
          </a:prstGeom>
          <a:noFill/>
          <a:ln w="9525">
            <a:noFill/>
            <a:miter lim="800000"/>
            <a:headEnd/>
            <a:tailEnd/>
          </a:ln>
          <a:effectLst/>
        </p:spPr>
        <p:txBody>
          <a:bodyPr wrap="square">
            <a:spAutoFit/>
          </a:bodyPr>
          <a:lstStyle/>
          <a:p>
            <a:pPr algn="ctr">
              <a:spcBef>
                <a:spcPct val="50000"/>
              </a:spcBef>
              <a:defRPr/>
            </a:pPr>
            <a:r>
              <a:rPr lang="en-US" sz="750" dirty="0">
                <a:solidFill>
                  <a:srgbClr val="005CA7"/>
                </a:solidFill>
              </a:rPr>
              <a:t>Insert Client </a:t>
            </a:r>
            <a:br>
              <a:rPr lang="en-US" sz="750" dirty="0">
                <a:solidFill>
                  <a:srgbClr val="005CA7"/>
                </a:solidFill>
              </a:rPr>
            </a:br>
            <a:r>
              <a:rPr lang="en-US" sz="750" dirty="0">
                <a:solidFill>
                  <a:srgbClr val="005CA7"/>
                </a:solidFill>
              </a:rPr>
              <a:t>Logo here</a:t>
            </a:r>
          </a:p>
        </p:txBody>
      </p:sp>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l="3210" r="19867"/>
          <a:stretch/>
        </p:blipFill>
        <p:spPr>
          <a:xfrm>
            <a:off x="1939636" y="1210802"/>
            <a:ext cx="1385456" cy="928688"/>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210802"/>
            <a:ext cx="1959876" cy="928688"/>
          </a:xfrm>
          <a:prstGeom prst="rect">
            <a:avLst/>
          </a:prstGeom>
        </p:spPr>
      </p:pic>
      <p:pic>
        <p:nvPicPr>
          <p:cNvPr id="9" name="Picture 8"/>
          <p:cNvPicPr>
            <a:picLocks noChangeAspect="1"/>
          </p:cNvPicPr>
          <p:nvPr userDrawn="1"/>
        </p:nvPicPr>
        <p:blipFill rotWithShape="1">
          <a:blip r:embed="rId6" cstate="print">
            <a:extLst>
              <a:ext uri="{28A0092B-C50C-407E-A947-70E740481C1C}">
                <a14:useLocalDpi xmlns:a14="http://schemas.microsoft.com/office/drawing/2010/main" val="0"/>
              </a:ext>
            </a:extLst>
          </a:blip>
          <a:srcRect l="14470" r="3783"/>
          <a:stretch/>
        </p:blipFill>
        <p:spPr>
          <a:xfrm>
            <a:off x="3325091" y="1210802"/>
            <a:ext cx="1477818" cy="928688"/>
          </a:xfrm>
          <a:prstGeom prst="rect">
            <a:avLst/>
          </a:prstGeom>
        </p:spPr>
      </p:pic>
      <p:pic>
        <p:nvPicPr>
          <p:cNvPr id="10" name="Picture 9"/>
          <p:cNvPicPr>
            <a:picLocks noChangeAspect="1"/>
          </p:cNvPicPr>
          <p:nvPr userDrawn="1"/>
        </p:nvPicPr>
        <p:blipFill rotWithShape="1">
          <a:blip r:embed="rId7" cstate="print">
            <a:extLst>
              <a:ext uri="{28A0092B-C50C-407E-A947-70E740481C1C}">
                <a14:useLocalDpi xmlns:a14="http://schemas.microsoft.com/office/drawing/2010/main" val="0"/>
              </a:ext>
            </a:extLst>
          </a:blip>
          <a:srcRect l="6755" r="21954"/>
          <a:stretch/>
        </p:blipFill>
        <p:spPr>
          <a:xfrm>
            <a:off x="4797484" y="1210802"/>
            <a:ext cx="1288822" cy="928688"/>
          </a:xfrm>
          <a:prstGeom prst="rect">
            <a:avLst/>
          </a:prstGeom>
        </p:spPr>
      </p:pic>
      <p:pic>
        <p:nvPicPr>
          <p:cNvPr id="11" name="Picture 10"/>
          <p:cNvPicPr>
            <a:picLocks noChangeAspect="1"/>
          </p:cNvPicPr>
          <p:nvPr userDrawn="1"/>
        </p:nvPicPr>
        <p:blipFill rotWithShape="1">
          <a:blip r:embed="rId8" cstate="print">
            <a:extLst>
              <a:ext uri="{28A0092B-C50C-407E-A947-70E740481C1C}">
                <a14:useLocalDpi xmlns:a14="http://schemas.microsoft.com/office/drawing/2010/main" val="0"/>
              </a:ext>
            </a:extLst>
          </a:blip>
          <a:srcRect l="12237" r="16004"/>
          <a:stretch/>
        </p:blipFill>
        <p:spPr>
          <a:xfrm>
            <a:off x="7505444" y="1210802"/>
            <a:ext cx="1235636" cy="928688"/>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730342" y="1210802"/>
            <a:ext cx="1799112" cy="928688"/>
          </a:xfrm>
          <a:prstGeom prst="rect">
            <a:avLst/>
          </a:prstGeom>
        </p:spPr>
      </p:pic>
      <p:pic>
        <p:nvPicPr>
          <p:cNvPr id="14" name="Picture 13"/>
          <p:cNvPicPr>
            <a:picLocks noChangeAspect="1"/>
          </p:cNvPicPr>
          <p:nvPr userDrawn="1"/>
        </p:nvPicPr>
        <p:blipFill rotWithShape="1">
          <a:blip r:embed="rId10" cstate="print">
            <a:extLst>
              <a:ext uri="{28A0092B-C50C-407E-A947-70E740481C1C}">
                <a14:useLocalDpi xmlns:a14="http://schemas.microsoft.com/office/drawing/2010/main" val="0"/>
              </a:ext>
            </a:extLst>
          </a:blip>
          <a:srcRect l="4483" r="3673"/>
          <a:stretch/>
        </p:blipFill>
        <p:spPr>
          <a:xfrm>
            <a:off x="10525848" y="1210802"/>
            <a:ext cx="1648835" cy="928688"/>
          </a:xfrm>
          <a:prstGeom prst="rect">
            <a:avLst/>
          </a:prstGeom>
        </p:spPr>
      </p:pic>
      <p:sp>
        <p:nvSpPr>
          <p:cNvPr id="4" name="TextBox 3">
            <a:extLst>
              <a:ext uri="{FF2B5EF4-FFF2-40B4-BE49-F238E27FC236}">
                <a16:creationId xmlns:a16="http://schemas.microsoft.com/office/drawing/2014/main" id="{79E0505B-7186-4A0C-8394-F9E25503F115}"/>
              </a:ext>
            </a:extLst>
          </p:cNvPr>
          <p:cNvSpPr txBox="1"/>
          <p:nvPr userDrawn="1"/>
        </p:nvSpPr>
        <p:spPr>
          <a:xfrm>
            <a:off x="4341092" y="436618"/>
            <a:ext cx="3256716" cy="438582"/>
          </a:xfrm>
          <a:prstGeom prst="rect">
            <a:avLst/>
          </a:prstGeom>
          <a:noFill/>
        </p:spPr>
        <p:txBody>
          <a:bodyPr wrap="square" rtlCol="0">
            <a:spAutoFit/>
          </a:bodyPr>
          <a:lstStyle/>
          <a:p>
            <a:pPr algn="ctr"/>
            <a:r>
              <a:rPr lang="en-US" sz="2250" dirty="0"/>
              <a:t>Confidential</a:t>
            </a:r>
          </a:p>
        </p:txBody>
      </p:sp>
    </p:spTree>
    <p:extLst>
      <p:ext uri="{BB962C8B-B14F-4D97-AF65-F5344CB8AC3E}">
        <p14:creationId xmlns:p14="http://schemas.microsoft.com/office/powerpoint/2010/main" val="2301608532"/>
      </p:ext>
    </p:extLst>
  </p:cSld>
  <p:clrMap bg1="lt1" tx1="dk1" bg2="lt2" tx2="dk2" accent1="accent1" accent2="accent2" accent3="accent3" accent4="accent4" accent5="accent5" accent6="accent6" hlink="hlink" folHlink="folHlink"/>
  <p:sldLayoutIdLst>
    <p:sldLayoutId id="2147483775" r:id="rId1"/>
  </p:sldLayoutIdLst>
  <p:txStyles>
    <p:titleStyle>
      <a:lvl1pPr algn="ctr" defTabSz="85725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ctr" defTabSz="857250" rtl="0" eaLnBrk="1" latinLnBrk="0" hangingPunct="1">
        <a:lnSpc>
          <a:spcPct val="90000"/>
        </a:lnSpc>
        <a:spcBef>
          <a:spcPts val="938"/>
        </a:spcBef>
        <a:buFont typeface="Arial" panose="020B0604020202020204" pitchFamily="34" charset="0"/>
        <a:buNone/>
        <a:defRPr sz="2250" b="1" kern="1200">
          <a:solidFill>
            <a:schemeClr val="tx1"/>
          </a:solidFill>
          <a:latin typeface="+mn-lt"/>
          <a:ea typeface="+mn-ea"/>
          <a:cs typeface="+mn-cs"/>
        </a:defRPr>
      </a:lvl1pPr>
      <a:lvl2pPr marL="428625" indent="0" algn="l" defTabSz="857250" rtl="0" eaLnBrk="1" latinLnBrk="0" hangingPunct="1">
        <a:lnSpc>
          <a:spcPct val="90000"/>
        </a:lnSpc>
        <a:spcBef>
          <a:spcPts val="469"/>
        </a:spcBef>
        <a:buFont typeface="Arial" panose="020B0604020202020204" pitchFamily="34" charset="0"/>
        <a:buNone/>
        <a:defRPr sz="2250" kern="1200">
          <a:solidFill>
            <a:schemeClr val="tx1"/>
          </a:solidFill>
          <a:latin typeface="+mn-lt"/>
          <a:ea typeface="+mn-ea"/>
          <a:cs typeface="+mn-cs"/>
        </a:defRPr>
      </a:lvl2pPr>
      <a:lvl3pPr marL="857250" indent="0" algn="l" defTabSz="857250" rtl="0" eaLnBrk="1" latinLnBrk="0" hangingPunct="1">
        <a:lnSpc>
          <a:spcPct val="90000"/>
        </a:lnSpc>
        <a:spcBef>
          <a:spcPts val="469"/>
        </a:spcBef>
        <a:buFont typeface="Arial" panose="020B0604020202020204" pitchFamily="34" charset="0"/>
        <a:buNone/>
        <a:defRPr sz="1875" kern="1200">
          <a:solidFill>
            <a:schemeClr val="tx1"/>
          </a:solidFill>
          <a:latin typeface="+mn-lt"/>
          <a:ea typeface="+mn-ea"/>
          <a:cs typeface="+mn-cs"/>
        </a:defRPr>
      </a:lvl3pPr>
      <a:lvl4pPr marL="1285875" indent="0" algn="l" defTabSz="857250" rtl="0" eaLnBrk="1" latinLnBrk="0" hangingPunct="1">
        <a:lnSpc>
          <a:spcPct val="90000"/>
        </a:lnSpc>
        <a:spcBef>
          <a:spcPts val="469"/>
        </a:spcBef>
        <a:buFont typeface="Arial" panose="020B0604020202020204" pitchFamily="34" charset="0"/>
        <a:buNone/>
        <a:defRPr sz="1688" kern="1200">
          <a:solidFill>
            <a:schemeClr val="tx1"/>
          </a:solidFill>
          <a:latin typeface="+mn-lt"/>
          <a:ea typeface="+mn-ea"/>
          <a:cs typeface="+mn-cs"/>
        </a:defRPr>
      </a:lvl4pPr>
      <a:lvl5pPr marL="1714500" indent="0" algn="l" defTabSz="857250" rtl="0" eaLnBrk="1" latinLnBrk="0" hangingPunct="1">
        <a:lnSpc>
          <a:spcPct val="90000"/>
        </a:lnSpc>
        <a:spcBef>
          <a:spcPts val="469"/>
        </a:spcBef>
        <a:buFont typeface="Arial" panose="020B0604020202020204" pitchFamily="34" charset="0"/>
        <a:buNone/>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0">
          <p15:clr>
            <a:srgbClr val="F26B43"/>
          </p15:clr>
        </p15:guide>
        <p15:guide id="2" pos="3168">
          <p15:clr>
            <a:srgbClr val="F26B43"/>
          </p15:clr>
        </p15:guide>
        <p15:guide id="3" orient="horz" pos="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76781"/>
            <a:ext cx="10642600" cy="613819"/>
          </a:xfrm>
          <a:prstGeom prst="rect">
            <a:avLst/>
          </a:prstGeom>
        </p:spPr>
        <p:txBody>
          <a:bodyPr vert="horz" lIns="91440" tIns="45720" rIns="91440" bIns="45720" rtlCol="0" anchor="b">
            <a:normAutofit/>
          </a:bodyPr>
          <a:lstStyle/>
          <a:p>
            <a:r>
              <a:rPr lang="en-US"/>
              <a:t>Click to Edit Header</a:t>
            </a:r>
          </a:p>
        </p:txBody>
      </p:sp>
      <p:sp>
        <p:nvSpPr>
          <p:cNvPr id="3" name="Text Placeholder 2"/>
          <p:cNvSpPr>
            <a:spLocks noGrp="1"/>
          </p:cNvSpPr>
          <p:nvPr>
            <p:ph type="body" idx="1"/>
          </p:nvPr>
        </p:nvSpPr>
        <p:spPr>
          <a:xfrm>
            <a:off x="838201" y="1104900"/>
            <a:ext cx="10642600" cy="496448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7" name="Straight Connector 6"/>
          <p:cNvCxnSpPr/>
          <p:nvPr userDrawn="1"/>
        </p:nvCxnSpPr>
        <p:spPr>
          <a:xfrm>
            <a:off x="0" y="990600"/>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lide Number Placeholder 12"/>
          <p:cNvSpPr txBox="1">
            <a:spLocks/>
          </p:cNvSpPr>
          <p:nvPr userDrawn="1"/>
        </p:nvSpPr>
        <p:spPr>
          <a:xfrm>
            <a:off x="10266440" y="6704011"/>
            <a:ext cx="1914764" cy="187929"/>
          </a:xfrm>
          <a:prstGeom prst="rect">
            <a:avLst/>
          </a:prstGeom>
        </p:spPr>
        <p:txBody>
          <a:bodyPr vert="horz" lIns="85725" tIns="42863" rIns="85725" bIns="42863" rtlCol="0" anchor="b"/>
          <a:lstStyle>
            <a:defPPr>
              <a:defRPr lang="en-US"/>
            </a:defPPr>
            <a:lvl1pPr marL="0" algn="ctr"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563" b="1" dirty="0">
                <a:solidFill>
                  <a:schemeClr val="accent1"/>
                </a:solidFill>
              </a:rPr>
              <a:t>MCR Performance Solutions,</a:t>
            </a:r>
            <a:r>
              <a:rPr lang="en-US" sz="563" b="1" baseline="0" dirty="0">
                <a:solidFill>
                  <a:schemeClr val="accent1"/>
                </a:solidFill>
              </a:rPr>
              <a:t> LLC</a:t>
            </a:r>
            <a:endParaRPr lang="en-US" sz="563" b="1" dirty="0">
              <a:solidFill>
                <a:schemeClr val="accent1"/>
              </a:solidFill>
            </a:endParaRP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91288" y="6555867"/>
            <a:ext cx="615672" cy="204031"/>
          </a:xfrm>
          <a:prstGeom prst="rect">
            <a:avLst/>
          </a:prstGeom>
        </p:spPr>
      </p:pic>
      <p:sp>
        <p:nvSpPr>
          <p:cNvPr id="12" name="TextBox 11"/>
          <p:cNvSpPr txBox="1"/>
          <p:nvPr userDrawn="1"/>
        </p:nvSpPr>
        <p:spPr>
          <a:xfrm>
            <a:off x="4231341" y="6534835"/>
            <a:ext cx="3729318" cy="323165"/>
          </a:xfrm>
          <a:prstGeom prst="rect">
            <a:avLst/>
          </a:prstGeom>
          <a:noFill/>
        </p:spPr>
        <p:txBody>
          <a:bodyPr wrap="square" rtlCol="0" anchor="b">
            <a:spAutoFit/>
          </a:bodyPr>
          <a:lstStyle/>
          <a:p>
            <a:pPr algn="ctr"/>
            <a:fld id="{778BE0E2-3ECC-4420-AE93-60F8CE78372C}" type="slidenum">
              <a:rPr lang="en-US" sz="750" smtClean="0"/>
              <a:t>‹#›</a:t>
            </a:fld>
            <a:endParaRPr lang="en-US" sz="750" dirty="0"/>
          </a:p>
          <a:p>
            <a:pPr algn="ctr"/>
            <a:r>
              <a:rPr lang="en-US" sz="750" dirty="0"/>
              <a:t>© 2022 All Rights Reserved</a:t>
            </a:r>
          </a:p>
        </p:txBody>
      </p:sp>
      <p:sp>
        <p:nvSpPr>
          <p:cNvPr id="8" name="TextBox 7">
            <a:extLst>
              <a:ext uri="{FF2B5EF4-FFF2-40B4-BE49-F238E27FC236}">
                <a16:creationId xmlns:a16="http://schemas.microsoft.com/office/drawing/2014/main" id="{DFEFDEB8-1262-4659-A844-75934E713FFF}"/>
              </a:ext>
            </a:extLst>
          </p:cNvPr>
          <p:cNvSpPr txBox="1"/>
          <p:nvPr userDrawn="1"/>
        </p:nvSpPr>
        <p:spPr>
          <a:xfrm>
            <a:off x="4467641" y="20648"/>
            <a:ext cx="3256716" cy="438582"/>
          </a:xfrm>
          <a:prstGeom prst="rect">
            <a:avLst/>
          </a:prstGeom>
          <a:noFill/>
        </p:spPr>
        <p:txBody>
          <a:bodyPr wrap="square" rtlCol="0">
            <a:spAutoFit/>
          </a:bodyPr>
          <a:lstStyle/>
          <a:p>
            <a:pPr algn="ctr"/>
            <a:r>
              <a:rPr lang="en-US" sz="2250" dirty="0"/>
              <a:t>Confidential</a:t>
            </a:r>
          </a:p>
        </p:txBody>
      </p:sp>
    </p:spTree>
    <p:extLst>
      <p:ext uri="{BB962C8B-B14F-4D97-AF65-F5344CB8AC3E}">
        <p14:creationId xmlns:p14="http://schemas.microsoft.com/office/powerpoint/2010/main" val="241169265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Lst>
  <p:hf sldNum="0" hdr="0" ftr="0" dt="0"/>
  <p:txStyles>
    <p:titleStyle>
      <a:lvl1pPr algn="l" defTabSz="857250" rtl="0" eaLnBrk="1" latinLnBrk="0" hangingPunct="1">
        <a:lnSpc>
          <a:spcPct val="100000"/>
        </a:lnSpc>
        <a:spcBef>
          <a:spcPct val="0"/>
        </a:spcBef>
        <a:buNone/>
        <a:defRPr sz="2250" b="1" kern="1200" baseline="0">
          <a:solidFill>
            <a:schemeClr val="tx1"/>
          </a:solidFill>
          <a:latin typeface="+mj-lt"/>
          <a:ea typeface="+mj-ea"/>
          <a:cs typeface="+mj-cs"/>
        </a:defRPr>
      </a:lvl1pPr>
    </p:titleStyle>
    <p:bodyStyle>
      <a:lvl1pPr marL="214313" indent="-214313" algn="l" defTabSz="857250" rtl="0" eaLnBrk="1" latinLnBrk="0" hangingPunct="1">
        <a:lnSpc>
          <a:spcPct val="100000"/>
        </a:lnSpc>
        <a:spcBef>
          <a:spcPts val="1125"/>
        </a:spcBef>
        <a:buClr>
          <a:schemeClr val="accent1"/>
        </a:buClr>
        <a:buFont typeface="Wingdings" panose="05000000000000000000" pitchFamily="2" charset="2"/>
        <a:buChar char="n"/>
        <a:defRPr sz="1875" kern="1200">
          <a:solidFill>
            <a:schemeClr val="tx1"/>
          </a:solidFill>
          <a:latin typeface="+mn-lt"/>
          <a:ea typeface="+mn-ea"/>
          <a:cs typeface="+mn-cs"/>
        </a:defRPr>
      </a:lvl1pPr>
      <a:lvl2pPr marL="482203" indent="-214313" algn="l" defTabSz="857250" rtl="0" eaLnBrk="1" latinLnBrk="0" hangingPunct="1">
        <a:lnSpc>
          <a:spcPct val="100000"/>
        </a:lnSpc>
        <a:spcBef>
          <a:spcPts val="1125"/>
        </a:spcBef>
        <a:buClr>
          <a:schemeClr val="accent1"/>
        </a:buClr>
        <a:buSzPct val="100000"/>
        <a:buFont typeface="Arial" panose="020B0604020202020204" pitchFamily="34" charset="0"/>
        <a:buChar char="●"/>
        <a:defRPr sz="1875" kern="1200">
          <a:solidFill>
            <a:schemeClr val="tx1"/>
          </a:solidFill>
          <a:latin typeface="+mn-lt"/>
          <a:ea typeface="+mn-ea"/>
          <a:cs typeface="+mn-cs"/>
        </a:defRPr>
      </a:lvl2pPr>
      <a:lvl3pPr marL="803672" indent="-272356" algn="l" defTabSz="857250" rtl="0" eaLnBrk="1" latinLnBrk="0" hangingPunct="1">
        <a:lnSpc>
          <a:spcPct val="100000"/>
        </a:lnSpc>
        <a:spcBef>
          <a:spcPts val="1125"/>
        </a:spcBef>
        <a:buClr>
          <a:schemeClr val="accent1"/>
        </a:buClr>
        <a:buFont typeface="Wingdings" panose="05000000000000000000" pitchFamily="2" charset="2"/>
        <a:buChar char="v"/>
        <a:defRPr sz="1875" kern="1200">
          <a:solidFill>
            <a:schemeClr val="tx1"/>
          </a:solidFill>
          <a:latin typeface="+mn-lt"/>
          <a:ea typeface="+mn-ea"/>
          <a:cs typeface="+mn-cs"/>
        </a:defRPr>
      </a:lvl3pPr>
      <a:lvl4pPr marL="1125141" indent="-267891" algn="l" defTabSz="857250" rtl="0" eaLnBrk="1" latinLnBrk="0" hangingPunct="1">
        <a:lnSpc>
          <a:spcPct val="100000"/>
        </a:lnSpc>
        <a:spcBef>
          <a:spcPts val="1125"/>
        </a:spcBef>
        <a:buClr>
          <a:schemeClr val="accent1"/>
        </a:buClr>
        <a:buSzPct val="90000"/>
        <a:buFont typeface="Arial" panose="020B0604020202020204" pitchFamily="34" charset="0"/>
        <a:buChar char="―"/>
        <a:defRPr sz="1875" kern="1200">
          <a:solidFill>
            <a:schemeClr val="tx1"/>
          </a:solidFill>
          <a:latin typeface="+mn-lt"/>
          <a:ea typeface="+mn-ea"/>
          <a:cs typeface="+mn-cs"/>
        </a:defRPr>
      </a:lvl4pPr>
      <a:lvl5pPr marL="1928813" indent="-214313" algn="l" defTabSz="857250" rtl="0" eaLnBrk="1" latinLnBrk="0" hangingPunct="1">
        <a:lnSpc>
          <a:spcPct val="100000"/>
        </a:lnSpc>
        <a:spcBef>
          <a:spcPts val="469"/>
        </a:spcBef>
        <a:buFont typeface="Arial" panose="020B0604020202020204" pitchFamily="34" charset="0"/>
        <a:buChar char="•"/>
        <a:defRPr sz="1500"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6">
          <p15:clr>
            <a:srgbClr val="F26B43"/>
          </p15:clr>
        </p15:guide>
        <p15:guide id="2" pos="422">
          <p15:clr>
            <a:srgbClr val="F26B43"/>
          </p15:clr>
        </p15:guide>
        <p15:guide id="3" orient="horz" pos="742">
          <p15:clr>
            <a:srgbClr val="F26B43"/>
          </p15:clr>
        </p15:guide>
        <p15:guide id="4" orient="horz" pos="4070">
          <p15:clr>
            <a:srgbClr val="F26B43"/>
          </p15:clr>
        </p15:guide>
        <p15:guide id="5" pos="5966">
          <p15:clr>
            <a:srgbClr val="F26B43"/>
          </p15:clr>
        </p15:guide>
        <p15:guide id="6"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4BC017DF-A407-CD47-A5A3-F311B6DBC780}"/>
              </a:ext>
            </a:extLst>
          </p:cNvPr>
          <p:cNvSpPr/>
          <p:nvPr userDrawn="1"/>
        </p:nvSpPr>
        <p:spPr>
          <a:xfrm>
            <a:off x="0" y="5466080"/>
            <a:ext cx="5019040" cy="1391920"/>
          </a:xfrm>
          <a:prstGeom prst="rtTriangle">
            <a:avLst/>
          </a:prstGeom>
          <a:gradFill>
            <a:gsLst>
              <a:gs pos="0">
                <a:schemeClr val="tx2"/>
              </a:gs>
              <a:gs pos="74000">
                <a:schemeClr val="accent3"/>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6FE1C1D-69D6-3146-8816-CFD96D75A20D}"/>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073408" y="6361592"/>
            <a:ext cx="1667308" cy="219456"/>
          </a:xfrm>
          <a:prstGeom prst="rect">
            <a:avLst/>
          </a:prstGeom>
        </p:spPr>
      </p:pic>
      <p:sp>
        <p:nvSpPr>
          <p:cNvPr id="2" name="Title Placeholder 1"/>
          <p:cNvSpPr>
            <a:spLocks noGrp="1"/>
          </p:cNvSpPr>
          <p:nvPr>
            <p:ph type="title"/>
          </p:nvPr>
        </p:nvSpPr>
        <p:spPr>
          <a:xfrm>
            <a:off x="451283" y="274638"/>
            <a:ext cx="11269113" cy="68599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9252" y="1178560"/>
            <a:ext cx="11281464" cy="47086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86094" y="6330916"/>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7/11/2022</a:t>
            </a:fld>
            <a:endParaRPr lang="en-US" dirty="0"/>
          </a:p>
        </p:txBody>
      </p:sp>
      <p:sp>
        <p:nvSpPr>
          <p:cNvPr id="6" name="Slide Number Placeholder 5"/>
          <p:cNvSpPr>
            <a:spLocks noGrp="1"/>
          </p:cNvSpPr>
          <p:nvPr>
            <p:ph type="sldNum" sz="quarter" idx="4"/>
          </p:nvPr>
        </p:nvSpPr>
        <p:spPr>
          <a:xfrm>
            <a:off x="5846597" y="6330916"/>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dirty="0"/>
          </a:p>
        </p:txBody>
      </p:sp>
      <p:pic>
        <p:nvPicPr>
          <p:cNvPr id="5" name="Picture 4">
            <a:extLst>
              <a:ext uri="{FF2B5EF4-FFF2-40B4-BE49-F238E27FC236}">
                <a16:creationId xmlns:a16="http://schemas.microsoft.com/office/drawing/2014/main" id="{EA4F75DD-9575-AB4C-8610-942B34CE5952}"/>
              </a:ext>
            </a:extLst>
          </p:cNvPr>
          <p:cNvPicPr>
            <a:picLocks noChangeAspect="1"/>
          </p:cNvPicPr>
          <p:nvPr userDrawn="1"/>
        </p:nvPicPr>
        <p:blipFill>
          <a:blip r:embed="rId20"/>
          <a:stretch>
            <a:fillRect/>
          </a:stretch>
        </p:blipFill>
        <p:spPr>
          <a:xfrm>
            <a:off x="451283" y="5976048"/>
            <a:ext cx="1567709" cy="612592"/>
          </a:xfrm>
          <a:prstGeom prst="rect">
            <a:avLst/>
          </a:prstGeom>
        </p:spPr>
      </p:pic>
    </p:spTree>
    <p:extLst>
      <p:ext uri="{BB962C8B-B14F-4D97-AF65-F5344CB8AC3E}">
        <p14:creationId xmlns:p14="http://schemas.microsoft.com/office/powerpoint/2010/main" val="85252260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855" r:id="rId17"/>
  </p:sldLayoutIdLst>
  <p:hf hdr="0" ftr="0" dt="0"/>
  <p:txStyles>
    <p:titleStyle>
      <a:lvl1pPr algn="l" defTabSz="914400" rtl="0" eaLnBrk="1" latinLnBrk="0" hangingPunct="1">
        <a:spcBef>
          <a:spcPct val="0"/>
        </a:spcBef>
        <a:buNone/>
        <a:defRPr sz="3400" b="1" i="0" kern="1200">
          <a:solidFill>
            <a:schemeClr val="tx2"/>
          </a:solidFill>
          <a:latin typeface="Avenir Heavy" panose="02000503020000020003" pitchFamily="2" charset="0"/>
          <a:ea typeface="+mj-ea"/>
          <a:cs typeface="Arial" pitchFamily="34" charset="0"/>
        </a:defRPr>
      </a:lvl1pPr>
    </p:titleStyle>
    <p:bodyStyle>
      <a:lvl1pPr marL="342900" indent="-342900" algn="l" defTabSz="914400" rtl="0" eaLnBrk="1" latinLnBrk="0" hangingPunct="1">
        <a:spcBef>
          <a:spcPct val="20000"/>
        </a:spcBef>
        <a:buClr>
          <a:schemeClr val="tx2"/>
        </a:buClr>
        <a:buSzPct val="100000"/>
        <a:buFont typeface="Arial" pitchFamily="34" charset="0"/>
        <a:buChar char="»"/>
        <a:defRPr sz="2800" kern="1200">
          <a:solidFill>
            <a:schemeClr val="tx1"/>
          </a:solidFill>
          <a:latin typeface="Avenir Book" panose="02000503020000020003" pitchFamily="2" charset="0"/>
          <a:ea typeface="+mn-ea"/>
          <a:cs typeface="Arial" pitchFamily="34" charset="0"/>
        </a:defRPr>
      </a:lvl1pPr>
      <a:lvl2pPr marL="742950" indent="-285750" algn="l" defTabSz="914400" rtl="0" eaLnBrk="1" latinLnBrk="0" hangingPunct="1">
        <a:spcBef>
          <a:spcPct val="20000"/>
        </a:spcBef>
        <a:buClr>
          <a:schemeClr val="tx2"/>
        </a:buClr>
        <a:buFont typeface="Wingdings" pitchFamily="2" charset="2"/>
        <a:buChar char="§"/>
        <a:defRPr sz="2400" kern="1200">
          <a:solidFill>
            <a:schemeClr val="tx1"/>
          </a:solidFill>
          <a:latin typeface="Avenir Book" panose="02000503020000020003" pitchFamily="2" charset="0"/>
          <a:ea typeface="+mn-ea"/>
          <a:cs typeface="Arial" pitchFamily="34" charset="0"/>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Avenir Book" panose="02000503020000020003" pitchFamily="2" charset="0"/>
          <a:ea typeface="+mn-ea"/>
          <a:cs typeface="Arial" pitchFamily="34" charset="0"/>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venir Book" panose="02000503020000020003" pitchFamily="2" charset="0"/>
          <a:ea typeface="+mn-ea"/>
          <a:cs typeface="Arial" pitchFamily="34" charset="0"/>
        </a:defRPr>
      </a:lvl4pPr>
      <a:lvl5pPr marL="20574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venir Book" panose="02000503020000020003"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00">
                <a:solidFill>
                  <a:schemeClr val="tx1"/>
                </a:solidFill>
                <a:latin typeface="Segoe UI Semibold" panose="020B0702040204020203" pitchFamily="34" charset="0"/>
              </a:defRPr>
            </a:lvl1pPr>
          </a:lstStyle>
          <a:p>
            <a:fld id="{42BF0728-C5C8-7545-8E73-25F59C3B1421}" type="datetimeFigureOut">
              <a:rPr lang="en-US" smtClean="0"/>
              <a:t>7/11/2022</a:t>
            </a:fld>
            <a:endParaRPr lang="en-US" dirty="0"/>
          </a:p>
        </p:txBody>
      </p:sp>
      <p:sp>
        <p:nvSpPr>
          <p:cNvPr id="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000">
                <a:solidFill>
                  <a:schemeClr val="tx1">
                    <a:tint val="75000"/>
                  </a:schemeClr>
                </a:solidFill>
                <a:latin typeface="Segoe UI Semibold" panose="020B0702040204020203" pitchFamily="34" charset="0"/>
              </a:defRPr>
            </a:lvl1pPr>
          </a:lstStyle>
          <a:p>
            <a:endParaRPr lang="en-US" dirty="0"/>
          </a:p>
        </p:txBody>
      </p:sp>
      <p:sp>
        <p:nvSpPr>
          <p:cNvPr id="6" name="Slide Number Placeholder 5"/>
          <p:cNvSpPr>
            <a:spLocks noGrp="1"/>
          </p:cNvSpPr>
          <p:nvPr>
            <p:ph type="sldNum" sz="quarter" idx="4"/>
          </p:nvPr>
        </p:nvSpPr>
        <p:spPr>
          <a:xfrm>
            <a:off x="11304231" y="6374108"/>
            <a:ext cx="688760" cy="365125"/>
          </a:xfrm>
          <a:prstGeom prst="rect">
            <a:avLst/>
          </a:prstGeom>
        </p:spPr>
        <p:txBody>
          <a:bodyPr vert="horz" lIns="91440" tIns="45720" rIns="91440" bIns="45720" rtlCol="0" anchor="ctr"/>
          <a:lstStyle>
            <a:lvl1pPr algn="r">
              <a:defRPr sz="1200" b="1" i="0">
                <a:solidFill>
                  <a:schemeClr val="bg1">
                    <a:lumMod val="50000"/>
                  </a:schemeClr>
                </a:solidFill>
                <a:latin typeface="Open Sans"/>
                <a:ea typeface="Segoe UI" panose="020B0502040204020203" pitchFamily="34" charset="0"/>
                <a:cs typeface="Open Sans"/>
              </a:defRPr>
            </a:lvl1pPr>
          </a:lstStyle>
          <a:p>
            <a:fld id="{CD70848E-EBEA-3A4C-AF44-E91176C6413C}" type="slidenum">
              <a:rPr lang="en-US" smtClean="0"/>
              <a:t>‹#›</a:t>
            </a:fld>
            <a:endParaRPr lang="en-US" dirty="0"/>
          </a:p>
        </p:txBody>
      </p:sp>
      <p:cxnSp>
        <p:nvCxnSpPr>
          <p:cNvPr id="9" name="Straight Connector 8"/>
          <p:cNvCxnSpPr/>
          <p:nvPr/>
        </p:nvCxnSpPr>
        <p:spPr>
          <a:xfrm>
            <a:off x="11425131" y="6383045"/>
            <a:ext cx="0" cy="32515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6795856"/>
            <a:ext cx="12192000" cy="710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192405" y="6464424"/>
            <a:ext cx="1971862" cy="174740"/>
          </a:xfrm>
          <a:prstGeom prst="rect">
            <a:avLst/>
          </a:prstGeom>
        </p:spPr>
      </p:pic>
    </p:spTree>
    <p:extLst>
      <p:ext uri="{BB962C8B-B14F-4D97-AF65-F5344CB8AC3E}">
        <p14:creationId xmlns:p14="http://schemas.microsoft.com/office/powerpoint/2010/main" val="113001179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txStyles>
    <p:titleStyle>
      <a:lvl1pPr algn="l" defTabSz="914400" rtl="0" eaLnBrk="1" latinLnBrk="0" hangingPunct="1">
        <a:lnSpc>
          <a:spcPct val="90000"/>
        </a:lnSpc>
        <a:spcBef>
          <a:spcPct val="0"/>
        </a:spcBef>
        <a:buNone/>
        <a:defRPr sz="3200" kern="1200">
          <a:solidFill>
            <a:schemeClr val="tx1"/>
          </a:solidFill>
          <a:latin typeface="Segoe UI Ligh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D2C78C93-0B79-4367-ADDB-B6E8F1EF91DC}" type="datetime4">
              <a:rPr lang="en-US" smtClean="0"/>
              <a:t>July 11, 2022</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44913119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9AFDE88-6C5A-45C8-9684-ED0178A46646}" type="datetime4">
              <a:rPr lang="en-US" smtClean="0"/>
              <a:t>July 11, 2022</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41266245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EBA8DB-7325-4CFE-B6FE-9FBE978153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7B515C63-FDA0-4202-BE8B-6387A2567AE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2500"/>
          <a:stretch/>
        </p:blipFill>
        <p:spPr>
          <a:xfrm>
            <a:off x="6934200" y="0"/>
            <a:ext cx="5257800" cy="6858000"/>
          </a:xfrm>
          <a:prstGeom prst="rect">
            <a:avLst/>
          </a:prstGeom>
        </p:spPr>
      </p:pic>
    </p:spTree>
    <p:extLst>
      <p:ext uri="{BB962C8B-B14F-4D97-AF65-F5344CB8AC3E}">
        <p14:creationId xmlns:p14="http://schemas.microsoft.com/office/powerpoint/2010/main" val="389667383"/>
      </p:ext>
    </p:extLst>
  </p:cSld>
  <p:clrMap bg1="lt1" tx1="dk1" bg2="lt2" tx2="dk2" accent1="accent1" accent2="accent2" accent3="accent3" accent4="accent4" accent5="accent5" accent6="accent6" hlink="hlink" folHlink="folHlink"/>
  <p:sldLayoutIdLst>
    <p:sldLayoutId id="214748383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5"/>
          <p:cNvSpPr txBox="1">
            <a:spLocks/>
          </p:cNvSpPr>
          <p:nvPr userDrawn="1"/>
        </p:nvSpPr>
        <p:spPr bwMode="auto">
          <a:xfrm>
            <a:off x="10759019" y="6492970"/>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FD7B720C-F98A-44EF-809C-B225C8B671C0}" type="slidenum">
              <a:rPr lang="en-US" altLang="en-US" sz="900" smtClean="0">
                <a:solidFill>
                  <a:srgbClr val="7F7F7F"/>
                </a:solidFill>
                <a:latin typeface="Arial" pitchFamily="34" charset="0"/>
                <a:cs typeface="Arial" pitchFamily="34" charset="0"/>
              </a:rPr>
              <a:pPr algn="ctr" eaLnBrk="1" hangingPunct="1"/>
              <a:t>‹#›</a:t>
            </a:fld>
            <a:endParaRPr lang="en-US" altLang="en-US" sz="900"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1155547084"/>
      </p:ext>
    </p:extLst>
  </p:cSld>
  <p:clrMap bg1="lt1" tx1="dk1" bg2="lt2" tx2="dk2" accent1="accent1" accent2="accent2" accent3="accent3" accent4="accent4" accent5="accent5" accent6="accent6" hlink="hlink" folHlink="folHlink"/>
  <p:sldLayoutIdLst>
    <p:sldLayoutId id="2147483841" r:id="rId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hyperlink" Target="https://www.sdge.com/more-information/doing-business-with-us/energy-efficiency-third-party-solicitations/dynamic-schedule" TargetMode="External"/><Relationship Id="rId2" Type="http://schemas.openxmlformats.org/officeDocument/2006/relationships/notesSlide" Target="../notesSlides/notesSlide7.xml"/><Relationship Id="rId1" Type="http://schemas.openxmlformats.org/officeDocument/2006/relationships/slideLayout" Target="../slideLayouts/slideLayout81.xml"/><Relationship Id="rId4" Type="http://schemas.openxmlformats.org/officeDocument/2006/relationships/hyperlink" Target="https://www.caeecc.org/third-party-solicitation-proces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da.energydataweb.com/#!/documents/2575/view" TargetMode="External"/><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hyperlink" Target="https://www.caeecc.org/independent-evaluator-reports-solic"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cs.cpuc.ca.gov/PublishedDocs/Efile/G000/M488/K538/488538344.PDF" TargetMode="External"/><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docs.google.com/forms/d/e/1FAIpQLSe-nVt0LeicaLAk3EcAsNqOB9QaTZCgqV55gA2Uz3diX5eaQQ/viewform%20%5bdocs.google.com%5d" TargetMode="Externa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hyperlink" Target="https://www.flickr.com/photos/jontintinjordan/3736890944/" TargetMode="External"/><Relationship Id="rId5" Type="http://schemas.openxmlformats.org/officeDocument/2006/relationships/image" Target="../media/image38.jpeg"/><Relationship Id="rId10" Type="http://schemas.openxmlformats.org/officeDocument/2006/relationships/image" Target="../media/image42.jpeg"/><Relationship Id="rId4" Type="http://schemas.openxmlformats.org/officeDocument/2006/relationships/image" Target="../media/image37.jpeg"/><Relationship Id="rId9" Type="http://schemas.openxmlformats.org/officeDocument/2006/relationships/hyperlink" Target="https://www.flickr.com/photos/lwr/4160685028/"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hyperlink" Target="https://www.caeecc.org/third-party-solicitation-proces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poweradvocate.com/" TargetMode="Externa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hyperlink" Target="mailto:Mia.Hart@cpuc.ca.gov"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31.png"/><Relationship Id="rId4" Type="http://schemas.openxmlformats.org/officeDocument/2006/relationships/image" Target="../media/image3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32.xml"/><Relationship Id="rId4" Type="http://schemas.openxmlformats.org/officeDocument/2006/relationships/image" Target="../media/image60.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1.xml"/><Relationship Id="rId1" Type="http://schemas.openxmlformats.org/officeDocument/2006/relationships/slideLayout" Target="../slideLayouts/slideLayout68.xml"/><Relationship Id="rId4" Type="http://schemas.openxmlformats.org/officeDocument/2006/relationships/hyperlink" Target="http://www.pge.com/eesolicitations"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68.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71.xml"/><Relationship Id="rId4" Type="http://schemas.openxmlformats.org/officeDocument/2006/relationships/image" Target="../media/image70.sv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0.xml"/></Relationships>
</file>

<file path=ppt/slides/_rels/slide62.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sv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75.png"/><Relationship Id="rId17" Type="http://schemas.openxmlformats.org/officeDocument/2006/relationships/image" Target="../media/image80.svg"/><Relationship Id="rId2" Type="http://schemas.openxmlformats.org/officeDocument/2006/relationships/notesSlide" Target="../notesSlides/notesSlide37.xml"/><Relationship Id="rId16"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74.svg"/><Relationship Id="rId5" Type="http://schemas.openxmlformats.org/officeDocument/2006/relationships/diagramQuickStyle" Target="../diagrams/quickStyle7.xml"/><Relationship Id="rId15" Type="http://schemas.openxmlformats.org/officeDocument/2006/relationships/image" Target="../media/image78.svg"/><Relationship Id="rId10" Type="http://schemas.openxmlformats.org/officeDocument/2006/relationships/image" Target="../media/image73.png"/><Relationship Id="rId4" Type="http://schemas.openxmlformats.org/officeDocument/2006/relationships/diagramLayout" Target="../diagrams/layout7.xml"/><Relationship Id="rId9" Type="http://schemas.openxmlformats.org/officeDocument/2006/relationships/image" Target="../media/image72.svg"/><Relationship Id="rId14" Type="http://schemas.openxmlformats.org/officeDocument/2006/relationships/image" Target="../media/image7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0.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71.xml"/><Relationship Id="rId4" Type="http://schemas.openxmlformats.org/officeDocument/2006/relationships/image" Target="../media/image82.sv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0.xml"/></Relationships>
</file>

<file path=ppt/slides/_rels/slide76.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69.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docs.google.com/forms/d/e/1FAIpQLSe-nVt0LeicaLAk3EcAsNqOB9QaTZCgqV55gA2Uz3diX5eaQQ/viewform%20%5bdocs.google.com%5d" TargetMode="Externa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5.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5.xml"/></Relationships>
</file>

<file path=ppt/slides/_rels/slide83.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99.xml"/></Relationships>
</file>

<file path=ppt/slides/_rels/slide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docs.google.com/forms/d/e/1FAIpQLSe-nVt0LeicaLAk3EcAsNqOB9QaTZCgqV55gA2Uz3diX5eaQQ/viewform%20%5bdocs.google.com%5d"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D793100C-6102-A547-BF9E-289F400175D1}"/>
              </a:ext>
            </a:extLst>
          </p:cNvPr>
          <p:cNvSpPr>
            <a:spLocks noGrp="1"/>
          </p:cNvSpPr>
          <p:nvPr>
            <p:ph type="subTitle" idx="1"/>
          </p:nvPr>
        </p:nvSpPr>
        <p:spPr>
          <a:xfrm>
            <a:off x="7731904" y="4168607"/>
            <a:ext cx="4254451" cy="307777"/>
          </a:xfrm>
        </p:spPr>
        <p:txBody>
          <a:bodyPr/>
          <a:lstStyle/>
          <a:p>
            <a:r>
              <a:rPr lang="en-US" dirty="0">
                <a:latin typeface="Arial" panose="020B0604020202020204" pitchFamily="34" charset="0"/>
              </a:rPr>
              <a:t>July 11, 2022</a:t>
            </a:r>
          </a:p>
        </p:txBody>
      </p:sp>
      <p:sp>
        <p:nvSpPr>
          <p:cNvPr id="7" name="Title 6">
            <a:extLst>
              <a:ext uri="{FF2B5EF4-FFF2-40B4-BE49-F238E27FC236}">
                <a16:creationId xmlns:a16="http://schemas.microsoft.com/office/drawing/2014/main" id="{67346B46-EF9A-6643-B1B4-33FB7E2E9B9E}"/>
              </a:ext>
            </a:extLst>
          </p:cNvPr>
          <p:cNvSpPr>
            <a:spLocks noGrp="1"/>
          </p:cNvSpPr>
          <p:nvPr>
            <p:ph type="ctrTitle"/>
          </p:nvPr>
        </p:nvSpPr>
        <p:spPr>
          <a:xfrm>
            <a:off x="6096000" y="776165"/>
            <a:ext cx="6096001" cy="2708434"/>
          </a:xfrm>
        </p:spPr>
        <p:txBody>
          <a:bodyPr/>
          <a:lstStyle/>
          <a:p>
            <a:pPr algn="ctr"/>
            <a:r>
              <a:rPr lang="en-US" sz="4400" dirty="0">
                <a:latin typeface="+mj-lt"/>
                <a:cs typeface="+mj-cs"/>
              </a:rPr>
              <a:t>7th Semi-Annual</a:t>
            </a:r>
            <a:br>
              <a:rPr lang="en-US" sz="4400" dirty="0">
                <a:latin typeface="+mj-lt"/>
                <a:cs typeface="+mj-cs"/>
              </a:rPr>
            </a:br>
            <a:r>
              <a:rPr lang="en-US" sz="4400" dirty="0">
                <a:latin typeface="+mj-lt"/>
                <a:cs typeface="+mj-cs"/>
              </a:rPr>
              <a:t> Energy Efficiency 3P Solicitation Meeting</a:t>
            </a:r>
          </a:p>
        </p:txBody>
      </p:sp>
      <p:sp>
        <p:nvSpPr>
          <p:cNvPr id="6" name="Slide Number Placeholder 5">
            <a:extLst>
              <a:ext uri="{FF2B5EF4-FFF2-40B4-BE49-F238E27FC236}">
                <a16:creationId xmlns:a16="http://schemas.microsoft.com/office/drawing/2014/main" id="{80AAFFA7-3F68-3F44-B235-36597BF3A05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410227-0A74-4DD0-97A1-EFCFB8B7378B}" type="slidenum">
              <a:rPr kumimoji="0" lang="en-US" sz="1200" b="0" i="0" u="none" strike="noStrike" kern="1200" cap="none" spc="0" normalizeH="0" baseline="0" noProof="0" smtClean="0">
                <a:ln>
                  <a:noFill/>
                </a:ln>
                <a:solidFill>
                  <a:srgbClr val="004B91"/>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4B9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87036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9E775-CC16-9396-569F-B80FE44D10ED}"/>
              </a:ext>
            </a:extLst>
          </p:cNvPr>
          <p:cNvSpPr>
            <a:spLocks noGrp="1"/>
          </p:cNvSpPr>
          <p:nvPr>
            <p:ph type="title"/>
          </p:nvPr>
        </p:nvSpPr>
        <p:spPr/>
        <p:txBody>
          <a:bodyPr/>
          <a:lstStyle/>
          <a:p>
            <a:r>
              <a:rPr lang="en-US" dirty="0"/>
              <a:t>Segmentation of EE Portfolios began in program year 2022</a:t>
            </a:r>
          </a:p>
        </p:txBody>
      </p:sp>
      <p:sp>
        <p:nvSpPr>
          <p:cNvPr id="38" name="Title 1">
            <a:extLst>
              <a:ext uri="{FF2B5EF4-FFF2-40B4-BE49-F238E27FC236}">
                <a16:creationId xmlns:a16="http://schemas.microsoft.com/office/drawing/2014/main" id="{3623AADC-7E31-5F4D-6987-3B17AE460FA8}"/>
              </a:ext>
            </a:extLst>
          </p:cNvPr>
          <p:cNvSpPr txBox="1">
            <a:spLocks/>
          </p:cNvSpPr>
          <p:nvPr/>
        </p:nvSpPr>
        <p:spPr>
          <a:xfrm>
            <a:off x="395852" y="512618"/>
            <a:ext cx="8229600" cy="570490"/>
          </a:xfrm>
          <a:prstGeom prst="rect">
            <a:avLst/>
          </a:prstGeom>
        </p:spPr>
        <p:txBody>
          <a:bodyPr lIns="91440" tIns="45720" rIns="91440" bIns="45720" anchor="t"/>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pitchFamily="34" charset="0"/>
              </a:defRPr>
            </a:lvl2pPr>
            <a:lvl3pPr algn="ctr" rtl="0" eaLnBrk="0" fontAlgn="base" hangingPunct="0">
              <a:spcBef>
                <a:spcPct val="0"/>
              </a:spcBef>
              <a:spcAft>
                <a:spcPct val="0"/>
              </a:spcAft>
              <a:defRPr sz="4400" b="1">
                <a:solidFill>
                  <a:schemeClr val="accent2"/>
                </a:solidFill>
                <a:latin typeface="Arial" pitchFamily="34" charset="0"/>
              </a:defRPr>
            </a:lvl3pPr>
            <a:lvl4pPr algn="ctr" rtl="0" eaLnBrk="0" fontAlgn="base" hangingPunct="0">
              <a:spcBef>
                <a:spcPct val="0"/>
              </a:spcBef>
              <a:spcAft>
                <a:spcPct val="0"/>
              </a:spcAft>
              <a:defRPr sz="4400" b="1">
                <a:solidFill>
                  <a:schemeClr val="accent2"/>
                </a:solidFill>
                <a:latin typeface="Arial" pitchFamily="34" charset="0"/>
              </a:defRPr>
            </a:lvl4pPr>
            <a:lvl5pPr algn="ctr" rtl="0" eaLnBrk="0" fontAlgn="base" hangingPunct="0">
              <a:spcBef>
                <a:spcPct val="0"/>
              </a:spcBef>
              <a:spcAft>
                <a:spcPct val="0"/>
              </a:spcAft>
              <a:defRPr sz="4400" b="1">
                <a:solidFill>
                  <a:schemeClr val="accent2"/>
                </a:solidFill>
                <a:latin typeface="Arial" pitchFamily="34" charset="0"/>
              </a:defRPr>
            </a:lvl5pPr>
            <a:lvl6pPr marL="457200" algn="ctr" rtl="0" fontAlgn="base">
              <a:spcBef>
                <a:spcPct val="0"/>
              </a:spcBef>
              <a:spcAft>
                <a:spcPct val="0"/>
              </a:spcAft>
              <a:defRPr sz="4400" b="1">
                <a:solidFill>
                  <a:schemeClr val="accent2"/>
                </a:solidFill>
                <a:latin typeface="Arial" pitchFamily="34" charset="0"/>
              </a:defRPr>
            </a:lvl6pPr>
            <a:lvl7pPr marL="914400" algn="ctr" rtl="0" fontAlgn="base">
              <a:spcBef>
                <a:spcPct val="0"/>
              </a:spcBef>
              <a:spcAft>
                <a:spcPct val="0"/>
              </a:spcAft>
              <a:defRPr sz="4400" b="1">
                <a:solidFill>
                  <a:schemeClr val="accent2"/>
                </a:solidFill>
                <a:latin typeface="Arial" pitchFamily="34" charset="0"/>
              </a:defRPr>
            </a:lvl7pPr>
            <a:lvl8pPr marL="1371600" algn="ctr" rtl="0" fontAlgn="base">
              <a:spcBef>
                <a:spcPct val="0"/>
              </a:spcBef>
              <a:spcAft>
                <a:spcPct val="0"/>
              </a:spcAft>
              <a:defRPr sz="4400" b="1">
                <a:solidFill>
                  <a:schemeClr val="accent2"/>
                </a:solidFill>
                <a:latin typeface="Arial" pitchFamily="34" charset="0"/>
              </a:defRPr>
            </a:lvl8pPr>
            <a:lvl9pPr marL="1828800" algn="ctr" rtl="0" fontAlgn="base">
              <a:spcBef>
                <a:spcPct val="0"/>
              </a:spcBef>
              <a:spcAft>
                <a:spcPct val="0"/>
              </a:spcAft>
              <a:defRPr sz="4400" b="1">
                <a:solidFill>
                  <a:schemeClr val="accent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000" b="1" i="0" u="none" strike="noStrike" kern="0" cap="none" spc="0" normalizeH="0" baseline="0" noProof="0" dirty="0">
              <a:ln>
                <a:noFill/>
              </a:ln>
              <a:solidFill>
                <a:srgbClr val="0070C0"/>
              </a:solidFill>
              <a:effectLst/>
              <a:uLnTx/>
              <a:uFillTx/>
              <a:latin typeface="Century Gothic"/>
              <a:ea typeface="+mj-ea"/>
              <a:cs typeface="+mj-cs"/>
            </a:endParaRPr>
          </a:p>
        </p:txBody>
      </p:sp>
      <p:graphicFrame>
        <p:nvGraphicFramePr>
          <p:cNvPr id="4" name="Diagram 4">
            <a:extLst>
              <a:ext uri="{FF2B5EF4-FFF2-40B4-BE49-F238E27FC236}">
                <a16:creationId xmlns:a16="http://schemas.microsoft.com/office/drawing/2014/main" id="{3CFC2819-5721-D096-3C69-F989D221D10A}"/>
              </a:ext>
            </a:extLst>
          </p:cNvPr>
          <p:cNvGraphicFramePr/>
          <p:nvPr/>
        </p:nvGraphicFramePr>
        <p:xfrm>
          <a:off x="1073727" y="1833996"/>
          <a:ext cx="9977498" cy="4436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359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DBE0-3DA6-ED40-ADC2-CE5314FC90FD}"/>
              </a:ext>
            </a:extLst>
          </p:cNvPr>
          <p:cNvSpPr>
            <a:spLocks noGrp="1"/>
          </p:cNvSpPr>
          <p:nvPr>
            <p:ph type="title"/>
          </p:nvPr>
        </p:nvSpPr>
        <p:spPr/>
        <p:txBody>
          <a:bodyPr/>
          <a:lstStyle/>
          <a:p>
            <a:r>
              <a:rPr lang="en-US" dirty="0"/>
              <a:t>Innovation definition used by Procurement Review Groups</a:t>
            </a:r>
          </a:p>
        </p:txBody>
      </p:sp>
      <p:sp>
        <p:nvSpPr>
          <p:cNvPr id="3" name="Content Placeholder 2">
            <a:extLst>
              <a:ext uri="{FF2B5EF4-FFF2-40B4-BE49-F238E27FC236}">
                <a16:creationId xmlns:a16="http://schemas.microsoft.com/office/drawing/2014/main" id="{73886744-1444-E1F2-93FF-3D490C507745}"/>
              </a:ext>
            </a:extLst>
          </p:cNvPr>
          <p:cNvSpPr>
            <a:spLocks noGrp="1"/>
          </p:cNvSpPr>
          <p:nvPr>
            <p:ph idx="1"/>
          </p:nvPr>
        </p:nvSpPr>
        <p:spPr/>
        <p:txBody>
          <a:bodyPr vert="horz" lIns="0" tIns="45720" rIns="91440" bIns="45720" rtlCol="0" anchor="t">
            <a:noAutofit/>
          </a:bodyPr>
          <a:lstStyle/>
          <a:p>
            <a:r>
              <a:rPr lang="en-US" sz="2200" dirty="0">
                <a:ea typeface="+mn-lt"/>
                <a:cs typeface="+mn-lt"/>
              </a:rPr>
              <a:t>A program proposal that demonstrates an ultimate increase in the uptake of cost-effective EE by advancing a </a:t>
            </a:r>
            <a:r>
              <a:rPr lang="en-US" sz="2200" b="1" dirty="0">
                <a:ea typeface="+mn-lt"/>
                <a:cs typeface="+mn-lt"/>
              </a:rPr>
              <a:t>technology</a:t>
            </a:r>
            <a:r>
              <a:rPr lang="en-US" sz="2200" dirty="0">
                <a:ea typeface="+mn-lt"/>
                <a:cs typeface="+mn-lt"/>
              </a:rPr>
              <a:t>, </a:t>
            </a:r>
            <a:r>
              <a:rPr lang="en-US" sz="2200" b="1" dirty="0">
                <a:ea typeface="+mn-lt"/>
                <a:cs typeface="+mn-lt"/>
              </a:rPr>
              <a:t>marketing strategy,</a:t>
            </a:r>
            <a:r>
              <a:rPr lang="en-US" sz="2200" dirty="0">
                <a:ea typeface="+mn-lt"/>
                <a:cs typeface="+mn-lt"/>
              </a:rPr>
              <a:t> or </a:t>
            </a:r>
            <a:r>
              <a:rPr lang="en-US" sz="2200" b="1" dirty="0">
                <a:ea typeface="+mn-lt"/>
                <a:cs typeface="+mn-lt"/>
              </a:rPr>
              <a:t>delivery approach</a:t>
            </a:r>
            <a:r>
              <a:rPr lang="en-US" sz="2200" dirty="0">
                <a:ea typeface="+mn-lt"/>
                <a:cs typeface="+mn-lt"/>
              </a:rPr>
              <a:t> in a manner different from past efforts.    </a:t>
            </a:r>
            <a:endParaRPr lang="en-US" sz="2200" dirty="0"/>
          </a:p>
          <a:p>
            <a:r>
              <a:rPr lang="en-US" sz="2200" dirty="0">
                <a:ea typeface="+mn-lt"/>
                <a:cs typeface="+mn-lt"/>
              </a:rPr>
              <a:t>Ideally scalable and replicable across sectors, segments, and technologies, and integrates other demand side technologies where feasible. </a:t>
            </a:r>
            <a:endParaRPr lang="en-US" sz="2200" dirty="0"/>
          </a:p>
          <a:p>
            <a:r>
              <a:rPr lang="en-US" sz="2200" dirty="0">
                <a:ea typeface="+mn-lt"/>
                <a:cs typeface="+mn-lt"/>
              </a:rPr>
              <a:t>Examples could include: </a:t>
            </a:r>
          </a:p>
          <a:p>
            <a:pPr lvl="1"/>
            <a:r>
              <a:rPr lang="en-US" b="1" dirty="0">
                <a:ea typeface="+mn-lt"/>
                <a:cs typeface="+mn-lt"/>
              </a:rPr>
              <a:t>Technology</a:t>
            </a:r>
            <a:r>
              <a:rPr lang="en-US" dirty="0">
                <a:ea typeface="+mn-lt"/>
                <a:cs typeface="+mn-lt"/>
              </a:rPr>
              <a:t>: a measure that is no longer considered “emerging technology” but not yet fully in the market;</a:t>
            </a:r>
          </a:p>
          <a:p>
            <a:pPr lvl="1"/>
            <a:r>
              <a:rPr lang="en-US" b="1" dirty="0">
                <a:ea typeface="+mn-lt"/>
                <a:cs typeface="+mn-lt"/>
              </a:rPr>
              <a:t>Market strategy</a:t>
            </a:r>
            <a:r>
              <a:rPr lang="en-US" dirty="0">
                <a:ea typeface="+mn-lt"/>
                <a:cs typeface="+mn-lt"/>
              </a:rPr>
              <a:t>: new software strategies that support and promote comprehensive energy resource management; </a:t>
            </a:r>
          </a:p>
          <a:p>
            <a:pPr lvl="1"/>
            <a:r>
              <a:rPr lang="en-US" b="1" dirty="0">
                <a:ea typeface="+mn-lt"/>
                <a:cs typeface="+mn-lt"/>
              </a:rPr>
              <a:t>Delivery approach</a:t>
            </a:r>
            <a:r>
              <a:rPr lang="en-US" dirty="0">
                <a:ea typeface="+mn-lt"/>
                <a:cs typeface="+mn-lt"/>
              </a:rPr>
              <a:t>: a new strategy for customer engagement and enrollment.</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5BEC71B-C627-367C-D8E4-B6C4088EF4E3}"/>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7431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17C03E-7805-4AE1-B64B-20EAF9E61DBD}"/>
              </a:ext>
            </a:extLst>
          </p:cNvPr>
          <p:cNvSpPr>
            <a:spLocks noGrp="1"/>
          </p:cNvSpPr>
          <p:nvPr>
            <p:ph type="title"/>
          </p:nvPr>
        </p:nvSpPr>
        <p:spPr>
          <a:xfrm>
            <a:off x="609600" y="534572"/>
            <a:ext cx="10972800" cy="647114"/>
          </a:xfrm>
        </p:spPr>
        <p:txBody>
          <a:bodyPr>
            <a:normAutofit/>
          </a:bodyPr>
          <a:lstStyle/>
          <a:p>
            <a:r>
              <a:rPr lang="en-US" sz="3200" dirty="0"/>
              <a:t>Third-Party Solicitations: Contracts executed to date</a:t>
            </a:r>
          </a:p>
        </p:txBody>
      </p:sp>
      <p:sp>
        <p:nvSpPr>
          <p:cNvPr id="5" name="Content Placeholder 4">
            <a:extLst>
              <a:ext uri="{FF2B5EF4-FFF2-40B4-BE49-F238E27FC236}">
                <a16:creationId xmlns:a16="http://schemas.microsoft.com/office/drawing/2014/main" id="{D3AFEBEB-C5B3-4652-93DA-CC99E56E710B}"/>
              </a:ext>
            </a:extLst>
          </p:cNvPr>
          <p:cNvSpPr>
            <a:spLocks noGrp="1"/>
          </p:cNvSpPr>
          <p:nvPr>
            <p:ph idx="1"/>
          </p:nvPr>
        </p:nvSpPr>
        <p:spPr>
          <a:xfrm>
            <a:off x="5395949" y="1477069"/>
            <a:ext cx="6593305" cy="4732790"/>
          </a:xfrm>
        </p:spPr>
        <p:txBody>
          <a:bodyPr vert="horz" lIns="0" tIns="45720" rIns="91440" bIns="45720" rtlCol="0" anchor="t">
            <a:noAutofit/>
          </a:bodyPr>
          <a:lstStyle/>
          <a:p>
            <a:pPr marL="855345" lvl="2" indent="-285750">
              <a:lnSpc>
                <a:spcPct val="100000"/>
              </a:lnSpc>
              <a:spcBef>
                <a:spcPts val="0"/>
              </a:spcBef>
            </a:pPr>
            <a:r>
              <a:rPr lang="en-US" dirty="0">
                <a:latin typeface="Century Gothic"/>
                <a:ea typeface="Times New Roman" panose="02020603050405020304" pitchFamily="18" charset="0"/>
                <a:cs typeface="Times New Roman"/>
              </a:rPr>
              <a:t>78 contracts</a:t>
            </a:r>
            <a:r>
              <a:rPr lang="en-US" dirty="0">
                <a:effectLst/>
                <a:latin typeface="Century Gothic"/>
                <a:ea typeface="Times New Roman" panose="02020603050405020304" pitchFamily="18" charset="0"/>
                <a:cs typeface="Times New Roman"/>
              </a:rPr>
              <a:t> have been executed with</a:t>
            </a:r>
            <a:br>
              <a:rPr lang="en-US" dirty="0">
                <a:effectLst/>
                <a:latin typeface="Century Gothic" panose="020B0502020202020204" pitchFamily="34" charset="0"/>
                <a:ea typeface="Times New Roman" panose="02020603050405020304" pitchFamily="18" charset="0"/>
                <a:cs typeface="Times New Roman" panose="02020603050405020304" pitchFamily="18" charset="0"/>
              </a:rPr>
            </a:br>
            <a:r>
              <a:rPr lang="en-US" dirty="0">
                <a:effectLst/>
                <a:latin typeface="Century Gothic"/>
                <a:ea typeface="Times New Roman" panose="02020603050405020304" pitchFamily="18" charset="0"/>
                <a:cs typeface="Times New Roman"/>
              </a:rPr>
              <a:t>32 </a:t>
            </a:r>
            <a:r>
              <a:rPr lang="en-US" dirty="0">
                <a:latin typeface="Century Gothic"/>
                <a:ea typeface="Times New Roman" panose="02020603050405020304" pitchFamily="18" charset="0"/>
                <a:cs typeface="Times New Roman"/>
              </a:rPr>
              <a:t>implementers</a:t>
            </a:r>
            <a:endParaRPr lang="en-US" dirty="0">
              <a:latin typeface="Century Gothic"/>
              <a:cs typeface="Times New Roman"/>
            </a:endParaRPr>
          </a:p>
          <a:p>
            <a:pPr marL="569595" lvl="2" indent="0">
              <a:spcBef>
                <a:spcPts val="0"/>
              </a:spcBef>
              <a:buNone/>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742950" lvl="2" indent="-172720">
              <a:spcBef>
                <a:spcPts val="0"/>
              </a:spcBef>
            </a:pPr>
            <a:r>
              <a:rPr lang="en-US" dirty="0">
                <a:effectLst/>
                <a:latin typeface="Century Gothic"/>
                <a:ea typeface="Times New Roman" panose="02020603050405020304" pitchFamily="18" charset="0"/>
                <a:cs typeface="Times New Roman"/>
              </a:rPr>
              <a:t>$</a:t>
            </a:r>
            <a:r>
              <a:rPr lang="en-US" dirty="0">
                <a:latin typeface="Century Gothic"/>
                <a:ea typeface="Times New Roman" panose="02020603050405020304" pitchFamily="18" charset="0"/>
                <a:cs typeface="Times New Roman"/>
              </a:rPr>
              <a:t>1.6</a:t>
            </a:r>
            <a:r>
              <a:rPr lang="en-US" dirty="0">
                <a:effectLst/>
                <a:latin typeface="Century Gothic"/>
                <a:ea typeface="Times New Roman" panose="02020603050405020304" pitchFamily="18" charset="0"/>
                <a:cs typeface="Times New Roman"/>
              </a:rPr>
              <a:t> billion in total program budgets approved</a:t>
            </a:r>
          </a:p>
          <a:p>
            <a:pPr marL="569595" lvl="2" indent="0">
              <a:spcBef>
                <a:spcPts val="0"/>
              </a:spcBef>
              <a:buNone/>
            </a:pPr>
            <a:endParaRPr lang="en-US"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742950" lvl="2" indent="-172720">
              <a:spcBef>
                <a:spcPts val="0"/>
              </a:spcBef>
            </a:pPr>
            <a:r>
              <a:rPr lang="en-US" dirty="0">
                <a:latin typeface="Century Gothic"/>
                <a:ea typeface="Times New Roman" panose="02020603050405020304" pitchFamily="18" charset="0"/>
                <a:cs typeface="Times New Roman"/>
              </a:rPr>
              <a:t>61% of total EE third-party portfolio budget dollars have been awarded to two firms</a:t>
            </a:r>
          </a:p>
          <a:p>
            <a:pPr marL="742950" lvl="2" indent="-172720">
              <a:spcBef>
                <a:spcPts val="0"/>
              </a:spcBef>
            </a:pPr>
            <a:endParaRPr lang="en-US" dirty="0">
              <a:latin typeface="Century Gothic"/>
              <a:ea typeface="Times New Roman" panose="02020603050405020304" pitchFamily="18" charset="0"/>
              <a:cs typeface="Times New Roman"/>
            </a:endParaRPr>
          </a:p>
          <a:p>
            <a:pPr marL="742950" lvl="2" indent="-172720">
              <a:spcBef>
                <a:spcPts val="0"/>
              </a:spcBef>
            </a:pPr>
            <a:r>
              <a:rPr lang="en-US" dirty="0">
                <a:effectLst/>
                <a:latin typeface="Century Gothic"/>
                <a:ea typeface="Times New Roman" panose="02020603050405020304" pitchFamily="18" charset="0"/>
                <a:cs typeface="Times New Roman"/>
              </a:rPr>
              <a:t>$</a:t>
            </a:r>
            <a:r>
              <a:rPr lang="en-US" dirty="0">
                <a:latin typeface="Century Gothic"/>
                <a:ea typeface="Times New Roman" panose="02020603050405020304" pitchFamily="18" charset="0"/>
                <a:cs typeface="Times New Roman"/>
              </a:rPr>
              <a:t>793</a:t>
            </a:r>
            <a:r>
              <a:rPr lang="en-US" dirty="0">
                <a:effectLst/>
                <a:latin typeface="Century Gothic"/>
                <a:ea typeface="Times New Roman" panose="02020603050405020304" pitchFamily="18" charset="0"/>
                <a:cs typeface="Times New Roman"/>
              </a:rPr>
              <a:t> million has been awarded to Willdan Energy Solutions, via 8 contracts</a:t>
            </a:r>
            <a:endParaRPr lang="en-US" dirty="0"/>
          </a:p>
          <a:p>
            <a:pPr marL="569595" lvl="2" indent="0">
              <a:spcBef>
                <a:spcPts val="0"/>
              </a:spcBef>
              <a:buNone/>
            </a:pPr>
            <a:endParaRPr lang="en-US"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742950" lvl="2" indent="-172720">
              <a:spcBef>
                <a:spcPts val="0"/>
              </a:spcBef>
            </a:pPr>
            <a:r>
              <a:rPr lang="en-US" dirty="0">
                <a:latin typeface="Century Gothic"/>
                <a:ea typeface="Calibri" panose="020F0502020204030204" pitchFamily="34" charset="0"/>
                <a:cs typeface="Times New Roman"/>
              </a:rPr>
              <a:t>Mean contract value with/without Willdan: </a:t>
            </a:r>
            <a:br>
              <a:rPr lang="en-US" dirty="0">
                <a:latin typeface="Century Gothic" panose="020B0502020202020204" pitchFamily="34" charset="0"/>
                <a:ea typeface="Calibri" panose="020F0502020204030204" pitchFamily="34" charset="0"/>
                <a:cs typeface="Times New Roman" panose="02020603050405020304" pitchFamily="18" charset="0"/>
              </a:rPr>
            </a:br>
            <a:r>
              <a:rPr lang="en-US" dirty="0">
                <a:latin typeface="Century Gothic"/>
                <a:ea typeface="Calibri" panose="020F0502020204030204" pitchFamily="34" charset="0"/>
                <a:cs typeface="Times New Roman"/>
              </a:rPr>
              <a:t>$25M / $14M</a:t>
            </a:r>
          </a:p>
          <a:p>
            <a:pPr marL="742950" lvl="2" indent="-172720">
              <a:spcBef>
                <a:spcPts val="0"/>
              </a:spcBef>
            </a:pPr>
            <a:endParaRPr lang="en-US" dirty="0">
              <a:latin typeface="Century Gothic"/>
              <a:ea typeface="Calibri" panose="020F0502020204030204" pitchFamily="34" charset="0"/>
              <a:cs typeface="Times New Roman"/>
            </a:endParaRPr>
          </a:p>
          <a:p>
            <a:pPr marL="742950" lvl="2" indent="-172720">
              <a:spcBef>
                <a:spcPts val="0"/>
              </a:spcBef>
            </a:pPr>
            <a:r>
              <a:rPr lang="en-US" dirty="0">
                <a:latin typeface="Century Gothic"/>
                <a:ea typeface="Calibri" panose="020F0502020204030204" pitchFamily="34" charset="0"/>
                <a:cs typeface="Times New Roman"/>
              </a:rPr>
              <a:t>First contracts effective and programs launched in July 2020</a:t>
            </a:r>
          </a:p>
        </p:txBody>
      </p:sp>
      <p:sp>
        <p:nvSpPr>
          <p:cNvPr id="2" name="Slide Number Placeholder 1">
            <a:extLst>
              <a:ext uri="{FF2B5EF4-FFF2-40B4-BE49-F238E27FC236}">
                <a16:creationId xmlns:a16="http://schemas.microsoft.com/office/drawing/2014/main" id="{4D59E348-AD11-48FE-B0CB-0144ACE666FC}"/>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6996C9"/>
              </a:solidFill>
              <a:effectLst/>
              <a:uLnTx/>
              <a:uFillTx/>
              <a:latin typeface="Century Gothic" panose="020F0302020204030204"/>
              <a:ea typeface="+mn-ea"/>
              <a:cs typeface="+mn-cs"/>
            </a:endParaRPr>
          </a:p>
        </p:txBody>
      </p:sp>
      <p:graphicFrame>
        <p:nvGraphicFramePr>
          <p:cNvPr id="10" name="Chart 9">
            <a:extLst>
              <a:ext uri="{FF2B5EF4-FFF2-40B4-BE49-F238E27FC236}">
                <a16:creationId xmlns:a16="http://schemas.microsoft.com/office/drawing/2014/main" id="{70C4C2F8-925A-4882-8BAF-32E84FF70168}"/>
              </a:ext>
            </a:extLst>
          </p:cNvPr>
          <p:cNvGraphicFramePr>
            <a:graphicFrameLocks/>
          </p:cNvGraphicFramePr>
          <p:nvPr/>
        </p:nvGraphicFramePr>
        <p:xfrm>
          <a:off x="387626" y="1333850"/>
          <a:ext cx="5426765" cy="4827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9907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263F-ED01-7B44-92ED-79743A1B5BAE}"/>
              </a:ext>
            </a:extLst>
          </p:cNvPr>
          <p:cNvSpPr>
            <a:spLocks noGrp="1"/>
          </p:cNvSpPr>
          <p:nvPr>
            <p:ph type="title"/>
          </p:nvPr>
        </p:nvSpPr>
        <p:spPr/>
        <p:txBody>
          <a:bodyPr/>
          <a:lstStyle/>
          <a:p>
            <a:r>
              <a:rPr lang="en-US" dirty="0"/>
              <a:t>Transparency and predictability of schedules</a:t>
            </a:r>
          </a:p>
        </p:txBody>
      </p:sp>
      <p:sp>
        <p:nvSpPr>
          <p:cNvPr id="3" name="Content Placeholder 2">
            <a:extLst>
              <a:ext uri="{FF2B5EF4-FFF2-40B4-BE49-F238E27FC236}">
                <a16:creationId xmlns:a16="http://schemas.microsoft.com/office/drawing/2014/main" id="{8A1CC821-6573-8846-ACA5-A0025A2A504B}"/>
              </a:ext>
            </a:extLst>
          </p:cNvPr>
          <p:cNvSpPr>
            <a:spLocks noGrp="1"/>
          </p:cNvSpPr>
          <p:nvPr>
            <p:ph idx="1"/>
          </p:nvPr>
        </p:nvSpPr>
        <p:spPr/>
        <p:txBody>
          <a:bodyPr vert="horz" lIns="0" tIns="45720" rIns="91440" bIns="45720" rtlCol="0" anchor="t">
            <a:normAutofit fontScale="92500" lnSpcReduction="10000"/>
          </a:bodyPr>
          <a:lstStyle/>
          <a:p>
            <a:pPr>
              <a:lnSpc>
                <a:spcPct val="170000"/>
              </a:lnSpc>
            </a:pPr>
            <a:r>
              <a:rPr lang="en-US" dirty="0"/>
              <a:t>Schedules posted monthly. Recently updated to include targeted savings, contract budgets, and contract timelines: </a:t>
            </a:r>
          </a:p>
          <a:p>
            <a:pPr lvl="1">
              <a:lnSpc>
                <a:spcPct val="170000"/>
              </a:lnSpc>
            </a:pPr>
            <a:r>
              <a:rPr lang="en-US" b="1" u="sng" dirty="0">
                <a:hlinkClick r:id="rId3"/>
              </a:rPr>
              <a:t>Joint IOU Solicitation Timeline (July 1, 2022)</a:t>
            </a:r>
            <a:r>
              <a:rPr lang="en-US" b="1" u="sng" dirty="0"/>
              <a:t> </a:t>
            </a:r>
            <a:r>
              <a:rPr lang="en-US" dirty="0"/>
              <a:t>– Scheduled stages of solicitations past and future</a:t>
            </a:r>
          </a:p>
          <a:p>
            <a:pPr lvl="1">
              <a:lnSpc>
                <a:spcPct val="170000"/>
              </a:lnSpc>
            </a:pPr>
            <a:r>
              <a:rPr lang="en-US" b="1" u="sng" dirty="0">
                <a:hlinkClick r:id="rId4"/>
              </a:rPr>
              <a:t>Third-Party Implementers Table (July 1, 2022)</a:t>
            </a:r>
            <a:r>
              <a:rPr lang="en-US" b="1" u="sng" dirty="0"/>
              <a:t> </a:t>
            </a:r>
            <a:r>
              <a:rPr lang="en-US" dirty="0"/>
              <a:t>– Executed contracts, with their date of execution and associated advice letters resulting from solicitation</a:t>
            </a:r>
            <a:endParaRPr lang="en-US" b="1" dirty="0"/>
          </a:p>
          <a:p>
            <a:pPr lvl="1">
              <a:lnSpc>
                <a:spcPct val="170000"/>
              </a:lnSpc>
            </a:pPr>
            <a:r>
              <a:rPr lang="en-US" b="1" dirty="0">
                <a:hlinkClick r:id="rId3"/>
              </a:rPr>
              <a:t>Energy Efficiency Third-Party Solicitations Dynamic Schedule</a:t>
            </a:r>
            <a:r>
              <a:rPr lang="en-US" b="1" dirty="0"/>
              <a:t> </a:t>
            </a:r>
            <a:r>
              <a:rPr lang="en-US" dirty="0"/>
              <a:t>– Gantt chart style schedule showing actual dates of past milestones, and forecast future dates</a:t>
            </a:r>
          </a:p>
          <a:p>
            <a:pPr marL="0" indent="-3175">
              <a:lnSpc>
                <a:spcPct val="170000"/>
              </a:lnSpc>
              <a:buNone/>
            </a:pPr>
            <a:endParaRPr lang="en-US" sz="2100" dirty="0"/>
          </a:p>
        </p:txBody>
      </p:sp>
    </p:spTree>
    <p:extLst>
      <p:ext uri="{BB962C8B-B14F-4D97-AF65-F5344CB8AC3E}">
        <p14:creationId xmlns:p14="http://schemas.microsoft.com/office/powerpoint/2010/main" val="1299271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C760-559F-1C47-B586-AC069BB61EB0}"/>
              </a:ext>
            </a:extLst>
          </p:cNvPr>
          <p:cNvSpPr>
            <a:spLocks noGrp="1"/>
          </p:cNvSpPr>
          <p:nvPr>
            <p:ph type="title"/>
          </p:nvPr>
        </p:nvSpPr>
        <p:spPr/>
        <p:txBody>
          <a:bodyPr/>
          <a:lstStyle/>
          <a:p>
            <a:r>
              <a:rPr lang="en-US" dirty="0"/>
              <a:t>Efforts to identify and propose improvements </a:t>
            </a:r>
          </a:p>
        </p:txBody>
      </p:sp>
      <p:sp>
        <p:nvSpPr>
          <p:cNvPr id="3" name="Content Placeholder 2">
            <a:extLst>
              <a:ext uri="{FF2B5EF4-FFF2-40B4-BE49-F238E27FC236}">
                <a16:creationId xmlns:a16="http://schemas.microsoft.com/office/drawing/2014/main" id="{9EF0CF8C-B2E7-1D41-B5C4-84104863ADC5}"/>
              </a:ext>
            </a:extLst>
          </p:cNvPr>
          <p:cNvSpPr>
            <a:spLocks noGrp="1"/>
          </p:cNvSpPr>
          <p:nvPr>
            <p:ph idx="1"/>
          </p:nvPr>
        </p:nvSpPr>
        <p:spPr/>
        <p:txBody>
          <a:bodyPr vert="horz" lIns="0" tIns="45720" rIns="91440" bIns="45720" rtlCol="0" anchor="t">
            <a:normAutofit/>
          </a:bodyPr>
          <a:lstStyle/>
          <a:p>
            <a:r>
              <a:rPr lang="en-US" dirty="0">
                <a:hlinkClick r:id="rId3"/>
              </a:rPr>
              <a:t>Opinion Dynamics Process Evaluation</a:t>
            </a:r>
            <a:r>
              <a:rPr lang="en-US" dirty="0"/>
              <a:t> posted on Jan 28, 2022 to CPUC Public Document Area</a:t>
            </a:r>
          </a:p>
          <a:p>
            <a:r>
              <a:rPr lang="en-US" dirty="0"/>
              <a:t>Expansion of PRG membership: Nov 8, 2021 ED letter to IOUs</a:t>
            </a:r>
          </a:p>
          <a:p>
            <a:pPr lvl="1"/>
            <a:r>
              <a:rPr lang="en-US" dirty="0"/>
              <a:t>Has not yielded any new PRG members</a:t>
            </a:r>
          </a:p>
          <a:p>
            <a:r>
              <a:rPr lang="en-US" dirty="0"/>
              <a:t>Independent evaluators’ semi-annual reports filed mid-June, 2022</a:t>
            </a:r>
          </a:p>
          <a:p>
            <a:pPr lvl="1"/>
            <a:r>
              <a:rPr lang="en-US" dirty="0"/>
              <a:t>Hosted on CAEECC: </a:t>
            </a:r>
            <a:r>
              <a:rPr lang="en-US" dirty="0">
                <a:ea typeface="+mn-lt"/>
                <a:cs typeface="+mn-lt"/>
                <a:hlinkClick r:id="rId4"/>
              </a:rPr>
              <a:t>Independent Evaluator Reports: Solicitat | caeecc</a:t>
            </a:r>
            <a:endParaRPr lang="en-US" dirty="0"/>
          </a:p>
          <a:p>
            <a:endParaRPr lang="en-US" dirty="0"/>
          </a:p>
          <a:p>
            <a:pPr>
              <a:buFont typeface="Courier New" panose="02070309020205020404" pitchFamily="49" charset="0"/>
              <a:buChar char="o"/>
            </a:pPr>
            <a:endParaRPr lang="en-US" dirty="0"/>
          </a:p>
        </p:txBody>
      </p:sp>
      <p:sp>
        <p:nvSpPr>
          <p:cNvPr id="4" name="Slide Number Placeholder 3">
            <a:extLst>
              <a:ext uri="{FF2B5EF4-FFF2-40B4-BE49-F238E27FC236}">
                <a16:creationId xmlns:a16="http://schemas.microsoft.com/office/drawing/2014/main" id="{C62B8DDF-ED4F-3C5B-7655-AEBA12A67BB8}"/>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046945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490E0-4783-3AAB-8280-E46E129DE67B}"/>
              </a:ext>
            </a:extLst>
          </p:cNvPr>
          <p:cNvSpPr>
            <a:spLocks noGrp="1"/>
          </p:cNvSpPr>
          <p:nvPr>
            <p:ph type="title"/>
          </p:nvPr>
        </p:nvSpPr>
        <p:spPr/>
        <p:txBody>
          <a:bodyPr/>
          <a:lstStyle/>
          <a:p>
            <a:r>
              <a:rPr lang="en-US" dirty="0">
                <a:ea typeface="+mj-lt"/>
                <a:cs typeface="+mj-lt"/>
              </a:rPr>
              <a:t>Efforts to identify and propose improvements </a:t>
            </a:r>
            <a:endParaRPr lang="en-US" b="0" dirty="0">
              <a:ea typeface="+mj-lt"/>
              <a:cs typeface="+mj-lt"/>
            </a:endParaRPr>
          </a:p>
        </p:txBody>
      </p:sp>
      <p:sp>
        <p:nvSpPr>
          <p:cNvPr id="3" name="Content Placeholder 2">
            <a:extLst>
              <a:ext uri="{FF2B5EF4-FFF2-40B4-BE49-F238E27FC236}">
                <a16:creationId xmlns:a16="http://schemas.microsoft.com/office/drawing/2014/main" id="{D1A8302F-B219-C475-BC03-85168DF1DD6A}"/>
              </a:ext>
            </a:extLst>
          </p:cNvPr>
          <p:cNvSpPr>
            <a:spLocks noGrp="1"/>
          </p:cNvSpPr>
          <p:nvPr>
            <p:ph idx="1"/>
          </p:nvPr>
        </p:nvSpPr>
        <p:spPr/>
        <p:txBody>
          <a:bodyPr vert="horz" lIns="0" tIns="45720" rIns="91440" bIns="45720" rtlCol="0" anchor="t">
            <a:normAutofit lnSpcReduction="10000"/>
          </a:bodyPr>
          <a:lstStyle/>
          <a:p>
            <a:r>
              <a:rPr lang="en-US" dirty="0">
                <a:ea typeface="+mn-lt"/>
                <a:cs typeface="+mn-lt"/>
              </a:rPr>
              <a:t>Third-Party solicitations improvements to be addressed in Energy Efficiency Rulemaking or Business Plan Application Proceeding</a:t>
            </a:r>
          </a:p>
          <a:p>
            <a:r>
              <a:rPr lang="en-US" dirty="0">
                <a:ea typeface="+mn-lt"/>
                <a:cs typeface="+mn-lt"/>
              </a:rPr>
              <a:t>6/24/22 Scoping Memo and Ruling issued – identified third-party solicitation improvements as a topic for a ruling in Q2-Q4: </a:t>
            </a:r>
            <a:r>
              <a:rPr lang="en-US" dirty="0">
                <a:ea typeface="+mn-lt"/>
                <a:cs typeface="+mn-lt"/>
                <a:hlinkClick r:id="rId3"/>
              </a:rPr>
              <a:t>488538344.PDF (ca.gov)</a:t>
            </a:r>
          </a:p>
          <a:p>
            <a:r>
              <a:rPr lang="en-US" dirty="0">
                <a:ea typeface="+mn-lt"/>
                <a:cs typeface="+mn-lt"/>
              </a:rPr>
              <a:t>Topics to be addressed:</a:t>
            </a:r>
          </a:p>
          <a:p>
            <a:pPr lvl="1"/>
            <a:r>
              <a:rPr lang="en-US" dirty="0">
                <a:ea typeface="+mn-lt"/>
                <a:cs typeface="+mn-lt"/>
              </a:rPr>
              <a:t>Revisions to Standard and Modifiable Terms and Conditions</a:t>
            </a:r>
          </a:p>
          <a:p>
            <a:pPr lvl="1"/>
            <a:r>
              <a:rPr lang="en-US" dirty="0">
                <a:ea typeface="+mn-lt"/>
                <a:cs typeface="+mn-lt"/>
              </a:rPr>
              <a:t>Reducing Solicitations Process Burdens</a:t>
            </a:r>
          </a:p>
          <a:p>
            <a:pPr lvl="1"/>
            <a:r>
              <a:rPr lang="en-US" dirty="0">
                <a:ea typeface="+mn-lt"/>
                <a:cs typeface="+mn-lt"/>
              </a:rPr>
              <a:t>Broadening Bidder Participation</a:t>
            </a:r>
          </a:p>
          <a:p>
            <a:pPr lvl="1"/>
            <a:r>
              <a:rPr lang="en-US" dirty="0">
                <a:ea typeface="+mn-lt"/>
                <a:cs typeface="+mn-lt"/>
              </a:rPr>
              <a:t>Supporting Innovation</a:t>
            </a:r>
          </a:p>
          <a:p>
            <a:pPr lvl="1"/>
            <a:r>
              <a:rPr lang="en-US" dirty="0">
                <a:ea typeface="+mn-lt"/>
                <a:cs typeface="+mn-lt"/>
              </a:rPr>
              <a:t>Improving Transparency to the Bidder Community</a:t>
            </a:r>
          </a:p>
          <a:p>
            <a:pPr lvl="1"/>
            <a:r>
              <a:rPr lang="en-US" dirty="0">
                <a:ea typeface="+mn-lt"/>
                <a:cs typeface="+mn-lt"/>
              </a:rPr>
              <a:t>Other Improvements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C3FF61C9-321E-133C-C240-E080062674B9}"/>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446088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BED5C9-8EC4-4E5A-99F2-AFB823E80F19}"/>
              </a:ext>
            </a:extLst>
          </p:cNvPr>
          <p:cNvSpPr>
            <a:spLocks noGrp="1"/>
          </p:cNvSpPr>
          <p:nvPr>
            <p:ph type="title"/>
          </p:nvPr>
        </p:nvSpPr>
        <p:spPr>
          <a:xfrm>
            <a:off x="348455" y="326874"/>
            <a:ext cx="9875520" cy="1356360"/>
          </a:xfrm>
        </p:spPr>
        <p:txBody>
          <a:bodyPr/>
          <a:lstStyle/>
          <a:p>
            <a:r>
              <a:rPr lang="en-US" b="1" dirty="0"/>
              <a:t>Please complete the </a:t>
            </a:r>
            <a:r>
              <a:rPr lang="en-US" dirty="0"/>
              <a:t>s</a:t>
            </a:r>
            <a:r>
              <a:rPr lang="en-US" b="1" dirty="0"/>
              <a:t>urvey!</a:t>
            </a:r>
          </a:p>
        </p:txBody>
      </p:sp>
      <p:sp>
        <p:nvSpPr>
          <p:cNvPr id="8" name="Content Placeholder 7">
            <a:extLst>
              <a:ext uri="{FF2B5EF4-FFF2-40B4-BE49-F238E27FC236}">
                <a16:creationId xmlns:a16="http://schemas.microsoft.com/office/drawing/2014/main" id="{7C4695C3-C7D6-4441-B432-320531403BE0}"/>
              </a:ext>
            </a:extLst>
          </p:cNvPr>
          <p:cNvSpPr>
            <a:spLocks noGrp="1"/>
          </p:cNvSpPr>
          <p:nvPr>
            <p:ph idx="1"/>
          </p:nvPr>
        </p:nvSpPr>
        <p:spPr>
          <a:xfrm>
            <a:off x="944136" y="1884155"/>
            <a:ext cx="10705051" cy="5219846"/>
          </a:xfrm>
        </p:spPr>
        <p:txBody>
          <a:bodyPr/>
          <a:lstStyle/>
          <a:p>
            <a:r>
              <a:rPr lang="en-US" dirty="0"/>
              <a:t>Please make sure to complete the survey so that we can effectively respond to your feedback</a:t>
            </a:r>
          </a:p>
          <a:p>
            <a:r>
              <a:rPr lang="en-US" dirty="0"/>
              <a:t>The link is below along with a QR code that you can click on now and in the chat!</a:t>
            </a:r>
          </a:p>
          <a:p>
            <a:r>
              <a:rPr lang="en-US"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Link</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Slide Number Placeholder 5">
            <a:extLst>
              <a:ext uri="{FF2B5EF4-FFF2-40B4-BE49-F238E27FC236}">
                <a16:creationId xmlns:a16="http://schemas.microsoft.com/office/drawing/2014/main" id="{25D0EA77-1299-483A-A637-045394833A32}"/>
              </a:ext>
            </a:extLst>
          </p:cNvPr>
          <p:cNvSpPr>
            <a:spLocks noGrp="1"/>
          </p:cNvSpPr>
          <p:nvPr>
            <p:ph type="sldNum" sz="quarter" idx="12"/>
          </p:nvPr>
        </p:nvSpPr>
        <p:spPr/>
        <p:txBody>
          <a:bodyPr/>
          <a:lstStyle/>
          <a:p>
            <a:fld id="{4FAB73BC-B049-4115-A692-8D63A059BFB8}" type="slidenum">
              <a:rPr lang="en-US" smtClean="0"/>
              <a:t>16</a:t>
            </a:fld>
            <a:endParaRPr lang="en-US" dirty="0"/>
          </a:p>
        </p:txBody>
      </p:sp>
      <p:sp>
        <p:nvSpPr>
          <p:cNvPr id="9" name="Footer Placeholder 3">
            <a:extLst>
              <a:ext uri="{FF2B5EF4-FFF2-40B4-BE49-F238E27FC236}">
                <a16:creationId xmlns:a16="http://schemas.microsoft.com/office/drawing/2014/main" id="{AC432106-B36C-4593-A60A-491A64A75B9E}"/>
              </a:ext>
            </a:extLst>
          </p:cNvPr>
          <p:cNvSpPr txBox="1">
            <a:spLocks/>
          </p:cNvSpPr>
          <p:nvPr/>
        </p:nvSpPr>
        <p:spPr>
          <a:xfrm>
            <a:off x="4101548" y="6376228"/>
            <a:ext cx="4717774"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July 11, 2022 Stakeholder Meeting</a:t>
            </a:r>
          </a:p>
          <a:p>
            <a:endParaRPr lang="en-US" dirty="0"/>
          </a:p>
        </p:txBody>
      </p:sp>
      <p:pic>
        <p:nvPicPr>
          <p:cNvPr id="3" name="Picture 2" descr="Qr code&#10;&#10;Description automatically generated">
            <a:extLst>
              <a:ext uri="{FF2B5EF4-FFF2-40B4-BE49-F238E27FC236}">
                <a16:creationId xmlns:a16="http://schemas.microsoft.com/office/drawing/2014/main" id="{237B4B61-7FC6-F410-D7F7-B783D8D29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6952" y="3843677"/>
            <a:ext cx="1845387" cy="2294432"/>
          </a:xfrm>
          <a:prstGeom prst="rect">
            <a:avLst/>
          </a:prstGeom>
        </p:spPr>
      </p:pic>
    </p:spTree>
    <p:extLst>
      <p:ext uri="{BB962C8B-B14F-4D97-AF65-F5344CB8AC3E}">
        <p14:creationId xmlns:p14="http://schemas.microsoft.com/office/powerpoint/2010/main" val="3104216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6394697" cy="1037413"/>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F0302020204030204"/>
                <a:ea typeface="+mj-ea"/>
                <a:cs typeface="+mj-cs"/>
              </a:rPr>
              <a:t>For more information: </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F0302020204030204"/>
                <a:ea typeface="+mj-ea"/>
                <a:cs typeface="+mj-cs"/>
              </a:rPr>
              <a:t>Justin.Galle@cpuc.ca.gov</a:t>
            </a:r>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629122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346B46-EF9A-6643-B1B4-33FB7E2E9B9E}"/>
              </a:ext>
            </a:extLst>
          </p:cNvPr>
          <p:cNvSpPr>
            <a:spLocks noGrp="1"/>
          </p:cNvSpPr>
          <p:nvPr>
            <p:ph type="ctrTitle"/>
          </p:nvPr>
        </p:nvSpPr>
        <p:spPr>
          <a:xfrm>
            <a:off x="6399995" y="733109"/>
            <a:ext cx="5930920" cy="2954655"/>
          </a:xfrm>
        </p:spPr>
        <p:txBody>
          <a:bodyPr/>
          <a:lstStyle/>
          <a:p>
            <a:pPr marL="0" marR="0" algn="ctr">
              <a:spcAft>
                <a:spcPts val="50"/>
              </a:spcAft>
            </a:pPr>
            <a:r>
              <a:rPr lang="en-US" dirty="0">
                <a:latin typeface="+mj-lt"/>
                <a:cs typeface="+mj-cs"/>
              </a:rPr>
              <a:t>Topic 1: </a:t>
            </a:r>
            <a:br>
              <a:rPr lang="en-US" dirty="0">
                <a:latin typeface="+mj-lt"/>
                <a:cs typeface="+mj-cs"/>
              </a:rPr>
            </a:br>
            <a:br>
              <a:rPr lang="en-US" dirty="0">
                <a:latin typeface="+mj-lt"/>
                <a:cs typeface="+mj-cs"/>
              </a:rPr>
            </a:br>
            <a:r>
              <a:rPr lang="en-US" dirty="0">
                <a:latin typeface="+mj-lt"/>
                <a:cs typeface="+mj-cs"/>
              </a:rPr>
              <a:t>IOU Portfolio Update &amp; </a:t>
            </a:r>
            <a:br>
              <a:rPr lang="en-US" dirty="0">
                <a:latin typeface="+mj-lt"/>
                <a:cs typeface="+mj-cs"/>
              </a:rPr>
            </a:br>
            <a:r>
              <a:rPr lang="en-US" dirty="0">
                <a:latin typeface="+mj-lt"/>
                <a:cs typeface="+mj-cs"/>
              </a:rPr>
              <a:t>Upcoming Solicitations </a:t>
            </a:r>
            <a:br>
              <a:rPr lang="en-US" dirty="0">
                <a:latin typeface="+mj-lt"/>
                <a:cs typeface="+mj-cs"/>
              </a:rPr>
            </a:br>
            <a:br>
              <a:rPr lang="en-US" dirty="0">
                <a:latin typeface="+mj-lt"/>
                <a:cs typeface="+mj-cs"/>
              </a:rPr>
            </a:br>
            <a:r>
              <a:rPr lang="en-US" dirty="0">
                <a:latin typeface="+mj-lt"/>
                <a:cs typeface="+mj-cs"/>
              </a:rPr>
              <a:t>10:20am to 11:20Am</a:t>
            </a:r>
          </a:p>
        </p:txBody>
      </p:sp>
      <p:sp>
        <p:nvSpPr>
          <p:cNvPr id="6" name="Slide Number Placeholder 5">
            <a:extLst>
              <a:ext uri="{FF2B5EF4-FFF2-40B4-BE49-F238E27FC236}">
                <a16:creationId xmlns:a16="http://schemas.microsoft.com/office/drawing/2014/main" id="{80AAFFA7-3F68-3F44-B235-36597BF3A05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410227-0A74-4DD0-97A1-EFCFB8B7378B}" type="slidenum">
              <a:rPr kumimoji="0" lang="en-US" sz="1200" b="0" i="0" u="none" strike="noStrike" kern="1200" cap="none" spc="0" normalizeH="0" baseline="0" noProof="0" smtClean="0">
                <a:ln>
                  <a:noFill/>
                </a:ln>
                <a:solidFill>
                  <a:srgbClr val="004B91"/>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4B9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49196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443" y="61423"/>
            <a:ext cx="11269113" cy="685995"/>
          </a:xfrm>
        </p:spPr>
        <p:txBody>
          <a:bodyPr/>
          <a:lstStyle/>
          <a:p>
            <a:r>
              <a:rPr lang="en-US" dirty="0">
                <a:latin typeface="+mj-lt"/>
              </a:rPr>
              <a:t>2022-2023 Solicitation Schedule</a:t>
            </a:r>
          </a:p>
        </p:txBody>
      </p:sp>
      <p:sp>
        <p:nvSpPr>
          <p:cNvPr id="2" name="Slide Number Placeholder 1"/>
          <p:cNvSpPr>
            <a:spLocks noGrp="1"/>
          </p:cNvSpPr>
          <p:nvPr>
            <p:ph type="sldNum" sz="quarter" idx="4294967295"/>
          </p:nvPr>
        </p:nvSpPr>
        <p:spPr>
          <a:xfrm>
            <a:off x="11580813" y="6356350"/>
            <a:ext cx="611187"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0" i="0" u="none" strike="noStrike" kern="1200" cap="none" spc="0" normalizeH="0" baseline="0" noProof="0" smtClean="0">
                <a:ln>
                  <a:noFill/>
                </a:ln>
                <a:solidFill>
                  <a:srgbClr val="FFFFFF">
                    <a:lumMod val="50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FFFFFF">
                  <a:lumMod val="50000"/>
                </a:srgbClr>
              </a:solidFill>
              <a:effectLst/>
              <a:uLnTx/>
              <a:uFillTx/>
              <a:latin typeface="Arial" pitchFamily="34" charset="0"/>
              <a:ea typeface="+mn-ea"/>
              <a:cs typeface="Arial" pitchFamily="34" charset="0"/>
            </a:endParaRPr>
          </a:p>
        </p:txBody>
      </p:sp>
      <p:sp>
        <p:nvSpPr>
          <p:cNvPr id="5" name="Text Placeholder 4"/>
          <p:cNvSpPr>
            <a:spLocks noGrp="1"/>
          </p:cNvSpPr>
          <p:nvPr>
            <p:ph type="body" sz="quarter" idx="4294967295"/>
          </p:nvPr>
        </p:nvSpPr>
        <p:spPr>
          <a:xfrm>
            <a:off x="811213" y="4063878"/>
            <a:ext cx="10769600" cy="2292472"/>
          </a:xfrm>
        </p:spPr>
        <p:txBody>
          <a:bodyPr>
            <a:normAutofit/>
          </a:bodyPr>
          <a:lstStyle/>
          <a:p>
            <a:pPr>
              <a:spcBef>
                <a:spcPts val="0"/>
              </a:spcBef>
              <a:buClrTx/>
              <a:buFont typeface="Wingdings" panose="05000000000000000000" pitchFamily="2" charset="2"/>
              <a:buChar char="q"/>
              <a:defRPr/>
            </a:pPr>
            <a:r>
              <a:rPr lang="en-US" sz="2400" b="1" dirty="0">
                <a:solidFill>
                  <a:srgbClr val="000000"/>
                </a:solidFill>
                <a:latin typeface="+mj-lt"/>
                <a:cs typeface="+mn-cs"/>
              </a:rPr>
              <a:t>In the 1</a:t>
            </a:r>
            <a:r>
              <a:rPr lang="en-US" sz="2400" b="1" baseline="30000" dirty="0">
                <a:solidFill>
                  <a:srgbClr val="000000"/>
                </a:solidFill>
                <a:latin typeface="+mj-lt"/>
                <a:cs typeface="+mn-cs"/>
              </a:rPr>
              <a:t>st</a:t>
            </a:r>
            <a:r>
              <a:rPr lang="en-US" sz="2400" b="1" dirty="0">
                <a:solidFill>
                  <a:srgbClr val="000000"/>
                </a:solidFill>
                <a:latin typeface="+mj-lt"/>
                <a:cs typeface="+mn-cs"/>
              </a:rPr>
              <a:t> half of 2022, SoCalGas implemented single or one stage solicitation for smaller program budgets.</a:t>
            </a:r>
          </a:p>
          <a:p>
            <a:pPr marL="0" indent="0">
              <a:spcBef>
                <a:spcPts val="0"/>
              </a:spcBef>
              <a:buClrTx/>
              <a:buNone/>
              <a:defRPr/>
            </a:pPr>
            <a:endParaRPr lang="en-US" sz="2400" b="1" dirty="0">
              <a:solidFill>
                <a:srgbClr val="000000"/>
              </a:solidFill>
              <a:latin typeface="+mj-lt"/>
              <a:cs typeface="+mn-cs"/>
            </a:endParaRPr>
          </a:p>
          <a:p>
            <a:pPr marL="0" indent="0">
              <a:spcBef>
                <a:spcPts val="50"/>
              </a:spcBef>
              <a:spcAft>
                <a:spcPts val="50"/>
              </a:spcAft>
              <a:buNone/>
            </a:pPr>
            <a:endParaRPr lang="en-US" sz="1800" dirty="0">
              <a:latin typeface="+mj-lt"/>
            </a:endParaRPr>
          </a:p>
        </p:txBody>
      </p:sp>
      <p:pic>
        <p:nvPicPr>
          <p:cNvPr id="9" name="Picture 8">
            <a:extLst>
              <a:ext uri="{FF2B5EF4-FFF2-40B4-BE49-F238E27FC236}">
                <a16:creationId xmlns:a16="http://schemas.microsoft.com/office/drawing/2014/main" id="{B4664B0E-60D3-401A-158F-39A19F85E9BC}"/>
              </a:ext>
            </a:extLst>
          </p:cNvPr>
          <p:cNvPicPr>
            <a:picLocks noChangeAspect="1"/>
          </p:cNvPicPr>
          <p:nvPr/>
        </p:nvPicPr>
        <p:blipFill>
          <a:blip r:embed="rId3"/>
          <a:stretch>
            <a:fillRect/>
          </a:stretch>
        </p:blipFill>
        <p:spPr>
          <a:xfrm>
            <a:off x="245021" y="918932"/>
            <a:ext cx="11701956" cy="2653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676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443" y="550922"/>
            <a:ext cx="11269113" cy="685995"/>
          </a:xfrm>
        </p:spPr>
        <p:txBody>
          <a:bodyPr/>
          <a:lstStyle/>
          <a:p>
            <a:r>
              <a:rPr lang="en-US" dirty="0">
                <a:latin typeface="+mj-lt"/>
              </a:rPr>
              <a:t>Safety Message</a:t>
            </a:r>
          </a:p>
        </p:txBody>
      </p:sp>
      <p:sp>
        <p:nvSpPr>
          <p:cNvPr id="2" name="Slide Number Placeholder 1"/>
          <p:cNvSpPr>
            <a:spLocks noGrp="1"/>
          </p:cNvSpPr>
          <p:nvPr>
            <p:ph type="sldNum" sz="quarter" idx="4294967295"/>
          </p:nvPr>
        </p:nvSpPr>
        <p:spPr>
          <a:xfrm>
            <a:off x="11580813" y="6356350"/>
            <a:ext cx="611187"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0" i="0" u="none" strike="noStrike" kern="1200" cap="none" spc="0" normalizeH="0" baseline="0" noProof="0" smtClean="0">
                <a:ln>
                  <a:noFill/>
                </a:ln>
                <a:solidFill>
                  <a:srgbClr val="FFFFFF">
                    <a:lumMod val="50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FFFFFF">
                  <a:lumMod val="50000"/>
                </a:srgb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37113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E68C-FC95-4A6C-8DC1-CD05D6016CD3}"/>
              </a:ext>
            </a:extLst>
          </p:cNvPr>
          <p:cNvSpPr>
            <a:spLocks noGrp="1"/>
          </p:cNvSpPr>
          <p:nvPr>
            <p:ph type="title"/>
          </p:nvPr>
        </p:nvSpPr>
        <p:spPr>
          <a:xfrm>
            <a:off x="834382" y="224114"/>
            <a:ext cx="10534271" cy="981761"/>
          </a:xfrm>
        </p:spPr>
        <p:txBody>
          <a:bodyPr>
            <a:normAutofit/>
          </a:bodyPr>
          <a:lstStyle/>
          <a:p>
            <a:r>
              <a:rPr lang="en-US" dirty="0">
                <a:latin typeface="Arial" panose="020B0604020202020204" pitchFamily="34" charset="0"/>
              </a:rPr>
              <a:t>Solicitation Forecast</a:t>
            </a:r>
          </a:p>
        </p:txBody>
      </p:sp>
      <p:sp>
        <p:nvSpPr>
          <p:cNvPr id="5" name="Slide Number Placeholder 3">
            <a:extLst>
              <a:ext uri="{FF2B5EF4-FFF2-40B4-BE49-F238E27FC236}">
                <a16:creationId xmlns:a16="http://schemas.microsoft.com/office/drawing/2014/main" id="{D0056633-213A-43CE-ABDF-02FE663DCA6E}"/>
              </a:ext>
            </a:extLst>
          </p:cNvPr>
          <p:cNvSpPr>
            <a:spLocks noGrp="1"/>
          </p:cNvSpPr>
          <p:nvPr>
            <p:ph type="sldNum" sz="quarter" idx="12"/>
          </p:nvPr>
        </p:nvSpPr>
        <p:spPr>
          <a:xfrm>
            <a:off x="11304231" y="6374108"/>
            <a:ext cx="68876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lumMod val="50000"/>
                  </a:schemeClr>
                </a:solidFill>
                <a:latin typeface="Open Sans"/>
                <a:ea typeface="Segoe UI" panose="020B0502040204020203" pitchFamily="34" charset="0"/>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D70848E-EBEA-3A4C-AF44-E91176C6413C}" type="slidenum">
              <a:rPr kumimoji="0" lang="en-US" sz="1200" b="1" i="0" u="none" strike="noStrike" kern="1200" cap="none" spc="0" normalizeH="0" baseline="0" noProof="0" smtClean="0">
                <a:ln>
                  <a:noFill/>
                </a:ln>
                <a:solidFill>
                  <a:srgbClr val="FFFFFF">
                    <a:lumMod val="50000"/>
                  </a:srgbClr>
                </a:solidFill>
                <a:effectLst/>
                <a:uLnTx/>
                <a:uFillTx/>
                <a:latin typeface="Open Sans"/>
                <a:cs typeface="Open San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prstClr val="white">
                  <a:lumMod val="50000"/>
                </a:prstClr>
              </a:solidFill>
              <a:effectLst/>
              <a:uLnTx/>
              <a:uFillTx/>
              <a:latin typeface="Open Sans"/>
              <a:cs typeface="Open Sans"/>
            </a:endParaRPr>
          </a:p>
        </p:txBody>
      </p:sp>
      <p:sp>
        <p:nvSpPr>
          <p:cNvPr id="3" name="TextBox 2">
            <a:extLst>
              <a:ext uri="{FF2B5EF4-FFF2-40B4-BE49-F238E27FC236}">
                <a16:creationId xmlns:a16="http://schemas.microsoft.com/office/drawing/2014/main" id="{004E17A6-86E1-40D3-8A6F-E54776EFCA12}"/>
              </a:ext>
            </a:extLst>
          </p:cNvPr>
          <p:cNvSpPr txBox="1"/>
          <p:nvPr/>
        </p:nvSpPr>
        <p:spPr>
          <a:xfrm>
            <a:off x="665042" y="1104970"/>
            <a:ext cx="10861916"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SoCalGas is on track to meet the 60% the Third Party designed and implemented programs by 12/31/22.</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4" name="Table 6">
            <a:extLst>
              <a:ext uri="{FF2B5EF4-FFF2-40B4-BE49-F238E27FC236}">
                <a16:creationId xmlns:a16="http://schemas.microsoft.com/office/drawing/2014/main" id="{59416C20-D366-4378-8D60-99B5E42611D3}"/>
              </a:ext>
            </a:extLst>
          </p:cNvPr>
          <p:cNvGraphicFramePr>
            <a:graphicFrameLocks noGrp="1"/>
          </p:cNvGraphicFramePr>
          <p:nvPr/>
        </p:nvGraphicFramePr>
        <p:xfrm>
          <a:off x="1311023" y="2369922"/>
          <a:ext cx="8616795" cy="1669774"/>
        </p:xfrm>
        <a:graphic>
          <a:graphicData uri="http://schemas.openxmlformats.org/drawingml/2006/table">
            <a:tbl>
              <a:tblPr firstRow="1" bandRow="1">
                <a:tableStyleId>{5C22544A-7EE6-4342-B048-85BDC9FD1C3A}</a:tableStyleId>
              </a:tblPr>
              <a:tblGrid>
                <a:gridCol w="2872265">
                  <a:extLst>
                    <a:ext uri="{9D8B030D-6E8A-4147-A177-3AD203B41FA5}">
                      <a16:colId xmlns:a16="http://schemas.microsoft.com/office/drawing/2014/main" val="2879379059"/>
                    </a:ext>
                  </a:extLst>
                </a:gridCol>
                <a:gridCol w="2872265">
                  <a:extLst>
                    <a:ext uri="{9D8B030D-6E8A-4147-A177-3AD203B41FA5}">
                      <a16:colId xmlns:a16="http://schemas.microsoft.com/office/drawing/2014/main" val="670324436"/>
                    </a:ext>
                  </a:extLst>
                </a:gridCol>
                <a:gridCol w="2872265">
                  <a:extLst>
                    <a:ext uri="{9D8B030D-6E8A-4147-A177-3AD203B41FA5}">
                      <a16:colId xmlns:a16="http://schemas.microsoft.com/office/drawing/2014/main" val="4182298547"/>
                    </a:ext>
                  </a:extLst>
                </a:gridCol>
              </a:tblGrid>
              <a:tr h="423548">
                <a:tc>
                  <a:txBody>
                    <a:bodyPr/>
                    <a:lstStyle/>
                    <a:p>
                      <a:r>
                        <a:rPr lang="en-US" dirty="0"/>
                        <a:t>Metric</a:t>
                      </a:r>
                    </a:p>
                  </a:txBody>
                  <a:tcPr/>
                </a:tc>
                <a:tc>
                  <a:txBody>
                    <a:bodyPr/>
                    <a:lstStyle/>
                    <a:p>
                      <a:pPr algn="ctr"/>
                      <a:r>
                        <a:rPr lang="en-US" dirty="0"/>
                        <a:t>2022</a:t>
                      </a:r>
                    </a:p>
                  </a:txBody>
                  <a:tcPr/>
                </a:tc>
                <a:tc>
                  <a:txBody>
                    <a:bodyPr/>
                    <a:lstStyle/>
                    <a:p>
                      <a:pPr algn="ctr"/>
                      <a:r>
                        <a:rPr lang="en-US" dirty="0"/>
                        <a:t>2023</a:t>
                      </a:r>
                    </a:p>
                  </a:txBody>
                  <a:tcPr/>
                </a:tc>
                <a:extLst>
                  <a:ext uri="{0D108BD9-81ED-4DB2-BD59-A6C34878D82A}">
                    <a16:rowId xmlns:a16="http://schemas.microsoft.com/office/drawing/2014/main" val="1563563008"/>
                  </a:ext>
                </a:extLst>
              </a:tr>
              <a:tr h="618443">
                <a:tc>
                  <a:txBody>
                    <a:bodyPr/>
                    <a:lstStyle/>
                    <a:p>
                      <a:r>
                        <a:rPr lang="en-US" dirty="0">
                          <a:solidFill>
                            <a:srgbClr val="000000"/>
                          </a:solidFill>
                        </a:rPr>
                        <a:t>Third Party Programs</a:t>
                      </a:r>
                    </a:p>
                  </a:txBody>
                  <a:tcPr/>
                </a:tc>
                <a:tc>
                  <a:txBody>
                    <a:bodyPr/>
                    <a:lstStyle/>
                    <a:p>
                      <a:r>
                        <a:rPr lang="en-US" b="1" dirty="0">
                          <a:solidFill>
                            <a:srgbClr val="000000"/>
                          </a:solidFill>
                        </a:rPr>
                        <a:t>60%</a:t>
                      </a:r>
                      <a:r>
                        <a:rPr lang="en-US" b="0" baseline="30000" dirty="0">
                          <a:solidFill>
                            <a:srgbClr val="000000"/>
                          </a:solidFill>
                        </a:rPr>
                        <a:t>1</a:t>
                      </a:r>
                      <a:r>
                        <a:rPr lang="en-US" dirty="0">
                          <a:solidFill>
                            <a:srgbClr val="000000"/>
                          </a:solidFill>
                        </a:rPr>
                        <a:t> of portfolio budget</a:t>
                      </a:r>
                    </a:p>
                  </a:txBody>
                  <a:tcPr/>
                </a:tc>
                <a:tc>
                  <a:txBody>
                    <a:bodyPr/>
                    <a:lstStyle/>
                    <a:p>
                      <a:r>
                        <a:rPr lang="en-US" b="1" dirty="0">
                          <a:solidFill>
                            <a:srgbClr val="000000"/>
                          </a:solidFill>
                        </a:rPr>
                        <a:t>67%</a:t>
                      </a:r>
                      <a:r>
                        <a:rPr lang="en-US" b="0" baseline="30000" dirty="0">
                          <a:solidFill>
                            <a:srgbClr val="000000"/>
                          </a:solidFill>
                        </a:rPr>
                        <a:t>1,2</a:t>
                      </a:r>
                      <a:r>
                        <a:rPr lang="en-US" dirty="0">
                          <a:solidFill>
                            <a:srgbClr val="000000"/>
                          </a:solidFill>
                        </a:rPr>
                        <a:t> of portfolio budget</a:t>
                      </a:r>
                    </a:p>
                  </a:txBody>
                  <a:tcPr/>
                </a:tc>
                <a:extLst>
                  <a:ext uri="{0D108BD9-81ED-4DB2-BD59-A6C34878D82A}">
                    <a16:rowId xmlns:a16="http://schemas.microsoft.com/office/drawing/2014/main" val="1011975304"/>
                  </a:ext>
                </a:extLst>
              </a:tr>
              <a:tr h="627783">
                <a:tc>
                  <a:txBody>
                    <a:bodyPr/>
                    <a:lstStyle/>
                    <a:p>
                      <a:endParaRPr lang="en-US" dirty="0">
                        <a:solidFill>
                          <a:srgbClr val="000000"/>
                        </a:solidFill>
                      </a:endParaRPr>
                    </a:p>
                  </a:txBody>
                  <a:tcPr>
                    <a:noFill/>
                  </a:tcPr>
                </a:tc>
                <a:tc>
                  <a:txBody>
                    <a:bodyPr/>
                    <a:lstStyle/>
                    <a:p>
                      <a:endParaRPr lang="en-US" dirty="0">
                        <a:solidFill>
                          <a:srgbClr val="000000"/>
                        </a:solidFill>
                      </a:endParaRPr>
                    </a:p>
                  </a:txBody>
                  <a:tcPr>
                    <a:noFill/>
                  </a:tcPr>
                </a:tc>
                <a:tc>
                  <a:txBody>
                    <a:bodyPr/>
                    <a:lstStyle/>
                    <a:p>
                      <a:endParaRPr lang="en-US" dirty="0">
                        <a:solidFill>
                          <a:srgbClr val="000000"/>
                        </a:solidFill>
                      </a:endParaRPr>
                    </a:p>
                  </a:txBody>
                  <a:tcPr>
                    <a:noFill/>
                  </a:tcPr>
                </a:tc>
                <a:extLst>
                  <a:ext uri="{0D108BD9-81ED-4DB2-BD59-A6C34878D82A}">
                    <a16:rowId xmlns:a16="http://schemas.microsoft.com/office/drawing/2014/main" val="3619507030"/>
                  </a:ext>
                </a:extLst>
              </a:tr>
            </a:tbl>
          </a:graphicData>
        </a:graphic>
      </p:graphicFrame>
      <p:sp>
        <p:nvSpPr>
          <p:cNvPr id="8" name="Content Placeholder 2">
            <a:extLst>
              <a:ext uri="{FF2B5EF4-FFF2-40B4-BE49-F238E27FC236}">
                <a16:creationId xmlns:a16="http://schemas.microsoft.com/office/drawing/2014/main" id="{85DB48C3-B8D8-4394-B455-B711E2306281}"/>
              </a:ext>
            </a:extLst>
          </p:cNvPr>
          <p:cNvSpPr>
            <a:spLocks noGrp="1"/>
          </p:cNvSpPr>
          <p:nvPr>
            <p:ph sz="half" idx="1"/>
          </p:nvPr>
        </p:nvSpPr>
        <p:spPr>
          <a:xfrm>
            <a:off x="5058240" y="6056546"/>
            <a:ext cx="10261490" cy="500124"/>
          </a:xfrm>
        </p:spPr>
        <p:txBody>
          <a:bodyPr>
            <a:normAutofit lnSpcReduction="10000"/>
          </a:bodyPr>
          <a:lstStyle/>
          <a:p>
            <a:pPr marL="0" indent="0">
              <a:spcBef>
                <a:spcPts val="0"/>
              </a:spcBef>
              <a:buNone/>
            </a:pPr>
            <a:r>
              <a:rPr lang="en-US" sz="1400" baseline="30000" dirty="0">
                <a:solidFill>
                  <a:srgbClr val="000000"/>
                </a:solidFill>
                <a:latin typeface="Arial" panose="020B0604020202020204" pitchFamily="34" charset="0"/>
              </a:rPr>
              <a:t>1</a:t>
            </a:r>
            <a:r>
              <a:rPr lang="en-US" sz="1400" dirty="0">
                <a:solidFill>
                  <a:srgbClr val="000000"/>
                </a:solidFill>
                <a:latin typeface="Arial" panose="020B0604020202020204" pitchFamily="34" charset="0"/>
              </a:rPr>
              <a:t> 3PP budget includes the AB 841 budget. </a:t>
            </a:r>
          </a:p>
          <a:p>
            <a:pPr marL="0" indent="0">
              <a:spcBef>
                <a:spcPts val="0"/>
              </a:spcBef>
              <a:buNone/>
            </a:pPr>
            <a:r>
              <a:rPr lang="en-US" sz="1400" baseline="30000" dirty="0">
                <a:solidFill>
                  <a:srgbClr val="000000"/>
                </a:solidFill>
                <a:latin typeface="Arial" panose="020B0604020202020204" pitchFamily="34" charset="0"/>
              </a:rPr>
              <a:t>2</a:t>
            </a:r>
            <a:r>
              <a:rPr lang="en-US" sz="1400" dirty="0">
                <a:solidFill>
                  <a:srgbClr val="000000"/>
                </a:solidFill>
                <a:latin typeface="Arial" panose="020B0604020202020204" pitchFamily="34" charset="0"/>
              </a:rPr>
              <a:t> 2023 3PP budget reflects annual program budget.</a:t>
            </a:r>
          </a:p>
        </p:txBody>
      </p:sp>
      <p:sp>
        <p:nvSpPr>
          <p:cNvPr id="10" name="TextBox 9">
            <a:extLst>
              <a:ext uri="{FF2B5EF4-FFF2-40B4-BE49-F238E27FC236}">
                <a16:creationId xmlns:a16="http://schemas.microsoft.com/office/drawing/2014/main" id="{68E471B3-5148-7A25-75DE-F1CF4DC19C95}"/>
              </a:ext>
            </a:extLst>
          </p:cNvPr>
          <p:cNvSpPr txBox="1"/>
          <p:nvPr/>
        </p:nvSpPr>
        <p:spPr>
          <a:xfrm>
            <a:off x="667861" y="3691394"/>
            <a:ext cx="10980750" cy="18466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Anticipated 2023 Program Solicitations </a:t>
            </a:r>
          </a:p>
          <a:p>
            <a:pPr marL="1371600" marR="0" lvl="3"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Residential Single Family = $2.7M/Yr.</a:t>
            </a:r>
          </a:p>
          <a:p>
            <a:pPr marL="1371600" marR="0" lvl="3"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Manufacturing Housing= $3.0M/Yr.</a:t>
            </a:r>
          </a:p>
          <a:p>
            <a:pPr marL="1371600" marR="0" lvl="3"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Small and Medium Commercial=$5.0M/Yr.</a:t>
            </a:r>
          </a:p>
          <a:p>
            <a:pPr marL="1371600" marR="0" lvl="3"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IDEEA 365=$3.5M/Yr.</a:t>
            </a:r>
          </a:p>
          <a:p>
            <a:pPr marL="1371600" marR="0" lvl="3"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Com - Strategic Energy Management=$2.0M/Yr.</a:t>
            </a:r>
          </a:p>
        </p:txBody>
      </p:sp>
    </p:spTree>
    <p:extLst>
      <p:ext uri="{BB962C8B-B14F-4D97-AF65-F5344CB8AC3E}">
        <p14:creationId xmlns:p14="http://schemas.microsoft.com/office/powerpoint/2010/main" val="2362365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E68C-FC95-4A6C-8DC1-CD05D6016CD3}"/>
              </a:ext>
            </a:extLst>
          </p:cNvPr>
          <p:cNvSpPr>
            <a:spLocks noGrp="1"/>
          </p:cNvSpPr>
          <p:nvPr>
            <p:ph type="title"/>
          </p:nvPr>
        </p:nvSpPr>
        <p:spPr>
          <a:xfrm>
            <a:off x="340706" y="126428"/>
            <a:ext cx="11603885" cy="1325563"/>
          </a:xfrm>
        </p:spPr>
        <p:txBody>
          <a:bodyPr>
            <a:normAutofit/>
          </a:bodyPr>
          <a:lstStyle/>
          <a:p>
            <a:r>
              <a:rPr lang="en-US" sz="2800" dirty="0">
                <a:latin typeface="Arial" panose="020B0604020202020204" pitchFamily="34" charset="0"/>
              </a:rPr>
              <a:t>SoCalGas Business Plan - Vision, Objectives, and Outcomes</a:t>
            </a:r>
          </a:p>
        </p:txBody>
      </p:sp>
      <p:sp>
        <p:nvSpPr>
          <p:cNvPr id="5" name="Slide Number Placeholder 3">
            <a:extLst>
              <a:ext uri="{FF2B5EF4-FFF2-40B4-BE49-F238E27FC236}">
                <a16:creationId xmlns:a16="http://schemas.microsoft.com/office/drawing/2014/main" id="{D0056633-213A-43CE-ABDF-02FE663DCA6E}"/>
              </a:ext>
            </a:extLst>
          </p:cNvPr>
          <p:cNvSpPr>
            <a:spLocks noGrp="1"/>
          </p:cNvSpPr>
          <p:nvPr>
            <p:ph type="sldNum" sz="quarter" idx="12"/>
          </p:nvPr>
        </p:nvSpPr>
        <p:spPr>
          <a:xfrm>
            <a:off x="11255831" y="6223033"/>
            <a:ext cx="68876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lumMod val="50000"/>
                  </a:schemeClr>
                </a:solidFill>
                <a:latin typeface="Open Sans"/>
                <a:ea typeface="Segoe UI" panose="020B0502040204020203" pitchFamily="34" charset="0"/>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D70848E-EBEA-3A4C-AF44-E91176C6413C}" type="slidenum">
              <a:rPr kumimoji="0" lang="en-US" sz="1200" b="1" i="0" u="none" strike="noStrike" kern="1200" cap="none" spc="0" normalizeH="0" baseline="0" noProof="0" smtClean="0">
                <a:ln>
                  <a:noFill/>
                </a:ln>
                <a:solidFill>
                  <a:srgbClr val="FFFFFF">
                    <a:lumMod val="50000"/>
                  </a:srgbClr>
                </a:solidFill>
                <a:effectLst/>
                <a:uLnTx/>
                <a:uFillTx/>
                <a:latin typeface="Open Sans"/>
                <a:cs typeface="Open San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prstClr val="white">
                  <a:lumMod val="50000"/>
                </a:prstClr>
              </a:solidFill>
              <a:effectLst/>
              <a:uLnTx/>
              <a:uFillTx/>
              <a:latin typeface="Open Sans"/>
              <a:cs typeface="Open Sans"/>
            </a:endParaRPr>
          </a:p>
        </p:txBody>
      </p:sp>
      <p:sp>
        <p:nvSpPr>
          <p:cNvPr id="3" name="Rectangle 2">
            <a:extLst>
              <a:ext uri="{FF2B5EF4-FFF2-40B4-BE49-F238E27FC236}">
                <a16:creationId xmlns:a16="http://schemas.microsoft.com/office/drawing/2014/main" id="{6F5EEB0D-5D77-4777-A265-8847904F53A9}"/>
              </a:ext>
            </a:extLst>
          </p:cNvPr>
          <p:cNvSpPr/>
          <p:nvPr/>
        </p:nvSpPr>
        <p:spPr>
          <a:xfrm>
            <a:off x="1702969" y="883682"/>
            <a:ext cx="9394151" cy="1080901"/>
          </a:xfrm>
          <a:prstGeom prst="rect">
            <a:avLst/>
          </a:prstGeom>
          <a:solidFill>
            <a:srgbClr val="4472C4"/>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AAE0A9D4-B910-44B6-9F44-0172F43031A7}"/>
              </a:ext>
            </a:extLst>
          </p:cNvPr>
          <p:cNvSpPr txBox="1"/>
          <p:nvPr/>
        </p:nvSpPr>
        <p:spPr>
          <a:xfrm>
            <a:off x="1700824" y="1055327"/>
            <a:ext cx="9394151"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SoCalGas’ energy efficiency portfolio will accelerate California toward its clean energy goals through innovative, comprehensive customer-centric decarbonization solutions.</a:t>
            </a:r>
            <a:endParaRPr kumimoji="0" lang="en-US" sz="2000" b="0" i="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93FAB51-4133-42C6-9148-C036A0A47041}"/>
              </a:ext>
            </a:extLst>
          </p:cNvPr>
          <p:cNvSpPr txBox="1"/>
          <p:nvPr/>
        </p:nvSpPr>
        <p:spPr>
          <a:xfrm>
            <a:off x="71120" y="1213579"/>
            <a:ext cx="163576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Vision</a:t>
            </a:r>
          </a:p>
        </p:txBody>
      </p:sp>
      <p:sp>
        <p:nvSpPr>
          <p:cNvPr id="9" name="TextBox 8">
            <a:extLst>
              <a:ext uri="{FF2B5EF4-FFF2-40B4-BE49-F238E27FC236}">
                <a16:creationId xmlns:a16="http://schemas.microsoft.com/office/drawing/2014/main" id="{4696F4D2-7298-44E4-B7FB-65E20A1547BC}"/>
              </a:ext>
            </a:extLst>
          </p:cNvPr>
          <p:cNvSpPr txBox="1"/>
          <p:nvPr/>
        </p:nvSpPr>
        <p:spPr>
          <a:xfrm>
            <a:off x="109634" y="2729264"/>
            <a:ext cx="163576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Key Objectives</a:t>
            </a:r>
          </a:p>
        </p:txBody>
      </p:sp>
      <p:sp>
        <p:nvSpPr>
          <p:cNvPr id="10" name="TextBox 9">
            <a:extLst>
              <a:ext uri="{FF2B5EF4-FFF2-40B4-BE49-F238E27FC236}">
                <a16:creationId xmlns:a16="http://schemas.microsoft.com/office/drawing/2014/main" id="{56998251-3354-4EA9-9463-FE1E9FBDEBB9}"/>
              </a:ext>
            </a:extLst>
          </p:cNvPr>
          <p:cNvSpPr txBox="1"/>
          <p:nvPr/>
        </p:nvSpPr>
        <p:spPr>
          <a:xfrm>
            <a:off x="228326" y="5311590"/>
            <a:ext cx="1478554"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Key Outcomes</a:t>
            </a:r>
          </a:p>
        </p:txBody>
      </p:sp>
      <p:sp>
        <p:nvSpPr>
          <p:cNvPr id="11" name="TextBox 10">
            <a:extLst>
              <a:ext uri="{FF2B5EF4-FFF2-40B4-BE49-F238E27FC236}">
                <a16:creationId xmlns:a16="http://schemas.microsoft.com/office/drawing/2014/main" id="{DFB4A121-6C2B-4AA2-8635-929D3CF1F758}"/>
              </a:ext>
            </a:extLst>
          </p:cNvPr>
          <p:cNvSpPr txBox="1"/>
          <p:nvPr/>
        </p:nvSpPr>
        <p:spPr>
          <a:xfrm>
            <a:off x="2196033" y="2511457"/>
            <a:ext cx="2231351" cy="954107"/>
          </a:xfrm>
          <a:prstGeom prst="rect">
            <a:avLst/>
          </a:prstGeom>
          <a:solidFill>
            <a:schemeClr val="tx2"/>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Meet or Exceed Commission-Established TSB Goal with Minimum TRC of 1.0</a:t>
            </a:r>
          </a:p>
        </p:txBody>
      </p:sp>
      <p:sp>
        <p:nvSpPr>
          <p:cNvPr id="12" name="TextBox 11">
            <a:extLst>
              <a:ext uri="{FF2B5EF4-FFF2-40B4-BE49-F238E27FC236}">
                <a16:creationId xmlns:a16="http://schemas.microsoft.com/office/drawing/2014/main" id="{341AD005-47A3-4E65-A8BC-FFFB6014A29E}"/>
              </a:ext>
            </a:extLst>
          </p:cNvPr>
          <p:cNvSpPr txBox="1"/>
          <p:nvPr/>
        </p:nvSpPr>
        <p:spPr>
          <a:xfrm>
            <a:off x="0" y="2066844"/>
            <a:ext cx="170688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Segments</a:t>
            </a:r>
          </a:p>
        </p:txBody>
      </p:sp>
      <p:sp>
        <p:nvSpPr>
          <p:cNvPr id="13" name="TextBox 12">
            <a:extLst>
              <a:ext uri="{FF2B5EF4-FFF2-40B4-BE49-F238E27FC236}">
                <a16:creationId xmlns:a16="http://schemas.microsoft.com/office/drawing/2014/main" id="{11B402C3-699E-4A17-A7C5-4BD402C26DB0}"/>
              </a:ext>
            </a:extLst>
          </p:cNvPr>
          <p:cNvSpPr txBox="1"/>
          <p:nvPr/>
        </p:nvSpPr>
        <p:spPr>
          <a:xfrm>
            <a:off x="5282223" y="2522285"/>
            <a:ext cx="2231351" cy="954107"/>
          </a:xfrm>
          <a:prstGeom prst="rect">
            <a:avLst/>
          </a:prstGeom>
          <a:solidFill>
            <a:schemeClr val="tx2"/>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Reducing market barriers to achieve the desired, long-lasting market effects</a:t>
            </a:r>
          </a:p>
        </p:txBody>
      </p:sp>
      <p:sp>
        <p:nvSpPr>
          <p:cNvPr id="14" name="TextBox 13">
            <a:extLst>
              <a:ext uri="{FF2B5EF4-FFF2-40B4-BE49-F238E27FC236}">
                <a16:creationId xmlns:a16="http://schemas.microsoft.com/office/drawing/2014/main" id="{866F32B5-45F9-4051-8E35-302DDE3FAE9C}"/>
              </a:ext>
            </a:extLst>
          </p:cNvPr>
          <p:cNvSpPr txBox="1"/>
          <p:nvPr/>
        </p:nvSpPr>
        <p:spPr>
          <a:xfrm>
            <a:off x="8363073" y="2422066"/>
            <a:ext cx="2231351" cy="1169551"/>
          </a:xfrm>
          <a:prstGeom prst="rect">
            <a:avLst/>
          </a:prstGeom>
          <a:solidFill>
            <a:schemeClr val="tx2"/>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Focusing on providing corollary benefits such as increased comfort and safety, and improved indoor air quality</a:t>
            </a:r>
          </a:p>
        </p:txBody>
      </p:sp>
      <p:sp>
        <p:nvSpPr>
          <p:cNvPr id="16" name="TextBox 15">
            <a:extLst>
              <a:ext uri="{FF2B5EF4-FFF2-40B4-BE49-F238E27FC236}">
                <a16:creationId xmlns:a16="http://schemas.microsoft.com/office/drawing/2014/main" id="{677DC297-9802-49BC-A942-E7215B9C8011}"/>
              </a:ext>
            </a:extLst>
          </p:cNvPr>
          <p:cNvSpPr txBox="1"/>
          <p:nvPr/>
        </p:nvSpPr>
        <p:spPr>
          <a:xfrm>
            <a:off x="2162858" y="5376251"/>
            <a:ext cx="2231351" cy="523220"/>
          </a:xfrm>
          <a:prstGeom prst="rect">
            <a:avLst/>
          </a:prstGeom>
          <a:solidFill>
            <a:srgbClr val="00B0F0"/>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Achieve TSB Goal in a Cost-Effective manner</a:t>
            </a:r>
          </a:p>
        </p:txBody>
      </p:sp>
      <p:sp>
        <p:nvSpPr>
          <p:cNvPr id="17" name="TextBox 16">
            <a:extLst>
              <a:ext uri="{FF2B5EF4-FFF2-40B4-BE49-F238E27FC236}">
                <a16:creationId xmlns:a16="http://schemas.microsoft.com/office/drawing/2014/main" id="{A1DD98D7-F91A-4CF4-B229-D67BAF5AA7FE}"/>
              </a:ext>
            </a:extLst>
          </p:cNvPr>
          <p:cNvSpPr txBox="1"/>
          <p:nvPr/>
        </p:nvSpPr>
        <p:spPr>
          <a:xfrm>
            <a:off x="5266800" y="5376251"/>
            <a:ext cx="2231351" cy="738664"/>
          </a:xfrm>
          <a:prstGeom prst="rect">
            <a:avLst/>
          </a:prstGeom>
          <a:solidFill>
            <a:srgbClr val="00B0F0"/>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Help build, enable, and maintain demand for EE products and services</a:t>
            </a:r>
          </a:p>
        </p:txBody>
      </p:sp>
      <p:sp>
        <p:nvSpPr>
          <p:cNvPr id="18" name="TextBox 17">
            <a:extLst>
              <a:ext uri="{FF2B5EF4-FFF2-40B4-BE49-F238E27FC236}">
                <a16:creationId xmlns:a16="http://schemas.microsoft.com/office/drawing/2014/main" id="{0A30CF35-115D-4C2F-8992-B56AED109DDE}"/>
              </a:ext>
            </a:extLst>
          </p:cNvPr>
          <p:cNvSpPr txBox="1"/>
          <p:nvPr/>
        </p:nvSpPr>
        <p:spPr>
          <a:xfrm>
            <a:off x="8352989" y="5260551"/>
            <a:ext cx="2231351" cy="954107"/>
          </a:xfrm>
          <a:prstGeom prst="rect">
            <a:avLst/>
          </a:prstGeom>
          <a:solidFill>
            <a:srgbClr val="00B0F0"/>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Increased awareness and penetration of EE Programs to HTR and DAC</a:t>
            </a:r>
            <a:endParaRPr kumimoji="0" lang="en-US" sz="1400" b="0" i="0" u="none" strike="noStrike" kern="1200" cap="none" spc="0" normalizeH="0" baseline="30000" noProof="0" dirty="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AA18C501-C7C7-4E0F-A984-A96BA2CDCE6E}"/>
              </a:ext>
            </a:extLst>
          </p:cNvPr>
          <p:cNvSpPr txBox="1"/>
          <p:nvPr/>
        </p:nvSpPr>
        <p:spPr>
          <a:xfrm>
            <a:off x="2196032" y="3535384"/>
            <a:ext cx="2231351" cy="954107"/>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Use of various and new methods for savings forecasting and quantification methods</a:t>
            </a:r>
          </a:p>
        </p:txBody>
      </p:sp>
      <p:sp>
        <p:nvSpPr>
          <p:cNvPr id="21" name="TextBox 20">
            <a:extLst>
              <a:ext uri="{FF2B5EF4-FFF2-40B4-BE49-F238E27FC236}">
                <a16:creationId xmlns:a16="http://schemas.microsoft.com/office/drawing/2014/main" id="{0CE006B8-9909-4BC8-A961-971E2F6B1403}"/>
              </a:ext>
            </a:extLst>
          </p:cNvPr>
          <p:cNvSpPr txBox="1"/>
          <p:nvPr/>
        </p:nvSpPr>
        <p:spPr>
          <a:xfrm>
            <a:off x="5266799" y="3564057"/>
            <a:ext cx="2231352" cy="742806"/>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Encourage Tech Innovation and Broad Market Participation</a:t>
            </a: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16918B97-7E55-435A-98F1-B6DB9C1B43F6}"/>
              </a:ext>
            </a:extLst>
          </p:cNvPr>
          <p:cNvSpPr txBox="1"/>
          <p:nvPr/>
        </p:nvSpPr>
        <p:spPr>
          <a:xfrm>
            <a:off x="8361717" y="3655486"/>
            <a:ext cx="2231351" cy="954107"/>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Provide access to disparities to EE programs and workforce opportunities</a:t>
            </a:r>
          </a:p>
        </p:txBody>
      </p:sp>
      <p:sp>
        <p:nvSpPr>
          <p:cNvPr id="25" name="TextBox 24">
            <a:extLst>
              <a:ext uri="{FF2B5EF4-FFF2-40B4-BE49-F238E27FC236}">
                <a16:creationId xmlns:a16="http://schemas.microsoft.com/office/drawing/2014/main" id="{D5353293-1300-493A-9A68-E5D564E71E31}"/>
              </a:ext>
            </a:extLst>
          </p:cNvPr>
          <p:cNvSpPr txBox="1"/>
          <p:nvPr/>
        </p:nvSpPr>
        <p:spPr>
          <a:xfrm>
            <a:off x="2196032" y="2065611"/>
            <a:ext cx="2231351" cy="307777"/>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Resource Acquisition</a:t>
            </a:r>
          </a:p>
        </p:txBody>
      </p:sp>
      <p:sp>
        <p:nvSpPr>
          <p:cNvPr id="26" name="TextBox 25">
            <a:extLst>
              <a:ext uri="{FF2B5EF4-FFF2-40B4-BE49-F238E27FC236}">
                <a16:creationId xmlns:a16="http://schemas.microsoft.com/office/drawing/2014/main" id="{CC7E9603-8CE6-48B2-9B07-0142287316B1}"/>
              </a:ext>
            </a:extLst>
          </p:cNvPr>
          <p:cNvSpPr txBox="1"/>
          <p:nvPr/>
        </p:nvSpPr>
        <p:spPr>
          <a:xfrm>
            <a:off x="5266800" y="2059055"/>
            <a:ext cx="2231351" cy="307777"/>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Market Support</a:t>
            </a:r>
          </a:p>
        </p:txBody>
      </p:sp>
      <p:sp>
        <p:nvSpPr>
          <p:cNvPr id="27" name="TextBox 26">
            <a:extLst>
              <a:ext uri="{FF2B5EF4-FFF2-40B4-BE49-F238E27FC236}">
                <a16:creationId xmlns:a16="http://schemas.microsoft.com/office/drawing/2014/main" id="{C58B60EC-E35F-40FA-9F7E-A1BE5C19A713}"/>
              </a:ext>
            </a:extLst>
          </p:cNvPr>
          <p:cNvSpPr txBox="1"/>
          <p:nvPr/>
        </p:nvSpPr>
        <p:spPr>
          <a:xfrm>
            <a:off x="8363074" y="2073113"/>
            <a:ext cx="2231351" cy="307777"/>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Equity</a:t>
            </a:r>
          </a:p>
        </p:txBody>
      </p:sp>
      <p:sp>
        <p:nvSpPr>
          <p:cNvPr id="29" name="TextBox 28">
            <a:extLst>
              <a:ext uri="{FF2B5EF4-FFF2-40B4-BE49-F238E27FC236}">
                <a16:creationId xmlns:a16="http://schemas.microsoft.com/office/drawing/2014/main" id="{9AAB91B4-54D9-4F90-A6CC-AC367A58027C}"/>
              </a:ext>
            </a:extLst>
          </p:cNvPr>
          <p:cNvSpPr txBox="1"/>
          <p:nvPr/>
        </p:nvSpPr>
        <p:spPr>
          <a:xfrm>
            <a:off x="2162859" y="4598114"/>
            <a:ext cx="2231351" cy="738664"/>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Conduct Third Party Solicitations to Fill Gaps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TextBox 29">
            <a:extLst>
              <a:ext uri="{FF2B5EF4-FFF2-40B4-BE49-F238E27FC236}">
                <a16:creationId xmlns:a16="http://schemas.microsoft.com/office/drawing/2014/main" id="{57FD8498-B284-4537-A9C0-2D07C84FB248}"/>
              </a:ext>
            </a:extLst>
          </p:cNvPr>
          <p:cNvSpPr txBox="1"/>
          <p:nvPr/>
        </p:nvSpPr>
        <p:spPr>
          <a:xfrm>
            <a:off x="8361716" y="4673462"/>
            <a:ext cx="2231351" cy="523220"/>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Promote energy affordability</a:t>
            </a:r>
          </a:p>
        </p:txBody>
      </p:sp>
      <p:sp>
        <p:nvSpPr>
          <p:cNvPr id="31" name="TextBox 30">
            <a:extLst>
              <a:ext uri="{FF2B5EF4-FFF2-40B4-BE49-F238E27FC236}">
                <a16:creationId xmlns:a16="http://schemas.microsoft.com/office/drawing/2014/main" id="{585182F1-E4DA-4A9E-8BFB-B6F6AFE72E17}"/>
              </a:ext>
            </a:extLst>
          </p:cNvPr>
          <p:cNvSpPr txBox="1"/>
          <p:nvPr/>
        </p:nvSpPr>
        <p:spPr>
          <a:xfrm>
            <a:off x="5266799" y="4356219"/>
            <a:ext cx="2231351" cy="954107"/>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Expand outreach to local contractors and market players on EE training and education </a:t>
            </a:r>
          </a:p>
        </p:txBody>
      </p:sp>
      <p:sp>
        <p:nvSpPr>
          <p:cNvPr id="38" name="TextBox 37">
            <a:extLst>
              <a:ext uri="{FF2B5EF4-FFF2-40B4-BE49-F238E27FC236}">
                <a16:creationId xmlns:a16="http://schemas.microsoft.com/office/drawing/2014/main" id="{65409D59-EA0A-418F-AE93-DC7468C7A0E1}"/>
              </a:ext>
            </a:extLst>
          </p:cNvPr>
          <p:cNvSpPr txBox="1"/>
          <p:nvPr/>
        </p:nvSpPr>
        <p:spPr>
          <a:xfrm>
            <a:off x="0" y="3964443"/>
            <a:ext cx="170688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Strategy</a:t>
            </a:r>
          </a:p>
        </p:txBody>
      </p:sp>
    </p:spTree>
    <p:extLst>
      <p:ext uri="{BB962C8B-B14F-4D97-AF65-F5344CB8AC3E}">
        <p14:creationId xmlns:p14="http://schemas.microsoft.com/office/powerpoint/2010/main" val="958146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1283" y="274638"/>
            <a:ext cx="11662563" cy="685995"/>
          </a:xfrm>
        </p:spPr>
        <p:txBody>
          <a:bodyPr>
            <a:normAutofit/>
          </a:bodyPr>
          <a:lstStyle/>
          <a:p>
            <a:r>
              <a:rPr lang="en-US" dirty="0">
                <a:latin typeface="+mj-lt"/>
              </a:rPr>
              <a:t>3PP Solicitation Goals &amp; Objectives</a:t>
            </a:r>
          </a:p>
        </p:txBody>
      </p:sp>
      <p:sp>
        <p:nvSpPr>
          <p:cNvPr id="2" name="Slide Number Placeholder 1"/>
          <p:cNvSpPr>
            <a:spLocks noGrp="1"/>
          </p:cNvSpPr>
          <p:nvPr>
            <p:ph type="sldNum" sz="quarter" idx="4294967295"/>
          </p:nvPr>
        </p:nvSpPr>
        <p:spPr>
          <a:xfrm>
            <a:off x="11580813" y="6356350"/>
            <a:ext cx="611187"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0" i="0" u="none" strike="noStrike" kern="1200" cap="none" spc="0" normalizeH="0" baseline="0" noProof="0" smtClean="0">
                <a:ln>
                  <a:noFill/>
                </a:ln>
                <a:solidFill>
                  <a:srgbClr val="FFFFFF">
                    <a:lumMod val="50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FFFFFF">
                  <a:lumMod val="50000"/>
                </a:srgbClr>
              </a:solidFill>
              <a:effectLst/>
              <a:uLnTx/>
              <a:uFillTx/>
              <a:latin typeface="Arial" pitchFamily="34" charset="0"/>
              <a:ea typeface="+mn-ea"/>
              <a:cs typeface="Arial" pitchFamily="34" charset="0"/>
            </a:endParaRPr>
          </a:p>
        </p:txBody>
      </p:sp>
      <p:graphicFrame>
        <p:nvGraphicFramePr>
          <p:cNvPr id="6" name="Diagram 5">
            <a:extLst>
              <a:ext uri="{FF2B5EF4-FFF2-40B4-BE49-F238E27FC236}">
                <a16:creationId xmlns:a16="http://schemas.microsoft.com/office/drawing/2014/main" id="{8C46F390-A7DA-072A-BD53-D13881D2714B}"/>
              </a:ext>
            </a:extLst>
          </p:cNvPr>
          <p:cNvGraphicFramePr/>
          <p:nvPr/>
        </p:nvGraphicFramePr>
        <p:xfrm>
          <a:off x="1043688" y="816417"/>
          <a:ext cx="10302824" cy="5418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14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mj-lt"/>
              </a:rPr>
              <a:t>3PP Solicitation Outcomes</a:t>
            </a:r>
          </a:p>
        </p:txBody>
      </p:sp>
      <p:sp>
        <p:nvSpPr>
          <p:cNvPr id="2" name="Slide Number Placeholder 1"/>
          <p:cNvSpPr>
            <a:spLocks noGrp="1"/>
          </p:cNvSpPr>
          <p:nvPr>
            <p:ph type="sldNum" sz="quarter" idx="4294967295"/>
          </p:nvPr>
        </p:nvSpPr>
        <p:spPr>
          <a:xfrm>
            <a:off x="11580813" y="6356350"/>
            <a:ext cx="611187"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0" i="0" u="none" strike="noStrike" kern="1200" cap="none" spc="0" normalizeH="0" baseline="0" noProof="0" smtClean="0">
                <a:ln>
                  <a:noFill/>
                </a:ln>
                <a:solidFill>
                  <a:srgbClr val="FFFFFF">
                    <a:lumMod val="50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FFFFFF">
                  <a:lumMod val="50000"/>
                </a:srgbClr>
              </a:solidFill>
              <a:effectLst/>
              <a:uLnTx/>
              <a:uFillTx/>
              <a:latin typeface="Arial" pitchFamily="34" charset="0"/>
              <a:ea typeface="+mn-ea"/>
              <a:cs typeface="Arial" pitchFamily="34" charset="0"/>
            </a:endParaRPr>
          </a:p>
        </p:txBody>
      </p:sp>
      <p:sp>
        <p:nvSpPr>
          <p:cNvPr id="5" name="Text Placeholder 4"/>
          <p:cNvSpPr>
            <a:spLocks noGrp="1"/>
          </p:cNvSpPr>
          <p:nvPr>
            <p:ph type="body" sz="quarter" idx="4294967295"/>
          </p:nvPr>
        </p:nvSpPr>
        <p:spPr>
          <a:xfrm>
            <a:off x="876498" y="946524"/>
            <a:ext cx="10575696" cy="5577838"/>
          </a:xfrm>
        </p:spPr>
        <p:txBody>
          <a:bodyPr>
            <a:normAutofit/>
          </a:bodyPr>
          <a:lstStyle/>
          <a:p>
            <a:pPr marR="0">
              <a:spcBef>
                <a:spcPts val="0"/>
              </a:spcBef>
              <a:spcAft>
                <a:spcPts val="800"/>
              </a:spcAft>
              <a:buFont typeface="Wingdings" panose="05000000000000000000" pitchFamily="2" charset="2"/>
              <a:buChar char="§"/>
            </a:pPr>
            <a:r>
              <a:rPr lang="en-US" sz="1800" b="1" dirty="0">
                <a:effectLst/>
                <a:latin typeface="+mj-lt"/>
                <a:ea typeface="Calibri" panose="020F0502020204030204" pitchFamily="34" charset="0"/>
                <a:cs typeface="Times New Roman" panose="02020603050405020304" pitchFamily="18" charset="0"/>
              </a:rPr>
              <a:t>SoCalGas will focus efforts on recommendations from a CPUC-ordered study, PRG working groups, and IEs to improve the solicitation process for energy efficiency programs.  </a:t>
            </a:r>
            <a:endParaRPr lang="en-US" sz="2400" b="1" dirty="0">
              <a:latin typeface="+mj-lt"/>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B2F4C476-CE01-B700-F569-2036FB0737A3}"/>
              </a:ext>
            </a:extLst>
          </p:cNvPr>
          <p:cNvGraphicFramePr/>
          <p:nvPr/>
        </p:nvGraphicFramePr>
        <p:xfrm>
          <a:off x="1052223" y="1632519"/>
          <a:ext cx="10087554" cy="4529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192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mj-lt"/>
              </a:rPr>
              <a:t>Outcomes</a:t>
            </a:r>
          </a:p>
        </p:txBody>
      </p:sp>
      <p:sp>
        <p:nvSpPr>
          <p:cNvPr id="2" name="Slide Number Placeholder 1"/>
          <p:cNvSpPr>
            <a:spLocks noGrp="1"/>
          </p:cNvSpPr>
          <p:nvPr>
            <p:ph type="sldNum" sz="quarter" idx="4294967295"/>
          </p:nvPr>
        </p:nvSpPr>
        <p:spPr>
          <a:xfrm>
            <a:off x="11580813" y="6356350"/>
            <a:ext cx="611187"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0" i="0" u="none" strike="noStrike" kern="1200" cap="none" spc="0" normalizeH="0" baseline="0" noProof="0" smtClean="0">
                <a:ln>
                  <a:noFill/>
                </a:ln>
                <a:solidFill>
                  <a:srgbClr val="FFFFFF">
                    <a:lumMod val="50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FFFFFF">
                  <a:lumMod val="50000"/>
                </a:srgbClr>
              </a:solidFill>
              <a:effectLst/>
              <a:uLnTx/>
              <a:uFillTx/>
              <a:latin typeface="Arial" pitchFamily="34" charset="0"/>
              <a:ea typeface="+mn-ea"/>
              <a:cs typeface="Arial" pitchFamily="34" charset="0"/>
            </a:endParaRPr>
          </a:p>
        </p:txBody>
      </p:sp>
      <p:sp>
        <p:nvSpPr>
          <p:cNvPr id="5" name="Text Placeholder 4"/>
          <p:cNvSpPr>
            <a:spLocks noGrp="1"/>
          </p:cNvSpPr>
          <p:nvPr>
            <p:ph type="body" sz="quarter" idx="4294967295"/>
          </p:nvPr>
        </p:nvSpPr>
        <p:spPr>
          <a:xfrm>
            <a:off x="256296" y="881501"/>
            <a:ext cx="11630110" cy="5577838"/>
          </a:xfrm>
        </p:spPr>
        <p:txBody>
          <a:bodyPr>
            <a:normAutofit/>
          </a:bodyPr>
          <a:lstStyle/>
          <a:p>
            <a:pPr marR="0">
              <a:spcBef>
                <a:spcPts val="0"/>
              </a:spcBef>
              <a:spcAft>
                <a:spcPts val="800"/>
              </a:spcAft>
              <a:buFont typeface="Wingdings" panose="05000000000000000000" pitchFamily="2" charset="2"/>
              <a:buChar char="§"/>
            </a:pPr>
            <a:r>
              <a:rPr lang="en-US" sz="1800" b="1" dirty="0">
                <a:effectLst/>
                <a:latin typeface="+mj-lt"/>
                <a:ea typeface="Calibri" panose="020F0502020204030204" pitchFamily="34" charset="0"/>
                <a:cs typeface="Times New Roman" panose="02020603050405020304" pitchFamily="18" charset="0"/>
              </a:rPr>
              <a:t>SoCalGas will focus efforts on recommendations from a CPUC-ordered study, PRG working groups,  IEs, and IOUs to improve the solicitation process for EE programs.  </a:t>
            </a:r>
            <a:endParaRPr lang="en-US" sz="2400" b="1" dirty="0">
              <a:latin typeface="+mj-lt"/>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B2F4C476-CE01-B700-F569-2036FB0737A3}"/>
              </a:ext>
            </a:extLst>
          </p:cNvPr>
          <p:cNvGraphicFramePr/>
          <p:nvPr/>
        </p:nvGraphicFramePr>
        <p:xfrm>
          <a:off x="1486704" y="1648797"/>
          <a:ext cx="10094109" cy="4786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760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j-lt"/>
              </a:rPr>
              <a:t>2022 Process Improvements</a:t>
            </a:r>
          </a:p>
        </p:txBody>
      </p:sp>
      <p:sp>
        <p:nvSpPr>
          <p:cNvPr id="2" name="Slide Number Placeholder 1"/>
          <p:cNvSpPr>
            <a:spLocks noGrp="1"/>
          </p:cNvSpPr>
          <p:nvPr>
            <p:ph type="sldNum" sz="quarter" idx="4294967295"/>
          </p:nvPr>
        </p:nvSpPr>
        <p:spPr>
          <a:xfrm>
            <a:off x="11580813" y="6356350"/>
            <a:ext cx="611187"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0" i="0" u="none" strike="noStrike" kern="1200" cap="none" spc="0" normalizeH="0" baseline="0" noProof="0" smtClean="0">
                <a:ln>
                  <a:noFill/>
                </a:ln>
                <a:solidFill>
                  <a:srgbClr val="FFFFFF">
                    <a:lumMod val="50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FFFFFF">
                  <a:lumMod val="50000"/>
                </a:srgbClr>
              </a:solidFill>
              <a:effectLst/>
              <a:uLnTx/>
              <a:uFillTx/>
              <a:latin typeface="Arial" pitchFamily="34" charset="0"/>
              <a:ea typeface="+mn-ea"/>
              <a:cs typeface="Arial" pitchFamily="34" charset="0"/>
            </a:endParaRPr>
          </a:p>
        </p:txBody>
      </p:sp>
      <p:sp>
        <p:nvSpPr>
          <p:cNvPr id="5" name="Text Placeholder 4"/>
          <p:cNvSpPr>
            <a:spLocks noGrp="1"/>
          </p:cNvSpPr>
          <p:nvPr>
            <p:ph type="body" sz="quarter" idx="4294967295"/>
          </p:nvPr>
        </p:nvSpPr>
        <p:spPr>
          <a:xfrm>
            <a:off x="430960" y="905925"/>
            <a:ext cx="11309758" cy="6447482"/>
          </a:xfrm>
        </p:spPr>
        <p:txBody>
          <a:bodyPr>
            <a:noAutofit/>
          </a:bodyPr>
          <a:lstStyle/>
          <a:p>
            <a:pPr marL="0" indent="0">
              <a:spcBef>
                <a:spcPts val="0"/>
              </a:spcBef>
              <a:spcAft>
                <a:spcPts val="0"/>
              </a:spcAft>
              <a:buNone/>
            </a:pPr>
            <a:endParaRPr lang="en-US" sz="1800" dirty="0">
              <a:effectLst/>
              <a:latin typeface="+mn-lt"/>
            </a:endParaRPr>
          </a:p>
          <a:p>
            <a:pPr>
              <a:lnSpc>
                <a:spcPct val="107000"/>
              </a:lnSpc>
              <a:spcBef>
                <a:spcPts val="0"/>
              </a:spcBef>
              <a:spcAft>
                <a:spcPts val="800"/>
              </a:spcAft>
              <a:buFont typeface="Wingdings" panose="05000000000000000000" pitchFamily="2" charset="2"/>
              <a:buChar char="q"/>
            </a:pPr>
            <a:r>
              <a:rPr lang="en-US" sz="1800" dirty="0">
                <a:effectLst/>
                <a:latin typeface="+mn-lt"/>
                <a:ea typeface="Calibri" panose="020F0502020204030204" pitchFamily="34" charset="0"/>
                <a:cs typeface="Times New Roman" panose="02020603050405020304" pitchFamily="18" charset="0"/>
              </a:rPr>
              <a:t>Through SoCalGas’ Lean Six Sigma (LSS) team, identified opportunities to optimize process steps and reduce lead time for SoCalGas’ EE Program Solicitation.  </a:t>
            </a:r>
          </a:p>
          <a:p>
            <a:pPr lvl="1">
              <a:lnSpc>
                <a:spcPct val="107000"/>
              </a:lnSpc>
              <a:spcBef>
                <a:spcPts val="0"/>
              </a:spcBef>
              <a:spcAft>
                <a:spcPts val="800"/>
              </a:spcAft>
              <a:buFont typeface="Arial" panose="020B0604020202020204" pitchFamily="34" charset="0"/>
              <a:buChar char="•"/>
            </a:pPr>
            <a:r>
              <a:rPr lang="en-US" sz="1800" dirty="0">
                <a:latin typeface="+mn-lt"/>
                <a:ea typeface="Calibri" panose="020F0502020204030204" pitchFamily="34" charset="0"/>
                <a:cs typeface="Times New Roman" panose="02020603050405020304" pitchFamily="18" charset="0"/>
              </a:rPr>
              <a:t>Opportunity for Improvement (OFI): Technology, scorecard, communication, and scheduling. </a:t>
            </a:r>
            <a:endParaRPr lang="en-US" sz="1800" dirty="0">
              <a:effectLst/>
              <a:latin typeface="+mn-lt"/>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Wingdings" panose="05000000000000000000" pitchFamily="2" charset="2"/>
              <a:buChar char="q"/>
            </a:pPr>
            <a:r>
              <a:rPr lang="en-US" sz="1800" dirty="0">
                <a:latin typeface="+mn-lt"/>
                <a:cs typeface="Times New Roman" panose="02020603050405020304" pitchFamily="18" charset="0"/>
              </a:rPr>
              <a:t>Simplified the two-stage process by relaxing or modifying some of the categories in the RFA/RFP, scoring, negotiation phase to allow for entries of new, small, diverse business partners. </a:t>
            </a:r>
          </a:p>
          <a:p>
            <a:pPr lvl="2" indent="-342900">
              <a:lnSpc>
                <a:spcPct val="107000"/>
              </a:lnSpc>
              <a:spcBef>
                <a:spcPts val="0"/>
              </a:spcBef>
              <a:spcAft>
                <a:spcPts val="800"/>
              </a:spcAft>
              <a:buFont typeface="Symbol" panose="05050102010706020507" pitchFamily="18" charset="2"/>
              <a:buChar char=""/>
            </a:pPr>
            <a:r>
              <a:rPr lang="en-US" sz="1400" dirty="0">
                <a:latin typeface="+mn-lt"/>
                <a:cs typeface="Times New Roman" panose="02020603050405020304" pitchFamily="18" charset="0"/>
              </a:rPr>
              <a:t>For Stage 1, limit the criteria to program design and strategy and experience and skills only.</a:t>
            </a:r>
          </a:p>
          <a:p>
            <a:pPr lvl="2" indent="-342900">
              <a:lnSpc>
                <a:spcPct val="107000"/>
              </a:lnSpc>
              <a:spcBef>
                <a:spcPts val="0"/>
              </a:spcBef>
              <a:buFont typeface="Symbol" panose="05050102010706020507" pitchFamily="18" charset="2"/>
              <a:buChar char=""/>
            </a:pPr>
            <a:r>
              <a:rPr lang="en-US" sz="1400" dirty="0">
                <a:latin typeface="+mn-lt"/>
                <a:ea typeface="Calibri" panose="020F0502020204030204" pitchFamily="34" charset="0"/>
                <a:cs typeface="Times New Roman" panose="02020603050405020304" pitchFamily="18" charset="0"/>
              </a:rPr>
              <a:t>For Stage 2, criteria include cost and energy savings, experience and skills, program design and strategy, social responsibility, and compliance.</a:t>
            </a:r>
          </a:p>
          <a:p>
            <a:pPr lvl="2" indent="-342900">
              <a:lnSpc>
                <a:spcPct val="107000"/>
              </a:lnSpc>
              <a:spcBef>
                <a:spcPts val="0"/>
              </a:spcBef>
              <a:buFont typeface="Symbol" panose="05050102010706020507" pitchFamily="18" charset="2"/>
              <a:buChar char=""/>
            </a:pPr>
            <a:endParaRPr lang="en-US" sz="1400" dirty="0">
              <a:latin typeface="+mn-lt"/>
              <a:ea typeface="Calibri" panose="020F0502020204030204" pitchFamily="34" charset="0"/>
              <a:cs typeface="Times New Roman" panose="02020603050405020304" pitchFamily="18" charset="0"/>
            </a:endParaRPr>
          </a:p>
          <a:p>
            <a:pPr marL="0">
              <a:lnSpc>
                <a:spcPct val="107000"/>
              </a:lnSpc>
              <a:spcBef>
                <a:spcPts val="0"/>
              </a:spcBef>
              <a:spcAft>
                <a:spcPts val="800"/>
              </a:spcAft>
              <a:buFont typeface="Wingdings" panose="05000000000000000000" pitchFamily="2" charset="2"/>
              <a:buChar char="q"/>
            </a:pPr>
            <a:r>
              <a:rPr lang="en-US" sz="1800" dirty="0">
                <a:effectLst/>
                <a:latin typeface="+mn-lt"/>
                <a:ea typeface="Calibri" panose="020F0502020204030204" pitchFamily="34" charset="0"/>
                <a:cs typeface="Times New Roman" panose="02020603050405020304" pitchFamily="18" charset="0"/>
              </a:rPr>
              <a:t>Implemented one-stage solicitation process</a:t>
            </a:r>
          </a:p>
          <a:p>
            <a:pPr>
              <a:lnSpc>
                <a:spcPct val="107000"/>
              </a:lnSpc>
              <a:spcBef>
                <a:spcPts val="0"/>
              </a:spcBef>
              <a:spcAft>
                <a:spcPts val="800"/>
              </a:spcAft>
              <a:buFont typeface="Wingdings" panose="05000000000000000000" pitchFamily="2" charset="2"/>
              <a:buChar char="q"/>
            </a:pPr>
            <a:r>
              <a:rPr lang="en-US" sz="1800" dirty="0">
                <a:latin typeface="+mn-lt"/>
                <a:ea typeface="Calibri" panose="020F0502020204030204" pitchFamily="34" charset="0"/>
                <a:cs typeface="Times New Roman" panose="02020603050405020304" pitchFamily="18" charset="0"/>
              </a:rPr>
              <a:t>Continue to work with our DBE partners in utilizing an internal reporting tool to identify subcontracting opportunities and challenges. </a:t>
            </a:r>
            <a:r>
              <a:rPr lang="en-US" sz="1800" dirty="0">
                <a:effectLst/>
                <a:latin typeface="+mn-lt"/>
                <a:ea typeface="Calibri" panose="020F0502020204030204" pitchFamily="34" charset="0"/>
                <a:cs typeface="Times New Roman" panose="02020603050405020304" pitchFamily="18" charset="0"/>
              </a:rPr>
              <a:t>The subcontracting approach includes meeting with top EE suppliers to increase their subcontracting performance and targeted showcases that introduce prime firms to diverse suppliers for future business opportunities. </a:t>
            </a:r>
          </a:p>
          <a:p>
            <a:pPr marL="457200" marR="0" lvl="1" indent="0">
              <a:lnSpc>
                <a:spcPct val="107000"/>
              </a:lnSpc>
              <a:spcBef>
                <a:spcPts val="0"/>
              </a:spcBef>
              <a:spcAft>
                <a:spcPts val="800"/>
              </a:spcAft>
              <a:buNone/>
              <a:tabLst>
                <a:tab pos="914400" algn="l"/>
              </a:tabLst>
            </a:pPr>
            <a:endParaRPr lang="en-US" sz="1800" dirty="0">
              <a:effectLst/>
              <a:latin typeface="+mn-lt"/>
              <a:ea typeface="Calibri" panose="020F0502020204030204" pitchFamily="34" charset="0"/>
              <a:cs typeface="Times New Roman" panose="02020603050405020304" pitchFamily="18" charset="0"/>
            </a:endParaRPr>
          </a:p>
          <a:p>
            <a:pPr lvl="2" indent="-285750">
              <a:spcBef>
                <a:spcPts val="0"/>
              </a:spcBef>
            </a:pPr>
            <a:endParaRPr lang="en-US" sz="1800" dirty="0">
              <a:effectLst/>
              <a:latin typeface="+mn-lt"/>
              <a:ea typeface="Calibri" panose="020F0502020204030204" pitchFamily="34" charset="0"/>
            </a:endParaRPr>
          </a:p>
          <a:p>
            <a:pPr>
              <a:buFont typeface="Arial" panose="020B0604020202020204" pitchFamily="34" charset="0"/>
              <a:buChar char="•"/>
            </a:pPr>
            <a:endParaRPr lang="en-US" sz="1800" dirty="0">
              <a:latin typeface="+mn-lt"/>
            </a:endParaRPr>
          </a:p>
        </p:txBody>
      </p:sp>
    </p:spTree>
    <p:extLst>
      <p:ext uri="{BB962C8B-B14F-4D97-AF65-F5344CB8AC3E}">
        <p14:creationId xmlns:p14="http://schemas.microsoft.com/office/powerpoint/2010/main" val="36714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ollage of photos of people, a truck, a drone, and a helicopter">
            <a:extLst>
              <a:ext uri="{FF2B5EF4-FFF2-40B4-BE49-F238E27FC236}">
                <a16:creationId xmlns:a16="http://schemas.microsoft.com/office/drawing/2014/main" id="{CD7642BD-4043-8741-8685-2B8866372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833" y="0"/>
            <a:ext cx="5863167" cy="6858000"/>
          </a:xfrm>
          <a:prstGeom prst="rect">
            <a:avLst/>
          </a:prstGeom>
        </p:spPr>
      </p:pic>
      <p:pic>
        <p:nvPicPr>
          <p:cNvPr id="8" name="Picture 7" descr="SDG&amp;E Logo">
            <a:extLst>
              <a:ext uri="{FF2B5EF4-FFF2-40B4-BE49-F238E27FC236}">
                <a16:creationId xmlns:a16="http://schemas.microsoft.com/office/drawing/2014/main" id="{41337543-4042-124E-93D2-1D777B3E0D6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25074" y="1639277"/>
            <a:ext cx="1344798" cy="790833"/>
          </a:xfrm>
          <a:prstGeom prst="rect">
            <a:avLst/>
          </a:prstGeom>
        </p:spPr>
      </p:pic>
      <p:sp>
        <p:nvSpPr>
          <p:cNvPr id="6" name="Title 1">
            <a:extLst>
              <a:ext uri="{FF2B5EF4-FFF2-40B4-BE49-F238E27FC236}">
                <a16:creationId xmlns:a16="http://schemas.microsoft.com/office/drawing/2014/main" id="{19B8CA95-FF62-4CD9-A4A9-40D6B985BE55}"/>
              </a:ext>
            </a:extLst>
          </p:cNvPr>
          <p:cNvSpPr txBox="1">
            <a:spLocks/>
          </p:cNvSpPr>
          <p:nvPr/>
        </p:nvSpPr>
        <p:spPr>
          <a:xfrm>
            <a:off x="279305" y="3068992"/>
            <a:ext cx="5888445" cy="1512152"/>
          </a:xfrm>
          <a:prstGeom prst="rect">
            <a:avLst/>
          </a:prstGeom>
        </p:spPr>
        <p:txBody>
          <a:bodyPr anchor="b">
            <a:noAutofit/>
          </a:bodyPr>
          <a:lstStyle>
            <a:lvl1pPr algn="ctr" defTabSz="914400" rtl="0" eaLnBrk="1" latinLnBrk="0" hangingPunct="1">
              <a:lnSpc>
                <a:spcPct val="90000"/>
              </a:lnSpc>
              <a:spcBef>
                <a:spcPct val="0"/>
              </a:spcBef>
              <a:buNone/>
              <a:defRPr sz="4500" kern="1200" baseline="0">
                <a:solidFill>
                  <a:schemeClr val="tx1"/>
                </a:solidFill>
                <a:latin typeface="Arial" panose="020B0604020202020204" pitchFamily="34" charset="0"/>
                <a:ea typeface="+mj-ea"/>
                <a:cs typeface="+mj-cs"/>
              </a:defRPr>
            </a:lvl1pPr>
          </a:lstStyle>
          <a:p>
            <a:pPr>
              <a:lnSpc>
                <a:spcPct val="170000"/>
              </a:lnSpc>
            </a:pPr>
            <a:r>
              <a:rPr lang="en-US" sz="2000" b="1" dirty="0">
                <a:latin typeface="Verdana" panose="020B0604030504040204" pitchFamily="34" charset="0"/>
                <a:ea typeface="Verdana" panose="020B0604030504040204" pitchFamily="34" charset="0"/>
              </a:rPr>
              <a:t>EE Stakeholder Forum</a:t>
            </a:r>
          </a:p>
          <a:p>
            <a:pPr>
              <a:lnSpc>
                <a:spcPct val="170000"/>
              </a:lnSpc>
            </a:pPr>
            <a:r>
              <a:rPr lang="en-US" sz="2000" dirty="0">
                <a:latin typeface="Verdana" panose="020B0604030504040204" pitchFamily="34" charset="0"/>
                <a:ea typeface="Verdana" panose="020B0604030504040204" pitchFamily="34" charset="0"/>
              </a:rPr>
              <a:t>Topic 1 – IOU Portfolio Update &amp; Upcoming Solicitations</a:t>
            </a:r>
            <a:endParaRPr lang="en-US" sz="900" dirty="0">
              <a:latin typeface="Verdana" panose="020B0604030504040204" pitchFamily="34" charset="0"/>
              <a:ea typeface="Verdana" panose="020B0604030504040204" pitchFamily="34" charset="0"/>
            </a:endParaRPr>
          </a:p>
        </p:txBody>
      </p:sp>
      <p:sp>
        <p:nvSpPr>
          <p:cNvPr id="7" name="Subtitle 2">
            <a:extLst>
              <a:ext uri="{FF2B5EF4-FFF2-40B4-BE49-F238E27FC236}">
                <a16:creationId xmlns:a16="http://schemas.microsoft.com/office/drawing/2014/main" id="{8D602FCB-38EB-41E1-A54F-E467B3455044}"/>
              </a:ext>
            </a:extLst>
          </p:cNvPr>
          <p:cNvSpPr txBox="1">
            <a:spLocks/>
          </p:cNvSpPr>
          <p:nvPr/>
        </p:nvSpPr>
        <p:spPr bwMode="auto">
          <a:xfrm>
            <a:off x="1013072" y="5521923"/>
            <a:ext cx="4368801" cy="860200"/>
          </a:xfrm>
          <a:prstGeom prst="rect">
            <a:avLst/>
          </a:prstGeom>
          <a:noFill/>
          <a:ln w="9525">
            <a:noFill/>
            <a:miter lim="800000"/>
            <a:headEnd/>
            <a:tailEnd/>
          </a:ln>
        </p:spPr>
        <p:txBody>
          <a:bodyPr vert="horz" wrap="square" lIns="0" tIns="45720" rIns="91440" bIns="45720" numCol="1" anchor="t" anchorCtr="0" compatLnSpc="1">
            <a:prstTxWarp prst="textNoShape">
              <a:avLst/>
            </a:prstTxWarp>
            <a:noAutofit/>
          </a:bodyPr>
          <a:lstStyle>
            <a:lvl1pPr marL="0" indent="0" algn="l" defTabSz="457200" rtl="0" eaLnBrk="0" fontAlgn="base" hangingPunct="0">
              <a:spcBef>
                <a:spcPct val="20000"/>
              </a:spcBef>
              <a:spcAft>
                <a:spcPts val="1200"/>
              </a:spcAft>
              <a:buClr>
                <a:srgbClr val="0193D5"/>
              </a:buClr>
              <a:buSzPct val="125000"/>
              <a:buFont typeface="Arial" charset="0"/>
              <a:buNone/>
              <a:defRPr sz="2000" b="0" i="1" kern="1200">
                <a:solidFill>
                  <a:srgbClr val="000000"/>
                </a:solidFill>
                <a:latin typeface="Verdana"/>
                <a:ea typeface="Verdana" pitchFamily="34" charset="0"/>
                <a:cs typeface="Verdana"/>
              </a:defRPr>
            </a:lvl1pPr>
            <a:lvl2pPr marL="457200" indent="0" algn="ctr" defTabSz="457200" rtl="0" eaLnBrk="0" fontAlgn="base" hangingPunct="0">
              <a:spcBef>
                <a:spcPct val="20000"/>
              </a:spcBef>
              <a:spcAft>
                <a:spcPts val="1200"/>
              </a:spcAft>
              <a:buClr>
                <a:srgbClr val="0193D5"/>
              </a:buClr>
              <a:buFont typeface="Arial" charset="0"/>
              <a:buNone/>
              <a:defRPr sz="1400" kern="1200">
                <a:solidFill>
                  <a:schemeClr val="tx1">
                    <a:tint val="75000"/>
                  </a:schemeClr>
                </a:solidFill>
                <a:latin typeface="Verdana"/>
                <a:ea typeface="Verdana" pitchFamily="34" charset="0"/>
                <a:cs typeface="Verdana"/>
              </a:defRPr>
            </a:lvl2pPr>
            <a:lvl3pPr marL="914400" indent="0" algn="ctr" defTabSz="457200" rtl="0" eaLnBrk="0" fontAlgn="base" hangingPunct="0">
              <a:spcBef>
                <a:spcPct val="20000"/>
              </a:spcBef>
              <a:spcAft>
                <a:spcPct val="0"/>
              </a:spcAft>
              <a:buClr>
                <a:schemeClr val="tx2"/>
              </a:buClr>
              <a:buFont typeface="Arial" charset="0"/>
              <a:buNone/>
              <a:defRPr sz="1600" kern="1200">
                <a:solidFill>
                  <a:schemeClr val="tx1">
                    <a:tint val="75000"/>
                  </a:schemeClr>
                </a:solidFill>
                <a:latin typeface="Verdana"/>
                <a:ea typeface="Verdana" pitchFamily="34" charset="0"/>
                <a:cs typeface="Verdana"/>
              </a:defRPr>
            </a:lvl3pPr>
            <a:lvl4pPr marL="1371600" indent="0" algn="ctr" defTabSz="457200" rtl="0" eaLnBrk="0" fontAlgn="base" hangingPunct="0">
              <a:spcBef>
                <a:spcPct val="20000"/>
              </a:spcBef>
              <a:spcAft>
                <a:spcPct val="0"/>
              </a:spcAft>
              <a:buClr>
                <a:schemeClr val="tx2"/>
              </a:buClr>
              <a:buFont typeface="Arial" charset="0"/>
              <a:buNone/>
              <a:defRPr sz="1600" kern="1200">
                <a:solidFill>
                  <a:schemeClr val="tx1">
                    <a:tint val="75000"/>
                  </a:schemeClr>
                </a:solidFill>
                <a:latin typeface="Verdana"/>
                <a:ea typeface="Verdana" pitchFamily="34" charset="0"/>
                <a:cs typeface="Verdana"/>
              </a:defRPr>
            </a:lvl4pPr>
            <a:lvl5pPr marL="1828800" indent="0" algn="ctr" defTabSz="457200" rtl="0" eaLnBrk="0" fontAlgn="base" hangingPunct="0">
              <a:spcBef>
                <a:spcPct val="20000"/>
              </a:spcBef>
              <a:spcAft>
                <a:spcPct val="0"/>
              </a:spcAft>
              <a:buClr>
                <a:schemeClr val="tx2"/>
              </a:buClr>
              <a:buFont typeface="Arial" charset="0"/>
              <a:buNone/>
              <a:defRPr sz="1600" kern="1200">
                <a:solidFill>
                  <a:schemeClr val="tx1">
                    <a:tint val="75000"/>
                  </a:schemeClr>
                </a:solidFill>
                <a:latin typeface="Verdana"/>
                <a:ea typeface="Verdana" pitchFamily="34" charset="0"/>
                <a:cs typeface="Verdan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800" i="0" dirty="0">
                <a:solidFill>
                  <a:schemeClr val="tx1"/>
                </a:solidFill>
                <a:latin typeface="Verdana" panose="020B0604030504040204" pitchFamily="34" charset="0"/>
                <a:cs typeface="Arial"/>
              </a:rPr>
              <a:t>July 2022</a:t>
            </a:r>
          </a:p>
        </p:txBody>
      </p:sp>
    </p:spTree>
    <p:extLst>
      <p:ext uri="{BB962C8B-B14F-4D97-AF65-F5344CB8AC3E}">
        <p14:creationId xmlns:p14="http://schemas.microsoft.com/office/powerpoint/2010/main" val="2771358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BA28D14-4DA4-4E85-9346-0559462A97F8}"/>
              </a:ext>
            </a:extLst>
          </p:cNvPr>
          <p:cNvSpPr txBox="1">
            <a:spLocks/>
          </p:cNvSpPr>
          <p:nvPr/>
        </p:nvSpPr>
        <p:spPr>
          <a:xfrm>
            <a:off x="575106" y="402010"/>
            <a:ext cx="9847196" cy="563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r>
              <a:rPr lang="en-US" sz="2400" dirty="0">
                <a:latin typeface="Verdana"/>
                <a:ea typeface="Verdana"/>
                <a:cs typeface="Verdana"/>
              </a:rPr>
              <a:t>1) Solicitation Schedule Updates</a:t>
            </a:r>
            <a:endParaRPr lang="en-US" sz="2400" dirty="0">
              <a:solidFill>
                <a:srgbClr val="FF0000"/>
              </a:solidFill>
              <a:latin typeface="Verdana"/>
              <a:ea typeface="Verdana"/>
              <a:cs typeface="Verdana"/>
            </a:endParaRPr>
          </a:p>
        </p:txBody>
      </p:sp>
      <p:sp>
        <p:nvSpPr>
          <p:cNvPr id="17" name="Content Placeholder 37">
            <a:extLst>
              <a:ext uri="{FF2B5EF4-FFF2-40B4-BE49-F238E27FC236}">
                <a16:creationId xmlns:a16="http://schemas.microsoft.com/office/drawing/2014/main" id="{5D179427-4755-425B-A8DE-9918E769A82B}"/>
              </a:ext>
            </a:extLst>
          </p:cNvPr>
          <p:cNvSpPr txBox="1">
            <a:spLocks/>
          </p:cNvSpPr>
          <p:nvPr/>
        </p:nvSpPr>
        <p:spPr>
          <a:xfrm>
            <a:off x="712179" y="2708713"/>
            <a:ext cx="2098858" cy="2540596"/>
          </a:xfrm>
          <a:prstGeom prst="rect">
            <a:avLst/>
          </a:prstGeom>
          <a:solidFill>
            <a:schemeClr val="accent1">
              <a:lumMod val="20000"/>
              <a:lumOff val="80000"/>
            </a:schemeClr>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Verdana" panose="020B0604030504040204" pitchFamily="34" charset="0"/>
                <a:ea typeface="Verdana" panose="020B0604030504040204" pitchFamily="34" charset="0"/>
                <a:cs typeface="Calibri Light" panose="020F0302020204030204" pitchFamily="34" charset="0"/>
              </a:rPr>
              <a:t>Completed </a:t>
            </a:r>
            <a:r>
              <a:rPr lang="en-US" sz="1400" b="1" dirty="0">
                <a:latin typeface="Verdana" panose="020B0604030504040204" pitchFamily="34" charset="0"/>
                <a:ea typeface="Verdana" panose="020B0604030504040204" pitchFamily="34" charset="0"/>
                <a:cs typeface="Calibri Light" panose="020F0302020204030204" pitchFamily="34" charset="0"/>
              </a:rPr>
              <a:t>ten</a:t>
            </a:r>
            <a:r>
              <a:rPr lang="en-US" sz="1400" dirty="0">
                <a:latin typeface="Verdana" panose="020B0604030504040204" pitchFamily="34" charset="0"/>
                <a:ea typeface="Verdana" panose="020B0604030504040204" pitchFamily="34" charset="0"/>
                <a:cs typeface="Calibri Light" panose="020F0302020204030204" pitchFamily="34" charset="0"/>
              </a:rPr>
              <a:t> solicitations to date:</a:t>
            </a:r>
          </a:p>
          <a:p>
            <a:pPr lvl="1">
              <a:buFont typeface="+mj-lt"/>
              <a:buAutoNum type="arabicPeriod"/>
            </a:pPr>
            <a:r>
              <a:rPr lang="en-US" sz="1000" dirty="0">
                <a:latin typeface="Verdana" panose="020B0604030504040204" pitchFamily="34" charset="0"/>
                <a:ea typeface="Verdana" panose="020B0604030504040204" pitchFamily="34" charset="0"/>
                <a:cs typeface="Calibri Light" panose="020F0302020204030204" pitchFamily="34" charset="0"/>
              </a:rPr>
              <a:t>Small Commercial</a:t>
            </a:r>
          </a:p>
          <a:p>
            <a:pPr lvl="1">
              <a:buFont typeface="+mj-lt"/>
              <a:buAutoNum type="arabicPeriod"/>
            </a:pPr>
            <a:r>
              <a:rPr lang="en-US" sz="1000" dirty="0">
                <a:latin typeface="Verdana" panose="020B0604030504040204" pitchFamily="34" charset="0"/>
                <a:ea typeface="Verdana" panose="020B0604030504040204" pitchFamily="34" charset="0"/>
                <a:cs typeface="Calibri Light" panose="020F0302020204030204" pitchFamily="34" charset="0"/>
              </a:rPr>
              <a:t>Large Commercial</a:t>
            </a:r>
          </a:p>
          <a:p>
            <a:pPr lvl="1">
              <a:buFont typeface="+mj-lt"/>
              <a:buAutoNum type="arabicPeriod"/>
            </a:pPr>
            <a:r>
              <a:rPr lang="en-US" sz="1000" dirty="0">
                <a:latin typeface="Verdana" panose="020B0604030504040204" pitchFamily="34" charset="0"/>
                <a:ea typeface="Verdana" panose="020B0604030504040204" pitchFamily="34" charset="0"/>
                <a:cs typeface="Calibri Light" panose="020F0302020204030204" pitchFamily="34" charset="0"/>
              </a:rPr>
              <a:t>Multifamily</a:t>
            </a:r>
          </a:p>
          <a:p>
            <a:pPr lvl="1">
              <a:buFont typeface="+mj-lt"/>
              <a:buAutoNum type="arabicPeriod"/>
            </a:pPr>
            <a:r>
              <a:rPr lang="en-US" sz="1000" dirty="0">
                <a:latin typeface="Verdana" panose="020B0604030504040204" pitchFamily="34" charset="0"/>
                <a:ea typeface="Verdana" panose="020B0604030504040204" pitchFamily="34" charset="0"/>
                <a:cs typeface="Calibri Light" panose="020F0302020204030204" pitchFamily="34" charset="0"/>
              </a:rPr>
              <a:t>SW HVAC</a:t>
            </a:r>
          </a:p>
          <a:p>
            <a:pPr lvl="1">
              <a:buFont typeface="+mj-lt"/>
              <a:buAutoNum type="arabicPeriod"/>
            </a:pPr>
            <a:r>
              <a:rPr lang="en-US" sz="1000" dirty="0">
                <a:latin typeface="Verdana" panose="020B0604030504040204" pitchFamily="34" charset="0"/>
                <a:ea typeface="Verdana" panose="020B0604030504040204" pitchFamily="34" charset="0"/>
                <a:cs typeface="Calibri Light" panose="020F0302020204030204" pitchFamily="34" charset="0"/>
              </a:rPr>
              <a:t>Federal</a:t>
            </a:r>
          </a:p>
          <a:p>
            <a:pPr lvl="1">
              <a:buFont typeface="+mj-lt"/>
              <a:buAutoNum type="arabicPeriod"/>
            </a:pPr>
            <a:r>
              <a:rPr lang="en-US" sz="1000" dirty="0">
                <a:latin typeface="Verdana" panose="020B0604030504040204" pitchFamily="34" charset="0"/>
                <a:ea typeface="Verdana" panose="020B0604030504040204" pitchFamily="34" charset="0"/>
                <a:cs typeface="Calibri Light" panose="020F0302020204030204" pitchFamily="34" charset="0"/>
              </a:rPr>
              <a:t>K-12</a:t>
            </a:r>
          </a:p>
          <a:p>
            <a:pPr lvl="1">
              <a:buFont typeface="+mj-lt"/>
              <a:buAutoNum type="arabicPeriod"/>
            </a:pPr>
            <a:r>
              <a:rPr lang="en-US" sz="1000" dirty="0">
                <a:latin typeface="Verdana" panose="020B0604030504040204" pitchFamily="34" charset="0"/>
                <a:ea typeface="Verdana" panose="020B0604030504040204" pitchFamily="34" charset="0"/>
                <a:cs typeface="Calibri Light" panose="020F0302020204030204" pitchFamily="34" charset="0"/>
              </a:rPr>
              <a:t>PLA</a:t>
            </a:r>
          </a:p>
          <a:p>
            <a:pPr lvl="1">
              <a:buFont typeface="+mj-lt"/>
              <a:buAutoNum type="arabicPeriod"/>
            </a:pPr>
            <a:r>
              <a:rPr lang="en-US" sz="1000" dirty="0">
                <a:latin typeface="Verdana" panose="020B0604030504040204" pitchFamily="34" charset="0"/>
                <a:ea typeface="Verdana" panose="020B0604030504040204" pitchFamily="34" charset="0"/>
                <a:cs typeface="Calibri Light" panose="020F0302020204030204" pitchFamily="34" charset="0"/>
              </a:rPr>
              <a:t>Local Government</a:t>
            </a:r>
          </a:p>
          <a:p>
            <a:pPr lvl="1">
              <a:buFont typeface="+mj-lt"/>
              <a:buAutoNum type="arabicPeriod"/>
            </a:pPr>
            <a:r>
              <a:rPr lang="en-US" sz="1000" dirty="0">
                <a:latin typeface="Verdana" panose="020B0604030504040204" pitchFamily="34" charset="0"/>
                <a:ea typeface="Verdana" panose="020B0604030504040204" pitchFamily="34" charset="0"/>
                <a:cs typeface="Calibri Light" panose="020F0302020204030204" pitchFamily="34" charset="0"/>
              </a:rPr>
              <a:t>Single Family</a:t>
            </a:r>
          </a:p>
          <a:p>
            <a:pPr lvl="1">
              <a:buFont typeface="+mj-lt"/>
              <a:buAutoNum type="arabicPeriod"/>
            </a:pPr>
            <a:r>
              <a:rPr lang="en-US" sz="1000" dirty="0">
                <a:latin typeface="Verdana" panose="020B0604030504040204" pitchFamily="34" charset="0"/>
                <a:ea typeface="Verdana" panose="020B0604030504040204" pitchFamily="34" charset="0"/>
                <a:cs typeface="Calibri Light" panose="020F0302020204030204" pitchFamily="34" charset="0"/>
              </a:rPr>
              <a:t>Agriculture</a:t>
            </a:r>
          </a:p>
        </p:txBody>
      </p:sp>
      <p:sp>
        <p:nvSpPr>
          <p:cNvPr id="27" name="Content Placeholder 37">
            <a:extLst>
              <a:ext uri="{FF2B5EF4-FFF2-40B4-BE49-F238E27FC236}">
                <a16:creationId xmlns:a16="http://schemas.microsoft.com/office/drawing/2014/main" id="{63CF6708-672F-4ACC-9494-44015AC0C8E6}"/>
              </a:ext>
            </a:extLst>
          </p:cNvPr>
          <p:cNvSpPr txBox="1">
            <a:spLocks/>
          </p:cNvSpPr>
          <p:nvPr/>
        </p:nvSpPr>
        <p:spPr>
          <a:xfrm>
            <a:off x="7893002" y="5531863"/>
            <a:ext cx="2451969" cy="721127"/>
          </a:xfrm>
          <a:prstGeom prst="rect">
            <a:avLst/>
          </a:prstGeom>
          <a:solidFill>
            <a:schemeClr val="accent1">
              <a:lumMod val="20000"/>
              <a:lumOff val="80000"/>
            </a:schemeClr>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latin typeface="Verdana" panose="020B0604030504040204" pitchFamily="34" charset="0"/>
                <a:ea typeface="Verdana" panose="020B0604030504040204" pitchFamily="34" charset="0"/>
                <a:cs typeface="Calibri Light" panose="020F0302020204030204" pitchFamily="34" charset="0"/>
              </a:rPr>
              <a:t>Four </a:t>
            </a:r>
            <a:r>
              <a:rPr lang="en-US" sz="1400" dirty="0">
                <a:latin typeface="Verdana" panose="020B0604030504040204" pitchFamily="34" charset="0"/>
                <a:ea typeface="Verdana" panose="020B0604030504040204" pitchFamily="34" charset="0"/>
                <a:cs typeface="Calibri Light" panose="020F0302020204030204" pitchFamily="34" charset="0"/>
              </a:rPr>
              <a:t>additional solicitations expected to be completed in </a:t>
            </a:r>
            <a:r>
              <a:rPr lang="en-US" sz="1400" b="1" dirty="0">
                <a:highlight>
                  <a:srgbClr val="FFFF00"/>
                </a:highlight>
                <a:latin typeface="Verdana" panose="020B0604030504040204" pitchFamily="34" charset="0"/>
                <a:ea typeface="Verdana" panose="020B0604030504040204" pitchFamily="34" charset="0"/>
                <a:cs typeface="Calibri Light" panose="020F0302020204030204" pitchFamily="34" charset="0"/>
              </a:rPr>
              <a:t>2022</a:t>
            </a:r>
          </a:p>
        </p:txBody>
      </p:sp>
      <p:sp>
        <p:nvSpPr>
          <p:cNvPr id="29" name="Content Placeholder 37">
            <a:extLst>
              <a:ext uri="{FF2B5EF4-FFF2-40B4-BE49-F238E27FC236}">
                <a16:creationId xmlns:a16="http://schemas.microsoft.com/office/drawing/2014/main" id="{1BA1C374-CEE8-4C13-B366-AD19E93A9614}"/>
              </a:ext>
            </a:extLst>
          </p:cNvPr>
          <p:cNvSpPr txBox="1">
            <a:spLocks/>
          </p:cNvSpPr>
          <p:nvPr/>
        </p:nvSpPr>
        <p:spPr>
          <a:xfrm>
            <a:off x="8120666" y="2436388"/>
            <a:ext cx="2996407" cy="460246"/>
          </a:xfrm>
          <a:prstGeom prst="rect">
            <a:avLst/>
          </a:prstGeom>
          <a:solidFill>
            <a:schemeClr val="accent1">
              <a:lumMod val="20000"/>
              <a:lumOff val="80000"/>
            </a:schemeClr>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latin typeface="Verdana" panose="020B0604030504040204" pitchFamily="34" charset="0"/>
                <a:ea typeface="Verdana" panose="020B0604030504040204" pitchFamily="34" charset="0"/>
                <a:cs typeface="Calibri Light" panose="020F0302020204030204" pitchFamily="34" charset="0"/>
              </a:rPr>
              <a:t>Six</a:t>
            </a:r>
            <a:r>
              <a:rPr lang="en-US" sz="1400" dirty="0">
                <a:latin typeface="Verdana" panose="020B0604030504040204" pitchFamily="34" charset="0"/>
                <a:ea typeface="Verdana" panose="020B0604030504040204" pitchFamily="34" charset="0"/>
                <a:cs typeface="Calibri Light" panose="020F0302020204030204" pitchFamily="34" charset="0"/>
              </a:rPr>
              <a:t> new solicitations planned for launch in </a:t>
            </a:r>
            <a:r>
              <a:rPr lang="en-US" sz="1400" b="1" dirty="0">
                <a:highlight>
                  <a:srgbClr val="FFFF00"/>
                </a:highlight>
                <a:latin typeface="Verdana" panose="020B0604030504040204" pitchFamily="34" charset="0"/>
                <a:ea typeface="Verdana" panose="020B0604030504040204" pitchFamily="34" charset="0"/>
                <a:cs typeface="Calibri Light" panose="020F0302020204030204" pitchFamily="34" charset="0"/>
              </a:rPr>
              <a:t>2023</a:t>
            </a:r>
          </a:p>
          <a:p>
            <a:pPr marL="0" indent="0">
              <a:buNone/>
            </a:pPr>
            <a:endParaRPr lang="en-US" sz="1800" dirty="0">
              <a:latin typeface="Verdana" panose="020B0604030504040204" pitchFamily="34" charset="0"/>
              <a:ea typeface="Verdana" panose="020B0604030504040204" pitchFamily="34" charset="0"/>
              <a:cs typeface="Calibri Light" panose="020F0302020204030204" pitchFamily="34" charset="0"/>
            </a:endParaRPr>
          </a:p>
        </p:txBody>
      </p:sp>
      <p:sp>
        <p:nvSpPr>
          <p:cNvPr id="30" name="Content Placeholder 37">
            <a:extLst>
              <a:ext uri="{FF2B5EF4-FFF2-40B4-BE49-F238E27FC236}">
                <a16:creationId xmlns:a16="http://schemas.microsoft.com/office/drawing/2014/main" id="{169419AC-140A-443B-85F6-32E2A06C10CB}"/>
              </a:ext>
            </a:extLst>
          </p:cNvPr>
          <p:cNvSpPr txBox="1">
            <a:spLocks/>
          </p:cNvSpPr>
          <p:nvPr/>
        </p:nvSpPr>
        <p:spPr>
          <a:xfrm>
            <a:off x="3837530" y="5693335"/>
            <a:ext cx="2658025" cy="487011"/>
          </a:xfrm>
          <a:prstGeom prst="rect">
            <a:avLst/>
          </a:prstGeom>
          <a:solidFill>
            <a:schemeClr val="accent1">
              <a:lumMod val="20000"/>
              <a:lumOff val="80000"/>
            </a:schemeClr>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latin typeface="Verdana" panose="020B0604030504040204" pitchFamily="34" charset="0"/>
                <a:ea typeface="Verdana" panose="020B0604030504040204" pitchFamily="34" charset="0"/>
                <a:cs typeface="Calibri Light" panose="020F0302020204030204" pitchFamily="34" charset="0"/>
              </a:rPr>
              <a:t>Four</a:t>
            </a:r>
            <a:r>
              <a:rPr lang="en-US" sz="1400" dirty="0">
                <a:latin typeface="Verdana" panose="020B0604030504040204" pitchFamily="34" charset="0"/>
                <a:ea typeface="Verdana" panose="020B0604030504040204" pitchFamily="34" charset="0"/>
                <a:cs typeface="Calibri Light" panose="020F0302020204030204" pitchFamily="34" charset="0"/>
              </a:rPr>
              <a:t> new solicitations planned for launch in </a:t>
            </a:r>
            <a:r>
              <a:rPr lang="en-US" sz="1400" b="1" dirty="0">
                <a:highlight>
                  <a:srgbClr val="FFFF00"/>
                </a:highlight>
                <a:latin typeface="Verdana" panose="020B0604030504040204" pitchFamily="34" charset="0"/>
                <a:ea typeface="Verdana" panose="020B0604030504040204" pitchFamily="34" charset="0"/>
                <a:cs typeface="Calibri Light" panose="020F0302020204030204" pitchFamily="34" charset="0"/>
              </a:rPr>
              <a:t>2022</a:t>
            </a:r>
          </a:p>
        </p:txBody>
      </p:sp>
      <p:pic>
        <p:nvPicPr>
          <p:cNvPr id="3" name="Picture 2" descr="Red round device that indicates 10">
            <a:extLst>
              <a:ext uri="{FF2B5EF4-FFF2-40B4-BE49-F238E27FC236}">
                <a16:creationId xmlns:a16="http://schemas.microsoft.com/office/drawing/2014/main" id="{5B495951-8819-1E3B-BFC3-C27F7A9C9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79" y="1133802"/>
            <a:ext cx="2098858" cy="1399239"/>
          </a:xfrm>
          <a:prstGeom prst="rect">
            <a:avLst/>
          </a:prstGeom>
        </p:spPr>
      </p:pic>
      <p:pic>
        <p:nvPicPr>
          <p:cNvPr id="6" name="Picture 5" descr="Four Javan tree frogs sitting on a twig">
            <a:extLst>
              <a:ext uri="{FF2B5EF4-FFF2-40B4-BE49-F238E27FC236}">
                <a16:creationId xmlns:a16="http://schemas.microsoft.com/office/drawing/2014/main" id="{83B973A8-484D-0CA2-D5A4-0D2897D83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003" y="3915510"/>
            <a:ext cx="2451969" cy="1463968"/>
          </a:xfrm>
          <a:prstGeom prst="rect">
            <a:avLst/>
          </a:prstGeom>
        </p:spPr>
      </p:pic>
      <p:pic>
        <p:nvPicPr>
          <p:cNvPr id="8" name="Picture 7" descr="Pile of four pillows with stripe patterns">
            <a:extLst>
              <a:ext uri="{FF2B5EF4-FFF2-40B4-BE49-F238E27FC236}">
                <a16:creationId xmlns:a16="http://schemas.microsoft.com/office/drawing/2014/main" id="{16E37DB6-31C0-B34D-D301-9DCF1D2AD1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4134" y="3120284"/>
            <a:ext cx="2293813" cy="2533041"/>
          </a:xfrm>
          <a:prstGeom prst="rect">
            <a:avLst/>
          </a:prstGeom>
        </p:spPr>
      </p:pic>
      <p:pic>
        <p:nvPicPr>
          <p:cNvPr id="37" name="Graphic 36" descr="Back with solid fill">
            <a:extLst>
              <a:ext uri="{FF2B5EF4-FFF2-40B4-BE49-F238E27FC236}">
                <a16:creationId xmlns:a16="http://schemas.microsoft.com/office/drawing/2014/main" id="{F66A41A6-3666-E018-F075-D037AC9F52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5351">
            <a:off x="2969081" y="1324635"/>
            <a:ext cx="914400" cy="914400"/>
          </a:xfrm>
          <a:prstGeom prst="rect">
            <a:avLst/>
          </a:prstGeom>
        </p:spPr>
      </p:pic>
      <p:pic>
        <p:nvPicPr>
          <p:cNvPr id="39" name="Graphic 38" descr="Back with solid fill">
            <a:extLst>
              <a:ext uri="{FF2B5EF4-FFF2-40B4-BE49-F238E27FC236}">
                <a16:creationId xmlns:a16="http://schemas.microsoft.com/office/drawing/2014/main" id="{241A47F2-914B-0CBF-DDB6-6FFADD9A09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653868">
            <a:off x="6433262" y="4121268"/>
            <a:ext cx="914400" cy="914400"/>
          </a:xfrm>
          <a:prstGeom prst="rect">
            <a:avLst/>
          </a:prstGeom>
        </p:spPr>
      </p:pic>
      <p:pic>
        <p:nvPicPr>
          <p:cNvPr id="40" name="Graphic 39" descr="Back with solid fill">
            <a:extLst>
              <a:ext uri="{FF2B5EF4-FFF2-40B4-BE49-F238E27FC236}">
                <a16:creationId xmlns:a16="http://schemas.microsoft.com/office/drawing/2014/main" id="{82AE0F43-7709-B1A1-A84A-C49E12D432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719607">
            <a:off x="8843204" y="2908724"/>
            <a:ext cx="914400" cy="914400"/>
          </a:xfrm>
          <a:prstGeom prst="rect">
            <a:avLst/>
          </a:prstGeom>
        </p:spPr>
      </p:pic>
      <p:pic>
        <p:nvPicPr>
          <p:cNvPr id="15" name="Graphic 14" descr="Back with solid fill">
            <a:extLst>
              <a:ext uri="{FF2B5EF4-FFF2-40B4-BE49-F238E27FC236}">
                <a16:creationId xmlns:a16="http://schemas.microsoft.com/office/drawing/2014/main" id="{8875F190-33F2-22C5-B537-1A78C2B468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6848116">
            <a:off x="5761415" y="2455671"/>
            <a:ext cx="914400" cy="914400"/>
          </a:xfrm>
          <a:prstGeom prst="rect">
            <a:avLst/>
          </a:prstGeom>
        </p:spPr>
      </p:pic>
      <p:sp>
        <p:nvSpPr>
          <p:cNvPr id="16" name="Content Placeholder 37">
            <a:extLst>
              <a:ext uri="{FF2B5EF4-FFF2-40B4-BE49-F238E27FC236}">
                <a16:creationId xmlns:a16="http://schemas.microsoft.com/office/drawing/2014/main" id="{4A953AEA-A81F-099B-47EF-0EF2377078A3}"/>
              </a:ext>
            </a:extLst>
          </p:cNvPr>
          <p:cNvSpPr txBox="1">
            <a:spLocks/>
          </p:cNvSpPr>
          <p:nvPr/>
        </p:nvSpPr>
        <p:spPr>
          <a:xfrm>
            <a:off x="3631899" y="2114226"/>
            <a:ext cx="2293814" cy="487011"/>
          </a:xfrm>
          <a:prstGeom prst="rect">
            <a:avLst/>
          </a:prstGeom>
          <a:solidFill>
            <a:schemeClr val="accent1">
              <a:lumMod val="20000"/>
              <a:lumOff val="80000"/>
            </a:schemeClr>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latin typeface="Verdana" panose="020B0604030504040204" pitchFamily="34" charset="0"/>
                <a:ea typeface="Verdana" panose="020B0604030504040204" pitchFamily="34" charset="0"/>
                <a:cs typeface="Calibri Light" panose="020F0302020204030204" pitchFamily="34" charset="0"/>
              </a:rPr>
              <a:t>One solicitation discontinued </a:t>
            </a:r>
            <a:r>
              <a:rPr lang="en-US" sz="1400" dirty="0">
                <a:latin typeface="Verdana" panose="020B0604030504040204" pitchFamily="34" charset="0"/>
                <a:ea typeface="Verdana" panose="020B0604030504040204" pitchFamily="34" charset="0"/>
                <a:cs typeface="Calibri Light" panose="020F0302020204030204" pitchFamily="34" charset="0"/>
              </a:rPr>
              <a:t>in </a:t>
            </a:r>
            <a:r>
              <a:rPr lang="en-US" sz="1400" b="1" dirty="0">
                <a:highlight>
                  <a:srgbClr val="FFFF00"/>
                </a:highlight>
                <a:latin typeface="Verdana" panose="020B0604030504040204" pitchFamily="34" charset="0"/>
                <a:ea typeface="Verdana" panose="020B0604030504040204" pitchFamily="34" charset="0"/>
                <a:cs typeface="Calibri Light" panose="020F0302020204030204" pitchFamily="34" charset="0"/>
              </a:rPr>
              <a:t>2022</a:t>
            </a:r>
          </a:p>
        </p:txBody>
      </p:sp>
      <p:pic>
        <p:nvPicPr>
          <p:cNvPr id="5" name="Picture 4" descr="A picture containing text, sign&#10;&#10;Description automatically generated">
            <a:extLst>
              <a:ext uri="{FF2B5EF4-FFF2-40B4-BE49-F238E27FC236}">
                <a16:creationId xmlns:a16="http://schemas.microsoft.com/office/drawing/2014/main" id="{1168D15E-31AC-B0E8-6960-2703B5561C2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343001" y="1130481"/>
            <a:ext cx="871610" cy="871610"/>
          </a:xfrm>
          <a:prstGeom prst="rect">
            <a:avLst/>
          </a:prstGeom>
        </p:spPr>
      </p:pic>
      <p:pic>
        <p:nvPicPr>
          <p:cNvPr id="11" name="Picture 10" descr="A picture containing building, brick, old, outdoor&#10;&#10;Description automatically generated">
            <a:extLst>
              <a:ext uri="{FF2B5EF4-FFF2-40B4-BE49-F238E27FC236}">
                <a16:creationId xmlns:a16="http://schemas.microsoft.com/office/drawing/2014/main" id="{DEE02DCA-B151-7ADF-B570-426CFA740CB8}"/>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t="10343" b="1239"/>
          <a:stretch/>
        </p:blipFill>
        <p:spPr>
          <a:xfrm>
            <a:off x="9104202" y="1133567"/>
            <a:ext cx="1029334" cy="1213482"/>
          </a:xfrm>
          <a:prstGeom prst="rect">
            <a:avLst/>
          </a:prstGeom>
        </p:spPr>
      </p:pic>
    </p:spTree>
    <p:extLst>
      <p:ext uri="{BB962C8B-B14F-4D97-AF65-F5344CB8AC3E}">
        <p14:creationId xmlns:p14="http://schemas.microsoft.com/office/powerpoint/2010/main" val="2070633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BA28D14-4DA4-4E85-9346-0559462A97F8}"/>
              </a:ext>
            </a:extLst>
          </p:cNvPr>
          <p:cNvSpPr txBox="1">
            <a:spLocks/>
          </p:cNvSpPr>
          <p:nvPr/>
        </p:nvSpPr>
        <p:spPr>
          <a:xfrm>
            <a:off x="575106" y="402010"/>
            <a:ext cx="9847196" cy="563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r>
              <a:rPr lang="en-US" sz="2400" dirty="0">
                <a:latin typeface="Verdana"/>
                <a:ea typeface="Verdana"/>
                <a:cs typeface="Verdana"/>
              </a:rPr>
              <a:t>In Progress and Planned Solicitations</a:t>
            </a:r>
          </a:p>
        </p:txBody>
      </p:sp>
      <p:pic>
        <p:nvPicPr>
          <p:cNvPr id="3" name="Picture 2">
            <a:extLst>
              <a:ext uri="{FF2B5EF4-FFF2-40B4-BE49-F238E27FC236}">
                <a16:creationId xmlns:a16="http://schemas.microsoft.com/office/drawing/2014/main" id="{5CCBB8F6-CE01-17F8-0C15-6F12BE265DA5}"/>
              </a:ext>
            </a:extLst>
          </p:cNvPr>
          <p:cNvPicPr>
            <a:picLocks noChangeAspect="1"/>
          </p:cNvPicPr>
          <p:nvPr/>
        </p:nvPicPr>
        <p:blipFill>
          <a:blip r:embed="rId3"/>
          <a:stretch>
            <a:fillRect/>
          </a:stretch>
        </p:blipFill>
        <p:spPr>
          <a:xfrm>
            <a:off x="275303" y="1239678"/>
            <a:ext cx="11641394" cy="3876619"/>
          </a:xfrm>
          <a:prstGeom prst="rect">
            <a:avLst/>
          </a:prstGeom>
        </p:spPr>
      </p:pic>
      <p:sp>
        <p:nvSpPr>
          <p:cNvPr id="4" name="TextBox 3">
            <a:extLst>
              <a:ext uri="{FF2B5EF4-FFF2-40B4-BE49-F238E27FC236}">
                <a16:creationId xmlns:a16="http://schemas.microsoft.com/office/drawing/2014/main" id="{BFB237C5-DBD5-7EEB-FB00-CD68CBD4747D}"/>
              </a:ext>
            </a:extLst>
          </p:cNvPr>
          <p:cNvSpPr txBox="1"/>
          <p:nvPr/>
        </p:nvSpPr>
        <p:spPr>
          <a:xfrm>
            <a:off x="1561589" y="5898561"/>
            <a:ext cx="8255129"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Source: </a:t>
            </a:r>
            <a:r>
              <a:rPr lang="en-US" sz="1600" dirty="0">
                <a:latin typeface="Verdana" panose="020B0604030504040204" pitchFamily="34" charset="0"/>
                <a:ea typeface="Verdana" panose="020B0604030504040204" pitchFamily="34" charset="0"/>
                <a:hlinkClick r:id="rId4"/>
              </a:rPr>
              <a:t>Market Rate 3rd Party EE (R.13-11-005) | caeecc</a:t>
            </a:r>
            <a:endParaRPr lang="en-US" sz="1600" dirty="0">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4F37B5FB-6101-229D-ED39-3F9B9344461E}"/>
              </a:ext>
            </a:extLst>
          </p:cNvPr>
          <p:cNvPicPr>
            <a:picLocks noChangeAspect="1"/>
          </p:cNvPicPr>
          <p:nvPr/>
        </p:nvPicPr>
        <p:blipFill>
          <a:blip r:embed="rId5"/>
          <a:stretch>
            <a:fillRect/>
          </a:stretch>
        </p:blipFill>
        <p:spPr>
          <a:xfrm>
            <a:off x="256641" y="5221553"/>
            <a:ext cx="1025327" cy="1015562"/>
          </a:xfrm>
          <a:prstGeom prst="rect">
            <a:avLst/>
          </a:prstGeom>
        </p:spPr>
      </p:pic>
    </p:spTree>
    <p:extLst>
      <p:ext uri="{BB962C8B-B14F-4D97-AF65-F5344CB8AC3E}">
        <p14:creationId xmlns:p14="http://schemas.microsoft.com/office/powerpoint/2010/main" val="2234903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7">
            <a:extLst>
              <a:ext uri="{FF2B5EF4-FFF2-40B4-BE49-F238E27FC236}">
                <a16:creationId xmlns:a16="http://schemas.microsoft.com/office/drawing/2014/main" id="{1A1122B9-70B2-4EA5-87EB-699B37D574B5}"/>
              </a:ext>
            </a:extLst>
          </p:cNvPr>
          <p:cNvSpPr txBox="1">
            <a:spLocks/>
          </p:cNvSpPr>
          <p:nvPr/>
        </p:nvSpPr>
        <p:spPr>
          <a:xfrm>
            <a:off x="575106" y="1406334"/>
            <a:ext cx="11016819" cy="366618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Verdana" panose="020B0604030504040204" pitchFamily="34" charset="0"/>
                <a:ea typeface="Verdana" panose="020B0604030504040204" pitchFamily="34" charset="0"/>
                <a:cs typeface="Calibri Light" panose="020F0302020204030204" pitchFamily="34" charset="0"/>
              </a:rPr>
              <a:t>Four</a:t>
            </a:r>
            <a:r>
              <a:rPr lang="en-US" sz="1800" dirty="0">
                <a:latin typeface="Verdana" panose="020B0604030504040204" pitchFamily="34" charset="0"/>
                <a:ea typeface="Verdana" panose="020B0604030504040204" pitchFamily="34" charset="0"/>
                <a:cs typeface="Calibri Light" panose="020F0302020204030204" pitchFamily="34" charset="0"/>
              </a:rPr>
              <a:t> new solicitations starting in 2022</a:t>
            </a:r>
          </a:p>
          <a:p>
            <a:r>
              <a:rPr lang="en-US" sz="1800" dirty="0">
                <a:latin typeface="Verdana" panose="020B0604030504040204" pitchFamily="34" charset="0"/>
                <a:ea typeface="Verdana" panose="020B0604030504040204" pitchFamily="34" charset="0"/>
                <a:cs typeface="Calibri Light" panose="020F0302020204030204" pitchFamily="34" charset="0"/>
              </a:rPr>
              <a:t>All are either Market Support or Equity</a:t>
            </a:r>
          </a:p>
          <a:p>
            <a:r>
              <a:rPr lang="en-US" sz="1800" dirty="0">
                <a:latin typeface="Verdana" panose="020B0604030504040204" pitchFamily="34" charset="0"/>
                <a:ea typeface="Verdana" panose="020B0604030504040204" pitchFamily="34" charset="0"/>
                <a:cs typeface="Calibri Light" panose="020F0302020204030204" pitchFamily="34" charset="0"/>
              </a:rPr>
              <a:t>Small Business Outreach RFA released on </a:t>
            </a:r>
            <a:r>
              <a:rPr lang="en-US" sz="1800" b="1" dirty="0">
                <a:solidFill>
                  <a:srgbClr val="FF0000"/>
                </a:solidFill>
                <a:latin typeface="Verdana" panose="020B0604030504040204" pitchFamily="34" charset="0"/>
                <a:ea typeface="Verdana" panose="020B0604030504040204" pitchFamily="34" charset="0"/>
                <a:cs typeface="Calibri Light" panose="020F0302020204030204" pitchFamily="34" charset="0"/>
              </a:rPr>
              <a:t>July 7</a:t>
            </a:r>
            <a:r>
              <a:rPr lang="en-US" sz="1800" b="1" baseline="30000" dirty="0">
                <a:solidFill>
                  <a:srgbClr val="FF0000"/>
                </a:solidFill>
                <a:latin typeface="Verdana" panose="020B0604030504040204" pitchFamily="34" charset="0"/>
                <a:ea typeface="Verdana" panose="020B0604030504040204" pitchFamily="34" charset="0"/>
                <a:cs typeface="Calibri Light" panose="020F0302020204030204" pitchFamily="34" charset="0"/>
              </a:rPr>
              <a:t>th </a:t>
            </a:r>
            <a:endParaRPr lang="en-US" sz="1800" b="1" dirty="0">
              <a:solidFill>
                <a:srgbClr val="FF0000"/>
              </a:solidFill>
              <a:latin typeface="Verdana" panose="020B0604030504040204" pitchFamily="34" charset="0"/>
              <a:ea typeface="Verdana" panose="020B0604030504040204" pitchFamily="34" charset="0"/>
              <a:cs typeface="Calibri Light" panose="020F0302020204030204" pitchFamily="34" charset="0"/>
            </a:endParaRPr>
          </a:p>
          <a:p>
            <a:endParaRPr lang="en-US" sz="1800" dirty="0">
              <a:latin typeface="Verdana" panose="020B0604030504040204" pitchFamily="34" charset="0"/>
              <a:ea typeface="Verdana" panose="020B0604030504040204" pitchFamily="34" charset="0"/>
              <a:cs typeface="Calibri Light" panose="020F0302020204030204" pitchFamily="34" charset="0"/>
            </a:endParaRPr>
          </a:p>
          <a:p>
            <a:pPr marL="0" indent="0">
              <a:buNone/>
            </a:pPr>
            <a:endParaRPr lang="en-US" sz="1800" dirty="0">
              <a:latin typeface="Verdana" panose="020B0604030504040204" pitchFamily="34" charset="0"/>
              <a:ea typeface="Verdana" panose="020B0604030504040204" pitchFamily="34" charset="0"/>
              <a:cs typeface="Calibri Light" panose="020F0302020204030204" pitchFamily="34" charset="0"/>
            </a:endParaRPr>
          </a:p>
          <a:p>
            <a:pPr marL="0" indent="0">
              <a:buNone/>
            </a:pPr>
            <a:endParaRPr lang="en-US" sz="1800" dirty="0">
              <a:latin typeface="Verdana" panose="020B0604030504040204" pitchFamily="34" charset="0"/>
              <a:ea typeface="Verdana" panose="020B0604030504040204" pitchFamily="34" charset="0"/>
              <a:cs typeface="Calibri Light" panose="020F0302020204030204" pitchFamily="34" charset="0"/>
            </a:endParaRPr>
          </a:p>
          <a:p>
            <a:pPr marL="0" indent="0">
              <a:buNone/>
            </a:pPr>
            <a:endParaRPr lang="en-US" sz="1800" dirty="0">
              <a:latin typeface="Verdana" panose="020B0604030504040204" pitchFamily="34" charset="0"/>
              <a:ea typeface="Verdana" panose="020B0604030504040204" pitchFamily="34" charset="0"/>
              <a:cs typeface="Calibri Light" panose="020F0302020204030204" pitchFamily="34" charset="0"/>
            </a:endParaRPr>
          </a:p>
          <a:p>
            <a:pPr marL="0" indent="0">
              <a:buNone/>
            </a:pPr>
            <a:endParaRPr lang="en-US" sz="1800" dirty="0">
              <a:latin typeface="Verdana" panose="020B0604030504040204" pitchFamily="34" charset="0"/>
              <a:ea typeface="Verdana" panose="020B0604030504040204" pitchFamily="34" charset="0"/>
              <a:cs typeface="Calibri Light" panose="020F0302020204030204" pitchFamily="34" charset="0"/>
            </a:endParaRPr>
          </a:p>
          <a:p>
            <a:pPr marL="0" indent="0">
              <a:buNone/>
            </a:pPr>
            <a:endParaRPr lang="en-US" sz="1800" dirty="0">
              <a:latin typeface="Verdana" panose="020B0604030504040204" pitchFamily="34" charset="0"/>
              <a:ea typeface="Verdana" panose="020B0604030504040204" pitchFamily="34" charset="0"/>
              <a:cs typeface="Calibri Light" panose="020F0302020204030204" pitchFamily="34" charset="0"/>
            </a:endParaRPr>
          </a:p>
        </p:txBody>
      </p:sp>
      <p:sp>
        <p:nvSpPr>
          <p:cNvPr id="5" name="Title 1">
            <a:extLst>
              <a:ext uri="{FF2B5EF4-FFF2-40B4-BE49-F238E27FC236}">
                <a16:creationId xmlns:a16="http://schemas.microsoft.com/office/drawing/2014/main" id="{2CE008ED-A436-D512-A94C-12AE5DAB48B0}"/>
              </a:ext>
            </a:extLst>
          </p:cNvPr>
          <p:cNvSpPr txBox="1">
            <a:spLocks/>
          </p:cNvSpPr>
          <p:nvPr/>
        </p:nvSpPr>
        <p:spPr>
          <a:xfrm>
            <a:off x="575106" y="402010"/>
            <a:ext cx="9847196" cy="563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r>
              <a:rPr lang="en-US" sz="2400" dirty="0">
                <a:latin typeface="Verdana"/>
                <a:ea typeface="Verdana"/>
                <a:cs typeface="Verdana"/>
              </a:rPr>
              <a:t>Upcoming Solicitations - 2022</a:t>
            </a:r>
          </a:p>
        </p:txBody>
      </p:sp>
      <p:pic>
        <p:nvPicPr>
          <p:cNvPr id="6" name="Picture 5">
            <a:extLst>
              <a:ext uri="{FF2B5EF4-FFF2-40B4-BE49-F238E27FC236}">
                <a16:creationId xmlns:a16="http://schemas.microsoft.com/office/drawing/2014/main" id="{4A32BCE3-B995-5276-7B89-A8CFE0528BCB}"/>
              </a:ext>
            </a:extLst>
          </p:cNvPr>
          <p:cNvPicPr>
            <a:picLocks noChangeAspect="1"/>
          </p:cNvPicPr>
          <p:nvPr/>
        </p:nvPicPr>
        <p:blipFill>
          <a:blip r:embed="rId3"/>
          <a:stretch>
            <a:fillRect/>
          </a:stretch>
        </p:blipFill>
        <p:spPr>
          <a:xfrm>
            <a:off x="667452" y="2853022"/>
            <a:ext cx="10977512" cy="1418265"/>
          </a:xfrm>
          <a:prstGeom prst="rect">
            <a:avLst/>
          </a:prstGeom>
        </p:spPr>
      </p:pic>
      <p:pic>
        <p:nvPicPr>
          <p:cNvPr id="9" name="Picture 8">
            <a:extLst>
              <a:ext uri="{FF2B5EF4-FFF2-40B4-BE49-F238E27FC236}">
                <a16:creationId xmlns:a16="http://schemas.microsoft.com/office/drawing/2014/main" id="{F5B29FC1-D89C-CE24-530B-058812938194}"/>
              </a:ext>
            </a:extLst>
          </p:cNvPr>
          <p:cNvPicPr>
            <a:picLocks noChangeAspect="1"/>
          </p:cNvPicPr>
          <p:nvPr/>
        </p:nvPicPr>
        <p:blipFill>
          <a:blip r:embed="rId4"/>
          <a:stretch>
            <a:fillRect/>
          </a:stretch>
        </p:blipFill>
        <p:spPr>
          <a:xfrm>
            <a:off x="646063" y="4433415"/>
            <a:ext cx="1028042" cy="1018251"/>
          </a:xfrm>
          <a:prstGeom prst="rect">
            <a:avLst/>
          </a:prstGeom>
        </p:spPr>
      </p:pic>
      <p:sp>
        <p:nvSpPr>
          <p:cNvPr id="7" name="TextBox 6">
            <a:extLst>
              <a:ext uri="{FF2B5EF4-FFF2-40B4-BE49-F238E27FC236}">
                <a16:creationId xmlns:a16="http://schemas.microsoft.com/office/drawing/2014/main" id="{4CD057DA-2CBA-D5F4-77CB-9DF3C7B25325}"/>
              </a:ext>
            </a:extLst>
          </p:cNvPr>
          <p:cNvSpPr txBox="1"/>
          <p:nvPr/>
        </p:nvSpPr>
        <p:spPr>
          <a:xfrm>
            <a:off x="575106" y="5833153"/>
            <a:ext cx="8989691"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Register in </a:t>
            </a:r>
            <a:r>
              <a:rPr lang="en-US" sz="1600" b="1" dirty="0">
                <a:latin typeface="Verdana" panose="020B0604030504040204" pitchFamily="34" charset="0"/>
                <a:ea typeface="Verdana" panose="020B0604030504040204" pitchFamily="34" charset="0"/>
                <a:hlinkClick r:id="rId5"/>
              </a:rPr>
              <a:t>PowerAdvocate</a:t>
            </a:r>
            <a:r>
              <a:rPr lang="en-US" sz="1600" b="1" dirty="0">
                <a:latin typeface="Verdana" panose="020B0604030504040204" pitchFamily="34" charset="0"/>
                <a:ea typeface="Verdana" panose="020B0604030504040204" pitchFamily="34" charset="0"/>
              </a:rPr>
              <a:t> to receive information about each solicitation</a:t>
            </a:r>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87073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DD63E49-C40A-6E12-4225-F2BB321D692F}"/>
              </a:ext>
            </a:extLst>
          </p:cNvPr>
          <p:cNvSpPr>
            <a:spLocks noGrp="1"/>
          </p:cNvSpPr>
          <p:nvPr>
            <p:ph type="title"/>
          </p:nvPr>
        </p:nvSpPr>
        <p:spPr>
          <a:xfrm>
            <a:off x="609600" y="123187"/>
            <a:ext cx="10972800" cy="616241"/>
          </a:xfrm>
        </p:spPr>
        <p:txBody>
          <a:bodyPr>
            <a:normAutofit/>
          </a:bodyPr>
          <a:lstStyle/>
          <a:p>
            <a:r>
              <a:rPr lang="en-US" dirty="0">
                <a:latin typeface="Arial" panose="020B0604020202020204" pitchFamily="34" charset="0"/>
              </a:rPr>
              <a:t>Agenda</a:t>
            </a:r>
          </a:p>
        </p:txBody>
      </p:sp>
      <p:sp>
        <p:nvSpPr>
          <p:cNvPr id="2" name="Slide Number Placeholder 1">
            <a:extLst>
              <a:ext uri="{FF2B5EF4-FFF2-40B4-BE49-F238E27FC236}">
                <a16:creationId xmlns:a16="http://schemas.microsoft.com/office/drawing/2014/main" id="{F7168AD1-BAEC-7593-F2FA-7739922BC72D}"/>
              </a:ext>
            </a:extLst>
          </p:cNvPr>
          <p:cNvSpPr>
            <a:spLocks noGrp="1"/>
          </p:cNvSpPr>
          <p:nvPr>
            <p:ph type="sldNum" sz="quarter" idx="12"/>
          </p:nvPr>
        </p:nvSpPr>
        <p:spPr>
          <a:xfrm>
            <a:off x="11199906" y="6400800"/>
            <a:ext cx="382493" cy="181909"/>
          </a:xfrm>
          <a:prstGeom prst="rect">
            <a:avLst/>
          </a:prstGeom>
        </p:spPr>
        <p:txBody>
          <a:bodyPr vert="horz" lIns="0" tIns="0" rIns="0" bIns="0" rtlCol="0" anchor="t" anchorCtr="0"/>
          <a:lstStyle>
            <a:defPPr>
              <a:defRPr lang="en-US"/>
            </a:defPPr>
            <a:lvl1pPr marL="0" algn="r" defTabSz="914400" rtl="0" eaLnBrk="1" fontAlgn="t" latinLnBrk="0" hangingPunct="1">
              <a:defRPr sz="900" kern="120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lang="en-US" smtClean="0"/>
              <a:pPr/>
              <a:t>3</a:t>
            </a:fld>
            <a:endParaRPr kumimoji="0" lang="en-US" sz="900" b="0" i="0" u="none" strike="noStrike" kern="1200" cap="none" spc="0" normalizeH="0" baseline="0" noProof="0" dirty="0">
              <a:ln>
                <a:noFill/>
              </a:ln>
              <a:solidFill>
                <a:srgbClr val="6996C9"/>
              </a:solidFill>
              <a:effectLst/>
              <a:uLnTx/>
              <a:uFillTx/>
              <a:latin typeface="Century Gothic" panose="020F0302020204030204"/>
              <a:ea typeface="+mn-ea"/>
              <a:cs typeface="+mn-cs"/>
            </a:endParaRPr>
          </a:p>
        </p:txBody>
      </p:sp>
      <p:graphicFrame>
        <p:nvGraphicFramePr>
          <p:cNvPr id="3" name="Table 2">
            <a:extLst>
              <a:ext uri="{FF2B5EF4-FFF2-40B4-BE49-F238E27FC236}">
                <a16:creationId xmlns:a16="http://schemas.microsoft.com/office/drawing/2014/main" id="{D0E4782D-E3D2-DEC0-7080-B25E59793393}"/>
              </a:ext>
            </a:extLst>
          </p:cNvPr>
          <p:cNvGraphicFramePr>
            <a:graphicFrameLocks noGrp="1"/>
          </p:cNvGraphicFramePr>
          <p:nvPr>
            <p:extLst>
              <p:ext uri="{D42A27DB-BD31-4B8C-83A1-F6EECF244321}">
                <p14:modId xmlns:p14="http://schemas.microsoft.com/office/powerpoint/2010/main" val="3677451301"/>
              </p:ext>
            </p:extLst>
          </p:nvPr>
        </p:nvGraphicFramePr>
        <p:xfrm>
          <a:off x="2724150" y="160114"/>
          <a:ext cx="7667625" cy="6105251"/>
        </p:xfrm>
        <a:graphic>
          <a:graphicData uri="http://schemas.openxmlformats.org/drawingml/2006/table">
            <a:tbl>
              <a:tblPr firstRow="1" firstCol="1" bandRow="1"/>
              <a:tblGrid>
                <a:gridCol w="429264">
                  <a:extLst>
                    <a:ext uri="{9D8B030D-6E8A-4147-A177-3AD203B41FA5}">
                      <a16:colId xmlns:a16="http://schemas.microsoft.com/office/drawing/2014/main" val="210024201"/>
                    </a:ext>
                  </a:extLst>
                </a:gridCol>
                <a:gridCol w="1847602">
                  <a:extLst>
                    <a:ext uri="{9D8B030D-6E8A-4147-A177-3AD203B41FA5}">
                      <a16:colId xmlns:a16="http://schemas.microsoft.com/office/drawing/2014/main" val="625350958"/>
                    </a:ext>
                  </a:extLst>
                </a:gridCol>
                <a:gridCol w="2902717">
                  <a:extLst>
                    <a:ext uri="{9D8B030D-6E8A-4147-A177-3AD203B41FA5}">
                      <a16:colId xmlns:a16="http://schemas.microsoft.com/office/drawing/2014/main" val="3443078476"/>
                    </a:ext>
                  </a:extLst>
                </a:gridCol>
                <a:gridCol w="2488042">
                  <a:extLst>
                    <a:ext uri="{9D8B030D-6E8A-4147-A177-3AD203B41FA5}">
                      <a16:colId xmlns:a16="http://schemas.microsoft.com/office/drawing/2014/main" val="1299695763"/>
                    </a:ext>
                  </a:extLst>
                </a:gridCol>
              </a:tblGrid>
              <a:tr h="121920">
                <a:tc>
                  <a:txBody>
                    <a:bodyPr/>
                    <a:lstStyle/>
                    <a:p>
                      <a:pPr marL="0" marR="0" algn="ctr">
                        <a:spcBef>
                          <a:spcPts val="50"/>
                        </a:spcBef>
                        <a:spcAft>
                          <a:spcPts val="50"/>
                        </a:spcAft>
                      </a:pPr>
                      <a:r>
                        <a:rPr lang="en-US" sz="1000" b="1" dirty="0">
                          <a:solidFill>
                            <a:srgbClr val="000000"/>
                          </a:solidFill>
                          <a:effectLst/>
                          <a:latin typeface="Arial" panose="020B0604020202020204" pitchFamily="34" charset="0"/>
                          <a:ea typeface="Times New Roman" panose="02020603050405020304" pitchFamily="18" charset="0"/>
                        </a:rPr>
                        <a:t>Time</a:t>
                      </a:r>
                      <a:endParaRPr lang="en-US" sz="1000" dirty="0">
                        <a:effectLst/>
                        <a:latin typeface="Times New Roman" panose="02020603050405020304" pitchFamily="18" charset="0"/>
                        <a:ea typeface="Times New Roman" panose="02020603050405020304" pitchFamily="18" charset="0"/>
                      </a:endParaRPr>
                    </a:p>
                  </a:txBody>
                  <a:tcPr marL="13305" marR="1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50"/>
                        </a:spcBef>
                        <a:spcAft>
                          <a:spcPts val="50"/>
                        </a:spcAft>
                      </a:pPr>
                      <a:r>
                        <a:rPr lang="en-US" sz="1000" b="1" dirty="0">
                          <a:solidFill>
                            <a:srgbClr val="000000"/>
                          </a:solidFill>
                          <a:effectLst/>
                          <a:latin typeface="Arial" panose="020B0604020202020204" pitchFamily="34" charset="0"/>
                          <a:ea typeface="Times New Roman" panose="02020603050405020304" pitchFamily="18" charset="0"/>
                        </a:rPr>
                        <a:t>Session</a:t>
                      </a:r>
                      <a:endParaRPr lang="en-US" sz="1000" dirty="0">
                        <a:effectLst/>
                        <a:latin typeface="Times New Roman" panose="02020603050405020304" pitchFamily="18" charset="0"/>
                        <a:ea typeface="Times New Roman" panose="02020603050405020304" pitchFamily="18" charset="0"/>
                      </a:endParaRPr>
                    </a:p>
                  </a:txBody>
                  <a:tcPr marL="13305" marR="1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50"/>
                        </a:spcBef>
                        <a:spcAft>
                          <a:spcPts val="50"/>
                        </a:spcAft>
                      </a:pPr>
                      <a:r>
                        <a:rPr lang="en-US" sz="1000" b="1" dirty="0">
                          <a:solidFill>
                            <a:srgbClr val="000000"/>
                          </a:solidFill>
                          <a:effectLst/>
                          <a:latin typeface="Arial" panose="020B0604020202020204" pitchFamily="34" charset="0"/>
                          <a:ea typeface="Times New Roman" panose="02020603050405020304" pitchFamily="18" charset="0"/>
                        </a:rPr>
                        <a:t>Objectives</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50"/>
                        </a:spcBef>
                        <a:spcAft>
                          <a:spcPts val="50"/>
                        </a:spcAft>
                      </a:pPr>
                      <a:r>
                        <a:rPr lang="en-US" sz="1000" b="1" dirty="0">
                          <a:solidFill>
                            <a:srgbClr val="000000"/>
                          </a:solidFill>
                          <a:effectLst/>
                          <a:latin typeface="Arial" panose="020B0604020202020204" pitchFamily="34" charset="0"/>
                          <a:ea typeface="Times New Roman" panose="02020603050405020304" pitchFamily="18" charset="0"/>
                        </a:rPr>
                        <a:t>Presenter</a:t>
                      </a:r>
                      <a:endParaRPr lang="en-US" sz="1000" dirty="0">
                        <a:effectLst/>
                        <a:latin typeface="Times New Roman" panose="02020603050405020304" pitchFamily="18" charset="0"/>
                        <a:ea typeface="Times New Roman" panose="02020603050405020304" pitchFamily="18" charset="0"/>
                      </a:endParaRPr>
                    </a:p>
                  </a:txBody>
                  <a:tcPr marL="13305" marR="1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42207773"/>
                  </a:ext>
                </a:extLst>
              </a:tr>
              <a:tr h="269240">
                <a:tc>
                  <a:txBody>
                    <a:bodyPr/>
                    <a:lstStyle/>
                    <a:p>
                      <a:pPr marL="0" marR="0">
                        <a:spcBef>
                          <a:spcPts val="50"/>
                        </a:spcBef>
                        <a:spcAft>
                          <a:spcPts val="50"/>
                        </a:spcAft>
                      </a:pPr>
                      <a:r>
                        <a:rPr lang="en-US" sz="1000" dirty="0">
                          <a:effectLst/>
                          <a:latin typeface="Arial" panose="020B0604020202020204" pitchFamily="34" charset="0"/>
                          <a:ea typeface="Times New Roman" panose="02020603050405020304" pitchFamily="18" charset="0"/>
                        </a:rPr>
                        <a:t>10:00</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0"/>
                        </a:spcBef>
                        <a:spcAft>
                          <a:spcPts val="50"/>
                        </a:spcAft>
                      </a:pPr>
                      <a:r>
                        <a:rPr lang="en-US" sz="1000" b="1" dirty="0">
                          <a:effectLst/>
                          <a:latin typeface="Arial" panose="020B0604020202020204" pitchFamily="34" charset="0"/>
                          <a:ea typeface="Times New Roman" panose="02020603050405020304" pitchFamily="18" charset="0"/>
                        </a:rPr>
                        <a:t>Introductions</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0"/>
                        </a:spcBef>
                        <a:spcAft>
                          <a:spcPts val="50"/>
                        </a:spcAft>
                      </a:pPr>
                      <a:r>
                        <a:rPr lang="en-US" sz="1000" dirty="0">
                          <a:effectLst/>
                          <a:latin typeface="Arial" panose="020B0604020202020204" pitchFamily="34" charset="0"/>
                          <a:ea typeface="Times New Roman" panose="02020603050405020304" pitchFamily="18" charset="0"/>
                        </a:rPr>
                        <a:t>Safety Message</a:t>
                      </a:r>
                      <a:endParaRPr lang="en-US" sz="1000" dirty="0">
                        <a:effectLst/>
                        <a:latin typeface="Times New Roman" panose="02020603050405020304" pitchFamily="18" charset="0"/>
                        <a:ea typeface="Times New Roman" panose="02020603050405020304" pitchFamily="18" charset="0"/>
                      </a:endParaRPr>
                    </a:p>
                    <a:p>
                      <a:pPr marL="0" marR="0">
                        <a:spcBef>
                          <a:spcPts val="50"/>
                        </a:spcBef>
                        <a:spcAft>
                          <a:spcPts val="50"/>
                        </a:spcAft>
                      </a:pPr>
                      <a:r>
                        <a:rPr lang="en-US" sz="1000" dirty="0">
                          <a:effectLst/>
                          <a:latin typeface="Arial" panose="020B0604020202020204" pitchFamily="34" charset="0"/>
                          <a:ea typeface="Times New Roman" panose="02020603050405020304" pitchFamily="18" charset="0"/>
                        </a:rPr>
                        <a:t>Introductions and agenda </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0"/>
                        </a:spcBef>
                        <a:spcAft>
                          <a:spcPts val="50"/>
                        </a:spcAft>
                      </a:pPr>
                      <a:r>
                        <a:rPr lang="en-US" sz="1000" dirty="0">
                          <a:effectLst/>
                          <a:latin typeface="Arial" panose="020B0604020202020204" pitchFamily="34" charset="0"/>
                          <a:ea typeface="Times New Roman" panose="02020603050405020304" pitchFamily="18" charset="0"/>
                        </a:rPr>
                        <a:t>Darren Hanway, SCG </a:t>
                      </a:r>
                      <a:endParaRPr lang="en-US" sz="1000" dirty="0">
                        <a:effectLst/>
                        <a:latin typeface="Times New Roman" panose="02020603050405020304" pitchFamily="18" charset="0"/>
                        <a:ea typeface="Times New Roman" panose="02020603050405020304" pitchFamily="18" charset="0"/>
                      </a:endParaRPr>
                    </a:p>
                    <a:p>
                      <a:pPr marL="0" marR="0">
                        <a:spcBef>
                          <a:spcPts val="50"/>
                        </a:spcBef>
                        <a:spcAft>
                          <a:spcPts val="50"/>
                        </a:spcAft>
                      </a:pPr>
                      <a:r>
                        <a:rPr lang="en-US" sz="1000" dirty="0">
                          <a:effectLst/>
                          <a:latin typeface="Arial" panose="020B0604020202020204" pitchFamily="34" charset="0"/>
                          <a:ea typeface="Times New Roman" panose="02020603050405020304" pitchFamily="18" charset="0"/>
                        </a:rPr>
                        <a:t>Emma Ponco, SCG</a:t>
                      </a:r>
                      <a:endParaRPr lang="en-US" sz="1000" dirty="0">
                        <a:effectLst/>
                        <a:latin typeface="Times New Roman" panose="02020603050405020304" pitchFamily="18" charset="0"/>
                        <a:ea typeface="Times New Roman" panose="02020603050405020304" pitchFamily="18" charset="0"/>
                      </a:endParaRPr>
                    </a:p>
                  </a:txBody>
                  <a:tcPr marL="13305" marR="1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5320710"/>
                  </a:ext>
                </a:extLst>
              </a:tr>
              <a:tr h="538480">
                <a:tc>
                  <a:txBody>
                    <a:bodyPr/>
                    <a:lstStyle/>
                    <a:p>
                      <a:pPr marL="0" marR="0">
                        <a:spcBef>
                          <a:spcPts val="50"/>
                        </a:spcBef>
                        <a:spcAft>
                          <a:spcPts val="50"/>
                        </a:spcAft>
                      </a:pPr>
                      <a:r>
                        <a:rPr lang="en-US" sz="1000" dirty="0">
                          <a:effectLst/>
                          <a:latin typeface="Arial" panose="020B0604020202020204" pitchFamily="34" charset="0"/>
                          <a:ea typeface="Times New Roman" panose="02020603050405020304" pitchFamily="18" charset="0"/>
                        </a:rPr>
                        <a:t>10:05</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0"/>
                        </a:spcBef>
                        <a:spcAft>
                          <a:spcPts val="50"/>
                        </a:spcAft>
                      </a:pPr>
                      <a:r>
                        <a:rPr lang="en-US" sz="1000" b="1" dirty="0">
                          <a:effectLst/>
                          <a:latin typeface="Arial" panose="020B0604020202020204" pitchFamily="34" charset="0"/>
                          <a:ea typeface="Times New Roman" panose="02020603050405020304" pitchFamily="18" charset="0"/>
                        </a:rPr>
                        <a:t>Opening Remarks</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Meeting purpose and goals</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Solicitations process updates</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Results of stakeholder survey from Jan meeting</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0"/>
                        </a:spcBef>
                        <a:spcAft>
                          <a:spcPts val="50"/>
                        </a:spcAft>
                      </a:pPr>
                      <a:r>
                        <a:rPr lang="en-US" sz="1000" dirty="0">
                          <a:effectLst/>
                          <a:latin typeface="Arial" panose="020B0604020202020204" pitchFamily="34" charset="0"/>
                          <a:ea typeface="Times New Roman" panose="02020603050405020304" pitchFamily="18" charset="0"/>
                        </a:rPr>
                        <a:t>Justin Galle, CPUC Energy Division </a:t>
                      </a:r>
                      <a:endParaRPr lang="en-US" sz="1000" dirty="0">
                        <a:effectLst/>
                        <a:latin typeface="Times New Roman" panose="02020603050405020304" pitchFamily="18" charset="0"/>
                        <a:ea typeface="Times New Roman" panose="02020603050405020304" pitchFamily="18" charset="0"/>
                      </a:endParaRPr>
                    </a:p>
                  </a:txBody>
                  <a:tcPr marL="13305" marR="1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24107"/>
                  </a:ext>
                </a:extLst>
              </a:tr>
              <a:tr h="743066">
                <a:tc>
                  <a:txBody>
                    <a:bodyPr/>
                    <a:lstStyle/>
                    <a:p>
                      <a:pPr marL="0" marR="0" algn="ctr">
                        <a:spcBef>
                          <a:spcPts val="50"/>
                        </a:spcBef>
                        <a:spcAft>
                          <a:spcPts val="50"/>
                        </a:spcAft>
                      </a:pPr>
                      <a:r>
                        <a:rPr lang="en-US" sz="1000" dirty="0">
                          <a:effectLst/>
                          <a:latin typeface="Arial" panose="020B0604020202020204" pitchFamily="34" charset="0"/>
                          <a:ea typeface="Times New Roman" panose="02020603050405020304" pitchFamily="18" charset="0"/>
                        </a:rPr>
                        <a:t>10:20</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0"/>
                        </a:spcBef>
                        <a:spcAft>
                          <a:spcPts val="50"/>
                        </a:spcAft>
                      </a:pPr>
                      <a:r>
                        <a:rPr lang="en-US" sz="1000" b="1" dirty="0">
                          <a:effectLst/>
                          <a:latin typeface="Arial" panose="020B0604020202020204" pitchFamily="34" charset="0"/>
                          <a:ea typeface="Times New Roman" panose="02020603050405020304" pitchFamily="18" charset="0"/>
                        </a:rPr>
                        <a:t>Topic 1: </a:t>
                      </a:r>
                      <a:endParaRPr lang="en-US" sz="1000" dirty="0">
                        <a:effectLst/>
                        <a:latin typeface="Times New Roman" panose="02020603050405020304" pitchFamily="18" charset="0"/>
                        <a:ea typeface="Times New Roman" panose="02020603050405020304" pitchFamily="18" charset="0"/>
                      </a:endParaRPr>
                    </a:p>
                    <a:p>
                      <a:pPr marL="0" marR="0">
                        <a:spcBef>
                          <a:spcPts val="50"/>
                        </a:spcBef>
                        <a:spcAft>
                          <a:spcPts val="50"/>
                        </a:spcAft>
                      </a:pPr>
                      <a:r>
                        <a:rPr lang="en-US" sz="1000" b="1" dirty="0">
                          <a:effectLst/>
                          <a:latin typeface="Arial" panose="020B0604020202020204" pitchFamily="34" charset="0"/>
                          <a:ea typeface="Times New Roman" panose="02020603050405020304" pitchFamily="18" charset="0"/>
                        </a:rPr>
                        <a:t>IOU Portfolio </a:t>
                      </a:r>
                      <a:r>
                        <a:rPr lang="en-US" sz="900" b="1" dirty="0">
                          <a:effectLst/>
                          <a:latin typeface="Arial" panose="020B0604020202020204" pitchFamily="34" charset="0"/>
                          <a:ea typeface="Times New Roman" panose="02020603050405020304" pitchFamily="18" charset="0"/>
                        </a:rPr>
                        <a:t>Update</a:t>
                      </a:r>
                      <a:r>
                        <a:rPr lang="en-US" sz="1000" b="1" dirty="0">
                          <a:effectLst/>
                          <a:latin typeface="Arial" panose="020B0604020202020204" pitchFamily="34" charset="0"/>
                          <a:ea typeface="Times New Roman" panose="02020603050405020304" pitchFamily="18" charset="0"/>
                        </a:rPr>
                        <a:t> &amp; </a:t>
                      </a:r>
                      <a:endParaRPr lang="en-US" sz="1000" dirty="0">
                        <a:effectLst/>
                        <a:latin typeface="Times New Roman" panose="02020603050405020304" pitchFamily="18" charset="0"/>
                        <a:ea typeface="Times New Roman" panose="02020603050405020304" pitchFamily="18" charset="0"/>
                      </a:endParaRPr>
                    </a:p>
                    <a:p>
                      <a:pPr marL="0" marR="0">
                        <a:spcBef>
                          <a:spcPts val="50"/>
                        </a:spcBef>
                        <a:spcAft>
                          <a:spcPts val="50"/>
                        </a:spcAft>
                      </a:pPr>
                      <a:r>
                        <a:rPr lang="en-US" sz="1000" b="1" dirty="0">
                          <a:effectLst/>
                          <a:latin typeface="Arial" panose="020B0604020202020204" pitchFamily="34" charset="0"/>
                          <a:ea typeface="Times New Roman" panose="02020603050405020304" pitchFamily="18" charset="0"/>
                        </a:rPr>
                        <a:t>Upcoming Solicitations </a:t>
                      </a:r>
                      <a:endParaRPr lang="en-US" sz="1000" dirty="0">
                        <a:effectLst/>
                        <a:latin typeface="Times New Roman" panose="02020603050405020304" pitchFamily="18" charset="0"/>
                        <a:ea typeface="Times New Roman" panose="02020603050405020304" pitchFamily="18" charset="0"/>
                      </a:endParaRPr>
                    </a:p>
                    <a:p>
                      <a:pPr marL="0" marR="0">
                        <a:spcBef>
                          <a:spcPts val="50"/>
                        </a:spcBef>
                        <a:spcAft>
                          <a:spcPts val="50"/>
                        </a:spcAft>
                      </a:pPr>
                      <a:r>
                        <a:rPr lang="en-US" sz="1000" b="1"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spcBef>
                          <a:spcPts val="50"/>
                        </a:spcBef>
                        <a:spcAft>
                          <a:spcPts val="50"/>
                        </a:spcAft>
                      </a:pPr>
                      <a:r>
                        <a:rPr lang="en-US" sz="1000" b="1"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Solicitations schedule updates</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EE Business Plan Applications </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Process improvements </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spcBef>
                          <a:spcPts val="50"/>
                        </a:spcBef>
                        <a:spcAft>
                          <a:spcPts val="50"/>
                        </a:spcAft>
                      </a:pPr>
                      <a:r>
                        <a:rPr lang="en-US" sz="1000" dirty="0">
                          <a:effectLst/>
                          <a:latin typeface="Arial" panose="020B0604020202020204" pitchFamily="34" charset="0"/>
                          <a:ea typeface="Meiryo" panose="020B0604030504040204" pitchFamily="34" charset="-128"/>
                          <a:cs typeface="Times New Roman" panose="02020603050405020304" pitchFamily="18" charset="0"/>
                        </a:rPr>
                        <a:t>SCG – 10 min</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228600" marR="0">
                        <a:spcBef>
                          <a:spcPts val="50"/>
                        </a:spcBef>
                        <a:spcAft>
                          <a:spcPts val="50"/>
                        </a:spcAft>
                      </a:pPr>
                      <a:r>
                        <a:rPr lang="en-US" sz="1000" dirty="0">
                          <a:effectLst/>
                          <a:latin typeface="Arial" panose="020B0604020202020204" pitchFamily="34" charset="0"/>
                          <a:ea typeface="Meiryo" panose="020B0604030504040204" pitchFamily="34" charset="-128"/>
                          <a:cs typeface="Times New Roman" panose="02020603050405020304" pitchFamily="18" charset="0"/>
                        </a:rPr>
                        <a:t>PG&amp;E – 10 min</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228600" marR="0">
                        <a:spcBef>
                          <a:spcPts val="50"/>
                        </a:spcBef>
                        <a:spcAft>
                          <a:spcPts val="50"/>
                        </a:spcAft>
                      </a:pPr>
                      <a:r>
                        <a:rPr lang="en-US" sz="1000" dirty="0">
                          <a:effectLst/>
                          <a:latin typeface="Arial" panose="020B0604020202020204" pitchFamily="34" charset="0"/>
                          <a:ea typeface="Meiryo" panose="020B0604030504040204" pitchFamily="34" charset="-128"/>
                          <a:cs typeface="Times New Roman" panose="02020603050405020304" pitchFamily="18" charset="0"/>
                        </a:rPr>
                        <a:t>SCE – 10 min</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228600" marR="0">
                        <a:spcBef>
                          <a:spcPts val="50"/>
                        </a:spcBef>
                        <a:spcAft>
                          <a:spcPts val="50"/>
                        </a:spcAft>
                      </a:pPr>
                      <a:r>
                        <a:rPr lang="en-US" sz="1000" dirty="0">
                          <a:effectLst/>
                          <a:latin typeface="Arial" panose="020B0604020202020204" pitchFamily="34" charset="0"/>
                          <a:ea typeface="Meiryo" panose="020B0604030504040204" pitchFamily="34" charset="-128"/>
                          <a:cs typeface="Times New Roman" panose="02020603050405020304" pitchFamily="18" charset="0"/>
                        </a:rPr>
                        <a:t>SDG&amp;E – 10 min</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228600" marR="0" indent="-228600">
                        <a:spcBef>
                          <a:spcPts val="50"/>
                        </a:spcBef>
                        <a:spcAft>
                          <a:spcPts val="50"/>
                        </a:spcAft>
                      </a:pPr>
                      <a:r>
                        <a:rPr lang="en-US" sz="1000" dirty="0">
                          <a:effectLst/>
                          <a:latin typeface="Arial" panose="020B0604020202020204" pitchFamily="34" charset="0"/>
                          <a:ea typeface="Meiryo" panose="020B0604030504040204" pitchFamily="34" charset="-128"/>
                          <a:cs typeface="Times New Roman" panose="02020603050405020304" pitchFamily="18" charset="0"/>
                        </a:rPr>
                        <a:t>Participants Q&amp;A – 20 min</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txBody>
                  <a:tcPr marL="13305" marR="1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420993"/>
                  </a:ext>
                </a:extLst>
              </a:tr>
              <a:tr h="174195">
                <a:tc>
                  <a:txBody>
                    <a:bodyPr/>
                    <a:lstStyle/>
                    <a:p>
                      <a:pPr marL="0" marR="0" algn="ctr">
                        <a:spcBef>
                          <a:spcPts val="50"/>
                        </a:spcBef>
                        <a:spcAft>
                          <a:spcPts val="50"/>
                        </a:spcAft>
                      </a:pPr>
                      <a:r>
                        <a:rPr lang="en-US" sz="1000" dirty="0">
                          <a:effectLst/>
                          <a:latin typeface="Arial" panose="020B0604020202020204" pitchFamily="34" charset="0"/>
                          <a:ea typeface="Times New Roman" panose="02020603050405020304" pitchFamily="18" charset="0"/>
                        </a:rPr>
                        <a:t>11:20</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50"/>
                        </a:spcBef>
                        <a:spcAft>
                          <a:spcPts val="50"/>
                        </a:spcAft>
                      </a:pPr>
                      <a:r>
                        <a:rPr lang="en-US" sz="1000" b="1" dirty="0">
                          <a:effectLst/>
                          <a:latin typeface="Arial" panose="020B0604020202020204" pitchFamily="34" charset="0"/>
                          <a:ea typeface="Times New Roman" panose="02020603050405020304" pitchFamily="18" charset="0"/>
                        </a:rPr>
                        <a:t>Break</a:t>
                      </a:r>
                      <a:endParaRPr lang="en-US" sz="1000" dirty="0">
                        <a:effectLst/>
                        <a:latin typeface="Times New Roman" panose="02020603050405020304" pitchFamily="18" charset="0"/>
                        <a:ea typeface="Times New Roman" panose="02020603050405020304" pitchFamily="18" charset="0"/>
                      </a:endParaRPr>
                    </a:p>
                  </a:txBody>
                  <a:tcPr marL="13305" marR="1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6766017"/>
                  </a:ext>
                </a:extLst>
              </a:tr>
              <a:tr h="1041556">
                <a:tc>
                  <a:txBody>
                    <a:bodyPr/>
                    <a:lstStyle/>
                    <a:p>
                      <a:pPr marL="0" marR="0" algn="ctr">
                        <a:spcBef>
                          <a:spcPts val="50"/>
                        </a:spcBef>
                        <a:spcAft>
                          <a:spcPts val="50"/>
                        </a:spcAft>
                      </a:pPr>
                      <a:r>
                        <a:rPr lang="en-US" sz="1000" dirty="0">
                          <a:effectLst/>
                          <a:latin typeface="Arial" panose="020B0604020202020204" pitchFamily="34" charset="0"/>
                          <a:ea typeface="Times New Roman" panose="02020603050405020304" pitchFamily="18" charset="0"/>
                        </a:rPr>
                        <a:t>11:30</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0"/>
                        </a:spcBef>
                        <a:spcAft>
                          <a:spcPts val="50"/>
                        </a:spcAft>
                      </a:pPr>
                      <a:r>
                        <a:rPr lang="en-US" sz="1000" b="1" dirty="0">
                          <a:effectLst/>
                          <a:latin typeface="Arial" panose="020B0604020202020204" pitchFamily="34" charset="0"/>
                          <a:ea typeface="Times New Roman" panose="02020603050405020304" pitchFamily="18" charset="0"/>
                        </a:rPr>
                        <a:t>Topic 2: </a:t>
                      </a:r>
                      <a:endParaRPr lang="en-US" sz="1000" dirty="0">
                        <a:effectLst/>
                        <a:latin typeface="Times New Roman" panose="02020603050405020304" pitchFamily="18" charset="0"/>
                        <a:ea typeface="Times New Roman" panose="02020603050405020304" pitchFamily="18" charset="0"/>
                      </a:endParaRPr>
                    </a:p>
                    <a:p>
                      <a:pPr marL="0" marR="0">
                        <a:spcBef>
                          <a:spcPts val="50"/>
                        </a:spcBef>
                        <a:spcAft>
                          <a:spcPts val="50"/>
                        </a:spcAft>
                      </a:pPr>
                      <a:r>
                        <a:rPr lang="en-US" sz="1000" b="1" dirty="0">
                          <a:effectLst/>
                          <a:latin typeface="Arial" panose="020B0604020202020204" pitchFamily="34" charset="0"/>
                          <a:ea typeface="Times New Roman" panose="02020603050405020304" pitchFamily="18" charset="0"/>
                        </a:rPr>
                        <a:t>Independent Evaluators’ Semi-Annual Report June 2022 </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IE Observations on solicitations process from October 2021 through March 2022</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Effective practices across IOUs</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IOU responses after each report</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Kim Crossman, Independent Evaluator (IE), and PG&amp;E</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342900" marR="0" lvl="0" indent="-342900">
                        <a:spcBef>
                          <a:spcPts val="0"/>
                        </a:spcBef>
                        <a:spcAft>
                          <a:spcPts val="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Don Arambula, IE, and SDG&amp;E</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342900" marR="0" lvl="0" indent="-342900">
                        <a:spcBef>
                          <a:spcPts val="0"/>
                        </a:spcBef>
                        <a:spcAft>
                          <a:spcPts val="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Melanie Gillette, IE, and SCE </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342900" marR="0" lvl="0" indent="-342900">
                        <a:spcBef>
                          <a:spcPts val="0"/>
                        </a:spcBef>
                        <a:spcAft>
                          <a:spcPts val="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Lauren Gage, IE, and SCG</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342900" marR="0" lvl="0" indent="-342900">
                        <a:spcBef>
                          <a:spcPts val="0"/>
                        </a:spcBef>
                        <a:spcAft>
                          <a:spcPts val="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Participants Q&amp;A - 10 min</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txBody>
                  <a:tcPr marL="13305" marR="1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791578"/>
                  </a:ext>
                </a:extLst>
              </a:tr>
              <a:tr h="121920">
                <a:tc>
                  <a:txBody>
                    <a:bodyPr/>
                    <a:lstStyle/>
                    <a:p>
                      <a:pPr marL="0" marR="0" algn="ctr">
                        <a:spcBef>
                          <a:spcPts val="50"/>
                        </a:spcBef>
                        <a:spcAft>
                          <a:spcPts val="50"/>
                        </a:spcAft>
                      </a:pPr>
                      <a:r>
                        <a:rPr lang="en-US" sz="1000" dirty="0">
                          <a:effectLst/>
                          <a:latin typeface="Arial" panose="020B0604020202020204" pitchFamily="34" charset="0"/>
                          <a:ea typeface="Times New Roman" panose="02020603050405020304" pitchFamily="18" charset="0"/>
                        </a:rPr>
                        <a:t>12:20</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228600" marR="0" algn="ctr">
                        <a:spcBef>
                          <a:spcPts val="50"/>
                        </a:spcBef>
                        <a:spcAft>
                          <a:spcPts val="50"/>
                        </a:spcAft>
                      </a:pPr>
                      <a:r>
                        <a:rPr lang="en-US" sz="1000" b="1" dirty="0">
                          <a:effectLst/>
                          <a:latin typeface="Arial" panose="020B0604020202020204" pitchFamily="34" charset="0"/>
                          <a:ea typeface="Meiryo" panose="020B0604030504040204" pitchFamily="34" charset="-128"/>
                          <a:cs typeface="Times New Roman" panose="02020603050405020304" pitchFamily="18" charset="0"/>
                        </a:rPr>
                        <a:t>Lunch Break (40 min)</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49495106"/>
                  </a:ext>
                </a:extLst>
              </a:tr>
              <a:tr h="875952">
                <a:tc>
                  <a:txBody>
                    <a:bodyPr/>
                    <a:lstStyle/>
                    <a:p>
                      <a:pPr marL="0" marR="0" algn="ctr">
                        <a:spcBef>
                          <a:spcPts val="50"/>
                        </a:spcBef>
                        <a:spcAft>
                          <a:spcPts val="50"/>
                        </a:spcAft>
                      </a:pPr>
                      <a:r>
                        <a:rPr lang="en-US" sz="1000" dirty="0">
                          <a:effectLst/>
                          <a:latin typeface="Arial" panose="020B0604020202020204" pitchFamily="34" charset="0"/>
                          <a:ea typeface="Times New Roman" panose="02020603050405020304" pitchFamily="18" charset="0"/>
                        </a:rPr>
                        <a:t>1:00</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0"/>
                        </a:spcBef>
                        <a:spcAft>
                          <a:spcPts val="50"/>
                        </a:spcAft>
                      </a:pPr>
                      <a:r>
                        <a:rPr lang="en-US" sz="1000" b="1" dirty="0">
                          <a:effectLst/>
                          <a:latin typeface="Arial" panose="020B0604020202020204" pitchFamily="34" charset="0"/>
                          <a:ea typeface="Times New Roman" panose="02020603050405020304" pitchFamily="18" charset="0"/>
                        </a:rPr>
                        <a:t>Topic 3: Independent Evaluator Panel </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Garnering robust bidder participation in third party solicitations</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Compensation in EE third party contracts</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Market Support and Equity solicitations</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0"/>
                        </a:spcBef>
                        <a:spcAft>
                          <a:spcPts val="50"/>
                        </a:spcAft>
                      </a:pPr>
                      <a:r>
                        <a:rPr lang="en-US" sz="1000" dirty="0">
                          <a:effectLst/>
                          <a:latin typeface="Arial" panose="020B0604020202020204" pitchFamily="34" charset="0"/>
                          <a:ea typeface="Times New Roman" panose="02020603050405020304" pitchFamily="18" charset="0"/>
                        </a:rPr>
                        <a:t>Jessie Levine, CPUC Energy Division (facilitator)</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Kim Crossman, IE</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Elizabeth Lowe, IE</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Grey Staple, IE</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Don Arambula, IE</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txBody>
                  <a:tcPr marL="13305" marR="1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3094082"/>
                  </a:ext>
                </a:extLst>
              </a:tr>
              <a:tr h="726642">
                <a:tc>
                  <a:txBody>
                    <a:bodyPr/>
                    <a:lstStyle/>
                    <a:p>
                      <a:pPr marL="0" marR="0" algn="ctr">
                        <a:spcBef>
                          <a:spcPts val="50"/>
                        </a:spcBef>
                        <a:spcAft>
                          <a:spcPts val="50"/>
                        </a:spcAft>
                      </a:pPr>
                      <a:r>
                        <a:rPr lang="en-US" sz="1000" dirty="0">
                          <a:effectLst/>
                          <a:latin typeface="Arial" panose="020B0604020202020204" pitchFamily="34" charset="0"/>
                          <a:ea typeface="Times New Roman" panose="02020603050405020304" pitchFamily="18" charset="0"/>
                        </a:rPr>
                        <a:t>1:45</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0"/>
                        </a:spcBef>
                        <a:spcAft>
                          <a:spcPts val="50"/>
                        </a:spcAft>
                      </a:pPr>
                      <a:r>
                        <a:rPr lang="en-US" sz="1000" b="1" dirty="0">
                          <a:effectLst/>
                          <a:latin typeface="Arial" panose="020B0604020202020204" pitchFamily="34" charset="0"/>
                          <a:ea typeface="Times New Roman" panose="02020603050405020304" pitchFamily="18" charset="0"/>
                        </a:rPr>
                        <a:t>Topic 4: CEDMC Member Panel </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Solicitation timing improvements</a:t>
                      </a:r>
                      <a:endParaRPr lang="en-US" sz="1000" dirty="0">
                        <a:effectLst/>
                        <a:latin typeface="Century" panose="02040604050505020304" pitchFamily="18" charset="0"/>
                        <a:ea typeface="Times New Roman" panose="02020603050405020304" pitchFamily="18" charset="0"/>
                        <a:cs typeface="Times New Roman" panose="02020603050405020304" pitchFamily="18" charset="0"/>
                      </a:endParaRPr>
                    </a:p>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Bidder feedback processes </a:t>
                      </a:r>
                      <a:endParaRPr lang="en-US" sz="1000" dirty="0">
                        <a:effectLst/>
                        <a:latin typeface="Century" panose="02040604050505020304" pitchFamily="18" charset="0"/>
                        <a:ea typeface="Times New Roman" panose="02020603050405020304" pitchFamily="18" charset="0"/>
                        <a:cs typeface="Times New Roman" panose="02020603050405020304" pitchFamily="18" charset="0"/>
                      </a:endParaRPr>
                    </a:p>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IOU contracting reforms </a:t>
                      </a:r>
                      <a:endParaRPr lang="en-US" sz="1000" dirty="0">
                        <a:effectLst/>
                        <a:latin typeface="Century" panose="02040604050505020304" pitchFamily="18" charset="0"/>
                        <a:ea typeface="Times New Roman" panose="02020603050405020304" pitchFamily="18" charset="0"/>
                        <a:cs typeface="Times New Roman" panose="02020603050405020304" pitchFamily="18" charset="0"/>
                      </a:endParaRPr>
                    </a:p>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DBE opportunities </a:t>
                      </a:r>
                      <a:endParaRPr lang="en-US" sz="1000" dirty="0">
                        <a:effectLst/>
                        <a:latin typeface="Century" panose="02040604050505020304" pitchFamily="18" charset="0"/>
                        <a:ea typeface="Times New Roman" panose="02020603050405020304" pitchFamily="18" charset="0"/>
                        <a:cs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Arial" panose="020B0604020202020204" pitchFamily="34" charset="0"/>
                          <a:ea typeface="Times New Roman" panose="02020603050405020304" pitchFamily="18" charset="0"/>
                        </a:rPr>
                        <a:t>Greg Wikler, CEDMC (facilitator)</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R"/>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Joanne O’Neill, CLEAResult</a:t>
                      </a:r>
                      <a:endParaRPr lang="en-US" sz="1000" dirty="0">
                        <a:effectLst/>
                        <a:latin typeface="Century" panose="0204060405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arenR"/>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Ying Wang, Okapi Architecture</a:t>
                      </a:r>
                      <a:endParaRPr lang="en-US" sz="1000" dirty="0">
                        <a:effectLst/>
                        <a:latin typeface="Century" panose="0204060405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arenR"/>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Dan Stay, Guidehouse  </a:t>
                      </a:r>
                      <a:endParaRPr lang="en-US" sz="1000" dirty="0">
                        <a:effectLst/>
                        <a:latin typeface="Century" panose="02040604050505020304" pitchFamily="18" charset="0"/>
                        <a:ea typeface="Times New Roman" panose="02020603050405020304" pitchFamily="18" charset="0"/>
                        <a:cs typeface="Times New Roman" panose="02020603050405020304" pitchFamily="18" charset="0"/>
                      </a:endParaRPr>
                    </a:p>
                    <a:p>
                      <a:pPr marL="0" marR="0">
                        <a:spcBef>
                          <a:spcPts val="50"/>
                        </a:spcBef>
                        <a:spcAft>
                          <a:spcPts val="50"/>
                        </a:spcAft>
                      </a:pPr>
                      <a:r>
                        <a:rPr lang="en-US" sz="1000"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599686"/>
                  </a:ext>
                </a:extLst>
              </a:tr>
              <a:tr h="269240">
                <a:tc>
                  <a:txBody>
                    <a:bodyPr/>
                    <a:lstStyle/>
                    <a:p>
                      <a:pPr marL="0" marR="0" algn="ctr">
                        <a:spcBef>
                          <a:spcPts val="50"/>
                        </a:spcBef>
                        <a:spcAft>
                          <a:spcPts val="50"/>
                        </a:spcAft>
                      </a:pPr>
                      <a:r>
                        <a:rPr lang="en-US" sz="1000" dirty="0">
                          <a:effectLst/>
                          <a:latin typeface="Arial" panose="020B0604020202020204" pitchFamily="34" charset="0"/>
                          <a:ea typeface="Times New Roman" panose="02020603050405020304" pitchFamily="18" charset="0"/>
                        </a:rPr>
                        <a:t>2:30</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0"/>
                        </a:spcBef>
                        <a:spcAft>
                          <a:spcPts val="50"/>
                        </a:spcAft>
                      </a:pPr>
                      <a:r>
                        <a:rPr lang="en-US" sz="1000" b="1" dirty="0">
                          <a:effectLst/>
                          <a:latin typeface="Arial" panose="020B0604020202020204" pitchFamily="34" charset="0"/>
                          <a:ea typeface="Times New Roman" panose="02020603050405020304" pitchFamily="18" charset="0"/>
                        </a:rPr>
                        <a:t>Open Discussion</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Participant engagement</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342900" marR="0" lvl="0" indent="-342900">
                        <a:spcBef>
                          <a:spcPts val="50"/>
                        </a:spcBef>
                        <a:spcAft>
                          <a:spcPts val="5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Topics for next meetings</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0"/>
                        </a:spcBef>
                        <a:spcAft>
                          <a:spcPts val="50"/>
                        </a:spcAft>
                      </a:pPr>
                      <a:r>
                        <a:rPr lang="en-US" sz="1000" dirty="0">
                          <a:effectLst/>
                          <a:latin typeface="Arial" panose="020B0604020202020204" pitchFamily="34" charset="0"/>
                          <a:ea typeface="Times New Roman" panose="02020603050405020304" pitchFamily="18" charset="0"/>
                        </a:rPr>
                        <a:t>Matt Braunwarth PG&amp;E (facilitator)</a:t>
                      </a:r>
                      <a:endParaRPr lang="en-US" sz="1000" dirty="0">
                        <a:effectLst/>
                        <a:latin typeface="Times New Roman" panose="02020603050405020304" pitchFamily="18" charset="0"/>
                        <a:ea typeface="Times New Roman" panose="02020603050405020304" pitchFamily="18" charset="0"/>
                      </a:endParaRPr>
                    </a:p>
                  </a:txBody>
                  <a:tcPr marL="13305" marR="1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8475618"/>
                  </a:ext>
                </a:extLst>
              </a:tr>
              <a:tr h="365760">
                <a:tc>
                  <a:txBody>
                    <a:bodyPr/>
                    <a:lstStyle/>
                    <a:p>
                      <a:pPr marL="0" marR="0" algn="ctr">
                        <a:spcBef>
                          <a:spcPts val="50"/>
                        </a:spcBef>
                        <a:spcAft>
                          <a:spcPts val="50"/>
                        </a:spcAft>
                      </a:pPr>
                      <a:r>
                        <a:rPr lang="en-US" sz="1000" dirty="0">
                          <a:effectLst/>
                          <a:latin typeface="Arial" panose="020B0604020202020204" pitchFamily="34" charset="0"/>
                          <a:ea typeface="Times New Roman" panose="02020603050405020304" pitchFamily="18" charset="0"/>
                        </a:rPr>
                        <a:t>2:45</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0"/>
                        </a:spcBef>
                        <a:spcAft>
                          <a:spcPts val="50"/>
                        </a:spcAft>
                      </a:pPr>
                      <a:r>
                        <a:rPr lang="en-US" sz="1000" b="1" dirty="0">
                          <a:effectLst/>
                          <a:latin typeface="Arial" panose="020B0604020202020204" pitchFamily="34" charset="0"/>
                          <a:ea typeface="Times New Roman" panose="02020603050405020304" pitchFamily="18" charset="0"/>
                        </a:rPr>
                        <a:t>Closing</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fontAlgn="base">
                        <a:spcBef>
                          <a:spcPts val="0"/>
                        </a:spcBef>
                        <a:spcAft>
                          <a:spcPts val="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Surveys</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p>
                      <a:pPr marL="342900" marR="0" lvl="0" indent="-342900" fontAlgn="base">
                        <a:spcBef>
                          <a:spcPts val="0"/>
                        </a:spcBef>
                        <a:spcAft>
                          <a:spcPts val="0"/>
                        </a:spcAft>
                        <a:buFont typeface="+mj-lt"/>
                        <a:buAutoNum type="arabicParenR"/>
                      </a:pPr>
                      <a:r>
                        <a:rPr lang="en-US" sz="1000" dirty="0">
                          <a:effectLst/>
                          <a:latin typeface="Arial" panose="020B0604020202020204" pitchFamily="34" charset="0"/>
                          <a:ea typeface="Meiryo" panose="020B0604030504040204" pitchFamily="34" charset="-128"/>
                          <a:cs typeface="Times New Roman" panose="02020603050405020304" pitchFamily="18" charset="0"/>
                        </a:rPr>
                        <a:t>Slide deck and meeting minutes to be posted to CAEECC </a:t>
                      </a:r>
                      <a:endParaRPr lang="en-US" sz="1000" dirty="0">
                        <a:effectLst/>
                        <a:latin typeface="Tw Cen MT" panose="020B0602020104020603" pitchFamily="34" charset="0"/>
                        <a:ea typeface="Meiryo" panose="020B0604030504040204" pitchFamily="34" charset="-128"/>
                        <a:cs typeface="Times New Roman" panose="02020603050405020304" pitchFamily="18" charset="0"/>
                      </a:endParaRPr>
                    </a:p>
                  </a:txBody>
                  <a:tcPr marL="13305" marR="1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0"/>
                        </a:spcBef>
                        <a:spcAft>
                          <a:spcPts val="50"/>
                        </a:spcAft>
                      </a:pPr>
                      <a:r>
                        <a:rPr lang="en-US" sz="1000" dirty="0">
                          <a:effectLst/>
                          <a:latin typeface="Arial" panose="020B0604020202020204" pitchFamily="34" charset="0"/>
                          <a:ea typeface="Times New Roman" panose="02020603050405020304" pitchFamily="18" charset="0"/>
                        </a:rPr>
                        <a:t>Emma Ponco, SCG </a:t>
                      </a:r>
                      <a:endParaRPr lang="en-US" sz="1000" dirty="0">
                        <a:effectLst/>
                        <a:latin typeface="Times New Roman" panose="02020603050405020304" pitchFamily="18" charset="0"/>
                        <a:ea typeface="Times New Roman" panose="02020603050405020304" pitchFamily="18" charset="0"/>
                      </a:endParaRPr>
                    </a:p>
                  </a:txBody>
                  <a:tcPr marL="13305" marR="1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536467"/>
                  </a:ext>
                </a:extLst>
              </a:tr>
              <a:tr h="121920">
                <a:tc>
                  <a:txBody>
                    <a:bodyPr/>
                    <a:lstStyle/>
                    <a:p>
                      <a:pPr marL="0" marR="0" algn="ctr">
                        <a:spcBef>
                          <a:spcPts val="50"/>
                        </a:spcBef>
                        <a:spcAft>
                          <a:spcPts val="50"/>
                        </a:spcAft>
                      </a:pPr>
                      <a:r>
                        <a:rPr lang="en-US" sz="1000" dirty="0">
                          <a:effectLst/>
                          <a:latin typeface="Arial" panose="020B0604020202020204" pitchFamily="34" charset="0"/>
                          <a:ea typeface="Times New Roman" panose="02020603050405020304" pitchFamily="18" charset="0"/>
                        </a:rPr>
                        <a:t>3:00</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0"/>
                        </a:spcBef>
                        <a:spcAft>
                          <a:spcPts val="50"/>
                        </a:spcAft>
                      </a:pPr>
                      <a:r>
                        <a:rPr lang="en-US" sz="1000" b="1" dirty="0">
                          <a:effectLst/>
                          <a:latin typeface="Arial" panose="020B0604020202020204" pitchFamily="34" charset="0"/>
                          <a:ea typeface="Times New Roman" panose="02020603050405020304" pitchFamily="18" charset="0"/>
                        </a:rPr>
                        <a:t>Adjourn</a:t>
                      </a:r>
                      <a:endParaRPr lang="en-US" sz="1000" dirty="0">
                        <a:effectLst/>
                        <a:latin typeface="Times New Roman" panose="02020603050405020304" pitchFamily="18" charset="0"/>
                        <a:ea typeface="Times New Roman" panose="02020603050405020304" pitchFamily="18" charset="0"/>
                      </a:endParaRPr>
                    </a:p>
                  </a:txBody>
                  <a:tcPr marL="13305" marR="1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spcBef>
                          <a:spcPts val="0"/>
                        </a:spcBef>
                        <a:spcAft>
                          <a:spcPts val="0"/>
                        </a:spcAft>
                      </a:pPr>
                      <a:r>
                        <a:rPr lang="en-US" sz="1000"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txBody>
                  <a:tcPr marL="13305" marR="1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50"/>
                        </a:spcBef>
                        <a:spcAft>
                          <a:spcPts val="50"/>
                        </a:spcAft>
                      </a:pPr>
                      <a:r>
                        <a:rPr lang="en-US" sz="1000" dirty="0">
                          <a:effectLst/>
                          <a:latin typeface="Arial" panose="020B0604020202020204"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txBody>
                  <a:tcPr marL="13305" marR="1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680711"/>
                  </a:ext>
                </a:extLst>
              </a:tr>
            </a:tbl>
          </a:graphicData>
        </a:graphic>
      </p:graphicFrame>
    </p:spTree>
    <p:extLst>
      <p:ext uri="{BB962C8B-B14F-4D97-AF65-F5344CB8AC3E}">
        <p14:creationId xmlns:p14="http://schemas.microsoft.com/office/powerpoint/2010/main" val="630167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7">
            <a:extLst>
              <a:ext uri="{FF2B5EF4-FFF2-40B4-BE49-F238E27FC236}">
                <a16:creationId xmlns:a16="http://schemas.microsoft.com/office/drawing/2014/main" id="{1A1122B9-70B2-4EA5-87EB-699B37D574B5}"/>
              </a:ext>
            </a:extLst>
          </p:cNvPr>
          <p:cNvSpPr txBox="1">
            <a:spLocks/>
          </p:cNvSpPr>
          <p:nvPr/>
        </p:nvSpPr>
        <p:spPr>
          <a:xfrm>
            <a:off x="575106" y="1406334"/>
            <a:ext cx="11016819" cy="366618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Verdana" panose="020B0604030504040204" pitchFamily="34" charset="0"/>
                <a:ea typeface="Verdana" panose="020B0604030504040204" pitchFamily="34" charset="0"/>
                <a:cs typeface="Calibri Light" panose="020F0302020204030204" pitchFamily="34" charset="0"/>
              </a:rPr>
              <a:t>Six</a:t>
            </a:r>
            <a:r>
              <a:rPr lang="en-US" sz="1800" dirty="0">
                <a:latin typeface="Verdana" panose="020B0604030504040204" pitchFamily="34" charset="0"/>
                <a:ea typeface="Verdana" panose="020B0604030504040204" pitchFamily="34" charset="0"/>
                <a:cs typeface="Calibri Light" panose="020F0302020204030204" pitchFamily="34" charset="0"/>
              </a:rPr>
              <a:t> new solicitations starting in 2023 (schedule subject to change)</a:t>
            </a:r>
          </a:p>
          <a:p>
            <a:r>
              <a:rPr lang="en-US" sz="1800" b="1" dirty="0">
                <a:latin typeface="Verdana" panose="020B0604030504040204" pitchFamily="34" charset="0"/>
                <a:ea typeface="Verdana" panose="020B0604030504040204" pitchFamily="34" charset="0"/>
                <a:cs typeface="Calibri Light" panose="020F0302020204030204" pitchFamily="34" charset="0"/>
              </a:rPr>
              <a:t>Five</a:t>
            </a:r>
            <a:r>
              <a:rPr lang="en-US" sz="1800" dirty="0">
                <a:latin typeface="Verdana" panose="020B0604030504040204" pitchFamily="34" charset="0"/>
                <a:ea typeface="Verdana" panose="020B0604030504040204" pitchFamily="34" charset="0"/>
                <a:cs typeface="Calibri Light" panose="020F0302020204030204" pitchFamily="34" charset="0"/>
              </a:rPr>
              <a:t> related to a restructuring of the commercial sector </a:t>
            </a:r>
          </a:p>
          <a:p>
            <a:r>
              <a:rPr lang="en-US" sz="1800" dirty="0">
                <a:latin typeface="Verdana" panose="020B0604030504040204" pitchFamily="34" charset="0"/>
                <a:ea typeface="Verdana" panose="020B0604030504040204" pitchFamily="34" charset="0"/>
                <a:cs typeface="Calibri Light" panose="020F0302020204030204" pitchFamily="34" charset="0"/>
              </a:rPr>
              <a:t>Smaller contracts may be an opportunity for small and/or diverse businesses</a:t>
            </a:r>
          </a:p>
          <a:p>
            <a:pPr marL="0" indent="0">
              <a:buNone/>
            </a:pPr>
            <a:endParaRPr lang="en-US" sz="1800" dirty="0">
              <a:latin typeface="Verdana" panose="020B0604030504040204" pitchFamily="34" charset="0"/>
              <a:ea typeface="Verdana" panose="020B0604030504040204" pitchFamily="34" charset="0"/>
              <a:cs typeface="Calibri Light" panose="020F0302020204030204" pitchFamily="34" charset="0"/>
            </a:endParaRPr>
          </a:p>
        </p:txBody>
      </p:sp>
      <p:sp>
        <p:nvSpPr>
          <p:cNvPr id="5" name="Title 1">
            <a:extLst>
              <a:ext uri="{FF2B5EF4-FFF2-40B4-BE49-F238E27FC236}">
                <a16:creationId xmlns:a16="http://schemas.microsoft.com/office/drawing/2014/main" id="{2CE008ED-A436-D512-A94C-12AE5DAB48B0}"/>
              </a:ext>
            </a:extLst>
          </p:cNvPr>
          <p:cNvSpPr txBox="1">
            <a:spLocks/>
          </p:cNvSpPr>
          <p:nvPr/>
        </p:nvSpPr>
        <p:spPr>
          <a:xfrm>
            <a:off x="575106" y="402010"/>
            <a:ext cx="9847196" cy="563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r>
              <a:rPr lang="en-US" sz="2400" dirty="0">
                <a:latin typeface="Verdana"/>
                <a:ea typeface="Verdana"/>
                <a:cs typeface="Verdana"/>
              </a:rPr>
              <a:t>Upcoming Solicitations - 2023</a:t>
            </a:r>
          </a:p>
        </p:txBody>
      </p:sp>
      <p:pic>
        <p:nvPicPr>
          <p:cNvPr id="2" name="Picture 1">
            <a:extLst>
              <a:ext uri="{FF2B5EF4-FFF2-40B4-BE49-F238E27FC236}">
                <a16:creationId xmlns:a16="http://schemas.microsoft.com/office/drawing/2014/main" id="{DAC6CCF6-685B-73B9-CBD2-79887E2B8755}"/>
              </a:ext>
            </a:extLst>
          </p:cNvPr>
          <p:cNvPicPr>
            <a:picLocks noChangeAspect="1"/>
          </p:cNvPicPr>
          <p:nvPr/>
        </p:nvPicPr>
        <p:blipFill>
          <a:blip r:embed="rId3"/>
          <a:stretch>
            <a:fillRect/>
          </a:stretch>
        </p:blipFill>
        <p:spPr>
          <a:xfrm>
            <a:off x="682541" y="2647767"/>
            <a:ext cx="11016819" cy="2533650"/>
          </a:xfrm>
          <a:prstGeom prst="rect">
            <a:avLst/>
          </a:prstGeom>
        </p:spPr>
      </p:pic>
      <p:pic>
        <p:nvPicPr>
          <p:cNvPr id="6" name="Picture 5">
            <a:extLst>
              <a:ext uri="{FF2B5EF4-FFF2-40B4-BE49-F238E27FC236}">
                <a16:creationId xmlns:a16="http://schemas.microsoft.com/office/drawing/2014/main" id="{E1C33EBA-7BB7-621A-C095-264744EAD6E0}"/>
              </a:ext>
            </a:extLst>
          </p:cNvPr>
          <p:cNvPicPr>
            <a:picLocks noChangeAspect="1"/>
          </p:cNvPicPr>
          <p:nvPr/>
        </p:nvPicPr>
        <p:blipFill>
          <a:blip r:embed="rId4"/>
          <a:stretch>
            <a:fillRect/>
          </a:stretch>
        </p:blipFill>
        <p:spPr>
          <a:xfrm>
            <a:off x="682541" y="5314358"/>
            <a:ext cx="1028042" cy="1018251"/>
          </a:xfrm>
          <a:prstGeom prst="rect">
            <a:avLst/>
          </a:prstGeom>
        </p:spPr>
      </p:pic>
    </p:spTree>
    <p:extLst>
      <p:ext uri="{BB962C8B-B14F-4D97-AF65-F5344CB8AC3E}">
        <p14:creationId xmlns:p14="http://schemas.microsoft.com/office/powerpoint/2010/main" val="1217951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7">
            <a:extLst>
              <a:ext uri="{FF2B5EF4-FFF2-40B4-BE49-F238E27FC236}">
                <a16:creationId xmlns:a16="http://schemas.microsoft.com/office/drawing/2014/main" id="{1A1122B9-70B2-4EA5-87EB-699B37D574B5}"/>
              </a:ext>
            </a:extLst>
          </p:cNvPr>
          <p:cNvSpPr txBox="1">
            <a:spLocks/>
          </p:cNvSpPr>
          <p:nvPr/>
        </p:nvSpPr>
        <p:spPr>
          <a:xfrm>
            <a:off x="575106" y="1406334"/>
            <a:ext cx="11016819" cy="180850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Verdana" panose="020B0604030504040204" pitchFamily="34" charset="0"/>
                <a:ea typeface="Verdana" panose="020B0604030504040204" pitchFamily="34" charset="0"/>
                <a:cs typeface="Calibri Light" panose="020F0302020204030204" pitchFamily="34" charset="0"/>
              </a:rPr>
              <a:t>SDG&amp;E is forecasting to meet/exceed the requirement of 60% outsourced by 12/31/2022</a:t>
            </a:r>
          </a:p>
          <a:p>
            <a:r>
              <a:rPr lang="en-US" sz="1800" dirty="0">
                <a:latin typeface="Verdana" panose="020B0604030504040204" pitchFamily="34" charset="0"/>
                <a:ea typeface="Verdana" panose="020B0604030504040204" pitchFamily="34" charset="0"/>
                <a:cs typeface="Calibri Light" panose="020F0302020204030204" pitchFamily="34" charset="0"/>
              </a:rPr>
              <a:t>Currently trending below the requirement of 25% of statewide outsourced by 12/31/2022</a:t>
            </a:r>
          </a:p>
          <a:p>
            <a:r>
              <a:rPr lang="en-US" sz="1800" b="1" dirty="0">
                <a:latin typeface="Verdana" panose="020B0604030504040204" pitchFamily="34" charset="0"/>
                <a:ea typeface="Verdana" panose="020B0604030504040204" pitchFamily="34" charset="0"/>
                <a:cs typeface="Calibri Light" panose="020F0302020204030204" pitchFamily="34" charset="0"/>
              </a:rPr>
              <a:t>2022 </a:t>
            </a:r>
            <a:r>
              <a:rPr lang="en-US" sz="1800" dirty="0">
                <a:latin typeface="Verdana" panose="020B0604030504040204" pitchFamily="34" charset="0"/>
                <a:ea typeface="Verdana" panose="020B0604030504040204" pitchFamily="34" charset="0"/>
                <a:cs typeface="Calibri Light" panose="020F0302020204030204" pitchFamily="34" charset="0"/>
              </a:rPr>
              <a:t>contracted %’s lower than in January for Third-Party and Statewide</a:t>
            </a:r>
          </a:p>
          <a:p>
            <a:r>
              <a:rPr lang="en-US" sz="1800" b="1" dirty="0">
                <a:latin typeface="Verdana" panose="020B0604030504040204" pitchFamily="34" charset="0"/>
                <a:ea typeface="Verdana" panose="020B0604030504040204" pitchFamily="34" charset="0"/>
                <a:cs typeface="Calibri Light" panose="020F0302020204030204" pitchFamily="34" charset="0"/>
              </a:rPr>
              <a:t>2023</a:t>
            </a:r>
            <a:r>
              <a:rPr lang="en-US" sz="1800" dirty="0">
                <a:latin typeface="Verdana" panose="020B0604030504040204" pitchFamily="34" charset="0"/>
                <a:ea typeface="Verdana" panose="020B0604030504040204" pitchFamily="34" charset="0"/>
                <a:cs typeface="Calibri Light" panose="020F0302020204030204" pitchFamily="34" charset="0"/>
              </a:rPr>
              <a:t> projected % for Third-Party lower but remains the same for Statewide</a:t>
            </a:r>
          </a:p>
          <a:p>
            <a:pPr marL="0" indent="0">
              <a:buNone/>
            </a:pPr>
            <a:endParaRPr lang="en-US" sz="1800" dirty="0">
              <a:latin typeface="Verdana" panose="020B0604030504040204" pitchFamily="34" charset="0"/>
              <a:ea typeface="Verdana" panose="020B0604030504040204" pitchFamily="34" charset="0"/>
              <a:cs typeface="Calibri Light" panose="020F0302020204030204" pitchFamily="34" charset="0"/>
            </a:endParaRPr>
          </a:p>
        </p:txBody>
      </p:sp>
      <p:sp>
        <p:nvSpPr>
          <p:cNvPr id="5" name="Title 1">
            <a:extLst>
              <a:ext uri="{FF2B5EF4-FFF2-40B4-BE49-F238E27FC236}">
                <a16:creationId xmlns:a16="http://schemas.microsoft.com/office/drawing/2014/main" id="{2CE008ED-A436-D512-A94C-12AE5DAB48B0}"/>
              </a:ext>
            </a:extLst>
          </p:cNvPr>
          <p:cNvSpPr txBox="1">
            <a:spLocks/>
          </p:cNvSpPr>
          <p:nvPr/>
        </p:nvSpPr>
        <p:spPr>
          <a:xfrm>
            <a:off x="575106" y="402010"/>
            <a:ext cx="9847196" cy="563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r>
              <a:rPr lang="en-US" sz="2400" dirty="0">
                <a:latin typeface="Verdana"/>
                <a:ea typeface="Verdana"/>
                <a:cs typeface="Verdana"/>
              </a:rPr>
              <a:t>Outsourcing Forecast </a:t>
            </a:r>
            <a:endParaRPr lang="en-US" sz="2400" dirty="0">
              <a:solidFill>
                <a:srgbClr val="FF0000"/>
              </a:solidFill>
              <a:latin typeface="Verdana"/>
              <a:ea typeface="Verdana"/>
              <a:cs typeface="Verdana"/>
            </a:endParaRPr>
          </a:p>
        </p:txBody>
      </p:sp>
      <p:graphicFrame>
        <p:nvGraphicFramePr>
          <p:cNvPr id="7" name="Table 2">
            <a:extLst>
              <a:ext uri="{FF2B5EF4-FFF2-40B4-BE49-F238E27FC236}">
                <a16:creationId xmlns:a16="http://schemas.microsoft.com/office/drawing/2014/main" id="{C702E387-7E02-C422-1E67-23C2FD0A0003}"/>
              </a:ext>
            </a:extLst>
          </p:cNvPr>
          <p:cNvGraphicFramePr>
            <a:graphicFrameLocks noGrp="1"/>
          </p:cNvGraphicFramePr>
          <p:nvPr>
            <p:extLst>
              <p:ext uri="{D42A27DB-BD31-4B8C-83A1-F6EECF244321}">
                <p14:modId xmlns:p14="http://schemas.microsoft.com/office/powerpoint/2010/main" val="3503573614"/>
              </p:ext>
            </p:extLst>
          </p:nvPr>
        </p:nvGraphicFramePr>
        <p:xfrm>
          <a:off x="715788" y="3511748"/>
          <a:ext cx="4462226" cy="2702266"/>
        </p:xfrm>
        <a:graphic>
          <a:graphicData uri="http://schemas.openxmlformats.org/drawingml/2006/table">
            <a:tbl>
              <a:tblPr firstRow="1" bandRow="1">
                <a:tableStyleId>{5C22544A-7EE6-4342-B048-85BDC9FD1C3A}</a:tableStyleId>
              </a:tblPr>
              <a:tblGrid>
                <a:gridCol w="1555397">
                  <a:extLst>
                    <a:ext uri="{9D8B030D-6E8A-4147-A177-3AD203B41FA5}">
                      <a16:colId xmlns:a16="http://schemas.microsoft.com/office/drawing/2014/main" val="1623782981"/>
                    </a:ext>
                  </a:extLst>
                </a:gridCol>
                <a:gridCol w="1443789">
                  <a:extLst>
                    <a:ext uri="{9D8B030D-6E8A-4147-A177-3AD203B41FA5}">
                      <a16:colId xmlns:a16="http://schemas.microsoft.com/office/drawing/2014/main" val="943409874"/>
                    </a:ext>
                  </a:extLst>
                </a:gridCol>
                <a:gridCol w="1463040">
                  <a:extLst>
                    <a:ext uri="{9D8B030D-6E8A-4147-A177-3AD203B41FA5}">
                      <a16:colId xmlns:a16="http://schemas.microsoft.com/office/drawing/2014/main" val="2699544439"/>
                    </a:ext>
                  </a:extLst>
                </a:gridCol>
              </a:tblGrid>
              <a:tr h="447480">
                <a:tc rowSpan="2">
                  <a:txBody>
                    <a:bodyPr/>
                    <a:lstStyle/>
                    <a:p>
                      <a:pPr algn="ctr"/>
                      <a:r>
                        <a:rPr lang="en-US" sz="1400" dirty="0">
                          <a:latin typeface="Verdana" panose="020B0604030504040204" pitchFamily="34" charset="0"/>
                          <a:ea typeface="Verdana" panose="020B0604030504040204" pitchFamily="34" charset="0"/>
                        </a:rPr>
                        <a:t>Key Metric</a:t>
                      </a:r>
                    </a:p>
                  </a:txBody>
                  <a:tcPr anchor="ctr"/>
                </a:tc>
                <a:tc gridSpan="2">
                  <a:txBody>
                    <a:bodyPr/>
                    <a:lstStyle/>
                    <a:p>
                      <a:pPr algn="ctr"/>
                      <a:r>
                        <a:rPr lang="en-US" sz="1400" dirty="0">
                          <a:latin typeface="Verdana" panose="020B0604030504040204" pitchFamily="34" charset="0"/>
                          <a:ea typeface="Verdana" panose="020B0604030504040204" pitchFamily="34" charset="0"/>
                        </a:rPr>
                        <a:t>January 2022 Status</a:t>
                      </a:r>
                    </a:p>
                  </a:txBody>
                  <a:tcPr/>
                </a:tc>
                <a:tc hMerge="1">
                  <a:txBody>
                    <a:bodyPr/>
                    <a:lstStyle/>
                    <a:p>
                      <a:endParaRPr lang="en-US"/>
                    </a:p>
                  </a:txBody>
                  <a:tcPr/>
                </a:tc>
                <a:extLst>
                  <a:ext uri="{0D108BD9-81ED-4DB2-BD59-A6C34878D82A}">
                    <a16:rowId xmlns:a16="http://schemas.microsoft.com/office/drawing/2014/main" val="2694524092"/>
                  </a:ext>
                </a:extLst>
              </a:tr>
              <a:tr h="447480">
                <a:tc vMerge="1">
                  <a:txBody>
                    <a:bodyPr/>
                    <a:lstStyle/>
                    <a:p>
                      <a:endParaRPr lang="en-US"/>
                    </a:p>
                  </a:txBody>
                  <a:tcPr/>
                </a:tc>
                <a:tc>
                  <a:txBody>
                    <a:bodyPr/>
                    <a:lstStyle/>
                    <a:p>
                      <a:pPr algn="ctr"/>
                      <a:r>
                        <a:rPr lang="en-US" sz="1400" b="1" dirty="0">
                          <a:latin typeface="Verdana" panose="020B0604030504040204" pitchFamily="34" charset="0"/>
                          <a:ea typeface="Verdana" panose="020B0604030504040204" pitchFamily="34" charset="0"/>
                        </a:rPr>
                        <a:t>2022</a:t>
                      </a:r>
                    </a:p>
                    <a:p>
                      <a:pPr algn="ctr"/>
                      <a:r>
                        <a:rPr lang="en-US" sz="1400" dirty="0">
                          <a:latin typeface="Verdana" panose="020B0604030504040204" pitchFamily="34" charset="0"/>
                          <a:ea typeface="Verdana" panose="020B0604030504040204" pitchFamily="34" charset="0"/>
                        </a:rPr>
                        <a:t>Contracted</a:t>
                      </a:r>
                    </a:p>
                  </a:txBody>
                  <a:tcPr/>
                </a:tc>
                <a:tc>
                  <a:txBody>
                    <a:bodyPr/>
                    <a:lstStyle/>
                    <a:p>
                      <a:pPr algn="ctr"/>
                      <a:r>
                        <a:rPr lang="en-US" sz="1400" b="1" dirty="0">
                          <a:latin typeface="Verdana" panose="020B0604030504040204" pitchFamily="34" charset="0"/>
                          <a:ea typeface="Verdana" panose="020B0604030504040204" pitchFamily="34" charset="0"/>
                        </a:rPr>
                        <a:t>2023</a:t>
                      </a:r>
                    </a:p>
                    <a:p>
                      <a:pPr algn="ctr"/>
                      <a:r>
                        <a:rPr lang="en-US" sz="1400" dirty="0">
                          <a:latin typeface="Verdana" panose="020B0604030504040204" pitchFamily="34" charset="0"/>
                          <a:ea typeface="Verdana" panose="020B0604030504040204" pitchFamily="34" charset="0"/>
                        </a:rPr>
                        <a:t>Projected</a:t>
                      </a:r>
                    </a:p>
                  </a:txBody>
                  <a:tcPr/>
                </a:tc>
                <a:extLst>
                  <a:ext uri="{0D108BD9-81ED-4DB2-BD59-A6C34878D82A}">
                    <a16:rowId xmlns:a16="http://schemas.microsoft.com/office/drawing/2014/main" val="2912010159"/>
                  </a:ext>
                </a:extLst>
              </a:tr>
              <a:tr h="839981">
                <a:tc>
                  <a:txBody>
                    <a:bodyPr/>
                    <a:lstStyle/>
                    <a:p>
                      <a:r>
                        <a:rPr lang="en-US" sz="1400" dirty="0">
                          <a:latin typeface="Verdana" panose="020B0604030504040204" pitchFamily="34" charset="0"/>
                          <a:ea typeface="Verdana" panose="020B0604030504040204" pitchFamily="34" charset="0"/>
                        </a:rPr>
                        <a:t>Third-Party EE Programs</a:t>
                      </a:r>
                    </a:p>
                  </a:txBody>
                  <a:tcPr anchor="ctr"/>
                </a:tc>
                <a:tc>
                  <a:txBody>
                    <a:bodyPr/>
                    <a:lstStyle/>
                    <a:p>
                      <a:pPr algn="ctr"/>
                      <a:r>
                        <a:rPr lang="en-US" sz="1200" b="1" dirty="0">
                          <a:latin typeface="Verdana" panose="020B0604030504040204" pitchFamily="34" charset="0"/>
                          <a:ea typeface="Verdana" panose="020B0604030504040204" pitchFamily="34" charset="0"/>
                        </a:rPr>
                        <a:t>62% </a:t>
                      </a:r>
                      <a:r>
                        <a:rPr lang="en-US" sz="1200" dirty="0">
                          <a:latin typeface="Verdana" panose="020B0604030504040204" pitchFamily="34" charset="0"/>
                          <a:ea typeface="Verdana" panose="020B0604030504040204" pitchFamily="34" charset="0"/>
                        </a:rPr>
                        <a:t>of portfolio budget</a:t>
                      </a:r>
                    </a:p>
                    <a:p>
                      <a:pPr algn="ctr"/>
                      <a:r>
                        <a:rPr lang="en-US" sz="1200" i="1" dirty="0">
                          <a:latin typeface="Verdana" panose="020B0604030504040204" pitchFamily="34" charset="0"/>
                          <a:ea typeface="Verdana" panose="020B0604030504040204" pitchFamily="34" charset="0"/>
                        </a:rPr>
                        <a:t>40% minimum</a:t>
                      </a:r>
                    </a:p>
                  </a:txBody>
                  <a:tcPr anchor="ctr"/>
                </a:tc>
                <a:tc>
                  <a:txBody>
                    <a:bodyPr/>
                    <a:lstStyle/>
                    <a:p>
                      <a:pPr algn="ctr"/>
                      <a:r>
                        <a:rPr lang="en-US" sz="1200" b="1" dirty="0">
                          <a:latin typeface="Verdana" panose="020B0604030504040204" pitchFamily="34" charset="0"/>
                          <a:ea typeface="Verdana" panose="020B0604030504040204" pitchFamily="34" charset="0"/>
                        </a:rPr>
                        <a:t>75% </a:t>
                      </a:r>
                      <a:r>
                        <a:rPr lang="en-US" sz="1200" dirty="0">
                          <a:latin typeface="Verdana" panose="020B0604030504040204" pitchFamily="34" charset="0"/>
                          <a:ea typeface="Verdana" panose="020B0604030504040204" pitchFamily="34" charset="0"/>
                        </a:rPr>
                        <a:t>of portfolio budget</a:t>
                      </a:r>
                    </a:p>
                    <a:p>
                      <a:pPr algn="ctr"/>
                      <a:r>
                        <a:rPr lang="en-US" sz="1200" i="1" dirty="0">
                          <a:latin typeface="Verdana" panose="020B0604030504040204" pitchFamily="34" charset="0"/>
                          <a:ea typeface="Verdana" panose="020B0604030504040204" pitchFamily="34" charset="0"/>
                        </a:rPr>
                        <a:t>60% minimum</a:t>
                      </a:r>
                    </a:p>
                  </a:txBody>
                  <a:tcPr anchor="ctr"/>
                </a:tc>
                <a:extLst>
                  <a:ext uri="{0D108BD9-81ED-4DB2-BD59-A6C34878D82A}">
                    <a16:rowId xmlns:a16="http://schemas.microsoft.com/office/drawing/2014/main" val="1780658266"/>
                  </a:ext>
                </a:extLst>
              </a:tr>
              <a:tr h="896645">
                <a:tc>
                  <a:txBody>
                    <a:bodyPr/>
                    <a:lstStyle/>
                    <a:p>
                      <a:r>
                        <a:rPr lang="en-US" sz="1400" dirty="0">
                          <a:latin typeface="Verdana" panose="020B0604030504040204" pitchFamily="34" charset="0"/>
                          <a:ea typeface="Verdana" panose="020B0604030504040204" pitchFamily="34" charset="0"/>
                        </a:rPr>
                        <a:t>Statewide Only</a:t>
                      </a:r>
                    </a:p>
                  </a:txBody>
                  <a:tcPr anchor="ctr"/>
                </a:tc>
                <a:tc>
                  <a:txBody>
                    <a:bodyPr/>
                    <a:lstStyle/>
                    <a:p>
                      <a:pPr algn="ctr"/>
                      <a:r>
                        <a:rPr lang="en-US" sz="1200" b="1" i="0" dirty="0">
                          <a:latin typeface="Verdana" panose="020B0604030504040204" pitchFamily="34" charset="0"/>
                          <a:ea typeface="Verdana" panose="020B0604030504040204" pitchFamily="34" charset="0"/>
                        </a:rPr>
                        <a:t>19% </a:t>
                      </a:r>
                      <a:r>
                        <a:rPr lang="en-US" sz="1200" i="0" dirty="0">
                          <a:latin typeface="Verdana" panose="020B0604030504040204" pitchFamily="34" charset="0"/>
                          <a:ea typeface="Verdana" panose="020B0604030504040204" pitchFamily="34" charset="0"/>
                        </a:rPr>
                        <a:t>of portfolio budget</a:t>
                      </a:r>
                    </a:p>
                    <a:p>
                      <a:pPr algn="ctr"/>
                      <a:r>
                        <a:rPr lang="en-US" sz="1200" i="1" dirty="0">
                          <a:latin typeface="Verdana" panose="020B0604030504040204" pitchFamily="34" charset="0"/>
                          <a:ea typeface="Verdana" panose="020B0604030504040204" pitchFamily="34" charset="0"/>
                        </a:rPr>
                        <a:t>25% minimum</a:t>
                      </a:r>
                    </a:p>
                  </a:txBody>
                  <a:tcPr anchor="ctr"/>
                </a:tc>
                <a:tc>
                  <a:txBody>
                    <a:bodyPr/>
                    <a:lstStyle/>
                    <a:p>
                      <a:pPr algn="ctr"/>
                      <a:r>
                        <a:rPr lang="en-US" sz="1200" b="1" i="0" dirty="0">
                          <a:latin typeface="Verdana"/>
                          <a:ea typeface="Verdana"/>
                        </a:rPr>
                        <a:t>23% </a:t>
                      </a:r>
                      <a:r>
                        <a:rPr lang="en-US" sz="1200" i="0" dirty="0">
                          <a:latin typeface="Verdana"/>
                          <a:ea typeface="Verdana"/>
                        </a:rPr>
                        <a:t>of portfolio budget</a:t>
                      </a:r>
                    </a:p>
                    <a:p>
                      <a:pPr algn="ctr"/>
                      <a:r>
                        <a:rPr lang="en-US" sz="1200" i="1" dirty="0">
                          <a:latin typeface="Verdana" panose="020B0604030504040204" pitchFamily="34" charset="0"/>
                          <a:ea typeface="Verdana" panose="020B0604030504040204" pitchFamily="34" charset="0"/>
                        </a:rPr>
                        <a:t>25% minimum</a:t>
                      </a:r>
                    </a:p>
                  </a:txBody>
                  <a:tcPr anchor="ctr"/>
                </a:tc>
                <a:extLst>
                  <a:ext uri="{0D108BD9-81ED-4DB2-BD59-A6C34878D82A}">
                    <a16:rowId xmlns:a16="http://schemas.microsoft.com/office/drawing/2014/main" val="3034665027"/>
                  </a:ext>
                </a:extLst>
              </a:tr>
            </a:tbl>
          </a:graphicData>
        </a:graphic>
      </p:graphicFrame>
      <p:graphicFrame>
        <p:nvGraphicFramePr>
          <p:cNvPr id="9" name="Table 2">
            <a:extLst>
              <a:ext uri="{FF2B5EF4-FFF2-40B4-BE49-F238E27FC236}">
                <a16:creationId xmlns:a16="http://schemas.microsoft.com/office/drawing/2014/main" id="{A1BEDF25-EF86-FF7C-1C56-9BDDB67AA868}"/>
              </a:ext>
            </a:extLst>
          </p:cNvPr>
          <p:cNvGraphicFramePr>
            <a:graphicFrameLocks noGrp="1"/>
          </p:cNvGraphicFramePr>
          <p:nvPr>
            <p:extLst>
              <p:ext uri="{D42A27DB-BD31-4B8C-83A1-F6EECF244321}">
                <p14:modId xmlns:p14="http://schemas.microsoft.com/office/powerpoint/2010/main" val="418833789"/>
              </p:ext>
            </p:extLst>
          </p:nvPr>
        </p:nvGraphicFramePr>
        <p:xfrm>
          <a:off x="7129699" y="3511748"/>
          <a:ext cx="4462226" cy="2702266"/>
        </p:xfrm>
        <a:graphic>
          <a:graphicData uri="http://schemas.openxmlformats.org/drawingml/2006/table">
            <a:tbl>
              <a:tblPr firstRow="1" bandRow="1">
                <a:tableStyleId>{93296810-A885-4BE3-A3E7-6D5BEEA58F35}</a:tableStyleId>
              </a:tblPr>
              <a:tblGrid>
                <a:gridCol w="1555397">
                  <a:extLst>
                    <a:ext uri="{9D8B030D-6E8A-4147-A177-3AD203B41FA5}">
                      <a16:colId xmlns:a16="http://schemas.microsoft.com/office/drawing/2014/main" val="1623782981"/>
                    </a:ext>
                  </a:extLst>
                </a:gridCol>
                <a:gridCol w="1443789">
                  <a:extLst>
                    <a:ext uri="{9D8B030D-6E8A-4147-A177-3AD203B41FA5}">
                      <a16:colId xmlns:a16="http://schemas.microsoft.com/office/drawing/2014/main" val="943409874"/>
                    </a:ext>
                  </a:extLst>
                </a:gridCol>
                <a:gridCol w="1463040">
                  <a:extLst>
                    <a:ext uri="{9D8B030D-6E8A-4147-A177-3AD203B41FA5}">
                      <a16:colId xmlns:a16="http://schemas.microsoft.com/office/drawing/2014/main" val="2699544439"/>
                    </a:ext>
                  </a:extLst>
                </a:gridCol>
              </a:tblGrid>
              <a:tr h="447480">
                <a:tc rowSpan="2">
                  <a:txBody>
                    <a:bodyPr/>
                    <a:lstStyle/>
                    <a:p>
                      <a:pPr algn="ctr"/>
                      <a:r>
                        <a:rPr lang="en-US" sz="1400" dirty="0">
                          <a:latin typeface="Verdana" panose="020B0604030504040204" pitchFamily="34" charset="0"/>
                          <a:ea typeface="Verdana" panose="020B0604030504040204" pitchFamily="34" charset="0"/>
                        </a:rPr>
                        <a:t>Key Metric</a:t>
                      </a:r>
                    </a:p>
                  </a:txBody>
                  <a:tcPr anchor="ctr"/>
                </a:tc>
                <a:tc gridSpan="2">
                  <a:txBody>
                    <a:bodyPr/>
                    <a:lstStyle/>
                    <a:p>
                      <a:pPr algn="ctr"/>
                      <a:r>
                        <a:rPr lang="en-US" sz="1400" dirty="0">
                          <a:latin typeface="Verdana" panose="020B0604030504040204" pitchFamily="34" charset="0"/>
                          <a:ea typeface="Verdana" panose="020B0604030504040204" pitchFamily="34" charset="0"/>
                        </a:rPr>
                        <a:t>July 2022 Status</a:t>
                      </a:r>
                    </a:p>
                  </a:txBody>
                  <a:tcPr/>
                </a:tc>
                <a:tc hMerge="1">
                  <a:txBody>
                    <a:bodyPr/>
                    <a:lstStyle/>
                    <a:p>
                      <a:endParaRPr lang="en-US"/>
                    </a:p>
                  </a:txBody>
                  <a:tcPr/>
                </a:tc>
                <a:extLst>
                  <a:ext uri="{0D108BD9-81ED-4DB2-BD59-A6C34878D82A}">
                    <a16:rowId xmlns:a16="http://schemas.microsoft.com/office/drawing/2014/main" val="2694524092"/>
                  </a:ext>
                </a:extLst>
              </a:tr>
              <a:tr h="447480">
                <a:tc vMerge="1">
                  <a:txBody>
                    <a:bodyPr/>
                    <a:lstStyle/>
                    <a:p>
                      <a:endParaRPr lang="en-US"/>
                    </a:p>
                  </a:txBody>
                  <a:tcPr/>
                </a:tc>
                <a:tc>
                  <a:txBody>
                    <a:bodyPr/>
                    <a:lstStyle/>
                    <a:p>
                      <a:pPr algn="ctr"/>
                      <a:r>
                        <a:rPr lang="en-US" sz="1400" b="1" dirty="0">
                          <a:latin typeface="Verdana" panose="020B0604030504040204" pitchFamily="34" charset="0"/>
                          <a:ea typeface="Verdana" panose="020B0604030504040204" pitchFamily="34" charset="0"/>
                        </a:rPr>
                        <a:t>2022</a:t>
                      </a:r>
                    </a:p>
                    <a:p>
                      <a:pPr algn="ctr"/>
                      <a:r>
                        <a:rPr lang="en-US" sz="1400" dirty="0">
                          <a:latin typeface="Verdana" panose="020B0604030504040204" pitchFamily="34" charset="0"/>
                          <a:ea typeface="Verdana" panose="020B0604030504040204" pitchFamily="34" charset="0"/>
                        </a:rPr>
                        <a:t>Contracted</a:t>
                      </a:r>
                    </a:p>
                  </a:txBody>
                  <a:tcPr/>
                </a:tc>
                <a:tc>
                  <a:txBody>
                    <a:bodyPr/>
                    <a:lstStyle/>
                    <a:p>
                      <a:pPr algn="ctr"/>
                      <a:r>
                        <a:rPr lang="en-US" sz="1400" b="1" dirty="0">
                          <a:latin typeface="Verdana" panose="020B0604030504040204" pitchFamily="34" charset="0"/>
                          <a:ea typeface="Verdana" panose="020B0604030504040204" pitchFamily="34" charset="0"/>
                        </a:rPr>
                        <a:t>2023</a:t>
                      </a:r>
                    </a:p>
                    <a:p>
                      <a:pPr algn="ctr"/>
                      <a:r>
                        <a:rPr lang="en-US" sz="1400" dirty="0">
                          <a:latin typeface="Verdana" panose="020B0604030504040204" pitchFamily="34" charset="0"/>
                          <a:ea typeface="Verdana" panose="020B0604030504040204" pitchFamily="34" charset="0"/>
                        </a:rPr>
                        <a:t>Projected</a:t>
                      </a:r>
                    </a:p>
                  </a:txBody>
                  <a:tcPr/>
                </a:tc>
                <a:extLst>
                  <a:ext uri="{0D108BD9-81ED-4DB2-BD59-A6C34878D82A}">
                    <a16:rowId xmlns:a16="http://schemas.microsoft.com/office/drawing/2014/main" val="2912010159"/>
                  </a:ext>
                </a:extLst>
              </a:tr>
              <a:tr h="839981">
                <a:tc>
                  <a:txBody>
                    <a:bodyPr/>
                    <a:lstStyle/>
                    <a:p>
                      <a:r>
                        <a:rPr lang="en-US" sz="1400" dirty="0">
                          <a:latin typeface="Verdana" panose="020B0604030504040204" pitchFamily="34" charset="0"/>
                          <a:ea typeface="Verdana" panose="020B0604030504040204" pitchFamily="34" charset="0"/>
                        </a:rPr>
                        <a:t>Third-Party EE Programs</a:t>
                      </a:r>
                    </a:p>
                  </a:txBody>
                  <a:tcPr anchor="ctr"/>
                </a:tc>
                <a:tc>
                  <a:txBody>
                    <a:bodyPr/>
                    <a:lstStyle/>
                    <a:p>
                      <a:pPr algn="ctr"/>
                      <a:r>
                        <a:rPr lang="en-US" sz="1200" b="1" dirty="0">
                          <a:solidFill>
                            <a:srgbClr val="FF0000"/>
                          </a:solidFill>
                          <a:latin typeface="Verdana" panose="020B0604030504040204" pitchFamily="34" charset="0"/>
                          <a:ea typeface="Verdana" panose="020B0604030504040204" pitchFamily="34" charset="0"/>
                        </a:rPr>
                        <a:t>51% </a:t>
                      </a:r>
                      <a:r>
                        <a:rPr lang="en-US" sz="1200" dirty="0">
                          <a:latin typeface="Verdana" panose="020B0604030504040204" pitchFamily="34" charset="0"/>
                          <a:ea typeface="Verdana" panose="020B0604030504040204" pitchFamily="34" charset="0"/>
                        </a:rPr>
                        <a:t>of portfolio budget</a:t>
                      </a:r>
                    </a:p>
                    <a:p>
                      <a:pPr algn="ctr"/>
                      <a:r>
                        <a:rPr lang="en-US" sz="1200" i="1" dirty="0">
                          <a:latin typeface="Verdana" panose="020B0604030504040204" pitchFamily="34" charset="0"/>
                          <a:ea typeface="Verdana" panose="020B0604030504040204" pitchFamily="34" charset="0"/>
                        </a:rPr>
                        <a:t>40% minimum</a:t>
                      </a:r>
                    </a:p>
                  </a:txBody>
                  <a:tcPr anchor="ctr"/>
                </a:tc>
                <a:tc>
                  <a:txBody>
                    <a:bodyPr/>
                    <a:lstStyle/>
                    <a:p>
                      <a:pPr algn="ctr"/>
                      <a:r>
                        <a:rPr lang="en-US" sz="1200" b="1" dirty="0">
                          <a:solidFill>
                            <a:srgbClr val="FF0000"/>
                          </a:solidFill>
                          <a:latin typeface="Verdana" panose="020B0604030504040204" pitchFamily="34" charset="0"/>
                          <a:ea typeface="Verdana" panose="020B0604030504040204" pitchFamily="34" charset="0"/>
                        </a:rPr>
                        <a:t>67% </a:t>
                      </a:r>
                      <a:r>
                        <a:rPr lang="en-US" sz="1200" dirty="0">
                          <a:latin typeface="Verdana" panose="020B0604030504040204" pitchFamily="34" charset="0"/>
                          <a:ea typeface="Verdana" panose="020B0604030504040204" pitchFamily="34" charset="0"/>
                        </a:rPr>
                        <a:t>of portfolio budget</a:t>
                      </a:r>
                    </a:p>
                    <a:p>
                      <a:pPr algn="ctr"/>
                      <a:r>
                        <a:rPr lang="en-US" sz="1200" i="1" dirty="0">
                          <a:latin typeface="Verdana" panose="020B0604030504040204" pitchFamily="34" charset="0"/>
                          <a:ea typeface="Verdana" panose="020B0604030504040204" pitchFamily="34" charset="0"/>
                        </a:rPr>
                        <a:t>60% minimum</a:t>
                      </a:r>
                    </a:p>
                  </a:txBody>
                  <a:tcPr anchor="ctr"/>
                </a:tc>
                <a:extLst>
                  <a:ext uri="{0D108BD9-81ED-4DB2-BD59-A6C34878D82A}">
                    <a16:rowId xmlns:a16="http://schemas.microsoft.com/office/drawing/2014/main" val="1780658266"/>
                  </a:ext>
                </a:extLst>
              </a:tr>
              <a:tr h="896645">
                <a:tc>
                  <a:txBody>
                    <a:bodyPr/>
                    <a:lstStyle/>
                    <a:p>
                      <a:r>
                        <a:rPr lang="en-US" sz="1400" dirty="0">
                          <a:latin typeface="Verdana" panose="020B0604030504040204" pitchFamily="34" charset="0"/>
                          <a:ea typeface="Verdana" panose="020B0604030504040204" pitchFamily="34" charset="0"/>
                        </a:rPr>
                        <a:t>Statewide Only</a:t>
                      </a:r>
                    </a:p>
                  </a:txBody>
                  <a:tcPr anchor="ctr"/>
                </a:tc>
                <a:tc>
                  <a:txBody>
                    <a:bodyPr/>
                    <a:lstStyle/>
                    <a:p>
                      <a:pPr algn="ctr"/>
                      <a:r>
                        <a:rPr lang="en-US" sz="1200" b="1" dirty="0">
                          <a:solidFill>
                            <a:srgbClr val="FF0000"/>
                          </a:solidFill>
                          <a:latin typeface="Verdana" panose="020B0604030504040204" pitchFamily="34" charset="0"/>
                          <a:ea typeface="Verdana" panose="020B0604030504040204" pitchFamily="34" charset="0"/>
                        </a:rPr>
                        <a:t>16% </a:t>
                      </a:r>
                      <a:r>
                        <a:rPr lang="en-US" sz="1200" dirty="0">
                          <a:latin typeface="Verdana" panose="020B0604030504040204" pitchFamily="34" charset="0"/>
                          <a:ea typeface="Verdana" panose="020B0604030504040204" pitchFamily="34" charset="0"/>
                        </a:rPr>
                        <a:t>of portfolio budget</a:t>
                      </a:r>
                    </a:p>
                    <a:p>
                      <a:pPr algn="ctr"/>
                      <a:r>
                        <a:rPr lang="en-US" sz="1200" i="1" dirty="0">
                          <a:latin typeface="Verdana" panose="020B0604030504040204" pitchFamily="34" charset="0"/>
                          <a:ea typeface="Verdana" panose="020B0604030504040204" pitchFamily="34" charset="0"/>
                        </a:rPr>
                        <a:t>25% minimum</a:t>
                      </a:r>
                    </a:p>
                  </a:txBody>
                  <a:tcPr anchor="ctr"/>
                </a:tc>
                <a:tc>
                  <a:txBody>
                    <a:bodyPr/>
                    <a:lstStyle/>
                    <a:p>
                      <a:pPr algn="ctr"/>
                      <a:r>
                        <a:rPr lang="en-US" sz="1200" b="1" dirty="0">
                          <a:solidFill>
                            <a:schemeClr val="accent1"/>
                          </a:solidFill>
                          <a:latin typeface="Verdana" panose="020B0604030504040204" pitchFamily="34" charset="0"/>
                          <a:ea typeface="Verdana" panose="020B0604030504040204" pitchFamily="34" charset="0"/>
                        </a:rPr>
                        <a:t>23% </a:t>
                      </a:r>
                      <a:r>
                        <a:rPr lang="en-US" sz="1200" dirty="0">
                          <a:latin typeface="Verdana" panose="020B0604030504040204" pitchFamily="34" charset="0"/>
                          <a:ea typeface="Verdana" panose="020B0604030504040204" pitchFamily="34" charset="0"/>
                        </a:rPr>
                        <a:t>of portfolio budget</a:t>
                      </a:r>
                    </a:p>
                    <a:p>
                      <a:pPr algn="ctr"/>
                      <a:r>
                        <a:rPr lang="en-US" sz="1200" i="1" dirty="0">
                          <a:latin typeface="Verdana" panose="020B0604030504040204" pitchFamily="34" charset="0"/>
                          <a:ea typeface="Verdana" panose="020B0604030504040204" pitchFamily="34" charset="0"/>
                        </a:rPr>
                        <a:t>25% minimum</a:t>
                      </a:r>
                    </a:p>
                  </a:txBody>
                  <a:tcPr anchor="ctr"/>
                </a:tc>
                <a:extLst>
                  <a:ext uri="{0D108BD9-81ED-4DB2-BD59-A6C34878D82A}">
                    <a16:rowId xmlns:a16="http://schemas.microsoft.com/office/drawing/2014/main" val="3034665027"/>
                  </a:ext>
                </a:extLst>
              </a:tr>
            </a:tbl>
          </a:graphicData>
        </a:graphic>
      </p:graphicFrame>
      <p:sp>
        <p:nvSpPr>
          <p:cNvPr id="10" name="Arrow: Right 9">
            <a:extLst>
              <a:ext uri="{FF2B5EF4-FFF2-40B4-BE49-F238E27FC236}">
                <a16:creationId xmlns:a16="http://schemas.microsoft.com/office/drawing/2014/main" id="{2E91B464-844A-B56E-F444-D3A9BA79A687}"/>
              </a:ext>
            </a:extLst>
          </p:cNvPr>
          <p:cNvSpPr/>
          <p:nvPr/>
        </p:nvSpPr>
        <p:spPr>
          <a:xfrm>
            <a:off x="5571528" y="4694439"/>
            <a:ext cx="1164657" cy="336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2E348DD-9285-B26B-EB9A-DBD8345E395C}"/>
              </a:ext>
            </a:extLst>
          </p:cNvPr>
          <p:cNvSpPr txBox="1"/>
          <p:nvPr/>
        </p:nvSpPr>
        <p:spPr>
          <a:xfrm>
            <a:off x="8505027" y="3048632"/>
            <a:ext cx="1711569" cy="369332"/>
          </a:xfrm>
          <a:prstGeom prst="rect">
            <a:avLst/>
          </a:prstGeom>
          <a:noFill/>
        </p:spPr>
        <p:txBody>
          <a:bodyPr wrap="square" rtlCol="0">
            <a:spAutoFit/>
          </a:bodyPr>
          <a:lstStyle/>
          <a:p>
            <a:pPr algn="ctr"/>
            <a:r>
              <a:rPr lang="en-US" b="1" dirty="0">
                <a:solidFill>
                  <a:schemeClr val="accent1"/>
                </a:solidFill>
                <a:latin typeface="Verdana" panose="020B0604030504040204" pitchFamily="34" charset="0"/>
                <a:ea typeface="Verdana" panose="020B0604030504040204" pitchFamily="34" charset="0"/>
              </a:rPr>
              <a:t>Today</a:t>
            </a:r>
          </a:p>
        </p:txBody>
      </p:sp>
    </p:spTree>
    <p:extLst>
      <p:ext uri="{BB962C8B-B14F-4D97-AF65-F5344CB8AC3E}">
        <p14:creationId xmlns:p14="http://schemas.microsoft.com/office/powerpoint/2010/main" val="1508245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C43F-B8F2-4E9D-ACAA-AB35A2BFAF54}"/>
              </a:ext>
            </a:extLst>
          </p:cNvPr>
          <p:cNvSpPr txBox="1">
            <a:spLocks/>
          </p:cNvSpPr>
          <p:nvPr/>
        </p:nvSpPr>
        <p:spPr>
          <a:xfrm>
            <a:off x="411161" y="407960"/>
            <a:ext cx="9166889" cy="424732"/>
          </a:xfrm>
          <a:prstGeom prst="rect">
            <a:avLst/>
          </a:prstGeom>
        </p:spPr>
        <p:txBody>
          <a:bodyPr wrap="square">
            <a:sp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a:defRPr/>
            </a:pPr>
            <a:r>
              <a:rPr lang="en-US" sz="2400" dirty="0">
                <a:solidFill>
                  <a:prstClr val="black"/>
                </a:solidFill>
                <a:latin typeface="Verdana" panose="020B0604030504040204" pitchFamily="34" charset="0"/>
                <a:ea typeface="Verdana" panose="020B0604030504040204" pitchFamily="34" charset="0"/>
              </a:rPr>
              <a:t>SDG&amp;E Business Plan Vision &amp; Strategy</a:t>
            </a:r>
          </a:p>
        </p:txBody>
      </p:sp>
      <p:sp>
        <p:nvSpPr>
          <p:cNvPr id="3" name="TextBox 2">
            <a:extLst>
              <a:ext uri="{FF2B5EF4-FFF2-40B4-BE49-F238E27FC236}">
                <a16:creationId xmlns:a16="http://schemas.microsoft.com/office/drawing/2014/main" id="{E8A89D89-9F6E-4973-B076-CAAEA0CF1C35}"/>
              </a:ext>
            </a:extLst>
          </p:cNvPr>
          <p:cNvSpPr txBox="1"/>
          <p:nvPr/>
        </p:nvSpPr>
        <p:spPr>
          <a:xfrm>
            <a:off x="638232" y="1678436"/>
            <a:ext cx="10025131" cy="3183820"/>
          </a:xfrm>
          <a:prstGeom prst="rect">
            <a:avLst/>
          </a:prstGeom>
          <a:noFill/>
        </p:spPr>
        <p:txBody>
          <a:bodyPr wrap="square" rtlCol="0">
            <a:spAutoFit/>
          </a:bodyPr>
          <a:lstStyle/>
          <a:p>
            <a:pPr marR="0" lvl="0" algn="ctr">
              <a:lnSpc>
                <a:spcPct val="107000"/>
              </a:lnSpc>
              <a:spcBef>
                <a:spcPts val="600"/>
              </a:spcBef>
              <a:spcAft>
                <a:spcPts val="0"/>
              </a:spcAft>
            </a:pPr>
            <a:r>
              <a:rPr lang="en-US" sz="1600" b="1" dirty="0">
                <a:effectLst/>
                <a:latin typeface="Verdana" panose="020B0604030504040204" pitchFamily="34" charset="0"/>
                <a:ea typeface="Verdana" panose="020B0604030504040204" pitchFamily="34" charset="0"/>
              </a:rPr>
              <a:t>SDG&amp;E’s primary goals are to serve its customers and make significant progress towards achieving the State’s GHG reduction and grid decarbonization goals</a:t>
            </a:r>
          </a:p>
          <a:p>
            <a:pPr marR="0" lvl="0" algn="ctr">
              <a:lnSpc>
                <a:spcPct val="107000"/>
              </a:lnSpc>
              <a:spcBef>
                <a:spcPts val="600"/>
              </a:spcBef>
              <a:spcAft>
                <a:spcPts val="0"/>
              </a:spcAft>
            </a:pPr>
            <a:endParaRPr lang="en-US" sz="700" b="1" dirty="0">
              <a:effectLst/>
              <a:latin typeface="Verdana" panose="020B0604030504040204" pitchFamily="34" charset="0"/>
              <a:ea typeface="Verdana" panose="020B0604030504040204" pitchFamily="34" charset="0"/>
              <a:cs typeface="Arial" panose="020B0604020202020204" pitchFamily="34" charset="0"/>
            </a:endParaRPr>
          </a:p>
          <a:p>
            <a:pPr marR="0" lvl="0" algn="ctr">
              <a:lnSpc>
                <a:spcPct val="107000"/>
              </a:lnSpc>
              <a:spcBef>
                <a:spcPts val="600"/>
              </a:spcBef>
              <a:spcAft>
                <a:spcPts val="0"/>
              </a:spcAft>
            </a:pPr>
            <a:endParaRPr lang="en-US" sz="700" b="1" dirty="0">
              <a:effectLst/>
              <a:latin typeface="Verdana" panose="020B0604030504040204" pitchFamily="34" charset="0"/>
              <a:ea typeface="Verdana" panose="020B0604030504040204" pitchFamily="34" charset="0"/>
              <a:cs typeface="Arial" panose="020B0604020202020204" pitchFamily="34" charset="0"/>
            </a:endParaRPr>
          </a:p>
          <a:p>
            <a:pPr marL="285750" marR="0" lvl="0" indent="-285750">
              <a:spcBef>
                <a:spcPts val="600"/>
              </a:spcBef>
              <a:spcAft>
                <a:spcPts val="400"/>
              </a:spcAft>
              <a:buFont typeface="Arial" panose="020B0604020202020204" pitchFamily="34" charset="0"/>
              <a:buChar char="•"/>
            </a:pPr>
            <a:r>
              <a:rPr lang="en-US" sz="1400" dirty="0">
                <a:effectLst/>
                <a:latin typeface="Verdana" panose="020B0604030504040204" pitchFamily="34" charset="0"/>
                <a:ea typeface="Verdana" panose="020B0604030504040204" pitchFamily="34" charset="0"/>
                <a:cs typeface="Arial" panose="020B0604020202020204" pitchFamily="34" charset="0"/>
              </a:rPr>
              <a:t>Reinforce commitment to </a:t>
            </a:r>
            <a:r>
              <a:rPr lang="en-US" sz="1400" b="1" dirty="0">
                <a:effectLst/>
                <a:latin typeface="Verdana" panose="020B0604030504040204" pitchFamily="34" charset="0"/>
                <a:ea typeface="Verdana" panose="020B0604030504040204" pitchFamily="34" charset="0"/>
                <a:cs typeface="Arial" panose="020B0604020202020204" pitchFamily="34" charset="0"/>
              </a:rPr>
              <a:t>innovation</a:t>
            </a:r>
            <a:r>
              <a:rPr lang="en-US" sz="1400" dirty="0">
                <a:effectLst/>
                <a:latin typeface="Verdana" panose="020B0604030504040204" pitchFamily="34" charset="0"/>
                <a:ea typeface="Verdana" panose="020B0604030504040204" pitchFamily="34" charset="0"/>
                <a:cs typeface="Arial" panose="020B0604020202020204" pitchFamily="34" charset="0"/>
              </a:rPr>
              <a:t> in customer offerings and technology advancements</a:t>
            </a:r>
          </a:p>
          <a:p>
            <a:pPr marL="285750" marR="0" lvl="0" indent="-285750">
              <a:spcBef>
                <a:spcPts val="600"/>
              </a:spcBef>
              <a:spcAft>
                <a:spcPts val="400"/>
              </a:spcAft>
              <a:buFont typeface="Arial" panose="020B0604020202020204" pitchFamily="34" charset="0"/>
              <a:buChar char="•"/>
            </a:pPr>
            <a:r>
              <a:rPr lang="en-US" sz="1400" b="1" dirty="0">
                <a:effectLst/>
                <a:latin typeface="Verdana" panose="020B0604030504040204" pitchFamily="34" charset="0"/>
                <a:ea typeface="Verdana" panose="020B0604030504040204" pitchFamily="34" charset="0"/>
                <a:cs typeface="Arial" panose="020B0604020202020204" pitchFamily="34" charset="0"/>
              </a:rPr>
              <a:t>Mobilize end-to-end energy efficiency </a:t>
            </a:r>
            <a:r>
              <a:rPr lang="en-US" sz="1400" dirty="0">
                <a:effectLst/>
                <a:latin typeface="Verdana" panose="020B0604030504040204" pitchFamily="34" charset="0"/>
                <a:ea typeface="Verdana" panose="020B0604030504040204" pitchFamily="34" charset="0"/>
                <a:cs typeface="Arial" panose="020B0604020202020204" pitchFamily="34" charset="0"/>
              </a:rPr>
              <a:t>markets and participants</a:t>
            </a:r>
          </a:p>
          <a:p>
            <a:pPr marL="285750" marR="0" lvl="0" indent="-285750">
              <a:spcBef>
                <a:spcPts val="600"/>
              </a:spcBef>
              <a:spcAft>
                <a:spcPts val="400"/>
              </a:spcAft>
              <a:buFont typeface="Arial" panose="020B0604020202020204" pitchFamily="34" charset="0"/>
              <a:buChar char="•"/>
            </a:pPr>
            <a:r>
              <a:rPr lang="en-US" sz="1400" dirty="0">
                <a:effectLst/>
                <a:latin typeface="Verdana" panose="020B0604030504040204" pitchFamily="34" charset="0"/>
                <a:ea typeface="Verdana" panose="020B0604030504040204" pitchFamily="34" charset="0"/>
                <a:cs typeface="Arial" panose="020B0604020202020204" pitchFamily="34" charset="0"/>
              </a:rPr>
              <a:t>Encourage and facilitate </a:t>
            </a:r>
            <a:r>
              <a:rPr lang="en-US" sz="1400" b="1" dirty="0">
                <a:effectLst/>
                <a:latin typeface="Verdana" panose="020B0604030504040204" pitchFamily="34" charset="0"/>
                <a:ea typeface="Verdana" panose="020B0604030504040204" pitchFamily="34" charset="0"/>
                <a:cs typeface="Arial" panose="020B0604020202020204" pitchFamily="34" charset="0"/>
              </a:rPr>
              <a:t>greater outreach and education </a:t>
            </a:r>
          </a:p>
          <a:p>
            <a:pPr marL="285750" marR="0" lvl="0" indent="-285750">
              <a:spcBef>
                <a:spcPts val="600"/>
              </a:spcBef>
              <a:spcAft>
                <a:spcPts val="400"/>
              </a:spcAft>
              <a:buFont typeface="Arial" panose="020B0604020202020204" pitchFamily="34" charset="0"/>
              <a:buChar char="•"/>
            </a:pPr>
            <a:r>
              <a:rPr lang="en-US" sz="1400" dirty="0">
                <a:effectLst/>
                <a:latin typeface="Verdana" panose="020B0604030504040204" pitchFamily="34" charset="0"/>
                <a:ea typeface="Verdana" panose="020B0604030504040204" pitchFamily="34" charset="0"/>
                <a:cs typeface="Arial" panose="020B0604020202020204" pitchFamily="34" charset="0"/>
              </a:rPr>
              <a:t>Employ strategies to help reduce the high cost of certain long-life electric measures and associated customer investments required for </a:t>
            </a:r>
            <a:r>
              <a:rPr lang="en-US" sz="1400" b="1" dirty="0">
                <a:effectLst/>
                <a:latin typeface="Verdana" panose="020B0604030504040204" pitchFamily="34" charset="0"/>
                <a:ea typeface="Verdana" panose="020B0604030504040204" pitchFamily="34" charset="0"/>
                <a:cs typeface="Arial" panose="020B0604020202020204" pitchFamily="34" charset="0"/>
              </a:rPr>
              <a:t>fuel-substitution</a:t>
            </a:r>
            <a:r>
              <a:rPr lang="en-US" sz="1400" dirty="0">
                <a:effectLst/>
                <a:latin typeface="Verdana" panose="020B0604030504040204" pitchFamily="34" charset="0"/>
                <a:ea typeface="Verdana" panose="020B0604030504040204" pitchFamily="34" charset="0"/>
                <a:cs typeface="Arial" panose="020B0604020202020204" pitchFamily="34" charset="0"/>
              </a:rPr>
              <a:t> </a:t>
            </a:r>
          </a:p>
          <a:p>
            <a:pPr marL="285750" marR="0" lvl="0" indent="-285750">
              <a:spcBef>
                <a:spcPts val="600"/>
              </a:spcBef>
              <a:spcAft>
                <a:spcPts val="400"/>
              </a:spcAft>
              <a:buFont typeface="Arial" panose="020B0604020202020204" pitchFamily="34" charset="0"/>
              <a:buChar char="•"/>
            </a:pPr>
            <a:r>
              <a:rPr lang="en-US" sz="1400" dirty="0">
                <a:latin typeface="Verdana" panose="020B0604030504040204" pitchFamily="34" charset="0"/>
                <a:ea typeface="Verdana" panose="020B0604030504040204" pitchFamily="34" charset="0"/>
                <a:cs typeface="Arial" panose="020B0604020202020204" pitchFamily="34" charset="0"/>
              </a:rPr>
              <a:t>Commitment to </a:t>
            </a:r>
            <a:r>
              <a:rPr lang="en-US" sz="1400" b="1" dirty="0">
                <a:latin typeface="Verdana" panose="020B0604030504040204" pitchFamily="34" charset="0"/>
                <a:ea typeface="Verdana" panose="020B0604030504040204" pitchFamily="34" charset="0"/>
                <a:cs typeface="Arial" panose="020B0604020202020204" pitchFamily="34" charset="0"/>
              </a:rPr>
              <a:t>outsource as close to 100% </a:t>
            </a:r>
            <a:r>
              <a:rPr lang="en-US" sz="1400" dirty="0">
                <a:latin typeface="Verdana" panose="020B0604030504040204" pitchFamily="34" charset="0"/>
                <a:ea typeface="Verdana" panose="020B0604030504040204" pitchFamily="34" charset="0"/>
                <a:cs typeface="Arial" panose="020B0604020202020204" pitchFamily="34" charset="0"/>
              </a:rPr>
              <a:t>of our EE programs as possible</a:t>
            </a:r>
            <a:endParaRPr lang="en-US" sz="1400" dirty="0">
              <a:effectLst/>
              <a:latin typeface="Verdana" panose="020B0604030504040204" pitchFamily="34" charset="0"/>
              <a:ea typeface="Verdana" panose="020B0604030504040204" pitchFamily="34" charset="0"/>
              <a:cs typeface="Arial" panose="020B0604020202020204" pitchFamily="34" charset="0"/>
            </a:endParaRPr>
          </a:p>
          <a:p>
            <a:pPr marR="0" lvl="0">
              <a:spcBef>
                <a:spcPts val="0"/>
              </a:spcBef>
              <a:spcAft>
                <a:spcPts val="400"/>
              </a:spcAft>
            </a:pPr>
            <a:endParaRPr lang="en-US" sz="1600" dirty="0">
              <a:latin typeface="Verdana" panose="020B0604030504040204" pitchFamily="34" charset="0"/>
              <a:ea typeface="Verdana" panose="020B0604030504040204" pitchFamily="34" charset="0"/>
            </a:endParaRPr>
          </a:p>
        </p:txBody>
      </p:sp>
      <p:graphicFrame>
        <p:nvGraphicFramePr>
          <p:cNvPr id="4" name="Diagram 3">
            <a:extLst>
              <a:ext uri="{FF2B5EF4-FFF2-40B4-BE49-F238E27FC236}">
                <a16:creationId xmlns:a16="http://schemas.microsoft.com/office/drawing/2014/main" id="{7FFE048B-914A-4284-80B9-C2B370B0B7BA}"/>
              </a:ext>
            </a:extLst>
          </p:cNvPr>
          <p:cNvGraphicFramePr/>
          <p:nvPr>
            <p:extLst>
              <p:ext uri="{D42A27DB-BD31-4B8C-83A1-F6EECF244321}">
                <p14:modId xmlns:p14="http://schemas.microsoft.com/office/powerpoint/2010/main" val="139929988"/>
              </p:ext>
            </p:extLst>
          </p:nvPr>
        </p:nvGraphicFramePr>
        <p:xfrm>
          <a:off x="1395653" y="4443570"/>
          <a:ext cx="8733409" cy="185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7224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3A85-0591-AF7C-135E-95BD71AEF038}"/>
              </a:ext>
            </a:extLst>
          </p:cNvPr>
          <p:cNvSpPr txBox="1">
            <a:spLocks/>
          </p:cNvSpPr>
          <p:nvPr/>
        </p:nvSpPr>
        <p:spPr>
          <a:xfrm>
            <a:off x="411161" y="407960"/>
            <a:ext cx="9166889" cy="424732"/>
          </a:xfrm>
          <a:prstGeom prst="rect">
            <a:avLst/>
          </a:prstGeom>
        </p:spPr>
        <p:txBody>
          <a:bodyPr wrap="square">
            <a:sp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a:defRPr/>
            </a:pPr>
            <a:r>
              <a:rPr lang="en-US" sz="2400" dirty="0">
                <a:solidFill>
                  <a:prstClr val="black"/>
                </a:solidFill>
                <a:latin typeface="Verdana" panose="020B0604030504040204" pitchFamily="34" charset="0"/>
                <a:ea typeface="Verdana" panose="020B0604030504040204" pitchFamily="34" charset="0"/>
              </a:rPr>
              <a:t>Portfolio Segmentation</a:t>
            </a:r>
          </a:p>
        </p:txBody>
      </p:sp>
      <p:graphicFrame>
        <p:nvGraphicFramePr>
          <p:cNvPr id="3" name="Table 3">
            <a:extLst>
              <a:ext uri="{FF2B5EF4-FFF2-40B4-BE49-F238E27FC236}">
                <a16:creationId xmlns:a16="http://schemas.microsoft.com/office/drawing/2014/main" id="{BBA1DA61-0ACF-A7D6-DE21-DEC27EDDD2FB}"/>
              </a:ext>
            </a:extLst>
          </p:cNvPr>
          <p:cNvGraphicFramePr>
            <a:graphicFrameLocks noGrp="1"/>
          </p:cNvGraphicFramePr>
          <p:nvPr>
            <p:extLst>
              <p:ext uri="{D42A27DB-BD31-4B8C-83A1-F6EECF244321}">
                <p14:modId xmlns:p14="http://schemas.microsoft.com/office/powerpoint/2010/main" val="81982131"/>
              </p:ext>
            </p:extLst>
          </p:nvPr>
        </p:nvGraphicFramePr>
        <p:xfrm>
          <a:off x="1736437" y="1727352"/>
          <a:ext cx="9510684" cy="3494887"/>
        </p:xfrm>
        <a:graphic>
          <a:graphicData uri="http://schemas.openxmlformats.org/drawingml/2006/table">
            <a:tbl>
              <a:tblPr firstRow="1" bandRow="1">
                <a:tableStyleId>{5C22544A-7EE6-4342-B048-85BDC9FD1C3A}</a:tableStyleId>
              </a:tblPr>
              <a:tblGrid>
                <a:gridCol w="3170228">
                  <a:extLst>
                    <a:ext uri="{9D8B030D-6E8A-4147-A177-3AD203B41FA5}">
                      <a16:colId xmlns:a16="http://schemas.microsoft.com/office/drawing/2014/main" val="1835446799"/>
                    </a:ext>
                  </a:extLst>
                </a:gridCol>
                <a:gridCol w="3170228">
                  <a:extLst>
                    <a:ext uri="{9D8B030D-6E8A-4147-A177-3AD203B41FA5}">
                      <a16:colId xmlns:a16="http://schemas.microsoft.com/office/drawing/2014/main" val="1431945952"/>
                    </a:ext>
                  </a:extLst>
                </a:gridCol>
                <a:gridCol w="3170228">
                  <a:extLst>
                    <a:ext uri="{9D8B030D-6E8A-4147-A177-3AD203B41FA5}">
                      <a16:colId xmlns:a16="http://schemas.microsoft.com/office/drawing/2014/main" val="478208639"/>
                    </a:ext>
                  </a:extLst>
                </a:gridCol>
              </a:tblGrid>
              <a:tr h="433152">
                <a:tc>
                  <a:txBody>
                    <a:bodyPr/>
                    <a:lstStyle/>
                    <a:p>
                      <a:pPr algn="ctr"/>
                      <a:r>
                        <a:rPr lang="en-US" sz="1600" dirty="0">
                          <a:latin typeface="Verdana" panose="020B0604030504040204" pitchFamily="34" charset="0"/>
                          <a:ea typeface="Verdana" panose="020B0604030504040204" pitchFamily="34" charset="0"/>
                        </a:rPr>
                        <a:t>Resource Acquisition</a:t>
                      </a:r>
                    </a:p>
                  </a:txBody>
                  <a:tcPr anchor="ctr"/>
                </a:tc>
                <a:tc>
                  <a:txBody>
                    <a:bodyPr/>
                    <a:lstStyle/>
                    <a:p>
                      <a:pPr algn="ctr"/>
                      <a:r>
                        <a:rPr lang="en-US" sz="1600" dirty="0">
                          <a:latin typeface="Verdana" panose="020B0604030504040204" pitchFamily="34" charset="0"/>
                          <a:ea typeface="Verdana" panose="020B0604030504040204" pitchFamily="34" charset="0"/>
                        </a:rPr>
                        <a:t>Market Support</a:t>
                      </a:r>
                    </a:p>
                  </a:txBody>
                  <a:tcPr anchor="ctr"/>
                </a:tc>
                <a:tc>
                  <a:txBody>
                    <a:bodyPr/>
                    <a:lstStyle/>
                    <a:p>
                      <a:pPr algn="ctr"/>
                      <a:r>
                        <a:rPr lang="en-US" sz="1600" dirty="0">
                          <a:latin typeface="Verdana" panose="020B0604030504040204" pitchFamily="34" charset="0"/>
                          <a:ea typeface="Verdana" panose="020B0604030504040204" pitchFamily="34" charset="0"/>
                        </a:rPr>
                        <a:t>Equity</a:t>
                      </a:r>
                    </a:p>
                  </a:txBody>
                  <a:tcPr anchor="ctr"/>
                </a:tc>
                <a:extLst>
                  <a:ext uri="{0D108BD9-81ED-4DB2-BD59-A6C34878D82A}">
                    <a16:rowId xmlns:a16="http://schemas.microsoft.com/office/drawing/2014/main" val="3321975642"/>
                  </a:ext>
                </a:extLst>
              </a:tr>
              <a:tr h="605227">
                <a:tc>
                  <a:txBody>
                    <a:bodyPr/>
                    <a:lstStyle/>
                    <a:p>
                      <a:pPr algn="l"/>
                      <a:r>
                        <a:rPr lang="en-US" sz="1400" dirty="0">
                          <a:latin typeface="Verdana" panose="020B0604030504040204" pitchFamily="34" charset="0"/>
                          <a:ea typeface="Verdana" panose="020B0604030504040204" pitchFamily="34" charset="0"/>
                        </a:rPr>
                        <a:t>Deliver TSB goals at 1.0 TRC</a:t>
                      </a:r>
                    </a:p>
                  </a:txBody>
                  <a:tcPr anchor="ctr"/>
                </a:tc>
                <a:tc>
                  <a:txBody>
                    <a:bodyPr/>
                    <a:lstStyle/>
                    <a:p>
                      <a:pPr algn="l"/>
                      <a:r>
                        <a:rPr lang="en-US" sz="1400" dirty="0">
                          <a:latin typeface="Verdana" panose="020B0604030504040204" pitchFamily="34" charset="0"/>
                          <a:ea typeface="Verdana" panose="020B0604030504040204" pitchFamily="34" charset="0"/>
                        </a:rPr>
                        <a:t>Support long-term success of EE market</a:t>
                      </a:r>
                    </a:p>
                  </a:txBody>
                  <a:tcPr anchor="ctr"/>
                </a:tc>
                <a:tc>
                  <a:txBody>
                    <a:bodyPr/>
                    <a:lstStyle/>
                    <a:p>
                      <a:pPr algn="l"/>
                      <a:r>
                        <a:rPr lang="en-US" sz="1400" dirty="0">
                          <a:latin typeface="Verdana" panose="020B0604030504040204" pitchFamily="34" charset="0"/>
                          <a:ea typeface="Verdana" panose="020B0604030504040204" pitchFamily="34" charset="0"/>
                        </a:rPr>
                        <a:t>Provide EE to hard-to-reach and underserved communities</a:t>
                      </a:r>
                    </a:p>
                  </a:txBody>
                  <a:tcPr anchor="ctr"/>
                </a:tc>
                <a:extLst>
                  <a:ext uri="{0D108BD9-81ED-4DB2-BD59-A6C34878D82A}">
                    <a16:rowId xmlns:a16="http://schemas.microsoft.com/office/drawing/2014/main" val="1628483368"/>
                  </a:ext>
                </a:extLst>
              </a:tr>
              <a:tr h="1352859">
                <a:tc>
                  <a:txBody>
                    <a:bodyPr/>
                    <a:lstStyle/>
                    <a:p>
                      <a:pPr marL="285750" indent="-285750" algn="l">
                        <a:buFont typeface="Arial" panose="020B0604020202020204" pitchFamily="34" charset="0"/>
                        <a:buChar char="•"/>
                      </a:pPr>
                      <a:r>
                        <a:rPr lang="en-US" sz="1400" dirty="0">
                          <a:latin typeface="Verdana" panose="020B0604030504040204" pitchFamily="34" charset="0"/>
                          <a:ea typeface="Verdana" panose="020B0604030504040204" pitchFamily="34" charset="0"/>
                        </a:rPr>
                        <a:t>Pay-For-Performance approach</a:t>
                      </a:r>
                    </a:p>
                    <a:p>
                      <a:pPr marL="285750" indent="-285750" algn="l">
                        <a:buFont typeface="Arial" panose="020B0604020202020204" pitchFamily="34" charset="0"/>
                        <a:buChar char="•"/>
                      </a:pPr>
                      <a:r>
                        <a:rPr lang="en-US" sz="1400" dirty="0">
                          <a:latin typeface="Verdana" panose="020B0604030504040204" pitchFamily="34" charset="0"/>
                          <a:ea typeface="Verdana" panose="020B0604030504040204" pitchFamily="34" charset="0"/>
                        </a:rPr>
                        <a:t>Solicit for programs designed at 1.25 TRC</a:t>
                      </a:r>
                    </a:p>
                  </a:txBody>
                  <a:tcPr anchor="ctr"/>
                </a:tc>
                <a:tc>
                  <a:txBody>
                    <a:bodyPr/>
                    <a:lstStyle/>
                    <a:p>
                      <a:pPr marL="285750" indent="-285750" algn="l">
                        <a:buFont typeface="Arial" panose="020B0604020202020204" pitchFamily="34" charset="0"/>
                        <a:buChar char="•"/>
                      </a:pPr>
                      <a:r>
                        <a:rPr lang="en-US" sz="1400" dirty="0">
                          <a:latin typeface="Verdana" panose="020B0604030504040204" pitchFamily="34" charset="0"/>
                          <a:ea typeface="Verdana" panose="020B0604030504040204" pitchFamily="34" charset="0"/>
                        </a:rPr>
                        <a:t>Training and education of customers and the workforce</a:t>
                      </a:r>
                    </a:p>
                    <a:p>
                      <a:pPr marL="285750" indent="-285750" algn="l">
                        <a:buFont typeface="Arial" panose="020B0604020202020204" pitchFamily="34" charset="0"/>
                        <a:buChar char="•"/>
                      </a:pPr>
                      <a:r>
                        <a:rPr lang="en-US" sz="1400" dirty="0">
                          <a:latin typeface="Verdana" panose="020B0604030504040204" pitchFamily="34" charset="0"/>
                          <a:ea typeface="Verdana" panose="020B0604030504040204" pitchFamily="34" charset="0"/>
                        </a:rPr>
                        <a:t>Collaborate to expand awareness and access</a:t>
                      </a:r>
                    </a:p>
                  </a:txBody>
                  <a:tcPr anchor="ctr"/>
                </a:tc>
                <a:tc>
                  <a:txBody>
                    <a:bodyPr/>
                    <a:lstStyle/>
                    <a:p>
                      <a:pPr marL="285750" indent="-285750" algn="l">
                        <a:buFont typeface="Arial" panose="020B0604020202020204" pitchFamily="34" charset="0"/>
                        <a:buChar char="•"/>
                      </a:pPr>
                      <a:r>
                        <a:rPr lang="en-US" sz="1400" dirty="0">
                          <a:latin typeface="Verdana" panose="020B0604030504040204" pitchFamily="34" charset="0"/>
                          <a:ea typeface="Verdana" panose="020B0604030504040204" pitchFamily="34" charset="0"/>
                        </a:rPr>
                        <a:t>Provide simple, comprehensive EE management solution for these communities</a:t>
                      </a:r>
                    </a:p>
                  </a:txBody>
                  <a:tcPr anchor="ctr"/>
                </a:tc>
                <a:extLst>
                  <a:ext uri="{0D108BD9-81ED-4DB2-BD59-A6C34878D82A}">
                    <a16:rowId xmlns:a16="http://schemas.microsoft.com/office/drawing/2014/main" val="2651098400"/>
                  </a:ext>
                </a:extLst>
              </a:tr>
              <a:tr h="1103649">
                <a:tc>
                  <a:txBody>
                    <a:bodyPr/>
                    <a:lstStyle/>
                    <a:p>
                      <a:pPr algn="l"/>
                      <a:r>
                        <a:rPr lang="en-US" sz="1400" dirty="0">
                          <a:latin typeface="Verdana" panose="020B0604030504040204" pitchFamily="34" charset="0"/>
                          <a:ea typeface="Verdana" panose="020B0604030504040204" pitchFamily="34" charset="0"/>
                        </a:rPr>
                        <a:t>Achieve TSB goals cost-effectively</a:t>
                      </a:r>
                    </a:p>
                  </a:txBody>
                  <a:tcPr anchor="ctr"/>
                </a:tc>
                <a:tc>
                  <a:txBody>
                    <a:bodyPr/>
                    <a:lstStyle/>
                    <a:p>
                      <a:pPr algn="l"/>
                      <a:r>
                        <a:rPr lang="en-US" sz="1400" dirty="0">
                          <a:latin typeface="Verdana" panose="020B0604030504040204" pitchFamily="34" charset="0"/>
                          <a:ea typeface="Verdana" panose="020B0604030504040204" pitchFamily="34" charset="0"/>
                        </a:rPr>
                        <a:t>Increased awareness of EE products, services and trainings</a:t>
                      </a:r>
                    </a:p>
                  </a:txBody>
                  <a:tcPr anchor="ctr"/>
                </a:tc>
                <a:tc>
                  <a:txBody>
                    <a:bodyPr/>
                    <a:lstStyle/>
                    <a:p>
                      <a:pPr algn="l"/>
                      <a:r>
                        <a:rPr lang="en-US" sz="1400" dirty="0">
                          <a:latin typeface="Verdana" panose="020B0604030504040204" pitchFamily="34" charset="0"/>
                          <a:ea typeface="Verdana" panose="020B0604030504040204" pitchFamily="34" charset="0"/>
                        </a:rPr>
                        <a:t>Increased accessibility to EE products and services in hard-to-reach and underserved communities</a:t>
                      </a:r>
                    </a:p>
                  </a:txBody>
                  <a:tcPr anchor="ctr"/>
                </a:tc>
                <a:extLst>
                  <a:ext uri="{0D108BD9-81ED-4DB2-BD59-A6C34878D82A}">
                    <a16:rowId xmlns:a16="http://schemas.microsoft.com/office/drawing/2014/main" val="3675808487"/>
                  </a:ext>
                </a:extLst>
              </a:tr>
            </a:tbl>
          </a:graphicData>
        </a:graphic>
      </p:graphicFrame>
      <p:sp>
        <p:nvSpPr>
          <p:cNvPr id="5" name="TextBox 4">
            <a:extLst>
              <a:ext uri="{FF2B5EF4-FFF2-40B4-BE49-F238E27FC236}">
                <a16:creationId xmlns:a16="http://schemas.microsoft.com/office/drawing/2014/main" id="{5286A5D2-BB32-70D0-606B-CEC0F463BC17}"/>
              </a:ext>
            </a:extLst>
          </p:cNvPr>
          <p:cNvSpPr txBox="1"/>
          <p:nvPr/>
        </p:nvSpPr>
        <p:spPr>
          <a:xfrm>
            <a:off x="424615" y="2258967"/>
            <a:ext cx="1497472"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Key Goals</a:t>
            </a:r>
          </a:p>
        </p:txBody>
      </p:sp>
      <p:sp>
        <p:nvSpPr>
          <p:cNvPr id="6" name="TextBox 5">
            <a:extLst>
              <a:ext uri="{FF2B5EF4-FFF2-40B4-BE49-F238E27FC236}">
                <a16:creationId xmlns:a16="http://schemas.microsoft.com/office/drawing/2014/main" id="{233B2BDE-C78B-05CC-701D-1F8012589F97}"/>
              </a:ext>
            </a:extLst>
          </p:cNvPr>
          <p:cNvSpPr txBox="1"/>
          <p:nvPr/>
        </p:nvSpPr>
        <p:spPr>
          <a:xfrm>
            <a:off x="358314" y="3353476"/>
            <a:ext cx="1369808"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Strategies</a:t>
            </a:r>
          </a:p>
        </p:txBody>
      </p:sp>
      <p:sp>
        <p:nvSpPr>
          <p:cNvPr id="7" name="TextBox 6">
            <a:extLst>
              <a:ext uri="{FF2B5EF4-FFF2-40B4-BE49-F238E27FC236}">
                <a16:creationId xmlns:a16="http://schemas.microsoft.com/office/drawing/2014/main" id="{7CD43E76-1AC2-B9A7-D6CA-065225F3C356}"/>
              </a:ext>
            </a:extLst>
          </p:cNvPr>
          <p:cNvSpPr txBox="1"/>
          <p:nvPr/>
        </p:nvSpPr>
        <p:spPr>
          <a:xfrm>
            <a:off x="358314" y="4556390"/>
            <a:ext cx="1369808"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rPr>
              <a:t>Outcomes</a:t>
            </a:r>
          </a:p>
        </p:txBody>
      </p:sp>
    </p:spTree>
    <p:extLst>
      <p:ext uri="{BB962C8B-B14F-4D97-AF65-F5344CB8AC3E}">
        <p14:creationId xmlns:p14="http://schemas.microsoft.com/office/powerpoint/2010/main" val="714081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3A85-0591-AF7C-135E-95BD71AEF038}"/>
              </a:ext>
            </a:extLst>
          </p:cNvPr>
          <p:cNvSpPr txBox="1">
            <a:spLocks/>
          </p:cNvSpPr>
          <p:nvPr/>
        </p:nvSpPr>
        <p:spPr>
          <a:xfrm>
            <a:off x="411161" y="407960"/>
            <a:ext cx="9166889" cy="424732"/>
          </a:xfrm>
          <a:prstGeom prst="rect">
            <a:avLst/>
          </a:prstGeom>
        </p:spPr>
        <p:txBody>
          <a:bodyPr wrap="square">
            <a:sp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a:defRPr/>
            </a:pPr>
            <a:r>
              <a:rPr lang="en-US" sz="2400" dirty="0">
                <a:solidFill>
                  <a:prstClr val="black"/>
                </a:solidFill>
                <a:latin typeface="Verdana" panose="020B0604030504040204" pitchFamily="34" charset="0"/>
                <a:ea typeface="Verdana" panose="020B0604030504040204" pitchFamily="34" charset="0"/>
              </a:rPr>
              <a:t>Portfolio Segmentation – Budget Allocation</a:t>
            </a:r>
          </a:p>
        </p:txBody>
      </p:sp>
      <p:sp>
        <p:nvSpPr>
          <p:cNvPr id="10" name="TextBox 9">
            <a:extLst>
              <a:ext uri="{FF2B5EF4-FFF2-40B4-BE49-F238E27FC236}">
                <a16:creationId xmlns:a16="http://schemas.microsoft.com/office/drawing/2014/main" id="{EC445434-393D-D1E0-60A4-1AF3E7641903}"/>
              </a:ext>
            </a:extLst>
          </p:cNvPr>
          <p:cNvSpPr txBox="1"/>
          <p:nvPr/>
        </p:nvSpPr>
        <p:spPr>
          <a:xfrm>
            <a:off x="497639" y="5150710"/>
            <a:ext cx="8993932" cy="677108"/>
          </a:xfrm>
          <a:prstGeom prst="rect">
            <a:avLst/>
          </a:prstGeom>
          <a:noFill/>
        </p:spPr>
        <p:txBody>
          <a:bodyPr wrap="square" rtlCol="0">
            <a:spAutoFit/>
          </a:bodyPr>
          <a:lstStyle/>
          <a:p>
            <a:r>
              <a:rPr lang="en-US" sz="1400" b="1" dirty="0">
                <a:latin typeface="Verdana" panose="020B0604030504040204" pitchFamily="34" charset="0"/>
                <a:ea typeface="Verdana" panose="020B0604030504040204" pitchFamily="34" charset="0"/>
              </a:rPr>
              <a:t>Source: </a:t>
            </a:r>
            <a:r>
              <a:rPr lang="en-US" sz="1000" dirty="0">
                <a:latin typeface="Verdana" panose="020B0604030504040204" pitchFamily="34" charset="0"/>
                <a:ea typeface="Verdana" panose="020B0604030504040204" pitchFamily="34" charset="0"/>
              </a:rPr>
              <a:t>SAN DIEGO GAS &amp; ELECTRIC COMPANY (U 902-M) 2024-2027 ENERGY EFFICIENCY ROLLING PORTFOLIO BUSINESS PLAN PREPARED TESTIMONY EXHIBIT 2, PAGE 17</a:t>
            </a:r>
          </a:p>
          <a:p>
            <a:endParaRPr lang="en-US" sz="1400" dirty="0">
              <a:latin typeface="Verdana" panose="020B0604030504040204" pitchFamily="34" charset="0"/>
              <a:ea typeface="Verdana" panose="020B0604030504040204" pitchFamily="34" charset="0"/>
            </a:endParaRPr>
          </a:p>
        </p:txBody>
      </p:sp>
      <p:graphicFrame>
        <p:nvGraphicFramePr>
          <p:cNvPr id="3" name="Table 3">
            <a:extLst>
              <a:ext uri="{FF2B5EF4-FFF2-40B4-BE49-F238E27FC236}">
                <a16:creationId xmlns:a16="http://schemas.microsoft.com/office/drawing/2014/main" id="{F8186DBA-B1B3-B88A-A63C-3AD529757245}"/>
              </a:ext>
            </a:extLst>
          </p:cNvPr>
          <p:cNvGraphicFramePr>
            <a:graphicFrameLocks noGrp="1"/>
          </p:cNvGraphicFramePr>
          <p:nvPr>
            <p:extLst>
              <p:ext uri="{D42A27DB-BD31-4B8C-83A1-F6EECF244321}">
                <p14:modId xmlns:p14="http://schemas.microsoft.com/office/powerpoint/2010/main" val="4226349707"/>
              </p:ext>
            </p:extLst>
          </p:nvPr>
        </p:nvGraphicFramePr>
        <p:xfrm>
          <a:off x="497639" y="1461346"/>
          <a:ext cx="8993932" cy="3322320"/>
        </p:xfrm>
        <a:graphic>
          <a:graphicData uri="http://schemas.openxmlformats.org/drawingml/2006/table">
            <a:tbl>
              <a:tblPr firstRow="1" bandRow="1">
                <a:tableStyleId>{5C22544A-7EE6-4342-B048-85BDC9FD1C3A}</a:tableStyleId>
              </a:tblPr>
              <a:tblGrid>
                <a:gridCol w="2049761">
                  <a:extLst>
                    <a:ext uri="{9D8B030D-6E8A-4147-A177-3AD203B41FA5}">
                      <a16:colId xmlns:a16="http://schemas.microsoft.com/office/drawing/2014/main" val="3714826356"/>
                    </a:ext>
                  </a:extLst>
                </a:gridCol>
                <a:gridCol w="1317943">
                  <a:extLst>
                    <a:ext uri="{9D8B030D-6E8A-4147-A177-3AD203B41FA5}">
                      <a16:colId xmlns:a16="http://schemas.microsoft.com/office/drawing/2014/main" val="80604939"/>
                    </a:ext>
                  </a:extLst>
                </a:gridCol>
                <a:gridCol w="1317943">
                  <a:extLst>
                    <a:ext uri="{9D8B030D-6E8A-4147-A177-3AD203B41FA5}">
                      <a16:colId xmlns:a16="http://schemas.microsoft.com/office/drawing/2014/main" val="2985732024"/>
                    </a:ext>
                  </a:extLst>
                </a:gridCol>
                <a:gridCol w="1317943">
                  <a:extLst>
                    <a:ext uri="{9D8B030D-6E8A-4147-A177-3AD203B41FA5}">
                      <a16:colId xmlns:a16="http://schemas.microsoft.com/office/drawing/2014/main" val="3837912424"/>
                    </a:ext>
                  </a:extLst>
                </a:gridCol>
                <a:gridCol w="1317943">
                  <a:extLst>
                    <a:ext uri="{9D8B030D-6E8A-4147-A177-3AD203B41FA5}">
                      <a16:colId xmlns:a16="http://schemas.microsoft.com/office/drawing/2014/main" val="906916316"/>
                    </a:ext>
                  </a:extLst>
                </a:gridCol>
                <a:gridCol w="1672399">
                  <a:extLst>
                    <a:ext uri="{9D8B030D-6E8A-4147-A177-3AD203B41FA5}">
                      <a16:colId xmlns:a16="http://schemas.microsoft.com/office/drawing/2014/main" val="4103593392"/>
                    </a:ext>
                  </a:extLst>
                </a:gridCol>
              </a:tblGrid>
              <a:tr h="370840">
                <a:tc>
                  <a:txBody>
                    <a:bodyPr/>
                    <a:lstStyle/>
                    <a:p>
                      <a:r>
                        <a:rPr lang="en-US" dirty="0">
                          <a:latin typeface="Verdana" panose="020B0604030504040204" pitchFamily="34" charset="0"/>
                          <a:ea typeface="Verdana" panose="020B0604030504040204" pitchFamily="34" charset="0"/>
                        </a:rPr>
                        <a:t>Segment</a:t>
                      </a:r>
                    </a:p>
                  </a:txBody>
                  <a:tcPr anchor="ctr"/>
                </a:tc>
                <a:tc>
                  <a:txBody>
                    <a:bodyPr/>
                    <a:lstStyle/>
                    <a:p>
                      <a:pPr algn="ctr"/>
                      <a:r>
                        <a:rPr lang="en-US" dirty="0">
                          <a:latin typeface="Verdana" panose="020B0604030504040204" pitchFamily="34" charset="0"/>
                          <a:ea typeface="Verdana" panose="020B0604030504040204" pitchFamily="34" charset="0"/>
                        </a:rPr>
                        <a:t>2024</a:t>
                      </a:r>
                    </a:p>
                  </a:txBody>
                  <a:tcPr anchor="ctr"/>
                </a:tc>
                <a:tc>
                  <a:txBody>
                    <a:bodyPr/>
                    <a:lstStyle/>
                    <a:p>
                      <a:pPr algn="ctr"/>
                      <a:r>
                        <a:rPr lang="en-US" dirty="0">
                          <a:latin typeface="Verdana" panose="020B0604030504040204" pitchFamily="34" charset="0"/>
                          <a:ea typeface="Verdana" panose="020B0604030504040204" pitchFamily="34" charset="0"/>
                        </a:rPr>
                        <a:t>2025</a:t>
                      </a:r>
                    </a:p>
                  </a:txBody>
                  <a:tcPr anchor="ctr"/>
                </a:tc>
                <a:tc>
                  <a:txBody>
                    <a:bodyPr/>
                    <a:lstStyle/>
                    <a:p>
                      <a:pPr algn="ctr"/>
                      <a:r>
                        <a:rPr lang="en-US" dirty="0">
                          <a:latin typeface="Verdana" panose="020B0604030504040204" pitchFamily="34" charset="0"/>
                          <a:ea typeface="Verdana" panose="020B0604030504040204" pitchFamily="34" charset="0"/>
                        </a:rPr>
                        <a:t>2026</a:t>
                      </a:r>
                    </a:p>
                  </a:txBody>
                  <a:tcPr anchor="ctr"/>
                </a:tc>
                <a:tc>
                  <a:txBody>
                    <a:bodyPr/>
                    <a:lstStyle/>
                    <a:p>
                      <a:pPr algn="ctr"/>
                      <a:r>
                        <a:rPr lang="en-US" dirty="0">
                          <a:latin typeface="Verdana" panose="020B0604030504040204" pitchFamily="34" charset="0"/>
                          <a:ea typeface="Verdana" panose="020B0604030504040204" pitchFamily="34" charset="0"/>
                        </a:rPr>
                        <a:t>2027</a:t>
                      </a:r>
                    </a:p>
                  </a:txBody>
                  <a:tcPr anchor="ctr"/>
                </a:tc>
                <a:tc>
                  <a:txBody>
                    <a:bodyPr/>
                    <a:lstStyle/>
                    <a:p>
                      <a:pPr algn="ctr"/>
                      <a:r>
                        <a:rPr lang="en-US" dirty="0">
                          <a:latin typeface="Verdana" panose="020B0604030504040204" pitchFamily="34" charset="0"/>
                          <a:ea typeface="Verdana" panose="020B0604030504040204" pitchFamily="34" charset="0"/>
                        </a:rPr>
                        <a:t>Total 4 Years</a:t>
                      </a:r>
                    </a:p>
                  </a:txBody>
                  <a:tcPr anchor="ctr"/>
                </a:tc>
                <a:extLst>
                  <a:ext uri="{0D108BD9-81ED-4DB2-BD59-A6C34878D82A}">
                    <a16:rowId xmlns:a16="http://schemas.microsoft.com/office/drawing/2014/main" val="1887344027"/>
                  </a:ext>
                </a:extLst>
              </a:tr>
              <a:tr h="370840">
                <a:tc>
                  <a:txBody>
                    <a:bodyPr/>
                    <a:lstStyle/>
                    <a:p>
                      <a:r>
                        <a:rPr lang="en-US" sz="1200" dirty="0">
                          <a:latin typeface="Verdana" panose="020B0604030504040204" pitchFamily="34" charset="0"/>
                          <a:ea typeface="Verdana" panose="020B0604030504040204" pitchFamily="34" charset="0"/>
                        </a:rPr>
                        <a:t>Resource Acquisition</a:t>
                      </a:r>
                    </a:p>
                  </a:txBody>
                  <a:tcPr anchor="ctr"/>
                </a:tc>
                <a:tc>
                  <a:txBody>
                    <a:bodyPr/>
                    <a:lstStyle/>
                    <a:p>
                      <a:pPr algn="r"/>
                      <a:r>
                        <a:rPr lang="en-US" sz="1200" dirty="0">
                          <a:latin typeface="Verdana" panose="020B0604030504040204" pitchFamily="34" charset="0"/>
                          <a:ea typeface="Verdana" panose="020B0604030504040204" pitchFamily="34" charset="0"/>
                        </a:rPr>
                        <a:t>$48,115,551</a:t>
                      </a:r>
                    </a:p>
                  </a:txBody>
                  <a:tcPr anchor="ctr"/>
                </a:tc>
                <a:tc>
                  <a:txBody>
                    <a:bodyPr/>
                    <a:lstStyle/>
                    <a:p>
                      <a:pPr algn="r"/>
                      <a:r>
                        <a:rPr lang="en-US" sz="1200" dirty="0">
                          <a:latin typeface="Verdana" panose="020B0604030504040204" pitchFamily="34" charset="0"/>
                          <a:ea typeface="Verdana" panose="020B0604030504040204" pitchFamily="34" charset="0"/>
                        </a:rPr>
                        <a:t>$50,824,269</a:t>
                      </a:r>
                    </a:p>
                  </a:txBody>
                  <a:tcPr anchor="ctr"/>
                </a:tc>
                <a:tc>
                  <a:txBody>
                    <a:bodyPr/>
                    <a:lstStyle/>
                    <a:p>
                      <a:pPr algn="r"/>
                      <a:r>
                        <a:rPr lang="en-US" sz="1200" dirty="0">
                          <a:latin typeface="Verdana" panose="020B0604030504040204" pitchFamily="34" charset="0"/>
                          <a:ea typeface="Verdana" panose="020B0604030504040204" pitchFamily="34" charset="0"/>
                        </a:rPr>
                        <a:t>$49,944,603</a:t>
                      </a:r>
                    </a:p>
                  </a:txBody>
                  <a:tcPr anchor="ctr"/>
                </a:tc>
                <a:tc>
                  <a:txBody>
                    <a:bodyPr/>
                    <a:lstStyle/>
                    <a:p>
                      <a:pPr algn="r"/>
                      <a:r>
                        <a:rPr lang="en-US" sz="1200" dirty="0">
                          <a:latin typeface="Verdana" panose="020B0604030504040204" pitchFamily="34" charset="0"/>
                          <a:ea typeface="Verdana" panose="020B0604030504040204" pitchFamily="34" charset="0"/>
                        </a:rPr>
                        <a:t>$52,620,587</a:t>
                      </a:r>
                    </a:p>
                  </a:txBody>
                  <a:tcPr anchor="ctr"/>
                </a:tc>
                <a:tc>
                  <a:txBody>
                    <a:bodyPr/>
                    <a:lstStyle/>
                    <a:p>
                      <a:pPr algn="r"/>
                      <a:r>
                        <a:rPr lang="en-US" sz="1200" dirty="0">
                          <a:latin typeface="Verdana" panose="020B0604030504040204" pitchFamily="34" charset="0"/>
                          <a:ea typeface="Verdana" panose="020B0604030504040204" pitchFamily="34" charset="0"/>
                        </a:rPr>
                        <a:t>$201,505,010</a:t>
                      </a:r>
                    </a:p>
                  </a:txBody>
                  <a:tcPr anchor="ctr"/>
                </a:tc>
                <a:extLst>
                  <a:ext uri="{0D108BD9-81ED-4DB2-BD59-A6C34878D82A}">
                    <a16:rowId xmlns:a16="http://schemas.microsoft.com/office/drawing/2014/main" val="4247010989"/>
                  </a:ext>
                </a:extLst>
              </a:tr>
              <a:tr h="370840">
                <a:tc>
                  <a:txBody>
                    <a:bodyPr/>
                    <a:lstStyle/>
                    <a:p>
                      <a:r>
                        <a:rPr lang="en-US" sz="1200" dirty="0">
                          <a:latin typeface="Verdana" panose="020B0604030504040204" pitchFamily="34" charset="0"/>
                          <a:ea typeface="Verdana" panose="020B0604030504040204" pitchFamily="34" charset="0"/>
                        </a:rPr>
                        <a:t>Market Support</a:t>
                      </a:r>
                    </a:p>
                  </a:txBody>
                  <a:tcPr anchor="ctr"/>
                </a:tc>
                <a:tc>
                  <a:txBody>
                    <a:bodyPr/>
                    <a:lstStyle/>
                    <a:p>
                      <a:pPr algn="r"/>
                      <a:r>
                        <a:rPr lang="en-US" sz="1200" dirty="0">
                          <a:latin typeface="Verdana" panose="020B0604030504040204" pitchFamily="34" charset="0"/>
                          <a:ea typeface="Verdana" panose="020B0604030504040204" pitchFamily="34" charset="0"/>
                        </a:rPr>
                        <a:t>$18,661,344</a:t>
                      </a:r>
                    </a:p>
                  </a:txBody>
                  <a:tcPr anchor="ctr"/>
                </a:tc>
                <a:tc>
                  <a:txBody>
                    <a:bodyPr/>
                    <a:lstStyle/>
                    <a:p>
                      <a:pPr algn="r"/>
                      <a:r>
                        <a:rPr lang="en-US" sz="1200" dirty="0">
                          <a:latin typeface="Verdana" panose="020B0604030504040204" pitchFamily="34" charset="0"/>
                          <a:ea typeface="Verdana" panose="020B0604030504040204" pitchFamily="34" charset="0"/>
                        </a:rPr>
                        <a:t>$20,002,059</a:t>
                      </a:r>
                    </a:p>
                  </a:txBody>
                  <a:tcPr anchor="ctr"/>
                </a:tc>
                <a:tc>
                  <a:txBody>
                    <a:bodyPr/>
                    <a:lstStyle/>
                    <a:p>
                      <a:pPr algn="r"/>
                      <a:r>
                        <a:rPr lang="en-US" sz="1200" dirty="0">
                          <a:latin typeface="Verdana" panose="020B0604030504040204" pitchFamily="34" charset="0"/>
                          <a:ea typeface="Verdana" panose="020B0604030504040204" pitchFamily="34" charset="0"/>
                        </a:rPr>
                        <a:t>$19,473,278</a:t>
                      </a:r>
                    </a:p>
                  </a:txBody>
                  <a:tcPr anchor="ctr"/>
                </a:tc>
                <a:tc>
                  <a:txBody>
                    <a:bodyPr/>
                    <a:lstStyle/>
                    <a:p>
                      <a:pPr algn="r"/>
                      <a:r>
                        <a:rPr lang="en-US" sz="1200" dirty="0">
                          <a:latin typeface="Verdana" panose="020B0604030504040204" pitchFamily="34" charset="0"/>
                          <a:ea typeface="Verdana" panose="020B0604030504040204" pitchFamily="34" charset="0"/>
                        </a:rPr>
                        <a:t>$19,795,454</a:t>
                      </a:r>
                    </a:p>
                  </a:txBody>
                  <a:tcPr anchor="ctr"/>
                </a:tc>
                <a:tc>
                  <a:txBody>
                    <a:bodyPr/>
                    <a:lstStyle/>
                    <a:p>
                      <a:pPr algn="r"/>
                      <a:r>
                        <a:rPr lang="en-US" sz="1200" dirty="0">
                          <a:latin typeface="Verdana" panose="020B0604030504040204" pitchFamily="34" charset="0"/>
                          <a:ea typeface="Verdana" panose="020B0604030504040204" pitchFamily="34" charset="0"/>
                        </a:rPr>
                        <a:t>$77,932,135</a:t>
                      </a:r>
                    </a:p>
                  </a:txBody>
                  <a:tcPr anchor="ctr"/>
                </a:tc>
                <a:extLst>
                  <a:ext uri="{0D108BD9-81ED-4DB2-BD59-A6C34878D82A}">
                    <a16:rowId xmlns:a16="http://schemas.microsoft.com/office/drawing/2014/main" val="4061502566"/>
                  </a:ext>
                </a:extLst>
              </a:tr>
              <a:tr h="370840">
                <a:tc>
                  <a:txBody>
                    <a:bodyPr/>
                    <a:lstStyle/>
                    <a:p>
                      <a:r>
                        <a:rPr lang="en-US" sz="1200" dirty="0">
                          <a:latin typeface="Verdana" panose="020B0604030504040204" pitchFamily="34" charset="0"/>
                          <a:ea typeface="Verdana" panose="020B0604030504040204" pitchFamily="34" charset="0"/>
                        </a:rPr>
                        <a:t>Equity</a:t>
                      </a:r>
                    </a:p>
                  </a:txBody>
                  <a:tcPr anchor="ctr"/>
                </a:tc>
                <a:tc>
                  <a:txBody>
                    <a:bodyPr/>
                    <a:lstStyle/>
                    <a:p>
                      <a:pPr algn="r"/>
                      <a:r>
                        <a:rPr lang="en-US" sz="1200" dirty="0">
                          <a:latin typeface="Verdana" panose="020B0604030504040204" pitchFamily="34" charset="0"/>
                          <a:ea typeface="Verdana" panose="020B0604030504040204" pitchFamily="34" charset="0"/>
                        </a:rPr>
                        <a:t>$5,145,073</a:t>
                      </a:r>
                    </a:p>
                  </a:txBody>
                  <a:tcPr anchor="ctr"/>
                </a:tc>
                <a:tc>
                  <a:txBody>
                    <a:bodyPr/>
                    <a:lstStyle/>
                    <a:p>
                      <a:pPr algn="r"/>
                      <a:r>
                        <a:rPr lang="en-US" sz="1200" dirty="0">
                          <a:latin typeface="Verdana" panose="020B0604030504040204" pitchFamily="34" charset="0"/>
                          <a:ea typeface="Verdana" panose="020B0604030504040204" pitchFamily="34" charset="0"/>
                        </a:rPr>
                        <a:t>$5,125,189</a:t>
                      </a:r>
                    </a:p>
                  </a:txBody>
                  <a:tcPr anchor="ctr"/>
                </a:tc>
                <a:tc>
                  <a:txBody>
                    <a:bodyPr/>
                    <a:lstStyle/>
                    <a:p>
                      <a:pPr algn="r"/>
                      <a:r>
                        <a:rPr lang="en-US" sz="1200" dirty="0">
                          <a:latin typeface="Verdana" panose="020B0604030504040204" pitchFamily="34" charset="0"/>
                          <a:ea typeface="Verdana" panose="020B0604030504040204" pitchFamily="34" charset="0"/>
                        </a:rPr>
                        <a:t>$5,272,550</a:t>
                      </a:r>
                    </a:p>
                  </a:txBody>
                  <a:tcPr anchor="ctr"/>
                </a:tc>
                <a:tc>
                  <a:txBody>
                    <a:bodyPr/>
                    <a:lstStyle/>
                    <a:p>
                      <a:pPr algn="r"/>
                      <a:r>
                        <a:rPr lang="en-US" sz="1200" dirty="0">
                          <a:latin typeface="Verdana" panose="020B0604030504040204" pitchFamily="34" charset="0"/>
                          <a:ea typeface="Verdana" panose="020B0604030504040204" pitchFamily="34" charset="0"/>
                        </a:rPr>
                        <a:t>$5,402,705</a:t>
                      </a:r>
                    </a:p>
                  </a:txBody>
                  <a:tcPr anchor="ctr"/>
                </a:tc>
                <a:tc>
                  <a:txBody>
                    <a:bodyPr/>
                    <a:lstStyle/>
                    <a:p>
                      <a:pPr algn="r"/>
                      <a:r>
                        <a:rPr lang="en-US" sz="1200" dirty="0">
                          <a:latin typeface="Verdana" panose="020B0604030504040204" pitchFamily="34" charset="0"/>
                          <a:ea typeface="Verdana" panose="020B0604030504040204" pitchFamily="34" charset="0"/>
                        </a:rPr>
                        <a:t>$20,945,517</a:t>
                      </a:r>
                    </a:p>
                  </a:txBody>
                  <a:tcPr anchor="ctr"/>
                </a:tc>
                <a:extLst>
                  <a:ext uri="{0D108BD9-81ED-4DB2-BD59-A6C34878D82A}">
                    <a16:rowId xmlns:a16="http://schemas.microsoft.com/office/drawing/2014/main" val="3980423444"/>
                  </a:ext>
                </a:extLst>
              </a:tr>
              <a:tr h="370840">
                <a:tc>
                  <a:txBody>
                    <a:bodyPr/>
                    <a:lstStyle/>
                    <a:p>
                      <a:r>
                        <a:rPr lang="en-US" sz="1200" dirty="0">
                          <a:latin typeface="Verdana" panose="020B0604030504040204" pitchFamily="34" charset="0"/>
                          <a:ea typeface="Verdana" panose="020B0604030504040204" pitchFamily="34" charset="0"/>
                        </a:rPr>
                        <a:t>Codes &amp; Standards</a:t>
                      </a:r>
                    </a:p>
                  </a:txBody>
                  <a:tcPr anchor="ctr"/>
                </a:tc>
                <a:tc>
                  <a:txBody>
                    <a:bodyPr/>
                    <a:lstStyle/>
                    <a:p>
                      <a:pPr algn="r"/>
                      <a:r>
                        <a:rPr lang="en-US" sz="1200" dirty="0">
                          <a:latin typeface="Verdana" panose="020B0604030504040204" pitchFamily="34" charset="0"/>
                          <a:ea typeface="Verdana" panose="020B0604030504040204" pitchFamily="34" charset="0"/>
                        </a:rPr>
                        <a:t>$4,556,131</a:t>
                      </a:r>
                    </a:p>
                  </a:txBody>
                  <a:tcPr anchor="ctr"/>
                </a:tc>
                <a:tc>
                  <a:txBody>
                    <a:bodyPr/>
                    <a:lstStyle/>
                    <a:p>
                      <a:pPr algn="r"/>
                      <a:r>
                        <a:rPr lang="en-US" sz="1200" dirty="0">
                          <a:latin typeface="Verdana" panose="020B0604030504040204" pitchFamily="34" charset="0"/>
                          <a:ea typeface="Verdana" panose="020B0604030504040204" pitchFamily="34" charset="0"/>
                        </a:rPr>
                        <a:t>$4,607,379</a:t>
                      </a:r>
                    </a:p>
                  </a:txBody>
                  <a:tcPr anchor="ctr"/>
                </a:tc>
                <a:tc>
                  <a:txBody>
                    <a:bodyPr/>
                    <a:lstStyle/>
                    <a:p>
                      <a:pPr algn="r"/>
                      <a:r>
                        <a:rPr lang="en-US" sz="1200" dirty="0">
                          <a:latin typeface="Verdana" panose="020B0604030504040204" pitchFamily="34" charset="0"/>
                          <a:ea typeface="Verdana" panose="020B0604030504040204" pitchFamily="34" charset="0"/>
                        </a:rPr>
                        <a:t>$4,642,647</a:t>
                      </a:r>
                    </a:p>
                  </a:txBody>
                  <a:tcPr anchor="ctr"/>
                </a:tc>
                <a:tc>
                  <a:txBody>
                    <a:bodyPr/>
                    <a:lstStyle/>
                    <a:p>
                      <a:pPr algn="r"/>
                      <a:r>
                        <a:rPr lang="en-US" sz="1200" dirty="0">
                          <a:latin typeface="Verdana" panose="020B0604030504040204" pitchFamily="34" charset="0"/>
                          <a:ea typeface="Verdana" panose="020B0604030504040204" pitchFamily="34" charset="0"/>
                        </a:rPr>
                        <a:t>$4,684,500</a:t>
                      </a:r>
                    </a:p>
                  </a:txBody>
                  <a:tcPr anchor="ctr"/>
                </a:tc>
                <a:tc>
                  <a:txBody>
                    <a:bodyPr/>
                    <a:lstStyle/>
                    <a:p>
                      <a:pPr algn="r"/>
                      <a:r>
                        <a:rPr lang="en-US" sz="1200" dirty="0">
                          <a:latin typeface="Verdana" panose="020B0604030504040204" pitchFamily="34" charset="0"/>
                          <a:ea typeface="Verdana" panose="020B0604030504040204" pitchFamily="34" charset="0"/>
                        </a:rPr>
                        <a:t>$18,490,656</a:t>
                      </a:r>
                    </a:p>
                  </a:txBody>
                  <a:tcPr anchor="ctr"/>
                </a:tc>
                <a:extLst>
                  <a:ext uri="{0D108BD9-81ED-4DB2-BD59-A6C34878D82A}">
                    <a16:rowId xmlns:a16="http://schemas.microsoft.com/office/drawing/2014/main" val="4007963686"/>
                  </a:ext>
                </a:extLst>
              </a:tr>
              <a:tr h="370840">
                <a:tc>
                  <a:txBody>
                    <a:bodyPr/>
                    <a:lstStyle/>
                    <a:p>
                      <a:r>
                        <a:rPr lang="en-US" sz="1200" dirty="0">
                          <a:latin typeface="Verdana" panose="020B0604030504040204" pitchFamily="34" charset="0"/>
                          <a:ea typeface="Verdana" panose="020B0604030504040204" pitchFamily="34" charset="0"/>
                        </a:rPr>
                        <a:t>EM&amp;V</a:t>
                      </a:r>
                    </a:p>
                  </a:txBody>
                  <a:tcPr anchor="ctr"/>
                </a:tc>
                <a:tc>
                  <a:txBody>
                    <a:bodyPr/>
                    <a:lstStyle/>
                    <a:p>
                      <a:pPr algn="r"/>
                      <a:r>
                        <a:rPr lang="en-US" sz="1200" dirty="0">
                          <a:latin typeface="Verdana" panose="020B0604030504040204" pitchFamily="34" charset="0"/>
                          <a:ea typeface="Verdana" panose="020B0604030504040204" pitchFamily="34" charset="0"/>
                        </a:rPr>
                        <a:t>$3,186,587</a:t>
                      </a:r>
                    </a:p>
                  </a:txBody>
                  <a:tcPr anchor="ctr"/>
                </a:tc>
                <a:tc>
                  <a:txBody>
                    <a:bodyPr/>
                    <a:lstStyle/>
                    <a:p>
                      <a:pPr algn="r"/>
                      <a:r>
                        <a:rPr lang="en-US" sz="1200" dirty="0">
                          <a:latin typeface="Verdana" panose="020B0604030504040204" pitchFamily="34" charset="0"/>
                          <a:ea typeface="Verdana" panose="020B0604030504040204" pitchFamily="34" charset="0"/>
                        </a:rPr>
                        <a:t>$3,356,621</a:t>
                      </a:r>
                    </a:p>
                  </a:txBody>
                  <a:tcPr anchor="ctr"/>
                </a:tc>
                <a:tc>
                  <a:txBody>
                    <a:bodyPr/>
                    <a:lstStyle/>
                    <a:p>
                      <a:pPr algn="r"/>
                      <a:r>
                        <a:rPr lang="en-US" sz="1200" dirty="0">
                          <a:latin typeface="Verdana" panose="020B0604030504040204" pitchFamily="34" charset="0"/>
                          <a:ea typeface="Verdana" panose="020B0604030504040204" pitchFamily="34" charset="0"/>
                        </a:rPr>
                        <a:t>$3,305,545</a:t>
                      </a:r>
                    </a:p>
                  </a:txBody>
                  <a:tcPr anchor="ctr"/>
                </a:tc>
                <a:tc>
                  <a:txBody>
                    <a:bodyPr/>
                    <a:lstStyle/>
                    <a:p>
                      <a:pPr algn="r"/>
                      <a:r>
                        <a:rPr lang="en-US" sz="1200" dirty="0">
                          <a:latin typeface="Verdana" panose="020B0604030504040204" pitchFamily="34" charset="0"/>
                          <a:ea typeface="Verdana" panose="020B0604030504040204" pitchFamily="34" charset="0"/>
                        </a:rPr>
                        <a:t>$3,437,635</a:t>
                      </a:r>
                    </a:p>
                  </a:txBody>
                  <a:tcPr anchor="ctr"/>
                </a:tc>
                <a:tc>
                  <a:txBody>
                    <a:bodyPr/>
                    <a:lstStyle/>
                    <a:p>
                      <a:pPr algn="r"/>
                      <a:r>
                        <a:rPr lang="en-US" sz="1200" dirty="0">
                          <a:latin typeface="Verdana" panose="020B0604030504040204" pitchFamily="34" charset="0"/>
                          <a:ea typeface="Verdana" panose="020B0604030504040204" pitchFamily="34" charset="0"/>
                        </a:rPr>
                        <a:t>$13,286,388</a:t>
                      </a:r>
                    </a:p>
                  </a:txBody>
                  <a:tcPr anchor="ctr"/>
                </a:tc>
                <a:extLst>
                  <a:ext uri="{0D108BD9-81ED-4DB2-BD59-A6C34878D82A}">
                    <a16:rowId xmlns:a16="http://schemas.microsoft.com/office/drawing/2014/main" val="1110946745"/>
                  </a:ext>
                </a:extLst>
              </a:tr>
              <a:tr h="370840">
                <a:tc>
                  <a:txBody>
                    <a:bodyPr/>
                    <a:lstStyle/>
                    <a:p>
                      <a:r>
                        <a:rPr lang="en-US" sz="1200" b="1" dirty="0">
                          <a:latin typeface="Verdana" panose="020B0604030504040204" pitchFamily="34" charset="0"/>
                          <a:ea typeface="Verdana" panose="020B0604030504040204" pitchFamily="34" charset="0"/>
                        </a:rPr>
                        <a:t>Total</a:t>
                      </a:r>
                    </a:p>
                  </a:txBody>
                  <a:tcPr anchor="ctr"/>
                </a:tc>
                <a:tc>
                  <a:txBody>
                    <a:bodyPr/>
                    <a:lstStyle/>
                    <a:p>
                      <a:pPr algn="r"/>
                      <a:r>
                        <a:rPr lang="en-US" sz="1200" b="1" dirty="0">
                          <a:latin typeface="Verdana" panose="020B0604030504040204" pitchFamily="34" charset="0"/>
                          <a:ea typeface="Verdana" panose="020B0604030504040204" pitchFamily="34" charset="0"/>
                        </a:rPr>
                        <a:t>$79,664,685</a:t>
                      </a:r>
                    </a:p>
                  </a:txBody>
                  <a:tcPr anchor="ctr"/>
                </a:tc>
                <a:tc>
                  <a:txBody>
                    <a:bodyPr/>
                    <a:lstStyle/>
                    <a:p>
                      <a:pPr algn="r"/>
                      <a:r>
                        <a:rPr lang="en-US" sz="1200" b="1" dirty="0">
                          <a:latin typeface="Verdana" panose="020B0604030504040204" pitchFamily="34" charset="0"/>
                          <a:ea typeface="Verdana" panose="020B0604030504040204" pitchFamily="34" charset="0"/>
                        </a:rPr>
                        <a:t>$83,915,516</a:t>
                      </a:r>
                    </a:p>
                  </a:txBody>
                  <a:tcPr anchor="ctr"/>
                </a:tc>
                <a:tc>
                  <a:txBody>
                    <a:bodyPr/>
                    <a:lstStyle/>
                    <a:p>
                      <a:pPr algn="r"/>
                      <a:r>
                        <a:rPr lang="en-US" sz="1200" b="1" dirty="0">
                          <a:latin typeface="Verdana" panose="020B0604030504040204" pitchFamily="34" charset="0"/>
                          <a:ea typeface="Verdana" panose="020B0604030504040204" pitchFamily="34" charset="0"/>
                        </a:rPr>
                        <a:t>$82,638,623</a:t>
                      </a:r>
                    </a:p>
                  </a:txBody>
                  <a:tcPr anchor="ctr"/>
                </a:tc>
                <a:tc>
                  <a:txBody>
                    <a:bodyPr/>
                    <a:lstStyle/>
                    <a:p>
                      <a:pPr algn="r"/>
                      <a:r>
                        <a:rPr lang="en-US" sz="1200" b="1" dirty="0">
                          <a:latin typeface="Verdana" panose="020B0604030504040204" pitchFamily="34" charset="0"/>
                          <a:ea typeface="Verdana" panose="020B0604030504040204" pitchFamily="34" charset="0"/>
                        </a:rPr>
                        <a:t>$85,940,881</a:t>
                      </a:r>
                    </a:p>
                  </a:txBody>
                  <a:tcPr anchor="ctr"/>
                </a:tc>
                <a:tc>
                  <a:txBody>
                    <a:bodyPr/>
                    <a:lstStyle/>
                    <a:p>
                      <a:pPr algn="r"/>
                      <a:r>
                        <a:rPr lang="en-US" sz="1200" b="1" dirty="0">
                          <a:latin typeface="Verdana" panose="020B0604030504040204" pitchFamily="34" charset="0"/>
                          <a:ea typeface="Verdana" panose="020B0604030504040204" pitchFamily="34" charset="0"/>
                        </a:rPr>
                        <a:t>$332,159,706</a:t>
                      </a:r>
                    </a:p>
                  </a:txBody>
                  <a:tcPr anchor="ctr"/>
                </a:tc>
                <a:extLst>
                  <a:ext uri="{0D108BD9-81ED-4DB2-BD59-A6C34878D82A}">
                    <a16:rowId xmlns:a16="http://schemas.microsoft.com/office/drawing/2014/main" val="2604837716"/>
                  </a:ext>
                </a:extLst>
              </a:tr>
              <a:tr h="370840">
                <a:tc>
                  <a:txBody>
                    <a:bodyPr/>
                    <a:lstStyle/>
                    <a:p>
                      <a:r>
                        <a:rPr lang="en-US" sz="1200" dirty="0">
                          <a:latin typeface="Verdana" panose="020B0604030504040204" pitchFamily="34" charset="0"/>
                          <a:ea typeface="Verdana" panose="020B0604030504040204" pitchFamily="34" charset="0"/>
                        </a:rPr>
                        <a:t>Market Support &amp; Equity %</a:t>
                      </a:r>
                    </a:p>
                  </a:txBody>
                  <a:tcPr anchor="ctr"/>
                </a:tc>
                <a:tc>
                  <a:txBody>
                    <a:bodyPr/>
                    <a:lstStyle/>
                    <a:p>
                      <a:pPr algn="r"/>
                      <a:r>
                        <a:rPr lang="en-US" sz="1200" dirty="0">
                          <a:latin typeface="Verdana" panose="020B0604030504040204" pitchFamily="34" charset="0"/>
                          <a:ea typeface="Verdana" panose="020B0604030504040204" pitchFamily="34" charset="0"/>
                        </a:rPr>
                        <a:t>29.88%</a:t>
                      </a:r>
                    </a:p>
                  </a:txBody>
                  <a:tcPr anchor="ctr"/>
                </a:tc>
                <a:tc>
                  <a:txBody>
                    <a:bodyPr/>
                    <a:lstStyle/>
                    <a:p>
                      <a:pPr algn="r"/>
                      <a:r>
                        <a:rPr lang="en-US" sz="1200" dirty="0">
                          <a:latin typeface="Verdana" panose="020B0604030504040204" pitchFamily="34" charset="0"/>
                          <a:ea typeface="Verdana" panose="020B0604030504040204" pitchFamily="34" charset="0"/>
                        </a:rPr>
                        <a:t>29.94%</a:t>
                      </a:r>
                    </a:p>
                  </a:txBody>
                  <a:tcPr anchor="ctr"/>
                </a:tc>
                <a:tc>
                  <a:txBody>
                    <a:bodyPr/>
                    <a:lstStyle/>
                    <a:p>
                      <a:pPr algn="r"/>
                      <a:r>
                        <a:rPr lang="en-US" sz="1200" dirty="0">
                          <a:latin typeface="Verdana" panose="020B0604030504040204" pitchFamily="34" charset="0"/>
                          <a:ea typeface="Verdana" panose="020B0604030504040204" pitchFamily="34" charset="0"/>
                        </a:rPr>
                        <a:t>29.94%</a:t>
                      </a:r>
                    </a:p>
                  </a:txBody>
                  <a:tcPr anchor="ctr"/>
                </a:tc>
                <a:tc>
                  <a:txBody>
                    <a:bodyPr/>
                    <a:lstStyle/>
                    <a:p>
                      <a:pPr algn="r"/>
                      <a:r>
                        <a:rPr lang="en-US" sz="1200" dirty="0">
                          <a:latin typeface="Verdana" panose="020B0604030504040204" pitchFamily="34" charset="0"/>
                          <a:ea typeface="Verdana" panose="020B0604030504040204" pitchFamily="34" charset="0"/>
                        </a:rPr>
                        <a:t>29.32%</a:t>
                      </a:r>
                    </a:p>
                  </a:txBody>
                  <a:tcPr anchor="ctr"/>
                </a:tc>
                <a:tc>
                  <a:txBody>
                    <a:bodyPr/>
                    <a:lstStyle/>
                    <a:p>
                      <a:pPr algn="r"/>
                      <a:r>
                        <a:rPr lang="en-US" sz="1200" dirty="0">
                          <a:latin typeface="Verdana" panose="020B0604030504040204" pitchFamily="34" charset="0"/>
                          <a:ea typeface="Verdana" panose="020B0604030504040204" pitchFamily="34" charset="0"/>
                        </a:rPr>
                        <a:t>29.77%</a:t>
                      </a:r>
                    </a:p>
                  </a:txBody>
                  <a:tcPr anchor="ctr"/>
                </a:tc>
                <a:extLst>
                  <a:ext uri="{0D108BD9-81ED-4DB2-BD59-A6C34878D82A}">
                    <a16:rowId xmlns:a16="http://schemas.microsoft.com/office/drawing/2014/main" val="2509779679"/>
                  </a:ext>
                </a:extLst>
              </a:tr>
            </a:tbl>
          </a:graphicData>
        </a:graphic>
      </p:graphicFrame>
      <p:sp>
        <p:nvSpPr>
          <p:cNvPr id="4" name="Rectangle 3">
            <a:extLst>
              <a:ext uri="{FF2B5EF4-FFF2-40B4-BE49-F238E27FC236}">
                <a16:creationId xmlns:a16="http://schemas.microsoft.com/office/drawing/2014/main" id="{A4400320-22B3-558F-DEFD-7903D4AD35F5}"/>
              </a:ext>
            </a:extLst>
          </p:cNvPr>
          <p:cNvSpPr/>
          <p:nvPr/>
        </p:nvSpPr>
        <p:spPr>
          <a:xfrm>
            <a:off x="497639" y="2092960"/>
            <a:ext cx="8993932" cy="11074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05142D9-2017-017D-9AFE-560D1C3EC260}"/>
              </a:ext>
            </a:extLst>
          </p:cNvPr>
          <p:cNvSpPr/>
          <p:nvPr/>
        </p:nvSpPr>
        <p:spPr>
          <a:xfrm>
            <a:off x="497639" y="4316306"/>
            <a:ext cx="8993932" cy="46736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5547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7">
            <a:extLst>
              <a:ext uri="{FF2B5EF4-FFF2-40B4-BE49-F238E27FC236}">
                <a16:creationId xmlns:a16="http://schemas.microsoft.com/office/drawing/2014/main" id="{1A1122B9-70B2-4EA5-87EB-699B37D574B5}"/>
              </a:ext>
            </a:extLst>
          </p:cNvPr>
          <p:cNvSpPr txBox="1">
            <a:spLocks/>
          </p:cNvSpPr>
          <p:nvPr/>
        </p:nvSpPr>
        <p:spPr>
          <a:xfrm>
            <a:off x="575106" y="1406334"/>
            <a:ext cx="11016819" cy="366618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latin typeface="Verdana" panose="020B0604030504040204" pitchFamily="34" charset="0"/>
                <a:ea typeface="Verdana" panose="020B0604030504040204" pitchFamily="34" charset="0"/>
                <a:cs typeface="Calibri Light" panose="020F0302020204030204" pitchFamily="34" charset="0"/>
              </a:rPr>
              <a:t>A one-stage, two-step solicitation process will be more efficient and effective, and it will reduce resources for all parties involved in the process. </a:t>
            </a:r>
          </a:p>
          <a:p>
            <a:pPr marL="0" indent="0">
              <a:buNone/>
            </a:pPr>
            <a:endParaRPr lang="en-US" sz="1800" dirty="0">
              <a:latin typeface="Verdana" panose="020B0604030504040204" pitchFamily="34" charset="0"/>
              <a:ea typeface="Verdana" panose="020B0604030504040204" pitchFamily="34" charset="0"/>
              <a:cs typeface="Calibri Light" panose="020F0302020204030204" pitchFamily="34" charset="0"/>
            </a:endParaRPr>
          </a:p>
          <a:p>
            <a:r>
              <a:rPr lang="en-US" sz="1800" b="1" dirty="0">
                <a:latin typeface="Verdana" panose="020B0604030504040204" pitchFamily="34" charset="0"/>
                <a:ea typeface="Verdana" panose="020B0604030504040204" pitchFamily="34" charset="0"/>
                <a:cs typeface="Calibri Light" panose="020F0302020204030204" pitchFamily="34" charset="0"/>
              </a:rPr>
              <a:t>Stage 1: RFP</a:t>
            </a:r>
          </a:p>
          <a:p>
            <a:pPr lvl="1"/>
            <a:r>
              <a:rPr lang="en-US" sz="1400" dirty="0">
                <a:latin typeface="Verdana" panose="020B0604030504040204" pitchFamily="34" charset="0"/>
                <a:ea typeface="Verdana" panose="020B0604030504040204" pitchFamily="34" charset="0"/>
                <a:cs typeface="Calibri Light" panose="020F0302020204030204" pitchFamily="34" charset="0"/>
              </a:rPr>
              <a:t>Step 1: Bidder Interviews</a:t>
            </a:r>
          </a:p>
          <a:p>
            <a:pPr lvl="1"/>
            <a:r>
              <a:rPr lang="en-US" sz="1400" dirty="0">
                <a:latin typeface="Verdana" panose="020B0604030504040204" pitchFamily="34" charset="0"/>
                <a:ea typeface="Verdana" panose="020B0604030504040204" pitchFamily="34" charset="0"/>
                <a:cs typeface="Calibri Light" panose="020F0302020204030204" pitchFamily="34" charset="0"/>
              </a:rPr>
              <a:t>Step 2: Contracting</a:t>
            </a:r>
          </a:p>
          <a:p>
            <a:endParaRPr lang="en-US" sz="1800" dirty="0">
              <a:latin typeface="Verdana" panose="020B0604030504040204" pitchFamily="34" charset="0"/>
              <a:ea typeface="Verdana" panose="020B0604030504040204" pitchFamily="34" charset="0"/>
              <a:cs typeface="Calibri Light" panose="020F0302020204030204" pitchFamily="34" charset="0"/>
            </a:endParaRPr>
          </a:p>
          <a:p>
            <a:r>
              <a:rPr lang="en-US" sz="1800" b="1" dirty="0">
                <a:latin typeface="Verdana" panose="020B0604030504040204" pitchFamily="34" charset="0"/>
                <a:ea typeface="Verdana" panose="020B0604030504040204" pitchFamily="34" charset="0"/>
                <a:cs typeface="Calibri Light" panose="020F0302020204030204" pitchFamily="34" charset="0"/>
              </a:rPr>
              <a:t>Benefits:</a:t>
            </a:r>
          </a:p>
          <a:p>
            <a:pPr lvl="1"/>
            <a:r>
              <a:rPr lang="en-US" sz="1400" dirty="0">
                <a:latin typeface="Verdana" panose="020B0604030504040204" pitchFamily="34" charset="0"/>
                <a:ea typeface="Verdana" panose="020B0604030504040204" pitchFamily="34" charset="0"/>
                <a:cs typeface="Calibri Light" panose="020F0302020204030204" pitchFamily="34" charset="0"/>
              </a:rPr>
              <a:t>Saves time by eliminating the RFA phase (appr. 3 months)</a:t>
            </a:r>
          </a:p>
          <a:p>
            <a:pPr lvl="1"/>
            <a:r>
              <a:rPr lang="en-US" sz="1400" dirty="0">
                <a:latin typeface="Verdana" panose="020B0604030504040204" pitchFamily="34" charset="0"/>
                <a:ea typeface="Verdana" panose="020B0604030504040204" pitchFamily="34" charset="0"/>
                <a:cs typeface="Calibri Light" panose="020F0302020204030204" pitchFamily="34" charset="0"/>
              </a:rPr>
              <a:t>Shorter process improves opportunities for small businesses to participate more</a:t>
            </a:r>
          </a:p>
          <a:p>
            <a:pPr lvl="1"/>
            <a:r>
              <a:rPr lang="en-US" sz="1400" dirty="0">
                <a:latin typeface="Verdana" panose="020B0604030504040204" pitchFamily="34" charset="0"/>
                <a:ea typeface="Verdana" panose="020B0604030504040204" pitchFamily="34" charset="0"/>
                <a:cs typeface="Calibri Light" panose="020F0302020204030204" pitchFamily="34" charset="0"/>
              </a:rPr>
              <a:t>More time for Implementers to make program corrections before we must re-solicit</a:t>
            </a:r>
          </a:p>
          <a:p>
            <a:pPr lvl="1"/>
            <a:r>
              <a:rPr lang="en-US" sz="1400" dirty="0">
                <a:latin typeface="Verdana" panose="020B0604030504040204" pitchFamily="34" charset="0"/>
                <a:ea typeface="Verdana" panose="020B0604030504040204" pitchFamily="34" charset="0"/>
                <a:cs typeface="Calibri Light" panose="020F0302020204030204" pitchFamily="34" charset="0"/>
              </a:rPr>
              <a:t>More timely re-solicitations to replace programs with “close” status</a:t>
            </a:r>
          </a:p>
          <a:p>
            <a:pPr lvl="1"/>
            <a:r>
              <a:rPr lang="en-US" sz="1400" dirty="0">
                <a:latin typeface="Verdana" panose="020B0604030504040204" pitchFamily="34" charset="0"/>
                <a:ea typeface="Verdana" panose="020B0604030504040204" pitchFamily="34" charset="0"/>
                <a:cs typeface="Calibri Light" panose="020F0302020204030204" pitchFamily="34" charset="0"/>
              </a:rPr>
              <a:t>Reduces resource commitments from all involved</a:t>
            </a:r>
          </a:p>
          <a:p>
            <a:pPr lvl="1"/>
            <a:endParaRPr lang="en-US" sz="1400" dirty="0">
              <a:latin typeface="Verdana" panose="020B0604030504040204" pitchFamily="34" charset="0"/>
              <a:ea typeface="Verdana" panose="020B0604030504040204" pitchFamily="34" charset="0"/>
              <a:cs typeface="Calibri Light" panose="020F0302020204030204" pitchFamily="34" charset="0"/>
            </a:endParaRPr>
          </a:p>
          <a:p>
            <a:pPr marL="0" indent="0">
              <a:buNone/>
            </a:pPr>
            <a:endParaRPr lang="en-US" sz="1800" dirty="0">
              <a:latin typeface="Verdana" panose="020B0604030504040204" pitchFamily="34" charset="0"/>
              <a:ea typeface="Verdana" panose="020B0604030504040204" pitchFamily="34" charset="0"/>
              <a:cs typeface="Calibri Light" panose="020F0302020204030204" pitchFamily="34" charset="0"/>
            </a:endParaRPr>
          </a:p>
        </p:txBody>
      </p:sp>
      <p:sp>
        <p:nvSpPr>
          <p:cNvPr id="5" name="Title 1">
            <a:extLst>
              <a:ext uri="{FF2B5EF4-FFF2-40B4-BE49-F238E27FC236}">
                <a16:creationId xmlns:a16="http://schemas.microsoft.com/office/drawing/2014/main" id="{2CE008ED-A436-D512-A94C-12AE5DAB48B0}"/>
              </a:ext>
            </a:extLst>
          </p:cNvPr>
          <p:cNvSpPr txBox="1">
            <a:spLocks/>
          </p:cNvSpPr>
          <p:nvPr/>
        </p:nvSpPr>
        <p:spPr>
          <a:xfrm>
            <a:off x="575106" y="402010"/>
            <a:ext cx="9847196" cy="563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a:defRPr/>
            </a:pPr>
            <a:r>
              <a:rPr lang="en-US" sz="2400" dirty="0">
                <a:solidFill>
                  <a:prstClr val="black"/>
                </a:solidFill>
                <a:latin typeface="Verdana" panose="020B0604030504040204" pitchFamily="34" charset="0"/>
                <a:ea typeface="Verdana" panose="020B0604030504040204" pitchFamily="34" charset="0"/>
              </a:rPr>
              <a:t>Policy Proposal: Revise Two-Stage Solicitation Approach</a:t>
            </a:r>
          </a:p>
        </p:txBody>
      </p:sp>
      <p:sp>
        <p:nvSpPr>
          <p:cNvPr id="6" name="TextBox 5">
            <a:extLst>
              <a:ext uri="{FF2B5EF4-FFF2-40B4-BE49-F238E27FC236}">
                <a16:creationId xmlns:a16="http://schemas.microsoft.com/office/drawing/2014/main" id="{22643468-F18E-021B-A4EC-ADEA5F23E34A}"/>
              </a:ext>
            </a:extLst>
          </p:cNvPr>
          <p:cNvSpPr txBox="1"/>
          <p:nvPr/>
        </p:nvSpPr>
        <p:spPr>
          <a:xfrm>
            <a:off x="575105" y="5771187"/>
            <a:ext cx="11016819" cy="684803"/>
          </a:xfrm>
          <a:prstGeom prst="rect">
            <a:avLst/>
          </a:prstGeom>
          <a:noFill/>
        </p:spPr>
        <p:txBody>
          <a:bodyPr wrap="square" rtlCol="0">
            <a:spAutoFit/>
          </a:bodyPr>
          <a:lstStyle/>
          <a:p>
            <a:r>
              <a:rPr lang="en-US" sz="1400" b="1" dirty="0">
                <a:latin typeface="Verdana" panose="020B0604030504040204" pitchFamily="34" charset="0"/>
                <a:ea typeface="Verdana" panose="020B0604030504040204" pitchFamily="34" charset="0"/>
              </a:rPr>
              <a:t>Source: </a:t>
            </a:r>
            <a:r>
              <a:rPr lang="en-US" sz="1050" dirty="0">
                <a:latin typeface="Verdana" panose="020B0604030504040204" pitchFamily="34" charset="0"/>
                <a:ea typeface="Verdana" panose="020B0604030504040204" pitchFamily="34" charset="0"/>
              </a:rPr>
              <a:t>SAN DIEGO GAS &amp; ELECTRIC COMPANY (U 902-M), 2024-2027 ENERGY EFFICIENCY ROLLING PORTFOLIO BUSINESS PLAN, PREPARED TESTIMONY, EXHIBIT 2, PAGES 223-225.</a:t>
            </a:r>
          </a:p>
          <a:p>
            <a:endParaRPr lang="en-US"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64454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E6D766D-6D87-4E3B-BA72-4DE08D8E3822}"/>
              </a:ext>
            </a:extLst>
          </p:cNvPr>
          <p:cNvSpPr txBox="1">
            <a:spLocks/>
          </p:cNvSpPr>
          <p:nvPr/>
        </p:nvSpPr>
        <p:spPr>
          <a:xfrm>
            <a:off x="411161" y="407960"/>
            <a:ext cx="9166889" cy="424732"/>
          </a:xfrm>
          <a:prstGeom prst="rect">
            <a:avLst/>
          </a:prstGeom>
        </p:spPr>
        <p:txBody>
          <a:bodyPr wrap="square">
            <a:sp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Process Improvements</a:t>
            </a:r>
            <a:endParaRPr kumimoji="0" lang="en-US" sz="2400" b="0"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j-cs"/>
            </a:endParaRPr>
          </a:p>
        </p:txBody>
      </p:sp>
      <p:graphicFrame>
        <p:nvGraphicFramePr>
          <p:cNvPr id="5" name="Diagram 4">
            <a:extLst>
              <a:ext uri="{FF2B5EF4-FFF2-40B4-BE49-F238E27FC236}">
                <a16:creationId xmlns:a16="http://schemas.microsoft.com/office/drawing/2014/main" id="{AF7F5AA1-793B-098F-871B-D32B4C1D98D3}"/>
              </a:ext>
            </a:extLst>
          </p:cNvPr>
          <p:cNvGraphicFramePr/>
          <p:nvPr>
            <p:extLst>
              <p:ext uri="{D42A27DB-BD31-4B8C-83A1-F6EECF244321}">
                <p14:modId xmlns:p14="http://schemas.microsoft.com/office/powerpoint/2010/main" val="3217792447"/>
              </p:ext>
            </p:extLst>
          </p:nvPr>
        </p:nvGraphicFramePr>
        <p:xfrm>
          <a:off x="1191792" y="1301990"/>
          <a:ext cx="9528627" cy="2901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713B18F1-B798-A564-0F11-18E1646AEA1A}"/>
              </a:ext>
            </a:extLst>
          </p:cNvPr>
          <p:cNvSpPr/>
          <p:nvPr/>
        </p:nvSpPr>
        <p:spPr>
          <a:xfrm>
            <a:off x="8883134" y="4342122"/>
            <a:ext cx="1837286" cy="17100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dirty="0">
                <a:solidFill>
                  <a:schemeClr val="tx1"/>
                </a:solidFill>
                <a:latin typeface="Verdana" panose="020B0604030504040204" pitchFamily="34" charset="0"/>
                <a:ea typeface="Verdana" panose="020B0604030504040204" pitchFamily="34" charset="0"/>
              </a:rPr>
              <a:t>Opportunity for SBE/DBEs to add info to a partner list</a:t>
            </a:r>
          </a:p>
          <a:p>
            <a:pPr marL="285750" indent="-285750">
              <a:buFont typeface="Arial" panose="020B0604020202020204" pitchFamily="34" charset="0"/>
              <a:buChar char="•"/>
            </a:pPr>
            <a:r>
              <a:rPr lang="en-US" sz="1200" dirty="0">
                <a:solidFill>
                  <a:schemeClr val="tx1"/>
                </a:solidFill>
                <a:latin typeface="Verdana" panose="020B0604030504040204" pitchFamily="34" charset="0"/>
                <a:ea typeface="Verdana" panose="020B0604030504040204" pitchFamily="34" charset="0"/>
              </a:rPr>
              <a:t>Increases opportunity for partnering on solicitations</a:t>
            </a:r>
          </a:p>
        </p:txBody>
      </p:sp>
      <p:sp>
        <p:nvSpPr>
          <p:cNvPr id="8" name="Rectangle: Rounded Corners 7">
            <a:extLst>
              <a:ext uri="{FF2B5EF4-FFF2-40B4-BE49-F238E27FC236}">
                <a16:creationId xmlns:a16="http://schemas.microsoft.com/office/drawing/2014/main" id="{4ED0723C-C19E-22CD-3BD9-9A80C19A117F}"/>
              </a:ext>
            </a:extLst>
          </p:cNvPr>
          <p:cNvSpPr/>
          <p:nvPr/>
        </p:nvSpPr>
        <p:spPr>
          <a:xfrm>
            <a:off x="3116915" y="4342122"/>
            <a:ext cx="1851526" cy="17100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dirty="0">
                <a:solidFill>
                  <a:schemeClr val="tx1"/>
                </a:solidFill>
                <a:latin typeface="Verdana" panose="020B0604030504040204" pitchFamily="34" charset="0"/>
                <a:ea typeface="Verdana" panose="020B0604030504040204" pitchFamily="34" charset="0"/>
              </a:rPr>
              <a:t>Email</a:t>
            </a:r>
          </a:p>
          <a:p>
            <a:pPr marL="285750" indent="-285750">
              <a:buFont typeface="Arial" panose="020B0604020202020204" pitchFamily="34" charset="0"/>
              <a:buChar char="•"/>
            </a:pPr>
            <a:r>
              <a:rPr lang="en-US" sz="1200" dirty="0">
                <a:solidFill>
                  <a:schemeClr val="tx1"/>
                </a:solidFill>
                <a:latin typeface="Verdana" panose="020B0604030504040204" pitchFamily="34" charset="0"/>
                <a:ea typeface="Verdana" panose="020B0604030504040204" pitchFamily="34" charset="0"/>
              </a:rPr>
              <a:t>Off-cycle meetings</a:t>
            </a:r>
          </a:p>
        </p:txBody>
      </p:sp>
      <p:sp>
        <p:nvSpPr>
          <p:cNvPr id="9" name="Rectangle: Rounded Corners 8">
            <a:extLst>
              <a:ext uri="{FF2B5EF4-FFF2-40B4-BE49-F238E27FC236}">
                <a16:creationId xmlns:a16="http://schemas.microsoft.com/office/drawing/2014/main" id="{DB6A4843-1D1D-52EA-6A83-495CBDCAB480}"/>
              </a:ext>
            </a:extLst>
          </p:cNvPr>
          <p:cNvSpPr/>
          <p:nvPr/>
        </p:nvSpPr>
        <p:spPr>
          <a:xfrm>
            <a:off x="6962585" y="4342122"/>
            <a:ext cx="1837285" cy="17100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dirty="0">
                <a:solidFill>
                  <a:schemeClr val="tx1"/>
                </a:solidFill>
                <a:latin typeface="Verdana" panose="020B0604030504040204" pitchFamily="34" charset="0"/>
                <a:ea typeface="Verdana" panose="020B0604030504040204" pitchFamily="34" charset="0"/>
              </a:rPr>
              <a:t>Added targeted paid advertising</a:t>
            </a:r>
          </a:p>
          <a:p>
            <a:pPr marL="285750" indent="-285750">
              <a:buFont typeface="Arial" panose="020B0604020202020204" pitchFamily="34" charset="0"/>
              <a:buChar char="•"/>
            </a:pPr>
            <a:r>
              <a:rPr lang="en-US" sz="1200" dirty="0">
                <a:solidFill>
                  <a:schemeClr val="tx1"/>
                </a:solidFill>
                <a:latin typeface="Verdana" panose="020B0604030504040204" pitchFamily="34" charset="0"/>
                <a:ea typeface="Verdana" panose="020B0604030504040204" pitchFamily="34" charset="0"/>
              </a:rPr>
              <a:t>Added more channels</a:t>
            </a:r>
          </a:p>
          <a:p>
            <a:pPr marL="285750" indent="-285750">
              <a:buFont typeface="Arial" panose="020B0604020202020204" pitchFamily="34" charset="0"/>
              <a:buChar char="•"/>
            </a:pPr>
            <a:r>
              <a:rPr lang="en-US" sz="1200" dirty="0">
                <a:solidFill>
                  <a:schemeClr val="tx1"/>
                </a:solidFill>
                <a:latin typeface="Verdana" panose="020B0604030504040204" pitchFamily="34" charset="0"/>
                <a:ea typeface="Verdana" panose="020B0604030504040204" pitchFamily="34" charset="0"/>
              </a:rPr>
              <a:t>Collaboration with SBAU</a:t>
            </a:r>
          </a:p>
        </p:txBody>
      </p:sp>
      <p:sp>
        <p:nvSpPr>
          <p:cNvPr id="11" name="Rectangle: Rounded Corners 10">
            <a:extLst>
              <a:ext uri="{FF2B5EF4-FFF2-40B4-BE49-F238E27FC236}">
                <a16:creationId xmlns:a16="http://schemas.microsoft.com/office/drawing/2014/main" id="{A38A4E82-EBD4-6F78-D7E3-5B17A6D49660}"/>
              </a:ext>
            </a:extLst>
          </p:cNvPr>
          <p:cNvSpPr/>
          <p:nvPr/>
        </p:nvSpPr>
        <p:spPr>
          <a:xfrm>
            <a:off x="1182125" y="4342122"/>
            <a:ext cx="1851526" cy="17100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dirty="0">
                <a:solidFill>
                  <a:schemeClr val="tx1"/>
                </a:solidFill>
                <a:latin typeface="Verdana" panose="020B0604030504040204" pitchFamily="34" charset="0"/>
                <a:ea typeface="Verdana" panose="020B0604030504040204" pitchFamily="34" charset="0"/>
              </a:rPr>
              <a:t>Developing RFP in parallel to RFA release</a:t>
            </a:r>
          </a:p>
          <a:p>
            <a:pPr marL="285750" indent="-285750">
              <a:buFont typeface="Arial" panose="020B0604020202020204" pitchFamily="34" charset="0"/>
              <a:buChar char="•"/>
            </a:pPr>
            <a:r>
              <a:rPr lang="en-US" sz="1200" dirty="0">
                <a:solidFill>
                  <a:schemeClr val="tx1"/>
                </a:solidFill>
                <a:latin typeface="Verdana" panose="020B0604030504040204" pitchFamily="34" charset="0"/>
                <a:ea typeface="Verdana" panose="020B0604030504040204" pitchFamily="34" charset="0"/>
              </a:rPr>
              <a:t>Leveraging new EE PRG review options</a:t>
            </a:r>
          </a:p>
        </p:txBody>
      </p:sp>
      <p:sp>
        <p:nvSpPr>
          <p:cNvPr id="12" name="Rectangle: Rounded Corners 11">
            <a:extLst>
              <a:ext uri="{FF2B5EF4-FFF2-40B4-BE49-F238E27FC236}">
                <a16:creationId xmlns:a16="http://schemas.microsoft.com/office/drawing/2014/main" id="{1FF496DC-167D-13F3-CBB7-DFA574938475}"/>
              </a:ext>
            </a:extLst>
          </p:cNvPr>
          <p:cNvSpPr/>
          <p:nvPr/>
        </p:nvSpPr>
        <p:spPr>
          <a:xfrm>
            <a:off x="5039750" y="4342122"/>
            <a:ext cx="1851526" cy="17100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200" dirty="0">
                <a:solidFill>
                  <a:schemeClr val="tx1"/>
                </a:solidFill>
                <a:latin typeface="Verdana" panose="020B0604030504040204" pitchFamily="34" charset="0"/>
                <a:ea typeface="Verdana" panose="020B0604030504040204" pitchFamily="34" charset="0"/>
              </a:rPr>
              <a:t>Shortened from 90 to 60 minutes</a:t>
            </a:r>
          </a:p>
          <a:p>
            <a:pPr marL="285750" indent="-285750">
              <a:buFont typeface="Arial" panose="020B0604020202020204" pitchFamily="34" charset="0"/>
              <a:buChar char="•"/>
            </a:pPr>
            <a:r>
              <a:rPr lang="en-US" sz="1200" dirty="0">
                <a:solidFill>
                  <a:schemeClr val="tx1"/>
                </a:solidFill>
                <a:latin typeface="Verdana" panose="020B0604030504040204" pitchFamily="34" charset="0"/>
                <a:ea typeface="Verdana" panose="020B0604030504040204" pitchFamily="34" charset="0"/>
              </a:rPr>
              <a:t>Influences final bidder score</a:t>
            </a:r>
          </a:p>
        </p:txBody>
      </p:sp>
    </p:spTree>
    <p:extLst>
      <p:ext uri="{BB962C8B-B14F-4D97-AF65-F5344CB8AC3E}">
        <p14:creationId xmlns:p14="http://schemas.microsoft.com/office/powerpoint/2010/main" val="2839045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7">
            <a:extLst>
              <a:ext uri="{FF2B5EF4-FFF2-40B4-BE49-F238E27FC236}">
                <a16:creationId xmlns:a16="http://schemas.microsoft.com/office/drawing/2014/main" id="{1A1122B9-70B2-4EA5-87EB-699B37D574B5}"/>
              </a:ext>
            </a:extLst>
          </p:cNvPr>
          <p:cNvSpPr txBox="1">
            <a:spLocks/>
          </p:cNvSpPr>
          <p:nvPr/>
        </p:nvSpPr>
        <p:spPr>
          <a:xfrm>
            <a:off x="250641" y="1746102"/>
            <a:ext cx="5845359" cy="366618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Verdana" panose="020B0604030504040204" pitchFamily="34" charset="0"/>
                <a:ea typeface="Verdana" panose="020B0604030504040204" pitchFamily="34" charset="0"/>
                <a:cs typeface="Calibri Light" panose="020F0302020204030204" pitchFamily="34" charset="0"/>
              </a:rPr>
              <a:t>A voluntary contact list for those who are open to partnering with other bidders on solicitations</a:t>
            </a:r>
          </a:p>
          <a:p>
            <a:r>
              <a:rPr lang="en-US" sz="1600" dirty="0">
                <a:latin typeface="Verdana" panose="020B0604030504040204" pitchFamily="34" charset="0"/>
                <a:ea typeface="Verdana" panose="020B0604030504040204" pitchFamily="34" charset="0"/>
                <a:cs typeface="Calibri Light" panose="020F0302020204030204" pitchFamily="34" charset="0"/>
              </a:rPr>
              <a:t>Available for each solicitation at the RFA stage</a:t>
            </a:r>
          </a:p>
          <a:p>
            <a:r>
              <a:rPr lang="en-US" sz="1600" dirty="0">
                <a:latin typeface="Verdana" panose="020B0604030504040204" pitchFamily="34" charset="0"/>
                <a:ea typeface="Verdana" panose="020B0604030504040204" pitchFamily="34" charset="0"/>
                <a:cs typeface="Calibri Light" panose="020F0302020204030204" pitchFamily="34" charset="0"/>
              </a:rPr>
              <a:t>Requirement is to register in PowerAdvocate for the solicitation (“Event”)</a:t>
            </a:r>
          </a:p>
          <a:p>
            <a:r>
              <a:rPr lang="en-US" sz="1600" dirty="0">
                <a:latin typeface="Verdana" panose="020B0604030504040204" pitchFamily="34" charset="0"/>
                <a:ea typeface="Verdana" panose="020B0604030504040204" pitchFamily="34" charset="0"/>
                <a:cs typeface="Calibri Light" panose="020F0302020204030204" pitchFamily="34" charset="0"/>
              </a:rPr>
              <a:t>Look for the “Interested Organization Form”</a:t>
            </a:r>
          </a:p>
          <a:p>
            <a:pPr marL="228600" lvl="1">
              <a:spcBef>
                <a:spcPts val="1000"/>
              </a:spcBef>
            </a:pPr>
            <a:r>
              <a:rPr lang="en-US" sz="1600" dirty="0">
                <a:latin typeface="Verdana" panose="020B0604030504040204" pitchFamily="34" charset="0"/>
                <a:ea typeface="Verdana" panose="020B0604030504040204" pitchFamily="34" charset="0"/>
                <a:cs typeface="Calibri Light" panose="020F0302020204030204" pitchFamily="34" charset="0"/>
              </a:rPr>
              <a:t>Option to list e.g., bidder name, core capabilities, and certification statuses</a:t>
            </a:r>
          </a:p>
          <a:p>
            <a:pPr marL="228600" lvl="1">
              <a:spcBef>
                <a:spcPts val="1000"/>
              </a:spcBef>
            </a:pPr>
            <a:r>
              <a:rPr lang="en-US" sz="1600" dirty="0">
                <a:latin typeface="Verdana" panose="020B0604030504040204" pitchFamily="34" charset="0"/>
                <a:ea typeface="Verdana" panose="020B0604030504040204" pitchFamily="34" charset="0"/>
                <a:cs typeface="Calibri Light" panose="020F0302020204030204" pitchFamily="34" charset="0"/>
              </a:rPr>
              <a:t>References to the form can be found on SDG&amp;E’s EE Landing Page, PEPMA, and PowerAdvocate*</a:t>
            </a:r>
          </a:p>
          <a:p>
            <a:pPr marL="228600" lvl="1">
              <a:spcBef>
                <a:spcPts val="1000"/>
              </a:spcBef>
            </a:pPr>
            <a:endParaRPr lang="en-US" sz="1800" dirty="0">
              <a:latin typeface="Verdana" panose="020B0604030504040204" pitchFamily="34" charset="0"/>
              <a:ea typeface="Verdana" panose="020B0604030504040204" pitchFamily="34" charset="0"/>
              <a:cs typeface="Calibri Light" panose="020F0302020204030204" pitchFamily="34" charset="0"/>
            </a:endParaRPr>
          </a:p>
          <a:p>
            <a:pPr marL="0" lvl="1" indent="0">
              <a:spcBef>
                <a:spcPts val="1000"/>
              </a:spcBef>
              <a:buNone/>
            </a:pPr>
            <a:r>
              <a:rPr lang="en-US" sz="1400" dirty="0">
                <a:latin typeface="Verdana" panose="020B0604030504040204" pitchFamily="34" charset="0"/>
                <a:ea typeface="Verdana" panose="020B0604030504040204" pitchFamily="34" charset="0"/>
                <a:cs typeface="Calibri Light" panose="020F0302020204030204" pitchFamily="34" charset="0"/>
              </a:rPr>
              <a:t>*</a:t>
            </a:r>
            <a:r>
              <a:rPr lang="en-US" sz="1050" dirty="0">
                <a:latin typeface="Verdana" panose="020B0604030504040204" pitchFamily="34" charset="0"/>
                <a:ea typeface="Verdana" panose="020B0604030504040204" pitchFamily="34" charset="0"/>
                <a:cs typeface="Calibri Light" panose="020F0302020204030204" pitchFamily="34" charset="0"/>
              </a:rPr>
              <a:t>Required to fill out the list for each individual solicitation event in PowerAdvocate</a:t>
            </a:r>
            <a:endParaRPr lang="en-US" sz="1400" dirty="0">
              <a:latin typeface="Verdana" panose="020B0604030504040204" pitchFamily="34" charset="0"/>
              <a:ea typeface="Verdana" panose="020B0604030504040204" pitchFamily="34" charset="0"/>
              <a:cs typeface="Calibri Light" panose="020F0302020204030204" pitchFamily="34" charset="0"/>
            </a:endParaRPr>
          </a:p>
        </p:txBody>
      </p:sp>
      <p:sp>
        <p:nvSpPr>
          <p:cNvPr id="5" name="Title 1">
            <a:extLst>
              <a:ext uri="{FF2B5EF4-FFF2-40B4-BE49-F238E27FC236}">
                <a16:creationId xmlns:a16="http://schemas.microsoft.com/office/drawing/2014/main" id="{2CE008ED-A436-D512-A94C-12AE5DAB48B0}"/>
              </a:ext>
            </a:extLst>
          </p:cNvPr>
          <p:cNvSpPr txBox="1">
            <a:spLocks/>
          </p:cNvSpPr>
          <p:nvPr/>
        </p:nvSpPr>
        <p:spPr>
          <a:xfrm>
            <a:off x="575106" y="402010"/>
            <a:ext cx="9847196" cy="563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a:defRPr/>
            </a:pPr>
            <a:r>
              <a:rPr lang="en-US" sz="2400" dirty="0">
                <a:solidFill>
                  <a:prstClr val="black"/>
                </a:solidFill>
                <a:latin typeface="Verdana" panose="020B0604030504040204" pitchFamily="34" charset="0"/>
                <a:ea typeface="Verdana" panose="020B0604030504040204" pitchFamily="34" charset="0"/>
              </a:rPr>
              <a:t>Bidder Partnering Tool</a:t>
            </a:r>
          </a:p>
        </p:txBody>
      </p:sp>
      <p:pic>
        <p:nvPicPr>
          <p:cNvPr id="3" name="Picture 2">
            <a:extLst>
              <a:ext uri="{FF2B5EF4-FFF2-40B4-BE49-F238E27FC236}">
                <a16:creationId xmlns:a16="http://schemas.microsoft.com/office/drawing/2014/main" id="{B6376B04-018D-4703-B1FB-844D47357C96}"/>
              </a:ext>
            </a:extLst>
          </p:cNvPr>
          <p:cNvPicPr>
            <a:picLocks noChangeAspect="1"/>
          </p:cNvPicPr>
          <p:nvPr/>
        </p:nvPicPr>
        <p:blipFill rotWithShape="1">
          <a:blip r:embed="rId3"/>
          <a:srcRect r="2008"/>
          <a:stretch/>
        </p:blipFill>
        <p:spPr>
          <a:xfrm>
            <a:off x="6374074" y="1115166"/>
            <a:ext cx="4048228" cy="334928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7BB6A1F-B634-5D07-0EE6-88F80B72DC69}"/>
              </a:ext>
            </a:extLst>
          </p:cNvPr>
          <p:cNvPicPr>
            <a:picLocks noChangeAspect="1"/>
          </p:cNvPicPr>
          <p:nvPr/>
        </p:nvPicPr>
        <p:blipFill>
          <a:blip r:embed="rId4"/>
          <a:stretch>
            <a:fillRect/>
          </a:stretch>
        </p:blipFill>
        <p:spPr>
          <a:xfrm>
            <a:off x="7330203" y="3160719"/>
            <a:ext cx="3978376" cy="3108106"/>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1AE1D56E-FF0E-612E-160E-FAE725CD5CF7}"/>
              </a:ext>
            </a:extLst>
          </p:cNvPr>
          <p:cNvSpPr txBox="1"/>
          <p:nvPr/>
        </p:nvSpPr>
        <p:spPr>
          <a:xfrm>
            <a:off x="7795903" y="689886"/>
            <a:ext cx="1287532" cy="369332"/>
          </a:xfrm>
          <a:prstGeom prst="rect">
            <a:avLst/>
          </a:prstGeom>
          <a:noFill/>
        </p:spPr>
        <p:txBody>
          <a:bodyPr wrap="none" rtlCol="0">
            <a:spAutoFit/>
          </a:bodyPr>
          <a:lstStyle/>
          <a:p>
            <a:r>
              <a:rPr lang="en-US" b="1" dirty="0">
                <a:latin typeface="Verdana" panose="020B0604030504040204" pitchFamily="34" charset="0"/>
                <a:ea typeface="Verdana" panose="020B0604030504040204" pitchFamily="34" charset="0"/>
                <a:cs typeface="Calibri Light" panose="020F0302020204030204" pitchFamily="34" charset="0"/>
              </a:rPr>
              <a:t>Example</a:t>
            </a:r>
          </a:p>
        </p:txBody>
      </p:sp>
    </p:spTree>
    <p:extLst>
      <p:ext uri="{BB962C8B-B14F-4D97-AF65-F5344CB8AC3E}">
        <p14:creationId xmlns:p14="http://schemas.microsoft.com/office/powerpoint/2010/main" val="3370074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93C37-C491-5C45-A45F-6202524BC318}"/>
              </a:ext>
            </a:extLst>
          </p:cNvPr>
          <p:cNvSpPr>
            <a:spLocks noGrp="1"/>
          </p:cNvSpPr>
          <p:nvPr>
            <p:ph type="title"/>
          </p:nvPr>
        </p:nvSpPr>
        <p:spPr>
          <a:xfrm>
            <a:off x="1003916" y="1385668"/>
            <a:ext cx="10515600" cy="2043332"/>
          </a:xfrm>
        </p:spPr>
        <p:txBody>
          <a:bodyPr>
            <a:normAutofit/>
          </a:bodyPr>
          <a:lstStyle/>
          <a:p>
            <a:r>
              <a:rPr lang="en-US" sz="4000" dirty="0"/>
              <a:t>Southern California Edison</a:t>
            </a:r>
            <a:br>
              <a:rPr lang="en-US" sz="4000" dirty="0"/>
            </a:br>
            <a:r>
              <a:rPr lang="en-US" sz="4000" dirty="0"/>
              <a:t>EE Stakeholder Forum</a:t>
            </a:r>
            <a:br>
              <a:rPr lang="en-US" sz="4000" dirty="0"/>
            </a:br>
            <a:r>
              <a:rPr lang="en-US" sz="3100" dirty="0"/>
              <a:t>Topic 1 – IOU Portfolio and Solicitation Update</a:t>
            </a:r>
            <a:endParaRPr lang="en-US" sz="3600" dirty="0"/>
          </a:p>
        </p:txBody>
      </p:sp>
    </p:spTree>
    <p:extLst>
      <p:ext uri="{BB962C8B-B14F-4D97-AF65-F5344CB8AC3E}">
        <p14:creationId xmlns:p14="http://schemas.microsoft.com/office/powerpoint/2010/main" val="4268924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E68C-FC95-4A6C-8DC1-CD05D6016CD3}"/>
              </a:ext>
            </a:extLst>
          </p:cNvPr>
          <p:cNvSpPr>
            <a:spLocks noGrp="1"/>
          </p:cNvSpPr>
          <p:nvPr>
            <p:ph type="title"/>
          </p:nvPr>
        </p:nvSpPr>
        <p:spPr>
          <a:xfrm>
            <a:off x="635003" y="7445"/>
            <a:ext cx="10921993" cy="848589"/>
          </a:xfrm>
        </p:spPr>
        <p:txBody>
          <a:bodyPr>
            <a:normAutofit/>
          </a:bodyPr>
          <a:lstStyle/>
          <a:p>
            <a:r>
              <a:rPr lang="en-US" dirty="0"/>
              <a:t>Solicitation Schedule: Planned &amp; In Progress</a:t>
            </a:r>
          </a:p>
        </p:txBody>
      </p:sp>
      <p:sp>
        <p:nvSpPr>
          <p:cNvPr id="3" name="Content Placeholder 2">
            <a:extLst>
              <a:ext uri="{FF2B5EF4-FFF2-40B4-BE49-F238E27FC236}">
                <a16:creationId xmlns:a16="http://schemas.microsoft.com/office/drawing/2014/main" id="{2D49BC49-D3B4-41B8-8BC9-50D8FCFAA8F4}"/>
              </a:ext>
            </a:extLst>
          </p:cNvPr>
          <p:cNvSpPr>
            <a:spLocks noGrp="1"/>
          </p:cNvSpPr>
          <p:nvPr>
            <p:ph sz="half" idx="1"/>
          </p:nvPr>
        </p:nvSpPr>
        <p:spPr>
          <a:xfrm>
            <a:off x="635002" y="4475830"/>
            <a:ext cx="10921993" cy="1979240"/>
          </a:xfrm>
        </p:spPr>
        <p:txBody>
          <a:bodyPr vert="horz" lIns="91440" tIns="45720" rIns="91440" bIns="45720" rtlCol="0" anchor="t">
            <a:normAutofit fontScale="92500" lnSpcReduction="20000"/>
          </a:bodyPr>
          <a:lstStyle/>
          <a:p>
            <a:r>
              <a:rPr lang="en-US" dirty="0">
                <a:solidFill>
                  <a:srgbClr val="000000"/>
                </a:solidFill>
                <a:latin typeface="Segoe UI"/>
                <a:cs typeface="Segoe UI"/>
              </a:rPr>
              <a:t>Summer Reliability solicitation did not receive any offers, the solicitation has concluded</a:t>
            </a:r>
          </a:p>
          <a:p>
            <a:r>
              <a:rPr lang="en-US" dirty="0">
                <a:solidFill>
                  <a:srgbClr val="000000"/>
                </a:solidFill>
                <a:latin typeface="Segoe UI"/>
                <a:cs typeface="Segoe UI"/>
              </a:rPr>
              <a:t>Conducting portfolio analysis to determine Market Gap solicitation scope</a:t>
            </a:r>
          </a:p>
          <a:p>
            <a:pPr lvl="1">
              <a:buFont typeface="Courier New" panose="02070309020205020404" pitchFamily="49" charset="0"/>
              <a:buChar char="o"/>
            </a:pPr>
            <a:r>
              <a:rPr lang="en-US" dirty="0">
                <a:solidFill>
                  <a:srgbClr val="000000"/>
                </a:solidFill>
                <a:latin typeface="Segoe UI"/>
                <a:cs typeface="Segoe UI"/>
              </a:rPr>
              <a:t>Expected to result in multiple solicitations</a:t>
            </a:r>
          </a:p>
          <a:p>
            <a:pPr lvl="1">
              <a:buFont typeface="Courier New" panose="02070309020205020404" pitchFamily="49" charset="0"/>
              <a:buChar char="o"/>
            </a:pPr>
            <a:r>
              <a:rPr lang="en-US" dirty="0">
                <a:solidFill>
                  <a:srgbClr val="000000"/>
                </a:solidFill>
                <a:latin typeface="Segoe UI"/>
                <a:cs typeface="Segoe UI"/>
              </a:rPr>
              <a:t>Budgets are TBD, dependent on target market(s) and gap size(s)</a:t>
            </a:r>
          </a:p>
          <a:p>
            <a:r>
              <a:rPr lang="en-US" dirty="0">
                <a:solidFill>
                  <a:srgbClr val="000000"/>
                </a:solidFill>
                <a:latin typeface="Segoe UI"/>
                <a:cs typeface="Segoe UI"/>
              </a:rPr>
              <a:t>Per the Business Plan, Market Support will be fulfilled by existing programs and new SCE-led local programs in the near term </a:t>
            </a:r>
            <a:endParaRPr lang="en-US" dirty="0">
              <a:solidFill>
                <a:srgbClr val="000000"/>
              </a:solidFill>
            </a:endParaRPr>
          </a:p>
          <a:p>
            <a:pPr lvl="1">
              <a:buFont typeface="Courier New" panose="02070309020205020404" pitchFamily="49" charset="0"/>
              <a:buChar char="o"/>
            </a:pPr>
            <a:r>
              <a:rPr lang="en-US" dirty="0">
                <a:solidFill>
                  <a:srgbClr val="000000"/>
                </a:solidFill>
                <a:latin typeface="Segoe UI"/>
                <a:cs typeface="Segoe UI"/>
              </a:rPr>
              <a:t>If gaps are identified, SCE may solicit for additional Market Support programs at a later date</a:t>
            </a:r>
          </a:p>
        </p:txBody>
      </p:sp>
      <p:sp>
        <p:nvSpPr>
          <p:cNvPr id="5" name="Slide Number Placeholder 3">
            <a:extLst>
              <a:ext uri="{FF2B5EF4-FFF2-40B4-BE49-F238E27FC236}">
                <a16:creationId xmlns:a16="http://schemas.microsoft.com/office/drawing/2014/main" id="{D0056633-213A-43CE-ABDF-02FE663DCA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0848E-EBEA-3A4C-AF44-E91176C6413C}" type="slidenum">
              <a:rPr kumimoji="0" lang="en-US" sz="1200" b="1" i="0" u="none" strike="noStrike" kern="1200" cap="none" spc="0" normalizeH="0" baseline="0" noProof="0" smtClean="0">
                <a:ln>
                  <a:noFill/>
                </a:ln>
                <a:solidFill>
                  <a:prstClr val="white">
                    <a:lumMod val="50000"/>
                  </a:prstClr>
                </a:solidFill>
                <a:effectLst/>
                <a:uLnTx/>
                <a:uFillTx/>
                <a:latin typeface="Open Sans"/>
                <a:cs typeface="Open San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dirty="0">
              <a:ln>
                <a:noFill/>
              </a:ln>
              <a:solidFill>
                <a:prstClr val="white">
                  <a:lumMod val="50000"/>
                </a:prstClr>
              </a:solidFill>
              <a:effectLst/>
              <a:uLnTx/>
              <a:uFillTx/>
              <a:latin typeface="Open Sans"/>
              <a:cs typeface="Open Sans"/>
            </a:endParaRPr>
          </a:p>
        </p:txBody>
      </p:sp>
      <p:graphicFrame>
        <p:nvGraphicFramePr>
          <p:cNvPr id="4" name="Table 3">
            <a:extLst>
              <a:ext uri="{FF2B5EF4-FFF2-40B4-BE49-F238E27FC236}">
                <a16:creationId xmlns:a16="http://schemas.microsoft.com/office/drawing/2014/main" id="{B06730DB-4DD9-4ED7-9532-A29376FDD0C5}"/>
              </a:ext>
            </a:extLst>
          </p:cNvPr>
          <p:cNvGraphicFramePr>
            <a:graphicFrameLocks noGrp="1"/>
          </p:cNvGraphicFramePr>
          <p:nvPr/>
        </p:nvGraphicFramePr>
        <p:xfrm>
          <a:off x="635003" y="906834"/>
          <a:ext cx="10921993" cy="3441651"/>
        </p:xfrm>
        <a:graphic>
          <a:graphicData uri="http://schemas.openxmlformats.org/drawingml/2006/table">
            <a:tbl>
              <a:tblPr/>
              <a:tblGrid>
                <a:gridCol w="427926">
                  <a:extLst>
                    <a:ext uri="{9D8B030D-6E8A-4147-A177-3AD203B41FA5}">
                      <a16:colId xmlns:a16="http://schemas.microsoft.com/office/drawing/2014/main" val="703312757"/>
                    </a:ext>
                  </a:extLst>
                </a:gridCol>
                <a:gridCol w="1764369">
                  <a:extLst>
                    <a:ext uri="{9D8B030D-6E8A-4147-A177-3AD203B41FA5}">
                      <a16:colId xmlns:a16="http://schemas.microsoft.com/office/drawing/2014/main" val="3761150294"/>
                    </a:ext>
                  </a:extLst>
                </a:gridCol>
                <a:gridCol w="1799482">
                  <a:extLst>
                    <a:ext uri="{9D8B030D-6E8A-4147-A177-3AD203B41FA5}">
                      <a16:colId xmlns:a16="http://schemas.microsoft.com/office/drawing/2014/main" val="1997473347"/>
                    </a:ext>
                  </a:extLst>
                </a:gridCol>
                <a:gridCol w="193116">
                  <a:extLst>
                    <a:ext uri="{9D8B030D-6E8A-4147-A177-3AD203B41FA5}">
                      <a16:colId xmlns:a16="http://schemas.microsoft.com/office/drawing/2014/main" val="3055372953"/>
                    </a:ext>
                  </a:extLst>
                </a:gridCol>
                <a:gridCol w="193116">
                  <a:extLst>
                    <a:ext uri="{9D8B030D-6E8A-4147-A177-3AD203B41FA5}">
                      <a16:colId xmlns:a16="http://schemas.microsoft.com/office/drawing/2014/main" val="1959271942"/>
                    </a:ext>
                  </a:extLst>
                </a:gridCol>
                <a:gridCol w="193116">
                  <a:extLst>
                    <a:ext uri="{9D8B030D-6E8A-4147-A177-3AD203B41FA5}">
                      <a16:colId xmlns:a16="http://schemas.microsoft.com/office/drawing/2014/main" val="4110374114"/>
                    </a:ext>
                  </a:extLst>
                </a:gridCol>
                <a:gridCol w="193116">
                  <a:extLst>
                    <a:ext uri="{9D8B030D-6E8A-4147-A177-3AD203B41FA5}">
                      <a16:colId xmlns:a16="http://schemas.microsoft.com/office/drawing/2014/main" val="1599721167"/>
                    </a:ext>
                  </a:extLst>
                </a:gridCol>
                <a:gridCol w="193116">
                  <a:extLst>
                    <a:ext uri="{9D8B030D-6E8A-4147-A177-3AD203B41FA5}">
                      <a16:colId xmlns:a16="http://schemas.microsoft.com/office/drawing/2014/main" val="211382704"/>
                    </a:ext>
                  </a:extLst>
                </a:gridCol>
                <a:gridCol w="193116">
                  <a:extLst>
                    <a:ext uri="{9D8B030D-6E8A-4147-A177-3AD203B41FA5}">
                      <a16:colId xmlns:a16="http://schemas.microsoft.com/office/drawing/2014/main" val="2435329935"/>
                    </a:ext>
                  </a:extLst>
                </a:gridCol>
                <a:gridCol w="193116">
                  <a:extLst>
                    <a:ext uri="{9D8B030D-6E8A-4147-A177-3AD203B41FA5}">
                      <a16:colId xmlns:a16="http://schemas.microsoft.com/office/drawing/2014/main" val="2922727438"/>
                    </a:ext>
                  </a:extLst>
                </a:gridCol>
                <a:gridCol w="193116">
                  <a:extLst>
                    <a:ext uri="{9D8B030D-6E8A-4147-A177-3AD203B41FA5}">
                      <a16:colId xmlns:a16="http://schemas.microsoft.com/office/drawing/2014/main" val="2580403398"/>
                    </a:ext>
                  </a:extLst>
                </a:gridCol>
                <a:gridCol w="193116">
                  <a:extLst>
                    <a:ext uri="{9D8B030D-6E8A-4147-A177-3AD203B41FA5}">
                      <a16:colId xmlns:a16="http://schemas.microsoft.com/office/drawing/2014/main" val="3674110284"/>
                    </a:ext>
                  </a:extLst>
                </a:gridCol>
                <a:gridCol w="193116">
                  <a:extLst>
                    <a:ext uri="{9D8B030D-6E8A-4147-A177-3AD203B41FA5}">
                      <a16:colId xmlns:a16="http://schemas.microsoft.com/office/drawing/2014/main" val="795315465"/>
                    </a:ext>
                  </a:extLst>
                </a:gridCol>
                <a:gridCol w="193116">
                  <a:extLst>
                    <a:ext uri="{9D8B030D-6E8A-4147-A177-3AD203B41FA5}">
                      <a16:colId xmlns:a16="http://schemas.microsoft.com/office/drawing/2014/main" val="2357270071"/>
                    </a:ext>
                  </a:extLst>
                </a:gridCol>
                <a:gridCol w="193116">
                  <a:extLst>
                    <a:ext uri="{9D8B030D-6E8A-4147-A177-3AD203B41FA5}">
                      <a16:colId xmlns:a16="http://schemas.microsoft.com/office/drawing/2014/main" val="613436837"/>
                    </a:ext>
                  </a:extLst>
                </a:gridCol>
                <a:gridCol w="193116">
                  <a:extLst>
                    <a:ext uri="{9D8B030D-6E8A-4147-A177-3AD203B41FA5}">
                      <a16:colId xmlns:a16="http://schemas.microsoft.com/office/drawing/2014/main" val="3443894710"/>
                    </a:ext>
                  </a:extLst>
                </a:gridCol>
                <a:gridCol w="193116">
                  <a:extLst>
                    <a:ext uri="{9D8B030D-6E8A-4147-A177-3AD203B41FA5}">
                      <a16:colId xmlns:a16="http://schemas.microsoft.com/office/drawing/2014/main" val="405890465"/>
                    </a:ext>
                  </a:extLst>
                </a:gridCol>
                <a:gridCol w="193116">
                  <a:extLst>
                    <a:ext uri="{9D8B030D-6E8A-4147-A177-3AD203B41FA5}">
                      <a16:colId xmlns:a16="http://schemas.microsoft.com/office/drawing/2014/main" val="3917640279"/>
                    </a:ext>
                  </a:extLst>
                </a:gridCol>
                <a:gridCol w="193116">
                  <a:extLst>
                    <a:ext uri="{9D8B030D-6E8A-4147-A177-3AD203B41FA5}">
                      <a16:colId xmlns:a16="http://schemas.microsoft.com/office/drawing/2014/main" val="2693568266"/>
                    </a:ext>
                  </a:extLst>
                </a:gridCol>
                <a:gridCol w="193116">
                  <a:extLst>
                    <a:ext uri="{9D8B030D-6E8A-4147-A177-3AD203B41FA5}">
                      <a16:colId xmlns:a16="http://schemas.microsoft.com/office/drawing/2014/main" val="1450066140"/>
                    </a:ext>
                  </a:extLst>
                </a:gridCol>
                <a:gridCol w="193116">
                  <a:extLst>
                    <a:ext uri="{9D8B030D-6E8A-4147-A177-3AD203B41FA5}">
                      <a16:colId xmlns:a16="http://schemas.microsoft.com/office/drawing/2014/main" val="2872261141"/>
                    </a:ext>
                  </a:extLst>
                </a:gridCol>
                <a:gridCol w="193116">
                  <a:extLst>
                    <a:ext uri="{9D8B030D-6E8A-4147-A177-3AD203B41FA5}">
                      <a16:colId xmlns:a16="http://schemas.microsoft.com/office/drawing/2014/main" val="1098347714"/>
                    </a:ext>
                  </a:extLst>
                </a:gridCol>
                <a:gridCol w="193116">
                  <a:extLst>
                    <a:ext uri="{9D8B030D-6E8A-4147-A177-3AD203B41FA5}">
                      <a16:colId xmlns:a16="http://schemas.microsoft.com/office/drawing/2014/main" val="3144326695"/>
                    </a:ext>
                  </a:extLst>
                </a:gridCol>
                <a:gridCol w="193116">
                  <a:extLst>
                    <a:ext uri="{9D8B030D-6E8A-4147-A177-3AD203B41FA5}">
                      <a16:colId xmlns:a16="http://schemas.microsoft.com/office/drawing/2014/main" val="1766745624"/>
                    </a:ext>
                  </a:extLst>
                </a:gridCol>
                <a:gridCol w="193116">
                  <a:extLst>
                    <a:ext uri="{9D8B030D-6E8A-4147-A177-3AD203B41FA5}">
                      <a16:colId xmlns:a16="http://schemas.microsoft.com/office/drawing/2014/main" val="1989861183"/>
                    </a:ext>
                  </a:extLst>
                </a:gridCol>
                <a:gridCol w="193116">
                  <a:extLst>
                    <a:ext uri="{9D8B030D-6E8A-4147-A177-3AD203B41FA5}">
                      <a16:colId xmlns:a16="http://schemas.microsoft.com/office/drawing/2014/main" val="2888409344"/>
                    </a:ext>
                  </a:extLst>
                </a:gridCol>
                <a:gridCol w="193116">
                  <a:extLst>
                    <a:ext uri="{9D8B030D-6E8A-4147-A177-3AD203B41FA5}">
                      <a16:colId xmlns:a16="http://schemas.microsoft.com/office/drawing/2014/main" val="1377804736"/>
                    </a:ext>
                  </a:extLst>
                </a:gridCol>
                <a:gridCol w="193116">
                  <a:extLst>
                    <a:ext uri="{9D8B030D-6E8A-4147-A177-3AD203B41FA5}">
                      <a16:colId xmlns:a16="http://schemas.microsoft.com/office/drawing/2014/main" val="2372149950"/>
                    </a:ext>
                  </a:extLst>
                </a:gridCol>
                <a:gridCol w="190920">
                  <a:extLst>
                    <a:ext uri="{9D8B030D-6E8A-4147-A177-3AD203B41FA5}">
                      <a16:colId xmlns:a16="http://schemas.microsoft.com/office/drawing/2014/main" val="141466708"/>
                    </a:ext>
                  </a:extLst>
                </a:gridCol>
                <a:gridCol w="193116">
                  <a:extLst>
                    <a:ext uri="{9D8B030D-6E8A-4147-A177-3AD203B41FA5}">
                      <a16:colId xmlns:a16="http://schemas.microsoft.com/office/drawing/2014/main" val="1404532464"/>
                    </a:ext>
                  </a:extLst>
                </a:gridCol>
                <a:gridCol w="190920">
                  <a:extLst>
                    <a:ext uri="{9D8B030D-6E8A-4147-A177-3AD203B41FA5}">
                      <a16:colId xmlns:a16="http://schemas.microsoft.com/office/drawing/2014/main" val="935492092"/>
                    </a:ext>
                  </a:extLst>
                </a:gridCol>
                <a:gridCol w="190920">
                  <a:extLst>
                    <a:ext uri="{9D8B030D-6E8A-4147-A177-3AD203B41FA5}">
                      <a16:colId xmlns:a16="http://schemas.microsoft.com/office/drawing/2014/main" val="2059752613"/>
                    </a:ext>
                  </a:extLst>
                </a:gridCol>
                <a:gridCol w="190920">
                  <a:extLst>
                    <a:ext uri="{9D8B030D-6E8A-4147-A177-3AD203B41FA5}">
                      <a16:colId xmlns:a16="http://schemas.microsoft.com/office/drawing/2014/main" val="875853840"/>
                    </a:ext>
                  </a:extLst>
                </a:gridCol>
                <a:gridCol w="190920">
                  <a:extLst>
                    <a:ext uri="{9D8B030D-6E8A-4147-A177-3AD203B41FA5}">
                      <a16:colId xmlns:a16="http://schemas.microsoft.com/office/drawing/2014/main" val="3485740668"/>
                    </a:ext>
                  </a:extLst>
                </a:gridCol>
                <a:gridCol w="190920">
                  <a:extLst>
                    <a:ext uri="{9D8B030D-6E8A-4147-A177-3AD203B41FA5}">
                      <a16:colId xmlns:a16="http://schemas.microsoft.com/office/drawing/2014/main" val="212049075"/>
                    </a:ext>
                  </a:extLst>
                </a:gridCol>
                <a:gridCol w="190920">
                  <a:extLst>
                    <a:ext uri="{9D8B030D-6E8A-4147-A177-3AD203B41FA5}">
                      <a16:colId xmlns:a16="http://schemas.microsoft.com/office/drawing/2014/main" val="3978659024"/>
                    </a:ext>
                  </a:extLst>
                </a:gridCol>
                <a:gridCol w="190920">
                  <a:extLst>
                    <a:ext uri="{9D8B030D-6E8A-4147-A177-3AD203B41FA5}">
                      <a16:colId xmlns:a16="http://schemas.microsoft.com/office/drawing/2014/main" val="1877621477"/>
                    </a:ext>
                  </a:extLst>
                </a:gridCol>
                <a:gridCol w="190920">
                  <a:extLst>
                    <a:ext uri="{9D8B030D-6E8A-4147-A177-3AD203B41FA5}">
                      <a16:colId xmlns:a16="http://schemas.microsoft.com/office/drawing/2014/main" val="1480672094"/>
                    </a:ext>
                  </a:extLst>
                </a:gridCol>
                <a:gridCol w="190920">
                  <a:extLst>
                    <a:ext uri="{9D8B030D-6E8A-4147-A177-3AD203B41FA5}">
                      <a16:colId xmlns:a16="http://schemas.microsoft.com/office/drawing/2014/main" val="615542067"/>
                    </a:ext>
                  </a:extLst>
                </a:gridCol>
              </a:tblGrid>
              <a:tr h="391212">
                <a:tc gridSpan="39">
                  <a:txBody>
                    <a:bodyPr/>
                    <a:lstStyle/>
                    <a:p>
                      <a:pPr algn="ctr" fontAlgn="ctr"/>
                      <a:r>
                        <a:rPr lang="en-US" sz="1200" b="1" i="0" u="none" strike="noStrike" dirty="0">
                          <a:solidFill>
                            <a:srgbClr val="FFFFFF"/>
                          </a:solidFill>
                          <a:effectLst/>
                          <a:latin typeface="Calibri" panose="020F0502020204030204" pitchFamily="34" charset="0"/>
                        </a:rPr>
                        <a:t>SCE’s Energy Efficiency Solicitation Schedule</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Schedule as of 7/01/2022 (Schedule may be subject to change at IOU's discretion)</a:t>
                      </a:r>
                    </a:p>
                  </a:txBody>
                  <a:tcPr marL="6325" marR="6325" marT="63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808080"/>
                      </a:solidFill>
                      <a:prstDash val="solid"/>
                      <a:round/>
                      <a:headEnd type="none" w="med" len="med"/>
                      <a:tailEnd type="none" w="med" len="med"/>
                    </a:lnB>
                    <a:solidFill>
                      <a:srgbClr val="3054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0773851"/>
                  </a:ext>
                </a:extLst>
              </a:tr>
              <a:tr h="132994">
                <a:tc rowSpan="3">
                  <a:txBody>
                    <a:bodyPr/>
                    <a:lstStyle/>
                    <a:p>
                      <a:pPr algn="ctr" fontAlgn="ctr"/>
                      <a:r>
                        <a:rPr lang="en-US" sz="700" b="1" i="0" u="none" strike="noStrike" dirty="0">
                          <a:solidFill>
                            <a:srgbClr val="000000"/>
                          </a:solidFill>
                          <a:effectLst/>
                          <a:latin typeface="Calibri" panose="020F0502020204030204" pitchFamily="34" charset="0"/>
                        </a:rPr>
                        <a:t>IOU</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gridSpan="2">
                  <a:txBody>
                    <a:bodyPr/>
                    <a:lstStyle/>
                    <a:p>
                      <a:pPr algn="ctr" fontAlgn="ctr"/>
                      <a:r>
                        <a:rPr lang="en-US" sz="700" b="1" i="0" u="none" strike="noStrike" dirty="0">
                          <a:solidFill>
                            <a:srgbClr val="000000"/>
                          </a:solidFill>
                          <a:effectLst/>
                          <a:latin typeface="Calibri" panose="020F0502020204030204" pitchFamily="34" charset="0"/>
                        </a:rPr>
                        <a:t>Year</a:t>
                      </a:r>
                    </a:p>
                  </a:txBody>
                  <a:tcPr marL="6325" marR="6325" marT="6325" marB="0" anchor="ctr">
                    <a:lnL w="6350" cap="flat" cmpd="sng" algn="ctr">
                      <a:solidFill>
                        <a:srgbClr val="00000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gridSpan="12">
                  <a:txBody>
                    <a:bodyPr/>
                    <a:lstStyle/>
                    <a:p>
                      <a:pPr algn="ctr" fontAlgn="ctr"/>
                      <a:r>
                        <a:rPr lang="en-US" sz="700" b="1" i="0" u="none" strike="noStrike" dirty="0">
                          <a:solidFill>
                            <a:srgbClr val="000000"/>
                          </a:solidFill>
                          <a:effectLst/>
                          <a:latin typeface="Calibri" panose="020F0502020204030204" pitchFamily="34" charset="0"/>
                        </a:rPr>
                        <a:t>2022</a:t>
                      </a:r>
                    </a:p>
                  </a:txBody>
                  <a:tcPr marL="6325" marR="6325" marT="6325" marB="0" anchor="ctr">
                    <a:lnL>
                      <a:noFill/>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ctr"/>
                      <a:r>
                        <a:rPr lang="en-US" sz="700" b="1" i="0" u="none" strike="noStrike" dirty="0">
                          <a:solidFill>
                            <a:srgbClr val="000000"/>
                          </a:solidFill>
                          <a:effectLst/>
                          <a:latin typeface="Calibri" panose="020F0502020204030204" pitchFamily="34" charset="0"/>
                        </a:rPr>
                        <a:t>2023</a:t>
                      </a:r>
                    </a:p>
                  </a:txBody>
                  <a:tcPr marL="6325" marR="6325" marT="63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ctr"/>
                      <a:r>
                        <a:rPr lang="en-US" sz="700" b="1" i="0" u="none" strike="noStrike" dirty="0">
                          <a:solidFill>
                            <a:srgbClr val="000000"/>
                          </a:solidFill>
                          <a:effectLst/>
                          <a:latin typeface="Calibri" panose="020F0502020204030204" pitchFamily="34" charset="0"/>
                        </a:rPr>
                        <a:t>2024</a:t>
                      </a:r>
                    </a:p>
                  </a:txBody>
                  <a:tcPr marL="6325" marR="6325" marT="6325" marB="0" anchor="ctr">
                    <a:lnL w="1270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0122855"/>
                  </a:ext>
                </a:extLst>
              </a:tr>
              <a:tr h="132994">
                <a:tc vMerge="1">
                  <a:txBody>
                    <a:bodyPr/>
                    <a:lstStyle/>
                    <a:p>
                      <a:endParaRPr lang="en-US"/>
                    </a:p>
                  </a:txBody>
                  <a:tcPr/>
                </a:tc>
                <a:tc gridSpan="2">
                  <a:txBody>
                    <a:bodyPr/>
                    <a:lstStyle/>
                    <a:p>
                      <a:pPr algn="ctr" fontAlgn="ctr"/>
                      <a:r>
                        <a:rPr lang="en-US" sz="700" b="1" i="0" u="none" strike="noStrike" dirty="0">
                          <a:solidFill>
                            <a:srgbClr val="000000"/>
                          </a:solidFill>
                          <a:effectLst/>
                          <a:latin typeface="Calibri" panose="020F0502020204030204" pitchFamily="34" charset="0"/>
                        </a:rPr>
                        <a:t>Quarter</a:t>
                      </a:r>
                    </a:p>
                  </a:txBody>
                  <a:tcPr marL="6325" marR="6325" marT="63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3">
                  <a:txBody>
                    <a:bodyPr/>
                    <a:lstStyle/>
                    <a:p>
                      <a:pPr algn="ctr" fontAlgn="ctr"/>
                      <a:r>
                        <a:rPr lang="en-US" sz="700" b="1" i="0" u="none" strike="noStrike" dirty="0">
                          <a:solidFill>
                            <a:srgbClr val="000000"/>
                          </a:solidFill>
                          <a:effectLst/>
                          <a:latin typeface="Calibri" panose="020F0502020204030204" pitchFamily="34" charset="0"/>
                        </a:rPr>
                        <a:t>Q1</a:t>
                      </a:r>
                    </a:p>
                  </a:txBody>
                  <a:tcPr marL="6325" marR="6325" marT="63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1" i="0" u="none" strike="noStrike" dirty="0">
                          <a:solidFill>
                            <a:srgbClr val="000000"/>
                          </a:solidFill>
                          <a:effectLst/>
                          <a:latin typeface="Calibri" panose="020F0502020204030204" pitchFamily="34" charset="0"/>
                        </a:rPr>
                        <a:t>Q2</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1" i="0" u="none" strike="noStrike" dirty="0">
                          <a:solidFill>
                            <a:srgbClr val="000000"/>
                          </a:solidFill>
                          <a:effectLst/>
                          <a:latin typeface="Calibri" panose="020F0502020204030204" pitchFamily="34" charset="0"/>
                        </a:rPr>
                        <a:t>Q3</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1" i="0" u="none" strike="noStrike" dirty="0">
                          <a:solidFill>
                            <a:srgbClr val="000000"/>
                          </a:solidFill>
                          <a:effectLst/>
                          <a:latin typeface="Calibri" panose="020F0502020204030204" pitchFamily="34" charset="0"/>
                        </a:rPr>
                        <a:t>Q4</a:t>
                      </a:r>
                    </a:p>
                  </a:txBody>
                  <a:tcPr marL="6325" marR="6325" marT="63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1" i="0" u="none" strike="noStrike" dirty="0">
                          <a:solidFill>
                            <a:srgbClr val="000000"/>
                          </a:solidFill>
                          <a:effectLst/>
                          <a:latin typeface="Calibri" panose="020F0502020204030204" pitchFamily="34" charset="0"/>
                        </a:rPr>
                        <a:t>Q1</a:t>
                      </a:r>
                    </a:p>
                  </a:txBody>
                  <a:tcPr marL="6325" marR="6325" marT="63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1" i="0" u="none" strike="noStrike" dirty="0">
                          <a:solidFill>
                            <a:srgbClr val="000000"/>
                          </a:solidFill>
                          <a:effectLst/>
                          <a:latin typeface="Calibri" panose="020F0502020204030204" pitchFamily="34" charset="0"/>
                        </a:rPr>
                        <a:t>Q2</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1" i="0" u="none" strike="noStrike" dirty="0">
                          <a:solidFill>
                            <a:srgbClr val="000000"/>
                          </a:solidFill>
                          <a:effectLst/>
                          <a:latin typeface="Calibri" panose="020F0502020204030204" pitchFamily="34" charset="0"/>
                        </a:rPr>
                        <a:t>Q3</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1" i="0" u="none" strike="noStrike" dirty="0">
                          <a:solidFill>
                            <a:srgbClr val="000000"/>
                          </a:solidFill>
                          <a:effectLst/>
                          <a:latin typeface="Calibri" panose="020F0502020204030204" pitchFamily="34" charset="0"/>
                        </a:rPr>
                        <a:t>Q4</a:t>
                      </a:r>
                    </a:p>
                  </a:txBody>
                  <a:tcPr marL="6325" marR="6325" marT="63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1" i="0" u="none" strike="noStrike" dirty="0">
                          <a:solidFill>
                            <a:srgbClr val="000000"/>
                          </a:solidFill>
                          <a:effectLst/>
                          <a:latin typeface="Calibri" panose="020F0502020204030204" pitchFamily="34" charset="0"/>
                        </a:rPr>
                        <a:t>Q1</a:t>
                      </a:r>
                    </a:p>
                  </a:txBody>
                  <a:tcPr marL="6325" marR="6325" marT="63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1" i="0" u="none" strike="noStrike" dirty="0">
                          <a:solidFill>
                            <a:srgbClr val="000000"/>
                          </a:solidFill>
                          <a:effectLst/>
                          <a:latin typeface="Calibri" panose="020F0502020204030204" pitchFamily="34" charset="0"/>
                        </a:rPr>
                        <a:t>Q2</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1" i="0" u="none" strike="noStrike" dirty="0">
                          <a:solidFill>
                            <a:srgbClr val="000000"/>
                          </a:solidFill>
                          <a:effectLst/>
                          <a:latin typeface="Calibri" panose="020F0502020204030204" pitchFamily="34" charset="0"/>
                        </a:rPr>
                        <a:t>Q3</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1" i="0" u="none" strike="noStrike" dirty="0">
                          <a:solidFill>
                            <a:srgbClr val="000000"/>
                          </a:solidFill>
                          <a:effectLst/>
                          <a:latin typeface="Calibri" panose="020F0502020204030204" pitchFamily="34" charset="0"/>
                        </a:rPr>
                        <a:t>Q4</a:t>
                      </a:r>
                    </a:p>
                  </a:txBody>
                  <a:tcPr marL="6325" marR="6325" marT="6325" marB="0" anchor="ctr">
                    <a:lnL w="635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2809099"/>
                  </a:ext>
                </a:extLst>
              </a:tr>
              <a:tr h="139643">
                <a:tc vMerge="1">
                  <a:txBody>
                    <a:bodyPr/>
                    <a:lstStyle/>
                    <a:p>
                      <a:endParaRPr lang="en-US"/>
                    </a:p>
                  </a:txBody>
                  <a:tcPr/>
                </a:tc>
                <a:tc gridSpan="2">
                  <a:txBody>
                    <a:bodyPr/>
                    <a:lstStyle/>
                    <a:p>
                      <a:pPr algn="ctr" fontAlgn="ctr"/>
                      <a:r>
                        <a:rPr lang="en-US" sz="700" b="1" i="0" u="none" strike="noStrike" dirty="0">
                          <a:solidFill>
                            <a:srgbClr val="000000"/>
                          </a:solidFill>
                          <a:effectLst/>
                          <a:latin typeface="Calibri" panose="020F0502020204030204" pitchFamily="34" charset="0"/>
                        </a:rPr>
                        <a:t>Month</a:t>
                      </a:r>
                    </a:p>
                  </a:txBody>
                  <a:tcPr marL="6325" marR="6325" marT="63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ctr"/>
                      <a:r>
                        <a:rPr lang="en-US" sz="500" b="1" i="0" u="none" strike="noStrike" dirty="0">
                          <a:solidFill>
                            <a:srgbClr val="000000"/>
                          </a:solidFill>
                          <a:effectLst/>
                          <a:latin typeface="Calibri" panose="020F0502020204030204" pitchFamily="34" charset="0"/>
                        </a:rPr>
                        <a:t>Jan</a:t>
                      </a:r>
                    </a:p>
                  </a:txBody>
                  <a:tcPr marL="6325" marR="6325" marT="63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Feb</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Mar</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Apr</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May</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Jun</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Jul</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Aug</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Sep</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Oct</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Nov</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Dec</a:t>
                      </a:r>
                    </a:p>
                  </a:txBody>
                  <a:tcPr marL="6325" marR="6325" marT="63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Jan</a:t>
                      </a:r>
                    </a:p>
                  </a:txBody>
                  <a:tcPr marL="6325" marR="6325" marT="63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Feb</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Mar</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Apr</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May</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Jun</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Jul</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Aug</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Sep</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Oct</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Nov</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Dec</a:t>
                      </a:r>
                    </a:p>
                  </a:txBody>
                  <a:tcPr marL="6325" marR="6325" marT="63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Jan</a:t>
                      </a:r>
                    </a:p>
                  </a:txBody>
                  <a:tcPr marL="6325" marR="6325" marT="63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Feb</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Mar</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Apr</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May</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Jun</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Jul</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Aug</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Sep</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Oct</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Nov</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ctr" fontAlgn="ctr"/>
                      <a:r>
                        <a:rPr lang="en-US" sz="500" b="1" i="0" u="none" strike="noStrike" dirty="0">
                          <a:solidFill>
                            <a:srgbClr val="000000"/>
                          </a:solidFill>
                          <a:effectLst/>
                          <a:latin typeface="Calibri" panose="020F0502020204030204" pitchFamily="34" charset="0"/>
                        </a:rPr>
                        <a:t>Dec</a:t>
                      </a:r>
                    </a:p>
                  </a:txBody>
                  <a:tcPr marL="6325" marR="6325" marT="6325" marB="0" anchor="ctr">
                    <a:lnL w="6350"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2409629245"/>
                  </a:ext>
                </a:extLst>
              </a:tr>
              <a:tr h="219439">
                <a:tc>
                  <a:txBody>
                    <a:bodyPr/>
                    <a:lstStyle/>
                    <a:p>
                      <a:pPr algn="ctr" fontAlgn="ctr"/>
                      <a:r>
                        <a:rPr lang="en-US" sz="700" b="0" i="0" u="none" strike="noStrike" dirty="0">
                          <a:solidFill>
                            <a:srgbClr val="000000"/>
                          </a:solidFill>
                          <a:effectLst/>
                          <a:latin typeface="Calibri" panose="020F0502020204030204" pitchFamily="34" charset="0"/>
                        </a:rPr>
                        <a:t>SCE</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Local Customer Programs</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Commercial</a:t>
                      </a:r>
                    </a:p>
                  </a:txBody>
                  <a:tcPr marL="6325" marR="6325" marT="63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495185912"/>
                  </a:ext>
                </a:extLst>
              </a:tr>
              <a:tr h="219439">
                <a:tc>
                  <a:txBody>
                    <a:bodyPr/>
                    <a:lstStyle/>
                    <a:p>
                      <a:pPr algn="ctr" fontAlgn="ctr"/>
                      <a:r>
                        <a:rPr lang="en-US" sz="700" b="0" i="0" u="none" strike="noStrike" dirty="0">
                          <a:solidFill>
                            <a:srgbClr val="000000"/>
                          </a:solidFill>
                          <a:effectLst/>
                          <a:latin typeface="Calibri" panose="020F0502020204030204" pitchFamily="34" charset="0"/>
                        </a:rPr>
                        <a:t>SCE</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Local Customer Programs</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Industrial</a:t>
                      </a:r>
                    </a:p>
                  </a:txBody>
                  <a:tcPr marL="6325" marR="6325" marT="63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16616065"/>
                  </a:ext>
                </a:extLst>
              </a:tr>
              <a:tr h="219439">
                <a:tc>
                  <a:txBody>
                    <a:bodyPr/>
                    <a:lstStyle/>
                    <a:p>
                      <a:pPr algn="ctr" fontAlgn="ctr"/>
                      <a:r>
                        <a:rPr lang="en-US" sz="700" b="0" i="0" u="none" strike="noStrike" dirty="0">
                          <a:solidFill>
                            <a:srgbClr val="000000"/>
                          </a:solidFill>
                          <a:effectLst/>
                          <a:latin typeface="Calibri" panose="020F0502020204030204" pitchFamily="34" charset="0"/>
                        </a:rPr>
                        <a:t>SCE</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Local Customer Programs</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Residential</a:t>
                      </a:r>
                    </a:p>
                  </a:txBody>
                  <a:tcPr marL="6325" marR="6325" marT="63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552611558"/>
                  </a:ext>
                </a:extLst>
              </a:tr>
              <a:tr h="219439">
                <a:tc>
                  <a:txBody>
                    <a:bodyPr/>
                    <a:lstStyle/>
                    <a:p>
                      <a:pPr algn="ctr" fontAlgn="ctr"/>
                      <a:r>
                        <a:rPr lang="en-US" sz="700" b="0" i="0" u="none" strike="noStrike" dirty="0">
                          <a:solidFill>
                            <a:srgbClr val="000000"/>
                          </a:solidFill>
                          <a:effectLst/>
                          <a:latin typeface="Calibri" panose="020F0502020204030204" pitchFamily="34" charset="0"/>
                        </a:rPr>
                        <a:t>SCE</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Local Customer Programs</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Agricultural</a:t>
                      </a:r>
                    </a:p>
                  </a:txBody>
                  <a:tcPr marL="6325" marR="6325" marT="63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1504976"/>
                  </a:ext>
                </a:extLst>
              </a:tr>
              <a:tr h="219439">
                <a:tc>
                  <a:txBody>
                    <a:bodyPr/>
                    <a:lstStyle/>
                    <a:p>
                      <a:pPr algn="ctr" fontAlgn="ctr"/>
                      <a:r>
                        <a:rPr lang="en-US" sz="700" b="0" i="0" u="none" strike="noStrike" dirty="0">
                          <a:solidFill>
                            <a:srgbClr val="000000"/>
                          </a:solidFill>
                          <a:effectLst/>
                          <a:latin typeface="Calibri" panose="020F0502020204030204" pitchFamily="34" charset="0"/>
                        </a:rPr>
                        <a:t>SCE</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Local Customer Programs</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Public</a:t>
                      </a:r>
                    </a:p>
                  </a:txBody>
                  <a:tcPr marL="6325" marR="6325" marT="63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66097987"/>
                  </a:ext>
                </a:extLst>
              </a:tr>
              <a:tr h="219439">
                <a:tc>
                  <a:txBody>
                    <a:bodyPr/>
                    <a:lstStyle/>
                    <a:p>
                      <a:pPr algn="ctr" fontAlgn="ctr"/>
                      <a:r>
                        <a:rPr lang="en-US" sz="700" b="0" i="0" u="none" strike="noStrike" dirty="0">
                          <a:solidFill>
                            <a:srgbClr val="000000"/>
                          </a:solidFill>
                          <a:effectLst/>
                          <a:latin typeface="Calibri" panose="020F0502020204030204" pitchFamily="34" charset="0"/>
                        </a:rPr>
                        <a:t>SCE</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Statewide Programs</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Lighting Program</a:t>
                      </a:r>
                    </a:p>
                  </a:txBody>
                  <a:tcPr marL="6325" marR="6325" marT="63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46554847"/>
                  </a:ext>
                </a:extLst>
              </a:tr>
              <a:tr h="219439">
                <a:tc>
                  <a:txBody>
                    <a:bodyPr/>
                    <a:lstStyle/>
                    <a:p>
                      <a:pPr algn="ctr" fontAlgn="ctr"/>
                      <a:r>
                        <a:rPr lang="en-US" sz="700" b="0" i="0" u="none" strike="noStrike" dirty="0">
                          <a:solidFill>
                            <a:srgbClr val="000000"/>
                          </a:solidFill>
                          <a:effectLst/>
                          <a:latin typeface="Calibri" panose="020F0502020204030204" pitchFamily="34" charset="0"/>
                        </a:rPr>
                        <a:t>SCE</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Statewide Programs</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Higher Education</a:t>
                      </a:r>
                    </a:p>
                  </a:txBody>
                  <a:tcPr marL="6325" marR="6325" marT="63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55092877"/>
                  </a:ext>
                </a:extLst>
              </a:tr>
              <a:tr h="219439">
                <a:tc>
                  <a:txBody>
                    <a:bodyPr/>
                    <a:lstStyle/>
                    <a:p>
                      <a:pPr algn="ctr" fontAlgn="ctr"/>
                      <a:r>
                        <a:rPr lang="en-US" sz="700" b="0" i="0" u="none" strike="noStrike" dirty="0">
                          <a:solidFill>
                            <a:srgbClr val="000000"/>
                          </a:solidFill>
                          <a:effectLst/>
                          <a:latin typeface="Calibri" panose="020F0502020204030204" pitchFamily="34" charset="0"/>
                        </a:rPr>
                        <a:t>SCE</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Statewide Programs</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Water/Wastewater Pumping</a:t>
                      </a:r>
                    </a:p>
                  </a:txBody>
                  <a:tcPr marL="6325" marR="6325" marT="63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ctr" fontAlgn="ctr"/>
                      <a:endParaRPr lang="en-US" sz="600" b="0" i="0" u="none" strike="noStrike" dirty="0">
                        <a:solidFill>
                          <a:srgbClr val="000000"/>
                        </a:solidFill>
                        <a:effectLst/>
                        <a:latin typeface="Calibri" panose="020F0502020204030204" pitchFamily="34" charset="0"/>
                      </a:endParaRP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48275687"/>
                  </a:ext>
                </a:extLst>
              </a:tr>
              <a:tr h="219439">
                <a:tc>
                  <a:txBody>
                    <a:bodyPr/>
                    <a:lstStyle/>
                    <a:p>
                      <a:pPr algn="ctr" fontAlgn="ctr"/>
                      <a:r>
                        <a:rPr lang="en-US" sz="700" b="0" i="0" u="none" strike="noStrike" dirty="0">
                          <a:solidFill>
                            <a:srgbClr val="000000"/>
                          </a:solidFill>
                          <a:effectLst/>
                          <a:latin typeface="Calibri" panose="020F0502020204030204" pitchFamily="34" charset="0"/>
                        </a:rPr>
                        <a:t>SCE</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Cross-cutting</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Electric Emerging Technologies</a:t>
                      </a:r>
                    </a:p>
                  </a:txBody>
                  <a:tcPr marL="6325" marR="6325" marT="63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40261501"/>
                  </a:ext>
                </a:extLst>
              </a:tr>
              <a:tr h="230979">
                <a:tc>
                  <a:txBody>
                    <a:bodyPr/>
                    <a:lstStyle/>
                    <a:p>
                      <a:pPr algn="ctr" fontAlgn="ctr"/>
                      <a:r>
                        <a:rPr lang="en-US" sz="700" b="0" i="0" u="none" strike="noStrike" dirty="0">
                          <a:solidFill>
                            <a:srgbClr val="000000"/>
                          </a:solidFill>
                          <a:effectLst/>
                          <a:latin typeface="Calibri" panose="020F0502020204030204" pitchFamily="34" charset="0"/>
                        </a:rPr>
                        <a:t>SCE</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Local Reliability Programs</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de-DE" sz="700" b="1" i="0" u="none" strike="noStrike">
                          <a:solidFill>
                            <a:srgbClr val="000000"/>
                          </a:solidFill>
                          <a:effectLst/>
                          <a:latin typeface="Calibri" panose="020F0502020204030204" pitchFamily="34" charset="0"/>
                        </a:rPr>
                        <a:t>Res, Comm, Ind, Pub, Ag</a:t>
                      </a:r>
                    </a:p>
                  </a:txBody>
                  <a:tcPr marL="6325" marR="6325" marT="63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5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5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5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92D05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92D05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92D050"/>
                    </a:solidFill>
                  </a:tcPr>
                </a:tc>
                <a:tc gridSpan="6">
                  <a:txBody>
                    <a:bodyPr/>
                    <a:lstStyle/>
                    <a:p>
                      <a:pPr algn="ctr" fontAlgn="ctr"/>
                      <a:r>
                        <a:rPr lang="en-US" sz="700" b="0" i="0" u="none" strike="noStrike" dirty="0">
                          <a:solidFill>
                            <a:srgbClr val="000000"/>
                          </a:solidFill>
                          <a:effectLst/>
                          <a:latin typeface="Calibri" panose="020F0502020204030204" pitchFamily="34" charset="0"/>
                        </a:rPr>
                        <a:t>No offers received - solicitation concluded</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22634884"/>
                  </a:ext>
                </a:extLst>
              </a:tr>
              <a:tr h="219439">
                <a:tc>
                  <a:txBody>
                    <a:bodyPr/>
                    <a:lstStyle/>
                    <a:p>
                      <a:pPr algn="ctr" fontAlgn="ctr"/>
                      <a:r>
                        <a:rPr lang="en-US" sz="700" b="0" i="0" u="none" strike="noStrike" dirty="0">
                          <a:solidFill>
                            <a:srgbClr val="000000"/>
                          </a:solidFill>
                          <a:effectLst/>
                          <a:latin typeface="Calibri" panose="020F0502020204030204" pitchFamily="34" charset="0"/>
                        </a:rPr>
                        <a:t>SCE</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Local Equity Programs</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Residential &amp; SMB</a:t>
                      </a:r>
                    </a:p>
                  </a:txBody>
                  <a:tcPr marL="6325" marR="6325" marT="63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10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10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766"/>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766"/>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5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92D05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92D05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92D05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EAAA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151509269"/>
                  </a:ext>
                </a:extLst>
              </a:tr>
              <a:tr h="219439">
                <a:tc>
                  <a:txBody>
                    <a:bodyPr/>
                    <a:lstStyle/>
                    <a:p>
                      <a:pPr algn="ctr" fontAlgn="ctr"/>
                      <a:r>
                        <a:rPr lang="en-US" sz="700" b="0" i="0" u="none" strike="noStrike" dirty="0">
                          <a:solidFill>
                            <a:srgbClr val="000000"/>
                          </a:solidFill>
                          <a:effectLst/>
                          <a:latin typeface="Calibri" panose="020F0502020204030204" pitchFamily="34" charset="0"/>
                        </a:rPr>
                        <a:t>SCE</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Market Gaps Program</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700" b="1" i="0" u="none" strike="noStrike" dirty="0">
                          <a:solidFill>
                            <a:srgbClr val="000000"/>
                          </a:solidFill>
                          <a:effectLst/>
                          <a:latin typeface="Calibri" panose="020F0502020204030204" pitchFamily="34" charset="0"/>
                        </a:rPr>
                        <a:t>TBD</a:t>
                      </a:r>
                    </a:p>
                  </a:txBody>
                  <a:tcPr marL="6325" marR="6325" marT="63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2EFDA"/>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A10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A10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766"/>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766"/>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B05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B05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2D05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2D05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2D05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2D05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B0F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B0F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B0F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B0F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B0F0"/>
                    </a:solidFill>
                  </a:tcPr>
                </a:tc>
                <a:tc>
                  <a:txBody>
                    <a:bodyPr/>
                    <a:lstStyle/>
                    <a:p>
                      <a:pPr algn="ctr" fontAlgn="ctr"/>
                      <a:r>
                        <a:rPr lang="en-US" sz="6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B0F0"/>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EAAA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EAAA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EAAAA"/>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325" marR="6325" marT="63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EAAAA"/>
                    </a:solidFill>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Calibri" panose="020F0502020204030204" pitchFamily="34" charset="0"/>
                        </a:rPr>
                        <a:t> </a:t>
                      </a:r>
                    </a:p>
                  </a:txBody>
                  <a:tcPr marL="6325" marR="6325" marT="6325" marB="0" anchor="b">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43001768"/>
                  </a:ext>
                </a:extLst>
              </a:tr>
            </a:tbl>
          </a:graphicData>
        </a:graphic>
      </p:graphicFrame>
    </p:spTree>
    <p:extLst>
      <p:ext uri="{BB962C8B-B14F-4D97-AF65-F5344CB8AC3E}">
        <p14:creationId xmlns:p14="http://schemas.microsoft.com/office/powerpoint/2010/main" val="25036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54109"/>
            <a:ext cx="10972800" cy="633496"/>
          </a:xfrm>
        </p:spPr>
        <p:txBody>
          <a:bodyPr/>
          <a:lstStyle/>
          <a:p>
            <a:r>
              <a:rPr lang="en-US" sz="3500" dirty="0">
                <a:latin typeface="Arial" panose="020B0604020202020204" pitchFamily="34" charset="0"/>
              </a:rPr>
              <a:t>Logistics</a:t>
            </a:r>
          </a:p>
        </p:txBody>
      </p:sp>
      <p:sp>
        <p:nvSpPr>
          <p:cNvPr id="5" name="Slide Number Placeholder 4">
            <a:extLst>
              <a:ext uri="{FF2B5EF4-FFF2-40B4-BE49-F238E27FC236}">
                <a16:creationId xmlns:a16="http://schemas.microsoft.com/office/drawing/2014/main" id="{5F0BD5EF-675F-9F44-8210-901CD524A339}"/>
              </a:ext>
            </a:extLst>
          </p:cNvPr>
          <p:cNvSpPr>
            <a:spLocks noGrp="1"/>
          </p:cNvSpPr>
          <p:nvPr>
            <p:ph type="sldNum" sz="quarter" idx="12"/>
          </p:nvPr>
        </p:nvSpPr>
        <p:spPr>
          <a:xfrm>
            <a:off x="11199906" y="6566055"/>
            <a:ext cx="382493" cy="181909"/>
          </a:xfrm>
        </p:spPr>
        <p:txBody>
          <a:bodyPr/>
          <a:lstStyle/>
          <a:p>
            <a:fld id="{1C4126A1-9282-4A82-AC02-A59AF4A969C8}" type="slidenum">
              <a:rPr lang="en-US" smtClean="0"/>
              <a:t>4</a:t>
            </a:fld>
            <a:endParaRPr lang="en-US" dirty="0"/>
          </a:p>
        </p:txBody>
      </p:sp>
      <p:grpSp>
        <p:nvGrpSpPr>
          <p:cNvPr id="20" name="Group 19">
            <a:extLst>
              <a:ext uri="{FF2B5EF4-FFF2-40B4-BE49-F238E27FC236}">
                <a16:creationId xmlns:a16="http://schemas.microsoft.com/office/drawing/2014/main" id="{0A796472-5703-4935-AA4B-353BE3CA9AA3}"/>
              </a:ext>
            </a:extLst>
          </p:cNvPr>
          <p:cNvGrpSpPr/>
          <p:nvPr/>
        </p:nvGrpSpPr>
        <p:grpSpPr>
          <a:xfrm>
            <a:off x="808990" y="1180025"/>
            <a:ext cx="10448290" cy="3346237"/>
            <a:chOff x="808990" y="948668"/>
            <a:chExt cx="10448290" cy="3346237"/>
          </a:xfrm>
        </p:grpSpPr>
        <p:sp>
          <p:nvSpPr>
            <p:cNvPr id="14" name="object 12">
              <a:extLst>
                <a:ext uri="{FF2B5EF4-FFF2-40B4-BE49-F238E27FC236}">
                  <a16:creationId xmlns:a16="http://schemas.microsoft.com/office/drawing/2014/main" id="{5D1552CD-EDEF-47E5-A155-6E25457F4A2C}"/>
                </a:ext>
              </a:extLst>
            </p:cNvPr>
            <p:cNvSpPr txBox="1"/>
            <p:nvPr/>
          </p:nvSpPr>
          <p:spPr>
            <a:xfrm>
              <a:off x="808990" y="948668"/>
              <a:ext cx="10448290" cy="3346237"/>
            </a:xfrm>
            <a:prstGeom prst="rect">
              <a:avLst/>
            </a:prstGeom>
          </p:spPr>
          <p:txBody>
            <a:bodyPr vert="horz" wrap="square" lIns="0" tIns="13335" rIns="0" bIns="0" rtlCol="0">
              <a:spAutoFit/>
            </a:bodyPr>
            <a:lstStyle/>
            <a:p>
              <a:pPr marL="355600" indent="-343535">
                <a:lnSpc>
                  <a:spcPct val="100000"/>
                </a:lnSpc>
                <a:spcBef>
                  <a:spcPts val="105"/>
                </a:spcBef>
                <a:buFont typeface="Arial"/>
                <a:buChar char="•"/>
                <a:tabLst>
                  <a:tab pos="355600" algn="l"/>
                  <a:tab pos="356235" algn="l"/>
                </a:tabLst>
              </a:pPr>
              <a:r>
                <a:rPr sz="2400" spc="-30" dirty="0">
                  <a:solidFill>
                    <a:srgbClr val="2A3A4F"/>
                  </a:solidFill>
                  <a:latin typeface="Calibri" panose="020F0502020204030204" pitchFamily="34" charset="0"/>
                  <a:cs typeface="Calibri" panose="020F0502020204030204" pitchFamily="34" charset="0"/>
                </a:rPr>
                <a:t>All</a:t>
              </a:r>
              <a:r>
                <a:rPr sz="2400" spc="40" dirty="0">
                  <a:solidFill>
                    <a:srgbClr val="2A3A4F"/>
                  </a:solidFill>
                  <a:latin typeface="Calibri" panose="020F0502020204030204" pitchFamily="34" charset="0"/>
                  <a:cs typeface="Calibri" panose="020F0502020204030204" pitchFamily="34" charset="0"/>
                </a:rPr>
                <a:t> </a:t>
              </a:r>
              <a:r>
                <a:rPr sz="2400" spc="-10" dirty="0">
                  <a:solidFill>
                    <a:srgbClr val="2A3A4F"/>
                  </a:solidFill>
                  <a:latin typeface="Calibri" panose="020F0502020204030204" pitchFamily="34" charset="0"/>
                  <a:cs typeface="Calibri" panose="020F0502020204030204" pitchFamily="34" charset="0"/>
                </a:rPr>
                <a:t>attendees</a:t>
              </a:r>
              <a:r>
                <a:rPr sz="2400" spc="40" dirty="0">
                  <a:solidFill>
                    <a:srgbClr val="2A3A4F"/>
                  </a:solidFill>
                  <a:latin typeface="Calibri" panose="020F0502020204030204" pitchFamily="34" charset="0"/>
                  <a:cs typeface="Calibri" panose="020F0502020204030204" pitchFamily="34" charset="0"/>
                </a:rPr>
                <a:t> </a:t>
              </a:r>
              <a:r>
                <a:rPr sz="2400" spc="30" dirty="0">
                  <a:solidFill>
                    <a:srgbClr val="2A3A4F"/>
                  </a:solidFill>
                  <a:latin typeface="Calibri" panose="020F0502020204030204" pitchFamily="34" charset="0"/>
                  <a:cs typeface="Calibri" panose="020F0502020204030204" pitchFamily="34" charset="0"/>
                </a:rPr>
                <a:t>have</a:t>
              </a:r>
              <a:r>
                <a:rPr sz="2400" spc="-140" dirty="0">
                  <a:solidFill>
                    <a:srgbClr val="2A3A4F"/>
                  </a:solidFill>
                  <a:latin typeface="Calibri" panose="020F0502020204030204" pitchFamily="34" charset="0"/>
                  <a:cs typeface="Calibri" panose="020F0502020204030204" pitchFamily="34" charset="0"/>
                </a:rPr>
                <a:t> </a:t>
              </a:r>
              <a:r>
                <a:rPr sz="2400" spc="5" dirty="0">
                  <a:solidFill>
                    <a:srgbClr val="2A3A4F"/>
                  </a:solidFill>
                  <a:latin typeface="Calibri" panose="020F0502020204030204" pitchFamily="34" charset="0"/>
                  <a:cs typeface="Calibri" panose="020F0502020204030204" pitchFamily="34" charset="0"/>
                </a:rPr>
                <a:t>been</a:t>
              </a:r>
              <a:r>
                <a:rPr sz="2400" spc="-114" dirty="0">
                  <a:solidFill>
                    <a:srgbClr val="2A3A4F"/>
                  </a:solidFill>
                  <a:latin typeface="Calibri" panose="020F0502020204030204" pitchFamily="34" charset="0"/>
                  <a:cs typeface="Calibri" panose="020F0502020204030204" pitchFamily="34" charset="0"/>
                </a:rPr>
                <a:t> </a:t>
              </a:r>
              <a:r>
                <a:rPr sz="2400" spc="-20" dirty="0">
                  <a:solidFill>
                    <a:srgbClr val="2A3A4F"/>
                  </a:solidFill>
                  <a:latin typeface="Calibri" panose="020F0502020204030204" pitchFamily="34" charset="0"/>
                  <a:cs typeface="Calibri" panose="020F0502020204030204" pitchFamily="34" charset="0"/>
                </a:rPr>
                <a:t>muted</a:t>
              </a:r>
              <a:r>
                <a:rPr lang="en-US" sz="2400" spc="-20" dirty="0">
                  <a:solidFill>
                    <a:srgbClr val="2A3A4F"/>
                  </a:solidFill>
                  <a:latin typeface="Calibri" panose="020F0502020204030204" pitchFamily="34" charset="0"/>
                  <a:cs typeface="Calibri" panose="020F0502020204030204" pitchFamily="34" charset="0"/>
                </a:rPr>
                <a:t>.</a:t>
              </a:r>
              <a:endParaRPr sz="2400" dirty="0">
                <a:latin typeface="Calibri" panose="020F0502020204030204" pitchFamily="34" charset="0"/>
                <a:cs typeface="Calibri" panose="020F0502020204030204" pitchFamily="34" charset="0"/>
              </a:endParaRPr>
            </a:p>
            <a:p>
              <a:pPr marL="355600" indent="-343535">
                <a:lnSpc>
                  <a:spcPts val="2865"/>
                </a:lnSpc>
                <a:buFont typeface="Arial"/>
                <a:buChar char="•"/>
                <a:tabLst>
                  <a:tab pos="355600" algn="l"/>
                  <a:tab pos="356235" algn="l"/>
                </a:tabLst>
              </a:pPr>
              <a:r>
                <a:rPr sz="2400" spc="-25" dirty="0">
                  <a:solidFill>
                    <a:srgbClr val="2A3A4F"/>
                  </a:solidFill>
                  <a:latin typeface="Calibri" panose="020F0502020204030204" pitchFamily="34" charset="0"/>
                  <a:cs typeface="Calibri" panose="020F0502020204030204" pitchFamily="34" charset="0"/>
                </a:rPr>
                <a:t>To</a:t>
              </a:r>
              <a:r>
                <a:rPr sz="2400" spc="10" dirty="0">
                  <a:solidFill>
                    <a:srgbClr val="2A3A4F"/>
                  </a:solidFill>
                  <a:latin typeface="Calibri" panose="020F0502020204030204" pitchFamily="34" charset="0"/>
                  <a:cs typeface="Calibri" panose="020F0502020204030204" pitchFamily="34" charset="0"/>
                </a:rPr>
                <a:t> </a:t>
              </a:r>
              <a:r>
                <a:rPr sz="2400" spc="-10" dirty="0">
                  <a:solidFill>
                    <a:srgbClr val="2A3A4F"/>
                  </a:solidFill>
                  <a:latin typeface="Calibri" panose="020F0502020204030204" pitchFamily="34" charset="0"/>
                  <a:cs typeface="Calibri" panose="020F0502020204030204" pitchFamily="34" charset="0"/>
                </a:rPr>
                <a:t>ask</a:t>
              </a:r>
              <a:r>
                <a:rPr sz="2400" spc="80" dirty="0">
                  <a:solidFill>
                    <a:srgbClr val="2A3A4F"/>
                  </a:solidFill>
                  <a:latin typeface="Calibri" panose="020F0502020204030204" pitchFamily="34" charset="0"/>
                  <a:cs typeface="Calibri" panose="020F0502020204030204" pitchFamily="34" charset="0"/>
                </a:rPr>
                <a:t> </a:t>
              </a:r>
              <a:r>
                <a:rPr sz="2400" spc="-10" dirty="0">
                  <a:solidFill>
                    <a:srgbClr val="2A3A4F"/>
                  </a:solidFill>
                  <a:latin typeface="Calibri" panose="020F0502020204030204" pitchFamily="34" charset="0"/>
                  <a:cs typeface="Calibri" panose="020F0502020204030204" pitchFamily="34" charset="0"/>
                </a:rPr>
                <a:t>questions,</a:t>
              </a:r>
              <a:r>
                <a:rPr sz="2400" spc="15" dirty="0">
                  <a:solidFill>
                    <a:srgbClr val="2A3A4F"/>
                  </a:solidFill>
                  <a:latin typeface="Calibri" panose="020F0502020204030204" pitchFamily="34" charset="0"/>
                  <a:cs typeface="Calibri" panose="020F0502020204030204" pitchFamily="34" charset="0"/>
                </a:rPr>
                <a:t> </a:t>
              </a:r>
              <a:r>
                <a:rPr sz="2400" spc="-10" dirty="0">
                  <a:solidFill>
                    <a:srgbClr val="2A3A4F"/>
                  </a:solidFill>
                  <a:latin typeface="Calibri" panose="020F0502020204030204" pitchFamily="34" charset="0"/>
                  <a:cs typeface="Calibri" panose="020F0502020204030204" pitchFamily="34" charset="0"/>
                </a:rPr>
                <a:t>please</a:t>
              </a:r>
              <a:r>
                <a:rPr sz="2400" spc="25" dirty="0">
                  <a:solidFill>
                    <a:srgbClr val="2A3A4F"/>
                  </a:solidFill>
                  <a:latin typeface="Calibri" panose="020F0502020204030204" pitchFamily="34" charset="0"/>
                  <a:cs typeface="Calibri" panose="020F0502020204030204" pitchFamily="34" charset="0"/>
                </a:rPr>
                <a:t> </a:t>
              </a:r>
              <a:r>
                <a:rPr sz="2400" dirty="0">
                  <a:solidFill>
                    <a:srgbClr val="2A3A4F"/>
                  </a:solidFill>
                  <a:latin typeface="Calibri" panose="020F0502020204030204" pitchFamily="34" charset="0"/>
                  <a:cs typeface="Calibri" panose="020F0502020204030204" pitchFamily="34" charset="0"/>
                </a:rPr>
                <a:t>‘raise</a:t>
              </a:r>
              <a:r>
                <a:rPr sz="2400" spc="-55" dirty="0">
                  <a:solidFill>
                    <a:srgbClr val="2A3A4F"/>
                  </a:solidFill>
                  <a:latin typeface="Calibri" panose="020F0502020204030204" pitchFamily="34" charset="0"/>
                  <a:cs typeface="Calibri" panose="020F0502020204030204" pitchFamily="34" charset="0"/>
                </a:rPr>
                <a:t> </a:t>
              </a:r>
              <a:r>
                <a:rPr sz="2400" spc="-15" dirty="0">
                  <a:solidFill>
                    <a:srgbClr val="2A3A4F"/>
                  </a:solidFill>
                  <a:latin typeface="Calibri" panose="020F0502020204030204" pitchFamily="34" charset="0"/>
                  <a:cs typeface="Calibri" panose="020F0502020204030204" pitchFamily="34" charset="0"/>
                </a:rPr>
                <a:t>your</a:t>
              </a:r>
              <a:r>
                <a:rPr sz="2400" spc="35" dirty="0">
                  <a:solidFill>
                    <a:srgbClr val="2A3A4F"/>
                  </a:solidFill>
                  <a:latin typeface="Calibri" panose="020F0502020204030204" pitchFamily="34" charset="0"/>
                  <a:cs typeface="Calibri" panose="020F0502020204030204" pitchFamily="34" charset="0"/>
                </a:rPr>
                <a:t> </a:t>
              </a:r>
              <a:r>
                <a:rPr sz="2400" spc="10" dirty="0">
                  <a:solidFill>
                    <a:srgbClr val="2A3A4F"/>
                  </a:solidFill>
                  <a:latin typeface="Calibri" panose="020F0502020204030204" pitchFamily="34" charset="0"/>
                  <a:cs typeface="Calibri" panose="020F0502020204030204" pitchFamily="34" charset="0"/>
                </a:rPr>
                <a:t>hand’</a:t>
              </a:r>
              <a:r>
                <a:rPr sz="2400" spc="-80" dirty="0">
                  <a:solidFill>
                    <a:srgbClr val="2A3A4F"/>
                  </a:solidFill>
                  <a:latin typeface="Calibri" panose="020F0502020204030204" pitchFamily="34" charset="0"/>
                  <a:cs typeface="Calibri" panose="020F0502020204030204" pitchFamily="34" charset="0"/>
                </a:rPr>
                <a:t> </a:t>
              </a:r>
              <a:r>
                <a:rPr lang="en-US" sz="2400" spc="-80" dirty="0">
                  <a:solidFill>
                    <a:srgbClr val="2A3A4F"/>
                  </a:solidFill>
                  <a:latin typeface="Calibri" panose="020F0502020204030204" pitchFamily="34" charset="0"/>
                  <a:cs typeface="Calibri" panose="020F0502020204030204" pitchFamily="34" charset="0"/>
                </a:rPr>
                <a:t>          </a:t>
              </a:r>
              <a:r>
                <a:rPr sz="2400" spc="10" dirty="0">
                  <a:solidFill>
                    <a:srgbClr val="2A3A4F"/>
                  </a:solidFill>
                  <a:latin typeface="Calibri" panose="020F0502020204030204" pitchFamily="34" charset="0"/>
                  <a:cs typeface="Calibri" panose="020F0502020204030204" pitchFamily="34" charset="0"/>
                </a:rPr>
                <a:t>and</a:t>
              </a:r>
              <a:r>
                <a:rPr sz="2400" spc="-55" dirty="0">
                  <a:solidFill>
                    <a:srgbClr val="2A3A4F"/>
                  </a:solidFill>
                  <a:latin typeface="Calibri" panose="020F0502020204030204" pitchFamily="34" charset="0"/>
                  <a:cs typeface="Calibri" panose="020F0502020204030204" pitchFamily="34" charset="0"/>
                </a:rPr>
                <a:t> </a:t>
              </a:r>
              <a:r>
                <a:rPr lang="en-US" sz="2400" spc="-55" dirty="0">
                  <a:solidFill>
                    <a:srgbClr val="2A3A4F"/>
                  </a:solidFill>
                  <a:latin typeface="Calibri" panose="020F0502020204030204" pitchFamily="34" charset="0"/>
                  <a:cs typeface="Calibri" panose="020F0502020204030204" pitchFamily="34" charset="0"/>
                </a:rPr>
                <a:t>a </a:t>
              </a:r>
              <a:r>
                <a:rPr sz="2400" dirty="0">
                  <a:solidFill>
                    <a:srgbClr val="2A3A4F"/>
                  </a:solidFill>
                  <a:latin typeface="Calibri" panose="020F0502020204030204" pitchFamily="34" charset="0"/>
                  <a:cs typeface="Calibri" panose="020F0502020204030204" pitchFamily="34" charset="0"/>
                </a:rPr>
                <a:t>host</a:t>
              </a:r>
              <a:r>
                <a:rPr sz="2400" spc="15" dirty="0">
                  <a:solidFill>
                    <a:srgbClr val="2A3A4F"/>
                  </a:solidFill>
                  <a:latin typeface="Calibri" panose="020F0502020204030204" pitchFamily="34" charset="0"/>
                  <a:cs typeface="Calibri" panose="020F0502020204030204" pitchFamily="34" charset="0"/>
                </a:rPr>
                <a:t> </a:t>
              </a:r>
              <a:r>
                <a:rPr sz="2400" spc="25" dirty="0">
                  <a:solidFill>
                    <a:srgbClr val="2A3A4F"/>
                  </a:solidFill>
                  <a:latin typeface="Calibri" panose="020F0502020204030204" pitchFamily="34" charset="0"/>
                  <a:cs typeface="Calibri" panose="020F0502020204030204" pitchFamily="34" charset="0"/>
                </a:rPr>
                <a:t>will</a:t>
              </a:r>
              <a:r>
                <a:rPr sz="2400" spc="-95" dirty="0">
                  <a:solidFill>
                    <a:srgbClr val="2A3A4F"/>
                  </a:solidFill>
                  <a:latin typeface="Calibri" panose="020F0502020204030204" pitchFamily="34" charset="0"/>
                  <a:cs typeface="Calibri" panose="020F0502020204030204" pitchFamily="34" charset="0"/>
                </a:rPr>
                <a:t> </a:t>
              </a:r>
              <a:r>
                <a:rPr sz="2400" spc="-20" dirty="0">
                  <a:solidFill>
                    <a:srgbClr val="2A3A4F"/>
                  </a:solidFill>
                  <a:latin typeface="Calibri" panose="020F0502020204030204" pitchFamily="34" charset="0"/>
                  <a:cs typeface="Calibri" panose="020F0502020204030204" pitchFamily="34" charset="0"/>
                </a:rPr>
                <a:t>unmute</a:t>
              </a:r>
              <a:r>
                <a:rPr sz="2400" spc="95" dirty="0">
                  <a:solidFill>
                    <a:srgbClr val="2A3A4F"/>
                  </a:solidFill>
                  <a:latin typeface="Calibri" panose="020F0502020204030204" pitchFamily="34" charset="0"/>
                  <a:cs typeface="Calibri" panose="020F0502020204030204" pitchFamily="34" charset="0"/>
                </a:rPr>
                <a:t> </a:t>
              </a:r>
              <a:r>
                <a:rPr sz="2400" spc="-5" dirty="0">
                  <a:solidFill>
                    <a:srgbClr val="2A3A4F"/>
                  </a:solidFill>
                  <a:latin typeface="Calibri" panose="020F0502020204030204" pitchFamily="34" charset="0"/>
                  <a:cs typeface="Calibri" panose="020F0502020204030204" pitchFamily="34" charset="0"/>
                </a:rPr>
                <a:t>you</a:t>
              </a:r>
              <a:r>
                <a:rPr lang="en-US" sz="2400" spc="-5" dirty="0">
                  <a:solidFill>
                    <a:srgbClr val="2A3A4F"/>
                  </a:solidFill>
                  <a:latin typeface="Calibri" panose="020F0502020204030204" pitchFamily="34" charset="0"/>
                  <a:cs typeface="Calibri" panose="020F0502020204030204" pitchFamily="34" charset="0"/>
                </a:rPr>
                <a:t> </a:t>
              </a:r>
              <a:r>
                <a:rPr sz="2400" spc="-15" dirty="0">
                  <a:solidFill>
                    <a:srgbClr val="2A3A4F"/>
                  </a:solidFill>
                  <a:latin typeface="Calibri" panose="020F0502020204030204" pitchFamily="34" charset="0"/>
                  <a:cs typeface="Calibri" panose="020F0502020204030204" pitchFamily="34" charset="0"/>
                </a:rPr>
                <a:t>so</a:t>
              </a:r>
              <a:r>
                <a:rPr sz="2400" spc="10" dirty="0">
                  <a:solidFill>
                    <a:srgbClr val="2A3A4F"/>
                  </a:solidFill>
                  <a:latin typeface="Calibri" panose="020F0502020204030204" pitchFamily="34" charset="0"/>
                  <a:cs typeface="Calibri" panose="020F0502020204030204" pitchFamily="34" charset="0"/>
                </a:rPr>
                <a:t> </a:t>
              </a:r>
              <a:r>
                <a:rPr sz="2400" spc="-5" dirty="0">
                  <a:solidFill>
                    <a:srgbClr val="2A3A4F"/>
                  </a:solidFill>
                  <a:latin typeface="Calibri" panose="020F0502020204030204" pitchFamily="34" charset="0"/>
                  <a:cs typeface="Calibri" panose="020F0502020204030204" pitchFamily="34" charset="0"/>
                </a:rPr>
                <a:t>you</a:t>
              </a:r>
              <a:r>
                <a:rPr sz="2400" spc="45" dirty="0">
                  <a:solidFill>
                    <a:srgbClr val="2A3A4F"/>
                  </a:solidFill>
                  <a:latin typeface="Calibri" panose="020F0502020204030204" pitchFamily="34" charset="0"/>
                  <a:cs typeface="Calibri" panose="020F0502020204030204" pitchFamily="34" charset="0"/>
                </a:rPr>
                <a:t> </a:t>
              </a:r>
              <a:r>
                <a:rPr sz="2400" spc="5" dirty="0">
                  <a:solidFill>
                    <a:srgbClr val="2A3A4F"/>
                  </a:solidFill>
                  <a:latin typeface="Calibri" panose="020F0502020204030204" pitchFamily="34" charset="0"/>
                  <a:cs typeface="Calibri" panose="020F0502020204030204" pitchFamily="34" charset="0"/>
                </a:rPr>
                <a:t>can</a:t>
              </a:r>
              <a:r>
                <a:rPr sz="2400" spc="-35" dirty="0">
                  <a:solidFill>
                    <a:srgbClr val="2A3A4F"/>
                  </a:solidFill>
                  <a:latin typeface="Calibri" panose="020F0502020204030204" pitchFamily="34" charset="0"/>
                  <a:cs typeface="Calibri" panose="020F0502020204030204" pitchFamily="34" charset="0"/>
                </a:rPr>
                <a:t> </a:t>
              </a:r>
              <a:r>
                <a:rPr sz="2400" spc="-10" dirty="0">
                  <a:solidFill>
                    <a:srgbClr val="2A3A4F"/>
                  </a:solidFill>
                  <a:latin typeface="Calibri" panose="020F0502020204030204" pitchFamily="34" charset="0"/>
                  <a:cs typeface="Calibri" panose="020F0502020204030204" pitchFamily="34" charset="0"/>
                </a:rPr>
                <a:t>ask</a:t>
              </a:r>
              <a:r>
                <a:rPr sz="2400" dirty="0">
                  <a:solidFill>
                    <a:srgbClr val="2A3A4F"/>
                  </a:solidFill>
                  <a:latin typeface="Calibri" panose="020F0502020204030204" pitchFamily="34" charset="0"/>
                  <a:cs typeface="Calibri" panose="020F0502020204030204" pitchFamily="34" charset="0"/>
                </a:rPr>
                <a:t> </a:t>
              </a:r>
              <a:r>
                <a:rPr sz="2400" spc="-15" dirty="0">
                  <a:solidFill>
                    <a:srgbClr val="2A3A4F"/>
                  </a:solidFill>
                  <a:latin typeface="Calibri" panose="020F0502020204030204" pitchFamily="34" charset="0"/>
                  <a:cs typeface="Calibri" panose="020F0502020204030204" pitchFamily="34" charset="0"/>
                </a:rPr>
                <a:t>your</a:t>
              </a:r>
              <a:r>
                <a:rPr sz="2400" spc="30" dirty="0">
                  <a:solidFill>
                    <a:srgbClr val="2A3A4F"/>
                  </a:solidFill>
                  <a:latin typeface="Calibri" panose="020F0502020204030204" pitchFamily="34" charset="0"/>
                  <a:cs typeface="Calibri" panose="020F0502020204030204" pitchFamily="34" charset="0"/>
                </a:rPr>
                <a:t> </a:t>
              </a:r>
              <a:r>
                <a:rPr sz="2400" spc="-5" dirty="0">
                  <a:solidFill>
                    <a:srgbClr val="2A3A4F"/>
                  </a:solidFill>
                  <a:latin typeface="Calibri" panose="020F0502020204030204" pitchFamily="34" charset="0"/>
                  <a:cs typeface="Calibri" panose="020F0502020204030204" pitchFamily="34" charset="0"/>
                </a:rPr>
                <a:t>question.</a:t>
              </a:r>
              <a:r>
                <a:rPr sz="2400" spc="15" dirty="0">
                  <a:solidFill>
                    <a:srgbClr val="2A3A4F"/>
                  </a:solidFill>
                  <a:latin typeface="Calibri" panose="020F0502020204030204" pitchFamily="34" charset="0"/>
                  <a:cs typeface="Calibri" panose="020F0502020204030204" pitchFamily="34" charset="0"/>
                </a:rPr>
                <a:t> </a:t>
              </a:r>
              <a:endParaRPr lang="en-US" sz="2400" spc="15" dirty="0">
                <a:solidFill>
                  <a:srgbClr val="2A3A4F"/>
                </a:solidFill>
                <a:latin typeface="Calibri" panose="020F0502020204030204" pitchFamily="34" charset="0"/>
                <a:cs typeface="Calibri" panose="020F0502020204030204" pitchFamily="34" charset="0"/>
              </a:endParaRPr>
            </a:p>
            <a:p>
              <a:pPr marL="342900" indent="-342900">
                <a:lnSpc>
                  <a:spcPts val="2865"/>
                </a:lnSpc>
                <a:spcBef>
                  <a:spcPts val="45"/>
                </a:spcBef>
                <a:buFont typeface="Arial" panose="020B0604020202020204" pitchFamily="34" charset="0"/>
                <a:buChar char="•"/>
              </a:pPr>
              <a:r>
                <a:rPr sz="2400" spc="25" dirty="0">
                  <a:solidFill>
                    <a:srgbClr val="2A3A4F"/>
                  </a:solidFill>
                  <a:latin typeface="Calibri" panose="020F0502020204030204" pitchFamily="34" charset="0"/>
                  <a:cs typeface="Calibri" panose="020F0502020204030204" pitchFamily="34" charset="0"/>
                </a:rPr>
                <a:t>If</a:t>
              </a:r>
              <a:r>
                <a:rPr sz="2400" spc="-75" dirty="0">
                  <a:solidFill>
                    <a:srgbClr val="2A3A4F"/>
                  </a:solidFill>
                  <a:latin typeface="Calibri" panose="020F0502020204030204" pitchFamily="34" charset="0"/>
                  <a:cs typeface="Calibri" panose="020F0502020204030204" pitchFamily="34" charset="0"/>
                </a:rPr>
                <a:t> </a:t>
              </a:r>
              <a:r>
                <a:rPr sz="2400" spc="-5" dirty="0">
                  <a:solidFill>
                    <a:srgbClr val="2A3A4F"/>
                  </a:solidFill>
                  <a:latin typeface="Calibri" panose="020F0502020204030204" pitchFamily="34" charset="0"/>
                  <a:cs typeface="Calibri" panose="020F0502020204030204" pitchFamily="34" charset="0"/>
                </a:rPr>
                <a:t>you</a:t>
              </a:r>
              <a:r>
                <a:rPr sz="2400" spc="-30" dirty="0">
                  <a:solidFill>
                    <a:srgbClr val="2A3A4F"/>
                  </a:solidFill>
                  <a:latin typeface="Calibri" panose="020F0502020204030204" pitchFamily="34" charset="0"/>
                  <a:cs typeface="Calibri" panose="020F0502020204030204" pitchFamily="34" charset="0"/>
                </a:rPr>
                <a:t> </a:t>
              </a:r>
              <a:r>
                <a:rPr sz="2400" spc="5" dirty="0">
                  <a:solidFill>
                    <a:srgbClr val="2A3A4F"/>
                  </a:solidFill>
                  <a:latin typeface="Calibri" panose="020F0502020204030204" pitchFamily="34" charset="0"/>
                  <a:cs typeface="Calibri" panose="020F0502020204030204" pitchFamily="34" charset="0"/>
                </a:rPr>
                <a:t>would</a:t>
              </a:r>
              <a:r>
                <a:rPr sz="2400" spc="10" dirty="0">
                  <a:solidFill>
                    <a:srgbClr val="2A3A4F"/>
                  </a:solidFill>
                  <a:latin typeface="Calibri" panose="020F0502020204030204" pitchFamily="34" charset="0"/>
                  <a:cs typeface="Calibri" panose="020F0502020204030204" pitchFamily="34" charset="0"/>
                </a:rPr>
                <a:t> </a:t>
              </a:r>
              <a:r>
                <a:rPr sz="2400" dirty="0">
                  <a:solidFill>
                    <a:srgbClr val="2A3A4F"/>
                  </a:solidFill>
                  <a:latin typeface="Calibri" panose="020F0502020204030204" pitchFamily="34" charset="0"/>
                  <a:cs typeface="Calibri" panose="020F0502020204030204" pitchFamily="34" charset="0"/>
                </a:rPr>
                <a:t>rather</a:t>
              </a:r>
              <a:r>
                <a:rPr sz="2400" spc="-45" dirty="0">
                  <a:solidFill>
                    <a:srgbClr val="2A3A4F"/>
                  </a:solidFill>
                  <a:latin typeface="Calibri" panose="020F0502020204030204" pitchFamily="34" charset="0"/>
                  <a:cs typeface="Calibri" panose="020F0502020204030204" pitchFamily="34" charset="0"/>
                </a:rPr>
                <a:t> </a:t>
              </a:r>
              <a:r>
                <a:rPr sz="2400" spc="-15" dirty="0">
                  <a:solidFill>
                    <a:srgbClr val="2A3A4F"/>
                  </a:solidFill>
                  <a:latin typeface="Calibri" panose="020F0502020204030204" pitchFamily="34" charset="0"/>
                  <a:cs typeface="Calibri" panose="020F0502020204030204" pitchFamily="34" charset="0"/>
                </a:rPr>
                <a:t>type,</a:t>
              </a:r>
              <a:r>
                <a:rPr sz="2400" spc="15" dirty="0">
                  <a:solidFill>
                    <a:srgbClr val="2A3A4F"/>
                  </a:solidFill>
                  <a:latin typeface="Calibri" panose="020F0502020204030204" pitchFamily="34" charset="0"/>
                  <a:cs typeface="Calibri" panose="020F0502020204030204" pitchFamily="34" charset="0"/>
                </a:rPr>
                <a:t> </a:t>
              </a:r>
              <a:r>
                <a:rPr sz="2400" spc="-25" dirty="0">
                  <a:solidFill>
                    <a:srgbClr val="2A3A4F"/>
                  </a:solidFill>
                  <a:latin typeface="Calibri" panose="020F0502020204030204" pitchFamily="34" charset="0"/>
                  <a:cs typeface="Calibri" panose="020F0502020204030204" pitchFamily="34" charset="0"/>
                </a:rPr>
                <a:t>use</a:t>
              </a:r>
              <a:r>
                <a:rPr sz="2400" spc="90" dirty="0">
                  <a:solidFill>
                    <a:srgbClr val="2A3A4F"/>
                  </a:solidFill>
                  <a:latin typeface="Calibri" panose="020F0502020204030204" pitchFamily="34" charset="0"/>
                  <a:cs typeface="Calibri" panose="020F0502020204030204" pitchFamily="34" charset="0"/>
                </a:rPr>
                <a:t> </a:t>
              </a:r>
              <a:r>
                <a:rPr sz="2400" spc="-10" dirty="0">
                  <a:solidFill>
                    <a:srgbClr val="2A3A4F"/>
                  </a:solidFill>
                  <a:latin typeface="Calibri" panose="020F0502020204030204" pitchFamily="34" charset="0"/>
                  <a:cs typeface="Calibri" panose="020F0502020204030204" pitchFamily="34" charset="0"/>
                </a:rPr>
                <a:t>the</a:t>
              </a:r>
              <a:r>
                <a:rPr lang="en-US" sz="2400" dirty="0">
                  <a:latin typeface="Calibri" panose="020F0502020204030204" pitchFamily="34" charset="0"/>
                  <a:cs typeface="Calibri" panose="020F0502020204030204" pitchFamily="34" charset="0"/>
                </a:rPr>
                <a:t> </a:t>
              </a:r>
              <a:r>
                <a:rPr lang="en-US" sz="2400" spc="-15" dirty="0">
                  <a:solidFill>
                    <a:srgbClr val="2A3A4F"/>
                  </a:solidFill>
                  <a:latin typeface="Calibri" panose="020F0502020204030204" pitchFamily="34" charset="0"/>
                  <a:cs typeface="Calibri" panose="020F0502020204030204" pitchFamily="34" charset="0"/>
                </a:rPr>
                <a:t>“</a:t>
              </a:r>
              <a:r>
                <a:rPr sz="2400" spc="-15" dirty="0">
                  <a:solidFill>
                    <a:srgbClr val="2A3A4F"/>
                  </a:solidFill>
                  <a:latin typeface="Calibri" panose="020F0502020204030204" pitchFamily="34" charset="0"/>
                  <a:cs typeface="Calibri" panose="020F0502020204030204" pitchFamily="34" charset="0"/>
                </a:rPr>
                <a:t>Q&amp;A</a:t>
              </a:r>
              <a:r>
                <a:rPr lang="en-US" sz="2400" spc="-15" dirty="0">
                  <a:solidFill>
                    <a:srgbClr val="2A3A4F"/>
                  </a:solidFill>
                  <a:latin typeface="Calibri" panose="020F0502020204030204" pitchFamily="34" charset="0"/>
                  <a:cs typeface="Calibri" panose="020F0502020204030204" pitchFamily="34" charset="0"/>
                </a:rPr>
                <a:t>”</a:t>
              </a:r>
              <a:r>
                <a:rPr sz="2400" spc="35" dirty="0">
                  <a:solidFill>
                    <a:srgbClr val="2A3A4F"/>
                  </a:solidFill>
                  <a:latin typeface="Calibri" panose="020F0502020204030204" pitchFamily="34" charset="0"/>
                  <a:cs typeface="Calibri" panose="020F0502020204030204" pitchFamily="34" charset="0"/>
                </a:rPr>
                <a:t> </a:t>
              </a:r>
              <a:r>
                <a:rPr sz="2400" spc="-5" dirty="0">
                  <a:solidFill>
                    <a:srgbClr val="2A3A4F"/>
                  </a:solidFill>
                  <a:latin typeface="Calibri" panose="020F0502020204030204" pitchFamily="34" charset="0"/>
                  <a:cs typeface="Calibri" panose="020F0502020204030204" pitchFamily="34" charset="0"/>
                </a:rPr>
                <a:t>function</a:t>
              </a:r>
              <a:r>
                <a:rPr sz="2400" spc="-30" dirty="0">
                  <a:solidFill>
                    <a:srgbClr val="2A3A4F"/>
                  </a:solidFill>
                  <a:latin typeface="Calibri" panose="020F0502020204030204" pitchFamily="34" charset="0"/>
                  <a:cs typeface="Calibri" panose="020F0502020204030204" pitchFamily="34" charset="0"/>
                </a:rPr>
                <a:t> </a:t>
              </a:r>
              <a:r>
                <a:rPr sz="2400" spc="-15" dirty="0">
                  <a:solidFill>
                    <a:srgbClr val="2A3A4F"/>
                  </a:solidFill>
                  <a:latin typeface="Calibri" panose="020F0502020204030204" pitchFamily="34" charset="0"/>
                  <a:cs typeface="Calibri" panose="020F0502020204030204" pitchFamily="34" charset="0"/>
                </a:rPr>
                <a:t>(send</a:t>
              </a:r>
              <a:r>
                <a:rPr sz="2400" spc="80" dirty="0">
                  <a:solidFill>
                    <a:srgbClr val="2A3A4F"/>
                  </a:solidFill>
                  <a:latin typeface="Calibri" panose="020F0502020204030204" pitchFamily="34" charset="0"/>
                  <a:cs typeface="Calibri" panose="020F0502020204030204" pitchFamily="34" charset="0"/>
                </a:rPr>
                <a:t> </a:t>
              </a:r>
              <a:r>
                <a:rPr sz="2400" spc="-35" dirty="0">
                  <a:solidFill>
                    <a:srgbClr val="2A3A4F"/>
                  </a:solidFill>
                  <a:latin typeface="Calibri" panose="020F0502020204030204" pitchFamily="34" charset="0"/>
                  <a:cs typeface="Calibri" panose="020F0502020204030204" pitchFamily="34" charset="0"/>
                </a:rPr>
                <a:t>to</a:t>
              </a:r>
              <a:r>
                <a:rPr sz="2400" spc="5" dirty="0">
                  <a:solidFill>
                    <a:srgbClr val="2A3A4F"/>
                  </a:solidFill>
                  <a:latin typeface="Calibri" panose="020F0502020204030204" pitchFamily="34" charset="0"/>
                  <a:cs typeface="Calibri" panose="020F0502020204030204" pitchFamily="34" charset="0"/>
                </a:rPr>
                <a:t> </a:t>
              </a:r>
              <a:r>
                <a:rPr sz="2400" spc="-10" dirty="0">
                  <a:solidFill>
                    <a:srgbClr val="2A3A4F"/>
                  </a:solidFill>
                  <a:latin typeface="Calibri" panose="020F0502020204030204" pitchFamily="34" charset="0"/>
                  <a:cs typeface="Calibri" panose="020F0502020204030204" pitchFamily="34" charset="0"/>
                </a:rPr>
                <a:t>“all</a:t>
              </a:r>
              <a:r>
                <a:rPr sz="2400" spc="50" dirty="0">
                  <a:solidFill>
                    <a:srgbClr val="2A3A4F"/>
                  </a:solidFill>
                  <a:latin typeface="Calibri" panose="020F0502020204030204" pitchFamily="34" charset="0"/>
                  <a:cs typeface="Calibri" panose="020F0502020204030204" pitchFamily="34" charset="0"/>
                </a:rPr>
                <a:t> </a:t>
              </a:r>
              <a:r>
                <a:rPr sz="2400" spc="-10" dirty="0">
                  <a:solidFill>
                    <a:srgbClr val="2A3A4F"/>
                  </a:solidFill>
                  <a:latin typeface="Calibri" panose="020F0502020204030204" pitchFamily="34" charset="0"/>
                  <a:cs typeface="Calibri" panose="020F0502020204030204" pitchFamily="34" charset="0"/>
                </a:rPr>
                <a:t>panelists”)</a:t>
              </a:r>
              <a:r>
                <a:rPr lang="en-US" sz="2400" dirty="0">
                  <a:latin typeface="Calibri" panose="020F0502020204030204" pitchFamily="34" charset="0"/>
                  <a:cs typeface="Calibri" panose="020F0502020204030204" pitchFamily="34" charset="0"/>
                </a:rPr>
                <a:t>. </a:t>
              </a:r>
              <a:r>
                <a:rPr lang="en-US" sz="2400" spc="-5" dirty="0">
                  <a:solidFill>
                    <a:srgbClr val="2A3A4F"/>
                  </a:solidFill>
                  <a:latin typeface="Calibri" panose="020F0502020204030204" pitchFamily="34" charset="0"/>
                  <a:cs typeface="Calibri" panose="020F0502020204030204" pitchFamily="34" charset="0"/>
                </a:rPr>
                <a:t>Q&amp;A q</a:t>
              </a:r>
              <a:r>
                <a:rPr sz="2400" spc="-5" dirty="0">
                  <a:solidFill>
                    <a:srgbClr val="2A3A4F"/>
                  </a:solidFill>
                  <a:latin typeface="Calibri" panose="020F0502020204030204" pitchFamily="34" charset="0"/>
                  <a:cs typeface="Calibri" panose="020F0502020204030204" pitchFamily="34" charset="0"/>
                </a:rPr>
                <a:t>uestions</a:t>
              </a:r>
              <a:r>
                <a:rPr sz="2400" spc="45" dirty="0">
                  <a:solidFill>
                    <a:srgbClr val="2A3A4F"/>
                  </a:solidFill>
                  <a:latin typeface="Calibri" panose="020F0502020204030204" pitchFamily="34" charset="0"/>
                  <a:cs typeface="Calibri" panose="020F0502020204030204" pitchFamily="34" charset="0"/>
                </a:rPr>
                <a:t> </a:t>
              </a:r>
              <a:r>
                <a:rPr sz="2400" spc="25" dirty="0">
                  <a:solidFill>
                    <a:srgbClr val="2A3A4F"/>
                  </a:solidFill>
                  <a:latin typeface="Calibri" panose="020F0502020204030204" pitchFamily="34" charset="0"/>
                  <a:cs typeface="Calibri" panose="020F0502020204030204" pitchFamily="34" charset="0"/>
                </a:rPr>
                <a:t>will</a:t>
              </a:r>
              <a:r>
                <a:rPr sz="2400" spc="-175" dirty="0">
                  <a:solidFill>
                    <a:srgbClr val="2A3A4F"/>
                  </a:solidFill>
                  <a:latin typeface="Calibri" panose="020F0502020204030204" pitchFamily="34" charset="0"/>
                  <a:cs typeface="Calibri" panose="020F0502020204030204" pitchFamily="34" charset="0"/>
                </a:rPr>
                <a:t> </a:t>
              </a:r>
              <a:r>
                <a:rPr sz="2400" spc="5" dirty="0">
                  <a:solidFill>
                    <a:srgbClr val="2A3A4F"/>
                  </a:solidFill>
                  <a:latin typeface="Calibri" panose="020F0502020204030204" pitchFamily="34" charset="0"/>
                  <a:cs typeface="Calibri" panose="020F0502020204030204" pitchFamily="34" charset="0"/>
                </a:rPr>
                <a:t>be</a:t>
              </a:r>
              <a:r>
                <a:rPr sz="2400" spc="20" dirty="0">
                  <a:solidFill>
                    <a:srgbClr val="2A3A4F"/>
                  </a:solidFill>
                  <a:latin typeface="Calibri" panose="020F0502020204030204" pitchFamily="34" charset="0"/>
                  <a:cs typeface="Calibri" panose="020F0502020204030204" pitchFamily="34" charset="0"/>
                </a:rPr>
                <a:t> </a:t>
              </a:r>
              <a:r>
                <a:rPr sz="2400" spc="5" dirty="0">
                  <a:solidFill>
                    <a:srgbClr val="2A3A4F"/>
                  </a:solidFill>
                  <a:latin typeface="Calibri" panose="020F0502020204030204" pitchFamily="34" charset="0"/>
                  <a:cs typeface="Calibri" panose="020F0502020204030204" pitchFamily="34" charset="0"/>
                </a:rPr>
                <a:t>read</a:t>
              </a:r>
              <a:r>
                <a:rPr sz="2400" spc="-65" dirty="0">
                  <a:solidFill>
                    <a:srgbClr val="2A3A4F"/>
                  </a:solidFill>
                  <a:latin typeface="Calibri" panose="020F0502020204030204" pitchFamily="34" charset="0"/>
                  <a:cs typeface="Calibri" panose="020F0502020204030204" pitchFamily="34" charset="0"/>
                </a:rPr>
                <a:t> </a:t>
              </a:r>
              <a:r>
                <a:rPr sz="2400" spc="-15" dirty="0">
                  <a:solidFill>
                    <a:srgbClr val="2A3A4F"/>
                  </a:solidFill>
                  <a:latin typeface="Calibri" panose="020F0502020204030204" pitchFamily="34" charset="0"/>
                  <a:cs typeface="Calibri" panose="020F0502020204030204" pitchFamily="34" charset="0"/>
                </a:rPr>
                <a:t>aloud</a:t>
              </a:r>
              <a:r>
                <a:rPr sz="2400" spc="15" dirty="0">
                  <a:solidFill>
                    <a:srgbClr val="2A3A4F"/>
                  </a:solidFill>
                  <a:latin typeface="Calibri" panose="020F0502020204030204" pitchFamily="34" charset="0"/>
                  <a:cs typeface="Calibri" panose="020F0502020204030204" pitchFamily="34" charset="0"/>
                </a:rPr>
                <a:t> </a:t>
              </a:r>
              <a:r>
                <a:rPr sz="2400" spc="5" dirty="0">
                  <a:solidFill>
                    <a:srgbClr val="2A3A4F"/>
                  </a:solidFill>
                  <a:latin typeface="Calibri" panose="020F0502020204030204" pitchFamily="34" charset="0"/>
                  <a:cs typeface="Calibri" panose="020F0502020204030204" pitchFamily="34" charset="0"/>
                </a:rPr>
                <a:t>by</a:t>
              </a:r>
              <a:r>
                <a:rPr sz="2400" spc="-10" dirty="0">
                  <a:solidFill>
                    <a:srgbClr val="2A3A4F"/>
                  </a:solidFill>
                  <a:latin typeface="Calibri" panose="020F0502020204030204" pitchFamily="34" charset="0"/>
                  <a:cs typeface="Calibri" panose="020F0502020204030204" pitchFamily="34" charset="0"/>
                </a:rPr>
                <a:t> </a:t>
              </a:r>
              <a:r>
                <a:rPr sz="2400" spc="-20" dirty="0">
                  <a:solidFill>
                    <a:srgbClr val="2A3A4F"/>
                  </a:solidFill>
                  <a:latin typeface="Calibri" panose="020F0502020204030204" pitchFamily="34" charset="0"/>
                  <a:cs typeface="Calibri" panose="020F0502020204030204" pitchFamily="34" charset="0"/>
                </a:rPr>
                <a:t>staff;</a:t>
              </a:r>
              <a:r>
                <a:rPr sz="2400" spc="95" dirty="0">
                  <a:solidFill>
                    <a:srgbClr val="2A3A4F"/>
                  </a:solidFill>
                  <a:latin typeface="Calibri" panose="020F0502020204030204" pitchFamily="34" charset="0"/>
                  <a:cs typeface="Calibri" panose="020F0502020204030204" pitchFamily="34" charset="0"/>
                </a:rPr>
                <a:t> </a:t>
              </a:r>
              <a:r>
                <a:rPr sz="2400" spc="-10" dirty="0">
                  <a:solidFill>
                    <a:srgbClr val="2A3A4F"/>
                  </a:solidFill>
                  <a:latin typeface="Calibri" panose="020F0502020204030204" pitchFamily="34" charset="0"/>
                  <a:cs typeface="Calibri" panose="020F0502020204030204" pitchFamily="34" charset="0"/>
                </a:rPr>
                <a:t>attendees</a:t>
              </a:r>
              <a:r>
                <a:rPr sz="2400" spc="45" dirty="0">
                  <a:solidFill>
                    <a:srgbClr val="2A3A4F"/>
                  </a:solidFill>
                  <a:latin typeface="Calibri" panose="020F0502020204030204" pitchFamily="34" charset="0"/>
                  <a:cs typeface="Calibri" panose="020F0502020204030204" pitchFamily="34" charset="0"/>
                </a:rPr>
                <a:t> </a:t>
              </a:r>
              <a:r>
                <a:rPr sz="2400" dirty="0">
                  <a:solidFill>
                    <a:srgbClr val="2A3A4F"/>
                  </a:solidFill>
                  <a:latin typeface="Calibri" panose="020F0502020204030204" pitchFamily="34" charset="0"/>
                  <a:cs typeface="Calibri" panose="020F0502020204030204" pitchFamily="34" charset="0"/>
                </a:rPr>
                <a:t>may</a:t>
              </a:r>
              <a:r>
                <a:rPr sz="2400" spc="-5" dirty="0">
                  <a:solidFill>
                    <a:srgbClr val="2A3A4F"/>
                  </a:solidFill>
                  <a:latin typeface="Calibri" panose="020F0502020204030204" pitchFamily="34" charset="0"/>
                  <a:cs typeface="Calibri" panose="020F0502020204030204" pitchFamily="34" charset="0"/>
                </a:rPr>
                <a:t> </a:t>
              </a:r>
              <a:r>
                <a:rPr sz="2400" spc="5" dirty="0">
                  <a:solidFill>
                    <a:srgbClr val="2A3A4F"/>
                  </a:solidFill>
                  <a:latin typeface="Calibri" panose="020F0502020204030204" pitchFamily="34" charset="0"/>
                  <a:cs typeface="Calibri" panose="020F0502020204030204" pitchFamily="34" charset="0"/>
                </a:rPr>
                <a:t>be</a:t>
              </a:r>
              <a:r>
                <a:rPr sz="2400" spc="-55" dirty="0">
                  <a:solidFill>
                    <a:srgbClr val="2A3A4F"/>
                  </a:solidFill>
                  <a:latin typeface="Calibri" panose="020F0502020204030204" pitchFamily="34" charset="0"/>
                  <a:cs typeface="Calibri" panose="020F0502020204030204" pitchFamily="34" charset="0"/>
                </a:rPr>
                <a:t> </a:t>
              </a:r>
              <a:r>
                <a:rPr sz="2400" spc="-15" dirty="0">
                  <a:solidFill>
                    <a:srgbClr val="2A3A4F"/>
                  </a:solidFill>
                  <a:latin typeface="Calibri" panose="020F0502020204030204" pitchFamily="34" charset="0"/>
                  <a:cs typeface="Calibri" panose="020F0502020204030204" pitchFamily="34" charset="0"/>
                </a:rPr>
                <a:t>unmuted</a:t>
              </a:r>
              <a:r>
                <a:rPr sz="2400" spc="85" dirty="0">
                  <a:solidFill>
                    <a:srgbClr val="2A3A4F"/>
                  </a:solidFill>
                  <a:latin typeface="Calibri" panose="020F0502020204030204" pitchFamily="34" charset="0"/>
                  <a:cs typeface="Calibri" panose="020F0502020204030204" pitchFamily="34" charset="0"/>
                </a:rPr>
                <a:t> </a:t>
              </a:r>
              <a:r>
                <a:rPr sz="2400" spc="-30" dirty="0">
                  <a:solidFill>
                    <a:srgbClr val="2A3A4F"/>
                  </a:solidFill>
                  <a:latin typeface="Calibri" panose="020F0502020204030204" pitchFamily="34" charset="0"/>
                  <a:cs typeface="Calibri" panose="020F0502020204030204" pitchFamily="34" charset="0"/>
                </a:rPr>
                <a:t>to</a:t>
              </a:r>
              <a:r>
                <a:rPr lang="en-US" sz="2400" dirty="0">
                  <a:latin typeface="Calibri" panose="020F0502020204030204" pitchFamily="34" charset="0"/>
                  <a:cs typeface="Calibri" panose="020F0502020204030204" pitchFamily="34" charset="0"/>
                </a:rPr>
                <a:t> </a:t>
              </a:r>
              <a:r>
                <a:rPr sz="2400" spc="20" dirty="0">
                  <a:solidFill>
                    <a:srgbClr val="2A3A4F"/>
                  </a:solidFill>
                  <a:latin typeface="Calibri" panose="020F0502020204030204" pitchFamily="34" charset="0"/>
                  <a:cs typeface="Calibri" panose="020F0502020204030204" pitchFamily="34" charset="0"/>
                </a:rPr>
                <a:t>r</a:t>
              </a:r>
              <a:r>
                <a:rPr sz="2400" spc="10" dirty="0">
                  <a:solidFill>
                    <a:srgbClr val="2A3A4F"/>
                  </a:solidFill>
                  <a:latin typeface="Calibri" panose="020F0502020204030204" pitchFamily="34" charset="0"/>
                  <a:cs typeface="Calibri" panose="020F0502020204030204" pitchFamily="34" charset="0"/>
                </a:rPr>
                <a:t>e</a:t>
              </a:r>
              <a:r>
                <a:rPr sz="2400" spc="-35" dirty="0">
                  <a:solidFill>
                    <a:srgbClr val="2A3A4F"/>
                  </a:solidFill>
                  <a:latin typeface="Calibri" panose="020F0502020204030204" pitchFamily="34" charset="0"/>
                  <a:cs typeface="Calibri" panose="020F0502020204030204" pitchFamily="34" charset="0"/>
                </a:rPr>
                <a:t>s</a:t>
              </a:r>
              <a:r>
                <a:rPr sz="2400" spc="5" dirty="0">
                  <a:solidFill>
                    <a:srgbClr val="2A3A4F"/>
                  </a:solidFill>
                  <a:latin typeface="Calibri" panose="020F0502020204030204" pitchFamily="34" charset="0"/>
                  <a:cs typeface="Calibri" panose="020F0502020204030204" pitchFamily="34" charset="0"/>
                </a:rPr>
                <a:t>p</a:t>
              </a:r>
              <a:r>
                <a:rPr sz="2400" dirty="0">
                  <a:solidFill>
                    <a:srgbClr val="2A3A4F"/>
                  </a:solidFill>
                  <a:latin typeface="Calibri" panose="020F0502020204030204" pitchFamily="34" charset="0"/>
                  <a:cs typeface="Calibri" panose="020F0502020204030204" pitchFamily="34" charset="0"/>
                </a:rPr>
                <a:t>o</a:t>
              </a:r>
              <a:r>
                <a:rPr sz="2400" spc="30" dirty="0">
                  <a:solidFill>
                    <a:srgbClr val="2A3A4F"/>
                  </a:solidFill>
                  <a:latin typeface="Calibri" panose="020F0502020204030204" pitchFamily="34" charset="0"/>
                  <a:cs typeface="Calibri" panose="020F0502020204030204" pitchFamily="34" charset="0"/>
                </a:rPr>
                <a:t>n</a:t>
              </a:r>
              <a:r>
                <a:rPr sz="2400" dirty="0">
                  <a:solidFill>
                    <a:srgbClr val="2A3A4F"/>
                  </a:solidFill>
                  <a:latin typeface="Calibri" panose="020F0502020204030204" pitchFamily="34" charset="0"/>
                  <a:cs typeface="Calibri" panose="020F0502020204030204" pitchFamily="34" charset="0"/>
                </a:rPr>
                <a:t>d</a:t>
              </a:r>
              <a:r>
                <a:rPr sz="2400" spc="-60" dirty="0">
                  <a:solidFill>
                    <a:srgbClr val="2A3A4F"/>
                  </a:solidFill>
                  <a:latin typeface="Calibri" panose="020F0502020204030204" pitchFamily="34" charset="0"/>
                  <a:cs typeface="Calibri" panose="020F0502020204030204" pitchFamily="34" charset="0"/>
                </a:rPr>
                <a:t> </a:t>
              </a:r>
              <a:r>
                <a:rPr sz="2400" spc="-65" dirty="0">
                  <a:solidFill>
                    <a:srgbClr val="2A3A4F"/>
                  </a:solidFill>
                  <a:latin typeface="Calibri" panose="020F0502020204030204" pitchFamily="34" charset="0"/>
                  <a:cs typeface="Calibri" panose="020F0502020204030204" pitchFamily="34" charset="0"/>
                </a:rPr>
                <a:t>t</a:t>
              </a:r>
              <a:r>
                <a:rPr sz="2400" dirty="0">
                  <a:solidFill>
                    <a:srgbClr val="2A3A4F"/>
                  </a:solidFill>
                  <a:latin typeface="Calibri" panose="020F0502020204030204" pitchFamily="34" charset="0"/>
                  <a:cs typeface="Calibri" panose="020F0502020204030204" pitchFamily="34" charset="0"/>
                </a:rPr>
                <a:t>o</a:t>
              </a:r>
              <a:r>
                <a:rPr sz="2400" spc="85" dirty="0">
                  <a:solidFill>
                    <a:srgbClr val="2A3A4F"/>
                  </a:solidFill>
                  <a:latin typeface="Calibri" panose="020F0502020204030204" pitchFamily="34" charset="0"/>
                  <a:cs typeface="Calibri" panose="020F0502020204030204" pitchFamily="34" charset="0"/>
                </a:rPr>
                <a:t> </a:t>
              </a:r>
              <a:r>
                <a:rPr sz="2400" spc="-65" dirty="0">
                  <a:solidFill>
                    <a:srgbClr val="2A3A4F"/>
                  </a:solidFill>
                  <a:latin typeface="Calibri" panose="020F0502020204030204" pitchFamily="34" charset="0"/>
                  <a:cs typeface="Calibri" panose="020F0502020204030204" pitchFamily="34" charset="0"/>
                </a:rPr>
                <a:t>t</a:t>
              </a:r>
              <a:r>
                <a:rPr sz="2400" spc="30" dirty="0">
                  <a:solidFill>
                    <a:srgbClr val="2A3A4F"/>
                  </a:solidFill>
                  <a:latin typeface="Calibri" panose="020F0502020204030204" pitchFamily="34" charset="0"/>
                  <a:cs typeface="Calibri" panose="020F0502020204030204" pitchFamily="34" charset="0"/>
                </a:rPr>
                <a:t>h</a:t>
              </a:r>
              <a:r>
                <a:rPr sz="2400" dirty="0">
                  <a:solidFill>
                    <a:srgbClr val="2A3A4F"/>
                  </a:solidFill>
                  <a:latin typeface="Calibri" panose="020F0502020204030204" pitchFamily="34" charset="0"/>
                  <a:cs typeface="Calibri" panose="020F0502020204030204" pitchFamily="34" charset="0"/>
                </a:rPr>
                <a:t>e</a:t>
              </a:r>
              <a:r>
                <a:rPr sz="2400" spc="20" dirty="0">
                  <a:solidFill>
                    <a:srgbClr val="2A3A4F"/>
                  </a:solidFill>
                  <a:latin typeface="Calibri" panose="020F0502020204030204" pitchFamily="34" charset="0"/>
                  <a:cs typeface="Calibri" panose="020F0502020204030204" pitchFamily="34" charset="0"/>
                </a:rPr>
                <a:t> </a:t>
              </a:r>
              <a:r>
                <a:rPr sz="2400" spc="5" dirty="0">
                  <a:solidFill>
                    <a:srgbClr val="2A3A4F"/>
                  </a:solidFill>
                  <a:latin typeface="Calibri" panose="020F0502020204030204" pitchFamily="34" charset="0"/>
                  <a:cs typeface="Calibri" panose="020F0502020204030204" pitchFamily="34" charset="0"/>
                </a:rPr>
                <a:t>a</a:t>
              </a:r>
              <a:r>
                <a:rPr sz="2400" spc="30" dirty="0">
                  <a:solidFill>
                    <a:srgbClr val="2A3A4F"/>
                  </a:solidFill>
                  <a:latin typeface="Calibri" panose="020F0502020204030204" pitchFamily="34" charset="0"/>
                  <a:cs typeface="Calibri" panose="020F0502020204030204" pitchFamily="34" charset="0"/>
                </a:rPr>
                <a:t>n</a:t>
              </a:r>
              <a:r>
                <a:rPr sz="2400" spc="-35" dirty="0">
                  <a:solidFill>
                    <a:srgbClr val="2A3A4F"/>
                  </a:solidFill>
                  <a:latin typeface="Calibri" panose="020F0502020204030204" pitchFamily="34" charset="0"/>
                  <a:cs typeface="Calibri" panose="020F0502020204030204" pitchFamily="34" charset="0"/>
                </a:rPr>
                <a:t>s</a:t>
              </a:r>
              <a:r>
                <a:rPr sz="2400" spc="100" dirty="0">
                  <a:solidFill>
                    <a:srgbClr val="2A3A4F"/>
                  </a:solidFill>
                  <a:latin typeface="Calibri" panose="020F0502020204030204" pitchFamily="34" charset="0"/>
                  <a:cs typeface="Calibri" panose="020F0502020204030204" pitchFamily="34" charset="0"/>
                </a:rPr>
                <a:t>w</a:t>
              </a:r>
              <a:r>
                <a:rPr sz="2400" spc="10" dirty="0">
                  <a:solidFill>
                    <a:srgbClr val="2A3A4F"/>
                  </a:solidFill>
                  <a:latin typeface="Calibri" panose="020F0502020204030204" pitchFamily="34" charset="0"/>
                  <a:cs typeface="Calibri" panose="020F0502020204030204" pitchFamily="34" charset="0"/>
                </a:rPr>
                <a:t>e</a:t>
              </a:r>
              <a:r>
                <a:rPr sz="2400" spc="20" dirty="0">
                  <a:solidFill>
                    <a:srgbClr val="2A3A4F"/>
                  </a:solidFill>
                  <a:latin typeface="Calibri" panose="020F0502020204030204" pitchFamily="34" charset="0"/>
                  <a:cs typeface="Calibri" panose="020F0502020204030204" pitchFamily="34" charset="0"/>
                </a:rPr>
                <a:t>r</a:t>
              </a:r>
              <a:r>
                <a:rPr lang="en-US" sz="2400" spc="20" dirty="0">
                  <a:solidFill>
                    <a:srgbClr val="2A3A4F"/>
                  </a:solidFill>
                  <a:latin typeface="Calibri" panose="020F0502020204030204" pitchFamily="34" charset="0"/>
                  <a:cs typeface="Calibri" panose="020F0502020204030204" pitchFamily="34" charset="0"/>
                </a:rPr>
                <a:t> verbally</a:t>
              </a:r>
              <a:r>
                <a:rPr sz="2400" dirty="0">
                  <a:solidFill>
                    <a:srgbClr val="2A3A4F"/>
                  </a:solidFill>
                  <a:latin typeface="Calibri" panose="020F0502020204030204" pitchFamily="34" charset="0"/>
                  <a:cs typeface="Calibri" panose="020F0502020204030204" pitchFamily="34" charset="0"/>
                </a:rPr>
                <a:t>.</a:t>
              </a:r>
              <a:r>
                <a:rPr sz="2400" spc="-210" dirty="0">
                  <a:solidFill>
                    <a:srgbClr val="2A3A4F"/>
                  </a:solidFill>
                  <a:latin typeface="Calibri" panose="020F0502020204030204" pitchFamily="34" charset="0"/>
                  <a:cs typeface="Calibri" panose="020F0502020204030204" pitchFamily="34" charset="0"/>
                </a:rPr>
                <a:t> </a:t>
              </a:r>
              <a:endParaRPr lang="en-US" sz="2400" spc="-65" dirty="0">
                <a:solidFill>
                  <a:srgbClr val="2A3A4F"/>
                </a:solidFill>
                <a:latin typeface="Calibri" panose="020F0502020204030204" pitchFamily="34" charset="0"/>
                <a:cs typeface="Calibri" panose="020F0502020204030204" pitchFamily="34" charset="0"/>
              </a:endParaRPr>
            </a:p>
            <a:p>
              <a:pPr lvl="1">
                <a:lnSpc>
                  <a:spcPts val="2865"/>
                </a:lnSpc>
                <a:spcBef>
                  <a:spcPts val="45"/>
                </a:spcBef>
              </a:pPr>
              <a:r>
                <a:rPr lang="en-US" sz="2400" spc="-35" dirty="0">
                  <a:solidFill>
                    <a:srgbClr val="2A3A4F"/>
                  </a:solidFill>
                  <a:latin typeface="Calibri" panose="020F0502020204030204" pitchFamily="34" charset="0"/>
                  <a:cs typeface="Calibri" panose="020F0502020204030204" pitchFamily="34" charset="0"/>
                </a:rPr>
                <a:t>*</a:t>
              </a:r>
              <a:r>
                <a:rPr sz="2400" spc="-35" dirty="0">
                  <a:solidFill>
                    <a:srgbClr val="2A3A4F"/>
                  </a:solidFill>
                  <a:latin typeface="Calibri" panose="020F0502020204030204" pitchFamily="34" charset="0"/>
                  <a:cs typeface="Calibri" panose="020F0502020204030204" pitchFamily="34" charset="0"/>
                </a:rPr>
                <a:t>R</a:t>
              </a:r>
              <a:r>
                <a:rPr sz="2400" spc="10" dirty="0">
                  <a:solidFill>
                    <a:srgbClr val="2A3A4F"/>
                  </a:solidFill>
                  <a:latin typeface="Calibri" panose="020F0502020204030204" pitchFamily="34" charset="0"/>
                  <a:cs typeface="Calibri" panose="020F0502020204030204" pitchFamily="34" charset="0"/>
                </a:rPr>
                <a:t>e</a:t>
              </a:r>
              <a:r>
                <a:rPr sz="2400" dirty="0">
                  <a:solidFill>
                    <a:srgbClr val="2A3A4F"/>
                  </a:solidFill>
                  <a:latin typeface="Calibri" panose="020F0502020204030204" pitchFamily="34" charset="0"/>
                  <a:cs typeface="Calibri" panose="020F0502020204030204" pitchFamily="34" charset="0"/>
                </a:rPr>
                <a:t>m</a:t>
              </a:r>
              <a:r>
                <a:rPr sz="2400" spc="40" dirty="0">
                  <a:solidFill>
                    <a:srgbClr val="2A3A4F"/>
                  </a:solidFill>
                  <a:latin typeface="Calibri" panose="020F0502020204030204" pitchFamily="34" charset="0"/>
                  <a:cs typeface="Calibri" panose="020F0502020204030204" pitchFamily="34" charset="0"/>
                </a:rPr>
                <a:t>i</a:t>
              </a:r>
              <a:r>
                <a:rPr sz="2400" spc="30" dirty="0">
                  <a:solidFill>
                    <a:srgbClr val="2A3A4F"/>
                  </a:solidFill>
                  <a:latin typeface="Calibri" panose="020F0502020204030204" pitchFamily="34" charset="0"/>
                  <a:cs typeface="Calibri" panose="020F0502020204030204" pitchFamily="34" charset="0"/>
                </a:rPr>
                <a:t>n</a:t>
              </a:r>
              <a:r>
                <a:rPr sz="2400" spc="-5" dirty="0">
                  <a:solidFill>
                    <a:srgbClr val="2A3A4F"/>
                  </a:solidFill>
                  <a:latin typeface="Calibri" panose="020F0502020204030204" pitchFamily="34" charset="0"/>
                  <a:cs typeface="Calibri" panose="020F0502020204030204" pitchFamily="34" charset="0"/>
                </a:rPr>
                <a:t>d</a:t>
              </a:r>
              <a:r>
                <a:rPr sz="2400" spc="10" dirty="0">
                  <a:solidFill>
                    <a:srgbClr val="2A3A4F"/>
                  </a:solidFill>
                  <a:latin typeface="Calibri" panose="020F0502020204030204" pitchFamily="34" charset="0"/>
                  <a:cs typeface="Calibri" panose="020F0502020204030204" pitchFamily="34" charset="0"/>
                </a:rPr>
                <a:t>e</a:t>
              </a:r>
              <a:r>
                <a:rPr sz="2400" spc="20" dirty="0">
                  <a:solidFill>
                    <a:srgbClr val="2A3A4F"/>
                  </a:solidFill>
                  <a:latin typeface="Calibri" panose="020F0502020204030204" pitchFamily="34" charset="0"/>
                  <a:cs typeface="Calibri" panose="020F0502020204030204" pitchFamily="34" charset="0"/>
                </a:rPr>
                <a:t>r</a:t>
              </a:r>
              <a:r>
                <a:rPr sz="2400" dirty="0">
                  <a:solidFill>
                    <a:srgbClr val="2A3A4F"/>
                  </a:solidFill>
                  <a:latin typeface="Calibri" panose="020F0502020204030204" pitchFamily="34" charset="0"/>
                  <a:cs typeface="Calibri" panose="020F0502020204030204" pitchFamily="34" charset="0"/>
                </a:rPr>
                <a:t>:</a:t>
              </a:r>
              <a:r>
                <a:rPr sz="2400" spc="15" dirty="0">
                  <a:solidFill>
                    <a:srgbClr val="2A3A4F"/>
                  </a:solidFill>
                  <a:latin typeface="Calibri" panose="020F0502020204030204" pitchFamily="34" charset="0"/>
                  <a:cs typeface="Calibri" panose="020F0502020204030204" pitchFamily="34" charset="0"/>
                </a:rPr>
                <a:t> </a:t>
              </a:r>
              <a:r>
                <a:rPr lang="en-US" sz="2400" spc="15" dirty="0">
                  <a:solidFill>
                    <a:srgbClr val="2A3A4F"/>
                  </a:solidFill>
                  <a:latin typeface="Calibri" panose="020F0502020204030204" pitchFamily="34" charset="0"/>
                  <a:cs typeface="Calibri" panose="020F0502020204030204" pitchFamily="34" charset="0"/>
                </a:rPr>
                <a:t>Please press </a:t>
              </a:r>
              <a:r>
                <a:rPr lang="en-US" sz="2400" spc="-35" dirty="0">
                  <a:solidFill>
                    <a:srgbClr val="2A3A4F"/>
                  </a:solidFill>
                  <a:latin typeface="Calibri" panose="020F0502020204030204" pitchFamily="34" charset="0"/>
                  <a:cs typeface="Calibri" panose="020F0502020204030204" pitchFamily="34" charset="0"/>
                </a:rPr>
                <a:t>m</a:t>
              </a:r>
              <a:r>
                <a:rPr sz="2400" spc="-40" dirty="0">
                  <a:solidFill>
                    <a:srgbClr val="2A3A4F"/>
                  </a:solidFill>
                  <a:latin typeface="Calibri" panose="020F0502020204030204" pitchFamily="34" charset="0"/>
                  <a:cs typeface="Calibri" panose="020F0502020204030204" pitchFamily="34" charset="0"/>
                </a:rPr>
                <a:t>u</a:t>
              </a:r>
              <a:r>
                <a:rPr sz="2400" spc="-65" dirty="0">
                  <a:solidFill>
                    <a:srgbClr val="2A3A4F"/>
                  </a:solidFill>
                  <a:latin typeface="Calibri" panose="020F0502020204030204" pitchFamily="34" charset="0"/>
                  <a:cs typeface="Calibri" panose="020F0502020204030204" pitchFamily="34" charset="0"/>
                </a:rPr>
                <a:t>t</a:t>
              </a:r>
              <a:r>
                <a:rPr sz="2400" dirty="0">
                  <a:solidFill>
                    <a:srgbClr val="2A3A4F"/>
                  </a:solidFill>
                  <a:latin typeface="Calibri" panose="020F0502020204030204" pitchFamily="34" charset="0"/>
                  <a:cs typeface="Calibri" panose="020F0502020204030204" pitchFamily="34" charset="0"/>
                </a:rPr>
                <a:t>e</a:t>
              </a:r>
              <a:r>
                <a:rPr lang="en-US" sz="2400" dirty="0">
                  <a:solidFill>
                    <a:srgbClr val="2A3A4F"/>
                  </a:solidFill>
                  <a:latin typeface="Calibri" panose="020F0502020204030204" pitchFamily="34" charset="0"/>
                  <a:cs typeface="Calibri" panose="020F0502020204030204" pitchFamily="34" charset="0"/>
                </a:rPr>
                <a:t> when done speaking</a:t>
              </a:r>
            </a:p>
            <a:p>
              <a:pPr marL="342900" indent="-342900">
                <a:lnSpc>
                  <a:spcPts val="2865"/>
                </a:lnSpc>
                <a:spcBef>
                  <a:spcPts val="45"/>
                </a:spcBef>
                <a:buFont typeface="Arial" panose="020B0604020202020204" pitchFamily="34" charset="0"/>
                <a:buChar char="•"/>
              </a:pPr>
              <a:r>
                <a:rPr lang="en-US" sz="2400" dirty="0">
                  <a:solidFill>
                    <a:srgbClr val="2A3A4F"/>
                  </a:solidFill>
                  <a:latin typeface="Calibri" panose="020F0502020204030204" pitchFamily="34" charset="0"/>
                  <a:cs typeface="Calibri" panose="020F0502020204030204" pitchFamily="34" charset="0"/>
                </a:rPr>
                <a:t>To submit questions to be read out anonymously, please email</a:t>
              </a:r>
              <a:br>
                <a:rPr lang="en-US" sz="2400" dirty="0">
                  <a:solidFill>
                    <a:srgbClr val="2A3A4F"/>
                  </a:solidFill>
                  <a:latin typeface="Calibri" panose="020F0502020204030204" pitchFamily="34" charset="0"/>
                  <a:cs typeface="Calibri" panose="020F0502020204030204" pitchFamily="34" charset="0"/>
                </a:rPr>
              </a:br>
              <a:r>
                <a:rPr lang="en-US" sz="2400" dirty="0">
                  <a:solidFill>
                    <a:srgbClr val="2A3A4F"/>
                  </a:solidFill>
                  <a:latin typeface="Calibri" panose="020F0502020204030204" pitchFamily="34" charset="0"/>
                  <a:cs typeface="Calibri" panose="020F0502020204030204" pitchFamily="34" charset="0"/>
                  <a:hlinkClick r:id="rId3"/>
                </a:rPr>
                <a:t>Mia.Hart@cpuc.ca.gov</a:t>
              </a:r>
              <a:r>
                <a:rPr lang="en-US" sz="2400" dirty="0">
                  <a:solidFill>
                    <a:srgbClr val="2A3A4F"/>
                  </a:solidFill>
                  <a:latin typeface="Calibri" panose="020F0502020204030204" pitchFamily="34" charset="0"/>
                  <a:cs typeface="Calibri" panose="020F0502020204030204" pitchFamily="34" charset="0"/>
                </a:rPr>
                <a:t> </a:t>
              </a:r>
            </a:p>
          </p:txBody>
        </p:sp>
        <p:pic>
          <p:nvPicPr>
            <p:cNvPr id="18" name="Picture 17">
              <a:extLst>
                <a:ext uri="{FF2B5EF4-FFF2-40B4-BE49-F238E27FC236}">
                  <a16:creationId xmlns:a16="http://schemas.microsoft.com/office/drawing/2014/main" id="{5BBB5599-1AD4-47C5-8C42-FE6E6181F56C}"/>
                </a:ext>
              </a:extLst>
            </p:cNvPr>
            <p:cNvPicPr>
              <a:picLocks noChangeAspect="1"/>
            </p:cNvPicPr>
            <p:nvPr/>
          </p:nvPicPr>
          <p:blipFill rotWithShape="1">
            <a:blip r:embed="rId4"/>
            <a:srcRect l="39781" t="16498" r="46194" b="7299"/>
            <a:stretch/>
          </p:blipFill>
          <p:spPr>
            <a:xfrm>
              <a:off x="6308478" y="1292180"/>
              <a:ext cx="535823" cy="483406"/>
            </a:xfrm>
            <a:prstGeom prst="rect">
              <a:avLst/>
            </a:prstGeom>
          </p:spPr>
        </p:pic>
        <p:pic>
          <p:nvPicPr>
            <p:cNvPr id="19" name="Picture 18">
              <a:extLst>
                <a:ext uri="{FF2B5EF4-FFF2-40B4-BE49-F238E27FC236}">
                  <a16:creationId xmlns:a16="http://schemas.microsoft.com/office/drawing/2014/main" id="{16AE6E0D-2A46-492E-8AFE-12A7483B9FE6}"/>
                </a:ext>
              </a:extLst>
            </p:cNvPr>
            <p:cNvPicPr>
              <a:picLocks noChangeAspect="1"/>
            </p:cNvPicPr>
            <p:nvPr/>
          </p:nvPicPr>
          <p:blipFill rotWithShape="1">
            <a:blip r:embed="rId4"/>
            <a:srcRect l="86428" t="9480" r="767" b="14317"/>
            <a:stretch/>
          </p:blipFill>
          <p:spPr>
            <a:xfrm>
              <a:off x="7745052" y="3061835"/>
              <a:ext cx="535823" cy="529445"/>
            </a:xfrm>
            <a:prstGeom prst="rect">
              <a:avLst/>
            </a:prstGeom>
          </p:spPr>
        </p:pic>
      </p:grpSp>
      <p:pic>
        <p:nvPicPr>
          <p:cNvPr id="16" name="Picture 15" descr="Text&#10;&#10;Description automatically generated">
            <a:extLst>
              <a:ext uri="{FF2B5EF4-FFF2-40B4-BE49-F238E27FC236}">
                <a16:creationId xmlns:a16="http://schemas.microsoft.com/office/drawing/2014/main" id="{D9C8FCC4-955E-E8FC-83BD-7FA9D266D0FC}"/>
              </a:ext>
            </a:extLst>
          </p:cNvPr>
          <p:cNvPicPr>
            <a:picLocks noChangeAspect="1"/>
          </p:cNvPicPr>
          <p:nvPr/>
        </p:nvPicPr>
        <p:blipFill>
          <a:blip r:embed="rId5"/>
          <a:stretch>
            <a:fillRect/>
          </a:stretch>
        </p:blipFill>
        <p:spPr>
          <a:xfrm>
            <a:off x="5447552" y="4362111"/>
            <a:ext cx="5943600" cy="1533525"/>
          </a:xfrm>
          <a:prstGeom prst="rect">
            <a:avLst/>
          </a:prstGeom>
        </p:spPr>
      </p:pic>
    </p:spTree>
    <p:extLst>
      <p:ext uri="{BB962C8B-B14F-4D97-AF65-F5344CB8AC3E}">
        <p14:creationId xmlns:p14="http://schemas.microsoft.com/office/powerpoint/2010/main" val="558846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E68C-FC95-4A6C-8DC1-CD05D6016CD3}"/>
              </a:ext>
            </a:extLst>
          </p:cNvPr>
          <p:cNvSpPr>
            <a:spLocks noGrp="1"/>
          </p:cNvSpPr>
          <p:nvPr>
            <p:ph type="title"/>
          </p:nvPr>
        </p:nvSpPr>
        <p:spPr>
          <a:xfrm>
            <a:off x="823347" y="5821"/>
            <a:ext cx="10534271" cy="981761"/>
          </a:xfrm>
        </p:spPr>
        <p:txBody>
          <a:bodyPr>
            <a:normAutofit/>
          </a:bodyPr>
          <a:lstStyle/>
          <a:p>
            <a:r>
              <a:rPr lang="en-US" dirty="0"/>
              <a:t>Outsourcing Forecast</a:t>
            </a:r>
          </a:p>
        </p:txBody>
      </p:sp>
      <p:sp>
        <p:nvSpPr>
          <p:cNvPr id="5" name="Slide Number Placeholder 3">
            <a:extLst>
              <a:ext uri="{FF2B5EF4-FFF2-40B4-BE49-F238E27FC236}">
                <a16:creationId xmlns:a16="http://schemas.microsoft.com/office/drawing/2014/main" id="{D0056633-213A-43CE-ABDF-02FE663DCA6E}"/>
              </a:ext>
            </a:extLst>
          </p:cNvPr>
          <p:cNvSpPr>
            <a:spLocks noGrp="1"/>
          </p:cNvSpPr>
          <p:nvPr>
            <p:ph type="sldNum" sz="quarter" idx="12"/>
          </p:nvPr>
        </p:nvSpPr>
        <p:spPr>
          <a:xfrm>
            <a:off x="11304231" y="6374108"/>
            <a:ext cx="68876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0848E-EBEA-3A4C-AF44-E91176C6413C}" type="slidenum">
              <a:rPr kumimoji="0" lang="en-US" sz="1200" b="1" i="0" u="none" strike="noStrike" kern="1200" cap="none" spc="0" normalizeH="0" baseline="0" noProof="0" smtClean="0">
                <a:ln>
                  <a:noFill/>
                </a:ln>
                <a:solidFill>
                  <a:prstClr val="white">
                    <a:lumMod val="50000"/>
                  </a:prstClr>
                </a:solidFill>
                <a:effectLst/>
                <a:uLnTx/>
                <a:uFillTx/>
                <a:latin typeface="Open Sans"/>
                <a:cs typeface="Open San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1" i="0" u="none" strike="noStrike" kern="1200" cap="none" spc="0" normalizeH="0" baseline="0" noProof="0" dirty="0">
              <a:ln>
                <a:noFill/>
              </a:ln>
              <a:solidFill>
                <a:prstClr val="white">
                  <a:lumMod val="50000"/>
                </a:prstClr>
              </a:solidFill>
              <a:effectLst/>
              <a:uLnTx/>
              <a:uFillTx/>
              <a:latin typeface="Open Sans"/>
              <a:cs typeface="Open Sans"/>
            </a:endParaRPr>
          </a:p>
        </p:txBody>
      </p:sp>
      <p:sp>
        <p:nvSpPr>
          <p:cNvPr id="3" name="TextBox 2">
            <a:extLst>
              <a:ext uri="{FF2B5EF4-FFF2-40B4-BE49-F238E27FC236}">
                <a16:creationId xmlns:a16="http://schemas.microsoft.com/office/drawing/2014/main" id="{004E17A6-86E1-40D3-8A6F-E54776EFCA12}"/>
              </a:ext>
            </a:extLst>
          </p:cNvPr>
          <p:cNvSpPr txBox="1"/>
          <p:nvPr/>
        </p:nvSpPr>
        <p:spPr>
          <a:xfrm>
            <a:off x="823347" y="1007030"/>
            <a:ext cx="10534271" cy="20928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Segoe UI"/>
                <a:ea typeface="+mn-ea"/>
                <a:cs typeface="+mn-cs"/>
              </a:rPr>
              <a:t>SCE exceeded the requirement to outsource 60% of budgets to Third Party designed and implemented programs ahead of the 12/31/22 deadline</a:t>
            </a: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Segoe UI"/>
                <a:ea typeface="+mn-ea"/>
                <a:cs typeface="+mn-cs"/>
              </a:rPr>
              <a:t>SCE is currently below the 25% requirement of budget allocation toward Statewide programs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Segoe UI"/>
              <a:ea typeface="+mn-ea"/>
              <a:cs typeface="+mn-cs"/>
            </a:endParaRPr>
          </a:p>
        </p:txBody>
      </p:sp>
      <p:graphicFrame>
        <p:nvGraphicFramePr>
          <p:cNvPr id="4" name="Table 6">
            <a:extLst>
              <a:ext uri="{FF2B5EF4-FFF2-40B4-BE49-F238E27FC236}">
                <a16:creationId xmlns:a16="http://schemas.microsoft.com/office/drawing/2014/main" id="{59416C20-D366-4378-8D60-99B5E42611D3}"/>
              </a:ext>
            </a:extLst>
          </p:cNvPr>
          <p:cNvGraphicFramePr>
            <a:graphicFrameLocks noGrp="1"/>
          </p:cNvGraphicFramePr>
          <p:nvPr/>
        </p:nvGraphicFramePr>
        <p:xfrm>
          <a:off x="1782084" y="2815547"/>
          <a:ext cx="8616795" cy="1669774"/>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2872265">
                  <a:extLst>
                    <a:ext uri="{9D8B030D-6E8A-4147-A177-3AD203B41FA5}">
                      <a16:colId xmlns:a16="http://schemas.microsoft.com/office/drawing/2014/main" val="2879379059"/>
                    </a:ext>
                  </a:extLst>
                </a:gridCol>
                <a:gridCol w="2872265">
                  <a:extLst>
                    <a:ext uri="{9D8B030D-6E8A-4147-A177-3AD203B41FA5}">
                      <a16:colId xmlns:a16="http://schemas.microsoft.com/office/drawing/2014/main" val="670324436"/>
                    </a:ext>
                  </a:extLst>
                </a:gridCol>
                <a:gridCol w="2872265">
                  <a:extLst>
                    <a:ext uri="{9D8B030D-6E8A-4147-A177-3AD203B41FA5}">
                      <a16:colId xmlns:a16="http://schemas.microsoft.com/office/drawing/2014/main" val="4182298547"/>
                    </a:ext>
                  </a:extLst>
                </a:gridCol>
              </a:tblGrid>
              <a:tr h="423548">
                <a:tc>
                  <a:txBody>
                    <a:bodyPr/>
                    <a:lstStyle/>
                    <a:p>
                      <a:r>
                        <a:rPr lang="en-US" dirty="0"/>
                        <a:t>Metric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t>2022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t>2023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563008"/>
                  </a:ext>
                </a:extLst>
              </a:tr>
              <a:tr h="618443">
                <a:tc>
                  <a:txBody>
                    <a:bodyPr/>
                    <a:lstStyle/>
                    <a:p>
                      <a:r>
                        <a:rPr lang="en-US" dirty="0">
                          <a:solidFill>
                            <a:srgbClr val="000000"/>
                          </a:solidFill>
                        </a:rPr>
                        <a:t>Third Party Programs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b="1" dirty="0">
                          <a:solidFill>
                            <a:srgbClr val="000000"/>
                          </a:solidFill>
                        </a:rPr>
                        <a:t>82%</a:t>
                      </a:r>
                      <a:r>
                        <a:rPr lang="en-US" b="0" baseline="30000" dirty="0">
                          <a:solidFill>
                            <a:srgbClr val="000000"/>
                          </a:solidFill>
                        </a:rPr>
                        <a:t>1</a:t>
                      </a:r>
                      <a:r>
                        <a:rPr lang="en-US" dirty="0">
                          <a:solidFill>
                            <a:srgbClr val="000000"/>
                          </a:solidFill>
                        </a:rPr>
                        <a:t> of portfolio budget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b="1" dirty="0">
                          <a:solidFill>
                            <a:srgbClr val="000000"/>
                          </a:solidFill>
                        </a:rPr>
                        <a:t>73%</a:t>
                      </a:r>
                      <a:r>
                        <a:rPr lang="en-US" b="0" baseline="30000" dirty="0">
                          <a:solidFill>
                            <a:srgbClr val="000000"/>
                          </a:solidFill>
                        </a:rPr>
                        <a:t>1,2</a:t>
                      </a:r>
                      <a:r>
                        <a:rPr lang="en-US" dirty="0">
                          <a:solidFill>
                            <a:srgbClr val="000000"/>
                          </a:solidFill>
                        </a:rPr>
                        <a:t> of portfolio budget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975304"/>
                  </a:ext>
                </a:extLst>
              </a:tr>
              <a:tr h="627783">
                <a:tc>
                  <a:txBody>
                    <a:bodyPr/>
                    <a:lstStyle/>
                    <a:p>
                      <a:r>
                        <a:rPr lang="en-US" dirty="0">
                          <a:solidFill>
                            <a:srgbClr val="000000"/>
                          </a:solidFill>
                        </a:rPr>
                        <a:t>Statewide Programs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b="1" dirty="0">
                          <a:solidFill>
                            <a:srgbClr val="000000"/>
                          </a:solidFill>
                        </a:rPr>
                        <a:t>7%</a:t>
                      </a:r>
                      <a:r>
                        <a:rPr lang="en-US" dirty="0">
                          <a:solidFill>
                            <a:srgbClr val="000000"/>
                          </a:solidFill>
                        </a:rPr>
                        <a:t> of portfolio budget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b="1" dirty="0">
                          <a:solidFill>
                            <a:srgbClr val="000000"/>
                          </a:solidFill>
                        </a:rPr>
                        <a:t>8%</a:t>
                      </a:r>
                      <a:r>
                        <a:rPr lang="en-US" dirty="0">
                          <a:solidFill>
                            <a:srgbClr val="000000"/>
                          </a:solidFill>
                        </a:rPr>
                        <a:t> of portfolio budget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507030"/>
                  </a:ext>
                </a:extLst>
              </a:tr>
            </a:tbl>
          </a:graphicData>
        </a:graphic>
      </p:graphicFrame>
      <p:sp>
        <p:nvSpPr>
          <p:cNvPr id="7" name="TextBox 6">
            <a:extLst>
              <a:ext uri="{FF2B5EF4-FFF2-40B4-BE49-F238E27FC236}">
                <a16:creationId xmlns:a16="http://schemas.microsoft.com/office/drawing/2014/main" id="{1965DCDA-A762-4A3E-B018-16CBE762826F}"/>
              </a:ext>
            </a:extLst>
          </p:cNvPr>
          <p:cNvSpPr txBox="1"/>
          <p:nvPr/>
        </p:nvSpPr>
        <p:spPr>
          <a:xfrm>
            <a:off x="823346" y="6319255"/>
            <a:ext cx="104031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Segoe UI"/>
                <a:ea typeface="+mn-ea"/>
                <a:cs typeface="+mn-cs"/>
              </a:rPr>
              <a:t>Data from 2021 Annual Report</a:t>
            </a:r>
          </a:p>
        </p:txBody>
      </p:sp>
      <p:sp>
        <p:nvSpPr>
          <p:cNvPr id="8" name="Content Placeholder 2">
            <a:extLst>
              <a:ext uri="{FF2B5EF4-FFF2-40B4-BE49-F238E27FC236}">
                <a16:creationId xmlns:a16="http://schemas.microsoft.com/office/drawing/2014/main" id="{85DB48C3-B8D8-4394-B455-B711E2306281}"/>
              </a:ext>
            </a:extLst>
          </p:cNvPr>
          <p:cNvSpPr>
            <a:spLocks noGrp="1"/>
          </p:cNvSpPr>
          <p:nvPr>
            <p:ph sz="half" idx="1"/>
          </p:nvPr>
        </p:nvSpPr>
        <p:spPr>
          <a:xfrm>
            <a:off x="823347" y="5635444"/>
            <a:ext cx="10403187" cy="738664"/>
          </a:xfrm>
        </p:spPr>
        <p:txBody>
          <a:bodyPr>
            <a:normAutofit/>
          </a:bodyPr>
          <a:lstStyle/>
          <a:p>
            <a:pPr marL="0" indent="0">
              <a:spcBef>
                <a:spcPts val="0"/>
              </a:spcBef>
              <a:buNone/>
            </a:pPr>
            <a:r>
              <a:rPr lang="en-US" sz="1400" baseline="30000" dirty="0">
                <a:solidFill>
                  <a:srgbClr val="000000"/>
                </a:solidFill>
              </a:rPr>
              <a:t>1</a:t>
            </a:r>
            <a:r>
              <a:rPr lang="en-US" sz="1400" dirty="0">
                <a:solidFill>
                  <a:srgbClr val="000000"/>
                </a:solidFill>
              </a:rPr>
              <a:t> The Third Party budget includes the AB 841 budget that is considered Third Party. </a:t>
            </a:r>
          </a:p>
          <a:p>
            <a:pPr marL="0" indent="0">
              <a:spcBef>
                <a:spcPts val="0"/>
              </a:spcBef>
              <a:buNone/>
            </a:pPr>
            <a:r>
              <a:rPr lang="en-US" sz="1400" baseline="30000" dirty="0">
                <a:solidFill>
                  <a:srgbClr val="000000"/>
                </a:solidFill>
              </a:rPr>
              <a:t>2</a:t>
            </a:r>
            <a:r>
              <a:rPr lang="en-US" sz="1400" dirty="0">
                <a:solidFill>
                  <a:srgbClr val="000000"/>
                </a:solidFill>
              </a:rPr>
              <a:t> 2023 AB 841 budget does not currently include unspent/uncommitted funding from 2022. 2022 does include them from 2021.</a:t>
            </a:r>
          </a:p>
        </p:txBody>
      </p:sp>
      <p:sp>
        <p:nvSpPr>
          <p:cNvPr id="12" name="TextBox 11">
            <a:extLst>
              <a:ext uri="{FF2B5EF4-FFF2-40B4-BE49-F238E27FC236}">
                <a16:creationId xmlns:a16="http://schemas.microsoft.com/office/drawing/2014/main" id="{78D1D4F3-831D-4A04-AFA4-DE729E240091}"/>
              </a:ext>
            </a:extLst>
          </p:cNvPr>
          <p:cNvSpPr txBox="1"/>
          <p:nvPr/>
        </p:nvSpPr>
        <p:spPr>
          <a:xfrm>
            <a:off x="823347" y="4622474"/>
            <a:ext cx="10534271"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Segoe UI"/>
                <a:ea typeface="+mn-ea"/>
                <a:cs typeface="+mn-cs"/>
              </a:rPr>
              <a:t>SCE has met the requested funding asks from all IOU Statewide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6269"/>
              </a:solidFill>
              <a:effectLst/>
              <a:uLnTx/>
              <a:uFillTx/>
              <a:latin typeface="Segoe UI"/>
              <a:ea typeface="+mn-ea"/>
              <a:cs typeface="+mn-cs"/>
            </a:endParaRPr>
          </a:p>
        </p:txBody>
      </p:sp>
    </p:spTree>
    <p:extLst>
      <p:ext uri="{BB962C8B-B14F-4D97-AF65-F5344CB8AC3E}">
        <p14:creationId xmlns:p14="http://schemas.microsoft.com/office/powerpoint/2010/main" val="3172147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E68C-FC95-4A6C-8DC1-CD05D6016CD3}"/>
              </a:ext>
            </a:extLst>
          </p:cNvPr>
          <p:cNvSpPr>
            <a:spLocks noGrp="1"/>
          </p:cNvSpPr>
          <p:nvPr>
            <p:ph type="title"/>
          </p:nvPr>
        </p:nvSpPr>
        <p:spPr>
          <a:xfrm>
            <a:off x="389106" y="0"/>
            <a:ext cx="10915125" cy="1325563"/>
          </a:xfrm>
        </p:spPr>
        <p:txBody>
          <a:bodyPr>
            <a:normAutofit/>
          </a:bodyPr>
          <a:lstStyle/>
          <a:p>
            <a:r>
              <a:rPr lang="en-US" dirty="0"/>
              <a:t>SCE Business Plan - Vision, Objectives, and Outcomes</a:t>
            </a:r>
          </a:p>
        </p:txBody>
      </p:sp>
      <p:sp>
        <p:nvSpPr>
          <p:cNvPr id="5" name="Slide Number Placeholder 3">
            <a:extLst>
              <a:ext uri="{FF2B5EF4-FFF2-40B4-BE49-F238E27FC236}">
                <a16:creationId xmlns:a16="http://schemas.microsoft.com/office/drawing/2014/main" id="{D0056633-213A-43CE-ABDF-02FE663DCA6E}"/>
              </a:ext>
            </a:extLst>
          </p:cNvPr>
          <p:cNvSpPr>
            <a:spLocks noGrp="1"/>
          </p:cNvSpPr>
          <p:nvPr>
            <p:ph type="sldNum" sz="quarter" idx="12"/>
          </p:nvPr>
        </p:nvSpPr>
        <p:spPr>
          <a:xfrm>
            <a:off x="11304231" y="6374108"/>
            <a:ext cx="68876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0848E-EBEA-3A4C-AF44-E91176C6413C}" type="slidenum">
              <a:rPr kumimoji="0" lang="en-US" sz="1200" b="1" i="0" u="none" strike="noStrike" kern="1200" cap="none" spc="0" normalizeH="0" baseline="0" noProof="0" smtClean="0">
                <a:ln>
                  <a:noFill/>
                </a:ln>
                <a:solidFill>
                  <a:prstClr val="white">
                    <a:lumMod val="50000"/>
                  </a:prstClr>
                </a:solidFill>
                <a:effectLst/>
                <a:uLnTx/>
                <a:uFillTx/>
                <a:latin typeface="Open Sans"/>
                <a:cs typeface="Open San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1" i="0" u="none" strike="noStrike" kern="1200" cap="none" spc="0" normalizeH="0" baseline="0" noProof="0" dirty="0">
              <a:ln>
                <a:noFill/>
              </a:ln>
              <a:solidFill>
                <a:prstClr val="white">
                  <a:lumMod val="50000"/>
                </a:prstClr>
              </a:solidFill>
              <a:effectLst/>
              <a:uLnTx/>
              <a:uFillTx/>
              <a:latin typeface="Open Sans"/>
              <a:cs typeface="Open Sans"/>
            </a:endParaRPr>
          </a:p>
        </p:txBody>
      </p:sp>
      <p:sp>
        <p:nvSpPr>
          <p:cNvPr id="3" name="Rectangle 2">
            <a:extLst>
              <a:ext uri="{FF2B5EF4-FFF2-40B4-BE49-F238E27FC236}">
                <a16:creationId xmlns:a16="http://schemas.microsoft.com/office/drawing/2014/main" id="{6F5EEB0D-5D77-4777-A265-8847904F53A9}"/>
              </a:ext>
            </a:extLst>
          </p:cNvPr>
          <p:cNvSpPr/>
          <p:nvPr/>
        </p:nvSpPr>
        <p:spPr>
          <a:xfrm>
            <a:off x="1751369" y="1034757"/>
            <a:ext cx="9394151" cy="1080901"/>
          </a:xfrm>
          <a:prstGeom prst="rect">
            <a:avLst/>
          </a:prstGeom>
          <a:solidFill>
            <a:srgbClr val="4472C4"/>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4" name="TextBox 3">
            <a:extLst>
              <a:ext uri="{FF2B5EF4-FFF2-40B4-BE49-F238E27FC236}">
                <a16:creationId xmlns:a16="http://schemas.microsoft.com/office/drawing/2014/main" id="{AAE0A9D4-B910-44B6-9F44-0172F43031A7}"/>
              </a:ext>
            </a:extLst>
          </p:cNvPr>
          <p:cNvSpPr txBox="1"/>
          <p:nvPr/>
        </p:nvSpPr>
        <p:spPr>
          <a:xfrm>
            <a:off x="1749224" y="1034758"/>
            <a:ext cx="93941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a:ea typeface="+mn-ea"/>
                <a:cs typeface="+mn-cs"/>
              </a:rPr>
              <a:t>Lead development of a robust Energy Efficiency Portfolio to address key customer, technology, and policy needs to meet the State’s energy and environmental goals</a:t>
            </a:r>
          </a:p>
        </p:txBody>
      </p:sp>
      <p:sp>
        <p:nvSpPr>
          <p:cNvPr id="8" name="TextBox 7">
            <a:extLst>
              <a:ext uri="{FF2B5EF4-FFF2-40B4-BE49-F238E27FC236}">
                <a16:creationId xmlns:a16="http://schemas.microsoft.com/office/drawing/2014/main" id="{493FAB51-4133-42C6-9148-C036A0A47041}"/>
              </a:ext>
            </a:extLst>
          </p:cNvPr>
          <p:cNvSpPr txBox="1"/>
          <p:nvPr/>
        </p:nvSpPr>
        <p:spPr>
          <a:xfrm>
            <a:off x="119520" y="1364654"/>
            <a:ext cx="163576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Vision</a:t>
            </a:r>
          </a:p>
        </p:txBody>
      </p:sp>
      <p:sp>
        <p:nvSpPr>
          <p:cNvPr id="9" name="TextBox 8">
            <a:extLst>
              <a:ext uri="{FF2B5EF4-FFF2-40B4-BE49-F238E27FC236}">
                <a16:creationId xmlns:a16="http://schemas.microsoft.com/office/drawing/2014/main" id="{4696F4D2-7298-44E4-B7FB-65E20A1547BC}"/>
              </a:ext>
            </a:extLst>
          </p:cNvPr>
          <p:cNvSpPr txBox="1"/>
          <p:nvPr/>
        </p:nvSpPr>
        <p:spPr>
          <a:xfrm>
            <a:off x="119520" y="2722777"/>
            <a:ext cx="163576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Key Objectives</a:t>
            </a:r>
          </a:p>
        </p:txBody>
      </p:sp>
      <p:sp>
        <p:nvSpPr>
          <p:cNvPr id="10" name="TextBox 9">
            <a:extLst>
              <a:ext uri="{FF2B5EF4-FFF2-40B4-BE49-F238E27FC236}">
                <a16:creationId xmlns:a16="http://schemas.microsoft.com/office/drawing/2014/main" id="{56998251-3354-4EA9-9463-FE1E9FBDEBB9}"/>
              </a:ext>
            </a:extLst>
          </p:cNvPr>
          <p:cNvSpPr txBox="1"/>
          <p:nvPr/>
        </p:nvSpPr>
        <p:spPr>
          <a:xfrm>
            <a:off x="276726" y="5462665"/>
            <a:ext cx="1478554"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Key Outcomes</a:t>
            </a:r>
          </a:p>
        </p:txBody>
      </p:sp>
      <p:sp>
        <p:nvSpPr>
          <p:cNvPr id="11" name="TextBox 10">
            <a:extLst>
              <a:ext uri="{FF2B5EF4-FFF2-40B4-BE49-F238E27FC236}">
                <a16:creationId xmlns:a16="http://schemas.microsoft.com/office/drawing/2014/main" id="{DFB4A121-6C2B-4AA2-8635-929D3CF1F758}"/>
              </a:ext>
            </a:extLst>
          </p:cNvPr>
          <p:cNvSpPr txBox="1"/>
          <p:nvPr/>
        </p:nvSpPr>
        <p:spPr>
          <a:xfrm>
            <a:off x="1751369" y="2606499"/>
            <a:ext cx="2231351" cy="954107"/>
          </a:xfrm>
          <a:prstGeom prst="rect">
            <a:avLst/>
          </a:prstGeom>
          <a:solidFill>
            <a:srgbClr val="70AD47"/>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Meet or Exceed Commission-Established TSB Goal with Minimum TRC of 1.0</a:t>
            </a:r>
          </a:p>
        </p:txBody>
      </p:sp>
      <p:sp>
        <p:nvSpPr>
          <p:cNvPr id="12" name="TextBox 11">
            <a:extLst>
              <a:ext uri="{FF2B5EF4-FFF2-40B4-BE49-F238E27FC236}">
                <a16:creationId xmlns:a16="http://schemas.microsoft.com/office/drawing/2014/main" id="{341AD005-47A3-4E65-A8BC-FFFB6014A29E}"/>
              </a:ext>
            </a:extLst>
          </p:cNvPr>
          <p:cNvSpPr txBox="1"/>
          <p:nvPr/>
        </p:nvSpPr>
        <p:spPr>
          <a:xfrm>
            <a:off x="48400" y="2217919"/>
            <a:ext cx="170688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Segments</a:t>
            </a:r>
          </a:p>
        </p:txBody>
      </p:sp>
      <p:sp>
        <p:nvSpPr>
          <p:cNvPr id="13" name="TextBox 12">
            <a:extLst>
              <a:ext uri="{FF2B5EF4-FFF2-40B4-BE49-F238E27FC236}">
                <a16:creationId xmlns:a16="http://schemas.microsoft.com/office/drawing/2014/main" id="{11B402C3-699E-4A17-A7C5-4BD402C26DB0}"/>
              </a:ext>
            </a:extLst>
          </p:cNvPr>
          <p:cNvSpPr txBox="1"/>
          <p:nvPr/>
        </p:nvSpPr>
        <p:spPr>
          <a:xfrm>
            <a:off x="4086992" y="2606499"/>
            <a:ext cx="2231351" cy="954107"/>
          </a:xfrm>
          <a:prstGeom prst="rect">
            <a:avLst/>
          </a:prstGeom>
          <a:solidFill>
            <a:srgbClr val="70AD47"/>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Support Long-Term Success of the EE Market’s Viability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4" name="TextBox 13">
            <a:extLst>
              <a:ext uri="{FF2B5EF4-FFF2-40B4-BE49-F238E27FC236}">
                <a16:creationId xmlns:a16="http://schemas.microsoft.com/office/drawing/2014/main" id="{866F32B5-45F9-4051-8E35-302DDE3FAE9C}"/>
              </a:ext>
            </a:extLst>
          </p:cNvPr>
          <p:cNvSpPr txBox="1"/>
          <p:nvPr/>
        </p:nvSpPr>
        <p:spPr>
          <a:xfrm>
            <a:off x="6422720" y="2606499"/>
            <a:ext cx="2231351" cy="954107"/>
          </a:xfrm>
          <a:prstGeom prst="rect">
            <a:avLst/>
          </a:prstGeom>
          <a:solidFill>
            <a:srgbClr val="70AD47"/>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Provide Equitable Coverage to Underserved Customers</a:t>
            </a:r>
            <a:r>
              <a:rPr kumimoji="0" lang="en-US" sz="1400" b="0" i="0" u="none" strike="noStrike" kern="1200" cap="none" spc="0" normalizeH="0" baseline="30000" noProof="0" dirty="0">
                <a:ln>
                  <a:noFill/>
                </a:ln>
                <a:solidFill>
                  <a:prstClr val="white"/>
                </a:solidFill>
                <a:effectLst/>
                <a:uLnTx/>
                <a:uFillTx/>
                <a:latin typeface="Segoe UI"/>
                <a:ea typeface="+mn-ea"/>
                <a:cs typeface="+mn-cs"/>
              </a:rPr>
              <a:t>1</a:t>
            </a:r>
            <a:r>
              <a:rPr kumimoji="0" lang="en-US" sz="1400" b="0" i="0" u="none" strike="noStrike" kern="1200" cap="none" spc="0" normalizeH="0" baseline="0" noProof="0" dirty="0">
                <a:ln>
                  <a:noFill/>
                </a:ln>
                <a:solidFill>
                  <a:prstClr val="white"/>
                </a:solidFill>
                <a:effectLst/>
                <a:uLnTx/>
                <a:uFillTx/>
                <a:latin typeface="Segoe UI"/>
                <a:ea typeface="+mn-ea"/>
                <a:cs typeface="+mn-cs"/>
              </a:rPr>
              <a:t>, HTR, and DAC</a:t>
            </a:r>
          </a:p>
        </p:txBody>
      </p:sp>
      <p:sp>
        <p:nvSpPr>
          <p:cNvPr id="15" name="TextBox 14">
            <a:extLst>
              <a:ext uri="{FF2B5EF4-FFF2-40B4-BE49-F238E27FC236}">
                <a16:creationId xmlns:a16="http://schemas.microsoft.com/office/drawing/2014/main" id="{7DAB8AAF-00E4-44D7-892F-DCBFF46900DA}"/>
              </a:ext>
            </a:extLst>
          </p:cNvPr>
          <p:cNvSpPr txBox="1"/>
          <p:nvPr/>
        </p:nvSpPr>
        <p:spPr>
          <a:xfrm>
            <a:off x="8905411" y="2597737"/>
            <a:ext cx="2231351" cy="954107"/>
          </a:xfrm>
          <a:prstGeom prst="rect">
            <a:avLst/>
          </a:prstGeom>
          <a:solidFill>
            <a:srgbClr val="70AD47"/>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Advocate For More Stringent Building and Appliance Codes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6" name="TextBox 15">
            <a:extLst>
              <a:ext uri="{FF2B5EF4-FFF2-40B4-BE49-F238E27FC236}">
                <a16:creationId xmlns:a16="http://schemas.microsoft.com/office/drawing/2014/main" id="{677DC297-9802-49BC-A942-E7215B9C8011}"/>
              </a:ext>
            </a:extLst>
          </p:cNvPr>
          <p:cNvSpPr txBox="1"/>
          <p:nvPr/>
        </p:nvSpPr>
        <p:spPr>
          <a:xfrm>
            <a:off x="1751369" y="5338721"/>
            <a:ext cx="2231351" cy="954107"/>
          </a:xfrm>
          <a:prstGeom prst="rect">
            <a:avLst/>
          </a:prstGeom>
          <a:solidFill>
            <a:srgbClr val="44546A"/>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Achieve Cost-Effective TSB Goal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7" name="TextBox 16">
            <a:extLst>
              <a:ext uri="{FF2B5EF4-FFF2-40B4-BE49-F238E27FC236}">
                <a16:creationId xmlns:a16="http://schemas.microsoft.com/office/drawing/2014/main" id="{A1DD98D7-F91A-4CF4-B229-D67BAF5AA7FE}"/>
              </a:ext>
            </a:extLst>
          </p:cNvPr>
          <p:cNvSpPr txBox="1"/>
          <p:nvPr/>
        </p:nvSpPr>
        <p:spPr>
          <a:xfrm>
            <a:off x="4086992" y="5338721"/>
            <a:ext cx="2231351" cy="954107"/>
          </a:xfrm>
          <a:prstGeom prst="rect">
            <a:avLst/>
          </a:prstGeom>
          <a:solidFill>
            <a:srgbClr val="44546A"/>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Broader Awareness and Participation in EE Market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8" name="TextBox 17">
            <a:extLst>
              <a:ext uri="{FF2B5EF4-FFF2-40B4-BE49-F238E27FC236}">
                <a16:creationId xmlns:a16="http://schemas.microsoft.com/office/drawing/2014/main" id="{0A30CF35-115D-4C2F-8992-B56AED109DDE}"/>
              </a:ext>
            </a:extLst>
          </p:cNvPr>
          <p:cNvSpPr txBox="1"/>
          <p:nvPr/>
        </p:nvSpPr>
        <p:spPr>
          <a:xfrm>
            <a:off x="6422720" y="5338721"/>
            <a:ext cx="2231351" cy="954107"/>
          </a:xfrm>
          <a:prstGeom prst="rect">
            <a:avLst/>
          </a:prstGeom>
          <a:solidFill>
            <a:srgbClr val="44546A"/>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Increased Penetration of EE Measures in HTR and DAC. EE participation by Underserved Customers</a:t>
            </a:r>
            <a:r>
              <a:rPr kumimoji="0" lang="en-US" sz="1400" b="0" i="0" u="none" strike="noStrike" kern="1200" cap="none" spc="0" normalizeH="0" baseline="30000" noProof="0" dirty="0">
                <a:ln>
                  <a:noFill/>
                </a:ln>
                <a:solidFill>
                  <a:prstClr val="white"/>
                </a:solidFill>
                <a:effectLst/>
                <a:uLnTx/>
                <a:uFillTx/>
                <a:latin typeface="Segoe UI"/>
                <a:ea typeface="+mn-ea"/>
                <a:cs typeface="+mn-cs"/>
              </a:rPr>
              <a:t>1</a:t>
            </a:r>
          </a:p>
        </p:txBody>
      </p:sp>
      <p:sp>
        <p:nvSpPr>
          <p:cNvPr id="19" name="TextBox 18">
            <a:extLst>
              <a:ext uri="{FF2B5EF4-FFF2-40B4-BE49-F238E27FC236}">
                <a16:creationId xmlns:a16="http://schemas.microsoft.com/office/drawing/2014/main" id="{84BE20D5-3164-48DD-A6D5-3B73217F11DF}"/>
              </a:ext>
            </a:extLst>
          </p:cNvPr>
          <p:cNvSpPr txBox="1"/>
          <p:nvPr/>
        </p:nvSpPr>
        <p:spPr>
          <a:xfrm>
            <a:off x="8905411" y="5338721"/>
            <a:ext cx="2231351" cy="954107"/>
          </a:xfrm>
          <a:prstGeom prst="rect">
            <a:avLst/>
          </a:prstGeom>
          <a:solidFill>
            <a:srgbClr val="44546A"/>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a:ea typeface="+mn-ea"/>
                <a:cs typeface="+mn-cs"/>
              </a:rPr>
              <a:t>Code Compliance Improvements. Adoption of Reach Codes. Technology Readiness</a:t>
            </a:r>
          </a:p>
        </p:txBody>
      </p:sp>
      <p:sp>
        <p:nvSpPr>
          <p:cNvPr id="20" name="TextBox 19">
            <a:extLst>
              <a:ext uri="{FF2B5EF4-FFF2-40B4-BE49-F238E27FC236}">
                <a16:creationId xmlns:a16="http://schemas.microsoft.com/office/drawing/2014/main" id="{AA18C501-C7C7-4E0F-A984-A96BA2CDCE6E}"/>
              </a:ext>
            </a:extLst>
          </p:cNvPr>
          <p:cNvSpPr txBox="1"/>
          <p:nvPr/>
        </p:nvSpPr>
        <p:spPr>
          <a:xfrm>
            <a:off x="1751369" y="3661634"/>
            <a:ext cx="2231351" cy="738664"/>
          </a:xfrm>
          <a:prstGeom prst="rect">
            <a:avLst/>
          </a:prstGeom>
          <a:solidFill>
            <a:srgbClr val="FFE699"/>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Leverage Traditional Delivery Approaches by Sector</a:t>
            </a:r>
          </a:p>
        </p:txBody>
      </p:sp>
      <p:sp>
        <p:nvSpPr>
          <p:cNvPr id="21" name="TextBox 20">
            <a:extLst>
              <a:ext uri="{FF2B5EF4-FFF2-40B4-BE49-F238E27FC236}">
                <a16:creationId xmlns:a16="http://schemas.microsoft.com/office/drawing/2014/main" id="{0CE006B8-9909-4BC8-A961-971E2F6B1403}"/>
              </a:ext>
            </a:extLst>
          </p:cNvPr>
          <p:cNvSpPr txBox="1"/>
          <p:nvPr/>
        </p:nvSpPr>
        <p:spPr>
          <a:xfrm>
            <a:off x="4086992" y="3661634"/>
            <a:ext cx="2231351" cy="738664"/>
          </a:xfrm>
          <a:prstGeom prst="rect">
            <a:avLst/>
          </a:prstGeom>
          <a:solidFill>
            <a:srgbClr val="FFE699"/>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Encourage Tech Innovation and Broad Market Participation</a:t>
            </a:r>
            <a:endParaRPr kumimoji="0" lang="en-US" sz="14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2" name="TextBox 21">
            <a:extLst>
              <a:ext uri="{FF2B5EF4-FFF2-40B4-BE49-F238E27FC236}">
                <a16:creationId xmlns:a16="http://schemas.microsoft.com/office/drawing/2014/main" id="{16918B97-7E55-435A-98F1-B6DB9C1B43F6}"/>
              </a:ext>
            </a:extLst>
          </p:cNvPr>
          <p:cNvSpPr txBox="1"/>
          <p:nvPr/>
        </p:nvSpPr>
        <p:spPr>
          <a:xfrm>
            <a:off x="6422720" y="3661634"/>
            <a:ext cx="2231351" cy="738664"/>
          </a:xfrm>
          <a:prstGeom prst="rect">
            <a:avLst/>
          </a:prstGeom>
          <a:solidFill>
            <a:srgbClr val="FFE699"/>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Conduct Third Party Solicitations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23" name="TextBox 22">
            <a:extLst>
              <a:ext uri="{FF2B5EF4-FFF2-40B4-BE49-F238E27FC236}">
                <a16:creationId xmlns:a16="http://schemas.microsoft.com/office/drawing/2014/main" id="{D3B7004C-2EDA-4BC8-844C-B5FE09870A8F}"/>
              </a:ext>
            </a:extLst>
          </p:cNvPr>
          <p:cNvSpPr txBox="1"/>
          <p:nvPr/>
        </p:nvSpPr>
        <p:spPr>
          <a:xfrm>
            <a:off x="8905411" y="3686123"/>
            <a:ext cx="2231351" cy="738664"/>
          </a:xfrm>
          <a:prstGeom prst="rect">
            <a:avLst/>
          </a:prstGeom>
          <a:solidFill>
            <a:srgbClr val="FFE699"/>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Educate Market and Develop Compliance Tools</a:t>
            </a:r>
            <a:endParaRPr kumimoji="0" lang="en-US" sz="14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4" name="TextBox 23">
            <a:extLst>
              <a:ext uri="{FF2B5EF4-FFF2-40B4-BE49-F238E27FC236}">
                <a16:creationId xmlns:a16="http://schemas.microsoft.com/office/drawing/2014/main" id="{7E776D73-6C77-43DB-B3E5-3E60A1C359BD}"/>
              </a:ext>
            </a:extLst>
          </p:cNvPr>
          <p:cNvSpPr txBox="1"/>
          <p:nvPr/>
        </p:nvSpPr>
        <p:spPr>
          <a:xfrm>
            <a:off x="2615498" y="6402805"/>
            <a:ext cx="5709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000000"/>
                </a:solidFill>
                <a:effectLst/>
                <a:uLnTx/>
                <a:uFillTx/>
                <a:latin typeface="Segoe UI"/>
                <a:ea typeface="+mn-ea"/>
                <a:cs typeface="+mn-cs"/>
              </a:rPr>
              <a:t>1</a:t>
            </a:r>
            <a:r>
              <a:rPr kumimoji="0" lang="en-US" sz="1100" b="0" i="0" u="none" strike="noStrike" kern="1200" cap="none" spc="0" normalizeH="0" baseline="0" noProof="0" dirty="0">
                <a:ln>
                  <a:noFill/>
                </a:ln>
                <a:solidFill>
                  <a:srgbClr val="000000"/>
                </a:solidFill>
                <a:effectLst/>
                <a:uLnTx/>
                <a:uFillTx/>
                <a:latin typeface="Segoe UI"/>
                <a:ea typeface="+mn-ea"/>
                <a:cs typeface="+mn-cs"/>
              </a:rPr>
              <a:t> Definition is equivalent to “underserved communities” from the ESJ Action Plan p.77</a:t>
            </a:r>
          </a:p>
        </p:txBody>
      </p:sp>
      <p:sp>
        <p:nvSpPr>
          <p:cNvPr id="25" name="TextBox 24">
            <a:extLst>
              <a:ext uri="{FF2B5EF4-FFF2-40B4-BE49-F238E27FC236}">
                <a16:creationId xmlns:a16="http://schemas.microsoft.com/office/drawing/2014/main" id="{D5353293-1300-493A-9A68-E5D564E71E31}"/>
              </a:ext>
            </a:extLst>
          </p:cNvPr>
          <p:cNvSpPr txBox="1"/>
          <p:nvPr/>
        </p:nvSpPr>
        <p:spPr>
          <a:xfrm>
            <a:off x="1751369" y="2216686"/>
            <a:ext cx="2231351" cy="307777"/>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a:ea typeface="+mn-ea"/>
                <a:cs typeface="+mn-cs"/>
              </a:rPr>
              <a:t>Resource Acquisition</a:t>
            </a:r>
          </a:p>
        </p:txBody>
      </p:sp>
      <p:sp>
        <p:nvSpPr>
          <p:cNvPr id="26" name="TextBox 25">
            <a:extLst>
              <a:ext uri="{FF2B5EF4-FFF2-40B4-BE49-F238E27FC236}">
                <a16:creationId xmlns:a16="http://schemas.microsoft.com/office/drawing/2014/main" id="{CC7E9603-8CE6-48B2-9B07-0142287316B1}"/>
              </a:ext>
            </a:extLst>
          </p:cNvPr>
          <p:cNvSpPr txBox="1"/>
          <p:nvPr/>
        </p:nvSpPr>
        <p:spPr>
          <a:xfrm>
            <a:off x="4086992" y="2216686"/>
            <a:ext cx="2231351" cy="307777"/>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a:ea typeface="+mn-ea"/>
                <a:cs typeface="+mn-cs"/>
              </a:rPr>
              <a:t>Market Support</a:t>
            </a:r>
          </a:p>
        </p:txBody>
      </p:sp>
      <p:sp>
        <p:nvSpPr>
          <p:cNvPr id="27" name="TextBox 26">
            <a:extLst>
              <a:ext uri="{FF2B5EF4-FFF2-40B4-BE49-F238E27FC236}">
                <a16:creationId xmlns:a16="http://schemas.microsoft.com/office/drawing/2014/main" id="{C58B60EC-E35F-40FA-9F7E-A1BE5C19A713}"/>
              </a:ext>
            </a:extLst>
          </p:cNvPr>
          <p:cNvSpPr txBox="1"/>
          <p:nvPr/>
        </p:nvSpPr>
        <p:spPr>
          <a:xfrm>
            <a:off x="6422720" y="2216686"/>
            <a:ext cx="2231351" cy="307777"/>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a:ea typeface="+mn-ea"/>
                <a:cs typeface="+mn-cs"/>
              </a:rPr>
              <a:t>Equity</a:t>
            </a:r>
          </a:p>
        </p:txBody>
      </p:sp>
      <p:sp>
        <p:nvSpPr>
          <p:cNvPr id="28" name="TextBox 27">
            <a:extLst>
              <a:ext uri="{FF2B5EF4-FFF2-40B4-BE49-F238E27FC236}">
                <a16:creationId xmlns:a16="http://schemas.microsoft.com/office/drawing/2014/main" id="{F28EF144-3CF4-4992-B7AB-1195B8E07E00}"/>
              </a:ext>
            </a:extLst>
          </p:cNvPr>
          <p:cNvSpPr txBox="1"/>
          <p:nvPr/>
        </p:nvSpPr>
        <p:spPr>
          <a:xfrm>
            <a:off x="8905411" y="2216686"/>
            <a:ext cx="2231351" cy="307777"/>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a:ea typeface="+mn-ea"/>
                <a:cs typeface="+mn-cs"/>
              </a:rPr>
              <a:t>Codes and Standards</a:t>
            </a:r>
          </a:p>
        </p:txBody>
      </p:sp>
      <p:sp>
        <p:nvSpPr>
          <p:cNvPr id="29" name="TextBox 28">
            <a:extLst>
              <a:ext uri="{FF2B5EF4-FFF2-40B4-BE49-F238E27FC236}">
                <a16:creationId xmlns:a16="http://schemas.microsoft.com/office/drawing/2014/main" id="{9AAB91B4-54D9-4F90-A6CC-AC367A58027C}"/>
              </a:ext>
            </a:extLst>
          </p:cNvPr>
          <p:cNvSpPr txBox="1"/>
          <p:nvPr/>
        </p:nvSpPr>
        <p:spPr>
          <a:xfrm>
            <a:off x="1751369" y="4499029"/>
            <a:ext cx="2231351" cy="738664"/>
          </a:xfrm>
          <a:prstGeom prst="rect">
            <a:avLst/>
          </a:prstGeom>
          <a:solidFill>
            <a:srgbClr val="FFE699"/>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Conduct Third Party Solicitations to Fill Gaps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30" name="TextBox 29">
            <a:extLst>
              <a:ext uri="{FF2B5EF4-FFF2-40B4-BE49-F238E27FC236}">
                <a16:creationId xmlns:a16="http://schemas.microsoft.com/office/drawing/2014/main" id="{57FD8498-B284-4537-A9C0-2D07C84FB248}"/>
              </a:ext>
            </a:extLst>
          </p:cNvPr>
          <p:cNvSpPr txBox="1"/>
          <p:nvPr/>
        </p:nvSpPr>
        <p:spPr>
          <a:xfrm>
            <a:off x="6422720" y="4495532"/>
            <a:ext cx="2231351" cy="738664"/>
          </a:xfrm>
          <a:prstGeom prst="rect">
            <a:avLst/>
          </a:prstGeom>
          <a:solidFill>
            <a:srgbClr val="FFE699"/>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Align to Environment and Social Justice Action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Segoe UI"/>
              <a:ea typeface="+mn-ea"/>
              <a:cs typeface="+mn-cs"/>
            </a:endParaRPr>
          </a:p>
        </p:txBody>
      </p:sp>
      <p:sp>
        <p:nvSpPr>
          <p:cNvPr id="31" name="TextBox 30">
            <a:extLst>
              <a:ext uri="{FF2B5EF4-FFF2-40B4-BE49-F238E27FC236}">
                <a16:creationId xmlns:a16="http://schemas.microsoft.com/office/drawing/2014/main" id="{585182F1-E4DA-4A9E-8BFB-B6F6AFE72E17}"/>
              </a:ext>
            </a:extLst>
          </p:cNvPr>
          <p:cNvSpPr txBox="1"/>
          <p:nvPr/>
        </p:nvSpPr>
        <p:spPr>
          <a:xfrm>
            <a:off x="4099076" y="4507660"/>
            <a:ext cx="2231351" cy="738664"/>
          </a:xfrm>
          <a:prstGeom prst="rect">
            <a:avLst/>
          </a:prstGeom>
          <a:solidFill>
            <a:srgbClr val="FFE699"/>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Leverage Existing Programs and New SCE-Led Local Programs </a:t>
            </a:r>
          </a:p>
        </p:txBody>
      </p:sp>
      <p:cxnSp>
        <p:nvCxnSpPr>
          <p:cNvPr id="33" name="Straight Connector 32">
            <a:extLst>
              <a:ext uri="{FF2B5EF4-FFF2-40B4-BE49-F238E27FC236}">
                <a16:creationId xmlns:a16="http://schemas.microsoft.com/office/drawing/2014/main" id="{B671647B-B286-48B7-B61F-AD70EEF509E0}"/>
              </a:ext>
            </a:extLst>
          </p:cNvPr>
          <p:cNvCxnSpPr/>
          <p:nvPr/>
        </p:nvCxnSpPr>
        <p:spPr>
          <a:xfrm>
            <a:off x="8795085" y="2193823"/>
            <a:ext cx="0" cy="4132157"/>
          </a:xfrm>
          <a:prstGeom prst="line">
            <a:avLst/>
          </a:prstGeom>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66441096-1BC6-44E0-86CA-A29AF9DED738}"/>
              </a:ext>
            </a:extLst>
          </p:cNvPr>
          <p:cNvSpPr/>
          <p:nvPr/>
        </p:nvSpPr>
        <p:spPr>
          <a:xfrm>
            <a:off x="1804732" y="1700987"/>
            <a:ext cx="3044407" cy="3508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mn-cs"/>
              </a:rPr>
              <a:t>Reduce GHG by 40% by 2030</a:t>
            </a:r>
          </a:p>
        </p:txBody>
      </p:sp>
      <p:sp>
        <p:nvSpPr>
          <p:cNvPr id="36" name="Rectangle 35">
            <a:extLst>
              <a:ext uri="{FF2B5EF4-FFF2-40B4-BE49-F238E27FC236}">
                <a16:creationId xmlns:a16="http://schemas.microsoft.com/office/drawing/2014/main" id="{768F8FB9-98B0-48E8-BA78-1718BEF30BF7}"/>
              </a:ext>
            </a:extLst>
          </p:cNvPr>
          <p:cNvSpPr/>
          <p:nvPr/>
        </p:nvSpPr>
        <p:spPr>
          <a:xfrm>
            <a:off x="4908673" y="1700987"/>
            <a:ext cx="3044407" cy="3508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mn-cs"/>
              </a:rPr>
              <a:t>Double EE by 2030 (SB 350)</a:t>
            </a:r>
          </a:p>
        </p:txBody>
      </p:sp>
      <p:sp>
        <p:nvSpPr>
          <p:cNvPr id="37" name="Rectangle 36">
            <a:extLst>
              <a:ext uri="{FF2B5EF4-FFF2-40B4-BE49-F238E27FC236}">
                <a16:creationId xmlns:a16="http://schemas.microsoft.com/office/drawing/2014/main" id="{F27C0CB7-1863-452B-850E-E56155C27F1D}"/>
              </a:ext>
            </a:extLst>
          </p:cNvPr>
          <p:cNvSpPr/>
          <p:nvPr/>
        </p:nvSpPr>
        <p:spPr>
          <a:xfrm>
            <a:off x="8012614" y="1700987"/>
            <a:ext cx="3044407" cy="3508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mn-cs"/>
              </a:rPr>
              <a:t>Achieve California Decarbonization by 2045</a:t>
            </a:r>
          </a:p>
        </p:txBody>
      </p:sp>
      <p:sp>
        <p:nvSpPr>
          <p:cNvPr id="38" name="TextBox 37">
            <a:extLst>
              <a:ext uri="{FF2B5EF4-FFF2-40B4-BE49-F238E27FC236}">
                <a16:creationId xmlns:a16="http://schemas.microsoft.com/office/drawing/2014/main" id="{65409D59-EA0A-418F-AE93-DC7468C7A0E1}"/>
              </a:ext>
            </a:extLst>
          </p:cNvPr>
          <p:cNvSpPr txBox="1"/>
          <p:nvPr/>
        </p:nvSpPr>
        <p:spPr>
          <a:xfrm>
            <a:off x="48400" y="4115518"/>
            <a:ext cx="170688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Attainment Methods </a:t>
            </a:r>
          </a:p>
        </p:txBody>
      </p:sp>
    </p:spTree>
    <p:extLst>
      <p:ext uri="{BB962C8B-B14F-4D97-AF65-F5344CB8AC3E}">
        <p14:creationId xmlns:p14="http://schemas.microsoft.com/office/powerpoint/2010/main" val="3585642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C6977363-1A07-4B1C-B3B2-A457DAA83039}"/>
              </a:ext>
            </a:extLst>
          </p:cNvPr>
          <p:cNvSpPr/>
          <p:nvPr/>
        </p:nvSpPr>
        <p:spPr>
          <a:xfrm>
            <a:off x="390729" y="1599079"/>
            <a:ext cx="11410542" cy="47242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A250E68C-FC95-4A6C-8DC1-CD05D6016CD3}"/>
              </a:ext>
            </a:extLst>
          </p:cNvPr>
          <p:cNvSpPr>
            <a:spLocks noGrp="1"/>
          </p:cNvSpPr>
          <p:nvPr>
            <p:ph type="title"/>
          </p:nvPr>
        </p:nvSpPr>
        <p:spPr>
          <a:xfrm>
            <a:off x="390728" y="-199083"/>
            <a:ext cx="10515600" cy="1325563"/>
          </a:xfrm>
        </p:spPr>
        <p:txBody>
          <a:bodyPr>
            <a:normAutofit/>
          </a:bodyPr>
          <a:lstStyle/>
          <a:p>
            <a:r>
              <a:rPr lang="en-US" dirty="0"/>
              <a:t>Support of Innovation</a:t>
            </a:r>
          </a:p>
        </p:txBody>
      </p:sp>
      <p:sp>
        <p:nvSpPr>
          <p:cNvPr id="5" name="Slide Number Placeholder 3">
            <a:extLst>
              <a:ext uri="{FF2B5EF4-FFF2-40B4-BE49-F238E27FC236}">
                <a16:creationId xmlns:a16="http://schemas.microsoft.com/office/drawing/2014/main" id="{D0056633-213A-43CE-ABDF-02FE663DCA6E}"/>
              </a:ext>
            </a:extLst>
          </p:cNvPr>
          <p:cNvSpPr>
            <a:spLocks noGrp="1"/>
          </p:cNvSpPr>
          <p:nvPr>
            <p:ph type="sldNum" sz="quarter" idx="12"/>
          </p:nvPr>
        </p:nvSpPr>
        <p:spPr>
          <a:xfrm>
            <a:off x="11304231" y="6374108"/>
            <a:ext cx="68876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0848E-EBEA-3A4C-AF44-E91176C6413C}" type="slidenum">
              <a:rPr kumimoji="0" lang="en-US" sz="1200" b="1" i="0" u="none" strike="noStrike" kern="1200" cap="none" spc="0" normalizeH="0" baseline="0" noProof="0" smtClean="0">
                <a:ln>
                  <a:noFill/>
                </a:ln>
                <a:solidFill>
                  <a:prstClr val="white">
                    <a:lumMod val="50000"/>
                  </a:prstClr>
                </a:solidFill>
                <a:effectLst/>
                <a:uLnTx/>
                <a:uFillTx/>
                <a:latin typeface="Open Sans"/>
                <a:cs typeface="Open San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1" i="0" u="none" strike="noStrike" kern="1200" cap="none" spc="0" normalizeH="0" baseline="0" noProof="0" dirty="0">
              <a:ln>
                <a:noFill/>
              </a:ln>
              <a:solidFill>
                <a:prstClr val="white">
                  <a:lumMod val="50000"/>
                </a:prstClr>
              </a:solidFill>
              <a:effectLst/>
              <a:uLnTx/>
              <a:uFillTx/>
              <a:latin typeface="Open Sans"/>
              <a:cs typeface="Open Sans"/>
            </a:endParaRPr>
          </a:p>
        </p:txBody>
      </p:sp>
      <p:sp>
        <p:nvSpPr>
          <p:cNvPr id="3" name="TextBox 2">
            <a:extLst>
              <a:ext uri="{FF2B5EF4-FFF2-40B4-BE49-F238E27FC236}">
                <a16:creationId xmlns:a16="http://schemas.microsoft.com/office/drawing/2014/main" id="{004E17A6-86E1-40D3-8A6F-E54776EFCA12}"/>
              </a:ext>
            </a:extLst>
          </p:cNvPr>
          <p:cNvSpPr txBox="1"/>
          <p:nvPr/>
        </p:nvSpPr>
        <p:spPr>
          <a:xfrm>
            <a:off x="1818509" y="1643716"/>
            <a:ext cx="9830101"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006269"/>
                </a:solidFill>
                <a:effectLst/>
                <a:uLnTx/>
                <a:uFillTx/>
                <a:latin typeface="Segoe UI"/>
                <a:ea typeface="+mn-ea"/>
                <a:cs typeface="+mn-cs"/>
              </a:rPr>
              <a:t>Innovation is in the forefront throughout and beyond the solicitation process.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6269"/>
                </a:solidFill>
                <a:effectLst/>
                <a:uLnTx/>
                <a:uFillTx/>
                <a:latin typeface="Segoe UI"/>
                <a:ea typeface="+mn-ea"/>
                <a:cs typeface="+mn-cs"/>
              </a:rPr>
              <a:t>Evaluated during the RFA and RFP stages, and reported to the PRG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6269"/>
                </a:solidFill>
                <a:effectLst/>
                <a:uLnTx/>
                <a:uFillTx/>
                <a:latin typeface="Segoe UI"/>
                <a:ea typeface="+mn-ea"/>
                <a:cs typeface="+mn-cs"/>
              </a:rPr>
              <a:t>Captured in the Program Plan Framework exhibit of each EE Contract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6269"/>
                </a:solidFill>
                <a:effectLst/>
                <a:uLnTx/>
                <a:uFillTx/>
                <a:latin typeface="Segoe UI"/>
                <a:ea typeface="+mn-ea"/>
                <a:cs typeface="+mn-cs"/>
              </a:rPr>
              <a:t>Summarized in Tier-2 Advice Letter filings (if applicable)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006269"/>
                </a:solidFill>
                <a:effectLst/>
                <a:uLnTx/>
                <a:uFillTx/>
                <a:latin typeface="Segoe UI"/>
                <a:ea typeface="+mn-ea"/>
                <a:cs typeface="+mn-cs"/>
              </a:rPr>
              <a:t>Some challenges exist, delaying implementation of Innovative ideas: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6269"/>
                </a:solidFill>
                <a:effectLst/>
                <a:uLnTx/>
                <a:uFillTx/>
                <a:latin typeface="Segoe UI"/>
                <a:ea typeface="+mn-ea"/>
                <a:cs typeface="+mn-cs"/>
              </a:rPr>
              <a:t>SEM strategies may encourage EE adoption in multiple customer sectors, but its enhanced savings benefits currently only apply to Industrial projects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6269"/>
                </a:solidFill>
                <a:effectLst/>
                <a:uLnTx/>
                <a:uFillTx/>
                <a:latin typeface="Segoe UI"/>
                <a:ea typeface="+mn-ea"/>
                <a:cs typeface="+mn-cs"/>
              </a:rPr>
              <a:t>Marketplace website seeks to overcome longstanding market, psychological, and financial barriers to residential EE adoption, but the financing mechanism underwent a lengthy review</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006269"/>
                </a:solidFill>
                <a:effectLst/>
                <a:uLnTx/>
                <a:uFillTx/>
                <a:latin typeface="Segoe UI"/>
                <a:ea typeface="+mn-ea"/>
                <a:cs typeface="+mn-cs"/>
              </a:rPr>
              <a:t>SCE continues to support and take the steps necessary to help Implementers deliver innovations to customers.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6269"/>
                </a:solidFill>
                <a:effectLst/>
                <a:uLnTx/>
                <a:uFillTx/>
                <a:latin typeface="Segoe UI"/>
                <a:ea typeface="+mn-ea"/>
                <a:cs typeface="+mn-cs"/>
              </a:rPr>
              <a:t>Partner with Implementers and CPUC to overcome barriers to Innovation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6269"/>
                </a:solidFill>
                <a:effectLst/>
                <a:uLnTx/>
                <a:uFillTx/>
                <a:latin typeface="Segoe UI"/>
                <a:ea typeface="+mn-ea"/>
                <a:cs typeface="+mn-cs"/>
              </a:rPr>
              <a:t>Plan outreach to Implementers for optional IDSM activities outside of the EE Contract:</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6269"/>
                </a:solidFill>
                <a:effectLst/>
                <a:uLnTx/>
                <a:uFillTx/>
                <a:latin typeface="Segoe UI"/>
                <a:ea typeface="+mn-ea"/>
                <a:cs typeface="+mn-cs"/>
              </a:rPr>
              <a:t>Facilitation of EE/DR program enrollments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6269"/>
                </a:solidFill>
                <a:effectLst/>
                <a:uLnTx/>
                <a:uFillTx/>
                <a:latin typeface="Segoe UI"/>
                <a:ea typeface="+mn-ea"/>
                <a:cs typeface="+mn-cs"/>
              </a:rPr>
              <a:t>Marketing, outreach, and education activities</a:t>
            </a:r>
          </a:p>
        </p:txBody>
      </p:sp>
      <p:pic>
        <p:nvPicPr>
          <p:cNvPr id="20" name="Graphic 19" descr="Group brainstorm outline">
            <a:extLst>
              <a:ext uri="{FF2B5EF4-FFF2-40B4-BE49-F238E27FC236}">
                <a16:creationId xmlns:a16="http://schemas.microsoft.com/office/drawing/2014/main" id="{27F21B35-D508-4C86-BE17-A7F64F1FEB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0728" y="3134728"/>
            <a:ext cx="1427782" cy="1427782"/>
          </a:xfrm>
          <a:prstGeom prst="rect">
            <a:avLst/>
          </a:prstGeom>
        </p:spPr>
      </p:pic>
      <p:sp>
        <p:nvSpPr>
          <p:cNvPr id="27" name="Rectangle: Rounded Corners 26">
            <a:extLst>
              <a:ext uri="{FF2B5EF4-FFF2-40B4-BE49-F238E27FC236}">
                <a16:creationId xmlns:a16="http://schemas.microsoft.com/office/drawing/2014/main" id="{529075FB-9422-43B6-9A6D-D8D90015BEAB}"/>
              </a:ext>
            </a:extLst>
          </p:cNvPr>
          <p:cNvSpPr/>
          <p:nvPr/>
        </p:nvSpPr>
        <p:spPr>
          <a:xfrm>
            <a:off x="390728" y="976045"/>
            <a:ext cx="11410543" cy="47622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Segoe UI"/>
                <a:ea typeface="+mn-ea"/>
                <a:cs typeface="+mn-cs"/>
              </a:rPr>
              <a:t>Innovation:</a:t>
            </a:r>
            <a:r>
              <a:rPr kumimoji="0" lang="en-US" sz="2200" b="0" i="0" u="none" strike="noStrike" kern="1200" cap="none" spc="0" normalizeH="0" baseline="0" noProof="0" dirty="0">
                <a:ln>
                  <a:noFill/>
                </a:ln>
                <a:solidFill>
                  <a:prstClr val="white"/>
                </a:solidFill>
                <a:effectLst/>
                <a:uLnTx/>
                <a:uFillTx/>
                <a:latin typeface="Segoe UI"/>
                <a:ea typeface="+mn-ea"/>
                <a:cs typeface="+mn-cs"/>
              </a:rPr>
              <a:t> Advancing a new 1) technology, 2) marketing strategy, or 3) delivery approach</a:t>
            </a:r>
          </a:p>
        </p:txBody>
      </p:sp>
      <p:cxnSp>
        <p:nvCxnSpPr>
          <p:cNvPr id="6" name="Straight Connector 5">
            <a:extLst>
              <a:ext uri="{FF2B5EF4-FFF2-40B4-BE49-F238E27FC236}">
                <a16:creationId xmlns:a16="http://schemas.microsoft.com/office/drawing/2014/main" id="{91D3B8C3-4569-441E-8D5A-EEC21BB02D3A}"/>
              </a:ext>
            </a:extLst>
          </p:cNvPr>
          <p:cNvCxnSpPr>
            <a:cxnSpLocks/>
          </p:cNvCxnSpPr>
          <p:nvPr/>
        </p:nvCxnSpPr>
        <p:spPr>
          <a:xfrm>
            <a:off x="1818510" y="1599079"/>
            <a:ext cx="0" cy="47242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027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E68C-FC95-4A6C-8DC1-CD05D6016CD3}"/>
              </a:ext>
            </a:extLst>
          </p:cNvPr>
          <p:cNvSpPr>
            <a:spLocks noGrp="1"/>
          </p:cNvSpPr>
          <p:nvPr>
            <p:ph type="title"/>
          </p:nvPr>
        </p:nvSpPr>
        <p:spPr>
          <a:xfrm>
            <a:off x="557349" y="12779"/>
            <a:ext cx="11094720" cy="1056711"/>
          </a:xfrm>
        </p:spPr>
        <p:txBody>
          <a:bodyPr>
            <a:normAutofit/>
          </a:bodyPr>
          <a:lstStyle/>
          <a:p>
            <a:r>
              <a:rPr lang="en-US" dirty="0"/>
              <a:t>Solicitation Process Improvements</a:t>
            </a:r>
          </a:p>
        </p:txBody>
      </p:sp>
      <p:sp>
        <p:nvSpPr>
          <p:cNvPr id="5" name="Slide Number Placeholder 3">
            <a:extLst>
              <a:ext uri="{FF2B5EF4-FFF2-40B4-BE49-F238E27FC236}">
                <a16:creationId xmlns:a16="http://schemas.microsoft.com/office/drawing/2014/main" id="{D0056633-213A-43CE-ABDF-02FE663DCA6E}"/>
              </a:ext>
            </a:extLst>
          </p:cNvPr>
          <p:cNvSpPr>
            <a:spLocks noGrp="1"/>
          </p:cNvSpPr>
          <p:nvPr>
            <p:ph type="sldNum" sz="quarter" idx="12"/>
          </p:nvPr>
        </p:nvSpPr>
        <p:spPr>
          <a:xfrm>
            <a:off x="11304231" y="6374108"/>
            <a:ext cx="68876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0848E-EBEA-3A4C-AF44-E91176C6413C}" type="slidenum">
              <a:rPr kumimoji="0" lang="en-US" sz="1200" b="1" i="0" u="none" strike="noStrike" kern="1200" cap="none" spc="0" normalizeH="0" baseline="0" noProof="0" smtClean="0">
                <a:ln>
                  <a:noFill/>
                </a:ln>
                <a:solidFill>
                  <a:prstClr val="white">
                    <a:lumMod val="50000"/>
                  </a:prstClr>
                </a:solidFill>
                <a:effectLst/>
                <a:uLnTx/>
                <a:uFillTx/>
                <a:latin typeface="Open Sans"/>
                <a:cs typeface="Open San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1" i="0" u="none" strike="noStrike" kern="1200" cap="none" spc="0" normalizeH="0" baseline="0" noProof="0" dirty="0">
              <a:ln>
                <a:noFill/>
              </a:ln>
              <a:solidFill>
                <a:prstClr val="white">
                  <a:lumMod val="50000"/>
                </a:prstClr>
              </a:solidFill>
              <a:effectLst/>
              <a:uLnTx/>
              <a:uFillTx/>
              <a:latin typeface="Open Sans"/>
              <a:cs typeface="Open Sans"/>
            </a:endParaRPr>
          </a:p>
        </p:txBody>
      </p:sp>
      <p:graphicFrame>
        <p:nvGraphicFramePr>
          <p:cNvPr id="9" name="Content Placeholder 6">
            <a:extLst>
              <a:ext uri="{FF2B5EF4-FFF2-40B4-BE49-F238E27FC236}">
                <a16:creationId xmlns:a16="http://schemas.microsoft.com/office/drawing/2014/main" id="{0874D8A0-76D2-4C5E-9494-8FB2FEEE2EA4}"/>
              </a:ext>
            </a:extLst>
          </p:cNvPr>
          <p:cNvGraphicFramePr>
            <a:graphicFrameLocks/>
          </p:cNvGraphicFramePr>
          <p:nvPr/>
        </p:nvGraphicFramePr>
        <p:xfrm>
          <a:off x="548641" y="1074198"/>
          <a:ext cx="11094718" cy="4698840"/>
        </p:xfrm>
        <a:graphic>
          <a:graphicData uri="http://schemas.openxmlformats.org/drawingml/2006/table">
            <a:tbl>
              <a:tblPr firstRow="1" bandRow="1">
                <a:effectLst/>
              </a:tblPr>
              <a:tblGrid>
                <a:gridCol w="2141293">
                  <a:extLst>
                    <a:ext uri="{9D8B030D-6E8A-4147-A177-3AD203B41FA5}">
                      <a16:colId xmlns:a16="http://schemas.microsoft.com/office/drawing/2014/main" val="20000"/>
                    </a:ext>
                  </a:extLst>
                </a:gridCol>
                <a:gridCol w="4598633">
                  <a:extLst>
                    <a:ext uri="{9D8B030D-6E8A-4147-A177-3AD203B41FA5}">
                      <a16:colId xmlns:a16="http://schemas.microsoft.com/office/drawing/2014/main" val="3123538420"/>
                    </a:ext>
                  </a:extLst>
                </a:gridCol>
                <a:gridCol w="4354792">
                  <a:extLst>
                    <a:ext uri="{9D8B030D-6E8A-4147-A177-3AD203B41FA5}">
                      <a16:colId xmlns:a16="http://schemas.microsoft.com/office/drawing/2014/main" val="3351596122"/>
                    </a:ext>
                  </a:extLst>
                </a:gridCol>
              </a:tblGrid>
              <a:tr h="353509">
                <a:tc>
                  <a:txBody>
                    <a:bodyPr/>
                    <a:lstStyle/>
                    <a:p>
                      <a:r>
                        <a:rPr lang="en-US" sz="1700" b="1" dirty="0">
                          <a:solidFill>
                            <a:schemeClr val="bg1"/>
                          </a:solidFill>
                        </a:rPr>
                        <a:t>Improvements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6269"/>
                    </a:solidFill>
                  </a:tcPr>
                </a:tc>
                <a:tc>
                  <a:txBody>
                    <a:bodyPr/>
                    <a:lstStyle/>
                    <a:p>
                      <a:r>
                        <a:rPr lang="en-US" sz="1700" b="1" dirty="0">
                          <a:solidFill>
                            <a:schemeClr val="bg1"/>
                          </a:solidFill>
                        </a:rPr>
                        <a:t>Actions Taken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6269"/>
                    </a:solidFill>
                  </a:tcPr>
                </a:tc>
                <a:tc>
                  <a:txBody>
                    <a:bodyPr/>
                    <a:lstStyle/>
                    <a:p>
                      <a:r>
                        <a:rPr lang="en-US" sz="1700" b="1" dirty="0">
                          <a:solidFill>
                            <a:schemeClr val="bg1"/>
                          </a:solidFill>
                        </a:rPr>
                        <a:t>Benefits to Bidders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6269"/>
                    </a:solidFill>
                  </a:tcPr>
                </a:tc>
                <a:extLst>
                  <a:ext uri="{0D108BD9-81ED-4DB2-BD59-A6C34878D82A}">
                    <a16:rowId xmlns:a16="http://schemas.microsoft.com/office/drawing/2014/main" val="10000"/>
                  </a:ext>
                </a:extLst>
              </a:tr>
              <a:tr h="1152525">
                <a:tc>
                  <a:txBody>
                    <a:bodyPr/>
                    <a:lstStyle/>
                    <a:p>
                      <a:r>
                        <a:rPr lang="en-US" sz="1700" b="1" dirty="0">
                          <a:solidFill>
                            <a:srgbClr val="000000"/>
                          </a:solidFill>
                        </a:rPr>
                        <a:t>Streamline Solicitation Processes</a:t>
                      </a:r>
                      <a:endParaRPr lang="en-US" sz="1700" dirty="0">
                        <a:solidFill>
                          <a:srgbClr val="00000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6269">
                        <a:tint val="40000"/>
                      </a:srgb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a:solidFill>
                            <a:srgbClr val="000000"/>
                          </a:solidFill>
                          <a:latin typeface="+mn-lt"/>
                          <a:ea typeface="+mn-ea"/>
                          <a:cs typeface="Segoe UI"/>
                        </a:rPr>
                        <a:t>Reduced the number of RFA and RFP questions by 30% - 40%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a:solidFill>
                            <a:srgbClr val="000000"/>
                          </a:solidFill>
                          <a:latin typeface="+mn-lt"/>
                          <a:ea typeface="+mn-ea"/>
                          <a:cs typeface="Segoe UI"/>
                        </a:rPr>
                        <a:t>Reduced RFA timeline by approximately 40%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6269">
                        <a:tint val="40000"/>
                      </a:srgb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a:solidFill>
                            <a:srgbClr val="000000"/>
                          </a:solidFill>
                          <a:latin typeface="+mn-lt"/>
                          <a:ea typeface="+mn-ea"/>
                          <a:cs typeface="Segoe UI"/>
                        </a:rPr>
                        <a:t>Bidders spend less time developing an abstract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a:solidFill>
                            <a:srgbClr val="000000"/>
                          </a:solidFill>
                          <a:latin typeface="+mn-lt"/>
                          <a:ea typeface="+mn-ea"/>
                          <a:cs typeface="Segoe UI"/>
                        </a:rPr>
                        <a:t>Less overlap between RFA and RFP questions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6269">
                        <a:tint val="40000"/>
                      </a:srgbClr>
                    </a:solidFill>
                  </a:tcPr>
                </a:tc>
                <a:extLst>
                  <a:ext uri="{0D108BD9-81ED-4DB2-BD59-A6C34878D82A}">
                    <a16:rowId xmlns:a16="http://schemas.microsoft.com/office/drawing/2014/main" val="326296356"/>
                  </a:ext>
                </a:extLst>
              </a:tr>
              <a:tr h="1152525">
                <a:tc>
                  <a:txBody>
                    <a:bodyPr/>
                    <a:lstStyle/>
                    <a:p>
                      <a:pPr marL="0" indent="0" algn="l">
                        <a:lnSpc>
                          <a:spcPct val="100000"/>
                        </a:lnSpc>
                        <a:spcBef>
                          <a:spcPts val="0"/>
                        </a:spcBef>
                        <a:spcAft>
                          <a:spcPts val="0"/>
                        </a:spcAft>
                        <a:buNone/>
                      </a:pPr>
                      <a:r>
                        <a:rPr lang="en-US" sz="1700" b="1" kern="1200" dirty="0">
                          <a:solidFill>
                            <a:srgbClr val="000000"/>
                          </a:solidFill>
                          <a:latin typeface="+mn-lt"/>
                          <a:ea typeface="+mn-ea"/>
                          <a:cs typeface="+mn-cs"/>
                        </a:rPr>
                        <a:t>Facilitate Introductions Between Potential Bidders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a:solidFill>
                            <a:srgbClr val="000000"/>
                          </a:solidFill>
                          <a:latin typeface="+mn-lt"/>
                          <a:ea typeface="+mn-ea"/>
                          <a:cs typeface="Segoe UI"/>
                        </a:rPr>
                        <a:t>Provided opportunity for companies to reach out to each other and team up</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a:solidFill>
                            <a:srgbClr val="000000"/>
                          </a:solidFill>
                          <a:latin typeface="+mn-lt"/>
                          <a:ea typeface="+mn-ea"/>
                          <a:cs typeface="Segoe UI"/>
                        </a:rPr>
                        <a:t>Expected to broaden supplier diversity and expand opportunities for </a:t>
                      </a:r>
                      <a:r>
                        <a:rPr lang="en-US" sz="1700" strike="noStrike" kern="1200" dirty="0">
                          <a:solidFill>
                            <a:srgbClr val="000000"/>
                          </a:solidFill>
                          <a:latin typeface="+mn-lt"/>
                          <a:ea typeface="+mn-ea"/>
                          <a:cs typeface="Segoe UI"/>
                        </a:rPr>
                        <a:t>newer, niche, and/or</a:t>
                      </a:r>
                      <a:r>
                        <a:rPr lang="en-US" sz="1700" kern="1200" dirty="0">
                          <a:solidFill>
                            <a:srgbClr val="000000"/>
                          </a:solidFill>
                          <a:latin typeface="+mn-lt"/>
                          <a:ea typeface="+mn-ea"/>
                          <a:cs typeface="Segoe UI"/>
                        </a:rPr>
                        <a:t> SMB/DBE firms to partner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152525">
                <a:tc>
                  <a:txBody>
                    <a:bodyPr/>
                    <a:lstStyle/>
                    <a:p>
                      <a:r>
                        <a:rPr lang="en-US" sz="1700" b="1" kern="1200" dirty="0">
                          <a:solidFill>
                            <a:srgbClr val="000000"/>
                          </a:solidFill>
                          <a:latin typeface="+mn-lt"/>
                          <a:ea typeface="+mn-ea"/>
                          <a:cs typeface="+mn-cs"/>
                        </a:rPr>
                        <a:t>Improve Bidder Outreach Efforts </a:t>
                      </a:r>
                      <a:endParaRPr lang="en-US" sz="1700" b="0" kern="1200" dirty="0">
                        <a:solidFill>
                          <a:srgbClr val="000000"/>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6269">
                        <a:tint val="40000"/>
                      </a:srgbClr>
                    </a:solidFill>
                  </a:tcPr>
                </a:tc>
                <a:tc>
                  <a:txBody>
                    <a:bodyPr/>
                    <a:lstStyle/>
                    <a:p>
                      <a:pPr marL="342900" indent="-342900">
                        <a:buFont typeface="Arial" panose="020B0604020202020204" pitchFamily="34" charset="0"/>
                        <a:buChar char="•"/>
                      </a:pPr>
                      <a:r>
                        <a:rPr lang="en-US" sz="1700" dirty="0">
                          <a:solidFill>
                            <a:srgbClr val="000000"/>
                          </a:solidFill>
                        </a:rPr>
                        <a:t>Informed Community Based Organization and EE proceeding service list to inform potential bidders regarding upcoming Solicitations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6269">
                        <a:tint val="40000"/>
                      </a:srgbClr>
                    </a:solidFill>
                  </a:tcPr>
                </a:tc>
                <a:tc>
                  <a:txBody>
                    <a:bodyPr/>
                    <a:lstStyle/>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n-US" sz="1700" dirty="0">
                          <a:solidFill>
                            <a:srgbClr val="000000"/>
                          </a:solidFill>
                        </a:rPr>
                        <a:t>Expected to increase awareness of EE solicitation information to new and/or non-traditional potential bidders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6269">
                        <a:tint val="40000"/>
                      </a:srgbClr>
                    </a:solidFill>
                  </a:tcPr>
                </a:tc>
                <a:extLst>
                  <a:ext uri="{0D108BD9-81ED-4DB2-BD59-A6C34878D82A}">
                    <a16:rowId xmlns:a16="http://schemas.microsoft.com/office/drawing/2014/main" val="3285664512"/>
                  </a:ext>
                </a:extLst>
              </a:tr>
              <a:tr h="887756">
                <a:tc>
                  <a:txBody>
                    <a:bodyPr/>
                    <a:lstStyle/>
                    <a:p>
                      <a:r>
                        <a:rPr lang="en-US" sz="1700" b="1" kern="1200" dirty="0">
                          <a:solidFill>
                            <a:srgbClr val="000000"/>
                          </a:solidFill>
                          <a:latin typeface="+mn-lt"/>
                          <a:ea typeface="+mn-ea"/>
                          <a:cs typeface="+mn-cs"/>
                        </a:rPr>
                        <a:t>Redesign Bidders’ Feedback Webinar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Arial" panose="020B0604020202020204" pitchFamily="34" charset="0"/>
                        <a:buChar char="•"/>
                      </a:pPr>
                      <a:r>
                        <a:rPr lang="en-US" sz="1700" b="0" i="0" kern="1200" dirty="0">
                          <a:solidFill>
                            <a:srgbClr val="000000"/>
                          </a:solidFill>
                          <a:effectLst/>
                          <a:latin typeface="+mn-lt"/>
                          <a:ea typeface="+mn-ea"/>
                          <a:cs typeface="+mn-cs"/>
                        </a:rPr>
                        <a:t>Established dialog and rapport with bidder community</a:t>
                      </a:r>
                      <a:endParaRPr lang="en-US" sz="1700" dirty="0">
                        <a:solidFill>
                          <a:srgbClr val="00000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i="0" kern="1200" dirty="0">
                          <a:solidFill>
                            <a:srgbClr val="000000"/>
                          </a:solidFill>
                          <a:effectLst/>
                          <a:latin typeface="+mn-lt"/>
                          <a:ea typeface="+mn-ea"/>
                          <a:cs typeface="+mn-cs"/>
                        </a:rPr>
                        <a:t>Roundtable approach allows for direct, real-time conversation and follow-up questions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2975733"/>
                  </a:ext>
                </a:extLst>
              </a:tr>
            </a:tbl>
          </a:graphicData>
        </a:graphic>
      </p:graphicFrame>
      <p:sp>
        <p:nvSpPr>
          <p:cNvPr id="3" name="Rectangle: Rounded Corners 2">
            <a:extLst>
              <a:ext uri="{FF2B5EF4-FFF2-40B4-BE49-F238E27FC236}">
                <a16:creationId xmlns:a16="http://schemas.microsoft.com/office/drawing/2014/main" id="{674EA19B-F7D7-426C-BCAA-2DF1E0D0DB5C}"/>
              </a:ext>
            </a:extLst>
          </p:cNvPr>
          <p:cNvSpPr/>
          <p:nvPr/>
        </p:nvSpPr>
        <p:spPr>
          <a:xfrm>
            <a:off x="548641" y="5841480"/>
            <a:ext cx="11094718" cy="4195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a:ea typeface="+mn-ea"/>
                <a:cs typeface="+mn-cs"/>
              </a:rPr>
              <a:t>All Promote the Increase of Supplier Diversity &amp; Encourage New Participants</a:t>
            </a:r>
          </a:p>
        </p:txBody>
      </p:sp>
    </p:spTree>
    <p:extLst>
      <p:ext uri="{BB962C8B-B14F-4D97-AF65-F5344CB8AC3E}">
        <p14:creationId xmlns:p14="http://schemas.microsoft.com/office/powerpoint/2010/main" val="714107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FFA21A3-51F6-476D-B0C9-2B98E99E5026}"/>
              </a:ext>
            </a:extLst>
          </p:cNvPr>
          <p:cNvSpPr txBox="1">
            <a:spLocks/>
          </p:cNvSpPr>
          <p:nvPr/>
        </p:nvSpPr>
        <p:spPr bwMode="auto">
          <a:xfrm>
            <a:off x="1128272" y="1143000"/>
            <a:ext cx="10058400" cy="39976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prstClr val="white"/>
                </a:solidFill>
                <a:effectLst/>
                <a:uLnTx/>
                <a:uFillTx/>
                <a:latin typeface="Arial" pitchFamily="34" charset="0"/>
                <a:ea typeface="MS PGothic" pitchFamily="34" charset="-128"/>
                <a:cs typeface="Arial" pitchFamily="34" charset="0"/>
              </a:rPr>
              <a:t>EE Stakeholder Forum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solidFill>
              <a:effectLst/>
              <a:uLnTx/>
              <a:uFillTx/>
              <a:latin typeface="Arial" pitchFamily="34" charset="0"/>
              <a:ea typeface="MS PGothic" pitchFamily="3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solidFill>
              <a:effectLst/>
              <a:uLnTx/>
              <a:uFillTx/>
              <a:latin typeface="Arial" pitchFamily="34" charset="0"/>
              <a:ea typeface="MS PGothic" pitchFamily="3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solidFill>
              <a:effectLst/>
              <a:uLnTx/>
              <a:uFillTx/>
              <a:latin typeface="Arial" pitchFamily="34" charset="0"/>
              <a:ea typeface="MS PGothic" pitchFamily="3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solidFill>
              <a:effectLst/>
              <a:uLnTx/>
              <a:uFillTx/>
              <a:latin typeface="Arial" pitchFamily="34" charset="0"/>
              <a:ea typeface="MS PGothic" pitchFamily="3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solidFill>
              <a:effectLst/>
              <a:uLnTx/>
              <a:uFillTx/>
              <a:latin typeface="Arial" pitchFamily="34" charset="0"/>
              <a:ea typeface="MS PGothic" pitchFamily="34" charset="-128"/>
              <a:cs typeface="Arial"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white"/>
                </a:solidFill>
                <a:effectLst/>
                <a:uLnTx/>
                <a:uFillTx/>
                <a:latin typeface="Arial" pitchFamily="34" charset="0"/>
                <a:ea typeface="MS PGothic" pitchFamily="34" charset="-128"/>
                <a:cs typeface="Arial" pitchFamily="34" charset="0"/>
              </a:rPr>
              <a:t>July, 2022</a:t>
            </a:r>
          </a:p>
        </p:txBody>
      </p:sp>
    </p:spTree>
    <p:extLst>
      <p:ext uri="{BB962C8B-B14F-4D97-AF65-F5344CB8AC3E}">
        <p14:creationId xmlns:p14="http://schemas.microsoft.com/office/powerpoint/2010/main" val="2160066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PG&amp;E Solicitation Timeline</a:t>
            </a:r>
          </a:p>
        </p:txBody>
      </p:sp>
      <p:sp>
        <p:nvSpPr>
          <p:cNvPr id="5" name="TextBox 4">
            <a:extLst>
              <a:ext uri="{FF2B5EF4-FFF2-40B4-BE49-F238E27FC236}">
                <a16:creationId xmlns:a16="http://schemas.microsoft.com/office/drawing/2014/main" id="{3ED16E27-056D-4099-894B-AF37A1197AE9}"/>
              </a:ext>
            </a:extLst>
          </p:cNvPr>
          <p:cNvSpPr txBox="1"/>
          <p:nvPr/>
        </p:nvSpPr>
        <p:spPr>
          <a:xfrm>
            <a:off x="7518400" y="184218"/>
            <a:ext cx="4512235" cy="507831"/>
          </a:xfrm>
          <a:prstGeom prst="rect">
            <a:avLst/>
          </a:prstGeom>
          <a:solidFill>
            <a:schemeClr val="bg1">
              <a:lumMod val="95000"/>
            </a:schemeClr>
          </a:solid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0000"/>
                </a:solidFill>
                <a:effectLst/>
                <a:uLnTx/>
                <a:uFillTx/>
                <a:latin typeface="Calibri"/>
                <a:ea typeface="+mn-ea"/>
                <a:cs typeface="+mn-cs"/>
              </a:rPr>
              <a:t>Contracting = </a:t>
            </a:r>
            <a:r>
              <a:rPr kumimoji="0" lang="en-US" sz="900" b="0" i="0" u="none" strike="noStrike" kern="1200" cap="none" spc="0" normalizeH="0" baseline="0" noProof="0" dirty="0">
                <a:ln>
                  <a:noFill/>
                </a:ln>
                <a:solidFill>
                  <a:srgbClr val="000000"/>
                </a:solidFill>
                <a:effectLst/>
                <a:uLnTx/>
                <a:uFillTx/>
                <a:latin typeface="Calibri"/>
                <a:ea typeface="+mn-ea"/>
                <a:cs typeface="+mn-cs"/>
              </a:rPr>
              <a:t>Negotiation meetings + contract review with PRG + contract execution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0000"/>
                </a:solidFill>
                <a:effectLst/>
                <a:uLnTx/>
                <a:uFillTx/>
                <a:latin typeface="Calibri"/>
                <a:ea typeface="+mn-ea"/>
                <a:cs typeface="+mn-cs"/>
              </a:rPr>
              <a:t>Advice Letter = </a:t>
            </a:r>
            <a:r>
              <a:rPr kumimoji="0" lang="en-US" sz="900" b="0" i="0" u="none" strike="noStrike" kern="1200" cap="none" spc="0" normalizeH="0" baseline="0" noProof="0" dirty="0">
                <a:ln>
                  <a:noFill/>
                </a:ln>
                <a:solidFill>
                  <a:srgbClr val="000000"/>
                </a:solidFill>
                <a:effectLst/>
                <a:uLnTx/>
                <a:uFillTx/>
                <a:latin typeface="Calibri"/>
                <a:ea typeface="+mn-ea"/>
                <a:cs typeface="+mn-cs"/>
              </a:rPr>
              <a:t>PG&amp;E advice letter drafting + CPUC approval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srgbClr val="000000"/>
                </a:solidFill>
                <a:effectLst/>
                <a:uLnTx/>
                <a:uFillTx/>
                <a:latin typeface="Calibri"/>
                <a:ea typeface="+mn-ea"/>
                <a:cs typeface="+mn-cs"/>
              </a:rPr>
              <a:t>Implementation Plan = </a:t>
            </a:r>
            <a:r>
              <a:rPr kumimoji="0" lang="en-US" sz="900" b="0" i="0" u="none" strike="noStrike" kern="1200" cap="none" spc="0" normalizeH="0" baseline="0" noProof="0" dirty="0">
                <a:ln>
                  <a:noFill/>
                </a:ln>
                <a:solidFill>
                  <a:srgbClr val="000000"/>
                </a:solidFill>
                <a:effectLst/>
                <a:uLnTx/>
                <a:uFillTx/>
                <a:latin typeface="Calibri"/>
                <a:ea typeface="+mn-ea"/>
                <a:cs typeface="+mn-cs"/>
              </a:rPr>
              <a:t>IP drafting + stakeholder conference + IP upload</a:t>
            </a:r>
          </a:p>
        </p:txBody>
      </p:sp>
      <p:pic>
        <p:nvPicPr>
          <p:cNvPr id="3" name="Picture 2">
            <a:extLst>
              <a:ext uri="{FF2B5EF4-FFF2-40B4-BE49-F238E27FC236}">
                <a16:creationId xmlns:a16="http://schemas.microsoft.com/office/drawing/2014/main" id="{AC7EC5B8-48F8-4DE2-9165-E5B5C8B50D10}"/>
              </a:ext>
            </a:extLst>
          </p:cNvPr>
          <p:cNvPicPr>
            <a:picLocks noChangeAspect="1"/>
          </p:cNvPicPr>
          <p:nvPr/>
        </p:nvPicPr>
        <p:blipFill>
          <a:blip r:embed="rId3"/>
          <a:stretch>
            <a:fillRect/>
          </a:stretch>
        </p:blipFill>
        <p:spPr>
          <a:xfrm>
            <a:off x="264085" y="1185823"/>
            <a:ext cx="11766550" cy="1377950"/>
          </a:xfrm>
          <a:prstGeom prst="rect">
            <a:avLst/>
          </a:prstGeom>
        </p:spPr>
      </p:pic>
      <p:cxnSp>
        <p:nvCxnSpPr>
          <p:cNvPr id="9" name="Straight Connector 8">
            <a:extLst>
              <a:ext uri="{FF2B5EF4-FFF2-40B4-BE49-F238E27FC236}">
                <a16:creationId xmlns:a16="http://schemas.microsoft.com/office/drawing/2014/main" id="{9F08B9D6-560E-4689-9463-DE0320ACB946}"/>
              </a:ext>
            </a:extLst>
          </p:cNvPr>
          <p:cNvCxnSpPr>
            <a:cxnSpLocks/>
          </p:cNvCxnSpPr>
          <p:nvPr/>
        </p:nvCxnSpPr>
        <p:spPr>
          <a:xfrm flipH="1">
            <a:off x="7975979" y="1797958"/>
            <a:ext cx="15368" cy="1311496"/>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7B05A93-601D-4782-8E1F-4275603A6A99}"/>
              </a:ext>
            </a:extLst>
          </p:cNvPr>
          <p:cNvCxnSpPr>
            <a:cxnSpLocks/>
          </p:cNvCxnSpPr>
          <p:nvPr/>
        </p:nvCxnSpPr>
        <p:spPr>
          <a:xfrm>
            <a:off x="6124766" y="1797958"/>
            <a:ext cx="0" cy="1311496"/>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B28226EE-5C08-42E3-8D73-703A30822D59}"/>
              </a:ext>
            </a:extLst>
          </p:cNvPr>
          <p:cNvSpPr/>
          <p:nvPr/>
        </p:nvSpPr>
        <p:spPr>
          <a:xfrm>
            <a:off x="6130106" y="2773575"/>
            <a:ext cx="935822" cy="335879"/>
          </a:xfrm>
          <a:prstGeom prst="rect">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Today</a:t>
            </a:r>
          </a:p>
        </p:txBody>
      </p:sp>
      <p:sp>
        <p:nvSpPr>
          <p:cNvPr id="11" name="Rectangle 10">
            <a:extLst>
              <a:ext uri="{FF2B5EF4-FFF2-40B4-BE49-F238E27FC236}">
                <a16:creationId xmlns:a16="http://schemas.microsoft.com/office/drawing/2014/main" id="{138B8E31-F963-41BF-AF6A-9FF019383DD1}"/>
              </a:ext>
            </a:extLst>
          </p:cNvPr>
          <p:cNvSpPr/>
          <p:nvPr/>
        </p:nvSpPr>
        <p:spPr>
          <a:xfrm>
            <a:off x="7975979" y="2773575"/>
            <a:ext cx="1483018" cy="335879"/>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60% Deadline</a:t>
            </a:r>
          </a:p>
        </p:txBody>
      </p:sp>
      <p:sp>
        <p:nvSpPr>
          <p:cNvPr id="14" name="TextBox 13">
            <a:extLst>
              <a:ext uri="{FF2B5EF4-FFF2-40B4-BE49-F238E27FC236}">
                <a16:creationId xmlns:a16="http://schemas.microsoft.com/office/drawing/2014/main" id="{8CF65F6C-59A8-4707-8A93-1D63C81D2F93}"/>
              </a:ext>
            </a:extLst>
          </p:cNvPr>
          <p:cNvSpPr txBox="1"/>
          <p:nvPr/>
        </p:nvSpPr>
        <p:spPr>
          <a:xfrm>
            <a:off x="236444" y="5154013"/>
            <a:ext cx="11719112" cy="707886"/>
          </a:xfrm>
          <a:prstGeom prst="rect">
            <a:avLst/>
          </a:prstGeom>
          <a:noFill/>
          <a:ln w="19050">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Future solicitations will be added to the solicitation timeline throughout 2022 and 2023 once the scope for each solicitation is defined.  Please monitor PG&amp;E’s EE Solicitations webpage or the CAEECC webpage for updates.</a:t>
            </a:r>
          </a:p>
        </p:txBody>
      </p:sp>
      <p:grpSp>
        <p:nvGrpSpPr>
          <p:cNvPr id="8" name="Group 7">
            <a:extLst>
              <a:ext uri="{FF2B5EF4-FFF2-40B4-BE49-F238E27FC236}">
                <a16:creationId xmlns:a16="http://schemas.microsoft.com/office/drawing/2014/main" id="{EF96211D-0D91-4918-938E-93F7A978DA46}"/>
              </a:ext>
            </a:extLst>
          </p:cNvPr>
          <p:cNvGrpSpPr/>
          <p:nvPr/>
        </p:nvGrpSpPr>
        <p:grpSpPr>
          <a:xfrm>
            <a:off x="691514" y="3271659"/>
            <a:ext cx="10672262" cy="1938992"/>
            <a:chOff x="387350" y="3482571"/>
            <a:chExt cx="10672262" cy="1938992"/>
          </a:xfrm>
        </p:grpSpPr>
        <p:sp>
          <p:nvSpPr>
            <p:cNvPr id="16" name="TextBox 15">
              <a:extLst>
                <a:ext uri="{FF2B5EF4-FFF2-40B4-BE49-F238E27FC236}">
                  <a16:creationId xmlns:a16="http://schemas.microsoft.com/office/drawing/2014/main" id="{3F626461-7968-45BE-A6C5-9C14AFADACFE}"/>
                </a:ext>
              </a:extLst>
            </p:cNvPr>
            <p:cNvSpPr txBox="1"/>
            <p:nvPr/>
          </p:nvSpPr>
          <p:spPr>
            <a:xfrm>
              <a:off x="387350" y="3522068"/>
              <a:ext cx="10672262" cy="1681944"/>
            </a:xfrm>
            <a:prstGeom prst="rect">
              <a:avLst/>
            </a:prstGeom>
            <a:solidFill>
              <a:schemeClr val="bg1">
                <a:lumMod val="75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AC48F1-D774-4F77-BC63-4DF250052FED}"/>
                </a:ext>
              </a:extLst>
            </p:cNvPr>
            <p:cNvSpPr txBox="1"/>
            <p:nvPr/>
          </p:nvSpPr>
          <p:spPr>
            <a:xfrm>
              <a:off x="741641" y="3482571"/>
              <a:ext cx="5760011" cy="193899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0000"/>
                  </a:solidFill>
                  <a:effectLst/>
                  <a:uLnTx/>
                  <a:uFillTx/>
                  <a:latin typeface="Calibri"/>
                  <a:ea typeface="+mn-ea"/>
                  <a:cs typeface="+mn-cs"/>
                </a:rPr>
                <a:t>Future Solicitations:</a:t>
              </a: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114300"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Zonal Electrification Program</a:t>
              </a:r>
            </a:p>
            <a:p>
              <a:pPr marL="114300"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Residential Equity</a:t>
              </a:r>
            </a:p>
            <a:p>
              <a:pPr marL="114300"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Residential Load Management</a:t>
              </a:r>
            </a:p>
            <a:p>
              <a:pPr marL="114300"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Residential Market Support Program</a:t>
              </a:r>
            </a:p>
            <a:p>
              <a:pPr marL="114300"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4508D2AF-297D-4023-BC43-9783832442CE}"/>
                </a:ext>
              </a:extLst>
            </p:cNvPr>
            <p:cNvSpPr txBox="1"/>
            <p:nvPr/>
          </p:nvSpPr>
          <p:spPr>
            <a:xfrm>
              <a:off x="5095973" y="3790347"/>
              <a:ext cx="5760011" cy="1323439"/>
            </a:xfrm>
            <a:prstGeom prst="rect">
              <a:avLst/>
            </a:prstGeom>
            <a:noFill/>
            <a:ln>
              <a:noFill/>
            </a:ln>
          </p:spPr>
          <p:txBody>
            <a:bodyPr wrap="square" rtlCol="0">
              <a:spAutoFit/>
            </a:bodyPr>
            <a:lstStyle/>
            <a:p>
              <a:pPr marL="114300"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Customer Resiliency Support Program – Residential</a:t>
              </a:r>
            </a:p>
            <a:p>
              <a:pPr marL="114300"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Customer Resiliency Support Program – Public</a:t>
              </a:r>
            </a:p>
            <a:p>
              <a:pPr marL="114300"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Decarbonization Program</a:t>
              </a:r>
            </a:p>
            <a:p>
              <a:pPr marL="114300"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Clean Energy Optimization Pilot</a:t>
              </a:r>
            </a:p>
          </p:txBody>
        </p:sp>
      </p:grpSp>
      <p:sp>
        <p:nvSpPr>
          <p:cNvPr id="17" name="TextBox 16">
            <a:extLst>
              <a:ext uri="{FF2B5EF4-FFF2-40B4-BE49-F238E27FC236}">
                <a16:creationId xmlns:a16="http://schemas.microsoft.com/office/drawing/2014/main" id="{0085614E-5CFC-4054-90FD-64F1306A6CBB}"/>
              </a:ext>
            </a:extLst>
          </p:cNvPr>
          <p:cNvSpPr txBox="1"/>
          <p:nvPr/>
        </p:nvSpPr>
        <p:spPr>
          <a:xfrm>
            <a:off x="4416664" y="5918537"/>
            <a:ext cx="3583641" cy="400110"/>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9C4"/>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www.pge.com/eesolicitations</a:t>
            </a:r>
            <a:endParaRPr kumimoji="0" lang="en-US" sz="2000" b="1" i="0" u="none" strike="noStrike" kern="1200" cap="none" spc="0" normalizeH="0" baseline="0" noProof="0" dirty="0">
              <a:ln>
                <a:noFill/>
              </a:ln>
              <a:solidFill>
                <a:srgbClr val="0089C4"/>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A42E9DD5-DB86-474B-8CB0-DD092FF594EA}"/>
              </a:ext>
            </a:extLst>
          </p:cNvPr>
          <p:cNvSpPr txBox="1"/>
          <p:nvPr/>
        </p:nvSpPr>
        <p:spPr>
          <a:xfrm>
            <a:off x="3073736" y="6294462"/>
            <a:ext cx="6385261" cy="400110"/>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89C4"/>
                </a:solidFill>
                <a:effectLst/>
                <a:uLnTx/>
                <a:uFillTx/>
                <a:latin typeface="Calibri"/>
                <a:ea typeface="+mn-ea"/>
                <a:cs typeface="+mn-cs"/>
              </a:rPr>
              <a:t>https://www.caeecc.org/third-party-solicitation-process</a:t>
            </a:r>
          </a:p>
        </p:txBody>
      </p:sp>
    </p:spTree>
    <p:extLst>
      <p:ext uri="{BB962C8B-B14F-4D97-AF65-F5344CB8AC3E}">
        <p14:creationId xmlns:p14="http://schemas.microsoft.com/office/powerpoint/2010/main" val="3695983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Outsourcing Forecast</a:t>
            </a:r>
          </a:p>
        </p:txBody>
      </p:sp>
      <p:graphicFrame>
        <p:nvGraphicFramePr>
          <p:cNvPr id="6" name="Table 5"/>
          <p:cNvGraphicFramePr>
            <a:graphicFrameLocks noGrp="1"/>
          </p:cNvGraphicFramePr>
          <p:nvPr/>
        </p:nvGraphicFramePr>
        <p:xfrm>
          <a:off x="1167972" y="1515525"/>
          <a:ext cx="10189030" cy="2045745"/>
        </p:xfrm>
        <a:graphic>
          <a:graphicData uri="http://schemas.openxmlformats.org/drawingml/2006/table">
            <a:tbl>
              <a:tblPr firstRow="1" bandRow="1">
                <a:tableStyleId>{2D5ABB26-0587-4C30-8999-92F81FD0307C}</a:tableStyleId>
              </a:tblPr>
              <a:tblGrid>
                <a:gridCol w="3696021">
                  <a:extLst>
                    <a:ext uri="{9D8B030D-6E8A-4147-A177-3AD203B41FA5}">
                      <a16:colId xmlns:a16="http://schemas.microsoft.com/office/drawing/2014/main" val="20000"/>
                    </a:ext>
                  </a:extLst>
                </a:gridCol>
                <a:gridCol w="3342555">
                  <a:extLst>
                    <a:ext uri="{9D8B030D-6E8A-4147-A177-3AD203B41FA5}">
                      <a16:colId xmlns:a16="http://schemas.microsoft.com/office/drawing/2014/main" val="3895037669"/>
                    </a:ext>
                  </a:extLst>
                </a:gridCol>
                <a:gridCol w="3150454">
                  <a:extLst>
                    <a:ext uri="{9D8B030D-6E8A-4147-A177-3AD203B41FA5}">
                      <a16:colId xmlns:a16="http://schemas.microsoft.com/office/drawing/2014/main" val="2947833483"/>
                    </a:ext>
                  </a:extLst>
                </a:gridCol>
              </a:tblGrid>
              <a:tr h="521745">
                <a:tc>
                  <a:txBody>
                    <a:bodyPr/>
                    <a:lstStyle/>
                    <a:p>
                      <a:pPr marL="0" indent="0" algn="l" defTabSz="914400" rtl="0" eaLnBrk="1" latinLnBrk="0" hangingPunct="1">
                        <a:buFont typeface="Arial" panose="020B0604020202020204" pitchFamily="34" charset="0"/>
                        <a:buNone/>
                      </a:pPr>
                      <a:r>
                        <a:rPr lang="en-US" sz="2400" b="1" kern="1200" dirty="0">
                          <a:solidFill>
                            <a:schemeClr val="bg1"/>
                          </a:solidFill>
                          <a:latin typeface="+mn-lt"/>
                          <a:ea typeface="+mn-ea"/>
                          <a:cs typeface="+mn-cs"/>
                        </a:rPr>
                        <a:t>Metric</a:t>
                      </a:r>
                    </a:p>
                  </a:txBody>
                  <a:tcP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2"/>
                    </a:solidFill>
                  </a:tcPr>
                </a:tc>
                <a:tc>
                  <a:txBody>
                    <a:bodyPr/>
                    <a:lstStyle/>
                    <a:p>
                      <a:pPr marL="0" indent="0" algn="ctr" defTabSz="914400" rtl="0" eaLnBrk="1" latinLnBrk="0" hangingPunct="1">
                        <a:buFont typeface="Arial" panose="020B0604020202020204" pitchFamily="34" charset="0"/>
                        <a:buNone/>
                      </a:pPr>
                      <a:r>
                        <a:rPr lang="en-US" sz="2400" b="1" u="none" kern="1200" dirty="0">
                          <a:solidFill>
                            <a:schemeClr val="bg1"/>
                          </a:solidFill>
                        </a:rPr>
                        <a:t>2022</a:t>
                      </a:r>
                    </a:p>
                  </a:txBody>
                  <a:tcP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2"/>
                    </a:solidFill>
                  </a:tcPr>
                </a:tc>
                <a:tc>
                  <a:txBody>
                    <a:bodyPr/>
                    <a:lstStyle/>
                    <a:p>
                      <a:pPr marL="0" indent="0" algn="ctr" defTabSz="914400" rtl="0" eaLnBrk="1" latinLnBrk="0" hangingPunct="1">
                        <a:buFont typeface="Arial" panose="020B0604020202020204" pitchFamily="34" charset="0"/>
                        <a:buNone/>
                      </a:pPr>
                      <a:r>
                        <a:rPr lang="en-US" sz="2400" b="1" u="none" kern="1200" dirty="0">
                          <a:solidFill>
                            <a:schemeClr val="bg1"/>
                          </a:solidFill>
                        </a:rPr>
                        <a:t>2023</a:t>
                      </a:r>
                    </a:p>
                  </a:txBody>
                  <a:tcP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730443">
                <a:tc>
                  <a:txBody>
                    <a:bodyPr/>
                    <a:lstStyle/>
                    <a:p>
                      <a:pPr marL="0" indent="0" algn="l" defTabSz="914400" rtl="0" eaLnBrk="1" latinLnBrk="0" hangingPunct="1">
                        <a:buFont typeface="Arial" panose="020B0604020202020204" pitchFamily="34" charset="0"/>
                        <a:buNone/>
                      </a:pPr>
                      <a:r>
                        <a:rPr lang="en-US" sz="2400" b="1" kern="1200" dirty="0">
                          <a:solidFill>
                            <a:srgbClr val="000000"/>
                          </a:solidFill>
                          <a:latin typeface="+mn-lt"/>
                          <a:ea typeface="+mn-ea"/>
                          <a:cs typeface="+mn-cs"/>
                        </a:rPr>
                        <a:t>Third-Party Programs</a:t>
                      </a:r>
                      <a:endParaRPr lang="en-US" sz="2400" b="0" kern="1200" dirty="0">
                        <a:solidFill>
                          <a:srgbClr val="000000"/>
                        </a:solidFill>
                        <a:latin typeface="+mn-lt"/>
                        <a:ea typeface="+mn-ea"/>
                        <a:cs typeface="+mn-cs"/>
                      </a:endParaRPr>
                    </a:p>
                  </a:txBody>
                  <a:tcPr anchor="ct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0000"/>
                          </a:solidFill>
                          <a:effectLst/>
                          <a:uLnTx/>
                          <a:uFillTx/>
                          <a:latin typeface="+mn-lt"/>
                          <a:ea typeface="+mn-ea"/>
                          <a:cs typeface="+mn-cs"/>
                        </a:rPr>
                        <a:t>64</a:t>
                      </a:r>
                      <a:r>
                        <a:rPr kumimoji="0" lang="en-US" sz="2400" b="0" i="1" u="none" strike="noStrike" kern="1200" cap="none" spc="0" normalizeH="0" baseline="0" noProof="0" dirty="0">
                          <a:ln>
                            <a:noFill/>
                          </a:ln>
                          <a:solidFill>
                            <a:srgbClr val="000000"/>
                          </a:solidFill>
                          <a:effectLst/>
                          <a:uLnTx/>
                          <a:uFillTx/>
                          <a:latin typeface="+mn-lt"/>
                          <a:ea typeface="+mn-ea"/>
                          <a:cs typeface="+mn-cs"/>
                        </a:rPr>
                        <a:t>% of portfolio budget</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srgbClr val="000000"/>
                          </a:solidFill>
                          <a:effectLst/>
                          <a:uLnTx/>
                          <a:uFillTx/>
                          <a:latin typeface="+mn-lt"/>
                          <a:ea typeface="+mn-ea"/>
                          <a:cs typeface="+mn-cs"/>
                        </a:rPr>
                        <a:t>40% Requirement</a:t>
                      </a:r>
                    </a:p>
                  </a:txBody>
                  <a:tcPr anchor="ct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0000"/>
                          </a:solidFill>
                          <a:effectLst/>
                          <a:uLnTx/>
                          <a:uFillTx/>
                          <a:latin typeface="+mn-lt"/>
                          <a:ea typeface="+mn-ea"/>
                          <a:cs typeface="+mn-cs"/>
                        </a:rPr>
                        <a:t>62</a:t>
                      </a:r>
                      <a:r>
                        <a:rPr kumimoji="0" lang="en-US" sz="2400" b="0" i="1" u="none" strike="noStrike" kern="1200" cap="none" spc="0" normalizeH="0" baseline="0" noProof="0" dirty="0">
                          <a:ln>
                            <a:noFill/>
                          </a:ln>
                          <a:solidFill>
                            <a:srgbClr val="000000"/>
                          </a:solidFill>
                          <a:effectLst/>
                          <a:uLnTx/>
                          <a:uFillTx/>
                          <a:latin typeface="+mn-lt"/>
                          <a:ea typeface="+mn-ea"/>
                          <a:cs typeface="+mn-cs"/>
                        </a:rPr>
                        <a:t>% of portfolio budget</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srgbClr val="000000"/>
                          </a:solidFill>
                          <a:effectLst/>
                          <a:uLnTx/>
                          <a:uFillTx/>
                          <a:latin typeface="+mn-lt"/>
                          <a:ea typeface="+mn-ea"/>
                          <a:cs typeface="+mn-cs"/>
                        </a:rPr>
                        <a:t>60% Requirement</a:t>
                      </a:r>
                    </a:p>
                  </a:txBody>
                  <a:tcPr anchor="ct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30685314"/>
                  </a:ext>
                </a:extLst>
              </a:tr>
              <a:tr h="730443">
                <a:tc>
                  <a:txBody>
                    <a:bodyPr/>
                    <a:lstStyle/>
                    <a:p>
                      <a:pPr marL="0" indent="0" algn="l" defTabSz="914400" rtl="0" eaLnBrk="1" latinLnBrk="0" hangingPunct="1">
                        <a:buFont typeface="Arial" panose="020B0604020202020204" pitchFamily="34" charset="0"/>
                        <a:buNone/>
                      </a:pPr>
                      <a:r>
                        <a:rPr lang="en-US" sz="2400" b="1" kern="1200" dirty="0">
                          <a:solidFill>
                            <a:srgbClr val="000000"/>
                          </a:solidFill>
                          <a:latin typeface="+mn-lt"/>
                          <a:ea typeface="+mn-ea"/>
                          <a:cs typeface="+mn-cs"/>
                        </a:rPr>
                        <a:t>Statewide Programs</a:t>
                      </a:r>
                      <a:endParaRPr lang="en-US" sz="2400" b="0" kern="1200" dirty="0">
                        <a:solidFill>
                          <a:srgbClr val="000000"/>
                        </a:solidFill>
                        <a:latin typeface="+mn-lt"/>
                        <a:ea typeface="+mn-ea"/>
                        <a:cs typeface="+mn-cs"/>
                      </a:endParaRPr>
                    </a:p>
                  </a:txBody>
                  <a:tcPr anchor="ct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0000"/>
                          </a:solidFill>
                          <a:effectLst/>
                          <a:uLnTx/>
                          <a:uFillTx/>
                          <a:latin typeface="+mn-lt"/>
                          <a:ea typeface="+mn-ea"/>
                          <a:cs typeface="+mn-cs"/>
                        </a:rPr>
                        <a:t>13</a:t>
                      </a:r>
                      <a:r>
                        <a:rPr kumimoji="0" lang="en-US" sz="2400" b="0" i="1" u="none" strike="noStrike" kern="1200" cap="none" spc="0" normalizeH="0" baseline="0" noProof="0" dirty="0">
                          <a:ln>
                            <a:noFill/>
                          </a:ln>
                          <a:solidFill>
                            <a:srgbClr val="000000"/>
                          </a:solidFill>
                          <a:effectLst/>
                          <a:uLnTx/>
                          <a:uFillTx/>
                          <a:latin typeface="+mn-lt"/>
                          <a:ea typeface="+mn-ea"/>
                          <a:cs typeface="+mn-cs"/>
                        </a:rPr>
                        <a:t>% of portfolio budget</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srgbClr val="000000"/>
                          </a:solidFill>
                          <a:effectLst/>
                          <a:uLnTx/>
                          <a:uFillTx/>
                          <a:latin typeface="+mn-lt"/>
                          <a:ea typeface="+mn-ea"/>
                          <a:cs typeface="+mn-cs"/>
                        </a:rPr>
                        <a:t>25% Requirement</a:t>
                      </a:r>
                    </a:p>
                  </a:txBody>
                  <a:tcPr anchor="ct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0000"/>
                          </a:solidFill>
                          <a:effectLst/>
                          <a:uLnTx/>
                          <a:uFillTx/>
                          <a:latin typeface="+mn-lt"/>
                          <a:ea typeface="+mn-ea"/>
                          <a:cs typeface="+mn-cs"/>
                        </a:rPr>
                        <a:t>17</a:t>
                      </a:r>
                      <a:r>
                        <a:rPr kumimoji="0" lang="en-US" sz="2400" b="0" i="1" u="none" strike="noStrike" kern="1200" cap="none" spc="0" normalizeH="0" baseline="0" noProof="0" dirty="0">
                          <a:ln>
                            <a:noFill/>
                          </a:ln>
                          <a:solidFill>
                            <a:srgbClr val="000000"/>
                          </a:solidFill>
                          <a:effectLst/>
                          <a:uLnTx/>
                          <a:uFillTx/>
                          <a:latin typeface="+mn-lt"/>
                          <a:ea typeface="+mn-ea"/>
                          <a:cs typeface="+mn-cs"/>
                        </a:rPr>
                        <a:t>% of portfolio budget</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srgbClr val="000000"/>
                          </a:solidFill>
                          <a:effectLst/>
                          <a:uLnTx/>
                          <a:uFillTx/>
                          <a:latin typeface="+mn-lt"/>
                          <a:ea typeface="+mn-ea"/>
                          <a:cs typeface="+mn-cs"/>
                        </a:rPr>
                        <a:t>25% Requirement</a:t>
                      </a:r>
                    </a:p>
                  </a:txBody>
                  <a:tcPr anchor="ct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6424013"/>
                  </a:ext>
                </a:extLst>
              </a:tr>
            </a:tbl>
          </a:graphicData>
        </a:graphic>
      </p:graphicFrame>
      <p:sp>
        <p:nvSpPr>
          <p:cNvPr id="9" name="TextBox 8">
            <a:extLst>
              <a:ext uri="{FF2B5EF4-FFF2-40B4-BE49-F238E27FC236}">
                <a16:creationId xmlns:a16="http://schemas.microsoft.com/office/drawing/2014/main" id="{14CC8D71-8DC9-4E95-9EFE-C291582691B1}"/>
              </a:ext>
            </a:extLst>
          </p:cNvPr>
          <p:cNvSpPr txBox="1"/>
          <p:nvPr/>
        </p:nvSpPr>
        <p:spPr>
          <a:xfrm>
            <a:off x="989541" y="4213138"/>
            <a:ext cx="10811436" cy="707886"/>
          </a:xfrm>
          <a:prstGeom prst="rect">
            <a:avLst/>
          </a:prstGeom>
          <a:solidFill>
            <a:schemeClr val="bg1">
              <a:lumMod val="95000"/>
            </a:schemeClr>
          </a:solid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Currently on track to meet/exceed the 60% outsourcing requirement 12/31/2022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Assumes completion of Micro-Small Business contracting before 12/31/2022.</a:t>
            </a:r>
          </a:p>
        </p:txBody>
      </p:sp>
    </p:spTree>
    <p:extLst>
      <p:ext uri="{BB962C8B-B14F-4D97-AF65-F5344CB8AC3E}">
        <p14:creationId xmlns:p14="http://schemas.microsoft.com/office/powerpoint/2010/main" val="2976567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E926-497E-452D-A00A-615B407B87CA}"/>
              </a:ext>
            </a:extLst>
          </p:cNvPr>
          <p:cNvSpPr>
            <a:spLocks noGrp="1"/>
          </p:cNvSpPr>
          <p:nvPr>
            <p:ph type="title"/>
          </p:nvPr>
        </p:nvSpPr>
        <p:spPr/>
        <p:txBody>
          <a:bodyPr/>
          <a:lstStyle/>
          <a:p>
            <a:r>
              <a:rPr lang="en-US" dirty="0"/>
              <a:t>Business Plan Vision, Goals, and Outcomes</a:t>
            </a:r>
          </a:p>
        </p:txBody>
      </p:sp>
      <p:pic>
        <p:nvPicPr>
          <p:cNvPr id="9" name="Picture 8">
            <a:extLst>
              <a:ext uri="{FF2B5EF4-FFF2-40B4-BE49-F238E27FC236}">
                <a16:creationId xmlns:a16="http://schemas.microsoft.com/office/drawing/2014/main" id="{9B9A8A31-7BFE-400B-B80F-09B5B279E5AD}"/>
              </a:ext>
            </a:extLst>
          </p:cNvPr>
          <p:cNvPicPr>
            <a:picLocks noChangeAspect="1"/>
          </p:cNvPicPr>
          <p:nvPr/>
        </p:nvPicPr>
        <p:blipFill rotWithShape="1">
          <a:blip r:embed="rId2"/>
          <a:srcRect b="11701"/>
          <a:stretch/>
        </p:blipFill>
        <p:spPr>
          <a:xfrm>
            <a:off x="518556" y="940996"/>
            <a:ext cx="6052192" cy="5784867"/>
          </a:xfrm>
          <a:prstGeom prst="rect">
            <a:avLst/>
          </a:prstGeom>
        </p:spPr>
      </p:pic>
      <p:sp>
        <p:nvSpPr>
          <p:cNvPr id="10" name="TextBox 9">
            <a:extLst>
              <a:ext uri="{FF2B5EF4-FFF2-40B4-BE49-F238E27FC236}">
                <a16:creationId xmlns:a16="http://schemas.microsoft.com/office/drawing/2014/main" id="{63395471-952A-4A07-969E-6B5F78D8A912}"/>
              </a:ext>
            </a:extLst>
          </p:cNvPr>
          <p:cNvSpPr txBox="1"/>
          <p:nvPr/>
        </p:nvSpPr>
        <p:spPr>
          <a:xfrm>
            <a:off x="6763938" y="1236488"/>
            <a:ext cx="4657749"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Bahnschrift" panose="020B0502040204020203" pitchFamily="34" charset="0"/>
                <a:ea typeface="+mn-ea"/>
                <a:cs typeface="+mn-cs"/>
              </a:rPr>
              <a:t>PG&amp;E’s vision for EE is to help keep customer energy bills affordable, reduce energy demand on the grid, build resiliency to climate change, and advance building decarbonization in California</a:t>
            </a:r>
          </a:p>
        </p:txBody>
      </p:sp>
      <p:pic>
        <p:nvPicPr>
          <p:cNvPr id="5" name="Picture 4">
            <a:extLst>
              <a:ext uri="{FF2B5EF4-FFF2-40B4-BE49-F238E27FC236}">
                <a16:creationId xmlns:a16="http://schemas.microsoft.com/office/drawing/2014/main" id="{E9CE2BE3-79E2-4D3A-8514-60AA806F3C75}"/>
              </a:ext>
            </a:extLst>
          </p:cNvPr>
          <p:cNvPicPr>
            <a:picLocks noChangeAspect="1"/>
          </p:cNvPicPr>
          <p:nvPr/>
        </p:nvPicPr>
        <p:blipFill rotWithShape="1">
          <a:blip r:embed="rId2"/>
          <a:srcRect t="88537"/>
          <a:stretch/>
        </p:blipFill>
        <p:spPr>
          <a:xfrm>
            <a:off x="6763938" y="5858568"/>
            <a:ext cx="5208757" cy="667789"/>
          </a:xfrm>
          <a:prstGeom prst="rect">
            <a:avLst/>
          </a:prstGeom>
        </p:spPr>
      </p:pic>
    </p:spTree>
    <p:extLst>
      <p:ext uri="{BB962C8B-B14F-4D97-AF65-F5344CB8AC3E}">
        <p14:creationId xmlns:p14="http://schemas.microsoft.com/office/powerpoint/2010/main" val="602148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E926-497E-452D-A00A-615B407B87CA}"/>
              </a:ext>
            </a:extLst>
          </p:cNvPr>
          <p:cNvSpPr>
            <a:spLocks noGrp="1"/>
          </p:cNvSpPr>
          <p:nvPr>
            <p:ph type="title"/>
          </p:nvPr>
        </p:nvSpPr>
        <p:spPr/>
        <p:txBody>
          <a:bodyPr/>
          <a:lstStyle/>
          <a:p>
            <a:r>
              <a:rPr lang="en-US" dirty="0"/>
              <a:t>Portfolio Segments  and Outcomes</a:t>
            </a:r>
          </a:p>
        </p:txBody>
      </p:sp>
      <p:graphicFrame>
        <p:nvGraphicFramePr>
          <p:cNvPr id="3" name="Table 2">
            <a:extLst>
              <a:ext uri="{FF2B5EF4-FFF2-40B4-BE49-F238E27FC236}">
                <a16:creationId xmlns:a16="http://schemas.microsoft.com/office/drawing/2014/main" id="{765D27FC-757E-4675-A031-D595FF8C9838}"/>
              </a:ext>
            </a:extLst>
          </p:cNvPr>
          <p:cNvGraphicFramePr>
            <a:graphicFrameLocks noGrp="1"/>
          </p:cNvGraphicFramePr>
          <p:nvPr/>
        </p:nvGraphicFramePr>
        <p:xfrm>
          <a:off x="621792" y="1204180"/>
          <a:ext cx="11251704" cy="5554734"/>
        </p:xfrm>
        <a:graphic>
          <a:graphicData uri="http://schemas.openxmlformats.org/drawingml/2006/table">
            <a:tbl>
              <a:tblPr>
                <a:tableStyleId>{BC89EF96-8CEA-46FF-86C4-4CE0E7609802}</a:tableStyleId>
              </a:tblPr>
              <a:tblGrid>
                <a:gridCol w="1376184">
                  <a:extLst>
                    <a:ext uri="{9D8B030D-6E8A-4147-A177-3AD203B41FA5}">
                      <a16:colId xmlns:a16="http://schemas.microsoft.com/office/drawing/2014/main" val="1445475560"/>
                    </a:ext>
                  </a:extLst>
                </a:gridCol>
                <a:gridCol w="2815324">
                  <a:extLst>
                    <a:ext uri="{9D8B030D-6E8A-4147-A177-3AD203B41FA5}">
                      <a16:colId xmlns:a16="http://schemas.microsoft.com/office/drawing/2014/main" val="596640931"/>
                    </a:ext>
                  </a:extLst>
                </a:gridCol>
                <a:gridCol w="3263900">
                  <a:extLst>
                    <a:ext uri="{9D8B030D-6E8A-4147-A177-3AD203B41FA5}">
                      <a16:colId xmlns:a16="http://schemas.microsoft.com/office/drawing/2014/main" val="3282111500"/>
                    </a:ext>
                  </a:extLst>
                </a:gridCol>
                <a:gridCol w="3796296">
                  <a:extLst>
                    <a:ext uri="{9D8B030D-6E8A-4147-A177-3AD203B41FA5}">
                      <a16:colId xmlns:a16="http://schemas.microsoft.com/office/drawing/2014/main" val="405140577"/>
                    </a:ext>
                  </a:extLst>
                </a:gridCol>
              </a:tblGrid>
              <a:tr h="586494">
                <a:tc>
                  <a:txBody>
                    <a:bodyPr/>
                    <a:lstStyle/>
                    <a:p>
                      <a:pPr algn="ctr" fontAlgn="b"/>
                      <a:endParaRPr lang="en-US" sz="1600" b="0" i="0" u="none" strike="noStrike" dirty="0">
                        <a:solidFill>
                          <a:schemeClr val="bg2">
                            <a:lumMod val="50000"/>
                          </a:schemeClr>
                        </a:solidFill>
                        <a:effectLst/>
                        <a:latin typeface="Bahnschrift" panose="020B0502040204020203" pitchFamily="34" charset="0"/>
                      </a:endParaRPr>
                    </a:p>
                  </a:txBody>
                  <a:tcPr marL="6350" marR="6350" marT="6350" marB="0" anchor="ctr"/>
                </a:tc>
                <a:tc>
                  <a:txBody>
                    <a:bodyPr/>
                    <a:lstStyle/>
                    <a:p>
                      <a:pPr algn="ctr"/>
                      <a:r>
                        <a:rPr lang="en-US" sz="1600" b="1" u="none" strike="noStrike" dirty="0">
                          <a:solidFill>
                            <a:schemeClr val="bg2">
                              <a:lumMod val="50000"/>
                            </a:schemeClr>
                          </a:solidFill>
                          <a:effectLst/>
                          <a:latin typeface="Bahnschrift" panose="020B0502040204020203" pitchFamily="34" charset="0"/>
                        </a:rPr>
                        <a:t>Resource Acquisition</a:t>
                      </a:r>
                      <a:endParaRPr lang="en-US" dirty="0"/>
                    </a:p>
                  </a:txBody>
                  <a:tcPr marL="6350" marR="6350" marT="6350" marB="0" anchor="ctr"/>
                </a:tc>
                <a:tc>
                  <a:txBody>
                    <a:bodyPr/>
                    <a:lstStyle/>
                    <a:p>
                      <a:pPr algn="ctr"/>
                      <a:r>
                        <a:rPr lang="en-US" sz="1600" b="1" u="none" strike="noStrike" dirty="0">
                          <a:solidFill>
                            <a:schemeClr val="bg2">
                              <a:lumMod val="50000"/>
                            </a:schemeClr>
                          </a:solidFill>
                          <a:effectLst/>
                          <a:latin typeface="Bahnschrift" panose="020B0502040204020203" pitchFamily="34" charset="0"/>
                        </a:rPr>
                        <a:t>Equity</a:t>
                      </a:r>
                      <a:endParaRPr lang="en-US" dirty="0"/>
                    </a:p>
                  </a:txBody>
                  <a:tcPr marL="6350" marR="6350" marT="6350" marB="0" anchor="ctr"/>
                </a:tc>
                <a:tc>
                  <a:txBody>
                    <a:bodyPr/>
                    <a:lstStyle/>
                    <a:p>
                      <a:pPr algn="ctr"/>
                      <a:r>
                        <a:rPr lang="en-US" sz="1600" b="1" u="none" strike="noStrike" dirty="0">
                          <a:solidFill>
                            <a:schemeClr val="bg2">
                              <a:lumMod val="50000"/>
                            </a:schemeClr>
                          </a:solidFill>
                          <a:effectLst/>
                          <a:latin typeface="Bahnschrift" panose="020B0502040204020203" pitchFamily="34" charset="0"/>
                        </a:rPr>
                        <a:t>Market Support</a:t>
                      </a:r>
                    </a:p>
                    <a:p>
                      <a:pPr algn="ctr"/>
                      <a:endParaRPr lang="en-US" dirty="0"/>
                    </a:p>
                  </a:txBody>
                  <a:tcPr marL="6350" marR="6350" marT="6350" marB="0" anchor="ctr"/>
                </a:tc>
                <a:extLst>
                  <a:ext uri="{0D108BD9-81ED-4DB2-BD59-A6C34878D82A}">
                    <a16:rowId xmlns:a16="http://schemas.microsoft.com/office/drawing/2014/main" val="4035339998"/>
                  </a:ext>
                </a:extLst>
              </a:tr>
              <a:tr h="762936">
                <a:tc>
                  <a:txBody>
                    <a:bodyPr/>
                    <a:lstStyle/>
                    <a:p>
                      <a:pPr algn="l" fontAlgn="b"/>
                      <a:r>
                        <a:rPr lang="en-US" sz="1600" b="1" u="none" strike="noStrike" dirty="0">
                          <a:solidFill>
                            <a:schemeClr val="bg2">
                              <a:lumMod val="50000"/>
                            </a:schemeClr>
                          </a:solidFill>
                          <a:effectLst/>
                          <a:latin typeface="Bahnschrift" panose="020B0502040204020203" pitchFamily="34" charset="0"/>
                        </a:rPr>
                        <a:t>Objective</a:t>
                      </a:r>
                      <a:endParaRPr lang="en-US" sz="1600" b="1" i="0" u="none" strike="noStrike" dirty="0">
                        <a:solidFill>
                          <a:schemeClr val="bg2">
                            <a:lumMod val="50000"/>
                          </a:schemeClr>
                        </a:solidFill>
                        <a:effectLst/>
                        <a:latin typeface="Bahnschrift" panose="020B0502040204020203" pitchFamily="34" charset="0"/>
                      </a:endParaRPr>
                    </a:p>
                  </a:txBody>
                  <a:tcPr anchor="ctr"/>
                </a:tc>
                <a:tc>
                  <a:txBody>
                    <a:bodyPr/>
                    <a:lstStyle/>
                    <a:p>
                      <a:pPr algn="l" fontAlgn="b"/>
                      <a:r>
                        <a:rPr lang="en-US" sz="1400" b="1" i="0" u="none" strike="noStrike" dirty="0">
                          <a:solidFill>
                            <a:schemeClr val="bg2">
                              <a:lumMod val="50000"/>
                            </a:schemeClr>
                          </a:solidFill>
                          <a:effectLst/>
                          <a:latin typeface="Bahnschrift" panose="020B0502040204020203" pitchFamily="34" charset="0"/>
                        </a:rPr>
                        <a:t>Deliver TSB as cost-effectively as possible. </a:t>
                      </a:r>
                      <a:r>
                        <a:rPr lang="en-US" sz="1400" b="0" i="0" u="none" strike="noStrike" dirty="0">
                          <a:solidFill>
                            <a:schemeClr val="bg2">
                              <a:lumMod val="50000"/>
                            </a:schemeClr>
                          </a:solidFill>
                          <a:effectLst/>
                          <a:latin typeface="Bahnschrift" panose="020B0502040204020203" pitchFamily="34" charset="0"/>
                        </a:rPr>
                        <a:t>Default categorization for PG&amp;E programs</a:t>
                      </a:r>
                    </a:p>
                  </a:txBody>
                  <a:tcPr/>
                </a:tc>
                <a:tc>
                  <a:txBody>
                    <a:bodyPr/>
                    <a:lstStyle/>
                    <a:p>
                      <a:pPr algn="l" fontAlgn="b"/>
                      <a:r>
                        <a:rPr lang="en-US" sz="1400" b="1" i="0" u="none" strike="noStrike" dirty="0">
                          <a:solidFill>
                            <a:schemeClr val="bg2">
                              <a:lumMod val="50000"/>
                            </a:schemeClr>
                          </a:solidFill>
                          <a:effectLst/>
                          <a:latin typeface="Bahnschrift" panose="020B0502040204020203" pitchFamily="34" charset="0"/>
                        </a:rPr>
                        <a:t>Address access disparities; promote energy and non-energy benefits; reduce emissions   </a:t>
                      </a:r>
                    </a:p>
                  </a:txBody>
                  <a:tcPr/>
                </a:tc>
                <a:tc>
                  <a:txBody>
                    <a:bodyPr/>
                    <a:lstStyle/>
                    <a:p>
                      <a:pPr algn="l" fontAlgn="b"/>
                      <a:r>
                        <a:rPr lang="en-US" sz="1400" b="0" i="0" u="none" strike="noStrike" dirty="0">
                          <a:solidFill>
                            <a:schemeClr val="bg2">
                              <a:lumMod val="50000"/>
                            </a:schemeClr>
                          </a:solidFill>
                          <a:effectLst/>
                          <a:latin typeface="Bahnschrift" panose="020B0502040204020203" pitchFamily="34" charset="0"/>
                        </a:rPr>
                        <a:t>Build, enable, and maintain: </a:t>
                      </a:r>
                      <a:r>
                        <a:rPr lang="en-US" sz="1400" b="1" i="0" u="none" strike="noStrike" dirty="0">
                          <a:solidFill>
                            <a:schemeClr val="bg2">
                              <a:lumMod val="50000"/>
                            </a:schemeClr>
                          </a:solidFill>
                          <a:effectLst/>
                          <a:latin typeface="Bahnschrift" panose="020B0502040204020203" pitchFamily="34" charset="0"/>
                        </a:rPr>
                        <a:t>demand</a:t>
                      </a:r>
                      <a:r>
                        <a:rPr lang="en-US" sz="1400" b="0" i="0" u="none" strike="noStrike" dirty="0">
                          <a:solidFill>
                            <a:schemeClr val="bg2">
                              <a:lumMod val="50000"/>
                            </a:schemeClr>
                          </a:solidFill>
                          <a:effectLst/>
                          <a:latin typeface="Bahnschrift" panose="020B0502040204020203" pitchFamily="34" charset="0"/>
                        </a:rPr>
                        <a:t> for EE products/services; </a:t>
                      </a:r>
                      <a:r>
                        <a:rPr lang="en-US" sz="1400" b="1" i="0" u="none" strike="noStrike" dirty="0">
                          <a:solidFill>
                            <a:schemeClr val="bg2">
                              <a:lumMod val="50000"/>
                            </a:schemeClr>
                          </a:solidFill>
                          <a:effectLst/>
                          <a:latin typeface="Bahnschrift" panose="020B0502040204020203" pitchFamily="34" charset="0"/>
                        </a:rPr>
                        <a:t>supply</a:t>
                      </a:r>
                      <a:r>
                        <a:rPr lang="en-US" sz="1400" b="0" i="0" u="none" strike="noStrike" dirty="0">
                          <a:solidFill>
                            <a:schemeClr val="bg2">
                              <a:lumMod val="50000"/>
                            </a:schemeClr>
                          </a:solidFill>
                          <a:effectLst/>
                          <a:latin typeface="Bahnschrift" panose="020B0502040204020203" pitchFamily="34" charset="0"/>
                        </a:rPr>
                        <a:t> of capable, motivated market actors; </a:t>
                      </a:r>
                      <a:r>
                        <a:rPr lang="en-US" sz="1400" b="1" i="0" u="none" strike="noStrike" dirty="0">
                          <a:solidFill>
                            <a:schemeClr val="bg2">
                              <a:lumMod val="50000"/>
                            </a:schemeClr>
                          </a:solidFill>
                          <a:effectLst/>
                          <a:latin typeface="Bahnschrift" panose="020B0502040204020203" pitchFamily="34" charset="0"/>
                        </a:rPr>
                        <a:t>partnerships</a:t>
                      </a:r>
                      <a:r>
                        <a:rPr lang="en-US" sz="1400" b="0" i="0" u="none" strike="noStrike" dirty="0">
                          <a:solidFill>
                            <a:schemeClr val="bg2">
                              <a:lumMod val="50000"/>
                            </a:schemeClr>
                          </a:solidFill>
                          <a:effectLst/>
                          <a:latin typeface="Bahnschrift" panose="020B0502040204020203" pitchFamily="34" charset="0"/>
                        </a:rPr>
                        <a:t>; </a:t>
                      </a:r>
                      <a:r>
                        <a:rPr lang="en-US" sz="1400" b="1" i="0" u="none" strike="noStrike" dirty="0">
                          <a:solidFill>
                            <a:schemeClr val="bg2">
                              <a:lumMod val="50000"/>
                            </a:schemeClr>
                          </a:solidFill>
                          <a:effectLst/>
                          <a:latin typeface="Bahnschrift" panose="020B0502040204020203" pitchFamily="34" charset="0"/>
                        </a:rPr>
                        <a:t>innovation</a:t>
                      </a:r>
                      <a:r>
                        <a:rPr lang="en-US" sz="1400" b="0" i="0" u="none" strike="noStrike" dirty="0">
                          <a:solidFill>
                            <a:schemeClr val="bg2">
                              <a:lumMod val="50000"/>
                            </a:schemeClr>
                          </a:solidFill>
                          <a:effectLst/>
                          <a:latin typeface="Bahnschrift" panose="020B0502040204020203" pitchFamily="34" charset="0"/>
                        </a:rPr>
                        <a:t> </a:t>
                      </a:r>
                      <a:r>
                        <a:rPr lang="en-US" sz="1400" b="1" i="0" u="none" strike="noStrike" dirty="0">
                          <a:solidFill>
                            <a:schemeClr val="bg2">
                              <a:lumMod val="50000"/>
                            </a:schemeClr>
                          </a:solidFill>
                          <a:effectLst/>
                          <a:latin typeface="Bahnschrift" panose="020B0502040204020203" pitchFamily="34" charset="0"/>
                        </a:rPr>
                        <a:t>&amp; accessibility</a:t>
                      </a:r>
                      <a:r>
                        <a:rPr lang="en-US" sz="1400" b="0" i="0" u="none" strike="noStrike" dirty="0">
                          <a:solidFill>
                            <a:schemeClr val="bg2">
                              <a:lumMod val="50000"/>
                            </a:schemeClr>
                          </a:solidFill>
                          <a:effectLst/>
                          <a:latin typeface="Bahnschrift" panose="020B0502040204020203" pitchFamily="34" charset="0"/>
                        </a:rPr>
                        <a:t>; </a:t>
                      </a:r>
                      <a:r>
                        <a:rPr lang="en-US" sz="1400" b="1" i="0" u="none" strike="noStrike" dirty="0">
                          <a:solidFill>
                            <a:schemeClr val="bg2">
                              <a:lumMod val="50000"/>
                            </a:schemeClr>
                          </a:solidFill>
                          <a:effectLst/>
                          <a:latin typeface="Bahnschrift" panose="020B0502040204020203" pitchFamily="34" charset="0"/>
                        </a:rPr>
                        <a:t>access to capital</a:t>
                      </a:r>
                    </a:p>
                  </a:txBody>
                  <a:tcPr/>
                </a:tc>
                <a:extLst>
                  <a:ext uri="{0D108BD9-81ED-4DB2-BD59-A6C34878D82A}">
                    <a16:rowId xmlns:a16="http://schemas.microsoft.com/office/drawing/2014/main" val="549142122"/>
                  </a:ext>
                </a:extLst>
              </a:tr>
              <a:tr h="1189879">
                <a:tc>
                  <a:txBody>
                    <a:bodyPr/>
                    <a:lstStyle/>
                    <a:p>
                      <a:pPr algn="l" fontAlgn="b"/>
                      <a:r>
                        <a:rPr lang="en-US" sz="1600" b="1" u="none" strike="noStrike" dirty="0">
                          <a:solidFill>
                            <a:schemeClr val="bg2">
                              <a:lumMod val="50000"/>
                            </a:schemeClr>
                          </a:solidFill>
                          <a:effectLst/>
                          <a:latin typeface="Bahnschrift" panose="020B0502040204020203" pitchFamily="34" charset="0"/>
                        </a:rPr>
                        <a:t>Strategies &amp; Mechanisms</a:t>
                      </a:r>
                      <a:endParaRPr lang="en-US" sz="1600" b="1" i="0" u="none" strike="noStrike" dirty="0">
                        <a:solidFill>
                          <a:schemeClr val="bg2">
                            <a:lumMod val="50000"/>
                          </a:schemeClr>
                        </a:solidFill>
                        <a:effectLst/>
                        <a:latin typeface="Bahnschrift" panose="020B0502040204020203" pitchFamily="34" charset="0"/>
                      </a:endParaRPr>
                    </a:p>
                  </a:txBody>
                  <a:tcPr anchor="ctr"/>
                </a:tc>
                <a:tc>
                  <a:txBody>
                    <a:bodyPr/>
                    <a:lstStyle/>
                    <a:p>
                      <a:pPr marL="182880" indent="-182880" algn="l" fontAlgn="b">
                        <a:buFont typeface="Arial" panose="020B0604020202020204" pitchFamily="34" charset="0"/>
                        <a:buChar char="•"/>
                      </a:pPr>
                      <a:r>
                        <a:rPr lang="en-US" sz="1400" b="0" i="0" u="none" strike="noStrike" dirty="0">
                          <a:solidFill>
                            <a:schemeClr val="bg2">
                              <a:lumMod val="50000"/>
                            </a:schemeClr>
                          </a:solidFill>
                          <a:effectLst/>
                          <a:latin typeface="Bahnschrift" panose="020B0502040204020203" pitchFamily="34" charset="0"/>
                        </a:rPr>
                        <a:t>Use multiple channels and locations </a:t>
                      </a:r>
                    </a:p>
                    <a:p>
                      <a:pPr marL="182880" indent="-182880" algn="l" fontAlgn="b">
                        <a:buFont typeface="Arial" panose="020B0604020202020204" pitchFamily="34" charset="0"/>
                        <a:buChar char="•"/>
                      </a:pPr>
                      <a:r>
                        <a:rPr lang="en-US" sz="1400" b="0" i="0" u="none" strike="noStrike" dirty="0">
                          <a:solidFill>
                            <a:schemeClr val="bg2">
                              <a:lumMod val="50000"/>
                            </a:schemeClr>
                          </a:solidFill>
                          <a:effectLst/>
                          <a:latin typeface="Bahnschrift" panose="020B0502040204020203" pitchFamily="34" charset="0"/>
                        </a:rPr>
                        <a:t>Provide easy access and clear pathways ease participation</a:t>
                      </a:r>
                    </a:p>
                    <a:p>
                      <a:pPr marL="182880" indent="-182880" algn="l" fontAlgn="b">
                        <a:buFont typeface="Arial" panose="020B0604020202020204" pitchFamily="34" charset="0"/>
                        <a:buChar char="•"/>
                      </a:pPr>
                      <a:r>
                        <a:rPr lang="en-US" sz="1400" b="0" i="0" u="none" strike="noStrike" dirty="0">
                          <a:solidFill>
                            <a:schemeClr val="bg2">
                              <a:lumMod val="50000"/>
                            </a:schemeClr>
                          </a:solidFill>
                          <a:effectLst/>
                          <a:latin typeface="Bahnschrift" panose="020B0502040204020203" pitchFamily="34" charset="0"/>
                        </a:rPr>
                        <a:t>Provide behavioral and operational interventions </a:t>
                      </a:r>
                    </a:p>
                    <a:p>
                      <a:pPr marL="182880" indent="-182880" algn="l" fontAlgn="b">
                        <a:buFont typeface="Arial" panose="020B0604020202020204" pitchFamily="34" charset="0"/>
                        <a:buChar char="•"/>
                      </a:pPr>
                      <a:r>
                        <a:rPr lang="en-US" sz="1400" b="0" i="0" u="none" strike="noStrike" dirty="0">
                          <a:solidFill>
                            <a:schemeClr val="bg2">
                              <a:lumMod val="50000"/>
                            </a:schemeClr>
                          </a:solidFill>
                          <a:effectLst/>
                          <a:latin typeface="Bahnschrift" panose="020B0502040204020203" pitchFamily="34" charset="0"/>
                        </a:rPr>
                        <a:t>Broaden engagement with EE and other energy management solutions</a:t>
                      </a:r>
                    </a:p>
                  </a:txBody>
                  <a:tcPr/>
                </a:tc>
                <a:tc>
                  <a:txBody>
                    <a:bodyPr/>
                    <a:lstStyle/>
                    <a:p>
                      <a:pPr marL="182880" indent="-182880" algn="l" fontAlgn="b">
                        <a:buFont typeface="Arial" panose="020B0604020202020204" pitchFamily="34" charset="0"/>
                        <a:buChar char="•"/>
                      </a:pPr>
                      <a:r>
                        <a:rPr lang="en-US" sz="1400" b="0" i="0" u="none" strike="noStrike" dirty="0">
                          <a:solidFill>
                            <a:schemeClr val="bg2">
                              <a:lumMod val="50000"/>
                            </a:schemeClr>
                          </a:solidFill>
                          <a:effectLst/>
                          <a:latin typeface="Bahnschrift" panose="020B0502040204020203" pitchFamily="34" charset="0"/>
                        </a:rPr>
                        <a:t>Improve access for underserved customers through new small/micro business and residential equity (electrification-focused) programs </a:t>
                      </a:r>
                    </a:p>
                    <a:p>
                      <a:pPr marL="182880" indent="-182880" algn="l" fontAlgn="b">
                        <a:buFont typeface="Arial" panose="020B0604020202020204" pitchFamily="34" charset="0"/>
                        <a:buChar char="•"/>
                      </a:pPr>
                      <a:r>
                        <a:rPr lang="en-US" sz="1400" b="0" i="0" u="none" strike="noStrike" dirty="0">
                          <a:solidFill>
                            <a:schemeClr val="bg2">
                              <a:lumMod val="50000"/>
                            </a:schemeClr>
                          </a:solidFill>
                          <a:effectLst/>
                          <a:latin typeface="Bahnschrift" panose="020B0502040204020203" pitchFamily="34" charset="0"/>
                        </a:rPr>
                        <a:t>“Zonal” Electrification: Target income qualified &amp; disadvantaged communities where natural gas assets can be retired</a:t>
                      </a:r>
                    </a:p>
                    <a:p>
                      <a:pPr marL="182880" indent="-182880" algn="l" fontAlgn="b">
                        <a:buFont typeface="Arial" panose="020B0604020202020204" pitchFamily="34" charset="0"/>
                        <a:buChar char="•"/>
                      </a:pPr>
                      <a:r>
                        <a:rPr lang="en-US" sz="1400" b="0" i="0" u="none" strike="noStrike" dirty="0">
                          <a:solidFill>
                            <a:schemeClr val="bg2">
                              <a:lumMod val="50000"/>
                            </a:schemeClr>
                          </a:solidFill>
                          <a:effectLst/>
                          <a:latin typeface="Bahnschrift" panose="020B0502040204020203" pitchFamily="34" charset="0"/>
                        </a:rPr>
                        <a:t>Statewide WE&amp;T Programs: Serve disadvantaged workers</a:t>
                      </a:r>
                    </a:p>
                  </a:txBody>
                  <a:tcPr/>
                </a:tc>
                <a:tc>
                  <a:txBody>
                    <a:bodyPr/>
                    <a:lstStyle/>
                    <a:p>
                      <a:pPr marL="182880" marR="0" lvl="0" indent="-18288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dirty="0">
                          <a:solidFill>
                            <a:schemeClr val="bg2">
                              <a:lumMod val="50000"/>
                            </a:schemeClr>
                          </a:solidFill>
                          <a:effectLst/>
                          <a:latin typeface="Bahnschrift" panose="020B0502040204020203" pitchFamily="34" charset="0"/>
                          <a:ea typeface="+mn-ea"/>
                          <a:cs typeface="+mn-cs"/>
                        </a:rPr>
                        <a:t>New programs focused on whole-building electrification education &amp; training, load management, customer resiliency</a:t>
                      </a:r>
                    </a:p>
                    <a:p>
                      <a:pPr marL="182880" marR="0" lvl="0" indent="-18288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dirty="0">
                          <a:solidFill>
                            <a:schemeClr val="bg2">
                              <a:lumMod val="50000"/>
                            </a:schemeClr>
                          </a:solidFill>
                          <a:effectLst/>
                          <a:latin typeface="Bahnschrift" panose="020B0502040204020203" pitchFamily="34" charset="0"/>
                          <a:ea typeface="+mn-ea"/>
                          <a:cs typeface="+mn-cs"/>
                        </a:rPr>
                        <a:t>Enable all-electric/electric-ready buildings, accelerate adoption of advanced tech through new construction programs</a:t>
                      </a:r>
                    </a:p>
                    <a:p>
                      <a:pPr marL="182880" marR="0" lvl="0" indent="-18288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dirty="0">
                          <a:solidFill>
                            <a:schemeClr val="bg2">
                              <a:lumMod val="50000"/>
                            </a:schemeClr>
                          </a:solidFill>
                          <a:effectLst/>
                          <a:latin typeface="Bahnschrift" panose="020B0502040204020203" pitchFamily="34" charset="0"/>
                          <a:ea typeface="+mn-ea"/>
                          <a:cs typeface="+mn-cs"/>
                        </a:rPr>
                        <a:t>Local government partnerships support EE adoption</a:t>
                      </a:r>
                    </a:p>
                    <a:p>
                      <a:pPr marL="182880" marR="0" lvl="0" indent="-18288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dirty="0">
                          <a:solidFill>
                            <a:schemeClr val="bg2">
                              <a:lumMod val="50000"/>
                            </a:schemeClr>
                          </a:solidFill>
                          <a:effectLst/>
                          <a:latin typeface="Bahnschrift" panose="020B0502040204020203" pitchFamily="34" charset="0"/>
                          <a:ea typeface="+mn-ea"/>
                          <a:cs typeface="+mn-cs"/>
                        </a:rPr>
                        <a:t>OBF alternative pathway: access to capital</a:t>
                      </a:r>
                    </a:p>
                    <a:p>
                      <a:pPr marL="182880" marR="0" lvl="0" indent="-18288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dirty="0">
                          <a:solidFill>
                            <a:schemeClr val="bg2">
                              <a:lumMod val="50000"/>
                            </a:schemeClr>
                          </a:solidFill>
                          <a:effectLst/>
                          <a:latin typeface="Bahnschrift" panose="020B0502040204020203" pitchFamily="34" charset="0"/>
                          <a:ea typeface="+mn-ea"/>
                          <a:cs typeface="+mn-cs"/>
                        </a:rPr>
                        <a:t>Statewide WE&amp;T: build future energy workforce</a:t>
                      </a:r>
                    </a:p>
                  </a:txBody>
                  <a:tcPr/>
                </a:tc>
                <a:extLst>
                  <a:ext uri="{0D108BD9-81ED-4DB2-BD59-A6C34878D82A}">
                    <a16:rowId xmlns:a16="http://schemas.microsoft.com/office/drawing/2014/main" val="344050882"/>
                  </a:ext>
                </a:extLst>
              </a:tr>
              <a:tr h="1189879">
                <a:tc>
                  <a:txBody>
                    <a:bodyPr/>
                    <a:lstStyle/>
                    <a:p>
                      <a:pPr algn="l" fontAlgn="b"/>
                      <a:r>
                        <a:rPr lang="en-US" sz="1600" b="1" i="0" u="none" strike="noStrike" dirty="0">
                          <a:solidFill>
                            <a:schemeClr val="bg2">
                              <a:lumMod val="50000"/>
                            </a:schemeClr>
                          </a:solidFill>
                          <a:effectLst/>
                          <a:latin typeface="Bahnschrift" panose="020B0502040204020203" pitchFamily="34" charset="0"/>
                        </a:rPr>
                        <a:t>Metrics &amp; Indicators</a:t>
                      </a:r>
                    </a:p>
                  </a:txBody>
                  <a:tcPr anchor="ctr"/>
                </a:tc>
                <a:tc>
                  <a:txBody>
                    <a:bodyPr/>
                    <a:lstStyle/>
                    <a:p>
                      <a:pPr marL="182880" indent="-182880" algn="l" fontAlgn="b">
                        <a:buFont typeface="Arial" panose="020B0604020202020204" pitchFamily="34" charset="0"/>
                        <a:buChar char="•"/>
                      </a:pPr>
                      <a:r>
                        <a:rPr lang="en-US" sz="1400" b="0" i="0" u="none" strike="noStrike" dirty="0">
                          <a:solidFill>
                            <a:schemeClr val="bg2">
                              <a:lumMod val="50000"/>
                            </a:schemeClr>
                          </a:solidFill>
                          <a:effectLst/>
                          <a:latin typeface="Bahnschrift" panose="020B0502040204020203" pitchFamily="34" charset="0"/>
                        </a:rPr>
                        <a:t>TSB and TRC ratio</a:t>
                      </a:r>
                    </a:p>
                    <a:p>
                      <a:pPr marL="182880" indent="-182880" algn="l" fontAlgn="b">
                        <a:buFont typeface="Arial" panose="020B0604020202020204" pitchFamily="34" charset="0"/>
                        <a:buChar char="•"/>
                      </a:pPr>
                      <a:r>
                        <a:rPr lang="en-US" sz="1400" b="0" i="0" u="none" strike="noStrike" dirty="0">
                          <a:solidFill>
                            <a:schemeClr val="bg2">
                              <a:lumMod val="50000"/>
                            </a:schemeClr>
                          </a:solidFill>
                          <a:effectLst/>
                          <a:latin typeface="Bahnschrift" panose="020B0502040204020203" pitchFamily="34" charset="0"/>
                        </a:rPr>
                        <a:t>3P programs have key performance indicators (KPIs) specific to contracts, including customer satisfaction, in addition to performance targets</a:t>
                      </a:r>
                    </a:p>
                  </a:txBody>
                  <a:tcPr/>
                </a:tc>
                <a:tc>
                  <a:txBody>
                    <a:bodyPr/>
                    <a:lstStyle/>
                    <a:p>
                      <a:pPr marL="182880" indent="-182880" algn="l" fontAlgn="b">
                        <a:buFont typeface="Arial" panose="020B0604020202020204" pitchFamily="34" charset="0"/>
                        <a:buChar char="•"/>
                      </a:pPr>
                      <a:r>
                        <a:rPr lang="en-US" sz="1400" b="0" i="0" u="none" strike="noStrike" dirty="0">
                          <a:solidFill>
                            <a:schemeClr val="bg2">
                              <a:lumMod val="50000"/>
                            </a:schemeClr>
                          </a:solidFill>
                          <a:effectLst/>
                          <a:latin typeface="Bahnschrift" panose="020B0502040204020203" pitchFamily="34" charset="0"/>
                        </a:rPr>
                        <a:t>Measure who/how target populations are “served”</a:t>
                      </a:r>
                    </a:p>
                    <a:p>
                      <a:pPr marL="182880" indent="-182880" algn="l" fontAlgn="b">
                        <a:buFont typeface="Arial" panose="020B0604020202020204" pitchFamily="34" charset="0"/>
                        <a:buChar char="•"/>
                      </a:pPr>
                      <a:r>
                        <a:rPr lang="en-US" sz="1400" b="0" i="0" u="none" strike="noStrike" dirty="0">
                          <a:solidFill>
                            <a:schemeClr val="bg2">
                              <a:lumMod val="50000"/>
                            </a:schemeClr>
                          </a:solidFill>
                          <a:effectLst/>
                          <a:latin typeface="Bahnschrift" panose="020B0502040204020203" pitchFamily="34" charset="0"/>
                        </a:rPr>
                        <a:t>Assess energy and/or cost savings in targeted populations</a:t>
                      </a:r>
                    </a:p>
                    <a:p>
                      <a:pPr marL="182880" indent="-182880" algn="l" fontAlgn="b">
                        <a:buFont typeface="Arial" panose="020B0604020202020204" pitchFamily="34" charset="0"/>
                        <a:buChar char="•"/>
                      </a:pPr>
                      <a:r>
                        <a:rPr lang="en-US" sz="1400" b="0" i="0" u="none" strike="noStrike" dirty="0">
                          <a:solidFill>
                            <a:schemeClr val="bg2">
                              <a:lumMod val="50000"/>
                            </a:schemeClr>
                          </a:solidFill>
                          <a:effectLst/>
                          <a:latin typeface="Bahnschrift" panose="020B0502040204020203" pitchFamily="34" charset="0"/>
                        </a:rPr>
                        <a:t>Examine “holistic” benefits</a:t>
                      </a:r>
                    </a:p>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400" b="0" i="1" u="none" strike="noStrike" dirty="0">
                          <a:solidFill>
                            <a:schemeClr val="bg2">
                              <a:lumMod val="50000"/>
                            </a:schemeClr>
                          </a:solidFill>
                          <a:effectLst/>
                          <a:latin typeface="Bahnschrift" panose="020B0502040204020203" pitchFamily="34" charset="0"/>
                        </a:rPr>
                        <a:t>As recommended by equity metrics WG</a:t>
                      </a:r>
                      <a:endParaRPr lang="en-US" sz="1400" b="0" i="0" u="none" strike="noStrike" dirty="0">
                        <a:solidFill>
                          <a:schemeClr val="bg2">
                            <a:lumMod val="50000"/>
                          </a:schemeClr>
                        </a:solidFill>
                        <a:effectLst/>
                        <a:latin typeface="Bahnschrift" panose="020B0502040204020203" pitchFamily="34" charset="0"/>
                      </a:endParaRPr>
                    </a:p>
                  </a:txBody>
                  <a:tcPr/>
                </a:tc>
                <a:tc>
                  <a:txBody>
                    <a:bodyPr/>
                    <a:lstStyle/>
                    <a:p>
                      <a:pPr marL="182880" marR="0" lvl="0" indent="-18288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dirty="0">
                          <a:solidFill>
                            <a:schemeClr val="bg2">
                              <a:lumMod val="50000"/>
                            </a:schemeClr>
                          </a:solidFill>
                          <a:effectLst/>
                          <a:latin typeface="Bahnschrift" panose="020B0502040204020203" pitchFamily="34" charset="0"/>
                          <a:ea typeface="+mn-ea"/>
                          <a:cs typeface="+mn-cs"/>
                        </a:rPr>
                        <a:t>Metrics as recommended by MS metrics WG for different MS sub-objectives</a:t>
                      </a:r>
                    </a:p>
                  </a:txBody>
                  <a:tcPr/>
                </a:tc>
                <a:extLst>
                  <a:ext uri="{0D108BD9-81ED-4DB2-BD59-A6C34878D82A}">
                    <a16:rowId xmlns:a16="http://schemas.microsoft.com/office/drawing/2014/main" val="3471036201"/>
                  </a:ext>
                </a:extLst>
              </a:tr>
            </a:tbl>
          </a:graphicData>
        </a:graphic>
      </p:graphicFrame>
      <p:pic>
        <p:nvPicPr>
          <p:cNvPr id="4" name="Graphic 3" descr="Playbook with solid fill">
            <a:extLst>
              <a:ext uri="{FF2B5EF4-FFF2-40B4-BE49-F238E27FC236}">
                <a16:creationId xmlns:a16="http://schemas.microsoft.com/office/drawing/2014/main" id="{49569161-4C00-4731-B57A-47D6BBDADB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20" y="3290795"/>
            <a:ext cx="624636" cy="624636"/>
          </a:xfrm>
          <a:prstGeom prst="rect">
            <a:avLst/>
          </a:prstGeom>
        </p:spPr>
      </p:pic>
      <p:pic>
        <p:nvPicPr>
          <p:cNvPr id="5" name="Graphic 4" descr="Clipboard Mixed with solid fill">
            <a:extLst>
              <a:ext uri="{FF2B5EF4-FFF2-40B4-BE49-F238E27FC236}">
                <a16:creationId xmlns:a16="http://schemas.microsoft.com/office/drawing/2014/main" id="{80889A72-9EAA-4FA5-840C-C3ACA05539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559" y="5072977"/>
            <a:ext cx="624636" cy="624636"/>
          </a:xfrm>
          <a:prstGeom prst="rect">
            <a:avLst/>
          </a:prstGeom>
        </p:spPr>
      </p:pic>
      <p:pic>
        <p:nvPicPr>
          <p:cNvPr id="6" name="Graphic 5" descr="Target with solid fill">
            <a:extLst>
              <a:ext uri="{FF2B5EF4-FFF2-40B4-BE49-F238E27FC236}">
                <a16:creationId xmlns:a16="http://schemas.microsoft.com/office/drawing/2014/main" id="{9ABD6C77-0CA2-4A12-8C92-191A37468C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1880680"/>
            <a:ext cx="621792" cy="621792"/>
          </a:xfrm>
          <a:prstGeom prst="rect">
            <a:avLst/>
          </a:prstGeom>
        </p:spPr>
      </p:pic>
    </p:spTree>
    <p:extLst>
      <p:ext uri="{BB962C8B-B14F-4D97-AF65-F5344CB8AC3E}">
        <p14:creationId xmlns:p14="http://schemas.microsoft.com/office/powerpoint/2010/main" val="17109841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E926-497E-452D-A00A-615B407B87CA}"/>
              </a:ext>
            </a:extLst>
          </p:cNvPr>
          <p:cNvSpPr>
            <a:spLocks noGrp="1"/>
          </p:cNvSpPr>
          <p:nvPr>
            <p:ph type="title"/>
          </p:nvPr>
        </p:nvSpPr>
        <p:spPr/>
        <p:txBody>
          <a:bodyPr/>
          <a:lstStyle/>
          <a:p>
            <a:r>
              <a:rPr lang="en-US" dirty="0"/>
              <a:t>Policy Proposal:  Expand Options for Procurement</a:t>
            </a:r>
          </a:p>
        </p:txBody>
      </p:sp>
      <p:sp>
        <p:nvSpPr>
          <p:cNvPr id="4" name="Text Placeholder 5">
            <a:extLst>
              <a:ext uri="{FF2B5EF4-FFF2-40B4-BE49-F238E27FC236}">
                <a16:creationId xmlns:a16="http://schemas.microsoft.com/office/drawing/2014/main" id="{1D0ED68E-588E-46D4-A253-AF4619D9D659}"/>
              </a:ext>
            </a:extLst>
          </p:cNvPr>
          <p:cNvSpPr txBox="1">
            <a:spLocks/>
          </p:cNvSpPr>
          <p:nvPr/>
        </p:nvSpPr>
        <p:spPr>
          <a:xfrm>
            <a:off x="1453017" y="1202761"/>
            <a:ext cx="9900783" cy="1068967"/>
          </a:xfrm>
          <a:prstGeom prst="rect">
            <a:avLst/>
          </a:prstGeom>
        </p:spPr>
        <p:txBody>
          <a:bodyPr>
            <a:normAutofit fontScale="92500" lnSpcReduction="20000"/>
          </a:bodyPr>
          <a:lstStyle>
            <a:lvl1pPr marL="342900" indent="-34290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kumimoji="0" lang="en-US" sz="2800" b="1" i="0" u="none" strike="noStrike" kern="1200" cap="none" spc="0" normalizeH="0" baseline="0" noProof="0" dirty="0">
                <a:ln>
                  <a:noFill/>
                </a:ln>
                <a:solidFill>
                  <a:srgbClr val="FFA100"/>
                </a:solidFill>
                <a:effectLst/>
                <a:uLnTx/>
                <a:uFillTx/>
                <a:latin typeface="Bahnschrift"/>
                <a:ea typeface="MS PGothic"/>
                <a:cs typeface="Arial"/>
              </a:rPr>
              <a:t>Broader range of procurement approaches would enable EE portfolios that can adapt to both gradually evolving and quickly shifting market needs.</a:t>
            </a:r>
          </a:p>
        </p:txBody>
      </p:sp>
      <p:sp>
        <p:nvSpPr>
          <p:cNvPr id="5" name="Rectangle 4">
            <a:extLst>
              <a:ext uri="{FF2B5EF4-FFF2-40B4-BE49-F238E27FC236}">
                <a16:creationId xmlns:a16="http://schemas.microsoft.com/office/drawing/2014/main" id="{27B631C8-E08D-4D8E-90B0-65F0A9C61A4A}"/>
              </a:ext>
            </a:extLst>
          </p:cNvPr>
          <p:cNvSpPr/>
          <p:nvPr/>
        </p:nvSpPr>
        <p:spPr>
          <a:xfrm>
            <a:off x="1571535" y="2663759"/>
            <a:ext cx="310896" cy="309564"/>
          </a:xfrm>
          <a:prstGeom prst="rect">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6D29BBE8-63ED-4CFC-A5AD-56F0FFF97513}"/>
              </a:ext>
            </a:extLst>
          </p:cNvPr>
          <p:cNvSpPr/>
          <p:nvPr/>
        </p:nvSpPr>
        <p:spPr>
          <a:xfrm>
            <a:off x="1917834" y="2465286"/>
            <a:ext cx="9435966" cy="721596"/>
          </a:xfrm>
          <a:custGeom>
            <a:avLst/>
            <a:gdLst>
              <a:gd name="connsiteX0" fmla="*/ 0 w 3918978"/>
              <a:gd name="connsiteY0" fmla="*/ 0 h 721596"/>
              <a:gd name="connsiteX1" fmla="*/ 3918978 w 3918978"/>
              <a:gd name="connsiteY1" fmla="*/ 0 h 721596"/>
              <a:gd name="connsiteX2" fmla="*/ 3918978 w 3918978"/>
              <a:gd name="connsiteY2" fmla="*/ 721596 h 721596"/>
              <a:gd name="connsiteX3" fmla="*/ 0 w 3918978"/>
              <a:gd name="connsiteY3" fmla="*/ 721596 h 721596"/>
              <a:gd name="connsiteX4" fmla="*/ 0 w 3918978"/>
              <a:gd name="connsiteY4" fmla="*/ 0 h 72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978" h="721596">
                <a:moveTo>
                  <a:pt x="0" y="0"/>
                </a:moveTo>
                <a:lnTo>
                  <a:pt x="3918978" y="0"/>
                </a:lnTo>
                <a:lnTo>
                  <a:pt x="3918978" y="721596"/>
                </a:lnTo>
                <a:lnTo>
                  <a:pt x="0" y="721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0089C4"/>
                </a:solidFill>
                <a:effectLst/>
                <a:uLnTx/>
                <a:uFillTx/>
                <a:latin typeface="Bahnschrift" panose="020B0502040204020203" pitchFamily="34" charset="0"/>
                <a:ea typeface="+mn-ea"/>
                <a:cs typeface="+mn-cs"/>
              </a:rPr>
              <a:t>Revisit use of single-stage solicitations </a:t>
            </a:r>
            <a:r>
              <a:rPr kumimoji="0" lang="en-US" sz="1800" b="0" i="0" u="none" strike="noStrike" kern="1200" cap="none" spc="0" normalizeH="0" baseline="0" noProof="0" dirty="0">
                <a:ln>
                  <a:noFill/>
                </a:ln>
                <a:solidFill>
                  <a:srgbClr val="0089C4"/>
                </a:solidFill>
                <a:effectLst/>
                <a:uLnTx/>
                <a:uFillTx/>
                <a:latin typeface="Bahnschrift" panose="020B0502040204020203" pitchFamily="34" charset="0"/>
                <a:ea typeface="+mn-ea"/>
                <a:cs typeface="+mn-cs"/>
                <a:sym typeface="Wingdings" panose="05000000000000000000" pitchFamily="2" charset="2"/>
              </a:rPr>
              <a:t> respond more quickly when market conditions are changing</a:t>
            </a:r>
            <a:endParaRPr kumimoji="0" lang="en-US" sz="1800" b="0" i="0" u="none" strike="noStrike" kern="1200" cap="none" spc="0" normalizeH="0" baseline="0" noProof="0" dirty="0">
              <a:ln>
                <a:noFill/>
              </a:ln>
              <a:solidFill>
                <a:srgbClr val="0089C4"/>
              </a:solidFill>
              <a:effectLst/>
              <a:uLnTx/>
              <a:uFillTx/>
              <a:latin typeface="Bahnschrift" panose="020B0502040204020203" pitchFamily="34" charset="0"/>
              <a:ea typeface="+mn-ea"/>
              <a:cs typeface="+mn-cs"/>
            </a:endParaRPr>
          </a:p>
        </p:txBody>
      </p:sp>
      <p:sp>
        <p:nvSpPr>
          <p:cNvPr id="7" name="Rectangle 6">
            <a:extLst>
              <a:ext uri="{FF2B5EF4-FFF2-40B4-BE49-F238E27FC236}">
                <a16:creationId xmlns:a16="http://schemas.microsoft.com/office/drawing/2014/main" id="{C11953FE-DF0F-4525-84DB-064F1B5851D1}"/>
              </a:ext>
            </a:extLst>
          </p:cNvPr>
          <p:cNvSpPr/>
          <p:nvPr/>
        </p:nvSpPr>
        <p:spPr>
          <a:xfrm>
            <a:off x="1571535" y="3626953"/>
            <a:ext cx="310896" cy="309564"/>
          </a:xfrm>
          <a:prstGeom prst="rect">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8E1FA1F3-6673-43B4-814F-54F953DB944F}"/>
              </a:ext>
            </a:extLst>
          </p:cNvPr>
          <p:cNvSpPr/>
          <p:nvPr/>
        </p:nvSpPr>
        <p:spPr>
          <a:xfrm>
            <a:off x="1917834" y="3428480"/>
            <a:ext cx="9204868" cy="721596"/>
          </a:xfrm>
          <a:custGeom>
            <a:avLst/>
            <a:gdLst>
              <a:gd name="connsiteX0" fmla="*/ 0 w 3918978"/>
              <a:gd name="connsiteY0" fmla="*/ 0 h 721596"/>
              <a:gd name="connsiteX1" fmla="*/ 3918978 w 3918978"/>
              <a:gd name="connsiteY1" fmla="*/ 0 h 721596"/>
              <a:gd name="connsiteX2" fmla="*/ 3918978 w 3918978"/>
              <a:gd name="connsiteY2" fmla="*/ 721596 h 721596"/>
              <a:gd name="connsiteX3" fmla="*/ 0 w 3918978"/>
              <a:gd name="connsiteY3" fmla="*/ 721596 h 721596"/>
              <a:gd name="connsiteX4" fmla="*/ 0 w 3918978"/>
              <a:gd name="connsiteY4" fmla="*/ 0 h 72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978" h="721596">
                <a:moveTo>
                  <a:pt x="0" y="0"/>
                </a:moveTo>
                <a:lnTo>
                  <a:pt x="3918978" y="0"/>
                </a:lnTo>
                <a:lnTo>
                  <a:pt x="3918978" y="721596"/>
                </a:lnTo>
                <a:lnTo>
                  <a:pt x="0" y="721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0089C4"/>
                </a:solidFill>
                <a:effectLst/>
                <a:uLnTx/>
                <a:uFillTx/>
                <a:latin typeface="Bahnschrift" panose="020B0502040204020203" pitchFamily="34" charset="0"/>
                <a:ea typeface="+mn-ea"/>
                <a:cs typeface="+mn-cs"/>
              </a:rPr>
              <a:t>Use more flexible “market access” approach </a:t>
            </a:r>
            <a:r>
              <a:rPr kumimoji="0" lang="en-US" sz="1800" b="0" i="0" u="none" strike="noStrike" kern="1200" cap="none" spc="0" normalizeH="0" baseline="0" noProof="0" dirty="0">
                <a:ln>
                  <a:noFill/>
                </a:ln>
                <a:solidFill>
                  <a:srgbClr val="0089C4"/>
                </a:solidFill>
                <a:effectLst/>
                <a:uLnTx/>
                <a:uFillTx/>
                <a:latin typeface="Bahnschrift" panose="020B0502040204020203" pitchFamily="34" charset="0"/>
                <a:ea typeface="+mn-ea"/>
                <a:cs typeface="+mn-cs"/>
                <a:sym typeface="Wingdings" panose="05000000000000000000" pitchFamily="2" charset="2"/>
              </a:rPr>
              <a:t> may appeal to smaller implementers, increase customer choice, lower delivery risk</a:t>
            </a:r>
            <a:endParaRPr kumimoji="0" lang="en-US" sz="1800" b="0" i="0" u="none" strike="noStrike" kern="1200" cap="none" spc="0" normalizeH="0" baseline="0" noProof="0" dirty="0">
              <a:ln>
                <a:noFill/>
              </a:ln>
              <a:solidFill>
                <a:srgbClr val="0089C4"/>
              </a:solidFill>
              <a:effectLst/>
              <a:uLnTx/>
              <a:uFillTx/>
              <a:latin typeface="Bahnschrift" panose="020B0502040204020203" pitchFamily="34" charset="0"/>
              <a:ea typeface="+mn-ea"/>
              <a:cs typeface="+mn-cs"/>
            </a:endParaRPr>
          </a:p>
        </p:txBody>
      </p:sp>
      <p:sp>
        <p:nvSpPr>
          <p:cNvPr id="9" name="Rectangle 8">
            <a:extLst>
              <a:ext uri="{FF2B5EF4-FFF2-40B4-BE49-F238E27FC236}">
                <a16:creationId xmlns:a16="http://schemas.microsoft.com/office/drawing/2014/main" id="{16142122-E05F-4C07-8263-C86F2BC95951}"/>
              </a:ext>
            </a:extLst>
          </p:cNvPr>
          <p:cNvSpPr/>
          <p:nvPr/>
        </p:nvSpPr>
        <p:spPr>
          <a:xfrm>
            <a:off x="1571535" y="4645364"/>
            <a:ext cx="310896" cy="309564"/>
          </a:xfrm>
          <a:prstGeom prst="rect">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114F78CE-22AF-44DD-B9FC-28D7BC60E2A2}"/>
              </a:ext>
            </a:extLst>
          </p:cNvPr>
          <p:cNvSpPr/>
          <p:nvPr/>
        </p:nvSpPr>
        <p:spPr>
          <a:xfrm>
            <a:off x="1917834" y="4446891"/>
            <a:ext cx="9658973" cy="721596"/>
          </a:xfrm>
          <a:custGeom>
            <a:avLst/>
            <a:gdLst>
              <a:gd name="connsiteX0" fmla="*/ 0 w 3918978"/>
              <a:gd name="connsiteY0" fmla="*/ 0 h 721596"/>
              <a:gd name="connsiteX1" fmla="*/ 3918978 w 3918978"/>
              <a:gd name="connsiteY1" fmla="*/ 0 h 721596"/>
              <a:gd name="connsiteX2" fmla="*/ 3918978 w 3918978"/>
              <a:gd name="connsiteY2" fmla="*/ 721596 h 721596"/>
              <a:gd name="connsiteX3" fmla="*/ 0 w 3918978"/>
              <a:gd name="connsiteY3" fmla="*/ 721596 h 721596"/>
              <a:gd name="connsiteX4" fmla="*/ 0 w 3918978"/>
              <a:gd name="connsiteY4" fmla="*/ 0 h 721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8978" h="721596">
                <a:moveTo>
                  <a:pt x="0" y="0"/>
                </a:moveTo>
                <a:lnTo>
                  <a:pt x="3918978" y="0"/>
                </a:lnTo>
                <a:lnTo>
                  <a:pt x="3918978" y="721596"/>
                </a:lnTo>
                <a:lnTo>
                  <a:pt x="0" y="721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0089C4"/>
                </a:solidFill>
                <a:effectLst/>
                <a:uLnTx/>
                <a:uFillTx/>
                <a:latin typeface="Bahnschrift" panose="020B0502040204020203" pitchFamily="34" charset="0"/>
                <a:ea typeface="+mn-ea"/>
                <a:cs typeface="+mn-cs"/>
              </a:rPr>
              <a:t>Permit all-source RFPs for customer programs on a case-by-case basis </a:t>
            </a:r>
            <a:r>
              <a:rPr kumimoji="0" lang="en-US" sz="1800" b="0" i="0" u="none" strike="noStrike" kern="1200" cap="none" spc="0" normalizeH="0" baseline="0" noProof="0" dirty="0">
                <a:ln>
                  <a:noFill/>
                </a:ln>
                <a:solidFill>
                  <a:srgbClr val="0089C4"/>
                </a:solidFill>
                <a:effectLst/>
                <a:uLnTx/>
                <a:uFillTx/>
                <a:latin typeface="Bahnschrift" panose="020B0502040204020203" pitchFamily="34" charset="0"/>
                <a:ea typeface="+mn-ea"/>
                <a:cs typeface="+mn-cs"/>
                <a:sym typeface="Wingdings" panose="05000000000000000000" pitchFamily="2" charset="2"/>
              </a:rPr>
              <a:t> similar to multi-technology solicitations conducted in Energy Supply</a:t>
            </a:r>
            <a:endParaRPr kumimoji="0" lang="en-US" sz="1800" b="0" i="0" u="none" strike="noStrike" kern="1200" cap="none" spc="0" normalizeH="0" baseline="0" noProof="0" dirty="0">
              <a:ln>
                <a:noFill/>
              </a:ln>
              <a:solidFill>
                <a:srgbClr val="0089C4"/>
              </a:solidFill>
              <a:effectLst/>
              <a:uLnTx/>
              <a:uFillTx/>
              <a:latin typeface="Bahnschrift" panose="020B0502040204020203" pitchFamily="34" charset="0"/>
              <a:ea typeface="+mn-ea"/>
              <a:cs typeface="+mn-cs"/>
            </a:endParaRPr>
          </a:p>
        </p:txBody>
      </p:sp>
    </p:spTree>
    <p:extLst>
      <p:ext uri="{BB962C8B-B14F-4D97-AF65-F5344CB8AC3E}">
        <p14:creationId xmlns:p14="http://schemas.microsoft.com/office/powerpoint/2010/main" val="349824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p:txBody>
          <a:bodyPr/>
          <a:lstStyle/>
          <a:p>
            <a:r>
              <a:rPr lang="en-US" dirty="0"/>
              <a:t>Energy Division Introduction</a:t>
            </a:r>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609600" y="3429000"/>
            <a:ext cx="7924800" cy="1655762"/>
          </a:xfrm>
        </p:spPr>
        <p:txBody>
          <a:bodyPr vert="horz" lIns="0" tIns="0" rIns="0" bIns="0" rtlCol="0" anchor="t">
            <a:normAutofit/>
          </a:bodyPr>
          <a:lstStyle/>
          <a:p>
            <a:r>
              <a:rPr lang="en-US" dirty="0"/>
              <a:t>Seventh Semi-Annual Energy Efficiency Third Party Solicitations Stakeholder Engagement Forum</a:t>
            </a:r>
          </a:p>
          <a:p>
            <a:r>
              <a:rPr lang="en-US" dirty="0"/>
              <a:t>July 11, 2022</a:t>
            </a:r>
          </a:p>
        </p:txBody>
      </p:sp>
      <p:sp>
        <p:nvSpPr>
          <p:cNvPr id="4" name="Slide Number Placeholder 3">
            <a:extLst>
              <a:ext uri="{FF2B5EF4-FFF2-40B4-BE49-F238E27FC236}">
                <a16:creationId xmlns:a16="http://schemas.microsoft.com/office/drawing/2014/main" id="{B61962FB-4A75-B0BF-C8C1-7ADE7EC2387E}"/>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026635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Solicitation Process Improvements</a:t>
            </a:r>
          </a:p>
        </p:txBody>
      </p:sp>
      <p:graphicFrame>
        <p:nvGraphicFramePr>
          <p:cNvPr id="6" name="Table 5"/>
          <p:cNvGraphicFramePr>
            <a:graphicFrameLocks noGrp="1"/>
          </p:cNvGraphicFramePr>
          <p:nvPr/>
        </p:nvGraphicFramePr>
        <p:xfrm>
          <a:off x="360218" y="1065869"/>
          <a:ext cx="11471564" cy="5275548"/>
        </p:xfrm>
        <a:graphic>
          <a:graphicData uri="http://schemas.openxmlformats.org/drawingml/2006/table">
            <a:tbl>
              <a:tblPr firstRow="1" bandRow="1">
                <a:tableStyleId>{2D5ABB26-0587-4C30-8999-92F81FD0307C}</a:tableStyleId>
              </a:tblPr>
              <a:tblGrid>
                <a:gridCol w="1969866">
                  <a:extLst>
                    <a:ext uri="{9D8B030D-6E8A-4147-A177-3AD203B41FA5}">
                      <a16:colId xmlns:a16="http://schemas.microsoft.com/office/drawing/2014/main" val="20000"/>
                    </a:ext>
                  </a:extLst>
                </a:gridCol>
                <a:gridCol w="4750849">
                  <a:extLst>
                    <a:ext uri="{9D8B030D-6E8A-4147-A177-3AD203B41FA5}">
                      <a16:colId xmlns:a16="http://schemas.microsoft.com/office/drawing/2014/main" val="3895037669"/>
                    </a:ext>
                  </a:extLst>
                </a:gridCol>
                <a:gridCol w="4750849">
                  <a:extLst>
                    <a:ext uri="{9D8B030D-6E8A-4147-A177-3AD203B41FA5}">
                      <a16:colId xmlns:a16="http://schemas.microsoft.com/office/drawing/2014/main" val="1207054484"/>
                    </a:ext>
                  </a:extLst>
                </a:gridCol>
              </a:tblGrid>
              <a:tr h="521745">
                <a:tc>
                  <a:txBody>
                    <a:bodyPr/>
                    <a:lstStyle/>
                    <a:p>
                      <a:pPr marL="0" indent="0" algn="l" defTabSz="914400" rtl="0" eaLnBrk="1" latinLnBrk="0" hangingPunct="1">
                        <a:buFont typeface="Arial" panose="020B0604020202020204" pitchFamily="34" charset="0"/>
                        <a:buNone/>
                      </a:pPr>
                      <a:r>
                        <a:rPr lang="en-US" sz="2000" b="1" kern="1200" dirty="0">
                          <a:solidFill>
                            <a:schemeClr val="bg1"/>
                          </a:solidFill>
                          <a:latin typeface="+mn-lt"/>
                          <a:ea typeface="+mn-ea"/>
                          <a:cs typeface="+mn-cs"/>
                        </a:rPr>
                        <a:t>Focus</a:t>
                      </a:r>
                    </a:p>
                  </a:txBody>
                  <a:tcP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2"/>
                    </a:solidFill>
                  </a:tcPr>
                </a:tc>
                <a:tc>
                  <a:txBody>
                    <a:bodyPr/>
                    <a:lstStyle/>
                    <a:p>
                      <a:pPr marL="0" indent="0" algn="ctr" defTabSz="914400" rtl="0" eaLnBrk="1" latinLnBrk="0" hangingPunct="1">
                        <a:buFont typeface="Arial" panose="020B0604020202020204" pitchFamily="34" charset="0"/>
                        <a:buNone/>
                      </a:pPr>
                      <a:r>
                        <a:rPr lang="en-US" sz="2000" b="1" u="none" kern="1200" dirty="0">
                          <a:solidFill>
                            <a:schemeClr val="bg1"/>
                          </a:solidFill>
                        </a:rPr>
                        <a:t>Improvements</a:t>
                      </a:r>
                    </a:p>
                  </a:txBody>
                  <a:tcP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2"/>
                    </a:solidFill>
                  </a:tcPr>
                </a:tc>
                <a:tc>
                  <a:txBody>
                    <a:bodyPr/>
                    <a:lstStyle/>
                    <a:p>
                      <a:pPr marL="0" indent="0" algn="ctr" defTabSz="914400" rtl="0" eaLnBrk="1" latinLnBrk="0" hangingPunct="1">
                        <a:buFont typeface="Arial" panose="020B0604020202020204" pitchFamily="34" charset="0"/>
                        <a:buNone/>
                      </a:pPr>
                      <a:r>
                        <a:rPr lang="en-US" sz="2000" b="1" u="none" kern="1200" dirty="0">
                          <a:solidFill>
                            <a:schemeClr val="bg1"/>
                          </a:solidFill>
                        </a:rPr>
                        <a:t>Benefit</a:t>
                      </a:r>
                    </a:p>
                  </a:txBody>
                  <a:tcP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730443">
                <a:tc>
                  <a:txBody>
                    <a:bodyPr/>
                    <a:lstStyle/>
                    <a:p>
                      <a:pPr marL="0" indent="0" algn="l" defTabSz="914400" rtl="0" eaLnBrk="1" latinLnBrk="0" hangingPunct="1">
                        <a:buFont typeface="Arial" panose="020B0604020202020204" pitchFamily="34" charset="0"/>
                        <a:buNone/>
                      </a:pPr>
                      <a:r>
                        <a:rPr lang="en-US" sz="2000" b="1" kern="1200" dirty="0">
                          <a:solidFill>
                            <a:srgbClr val="000000"/>
                          </a:solidFill>
                          <a:latin typeface="+mn-lt"/>
                          <a:ea typeface="+mn-ea"/>
                          <a:cs typeface="+mn-cs"/>
                        </a:rPr>
                        <a:t>Streamlined RFA/RFP</a:t>
                      </a:r>
                      <a:endParaRPr lang="en-US" sz="2000" b="0" kern="1200" dirty="0">
                        <a:solidFill>
                          <a:srgbClr val="000000"/>
                        </a:solidFill>
                        <a:latin typeface="+mn-lt"/>
                        <a:ea typeface="+mn-ea"/>
                        <a:cs typeface="+mn-cs"/>
                      </a:endParaRPr>
                    </a:p>
                  </a:txBody>
                  <a:tcPr anchor="ct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1">
                        <a:lumMod val="75000"/>
                      </a:schemeClr>
                    </a:solidFill>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mn-lt"/>
                          <a:ea typeface="+mn-ea"/>
                          <a:cs typeface="+mn-cs"/>
                        </a:rPr>
                        <a:t>Removed overlap between RFA and RFP question content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mn-lt"/>
                          <a:ea typeface="+mn-ea"/>
                          <a:cs typeface="+mn-cs"/>
                        </a:rPr>
                        <a:t>Removed time gap between RFA shortlist and launch of RFP</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mn-lt"/>
                          <a:ea typeface="+mn-ea"/>
                          <a:cs typeface="+mn-cs"/>
                        </a:rPr>
                        <a:t>Simplified questions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mn-lt"/>
                          <a:ea typeface="+mn-ea"/>
                          <a:cs typeface="+mn-cs"/>
                        </a:rPr>
                        <a:t>Incorporated interview stage</a:t>
                      </a:r>
                    </a:p>
                  </a:txBody>
                  <a:tcPr anchor="ct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1"/>
                    </a:solidFill>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mn-lt"/>
                          <a:ea typeface="+mn-ea"/>
                          <a:cs typeface="+mn-cs"/>
                        </a:rPr>
                        <a:t>Timeline of 2-stage process reduced to 10-12 months overall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mn-lt"/>
                          <a:ea typeface="+mn-ea"/>
                          <a:cs typeface="+mn-cs"/>
                        </a:rPr>
                        <a:t>Reduced effort required by bidder to draft abstracts/proposals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mn-lt"/>
                          <a:ea typeface="+mn-ea"/>
                          <a:cs typeface="+mn-cs"/>
                        </a:rPr>
                        <a:t>Reduced effort required by PG&amp;E/IE to evaluate abstracts/proposals</a:t>
                      </a:r>
                    </a:p>
                  </a:txBody>
                  <a:tcPr anchor="ct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30685314"/>
                  </a:ext>
                </a:extLst>
              </a:tr>
              <a:tr h="730443">
                <a:tc>
                  <a:txBody>
                    <a:bodyPr/>
                    <a:lstStyle/>
                    <a:p>
                      <a:pPr marL="0" indent="0" algn="l" defTabSz="914400" rtl="0" eaLnBrk="1" latinLnBrk="0" hangingPunct="1">
                        <a:buFont typeface="Arial" panose="020B0604020202020204" pitchFamily="34" charset="0"/>
                        <a:buNone/>
                      </a:pPr>
                      <a:r>
                        <a:rPr lang="en-US" sz="2000" b="1" kern="1200" dirty="0">
                          <a:solidFill>
                            <a:srgbClr val="000000"/>
                          </a:solidFill>
                          <a:latin typeface="+mn-lt"/>
                          <a:ea typeface="+mn-ea"/>
                          <a:cs typeface="+mn-cs"/>
                        </a:rPr>
                        <a:t>Bidder’s Feedback Process</a:t>
                      </a:r>
                      <a:endParaRPr lang="en-US" sz="2000" b="0" kern="1200" dirty="0">
                        <a:solidFill>
                          <a:srgbClr val="000000"/>
                        </a:solidFill>
                        <a:latin typeface="+mn-lt"/>
                        <a:ea typeface="+mn-ea"/>
                        <a:cs typeface="+mn-cs"/>
                      </a:endParaRPr>
                    </a:p>
                  </a:txBody>
                  <a:tcPr anchor="ct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1">
                        <a:lumMod val="75000"/>
                      </a:schemeClr>
                    </a:solidFill>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mn-lt"/>
                          <a:ea typeface="+mn-ea"/>
                          <a:cs typeface="+mn-cs"/>
                        </a:rPr>
                        <a:t>Increased granularity of feedback data beyond primary criteria to all sub-criteria</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mn-lt"/>
                          <a:ea typeface="+mn-ea"/>
                          <a:cs typeface="+mn-cs"/>
                        </a:rPr>
                        <a:t>Feedback includes indication of both absolute and performance relative to rest of field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mn-lt"/>
                          <a:ea typeface="+mn-ea"/>
                          <a:cs typeface="+mn-cs"/>
                        </a:rPr>
                        <a:t>RFA and RFP debriefs offered following RFA and RFP shortlisting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mn-lt"/>
                          <a:ea typeface="+mn-ea"/>
                          <a:cs typeface="+mn-cs"/>
                        </a:rPr>
                        <a:t>RFA Feedback offered to all solicitation participants, including advancing bidders</a:t>
                      </a:r>
                    </a:p>
                  </a:txBody>
                  <a:tcPr anchor="ct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1"/>
                    </a:solidFill>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mn-lt"/>
                          <a:ea typeface="+mn-ea"/>
                          <a:cs typeface="+mn-cs"/>
                        </a:rPr>
                        <a:t>Feedback is more actionable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mn-lt"/>
                          <a:ea typeface="+mn-ea"/>
                          <a:cs typeface="+mn-cs"/>
                        </a:rPr>
                        <a:t>Feedback is more timely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mn-lt"/>
                          <a:ea typeface="+mn-ea"/>
                          <a:cs typeface="+mn-cs"/>
                        </a:rPr>
                        <a:t>Better bidder engagement in RFP</a:t>
                      </a:r>
                    </a:p>
                  </a:txBody>
                  <a:tcPr anchor="ct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6424013"/>
                  </a:ext>
                </a:extLst>
              </a:tr>
              <a:tr h="730443">
                <a:tc>
                  <a:txBody>
                    <a:bodyPr/>
                    <a:lstStyle/>
                    <a:p>
                      <a:pPr marL="0" indent="0" algn="l" defTabSz="914400" rtl="0" eaLnBrk="1" latinLnBrk="0" hangingPunct="1">
                        <a:buFont typeface="Arial" panose="020B0604020202020204" pitchFamily="34" charset="0"/>
                        <a:buNone/>
                      </a:pPr>
                      <a:r>
                        <a:rPr lang="en-US" sz="2000" b="1" kern="1200" dirty="0">
                          <a:solidFill>
                            <a:srgbClr val="000000"/>
                          </a:solidFill>
                          <a:latin typeface="+mn-lt"/>
                          <a:ea typeface="+mn-ea"/>
                          <a:cs typeface="+mn-cs"/>
                        </a:rPr>
                        <a:t>Small/Diverse Opportunities</a:t>
                      </a:r>
                    </a:p>
                  </a:txBody>
                  <a:tcPr anchor="ct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1">
                        <a:lumMod val="75000"/>
                      </a:schemeClr>
                    </a:solidFill>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mn-lt"/>
                          <a:ea typeface="+mn-ea"/>
                          <a:cs typeface="+mn-cs"/>
                        </a:rPr>
                        <a:t>Developing process to share contact information for partnering in each solicitation</a:t>
                      </a:r>
                    </a:p>
                  </a:txBody>
                  <a:tcPr anchor="ct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1"/>
                    </a:solidFill>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srgbClr val="000000"/>
                          </a:solidFill>
                          <a:effectLst/>
                          <a:uLnTx/>
                          <a:uFillTx/>
                          <a:latin typeface="+mn-lt"/>
                          <a:ea typeface="+mn-ea"/>
                          <a:cs typeface="+mn-cs"/>
                        </a:rPr>
                        <a:t>Provides more partnering opportunities for small and diverse suppliers</a:t>
                      </a:r>
                    </a:p>
                  </a:txBody>
                  <a:tcPr anchor="ctr">
                    <a:lnL w="6350" cap="flat" cmpd="sng" algn="ctr">
                      <a:solidFill>
                        <a:schemeClr val="tx2">
                          <a:lumMod val="50000"/>
                        </a:schemeClr>
                      </a:solidFill>
                      <a:prstDash val="solid"/>
                      <a:round/>
                      <a:headEnd type="none" w="med" len="med"/>
                      <a:tailEnd type="none" w="med" len="med"/>
                    </a:lnL>
                    <a:lnR w="6350" cap="flat" cmpd="sng" algn="ctr">
                      <a:solidFill>
                        <a:schemeClr val="tx2">
                          <a:lumMod val="50000"/>
                        </a:schemeClr>
                      </a:solidFill>
                      <a:prstDash val="solid"/>
                      <a:round/>
                      <a:headEnd type="none" w="med" len="med"/>
                      <a:tailEnd type="none" w="med" len="med"/>
                    </a:lnR>
                    <a:lnT w="6350" cap="flat" cmpd="sng" algn="ctr">
                      <a:solidFill>
                        <a:schemeClr val="tx2">
                          <a:lumMod val="50000"/>
                        </a:schemeClr>
                      </a:solidFill>
                      <a:prstDash val="solid"/>
                      <a:round/>
                      <a:headEnd type="none" w="med" len="med"/>
                      <a:tailEnd type="none" w="med" len="med"/>
                    </a:lnT>
                    <a:lnB w="635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6468861"/>
                  </a:ext>
                </a:extLst>
              </a:tr>
            </a:tbl>
          </a:graphicData>
        </a:graphic>
      </p:graphicFrame>
    </p:spTree>
    <p:extLst>
      <p:ext uri="{BB962C8B-B14F-4D97-AF65-F5344CB8AC3E}">
        <p14:creationId xmlns:p14="http://schemas.microsoft.com/office/powerpoint/2010/main" val="4235764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346B46-EF9A-6643-B1B4-33FB7E2E9B9E}"/>
              </a:ext>
            </a:extLst>
          </p:cNvPr>
          <p:cNvSpPr>
            <a:spLocks noGrp="1"/>
          </p:cNvSpPr>
          <p:nvPr>
            <p:ph type="ctrTitle"/>
          </p:nvPr>
        </p:nvSpPr>
        <p:spPr>
          <a:xfrm>
            <a:off x="6399995" y="2702880"/>
            <a:ext cx="5930920" cy="984885"/>
          </a:xfrm>
        </p:spPr>
        <p:txBody>
          <a:bodyPr/>
          <a:lstStyle/>
          <a:p>
            <a:pPr marL="0" marR="0" algn="ctr">
              <a:spcAft>
                <a:spcPts val="50"/>
              </a:spcAft>
            </a:pPr>
            <a:r>
              <a:rPr lang="en-US" dirty="0">
                <a:latin typeface="+mj-lt"/>
                <a:cs typeface="+mj-cs"/>
              </a:rPr>
              <a:t>Short Break</a:t>
            </a:r>
            <a:br>
              <a:rPr lang="en-US" dirty="0">
                <a:latin typeface="+mj-lt"/>
                <a:cs typeface="+mj-cs"/>
              </a:rPr>
            </a:br>
            <a:r>
              <a:rPr lang="en-US" dirty="0">
                <a:latin typeface="+mj-lt"/>
                <a:cs typeface="+mj-cs"/>
              </a:rPr>
              <a:t>10 minutes</a:t>
            </a:r>
          </a:p>
        </p:txBody>
      </p:sp>
      <p:sp>
        <p:nvSpPr>
          <p:cNvPr id="6" name="Slide Number Placeholder 5">
            <a:extLst>
              <a:ext uri="{FF2B5EF4-FFF2-40B4-BE49-F238E27FC236}">
                <a16:creationId xmlns:a16="http://schemas.microsoft.com/office/drawing/2014/main" id="{80AAFFA7-3F68-3F44-B235-36597BF3A05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410227-0A74-4DD0-97A1-EFCFB8B7378B}" type="slidenum">
              <a:rPr kumimoji="0" lang="en-US" sz="1200" b="0" i="0" u="none" strike="noStrike" kern="1200" cap="none" spc="0" normalizeH="0" baseline="0" noProof="0" smtClean="0">
                <a:ln>
                  <a:noFill/>
                </a:ln>
                <a:solidFill>
                  <a:srgbClr val="004B91"/>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004B9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981719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187D-FDB2-44B9-B2AF-67D56439A285}"/>
              </a:ext>
            </a:extLst>
          </p:cNvPr>
          <p:cNvSpPr>
            <a:spLocks noGrp="1"/>
          </p:cNvSpPr>
          <p:nvPr>
            <p:ph type="ctrTitle"/>
          </p:nvPr>
        </p:nvSpPr>
        <p:spPr/>
        <p:txBody>
          <a:bodyPr>
            <a:normAutofit/>
          </a:bodyPr>
          <a:lstStyle/>
          <a:p>
            <a:r>
              <a:rPr lang="en-US" dirty="0"/>
              <a:t>Topic 2: Independent Evaluators’</a:t>
            </a:r>
            <a:br>
              <a:rPr lang="en-US" dirty="0"/>
            </a:br>
            <a:r>
              <a:rPr lang="en-US" dirty="0"/>
              <a:t>observations</a:t>
            </a:r>
          </a:p>
        </p:txBody>
      </p:sp>
      <p:sp>
        <p:nvSpPr>
          <p:cNvPr id="3" name="Subtitle 2">
            <a:extLst>
              <a:ext uri="{FF2B5EF4-FFF2-40B4-BE49-F238E27FC236}">
                <a16:creationId xmlns:a16="http://schemas.microsoft.com/office/drawing/2014/main" id="{5DBD25BB-4C8A-4F66-83CD-C0736B9A0B4B}"/>
              </a:ext>
            </a:extLst>
          </p:cNvPr>
          <p:cNvSpPr>
            <a:spLocks noGrp="1"/>
          </p:cNvSpPr>
          <p:nvPr>
            <p:ph type="subTitle" idx="1"/>
          </p:nvPr>
        </p:nvSpPr>
        <p:spPr>
          <a:xfrm>
            <a:off x="1709530" y="3883282"/>
            <a:ext cx="8767860" cy="1388165"/>
          </a:xfrm>
        </p:spPr>
        <p:txBody>
          <a:bodyPr>
            <a:normAutofit/>
          </a:bodyPr>
          <a:lstStyle/>
          <a:p>
            <a:r>
              <a:rPr lang="en-US" sz="2400" dirty="0">
                <a:solidFill>
                  <a:schemeClr val="bg1"/>
                </a:solidFill>
              </a:rPr>
              <a:t>July 11, 2022 Stakeholder Meeting</a:t>
            </a:r>
          </a:p>
        </p:txBody>
      </p:sp>
      <p:sp>
        <p:nvSpPr>
          <p:cNvPr id="7" name="Title 1">
            <a:extLst>
              <a:ext uri="{FF2B5EF4-FFF2-40B4-BE49-F238E27FC236}">
                <a16:creationId xmlns:a16="http://schemas.microsoft.com/office/drawing/2014/main" id="{5948BE75-B505-4C4D-A07B-21F4AEE3CCBC}"/>
              </a:ext>
            </a:extLst>
          </p:cNvPr>
          <p:cNvSpPr txBox="1">
            <a:spLocks/>
          </p:cNvSpPr>
          <p:nvPr/>
        </p:nvSpPr>
        <p:spPr>
          <a:xfrm>
            <a:off x="1079636" y="4275438"/>
            <a:ext cx="9966960" cy="2212059"/>
          </a:xfrm>
          <a:prstGeom prst="rect">
            <a:avLst/>
          </a:prstGeom>
        </p:spPr>
        <p:txBody>
          <a:bodyPr vert="horz" lIns="91440" tIns="45720" rIns="91440" bIns="45720" rtlCol="0" anchor="b">
            <a:normAutofit fontScale="97500"/>
          </a:bodyPr>
          <a:lstStyle>
            <a:lvl1pPr algn="ctr" defTabSz="914400" rtl="0" eaLnBrk="1" latinLnBrk="0" hangingPunct="1">
              <a:lnSpc>
                <a:spcPct val="85000"/>
              </a:lnSpc>
              <a:spcBef>
                <a:spcPct val="0"/>
              </a:spcBef>
              <a:buNone/>
              <a:defRPr sz="7200" b="1" kern="1200" cap="all" baseline="0">
                <a:solidFill>
                  <a:schemeClr val="tx2"/>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Apex ANALYTICS</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Barakat consulting, Inc.</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Don Arambula Consulting</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EAJ Energy advisors</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Great Work Energy</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MCR Corporate Services</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THE Mendota Group, LLC</a:t>
            </a: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endParaRPr>
          </a:p>
        </p:txBody>
      </p:sp>
      <p:cxnSp>
        <p:nvCxnSpPr>
          <p:cNvPr id="5" name="Straight Connector 4">
            <a:extLst>
              <a:ext uri="{FF2B5EF4-FFF2-40B4-BE49-F238E27FC236}">
                <a16:creationId xmlns:a16="http://schemas.microsoft.com/office/drawing/2014/main" id="{09E9608B-B1B7-B58E-63B3-5C40BD289A1C}"/>
              </a:ext>
            </a:extLst>
          </p:cNvPr>
          <p:cNvCxnSpPr/>
          <p:nvPr/>
        </p:nvCxnSpPr>
        <p:spPr>
          <a:xfrm>
            <a:off x="4343400" y="405765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26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1109980" y="4208424"/>
            <a:ext cx="9966960" cy="1325880"/>
          </a:xfrm>
        </p:spPr>
        <p:txBody>
          <a:bodyPr vert="horz" lIns="91440" tIns="45720" rIns="91440" bIns="45720" rtlCol="0" anchor="b">
            <a:normAutofit/>
          </a:bodyPr>
          <a:lstStyle/>
          <a:p>
            <a:r>
              <a:rPr lang="en-US" sz="6600" b="1" dirty="0">
                <a:solidFill>
                  <a:srgbClr val="FFFFFF"/>
                </a:solidFill>
              </a:rPr>
              <a:t>Observations </a:t>
            </a:r>
          </a:p>
        </p:txBody>
      </p:sp>
      <p:sp>
        <p:nvSpPr>
          <p:cNvPr id="3" name="Text Placeholder 2">
            <a:extLst>
              <a:ext uri="{FF2B5EF4-FFF2-40B4-BE49-F238E27FC236}">
                <a16:creationId xmlns:a16="http://schemas.microsoft.com/office/drawing/2014/main" id="{FA2A1DC1-E997-4EC7-A804-3043456A362B}"/>
              </a:ext>
            </a:extLst>
          </p:cNvPr>
          <p:cNvSpPr>
            <a:spLocks noGrp="1"/>
          </p:cNvSpPr>
          <p:nvPr>
            <p:ph type="body" idx="1"/>
          </p:nvPr>
        </p:nvSpPr>
        <p:spPr>
          <a:xfrm>
            <a:off x="1709530" y="5598293"/>
            <a:ext cx="8767860" cy="553690"/>
          </a:xfrm>
        </p:spPr>
        <p:txBody>
          <a:bodyPr vert="horz" lIns="91440" tIns="45720" rIns="91440" bIns="45720" rtlCol="0">
            <a:normAutofit/>
          </a:bodyPr>
          <a:lstStyle/>
          <a:p>
            <a:r>
              <a:rPr lang="en-US" sz="1600" dirty="0">
                <a:solidFill>
                  <a:srgbClr val="FFFFFF"/>
                </a:solidFill>
              </a:rPr>
              <a:t>Note: These Observations are based on what was observed and reported on during the October 2021  through March 2022</a:t>
            </a:r>
            <a:r>
              <a:rPr lang="en-US" sz="1600" dirty="0">
                <a:solidFill>
                  <a:srgbClr val="FF0000"/>
                </a:solidFill>
              </a:rPr>
              <a:t> </a:t>
            </a:r>
            <a:r>
              <a:rPr lang="en-US" sz="1600" dirty="0">
                <a:solidFill>
                  <a:srgbClr val="FFFFFF"/>
                </a:solidFill>
              </a:rPr>
              <a:t>Reporting Timeframe</a:t>
            </a:r>
          </a:p>
        </p:txBody>
      </p:sp>
      <p:sp>
        <p:nvSpPr>
          <p:cNvPr id="35" name="Rectangle 34">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24" name="Graphic 23" descr="Eyes with solid fill">
            <a:extLst>
              <a:ext uri="{FF2B5EF4-FFF2-40B4-BE49-F238E27FC236}">
                <a16:creationId xmlns:a16="http://schemas.microsoft.com/office/drawing/2014/main" id="{03D9F6B2-2DCF-4BEC-B3C9-07BADF93EA1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8531" y="714824"/>
            <a:ext cx="3027316" cy="3027316"/>
          </a:xfrm>
          <a:prstGeom prst="rect">
            <a:avLst/>
          </a:prstGeom>
        </p:spPr>
      </p:pic>
      <p:sp>
        <p:nvSpPr>
          <p:cNvPr id="4" name="Footer Placeholder 3">
            <a:extLst>
              <a:ext uri="{FF2B5EF4-FFF2-40B4-BE49-F238E27FC236}">
                <a16:creationId xmlns:a16="http://schemas.microsoft.com/office/drawing/2014/main" id="{ABB0C7F6-5B8A-416F-B23F-A902DA693701}"/>
              </a:ext>
            </a:extLst>
          </p:cNvPr>
          <p:cNvSpPr>
            <a:spLocks noGrp="1"/>
          </p:cNvSpPr>
          <p:nvPr>
            <p:ph type="ftr" sz="quarter" idx="11"/>
          </p:nvPr>
        </p:nvSpPr>
        <p:spPr>
          <a:xfrm>
            <a:off x="3949148" y="6223828"/>
            <a:ext cx="4717774" cy="365125"/>
          </a:xfr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July 11, 2022  Stakeholder Meeting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orbel" panose="020B0503020204020204"/>
                <a:ea typeface="+mn-ea"/>
                <a:cs typeface="+mn-cs"/>
              </a:rPr>
              <a:t>Semi-Annual Report: July 11, 2022  Stakeholder Meeting</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FFFFF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53</a:t>
            </a:fld>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4785943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895467" y="863364"/>
            <a:ext cx="6657476" cy="5126124"/>
          </a:xfrm>
        </p:spPr>
        <p:txBody>
          <a:bodyPr vert="horz" lIns="91440" tIns="45720" rIns="91440" bIns="45720" rtlCol="0" anchor="ctr">
            <a:normAutofit/>
          </a:bodyPr>
          <a:lstStyle/>
          <a:p>
            <a:pPr algn="r"/>
            <a:r>
              <a:rPr lang="en-US" sz="6600" b="1" dirty="0">
                <a:solidFill>
                  <a:schemeClr val="tx1"/>
                </a:solidFill>
              </a:rPr>
              <a:t>PG&amp;E</a:t>
            </a:r>
          </a:p>
        </p:txBody>
      </p:sp>
      <p:cxnSp>
        <p:nvCxnSpPr>
          <p:cNvPr id="33" name="Straight Connector 32">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ABB0C7F6-5B8A-416F-B23F-A902DA693701}"/>
              </a:ext>
            </a:extLst>
          </p:cNvPr>
          <p:cNvSpPr>
            <a:spLocks noGrp="1"/>
          </p:cNvSpPr>
          <p:nvPr>
            <p:ph type="ftr" sz="quarter" idx="11"/>
          </p:nvPr>
        </p:nvSpPr>
        <p:spPr>
          <a:xfrm>
            <a:off x="895468" y="6223828"/>
            <a:ext cx="4305706" cy="365125"/>
          </a:xfr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July 11, 2022  Stakeholder Meeting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orbel" panose="020B0503020204020204"/>
                <a:ea typeface="+mn-ea"/>
                <a:cs typeface="+mn-cs"/>
              </a:rPr>
              <a:t>Semi-Annual Report: July 11, 2022  Stakeholder Meeting</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10066487" y="6223828"/>
            <a:ext cx="17062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A6B727">
                    <a:lumMod val="40000"/>
                    <a:lumOff val="60000"/>
                  </a:srgbClr>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54</a:t>
            </a:fld>
            <a:endPar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68193491"/>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D6B2-AB0D-4B17-BAAF-C04AB7B7DBB7}"/>
              </a:ext>
            </a:extLst>
          </p:cNvPr>
          <p:cNvSpPr>
            <a:spLocks noGrp="1"/>
          </p:cNvSpPr>
          <p:nvPr>
            <p:ph type="title"/>
          </p:nvPr>
        </p:nvSpPr>
        <p:spPr/>
        <p:txBody>
          <a:bodyPr>
            <a:normAutofit/>
          </a:bodyPr>
          <a:lstStyle/>
          <a:p>
            <a:r>
              <a:rPr lang="en-US" sz="4000" dirty="0">
                <a:solidFill>
                  <a:schemeClr val="tx1">
                    <a:lumMod val="65000"/>
                    <a:lumOff val="35000"/>
                  </a:schemeClr>
                </a:solidFill>
              </a:rPr>
              <a:t>PG&amp;E Solicitations</a:t>
            </a:r>
          </a:p>
        </p:txBody>
      </p:sp>
      <p:sp>
        <p:nvSpPr>
          <p:cNvPr id="4" name="Footer Placeholder 3">
            <a:extLst>
              <a:ext uri="{FF2B5EF4-FFF2-40B4-BE49-F238E27FC236}">
                <a16:creationId xmlns:a16="http://schemas.microsoft.com/office/drawing/2014/main" id="{C12F676A-2112-4E58-A9A6-F27D3CB83DA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July 11,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5A0CF043-10C0-42A8-B9BC-58808B3948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51FD3E-87FA-4BB9-8479-893262DE1709}"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graphicFrame>
        <p:nvGraphicFramePr>
          <p:cNvPr id="3" name="Table 2">
            <a:extLst>
              <a:ext uri="{FF2B5EF4-FFF2-40B4-BE49-F238E27FC236}">
                <a16:creationId xmlns:a16="http://schemas.microsoft.com/office/drawing/2014/main" id="{79AE8403-BDCC-F94A-BE6E-EB239326FD7F}"/>
              </a:ext>
            </a:extLst>
          </p:cNvPr>
          <p:cNvGraphicFramePr>
            <a:graphicFrameLocks noGrp="1"/>
          </p:cNvGraphicFramePr>
          <p:nvPr/>
        </p:nvGraphicFramePr>
        <p:xfrm>
          <a:off x="1392865" y="1584960"/>
          <a:ext cx="9985288" cy="4114800"/>
        </p:xfrm>
        <a:graphic>
          <a:graphicData uri="http://schemas.openxmlformats.org/drawingml/2006/table">
            <a:tbl>
              <a:tblPr firstRow="1" bandRow="1">
                <a:tableStyleId>{00A15C55-8517-42AA-B614-E9B94910E393}</a:tableStyleId>
              </a:tblPr>
              <a:tblGrid>
                <a:gridCol w="3210086">
                  <a:extLst>
                    <a:ext uri="{9D8B030D-6E8A-4147-A177-3AD203B41FA5}">
                      <a16:colId xmlns:a16="http://schemas.microsoft.com/office/drawing/2014/main" val="3780580121"/>
                    </a:ext>
                  </a:extLst>
                </a:gridCol>
                <a:gridCol w="2324144">
                  <a:extLst>
                    <a:ext uri="{9D8B030D-6E8A-4147-A177-3AD203B41FA5}">
                      <a16:colId xmlns:a16="http://schemas.microsoft.com/office/drawing/2014/main" val="2542242836"/>
                    </a:ext>
                  </a:extLst>
                </a:gridCol>
                <a:gridCol w="2812709">
                  <a:extLst>
                    <a:ext uri="{9D8B030D-6E8A-4147-A177-3AD203B41FA5}">
                      <a16:colId xmlns:a16="http://schemas.microsoft.com/office/drawing/2014/main" val="804009275"/>
                    </a:ext>
                  </a:extLst>
                </a:gridCol>
                <a:gridCol w="1638349">
                  <a:extLst>
                    <a:ext uri="{9D8B030D-6E8A-4147-A177-3AD203B41FA5}">
                      <a16:colId xmlns:a16="http://schemas.microsoft.com/office/drawing/2014/main" val="1626711691"/>
                    </a:ext>
                  </a:extLst>
                </a:gridCol>
              </a:tblGrid>
              <a:tr h="269567">
                <a:tc gridSpan="2">
                  <a:txBody>
                    <a:bodyPr/>
                    <a:lstStyle/>
                    <a:p>
                      <a:pPr marL="0" marR="0" algn="ctr">
                        <a:spcBef>
                          <a:spcPts val="0"/>
                        </a:spcBef>
                        <a:spcAft>
                          <a:spcPts val="0"/>
                        </a:spcAft>
                      </a:pPr>
                      <a:r>
                        <a:rPr lang="en-US" sz="1800" dirty="0">
                          <a:effectLst/>
                        </a:rPr>
                        <a:t>Solicitation</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tc>
                <a:tc hMerge="1">
                  <a:txBody>
                    <a:bodyPr/>
                    <a:lstStyle/>
                    <a:p>
                      <a:endParaRPr lang="en-US"/>
                    </a:p>
                  </a:txBody>
                  <a:tcPr/>
                </a:tc>
                <a:tc rowSpan="2">
                  <a:txBody>
                    <a:bodyPr/>
                    <a:lstStyle/>
                    <a:p>
                      <a:pPr marL="0" marR="0" algn="ctr">
                        <a:spcBef>
                          <a:spcPts val="0"/>
                        </a:spcBef>
                        <a:spcAft>
                          <a:spcPts val="0"/>
                        </a:spcAft>
                      </a:pPr>
                      <a:r>
                        <a:rPr lang="en-US" sz="1800" dirty="0">
                          <a:effectLst/>
                        </a:rPr>
                        <a:t>Assigned IE</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tc>
                <a:tc rowSpan="2">
                  <a:txBody>
                    <a:bodyPr/>
                    <a:lstStyle/>
                    <a:p>
                      <a:pPr marL="0" marR="0" algn="ctr">
                        <a:spcBef>
                          <a:spcPts val="0"/>
                        </a:spcBef>
                        <a:spcAft>
                          <a:spcPts val="0"/>
                        </a:spcAft>
                      </a:pPr>
                      <a:r>
                        <a:rPr lang="en-US" sz="1800" dirty="0">
                          <a:effectLst/>
                        </a:rPr>
                        <a:t>Solicitation Status</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tc>
                <a:extLst>
                  <a:ext uri="{0D108BD9-81ED-4DB2-BD59-A6C34878D82A}">
                    <a16:rowId xmlns:a16="http://schemas.microsoft.com/office/drawing/2014/main" val="2554690499"/>
                  </a:ext>
                </a:extLst>
              </a:tr>
              <a:tr h="269567">
                <a:tc>
                  <a:txBody>
                    <a:bodyPr/>
                    <a:lstStyle/>
                    <a:p>
                      <a:pPr marL="0" marR="0" algn="ctr">
                        <a:spcBef>
                          <a:spcPts val="0"/>
                        </a:spcBef>
                        <a:spcAft>
                          <a:spcPts val="0"/>
                        </a:spcAft>
                      </a:pPr>
                      <a:r>
                        <a:rPr lang="en-US" sz="1800" dirty="0">
                          <a:solidFill>
                            <a:schemeClr val="bg1"/>
                          </a:solidFill>
                          <a:effectLst/>
                        </a:rPr>
                        <a:t>Initial</a:t>
                      </a:r>
                      <a:endParaRPr lang="en-US" sz="1800" dirty="0">
                        <a:solidFill>
                          <a:schemeClr val="bg1"/>
                        </a:solidFill>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solidFill>
                      <a:schemeClr val="accent4"/>
                    </a:solidFill>
                  </a:tcPr>
                </a:tc>
                <a:tc>
                  <a:txBody>
                    <a:bodyPr/>
                    <a:lstStyle/>
                    <a:p>
                      <a:pPr marL="0" marR="0" algn="ctr">
                        <a:spcBef>
                          <a:spcPts val="0"/>
                        </a:spcBef>
                        <a:spcAft>
                          <a:spcPts val="0"/>
                        </a:spcAft>
                      </a:pPr>
                      <a:r>
                        <a:rPr lang="en-US" sz="1800" dirty="0">
                          <a:solidFill>
                            <a:schemeClr val="bg1"/>
                          </a:solidFill>
                          <a:effectLst/>
                        </a:rPr>
                        <a:t>Revised</a:t>
                      </a:r>
                      <a:endParaRPr lang="en-US" sz="1800" dirty="0">
                        <a:solidFill>
                          <a:schemeClr val="bg1"/>
                        </a:solidFill>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solidFill>
                      <a:schemeClr val="accent4"/>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69331267"/>
                  </a:ext>
                </a:extLst>
              </a:tr>
              <a:tr h="269567">
                <a:tc>
                  <a:txBody>
                    <a:bodyPr/>
                    <a:lstStyle/>
                    <a:p>
                      <a:pPr marL="0" marR="0">
                        <a:spcBef>
                          <a:spcPts val="0"/>
                        </a:spcBef>
                        <a:spcAft>
                          <a:spcPts val="0"/>
                        </a:spcAft>
                      </a:pPr>
                      <a:r>
                        <a:rPr lang="en-US" sz="1800" dirty="0">
                          <a:solidFill>
                            <a:schemeClr val="tx1">
                              <a:lumMod val="65000"/>
                              <a:lumOff val="35000"/>
                            </a:schemeClr>
                          </a:solidFill>
                          <a:effectLst/>
                        </a:rPr>
                        <a:t>Local Agriculture</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rowSpan="5">
                  <a:txBody>
                    <a:bodyPr/>
                    <a:lstStyle/>
                    <a:p>
                      <a:pPr marL="0" marR="0">
                        <a:spcBef>
                          <a:spcPts val="0"/>
                        </a:spcBef>
                        <a:spcAft>
                          <a:spcPts val="0"/>
                        </a:spcAft>
                      </a:pPr>
                      <a:r>
                        <a:rPr lang="en-US" sz="1800" b="0" dirty="0">
                          <a:solidFill>
                            <a:schemeClr val="tx1">
                              <a:lumMod val="65000"/>
                              <a:lumOff val="35000"/>
                            </a:schemeClr>
                          </a:solidFill>
                          <a:effectLst/>
                        </a:rPr>
                        <a:t>Local Multi-Sector</a:t>
                      </a: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rPr>
                        <a:t>Barakat Consulting, Inc.</a:t>
                      </a:r>
                    </a:p>
                  </a:txBody>
                  <a:tcPr marL="63544" marR="63544" marT="0" marB="0"/>
                </a:tc>
                <a:tc rowSpan="5">
                  <a:txBody>
                    <a:bodyPr/>
                    <a:lstStyle/>
                    <a:p>
                      <a:pPr marL="0" marR="0" algn="ctr">
                        <a:spcBef>
                          <a:spcPts val="0"/>
                        </a:spcBef>
                        <a:spcAft>
                          <a:spcPts val="0"/>
                        </a:spcAft>
                      </a:pPr>
                      <a:r>
                        <a:rPr lang="en-US" sz="1800" dirty="0">
                          <a:solidFill>
                            <a:schemeClr val="tx1">
                              <a:lumMod val="65000"/>
                              <a:lumOff val="35000"/>
                            </a:schemeClr>
                          </a:solidFill>
                          <a:effectLst/>
                          <a:latin typeface="+mn-lt"/>
                        </a:rPr>
                        <a:t>Complete</a:t>
                      </a:r>
                      <a:endPar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2388822141"/>
                  </a:ext>
                </a:extLst>
              </a:tr>
              <a:tr h="269567">
                <a:tc>
                  <a:txBody>
                    <a:bodyPr/>
                    <a:lstStyle/>
                    <a:p>
                      <a:pPr marL="0" marR="0">
                        <a:spcBef>
                          <a:spcPts val="0"/>
                        </a:spcBef>
                        <a:spcAft>
                          <a:spcPts val="0"/>
                        </a:spcAft>
                      </a:pPr>
                      <a:r>
                        <a:rPr lang="en-US" sz="1800" dirty="0">
                          <a:solidFill>
                            <a:schemeClr val="tx1">
                              <a:lumMod val="65000"/>
                              <a:lumOff val="35000"/>
                            </a:schemeClr>
                          </a:solidFill>
                          <a:effectLst/>
                        </a:rPr>
                        <a:t>Local Commercial</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tc>
                  <a:txBody>
                    <a:bodyPr/>
                    <a:lstStyle/>
                    <a:p>
                      <a:pPr marL="0" marR="0">
                        <a:spcBef>
                          <a:spcPts val="0"/>
                        </a:spcBef>
                        <a:spcAft>
                          <a:spcPts val="0"/>
                        </a:spcAft>
                      </a:pPr>
                      <a:r>
                        <a:rPr lang="en-US" sz="1800" dirty="0">
                          <a:solidFill>
                            <a:schemeClr val="tx1">
                              <a:lumMod val="65000"/>
                              <a:lumOff val="35000"/>
                            </a:schemeClr>
                          </a:solidFill>
                          <a:effectLst/>
                          <a:latin typeface="+mn-lt"/>
                        </a:rPr>
                        <a:t>EAJ Energy Advisors</a:t>
                      </a:r>
                      <a:endPar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endParaRPr>
                    </a:p>
                  </a:txBody>
                  <a:tcPr marL="63544" marR="63544" marT="0" marB="0"/>
                </a:tc>
                <a:tc vMerge="1">
                  <a:txBody>
                    <a:bodyPr/>
                    <a:lstStyle/>
                    <a:p>
                      <a:pPr marL="0" marR="0" algn="ctr">
                        <a:spcBef>
                          <a:spcPts val="0"/>
                        </a:spcBef>
                        <a:spcAft>
                          <a:spcPts val="0"/>
                        </a:spcAft>
                      </a:pP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1110855045"/>
                  </a:ext>
                </a:extLst>
              </a:tr>
              <a:tr h="269567">
                <a:tc>
                  <a:txBody>
                    <a:bodyPr/>
                    <a:lstStyle/>
                    <a:p>
                      <a:pPr marL="0" marR="0">
                        <a:spcBef>
                          <a:spcPts val="0"/>
                        </a:spcBef>
                        <a:spcAft>
                          <a:spcPts val="0"/>
                        </a:spcAft>
                      </a:pPr>
                      <a:r>
                        <a:rPr lang="en-US" sz="1800" dirty="0">
                          <a:solidFill>
                            <a:schemeClr val="tx1">
                              <a:lumMod val="65000"/>
                              <a:lumOff val="35000"/>
                            </a:schemeClr>
                          </a:solidFill>
                          <a:effectLst/>
                        </a:rPr>
                        <a:t>Local Industrial</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tc>
                  <a:txBody>
                    <a:bodyPr/>
                    <a:lstStyle/>
                    <a:p>
                      <a:pPr marL="0" marR="0">
                        <a:spcBef>
                          <a:spcPts val="0"/>
                        </a:spcBef>
                        <a:spcAft>
                          <a:spcPts val="0"/>
                        </a:spcAft>
                      </a:pPr>
                      <a:r>
                        <a:rPr lang="en-US" sz="1800" dirty="0">
                          <a:solidFill>
                            <a:schemeClr val="tx1">
                              <a:lumMod val="65000"/>
                              <a:lumOff val="35000"/>
                            </a:schemeClr>
                          </a:solidFill>
                          <a:effectLst/>
                          <a:latin typeface="+mn-lt"/>
                        </a:rPr>
                        <a:t>Great Work Energy</a:t>
                      </a:r>
                      <a:endPar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endParaRPr>
                    </a:p>
                  </a:txBody>
                  <a:tcPr marL="63544" marR="63544" marT="0" marB="0"/>
                </a:tc>
                <a:tc vMerge="1">
                  <a:txBody>
                    <a:bodyPr/>
                    <a:lstStyle/>
                    <a:p>
                      <a:pPr marL="0" marR="0" algn="ctr">
                        <a:spcBef>
                          <a:spcPts val="0"/>
                        </a:spcBef>
                        <a:spcAft>
                          <a:spcPts val="0"/>
                        </a:spcAft>
                      </a:pP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2497970204"/>
                  </a:ext>
                </a:extLst>
              </a:tr>
              <a:tr h="269567">
                <a:tc>
                  <a:txBody>
                    <a:bodyPr/>
                    <a:lstStyle/>
                    <a:p>
                      <a:pPr marL="0" marR="0">
                        <a:spcBef>
                          <a:spcPts val="0"/>
                        </a:spcBef>
                        <a:spcAft>
                          <a:spcPts val="0"/>
                        </a:spcAft>
                      </a:pPr>
                      <a:r>
                        <a:rPr lang="en-US" sz="1800" dirty="0">
                          <a:solidFill>
                            <a:schemeClr val="tx1">
                              <a:lumMod val="65000"/>
                              <a:lumOff val="35000"/>
                            </a:schemeClr>
                          </a:solidFill>
                          <a:effectLst/>
                        </a:rPr>
                        <a:t>Local Public</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tc>
                  <a:txBody>
                    <a:bodyPr/>
                    <a:lstStyle/>
                    <a:p>
                      <a:pPr marL="0" marR="0">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rPr>
                        <a:t>Don Arambula Consulting</a:t>
                      </a:r>
                    </a:p>
                  </a:txBody>
                  <a:tcPr marL="63544" marR="63544" marT="0" marB="0"/>
                </a:tc>
                <a:tc vMerge="1">
                  <a:txBody>
                    <a:bodyPr/>
                    <a:lstStyle/>
                    <a:p>
                      <a:pPr marL="0" marR="0" algn="ctr">
                        <a:spcBef>
                          <a:spcPts val="0"/>
                        </a:spcBef>
                        <a:spcAft>
                          <a:spcPts val="0"/>
                        </a:spcAft>
                      </a:pP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236672259"/>
                  </a:ext>
                </a:extLst>
              </a:tr>
              <a:tr h="269567">
                <a:tc>
                  <a:txBody>
                    <a:bodyPr/>
                    <a:lstStyle/>
                    <a:p>
                      <a:pPr marL="0" marR="0">
                        <a:spcBef>
                          <a:spcPts val="0"/>
                        </a:spcBef>
                        <a:spcAft>
                          <a:spcPts val="0"/>
                        </a:spcAft>
                      </a:pPr>
                      <a:r>
                        <a:rPr lang="en-US" sz="1800" dirty="0">
                          <a:solidFill>
                            <a:schemeClr val="tx1">
                              <a:lumMod val="65000"/>
                              <a:lumOff val="35000"/>
                            </a:schemeClr>
                          </a:solidFill>
                          <a:effectLst/>
                        </a:rPr>
                        <a:t>Local Residential</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tc>
                  <a:txBody>
                    <a:bodyPr/>
                    <a:lstStyle/>
                    <a:p>
                      <a:pPr marL="0" marR="0">
                        <a:spcBef>
                          <a:spcPts val="0"/>
                        </a:spcBef>
                        <a:spcAft>
                          <a:spcPts val="0"/>
                        </a:spcAft>
                      </a:pPr>
                      <a:r>
                        <a:rPr lang="en-US" sz="1800" dirty="0">
                          <a:solidFill>
                            <a:schemeClr val="tx1">
                              <a:lumMod val="65000"/>
                              <a:lumOff val="35000"/>
                            </a:schemeClr>
                          </a:solidFill>
                          <a:effectLst/>
                          <a:latin typeface="+mn-lt"/>
                        </a:rPr>
                        <a:t>The Mendota Group</a:t>
                      </a:r>
                      <a:endPar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endParaRPr>
                    </a:p>
                  </a:txBody>
                  <a:tcPr marL="63544" marR="63544" marT="0" marB="0"/>
                </a:tc>
                <a:tc vMerge="1">
                  <a:txBody>
                    <a:bodyPr/>
                    <a:lstStyle/>
                    <a:p>
                      <a:pPr marL="0" marR="0" algn="ctr">
                        <a:spcBef>
                          <a:spcPts val="0"/>
                        </a:spcBef>
                        <a:spcAft>
                          <a:spcPts val="0"/>
                        </a:spcAft>
                      </a:pPr>
                      <a:endPar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2091132186"/>
                  </a:ext>
                </a:extLst>
              </a:tr>
              <a:tr h="539133">
                <a:tc>
                  <a:txBody>
                    <a:bodyPr/>
                    <a:lstStyle/>
                    <a:p>
                      <a:pPr marL="0" marR="0">
                        <a:spcBef>
                          <a:spcPts val="0"/>
                        </a:spcBef>
                        <a:spcAft>
                          <a:spcPts val="0"/>
                        </a:spcAft>
                      </a:pPr>
                      <a:r>
                        <a:rPr lang="en-US" sz="1800" dirty="0">
                          <a:solidFill>
                            <a:schemeClr val="tx1">
                              <a:lumMod val="65000"/>
                              <a:lumOff val="35000"/>
                            </a:schemeClr>
                          </a:solidFill>
                          <a:effectLst/>
                        </a:rPr>
                        <a:t>Statewide Residential New Construction</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rowSpan="3">
                  <a:txBody>
                    <a:bodyPr/>
                    <a:lstStyle/>
                    <a:p>
                      <a:pPr marL="0" marR="0">
                        <a:spcBef>
                          <a:spcPts val="0"/>
                        </a:spcBef>
                        <a:spcAft>
                          <a:spcPts val="0"/>
                        </a:spcAft>
                      </a:pPr>
                      <a:r>
                        <a:rPr lang="en-US" sz="1800" b="0" dirty="0">
                          <a:solidFill>
                            <a:schemeClr val="tx1">
                              <a:lumMod val="65000"/>
                              <a:lumOff val="35000"/>
                            </a:schemeClr>
                          </a:solidFill>
                          <a:effectLst/>
                        </a:rPr>
                        <a:t>Statewide New Construction</a:t>
                      </a: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endParaRPr lang="en-US" sz="1800" dirty="0">
                        <a:solidFill>
                          <a:schemeClr val="tx1">
                            <a:lumMod val="65000"/>
                            <a:lumOff val="35000"/>
                          </a:schemeClr>
                        </a:solidFill>
                        <a:effectLst/>
                      </a:endParaRPr>
                    </a:p>
                    <a:p>
                      <a:pPr marL="0" marR="0">
                        <a:spcBef>
                          <a:spcPts val="0"/>
                        </a:spcBef>
                        <a:spcAft>
                          <a:spcPts val="0"/>
                        </a:spcAft>
                      </a:pPr>
                      <a:r>
                        <a:rPr lang="en-US" sz="1800" dirty="0">
                          <a:solidFill>
                            <a:schemeClr val="tx1">
                              <a:lumMod val="65000"/>
                              <a:lumOff val="35000"/>
                            </a:schemeClr>
                          </a:solidFill>
                          <a:effectLst/>
                        </a:rPr>
                        <a:t>The Mendota Group</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lumMod val="65000"/>
                            <a:lumOff val="35000"/>
                          </a:schemeClr>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lumMod val="65000"/>
                              <a:lumOff val="35000"/>
                            </a:schemeClr>
                          </a:solidFill>
                          <a:effectLst/>
                          <a:latin typeface="+mn-lt"/>
                          <a:ea typeface="+mn-ea"/>
                          <a:cs typeface="+mn-cs"/>
                        </a:rPr>
                        <a:t>Complete</a:t>
                      </a:r>
                    </a:p>
                    <a:p>
                      <a:pPr marL="0" marR="0" algn="ctr">
                        <a:spcBef>
                          <a:spcPts val="0"/>
                        </a:spcBef>
                        <a:spcAft>
                          <a:spcPts val="0"/>
                        </a:spcAft>
                      </a:pP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1223630663"/>
                  </a:ext>
                </a:extLst>
              </a:tr>
              <a:tr h="269567">
                <a:tc rowSpan="2">
                  <a:txBody>
                    <a:bodyPr/>
                    <a:lstStyle/>
                    <a:p>
                      <a:pPr marL="0" marR="0">
                        <a:spcBef>
                          <a:spcPts val="0"/>
                        </a:spcBef>
                        <a:spcAft>
                          <a:spcPts val="0"/>
                        </a:spcAft>
                      </a:pPr>
                      <a:r>
                        <a:rPr lang="en-US" sz="1800" dirty="0">
                          <a:solidFill>
                            <a:schemeClr val="tx1">
                              <a:lumMod val="65000"/>
                              <a:lumOff val="35000"/>
                            </a:schemeClr>
                          </a:solidFill>
                          <a:effectLst/>
                        </a:rPr>
                        <a:t>Statewide Nonresidential New Construction</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tc>
                  <a:txBody>
                    <a:bodyPr/>
                    <a:lstStyle/>
                    <a:p>
                      <a:pPr marL="0" marR="0">
                        <a:spcBef>
                          <a:spcPts val="0"/>
                        </a:spcBef>
                        <a:spcAft>
                          <a:spcPts val="0"/>
                        </a:spcAft>
                      </a:pPr>
                      <a:r>
                        <a:rPr lang="en-US" sz="1800" dirty="0">
                          <a:solidFill>
                            <a:schemeClr val="tx1">
                              <a:lumMod val="65000"/>
                              <a:lumOff val="35000"/>
                            </a:schemeClr>
                          </a:solidFill>
                          <a:effectLst/>
                        </a:rPr>
                        <a:t>EAJ Energy Advisors</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extLst>
                  <a:ext uri="{0D108BD9-81ED-4DB2-BD59-A6C34878D82A}">
                    <a16:rowId xmlns:a16="http://schemas.microsoft.com/office/drawing/2014/main" val="2370442210"/>
                  </a:ext>
                </a:extLst>
              </a:tr>
              <a:tr h="269567">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800" dirty="0">
                          <a:solidFill>
                            <a:schemeClr val="tx1">
                              <a:lumMod val="65000"/>
                              <a:lumOff val="35000"/>
                            </a:schemeClr>
                          </a:solidFill>
                          <a:effectLst/>
                        </a:rPr>
                        <a:t>Barakat Consulting</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extLst>
                  <a:ext uri="{0D108BD9-81ED-4DB2-BD59-A6C34878D82A}">
                    <a16:rowId xmlns:a16="http://schemas.microsoft.com/office/drawing/2014/main" val="2141563086"/>
                  </a:ext>
                </a:extLst>
              </a:tr>
              <a:tr h="539133">
                <a:tc>
                  <a:txBody>
                    <a:bodyPr/>
                    <a:lstStyle/>
                    <a:p>
                      <a:pPr marL="0" marR="0">
                        <a:spcBef>
                          <a:spcPts val="0"/>
                        </a:spcBef>
                        <a:spcAft>
                          <a:spcPts val="0"/>
                        </a:spcAft>
                      </a:pPr>
                      <a:r>
                        <a:rPr lang="en-US" sz="1800" dirty="0">
                          <a:solidFill>
                            <a:schemeClr val="tx1">
                              <a:lumMod val="65000"/>
                              <a:lumOff val="35000"/>
                            </a:schemeClr>
                          </a:solidFill>
                          <a:effectLst/>
                        </a:rPr>
                        <a:t>Originally Not Proposed</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spcBef>
                          <a:spcPts val="0"/>
                        </a:spcBef>
                        <a:spcAft>
                          <a:spcPts val="0"/>
                        </a:spcAft>
                      </a:pPr>
                      <a:r>
                        <a:rPr lang="en-US" sz="1800" b="0" dirty="0">
                          <a:solidFill>
                            <a:schemeClr val="tx1">
                              <a:lumMod val="65000"/>
                              <a:lumOff val="35000"/>
                            </a:schemeClr>
                          </a:solidFill>
                          <a:effectLst/>
                        </a:rPr>
                        <a:t>Local Government Partnerships</a:t>
                      </a: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Don Arambula Consulting</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lgn="ctr">
                        <a:spcBef>
                          <a:spcPts val="0"/>
                        </a:spcBef>
                        <a:spcAft>
                          <a:spcPts val="0"/>
                        </a:spcAft>
                      </a:pPr>
                      <a:r>
                        <a:rPr lang="en-US" sz="1800" dirty="0">
                          <a:solidFill>
                            <a:schemeClr val="tx1">
                              <a:lumMod val="65000"/>
                              <a:lumOff val="35000"/>
                            </a:schemeClr>
                          </a:solidFill>
                          <a:effectLst/>
                        </a:rPr>
                        <a:t>Complete</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263338033"/>
                  </a:ext>
                </a:extLst>
              </a:tr>
              <a:tr h="539133">
                <a:tc>
                  <a:txBody>
                    <a:bodyPr/>
                    <a:lstStyle/>
                    <a:p>
                      <a:pPr marL="0" marR="0">
                        <a:spcBef>
                          <a:spcPts val="0"/>
                        </a:spcBef>
                        <a:spcAft>
                          <a:spcPts val="0"/>
                        </a:spcAft>
                      </a:pPr>
                      <a:r>
                        <a:rPr lang="en-US" sz="1800" dirty="0">
                          <a:solidFill>
                            <a:schemeClr val="tx1">
                              <a:lumMod val="65000"/>
                              <a:lumOff val="35000"/>
                            </a:schemeClr>
                          </a:solidFill>
                          <a:effectLst/>
                        </a:rPr>
                        <a:t>Statewide Codes &amp; Standards: Coordinator, Title 20, &amp; Federal</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spcBef>
                          <a:spcPts val="0"/>
                        </a:spcBef>
                        <a:spcAft>
                          <a:spcPts val="0"/>
                        </a:spcAft>
                      </a:pPr>
                      <a:r>
                        <a:rPr lang="en-US" sz="1800" b="0" dirty="0">
                          <a:solidFill>
                            <a:schemeClr val="tx1">
                              <a:lumMod val="65000"/>
                              <a:lumOff val="35000"/>
                            </a:schemeClr>
                          </a:solidFill>
                          <a:effectLst/>
                        </a:rPr>
                        <a:t>Statewide Codes &amp; Standards</a:t>
                      </a: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Barakat Consulting</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lgn="ctr">
                        <a:spcBef>
                          <a:spcPts val="0"/>
                        </a:spcBef>
                        <a:spcAft>
                          <a:spcPts val="0"/>
                        </a:spcAft>
                      </a:pPr>
                      <a:r>
                        <a:rPr lang="en-US" sz="1800" dirty="0">
                          <a:solidFill>
                            <a:schemeClr val="tx1">
                              <a:lumMod val="65000"/>
                              <a:lumOff val="35000"/>
                            </a:schemeClr>
                          </a:solidFill>
                          <a:effectLst/>
                        </a:rPr>
                        <a:t>Complete</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1715684208"/>
                  </a:ext>
                </a:extLst>
              </a:tr>
            </a:tbl>
          </a:graphicData>
        </a:graphic>
      </p:graphicFrame>
    </p:spTree>
    <p:extLst>
      <p:ext uri="{BB962C8B-B14F-4D97-AF65-F5344CB8AC3E}">
        <p14:creationId xmlns:p14="http://schemas.microsoft.com/office/powerpoint/2010/main" val="5991189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D6B2-AB0D-4B17-BAAF-C04AB7B7DBB7}"/>
              </a:ext>
            </a:extLst>
          </p:cNvPr>
          <p:cNvSpPr>
            <a:spLocks noGrp="1"/>
          </p:cNvSpPr>
          <p:nvPr>
            <p:ph type="title"/>
          </p:nvPr>
        </p:nvSpPr>
        <p:spPr>
          <a:xfrm>
            <a:off x="1143000" y="594852"/>
            <a:ext cx="9875520" cy="1356360"/>
          </a:xfrm>
        </p:spPr>
        <p:txBody>
          <a:bodyPr>
            <a:normAutofit/>
          </a:bodyPr>
          <a:lstStyle/>
          <a:p>
            <a:r>
              <a:rPr lang="en-US" sz="4000" dirty="0"/>
              <a:t>PG&amp;E Solicitations (Continued)</a:t>
            </a:r>
          </a:p>
        </p:txBody>
      </p:sp>
      <p:sp>
        <p:nvSpPr>
          <p:cNvPr id="5" name="Slide Number Placeholder 4">
            <a:extLst>
              <a:ext uri="{FF2B5EF4-FFF2-40B4-BE49-F238E27FC236}">
                <a16:creationId xmlns:a16="http://schemas.microsoft.com/office/drawing/2014/main" id="{5A0CF043-10C0-42A8-B9BC-58808B3948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51FD3E-87FA-4BB9-8479-893262DE1709}"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graphicFrame>
        <p:nvGraphicFramePr>
          <p:cNvPr id="3" name="Table 2">
            <a:extLst>
              <a:ext uri="{FF2B5EF4-FFF2-40B4-BE49-F238E27FC236}">
                <a16:creationId xmlns:a16="http://schemas.microsoft.com/office/drawing/2014/main" id="{79AE8403-BDCC-F94A-BE6E-EB239326FD7F}"/>
              </a:ext>
            </a:extLst>
          </p:cNvPr>
          <p:cNvGraphicFramePr>
            <a:graphicFrameLocks noGrp="1"/>
          </p:cNvGraphicFramePr>
          <p:nvPr/>
        </p:nvGraphicFramePr>
        <p:xfrm>
          <a:off x="1392865" y="1628617"/>
          <a:ext cx="10032695" cy="3728980"/>
        </p:xfrm>
        <a:graphic>
          <a:graphicData uri="http://schemas.openxmlformats.org/drawingml/2006/table">
            <a:tbl>
              <a:tblPr firstRow="1" bandRow="1">
                <a:tableStyleId>{00A15C55-8517-42AA-B614-E9B94910E393}</a:tableStyleId>
              </a:tblPr>
              <a:tblGrid>
                <a:gridCol w="4009834">
                  <a:extLst>
                    <a:ext uri="{9D8B030D-6E8A-4147-A177-3AD203B41FA5}">
                      <a16:colId xmlns:a16="http://schemas.microsoft.com/office/drawing/2014/main" val="3780580121"/>
                    </a:ext>
                  </a:extLst>
                </a:gridCol>
                <a:gridCol w="1967924">
                  <a:extLst>
                    <a:ext uri="{9D8B030D-6E8A-4147-A177-3AD203B41FA5}">
                      <a16:colId xmlns:a16="http://schemas.microsoft.com/office/drawing/2014/main" val="2542242836"/>
                    </a:ext>
                  </a:extLst>
                </a:gridCol>
                <a:gridCol w="2813521">
                  <a:extLst>
                    <a:ext uri="{9D8B030D-6E8A-4147-A177-3AD203B41FA5}">
                      <a16:colId xmlns:a16="http://schemas.microsoft.com/office/drawing/2014/main" val="804009275"/>
                    </a:ext>
                  </a:extLst>
                </a:gridCol>
                <a:gridCol w="1241416">
                  <a:extLst>
                    <a:ext uri="{9D8B030D-6E8A-4147-A177-3AD203B41FA5}">
                      <a16:colId xmlns:a16="http://schemas.microsoft.com/office/drawing/2014/main" val="1626711691"/>
                    </a:ext>
                  </a:extLst>
                </a:gridCol>
              </a:tblGrid>
              <a:tr h="264308">
                <a:tc gridSpan="2">
                  <a:txBody>
                    <a:bodyPr/>
                    <a:lstStyle/>
                    <a:p>
                      <a:pPr marL="0" marR="0" algn="ctr">
                        <a:spcBef>
                          <a:spcPts val="0"/>
                        </a:spcBef>
                        <a:spcAft>
                          <a:spcPts val="0"/>
                        </a:spcAft>
                      </a:pPr>
                      <a:r>
                        <a:rPr lang="en-US" sz="1800" dirty="0">
                          <a:effectLst/>
                        </a:rPr>
                        <a:t>Solicitation</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tc>
                <a:tc hMerge="1">
                  <a:txBody>
                    <a:bodyPr/>
                    <a:lstStyle/>
                    <a:p>
                      <a:endParaRPr lang="en-US"/>
                    </a:p>
                  </a:txBody>
                  <a:tcPr/>
                </a:tc>
                <a:tc rowSpan="2">
                  <a:txBody>
                    <a:bodyPr/>
                    <a:lstStyle/>
                    <a:p>
                      <a:pPr marL="0" marR="0" algn="ctr">
                        <a:spcBef>
                          <a:spcPts val="0"/>
                        </a:spcBef>
                        <a:spcAft>
                          <a:spcPts val="0"/>
                        </a:spcAft>
                      </a:pPr>
                      <a:r>
                        <a:rPr lang="en-US" sz="1800" dirty="0">
                          <a:effectLst/>
                        </a:rPr>
                        <a:t>Assigned IE</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tc>
                <a:tc rowSpan="2">
                  <a:txBody>
                    <a:bodyPr/>
                    <a:lstStyle/>
                    <a:p>
                      <a:pPr marL="0" marR="0" algn="ctr">
                        <a:spcBef>
                          <a:spcPts val="0"/>
                        </a:spcBef>
                        <a:spcAft>
                          <a:spcPts val="0"/>
                        </a:spcAft>
                      </a:pPr>
                      <a:r>
                        <a:rPr lang="en-US" sz="1800" dirty="0">
                          <a:effectLst/>
                        </a:rPr>
                        <a:t>Solicitation Status</a:t>
                      </a:r>
                      <a:endParaRPr lang="en-US" sz="1800" strike="sngStrike"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tc>
                <a:extLst>
                  <a:ext uri="{0D108BD9-81ED-4DB2-BD59-A6C34878D82A}">
                    <a16:rowId xmlns:a16="http://schemas.microsoft.com/office/drawing/2014/main" val="2554690499"/>
                  </a:ext>
                </a:extLst>
              </a:tr>
              <a:tr h="264308">
                <a:tc>
                  <a:txBody>
                    <a:bodyPr/>
                    <a:lstStyle/>
                    <a:p>
                      <a:pPr marL="0" marR="0" algn="ctr">
                        <a:spcBef>
                          <a:spcPts val="0"/>
                        </a:spcBef>
                        <a:spcAft>
                          <a:spcPts val="0"/>
                        </a:spcAft>
                      </a:pPr>
                      <a:r>
                        <a:rPr lang="en-US" sz="1800" dirty="0">
                          <a:solidFill>
                            <a:schemeClr val="bg1"/>
                          </a:solidFill>
                          <a:effectLst/>
                        </a:rPr>
                        <a:t>Initial</a:t>
                      </a:r>
                      <a:endParaRPr lang="en-US" sz="1800" dirty="0">
                        <a:solidFill>
                          <a:schemeClr val="bg1"/>
                        </a:solidFill>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solidFill>
                      <a:schemeClr val="accent4"/>
                    </a:solidFill>
                  </a:tcPr>
                </a:tc>
                <a:tc>
                  <a:txBody>
                    <a:bodyPr/>
                    <a:lstStyle/>
                    <a:p>
                      <a:pPr marL="0" marR="0" algn="ctr">
                        <a:spcBef>
                          <a:spcPts val="0"/>
                        </a:spcBef>
                        <a:spcAft>
                          <a:spcPts val="0"/>
                        </a:spcAft>
                      </a:pPr>
                      <a:r>
                        <a:rPr lang="en-US" sz="1800" dirty="0">
                          <a:solidFill>
                            <a:schemeClr val="bg1"/>
                          </a:solidFill>
                          <a:effectLst/>
                        </a:rPr>
                        <a:t>Revised</a:t>
                      </a:r>
                      <a:endParaRPr lang="en-US" sz="1800" dirty="0">
                        <a:solidFill>
                          <a:schemeClr val="bg1"/>
                        </a:solidFill>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solidFill>
                      <a:schemeClr val="accent4"/>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69331267"/>
                  </a:ext>
                </a:extLst>
              </a:tr>
              <a:tr h="885539">
                <a:tc>
                  <a:txBody>
                    <a:bodyPr/>
                    <a:lstStyle/>
                    <a:p>
                      <a:pPr marL="0" marR="0">
                        <a:spcBef>
                          <a:spcPts val="0"/>
                        </a:spcBef>
                        <a:spcAft>
                          <a:spcPts val="0"/>
                        </a:spcAft>
                      </a:pPr>
                      <a:r>
                        <a:rPr lang="en-US" sz="1800" dirty="0">
                          <a:solidFill>
                            <a:schemeClr val="tx1">
                              <a:lumMod val="65000"/>
                              <a:lumOff val="35000"/>
                            </a:schemeClr>
                          </a:solidFill>
                          <a:effectLst/>
                        </a:rPr>
                        <a:t>Statewide Workforce Education &amp;Training (WE&amp;T):  Career Connections K-12</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spcBef>
                          <a:spcPts val="0"/>
                        </a:spcBef>
                        <a:spcAft>
                          <a:spcPts val="0"/>
                        </a:spcAft>
                      </a:pP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l">
                        <a:spcBef>
                          <a:spcPts val="0"/>
                        </a:spcBef>
                        <a:spcAft>
                          <a:spcPts val="0"/>
                        </a:spcAft>
                      </a:pPr>
                      <a:r>
                        <a:rPr lang="en-US" sz="1800" dirty="0">
                          <a:solidFill>
                            <a:schemeClr val="tx1">
                              <a:lumMod val="65000"/>
                              <a:lumOff val="35000"/>
                            </a:schemeClr>
                          </a:solidFill>
                          <a:effectLst/>
                        </a:rPr>
                        <a:t>Great Work Energy</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rPr>
                        <a:t>Complete</a:t>
                      </a:r>
                    </a:p>
                  </a:txBody>
                  <a:tcPr marL="63544" marR="63544" marT="0" marB="0" anchor="ctr"/>
                </a:tc>
                <a:extLst>
                  <a:ext uri="{0D108BD9-81ED-4DB2-BD59-A6C34878D82A}">
                    <a16:rowId xmlns:a16="http://schemas.microsoft.com/office/drawing/2014/main" val="2388822141"/>
                  </a:ext>
                </a:extLst>
              </a:tr>
              <a:tr h="817045">
                <a:tc>
                  <a:txBody>
                    <a:bodyPr/>
                    <a:lstStyle/>
                    <a:p>
                      <a:pPr marL="0" marR="0">
                        <a:spcBef>
                          <a:spcPts val="0"/>
                        </a:spcBef>
                        <a:spcAft>
                          <a:spcPts val="0"/>
                        </a:spcAft>
                      </a:pPr>
                      <a:r>
                        <a:rPr lang="en-US" sz="1800" dirty="0">
                          <a:solidFill>
                            <a:schemeClr val="tx1">
                              <a:lumMod val="65000"/>
                              <a:lumOff val="35000"/>
                            </a:schemeClr>
                          </a:solidFill>
                          <a:effectLst/>
                        </a:rPr>
                        <a:t>Statewide WE&amp;T:  Career and Workforce Readiness (CWR)</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spcBef>
                          <a:spcPts val="0"/>
                        </a:spcBef>
                        <a:spcAft>
                          <a:spcPts val="0"/>
                        </a:spcAft>
                      </a:pP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Great Work Energy</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rPr>
                        <a:t>Complete</a:t>
                      </a:r>
                    </a:p>
                  </a:txBody>
                  <a:tcPr marL="63544" marR="63544" marT="0" marB="0" anchor="ctr"/>
                </a:tc>
                <a:extLst>
                  <a:ext uri="{0D108BD9-81ED-4DB2-BD59-A6C34878D82A}">
                    <a16:rowId xmlns:a16="http://schemas.microsoft.com/office/drawing/2014/main" val="1223630663"/>
                  </a:ext>
                </a:extLst>
              </a:tr>
              <a:tr h="660712">
                <a:tc>
                  <a:txBody>
                    <a:bodyPr/>
                    <a:lstStyle/>
                    <a:p>
                      <a:pPr marL="0" marR="0">
                        <a:spcBef>
                          <a:spcPts val="0"/>
                        </a:spcBef>
                        <a:spcAft>
                          <a:spcPts val="0"/>
                        </a:spcAft>
                      </a:pPr>
                      <a:r>
                        <a:rPr lang="en-US" sz="1800" dirty="0">
                          <a:solidFill>
                            <a:schemeClr val="tx1">
                              <a:lumMod val="65000"/>
                              <a:lumOff val="35000"/>
                            </a:schemeClr>
                          </a:solidFill>
                          <a:effectLst/>
                        </a:rPr>
                        <a:t>State of California and Department of Corrections</a:t>
                      </a:r>
                      <a:endParaRPr lang="en-US" sz="1800" strike="sngStrike" dirty="0">
                        <a:solidFill>
                          <a:srgbClr val="FF0000"/>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spcBef>
                          <a:spcPts val="0"/>
                        </a:spcBef>
                        <a:spcAft>
                          <a:spcPts val="0"/>
                        </a:spcAft>
                      </a:pPr>
                      <a:r>
                        <a:rPr lang="en-US" sz="1800" b="0" dirty="0">
                          <a:solidFill>
                            <a:schemeClr val="tx1">
                              <a:lumMod val="65000"/>
                              <a:lumOff val="35000"/>
                            </a:schemeClr>
                          </a:solidFill>
                          <a:effectLst/>
                        </a:rPr>
                        <a:t>State of California</a:t>
                      </a: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Don Arambula Consulting</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rPr>
                        <a:t>Complete</a:t>
                      </a:r>
                    </a:p>
                  </a:txBody>
                  <a:tcPr marL="63544" marR="63544" marT="0" marB="0" anchor="ctr"/>
                </a:tc>
                <a:extLst>
                  <a:ext uri="{0D108BD9-81ED-4DB2-BD59-A6C34878D82A}">
                    <a16:rowId xmlns:a16="http://schemas.microsoft.com/office/drawing/2014/main" val="263338033"/>
                  </a:ext>
                </a:extLst>
              </a:tr>
              <a:tr h="817044">
                <a:tc>
                  <a:txBody>
                    <a:bodyPr/>
                    <a:lstStyle/>
                    <a:p>
                      <a:pPr marL="0" marR="0">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rPr>
                        <a:t>Micro- and Small Business EE Equity</a:t>
                      </a:r>
                    </a:p>
                  </a:txBody>
                  <a:tcPr marL="63544" marR="63544" marT="0" marB="0" anchor="ctr"/>
                </a:tc>
                <a:tc>
                  <a:txBody>
                    <a:bodyPr/>
                    <a:lstStyle/>
                    <a:p>
                      <a:pPr marL="0" marR="0">
                        <a:spcBef>
                          <a:spcPts val="0"/>
                        </a:spcBef>
                        <a:spcAft>
                          <a:spcPts val="0"/>
                        </a:spcAft>
                      </a:pPr>
                      <a:endParaRPr lang="en-US" sz="1800" b="0" dirty="0">
                        <a:solidFill>
                          <a:schemeClr val="tx1">
                            <a:lumMod val="65000"/>
                            <a:lumOff val="35000"/>
                          </a:schemeClr>
                        </a:solidFill>
                        <a:effectLst/>
                        <a:latin typeface="+mn-lt"/>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rPr>
                        <a:t>Great Work Energy</a:t>
                      </a:r>
                    </a:p>
                  </a:txBody>
                  <a:tcPr marL="63544" marR="63544"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rPr>
                        <a:t>RFP</a:t>
                      </a:r>
                    </a:p>
                  </a:txBody>
                  <a:tcPr marL="63544" marR="63544" marT="0" marB="0" anchor="ctr"/>
                </a:tc>
                <a:extLst>
                  <a:ext uri="{0D108BD9-81ED-4DB2-BD59-A6C34878D82A}">
                    <a16:rowId xmlns:a16="http://schemas.microsoft.com/office/drawing/2014/main" val="576593745"/>
                  </a:ext>
                </a:extLst>
              </a:tr>
            </a:tbl>
          </a:graphicData>
        </a:graphic>
      </p:graphicFrame>
      <p:sp>
        <p:nvSpPr>
          <p:cNvPr id="6" name="Footer Placeholder 3">
            <a:extLst>
              <a:ext uri="{FF2B5EF4-FFF2-40B4-BE49-F238E27FC236}">
                <a16:creationId xmlns:a16="http://schemas.microsoft.com/office/drawing/2014/main" id="{D89F5B2A-5C0E-4BDB-A4DA-A9AE44393007}"/>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July 11,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617343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a:xfrm>
            <a:off x="773962" y="292338"/>
            <a:ext cx="9875520" cy="1356360"/>
          </a:xfrm>
        </p:spPr>
        <p:txBody>
          <a:bodyPr>
            <a:normAutofit/>
          </a:bodyPr>
          <a:lstStyle/>
          <a:p>
            <a:r>
              <a:rPr lang="en-US" dirty="0">
                <a:solidFill>
                  <a:schemeClr val="tx1">
                    <a:lumMod val="65000"/>
                    <a:lumOff val="35000"/>
                  </a:schemeClr>
                </a:solidFill>
              </a:rPr>
              <a:t>PG&amp;E – IE Observations</a:t>
            </a:r>
            <a:endParaRPr lang="en-US" strike="sngStrike"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a:xfrm>
            <a:off x="9329530" y="6223828"/>
            <a:ext cx="170621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8" name="Freeform 37">
            <a:extLst>
              <a:ext uri="{FF2B5EF4-FFF2-40B4-BE49-F238E27FC236}">
                <a16:creationId xmlns:a16="http://schemas.microsoft.com/office/drawing/2014/main" id="{DFD6BBF1-9FDA-4063-875C-61356A8F51A7}"/>
              </a:ext>
            </a:extLst>
          </p:cNvPr>
          <p:cNvSpPr/>
          <p:nvPr/>
        </p:nvSpPr>
        <p:spPr>
          <a:xfrm>
            <a:off x="414892" y="3843582"/>
            <a:ext cx="8171519" cy="1527083"/>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Provide rapid feedback to all RFA bidders (both advancing and non-advancing) immediately following </a:t>
            </a:r>
            <a:r>
              <a:rPr kumimoji="0" lang="en-US" sz="20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RFA </a:t>
            </a: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shortlist notification, instead of waiting until after the solicitation is concluded (PG&amp;E)</a:t>
            </a:r>
          </a:p>
        </p:txBody>
      </p:sp>
      <p:sp>
        <p:nvSpPr>
          <p:cNvPr id="9" name="Freeform 13">
            <a:extLst>
              <a:ext uri="{FF2B5EF4-FFF2-40B4-BE49-F238E27FC236}">
                <a16:creationId xmlns:a16="http://schemas.microsoft.com/office/drawing/2014/main" id="{A5E6CD95-4D00-4C6F-A6D9-1E6D401E74FC}"/>
              </a:ext>
            </a:extLst>
          </p:cNvPr>
          <p:cNvSpPr/>
          <p:nvPr/>
        </p:nvSpPr>
        <p:spPr>
          <a:xfrm>
            <a:off x="8604550" y="3829825"/>
            <a:ext cx="3264408" cy="1540840"/>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Bidder Feedback</a:t>
            </a:r>
          </a:p>
        </p:txBody>
      </p:sp>
      <p:sp>
        <p:nvSpPr>
          <p:cNvPr id="14" name="Freeform 36">
            <a:extLst>
              <a:ext uri="{FF2B5EF4-FFF2-40B4-BE49-F238E27FC236}">
                <a16:creationId xmlns:a16="http://schemas.microsoft.com/office/drawing/2014/main" id="{E4353425-3900-4EFC-9EA2-75A05FCC2E40}"/>
              </a:ext>
            </a:extLst>
          </p:cNvPr>
          <p:cNvSpPr/>
          <p:nvPr/>
        </p:nvSpPr>
        <p:spPr>
          <a:xfrm>
            <a:off x="426721" y="1448010"/>
            <a:ext cx="8167578" cy="1390344"/>
          </a:xfrm>
          <a:custGeom>
            <a:avLst/>
            <a:gdLst>
              <a:gd name="connsiteX0" fmla="*/ 7804931 w 8740200"/>
              <a:gd name="connsiteY0" fmla="*/ 30 h 1487756"/>
              <a:gd name="connsiteX1" fmla="*/ 8249001 w 8740200"/>
              <a:gd name="connsiteY1" fmla="*/ 12362 h 1487756"/>
              <a:gd name="connsiteX2" fmla="*/ 8740200 w 8740200"/>
              <a:gd name="connsiteY2" fmla="*/ 402512 h 1487756"/>
              <a:gd name="connsiteX3" fmla="*/ 8740200 w 8740200"/>
              <a:gd name="connsiteY3" fmla="*/ 1487756 h 1487756"/>
              <a:gd name="connsiteX4" fmla="*/ 8068033 w 8740200"/>
              <a:gd name="connsiteY4" fmla="*/ 1070699 h 1487756"/>
              <a:gd name="connsiteX5" fmla="*/ 7474669 w 8740200"/>
              <a:gd name="connsiteY5" fmla="*/ 1064972 h 1487756"/>
              <a:gd name="connsiteX6" fmla="*/ 7254131 w 8740200"/>
              <a:gd name="connsiteY6" fmla="*/ 1063602 h 1487756"/>
              <a:gd name="connsiteX7" fmla="*/ 7229253 w 8740200"/>
              <a:gd name="connsiteY7" fmla="*/ 1066215 h 1487756"/>
              <a:gd name="connsiteX8" fmla="*/ 6370428 w 8740200"/>
              <a:gd name="connsiteY8" fmla="*/ 1066215 h 1487756"/>
              <a:gd name="connsiteX9" fmla="*/ 6357821 w 8740200"/>
              <a:gd name="connsiteY9" fmla="*/ 1066362 h 1487756"/>
              <a:gd name="connsiteX10" fmla="*/ 6086001 w 8740200"/>
              <a:gd name="connsiteY10" fmla="*/ 1070699 h 1487756"/>
              <a:gd name="connsiteX11" fmla="*/ 6092773 w 8740200"/>
              <a:gd name="connsiteY11" fmla="*/ 1066215 h 1487756"/>
              <a:gd name="connsiteX12" fmla="*/ 3822471 w 8740200"/>
              <a:gd name="connsiteY12" fmla="*/ 1066215 h 1487756"/>
              <a:gd name="connsiteX13" fmla="*/ 3770835 w 8740200"/>
              <a:gd name="connsiteY13" fmla="*/ 1060790 h 1487756"/>
              <a:gd name="connsiteX14" fmla="*/ 3770835 w 8740200"/>
              <a:gd name="connsiteY14" fmla="*/ 1063603 h 1487756"/>
              <a:gd name="connsiteX15" fmla="*/ 3770624 w 8740200"/>
              <a:gd name="connsiteY15" fmla="*/ 1063602 h 1487756"/>
              <a:gd name="connsiteX16" fmla="*/ 3745746 w 8740200"/>
              <a:gd name="connsiteY16" fmla="*/ 1066215 h 1487756"/>
              <a:gd name="connsiteX17" fmla="*/ 2886922 w 8740200"/>
              <a:gd name="connsiteY17" fmla="*/ 1066215 h 1487756"/>
              <a:gd name="connsiteX18" fmla="*/ 2874314 w 8740200"/>
              <a:gd name="connsiteY18" fmla="*/ 1066362 h 1487756"/>
              <a:gd name="connsiteX19" fmla="*/ 2602495 w 8740200"/>
              <a:gd name="connsiteY19" fmla="*/ 1070699 h 1487756"/>
              <a:gd name="connsiteX20" fmla="*/ 2609266 w 8740200"/>
              <a:gd name="connsiteY20" fmla="*/ 1066215 h 1487756"/>
              <a:gd name="connsiteX21" fmla="*/ 338964 w 8740200"/>
              <a:gd name="connsiteY21" fmla="*/ 1066215 h 1487756"/>
              <a:gd name="connsiteX22" fmla="*/ 0 w 8740200"/>
              <a:gd name="connsiteY22" fmla="*/ 889822 h 1487756"/>
              <a:gd name="connsiteX23" fmla="*/ 0 w 8740200"/>
              <a:gd name="connsiteY23" fmla="*/ 184270 h 1487756"/>
              <a:gd name="connsiteX24" fmla="*/ 338964 w 8740200"/>
              <a:gd name="connsiteY24" fmla="*/ 7877 h 1487756"/>
              <a:gd name="connsiteX25" fmla="*/ 3740008 w 8740200"/>
              <a:gd name="connsiteY25" fmla="*/ 7877 h 1487756"/>
              <a:gd name="connsiteX26" fmla="*/ 3770835 w 8740200"/>
              <a:gd name="connsiteY26" fmla="*/ 7343 h 1487756"/>
              <a:gd name="connsiteX27" fmla="*/ 3770835 w 8740200"/>
              <a:gd name="connsiteY27" fmla="*/ 13302 h 1487756"/>
              <a:gd name="connsiteX28" fmla="*/ 3822471 w 8740200"/>
              <a:gd name="connsiteY28" fmla="*/ 7877 h 1487756"/>
              <a:gd name="connsiteX29" fmla="*/ 7223515 w 8740200"/>
              <a:gd name="connsiteY29" fmla="*/ 7877 h 1487756"/>
              <a:gd name="connsiteX30" fmla="*/ 7804931 w 8740200"/>
              <a:gd name="connsiteY30" fmla="*/ 30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40200" h="1487756">
                <a:moveTo>
                  <a:pt x="7804931" y="30"/>
                </a:moveTo>
                <a:cubicBezTo>
                  <a:pt x="7983475" y="-345"/>
                  <a:pt x="8139128" y="2645"/>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70835" y="1060790"/>
                </a:lnTo>
                <a:lnTo>
                  <a:pt x="3770835" y="1063603"/>
                </a:lnTo>
                <a:lnTo>
                  <a:pt x="3770624" y="1063602"/>
                </a:lnTo>
                <a:lnTo>
                  <a:pt x="3745746" y="1066215"/>
                </a:lnTo>
                <a:lnTo>
                  <a:pt x="2886922" y="1066215"/>
                </a:lnTo>
                <a:lnTo>
                  <a:pt x="2874314" y="1066362"/>
                </a:lnTo>
                <a:cubicBezTo>
                  <a:pt x="2790261" y="1067534"/>
                  <a:pt x="2700431" y="1068970"/>
                  <a:pt x="2602495" y="1070699"/>
                </a:cubicBezTo>
                <a:lnTo>
                  <a:pt x="2609266" y="1066215"/>
                </a:lnTo>
                <a:lnTo>
                  <a:pt x="338964" y="1066215"/>
                </a:lnTo>
                <a:cubicBezTo>
                  <a:pt x="151758" y="1066215"/>
                  <a:pt x="0" y="987241"/>
                  <a:pt x="0" y="889822"/>
                </a:cubicBezTo>
                <a:lnTo>
                  <a:pt x="0" y="184270"/>
                </a:lnTo>
                <a:cubicBezTo>
                  <a:pt x="0" y="86850"/>
                  <a:pt x="151758" y="7877"/>
                  <a:pt x="338964" y="7877"/>
                </a:cubicBezTo>
                <a:lnTo>
                  <a:pt x="3740008" y="7877"/>
                </a:lnTo>
                <a:lnTo>
                  <a:pt x="3770835" y="7343"/>
                </a:lnTo>
                <a:lnTo>
                  <a:pt x="3770835" y="13302"/>
                </a:lnTo>
                <a:lnTo>
                  <a:pt x="3822471" y="7877"/>
                </a:lnTo>
                <a:lnTo>
                  <a:pt x="7223515" y="7877"/>
                </a:lnTo>
                <a:cubicBezTo>
                  <a:pt x="7424951" y="4140"/>
                  <a:pt x="7626386" y="402"/>
                  <a:pt x="7804931" y="3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Testing discrete criteria in either the RFA or RFP stage, but not both, could reduce effort and time. To ensure all criteria are considered in final selection, PG&amp;E calculates final bid rankings based on scores from both RFA &amp; RFP. </a:t>
            </a:r>
          </a:p>
        </p:txBody>
      </p:sp>
      <p:sp>
        <p:nvSpPr>
          <p:cNvPr id="15" name="Freeform 10">
            <a:extLst>
              <a:ext uri="{FF2B5EF4-FFF2-40B4-BE49-F238E27FC236}">
                <a16:creationId xmlns:a16="http://schemas.microsoft.com/office/drawing/2014/main" id="{774D478F-08D6-429C-9C5F-A09E1508F9FD}"/>
              </a:ext>
            </a:extLst>
          </p:cNvPr>
          <p:cNvSpPr/>
          <p:nvPr/>
        </p:nvSpPr>
        <p:spPr>
          <a:xfrm>
            <a:off x="8594297" y="1455159"/>
            <a:ext cx="3265985" cy="1349211"/>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RFA &amp; RFP Scoring Criteria</a:t>
            </a:r>
          </a:p>
        </p:txBody>
      </p:sp>
      <p:sp>
        <p:nvSpPr>
          <p:cNvPr id="11" name="Footer Placeholder 3">
            <a:extLst>
              <a:ext uri="{FF2B5EF4-FFF2-40B4-BE49-F238E27FC236}">
                <a16:creationId xmlns:a16="http://schemas.microsoft.com/office/drawing/2014/main" id="{900D1D5A-5E8C-4D0E-A929-B46FFA8A0582}"/>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July 11,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0" name="Freeform 37">
            <a:extLst>
              <a:ext uri="{FF2B5EF4-FFF2-40B4-BE49-F238E27FC236}">
                <a16:creationId xmlns:a16="http://schemas.microsoft.com/office/drawing/2014/main" id="{F58D0BDB-DEA6-DC01-B4F7-EC6449094966}"/>
              </a:ext>
            </a:extLst>
          </p:cNvPr>
          <p:cNvSpPr/>
          <p:nvPr/>
        </p:nvSpPr>
        <p:spPr>
          <a:xfrm>
            <a:off x="424356" y="2625289"/>
            <a:ext cx="8170730" cy="1448708"/>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The </a:t>
            </a:r>
            <a:r>
              <a:rPr kumimoji="0" lang="en-US" sz="20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Equity </a:t>
            </a: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RFP incorporated the framework recommended by the CAEECC equity metrics working group, which was well aligned with the objectives that had been laid out in the RFA. </a:t>
            </a:r>
          </a:p>
        </p:txBody>
      </p:sp>
      <p:sp>
        <p:nvSpPr>
          <p:cNvPr id="12" name="Freeform 10">
            <a:extLst>
              <a:ext uri="{FF2B5EF4-FFF2-40B4-BE49-F238E27FC236}">
                <a16:creationId xmlns:a16="http://schemas.microsoft.com/office/drawing/2014/main" id="{0453BD5C-E0DB-3E82-2877-AD5B54792AB5}"/>
              </a:ext>
            </a:extLst>
          </p:cNvPr>
          <p:cNvSpPr/>
          <p:nvPr/>
        </p:nvSpPr>
        <p:spPr>
          <a:xfrm>
            <a:off x="8590354" y="2547700"/>
            <a:ext cx="3265985" cy="1526298"/>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Equity Metrics</a:t>
            </a:r>
          </a:p>
        </p:txBody>
      </p:sp>
      <p:sp>
        <p:nvSpPr>
          <p:cNvPr id="13" name="Freeform 37">
            <a:extLst>
              <a:ext uri="{FF2B5EF4-FFF2-40B4-BE49-F238E27FC236}">
                <a16:creationId xmlns:a16="http://schemas.microsoft.com/office/drawing/2014/main" id="{CE52A51C-6B86-77E1-0B18-967B42E78F49}"/>
              </a:ext>
            </a:extLst>
          </p:cNvPr>
          <p:cNvSpPr/>
          <p:nvPr/>
        </p:nvSpPr>
        <p:spPr>
          <a:xfrm>
            <a:off x="424355" y="5140249"/>
            <a:ext cx="8162055" cy="1448704"/>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PG&amp;E has devised a simple, effective approach to encouraging and scoring participation of Small Businesses in the </a:t>
            </a:r>
            <a:r>
              <a:rPr kumimoji="0" lang="en-US" sz="20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Equity</a:t>
            </a: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 RFA in hopes of gaining maximum participation by small, local California businesses in the RFP. </a:t>
            </a:r>
            <a:endParaRPr kumimoji="0" lang="en-US" sz="2400" b="0" i="0" u="none" strike="noStrike" kern="1200" cap="none" spc="0" normalizeH="0" baseline="0" noProof="0" dirty="0">
              <a:ln>
                <a:noFill/>
              </a:ln>
              <a:solidFill>
                <a:srgbClr val="565349"/>
              </a:solidFill>
              <a:effectLst/>
              <a:uLnTx/>
              <a:uFillTx/>
              <a:latin typeface="Corbel" panose="020B0503020204020204"/>
              <a:ea typeface="+mn-ea"/>
              <a:cs typeface="+mn-cs"/>
            </a:endParaRPr>
          </a:p>
        </p:txBody>
      </p:sp>
      <p:sp>
        <p:nvSpPr>
          <p:cNvPr id="16" name="Freeform 13">
            <a:extLst>
              <a:ext uri="{FF2B5EF4-FFF2-40B4-BE49-F238E27FC236}">
                <a16:creationId xmlns:a16="http://schemas.microsoft.com/office/drawing/2014/main" id="{407E8EBB-EE8C-8734-9ACC-1ACE674BFBAE}"/>
              </a:ext>
            </a:extLst>
          </p:cNvPr>
          <p:cNvSpPr/>
          <p:nvPr/>
        </p:nvSpPr>
        <p:spPr>
          <a:xfrm>
            <a:off x="8604550" y="5140249"/>
            <a:ext cx="3264408" cy="1448704"/>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Supply Chain Diversity</a:t>
            </a:r>
          </a:p>
        </p:txBody>
      </p:sp>
    </p:spTree>
    <p:extLst>
      <p:ext uri="{BB962C8B-B14F-4D97-AF65-F5344CB8AC3E}">
        <p14:creationId xmlns:p14="http://schemas.microsoft.com/office/powerpoint/2010/main" val="29052792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895467" y="863364"/>
            <a:ext cx="6657476" cy="5126124"/>
          </a:xfrm>
        </p:spPr>
        <p:txBody>
          <a:bodyPr vert="horz" lIns="91440" tIns="45720" rIns="91440" bIns="45720" rtlCol="0" anchor="ctr">
            <a:normAutofit/>
          </a:bodyPr>
          <a:lstStyle/>
          <a:p>
            <a:pPr algn="r"/>
            <a:r>
              <a:rPr lang="en-US" sz="6600" b="1" dirty="0">
                <a:solidFill>
                  <a:schemeClr val="tx1"/>
                </a:solidFill>
              </a:rPr>
              <a:t>SDG&amp;E</a:t>
            </a:r>
          </a:p>
        </p:txBody>
      </p:sp>
      <p:cxnSp>
        <p:nvCxnSpPr>
          <p:cNvPr id="33" name="Straight Connector 32">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ABB0C7F6-5B8A-416F-B23F-A902DA693701}"/>
              </a:ext>
            </a:extLst>
          </p:cNvPr>
          <p:cNvSpPr>
            <a:spLocks noGrp="1"/>
          </p:cNvSpPr>
          <p:nvPr>
            <p:ph type="ftr" sz="quarter" idx="11"/>
          </p:nvPr>
        </p:nvSpPr>
        <p:spPr>
          <a:xfrm>
            <a:off x="895468" y="6223828"/>
            <a:ext cx="4305706"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rPr>
              <a:t>Semi-Annual Report: July 11, 2022  Stakeholder Meeting</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10066487" y="6223828"/>
            <a:ext cx="17062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A6B727">
                    <a:lumMod val="40000"/>
                    <a:lumOff val="60000"/>
                  </a:srgbClr>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58</a:t>
            </a:fld>
            <a:endPar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76372968"/>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D6B2-AB0D-4B17-BAAF-C04AB7B7DBB7}"/>
              </a:ext>
            </a:extLst>
          </p:cNvPr>
          <p:cNvSpPr>
            <a:spLocks noGrp="1"/>
          </p:cNvSpPr>
          <p:nvPr>
            <p:ph type="title"/>
          </p:nvPr>
        </p:nvSpPr>
        <p:spPr/>
        <p:txBody>
          <a:bodyPr>
            <a:normAutofit/>
          </a:bodyPr>
          <a:lstStyle/>
          <a:p>
            <a:r>
              <a:rPr lang="en-US" sz="4000" dirty="0">
                <a:solidFill>
                  <a:schemeClr val="tx1">
                    <a:lumMod val="65000"/>
                    <a:lumOff val="35000"/>
                  </a:schemeClr>
                </a:solidFill>
              </a:rPr>
              <a:t>SDG&amp;E Solicitations</a:t>
            </a:r>
          </a:p>
        </p:txBody>
      </p:sp>
      <p:sp>
        <p:nvSpPr>
          <p:cNvPr id="5" name="Slide Number Placeholder 4">
            <a:extLst>
              <a:ext uri="{FF2B5EF4-FFF2-40B4-BE49-F238E27FC236}">
                <a16:creationId xmlns:a16="http://schemas.microsoft.com/office/drawing/2014/main" id="{5A0CF043-10C0-42A8-B9BC-58808B3948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51FD3E-87FA-4BB9-8479-893262DE1709}"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Rectangle 1">
            <a:extLst>
              <a:ext uri="{FF2B5EF4-FFF2-40B4-BE49-F238E27FC236}">
                <a16:creationId xmlns:a16="http://schemas.microsoft.com/office/drawing/2014/main" id="{A8BD3C93-68E6-5249-A1B9-9BF1F2994427}"/>
              </a:ext>
            </a:extLst>
          </p:cNvPr>
          <p:cNvSpPr>
            <a:spLocks noChangeArrowheads="1"/>
          </p:cNvSpPr>
          <p:nvPr/>
        </p:nvSpPr>
        <p:spPr bwMode="auto">
          <a:xfrm flipV="1">
            <a:off x="1639957" y="3001693"/>
            <a:ext cx="134619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8" name="Table 7">
            <a:extLst>
              <a:ext uri="{FF2B5EF4-FFF2-40B4-BE49-F238E27FC236}">
                <a16:creationId xmlns:a16="http://schemas.microsoft.com/office/drawing/2014/main" id="{F98947E1-F28C-C44C-B936-8D86C8F9969B}"/>
              </a:ext>
            </a:extLst>
          </p:cNvPr>
          <p:cNvGraphicFramePr>
            <a:graphicFrameLocks noGrp="1"/>
          </p:cNvGraphicFramePr>
          <p:nvPr/>
        </p:nvGraphicFramePr>
        <p:xfrm>
          <a:off x="1173480" y="1889622"/>
          <a:ext cx="9639515" cy="3210485"/>
        </p:xfrm>
        <a:graphic>
          <a:graphicData uri="http://schemas.openxmlformats.org/drawingml/2006/table">
            <a:tbl>
              <a:tblPr firstRow="1" bandRow="1">
                <a:tableStyleId>{00A15C55-8517-42AA-B614-E9B94910E393}</a:tableStyleId>
              </a:tblPr>
              <a:tblGrid>
                <a:gridCol w="4586790">
                  <a:extLst>
                    <a:ext uri="{9D8B030D-6E8A-4147-A177-3AD203B41FA5}">
                      <a16:colId xmlns:a16="http://schemas.microsoft.com/office/drawing/2014/main" val="3780580121"/>
                    </a:ext>
                  </a:extLst>
                </a:gridCol>
                <a:gridCol w="2787589">
                  <a:extLst>
                    <a:ext uri="{9D8B030D-6E8A-4147-A177-3AD203B41FA5}">
                      <a16:colId xmlns:a16="http://schemas.microsoft.com/office/drawing/2014/main" val="804009275"/>
                    </a:ext>
                  </a:extLst>
                </a:gridCol>
                <a:gridCol w="2265136">
                  <a:extLst>
                    <a:ext uri="{9D8B030D-6E8A-4147-A177-3AD203B41FA5}">
                      <a16:colId xmlns:a16="http://schemas.microsoft.com/office/drawing/2014/main" val="1626711691"/>
                    </a:ext>
                  </a:extLst>
                </a:gridCol>
              </a:tblGrid>
              <a:tr h="272069">
                <a:tc>
                  <a:txBody>
                    <a:bodyPr/>
                    <a:lstStyle/>
                    <a:p>
                      <a:pPr marL="0" marR="0" algn="ctr">
                        <a:spcBef>
                          <a:spcPts val="0"/>
                        </a:spcBef>
                        <a:spcAft>
                          <a:spcPts val="0"/>
                        </a:spcAft>
                      </a:pPr>
                      <a:r>
                        <a:rPr lang="en-US" sz="1800" dirty="0">
                          <a:effectLst/>
                        </a:rPr>
                        <a:t>Solicitation</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pPr>
                      <a:r>
                        <a:rPr lang="en-US" sz="1800" dirty="0">
                          <a:effectLst/>
                        </a:rPr>
                        <a:t>Assigned IE</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pPr>
                      <a:r>
                        <a:rPr lang="en-US" sz="1800" dirty="0">
                          <a:effectLst/>
                        </a:rPr>
                        <a:t>Solicitation Status</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nchorCtr="1"/>
                </a:tc>
                <a:extLst>
                  <a:ext uri="{0D108BD9-81ED-4DB2-BD59-A6C34878D82A}">
                    <a16:rowId xmlns:a16="http://schemas.microsoft.com/office/drawing/2014/main" val="2554690499"/>
                  </a:ext>
                </a:extLst>
              </a:tr>
              <a:tr h="259218">
                <a:tc>
                  <a:txBody>
                    <a:bodyPr/>
                    <a:lstStyle/>
                    <a:p>
                      <a:pPr marL="0" marR="0">
                        <a:spcBef>
                          <a:spcPts val="0"/>
                        </a:spcBef>
                        <a:spcAft>
                          <a:spcPts val="0"/>
                        </a:spcAft>
                      </a:pPr>
                      <a:r>
                        <a:rPr lang="en-US" sz="1800" dirty="0">
                          <a:solidFill>
                            <a:schemeClr val="tx2"/>
                          </a:solidFill>
                          <a:effectLst/>
                        </a:rPr>
                        <a:t>Local Small Commercial</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The Mendota Group</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Complete</a:t>
                      </a:r>
                    </a:p>
                  </a:txBody>
                  <a:tcPr marL="68580" marR="68580" marT="0" marB="0" anchor="ctr" anchorCtr="1"/>
                </a:tc>
                <a:extLst>
                  <a:ext uri="{0D108BD9-81ED-4DB2-BD59-A6C34878D82A}">
                    <a16:rowId xmlns:a16="http://schemas.microsoft.com/office/drawing/2014/main" val="2388822141"/>
                  </a:ext>
                </a:extLst>
              </a:tr>
              <a:tr h="259218">
                <a:tc>
                  <a:txBody>
                    <a:bodyPr/>
                    <a:lstStyle/>
                    <a:p>
                      <a:pPr marL="0" marR="0">
                        <a:spcBef>
                          <a:spcPts val="0"/>
                        </a:spcBef>
                        <a:spcAft>
                          <a:spcPts val="0"/>
                        </a:spcAft>
                      </a:pPr>
                      <a:r>
                        <a:rPr lang="en-US" sz="1800" dirty="0">
                          <a:solidFill>
                            <a:schemeClr val="tx2"/>
                          </a:solidFill>
                          <a:effectLst/>
                        </a:rPr>
                        <a:t>Local Large Commercial</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The Mendota Group</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Complete</a:t>
                      </a:r>
                    </a:p>
                  </a:txBody>
                  <a:tcPr marL="68580" marR="68580" marT="0" marB="0" anchor="ctr" anchorCtr="1"/>
                </a:tc>
                <a:extLst>
                  <a:ext uri="{0D108BD9-81ED-4DB2-BD59-A6C34878D82A}">
                    <a16:rowId xmlns:a16="http://schemas.microsoft.com/office/drawing/2014/main" val="1110855045"/>
                  </a:ext>
                </a:extLst>
              </a:tr>
              <a:tr h="259218">
                <a:tc>
                  <a:txBody>
                    <a:bodyPr/>
                    <a:lstStyle/>
                    <a:p>
                      <a:pPr marL="0" marR="0">
                        <a:spcBef>
                          <a:spcPts val="0"/>
                        </a:spcBef>
                        <a:spcAft>
                          <a:spcPts val="0"/>
                        </a:spcAft>
                      </a:pPr>
                      <a:r>
                        <a:rPr lang="en-US" sz="1800" dirty="0">
                          <a:solidFill>
                            <a:schemeClr val="tx2"/>
                          </a:solidFill>
                          <a:effectLst/>
                        </a:rPr>
                        <a:t>Local Multi-Family Residential</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MCR Corporate Services</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Complete</a:t>
                      </a:r>
                    </a:p>
                  </a:txBody>
                  <a:tcPr marL="68580" marR="68580" marT="0" marB="0" anchor="ctr" anchorCtr="1"/>
                </a:tc>
                <a:extLst>
                  <a:ext uri="{0D108BD9-81ED-4DB2-BD59-A6C34878D82A}">
                    <a16:rowId xmlns:a16="http://schemas.microsoft.com/office/drawing/2014/main" val="2497970204"/>
                  </a:ext>
                </a:extLst>
              </a:tr>
              <a:tr h="260201">
                <a:tc>
                  <a:txBody>
                    <a:bodyPr/>
                    <a:lstStyle/>
                    <a:p>
                      <a:pPr marL="0" marR="0">
                        <a:spcBef>
                          <a:spcPts val="0"/>
                        </a:spcBef>
                        <a:spcAft>
                          <a:spcPts val="0"/>
                        </a:spcAft>
                      </a:pPr>
                      <a:r>
                        <a:rPr lang="en-US" sz="1800" dirty="0">
                          <a:solidFill>
                            <a:schemeClr val="tx2"/>
                          </a:solidFill>
                          <a:effectLst/>
                        </a:rPr>
                        <a:t>Statewide Plug Load and Appliance</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Don Arambula Consulting</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Contract Executed</a:t>
                      </a:r>
                    </a:p>
                  </a:txBody>
                  <a:tcPr marL="68580" marR="68580" marT="0" marB="0" anchor="ctr" anchorCtr="1"/>
                </a:tc>
                <a:extLst>
                  <a:ext uri="{0D108BD9-81ED-4DB2-BD59-A6C34878D82A}">
                    <a16:rowId xmlns:a16="http://schemas.microsoft.com/office/drawing/2014/main" val="236672259"/>
                  </a:ext>
                </a:extLst>
              </a:tr>
              <a:tr h="298724">
                <a:tc>
                  <a:txBody>
                    <a:bodyPr/>
                    <a:lstStyle/>
                    <a:p>
                      <a:pPr marL="0" marR="0">
                        <a:spcBef>
                          <a:spcPts val="0"/>
                        </a:spcBef>
                        <a:spcAft>
                          <a:spcPts val="0"/>
                        </a:spcAft>
                      </a:pPr>
                      <a:r>
                        <a:rPr lang="en-US" sz="1800" dirty="0">
                          <a:solidFill>
                            <a:schemeClr val="tx2"/>
                          </a:solidFill>
                          <a:effectLst/>
                        </a:rPr>
                        <a:t>Statewide Upstream/Midstream HVAC</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The Mendota Group</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Complete</a:t>
                      </a:r>
                    </a:p>
                  </a:txBody>
                  <a:tcPr marL="68580" marR="68580" marT="0" marB="0" anchor="ctr" anchorCtr="1"/>
                </a:tc>
                <a:extLst>
                  <a:ext uri="{0D108BD9-81ED-4DB2-BD59-A6C34878D82A}">
                    <a16:rowId xmlns:a16="http://schemas.microsoft.com/office/drawing/2014/main" val="2091132186"/>
                  </a:ext>
                </a:extLst>
              </a:tr>
              <a:tr h="279952">
                <a:tc>
                  <a:txBody>
                    <a:bodyPr/>
                    <a:lstStyle/>
                    <a:p>
                      <a:pPr marL="0" marR="0">
                        <a:spcBef>
                          <a:spcPts val="0"/>
                        </a:spcBef>
                        <a:spcAft>
                          <a:spcPts val="0"/>
                        </a:spcAft>
                      </a:pPr>
                      <a:r>
                        <a:rPr lang="en-US" sz="1800" dirty="0">
                          <a:solidFill>
                            <a:schemeClr val="tx2"/>
                          </a:solidFill>
                          <a:effectLst/>
                        </a:rPr>
                        <a:t>Local Public K-12</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MCR Corporate Services</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Complete</a:t>
                      </a:r>
                    </a:p>
                  </a:txBody>
                  <a:tcPr marL="68580" marR="68580" marT="0" marB="0" anchor="ctr" anchorCtr="1"/>
                </a:tc>
                <a:extLst>
                  <a:ext uri="{0D108BD9-81ED-4DB2-BD59-A6C34878D82A}">
                    <a16:rowId xmlns:a16="http://schemas.microsoft.com/office/drawing/2014/main" val="1223630663"/>
                  </a:ext>
                </a:extLst>
              </a:tr>
              <a:tr h="259218">
                <a:tc>
                  <a:txBody>
                    <a:bodyPr/>
                    <a:lstStyle/>
                    <a:p>
                      <a:pPr marL="0" marR="0">
                        <a:spcBef>
                          <a:spcPts val="0"/>
                        </a:spcBef>
                        <a:spcAft>
                          <a:spcPts val="0"/>
                        </a:spcAft>
                      </a:pPr>
                      <a:r>
                        <a:rPr lang="en-US" sz="1800" dirty="0">
                          <a:solidFill>
                            <a:schemeClr val="tx2"/>
                          </a:solidFill>
                          <a:effectLst/>
                        </a:rPr>
                        <a:t>Local Public Sector Federal</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MCR Corporate Services</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Complete</a:t>
                      </a:r>
                    </a:p>
                  </a:txBody>
                  <a:tcPr marL="68580" marR="68580" marT="0" marB="0" anchor="ctr" anchorCtr="1"/>
                </a:tc>
                <a:extLst>
                  <a:ext uri="{0D108BD9-81ED-4DB2-BD59-A6C34878D82A}">
                    <a16:rowId xmlns:a16="http://schemas.microsoft.com/office/drawing/2014/main" val="2370442210"/>
                  </a:ext>
                </a:extLst>
              </a:tr>
              <a:tr h="268235">
                <a:tc>
                  <a:txBody>
                    <a:bodyPr/>
                    <a:lstStyle/>
                    <a:p>
                      <a:pPr marL="0" marR="0">
                        <a:spcBef>
                          <a:spcPts val="0"/>
                        </a:spcBef>
                        <a:spcAft>
                          <a:spcPts val="0"/>
                        </a:spcAft>
                      </a:pPr>
                      <a:r>
                        <a:rPr lang="en-US" sz="1800" dirty="0">
                          <a:solidFill>
                            <a:schemeClr val="tx2"/>
                          </a:solidFill>
                          <a:effectLst/>
                        </a:rPr>
                        <a:t>Local Residential Single Family 1.0</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Don Arambula Consulting</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Cancelled</a:t>
                      </a:r>
                    </a:p>
                  </a:txBody>
                  <a:tcPr marL="68580" marR="68580" marT="0" marB="0" anchor="ctr" anchorCtr="1"/>
                </a:tc>
                <a:extLst>
                  <a:ext uri="{0D108BD9-81ED-4DB2-BD59-A6C34878D82A}">
                    <a16:rowId xmlns:a16="http://schemas.microsoft.com/office/drawing/2014/main" val="263338033"/>
                  </a:ext>
                </a:extLst>
              </a:tr>
              <a:tr h="284815">
                <a:tc>
                  <a:txBody>
                    <a:bodyPr/>
                    <a:lstStyle/>
                    <a:p>
                      <a:pPr marL="0" marR="0">
                        <a:spcBef>
                          <a:spcPts val="0"/>
                        </a:spcBef>
                        <a:spcAft>
                          <a:spcPts val="0"/>
                        </a:spcAft>
                      </a:pPr>
                      <a:r>
                        <a:rPr lang="en-US" sz="1800" dirty="0">
                          <a:solidFill>
                            <a:schemeClr val="tx2"/>
                          </a:solidFill>
                          <a:effectLst/>
                        </a:rPr>
                        <a:t>Local Residential Single Family 2.0</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Don Arambula Consulting</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RFP</a:t>
                      </a:r>
                    </a:p>
                  </a:txBody>
                  <a:tcPr marL="68580" marR="68580" marT="0" marB="0" anchor="ctr" anchorCtr="1"/>
                </a:tc>
                <a:extLst>
                  <a:ext uri="{0D108BD9-81ED-4DB2-BD59-A6C34878D82A}">
                    <a16:rowId xmlns:a16="http://schemas.microsoft.com/office/drawing/2014/main" val="2772006382"/>
                  </a:ext>
                </a:extLst>
              </a:tr>
              <a:tr h="426754">
                <a:tc>
                  <a:txBody>
                    <a:bodyPr/>
                    <a:lstStyle/>
                    <a:p>
                      <a:pPr marL="0" marR="0">
                        <a:spcBef>
                          <a:spcPts val="0"/>
                        </a:spcBef>
                        <a:spcAft>
                          <a:spcPts val="0"/>
                        </a:spcAft>
                      </a:pPr>
                      <a:r>
                        <a:rPr lang="en-US" sz="1800" dirty="0">
                          <a:solidFill>
                            <a:schemeClr val="tx2"/>
                          </a:solidFill>
                          <a:effectLst/>
                          <a:uFill>
                            <a:solidFill>
                              <a:srgbClr val="000000"/>
                            </a:solidFill>
                          </a:uFill>
                          <a:latin typeface="+mn-lt"/>
                          <a:ea typeface="Arial" panose="020B0604020202020204" pitchFamily="34" charset="0"/>
                          <a:cs typeface="Times New Roman" panose="02020603050405020304" pitchFamily="18" charset="0"/>
                        </a:rPr>
                        <a:t>Local Government</a:t>
                      </a:r>
                    </a:p>
                  </a:txBody>
                  <a:tcPr marL="68580" marR="68580" marT="0" marB="0"/>
                </a:tc>
                <a:tc>
                  <a:txBody>
                    <a:bodyPr/>
                    <a:lstStyle/>
                    <a:p>
                      <a:pPr marL="0" marR="0" algn="l" defTabSz="914400" rtl="0" eaLnBrk="1" latinLnBrk="0" hangingPunct="1">
                        <a:spcBef>
                          <a:spcPts val="0"/>
                        </a:spcBef>
                        <a:spcAft>
                          <a:spcPts val="0"/>
                        </a:spcAft>
                        <a:tabLst>
                          <a:tab pos="742950" algn="l"/>
                        </a:tabLst>
                      </a:pPr>
                      <a:r>
                        <a:rPr lang="en-US" sz="1800" kern="1200" dirty="0">
                          <a:solidFill>
                            <a:schemeClr val="tx2"/>
                          </a:solidFill>
                          <a:effectLst/>
                          <a:latin typeface="+mn-lt"/>
                          <a:ea typeface="+mn-ea"/>
                          <a:cs typeface="+mn-cs"/>
                        </a:rPr>
                        <a:t>Don Arambula Consulting</a:t>
                      </a:r>
                    </a:p>
                  </a:txBody>
                  <a:tcPr marL="68580" marR="68580" marT="0" marB="0"/>
                </a:tc>
                <a:tc>
                  <a:txBody>
                    <a:bodyPr/>
                    <a:lstStyle/>
                    <a:p>
                      <a:pPr marL="0" marR="0" algn="ctr">
                        <a:spcBef>
                          <a:spcPts val="0"/>
                        </a:spcBef>
                        <a:spcAft>
                          <a:spcPts val="0"/>
                        </a:spcAft>
                        <a:tabLst>
                          <a:tab pos="742950" algn="l"/>
                        </a:tabLst>
                      </a:pPr>
                      <a:r>
                        <a:rPr lang="en-US" sz="1800" dirty="0">
                          <a:solidFill>
                            <a:schemeClr val="tx2"/>
                          </a:solidFill>
                          <a:effectLst/>
                          <a:uFill>
                            <a:solidFill>
                              <a:srgbClr val="000000"/>
                            </a:solidFill>
                          </a:uFill>
                          <a:latin typeface="+mn-lt"/>
                          <a:ea typeface="Arial" panose="020B0604020202020204" pitchFamily="34" charset="0"/>
                          <a:cs typeface="Arial" panose="020B0604020202020204" pitchFamily="34" charset="0"/>
                        </a:rPr>
                        <a:t>Contracting</a:t>
                      </a:r>
                    </a:p>
                  </a:txBody>
                  <a:tcPr marL="68580" marR="68580" marT="0" marB="0"/>
                </a:tc>
                <a:extLst>
                  <a:ext uri="{0D108BD9-81ED-4DB2-BD59-A6C34878D82A}">
                    <a16:rowId xmlns:a16="http://schemas.microsoft.com/office/drawing/2014/main" val="3623139440"/>
                  </a:ext>
                </a:extLst>
              </a:tr>
            </a:tbl>
          </a:graphicData>
        </a:graphic>
      </p:graphicFrame>
      <p:sp>
        <p:nvSpPr>
          <p:cNvPr id="7" name="Footer Placeholder 3">
            <a:extLst>
              <a:ext uri="{FF2B5EF4-FFF2-40B4-BE49-F238E27FC236}">
                <a16:creationId xmlns:a16="http://schemas.microsoft.com/office/drawing/2014/main" id="{82A45C46-FC5D-41C5-9C82-95C8D9CADE4A}"/>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July 11,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46899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9F65-2A70-0141-973E-4371BB0CAB9E}"/>
              </a:ext>
            </a:extLst>
          </p:cNvPr>
          <p:cNvSpPr>
            <a:spLocks noGrp="1"/>
          </p:cNvSpPr>
          <p:nvPr>
            <p:ph type="title"/>
          </p:nvPr>
        </p:nvSpPr>
        <p:spPr/>
        <p:txBody>
          <a:bodyPr/>
          <a:lstStyle/>
          <a:p>
            <a:r>
              <a:rPr lang="en-US" dirty="0"/>
              <a:t>Meeting Purpose and Goals</a:t>
            </a:r>
          </a:p>
        </p:txBody>
      </p:sp>
      <p:sp>
        <p:nvSpPr>
          <p:cNvPr id="5" name="Content Placeholder 4">
            <a:extLst>
              <a:ext uri="{FF2B5EF4-FFF2-40B4-BE49-F238E27FC236}">
                <a16:creationId xmlns:a16="http://schemas.microsoft.com/office/drawing/2014/main" id="{0D194E48-B3C8-6C4B-AC99-E1662D9745D9}"/>
              </a:ext>
            </a:extLst>
          </p:cNvPr>
          <p:cNvSpPr>
            <a:spLocks noGrp="1"/>
          </p:cNvSpPr>
          <p:nvPr>
            <p:ph idx="1"/>
          </p:nvPr>
        </p:nvSpPr>
        <p:spPr/>
        <p:txBody>
          <a:bodyPr vert="horz" lIns="0" tIns="45720" rIns="91440" bIns="45720" rtlCol="0" anchor="t">
            <a:noAutofit/>
          </a:bodyPr>
          <a:lstStyle/>
          <a:p>
            <a:r>
              <a:rPr lang="en-US" dirty="0">
                <a:ea typeface="+mn-lt"/>
                <a:cs typeface="+mn-lt"/>
              </a:rPr>
              <a:t>Report out to stakeholders on solicitations progress from past 6 months and upcoming solicitations for 2022 and beyond</a:t>
            </a:r>
          </a:p>
          <a:p>
            <a:endParaRPr lang="en-US" dirty="0">
              <a:ea typeface="+mn-lt"/>
              <a:cs typeface="+mn-lt"/>
            </a:endParaRPr>
          </a:p>
          <a:p>
            <a:r>
              <a:rPr lang="en-US" dirty="0">
                <a:ea typeface="+mn-lt"/>
                <a:cs typeface="+mn-lt"/>
              </a:rPr>
              <a:t>Transparency on process updates</a:t>
            </a:r>
            <a:endParaRPr lang="en-US" dirty="0"/>
          </a:p>
          <a:p>
            <a:pPr lvl="1"/>
            <a:r>
              <a:rPr lang="en-US" dirty="0">
                <a:ea typeface="+mn-lt"/>
                <a:cs typeface="+mn-lt"/>
              </a:rPr>
              <a:t>Status updates on progress made and effective practices</a:t>
            </a:r>
          </a:p>
          <a:p>
            <a:pPr lvl="1"/>
            <a:r>
              <a:rPr lang="en-US" dirty="0">
                <a:ea typeface="+mn-lt"/>
                <a:cs typeface="+mn-lt"/>
              </a:rPr>
              <a:t>Communicate efforts to address priority areas for continuous improvement</a:t>
            </a:r>
          </a:p>
          <a:p>
            <a:endParaRPr lang="en-US" dirty="0"/>
          </a:p>
          <a:p>
            <a:r>
              <a:rPr lang="en-US" dirty="0">
                <a:ea typeface="+mn-lt"/>
                <a:cs typeface="+mn-lt"/>
              </a:rPr>
              <a:t>Gather feedback and identify emerging issues from the public</a:t>
            </a:r>
            <a:endParaRPr lang="en-US" dirty="0"/>
          </a:p>
          <a:p>
            <a:endParaRPr lang="en-US" dirty="0"/>
          </a:p>
          <a:p>
            <a:pPr marL="0" indent="0" algn="ctr">
              <a:buNone/>
            </a:pPr>
            <a:r>
              <a:rPr lang="en-US" b="1" i="1" dirty="0">
                <a:ea typeface="+mn-lt"/>
                <a:cs typeface="+mn-lt"/>
              </a:rPr>
              <a:t>we want to hear from you</a:t>
            </a:r>
            <a:endParaRPr lang="en-US" dirty="0"/>
          </a:p>
          <a:p>
            <a:endParaRPr lang="en-US" dirty="0"/>
          </a:p>
          <a:p>
            <a:endParaRPr lang="en-US" dirty="0"/>
          </a:p>
          <a:p>
            <a:pPr lvl="1"/>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E7E96599-071D-A3CE-9CA1-F6D7FBAE3047}"/>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051081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D6B2-AB0D-4B17-BAAF-C04AB7B7DBB7}"/>
              </a:ext>
            </a:extLst>
          </p:cNvPr>
          <p:cNvSpPr>
            <a:spLocks noGrp="1"/>
          </p:cNvSpPr>
          <p:nvPr>
            <p:ph type="title"/>
          </p:nvPr>
        </p:nvSpPr>
        <p:spPr/>
        <p:txBody>
          <a:bodyPr>
            <a:normAutofit/>
          </a:bodyPr>
          <a:lstStyle/>
          <a:p>
            <a:r>
              <a:rPr lang="en-US" sz="4000" dirty="0">
                <a:solidFill>
                  <a:schemeClr val="tx1">
                    <a:lumMod val="65000"/>
                    <a:lumOff val="35000"/>
                  </a:schemeClr>
                </a:solidFill>
              </a:rPr>
              <a:t>SDG&amp;E Solicitations (Continued)</a:t>
            </a:r>
          </a:p>
        </p:txBody>
      </p:sp>
      <p:sp>
        <p:nvSpPr>
          <p:cNvPr id="5" name="Slide Number Placeholder 4">
            <a:extLst>
              <a:ext uri="{FF2B5EF4-FFF2-40B4-BE49-F238E27FC236}">
                <a16:creationId xmlns:a16="http://schemas.microsoft.com/office/drawing/2014/main" id="{5A0CF043-10C0-42A8-B9BC-58808B3948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51FD3E-87FA-4BB9-8479-893262DE1709}"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Rectangle 1">
            <a:extLst>
              <a:ext uri="{FF2B5EF4-FFF2-40B4-BE49-F238E27FC236}">
                <a16:creationId xmlns:a16="http://schemas.microsoft.com/office/drawing/2014/main" id="{A8BD3C93-68E6-5249-A1B9-9BF1F2994427}"/>
              </a:ext>
            </a:extLst>
          </p:cNvPr>
          <p:cNvSpPr>
            <a:spLocks noChangeArrowheads="1"/>
          </p:cNvSpPr>
          <p:nvPr/>
        </p:nvSpPr>
        <p:spPr bwMode="auto">
          <a:xfrm flipV="1">
            <a:off x="1639957" y="3001693"/>
            <a:ext cx="134619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8" name="Table 7">
            <a:extLst>
              <a:ext uri="{FF2B5EF4-FFF2-40B4-BE49-F238E27FC236}">
                <a16:creationId xmlns:a16="http://schemas.microsoft.com/office/drawing/2014/main" id="{F98947E1-F28C-C44C-B936-8D86C8F9969B}"/>
              </a:ext>
            </a:extLst>
          </p:cNvPr>
          <p:cNvGraphicFramePr>
            <a:graphicFrameLocks noGrp="1"/>
          </p:cNvGraphicFramePr>
          <p:nvPr/>
        </p:nvGraphicFramePr>
        <p:xfrm>
          <a:off x="1282033" y="1965960"/>
          <a:ext cx="9627933" cy="2447178"/>
        </p:xfrm>
        <a:graphic>
          <a:graphicData uri="http://schemas.openxmlformats.org/drawingml/2006/table">
            <a:tbl>
              <a:tblPr firstRow="1" bandRow="1">
                <a:tableStyleId>{00A15C55-8517-42AA-B614-E9B94910E393}</a:tableStyleId>
              </a:tblPr>
              <a:tblGrid>
                <a:gridCol w="4319086">
                  <a:extLst>
                    <a:ext uri="{9D8B030D-6E8A-4147-A177-3AD203B41FA5}">
                      <a16:colId xmlns:a16="http://schemas.microsoft.com/office/drawing/2014/main" val="3780580121"/>
                    </a:ext>
                  </a:extLst>
                </a:gridCol>
                <a:gridCol w="2966739">
                  <a:extLst>
                    <a:ext uri="{9D8B030D-6E8A-4147-A177-3AD203B41FA5}">
                      <a16:colId xmlns:a16="http://schemas.microsoft.com/office/drawing/2014/main" val="804009275"/>
                    </a:ext>
                  </a:extLst>
                </a:gridCol>
                <a:gridCol w="2342108">
                  <a:extLst>
                    <a:ext uri="{9D8B030D-6E8A-4147-A177-3AD203B41FA5}">
                      <a16:colId xmlns:a16="http://schemas.microsoft.com/office/drawing/2014/main" val="1626711691"/>
                    </a:ext>
                  </a:extLst>
                </a:gridCol>
              </a:tblGrid>
              <a:tr h="284111">
                <a:tc>
                  <a:txBody>
                    <a:bodyPr/>
                    <a:lstStyle/>
                    <a:p>
                      <a:pPr marL="0" marR="0" algn="ctr">
                        <a:spcBef>
                          <a:spcPts val="0"/>
                        </a:spcBef>
                        <a:spcAft>
                          <a:spcPts val="0"/>
                        </a:spcAft>
                      </a:pPr>
                      <a:r>
                        <a:rPr lang="en-US" sz="1800" dirty="0">
                          <a:effectLst/>
                        </a:rPr>
                        <a:t>Solicitation</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pPr>
                      <a:r>
                        <a:rPr lang="en-US" sz="1800" dirty="0">
                          <a:effectLst/>
                        </a:rPr>
                        <a:t>Assigned IE</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pPr>
                      <a:r>
                        <a:rPr lang="en-US" sz="1800" dirty="0">
                          <a:effectLst/>
                        </a:rPr>
                        <a:t>Solicitation Status</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nchorCtr="1"/>
                </a:tc>
                <a:extLst>
                  <a:ext uri="{0D108BD9-81ED-4DB2-BD59-A6C34878D82A}">
                    <a16:rowId xmlns:a16="http://schemas.microsoft.com/office/drawing/2014/main" val="2554690499"/>
                  </a:ext>
                </a:extLst>
              </a:tr>
              <a:tr h="525857">
                <a:tc>
                  <a:txBody>
                    <a:bodyPr/>
                    <a:lstStyle/>
                    <a:p>
                      <a:pPr marL="0" marR="0">
                        <a:spcBef>
                          <a:spcPts val="0"/>
                        </a:spcBef>
                        <a:spcAft>
                          <a:spcPts val="0"/>
                        </a:spcAft>
                      </a:pPr>
                      <a:r>
                        <a:rPr lang="en-US" sz="1800" dirty="0">
                          <a:solidFill>
                            <a:schemeClr val="tx2"/>
                          </a:solidFill>
                          <a:effectLst/>
                        </a:rPr>
                        <a:t>Local Agriculture</a:t>
                      </a:r>
                    </a:p>
                    <a:p>
                      <a:pPr marL="0" marR="0">
                        <a:spcBef>
                          <a:spcPts val="0"/>
                        </a:spcBef>
                        <a:spcAft>
                          <a:spcPts val="0"/>
                        </a:spcAft>
                      </a:pP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Barakat Consulting, Inc.</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Contracting</a:t>
                      </a:r>
                    </a:p>
                  </a:txBody>
                  <a:tcPr marL="68580" marR="68580" marT="0" marB="0" anchor="ctr" anchorCtr="1"/>
                </a:tc>
                <a:extLst>
                  <a:ext uri="{0D108BD9-81ED-4DB2-BD59-A6C34878D82A}">
                    <a16:rowId xmlns:a16="http://schemas.microsoft.com/office/drawing/2014/main" val="2388822141"/>
                  </a:ext>
                </a:extLst>
              </a:tr>
              <a:tr h="525857">
                <a:tc>
                  <a:txBody>
                    <a:bodyPr/>
                    <a:lstStyle/>
                    <a:p>
                      <a:pPr marL="0" marR="0">
                        <a:spcBef>
                          <a:spcPts val="0"/>
                        </a:spcBef>
                        <a:spcAft>
                          <a:spcPts val="0"/>
                        </a:spcAft>
                      </a:pPr>
                      <a:r>
                        <a:rPr lang="en-US" sz="1800" dirty="0">
                          <a:solidFill>
                            <a:schemeClr val="tx2"/>
                          </a:solidFill>
                          <a:effectLst/>
                        </a:rPr>
                        <a:t>Statewide Residential HVAC Quality Installation and Quality Maintenance</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l" defTabSz="914400" rtl="0" eaLnBrk="1" latinLnBrk="0" hangingPunct="1">
                        <a:spcBef>
                          <a:spcPts val="0"/>
                        </a:spcBef>
                        <a:spcAft>
                          <a:spcPts val="0"/>
                        </a:spcAft>
                        <a:tabLst>
                          <a:tab pos="742950" algn="l"/>
                        </a:tabLst>
                      </a:pPr>
                      <a:r>
                        <a:rPr lang="en-US" sz="1800" kern="1200" dirty="0">
                          <a:solidFill>
                            <a:schemeClr val="tx2"/>
                          </a:solidFill>
                          <a:effectLst/>
                          <a:latin typeface="+mn-lt"/>
                          <a:ea typeface="+mn-ea"/>
                          <a:cs typeface="+mn-cs"/>
                        </a:rPr>
                        <a:t>Don Arambula Consulting</a:t>
                      </a: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RFA</a:t>
                      </a:r>
                    </a:p>
                  </a:txBody>
                  <a:tcPr marL="68580" marR="68580" marT="0" marB="0" anchor="ctr" anchorCtr="1"/>
                </a:tc>
                <a:extLst>
                  <a:ext uri="{0D108BD9-81ED-4DB2-BD59-A6C34878D82A}">
                    <a16:rowId xmlns:a16="http://schemas.microsoft.com/office/drawing/2014/main" val="1110855045"/>
                  </a:ext>
                </a:extLst>
              </a:tr>
              <a:tr h="265563">
                <a:tc>
                  <a:txBody>
                    <a:bodyPr/>
                    <a:lstStyle/>
                    <a:p>
                      <a:pPr marL="0" marR="0">
                        <a:spcBef>
                          <a:spcPts val="0"/>
                        </a:spcBef>
                        <a:spcAft>
                          <a:spcPts val="0"/>
                        </a:spcAft>
                      </a:pPr>
                      <a:r>
                        <a:rPr lang="en-US" sz="1800" dirty="0">
                          <a:solidFill>
                            <a:schemeClr val="tx2"/>
                          </a:solidFill>
                          <a:effectLst/>
                        </a:rPr>
                        <a:t>Local Behavioral</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MCR Corporate Services</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RFP</a:t>
                      </a:r>
                    </a:p>
                  </a:txBody>
                  <a:tcPr marL="68580" marR="68580" marT="0" marB="0" anchor="ctr" anchorCtr="1"/>
                </a:tc>
                <a:extLst>
                  <a:ext uri="{0D108BD9-81ED-4DB2-BD59-A6C34878D82A}">
                    <a16:rowId xmlns:a16="http://schemas.microsoft.com/office/drawing/2014/main" val="2497970204"/>
                  </a:ext>
                </a:extLst>
              </a:tr>
              <a:tr h="300686">
                <a:tc>
                  <a:txBody>
                    <a:bodyPr/>
                    <a:lstStyle/>
                    <a:p>
                      <a:pPr marL="0" marR="0">
                        <a:spcBef>
                          <a:spcPts val="0"/>
                        </a:spcBef>
                        <a:spcAft>
                          <a:spcPts val="0"/>
                        </a:spcAft>
                      </a:pPr>
                      <a:r>
                        <a:rPr lang="en-US" sz="1800" dirty="0">
                          <a:solidFill>
                            <a:schemeClr val="tx2"/>
                          </a:solidFill>
                          <a:effectLst/>
                        </a:rPr>
                        <a:t>Local Industrial</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The Mendota Group</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Contracting</a:t>
                      </a:r>
                    </a:p>
                  </a:txBody>
                  <a:tcPr marL="68580" marR="68580" marT="0" marB="0" anchor="ctr" anchorCtr="1"/>
                </a:tc>
                <a:extLst>
                  <a:ext uri="{0D108BD9-81ED-4DB2-BD59-A6C34878D82A}">
                    <a16:rowId xmlns:a16="http://schemas.microsoft.com/office/drawing/2014/main" val="236672259"/>
                  </a:ext>
                </a:extLst>
              </a:tr>
              <a:tr h="490781">
                <a:tc>
                  <a:txBody>
                    <a:bodyPr/>
                    <a:lstStyle/>
                    <a:p>
                      <a:pPr marL="0" marR="0">
                        <a:spcBef>
                          <a:spcPts val="0"/>
                        </a:spcBef>
                        <a:spcAft>
                          <a:spcPts val="0"/>
                        </a:spcAft>
                      </a:pPr>
                      <a:r>
                        <a:rPr lang="en-US" sz="1800" dirty="0">
                          <a:solidFill>
                            <a:schemeClr val="tx2"/>
                          </a:solidFill>
                          <a:effectLst/>
                        </a:rPr>
                        <a:t>Local Industrial – Port Tenants</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2"/>
                          </a:solidFill>
                          <a:effectLst/>
                        </a:rPr>
                        <a:t>The Mendota Group</a:t>
                      </a:r>
                      <a:endParaRPr lang="en-US" sz="1800" dirty="0">
                        <a:solidFill>
                          <a:schemeClr val="tx2"/>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2"/>
                          </a:solidFill>
                          <a:effectLst/>
                          <a:latin typeface="Corbel" panose="020B0503020204020204" pitchFamily="34" charset="0"/>
                          <a:ea typeface="Times New Roman" panose="02020603050405020304" pitchFamily="18" charset="0"/>
                          <a:cs typeface="Times New Roman" panose="02020603050405020304" pitchFamily="18" charset="0"/>
                        </a:rPr>
                        <a:t>Contracting</a:t>
                      </a:r>
                    </a:p>
                  </a:txBody>
                  <a:tcPr marL="68580" marR="68580" marT="0" marB="0" anchor="ctr" anchorCtr="1"/>
                </a:tc>
                <a:extLst>
                  <a:ext uri="{0D108BD9-81ED-4DB2-BD59-A6C34878D82A}">
                    <a16:rowId xmlns:a16="http://schemas.microsoft.com/office/drawing/2014/main" val="2091132186"/>
                  </a:ext>
                </a:extLst>
              </a:tr>
            </a:tbl>
          </a:graphicData>
        </a:graphic>
      </p:graphicFrame>
      <p:sp>
        <p:nvSpPr>
          <p:cNvPr id="7" name="Footer Placeholder 3">
            <a:extLst>
              <a:ext uri="{FF2B5EF4-FFF2-40B4-BE49-F238E27FC236}">
                <a16:creationId xmlns:a16="http://schemas.microsoft.com/office/drawing/2014/main" id="{718A0310-84EA-4860-B079-D41348E0C734}"/>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July 11,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483497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p:txBody>
          <a:bodyPr>
            <a:normAutofit/>
          </a:bodyPr>
          <a:lstStyle/>
          <a:p>
            <a:r>
              <a:rPr lang="en-US" dirty="0">
                <a:solidFill>
                  <a:schemeClr val="tx1">
                    <a:lumMod val="65000"/>
                    <a:lumOff val="35000"/>
                  </a:schemeClr>
                </a:solidFill>
              </a:rPr>
              <a:t>SDG&amp;E – IE Observations</a:t>
            </a: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a:xfrm>
            <a:off x="9329530" y="6193684"/>
            <a:ext cx="170621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Freeform 36">
            <a:extLst>
              <a:ext uri="{FF2B5EF4-FFF2-40B4-BE49-F238E27FC236}">
                <a16:creationId xmlns:a16="http://schemas.microsoft.com/office/drawing/2014/main" id="{83013507-E27C-47B6-AB3B-C51FA4D339DF}"/>
              </a:ext>
            </a:extLst>
          </p:cNvPr>
          <p:cNvSpPr/>
          <p:nvPr/>
        </p:nvSpPr>
        <p:spPr>
          <a:xfrm>
            <a:off x="439055" y="1754176"/>
            <a:ext cx="8229600" cy="1197864"/>
          </a:xfrm>
          <a:custGeom>
            <a:avLst/>
            <a:gdLst>
              <a:gd name="connsiteX0" fmla="*/ 7804931 w 8740200"/>
              <a:gd name="connsiteY0" fmla="*/ 30 h 1487756"/>
              <a:gd name="connsiteX1" fmla="*/ 8249001 w 8740200"/>
              <a:gd name="connsiteY1" fmla="*/ 12362 h 1487756"/>
              <a:gd name="connsiteX2" fmla="*/ 8740200 w 8740200"/>
              <a:gd name="connsiteY2" fmla="*/ 402512 h 1487756"/>
              <a:gd name="connsiteX3" fmla="*/ 8740200 w 8740200"/>
              <a:gd name="connsiteY3" fmla="*/ 1487756 h 1487756"/>
              <a:gd name="connsiteX4" fmla="*/ 8068033 w 8740200"/>
              <a:gd name="connsiteY4" fmla="*/ 1070699 h 1487756"/>
              <a:gd name="connsiteX5" fmla="*/ 7474669 w 8740200"/>
              <a:gd name="connsiteY5" fmla="*/ 1064972 h 1487756"/>
              <a:gd name="connsiteX6" fmla="*/ 7254131 w 8740200"/>
              <a:gd name="connsiteY6" fmla="*/ 1063602 h 1487756"/>
              <a:gd name="connsiteX7" fmla="*/ 7229253 w 8740200"/>
              <a:gd name="connsiteY7" fmla="*/ 1066215 h 1487756"/>
              <a:gd name="connsiteX8" fmla="*/ 6370428 w 8740200"/>
              <a:gd name="connsiteY8" fmla="*/ 1066215 h 1487756"/>
              <a:gd name="connsiteX9" fmla="*/ 6357821 w 8740200"/>
              <a:gd name="connsiteY9" fmla="*/ 1066362 h 1487756"/>
              <a:gd name="connsiteX10" fmla="*/ 6086001 w 8740200"/>
              <a:gd name="connsiteY10" fmla="*/ 1070699 h 1487756"/>
              <a:gd name="connsiteX11" fmla="*/ 6092773 w 8740200"/>
              <a:gd name="connsiteY11" fmla="*/ 1066215 h 1487756"/>
              <a:gd name="connsiteX12" fmla="*/ 3822471 w 8740200"/>
              <a:gd name="connsiteY12" fmla="*/ 1066215 h 1487756"/>
              <a:gd name="connsiteX13" fmla="*/ 3770835 w 8740200"/>
              <a:gd name="connsiteY13" fmla="*/ 1060790 h 1487756"/>
              <a:gd name="connsiteX14" fmla="*/ 3770835 w 8740200"/>
              <a:gd name="connsiteY14" fmla="*/ 1063603 h 1487756"/>
              <a:gd name="connsiteX15" fmla="*/ 3770624 w 8740200"/>
              <a:gd name="connsiteY15" fmla="*/ 1063602 h 1487756"/>
              <a:gd name="connsiteX16" fmla="*/ 3745746 w 8740200"/>
              <a:gd name="connsiteY16" fmla="*/ 1066215 h 1487756"/>
              <a:gd name="connsiteX17" fmla="*/ 2886922 w 8740200"/>
              <a:gd name="connsiteY17" fmla="*/ 1066215 h 1487756"/>
              <a:gd name="connsiteX18" fmla="*/ 2874314 w 8740200"/>
              <a:gd name="connsiteY18" fmla="*/ 1066362 h 1487756"/>
              <a:gd name="connsiteX19" fmla="*/ 2602495 w 8740200"/>
              <a:gd name="connsiteY19" fmla="*/ 1070699 h 1487756"/>
              <a:gd name="connsiteX20" fmla="*/ 2609266 w 8740200"/>
              <a:gd name="connsiteY20" fmla="*/ 1066215 h 1487756"/>
              <a:gd name="connsiteX21" fmla="*/ 338964 w 8740200"/>
              <a:gd name="connsiteY21" fmla="*/ 1066215 h 1487756"/>
              <a:gd name="connsiteX22" fmla="*/ 0 w 8740200"/>
              <a:gd name="connsiteY22" fmla="*/ 889822 h 1487756"/>
              <a:gd name="connsiteX23" fmla="*/ 0 w 8740200"/>
              <a:gd name="connsiteY23" fmla="*/ 184270 h 1487756"/>
              <a:gd name="connsiteX24" fmla="*/ 338964 w 8740200"/>
              <a:gd name="connsiteY24" fmla="*/ 7877 h 1487756"/>
              <a:gd name="connsiteX25" fmla="*/ 3740008 w 8740200"/>
              <a:gd name="connsiteY25" fmla="*/ 7877 h 1487756"/>
              <a:gd name="connsiteX26" fmla="*/ 3770835 w 8740200"/>
              <a:gd name="connsiteY26" fmla="*/ 7343 h 1487756"/>
              <a:gd name="connsiteX27" fmla="*/ 3770835 w 8740200"/>
              <a:gd name="connsiteY27" fmla="*/ 13302 h 1487756"/>
              <a:gd name="connsiteX28" fmla="*/ 3822471 w 8740200"/>
              <a:gd name="connsiteY28" fmla="*/ 7877 h 1487756"/>
              <a:gd name="connsiteX29" fmla="*/ 7223515 w 8740200"/>
              <a:gd name="connsiteY29" fmla="*/ 7877 h 1487756"/>
              <a:gd name="connsiteX30" fmla="*/ 7804931 w 8740200"/>
              <a:gd name="connsiteY30" fmla="*/ 30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40200" h="1487756">
                <a:moveTo>
                  <a:pt x="7804931" y="30"/>
                </a:moveTo>
                <a:cubicBezTo>
                  <a:pt x="7983475" y="-345"/>
                  <a:pt x="8139128" y="2645"/>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70835" y="1060790"/>
                </a:lnTo>
                <a:lnTo>
                  <a:pt x="3770835" y="1063603"/>
                </a:lnTo>
                <a:lnTo>
                  <a:pt x="3770624" y="1063602"/>
                </a:lnTo>
                <a:lnTo>
                  <a:pt x="3745746" y="1066215"/>
                </a:lnTo>
                <a:lnTo>
                  <a:pt x="2886922" y="1066215"/>
                </a:lnTo>
                <a:lnTo>
                  <a:pt x="2874314" y="1066362"/>
                </a:lnTo>
                <a:cubicBezTo>
                  <a:pt x="2790261" y="1067534"/>
                  <a:pt x="2700431" y="1068970"/>
                  <a:pt x="2602495" y="1070699"/>
                </a:cubicBezTo>
                <a:lnTo>
                  <a:pt x="2609266" y="1066215"/>
                </a:lnTo>
                <a:lnTo>
                  <a:pt x="338964" y="1066215"/>
                </a:lnTo>
                <a:cubicBezTo>
                  <a:pt x="151758" y="1066215"/>
                  <a:pt x="0" y="987241"/>
                  <a:pt x="0" y="889822"/>
                </a:cubicBezTo>
                <a:lnTo>
                  <a:pt x="0" y="184270"/>
                </a:lnTo>
                <a:cubicBezTo>
                  <a:pt x="0" y="86850"/>
                  <a:pt x="151758" y="7877"/>
                  <a:pt x="338964" y="7877"/>
                </a:cubicBezTo>
                <a:lnTo>
                  <a:pt x="3740008" y="7877"/>
                </a:lnTo>
                <a:lnTo>
                  <a:pt x="3770835" y="7343"/>
                </a:lnTo>
                <a:lnTo>
                  <a:pt x="3770835" y="13302"/>
                </a:lnTo>
                <a:lnTo>
                  <a:pt x="3822471" y="7877"/>
                </a:lnTo>
                <a:lnTo>
                  <a:pt x="7223515" y="7877"/>
                </a:lnTo>
                <a:cubicBezTo>
                  <a:pt x="7424951" y="4140"/>
                  <a:pt x="7626386" y="402"/>
                  <a:pt x="7804931" y="3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SDG&amp;E has improved its bidder feedback process by providing more details in written notifications and offering bidders debriefing sessions. The sessions include an opportunity for bidders to also give feedback to SDG&amp;E.</a:t>
            </a:r>
          </a:p>
        </p:txBody>
      </p:sp>
      <p:sp>
        <p:nvSpPr>
          <p:cNvPr id="7" name="Freeform 10">
            <a:extLst>
              <a:ext uri="{FF2B5EF4-FFF2-40B4-BE49-F238E27FC236}">
                <a16:creationId xmlns:a16="http://schemas.microsoft.com/office/drawing/2014/main" id="{93894447-B03B-4EE1-941B-4AA9415603AE}"/>
              </a:ext>
            </a:extLst>
          </p:cNvPr>
          <p:cNvSpPr/>
          <p:nvPr/>
        </p:nvSpPr>
        <p:spPr>
          <a:xfrm>
            <a:off x="8644601" y="1737995"/>
            <a:ext cx="3264408" cy="1127559"/>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Bidder </a:t>
            </a:r>
            <a:r>
              <a:rPr kumimoji="0" lang="en-US" sz="2200" b="1" i="0" u="none" strike="noStrike" kern="1200" cap="none" spc="0" normalizeH="0" baseline="0" noProof="0" dirty="0">
                <a:ln>
                  <a:noFill/>
                </a:ln>
                <a:solidFill>
                  <a:srgbClr val="FFFFFF"/>
                </a:solidFill>
                <a:effectLst/>
                <a:uLnTx/>
                <a:uFillTx/>
                <a:latin typeface="Corbel" panose="020B0503020204020204"/>
                <a:ea typeface="+mn-ea"/>
                <a:cs typeface="+mn-cs"/>
              </a:rPr>
              <a:t>Feedback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orbel" panose="020B0503020204020204"/>
                <a:ea typeface="+mn-ea"/>
                <a:cs typeface="+mn-cs"/>
              </a:rPr>
              <a:t>Process</a:t>
            </a:r>
          </a:p>
        </p:txBody>
      </p:sp>
      <p:sp>
        <p:nvSpPr>
          <p:cNvPr id="8" name="Freeform 37">
            <a:extLst>
              <a:ext uri="{FF2B5EF4-FFF2-40B4-BE49-F238E27FC236}">
                <a16:creationId xmlns:a16="http://schemas.microsoft.com/office/drawing/2014/main" id="{DFD6BBF1-9FDA-4063-875C-61356A8F51A7}"/>
              </a:ext>
            </a:extLst>
          </p:cNvPr>
          <p:cNvSpPr/>
          <p:nvPr/>
        </p:nvSpPr>
        <p:spPr>
          <a:xfrm>
            <a:off x="417575" y="2748488"/>
            <a:ext cx="8229600" cy="1197864"/>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SDG&amp;E has collaborated with its PRG and collective IEs to improve the bidder interview process.</a:t>
            </a:r>
          </a:p>
        </p:txBody>
      </p:sp>
      <p:sp>
        <p:nvSpPr>
          <p:cNvPr id="9" name="Freeform 13">
            <a:extLst>
              <a:ext uri="{FF2B5EF4-FFF2-40B4-BE49-F238E27FC236}">
                <a16:creationId xmlns:a16="http://schemas.microsoft.com/office/drawing/2014/main" id="{A5E6CD95-4D00-4C6F-A6D9-1E6D401E74FC}"/>
              </a:ext>
            </a:extLst>
          </p:cNvPr>
          <p:cNvSpPr/>
          <p:nvPr/>
        </p:nvSpPr>
        <p:spPr>
          <a:xfrm>
            <a:off x="8634176" y="2761782"/>
            <a:ext cx="3264408" cy="1124712"/>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Improve Bidder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Interview Process</a:t>
            </a:r>
          </a:p>
        </p:txBody>
      </p:sp>
      <p:sp>
        <p:nvSpPr>
          <p:cNvPr id="14" name="Freeform 38">
            <a:extLst>
              <a:ext uri="{FF2B5EF4-FFF2-40B4-BE49-F238E27FC236}">
                <a16:creationId xmlns:a16="http://schemas.microsoft.com/office/drawing/2014/main" id="{4C879F16-D471-48F3-9788-7D743E0ABFE1}"/>
              </a:ext>
            </a:extLst>
          </p:cNvPr>
          <p:cNvSpPr/>
          <p:nvPr/>
        </p:nvSpPr>
        <p:spPr>
          <a:xfrm>
            <a:off x="415001" y="3745121"/>
            <a:ext cx="8229600" cy="1524298"/>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SDG&amp;E has not accepted the IEs’ recommendation and prefers to score the bidder’s proposed redlines to the Company’s proposed terms and conditions</a:t>
            </a: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a:t>
            </a:r>
          </a:p>
        </p:txBody>
      </p:sp>
      <p:sp>
        <p:nvSpPr>
          <p:cNvPr id="15" name="Freeform 15">
            <a:extLst>
              <a:ext uri="{FF2B5EF4-FFF2-40B4-BE49-F238E27FC236}">
                <a16:creationId xmlns:a16="http://schemas.microsoft.com/office/drawing/2014/main" id="{B61AB103-EB05-4A7C-A40F-753EA04A751D}"/>
              </a:ext>
            </a:extLst>
          </p:cNvPr>
          <p:cNvSpPr/>
          <p:nvPr/>
        </p:nvSpPr>
        <p:spPr>
          <a:xfrm>
            <a:off x="8668655" y="3755623"/>
            <a:ext cx="3264408" cy="1524299"/>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orbel" panose="020B0503020204020204"/>
                <a:ea typeface="+mn-ea"/>
                <a:cs typeface="+mn-cs"/>
              </a:rPr>
              <a:t>Score</a:t>
            </a: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 Bidder’s Redlines to Terms and Conditions</a:t>
            </a:r>
          </a:p>
        </p:txBody>
      </p:sp>
      <p:sp>
        <p:nvSpPr>
          <p:cNvPr id="11" name="Freeform 38">
            <a:extLst>
              <a:ext uri="{FF2B5EF4-FFF2-40B4-BE49-F238E27FC236}">
                <a16:creationId xmlns:a16="http://schemas.microsoft.com/office/drawing/2014/main" id="{554D5A10-2FF8-304C-8DD9-F838FABB7C5D}"/>
              </a:ext>
            </a:extLst>
          </p:cNvPr>
          <p:cNvSpPr/>
          <p:nvPr/>
        </p:nvSpPr>
        <p:spPr>
          <a:xfrm>
            <a:off x="449417" y="4974146"/>
            <a:ext cx="8229600" cy="1524298"/>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SDG&amp;E continues to reduce timelines and refine its solicitation process in response to IE and stakeholder feedback</a:t>
            </a:r>
          </a:p>
        </p:txBody>
      </p:sp>
      <p:sp>
        <p:nvSpPr>
          <p:cNvPr id="12" name="Freeform 15">
            <a:extLst>
              <a:ext uri="{FF2B5EF4-FFF2-40B4-BE49-F238E27FC236}">
                <a16:creationId xmlns:a16="http://schemas.microsoft.com/office/drawing/2014/main" id="{CA07A15C-A22D-6B48-86B2-121EE25830BF}"/>
              </a:ext>
            </a:extLst>
          </p:cNvPr>
          <p:cNvSpPr/>
          <p:nvPr/>
        </p:nvSpPr>
        <p:spPr>
          <a:xfrm>
            <a:off x="8703071" y="5058389"/>
            <a:ext cx="3264408" cy="1440055"/>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rgbClr val="0070C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Reduce Solicitation Timelines </a:t>
            </a:r>
          </a:p>
        </p:txBody>
      </p:sp>
      <p:sp>
        <p:nvSpPr>
          <p:cNvPr id="13" name="Footer Placeholder 3">
            <a:extLst>
              <a:ext uri="{FF2B5EF4-FFF2-40B4-BE49-F238E27FC236}">
                <a16:creationId xmlns:a16="http://schemas.microsoft.com/office/drawing/2014/main" id="{A9931A90-4D8F-4EAE-9BF8-42890DBB750E}"/>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July 11,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166082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E6D766D-6D87-4E3B-BA72-4DE08D8E3822}"/>
              </a:ext>
            </a:extLst>
          </p:cNvPr>
          <p:cNvSpPr txBox="1">
            <a:spLocks/>
          </p:cNvSpPr>
          <p:nvPr/>
        </p:nvSpPr>
        <p:spPr>
          <a:xfrm>
            <a:off x="411161" y="407960"/>
            <a:ext cx="9166889" cy="424732"/>
          </a:xfrm>
          <a:prstGeom prst="rect">
            <a:avLst/>
          </a:prstGeom>
        </p:spPr>
        <p:txBody>
          <a:bodyPr wrap="square">
            <a:sp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Responses to IE Observations</a:t>
            </a:r>
            <a:endParaRPr kumimoji="0" lang="en-US" sz="2400" b="0"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j-cs"/>
            </a:endParaRPr>
          </a:p>
        </p:txBody>
      </p:sp>
      <p:graphicFrame>
        <p:nvGraphicFramePr>
          <p:cNvPr id="2" name="Diagram 1">
            <a:extLst>
              <a:ext uri="{FF2B5EF4-FFF2-40B4-BE49-F238E27FC236}">
                <a16:creationId xmlns:a16="http://schemas.microsoft.com/office/drawing/2014/main" id="{D9D0B35A-6F70-925F-6C1B-9A7395E33A11}"/>
              </a:ext>
            </a:extLst>
          </p:cNvPr>
          <p:cNvGraphicFramePr/>
          <p:nvPr/>
        </p:nvGraphicFramePr>
        <p:xfrm>
          <a:off x="1091680" y="1231640"/>
          <a:ext cx="10263674" cy="499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Badge 1 with solid fill">
            <a:extLst>
              <a:ext uri="{FF2B5EF4-FFF2-40B4-BE49-F238E27FC236}">
                <a16:creationId xmlns:a16="http://schemas.microsoft.com/office/drawing/2014/main" id="{9EB73184-DAF3-7DCB-B6AF-051060FF3B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5508" y="1325697"/>
            <a:ext cx="774443" cy="774443"/>
          </a:xfrm>
          <a:prstGeom prst="rect">
            <a:avLst/>
          </a:prstGeom>
        </p:spPr>
      </p:pic>
      <p:pic>
        <p:nvPicPr>
          <p:cNvPr id="8" name="Graphic 7" descr="Badge with solid fill">
            <a:extLst>
              <a:ext uri="{FF2B5EF4-FFF2-40B4-BE49-F238E27FC236}">
                <a16:creationId xmlns:a16="http://schemas.microsoft.com/office/drawing/2014/main" id="{6F3F289B-5C43-B49C-9460-88E40109F0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1730" y="2379909"/>
            <a:ext cx="774443" cy="774443"/>
          </a:xfrm>
          <a:prstGeom prst="rect">
            <a:avLst/>
          </a:prstGeom>
        </p:spPr>
      </p:pic>
      <p:pic>
        <p:nvPicPr>
          <p:cNvPr id="11" name="Graphic 10" descr="Badge 3 with solid fill">
            <a:extLst>
              <a:ext uri="{FF2B5EF4-FFF2-40B4-BE49-F238E27FC236}">
                <a16:creationId xmlns:a16="http://schemas.microsoft.com/office/drawing/2014/main" id="{17A6D344-C345-32B9-CE0E-7BB716F0BD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5509" y="3385800"/>
            <a:ext cx="774443" cy="774443"/>
          </a:xfrm>
          <a:prstGeom prst="rect">
            <a:avLst/>
          </a:prstGeom>
        </p:spPr>
      </p:pic>
      <p:pic>
        <p:nvPicPr>
          <p:cNvPr id="13" name="Graphic 12" descr="Badge 4 with solid fill">
            <a:extLst>
              <a:ext uri="{FF2B5EF4-FFF2-40B4-BE49-F238E27FC236}">
                <a16:creationId xmlns:a16="http://schemas.microsoft.com/office/drawing/2014/main" id="{315B2B96-99A3-9500-4627-C0EDB33D579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1730" y="4421800"/>
            <a:ext cx="774443" cy="774443"/>
          </a:xfrm>
          <a:prstGeom prst="rect">
            <a:avLst/>
          </a:prstGeom>
        </p:spPr>
      </p:pic>
      <p:pic>
        <p:nvPicPr>
          <p:cNvPr id="15" name="Graphic 14" descr="Badge 5 with solid fill">
            <a:extLst>
              <a:ext uri="{FF2B5EF4-FFF2-40B4-BE49-F238E27FC236}">
                <a16:creationId xmlns:a16="http://schemas.microsoft.com/office/drawing/2014/main" id="{BD8D6A34-304A-D02D-0B16-F80BEDFB722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5509" y="5400003"/>
            <a:ext cx="774443" cy="774443"/>
          </a:xfrm>
          <a:prstGeom prst="rect">
            <a:avLst/>
          </a:prstGeom>
        </p:spPr>
      </p:pic>
    </p:spTree>
    <p:extLst>
      <p:ext uri="{BB962C8B-B14F-4D97-AF65-F5344CB8AC3E}">
        <p14:creationId xmlns:p14="http://schemas.microsoft.com/office/powerpoint/2010/main" val="36531739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895467" y="863364"/>
            <a:ext cx="6657476" cy="5126124"/>
          </a:xfrm>
        </p:spPr>
        <p:txBody>
          <a:bodyPr vert="horz" lIns="91440" tIns="45720" rIns="91440" bIns="45720" rtlCol="0" anchor="ctr">
            <a:normAutofit/>
          </a:bodyPr>
          <a:lstStyle/>
          <a:p>
            <a:pPr algn="r"/>
            <a:r>
              <a:rPr lang="en-US" sz="6600" b="1" dirty="0">
                <a:solidFill>
                  <a:schemeClr val="tx1"/>
                </a:solidFill>
              </a:rPr>
              <a:t>SCE</a:t>
            </a:r>
          </a:p>
        </p:txBody>
      </p:sp>
      <p:cxnSp>
        <p:nvCxnSpPr>
          <p:cNvPr id="33" name="Straight Connector 32">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ABB0C7F6-5B8A-416F-B23F-A902DA693701}"/>
              </a:ext>
            </a:extLst>
          </p:cNvPr>
          <p:cNvSpPr>
            <a:spLocks noGrp="1"/>
          </p:cNvSpPr>
          <p:nvPr>
            <p:ph type="ftr" sz="quarter" idx="11"/>
          </p:nvPr>
        </p:nvSpPr>
        <p:spPr>
          <a:xfrm>
            <a:off x="895468" y="6223828"/>
            <a:ext cx="4305706" cy="365125"/>
          </a:xfr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July 11, 2022  Stakeholder Meeting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orbel" panose="020B0503020204020204"/>
                <a:ea typeface="+mn-ea"/>
                <a:cs typeface="+mn-cs"/>
              </a:rPr>
              <a:t>Semi-Annual Report: July 11, 2022  Stakeholder Meeting</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10066487" y="6223828"/>
            <a:ext cx="17062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A6B727">
                    <a:lumMod val="40000"/>
                    <a:lumOff val="60000"/>
                  </a:srgbClr>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63</a:t>
            </a:fld>
            <a:endPar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10284166"/>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D6B2-AB0D-4B17-BAAF-C04AB7B7DBB7}"/>
              </a:ext>
            </a:extLst>
          </p:cNvPr>
          <p:cNvSpPr>
            <a:spLocks noGrp="1"/>
          </p:cNvSpPr>
          <p:nvPr>
            <p:ph type="title"/>
          </p:nvPr>
        </p:nvSpPr>
        <p:spPr/>
        <p:txBody>
          <a:bodyPr>
            <a:normAutofit/>
          </a:bodyPr>
          <a:lstStyle/>
          <a:p>
            <a:r>
              <a:rPr lang="en-US" dirty="0">
                <a:solidFill>
                  <a:schemeClr val="tx1">
                    <a:lumMod val="65000"/>
                    <a:lumOff val="35000"/>
                  </a:schemeClr>
                </a:solidFill>
              </a:rPr>
              <a:t>SCE Solicitations</a:t>
            </a:r>
          </a:p>
        </p:txBody>
      </p:sp>
      <p:sp>
        <p:nvSpPr>
          <p:cNvPr id="5" name="Slide Number Placeholder 4">
            <a:extLst>
              <a:ext uri="{FF2B5EF4-FFF2-40B4-BE49-F238E27FC236}">
                <a16:creationId xmlns:a16="http://schemas.microsoft.com/office/drawing/2014/main" id="{5A0CF043-10C0-42A8-B9BC-58808B3948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51FD3E-87FA-4BB9-8479-893262DE1709}"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Rectangle 1">
            <a:extLst>
              <a:ext uri="{FF2B5EF4-FFF2-40B4-BE49-F238E27FC236}">
                <a16:creationId xmlns:a16="http://schemas.microsoft.com/office/drawing/2014/main" id="{A8BD3C93-68E6-5249-A1B9-9BF1F2994427}"/>
              </a:ext>
            </a:extLst>
          </p:cNvPr>
          <p:cNvSpPr>
            <a:spLocks noChangeArrowheads="1"/>
          </p:cNvSpPr>
          <p:nvPr/>
        </p:nvSpPr>
        <p:spPr bwMode="auto">
          <a:xfrm flipV="1">
            <a:off x="1639957" y="3001693"/>
            <a:ext cx="134619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 name="Rectangle 1">
            <a:extLst>
              <a:ext uri="{FF2B5EF4-FFF2-40B4-BE49-F238E27FC236}">
                <a16:creationId xmlns:a16="http://schemas.microsoft.com/office/drawing/2014/main" id="{EC1F3767-4F02-A44E-BE65-3C045D7AB267}"/>
              </a:ext>
            </a:extLst>
          </p:cNvPr>
          <p:cNvSpPr>
            <a:spLocks noChangeArrowheads="1"/>
          </p:cNvSpPr>
          <p:nvPr/>
        </p:nvSpPr>
        <p:spPr bwMode="auto">
          <a:xfrm>
            <a:off x="2200275" y="2973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3" name="Table 2">
            <a:extLst>
              <a:ext uri="{FF2B5EF4-FFF2-40B4-BE49-F238E27FC236}">
                <a16:creationId xmlns:a16="http://schemas.microsoft.com/office/drawing/2014/main" id="{12888CF3-223D-F349-B651-1327E524D85E}"/>
              </a:ext>
            </a:extLst>
          </p:cNvPr>
          <p:cNvGraphicFramePr>
            <a:graphicFrameLocks noGrp="1"/>
          </p:cNvGraphicFramePr>
          <p:nvPr/>
        </p:nvGraphicFramePr>
        <p:xfrm>
          <a:off x="1142999" y="1965959"/>
          <a:ext cx="10291440" cy="3493142"/>
        </p:xfrm>
        <a:graphic>
          <a:graphicData uri="http://schemas.openxmlformats.org/drawingml/2006/table">
            <a:tbl>
              <a:tblPr firstRow="1" bandRow="1">
                <a:tableStyleId>{00A15C55-8517-42AA-B614-E9B94910E393}</a:tableStyleId>
              </a:tblPr>
              <a:tblGrid>
                <a:gridCol w="5245953">
                  <a:extLst>
                    <a:ext uri="{9D8B030D-6E8A-4147-A177-3AD203B41FA5}">
                      <a16:colId xmlns:a16="http://schemas.microsoft.com/office/drawing/2014/main" val="4088371768"/>
                    </a:ext>
                  </a:extLst>
                </a:gridCol>
                <a:gridCol w="3107275">
                  <a:extLst>
                    <a:ext uri="{9D8B030D-6E8A-4147-A177-3AD203B41FA5}">
                      <a16:colId xmlns:a16="http://schemas.microsoft.com/office/drawing/2014/main" val="49753808"/>
                    </a:ext>
                  </a:extLst>
                </a:gridCol>
                <a:gridCol w="1938212">
                  <a:extLst>
                    <a:ext uri="{9D8B030D-6E8A-4147-A177-3AD203B41FA5}">
                      <a16:colId xmlns:a16="http://schemas.microsoft.com/office/drawing/2014/main" val="982615368"/>
                    </a:ext>
                  </a:extLst>
                </a:gridCol>
              </a:tblGrid>
              <a:tr h="570552">
                <a:tc>
                  <a:txBody>
                    <a:bodyPr/>
                    <a:lstStyle/>
                    <a:p>
                      <a:pPr marL="0" marR="0" algn="ctr">
                        <a:spcBef>
                          <a:spcPts val="0"/>
                        </a:spcBef>
                        <a:spcAft>
                          <a:spcPts val="0"/>
                        </a:spcAft>
                      </a:pPr>
                      <a:r>
                        <a:rPr lang="en-US" sz="1800" dirty="0">
                          <a:effectLst/>
                        </a:rPr>
                        <a:t>Solicitation</a:t>
                      </a:r>
                      <a:endParaRPr lang="en-US" sz="1800" b="1" dirty="0">
                        <a:solidFill>
                          <a:srgbClr val="FFFFFF"/>
                        </a:solidFill>
                        <a:effectLst/>
                        <a:latin typeface="Century Gothic" panose="020B050202020202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Assigned IE</a:t>
                      </a:r>
                      <a:endParaRPr lang="en-US" sz="1800" b="1" dirty="0">
                        <a:solidFill>
                          <a:srgbClr val="FFFFFF"/>
                        </a:solidFill>
                        <a:effectLst/>
                        <a:latin typeface="Century Gothic" panose="020B050202020202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Solicitation</a:t>
                      </a:r>
                    </a:p>
                    <a:p>
                      <a:pPr marL="0" marR="0" algn="ctr">
                        <a:spcBef>
                          <a:spcPts val="0"/>
                        </a:spcBef>
                        <a:spcAft>
                          <a:spcPts val="0"/>
                        </a:spcAft>
                      </a:pPr>
                      <a:r>
                        <a:rPr lang="en-US" sz="1800" dirty="0">
                          <a:effectLst/>
                        </a:rPr>
                        <a:t>Status</a:t>
                      </a:r>
                      <a:endParaRPr lang="en-US" sz="1800" b="1" dirty="0">
                        <a:solidFill>
                          <a:srgbClr val="FFFFFF"/>
                        </a:solidFill>
                        <a:effectLst/>
                        <a:latin typeface="Century Gothic" panose="020B050202020202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649860246"/>
                  </a:ext>
                </a:extLst>
              </a:tr>
              <a:tr h="384242">
                <a:tc>
                  <a:txBody>
                    <a:bodyPr/>
                    <a:lstStyle/>
                    <a:p>
                      <a:pPr marL="0" marR="0">
                        <a:spcBef>
                          <a:spcPts val="600"/>
                        </a:spcBef>
                        <a:spcAft>
                          <a:spcPts val="0"/>
                        </a:spcAft>
                      </a:pPr>
                      <a:r>
                        <a:rPr lang="en-US" sz="1800" dirty="0">
                          <a:solidFill>
                            <a:schemeClr val="tx2"/>
                          </a:solidFill>
                          <a:effectLst/>
                        </a:rPr>
                        <a:t>Local Residential, Commercial, Industrial (RCI)</a:t>
                      </a:r>
                      <a:endParaRPr lang="en-US" sz="18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600"/>
                        </a:spcBef>
                        <a:spcAft>
                          <a:spcPts val="0"/>
                        </a:spcAft>
                      </a:pPr>
                      <a:r>
                        <a:rPr lang="en-US" sz="1800" dirty="0">
                          <a:solidFill>
                            <a:schemeClr val="tx2"/>
                          </a:solidFill>
                          <a:effectLst/>
                        </a:rPr>
                        <a:t>MCR Corporate Services</a:t>
                      </a:r>
                      <a:endParaRPr lang="en-US" sz="18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600"/>
                        </a:spcBef>
                        <a:spcAft>
                          <a:spcPts val="0"/>
                        </a:spcAft>
                      </a:pPr>
                      <a:r>
                        <a:rPr lang="en-US" sz="1800" dirty="0">
                          <a:solidFill>
                            <a:schemeClr val="tx2"/>
                          </a:solidFill>
                          <a:effectLst/>
                          <a:latin typeface="+mn-lt"/>
                          <a:ea typeface="Times New Roman" panose="02020603050405020304" pitchFamily="18" charset="0"/>
                          <a:cs typeface="Calibri" panose="020F0502020204030204" pitchFamily="34" charset="0"/>
                        </a:rPr>
                        <a:t>Complete</a:t>
                      </a:r>
                    </a:p>
                  </a:txBody>
                  <a:tcPr marL="68580" marR="68580" marT="0" marB="0" anchor="ctr"/>
                </a:tc>
                <a:extLst>
                  <a:ext uri="{0D108BD9-81ED-4DB2-BD59-A6C34878D82A}">
                    <a16:rowId xmlns:a16="http://schemas.microsoft.com/office/drawing/2014/main" val="2994204999"/>
                  </a:ext>
                </a:extLst>
              </a:tr>
              <a:tr h="337351">
                <a:tc>
                  <a:txBody>
                    <a:bodyPr/>
                    <a:lstStyle/>
                    <a:p>
                      <a:pPr marL="0" marR="0">
                        <a:spcBef>
                          <a:spcPts val="600"/>
                        </a:spcBef>
                        <a:spcAft>
                          <a:spcPts val="0"/>
                        </a:spcAft>
                      </a:pPr>
                      <a:r>
                        <a:rPr lang="en-US" sz="1800" dirty="0">
                          <a:solidFill>
                            <a:schemeClr val="tx2"/>
                          </a:solidFill>
                          <a:effectLst/>
                        </a:rPr>
                        <a:t>Statewide Lighting</a:t>
                      </a:r>
                      <a:endParaRPr lang="en-US" sz="18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600"/>
                        </a:spcBef>
                        <a:spcAft>
                          <a:spcPts val="0"/>
                        </a:spcAft>
                      </a:pPr>
                      <a:r>
                        <a:rPr lang="en-US" sz="1800" dirty="0">
                          <a:solidFill>
                            <a:schemeClr val="tx2"/>
                          </a:solidFill>
                          <a:effectLst/>
                        </a:rPr>
                        <a:t>Barakat Consulting, Inc.</a:t>
                      </a:r>
                      <a:endParaRPr lang="en-US" sz="18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600"/>
                        </a:spcBef>
                        <a:spcAft>
                          <a:spcPts val="0"/>
                        </a:spcAft>
                      </a:pPr>
                      <a:r>
                        <a:rPr lang="en-US" sz="1800" dirty="0">
                          <a:solidFill>
                            <a:schemeClr val="tx2"/>
                          </a:solidFill>
                          <a:effectLst/>
                          <a:latin typeface="Corbel" panose="020B0503020204020204" pitchFamily="34" charset="0"/>
                          <a:ea typeface="Times New Roman" panose="02020603050405020304" pitchFamily="18" charset="0"/>
                          <a:cs typeface="Calibri" panose="020F0502020204030204" pitchFamily="34" charset="0"/>
                        </a:rPr>
                        <a:t>Complete</a:t>
                      </a:r>
                    </a:p>
                  </a:txBody>
                  <a:tcPr marL="68580" marR="68580" marT="0" marB="0" anchor="ctr"/>
                </a:tc>
                <a:extLst>
                  <a:ext uri="{0D108BD9-81ED-4DB2-BD59-A6C34878D82A}">
                    <a16:rowId xmlns:a16="http://schemas.microsoft.com/office/drawing/2014/main" val="2947877557"/>
                  </a:ext>
                </a:extLst>
              </a:tr>
              <a:tr h="319596">
                <a:tc>
                  <a:txBody>
                    <a:bodyPr/>
                    <a:lstStyle/>
                    <a:p>
                      <a:pPr marL="0" marR="0">
                        <a:spcBef>
                          <a:spcPts val="600"/>
                        </a:spcBef>
                        <a:spcAft>
                          <a:spcPts val="0"/>
                        </a:spcAft>
                      </a:pPr>
                      <a:r>
                        <a:rPr lang="en-US" sz="1800" dirty="0">
                          <a:solidFill>
                            <a:schemeClr val="tx2"/>
                          </a:solidFill>
                          <a:effectLst/>
                        </a:rPr>
                        <a:t>Statewide Emerging Technologies (Electric)</a:t>
                      </a:r>
                      <a:endParaRPr lang="en-US" sz="18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600"/>
                        </a:spcBef>
                        <a:spcAft>
                          <a:spcPts val="0"/>
                        </a:spcAft>
                      </a:pPr>
                      <a:r>
                        <a:rPr lang="en-US" sz="1800" dirty="0">
                          <a:solidFill>
                            <a:schemeClr val="tx2"/>
                          </a:solidFill>
                          <a:effectLst/>
                        </a:rPr>
                        <a:t>Barakat Consulting, Inc.</a:t>
                      </a:r>
                      <a:endParaRPr lang="en-US" sz="18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600"/>
                        </a:spcBef>
                        <a:spcAft>
                          <a:spcPts val="0"/>
                        </a:spcAft>
                      </a:pPr>
                      <a:r>
                        <a:rPr lang="en-US" sz="1800" dirty="0">
                          <a:solidFill>
                            <a:schemeClr val="tx2"/>
                          </a:solidFill>
                          <a:effectLst/>
                        </a:rPr>
                        <a:t>Complete</a:t>
                      </a:r>
                      <a:endParaRPr lang="en-US" sz="18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612465252"/>
                  </a:ext>
                </a:extLst>
              </a:tr>
              <a:tr h="323833">
                <a:tc>
                  <a:txBody>
                    <a:bodyPr/>
                    <a:lstStyle/>
                    <a:p>
                      <a:pPr marL="0" marR="0" algn="l" defTabSz="914400" rtl="0" eaLnBrk="1" latinLnBrk="0" hangingPunct="1">
                        <a:spcBef>
                          <a:spcPts val="600"/>
                        </a:spcBef>
                        <a:spcAft>
                          <a:spcPts val="0"/>
                        </a:spcAft>
                      </a:pPr>
                      <a:r>
                        <a:rPr lang="en-US" sz="1800" kern="1200" dirty="0">
                          <a:solidFill>
                            <a:schemeClr val="tx2"/>
                          </a:solidFill>
                          <a:effectLst/>
                          <a:latin typeface="+mn-lt"/>
                          <a:ea typeface="+mn-ea"/>
                          <a:cs typeface="+mn-cs"/>
                        </a:rPr>
                        <a:t>Local Public</a:t>
                      </a:r>
                    </a:p>
                  </a:txBody>
                  <a:tcPr marL="68580" marR="68580" marT="0" marB="0" anchor="ctr"/>
                </a:tc>
                <a:tc>
                  <a:txBody>
                    <a:bodyPr/>
                    <a:lstStyle/>
                    <a:p>
                      <a:pPr marL="0" marR="0">
                        <a:spcBef>
                          <a:spcPts val="600"/>
                        </a:spcBef>
                        <a:spcAft>
                          <a:spcPts val="0"/>
                        </a:spcAft>
                      </a:pPr>
                      <a:r>
                        <a:rPr lang="en-US" sz="1800" kern="1200" dirty="0">
                          <a:solidFill>
                            <a:schemeClr val="tx2"/>
                          </a:solidFill>
                          <a:effectLst/>
                          <a:latin typeface="+mn-lt"/>
                          <a:ea typeface="+mn-ea"/>
                          <a:cs typeface="+mn-cs"/>
                        </a:rPr>
                        <a:t>Don Arambula Consulting</a:t>
                      </a:r>
                    </a:p>
                  </a:txBody>
                  <a:tcPr marL="68580" marR="68580" marT="0" marB="0" anchor="ctr"/>
                </a:tc>
                <a:tc>
                  <a:txBody>
                    <a:bodyPr/>
                    <a:lstStyle/>
                    <a:p>
                      <a:pPr marL="0" marR="0" algn="ctr" defTabSz="914400" rtl="0" eaLnBrk="1" latinLnBrk="0" hangingPunct="1">
                        <a:spcBef>
                          <a:spcPts val="600"/>
                        </a:spcBef>
                        <a:spcAft>
                          <a:spcPts val="0"/>
                        </a:spcAft>
                      </a:pPr>
                      <a:r>
                        <a:rPr lang="en-US" sz="1800" kern="1200" dirty="0">
                          <a:solidFill>
                            <a:schemeClr val="tx2"/>
                          </a:solidFill>
                          <a:effectLst/>
                          <a:latin typeface="+mn-lt"/>
                          <a:ea typeface="+mn-ea"/>
                          <a:cs typeface="+mn-cs"/>
                        </a:rPr>
                        <a:t>Contract Executed</a:t>
                      </a:r>
                    </a:p>
                  </a:txBody>
                  <a:tcPr marL="68580" marR="68580" marT="0" marB="0" anchor="ctr"/>
                </a:tc>
                <a:extLst>
                  <a:ext uri="{0D108BD9-81ED-4DB2-BD59-A6C34878D82A}">
                    <a16:rowId xmlns:a16="http://schemas.microsoft.com/office/drawing/2014/main" val="1735615474"/>
                  </a:ext>
                </a:extLst>
              </a:tr>
              <a:tr h="350870">
                <a:tc>
                  <a:txBody>
                    <a:bodyPr/>
                    <a:lstStyle/>
                    <a:p>
                      <a:pPr marL="0" marR="0" algn="l" defTabSz="914400" rtl="0" eaLnBrk="1" latinLnBrk="0" hangingPunct="1">
                        <a:spcBef>
                          <a:spcPts val="600"/>
                        </a:spcBef>
                        <a:spcAft>
                          <a:spcPts val="0"/>
                        </a:spcAft>
                      </a:pPr>
                      <a:r>
                        <a:rPr lang="en-US" sz="1800" kern="1200" dirty="0">
                          <a:solidFill>
                            <a:schemeClr val="tx2"/>
                          </a:solidFill>
                          <a:effectLst/>
                          <a:latin typeface="+mn-lt"/>
                          <a:ea typeface="+mn-ea"/>
                          <a:cs typeface="+mn-cs"/>
                        </a:rPr>
                        <a:t>Local Agricultural</a:t>
                      </a:r>
                    </a:p>
                  </a:txBody>
                  <a:tcPr marL="68580" marR="68580" marT="0" marB="0" anchor="ctr"/>
                </a:tc>
                <a:tc>
                  <a:txBody>
                    <a:bodyPr/>
                    <a:lstStyle/>
                    <a:p>
                      <a:pPr marL="0" marR="0">
                        <a:spcBef>
                          <a:spcPts val="600"/>
                        </a:spcBef>
                        <a:spcAft>
                          <a:spcPts val="0"/>
                        </a:spcAft>
                      </a:pPr>
                      <a:r>
                        <a:rPr lang="en-US" sz="1800" kern="1200" dirty="0">
                          <a:solidFill>
                            <a:schemeClr val="tx2"/>
                          </a:solidFill>
                          <a:effectLst/>
                          <a:latin typeface="+mn-lt"/>
                          <a:ea typeface="+mn-ea"/>
                          <a:cs typeface="+mn-cs"/>
                        </a:rPr>
                        <a:t>Don Arambula Consulting</a:t>
                      </a:r>
                    </a:p>
                  </a:txBody>
                  <a:tcPr marL="68580" marR="68580" marT="0" marB="0" anchor="ctr"/>
                </a:tc>
                <a:tc>
                  <a:txBody>
                    <a:bodyPr/>
                    <a:lstStyle/>
                    <a:p>
                      <a:pPr marL="0" marR="0" algn="ctr" defTabSz="914400" rtl="0" eaLnBrk="1" latinLnBrk="0" hangingPunct="1">
                        <a:spcBef>
                          <a:spcPts val="600"/>
                        </a:spcBef>
                        <a:spcAft>
                          <a:spcPts val="0"/>
                        </a:spcAft>
                      </a:pPr>
                      <a:r>
                        <a:rPr lang="en-US" sz="1800" kern="1200" dirty="0">
                          <a:solidFill>
                            <a:schemeClr val="tx2"/>
                          </a:solidFill>
                          <a:effectLst/>
                          <a:latin typeface="+mn-lt"/>
                          <a:ea typeface="+mn-ea"/>
                          <a:cs typeface="+mn-cs"/>
                        </a:rPr>
                        <a:t>Contract Executed</a:t>
                      </a:r>
                    </a:p>
                  </a:txBody>
                  <a:tcPr marL="68580" marR="68580" marT="0" marB="0" anchor="ctr"/>
                </a:tc>
                <a:extLst>
                  <a:ext uri="{0D108BD9-81ED-4DB2-BD59-A6C34878D82A}">
                    <a16:rowId xmlns:a16="http://schemas.microsoft.com/office/drawing/2014/main" val="3020983494"/>
                  </a:ext>
                </a:extLst>
              </a:tr>
              <a:tr h="350870">
                <a:tc>
                  <a:txBody>
                    <a:bodyPr/>
                    <a:lstStyle/>
                    <a:p>
                      <a:pPr marL="0" marR="0">
                        <a:spcBef>
                          <a:spcPts val="300"/>
                        </a:spcBef>
                        <a:spcAft>
                          <a:spcPts val="300"/>
                        </a:spcAft>
                      </a:pPr>
                      <a:r>
                        <a:rPr lang="en-US" sz="1800" b="0" dirty="0">
                          <a:solidFill>
                            <a:schemeClr val="tx2"/>
                          </a:solidFill>
                          <a:effectLst/>
                          <a:latin typeface="Corbel" panose="020B0503020204020204" pitchFamily="34" charset="0"/>
                          <a:ea typeface="Arial" panose="020B0604020202020204" pitchFamily="34" charset="0"/>
                          <a:cs typeface="Times New Roman" panose="02020603050405020304" pitchFamily="18" charset="0"/>
                        </a:rPr>
                        <a:t>Statewide Higher Education</a:t>
                      </a:r>
                    </a:p>
                  </a:txBody>
                  <a:tcPr marL="68580" marR="68580" marT="0" marB="0"/>
                </a:tc>
                <a:tc>
                  <a:txBody>
                    <a:bodyPr/>
                    <a:lstStyle/>
                    <a:p>
                      <a:pPr marL="0" marR="0">
                        <a:spcBef>
                          <a:spcPts val="600"/>
                        </a:spcBef>
                        <a:spcAft>
                          <a:spcPts val="0"/>
                        </a:spcAft>
                      </a:pPr>
                      <a:r>
                        <a:rPr lang="en-US" sz="1800" dirty="0">
                          <a:solidFill>
                            <a:schemeClr val="tx2"/>
                          </a:solidFill>
                          <a:effectLst/>
                          <a:latin typeface="Corbel" panose="020B0503020204020204" pitchFamily="34" charset="0"/>
                          <a:ea typeface="Times New Roman" panose="02020603050405020304" pitchFamily="18" charset="0"/>
                          <a:cs typeface="Calibri" panose="020F0502020204030204" pitchFamily="34" charset="0"/>
                        </a:rPr>
                        <a:t>MCR Corporate Services</a:t>
                      </a:r>
                    </a:p>
                  </a:txBody>
                  <a:tcPr marL="68580" marR="68580" marT="0" marB="0" anchor="ctr"/>
                </a:tc>
                <a:tc>
                  <a:txBody>
                    <a:bodyPr/>
                    <a:lstStyle/>
                    <a:p>
                      <a:pPr marL="0" marR="0" algn="ctr">
                        <a:spcBef>
                          <a:spcPts val="600"/>
                        </a:spcBef>
                        <a:spcAft>
                          <a:spcPts val="0"/>
                        </a:spcAft>
                      </a:pPr>
                      <a:r>
                        <a:rPr kumimoji="0" lang="en-US" sz="1800" b="0" i="0" u="none" strike="noStrike" kern="1200" cap="none" spc="0" normalizeH="0" baseline="0" noProof="0" dirty="0">
                          <a:ln>
                            <a:noFill/>
                          </a:ln>
                          <a:solidFill>
                            <a:schemeClr val="tx2"/>
                          </a:solidFill>
                          <a:effectLst/>
                          <a:uLnTx/>
                          <a:uFillTx/>
                          <a:latin typeface="Corbel" panose="020B0503020204020204"/>
                          <a:ea typeface="+mn-ea"/>
                          <a:cs typeface="+mn-cs"/>
                        </a:rPr>
                        <a:t>Contract Executed</a:t>
                      </a:r>
                      <a:endParaRPr lang="en-US" sz="18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237758504"/>
                  </a:ext>
                </a:extLst>
              </a:tr>
              <a:tr h="285276">
                <a:tc>
                  <a:txBody>
                    <a:bodyPr/>
                    <a:lstStyle/>
                    <a:p>
                      <a:pPr marL="0" marR="0">
                        <a:spcBef>
                          <a:spcPts val="300"/>
                        </a:spcBef>
                        <a:spcAft>
                          <a:spcPts val="300"/>
                        </a:spcAft>
                      </a:pPr>
                      <a:r>
                        <a:rPr lang="en-US" sz="1800" b="0" dirty="0">
                          <a:solidFill>
                            <a:schemeClr val="tx2"/>
                          </a:solidFill>
                          <a:effectLst/>
                          <a:latin typeface="Corbel" panose="020B0503020204020204" pitchFamily="34" charset="0"/>
                          <a:ea typeface="Arial" panose="020B0604020202020204" pitchFamily="34" charset="0"/>
                          <a:cs typeface="Times New Roman" panose="02020603050405020304" pitchFamily="18" charset="0"/>
                        </a:rPr>
                        <a:t>Statewide Water and Wastewater Pumping</a:t>
                      </a:r>
                    </a:p>
                  </a:txBody>
                  <a:tcPr marL="68580" marR="68580" marT="0" marB="0"/>
                </a:tc>
                <a:tc>
                  <a:txBody>
                    <a:bodyPr/>
                    <a:lstStyle/>
                    <a:p>
                      <a:pPr marL="0" marR="0">
                        <a:spcBef>
                          <a:spcPts val="600"/>
                        </a:spcBef>
                        <a:spcAft>
                          <a:spcPts val="0"/>
                        </a:spcAft>
                      </a:pPr>
                      <a:r>
                        <a:rPr lang="en-US" sz="1800" dirty="0">
                          <a:solidFill>
                            <a:schemeClr val="tx2"/>
                          </a:solidFill>
                          <a:effectLst/>
                          <a:latin typeface="Corbel" panose="020B0503020204020204" pitchFamily="34" charset="0"/>
                          <a:ea typeface="Times New Roman" panose="02020603050405020304" pitchFamily="18" charset="0"/>
                          <a:cs typeface="Calibri" panose="020F0502020204030204" pitchFamily="34" charset="0"/>
                        </a:rPr>
                        <a:t>MCR Corporate Services</a:t>
                      </a:r>
                    </a:p>
                  </a:txBody>
                  <a:tcPr marL="68580" marR="68580" marT="0" marB="0" anchor="ctr"/>
                </a:tc>
                <a:tc>
                  <a:txBody>
                    <a:bodyPr/>
                    <a:lstStyle/>
                    <a:p>
                      <a:pPr marL="0" marR="0" algn="ctr">
                        <a:spcBef>
                          <a:spcPts val="600"/>
                        </a:spcBef>
                        <a:spcAft>
                          <a:spcPts val="0"/>
                        </a:spcAft>
                      </a:pPr>
                      <a:r>
                        <a:rPr kumimoji="0" lang="en-US" sz="1800" b="0" i="0" u="none" strike="noStrike" kern="1200" cap="none" spc="0" normalizeH="0" baseline="0" noProof="0" dirty="0">
                          <a:ln>
                            <a:noFill/>
                          </a:ln>
                          <a:solidFill>
                            <a:schemeClr val="tx2"/>
                          </a:solidFill>
                          <a:effectLst/>
                          <a:uLnTx/>
                          <a:uFillTx/>
                          <a:latin typeface="Corbel" panose="020B0503020204020204"/>
                          <a:ea typeface="+mn-ea"/>
                          <a:cs typeface="+mn-cs"/>
                        </a:rPr>
                        <a:t>Contract Executed</a:t>
                      </a:r>
                      <a:endParaRPr lang="en-US" sz="18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443289737"/>
                  </a:ext>
                </a:extLst>
              </a:tr>
              <a:tr h="285276">
                <a:tc>
                  <a:txBody>
                    <a:bodyPr/>
                    <a:lstStyle/>
                    <a:p>
                      <a:pPr marL="0" marR="0">
                        <a:spcBef>
                          <a:spcPts val="300"/>
                        </a:spcBef>
                        <a:spcAft>
                          <a:spcPts val="300"/>
                        </a:spcAft>
                      </a:pPr>
                      <a:r>
                        <a:rPr lang="en-US" sz="1800" b="0" dirty="0">
                          <a:solidFill>
                            <a:schemeClr val="tx2"/>
                          </a:solidFill>
                          <a:effectLst/>
                          <a:latin typeface="Corbel" panose="020B0503020204020204" pitchFamily="34" charset="0"/>
                          <a:ea typeface="Arial" panose="020B0604020202020204" pitchFamily="34" charset="0"/>
                          <a:cs typeface="Times New Roman" panose="02020603050405020304" pitchFamily="18" charset="0"/>
                        </a:rPr>
                        <a:t>Local Equity  - Residential</a:t>
                      </a:r>
                    </a:p>
                  </a:txBody>
                  <a:tcPr marL="68580" marR="68580" marT="0" marB="0"/>
                </a:tc>
                <a:tc>
                  <a:txBody>
                    <a:bodyPr/>
                    <a:lstStyle/>
                    <a:p>
                      <a:pPr marL="0" marR="0">
                        <a:spcBef>
                          <a:spcPts val="600"/>
                        </a:spcBef>
                        <a:spcAft>
                          <a:spcPts val="0"/>
                        </a:spcAft>
                      </a:pPr>
                      <a:r>
                        <a:rPr lang="en-US" sz="1800" dirty="0">
                          <a:solidFill>
                            <a:schemeClr val="tx2"/>
                          </a:solidFill>
                          <a:effectLst/>
                          <a:latin typeface="Corbel" panose="020B0503020204020204" pitchFamily="34" charset="0"/>
                          <a:ea typeface="Times New Roman" panose="02020603050405020304" pitchFamily="18" charset="0"/>
                          <a:cs typeface="Calibri" panose="020F0502020204030204" pitchFamily="34" charset="0"/>
                        </a:rPr>
                        <a:t>Barakat Consulting, Inc</a:t>
                      </a:r>
                    </a:p>
                  </a:txBody>
                  <a:tcPr marL="68580" marR="68580" marT="0" marB="0" anchor="ctr"/>
                </a:tc>
                <a:tc>
                  <a:txBody>
                    <a:bodyPr/>
                    <a:lstStyle/>
                    <a:p>
                      <a:pPr marL="0" marR="0" algn="ctr">
                        <a:spcBef>
                          <a:spcPts val="600"/>
                        </a:spcBef>
                        <a:spcAft>
                          <a:spcPts val="0"/>
                        </a:spcAft>
                      </a:pPr>
                      <a:r>
                        <a:rPr lang="en-US" sz="1800" dirty="0">
                          <a:solidFill>
                            <a:schemeClr val="tx2"/>
                          </a:solidFill>
                          <a:effectLst/>
                          <a:latin typeface="Corbel" panose="020B0503020204020204" pitchFamily="34" charset="0"/>
                          <a:ea typeface="Times New Roman" panose="02020603050405020304" pitchFamily="18" charset="0"/>
                          <a:cs typeface="Calibri" panose="020F0502020204030204" pitchFamily="34" charset="0"/>
                        </a:rPr>
                        <a:t>RFA</a:t>
                      </a:r>
                    </a:p>
                  </a:txBody>
                  <a:tcPr marL="68580" marR="68580" marT="0" marB="0" anchor="ctr"/>
                </a:tc>
                <a:extLst>
                  <a:ext uri="{0D108BD9-81ED-4DB2-BD59-A6C34878D82A}">
                    <a16:rowId xmlns:a16="http://schemas.microsoft.com/office/drawing/2014/main" val="1603014580"/>
                  </a:ext>
                </a:extLst>
              </a:tr>
              <a:tr h="285276">
                <a:tc>
                  <a:txBody>
                    <a:bodyPr/>
                    <a:lstStyle/>
                    <a:p>
                      <a:pPr marL="0" marR="0">
                        <a:spcBef>
                          <a:spcPts val="300"/>
                        </a:spcBef>
                        <a:spcAft>
                          <a:spcPts val="300"/>
                        </a:spcAft>
                      </a:pPr>
                      <a:r>
                        <a:rPr lang="en-US" sz="1800" b="0" dirty="0">
                          <a:solidFill>
                            <a:schemeClr val="tx2"/>
                          </a:solidFill>
                          <a:effectLst/>
                          <a:latin typeface="Corbel" panose="020B0503020204020204" pitchFamily="34" charset="0"/>
                          <a:ea typeface="Arial" panose="020B0604020202020204" pitchFamily="34" charset="0"/>
                          <a:cs typeface="Times New Roman" panose="02020603050405020304" pitchFamily="18" charset="0"/>
                        </a:rPr>
                        <a:t>Local Equity - SMB</a:t>
                      </a:r>
                    </a:p>
                  </a:txBody>
                  <a:tcPr marL="68580" marR="68580" marT="0" marB="0"/>
                </a:tc>
                <a:tc>
                  <a:txBody>
                    <a:bodyPr/>
                    <a:lstStyle/>
                    <a:p>
                      <a:pPr marL="0" marR="0">
                        <a:spcBef>
                          <a:spcPts val="600"/>
                        </a:spcBef>
                        <a:spcAft>
                          <a:spcPts val="0"/>
                        </a:spcAft>
                      </a:pPr>
                      <a:r>
                        <a:rPr lang="en-US" sz="1800" dirty="0">
                          <a:solidFill>
                            <a:schemeClr val="tx2"/>
                          </a:solidFill>
                          <a:effectLst/>
                          <a:latin typeface="Corbel" panose="020B0503020204020204" pitchFamily="34" charset="0"/>
                          <a:ea typeface="Times New Roman" panose="02020603050405020304" pitchFamily="18" charset="0"/>
                          <a:cs typeface="Calibri" panose="020F0502020204030204" pitchFamily="34" charset="0"/>
                        </a:rPr>
                        <a:t>Barakat Consulting, Inc</a:t>
                      </a:r>
                    </a:p>
                  </a:txBody>
                  <a:tcPr marL="68580" marR="68580" marT="0" marB="0" anchor="ctr"/>
                </a:tc>
                <a:tc>
                  <a:txBody>
                    <a:bodyPr/>
                    <a:lstStyle/>
                    <a:p>
                      <a:pPr marL="0" marR="0" algn="ctr">
                        <a:spcBef>
                          <a:spcPts val="600"/>
                        </a:spcBef>
                        <a:spcAft>
                          <a:spcPts val="0"/>
                        </a:spcAft>
                      </a:pPr>
                      <a:r>
                        <a:rPr lang="en-US" sz="1800" dirty="0">
                          <a:solidFill>
                            <a:schemeClr val="tx2"/>
                          </a:solidFill>
                          <a:effectLst/>
                          <a:latin typeface="Corbel" panose="020B0503020204020204" pitchFamily="34" charset="0"/>
                          <a:ea typeface="Times New Roman" panose="02020603050405020304" pitchFamily="18" charset="0"/>
                          <a:cs typeface="Calibri" panose="020F0502020204030204" pitchFamily="34" charset="0"/>
                        </a:rPr>
                        <a:t>RFA</a:t>
                      </a:r>
                    </a:p>
                  </a:txBody>
                  <a:tcPr marL="68580" marR="68580" marT="0" marB="0" anchor="ctr"/>
                </a:tc>
                <a:extLst>
                  <a:ext uri="{0D108BD9-81ED-4DB2-BD59-A6C34878D82A}">
                    <a16:rowId xmlns:a16="http://schemas.microsoft.com/office/drawing/2014/main" val="2783112411"/>
                  </a:ext>
                </a:extLst>
              </a:tr>
            </a:tbl>
          </a:graphicData>
        </a:graphic>
      </p:graphicFrame>
      <p:sp>
        <p:nvSpPr>
          <p:cNvPr id="8" name="Footer Placeholder 3">
            <a:extLst>
              <a:ext uri="{FF2B5EF4-FFF2-40B4-BE49-F238E27FC236}">
                <a16:creationId xmlns:a16="http://schemas.microsoft.com/office/drawing/2014/main" id="{1D3A2857-2339-480B-A437-9BC770888755}"/>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July 11,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625998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a:xfrm>
            <a:off x="1158240" y="403541"/>
            <a:ext cx="9875520" cy="1356360"/>
          </a:xfrm>
        </p:spPr>
        <p:txBody>
          <a:bodyPr>
            <a:normAutofit/>
          </a:bodyPr>
          <a:lstStyle/>
          <a:p>
            <a:r>
              <a:rPr lang="en-US" dirty="0">
                <a:solidFill>
                  <a:schemeClr val="tx1">
                    <a:lumMod val="65000"/>
                    <a:lumOff val="35000"/>
                  </a:schemeClr>
                </a:solidFill>
              </a:rPr>
              <a:t>SCE – IE Observations </a:t>
            </a:r>
            <a:endParaRPr lang="en-US" strike="sngStrike" dirty="0">
              <a:solidFill>
                <a:srgbClr val="FF0000"/>
              </a:solidFill>
            </a:endParaRP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a:xfrm>
            <a:off x="9329530" y="6017356"/>
            <a:ext cx="170621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0" name="Freeform 36">
            <a:extLst>
              <a:ext uri="{FF2B5EF4-FFF2-40B4-BE49-F238E27FC236}">
                <a16:creationId xmlns:a16="http://schemas.microsoft.com/office/drawing/2014/main" id="{244DEDAC-56CE-408F-8B1F-39EE78A84D5E}"/>
              </a:ext>
            </a:extLst>
          </p:cNvPr>
          <p:cNvSpPr/>
          <p:nvPr/>
        </p:nvSpPr>
        <p:spPr>
          <a:xfrm>
            <a:off x="336738" y="1340635"/>
            <a:ext cx="8229600" cy="1645920"/>
          </a:xfrm>
          <a:custGeom>
            <a:avLst/>
            <a:gdLst>
              <a:gd name="connsiteX0" fmla="*/ 7804931 w 8740200"/>
              <a:gd name="connsiteY0" fmla="*/ 30 h 1487756"/>
              <a:gd name="connsiteX1" fmla="*/ 8249001 w 8740200"/>
              <a:gd name="connsiteY1" fmla="*/ 12362 h 1487756"/>
              <a:gd name="connsiteX2" fmla="*/ 8740200 w 8740200"/>
              <a:gd name="connsiteY2" fmla="*/ 402512 h 1487756"/>
              <a:gd name="connsiteX3" fmla="*/ 8740200 w 8740200"/>
              <a:gd name="connsiteY3" fmla="*/ 1487756 h 1487756"/>
              <a:gd name="connsiteX4" fmla="*/ 8068033 w 8740200"/>
              <a:gd name="connsiteY4" fmla="*/ 1070699 h 1487756"/>
              <a:gd name="connsiteX5" fmla="*/ 7474669 w 8740200"/>
              <a:gd name="connsiteY5" fmla="*/ 1064972 h 1487756"/>
              <a:gd name="connsiteX6" fmla="*/ 7254131 w 8740200"/>
              <a:gd name="connsiteY6" fmla="*/ 1063602 h 1487756"/>
              <a:gd name="connsiteX7" fmla="*/ 7229253 w 8740200"/>
              <a:gd name="connsiteY7" fmla="*/ 1066215 h 1487756"/>
              <a:gd name="connsiteX8" fmla="*/ 6370428 w 8740200"/>
              <a:gd name="connsiteY8" fmla="*/ 1066215 h 1487756"/>
              <a:gd name="connsiteX9" fmla="*/ 6357821 w 8740200"/>
              <a:gd name="connsiteY9" fmla="*/ 1066362 h 1487756"/>
              <a:gd name="connsiteX10" fmla="*/ 6086001 w 8740200"/>
              <a:gd name="connsiteY10" fmla="*/ 1070699 h 1487756"/>
              <a:gd name="connsiteX11" fmla="*/ 6092773 w 8740200"/>
              <a:gd name="connsiteY11" fmla="*/ 1066215 h 1487756"/>
              <a:gd name="connsiteX12" fmla="*/ 3822471 w 8740200"/>
              <a:gd name="connsiteY12" fmla="*/ 1066215 h 1487756"/>
              <a:gd name="connsiteX13" fmla="*/ 3770835 w 8740200"/>
              <a:gd name="connsiteY13" fmla="*/ 1060790 h 1487756"/>
              <a:gd name="connsiteX14" fmla="*/ 3770835 w 8740200"/>
              <a:gd name="connsiteY14" fmla="*/ 1063603 h 1487756"/>
              <a:gd name="connsiteX15" fmla="*/ 3770624 w 8740200"/>
              <a:gd name="connsiteY15" fmla="*/ 1063602 h 1487756"/>
              <a:gd name="connsiteX16" fmla="*/ 3745746 w 8740200"/>
              <a:gd name="connsiteY16" fmla="*/ 1066215 h 1487756"/>
              <a:gd name="connsiteX17" fmla="*/ 2886922 w 8740200"/>
              <a:gd name="connsiteY17" fmla="*/ 1066215 h 1487756"/>
              <a:gd name="connsiteX18" fmla="*/ 2874314 w 8740200"/>
              <a:gd name="connsiteY18" fmla="*/ 1066362 h 1487756"/>
              <a:gd name="connsiteX19" fmla="*/ 2602495 w 8740200"/>
              <a:gd name="connsiteY19" fmla="*/ 1070699 h 1487756"/>
              <a:gd name="connsiteX20" fmla="*/ 2609266 w 8740200"/>
              <a:gd name="connsiteY20" fmla="*/ 1066215 h 1487756"/>
              <a:gd name="connsiteX21" fmla="*/ 338964 w 8740200"/>
              <a:gd name="connsiteY21" fmla="*/ 1066215 h 1487756"/>
              <a:gd name="connsiteX22" fmla="*/ 0 w 8740200"/>
              <a:gd name="connsiteY22" fmla="*/ 889822 h 1487756"/>
              <a:gd name="connsiteX23" fmla="*/ 0 w 8740200"/>
              <a:gd name="connsiteY23" fmla="*/ 184270 h 1487756"/>
              <a:gd name="connsiteX24" fmla="*/ 338964 w 8740200"/>
              <a:gd name="connsiteY24" fmla="*/ 7877 h 1487756"/>
              <a:gd name="connsiteX25" fmla="*/ 3740008 w 8740200"/>
              <a:gd name="connsiteY25" fmla="*/ 7877 h 1487756"/>
              <a:gd name="connsiteX26" fmla="*/ 3770835 w 8740200"/>
              <a:gd name="connsiteY26" fmla="*/ 7343 h 1487756"/>
              <a:gd name="connsiteX27" fmla="*/ 3770835 w 8740200"/>
              <a:gd name="connsiteY27" fmla="*/ 13302 h 1487756"/>
              <a:gd name="connsiteX28" fmla="*/ 3822471 w 8740200"/>
              <a:gd name="connsiteY28" fmla="*/ 7877 h 1487756"/>
              <a:gd name="connsiteX29" fmla="*/ 7223515 w 8740200"/>
              <a:gd name="connsiteY29" fmla="*/ 7877 h 1487756"/>
              <a:gd name="connsiteX30" fmla="*/ 7804931 w 8740200"/>
              <a:gd name="connsiteY30" fmla="*/ 30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40200" h="1487756">
                <a:moveTo>
                  <a:pt x="7804931" y="30"/>
                </a:moveTo>
                <a:cubicBezTo>
                  <a:pt x="7983475" y="-345"/>
                  <a:pt x="8139128" y="2645"/>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70835" y="1060790"/>
                </a:lnTo>
                <a:lnTo>
                  <a:pt x="3770835" y="1063603"/>
                </a:lnTo>
                <a:lnTo>
                  <a:pt x="3770624" y="1063602"/>
                </a:lnTo>
                <a:lnTo>
                  <a:pt x="3745746" y="1066215"/>
                </a:lnTo>
                <a:lnTo>
                  <a:pt x="2886922" y="1066215"/>
                </a:lnTo>
                <a:lnTo>
                  <a:pt x="2874314" y="1066362"/>
                </a:lnTo>
                <a:cubicBezTo>
                  <a:pt x="2790261" y="1067534"/>
                  <a:pt x="2700431" y="1068970"/>
                  <a:pt x="2602495" y="1070699"/>
                </a:cubicBezTo>
                <a:lnTo>
                  <a:pt x="2609266" y="1066215"/>
                </a:lnTo>
                <a:lnTo>
                  <a:pt x="338964" y="1066215"/>
                </a:lnTo>
                <a:cubicBezTo>
                  <a:pt x="151758" y="1066215"/>
                  <a:pt x="0" y="987241"/>
                  <a:pt x="0" y="889822"/>
                </a:cubicBezTo>
                <a:lnTo>
                  <a:pt x="0" y="184270"/>
                </a:lnTo>
                <a:cubicBezTo>
                  <a:pt x="0" y="86850"/>
                  <a:pt x="151758" y="7877"/>
                  <a:pt x="338964" y="7877"/>
                </a:cubicBezTo>
                <a:lnTo>
                  <a:pt x="3740008" y="7877"/>
                </a:lnTo>
                <a:lnTo>
                  <a:pt x="3770835" y="7343"/>
                </a:lnTo>
                <a:lnTo>
                  <a:pt x="3770835" y="13302"/>
                </a:lnTo>
                <a:lnTo>
                  <a:pt x="3822471" y="7877"/>
                </a:lnTo>
                <a:lnTo>
                  <a:pt x="7223515" y="7877"/>
                </a:lnTo>
                <a:cubicBezTo>
                  <a:pt x="7424951" y="4140"/>
                  <a:pt x="7626386" y="402"/>
                  <a:pt x="7804931" y="3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SCE is very conservative regarding the amount of information shared in bidder debriefing sessions, leading to some bidder frustration.  IEs recommend more to be shared and allow bidders to provide feedback as well.</a:t>
            </a:r>
          </a:p>
        </p:txBody>
      </p:sp>
      <p:sp>
        <p:nvSpPr>
          <p:cNvPr id="11" name="Freeform 10">
            <a:extLst>
              <a:ext uri="{FF2B5EF4-FFF2-40B4-BE49-F238E27FC236}">
                <a16:creationId xmlns:a16="http://schemas.microsoft.com/office/drawing/2014/main" id="{44EF7F35-8BB8-48F5-B8BC-9A47204142A0}"/>
              </a:ext>
            </a:extLst>
          </p:cNvPr>
          <p:cNvSpPr/>
          <p:nvPr/>
        </p:nvSpPr>
        <p:spPr>
          <a:xfrm>
            <a:off x="8535686" y="1296408"/>
            <a:ext cx="3264408" cy="1599659"/>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Bidder Feedback</a:t>
            </a:r>
          </a:p>
        </p:txBody>
      </p:sp>
      <p:sp>
        <p:nvSpPr>
          <p:cNvPr id="12" name="Freeform 37">
            <a:extLst>
              <a:ext uri="{FF2B5EF4-FFF2-40B4-BE49-F238E27FC236}">
                <a16:creationId xmlns:a16="http://schemas.microsoft.com/office/drawing/2014/main" id="{C239DC52-AD2D-44D2-860B-F5098E8A4884}"/>
              </a:ext>
            </a:extLst>
          </p:cNvPr>
          <p:cNvSpPr/>
          <p:nvPr/>
        </p:nvSpPr>
        <p:spPr>
          <a:xfrm>
            <a:off x="328396" y="2670525"/>
            <a:ext cx="8229600" cy="1380744"/>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IEs and PRG recommended that SCE include a list of utility support services and corresponding prices.  Instead, SCE asks Bidders to identify and price the utility support services in the development of their proposal. </a:t>
            </a:r>
          </a:p>
        </p:txBody>
      </p:sp>
      <p:sp>
        <p:nvSpPr>
          <p:cNvPr id="13" name="Freeform 13">
            <a:extLst>
              <a:ext uri="{FF2B5EF4-FFF2-40B4-BE49-F238E27FC236}">
                <a16:creationId xmlns:a16="http://schemas.microsoft.com/office/drawing/2014/main" id="{2C5D033E-C642-41E6-8655-B945E8AF51FB}"/>
              </a:ext>
            </a:extLst>
          </p:cNvPr>
          <p:cNvSpPr/>
          <p:nvPr/>
        </p:nvSpPr>
        <p:spPr>
          <a:xfrm>
            <a:off x="8557996" y="2659321"/>
            <a:ext cx="3264408" cy="1414631"/>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Cost of IOU</a:t>
            </a:r>
            <a:r>
              <a:rPr kumimoji="0" lang="en-US" sz="2200" b="1" i="0" u="none" strike="noStrike" kern="1200" cap="none" spc="0" normalizeH="0" baseline="0" noProof="0" dirty="0">
                <a:ln>
                  <a:noFill/>
                </a:ln>
                <a:solidFill>
                  <a:srgbClr val="FFFFFF"/>
                </a:solidFill>
                <a:effectLst/>
                <a:uLnTx/>
                <a:uFillTx/>
                <a:latin typeface="Corbel" panose="020B0503020204020204"/>
                <a:ea typeface="+mn-ea"/>
                <a:cs typeface="+mn-cs"/>
              </a:rPr>
              <a:t> Support </a:t>
            </a: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Services</a:t>
            </a:r>
          </a:p>
        </p:txBody>
      </p:sp>
      <p:sp>
        <p:nvSpPr>
          <p:cNvPr id="9" name="Freeform 37">
            <a:extLst>
              <a:ext uri="{FF2B5EF4-FFF2-40B4-BE49-F238E27FC236}">
                <a16:creationId xmlns:a16="http://schemas.microsoft.com/office/drawing/2014/main" id="{0E8EC437-35FE-4BEF-A5CC-A03D5F888927}"/>
              </a:ext>
            </a:extLst>
          </p:cNvPr>
          <p:cNvSpPr/>
          <p:nvPr/>
        </p:nvSpPr>
        <p:spPr>
          <a:xfrm>
            <a:off x="306086" y="3850415"/>
            <a:ext cx="8229600" cy="1380745"/>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SCE strongly encourages the bidders to redline the SCE's proposed EE Form Agreement in their RFP submissions. The IEs believe that this is unnecessary, prejudicial, and may be a significant legal cost burden on bidders.</a:t>
            </a:r>
          </a:p>
        </p:txBody>
      </p:sp>
      <p:sp>
        <p:nvSpPr>
          <p:cNvPr id="14" name="Freeform 15">
            <a:extLst>
              <a:ext uri="{FF2B5EF4-FFF2-40B4-BE49-F238E27FC236}">
                <a16:creationId xmlns:a16="http://schemas.microsoft.com/office/drawing/2014/main" id="{DDC826F3-0FE0-4A74-BF91-1E1D0C71D586}"/>
              </a:ext>
            </a:extLst>
          </p:cNvPr>
          <p:cNvSpPr/>
          <p:nvPr/>
        </p:nvSpPr>
        <p:spPr>
          <a:xfrm>
            <a:off x="8551590" y="3820384"/>
            <a:ext cx="3264408" cy="1524299"/>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Redlines to the Agreement</a:t>
            </a:r>
          </a:p>
        </p:txBody>
      </p:sp>
      <p:sp>
        <p:nvSpPr>
          <p:cNvPr id="15" name="Footer Placeholder 3">
            <a:extLst>
              <a:ext uri="{FF2B5EF4-FFF2-40B4-BE49-F238E27FC236}">
                <a16:creationId xmlns:a16="http://schemas.microsoft.com/office/drawing/2014/main" id="{E50045B0-F99E-4F90-B99E-4998FAC99F76}"/>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July 11,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6" name="Freeform 15">
            <a:extLst>
              <a:ext uri="{FF2B5EF4-FFF2-40B4-BE49-F238E27FC236}">
                <a16:creationId xmlns:a16="http://schemas.microsoft.com/office/drawing/2014/main" id="{3420EAD7-1833-3803-13D0-496DB3CDEE04}"/>
              </a:ext>
            </a:extLst>
          </p:cNvPr>
          <p:cNvSpPr/>
          <p:nvPr/>
        </p:nvSpPr>
        <p:spPr>
          <a:xfrm>
            <a:off x="8557996" y="5064654"/>
            <a:ext cx="3264408" cy="1524299"/>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Reducing Solicitation Timelines</a:t>
            </a:r>
          </a:p>
        </p:txBody>
      </p:sp>
      <p:sp>
        <p:nvSpPr>
          <p:cNvPr id="17" name="Freeform 37">
            <a:extLst>
              <a:ext uri="{FF2B5EF4-FFF2-40B4-BE49-F238E27FC236}">
                <a16:creationId xmlns:a16="http://schemas.microsoft.com/office/drawing/2014/main" id="{22D3DFCB-3E98-1E32-852B-C3F7D54C2C1A}"/>
              </a:ext>
            </a:extLst>
          </p:cNvPr>
          <p:cNvSpPr/>
          <p:nvPr/>
        </p:nvSpPr>
        <p:spPr>
          <a:xfrm>
            <a:off x="306086" y="5136430"/>
            <a:ext cx="8229600" cy="1380745"/>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SCE has reduced timelines for solicitations by reducing </a:t>
            </a: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the number of </a:t>
            </a: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questions in the RFA and RFP stages and developing RFP materials in parallel to the Abstract shortlisting process.</a:t>
            </a:r>
          </a:p>
        </p:txBody>
      </p:sp>
    </p:spTree>
    <p:extLst>
      <p:ext uri="{BB962C8B-B14F-4D97-AF65-F5344CB8AC3E}">
        <p14:creationId xmlns:p14="http://schemas.microsoft.com/office/powerpoint/2010/main" val="20442223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D0056633-213A-43CE-ABDF-02FE663DCA6E}"/>
              </a:ext>
            </a:extLst>
          </p:cNvPr>
          <p:cNvSpPr>
            <a:spLocks noGrp="1"/>
          </p:cNvSpPr>
          <p:nvPr>
            <p:ph type="sldNum" sz="quarter" idx="12"/>
          </p:nvPr>
        </p:nvSpPr>
        <p:spPr>
          <a:xfrm>
            <a:off x="11304231" y="6374108"/>
            <a:ext cx="68876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0848E-EBEA-3A4C-AF44-E91176C6413C}" type="slidenum">
              <a:rPr kumimoji="0" lang="en-US" sz="1200" b="1" i="0" u="none" strike="noStrike" kern="1200" cap="none" spc="0" normalizeH="0" baseline="0" noProof="0" smtClean="0">
                <a:ln>
                  <a:noFill/>
                </a:ln>
                <a:solidFill>
                  <a:prstClr val="white">
                    <a:lumMod val="50000"/>
                  </a:prstClr>
                </a:solidFill>
                <a:effectLst/>
                <a:uLnTx/>
                <a:uFillTx/>
                <a:latin typeface="Open Sans"/>
                <a:cs typeface="Open San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1" i="0" u="none" strike="noStrike" kern="1200" cap="none" spc="0" normalizeH="0" baseline="0" noProof="0" dirty="0">
              <a:ln>
                <a:noFill/>
              </a:ln>
              <a:solidFill>
                <a:prstClr val="white">
                  <a:lumMod val="50000"/>
                </a:prstClr>
              </a:solidFill>
              <a:effectLst/>
              <a:uLnTx/>
              <a:uFillTx/>
              <a:latin typeface="Open Sans"/>
              <a:cs typeface="Open Sans"/>
            </a:endParaRPr>
          </a:p>
        </p:txBody>
      </p:sp>
      <p:graphicFrame>
        <p:nvGraphicFramePr>
          <p:cNvPr id="9" name="Content Placeholder 6">
            <a:extLst>
              <a:ext uri="{FF2B5EF4-FFF2-40B4-BE49-F238E27FC236}">
                <a16:creationId xmlns:a16="http://schemas.microsoft.com/office/drawing/2014/main" id="{0874D8A0-76D2-4C5E-9494-8FB2FEEE2EA4}"/>
              </a:ext>
            </a:extLst>
          </p:cNvPr>
          <p:cNvGraphicFramePr>
            <a:graphicFrameLocks/>
          </p:cNvGraphicFramePr>
          <p:nvPr/>
        </p:nvGraphicFramePr>
        <p:xfrm>
          <a:off x="304800" y="1047229"/>
          <a:ext cx="11503742" cy="5206468"/>
        </p:xfrm>
        <a:graphic>
          <a:graphicData uri="http://schemas.openxmlformats.org/drawingml/2006/table">
            <a:tbl>
              <a:tblPr firstRow="1" bandRow="1">
                <a:effectLst>
                  <a:outerShdw blurRad="50800" dist="50800" dir="5400000" algn="ctr" rotWithShape="0">
                    <a:srgbClr val="000000">
                      <a:alpha val="40000"/>
                    </a:srgbClr>
                  </a:outerShdw>
                </a:effectLst>
              </a:tblPr>
              <a:tblGrid>
                <a:gridCol w="2826006">
                  <a:extLst>
                    <a:ext uri="{9D8B030D-6E8A-4147-A177-3AD203B41FA5}">
                      <a16:colId xmlns:a16="http://schemas.microsoft.com/office/drawing/2014/main" val="20000"/>
                    </a:ext>
                  </a:extLst>
                </a:gridCol>
                <a:gridCol w="8677736">
                  <a:extLst>
                    <a:ext uri="{9D8B030D-6E8A-4147-A177-3AD203B41FA5}">
                      <a16:colId xmlns:a16="http://schemas.microsoft.com/office/drawing/2014/main" val="3123538420"/>
                    </a:ext>
                  </a:extLst>
                </a:gridCol>
              </a:tblGrid>
              <a:tr h="451588">
                <a:tc>
                  <a:txBody>
                    <a:bodyPr/>
                    <a:lstStyle/>
                    <a:p>
                      <a:r>
                        <a:rPr lang="en-US" sz="2000" b="1" dirty="0">
                          <a:solidFill>
                            <a:schemeClr val="bg1"/>
                          </a:solidFill>
                        </a:rPr>
                        <a:t>Observation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6269"/>
                    </a:solidFill>
                  </a:tcPr>
                </a:tc>
                <a:tc>
                  <a:txBody>
                    <a:bodyPr/>
                    <a:lstStyle/>
                    <a:p>
                      <a:r>
                        <a:rPr lang="en-US" sz="2000" b="1" dirty="0">
                          <a:solidFill>
                            <a:schemeClr val="bg1"/>
                          </a:solidFill>
                        </a:rPr>
                        <a:t>Responses or Adjustments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6269"/>
                    </a:solidFill>
                  </a:tcPr>
                </a:tc>
                <a:extLst>
                  <a:ext uri="{0D108BD9-81ED-4DB2-BD59-A6C34878D82A}">
                    <a16:rowId xmlns:a16="http://schemas.microsoft.com/office/drawing/2014/main" val="10000"/>
                  </a:ext>
                </a:extLst>
              </a:tr>
              <a:tr h="348230">
                <a:tc>
                  <a:txBody>
                    <a:bodyPr/>
                    <a:lstStyle/>
                    <a:p>
                      <a:r>
                        <a:rPr lang="en-US" sz="2000" b="1" dirty="0">
                          <a:solidFill>
                            <a:srgbClr val="000000"/>
                          </a:solidFill>
                        </a:rPr>
                        <a:t>Bidder Feedback Debriefing Sessions</a:t>
                      </a:r>
                      <a:endParaRPr lang="en-US" sz="2000" dirty="0">
                        <a:solidFill>
                          <a:srgbClr val="00000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6269">
                        <a:tint val="40000"/>
                      </a:srgb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rgbClr val="000000"/>
                          </a:solidFill>
                          <a:latin typeface="+mn-lt"/>
                          <a:ea typeface="+mn-ea"/>
                          <a:cs typeface="Segoe UI"/>
                        </a:rPr>
                        <a:t>SCE modified the content of our debriefing sessions – SCE now provides complete &amp; conforming screen results overall RFA/RFP score quartiles.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rgbClr val="000000"/>
                          </a:solidFill>
                          <a:latin typeface="+mn-lt"/>
                          <a:ea typeface="+mn-ea"/>
                          <a:cs typeface="Segoe UI"/>
                        </a:rPr>
                        <a:t>SCE may consider accepting feedback from the bidders during these sessions in addition to our existing surveys and annual bidders’ feedback webinars.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6269">
                        <a:tint val="40000"/>
                      </a:srgbClr>
                    </a:solidFill>
                  </a:tcPr>
                </a:tc>
                <a:extLst>
                  <a:ext uri="{0D108BD9-81ED-4DB2-BD59-A6C34878D82A}">
                    <a16:rowId xmlns:a16="http://schemas.microsoft.com/office/drawing/2014/main" val="326296356"/>
                  </a:ext>
                </a:extLst>
              </a:tr>
              <a:tr h="348230">
                <a:tc>
                  <a:txBody>
                    <a:bodyPr/>
                    <a:lstStyle/>
                    <a:p>
                      <a:pPr marL="0" indent="0" algn="l">
                        <a:lnSpc>
                          <a:spcPct val="100000"/>
                        </a:lnSpc>
                        <a:spcBef>
                          <a:spcPts val="0"/>
                        </a:spcBef>
                        <a:spcAft>
                          <a:spcPts val="0"/>
                        </a:spcAft>
                        <a:buNone/>
                      </a:pPr>
                      <a:r>
                        <a:rPr lang="en-US" sz="2000" b="1" kern="1200" dirty="0">
                          <a:solidFill>
                            <a:srgbClr val="000000"/>
                          </a:solidFill>
                          <a:latin typeface="+mn-lt"/>
                          <a:ea typeface="+mn-ea"/>
                          <a:cs typeface="+mn-cs"/>
                        </a:rPr>
                        <a:t>Cost Of IOU Support Services</a:t>
                      </a:r>
                      <a:endParaRPr lang="en-US" sz="2000" kern="1200" dirty="0">
                        <a:solidFill>
                          <a:srgbClr val="000000"/>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6269">
                        <a:tint val="20000"/>
                      </a:srgb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kern="1200" dirty="0">
                          <a:solidFill>
                            <a:srgbClr val="000000"/>
                          </a:solidFill>
                          <a:latin typeface="+mn-lt"/>
                          <a:ea typeface="+mn-ea"/>
                          <a:cs typeface="Segoe UI"/>
                        </a:rPr>
                        <a:t>Bidders are instructed to design RFP offers assuming they will handle all program services aside from </a:t>
                      </a:r>
                      <a:r>
                        <a:rPr lang="en-US" sz="1800" i="1" kern="1200" dirty="0">
                          <a:solidFill>
                            <a:srgbClr val="000000"/>
                          </a:solidFill>
                          <a:latin typeface="+mn-lt"/>
                          <a:ea typeface="+mn-ea"/>
                          <a:cs typeface="Segoe UI"/>
                        </a:rPr>
                        <a:t>de minimis</a:t>
                      </a:r>
                      <a:r>
                        <a:rPr lang="en-US" sz="1800" i="0" kern="1200" dirty="0">
                          <a:solidFill>
                            <a:srgbClr val="000000"/>
                          </a:solidFill>
                          <a:latin typeface="+mn-lt"/>
                          <a:ea typeface="+mn-ea"/>
                          <a:cs typeface="Segoe UI"/>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kern="1200" dirty="0">
                          <a:solidFill>
                            <a:srgbClr val="000000"/>
                          </a:solidFill>
                          <a:latin typeface="+mn-lt"/>
                          <a:ea typeface="+mn-ea"/>
                          <a:cs typeface="Segoe UI"/>
                        </a:rPr>
                        <a:t>For the Equity solicitations, SCE is not requesting pricing for services at RFP.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strike="noStrike" kern="1200" baseline="0" dirty="0">
                          <a:solidFill>
                            <a:srgbClr val="000000"/>
                          </a:solidFill>
                          <a:latin typeface="+mn-lt"/>
                          <a:ea typeface="+mn-ea"/>
                          <a:cs typeface="Segoe UI"/>
                        </a:rPr>
                        <a:t>Under review: determining if services beyond Account Management activities will be provided as an option to bidders. </a:t>
                      </a:r>
                      <a:endParaRPr lang="en-US" sz="1800" i="0" kern="1200" dirty="0">
                        <a:solidFill>
                          <a:srgbClr val="000000"/>
                        </a:solidFill>
                        <a:latin typeface="+mn-lt"/>
                        <a:ea typeface="+mn-ea"/>
                        <a:cs typeface="Segoe UI"/>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6269">
                        <a:tint val="20000"/>
                      </a:srgbClr>
                    </a:solidFill>
                  </a:tcPr>
                </a:tc>
                <a:extLst>
                  <a:ext uri="{0D108BD9-81ED-4DB2-BD59-A6C34878D82A}">
                    <a16:rowId xmlns:a16="http://schemas.microsoft.com/office/drawing/2014/main" val="10013"/>
                  </a:ext>
                </a:extLst>
              </a:tr>
              <a:tr h="348230">
                <a:tc>
                  <a:txBody>
                    <a:bodyPr/>
                    <a:lstStyle/>
                    <a:p>
                      <a:r>
                        <a:rPr lang="en-US" sz="2000" b="1" kern="1200" dirty="0">
                          <a:solidFill>
                            <a:srgbClr val="000000"/>
                          </a:solidFill>
                          <a:latin typeface="+mn-lt"/>
                          <a:ea typeface="+mn-ea"/>
                          <a:cs typeface="+mn-cs"/>
                        </a:rPr>
                        <a:t>Redlines to the Agreement</a:t>
                      </a:r>
                      <a:endParaRPr lang="en-US" sz="2000" kern="1200" dirty="0">
                        <a:solidFill>
                          <a:srgbClr val="000000"/>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6269">
                        <a:tint val="40000"/>
                      </a:srgbClr>
                    </a:solidFill>
                  </a:tcPr>
                </a:tc>
                <a:tc>
                  <a:txBody>
                    <a:bodyPr/>
                    <a:lstStyle/>
                    <a:p>
                      <a:pPr marL="342900" indent="-342900">
                        <a:buFont typeface="Arial" panose="020B0604020202020204" pitchFamily="34" charset="0"/>
                        <a:buChar char="•"/>
                      </a:pPr>
                      <a:r>
                        <a:rPr lang="en-US" sz="1800" dirty="0">
                          <a:solidFill>
                            <a:srgbClr val="000000"/>
                          </a:solidFill>
                        </a:rPr>
                        <a:t>Preliminary redlines are highly encouraged, but not required, at RFP. </a:t>
                      </a:r>
                    </a:p>
                    <a:p>
                      <a:pPr marL="342900" indent="-342900">
                        <a:buFont typeface="Arial" panose="020B0604020202020204" pitchFamily="34" charset="0"/>
                        <a:buChar char="•"/>
                      </a:pPr>
                      <a:r>
                        <a:rPr lang="en-US" sz="1800" strike="noStrike" baseline="0" dirty="0">
                          <a:solidFill>
                            <a:srgbClr val="000000"/>
                          </a:solidFill>
                        </a:rPr>
                        <a:t>SCE requires bidders </a:t>
                      </a:r>
                      <a:r>
                        <a:rPr lang="en-US" sz="1800" dirty="0">
                          <a:solidFill>
                            <a:srgbClr val="000000"/>
                          </a:solidFill>
                        </a:rPr>
                        <a:t>to sign an Attestation that they have read and understand the pro forma Agreement.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6269">
                        <a:tint val="40000"/>
                      </a:srgbClr>
                    </a:solidFill>
                  </a:tcPr>
                </a:tc>
                <a:extLst>
                  <a:ext uri="{0D108BD9-81ED-4DB2-BD59-A6C34878D82A}">
                    <a16:rowId xmlns:a16="http://schemas.microsoft.com/office/drawing/2014/main" val="452975733"/>
                  </a:ext>
                </a:extLst>
              </a:tr>
              <a:tr h="348230">
                <a:tc>
                  <a:txBody>
                    <a:bodyPr/>
                    <a:lstStyle/>
                    <a:p>
                      <a:r>
                        <a:rPr lang="en-US" sz="2000" b="1" kern="1200" dirty="0">
                          <a:solidFill>
                            <a:srgbClr val="000000"/>
                          </a:solidFill>
                          <a:latin typeface="+mn-lt"/>
                          <a:ea typeface="+mn-ea"/>
                          <a:cs typeface="+mn-cs"/>
                        </a:rPr>
                        <a:t>Reducing Solicitation Timelines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buFont typeface="Arial" panose="020B0604020202020204" pitchFamily="34" charset="0"/>
                        <a:buChar char="•"/>
                      </a:pPr>
                      <a:r>
                        <a:rPr lang="en-US" sz="1800" strike="noStrike" baseline="0" dirty="0">
                          <a:solidFill>
                            <a:srgbClr val="000000"/>
                          </a:solidFill>
                        </a:rPr>
                        <a:t>SCE is continuously improving the timing for solicitations by eliminating redundancies in the RFA/RFP questions and materials.</a:t>
                      </a:r>
                    </a:p>
                    <a:p>
                      <a:pPr marL="342900" indent="-342900">
                        <a:buFont typeface="Arial" panose="020B0604020202020204" pitchFamily="34" charset="0"/>
                        <a:buChar char="•"/>
                      </a:pPr>
                      <a:r>
                        <a:rPr lang="en-US" sz="1800" strike="noStrike" baseline="0" dirty="0">
                          <a:solidFill>
                            <a:srgbClr val="000000"/>
                          </a:solidFill>
                        </a:rPr>
                        <a:t>SCE has also realized a reduction in timelines, given the targeted scope of the 7 most recent solicitations.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161495"/>
                  </a:ext>
                </a:extLst>
              </a:tr>
            </a:tbl>
          </a:graphicData>
        </a:graphic>
      </p:graphicFrame>
      <p:sp>
        <p:nvSpPr>
          <p:cNvPr id="6" name="Title 1">
            <a:extLst>
              <a:ext uri="{FF2B5EF4-FFF2-40B4-BE49-F238E27FC236}">
                <a16:creationId xmlns:a16="http://schemas.microsoft.com/office/drawing/2014/main" id="{F2E2CE08-9EBB-4AB8-8B42-73A8CFB9E973}"/>
              </a:ext>
            </a:extLst>
          </p:cNvPr>
          <p:cNvSpPr txBox="1">
            <a:spLocks/>
          </p:cNvSpPr>
          <p:nvPr/>
        </p:nvSpPr>
        <p:spPr>
          <a:xfrm>
            <a:off x="390728" y="-1990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6269"/>
                </a:solidFill>
                <a:effectLst/>
                <a:uLnTx/>
                <a:uFillTx/>
                <a:latin typeface="Segoe UI Light" panose="020B0502040204020203" pitchFamily="34" charset="0"/>
                <a:ea typeface="+mj-ea"/>
                <a:cs typeface="+mj-cs"/>
              </a:rPr>
              <a:t>Responses to IE Observations</a:t>
            </a:r>
          </a:p>
        </p:txBody>
      </p:sp>
    </p:spTree>
    <p:extLst>
      <p:ext uri="{BB962C8B-B14F-4D97-AF65-F5344CB8AC3E}">
        <p14:creationId xmlns:p14="http://schemas.microsoft.com/office/powerpoint/2010/main" val="5836847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895467" y="863364"/>
            <a:ext cx="6657476" cy="5126124"/>
          </a:xfrm>
        </p:spPr>
        <p:txBody>
          <a:bodyPr vert="horz" lIns="91440" tIns="45720" rIns="91440" bIns="45720" rtlCol="0" anchor="ctr">
            <a:normAutofit/>
          </a:bodyPr>
          <a:lstStyle/>
          <a:p>
            <a:pPr algn="r"/>
            <a:r>
              <a:rPr lang="en-US" sz="6600" b="1" dirty="0">
                <a:solidFill>
                  <a:schemeClr val="tx1"/>
                </a:solidFill>
              </a:rPr>
              <a:t>SoCalGas</a:t>
            </a:r>
          </a:p>
        </p:txBody>
      </p:sp>
      <p:cxnSp>
        <p:nvCxnSpPr>
          <p:cNvPr id="33" name="Straight Connector 32">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ABB0C7F6-5B8A-416F-B23F-A902DA693701}"/>
              </a:ext>
            </a:extLst>
          </p:cNvPr>
          <p:cNvSpPr>
            <a:spLocks noGrp="1"/>
          </p:cNvSpPr>
          <p:nvPr>
            <p:ph type="ftr" sz="quarter" idx="11"/>
          </p:nvPr>
        </p:nvSpPr>
        <p:spPr>
          <a:xfrm>
            <a:off x="895468" y="6223828"/>
            <a:ext cx="4305706"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rPr>
              <a:t>Semi-Annual Report: July 11, 2022  Stakeholder Meeting</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10066487" y="6223828"/>
            <a:ext cx="17062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A6B727">
                    <a:lumMod val="40000"/>
                    <a:lumOff val="60000"/>
                  </a:srgbClr>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67</a:t>
            </a:fld>
            <a:endPar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074149917"/>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D6B2-AB0D-4B17-BAAF-C04AB7B7DBB7}"/>
              </a:ext>
            </a:extLst>
          </p:cNvPr>
          <p:cNvSpPr>
            <a:spLocks noGrp="1"/>
          </p:cNvSpPr>
          <p:nvPr>
            <p:ph type="title"/>
          </p:nvPr>
        </p:nvSpPr>
        <p:spPr>
          <a:xfrm>
            <a:off x="861237" y="276437"/>
            <a:ext cx="9875520" cy="1356360"/>
          </a:xfrm>
        </p:spPr>
        <p:txBody>
          <a:bodyPr/>
          <a:lstStyle/>
          <a:p>
            <a:r>
              <a:rPr lang="en-US" dirty="0"/>
              <a:t>SoCalGas Solicitations</a:t>
            </a:r>
          </a:p>
        </p:txBody>
      </p:sp>
      <p:sp>
        <p:nvSpPr>
          <p:cNvPr id="5" name="Slide Number Placeholder 4">
            <a:extLst>
              <a:ext uri="{FF2B5EF4-FFF2-40B4-BE49-F238E27FC236}">
                <a16:creationId xmlns:a16="http://schemas.microsoft.com/office/drawing/2014/main" id="{5A0CF043-10C0-42A8-B9BC-58808B3948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51FD3E-87FA-4BB9-8479-893262DE1709}"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Rectangle 1">
            <a:extLst>
              <a:ext uri="{FF2B5EF4-FFF2-40B4-BE49-F238E27FC236}">
                <a16:creationId xmlns:a16="http://schemas.microsoft.com/office/drawing/2014/main" id="{C8DD9532-E4D7-AF40-9BE0-EDC04C71DB92}"/>
              </a:ext>
            </a:extLst>
          </p:cNvPr>
          <p:cNvSpPr>
            <a:spLocks noChangeArrowheads="1"/>
          </p:cNvSpPr>
          <p:nvPr/>
        </p:nvSpPr>
        <p:spPr bwMode="auto">
          <a:xfrm>
            <a:off x="2878138" y="22372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9" name="Table 8">
            <a:extLst>
              <a:ext uri="{FF2B5EF4-FFF2-40B4-BE49-F238E27FC236}">
                <a16:creationId xmlns:a16="http://schemas.microsoft.com/office/drawing/2014/main" id="{E492BEB7-E9A1-AB4C-9E80-E19E6372105A}"/>
              </a:ext>
            </a:extLst>
          </p:cNvPr>
          <p:cNvGraphicFramePr>
            <a:graphicFrameLocks noGrp="1"/>
          </p:cNvGraphicFramePr>
          <p:nvPr/>
        </p:nvGraphicFramePr>
        <p:xfrm>
          <a:off x="847983" y="1244874"/>
          <a:ext cx="10187764" cy="5367335"/>
        </p:xfrm>
        <a:graphic>
          <a:graphicData uri="http://schemas.openxmlformats.org/drawingml/2006/table">
            <a:tbl>
              <a:tblPr firstRow="1" firstCol="1" bandRow="1">
                <a:tableStyleId>{00A15C55-8517-42AA-B614-E9B94910E393}</a:tableStyleId>
              </a:tblPr>
              <a:tblGrid>
                <a:gridCol w="4204854">
                  <a:extLst>
                    <a:ext uri="{9D8B030D-6E8A-4147-A177-3AD203B41FA5}">
                      <a16:colId xmlns:a16="http://schemas.microsoft.com/office/drawing/2014/main" val="3306040972"/>
                    </a:ext>
                  </a:extLst>
                </a:gridCol>
                <a:gridCol w="3980566">
                  <a:extLst>
                    <a:ext uri="{9D8B030D-6E8A-4147-A177-3AD203B41FA5}">
                      <a16:colId xmlns:a16="http://schemas.microsoft.com/office/drawing/2014/main" val="767957984"/>
                    </a:ext>
                  </a:extLst>
                </a:gridCol>
                <a:gridCol w="2002344">
                  <a:extLst>
                    <a:ext uri="{9D8B030D-6E8A-4147-A177-3AD203B41FA5}">
                      <a16:colId xmlns:a16="http://schemas.microsoft.com/office/drawing/2014/main" val="302141244"/>
                    </a:ext>
                  </a:extLst>
                </a:gridCol>
              </a:tblGrid>
              <a:tr h="323717">
                <a:tc>
                  <a:txBody>
                    <a:bodyPr/>
                    <a:lstStyle/>
                    <a:p>
                      <a:pPr marL="0" marR="0" algn="ctr">
                        <a:spcBef>
                          <a:spcPts val="0"/>
                        </a:spcBef>
                        <a:spcAft>
                          <a:spcPts val="0"/>
                        </a:spcAft>
                      </a:pPr>
                      <a:r>
                        <a:rPr lang="en-US" sz="1800" dirty="0">
                          <a:effectLst/>
                        </a:rPr>
                        <a:t>Solicitations</a:t>
                      </a:r>
                      <a:endParaRPr lang="en-US" sz="1800" b="1" dirty="0">
                        <a:solidFill>
                          <a:srgbClr val="FFFFFF"/>
                        </a:solidFill>
                        <a:effectLst/>
                        <a:latin typeface="Garamond" panose="02020404030301010803" pitchFamily="18" charset="0"/>
                        <a:ea typeface="Arial" panose="020B060402020202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Assigned IEs</a:t>
                      </a:r>
                      <a:endParaRPr lang="en-US" sz="1800" b="1" dirty="0">
                        <a:solidFill>
                          <a:srgbClr val="FFFFFF"/>
                        </a:solidFill>
                        <a:effectLst/>
                        <a:latin typeface="Garamond" panose="02020404030301010803" pitchFamily="18" charset="0"/>
                        <a:ea typeface="Arial" panose="020B060402020202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Solicitation Status</a:t>
                      </a:r>
                    </a:p>
                  </a:txBody>
                  <a:tcPr marL="68580" marR="68580" marT="0" marB="0" anchor="ctr"/>
                </a:tc>
                <a:extLst>
                  <a:ext uri="{0D108BD9-81ED-4DB2-BD59-A6C34878D82A}">
                    <a16:rowId xmlns:a16="http://schemas.microsoft.com/office/drawing/2014/main" val="4040951558"/>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Residential Single Family</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The Mendota Group</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2984922287"/>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Residential Multifamily </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The Mendota Group</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592835760"/>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Small and Medium Commercial </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Don Arambula Consulting</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1202806751"/>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Small and Medium Public </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Apex Analytics</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2815675468"/>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Statewide Point-of-Sale Food Service </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MCR Corporate Services</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4007875082"/>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Statewide Midstream Water Heating</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MCR Corporate Services</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2782595904"/>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Statewide Gas Emerging Technologies</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Don Arambula Consulting</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3677467931"/>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Residential Manufactured Homes</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Apex Analytics</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2357615119"/>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Large Commercial</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Don Arambula Consulting</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4106634073"/>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Agricultural</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MCR Corporate Services</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Completed</a:t>
                      </a:r>
                    </a:p>
                  </a:txBody>
                  <a:tcPr marL="68580" marR="68580" marT="0" marB="0"/>
                </a:tc>
                <a:extLst>
                  <a:ext uri="{0D108BD9-81ED-4DB2-BD59-A6C34878D82A}">
                    <a16:rowId xmlns:a16="http://schemas.microsoft.com/office/drawing/2014/main" val="3872519696"/>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Behavioral</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Apex Analytics</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Partially Executed</a:t>
                      </a:r>
                    </a:p>
                  </a:txBody>
                  <a:tcPr marL="68580" marR="68580" marT="0" marB="0"/>
                </a:tc>
                <a:extLst>
                  <a:ext uri="{0D108BD9-81ED-4DB2-BD59-A6C34878D82A}">
                    <a16:rowId xmlns:a16="http://schemas.microsoft.com/office/drawing/2014/main" val="518542911"/>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Industrial</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Don Arambula Consulting</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Contracting</a:t>
                      </a:r>
                    </a:p>
                  </a:txBody>
                  <a:tcPr marL="68580" marR="68580" marT="0" marB="0"/>
                </a:tc>
                <a:extLst>
                  <a:ext uri="{0D108BD9-81ED-4DB2-BD59-A6C34878D82A}">
                    <a16:rowId xmlns:a16="http://schemas.microsoft.com/office/drawing/2014/main" val="1220497228"/>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Large Public</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Apex Analytics</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Contracting</a:t>
                      </a:r>
                    </a:p>
                  </a:txBody>
                  <a:tcPr marL="68580" marR="68580" marT="0" marB="0"/>
                </a:tc>
                <a:extLst>
                  <a:ext uri="{0D108BD9-81ED-4DB2-BD59-A6C34878D82A}">
                    <a16:rowId xmlns:a16="http://schemas.microsoft.com/office/drawing/2014/main" val="1865342527"/>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Marketplace</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Don Arambula Consulting</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RFP</a:t>
                      </a:r>
                    </a:p>
                  </a:txBody>
                  <a:tcPr marL="68580" marR="68580" marT="0" marB="0"/>
                </a:tc>
                <a:extLst>
                  <a:ext uri="{0D108BD9-81ED-4DB2-BD59-A6C34878D82A}">
                    <a16:rowId xmlns:a16="http://schemas.microsoft.com/office/drawing/2014/main" val="1225066080"/>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Outreach</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Apex Analytics</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Contracting</a:t>
                      </a:r>
                    </a:p>
                  </a:txBody>
                  <a:tcPr marL="68580" marR="68580" marT="0" marB="0"/>
                </a:tc>
                <a:extLst>
                  <a:ext uri="{0D108BD9-81ED-4DB2-BD59-A6C34878D82A}">
                    <a16:rowId xmlns:a16="http://schemas.microsoft.com/office/drawing/2014/main" val="3807316378"/>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Local Multifamily Whole Building</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Apex Analytics</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RFA</a:t>
                      </a:r>
                    </a:p>
                  </a:txBody>
                  <a:tcPr marL="68580" marR="68580" marT="0" marB="0"/>
                </a:tc>
                <a:extLst>
                  <a:ext uri="{0D108BD9-81ED-4DB2-BD59-A6C34878D82A}">
                    <a16:rowId xmlns:a16="http://schemas.microsoft.com/office/drawing/2014/main" val="1889190078"/>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HERS Rater Training</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MCR Corporate Services</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Pre-RFP (1 stage)</a:t>
                      </a:r>
                    </a:p>
                  </a:txBody>
                  <a:tcPr marL="68580" marR="68580" marT="0" marB="0"/>
                </a:tc>
                <a:extLst>
                  <a:ext uri="{0D108BD9-81ED-4DB2-BD59-A6C34878D82A}">
                    <a16:rowId xmlns:a16="http://schemas.microsoft.com/office/drawing/2014/main" val="2003918215"/>
                  </a:ext>
                </a:extLst>
              </a:tr>
              <a:tr h="280201">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Energy Efficiency Advisor</a:t>
                      </a:r>
                    </a:p>
                  </a:txBody>
                  <a:tcPr marL="68580" marR="68580" marT="0" marB="0">
                    <a:solidFill>
                      <a:srgbClr val="CFDAE5"/>
                    </a:solidFill>
                  </a:tcPr>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MCR Corporate Services</a:t>
                      </a:r>
                    </a:p>
                  </a:txBody>
                  <a:tcPr marL="68580" marR="68580" marT="0" marB="0"/>
                </a:tc>
                <a:tc>
                  <a:txBody>
                    <a:bodyPr/>
                    <a:lstStyle/>
                    <a:p>
                      <a:pPr marL="0" marR="0">
                        <a:spcBef>
                          <a:spcPts val="0"/>
                        </a:spcBef>
                        <a:spcAft>
                          <a:spcPts val="0"/>
                        </a:spcAft>
                      </a:pPr>
                      <a:r>
                        <a:rPr lang="en-US" sz="1800" b="0" dirty="0">
                          <a:solidFill>
                            <a:schemeClr val="tx2"/>
                          </a:solidFill>
                          <a:effectLst/>
                          <a:latin typeface="Corbel" panose="020B0503020204020204" pitchFamily="34" charset="0"/>
                          <a:ea typeface="Arial" panose="020B0604020202020204" pitchFamily="34" charset="0"/>
                          <a:cs typeface="Calibri" panose="020F0502020204030204" pitchFamily="34" charset="0"/>
                        </a:rPr>
                        <a:t>Pre-RFP (1 stage)</a:t>
                      </a:r>
                    </a:p>
                  </a:txBody>
                  <a:tcPr marL="68580" marR="68580" marT="0" marB="0"/>
                </a:tc>
                <a:extLst>
                  <a:ext uri="{0D108BD9-81ED-4DB2-BD59-A6C34878D82A}">
                    <a16:rowId xmlns:a16="http://schemas.microsoft.com/office/drawing/2014/main" val="1926332073"/>
                  </a:ext>
                </a:extLst>
              </a:tr>
            </a:tbl>
          </a:graphicData>
        </a:graphic>
      </p:graphicFrame>
      <p:sp>
        <p:nvSpPr>
          <p:cNvPr id="7" name="Footer Placeholder 3">
            <a:extLst>
              <a:ext uri="{FF2B5EF4-FFF2-40B4-BE49-F238E27FC236}">
                <a16:creationId xmlns:a16="http://schemas.microsoft.com/office/drawing/2014/main" id="{752F1D91-E36F-4006-A457-122946248117}"/>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079351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a:xfrm>
            <a:off x="1158239" y="403541"/>
            <a:ext cx="10671483" cy="1356360"/>
          </a:xfrm>
        </p:spPr>
        <p:txBody>
          <a:bodyPr>
            <a:normAutofit/>
          </a:bodyPr>
          <a:lstStyle/>
          <a:p>
            <a:r>
              <a:rPr lang="en-US" sz="4000" dirty="0"/>
              <a:t>SoCalGas – IE Observations</a:t>
            </a: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5" name="Title 1">
            <a:extLst>
              <a:ext uri="{FF2B5EF4-FFF2-40B4-BE49-F238E27FC236}">
                <a16:creationId xmlns:a16="http://schemas.microsoft.com/office/drawing/2014/main" id="{7E6E937B-3B2C-4A61-91E2-088A5846FB89}"/>
              </a:ext>
            </a:extLst>
          </p:cNvPr>
          <p:cNvSpPr txBox="1">
            <a:spLocks/>
          </p:cNvSpPr>
          <p:nvPr/>
        </p:nvSpPr>
        <p:spPr>
          <a:xfrm>
            <a:off x="1158239" y="403541"/>
            <a:ext cx="10310949"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565349"/>
              </a:solidFill>
              <a:effectLst/>
              <a:uLnTx/>
              <a:uFillTx/>
              <a:latin typeface="Corbel" panose="020B0503020204020204"/>
              <a:ea typeface="+mj-ea"/>
              <a:cs typeface="+mj-cs"/>
            </a:endParaRPr>
          </a:p>
        </p:txBody>
      </p:sp>
      <p:sp>
        <p:nvSpPr>
          <p:cNvPr id="18" name="Freeform 37">
            <a:extLst>
              <a:ext uri="{FF2B5EF4-FFF2-40B4-BE49-F238E27FC236}">
                <a16:creationId xmlns:a16="http://schemas.microsoft.com/office/drawing/2014/main" id="{9D45FEE3-5B7D-4824-93C4-3C4C045DE7ED}"/>
              </a:ext>
            </a:extLst>
          </p:cNvPr>
          <p:cNvSpPr/>
          <p:nvPr/>
        </p:nvSpPr>
        <p:spPr>
          <a:xfrm>
            <a:off x="397130" y="1490199"/>
            <a:ext cx="8229600" cy="1835218"/>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To improve the Implementation Plan (IP) review process, the IE recommended that the IOU </a:t>
            </a: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creates</a:t>
            </a: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 a timely feedback loop with the IE before the IP upload. </a:t>
            </a:r>
          </a:p>
        </p:txBody>
      </p:sp>
      <p:sp>
        <p:nvSpPr>
          <p:cNvPr id="19" name="Freeform 13">
            <a:extLst>
              <a:ext uri="{FF2B5EF4-FFF2-40B4-BE49-F238E27FC236}">
                <a16:creationId xmlns:a16="http://schemas.microsoft.com/office/drawing/2014/main" id="{937FC480-2790-460E-BCD3-2F9C1C896E4D}"/>
              </a:ext>
            </a:extLst>
          </p:cNvPr>
          <p:cNvSpPr/>
          <p:nvPr/>
        </p:nvSpPr>
        <p:spPr>
          <a:xfrm>
            <a:off x="8626730" y="1581705"/>
            <a:ext cx="3264408" cy="1665164"/>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27432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Implementation Plan </a:t>
            </a:r>
          </a:p>
        </p:txBody>
      </p:sp>
      <p:sp>
        <p:nvSpPr>
          <p:cNvPr id="22" name="Freeform 37">
            <a:extLst>
              <a:ext uri="{FF2B5EF4-FFF2-40B4-BE49-F238E27FC236}">
                <a16:creationId xmlns:a16="http://schemas.microsoft.com/office/drawing/2014/main" id="{D18A4CCB-CE71-4EE6-B7B4-CFC26991277D}"/>
              </a:ext>
            </a:extLst>
          </p:cNvPr>
          <p:cNvSpPr/>
          <p:nvPr/>
        </p:nvSpPr>
        <p:spPr>
          <a:xfrm>
            <a:off x="405309" y="3055714"/>
            <a:ext cx="8229600" cy="1580427"/>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To facilitate a smoother process, SoCalGas has started to conduct a detailed review and modification of the contract template to accommodate non-traditional programs. </a:t>
            </a:r>
          </a:p>
        </p:txBody>
      </p:sp>
      <p:sp>
        <p:nvSpPr>
          <p:cNvPr id="23" name="Freeform 13">
            <a:extLst>
              <a:ext uri="{FF2B5EF4-FFF2-40B4-BE49-F238E27FC236}">
                <a16:creationId xmlns:a16="http://schemas.microsoft.com/office/drawing/2014/main" id="{B6014F39-5AAF-4A21-AAE5-6C33E9E075F0}"/>
              </a:ext>
            </a:extLst>
          </p:cNvPr>
          <p:cNvSpPr/>
          <p:nvPr/>
        </p:nvSpPr>
        <p:spPr>
          <a:xfrm>
            <a:off x="8636486" y="3055714"/>
            <a:ext cx="3264408" cy="1531709"/>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Contract Template</a:t>
            </a:r>
          </a:p>
        </p:txBody>
      </p:sp>
      <p:sp>
        <p:nvSpPr>
          <p:cNvPr id="10" name="Freeform 37">
            <a:extLst>
              <a:ext uri="{FF2B5EF4-FFF2-40B4-BE49-F238E27FC236}">
                <a16:creationId xmlns:a16="http://schemas.microsoft.com/office/drawing/2014/main" id="{A4383CF9-BA8C-4A48-88B1-3BF135B07559}"/>
              </a:ext>
            </a:extLst>
          </p:cNvPr>
          <p:cNvSpPr/>
          <p:nvPr/>
        </p:nvSpPr>
        <p:spPr>
          <a:xfrm>
            <a:off x="405309" y="4485795"/>
            <a:ext cx="8229600" cy="1580428"/>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SoCalGas should add additional detail on potentially overlapping programs and the Bidder’s responsibilities related to that interaction and SoCalGas’ role in the connection among third-party programs. </a:t>
            </a:r>
          </a:p>
        </p:txBody>
      </p:sp>
      <p:sp>
        <p:nvSpPr>
          <p:cNvPr id="11" name="Freeform 10">
            <a:extLst>
              <a:ext uri="{FF2B5EF4-FFF2-40B4-BE49-F238E27FC236}">
                <a16:creationId xmlns:a16="http://schemas.microsoft.com/office/drawing/2014/main" id="{271DB8CD-5AA4-4D39-B255-55173D0481A2}"/>
              </a:ext>
            </a:extLst>
          </p:cNvPr>
          <p:cNvSpPr/>
          <p:nvPr/>
        </p:nvSpPr>
        <p:spPr>
          <a:xfrm>
            <a:off x="8634909" y="4516724"/>
            <a:ext cx="3265985" cy="1519431"/>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Overlapping Program Guidance</a:t>
            </a:r>
          </a:p>
        </p:txBody>
      </p:sp>
      <p:sp>
        <p:nvSpPr>
          <p:cNvPr id="12" name="Footer Placeholder 3">
            <a:extLst>
              <a:ext uri="{FF2B5EF4-FFF2-40B4-BE49-F238E27FC236}">
                <a16:creationId xmlns:a16="http://schemas.microsoft.com/office/drawing/2014/main" id="{D1DAFE34-7AB5-444F-B8CD-7F529F93960B}"/>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July 11,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29439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3EE6-A2B2-EC45-99E4-285A153A8482}"/>
              </a:ext>
            </a:extLst>
          </p:cNvPr>
          <p:cNvSpPr>
            <a:spLocks noGrp="1"/>
          </p:cNvSpPr>
          <p:nvPr>
            <p:ph type="title"/>
          </p:nvPr>
        </p:nvSpPr>
        <p:spPr/>
        <p:txBody>
          <a:bodyPr/>
          <a:lstStyle/>
          <a:p>
            <a:r>
              <a:rPr lang="en-US" dirty="0"/>
              <a:t>Past Stakeholder Engagement</a:t>
            </a:r>
          </a:p>
        </p:txBody>
      </p:sp>
      <p:sp>
        <p:nvSpPr>
          <p:cNvPr id="3" name="Content Placeholder 2">
            <a:extLst>
              <a:ext uri="{FF2B5EF4-FFF2-40B4-BE49-F238E27FC236}">
                <a16:creationId xmlns:a16="http://schemas.microsoft.com/office/drawing/2014/main" id="{39AD9C5D-AC31-3B43-BADC-28A51175DBF1}"/>
              </a:ext>
            </a:extLst>
          </p:cNvPr>
          <p:cNvSpPr>
            <a:spLocks noGrp="1"/>
          </p:cNvSpPr>
          <p:nvPr>
            <p:ph idx="1"/>
          </p:nvPr>
        </p:nvSpPr>
        <p:spPr/>
        <p:txBody>
          <a:bodyPr vert="horz" lIns="0" tIns="45720" rIns="91440" bIns="45720" rtlCol="0" anchor="t">
            <a:normAutofit/>
          </a:bodyPr>
          <a:lstStyle/>
          <a:p>
            <a:pPr marL="0" indent="0">
              <a:buNone/>
            </a:pPr>
            <a:endParaRPr lang="en-US" dirty="0"/>
          </a:p>
          <a:p>
            <a:pPr marL="0" indent="0">
              <a:buNone/>
            </a:pPr>
            <a:r>
              <a:rPr lang="en-US" b="1" dirty="0"/>
              <a:t>6 </a:t>
            </a:r>
            <a:r>
              <a:rPr lang="en-US" dirty="0"/>
              <a:t>semiannual workshops (July ‘19, Feb ‘20, July ‘20, Jan ‘21, July ‘21, Jan '22)</a:t>
            </a:r>
          </a:p>
          <a:p>
            <a:pPr marL="0" indent="0">
              <a:buNone/>
            </a:pPr>
            <a:r>
              <a:rPr lang="en-US" b="1" dirty="0"/>
              <a:t>1 </a:t>
            </a:r>
            <a:r>
              <a:rPr lang="en-US" dirty="0"/>
              <a:t>CPUC all party meeting (October ‘20)</a:t>
            </a:r>
          </a:p>
          <a:p>
            <a:pPr marL="0" indent="0">
              <a:buNone/>
            </a:pPr>
            <a:endParaRPr lang="en-US" dirty="0"/>
          </a:p>
          <a:p>
            <a:pPr marL="0" indent="0">
              <a:buNone/>
            </a:pPr>
            <a:r>
              <a:rPr lang="en-US" dirty="0"/>
              <a:t>Identified areas for improvement / new processes:</a:t>
            </a:r>
          </a:p>
          <a:p>
            <a:pPr lvl="1"/>
            <a:r>
              <a:rPr lang="en-US" dirty="0"/>
              <a:t>Length and complexity of solicitations process</a:t>
            </a:r>
          </a:p>
          <a:p>
            <a:pPr lvl="1"/>
            <a:r>
              <a:rPr lang="en-US" dirty="0"/>
              <a:t>Cultivating small and diverse businesses as 3P implementers</a:t>
            </a:r>
          </a:p>
          <a:p>
            <a:pPr lvl="1"/>
            <a:r>
              <a:rPr lang="en-US" dirty="0"/>
              <a:t>Feedback to bidders / networking opportunities</a:t>
            </a:r>
          </a:p>
          <a:p>
            <a:pPr lvl="1"/>
            <a:r>
              <a:rPr lang="en-US" dirty="0"/>
              <a:t>Distribution of risk in pay for performance programs </a:t>
            </a:r>
          </a:p>
          <a:p>
            <a:pPr marL="0" indent="0">
              <a:buNone/>
            </a:pPr>
            <a:endParaRPr lang="en-US" dirty="0"/>
          </a:p>
        </p:txBody>
      </p:sp>
      <p:sp>
        <p:nvSpPr>
          <p:cNvPr id="4" name="Slide Number Placeholder 3">
            <a:extLst>
              <a:ext uri="{FF2B5EF4-FFF2-40B4-BE49-F238E27FC236}">
                <a16:creationId xmlns:a16="http://schemas.microsoft.com/office/drawing/2014/main" id="{6B76F8D4-86B4-E12F-0ECF-A4E3A33899DB}"/>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064903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a:xfrm>
            <a:off x="1158239" y="403541"/>
            <a:ext cx="10671483" cy="1356360"/>
          </a:xfrm>
        </p:spPr>
        <p:txBody>
          <a:bodyPr>
            <a:normAutofit/>
          </a:bodyPr>
          <a:lstStyle/>
          <a:p>
            <a:r>
              <a:rPr lang="en-US" sz="4000" dirty="0"/>
              <a:t>SoCalGas – IE Observations (continued)</a:t>
            </a: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5" name="Title 1">
            <a:extLst>
              <a:ext uri="{FF2B5EF4-FFF2-40B4-BE49-F238E27FC236}">
                <a16:creationId xmlns:a16="http://schemas.microsoft.com/office/drawing/2014/main" id="{7E6E937B-3B2C-4A61-91E2-088A5846FB89}"/>
              </a:ext>
            </a:extLst>
          </p:cNvPr>
          <p:cNvSpPr txBox="1">
            <a:spLocks/>
          </p:cNvSpPr>
          <p:nvPr/>
        </p:nvSpPr>
        <p:spPr>
          <a:xfrm>
            <a:off x="1158239" y="403541"/>
            <a:ext cx="10310949"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565349"/>
              </a:solidFill>
              <a:effectLst/>
              <a:uLnTx/>
              <a:uFillTx/>
              <a:latin typeface="Corbel" panose="020B0503020204020204"/>
              <a:ea typeface="+mj-ea"/>
              <a:cs typeface="+mj-cs"/>
            </a:endParaRPr>
          </a:p>
        </p:txBody>
      </p:sp>
      <p:sp>
        <p:nvSpPr>
          <p:cNvPr id="18" name="Freeform 37">
            <a:extLst>
              <a:ext uri="{FF2B5EF4-FFF2-40B4-BE49-F238E27FC236}">
                <a16:creationId xmlns:a16="http://schemas.microsoft.com/office/drawing/2014/main" id="{9D45FEE3-5B7D-4824-93C4-3C4C045DE7ED}"/>
              </a:ext>
            </a:extLst>
          </p:cNvPr>
          <p:cNvSpPr/>
          <p:nvPr/>
        </p:nvSpPr>
        <p:spPr>
          <a:xfrm>
            <a:off x="336738" y="1895514"/>
            <a:ext cx="8229600" cy="1380744"/>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Although SoCalGas has improved the scoring and scoring guidance process, additional improvements could be made to align scorers on the scoring methodology.</a:t>
            </a:r>
          </a:p>
        </p:txBody>
      </p:sp>
      <p:sp>
        <p:nvSpPr>
          <p:cNvPr id="19" name="Freeform 13">
            <a:extLst>
              <a:ext uri="{FF2B5EF4-FFF2-40B4-BE49-F238E27FC236}">
                <a16:creationId xmlns:a16="http://schemas.microsoft.com/office/drawing/2014/main" id="{937FC480-2790-460E-BCD3-2F9C1C896E4D}"/>
              </a:ext>
            </a:extLst>
          </p:cNvPr>
          <p:cNvSpPr/>
          <p:nvPr/>
        </p:nvSpPr>
        <p:spPr>
          <a:xfrm>
            <a:off x="8565314" y="1884985"/>
            <a:ext cx="3264408" cy="1299625"/>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27432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Alignment of Scoring Guidance</a:t>
            </a:r>
          </a:p>
        </p:txBody>
      </p:sp>
      <p:sp>
        <p:nvSpPr>
          <p:cNvPr id="22" name="Freeform 37">
            <a:extLst>
              <a:ext uri="{FF2B5EF4-FFF2-40B4-BE49-F238E27FC236}">
                <a16:creationId xmlns:a16="http://schemas.microsoft.com/office/drawing/2014/main" id="{D18A4CCB-CE71-4EE6-B7B4-CFC26991277D}"/>
              </a:ext>
            </a:extLst>
          </p:cNvPr>
          <p:cNvSpPr/>
          <p:nvPr/>
        </p:nvSpPr>
        <p:spPr>
          <a:xfrm>
            <a:off x="336738" y="3384752"/>
            <a:ext cx="8229600" cy="1380744"/>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The RFP contains questions with many subcomponents, which can be difficult for bidders to respond to and for scorers to track and score.  SCG has reduced the complexity of the RFP questions.</a:t>
            </a:r>
          </a:p>
        </p:txBody>
      </p:sp>
      <p:sp>
        <p:nvSpPr>
          <p:cNvPr id="23" name="Freeform 13">
            <a:extLst>
              <a:ext uri="{FF2B5EF4-FFF2-40B4-BE49-F238E27FC236}">
                <a16:creationId xmlns:a16="http://schemas.microsoft.com/office/drawing/2014/main" id="{B6014F39-5AAF-4A21-AAE5-6C33E9E075F0}"/>
              </a:ext>
            </a:extLst>
          </p:cNvPr>
          <p:cNvSpPr/>
          <p:nvPr/>
        </p:nvSpPr>
        <p:spPr>
          <a:xfrm>
            <a:off x="8565314" y="3428999"/>
            <a:ext cx="3264408" cy="1299625"/>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Reduce Complexity of </a:t>
            </a:r>
            <a:r>
              <a:rPr kumimoji="0" lang="en-US" sz="2200" b="1" i="0" u="none" strike="noStrike" kern="1200" cap="none" spc="0" normalizeH="0" baseline="0" noProof="0" dirty="0">
                <a:ln>
                  <a:noFill/>
                </a:ln>
                <a:solidFill>
                  <a:srgbClr val="FFFFFF"/>
                </a:solidFill>
                <a:effectLst/>
                <a:uLnTx/>
                <a:uFillTx/>
                <a:latin typeface="Corbel" panose="020B0503020204020204"/>
                <a:ea typeface="+mn-ea"/>
                <a:cs typeface="+mn-cs"/>
              </a:rPr>
              <a:t>RFP Questions</a:t>
            </a:r>
          </a:p>
        </p:txBody>
      </p:sp>
      <p:sp>
        <p:nvSpPr>
          <p:cNvPr id="10" name="Freeform 37">
            <a:extLst>
              <a:ext uri="{FF2B5EF4-FFF2-40B4-BE49-F238E27FC236}">
                <a16:creationId xmlns:a16="http://schemas.microsoft.com/office/drawing/2014/main" id="{A4383CF9-BA8C-4A48-88B1-3BF135B07559}"/>
              </a:ext>
            </a:extLst>
          </p:cNvPr>
          <p:cNvSpPr/>
          <p:nvPr/>
        </p:nvSpPr>
        <p:spPr>
          <a:xfrm>
            <a:off x="336738" y="4728624"/>
            <a:ext cx="8229600" cy="1380744"/>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The contract template does not include a section on innovation. Future contracts should clearly identify the program’s innovative attributes. These attributes should be included in the Implementation Plan.</a:t>
            </a:r>
            <a:r>
              <a:rPr kumimoji="0" lang="en-US" sz="2000" b="0" i="0" u="none" strike="noStrike" kern="1200" cap="none" spc="0" normalizeH="0" baseline="0" noProof="0" dirty="0">
                <a:ln>
                  <a:noFill/>
                </a:ln>
                <a:solidFill>
                  <a:srgbClr val="818183"/>
                </a:solidFill>
                <a:effectLst/>
                <a:uLnTx/>
                <a:uFillTx/>
                <a:latin typeface="Corbel" panose="020B0503020204020204"/>
                <a:ea typeface="+mn-ea"/>
                <a:cs typeface="+mn-cs"/>
              </a:rPr>
              <a:t>	</a:t>
            </a:r>
          </a:p>
        </p:txBody>
      </p:sp>
      <p:sp>
        <p:nvSpPr>
          <p:cNvPr id="11" name="Freeform 10">
            <a:extLst>
              <a:ext uri="{FF2B5EF4-FFF2-40B4-BE49-F238E27FC236}">
                <a16:creationId xmlns:a16="http://schemas.microsoft.com/office/drawing/2014/main" id="{271DB8CD-5AA4-4D39-B255-55173D0481A2}"/>
              </a:ext>
            </a:extLst>
          </p:cNvPr>
          <p:cNvSpPr/>
          <p:nvPr/>
        </p:nvSpPr>
        <p:spPr>
          <a:xfrm>
            <a:off x="8589277" y="4821384"/>
            <a:ext cx="3265985" cy="1249478"/>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Include Innovation in Contract Template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endParaRPr>
          </a:p>
        </p:txBody>
      </p:sp>
      <p:sp>
        <p:nvSpPr>
          <p:cNvPr id="12" name="Footer Placeholder 3">
            <a:extLst>
              <a:ext uri="{FF2B5EF4-FFF2-40B4-BE49-F238E27FC236}">
                <a16:creationId xmlns:a16="http://schemas.microsoft.com/office/drawing/2014/main" id="{53F57412-9977-4AD7-ABF8-51C4CFAE6A54}"/>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July 11,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7300664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latin typeface="+mj-lt"/>
              </a:rPr>
              <a:t>Response to IE Observations</a:t>
            </a:r>
          </a:p>
        </p:txBody>
      </p:sp>
      <p:sp>
        <p:nvSpPr>
          <p:cNvPr id="2" name="Slide Number Placeholder 1"/>
          <p:cNvSpPr>
            <a:spLocks noGrp="1"/>
          </p:cNvSpPr>
          <p:nvPr>
            <p:ph type="sldNum" sz="quarter" idx="4294967295"/>
          </p:nvPr>
        </p:nvSpPr>
        <p:spPr>
          <a:xfrm>
            <a:off x="11580813" y="6356350"/>
            <a:ext cx="611187"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0" i="0" u="none" strike="noStrike" kern="1200" cap="none" spc="0" normalizeH="0" baseline="0" noProof="0" smtClean="0">
                <a:ln>
                  <a:noFill/>
                </a:ln>
                <a:solidFill>
                  <a:srgbClr val="FFFFFF">
                    <a:lumMod val="50000"/>
                  </a:srgbClr>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srgbClr val="FFFFFF">
                  <a:lumMod val="50000"/>
                </a:srgbClr>
              </a:solidFill>
              <a:effectLst/>
              <a:uLnTx/>
              <a:uFillTx/>
              <a:latin typeface="Arial" pitchFamily="34" charset="0"/>
              <a:ea typeface="+mn-ea"/>
              <a:cs typeface="Arial" pitchFamily="34" charset="0"/>
            </a:endParaRPr>
          </a:p>
        </p:txBody>
      </p:sp>
      <p:graphicFrame>
        <p:nvGraphicFramePr>
          <p:cNvPr id="4" name="Diagram 3">
            <a:extLst>
              <a:ext uri="{FF2B5EF4-FFF2-40B4-BE49-F238E27FC236}">
                <a16:creationId xmlns:a16="http://schemas.microsoft.com/office/drawing/2014/main" id="{B2F4C476-CE01-B700-F569-2036FB0737A3}"/>
              </a:ext>
            </a:extLst>
          </p:cNvPr>
          <p:cNvGraphicFramePr/>
          <p:nvPr/>
        </p:nvGraphicFramePr>
        <p:xfrm>
          <a:off x="1127050" y="1023730"/>
          <a:ext cx="9565418" cy="4810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06947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1109980" y="4208424"/>
            <a:ext cx="9966960" cy="1325880"/>
          </a:xfrm>
        </p:spPr>
        <p:txBody>
          <a:bodyPr vert="horz" lIns="91440" tIns="45720" rIns="91440" bIns="45720" rtlCol="0" anchor="b">
            <a:normAutofit/>
          </a:bodyPr>
          <a:lstStyle/>
          <a:p>
            <a:r>
              <a:rPr lang="en-US" sz="4600" b="1" dirty="0">
                <a:solidFill>
                  <a:srgbClr val="FFFFFF"/>
                </a:solidFill>
              </a:rPr>
              <a:t>Effective solicitation practices</a:t>
            </a:r>
          </a:p>
        </p:txBody>
      </p:sp>
      <p:sp>
        <p:nvSpPr>
          <p:cNvPr id="37" name="Rectangle 36">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24" name="Graphic 23" descr="Excellent with solid fill">
            <a:extLst>
              <a:ext uri="{FF2B5EF4-FFF2-40B4-BE49-F238E27FC236}">
                <a16:creationId xmlns:a16="http://schemas.microsoft.com/office/drawing/2014/main" id="{03D9F6B2-2DCF-4BEC-B3C9-07BADF93EA1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8531" y="728472"/>
            <a:ext cx="3027316" cy="3027316"/>
          </a:xfrm>
          <a:prstGeom prst="rect">
            <a:avLst/>
          </a:prstGeom>
        </p:spPr>
      </p:pic>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FFFFF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72</a:t>
            </a:fld>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2" name="Footer Placeholder 3">
            <a:extLst>
              <a:ext uri="{FF2B5EF4-FFF2-40B4-BE49-F238E27FC236}">
                <a16:creationId xmlns:a16="http://schemas.microsoft.com/office/drawing/2014/main" id="{2D1A9983-7B32-4166-B599-B3212635580E}"/>
              </a:ext>
            </a:extLst>
          </p:cNvPr>
          <p:cNvSpPr>
            <a:spLocks noGrp="1"/>
          </p:cNvSpPr>
          <p:nvPr>
            <p:ph type="ftr" sz="quarter" idx="11"/>
          </p:nvPr>
        </p:nvSpPr>
        <p:spPr>
          <a:xfrm>
            <a:off x="3949148" y="6223828"/>
            <a:ext cx="4717774" cy="365125"/>
          </a:xfrm>
        </p:spPr>
        <p:txBody>
          <a:bodyPr>
            <a:normAutofit fontScale="25000" lnSpcReduction="2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July 11, 2022  Stakeholder Meeting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orbel" panose="020B0503020204020204"/>
                <a:ea typeface="+mn-ea"/>
                <a:cs typeface="+mn-cs"/>
              </a:rPr>
              <a:t>Semi-Annual Report: July 11, 2022  Stakeholder Meeting</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103175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9D1B1D-3BAB-46DF-98EC-D959920670F1}"/>
              </a:ext>
            </a:extLst>
          </p:cNvPr>
          <p:cNvSpPr>
            <a:spLocks noGrp="1"/>
          </p:cNvSpPr>
          <p:nvPr>
            <p:ph type="title"/>
          </p:nvPr>
        </p:nvSpPr>
        <p:spPr/>
        <p:txBody>
          <a:bodyPr/>
          <a:lstStyle/>
          <a:p>
            <a:r>
              <a:rPr lang="en-US" dirty="0"/>
              <a:t>Effective Solicitations Practices</a:t>
            </a:r>
          </a:p>
        </p:txBody>
      </p:sp>
      <p:sp>
        <p:nvSpPr>
          <p:cNvPr id="7" name="Content Placeholder 6">
            <a:extLst>
              <a:ext uri="{FF2B5EF4-FFF2-40B4-BE49-F238E27FC236}">
                <a16:creationId xmlns:a16="http://schemas.microsoft.com/office/drawing/2014/main" id="{B2B92842-1C53-47FF-97B7-F63DE87C3257}"/>
              </a:ext>
            </a:extLst>
          </p:cNvPr>
          <p:cNvSpPr>
            <a:spLocks noGrp="1"/>
          </p:cNvSpPr>
          <p:nvPr>
            <p:ph idx="1"/>
          </p:nvPr>
        </p:nvSpPr>
        <p:spPr/>
        <p:txBody>
          <a:bodyPr/>
          <a:lstStyle/>
          <a:p>
            <a:r>
              <a:rPr lang="en-US" dirty="0"/>
              <a:t>During the </a:t>
            </a:r>
            <a:r>
              <a:rPr lang="en-US" dirty="0">
                <a:solidFill>
                  <a:schemeClr val="tx1">
                    <a:lumMod val="65000"/>
                    <a:lumOff val="35000"/>
                  </a:schemeClr>
                </a:solidFill>
              </a:rPr>
              <a:t>Semi-Annual</a:t>
            </a:r>
            <a:r>
              <a:rPr lang="en-US" dirty="0"/>
              <a:t> Report development process, the IEs have identified effective practices focused on the 3P process</a:t>
            </a:r>
          </a:p>
          <a:p>
            <a:r>
              <a:rPr lang="en-US" dirty="0"/>
              <a:t>The effective practices presented here do not reflect </a:t>
            </a:r>
            <a:r>
              <a:rPr lang="en-US" dirty="0">
                <a:solidFill>
                  <a:schemeClr val="tx1">
                    <a:lumMod val="65000"/>
                    <a:lumOff val="35000"/>
                  </a:schemeClr>
                </a:solidFill>
              </a:rPr>
              <a:t>a </a:t>
            </a:r>
            <a:r>
              <a:rPr lang="en-US" dirty="0"/>
              <a:t>consensus among Independent Evaluators</a:t>
            </a:r>
          </a:p>
          <a:p>
            <a:r>
              <a:rPr lang="en-US" dirty="0"/>
              <a:t>We are only highlighting newly adopted Effective Practices by one or multiple IOUs during the recent Semi-Annual Reporting Period</a:t>
            </a:r>
          </a:p>
          <a:p>
            <a:endParaRPr lang="en-US" dirty="0"/>
          </a:p>
        </p:txBody>
      </p:sp>
      <p:sp>
        <p:nvSpPr>
          <p:cNvPr id="5" name="Slide Number Placeholder 4">
            <a:extLst>
              <a:ext uri="{FF2B5EF4-FFF2-40B4-BE49-F238E27FC236}">
                <a16:creationId xmlns:a16="http://schemas.microsoft.com/office/drawing/2014/main" id="{2776E07A-6785-41B5-B3D6-548CD5F6033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8" name="Footer Placeholder 3">
            <a:extLst>
              <a:ext uri="{FF2B5EF4-FFF2-40B4-BE49-F238E27FC236}">
                <a16:creationId xmlns:a16="http://schemas.microsoft.com/office/drawing/2014/main" id="{7D926049-1685-4A0E-B893-41A1ECAB2C69}"/>
              </a:ext>
            </a:extLst>
          </p:cNvPr>
          <p:cNvSpPr>
            <a:spLocks noGrp="1"/>
          </p:cNvSpPr>
          <p:nvPr>
            <p:ph type="ftr" sz="quarter" idx="11"/>
          </p:nvPr>
        </p:nvSpPr>
        <p:spPr>
          <a:xfrm>
            <a:off x="3949148" y="6242682"/>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rPr>
              <a:t>IE Semi-Annual Report: June 27,2022 All Hands Meeting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July 11,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947029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a:xfrm>
            <a:off x="623283" y="280637"/>
            <a:ext cx="10412464" cy="1356360"/>
          </a:xfrm>
        </p:spPr>
        <p:txBody>
          <a:bodyPr>
            <a:normAutofit/>
          </a:bodyPr>
          <a:lstStyle/>
          <a:p>
            <a:r>
              <a:rPr lang="en-US" dirty="0">
                <a:solidFill>
                  <a:schemeClr val="tx1">
                    <a:lumMod val="65000"/>
                    <a:lumOff val="35000"/>
                  </a:schemeClr>
                </a:solidFill>
              </a:rPr>
              <a:t>Effective Solicitation Practices</a:t>
            </a:r>
            <a:endParaRPr lang="en-US" strike="sngStrike"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a:xfrm>
            <a:off x="9329530" y="6223828"/>
            <a:ext cx="170621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8" name="Freeform 37">
            <a:extLst>
              <a:ext uri="{FF2B5EF4-FFF2-40B4-BE49-F238E27FC236}">
                <a16:creationId xmlns:a16="http://schemas.microsoft.com/office/drawing/2014/main" id="{DFD6BBF1-9FDA-4063-875C-61356A8F51A7}"/>
              </a:ext>
            </a:extLst>
          </p:cNvPr>
          <p:cNvSpPr/>
          <p:nvPr/>
        </p:nvSpPr>
        <p:spPr>
          <a:xfrm>
            <a:off x="657684" y="1710982"/>
            <a:ext cx="7975163" cy="1278708"/>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Streamlining the two-stage process by eliminating redundancy in RFA and RFP scoring criteria (PG&amp;E)</a:t>
            </a:r>
          </a:p>
        </p:txBody>
      </p:sp>
      <p:sp>
        <p:nvSpPr>
          <p:cNvPr id="13" name="Freeform 15">
            <a:extLst>
              <a:ext uri="{FF2B5EF4-FFF2-40B4-BE49-F238E27FC236}">
                <a16:creationId xmlns:a16="http://schemas.microsoft.com/office/drawing/2014/main" id="{92356E06-080B-3C4E-8ECD-AF15766F3A8B}"/>
              </a:ext>
            </a:extLst>
          </p:cNvPr>
          <p:cNvSpPr/>
          <p:nvPr/>
        </p:nvSpPr>
        <p:spPr>
          <a:xfrm>
            <a:off x="8644205" y="4560360"/>
            <a:ext cx="3264408" cy="1278707"/>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Post-RFA Bidder Feedback</a:t>
            </a:r>
          </a:p>
        </p:txBody>
      </p:sp>
      <p:sp>
        <p:nvSpPr>
          <p:cNvPr id="15" name="Freeform 10">
            <a:extLst>
              <a:ext uri="{FF2B5EF4-FFF2-40B4-BE49-F238E27FC236}">
                <a16:creationId xmlns:a16="http://schemas.microsoft.com/office/drawing/2014/main" id="{774D478F-08D6-429C-9C5F-A09E1508F9FD}"/>
              </a:ext>
            </a:extLst>
          </p:cNvPr>
          <p:cNvSpPr/>
          <p:nvPr/>
        </p:nvSpPr>
        <p:spPr>
          <a:xfrm>
            <a:off x="8654774" y="1726396"/>
            <a:ext cx="3243269" cy="1197864"/>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Streamlining the Two-Stage Process</a:t>
            </a:r>
          </a:p>
        </p:txBody>
      </p:sp>
      <p:sp>
        <p:nvSpPr>
          <p:cNvPr id="11" name="Freeform 38">
            <a:extLst>
              <a:ext uri="{FF2B5EF4-FFF2-40B4-BE49-F238E27FC236}">
                <a16:creationId xmlns:a16="http://schemas.microsoft.com/office/drawing/2014/main" id="{44329835-9147-4EE0-B54C-B9C9CFB6F6C5}"/>
              </a:ext>
            </a:extLst>
          </p:cNvPr>
          <p:cNvSpPr/>
          <p:nvPr/>
        </p:nvSpPr>
        <p:spPr>
          <a:xfrm>
            <a:off x="645536" y="4567405"/>
            <a:ext cx="8009238" cy="1356360"/>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Provide rapid feedback to all RFA bidders (both advancing and non-advancing) immediately following </a:t>
            </a: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RFA</a:t>
            </a: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 shortlist notification (PG&amp;E)</a:t>
            </a:r>
          </a:p>
        </p:txBody>
      </p:sp>
      <p:sp>
        <p:nvSpPr>
          <p:cNvPr id="16" name="Freeform 13">
            <a:extLst>
              <a:ext uri="{FF2B5EF4-FFF2-40B4-BE49-F238E27FC236}">
                <a16:creationId xmlns:a16="http://schemas.microsoft.com/office/drawing/2014/main" id="{E11D32E8-9CA4-4AB1-B5D5-550D1F68C1EF}"/>
              </a:ext>
            </a:extLst>
          </p:cNvPr>
          <p:cNvSpPr/>
          <p:nvPr/>
        </p:nvSpPr>
        <p:spPr>
          <a:xfrm>
            <a:off x="8666922" y="3129716"/>
            <a:ext cx="3264408" cy="1278707"/>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Corbel" panose="020B0503020204020204"/>
                <a:ea typeface="+mn-ea"/>
                <a:cs typeface="+mn-cs"/>
              </a:rPr>
              <a:t>Timing of the </a:t>
            </a: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Two-Stage Process</a:t>
            </a:r>
          </a:p>
        </p:txBody>
      </p:sp>
      <p:sp>
        <p:nvSpPr>
          <p:cNvPr id="17" name="Freeform 38">
            <a:extLst>
              <a:ext uri="{FF2B5EF4-FFF2-40B4-BE49-F238E27FC236}">
                <a16:creationId xmlns:a16="http://schemas.microsoft.com/office/drawing/2014/main" id="{064C77B2-E342-436E-BF2B-E0409A6037EE}"/>
              </a:ext>
            </a:extLst>
          </p:cNvPr>
          <p:cNvSpPr/>
          <p:nvPr/>
        </p:nvSpPr>
        <p:spPr>
          <a:xfrm>
            <a:off x="669042" y="3074388"/>
            <a:ext cx="7997880" cy="1356360"/>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IOUs are improving the timing for solicitations by reducing 1) questions in the RFA/RFP materials, 2) time between RFA and RFP stages, and 3) time between RFP selection &amp; contracting/negotiations. </a:t>
            </a: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(All)</a:t>
            </a:r>
          </a:p>
        </p:txBody>
      </p:sp>
      <p:sp>
        <p:nvSpPr>
          <p:cNvPr id="18" name="Footer Placeholder 3">
            <a:extLst>
              <a:ext uri="{FF2B5EF4-FFF2-40B4-BE49-F238E27FC236}">
                <a16:creationId xmlns:a16="http://schemas.microsoft.com/office/drawing/2014/main" id="{C1F94D51-2C93-463D-A447-7E3BAA05E117}"/>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July 11,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140576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a:xfrm>
            <a:off x="623283" y="280637"/>
            <a:ext cx="10412464" cy="1356360"/>
          </a:xfrm>
        </p:spPr>
        <p:txBody>
          <a:bodyPr>
            <a:normAutofit/>
          </a:bodyPr>
          <a:lstStyle/>
          <a:p>
            <a:r>
              <a:rPr lang="en-US" dirty="0">
                <a:solidFill>
                  <a:schemeClr val="tx1">
                    <a:lumMod val="65000"/>
                    <a:lumOff val="35000"/>
                  </a:schemeClr>
                </a:solidFill>
              </a:rPr>
              <a:t>Effective Solicitation Practices – continued</a:t>
            </a:r>
            <a:endParaRPr lang="en-US" strike="sngStrike"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a:xfrm>
            <a:off x="9329530" y="6223828"/>
            <a:ext cx="170621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8" name="Freeform 37">
            <a:extLst>
              <a:ext uri="{FF2B5EF4-FFF2-40B4-BE49-F238E27FC236}">
                <a16:creationId xmlns:a16="http://schemas.microsoft.com/office/drawing/2014/main" id="{DFD6BBF1-9FDA-4063-875C-61356A8F51A7}"/>
              </a:ext>
            </a:extLst>
          </p:cNvPr>
          <p:cNvSpPr/>
          <p:nvPr/>
        </p:nvSpPr>
        <p:spPr>
          <a:xfrm>
            <a:off x="657684" y="1710982"/>
            <a:ext cx="7975163" cy="1278708"/>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Requesting feedback from the evaluation team after each stage of the solicitation will allow the team to identify opportunities for improvement and apply them in future stages and solicitations (PG&amp;E, SDG&amp;E, SCE)</a:t>
            </a:r>
          </a:p>
          <a:p>
            <a:pPr marL="0" marR="0" lvl="1" indent="0" algn="l" defTabSz="4572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DDDDDD">
                  <a:lumMod val="50000"/>
                </a:srgbClr>
              </a:solidFill>
              <a:effectLst/>
              <a:uLnTx/>
              <a:uFillTx/>
              <a:latin typeface="Corbel" panose="020B0503020204020204"/>
              <a:ea typeface="+mn-ea"/>
              <a:cs typeface="+mn-cs"/>
            </a:endParaRPr>
          </a:p>
        </p:txBody>
      </p:sp>
      <p:sp>
        <p:nvSpPr>
          <p:cNvPr id="13" name="Freeform 15">
            <a:extLst>
              <a:ext uri="{FF2B5EF4-FFF2-40B4-BE49-F238E27FC236}">
                <a16:creationId xmlns:a16="http://schemas.microsoft.com/office/drawing/2014/main" id="{92356E06-080B-3C4E-8ECD-AF15766F3A8B}"/>
              </a:ext>
            </a:extLst>
          </p:cNvPr>
          <p:cNvSpPr/>
          <p:nvPr/>
        </p:nvSpPr>
        <p:spPr>
          <a:xfrm>
            <a:off x="8666922" y="3355276"/>
            <a:ext cx="3264408" cy="1278707"/>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Two Way Bidder Feedback</a:t>
            </a:r>
          </a:p>
        </p:txBody>
      </p:sp>
      <p:sp>
        <p:nvSpPr>
          <p:cNvPr id="15" name="Freeform 10">
            <a:extLst>
              <a:ext uri="{FF2B5EF4-FFF2-40B4-BE49-F238E27FC236}">
                <a16:creationId xmlns:a16="http://schemas.microsoft.com/office/drawing/2014/main" id="{774D478F-08D6-429C-9C5F-A09E1508F9FD}"/>
              </a:ext>
            </a:extLst>
          </p:cNvPr>
          <p:cNvSpPr/>
          <p:nvPr/>
        </p:nvSpPr>
        <p:spPr>
          <a:xfrm>
            <a:off x="8654774" y="1726396"/>
            <a:ext cx="3243269" cy="1197864"/>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Continuous Improvement</a:t>
            </a:r>
          </a:p>
        </p:txBody>
      </p:sp>
      <p:sp>
        <p:nvSpPr>
          <p:cNvPr id="11" name="Freeform 38">
            <a:extLst>
              <a:ext uri="{FF2B5EF4-FFF2-40B4-BE49-F238E27FC236}">
                <a16:creationId xmlns:a16="http://schemas.microsoft.com/office/drawing/2014/main" id="{44329835-9147-4EE0-B54C-B9C9CFB6F6C5}"/>
              </a:ext>
            </a:extLst>
          </p:cNvPr>
          <p:cNvSpPr/>
          <p:nvPr/>
        </p:nvSpPr>
        <p:spPr>
          <a:xfrm>
            <a:off x="657684" y="3264128"/>
            <a:ext cx="8009238" cy="1356360"/>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Having a two way dialog during bidder debriefs/feedback requesting feedback from bidders on the solicitation process is an appropriate and effective way to make improvements in the process (PG&amp;E, SDG&amp;E)</a:t>
            </a:r>
          </a:p>
        </p:txBody>
      </p:sp>
      <p:sp>
        <p:nvSpPr>
          <p:cNvPr id="14" name="Freeform 13">
            <a:extLst>
              <a:ext uri="{FF2B5EF4-FFF2-40B4-BE49-F238E27FC236}">
                <a16:creationId xmlns:a16="http://schemas.microsoft.com/office/drawing/2014/main" id="{BF7A2420-75A0-42CE-94F0-ECB616F02DE0}"/>
              </a:ext>
            </a:extLst>
          </p:cNvPr>
          <p:cNvSpPr/>
          <p:nvPr/>
        </p:nvSpPr>
        <p:spPr>
          <a:xfrm>
            <a:off x="8654774" y="4894926"/>
            <a:ext cx="3264408" cy="1352693"/>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bIns="91440" rtlCol="0" anchor="t" anchorCtr="0"/>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Collaborative Negotiations</a:t>
            </a:r>
          </a:p>
        </p:txBody>
      </p:sp>
      <p:sp>
        <p:nvSpPr>
          <p:cNvPr id="19" name="Freeform 36">
            <a:extLst>
              <a:ext uri="{FF2B5EF4-FFF2-40B4-BE49-F238E27FC236}">
                <a16:creationId xmlns:a16="http://schemas.microsoft.com/office/drawing/2014/main" id="{A7F7E132-96F7-44EE-B779-8B4BFD0AE5CD}"/>
              </a:ext>
            </a:extLst>
          </p:cNvPr>
          <p:cNvSpPr/>
          <p:nvPr/>
        </p:nvSpPr>
        <p:spPr>
          <a:xfrm>
            <a:off x="657684" y="4833861"/>
            <a:ext cx="8009238" cy="1465082"/>
          </a:xfrm>
          <a:custGeom>
            <a:avLst/>
            <a:gdLst>
              <a:gd name="connsiteX0" fmla="*/ 7804931 w 8740200"/>
              <a:gd name="connsiteY0" fmla="*/ 30 h 1487756"/>
              <a:gd name="connsiteX1" fmla="*/ 8249001 w 8740200"/>
              <a:gd name="connsiteY1" fmla="*/ 12362 h 1487756"/>
              <a:gd name="connsiteX2" fmla="*/ 8740200 w 8740200"/>
              <a:gd name="connsiteY2" fmla="*/ 402512 h 1487756"/>
              <a:gd name="connsiteX3" fmla="*/ 8740200 w 8740200"/>
              <a:gd name="connsiteY3" fmla="*/ 1487756 h 1487756"/>
              <a:gd name="connsiteX4" fmla="*/ 8068033 w 8740200"/>
              <a:gd name="connsiteY4" fmla="*/ 1070699 h 1487756"/>
              <a:gd name="connsiteX5" fmla="*/ 7474669 w 8740200"/>
              <a:gd name="connsiteY5" fmla="*/ 1064972 h 1487756"/>
              <a:gd name="connsiteX6" fmla="*/ 7254131 w 8740200"/>
              <a:gd name="connsiteY6" fmla="*/ 1063602 h 1487756"/>
              <a:gd name="connsiteX7" fmla="*/ 7229253 w 8740200"/>
              <a:gd name="connsiteY7" fmla="*/ 1066215 h 1487756"/>
              <a:gd name="connsiteX8" fmla="*/ 6370428 w 8740200"/>
              <a:gd name="connsiteY8" fmla="*/ 1066215 h 1487756"/>
              <a:gd name="connsiteX9" fmla="*/ 6357821 w 8740200"/>
              <a:gd name="connsiteY9" fmla="*/ 1066362 h 1487756"/>
              <a:gd name="connsiteX10" fmla="*/ 6086001 w 8740200"/>
              <a:gd name="connsiteY10" fmla="*/ 1070699 h 1487756"/>
              <a:gd name="connsiteX11" fmla="*/ 6092773 w 8740200"/>
              <a:gd name="connsiteY11" fmla="*/ 1066215 h 1487756"/>
              <a:gd name="connsiteX12" fmla="*/ 3822471 w 8740200"/>
              <a:gd name="connsiteY12" fmla="*/ 1066215 h 1487756"/>
              <a:gd name="connsiteX13" fmla="*/ 3770835 w 8740200"/>
              <a:gd name="connsiteY13" fmla="*/ 1060790 h 1487756"/>
              <a:gd name="connsiteX14" fmla="*/ 3770835 w 8740200"/>
              <a:gd name="connsiteY14" fmla="*/ 1063603 h 1487756"/>
              <a:gd name="connsiteX15" fmla="*/ 3770624 w 8740200"/>
              <a:gd name="connsiteY15" fmla="*/ 1063602 h 1487756"/>
              <a:gd name="connsiteX16" fmla="*/ 3745746 w 8740200"/>
              <a:gd name="connsiteY16" fmla="*/ 1066215 h 1487756"/>
              <a:gd name="connsiteX17" fmla="*/ 2886922 w 8740200"/>
              <a:gd name="connsiteY17" fmla="*/ 1066215 h 1487756"/>
              <a:gd name="connsiteX18" fmla="*/ 2874314 w 8740200"/>
              <a:gd name="connsiteY18" fmla="*/ 1066362 h 1487756"/>
              <a:gd name="connsiteX19" fmla="*/ 2602495 w 8740200"/>
              <a:gd name="connsiteY19" fmla="*/ 1070699 h 1487756"/>
              <a:gd name="connsiteX20" fmla="*/ 2609266 w 8740200"/>
              <a:gd name="connsiteY20" fmla="*/ 1066215 h 1487756"/>
              <a:gd name="connsiteX21" fmla="*/ 338964 w 8740200"/>
              <a:gd name="connsiteY21" fmla="*/ 1066215 h 1487756"/>
              <a:gd name="connsiteX22" fmla="*/ 0 w 8740200"/>
              <a:gd name="connsiteY22" fmla="*/ 889822 h 1487756"/>
              <a:gd name="connsiteX23" fmla="*/ 0 w 8740200"/>
              <a:gd name="connsiteY23" fmla="*/ 184270 h 1487756"/>
              <a:gd name="connsiteX24" fmla="*/ 338964 w 8740200"/>
              <a:gd name="connsiteY24" fmla="*/ 7877 h 1487756"/>
              <a:gd name="connsiteX25" fmla="*/ 3740008 w 8740200"/>
              <a:gd name="connsiteY25" fmla="*/ 7877 h 1487756"/>
              <a:gd name="connsiteX26" fmla="*/ 3770835 w 8740200"/>
              <a:gd name="connsiteY26" fmla="*/ 7343 h 1487756"/>
              <a:gd name="connsiteX27" fmla="*/ 3770835 w 8740200"/>
              <a:gd name="connsiteY27" fmla="*/ 13302 h 1487756"/>
              <a:gd name="connsiteX28" fmla="*/ 3822471 w 8740200"/>
              <a:gd name="connsiteY28" fmla="*/ 7877 h 1487756"/>
              <a:gd name="connsiteX29" fmla="*/ 7223515 w 8740200"/>
              <a:gd name="connsiteY29" fmla="*/ 7877 h 1487756"/>
              <a:gd name="connsiteX30" fmla="*/ 7804931 w 8740200"/>
              <a:gd name="connsiteY30" fmla="*/ 30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40200" h="1487756">
                <a:moveTo>
                  <a:pt x="7804931" y="30"/>
                </a:moveTo>
                <a:cubicBezTo>
                  <a:pt x="7983475" y="-345"/>
                  <a:pt x="8139128" y="2645"/>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70835" y="1060790"/>
                </a:lnTo>
                <a:lnTo>
                  <a:pt x="3770835" y="1063603"/>
                </a:lnTo>
                <a:lnTo>
                  <a:pt x="3770624" y="1063602"/>
                </a:lnTo>
                <a:lnTo>
                  <a:pt x="3745746" y="1066215"/>
                </a:lnTo>
                <a:lnTo>
                  <a:pt x="2886922" y="1066215"/>
                </a:lnTo>
                <a:lnTo>
                  <a:pt x="2874314" y="1066362"/>
                </a:lnTo>
                <a:cubicBezTo>
                  <a:pt x="2790261" y="1067534"/>
                  <a:pt x="2700431" y="1068970"/>
                  <a:pt x="2602495" y="1070699"/>
                </a:cubicBezTo>
                <a:lnTo>
                  <a:pt x="2609266" y="1066215"/>
                </a:lnTo>
                <a:lnTo>
                  <a:pt x="338964" y="1066215"/>
                </a:lnTo>
                <a:cubicBezTo>
                  <a:pt x="151758" y="1066215"/>
                  <a:pt x="0" y="987241"/>
                  <a:pt x="0" y="889822"/>
                </a:cubicBezTo>
                <a:lnTo>
                  <a:pt x="0" y="184270"/>
                </a:lnTo>
                <a:cubicBezTo>
                  <a:pt x="0" y="86850"/>
                  <a:pt x="151758" y="7877"/>
                  <a:pt x="338964" y="7877"/>
                </a:cubicBezTo>
                <a:lnTo>
                  <a:pt x="3740008" y="7877"/>
                </a:lnTo>
                <a:lnTo>
                  <a:pt x="3770835" y="7343"/>
                </a:lnTo>
                <a:lnTo>
                  <a:pt x="3770835" y="13302"/>
                </a:lnTo>
                <a:lnTo>
                  <a:pt x="3822471" y="7877"/>
                </a:lnTo>
                <a:lnTo>
                  <a:pt x="7223515" y="7877"/>
                </a:lnTo>
                <a:cubicBezTo>
                  <a:pt x="7424951" y="4140"/>
                  <a:pt x="7626386" y="402"/>
                  <a:pt x="7804931" y="3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565349"/>
                </a:solidFill>
                <a:effectLst/>
                <a:uLnTx/>
                <a:uFillTx/>
                <a:latin typeface="Corbel" panose="020B0503020204020204"/>
                <a:ea typeface="+mn-ea"/>
                <a:cs typeface="+mn-cs"/>
              </a:rPr>
              <a:t>Collaborative contract negotiations produces an improved program offering and cost-effectiveness showing at a lower cost to ratepayers. This creates a sense of partnership b/t IOU and implementer. (SCG, SDG&amp;E)</a:t>
            </a:r>
          </a:p>
        </p:txBody>
      </p:sp>
      <p:sp>
        <p:nvSpPr>
          <p:cNvPr id="18" name="Footer Placeholder 3">
            <a:extLst>
              <a:ext uri="{FF2B5EF4-FFF2-40B4-BE49-F238E27FC236}">
                <a16:creationId xmlns:a16="http://schemas.microsoft.com/office/drawing/2014/main" id="{C1F94D51-2C93-463D-A447-7E3BAA05E117}"/>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Semi-Annual Report: July 11, 2022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572761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4BA63CC7-7A39-425E-908B-6FA61D9134E2}"/>
              </a:ext>
            </a:extLst>
          </p:cNvPr>
          <p:cNvSpPr>
            <a:spLocks noGrp="1"/>
          </p:cNvSpPr>
          <p:nvPr>
            <p:ph type="ctrTitle"/>
          </p:nvPr>
        </p:nvSpPr>
        <p:spPr>
          <a:xfrm>
            <a:off x="1109980" y="4208424"/>
            <a:ext cx="9966960" cy="1325880"/>
          </a:xfrm>
        </p:spPr>
        <p:txBody>
          <a:bodyPr>
            <a:normAutofit/>
          </a:bodyPr>
          <a:lstStyle/>
          <a:p>
            <a:r>
              <a:rPr lang="en-US" sz="6600" dirty="0">
                <a:solidFill>
                  <a:schemeClr val="bg1"/>
                </a:solidFill>
              </a:rPr>
              <a:t>discussion</a:t>
            </a:r>
          </a:p>
        </p:txBody>
      </p:sp>
      <p:sp>
        <p:nvSpPr>
          <p:cNvPr id="23" name="Rectangle 22">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37BBF811-79FB-477C-BA53-B3FCF1B53C67}"/>
              </a:ext>
            </a:extLst>
          </p:cNvPr>
          <p:cNvSpPr>
            <a:spLocks noGrp="1"/>
          </p:cNvSpPr>
          <p:nvPr>
            <p:ph type="ftr" sz="quarter" idx="11"/>
          </p:nvPr>
        </p:nvSpPr>
        <p:spPr>
          <a:xfrm>
            <a:off x="3949148" y="6223828"/>
            <a:ext cx="4717774" cy="365125"/>
          </a:xfrm>
        </p:spPr>
        <p:txBody>
          <a:bodyPr>
            <a:normAutofit fontScale="25000" lnSpcReduction="20000"/>
          </a:bodyPr>
          <a:lstStyle/>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5600" b="0" i="0" u="none" strike="noStrike" kern="1200" cap="none" spc="0" normalizeH="0" baseline="0" noProof="0" dirty="0">
                <a:ln>
                  <a:noFill/>
                </a:ln>
                <a:solidFill>
                  <a:srgbClr val="FFFFFF"/>
                </a:solidFill>
                <a:effectLst/>
                <a:uLnTx/>
                <a:uFillTx/>
                <a:latin typeface="Corbel" panose="020B0503020204020204"/>
                <a:ea typeface="+mn-ea"/>
                <a:cs typeface="+mn-cs"/>
              </a:rPr>
              <a:t>Semi-Annual Report: July 11, 2022  Stakeholder Meeting</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3959979C-3049-4507-98B9-3BF5740ACF53}"/>
              </a:ext>
            </a:extLst>
          </p:cNvPr>
          <p:cNvSpPr>
            <a:spLocks noGrp="1"/>
          </p:cNvSpPr>
          <p:nvPr>
            <p:ph type="sldNum" sz="quarter" idx="12"/>
          </p:nvPr>
        </p:nvSpPr>
        <p:spPr>
          <a:xfrm>
            <a:off x="9329530" y="6223828"/>
            <a:ext cx="1706217"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200" b="0" i="0" u="none" strike="noStrike" kern="1200" cap="none" spc="0" normalizeH="0" baseline="0" noProof="0">
                <a:ln>
                  <a:noFill/>
                </a:ln>
                <a:solidFill>
                  <a:srgbClr val="FFFFFF"/>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76</a:t>
            </a:fld>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19" name="Graphic 18" descr="Customer review with solid fill">
            <a:extLst>
              <a:ext uri="{FF2B5EF4-FFF2-40B4-BE49-F238E27FC236}">
                <a16:creationId xmlns:a16="http://schemas.microsoft.com/office/drawing/2014/main" id="{17B6B555-B9BF-48FC-953D-4E05D88BE0F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794377" y="946775"/>
            <a:ext cx="3027316" cy="3027316"/>
          </a:xfrm>
          <a:prstGeom prst="rect">
            <a:avLst/>
          </a:prstGeom>
        </p:spPr>
      </p:pic>
    </p:spTree>
    <p:extLst>
      <p:ext uri="{BB962C8B-B14F-4D97-AF65-F5344CB8AC3E}">
        <p14:creationId xmlns:p14="http://schemas.microsoft.com/office/powerpoint/2010/main" val="6553459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346B46-EF9A-6643-B1B4-33FB7E2E9B9E}"/>
              </a:ext>
            </a:extLst>
          </p:cNvPr>
          <p:cNvSpPr>
            <a:spLocks noGrp="1"/>
          </p:cNvSpPr>
          <p:nvPr>
            <p:ph type="ctrTitle"/>
          </p:nvPr>
        </p:nvSpPr>
        <p:spPr>
          <a:xfrm>
            <a:off x="7285865" y="2444115"/>
            <a:ext cx="4993341" cy="984885"/>
          </a:xfrm>
        </p:spPr>
        <p:txBody>
          <a:bodyPr/>
          <a:lstStyle/>
          <a:p>
            <a:pPr marL="0" marR="0">
              <a:spcAft>
                <a:spcPts val="50"/>
              </a:spcAft>
            </a:pPr>
            <a:r>
              <a:rPr lang="en-US" dirty="0">
                <a:latin typeface="+mj-lt"/>
                <a:cs typeface="+mj-cs"/>
              </a:rPr>
              <a:t>Lunch Break</a:t>
            </a:r>
            <a:br>
              <a:rPr lang="en-US" dirty="0">
                <a:latin typeface="+mj-lt"/>
                <a:cs typeface="+mj-cs"/>
              </a:rPr>
            </a:br>
            <a:r>
              <a:rPr lang="en-US" dirty="0">
                <a:latin typeface="+mj-lt"/>
                <a:cs typeface="+mj-cs"/>
              </a:rPr>
              <a:t>12:20 pm – 1:00 pm</a:t>
            </a:r>
          </a:p>
        </p:txBody>
      </p:sp>
      <p:sp>
        <p:nvSpPr>
          <p:cNvPr id="6" name="Slide Number Placeholder 5">
            <a:extLst>
              <a:ext uri="{FF2B5EF4-FFF2-40B4-BE49-F238E27FC236}">
                <a16:creationId xmlns:a16="http://schemas.microsoft.com/office/drawing/2014/main" id="{80AAFFA7-3F68-3F44-B235-36597BF3A05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410227-0A74-4DD0-97A1-EFCFB8B7378B}" type="slidenum">
              <a:rPr kumimoji="0" lang="en-US" sz="1200" b="0" i="0" u="none" strike="noStrike" kern="1200" cap="none" spc="0" normalizeH="0" baseline="0" noProof="0" smtClean="0">
                <a:ln>
                  <a:noFill/>
                </a:ln>
                <a:solidFill>
                  <a:srgbClr val="004B91"/>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srgbClr val="004B91"/>
              </a:solidFill>
              <a:effectLst/>
              <a:uLnTx/>
              <a:uFillTx/>
              <a:latin typeface="Arial" pitchFamily="34" charset="0"/>
              <a:ea typeface="+mn-ea"/>
              <a:cs typeface="Arial" pitchFamily="34" charset="0"/>
            </a:endParaRPr>
          </a:p>
        </p:txBody>
      </p:sp>
      <p:sp>
        <p:nvSpPr>
          <p:cNvPr id="4" name="Content Placeholder 7">
            <a:extLst>
              <a:ext uri="{FF2B5EF4-FFF2-40B4-BE49-F238E27FC236}">
                <a16:creationId xmlns:a16="http://schemas.microsoft.com/office/drawing/2014/main" id="{455C84DF-B89A-4C5A-BF96-1F109011E31E}"/>
              </a:ext>
            </a:extLst>
          </p:cNvPr>
          <p:cNvSpPr txBox="1">
            <a:spLocks/>
          </p:cNvSpPr>
          <p:nvPr/>
        </p:nvSpPr>
        <p:spPr>
          <a:xfrm>
            <a:off x="7285865" y="4076616"/>
            <a:ext cx="4993341" cy="1723549"/>
          </a:xfrm>
          <a:prstGeom prst="rect">
            <a:avLst/>
          </a:prstGeom>
          <a:noFill/>
        </p:spPr>
        <p:txBody>
          <a:bodyPr vert="horz" wrap="square" lIns="0" tIns="0" rIns="0" bIns="0" rtlCol="0">
            <a:spAutoFit/>
          </a:bodyPr>
          <a:lstStyle>
            <a:lvl1pPr marL="0" indent="0" algn="l" defTabSz="914400" rtl="0" eaLnBrk="1" latinLnBrk="0" hangingPunct="1">
              <a:spcBef>
                <a:spcPct val="20000"/>
              </a:spcBef>
              <a:buClr>
                <a:schemeClr val="tx2"/>
              </a:buClr>
              <a:buSzPct val="100000"/>
              <a:buFont typeface="Arial" pitchFamily="34" charset="0"/>
              <a:buNone/>
              <a:defRPr sz="2000" kern="1200">
                <a:solidFill>
                  <a:schemeClr val="tx2"/>
                </a:solidFill>
                <a:latin typeface="Avenir Book" panose="02000503020000020003" pitchFamily="2" charset="0"/>
                <a:ea typeface="+mn-ea"/>
                <a:cs typeface="Arial" pitchFamily="34" charset="0"/>
              </a:defRPr>
            </a:lvl1pPr>
            <a:lvl2pPr marL="457200" indent="0" algn="ctr" defTabSz="914400" rtl="0" eaLnBrk="1" latinLnBrk="0" hangingPunct="1">
              <a:spcBef>
                <a:spcPct val="20000"/>
              </a:spcBef>
              <a:buClr>
                <a:schemeClr val="tx2"/>
              </a:buClr>
              <a:buFont typeface="Wingdings" pitchFamily="2" charset="2"/>
              <a:buNone/>
              <a:defRPr sz="2400" kern="1200">
                <a:solidFill>
                  <a:schemeClr val="tx1">
                    <a:tint val="75000"/>
                  </a:schemeClr>
                </a:solidFill>
                <a:latin typeface="Avenir Book" panose="02000503020000020003" pitchFamily="2" charset="0"/>
                <a:ea typeface="+mn-ea"/>
                <a:cs typeface="Arial" pitchFamily="34" charset="0"/>
              </a:defRPr>
            </a:lvl2pPr>
            <a:lvl3pPr marL="914400" indent="0" algn="ctr" defTabSz="914400" rtl="0" eaLnBrk="1" latinLnBrk="0" hangingPunct="1">
              <a:spcBef>
                <a:spcPct val="20000"/>
              </a:spcBef>
              <a:buClr>
                <a:schemeClr val="tx2"/>
              </a:buClr>
              <a:buFont typeface="Arial" pitchFamily="34" charset="0"/>
              <a:buNone/>
              <a:defRPr sz="2000" kern="1200">
                <a:solidFill>
                  <a:schemeClr val="tx1">
                    <a:tint val="75000"/>
                  </a:schemeClr>
                </a:solidFill>
                <a:latin typeface="Avenir Book" panose="02000503020000020003" pitchFamily="2" charset="0"/>
                <a:ea typeface="+mn-ea"/>
                <a:cs typeface="Arial" pitchFamily="34" charset="0"/>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Avenir Book" panose="02000503020000020003" pitchFamily="2" charset="0"/>
                <a:ea typeface="+mn-ea"/>
                <a:cs typeface="Arial" pitchFamily="34" charset="0"/>
              </a:defRPr>
            </a:lvl4pPr>
            <a:lvl5pPr marL="18288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Avenir Book" panose="02000503020000020003" pitchFamily="2"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t>Please complete the survey so that we can effectively respond to your feedback.</a:t>
            </a:r>
          </a:p>
          <a:p>
            <a:endParaRPr lang="en-US" dirty="0"/>
          </a:p>
          <a:p>
            <a:r>
              <a:rPr lang="en-US" dirty="0">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Link</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descr="Qr code&#10;&#10;Description automatically generated">
            <a:extLst>
              <a:ext uri="{FF2B5EF4-FFF2-40B4-BE49-F238E27FC236}">
                <a16:creationId xmlns:a16="http://schemas.microsoft.com/office/drawing/2014/main" id="{EC3A11E7-397F-4693-878E-B24C8F75D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437" y="4836963"/>
            <a:ext cx="1403809" cy="1745403"/>
          </a:xfrm>
          <a:prstGeom prst="rect">
            <a:avLst/>
          </a:prstGeom>
        </p:spPr>
      </p:pic>
    </p:spTree>
    <p:extLst>
      <p:ext uri="{BB962C8B-B14F-4D97-AF65-F5344CB8AC3E}">
        <p14:creationId xmlns:p14="http://schemas.microsoft.com/office/powerpoint/2010/main" val="25270966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609600" y="710882"/>
            <a:ext cx="9601200" cy="3980387"/>
          </a:xfrm>
        </p:spPr>
        <p:txBody>
          <a:bodyPr>
            <a:noAutofit/>
          </a:bodyPr>
          <a:lstStyle/>
          <a:p>
            <a:r>
              <a:rPr lang="en-US" dirty="0"/>
              <a:t>Topic 3: Independent Evaluator Panel Discussion</a:t>
            </a:r>
            <a:br>
              <a:rPr lang="en-US" dirty="0"/>
            </a:br>
            <a:br>
              <a:rPr lang="en-US" dirty="0"/>
            </a:br>
            <a:r>
              <a:rPr lang="en-US" sz="2800" b="0" dirty="0"/>
              <a:t>Moderator: </a:t>
            </a:r>
            <a:r>
              <a:rPr lang="en-US" sz="2800" b="0" i="1" dirty="0"/>
              <a:t>Jessie Levine, Energy Division</a:t>
            </a:r>
            <a:br>
              <a:rPr lang="en-US" sz="2800" b="0" dirty="0"/>
            </a:br>
            <a:r>
              <a:rPr lang="en-US" sz="2800" b="0" dirty="0"/>
              <a:t>1:00 -1:45pm</a:t>
            </a:r>
            <a:br>
              <a:rPr lang="en-US" sz="2800" b="0" dirty="0"/>
            </a:br>
            <a:br>
              <a:rPr lang="en-US" sz="2800" b="0" dirty="0"/>
            </a:br>
            <a:r>
              <a:rPr lang="en-US" sz="2800" b="0" dirty="0"/>
              <a:t>July 11, 2022</a:t>
            </a:r>
            <a:endParaRPr lang="en-US" b="0" i="1" dirty="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78</a:t>
            </a:fld>
            <a:endParaRPr kumimoji="0" lang="en-US" sz="900" b="0" i="0" u="none" strike="noStrike" kern="1200" cap="none" spc="0" normalizeH="0" baseline="0" noProof="0" dirty="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2708092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8FA675B-4DB9-0F9A-E015-ABED6431EFE9}"/>
              </a:ext>
            </a:extLst>
          </p:cNvPr>
          <p:cNvGraphicFramePr>
            <a:graphicFrameLocks noGrp="1"/>
          </p:cNvGraphicFramePr>
          <p:nvPr>
            <p:ph idx="1"/>
          </p:nvPr>
        </p:nvGraphicFramePr>
        <p:xfrm>
          <a:off x="416943" y="1480867"/>
          <a:ext cx="5365749" cy="4110764"/>
        </p:xfrm>
        <a:graphic>
          <a:graphicData uri="http://schemas.openxmlformats.org/drawingml/2006/table">
            <a:tbl>
              <a:tblPr firstRow="1" firstCol="1" bandRow="1">
                <a:tableStyleId>{5940675A-B579-460E-94D1-54222C63F5DA}</a:tableStyleId>
              </a:tblPr>
              <a:tblGrid>
                <a:gridCol w="5365749">
                  <a:extLst>
                    <a:ext uri="{9D8B030D-6E8A-4147-A177-3AD203B41FA5}">
                      <a16:colId xmlns:a16="http://schemas.microsoft.com/office/drawing/2014/main" val="786392790"/>
                    </a:ext>
                  </a:extLst>
                </a:gridCol>
              </a:tblGrid>
              <a:tr h="409438">
                <a:tc>
                  <a:txBody>
                    <a:bodyPr/>
                    <a:lstStyle/>
                    <a:p>
                      <a:pPr marL="0" marR="0" algn="ctr" fontAlgn="base">
                        <a:spcBef>
                          <a:spcPts val="0"/>
                        </a:spcBef>
                        <a:spcAft>
                          <a:spcPts val="0"/>
                        </a:spcAft>
                      </a:pPr>
                      <a:r>
                        <a:rPr lang="en-US" sz="2200" b="1" dirty="0"/>
                        <a:t>Agenda</a:t>
                      </a:r>
                    </a:p>
                  </a:txBody>
                  <a:tcPr marL="0" marR="0" marT="0" marB="0" anchor="ctr"/>
                </a:tc>
                <a:extLst>
                  <a:ext uri="{0D108BD9-81ED-4DB2-BD59-A6C34878D82A}">
                    <a16:rowId xmlns:a16="http://schemas.microsoft.com/office/drawing/2014/main" val="2163082707"/>
                  </a:ext>
                </a:extLst>
              </a:tr>
              <a:tr h="409438">
                <a:tc>
                  <a:txBody>
                    <a:bodyPr/>
                    <a:lstStyle/>
                    <a:p>
                      <a:pPr marL="0" marR="0" fontAlgn="base">
                        <a:spcBef>
                          <a:spcPts val="0"/>
                        </a:spcBef>
                        <a:spcAft>
                          <a:spcPts val="0"/>
                        </a:spcAft>
                      </a:pPr>
                      <a:r>
                        <a:rPr lang="en-US" sz="2200" dirty="0"/>
                        <a:t>Introduction</a:t>
                      </a:r>
                    </a:p>
                  </a:txBody>
                  <a:tcPr marL="0" marR="0" marT="0" marB="0" anchor="ctr"/>
                </a:tc>
                <a:extLst>
                  <a:ext uri="{0D108BD9-81ED-4DB2-BD59-A6C34878D82A}">
                    <a16:rowId xmlns:a16="http://schemas.microsoft.com/office/drawing/2014/main" val="2194127489"/>
                  </a:ext>
                </a:extLst>
              </a:tr>
              <a:tr h="900766">
                <a:tc>
                  <a:txBody>
                    <a:bodyPr/>
                    <a:lstStyle/>
                    <a:p>
                      <a:pPr marL="0" marR="0" fontAlgn="base">
                        <a:spcBef>
                          <a:spcPts val="0"/>
                        </a:spcBef>
                        <a:spcAft>
                          <a:spcPts val="0"/>
                        </a:spcAft>
                      </a:pPr>
                      <a:r>
                        <a:rPr lang="en-US" sz="2200" dirty="0"/>
                        <a:t>Garnering Robust Bidder Participation</a:t>
                      </a:r>
                    </a:p>
                    <a:p>
                      <a:pPr marL="0" marR="0" lvl="0">
                        <a:spcBef>
                          <a:spcPts val="0"/>
                        </a:spcBef>
                        <a:spcAft>
                          <a:spcPts val="0"/>
                        </a:spcAft>
                        <a:buNone/>
                      </a:pPr>
                      <a:r>
                        <a:rPr lang="en-US" sz="2200" dirty="0"/>
                        <a:t>in Third Party Solicitations </a:t>
                      </a:r>
                    </a:p>
                  </a:txBody>
                  <a:tcPr marL="0" marR="0" marT="0" marB="0" anchor="ctr"/>
                </a:tc>
                <a:extLst>
                  <a:ext uri="{0D108BD9-81ED-4DB2-BD59-A6C34878D82A}">
                    <a16:rowId xmlns:a16="http://schemas.microsoft.com/office/drawing/2014/main" val="3707828876"/>
                  </a:ext>
                </a:extLst>
              </a:tr>
              <a:tr h="786123">
                <a:tc>
                  <a:txBody>
                    <a:bodyPr/>
                    <a:lstStyle/>
                    <a:p>
                      <a:pPr marL="0" marR="0" fontAlgn="base">
                        <a:spcBef>
                          <a:spcPts val="0"/>
                        </a:spcBef>
                        <a:spcAft>
                          <a:spcPts val="0"/>
                        </a:spcAft>
                      </a:pPr>
                      <a:r>
                        <a:rPr lang="en-US" sz="2200" dirty="0"/>
                        <a:t>Compensation in EE Third Party</a:t>
                      </a:r>
                    </a:p>
                    <a:p>
                      <a:pPr marL="0" marR="0" lvl="0">
                        <a:spcBef>
                          <a:spcPts val="0"/>
                        </a:spcBef>
                        <a:spcAft>
                          <a:spcPts val="0"/>
                        </a:spcAft>
                        <a:buNone/>
                      </a:pPr>
                      <a:r>
                        <a:rPr lang="en-US" sz="2200" dirty="0"/>
                        <a:t>Contracts </a:t>
                      </a:r>
                    </a:p>
                  </a:txBody>
                  <a:tcPr marL="0" marR="0" marT="0" marB="0" anchor="ctr"/>
                </a:tc>
                <a:extLst>
                  <a:ext uri="{0D108BD9-81ED-4DB2-BD59-A6C34878D82A}">
                    <a16:rowId xmlns:a16="http://schemas.microsoft.com/office/drawing/2014/main" val="365566969"/>
                  </a:ext>
                </a:extLst>
              </a:tr>
              <a:tr h="786123">
                <a:tc>
                  <a:txBody>
                    <a:bodyPr/>
                    <a:lstStyle/>
                    <a:p>
                      <a:pPr marL="0" marR="0" fontAlgn="base">
                        <a:spcBef>
                          <a:spcPts val="0"/>
                        </a:spcBef>
                        <a:spcAft>
                          <a:spcPts val="0"/>
                        </a:spcAft>
                      </a:pPr>
                      <a:r>
                        <a:rPr lang="en-US" sz="2200" dirty="0"/>
                        <a:t>Market Support and Equity </a:t>
                      </a:r>
                    </a:p>
                    <a:p>
                      <a:pPr marL="0" marR="0" lvl="0">
                        <a:spcBef>
                          <a:spcPts val="0"/>
                        </a:spcBef>
                        <a:spcAft>
                          <a:spcPts val="0"/>
                        </a:spcAft>
                        <a:buNone/>
                      </a:pPr>
                      <a:r>
                        <a:rPr lang="en-US" sz="2200" dirty="0"/>
                        <a:t>Solicitations </a:t>
                      </a:r>
                    </a:p>
                  </a:txBody>
                  <a:tcPr marL="0" marR="0" marT="0" marB="0" anchor="ctr"/>
                </a:tc>
                <a:extLst>
                  <a:ext uri="{0D108BD9-81ED-4DB2-BD59-A6C34878D82A}">
                    <a16:rowId xmlns:a16="http://schemas.microsoft.com/office/drawing/2014/main" val="16609756"/>
                  </a:ext>
                </a:extLst>
              </a:tr>
              <a:tr h="409438">
                <a:tc>
                  <a:txBody>
                    <a:bodyPr/>
                    <a:lstStyle/>
                    <a:p>
                      <a:pPr marL="0" marR="0" fontAlgn="base">
                        <a:spcBef>
                          <a:spcPts val="0"/>
                        </a:spcBef>
                        <a:spcAft>
                          <a:spcPts val="0"/>
                        </a:spcAft>
                      </a:pPr>
                      <a:r>
                        <a:rPr lang="en-US" sz="2200" dirty="0"/>
                        <a:t>Questions and Answers </a:t>
                      </a:r>
                    </a:p>
                  </a:txBody>
                  <a:tcPr marL="0" marR="0" marT="0" marB="0" anchor="ctr"/>
                </a:tc>
                <a:extLst>
                  <a:ext uri="{0D108BD9-81ED-4DB2-BD59-A6C34878D82A}">
                    <a16:rowId xmlns:a16="http://schemas.microsoft.com/office/drawing/2014/main" val="685986673"/>
                  </a:ext>
                </a:extLst>
              </a:tr>
              <a:tr h="409438">
                <a:tc>
                  <a:txBody>
                    <a:bodyPr/>
                    <a:lstStyle/>
                    <a:p>
                      <a:pPr marL="0" marR="0" fontAlgn="base">
                        <a:spcBef>
                          <a:spcPts val="0"/>
                        </a:spcBef>
                        <a:spcAft>
                          <a:spcPts val="0"/>
                        </a:spcAft>
                      </a:pPr>
                      <a:r>
                        <a:rPr lang="en-US" sz="2200" dirty="0"/>
                        <a:t>Closing Remarks </a:t>
                      </a:r>
                    </a:p>
                  </a:txBody>
                  <a:tcPr marL="0" marR="0" marT="0" marB="0" anchor="ctr"/>
                </a:tc>
                <a:extLst>
                  <a:ext uri="{0D108BD9-81ED-4DB2-BD59-A6C34878D82A}">
                    <a16:rowId xmlns:a16="http://schemas.microsoft.com/office/drawing/2014/main" val="3658866048"/>
                  </a:ext>
                </a:extLst>
              </a:tr>
            </a:tbl>
          </a:graphicData>
        </a:graphic>
      </p:graphicFrame>
      <p:sp>
        <p:nvSpPr>
          <p:cNvPr id="4" name="Slide Number Placeholder 3">
            <a:extLst>
              <a:ext uri="{FF2B5EF4-FFF2-40B4-BE49-F238E27FC236}">
                <a16:creationId xmlns:a16="http://schemas.microsoft.com/office/drawing/2014/main" id="{ADD1ADF3-99F1-0C24-5C84-0435E99554D2}"/>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79</a:t>
            </a:fld>
            <a:endParaRPr kumimoji="0" lang="en-US" sz="900" b="0" i="0" u="none" strike="noStrike" kern="1200" cap="none" spc="0" normalizeH="0" baseline="0" noProof="0" dirty="0">
              <a:ln>
                <a:noFill/>
              </a:ln>
              <a:solidFill>
                <a:srgbClr val="6996C9"/>
              </a:solidFill>
              <a:effectLst/>
              <a:uLnTx/>
              <a:uFillTx/>
              <a:latin typeface="Century Gothic" panose="020F0302020204030204"/>
              <a:ea typeface="+mn-ea"/>
              <a:cs typeface="+mn-cs"/>
            </a:endParaRPr>
          </a:p>
        </p:txBody>
      </p:sp>
      <p:graphicFrame>
        <p:nvGraphicFramePr>
          <p:cNvPr id="3" name="Table 5">
            <a:extLst>
              <a:ext uri="{FF2B5EF4-FFF2-40B4-BE49-F238E27FC236}">
                <a16:creationId xmlns:a16="http://schemas.microsoft.com/office/drawing/2014/main" id="{7005439D-84C0-6731-5697-401463B21CC6}"/>
              </a:ext>
            </a:extLst>
          </p:cNvPr>
          <p:cNvGraphicFramePr>
            <a:graphicFrameLocks noGrp="1"/>
          </p:cNvGraphicFramePr>
          <p:nvPr/>
        </p:nvGraphicFramePr>
        <p:xfrm>
          <a:off x="6196641" y="1337094"/>
          <a:ext cx="5834777" cy="4541520"/>
        </p:xfrm>
        <a:graphic>
          <a:graphicData uri="http://schemas.openxmlformats.org/drawingml/2006/table">
            <a:tbl>
              <a:tblPr firstRow="1" bandRow="1">
                <a:tableStyleId>{2D5ABB26-0587-4C30-8999-92F81FD0307C}</a:tableStyleId>
              </a:tblPr>
              <a:tblGrid>
                <a:gridCol w="1611535">
                  <a:extLst>
                    <a:ext uri="{9D8B030D-6E8A-4147-A177-3AD203B41FA5}">
                      <a16:colId xmlns:a16="http://schemas.microsoft.com/office/drawing/2014/main" val="3798188846"/>
                    </a:ext>
                  </a:extLst>
                </a:gridCol>
                <a:gridCol w="4223242">
                  <a:extLst>
                    <a:ext uri="{9D8B030D-6E8A-4147-A177-3AD203B41FA5}">
                      <a16:colId xmlns:a16="http://schemas.microsoft.com/office/drawing/2014/main" val="457575865"/>
                    </a:ext>
                  </a:extLst>
                </a:gridCol>
              </a:tblGrid>
              <a:tr h="374388">
                <a:tc>
                  <a:txBody>
                    <a:bodyPr/>
                    <a:lstStyle/>
                    <a:p>
                      <a:pPr lvl="0">
                        <a:buNone/>
                      </a:pPr>
                      <a:r>
                        <a:rPr lang="en-US" sz="2200" b="1" dirty="0"/>
                        <a:t>Moderator</a:t>
                      </a:r>
                    </a:p>
                  </a:txBody>
                  <a:tcPr anchor="ctr"/>
                </a:tc>
                <a:tc>
                  <a:txBody>
                    <a:bodyPr/>
                    <a:lstStyle/>
                    <a:p>
                      <a:r>
                        <a:rPr lang="en-US" sz="2200" dirty="0"/>
                        <a:t>Jessie Levine, Energy Division</a:t>
                      </a:r>
                      <a:endParaRPr lang="en-US" dirty="0"/>
                    </a:p>
                  </a:txBody>
                  <a:tcPr anchor="ctr"/>
                </a:tc>
                <a:extLst>
                  <a:ext uri="{0D108BD9-81ED-4DB2-BD59-A6C34878D82A}">
                    <a16:rowId xmlns:a16="http://schemas.microsoft.com/office/drawing/2014/main" val="4254163923"/>
                  </a:ext>
                </a:extLst>
              </a:tr>
              <a:tr h="3577478">
                <a:tc>
                  <a:txBody>
                    <a:bodyPr/>
                    <a:lstStyle/>
                    <a:p>
                      <a:pPr marL="0" lvl="0" indent="0" algn="l">
                        <a:lnSpc>
                          <a:spcPct val="150000"/>
                        </a:lnSpc>
                        <a:spcBef>
                          <a:spcPts val="1000"/>
                        </a:spcBef>
                        <a:spcAft>
                          <a:spcPts val="0"/>
                        </a:spcAft>
                        <a:buNone/>
                      </a:pPr>
                      <a:r>
                        <a:rPr lang="en-US" sz="2200" b="1" u="none" strike="noStrike" noProof="0" dirty="0"/>
                        <a:t>Panelists</a:t>
                      </a:r>
                      <a:endParaRPr lang="en-US" sz="2200" b="1" dirty="0"/>
                    </a:p>
                  </a:txBody>
                  <a:tcPr/>
                </a:tc>
                <a:tc>
                  <a:txBody>
                    <a:bodyPr/>
                    <a:lstStyle/>
                    <a:p>
                      <a:pPr lvl="0">
                        <a:buNone/>
                      </a:pPr>
                      <a:endParaRPr lang="en-US" sz="2200" b="0" i="0" u="none" strike="noStrike" noProof="0" dirty="0">
                        <a:latin typeface="Century Gothic"/>
                      </a:endParaRPr>
                    </a:p>
                    <a:p>
                      <a:pPr lvl="0">
                        <a:buNone/>
                      </a:pPr>
                      <a:r>
                        <a:rPr lang="en-US" sz="2200" b="0" i="0" u="none" strike="noStrike" noProof="0" dirty="0">
                          <a:latin typeface="Century Gothic"/>
                        </a:rPr>
                        <a:t>Don Arambula</a:t>
                      </a:r>
                      <a:endParaRPr lang="en-US" dirty="0"/>
                    </a:p>
                    <a:p>
                      <a:pPr lvl="0">
                        <a:buNone/>
                      </a:pPr>
                      <a:r>
                        <a:rPr lang="en-US" sz="2200" b="0" i="1" u="none" strike="noStrike" noProof="0" dirty="0">
                          <a:latin typeface="Century Gothic"/>
                        </a:rPr>
                        <a:t>Don Arambula Consulting</a:t>
                      </a:r>
                    </a:p>
                    <a:p>
                      <a:pPr lvl="0">
                        <a:buNone/>
                      </a:pPr>
                      <a:endParaRPr lang="en-US" sz="2200" b="0" i="0" u="none" strike="noStrike" noProof="0" dirty="0">
                        <a:latin typeface="Century Gothic"/>
                      </a:endParaRPr>
                    </a:p>
                    <a:p>
                      <a:pPr lvl="0">
                        <a:buNone/>
                      </a:pPr>
                      <a:r>
                        <a:rPr lang="en-US" sz="2200" b="0" i="0" u="none" strike="noStrike" noProof="0" dirty="0">
                          <a:latin typeface="Century Gothic"/>
                        </a:rPr>
                        <a:t>Elizabeth Lowe </a:t>
                      </a:r>
                      <a:endParaRPr lang="en-US" dirty="0"/>
                    </a:p>
                    <a:p>
                      <a:pPr lvl="0">
                        <a:buNone/>
                      </a:pPr>
                      <a:r>
                        <a:rPr lang="en-US" sz="2200" b="0" i="1" u="none" strike="noStrike" noProof="0" dirty="0">
                          <a:latin typeface="Century Gothic"/>
                        </a:rPr>
                        <a:t>Barakat Consulting</a:t>
                      </a:r>
                      <a:endParaRPr lang="en-US" i="1" dirty="0"/>
                    </a:p>
                    <a:p>
                      <a:pPr lvl="0">
                        <a:buNone/>
                      </a:pPr>
                      <a:endParaRPr lang="en-US" sz="2200" b="0" i="0" u="none" strike="noStrike" noProof="0" dirty="0">
                        <a:latin typeface="Century Gothic"/>
                      </a:endParaRPr>
                    </a:p>
                    <a:p>
                      <a:pPr lvl="0">
                        <a:buNone/>
                      </a:pPr>
                      <a:r>
                        <a:rPr lang="en-US" sz="2200" u="none" strike="noStrike" noProof="0" dirty="0"/>
                        <a:t>Kim Crossman </a:t>
                      </a:r>
                      <a:endParaRPr lang="en-US" sz="2200" dirty="0"/>
                    </a:p>
                    <a:p>
                      <a:pPr lvl="0">
                        <a:buNone/>
                      </a:pPr>
                      <a:r>
                        <a:rPr lang="en-US" sz="2200" i="1" u="none" strike="noStrike" noProof="0" dirty="0"/>
                        <a:t>Great Work Energy</a:t>
                      </a:r>
                    </a:p>
                    <a:p>
                      <a:pPr lvl="0">
                        <a:buNone/>
                      </a:pPr>
                      <a:endParaRPr lang="en-US" sz="2200" u="none" strike="noStrike" noProof="0" dirty="0"/>
                    </a:p>
                    <a:p>
                      <a:pPr lvl="0" algn="l">
                        <a:lnSpc>
                          <a:spcPct val="100000"/>
                        </a:lnSpc>
                        <a:spcBef>
                          <a:spcPts val="0"/>
                        </a:spcBef>
                        <a:spcAft>
                          <a:spcPts val="0"/>
                        </a:spcAft>
                        <a:buNone/>
                      </a:pPr>
                      <a:r>
                        <a:rPr lang="en-US" sz="2200" b="0" i="0" u="none" strike="noStrike" noProof="0" dirty="0">
                          <a:latin typeface="Century Gothic"/>
                        </a:rPr>
                        <a:t>Grey Staples</a:t>
                      </a:r>
                    </a:p>
                    <a:p>
                      <a:pPr lvl="0" algn="l">
                        <a:lnSpc>
                          <a:spcPct val="100000"/>
                        </a:lnSpc>
                        <a:spcBef>
                          <a:spcPts val="0"/>
                        </a:spcBef>
                        <a:spcAft>
                          <a:spcPts val="0"/>
                        </a:spcAft>
                        <a:buNone/>
                      </a:pPr>
                      <a:r>
                        <a:rPr lang="en-US" sz="2200" b="0" i="1" u="none" strike="noStrike" noProof="0" dirty="0">
                          <a:latin typeface="Century Gothic"/>
                        </a:rPr>
                        <a:t>The Mendota Group</a:t>
                      </a:r>
                      <a:endParaRPr lang="en-US" i="1" dirty="0"/>
                    </a:p>
                  </a:txBody>
                  <a:tcPr/>
                </a:tc>
                <a:extLst>
                  <a:ext uri="{0D108BD9-81ED-4DB2-BD59-A6C34878D82A}">
                    <a16:rowId xmlns:a16="http://schemas.microsoft.com/office/drawing/2014/main" val="2751645130"/>
                  </a:ext>
                </a:extLst>
              </a:tr>
            </a:tbl>
          </a:graphicData>
        </a:graphic>
      </p:graphicFrame>
      <p:sp>
        <p:nvSpPr>
          <p:cNvPr id="13" name="Title 1">
            <a:extLst>
              <a:ext uri="{FF2B5EF4-FFF2-40B4-BE49-F238E27FC236}">
                <a16:creationId xmlns:a16="http://schemas.microsoft.com/office/drawing/2014/main" id="{D506F8AB-E90F-9B69-953B-04437CFE8FC5}"/>
              </a:ext>
            </a:extLst>
          </p:cNvPr>
          <p:cNvSpPr>
            <a:spLocks noGrp="1"/>
          </p:cNvSpPr>
          <p:nvPr>
            <p:ph type="title"/>
          </p:nvPr>
        </p:nvSpPr>
        <p:spPr>
          <a:xfrm>
            <a:off x="609600" y="408257"/>
            <a:ext cx="10972800" cy="577941"/>
          </a:xfrm>
        </p:spPr>
        <p:txBody>
          <a:bodyPr/>
          <a:lstStyle/>
          <a:p>
            <a:r>
              <a:rPr lang="en-US" dirty="0"/>
              <a:t>Agenda, Moderator, and Panelists </a:t>
            </a:r>
            <a:r>
              <a:rPr lang="en-US" sz="3600" i="1" dirty="0">
                <a:effectLst/>
                <a:latin typeface="Century Gothic"/>
                <a:ea typeface="Calibri" panose="020F0502020204030204" pitchFamily="34" charset="0"/>
                <a:cs typeface="Calibri"/>
              </a:rPr>
              <a:t> </a:t>
            </a:r>
            <a:endParaRPr lang="en-US" dirty="0">
              <a:latin typeface="Century Gothic"/>
              <a:cs typeface="Calibri"/>
            </a:endParaRPr>
          </a:p>
        </p:txBody>
      </p:sp>
      <p:sp>
        <p:nvSpPr>
          <p:cNvPr id="2" name="TextBox 1">
            <a:extLst>
              <a:ext uri="{FF2B5EF4-FFF2-40B4-BE49-F238E27FC236}">
                <a16:creationId xmlns:a16="http://schemas.microsoft.com/office/drawing/2014/main" id="{53F5DA0A-E82D-4B74-A0AC-8FEE85A76F52}"/>
              </a:ext>
            </a:extLst>
          </p:cNvPr>
          <p:cNvSpPr txBox="1"/>
          <p:nvPr/>
        </p:nvSpPr>
        <p:spPr>
          <a:xfrm>
            <a:off x="411192" y="5817079"/>
            <a:ext cx="52017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Questions? Email Mia.Hart@cpuc.ca.gov</a:t>
            </a:r>
          </a:p>
        </p:txBody>
      </p:sp>
    </p:spTree>
    <p:extLst>
      <p:ext uri="{BB962C8B-B14F-4D97-AF65-F5344CB8AC3E}">
        <p14:creationId xmlns:p14="http://schemas.microsoft.com/office/powerpoint/2010/main" val="398851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C87E-CBBC-4CBC-90A5-565320160CD1}"/>
              </a:ext>
            </a:extLst>
          </p:cNvPr>
          <p:cNvSpPr>
            <a:spLocks noGrp="1"/>
          </p:cNvSpPr>
          <p:nvPr>
            <p:ph type="title"/>
          </p:nvPr>
        </p:nvSpPr>
        <p:spPr>
          <a:xfrm>
            <a:off x="609600" y="469120"/>
            <a:ext cx="10972800" cy="616241"/>
          </a:xfrm>
        </p:spPr>
        <p:txBody>
          <a:bodyPr>
            <a:normAutofit fontScale="90000"/>
          </a:bodyPr>
          <a:lstStyle/>
          <a:p>
            <a:r>
              <a:rPr lang="en-US" dirty="0"/>
              <a:t>Survey Overview from Jan 2022 Stakeholder Meeting</a:t>
            </a:r>
          </a:p>
        </p:txBody>
      </p:sp>
      <p:sp>
        <p:nvSpPr>
          <p:cNvPr id="3" name="Content Placeholder 2">
            <a:extLst>
              <a:ext uri="{FF2B5EF4-FFF2-40B4-BE49-F238E27FC236}">
                <a16:creationId xmlns:a16="http://schemas.microsoft.com/office/drawing/2014/main" id="{42493B16-1414-41F3-A4E3-B2975E42215B}"/>
              </a:ext>
            </a:extLst>
          </p:cNvPr>
          <p:cNvSpPr>
            <a:spLocks noGrp="1"/>
          </p:cNvSpPr>
          <p:nvPr>
            <p:ph sz="half" idx="1"/>
          </p:nvPr>
        </p:nvSpPr>
        <p:spPr>
          <a:xfrm>
            <a:off x="453223" y="1245382"/>
            <a:ext cx="7375939" cy="5142447"/>
          </a:xfrm>
        </p:spPr>
        <p:txBody>
          <a:bodyPr vert="horz" lIns="0" tIns="45720" rIns="91440" bIns="45720" rtlCol="0" anchor="t">
            <a:normAutofit fontScale="92500" lnSpcReduction="20000"/>
          </a:bodyPr>
          <a:lstStyle/>
          <a:p>
            <a:r>
              <a:rPr lang="en-US" sz="2300" dirty="0"/>
              <a:t>Positive feedback:</a:t>
            </a:r>
          </a:p>
          <a:p>
            <a:pPr lvl="1"/>
            <a:r>
              <a:rPr lang="en-US" sz="2100" dirty="0">
                <a:ea typeface="+mn-lt"/>
                <a:cs typeface="+mn-lt"/>
              </a:rPr>
              <a:t>Appreciation of focus on issues identified at past stakeholder meetings</a:t>
            </a:r>
          </a:p>
          <a:p>
            <a:pPr lvl="1"/>
            <a:r>
              <a:rPr lang="en-US" sz="2100" dirty="0"/>
              <a:t>Relevancy of topics</a:t>
            </a:r>
          </a:p>
          <a:p>
            <a:pPr lvl="1"/>
            <a:r>
              <a:rPr lang="en-US" sz="2100" dirty="0"/>
              <a:t>Some satisfaction with new bidder feedback mechanisms</a:t>
            </a:r>
            <a:endParaRPr lang="en-US" dirty="0"/>
          </a:p>
          <a:p>
            <a:pPr lvl="1"/>
            <a:r>
              <a:rPr lang="en-US" sz="2100" dirty="0">
                <a:ea typeface="+mn-lt"/>
                <a:cs typeface="+mn-lt"/>
              </a:rPr>
              <a:t>Solicitations timeline improvements</a:t>
            </a:r>
            <a:endParaRPr lang="en-US" sz="2100" dirty="0"/>
          </a:p>
          <a:p>
            <a:pPr lvl="1"/>
            <a:endParaRPr lang="en-US" sz="2100" dirty="0"/>
          </a:p>
          <a:p>
            <a:pPr lvl="1"/>
            <a:endParaRPr lang="en-US" sz="2100" dirty="0"/>
          </a:p>
          <a:p>
            <a:r>
              <a:rPr lang="en-US" sz="2300" dirty="0"/>
              <a:t>Ongoing areas of concern:</a:t>
            </a:r>
          </a:p>
          <a:p>
            <a:pPr lvl="1"/>
            <a:r>
              <a:rPr lang="en-US" sz="2100" dirty="0">
                <a:ea typeface="+mn-lt"/>
                <a:cs typeface="+mn-lt"/>
              </a:rPr>
              <a:t>Contractual terms that are not aligned with standard industry practice, present unreasonable risk to implementers, and the trade-offs between P4P, NMEC, bidder cash flow requirements, etc. </a:t>
            </a:r>
            <a:endParaRPr lang="en-US" sz="2100" dirty="0"/>
          </a:p>
          <a:p>
            <a:pPr lvl="1"/>
            <a:r>
              <a:rPr lang="en-US" sz="2100" dirty="0"/>
              <a:t>EE portfolio diversity</a:t>
            </a:r>
          </a:p>
          <a:p>
            <a:pPr lvl="1"/>
            <a:r>
              <a:rPr lang="en-US" sz="2100" dirty="0"/>
              <a:t>Lack of solicitation/contract incentives for innovation</a:t>
            </a:r>
          </a:p>
          <a:p>
            <a:pPr lvl="1"/>
            <a:r>
              <a:rPr lang="en-US" sz="2100" dirty="0"/>
              <a:t>Lack of customer/implementer perspective at stakeholder meeting</a:t>
            </a:r>
          </a:p>
          <a:p>
            <a:pPr lvl="1"/>
            <a:r>
              <a:rPr lang="en-US" sz="2100" dirty="0"/>
              <a:t>Substantive responses given by IOUs at stakeholder meeting</a:t>
            </a:r>
          </a:p>
          <a:p>
            <a:pPr lvl="1"/>
            <a:endParaRPr lang="en-US" sz="2100" dirty="0"/>
          </a:p>
          <a:p>
            <a:endParaRPr lang="en-US" sz="2200" dirty="0"/>
          </a:p>
          <a:p>
            <a:pPr>
              <a:buFont typeface="Wingdings" panose="05000000000000000000" pitchFamily="2" charset="2"/>
              <a:buChar char="v"/>
            </a:pPr>
            <a:endParaRPr lang="en-US" sz="2000" dirty="0"/>
          </a:p>
        </p:txBody>
      </p:sp>
      <p:sp>
        <p:nvSpPr>
          <p:cNvPr id="5" name="Slide Number Placeholder 4">
            <a:extLst>
              <a:ext uri="{FF2B5EF4-FFF2-40B4-BE49-F238E27FC236}">
                <a16:creationId xmlns:a16="http://schemas.microsoft.com/office/drawing/2014/main" id="{FBC99642-5DBE-417C-8C94-28C601931B3A}"/>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4FAB73BC-B049-4115-A692-8D63A059BFB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6996C9"/>
              </a:solidFill>
              <a:effectLst/>
              <a:uLnTx/>
              <a:uFillTx/>
              <a:latin typeface="Century Gothic" panose="020F0302020204030204"/>
              <a:ea typeface="+mn-ea"/>
              <a:cs typeface="+mn-cs"/>
            </a:endParaRPr>
          </a:p>
        </p:txBody>
      </p:sp>
      <p:grpSp>
        <p:nvGrpSpPr>
          <p:cNvPr id="15" name="Group 14">
            <a:extLst>
              <a:ext uri="{FF2B5EF4-FFF2-40B4-BE49-F238E27FC236}">
                <a16:creationId xmlns:a16="http://schemas.microsoft.com/office/drawing/2014/main" id="{4AE5C6E5-FC7A-729E-DF09-ECA231AE4014}"/>
              </a:ext>
            </a:extLst>
          </p:cNvPr>
          <p:cNvGrpSpPr/>
          <p:nvPr/>
        </p:nvGrpSpPr>
        <p:grpSpPr>
          <a:xfrm>
            <a:off x="7825318" y="1919816"/>
            <a:ext cx="4521199" cy="2591959"/>
            <a:chOff x="7169151" y="2131483"/>
            <a:chExt cx="4521199" cy="2591959"/>
          </a:xfrm>
        </p:grpSpPr>
        <p:sp>
          <p:nvSpPr>
            <p:cNvPr id="11" name="TextBox 10">
              <a:extLst>
                <a:ext uri="{FF2B5EF4-FFF2-40B4-BE49-F238E27FC236}">
                  <a16:creationId xmlns:a16="http://schemas.microsoft.com/office/drawing/2014/main" id="{4696F00C-B7E7-90A0-46B7-9FB8A60487FE}"/>
                </a:ext>
              </a:extLst>
            </p:cNvPr>
            <p:cNvSpPr txBox="1"/>
            <p:nvPr/>
          </p:nvSpPr>
          <p:spPr>
            <a:xfrm>
              <a:off x="7169151" y="2131483"/>
              <a:ext cx="452119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What is your role in EE solicitations?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1</a:t>
              </a:r>
            </a:p>
          </p:txBody>
        </p:sp>
        <p:pic>
          <p:nvPicPr>
            <p:cNvPr id="10" name="Picture 10">
              <a:extLst>
                <a:ext uri="{FF2B5EF4-FFF2-40B4-BE49-F238E27FC236}">
                  <a16:creationId xmlns:a16="http://schemas.microsoft.com/office/drawing/2014/main" id="{380A8F83-4F03-9453-1F8F-D69393E76EFE}"/>
                </a:ext>
              </a:extLst>
            </p:cNvPr>
            <p:cNvPicPr>
              <a:picLocks noChangeAspect="1"/>
            </p:cNvPicPr>
            <p:nvPr/>
          </p:nvPicPr>
          <p:blipFill rotWithShape="1">
            <a:blip r:embed="rId2"/>
            <a:srcRect l="62781" t="26683" r="16462" b="25658"/>
            <a:stretch/>
          </p:blipFill>
          <p:spPr>
            <a:xfrm>
              <a:off x="7511666" y="2583793"/>
              <a:ext cx="2147531" cy="2139649"/>
            </a:xfrm>
            <a:prstGeom prst="rect">
              <a:avLst/>
            </a:prstGeom>
          </p:spPr>
        </p:pic>
      </p:grpSp>
    </p:spTree>
    <p:extLst>
      <p:ext uri="{BB962C8B-B14F-4D97-AF65-F5344CB8AC3E}">
        <p14:creationId xmlns:p14="http://schemas.microsoft.com/office/powerpoint/2010/main" val="18480303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18644-2829-5D24-4A39-1ADA04ECF2FE}"/>
              </a:ext>
            </a:extLst>
          </p:cNvPr>
          <p:cNvSpPr>
            <a:spLocks noGrp="1"/>
          </p:cNvSpPr>
          <p:nvPr>
            <p:ph type="title"/>
          </p:nvPr>
        </p:nvSpPr>
        <p:spPr/>
        <p:txBody>
          <a:bodyPr/>
          <a:lstStyle/>
          <a:p>
            <a:r>
              <a:rPr lang="en-US" dirty="0"/>
              <a:t>Discussion Question 1: </a:t>
            </a:r>
            <a:r>
              <a:rPr lang="en-US" sz="3600" i="1" dirty="0">
                <a:effectLst/>
                <a:latin typeface="Century Gothic" panose="020B0502020202020204" pitchFamily="34" charset="0"/>
                <a:ea typeface="Calibri" panose="020F0502020204030204" pitchFamily="34" charset="0"/>
                <a:cs typeface="Calibri" panose="020F0502020204030204" pitchFamily="34" charset="0"/>
              </a:rPr>
              <a:t>Garnering Robust </a:t>
            </a:r>
            <a:r>
              <a:rPr lang="en-US" sz="3600" i="1" dirty="0">
                <a:latin typeface="Century Gothic" panose="020B0502020202020204" pitchFamily="34" charset="0"/>
                <a:ea typeface="Calibri" panose="020F0502020204030204" pitchFamily="34" charset="0"/>
                <a:cs typeface="Calibri" panose="020F0502020204030204" pitchFamily="34" charset="0"/>
              </a:rPr>
              <a:t>B</a:t>
            </a:r>
            <a:r>
              <a:rPr lang="en-US" sz="3600" i="1" dirty="0">
                <a:effectLst/>
                <a:latin typeface="Century Gothic" panose="020B0502020202020204" pitchFamily="34" charset="0"/>
                <a:ea typeface="Calibri" panose="020F0502020204030204" pitchFamily="34" charset="0"/>
                <a:cs typeface="Calibri" panose="020F0502020204030204" pitchFamily="34" charset="0"/>
              </a:rPr>
              <a:t>idder </a:t>
            </a:r>
            <a:r>
              <a:rPr lang="en-US" sz="3600" i="1" dirty="0">
                <a:latin typeface="Century Gothic" panose="020B0502020202020204" pitchFamily="34" charset="0"/>
                <a:ea typeface="Calibri" panose="020F0502020204030204" pitchFamily="34" charset="0"/>
                <a:cs typeface="Calibri" panose="020F0502020204030204" pitchFamily="34" charset="0"/>
              </a:rPr>
              <a:t>P</a:t>
            </a:r>
            <a:r>
              <a:rPr lang="en-US" sz="3600" i="1" dirty="0">
                <a:effectLst/>
                <a:latin typeface="Century Gothic" panose="020B0502020202020204" pitchFamily="34" charset="0"/>
                <a:ea typeface="Calibri" panose="020F0502020204030204" pitchFamily="34" charset="0"/>
                <a:cs typeface="Calibri" panose="020F0502020204030204" pitchFamily="34" charset="0"/>
              </a:rPr>
              <a:t>articipation in Third Party Solicitations </a:t>
            </a:r>
            <a:endParaRPr lang="en-US" dirty="0"/>
          </a:p>
        </p:txBody>
      </p:sp>
      <p:sp>
        <p:nvSpPr>
          <p:cNvPr id="3" name="Content Placeholder 2">
            <a:extLst>
              <a:ext uri="{FF2B5EF4-FFF2-40B4-BE49-F238E27FC236}">
                <a16:creationId xmlns:a16="http://schemas.microsoft.com/office/drawing/2014/main" id="{76BC5B2A-3C4A-86DC-1D07-F399E3AC8829}"/>
              </a:ext>
            </a:extLst>
          </p:cNvPr>
          <p:cNvSpPr>
            <a:spLocks noGrp="1"/>
          </p:cNvSpPr>
          <p:nvPr>
            <p:ph idx="1"/>
          </p:nvPr>
        </p:nvSpPr>
        <p:spPr/>
        <p:txBody>
          <a:bodyPr vert="horz" lIns="0" tIns="45720" rIns="91440" bIns="45720" rtlCol="0" anchor="t">
            <a:noAutofit/>
          </a:bodyPr>
          <a:lstStyle/>
          <a:p>
            <a:pPr marL="0" indent="0">
              <a:buNone/>
            </a:pPr>
            <a:endParaRPr lang="en-US" sz="3200" u="sng" dirty="0">
              <a:latin typeface="Century Gothic" panose="020B0502020202020204" pitchFamily="34" charset="0"/>
              <a:cs typeface="Calibri" panose="020F0502020204030204" pitchFamily="34" charset="0"/>
            </a:endParaRPr>
          </a:p>
          <a:p>
            <a:pPr marL="0" indent="0">
              <a:buNone/>
            </a:pPr>
            <a:r>
              <a:rPr lang="en-US" sz="3200" u="sng" dirty="0">
                <a:latin typeface="Century Gothic"/>
                <a:cs typeface="Calibri"/>
              </a:rPr>
              <a:t>Question</a:t>
            </a:r>
            <a:r>
              <a:rPr lang="en-US" sz="3200" dirty="0">
                <a:latin typeface="Century Gothic"/>
                <a:cs typeface="Calibri"/>
              </a:rPr>
              <a:t>: A competitive process depends on active bidder participation in third party solicitations. Please discuss your views on barriers to participation, trends you have observed, and opportunities for improvement. </a:t>
            </a:r>
          </a:p>
        </p:txBody>
      </p:sp>
      <p:sp>
        <p:nvSpPr>
          <p:cNvPr id="4" name="Slide Number Placeholder 3">
            <a:extLst>
              <a:ext uri="{FF2B5EF4-FFF2-40B4-BE49-F238E27FC236}">
                <a16:creationId xmlns:a16="http://schemas.microsoft.com/office/drawing/2014/main" id="{BF195D47-0642-169D-B675-F6FF9DB69D4C}"/>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80</a:t>
            </a:fld>
            <a:endParaRPr kumimoji="0" lang="en-US" sz="900" b="0" i="0" u="none" strike="noStrike" kern="1200" cap="none" spc="0" normalizeH="0" baseline="0" noProof="0" dirty="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8449620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18644-2829-5D24-4A39-1ADA04ECF2FE}"/>
              </a:ext>
            </a:extLst>
          </p:cNvPr>
          <p:cNvSpPr>
            <a:spLocks noGrp="1"/>
          </p:cNvSpPr>
          <p:nvPr>
            <p:ph type="title"/>
          </p:nvPr>
        </p:nvSpPr>
        <p:spPr/>
        <p:txBody>
          <a:bodyPr/>
          <a:lstStyle/>
          <a:p>
            <a:r>
              <a:rPr lang="en-US" dirty="0"/>
              <a:t>Discussion Question 2: </a:t>
            </a:r>
            <a:r>
              <a:rPr lang="en-US" sz="3600" i="1" dirty="0">
                <a:effectLst/>
                <a:latin typeface="Century Gothic" panose="020B0502020202020204" pitchFamily="34" charset="0"/>
                <a:ea typeface="Calibri" panose="020F0502020204030204" pitchFamily="34" charset="0"/>
                <a:cs typeface="Calibri" panose="020F0502020204030204" pitchFamily="34" charset="0"/>
              </a:rPr>
              <a:t>Compensation in Energy Efficiency Third Party Contracts</a:t>
            </a:r>
            <a:endParaRPr lang="en-US" i="1" dirty="0"/>
          </a:p>
        </p:txBody>
      </p:sp>
      <p:sp>
        <p:nvSpPr>
          <p:cNvPr id="3" name="Content Placeholder 2">
            <a:extLst>
              <a:ext uri="{FF2B5EF4-FFF2-40B4-BE49-F238E27FC236}">
                <a16:creationId xmlns:a16="http://schemas.microsoft.com/office/drawing/2014/main" id="{76BC5B2A-3C4A-86DC-1D07-F399E3AC8829}"/>
              </a:ext>
            </a:extLst>
          </p:cNvPr>
          <p:cNvSpPr>
            <a:spLocks noGrp="1"/>
          </p:cNvSpPr>
          <p:nvPr>
            <p:ph idx="1"/>
          </p:nvPr>
        </p:nvSpPr>
        <p:spPr/>
        <p:txBody>
          <a:bodyPr vert="horz" lIns="0" tIns="45720" rIns="91440" bIns="45720" rtlCol="0" anchor="t">
            <a:noAutofit/>
          </a:bodyPr>
          <a:lstStyle/>
          <a:p>
            <a:pPr marL="0" indent="0">
              <a:buNone/>
            </a:pPr>
            <a:endParaRPr lang="en-US" sz="3600" dirty="0">
              <a:latin typeface="Century Gothic" panose="020B0502020202020204" pitchFamily="34" charset="0"/>
              <a:cs typeface="Calibri" panose="020F0502020204030204" pitchFamily="34" charset="0"/>
            </a:endParaRPr>
          </a:p>
          <a:p>
            <a:pPr marL="0" indent="0">
              <a:buNone/>
            </a:pPr>
            <a:r>
              <a:rPr lang="en-US" sz="3200" u="sng" dirty="0">
                <a:latin typeface="Century Gothic" panose="020B0502020202020204" pitchFamily="34" charset="0"/>
                <a:cs typeface="Calibri" panose="020F0502020204030204" pitchFamily="34" charset="0"/>
              </a:rPr>
              <a:t>Question</a:t>
            </a:r>
            <a:r>
              <a:rPr lang="en-US" sz="3200" dirty="0">
                <a:latin typeface="Century Gothic" panose="020B0502020202020204" pitchFamily="34" charset="0"/>
                <a:cs typeface="Calibri" panose="020F0502020204030204" pitchFamily="34" charset="0"/>
              </a:rPr>
              <a:t>: If the IEs were designing implementer compensation provisions from the ground up, what are the principles and effective models to look to? </a:t>
            </a:r>
          </a:p>
          <a:p>
            <a:pPr marL="0" indent="0">
              <a:buNone/>
            </a:pPr>
            <a:endParaRPr lang="en-US" sz="3200" dirty="0">
              <a:latin typeface="Century Gothic" panose="020B0502020202020204" pitchFamily="34" charset="0"/>
              <a:cs typeface="Calibri" panose="020F0502020204030204" pitchFamily="34" charset="0"/>
            </a:endParaRPr>
          </a:p>
          <a:p>
            <a:pPr marL="0" indent="0">
              <a:buNone/>
            </a:pPr>
            <a:endParaRPr lang="en-US" sz="3200" dirty="0">
              <a:latin typeface="Century Gothic" panose="020B0502020202020204" pitchFamily="34" charset="0"/>
              <a:cs typeface="Calibri" panose="020F0502020204030204" pitchFamily="34" charset="0"/>
            </a:endParaRPr>
          </a:p>
          <a:p>
            <a:pPr marL="0" indent="0">
              <a:buNone/>
            </a:pPr>
            <a:endParaRPr lang="en-US" sz="4400" dirty="0">
              <a:latin typeface="Century Gothic" panose="020B050202020202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F195D47-0642-169D-B675-F6FF9DB69D4C}"/>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81</a:t>
            </a:fld>
            <a:endParaRPr kumimoji="0" lang="en-US" sz="900" b="0" i="0" u="none" strike="noStrike" kern="1200" cap="none" spc="0" normalizeH="0" baseline="0" noProof="0" dirty="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8298143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18644-2829-5D24-4A39-1ADA04ECF2FE}"/>
              </a:ext>
            </a:extLst>
          </p:cNvPr>
          <p:cNvSpPr>
            <a:spLocks noGrp="1"/>
          </p:cNvSpPr>
          <p:nvPr>
            <p:ph type="title"/>
          </p:nvPr>
        </p:nvSpPr>
        <p:spPr/>
        <p:txBody>
          <a:bodyPr/>
          <a:lstStyle/>
          <a:p>
            <a:r>
              <a:rPr lang="en-US" dirty="0"/>
              <a:t>Discussion Question 3: </a:t>
            </a:r>
            <a:br>
              <a:rPr lang="en-US" dirty="0"/>
            </a:br>
            <a:r>
              <a:rPr lang="en-US" sz="3600" i="1" dirty="0">
                <a:effectLst/>
                <a:latin typeface="Century Gothic" panose="020B0502020202020204" pitchFamily="34" charset="0"/>
                <a:ea typeface="Calibri" panose="020F0502020204030204" pitchFamily="34" charset="0"/>
                <a:cs typeface="Calibri" panose="020F0502020204030204" pitchFamily="34" charset="0"/>
              </a:rPr>
              <a:t>Market Support and Equity Solicitations </a:t>
            </a:r>
            <a:endParaRPr lang="en-US" i="1" dirty="0"/>
          </a:p>
        </p:txBody>
      </p:sp>
      <p:sp>
        <p:nvSpPr>
          <p:cNvPr id="3" name="Content Placeholder 2">
            <a:extLst>
              <a:ext uri="{FF2B5EF4-FFF2-40B4-BE49-F238E27FC236}">
                <a16:creationId xmlns:a16="http://schemas.microsoft.com/office/drawing/2014/main" id="{76BC5B2A-3C4A-86DC-1D07-F399E3AC8829}"/>
              </a:ext>
            </a:extLst>
          </p:cNvPr>
          <p:cNvSpPr>
            <a:spLocks noGrp="1"/>
          </p:cNvSpPr>
          <p:nvPr>
            <p:ph idx="1"/>
          </p:nvPr>
        </p:nvSpPr>
        <p:spPr/>
        <p:txBody>
          <a:bodyPr vert="horz" lIns="0" tIns="45720" rIns="91440" bIns="45720" rtlCol="0" anchor="t">
            <a:noAutofit/>
          </a:bodyPr>
          <a:lstStyle/>
          <a:p>
            <a:pPr marL="0" indent="0">
              <a:buNone/>
            </a:pPr>
            <a:endParaRPr lang="en-US" sz="3600" dirty="0">
              <a:effectLst/>
              <a:latin typeface="Century Gothic" panose="020B0502020202020204" pitchFamily="34" charset="0"/>
              <a:ea typeface="Calibri" panose="020F0502020204030204" pitchFamily="34" charset="0"/>
              <a:cs typeface="Calibri" panose="020F0502020204030204" pitchFamily="34" charset="0"/>
            </a:endParaRPr>
          </a:p>
          <a:p>
            <a:pPr marL="0" indent="0">
              <a:buNone/>
            </a:pPr>
            <a:r>
              <a:rPr lang="en-US" sz="3200" u="sng" dirty="0">
                <a:latin typeface="Century Gothic"/>
                <a:cs typeface="Calibri"/>
              </a:rPr>
              <a:t>Question</a:t>
            </a:r>
            <a:r>
              <a:rPr lang="en-US" sz="3200" dirty="0">
                <a:latin typeface="Century Gothic"/>
                <a:cs typeface="Calibri"/>
              </a:rPr>
              <a:t>: </a:t>
            </a:r>
            <a:r>
              <a:rPr lang="en-US" sz="3200" dirty="0">
                <a:ea typeface="+mn-lt"/>
                <a:cs typeface="+mn-lt"/>
              </a:rPr>
              <a:t>What early challenges or new opportunities are you seeing for third party programs in the newly established Market Support or Equity segments? Should there be distinct solicitations processes or guidance for these segments, in contrast to Resource Acquisition, if any? </a:t>
            </a:r>
          </a:p>
          <a:p>
            <a:pPr marL="0" indent="0">
              <a:buNone/>
            </a:pPr>
            <a:endParaRPr lang="en-US" sz="3200" dirty="0">
              <a:latin typeface="Century Gothic" panose="020B0502020202020204" pitchFamily="34" charset="0"/>
              <a:cs typeface="Calibri" panose="020F0502020204030204" pitchFamily="34" charset="0"/>
            </a:endParaRPr>
          </a:p>
          <a:p>
            <a:pPr marL="0" indent="0">
              <a:buNone/>
            </a:pPr>
            <a:endParaRPr lang="en-US" sz="4400" dirty="0">
              <a:latin typeface="Century Gothic" panose="020B0502020202020204" pitchFamily="34" charset="0"/>
              <a:cs typeface="Calibri" panose="020F0502020204030204" pitchFamily="34" charset="0"/>
            </a:endParaRPr>
          </a:p>
          <a:p>
            <a:pPr marL="0" indent="0">
              <a:buNone/>
            </a:pPr>
            <a:endParaRPr lang="en-US" sz="3200" dirty="0">
              <a:latin typeface="Century Gothic" panose="020B050202020202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F195D47-0642-169D-B675-F6FF9DB69D4C}"/>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6996C9"/>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82</a:t>
            </a:fld>
            <a:endParaRPr kumimoji="0" lang="en-US" sz="900" b="0" i="0" u="none" strike="noStrike" kern="1200" cap="none" spc="0" normalizeH="0" baseline="0" noProof="0" dirty="0">
              <a:ln>
                <a:noFill/>
              </a:ln>
              <a:solidFill>
                <a:srgbClr val="6996C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8834162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866938" y="1227752"/>
            <a:ext cx="7616952" cy="2375199"/>
          </a:xfrm>
          <a:prstGeom prst="rect">
            <a:avLst/>
          </a:prstGeom>
        </p:spPr>
        <p:txBody>
          <a:bodyPr lIns="91440" tIns="45720" rIns="91440" bIns="45720" anchor="t">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b" latinLnBrk="0" hangingPunct="1">
              <a:lnSpc>
                <a:spcPct val="11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entury Gothic" panose="020F0302020204030204"/>
                <a:ea typeface="+mj-lt"/>
                <a:cs typeface="+mj-lt"/>
              </a:rPr>
              <a:t>Independent Evaluator Panel Discussion </a:t>
            </a:r>
            <a:endParaRPr kumimoji="0" lang="en-US" sz="3600" b="1" i="0" u="none" strike="noStrike" kern="1200" cap="none" spc="0" normalizeH="0" baseline="0" noProof="0" dirty="0">
              <a:ln>
                <a:noFill/>
              </a:ln>
              <a:solidFill>
                <a:srgbClr val="FFFFFF"/>
              </a:solidFill>
              <a:effectLst/>
              <a:uLnTx/>
              <a:uFillTx/>
              <a:latin typeface="Century Gothic" panose="020F0302020204030204"/>
              <a:ea typeface="+mj-lt"/>
              <a:cs typeface="+mj-lt"/>
            </a:endParaRPr>
          </a:p>
          <a:p>
            <a:pPr marL="0" marR="0" lvl="0" indent="0" algn="l" defTabSz="914400" rtl="0" eaLnBrk="1" fontAlgn="b" latinLnBrk="0" hangingPunct="1">
              <a:lnSpc>
                <a:spcPct val="11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rgbClr val="FFFFFF"/>
              </a:solidFill>
              <a:effectLst/>
              <a:uLnTx/>
              <a:uFillTx/>
              <a:latin typeface="Century Gothic" panose="020F0302020204030204"/>
              <a:ea typeface="+mj-ea"/>
              <a:cs typeface="+mj-cs"/>
            </a:endParaRPr>
          </a:p>
          <a:p>
            <a:pPr marL="0" marR="0" lvl="0" indent="0" algn="l" defTabSz="914400" rtl="0" eaLnBrk="1" fontAlgn="b" latinLnBrk="0" hangingPunct="1">
              <a:lnSpc>
                <a:spcPct val="11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entury Gothic" panose="020F0302020204030204"/>
                <a:ea typeface="+mj-ea"/>
                <a:cs typeface="+mj-cs"/>
              </a:rPr>
              <a:t>Questions?</a:t>
            </a:r>
            <a:endParaRPr kumimoji="0" lang="en-US" sz="3600" b="0" i="0" u="none" strike="noStrike" kern="1200" cap="none" spc="0" normalizeH="0" baseline="0" noProof="0" dirty="0">
              <a:ln>
                <a:noFill/>
              </a:ln>
              <a:solidFill>
                <a:srgbClr val="FFFFFF"/>
              </a:solidFill>
              <a:effectLst/>
              <a:uLnTx/>
              <a:uFillTx/>
              <a:latin typeface="Century Gothic" panose="020F0302020204030204"/>
              <a:ea typeface="+mj-ea"/>
              <a:cs typeface="+mj-cs"/>
            </a:endParaRPr>
          </a:p>
          <a:p>
            <a:pPr marL="0" marR="0" lvl="0" indent="0" algn="l" defTabSz="914400" rtl="0" eaLnBrk="1" fontAlgn="b" latinLnBrk="0" hangingPunct="1">
              <a:lnSpc>
                <a:spcPct val="11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entury Gothic" panose="020F0302020204030204"/>
                <a:ea typeface="+mj-ea"/>
                <a:cs typeface="+mj-cs"/>
              </a:rPr>
              <a:t>Mia.Hart@cpuc.ca.gov</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2" name="Slide Number Placeholder 1">
            <a:extLst>
              <a:ext uri="{FF2B5EF4-FFF2-40B4-BE49-F238E27FC236}">
                <a16:creationId xmlns:a16="http://schemas.microsoft.com/office/drawing/2014/main" id="{38F23402-0178-C84D-A408-94BA436D1E2D}"/>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83</a:t>
            </a:fld>
            <a:endParaRPr kumimoji="0" lang="en-US" sz="9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2692022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6394697" cy="1037413"/>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F0302020204030204"/>
                <a:ea typeface="+mj-ea"/>
                <a:cs typeface="+mj-cs"/>
              </a:rPr>
              <a:t>For more information: </a:t>
            </a:r>
          </a:p>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F0302020204030204"/>
                <a:ea typeface="+mj-ea"/>
                <a:cs typeface="+mj-cs"/>
              </a:rPr>
              <a:t>Jessie.Levine@cpuc.ca.gov</a:t>
            </a:r>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lstStyle/>
          <a:p>
            <a:pPr marL="0" marR="0" lvl="0" indent="0" algn="r" defTabSz="914400" rtl="0" eaLnBrk="1" fontAlgn="t" latinLnBrk="0" hangingPunct="1">
              <a:lnSpc>
                <a:spcPct val="100000"/>
              </a:lnSpc>
              <a:spcBef>
                <a:spcPts val="0"/>
              </a:spcBef>
              <a:spcAft>
                <a:spcPts val="0"/>
              </a:spcAft>
              <a:buClrTx/>
              <a:buSzTx/>
              <a:buFontTx/>
              <a:buNone/>
              <a:tabLst/>
              <a:defRPr/>
            </a:pPr>
            <a:fld id="{1C4126A1-9282-4A82-AC02-A59AF4A969C8}" type="slidenum">
              <a:rPr kumimoji="0" lang="en-US" sz="900" b="0"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t" latinLnBrk="0" hangingPunct="1">
                <a:lnSpc>
                  <a:spcPct val="100000"/>
                </a:lnSpc>
                <a:spcBef>
                  <a:spcPts val="0"/>
                </a:spcBef>
                <a:spcAft>
                  <a:spcPts val="0"/>
                </a:spcAft>
                <a:buClrTx/>
                <a:buSzTx/>
                <a:buFontTx/>
                <a:buNone/>
                <a:tabLst/>
                <a:defRPr/>
              </a:pPr>
              <a:t>84</a:t>
            </a:fld>
            <a:endParaRPr kumimoji="0" lang="en-US" sz="9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4624721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346B46-EF9A-6643-B1B4-33FB7E2E9B9E}"/>
              </a:ext>
            </a:extLst>
          </p:cNvPr>
          <p:cNvSpPr>
            <a:spLocks noGrp="1"/>
          </p:cNvSpPr>
          <p:nvPr>
            <p:ph type="ctrTitle"/>
          </p:nvPr>
        </p:nvSpPr>
        <p:spPr>
          <a:xfrm>
            <a:off x="6261080" y="1004943"/>
            <a:ext cx="5930920" cy="3447098"/>
          </a:xfrm>
        </p:spPr>
        <p:txBody>
          <a:bodyPr/>
          <a:lstStyle/>
          <a:p>
            <a:pPr marL="0" marR="0" algn="ctr">
              <a:spcAft>
                <a:spcPts val="50"/>
              </a:spcAft>
            </a:pPr>
            <a:r>
              <a:rPr lang="en-US" dirty="0">
                <a:latin typeface="+mj-lt"/>
              </a:rPr>
              <a:t>Topic 4: </a:t>
            </a:r>
            <a:r>
              <a:rPr lang="en-US" dirty="0">
                <a:effectLst/>
                <a:latin typeface="+mj-lt"/>
              </a:rPr>
              <a:t>CEDMC Panel  Discussi</a:t>
            </a:r>
            <a:r>
              <a:rPr lang="en-US" dirty="0">
                <a:latin typeface="+mj-lt"/>
              </a:rPr>
              <a:t>on</a:t>
            </a:r>
            <a:br>
              <a:rPr lang="en-US" dirty="0">
                <a:latin typeface="+mj-lt"/>
              </a:rPr>
            </a:br>
            <a:br>
              <a:rPr lang="en-US" dirty="0">
                <a:latin typeface="+mj-lt"/>
              </a:rPr>
            </a:br>
            <a:r>
              <a:rPr lang="en-US" b="0" dirty="0">
                <a:latin typeface="+mj-lt"/>
              </a:rPr>
              <a:t>Moderator:</a:t>
            </a:r>
            <a:br>
              <a:rPr lang="en-US" b="0" dirty="0">
                <a:latin typeface="+mj-lt"/>
              </a:rPr>
            </a:br>
            <a:r>
              <a:rPr lang="en-US" b="0" dirty="0">
                <a:latin typeface="+mj-lt"/>
              </a:rPr>
              <a:t> Greg Wikler, CEDMC</a:t>
            </a:r>
            <a:br>
              <a:rPr lang="en-US" b="0" dirty="0">
                <a:latin typeface="+mj-lt"/>
              </a:rPr>
            </a:br>
            <a:r>
              <a:rPr lang="en-US" b="0" dirty="0">
                <a:latin typeface="+mj-lt"/>
              </a:rPr>
              <a:t>1:45pm -2:30pm</a:t>
            </a:r>
            <a:br>
              <a:rPr lang="en-US" b="0" dirty="0">
                <a:latin typeface="+mj-lt"/>
              </a:rPr>
            </a:br>
            <a:endParaRPr lang="en-US" dirty="0">
              <a:latin typeface="+mj-lt"/>
              <a:cs typeface="+mj-cs"/>
            </a:endParaRPr>
          </a:p>
        </p:txBody>
      </p:sp>
      <p:sp>
        <p:nvSpPr>
          <p:cNvPr id="6" name="Slide Number Placeholder 5">
            <a:extLst>
              <a:ext uri="{FF2B5EF4-FFF2-40B4-BE49-F238E27FC236}">
                <a16:creationId xmlns:a16="http://schemas.microsoft.com/office/drawing/2014/main" id="{80AAFFA7-3F68-3F44-B235-36597BF3A05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410227-0A74-4DD0-97A1-EFCFB8B7378B}" type="slidenum">
              <a:rPr kumimoji="0" lang="en-US" sz="1200" b="0" i="0" u="none" strike="noStrike" kern="1200" cap="none" spc="0" normalizeH="0" baseline="0" noProof="0" smtClean="0">
                <a:ln>
                  <a:noFill/>
                </a:ln>
                <a:solidFill>
                  <a:srgbClr val="004B91"/>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srgbClr val="004B9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762370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13985-6593-57C6-1686-E2BC68EB86B4}"/>
              </a:ext>
            </a:extLst>
          </p:cNvPr>
          <p:cNvSpPr>
            <a:spLocks noGrp="1"/>
          </p:cNvSpPr>
          <p:nvPr>
            <p:ph type="title"/>
          </p:nvPr>
        </p:nvSpPr>
        <p:spPr/>
        <p:txBody>
          <a:bodyPr/>
          <a:lstStyle/>
          <a:p>
            <a:r>
              <a:rPr lang="en-US" dirty="0">
                <a:latin typeface="Arial" panose="020B0604020202020204" pitchFamily="34" charset="0"/>
              </a:rPr>
              <a:t>CEDMC Discussion</a:t>
            </a:r>
          </a:p>
        </p:txBody>
      </p:sp>
      <p:sp>
        <p:nvSpPr>
          <p:cNvPr id="4" name="Slide Number Placeholder 3">
            <a:extLst>
              <a:ext uri="{FF2B5EF4-FFF2-40B4-BE49-F238E27FC236}">
                <a16:creationId xmlns:a16="http://schemas.microsoft.com/office/drawing/2014/main" id="{96C22295-3648-3F35-402E-D199CE5EBD39}"/>
              </a:ext>
            </a:extLst>
          </p:cNvPr>
          <p:cNvSpPr>
            <a:spLocks noGrp="1"/>
          </p:cNvSpPr>
          <p:nvPr>
            <p:ph type="sldNum" sz="quarter" idx="4"/>
          </p:nvPr>
        </p:nvSpPr>
        <p:spPr/>
        <p:txBody>
          <a:bodyPr/>
          <a:lstStyle/>
          <a:p>
            <a:fld id="{72410227-0A74-4DD0-97A1-EFCFB8B7378B}" type="slidenum">
              <a:rPr lang="en-US" smtClean="0"/>
              <a:pPr/>
              <a:t>86</a:t>
            </a:fld>
            <a:endParaRPr lang="en-US" dirty="0"/>
          </a:p>
        </p:txBody>
      </p:sp>
      <p:graphicFrame>
        <p:nvGraphicFramePr>
          <p:cNvPr id="5" name="Diagram 4">
            <a:extLst>
              <a:ext uri="{FF2B5EF4-FFF2-40B4-BE49-F238E27FC236}">
                <a16:creationId xmlns:a16="http://schemas.microsoft.com/office/drawing/2014/main" id="{382C570A-E612-88A0-685C-90F93BF500F2}"/>
              </a:ext>
            </a:extLst>
          </p:cNvPr>
          <p:cNvGraphicFramePr/>
          <p:nvPr>
            <p:extLst>
              <p:ext uri="{D42A27DB-BD31-4B8C-83A1-F6EECF244321}">
                <p14:modId xmlns:p14="http://schemas.microsoft.com/office/powerpoint/2010/main" val="1078239989"/>
              </p:ext>
            </p:extLst>
          </p:nvPr>
        </p:nvGraphicFramePr>
        <p:xfrm>
          <a:off x="2795518" y="1132765"/>
          <a:ext cx="7242410" cy="470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51968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346B46-EF9A-6643-B1B4-33FB7E2E9B9E}"/>
              </a:ext>
            </a:extLst>
          </p:cNvPr>
          <p:cNvSpPr>
            <a:spLocks noGrp="1"/>
          </p:cNvSpPr>
          <p:nvPr>
            <p:ph type="ctrTitle"/>
          </p:nvPr>
        </p:nvSpPr>
        <p:spPr>
          <a:xfrm>
            <a:off x="6096000" y="966787"/>
            <a:ext cx="5930920" cy="2462213"/>
          </a:xfrm>
        </p:spPr>
        <p:txBody>
          <a:bodyPr/>
          <a:lstStyle/>
          <a:p>
            <a:pPr marL="0" marR="0" algn="ctr">
              <a:spcAft>
                <a:spcPts val="50"/>
              </a:spcAft>
            </a:pPr>
            <a:r>
              <a:rPr lang="en-US" dirty="0">
                <a:latin typeface="+mj-lt"/>
              </a:rPr>
              <a:t>Open discussion</a:t>
            </a:r>
            <a:br>
              <a:rPr lang="en-US" dirty="0">
                <a:latin typeface="+mj-lt"/>
              </a:rPr>
            </a:br>
            <a:br>
              <a:rPr lang="en-US" dirty="0">
                <a:latin typeface="+mj-lt"/>
              </a:rPr>
            </a:br>
            <a:r>
              <a:rPr lang="en-US" b="0" dirty="0">
                <a:latin typeface="+mj-lt"/>
              </a:rPr>
              <a:t>Moderator:</a:t>
            </a:r>
            <a:br>
              <a:rPr lang="en-US" b="0" dirty="0">
                <a:latin typeface="+mj-lt"/>
              </a:rPr>
            </a:br>
            <a:r>
              <a:rPr lang="en-US" b="0" dirty="0">
                <a:latin typeface="+mj-lt"/>
              </a:rPr>
              <a:t> </a:t>
            </a:r>
            <a:r>
              <a:rPr lang="en-US" dirty="0">
                <a:effectLst/>
                <a:latin typeface="+mj-lt"/>
                <a:ea typeface="Times New Roman" panose="02020603050405020304" pitchFamily="18" charset="0"/>
              </a:rPr>
              <a:t>Matt Braunwarth PG&amp;E </a:t>
            </a:r>
            <a:br>
              <a:rPr lang="en-US" b="0" dirty="0">
                <a:latin typeface="+mj-lt"/>
              </a:rPr>
            </a:br>
            <a:endParaRPr lang="en-US" dirty="0">
              <a:latin typeface="+mj-lt"/>
              <a:cs typeface="+mj-cs"/>
            </a:endParaRPr>
          </a:p>
        </p:txBody>
      </p:sp>
      <p:sp>
        <p:nvSpPr>
          <p:cNvPr id="6" name="Slide Number Placeholder 5">
            <a:extLst>
              <a:ext uri="{FF2B5EF4-FFF2-40B4-BE49-F238E27FC236}">
                <a16:creationId xmlns:a16="http://schemas.microsoft.com/office/drawing/2014/main" id="{80AAFFA7-3F68-3F44-B235-36597BF3A05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410227-0A74-4DD0-97A1-EFCFB8B7378B}" type="slidenum">
              <a:rPr kumimoji="0" lang="en-US" sz="1200" b="0" i="0" u="none" strike="noStrike" kern="1200" cap="none" spc="0" normalizeH="0" baseline="0" noProof="0" smtClean="0">
                <a:ln>
                  <a:noFill/>
                </a:ln>
                <a:solidFill>
                  <a:srgbClr val="004B91"/>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srgbClr val="004B9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07451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13985-6593-57C6-1686-E2BC68EB86B4}"/>
              </a:ext>
            </a:extLst>
          </p:cNvPr>
          <p:cNvSpPr>
            <a:spLocks noGrp="1"/>
          </p:cNvSpPr>
          <p:nvPr>
            <p:ph type="title"/>
          </p:nvPr>
        </p:nvSpPr>
        <p:spPr/>
        <p:txBody>
          <a:bodyPr/>
          <a:lstStyle/>
          <a:p>
            <a:r>
              <a:rPr lang="en-US" dirty="0">
                <a:latin typeface="Arial" panose="020B0604020202020204" pitchFamily="34" charset="0"/>
              </a:rPr>
              <a:t>Open Discussion</a:t>
            </a:r>
          </a:p>
        </p:txBody>
      </p:sp>
      <p:sp>
        <p:nvSpPr>
          <p:cNvPr id="4" name="Slide Number Placeholder 3">
            <a:extLst>
              <a:ext uri="{FF2B5EF4-FFF2-40B4-BE49-F238E27FC236}">
                <a16:creationId xmlns:a16="http://schemas.microsoft.com/office/drawing/2014/main" id="{96C22295-3648-3F35-402E-D199CE5EBD39}"/>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2410227-0A74-4DD0-97A1-EFCFB8B7378B}" type="slidenum">
              <a:rPr kumimoji="0" lang="en-US" sz="1200" b="0" i="0" u="none" strike="noStrike" kern="1200" cap="none" spc="0" normalizeH="0" baseline="0" noProof="0" smtClean="0">
                <a:ln>
                  <a:noFill/>
                </a:ln>
                <a:solidFill>
                  <a:srgbClr val="004B91"/>
                </a:solidFill>
                <a:effectLst/>
                <a:uLnTx/>
                <a:uFillTx/>
                <a:latin typeface="Arial"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srgbClr val="004B91"/>
              </a:solidFill>
              <a:effectLst/>
              <a:uLnTx/>
              <a:uFillTx/>
              <a:latin typeface="Arial" pitchFamily="34" charset="0"/>
              <a:ea typeface="+mn-ea"/>
              <a:cs typeface="Arial" pitchFamily="34" charset="0"/>
            </a:endParaRPr>
          </a:p>
        </p:txBody>
      </p:sp>
      <p:graphicFrame>
        <p:nvGraphicFramePr>
          <p:cNvPr id="5" name="Diagram 4">
            <a:extLst>
              <a:ext uri="{FF2B5EF4-FFF2-40B4-BE49-F238E27FC236}">
                <a16:creationId xmlns:a16="http://schemas.microsoft.com/office/drawing/2014/main" id="{382C570A-E612-88A0-685C-90F93BF500F2}"/>
              </a:ext>
            </a:extLst>
          </p:cNvPr>
          <p:cNvGraphicFramePr/>
          <p:nvPr>
            <p:extLst>
              <p:ext uri="{D42A27DB-BD31-4B8C-83A1-F6EECF244321}">
                <p14:modId xmlns:p14="http://schemas.microsoft.com/office/powerpoint/2010/main" val="3445072794"/>
              </p:ext>
            </p:extLst>
          </p:nvPr>
        </p:nvGraphicFramePr>
        <p:xfrm>
          <a:off x="3102593" y="1224863"/>
          <a:ext cx="6655556" cy="355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53852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1DC7-720D-6B7D-AC58-AE56342A3630}"/>
              </a:ext>
            </a:extLst>
          </p:cNvPr>
          <p:cNvSpPr>
            <a:spLocks noGrp="1"/>
          </p:cNvSpPr>
          <p:nvPr>
            <p:ph type="title"/>
          </p:nvPr>
        </p:nvSpPr>
        <p:spPr>
          <a:xfrm>
            <a:off x="451283" y="274638"/>
            <a:ext cx="11269113" cy="685995"/>
          </a:xfrm>
        </p:spPr>
        <p:txBody>
          <a:bodyPr anchor="t">
            <a:normAutofit/>
          </a:bodyPr>
          <a:lstStyle/>
          <a:p>
            <a:r>
              <a:rPr lang="en-US" b="1" dirty="0">
                <a:latin typeface="Arial" panose="020B0604020202020204" pitchFamily="34" charset="0"/>
              </a:rPr>
              <a:t>Closing Remarks and Don’t forget the Survey!</a:t>
            </a:r>
            <a:endParaRPr lang="en-US" dirty="0">
              <a:latin typeface="Arial" panose="020B0604020202020204" pitchFamily="34" charset="0"/>
            </a:endParaRPr>
          </a:p>
        </p:txBody>
      </p:sp>
      <p:sp>
        <p:nvSpPr>
          <p:cNvPr id="8" name="Content Placeholder 7">
            <a:extLst>
              <a:ext uri="{FF2B5EF4-FFF2-40B4-BE49-F238E27FC236}">
                <a16:creationId xmlns:a16="http://schemas.microsoft.com/office/drawing/2014/main" id="{1A9A7CDB-BD88-F1C7-B60B-026772BEB538}"/>
              </a:ext>
            </a:extLst>
          </p:cNvPr>
          <p:cNvSpPr>
            <a:spLocks noGrp="1"/>
          </p:cNvSpPr>
          <p:nvPr>
            <p:ph sz="half" idx="1"/>
          </p:nvPr>
        </p:nvSpPr>
        <p:spPr>
          <a:xfrm>
            <a:off x="461796" y="1069597"/>
            <a:ext cx="6674109" cy="4718806"/>
          </a:xfrm>
        </p:spPr>
        <p:txBody>
          <a:bodyPr>
            <a:noAutofit/>
          </a:bodyPr>
          <a:lstStyle/>
          <a:p>
            <a:r>
              <a:rPr lang="en-US" dirty="0">
                <a:latin typeface="Arial" panose="020B0604020202020204" pitchFamily="34" charset="0"/>
              </a:rPr>
              <a:t>Slide deck and meeting minutes will be posted to CAEECC.</a:t>
            </a:r>
          </a:p>
          <a:p>
            <a:r>
              <a:rPr lang="en-US" dirty="0">
                <a:latin typeface="Arial" panose="020B0604020202020204" pitchFamily="34" charset="0"/>
              </a:rPr>
              <a:t>Please make sure to complete the survey so that we can effectively respond to your feedback.</a:t>
            </a:r>
          </a:p>
          <a:p>
            <a:r>
              <a:rPr lang="en-US" dirty="0">
                <a:latin typeface="Arial" panose="020B0604020202020204" pitchFamily="34" charset="0"/>
              </a:rPr>
              <a:t>The link is below along with a QR code that you can click on now and in the chat!</a:t>
            </a:r>
          </a:p>
          <a:p>
            <a:r>
              <a:rPr lang="en-US" dirty="0">
                <a:effectLst/>
                <a:latin typeface="Arial" panose="020B0604020202020204" pitchFamily="34" charset="0"/>
                <a:hlinkClick r:id="rId2">
                  <a:extLst>
                    <a:ext uri="{A12FA001-AC4F-418D-AE19-62706E023703}">
                      <ahyp:hlinkClr xmlns:ahyp="http://schemas.microsoft.com/office/drawing/2018/hyperlinkcolor" val="tx"/>
                    </a:ext>
                  </a:extLst>
                </a:hlinkClick>
              </a:rPr>
              <a:t>Link</a:t>
            </a:r>
            <a:endParaRPr lang="en-US" dirty="0">
              <a:effectLst/>
              <a:latin typeface="Arial" panose="020B0604020202020204" pitchFamily="34" charset="0"/>
            </a:endParaRPr>
          </a:p>
          <a:p>
            <a:endParaRPr lang="en-US" dirty="0">
              <a:latin typeface="Arial" panose="020B0604020202020204" pitchFamily="34" charset="0"/>
            </a:endParaRPr>
          </a:p>
        </p:txBody>
      </p:sp>
      <p:pic>
        <p:nvPicPr>
          <p:cNvPr id="9" name="Picture 8" descr="Qr code&#10;&#10;Description automatically generated">
            <a:extLst>
              <a:ext uri="{FF2B5EF4-FFF2-40B4-BE49-F238E27FC236}">
                <a16:creationId xmlns:a16="http://schemas.microsoft.com/office/drawing/2014/main" id="{17DF6D30-1ED5-D0D6-84CF-F60F9B538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068" y="1810871"/>
            <a:ext cx="2926214" cy="3638260"/>
          </a:xfrm>
          <a:prstGeom prst="rect">
            <a:avLst/>
          </a:prstGeom>
          <a:noFill/>
        </p:spPr>
      </p:pic>
      <p:sp>
        <p:nvSpPr>
          <p:cNvPr id="4" name="Slide Number Placeholder 3">
            <a:extLst>
              <a:ext uri="{FF2B5EF4-FFF2-40B4-BE49-F238E27FC236}">
                <a16:creationId xmlns:a16="http://schemas.microsoft.com/office/drawing/2014/main" id="{F512A7EE-8CB3-BC72-45A7-08BCE3A766AF}"/>
              </a:ext>
            </a:extLst>
          </p:cNvPr>
          <p:cNvSpPr>
            <a:spLocks noGrp="1"/>
          </p:cNvSpPr>
          <p:nvPr>
            <p:ph type="sldNum" sz="quarter" idx="4"/>
          </p:nvPr>
        </p:nvSpPr>
        <p:spPr>
          <a:xfrm>
            <a:off x="5846597" y="6312628"/>
            <a:ext cx="498806" cy="269738"/>
          </a:xfrm>
        </p:spPr>
        <p:txBody>
          <a:bodyPr anchor="ctr">
            <a:normAutofit/>
          </a:bodyPr>
          <a:lstStyle/>
          <a:p>
            <a:pPr>
              <a:lnSpc>
                <a:spcPct val="90000"/>
              </a:lnSpc>
              <a:spcAft>
                <a:spcPts val="600"/>
              </a:spcAft>
            </a:pPr>
            <a:fld id="{72410227-0A74-4DD0-97A1-EFCFB8B7378B}" type="slidenum">
              <a:rPr lang="en-US" smtClean="0"/>
              <a:pPr>
                <a:lnSpc>
                  <a:spcPct val="90000"/>
                </a:lnSpc>
                <a:spcAft>
                  <a:spcPts val="600"/>
                </a:spcAft>
              </a:pPr>
              <a:t>89</a:t>
            </a:fld>
            <a:endParaRPr lang="en-US" dirty="0"/>
          </a:p>
        </p:txBody>
      </p:sp>
    </p:spTree>
    <p:extLst>
      <p:ext uri="{BB962C8B-B14F-4D97-AF65-F5344CB8AC3E}">
        <p14:creationId xmlns:p14="http://schemas.microsoft.com/office/powerpoint/2010/main" val="272723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9E775-CC16-9396-569F-B80FE44D10ED}"/>
              </a:ext>
            </a:extLst>
          </p:cNvPr>
          <p:cNvSpPr>
            <a:spLocks noGrp="1"/>
          </p:cNvSpPr>
          <p:nvPr>
            <p:ph type="title"/>
          </p:nvPr>
        </p:nvSpPr>
        <p:spPr/>
        <p:txBody>
          <a:bodyPr/>
          <a:lstStyle/>
          <a:p>
            <a:r>
              <a:rPr lang="en-US" dirty="0"/>
              <a:t>CPUC Policy Overview</a:t>
            </a:r>
            <a:br>
              <a:rPr lang="en-US" dirty="0"/>
            </a:br>
            <a:endParaRPr lang="en-US" dirty="0"/>
          </a:p>
        </p:txBody>
      </p:sp>
      <p:sp>
        <p:nvSpPr>
          <p:cNvPr id="8" name="Content Placeholder 65">
            <a:extLst>
              <a:ext uri="{FF2B5EF4-FFF2-40B4-BE49-F238E27FC236}">
                <a16:creationId xmlns:a16="http://schemas.microsoft.com/office/drawing/2014/main" id="{EECA8C3E-165B-A5B0-2E22-285681FC79E6}"/>
              </a:ext>
            </a:extLst>
          </p:cNvPr>
          <p:cNvSpPr txBox="1">
            <a:spLocks/>
          </p:cNvSpPr>
          <p:nvPr/>
        </p:nvSpPr>
        <p:spPr>
          <a:xfrm>
            <a:off x="2144284" y="3118022"/>
            <a:ext cx="1371600" cy="3092194"/>
          </a:xfrm>
          <a:prstGeom prst="rect">
            <a:avLst/>
          </a:prstGeom>
          <a:solidFill>
            <a:srgbClr val="86AA00"/>
          </a:solidFill>
        </p:spPr>
        <p:txBody>
          <a:bodyPr vert="horz" lIns="68580" tIns="68580" rIns="68580" bIns="68580" rtlCol="0" anchor="t">
            <a:noAutofit/>
          </a:bodyPr>
          <a:lstStyle>
            <a:lvl1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1pPr>
            <a:lvl2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2pPr>
            <a:lvl3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3pPr>
            <a:lvl4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4pPr>
            <a:lvl5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8270" marR="0" lvl="1" indent="-128270" algn="l" defTabSz="685800" rtl="0" eaLnBrk="1" fontAlgn="auto" latinLnBrk="0" hangingPunct="1">
              <a:lnSpc>
                <a:spcPct val="95000"/>
              </a:lnSpc>
              <a:spcBef>
                <a:spcPts val="450"/>
              </a:spcBef>
              <a:spcAft>
                <a:spcPts val="450"/>
              </a:spcAft>
              <a:buClrTx/>
              <a:buSzTx/>
              <a:buFont typeface="Arial" panose="020B0604020202020204" pitchFamily="34" charset="0"/>
              <a:buChar char="+"/>
              <a:tabLst/>
              <a:defRPr/>
            </a:pPr>
            <a:r>
              <a:rPr kumimoji="0" lang="en-US" altLang="en-US" sz="1400" b="0" i="1" u="none" strike="noStrike" kern="1200" cap="none" spc="0" normalizeH="0" baseline="0" noProof="0" dirty="0">
                <a:ln>
                  <a:noFill/>
                </a:ln>
                <a:solidFill>
                  <a:srgbClr val="FFFFFF"/>
                </a:solidFill>
                <a:effectLst/>
                <a:uLnTx/>
                <a:uFillTx/>
                <a:latin typeface="Century Gothic"/>
                <a:ea typeface="+mn-ea"/>
                <a:cs typeface="+mn-cs"/>
              </a:rPr>
              <a:t>Guidance on third-party programs and admin</a:t>
            </a:r>
          </a:p>
          <a:p>
            <a:pPr marL="128270" marR="0" lvl="1" indent="-128270" algn="l" defTabSz="685800" rtl="0" eaLnBrk="1" fontAlgn="auto" latinLnBrk="0" hangingPunct="1">
              <a:lnSpc>
                <a:spcPct val="95000"/>
              </a:lnSpc>
              <a:spcBef>
                <a:spcPts val="450"/>
              </a:spcBef>
              <a:spcAft>
                <a:spcPts val="450"/>
              </a:spcAft>
              <a:buClrTx/>
              <a:buSzTx/>
              <a:buFont typeface="Arial" panose="020B0604020202020204" pitchFamily="34" charset="0"/>
              <a:buChar char="+"/>
              <a:tabLst/>
              <a:defRPr/>
            </a:pPr>
            <a:r>
              <a:rPr kumimoji="0" lang="en-US" altLang="en-US" sz="1400" b="0" i="1" u="none" strike="noStrike" kern="1200" cap="none" spc="0" normalizeH="0" baseline="0" noProof="0" dirty="0">
                <a:ln>
                  <a:noFill/>
                </a:ln>
                <a:solidFill>
                  <a:srgbClr val="FFFFFF"/>
                </a:solidFill>
                <a:effectLst/>
                <a:uLnTx/>
                <a:uFillTx/>
                <a:latin typeface="Century Gothic"/>
                <a:ea typeface="+mn-ea"/>
                <a:cs typeface="+mn-cs"/>
              </a:rPr>
              <a:t>Provided new third-party definition and % requirement</a:t>
            </a:r>
          </a:p>
        </p:txBody>
      </p:sp>
      <p:sp>
        <p:nvSpPr>
          <p:cNvPr id="10" name="Content Placeholder 82">
            <a:extLst>
              <a:ext uri="{FF2B5EF4-FFF2-40B4-BE49-F238E27FC236}">
                <a16:creationId xmlns:a16="http://schemas.microsoft.com/office/drawing/2014/main" id="{DA5E30A0-C444-7D7C-3BE6-CB1A5ACAA80F}"/>
              </a:ext>
            </a:extLst>
          </p:cNvPr>
          <p:cNvSpPr txBox="1">
            <a:spLocks/>
          </p:cNvSpPr>
          <p:nvPr/>
        </p:nvSpPr>
        <p:spPr>
          <a:xfrm>
            <a:off x="3822070" y="3135423"/>
            <a:ext cx="1371600" cy="3092194"/>
          </a:xfrm>
          <a:prstGeom prst="rect">
            <a:avLst/>
          </a:prstGeom>
          <a:solidFill>
            <a:srgbClr val="00AFBB"/>
          </a:solidFill>
        </p:spPr>
        <p:txBody>
          <a:bodyPr vert="horz" lIns="68580" tIns="68580" rIns="68580" bIns="68580" rtlCol="0" anchor="t">
            <a:noAutofit/>
          </a:bodyPr>
          <a:lstStyle>
            <a:lvl1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1pPr>
            <a:lvl2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2pPr>
            <a:lvl3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3pPr>
            <a:lvl4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4pPr>
            <a:lvl5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marR="0" lvl="1" indent="-171450" algn="l" defTabSz="914400" rtl="0" eaLnBrk="1" fontAlgn="auto" latinLnBrk="0" hangingPunct="1">
              <a:lnSpc>
                <a:spcPct val="95000"/>
              </a:lnSpc>
              <a:spcBef>
                <a:spcPts val="600"/>
              </a:spcBef>
              <a:spcAft>
                <a:spcPts val="600"/>
              </a:spcAft>
              <a:buClrTx/>
              <a:buSzTx/>
              <a:buFont typeface="Arial" panose="020B0604020202020204" pitchFamily="34" charset="0"/>
              <a:buChar char="+"/>
              <a:tabLst/>
              <a:defRPr/>
            </a:pPr>
            <a:r>
              <a:rPr kumimoji="0" lang="en-US" altLang="en-US" sz="1400" b="0" i="1" u="none" strike="noStrike" kern="1200" cap="none" spc="0" normalizeH="0" baseline="0" noProof="0" dirty="0">
                <a:ln>
                  <a:noFill/>
                </a:ln>
                <a:solidFill>
                  <a:srgbClr val="FFFFFF"/>
                </a:solidFill>
                <a:effectLst/>
                <a:uLnTx/>
                <a:uFillTx/>
                <a:latin typeface="Century Gothic"/>
                <a:ea typeface="+mn-ea"/>
                <a:cs typeface="+mn-cs"/>
              </a:rPr>
              <a:t>Established process for third-party solicitations</a:t>
            </a:r>
          </a:p>
          <a:p>
            <a:pPr marL="171450" marR="0" lvl="1" indent="-171450" algn="l" defTabSz="914400" rtl="0" eaLnBrk="1" fontAlgn="auto" latinLnBrk="0" hangingPunct="1">
              <a:lnSpc>
                <a:spcPct val="95000"/>
              </a:lnSpc>
              <a:spcBef>
                <a:spcPts val="600"/>
              </a:spcBef>
              <a:spcAft>
                <a:spcPts val="600"/>
              </a:spcAft>
              <a:buClrTx/>
              <a:buSzTx/>
              <a:buFont typeface="Arial" panose="020B0604020202020204" pitchFamily="34" charset="0"/>
              <a:buChar char="+"/>
              <a:tabLst/>
              <a:defRPr/>
            </a:pPr>
            <a:r>
              <a:rPr kumimoji="0" lang="en-US" altLang="en-US" sz="1400" b="0" i="1" u="none" strike="noStrike" kern="1200" cap="none" spc="0" normalizeH="0" baseline="0" noProof="0" dirty="0">
                <a:ln>
                  <a:noFill/>
                </a:ln>
                <a:solidFill>
                  <a:srgbClr val="FFFFFF"/>
                </a:solidFill>
                <a:effectLst/>
                <a:uLnTx/>
                <a:uFillTx/>
                <a:latin typeface="Century Gothic"/>
                <a:ea typeface="+mn-ea"/>
                <a:cs typeface="+mn-cs"/>
              </a:rPr>
              <a:t>Revised third-party compliance %</a:t>
            </a:r>
          </a:p>
          <a:p>
            <a:pPr marL="171450" marR="0" lvl="1" indent="-171450" algn="l" defTabSz="914400" rtl="0" eaLnBrk="1" fontAlgn="auto" latinLnBrk="0" hangingPunct="1">
              <a:lnSpc>
                <a:spcPct val="95000"/>
              </a:lnSpc>
              <a:spcBef>
                <a:spcPts val="600"/>
              </a:spcBef>
              <a:spcAft>
                <a:spcPts val="60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FFFFFF"/>
                </a:solidFill>
                <a:effectLst/>
                <a:uLnTx/>
                <a:uFillTx/>
                <a:latin typeface="Century Gothic"/>
                <a:ea typeface="+mn-ea"/>
                <a:cs typeface="+mn-cs"/>
              </a:rPr>
              <a:t>Established PRG and IE structure</a:t>
            </a:r>
          </a:p>
        </p:txBody>
      </p:sp>
      <p:sp>
        <p:nvSpPr>
          <p:cNvPr id="12" name="Content Placeholder 24">
            <a:extLst>
              <a:ext uri="{FF2B5EF4-FFF2-40B4-BE49-F238E27FC236}">
                <a16:creationId xmlns:a16="http://schemas.microsoft.com/office/drawing/2014/main" id="{0B53CAA4-14E0-4BF8-B0F2-A1F073B213BE}"/>
              </a:ext>
            </a:extLst>
          </p:cNvPr>
          <p:cNvSpPr txBox="1">
            <a:spLocks/>
          </p:cNvSpPr>
          <p:nvPr/>
        </p:nvSpPr>
        <p:spPr>
          <a:xfrm>
            <a:off x="5457516" y="3126547"/>
            <a:ext cx="1371600" cy="3101071"/>
          </a:xfrm>
          <a:prstGeom prst="rect">
            <a:avLst/>
          </a:prstGeom>
          <a:solidFill>
            <a:srgbClr val="E7B800"/>
          </a:solidFill>
        </p:spPr>
        <p:txBody>
          <a:bodyPr vert="horz" lIns="68580" tIns="68580" rIns="68580" bIns="68580" rtlCol="0">
            <a:noAutofit/>
          </a:bodyPr>
          <a:lstStyle>
            <a:lvl1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1pPr>
            <a:lvl2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2pPr>
            <a:lvl3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3pPr>
            <a:lvl4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4pPr>
            <a:lvl5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marR="0" lvl="2" indent="-171450" algn="l" defTabSz="914400" rtl="0" eaLnBrk="1" fontAlgn="auto" latinLnBrk="0" hangingPunct="1">
              <a:lnSpc>
                <a:spcPct val="95000"/>
              </a:lnSpc>
              <a:spcBef>
                <a:spcPts val="600"/>
              </a:spcBef>
              <a:spcAft>
                <a:spcPts val="60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ysClr val="window" lastClr="FFFFFF"/>
                </a:solidFill>
                <a:effectLst/>
                <a:uLnTx/>
                <a:uFillTx/>
                <a:latin typeface="Century Gothic"/>
                <a:ea typeface="+mn-ea"/>
                <a:cs typeface="+mn-cs"/>
              </a:rPr>
              <a:t>Discussed third-party programs as they relate to business plans</a:t>
            </a:r>
          </a:p>
          <a:p>
            <a:pPr marL="171450" marR="0" lvl="2" indent="-171450" algn="l" defTabSz="914400" rtl="0" eaLnBrk="1" fontAlgn="auto" latinLnBrk="0" hangingPunct="1">
              <a:lnSpc>
                <a:spcPct val="95000"/>
              </a:lnSpc>
              <a:spcBef>
                <a:spcPts val="600"/>
              </a:spcBef>
              <a:spcAft>
                <a:spcPts val="60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ysClr val="window" lastClr="FFFFFF"/>
                </a:solidFill>
                <a:effectLst/>
                <a:uLnTx/>
                <a:uFillTx/>
                <a:latin typeface="Century Gothic"/>
                <a:ea typeface="+mn-ea"/>
                <a:cs typeface="+mn-cs"/>
              </a:rPr>
              <a:t>Revised third-party compliance milestone for 2020</a:t>
            </a:r>
          </a:p>
          <a:p>
            <a:pPr marL="171450" marR="0" lvl="2" indent="-171450" algn="l" defTabSz="914400" rtl="0" eaLnBrk="1" fontAlgn="auto" latinLnBrk="0" hangingPunct="1">
              <a:lnSpc>
                <a:spcPct val="95000"/>
              </a:lnSpc>
              <a:spcBef>
                <a:spcPts val="600"/>
              </a:spcBef>
              <a:spcAft>
                <a:spcPts val="600"/>
              </a:spcAft>
              <a:buClrTx/>
              <a:buSzTx/>
              <a:buFont typeface="Arial" panose="020B0604020202020204" pitchFamily="34" charset="0"/>
              <a:buChar char="+"/>
              <a:tabLst/>
              <a:defRPr/>
            </a:pPr>
            <a:endParaRPr kumimoji="0" lang="en-US" sz="1050" b="0" i="1" u="none" strike="noStrike" kern="1200" cap="none" spc="0" normalizeH="0" baseline="0" noProof="0" dirty="0">
              <a:ln>
                <a:noFill/>
              </a:ln>
              <a:solidFill>
                <a:sysClr val="window" lastClr="FFFFFF"/>
              </a:solidFill>
              <a:effectLst/>
              <a:uLnTx/>
              <a:uFillTx/>
              <a:latin typeface="Century Gothic"/>
              <a:ea typeface="+mn-ea"/>
              <a:cs typeface="+mn-cs"/>
            </a:endParaRPr>
          </a:p>
        </p:txBody>
      </p:sp>
      <p:sp>
        <p:nvSpPr>
          <p:cNvPr id="14" name="Content Placeholder 48">
            <a:extLst>
              <a:ext uri="{FF2B5EF4-FFF2-40B4-BE49-F238E27FC236}">
                <a16:creationId xmlns:a16="http://schemas.microsoft.com/office/drawing/2014/main" id="{04D69AF8-07E7-E969-9A5C-EB95FD310ED8}"/>
              </a:ext>
            </a:extLst>
          </p:cNvPr>
          <p:cNvSpPr txBox="1">
            <a:spLocks/>
          </p:cNvSpPr>
          <p:nvPr/>
        </p:nvSpPr>
        <p:spPr>
          <a:xfrm>
            <a:off x="476894" y="3126547"/>
            <a:ext cx="1371600" cy="3083669"/>
          </a:xfrm>
          <a:prstGeom prst="rect">
            <a:avLst/>
          </a:prstGeom>
          <a:solidFill>
            <a:srgbClr val="2E9FDF"/>
          </a:solidFill>
          <a:ln>
            <a:solidFill>
              <a:srgbClr val="2E9FDF"/>
            </a:solidFill>
          </a:ln>
        </p:spPr>
        <p:txBody>
          <a:bodyPr vert="horz" lIns="68580" tIns="68580" rIns="68580" bIns="68580" rtlCol="0" anchor="t">
            <a:noAutofit/>
          </a:bodyPr>
          <a:lstStyle>
            <a:lvl1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1pPr>
            <a:lvl2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2pPr>
            <a:lvl3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3pPr>
            <a:lvl4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4pPr>
            <a:lvl5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8270" marR="0" lvl="2" indent="-128270" algn="l" defTabSz="685800" rtl="0" eaLnBrk="1" fontAlgn="auto" latinLnBrk="0" hangingPunct="1">
              <a:lnSpc>
                <a:spcPct val="95000"/>
              </a:lnSpc>
              <a:spcBef>
                <a:spcPts val="450"/>
              </a:spcBef>
              <a:spcAft>
                <a:spcPts val="45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FFFFFF"/>
                </a:solidFill>
                <a:effectLst/>
                <a:uLnTx/>
                <a:uFillTx/>
                <a:latin typeface="Century Gothic"/>
                <a:ea typeface="+mn-ea"/>
                <a:cs typeface="+mn-cs"/>
              </a:rPr>
              <a:t>Established “rolling portfolio” process reviewing and revising EE portfolios</a:t>
            </a:r>
            <a:endParaRPr kumimoji="0" lang="en-US" sz="1100" b="0" i="1" u="none" strike="noStrike" kern="1200" cap="none" spc="0" normalizeH="0" baseline="0" noProof="0" dirty="0">
              <a:ln>
                <a:noFill/>
              </a:ln>
              <a:solidFill>
                <a:srgbClr val="FFFFFF"/>
              </a:solidFill>
              <a:effectLst/>
              <a:uLnTx/>
              <a:uFillTx/>
              <a:latin typeface="Century Gothic" panose="020F0302020204030204"/>
              <a:ea typeface="+mn-ea"/>
              <a:cs typeface="+mn-cs"/>
            </a:endParaRPr>
          </a:p>
          <a:p>
            <a:pPr marL="128270" marR="0" lvl="2" indent="-128270" algn="l" defTabSz="685800" rtl="0" eaLnBrk="1" fontAlgn="auto" latinLnBrk="0" hangingPunct="1">
              <a:lnSpc>
                <a:spcPct val="95000"/>
              </a:lnSpc>
              <a:spcBef>
                <a:spcPts val="450"/>
              </a:spcBef>
              <a:spcAft>
                <a:spcPts val="45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FFFFFF"/>
                </a:solidFill>
                <a:effectLst/>
                <a:uLnTx/>
                <a:uFillTx/>
                <a:latin typeface="Century Gothic"/>
                <a:ea typeface="+mn-ea"/>
                <a:cs typeface="+mn-cs"/>
              </a:rPr>
              <a:t>Continued existing third-party framework</a:t>
            </a:r>
          </a:p>
        </p:txBody>
      </p:sp>
      <p:sp>
        <p:nvSpPr>
          <p:cNvPr id="16" name="Text Placeholder 11">
            <a:extLst>
              <a:ext uri="{FF2B5EF4-FFF2-40B4-BE49-F238E27FC236}">
                <a16:creationId xmlns:a16="http://schemas.microsoft.com/office/drawing/2014/main" id="{FF99F24B-B015-B32E-6541-D945AD585623}"/>
              </a:ext>
            </a:extLst>
          </p:cNvPr>
          <p:cNvSpPr txBox="1">
            <a:spLocks/>
          </p:cNvSpPr>
          <p:nvPr/>
        </p:nvSpPr>
        <p:spPr>
          <a:xfrm>
            <a:off x="516216" y="1740142"/>
            <a:ext cx="1332278" cy="714208"/>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spcAft>
                <a:spcPts val="0"/>
              </a:spcAft>
              <a:buFont typeface="Calibri" panose="020F0502020204030204" pitchFamily="34" charset="0"/>
              <a:buChar char="​"/>
              <a:defRPr sz="1800" i="0" kern="1200">
                <a:solidFill>
                  <a:schemeClr val="accent4"/>
                </a:solidFill>
                <a:latin typeface="+mj-lt"/>
                <a:ea typeface="+mn-ea"/>
                <a:cs typeface="+mn-cs"/>
              </a:defRPr>
            </a:lvl1pPr>
            <a:lvl2pPr marL="0" indent="0" algn="l" defTabSz="914400" rtl="0" eaLnBrk="1" latinLnBrk="0" hangingPunct="1">
              <a:lnSpc>
                <a:spcPct val="85000"/>
              </a:lnSpc>
              <a:spcBef>
                <a:spcPts val="600"/>
              </a:spcBef>
              <a:spcAft>
                <a:spcPts val="0"/>
              </a:spcAft>
              <a:buFont typeface="Calibri" panose="020F0502020204030204" pitchFamily="34" charset="0"/>
              <a:buChar char="​"/>
              <a:defRPr sz="1200" i="1" kern="1200">
                <a:solidFill>
                  <a:schemeClr val="bg1">
                    <a:lumMod val="75000"/>
                  </a:schemeClr>
                </a:solidFill>
                <a:latin typeface="+mn-lt"/>
                <a:ea typeface="+mn-ea"/>
                <a:cs typeface="+mn-cs"/>
              </a:defRPr>
            </a:lvl2pPr>
            <a:lvl3pPr marL="0" indent="0" algn="l" defTabSz="914400" rtl="0" eaLnBrk="1" latinLnBrk="0" hangingPunct="1">
              <a:lnSpc>
                <a:spcPct val="100000"/>
              </a:lnSpc>
              <a:spcBef>
                <a:spcPts val="600"/>
              </a:spcBef>
              <a:spcAft>
                <a:spcPts val="0"/>
              </a:spcAft>
              <a:buFont typeface="Calibri" panose="020F0502020204030204" pitchFamily="34" charset="0"/>
              <a:buChar char="​"/>
              <a:defRPr sz="1200" kern="1200">
                <a:solidFill>
                  <a:schemeClr val="bg1">
                    <a:lumMod val="75000"/>
                  </a:schemeClr>
                </a:solidFill>
                <a:latin typeface="+mj-lt"/>
                <a:ea typeface="+mn-ea"/>
                <a:cs typeface="+mn-cs"/>
              </a:defRPr>
            </a:lvl3pPr>
            <a:lvl4pPr marL="0" indent="0" algn="l" defTabSz="914400" rtl="0" eaLnBrk="1" latinLnBrk="0" hangingPunct="1">
              <a:lnSpc>
                <a:spcPct val="100000"/>
              </a:lnSpc>
              <a:spcBef>
                <a:spcPts val="600"/>
              </a:spcBef>
              <a:spcAft>
                <a:spcPts val="0"/>
              </a:spcAft>
              <a:buFont typeface="Calibri" panose="020F0502020204030204" pitchFamily="34" charset="0"/>
              <a:buChar char="​"/>
              <a:defRPr sz="1200" i="1" kern="1200">
                <a:solidFill>
                  <a:schemeClr val="bg1">
                    <a:lumMod val="75000"/>
                  </a:schemeClr>
                </a:solidFill>
                <a:latin typeface="+mn-lt"/>
                <a:ea typeface="+mn-ea"/>
                <a:cs typeface="+mn-cs"/>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1200" kern="1200">
                <a:solidFill>
                  <a:schemeClr val="bg1">
                    <a:lumMod val="75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95000"/>
              </a:lnSpc>
              <a:spcBef>
                <a:spcPts val="450"/>
              </a:spcBef>
              <a:spcAft>
                <a:spcPts val="0"/>
              </a:spcAft>
              <a:buClrTx/>
              <a:buSzTx/>
              <a:buFont typeface="Calibri" panose="020F0502020204030204" pitchFamily="34" charset="0"/>
              <a:buChar char="​"/>
              <a:tabLst/>
              <a:defRPr/>
            </a:pPr>
            <a:r>
              <a:rPr kumimoji="0" lang="en-US" sz="1400" b="1" i="0" u="none" strike="noStrike" kern="1200" cap="none" spc="0" normalizeH="0" baseline="0" noProof="0" dirty="0">
                <a:ln>
                  <a:noFill/>
                </a:ln>
                <a:solidFill>
                  <a:srgbClr val="2E9FDF"/>
                </a:solidFill>
                <a:effectLst/>
                <a:uLnTx/>
                <a:uFillTx/>
                <a:latin typeface="Century Gothic"/>
                <a:ea typeface="+mn-ea"/>
                <a:cs typeface="+mn-cs"/>
              </a:rPr>
              <a:t>EE Goals for 2016 and Beyond and Rolling Portfolio Mechanics</a:t>
            </a:r>
          </a:p>
        </p:txBody>
      </p:sp>
      <p:sp>
        <p:nvSpPr>
          <p:cNvPr id="18" name="Text Placeholder 13">
            <a:extLst>
              <a:ext uri="{FF2B5EF4-FFF2-40B4-BE49-F238E27FC236}">
                <a16:creationId xmlns:a16="http://schemas.microsoft.com/office/drawing/2014/main" id="{385B7875-8BCE-D0A0-A864-C07C4C0DF4DD}"/>
              </a:ext>
            </a:extLst>
          </p:cNvPr>
          <p:cNvSpPr txBox="1">
            <a:spLocks/>
          </p:cNvSpPr>
          <p:nvPr/>
        </p:nvSpPr>
        <p:spPr>
          <a:xfrm>
            <a:off x="2157821" y="1740141"/>
            <a:ext cx="1320847" cy="714208"/>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spcAft>
                <a:spcPts val="0"/>
              </a:spcAft>
              <a:buFont typeface="Calibri" panose="020F0502020204030204" pitchFamily="34" charset="0"/>
              <a:buChar char="​"/>
              <a:defRPr sz="1800" i="0" kern="1200">
                <a:solidFill>
                  <a:schemeClr val="accent2"/>
                </a:solidFill>
                <a:latin typeface="+mj-lt"/>
                <a:ea typeface="+mn-ea"/>
                <a:cs typeface="+mn-cs"/>
              </a:defRPr>
            </a:lvl1pPr>
            <a:lvl2pPr marL="0" indent="0" algn="l" defTabSz="914400" rtl="0" eaLnBrk="1" latinLnBrk="0" hangingPunct="1">
              <a:lnSpc>
                <a:spcPct val="85000"/>
              </a:lnSpc>
              <a:spcBef>
                <a:spcPts val="600"/>
              </a:spcBef>
              <a:spcAft>
                <a:spcPts val="0"/>
              </a:spcAft>
              <a:buFont typeface="Calibri" panose="020F0502020204030204" pitchFamily="34" charset="0"/>
              <a:buChar char="​"/>
              <a:defRPr sz="1200" i="1" kern="1200">
                <a:solidFill>
                  <a:schemeClr val="bg1">
                    <a:lumMod val="75000"/>
                  </a:schemeClr>
                </a:solidFill>
                <a:latin typeface="+mn-lt"/>
                <a:ea typeface="+mn-ea"/>
                <a:cs typeface="+mn-cs"/>
              </a:defRPr>
            </a:lvl2pPr>
            <a:lvl3pPr marL="0" indent="0" algn="l" defTabSz="914400" rtl="0" eaLnBrk="1" latinLnBrk="0" hangingPunct="1">
              <a:lnSpc>
                <a:spcPct val="100000"/>
              </a:lnSpc>
              <a:spcBef>
                <a:spcPts val="600"/>
              </a:spcBef>
              <a:spcAft>
                <a:spcPts val="0"/>
              </a:spcAft>
              <a:buFont typeface="Calibri" panose="020F0502020204030204" pitchFamily="34" charset="0"/>
              <a:buChar char="​"/>
              <a:defRPr sz="1200" kern="1200">
                <a:solidFill>
                  <a:schemeClr val="bg1">
                    <a:lumMod val="75000"/>
                  </a:schemeClr>
                </a:solidFill>
                <a:latin typeface="+mj-lt"/>
                <a:ea typeface="+mn-ea"/>
                <a:cs typeface="+mn-cs"/>
              </a:defRPr>
            </a:lvl3pPr>
            <a:lvl4pPr marL="0" indent="0" algn="l" defTabSz="914400" rtl="0" eaLnBrk="1" latinLnBrk="0" hangingPunct="1">
              <a:lnSpc>
                <a:spcPct val="100000"/>
              </a:lnSpc>
              <a:spcBef>
                <a:spcPts val="600"/>
              </a:spcBef>
              <a:spcAft>
                <a:spcPts val="0"/>
              </a:spcAft>
              <a:buFont typeface="Calibri" panose="020F0502020204030204" pitchFamily="34" charset="0"/>
              <a:buChar char="​"/>
              <a:defRPr sz="1200" i="1" kern="1200">
                <a:solidFill>
                  <a:schemeClr val="bg1">
                    <a:lumMod val="75000"/>
                  </a:schemeClr>
                </a:solidFill>
                <a:latin typeface="+mn-lt"/>
                <a:ea typeface="+mn-ea"/>
                <a:cs typeface="+mn-cs"/>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1200" kern="1200">
                <a:solidFill>
                  <a:schemeClr val="bg1">
                    <a:lumMod val="75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95000"/>
              </a:lnSpc>
              <a:spcBef>
                <a:spcPts val="450"/>
              </a:spcBef>
              <a:spcAft>
                <a:spcPts val="0"/>
              </a:spcAft>
              <a:buClrTx/>
              <a:buSzTx/>
              <a:buFont typeface="Calibri" panose="020F0502020204030204" pitchFamily="34" charset="0"/>
              <a:buNone/>
              <a:tabLst/>
              <a:defRPr/>
            </a:pPr>
            <a:r>
              <a:rPr kumimoji="0" lang="en-US" sz="1400" b="1" i="0" u="none" strike="noStrike" kern="1200" cap="none" spc="0" normalizeH="0" baseline="0" noProof="0" dirty="0">
                <a:ln>
                  <a:noFill/>
                </a:ln>
                <a:solidFill>
                  <a:srgbClr val="86AA00"/>
                </a:solidFill>
                <a:effectLst/>
                <a:uLnTx/>
                <a:uFillTx/>
                <a:latin typeface="Century Gothic"/>
                <a:ea typeface="+mn-ea"/>
                <a:cs typeface="+mn-cs"/>
              </a:rPr>
              <a:t>Guidance for EE Rolling Portfolio Business Plans Filings</a:t>
            </a:r>
          </a:p>
          <a:p>
            <a:pPr marL="0" marR="0" lvl="0" indent="0" algn="l" defTabSz="685800" rtl="0" eaLnBrk="1" fontAlgn="auto" latinLnBrk="0" hangingPunct="1">
              <a:lnSpc>
                <a:spcPct val="95000"/>
              </a:lnSpc>
              <a:spcBef>
                <a:spcPts val="450"/>
              </a:spcBef>
              <a:spcAft>
                <a:spcPts val="0"/>
              </a:spcAft>
              <a:buClrTx/>
              <a:buSzTx/>
              <a:buFont typeface="Calibri" panose="020F0502020204030204" pitchFamily="34" charset="0"/>
              <a:buChar char="​"/>
              <a:tabLst/>
              <a:defRPr/>
            </a:pPr>
            <a:endParaRPr kumimoji="0" lang="en-US" sz="1400" b="1" i="0" u="none" strike="noStrike" kern="1200" cap="none" spc="0" normalizeH="0" baseline="0" noProof="0" dirty="0">
              <a:ln>
                <a:noFill/>
              </a:ln>
              <a:solidFill>
                <a:srgbClr val="86AA00"/>
              </a:solidFill>
              <a:effectLst/>
              <a:uLnTx/>
              <a:uFillTx/>
              <a:latin typeface="Century Gothic"/>
              <a:ea typeface="+mn-ea"/>
              <a:cs typeface="+mn-cs"/>
            </a:endParaRPr>
          </a:p>
        </p:txBody>
      </p:sp>
      <p:sp>
        <p:nvSpPr>
          <p:cNvPr id="20" name="Text Placeholder 35">
            <a:extLst>
              <a:ext uri="{FF2B5EF4-FFF2-40B4-BE49-F238E27FC236}">
                <a16:creationId xmlns:a16="http://schemas.microsoft.com/office/drawing/2014/main" id="{CB67ED85-70B8-D33B-C719-D5BDA0DC589C}"/>
              </a:ext>
            </a:extLst>
          </p:cNvPr>
          <p:cNvSpPr txBox="1">
            <a:spLocks/>
          </p:cNvSpPr>
          <p:nvPr/>
        </p:nvSpPr>
        <p:spPr>
          <a:xfrm>
            <a:off x="3823037" y="1757543"/>
            <a:ext cx="1226219" cy="714208"/>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spcAft>
                <a:spcPts val="0"/>
              </a:spcAft>
              <a:buFont typeface="Calibri" panose="020F0502020204030204" pitchFamily="34" charset="0"/>
              <a:buChar char="​"/>
              <a:defRPr sz="1800" i="0" kern="1200">
                <a:solidFill>
                  <a:schemeClr val="accent3"/>
                </a:solidFill>
                <a:latin typeface="+mj-lt"/>
                <a:ea typeface="+mn-ea"/>
                <a:cs typeface="+mn-cs"/>
              </a:defRPr>
            </a:lvl1pPr>
            <a:lvl2pPr marL="0" indent="0" algn="l" defTabSz="914400" rtl="0" eaLnBrk="1" latinLnBrk="0" hangingPunct="1">
              <a:lnSpc>
                <a:spcPct val="85000"/>
              </a:lnSpc>
              <a:spcBef>
                <a:spcPts val="600"/>
              </a:spcBef>
              <a:spcAft>
                <a:spcPts val="0"/>
              </a:spcAft>
              <a:buFont typeface="Calibri" panose="020F0502020204030204" pitchFamily="34" charset="0"/>
              <a:buChar char="​"/>
              <a:defRPr sz="1200" i="1" kern="1200">
                <a:solidFill>
                  <a:schemeClr val="bg1">
                    <a:lumMod val="75000"/>
                  </a:schemeClr>
                </a:solidFill>
                <a:latin typeface="+mn-lt"/>
                <a:ea typeface="+mn-ea"/>
                <a:cs typeface="+mn-cs"/>
              </a:defRPr>
            </a:lvl2pPr>
            <a:lvl3pPr marL="0" indent="0" algn="l" defTabSz="914400" rtl="0" eaLnBrk="1" latinLnBrk="0" hangingPunct="1">
              <a:lnSpc>
                <a:spcPct val="100000"/>
              </a:lnSpc>
              <a:spcBef>
                <a:spcPts val="600"/>
              </a:spcBef>
              <a:spcAft>
                <a:spcPts val="0"/>
              </a:spcAft>
              <a:buFont typeface="Calibri" panose="020F0502020204030204" pitchFamily="34" charset="0"/>
              <a:buChar char="​"/>
              <a:defRPr sz="1200" kern="1200">
                <a:solidFill>
                  <a:schemeClr val="bg1">
                    <a:lumMod val="75000"/>
                  </a:schemeClr>
                </a:solidFill>
                <a:latin typeface="+mj-lt"/>
                <a:ea typeface="+mn-ea"/>
                <a:cs typeface="+mn-cs"/>
              </a:defRPr>
            </a:lvl3pPr>
            <a:lvl4pPr marL="0" indent="0" algn="l" defTabSz="914400" rtl="0" eaLnBrk="1" latinLnBrk="0" hangingPunct="1">
              <a:lnSpc>
                <a:spcPct val="100000"/>
              </a:lnSpc>
              <a:spcBef>
                <a:spcPts val="600"/>
              </a:spcBef>
              <a:spcAft>
                <a:spcPts val="0"/>
              </a:spcAft>
              <a:buFont typeface="Calibri" panose="020F0502020204030204" pitchFamily="34" charset="0"/>
              <a:buChar char="​"/>
              <a:defRPr sz="1200" i="1" kern="1200">
                <a:solidFill>
                  <a:schemeClr val="bg1">
                    <a:lumMod val="75000"/>
                  </a:schemeClr>
                </a:solidFill>
                <a:latin typeface="+mn-lt"/>
                <a:ea typeface="+mn-ea"/>
                <a:cs typeface="+mn-cs"/>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1200" kern="1200">
                <a:solidFill>
                  <a:schemeClr val="bg1">
                    <a:lumMod val="75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95000"/>
              </a:lnSpc>
              <a:spcBef>
                <a:spcPts val="450"/>
              </a:spcBef>
              <a:spcAft>
                <a:spcPts val="0"/>
              </a:spcAft>
              <a:buClrTx/>
              <a:buSzTx/>
              <a:buFont typeface="Calibri" panose="020F0502020204030204" pitchFamily="34" charset="0"/>
              <a:buChar char="​"/>
              <a:tabLst/>
              <a:defRPr/>
            </a:pPr>
            <a:r>
              <a:rPr kumimoji="0" lang="en-US" sz="1400" b="1" i="0" u="none" strike="noStrike" kern="1200" cap="none" spc="0" normalizeH="0" baseline="0" noProof="0" dirty="0">
                <a:ln>
                  <a:noFill/>
                </a:ln>
                <a:solidFill>
                  <a:srgbClr val="00AFBB"/>
                </a:solidFill>
                <a:effectLst/>
                <a:uLnTx/>
                <a:uFillTx/>
                <a:latin typeface="Century Gothic"/>
                <a:ea typeface="+mn-ea"/>
                <a:cs typeface="+mn-cs"/>
              </a:rPr>
              <a:t>Energy Efficiency Solicitation Process</a:t>
            </a:r>
          </a:p>
        </p:txBody>
      </p:sp>
      <p:sp>
        <p:nvSpPr>
          <p:cNvPr id="22" name="Text Placeholder 36">
            <a:extLst>
              <a:ext uri="{FF2B5EF4-FFF2-40B4-BE49-F238E27FC236}">
                <a16:creationId xmlns:a16="http://schemas.microsoft.com/office/drawing/2014/main" id="{5A6CC6B2-6671-8547-D85A-7D67BFB8932D}"/>
              </a:ext>
            </a:extLst>
          </p:cNvPr>
          <p:cNvSpPr txBox="1">
            <a:spLocks/>
          </p:cNvSpPr>
          <p:nvPr/>
        </p:nvSpPr>
        <p:spPr>
          <a:xfrm>
            <a:off x="5457516" y="1740142"/>
            <a:ext cx="1320846" cy="714208"/>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spcAft>
                <a:spcPts val="0"/>
              </a:spcAft>
              <a:buFont typeface="Calibri" panose="020F0502020204030204" pitchFamily="34" charset="0"/>
              <a:buChar char="​"/>
              <a:defRPr sz="1800" i="0" kern="1200">
                <a:solidFill>
                  <a:schemeClr val="accent1"/>
                </a:solidFill>
                <a:latin typeface="+mj-lt"/>
                <a:ea typeface="+mn-ea"/>
                <a:cs typeface="+mn-cs"/>
              </a:defRPr>
            </a:lvl1pPr>
            <a:lvl2pPr marL="0" indent="0" algn="l" defTabSz="914400" rtl="0" eaLnBrk="1" latinLnBrk="0" hangingPunct="1">
              <a:lnSpc>
                <a:spcPct val="85000"/>
              </a:lnSpc>
              <a:spcBef>
                <a:spcPts val="600"/>
              </a:spcBef>
              <a:spcAft>
                <a:spcPts val="0"/>
              </a:spcAft>
              <a:buFont typeface="Calibri" panose="020F0502020204030204" pitchFamily="34" charset="0"/>
              <a:buChar char="​"/>
              <a:defRPr sz="1200" i="1" kern="1200">
                <a:solidFill>
                  <a:schemeClr val="bg1">
                    <a:lumMod val="75000"/>
                  </a:schemeClr>
                </a:solidFill>
                <a:latin typeface="+mn-lt"/>
                <a:ea typeface="+mn-ea"/>
                <a:cs typeface="+mn-cs"/>
              </a:defRPr>
            </a:lvl2pPr>
            <a:lvl3pPr marL="0" indent="0" algn="l" defTabSz="914400" rtl="0" eaLnBrk="1" latinLnBrk="0" hangingPunct="1">
              <a:lnSpc>
                <a:spcPct val="100000"/>
              </a:lnSpc>
              <a:spcBef>
                <a:spcPts val="600"/>
              </a:spcBef>
              <a:spcAft>
                <a:spcPts val="0"/>
              </a:spcAft>
              <a:buFont typeface="Calibri" panose="020F0502020204030204" pitchFamily="34" charset="0"/>
              <a:buChar char="​"/>
              <a:defRPr sz="1200" kern="1200">
                <a:solidFill>
                  <a:schemeClr val="bg1">
                    <a:lumMod val="75000"/>
                  </a:schemeClr>
                </a:solidFill>
                <a:latin typeface="+mj-lt"/>
                <a:ea typeface="+mn-ea"/>
                <a:cs typeface="+mn-cs"/>
              </a:defRPr>
            </a:lvl3pPr>
            <a:lvl4pPr marL="0" indent="0" algn="l" defTabSz="914400" rtl="0" eaLnBrk="1" latinLnBrk="0" hangingPunct="1">
              <a:lnSpc>
                <a:spcPct val="100000"/>
              </a:lnSpc>
              <a:spcBef>
                <a:spcPts val="600"/>
              </a:spcBef>
              <a:spcAft>
                <a:spcPts val="0"/>
              </a:spcAft>
              <a:buFont typeface="Calibri" panose="020F0502020204030204" pitchFamily="34" charset="0"/>
              <a:buChar char="​"/>
              <a:defRPr sz="1200" i="1" kern="1200">
                <a:solidFill>
                  <a:schemeClr val="bg1">
                    <a:lumMod val="75000"/>
                  </a:schemeClr>
                </a:solidFill>
                <a:latin typeface="+mn-lt"/>
                <a:ea typeface="+mn-ea"/>
                <a:cs typeface="+mn-cs"/>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1200" kern="1200">
                <a:solidFill>
                  <a:schemeClr val="bg1">
                    <a:lumMod val="75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95000"/>
              </a:lnSpc>
              <a:spcBef>
                <a:spcPts val="450"/>
              </a:spcBef>
              <a:spcAft>
                <a:spcPts val="0"/>
              </a:spcAft>
              <a:buClrTx/>
              <a:buSzTx/>
              <a:buFont typeface="Calibri" panose="020F0502020204030204" pitchFamily="34" charset="0"/>
              <a:buChar char="​"/>
              <a:tabLst/>
              <a:defRPr/>
            </a:pPr>
            <a:r>
              <a:rPr kumimoji="0" lang="en-US" sz="1400" b="1" i="0" u="none" strike="noStrike" kern="1200" cap="none" spc="0" normalizeH="0" baseline="0" noProof="0" dirty="0">
                <a:ln>
                  <a:noFill/>
                </a:ln>
                <a:solidFill>
                  <a:srgbClr val="E7B800"/>
                </a:solidFill>
                <a:effectLst/>
                <a:uLnTx/>
                <a:uFillTx/>
                <a:latin typeface="Century Gothic"/>
                <a:ea typeface="+mn-ea"/>
                <a:cs typeface="+mn-cs"/>
              </a:rPr>
              <a:t>Energy Efficiency Business Plans</a:t>
            </a:r>
          </a:p>
        </p:txBody>
      </p:sp>
      <p:sp>
        <p:nvSpPr>
          <p:cNvPr id="24" name="Shape 44">
            <a:extLst>
              <a:ext uri="{FF2B5EF4-FFF2-40B4-BE49-F238E27FC236}">
                <a16:creationId xmlns:a16="http://schemas.microsoft.com/office/drawing/2014/main" id="{C281D647-3C3C-84F6-2A7F-295A4EF67384}"/>
              </a:ext>
            </a:extLst>
          </p:cNvPr>
          <p:cNvSpPr txBox="1">
            <a:spLocks/>
          </p:cNvSpPr>
          <p:nvPr/>
        </p:nvSpPr>
        <p:spPr>
          <a:xfrm>
            <a:off x="5457516" y="2903313"/>
            <a:ext cx="1205802" cy="214709"/>
          </a:xfrm>
          <a:prstGeom prst="rect">
            <a:avLst/>
          </a:prstGeom>
        </p:spPr>
        <p:txBody>
          <a:bodyPr lIns="0" tIns="0" rIns="0" bIns="0"/>
          <a:lstStyle>
            <a:lvl1pPr marL="0" indent="0" algn="l" defTabSz="914400" rtl="0" eaLnBrk="1" latinLnBrk="0" hangingPunct="1">
              <a:lnSpc>
                <a:spcPct val="120000"/>
              </a:lnSpc>
              <a:spcBef>
                <a:spcPts val="0"/>
              </a:spcBef>
              <a:spcAft>
                <a:spcPts val="1000"/>
              </a:spcAft>
              <a:buFont typeface="Arial" pitchFamily="34" charset="0"/>
              <a:buNone/>
              <a:defRPr lang="en-US" sz="1200" kern="1200" dirty="0" smtClean="0">
                <a:solidFill>
                  <a:schemeClr val="tx2"/>
                </a:solidFill>
                <a:latin typeface="+mn-lt"/>
                <a:ea typeface="+mn-ea"/>
                <a:cs typeface="+mn-cs"/>
              </a:defRPr>
            </a:lvl1pPr>
            <a:lvl2pPr marL="517525" indent="-174625" algn="l" defTabSz="914400" rtl="0" eaLnBrk="1" latinLnBrk="0" hangingPunct="1">
              <a:spcBef>
                <a:spcPct val="20000"/>
              </a:spcBef>
              <a:buFont typeface="Arial" pitchFamily="34" charset="0"/>
              <a:buChar char="•"/>
              <a:defRPr sz="1050" kern="1200">
                <a:solidFill>
                  <a:schemeClr val="tx2"/>
                </a:solidFill>
                <a:latin typeface="+mn-lt"/>
                <a:ea typeface="+mn-ea"/>
                <a:cs typeface="+mn-cs"/>
              </a:defRPr>
            </a:lvl2pPr>
            <a:lvl3pPr marL="974725" indent="-174625" algn="l" defTabSz="914400" rtl="0" eaLnBrk="1" latinLnBrk="0" hangingPunct="1">
              <a:spcBef>
                <a:spcPct val="20000"/>
              </a:spcBef>
              <a:buFont typeface="Symbol" pitchFamily="18" charset="2"/>
              <a:buChar char="-"/>
              <a:defRPr sz="1000" kern="1200">
                <a:solidFill>
                  <a:schemeClr val="tx2"/>
                </a:solidFill>
                <a:latin typeface="+mn-lt"/>
                <a:ea typeface="+mn-ea"/>
                <a:cs typeface="+mn-cs"/>
              </a:defRPr>
            </a:lvl3pPr>
            <a:lvl4pPr marL="1431925" indent="-174625"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1000"/>
              </a:spcAft>
              <a:buClrTx/>
              <a:buSzTx/>
              <a:buFont typeface="Arial" pitchFamily="34" charset="0"/>
              <a:buNone/>
              <a:tabLst/>
              <a:defRPr/>
            </a:pPr>
            <a:r>
              <a:rPr kumimoji="0" lang="en" sz="1050" b="0" i="1" u="none" strike="noStrike" kern="1200" cap="none" spc="0" normalizeH="0" baseline="0" noProof="0">
                <a:ln>
                  <a:noFill/>
                </a:ln>
                <a:solidFill>
                  <a:prstClr val="white">
                    <a:lumMod val="65000"/>
                  </a:prstClr>
                </a:solidFill>
                <a:effectLst/>
                <a:uLnTx/>
                <a:uFillTx/>
                <a:latin typeface="Century Gothic"/>
                <a:ea typeface="+mn-ea"/>
                <a:cs typeface="+mn-cs"/>
              </a:rPr>
              <a:t>May 2018</a:t>
            </a:r>
            <a:endParaRPr kumimoji="0" lang="en-US" sz="1050" b="0" i="1" u="none" strike="noStrike" kern="1200" cap="none" spc="0" normalizeH="0" baseline="0" noProof="0" dirty="0">
              <a:ln>
                <a:noFill/>
              </a:ln>
              <a:solidFill>
                <a:prstClr val="white">
                  <a:lumMod val="65000"/>
                </a:prstClr>
              </a:solidFill>
              <a:effectLst/>
              <a:uLnTx/>
              <a:uFillTx/>
              <a:latin typeface="Century Gothic"/>
              <a:ea typeface="+mn-ea"/>
              <a:cs typeface="+mn-cs"/>
            </a:endParaRPr>
          </a:p>
        </p:txBody>
      </p:sp>
      <p:sp>
        <p:nvSpPr>
          <p:cNvPr id="26" name="Shape 44">
            <a:extLst>
              <a:ext uri="{FF2B5EF4-FFF2-40B4-BE49-F238E27FC236}">
                <a16:creationId xmlns:a16="http://schemas.microsoft.com/office/drawing/2014/main" id="{CF4CB738-809D-7B62-F888-2B8BA1739D82}"/>
              </a:ext>
            </a:extLst>
          </p:cNvPr>
          <p:cNvSpPr txBox="1">
            <a:spLocks/>
          </p:cNvSpPr>
          <p:nvPr/>
        </p:nvSpPr>
        <p:spPr>
          <a:xfrm>
            <a:off x="3832255" y="2920713"/>
            <a:ext cx="1217000" cy="223234"/>
          </a:xfrm>
          <a:prstGeom prst="rect">
            <a:avLst/>
          </a:prstGeom>
        </p:spPr>
        <p:txBody>
          <a:bodyPr lIns="0" tIns="0" rIns="0" bIns="0"/>
          <a:lstStyle>
            <a:lvl1pPr marL="0" indent="0" algn="l" defTabSz="914400" rtl="0" eaLnBrk="1" latinLnBrk="0" hangingPunct="1">
              <a:lnSpc>
                <a:spcPct val="120000"/>
              </a:lnSpc>
              <a:spcBef>
                <a:spcPts val="0"/>
              </a:spcBef>
              <a:spcAft>
                <a:spcPts val="1000"/>
              </a:spcAft>
              <a:buFont typeface="Arial" pitchFamily="34" charset="0"/>
              <a:buNone/>
              <a:defRPr lang="en-US" sz="1200" kern="1200" dirty="0" smtClean="0">
                <a:solidFill>
                  <a:schemeClr val="tx2"/>
                </a:solidFill>
                <a:latin typeface="+mn-lt"/>
                <a:ea typeface="+mn-ea"/>
                <a:cs typeface="+mn-cs"/>
              </a:defRPr>
            </a:lvl1pPr>
            <a:lvl2pPr marL="517525" indent="-174625" algn="l" defTabSz="914400" rtl="0" eaLnBrk="1" latinLnBrk="0" hangingPunct="1">
              <a:spcBef>
                <a:spcPct val="20000"/>
              </a:spcBef>
              <a:buFont typeface="Arial" pitchFamily="34" charset="0"/>
              <a:buChar char="•"/>
              <a:defRPr sz="1050" kern="1200">
                <a:solidFill>
                  <a:schemeClr val="tx2"/>
                </a:solidFill>
                <a:latin typeface="+mn-lt"/>
                <a:ea typeface="+mn-ea"/>
                <a:cs typeface="+mn-cs"/>
              </a:defRPr>
            </a:lvl2pPr>
            <a:lvl3pPr marL="974725" indent="-174625" algn="l" defTabSz="914400" rtl="0" eaLnBrk="1" latinLnBrk="0" hangingPunct="1">
              <a:spcBef>
                <a:spcPct val="20000"/>
              </a:spcBef>
              <a:buFont typeface="Symbol" pitchFamily="18" charset="2"/>
              <a:buChar char="-"/>
              <a:defRPr sz="1000" kern="1200">
                <a:solidFill>
                  <a:schemeClr val="tx2"/>
                </a:solidFill>
                <a:latin typeface="+mn-lt"/>
                <a:ea typeface="+mn-ea"/>
                <a:cs typeface="+mn-cs"/>
              </a:defRPr>
            </a:lvl3pPr>
            <a:lvl4pPr marL="1431925" indent="-174625"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1000"/>
              </a:spcAft>
              <a:buClrTx/>
              <a:buSzTx/>
              <a:buFont typeface="Arial" pitchFamily="34" charset="0"/>
              <a:buNone/>
              <a:tabLst/>
              <a:defRPr/>
            </a:pPr>
            <a:r>
              <a:rPr kumimoji="0" lang="en-US" sz="1050" b="0" i="1" u="none" strike="noStrike" kern="1200" cap="none" spc="0" normalizeH="0" baseline="0" noProof="0" dirty="0">
                <a:ln>
                  <a:noFill/>
                </a:ln>
                <a:solidFill>
                  <a:prstClr val="white">
                    <a:lumMod val="65000"/>
                  </a:prstClr>
                </a:solidFill>
                <a:effectLst/>
                <a:uLnTx/>
                <a:uFillTx/>
                <a:latin typeface="Century Gothic"/>
                <a:ea typeface="+mn-ea"/>
                <a:cs typeface="+mn-cs"/>
              </a:rPr>
              <a:t>Jan.</a:t>
            </a:r>
            <a:r>
              <a:rPr kumimoji="0" lang="en" sz="1050" b="0" i="1" u="none" strike="noStrike" kern="1200" cap="none" spc="0" normalizeH="0" baseline="0" noProof="0">
                <a:ln>
                  <a:noFill/>
                </a:ln>
                <a:solidFill>
                  <a:prstClr val="white">
                    <a:lumMod val="65000"/>
                  </a:prstClr>
                </a:solidFill>
                <a:effectLst/>
                <a:uLnTx/>
                <a:uFillTx/>
                <a:latin typeface="Century Gothic"/>
                <a:ea typeface="+mn-ea"/>
                <a:cs typeface="+mn-cs"/>
              </a:rPr>
              <a:t> 2018</a:t>
            </a:r>
            <a:endParaRPr kumimoji="0" lang="en-US" sz="1050" b="0" i="1" u="none" strike="noStrike" kern="1200" cap="none" spc="0" normalizeH="0" baseline="0" noProof="0" dirty="0">
              <a:ln>
                <a:noFill/>
              </a:ln>
              <a:solidFill>
                <a:prstClr val="white">
                  <a:lumMod val="65000"/>
                </a:prstClr>
              </a:solidFill>
              <a:effectLst/>
              <a:uLnTx/>
              <a:uFillTx/>
              <a:latin typeface="Century Gothic"/>
              <a:ea typeface="+mn-ea"/>
              <a:cs typeface="+mn-cs"/>
            </a:endParaRPr>
          </a:p>
        </p:txBody>
      </p:sp>
      <p:sp>
        <p:nvSpPr>
          <p:cNvPr id="28" name="Shape 44">
            <a:extLst>
              <a:ext uri="{FF2B5EF4-FFF2-40B4-BE49-F238E27FC236}">
                <a16:creationId xmlns:a16="http://schemas.microsoft.com/office/drawing/2014/main" id="{8B316C75-AA95-C993-B77E-26F9969E99DC}"/>
              </a:ext>
            </a:extLst>
          </p:cNvPr>
          <p:cNvSpPr txBox="1">
            <a:spLocks/>
          </p:cNvSpPr>
          <p:nvPr/>
        </p:nvSpPr>
        <p:spPr>
          <a:xfrm>
            <a:off x="2172405" y="2903311"/>
            <a:ext cx="1187867" cy="223234"/>
          </a:xfrm>
          <a:prstGeom prst="rect">
            <a:avLst/>
          </a:prstGeom>
        </p:spPr>
        <p:txBody>
          <a:bodyPr lIns="0" tIns="0" rIns="0" bIns="0"/>
          <a:lstStyle>
            <a:lvl1pPr marL="0" indent="0" algn="l" defTabSz="914400" rtl="0" eaLnBrk="1" latinLnBrk="0" hangingPunct="1">
              <a:lnSpc>
                <a:spcPct val="120000"/>
              </a:lnSpc>
              <a:spcBef>
                <a:spcPts val="0"/>
              </a:spcBef>
              <a:spcAft>
                <a:spcPts val="1000"/>
              </a:spcAft>
              <a:buFont typeface="Arial" pitchFamily="34" charset="0"/>
              <a:buNone/>
              <a:defRPr lang="en-US" sz="1200" kern="1200" dirty="0" smtClean="0">
                <a:solidFill>
                  <a:schemeClr val="tx2"/>
                </a:solidFill>
                <a:latin typeface="+mn-lt"/>
                <a:ea typeface="+mn-ea"/>
                <a:cs typeface="+mn-cs"/>
              </a:defRPr>
            </a:lvl1pPr>
            <a:lvl2pPr marL="517525" indent="-174625" algn="l" defTabSz="914400" rtl="0" eaLnBrk="1" latinLnBrk="0" hangingPunct="1">
              <a:spcBef>
                <a:spcPct val="20000"/>
              </a:spcBef>
              <a:buFont typeface="Arial" pitchFamily="34" charset="0"/>
              <a:buChar char="•"/>
              <a:defRPr sz="1050" kern="1200">
                <a:solidFill>
                  <a:schemeClr val="tx2"/>
                </a:solidFill>
                <a:latin typeface="+mn-lt"/>
                <a:ea typeface="+mn-ea"/>
                <a:cs typeface="+mn-cs"/>
              </a:defRPr>
            </a:lvl2pPr>
            <a:lvl3pPr marL="974725" indent="-174625" algn="l" defTabSz="914400" rtl="0" eaLnBrk="1" latinLnBrk="0" hangingPunct="1">
              <a:spcBef>
                <a:spcPct val="20000"/>
              </a:spcBef>
              <a:buFont typeface="Symbol" pitchFamily="18" charset="2"/>
              <a:buChar char="-"/>
              <a:defRPr sz="1000" kern="1200">
                <a:solidFill>
                  <a:schemeClr val="tx2"/>
                </a:solidFill>
                <a:latin typeface="+mn-lt"/>
                <a:ea typeface="+mn-ea"/>
                <a:cs typeface="+mn-cs"/>
              </a:defRPr>
            </a:lvl3pPr>
            <a:lvl4pPr marL="1431925" indent="-174625"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1000"/>
              </a:spcAft>
              <a:buClrTx/>
              <a:buSzTx/>
              <a:buFont typeface="Arial" pitchFamily="34" charset="0"/>
              <a:buNone/>
              <a:tabLst/>
              <a:defRPr/>
            </a:pPr>
            <a:r>
              <a:rPr kumimoji="0" lang="en-US" sz="1050" b="0" i="1" u="none" strike="noStrike" kern="1200" cap="none" spc="0" normalizeH="0" baseline="0" noProof="0" dirty="0">
                <a:ln>
                  <a:noFill/>
                </a:ln>
                <a:solidFill>
                  <a:prstClr val="white">
                    <a:lumMod val="65000"/>
                  </a:prstClr>
                </a:solidFill>
                <a:effectLst/>
                <a:uLnTx/>
                <a:uFillTx/>
                <a:latin typeface="Century Gothic"/>
                <a:ea typeface="+mn-ea"/>
                <a:cs typeface="+mn-cs"/>
              </a:rPr>
              <a:t>Aug. 2016</a:t>
            </a:r>
          </a:p>
        </p:txBody>
      </p:sp>
      <p:sp>
        <p:nvSpPr>
          <p:cNvPr id="30" name="Shape 44">
            <a:extLst>
              <a:ext uri="{FF2B5EF4-FFF2-40B4-BE49-F238E27FC236}">
                <a16:creationId xmlns:a16="http://schemas.microsoft.com/office/drawing/2014/main" id="{D8468E73-439B-B328-44F2-A16CDB93F6AF}"/>
              </a:ext>
            </a:extLst>
          </p:cNvPr>
          <p:cNvSpPr txBox="1">
            <a:spLocks/>
          </p:cNvSpPr>
          <p:nvPr/>
        </p:nvSpPr>
        <p:spPr>
          <a:xfrm>
            <a:off x="476895" y="2903313"/>
            <a:ext cx="1168555" cy="214709"/>
          </a:xfrm>
          <a:prstGeom prst="rect">
            <a:avLst/>
          </a:prstGeom>
        </p:spPr>
        <p:txBody>
          <a:bodyPr lIns="0" tIns="0" rIns="0" bIns="0"/>
          <a:lstStyle>
            <a:lvl1pPr marL="0" indent="0" algn="l" defTabSz="914400" rtl="0" eaLnBrk="1" latinLnBrk="0" hangingPunct="1">
              <a:lnSpc>
                <a:spcPct val="120000"/>
              </a:lnSpc>
              <a:spcBef>
                <a:spcPts val="0"/>
              </a:spcBef>
              <a:spcAft>
                <a:spcPts val="1000"/>
              </a:spcAft>
              <a:buFont typeface="Arial" pitchFamily="34" charset="0"/>
              <a:buNone/>
              <a:defRPr lang="en-US" sz="1200" kern="1200" dirty="0" smtClean="0">
                <a:solidFill>
                  <a:schemeClr val="tx2"/>
                </a:solidFill>
                <a:latin typeface="+mn-lt"/>
                <a:ea typeface="+mn-ea"/>
                <a:cs typeface="+mn-cs"/>
              </a:defRPr>
            </a:lvl1pPr>
            <a:lvl2pPr marL="517525" indent="-174625" algn="l" defTabSz="914400" rtl="0" eaLnBrk="1" latinLnBrk="0" hangingPunct="1">
              <a:spcBef>
                <a:spcPct val="20000"/>
              </a:spcBef>
              <a:buFont typeface="Arial" pitchFamily="34" charset="0"/>
              <a:buChar char="•"/>
              <a:defRPr sz="1050" kern="1200">
                <a:solidFill>
                  <a:schemeClr val="tx2"/>
                </a:solidFill>
                <a:latin typeface="+mn-lt"/>
                <a:ea typeface="+mn-ea"/>
                <a:cs typeface="+mn-cs"/>
              </a:defRPr>
            </a:lvl2pPr>
            <a:lvl3pPr marL="974725" indent="-174625" algn="l" defTabSz="914400" rtl="0" eaLnBrk="1" latinLnBrk="0" hangingPunct="1">
              <a:spcBef>
                <a:spcPct val="20000"/>
              </a:spcBef>
              <a:buFont typeface="Symbol" pitchFamily="18" charset="2"/>
              <a:buChar char="-"/>
              <a:defRPr sz="1000" kern="1200">
                <a:solidFill>
                  <a:schemeClr val="tx2"/>
                </a:solidFill>
                <a:latin typeface="+mn-lt"/>
                <a:ea typeface="+mn-ea"/>
                <a:cs typeface="+mn-cs"/>
              </a:defRPr>
            </a:lvl3pPr>
            <a:lvl4pPr marL="1431925" indent="-174625"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1000"/>
              </a:spcAft>
              <a:buClrTx/>
              <a:buSzTx/>
              <a:buFont typeface="Arial" pitchFamily="34" charset="0"/>
              <a:buNone/>
              <a:tabLst/>
              <a:defRPr/>
            </a:pPr>
            <a:r>
              <a:rPr kumimoji="0" lang="en-US" sz="1050" b="0" i="1" u="none" strike="noStrike" kern="1200" cap="none" spc="0" normalizeH="0" baseline="0" noProof="0" dirty="0">
                <a:ln>
                  <a:noFill/>
                </a:ln>
                <a:solidFill>
                  <a:prstClr val="white">
                    <a:lumMod val="65000"/>
                  </a:prstClr>
                </a:solidFill>
                <a:effectLst/>
                <a:uLnTx/>
                <a:uFillTx/>
                <a:latin typeface="Century Gothic"/>
                <a:ea typeface="+mn-ea"/>
                <a:cs typeface="+mn-cs"/>
              </a:rPr>
              <a:t>Oct. 2015</a:t>
            </a:r>
          </a:p>
        </p:txBody>
      </p:sp>
      <p:sp>
        <p:nvSpPr>
          <p:cNvPr id="32" name="Content Placeholder 24">
            <a:extLst>
              <a:ext uri="{FF2B5EF4-FFF2-40B4-BE49-F238E27FC236}">
                <a16:creationId xmlns:a16="http://schemas.microsoft.com/office/drawing/2014/main" id="{4DDBF13B-0B48-18D0-FF2F-0347811568A9}"/>
              </a:ext>
            </a:extLst>
          </p:cNvPr>
          <p:cNvSpPr txBox="1">
            <a:spLocks/>
          </p:cNvSpPr>
          <p:nvPr/>
        </p:nvSpPr>
        <p:spPr>
          <a:xfrm>
            <a:off x="7074162" y="3118022"/>
            <a:ext cx="1371600" cy="3109596"/>
          </a:xfrm>
          <a:prstGeom prst="rect">
            <a:avLst/>
          </a:prstGeom>
          <a:solidFill>
            <a:schemeClr val="accent4">
              <a:lumMod val="65000"/>
              <a:lumOff val="35000"/>
            </a:schemeClr>
          </a:solidFill>
        </p:spPr>
        <p:txBody>
          <a:bodyPr vert="horz" lIns="68580" tIns="68580" rIns="68580" bIns="68580" rtlCol="0">
            <a:noAutofit/>
          </a:bodyPr>
          <a:lstStyle>
            <a:lvl1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1pPr>
            <a:lvl2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2pPr>
            <a:lvl3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3pPr>
            <a:lvl4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4pPr>
            <a:lvl5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8588" marR="0" lvl="1" indent="-128588" algn="l" defTabSz="685800" rtl="0" eaLnBrk="1" fontAlgn="auto" latinLnBrk="0" hangingPunct="1">
              <a:lnSpc>
                <a:spcPct val="95000"/>
              </a:lnSpc>
              <a:spcBef>
                <a:spcPts val="450"/>
              </a:spcBef>
              <a:spcAft>
                <a:spcPts val="450"/>
              </a:spcAft>
              <a:buClrTx/>
              <a:buSzTx/>
              <a:buFont typeface="Arial" panose="020B0604020202020204" pitchFamily="34" charset="0"/>
              <a:buChar char="+"/>
              <a:tabLst/>
              <a:defRPr/>
            </a:pPr>
            <a:r>
              <a:rPr kumimoji="0" lang="en-US" altLang="en-US" sz="1400" b="0" i="1" u="none" strike="noStrike" kern="1200" cap="none" spc="0" normalizeH="0" baseline="0" noProof="0" dirty="0">
                <a:ln>
                  <a:noFill/>
                </a:ln>
                <a:solidFill>
                  <a:sysClr val="window" lastClr="FFFFFF"/>
                </a:solidFill>
                <a:effectLst/>
                <a:uLnTx/>
                <a:uFillTx/>
                <a:latin typeface="Century Gothic"/>
                <a:ea typeface="+mn-ea"/>
                <a:cs typeface="+mn-cs"/>
              </a:rPr>
              <a:t>Established workforce quality standards</a:t>
            </a:r>
          </a:p>
          <a:p>
            <a:pPr marL="128588" marR="0" lvl="1" indent="-128588" algn="l" defTabSz="685800" rtl="0" eaLnBrk="1" fontAlgn="auto" latinLnBrk="0" hangingPunct="1">
              <a:lnSpc>
                <a:spcPct val="95000"/>
              </a:lnSpc>
              <a:spcBef>
                <a:spcPts val="450"/>
              </a:spcBef>
              <a:spcAft>
                <a:spcPts val="450"/>
              </a:spcAft>
              <a:buClrTx/>
              <a:buSzTx/>
              <a:buFont typeface="Arial" panose="020B0604020202020204" pitchFamily="34" charset="0"/>
              <a:buChar char="+"/>
              <a:tabLst/>
              <a:defRPr/>
            </a:pPr>
            <a:r>
              <a:rPr kumimoji="0" lang="en-US" altLang="en-US" sz="1400" b="0" i="1" u="none" strike="noStrike" kern="1200" cap="none" spc="0" normalizeH="0" baseline="0" noProof="0" dirty="0">
                <a:ln>
                  <a:noFill/>
                </a:ln>
                <a:solidFill>
                  <a:sysClr val="window" lastClr="FFFFFF"/>
                </a:solidFill>
                <a:effectLst/>
                <a:uLnTx/>
                <a:uFillTx/>
                <a:latin typeface="Century Gothic"/>
                <a:ea typeface="+mn-ea"/>
                <a:cs typeface="+mn-cs"/>
              </a:rPr>
              <a:t>Defined “disadvantaged worker”</a:t>
            </a:r>
          </a:p>
          <a:p>
            <a:pPr marL="128588" marR="0" lvl="1" indent="-128588" algn="l" defTabSz="685800" rtl="0" eaLnBrk="1" fontAlgn="auto" latinLnBrk="0" hangingPunct="1">
              <a:lnSpc>
                <a:spcPct val="95000"/>
              </a:lnSpc>
              <a:spcBef>
                <a:spcPts val="450"/>
              </a:spcBef>
              <a:spcAft>
                <a:spcPts val="450"/>
              </a:spcAft>
              <a:buClrTx/>
              <a:buSzTx/>
              <a:buFont typeface="Arial" panose="020B0604020202020204" pitchFamily="34" charset="0"/>
              <a:buChar char="+"/>
              <a:tabLst/>
              <a:defRPr/>
            </a:pPr>
            <a:r>
              <a:rPr kumimoji="0" lang="en-US" altLang="en-US" sz="1400" b="0" i="1" u="none" strike="noStrike" kern="1200" cap="none" spc="0" normalizeH="0" baseline="0" noProof="0" dirty="0">
                <a:ln>
                  <a:noFill/>
                </a:ln>
                <a:solidFill>
                  <a:sysClr val="window" lastClr="FFFFFF"/>
                </a:solidFill>
                <a:effectLst/>
                <a:uLnTx/>
                <a:uFillTx/>
                <a:latin typeface="Century Gothic"/>
                <a:ea typeface="+mn-ea"/>
                <a:cs typeface="+mn-cs"/>
              </a:rPr>
              <a:t>Established standard and modifiable contract terms</a:t>
            </a:r>
          </a:p>
        </p:txBody>
      </p:sp>
      <p:sp>
        <p:nvSpPr>
          <p:cNvPr id="34" name="Text Placeholder 36">
            <a:extLst>
              <a:ext uri="{FF2B5EF4-FFF2-40B4-BE49-F238E27FC236}">
                <a16:creationId xmlns:a16="http://schemas.microsoft.com/office/drawing/2014/main" id="{D85817A5-5501-A8B7-FBC4-3081A6BE3B62}"/>
              </a:ext>
            </a:extLst>
          </p:cNvPr>
          <p:cNvSpPr txBox="1">
            <a:spLocks/>
          </p:cNvSpPr>
          <p:nvPr/>
        </p:nvSpPr>
        <p:spPr>
          <a:xfrm>
            <a:off x="7080122" y="1740142"/>
            <a:ext cx="1365640" cy="714208"/>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spcAft>
                <a:spcPts val="0"/>
              </a:spcAft>
              <a:buFont typeface="Calibri" panose="020F0502020204030204" pitchFamily="34" charset="0"/>
              <a:buChar char="​"/>
              <a:defRPr sz="1800" i="0" kern="1200">
                <a:solidFill>
                  <a:schemeClr val="accent1"/>
                </a:solidFill>
                <a:latin typeface="+mj-lt"/>
                <a:ea typeface="+mn-ea"/>
                <a:cs typeface="+mn-cs"/>
              </a:defRPr>
            </a:lvl1pPr>
            <a:lvl2pPr marL="0" indent="0" algn="l" defTabSz="914400" rtl="0" eaLnBrk="1" latinLnBrk="0" hangingPunct="1">
              <a:lnSpc>
                <a:spcPct val="85000"/>
              </a:lnSpc>
              <a:spcBef>
                <a:spcPts val="600"/>
              </a:spcBef>
              <a:spcAft>
                <a:spcPts val="0"/>
              </a:spcAft>
              <a:buFont typeface="Calibri" panose="020F0502020204030204" pitchFamily="34" charset="0"/>
              <a:buChar char="​"/>
              <a:defRPr sz="1200" i="1" kern="1200">
                <a:solidFill>
                  <a:schemeClr val="bg1">
                    <a:lumMod val="75000"/>
                  </a:schemeClr>
                </a:solidFill>
                <a:latin typeface="+mn-lt"/>
                <a:ea typeface="+mn-ea"/>
                <a:cs typeface="+mn-cs"/>
              </a:defRPr>
            </a:lvl2pPr>
            <a:lvl3pPr marL="0" indent="0" algn="l" defTabSz="914400" rtl="0" eaLnBrk="1" latinLnBrk="0" hangingPunct="1">
              <a:lnSpc>
                <a:spcPct val="100000"/>
              </a:lnSpc>
              <a:spcBef>
                <a:spcPts val="600"/>
              </a:spcBef>
              <a:spcAft>
                <a:spcPts val="0"/>
              </a:spcAft>
              <a:buFont typeface="Calibri" panose="020F0502020204030204" pitchFamily="34" charset="0"/>
              <a:buChar char="​"/>
              <a:defRPr sz="1200" kern="1200">
                <a:solidFill>
                  <a:schemeClr val="bg1">
                    <a:lumMod val="75000"/>
                  </a:schemeClr>
                </a:solidFill>
                <a:latin typeface="+mj-lt"/>
                <a:ea typeface="+mn-ea"/>
                <a:cs typeface="+mn-cs"/>
              </a:defRPr>
            </a:lvl3pPr>
            <a:lvl4pPr marL="0" indent="0" algn="l" defTabSz="914400" rtl="0" eaLnBrk="1" latinLnBrk="0" hangingPunct="1">
              <a:lnSpc>
                <a:spcPct val="100000"/>
              </a:lnSpc>
              <a:spcBef>
                <a:spcPts val="600"/>
              </a:spcBef>
              <a:spcAft>
                <a:spcPts val="0"/>
              </a:spcAft>
              <a:buFont typeface="Calibri" panose="020F0502020204030204" pitchFamily="34" charset="0"/>
              <a:buChar char="​"/>
              <a:defRPr sz="1200" i="1" kern="1200">
                <a:solidFill>
                  <a:schemeClr val="bg1">
                    <a:lumMod val="75000"/>
                  </a:schemeClr>
                </a:solidFill>
                <a:latin typeface="+mn-lt"/>
                <a:ea typeface="+mn-ea"/>
                <a:cs typeface="+mn-cs"/>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1200" kern="1200">
                <a:solidFill>
                  <a:schemeClr val="bg1">
                    <a:lumMod val="75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95000"/>
              </a:lnSpc>
              <a:spcBef>
                <a:spcPts val="450"/>
              </a:spcBef>
              <a:spcAft>
                <a:spcPts val="0"/>
              </a:spcAft>
              <a:buClrTx/>
              <a:buSzTx/>
              <a:buFont typeface="Calibri" panose="020F0502020204030204" pitchFamily="34" charset="0"/>
              <a:buChar char="​"/>
              <a:tabLst/>
              <a:defRPr/>
            </a:pPr>
            <a:r>
              <a:rPr kumimoji="0" lang="en-US" sz="1400" b="1" i="0" u="none" strike="noStrike" kern="1200" cap="none" spc="0" normalizeH="0" baseline="0" noProof="0" dirty="0">
                <a:ln>
                  <a:noFill/>
                </a:ln>
                <a:solidFill>
                  <a:srgbClr val="E66425">
                    <a:lumMod val="75000"/>
                    <a:lumOff val="25000"/>
                  </a:srgbClr>
                </a:solidFill>
                <a:effectLst/>
                <a:uLnTx/>
                <a:uFillTx/>
                <a:latin typeface="Century Gothic"/>
                <a:ea typeface="+mn-ea"/>
                <a:cs typeface="+mn-cs"/>
              </a:rPr>
              <a:t>Workforce Requirements and Third-Party Contract Terms &amp; Conditions</a:t>
            </a:r>
          </a:p>
        </p:txBody>
      </p:sp>
      <p:sp>
        <p:nvSpPr>
          <p:cNvPr id="36" name="Shape 44">
            <a:extLst>
              <a:ext uri="{FF2B5EF4-FFF2-40B4-BE49-F238E27FC236}">
                <a16:creationId xmlns:a16="http://schemas.microsoft.com/office/drawing/2014/main" id="{3D18E037-97FB-2056-E0A6-5BE9FBCBD2B2}"/>
              </a:ext>
            </a:extLst>
          </p:cNvPr>
          <p:cNvSpPr txBox="1">
            <a:spLocks/>
          </p:cNvSpPr>
          <p:nvPr/>
        </p:nvSpPr>
        <p:spPr>
          <a:xfrm>
            <a:off x="7074162" y="2903312"/>
            <a:ext cx="1151133" cy="223234"/>
          </a:xfrm>
          <a:prstGeom prst="rect">
            <a:avLst/>
          </a:prstGeom>
        </p:spPr>
        <p:txBody>
          <a:bodyPr lIns="0" tIns="0" rIns="0" bIns="0"/>
          <a:lstStyle>
            <a:lvl1pPr marL="0" indent="0" algn="l" defTabSz="914400" rtl="0" eaLnBrk="1" latinLnBrk="0" hangingPunct="1">
              <a:lnSpc>
                <a:spcPct val="120000"/>
              </a:lnSpc>
              <a:spcBef>
                <a:spcPts val="0"/>
              </a:spcBef>
              <a:spcAft>
                <a:spcPts val="1000"/>
              </a:spcAft>
              <a:buFont typeface="Arial" pitchFamily="34" charset="0"/>
              <a:buNone/>
              <a:defRPr lang="en-US" sz="1200" kern="1200" dirty="0" smtClean="0">
                <a:solidFill>
                  <a:schemeClr val="tx2"/>
                </a:solidFill>
                <a:latin typeface="+mn-lt"/>
                <a:ea typeface="+mn-ea"/>
                <a:cs typeface="+mn-cs"/>
              </a:defRPr>
            </a:lvl1pPr>
            <a:lvl2pPr marL="517525" indent="-174625" algn="l" defTabSz="914400" rtl="0" eaLnBrk="1" latinLnBrk="0" hangingPunct="1">
              <a:spcBef>
                <a:spcPct val="20000"/>
              </a:spcBef>
              <a:buFont typeface="Arial" pitchFamily="34" charset="0"/>
              <a:buChar char="•"/>
              <a:defRPr sz="1050" kern="1200">
                <a:solidFill>
                  <a:schemeClr val="tx2"/>
                </a:solidFill>
                <a:latin typeface="+mn-lt"/>
                <a:ea typeface="+mn-ea"/>
                <a:cs typeface="+mn-cs"/>
              </a:defRPr>
            </a:lvl2pPr>
            <a:lvl3pPr marL="974725" indent="-174625" algn="l" defTabSz="914400" rtl="0" eaLnBrk="1" latinLnBrk="0" hangingPunct="1">
              <a:spcBef>
                <a:spcPct val="20000"/>
              </a:spcBef>
              <a:buFont typeface="Symbol" pitchFamily="18" charset="2"/>
              <a:buChar char="-"/>
              <a:defRPr sz="1000" kern="1200">
                <a:solidFill>
                  <a:schemeClr val="tx2"/>
                </a:solidFill>
                <a:latin typeface="+mn-lt"/>
                <a:ea typeface="+mn-ea"/>
                <a:cs typeface="+mn-cs"/>
              </a:defRPr>
            </a:lvl3pPr>
            <a:lvl4pPr marL="1431925" indent="-174625"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1000"/>
              </a:spcAft>
              <a:buClrTx/>
              <a:buSzTx/>
              <a:buFont typeface="Arial" pitchFamily="34" charset="0"/>
              <a:buNone/>
              <a:tabLst/>
              <a:defRPr/>
            </a:pPr>
            <a:r>
              <a:rPr kumimoji="0" lang="en-US" sz="1050" b="0" i="1" u="none" strike="noStrike" kern="1200" cap="none" spc="0" normalizeH="0" baseline="0" noProof="0" dirty="0">
                <a:ln>
                  <a:noFill/>
                </a:ln>
                <a:solidFill>
                  <a:prstClr val="white">
                    <a:lumMod val="65000"/>
                  </a:prstClr>
                </a:solidFill>
                <a:effectLst/>
                <a:uLnTx/>
                <a:uFillTx/>
                <a:latin typeface="Century Gothic"/>
                <a:ea typeface="+mn-ea"/>
                <a:cs typeface="+mn-cs"/>
              </a:rPr>
              <a:t>Oct</a:t>
            </a:r>
            <a:r>
              <a:rPr kumimoji="0" lang="en" sz="1050" b="0" i="1" u="none" strike="noStrike" kern="1200" cap="none" spc="0" normalizeH="0" baseline="0" noProof="0">
                <a:ln>
                  <a:noFill/>
                </a:ln>
                <a:solidFill>
                  <a:prstClr val="white">
                    <a:lumMod val="65000"/>
                  </a:prstClr>
                </a:solidFill>
                <a:effectLst/>
                <a:uLnTx/>
                <a:uFillTx/>
                <a:latin typeface="Century Gothic"/>
                <a:ea typeface="+mn-ea"/>
                <a:cs typeface="+mn-cs"/>
              </a:rPr>
              <a:t>. 2018</a:t>
            </a:r>
            <a:endParaRPr kumimoji="0" lang="en-US" sz="1050" b="0" i="1" u="none" strike="noStrike" kern="1200" cap="none" spc="0" normalizeH="0" baseline="0" noProof="0" dirty="0">
              <a:ln>
                <a:noFill/>
              </a:ln>
              <a:solidFill>
                <a:prstClr val="white">
                  <a:lumMod val="65000"/>
                </a:prstClr>
              </a:solidFill>
              <a:effectLst/>
              <a:uLnTx/>
              <a:uFillTx/>
              <a:latin typeface="Century Gothic"/>
              <a:ea typeface="+mn-ea"/>
              <a:cs typeface="+mn-cs"/>
            </a:endParaRPr>
          </a:p>
        </p:txBody>
      </p:sp>
      <p:sp>
        <p:nvSpPr>
          <p:cNvPr id="38" name="Title 1">
            <a:extLst>
              <a:ext uri="{FF2B5EF4-FFF2-40B4-BE49-F238E27FC236}">
                <a16:creationId xmlns:a16="http://schemas.microsoft.com/office/drawing/2014/main" id="{3623AADC-7E31-5F4D-6987-3B17AE460FA8}"/>
              </a:ext>
            </a:extLst>
          </p:cNvPr>
          <p:cNvSpPr txBox="1">
            <a:spLocks/>
          </p:cNvSpPr>
          <p:nvPr/>
        </p:nvSpPr>
        <p:spPr>
          <a:xfrm>
            <a:off x="395852" y="512618"/>
            <a:ext cx="8229600" cy="570490"/>
          </a:xfrm>
          <a:prstGeom prst="rect">
            <a:avLst/>
          </a:prstGeom>
        </p:spPr>
        <p:txBody>
          <a:bodyPr lIns="91440" tIns="45720" rIns="91440" bIns="45720" anchor="t"/>
          <a:lst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pitchFamily="34" charset="0"/>
              </a:defRPr>
            </a:lvl2pPr>
            <a:lvl3pPr algn="ctr" rtl="0" eaLnBrk="0" fontAlgn="base" hangingPunct="0">
              <a:spcBef>
                <a:spcPct val="0"/>
              </a:spcBef>
              <a:spcAft>
                <a:spcPct val="0"/>
              </a:spcAft>
              <a:defRPr sz="4400" b="1">
                <a:solidFill>
                  <a:schemeClr val="accent2"/>
                </a:solidFill>
                <a:latin typeface="Arial" pitchFamily="34" charset="0"/>
              </a:defRPr>
            </a:lvl3pPr>
            <a:lvl4pPr algn="ctr" rtl="0" eaLnBrk="0" fontAlgn="base" hangingPunct="0">
              <a:spcBef>
                <a:spcPct val="0"/>
              </a:spcBef>
              <a:spcAft>
                <a:spcPct val="0"/>
              </a:spcAft>
              <a:defRPr sz="4400" b="1">
                <a:solidFill>
                  <a:schemeClr val="accent2"/>
                </a:solidFill>
                <a:latin typeface="Arial" pitchFamily="34" charset="0"/>
              </a:defRPr>
            </a:lvl4pPr>
            <a:lvl5pPr algn="ctr" rtl="0" eaLnBrk="0" fontAlgn="base" hangingPunct="0">
              <a:spcBef>
                <a:spcPct val="0"/>
              </a:spcBef>
              <a:spcAft>
                <a:spcPct val="0"/>
              </a:spcAft>
              <a:defRPr sz="4400" b="1">
                <a:solidFill>
                  <a:schemeClr val="accent2"/>
                </a:solidFill>
                <a:latin typeface="Arial" pitchFamily="34" charset="0"/>
              </a:defRPr>
            </a:lvl5pPr>
            <a:lvl6pPr marL="457200" algn="ctr" rtl="0" fontAlgn="base">
              <a:spcBef>
                <a:spcPct val="0"/>
              </a:spcBef>
              <a:spcAft>
                <a:spcPct val="0"/>
              </a:spcAft>
              <a:defRPr sz="4400" b="1">
                <a:solidFill>
                  <a:schemeClr val="accent2"/>
                </a:solidFill>
                <a:latin typeface="Arial" pitchFamily="34" charset="0"/>
              </a:defRPr>
            </a:lvl6pPr>
            <a:lvl7pPr marL="914400" algn="ctr" rtl="0" fontAlgn="base">
              <a:spcBef>
                <a:spcPct val="0"/>
              </a:spcBef>
              <a:spcAft>
                <a:spcPct val="0"/>
              </a:spcAft>
              <a:defRPr sz="4400" b="1">
                <a:solidFill>
                  <a:schemeClr val="accent2"/>
                </a:solidFill>
                <a:latin typeface="Arial" pitchFamily="34" charset="0"/>
              </a:defRPr>
            </a:lvl7pPr>
            <a:lvl8pPr marL="1371600" algn="ctr" rtl="0" fontAlgn="base">
              <a:spcBef>
                <a:spcPct val="0"/>
              </a:spcBef>
              <a:spcAft>
                <a:spcPct val="0"/>
              </a:spcAft>
              <a:defRPr sz="4400" b="1">
                <a:solidFill>
                  <a:schemeClr val="accent2"/>
                </a:solidFill>
                <a:latin typeface="Arial" pitchFamily="34" charset="0"/>
              </a:defRPr>
            </a:lvl8pPr>
            <a:lvl9pPr marL="1828800" algn="ctr" rtl="0" fontAlgn="base">
              <a:spcBef>
                <a:spcPct val="0"/>
              </a:spcBef>
              <a:spcAft>
                <a:spcPct val="0"/>
              </a:spcAft>
              <a:defRPr sz="4400" b="1">
                <a:solidFill>
                  <a:schemeClr val="accent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000" b="1" i="0" u="none" strike="noStrike" kern="0" cap="none" spc="0" normalizeH="0" baseline="0" noProof="0" dirty="0">
              <a:ln>
                <a:noFill/>
              </a:ln>
              <a:solidFill>
                <a:srgbClr val="0070C0"/>
              </a:solidFill>
              <a:effectLst/>
              <a:uLnTx/>
              <a:uFillTx/>
              <a:latin typeface="Century Gothic"/>
              <a:ea typeface="+mj-ea"/>
              <a:cs typeface="+mj-cs"/>
            </a:endParaRPr>
          </a:p>
        </p:txBody>
      </p:sp>
      <p:sp>
        <p:nvSpPr>
          <p:cNvPr id="40" name="Text Placeholder 17">
            <a:extLst>
              <a:ext uri="{FF2B5EF4-FFF2-40B4-BE49-F238E27FC236}">
                <a16:creationId xmlns:a16="http://schemas.microsoft.com/office/drawing/2014/main" id="{E45CAEA3-1A0D-A444-665D-D572FD7541DE}"/>
              </a:ext>
            </a:extLst>
          </p:cNvPr>
          <p:cNvSpPr txBox="1">
            <a:spLocks/>
          </p:cNvSpPr>
          <p:nvPr/>
        </p:nvSpPr>
        <p:spPr>
          <a:xfrm>
            <a:off x="2170153" y="1028615"/>
            <a:ext cx="1141652" cy="595995"/>
          </a:xfrm>
          <a:prstGeom prst="rect">
            <a:avLst/>
          </a:prstGeom>
        </p:spPr>
        <p:txBody>
          <a:bodyPr vert="horz" lIns="0" tIns="0" rIns="0" bIns="0" rtlCol="0" anchor="b">
            <a:noAutofit/>
          </a:bodyPr>
          <a:lstStyle>
            <a:lvl1pPr marL="0" indent="0" algn="l" defTabSz="914400" rtl="0" eaLnBrk="1" latinLnBrk="0" hangingPunct="1">
              <a:lnSpc>
                <a:spcPct val="95000"/>
              </a:lnSpc>
              <a:spcBef>
                <a:spcPts val="0"/>
              </a:spcBef>
              <a:spcAft>
                <a:spcPts val="0"/>
              </a:spcAft>
              <a:buFont typeface="Calibri" panose="020F0502020204030204" pitchFamily="34" charset="0"/>
              <a:buNone/>
              <a:defRPr sz="5400" b="1" i="0" kern="1200" spc="-300">
                <a:solidFill>
                  <a:schemeClr val="accent2"/>
                </a:solidFill>
                <a:latin typeface="Arial Narrow" panose="020B0606020202030204" pitchFamily="34" charset="0"/>
                <a:ea typeface="+mn-ea"/>
                <a:cs typeface="+mn-cs"/>
              </a:defRPr>
            </a:lvl1pPr>
            <a:lvl2pPr marL="457200" indent="0" algn="l" defTabSz="914400" rtl="0" eaLnBrk="1" latinLnBrk="0" hangingPunct="1">
              <a:lnSpc>
                <a:spcPct val="100000"/>
              </a:lnSpc>
              <a:spcBef>
                <a:spcPts val="0"/>
              </a:spcBef>
              <a:spcAft>
                <a:spcPts val="600"/>
              </a:spcAft>
              <a:buFont typeface="Calibri" panose="020F0502020204030204" pitchFamily="34" charset="0"/>
              <a:buNone/>
              <a:defRPr sz="2000" b="1" i="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Calibri" panose="020F0502020204030204" pitchFamily="34" charset="0"/>
              <a:buNone/>
              <a:defRPr sz="1800" b="1" kern="1200">
                <a:solidFill>
                  <a:schemeClr val="tx2"/>
                </a:solidFill>
                <a:latin typeface="+mj-lt"/>
                <a:ea typeface="+mn-ea"/>
                <a:cs typeface="+mn-cs"/>
              </a:defRPr>
            </a:lvl3pPr>
            <a:lvl4pPr marL="1371600" indent="0" algn="l" defTabSz="914400" rtl="0" eaLnBrk="1" latinLnBrk="0" hangingPunct="1">
              <a:lnSpc>
                <a:spcPct val="110000"/>
              </a:lnSpc>
              <a:spcBef>
                <a:spcPts val="0"/>
              </a:spcBef>
              <a:buFont typeface="Calibri" panose="020F0502020204030204" pitchFamily="34" charset="0"/>
              <a:buNone/>
              <a:defRPr sz="1600" b="1" i="1" kern="1200">
                <a:solidFill>
                  <a:schemeClr val="accent2"/>
                </a:solidFill>
                <a:latin typeface="+mn-lt"/>
                <a:ea typeface="+mn-ea"/>
                <a:cs typeface="+mn-cs"/>
              </a:defRPr>
            </a:lvl4pPr>
            <a:lvl5pPr marL="1828800" indent="0" algn="l" defTabSz="914400" rtl="0" eaLnBrk="1" latinLnBrk="0" hangingPunct="1">
              <a:lnSpc>
                <a:spcPct val="150000"/>
              </a:lnSpc>
              <a:spcBef>
                <a:spcPts val="0"/>
              </a:spcBef>
              <a:buFont typeface="Calibri" panose="020F0502020204030204" pitchFamily="34" charset="0"/>
              <a:buNone/>
              <a:defRPr sz="1600" b="1" kern="1200">
                <a:solidFill>
                  <a:schemeClr val="tx2"/>
                </a:solidFill>
                <a:latin typeface="+mj-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685800" rtl="0" eaLnBrk="1" fontAlgn="auto" latinLnBrk="0" hangingPunct="1">
              <a:lnSpc>
                <a:spcPct val="95000"/>
              </a:lnSpc>
              <a:spcBef>
                <a:spcPts val="0"/>
              </a:spcBef>
              <a:spcAft>
                <a:spcPts val="0"/>
              </a:spcAft>
              <a:buClrTx/>
              <a:buSzTx/>
              <a:buFont typeface="Calibri" panose="020F0502020204030204" pitchFamily="34" charset="0"/>
              <a:buNone/>
              <a:tabLst/>
              <a:defRPr/>
            </a:pPr>
            <a:r>
              <a:rPr kumimoji="0" lang="en-US" sz="1500" b="1" i="0" u="none" strike="noStrike" kern="1200" cap="none" spc="0" normalizeH="0" baseline="0" noProof="0" dirty="0">
                <a:ln>
                  <a:noFill/>
                </a:ln>
                <a:solidFill>
                  <a:srgbClr val="86AA00"/>
                </a:solidFill>
                <a:effectLst/>
                <a:uLnTx/>
                <a:uFillTx/>
                <a:latin typeface="Century Gothic"/>
                <a:ea typeface="+mn-ea"/>
                <a:cs typeface="+mn-cs"/>
              </a:rPr>
              <a:t>D.16-08-019</a:t>
            </a:r>
          </a:p>
        </p:txBody>
      </p:sp>
      <p:sp>
        <p:nvSpPr>
          <p:cNvPr id="42" name="Text Placeholder 18">
            <a:extLst>
              <a:ext uri="{FF2B5EF4-FFF2-40B4-BE49-F238E27FC236}">
                <a16:creationId xmlns:a16="http://schemas.microsoft.com/office/drawing/2014/main" id="{A1B7D22B-1A6B-45F6-AC41-EBDBB226E5AB}"/>
              </a:ext>
            </a:extLst>
          </p:cNvPr>
          <p:cNvSpPr txBox="1">
            <a:spLocks/>
          </p:cNvSpPr>
          <p:nvPr/>
        </p:nvSpPr>
        <p:spPr>
          <a:xfrm>
            <a:off x="3830813" y="1046017"/>
            <a:ext cx="1394149" cy="595995"/>
          </a:xfrm>
          <a:prstGeom prst="rect">
            <a:avLst/>
          </a:prstGeom>
        </p:spPr>
        <p:txBody>
          <a:bodyPr vert="horz" lIns="0" tIns="0" rIns="0" bIns="0" rtlCol="0" anchor="b">
            <a:noAutofit/>
          </a:bodyPr>
          <a:lstStyle>
            <a:lvl1pPr marL="0" indent="0" algn="l" defTabSz="914400" rtl="0" eaLnBrk="1" latinLnBrk="0" hangingPunct="1">
              <a:lnSpc>
                <a:spcPct val="95000"/>
              </a:lnSpc>
              <a:spcBef>
                <a:spcPts val="0"/>
              </a:spcBef>
              <a:spcAft>
                <a:spcPts val="0"/>
              </a:spcAft>
              <a:buFont typeface="Calibri" panose="020F0502020204030204" pitchFamily="34" charset="0"/>
              <a:buNone/>
              <a:defRPr sz="5400" b="1" i="0" kern="1200" spc="-300">
                <a:solidFill>
                  <a:schemeClr val="accent3"/>
                </a:solidFill>
                <a:latin typeface="Arial Narrow" panose="020B0606020202030204" pitchFamily="34" charset="0"/>
                <a:ea typeface="+mn-ea"/>
                <a:cs typeface="+mn-cs"/>
              </a:defRPr>
            </a:lvl1pPr>
            <a:lvl2pPr marL="457200" indent="0" algn="l" defTabSz="914400" rtl="0" eaLnBrk="1" latinLnBrk="0" hangingPunct="1">
              <a:lnSpc>
                <a:spcPct val="100000"/>
              </a:lnSpc>
              <a:spcBef>
                <a:spcPts val="0"/>
              </a:spcBef>
              <a:spcAft>
                <a:spcPts val="600"/>
              </a:spcAft>
              <a:buFont typeface="Calibri" panose="020F0502020204030204" pitchFamily="34" charset="0"/>
              <a:buNone/>
              <a:defRPr sz="2000" b="1" i="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Calibri" panose="020F0502020204030204" pitchFamily="34" charset="0"/>
              <a:buNone/>
              <a:defRPr sz="1800" b="1" kern="1200">
                <a:solidFill>
                  <a:schemeClr val="tx2"/>
                </a:solidFill>
                <a:latin typeface="+mj-lt"/>
                <a:ea typeface="+mn-ea"/>
                <a:cs typeface="+mn-cs"/>
              </a:defRPr>
            </a:lvl3pPr>
            <a:lvl4pPr marL="1371600" indent="0" algn="l" defTabSz="914400" rtl="0" eaLnBrk="1" latinLnBrk="0" hangingPunct="1">
              <a:lnSpc>
                <a:spcPct val="110000"/>
              </a:lnSpc>
              <a:spcBef>
                <a:spcPts val="0"/>
              </a:spcBef>
              <a:buFont typeface="Calibri" panose="020F0502020204030204" pitchFamily="34" charset="0"/>
              <a:buNone/>
              <a:defRPr sz="1600" b="1" i="1" kern="1200">
                <a:solidFill>
                  <a:schemeClr val="accent2"/>
                </a:solidFill>
                <a:latin typeface="+mn-lt"/>
                <a:ea typeface="+mn-ea"/>
                <a:cs typeface="+mn-cs"/>
              </a:defRPr>
            </a:lvl4pPr>
            <a:lvl5pPr marL="1828800" indent="0" algn="l" defTabSz="914400" rtl="0" eaLnBrk="1" latinLnBrk="0" hangingPunct="1">
              <a:lnSpc>
                <a:spcPct val="150000"/>
              </a:lnSpc>
              <a:spcBef>
                <a:spcPts val="0"/>
              </a:spcBef>
              <a:buFont typeface="Calibri" panose="020F0502020204030204" pitchFamily="34" charset="0"/>
              <a:buNone/>
              <a:defRPr sz="1600" b="1" kern="1200">
                <a:solidFill>
                  <a:schemeClr val="tx2"/>
                </a:solidFill>
                <a:latin typeface="+mj-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685800" rtl="0" eaLnBrk="1" fontAlgn="auto" latinLnBrk="0" hangingPunct="1">
              <a:lnSpc>
                <a:spcPct val="95000"/>
              </a:lnSpc>
              <a:spcBef>
                <a:spcPts val="0"/>
              </a:spcBef>
              <a:spcAft>
                <a:spcPts val="0"/>
              </a:spcAft>
              <a:buClrTx/>
              <a:buSzTx/>
              <a:buFont typeface="Calibri" panose="020F0502020204030204" pitchFamily="34" charset="0"/>
              <a:buNone/>
              <a:tabLst/>
              <a:defRPr/>
            </a:pPr>
            <a:r>
              <a:rPr kumimoji="0" lang="en-US" sz="1500" b="1" i="0" u="none" strike="noStrike" kern="1200" cap="none" spc="0" normalizeH="0" baseline="0" noProof="0" dirty="0">
                <a:ln>
                  <a:noFill/>
                </a:ln>
                <a:solidFill>
                  <a:srgbClr val="00AFBB"/>
                </a:solidFill>
                <a:effectLst/>
                <a:uLnTx/>
                <a:uFillTx/>
                <a:latin typeface="Century Gothic"/>
                <a:ea typeface="+mn-ea"/>
                <a:cs typeface="+mn-cs"/>
              </a:rPr>
              <a:t>D.18-01-004</a:t>
            </a:r>
          </a:p>
        </p:txBody>
      </p:sp>
      <p:sp>
        <p:nvSpPr>
          <p:cNvPr id="44" name="Text Placeholder 19">
            <a:extLst>
              <a:ext uri="{FF2B5EF4-FFF2-40B4-BE49-F238E27FC236}">
                <a16:creationId xmlns:a16="http://schemas.microsoft.com/office/drawing/2014/main" id="{511223ED-D30A-A5DB-8186-1A5D9016F7B9}"/>
              </a:ext>
            </a:extLst>
          </p:cNvPr>
          <p:cNvSpPr txBox="1">
            <a:spLocks/>
          </p:cNvSpPr>
          <p:nvPr/>
        </p:nvSpPr>
        <p:spPr>
          <a:xfrm>
            <a:off x="5438716" y="1028616"/>
            <a:ext cx="1141652" cy="595995"/>
          </a:xfrm>
          <a:prstGeom prst="rect">
            <a:avLst/>
          </a:prstGeom>
        </p:spPr>
        <p:txBody>
          <a:bodyPr vert="horz" lIns="0" tIns="0" rIns="0" bIns="0" rtlCol="0" anchor="b">
            <a:noAutofit/>
          </a:bodyPr>
          <a:lstStyle>
            <a:lvl1pPr marL="0" indent="0" algn="l" defTabSz="914400" rtl="0" eaLnBrk="1" latinLnBrk="0" hangingPunct="1">
              <a:lnSpc>
                <a:spcPct val="95000"/>
              </a:lnSpc>
              <a:spcBef>
                <a:spcPts val="0"/>
              </a:spcBef>
              <a:spcAft>
                <a:spcPts val="0"/>
              </a:spcAft>
              <a:buFont typeface="Calibri" panose="020F0502020204030204" pitchFamily="34" charset="0"/>
              <a:buNone/>
              <a:defRPr sz="5400" b="1" i="0" kern="1200" spc="-300">
                <a:solidFill>
                  <a:schemeClr val="accent1"/>
                </a:solidFill>
                <a:latin typeface="Arial Narrow" panose="020B0606020202030204" pitchFamily="34" charset="0"/>
                <a:ea typeface="+mn-ea"/>
                <a:cs typeface="+mn-cs"/>
              </a:defRPr>
            </a:lvl1pPr>
            <a:lvl2pPr marL="457200" indent="0" algn="l" defTabSz="914400" rtl="0" eaLnBrk="1" latinLnBrk="0" hangingPunct="1">
              <a:lnSpc>
                <a:spcPct val="100000"/>
              </a:lnSpc>
              <a:spcBef>
                <a:spcPts val="0"/>
              </a:spcBef>
              <a:spcAft>
                <a:spcPts val="600"/>
              </a:spcAft>
              <a:buFont typeface="Calibri" panose="020F0502020204030204" pitchFamily="34" charset="0"/>
              <a:buNone/>
              <a:defRPr sz="2000" b="1" i="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Calibri" panose="020F0502020204030204" pitchFamily="34" charset="0"/>
              <a:buNone/>
              <a:defRPr sz="1800" b="1" kern="1200">
                <a:solidFill>
                  <a:schemeClr val="tx2"/>
                </a:solidFill>
                <a:latin typeface="+mj-lt"/>
                <a:ea typeface="+mn-ea"/>
                <a:cs typeface="+mn-cs"/>
              </a:defRPr>
            </a:lvl3pPr>
            <a:lvl4pPr marL="1371600" indent="0" algn="l" defTabSz="914400" rtl="0" eaLnBrk="1" latinLnBrk="0" hangingPunct="1">
              <a:lnSpc>
                <a:spcPct val="110000"/>
              </a:lnSpc>
              <a:spcBef>
                <a:spcPts val="0"/>
              </a:spcBef>
              <a:buFont typeface="Calibri" panose="020F0502020204030204" pitchFamily="34" charset="0"/>
              <a:buNone/>
              <a:defRPr sz="1600" b="1" i="1" kern="1200">
                <a:solidFill>
                  <a:schemeClr val="accent2"/>
                </a:solidFill>
                <a:latin typeface="+mn-lt"/>
                <a:ea typeface="+mn-ea"/>
                <a:cs typeface="+mn-cs"/>
              </a:defRPr>
            </a:lvl4pPr>
            <a:lvl5pPr marL="1828800" indent="0" algn="l" defTabSz="914400" rtl="0" eaLnBrk="1" latinLnBrk="0" hangingPunct="1">
              <a:lnSpc>
                <a:spcPct val="150000"/>
              </a:lnSpc>
              <a:spcBef>
                <a:spcPts val="0"/>
              </a:spcBef>
              <a:buFont typeface="Calibri" panose="020F0502020204030204" pitchFamily="34" charset="0"/>
              <a:buNone/>
              <a:defRPr sz="1600" b="1" kern="1200">
                <a:solidFill>
                  <a:schemeClr val="tx2"/>
                </a:solidFill>
                <a:latin typeface="+mj-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685800" rtl="0" eaLnBrk="1" fontAlgn="auto" latinLnBrk="0" hangingPunct="1">
              <a:lnSpc>
                <a:spcPct val="95000"/>
              </a:lnSpc>
              <a:spcBef>
                <a:spcPts val="0"/>
              </a:spcBef>
              <a:spcAft>
                <a:spcPts val="0"/>
              </a:spcAft>
              <a:buClrTx/>
              <a:buSzTx/>
              <a:buFont typeface="Calibri" panose="020F0502020204030204" pitchFamily="34" charset="0"/>
              <a:buNone/>
              <a:tabLst/>
              <a:defRPr/>
            </a:pPr>
            <a:r>
              <a:rPr kumimoji="0" lang="en-US" sz="1500" b="1" i="0" u="none" strike="noStrike" kern="1200" cap="none" spc="0" normalizeH="0" baseline="0" noProof="0" dirty="0">
                <a:ln>
                  <a:noFill/>
                </a:ln>
                <a:solidFill>
                  <a:srgbClr val="E7B800"/>
                </a:solidFill>
                <a:effectLst/>
                <a:uLnTx/>
                <a:uFillTx/>
                <a:latin typeface="Century Gothic"/>
                <a:ea typeface="+mn-ea"/>
                <a:cs typeface="+mn-cs"/>
              </a:rPr>
              <a:t>D.18-05-041</a:t>
            </a:r>
          </a:p>
        </p:txBody>
      </p:sp>
      <p:sp>
        <p:nvSpPr>
          <p:cNvPr id="46" name="Text Placeholder 4">
            <a:extLst>
              <a:ext uri="{FF2B5EF4-FFF2-40B4-BE49-F238E27FC236}">
                <a16:creationId xmlns:a16="http://schemas.microsoft.com/office/drawing/2014/main" id="{0CBE6945-8297-5F0B-3563-B20B1F2E07FC}"/>
              </a:ext>
            </a:extLst>
          </p:cNvPr>
          <p:cNvSpPr txBox="1">
            <a:spLocks/>
          </p:cNvSpPr>
          <p:nvPr/>
        </p:nvSpPr>
        <p:spPr>
          <a:xfrm>
            <a:off x="516216" y="1028616"/>
            <a:ext cx="1141652" cy="595995"/>
          </a:xfrm>
          <a:prstGeom prst="rect">
            <a:avLst/>
          </a:prstGeom>
        </p:spPr>
        <p:txBody>
          <a:bodyPr vert="horz" lIns="0" tIns="0" rIns="0" bIns="0" rtlCol="0" anchor="b">
            <a:noAutofit/>
          </a:bodyPr>
          <a:lstStyle>
            <a:lvl1pPr marL="0" indent="0" algn="l" defTabSz="914400" rtl="0" eaLnBrk="1" latinLnBrk="0" hangingPunct="1">
              <a:lnSpc>
                <a:spcPct val="95000"/>
              </a:lnSpc>
              <a:spcBef>
                <a:spcPts val="0"/>
              </a:spcBef>
              <a:spcAft>
                <a:spcPts val="0"/>
              </a:spcAft>
              <a:buFont typeface="Calibri" panose="020F0502020204030204" pitchFamily="34" charset="0"/>
              <a:buNone/>
              <a:defRPr sz="5400" b="1" i="0" kern="1200" spc="-300">
                <a:solidFill>
                  <a:schemeClr val="accent4"/>
                </a:solidFill>
                <a:latin typeface="Arial Narrow" panose="020B0606020202030204" pitchFamily="34" charset="0"/>
                <a:ea typeface="+mn-ea"/>
                <a:cs typeface="+mn-cs"/>
              </a:defRPr>
            </a:lvl1pPr>
            <a:lvl2pPr marL="457200" indent="0" algn="l" defTabSz="914400" rtl="0" eaLnBrk="1" latinLnBrk="0" hangingPunct="1">
              <a:lnSpc>
                <a:spcPct val="100000"/>
              </a:lnSpc>
              <a:spcBef>
                <a:spcPts val="0"/>
              </a:spcBef>
              <a:spcAft>
                <a:spcPts val="600"/>
              </a:spcAft>
              <a:buFont typeface="Calibri" panose="020F0502020204030204" pitchFamily="34" charset="0"/>
              <a:buNone/>
              <a:defRPr sz="2000" b="1" i="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Calibri" panose="020F0502020204030204" pitchFamily="34" charset="0"/>
              <a:buNone/>
              <a:defRPr sz="1800" b="1" kern="1200">
                <a:solidFill>
                  <a:schemeClr val="tx2"/>
                </a:solidFill>
                <a:latin typeface="+mj-lt"/>
                <a:ea typeface="+mn-ea"/>
                <a:cs typeface="+mn-cs"/>
              </a:defRPr>
            </a:lvl3pPr>
            <a:lvl4pPr marL="1371600" indent="0" algn="l" defTabSz="914400" rtl="0" eaLnBrk="1" latinLnBrk="0" hangingPunct="1">
              <a:lnSpc>
                <a:spcPct val="110000"/>
              </a:lnSpc>
              <a:spcBef>
                <a:spcPts val="0"/>
              </a:spcBef>
              <a:buFont typeface="Calibri" panose="020F0502020204030204" pitchFamily="34" charset="0"/>
              <a:buNone/>
              <a:defRPr sz="1600" b="1" i="1" kern="1200">
                <a:solidFill>
                  <a:schemeClr val="accent2"/>
                </a:solidFill>
                <a:latin typeface="+mn-lt"/>
                <a:ea typeface="+mn-ea"/>
                <a:cs typeface="+mn-cs"/>
              </a:defRPr>
            </a:lvl4pPr>
            <a:lvl5pPr marL="1828800" indent="0" algn="l" defTabSz="914400" rtl="0" eaLnBrk="1" latinLnBrk="0" hangingPunct="1">
              <a:lnSpc>
                <a:spcPct val="150000"/>
              </a:lnSpc>
              <a:spcBef>
                <a:spcPts val="0"/>
              </a:spcBef>
              <a:buFont typeface="Calibri" panose="020F0502020204030204" pitchFamily="34" charset="0"/>
              <a:buNone/>
              <a:defRPr sz="1600" b="1" kern="1200">
                <a:solidFill>
                  <a:schemeClr val="tx2"/>
                </a:solidFill>
                <a:latin typeface="+mj-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685800" rtl="0" eaLnBrk="1" fontAlgn="auto" latinLnBrk="0" hangingPunct="1">
              <a:lnSpc>
                <a:spcPct val="95000"/>
              </a:lnSpc>
              <a:spcBef>
                <a:spcPts val="0"/>
              </a:spcBef>
              <a:spcAft>
                <a:spcPts val="0"/>
              </a:spcAft>
              <a:buClrTx/>
              <a:buSzTx/>
              <a:buFont typeface="Calibri" panose="020F0502020204030204" pitchFamily="34" charset="0"/>
              <a:buNone/>
              <a:tabLst/>
              <a:defRPr/>
            </a:pPr>
            <a:r>
              <a:rPr kumimoji="0" lang="en-US" sz="1500" b="1" i="0" u="none" strike="noStrike" kern="1200" cap="none" spc="0" normalizeH="0" baseline="0" noProof="0" dirty="0">
                <a:ln>
                  <a:noFill/>
                </a:ln>
                <a:solidFill>
                  <a:srgbClr val="2E9FDF"/>
                </a:solidFill>
                <a:effectLst/>
                <a:uLnTx/>
                <a:uFillTx/>
                <a:latin typeface="Century Gothic"/>
                <a:ea typeface="+mn-ea"/>
                <a:cs typeface="+mn-cs"/>
              </a:rPr>
              <a:t>D.15-10-028</a:t>
            </a:r>
          </a:p>
        </p:txBody>
      </p:sp>
      <p:sp>
        <p:nvSpPr>
          <p:cNvPr id="48" name="Text Placeholder 19">
            <a:extLst>
              <a:ext uri="{FF2B5EF4-FFF2-40B4-BE49-F238E27FC236}">
                <a16:creationId xmlns:a16="http://schemas.microsoft.com/office/drawing/2014/main" id="{4724BED7-81A4-8732-8B7E-1ED1EBB8AF74}"/>
              </a:ext>
            </a:extLst>
          </p:cNvPr>
          <p:cNvSpPr txBox="1">
            <a:spLocks/>
          </p:cNvSpPr>
          <p:nvPr/>
        </p:nvSpPr>
        <p:spPr>
          <a:xfrm>
            <a:off x="7084971" y="1028616"/>
            <a:ext cx="1141652" cy="595995"/>
          </a:xfrm>
          <a:prstGeom prst="rect">
            <a:avLst/>
          </a:prstGeom>
        </p:spPr>
        <p:txBody>
          <a:bodyPr vert="horz" lIns="0" tIns="0" rIns="0" bIns="0" rtlCol="0" anchor="b">
            <a:noAutofit/>
          </a:bodyPr>
          <a:lstStyle>
            <a:lvl1pPr marL="0" indent="0" algn="l" defTabSz="914400" rtl="0" eaLnBrk="1" latinLnBrk="0" hangingPunct="1">
              <a:lnSpc>
                <a:spcPct val="95000"/>
              </a:lnSpc>
              <a:spcBef>
                <a:spcPts val="0"/>
              </a:spcBef>
              <a:spcAft>
                <a:spcPts val="0"/>
              </a:spcAft>
              <a:buFont typeface="Calibri" panose="020F0502020204030204" pitchFamily="34" charset="0"/>
              <a:buNone/>
              <a:defRPr sz="5400" b="1" i="0" kern="1200" spc="-300">
                <a:solidFill>
                  <a:schemeClr val="accent1"/>
                </a:solidFill>
                <a:latin typeface="Arial Narrow" panose="020B0606020202030204" pitchFamily="34" charset="0"/>
                <a:ea typeface="+mn-ea"/>
                <a:cs typeface="+mn-cs"/>
              </a:defRPr>
            </a:lvl1pPr>
            <a:lvl2pPr marL="457200" indent="0" algn="l" defTabSz="914400" rtl="0" eaLnBrk="1" latinLnBrk="0" hangingPunct="1">
              <a:lnSpc>
                <a:spcPct val="100000"/>
              </a:lnSpc>
              <a:spcBef>
                <a:spcPts val="0"/>
              </a:spcBef>
              <a:spcAft>
                <a:spcPts val="600"/>
              </a:spcAft>
              <a:buFont typeface="Calibri" panose="020F0502020204030204" pitchFamily="34" charset="0"/>
              <a:buNone/>
              <a:defRPr sz="2000" b="1" i="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Calibri" panose="020F0502020204030204" pitchFamily="34" charset="0"/>
              <a:buNone/>
              <a:defRPr sz="1800" b="1" kern="1200">
                <a:solidFill>
                  <a:schemeClr val="tx2"/>
                </a:solidFill>
                <a:latin typeface="+mj-lt"/>
                <a:ea typeface="+mn-ea"/>
                <a:cs typeface="+mn-cs"/>
              </a:defRPr>
            </a:lvl3pPr>
            <a:lvl4pPr marL="1371600" indent="0" algn="l" defTabSz="914400" rtl="0" eaLnBrk="1" latinLnBrk="0" hangingPunct="1">
              <a:lnSpc>
                <a:spcPct val="110000"/>
              </a:lnSpc>
              <a:spcBef>
                <a:spcPts val="0"/>
              </a:spcBef>
              <a:buFont typeface="Calibri" panose="020F0502020204030204" pitchFamily="34" charset="0"/>
              <a:buNone/>
              <a:defRPr sz="1600" b="1" i="1" kern="1200">
                <a:solidFill>
                  <a:schemeClr val="accent2"/>
                </a:solidFill>
                <a:latin typeface="+mn-lt"/>
                <a:ea typeface="+mn-ea"/>
                <a:cs typeface="+mn-cs"/>
              </a:defRPr>
            </a:lvl4pPr>
            <a:lvl5pPr marL="1828800" indent="0" algn="l" defTabSz="914400" rtl="0" eaLnBrk="1" latinLnBrk="0" hangingPunct="1">
              <a:lnSpc>
                <a:spcPct val="150000"/>
              </a:lnSpc>
              <a:spcBef>
                <a:spcPts val="0"/>
              </a:spcBef>
              <a:buFont typeface="Calibri" panose="020F0502020204030204" pitchFamily="34" charset="0"/>
              <a:buNone/>
              <a:defRPr sz="1600" b="1" kern="1200">
                <a:solidFill>
                  <a:schemeClr val="tx2"/>
                </a:solidFill>
                <a:latin typeface="+mj-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685800" rtl="0" eaLnBrk="1" fontAlgn="auto" latinLnBrk="0" hangingPunct="1">
              <a:lnSpc>
                <a:spcPct val="95000"/>
              </a:lnSpc>
              <a:spcBef>
                <a:spcPts val="0"/>
              </a:spcBef>
              <a:spcAft>
                <a:spcPts val="0"/>
              </a:spcAft>
              <a:buClrTx/>
              <a:buSzTx/>
              <a:buFont typeface="Calibri" panose="020F0502020204030204" pitchFamily="34" charset="0"/>
              <a:buNone/>
              <a:tabLst/>
              <a:defRPr/>
            </a:pPr>
            <a:r>
              <a:rPr kumimoji="0" lang="en-US" sz="1500" b="1" i="0" u="none" strike="noStrike" kern="1200" cap="none" spc="0" normalizeH="0" baseline="0" noProof="0" dirty="0">
                <a:ln>
                  <a:noFill/>
                </a:ln>
                <a:solidFill>
                  <a:srgbClr val="E66425">
                    <a:lumMod val="75000"/>
                    <a:lumOff val="25000"/>
                  </a:srgbClr>
                </a:solidFill>
                <a:effectLst/>
                <a:uLnTx/>
                <a:uFillTx/>
                <a:latin typeface="Century Gothic"/>
                <a:ea typeface="+mn-ea"/>
                <a:cs typeface="+mn-cs"/>
              </a:rPr>
              <a:t>D.18-10-008</a:t>
            </a:r>
          </a:p>
        </p:txBody>
      </p:sp>
      <p:sp>
        <p:nvSpPr>
          <p:cNvPr id="27" name="Content Placeholder 24">
            <a:extLst>
              <a:ext uri="{FF2B5EF4-FFF2-40B4-BE49-F238E27FC236}">
                <a16:creationId xmlns:a16="http://schemas.microsoft.com/office/drawing/2014/main" id="{20E0E9FC-77B5-9675-0922-395DF25F0184}"/>
              </a:ext>
            </a:extLst>
          </p:cNvPr>
          <p:cNvSpPr txBox="1">
            <a:spLocks/>
          </p:cNvSpPr>
          <p:nvPr/>
        </p:nvSpPr>
        <p:spPr>
          <a:xfrm>
            <a:off x="8632798" y="3126681"/>
            <a:ext cx="1371600" cy="3109596"/>
          </a:xfrm>
          <a:prstGeom prst="rect">
            <a:avLst/>
          </a:prstGeom>
          <a:solidFill>
            <a:schemeClr val="accent5">
              <a:lumMod val="60000"/>
              <a:lumOff val="40000"/>
            </a:schemeClr>
          </a:solidFill>
        </p:spPr>
        <p:txBody>
          <a:bodyPr vert="horz" lIns="68580" tIns="68580" rIns="68580" bIns="68580" rtlCol="0" anchor="t">
            <a:noAutofit/>
          </a:bodyPr>
          <a:lstStyle>
            <a:lvl1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1pPr>
            <a:lvl2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2pPr>
            <a:lvl3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3pPr>
            <a:lvl4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4pPr>
            <a:lvl5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8270" marR="0" lvl="1" indent="-128270" algn="l" defTabSz="685800" rtl="0" eaLnBrk="1" fontAlgn="auto" latinLnBrk="0" hangingPunct="1">
              <a:lnSpc>
                <a:spcPct val="95000"/>
              </a:lnSpc>
              <a:spcBef>
                <a:spcPts val="450"/>
              </a:spcBef>
              <a:spcAft>
                <a:spcPts val="450"/>
              </a:spcAft>
              <a:buClrTx/>
              <a:buSzTx/>
              <a:buFont typeface="Arial" panose="020B0604020202020204" pitchFamily="34" charset="0"/>
              <a:buChar char="+"/>
              <a:tabLst/>
              <a:defRPr/>
            </a:pPr>
            <a:r>
              <a:rPr kumimoji="0" lang="en-US" altLang="en-US" sz="1400" b="0" i="1" u="none" strike="noStrike" kern="1200" cap="none" spc="0" normalizeH="0" baseline="0" noProof="0" dirty="0">
                <a:ln>
                  <a:noFill/>
                </a:ln>
                <a:solidFill>
                  <a:srgbClr val="FFFFFF"/>
                </a:solidFill>
                <a:effectLst/>
                <a:uLnTx/>
                <a:uFillTx/>
                <a:latin typeface="Century Gothic"/>
                <a:ea typeface="+mn-ea"/>
                <a:cs typeface="+mn-cs"/>
              </a:rPr>
              <a:t>Adopted Total System Benefit metric</a:t>
            </a:r>
          </a:p>
          <a:p>
            <a:pPr marL="128270" marR="0" lvl="1" indent="-128270" algn="l" defTabSz="685800" rtl="0" eaLnBrk="1" fontAlgn="auto" latinLnBrk="0" hangingPunct="1">
              <a:lnSpc>
                <a:spcPct val="95000"/>
              </a:lnSpc>
              <a:spcBef>
                <a:spcPts val="450"/>
              </a:spcBef>
              <a:spcAft>
                <a:spcPts val="450"/>
              </a:spcAft>
              <a:buClrTx/>
              <a:buSzTx/>
              <a:buFont typeface="Arial" panose="020B0604020202020204" pitchFamily="34" charset="0"/>
              <a:buChar char="+"/>
              <a:tabLst/>
              <a:defRPr/>
            </a:pPr>
            <a:r>
              <a:rPr kumimoji="0" lang="en-US" altLang="en-US" sz="1400" b="0" i="1" u="none" strike="noStrike" kern="1200" cap="none" spc="0" normalizeH="0" baseline="0" noProof="0" dirty="0">
                <a:ln>
                  <a:noFill/>
                </a:ln>
                <a:solidFill>
                  <a:srgbClr val="FFFFFF"/>
                </a:solidFill>
                <a:effectLst/>
                <a:uLnTx/>
                <a:uFillTx/>
                <a:latin typeface="Century Gothic"/>
                <a:ea typeface="+mn-ea"/>
                <a:cs typeface="+mn-cs"/>
              </a:rPr>
              <a:t>Adopted EE segments of resource acquisition, market support, or and equity</a:t>
            </a:r>
          </a:p>
        </p:txBody>
      </p:sp>
      <p:sp>
        <p:nvSpPr>
          <p:cNvPr id="29" name="Text Placeholder 36">
            <a:extLst>
              <a:ext uri="{FF2B5EF4-FFF2-40B4-BE49-F238E27FC236}">
                <a16:creationId xmlns:a16="http://schemas.microsoft.com/office/drawing/2014/main" id="{0E9EF7C0-5B59-F2B6-DB11-FCAD15A8B5CE}"/>
              </a:ext>
            </a:extLst>
          </p:cNvPr>
          <p:cNvSpPr txBox="1">
            <a:spLocks/>
          </p:cNvSpPr>
          <p:nvPr/>
        </p:nvSpPr>
        <p:spPr>
          <a:xfrm>
            <a:off x="8638758" y="1748801"/>
            <a:ext cx="1365640" cy="714208"/>
          </a:xfrm>
          <a:prstGeom prst="rect">
            <a:avLst/>
          </a:prstGeom>
          <a:noFill/>
        </p:spPr>
        <p:txBody>
          <a:bodyPr vert="horz" lIns="0" tIns="0" rIns="0" bIns="0" rtlCol="0" anchor="t">
            <a:noAutofit/>
          </a:bodyPr>
          <a:lstStyle>
            <a:lvl1pPr marL="0" indent="0" algn="l" defTabSz="914400" rtl="0" eaLnBrk="1" latinLnBrk="0" hangingPunct="1">
              <a:lnSpc>
                <a:spcPct val="95000"/>
              </a:lnSpc>
              <a:spcBef>
                <a:spcPts val="600"/>
              </a:spcBef>
              <a:spcAft>
                <a:spcPts val="0"/>
              </a:spcAft>
              <a:buFont typeface="Calibri" panose="020F0502020204030204" pitchFamily="34" charset="0"/>
              <a:buChar char="​"/>
              <a:defRPr sz="1800" i="0" kern="1200">
                <a:solidFill>
                  <a:schemeClr val="accent1"/>
                </a:solidFill>
                <a:latin typeface="+mj-lt"/>
                <a:ea typeface="+mn-ea"/>
                <a:cs typeface="+mn-cs"/>
              </a:defRPr>
            </a:lvl1pPr>
            <a:lvl2pPr marL="0" indent="0" algn="l" defTabSz="914400" rtl="0" eaLnBrk="1" latinLnBrk="0" hangingPunct="1">
              <a:lnSpc>
                <a:spcPct val="85000"/>
              </a:lnSpc>
              <a:spcBef>
                <a:spcPts val="600"/>
              </a:spcBef>
              <a:spcAft>
                <a:spcPts val="0"/>
              </a:spcAft>
              <a:buFont typeface="Calibri" panose="020F0502020204030204" pitchFamily="34" charset="0"/>
              <a:buChar char="​"/>
              <a:defRPr sz="1200" i="1" kern="1200">
                <a:solidFill>
                  <a:schemeClr val="bg1">
                    <a:lumMod val="75000"/>
                  </a:schemeClr>
                </a:solidFill>
                <a:latin typeface="+mn-lt"/>
                <a:ea typeface="+mn-ea"/>
                <a:cs typeface="+mn-cs"/>
              </a:defRPr>
            </a:lvl2pPr>
            <a:lvl3pPr marL="0" indent="0" algn="l" defTabSz="914400" rtl="0" eaLnBrk="1" latinLnBrk="0" hangingPunct="1">
              <a:lnSpc>
                <a:spcPct val="100000"/>
              </a:lnSpc>
              <a:spcBef>
                <a:spcPts val="600"/>
              </a:spcBef>
              <a:spcAft>
                <a:spcPts val="0"/>
              </a:spcAft>
              <a:buFont typeface="Calibri" panose="020F0502020204030204" pitchFamily="34" charset="0"/>
              <a:buChar char="​"/>
              <a:defRPr sz="1200" kern="1200">
                <a:solidFill>
                  <a:schemeClr val="bg1">
                    <a:lumMod val="75000"/>
                  </a:schemeClr>
                </a:solidFill>
                <a:latin typeface="+mj-lt"/>
                <a:ea typeface="+mn-ea"/>
                <a:cs typeface="+mn-cs"/>
              </a:defRPr>
            </a:lvl3pPr>
            <a:lvl4pPr marL="0" indent="0" algn="l" defTabSz="914400" rtl="0" eaLnBrk="1" latinLnBrk="0" hangingPunct="1">
              <a:lnSpc>
                <a:spcPct val="100000"/>
              </a:lnSpc>
              <a:spcBef>
                <a:spcPts val="600"/>
              </a:spcBef>
              <a:spcAft>
                <a:spcPts val="0"/>
              </a:spcAft>
              <a:buFont typeface="Calibri" panose="020F0502020204030204" pitchFamily="34" charset="0"/>
              <a:buChar char="​"/>
              <a:defRPr sz="1200" i="1" kern="1200">
                <a:solidFill>
                  <a:schemeClr val="bg1">
                    <a:lumMod val="75000"/>
                  </a:schemeClr>
                </a:solidFill>
                <a:latin typeface="+mn-lt"/>
                <a:ea typeface="+mn-ea"/>
                <a:cs typeface="+mn-cs"/>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1200" kern="1200">
                <a:solidFill>
                  <a:schemeClr val="bg1">
                    <a:lumMod val="75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95000"/>
              </a:lnSpc>
              <a:spcBef>
                <a:spcPts val="450"/>
              </a:spcBef>
              <a:spcAft>
                <a:spcPts val="0"/>
              </a:spcAft>
              <a:buClrTx/>
              <a:buSzTx/>
              <a:buFont typeface="Calibri" panose="020F0502020204030204" pitchFamily="34" charset="0"/>
              <a:buChar char="​"/>
              <a:tabLst/>
              <a:defRPr/>
            </a:pPr>
            <a:r>
              <a:rPr kumimoji="0" lang="en-US" sz="1400" b="1" i="0" u="none" strike="noStrike" kern="1200" cap="none" spc="0" normalizeH="0" baseline="0" noProof="0" dirty="0">
                <a:ln>
                  <a:noFill/>
                </a:ln>
                <a:solidFill>
                  <a:srgbClr val="8071CF"/>
                </a:solidFill>
                <a:effectLst/>
                <a:uLnTx/>
                <a:uFillTx/>
                <a:latin typeface="Century Gothic"/>
                <a:ea typeface="+mn-ea"/>
                <a:cs typeface="+mn-cs"/>
              </a:rPr>
              <a:t>EE Potential and Goals and Portfolio Segments</a:t>
            </a:r>
          </a:p>
        </p:txBody>
      </p:sp>
      <p:sp>
        <p:nvSpPr>
          <p:cNvPr id="33" name="Text Placeholder 19">
            <a:extLst>
              <a:ext uri="{FF2B5EF4-FFF2-40B4-BE49-F238E27FC236}">
                <a16:creationId xmlns:a16="http://schemas.microsoft.com/office/drawing/2014/main" id="{3B89C028-78DC-5EA7-B6BF-916D96F67D34}"/>
              </a:ext>
            </a:extLst>
          </p:cNvPr>
          <p:cNvSpPr txBox="1">
            <a:spLocks/>
          </p:cNvSpPr>
          <p:nvPr/>
        </p:nvSpPr>
        <p:spPr>
          <a:xfrm>
            <a:off x="8643607" y="1037275"/>
            <a:ext cx="1141652" cy="595995"/>
          </a:xfrm>
          <a:prstGeom prst="rect">
            <a:avLst/>
          </a:prstGeom>
          <a:noFill/>
        </p:spPr>
        <p:txBody>
          <a:bodyPr vert="horz" lIns="0" tIns="0" rIns="0" bIns="0" rtlCol="0" anchor="b">
            <a:noAutofit/>
          </a:bodyPr>
          <a:lstStyle>
            <a:lvl1pPr marL="0" indent="0" algn="l" defTabSz="914400" rtl="0" eaLnBrk="1" latinLnBrk="0" hangingPunct="1">
              <a:lnSpc>
                <a:spcPct val="95000"/>
              </a:lnSpc>
              <a:spcBef>
                <a:spcPts val="0"/>
              </a:spcBef>
              <a:spcAft>
                <a:spcPts val="0"/>
              </a:spcAft>
              <a:buFont typeface="Calibri" panose="020F0502020204030204" pitchFamily="34" charset="0"/>
              <a:buNone/>
              <a:defRPr sz="5400" b="1" i="0" kern="1200" spc="-300">
                <a:solidFill>
                  <a:schemeClr val="accent1"/>
                </a:solidFill>
                <a:latin typeface="Arial Narrow" panose="020B0606020202030204" pitchFamily="34" charset="0"/>
                <a:ea typeface="+mn-ea"/>
                <a:cs typeface="+mn-cs"/>
              </a:defRPr>
            </a:lvl1pPr>
            <a:lvl2pPr marL="457200" indent="0" algn="l" defTabSz="914400" rtl="0" eaLnBrk="1" latinLnBrk="0" hangingPunct="1">
              <a:lnSpc>
                <a:spcPct val="100000"/>
              </a:lnSpc>
              <a:spcBef>
                <a:spcPts val="0"/>
              </a:spcBef>
              <a:spcAft>
                <a:spcPts val="600"/>
              </a:spcAft>
              <a:buFont typeface="Calibri" panose="020F0502020204030204" pitchFamily="34" charset="0"/>
              <a:buNone/>
              <a:defRPr sz="2000" b="1" i="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Calibri" panose="020F0502020204030204" pitchFamily="34" charset="0"/>
              <a:buNone/>
              <a:defRPr sz="1800" b="1" kern="1200">
                <a:solidFill>
                  <a:schemeClr val="tx2"/>
                </a:solidFill>
                <a:latin typeface="+mj-lt"/>
                <a:ea typeface="+mn-ea"/>
                <a:cs typeface="+mn-cs"/>
              </a:defRPr>
            </a:lvl3pPr>
            <a:lvl4pPr marL="1371600" indent="0" algn="l" defTabSz="914400" rtl="0" eaLnBrk="1" latinLnBrk="0" hangingPunct="1">
              <a:lnSpc>
                <a:spcPct val="110000"/>
              </a:lnSpc>
              <a:spcBef>
                <a:spcPts val="0"/>
              </a:spcBef>
              <a:buFont typeface="Calibri" panose="020F0502020204030204" pitchFamily="34" charset="0"/>
              <a:buNone/>
              <a:defRPr sz="1600" b="1" i="1" kern="1200">
                <a:solidFill>
                  <a:schemeClr val="accent2"/>
                </a:solidFill>
                <a:latin typeface="+mn-lt"/>
                <a:ea typeface="+mn-ea"/>
                <a:cs typeface="+mn-cs"/>
              </a:defRPr>
            </a:lvl4pPr>
            <a:lvl5pPr marL="1828800" indent="0" algn="l" defTabSz="914400" rtl="0" eaLnBrk="1" latinLnBrk="0" hangingPunct="1">
              <a:lnSpc>
                <a:spcPct val="150000"/>
              </a:lnSpc>
              <a:spcBef>
                <a:spcPts val="0"/>
              </a:spcBef>
              <a:buFont typeface="Calibri" panose="020F0502020204030204" pitchFamily="34" charset="0"/>
              <a:buNone/>
              <a:defRPr sz="1600" b="1" kern="1200">
                <a:solidFill>
                  <a:schemeClr val="tx2"/>
                </a:solidFill>
                <a:latin typeface="+mj-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685800" rtl="0" eaLnBrk="1" fontAlgn="auto" latinLnBrk="0" hangingPunct="1">
              <a:lnSpc>
                <a:spcPct val="95000"/>
              </a:lnSpc>
              <a:spcBef>
                <a:spcPts val="0"/>
              </a:spcBef>
              <a:spcAft>
                <a:spcPts val="0"/>
              </a:spcAft>
              <a:buClrTx/>
              <a:buSzTx/>
              <a:buFont typeface="Calibri" panose="020F0502020204030204" pitchFamily="34" charset="0"/>
              <a:buNone/>
              <a:tabLst/>
              <a:defRPr/>
            </a:pPr>
            <a:r>
              <a:rPr kumimoji="0" lang="en-US" sz="1500" b="1" i="0" u="none" strike="noStrike" kern="1200" cap="none" spc="0" normalizeH="0" baseline="0" noProof="0" dirty="0">
                <a:ln>
                  <a:noFill/>
                </a:ln>
                <a:solidFill>
                  <a:srgbClr val="8071CF"/>
                </a:solidFill>
                <a:effectLst/>
                <a:uLnTx/>
                <a:uFillTx/>
                <a:latin typeface="Century Gothic"/>
                <a:ea typeface="+mn-ea"/>
                <a:cs typeface="+mn-cs"/>
              </a:rPr>
              <a:t>D.21-05-031</a:t>
            </a:r>
          </a:p>
        </p:txBody>
      </p:sp>
      <p:sp>
        <p:nvSpPr>
          <p:cNvPr id="35" name="Content Placeholder 24">
            <a:extLst>
              <a:ext uri="{FF2B5EF4-FFF2-40B4-BE49-F238E27FC236}">
                <a16:creationId xmlns:a16="http://schemas.microsoft.com/office/drawing/2014/main" id="{B0155B79-D11B-3E7B-0BF3-C6B2E1DDAD4E}"/>
              </a:ext>
            </a:extLst>
          </p:cNvPr>
          <p:cNvSpPr txBox="1">
            <a:spLocks/>
          </p:cNvSpPr>
          <p:nvPr/>
        </p:nvSpPr>
        <p:spPr>
          <a:xfrm>
            <a:off x="10234729" y="3135340"/>
            <a:ext cx="1371600" cy="3109596"/>
          </a:xfrm>
          <a:prstGeom prst="rect">
            <a:avLst/>
          </a:prstGeom>
          <a:solidFill>
            <a:schemeClr val="accent4">
              <a:lumMod val="75000"/>
            </a:schemeClr>
          </a:solidFill>
        </p:spPr>
        <p:txBody>
          <a:bodyPr vert="horz" lIns="68580" tIns="68580" rIns="68580" bIns="68580" rtlCol="0" anchor="t">
            <a:noAutofit/>
          </a:bodyPr>
          <a:lstStyle>
            <a:lvl1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1pPr>
            <a:lvl2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2pPr>
            <a:lvl3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3pPr>
            <a:lvl4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4pPr>
            <a:lvl5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8270" marR="0" lvl="1" indent="-128270" algn="l" defTabSz="685800" rtl="0" eaLnBrk="1" fontAlgn="auto" latinLnBrk="0" hangingPunct="1">
              <a:lnSpc>
                <a:spcPct val="95000"/>
              </a:lnSpc>
              <a:spcBef>
                <a:spcPts val="450"/>
              </a:spcBef>
              <a:spcAft>
                <a:spcPts val="450"/>
              </a:spcAft>
              <a:buClrTx/>
              <a:buSzTx/>
              <a:buFont typeface="Arial" panose="020B0604020202020204" pitchFamily="34" charset="0"/>
              <a:buChar char="+"/>
              <a:tabLst/>
              <a:defRPr/>
            </a:pPr>
            <a:r>
              <a:rPr kumimoji="0" lang="en-US" altLang="en-US" sz="1400" b="0" i="1" u="none" strike="noStrike" kern="1200" cap="none" spc="0" normalizeH="0" baseline="0" noProof="0" dirty="0">
                <a:ln>
                  <a:noFill/>
                </a:ln>
                <a:solidFill>
                  <a:srgbClr val="FFFFFF"/>
                </a:solidFill>
                <a:effectLst/>
                <a:uLnTx/>
                <a:uFillTx/>
                <a:latin typeface="Century Gothic"/>
                <a:ea typeface="+mn-ea"/>
                <a:cs typeface="+mn-cs"/>
              </a:rPr>
              <a:t>Authorized $30M statewide for third-party solicitations designed to produce peak and/or net peak demand savings </a:t>
            </a:r>
          </a:p>
          <a:p>
            <a:pPr marL="128270" marR="0" lvl="1" indent="-128270" algn="l" defTabSz="685800" rtl="0" eaLnBrk="1" fontAlgn="auto" latinLnBrk="0" hangingPunct="1">
              <a:lnSpc>
                <a:spcPct val="95000"/>
              </a:lnSpc>
              <a:spcBef>
                <a:spcPts val="450"/>
              </a:spcBef>
              <a:spcAft>
                <a:spcPts val="450"/>
              </a:spcAft>
              <a:buClrTx/>
              <a:buSzTx/>
              <a:buFont typeface="Arial" panose="020B0604020202020204" pitchFamily="34" charset="0"/>
              <a:buChar char="+"/>
              <a:tabLst/>
              <a:defRPr/>
            </a:pPr>
            <a:endParaRPr kumimoji="0" lang="en-US" altLang="en-US" sz="1400" b="0" i="1" u="none" strike="noStrike" kern="1200" cap="none" spc="0" normalizeH="0" baseline="0" noProof="0" dirty="0">
              <a:ln>
                <a:noFill/>
              </a:ln>
              <a:solidFill>
                <a:srgbClr val="FFFFFF"/>
              </a:solidFill>
              <a:effectLst/>
              <a:uLnTx/>
              <a:uFillTx/>
              <a:latin typeface="Century Gothic"/>
              <a:ea typeface="+mn-ea"/>
              <a:cs typeface="+mn-cs"/>
            </a:endParaRPr>
          </a:p>
        </p:txBody>
      </p:sp>
      <p:sp>
        <p:nvSpPr>
          <p:cNvPr id="37" name="Text Placeholder 36">
            <a:extLst>
              <a:ext uri="{FF2B5EF4-FFF2-40B4-BE49-F238E27FC236}">
                <a16:creationId xmlns:a16="http://schemas.microsoft.com/office/drawing/2014/main" id="{D96287DF-2BFA-0EF4-2D3D-008E46A12773}"/>
              </a:ext>
            </a:extLst>
          </p:cNvPr>
          <p:cNvSpPr txBox="1">
            <a:spLocks/>
          </p:cNvSpPr>
          <p:nvPr/>
        </p:nvSpPr>
        <p:spPr>
          <a:xfrm>
            <a:off x="10240689" y="1757460"/>
            <a:ext cx="1365640" cy="714208"/>
          </a:xfrm>
          <a:prstGeom prst="rect">
            <a:avLst/>
          </a:prstGeom>
        </p:spPr>
        <p:txBody>
          <a:bodyPr vert="horz" lIns="0" tIns="0" rIns="0" bIns="0" rtlCol="0" anchor="t">
            <a:noAutofit/>
          </a:bodyPr>
          <a:lstStyle>
            <a:lvl1pPr marL="0" indent="0" algn="l" defTabSz="914400" rtl="0" eaLnBrk="1" latinLnBrk="0" hangingPunct="1">
              <a:lnSpc>
                <a:spcPct val="95000"/>
              </a:lnSpc>
              <a:spcBef>
                <a:spcPts val="600"/>
              </a:spcBef>
              <a:spcAft>
                <a:spcPts val="0"/>
              </a:spcAft>
              <a:buFont typeface="Calibri" panose="020F0502020204030204" pitchFamily="34" charset="0"/>
              <a:buChar char="​"/>
              <a:defRPr sz="1800" i="0" kern="1200">
                <a:solidFill>
                  <a:schemeClr val="accent1"/>
                </a:solidFill>
                <a:latin typeface="+mj-lt"/>
                <a:ea typeface="+mn-ea"/>
                <a:cs typeface="+mn-cs"/>
              </a:defRPr>
            </a:lvl1pPr>
            <a:lvl2pPr marL="0" indent="0" algn="l" defTabSz="914400" rtl="0" eaLnBrk="1" latinLnBrk="0" hangingPunct="1">
              <a:lnSpc>
                <a:spcPct val="85000"/>
              </a:lnSpc>
              <a:spcBef>
                <a:spcPts val="600"/>
              </a:spcBef>
              <a:spcAft>
                <a:spcPts val="0"/>
              </a:spcAft>
              <a:buFont typeface="Calibri" panose="020F0502020204030204" pitchFamily="34" charset="0"/>
              <a:buChar char="​"/>
              <a:defRPr sz="1200" i="1" kern="1200">
                <a:solidFill>
                  <a:schemeClr val="bg1">
                    <a:lumMod val="75000"/>
                  </a:schemeClr>
                </a:solidFill>
                <a:latin typeface="+mn-lt"/>
                <a:ea typeface="+mn-ea"/>
                <a:cs typeface="+mn-cs"/>
              </a:defRPr>
            </a:lvl2pPr>
            <a:lvl3pPr marL="0" indent="0" algn="l" defTabSz="914400" rtl="0" eaLnBrk="1" latinLnBrk="0" hangingPunct="1">
              <a:lnSpc>
                <a:spcPct val="100000"/>
              </a:lnSpc>
              <a:spcBef>
                <a:spcPts val="600"/>
              </a:spcBef>
              <a:spcAft>
                <a:spcPts val="0"/>
              </a:spcAft>
              <a:buFont typeface="Calibri" panose="020F0502020204030204" pitchFamily="34" charset="0"/>
              <a:buChar char="​"/>
              <a:defRPr sz="1200" kern="1200">
                <a:solidFill>
                  <a:schemeClr val="bg1">
                    <a:lumMod val="75000"/>
                  </a:schemeClr>
                </a:solidFill>
                <a:latin typeface="+mj-lt"/>
                <a:ea typeface="+mn-ea"/>
                <a:cs typeface="+mn-cs"/>
              </a:defRPr>
            </a:lvl3pPr>
            <a:lvl4pPr marL="0" indent="0" algn="l" defTabSz="914400" rtl="0" eaLnBrk="1" latinLnBrk="0" hangingPunct="1">
              <a:lnSpc>
                <a:spcPct val="100000"/>
              </a:lnSpc>
              <a:spcBef>
                <a:spcPts val="600"/>
              </a:spcBef>
              <a:spcAft>
                <a:spcPts val="0"/>
              </a:spcAft>
              <a:buFont typeface="Calibri" panose="020F0502020204030204" pitchFamily="34" charset="0"/>
              <a:buChar char="​"/>
              <a:defRPr sz="1200" i="1" kern="1200">
                <a:solidFill>
                  <a:schemeClr val="bg1">
                    <a:lumMod val="75000"/>
                  </a:schemeClr>
                </a:solidFill>
                <a:latin typeface="+mn-lt"/>
                <a:ea typeface="+mn-ea"/>
                <a:cs typeface="+mn-cs"/>
              </a:defRPr>
            </a:lvl4pPr>
            <a:lvl5pPr marL="0" indent="0" algn="l" defTabSz="914400" rtl="0" eaLnBrk="1" latinLnBrk="0" hangingPunct="1">
              <a:lnSpc>
                <a:spcPct val="100000"/>
              </a:lnSpc>
              <a:spcBef>
                <a:spcPts val="600"/>
              </a:spcBef>
              <a:spcAft>
                <a:spcPts val="0"/>
              </a:spcAft>
              <a:buFont typeface="Calibri" panose="020F0502020204030204" pitchFamily="34" charset="0"/>
              <a:buChar char="​"/>
              <a:defRPr sz="1200" kern="1200">
                <a:solidFill>
                  <a:schemeClr val="bg1">
                    <a:lumMod val="75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95000"/>
              </a:lnSpc>
              <a:spcBef>
                <a:spcPts val="450"/>
              </a:spcBef>
              <a:spcAft>
                <a:spcPts val="0"/>
              </a:spcAft>
              <a:buClrTx/>
              <a:buSzTx/>
              <a:buFont typeface="Calibri" panose="020F0502020204030204" pitchFamily="34" charset="0"/>
              <a:buChar char="​"/>
              <a:tabLst/>
              <a:defRPr/>
            </a:pPr>
            <a:r>
              <a:rPr kumimoji="0" lang="en-US" sz="1400" b="1" i="0" u="none" strike="noStrike" kern="1200" cap="none" spc="0" normalizeH="0" baseline="0" noProof="0" dirty="0">
                <a:ln>
                  <a:noFill/>
                </a:ln>
                <a:solidFill>
                  <a:srgbClr val="B34814"/>
                </a:solidFill>
                <a:effectLst/>
                <a:uLnTx/>
                <a:uFillTx/>
                <a:latin typeface="Century Gothic"/>
                <a:ea typeface="+mn-ea"/>
                <a:cs typeface="+mn-cs"/>
              </a:rPr>
              <a:t>EE Actions to Enhance Summer Reliability</a:t>
            </a:r>
            <a:endParaRPr kumimoji="0" lang="en-US" sz="1400" b="0" i="0" u="none" strike="noStrike" kern="1200" cap="none" spc="0" normalizeH="0" baseline="0" noProof="0" dirty="0">
              <a:ln>
                <a:noFill/>
              </a:ln>
              <a:solidFill>
                <a:srgbClr val="6996C9"/>
              </a:solidFill>
              <a:effectLst/>
              <a:uLnTx/>
              <a:uFillTx/>
              <a:latin typeface="Century Gothic" panose="020F0302020204030204"/>
              <a:ea typeface="+mj-lt"/>
              <a:cs typeface="+mj-lt"/>
            </a:endParaRPr>
          </a:p>
        </p:txBody>
      </p:sp>
      <p:sp>
        <p:nvSpPr>
          <p:cNvPr id="39" name="Shape 44">
            <a:extLst>
              <a:ext uri="{FF2B5EF4-FFF2-40B4-BE49-F238E27FC236}">
                <a16:creationId xmlns:a16="http://schemas.microsoft.com/office/drawing/2014/main" id="{419CE840-BECB-CDA8-C916-CDE3ADA1EF5B}"/>
              </a:ext>
            </a:extLst>
          </p:cNvPr>
          <p:cNvSpPr txBox="1">
            <a:spLocks/>
          </p:cNvSpPr>
          <p:nvPr/>
        </p:nvSpPr>
        <p:spPr>
          <a:xfrm>
            <a:off x="10234729" y="2920630"/>
            <a:ext cx="1151133" cy="223234"/>
          </a:xfrm>
          <a:prstGeom prst="rect">
            <a:avLst/>
          </a:prstGeom>
        </p:spPr>
        <p:txBody>
          <a:bodyPr lIns="0" tIns="0" rIns="0" bIns="0" anchor="t"/>
          <a:lstStyle>
            <a:lvl1pPr marL="0" indent="0" algn="l" defTabSz="914400" rtl="0" eaLnBrk="1" latinLnBrk="0" hangingPunct="1">
              <a:lnSpc>
                <a:spcPct val="120000"/>
              </a:lnSpc>
              <a:spcBef>
                <a:spcPts val="0"/>
              </a:spcBef>
              <a:spcAft>
                <a:spcPts val="1000"/>
              </a:spcAft>
              <a:buFont typeface="Arial" pitchFamily="34" charset="0"/>
              <a:buNone/>
              <a:defRPr lang="en-US" sz="1200" kern="1200" dirty="0" smtClean="0">
                <a:solidFill>
                  <a:schemeClr val="tx2"/>
                </a:solidFill>
                <a:latin typeface="+mn-lt"/>
                <a:ea typeface="+mn-ea"/>
                <a:cs typeface="+mn-cs"/>
              </a:defRPr>
            </a:lvl1pPr>
            <a:lvl2pPr marL="517525" indent="-174625" algn="l" defTabSz="914400" rtl="0" eaLnBrk="1" latinLnBrk="0" hangingPunct="1">
              <a:spcBef>
                <a:spcPct val="20000"/>
              </a:spcBef>
              <a:buFont typeface="Arial" pitchFamily="34" charset="0"/>
              <a:buChar char="•"/>
              <a:defRPr sz="1050" kern="1200">
                <a:solidFill>
                  <a:schemeClr val="tx2"/>
                </a:solidFill>
                <a:latin typeface="+mn-lt"/>
                <a:ea typeface="+mn-ea"/>
                <a:cs typeface="+mn-cs"/>
              </a:defRPr>
            </a:lvl2pPr>
            <a:lvl3pPr marL="974725" indent="-174625" algn="l" defTabSz="914400" rtl="0" eaLnBrk="1" latinLnBrk="0" hangingPunct="1">
              <a:spcBef>
                <a:spcPct val="20000"/>
              </a:spcBef>
              <a:buFont typeface="Symbol" pitchFamily="18" charset="2"/>
              <a:buChar char="-"/>
              <a:defRPr sz="1000" kern="1200">
                <a:solidFill>
                  <a:schemeClr val="tx2"/>
                </a:solidFill>
                <a:latin typeface="+mn-lt"/>
                <a:ea typeface="+mn-ea"/>
                <a:cs typeface="+mn-cs"/>
              </a:defRPr>
            </a:lvl3pPr>
            <a:lvl4pPr marL="1431925" indent="-174625"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1000"/>
              </a:spcAft>
              <a:buClrTx/>
              <a:buSzTx/>
              <a:buFont typeface="Arial" pitchFamily="34" charset="0"/>
              <a:buNone/>
              <a:tabLst/>
              <a:defRPr/>
            </a:pPr>
            <a:r>
              <a:rPr kumimoji="0" lang="en-US" sz="1050" b="0" i="1" u="none" strike="noStrike" kern="1200" cap="none" spc="0" normalizeH="0" baseline="0" noProof="0" dirty="0">
                <a:ln>
                  <a:noFill/>
                </a:ln>
                <a:solidFill>
                  <a:srgbClr val="FFFFFF">
                    <a:lumMod val="65000"/>
                  </a:srgbClr>
                </a:solidFill>
                <a:effectLst/>
                <a:uLnTx/>
                <a:uFillTx/>
                <a:latin typeface="Century Gothic"/>
                <a:ea typeface="+mn-ea"/>
                <a:cs typeface="+mn-cs"/>
              </a:rPr>
              <a:t>Dec. 2021</a:t>
            </a:r>
            <a:endParaRPr kumimoji="0" lang="en-US" sz="1200" b="0" i="0" u="none" strike="noStrike" kern="1200" cap="none" spc="0" normalizeH="0" baseline="0" noProof="0" dirty="0">
              <a:ln>
                <a:noFill/>
              </a:ln>
              <a:solidFill>
                <a:srgbClr val="FFFFFF">
                  <a:lumMod val="65000"/>
                </a:srgbClr>
              </a:solidFill>
              <a:effectLst/>
              <a:uLnTx/>
              <a:uFillTx/>
              <a:latin typeface="Century Gothic" panose="020F0302020204030204"/>
              <a:ea typeface="+mn-ea"/>
              <a:cs typeface="+mn-cs"/>
            </a:endParaRPr>
          </a:p>
        </p:txBody>
      </p:sp>
      <p:sp>
        <p:nvSpPr>
          <p:cNvPr id="41" name="Text Placeholder 19">
            <a:extLst>
              <a:ext uri="{FF2B5EF4-FFF2-40B4-BE49-F238E27FC236}">
                <a16:creationId xmlns:a16="http://schemas.microsoft.com/office/drawing/2014/main" id="{193D6EA9-D106-731D-E94D-5744C5394224}"/>
              </a:ext>
            </a:extLst>
          </p:cNvPr>
          <p:cNvSpPr txBox="1">
            <a:spLocks/>
          </p:cNvSpPr>
          <p:nvPr/>
        </p:nvSpPr>
        <p:spPr>
          <a:xfrm>
            <a:off x="10245538" y="1045934"/>
            <a:ext cx="1141652" cy="595995"/>
          </a:xfrm>
          <a:prstGeom prst="rect">
            <a:avLst/>
          </a:prstGeom>
        </p:spPr>
        <p:txBody>
          <a:bodyPr vert="horz" lIns="0" tIns="0" rIns="0" bIns="0" rtlCol="0" anchor="b">
            <a:noAutofit/>
          </a:bodyPr>
          <a:lstStyle>
            <a:lvl1pPr marL="0" indent="0" algn="l" defTabSz="914400" rtl="0" eaLnBrk="1" latinLnBrk="0" hangingPunct="1">
              <a:lnSpc>
                <a:spcPct val="95000"/>
              </a:lnSpc>
              <a:spcBef>
                <a:spcPts val="0"/>
              </a:spcBef>
              <a:spcAft>
                <a:spcPts val="0"/>
              </a:spcAft>
              <a:buFont typeface="Calibri" panose="020F0502020204030204" pitchFamily="34" charset="0"/>
              <a:buNone/>
              <a:defRPr sz="5400" b="1" i="0" kern="1200" spc="-300">
                <a:solidFill>
                  <a:schemeClr val="accent1"/>
                </a:solidFill>
                <a:latin typeface="Arial Narrow" panose="020B0606020202030204" pitchFamily="34" charset="0"/>
                <a:ea typeface="+mn-ea"/>
                <a:cs typeface="+mn-cs"/>
              </a:defRPr>
            </a:lvl1pPr>
            <a:lvl2pPr marL="457200" indent="0" algn="l" defTabSz="914400" rtl="0" eaLnBrk="1" latinLnBrk="0" hangingPunct="1">
              <a:lnSpc>
                <a:spcPct val="100000"/>
              </a:lnSpc>
              <a:spcBef>
                <a:spcPts val="0"/>
              </a:spcBef>
              <a:spcAft>
                <a:spcPts val="600"/>
              </a:spcAft>
              <a:buFont typeface="Calibri" panose="020F0502020204030204" pitchFamily="34" charset="0"/>
              <a:buNone/>
              <a:defRPr sz="2000" b="1" i="1"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Calibri" panose="020F0502020204030204" pitchFamily="34" charset="0"/>
              <a:buNone/>
              <a:defRPr sz="1800" b="1" kern="1200">
                <a:solidFill>
                  <a:schemeClr val="tx2"/>
                </a:solidFill>
                <a:latin typeface="+mj-lt"/>
                <a:ea typeface="+mn-ea"/>
                <a:cs typeface="+mn-cs"/>
              </a:defRPr>
            </a:lvl3pPr>
            <a:lvl4pPr marL="1371600" indent="0" algn="l" defTabSz="914400" rtl="0" eaLnBrk="1" latinLnBrk="0" hangingPunct="1">
              <a:lnSpc>
                <a:spcPct val="110000"/>
              </a:lnSpc>
              <a:spcBef>
                <a:spcPts val="0"/>
              </a:spcBef>
              <a:buFont typeface="Calibri" panose="020F0502020204030204" pitchFamily="34" charset="0"/>
              <a:buNone/>
              <a:defRPr sz="1600" b="1" i="1" kern="1200">
                <a:solidFill>
                  <a:schemeClr val="accent2"/>
                </a:solidFill>
                <a:latin typeface="+mn-lt"/>
                <a:ea typeface="+mn-ea"/>
                <a:cs typeface="+mn-cs"/>
              </a:defRPr>
            </a:lvl4pPr>
            <a:lvl5pPr marL="1828800" indent="0" algn="l" defTabSz="914400" rtl="0" eaLnBrk="1" latinLnBrk="0" hangingPunct="1">
              <a:lnSpc>
                <a:spcPct val="150000"/>
              </a:lnSpc>
              <a:spcBef>
                <a:spcPts val="0"/>
              </a:spcBef>
              <a:buFont typeface="Calibri" panose="020F0502020204030204" pitchFamily="34" charset="0"/>
              <a:buNone/>
              <a:defRPr sz="1600" b="1" kern="1200">
                <a:solidFill>
                  <a:schemeClr val="tx2"/>
                </a:solidFill>
                <a:latin typeface="+mj-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685800" rtl="0" eaLnBrk="1" fontAlgn="auto" latinLnBrk="0" hangingPunct="1">
              <a:lnSpc>
                <a:spcPct val="95000"/>
              </a:lnSpc>
              <a:spcBef>
                <a:spcPts val="0"/>
              </a:spcBef>
              <a:spcAft>
                <a:spcPts val="0"/>
              </a:spcAft>
              <a:buClrTx/>
              <a:buSzTx/>
              <a:buFont typeface="Calibri" panose="020F0502020204030204" pitchFamily="34" charset="0"/>
              <a:buNone/>
              <a:tabLst/>
              <a:defRPr/>
            </a:pPr>
            <a:r>
              <a:rPr kumimoji="0" lang="en-US" sz="1500" b="1" i="0" u="none" strike="noStrike" kern="1200" cap="none" spc="0" normalizeH="0" baseline="0" noProof="0" dirty="0">
                <a:ln>
                  <a:noFill/>
                </a:ln>
                <a:solidFill>
                  <a:srgbClr val="B34814"/>
                </a:solidFill>
                <a:effectLst/>
                <a:uLnTx/>
                <a:uFillTx/>
                <a:latin typeface="Century Gothic"/>
                <a:ea typeface="+mn-ea"/>
                <a:cs typeface="+mn-cs"/>
              </a:rPr>
              <a:t>D.21-12-011</a:t>
            </a:r>
          </a:p>
        </p:txBody>
      </p:sp>
      <p:sp>
        <p:nvSpPr>
          <p:cNvPr id="43" name="Shape 44">
            <a:extLst>
              <a:ext uri="{FF2B5EF4-FFF2-40B4-BE49-F238E27FC236}">
                <a16:creationId xmlns:a16="http://schemas.microsoft.com/office/drawing/2014/main" id="{93FC7A7B-1361-24C3-D803-CFA1E13407B7}"/>
              </a:ext>
            </a:extLst>
          </p:cNvPr>
          <p:cNvSpPr txBox="1">
            <a:spLocks/>
          </p:cNvSpPr>
          <p:nvPr/>
        </p:nvSpPr>
        <p:spPr>
          <a:xfrm>
            <a:off x="8745365" y="2894652"/>
            <a:ext cx="1151133" cy="223234"/>
          </a:xfrm>
          <a:prstGeom prst="rect">
            <a:avLst/>
          </a:prstGeom>
        </p:spPr>
        <p:txBody>
          <a:bodyPr lIns="0" tIns="0" rIns="0" bIns="0" anchor="t"/>
          <a:lstStyle>
            <a:lvl1pPr marL="0" indent="0" algn="l" defTabSz="914400" rtl="0" eaLnBrk="1" latinLnBrk="0" hangingPunct="1">
              <a:lnSpc>
                <a:spcPct val="120000"/>
              </a:lnSpc>
              <a:spcBef>
                <a:spcPts val="0"/>
              </a:spcBef>
              <a:spcAft>
                <a:spcPts val="1000"/>
              </a:spcAft>
              <a:buFont typeface="Arial" pitchFamily="34" charset="0"/>
              <a:buNone/>
              <a:defRPr lang="en-US" sz="1200" kern="1200" dirty="0" smtClean="0">
                <a:solidFill>
                  <a:schemeClr val="tx2"/>
                </a:solidFill>
                <a:latin typeface="+mn-lt"/>
                <a:ea typeface="+mn-ea"/>
                <a:cs typeface="+mn-cs"/>
              </a:defRPr>
            </a:lvl1pPr>
            <a:lvl2pPr marL="517525" indent="-174625" algn="l" defTabSz="914400" rtl="0" eaLnBrk="1" latinLnBrk="0" hangingPunct="1">
              <a:spcBef>
                <a:spcPct val="20000"/>
              </a:spcBef>
              <a:buFont typeface="Arial" pitchFamily="34" charset="0"/>
              <a:buChar char="•"/>
              <a:defRPr sz="1050" kern="1200">
                <a:solidFill>
                  <a:schemeClr val="tx2"/>
                </a:solidFill>
                <a:latin typeface="+mn-lt"/>
                <a:ea typeface="+mn-ea"/>
                <a:cs typeface="+mn-cs"/>
              </a:defRPr>
            </a:lvl2pPr>
            <a:lvl3pPr marL="974725" indent="-174625" algn="l" defTabSz="914400" rtl="0" eaLnBrk="1" latinLnBrk="0" hangingPunct="1">
              <a:spcBef>
                <a:spcPct val="20000"/>
              </a:spcBef>
              <a:buFont typeface="Symbol" pitchFamily="18" charset="2"/>
              <a:buChar char="-"/>
              <a:defRPr sz="1000" kern="1200">
                <a:solidFill>
                  <a:schemeClr val="tx2"/>
                </a:solidFill>
                <a:latin typeface="+mn-lt"/>
                <a:ea typeface="+mn-ea"/>
                <a:cs typeface="+mn-cs"/>
              </a:defRPr>
            </a:lvl3pPr>
            <a:lvl4pPr marL="1431925" indent="-174625"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1000"/>
              </a:spcAft>
              <a:buClrTx/>
              <a:buSzTx/>
              <a:buFont typeface="Arial" pitchFamily="34" charset="0"/>
              <a:buNone/>
              <a:tabLst/>
              <a:defRPr/>
            </a:pPr>
            <a:r>
              <a:rPr kumimoji="0" lang="en-US" sz="1050" b="0" i="1" u="none" strike="noStrike" kern="1200" cap="none" spc="0" normalizeH="0" baseline="0" noProof="0" dirty="0">
                <a:ln>
                  <a:noFill/>
                </a:ln>
                <a:solidFill>
                  <a:srgbClr val="FFFFFF">
                    <a:lumMod val="65000"/>
                  </a:srgbClr>
                </a:solidFill>
                <a:effectLst/>
                <a:uLnTx/>
                <a:uFillTx/>
                <a:latin typeface="Century Gothic"/>
                <a:ea typeface="+mn-ea"/>
                <a:cs typeface="+mn-cs"/>
              </a:rPr>
              <a:t>May 2021</a:t>
            </a:r>
            <a:endParaRPr kumimoji="0" lang="en-US" sz="1200" b="0" i="0" u="none" strike="noStrike" kern="1200" cap="none" spc="0" normalizeH="0" baseline="0" noProof="0" dirty="0">
              <a:ln>
                <a:noFill/>
              </a:ln>
              <a:solidFill>
                <a:srgbClr val="FFFFFF">
                  <a:lumMod val="6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572395914"/>
      </p:ext>
    </p:extLst>
  </p:cSld>
  <p:clrMapOvr>
    <a:masterClrMapping/>
  </p:clrMapOvr>
</p:sld>
</file>

<file path=ppt/theme/theme1.xml><?xml version="1.0" encoding="utf-8"?>
<a:theme xmlns:a="http://schemas.openxmlformats.org/drawingml/2006/main" name="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11.xml><?xml version="1.0" encoding="utf-8"?>
<a:theme xmlns:a="http://schemas.openxmlformats.org/drawingml/2006/main" name="2_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42B3F9DE-34D3-0544-A1FF-31CDC3CA3173}"/>
    </a:ext>
  </a:extLst>
</a:theme>
</file>

<file path=ppt/theme/theme12.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29E3AA06-7F86-8540-9677-204F73111D28}"/>
    </a:ext>
  </a:extLst>
</a:theme>
</file>

<file path=ppt/theme/theme13.xml><?xml version="1.0" encoding="utf-8"?>
<a:theme xmlns:a="http://schemas.openxmlformats.org/drawingml/2006/main" name="3_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1B6200DE-6007-D643-9F5B-FC2D5D51F9D2}"/>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CR 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713CB6-BE66-4EA1-91A6-55074664D742}" vid="{807E55E9-F3F0-441B-ADBB-E8064BC85EAD}"/>
    </a:ext>
  </a:extLst>
</a:theme>
</file>

<file path=ppt/theme/theme3.xml><?xml version="1.0" encoding="utf-8"?>
<a:theme xmlns:a="http://schemas.openxmlformats.org/drawingml/2006/main" name="MCR Slides">
  <a:themeElements>
    <a:clrScheme name="MCR Colors">
      <a:dk1>
        <a:sysClr val="windowText" lastClr="000000"/>
      </a:dk1>
      <a:lt1>
        <a:srgbClr val="FFFFFF"/>
      </a:lt1>
      <a:dk2>
        <a:srgbClr val="000000"/>
      </a:dk2>
      <a:lt2>
        <a:srgbClr val="FFAF00"/>
      </a:lt2>
      <a:accent1>
        <a:srgbClr val="005CA7"/>
      </a:accent1>
      <a:accent2>
        <a:srgbClr val="101878"/>
      </a:accent2>
      <a:accent3>
        <a:srgbClr val="005A00"/>
      </a:accent3>
      <a:accent4>
        <a:srgbClr val="4E9527"/>
      </a:accent4>
      <a:accent5>
        <a:srgbClr val="DC4A38"/>
      </a:accent5>
      <a:accent6>
        <a:srgbClr val="B0071F"/>
      </a:accent6>
      <a:hlink>
        <a:srgbClr val="101878"/>
      </a:hlink>
      <a:folHlink>
        <a:srgbClr val="FF66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713CB6-BE66-4EA1-91A6-55074664D742}" vid="{796542B9-BC79-4A83-A499-41C178472DB5}"/>
    </a:ext>
  </a:extLst>
</a:theme>
</file>

<file path=ppt/theme/theme4.xml><?xml version="1.0" encoding="utf-8"?>
<a:theme xmlns:a="http://schemas.openxmlformats.org/drawingml/2006/main" name="3_Office Theme">
  <a:themeElements>
    <a:clrScheme name="SoCalGas - 2021">
      <a:dk1>
        <a:srgbClr val="000000"/>
      </a:dk1>
      <a:lt1>
        <a:srgbClr val="FFFFFF"/>
      </a:lt1>
      <a:dk2>
        <a:srgbClr val="004B91"/>
      </a:dk2>
      <a:lt2>
        <a:srgbClr val="E6E6E6"/>
      </a:lt2>
      <a:accent1>
        <a:srgbClr val="002761"/>
      </a:accent1>
      <a:accent2>
        <a:srgbClr val="7BAFD3"/>
      </a:accent2>
      <a:accent3>
        <a:srgbClr val="009BDA"/>
      </a:accent3>
      <a:accent4>
        <a:srgbClr val="56C7DA"/>
      </a:accent4>
      <a:accent5>
        <a:srgbClr val="A2AAAD"/>
      </a:accent5>
      <a:accent6>
        <a:srgbClr val="75787B"/>
      </a:accent6>
      <a:hlink>
        <a:srgbClr val="084992"/>
      </a:hlink>
      <a:folHlink>
        <a:srgbClr val="639E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4-Safety-Template-Group" id="{B4524372-AF88-2D4F-BF28-0A53E01D5D79}" vid="{125826DF-4686-5447-8E92-788D19DF1706}"/>
    </a:ext>
  </a:extLst>
</a:theme>
</file>

<file path=ppt/theme/theme5.xml><?xml version="1.0" encoding="utf-8"?>
<a:theme xmlns:a="http://schemas.openxmlformats.org/drawingml/2006/main" name="1_SCE 16x9 White Template">
  <a:themeElements>
    <a:clrScheme name="Brand Colors">
      <a:dk1>
        <a:srgbClr val="006269"/>
      </a:dk1>
      <a:lt1>
        <a:sysClr val="window" lastClr="FFFFFF"/>
      </a:lt1>
      <a:dk2>
        <a:srgbClr val="FED141"/>
      </a:dk2>
      <a:lt2>
        <a:srgbClr val="B1B3B3"/>
      </a:lt2>
      <a:accent1>
        <a:srgbClr val="00A9E0"/>
      </a:accent1>
      <a:accent2>
        <a:srgbClr val="3CDBC0"/>
      </a:accent2>
      <a:accent3>
        <a:srgbClr val="658D1B"/>
      </a:accent3>
      <a:accent4>
        <a:srgbClr val="722257"/>
      </a:accent4>
      <a:accent5>
        <a:srgbClr val="F0B323"/>
      </a:accent5>
      <a:accent6>
        <a:srgbClr val="D2D755"/>
      </a:accent6>
      <a:hlink>
        <a:srgbClr val="0563C1"/>
      </a:hlink>
      <a:folHlink>
        <a:srgbClr val="FF0000"/>
      </a:folHlink>
    </a:clrScheme>
    <a:fontScheme name="Custom 2">
      <a:majorFont>
        <a:latin typeface="Segoe UI Light"/>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6.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42B3F9DE-34D3-0544-A1FF-31CDC3CA3173}"/>
    </a:ext>
  </a:extLst>
</a:theme>
</file>

<file path=ppt/theme/theme7.xml><?xml version="1.0" encoding="utf-8"?>
<a:theme xmlns:a="http://schemas.openxmlformats.org/drawingml/2006/main" name="1_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B0390DC8-EBFC-934B-A85E-058264A3F2BF}"/>
    </a:ext>
  </a:extLst>
</a:theme>
</file>

<file path=ppt/theme/theme8.xml><?xml version="1.0" encoding="utf-8"?>
<a:theme xmlns:a="http://schemas.openxmlformats.org/drawingml/2006/main" name="PRG">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ltUpDiag">
          <a:fgClr>
            <a:schemeClr val="accent1"/>
          </a:fgClr>
          <a:bgClr>
            <a:schemeClr val="bg1"/>
          </a:bgClr>
        </a:patt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Office Theme">
  <a:themeElements>
    <a:clrScheme name="PG&amp;E Color Scheme">
      <a:dk1>
        <a:srgbClr val="0082AA"/>
      </a:dk1>
      <a:lt1>
        <a:srgbClr val="FFFFFF"/>
      </a:lt1>
      <a:dk2>
        <a:srgbClr val="777777"/>
      </a:dk2>
      <a:lt2>
        <a:srgbClr val="0089C4"/>
      </a:lt2>
      <a:accent1>
        <a:srgbClr val="00A7C2"/>
      </a:accent1>
      <a:accent2>
        <a:srgbClr val="FFA100"/>
      </a:accent2>
      <a:accent3>
        <a:srgbClr val="BBBBBB"/>
      </a:accent3>
      <a:accent4>
        <a:srgbClr val="44C8F5"/>
      </a:accent4>
      <a:accent5>
        <a:srgbClr val="8CD2E0"/>
      </a:accent5>
      <a:accent6>
        <a:srgbClr val="FFC766"/>
      </a:accent6>
      <a:hlink>
        <a:srgbClr val="8CD2E0"/>
      </a:hlink>
      <a:folHlink>
        <a:srgbClr val="FFC7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3A68C7A698234299AA137E37063E52" ma:contentTypeVersion="6" ma:contentTypeDescription="Create a new document." ma:contentTypeScope="" ma:versionID="2f5d1da34427ba6a14236e2a4ac4dbef">
  <xsd:schema xmlns:xsd="http://www.w3.org/2001/XMLSchema" xmlns:xs="http://www.w3.org/2001/XMLSchema" xmlns:p="http://schemas.microsoft.com/office/2006/metadata/properties" xmlns:ns2="c6b1c659-8569-46c1-837e-dc468683c540" xmlns:ns3="f116a93c-765d-4fe0-b24d-d0789f94463d" targetNamespace="http://schemas.microsoft.com/office/2006/metadata/properties" ma:root="true" ma:fieldsID="69a25d5712256f88183d27bbb494cb83" ns2:_="" ns3:_="">
    <xsd:import namespace="c6b1c659-8569-46c1-837e-dc468683c540"/>
    <xsd:import namespace="f116a93c-765d-4fe0-b24d-d0789f9446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b1c659-8569-46c1-837e-dc468683c5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16a93c-765d-4fe0-b24d-d0789f94463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116a93c-765d-4fe0-b24d-d0789f94463d">
      <UserInfo>
        <DisplayName>Mollen, Roland G</DisplayName>
        <AccountId>730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1BED5F-E8D7-4842-803B-471BAD1137A1}">
  <ds:schemaRefs>
    <ds:schemaRef ds:uri="c6b1c659-8569-46c1-837e-dc468683c540"/>
    <ds:schemaRef ds:uri="f116a93c-765d-4fe0-b24d-d0789f9446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D8F9747-1775-4432-B0E2-6A32823B7305}">
  <ds:schemaRefs>
    <ds:schemaRef ds:uri="http://schemas.openxmlformats.org/package/2006/metadata/core-properties"/>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f116a93c-765d-4fe0-b24d-d0789f94463d"/>
    <ds:schemaRef ds:uri="c6b1c659-8569-46c1-837e-dc468683c540"/>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4ED3CB0-7750-496E-A828-93E49681FA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1644</TotalTime>
  <Words>8303</Words>
  <Application>Microsoft Office PowerPoint</Application>
  <PresentationFormat>Widescreen</PresentationFormat>
  <Paragraphs>1772</Paragraphs>
  <Slides>89</Slides>
  <Notes>49</Notes>
  <HiddenSlides>0</HiddenSlides>
  <MMClips>0</MMClips>
  <ScaleCrop>false</ScaleCrop>
  <HeadingPairs>
    <vt:vector size="6" baseType="variant">
      <vt:variant>
        <vt:lpstr>Fonts Used</vt:lpstr>
      </vt:variant>
      <vt:variant>
        <vt:i4>21</vt:i4>
      </vt:variant>
      <vt:variant>
        <vt:lpstr>Theme</vt:lpstr>
      </vt:variant>
      <vt:variant>
        <vt:i4>13</vt:i4>
      </vt:variant>
      <vt:variant>
        <vt:lpstr>Slide Titles</vt:lpstr>
      </vt:variant>
      <vt:variant>
        <vt:i4>89</vt:i4>
      </vt:variant>
    </vt:vector>
  </HeadingPairs>
  <TitlesOfParts>
    <vt:vector size="123" baseType="lpstr">
      <vt:lpstr>Arial</vt:lpstr>
      <vt:lpstr>Avenir Black</vt:lpstr>
      <vt:lpstr>Avenir Book</vt:lpstr>
      <vt:lpstr>Avenir Heavy</vt:lpstr>
      <vt:lpstr>Bahnschrift</vt:lpstr>
      <vt:lpstr>Calibri</vt:lpstr>
      <vt:lpstr>Century</vt:lpstr>
      <vt:lpstr>Century Gothic</vt:lpstr>
      <vt:lpstr>Corbel</vt:lpstr>
      <vt:lpstr>Courier New</vt:lpstr>
      <vt:lpstr>Garamond</vt:lpstr>
      <vt:lpstr>Neue Haas Grotesk Display Std 55 Roman</vt:lpstr>
      <vt:lpstr>Open Sans</vt:lpstr>
      <vt:lpstr>Segoe UI</vt:lpstr>
      <vt:lpstr>Segoe UI Light</vt:lpstr>
      <vt:lpstr>Segoe UI Semibold</vt:lpstr>
      <vt:lpstr>Symbol</vt:lpstr>
      <vt:lpstr>Times New Roman</vt:lpstr>
      <vt:lpstr>Tw Cen MT</vt:lpstr>
      <vt:lpstr>Verdana</vt:lpstr>
      <vt:lpstr>Wingdings</vt:lpstr>
      <vt:lpstr>Blank Slide</vt:lpstr>
      <vt:lpstr>MCR Title Slide</vt:lpstr>
      <vt:lpstr>MCR Slides</vt:lpstr>
      <vt:lpstr>3_Office Theme</vt:lpstr>
      <vt:lpstr>1_SCE 16x9 White Template</vt:lpstr>
      <vt:lpstr>CPUC White</vt:lpstr>
      <vt:lpstr>1_CPUC White</vt:lpstr>
      <vt:lpstr>PRG</vt:lpstr>
      <vt:lpstr>4_Office Theme</vt:lpstr>
      <vt:lpstr>1_Basis</vt:lpstr>
      <vt:lpstr>2_CPUC White</vt:lpstr>
      <vt:lpstr>CPUC Blue</vt:lpstr>
      <vt:lpstr>3_CPUC White</vt:lpstr>
      <vt:lpstr>7th Semi-Annual  Energy Efficiency 3P Solicitation Meeting</vt:lpstr>
      <vt:lpstr>Safety Message</vt:lpstr>
      <vt:lpstr>Agenda</vt:lpstr>
      <vt:lpstr>Logistics</vt:lpstr>
      <vt:lpstr>Energy Division Introduction</vt:lpstr>
      <vt:lpstr>Meeting Purpose and Goals</vt:lpstr>
      <vt:lpstr>Past Stakeholder Engagement</vt:lpstr>
      <vt:lpstr>Survey Overview from Jan 2022 Stakeholder Meeting</vt:lpstr>
      <vt:lpstr>CPUC Policy Overview </vt:lpstr>
      <vt:lpstr>Segmentation of EE Portfolios began in program year 2022</vt:lpstr>
      <vt:lpstr>Innovation definition used by Procurement Review Groups</vt:lpstr>
      <vt:lpstr>Third-Party Solicitations: Contracts executed to date</vt:lpstr>
      <vt:lpstr>Transparency and predictability of schedules</vt:lpstr>
      <vt:lpstr>Efforts to identify and propose improvements </vt:lpstr>
      <vt:lpstr>Efforts to identify and propose improvements </vt:lpstr>
      <vt:lpstr>Please complete the survey!</vt:lpstr>
      <vt:lpstr>PowerPoint Presentation</vt:lpstr>
      <vt:lpstr>Topic 1:   IOU Portfolio Update &amp;  Upcoming Solicitations   10:20am to 11:20Am</vt:lpstr>
      <vt:lpstr>2022-2023 Solicitation Schedule</vt:lpstr>
      <vt:lpstr>Solicitation Forecast</vt:lpstr>
      <vt:lpstr>SoCalGas Business Plan - Vision, Objectives, and Outcomes</vt:lpstr>
      <vt:lpstr>3PP Solicitation Goals &amp; Objectives</vt:lpstr>
      <vt:lpstr>3PP Solicitation Outcomes</vt:lpstr>
      <vt:lpstr>Outcomes</vt:lpstr>
      <vt:lpstr>2022 Process Improvements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Southern California Edison EE Stakeholder Forum Topic 1 – IOU Portfolio and Solicitation Update</vt:lpstr>
      <vt:lpstr>Solicitation Schedule: Planned &amp; In Progress</vt:lpstr>
      <vt:lpstr>Outsourcing Forecast</vt:lpstr>
      <vt:lpstr>SCE Business Plan - Vision, Objectives, and Outcomes</vt:lpstr>
      <vt:lpstr>Support of Innovation</vt:lpstr>
      <vt:lpstr>Solicitation Process Improvements</vt:lpstr>
      <vt:lpstr>PowerPoint Presentation</vt:lpstr>
      <vt:lpstr>PG&amp;E Solicitation Timeline</vt:lpstr>
      <vt:lpstr>Outsourcing Forecast</vt:lpstr>
      <vt:lpstr>Business Plan Vision, Goals, and Outcomes</vt:lpstr>
      <vt:lpstr>Portfolio Segments  and Outcomes</vt:lpstr>
      <vt:lpstr>Policy Proposal:  Expand Options for Procurement</vt:lpstr>
      <vt:lpstr>Solicitation Process Improvements</vt:lpstr>
      <vt:lpstr>Short Break 10 minutes</vt:lpstr>
      <vt:lpstr>Topic 2: Independent Evaluators’ observations</vt:lpstr>
      <vt:lpstr>Observations </vt:lpstr>
      <vt:lpstr>PG&amp;E</vt:lpstr>
      <vt:lpstr>PG&amp;E Solicitations</vt:lpstr>
      <vt:lpstr>PG&amp;E Solicitations (Continued)</vt:lpstr>
      <vt:lpstr>PG&amp;E – IE Observations</vt:lpstr>
      <vt:lpstr>SDG&amp;E</vt:lpstr>
      <vt:lpstr>SDG&amp;E Solicitations</vt:lpstr>
      <vt:lpstr>SDG&amp;E Solicitations (Continued)</vt:lpstr>
      <vt:lpstr>SDG&amp;E – IE Observations</vt:lpstr>
      <vt:lpstr>PowerPoint Presentation</vt:lpstr>
      <vt:lpstr>SCE</vt:lpstr>
      <vt:lpstr>SCE Solicitations</vt:lpstr>
      <vt:lpstr>SCE – IE Observations </vt:lpstr>
      <vt:lpstr>PowerPoint Presentation</vt:lpstr>
      <vt:lpstr>SoCalGas</vt:lpstr>
      <vt:lpstr>SoCalGas Solicitations</vt:lpstr>
      <vt:lpstr>SoCalGas – IE Observations</vt:lpstr>
      <vt:lpstr>SoCalGas – IE Observations (continued)</vt:lpstr>
      <vt:lpstr>Response to IE Observations</vt:lpstr>
      <vt:lpstr>Effective solicitation practices</vt:lpstr>
      <vt:lpstr>Effective Solicitations Practices</vt:lpstr>
      <vt:lpstr>Effective Solicitation Practices</vt:lpstr>
      <vt:lpstr>Effective Solicitation Practices – continued</vt:lpstr>
      <vt:lpstr>discussion</vt:lpstr>
      <vt:lpstr>Lunch Break 12:20 pm – 1:00 pm</vt:lpstr>
      <vt:lpstr>Topic 3: Independent Evaluator Panel Discussion  Moderator: Jessie Levine, Energy Division 1:00 -1:45pm  July 11, 2022</vt:lpstr>
      <vt:lpstr>Agenda, Moderator, and Panelists  </vt:lpstr>
      <vt:lpstr>Discussion Question 1: Garnering Robust Bidder Participation in Third Party Solicitations </vt:lpstr>
      <vt:lpstr>Discussion Question 2: Compensation in Energy Efficiency Third Party Contracts</vt:lpstr>
      <vt:lpstr>Discussion Question 3:  Market Support and Equity Solicitations </vt:lpstr>
      <vt:lpstr>PowerPoint Presentation</vt:lpstr>
      <vt:lpstr>PowerPoint Presentation</vt:lpstr>
      <vt:lpstr>Topic 4: CEDMC Panel  Discussion  Moderator:  Greg Wikler, CEDMC 1:45pm -2:30pm </vt:lpstr>
      <vt:lpstr>CEDMC Discussion</vt:lpstr>
      <vt:lpstr>Open discussion  Moderator:  Matt Braunwarth PG&amp;E  </vt:lpstr>
      <vt:lpstr>Open Discussion</vt:lpstr>
      <vt:lpstr>Closing Remarks and Don’t forget the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McClenahan, Kelly P (Contractor)</dc:creator>
  <cp:lastModifiedBy>Galle, Justin</cp:lastModifiedBy>
  <cp:revision>20</cp:revision>
  <dcterms:created xsi:type="dcterms:W3CDTF">2019-10-22T17:52:13Z</dcterms:created>
  <dcterms:modified xsi:type="dcterms:W3CDTF">2022-07-11T17:28:12Z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0x010100363A68C7A698234299AA137E37063E52</vt:lpwstr>
  </property>
</Properties>
</file>