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27" r:id="rId2"/>
    <p:sldMasterId id="2147483753" r:id="rId3"/>
  </p:sldMasterIdLst>
  <p:notesMasterIdLst>
    <p:notesMasterId r:id="rId76"/>
  </p:notesMasterIdLst>
  <p:sldIdLst>
    <p:sldId id="256" r:id="rId4"/>
    <p:sldId id="8037" r:id="rId5"/>
    <p:sldId id="8016" r:id="rId6"/>
    <p:sldId id="260" r:id="rId7"/>
    <p:sldId id="8061" r:id="rId8"/>
    <p:sldId id="8054" r:id="rId9"/>
    <p:sldId id="8096" r:id="rId10"/>
    <p:sldId id="7986" r:id="rId11"/>
    <p:sldId id="8098" r:id="rId12"/>
    <p:sldId id="8063" r:id="rId13"/>
    <p:sldId id="8094" r:id="rId14"/>
    <p:sldId id="413" r:id="rId15"/>
    <p:sldId id="8095" r:id="rId16"/>
    <p:sldId id="8097" r:id="rId17"/>
    <p:sldId id="8062" r:id="rId18"/>
    <p:sldId id="8002" r:id="rId19"/>
    <p:sldId id="8076" r:id="rId20"/>
    <p:sldId id="8026" r:id="rId21"/>
    <p:sldId id="8074" r:id="rId22"/>
    <p:sldId id="8022" r:id="rId23"/>
    <p:sldId id="8044" r:id="rId24"/>
    <p:sldId id="8073" r:id="rId25"/>
    <p:sldId id="8048" r:id="rId26"/>
    <p:sldId id="8075" r:id="rId27"/>
    <p:sldId id="8045" r:id="rId28"/>
    <p:sldId id="8070" r:id="rId29"/>
    <p:sldId id="8090" r:id="rId30"/>
    <p:sldId id="8064" r:id="rId31"/>
    <p:sldId id="752" r:id="rId32"/>
    <p:sldId id="8012" r:id="rId33"/>
    <p:sldId id="8029" r:id="rId34"/>
    <p:sldId id="8071" r:id="rId35"/>
    <p:sldId id="8020" r:id="rId36"/>
    <p:sldId id="8079" r:id="rId37"/>
    <p:sldId id="8091" r:id="rId38"/>
    <p:sldId id="8065" r:id="rId39"/>
    <p:sldId id="8066" r:id="rId40"/>
    <p:sldId id="8080" r:id="rId41"/>
    <p:sldId id="8081" r:id="rId42"/>
    <p:sldId id="8082" r:id="rId43"/>
    <p:sldId id="8067" r:id="rId44"/>
    <p:sldId id="8084" r:id="rId45"/>
    <p:sldId id="8085" r:id="rId46"/>
    <p:sldId id="8068" r:id="rId47"/>
    <p:sldId id="8086" r:id="rId48"/>
    <p:sldId id="8087" r:id="rId49"/>
    <p:sldId id="8083" r:id="rId50"/>
    <p:sldId id="8077" r:id="rId51"/>
    <p:sldId id="8078" r:id="rId52"/>
    <p:sldId id="8072" r:id="rId53"/>
    <p:sldId id="7957" r:id="rId54"/>
    <p:sldId id="267" r:id="rId55"/>
    <p:sldId id="8030" r:id="rId56"/>
    <p:sldId id="8092" r:id="rId57"/>
    <p:sldId id="8041" r:id="rId58"/>
    <p:sldId id="8040" r:id="rId59"/>
    <p:sldId id="7935" r:id="rId60"/>
    <p:sldId id="8010" r:id="rId61"/>
    <p:sldId id="8018" r:id="rId62"/>
    <p:sldId id="8008" r:id="rId63"/>
    <p:sldId id="8049" r:id="rId64"/>
    <p:sldId id="8050" r:id="rId65"/>
    <p:sldId id="8017" r:id="rId66"/>
    <p:sldId id="8031" r:id="rId67"/>
    <p:sldId id="781" r:id="rId68"/>
    <p:sldId id="8003" r:id="rId69"/>
    <p:sldId id="8032" r:id="rId70"/>
    <p:sldId id="8033" r:id="rId71"/>
    <p:sldId id="8035" r:id="rId72"/>
    <p:sldId id="8005" r:id="rId73"/>
    <p:sldId id="8059" r:id="rId74"/>
    <p:sldId id="806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0638F-9579-E893-0197-38D95CB74D80}" name="Katherine Mckeague Abrams" initials="KMA" userId="S::kaab3536@colorado.edu::c3c02ecd-6fd1-430a-90d4-b8672eff30c5" providerId="AD"/>
  <p188:author id="{CF1F729B-D796-5577-3C39-B3D5EF5CEA7B}" name="Lara Ettenson" initials="A" userId="Lara Etten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B41"/>
    <a:srgbClr val="E8A469"/>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p:restoredTop sz="85303"/>
  </p:normalViewPr>
  <p:slideViewPr>
    <p:cSldViewPr snapToGrid="0" snapToObjects="1">
      <p:cViewPr varScale="1">
        <p:scale>
          <a:sx n="85" d="100"/>
          <a:sy n="85" d="100"/>
        </p:scale>
        <p:origin x="184" y="4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1</a:t>
          </a:r>
          <a:r>
            <a:rPr lang="en-US" sz="2400" kern="1200" baseline="30000" dirty="0">
              <a:latin typeface="Goudy Old Style" panose="02020502050305020303" pitchFamily="18" charset="77"/>
            </a:rPr>
            <a:t>ST</a:t>
          </a:r>
          <a:r>
            <a:rPr lang="en-US" sz="2400" kern="1200" dirty="0">
              <a:latin typeface="Goudy Old Style" panose="02020502050305020303" pitchFamily="18" charset="77"/>
            </a:rPr>
            <a:t> Meeting Feedback</a:t>
          </a: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77C4C590-46B1-DD4A-99F2-6BFE6C9B1394}">
      <dgm:prSet custT="1"/>
      <dgm:spPr/>
      <dgm:t>
        <a:bodyPr anchor="ctr"/>
        <a:lstStyle/>
        <a:p>
          <a:r>
            <a:rPr lang="en-US" sz="2400" dirty="0">
              <a:latin typeface="Goudy Old Style" panose="02020502050305020303" pitchFamily="18" charset="77"/>
            </a:rPr>
            <a:t>Housekeeping</a:t>
          </a:r>
        </a:p>
      </dgm:t>
    </dgm:pt>
    <dgm:pt modelId="{892A891F-E914-3243-9283-630E34B6C54C}" type="parTrans" cxnId="{A61130ED-C480-E140-9DA0-024A7BAA3062}">
      <dgm:prSet/>
      <dgm:spPr/>
      <dgm:t>
        <a:bodyPr/>
        <a:lstStyle/>
        <a:p>
          <a:endParaRPr lang="en-US"/>
        </a:p>
      </dgm:t>
    </dgm:pt>
    <dgm:pt modelId="{26A2250B-B65F-A34A-BCB6-A3A43E70F6E5}" type="sibTrans" cxnId="{A61130ED-C480-E140-9DA0-024A7BAA3062}">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2"/>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2"/>
      <dgm:spPr/>
    </dgm:pt>
    <dgm:pt modelId="{14A3C5AA-0CD2-A043-9983-89A42301257F}" type="pres">
      <dgm:prSet presAssocID="{C7A62B73-AFDF-4D0E-A365-383026B0DB4F}" presName="vert1" presStyleCnt="0"/>
      <dgm:spPr/>
    </dgm:pt>
    <dgm:pt modelId="{134F1A40-53EE-494B-A048-C3ACAAD6D92B}" type="pres">
      <dgm:prSet presAssocID="{77C4C590-46B1-DD4A-99F2-6BFE6C9B1394}" presName="thickLine" presStyleLbl="alignNode1" presStyleIdx="1" presStyleCnt="2"/>
      <dgm:spPr/>
    </dgm:pt>
    <dgm:pt modelId="{682ED41E-D42F-B844-90B5-9814CF3FA5C3}" type="pres">
      <dgm:prSet presAssocID="{77C4C590-46B1-DD4A-99F2-6BFE6C9B1394}" presName="horz1" presStyleCnt="0"/>
      <dgm:spPr/>
    </dgm:pt>
    <dgm:pt modelId="{EDBB661C-7342-434F-A63D-EDB6AA94742A}" type="pres">
      <dgm:prSet presAssocID="{77C4C590-46B1-DD4A-99F2-6BFE6C9B1394}" presName="tx1" presStyleLbl="revTx" presStyleIdx="1" presStyleCnt="2"/>
      <dgm:spPr/>
    </dgm:pt>
    <dgm:pt modelId="{EA1DF899-D4B8-D744-AAE7-875D5514F5EA}" type="pres">
      <dgm:prSet presAssocID="{77C4C590-46B1-DD4A-99F2-6BFE6C9B1394}" presName="vert1" presStyleCnt="0"/>
      <dgm:spPr/>
    </dgm:pt>
  </dgm:ptLst>
  <dgm:cxnLst>
    <dgm:cxn modelId="{3DE1D953-B01A-374C-A277-C6F6C7C13995}" type="presOf" srcId="{77C4C590-46B1-DD4A-99F2-6BFE6C9B1394}" destId="{EDBB661C-7342-434F-A63D-EDB6AA94742A}" srcOrd="0" destOrd="0" presId="urn:microsoft.com/office/officeart/2008/layout/LinedList"/>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A61130ED-C480-E140-9DA0-024A7BAA3062}" srcId="{402B5038-898A-48DC-AC18-DCC411A73CE5}" destId="{77C4C590-46B1-DD4A-99F2-6BFE6C9B1394}" srcOrd="1" destOrd="0" parTransId="{892A891F-E914-3243-9283-630E34B6C54C}" sibTransId="{26A2250B-B65F-A34A-BCB6-A3A43E70F6E5}"/>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02322A00-292A-B245-9F9B-6FA280033BD1}" type="presParOf" srcId="{72F75A64-9D14-B04C-AB16-2E62CA82F973}" destId="{134F1A40-53EE-494B-A048-C3ACAAD6D92B}" srcOrd="2" destOrd="0" presId="urn:microsoft.com/office/officeart/2008/layout/LinedList"/>
    <dgm:cxn modelId="{467AE5DA-81C4-8A45-B075-F47E15804AA0}" type="presParOf" srcId="{72F75A64-9D14-B04C-AB16-2E62CA82F973}" destId="{682ED41E-D42F-B844-90B5-9814CF3FA5C3}" srcOrd="3" destOrd="0" presId="urn:microsoft.com/office/officeart/2008/layout/LinedList"/>
    <dgm:cxn modelId="{8D0226F8-D4DD-024F-ABD5-82AA34B05CF2}" type="presParOf" srcId="{682ED41E-D42F-B844-90B5-9814CF3FA5C3}" destId="{EDBB661C-7342-434F-A63D-EDB6AA94742A}" srcOrd="0" destOrd="0" presId="urn:microsoft.com/office/officeart/2008/layout/LinedList"/>
    <dgm:cxn modelId="{10CF45A7-F480-734F-AE21-71441930EFD7}" type="presParOf" srcId="{682ED41E-D42F-B844-90B5-9814CF3FA5C3}" destId="{EA1DF899-D4B8-D744-AAE7-875D5514F5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6EE059-1757-C745-97D9-0B8FDBF636A1}">
      <dgm:prSet custT="1"/>
      <dgm:spPr/>
      <dgm:t>
        <a:bodyPr/>
        <a:lstStyle/>
        <a:p>
          <a:pPr>
            <a:buFont typeface="+mj-lt"/>
            <a:buAutoNum type="alphaUcParenR"/>
          </a:pPr>
          <a:r>
            <a:rPr lang="en-US" sz="2400" dirty="0">
              <a:latin typeface="Goudy Old Style" panose="02020502050305020303" pitchFamily="18" charset="77"/>
            </a:rPr>
            <a:t>Debrief where ended up and how meeting went</a:t>
          </a:r>
        </a:p>
      </dgm:t>
    </dgm:pt>
    <dgm:pt modelId="{C907C74C-774E-B94C-9433-47C0747BB21A}" type="parTrans" cxnId="{089BB00F-7BDF-3244-9A92-B4970B80E862}">
      <dgm:prSet/>
      <dgm:spPr/>
      <dgm:t>
        <a:bodyPr/>
        <a:lstStyle/>
        <a:p>
          <a:endParaRPr lang="en-US"/>
        </a:p>
      </dgm:t>
    </dgm:pt>
    <dgm:pt modelId="{9921AD14-9C8D-724A-8E96-C33E742FA7F6}" type="sibTrans" cxnId="{089BB00F-7BDF-3244-9A92-B4970B80E862}">
      <dgm:prSet/>
      <dgm:spPr/>
      <dgm:t>
        <a:bodyPr/>
        <a:lstStyle/>
        <a:p>
          <a:endParaRPr lang="en-US"/>
        </a:p>
      </dgm:t>
    </dgm:pt>
    <dgm:pt modelId="{153F1B9F-D28C-3446-8174-23A4BEE7C210}">
      <dgm:prSet custT="1"/>
      <dgm:spPr/>
      <dgm:t>
        <a:bodyPr/>
        <a:lstStyle/>
        <a:p>
          <a:pPr>
            <a:buFont typeface="+mj-lt"/>
            <a:buAutoNum type="alphaUcParenR"/>
          </a:pPr>
          <a:r>
            <a:rPr lang="en-US" sz="2400" dirty="0">
              <a:latin typeface="Goudy Old Style" panose="02020502050305020303" pitchFamily="18" charset="77"/>
            </a:rPr>
            <a:t>Identify clear next steps including homework assignment</a:t>
          </a:r>
        </a:p>
      </dgm:t>
    </dgm:pt>
    <dgm:pt modelId="{25CA515F-6921-374F-894B-4F1A95FB2277}" type="parTrans" cxnId="{57712064-5536-A546-B616-9744B17192DA}">
      <dgm:prSet/>
      <dgm:spPr/>
      <dgm:t>
        <a:bodyPr/>
        <a:lstStyle/>
        <a:p>
          <a:endParaRPr lang="en-US"/>
        </a:p>
      </dgm:t>
    </dgm:pt>
    <dgm:pt modelId="{C20DC233-EFF0-F84E-B622-A55E9CD2926F}" type="sibTrans" cxnId="{57712064-5536-A546-B616-9744B17192DA}">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D381FC0E-1737-4941-87EE-66552188715C}" type="pres">
      <dgm:prSet presAssocID="{226EE059-1757-C745-97D9-0B8FDBF636A1}" presName="thickLine" presStyleLbl="alignNode1" presStyleIdx="0" presStyleCnt="2"/>
      <dgm:spPr/>
    </dgm:pt>
    <dgm:pt modelId="{52958251-539C-0641-A2F7-9E3A80BE559B}" type="pres">
      <dgm:prSet presAssocID="{226EE059-1757-C745-97D9-0B8FDBF636A1}" presName="horz1" presStyleCnt="0"/>
      <dgm:spPr/>
    </dgm:pt>
    <dgm:pt modelId="{47474CFD-4310-B847-B649-F3C488577DB5}" type="pres">
      <dgm:prSet presAssocID="{226EE059-1757-C745-97D9-0B8FDBF636A1}" presName="tx1" presStyleLbl="revTx" presStyleIdx="0" presStyleCnt="2"/>
      <dgm:spPr/>
    </dgm:pt>
    <dgm:pt modelId="{AF32E55A-D7ED-234F-B18E-0FD07920559F}" type="pres">
      <dgm:prSet presAssocID="{226EE059-1757-C745-97D9-0B8FDBF636A1}" presName="vert1" presStyleCnt="0"/>
      <dgm:spPr/>
    </dgm:pt>
    <dgm:pt modelId="{E6C15A8B-72EA-BF42-B046-2CB0450268AC}" type="pres">
      <dgm:prSet presAssocID="{153F1B9F-D28C-3446-8174-23A4BEE7C210}" presName="thickLine" presStyleLbl="alignNode1" presStyleIdx="1" presStyleCnt="2"/>
      <dgm:spPr/>
    </dgm:pt>
    <dgm:pt modelId="{83504347-B3F7-7044-8660-703329EDE0C1}" type="pres">
      <dgm:prSet presAssocID="{153F1B9F-D28C-3446-8174-23A4BEE7C210}" presName="horz1" presStyleCnt="0"/>
      <dgm:spPr/>
    </dgm:pt>
    <dgm:pt modelId="{810B7F00-6BC5-864C-8202-A70BC1A82638}" type="pres">
      <dgm:prSet presAssocID="{153F1B9F-D28C-3446-8174-23A4BEE7C210}" presName="tx1" presStyleLbl="revTx" presStyleIdx="1" presStyleCnt="2"/>
      <dgm:spPr/>
    </dgm:pt>
    <dgm:pt modelId="{8CAC0E77-60E1-9747-A2B4-4F7B10C4E8CE}" type="pres">
      <dgm:prSet presAssocID="{153F1B9F-D28C-3446-8174-23A4BEE7C210}" presName="vert1" presStyleCnt="0"/>
      <dgm:spPr/>
    </dgm:pt>
  </dgm:ptLst>
  <dgm:cxnLst>
    <dgm:cxn modelId="{089BB00F-7BDF-3244-9A92-B4970B80E862}" srcId="{A8FB1FAF-9CCC-4321-94F4-4943AD1F083A}" destId="{226EE059-1757-C745-97D9-0B8FDBF636A1}" srcOrd="0" destOrd="0" parTransId="{C907C74C-774E-B94C-9433-47C0747BB21A}" sibTransId="{9921AD14-9C8D-724A-8E96-C33E742FA7F6}"/>
    <dgm:cxn modelId="{5704775B-CFD7-FF48-9D43-A81BA6779E8E}" type="presOf" srcId="{226EE059-1757-C745-97D9-0B8FDBF636A1}" destId="{47474CFD-4310-B847-B649-F3C488577DB5}" srcOrd="0" destOrd="0" presId="urn:microsoft.com/office/officeart/2008/layout/LinedList"/>
    <dgm:cxn modelId="{57712064-5536-A546-B616-9744B17192DA}" srcId="{A8FB1FAF-9CCC-4321-94F4-4943AD1F083A}" destId="{153F1B9F-D28C-3446-8174-23A4BEE7C210}" srcOrd="1" destOrd="0" parTransId="{25CA515F-6921-374F-894B-4F1A95FB2277}" sibTransId="{C20DC233-EFF0-F84E-B622-A55E9CD2926F}"/>
    <dgm:cxn modelId="{8F59989C-3620-4B4F-A188-40BAC41EDF85}" type="presOf" srcId="{A8FB1FAF-9CCC-4321-94F4-4943AD1F083A}" destId="{E9D81845-1232-8E4B-8B67-E5689EDF0724}" srcOrd="0" destOrd="0" presId="urn:microsoft.com/office/officeart/2008/layout/LinedList"/>
    <dgm:cxn modelId="{93F327B6-3BD7-8E40-A2E0-82E8E5721582}" type="presOf" srcId="{153F1B9F-D28C-3446-8174-23A4BEE7C210}" destId="{810B7F00-6BC5-864C-8202-A70BC1A82638}" srcOrd="0" destOrd="0" presId="urn:microsoft.com/office/officeart/2008/layout/LinedList"/>
    <dgm:cxn modelId="{57F33D4D-9946-F347-A117-9F3DEED21861}" type="presParOf" srcId="{E9D81845-1232-8E4B-8B67-E5689EDF0724}" destId="{D381FC0E-1737-4941-87EE-66552188715C}" srcOrd="0" destOrd="0" presId="urn:microsoft.com/office/officeart/2008/layout/LinedList"/>
    <dgm:cxn modelId="{F45A8C3C-2BED-764A-B942-D91AA0F0CC69}" type="presParOf" srcId="{E9D81845-1232-8E4B-8B67-E5689EDF0724}" destId="{52958251-539C-0641-A2F7-9E3A80BE559B}" srcOrd="1" destOrd="0" presId="urn:microsoft.com/office/officeart/2008/layout/LinedList"/>
    <dgm:cxn modelId="{62E86A6D-5187-394E-BC11-793C571BC29E}" type="presParOf" srcId="{52958251-539C-0641-A2F7-9E3A80BE559B}" destId="{47474CFD-4310-B847-B649-F3C488577DB5}" srcOrd="0" destOrd="0" presId="urn:microsoft.com/office/officeart/2008/layout/LinedList"/>
    <dgm:cxn modelId="{80B3CBA0-9E3B-0149-BBF1-54D6C516DBC7}" type="presParOf" srcId="{52958251-539C-0641-A2F7-9E3A80BE559B}" destId="{AF32E55A-D7ED-234F-B18E-0FD07920559F}" srcOrd="1" destOrd="0" presId="urn:microsoft.com/office/officeart/2008/layout/LinedList"/>
    <dgm:cxn modelId="{5AFD03F8-5C74-F042-B726-BC3BCAD18748}" type="presParOf" srcId="{E9D81845-1232-8E4B-8B67-E5689EDF0724}" destId="{E6C15A8B-72EA-BF42-B046-2CB0450268AC}" srcOrd="2" destOrd="0" presId="urn:microsoft.com/office/officeart/2008/layout/LinedList"/>
    <dgm:cxn modelId="{833DB78B-5F9B-4F4E-885B-492C72DCB91C}" type="presParOf" srcId="{E9D81845-1232-8E4B-8B67-E5689EDF0724}" destId="{83504347-B3F7-7044-8660-703329EDE0C1}" srcOrd="3" destOrd="0" presId="urn:microsoft.com/office/officeart/2008/layout/LinedList"/>
    <dgm:cxn modelId="{170A60BE-7EC5-C643-8672-46C90A0EF7C2}" type="presParOf" srcId="{83504347-B3F7-7044-8660-703329EDE0C1}" destId="{810B7F00-6BC5-864C-8202-A70BC1A82638}" srcOrd="0" destOrd="0" presId="urn:microsoft.com/office/officeart/2008/layout/LinedList"/>
    <dgm:cxn modelId="{60635501-4A6E-8C41-8CB7-C0B26F64C9F4}" type="presParOf" srcId="{83504347-B3F7-7044-8660-703329EDE0C1}" destId="{8CAC0E77-60E1-9747-A2B4-4F7B10C4E8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WG Charge, Scope, Approach, Timeline, Key Questions, Deliverable</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CCEF5DC5-3EB7-6846-8AB4-8C1E5D186849}">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Groundrules &amp; Meeting Norms</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a:p>
          <a:pPr marL="0" lvl="0" indent="0" algn="l" defTabSz="1066800">
            <a:lnSpc>
              <a:spcPct val="90000"/>
            </a:lnSpc>
            <a:spcBef>
              <a:spcPct val="0"/>
            </a:spcBef>
            <a:spcAft>
              <a:spcPct val="35000"/>
            </a:spcAft>
            <a:buNone/>
          </a:pP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gm:t>
    </dgm:pt>
    <dgm:pt modelId="{FB245200-596C-AC4A-823A-D07F3B44FC7E}" type="parTrans" cxnId="{9B0B4095-048F-6C48-B860-AF4D53E5983E}">
      <dgm:prSet/>
      <dgm:spPr/>
      <dgm:t>
        <a:bodyPr/>
        <a:lstStyle/>
        <a:p>
          <a:endParaRPr lang="en-US"/>
        </a:p>
      </dgm:t>
    </dgm:pt>
    <dgm:pt modelId="{6E75B684-984E-2048-A2F2-C63425EF3F1C}" type="sibTrans" cxnId="{9B0B4095-048F-6C48-B860-AF4D53E5983E}">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2"/>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2"/>
      <dgm:spPr/>
    </dgm:pt>
    <dgm:pt modelId="{14A3C5AA-0CD2-A043-9983-89A42301257F}" type="pres">
      <dgm:prSet presAssocID="{C7A62B73-AFDF-4D0E-A365-383026B0DB4F}" presName="vert1" presStyleCnt="0"/>
      <dgm:spPr/>
    </dgm:pt>
    <dgm:pt modelId="{3292ED03-09D0-514D-9C32-50CC08D5977A}" type="pres">
      <dgm:prSet presAssocID="{CCEF5DC5-3EB7-6846-8AB4-8C1E5D186849}" presName="thickLine" presStyleLbl="alignNode1" presStyleIdx="1" presStyleCnt="2"/>
      <dgm:spPr/>
    </dgm:pt>
    <dgm:pt modelId="{B57E6F9E-3F67-0740-8968-CEB65408417D}" type="pres">
      <dgm:prSet presAssocID="{CCEF5DC5-3EB7-6846-8AB4-8C1E5D186849}" presName="horz1" presStyleCnt="0"/>
      <dgm:spPr/>
    </dgm:pt>
    <dgm:pt modelId="{0E8C236C-A4EA-EE4E-B6A3-A276BF83900C}" type="pres">
      <dgm:prSet presAssocID="{CCEF5DC5-3EB7-6846-8AB4-8C1E5D186849}" presName="tx1" presStyleLbl="revTx" presStyleIdx="1" presStyleCnt="2"/>
      <dgm:spPr/>
    </dgm:pt>
    <dgm:pt modelId="{06E1C538-A7DE-CB4A-BA35-B8B399F5BD7A}" type="pres">
      <dgm:prSet presAssocID="{CCEF5DC5-3EB7-6846-8AB4-8C1E5D186849}" presName="vert1" presStyleCnt="0"/>
      <dgm:spPr/>
    </dgm:pt>
  </dgm:ptLst>
  <dgm:cxnLst>
    <dgm:cxn modelId="{90955B3D-B757-E449-9049-3C4A39262812}" type="presOf" srcId="{CCEF5DC5-3EB7-6846-8AB4-8C1E5D186849}" destId="{0E8C236C-A4EA-EE4E-B6A3-A276BF83900C}" srcOrd="0" destOrd="0" presId="urn:microsoft.com/office/officeart/2008/layout/LinedList"/>
    <dgm:cxn modelId="{9B0B4095-048F-6C48-B860-AF4D53E5983E}" srcId="{402B5038-898A-48DC-AC18-DCC411A73CE5}" destId="{CCEF5DC5-3EB7-6846-8AB4-8C1E5D186849}" srcOrd="1" destOrd="0" parTransId="{FB245200-596C-AC4A-823A-D07F3B44FC7E}" sibTransId="{6E75B684-984E-2048-A2F2-C63425EF3F1C}"/>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4141494F-E850-0D4C-A8E4-6F56AE63CC67}" type="presParOf" srcId="{72F75A64-9D14-B04C-AB16-2E62CA82F973}" destId="{3292ED03-09D0-514D-9C32-50CC08D5977A}" srcOrd="2" destOrd="0" presId="urn:microsoft.com/office/officeart/2008/layout/LinedList"/>
    <dgm:cxn modelId="{443868FC-5EB0-DA46-8807-1FC0D46E4FD8}" type="presParOf" srcId="{72F75A64-9D14-B04C-AB16-2E62CA82F973}" destId="{B57E6F9E-3F67-0740-8968-CEB65408417D}" srcOrd="3" destOrd="0" presId="urn:microsoft.com/office/officeart/2008/layout/LinedList"/>
    <dgm:cxn modelId="{776CAC24-8A7B-044A-89EB-20CB2E31DDF3}" type="presParOf" srcId="{B57E6F9E-3F67-0740-8968-CEB65408417D}" destId="{0E8C236C-A4EA-EE4E-B6A3-A276BF83900C}" srcOrd="0" destOrd="0" presId="urn:microsoft.com/office/officeart/2008/layout/LinedList"/>
    <dgm:cxn modelId="{737C3C58-63D8-B549-B0E7-C175876CF0D2}" type="presParOf" srcId="{B57E6F9E-3F67-0740-8968-CEB65408417D}" destId="{06E1C538-A7DE-CB4A-BA35-B8B399F5BD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5AFF81-5CCA-4C74-A820-35278143B14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E5314754-0C72-48FC-9EC9-2C95B61F6BF3}">
      <dgm:prSet custT="1"/>
      <dgm:spPr>
        <a:solidFill>
          <a:schemeClr val="accent1"/>
        </a:solidFill>
      </dgm:spPr>
      <dgm:t>
        <a:bodyPr/>
        <a:lstStyle/>
        <a:p>
          <a:pPr>
            <a:lnSpc>
              <a:spcPct val="100000"/>
            </a:lnSpc>
          </a:pPr>
          <a:r>
            <a:rPr lang="en-US" sz="2000" b="1" dirty="0">
              <a:latin typeface="Goudy Old Style" panose="02020502050305020303" pitchFamily="18" charset="77"/>
            </a:rPr>
            <a:t>Review CAEECC membership</a:t>
          </a:r>
          <a:r>
            <a:rPr lang="en-US" sz="2000" dirty="0">
              <a:latin typeface="Goudy Old Style" panose="02020502050305020303" pitchFamily="18" charset="77"/>
            </a:rPr>
            <a:t> including composition of the </a:t>
          </a:r>
          <a:r>
            <a:rPr lang="en-US" sz="2000" i="1" dirty="0">
              <a:latin typeface="Goudy Old Style" panose="02020502050305020303" pitchFamily="18" charset="77"/>
            </a:rPr>
            <a:t>organizations</a:t>
          </a:r>
          <a:r>
            <a:rPr lang="en-US" sz="2000" dirty="0">
              <a:latin typeface="Goudy Old Style" panose="02020502050305020303" pitchFamily="18" charset="77"/>
            </a:rPr>
            <a:t> on CAEECC, as well as diversity of </a:t>
          </a:r>
          <a:r>
            <a:rPr lang="en-US" sz="2000" i="1" dirty="0">
              <a:latin typeface="Goudy Old Style" panose="02020502050305020303" pitchFamily="18" charset="77"/>
            </a:rPr>
            <a:t>Member representatives</a:t>
          </a:r>
          <a:r>
            <a:rPr lang="en-US" sz="2000" dirty="0">
              <a:latin typeface="Goudy Old Style" panose="02020502050305020303" pitchFamily="18" charset="77"/>
            </a:rPr>
            <a:t>. Identify next steps to address any composition and diversity issues, including overcoming any identified barriers to participation.</a:t>
          </a:r>
        </a:p>
      </dgm:t>
    </dgm:pt>
    <dgm:pt modelId="{695087A1-359A-4DD3-853D-8C9FD8ACBB9A}" type="parTrans" cxnId="{F2CC12BF-9CF4-43AB-9C90-3DB45C22B4A8}">
      <dgm:prSet/>
      <dgm:spPr/>
      <dgm:t>
        <a:bodyPr/>
        <a:lstStyle/>
        <a:p>
          <a:endParaRPr lang="en-US"/>
        </a:p>
      </dgm:t>
    </dgm:pt>
    <dgm:pt modelId="{385A7A1C-468B-41C4-A42A-1DA8BE496AAE}" type="sibTrans" cxnId="{F2CC12BF-9CF4-43AB-9C90-3DB45C22B4A8}">
      <dgm:prSet/>
      <dgm:spPr/>
      <dgm:t>
        <a:bodyPr/>
        <a:lstStyle/>
        <a:p>
          <a:endParaRPr lang="en-US"/>
        </a:p>
      </dgm:t>
    </dgm:pt>
    <dgm:pt modelId="{B109D676-6320-410C-AF42-102B9D63C419}">
      <dgm:prSet custT="1"/>
      <dgm:spPr/>
      <dgm:t>
        <a:bodyPr/>
        <a:lstStyle/>
        <a:p>
          <a:pPr>
            <a:lnSpc>
              <a:spcPct val="100000"/>
            </a:lnSpc>
          </a:pPr>
          <a:r>
            <a:rPr lang="en-US" sz="2000" b="1" kern="1200" dirty="0">
              <a:latin typeface="Goudy Old Style" panose="02020502050305020303" pitchFamily="18" charset="77"/>
            </a:rPr>
            <a:t>Recommend additional ways to create a more </a:t>
          </a:r>
          <a:r>
            <a:rPr lang="en-US" sz="2000" b="1" kern="1200" dirty="0">
              <a:solidFill>
                <a:srgbClr val="FFFFFF">
                  <a:hueOff val="0"/>
                  <a:satOff val="0"/>
                  <a:lumOff val="0"/>
                  <a:alphaOff val="0"/>
                </a:srgbClr>
              </a:solidFill>
              <a:latin typeface="Goudy Old Style" panose="02020502050305020303" pitchFamily="18" charset="77"/>
              <a:ea typeface="+mn-ea"/>
              <a:cs typeface="+mn-cs"/>
            </a:rPr>
            <a:t>diverse, equitable, inclusive </a:t>
          </a:r>
          <a:r>
            <a:rPr lang="en-US" sz="2000" b="1" kern="1200" dirty="0">
              <a:latin typeface="Goudy Old Style" panose="02020502050305020303" pitchFamily="18" charset="77"/>
            </a:rPr>
            <a:t>and accessible CAEECC collaborative </a:t>
          </a:r>
          <a:r>
            <a:rPr lang="en-US" sz="2000" kern="1200" dirty="0">
              <a:latin typeface="Goudy Old Style" panose="02020502050305020303" pitchFamily="18" charset="77"/>
            </a:rPr>
            <a:t>to (a) allow for easier participation from a wider array of stakeholders and (b) to</a:t>
          </a:r>
          <a:r>
            <a:rPr lang="en-US" sz="2000" b="1" kern="1200" dirty="0">
              <a:latin typeface="Goudy Old Style" panose="02020502050305020303" pitchFamily="18" charset="77"/>
            </a:rPr>
            <a:t> </a:t>
          </a:r>
          <a:r>
            <a:rPr lang="en-US" sz="2000" kern="1200" dirty="0">
              <a:latin typeface="Goudy Old Style" panose="02020502050305020303" pitchFamily="18" charset="77"/>
            </a:rPr>
            <a:t>create a space to ensure that CAEECC’s recommendations on policies and programs are grounded based on input from by a more inclusive and diverse group.</a:t>
          </a:r>
        </a:p>
      </dgm:t>
    </dgm:pt>
    <dgm:pt modelId="{6B9C7F53-06D4-4DE3-8A1C-778376289334}" type="sibTrans" cxnId="{FCE73EB4-F109-4D5D-8BC8-48CCFAE11A10}">
      <dgm:prSet/>
      <dgm:spPr/>
      <dgm:t>
        <a:bodyPr/>
        <a:lstStyle/>
        <a:p>
          <a:endParaRPr lang="en-US"/>
        </a:p>
      </dgm:t>
    </dgm:pt>
    <dgm:pt modelId="{4E111F22-0103-4B56-A9D7-C236A47A5017}" type="parTrans" cxnId="{FCE73EB4-F109-4D5D-8BC8-48CCFAE11A10}">
      <dgm:prSet/>
      <dgm:spPr/>
      <dgm:t>
        <a:bodyPr/>
        <a:lstStyle/>
        <a:p>
          <a:endParaRPr lang="en-US"/>
        </a:p>
      </dgm:t>
    </dgm:pt>
    <dgm:pt modelId="{F22D996D-1134-42CE-96C5-0FCA9E9966C2}" type="pres">
      <dgm:prSet presAssocID="{FC5AFF81-5CCA-4C74-A820-35278143B14E}" presName="root" presStyleCnt="0">
        <dgm:presLayoutVars>
          <dgm:dir/>
          <dgm:resizeHandles val="exact"/>
        </dgm:presLayoutVars>
      </dgm:prSet>
      <dgm:spPr/>
    </dgm:pt>
    <dgm:pt modelId="{4366BE59-C5FB-4EB8-9902-80C8CC853ADC}" type="pres">
      <dgm:prSet presAssocID="{E5314754-0C72-48FC-9EC9-2C95B61F6BF3}" presName="compNode" presStyleCnt="0"/>
      <dgm:spPr/>
    </dgm:pt>
    <dgm:pt modelId="{E6E63F86-1675-4198-835C-9E719A0F3FB6}" type="pres">
      <dgm:prSet presAssocID="{E5314754-0C72-48FC-9EC9-2C95B61F6BF3}" presName="bgRect" presStyleLbl="bgShp" presStyleIdx="0" presStyleCnt="2" custScaleY="151335"/>
      <dgm:spPr>
        <a:solidFill>
          <a:schemeClr val="accent1"/>
        </a:solidFill>
      </dgm:spPr>
    </dgm:pt>
    <dgm:pt modelId="{112776F3-1B08-4ECA-AE70-5A701450114A}" type="pres">
      <dgm:prSet presAssocID="{E5314754-0C72-48FC-9EC9-2C95B61F6B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Org Chart"/>
        </a:ext>
      </dgm:extLst>
    </dgm:pt>
    <dgm:pt modelId="{7C3DB532-7506-4E4B-8D5D-B16E4705C2D0}" type="pres">
      <dgm:prSet presAssocID="{E5314754-0C72-48FC-9EC9-2C95B61F6BF3}" presName="spaceRect" presStyleCnt="0"/>
      <dgm:spPr/>
    </dgm:pt>
    <dgm:pt modelId="{EA38266E-5935-48C5-B4FC-9C53F6C2193A}" type="pres">
      <dgm:prSet presAssocID="{E5314754-0C72-48FC-9EC9-2C95B61F6BF3}" presName="parTx" presStyleLbl="revTx" presStyleIdx="0" presStyleCnt="2" custLinFactNeighborX="10" custLinFactNeighborY="-16969">
        <dgm:presLayoutVars>
          <dgm:chMax val="0"/>
          <dgm:chPref val="0"/>
        </dgm:presLayoutVars>
      </dgm:prSet>
      <dgm:spPr/>
    </dgm:pt>
    <dgm:pt modelId="{A79ED51F-34F9-48C5-AAB2-07911D9D60AD}" type="pres">
      <dgm:prSet presAssocID="{385A7A1C-468B-41C4-A42A-1DA8BE496AAE}" presName="sibTrans" presStyleCnt="0"/>
      <dgm:spPr/>
    </dgm:pt>
    <dgm:pt modelId="{4906683F-680F-4808-8070-23009BCD002E}" type="pres">
      <dgm:prSet presAssocID="{B109D676-6320-410C-AF42-102B9D63C419}" presName="compNode" presStyleCnt="0"/>
      <dgm:spPr/>
    </dgm:pt>
    <dgm:pt modelId="{30D2CB45-4F28-46E3-8991-C6EAF457235F}" type="pres">
      <dgm:prSet presAssocID="{B109D676-6320-410C-AF42-102B9D63C419}" presName="bgRect" presStyleLbl="bgShp" presStyleIdx="1" presStyleCnt="2" custScaleY="200428"/>
      <dgm:spPr>
        <a:solidFill>
          <a:schemeClr val="accent1"/>
        </a:solidFill>
      </dgm:spPr>
    </dgm:pt>
    <dgm:pt modelId="{01F57041-AB41-4218-953F-C451E27C3116}" type="pres">
      <dgm:prSet presAssocID="{B109D676-6320-410C-AF42-102B9D63C419}" presName="iconRect" presStyleLbl="nod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26D28E3E-4B5A-41A1-8DA9-E6696E7E7AB6}" type="pres">
      <dgm:prSet presAssocID="{B109D676-6320-410C-AF42-102B9D63C419}" presName="spaceRect" presStyleCnt="0"/>
      <dgm:spPr/>
    </dgm:pt>
    <dgm:pt modelId="{82A60D2B-E1C5-4803-BD4C-F13F18E41614}" type="pres">
      <dgm:prSet presAssocID="{B109D676-6320-410C-AF42-102B9D63C419}" presName="parTx" presStyleLbl="revTx" presStyleIdx="1" presStyleCnt="2">
        <dgm:presLayoutVars>
          <dgm:chMax val="0"/>
          <dgm:chPref val="0"/>
        </dgm:presLayoutVars>
      </dgm:prSet>
      <dgm:spPr/>
    </dgm:pt>
  </dgm:ptLst>
  <dgm:cxnLst>
    <dgm:cxn modelId="{8F130A36-2E49-4891-9962-BC80E96C0568}" type="presOf" srcId="{B109D676-6320-410C-AF42-102B9D63C419}" destId="{82A60D2B-E1C5-4803-BD4C-F13F18E41614}" srcOrd="0" destOrd="0" presId="urn:microsoft.com/office/officeart/2018/2/layout/IconVerticalSolidList"/>
    <dgm:cxn modelId="{64FCE347-B71E-463F-A893-07824E27E920}" type="presOf" srcId="{E5314754-0C72-48FC-9EC9-2C95B61F6BF3}" destId="{EA38266E-5935-48C5-B4FC-9C53F6C2193A}" srcOrd="0" destOrd="0" presId="urn:microsoft.com/office/officeart/2018/2/layout/IconVerticalSolidList"/>
    <dgm:cxn modelId="{FCE73EB4-F109-4D5D-8BC8-48CCFAE11A10}" srcId="{FC5AFF81-5CCA-4C74-A820-35278143B14E}" destId="{B109D676-6320-410C-AF42-102B9D63C419}" srcOrd="1" destOrd="0" parTransId="{4E111F22-0103-4B56-A9D7-C236A47A5017}" sibTransId="{6B9C7F53-06D4-4DE3-8A1C-778376289334}"/>
    <dgm:cxn modelId="{F2CC12BF-9CF4-43AB-9C90-3DB45C22B4A8}" srcId="{FC5AFF81-5CCA-4C74-A820-35278143B14E}" destId="{E5314754-0C72-48FC-9EC9-2C95B61F6BF3}" srcOrd="0" destOrd="0" parTransId="{695087A1-359A-4DD3-853D-8C9FD8ACBB9A}" sibTransId="{385A7A1C-468B-41C4-A42A-1DA8BE496AAE}"/>
    <dgm:cxn modelId="{D8238BEF-31A6-4878-A2F9-D2C6E039DEEC}" type="presOf" srcId="{FC5AFF81-5CCA-4C74-A820-35278143B14E}" destId="{F22D996D-1134-42CE-96C5-0FCA9E9966C2}" srcOrd="0" destOrd="0" presId="urn:microsoft.com/office/officeart/2018/2/layout/IconVerticalSolidList"/>
    <dgm:cxn modelId="{4B199BA0-C43C-4E1C-9125-278B65000C4C}" type="presParOf" srcId="{F22D996D-1134-42CE-96C5-0FCA9E9966C2}" destId="{4366BE59-C5FB-4EB8-9902-80C8CC853ADC}" srcOrd="0" destOrd="0" presId="urn:microsoft.com/office/officeart/2018/2/layout/IconVerticalSolidList"/>
    <dgm:cxn modelId="{0FCD4EEB-A782-409C-9EBC-B96B8B5252C0}" type="presParOf" srcId="{4366BE59-C5FB-4EB8-9902-80C8CC853ADC}" destId="{E6E63F86-1675-4198-835C-9E719A0F3FB6}" srcOrd="0" destOrd="0" presId="urn:microsoft.com/office/officeart/2018/2/layout/IconVerticalSolidList"/>
    <dgm:cxn modelId="{E9ED06B4-DE50-4A16-8438-63FE6AAF3EFF}" type="presParOf" srcId="{4366BE59-C5FB-4EB8-9902-80C8CC853ADC}" destId="{112776F3-1B08-4ECA-AE70-5A701450114A}" srcOrd="1" destOrd="0" presId="urn:microsoft.com/office/officeart/2018/2/layout/IconVerticalSolidList"/>
    <dgm:cxn modelId="{BD708100-C3E3-4C8D-B836-33D73B3DA054}" type="presParOf" srcId="{4366BE59-C5FB-4EB8-9902-80C8CC853ADC}" destId="{7C3DB532-7506-4E4B-8D5D-B16E4705C2D0}" srcOrd="2" destOrd="0" presId="urn:microsoft.com/office/officeart/2018/2/layout/IconVerticalSolidList"/>
    <dgm:cxn modelId="{F45CB56C-6D8B-4E4D-BA46-C3BB9E99F81F}" type="presParOf" srcId="{4366BE59-C5FB-4EB8-9902-80C8CC853ADC}" destId="{EA38266E-5935-48C5-B4FC-9C53F6C2193A}" srcOrd="3" destOrd="0" presId="urn:microsoft.com/office/officeart/2018/2/layout/IconVerticalSolidList"/>
    <dgm:cxn modelId="{3AB5F751-7937-4F78-B72F-3A482832AE43}" type="presParOf" srcId="{F22D996D-1134-42CE-96C5-0FCA9E9966C2}" destId="{A79ED51F-34F9-48C5-AAB2-07911D9D60AD}" srcOrd="1" destOrd="0" presId="urn:microsoft.com/office/officeart/2018/2/layout/IconVerticalSolidList"/>
    <dgm:cxn modelId="{CCE8F1E4-ECA7-4F6A-8B4B-F5DD7C66D332}" type="presParOf" srcId="{F22D996D-1134-42CE-96C5-0FCA9E9966C2}" destId="{4906683F-680F-4808-8070-23009BCD002E}" srcOrd="2" destOrd="0" presId="urn:microsoft.com/office/officeart/2018/2/layout/IconVerticalSolidList"/>
    <dgm:cxn modelId="{75E0063B-7EC7-4EA3-8145-D3FE68DF638F}" type="presParOf" srcId="{4906683F-680F-4808-8070-23009BCD002E}" destId="{30D2CB45-4F28-46E3-8991-C6EAF457235F}" srcOrd="0" destOrd="0" presId="urn:microsoft.com/office/officeart/2018/2/layout/IconVerticalSolidList"/>
    <dgm:cxn modelId="{E3696263-8C55-466B-A670-01F531A70778}" type="presParOf" srcId="{4906683F-680F-4808-8070-23009BCD002E}" destId="{01F57041-AB41-4218-953F-C451E27C3116}" srcOrd="1" destOrd="0" presId="urn:microsoft.com/office/officeart/2018/2/layout/IconVerticalSolidList"/>
    <dgm:cxn modelId="{CEBC9D0C-A4AF-467E-B359-99B62010C94D}" type="presParOf" srcId="{4906683F-680F-4808-8070-23009BCD002E}" destId="{26D28E3E-4B5A-41A1-8DA9-E6696E7E7AB6}" srcOrd="2" destOrd="0" presId="urn:microsoft.com/office/officeart/2018/2/layout/IconVerticalSolidList"/>
    <dgm:cxn modelId="{AAD57404-B117-42F0-B162-0B91618B5D70}" type="presParOf" srcId="{4906683F-680F-4808-8070-23009BCD002E}" destId="{82A60D2B-E1C5-4803-BD4C-F13F18E416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EAA73-2E02-D248-B9C3-ED8CB520BC6B}" type="doc">
      <dgm:prSet loTypeId="urn:microsoft.com/office/officeart/2005/8/layout/hProcess9" loCatId="" qsTypeId="urn:microsoft.com/office/officeart/2005/8/quickstyle/simple1" qsCatId="simple" csTypeId="urn:microsoft.com/office/officeart/2005/8/colors/accent1_2" csCatId="accent1" phldr="1"/>
      <dgm:spPr/>
    </dgm:pt>
    <dgm:pt modelId="{8A0E6174-2529-3F44-82BB-8C14E790D31D}">
      <dgm:prSet phldrT="[Text]"/>
      <dgm:spPr/>
      <dgm:t>
        <a:bodyPr/>
        <a:lstStyle/>
        <a:p>
          <a:r>
            <a:rPr lang="en-US" dirty="0">
              <a:latin typeface="Goudy Old Style" panose="02020502050305020303" pitchFamily="18" charset="77"/>
            </a:rPr>
            <a:t>Background &amp; Context</a:t>
          </a:r>
        </a:p>
      </dgm:t>
    </dgm:pt>
    <dgm:pt modelId="{CA809D17-359B-CF48-B50F-74F2FED792E1}" type="parTrans" cxnId="{41576662-2141-854A-9575-15A2060739CE}">
      <dgm:prSet/>
      <dgm:spPr/>
      <dgm:t>
        <a:bodyPr/>
        <a:lstStyle/>
        <a:p>
          <a:endParaRPr lang="en-US"/>
        </a:p>
      </dgm:t>
    </dgm:pt>
    <dgm:pt modelId="{43215553-B448-F246-B7BD-DCBFD601938D}" type="sibTrans" cxnId="{41576662-2141-854A-9575-15A2060739CE}">
      <dgm:prSet/>
      <dgm:spPr/>
      <dgm:t>
        <a:bodyPr/>
        <a:lstStyle/>
        <a:p>
          <a:endParaRPr lang="en-US"/>
        </a:p>
      </dgm:t>
    </dgm:pt>
    <dgm:pt modelId="{A8E68570-2E15-574C-B4EB-1E8873280A5A}">
      <dgm:prSet phldrT="[Text]"/>
      <dgm:spPr/>
      <dgm:t>
        <a:bodyPr/>
        <a:lstStyle/>
        <a:p>
          <a:r>
            <a:rPr lang="en-US" dirty="0">
              <a:latin typeface="Goudy Old Style" panose="02020502050305020303" pitchFamily="18" charset="77"/>
            </a:rPr>
            <a:t>Brainstorm &amp; refine ideas</a:t>
          </a:r>
        </a:p>
      </dgm:t>
    </dgm:pt>
    <dgm:pt modelId="{13A0D487-1D32-DD42-AA53-86A88941202D}" type="parTrans" cxnId="{240BFF36-3915-7845-BF4F-18BC09AD4848}">
      <dgm:prSet/>
      <dgm:spPr/>
      <dgm:t>
        <a:bodyPr/>
        <a:lstStyle/>
        <a:p>
          <a:endParaRPr lang="en-US"/>
        </a:p>
      </dgm:t>
    </dgm:pt>
    <dgm:pt modelId="{11506B43-A344-5949-93EC-54F10543DB65}" type="sibTrans" cxnId="{240BFF36-3915-7845-BF4F-18BC09AD4848}">
      <dgm:prSet/>
      <dgm:spPr/>
      <dgm:t>
        <a:bodyPr/>
        <a:lstStyle/>
        <a:p>
          <a:endParaRPr lang="en-US"/>
        </a:p>
      </dgm:t>
    </dgm:pt>
    <dgm:pt modelId="{EB387D20-6CDD-7B46-9B7B-305732C7AE33}">
      <dgm:prSet phldrT="[Text]"/>
      <dgm:spPr/>
      <dgm:t>
        <a:bodyPr/>
        <a:lstStyle/>
        <a:p>
          <a:r>
            <a:rPr lang="en-US" dirty="0">
              <a:latin typeface="Goudy Old Style" panose="02020502050305020303" pitchFamily="18" charset="77"/>
            </a:rPr>
            <a:t>Draft recommendations</a:t>
          </a:r>
        </a:p>
      </dgm:t>
    </dgm:pt>
    <dgm:pt modelId="{6C08EA77-D89B-4E48-AB79-F6C282B52853}" type="parTrans" cxnId="{9E9B0AFA-DC4A-1547-B7A8-768F70E03AB3}">
      <dgm:prSet/>
      <dgm:spPr/>
      <dgm:t>
        <a:bodyPr/>
        <a:lstStyle/>
        <a:p>
          <a:endParaRPr lang="en-US"/>
        </a:p>
      </dgm:t>
    </dgm:pt>
    <dgm:pt modelId="{EE2F768B-01AC-C847-B424-C941155E3797}" type="sibTrans" cxnId="{9E9B0AFA-DC4A-1547-B7A8-768F70E03AB3}">
      <dgm:prSet/>
      <dgm:spPr/>
      <dgm:t>
        <a:bodyPr/>
        <a:lstStyle/>
        <a:p>
          <a:endParaRPr lang="en-US"/>
        </a:p>
      </dgm:t>
    </dgm:pt>
    <dgm:pt modelId="{4E7FA34B-A1FE-6140-8A19-9B3DD5C629AB}">
      <dgm:prSet phldrT="[Text]"/>
      <dgm:spPr/>
      <dgm:t>
        <a:bodyPr/>
        <a:lstStyle/>
        <a:p>
          <a:r>
            <a:rPr lang="en-US" dirty="0">
              <a:latin typeface="Goudy Old Style" panose="02020502050305020303" pitchFamily="18" charset="77"/>
            </a:rPr>
            <a:t>Finalize recommendations</a:t>
          </a:r>
        </a:p>
      </dgm:t>
    </dgm:pt>
    <dgm:pt modelId="{36A92977-D126-C74D-AA16-8974CCA6DD4E}" type="parTrans" cxnId="{0466AAEB-7234-794D-BF7F-37E3D993A10A}">
      <dgm:prSet/>
      <dgm:spPr/>
      <dgm:t>
        <a:bodyPr/>
        <a:lstStyle/>
        <a:p>
          <a:endParaRPr lang="en-US"/>
        </a:p>
      </dgm:t>
    </dgm:pt>
    <dgm:pt modelId="{D526F3FD-8890-6644-B08C-A9DF6B42C833}" type="sibTrans" cxnId="{0466AAEB-7234-794D-BF7F-37E3D993A10A}">
      <dgm:prSet/>
      <dgm:spPr/>
      <dgm:t>
        <a:bodyPr/>
        <a:lstStyle/>
        <a:p>
          <a:endParaRPr lang="en-US"/>
        </a:p>
      </dgm:t>
    </dgm:pt>
    <dgm:pt modelId="{863028C4-82DB-DF4E-9AAE-04A82D01666E}" type="pres">
      <dgm:prSet presAssocID="{FBDEAA73-2E02-D248-B9C3-ED8CB520BC6B}" presName="CompostProcess" presStyleCnt="0">
        <dgm:presLayoutVars>
          <dgm:dir/>
          <dgm:resizeHandles val="exact"/>
        </dgm:presLayoutVars>
      </dgm:prSet>
      <dgm:spPr/>
    </dgm:pt>
    <dgm:pt modelId="{B58BF792-AE7A-E644-8009-93AD55B748BA}" type="pres">
      <dgm:prSet presAssocID="{FBDEAA73-2E02-D248-B9C3-ED8CB520BC6B}" presName="arrow" presStyleLbl="bgShp" presStyleIdx="0" presStyleCnt="1"/>
      <dgm:spPr/>
    </dgm:pt>
    <dgm:pt modelId="{FB290CC4-9208-4A48-9064-EFE72A31E22B}" type="pres">
      <dgm:prSet presAssocID="{FBDEAA73-2E02-D248-B9C3-ED8CB520BC6B}" presName="linearProcess" presStyleCnt="0"/>
      <dgm:spPr/>
    </dgm:pt>
    <dgm:pt modelId="{3DBDF3ED-915D-ED41-AB54-2DDE5338AECD}" type="pres">
      <dgm:prSet presAssocID="{8A0E6174-2529-3F44-82BB-8C14E790D31D}" presName="textNode" presStyleLbl="node1" presStyleIdx="0" presStyleCnt="4">
        <dgm:presLayoutVars>
          <dgm:bulletEnabled val="1"/>
        </dgm:presLayoutVars>
      </dgm:prSet>
      <dgm:spPr/>
    </dgm:pt>
    <dgm:pt modelId="{9D06A198-6DC3-F043-94EC-3A3AA52CAE4B}" type="pres">
      <dgm:prSet presAssocID="{43215553-B448-F246-B7BD-DCBFD601938D}" presName="sibTrans" presStyleCnt="0"/>
      <dgm:spPr/>
    </dgm:pt>
    <dgm:pt modelId="{4937EA42-73A9-D444-8A02-EED23DD54B51}" type="pres">
      <dgm:prSet presAssocID="{A8E68570-2E15-574C-B4EB-1E8873280A5A}" presName="textNode" presStyleLbl="node1" presStyleIdx="1" presStyleCnt="4">
        <dgm:presLayoutVars>
          <dgm:bulletEnabled val="1"/>
        </dgm:presLayoutVars>
      </dgm:prSet>
      <dgm:spPr/>
    </dgm:pt>
    <dgm:pt modelId="{68B26857-7F75-2E42-8A39-7962869D3D3D}" type="pres">
      <dgm:prSet presAssocID="{11506B43-A344-5949-93EC-54F10543DB65}" presName="sibTrans" presStyleCnt="0"/>
      <dgm:spPr/>
    </dgm:pt>
    <dgm:pt modelId="{9ADDC920-77BA-3846-B1F4-2DBC137FCBA6}" type="pres">
      <dgm:prSet presAssocID="{EB387D20-6CDD-7B46-9B7B-305732C7AE33}" presName="textNode" presStyleLbl="node1" presStyleIdx="2" presStyleCnt="4">
        <dgm:presLayoutVars>
          <dgm:bulletEnabled val="1"/>
        </dgm:presLayoutVars>
      </dgm:prSet>
      <dgm:spPr/>
    </dgm:pt>
    <dgm:pt modelId="{A556959F-F700-A040-A6B8-AED38EAEF161}" type="pres">
      <dgm:prSet presAssocID="{EE2F768B-01AC-C847-B424-C941155E3797}" presName="sibTrans" presStyleCnt="0"/>
      <dgm:spPr/>
    </dgm:pt>
    <dgm:pt modelId="{A5687DCA-EC10-6946-A1C1-7FC211CE117C}" type="pres">
      <dgm:prSet presAssocID="{4E7FA34B-A1FE-6140-8A19-9B3DD5C629AB}" presName="textNode" presStyleLbl="node1" presStyleIdx="3" presStyleCnt="4">
        <dgm:presLayoutVars>
          <dgm:bulletEnabled val="1"/>
        </dgm:presLayoutVars>
      </dgm:prSet>
      <dgm:spPr/>
    </dgm:pt>
  </dgm:ptLst>
  <dgm:cxnLst>
    <dgm:cxn modelId="{5507C912-4F58-DD4C-967A-6382934CED66}" type="presOf" srcId="{EB387D20-6CDD-7B46-9B7B-305732C7AE33}" destId="{9ADDC920-77BA-3846-B1F4-2DBC137FCBA6}" srcOrd="0" destOrd="0" presId="urn:microsoft.com/office/officeart/2005/8/layout/hProcess9"/>
    <dgm:cxn modelId="{240BFF36-3915-7845-BF4F-18BC09AD4848}" srcId="{FBDEAA73-2E02-D248-B9C3-ED8CB520BC6B}" destId="{A8E68570-2E15-574C-B4EB-1E8873280A5A}" srcOrd="1" destOrd="0" parTransId="{13A0D487-1D32-DD42-AA53-86A88941202D}" sibTransId="{11506B43-A344-5949-93EC-54F10543DB65}"/>
    <dgm:cxn modelId="{642F9B48-3DA5-D047-8CCD-6F675FAF9769}" type="presOf" srcId="{FBDEAA73-2E02-D248-B9C3-ED8CB520BC6B}" destId="{863028C4-82DB-DF4E-9AAE-04A82D01666E}" srcOrd="0" destOrd="0" presId="urn:microsoft.com/office/officeart/2005/8/layout/hProcess9"/>
    <dgm:cxn modelId="{41576662-2141-854A-9575-15A2060739CE}" srcId="{FBDEAA73-2E02-D248-B9C3-ED8CB520BC6B}" destId="{8A0E6174-2529-3F44-82BB-8C14E790D31D}" srcOrd="0" destOrd="0" parTransId="{CA809D17-359B-CF48-B50F-74F2FED792E1}" sibTransId="{43215553-B448-F246-B7BD-DCBFD601938D}"/>
    <dgm:cxn modelId="{C4122A69-DA8B-C347-8710-AD25FC137D8E}" type="presOf" srcId="{8A0E6174-2529-3F44-82BB-8C14E790D31D}" destId="{3DBDF3ED-915D-ED41-AB54-2DDE5338AECD}" srcOrd="0" destOrd="0" presId="urn:microsoft.com/office/officeart/2005/8/layout/hProcess9"/>
    <dgm:cxn modelId="{172A739A-D803-5C48-8588-70EFE01FF187}" type="presOf" srcId="{4E7FA34B-A1FE-6140-8A19-9B3DD5C629AB}" destId="{A5687DCA-EC10-6946-A1C1-7FC211CE117C}" srcOrd="0" destOrd="0" presId="urn:microsoft.com/office/officeart/2005/8/layout/hProcess9"/>
    <dgm:cxn modelId="{C0284DB9-61B3-3B45-B0FB-5E7CF8F32C63}" type="presOf" srcId="{A8E68570-2E15-574C-B4EB-1E8873280A5A}" destId="{4937EA42-73A9-D444-8A02-EED23DD54B51}" srcOrd="0" destOrd="0" presId="urn:microsoft.com/office/officeart/2005/8/layout/hProcess9"/>
    <dgm:cxn modelId="{0466AAEB-7234-794D-BF7F-37E3D993A10A}" srcId="{FBDEAA73-2E02-D248-B9C3-ED8CB520BC6B}" destId="{4E7FA34B-A1FE-6140-8A19-9B3DD5C629AB}" srcOrd="3" destOrd="0" parTransId="{36A92977-D126-C74D-AA16-8974CCA6DD4E}" sibTransId="{D526F3FD-8890-6644-B08C-A9DF6B42C833}"/>
    <dgm:cxn modelId="{9E9B0AFA-DC4A-1547-B7A8-768F70E03AB3}" srcId="{FBDEAA73-2E02-D248-B9C3-ED8CB520BC6B}" destId="{EB387D20-6CDD-7B46-9B7B-305732C7AE33}" srcOrd="2" destOrd="0" parTransId="{6C08EA77-D89B-4E48-AB79-F6C282B52853}" sibTransId="{EE2F768B-01AC-C847-B424-C941155E3797}"/>
    <dgm:cxn modelId="{BE735CE9-FD8E-5A46-9DA1-16C87186FF45}" type="presParOf" srcId="{863028C4-82DB-DF4E-9AAE-04A82D01666E}" destId="{B58BF792-AE7A-E644-8009-93AD55B748BA}" srcOrd="0" destOrd="0" presId="urn:microsoft.com/office/officeart/2005/8/layout/hProcess9"/>
    <dgm:cxn modelId="{7CBCF3EE-3759-8740-AD6A-4B332D21EBB9}" type="presParOf" srcId="{863028C4-82DB-DF4E-9AAE-04A82D01666E}" destId="{FB290CC4-9208-4A48-9064-EFE72A31E22B}" srcOrd="1" destOrd="0" presId="urn:microsoft.com/office/officeart/2005/8/layout/hProcess9"/>
    <dgm:cxn modelId="{E69F78C4-E067-4747-8594-26D28F5EA103}" type="presParOf" srcId="{FB290CC4-9208-4A48-9064-EFE72A31E22B}" destId="{3DBDF3ED-915D-ED41-AB54-2DDE5338AECD}" srcOrd="0" destOrd="0" presId="urn:microsoft.com/office/officeart/2005/8/layout/hProcess9"/>
    <dgm:cxn modelId="{D836BC68-791D-A946-B28A-F0B933B3721A}" type="presParOf" srcId="{FB290CC4-9208-4A48-9064-EFE72A31E22B}" destId="{9D06A198-6DC3-F043-94EC-3A3AA52CAE4B}" srcOrd="1" destOrd="0" presId="urn:microsoft.com/office/officeart/2005/8/layout/hProcess9"/>
    <dgm:cxn modelId="{EB15DD33-AE5B-D249-8D07-B88F909BA2DC}" type="presParOf" srcId="{FB290CC4-9208-4A48-9064-EFE72A31E22B}" destId="{4937EA42-73A9-D444-8A02-EED23DD54B51}" srcOrd="2" destOrd="0" presId="urn:microsoft.com/office/officeart/2005/8/layout/hProcess9"/>
    <dgm:cxn modelId="{AF357FDD-5D73-C840-B6A0-31F93A2A86EE}" type="presParOf" srcId="{FB290CC4-9208-4A48-9064-EFE72A31E22B}" destId="{68B26857-7F75-2E42-8A39-7962869D3D3D}" srcOrd="3" destOrd="0" presId="urn:microsoft.com/office/officeart/2005/8/layout/hProcess9"/>
    <dgm:cxn modelId="{2141BDC1-D81E-F041-8DAB-C388C3F571A0}" type="presParOf" srcId="{FB290CC4-9208-4A48-9064-EFE72A31E22B}" destId="{9ADDC920-77BA-3846-B1F4-2DBC137FCBA6}" srcOrd="4" destOrd="0" presId="urn:microsoft.com/office/officeart/2005/8/layout/hProcess9"/>
    <dgm:cxn modelId="{F6594C14-A8B0-854D-B320-81F2093BA8B4}" type="presParOf" srcId="{FB290CC4-9208-4A48-9064-EFE72A31E22B}" destId="{A556959F-F700-A040-A6B8-AED38EAEF161}" srcOrd="5" destOrd="0" presId="urn:microsoft.com/office/officeart/2005/8/layout/hProcess9"/>
    <dgm:cxn modelId="{089AD126-D1D9-8047-8044-B412E792CE59}" type="presParOf" srcId="{FB290CC4-9208-4A48-9064-EFE72A31E22B}" destId="{A5687DCA-EC10-6946-A1C1-7FC211CE117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5ABAA-678F-466C-817C-F5B0D7C139D3}" type="doc">
      <dgm:prSet loTypeId="urn:microsoft.com/office/officeart/2005/8/layout/cycle6" loCatId="list" qsTypeId="urn:microsoft.com/office/officeart/2005/8/quickstyle/simple1" qsCatId="simple" csTypeId="urn:microsoft.com/office/officeart/2005/8/colors/accent1_2" csCatId="accent1" phldr="1"/>
      <dgm:spPr/>
    </dgm:pt>
    <dgm:pt modelId="{9B7BE120-3B7C-41CA-A2DC-BFA59DA92EDE}">
      <dgm:prSet phldrT="[Text]"/>
      <dgm:spPr/>
      <dgm:t>
        <a:bodyPr/>
        <a:lstStyle/>
        <a:p>
          <a:r>
            <a:rPr lang="en-US" dirty="0">
              <a:latin typeface="Goudy Old Style" panose="02020502050305020303" pitchFamily="18" charset="77"/>
            </a:rPr>
            <a:t>Improve Collaboration</a:t>
          </a:r>
        </a:p>
      </dgm:t>
    </dgm:pt>
    <dgm:pt modelId="{FD52A558-7347-4FF3-BE9C-A66046E69424}" type="parTrans" cxnId="{89AEAF03-32C9-485A-9FEC-89EAB0D91B96}">
      <dgm:prSet/>
      <dgm:spPr/>
      <dgm:t>
        <a:bodyPr/>
        <a:lstStyle/>
        <a:p>
          <a:endParaRPr lang="en-US"/>
        </a:p>
      </dgm:t>
    </dgm:pt>
    <dgm:pt modelId="{3B54C504-BE0D-440D-B793-270886B2F393}" type="sibTrans" cxnId="{89AEAF03-32C9-485A-9FEC-89EAB0D91B96}">
      <dgm:prSet/>
      <dgm:spPr/>
      <dgm:t>
        <a:bodyPr/>
        <a:lstStyle/>
        <a:p>
          <a:endParaRPr lang="en-US"/>
        </a:p>
      </dgm:t>
    </dgm:pt>
    <dgm:pt modelId="{2F18AA5E-E3B1-4E00-A485-CE7E0665F41D}">
      <dgm:prSet phldrT="[Text]"/>
      <dgm:spPr/>
      <dgm:t>
        <a:bodyPr/>
        <a:lstStyle/>
        <a:p>
          <a:r>
            <a:rPr lang="en-US" dirty="0">
              <a:latin typeface="Goudy Old Style" panose="02020502050305020303" pitchFamily="18" charset="77"/>
            </a:rPr>
            <a:t>Seek Resolution</a:t>
          </a:r>
        </a:p>
      </dgm:t>
    </dgm:pt>
    <dgm:pt modelId="{3CC8D6AE-C457-46B7-B78C-BA17B1C9E72B}" type="parTrans" cxnId="{EB4920EF-76AC-41BA-8CFB-5D93A76D7C8A}">
      <dgm:prSet/>
      <dgm:spPr/>
      <dgm:t>
        <a:bodyPr/>
        <a:lstStyle/>
        <a:p>
          <a:endParaRPr lang="en-US"/>
        </a:p>
      </dgm:t>
    </dgm:pt>
    <dgm:pt modelId="{E28B8FEF-6BA3-4F0A-BC68-ED434DFA1C9F}" type="sibTrans" cxnId="{EB4920EF-76AC-41BA-8CFB-5D93A76D7C8A}">
      <dgm:prSet/>
      <dgm:spPr/>
      <dgm:t>
        <a:bodyPr/>
        <a:lstStyle/>
        <a:p>
          <a:endParaRPr lang="en-US"/>
        </a:p>
      </dgm:t>
    </dgm:pt>
    <dgm:pt modelId="{D6FA1A64-CCCE-422D-BFE2-502B5F9CA15B}">
      <dgm:prSet phldrT="[Text]"/>
      <dgm:spPr/>
      <dgm:t>
        <a:bodyPr/>
        <a:lstStyle/>
        <a:p>
          <a:r>
            <a:rPr lang="en-US" dirty="0">
              <a:latin typeface="Goudy Old Style" panose="02020502050305020303" pitchFamily="18" charset="77"/>
            </a:rPr>
            <a:t>Find Process Efficiencies</a:t>
          </a:r>
        </a:p>
      </dgm:t>
    </dgm:pt>
    <dgm:pt modelId="{3F12A095-5C4B-4EF2-95CF-AC027B0B189A}" type="parTrans" cxnId="{00930096-3EE8-40DC-85F8-75A7C5BBEEBE}">
      <dgm:prSet/>
      <dgm:spPr/>
      <dgm:t>
        <a:bodyPr/>
        <a:lstStyle/>
        <a:p>
          <a:endParaRPr lang="en-US"/>
        </a:p>
      </dgm:t>
    </dgm:pt>
    <dgm:pt modelId="{1446794C-92EB-4CB0-8C2C-A3A6DA92F3CE}" type="sibTrans" cxnId="{00930096-3EE8-40DC-85F8-75A7C5BBEEBE}">
      <dgm:prSet/>
      <dgm:spPr/>
      <dgm:t>
        <a:bodyPr/>
        <a:lstStyle/>
        <a:p>
          <a:endParaRPr lang="en-US"/>
        </a:p>
      </dgm:t>
    </dgm:pt>
    <dgm:pt modelId="{FA620F08-8E6E-4F0D-9BD1-043820F24E91}">
      <dgm:prSet phldrT="[Text]"/>
      <dgm:spPr/>
      <dgm:t>
        <a:bodyPr/>
        <a:lstStyle/>
        <a:p>
          <a:r>
            <a:rPr lang="en-US" dirty="0">
              <a:latin typeface="Goudy Old Style" panose="02020502050305020303" pitchFamily="18" charset="77"/>
            </a:rPr>
            <a:t>Vet Ideas</a:t>
          </a:r>
        </a:p>
      </dgm:t>
    </dgm:pt>
    <dgm:pt modelId="{87E389AA-B4B9-48F9-9B43-DAABA1BD3533}" type="sibTrans" cxnId="{D7F3015E-8FB2-479B-BC0D-0D133B7EDE6C}">
      <dgm:prSet/>
      <dgm:spPr/>
      <dgm:t>
        <a:bodyPr/>
        <a:lstStyle/>
        <a:p>
          <a:endParaRPr lang="en-US"/>
        </a:p>
      </dgm:t>
    </dgm:pt>
    <dgm:pt modelId="{9689647A-FA1F-4006-9566-DCB9B26FA1F4}" type="parTrans" cxnId="{D7F3015E-8FB2-479B-BC0D-0D133B7EDE6C}">
      <dgm:prSet/>
      <dgm:spPr/>
      <dgm:t>
        <a:bodyPr/>
        <a:lstStyle/>
        <a:p>
          <a:endParaRPr lang="en-US"/>
        </a:p>
      </dgm:t>
    </dgm:pt>
    <dgm:pt modelId="{3CC1D363-7286-6C42-A6F2-0D0A0167E89A}" type="pres">
      <dgm:prSet presAssocID="{42F5ABAA-678F-466C-817C-F5B0D7C139D3}" presName="cycle" presStyleCnt="0">
        <dgm:presLayoutVars>
          <dgm:dir/>
          <dgm:resizeHandles val="exact"/>
        </dgm:presLayoutVars>
      </dgm:prSet>
      <dgm:spPr/>
    </dgm:pt>
    <dgm:pt modelId="{8AB90F59-0B9C-C14D-B3B4-78C97D8A9D1B}" type="pres">
      <dgm:prSet presAssocID="{9B7BE120-3B7C-41CA-A2DC-BFA59DA92EDE}" presName="node" presStyleLbl="node1" presStyleIdx="0" presStyleCnt="4" custScaleX="144576" custScaleY="109339">
        <dgm:presLayoutVars>
          <dgm:bulletEnabled val="1"/>
        </dgm:presLayoutVars>
      </dgm:prSet>
      <dgm:spPr/>
    </dgm:pt>
    <dgm:pt modelId="{E3D5B30E-060D-6D4C-BF67-637C2FAFC45B}" type="pres">
      <dgm:prSet presAssocID="{9B7BE120-3B7C-41CA-A2DC-BFA59DA92EDE}" presName="spNode" presStyleCnt="0"/>
      <dgm:spPr/>
    </dgm:pt>
    <dgm:pt modelId="{53C5EF90-E449-3743-8942-CFA66B5D4277}" type="pres">
      <dgm:prSet presAssocID="{3B54C504-BE0D-440D-B793-270886B2F393}" presName="sibTrans" presStyleLbl="sibTrans1D1" presStyleIdx="0" presStyleCnt="4"/>
      <dgm:spPr/>
    </dgm:pt>
    <dgm:pt modelId="{7384BF3D-DE61-B44D-9E87-9ECAC2236F13}" type="pres">
      <dgm:prSet presAssocID="{2F18AA5E-E3B1-4E00-A485-CE7E0665F41D}" presName="node" presStyleLbl="node1" presStyleIdx="1" presStyleCnt="4" custScaleX="144576" custScaleY="109339">
        <dgm:presLayoutVars>
          <dgm:bulletEnabled val="1"/>
        </dgm:presLayoutVars>
      </dgm:prSet>
      <dgm:spPr/>
    </dgm:pt>
    <dgm:pt modelId="{8ACFF36F-9656-134D-934A-E5A0E97824A6}" type="pres">
      <dgm:prSet presAssocID="{2F18AA5E-E3B1-4E00-A485-CE7E0665F41D}" presName="spNode" presStyleCnt="0"/>
      <dgm:spPr/>
    </dgm:pt>
    <dgm:pt modelId="{0A7479BD-CB51-1443-B251-8548C3300EC9}" type="pres">
      <dgm:prSet presAssocID="{E28B8FEF-6BA3-4F0A-BC68-ED434DFA1C9F}" presName="sibTrans" presStyleLbl="sibTrans1D1" presStyleIdx="1" presStyleCnt="4"/>
      <dgm:spPr/>
    </dgm:pt>
    <dgm:pt modelId="{D9A54818-05BC-E945-8514-2A7B6D0B1EE0}" type="pres">
      <dgm:prSet presAssocID="{FA620F08-8E6E-4F0D-9BD1-043820F24E91}" presName="node" presStyleLbl="node1" presStyleIdx="2" presStyleCnt="4" custScaleX="144576" custScaleY="109339">
        <dgm:presLayoutVars>
          <dgm:bulletEnabled val="1"/>
        </dgm:presLayoutVars>
      </dgm:prSet>
      <dgm:spPr/>
    </dgm:pt>
    <dgm:pt modelId="{B9230B26-683B-E144-B606-C267298D8C76}" type="pres">
      <dgm:prSet presAssocID="{FA620F08-8E6E-4F0D-9BD1-043820F24E91}" presName="spNode" presStyleCnt="0"/>
      <dgm:spPr/>
    </dgm:pt>
    <dgm:pt modelId="{878E0626-C63B-8D43-942C-776E5DACD284}" type="pres">
      <dgm:prSet presAssocID="{87E389AA-B4B9-48F9-9B43-DAABA1BD3533}" presName="sibTrans" presStyleLbl="sibTrans1D1" presStyleIdx="2" presStyleCnt="4"/>
      <dgm:spPr/>
    </dgm:pt>
    <dgm:pt modelId="{28AF4FBC-BE3C-A549-A2AB-36E27631D27E}" type="pres">
      <dgm:prSet presAssocID="{D6FA1A64-CCCE-422D-BFE2-502B5F9CA15B}" presName="node" presStyleLbl="node1" presStyleIdx="3" presStyleCnt="4" custScaleX="144576" custScaleY="109339">
        <dgm:presLayoutVars>
          <dgm:bulletEnabled val="1"/>
        </dgm:presLayoutVars>
      </dgm:prSet>
      <dgm:spPr/>
    </dgm:pt>
    <dgm:pt modelId="{40D506B5-EEFB-EA43-9A51-28EEAC21F616}" type="pres">
      <dgm:prSet presAssocID="{D6FA1A64-CCCE-422D-BFE2-502B5F9CA15B}" presName="spNode" presStyleCnt="0"/>
      <dgm:spPr/>
    </dgm:pt>
    <dgm:pt modelId="{C025F66D-D8E1-964F-831C-1383488574B3}" type="pres">
      <dgm:prSet presAssocID="{1446794C-92EB-4CB0-8C2C-A3A6DA92F3CE}" presName="sibTrans" presStyleLbl="sibTrans1D1" presStyleIdx="3" presStyleCnt="4"/>
      <dgm:spPr/>
    </dgm:pt>
  </dgm:ptLst>
  <dgm:cxnLst>
    <dgm:cxn modelId="{89AEAF03-32C9-485A-9FEC-89EAB0D91B96}" srcId="{42F5ABAA-678F-466C-817C-F5B0D7C139D3}" destId="{9B7BE120-3B7C-41CA-A2DC-BFA59DA92EDE}" srcOrd="0" destOrd="0" parTransId="{FD52A558-7347-4FF3-BE9C-A66046E69424}" sibTransId="{3B54C504-BE0D-440D-B793-270886B2F393}"/>
    <dgm:cxn modelId="{D6B1940F-0AE6-C049-8B5C-C49100008D55}" type="presOf" srcId="{9B7BE120-3B7C-41CA-A2DC-BFA59DA92EDE}" destId="{8AB90F59-0B9C-C14D-B3B4-78C97D8A9D1B}" srcOrd="0" destOrd="0" presId="urn:microsoft.com/office/officeart/2005/8/layout/cycle6"/>
    <dgm:cxn modelId="{E4BBDF3F-C7EF-CA40-A01A-FEC9E528654C}" type="presOf" srcId="{2F18AA5E-E3B1-4E00-A485-CE7E0665F41D}" destId="{7384BF3D-DE61-B44D-9E87-9ECAC2236F13}" srcOrd="0" destOrd="0" presId="urn:microsoft.com/office/officeart/2005/8/layout/cycle6"/>
    <dgm:cxn modelId="{D7F3015E-8FB2-479B-BC0D-0D133B7EDE6C}" srcId="{42F5ABAA-678F-466C-817C-F5B0D7C139D3}" destId="{FA620F08-8E6E-4F0D-9BD1-043820F24E91}" srcOrd="2" destOrd="0" parTransId="{9689647A-FA1F-4006-9566-DCB9B26FA1F4}" sibTransId="{87E389AA-B4B9-48F9-9B43-DAABA1BD3533}"/>
    <dgm:cxn modelId="{3F96AB78-CA22-3A4F-8E91-88D6D47A86CD}" type="presOf" srcId="{1446794C-92EB-4CB0-8C2C-A3A6DA92F3CE}" destId="{C025F66D-D8E1-964F-831C-1383488574B3}" srcOrd="0" destOrd="0" presId="urn:microsoft.com/office/officeart/2005/8/layout/cycle6"/>
    <dgm:cxn modelId="{00930096-3EE8-40DC-85F8-75A7C5BBEEBE}" srcId="{42F5ABAA-678F-466C-817C-F5B0D7C139D3}" destId="{D6FA1A64-CCCE-422D-BFE2-502B5F9CA15B}" srcOrd="3" destOrd="0" parTransId="{3F12A095-5C4B-4EF2-95CF-AC027B0B189A}" sibTransId="{1446794C-92EB-4CB0-8C2C-A3A6DA92F3CE}"/>
    <dgm:cxn modelId="{F14C779B-63FD-3547-902F-0B87BF64DC73}" type="presOf" srcId="{42F5ABAA-678F-466C-817C-F5B0D7C139D3}" destId="{3CC1D363-7286-6C42-A6F2-0D0A0167E89A}" srcOrd="0" destOrd="0" presId="urn:microsoft.com/office/officeart/2005/8/layout/cycle6"/>
    <dgm:cxn modelId="{E59E65BC-4DD2-B342-845D-8B3CAF5D7E07}" type="presOf" srcId="{D6FA1A64-CCCE-422D-BFE2-502B5F9CA15B}" destId="{28AF4FBC-BE3C-A549-A2AB-36E27631D27E}" srcOrd="0" destOrd="0" presId="urn:microsoft.com/office/officeart/2005/8/layout/cycle6"/>
    <dgm:cxn modelId="{8D5036C8-B310-7247-AF14-88EB05BE25DA}" type="presOf" srcId="{E28B8FEF-6BA3-4F0A-BC68-ED434DFA1C9F}" destId="{0A7479BD-CB51-1443-B251-8548C3300EC9}" srcOrd="0" destOrd="0" presId="urn:microsoft.com/office/officeart/2005/8/layout/cycle6"/>
    <dgm:cxn modelId="{19F22AD3-58F4-D54C-BF2F-91AB0A3B2221}" type="presOf" srcId="{3B54C504-BE0D-440D-B793-270886B2F393}" destId="{53C5EF90-E449-3743-8942-CFA66B5D4277}" srcOrd="0" destOrd="0" presId="urn:microsoft.com/office/officeart/2005/8/layout/cycle6"/>
    <dgm:cxn modelId="{C4C403D8-B8D7-5A44-85E1-F88580464B85}" type="presOf" srcId="{87E389AA-B4B9-48F9-9B43-DAABA1BD3533}" destId="{878E0626-C63B-8D43-942C-776E5DACD284}" srcOrd="0" destOrd="0" presId="urn:microsoft.com/office/officeart/2005/8/layout/cycle6"/>
    <dgm:cxn modelId="{EB4920EF-76AC-41BA-8CFB-5D93A76D7C8A}" srcId="{42F5ABAA-678F-466C-817C-F5B0D7C139D3}" destId="{2F18AA5E-E3B1-4E00-A485-CE7E0665F41D}" srcOrd="1" destOrd="0" parTransId="{3CC8D6AE-C457-46B7-B78C-BA17B1C9E72B}" sibTransId="{E28B8FEF-6BA3-4F0A-BC68-ED434DFA1C9F}"/>
    <dgm:cxn modelId="{7CB25FF3-4E37-FD40-8341-902079039927}" type="presOf" srcId="{FA620F08-8E6E-4F0D-9BD1-043820F24E91}" destId="{D9A54818-05BC-E945-8514-2A7B6D0B1EE0}" srcOrd="0" destOrd="0" presId="urn:microsoft.com/office/officeart/2005/8/layout/cycle6"/>
    <dgm:cxn modelId="{5005B9F1-0C94-6D44-A03A-05D460DF679A}" type="presParOf" srcId="{3CC1D363-7286-6C42-A6F2-0D0A0167E89A}" destId="{8AB90F59-0B9C-C14D-B3B4-78C97D8A9D1B}" srcOrd="0" destOrd="0" presId="urn:microsoft.com/office/officeart/2005/8/layout/cycle6"/>
    <dgm:cxn modelId="{BF3523CC-0526-394C-8812-DE41F957FA47}" type="presParOf" srcId="{3CC1D363-7286-6C42-A6F2-0D0A0167E89A}" destId="{E3D5B30E-060D-6D4C-BF67-637C2FAFC45B}" srcOrd="1" destOrd="0" presId="urn:microsoft.com/office/officeart/2005/8/layout/cycle6"/>
    <dgm:cxn modelId="{F2E74B8C-67DC-BD48-964B-796C542B1F08}" type="presParOf" srcId="{3CC1D363-7286-6C42-A6F2-0D0A0167E89A}" destId="{53C5EF90-E449-3743-8942-CFA66B5D4277}" srcOrd="2" destOrd="0" presId="urn:microsoft.com/office/officeart/2005/8/layout/cycle6"/>
    <dgm:cxn modelId="{7ADB19CB-A558-BB42-AB19-1F874D484106}" type="presParOf" srcId="{3CC1D363-7286-6C42-A6F2-0D0A0167E89A}" destId="{7384BF3D-DE61-B44D-9E87-9ECAC2236F13}" srcOrd="3" destOrd="0" presId="urn:microsoft.com/office/officeart/2005/8/layout/cycle6"/>
    <dgm:cxn modelId="{9791053F-DA78-844F-91E7-9DDF45DA1637}" type="presParOf" srcId="{3CC1D363-7286-6C42-A6F2-0D0A0167E89A}" destId="{8ACFF36F-9656-134D-934A-E5A0E97824A6}" srcOrd="4" destOrd="0" presId="urn:microsoft.com/office/officeart/2005/8/layout/cycle6"/>
    <dgm:cxn modelId="{D588A325-1E0B-4D49-88AF-C66408D46787}" type="presParOf" srcId="{3CC1D363-7286-6C42-A6F2-0D0A0167E89A}" destId="{0A7479BD-CB51-1443-B251-8548C3300EC9}" srcOrd="5" destOrd="0" presId="urn:microsoft.com/office/officeart/2005/8/layout/cycle6"/>
    <dgm:cxn modelId="{96BBBD77-246A-204A-942F-4137A48D1C3D}" type="presParOf" srcId="{3CC1D363-7286-6C42-A6F2-0D0A0167E89A}" destId="{D9A54818-05BC-E945-8514-2A7B6D0B1EE0}" srcOrd="6" destOrd="0" presId="urn:microsoft.com/office/officeart/2005/8/layout/cycle6"/>
    <dgm:cxn modelId="{372D197A-BE68-6B47-8D18-397854B90792}" type="presParOf" srcId="{3CC1D363-7286-6C42-A6F2-0D0A0167E89A}" destId="{B9230B26-683B-E144-B606-C267298D8C76}" srcOrd="7" destOrd="0" presId="urn:microsoft.com/office/officeart/2005/8/layout/cycle6"/>
    <dgm:cxn modelId="{A97293F1-8BEF-B048-9A83-8FD0392605EA}" type="presParOf" srcId="{3CC1D363-7286-6C42-A6F2-0D0A0167E89A}" destId="{878E0626-C63B-8D43-942C-776E5DACD284}" srcOrd="8" destOrd="0" presId="urn:microsoft.com/office/officeart/2005/8/layout/cycle6"/>
    <dgm:cxn modelId="{79381433-6B27-504A-AE75-B25A3EB68296}" type="presParOf" srcId="{3CC1D363-7286-6C42-A6F2-0D0A0167E89A}" destId="{28AF4FBC-BE3C-A549-A2AB-36E27631D27E}" srcOrd="9" destOrd="0" presId="urn:microsoft.com/office/officeart/2005/8/layout/cycle6"/>
    <dgm:cxn modelId="{D5ABBC4E-359A-5643-821F-36FB0ABEC722}" type="presParOf" srcId="{3CC1D363-7286-6C42-A6F2-0D0A0167E89A}" destId="{40D506B5-EEFB-EA43-9A51-28EEAC21F616}" srcOrd="10" destOrd="0" presId="urn:microsoft.com/office/officeart/2005/8/layout/cycle6"/>
    <dgm:cxn modelId="{A138E206-0AF8-024D-AB20-14ACDF5DB020}" type="presParOf" srcId="{3CC1D363-7286-6C42-A6F2-0D0A0167E89A}" destId="{C025F66D-D8E1-964F-831C-1383488574B3}"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900615-0A32-8E4A-BBE2-3774485C5649}">
      <dgm:prSet custT="1"/>
      <dgm:spPr/>
      <dgm:t>
        <a:bodyPr/>
        <a:lstStyle/>
        <a:p>
          <a:pPr>
            <a:buFont typeface="+mj-lt"/>
            <a:buAutoNum type="alphaUcParenR"/>
          </a:pPr>
          <a:r>
            <a:rPr lang="en-US" sz="2400" dirty="0">
              <a:latin typeface="Goudy Old Style" panose="02020502050305020303" pitchFamily="18" charset="77"/>
            </a:rPr>
            <a:t>Discuss and agree on the vision/goal of evaluating CAEECC membership *</a:t>
          </a:r>
        </a:p>
      </dgm:t>
    </dgm:pt>
    <dgm:pt modelId="{44F510D7-A764-D740-B7E7-F0A3F10429B2}" type="parTrans" cxnId="{7B5F61BE-63BD-9948-89E9-5FD53CABEA4F}">
      <dgm:prSet/>
      <dgm:spPr/>
      <dgm:t>
        <a:bodyPr/>
        <a:lstStyle/>
        <a:p>
          <a:endParaRPr lang="en-US"/>
        </a:p>
      </dgm:t>
    </dgm:pt>
    <dgm:pt modelId="{06F6FCCE-5706-EC4C-B890-E3939117C7EA}" type="sibTrans" cxnId="{7B5F61BE-63BD-9948-89E9-5FD53CABEA4F}">
      <dgm:prSet/>
      <dgm:spPr/>
      <dgm:t>
        <a:bodyPr/>
        <a:lstStyle/>
        <a:p>
          <a:endParaRPr lang="en-US"/>
        </a:p>
      </dgm:t>
    </dgm:pt>
    <dgm:pt modelId="{3D6C0D2B-850E-7B4F-9AA4-1464DBD52C56}">
      <dgm:prSet custT="1"/>
      <dgm:spPr/>
      <dgm:t>
        <a:bodyPr/>
        <a:lstStyle/>
        <a:p>
          <a:pPr>
            <a:buFont typeface="+mj-lt"/>
            <a:buAutoNum type="alphaUcParenR"/>
          </a:pPr>
          <a:r>
            <a:rPr lang="en-US" sz="2400" dirty="0">
              <a:latin typeface="Goudy Old Style" panose="02020502050305020303" pitchFamily="18" charset="77"/>
            </a:rPr>
            <a:t>Background &amp; Brainstorm</a:t>
          </a:r>
        </a:p>
      </dgm:t>
    </dgm:pt>
    <dgm:pt modelId="{4F408A42-8EC8-364F-BF69-D17A263E8808}" type="parTrans" cxnId="{E8EA9AE5-46FF-1345-B579-5D3FB6DF872F}">
      <dgm:prSet/>
      <dgm:spPr/>
      <dgm:t>
        <a:bodyPr/>
        <a:lstStyle/>
        <a:p>
          <a:endParaRPr lang="en-US"/>
        </a:p>
      </dgm:t>
    </dgm:pt>
    <dgm:pt modelId="{F7FB56E8-421F-094C-AF0F-9790C5D41AEA}" type="sibTrans" cxnId="{E8EA9AE5-46FF-1345-B579-5D3FB6DF872F}">
      <dgm:prSet/>
      <dgm:spPr/>
      <dgm:t>
        <a:bodyPr/>
        <a:lstStyle/>
        <a:p>
          <a:endParaRPr lang="en-US"/>
        </a:p>
      </dgm:t>
    </dgm:pt>
    <dgm:pt modelId="{D4B0630A-B1D5-5E4B-9A8F-591FF62E8F71}">
      <dgm:prSet custT="1"/>
      <dgm:spPr/>
      <dgm:t>
        <a:bodyPr/>
        <a:lstStyle/>
        <a:p>
          <a:r>
            <a:rPr lang="en-US" sz="2400" dirty="0">
              <a:latin typeface="Goudy Old Style" panose="02020502050305020303" pitchFamily="18" charset="77"/>
            </a:rPr>
            <a:t>Review &amp; revise proposed roadmap for developing membership composition recommendations</a:t>
          </a:r>
        </a:p>
      </dgm:t>
    </dgm:pt>
    <dgm:pt modelId="{3D0AD874-4112-304E-8E9B-4181D301B6C7}" type="parTrans" cxnId="{0CA49A71-A6A3-374B-9ED2-E2EC360FF3BF}">
      <dgm:prSet/>
      <dgm:spPr/>
      <dgm:t>
        <a:bodyPr/>
        <a:lstStyle/>
        <a:p>
          <a:endParaRPr lang="en-US"/>
        </a:p>
      </dgm:t>
    </dgm:pt>
    <dgm:pt modelId="{B0D3403A-E0DD-C14A-9AB5-38A069AA73F5}" type="sibTrans" cxnId="{0CA49A71-A6A3-374B-9ED2-E2EC360FF3BF}">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73A62F02-4474-5F48-9E15-6A36B2B1C16F}" type="pres">
      <dgm:prSet presAssocID="{D4B0630A-B1D5-5E4B-9A8F-591FF62E8F71}" presName="thickLine" presStyleLbl="alignNode1" presStyleIdx="0" presStyleCnt="3"/>
      <dgm:spPr/>
    </dgm:pt>
    <dgm:pt modelId="{402EDD54-DB9D-2A43-A9D1-D6AACE706470}" type="pres">
      <dgm:prSet presAssocID="{D4B0630A-B1D5-5E4B-9A8F-591FF62E8F71}" presName="horz1" presStyleCnt="0"/>
      <dgm:spPr/>
    </dgm:pt>
    <dgm:pt modelId="{E9943079-AA9E-3146-A921-F31784DFB3B7}" type="pres">
      <dgm:prSet presAssocID="{D4B0630A-B1D5-5E4B-9A8F-591FF62E8F71}" presName="tx1" presStyleLbl="revTx" presStyleIdx="0" presStyleCnt="3"/>
      <dgm:spPr/>
    </dgm:pt>
    <dgm:pt modelId="{9E3D0BB3-2011-0141-9EF2-C4C2C020A019}" type="pres">
      <dgm:prSet presAssocID="{D4B0630A-B1D5-5E4B-9A8F-591FF62E8F71}" presName="vert1" presStyleCnt="0"/>
      <dgm:spPr/>
    </dgm:pt>
    <dgm:pt modelId="{7E047545-226A-6C4C-BB86-7636133E3912}" type="pres">
      <dgm:prSet presAssocID="{5D900615-0A32-8E4A-BBE2-3774485C5649}" presName="thickLine" presStyleLbl="alignNode1" presStyleIdx="1" presStyleCnt="3"/>
      <dgm:spPr/>
    </dgm:pt>
    <dgm:pt modelId="{137E5055-897E-E640-8ED7-4E46D513C286}" type="pres">
      <dgm:prSet presAssocID="{5D900615-0A32-8E4A-BBE2-3774485C5649}" presName="horz1" presStyleCnt="0"/>
      <dgm:spPr/>
    </dgm:pt>
    <dgm:pt modelId="{5148D931-413C-D34F-8CEF-86C59DB50424}" type="pres">
      <dgm:prSet presAssocID="{5D900615-0A32-8E4A-BBE2-3774485C5649}" presName="tx1" presStyleLbl="revTx" presStyleIdx="1" presStyleCnt="3"/>
      <dgm:spPr/>
    </dgm:pt>
    <dgm:pt modelId="{D03B447E-5F02-6C46-A511-195CDE682928}" type="pres">
      <dgm:prSet presAssocID="{5D900615-0A32-8E4A-BBE2-3774485C5649}" presName="vert1" presStyleCnt="0"/>
      <dgm:spPr/>
    </dgm:pt>
    <dgm:pt modelId="{075C9C87-CCB5-0348-A74D-8D12A50C4E91}" type="pres">
      <dgm:prSet presAssocID="{3D6C0D2B-850E-7B4F-9AA4-1464DBD52C56}" presName="thickLine" presStyleLbl="alignNode1" presStyleIdx="2" presStyleCnt="3"/>
      <dgm:spPr/>
    </dgm:pt>
    <dgm:pt modelId="{274107B2-9742-8547-A120-6B2FE5E8C7E3}" type="pres">
      <dgm:prSet presAssocID="{3D6C0D2B-850E-7B4F-9AA4-1464DBD52C56}" presName="horz1" presStyleCnt="0"/>
      <dgm:spPr/>
    </dgm:pt>
    <dgm:pt modelId="{93119E75-DBD4-F241-9887-C478D3CAEF52}" type="pres">
      <dgm:prSet presAssocID="{3D6C0D2B-850E-7B4F-9AA4-1464DBD52C56}" presName="tx1" presStyleLbl="revTx" presStyleIdx="2" presStyleCnt="3"/>
      <dgm:spPr/>
    </dgm:pt>
    <dgm:pt modelId="{036FF9C7-FC82-1347-8845-5053554C888E}" type="pres">
      <dgm:prSet presAssocID="{3D6C0D2B-850E-7B4F-9AA4-1464DBD52C56}" presName="vert1" presStyleCnt="0"/>
      <dgm:spPr/>
    </dgm:pt>
  </dgm:ptLst>
  <dgm:cxnLst>
    <dgm:cxn modelId="{B335CE2D-5C8A-1F42-88DD-B6FBF91148F5}" type="presOf" srcId="{D4B0630A-B1D5-5E4B-9A8F-591FF62E8F71}" destId="{E9943079-AA9E-3146-A921-F31784DFB3B7}" srcOrd="0" destOrd="0" presId="urn:microsoft.com/office/officeart/2008/layout/LinedList"/>
    <dgm:cxn modelId="{2AD00963-0ECA-FB48-928B-D48F23B262AC}" type="presOf" srcId="{3D6C0D2B-850E-7B4F-9AA4-1464DBD52C56}" destId="{93119E75-DBD4-F241-9887-C478D3CAEF52}" srcOrd="0" destOrd="0" presId="urn:microsoft.com/office/officeart/2008/layout/LinedList"/>
    <dgm:cxn modelId="{0CA49A71-A6A3-374B-9ED2-E2EC360FF3BF}" srcId="{A8FB1FAF-9CCC-4321-94F4-4943AD1F083A}" destId="{D4B0630A-B1D5-5E4B-9A8F-591FF62E8F71}" srcOrd="0" destOrd="0" parTransId="{3D0AD874-4112-304E-8E9B-4181D301B6C7}" sibTransId="{B0D3403A-E0DD-C14A-9AB5-38A069AA73F5}"/>
    <dgm:cxn modelId="{8F59989C-3620-4B4F-A188-40BAC41EDF85}" type="presOf" srcId="{A8FB1FAF-9CCC-4321-94F4-4943AD1F083A}" destId="{E9D81845-1232-8E4B-8B67-E5689EDF0724}" srcOrd="0" destOrd="0" presId="urn:microsoft.com/office/officeart/2008/layout/LinedList"/>
    <dgm:cxn modelId="{7B5F61BE-63BD-9948-89E9-5FD53CABEA4F}" srcId="{A8FB1FAF-9CCC-4321-94F4-4943AD1F083A}" destId="{5D900615-0A32-8E4A-BBE2-3774485C5649}" srcOrd="1" destOrd="0" parTransId="{44F510D7-A764-D740-B7E7-F0A3F10429B2}" sibTransId="{06F6FCCE-5706-EC4C-B890-E3939117C7EA}"/>
    <dgm:cxn modelId="{E8EA9AE5-46FF-1345-B579-5D3FB6DF872F}" srcId="{A8FB1FAF-9CCC-4321-94F4-4943AD1F083A}" destId="{3D6C0D2B-850E-7B4F-9AA4-1464DBD52C56}" srcOrd="2" destOrd="0" parTransId="{4F408A42-8EC8-364F-BF69-D17A263E8808}" sibTransId="{F7FB56E8-421F-094C-AF0F-9790C5D41AEA}"/>
    <dgm:cxn modelId="{AD2A2DF6-7262-CA43-8EC4-696EA52B5BC3}" type="presOf" srcId="{5D900615-0A32-8E4A-BBE2-3774485C5649}" destId="{5148D931-413C-D34F-8CEF-86C59DB50424}" srcOrd="0" destOrd="0" presId="urn:microsoft.com/office/officeart/2008/layout/LinedList"/>
    <dgm:cxn modelId="{129965E1-0007-AD41-8895-7A353BFE25DF}" type="presParOf" srcId="{E9D81845-1232-8E4B-8B67-E5689EDF0724}" destId="{73A62F02-4474-5F48-9E15-6A36B2B1C16F}" srcOrd="0" destOrd="0" presId="urn:microsoft.com/office/officeart/2008/layout/LinedList"/>
    <dgm:cxn modelId="{3164B2A2-9C65-4747-BA6E-6F9291F33C37}" type="presParOf" srcId="{E9D81845-1232-8E4B-8B67-E5689EDF0724}" destId="{402EDD54-DB9D-2A43-A9D1-D6AACE706470}" srcOrd="1" destOrd="0" presId="urn:microsoft.com/office/officeart/2008/layout/LinedList"/>
    <dgm:cxn modelId="{FCB7DE10-9999-1341-8D40-AB42ACAA71DA}" type="presParOf" srcId="{402EDD54-DB9D-2A43-A9D1-D6AACE706470}" destId="{E9943079-AA9E-3146-A921-F31784DFB3B7}" srcOrd="0" destOrd="0" presId="urn:microsoft.com/office/officeart/2008/layout/LinedList"/>
    <dgm:cxn modelId="{46CD0049-8D42-C046-ABA0-0DC675B53987}" type="presParOf" srcId="{402EDD54-DB9D-2A43-A9D1-D6AACE706470}" destId="{9E3D0BB3-2011-0141-9EF2-C4C2C020A019}" srcOrd="1" destOrd="0" presId="urn:microsoft.com/office/officeart/2008/layout/LinedList"/>
    <dgm:cxn modelId="{A4842833-FDAC-C541-B095-5E9E525840F4}" type="presParOf" srcId="{E9D81845-1232-8E4B-8B67-E5689EDF0724}" destId="{7E047545-226A-6C4C-BB86-7636133E3912}" srcOrd="2" destOrd="0" presId="urn:microsoft.com/office/officeart/2008/layout/LinedList"/>
    <dgm:cxn modelId="{26B0C7BB-1292-8D4D-954B-1D4D99D40334}" type="presParOf" srcId="{E9D81845-1232-8E4B-8B67-E5689EDF0724}" destId="{137E5055-897E-E640-8ED7-4E46D513C286}" srcOrd="3" destOrd="0" presId="urn:microsoft.com/office/officeart/2008/layout/LinedList"/>
    <dgm:cxn modelId="{9B36C39F-26A9-F647-8050-46FA1161C67F}" type="presParOf" srcId="{137E5055-897E-E640-8ED7-4E46D513C286}" destId="{5148D931-413C-D34F-8CEF-86C59DB50424}" srcOrd="0" destOrd="0" presId="urn:microsoft.com/office/officeart/2008/layout/LinedList"/>
    <dgm:cxn modelId="{66371713-1BC5-ED43-879F-B5B49624634D}" type="presParOf" srcId="{137E5055-897E-E640-8ED7-4E46D513C286}" destId="{D03B447E-5F02-6C46-A511-195CDE682928}" srcOrd="1" destOrd="0" presId="urn:microsoft.com/office/officeart/2008/layout/LinedList"/>
    <dgm:cxn modelId="{D28B455C-CF2D-6A4D-B5E5-D1C552591BAA}" type="presParOf" srcId="{E9D81845-1232-8E4B-8B67-E5689EDF0724}" destId="{075C9C87-CCB5-0348-A74D-8D12A50C4E91}" srcOrd="4" destOrd="0" presId="urn:microsoft.com/office/officeart/2008/layout/LinedList"/>
    <dgm:cxn modelId="{11B6B282-68F6-004F-97D7-86F02DD84800}" type="presParOf" srcId="{E9D81845-1232-8E4B-8B67-E5689EDF0724}" destId="{274107B2-9742-8547-A120-6B2FE5E8C7E3}" srcOrd="5" destOrd="0" presId="urn:microsoft.com/office/officeart/2008/layout/LinedList"/>
    <dgm:cxn modelId="{F10141A0-F464-6140-BE23-9594A93582D6}" type="presParOf" srcId="{274107B2-9742-8547-A120-6B2FE5E8C7E3}" destId="{93119E75-DBD4-F241-9887-C478D3CAEF52}" srcOrd="0" destOrd="0" presId="urn:microsoft.com/office/officeart/2008/layout/LinedList"/>
    <dgm:cxn modelId="{B32435A1-FEEF-514E-A884-3658737BF58B}" type="presParOf" srcId="{274107B2-9742-8547-A120-6B2FE5E8C7E3}" destId="{036FF9C7-FC82-1347-8845-5053554C88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EAA73-2E02-D248-B9C3-ED8CB520BC6B}" type="doc">
      <dgm:prSet loTypeId="urn:microsoft.com/office/officeart/2005/8/layout/hProcess9" loCatId="" qsTypeId="urn:microsoft.com/office/officeart/2005/8/quickstyle/simple1" qsCatId="simple" csTypeId="urn:microsoft.com/office/officeart/2005/8/colors/accent1_2" csCatId="accent1" phldr="1"/>
      <dgm:spPr/>
    </dgm:pt>
    <dgm:pt modelId="{8A0E6174-2529-3F44-82BB-8C14E790D31D}">
      <dgm:prSet phldrT="[Text]"/>
      <dgm:spPr/>
      <dgm:t>
        <a:bodyPr/>
        <a:lstStyle/>
        <a:p>
          <a:r>
            <a:rPr lang="en-US" dirty="0"/>
            <a:t>Background &amp; Context</a:t>
          </a:r>
        </a:p>
      </dgm:t>
    </dgm:pt>
    <dgm:pt modelId="{CA809D17-359B-CF48-B50F-74F2FED792E1}" type="parTrans" cxnId="{41576662-2141-854A-9575-15A2060739CE}">
      <dgm:prSet/>
      <dgm:spPr/>
      <dgm:t>
        <a:bodyPr/>
        <a:lstStyle/>
        <a:p>
          <a:endParaRPr lang="en-US"/>
        </a:p>
      </dgm:t>
    </dgm:pt>
    <dgm:pt modelId="{43215553-B448-F246-B7BD-DCBFD601938D}" type="sibTrans" cxnId="{41576662-2141-854A-9575-15A2060739CE}">
      <dgm:prSet/>
      <dgm:spPr/>
      <dgm:t>
        <a:bodyPr/>
        <a:lstStyle/>
        <a:p>
          <a:endParaRPr lang="en-US"/>
        </a:p>
      </dgm:t>
    </dgm:pt>
    <dgm:pt modelId="{A8E68570-2E15-574C-B4EB-1E8873280A5A}">
      <dgm:prSet phldrT="[Text]"/>
      <dgm:spPr/>
      <dgm:t>
        <a:bodyPr/>
        <a:lstStyle/>
        <a:p>
          <a:r>
            <a:rPr lang="en-US" dirty="0"/>
            <a:t>Brainstorm &amp; refine ideas</a:t>
          </a:r>
        </a:p>
      </dgm:t>
    </dgm:pt>
    <dgm:pt modelId="{13A0D487-1D32-DD42-AA53-86A88941202D}" type="parTrans" cxnId="{240BFF36-3915-7845-BF4F-18BC09AD4848}">
      <dgm:prSet/>
      <dgm:spPr/>
      <dgm:t>
        <a:bodyPr/>
        <a:lstStyle/>
        <a:p>
          <a:endParaRPr lang="en-US"/>
        </a:p>
      </dgm:t>
    </dgm:pt>
    <dgm:pt modelId="{11506B43-A344-5949-93EC-54F10543DB65}" type="sibTrans" cxnId="{240BFF36-3915-7845-BF4F-18BC09AD4848}">
      <dgm:prSet/>
      <dgm:spPr/>
      <dgm:t>
        <a:bodyPr/>
        <a:lstStyle/>
        <a:p>
          <a:endParaRPr lang="en-US"/>
        </a:p>
      </dgm:t>
    </dgm:pt>
    <dgm:pt modelId="{EB387D20-6CDD-7B46-9B7B-305732C7AE33}">
      <dgm:prSet phldrT="[Text]"/>
      <dgm:spPr/>
      <dgm:t>
        <a:bodyPr/>
        <a:lstStyle/>
        <a:p>
          <a:r>
            <a:rPr lang="en-US" dirty="0"/>
            <a:t>Draft recommendations</a:t>
          </a:r>
        </a:p>
      </dgm:t>
    </dgm:pt>
    <dgm:pt modelId="{6C08EA77-D89B-4E48-AB79-F6C282B52853}" type="parTrans" cxnId="{9E9B0AFA-DC4A-1547-B7A8-768F70E03AB3}">
      <dgm:prSet/>
      <dgm:spPr/>
      <dgm:t>
        <a:bodyPr/>
        <a:lstStyle/>
        <a:p>
          <a:endParaRPr lang="en-US"/>
        </a:p>
      </dgm:t>
    </dgm:pt>
    <dgm:pt modelId="{EE2F768B-01AC-C847-B424-C941155E3797}" type="sibTrans" cxnId="{9E9B0AFA-DC4A-1547-B7A8-768F70E03AB3}">
      <dgm:prSet/>
      <dgm:spPr/>
      <dgm:t>
        <a:bodyPr/>
        <a:lstStyle/>
        <a:p>
          <a:endParaRPr lang="en-US"/>
        </a:p>
      </dgm:t>
    </dgm:pt>
    <dgm:pt modelId="{4E7FA34B-A1FE-6140-8A19-9B3DD5C629AB}">
      <dgm:prSet phldrT="[Text]"/>
      <dgm:spPr/>
      <dgm:t>
        <a:bodyPr/>
        <a:lstStyle/>
        <a:p>
          <a:r>
            <a:rPr lang="en-US" dirty="0"/>
            <a:t>Finalize recommendations</a:t>
          </a:r>
        </a:p>
      </dgm:t>
    </dgm:pt>
    <dgm:pt modelId="{36A92977-D126-C74D-AA16-8974CCA6DD4E}" type="parTrans" cxnId="{0466AAEB-7234-794D-BF7F-37E3D993A10A}">
      <dgm:prSet/>
      <dgm:spPr/>
      <dgm:t>
        <a:bodyPr/>
        <a:lstStyle/>
        <a:p>
          <a:endParaRPr lang="en-US"/>
        </a:p>
      </dgm:t>
    </dgm:pt>
    <dgm:pt modelId="{D526F3FD-8890-6644-B08C-A9DF6B42C833}" type="sibTrans" cxnId="{0466AAEB-7234-794D-BF7F-37E3D993A10A}">
      <dgm:prSet/>
      <dgm:spPr/>
      <dgm:t>
        <a:bodyPr/>
        <a:lstStyle/>
        <a:p>
          <a:endParaRPr lang="en-US"/>
        </a:p>
      </dgm:t>
    </dgm:pt>
    <dgm:pt modelId="{863028C4-82DB-DF4E-9AAE-04A82D01666E}" type="pres">
      <dgm:prSet presAssocID="{FBDEAA73-2E02-D248-B9C3-ED8CB520BC6B}" presName="CompostProcess" presStyleCnt="0">
        <dgm:presLayoutVars>
          <dgm:dir/>
          <dgm:resizeHandles val="exact"/>
        </dgm:presLayoutVars>
      </dgm:prSet>
      <dgm:spPr/>
    </dgm:pt>
    <dgm:pt modelId="{B58BF792-AE7A-E644-8009-93AD55B748BA}" type="pres">
      <dgm:prSet presAssocID="{FBDEAA73-2E02-D248-B9C3-ED8CB520BC6B}" presName="arrow" presStyleLbl="bgShp" presStyleIdx="0" presStyleCnt="1"/>
      <dgm:spPr/>
    </dgm:pt>
    <dgm:pt modelId="{FB290CC4-9208-4A48-9064-EFE72A31E22B}" type="pres">
      <dgm:prSet presAssocID="{FBDEAA73-2E02-D248-B9C3-ED8CB520BC6B}" presName="linearProcess" presStyleCnt="0"/>
      <dgm:spPr/>
    </dgm:pt>
    <dgm:pt modelId="{3DBDF3ED-915D-ED41-AB54-2DDE5338AECD}" type="pres">
      <dgm:prSet presAssocID="{8A0E6174-2529-3F44-82BB-8C14E790D31D}" presName="textNode" presStyleLbl="node1" presStyleIdx="0" presStyleCnt="4">
        <dgm:presLayoutVars>
          <dgm:bulletEnabled val="1"/>
        </dgm:presLayoutVars>
      </dgm:prSet>
      <dgm:spPr/>
    </dgm:pt>
    <dgm:pt modelId="{9D06A198-6DC3-F043-94EC-3A3AA52CAE4B}" type="pres">
      <dgm:prSet presAssocID="{43215553-B448-F246-B7BD-DCBFD601938D}" presName="sibTrans" presStyleCnt="0"/>
      <dgm:spPr/>
    </dgm:pt>
    <dgm:pt modelId="{4937EA42-73A9-D444-8A02-EED23DD54B51}" type="pres">
      <dgm:prSet presAssocID="{A8E68570-2E15-574C-B4EB-1E8873280A5A}" presName="textNode" presStyleLbl="node1" presStyleIdx="1" presStyleCnt="4">
        <dgm:presLayoutVars>
          <dgm:bulletEnabled val="1"/>
        </dgm:presLayoutVars>
      </dgm:prSet>
      <dgm:spPr/>
    </dgm:pt>
    <dgm:pt modelId="{68B26857-7F75-2E42-8A39-7962869D3D3D}" type="pres">
      <dgm:prSet presAssocID="{11506B43-A344-5949-93EC-54F10543DB65}" presName="sibTrans" presStyleCnt="0"/>
      <dgm:spPr/>
    </dgm:pt>
    <dgm:pt modelId="{9ADDC920-77BA-3846-B1F4-2DBC137FCBA6}" type="pres">
      <dgm:prSet presAssocID="{EB387D20-6CDD-7B46-9B7B-305732C7AE33}" presName="textNode" presStyleLbl="node1" presStyleIdx="2" presStyleCnt="4">
        <dgm:presLayoutVars>
          <dgm:bulletEnabled val="1"/>
        </dgm:presLayoutVars>
      </dgm:prSet>
      <dgm:spPr/>
    </dgm:pt>
    <dgm:pt modelId="{A556959F-F700-A040-A6B8-AED38EAEF161}" type="pres">
      <dgm:prSet presAssocID="{EE2F768B-01AC-C847-B424-C941155E3797}" presName="sibTrans" presStyleCnt="0"/>
      <dgm:spPr/>
    </dgm:pt>
    <dgm:pt modelId="{A5687DCA-EC10-6946-A1C1-7FC211CE117C}" type="pres">
      <dgm:prSet presAssocID="{4E7FA34B-A1FE-6140-8A19-9B3DD5C629AB}" presName="textNode" presStyleLbl="node1" presStyleIdx="3" presStyleCnt="4">
        <dgm:presLayoutVars>
          <dgm:bulletEnabled val="1"/>
        </dgm:presLayoutVars>
      </dgm:prSet>
      <dgm:spPr/>
    </dgm:pt>
  </dgm:ptLst>
  <dgm:cxnLst>
    <dgm:cxn modelId="{5507C912-4F58-DD4C-967A-6382934CED66}" type="presOf" srcId="{EB387D20-6CDD-7B46-9B7B-305732C7AE33}" destId="{9ADDC920-77BA-3846-B1F4-2DBC137FCBA6}" srcOrd="0" destOrd="0" presId="urn:microsoft.com/office/officeart/2005/8/layout/hProcess9"/>
    <dgm:cxn modelId="{240BFF36-3915-7845-BF4F-18BC09AD4848}" srcId="{FBDEAA73-2E02-D248-B9C3-ED8CB520BC6B}" destId="{A8E68570-2E15-574C-B4EB-1E8873280A5A}" srcOrd="1" destOrd="0" parTransId="{13A0D487-1D32-DD42-AA53-86A88941202D}" sibTransId="{11506B43-A344-5949-93EC-54F10543DB65}"/>
    <dgm:cxn modelId="{642F9B48-3DA5-D047-8CCD-6F675FAF9769}" type="presOf" srcId="{FBDEAA73-2E02-D248-B9C3-ED8CB520BC6B}" destId="{863028C4-82DB-DF4E-9AAE-04A82D01666E}" srcOrd="0" destOrd="0" presId="urn:microsoft.com/office/officeart/2005/8/layout/hProcess9"/>
    <dgm:cxn modelId="{41576662-2141-854A-9575-15A2060739CE}" srcId="{FBDEAA73-2E02-D248-B9C3-ED8CB520BC6B}" destId="{8A0E6174-2529-3F44-82BB-8C14E790D31D}" srcOrd="0" destOrd="0" parTransId="{CA809D17-359B-CF48-B50F-74F2FED792E1}" sibTransId="{43215553-B448-F246-B7BD-DCBFD601938D}"/>
    <dgm:cxn modelId="{C4122A69-DA8B-C347-8710-AD25FC137D8E}" type="presOf" srcId="{8A0E6174-2529-3F44-82BB-8C14E790D31D}" destId="{3DBDF3ED-915D-ED41-AB54-2DDE5338AECD}" srcOrd="0" destOrd="0" presId="urn:microsoft.com/office/officeart/2005/8/layout/hProcess9"/>
    <dgm:cxn modelId="{172A739A-D803-5C48-8588-70EFE01FF187}" type="presOf" srcId="{4E7FA34B-A1FE-6140-8A19-9B3DD5C629AB}" destId="{A5687DCA-EC10-6946-A1C1-7FC211CE117C}" srcOrd="0" destOrd="0" presId="urn:microsoft.com/office/officeart/2005/8/layout/hProcess9"/>
    <dgm:cxn modelId="{C0284DB9-61B3-3B45-B0FB-5E7CF8F32C63}" type="presOf" srcId="{A8E68570-2E15-574C-B4EB-1E8873280A5A}" destId="{4937EA42-73A9-D444-8A02-EED23DD54B51}" srcOrd="0" destOrd="0" presId="urn:microsoft.com/office/officeart/2005/8/layout/hProcess9"/>
    <dgm:cxn modelId="{0466AAEB-7234-794D-BF7F-37E3D993A10A}" srcId="{FBDEAA73-2E02-D248-B9C3-ED8CB520BC6B}" destId="{4E7FA34B-A1FE-6140-8A19-9B3DD5C629AB}" srcOrd="3" destOrd="0" parTransId="{36A92977-D126-C74D-AA16-8974CCA6DD4E}" sibTransId="{D526F3FD-8890-6644-B08C-A9DF6B42C833}"/>
    <dgm:cxn modelId="{9E9B0AFA-DC4A-1547-B7A8-768F70E03AB3}" srcId="{FBDEAA73-2E02-D248-B9C3-ED8CB520BC6B}" destId="{EB387D20-6CDD-7B46-9B7B-305732C7AE33}" srcOrd="2" destOrd="0" parTransId="{6C08EA77-D89B-4E48-AB79-F6C282B52853}" sibTransId="{EE2F768B-01AC-C847-B424-C941155E3797}"/>
    <dgm:cxn modelId="{BE735CE9-FD8E-5A46-9DA1-16C87186FF45}" type="presParOf" srcId="{863028C4-82DB-DF4E-9AAE-04A82D01666E}" destId="{B58BF792-AE7A-E644-8009-93AD55B748BA}" srcOrd="0" destOrd="0" presId="urn:microsoft.com/office/officeart/2005/8/layout/hProcess9"/>
    <dgm:cxn modelId="{7CBCF3EE-3759-8740-AD6A-4B332D21EBB9}" type="presParOf" srcId="{863028C4-82DB-DF4E-9AAE-04A82D01666E}" destId="{FB290CC4-9208-4A48-9064-EFE72A31E22B}" srcOrd="1" destOrd="0" presId="urn:microsoft.com/office/officeart/2005/8/layout/hProcess9"/>
    <dgm:cxn modelId="{E69F78C4-E067-4747-8594-26D28F5EA103}" type="presParOf" srcId="{FB290CC4-9208-4A48-9064-EFE72A31E22B}" destId="{3DBDF3ED-915D-ED41-AB54-2DDE5338AECD}" srcOrd="0" destOrd="0" presId="urn:microsoft.com/office/officeart/2005/8/layout/hProcess9"/>
    <dgm:cxn modelId="{D836BC68-791D-A946-B28A-F0B933B3721A}" type="presParOf" srcId="{FB290CC4-9208-4A48-9064-EFE72A31E22B}" destId="{9D06A198-6DC3-F043-94EC-3A3AA52CAE4B}" srcOrd="1" destOrd="0" presId="urn:microsoft.com/office/officeart/2005/8/layout/hProcess9"/>
    <dgm:cxn modelId="{EB15DD33-AE5B-D249-8D07-B88F909BA2DC}" type="presParOf" srcId="{FB290CC4-9208-4A48-9064-EFE72A31E22B}" destId="{4937EA42-73A9-D444-8A02-EED23DD54B51}" srcOrd="2" destOrd="0" presId="urn:microsoft.com/office/officeart/2005/8/layout/hProcess9"/>
    <dgm:cxn modelId="{AF357FDD-5D73-C840-B6A0-31F93A2A86EE}" type="presParOf" srcId="{FB290CC4-9208-4A48-9064-EFE72A31E22B}" destId="{68B26857-7F75-2E42-8A39-7962869D3D3D}" srcOrd="3" destOrd="0" presId="urn:microsoft.com/office/officeart/2005/8/layout/hProcess9"/>
    <dgm:cxn modelId="{2141BDC1-D81E-F041-8DAB-C388C3F571A0}" type="presParOf" srcId="{FB290CC4-9208-4A48-9064-EFE72A31E22B}" destId="{9ADDC920-77BA-3846-B1F4-2DBC137FCBA6}" srcOrd="4" destOrd="0" presId="urn:microsoft.com/office/officeart/2005/8/layout/hProcess9"/>
    <dgm:cxn modelId="{F6594C14-A8B0-854D-B320-81F2093BA8B4}" type="presParOf" srcId="{FB290CC4-9208-4A48-9064-EFE72A31E22B}" destId="{A556959F-F700-A040-A6B8-AED38EAEF161}" srcOrd="5" destOrd="0" presId="urn:microsoft.com/office/officeart/2005/8/layout/hProcess9"/>
    <dgm:cxn modelId="{089AD126-D1D9-8047-8044-B412E792CE59}" type="presParOf" srcId="{FB290CC4-9208-4A48-9064-EFE72A31E22B}" destId="{A5687DCA-EC10-6946-A1C1-7FC211CE117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889FCA-0AB0-453B-AEE3-6AF0C6B45DB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50926290-DC3B-49D1-AE2D-0D3B48AC38A2}">
      <dgm:prSet phldrT="[Text]"/>
      <dgm:spPr/>
      <dgm:t>
        <a:bodyPr/>
        <a:lstStyle/>
        <a:p>
          <a:r>
            <a:rPr lang="en-US" dirty="0">
              <a:latin typeface="Goudy Old Style" panose="02020502050305020303" pitchFamily="18" charset="77"/>
            </a:rPr>
            <a:t>Advocates    (6)</a:t>
          </a:r>
        </a:p>
      </dgm:t>
    </dgm:pt>
    <dgm:pt modelId="{36B9DBB4-07DF-4811-8772-2E835BF592F1}" type="parTrans" cxnId="{FBEAE218-03DD-43F4-BA13-ED4BB1CA4C6F}">
      <dgm:prSet/>
      <dgm:spPr/>
      <dgm:t>
        <a:bodyPr/>
        <a:lstStyle/>
        <a:p>
          <a:endParaRPr lang="en-US"/>
        </a:p>
      </dgm:t>
    </dgm:pt>
    <dgm:pt modelId="{5A32644C-72DE-444D-8036-A439906B8449}" type="sibTrans" cxnId="{FBEAE218-03DD-43F4-BA13-ED4BB1CA4C6F}">
      <dgm:prSet/>
      <dgm:spPr/>
      <dgm:t>
        <a:bodyPr/>
        <a:lstStyle/>
        <a:p>
          <a:endParaRPr lang="en-US"/>
        </a:p>
      </dgm:t>
    </dgm:pt>
    <dgm:pt modelId="{1BE8C861-7B90-42BF-8B00-03121E20D86D}">
      <dgm:prSet phldrT="[Text]"/>
      <dgm:spPr/>
      <dgm:t>
        <a:bodyPr/>
        <a:lstStyle/>
        <a:p>
          <a:r>
            <a:rPr lang="en-US" dirty="0">
              <a:latin typeface="Goudy Old Style" panose="02020502050305020303" pitchFamily="18" charset="77"/>
            </a:rPr>
            <a:t>Implementers (5)</a:t>
          </a:r>
        </a:p>
      </dgm:t>
    </dgm:pt>
    <dgm:pt modelId="{276083EE-87F6-4E63-896D-BA773BB966C7}" type="parTrans" cxnId="{8D3B97FE-DD82-48E8-8C67-9A375B12D449}">
      <dgm:prSet/>
      <dgm:spPr/>
      <dgm:t>
        <a:bodyPr/>
        <a:lstStyle/>
        <a:p>
          <a:endParaRPr lang="en-US"/>
        </a:p>
      </dgm:t>
    </dgm:pt>
    <dgm:pt modelId="{8B4D5F06-5F22-4BCF-8409-46D307C04A93}" type="sibTrans" cxnId="{8D3B97FE-DD82-48E8-8C67-9A375B12D449}">
      <dgm:prSet/>
      <dgm:spPr/>
      <dgm:t>
        <a:bodyPr/>
        <a:lstStyle/>
        <a:p>
          <a:endParaRPr lang="en-US"/>
        </a:p>
      </dgm:t>
    </dgm:pt>
    <dgm:pt modelId="{202FD5A6-50E3-4E36-B5C2-CCD933D746EC}">
      <dgm:prSet phldrT="[Text]"/>
      <dgm:spPr/>
      <dgm:t>
        <a:bodyPr/>
        <a:lstStyle/>
        <a:p>
          <a:r>
            <a:rPr lang="en-US" dirty="0">
              <a:latin typeface="Goudy Old Style" panose="02020502050305020303" pitchFamily="18" charset="77"/>
            </a:rPr>
            <a:t>Program Administrators               (10)</a:t>
          </a:r>
        </a:p>
      </dgm:t>
    </dgm:pt>
    <dgm:pt modelId="{EB18793A-3012-4EC5-BFFE-2F43A07E3681}" type="parTrans" cxnId="{4E4D1337-D61D-44A8-A6AF-EB9D1968948E}">
      <dgm:prSet/>
      <dgm:spPr/>
      <dgm:t>
        <a:bodyPr/>
        <a:lstStyle/>
        <a:p>
          <a:endParaRPr lang="en-US"/>
        </a:p>
      </dgm:t>
    </dgm:pt>
    <dgm:pt modelId="{D3B19AE5-5234-4D6D-A1FA-2DF7DFBE9915}" type="sibTrans" cxnId="{4E4D1337-D61D-44A8-A6AF-EB9D1968948E}">
      <dgm:prSet/>
      <dgm:spPr/>
      <dgm:t>
        <a:bodyPr/>
        <a:lstStyle/>
        <a:p>
          <a:endParaRPr lang="en-US"/>
        </a:p>
      </dgm:t>
    </dgm:pt>
    <dgm:pt modelId="{17286AB8-24DA-43E2-94D7-B20DD469CEC0}">
      <dgm:prSet phldrT="[Text]"/>
      <dgm:spPr/>
      <dgm:t>
        <a:bodyPr/>
        <a:lstStyle/>
        <a:p>
          <a:r>
            <a:rPr lang="en-US" dirty="0">
              <a:latin typeface="Goudy Old Style" panose="02020502050305020303" pitchFamily="18" charset="77"/>
            </a:rPr>
            <a:t>Government (4)</a:t>
          </a:r>
        </a:p>
      </dgm:t>
    </dgm:pt>
    <dgm:pt modelId="{C95FE58B-2B78-4130-9F90-8D98DA4B3C39}" type="parTrans" cxnId="{DDBAFD92-9598-4F5A-B0EA-FC583A02D265}">
      <dgm:prSet/>
      <dgm:spPr/>
      <dgm:t>
        <a:bodyPr/>
        <a:lstStyle/>
        <a:p>
          <a:endParaRPr lang="en-US"/>
        </a:p>
      </dgm:t>
    </dgm:pt>
    <dgm:pt modelId="{5086A8E7-2D23-468B-8DE1-D6628931CBE5}" type="sibTrans" cxnId="{DDBAFD92-9598-4F5A-B0EA-FC583A02D265}">
      <dgm:prSet/>
      <dgm:spPr/>
      <dgm:t>
        <a:bodyPr/>
        <a:lstStyle/>
        <a:p>
          <a:endParaRPr lang="en-US"/>
        </a:p>
      </dgm:t>
    </dgm:pt>
    <dgm:pt modelId="{5268F7F5-0087-4F99-A1A2-7A0AE091E023}" type="pres">
      <dgm:prSet presAssocID="{16889FCA-0AB0-453B-AEE3-6AF0C6B45DBB}" presName="matrix" presStyleCnt="0">
        <dgm:presLayoutVars>
          <dgm:chMax val="1"/>
          <dgm:dir/>
          <dgm:resizeHandles val="exact"/>
        </dgm:presLayoutVars>
      </dgm:prSet>
      <dgm:spPr/>
    </dgm:pt>
    <dgm:pt modelId="{4A7AF629-C959-4D1E-AC67-FE54E85B2D00}" type="pres">
      <dgm:prSet presAssocID="{16889FCA-0AB0-453B-AEE3-6AF0C6B45DBB}" presName="axisShape" presStyleLbl="bgShp" presStyleIdx="0" presStyleCnt="1" custLinFactNeighborY="-302"/>
      <dgm:spPr/>
    </dgm:pt>
    <dgm:pt modelId="{0A235DEA-4BBF-4AA7-B4FD-D727C0D22C9D}" type="pres">
      <dgm:prSet presAssocID="{16889FCA-0AB0-453B-AEE3-6AF0C6B45DBB}" presName="rect1" presStyleLbl="node1" presStyleIdx="0" presStyleCnt="4" custLinFactNeighborX="2308" custLinFactNeighborY="-4530">
        <dgm:presLayoutVars>
          <dgm:chMax val="0"/>
          <dgm:chPref val="0"/>
          <dgm:bulletEnabled val="1"/>
        </dgm:presLayoutVars>
      </dgm:prSet>
      <dgm:spPr/>
    </dgm:pt>
    <dgm:pt modelId="{874DC51B-92F6-410C-91D6-867CD7B726AC}" type="pres">
      <dgm:prSet presAssocID="{16889FCA-0AB0-453B-AEE3-6AF0C6B45DBB}" presName="rect2" presStyleLbl="node1" presStyleIdx="1" presStyleCnt="4" custLinFactNeighborX="-2308" custLinFactNeighborY="-4530">
        <dgm:presLayoutVars>
          <dgm:chMax val="0"/>
          <dgm:chPref val="0"/>
          <dgm:bulletEnabled val="1"/>
        </dgm:presLayoutVars>
      </dgm:prSet>
      <dgm:spPr/>
    </dgm:pt>
    <dgm:pt modelId="{CF19D031-20CB-4357-ACD0-C6EDBB5D8DD4}" type="pres">
      <dgm:prSet presAssocID="{16889FCA-0AB0-453B-AEE3-6AF0C6B45DBB}" presName="rect3" presStyleLbl="node1" presStyleIdx="2" presStyleCnt="4" custLinFactNeighborX="2308" custLinFactNeighborY="-2265">
        <dgm:presLayoutVars>
          <dgm:chMax val="0"/>
          <dgm:chPref val="0"/>
          <dgm:bulletEnabled val="1"/>
        </dgm:presLayoutVars>
      </dgm:prSet>
      <dgm:spPr/>
    </dgm:pt>
    <dgm:pt modelId="{E61FA967-13A2-4528-8EEA-C5DE8D1BFC06}" type="pres">
      <dgm:prSet presAssocID="{16889FCA-0AB0-453B-AEE3-6AF0C6B45DBB}" presName="rect4" presStyleLbl="node1" presStyleIdx="3" presStyleCnt="4" custLinFactNeighborX="-2308" custLinFactNeighborY="-2265">
        <dgm:presLayoutVars>
          <dgm:chMax val="0"/>
          <dgm:chPref val="0"/>
          <dgm:bulletEnabled val="1"/>
        </dgm:presLayoutVars>
      </dgm:prSet>
      <dgm:spPr/>
    </dgm:pt>
  </dgm:ptLst>
  <dgm:cxnLst>
    <dgm:cxn modelId="{FBEAE218-03DD-43F4-BA13-ED4BB1CA4C6F}" srcId="{16889FCA-0AB0-453B-AEE3-6AF0C6B45DBB}" destId="{50926290-DC3B-49D1-AE2D-0D3B48AC38A2}" srcOrd="0" destOrd="0" parTransId="{36B9DBB4-07DF-4811-8772-2E835BF592F1}" sibTransId="{5A32644C-72DE-444D-8036-A439906B8449}"/>
    <dgm:cxn modelId="{4E4D1337-D61D-44A8-A6AF-EB9D1968948E}" srcId="{16889FCA-0AB0-453B-AEE3-6AF0C6B45DBB}" destId="{202FD5A6-50E3-4E36-B5C2-CCD933D746EC}" srcOrd="2" destOrd="0" parTransId="{EB18793A-3012-4EC5-BFFE-2F43A07E3681}" sibTransId="{D3B19AE5-5234-4D6D-A1FA-2DF7DFBE9915}"/>
    <dgm:cxn modelId="{7965194E-87A5-49D7-9E5B-483467F88023}" type="presOf" srcId="{16889FCA-0AB0-453B-AEE3-6AF0C6B45DBB}" destId="{5268F7F5-0087-4F99-A1A2-7A0AE091E023}" srcOrd="0" destOrd="0" presId="urn:microsoft.com/office/officeart/2005/8/layout/matrix2"/>
    <dgm:cxn modelId="{DDBAFD92-9598-4F5A-B0EA-FC583A02D265}" srcId="{16889FCA-0AB0-453B-AEE3-6AF0C6B45DBB}" destId="{17286AB8-24DA-43E2-94D7-B20DD469CEC0}" srcOrd="3" destOrd="0" parTransId="{C95FE58B-2B78-4130-9F90-8D98DA4B3C39}" sibTransId="{5086A8E7-2D23-468B-8DE1-D6628931CBE5}"/>
    <dgm:cxn modelId="{DF5883B9-0677-4688-A480-D20B3D6646B9}" type="presOf" srcId="{17286AB8-24DA-43E2-94D7-B20DD469CEC0}" destId="{E61FA967-13A2-4528-8EEA-C5DE8D1BFC06}" srcOrd="0" destOrd="0" presId="urn:microsoft.com/office/officeart/2005/8/layout/matrix2"/>
    <dgm:cxn modelId="{0BE0E4C9-A7CC-4007-B8DF-F9BF13650578}" type="presOf" srcId="{202FD5A6-50E3-4E36-B5C2-CCD933D746EC}" destId="{CF19D031-20CB-4357-ACD0-C6EDBB5D8DD4}" srcOrd="0" destOrd="0" presId="urn:microsoft.com/office/officeart/2005/8/layout/matrix2"/>
    <dgm:cxn modelId="{E77000F0-A20E-46E1-8C77-F8CA26B971CF}" type="presOf" srcId="{1BE8C861-7B90-42BF-8B00-03121E20D86D}" destId="{874DC51B-92F6-410C-91D6-867CD7B726AC}" srcOrd="0" destOrd="0" presId="urn:microsoft.com/office/officeart/2005/8/layout/matrix2"/>
    <dgm:cxn modelId="{C410C1FA-E7FD-46AA-B5F5-78A627A19EC1}" type="presOf" srcId="{50926290-DC3B-49D1-AE2D-0D3B48AC38A2}" destId="{0A235DEA-4BBF-4AA7-B4FD-D727C0D22C9D}" srcOrd="0" destOrd="0" presId="urn:microsoft.com/office/officeart/2005/8/layout/matrix2"/>
    <dgm:cxn modelId="{8D3B97FE-DD82-48E8-8C67-9A375B12D449}" srcId="{16889FCA-0AB0-453B-AEE3-6AF0C6B45DBB}" destId="{1BE8C861-7B90-42BF-8B00-03121E20D86D}" srcOrd="1" destOrd="0" parTransId="{276083EE-87F6-4E63-896D-BA773BB966C7}" sibTransId="{8B4D5F06-5F22-4BCF-8409-46D307C04A93}"/>
    <dgm:cxn modelId="{8EB107B7-B4A1-4687-9B42-F07393BDD48E}" type="presParOf" srcId="{5268F7F5-0087-4F99-A1A2-7A0AE091E023}" destId="{4A7AF629-C959-4D1E-AC67-FE54E85B2D00}" srcOrd="0" destOrd="0" presId="urn:microsoft.com/office/officeart/2005/8/layout/matrix2"/>
    <dgm:cxn modelId="{1C0E89AF-217D-4C51-BB37-177B82E027D4}" type="presParOf" srcId="{5268F7F5-0087-4F99-A1A2-7A0AE091E023}" destId="{0A235DEA-4BBF-4AA7-B4FD-D727C0D22C9D}" srcOrd="1" destOrd="0" presId="urn:microsoft.com/office/officeart/2005/8/layout/matrix2"/>
    <dgm:cxn modelId="{8A3E2753-97BA-4368-AE8B-E888E98F1311}" type="presParOf" srcId="{5268F7F5-0087-4F99-A1A2-7A0AE091E023}" destId="{874DC51B-92F6-410C-91D6-867CD7B726AC}" srcOrd="2" destOrd="0" presId="urn:microsoft.com/office/officeart/2005/8/layout/matrix2"/>
    <dgm:cxn modelId="{4C075C06-7B33-4B1A-8AFC-87ABD8117071}" type="presParOf" srcId="{5268F7F5-0087-4F99-A1A2-7A0AE091E023}" destId="{CF19D031-20CB-4357-ACD0-C6EDBB5D8DD4}" srcOrd="3" destOrd="0" presId="urn:microsoft.com/office/officeart/2005/8/layout/matrix2"/>
    <dgm:cxn modelId="{C6AC4DD3-A97E-4CE3-BCAD-4ED5B426852B}" type="presParOf" srcId="{5268F7F5-0087-4F99-A1A2-7A0AE091E023}" destId="{E61FA967-13A2-4528-8EEA-C5DE8D1BFC0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54C66EE-DA72-CA41-ABB9-16D7B59A0FCD}">
      <dgm:prSet custT="1"/>
      <dgm:spPr/>
      <dgm:t>
        <a:bodyPr/>
        <a:lstStyle/>
        <a:p>
          <a:pPr>
            <a:buClr>
              <a:srgbClr val="000000"/>
            </a:buClr>
            <a:buFont typeface="+mj-lt"/>
            <a:buAutoNum type="alphaUcParenR"/>
          </a:pPr>
          <a:r>
            <a:rPr lang="en-US" sz="2400" dirty="0">
              <a:latin typeface="Goudy Old Style" panose="02020502050305020303" pitchFamily="18" charset="77"/>
            </a:rPr>
            <a:t>Discuss and refine DEI recommendations from homework </a:t>
          </a:r>
        </a:p>
      </dgm:t>
    </dgm:pt>
    <dgm:pt modelId="{44E19785-2381-8B40-9CD1-DE0C530E0DDD}" type="parTrans" cxnId="{738CB4CC-39DC-DE49-B8D8-1386CE429CCA}">
      <dgm:prSet/>
      <dgm:spPr/>
      <dgm:t>
        <a:bodyPr/>
        <a:lstStyle/>
        <a:p>
          <a:endParaRPr lang="en-US"/>
        </a:p>
      </dgm:t>
    </dgm:pt>
    <dgm:pt modelId="{8B3B8729-140A-3447-A51B-42E381D21326}" type="sibTrans" cxnId="{738CB4CC-39DC-DE49-B8D8-1386CE429CCA}">
      <dgm:prSet/>
      <dgm:spPr/>
      <dgm:t>
        <a:bodyPr/>
        <a:lstStyle/>
        <a:p>
          <a:endParaRPr lang="en-US"/>
        </a:p>
      </dgm:t>
    </dgm:pt>
    <dgm:pt modelId="{BFD240DB-AAEA-7F41-877A-18AA9E9577A2}">
      <dgm:prSet custT="1"/>
      <dgm:spPr/>
      <dgm:t>
        <a:bodyPr/>
        <a:lstStyle/>
        <a:p>
          <a:pPr>
            <a:buClr>
              <a:srgbClr val="000000"/>
            </a:buClr>
            <a:buFont typeface="+mj-lt"/>
            <a:buAutoNum type="alphaUcParenR"/>
          </a:pPr>
          <a:r>
            <a:rPr lang="en-US" sz="2400" dirty="0">
              <a:latin typeface="Goudy Old Style" panose="02020502050305020303" pitchFamily="18" charset="77"/>
            </a:rPr>
            <a:t>Discuss &amp; seek consensus on Diversity definition from homework*</a:t>
          </a:r>
        </a:p>
      </dgm:t>
    </dgm:pt>
    <dgm:pt modelId="{1DB9420B-AA7B-9645-B08D-DF37037E205A}" type="parTrans" cxnId="{1BF2E5E9-640D-8B45-A1D6-E34DAB5336B4}">
      <dgm:prSet/>
      <dgm:spPr/>
      <dgm:t>
        <a:bodyPr/>
        <a:lstStyle/>
        <a:p>
          <a:endParaRPr lang="en-US"/>
        </a:p>
      </dgm:t>
    </dgm:pt>
    <dgm:pt modelId="{C84ADBD6-8D22-134F-997C-87F8F409DBA1}" type="sibTrans" cxnId="{1BF2E5E9-640D-8B45-A1D6-E34DAB5336B4}">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91DB8BCC-BDC4-9341-8FF5-B6DC6FD522A6}" type="pres">
      <dgm:prSet presAssocID="{454C66EE-DA72-CA41-ABB9-16D7B59A0FCD}" presName="thickLine" presStyleLbl="alignNode1" presStyleIdx="0" presStyleCnt="2"/>
      <dgm:spPr/>
    </dgm:pt>
    <dgm:pt modelId="{11EF7A30-FA29-944F-9463-62EA2048EA18}" type="pres">
      <dgm:prSet presAssocID="{454C66EE-DA72-CA41-ABB9-16D7B59A0FCD}" presName="horz1" presStyleCnt="0"/>
      <dgm:spPr/>
    </dgm:pt>
    <dgm:pt modelId="{607DD102-E49F-614C-BCE4-08846FF9FEC3}" type="pres">
      <dgm:prSet presAssocID="{454C66EE-DA72-CA41-ABB9-16D7B59A0FCD}" presName="tx1" presStyleLbl="revTx" presStyleIdx="0" presStyleCnt="2"/>
      <dgm:spPr/>
    </dgm:pt>
    <dgm:pt modelId="{BEF4FF3F-A6F1-C046-8333-190C62D0FF67}" type="pres">
      <dgm:prSet presAssocID="{454C66EE-DA72-CA41-ABB9-16D7B59A0FCD}" presName="vert1" presStyleCnt="0"/>
      <dgm:spPr/>
    </dgm:pt>
    <dgm:pt modelId="{DEEAE2AF-89BB-B846-91DF-0294C1C53F3C}" type="pres">
      <dgm:prSet presAssocID="{BFD240DB-AAEA-7F41-877A-18AA9E9577A2}" presName="thickLine" presStyleLbl="alignNode1" presStyleIdx="1" presStyleCnt="2"/>
      <dgm:spPr/>
    </dgm:pt>
    <dgm:pt modelId="{5BFD7B3D-CB28-1140-A005-26F2C934121E}" type="pres">
      <dgm:prSet presAssocID="{BFD240DB-AAEA-7F41-877A-18AA9E9577A2}" presName="horz1" presStyleCnt="0"/>
      <dgm:spPr/>
    </dgm:pt>
    <dgm:pt modelId="{D5CA03BE-920B-8747-87FC-635D7966C4FD}" type="pres">
      <dgm:prSet presAssocID="{BFD240DB-AAEA-7F41-877A-18AA9E9577A2}" presName="tx1" presStyleLbl="revTx" presStyleIdx="1" presStyleCnt="2"/>
      <dgm:spPr/>
    </dgm:pt>
    <dgm:pt modelId="{B7D69182-CB78-684E-A1F5-C4144A14E799}" type="pres">
      <dgm:prSet presAssocID="{BFD240DB-AAEA-7F41-877A-18AA9E9577A2}" presName="vert1" presStyleCnt="0"/>
      <dgm:spPr/>
    </dgm:pt>
  </dgm:ptLst>
  <dgm:cxnLst>
    <dgm:cxn modelId="{6BBFE73A-2092-D242-98F6-4CE798BDF525}" type="presOf" srcId="{454C66EE-DA72-CA41-ABB9-16D7B59A0FCD}" destId="{607DD102-E49F-614C-BCE4-08846FF9FEC3}" srcOrd="0" destOrd="0" presId="urn:microsoft.com/office/officeart/2008/layout/LinedList"/>
    <dgm:cxn modelId="{3A087064-C7AB-084A-BCF5-BC1106B2CB83}" type="presOf" srcId="{BFD240DB-AAEA-7F41-877A-18AA9E9577A2}" destId="{D5CA03BE-920B-8747-87FC-635D7966C4FD}" srcOrd="0" destOrd="0" presId="urn:microsoft.com/office/officeart/2008/layout/LinedList"/>
    <dgm:cxn modelId="{738CB4CC-39DC-DE49-B8D8-1386CE429CCA}" srcId="{402B5038-898A-48DC-AC18-DCC411A73CE5}" destId="{454C66EE-DA72-CA41-ABB9-16D7B59A0FCD}" srcOrd="0" destOrd="0" parTransId="{44E19785-2381-8B40-9CD1-DE0C530E0DDD}" sibTransId="{8B3B8729-140A-3447-A51B-42E381D21326}"/>
    <dgm:cxn modelId="{1BF2E5E9-640D-8B45-A1D6-E34DAB5336B4}" srcId="{402B5038-898A-48DC-AC18-DCC411A73CE5}" destId="{BFD240DB-AAEA-7F41-877A-18AA9E9577A2}" srcOrd="1" destOrd="0" parTransId="{1DB9420B-AA7B-9645-B08D-DF37037E205A}" sibTransId="{C84ADBD6-8D22-134F-997C-87F8F409DBA1}"/>
    <dgm:cxn modelId="{60EE09F9-42B5-504E-B4BC-EC59C303D451}" type="presOf" srcId="{402B5038-898A-48DC-AC18-DCC411A73CE5}" destId="{72F75A64-9D14-B04C-AB16-2E62CA82F973}" srcOrd="0" destOrd="0" presId="urn:microsoft.com/office/officeart/2008/layout/LinedList"/>
    <dgm:cxn modelId="{91A84407-19BB-AA4E-9CA2-7D3F34C18E31}" type="presParOf" srcId="{72F75A64-9D14-B04C-AB16-2E62CA82F973}" destId="{91DB8BCC-BDC4-9341-8FF5-B6DC6FD522A6}" srcOrd="0" destOrd="0" presId="urn:microsoft.com/office/officeart/2008/layout/LinedList"/>
    <dgm:cxn modelId="{0F60D7F9-1CE5-4849-93E4-052FB9257B35}" type="presParOf" srcId="{72F75A64-9D14-B04C-AB16-2E62CA82F973}" destId="{11EF7A30-FA29-944F-9463-62EA2048EA18}" srcOrd="1" destOrd="0" presId="urn:microsoft.com/office/officeart/2008/layout/LinedList"/>
    <dgm:cxn modelId="{B3B26D71-CC80-A74D-977A-75D2FCEA4A07}" type="presParOf" srcId="{11EF7A30-FA29-944F-9463-62EA2048EA18}" destId="{607DD102-E49F-614C-BCE4-08846FF9FEC3}" srcOrd="0" destOrd="0" presId="urn:microsoft.com/office/officeart/2008/layout/LinedList"/>
    <dgm:cxn modelId="{BA786ED6-889E-7844-B0E5-8FC6247949A3}" type="presParOf" srcId="{11EF7A30-FA29-944F-9463-62EA2048EA18}" destId="{BEF4FF3F-A6F1-C046-8333-190C62D0FF67}" srcOrd="1" destOrd="0" presId="urn:microsoft.com/office/officeart/2008/layout/LinedList"/>
    <dgm:cxn modelId="{8A3D4697-6FF2-FA47-A041-7B45F40B3E1E}" type="presParOf" srcId="{72F75A64-9D14-B04C-AB16-2E62CA82F973}" destId="{DEEAE2AF-89BB-B846-91DF-0294C1C53F3C}" srcOrd="2" destOrd="0" presId="urn:microsoft.com/office/officeart/2008/layout/LinedList"/>
    <dgm:cxn modelId="{8F04E4EA-7903-FA4E-8935-3447D75497BE}" type="presParOf" srcId="{72F75A64-9D14-B04C-AB16-2E62CA82F973}" destId="{5BFD7B3D-CB28-1140-A005-26F2C934121E}" srcOrd="3" destOrd="0" presId="urn:microsoft.com/office/officeart/2008/layout/LinedList"/>
    <dgm:cxn modelId="{EA100013-151C-CA41-A50D-D0BE8E749022}" type="presParOf" srcId="{5BFD7B3D-CB28-1140-A005-26F2C934121E}" destId="{D5CA03BE-920B-8747-87FC-635D7966C4FD}" srcOrd="0" destOrd="0" presId="urn:microsoft.com/office/officeart/2008/layout/LinedList"/>
    <dgm:cxn modelId="{DD7EF48B-5952-8845-84B8-D284FB87088D}" type="presParOf" srcId="{5BFD7B3D-CB28-1140-A005-26F2C934121E}" destId="{B7D69182-CB78-684E-A1F5-C4144A14E7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DEAA73-2E02-D248-B9C3-ED8CB520BC6B}" type="doc">
      <dgm:prSet loTypeId="urn:microsoft.com/office/officeart/2005/8/layout/hProcess9" loCatId="" qsTypeId="urn:microsoft.com/office/officeart/2005/8/quickstyle/simple1" qsCatId="simple" csTypeId="urn:microsoft.com/office/officeart/2005/8/colors/accent1_2" csCatId="accent1" phldr="1"/>
      <dgm:spPr/>
    </dgm:pt>
    <dgm:pt modelId="{8A0E6174-2529-3F44-82BB-8C14E790D31D}">
      <dgm:prSet phldrT="[Text]"/>
      <dgm:spPr/>
      <dgm:t>
        <a:bodyPr/>
        <a:lstStyle/>
        <a:p>
          <a:r>
            <a:rPr lang="en-US" dirty="0"/>
            <a:t>Background &amp; Context</a:t>
          </a:r>
        </a:p>
      </dgm:t>
    </dgm:pt>
    <dgm:pt modelId="{CA809D17-359B-CF48-B50F-74F2FED792E1}" type="parTrans" cxnId="{41576662-2141-854A-9575-15A2060739CE}">
      <dgm:prSet/>
      <dgm:spPr/>
      <dgm:t>
        <a:bodyPr/>
        <a:lstStyle/>
        <a:p>
          <a:endParaRPr lang="en-US"/>
        </a:p>
      </dgm:t>
    </dgm:pt>
    <dgm:pt modelId="{43215553-B448-F246-B7BD-DCBFD601938D}" type="sibTrans" cxnId="{41576662-2141-854A-9575-15A2060739CE}">
      <dgm:prSet/>
      <dgm:spPr/>
      <dgm:t>
        <a:bodyPr/>
        <a:lstStyle/>
        <a:p>
          <a:endParaRPr lang="en-US"/>
        </a:p>
      </dgm:t>
    </dgm:pt>
    <dgm:pt modelId="{A8E68570-2E15-574C-B4EB-1E8873280A5A}">
      <dgm:prSet phldrT="[Text]"/>
      <dgm:spPr/>
      <dgm:t>
        <a:bodyPr/>
        <a:lstStyle/>
        <a:p>
          <a:r>
            <a:rPr lang="en-US" dirty="0"/>
            <a:t>Brainstorm &amp; refine ideas</a:t>
          </a:r>
        </a:p>
      </dgm:t>
    </dgm:pt>
    <dgm:pt modelId="{13A0D487-1D32-DD42-AA53-86A88941202D}" type="parTrans" cxnId="{240BFF36-3915-7845-BF4F-18BC09AD4848}">
      <dgm:prSet/>
      <dgm:spPr/>
      <dgm:t>
        <a:bodyPr/>
        <a:lstStyle/>
        <a:p>
          <a:endParaRPr lang="en-US"/>
        </a:p>
      </dgm:t>
    </dgm:pt>
    <dgm:pt modelId="{11506B43-A344-5949-93EC-54F10543DB65}" type="sibTrans" cxnId="{240BFF36-3915-7845-BF4F-18BC09AD4848}">
      <dgm:prSet/>
      <dgm:spPr/>
      <dgm:t>
        <a:bodyPr/>
        <a:lstStyle/>
        <a:p>
          <a:endParaRPr lang="en-US"/>
        </a:p>
      </dgm:t>
    </dgm:pt>
    <dgm:pt modelId="{EB387D20-6CDD-7B46-9B7B-305732C7AE33}">
      <dgm:prSet phldrT="[Text]"/>
      <dgm:spPr/>
      <dgm:t>
        <a:bodyPr/>
        <a:lstStyle/>
        <a:p>
          <a:r>
            <a:rPr lang="en-US" dirty="0"/>
            <a:t>Draft recommendations</a:t>
          </a:r>
        </a:p>
      </dgm:t>
    </dgm:pt>
    <dgm:pt modelId="{6C08EA77-D89B-4E48-AB79-F6C282B52853}" type="parTrans" cxnId="{9E9B0AFA-DC4A-1547-B7A8-768F70E03AB3}">
      <dgm:prSet/>
      <dgm:spPr/>
      <dgm:t>
        <a:bodyPr/>
        <a:lstStyle/>
        <a:p>
          <a:endParaRPr lang="en-US"/>
        </a:p>
      </dgm:t>
    </dgm:pt>
    <dgm:pt modelId="{EE2F768B-01AC-C847-B424-C941155E3797}" type="sibTrans" cxnId="{9E9B0AFA-DC4A-1547-B7A8-768F70E03AB3}">
      <dgm:prSet/>
      <dgm:spPr/>
      <dgm:t>
        <a:bodyPr/>
        <a:lstStyle/>
        <a:p>
          <a:endParaRPr lang="en-US"/>
        </a:p>
      </dgm:t>
    </dgm:pt>
    <dgm:pt modelId="{4E7FA34B-A1FE-6140-8A19-9B3DD5C629AB}">
      <dgm:prSet phldrT="[Text]"/>
      <dgm:spPr/>
      <dgm:t>
        <a:bodyPr/>
        <a:lstStyle/>
        <a:p>
          <a:r>
            <a:rPr lang="en-US" dirty="0"/>
            <a:t>Finalize recommendations</a:t>
          </a:r>
        </a:p>
      </dgm:t>
    </dgm:pt>
    <dgm:pt modelId="{36A92977-D126-C74D-AA16-8974CCA6DD4E}" type="parTrans" cxnId="{0466AAEB-7234-794D-BF7F-37E3D993A10A}">
      <dgm:prSet/>
      <dgm:spPr/>
      <dgm:t>
        <a:bodyPr/>
        <a:lstStyle/>
        <a:p>
          <a:endParaRPr lang="en-US"/>
        </a:p>
      </dgm:t>
    </dgm:pt>
    <dgm:pt modelId="{D526F3FD-8890-6644-B08C-A9DF6B42C833}" type="sibTrans" cxnId="{0466AAEB-7234-794D-BF7F-37E3D993A10A}">
      <dgm:prSet/>
      <dgm:spPr/>
      <dgm:t>
        <a:bodyPr/>
        <a:lstStyle/>
        <a:p>
          <a:endParaRPr lang="en-US"/>
        </a:p>
      </dgm:t>
    </dgm:pt>
    <dgm:pt modelId="{863028C4-82DB-DF4E-9AAE-04A82D01666E}" type="pres">
      <dgm:prSet presAssocID="{FBDEAA73-2E02-D248-B9C3-ED8CB520BC6B}" presName="CompostProcess" presStyleCnt="0">
        <dgm:presLayoutVars>
          <dgm:dir/>
          <dgm:resizeHandles val="exact"/>
        </dgm:presLayoutVars>
      </dgm:prSet>
      <dgm:spPr/>
    </dgm:pt>
    <dgm:pt modelId="{B58BF792-AE7A-E644-8009-93AD55B748BA}" type="pres">
      <dgm:prSet presAssocID="{FBDEAA73-2E02-D248-B9C3-ED8CB520BC6B}" presName="arrow" presStyleLbl="bgShp" presStyleIdx="0" presStyleCnt="1"/>
      <dgm:spPr/>
    </dgm:pt>
    <dgm:pt modelId="{FB290CC4-9208-4A48-9064-EFE72A31E22B}" type="pres">
      <dgm:prSet presAssocID="{FBDEAA73-2E02-D248-B9C3-ED8CB520BC6B}" presName="linearProcess" presStyleCnt="0"/>
      <dgm:spPr/>
    </dgm:pt>
    <dgm:pt modelId="{3DBDF3ED-915D-ED41-AB54-2DDE5338AECD}" type="pres">
      <dgm:prSet presAssocID="{8A0E6174-2529-3F44-82BB-8C14E790D31D}" presName="textNode" presStyleLbl="node1" presStyleIdx="0" presStyleCnt="4">
        <dgm:presLayoutVars>
          <dgm:bulletEnabled val="1"/>
        </dgm:presLayoutVars>
      </dgm:prSet>
      <dgm:spPr/>
    </dgm:pt>
    <dgm:pt modelId="{9D06A198-6DC3-F043-94EC-3A3AA52CAE4B}" type="pres">
      <dgm:prSet presAssocID="{43215553-B448-F246-B7BD-DCBFD601938D}" presName="sibTrans" presStyleCnt="0"/>
      <dgm:spPr/>
    </dgm:pt>
    <dgm:pt modelId="{4937EA42-73A9-D444-8A02-EED23DD54B51}" type="pres">
      <dgm:prSet presAssocID="{A8E68570-2E15-574C-B4EB-1E8873280A5A}" presName="textNode" presStyleLbl="node1" presStyleIdx="1" presStyleCnt="4">
        <dgm:presLayoutVars>
          <dgm:bulletEnabled val="1"/>
        </dgm:presLayoutVars>
      </dgm:prSet>
      <dgm:spPr/>
    </dgm:pt>
    <dgm:pt modelId="{68B26857-7F75-2E42-8A39-7962869D3D3D}" type="pres">
      <dgm:prSet presAssocID="{11506B43-A344-5949-93EC-54F10543DB65}" presName="sibTrans" presStyleCnt="0"/>
      <dgm:spPr/>
    </dgm:pt>
    <dgm:pt modelId="{9ADDC920-77BA-3846-B1F4-2DBC137FCBA6}" type="pres">
      <dgm:prSet presAssocID="{EB387D20-6CDD-7B46-9B7B-305732C7AE33}" presName="textNode" presStyleLbl="node1" presStyleIdx="2" presStyleCnt="4">
        <dgm:presLayoutVars>
          <dgm:bulletEnabled val="1"/>
        </dgm:presLayoutVars>
      </dgm:prSet>
      <dgm:spPr/>
    </dgm:pt>
    <dgm:pt modelId="{A556959F-F700-A040-A6B8-AED38EAEF161}" type="pres">
      <dgm:prSet presAssocID="{EE2F768B-01AC-C847-B424-C941155E3797}" presName="sibTrans" presStyleCnt="0"/>
      <dgm:spPr/>
    </dgm:pt>
    <dgm:pt modelId="{A5687DCA-EC10-6946-A1C1-7FC211CE117C}" type="pres">
      <dgm:prSet presAssocID="{4E7FA34B-A1FE-6140-8A19-9B3DD5C629AB}" presName="textNode" presStyleLbl="node1" presStyleIdx="3" presStyleCnt="4">
        <dgm:presLayoutVars>
          <dgm:bulletEnabled val="1"/>
        </dgm:presLayoutVars>
      </dgm:prSet>
      <dgm:spPr/>
    </dgm:pt>
  </dgm:ptLst>
  <dgm:cxnLst>
    <dgm:cxn modelId="{5507C912-4F58-DD4C-967A-6382934CED66}" type="presOf" srcId="{EB387D20-6CDD-7B46-9B7B-305732C7AE33}" destId="{9ADDC920-77BA-3846-B1F4-2DBC137FCBA6}" srcOrd="0" destOrd="0" presId="urn:microsoft.com/office/officeart/2005/8/layout/hProcess9"/>
    <dgm:cxn modelId="{240BFF36-3915-7845-BF4F-18BC09AD4848}" srcId="{FBDEAA73-2E02-D248-B9C3-ED8CB520BC6B}" destId="{A8E68570-2E15-574C-B4EB-1E8873280A5A}" srcOrd="1" destOrd="0" parTransId="{13A0D487-1D32-DD42-AA53-86A88941202D}" sibTransId="{11506B43-A344-5949-93EC-54F10543DB65}"/>
    <dgm:cxn modelId="{642F9B48-3DA5-D047-8CCD-6F675FAF9769}" type="presOf" srcId="{FBDEAA73-2E02-D248-B9C3-ED8CB520BC6B}" destId="{863028C4-82DB-DF4E-9AAE-04A82D01666E}" srcOrd="0" destOrd="0" presId="urn:microsoft.com/office/officeart/2005/8/layout/hProcess9"/>
    <dgm:cxn modelId="{41576662-2141-854A-9575-15A2060739CE}" srcId="{FBDEAA73-2E02-D248-B9C3-ED8CB520BC6B}" destId="{8A0E6174-2529-3F44-82BB-8C14E790D31D}" srcOrd="0" destOrd="0" parTransId="{CA809D17-359B-CF48-B50F-74F2FED792E1}" sibTransId="{43215553-B448-F246-B7BD-DCBFD601938D}"/>
    <dgm:cxn modelId="{C4122A69-DA8B-C347-8710-AD25FC137D8E}" type="presOf" srcId="{8A0E6174-2529-3F44-82BB-8C14E790D31D}" destId="{3DBDF3ED-915D-ED41-AB54-2DDE5338AECD}" srcOrd="0" destOrd="0" presId="urn:microsoft.com/office/officeart/2005/8/layout/hProcess9"/>
    <dgm:cxn modelId="{172A739A-D803-5C48-8588-70EFE01FF187}" type="presOf" srcId="{4E7FA34B-A1FE-6140-8A19-9B3DD5C629AB}" destId="{A5687DCA-EC10-6946-A1C1-7FC211CE117C}" srcOrd="0" destOrd="0" presId="urn:microsoft.com/office/officeart/2005/8/layout/hProcess9"/>
    <dgm:cxn modelId="{C0284DB9-61B3-3B45-B0FB-5E7CF8F32C63}" type="presOf" srcId="{A8E68570-2E15-574C-B4EB-1E8873280A5A}" destId="{4937EA42-73A9-D444-8A02-EED23DD54B51}" srcOrd="0" destOrd="0" presId="urn:microsoft.com/office/officeart/2005/8/layout/hProcess9"/>
    <dgm:cxn modelId="{0466AAEB-7234-794D-BF7F-37E3D993A10A}" srcId="{FBDEAA73-2E02-D248-B9C3-ED8CB520BC6B}" destId="{4E7FA34B-A1FE-6140-8A19-9B3DD5C629AB}" srcOrd="3" destOrd="0" parTransId="{36A92977-D126-C74D-AA16-8974CCA6DD4E}" sibTransId="{D526F3FD-8890-6644-B08C-A9DF6B42C833}"/>
    <dgm:cxn modelId="{9E9B0AFA-DC4A-1547-B7A8-768F70E03AB3}" srcId="{FBDEAA73-2E02-D248-B9C3-ED8CB520BC6B}" destId="{EB387D20-6CDD-7B46-9B7B-305732C7AE33}" srcOrd="2" destOrd="0" parTransId="{6C08EA77-D89B-4E48-AB79-F6C282B52853}" sibTransId="{EE2F768B-01AC-C847-B424-C941155E3797}"/>
    <dgm:cxn modelId="{BE735CE9-FD8E-5A46-9DA1-16C87186FF45}" type="presParOf" srcId="{863028C4-82DB-DF4E-9AAE-04A82D01666E}" destId="{B58BF792-AE7A-E644-8009-93AD55B748BA}" srcOrd="0" destOrd="0" presId="urn:microsoft.com/office/officeart/2005/8/layout/hProcess9"/>
    <dgm:cxn modelId="{7CBCF3EE-3759-8740-AD6A-4B332D21EBB9}" type="presParOf" srcId="{863028C4-82DB-DF4E-9AAE-04A82D01666E}" destId="{FB290CC4-9208-4A48-9064-EFE72A31E22B}" srcOrd="1" destOrd="0" presId="urn:microsoft.com/office/officeart/2005/8/layout/hProcess9"/>
    <dgm:cxn modelId="{E69F78C4-E067-4747-8594-26D28F5EA103}" type="presParOf" srcId="{FB290CC4-9208-4A48-9064-EFE72A31E22B}" destId="{3DBDF3ED-915D-ED41-AB54-2DDE5338AECD}" srcOrd="0" destOrd="0" presId="urn:microsoft.com/office/officeart/2005/8/layout/hProcess9"/>
    <dgm:cxn modelId="{D836BC68-791D-A946-B28A-F0B933B3721A}" type="presParOf" srcId="{FB290CC4-9208-4A48-9064-EFE72A31E22B}" destId="{9D06A198-6DC3-F043-94EC-3A3AA52CAE4B}" srcOrd="1" destOrd="0" presId="urn:microsoft.com/office/officeart/2005/8/layout/hProcess9"/>
    <dgm:cxn modelId="{EB15DD33-AE5B-D249-8D07-B88F909BA2DC}" type="presParOf" srcId="{FB290CC4-9208-4A48-9064-EFE72A31E22B}" destId="{4937EA42-73A9-D444-8A02-EED23DD54B51}" srcOrd="2" destOrd="0" presId="urn:microsoft.com/office/officeart/2005/8/layout/hProcess9"/>
    <dgm:cxn modelId="{AF357FDD-5D73-C840-B6A0-31F93A2A86EE}" type="presParOf" srcId="{FB290CC4-9208-4A48-9064-EFE72A31E22B}" destId="{68B26857-7F75-2E42-8A39-7962869D3D3D}" srcOrd="3" destOrd="0" presId="urn:microsoft.com/office/officeart/2005/8/layout/hProcess9"/>
    <dgm:cxn modelId="{2141BDC1-D81E-F041-8DAB-C388C3F571A0}" type="presParOf" srcId="{FB290CC4-9208-4A48-9064-EFE72A31E22B}" destId="{9ADDC920-77BA-3846-B1F4-2DBC137FCBA6}" srcOrd="4" destOrd="0" presId="urn:microsoft.com/office/officeart/2005/8/layout/hProcess9"/>
    <dgm:cxn modelId="{F6594C14-A8B0-854D-B320-81F2093BA8B4}" type="presParOf" srcId="{FB290CC4-9208-4A48-9064-EFE72A31E22B}" destId="{A556959F-F700-A040-A6B8-AED38EAEF161}" srcOrd="5" destOrd="0" presId="urn:microsoft.com/office/officeart/2005/8/layout/hProcess9"/>
    <dgm:cxn modelId="{089AD126-D1D9-8047-8044-B412E792CE59}" type="presParOf" srcId="{FB290CC4-9208-4A48-9064-EFE72A31E22B}" destId="{A5687DCA-EC10-6946-A1C1-7FC211CE117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7667F3-FB3E-4F98-9728-CA27225DDA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F80C39-D28F-4F4D-9F0B-F25B1932FC8B}">
      <dgm:prSet/>
      <dgm:spPr/>
      <dgm:t>
        <a:bodyPr/>
        <a:lstStyle/>
        <a:p>
          <a:r>
            <a:rPr lang="en-US" dirty="0">
              <a:latin typeface="Goudy Old Style" panose="02020502050305020303" pitchFamily="18" charset="77"/>
            </a:rPr>
            <a:t>Facilitation</a:t>
          </a:r>
        </a:p>
      </dgm:t>
    </dgm:pt>
    <dgm:pt modelId="{6435D432-7870-4657-B37B-FFA99820F52F}" type="parTrans" cxnId="{E6A41AC7-F156-461F-907E-7613B05AF91A}">
      <dgm:prSet/>
      <dgm:spPr/>
      <dgm:t>
        <a:bodyPr/>
        <a:lstStyle/>
        <a:p>
          <a:endParaRPr lang="en-US"/>
        </a:p>
      </dgm:t>
    </dgm:pt>
    <dgm:pt modelId="{47CB9188-B146-4FE4-96CA-2FA2BB6F26CA}" type="sibTrans" cxnId="{E6A41AC7-F156-461F-907E-7613B05AF91A}">
      <dgm:prSet/>
      <dgm:spPr/>
      <dgm:t>
        <a:bodyPr/>
        <a:lstStyle/>
        <a:p>
          <a:endParaRPr lang="en-US"/>
        </a:p>
      </dgm:t>
    </dgm:pt>
    <dgm:pt modelId="{E4F06FB2-F7CE-423B-BBBF-7B4004F0902F}">
      <dgm:prSet/>
      <dgm:spPr/>
      <dgm:t>
        <a:bodyPr/>
        <a:lstStyle/>
        <a:p>
          <a:r>
            <a:rPr lang="en-US" dirty="0">
              <a:latin typeface="Goudy Old Style" panose="02020502050305020303" pitchFamily="18" charset="77"/>
            </a:rPr>
            <a:t>Member recruitment and retention</a:t>
          </a:r>
        </a:p>
      </dgm:t>
    </dgm:pt>
    <dgm:pt modelId="{247DE661-DD36-4DDD-A65A-F1353E6514DD}" type="parTrans" cxnId="{8B5B6AA1-61D9-43EA-9073-4C65B0DAA538}">
      <dgm:prSet/>
      <dgm:spPr/>
      <dgm:t>
        <a:bodyPr/>
        <a:lstStyle/>
        <a:p>
          <a:endParaRPr lang="en-US"/>
        </a:p>
      </dgm:t>
    </dgm:pt>
    <dgm:pt modelId="{11180024-5CF6-4F6C-BE2F-93397E7209E3}" type="sibTrans" cxnId="{8B5B6AA1-61D9-43EA-9073-4C65B0DAA538}">
      <dgm:prSet/>
      <dgm:spPr/>
      <dgm:t>
        <a:bodyPr/>
        <a:lstStyle/>
        <a:p>
          <a:endParaRPr lang="en-US"/>
        </a:p>
      </dgm:t>
    </dgm:pt>
    <dgm:pt modelId="{91A6ED21-D11A-4504-97B7-CFBC7CB2EEC9}">
      <dgm:prSet/>
      <dgm:spPr/>
      <dgm:t>
        <a:bodyPr/>
        <a:lstStyle/>
        <a:p>
          <a:r>
            <a:rPr lang="en-US" dirty="0">
              <a:latin typeface="Goudy Old Style" panose="02020502050305020303" pitchFamily="18" charset="77"/>
            </a:rPr>
            <a:t>Organizational and educational development</a:t>
          </a:r>
        </a:p>
      </dgm:t>
    </dgm:pt>
    <dgm:pt modelId="{F87F75E6-C040-436E-9B02-6486BE293A5B}" type="parTrans" cxnId="{5B0FF209-E4A9-46C5-B1A4-CB6ED6C28F62}">
      <dgm:prSet/>
      <dgm:spPr/>
      <dgm:t>
        <a:bodyPr/>
        <a:lstStyle/>
        <a:p>
          <a:endParaRPr lang="en-US"/>
        </a:p>
      </dgm:t>
    </dgm:pt>
    <dgm:pt modelId="{30AF5D13-9C37-44DA-8C5A-04107D82217C}" type="sibTrans" cxnId="{5B0FF209-E4A9-46C5-B1A4-CB6ED6C28F62}">
      <dgm:prSet/>
      <dgm:spPr/>
      <dgm:t>
        <a:bodyPr/>
        <a:lstStyle/>
        <a:p>
          <a:endParaRPr lang="en-US"/>
        </a:p>
      </dgm:t>
    </dgm:pt>
    <dgm:pt modelId="{2F7825AD-78CB-48E8-9B26-968147372E2C}">
      <dgm:prSet/>
      <dgm:spPr/>
      <dgm:t>
        <a:bodyPr/>
        <a:lstStyle/>
        <a:p>
          <a:r>
            <a:rPr lang="en-US" dirty="0">
              <a:latin typeface="Goudy Old Style" panose="02020502050305020303" pitchFamily="18" charset="77"/>
            </a:rPr>
            <a:t>Other</a:t>
          </a:r>
          <a:r>
            <a:rPr lang="en-US" dirty="0"/>
            <a:t> </a:t>
          </a:r>
        </a:p>
      </dgm:t>
    </dgm:pt>
    <dgm:pt modelId="{9174F232-86DC-461B-9A0B-A24C62A50D05}" type="parTrans" cxnId="{D866D5ED-8DFA-48C5-A65B-E47A12E917AA}">
      <dgm:prSet/>
      <dgm:spPr/>
      <dgm:t>
        <a:bodyPr/>
        <a:lstStyle/>
        <a:p>
          <a:endParaRPr lang="en-US"/>
        </a:p>
      </dgm:t>
    </dgm:pt>
    <dgm:pt modelId="{224B9119-EAE8-44A5-98FE-1266FF33F275}" type="sibTrans" cxnId="{D866D5ED-8DFA-48C5-A65B-E47A12E917AA}">
      <dgm:prSet/>
      <dgm:spPr/>
      <dgm:t>
        <a:bodyPr/>
        <a:lstStyle/>
        <a:p>
          <a:endParaRPr lang="en-US"/>
        </a:p>
      </dgm:t>
    </dgm:pt>
    <dgm:pt modelId="{66E3F09D-D984-464C-BEC6-CF98EA72DC0E}" type="pres">
      <dgm:prSet presAssocID="{D47667F3-FB3E-4F98-9728-CA27225DDAA0}" presName="root" presStyleCnt="0">
        <dgm:presLayoutVars>
          <dgm:dir/>
          <dgm:resizeHandles val="exact"/>
        </dgm:presLayoutVars>
      </dgm:prSet>
      <dgm:spPr/>
    </dgm:pt>
    <dgm:pt modelId="{6EAA5BE6-B9CD-4D95-986E-54E128A6C7B5}" type="pres">
      <dgm:prSet presAssocID="{2CF80C39-D28F-4F4D-9F0B-F25B1932FC8B}" presName="compNode" presStyleCnt="0"/>
      <dgm:spPr/>
    </dgm:pt>
    <dgm:pt modelId="{B9AB181D-90E6-44D6-8615-49B49F22BE2B}" type="pres">
      <dgm:prSet presAssocID="{2CF80C39-D28F-4F4D-9F0B-F25B1932FC8B}" presName="bgRect" presStyleLbl="bgShp" presStyleIdx="0" presStyleCnt="4"/>
      <dgm:spPr/>
    </dgm:pt>
    <dgm:pt modelId="{F2F337AE-F630-4F9D-B5D6-539E2CC1DBD8}" type="pres">
      <dgm:prSet presAssocID="{2CF80C39-D28F-4F4D-9F0B-F25B1932FC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B0EF60A-6DB0-46C0-AC50-25251ABC066D}" type="pres">
      <dgm:prSet presAssocID="{2CF80C39-D28F-4F4D-9F0B-F25B1932FC8B}" presName="spaceRect" presStyleCnt="0"/>
      <dgm:spPr/>
    </dgm:pt>
    <dgm:pt modelId="{20BFAECF-07FE-417A-987C-7A8EFD199C2C}" type="pres">
      <dgm:prSet presAssocID="{2CF80C39-D28F-4F4D-9F0B-F25B1932FC8B}" presName="parTx" presStyleLbl="revTx" presStyleIdx="0" presStyleCnt="4">
        <dgm:presLayoutVars>
          <dgm:chMax val="0"/>
          <dgm:chPref val="0"/>
        </dgm:presLayoutVars>
      </dgm:prSet>
      <dgm:spPr/>
    </dgm:pt>
    <dgm:pt modelId="{0B7E6923-58F7-4968-B303-DC43D545353F}" type="pres">
      <dgm:prSet presAssocID="{47CB9188-B146-4FE4-96CA-2FA2BB6F26CA}" presName="sibTrans" presStyleCnt="0"/>
      <dgm:spPr/>
    </dgm:pt>
    <dgm:pt modelId="{43610845-F7D8-487F-A864-E848484A36E1}" type="pres">
      <dgm:prSet presAssocID="{E4F06FB2-F7CE-423B-BBBF-7B4004F0902F}" presName="compNode" presStyleCnt="0"/>
      <dgm:spPr/>
    </dgm:pt>
    <dgm:pt modelId="{CB70300C-E9CA-4300-9531-A265F998B36E}" type="pres">
      <dgm:prSet presAssocID="{E4F06FB2-F7CE-423B-BBBF-7B4004F0902F}" presName="bgRect" presStyleLbl="bgShp" presStyleIdx="1" presStyleCnt="4"/>
      <dgm:spPr/>
    </dgm:pt>
    <dgm:pt modelId="{4C88923A-1DA9-4DC4-8C82-B8F641B823E1}" type="pres">
      <dgm:prSet presAssocID="{E4F06FB2-F7CE-423B-BBBF-7B4004F090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7A23F638-3DBF-421A-9567-2B7B0C8AE821}" type="pres">
      <dgm:prSet presAssocID="{E4F06FB2-F7CE-423B-BBBF-7B4004F0902F}" presName="spaceRect" presStyleCnt="0"/>
      <dgm:spPr/>
    </dgm:pt>
    <dgm:pt modelId="{E8A45264-B3DA-4A0C-835A-443B0C00C9C6}" type="pres">
      <dgm:prSet presAssocID="{E4F06FB2-F7CE-423B-BBBF-7B4004F0902F}" presName="parTx" presStyleLbl="revTx" presStyleIdx="1" presStyleCnt="4">
        <dgm:presLayoutVars>
          <dgm:chMax val="0"/>
          <dgm:chPref val="0"/>
        </dgm:presLayoutVars>
      </dgm:prSet>
      <dgm:spPr/>
    </dgm:pt>
    <dgm:pt modelId="{8BEDAD88-3D5F-4231-BEB7-F164BB34CAF0}" type="pres">
      <dgm:prSet presAssocID="{11180024-5CF6-4F6C-BE2F-93397E7209E3}" presName="sibTrans" presStyleCnt="0"/>
      <dgm:spPr/>
    </dgm:pt>
    <dgm:pt modelId="{140AB04F-2967-4C54-A7FF-23E0831A8E8C}" type="pres">
      <dgm:prSet presAssocID="{91A6ED21-D11A-4504-97B7-CFBC7CB2EEC9}" presName="compNode" presStyleCnt="0"/>
      <dgm:spPr/>
    </dgm:pt>
    <dgm:pt modelId="{9E560F28-38ED-49C5-B677-411BC4DF1653}" type="pres">
      <dgm:prSet presAssocID="{91A6ED21-D11A-4504-97B7-CFBC7CB2EEC9}" presName="bgRect" presStyleLbl="bgShp" presStyleIdx="2" presStyleCnt="4"/>
      <dgm:spPr/>
    </dgm:pt>
    <dgm:pt modelId="{E3B724A9-2CD3-465F-AF47-C16A4B9B8014}" type="pres">
      <dgm:prSet presAssocID="{91A6ED21-D11A-4504-97B7-CFBC7CB2EE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52C6A1A-BC18-4A99-A2C1-53BE62D918DD}" type="pres">
      <dgm:prSet presAssocID="{91A6ED21-D11A-4504-97B7-CFBC7CB2EEC9}" presName="spaceRect" presStyleCnt="0"/>
      <dgm:spPr/>
    </dgm:pt>
    <dgm:pt modelId="{62F70F33-E779-4354-9175-476350512D4A}" type="pres">
      <dgm:prSet presAssocID="{91A6ED21-D11A-4504-97B7-CFBC7CB2EEC9}" presName="parTx" presStyleLbl="revTx" presStyleIdx="2" presStyleCnt="4">
        <dgm:presLayoutVars>
          <dgm:chMax val="0"/>
          <dgm:chPref val="0"/>
        </dgm:presLayoutVars>
      </dgm:prSet>
      <dgm:spPr/>
    </dgm:pt>
    <dgm:pt modelId="{40EC1725-7AAF-4DC3-BE3D-CAB01F39F464}" type="pres">
      <dgm:prSet presAssocID="{30AF5D13-9C37-44DA-8C5A-04107D82217C}" presName="sibTrans" presStyleCnt="0"/>
      <dgm:spPr/>
    </dgm:pt>
    <dgm:pt modelId="{E4FD0F2F-A899-4B1C-A6F4-D18035F5095E}" type="pres">
      <dgm:prSet presAssocID="{2F7825AD-78CB-48E8-9B26-968147372E2C}" presName="compNode" presStyleCnt="0"/>
      <dgm:spPr/>
    </dgm:pt>
    <dgm:pt modelId="{09563DB4-9D0D-4539-AED1-E52BCFCC283A}" type="pres">
      <dgm:prSet presAssocID="{2F7825AD-78CB-48E8-9B26-968147372E2C}" presName="bgRect" presStyleLbl="bgShp" presStyleIdx="3" presStyleCnt="4"/>
      <dgm:spPr/>
    </dgm:pt>
    <dgm:pt modelId="{2853D230-A060-4703-8C55-2C18FFD2FD39}" type="pres">
      <dgm:prSet presAssocID="{2F7825AD-78CB-48E8-9B26-968147372E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E8444528-B796-4BD6-AF06-0D26C300D99C}" type="pres">
      <dgm:prSet presAssocID="{2F7825AD-78CB-48E8-9B26-968147372E2C}" presName="spaceRect" presStyleCnt="0"/>
      <dgm:spPr/>
    </dgm:pt>
    <dgm:pt modelId="{388B6ADF-B2D5-4D4E-AF1E-714CA7237E59}" type="pres">
      <dgm:prSet presAssocID="{2F7825AD-78CB-48E8-9B26-968147372E2C}" presName="parTx" presStyleLbl="revTx" presStyleIdx="3" presStyleCnt="4">
        <dgm:presLayoutVars>
          <dgm:chMax val="0"/>
          <dgm:chPref val="0"/>
        </dgm:presLayoutVars>
      </dgm:prSet>
      <dgm:spPr/>
    </dgm:pt>
  </dgm:ptLst>
  <dgm:cxnLst>
    <dgm:cxn modelId="{5B0FF209-E4A9-46C5-B1A4-CB6ED6C28F62}" srcId="{D47667F3-FB3E-4F98-9728-CA27225DDAA0}" destId="{91A6ED21-D11A-4504-97B7-CFBC7CB2EEC9}" srcOrd="2" destOrd="0" parTransId="{F87F75E6-C040-436E-9B02-6486BE293A5B}" sibTransId="{30AF5D13-9C37-44DA-8C5A-04107D82217C}"/>
    <dgm:cxn modelId="{E734B015-B5AD-47F3-9426-8C430C299800}" type="presOf" srcId="{D47667F3-FB3E-4F98-9728-CA27225DDAA0}" destId="{66E3F09D-D984-464C-BEC6-CF98EA72DC0E}" srcOrd="0" destOrd="0" presId="urn:microsoft.com/office/officeart/2018/2/layout/IconVerticalSolidList"/>
    <dgm:cxn modelId="{46EB0A30-3784-4825-9056-A17A2F3C3701}" type="presOf" srcId="{E4F06FB2-F7CE-423B-BBBF-7B4004F0902F}" destId="{E8A45264-B3DA-4A0C-835A-443B0C00C9C6}" srcOrd="0" destOrd="0" presId="urn:microsoft.com/office/officeart/2018/2/layout/IconVerticalSolidList"/>
    <dgm:cxn modelId="{0F902B96-7726-4A82-8715-5BD2C51BDB30}" type="presOf" srcId="{2CF80C39-D28F-4F4D-9F0B-F25B1932FC8B}" destId="{20BFAECF-07FE-417A-987C-7A8EFD199C2C}" srcOrd="0" destOrd="0" presId="urn:microsoft.com/office/officeart/2018/2/layout/IconVerticalSolidList"/>
    <dgm:cxn modelId="{8B5B6AA1-61D9-43EA-9073-4C65B0DAA538}" srcId="{D47667F3-FB3E-4F98-9728-CA27225DDAA0}" destId="{E4F06FB2-F7CE-423B-BBBF-7B4004F0902F}" srcOrd="1" destOrd="0" parTransId="{247DE661-DD36-4DDD-A65A-F1353E6514DD}" sibTransId="{11180024-5CF6-4F6C-BE2F-93397E7209E3}"/>
    <dgm:cxn modelId="{E6A41AC7-F156-461F-907E-7613B05AF91A}" srcId="{D47667F3-FB3E-4F98-9728-CA27225DDAA0}" destId="{2CF80C39-D28F-4F4D-9F0B-F25B1932FC8B}" srcOrd="0" destOrd="0" parTransId="{6435D432-7870-4657-B37B-FFA99820F52F}" sibTransId="{47CB9188-B146-4FE4-96CA-2FA2BB6F26CA}"/>
    <dgm:cxn modelId="{72C3C7CC-17CF-462D-815D-D3644438BFC5}" type="presOf" srcId="{91A6ED21-D11A-4504-97B7-CFBC7CB2EEC9}" destId="{62F70F33-E779-4354-9175-476350512D4A}" srcOrd="0" destOrd="0" presId="urn:microsoft.com/office/officeart/2018/2/layout/IconVerticalSolidList"/>
    <dgm:cxn modelId="{00B31BEA-ECD2-42AE-A638-6B53A7F96D5E}" type="presOf" srcId="{2F7825AD-78CB-48E8-9B26-968147372E2C}" destId="{388B6ADF-B2D5-4D4E-AF1E-714CA7237E59}" srcOrd="0" destOrd="0" presId="urn:microsoft.com/office/officeart/2018/2/layout/IconVerticalSolidList"/>
    <dgm:cxn modelId="{D866D5ED-8DFA-48C5-A65B-E47A12E917AA}" srcId="{D47667F3-FB3E-4F98-9728-CA27225DDAA0}" destId="{2F7825AD-78CB-48E8-9B26-968147372E2C}" srcOrd="3" destOrd="0" parTransId="{9174F232-86DC-461B-9A0B-A24C62A50D05}" sibTransId="{224B9119-EAE8-44A5-98FE-1266FF33F275}"/>
    <dgm:cxn modelId="{36E324BC-9043-4222-B9FC-4B195419D2A5}" type="presParOf" srcId="{66E3F09D-D984-464C-BEC6-CF98EA72DC0E}" destId="{6EAA5BE6-B9CD-4D95-986E-54E128A6C7B5}" srcOrd="0" destOrd="0" presId="urn:microsoft.com/office/officeart/2018/2/layout/IconVerticalSolidList"/>
    <dgm:cxn modelId="{37C97F84-90E2-40C2-A4F1-A7AB250330EA}" type="presParOf" srcId="{6EAA5BE6-B9CD-4D95-986E-54E128A6C7B5}" destId="{B9AB181D-90E6-44D6-8615-49B49F22BE2B}" srcOrd="0" destOrd="0" presId="urn:microsoft.com/office/officeart/2018/2/layout/IconVerticalSolidList"/>
    <dgm:cxn modelId="{1E0B648D-ADE0-4A3C-908D-19DAF23F4C22}" type="presParOf" srcId="{6EAA5BE6-B9CD-4D95-986E-54E128A6C7B5}" destId="{F2F337AE-F630-4F9D-B5D6-539E2CC1DBD8}" srcOrd="1" destOrd="0" presId="urn:microsoft.com/office/officeart/2018/2/layout/IconVerticalSolidList"/>
    <dgm:cxn modelId="{0766E893-7FFE-424A-8F92-E1E96A748B23}" type="presParOf" srcId="{6EAA5BE6-B9CD-4D95-986E-54E128A6C7B5}" destId="{0B0EF60A-6DB0-46C0-AC50-25251ABC066D}" srcOrd="2" destOrd="0" presId="urn:microsoft.com/office/officeart/2018/2/layout/IconVerticalSolidList"/>
    <dgm:cxn modelId="{E7F6AF7D-FCCD-4E1A-943C-BE0C10A40B76}" type="presParOf" srcId="{6EAA5BE6-B9CD-4D95-986E-54E128A6C7B5}" destId="{20BFAECF-07FE-417A-987C-7A8EFD199C2C}" srcOrd="3" destOrd="0" presId="urn:microsoft.com/office/officeart/2018/2/layout/IconVerticalSolidList"/>
    <dgm:cxn modelId="{3D14E0DD-3DE3-451B-AD65-D8C4C29E172E}" type="presParOf" srcId="{66E3F09D-D984-464C-BEC6-CF98EA72DC0E}" destId="{0B7E6923-58F7-4968-B303-DC43D545353F}" srcOrd="1" destOrd="0" presId="urn:microsoft.com/office/officeart/2018/2/layout/IconVerticalSolidList"/>
    <dgm:cxn modelId="{78D27F34-36EC-4472-97E9-5F84B55B8F11}" type="presParOf" srcId="{66E3F09D-D984-464C-BEC6-CF98EA72DC0E}" destId="{43610845-F7D8-487F-A864-E848484A36E1}" srcOrd="2" destOrd="0" presId="urn:microsoft.com/office/officeart/2018/2/layout/IconVerticalSolidList"/>
    <dgm:cxn modelId="{2176A215-3A5A-45D1-A75E-279E62AEB9C1}" type="presParOf" srcId="{43610845-F7D8-487F-A864-E848484A36E1}" destId="{CB70300C-E9CA-4300-9531-A265F998B36E}" srcOrd="0" destOrd="0" presId="urn:microsoft.com/office/officeart/2018/2/layout/IconVerticalSolidList"/>
    <dgm:cxn modelId="{804ED278-C293-47BF-88E0-A0898836638B}" type="presParOf" srcId="{43610845-F7D8-487F-A864-E848484A36E1}" destId="{4C88923A-1DA9-4DC4-8C82-B8F641B823E1}" srcOrd="1" destOrd="0" presId="urn:microsoft.com/office/officeart/2018/2/layout/IconVerticalSolidList"/>
    <dgm:cxn modelId="{0962723C-F6BE-44DA-A669-693B8BE7EB58}" type="presParOf" srcId="{43610845-F7D8-487F-A864-E848484A36E1}" destId="{7A23F638-3DBF-421A-9567-2B7B0C8AE821}" srcOrd="2" destOrd="0" presId="urn:microsoft.com/office/officeart/2018/2/layout/IconVerticalSolidList"/>
    <dgm:cxn modelId="{B60A4E41-6363-4F06-A8AF-4A4AF030F68A}" type="presParOf" srcId="{43610845-F7D8-487F-A864-E848484A36E1}" destId="{E8A45264-B3DA-4A0C-835A-443B0C00C9C6}" srcOrd="3" destOrd="0" presId="urn:microsoft.com/office/officeart/2018/2/layout/IconVerticalSolidList"/>
    <dgm:cxn modelId="{036E73BC-8E07-4328-8741-027A166C9343}" type="presParOf" srcId="{66E3F09D-D984-464C-BEC6-CF98EA72DC0E}" destId="{8BEDAD88-3D5F-4231-BEB7-F164BB34CAF0}" srcOrd="3" destOrd="0" presId="urn:microsoft.com/office/officeart/2018/2/layout/IconVerticalSolidList"/>
    <dgm:cxn modelId="{BCE67A3F-5F8E-4A0F-89E4-4A2A89F96F87}" type="presParOf" srcId="{66E3F09D-D984-464C-BEC6-CF98EA72DC0E}" destId="{140AB04F-2967-4C54-A7FF-23E0831A8E8C}" srcOrd="4" destOrd="0" presId="urn:microsoft.com/office/officeart/2018/2/layout/IconVerticalSolidList"/>
    <dgm:cxn modelId="{E9FD7407-481E-4B6D-9894-1E1D9BCD9C92}" type="presParOf" srcId="{140AB04F-2967-4C54-A7FF-23E0831A8E8C}" destId="{9E560F28-38ED-49C5-B677-411BC4DF1653}" srcOrd="0" destOrd="0" presId="urn:microsoft.com/office/officeart/2018/2/layout/IconVerticalSolidList"/>
    <dgm:cxn modelId="{7950EDC9-88A6-408F-8CCE-2E1D64668E19}" type="presParOf" srcId="{140AB04F-2967-4C54-A7FF-23E0831A8E8C}" destId="{E3B724A9-2CD3-465F-AF47-C16A4B9B8014}" srcOrd="1" destOrd="0" presId="urn:microsoft.com/office/officeart/2018/2/layout/IconVerticalSolidList"/>
    <dgm:cxn modelId="{865A4BEE-EBCA-4DF7-87B4-CAB9FCE30D3E}" type="presParOf" srcId="{140AB04F-2967-4C54-A7FF-23E0831A8E8C}" destId="{152C6A1A-BC18-4A99-A2C1-53BE62D918DD}" srcOrd="2" destOrd="0" presId="urn:microsoft.com/office/officeart/2018/2/layout/IconVerticalSolidList"/>
    <dgm:cxn modelId="{6BC3716A-240D-48C7-9345-F0D343E9DA40}" type="presParOf" srcId="{140AB04F-2967-4C54-A7FF-23E0831A8E8C}" destId="{62F70F33-E779-4354-9175-476350512D4A}" srcOrd="3" destOrd="0" presId="urn:microsoft.com/office/officeart/2018/2/layout/IconVerticalSolidList"/>
    <dgm:cxn modelId="{051CA1F1-74B3-4918-9B10-239A335194DA}" type="presParOf" srcId="{66E3F09D-D984-464C-BEC6-CF98EA72DC0E}" destId="{40EC1725-7AAF-4DC3-BE3D-CAB01F39F464}" srcOrd="5" destOrd="0" presId="urn:microsoft.com/office/officeart/2018/2/layout/IconVerticalSolidList"/>
    <dgm:cxn modelId="{53B032BA-22EE-49DE-B8D3-834F81CAD882}" type="presParOf" srcId="{66E3F09D-D984-464C-BEC6-CF98EA72DC0E}" destId="{E4FD0F2F-A899-4B1C-A6F4-D18035F5095E}" srcOrd="6" destOrd="0" presId="urn:microsoft.com/office/officeart/2018/2/layout/IconVerticalSolidList"/>
    <dgm:cxn modelId="{10EB73C2-46B2-4DEB-8B17-F9ACA7988D3A}" type="presParOf" srcId="{E4FD0F2F-A899-4B1C-A6F4-D18035F5095E}" destId="{09563DB4-9D0D-4539-AED1-E52BCFCC283A}" srcOrd="0" destOrd="0" presId="urn:microsoft.com/office/officeart/2018/2/layout/IconVerticalSolidList"/>
    <dgm:cxn modelId="{9E3C66F9-168F-4DB6-9765-399CA41A9A6D}" type="presParOf" srcId="{E4FD0F2F-A899-4B1C-A6F4-D18035F5095E}" destId="{2853D230-A060-4703-8C55-2C18FFD2FD39}" srcOrd="1" destOrd="0" presId="urn:microsoft.com/office/officeart/2018/2/layout/IconVerticalSolidList"/>
    <dgm:cxn modelId="{AD5D68A5-AA0D-481D-B580-95F65FA9C640}" type="presParOf" srcId="{E4FD0F2F-A899-4B1C-A6F4-D18035F5095E}" destId="{E8444528-B796-4BD6-AF06-0D26C300D99C}" srcOrd="2" destOrd="0" presId="urn:microsoft.com/office/officeart/2018/2/layout/IconVerticalSolidList"/>
    <dgm:cxn modelId="{533CC87D-9475-4372-96E1-5093507E2313}" type="presParOf" srcId="{E4FD0F2F-A899-4B1C-A6F4-D18035F5095E}" destId="{388B6ADF-B2D5-4D4E-AF1E-714CA7237E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1</a:t>
          </a:r>
          <a:r>
            <a:rPr lang="en-US" sz="2400" kern="1200" baseline="30000" dirty="0">
              <a:latin typeface="Goudy Old Style" panose="02020502050305020303" pitchFamily="18" charset="77"/>
            </a:rPr>
            <a:t>ST</a:t>
          </a:r>
          <a:r>
            <a:rPr lang="en-US" sz="2400" kern="1200" dirty="0">
              <a:latin typeface="Goudy Old Style" panose="02020502050305020303" pitchFamily="18" charset="77"/>
            </a:rPr>
            <a:t> Meeting Feedback</a:t>
          </a:r>
        </a:p>
      </dsp:txBody>
      <dsp:txXfrm>
        <a:off x="0" y="0"/>
        <a:ext cx="3453197" cy="2382951"/>
      </dsp:txXfrm>
    </dsp:sp>
    <dsp:sp modelId="{134F1A40-53EE-494B-A048-C3ACAAD6D92B}">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B661C-7342-434F-A63D-EDB6AA94742A}">
      <dsp:nvSpPr>
        <dsp:cNvPr id="0" name=""/>
        <dsp:cNvSpPr/>
      </dsp:nvSpPr>
      <dsp:spPr>
        <a:xfrm>
          <a:off x="0" y="2382951"/>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Housekeeping</a:t>
          </a:r>
        </a:p>
      </dsp:txBody>
      <dsp:txXfrm>
        <a:off x="0" y="2382951"/>
        <a:ext cx="3453197" cy="23829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FC0E-1737-4941-87EE-66552188715C}">
      <dsp:nvSpPr>
        <dsp:cNvPr id="0" name=""/>
        <dsp:cNvSpPr/>
      </dsp:nvSpPr>
      <dsp:spPr>
        <a:xfrm>
          <a:off x="0" y="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74CFD-4310-B847-B649-F3C488577DB5}">
      <dsp:nvSpPr>
        <dsp:cNvPr id="0" name=""/>
        <dsp:cNvSpPr/>
      </dsp:nvSpPr>
      <dsp:spPr>
        <a:xfrm>
          <a:off x="0" y="0"/>
          <a:ext cx="3932237" cy="2091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Debrief where ended up and how meeting went</a:t>
          </a:r>
        </a:p>
      </dsp:txBody>
      <dsp:txXfrm>
        <a:off x="0" y="0"/>
        <a:ext cx="3932237" cy="2091990"/>
      </dsp:txXfrm>
    </dsp:sp>
    <dsp:sp modelId="{E6C15A8B-72EA-BF42-B046-2CB0450268AC}">
      <dsp:nvSpPr>
        <dsp:cNvPr id="0" name=""/>
        <dsp:cNvSpPr/>
      </dsp:nvSpPr>
      <dsp:spPr>
        <a:xfrm>
          <a:off x="0" y="209199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B7F00-6BC5-864C-8202-A70BC1A82638}">
      <dsp:nvSpPr>
        <dsp:cNvPr id="0" name=""/>
        <dsp:cNvSpPr/>
      </dsp:nvSpPr>
      <dsp:spPr>
        <a:xfrm>
          <a:off x="0" y="2091990"/>
          <a:ext cx="3932237" cy="2091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Identify clear next steps including homework assignment</a:t>
          </a:r>
        </a:p>
      </dsp:txBody>
      <dsp:txXfrm>
        <a:off x="0" y="2091990"/>
        <a:ext cx="3932237" cy="20919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WG Charge, Scope, Approach, Timeline, Key Questions, Deliverable</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sp:txBody>
      <dsp:txXfrm>
        <a:off x="0" y="0"/>
        <a:ext cx="3453197" cy="2382951"/>
      </dsp:txXfrm>
    </dsp:sp>
    <dsp:sp modelId="{3292ED03-09D0-514D-9C32-50CC08D5977A}">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C236C-A4EA-EE4E-B6A3-A276BF83900C}">
      <dsp:nvSpPr>
        <dsp:cNvPr id="0" name=""/>
        <dsp:cNvSpPr/>
      </dsp:nvSpPr>
      <dsp:spPr>
        <a:xfrm>
          <a:off x="0" y="2382951"/>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Groundrules &amp; Meeting Norms</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a:p>
          <a:pPr marL="0" lvl="0" indent="0" algn="l" defTabSz="1066800">
            <a:lnSpc>
              <a:spcPct val="90000"/>
            </a:lnSpc>
            <a:spcBef>
              <a:spcPct val="0"/>
            </a:spcBef>
            <a:spcAft>
              <a:spcPct val="35000"/>
            </a:spcAft>
            <a:buNone/>
          </a:pP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sp:txBody>
      <dsp:txXfrm>
        <a:off x="0" y="2382951"/>
        <a:ext cx="3453197" cy="23829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63F86-1675-4198-835C-9E719A0F3FB6}">
      <dsp:nvSpPr>
        <dsp:cNvPr id="0" name=""/>
        <dsp:cNvSpPr/>
      </dsp:nvSpPr>
      <dsp:spPr>
        <a:xfrm>
          <a:off x="0" y="565422"/>
          <a:ext cx="10774078" cy="1851802"/>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112776F3-1B08-4ECA-AE70-5A701450114A}">
      <dsp:nvSpPr>
        <dsp:cNvPr id="0" name=""/>
        <dsp:cNvSpPr/>
      </dsp:nvSpPr>
      <dsp:spPr>
        <a:xfrm>
          <a:off x="370152" y="1154821"/>
          <a:ext cx="673662" cy="6730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8266E-5935-48C5-B4FC-9C53F6C2193A}">
      <dsp:nvSpPr>
        <dsp:cNvPr id="0" name=""/>
        <dsp:cNvSpPr/>
      </dsp:nvSpPr>
      <dsp:spPr>
        <a:xfrm>
          <a:off x="1414885" y="617326"/>
          <a:ext cx="9182456" cy="1545021"/>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63515" tIns="163515" rIns="163515" bIns="163515"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oudy Old Style" panose="02020502050305020303" pitchFamily="18" charset="77"/>
            </a:rPr>
            <a:t>Review CAEECC membership</a:t>
          </a:r>
          <a:r>
            <a:rPr lang="en-US" sz="2000" kern="1200" dirty="0">
              <a:latin typeface="Goudy Old Style" panose="02020502050305020303" pitchFamily="18" charset="77"/>
            </a:rPr>
            <a:t> including composition of the </a:t>
          </a:r>
          <a:r>
            <a:rPr lang="en-US" sz="2000" i="1" kern="1200" dirty="0">
              <a:latin typeface="Goudy Old Style" panose="02020502050305020303" pitchFamily="18" charset="77"/>
            </a:rPr>
            <a:t>organizations</a:t>
          </a:r>
          <a:r>
            <a:rPr lang="en-US" sz="2000" kern="1200" dirty="0">
              <a:latin typeface="Goudy Old Style" panose="02020502050305020303" pitchFamily="18" charset="77"/>
            </a:rPr>
            <a:t> on CAEECC, as well as diversity of </a:t>
          </a:r>
          <a:r>
            <a:rPr lang="en-US" sz="2000" i="1" kern="1200" dirty="0">
              <a:latin typeface="Goudy Old Style" panose="02020502050305020303" pitchFamily="18" charset="77"/>
            </a:rPr>
            <a:t>Member representatives</a:t>
          </a:r>
          <a:r>
            <a:rPr lang="en-US" sz="2000" kern="1200" dirty="0">
              <a:latin typeface="Goudy Old Style" panose="02020502050305020303" pitchFamily="18" charset="77"/>
            </a:rPr>
            <a:t>. Identify next steps to address any composition and diversity issues, including overcoming any identified barriers to participation.</a:t>
          </a:r>
        </a:p>
      </dsp:txBody>
      <dsp:txXfrm>
        <a:off x="1414885" y="617326"/>
        <a:ext cx="9182456" cy="1545021"/>
      </dsp:txXfrm>
    </dsp:sp>
    <dsp:sp modelId="{30D2CB45-4F28-46E3-8991-C6EAF457235F}">
      <dsp:nvSpPr>
        <dsp:cNvPr id="0" name=""/>
        <dsp:cNvSpPr/>
      </dsp:nvSpPr>
      <dsp:spPr>
        <a:xfrm>
          <a:off x="0" y="2767860"/>
          <a:ext cx="10774078" cy="245252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1F57041-AB41-4218-953F-C451E27C3116}">
      <dsp:nvSpPr>
        <dsp:cNvPr id="0" name=""/>
        <dsp:cNvSpPr/>
      </dsp:nvSpPr>
      <dsp:spPr>
        <a:xfrm>
          <a:off x="370152" y="3657621"/>
          <a:ext cx="673662" cy="673004"/>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60D2B-E1C5-4803-BD4C-F13F18E41614}">
      <dsp:nvSpPr>
        <dsp:cNvPr id="0" name=""/>
        <dsp:cNvSpPr/>
      </dsp:nvSpPr>
      <dsp:spPr>
        <a:xfrm>
          <a:off x="1413967" y="3382301"/>
          <a:ext cx="9182456" cy="154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5" tIns="163515" rIns="163515" bIns="163515"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oudy Old Style" panose="02020502050305020303" pitchFamily="18" charset="77"/>
            </a:rPr>
            <a:t>Recommend additional ways to create a more </a:t>
          </a:r>
          <a:r>
            <a:rPr lang="en-US" sz="2000" b="1" kern="1200" dirty="0">
              <a:solidFill>
                <a:srgbClr val="FFFFFF">
                  <a:hueOff val="0"/>
                  <a:satOff val="0"/>
                  <a:lumOff val="0"/>
                  <a:alphaOff val="0"/>
                </a:srgbClr>
              </a:solidFill>
              <a:latin typeface="Goudy Old Style" panose="02020502050305020303" pitchFamily="18" charset="77"/>
              <a:ea typeface="+mn-ea"/>
              <a:cs typeface="+mn-cs"/>
            </a:rPr>
            <a:t>diverse, equitable, inclusive </a:t>
          </a:r>
          <a:r>
            <a:rPr lang="en-US" sz="2000" b="1" kern="1200" dirty="0">
              <a:latin typeface="Goudy Old Style" panose="02020502050305020303" pitchFamily="18" charset="77"/>
            </a:rPr>
            <a:t>and accessible CAEECC collaborative </a:t>
          </a:r>
          <a:r>
            <a:rPr lang="en-US" sz="2000" kern="1200" dirty="0">
              <a:latin typeface="Goudy Old Style" panose="02020502050305020303" pitchFamily="18" charset="77"/>
            </a:rPr>
            <a:t>to (a) allow for easier participation from a wider array of stakeholders and (b) to</a:t>
          </a:r>
          <a:r>
            <a:rPr lang="en-US" sz="2000" b="1" kern="1200" dirty="0">
              <a:latin typeface="Goudy Old Style" panose="02020502050305020303" pitchFamily="18" charset="77"/>
            </a:rPr>
            <a:t> </a:t>
          </a:r>
          <a:r>
            <a:rPr lang="en-US" sz="2000" kern="1200" dirty="0">
              <a:latin typeface="Goudy Old Style" panose="02020502050305020303" pitchFamily="18" charset="77"/>
            </a:rPr>
            <a:t>create a space to ensure that CAEECC’s recommendations on policies and programs are grounded based on input from by a more inclusive and diverse group.</a:t>
          </a:r>
        </a:p>
      </dsp:txBody>
      <dsp:txXfrm>
        <a:off x="1413967" y="3382301"/>
        <a:ext cx="9182456" cy="154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F792-AE7A-E644-8009-93AD55B748BA}">
      <dsp:nvSpPr>
        <dsp:cNvPr id="0" name=""/>
        <dsp:cNvSpPr/>
      </dsp:nvSpPr>
      <dsp:spPr>
        <a:xfrm>
          <a:off x="595964" y="0"/>
          <a:ext cx="6754265" cy="22438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DF3ED-915D-ED41-AB54-2DDE5338AECD}">
      <dsp:nvSpPr>
        <dsp:cNvPr id="0" name=""/>
        <dsp:cNvSpPr/>
      </dsp:nvSpPr>
      <dsp:spPr>
        <a:xfrm>
          <a:off x="3976"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oudy Old Style" panose="02020502050305020303" pitchFamily="18" charset="77"/>
            </a:rPr>
            <a:t>Background &amp; Context</a:t>
          </a:r>
        </a:p>
      </dsp:txBody>
      <dsp:txXfrm>
        <a:off x="47791" y="716983"/>
        <a:ext cx="1825199" cy="809928"/>
      </dsp:txXfrm>
    </dsp:sp>
    <dsp:sp modelId="{4937EA42-73A9-D444-8A02-EED23DD54B51}">
      <dsp:nvSpPr>
        <dsp:cNvPr id="0" name=""/>
        <dsp:cNvSpPr/>
      </dsp:nvSpPr>
      <dsp:spPr>
        <a:xfrm>
          <a:off x="2012447"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oudy Old Style" panose="02020502050305020303" pitchFamily="18" charset="77"/>
            </a:rPr>
            <a:t>Brainstorm &amp; refine ideas</a:t>
          </a:r>
        </a:p>
      </dsp:txBody>
      <dsp:txXfrm>
        <a:off x="2056262" y="716983"/>
        <a:ext cx="1825199" cy="809928"/>
      </dsp:txXfrm>
    </dsp:sp>
    <dsp:sp modelId="{9ADDC920-77BA-3846-B1F4-2DBC137FCBA6}">
      <dsp:nvSpPr>
        <dsp:cNvPr id="0" name=""/>
        <dsp:cNvSpPr/>
      </dsp:nvSpPr>
      <dsp:spPr>
        <a:xfrm>
          <a:off x="4020918"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oudy Old Style" panose="02020502050305020303" pitchFamily="18" charset="77"/>
            </a:rPr>
            <a:t>Draft recommendations</a:t>
          </a:r>
        </a:p>
      </dsp:txBody>
      <dsp:txXfrm>
        <a:off x="4064733" y="716983"/>
        <a:ext cx="1825199" cy="809928"/>
      </dsp:txXfrm>
    </dsp:sp>
    <dsp:sp modelId="{A5687DCA-EC10-6946-A1C1-7FC211CE117C}">
      <dsp:nvSpPr>
        <dsp:cNvPr id="0" name=""/>
        <dsp:cNvSpPr/>
      </dsp:nvSpPr>
      <dsp:spPr>
        <a:xfrm>
          <a:off x="6029388"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oudy Old Style" panose="02020502050305020303" pitchFamily="18" charset="77"/>
            </a:rPr>
            <a:t>Finalize recommendations</a:t>
          </a:r>
        </a:p>
      </dsp:txBody>
      <dsp:txXfrm>
        <a:off x="6073203" y="716983"/>
        <a:ext cx="1825199" cy="809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90F59-0B9C-C14D-B3B4-78C97D8A9D1B}">
      <dsp:nvSpPr>
        <dsp:cNvPr id="0" name=""/>
        <dsp:cNvSpPr/>
      </dsp:nvSpPr>
      <dsp:spPr>
        <a:xfrm>
          <a:off x="1707085" y="-41071"/>
          <a:ext cx="2034909" cy="10003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oudy Old Style" panose="02020502050305020303" pitchFamily="18" charset="77"/>
            </a:rPr>
            <a:t>Improve Collaboration</a:t>
          </a:r>
        </a:p>
      </dsp:txBody>
      <dsp:txXfrm>
        <a:off x="1755916" y="7760"/>
        <a:ext cx="1937247" cy="902654"/>
      </dsp:txXfrm>
    </dsp:sp>
    <dsp:sp modelId="{53C5EF90-E449-3743-8942-CFA66B5D4277}">
      <dsp:nvSpPr>
        <dsp:cNvPr id="0" name=""/>
        <dsp:cNvSpPr/>
      </dsp:nvSpPr>
      <dsp:spPr>
        <a:xfrm>
          <a:off x="1214496" y="459086"/>
          <a:ext cx="3020086" cy="3020086"/>
        </a:xfrm>
        <a:custGeom>
          <a:avLst/>
          <a:gdLst/>
          <a:ahLst/>
          <a:cxnLst/>
          <a:rect l="0" t="0" r="0" b="0"/>
          <a:pathLst>
            <a:path>
              <a:moveTo>
                <a:pt x="2532940" y="399227"/>
              </a:moveTo>
              <a:arcTo wR="1510043" hR="1510043" stAng="18758430" swAng="16641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84BF3D-DE61-B44D-9E87-9ECAC2236F13}">
      <dsp:nvSpPr>
        <dsp:cNvPr id="0" name=""/>
        <dsp:cNvSpPr/>
      </dsp:nvSpPr>
      <dsp:spPr>
        <a:xfrm>
          <a:off x="3217128" y="1468971"/>
          <a:ext cx="2034909" cy="10003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oudy Old Style" panose="02020502050305020303" pitchFamily="18" charset="77"/>
            </a:rPr>
            <a:t>Seek Resolution</a:t>
          </a:r>
        </a:p>
      </dsp:txBody>
      <dsp:txXfrm>
        <a:off x="3265959" y="1517802"/>
        <a:ext cx="1937247" cy="902654"/>
      </dsp:txXfrm>
    </dsp:sp>
    <dsp:sp modelId="{0A7479BD-CB51-1443-B251-8548C3300EC9}">
      <dsp:nvSpPr>
        <dsp:cNvPr id="0" name=""/>
        <dsp:cNvSpPr/>
      </dsp:nvSpPr>
      <dsp:spPr>
        <a:xfrm>
          <a:off x="1214496" y="459086"/>
          <a:ext cx="3020086" cy="3020086"/>
        </a:xfrm>
        <a:custGeom>
          <a:avLst/>
          <a:gdLst/>
          <a:ahLst/>
          <a:cxnLst/>
          <a:rect l="0" t="0" r="0" b="0"/>
          <a:pathLst>
            <a:path>
              <a:moveTo>
                <a:pt x="2932387" y="2017160"/>
              </a:moveTo>
              <a:arcTo wR="1510043" hR="1510043" stAng="1177380" swAng="16641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A54818-05BC-E945-8514-2A7B6D0B1EE0}">
      <dsp:nvSpPr>
        <dsp:cNvPr id="0" name=""/>
        <dsp:cNvSpPr/>
      </dsp:nvSpPr>
      <dsp:spPr>
        <a:xfrm>
          <a:off x="1707085" y="2979015"/>
          <a:ext cx="2034909" cy="10003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oudy Old Style" panose="02020502050305020303" pitchFamily="18" charset="77"/>
            </a:rPr>
            <a:t>Vet Ideas</a:t>
          </a:r>
        </a:p>
      </dsp:txBody>
      <dsp:txXfrm>
        <a:off x="1755916" y="3027846"/>
        <a:ext cx="1937247" cy="902654"/>
      </dsp:txXfrm>
    </dsp:sp>
    <dsp:sp modelId="{878E0626-C63B-8D43-942C-776E5DACD284}">
      <dsp:nvSpPr>
        <dsp:cNvPr id="0" name=""/>
        <dsp:cNvSpPr/>
      </dsp:nvSpPr>
      <dsp:spPr>
        <a:xfrm>
          <a:off x="1214496" y="459086"/>
          <a:ext cx="3020086" cy="3020086"/>
        </a:xfrm>
        <a:custGeom>
          <a:avLst/>
          <a:gdLst/>
          <a:ahLst/>
          <a:cxnLst/>
          <a:rect l="0" t="0" r="0" b="0"/>
          <a:pathLst>
            <a:path>
              <a:moveTo>
                <a:pt x="487145" y="2620858"/>
              </a:moveTo>
              <a:arcTo wR="1510043" hR="1510043" stAng="7958430" swAng="16641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AF4FBC-BE3C-A549-A2AB-36E27631D27E}">
      <dsp:nvSpPr>
        <dsp:cNvPr id="0" name=""/>
        <dsp:cNvSpPr/>
      </dsp:nvSpPr>
      <dsp:spPr>
        <a:xfrm>
          <a:off x="197041" y="1468971"/>
          <a:ext cx="2034909" cy="10003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oudy Old Style" panose="02020502050305020303" pitchFamily="18" charset="77"/>
            </a:rPr>
            <a:t>Find Process Efficiencies</a:t>
          </a:r>
        </a:p>
      </dsp:txBody>
      <dsp:txXfrm>
        <a:off x="245872" y="1517802"/>
        <a:ext cx="1937247" cy="902654"/>
      </dsp:txXfrm>
    </dsp:sp>
    <dsp:sp modelId="{C025F66D-D8E1-964F-831C-1383488574B3}">
      <dsp:nvSpPr>
        <dsp:cNvPr id="0" name=""/>
        <dsp:cNvSpPr/>
      </dsp:nvSpPr>
      <dsp:spPr>
        <a:xfrm>
          <a:off x="1214496" y="459086"/>
          <a:ext cx="3020086" cy="3020086"/>
        </a:xfrm>
        <a:custGeom>
          <a:avLst/>
          <a:gdLst/>
          <a:ahLst/>
          <a:cxnLst/>
          <a:rect l="0" t="0" r="0" b="0"/>
          <a:pathLst>
            <a:path>
              <a:moveTo>
                <a:pt x="87699" y="1002925"/>
              </a:moveTo>
              <a:arcTo wR="1510043" hR="1510043" stAng="11977380" swAng="16641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62F02-4474-5F48-9E15-6A36B2B1C16F}">
      <dsp:nvSpPr>
        <dsp:cNvPr id="0" name=""/>
        <dsp:cNvSpPr/>
      </dsp:nvSpPr>
      <dsp:spPr>
        <a:xfrm>
          <a:off x="0" y="284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43079-AA9E-3146-A921-F31784DFB3B7}">
      <dsp:nvSpPr>
        <dsp:cNvPr id="0" name=""/>
        <dsp:cNvSpPr/>
      </dsp:nvSpPr>
      <dsp:spPr>
        <a:xfrm>
          <a:off x="0" y="2849"/>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&amp; revise proposed roadmap for developing membership composition recommendations</a:t>
          </a:r>
        </a:p>
      </dsp:txBody>
      <dsp:txXfrm>
        <a:off x="0" y="2849"/>
        <a:ext cx="3932237" cy="1943170"/>
      </dsp:txXfrm>
    </dsp:sp>
    <dsp:sp modelId="{7E047545-226A-6C4C-BB86-7636133E3912}">
      <dsp:nvSpPr>
        <dsp:cNvPr id="0" name=""/>
        <dsp:cNvSpPr/>
      </dsp:nvSpPr>
      <dsp:spPr>
        <a:xfrm>
          <a:off x="0" y="194602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8D931-413C-D34F-8CEF-86C59DB50424}">
      <dsp:nvSpPr>
        <dsp:cNvPr id="0" name=""/>
        <dsp:cNvSpPr/>
      </dsp:nvSpPr>
      <dsp:spPr>
        <a:xfrm>
          <a:off x="0" y="1946020"/>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Discuss and agree on the vision/goal of evaluating CAEECC membership *</a:t>
          </a:r>
        </a:p>
      </dsp:txBody>
      <dsp:txXfrm>
        <a:off x="0" y="1946020"/>
        <a:ext cx="3932237" cy="1943170"/>
      </dsp:txXfrm>
    </dsp:sp>
    <dsp:sp modelId="{075C9C87-CCB5-0348-A74D-8D12A50C4E91}">
      <dsp:nvSpPr>
        <dsp:cNvPr id="0" name=""/>
        <dsp:cNvSpPr/>
      </dsp:nvSpPr>
      <dsp:spPr>
        <a:xfrm>
          <a:off x="0" y="388919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19E75-DBD4-F241-9887-C478D3CAEF52}">
      <dsp:nvSpPr>
        <dsp:cNvPr id="0" name=""/>
        <dsp:cNvSpPr/>
      </dsp:nvSpPr>
      <dsp:spPr>
        <a:xfrm>
          <a:off x="0" y="3889190"/>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Background &amp; Brainstorm</a:t>
          </a:r>
        </a:p>
      </dsp:txBody>
      <dsp:txXfrm>
        <a:off x="0" y="3889190"/>
        <a:ext cx="3932237" cy="1943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F792-AE7A-E644-8009-93AD55B748BA}">
      <dsp:nvSpPr>
        <dsp:cNvPr id="0" name=""/>
        <dsp:cNvSpPr/>
      </dsp:nvSpPr>
      <dsp:spPr>
        <a:xfrm>
          <a:off x="595964" y="0"/>
          <a:ext cx="6754265" cy="22438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DF3ED-915D-ED41-AB54-2DDE5338AECD}">
      <dsp:nvSpPr>
        <dsp:cNvPr id="0" name=""/>
        <dsp:cNvSpPr/>
      </dsp:nvSpPr>
      <dsp:spPr>
        <a:xfrm>
          <a:off x="3976"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Background &amp; Context</a:t>
          </a:r>
        </a:p>
      </dsp:txBody>
      <dsp:txXfrm>
        <a:off x="47791" y="716983"/>
        <a:ext cx="1825199" cy="809928"/>
      </dsp:txXfrm>
    </dsp:sp>
    <dsp:sp modelId="{4937EA42-73A9-D444-8A02-EED23DD54B51}">
      <dsp:nvSpPr>
        <dsp:cNvPr id="0" name=""/>
        <dsp:cNvSpPr/>
      </dsp:nvSpPr>
      <dsp:spPr>
        <a:xfrm>
          <a:off x="2012447"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Brainstorm &amp; refine ideas</a:t>
          </a:r>
        </a:p>
      </dsp:txBody>
      <dsp:txXfrm>
        <a:off x="2056262" y="716983"/>
        <a:ext cx="1825199" cy="809928"/>
      </dsp:txXfrm>
    </dsp:sp>
    <dsp:sp modelId="{9ADDC920-77BA-3846-B1F4-2DBC137FCBA6}">
      <dsp:nvSpPr>
        <dsp:cNvPr id="0" name=""/>
        <dsp:cNvSpPr/>
      </dsp:nvSpPr>
      <dsp:spPr>
        <a:xfrm>
          <a:off x="4020918"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Draft recommendations</a:t>
          </a:r>
        </a:p>
      </dsp:txBody>
      <dsp:txXfrm>
        <a:off x="4064733" y="716983"/>
        <a:ext cx="1825199" cy="809928"/>
      </dsp:txXfrm>
    </dsp:sp>
    <dsp:sp modelId="{A5687DCA-EC10-6946-A1C1-7FC211CE117C}">
      <dsp:nvSpPr>
        <dsp:cNvPr id="0" name=""/>
        <dsp:cNvSpPr/>
      </dsp:nvSpPr>
      <dsp:spPr>
        <a:xfrm>
          <a:off x="6029388"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Finalize recommendations</a:t>
          </a:r>
        </a:p>
      </dsp:txBody>
      <dsp:txXfrm>
        <a:off x="6073203" y="716983"/>
        <a:ext cx="1825199" cy="8099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F629-C959-4D1E-AC67-FE54E85B2D00}">
      <dsp:nvSpPr>
        <dsp:cNvPr id="0" name=""/>
        <dsp:cNvSpPr/>
      </dsp:nvSpPr>
      <dsp:spPr>
        <a:xfrm>
          <a:off x="1866049" y="0"/>
          <a:ext cx="4885520" cy="488552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35DEA-4BBF-4AA7-B4FD-D727C0D22C9D}">
      <dsp:nvSpPr>
        <dsp:cNvPr id="0" name=""/>
        <dsp:cNvSpPr/>
      </dsp:nvSpPr>
      <dsp:spPr>
        <a:xfrm>
          <a:off x="2228710" y="229033"/>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Advocates    (6)</a:t>
          </a:r>
        </a:p>
      </dsp:txBody>
      <dsp:txXfrm>
        <a:off x="2324107" y="324430"/>
        <a:ext cx="1763414" cy="1763414"/>
      </dsp:txXfrm>
    </dsp:sp>
    <dsp:sp modelId="{874DC51B-92F6-410C-91D6-867CD7B726AC}">
      <dsp:nvSpPr>
        <dsp:cNvPr id="0" name=""/>
        <dsp:cNvSpPr/>
      </dsp:nvSpPr>
      <dsp:spPr>
        <a:xfrm>
          <a:off x="4434699" y="229033"/>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Implementers (5)</a:t>
          </a:r>
        </a:p>
      </dsp:txBody>
      <dsp:txXfrm>
        <a:off x="4530096" y="324430"/>
        <a:ext cx="1763414" cy="1763414"/>
      </dsp:txXfrm>
    </dsp:sp>
    <dsp:sp modelId="{CF19D031-20CB-4357-ACD0-C6EDBB5D8DD4}">
      <dsp:nvSpPr>
        <dsp:cNvPr id="0" name=""/>
        <dsp:cNvSpPr/>
      </dsp:nvSpPr>
      <dsp:spPr>
        <a:xfrm>
          <a:off x="2228710" y="2569490"/>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Program Administrators               (10)</a:t>
          </a:r>
        </a:p>
      </dsp:txBody>
      <dsp:txXfrm>
        <a:off x="2324107" y="2664887"/>
        <a:ext cx="1763414" cy="1763414"/>
      </dsp:txXfrm>
    </dsp:sp>
    <dsp:sp modelId="{E61FA967-13A2-4528-8EEA-C5DE8D1BFC06}">
      <dsp:nvSpPr>
        <dsp:cNvPr id="0" name=""/>
        <dsp:cNvSpPr/>
      </dsp:nvSpPr>
      <dsp:spPr>
        <a:xfrm>
          <a:off x="4434699" y="2569490"/>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Government (4)</a:t>
          </a:r>
        </a:p>
      </dsp:txBody>
      <dsp:txXfrm>
        <a:off x="4530096" y="2664887"/>
        <a:ext cx="1763414" cy="1763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8BCC-BDC4-9341-8FF5-B6DC6FD522A6}">
      <dsp:nvSpPr>
        <dsp:cNvPr id="0" name=""/>
        <dsp:cNvSpPr/>
      </dsp:nvSpPr>
      <dsp:spPr>
        <a:xfrm>
          <a:off x="0" y="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DD102-E49F-614C-BCE4-08846FF9FEC3}">
      <dsp:nvSpPr>
        <dsp:cNvPr id="0" name=""/>
        <dsp:cNvSpPr/>
      </dsp:nvSpPr>
      <dsp:spPr>
        <a:xfrm>
          <a:off x="0" y="0"/>
          <a:ext cx="3932237" cy="28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Discuss and refine DEI recommendations from homework </a:t>
          </a:r>
        </a:p>
      </dsp:txBody>
      <dsp:txXfrm>
        <a:off x="0" y="0"/>
        <a:ext cx="3932237" cy="2899568"/>
      </dsp:txXfrm>
    </dsp:sp>
    <dsp:sp modelId="{DEEAE2AF-89BB-B846-91DF-0294C1C53F3C}">
      <dsp:nvSpPr>
        <dsp:cNvPr id="0" name=""/>
        <dsp:cNvSpPr/>
      </dsp:nvSpPr>
      <dsp:spPr>
        <a:xfrm>
          <a:off x="0" y="2899568"/>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A03BE-920B-8747-87FC-635D7966C4FD}">
      <dsp:nvSpPr>
        <dsp:cNvPr id="0" name=""/>
        <dsp:cNvSpPr/>
      </dsp:nvSpPr>
      <dsp:spPr>
        <a:xfrm>
          <a:off x="0" y="2899568"/>
          <a:ext cx="3932237" cy="28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Discuss &amp; seek consensus on Diversity definition from homework*</a:t>
          </a:r>
        </a:p>
      </dsp:txBody>
      <dsp:txXfrm>
        <a:off x="0" y="2899568"/>
        <a:ext cx="3932237" cy="28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F792-AE7A-E644-8009-93AD55B748BA}">
      <dsp:nvSpPr>
        <dsp:cNvPr id="0" name=""/>
        <dsp:cNvSpPr/>
      </dsp:nvSpPr>
      <dsp:spPr>
        <a:xfrm>
          <a:off x="595964" y="0"/>
          <a:ext cx="6754265" cy="22438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DF3ED-915D-ED41-AB54-2DDE5338AECD}">
      <dsp:nvSpPr>
        <dsp:cNvPr id="0" name=""/>
        <dsp:cNvSpPr/>
      </dsp:nvSpPr>
      <dsp:spPr>
        <a:xfrm>
          <a:off x="3976"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Background &amp; Context</a:t>
          </a:r>
        </a:p>
      </dsp:txBody>
      <dsp:txXfrm>
        <a:off x="47791" y="716983"/>
        <a:ext cx="1825199" cy="809928"/>
      </dsp:txXfrm>
    </dsp:sp>
    <dsp:sp modelId="{4937EA42-73A9-D444-8A02-EED23DD54B51}">
      <dsp:nvSpPr>
        <dsp:cNvPr id="0" name=""/>
        <dsp:cNvSpPr/>
      </dsp:nvSpPr>
      <dsp:spPr>
        <a:xfrm>
          <a:off x="2012447"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Brainstorm &amp; refine ideas</a:t>
          </a:r>
        </a:p>
      </dsp:txBody>
      <dsp:txXfrm>
        <a:off x="2056262" y="716983"/>
        <a:ext cx="1825199" cy="809928"/>
      </dsp:txXfrm>
    </dsp:sp>
    <dsp:sp modelId="{9ADDC920-77BA-3846-B1F4-2DBC137FCBA6}">
      <dsp:nvSpPr>
        <dsp:cNvPr id="0" name=""/>
        <dsp:cNvSpPr/>
      </dsp:nvSpPr>
      <dsp:spPr>
        <a:xfrm>
          <a:off x="4020918"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Draft recommendations</a:t>
          </a:r>
        </a:p>
      </dsp:txBody>
      <dsp:txXfrm>
        <a:off x="4064733" y="716983"/>
        <a:ext cx="1825199" cy="809928"/>
      </dsp:txXfrm>
    </dsp:sp>
    <dsp:sp modelId="{A5687DCA-EC10-6946-A1C1-7FC211CE117C}">
      <dsp:nvSpPr>
        <dsp:cNvPr id="0" name=""/>
        <dsp:cNvSpPr/>
      </dsp:nvSpPr>
      <dsp:spPr>
        <a:xfrm>
          <a:off x="6029388" y="673168"/>
          <a:ext cx="1912829" cy="897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Finalize recommendations</a:t>
          </a:r>
        </a:p>
      </dsp:txBody>
      <dsp:txXfrm>
        <a:off x="6073203" y="716983"/>
        <a:ext cx="1825199" cy="8099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B181D-90E6-44D6-8615-49B49F22BE2B}">
      <dsp:nvSpPr>
        <dsp:cNvPr id="0" name=""/>
        <dsp:cNvSpPr/>
      </dsp:nvSpPr>
      <dsp:spPr>
        <a:xfrm>
          <a:off x="0" y="2270"/>
          <a:ext cx="6096000" cy="11507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337AE-F630-4F9D-B5D6-539E2CC1DBD8}">
      <dsp:nvSpPr>
        <dsp:cNvPr id="0" name=""/>
        <dsp:cNvSpPr/>
      </dsp:nvSpPr>
      <dsp:spPr>
        <a:xfrm>
          <a:off x="348096" y="261185"/>
          <a:ext cx="632903" cy="632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FAECF-07FE-417A-987C-7A8EFD199C2C}">
      <dsp:nvSpPr>
        <dsp:cNvPr id="0" name=""/>
        <dsp:cNvSpPr/>
      </dsp:nvSpPr>
      <dsp:spPr>
        <a:xfrm>
          <a:off x="1329097" y="2270"/>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Goudy Old Style" panose="02020502050305020303" pitchFamily="18" charset="77"/>
            </a:rPr>
            <a:t>Facilitation</a:t>
          </a:r>
        </a:p>
      </dsp:txBody>
      <dsp:txXfrm>
        <a:off x="1329097" y="2270"/>
        <a:ext cx="4766902" cy="1150733"/>
      </dsp:txXfrm>
    </dsp:sp>
    <dsp:sp modelId="{CB70300C-E9CA-4300-9531-A265F998B36E}">
      <dsp:nvSpPr>
        <dsp:cNvPr id="0" name=""/>
        <dsp:cNvSpPr/>
      </dsp:nvSpPr>
      <dsp:spPr>
        <a:xfrm>
          <a:off x="0" y="1440687"/>
          <a:ext cx="6096000" cy="11507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8923A-1DA9-4DC4-8C82-B8F641B823E1}">
      <dsp:nvSpPr>
        <dsp:cNvPr id="0" name=""/>
        <dsp:cNvSpPr/>
      </dsp:nvSpPr>
      <dsp:spPr>
        <a:xfrm>
          <a:off x="348096" y="1699602"/>
          <a:ext cx="632903" cy="632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45264-B3DA-4A0C-835A-443B0C00C9C6}">
      <dsp:nvSpPr>
        <dsp:cNvPr id="0" name=""/>
        <dsp:cNvSpPr/>
      </dsp:nvSpPr>
      <dsp:spPr>
        <a:xfrm>
          <a:off x="1329097" y="1440687"/>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Goudy Old Style" panose="02020502050305020303" pitchFamily="18" charset="77"/>
            </a:rPr>
            <a:t>Member recruitment and retention</a:t>
          </a:r>
        </a:p>
      </dsp:txBody>
      <dsp:txXfrm>
        <a:off x="1329097" y="1440687"/>
        <a:ext cx="4766902" cy="1150733"/>
      </dsp:txXfrm>
    </dsp:sp>
    <dsp:sp modelId="{9E560F28-38ED-49C5-B677-411BC4DF1653}">
      <dsp:nvSpPr>
        <dsp:cNvPr id="0" name=""/>
        <dsp:cNvSpPr/>
      </dsp:nvSpPr>
      <dsp:spPr>
        <a:xfrm>
          <a:off x="0" y="2879104"/>
          <a:ext cx="6096000" cy="11507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724A9-2CD3-465F-AF47-C16A4B9B8014}">
      <dsp:nvSpPr>
        <dsp:cNvPr id="0" name=""/>
        <dsp:cNvSpPr/>
      </dsp:nvSpPr>
      <dsp:spPr>
        <a:xfrm>
          <a:off x="348096" y="3138019"/>
          <a:ext cx="632903" cy="632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F70F33-E779-4354-9175-476350512D4A}">
      <dsp:nvSpPr>
        <dsp:cNvPr id="0" name=""/>
        <dsp:cNvSpPr/>
      </dsp:nvSpPr>
      <dsp:spPr>
        <a:xfrm>
          <a:off x="1329097" y="2879104"/>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Goudy Old Style" panose="02020502050305020303" pitchFamily="18" charset="77"/>
            </a:rPr>
            <a:t>Organizational and educational development</a:t>
          </a:r>
        </a:p>
      </dsp:txBody>
      <dsp:txXfrm>
        <a:off x="1329097" y="2879104"/>
        <a:ext cx="4766902" cy="1150733"/>
      </dsp:txXfrm>
    </dsp:sp>
    <dsp:sp modelId="{09563DB4-9D0D-4539-AED1-E52BCFCC283A}">
      <dsp:nvSpPr>
        <dsp:cNvPr id="0" name=""/>
        <dsp:cNvSpPr/>
      </dsp:nvSpPr>
      <dsp:spPr>
        <a:xfrm>
          <a:off x="0" y="4317521"/>
          <a:ext cx="6096000" cy="11507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3D230-A060-4703-8C55-2C18FFD2FD39}">
      <dsp:nvSpPr>
        <dsp:cNvPr id="0" name=""/>
        <dsp:cNvSpPr/>
      </dsp:nvSpPr>
      <dsp:spPr>
        <a:xfrm>
          <a:off x="348096" y="4576436"/>
          <a:ext cx="632903" cy="6329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B6ADF-B2D5-4D4E-AF1E-714CA7237E59}">
      <dsp:nvSpPr>
        <dsp:cNvPr id="0" name=""/>
        <dsp:cNvSpPr/>
      </dsp:nvSpPr>
      <dsp:spPr>
        <a:xfrm>
          <a:off x="1329097" y="4317521"/>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Goudy Old Style" panose="02020502050305020303" pitchFamily="18" charset="77"/>
            </a:rPr>
            <a:t>Other</a:t>
          </a:r>
          <a:r>
            <a:rPr lang="en-US" sz="2200" kern="1200" dirty="0"/>
            <a:t> </a:t>
          </a:r>
        </a:p>
      </dsp:txBody>
      <dsp:txXfrm>
        <a:off x="1329097" y="4317521"/>
        <a:ext cx="4766902" cy="11507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00BB1-47C1-C842-85FF-EE0C436D154B}" type="datetimeFigureOut">
              <a:rPr lang="en-US" smtClean="0"/>
              <a:t>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8F4F-1637-9E48-B8A1-2B0B52D3A401}" type="slidenum">
              <a:rPr lang="en-US" smtClean="0"/>
              <a:t>‹#›</a:t>
            </a:fld>
            <a:endParaRPr lang="en-US"/>
          </a:p>
        </p:txBody>
      </p:sp>
    </p:spTree>
    <p:extLst>
      <p:ext uri="{BB962C8B-B14F-4D97-AF65-F5344CB8AC3E}">
        <p14:creationId xmlns:p14="http://schemas.microsoft.com/office/powerpoint/2010/main" val="307665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1</a:t>
            </a:fld>
            <a:endParaRPr lang="en-US"/>
          </a:p>
        </p:txBody>
      </p:sp>
    </p:spTree>
    <p:extLst>
      <p:ext uri="{BB962C8B-B14F-4D97-AF65-F5344CB8AC3E}">
        <p14:creationId xmlns:p14="http://schemas.microsoft.com/office/powerpoint/2010/main" val="312226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Example strategies: </a:t>
            </a:r>
            <a:r>
              <a:rPr lang="en-US" i="1" dirty="0"/>
              <a:t>Organizational level</a:t>
            </a:r>
            <a:r>
              <a:rPr lang="en-US" dirty="0"/>
              <a:t>: Evaluation of underrepresented, missing, and/or over-represented organizations CAEECC membership </a:t>
            </a:r>
            <a:endParaRPr lang="en-US" sz="2400" dirty="0"/>
          </a:p>
          <a:p>
            <a:pPr lvl="1"/>
            <a:r>
              <a:rPr lang="en-US" i="1" dirty="0"/>
              <a:t>Individual level</a:t>
            </a:r>
            <a:r>
              <a:rPr lang="en-US" dirty="0"/>
              <a:t>: Develop strategy to collect data on diversity of individual representatives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8F4F-1637-9E48-B8A1-2B0B52D3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84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33</a:t>
            </a:fld>
            <a:endParaRPr lang="en-US"/>
          </a:p>
        </p:txBody>
      </p:sp>
    </p:spTree>
    <p:extLst>
      <p:ext uri="{BB962C8B-B14F-4D97-AF65-F5344CB8AC3E}">
        <p14:creationId xmlns:p14="http://schemas.microsoft.com/office/powerpoint/2010/main" val="334024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34</a:t>
            </a:fld>
            <a:endParaRPr lang="en-US"/>
          </a:p>
        </p:txBody>
      </p:sp>
    </p:spTree>
    <p:extLst>
      <p:ext uri="{BB962C8B-B14F-4D97-AF65-F5344CB8AC3E}">
        <p14:creationId xmlns:p14="http://schemas.microsoft.com/office/powerpoint/2010/main" val="416597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35</a:t>
            </a:fld>
            <a:endParaRPr lang="en-US"/>
          </a:p>
        </p:txBody>
      </p:sp>
    </p:spTree>
    <p:extLst>
      <p:ext uri="{BB962C8B-B14F-4D97-AF65-F5344CB8AC3E}">
        <p14:creationId xmlns:p14="http://schemas.microsoft.com/office/powerpoint/2010/main" val="144237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36</a:t>
            </a:fld>
            <a:endParaRPr lang="en-US"/>
          </a:p>
        </p:txBody>
      </p:sp>
    </p:spTree>
    <p:extLst>
      <p:ext uri="{BB962C8B-B14F-4D97-AF65-F5344CB8AC3E}">
        <p14:creationId xmlns:p14="http://schemas.microsoft.com/office/powerpoint/2010/main" val="407082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37</a:t>
            </a:fld>
            <a:endParaRPr lang="en-US"/>
          </a:p>
        </p:txBody>
      </p:sp>
    </p:spTree>
    <p:extLst>
      <p:ext uri="{BB962C8B-B14F-4D97-AF65-F5344CB8AC3E}">
        <p14:creationId xmlns:p14="http://schemas.microsoft.com/office/powerpoint/2010/main" val="56869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38</a:t>
            </a:fld>
            <a:endParaRPr lang="en-US"/>
          </a:p>
        </p:txBody>
      </p:sp>
    </p:spTree>
    <p:extLst>
      <p:ext uri="{BB962C8B-B14F-4D97-AF65-F5344CB8AC3E}">
        <p14:creationId xmlns:p14="http://schemas.microsoft.com/office/powerpoint/2010/main" val="415480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39</a:t>
            </a:fld>
            <a:endParaRPr lang="en-US"/>
          </a:p>
        </p:txBody>
      </p:sp>
    </p:spTree>
    <p:extLst>
      <p:ext uri="{BB962C8B-B14F-4D97-AF65-F5344CB8AC3E}">
        <p14:creationId xmlns:p14="http://schemas.microsoft.com/office/powerpoint/2010/main" val="224205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40</a:t>
            </a:fld>
            <a:endParaRPr lang="en-US"/>
          </a:p>
        </p:txBody>
      </p:sp>
    </p:spTree>
    <p:extLst>
      <p:ext uri="{BB962C8B-B14F-4D97-AF65-F5344CB8AC3E}">
        <p14:creationId xmlns:p14="http://schemas.microsoft.com/office/powerpoint/2010/main" val="95948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41</a:t>
            </a:fld>
            <a:endParaRPr lang="en-US"/>
          </a:p>
        </p:txBody>
      </p:sp>
    </p:spTree>
    <p:extLst>
      <p:ext uri="{BB962C8B-B14F-4D97-AF65-F5344CB8AC3E}">
        <p14:creationId xmlns:p14="http://schemas.microsoft.com/office/powerpoint/2010/main" val="143150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a:t>
            </a:r>
            <a:r>
              <a:rPr lang="en-US" sz="1200" b="0" i="0" u="none" strike="noStrike" kern="1200" dirty="0">
                <a:solidFill>
                  <a:schemeClr val="tx1"/>
                </a:solidFill>
                <a:effectLst/>
                <a:latin typeface="+mn-lt"/>
                <a:ea typeface="+mn-ea"/>
                <a:cs typeface="+mn-cs"/>
              </a:rPr>
              <a:t>Facilitator may not see it; and can get distracting and we want to encourage everyone to speak with one another vs. chatting on the side</a:t>
            </a:r>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5</a:t>
            </a:fld>
            <a:endParaRPr lang="en-US"/>
          </a:p>
        </p:txBody>
      </p:sp>
    </p:spTree>
    <p:extLst>
      <p:ext uri="{BB962C8B-B14F-4D97-AF65-F5344CB8AC3E}">
        <p14:creationId xmlns:p14="http://schemas.microsoft.com/office/powerpoint/2010/main" val="388252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42</a:t>
            </a:fld>
            <a:endParaRPr lang="en-US"/>
          </a:p>
        </p:txBody>
      </p:sp>
    </p:spTree>
    <p:extLst>
      <p:ext uri="{BB962C8B-B14F-4D97-AF65-F5344CB8AC3E}">
        <p14:creationId xmlns:p14="http://schemas.microsoft.com/office/powerpoint/2010/main" val="509352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43</a:t>
            </a:fld>
            <a:endParaRPr lang="en-US"/>
          </a:p>
        </p:txBody>
      </p:sp>
    </p:spTree>
    <p:extLst>
      <p:ext uri="{BB962C8B-B14F-4D97-AF65-F5344CB8AC3E}">
        <p14:creationId xmlns:p14="http://schemas.microsoft.com/office/powerpoint/2010/main" val="320930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44</a:t>
            </a:fld>
            <a:endParaRPr lang="en-US"/>
          </a:p>
        </p:txBody>
      </p:sp>
    </p:spTree>
    <p:extLst>
      <p:ext uri="{BB962C8B-B14F-4D97-AF65-F5344CB8AC3E}">
        <p14:creationId xmlns:p14="http://schemas.microsoft.com/office/powerpoint/2010/main" val="1521253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45</a:t>
            </a:fld>
            <a:endParaRPr lang="en-US"/>
          </a:p>
        </p:txBody>
      </p:sp>
    </p:spTree>
    <p:extLst>
      <p:ext uri="{BB962C8B-B14F-4D97-AF65-F5344CB8AC3E}">
        <p14:creationId xmlns:p14="http://schemas.microsoft.com/office/powerpoint/2010/main" val="321586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46</a:t>
            </a:fld>
            <a:endParaRPr lang="en-US"/>
          </a:p>
        </p:txBody>
      </p:sp>
    </p:spTree>
    <p:extLst>
      <p:ext uri="{BB962C8B-B14F-4D97-AF65-F5344CB8AC3E}">
        <p14:creationId xmlns:p14="http://schemas.microsoft.com/office/powerpoint/2010/main" val="344652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47</a:t>
            </a:fld>
            <a:endParaRPr lang="en-US"/>
          </a:p>
        </p:txBody>
      </p:sp>
    </p:spTree>
    <p:extLst>
      <p:ext uri="{BB962C8B-B14F-4D97-AF65-F5344CB8AC3E}">
        <p14:creationId xmlns:p14="http://schemas.microsoft.com/office/powerpoint/2010/main" val="141193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2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Process: defining options, eliciting constructive feedback, clarifying and narrowing points of divergence, seeking consensus where feasible, and documenting points of convergence and any remaining divergence.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substantive discussions, if a Member cannot agree to support a substantive option under consideration, that member should explain why and propose a specific alternative that they can support.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8F4F-1637-9E48-B8A1-2B0B52D3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296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184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44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Bucket 2: Things like, how can we improve the equity segment, should we launch a new study to assess who is being served or not since the data we had for the underserved wasn’t sufficient, do the forthcoming portfolios provide sufficient access to efficiency, maybe there’s something that comes up about third party solicitations and how we’re not reaching small biz or diverse biz to implement such programs, etc. Those are all things that could be of interest but are not within our scope today. </a:t>
            </a:r>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10</a:t>
            </a:fld>
            <a:endParaRPr lang="en-US"/>
          </a:p>
        </p:txBody>
      </p:sp>
    </p:spTree>
    <p:extLst>
      <p:ext uri="{BB962C8B-B14F-4D97-AF65-F5344CB8AC3E}">
        <p14:creationId xmlns:p14="http://schemas.microsoft.com/office/powerpoint/2010/main" val="177943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11</a:t>
            </a:fld>
            <a:endParaRPr lang="en-US"/>
          </a:p>
        </p:txBody>
      </p:sp>
    </p:spTree>
    <p:extLst>
      <p:ext uri="{BB962C8B-B14F-4D97-AF65-F5344CB8AC3E}">
        <p14:creationId xmlns:p14="http://schemas.microsoft.com/office/powerpoint/2010/main" val="264323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The original proposal was part of a larger package of recommendations developed by a wide array of stakeholders in 2013.</a:t>
            </a:r>
          </a:p>
          <a:p>
            <a:pPr marL="171450" indent="-171450">
              <a:buFontTx/>
              <a:buChar char="-"/>
            </a:pPr>
            <a:r>
              <a:rPr lang="en-US" dirty="0"/>
              <a:t>The original intention was to resolve conflicts among parties to reduce regulatory churn and contentious filings.</a:t>
            </a:r>
          </a:p>
          <a:p>
            <a:pPr marL="171450" indent="-171450">
              <a:buFontTx/>
              <a:buChar char="-"/>
            </a:pPr>
            <a:r>
              <a:rPr lang="en-US" dirty="0"/>
              <a:t>This original objective led to populating membership with parties to the relevant efficiency proceeding who also had extensive efficiency background. This was intended to enable in-depth discussions of solutions to observed challenges.</a:t>
            </a:r>
          </a:p>
          <a:p>
            <a:pPr marL="171450" indent="-171450">
              <a:buFontTx/>
              <a:buChar char="-"/>
            </a:pPr>
            <a:endParaRPr lang="en-US" dirty="0"/>
          </a:p>
        </p:txBody>
      </p:sp>
      <p:sp>
        <p:nvSpPr>
          <p:cNvPr id="36868" name="Slide Number Placeholder 3"/>
          <p:cNvSpPr>
            <a:spLocks noGrp="1"/>
          </p:cNvSpPr>
          <p:nvPr>
            <p:ph type="sldNum" sz="quarter" idx="5"/>
          </p:nvPr>
        </p:nvSpPr>
        <p:spPr>
          <a:xfrm>
            <a:off x="4008705" y="8921946"/>
            <a:ext cx="3066733" cy="46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lstStyle>
            <a:lvl1pPr defTabSz="940257" eaLnBrk="0" hangingPunct="0">
              <a:defRPr>
                <a:solidFill>
                  <a:schemeClr val="tx1"/>
                </a:solidFill>
                <a:latin typeface="Arial" charset="0"/>
              </a:defRPr>
            </a:lvl1pPr>
            <a:lvl2pPr marL="743311" indent="-285889" defTabSz="940257" eaLnBrk="0" hangingPunct="0">
              <a:defRPr>
                <a:solidFill>
                  <a:schemeClr val="tx1"/>
                </a:solidFill>
                <a:latin typeface="Arial" charset="0"/>
              </a:defRPr>
            </a:lvl2pPr>
            <a:lvl3pPr marL="1143554" indent="-228711" defTabSz="940257" eaLnBrk="0" hangingPunct="0">
              <a:defRPr>
                <a:solidFill>
                  <a:schemeClr val="tx1"/>
                </a:solidFill>
                <a:latin typeface="Arial" charset="0"/>
              </a:defRPr>
            </a:lvl3pPr>
            <a:lvl4pPr marL="1600976" indent="-228711" defTabSz="940257" eaLnBrk="0" hangingPunct="0">
              <a:defRPr>
                <a:solidFill>
                  <a:schemeClr val="tx1"/>
                </a:solidFill>
                <a:latin typeface="Arial" charset="0"/>
              </a:defRPr>
            </a:lvl4pPr>
            <a:lvl5pPr marL="2058399" indent="-228711" defTabSz="940257" eaLnBrk="0" hangingPunct="0">
              <a:defRPr>
                <a:solidFill>
                  <a:schemeClr val="tx1"/>
                </a:solidFill>
                <a:latin typeface="Arial" charset="0"/>
              </a:defRPr>
            </a:lvl5pPr>
            <a:lvl6pPr marL="2515821" indent="-228711" defTabSz="940257" eaLnBrk="0" fontAlgn="base" hangingPunct="0">
              <a:spcBef>
                <a:spcPct val="0"/>
              </a:spcBef>
              <a:spcAft>
                <a:spcPct val="0"/>
              </a:spcAft>
              <a:defRPr>
                <a:solidFill>
                  <a:schemeClr val="tx1"/>
                </a:solidFill>
                <a:latin typeface="Arial" charset="0"/>
              </a:defRPr>
            </a:lvl6pPr>
            <a:lvl7pPr marL="2973243" indent="-228711" defTabSz="940257" eaLnBrk="0" fontAlgn="base" hangingPunct="0">
              <a:spcBef>
                <a:spcPct val="0"/>
              </a:spcBef>
              <a:spcAft>
                <a:spcPct val="0"/>
              </a:spcAft>
              <a:defRPr>
                <a:solidFill>
                  <a:schemeClr val="tx1"/>
                </a:solidFill>
                <a:latin typeface="Arial" charset="0"/>
              </a:defRPr>
            </a:lvl7pPr>
            <a:lvl8pPr marL="3430664" indent="-228711" defTabSz="940257" eaLnBrk="0" fontAlgn="base" hangingPunct="0">
              <a:spcBef>
                <a:spcPct val="0"/>
              </a:spcBef>
              <a:spcAft>
                <a:spcPct val="0"/>
              </a:spcAft>
              <a:defRPr>
                <a:solidFill>
                  <a:schemeClr val="tx1"/>
                </a:solidFill>
                <a:latin typeface="Arial" charset="0"/>
              </a:defRPr>
            </a:lvl8pPr>
            <a:lvl9pPr marL="3888086" indent="-228711" defTabSz="940257" eaLnBrk="0" fontAlgn="base" hangingPunct="0">
              <a:spcBef>
                <a:spcPct val="0"/>
              </a:spcBef>
              <a:spcAft>
                <a:spcPct val="0"/>
              </a:spcAft>
              <a:defRPr>
                <a:solidFill>
                  <a:schemeClr val="tx1"/>
                </a:solidFill>
                <a:latin typeface="Arial" charset="0"/>
              </a:defRPr>
            </a:lvl9pPr>
          </a:lstStyle>
          <a:p>
            <a:pPr eaLnBrk="1" hangingPunct="1"/>
            <a:fld id="{85CF4342-004E-459D-B4CE-8F40DEFD8F68}" type="slidenum">
              <a:rPr lang="en-US" smtClean="0"/>
              <a:pPr eaLnBrk="1" hangingPunct="1"/>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goals are derived from the authorizing decision (D.15-10-028) and have been incorporated into CAEECC’s charter</a:t>
            </a:r>
          </a:p>
        </p:txBody>
      </p:sp>
      <p:sp>
        <p:nvSpPr>
          <p:cNvPr id="4" name="Slide Number Placeholder 3"/>
          <p:cNvSpPr>
            <a:spLocks noGrp="1"/>
          </p:cNvSpPr>
          <p:nvPr>
            <p:ph type="sldNum" sz="quarter" idx="5"/>
          </p:nvPr>
        </p:nvSpPr>
        <p:spPr/>
        <p:txBody>
          <a:bodyPr/>
          <a:lstStyle/>
          <a:p>
            <a:fld id="{DFFF8F4F-1637-9E48-B8A1-2B0B52D3A401}" type="slidenum">
              <a:rPr lang="en-US" smtClean="0"/>
              <a:t>13</a:t>
            </a:fld>
            <a:endParaRPr lang="en-US"/>
          </a:p>
        </p:txBody>
      </p:sp>
    </p:spTree>
    <p:extLst>
      <p:ext uri="{BB962C8B-B14F-4D97-AF65-F5344CB8AC3E}">
        <p14:creationId xmlns:p14="http://schemas.microsoft.com/office/powerpoint/2010/main" val="135981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02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Example strategies: </a:t>
            </a:r>
            <a:r>
              <a:rPr lang="en-US" i="1" dirty="0"/>
              <a:t>Organizational level</a:t>
            </a:r>
            <a:r>
              <a:rPr lang="en-US" dirty="0"/>
              <a:t>: Evaluation of underrepresented, missing, and/or over-represented organizations CAEECC membership </a:t>
            </a:r>
            <a:endParaRPr lang="en-US" sz="2400" dirty="0"/>
          </a:p>
          <a:p>
            <a:pPr lvl="1"/>
            <a:r>
              <a:rPr lang="en-US" i="1" dirty="0"/>
              <a:t>Individual level</a:t>
            </a:r>
            <a:r>
              <a:rPr lang="en-US" dirty="0"/>
              <a:t>: Develop strategy to collect data on diversity of individual representatives</a:t>
            </a:r>
          </a:p>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25</a:t>
            </a:fld>
            <a:endParaRPr lang="en-US"/>
          </a:p>
        </p:txBody>
      </p:sp>
    </p:spTree>
    <p:extLst>
      <p:ext uri="{BB962C8B-B14F-4D97-AF65-F5344CB8AC3E}">
        <p14:creationId xmlns:p14="http://schemas.microsoft.com/office/powerpoint/2010/main" val="363815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2/2/22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2989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2/2/22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74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2/2/22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6511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8881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241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342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5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8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366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705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93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2/2/22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235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121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674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5555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382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77442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3951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2,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9112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79602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176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5452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2/2/22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39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86651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60145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7503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95371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1310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6627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2/2/22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13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2/2/22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7193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2/2/22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025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2/2/22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802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2/2/22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336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2/2/22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47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2/2/22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5403689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2277085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2,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6102246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4930400d-24b5-474c-9a16-0109dd2d06d3.filesusr.com/ugd/575f52_58d412d0d2504684a98bea4e35877414.pdf" TargetMode="External"/><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4930400d-24b5-474c-9a16-0109dd2d06d3.filesusr.com/ugd/0c9650_9fd0f9af0d214ed6ba5ed85914808497.pdf" TargetMode="External"/><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eecc.org/caeecc-in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eecc.org/contract-terms-nmec-em-v-working-g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caeecc.org/member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ejnet.org/ej/principle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4.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caeecc.org/equity-metrics-working-group-meeting" TargetMode="External"/><Relationship Id="rId2" Type="http://schemas.openxmlformats.org/officeDocument/2006/relationships/hyperlink" Target="https://www.caeecc.org/underserved-working-group-2020"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s://urldefense.com/v3/__https:/www.cpuc.ca.gov/consumer-support/financial-assistance-savings-and-discounts/energy-savings-assistance__;!!NO21cQ!SXRHj8hg0xyxWQUNmi11iXV_mrdHWCAXiazTW-RdhVXxa_jZ6ZMYCfL3vdMm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3D rendering of triangles">
            <a:extLst>
              <a:ext uri="{FF2B5EF4-FFF2-40B4-BE49-F238E27FC236}">
                <a16:creationId xmlns:a16="http://schemas.microsoft.com/office/drawing/2014/main" id="{E1933832-7908-413F-B1DA-2CAEDD3BB9DF}"/>
              </a:ext>
            </a:extLst>
          </p:cNvPr>
          <p:cNvPicPr>
            <a:picLocks noChangeAspect="1"/>
          </p:cNvPicPr>
          <p:nvPr/>
        </p:nvPicPr>
        <p:blipFill rotWithShape="1">
          <a:blip r:embed="rId3"/>
          <a:srcRect l="18320" r="35325" b="-1"/>
          <a:stretch/>
        </p:blipFill>
        <p:spPr>
          <a:xfrm>
            <a:off x="0" y="11"/>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69809-E46B-A14F-A701-AB7F08665F9C}"/>
              </a:ext>
            </a:extLst>
          </p:cNvPr>
          <p:cNvSpPr>
            <a:spLocks noGrp="1"/>
          </p:cNvSpPr>
          <p:nvPr>
            <p:ph type="ctrTitle"/>
          </p:nvPr>
        </p:nvSpPr>
        <p:spPr>
          <a:xfrm>
            <a:off x="6096000" y="1371599"/>
            <a:ext cx="4762500" cy="2360429"/>
          </a:xfrm>
        </p:spPr>
        <p:txBody>
          <a:bodyPr>
            <a:normAutofit fontScale="90000"/>
          </a:bodyPr>
          <a:lstStyle/>
          <a:p>
            <a:r>
              <a:rPr lang="en-US" dirty="0"/>
              <a:t>Composition, </a:t>
            </a:r>
            <a:r>
              <a:rPr lang="en-US"/>
              <a:t>Diversity, Equity </a:t>
            </a:r>
            <a:r>
              <a:rPr lang="en-US" dirty="0"/>
              <a:t>&amp; Inclusion Working Group</a:t>
            </a:r>
          </a:p>
        </p:txBody>
      </p:sp>
      <p:sp>
        <p:nvSpPr>
          <p:cNvPr id="3" name="Subtitle 2">
            <a:extLst>
              <a:ext uri="{FF2B5EF4-FFF2-40B4-BE49-F238E27FC236}">
                <a16:creationId xmlns:a16="http://schemas.microsoft.com/office/drawing/2014/main" id="{4C608116-E309-3C46-9470-19FAEAE56F78}"/>
              </a:ext>
            </a:extLst>
          </p:cNvPr>
          <p:cNvSpPr>
            <a:spLocks noGrp="1"/>
          </p:cNvSpPr>
          <p:nvPr>
            <p:ph type="subTitle" idx="1"/>
          </p:nvPr>
        </p:nvSpPr>
        <p:spPr>
          <a:xfrm>
            <a:off x="5635256" y="4114800"/>
            <a:ext cx="5223244" cy="1371601"/>
          </a:xfrm>
        </p:spPr>
        <p:txBody>
          <a:bodyPr>
            <a:normAutofit fontScale="85000" lnSpcReduction="20000"/>
          </a:bodyPr>
          <a:lstStyle/>
          <a:p>
            <a:r>
              <a:rPr lang="en-US" dirty="0"/>
              <a:t>WG Hosted by California Energy Efficiency Coordinating Committee (CAEECC)</a:t>
            </a:r>
          </a:p>
          <a:p>
            <a:r>
              <a:rPr lang="en-US" dirty="0"/>
              <a:t>2</a:t>
            </a:r>
            <a:r>
              <a:rPr lang="en-US" baseline="30000" dirty="0"/>
              <a:t>nd</a:t>
            </a:r>
            <a:r>
              <a:rPr lang="en-US" dirty="0"/>
              <a:t> WG Meeting</a:t>
            </a:r>
          </a:p>
          <a:p>
            <a:r>
              <a:rPr lang="en-US" dirty="0"/>
              <a:t>February 3</a:t>
            </a:r>
            <a:r>
              <a:rPr lang="en-US" baseline="30000" dirty="0"/>
              <a:t>rd</a:t>
            </a:r>
            <a:r>
              <a:rPr lang="en-US" dirty="0"/>
              <a:t>, 2022 1-4pm</a:t>
            </a:r>
          </a:p>
        </p:txBody>
      </p:sp>
      <p:sp>
        <p:nvSpPr>
          <p:cNvPr id="5" name="Slide Number Placeholder 4">
            <a:extLst>
              <a:ext uri="{FF2B5EF4-FFF2-40B4-BE49-F238E27FC236}">
                <a16:creationId xmlns:a16="http://schemas.microsoft.com/office/drawing/2014/main" id="{B4FA132D-80E1-204A-9D9B-7E55A93F2658}"/>
              </a:ext>
            </a:extLst>
          </p:cNvPr>
          <p:cNvSpPr>
            <a:spLocks noGrp="1"/>
          </p:cNvSpPr>
          <p:nvPr>
            <p:ph type="sldNum" sz="quarter" idx="12"/>
          </p:nvPr>
        </p:nvSpPr>
        <p:spPr/>
        <p:txBody>
          <a:bodyPr/>
          <a:lstStyle/>
          <a:p>
            <a:fld id="{F8E28480-1C08-4458-AD97-0283E6FFD09D}" type="slidenum">
              <a:rPr lang="en-US" smtClean="0"/>
              <a:t>1</a:t>
            </a:fld>
            <a:endParaRPr lang="en-US" dirty="0"/>
          </a:p>
        </p:txBody>
      </p:sp>
      <p:sp>
        <p:nvSpPr>
          <p:cNvPr id="6" name="TextBox 5">
            <a:extLst>
              <a:ext uri="{FF2B5EF4-FFF2-40B4-BE49-F238E27FC236}">
                <a16:creationId xmlns:a16="http://schemas.microsoft.com/office/drawing/2014/main" id="{7F682FA7-DDA7-1E4A-9BE7-409166E20868}"/>
              </a:ext>
            </a:extLst>
          </p:cNvPr>
          <p:cNvSpPr txBox="1"/>
          <p:nvPr/>
        </p:nvSpPr>
        <p:spPr>
          <a:xfrm>
            <a:off x="682699" y="685800"/>
            <a:ext cx="3463978" cy="738664"/>
          </a:xfrm>
          <a:prstGeom prst="rect">
            <a:avLst/>
          </a:prstGeom>
          <a:solidFill>
            <a:schemeClr val="tx2">
              <a:lumMod val="25000"/>
              <a:lumOff val="75000"/>
            </a:schemeClr>
          </a:solidFill>
          <a:ln>
            <a:solidFill>
              <a:schemeClr val="tx1"/>
            </a:solidFill>
          </a:ln>
        </p:spPr>
        <p:txBody>
          <a:bodyPr wrap="square" rtlCol="0">
            <a:spAutoFit/>
          </a:bodyPr>
          <a:lstStyle/>
          <a:p>
            <a:pPr algn="ctr">
              <a:defRPr/>
            </a:pPr>
            <a:r>
              <a:rPr lang="en-US" sz="1400" dirty="0">
                <a:latin typeface="Goudy Old Style" panose="02020502050305020303" pitchFamily="18" charset="77"/>
                <a:ea typeface="Palatino" pitchFamily="2" charset="77"/>
              </a:rPr>
              <a:t>“Not everything that is faced can be changed, but nothing can be changed until it is faced”</a:t>
            </a:r>
          </a:p>
          <a:p>
            <a:pPr algn="ctr">
              <a:defRPr/>
            </a:pPr>
            <a:r>
              <a:rPr lang="en-US" sz="1400" dirty="0">
                <a:latin typeface="Goudy Old Style" panose="02020502050305020303" pitchFamily="18" charset="77"/>
                <a:ea typeface="Palatino" pitchFamily="2" charset="77"/>
              </a:rPr>
              <a:t>-James Baldwin</a:t>
            </a:r>
          </a:p>
        </p:txBody>
      </p:sp>
      <p:pic>
        <p:nvPicPr>
          <p:cNvPr id="7" name="Picture 6">
            <a:extLst>
              <a:ext uri="{FF2B5EF4-FFF2-40B4-BE49-F238E27FC236}">
                <a16:creationId xmlns:a16="http://schemas.microsoft.com/office/drawing/2014/main" id="{3CF1BFA9-A919-5E4F-A2A1-B93BA381F837}"/>
              </a:ext>
            </a:extLst>
          </p:cNvPr>
          <p:cNvPicPr>
            <a:picLocks noChangeAspect="1"/>
          </p:cNvPicPr>
          <p:nvPr/>
        </p:nvPicPr>
        <p:blipFill>
          <a:blip r:embed="rId4"/>
          <a:stretch>
            <a:fillRect/>
          </a:stretch>
        </p:blipFill>
        <p:spPr>
          <a:xfrm>
            <a:off x="787108" y="1934570"/>
            <a:ext cx="3188264" cy="4237630"/>
          </a:xfrm>
          <a:prstGeom prst="rect">
            <a:avLst/>
          </a:prstGeom>
          <a:ln>
            <a:solidFill>
              <a:schemeClr val="tx1"/>
            </a:solidFill>
          </a:ln>
        </p:spPr>
      </p:pic>
    </p:spTree>
    <p:extLst>
      <p:ext uri="{BB962C8B-B14F-4D97-AF65-F5344CB8AC3E}">
        <p14:creationId xmlns:p14="http://schemas.microsoft.com/office/powerpoint/2010/main" val="396782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AFA129D-6AE0-4C17-930E-57CC5007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6C37E-CCC6-EB43-BF32-12A75EC00A45}"/>
              </a:ext>
            </a:extLst>
          </p:cNvPr>
          <p:cNvSpPr>
            <a:spLocks noGrp="1"/>
          </p:cNvSpPr>
          <p:nvPr>
            <p:ph type="title"/>
          </p:nvPr>
        </p:nvSpPr>
        <p:spPr>
          <a:xfrm>
            <a:off x="1371600" y="1371600"/>
            <a:ext cx="3390900" cy="4114800"/>
          </a:xfrm>
        </p:spPr>
        <p:txBody>
          <a:bodyPr anchor="ctr">
            <a:normAutofit/>
          </a:bodyPr>
          <a:lstStyle/>
          <a:p>
            <a:pPr algn="ctr"/>
            <a:r>
              <a:rPr lang="en-US">
                <a:solidFill>
                  <a:schemeClr val="bg2"/>
                </a:solidFill>
              </a:rPr>
              <a:t>Working Group’s DEI Charge</a:t>
            </a:r>
          </a:p>
        </p:txBody>
      </p:sp>
      <p:sp>
        <p:nvSpPr>
          <p:cNvPr id="17"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798"/>
            <a:ext cx="60960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31DB43-5910-6E46-81B4-A26608EAD80E}"/>
              </a:ext>
            </a:extLst>
          </p:cNvPr>
          <p:cNvSpPr>
            <a:spLocks noGrp="1"/>
          </p:cNvSpPr>
          <p:nvPr>
            <p:ph idx="1"/>
          </p:nvPr>
        </p:nvSpPr>
        <p:spPr>
          <a:xfrm>
            <a:off x="6018027" y="1281224"/>
            <a:ext cx="4970722" cy="4359348"/>
          </a:xfrm>
        </p:spPr>
        <p:txBody>
          <a:bodyPr anchor="ctr">
            <a:normAutofit/>
          </a:bodyPr>
          <a:lstStyle/>
          <a:p>
            <a:pPr marL="0" indent="0">
              <a:buNone/>
            </a:pPr>
            <a:r>
              <a:rPr lang="en-US" dirty="0">
                <a:latin typeface="Goudy Old Style" panose="02020502050305020303" pitchFamily="18" charset="77"/>
              </a:rPr>
              <a:t>Recommend additional ways to create a more diverse, equitable, inclusive and accessible CAEECC collaborative to </a:t>
            </a:r>
          </a:p>
          <a:p>
            <a:pPr marL="457200" indent="-457200">
              <a:buAutoNum type="alphaLcParenBoth"/>
            </a:pPr>
            <a:r>
              <a:rPr lang="en-US" b="1" dirty="0">
                <a:latin typeface="Goudy Old Style" panose="02020502050305020303" pitchFamily="18" charset="77"/>
              </a:rPr>
              <a:t>allow for easier participation from a wider array of stakeholders </a:t>
            </a:r>
            <a:r>
              <a:rPr lang="en-US" dirty="0">
                <a:latin typeface="Goudy Old Style" panose="02020502050305020303" pitchFamily="18" charset="77"/>
              </a:rPr>
              <a:t>and </a:t>
            </a:r>
          </a:p>
          <a:p>
            <a:pPr marL="457200" indent="-457200">
              <a:buAutoNum type="alphaLcParenBoth"/>
            </a:pPr>
            <a:r>
              <a:rPr lang="en-US" dirty="0">
                <a:latin typeface="Goudy Old Style" panose="02020502050305020303" pitchFamily="18" charset="77"/>
              </a:rPr>
              <a:t>to</a:t>
            </a:r>
            <a:r>
              <a:rPr lang="en-US" b="1" dirty="0">
                <a:latin typeface="Goudy Old Style" panose="02020502050305020303" pitchFamily="18" charset="77"/>
              </a:rPr>
              <a:t> </a:t>
            </a:r>
            <a:r>
              <a:rPr lang="en-US" dirty="0">
                <a:latin typeface="Goudy Old Style" panose="02020502050305020303" pitchFamily="18" charset="77"/>
              </a:rPr>
              <a:t>create a space to </a:t>
            </a:r>
            <a:r>
              <a:rPr lang="en-US" b="1" dirty="0">
                <a:latin typeface="Goudy Old Style" panose="02020502050305020303" pitchFamily="18" charset="77"/>
              </a:rPr>
              <a:t>ensure that CAEECC’s recommendations on policies and programs </a:t>
            </a:r>
            <a:r>
              <a:rPr lang="en-US" dirty="0">
                <a:latin typeface="Goudy Old Style" panose="02020502050305020303" pitchFamily="18" charset="77"/>
              </a:rPr>
              <a:t>are grounded based on </a:t>
            </a:r>
            <a:r>
              <a:rPr lang="en-US" b="1" dirty="0">
                <a:latin typeface="Goudy Old Style" panose="02020502050305020303" pitchFamily="18" charset="77"/>
              </a:rPr>
              <a:t>input from a more inclusive and diverse group</a:t>
            </a:r>
            <a:endParaRPr lang="en-US" b="1" dirty="0"/>
          </a:p>
          <a:p>
            <a:endParaRPr lang="en-US" dirty="0"/>
          </a:p>
        </p:txBody>
      </p:sp>
      <p:sp>
        <p:nvSpPr>
          <p:cNvPr id="4" name="Slide Number Placeholder 3">
            <a:extLst>
              <a:ext uri="{FF2B5EF4-FFF2-40B4-BE49-F238E27FC236}">
                <a16:creationId xmlns:a16="http://schemas.microsoft.com/office/drawing/2014/main" id="{E33EDA6D-C098-A44E-9889-C74DAF8D8E25}"/>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10</a:t>
            </a:fld>
            <a:endParaRPr lang="en-US"/>
          </a:p>
        </p:txBody>
      </p:sp>
    </p:spTree>
    <p:extLst>
      <p:ext uri="{BB962C8B-B14F-4D97-AF65-F5344CB8AC3E}">
        <p14:creationId xmlns:p14="http://schemas.microsoft.com/office/powerpoint/2010/main" val="30748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689107" y="515318"/>
            <a:ext cx="10515600" cy="729320"/>
          </a:xfrm>
        </p:spPr>
        <p:txBody>
          <a:bodyPr>
            <a:noAutofit/>
          </a:bodyPr>
          <a:lstStyle/>
          <a:p>
            <a:pPr algn="ctr"/>
            <a:r>
              <a:rPr lang="en-US" dirty="0"/>
              <a:t>Be bold in your recommendations! </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11</a:t>
            </a:fld>
            <a:endParaRPr lang="en-US"/>
          </a:p>
        </p:txBody>
      </p:sp>
      <p:sp>
        <p:nvSpPr>
          <p:cNvPr id="5" name="Magnetic Disk 4">
            <a:extLst>
              <a:ext uri="{FF2B5EF4-FFF2-40B4-BE49-F238E27FC236}">
                <a16:creationId xmlns:a16="http://schemas.microsoft.com/office/drawing/2014/main" id="{29ECA6E5-BA72-7442-A33A-29103D3B8D3E}"/>
              </a:ext>
            </a:extLst>
          </p:cNvPr>
          <p:cNvSpPr/>
          <p:nvPr/>
        </p:nvSpPr>
        <p:spPr>
          <a:xfrm>
            <a:off x="870893" y="3220683"/>
            <a:ext cx="3187219" cy="30693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Goudy Old Style" panose="02020502050305020303" pitchFamily="18" charset="77"/>
              </a:rPr>
              <a:t>Bucket 1:</a:t>
            </a:r>
          </a:p>
          <a:p>
            <a:pPr algn="ctr"/>
            <a:r>
              <a:rPr lang="en-US" sz="2000" i="1" dirty="0">
                <a:latin typeface="Goudy Old Style" panose="02020502050305020303" pitchFamily="18" charset="77"/>
              </a:rPr>
              <a:t> </a:t>
            </a:r>
            <a:r>
              <a:rPr lang="en-US" sz="2000" dirty="0">
                <a:latin typeface="Goudy Old Style" panose="02020502050305020303" pitchFamily="18" charset="77"/>
              </a:rPr>
              <a:t>Currently within CAEECC’s purview</a:t>
            </a:r>
          </a:p>
          <a:p>
            <a:pPr algn="ctr"/>
            <a:endParaRPr lang="en-US" sz="2000" dirty="0">
              <a:latin typeface="Goudy Old Style" panose="02020502050305020303" pitchFamily="18" charset="77"/>
            </a:endParaRPr>
          </a:p>
          <a:p>
            <a:pPr algn="ctr"/>
            <a:endParaRPr lang="en-US" sz="2000" dirty="0">
              <a:latin typeface="Goudy Old Style" panose="02020502050305020303" pitchFamily="18" charset="77"/>
            </a:endParaRPr>
          </a:p>
          <a:p>
            <a:pPr algn="ctr"/>
            <a:r>
              <a:rPr lang="en-US" sz="2000" dirty="0">
                <a:solidFill>
                  <a:schemeClr val="tx1"/>
                </a:solidFill>
                <a:latin typeface="Goudy Old Style" panose="02020502050305020303" pitchFamily="18" charset="77"/>
              </a:rPr>
              <a:t>(e.g., meeting design, public input process, Member competency building)</a:t>
            </a:r>
          </a:p>
          <a:p>
            <a:pPr algn="ctr"/>
            <a:endParaRPr lang="en-US" sz="2000" dirty="0">
              <a:solidFill>
                <a:schemeClr val="tx1"/>
              </a:solidFill>
              <a:latin typeface="Goudy Old Style" panose="02020502050305020303" pitchFamily="18" charset="77"/>
            </a:endParaRPr>
          </a:p>
        </p:txBody>
      </p:sp>
      <p:sp>
        <p:nvSpPr>
          <p:cNvPr id="6" name="Magnetic Disk 5">
            <a:extLst>
              <a:ext uri="{FF2B5EF4-FFF2-40B4-BE49-F238E27FC236}">
                <a16:creationId xmlns:a16="http://schemas.microsoft.com/office/drawing/2014/main" id="{52C3B98C-0863-CB4D-BDB3-609C06911105}"/>
              </a:ext>
            </a:extLst>
          </p:cNvPr>
          <p:cNvSpPr/>
          <p:nvPr/>
        </p:nvSpPr>
        <p:spPr>
          <a:xfrm>
            <a:off x="4353298" y="3220683"/>
            <a:ext cx="3187219" cy="30693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Goudy Old Style" panose="02020502050305020303" pitchFamily="18" charset="77"/>
              </a:rPr>
              <a:t>Bucket 2:</a:t>
            </a:r>
          </a:p>
          <a:p>
            <a:pPr algn="ctr"/>
            <a:r>
              <a:rPr lang="en-US" sz="2000" i="1" dirty="0">
                <a:latin typeface="Goudy Old Style" panose="02020502050305020303" pitchFamily="18" charset="77"/>
              </a:rPr>
              <a:t> </a:t>
            </a:r>
            <a:r>
              <a:rPr lang="en-US" sz="2000" dirty="0">
                <a:latin typeface="Goudy Old Style" panose="02020502050305020303" pitchFamily="18" charset="77"/>
              </a:rPr>
              <a:t>Policy Implications</a:t>
            </a:r>
          </a:p>
          <a:p>
            <a:pPr algn="ctr"/>
            <a:endParaRPr lang="en-US" sz="2000" dirty="0">
              <a:latin typeface="Goudy Old Style" panose="02020502050305020303" pitchFamily="18" charset="77"/>
            </a:endParaRPr>
          </a:p>
          <a:p>
            <a:pPr algn="ctr"/>
            <a:endParaRPr lang="en-US" sz="2000" dirty="0">
              <a:latin typeface="Goudy Old Style" panose="02020502050305020303" pitchFamily="18" charset="77"/>
            </a:endParaRPr>
          </a:p>
          <a:p>
            <a:pPr algn="ctr"/>
            <a:r>
              <a:rPr lang="en-US" sz="2000" dirty="0">
                <a:solidFill>
                  <a:schemeClr val="tx1"/>
                </a:solidFill>
                <a:latin typeface="Goudy Old Style" panose="02020502050305020303" pitchFamily="18" charset="77"/>
              </a:rPr>
              <a:t>(e.g., rec’s for Equity or Market Transformation segments, 3P solicitations, implementation &amp; access issues)</a:t>
            </a:r>
          </a:p>
          <a:p>
            <a:pPr algn="ctr"/>
            <a:endParaRPr lang="en-US" sz="2000" dirty="0">
              <a:solidFill>
                <a:schemeClr val="tx1"/>
              </a:solidFill>
              <a:latin typeface="Goudy Old Style" panose="02020502050305020303" pitchFamily="18" charset="77"/>
            </a:endParaRPr>
          </a:p>
        </p:txBody>
      </p:sp>
      <p:sp>
        <p:nvSpPr>
          <p:cNvPr id="7" name="Magnetic Disk 6">
            <a:extLst>
              <a:ext uri="{FF2B5EF4-FFF2-40B4-BE49-F238E27FC236}">
                <a16:creationId xmlns:a16="http://schemas.microsoft.com/office/drawing/2014/main" id="{03968D62-6CDE-214E-B0C7-0009549BC79D}"/>
              </a:ext>
            </a:extLst>
          </p:cNvPr>
          <p:cNvSpPr/>
          <p:nvPr/>
        </p:nvSpPr>
        <p:spPr>
          <a:xfrm>
            <a:off x="7835703" y="3183663"/>
            <a:ext cx="3187219" cy="3069384"/>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Goudy Old Style" panose="02020502050305020303" pitchFamily="18" charset="77"/>
              </a:rPr>
              <a:t>Bucket 3:</a:t>
            </a:r>
          </a:p>
          <a:p>
            <a:pPr algn="ctr"/>
            <a:r>
              <a:rPr lang="en-US" sz="2000" i="1" dirty="0">
                <a:latin typeface="Goudy Old Style" panose="02020502050305020303" pitchFamily="18" charset="77"/>
              </a:rPr>
              <a:t> </a:t>
            </a:r>
            <a:r>
              <a:rPr lang="en-US" sz="2000" dirty="0">
                <a:latin typeface="Goudy Old Style" panose="02020502050305020303" pitchFamily="18" charset="77"/>
              </a:rPr>
              <a:t>Recommendations requiring CPUC authority</a:t>
            </a:r>
          </a:p>
          <a:p>
            <a:pPr algn="ctr"/>
            <a:endParaRPr lang="en-US" sz="2000" dirty="0">
              <a:latin typeface="Goudy Old Style" panose="02020502050305020303" pitchFamily="18" charset="77"/>
            </a:endParaRPr>
          </a:p>
          <a:p>
            <a:pPr algn="ctr"/>
            <a:endParaRPr lang="en-US" sz="2000" dirty="0">
              <a:latin typeface="Goudy Old Style" panose="02020502050305020303" pitchFamily="18" charset="77"/>
            </a:endParaRPr>
          </a:p>
          <a:p>
            <a:pPr algn="ctr"/>
            <a:endParaRPr lang="en-US" sz="2000" dirty="0">
              <a:latin typeface="Goudy Old Style" panose="02020502050305020303" pitchFamily="18" charset="77"/>
            </a:endParaRPr>
          </a:p>
          <a:p>
            <a:pPr algn="ctr"/>
            <a:r>
              <a:rPr lang="en-US" sz="2000" dirty="0">
                <a:solidFill>
                  <a:schemeClr val="tx1">
                    <a:lumMod val="65000"/>
                    <a:lumOff val="35000"/>
                  </a:schemeClr>
                </a:solidFill>
                <a:latin typeface="Goudy Old Style" panose="02020502050305020303" pitchFamily="18" charset="77"/>
              </a:rPr>
              <a:t>(e.g., Require Equity consultant in program design)</a:t>
            </a:r>
          </a:p>
          <a:p>
            <a:pPr algn="ctr"/>
            <a:endParaRPr lang="en-US" sz="2000" dirty="0">
              <a:solidFill>
                <a:schemeClr val="tx1">
                  <a:lumMod val="50000"/>
                  <a:lumOff val="50000"/>
                </a:schemeClr>
              </a:solidFill>
              <a:latin typeface="Goudy Old Style" panose="02020502050305020303" pitchFamily="18" charset="77"/>
            </a:endParaRPr>
          </a:p>
          <a:p>
            <a:pPr algn="ctr"/>
            <a:endParaRPr lang="en-US" sz="2000" dirty="0">
              <a:solidFill>
                <a:schemeClr val="tx1">
                  <a:lumMod val="50000"/>
                  <a:lumOff val="50000"/>
                </a:schemeClr>
              </a:solidFill>
              <a:latin typeface="Goudy Old Style" panose="02020502050305020303" pitchFamily="18" charset="77"/>
            </a:endParaRPr>
          </a:p>
        </p:txBody>
      </p:sp>
      <p:sp>
        <p:nvSpPr>
          <p:cNvPr id="8" name="TextBox 7">
            <a:extLst>
              <a:ext uri="{FF2B5EF4-FFF2-40B4-BE49-F238E27FC236}">
                <a16:creationId xmlns:a16="http://schemas.microsoft.com/office/drawing/2014/main" id="{98053CC1-5B35-B343-B138-D4574FB0DE5F}"/>
              </a:ext>
            </a:extLst>
          </p:cNvPr>
          <p:cNvSpPr txBox="1"/>
          <p:nvPr/>
        </p:nvSpPr>
        <p:spPr>
          <a:xfrm>
            <a:off x="645599" y="1417052"/>
            <a:ext cx="10559107" cy="1323439"/>
          </a:xfrm>
          <a:prstGeom prst="rect">
            <a:avLst/>
          </a:prstGeom>
          <a:noFill/>
        </p:spPr>
        <p:txBody>
          <a:bodyPr wrap="square" rtlCol="0">
            <a:spAutoFit/>
          </a:bodyPr>
          <a:lstStyle/>
          <a:p>
            <a:pPr algn="ctr"/>
            <a:r>
              <a:rPr lang="en-US" sz="2000" dirty="0">
                <a:latin typeface="Goudy Old Style" panose="02020502050305020303" pitchFamily="18" charset="77"/>
              </a:rPr>
              <a:t>Recommend anything related to </a:t>
            </a:r>
            <a:r>
              <a:rPr lang="en-US" sz="2000" b="1" dirty="0">
                <a:latin typeface="Goudy Old Style" panose="02020502050305020303" pitchFamily="18" charset="77"/>
              </a:rPr>
              <a:t>what CAEECC does now</a:t>
            </a:r>
            <a:r>
              <a:rPr lang="en-US" sz="2000" dirty="0">
                <a:latin typeface="Goudy Old Style" panose="02020502050305020303" pitchFamily="18" charset="77"/>
              </a:rPr>
              <a:t>, or what you think it </a:t>
            </a:r>
            <a:r>
              <a:rPr lang="en-US" sz="2000" b="1" dirty="0">
                <a:latin typeface="Goudy Old Style" panose="02020502050305020303" pitchFamily="18" charset="77"/>
              </a:rPr>
              <a:t>could do in the future</a:t>
            </a:r>
          </a:p>
          <a:p>
            <a:pPr algn="ctr"/>
            <a:endParaRPr lang="en-US" sz="2000" dirty="0">
              <a:latin typeface="Goudy Old Style" panose="02020502050305020303" pitchFamily="18" charset="77"/>
            </a:endParaRPr>
          </a:p>
          <a:p>
            <a:pPr algn="ctr"/>
            <a:r>
              <a:rPr lang="en-US" sz="2000" dirty="0">
                <a:latin typeface="Goudy Old Style" panose="02020502050305020303" pitchFamily="18" charset="77"/>
              </a:rPr>
              <a:t>We on the facilitation &amp; leadership team will bucket your ideas </a:t>
            </a:r>
          </a:p>
          <a:p>
            <a:pPr algn="ctr"/>
            <a:r>
              <a:rPr lang="en-US" sz="2000" dirty="0">
                <a:latin typeface="Goudy Old Style" panose="02020502050305020303" pitchFamily="18" charset="77"/>
              </a:rPr>
              <a:t>(background only; no need to memorize this)</a:t>
            </a:r>
          </a:p>
        </p:txBody>
      </p:sp>
    </p:spTree>
    <p:extLst>
      <p:ext uri="{BB962C8B-B14F-4D97-AF65-F5344CB8AC3E}">
        <p14:creationId xmlns:p14="http://schemas.microsoft.com/office/powerpoint/2010/main" val="122667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59848" y="6391408"/>
            <a:ext cx="8773349" cy="381000"/>
          </a:xfrm>
          <a:prstGeom prst="rect">
            <a:avLst/>
          </a:prstGeom>
        </p:spPr>
        <p:txBody>
          <a:bodyPr vert="horz" lIns="91424" tIns="45712" rIns="91424" bIns="45712" rtlCol="0">
            <a:noAutofit/>
          </a:bodyPr>
          <a:lstStyle/>
          <a:p>
            <a:pPr marL="57135" algn="ctr" defTabSz="914212">
              <a:lnSpc>
                <a:spcPct val="90000"/>
              </a:lnSpc>
              <a:spcBef>
                <a:spcPts val="600"/>
              </a:spcBef>
              <a:spcAft>
                <a:spcPts val="1000"/>
              </a:spcAft>
            </a:pPr>
            <a:r>
              <a:rPr lang="en-US" sz="2109" dirty="0">
                <a:latin typeface="+mj-lt"/>
              </a:rPr>
              <a:t>See </a:t>
            </a:r>
            <a:r>
              <a:rPr lang="en-US" sz="2109" dirty="0">
                <a:latin typeface="+mj-lt"/>
                <a:hlinkClick r:id="rId3"/>
              </a:rPr>
              <a:t>here</a:t>
            </a:r>
            <a:r>
              <a:rPr lang="en-US" sz="2109" dirty="0">
                <a:latin typeface="+mj-lt"/>
              </a:rPr>
              <a:t> for a summary of CAEECC requirements per D.15-10-028</a:t>
            </a:r>
          </a:p>
          <a:p>
            <a:pPr marL="571355" indent="-514220" algn="ctr" defTabSz="914212">
              <a:lnSpc>
                <a:spcPct val="90000"/>
              </a:lnSpc>
              <a:spcBef>
                <a:spcPts val="600"/>
              </a:spcBef>
              <a:spcAft>
                <a:spcPts val="1000"/>
              </a:spcAft>
              <a:buFont typeface="+mj-lt"/>
              <a:buAutoNum type="arabicPeriod"/>
            </a:pPr>
            <a:endParaRPr lang="en-US" sz="2109" dirty="0">
              <a:latin typeface="+mj-lt"/>
            </a:endParaRPr>
          </a:p>
        </p:txBody>
      </p:sp>
      <p:sp>
        <p:nvSpPr>
          <p:cNvPr id="6" name="Title 1"/>
          <p:cNvSpPr txBox="1">
            <a:spLocks/>
          </p:cNvSpPr>
          <p:nvPr/>
        </p:nvSpPr>
        <p:spPr>
          <a:xfrm>
            <a:off x="1376819" y="133955"/>
            <a:ext cx="8229600" cy="748001"/>
          </a:xfrm>
          <a:prstGeom prst="rect">
            <a:avLst/>
          </a:prstGeom>
        </p:spPr>
        <p:txBody>
          <a:bodyPr vert="horz" lIns="91424" tIns="45712" rIns="91424" bIns="45712" rtlCol="0" anchor="ctr">
            <a:normAutofit/>
          </a:bodyPr>
          <a:lstStyle>
            <a:lvl1pPr algn="ctr" defTabSz="1300259" rtl="0" eaLnBrk="1" latinLnBrk="0" hangingPunct="1">
              <a:spcBef>
                <a:spcPct val="0"/>
              </a:spcBef>
              <a:buNone/>
              <a:defRPr sz="6300" kern="1200" baseline="0">
                <a:solidFill>
                  <a:schemeClr val="accent1">
                    <a:lumMod val="75000"/>
                  </a:schemeClr>
                </a:solidFill>
                <a:latin typeface="+mj-lt"/>
                <a:ea typeface="+mj-ea"/>
                <a:cs typeface="+mj-cs"/>
              </a:defRPr>
            </a:lvl1pPr>
          </a:lstStyle>
          <a:p>
            <a:pPr algn="l"/>
            <a:r>
              <a:rPr lang="en-US" sz="3200" dirty="0">
                <a:solidFill>
                  <a:schemeClr val="tx1"/>
                </a:solidFill>
              </a:rPr>
              <a:t>PURPOSE OF CAEECC</a:t>
            </a:r>
          </a:p>
        </p:txBody>
      </p:sp>
      <p:sp>
        <p:nvSpPr>
          <p:cNvPr id="7" name="TextBox 6">
            <a:extLst>
              <a:ext uri="{FF2B5EF4-FFF2-40B4-BE49-F238E27FC236}">
                <a16:creationId xmlns:a16="http://schemas.microsoft.com/office/drawing/2014/main" id="{68395264-7215-4BEC-A206-D08798F36312}"/>
              </a:ext>
            </a:extLst>
          </p:cNvPr>
          <p:cNvSpPr txBox="1"/>
          <p:nvPr/>
        </p:nvSpPr>
        <p:spPr>
          <a:xfrm>
            <a:off x="1376819" y="740943"/>
            <a:ext cx="9255544" cy="1098762"/>
          </a:xfrm>
          <a:prstGeom prst="rect">
            <a:avLst/>
          </a:prstGeom>
          <a:noFill/>
          <a:ln w="12700">
            <a:noFill/>
          </a:ln>
        </p:spPr>
        <p:txBody>
          <a:bodyPr wrap="square">
            <a:spAutoFit/>
          </a:bodyPr>
          <a:lstStyle/>
          <a:p>
            <a:pPr algn="ctr"/>
            <a:r>
              <a:rPr lang="en-US" sz="2180" dirty="0">
                <a:latin typeface="Goudy Old Style" panose="02020502050305020303" pitchFamily="18" charset="77"/>
              </a:rPr>
              <a:t>CAEECC originated from a multi-party proposal, was authorized by </a:t>
            </a:r>
            <a:r>
              <a:rPr lang="en-US" sz="2180" dirty="0">
                <a:latin typeface="Goudy Old Style" panose="02020502050305020303" pitchFamily="18" charset="77"/>
                <a:hlinkClick r:id="rId4"/>
              </a:rPr>
              <a:t>D.15-10-028</a:t>
            </a:r>
            <a:r>
              <a:rPr lang="en-US" sz="2180" dirty="0">
                <a:latin typeface="Goudy Old Style" panose="02020502050305020303" pitchFamily="18" charset="77"/>
              </a:rPr>
              <a:t>, and launched in 2016 to provide a </a:t>
            </a:r>
            <a:r>
              <a:rPr lang="en-US" sz="2180" b="1" dirty="0">
                <a:latin typeface="Goudy Old Style" panose="02020502050305020303" pitchFamily="18" charset="77"/>
              </a:rPr>
              <a:t>collaborative venue for stakeholders to discuss energy efficiency matters under CPUC purview</a:t>
            </a:r>
            <a:r>
              <a:rPr lang="en-US" sz="2180" dirty="0">
                <a:latin typeface="Goudy Old Style" panose="02020502050305020303" pitchFamily="18" charset="77"/>
              </a:rPr>
              <a:t>. </a:t>
            </a:r>
          </a:p>
        </p:txBody>
      </p:sp>
      <p:graphicFrame>
        <p:nvGraphicFramePr>
          <p:cNvPr id="17" name="Diagram 16">
            <a:extLst>
              <a:ext uri="{FF2B5EF4-FFF2-40B4-BE49-F238E27FC236}">
                <a16:creationId xmlns:a16="http://schemas.microsoft.com/office/drawing/2014/main" id="{3DC79121-6F7C-4915-B2F7-B8EEE3FF2D83}"/>
              </a:ext>
            </a:extLst>
          </p:cNvPr>
          <p:cNvGraphicFramePr/>
          <p:nvPr/>
        </p:nvGraphicFramePr>
        <p:xfrm>
          <a:off x="3371460" y="2146426"/>
          <a:ext cx="5449080" cy="39382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a:extLst>
              <a:ext uri="{FF2B5EF4-FFF2-40B4-BE49-F238E27FC236}">
                <a16:creationId xmlns:a16="http://schemas.microsoft.com/office/drawing/2014/main" id="{651CA349-C8B1-2041-919C-7B12ACC3C309}"/>
              </a:ext>
            </a:extLst>
          </p:cNvPr>
          <p:cNvSpPr>
            <a:spLocks noGrp="1"/>
          </p:cNvSpPr>
          <p:nvPr>
            <p:ph type="sldNum" sz="quarter" idx="12"/>
          </p:nvPr>
        </p:nvSpPr>
        <p:spPr/>
        <p:txBody>
          <a:bodyPr/>
          <a:lstStyle/>
          <a:p>
            <a:fld id="{F8E28480-1C08-4458-AD97-0283E6FFD09D}" type="slidenum">
              <a:rPr lang="en-US" smtClean="0"/>
              <a:t>12</a:t>
            </a:fld>
            <a:endParaRPr lang="en-US"/>
          </a:p>
        </p:txBody>
      </p:sp>
    </p:spTree>
    <p:extLst>
      <p:ext uri="{BB962C8B-B14F-4D97-AF65-F5344CB8AC3E}">
        <p14:creationId xmlns:p14="http://schemas.microsoft.com/office/powerpoint/2010/main" val="112541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71600" y="450273"/>
            <a:ext cx="9486900" cy="713509"/>
          </a:xfrm>
        </p:spPr>
        <p:txBody>
          <a:bodyPr/>
          <a:lstStyle/>
          <a:p>
            <a:r>
              <a:rPr lang="en-US" dirty="0"/>
              <a:t>Caeecc goals</a:t>
            </a:r>
          </a:p>
        </p:txBody>
      </p:sp>
      <p:sp>
        <p:nvSpPr>
          <p:cNvPr id="3" name="Content Placeholder 2">
            <a:extLst>
              <a:ext uri="{FF2B5EF4-FFF2-40B4-BE49-F238E27FC236}">
                <a16:creationId xmlns:a16="http://schemas.microsoft.com/office/drawing/2014/main" id="{1B85EFE9-CD89-7A4D-B5D1-EC5387A980A1}"/>
              </a:ext>
            </a:extLst>
          </p:cNvPr>
          <p:cNvSpPr>
            <a:spLocks noGrp="1"/>
          </p:cNvSpPr>
          <p:nvPr>
            <p:ph idx="1"/>
          </p:nvPr>
        </p:nvSpPr>
        <p:spPr>
          <a:xfrm>
            <a:off x="1371599" y="1385455"/>
            <a:ext cx="9486901" cy="4632573"/>
          </a:xfrm>
        </p:spPr>
        <p:txBody>
          <a:bodyPr>
            <a:normAutofit fontScale="92500"/>
          </a:bodyPr>
          <a:lstStyle/>
          <a:p>
            <a:r>
              <a:rPr lang="en-US" dirty="0"/>
              <a:t>Support the </a:t>
            </a:r>
            <a:r>
              <a:rPr lang="en-US" sz="2800" b="1" dirty="0"/>
              <a:t>development and expansion of high-quality energy efficiency programs</a:t>
            </a:r>
            <a:r>
              <a:rPr lang="en-US" sz="2800" dirty="0"/>
              <a:t> </a:t>
            </a:r>
            <a:r>
              <a:rPr lang="en-US" dirty="0"/>
              <a:t>that reduce greenhouse gas emissions in line with state climate and energy goals while responding to customer needs and market dynamics</a:t>
            </a:r>
          </a:p>
          <a:p>
            <a:r>
              <a:rPr lang="en-US" dirty="0"/>
              <a:t>Provide meaningful and useful </a:t>
            </a:r>
            <a:r>
              <a:rPr lang="en-US" sz="2800" b="1" dirty="0"/>
              <a:t>input to the Program Administrators </a:t>
            </a:r>
            <a:r>
              <a:rPr lang="en-US" dirty="0"/>
              <a:t>(PAs) in the development and implementation of their energy efficiency business plans</a:t>
            </a:r>
          </a:p>
          <a:p>
            <a:r>
              <a:rPr lang="en-US" sz="3000" b="1" dirty="0"/>
              <a:t>Improve collaboration and communication </a:t>
            </a:r>
            <a:r>
              <a:rPr lang="en-US" dirty="0"/>
              <a:t>among parties and with the California Public Utilities Commission (CPUC) on energy efficiency matters</a:t>
            </a:r>
          </a:p>
          <a:p>
            <a:r>
              <a:rPr lang="en-US" sz="3000" b="1" dirty="0"/>
              <a:t>Resolve disagreements among stakeholders </a:t>
            </a:r>
            <a:r>
              <a:rPr lang="en-US" dirty="0"/>
              <a:t>whenever possible to reduce the number of matters that need to be litigated before the CPUC</a:t>
            </a:r>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13</a:t>
            </a:fld>
            <a:endParaRPr lang="en-US"/>
          </a:p>
        </p:txBody>
      </p:sp>
      <p:sp>
        <p:nvSpPr>
          <p:cNvPr id="5" name="TextBox 4">
            <a:extLst>
              <a:ext uri="{FF2B5EF4-FFF2-40B4-BE49-F238E27FC236}">
                <a16:creationId xmlns:a16="http://schemas.microsoft.com/office/drawing/2014/main" id="{9E620560-7FB6-4F2C-90F3-0F63A37A29E1}"/>
              </a:ext>
            </a:extLst>
          </p:cNvPr>
          <p:cNvSpPr txBox="1"/>
          <p:nvPr/>
        </p:nvSpPr>
        <p:spPr>
          <a:xfrm>
            <a:off x="1541720" y="6223061"/>
            <a:ext cx="8590421" cy="369332"/>
          </a:xfrm>
          <a:prstGeom prst="rect">
            <a:avLst/>
          </a:prstGeom>
          <a:noFill/>
        </p:spPr>
        <p:txBody>
          <a:bodyPr wrap="square" rtlCol="0">
            <a:spAutoFit/>
          </a:bodyPr>
          <a:lstStyle/>
          <a:p>
            <a:r>
              <a:rPr lang="en-US" i="1" dirty="0">
                <a:latin typeface="Goudy Old Style" panose="02020502050305020303" pitchFamily="18" charset="77"/>
              </a:rPr>
              <a:t>Goals are excerpted from CAEECC Roles and Responsibilities: </a:t>
            </a:r>
            <a:r>
              <a:rPr lang="en-US" i="1" dirty="0">
                <a:latin typeface="Goudy Old Style" panose="02020502050305020303" pitchFamily="18" charset="77"/>
                <a:hlinkClick r:id="rId3"/>
              </a:rPr>
              <a:t>https://www.caeecc.org/caeecc-info</a:t>
            </a:r>
            <a:r>
              <a:rPr lang="en-US" i="1" dirty="0">
                <a:latin typeface="Goudy Old Style" panose="02020502050305020303" pitchFamily="18" charset="77"/>
              </a:rPr>
              <a:t> </a:t>
            </a:r>
            <a:endParaRPr lang="en-US" i="1" dirty="0">
              <a:highlight>
                <a:srgbClr val="FFFF00"/>
              </a:highlight>
              <a:latin typeface="Goudy Old Style" panose="02020502050305020303" pitchFamily="18" charset="77"/>
            </a:endParaRPr>
          </a:p>
        </p:txBody>
      </p:sp>
    </p:spTree>
    <p:extLst>
      <p:ext uri="{BB962C8B-B14F-4D97-AF65-F5344CB8AC3E}">
        <p14:creationId xmlns:p14="http://schemas.microsoft.com/office/powerpoint/2010/main" val="154889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996D-3DAF-0744-ABCD-61F99B68B551}"/>
              </a:ext>
            </a:extLst>
          </p:cNvPr>
          <p:cNvSpPr>
            <a:spLocks noGrp="1"/>
          </p:cNvSpPr>
          <p:nvPr>
            <p:ph type="title"/>
          </p:nvPr>
        </p:nvSpPr>
        <p:spPr>
          <a:xfrm>
            <a:off x="762001" y="136525"/>
            <a:ext cx="10354339" cy="758825"/>
          </a:xfrm>
        </p:spPr>
        <p:txBody>
          <a:bodyPr/>
          <a:lstStyle/>
          <a:p>
            <a:r>
              <a:rPr lang="en-US" dirty="0"/>
              <a:t>Snapshot of CAEECC Accomplishments</a:t>
            </a:r>
          </a:p>
        </p:txBody>
      </p:sp>
      <p:sp>
        <p:nvSpPr>
          <p:cNvPr id="3" name="Content Placeholder 2">
            <a:extLst>
              <a:ext uri="{FF2B5EF4-FFF2-40B4-BE49-F238E27FC236}">
                <a16:creationId xmlns:a16="http://schemas.microsoft.com/office/drawing/2014/main" id="{4B12553D-F436-994E-8CFB-B883A3AA777A}"/>
              </a:ext>
            </a:extLst>
          </p:cNvPr>
          <p:cNvSpPr>
            <a:spLocks noGrp="1"/>
          </p:cNvSpPr>
          <p:nvPr>
            <p:ph idx="1"/>
          </p:nvPr>
        </p:nvSpPr>
        <p:spPr>
          <a:xfrm>
            <a:off x="762001" y="1200150"/>
            <a:ext cx="10354340" cy="5521325"/>
          </a:xfrm>
        </p:spPr>
        <p:txBody>
          <a:bodyPr>
            <a:normAutofit fontScale="92500" lnSpcReduction="20000"/>
          </a:bodyPr>
          <a:lstStyle/>
          <a:p>
            <a:r>
              <a:rPr lang="en-US" b="1" dirty="0"/>
              <a:t>2016-2018: Business Plan Vetting</a:t>
            </a:r>
            <a:r>
              <a:rPr lang="en-US" dirty="0"/>
              <a:t>: process provided transparency into proposals, and opportunities for early feedback</a:t>
            </a:r>
          </a:p>
          <a:p>
            <a:r>
              <a:rPr lang="en-US" b="1" dirty="0"/>
              <a:t>2018-2021: Market Transformation (MT) Working Group</a:t>
            </a:r>
            <a:r>
              <a:rPr lang="en-US" dirty="0"/>
              <a:t>: developed new framework for developing and implementing MT initiatives; recommendations largely formed the basis of CPUC direction in D.19.12-021</a:t>
            </a:r>
          </a:p>
          <a:p>
            <a:r>
              <a:rPr lang="en-US" b="1" dirty="0"/>
              <a:t>2018 Contract Terms, NMEC Working Groups</a:t>
            </a:r>
            <a:r>
              <a:rPr lang="en-US" dirty="0"/>
              <a:t>: vetted proposed contract terms for third-party bidding process; leveraged CAEECC structure to collaboratively advance thinking on the NMEC process</a:t>
            </a:r>
          </a:p>
          <a:p>
            <a:r>
              <a:rPr lang="en-US" b="1" dirty="0"/>
              <a:t>2019-2021 EE Portfolio Filing Working Group</a:t>
            </a:r>
            <a:r>
              <a:rPr lang="en-US" dirty="0"/>
              <a:t>: developed a unanimous proposal to improve the rolling portfolio process; formed the basis of direction on this issue in D.21-05-031</a:t>
            </a:r>
          </a:p>
          <a:p>
            <a:r>
              <a:rPr lang="en-US" b="1" dirty="0"/>
              <a:t>2020-2021 Underserved Working Group</a:t>
            </a:r>
            <a:r>
              <a:rPr lang="en-US" dirty="0"/>
              <a:t>: partnered with universities to analyze residential, small/medium businesses, and Public sectors; report outlines data challenges </a:t>
            </a:r>
          </a:p>
          <a:p>
            <a:r>
              <a:rPr lang="en-US" b="1" dirty="0"/>
              <a:t>2021 Equity and Market Support Metrics Working Groups</a:t>
            </a:r>
            <a:r>
              <a:rPr lang="en-US" dirty="0"/>
              <a:t>: developed objectives &amp; metrics for these two new efficiency segments for PAs to use in their February 2022 filings</a:t>
            </a:r>
          </a:p>
          <a:p>
            <a:pPr marL="0" indent="0">
              <a:buNone/>
            </a:pPr>
            <a:r>
              <a:rPr lang="en-US" dirty="0"/>
              <a:t>See </a:t>
            </a:r>
            <a:r>
              <a:rPr lang="en-US" dirty="0">
                <a:hlinkClick r:id="rId2"/>
              </a:rPr>
              <a:t>here</a:t>
            </a:r>
            <a:r>
              <a:rPr lang="en-US" dirty="0"/>
              <a:t> for details on Working Groups from 2018-present</a:t>
            </a:r>
          </a:p>
        </p:txBody>
      </p:sp>
      <p:sp>
        <p:nvSpPr>
          <p:cNvPr id="4" name="Slide Number Placeholder 3">
            <a:extLst>
              <a:ext uri="{FF2B5EF4-FFF2-40B4-BE49-F238E27FC236}">
                <a16:creationId xmlns:a16="http://schemas.microsoft.com/office/drawing/2014/main" id="{3953D392-7032-3048-A96F-438C413283D9}"/>
              </a:ext>
            </a:extLst>
          </p:cNvPr>
          <p:cNvSpPr>
            <a:spLocks noGrp="1"/>
          </p:cNvSpPr>
          <p:nvPr>
            <p:ph type="sldNum" sz="quarter" idx="12"/>
          </p:nvPr>
        </p:nvSpPr>
        <p:spPr/>
        <p:txBody>
          <a:bodyPr/>
          <a:lstStyle/>
          <a:p>
            <a:fld id="{F8E28480-1C08-4458-AD97-0283E6FFD09D}" type="slidenum">
              <a:rPr lang="en-US" smtClean="0"/>
              <a:t>14</a:t>
            </a:fld>
            <a:endParaRPr lang="en-US"/>
          </a:p>
        </p:txBody>
      </p:sp>
    </p:spTree>
    <p:extLst>
      <p:ext uri="{BB962C8B-B14F-4D97-AF65-F5344CB8AC3E}">
        <p14:creationId xmlns:p14="http://schemas.microsoft.com/office/powerpoint/2010/main" val="324177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038E7E9-188A-794F-9150-02D5A6CD2A1A}"/>
              </a:ext>
            </a:extLst>
          </p:cNvPr>
          <p:cNvSpPr>
            <a:spLocks noGrp="1"/>
          </p:cNvSpPr>
          <p:nvPr>
            <p:ph idx="1"/>
          </p:nvPr>
        </p:nvSpPr>
        <p:spPr/>
        <p:txBody>
          <a:bodyPr/>
          <a:lstStyle/>
          <a:p>
            <a:r>
              <a:rPr lang="en-US" dirty="0"/>
              <a:t>Homework responses on DEI (recommendations, voices to incorporate/consult, and Diversity definition) covered in Session 2</a:t>
            </a:r>
          </a:p>
          <a:p>
            <a:endParaRPr lang="en-US" dirty="0"/>
          </a:p>
          <a:p>
            <a:r>
              <a:rPr lang="en-US" dirty="0"/>
              <a:t>Will send a doodle to hold time for a possible 5</a:t>
            </a:r>
            <a:r>
              <a:rPr lang="en-US" baseline="30000" dirty="0"/>
              <a:t>th</a:t>
            </a:r>
            <a:r>
              <a:rPr lang="en-US" dirty="0"/>
              <a:t> mtg</a:t>
            </a:r>
          </a:p>
          <a:p>
            <a:endParaRPr lang="en-US" dirty="0"/>
          </a:p>
          <a:p>
            <a:r>
              <a:rPr lang="en-US" dirty="0"/>
              <a:t>Roster to be shared internally</a:t>
            </a:r>
          </a:p>
        </p:txBody>
      </p:sp>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15</a:t>
            </a:fld>
            <a:endParaRPr lang="en-US"/>
          </a:p>
        </p:txBody>
      </p:sp>
    </p:spTree>
    <p:extLst>
      <p:ext uri="{BB962C8B-B14F-4D97-AF65-F5344CB8AC3E}">
        <p14:creationId xmlns:p14="http://schemas.microsoft.com/office/powerpoint/2010/main" val="803134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CAEECC MEMBERSHIP COMPOSITION ASSESSMENT</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2337471022"/>
              </p:ext>
            </p:extLst>
          </p:nvPr>
        </p:nvGraphicFramePr>
        <p:xfrm>
          <a:off x="6450398" y="886263"/>
          <a:ext cx="3932237" cy="5835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fld id="{F8E28480-1C08-4458-AD97-0283E6FFD09D}" type="slidenum">
              <a:rPr lang="en-US" smtClean="0"/>
              <a:t>16</a:t>
            </a:fld>
            <a:endParaRPr lang="en-US"/>
          </a:p>
        </p:txBody>
      </p:sp>
    </p:spTree>
    <p:extLst>
      <p:ext uri="{BB962C8B-B14F-4D97-AF65-F5344CB8AC3E}">
        <p14:creationId xmlns:p14="http://schemas.microsoft.com/office/powerpoint/2010/main" val="359395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5CA9-BE30-C044-AE5C-2B2D954610FE}"/>
              </a:ext>
            </a:extLst>
          </p:cNvPr>
          <p:cNvSpPr>
            <a:spLocks noGrp="1"/>
          </p:cNvSpPr>
          <p:nvPr>
            <p:ph type="title"/>
          </p:nvPr>
        </p:nvSpPr>
        <p:spPr/>
        <p:txBody>
          <a:bodyPr/>
          <a:lstStyle/>
          <a:p>
            <a:r>
              <a:rPr lang="en-US" dirty="0"/>
              <a:t>Membership Composition Roadmap</a:t>
            </a:r>
          </a:p>
        </p:txBody>
      </p:sp>
      <p:sp>
        <p:nvSpPr>
          <p:cNvPr id="3" name="Text Placeholder 2">
            <a:extLst>
              <a:ext uri="{FF2B5EF4-FFF2-40B4-BE49-F238E27FC236}">
                <a16:creationId xmlns:a16="http://schemas.microsoft.com/office/drawing/2014/main" id="{2BB20597-F737-594E-9455-690AA737BD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D9FA21-1DA2-7840-9108-E744BB4028DE}"/>
              </a:ext>
            </a:extLst>
          </p:cNvPr>
          <p:cNvSpPr>
            <a:spLocks noGrp="1"/>
          </p:cNvSpPr>
          <p:nvPr>
            <p:ph type="sldNum" sz="quarter" idx="12"/>
          </p:nvPr>
        </p:nvSpPr>
        <p:spPr/>
        <p:txBody>
          <a:bodyPr/>
          <a:lstStyle/>
          <a:p>
            <a:fld id="{F8E28480-1C08-4458-AD97-0283E6FFD09D}" type="slidenum">
              <a:rPr lang="en-US" smtClean="0"/>
              <a:t>17</a:t>
            </a:fld>
            <a:endParaRPr lang="en-US"/>
          </a:p>
        </p:txBody>
      </p:sp>
    </p:spTree>
    <p:extLst>
      <p:ext uri="{BB962C8B-B14F-4D97-AF65-F5344CB8AC3E}">
        <p14:creationId xmlns:p14="http://schemas.microsoft.com/office/powerpoint/2010/main" val="17882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201900"/>
            <a:ext cx="10515600" cy="870804"/>
          </a:xfrm>
        </p:spPr>
        <p:txBody>
          <a:bodyPr>
            <a:noAutofit/>
          </a:bodyPr>
          <a:lstStyle/>
          <a:p>
            <a:r>
              <a:rPr lang="en-US" sz="2800" dirty="0"/>
              <a:t>Review proposed roadmap for developing MEMBERSHIP COMPOSITION recommendations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3116653"/>
            <a:ext cx="10515600" cy="3235713"/>
          </a:xfrm>
        </p:spPr>
        <p:txBody>
          <a:bodyPr>
            <a:normAutofit/>
          </a:bodyPr>
          <a:lstStyle/>
          <a:p>
            <a:pPr marL="0" indent="0" algn="ctr">
              <a:buNone/>
            </a:pPr>
            <a:r>
              <a:rPr lang="en-US" i="1" dirty="0"/>
              <a:t>Any suggested changes to the approach laid out in the Prospectus </a:t>
            </a:r>
            <a:r>
              <a:rPr lang="en-US" sz="1800" i="1" dirty="0"/>
              <a:t>(see table below)?</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18</a:t>
            </a:fld>
            <a:endParaRPr lang="en-US"/>
          </a:p>
        </p:txBody>
      </p:sp>
      <p:graphicFrame>
        <p:nvGraphicFramePr>
          <p:cNvPr id="5" name="Content Placeholder 5">
            <a:extLst>
              <a:ext uri="{FF2B5EF4-FFF2-40B4-BE49-F238E27FC236}">
                <a16:creationId xmlns:a16="http://schemas.microsoft.com/office/drawing/2014/main" id="{8E300145-0D88-DD4D-AC8B-D4CDE1C4DC0D}"/>
              </a:ext>
            </a:extLst>
          </p:cNvPr>
          <p:cNvGraphicFramePr>
            <a:graphicFrameLocks/>
          </p:cNvGraphicFramePr>
          <p:nvPr>
            <p:extLst>
              <p:ext uri="{D42A27DB-BD31-4B8C-83A1-F6EECF244321}">
                <p14:modId xmlns:p14="http://schemas.microsoft.com/office/powerpoint/2010/main" val="486503186"/>
              </p:ext>
            </p:extLst>
          </p:nvPr>
        </p:nvGraphicFramePr>
        <p:xfrm>
          <a:off x="838200" y="3692016"/>
          <a:ext cx="10515600" cy="2964084"/>
        </p:xfrm>
        <a:graphic>
          <a:graphicData uri="http://schemas.openxmlformats.org/drawingml/2006/table">
            <a:tbl>
              <a:tblPr firstRow="1" bandRow="1">
                <a:tableStyleId>{B301B821-A1FF-4177-AEE7-76D212191A09}</a:tableStyleId>
              </a:tblPr>
              <a:tblGrid>
                <a:gridCol w="1192978">
                  <a:extLst>
                    <a:ext uri="{9D8B030D-6E8A-4147-A177-3AD203B41FA5}">
                      <a16:colId xmlns:a16="http://schemas.microsoft.com/office/drawing/2014/main" val="1758424977"/>
                    </a:ext>
                  </a:extLst>
                </a:gridCol>
                <a:gridCol w="1585732">
                  <a:extLst>
                    <a:ext uri="{9D8B030D-6E8A-4147-A177-3AD203B41FA5}">
                      <a16:colId xmlns:a16="http://schemas.microsoft.com/office/drawing/2014/main" val="2789415276"/>
                    </a:ext>
                  </a:extLst>
                </a:gridCol>
                <a:gridCol w="7736890">
                  <a:extLst>
                    <a:ext uri="{9D8B030D-6E8A-4147-A177-3AD203B41FA5}">
                      <a16:colId xmlns:a16="http://schemas.microsoft.com/office/drawing/2014/main" val="1060176753"/>
                    </a:ext>
                  </a:extLst>
                </a:gridCol>
              </a:tblGrid>
              <a:tr h="380716">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750416">
                <a:tc>
                  <a:txBody>
                    <a:bodyPr/>
                    <a:lstStyle/>
                    <a:p>
                      <a:pPr algn="l" rtl="0" fontAlgn="base">
                        <a:spcBef>
                          <a:spcPts val="0"/>
                        </a:spcBef>
                        <a:spcAft>
                          <a:spcPts val="0"/>
                        </a:spcAft>
                      </a:pPr>
                      <a:r>
                        <a:rPr lang="en-US" sz="1400" b="0" u="none" strike="noStrike" dirty="0">
                          <a:solidFill>
                            <a:schemeClr val="tx1">
                              <a:lumMod val="50000"/>
                              <a:lumOff val="50000"/>
                            </a:schemeClr>
                          </a:solidFill>
                          <a:effectLst/>
                        </a:rPr>
                        <a:t>1</a:t>
                      </a:r>
                      <a:r>
                        <a:rPr lang="en-US" sz="1400" b="0" u="none" strike="noStrike" baseline="30000" dirty="0">
                          <a:solidFill>
                            <a:schemeClr val="tx1">
                              <a:lumMod val="50000"/>
                              <a:lumOff val="50000"/>
                            </a:schemeClr>
                          </a:solidFill>
                          <a:effectLst/>
                        </a:rPr>
                        <a:t>st</a:t>
                      </a:r>
                      <a:r>
                        <a:rPr lang="en-US" sz="1400" b="0" u="none" strike="noStrike" dirty="0">
                          <a:solidFill>
                            <a:schemeClr val="tx1">
                              <a:lumMod val="50000"/>
                              <a:lumOff val="50000"/>
                            </a:schemeClr>
                          </a:solidFill>
                          <a:effectLst/>
                        </a:rPr>
                        <a:t> meeting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50000"/>
                              <a:lumOff val="50000"/>
                            </a:schemeClr>
                          </a:solidFill>
                          <a:effectLst/>
                          <a:latin typeface="+mn-lt"/>
                          <a:ea typeface="+mn-ea"/>
                          <a:cs typeface="+mn-cs"/>
                        </a:rPr>
                        <a:t>January 13, 2022</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Outline further details of what will be covered in this group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Sketch out strategy to collect data on current composition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059980531"/>
                  </a:ext>
                </a:extLst>
              </a:tr>
              <a:tr h="970521">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361026">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23,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361026">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March 5,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bl>
          </a:graphicData>
        </a:graphic>
      </p:graphicFrame>
      <p:graphicFrame>
        <p:nvGraphicFramePr>
          <p:cNvPr id="6" name="Content Placeholder 4">
            <a:extLst>
              <a:ext uri="{FF2B5EF4-FFF2-40B4-BE49-F238E27FC236}">
                <a16:creationId xmlns:a16="http://schemas.microsoft.com/office/drawing/2014/main" id="{0D982EC0-58F6-054E-8376-9022BEE15C35}"/>
              </a:ext>
            </a:extLst>
          </p:cNvPr>
          <p:cNvGraphicFramePr>
            <a:graphicFrameLocks/>
          </p:cNvGraphicFramePr>
          <p:nvPr>
            <p:extLst>
              <p:ext uri="{D42A27DB-BD31-4B8C-83A1-F6EECF244321}">
                <p14:modId xmlns:p14="http://schemas.microsoft.com/office/powerpoint/2010/main" val="2795173553"/>
              </p:ext>
            </p:extLst>
          </p:nvPr>
        </p:nvGraphicFramePr>
        <p:xfrm>
          <a:off x="1760513" y="972731"/>
          <a:ext cx="7946195" cy="224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22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D7DCF4-0436-3D49-83FB-F3CC69C67E10}"/>
              </a:ext>
            </a:extLst>
          </p:cNvPr>
          <p:cNvSpPr>
            <a:spLocks noGrp="1"/>
          </p:cNvSpPr>
          <p:nvPr>
            <p:ph type="title"/>
          </p:nvPr>
        </p:nvSpPr>
        <p:spPr/>
        <p:txBody>
          <a:bodyPr>
            <a:normAutofit fontScale="90000"/>
          </a:bodyPr>
          <a:lstStyle/>
          <a:p>
            <a:r>
              <a:rPr lang="en-US" dirty="0">
                <a:latin typeface="Goudy Old Style" panose="02020502050305020303" pitchFamily="18" charset="77"/>
              </a:rPr>
              <a:t>Discuss and agree on the vision/goal of evaluating CAEECC membership *</a:t>
            </a:r>
            <a:br>
              <a:rPr lang="en-US" dirty="0">
                <a:latin typeface="Goudy Old Style" panose="02020502050305020303" pitchFamily="18" charset="77"/>
              </a:rPr>
            </a:br>
            <a:endParaRPr lang="en-US" dirty="0"/>
          </a:p>
        </p:txBody>
      </p:sp>
      <p:sp>
        <p:nvSpPr>
          <p:cNvPr id="6" name="Text Placeholder 5">
            <a:extLst>
              <a:ext uri="{FF2B5EF4-FFF2-40B4-BE49-F238E27FC236}">
                <a16:creationId xmlns:a16="http://schemas.microsoft.com/office/drawing/2014/main" id="{3E95B937-F240-AA41-8C89-A299A919A2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345046-D748-2B48-927E-BC4913865B7F}"/>
              </a:ext>
            </a:extLst>
          </p:cNvPr>
          <p:cNvSpPr>
            <a:spLocks noGrp="1"/>
          </p:cNvSpPr>
          <p:nvPr>
            <p:ph type="sldNum" sz="quarter" idx="12"/>
          </p:nvPr>
        </p:nvSpPr>
        <p:spPr/>
        <p:txBody>
          <a:bodyPr/>
          <a:lstStyle/>
          <a:p>
            <a:fld id="{F8E28480-1C08-4458-AD97-0283E6FFD09D}" type="slidenum">
              <a:rPr lang="en-US" smtClean="0"/>
              <a:t>19</a:t>
            </a:fld>
            <a:endParaRPr lang="en-US"/>
          </a:p>
        </p:txBody>
      </p:sp>
    </p:spTree>
    <p:extLst>
      <p:ext uri="{BB962C8B-B14F-4D97-AF65-F5344CB8AC3E}">
        <p14:creationId xmlns:p14="http://schemas.microsoft.com/office/powerpoint/2010/main" val="107031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1153484" y="65018"/>
            <a:ext cx="9486900" cy="555766"/>
          </a:xfrm>
        </p:spPr>
        <p:txBody>
          <a:bodyPr anchor="ctr">
            <a:normAutofit/>
          </a:bodyPr>
          <a:lstStyle/>
          <a:p>
            <a:pPr algn="ctr"/>
            <a:r>
              <a:rPr lang="en-US" dirty="0"/>
              <a:t>Agenda</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49F112F5-0729-5849-88B1-53AA66D5B21E}"/>
              </a:ext>
            </a:extLst>
          </p:cNvPr>
          <p:cNvSpPr txBox="1"/>
          <p:nvPr/>
        </p:nvSpPr>
        <p:spPr>
          <a:xfrm>
            <a:off x="685797" y="6447096"/>
            <a:ext cx="10715266" cy="292388"/>
          </a:xfrm>
          <a:prstGeom prst="rect">
            <a:avLst/>
          </a:prstGeom>
          <a:noFill/>
        </p:spPr>
        <p:txBody>
          <a:bodyPr wrap="square" rtlCol="0">
            <a:spAutoFit/>
          </a:bodyPr>
          <a:lstStyle/>
          <a:p>
            <a:r>
              <a:rPr lang="en-US" sz="1300" i="1" dirty="0">
                <a:latin typeface="Goudy Old Style" panose="02020502050305020303" pitchFamily="18" charset="77"/>
              </a:rPr>
              <a:t>*Asterisk represents topics for which we plan to seek verbal public comment. The Public will be able to share comments and ask questions at any point in the meeting via the chat. </a:t>
            </a:r>
            <a:endParaRPr lang="en-US" sz="1300" dirty="0">
              <a:latin typeface="Goudy Old Style" panose="02020502050305020303" pitchFamily="18" charset="77"/>
            </a:endParaRPr>
          </a:p>
        </p:txBody>
      </p:sp>
      <p:graphicFrame>
        <p:nvGraphicFramePr>
          <p:cNvPr id="8" name="Content Placeholder 7">
            <a:extLst>
              <a:ext uri="{FF2B5EF4-FFF2-40B4-BE49-F238E27FC236}">
                <a16:creationId xmlns:a16="http://schemas.microsoft.com/office/drawing/2014/main" id="{98C49D60-D76B-DD49-BEB7-B47551E4EC60}"/>
              </a:ext>
            </a:extLst>
          </p:cNvPr>
          <p:cNvGraphicFramePr>
            <a:graphicFrameLocks noGrp="1"/>
          </p:cNvGraphicFramePr>
          <p:nvPr>
            <p:ph idx="1"/>
            <p:extLst>
              <p:ext uri="{D42A27DB-BD31-4B8C-83A1-F6EECF244321}">
                <p14:modId xmlns:p14="http://schemas.microsoft.com/office/powerpoint/2010/main" val="3106507591"/>
              </p:ext>
            </p:extLst>
          </p:nvPr>
        </p:nvGraphicFramePr>
        <p:xfrm>
          <a:off x="385011" y="620730"/>
          <a:ext cx="11309684" cy="5820312"/>
        </p:xfrm>
        <a:graphic>
          <a:graphicData uri="http://schemas.openxmlformats.org/drawingml/2006/table">
            <a:tbl>
              <a:tblPr firstRow="1" firstCol="1" bandRow="1">
                <a:tableStyleId>{5C22544A-7EE6-4342-B048-85BDC9FD1C3A}</a:tableStyleId>
              </a:tblPr>
              <a:tblGrid>
                <a:gridCol w="797405">
                  <a:extLst>
                    <a:ext uri="{9D8B030D-6E8A-4147-A177-3AD203B41FA5}">
                      <a16:colId xmlns:a16="http://schemas.microsoft.com/office/drawing/2014/main" val="109615407"/>
                    </a:ext>
                  </a:extLst>
                </a:gridCol>
                <a:gridCol w="2150749">
                  <a:extLst>
                    <a:ext uri="{9D8B030D-6E8A-4147-A177-3AD203B41FA5}">
                      <a16:colId xmlns:a16="http://schemas.microsoft.com/office/drawing/2014/main" val="1695983203"/>
                    </a:ext>
                  </a:extLst>
                </a:gridCol>
                <a:gridCol w="4766465">
                  <a:extLst>
                    <a:ext uri="{9D8B030D-6E8A-4147-A177-3AD203B41FA5}">
                      <a16:colId xmlns:a16="http://schemas.microsoft.com/office/drawing/2014/main" val="1495892778"/>
                    </a:ext>
                  </a:extLst>
                </a:gridCol>
                <a:gridCol w="3595065">
                  <a:extLst>
                    <a:ext uri="{9D8B030D-6E8A-4147-A177-3AD203B41FA5}">
                      <a16:colId xmlns:a16="http://schemas.microsoft.com/office/drawing/2014/main" val="4191648713"/>
                    </a:ext>
                  </a:extLst>
                </a:gridCol>
              </a:tblGrid>
              <a:tr h="427249">
                <a:tc>
                  <a:txBody>
                    <a:bodyPr/>
                    <a:lstStyle/>
                    <a:p>
                      <a:pPr marL="0" marR="0">
                        <a:spcBef>
                          <a:spcPts val="0"/>
                        </a:spcBef>
                        <a:spcAft>
                          <a:spcPts val="0"/>
                        </a:spcAft>
                      </a:pPr>
                      <a:r>
                        <a:rPr lang="en-US" sz="1600">
                          <a:effectLst/>
                          <a:latin typeface="Goudy Old Style" panose="02020502050305020303" pitchFamily="18" charset="77"/>
                        </a:rPr>
                        <a:t>Time</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Session</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Topics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Primary Meeting Goals</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231440938"/>
                  </a:ext>
                </a:extLst>
              </a:tr>
              <a:tr h="659031">
                <a:tc>
                  <a:txBody>
                    <a:bodyPr/>
                    <a:lstStyle/>
                    <a:p>
                      <a:pPr marL="0" marR="0">
                        <a:spcBef>
                          <a:spcPts val="0"/>
                        </a:spcBef>
                        <a:spcAft>
                          <a:spcPts val="0"/>
                        </a:spcAft>
                      </a:pPr>
                      <a:r>
                        <a:rPr lang="en-US" sz="1600">
                          <a:effectLst/>
                          <a:latin typeface="Goudy Old Style" panose="02020502050305020303" pitchFamily="18" charset="77"/>
                        </a:rPr>
                        <a:t>1:00</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Review Agenda &amp; Housekeeping</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Review meeting goals &amp; approach</a:t>
                      </a:r>
                    </a:p>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Discuss survey responses regarding WG feedback and housekeeping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4104905437"/>
                  </a:ext>
                </a:extLst>
              </a:tr>
              <a:tr h="1977093">
                <a:tc>
                  <a:txBody>
                    <a:bodyPr/>
                    <a:lstStyle/>
                    <a:p>
                      <a:pPr marL="0" marR="0">
                        <a:spcBef>
                          <a:spcPts val="0"/>
                        </a:spcBef>
                        <a:spcAft>
                          <a:spcPts val="0"/>
                        </a:spcAft>
                      </a:pPr>
                      <a:r>
                        <a:rPr lang="en-US" sz="1600">
                          <a:effectLst/>
                          <a:latin typeface="Goudy Old Style" panose="02020502050305020303" pitchFamily="18" charset="77"/>
                        </a:rPr>
                        <a:t>1:15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Session 1: CAEECC Membership Composition Assessment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Background</a:t>
                      </a:r>
                    </a:p>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Discuss and agree on the vision/goal of evaluating CAEECC membership*</a:t>
                      </a:r>
                    </a:p>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Review &amp; revise proposed roadmap for developing membership composition recommendations</a:t>
                      </a:r>
                    </a:p>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Brainstorm recommendations (see below for Membership key scope questions)</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285750" marR="0" lvl="0" indent="-285750">
                        <a:spcBef>
                          <a:spcPts val="0"/>
                        </a:spcBef>
                        <a:spcAft>
                          <a:spcPts val="0"/>
                        </a:spcAft>
                        <a:buFont typeface="+mj-lt"/>
                        <a:buAutoNum type="arabicPeriod"/>
                      </a:pPr>
                      <a:r>
                        <a:rPr lang="en-US" sz="1600" dirty="0">
                          <a:effectLst/>
                          <a:latin typeface="Goudy Old Style" panose="02020502050305020303" pitchFamily="18" charset="77"/>
                        </a:rPr>
                        <a:t>Alignment on WG vision for Membership Composition</a:t>
                      </a:r>
                    </a:p>
                    <a:p>
                      <a:pPr marL="285750" marR="0" lvl="0" indent="-285750">
                        <a:spcBef>
                          <a:spcPts val="0"/>
                        </a:spcBef>
                        <a:spcAft>
                          <a:spcPts val="0"/>
                        </a:spcAft>
                        <a:buFont typeface="+mj-lt"/>
                        <a:buAutoNum type="arabicPeriod"/>
                      </a:pPr>
                      <a:r>
                        <a:rPr lang="en-US" sz="1600" dirty="0">
                          <a:effectLst/>
                          <a:latin typeface="Goudy Old Style" panose="02020502050305020303" pitchFamily="18" charset="77"/>
                        </a:rPr>
                        <a:t>Brainstorm recommendation ideas </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3261334057"/>
                  </a:ext>
                </a:extLst>
              </a:tr>
              <a:tr h="219677">
                <a:tc>
                  <a:txBody>
                    <a:bodyPr/>
                    <a:lstStyle/>
                    <a:p>
                      <a:pPr marL="0" marR="0">
                        <a:spcBef>
                          <a:spcPts val="0"/>
                        </a:spcBef>
                        <a:spcAft>
                          <a:spcPts val="0"/>
                        </a:spcAft>
                      </a:pPr>
                      <a:r>
                        <a:rPr lang="en-US" sz="1600">
                          <a:effectLst/>
                          <a:latin typeface="Goudy Old Style" panose="02020502050305020303" pitchFamily="18" charset="77"/>
                        </a:rPr>
                        <a:t>2:15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gridSpan="3">
                  <a:txBody>
                    <a:bodyPr/>
                    <a:lstStyle/>
                    <a:p>
                      <a:pPr marL="0" marR="0">
                        <a:spcBef>
                          <a:spcPts val="0"/>
                        </a:spcBef>
                        <a:spcAft>
                          <a:spcPts val="0"/>
                        </a:spcAft>
                      </a:pPr>
                      <a:r>
                        <a:rPr lang="en-US" sz="1600">
                          <a:effectLst/>
                          <a:latin typeface="Goudy Old Style" panose="02020502050305020303" pitchFamily="18" charset="77"/>
                        </a:rPr>
                        <a:t>Break</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9295226"/>
                  </a:ext>
                </a:extLst>
              </a:tr>
              <a:tr h="1318062">
                <a:tc>
                  <a:txBody>
                    <a:bodyPr/>
                    <a:lstStyle/>
                    <a:p>
                      <a:pPr marL="0" marR="0">
                        <a:spcBef>
                          <a:spcPts val="0"/>
                        </a:spcBef>
                        <a:spcAft>
                          <a:spcPts val="0"/>
                        </a:spcAft>
                      </a:pPr>
                      <a:r>
                        <a:rPr lang="en-US" sz="1600">
                          <a:effectLst/>
                          <a:latin typeface="Goudy Old Style" panose="02020502050305020303" pitchFamily="18" charset="77"/>
                        </a:rPr>
                        <a:t>2:25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Session 2: CAEECC Diversity, Equity &amp; Inclusion</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Discuss and refine DEI recommendations from homework (see below for Prospectus key scope questions)</a:t>
                      </a:r>
                    </a:p>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Discuss &amp; seek consensus on Diversity definition from homework*</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285750" marR="0" lvl="0" indent="-285750">
                        <a:spcBef>
                          <a:spcPts val="0"/>
                        </a:spcBef>
                        <a:spcAft>
                          <a:spcPts val="0"/>
                        </a:spcAft>
                        <a:buFont typeface="+mj-lt"/>
                        <a:buAutoNum type="arabicPeriod"/>
                      </a:pPr>
                      <a:r>
                        <a:rPr lang="en-US" sz="1600" dirty="0">
                          <a:effectLst/>
                          <a:latin typeface="Goudy Old Style" panose="02020502050305020303" pitchFamily="18" charset="77"/>
                        </a:rPr>
                        <a:t>Build on homework responses to refine recommendations </a:t>
                      </a:r>
                    </a:p>
                    <a:p>
                      <a:pPr marL="285750" marR="0" lvl="0" indent="-285750">
                        <a:spcBef>
                          <a:spcPts val="0"/>
                        </a:spcBef>
                        <a:spcAft>
                          <a:spcPts val="0"/>
                        </a:spcAft>
                        <a:buFont typeface="+mj-lt"/>
                        <a:buAutoNum type="arabicPeriod"/>
                      </a:pPr>
                      <a:r>
                        <a:rPr lang="en-US" sz="1600" dirty="0">
                          <a:effectLst/>
                          <a:latin typeface="Goudy Old Style" panose="02020502050305020303" pitchFamily="18" charset="77"/>
                        </a:rPr>
                        <a:t>Seek consensus on Diversity definition</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1478109541"/>
                  </a:ext>
                </a:extLst>
              </a:tr>
              <a:tr h="878708">
                <a:tc>
                  <a:txBody>
                    <a:bodyPr/>
                    <a:lstStyle/>
                    <a:p>
                      <a:pPr marL="0" marR="0">
                        <a:spcBef>
                          <a:spcPts val="0"/>
                        </a:spcBef>
                        <a:spcAft>
                          <a:spcPts val="0"/>
                        </a:spcAft>
                      </a:pPr>
                      <a:r>
                        <a:rPr lang="en-US" sz="1600">
                          <a:effectLst/>
                          <a:latin typeface="Goudy Old Style" panose="02020502050305020303" pitchFamily="18" charset="77"/>
                        </a:rPr>
                        <a:t>3:45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Wrap-Up and Next Steps</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Debrief where ended up and how meeting went</a:t>
                      </a:r>
                    </a:p>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Identify clear next steps including homework assignment</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673128758"/>
                  </a:ext>
                </a:extLst>
              </a:tr>
              <a:tr h="219677">
                <a:tc>
                  <a:txBody>
                    <a:bodyPr/>
                    <a:lstStyle/>
                    <a:p>
                      <a:pPr marL="0" marR="0">
                        <a:spcBef>
                          <a:spcPts val="0"/>
                        </a:spcBef>
                        <a:spcAft>
                          <a:spcPts val="0"/>
                        </a:spcAft>
                      </a:pPr>
                      <a:r>
                        <a:rPr lang="en-US" sz="1600">
                          <a:effectLst/>
                          <a:latin typeface="Goudy Old Style" panose="02020502050305020303" pitchFamily="18" charset="77"/>
                        </a:rPr>
                        <a:t>4:00</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gridSpan="3">
                  <a:txBody>
                    <a:bodyPr/>
                    <a:lstStyle/>
                    <a:p>
                      <a:pPr marL="0" marR="0">
                        <a:spcBef>
                          <a:spcPts val="0"/>
                        </a:spcBef>
                        <a:spcAft>
                          <a:spcPts val="0"/>
                        </a:spcAft>
                      </a:pPr>
                      <a:r>
                        <a:rPr lang="en-US" sz="1600" dirty="0">
                          <a:effectLst/>
                          <a:latin typeface="Goudy Old Style" panose="02020502050305020303" pitchFamily="18" charset="77"/>
                        </a:rPr>
                        <a:t>Adjourn</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3131"/>
                  </a:ext>
                </a:extLst>
              </a:tr>
            </a:tbl>
          </a:graphicData>
        </a:graphic>
      </p:graphicFrame>
    </p:spTree>
    <p:extLst>
      <p:ext uri="{BB962C8B-B14F-4D97-AF65-F5344CB8AC3E}">
        <p14:creationId xmlns:p14="http://schemas.microsoft.com/office/powerpoint/2010/main" val="200090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p:txBody>
          <a:bodyPr>
            <a:noAutofit/>
          </a:bodyPr>
          <a:lstStyle/>
          <a:p>
            <a:r>
              <a:rPr lang="en-US" dirty="0"/>
              <a:t>Context, vision &amp; Goal of membership composition assessment</a:t>
            </a:r>
          </a:p>
        </p:txBody>
      </p:sp>
      <p:sp>
        <p:nvSpPr>
          <p:cNvPr id="5" name="Text Placeholder 4">
            <a:extLst>
              <a:ext uri="{FF2B5EF4-FFF2-40B4-BE49-F238E27FC236}">
                <a16:creationId xmlns:a16="http://schemas.microsoft.com/office/drawing/2014/main" id="{18876794-51E0-0441-A809-9554727F8AF7}"/>
              </a:ext>
            </a:extLst>
          </p:cNvPr>
          <p:cNvSpPr>
            <a:spLocks noGrp="1"/>
          </p:cNvSpPr>
          <p:nvPr>
            <p:ph type="body" idx="1"/>
          </p:nvPr>
        </p:nvSpPr>
        <p:spPr/>
        <p:txBody>
          <a:bodyPr>
            <a:normAutofit/>
          </a:bodyPr>
          <a:lstStyle/>
          <a:p>
            <a:r>
              <a:rPr lang="en-US" sz="3200" dirty="0"/>
              <a:t>Context</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sz="half" idx="2"/>
          </p:nvPr>
        </p:nvSpPr>
        <p:spPr/>
        <p:txBody>
          <a:bodyPr>
            <a:normAutofit fontScale="92500"/>
          </a:bodyPr>
          <a:lstStyle/>
          <a:p>
            <a:r>
              <a:rPr lang="en-US" b="1" dirty="0"/>
              <a:t>CAEECC Charter </a:t>
            </a:r>
            <a:r>
              <a:rPr lang="en-US" dirty="0"/>
              <a:t>calls for periodic assessment of underrepresented, missing, and/or over-represented organizations CAEECC membership </a:t>
            </a:r>
          </a:p>
          <a:p>
            <a:endParaRPr lang="en-US" b="1" dirty="0"/>
          </a:p>
          <a:p>
            <a:r>
              <a:rPr lang="en-US" b="1" dirty="0"/>
              <a:t>Prospectus calls for a two-part focus:</a:t>
            </a:r>
          </a:p>
          <a:p>
            <a:pPr lvl="1"/>
            <a:r>
              <a:rPr lang="en-US" i="1" dirty="0"/>
              <a:t>CAEECC Membership at the organizational level (e.g., NRDC, PG&amp;E, The Energy Coalition)</a:t>
            </a:r>
          </a:p>
          <a:p>
            <a:pPr lvl="1"/>
            <a:r>
              <a:rPr lang="en-US" i="1" dirty="0"/>
              <a:t>Individual level (the people who represent each Member organization) </a:t>
            </a:r>
            <a:endParaRPr lang="en-US" dirty="0"/>
          </a:p>
          <a:p>
            <a:endParaRPr lang="en-US" b="1" dirty="0"/>
          </a:p>
          <a:p>
            <a:endParaRPr lang="en-US" dirty="0"/>
          </a:p>
          <a:p>
            <a:pPr lvl="1"/>
            <a:endParaRPr lang="en-US" sz="2400" dirty="0"/>
          </a:p>
          <a:p>
            <a:endParaRPr lang="en-US" dirty="0"/>
          </a:p>
        </p:txBody>
      </p:sp>
      <p:sp>
        <p:nvSpPr>
          <p:cNvPr id="6" name="Text Placeholder 5">
            <a:extLst>
              <a:ext uri="{FF2B5EF4-FFF2-40B4-BE49-F238E27FC236}">
                <a16:creationId xmlns:a16="http://schemas.microsoft.com/office/drawing/2014/main" id="{07F917C2-57B7-E54D-9D6F-396069D7EA5C}"/>
              </a:ext>
            </a:extLst>
          </p:cNvPr>
          <p:cNvSpPr>
            <a:spLocks noGrp="1"/>
          </p:cNvSpPr>
          <p:nvPr>
            <p:ph type="body" sz="quarter" idx="3"/>
          </p:nvPr>
        </p:nvSpPr>
        <p:spPr/>
        <p:txBody>
          <a:bodyPr>
            <a:normAutofit/>
          </a:bodyPr>
          <a:lstStyle/>
          <a:p>
            <a:r>
              <a:rPr lang="en-US" sz="3200" dirty="0"/>
              <a:t>Proposed Vision &amp; Goal</a:t>
            </a:r>
          </a:p>
        </p:txBody>
      </p:sp>
      <p:sp>
        <p:nvSpPr>
          <p:cNvPr id="7" name="Content Placeholder 6">
            <a:extLst>
              <a:ext uri="{FF2B5EF4-FFF2-40B4-BE49-F238E27FC236}">
                <a16:creationId xmlns:a16="http://schemas.microsoft.com/office/drawing/2014/main" id="{7FD0DF4A-11FE-CF41-B2DF-E1E63D347F14}"/>
              </a:ext>
            </a:extLst>
          </p:cNvPr>
          <p:cNvSpPr>
            <a:spLocks noGrp="1"/>
          </p:cNvSpPr>
          <p:nvPr>
            <p:ph sz="quarter" idx="4"/>
          </p:nvPr>
        </p:nvSpPr>
        <p:spPr/>
        <p:txBody>
          <a:bodyPr>
            <a:normAutofit fontScale="92500"/>
          </a:bodyPr>
          <a:lstStyle/>
          <a:p>
            <a:r>
              <a:rPr lang="en-US" b="1" dirty="0"/>
              <a:t>Proposed focus is on how to operationalize DEI recommendations</a:t>
            </a:r>
          </a:p>
          <a:p>
            <a:pPr lvl="1"/>
            <a:r>
              <a:rPr lang="en-US" dirty="0"/>
              <a:t>Any objections and/or suggested additions?</a:t>
            </a:r>
          </a:p>
          <a:p>
            <a:r>
              <a:rPr lang="en-US" i="1" dirty="0"/>
              <a:t>This will guide the WG’s focus going forward</a:t>
            </a:r>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11430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endParaRPr lang="en-US" sz="2400" i="1" kern="1200" dirty="0">
              <a:solidFill>
                <a:schemeClr val="tx2"/>
              </a:solidFill>
              <a:latin typeface="+mj-lt"/>
              <a:ea typeface="+mn-ea"/>
              <a:cs typeface="+mn-cs"/>
            </a:endParaRP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57844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4EF2-A902-084D-A50F-EADA43A1B873}"/>
              </a:ext>
            </a:extLst>
          </p:cNvPr>
          <p:cNvSpPr>
            <a:spLocks noGrp="1"/>
          </p:cNvSpPr>
          <p:nvPr>
            <p:ph type="title"/>
          </p:nvPr>
        </p:nvSpPr>
        <p:spPr/>
        <p:txBody>
          <a:bodyPr/>
          <a:lstStyle/>
          <a:p>
            <a:r>
              <a:rPr lang="en-US" dirty="0"/>
              <a:t>Membership Composition Background</a:t>
            </a:r>
          </a:p>
        </p:txBody>
      </p:sp>
      <p:sp>
        <p:nvSpPr>
          <p:cNvPr id="3" name="Text Placeholder 2">
            <a:extLst>
              <a:ext uri="{FF2B5EF4-FFF2-40B4-BE49-F238E27FC236}">
                <a16:creationId xmlns:a16="http://schemas.microsoft.com/office/drawing/2014/main" id="{0B2B8F1D-7A3D-FE44-A47A-133AAC20CC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D66ADF-40B5-4243-A4FC-7658665C4490}"/>
              </a:ext>
            </a:extLst>
          </p:cNvPr>
          <p:cNvSpPr>
            <a:spLocks noGrp="1"/>
          </p:cNvSpPr>
          <p:nvPr>
            <p:ph type="sldNum" sz="quarter" idx="12"/>
          </p:nvPr>
        </p:nvSpPr>
        <p:spPr/>
        <p:txBody>
          <a:bodyPr/>
          <a:lstStyle/>
          <a:p>
            <a:fld id="{F8E28480-1C08-4458-AD97-0283E6FFD09D}" type="slidenum">
              <a:rPr lang="en-US" smtClean="0"/>
              <a:t>22</a:t>
            </a:fld>
            <a:endParaRPr lang="en-US"/>
          </a:p>
        </p:txBody>
      </p:sp>
    </p:spTree>
    <p:extLst>
      <p:ext uri="{BB962C8B-B14F-4D97-AF65-F5344CB8AC3E}">
        <p14:creationId xmlns:p14="http://schemas.microsoft.com/office/powerpoint/2010/main" val="144433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263B-3AF0-4548-A05B-436450A3FED9}"/>
              </a:ext>
            </a:extLst>
          </p:cNvPr>
          <p:cNvSpPr>
            <a:spLocks noGrp="1"/>
          </p:cNvSpPr>
          <p:nvPr>
            <p:ph type="title"/>
          </p:nvPr>
        </p:nvSpPr>
        <p:spPr>
          <a:xfrm>
            <a:off x="2087196" y="85323"/>
            <a:ext cx="8229600" cy="610085"/>
          </a:xfrm>
        </p:spPr>
        <p:txBody>
          <a:bodyPr vert="horz" lIns="91424" tIns="45712" rIns="91424" bIns="45712" rtlCol="0" anchor="ctr">
            <a:normAutofit/>
          </a:bodyPr>
          <a:lstStyle/>
          <a:p>
            <a:pPr algn="ctr"/>
            <a:r>
              <a:rPr lang="en-US" dirty="0">
                <a:sym typeface="Helvetica Light"/>
              </a:rPr>
              <a:t>Structure &amp; Composition</a:t>
            </a:r>
          </a:p>
        </p:txBody>
      </p:sp>
      <p:sp>
        <p:nvSpPr>
          <p:cNvPr id="4" name="Slide Number Placeholder 3">
            <a:extLst>
              <a:ext uri="{FF2B5EF4-FFF2-40B4-BE49-F238E27FC236}">
                <a16:creationId xmlns:a16="http://schemas.microsoft.com/office/drawing/2014/main" id="{AE215BC8-757B-40B4-AD93-51727462FE4E}"/>
              </a:ext>
            </a:extLst>
          </p:cNvPr>
          <p:cNvSpPr>
            <a:spLocks noGrp="1"/>
          </p:cNvSpPr>
          <p:nvPr>
            <p:ph type="sldNum" sz="quarter" idx="12"/>
          </p:nvPr>
        </p:nvSpPr>
        <p:spPr/>
        <p:txBody>
          <a:bodyPr/>
          <a:lstStyle/>
          <a:p>
            <a:fld id="{5C5DA595-8A3B-4B66-A4D4-C7D07FB5A2BF}" type="slidenum">
              <a:rPr lang="en-US" smtClean="0">
                <a:solidFill>
                  <a:prstClr val="black">
                    <a:tint val="75000"/>
                  </a:prstClr>
                </a:solidFill>
              </a:rPr>
              <a:pPr/>
              <a:t>23</a:t>
            </a:fld>
            <a:endParaRPr lang="en-US" dirty="0">
              <a:solidFill>
                <a:prstClr val="black">
                  <a:tint val="75000"/>
                </a:prstClr>
              </a:solidFill>
            </a:endParaRPr>
          </a:p>
        </p:txBody>
      </p:sp>
      <p:grpSp>
        <p:nvGrpSpPr>
          <p:cNvPr id="21" name="Group 20">
            <a:extLst>
              <a:ext uri="{FF2B5EF4-FFF2-40B4-BE49-F238E27FC236}">
                <a16:creationId xmlns:a16="http://schemas.microsoft.com/office/drawing/2014/main" id="{CD68336C-62F4-4E9D-8C39-D82EC3D5E055}"/>
              </a:ext>
            </a:extLst>
          </p:cNvPr>
          <p:cNvGrpSpPr/>
          <p:nvPr/>
        </p:nvGrpSpPr>
        <p:grpSpPr>
          <a:xfrm>
            <a:off x="3022837" y="715994"/>
            <a:ext cx="6350079" cy="830997"/>
            <a:chOff x="4043777" y="6646471"/>
            <a:chExt cx="5322825" cy="2399534"/>
          </a:xfrm>
        </p:grpSpPr>
        <p:sp>
          <p:nvSpPr>
            <p:cNvPr id="16" name="Rectangle 15">
              <a:extLst>
                <a:ext uri="{FF2B5EF4-FFF2-40B4-BE49-F238E27FC236}">
                  <a16:creationId xmlns:a16="http://schemas.microsoft.com/office/drawing/2014/main" id="{7BDEB55A-6BFD-4775-8A81-AAE592FAA7E7}"/>
                </a:ext>
              </a:extLst>
            </p:cNvPr>
            <p:cNvSpPr/>
            <p:nvPr/>
          </p:nvSpPr>
          <p:spPr>
            <a:xfrm>
              <a:off x="4050683" y="6741763"/>
              <a:ext cx="5315919" cy="229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17" name="TextBox 16">
              <a:extLst>
                <a:ext uri="{FF2B5EF4-FFF2-40B4-BE49-F238E27FC236}">
                  <a16:creationId xmlns:a16="http://schemas.microsoft.com/office/drawing/2014/main" id="{097AB80E-9492-4087-931B-50C592839388}"/>
                </a:ext>
              </a:extLst>
            </p:cNvPr>
            <p:cNvSpPr txBox="1"/>
            <p:nvPr/>
          </p:nvSpPr>
          <p:spPr>
            <a:xfrm>
              <a:off x="4043777" y="6646471"/>
              <a:ext cx="5315918" cy="2399534"/>
            </a:xfrm>
            <a:prstGeom prst="rect">
              <a:avLst/>
            </a:prstGeom>
            <a:noFill/>
          </p:spPr>
          <p:txBody>
            <a:bodyPr wrap="square" rtlCol="0" anchor="ctr">
              <a:spAutoFit/>
            </a:bodyPr>
            <a:lstStyle/>
            <a:p>
              <a:pPr algn="ctr"/>
              <a:r>
                <a:rPr lang="en-US" sz="1600" b="1" dirty="0">
                  <a:solidFill>
                    <a:schemeClr val="bg1"/>
                  </a:solidFill>
                  <a:latin typeface="Goudy Old Style" panose="02020502050305020303" pitchFamily="18" charset="77"/>
                </a:rPr>
                <a:t>Facilitation Team</a:t>
              </a:r>
              <a:r>
                <a:rPr lang="en-US" sz="1600" dirty="0">
                  <a:solidFill>
                    <a:schemeClr val="bg1"/>
                  </a:solidFill>
                  <a:latin typeface="Goudy Old Style" panose="02020502050305020303" pitchFamily="18" charset="77"/>
                </a:rPr>
                <a:t>: Raab Associates</a:t>
              </a:r>
            </a:p>
            <a:p>
              <a:pPr algn="ctr"/>
              <a:r>
                <a:rPr lang="en-US" sz="1600" b="1" dirty="0">
                  <a:solidFill>
                    <a:schemeClr val="bg1"/>
                  </a:solidFill>
                  <a:latin typeface="Goudy Old Style" panose="02020502050305020303" pitchFamily="18" charset="77"/>
                </a:rPr>
                <a:t>Co-Chairs</a:t>
              </a:r>
              <a:r>
                <a:rPr lang="en-US" sz="1600" dirty="0">
                  <a:solidFill>
                    <a:schemeClr val="bg1"/>
                  </a:solidFill>
                  <a:latin typeface="Goudy Old Style" panose="02020502050305020303" pitchFamily="18" charset="77"/>
                </a:rPr>
                <a:t>: 1 Program Administrator (BayREN) &amp; 1 Non-Program Administrator (NRDC)</a:t>
              </a:r>
            </a:p>
          </p:txBody>
        </p:sp>
      </p:grpSp>
      <p:graphicFrame>
        <p:nvGraphicFramePr>
          <p:cNvPr id="24" name="Diagram 23">
            <a:extLst>
              <a:ext uri="{FF2B5EF4-FFF2-40B4-BE49-F238E27FC236}">
                <a16:creationId xmlns:a16="http://schemas.microsoft.com/office/drawing/2014/main" id="{DC0122CE-8BDB-403B-827B-B4F6EBE11170}"/>
              </a:ext>
            </a:extLst>
          </p:cNvPr>
          <p:cNvGraphicFramePr/>
          <p:nvPr/>
        </p:nvGraphicFramePr>
        <p:xfrm>
          <a:off x="1884948" y="1558482"/>
          <a:ext cx="8617618" cy="488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82022E10-6292-41FB-B147-B2304655A144}"/>
              </a:ext>
            </a:extLst>
          </p:cNvPr>
          <p:cNvSpPr txBox="1"/>
          <p:nvPr/>
        </p:nvSpPr>
        <p:spPr>
          <a:xfrm>
            <a:off x="588723" y="1655648"/>
            <a:ext cx="3106174" cy="2308324"/>
          </a:xfrm>
          <a:prstGeom prst="rect">
            <a:avLst/>
          </a:prstGeom>
          <a:no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California Public Advocates</a:t>
            </a:r>
          </a:p>
          <a:p>
            <a:pPr marL="236628" indent="-236628">
              <a:buFont typeface="+mj-lt"/>
              <a:buAutoNum type="arabicPeriod"/>
            </a:pPr>
            <a:r>
              <a:rPr lang="en-US" sz="1600" dirty="0">
                <a:latin typeface="Goudy Old Style" panose="02020502050305020303" pitchFamily="18" charset="77"/>
              </a:rPr>
              <a:t>Small Business Utility Advocates</a:t>
            </a:r>
          </a:p>
          <a:p>
            <a:pPr marL="236628" indent="-236628">
              <a:buFont typeface="+mj-lt"/>
              <a:buAutoNum type="arabicPeriod"/>
            </a:pPr>
            <a:r>
              <a:rPr lang="en-US" sz="1600" dirty="0">
                <a:latin typeface="Goudy Old Style" panose="02020502050305020303" pitchFamily="18" charset="77"/>
              </a:rPr>
              <a:t>Natural Resources Defense Council</a:t>
            </a:r>
          </a:p>
          <a:p>
            <a:pPr marL="236628" indent="-236628">
              <a:buFont typeface="+mj-lt"/>
              <a:buAutoNum type="arabicPeriod"/>
            </a:pPr>
            <a:r>
              <a:rPr lang="en-US" sz="1600" dirty="0">
                <a:latin typeface="Goudy Old Style" panose="02020502050305020303" pitchFamily="18" charset="77"/>
              </a:rPr>
              <a:t>Labor Management Cooperation Committee</a:t>
            </a:r>
          </a:p>
          <a:p>
            <a:pPr marL="236628" indent="-236628">
              <a:buFont typeface="+mj-lt"/>
              <a:buAutoNum type="arabicPeriod"/>
            </a:pPr>
            <a:r>
              <a:rPr lang="en-US" sz="1600" dirty="0">
                <a:latin typeface="Goudy Old Style" panose="02020502050305020303" pitchFamily="18" charset="77"/>
              </a:rPr>
              <a:t>California Advanced Lighting Controls Training Program </a:t>
            </a:r>
            <a:endParaRPr lang="en-US" sz="1600" dirty="0">
              <a:solidFill>
                <a:srgbClr val="FF0000"/>
              </a:solidFill>
              <a:latin typeface="Goudy Old Style" panose="02020502050305020303" pitchFamily="18" charset="77"/>
            </a:endParaRPr>
          </a:p>
          <a:p>
            <a:pPr marL="236628" indent="-236628">
              <a:buFont typeface="+mj-lt"/>
              <a:buAutoNum type="arabicPeriod"/>
            </a:pPr>
            <a:r>
              <a:rPr lang="en-US" sz="1600" dirty="0">
                <a:latin typeface="Goudy Old Style" panose="02020502050305020303" pitchFamily="18" charset="77"/>
              </a:rPr>
              <a:t>Sheet Metal Workers Local 104</a:t>
            </a:r>
          </a:p>
        </p:txBody>
      </p:sp>
      <p:grpSp>
        <p:nvGrpSpPr>
          <p:cNvPr id="30" name="Group 29">
            <a:extLst>
              <a:ext uri="{FF2B5EF4-FFF2-40B4-BE49-F238E27FC236}">
                <a16:creationId xmlns:a16="http://schemas.microsoft.com/office/drawing/2014/main" id="{78087034-DF79-46EE-BBB5-76D31764D383}"/>
              </a:ext>
            </a:extLst>
          </p:cNvPr>
          <p:cNvGrpSpPr/>
          <p:nvPr/>
        </p:nvGrpSpPr>
        <p:grpSpPr>
          <a:xfrm>
            <a:off x="601364" y="4275761"/>
            <a:ext cx="3759087" cy="1815882"/>
            <a:chOff x="-1439890" y="1134041"/>
            <a:chExt cx="5346257" cy="2582586"/>
          </a:xfrm>
          <a:solidFill>
            <a:schemeClr val="bg1"/>
          </a:solidFill>
        </p:grpSpPr>
        <p:sp>
          <p:nvSpPr>
            <p:cNvPr id="31" name="TextBox 30">
              <a:extLst>
                <a:ext uri="{FF2B5EF4-FFF2-40B4-BE49-F238E27FC236}">
                  <a16:creationId xmlns:a16="http://schemas.microsoft.com/office/drawing/2014/main" id="{6777B784-A695-48BB-9EAB-E37450D93113}"/>
                </a:ext>
              </a:extLst>
            </p:cNvPr>
            <p:cNvSpPr txBox="1"/>
            <p:nvPr/>
          </p:nvSpPr>
          <p:spPr>
            <a:xfrm>
              <a:off x="-1439890" y="1134041"/>
              <a:ext cx="4417668" cy="2582586"/>
            </a:xfrm>
            <a:prstGeom prst="rect">
              <a:avLst/>
            </a:prstGeom>
            <a:grpFill/>
            <a:ln>
              <a:solidFill>
                <a:schemeClr val="tx2">
                  <a:lumMod val="60000"/>
                  <a:lumOff val="40000"/>
                </a:schemeClr>
              </a:solidFill>
            </a:ln>
          </p:spPr>
          <p:txBody>
            <a:bodyPr wrap="square" rtlCol="0">
              <a:spAutoFit/>
            </a:bodyPr>
            <a:lstStyle/>
            <a:p>
              <a:pPr marL="236628" indent="-236628">
                <a:buFont typeface="+mj-lt"/>
                <a:buAutoNum type="arabicPeriod"/>
              </a:pPr>
              <a:r>
                <a:rPr lang="en-US" sz="1600" i="1" dirty="0">
                  <a:latin typeface="Goudy Old Style" panose="02020502050305020303" pitchFamily="18" charset="77"/>
                </a:rPr>
                <a:t>Investor-owned Utilities (4): </a:t>
              </a:r>
              <a:r>
                <a:rPr lang="en-US" sz="1600" dirty="0">
                  <a:latin typeface="Goudy Old Style" panose="02020502050305020303" pitchFamily="18" charset="77"/>
                </a:rPr>
                <a:t>PG&amp;E, SCE, SDG&amp;E, and SoCalGas</a:t>
              </a:r>
            </a:p>
            <a:p>
              <a:pPr marL="236628" indent="-236628">
                <a:buFont typeface="+mj-lt"/>
                <a:buAutoNum type="arabicPeriod"/>
              </a:pPr>
              <a:r>
                <a:rPr lang="en-US" sz="1600" i="1" dirty="0">
                  <a:latin typeface="Goudy Old Style" panose="02020502050305020303" pitchFamily="18" charset="77"/>
                </a:rPr>
                <a:t>Regional Energy Networks (4): </a:t>
              </a:r>
              <a:r>
                <a:rPr lang="en-US" sz="1600" dirty="0">
                  <a:latin typeface="Goudy Old Style" panose="02020502050305020303" pitchFamily="18" charset="77"/>
                </a:rPr>
                <a:t>3C-REN, BayREN, I-REN, and SoCalREN</a:t>
              </a:r>
            </a:p>
            <a:p>
              <a:pPr marL="236628" indent="-236628">
                <a:buFont typeface="+mj-lt"/>
                <a:buAutoNum type="arabicPeriod"/>
              </a:pPr>
              <a:r>
                <a:rPr lang="en-US" sz="1600" i="1" dirty="0">
                  <a:latin typeface="Goudy Old Style" panose="02020502050305020303" pitchFamily="18" charset="77"/>
                </a:rPr>
                <a:t>Community Choice Aggregators (2): </a:t>
              </a:r>
            </a:p>
            <a:p>
              <a:r>
                <a:rPr lang="en-US" sz="1600" dirty="0">
                  <a:latin typeface="Goudy Old Style" panose="02020502050305020303" pitchFamily="18" charset="77"/>
                </a:rPr>
                <a:t>     MCE and RCEA</a:t>
              </a:r>
            </a:p>
          </p:txBody>
        </p:sp>
        <p:cxnSp>
          <p:nvCxnSpPr>
            <p:cNvPr id="32" name="Straight Arrow Connector 31">
              <a:extLst>
                <a:ext uri="{FF2B5EF4-FFF2-40B4-BE49-F238E27FC236}">
                  <a16:creationId xmlns:a16="http://schemas.microsoft.com/office/drawing/2014/main" id="{0C70C161-7C68-4D74-A16C-8BE19B2B7995}"/>
                </a:ext>
              </a:extLst>
            </p:cNvPr>
            <p:cNvCxnSpPr>
              <a:cxnSpLocks/>
            </p:cNvCxnSpPr>
            <p:nvPr/>
          </p:nvCxnSpPr>
          <p:spPr>
            <a:xfrm flipH="1">
              <a:off x="2959801" y="2384668"/>
              <a:ext cx="946566" cy="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9C5C2FF-57AF-459D-936F-3F0A00B4860B}"/>
              </a:ext>
            </a:extLst>
          </p:cNvPr>
          <p:cNvGrpSpPr/>
          <p:nvPr/>
        </p:nvGrpSpPr>
        <p:grpSpPr>
          <a:xfrm>
            <a:off x="8266622" y="4286141"/>
            <a:ext cx="3721586" cy="1815882"/>
            <a:chOff x="-265597" y="1865257"/>
            <a:chExt cx="5259969" cy="2582586"/>
          </a:xfrm>
          <a:solidFill>
            <a:schemeClr val="bg1"/>
          </a:solidFill>
        </p:grpSpPr>
        <p:sp>
          <p:nvSpPr>
            <p:cNvPr id="35" name="TextBox 34">
              <a:extLst>
                <a:ext uri="{FF2B5EF4-FFF2-40B4-BE49-F238E27FC236}">
                  <a16:creationId xmlns:a16="http://schemas.microsoft.com/office/drawing/2014/main" id="{BB412465-40C2-42C8-BC94-421B2169B8EB}"/>
                </a:ext>
              </a:extLst>
            </p:cNvPr>
            <p:cNvSpPr txBox="1"/>
            <p:nvPr/>
          </p:nvSpPr>
          <p:spPr>
            <a:xfrm>
              <a:off x="481455" y="1865257"/>
              <a:ext cx="4512917" cy="2582586"/>
            </a:xfrm>
            <a:prstGeom prst="rect">
              <a:avLst/>
            </a:prstGeom>
            <a:grp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San Francisco Environment</a:t>
              </a:r>
            </a:p>
            <a:p>
              <a:pPr marL="236628" indent="-236628">
                <a:buFont typeface="+mj-lt"/>
                <a:buAutoNum type="arabicPeriod"/>
              </a:pPr>
              <a:r>
                <a:rPr lang="en-US" sz="1600" dirty="0">
                  <a:latin typeface="Goudy Old Style" panose="02020502050305020303" pitchFamily="18" charset="77"/>
                </a:rPr>
                <a:t>Local Government Sustainable Energy Coalition</a:t>
              </a:r>
            </a:p>
            <a:p>
              <a:pPr marL="236628" indent="-236628">
                <a:buFont typeface="+mj-lt"/>
                <a:buAutoNum type="arabicPeriod"/>
              </a:pPr>
              <a:r>
                <a:rPr lang="en-US" sz="1600" dirty="0">
                  <a:latin typeface="Goudy Old Style" panose="02020502050305020303" pitchFamily="18" charset="77"/>
                </a:rPr>
                <a:t>California Public Utilities Commission (ex officio)</a:t>
              </a:r>
            </a:p>
            <a:p>
              <a:pPr marL="236628" indent="-236628">
                <a:buFont typeface="+mj-lt"/>
                <a:buAutoNum type="arabicPeriod"/>
              </a:pPr>
              <a:r>
                <a:rPr lang="en-US" sz="1600" dirty="0">
                  <a:latin typeface="Goudy Old Style" panose="02020502050305020303" pitchFamily="18" charset="77"/>
                </a:rPr>
                <a:t>California Energy Commission (ex officio)</a:t>
              </a:r>
            </a:p>
          </p:txBody>
        </p:sp>
        <p:cxnSp>
          <p:nvCxnSpPr>
            <p:cNvPr id="36" name="Straight Arrow Connector 35">
              <a:extLst>
                <a:ext uri="{FF2B5EF4-FFF2-40B4-BE49-F238E27FC236}">
                  <a16:creationId xmlns:a16="http://schemas.microsoft.com/office/drawing/2014/main" id="{2F6FD6C5-4BDB-4744-8285-68358CF53127}"/>
                </a:ext>
              </a:extLst>
            </p:cNvPr>
            <p:cNvCxnSpPr>
              <a:cxnSpLocks/>
            </p:cNvCxnSpPr>
            <p:nvPr/>
          </p:nvCxnSpPr>
          <p:spPr>
            <a:xfrm>
              <a:off x="-265597" y="3061152"/>
              <a:ext cx="765364" cy="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46C1F5E4-4852-47BA-BE02-3509A1F04C62}"/>
              </a:ext>
            </a:extLst>
          </p:cNvPr>
          <p:cNvSpPr txBox="1"/>
          <p:nvPr/>
        </p:nvSpPr>
        <p:spPr>
          <a:xfrm>
            <a:off x="8808140" y="1863101"/>
            <a:ext cx="3193024" cy="1815882"/>
          </a:xfrm>
          <a:prstGeom prst="rect">
            <a:avLst/>
          </a:prstGeom>
          <a:no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California Energy Efficiency + Demand Council</a:t>
            </a:r>
          </a:p>
          <a:p>
            <a:pPr marL="236628" indent="-236628">
              <a:buFont typeface="+mj-lt"/>
              <a:buAutoNum type="arabicPeriod"/>
            </a:pPr>
            <a:r>
              <a:rPr lang="en-US" sz="1600" dirty="0">
                <a:latin typeface="Goudy Old Style" panose="02020502050305020303" pitchFamily="18" charset="77"/>
              </a:rPr>
              <a:t>Center for Sustainable Energy</a:t>
            </a:r>
          </a:p>
          <a:p>
            <a:pPr marL="236628" indent="-236628">
              <a:buFont typeface="+mj-lt"/>
              <a:buAutoNum type="arabicPeriod"/>
            </a:pPr>
            <a:r>
              <a:rPr lang="en-US" sz="1600" dirty="0">
                <a:latin typeface="Goudy Old Style" panose="02020502050305020303" pitchFamily="18" charset="77"/>
              </a:rPr>
              <a:t>CodeCycle</a:t>
            </a:r>
          </a:p>
          <a:p>
            <a:pPr marL="236628" indent="-236628">
              <a:buFont typeface="+mj-lt"/>
              <a:buAutoNum type="arabicPeriod"/>
            </a:pPr>
            <a:r>
              <a:rPr lang="en-US" sz="1600" dirty="0">
                <a:latin typeface="Goudy Old Style" panose="02020502050305020303" pitchFamily="18" charset="77"/>
              </a:rPr>
              <a:t>San Joaquin Valley Clean Energy Organization</a:t>
            </a:r>
          </a:p>
          <a:p>
            <a:pPr marL="236628" indent="-236628">
              <a:buFont typeface="+mj-lt"/>
              <a:buAutoNum type="arabicPeriod"/>
            </a:pPr>
            <a:r>
              <a:rPr lang="en-US" sz="1600" dirty="0">
                <a:latin typeface="Goudy Old Style" panose="02020502050305020303" pitchFamily="18" charset="77"/>
              </a:rPr>
              <a:t>The Energy Coalition</a:t>
            </a:r>
          </a:p>
        </p:txBody>
      </p:sp>
      <p:cxnSp>
        <p:nvCxnSpPr>
          <p:cNvPr id="23" name="Straight Arrow Connector 22">
            <a:extLst>
              <a:ext uri="{FF2B5EF4-FFF2-40B4-BE49-F238E27FC236}">
                <a16:creationId xmlns:a16="http://schemas.microsoft.com/office/drawing/2014/main" id="{D7B95EF3-D5E2-B04F-A938-1053AB607E63}"/>
              </a:ext>
            </a:extLst>
          </p:cNvPr>
          <p:cNvCxnSpPr>
            <a:cxnSpLocks/>
          </p:cNvCxnSpPr>
          <p:nvPr/>
        </p:nvCxnSpPr>
        <p:spPr>
          <a:xfrm>
            <a:off x="8269603" y="2760514"/>
            <a:ext cx="541518" cy="0"/>
          </a:xfrm>
          <a:prstGeom prst="straightConnector1">
            <a:avLst/>
          </a:prstGeom>
          <a:solidFill>
            <a:schemeClr val="bg1"/>
          </a:solidFill>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4430039-4D4A-3C41-9BC7-297F44C7199C}"/>
              </a:ext>
            </a:extLst>
          </p:cNvPr>
          <p:cNvCxnSpPr>
            <a:cxnSpLocks/>
          </p:cNvCxnSpPr>
          <p:nvPr/>
        </p:nvCxnSpPr>
        <p:spPr>
          <a:xfrm flipH="1">
            <a:off x="3694897" y="2760514"/>
            <a:ext cx="665554" cy="0"/>
          </a:xfrm>
          <a:prstGeom prst="straightConnector1">
            <a:avLst/>
          </a:prstGeom>
          <a:solidFill>
            <a:schemeClr val="bg1"/>
          </a:solidFill>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9F53A9-7171-7B41-8175-0B976CD87419}"/>
              </a:ext>
            </a:extLst>
          </p:cNvPr>
          <p:cNvSpPr txBox="1"/>
          <p:nvPr/>
        </p:nvSpPr>
        <p:spPr>
          <a:xfrm>
            <a:off x="3793861" y="6324099"/>
            <a:ext cx="5769305" cy="369332"/>
          </a:xfrm>
          <a:prstGeom prst="rect">
            <a:avLst/>
          </a:prstGeom>
          <a:noFill/>
        </p:spPr>
        <p:txBody>
          <a:bodyPr wrap="square" rtlCol="0">
            <a:spAutoFit/>
          </a:bodyPr>
          <a:lstStyle/>
          <a:p>
            <a:r>
              <a:rPr lang="en-US" dirty="0">
                <a:latin typeface="Goudy Old Style" panose="02020502050305020303" pitchFamily="18" charset="77"/>
              </a:rPr>
              <a:t>List of Members: </a:t>
            </a:r>
            <a:r>
              <a:rPr lang="en-US" dirty="0">
                <a:latin typeface="Goudy Old Style" panose="02020502050305020303" pitchFamily="18" charset="77"/>
                <a:hlinkClick r:id="rId8"/>
              </a:rPr>
              <a:t>https://www.caeecc.org/members</a:t>
            </a:r>
            <a:r>
              <a:rPr lang="en-US" dirty="0">
                <a:latin typeface="Goudy Old Style" panose="02020502050305020303" pitchFamily="18" charset="77"/>
              </a:rPr>
              <a:t> </a:t>
            </a:r>
          </a:p>
        </p:txBody>
      </p:sp>
    </p:spTree>
    <p:extLst>
      <p:ext uri="{BB962C8B-B14F-4D97-AF65-F5344CB8AC3E}">
        <p14:creationId xmlns:p14="http://schemas.microsoft.com/office/powerpoint/2010/main" val="140634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9CD4-32C5-B646-9298-3D358E43DDBA}"/>
              </a:ext>
            </a:extLst>
          </p:cNvPr>
          <p:cNvSpPr>
            <a:spLocks noGrp="1"/>
          </p:cNvSpPr>
          <p:nvPr>
            <p:ph type="title"/>
          </p:nvPr>
        </p:nvSpPr>
        <p:spPr/>
        <p:txBody>
          <a:bodyPr/>
          <a:lstStyle/>
          <a:p>
            <a:r>
              <a:rPr lang="en-US" dirty="0">
                <a:latin typeface="Goudy Old Style" panose="02020502050305020303" pitchFamily="18" charset="77"/>
              </a:rPr>
              <a:t>Membership Composition - Brainstorm</a:t>
            </a:r>
            <a:br>
              <a:rPr lang="en-US" dirty="0">
                <a:latin typeface="Goudy Old Style" panose="02020502050305020303" pitchFamily="18" charset="77"/>
              </a:rPr>
            </a:br>
            <a:endParaRPr lang="en-US" b="1" dirty="0"/>
          </a:p>
        </p:txBody>
      </p:sp>
      <p:sp>
        <p:nvSpPr>
          <p:cNvPr id="3" name="Text Placeholder 2">
            <a:extLst>
              <a:ext uri="{FF2B5EF4-FFF2-40B4-BE49-F238E27FC236}">
                <a16:creationId xmlns:a16="http://schemas.microsoft.com/office/drawing/2014/main" id="{C81F50D1-E390-974D-966E-935BF6311F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126859-A67B-0B49-AAD2-22D2EDD32916}"/>
              </a:ext>
            </a:extLst>
          </p:cNvPr>
          <p:cNvSpPr>
            <a:spLocks noGrp="1"/>
          </p:cNvSpPr>
          <p:nvPr>
            <p:ph type="sldNum" sz="quarter" idx="12"/>
          </p:nvPr>
        </p:nvSpPr>
        <p:spPr/>
        <p:txBody>
          <a:bodyPr/>
          <a:lstStyle/>
          <a:p>
            <a:fld id="{F8E28480-1C08-4458-AD97-0283E6FFD09D}" type="slidenum">
              <a:rPr lang="en-US" smtClean="0"/>
              <a:t>24</a:t>
            </a:fld>
            <a:endParaRPr lang="en-US"/>
          </a:p>
        </p:txBody>
      </p:sp>
    </p:spTree>
    <p:extLst>
      <p:ext uri="{BB962C8B-B14F-4D97-AF65-F5344CB8AC3E}">
        <p14:creationId xmlns:p14="http://schemas.microsoft.com/office/powerpoint/2010/main" val="53236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57356" y="706890"/>
            <a:ext cx="6096000" cy="998199"/>
          </a:xfrm>
        </p:spPr>
        <p:txBody>
          <a:bodyPr>
            <a:normAutofit fontScale="90000"/>
          </a:bodyPr>
          <a:lstStyle/>
          <a:p>
            <a:pPr algn="ctr"/>
            <a:r>
              <a:rPr lang="en-US" dirty="0"/>
              <a:t>Membership Composition Breakout groups</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 y="1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667833" y="1900379"/>
            <a:ext cx="6247233" cy="4112493"/>
          </a:xfrm>
        </p:spPr>
        <p:txBody>
          <a:bodyPr>
            <a:noAutofit/>
          </a:bodyPr>
          <a:lstStyle/>
          <a:p>
            <a:pPr marL="0" indent="0">
              <a:lnSpc>
                <a:spcPct val="90000"/>
              </a:lnSpc>
              <a:buNone/>
            </a:pPr>
            <a:r>
              <a:rPr lang="en-US" b="1" dirty="0"/>
              <a:t>Discussion questions (focused on Organization-level)</a:t>
            </a:r>
          </a:p>
          <a:p>
            <a:pPr marL="342900" lvl="0" indent="-342900">
              <a:buFont typeface="+mj-lt"/>
              <a:buAutoNum type="arabicPeriod"/>
            </a:pPr>
            <a:r>
              <a:rPr lang="en-US" i="1" dirty="0"/>
              <a:t>What types of organizations are under-represented or missing altogether as CAEECC Members? </a:t>
            </a:r>
            <a:r>
              <a:rPr lang="en-US" dirty="0"/>
              <a:t> </a:t>
            </a:r>
          </a:p>
          <a:p>
            <a:pPr marL="342900" lvl="0" indent="-342900">
              <a:buFont typeface="+mj-lt"/>
              <a:buAutoNum type="arabicPeriod"/>
            </a:pPr>
            <a:r>
              <a:rPr lang="en-US" i="1" dirty="0"/>
              <a:t>What types of organizations, if any, might be over-represented on CAEECC?</a:t>
            </a:r>
            <a:r>
              <a:rPr lang="en-US" dirty="0"/>
              <a:t> </a:t>
            </a:r>
          </a:p>
          <a:p>
            <a:pPr marL="457200" lvl="1" indent="0">
              <a:lnSpc>
                <a:spcPct val="90000"/>
              </a:lnSpc>
              <a:buNone/>
            </a:pPr>
            <a:endParaRPr lang="en-US" sz="1800"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300" normalizeH="0" baseline="0" noProof="0" smtClean="0">
                <a:ln>
                  <a:noFill/>
                </a:ln>
                <a:effectLst/>
                <a:uLnTx/>
                <a:uFillTx/>
                <a:latin typeface="Gill Sans MT"/>
                <a:ea typeface="+mn-ea"/>
                <a:cs typeface="+mn-cs"/>
              </a:rPr>
              <a:pPr marL="0" marR="0" lvl="0" indent="0" defTabSz="914400" rtl="0" eaLnBrk="1" fontAlgn="auto" latinLnBrk="0" hangingPunct="1">
                <a:spcBef>
                  <a:spcPts val="0"/>
                </a:spcBef>
                <a:spcAft>
                  <a:spcPts val="600"/>
                </a:spcAft>
                <a:buClrTx/>
                <a:buSzTx/>
                <a:buFontTx/>
                <a:buNone/>
                <a:tabLst/>
                <a:defRPr/>
              </a:pPr>
              <a:t>25</a:t>
            </a:fld>
            <a:endParaRPr kumimoji="0" lang="en-US" b="0" i="0" u="none" strike="noStrike" kern="1200" cap="none" spc="300" normalizeH="0" baseline="0" noProof="0">
              <a:ln>
                <a:noFill/>
              </a:ln>
              <a:effectLst/>
              <a:uLnTx/>
              <a:uFillTx/>
              <a:latin typeface="Gill Sans MT"/>
              <a:ea typeface="+mn-ea"/>
              <a:cs typeface="+mn-cs"/>
            </a:endParaRPr>
          </a:p>
        </p:txBody>
      </p:sp>
    </p:spTree>
    <p:extLst>
      <p:ext uri="{BB962C8B-B14F-4D97-AF65-F5344CB8AC3E}">
        <p14:creationId xmlns:p14="http://schemas.microsoft.com/office/powerpoint/2010/main" val="265314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7D3C-95A8-C64B-967B-1735890222CC}"/>
              </a:ext>
            </a:extLst>
          </p:cNvPr>
          <p:cNvSpPr>
            <a:spLocks noGrp="1"/>
          </p:cNvSpPr>
          <p:nvPr>
            <p:ph type="title"/>
          </p:nvPr>
        </p:nvSpPr>
        <p:spPr>
          <a:xfrm>
            <a:off x="625642" y="277836"/>
            <a:ext cx="10232858" cy="608429"/>
          </a:xfrm>
        </p:spPr>
        <p:txBody>
          <a:bodyPr>
            <a:normAutofit fontScale="90000"/>
          </a:bodyPr>
          <a:lstStyle/>
          <a:p>
            <a:r>
              <a:rPr lang="en-US" dirty="0"/>
              <a:t>Homework – Tying the C and DEI together</a:t>
            </a:r>
          </a:p>
        </p:txBody>
      </p:sp>
      <p:sp>
        <p:nvSpPr>
          <p:cNvPr id="3" name="Content Placeholder 2">
            <a:extLst>
              <a:ext uri="{FF2B5EF4-FFF2-40B4-BE49-F238E27FC236}">
                <a16:creationId xmlns:a16="http://schemas.microsoft.com/office/drawing/2014/main" id="{031330BD-A3A6-E64A-9DA7-00D0C3AC46F0}"/>
              </a:ext>
            </a:extLst>
          </p:cNvPr>
          <p:cNvSpPr>
            <a:spLocks noGrp="1"/>
          </p:cNvSpPr>
          <p:nvPr>
            <p:ph idx="1"/>
          </p:nvPr>
        </p:nvSpPr>
        <p:spPr>
          <a:xfrm>
            <a:off x="737937" y="1055077"/>
            <a:ext cx="10120563" cy="950186"/>
          </a:xfrm>
        </p:spPr>
        <p:txBody>
          <a:bodyPr>
            <a:normAutofit/>
          </a:bodyPr>
          <a:lstStyle/>
          <a:p>
            <a:pPr marL="0" indent="0">
              <a:buNone/>
            </a:pPr>
            <a:r>
              <a:rPr lang="en-US" b="1" dirty="0"/>
              <a:t>Are the voices you indicated you’d like to review or inform WG recommendations also voices you’d like to have a formal seat on CAEECC?  </a:t>
            </a:r>
          </a:p>
        </p:txBody>
      </p:sp>
      <p:sp>
        <p:nvSpPr>
          <p:cNvPr id="4" name="Slide Number Placeholder 3">
            <a:extLst>
              <a:ext uri="{FF2B5EF4-FFF2-40B4-BE49-F238E27FC236}">
                <a16:creationId xmlns:a16="http://schemas.microsoft.com/office/drawing/2014/main" id="{A354AA84-2D7A-2F43-A544-C5CAB419BBEB}"/>
              </a:ext>
            </a:extLst>
          </p:cNvPr>
          <p:cNvSpPr>
            <a:spLocks noGrp="1"/>
          </p:cNvSpPr>
          <p:nvPr>
            <p:ph type="sldNum" sz="quarter" idx="12"/>
          </p:nvPr>
        </p:nvSpPr>
        <p:spPr/>
        <p:txBody>
          <a:bodyPr/>
          <a:lstStyle/>
          <a:p>
            <a:fld id="{F8E28480-1C08-4458-AD97-0283E6FFD09D}" type="slidenum">
              <a:rPr lang="en-US" smtClean="0"/>
              <a:t>26</a:t>
            </a:fld>
            <a:endParaRPr lang="en-US"/>
          </a:p>
        </p:txBody>
      </p:sp>
      <p:sp>
        <p:nvSpPr>
          <p:cNvPr id="5" name="Content Placeholder 2">
            <a:extLst>
              <a:ext uri="{FF2B5EF4-FFF2-40B4-BE49-F238E27FC236}">
                <a16:creationId xmlns:a16="http://schemas.microsoft.com/office/drawing/2014/main" id="{504DA3DE-09B3-784D-AC0E-C76215F11A88}"/>
              </a:ext>
            </a:extLst>
          </p:cNvPr>
          <p:cNvSpPr txBox="1">
            <a:spLocks/>
          </p:cNvSpPr>
          <p:nvPr/>
        </p:nvSpPr>
        <p:spPr>
          <a:xfrm>
            <a:off x="909758" y="2057400"/>
            <a:ext cx="5031521" cy="41195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Trade allies</a:t>
            </a:r>
            <a:endParaRPr lang="en-US" sz="2800" dirty="0"/>
          </a:p>
          <a:p>
            <a:r>
              <a:rPr lang="en-US" dirty="0"/>
              <a:t>Unions (work/work implementation groups)</a:t>
            </a:r>
            <a:endParaRPr lang="en-US" sz="2800" dirty="0"/>
          </a:p>
          <a:p>
            <a:r>
              <a:rPr lang="en-US" dirty="0"/>
              <a:t>Authorized Agents of IOU's and Implementers  </a:t>
            </a:r>
            <a:endParaRPr lang="en-US" sz="2800" dirty="0"/>
          </a:p>
          <a:p>
            <a:r>
              <a:rPr lang="en-US" dirty="0"/>
              <a:t>Youth, universities, and emerging professionals (including respective diversity groups)  </a:t>
            </a:r>
            <a:endParaRPr lang="en-US" sz="2800" dirty="0"/>
          </a:p>
          <a:p>
            <a:r>
              <a:rPr lang="en-US" dirty="0"/>
              <a:t>Consumer advocates like CalPA and TURN</a:t>
            </a:r>
            <a:endParaRPr lang="en-US" sz="2800" dirty="0"/>
          </a:p>
          <a:p>
            <a:r>
              <a:rPr lang="en-US" dirty="0"/>
              <a:t>Environmental, Racial, and Social Justice groups like Greenlining, Rising Sun, and California Environmental Justice Alliance (CEJA)</a:t>
            </a:r>
            <a:endParaRPr lang="en-US" sz="2800" dirty="0"/>
          </a:p>
          <a:p>
            <a:r>
              <a:rPr lang="en-US" dirty="0"/>
              <a:t>Other experts (e.g., other agencies)</a:t>
            </a:r>
            <a:endParaRPr lang="en-US" sz="2800" dirty="0"/>
          </a:p>
          <a:p>
            <a:r>
              <a:rPr lang="en-US" dirty="0"/>
              <a:t>Advocacy groups whose mission is to promote and establish diversity in EE (similar to E2, ACEEE, etc.)</a:t>
            </a:r>
            <a:endParaRPr lang="en-US" sz="2800" dirty="0"/>
          </a:p>
        </p:txBody>
      </p:sp>
      <p:sp>
        <p:nvSpPr>
          <p:cNvPr id="6" name="Content Placeholder 7">
            <a:extLst>
              <a:ext uri="{FF2B5EF4-FFF2-40B4-BE49-F238E27FC236}">
                <a16:creationId xmlns:a16="http://schemas.microsoft.com/office/drawing/2014/main" id="{F87A6E40-D3D7-2F43-B8BB-DB7291F0DB61}"/>
              </a:ext>
            </a:extLst>
          </p:cNvPr>
          <p:cNvSpPr txBox="1">
            <a:spLocks/>
          </p:cNvSpPr>
          <p:nvPr/>
        </p:nvSpPr>
        <p:spPr>
          <a:xfrm>
            <a:off x="6265408" y="2057401"/>
            <a:ext cx="5016834" cy="4119562"/>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representative sample of customers </a:t>
            </a:r>
            <a:endParaRPr lang="en-US" sz="2800"/>
          </a:p>
          <a:p>
            <a:r>
              <a:rPr lang="en-US"/>
              <a:t>Local Government Coalitions </a:t>
            </a:r>
            <a:endParaRPr lang="en-US" sz="2800"/>
          </a:p>
          <a:p>
            <a:r>
              <a:rPr lang="en-US"/>
              <a:t>Community Based Organizations and/or aggregations of Community Based Organizations  </a:t>
            </a:r>
            <a:endParaRPr lang="en-US" sz="2800"/>
          </a:p>
          <a:p>
            <a:r>
              <a:rPr lang="en-US"/>
              <a:t>Local Government Climate Action Organizations    </a:t>
            </a:r>
            <a:endParaRPr lang="en-US" sz="2800"/>
          </a:p>
          <a:p>
            <a:r>
              <a:rPr lang="en-US"/>
              <a:t>Tenant right groups</a:t>
            </a:r>
            <a:endParaRPr lang="en-US" sz="2800"/>
          </a:p>
          <a:p>
            <a:r>
              <a:rPr lang="en-US"/>
              <a:t>BIPOC specific groups</a:t>
            </a:r>
            <a:endParaRPr lang="en-US" sz="2800"/>
          </a:p>
          <a:p>
            <a:r>
              <a:rPr lang="en-US"/>
              <a:t>Community Service District Latino Service Providers</a:t>
            </a:r>
            <a:endParaRPr lang="en-US" sz="2800"/>
          </a:p>
          <a:p>
            <a:r>
              <a:rPr lang="en-US"/>
              <a:t>Supply houses</a:t>
            </a:r>
            <a:endParaRPr lang="en-US" sz="2800" dirty="0"/>
          </a:p>
        </p:txBody>
      </p:sp>
    </p:spTree>
    <p:extLst>
      <p:ext uri="{BB962C8B-B14F-4D97-AF65-F5344CB8AC3E}">
        <p14:creationId xmlns:p14="http://schemas.microsoft.com/office/powerpoint/2010/main" val="336912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57356" y="706890"/>
            <a:ext cx="6096000" cy="998199"/>
          </a:xfrm>
        </p:spPr>
        <p:txBody>
          <a:bodyPr>
            <a:normAutofit fontScale="90000"/>
          </a:bodyPr>
          <a:lstStyle/>
          <a:p>
            <a:pPr algn="ctr"/>
            <a:r>
              <a:rPr lang="en-US" dirty="0"/>
              <a:t>Membership Composition Breakout groups</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9036" y="35343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667833" y="1726179"/>
            <a:ext cx="6247233" cy="4112493"/>
          </a:xfrm>
        </p:spPr>
        <p:txBody>
          <a:bodyPr>
            <a:noAutofit/>
          </a:bodyPr>
          <a:lstStyle/>
          <a:p>
            <a:pPr marL="0" indent="0">
              <a:lnSpc>
                <a:spcPct val="90000"/>
              </a:lnSpc>
              <a:buNone/>
            </a:pPr>
            <a:r>
              <a:rPr lang="en-US" sz="2200" b="1" dirty="0"/>
              <a:t>Breakout logistics</a:t>
            </a:r>
          </a:p>
          <a:p>
            <a:pPr lvl="1"/>
            <a:r>
              <a:rPr lang="en-US" sz="2200" dirty="0"/>
              <a:t>Assigned one of </a:t>
            </a:r>
            <a:r>
              <a:rPr lang="en-US" sz="2200" b="1" dirty="0"/>
              <a:t>4 breakout rooms </a:t>
            </a:r>
          </a:p>
          <a:p>
            <a:pPr lvl="1"/>
            <a:r>
              <a:rPr lang="en-US" sz="2200" b="1" dirty="0"/>
              <a:t>30-40 minutes </a:t>
            </a:r>
            <a:r>
              <a:rPr lang="en-US" sz="2200" dirty="0"/>
              <a:t>(including transitions)</a:t>
            </a:r>
          </a:p>
          <a:p>
            <a:pPr lvl="2"/>
            <a:r>
              <a:rPr lang="en-US" sz="2200" b="1" dirty="0"/>
              <a:t>Use final 10 mins to summarize group’s key takeaways at bottom of Jam Board</a:t>
            </a:r>
          </a:p>
          <a:p>
            <a:pPr lvl="2"/>
            <a:r>
              <a:rPr lang="en-US" sz="2200" i="1" dirty="0"/>
              <a:t>Facilitator to summarize across groups</a:t>
            </a:r>
          </a:p>
          <a:p>
            <a:pPr lvl="2"/>
            <a:r>
              <a:rPr lang="en-US" sz="2200" dirty="0"/>
              <a:t>Transparency across breakout groups (anonymity depends on your google settings and shouldn’t be needed for brainstorming)</a:t>
            </a:r>
          </a:p>
          <a:p>
            <a:pPr lvl="1">
              <a:lnSpc>
                <a:spcPct val="90000"/>
              </a:lnSpc>
            </a:pPr>
            <a:r>
              <a:rPr lang="en-US" sz="2200" dirty="0"/>
              <a:t>Public will be muted but can use the chat to provide comments</a:t>
            </a:r>
          </a:p>
          <a:p>
            <a:pPr lvl="1">
              <a:lnSpc>
                <a:spcPct val="90000"/>
              </a:lnSpc>
            </a:pPr>
            <a:endParaRPr lang="en-US" sz="2200" dirty="0">
              <a:hlinkClick r:id="rId4"/>
            </a:endParaRPr>
          </a:p>
          <a:p>
            <a:pPr marL="0" indent="0">
              <a:lnSpc>
                <a:spcPct val="90000"/>
              </a:lnSpc>
              <a:buNone/>
            </a:pPr>
            <a:r>
              <a:rPr lang="en-US" sz="2200" u="sng" dirty="0"/>
              <a:t>https://</a:t>
            </a:r>
            <a:r>
              <a:rPr lang="en-US" sz="2200" u="sng" dirty="0" err="1"/>
              <a:t>jamboard.google.com</a:t>
            </a:r>
            <a:r>
              <a:rPr lang="en-US" sz="2200" u="sng" dirty="0"/>
              <a:t>/d/1jnxruxEk8hxvRljzxC6NBxIx6FhrQV7snroPpc-aRso/</a:t>
            </a:r>
            <a:r>
              <a:rPr lang="en-US" sz="2200" u="sng" dirty="0" err="1"/>
              <a:t>viewer?f</a:t>
            </a:r>
            <a:r>
              <a:rPr lang="en-US" sz="2200" u="sng" dirty="0"/>
              <a:t>=0</a:t>
            </a:r>
            <a:endParaRPr lang="en-US" sz="1800"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94239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558B-5258-B74E-B45B-5B23A847A340}"/>
              </a:ext>
            </a:extLst>
          </p:cNvPr>
          <p:cNvSpPr>
            <a:spLocks noGrp="1"/>
          </p:cNvSpPr>
          <p:nvPr>
            <p:ph type="title"/>
          </p:nvPr>
        </p:nvSpPr>
        <p:spPr>
          <a:xfrm>
            <a:off x="1352550" y="419099"/>
            <a:ext cx="9486900" cy="533400"/>
          </a:xfrm>
        </p:spPr>
        <p:txBody>
          <a:bodyPr/>
          <a:lstStyle/>
          <a:p>
            <a:r>
              <a:rPr lang="en-US" dirty="0"/>
              <a:t>Breakout Summaries</a:t>
            </a:r>
          </a:p>
        </p:txBody>
      </p:sp>
      <p:sp>
        <p:nvSpPr>
          <p:cNvPr id="3" name="Content Placeholder 2">
            <a:extLst>
              <a:ext uri="{FF2B5EF4-FFF2-40B4-BE49-F238E27FC236}">
                <a16:creationId xmlns:a16="http://schemas.microsoft.com/office/drawing/2014/main" id="{CBBD4B25-A1E7-4340-9E48-8C7FCBC75FB0}"/>
              </a:ext>
            </a:extLst>
          </p:cNvPr>
          <p:cNvSpPr>
            <a:spLocks noGrp="1"/>
          </p:cNvSpPr>
          <p:nvPr>
            <p:ph idx="1"/>
          </p:nvPr>
        </p:nvSpPr>
        <p:spPr>
          <a:xfrm>
            <a:off x="1371599" y="1295400"/>
            <a:ext cx="9486901" cy="4876801"/>
          </a:xfrm>
        </p:spPr>
        <p:txBody>
          <a:bodyPr/>
          <a:lstStyle/>
          <a:p>
            <a:pPr marL="0" lvl="0" indent="0">
              <a:buNone/>
            </a:pPr>
            <a:r>
              <a:rPr lang="en-US" i="1" dirty="0"/>
              <a:t>Process: Katie to read summaries WG Members create on each of the </a:t>
            </a:r>
            <a:r>
              <a:rPr lang="en-US" i="1" dirty="0" err="1"/>
              <a:t>Jamboards</a:t>
            </a:r>
            <a:endParaRPr lang="en-US" i="1" dirty="0"/>
          </a:p>
          <a:p>
            <a:pPr marL="0" lvl="0" indent="0">
              <a:buNone/>
            </a:pPr>
            <a:endParaRPr lang="en-US" i="1" dirty="0"/>
          </a:p>
          <a:p>
            <a:pPr marL="342900" lvl="0" indent="-342900">
              <a:buFont typeface="+mj-lt"/>
              <a:buAutoNum type="arabicPeriod"/>
            </a:pPr>
            <a:r>
              <a:rPr lang="en-US" i="1" dirty="0"/>
              <a:t>What types of organizations are under-represented or missing altogether as CAEECC Members? </a:t>
            </a:r>
            <a:r>
              <a:rPr lang="en-US" dirty="0"/>
              <a:t> </a:t>
            </a:r>
          </a:p>
          <a:p>
            <a:pPr marL="800100" lvl="1" indent="-342900">
              <a:buFont typeface="+mj-lt"/>
              <a:buAutoNum type="arabicPeriod"/>
            </a:pPr>
            <a:r>
              <a:rPr lang="en-US" dirty="0"/>
              <a:t>Common themes: (to come during meeting)</a:t>
            </a:r>
          </a:p>
          <a:p>
            <a:pPr marL="800100" lvl="1" indent="-342900">
              <a:buFont typeface="+mj-lt"/>
              <a:buAutoNum type="arabicPeriod"/>
            </a:pPr>
            <a:r>
              <a:rPr lang="en-US" dirty="0"/>
              <a:t>Areas of divergence: (to come during meeting)</a:t>
            </a:r>
          </a:p>
          <a:p>
            <a:pPr marL="800100" lvl="1" indent="-342900">
              <a:buFont typeface="+mj-lt"/>
              <a:buAutoNum type="arabicPeriod"/>
            </a:pPr>
            <a:endParaRPr lang="en-US" dirty="0"/>
          </a:p>
          <a:p>
            <a:pPr marL="800100" lvl="1" indent="-342900">
              <a:buFont typeface="+mj-lt"/>
              <a:buAutoNum type="arabicPeriod"/>
            </a:pPr>
            <a:endParaRPr lang="en-US" dirty="0"/>
          </a:p>
          <a:p>
            <a:pPr marL="342900" lvl="0" indent="-342900">
              <a:buFont typeface="+mj-lt"/>
              <a:buAutoNum type="arabicPeriod"/>
            </a:pPr>
            <a:r>
              <a:rPr lang="en-US" i="1" dirty="0"/>
              <a:t>What types of organizations, if any, might be over-represented on CAEECC?</a:t>
            </a:r>
            <a:r>
              <a:rPr lang="en-US" dirty="0"/>
              <a:t> </a:t>
            </a:r>
          </a:p>
          <a:p>
            <a:pPr marL="800100" lvl="1" indent="-342900">
              <a:buFont typeface="+mj-lt"/>
              <a:buAutoNum type="arabicPeriod"/>
            </a:pPr>
            <a:r>
              <a:rPr lang="en-US" dirty="0"/>
              <a:t>Common themes: (to come during meeting)</a:t>
            </a:r>
          </a:p>
          <a:p>
            <a:pPr marL="800100" lvl="1" indent="-342900">
              <a:buFont typeface="+mj-lt"/>
              <a:buAutoNum type="arabicPeriod"/>
            </a:pPr>
            <a:r>
              <a:rPr lang="en-US" dirty="0"/>
              <a:t>Areas of divergence: (to come during meeting)</a:t>
            </a:r>
          </a:p>
          <a:p>
            <a:endParaRPr lang="en-US" dirty="0"/>
          </a:p>
        </p:txBody>
      </p:sp>
      <p:sp>
        <p:nvSpPr>
          <p:cNvPr id="4" name="Slide Number Placeholder 3">
            <a:extLst>
              <a:ext uri="{FF2B5EF4-FFF2-40B4-BE49-F238E27FC236}">
                <a16:creationId xmlns:a16="http://schemas.microsoft.com/office/drawing/2014/main" id="{115ED615-27F9-AA4F-A152-0642488EA315}"/>
              </a:ext>
            </a:extLst>
          </p:cNvPr>
          <p:cNvSpPr>
            <a:spLocks noGrp="1"/>
          </p:cNvSpPr>
          <p:nvPr>
            <p:ph type="sldNum" sz="quarter" idx="12"/>
          </p:nvPr>
        </p:nvSpPr>
        <p:spPr/>
        <p:txBody>
          <a:bodyPr/>
          <a:lstStyle/>
          <a:p>
            <a:fld id="{F8E28480-1C08-4458-AD97-0283E6FFD09D}" type="slidenum">
              <a:rPr lang="en-US" smtClean="0"/>
              <a:t>28</a:t>
            </a:fld>
            <a:endParaRPr lang="en-US"/>
          </a:p>
        </p:txBody>
      </p:sp>
    </p:spTree>
    <p:extLst>
      <p:ext uri="{BB962C8B-B14F-4D97-AF65-F5344CB8AC3E}">
        <p14:creationId xmlns:p14="http://schemas.microsoft.com/office/powerpoint/2010/main" val="81104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r>
              <a:rPr lang="en-US" sz="2000" i="1" dirty="0">
                <a:solidFill>
                  <a:schemeClr val="accent1"/>
                </a:solidFill>
              </a:rPr>
              <a:t>Return at </a:t>
            </a:r>
            <a:r>
              <a:rPr lang="en-US" sz="2000" dirty="0">
                <a:solidFill>
                  <a:schemeClr val="accent1"/>
                </a:solidFill>
              </a:rPr>
              <a:t>2</a:t>
            </a:r>
            <a:r>
              <a:rPr lang="en-US" sz="2000" i="1" dirty="0">
                <a:solidFill>
                  <a:schemeClr val="accent1"/>
                </a:solidFill>
              </a:rPr>
              <a:t>:25</a:t>
            </a: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29</a:t>
            </a:fld>
            <a:endParaRPr lang="en-US"/>
          </a:p>
        </p:txBody>
      </p:sp>
    </p:spTree>
    <p:extLst>
      <p:ext uri="{BB962C8B-B14F-4D97-AF65-F5344CB8AC3E}">
        <p14:creationId xmlns:p14="http://schemas.microsoft.com/office/powerpoint/2010/main" val="222938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7CB-3CE3-6847-9177-6BF2B6862D7C}"/>
              </a:ext>
            </a:extLst>
          </p:cNvPr>
          <p:cNvSpPr>
            <a:spLocks noGrp="1"/>
          </p:cNvSpPr>
          <p:nvPr>
            <p:ph type="title"/>
          </p:nvPr>
        </p:nvSpPr>
        <p:spPr>
          <a:xfrm>
            <a:off x="835573" y="275888"/>
            <a:ext cx="10884773" cy="591207"/>
          </a:xfrm>
        </p:spPr>
        <p:txBody>
          <a:bodyPr/>
          <a:lstStyle/>
          <a:p>
            <a:r>
              <a:rPr lang="en-US" dirty="0"/>
              <a:t>Zoom etiquette</a:t>
            </a:r>
          </a:p>
        </p:txBody>
      </p:sp>
      <p:sp>
        <p:nvSpPr>
          <p:cNvPr id="3" name="Content Placeholder 2">
            <a:extLst>
              <a:ext uri="{FF2B5EF4-FFF2-40B4-BE49-F238E27FC236}">
                <a16:creationId xmlns:a16="http://schemas.microsoft.com/office/drawing/2014/main" id="{5A0EDCD9-7740-B64B-A1B6-C2D9F6D8240D}"/>
              </a:ext>
            </a:extLst>
          </p:cNvPr>
          <p:cNvSpPr>
            <a:spLocks noGrp="1"/>
          </p:cNvSpPr>
          <p:nvPr>
            <p:ph idx="1"/>
          </p:nvPr>
        </p:nvSpPr>
        <p:spPr>
          <a:xfrm>
            <a:off x="835573" y="867095"/>
            <a:ext cx="10884774" cy="4895194"/>
          </a:xfrm>
        </p:spPr>
        <p:txBody>
          <a:bodyPr>
            <a:normAutofit/>
          </a:bodyPr>
          <a:lstStyle/>
          <a:p>
            <a:pPr marL="0" indent="0">
              <a:buNone/>
            </a:pPr>
            <a:r>
              <a:rPr lang="en-US" b="1" dirty="0"/>
              <a:t>Virtual Etiquette</a:t>
            </a:r>
            <a:endParaRPr lang="en-US" dirty="0"/>
          </a:p>
          <a:p>
            <a:pPr lvl="0"/>
            <a:r>
              <a:rPr lang="en-US" dirty="0"/>
              <a:t>Log on a few minutes early, if possible, to ensure your technical connection is working.</a:t>
            </a:r>
          </a:p>
          <a:p>
            <a:pPr lvl="0"/>
            <a:r>
              <a:rPr lang="en-US" dirty="0"/>
              <a:t>Share your video if possible – this fosters engagement and helps mimic an in-person meeting setting.</a:t>
            </a:r>
          </a:p>
          <a:p>
            <a:pPr lvl="0"/>
            <a:r>
              <a:rPr lang="en-US" dirty="0"/>
              <a:t>Raise your hand to enter the queue to speak—then wait for the Facilitator to call on you.</a:t>
            </a:r>
          </a:p>
          <a:p>
            <a:pPr lvl="0"/>
            <a:r>
              <a:rPr lang="en-US" dirty="0"/>
              <a:t>Mute yourself when you’re not speaking.</a:t>
            </a:r>
          </a:p>
          <a:p>
            <a:pPr lvl="0"/>
            <a:r>
              <a:rPr lang="en-US" dirty="0"/>
              <a:t>Note that the Public will be muted except during Public Comment</a:t>
            </a:r>
          </a:p>
          <a:p>
            <a:pPr lvl="0"/>
            <a:r>
              <a:rPr lang="en-US" dirty="0"/>
              <a:t>Tip: you can “rename” yourself to include your organization &amp; pronouns</a:t>
            </a:r>
          </a:p>
        </p:txBody>
      </p:sp>
      <p:sp>
        <p:nvSpPr>
          <p:cNvPr id="4" name="Slide Number Placeholder 3">
            <a:extLst>
              <a:ext uri="{FF2B5EF4-FFF2-40B4-BE49-F238E27FC236}">
                <a16:creationId xmlns:a16="http://schemas.microsoft.com/office/drawing/2014/main" id="{4B6AAD0B-58D1-5448-BF6C-FC31E29D4A40}"/>
              </a:ext>
            </a:extLst>
          </p:cNvPr>
          <p:cNvSpPr>
            <a:spLocks noGrp="1"/>
          </p:cNvSpPr>
          <p:nvPr>
            <p:ph type="sldNum" sz="quarter" idx="12"/>
          </p:nvPr>
        </p:nvSpPr>
        <p:spPr/>
        <p:txBody>
          <a:bodyPr/>
          <a:lstStyle/>
          <a:p>
            <a:fld id="{F8E28480-1C08-4458-AD97-0283E6FFD09D}" type="slidenum">
              <a:rPr lang="en-US" smtClean="0"/>
              <a:t>3</a:t>
            </a:fld>
            <a:endParaRPr lang="en-US"/>
          </a:p>
        </p:txBody>
      </p:sp>
      <p:pic>
        <p:nvPicPr>
          <p:cNvPr id="5" name="Picture 4">
            <a:extLst>
              <a:ext uri="{FF2B5EF4-FFF2-40B4-BE49-F238E27FC236}">
                <a16:creationId xmlns:a16="http://schemas.microsoft.com/office/drawing/2014/main" id="{8DD2888A-1A37-9343-9AF2-630629916D96}"/>
              </a:ext>
            </a:extLst>
          </p:cNvPr>
          <p:cNvPicPr>
            <a:picLocks noChangeAspect="1"/>
          </p:cNvPicPr>
          <p:nvPr/>
        </p:nvPicPr>
        <p:blipFill>
          <a:blip r:embed="rId2"/>
          <a:stretch>
            <a:fillRect/>
          </a:stretch>
        </p:blipFill>
        <p:spPr>
          <a:xfrm>
            <a:off x="6400799" y="5157317"/>
            <a:ext cx="3884885" cy="1617276"/>
          </a:xfrm>
          <a:prstGeom prst="rect">
            <a:avLst/>
          </a:prstGeom>
        </p:spPr>
      </p:pic>
      <p:pic>
        <p:nvPicPr>
          <p:cNvPr id="6" name="Picture 5">
            <a:extLst>
              <a:ext uri="{FF2B5EF4-FFF2-40B4-BE49-F238E27FC236}">
                <a16:creationId xmlns:a16="http://schemas.microsoft.com/office/drawing/2014/main" id="{F2771B3D-8416-4641-A43F-7E424F4AD85F}"/>
              </a:ext>
            </a:extLst>
          </p:cNvPr>
          <p:cNvPicPr>
            <a:picLocks noChangeAspect="1"/>
          </p:cNvPicPr>
          <p:nvPr/>
        </p:nvPicPr>
        <p:blipFill>
          <a:blip r:embed="rId3"/>
          <a:stretch>
            <a:fillRect/>
          </a:stretch>
        </p:blipFill>
        <p:spPr>
          <a:xfrm>
            <a:off x="2075489" y="5157317"/>
            <a:ext cx="3085394" cy="1642226"/>
          </a:xfrm>
          <a:prstGeom prst="rect">
            <a:avLst/>
          </a:prstGeom>
        </p:spPr>
      </p:pic>
      <p:cxnSp>
        <p:nvCxnSpPr>
          <p:cNvPr id="8" name="Straight Arrow Connector 7">
            <a:extLst>
              <a:ext uri="{FF2B5EF4-FFF2-40B4-BE49-F238E27FC236}">
                <a16:creationId xmlns:a16="http://schemas.microsoft.com/office/drawing/2014/main" id="{D98E912C-6E8B-2346-9968-A09B5043FBAB}"/>
              </a:ext>
            </a:extLst>
          </p:cNvPr>
          <p:cNvCxnSpPr/>
          <p:nvPr/>
        </p:nvCxnSpPr>
        <p:spPr>
          <a:xfrm>
            <a:off x="5328745" y="5965955"/>
            <a:ext cx="76725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Donut 8">
            <a:extLst>
              <a:ext uri="{FF2B5EF4-FFF2-40B4-BE49-F238E27FC236}">
                <a16:creationId xmlns:a16="http://schemas.microsoft.com/office/drawing/2014/main" id="{C37BC927-44DB-7F47-AFC3-BCCDA926FD80}"/>
              </a:ext>
            </a:extLst>
          </p:cNvPr>
          <p:cNvSpPr/>
          <p:nvPr/>
        </p:nvSpPr>
        <p:spPr>
          <a:xfrm>
            <a:off x="3618186" y="6179102"/>
            <a:ext cx="1103586" cy="3779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F364DFCD-89E6-1640-A9C4-D22C887286DA}"/>
              </a:ext>
            </a:extLst>
          </p:cNvPr>
          <p:cNvSpPr/>
          <p:nvPr/>
        </p:nvSpPr>
        <p:spPr>
          <a:xfrm>
            <a:off x="6751529" y="5492439"/>
            <a:ext cx="1778696" cy="49846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115219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DIVERSITY, EQUITY &amp; INCLUSION</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553423496"/>
              </p:ext>
            </p:extLst>
          </p:nvPr>
        </p:nvGraphicFramePr>
        <p:xfrm>
          <a:off x="6765675" y="1441134"/>
          <a:ext cx="3932237" cy="579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90E10F5-9E5F-EF4B-A856-2F72B58FFB6F}"/>
              </a:ext>
            </a:extLst>
          </p:cNvPr>
          <p:cNvSpPr>
            <a:spLocks noGrp="1"/>
          </p:cNvSpPr>
          <p:nvPr>
            <p:ph type="sldNum" sz="quarter" idx="12"/>
          </p:nvPr>
        </p:nvSpPr>
        <p:spPr/>
        <p:txBody>
          <a:bodyPr/>
          <a:lstStyle/>
          <a:p>
            <a:fld id="{F8E28480-1C08-4458-AD97-0283E6FFD09D}" type="slidenum">
              <a:rPr lang="en-US" smtClean="0"/>
              <a:t>30</a:t>
            </a:fld>
            <a:endParaRPr lang="en-US"/>
          </a:p>
        </p:txBody>
      </p:sp>
    </p:spTree>
    <p:extLst>
      <p:ext uri="{BB962C8B-B14F-4D97-AF65-F5344CB8AC3E}">
        <p14:creationId xmlns:p14="http://schemas.microsoft.com/office/powerpoint/2010/main" val="3583742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47285"/>
            <a:ext cx="10515600" cy="1254124"/>
          </a:xfrm>
        </p:spPr>
        <p:txBody>
          <a:bodyPr>
            <a:noAutofit/>
          </a:bodyPr>
          <a:lstStyle/>
          <a:p>
            <a:r>
              <a:rPr lang="en-US" dirty="0"/>
              <a:t>Quick Review of </a:t>
            </a:r>
            <a:r>
              <a:rPr lang="en-US" dirty="0" err="1"/>
              <a:t>dei</a:t>
            </a:r>
            <a:r>
              <a:rPr lang="en-US" dirty="0"/>
              <a:t> recommendations roadmap</a:t>
            </a:r>
          </a:p>
        </p:txBody>
      </p:sp>
      <p:graphicFrame>
        <p:nvGraphicFramePr>
          <p:cNvPr id="5" name="Content Placeholder 4">
            <a:extLst>
              <a:ext uri="{FF2B5EF4-FFF2-40B4-BE49-F238E27FC236}">
                <a16:creationId xmlns:a16="http://schemas.microsoft.com/office/drawing/2014/main" id="{17245F57-4BD5-7F49-A1BD-477AD54F7532}"/>
              </a:ext>
            </a:extLst>
          </p:cNvPr>
          <p:cNvGraphicFramePr>
            <a:graphicFrameLocks noGrp="1"/>
          </p:cNvGraphicFramePr>
          <p:nvPr>
            <p:ph idx="1"/>
            <p:extLst>
              <p:ext uri="{D42A27DB-BD31-4B8C-83A1-F6EECF244321}">
                <p14:modId xmlns:p14="http://schemas.microsoft.com/office/powerpoint/2010/main" val="2936337150"/>
              </p:ext>
            </p:extLst>
          </p:nvPr>
        </p:nvGraphicFramePr>
        <p:xfrm>
          <a:off x="1704243" y="1072704"/>
          <a:ext cx="7946195" cy="224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5">
            <a:extLst>
              <a:ext uri="{FF2B5EF4-FFF2-40B4-BE49-F238E27FC236}">
                <a16:creationId xmlns:a16="http://schemas.microsoft.com/office/drawing/2014/main" id="{59C29959-6750-BB49-849C-9A681268F2B4}"/>
              </a:ext>
            </a:extLst>
          </p:cNvPr>
          <p:cNvGraphicFramePr>
            <a:graphicFrameLocks/>
          </p:cNvGraphicFramePr>
          <p:nvPr>
            <p:extLst>
              <p:ext uri="{D42A27DB-BD31-4B8C-83A1-F6EECF244321}">
                <p14:modId xmlns:p14="http://schemas.microsoft.com/office/powerpoint/2010/main" val="2480623498"/>
              </p:ext>
            </p:extLst>
          </p:nvPr>
        </p:nvGraphicFramePr>
        <p:xfrm>
          <a:off x="600740" y="3396832"/>
          <a:ext cx="10515600" cy="3175870"/>
        </p:xfrm>
        <a:graphic>
          <a:graphicData uri="http://schemas.openxmlformats.org/drawingml/2006/table">
            <a:tbl>
              <a:tblPr firstRow="1" bandRow="1">
                <a:tableStyleId>{B301B821-A1FF-4177-AEE7-76D212191A09}</a:tableStyleId>
              </a:tblPr>
              <a:tblGrid>
                <a:gridCol w="1192978">
                  <a:extLst>
                    <a:ext uri="{9D8B030D-6E8A-4147-A177-3AD203B41FA5}">
                      <a16:colId xmlns:a16="http://schemas.microsoft.com/office/drawing/2014/main" val="1758424977"/>
                    </a:ext>
                  </a:extLst>
                </a:gridCol>
                <a:gridCol w="1585732">
                  <a:extLst>
                    <a:ext uri="{9D8B030D-6E8A-4147-A177-3AD203B41FA5}">
                      <a16:colId xmlns:a16="http://schemas.microsoft.com/office/drawing/2014/main" val="2789415276"/>
                    </a:ext>
                  </a:extLst>
                </a:gridCol>
                <a:gridCol w="7736890">
                  <a:extLst>
                    <a:ext uri="{9D8B030D-6E8A-4147-A177-3AD203B41FA5}">
                      <a16:colId xmlns:a16="http://schemas.microsoft.com/office/drawing/2014/main" val="1060176753"/>
                    </a:ext>
                  </a:extLst>
                </a:gridCol>
              </a:tblGrid>
              <a:tr h="298632">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970847">
                <a:tc>
                  <a:txBody>
                    <a:bodyPr/>
                    <a:lstStyle/>
                    <a:p>
                      <a:pPr algn="l" rtl="0" fontAlgn="base">
                        <a:spcBef>
                          <a:spcPts val="0"/>
                        </a:spcBef>
                        <a:spcAft>
                          <a:spcPts val="0"/>
                        </a:spcAft>
                      </a:pPr>
                      <a:r>
                        <a:rPr lang="en-US" sz="1400" b="0" u="none" strike="noStrike" dirty="0">
                          <a:solidFill>
                            <a:schemeClr val="tx1">
                              <a:lumMod val="50000"/>
                              <a:lumOff val="50000"/>
                            </a:schemeClr>
                          </a:solidFill>
                          <a:effectLst/>
                        </a:rPr>
                        <a:t>1</a:t>
                      </a:r>
                      <a:r>
                        <a:rPr lang="en-US" sz="1400" b="0" u="none" strike="noStrike" baseline="30000" dirty="0">
                          <a:solidFill>
                            <a:schemeClr val="tx1">
                              <a:lumMod val="50000"/>
                              <a:lumOff val="50000"/>
                            </a:schemeClr>
                          </a:solidFill>
                          <a:effectLst/>
                        </a:rPr>
                        <a:t>st</a:t>
                      </a:r>
                      <a:r>
                        <a:rPr lang="en-US" sz="1400" b="0" u="none" strike="noStrike" dirty="0">
                          <a:solidFill>
                            <a:schemeClr val="tx1">
                              <a:lumMod val="50000"/>
                              <a:lumOff val="50000"/>
                            </a:schemeClr>
                          </a:solidFill>
                          <a:effectLst/>
                        </a:rPr>
                        <a:t> meeting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50000"/>
                              <a:lumOff val="50000"/>
                            </a:schemeClr>
                          </a:solidFill>
                          <a:effectLst/>
                          <a:latin typeface="+mn-lt"/>
                          <a:ea typeface="+mn-ea"/>
                          <a:cs typeface="+mn-cs"/>
                        </a:rPr>
                        <a:t>January 13, 2022</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Outline further details of what will be covered in this group</a:t>
                      </a:r>
                    </a:p>
                  </a:txBody>
                  <a:tcPr marL="138151" marR="82891" marT="82891" marB="82891" anchor="b"/>
                </a:tc>
                <a:extLst>
                  <a:ext uri="{0D108BD9-81ED-4DB2-BD59-A6C34878D82A}">
                    <a16:rowId xmlns:a16="http://schemas.microsoft.com/office/drawing/2014/main" val="2059980531"/>
                  </a:ext>
                </a:extLst>
              </a:tr>
              <a:tr h="634740">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298632">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23,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298632">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March 5,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bl>
          </a:graphicData>
        </a:graphic>
      </p:graphicFrame>
    </p:spTree>
    <p:extLst>
      <p:ext uri="{BB962C8B-B14F-4D97-AF65-F5344CB8AC3E}">
        <p14:creationId xmlns:p14="http://schemas.microsoft.com/office/powerpoint/2010/main" val="388065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26AA-AD85-F24F-BFF2-D6777BF5961B}"/>
              </a:ext>
            </a:extLst>
          </p:cNvPr>
          <p:cNvSpPr>
            <a:spLocks noGrp="1"/>
          </p:cNvSpPr>
          <p:nvPr>
            <p:ph type="title"/>
          </p:nvPr>
        </p:nvSpPr>
        <p:spPr/>
        <p:txBody>
          <a:bodyPr/>
          <a:lstStyle/>
          <a:p>
            <a:r>
              <a:rPr lang="en-US" dirty="0">
                <a:latin typeface="Goudy Old Style" panose="02020502050305020303" pitchFamily="18" charset="77"/>
              </a:rPr>
              <a:t>Discuss and refine DEI recommendations from homework </a:t>
            </a:r>
            <a:endParaRPr lang="en-US" dirty="0"/>
          </a:p>
        </p:txBody>
      </p:sp>
      <p:sp>
        <p:nvSpPr>
          <p:cNvPr id="3" name="Text Placeholder 2">
            <a:extLst>
              <a:ext uri="{FF2B5EF4-FFF2-40B4-BE49-F238E27FC236}">
                <a16:creationId xmlns:a16="http://schemas.microsoft.com/office/drawing/2014/main" id="{A281A1C5-CE82-D049-A5F0-68F42AF045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BE8BEA-0DD2-8A47-BF69-16E8D5D5C155}"/>
              </a:ext>
            </a:extLst>
          </p:cNvPr>
          <p:cNvSpPr>
            <a:spLocks noGrp="1"/>
          </p:cNvSpPr>
          <p:nvPr>
            <p:ph type="sldNum" sz="quarter" idx="12"/>
          </p:nvPr>
        </p:nvSpPr>
        <p:spPr/>
        <p:txBody>
          <a:bodyPr/>
          <a:lstStyle/>
          <a:p>
            <a:fld id="{F8E28480-1C08-4458-AD97-0283E6FFD09D}" type="slidenum">
              <a:rPr lang="en-US" smtClean="0"/>
              <a:t>32</a:t>
            </a:fld>
            <a:endParaRPr lang="en-US"/>
          </a:p>
        </p:txBody>
      </p:sp>
    </p:spTree>
    <p:extLst>
      <p:ext uri="{BB962C8B-B14F-4D97-AF65-F5344CB8AC3E}">
        <p14:creationId xmlns:p14="http://schemas.microsoft.com/office/powerpoint/2010/main" val="3041365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191069" y="701040"/>
            <a:ext cx="4271749" cy="5486400"/>
          </a:xfrm>
        </p:spPr>
        <p:txBody>
          <a:bodyPr anchor="ctr">
            <a:normAutofit/>
          </a:bodyPr>
          <a:lstStyle/>
          <a:p>
            <a:pPr algn="ctr"/>
            <a:r>
              <a:rPr lang="en-US" dirty="0"/>
              <a:t>As we go through the homework SYNTHESIs…  </a:t>
            </a:r>
            <a:br>
              <a:rPr lang="en-US" dirty="0"/>
            </a:br>
            <a:br>
              <a:rPr lang="en-US" dirty="0"/>
            </a:br>
            <a:r>
              <a:rPr lang="en-US" sz="2400" b="1" dirty="0"/>
              <a:t>What’s missing?</a:t>
            </a:r>
            <a:br>
              <a:rPr lang="en-US" sz="2400" b="1" dirty="0"/>
            </a:br>
            <a:br>
              <a:rPr lang="en-US" sz="2400" b="1" dirty="0"/>
            </a:br>
            <a:r>
              <a:rPr lang="en-US" sz="2400" b="1" dirty="0"/>
              <a:t> what do you want clarity on?</a:t>
            </a:r>
            <a:br>
              <a:rPr lang="en-US" sz="2400" b="1" dirty="0"/>
            </a:br>
            <a:br>
              <a:rPr lang="en-US" sz="2400" b="1" dirty="0"/>
            </a:br>
            <a:r>
              <a:rPr lang="en-US" sz="2400" b="1" dirty="0"/>
              <a:t> and what doesn’t make sense to you</a:t>
            </a:r>
            <a:endParaRPr lang="en-US" sz="2400"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a:spcAft>
                <a:spcPts val="600"/>
              </a:spcAft>
            </a:pPr>
            <a:fld id="{B52D1F0E-ADB9-054E-881E-D5691EC4F528}" type="slidenum">
              <a:rPr lang="en-US" smtClean="0"/>
              <a:pPr>
                <a:spcAft>
                  <a:spcPts val="600"/>
                </a:spcAft>
              </a:pPr>
              <a:t>33</a:t>
            </a:fld>
            <a:endParaRPr lang="en-US"/>
          </a:p>
        </p:txBody>
      </p:sp>
      <p:graphicFrame>
        <p:nvGraphicFramePr>
          <p:cNvPr id="7" name="Content Placeholder 2">
            <a:extLst>
              <a:ext uri="{FF2B5EF4-FFF2-40B4-BE49-F238E27FC236}">
                <a16:creationId xmlns:a16="http://schemas.microsoft.com/office/drawing/2014/main" id="{F08105DC-D30D-4DEA-B4B9-C6DBC96110B6}"/>
              </a:ext>
            </a:extLst>
          </p:cNvPr>
          <p:cNvGraphicFramePr>
            <a:graphicFrameLocks noGrp="1"/>
          </p:cNvGraphicFramePr>
          <p:nvPr>
            <p:ph idx="1"/>
            <p:extLst>
              <p:ext uri="{D42A27DB-BD31-4B8C-83A1-F6EECF244321}">
                <p14:modId xmlns:p14="http://schemas.microsoft.com/office/powerpoint/2010/main" val="1714284114"/>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815BFE6-74D0-A94D-94D8-17BC1ADDDDE0}"/>
              </a:ext>
            </a:extLst>
          </p:cNvPr>
          <p:cNvSpPr txBox="1"/>
          <p:nvPr/>
        </p:nvSpPr>
        <p:spPr>
          <a:xfrm>
            <a:off x="5410200" y="204716"/>
            <a:ext cx="6354169" cy="369332"/>
          </a:xfrm>
          <a:prstGeom prst="rect">
            <a:avLst/>
          </a:prstGeom>
          <a:noFill/>
        </p:spPr>
        <p:txBody>
          <a:bodyPr wrap="square" rtlCol="0">
            <a:spAutoFit/>
          </a:bodyPr>
          <a:lstStyle/>
          <a:p>
            <a:r>
              <a:rPr lang="en-US" dirty="0">
                <a:latin typeface="Goudy Old Style" panose="02020502050305020303" pitchFamily="18" charset="77"/>
              </a:rPr>
              <a:t>Categories of Recommendations in DEI Homework Assignment:</a:t>
            </a:r>
          </a:p>
        </p:txBody>
      </p:sp>
    </p:spTree>
    <p:extLst>
      <p:ext uri="{BB962C8B-B14F-4D97-AF65-F5344CB8AC3E}">
        <p14:creationId xmlns:p14="http://schemas.microsoft.com/office/powerpoint/2010/main" val="1441711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685800" y="1371600"/>
            <a:ext cx="2742028" cy="4114800"/>
          </a:xfrm>
        </p:spPr>
        <p:txBody>
          <a:bodyPr anchor="ctr">
            <a:normAutofit/>
          </a:bodyPr>
          <a:lstStyle/>
          <a:p>
            <a:pPr algn="ctr"/>
            <a:r>
              <a:rPr lang="en-US" sz="2400" dirty="0">
                <a:solidFill>
                  <a:schemeClr val="bg2"/>
                </a:solidFill>
              </a:rPr>
              <a:t>HOMEWORK SYNTHESIS:</a:t>
            </a:r>
            <a:br>
              <a:rPr lang="en-US" sz="2400" dirty="0">
                <a:solidFill>
                  <a:schemeClr val="bg2"/>
                </a:solidFill>
              </a:rPr>
            </a:br>
            <a:br>
              <a:rPr lang="en-US" sz="2400" dirty="0">
                <a:solidFill>
                  <a:schemeClr val="bg2"/>
                </a:solidFill>
              </a:rPr>
            </a:br>
            <a:r>
              <a:rPr lang="en-US" sz="2400" dirty="0">
                <a:solidFill>
                  <a:schemeClr val="bg2"/>
                </a:solidFill>
              </a:rPr>
              <a:t> facilitation practices</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5310963" y="1270591"/>
            <a:ext cx="5631357" cy="4364666"/>
          </a:xfrm>
        </p:spPr>
        <p:txBody>
          <a:bodyPr anchor="ctr">
            <a:normAutofit/>
          </a:bodyPr>
          <a:lstStyle/>
          <a:p>
            <a:pPr marL="0" indent="0">
              <a:buNone/>
            </a:pPr>
            <a:r>
              <a:rPr lang="en-US" sz="2000" u="sng"/>
              <a:t>Categories</a:t>
            </a:r>
          </a:p>
          <a:p>
            <a:r>
              <a:rPr lang="en-US" sz="2000"/>
              <a:t>Facilitation strategies</a:t>
            </a:r>
          </a:p>
          <a:p>
            <a:r>
              <a:rPr lang="en-US" sz="2000"/>
              <a:t>Ideas for new infrastructure </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a:spcAft>
                <a:spcPts val="600"/>
              </a:spcAft>
            </a:pPr>
            <a:fld id="{B52D1F0E-ADB9-054E-881E-D5691EC4F528}" type="slidenum">
              <a:rPr lang="en-US" smtClean="0"/>
              <a:pPr>
                <a:spcAft>
                  <a:spcPts val="600"/>
                </a:spcAft>
              </a:pPr>
              <a:t>34</a:t>
            </a:fld>
            <a:endParaRPr lang="en-US"/>
          </a:p>
        </p:txBody>
      </p:sp>
      <p:sp>
        <p:nvSpPr>
          <p:cNvPr id="15" name="Rectangle 14">
            <a:extLst>
              <a:ext uri="{FF2B5EF4-FFF2-40B4-BE49-F238E27FC236}">
                <a16:creationId xmlns:a16="http://schemas.microsoft.com/office/drawing/2014/main" id="{76217AFE-B6EB-0E47-86E5-AC06D1141520}"/>
              </a:ext>
            </a:extLst>
          </p:cNvPr>
          <p:cNvSpPr/>
          <p:nvPr/>
        </p:nvSpPr>
        <p:spPr>
          <a:xfrm>
            <a:off x="6415447" y="1222743"/>
            <a:ext cx="4766902" cy="11507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921889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facilitation practices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fontScale="85000" lnSpcReduction="10000"/>
          </a:bodyPr>
          <a:lstStyle/>
          <a:p>
            <a:pPr marL="0" indent="0">
              <a:buNone/>
            </a:pPr>
            <a:r>
              <a:rPr lang="en-US" u="sng" dirty="0"/>
              <a:t>Facilitation Strategies</a:t>
            </a:r>
          </a:p>
          <a:p>
            <a:pPr marL="457200" lvl="0" indent="-457200">
              <a:buFont typeface="+mj-lt"/>
              <a:buAutoNum type="alphaUcPeriod"/>
            </a:pPr>
            <a:r>
              <a:rPr lang="en-US" dirty="0"/>
              <a:t>Pilot different strategies to invite</a:t>
            </a:r>
            <a:r>
              <a:rPr lang="en-US" b="1" dirty="0"/>
              <a:t> underrepresented and quiet voices</a:t>
            </a:r>
            <a:r>
              <a:rPr lang="en-US" dirty="0"/>
              <a:t> to speak up (beyond the “share the mic” meeting norm)</a:t>
            </a:r>
          </a:p>
          <a:p>
            <a:pPr marL="457200" lvl="0" indent="-457200">
              <a:buFont typeface="+mj-lt"/>
              <a:buAutoNum type="alphaUcPeriod"/>
            </a:pPr>
            <a:r>
              <a:rPr lang="en-US" dirty="0"/>
              <a:t>Ensure facilitation approach focuses on </a:t>
            </a:r>
            <a:r>
              <a:rPr lang="en-US" b="1" dirty="0"/>
              <a:t>inclusion, positivity, and seeking consensus</a:t>
            </a:r>
            <a:endParaRPr lang="en-US" dirty="0"/>
          </a:p>
          <a:p>
            <a:pPr marL="457200" lvl="0" indent="-457200">
              <a:buFont typeface="+mj-lt"/>
              <a:buAutoNum type="alphaUcPeriod"/>
            </a:pPr>
            <a:r>
              <a:rPr lang="en-US" dirty="0"/>
              <a:t>Provide </a:t>
            </a:r>
            <a:r>
              <a:rPr lang="en-US" b="1" dirty="0"/>
              <a:t>ample time for processing information</a:t>
            </a:r>
            <a:r>
              <a:rPr lang="en-US" dirty="0"/>
              <a:t> and </a:t>
            </a:r>
            <a:r>
              <a:rPr lang="en-US" b="1" dirty="0"/>
              <a:t>multiple strategies for gathering input</a:t>
            </a:r>
            <a:r>
              <a:rPr lang="en-US" dirty="0"/>
              <a:t> (e.g., written and verbal, during and outside of meetings; polls and other interactive activities; consider a flipped classroom model focused exclusively on engagement, questions, and discussion)</a:t>
            </a:r>
          </a:p>
          <a:p>
            <a:pPr marL="457200" lvl="0" indent="-457200">
              <a:buFont typeface="+mj-lt"/>
              <a:buAutoNum type="alphaUcPeriod"/>
            </a:pPr>
            <a:r>
              <a:rPr lang="en-US" b="1" dirty="0"/>
              <a:t>Make inclusivity a goal of every meeting</a:t>
            </a:r>
            <a:r>
              <a:rPr lang="en-US" dirty="0"/>
              <a:t> - and review each meeting to confirm goal was met</a:t>
            </a:r>
          </a:p>
          <a:p>
            <a:pPr marL="457200" lvl="0" indent="-457200">
              <a:buFont typeface="+mj-lt"/>
              <a:buAutoNum type="alphaUcPeriod"/>
            </a:pPr>
            <a:r>
              <a:rPr lang="en-US" dirty="0"/>
              <a:t>Build </a:t>
            </a:r>
            <a:r>
              <a:rPr lang="en-US" b="1" dirty="0"/>
              <a:t>more time into agenda</a:t>
            </a:r>
            <a:r>
              <a:rPr lang="en-US" dirty="0"/>
              <a:t> for disagreement, discussion, and quick energizing exercises (</a:t>
            </a:r>
            <a:r>
              <a:rPr lang="en-US" dirty="0" err="1"/>
              <a:t>esp</a:t>
            </a:r>
            <a:r>
              <a:rPr lang="en-US" dirty="0"/>
              <a:t> for DEI conversations)</a:t>
            </a:r>
          </a:p>
          <a:p>
            <a:pPr marL="457200" lvl="0" indent="-457200">
              <a:buFont typeface="+mj-lt"/>
              <a:buAutoNum type="alphaUcPeriod"/>
            </a:pPr>
            <a:r>
              <a:rPr lang="en-US" dirty="0"/>
              <a:t>Strong enforcement of </a:t>
            </a:r>
            <a:r>
              <a:rPr lang="en-US" b="1" dirty="0"/>
              <a:t>video groundrule</a:t>
            </a:r>
            <a:r>
              <a:rPr lang="en-US" dirty="0"/>
              <a:t> (</a:t>
            </a:r>
            <a:r>
              <a:rPr lang="en-US" dirty="0" err="1"/>
              <a:t>esp</a:t>
            </a:r>
            <a:r>
              <a:rPr lang="en-US" dirty="0"/>
              <a:t> for DEI conversations)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35</a:t>
            </a:fld>
            <a:endParaRPr lang="en-US"/>
          </a:p>
        </p:txBody>
      </p:sp>
    </p:spTree>
    <p:extLst>
      <p:ext uri="{BB962C8B-B14F-4D97-AF65-F5344CB8AC3E}">
        <p14:creationId xmlns:p14="http://schemas.microsoft.com/office/powerpoint/2010/main" val="262893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facilitation practices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lnSpcReduction="10000"/>
          </a:bodyPr>
          <a:lstStyle/>
          <a:p>
            <a:pPr marL="0" indent="0">
              <a:buNone/>
            </a:pPr>
            <a:r>
              <a:rPr lang="en-US" u="sng" dirty="0"/>
              <a:t>Ideas for new infrastructure</a:t>
            </a:r>
          </a:p>
          <a:p>
            <a:pPr marL="457200" lvl="0" indent="-457200">
              <a:buFont typeface="+mj-lt"/>
              <a:buAutoNum type="alphaUcPeriod"/>
            </a:pPr>
            <a:r>
              <a:rPr lang="en-US" b="1" dirty="0"/>
              <a:t>Alternate facilitation role among CAEECC Members</a:t>
            </a:r>
            <a:endParaRPr lang="en-US" dirty="0"/>
          </a:p>
          <a:p>
            <a:pPr marL="457200" lvl="0" indent="-457200">
              <a:buFont typeface="+mj-lt"/>
              <a:buAutoNum type="alphaUcPeriod"/>
            </a:pPr>
            <a:r>
              <a:rPr lang="en-US" dirty="0"/>
              <a:t>Hire a </a:t>
            </a:r>
            <a:r>
              <a:rPr lang="en-US" b="1" dirty="0"/>
              <a:t>consultant</a:t>
            </a:r>
            <a:r>
              <a:rPr lang="en-US" dirty="0"/>
              <a:t> to either participate in meetings or analyze any proposed policies, reports, findings</a:t>
            </a:r>
          </a:p>
          <a:p>
            <a:pPr marL="457200" lvl="0" indent="-457200">
              <a:buFont typeface="+mj-lt"/>
              <a:buAutoNum type="alphaUcPeriod"/>
            </a:pPr>
            <a:r>
              <a:rPr lang="en-US" dirty="0"/>
              <a:t>Use a </a:t>
            </a:r>
            <a:r>
              <a:rPr lang="en-US" b="1" dirty="0"/>
              <a:t>co-facilitator</a:t>
            </a:r>
            <a:r>
              <a:rPr lang="en-US" dirty="0"/>
              <a:t> to read the room and monitor chat (</a:t>
            </a:r>
            <a:r>
              <a:rPr lang="en-US" dirty="0" err="1"/>
              <a:t>esp</a:t>
            </a:r>
            <a:r>
              <a:rPr lang="en-US" dirty="0"/>
              <a:t> for any DEI conversations)</a:t>
            </a:r>
          </a:p>
          <a:p>
            <a:pPr marL="457200" lvl="0" indent="-457200">
              <a:buFont typeface="+mj-lt"/>
              <a:buAutoNum type="alphaUcPeriod"/>
            </a:pPr>
            <a:r>
              <a:rPr lang="en-US" dirty="0"/>
              <a:t>Leverage </a:t>
            </a:r>
            <a:r>
              <a:rPr lang="en-US" b="1" dirty="0"/>
              <a:t>personality test</a:t>
            </a:r>
            <a:r>
              <a:rPr lang="en-US" dirty="0"/>
              <a:t> results to improve engagement with all Members</a:t>
            </a:r>
          </a:p>
          <a:p>
            <a:pPr marL="457200" lvl="0" indent="-457200">
              <a:buFont typeface="+mj-lt"/>
              <a:buAutoNum type="alphaUcPeriod"/>
            </a:pPr>
            <a:r>
              <a:rPr lang="en-US" dirty="0"/>
              <a:t>Adopt strategies for </a:t>
            </a:r>
            <a:r>
              <a:rPr lang="en-US" b="1" dirty="0"/>
              <a:t>disability justice</a:t>
            </a:r>
            <a:r>
              <a:rPr lang="en-US" dirty="0"/>
              <a:t> (e.g., translation of materials to improve language access; closed/live captioning for the hearing impaired; written testimony for people with speech impairments)</a:t>
            </a:r>
          </a:p>
          <a:p>
            <a:pPr marL="0" indent="0">
              <a:buNone/>
            </a:pP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36</a:t>
            </a:fld>
            <a:endParaRPr lang="en-US"/>
          </a:p>
        </p:txBody>
      </p:sp>
    </p:spTree>
    <p:extLst>
      <p:ext uri="{BB962C8B-B14F-4D97-AF65-F5344CB8AC3E}">
        <p14:creationId xmlns:p14="http://schemas.microsoft.com/office/powerpoint/2010/main" val="3390376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685800" y="1371600"/>
            <a:ext cx="2742028" cy="4114800"/>
          </a:xfrm>
        </p:spPr>
        <p:txBody>
          <a:bodyPr anchor="ctr">
            <a:normAutofit/>
          </a:bodyPr>
          <a:lstStyle/>
          <a:p>
            <a:pPr algn="ctr"/>
            <a:r>
              <a:rPr lang="en-US" sz="2200" dirty="0">
                <a:solidFill>
                  <a:schemeClr val="bg2"/>
                </a:solidFill>
              </a:rPr>
              <a:t>HOMEWORK SYNTHESIs:</a:t>
            </a:r>
            <a:br>
              <a:rPr lang="en-US" sz="2200" dirty="0">
                <a:solidFill>
                  <a:schemeClr val="bg2"/>
                </a:solidFill>
              </a:rPr>
            </a:br>
            <a:br>
              <a:rPr lang="en-US" sz="2200" dirty="0">
                <a:solidFill>
                  <a:schemeClr val="bg2"/>
                </a:solidFill>
              </a:rPr>
            </a:br>
            <a:r>
              <a:rPr lang="en-US" sz="2200" dirty="0">
                <a:solidFill>
                  <a:schemeClr val="bg2"/>
                </a:solidFill>
              </a:rPr>
              <a:t> Member Recruitment &amp; Retention</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5310963" y="1270591"/>
            <a:ext cx="5631357" cy="4364666"/>
          </a:xfrm>
        </p:spPr>
        <p:txBody>
          <a:bodyPr anchor="ctr">
            <a:normAutofit/>
          </a:bodyPr>
          <a:lstStyle/>
          <a:p>
            <a:pPr marL="0" indent="0">
              <a:buNone/>
            </a:pPr>
            <a:r>
              <a:rPr lang="en-US" sz="2000" u="sng"/>
              <a:t>Categories</a:t>
            </a:r>
          </a:p>
          <a:p>
            <a:r>
              <a:rPr lang="en-US" sz="2000"/>
              <a:t>Compensation</a:t>
            </a:r>
          </a:p>
          <a:p>
            <a:r>
              <a:rPr lang="en-US" sz="2000"/>
              <a:t>Meeting accessibility</a:t>
            </a:r>
          </a:p>
          <a:p>
            <a:pPr lvl="0"/>
            <a:r>
              <a:rPr lang="en-US" sz="2000"/>
              <a:t>Outreach &amp; relationship building</a:t>
            </a:r>
          </a:p>
          <a:p>
            <a:r>
              <a:rPr lang="en-US" sz="2000"/>
              <a:t>Public engagement</a:t>
            </a:r>
          </a:p>
          <a:p>
            <a:r>
              <a:rPr lang="en-US" sz="2000"/>
              <a:t>Application process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a:spcAft>
                <a:spcPts val="600"/>
              </a:spcAft>
            </a:pPr>
            <a:fld id="{B52D1F0E-ADB9-054E-881E-D5691EC4F528}" type="slidenum">
              <a:rPr lang="en-US" smtClean="0"/>
              <a:pPr>
                <a:spcAft>
                  <a:spcPts val="600"/>
                </a:spcAft>
              </a:pPr>
              <a:t>37</a:t>
            </a:fld>
            <a:endParaRPr lang="en-US"/>
          </a:p>
        </p:txBody>
      </p:sp>
    </p:spTree>
    <p:extLst>
      <p:ext uri="{BB962C8B-B14F-4D97-AF65-F5344CB8AC3E}">
        <p14:creationId xmlns:p14="http://schemas.microsoft.com/office/powerpoint/2010/main" val="3985372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Member Recruitment &amp; Retention</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pPr marL="0" indent="0">
              <a:buNone/>
            </a:pPr>
            <a:r>
              <a:rPr lang="en-US" u="sng" dirty="0"/>
              <a:t>Compensation</a:t>
            </a:r>
            <a:endParaRPr lang="en-US" dirty="0"/>
          </a:p>
          <a:p>
            <a:pPr marL="457200" lvl="0" indent="-457200">
              <a:buFont typeface="+mj-lt"/>
              <a:buAutoNum type="alphaUcPeriod"/>
            </a:pPr>
            <a:r>
              <a:rPr lang="en-US" dirty="0"/>
              <a:t>Provide</a:t>
            </a:r>
            <a:r>
              <a:rPr lang="en-US" b="1" dirty="0"/>
              <a:t> compensation</a:t>
            </a:r>
            <a:r>
              <a:rPr lang="en-US" dirty="0"/>
              <a:t> – for prep time, meeting time, and travel; as grants or stipends (preferred to burdensome reimbursement process) </a:t>
            </a:r>
          </a:p>
          <a:p>
            <a:endParaRPr lang="en-US" dirty="0"/>
          </a:p>
          <a:p>
            <a:pPr marL="0" indent="0">
              <a:buNone/>
            </a:pPr>
            <a:r>
              <a:rPr lang="en-US" u="sng" dirty="0"/>
              <a:t>Meeting accessibility</a:t>
            </a:r>
            <a:endParaRPr lang="en-US" dirty="0"/>
          </a:p>
          <a:p>
            <a:pPr marL="457200" lvl="0" indent="-457200">
              <a:buFont typeface="+mj-lt"/>
              <a:buAutoNum type="alphaUcPeriod"/>
            </a:pPr>
            <a:r>
              <a:rPr lang="en-US" dirty="0"/>
              <a:t>Offer</a:t>
            </a:r>
            <a:r>
              <a:rPr lang="en-US" b="1" dirty="0"/>
              <a:t> virtual meeting</a:t>
            </a:r>
            <a:r>
              <a:rPr lang="en-US" dirty="0"/>
              <a:t> option – even when there's an in-person meeting option</a:t>
            </a:r>
          </a:p>
          <a:p>
            <a:pPr marL="457200" lvl="0" indent="-457200">
              <a:buFont typeface="+mj-lt"/>
              <a:buAutoNum type="alphaUcPeriod"/>
            </a:pPr>
            <a:r>
              <a:rPr lang="en-US" dirty="0"/>
              <a:t>Foster strategies to help prospective Members with </a:t>
            </a:r>
            <a:r>
              <a:rPr lang="en-US" b="1" dirty="0"/>
              <a:t>language barriers</a:t>
            </a:r>
            <a:r>
              <a:rPr lang="en-US" dirty="0"/>
              <a:t> </a:t>
            </a:r>
          </a:p>
          <a:p>
            <a:pPr marL="457200" lvl="0" indent="-457200">
              <a:buFont typeface="+mj-lt"/>
              <a:buAutoNum type="alphaUcPeriod"/>
            </a:pPr>
            <a:r>
              <a:rPr lang="en-US" dirty="0"/>
              <a:t>Host some </a:t>
            </a:r>
            <a:r>
              <a:rPr lang="en-US" b="1" dirty="0"/>
              <a:t>meetings outside major cities</a:t>
            </a:r>
            <a:endParaRPr lang="en-US" dirty="0"/>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38</a:t>
            </a:fld>
            <a:endParaRPr lang="en-US"/>
          </a:p>
        </p:txBody>
      </p:sp>
    </p:spTree>
    <p:extLst>
      <p:ext uri="{BB962C8B-B14F-4D97-AF65-F5344CB8AC3E}">
        <p14:creationId xmlns:p14="http://schemas.microsoft.com/office/powerpoint/2010/main" val="40802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Member Recruitment &amp; Retention</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lnSpcReduction="10000"/>
          </a:bodyPr>
          <a:lstStyle/>
          <a:p>
            <a:pPr marL="0" indent="0">
              <a:buNone/>
            </a:pPr>
            <a:r>
              <a:rPr lang="en-US" u="sng" dirty="0"/>
              <a:t>Outreach &amp; relationship building</a:t>
            </a:r>
            <a:endParaRPr lang="en-US" dirty="0"/>
          </a:p>
          <a:p>
            <a:pPr marL="457200" lvl="0" indent="-457200">
              <a:buFont typeface="+mj-lt"/>
              <a:buAutoNum type="alphaUcPeriod"/>
            </a:pPr>
            <a:r>
              <a:rPr lang="en-US" b="1" dirty="0"/>
              <a:t>Diversify outreach</a:t>
            </a:r>
            <a:r>
              <a:rPr lang="en-US" dirty="0"/>
              <a:t> to CBO/front-line/social justice workers impacted by CAEECC's work</a:t>
            </a:r>
          </a:p>
          <a:p>
            <a:pPr marL="457200" lvl="0" indent="-457200">
              <a:buFont typeface="+mj-lt"/>
              <a:buAutoNum type="alphaUcPeriod"/>
            </a:pPr>
            <a:r>
              <a:rPr lang="en-US" b="1" dirty="0"/>
              <a:t>Build relationships</a:t>
            </a:r>
            <a:r>
              <a:rPr lang="en-US" dirty="0"/>
              <a:t> with organizations outside of the traditional CPUC parties</a:t>
            </a:r>
          </a:p>
          <a:p>
            <a:pPr marL="457200" lvl="0" indent="-457200">
              <a:buFont typeface="+mj-lt"/>
              <a:buAutoNum type="alphaUcPeriod"/>
            </a:pPr>
            <a:r>
              <a:rPr lang="en-US" b="1" dirty="0"/>
              <a:t>Offer support meetings</a:t>
            </a:r>
            <a:r>
              <a:rPr lang="en-US" dirty="0"/>
              <a:t> (e.g., to provide additional context, to let people of certain demographics connect)</a:t>
            </a:r>
          </a:p>
          <a:p>
            <a:pPr marL="457200" lvl="0" indent="-457200">
              <a:buFont typeface="+mj-lt"/>
              <a:buAutoNum type="alphaUcPeriod"/>
            </a:pPr>
            <a:r>
              <a:rPr lang="en-US" b="1" dirty="0"/>
              <a:t>Engage with contractors</a:t>
            </a:r>
            <a:r>
              <a:rPr lang="en-US" dirty="0"/>
              <a:t> who work with underrepresented customers, and leverage those contractors to </a:t>
            </a:r>
            <a:r>
              <a:rPr lang="en-US" b="1" dirty="0"/>
              <a:t>engage with their customer base</a:t>
            </a:r>
            <a:r>
              <a:rPr lang="en-US" dirty="0"/>
              <a:t> </a:t>
            </a:r>
          </a:p>
          <a:p>
            <a:pPr marL="457200" lvl="0" indent="-457200">
              <a:buFont typeface="+mj-lt"/>
              <a:buAutoNum type="alphaUcPeriod"/>
            </a:pPr>
            <a:r>
              <a:rPr lang="en-US" b="1" dirty="0"/>
              <a:t>Reach out to the Diverse Business Enterprise firms</a:t>
            </a:r>
            <a:r>
              <a:rPr lang="en-US" dirty="0"/>
              <a:t> certified in the CPUC Clearinghouse (e.g., minority-, women-, small-, and LGBQT+-owned)</a:t>
            </a:r>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39</a:t>
            </a:fld>
            <a:endParaRPr lang="en-US"/>
          </a:p>
        </p:txBody>
      </p:sp>
    </p:spTree>
    <p:extLst>
      <p:ext uri="{BB962C8B-B14F-4D97-AF65-F5344CB8AC3E}">
        <p14:creationId xmlns:p14="http://schemas.microsoft.com/office/powerpoint/2010/main" val="67848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FEEDBACK &amp; HOUSEKEEPING</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765527066"/>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4</a:t>
            </a:fld>
            <a:endParaRPr lang="en-US"/>
          </a:p>
        </p:txBody>
      </p:sp>
    </p:spTree>
    <p:extLst>
      <p:ext uri="{BB962C8B-B14F-4D97-AF65-F5344CB8AC3E}">
        <p14:creationId xmlns:p14="http://schemas.microsoft.com/office/powerpoint/2010/main" val="4060899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Member Recruitment &amp; Retention</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4"/>
            <a:ext cx="10515600" cy="4384675"/>
          </a:xfrm>
        </p:spPr>
        <p:txBody>
          <a:bodyPr>
            <a:normAutofit fontScale="85000" lnSpcReduction="10000"/>
          </a:bodyPr>
          <a:lstStyle/>
          <a:p>
            <a:pPr marL="0" indent="0">
              <a:buNone/>
            </a:pPr>
            <a:r>
              <a:rPr lang="en-US" u="sng" dirty="0"/>
              <a:t>Public engagement</a:t>
            </a:r>
            <a:endParaRPr lang="en-US" dirty="0"/>
          </a:p>
          <a:p>
            <a:pPr marL="457200" lvl="0" indent="-457200">
              <a:buFont typeface="+mj-lt"/>
              <a:buAutoNum type="alphaUcPeriod"/>
            </a:pPr>
            <a:r>
              <a:rPr lang="en-US" dirty="0"/>
              <a:t>Allow for </a:t>
            </a:r>
            <a:r>
              <a:rPr lang="en-US" b="1" dirty="0"/>
              <a:t>sufficient public comment</a:t>
            </a:r>
            <a:endParaRPr lang="en-US" dirty="0"/>
          </a:p>
          <a:p>
            <a:pPr marL="457200" lvl="0" indent="-457200">
              <a:buFont typeface="+mj-lt"/>
              <a:buAutoNum type="alphaUcPeriod"/>
            </a:pPr>
            <a:r>
              <a:rPr lang="en-US" dirty="0"/>
              <a:t>Create a </a:t>
            </a:r>
            <a:r>
              <a:rPr lang="en-US" b="1" dirty="0"/>
              <a:t>standing agenda topic to spotlight</a:t>
            </a:r>
            <a:r>
              <a:rPr lang="en-US" dirty="0"/>
              <a:t> a Member's DEI activity focused on extending ratepayer funded EE program to more diverse end-users and stakeholders</a:t>
            </a:r>
          </a:p>
          <a:p>
            <a:pPr marL="457200" lvl="0" indent="-457200">
              <a:buFont typeface="+mj-lt"/>
              <a:buAutoNum type="alphaUcPeriod"/>
            </a:pPr>
            <a:r>
              <a:rPr lang="en-US" dirty="0"/>
              <a:t>Identify </a:t>
            </a:r>
            <a:r>
              <a:rPr lang="en-US" b="1" dirty="0"/>
              <a:t>gaps in distribution and outreach lists</a:t>
            </a:r>
            <a:r>
              <a:rPr lang="en-US" dirty="0"/>
              <a:t> before putting out request for new Members</a:t>
            </a:r>
          </a:p>
          <a:p>
            <a:pPr marL="457200" lvl="0" indent="-457200">
              <a:buFont typeface="+mj-lt"/>
              <a:buAutoNum type="alphaUcPeriod"/>
            </a:pPr>
            <a:r>
              <a:rPr lang="en-US" b="1" dirty="0"/>
              <a:t>Assess the regions, communities, and audiences</a:t>
            </a:r>
            <a:r>
              <a:rPr lang="en-US" dirty="0"/>
              <a:t> that current CAEECC members represent</a:t>
            </a:r>
          </a:p>
          <a:p>
            <a:pPr marL="0" indent="0">
              <a:buNone/>
            </a:pPr>
            <a:endParaRPr lang="en-US" dirty="0"/>
          </a:p>
          <a:p>
            <a:pPr marL="0" indent="0">
              <a:buNone/>
            </a:pPr>
            <a:r>
              <a:rPr lang="en-US" u="sng" dirty="0"/>
              <a:t>Application process</a:t>
            </a:r>
            <a:endParaRPr lang="en-US" dirty="0"/>
          </a:p>
          <a:p>
            <a:pPr marL="457200" lvl="0" indent="-457200">
              <a:buFont typeface="+mj-lt"/>
              <a:buAutoNum type="alphaUcPeriod"/>
            </a:pPr>
            <a:r>
              <a:rPr lang="en-US" dirty="0"/>
              <a:t>Present tangible power/decision-making </a:t>
            </a:r>
            <a:r>
              <a:rPr lang="en-US" b="1" dirty="0"/>
              <a:t>authority, value proposition, and impact</a:t>
            </a:r>
            <a:r>
              <a:rPr lang="en-US" dirty="0"/>
              <a:t> for Members</a:t>
            </a:r>
          </a:p>
          <a:p>
            <a:pPr marL="457200" lvl="0" indent="-457200">
              <a:buFont typeface="+mj-lt"/>
              <a:buAutoNum type="alphaUcPeriod"/>
            </a:pPr>
            <a:r>
              <a:rPr lang="en-US" dirty="0"/>
              <a:t>Provide </a:t>
            </a:r>
            <a:r>
              <a:rPr lang="en-US" b="1" dirty="0"/>
              <a:t>transparency about selection process</a:t>
            </a: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40</a:t>
            </a:fld>
            <a:endParaRPr lang="en-US"/>
          </a:p>
        </p:txBody>
      </p:sp>
    </p:spTree>
    <p:extLst>
      <p:ext uri="{BB962C8B-B14F-4D97-AF65-F5344CB8AC3E}">
        <p14:creationId xmlns:p14="http://schemas.microsoft.com/office/powerpoint/2010/main" val="3271306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685800" y="1371600"/>
            <a:ext cx="2742028" cy="4114800"/>
          </a:xfrm>
        </p:spPr>
        <p:txBody>
          <a:bodyPr anchor="ctr">
            <a:normAutofit/>
          </a:bodyPr>
          <a:lstStyle/>
          <a:p>
            <a:pPr algn="ctr"/>
            <a:r>
              <a:rPr lang="en-US" sz="2400" dirty="0">
                <a:solidFill>
                  <a:schemeClr val="bg2"/>
                </a:solidFill>
              </a:rPr>
              <a:t>HOMEWORK SYNTHESIs:</a:t>
            </a:r>
            <a:br>
              <a:rPr lang="en-US" sz="2400" dirty="0">
                <a:solidFill>
                  <a:schemeClr val="bg2"/>
                </a:solidFill>
              </a:rPr>
            </a:br>
            <a:br>
              <a:rPr lang="en-US" sz="2400" dirty="0">
                <a:solidFill>
                  <a:schemeClr val="bg2"/>
                </a:solidFill>
              </a:rPr>
            </a:br>
            <a:r>
              <a:rPr lang="en-US" sz="2400" dirty="0">
                <a:solidFill>
                  <a:schemeClr val="bg2"/>
                </a:solidFill>
              </a:rPr>
              <a:t> Diversifying leads and/or alternates</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5310963" y="1270591"/>
            <a:ext cx="5631357" cy="4364666"/>
          </a:xfrm>
        </p:spPr>
        <p:txBody>
          <a:bodyPr anchor="ctr">
            <a:normAutofit/>
          </a:bodyPr>
          <a:lstStyle/>
          <a:p>
            <a:pPr marL="0" lvl="0" indent="0">
              <a:buNone/>
            </a:pPr>
            <a:r>
              <a:rPr lang="en-US" sz="2000" u="sng"/>
              <a:t>Categories</a:t>
            </a:r>
          </a:p>
          <a:p>
            <a:pPr lvl="0"/>
            <a:r>
              <a:rPr lang="en-US" sz="2000"/>
              <a:t>Application process</a:t>
            </a:r>
          </a:p>
          <a:p>
            <a:pPr lvl="0"/>
            <a:r>
              <a:rPr lang="en-US" sz="2000"/>
              <a:t>Education &amp; training</a:t>
            </a:r>
          </a:p>
          <a:p>
            <a:pPr lvl="0"/>
            <a:r>
              <a:rPr lang="en-US" sz="2000"/>
              <a:t>Marketing</a:t>
            </a:r>
          </a:p>
          <a:p>
            <a:r>
              <a:rPr lang="en-US" sz="2000"/>
              <a:t>Other/cross-cutting</a:t>
            </a:r>
          </a:p>
          <a:p>
            <a:pPr lvl="0"/>
            <a:r>
              <a:rPr lang="en-US" sz="2000"/>
              <a:t>Composition recommendations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a:spcAft>
                <a:spcPts val="600"/>
              </a:spcAft>
            </a:pPr>
            <a:fld id="{B52D1F0E-ADB9-054E-881E-D5691EC4F528}" type="slidenum">
              <a:rPr lang="en-US" smtClean="0"/>
              <a:pPr>
                <a:spcAft>
                  <a:spcPts val="600"/>
                </a:spcAft>
              </a:pPr>
              <a:t>41</a:t>
            </a:fld>
            <a:endParaRPr lang="en-US"/>
          </a:p>
        </p:txBody>
      </p:sp>
    </p:spTree>
    <p:extLst>
      <p:ext uri="{BB962C8B-B14F-4D97-AF65-F5344CB8AC3E}">
        <p14:creationId xmlns:p14="http://schemas.microsoft.com/office/powerpoint/2010/main" val="50006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Diversifying leads and/or alternates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4"/>
            <a:ext cx="10515600" cy="4491037"/>
          </a:xfrm>
        </p:spPr>
        <p:txBody>
          <a:bodyPr>
            <a:normAutofit fontScale="70000" lnSpcReduction="20000"/>
          </a:bodyPr>
          <a:lstStyle/>
          <a:p>
            <a:pPr marL="0" indent="0">
              <a:buNone/>
            </a:pPr>
            <a:r>
              <a:rPr lang="en-US" u="sng" dirty="0"/>
              <a:t>Application process</a:t>
            </a:r>
            <a:endParaRPr lang="en-US" dirty="0"/>
          </a:p>
          <a:p>
            <a:pPr marL="457200" lvl="0" indent="-457200">
              <a:buFont typeface="+mj-lt"/>
              <a:buAutoNum type="alphaUcPeriod"/>
            </a:pPr>
            <a:r>
              <a:rPr lang="en-US" b="1" dirty="0"/>
              <a:t>Application assistance workshops</a:t>
            </a:r>
            <a:r>
              <a:rPr lang="en-US" dirty="0"/>
              <a:t> (review process and provide space for questions)</a:t>
            </a:r>
          </a:p>
          <a:p>
            <a:pPr marL="457200" lvl="0" indent="-457200">
              <a:buFont typeface="+mj-lt"/>
              <a:buAutoNum type="alphaUcPeriod"/>
            </a:pPr>
            <a:r>
              <a:rPr lang="en-US" dirty="0"/>
              <a:t>Include an </a:t>
            </a:r>
            <a:r>
              <a:rPr lang="en-US" b="1" dirty="0"/>
              <a:t>equity rubric </a:t>
            </a:r>
            <a:r>
              <a:rPr lang="en-US" dirty="0"/>
              <a:t>in the application process that accounts for demographic information </a:t>
            </a:r>
          </a:p>
          <a:p>
            <a:pPr marL="457200" lvl="0" indent="-457200">
              <a:buFont typeface="+mj-lt"/>
              <a:buAutoNum type="alphaUcPeriod"/>
            </a:pPr>
            <a:r>
              <a:rPr lang="en-US" dirty="0"/>
              <a:t>Include </a:t>
            </a:r>
            <a:r>
              <a:rPr lang="en-US" b="1" dirty="0"/>
              <a:t>application questions on DEI</a:t>
            </a:r>
            <a:r>
              <a:rPr lang="en-US" dirty="0"/>
              <a:t> understanding and experiences (</a:t>
            </a:r>
            <a:r>
              <a:rPr lang="en-US" dirty="0" err="1"/>
              <a:t>esp</a:t>
            </a:r>
            <a:r>
              <a:rPr lang="en-US" dirty="0"/>
              <a:t> related to EJ)</a:t>
            </a:r>
          </a:p>
          <a:p>
            <a:endParaRPr lang="en-US" dirty="0"/>
          </a:p>
          <a:p>
            <a:pPr marL="0" indent="0">
              <a:buNone/>
            </a:pPr>
            <a:r>
              <a:rPr lang="en-US" u="sng" dirty="0"/>
              <a:t>Education &amp; training</a:t>
            </a:r>
            <a:endParaRPr lang="en-US" dirty="0"/>
          </a:p>
          <a:p>
            <a:pPr marL="457200" lvl="0" indent="-457200">
              <a:buFont typeface="+mj-lt"/>
              <a:buAutoNum type="alphaUcPeriod"/>
            </a:pPr>
            <a:r>
              <a:rPr lang="en-US" dirty="0"/>
              <a:t>Provide </a:t>
            </a:r>
            <a:r>
              <a:rPr lang="en-US" b="1" dirty="0"/>
              <a:t>EE crash course</a:t>
            </a:r>
            <a:r>
              <a:rPr lang="en-US" dirty="0"/>
              <a:t>/workshop (so CBOs and other new voices feel empowered to be part of the stakeholder process)</a:t>
            </a:r>
          </a:p>
          <a:p>
            <a:pPr lvl="0"/>
            <a:endParaRPr lang="en-US" dirty="0"/>
          </a:p>
          <a:p>
            <a:pPr marL="0" indent="0">
              <a:buNone/>
            </a:pPr>
            <a:r>
              <a:rPr lang="en-US" u="sng" dirty="0"/>
              <a:t>Marketing</a:t>
            </a:r>
            <a:endParaRPr lang="en-US" dirty="0"/>
          </a:p>
          <a:p>
            <a:pPr marL="457200" lvl="0" indent="-457200">
              <a:buFont typeface="+mj-lt"/>
              <a:buAutoNum type="alphaUcPeriod"/>
            </a:pPr>
            <a:r>
              <a:rPr lang="en-US" dirty="0"/>
              <a:t>Ensure recruitment and application documents </a:t>
            </a:r>
            <a:r>
              <a:rPr lang="en-US" b="1" dirty="0"/>
              <a:t>showcase DEI efforts</a:t>
            </a:r>
            <a:r>
              <a:rPr lang="en-US" dirty="0"/>
              <a:t> </a:t>
            </a:r>
            <a:r>
              <a:rPr lang="en-US" b="1" dirty="0"/>
              <a:t>and commitments</a:t>
            </a:r>
            <a:r>
              <a:rPr lang="en-US" dirty="0"/>
              <a:t> (e.g., goal is representation that reflects the future of our industry, not its past or even current state)</a:t>
            </a:r>
          </a:p>
          <a:p>
            <a:pPr marL="457200" lvl="0" indent="-457200">
              <a:buFont typeface="+mj-lt"/>
              <a:buAutoNum type="alphaUcPeriod"/>
            </a:pPr>
            <a:r>
              <a:rPr lang="en-US" b="1" dirty="0"/>
              <a:t>Update Charter</a:t>
            </a:r>
            <a:r>
              <a:rPr lang="en-US" dirty="0"/>
              <a:t> to include principles/commitment to diverse CAEECC leadership and Membership representation</a:t>
            </a:r>
          </a:p>
          <a:p>
            <a:pPr lvl="0"/>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42</a:t>
            </a:fld>
            <a:endParaRPr lang="en-US"/>
          </a:p>
        </p:txBody>
      </p:sp>
    </p:spTree>
    <p:extLst>
      <p:ext uri="{BB962C8B-B14F-4D97-AF65-F5344CB8AC3E}">
        <p14:creationId xmlns:p14="http://schemas.microsoft.com/office/powerpoint/2010/main" val="2596587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Diversifying leads and/or alternates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fontScale="70000" lnSpcReduction="20000"/>
          </a:bodyPr>
          <a:lstStyle/>
          <a:p>
            <a:pPr marL="0" indent="0">
              <a:buNone/>
            </a:pPr>
            <a:r>
              <a:rPr lang="en-US" u="sng" dirty="0"/>
              <a:t>Other/Cross-cutting</a:t>
            </a:r>
            <a:endParaRPr lang="en-US" dirty="0"/>
          </a:p>
          <a:p>
            <a:pPr marL="457200" lvl="0" indent="-457200">
              <a:buFont typeface="+mj-lt"/>
              <a:buAutoNum type="alphaUcPeriod"/>
            </a:pPr>
            <a:r>
              <a:rPr lang="en-US" dirty="0"/>
              <a:t>Optional </a:t>
            </a:r>
            <a:r>
              <a:rPr lang="en-US" b="1" dirty="0"/>
              <a:t>internal assessment of Members’ demographic info</a:t>
            </a:r>
            <a:r>
              <a:rPr lang="en-US" dirty="0"/>
              <a:t> (e.g., race, gender, age) – for baseline information; then craft DEI recruitment and retention plan </a:t>
            </a:r>
          </a:p>
          <a:p>
            <a:pPr marL="457200" lvl="0" indent="-457200">
              <a:buFont typeface="+mj-lt"/>
              <a:buAutoNum type="alphaUcPeriod"/>
            </a:pPr>
            <a:r>
              <a:rPr lang="en-US" dirty="0"/>
              <a:t>Encourage current Members to “</a:t>
            </a:r>
            <a:r>
              <a:rPr lang="en-US" b="1" dirty="0"/>
              <a:t>look within</a:t>
            </a:r>
            <a:r>
              <a:rPr lang="en-US" dirty="0"/>
              <a:t>” their organization for reps who bring lived experiences and different perspectives</a:t>
            </a:r>
          </a:p>
          <a:p>
            <a:pPr marL="457200" lvl="0" indent="-457200">
              <a:buFont typeface="+mj-lt"/>
              <a:buAutoNum type="alphaUcPeriod"/>
            </a:pPr>
            <a:r>
              <a:rPr lang="en-US" b="1" dirty="0"/>
              <a:t>Provide reps with resources</a:t>
            </a:r>
            <a:r>
              <a:rPr lang="en-US" dirty="0"/>
              <a:t> to be engaged (staff, interns, pro-bono resources, etc.)</a:t>
            </a:r>
          </a:p>
          <a:p>
            <a:pPr marL="457200" lvl="0" indent="-457200">
              <a:buFont typeface="+mj-lt"/>
              <a:buAutoNum type="alphaUcPeriod"/>
            </a:pPr>
            <a:r>
              <a:rPr lang="en-US" dirty="0"/>
              <a:t>Encourage organizations to </a:t>
            </a:r>
            <a:r>
              <a:rPr lang="en-US" b="1" dirty="0"/>
              <a:t>nominate upcoming leaders</a:t>
            </a:r>
            <a:r>
              <a:rPr lang="en-US" dirty="0"/>
              <a:t> (not Senior leaders, with viewpoint that they tend to be white, older, heterosexual, and male)</a:t>
            </a:r>
          </a:p>
          <a:p>
            <a:pPr marL="0" indent="0">
              <a:buNone/>
            </a:pPr>
            <a:endParaRPr lang="en-US" u="sng" dirty="0"/>
          </a:p>
          <a:p>
            <a:pPr marL="0" indent="0">
              <a:buNone/>
            </a:pPr>
            <a:r>
              <a:rPr lang="en-US" u="sng" dirty="0"/>
              <a:t>Composition Recommendations</a:t>
            </a:r>
            <a:endParaRPr lang="en-US" dirty="0"/>
          </a:p>
          <a:p>
            <a:pPr marL="457200" lvl="0" indent="-457200">
              <a:buFont typeface="+mj-lt"/>
              <a:buAutoNum type="alphaUcPeriod"/>
            </a:pPr>
            <a:r>
              <a:rPr lang="en-US" b="1" dirty="0"/>
              <a:t>Term limits</a:t>
            </a:r>
            <a:r>
              <a:rPr lang="en-US" dirty="0"/>
              <a:t> – either for leads or organization itself </a:t>
            </a:r>
          </a:p>
          <a:p>
            <a:pPr marL="457200" lvl="0" indent="-457200">
              <a:buFont typeface="+mj-lt"/>
              <a:buAutoNum type="alphaUcPeriod"/>
            </a:pPr>
            <a:r>
              <a:rPr lang="en-US" dirty="0"/>
              <a:t>Adopt </a:t>
            </a:r>
            <a:r>
              <a:rPr lang="en-US" b="1" dirty="0"/>
              <a:t>lead/alternate requirements</a:t>
            </a:r>
            <a:r>
              <a:rPr lang="en-US" dirty="0"/>
              <a:t> in Charter (e.g., two leads, one lead and one alternate, require alternative to be non-leadership subject-matter expert)</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43</a:t>
            </a:fld>
            <a:endParaRPr lang="en-US"/>
          </a:p>
        </p:txBody>
      </p:sp>
    </p:spTree>
    <p:extLst>
      <p:ext uri="{BB962C8B-B14F-4D97-AF65-F5344CB8AC3E}">
        <p14:creationId xmlns:p14="http://schemas.microsoft.com/office/powerpoint/2010/main" val="2821945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238539" y="1371600"/>
            <a:ext cx="3551583" cy="4114800"/>
          </a:xfrm>
        </p:spPr>
        <p:txBody>
          <a:bodyPr anchor="ctr">
            <a:normAutofit/>
          </a:bodyPr>
          <a:lstStyle/>
          <a:p>
            <a:pPr algn="ctr"/>
            <a:r>
              <a:rPr lang="en-US" sz="2200" dirty="0">
                <a:solidFill>
                  <a:schemeClr val="bg2"/>
                </a:solidFill>
              </a:rPr>
              <a:t>HOMEWORK SYNTHESIS:</a:t>
            </a:r>
            <a:br>
              <a:rPr lang="en-US" sz="2200" dirty="0">
                <a:solidFill>
                  <a:schemeClr val="bg2"/>
                </a:solidFill>
              </a:rPr>
            </a:br>
            <a:br>
              <a:rPr lang="en-US" sz="2200" dirty="0">
                <a:solidFill>
                  <a:schemeClr val="bg2"/>
                </a:solidFill>
              </a:rPr>
            </a:br>
            <a:r>
              <a:rPr lang="en-US" sz="2200" dirty="0">
                <a:solidFill>
                  <a:schemeClr val="bg2"/>
                </a:solidFill>
              </a:rPr>
              <a:t> Organizational &amp; Educational development</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5310963" y="1270591"/>
            <a:ext cx="5631357" cy="4364666"/>
          </a:xfrm>
        </p:spPr>
        <p:txBody>
          <a:bodyPr anchor="ctr">
            <a:normAutofit/>
          </a:bodyPr>
          <a:lstStyle/>
          <a:p>
            <a:pPr marL="0" lvl="0" indent="0">
              <a:buNone/>
            </a:pPr>
            <a:r>
              <a:rPr lang="en-US" sz="2000" u="sng"/>
              <a:t>Categories</a:t>
            </a:r>
          </a:p>
          <a:p>
            <a:pPr lvl="0"/>
            <a:r>
              <a:rPr lang="en-US" sz="2000"/>
              <a:t>Marketing</a:t>
            </a:r>
          </a:p>
          <a:p>
            <a:pPr lvl="0"/>
            <a:r>
              <a:rPr lang="en-US" sz="2000"/>
              <a:t>Operations</a:t>
            </a:r>
          </a:p>
          <a:p>
            <a:pPr lvl="0"/>
            <a:r>
              <a:rPr lang="en-US" sz="2000"/>
              <a:t>Baseline evaluations</a:t>
            </a:r>
          </a:p>
          <a:p>
            <a:pPr lvl="0"/>
            <a:r>
              <a:rPr lang="en-US" sz="2000"/>
              <a:t>Education &amp; training</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a:spcAft>
                <a:spcPts val="600"/>
              </a:spcAft>
            </a:pPr>
            <a:fld id="{B52D1F0E-ADB9-054E-881E-D5691EC4F528}" type="slidenum">
              <a:rPr lang="en-US" smtClean="0"/>
              <a:pPr>
                <a:spcAft>
                  <a:spcPts val="600"/>
                </a:spcAft>
              </a:pPr>
              <a:t>44</a:t>
            </a:fld>
            <a:endParaRPr lang="en-US"/>
          </a:p>
        </p:txBody>
      </p:sp>
    </p:spTree>
    <p:extLst>
      <p:ext uri="{BB962C8B-B14F-4D97-AF65-F5344CB8AC3E}">
        <p14:creationId xmlns:p14="http://schemas.microsoft.com/office/powerpoint/2010/main" val="1040774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Organizational &amp; Educational development</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4"/>
            <a:ext cx="10515600" cy="4491037"/>
          </a:xfrm>
        </p:spPr>
        <p:txBody>
          <a:bodyPr>
            <a:normAutofit fontScale="70000" lnSpcReduction="20000"/>
          </a:bodyPr>
          <a:lstStyle/>
          <a:p>
            <a:pPr marL="0" indent="0">
              <a:buNone/>
            </a:pPr>
            <a:r>
              <a:rPr lang="en-US" u="sng" dirty="0"/>
              <a:t>Marketing:</a:t>
            </a:r>
            <a:endParaRPr lang="en-US" dirty="0"/>
          </a:p>
          <a:p>
            <a:pPr marL="457200" lvl="0" indent="-457200">
              <a:buFont typeface="+mj-lt"/>
              <a:buAutoNum type="alphaUcPeriod"/>
            </a:pPr>
            <a:r>
              <a:rPr lang="en-US" b="1" dirty="0"/>
              <a:t>Update the CAEECC website</a:t>
            </a:r>
            <a:r>
              <a:rPr lang="en-US" dirty="0"/>
              <a:t> to list DEI commitments, purpose (impact on policy &amp; programs), actions &amp; progress/accomplishments, and definitions</a:t>
            </a:r>
          </a:p>
          <a:p>
            <a:pPr marL="457200" lvl="0" indent="-457200">
              <a:buFont typeface="+mj-lt"/>
              <a:buAutoNum type="alphaUcPeriod"/>
            </a:pPr>
            <a:r>
              <a:rPr lang="en-US" b="1" dirty="0"/>
              <a:t>Update the CAEECC Charter</a:t>
            </a:r>
            <a:r>
              <a:rPr lang="en-US" dirty="0"/>
              <a:t> with DEI groundrules for Members and Facilitation Team</a:t>
            </a:r>
          </a:p>
          <a:p>
            <a:pPr marL="457200" lvl="0" indent="-457200">
              <a:buFont typeface="+mj-lt"/>
              <a:buAutoNum type="alphaUcPeriod"/>
            </a:pPr>
            <a:r>
              <a:rPr lang="en-US" dirty="0"/>
              <a:t>Create a </a:t>
            </a:r>
            <a:r>
              <a:rPr lang="en-US" b="1" dirty="0"/>
              <a:t>one-pager</a:t>
            </a:r>
            <a:r>
              <a:rPr lang="en-US" dirty="0"/>
              <a:t> summarizing CAEECC's purpose, members, and impact</a:t>
            </a:r>
          </a:p>
          <a:p>
            <a:endParaRPr lang="en-US" dirty="0"/>
          </a:p>
          <a:p>
            <a:pPr marL="0" indent="0">
              <a:buNone/>
            </a:pPr>
            <a:r>
              <a:rPr lang="en-US" u="sng" dirty="0"/>
              <a:t>Operations</a:t>
            </a:r>
            <a:endParaRPr lang="en-US" dirty="0"/>
          </a:p>
          <a:p>
            <a:pPr marL="457200" lvl="0" indent="-457200">
              <a:buFont typeface="+mj-lt"/>
              <a:buAutoNum type="alphaUcPeriod"/>
            </a:pPr>
            <a:r>
              <a:rPr lang="en-US" dirty="0"/>
              <a:t>Create a </a:t>
            </a:r>
            <a:r>
              <a:rPr lang="en-US" b="1" dirty="0"/>
              <a:t>DEI “checklist”</a:t>
            </a:r>
            <a:r>
              <a:rPr lang="en-US" dirty="0"/>
              <a:t> to use in evaluating all proposed recommendations and reports to ensure DEI is taken into consideration</a:t>
            </a:r>
          </a:p>
          <a:p>
            <a:pPr marL="457200" lvl="0" indent="-457200">
              <a:buFont typeface="+mj-lt"/>
              <a:buAutoNum type="alphaUcPeriod"/>
            </a:pPr>
            <a:r>
              <a:rPr lang="en-US" dirty="0"/>
              <a:t>Include </a:t>
            </a:r>
            <a:r>
              <a:rPr lang="en-US" b="1" dirty="0"/>
              <a:t>DEI norms/groundrules slide</a:t>
            </a:r>
            <a:r>
              <a:rPr lang="en-US" dirty="0"/>
              <a:t> in every meeting</a:t>
            </a:r>
          </a:p>
          <a:p>
            <a:endParaRPr lang="en-US" dirty="0"/>
          </a:p>
          <a:p>
            <a:pPr marL="0" indent="0">
              <a:buNone/>
            </a:pPr>
            <a:r>
              <a:rPr lang="en-US" u="sng" dirty="0"/>
              <a:t>Baseline Evaluations:</a:t>
            </a:r>
            <a:endParaRPr lang="en-US" dirty="0"/>
          </a:p>
          <a:p>
            <a:pPr marL="457200" lvl="0" indent="-457200">
              <a:buFont typeface="+mj-lt"/>
              <a:buAutoNum type="alphaUcPeriod"/>
            </a:pPr>
            <a:r>
              <a:rPr lang="en-US" dirty="0"/>
              <a:t>Offer a </a:t>
            </a:r>
            <a:r>
              <a:rPr lang="en-US" b="1" dirty="0"/>
              <a:t>panel discussion</a:t>
            </a:r>
            <a:r>
              <a:rPr lang="en-US" dirty="0"/>
              <a:t> (potentially including CPUC representation) to convey the policy importance of CAEECC's DEI commitment</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45</a:t>
            </a:fld>
            <a:endParaRPr lang="en-US"/>
          </a:p>
        </p:txBody>
      </p:sp>
    </p:spTree>
    <p:extLst>
      <p:ext uri="{BB962C8B-B14F-4D97-AF65-F5344CB8AC3E}">
        <p14:creationId xmlns:p14="http://schemas.microsoft.com/office/powerpoint/2010/main" val="242293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HOMEWORK SYNTHESIS – Organizational &amp; Educational development</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4"/>
            <a:ext cx="10515600" cy="4491037"/>
          </a:xfrm>
        </p:spPr>
        <p:txBody>
          <a:bodyPr>
            <a:normAutofit fontScale="85000" lnSpcReduction="20000"/>
          </a:bodyPr>
          <a:lstStyle/>
          <a:p>
            <a:pPr marL="0" indent="0">
              <a:buNone/>
            </a:pPr>
            <a:r>
              <a:rPr lang="en-US" u="sng" dirty="0"/>
              <a:t>Education &amp; Training:</a:t>
            </a:r>
            <a:endParaRPr lang="en-US" dirty="0"/>
          </a:p>
          <a:p>
            <a:pPr marL="457200" lvl="0" indent="-457200">
              <a:buFont typeface="+mj-lt"/>
              <a:buAutoNum type="alphaUcPeriod"/>
            </a:pPr>
            <a:r>
              <a:rPr lang="en-US" dirty="0"/>
              <a:t>Hire a </a:t>
            </a:r>
            <a:r>
              <a:rPr lang="en-US" b="1" dirty="0"/>
              <a:t>DEI consultant to conduct an education &amp; training needs assessment</a:t>
            </a:r>
            <a:r>
              <a:rPr lang="en-US" dirty="0"/>
              <a:t> </a:t>
            </a:r>
          </a:p>
          <a:p>
            <a:pPr marL="914400" lvl="1" indent="-457200">
              <a:buFont typeface="+mj-lt"/>
              <a:buAutoNum type="alphaUcPeriod"/>
            </a:pPr>
            <a:r>
              <a:rPr lang="en-US" dirty="0"/>
              <a:t>OR Send an anonymous survey to </a:t>
            </a:r>
            <a:r>
              <a:rPr lang="en-US" b="1" dirty="0"/>
              <a:t>evaluate Members' current DEI competency</a:t>
            </a:r>
            <a:r>
              <a:rPr lang="en-US" dirty="0"/>
              <a:t> (for educational development purposes)</a:t>
            </a:r>
          </a:p>
          <a:p>
            <a:pPr marL="457200" lvl="0" indent="-457200">
              <a:buFont typeface="+mj-lt"/>
              <a:buAutoNum type="alphaUcPeriod"/>
            </a:pPr>
            <a:r>
              <a:rPr lang="en-US" dirty="0"/>
              <a:t>Create an </a:t>
            </a:r>
            <a:r>
              <a:rPr lang="en-US" b="1" dirty="0"/>
              <a:t>EE Policy Basics handout</a:t>
            </a:r>
            <a:endParaRPr lang="en-US" dirty="0"/>
          </a:p>
          <a:p>
            <a:pPr marL="457200" lvl="0" indent="-457200">
              <a:buFont typeface="+mj-lt"/>
              <a:buAutoNum type="alphaUcPeriod"/>
            </a:pPr>
            <a:r>
              <a:rPr lang="en-US" dirty="0"/>
              <a:t>Consider offering</a:t>
            </a:r>
            <a:r>
              <a:rPr lang="en-US" b="1" dirty="0"/>
              <a:t> EE policy training</a:t>
            </a:r>
            <a:r>
              <a:rPr lang="en-US" dirty="0"/>
              <a:t> for prospective Members (but secondary objective to building DEI competency)</a:t>
            </a:r>
          </a:p>
          <a:p>
            <a:pPr marL="457200" lvl="0" indent="-457200">
              <a:buFont typeface="+mj-lt"/>
              <a:buAutoNum type="alphaUcPeriod"/>
            </a:pPr>
            <a:r>
              <a:rPr lang="en-US" dirty="0"/>
              <a:t>Provide</a:t>
            </a:r>
            <a:r>
              <a:rPr lang="en-US" b="1" dirty="0"/>
              <a:t> DEI competency/training</a:t>
            </a:r>
            <a:r>
              <a:rPr lang="en-US" dirty="0"/>
              <a:t> for Members and the Facilitation Team, from DEI specialists from an underrepresented community</a:t>
            </a:r>
          </a:p>
          <a:p>
            <a:pPr lvl="1"/>
            <a:r>
              <a:rPr lang="en-US" dirty="0"/>
              <a:t>1) Offer a </a:t>
            </a:r>
            <a:r>
              <a:rPr lang="en-US" i="1" dirty="0"/>
              <a:t>recorded resource</a:t>
            </a:r>
            <a:r>
              <a:rPr lang="en-US" dirty="0"/>
              <a:t> (e.g., for new Members that join mid-year)</a:t>
            </a:r>
          </a:p>
          <a:p>
            <a:pPr lvl="1"/>
            <a:r>
              <a:rPr lang="en-US" dirty="0"/>
              <a:t>2) </a:t>
            </a:r>
            <a:r>
              <a:rPr lang="en-US" i="1" dirty="0"/>
              <a:t>Curriculum ideas</a:t>
            </a:r>
            <a:r>
              <a:rPr lang="en-US" dirty="0"/>
              <a:t>: understanding implicit bias; microaggressions; cultural competency; promotion of civility; social justice/social equity; environmental justice; supplier diversity; equity in program design; reimaging cost-effectiveness/NEBs</a:t>
            </a:r>
          </a:p>
          <a:p>
            <a:pPr lvl="1"/>
            <a:r>
              <a:rPr lang="en-US" dirty="0"/>
              <a:t>3) Consider whether </a:t>
            </a:r>
            <a:r>
              <a:rPr lang="en-US" i="1" dirty="0"/>
              <a:t>WG Members</a:t>
            </a:r>
            <a:r>
              <a:rPr lang="en-US" dirty="0"/>
              <a:t> should also receive shared DEI training</a:t>
            </a:r>
          </a:p>
          <a:p>
            <a:pPr lvl="1"/>
            <a:r>
              <a:rPr lang="en-US" dirty="0"/>
              <a:t>4) Ideas on </a:t>
            </a:r>
            <a:r>
              <a:rPr lang="en-US" i="1" dirty="0"/>
              <a:t>training/education orgs</a:t>
            </a:r>
            <a:r>
              <a:rPr lang="en-US" dirty="0"/>
              <a:t> (Epoch Education; leverage applicable CPUC ESJ Action Plan trainings/workshops, and consider inviting one of the ESJ liaisons to conduct Member training)</a:t>
            </a:r>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46</a:t>
            </a:fld>
            <a:endParaRPr lang="en-US"/>
          </a:p>
        </p:txBody>
      </p:sp>
    </p:spTree>
    <p:extLst>
      <p:ext uri="{BB962C8B-B14F-4D97-AF65-F5344CB8AC3E}">
        <p14:creationId xmlns:p14="http://schemas.microsoft.com/office/powerpoint/2010/main" val="407542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198783" y="1371600"/>
            <a:ext cx="3737113" cy="4114800"/>
          </a:xfrm>
        </p:spPr>
        <p:txBody>
          <a:bodyPr anchor="ctr">
            <a:normAutofit/>
          </a:bodyPr>
          <a:lstStyle/>
          <a:p>
            <a:pPr algn="ctr"/>
            <a:r>
              <a:rPr lang="en-US" sz="2200" dirty="0">
                <a:solidFill>
                  <a:schemeClr val="bg2"/>
                </a:solidFill>
              </a:rPr>
              <a:t>HOMEWORK SYNTHESIs:</a:t>
            </a:r>
            <a:br>
              <a:rPr lang="en-US" sz="2200" dirty="0">
                <a:solidFill>
                  <a:schemeClr val="bg2"/>
                </a:solidFill>
              </a:rPr>
            </a:br>
            <a:br>
              <a:rPr lang="en-US" sz="2200" dirty="0">
                <a:solidFill>
                  <a:schemeClr val="bg2"/>
                </a:solidFill>
              </a:rPr>
            </a:br>
            <a:r>
              <a:rPr lang="en-US" sz="2200" dirty="0">
                <a:solidFill>
                  <a:schemeClr val="bg2"/>
                </a:solidFill>
              </a:rPr>
              <a:t> Other recommendation ideas</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5310963" y="1270591"/>
            <a:ext cx="5631357" cy="4364666"/>
          </a:xfrm>
        </p:spPr>
        <p:txBody>
          <a:bodyPr anchor="ctr">
            <a:normAutofit/>
          </a:bodyPr>
          <a:lstStyle/>
          <a:p>
            <a:pPr marL="457200" lvl="0" indent="-457200">
              <a:buFont typeface="+mj-lt"/>
              <a:buAutoNum type="alphaUcPeriod"/>
            </a:pPr>
            <a:r>
              <a:rPr lang="en-US" sz="1900"/>
              <a:t>Conduct </a:t>
            </a:r>
            <a:r>
              <a:rPr lang="en-US" sz="1900" b="1"/>
              <a:t>baseline survey on Members &amp; Public perception</a:t>
            </a:r>
            <a:r>
              <a:rPr lang="en-US" sz="1900"/>
              <a:t> of current Full CAEECC meetings (e.g., were their instances something was said that was offensive, or at odds with an inclusive dynamic?)</a:t>
            </a:r>
          </a:p>
          <a:p>
            <a:pPr marL="457200" lvl="0" indent="-457200">
              <a:buFont typeface="+mj-lt"/>
              <a:buAutoNum type="alphaUcPeriod"/>
            </a:pPr>
            <a:r>
              <a:rPr lang="en-US" sz="1900" b="1"/>
              <a:t>Look to other jurisdictions</a:t>
            </a:r>
            <a:r>
              <a:rPr lang="en-US" sz="1900"/>
              <a:t> for best practices</a:t>
            </a:r>
          </a:p>
          <a:p>
            <a:pPr marL="457200" lvl="0" indent="-457200">
              <a:buFont typeface="+mj-lt"/>
              <a:buAutoNum type="alphaUcPeriod"/>
            </a:pPr>
            <a:r>
              <a:rPr lang="en-US" sz="1900" b="1"/>
              <a:t>Include a recommendation in the report that the glossary be maintained as a resource, and periodically updated, for the benefit of full CAEECC and future WGs</a:t>
            </a:r>
            <a:endParaRPr lang="en-US" sz="1900"/>
          </a:p>
          <a:p>
            <a:pPr marL="457200" lvl="0" indent="-457200">
              <a:buFont typeface="+mj-lt"/>
              <a:buAutoNum type="alphaUcPeriod"/>
            </a:pPr>
            <a:r>
              <a:rPr lang="en-US" sz="1900"/>
              <a:t>Detailed discussion of </a:t>
            </a:r>
            <a:r>
              <a:rPr lang="en-US" sz="1900" b="1"/>
              <a:t>energy programs as they impact low-income</a:t>
            </a:r>
            <a:r>
              <a:rPr lang="en-US" sz="1900"/>
              <a:t> communities </a:t>
            </a:r>
          </a:p>
          <a:p>
            <a:pPr marL="457200" lvl="0" indent="-457200">
              <a:buFont typeface="+mj-lt"/>
              <a:buAutoNum type="alphaUcPeriod"/>
            </a:pPr>
            <a:r>
              <a:rPr lang="en-US" sz="1900"/>
              <a:t>Separate DEI objectives for </a:t>
            </a:r>
            <a:r>
              <a:rPr lang="en-US" sz="1900" b="1"/>
              <a:t>CAEECC Members vs EE Programs</a:t>
            </a:r>
            <a:endParaRPr lang="en-US" sz="190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a:spcAft>
                <a:spcPts val="600"/>
              </a:spcAft>
            </a:pPr>
            <a:fld id="{B52D1F0E-ADB9-054E-881E-D5691EC4F528}" type="slidenum">
              <a:rPr lang="en-US" smtClean="0"/>
              <a:pPr>
                <a:spcAft>
                  <a:spcPts val="600"/>
                </a:spcAft>
              </a:pPr>
              <a:t>47</a:t>
            </a:fld>
            <a:endParaRPr lang="en-US"/>
          </a:p>
        </p:txBody>
      </p:sp>
    </p:spTree>
    <p:extLst>
      <p:ext uri="{BB962C8B-B14F-4D97-AF65-F5344CB8AC3E}">
        <p14:creationId xmlns:p14="http://schemas.microsoft.com/office/powerpoint/2010/main" val="1683341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D221-7915-A34F-9699-7D14EE6C66A7}"/>
              </a:ext>
            </a:extLst>
          </p:cNvPr>
          <p:cNvSpPr>
            <a:spLocks noGrp="1"/>
          </p:cNvSpPr>
          <p:nvPr>
            <p:ph type="title"/>
          </p:nvPr>
        </p:nvSpPr>
        <p:spPr/>
        <p:txBody>
          <a:bodyPr>
            <a:normAutofit fontScale="90000"/>
          </a:bodyPr>
          <a:lstStyle/>
          <a:p>
            <a:pPr algn="l"/>
            <a:r>
              <a:rPr lang="en-US" dirty="0"/>
              <a:t>Voices to review &amp; inform recommendations</a:t>
            </a:r>
          </a:p>
        </p:txBody>
      </p:sp>
      <p:sp>
        <p:nvSpPr>
          <p:cNvPr id="3" name="Content Placeholder 2">
            <a:extLst>
              <a:ext uri="{FF2B5EF4-FFF2-40B4-BE49-F238E27FC236}">
                <a16:creationId xmlns:a16="http://schemas.microsoft.com/office/drawing/2014/main" id="{74003E40-2DFA-604A-B85F-A3F23B5D9DFA}"/>
              </a:ext>
            </a:extLst>
          </p:cNvPr>
          <p:cNvSpPr>
            <a:spLocks noGrp="1"/>
          </p:cNvSpPr>
          <p:nvPr>
            <p:ph sz="half" idx="1"/>
          </p:nvPr>
        </p:nvSpPr>
        <p:spPr/>
        <p:txBody>
          <a:bodyPr>
            <a:normAutofit fontScale="77500" lnSpcReduction="20000"/>
          </a:bodyPr>
          <a:lstStyle/>
          <a:p>
            <a:pPr lvl="0"/>
            <a:r>
              <a:rPr lang="en-US" dirty="0"/>
              <a:t>Trade allies</a:t>
            </a:r>
            <a:endParaRPr lang="en-US" sz="2800" dirty="0"/>
          </a:p>
          <a:p>
            <a:pPr lvl="0"/>
            <a:r>
              <a:rPr lang="en-US" dirty="0"/>
              <a:t>Unions (work/work implementation groups)</a:t>
            </a:r>
            <a:endParaRPr lang="en-US" sz="2800" dirty="0"/>
          </a:p>
          <a:p>
            <a:pPr lvl="0"/>
            <a:r>
              <a:rPr lang="en-US" dirty="0"/>
              <a:t>Authorized Agents of IOU's and Implementers  </a:t>
            </a:r>
            <a:endParaRPr lang="en-US" sz="2800" dirty="0"/>
          </a:p>
          <a:p>
            <a:pPr lvl="0"/>
            <a:r>
              <a:rPr lang="en-US" dirty="0"/>
              <a:t>Youth, universities, and emerging professionals (including respective diversity groups)  </a:t>
            </a:r>
            <a:endParaRPr lang="en-US" sz="2800" dirty="0"/>
          </a:p>
          <a:p>
            <a:pPr lvl="0"/>
            <a:r>
              <a:rPr lang="en-US" dirty="0"/>
              <a:t>Consumer advocates like CalPA and TURN</a:t>
            </a:r>
            <a:endParaRPr lang="en-US" sz="2800" dirty="0"/>
          </a:p>
          <a:p>
            <a:pPr lvl="0"/>
            <a:r>
              <a:rPr lang="en-US" dirty="0"/>
              <a:t>Environmental, Racial, and Social Justice groups like Greenlining, Rising Sun, and California Environmental Justice Alliance (CEJA)</a:t>
            </a:r>
            <a:endParaRPr lang="en-US" sz="2800" dirty="0"/>
          </a:p>
          <a:p>
            <a:pPr lvl="0"/>
            <a:r>
              <a:rPr lang="en-US" dirty="0"/>
              <a:t>Other experts (e.g., other agencies)</a:t>
            </a:r>
            <a:endParaRPr lang="en-US" sz="2800" dirty="0"/>
          </a:p>
          <a:p>
            <a:pPr lvl="0"/>
            <a:r>
              <a:rPr lang="en-US" dirty="0"/>
              <a:t>Advocacy groups whose mission is to promote and establish diversity in EE (similar to E2, ACEEE, etc.)</a:t>
            </a:r>
            <a:endParaRPr lang="en-US" sz="2800" dirty="0"/>
          </a:p>
        </p:txBody>
      </p:sp>
      <p:sp>
        <p:nvSpPr>
          <p:cNvPr id="8" name="Content Placeholder 7">
            <a:extLst>
              <a:ext uri="{FF2B5EF4-FFF2-40B4-BE49-F238E27FC236}">
                <a16:creationId xmlns:a16="http://schemas.microsoft.com/office/drawing/2014/main" id="{7548C098-EC23-1849-8D6C-CF2FB0048721}"/>
              </a:ext>
            </a:extLst>
          </p:cNvPr>
          <p:cNvSpPr>
            <a:spLocks noGrp="1"/>
          </p:cNvSpPr>
          <p:nvPr>
            <p:ph sz="half" idx="2"/>
          </p:nvPr>
        </p:nvSpPr>
        <p:spPr/>
        <p:txBody>
          <a:bodyPr>
            <a:normAutofit fontScale="77500" lnSpcReduction="20000"/>
          </a:bodyPr>
          <a:lstStyle/>
          <a:p>
            <a:pPr lvl="0"/>
            <a:r>
              <a:rPr lang="en-US" dirty="0"/>
              <a:t>A representative sample of customers </a:t>
            </a:r>
            <a:endParaRPr lang="en-US" sz="2800" dirty="0"/>
          </a:p>
          <a:p>
            <a:pPr lvl="0"/>
            <a:r>
              <a:rPr lang="en-US" dirty="0"/>
              <a:t>Local Government Coalitions </a:t>
            </a:r>
            <a:endParaRPr lang="en-US" sz="2800" dirty="0"/>
          </a:p>
          <a:p>
            <a:pPr lvl="0"/>
            <a:r>
              <a:rPr lang="en-US" dirty="0"/>
              <a:t>Community Based Organizations and/or aggregations of Community Based Organizations  </a:t>
            </a:r>
            <a:endParaRPr lang="en-US" sz="2800" dirty="0"/>
          </a:p>
          <a:p>
            <a:pPr lvl="0"/>
            <a:r>
              <a:rPr lang="en-US" dirty="0"/>
              <a:t>Local Government Climate Action Organizations    </a:t>
            </a:r>
            <a:endParaRPr lang="en-US" sz="2800" dirty="0"/>
          </a:p>
          <a:p>
            <a:pPr lvl="0"/>
            <a:r>
              <a:rPr lang="en-US" dirty="0"/>
              <a:t>Tenant right groups</a:t>
            </a:r>
            <a:endParaRPr lang="en-US" sz="2800" dirty="0"/>
          </a:p>
          <a:p>
            <a:pPr lvl="0"/>
            <a:r>
              <a:rPr lang="en-US" dirty="0"/>
              <a:t>BIPOC specific groups</a:t>
            </a:r>
            <a:endParaRPr lang="en-US" sz="2800" dirty="0"/>
          </a:p>
          <a:p>
            <a:pPr lvl="0"/>
            <a:r>
              <a:rPr lang="en-US" dirty="0"/>
              <a:t>Community Service District Latino Service Providers</a:t>
            </a:r>
            <a:endParaRPr lang="en-US" sz="2800" dirty="0"/>
          </a:p>
          <a:p>
            <a:pPr lvl="0"/>
            <a:r>
              <a:rPr lang="en-US" dirty="0"/>
              <a:t>Supply houses</a:t>
            </a:r>
            <a:endParaRPr lang="en-US" sz="2800" dirty="0"/>
          </a:p>
        </p:txBody>
      </p:sp>
      <p:sp>
        <p:nvSpPr>
          <p:cNvPr id="4" name="Slide Number Placeholder 3">
            <a:extLst>
              <a:ext uri="{FF2B5EF4-FFF2-40B4-BE49-F238E27FC236}">
                <a16:creationId xmlns:a16="http://schemas.microsoft.com/office/drawing/2014/main" id="{90DB247C-BC7E-2B45-A8FD-9713D8F6CEDF}"/>
              </a:ext>
            </a:extLst>
          </p:cNvPr>
          <p:cNvSpPr>
            <a:spLocks noGrp="1"/>
          </p:cNvSpPr>
          <p:nvPr>
            <p:ph type="sldNum" sz="quarter" idx="12"/>
          </p:nvPr>
        </p:nvSpPr>
        <p:spPr/>
        <p:txBody>
          <a:bodyPr/>
          <a:lstStyle/>
          <a:p>
            <a:fld id="{F8E28480-1C08-4458-AD97-0283E6FFD09D}" type="slidenum">
              <a:rPr lang="en-US" smtClean="0"/>
              <a:t>48</a:t>
            </a:fld>
            <a:endParaRPr lang="en-US"/>
          </a:p>
        </p:txBody>
      </p:sp>
    </p:spTree>
    <p:extLst>
      <p:ext uri="{BB962C8B-B14F-4D97-AF65-F5344CB8AC3E}">
        <p14:creationId xmlns:p14="http://schemas.microsoft.com/office/powerpoint/2010/main" val="2365310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D221-7915-A34F-9699-7D14EE6C66A7}"/>
              </a:ext>
            </a:extLst>
          </p:cNvPr>
          <p:cNvSpPr>
            <a:spLocks noGrp="1"/>
          </p:cNvSpPr>
          <p:nvPr>
            <p:ph type="title"/>
          </p:nvPr>
        </p:nvSpPr>
        <p:spPr>
          <a:xfrm>
            <a:off x="365760" y="365126"/>
            <a:ext cx="11375666" cy="1149350"/>
          </a:xfrm>
        </p:spPr>
        <p:txBody>
          <a:bodyPr>
            <a:normAutofit/>
          </a:bodyPr>
          <a:lstStyle/>
          <a:p>
            <a:pPr algn="l"/>
            <a:r>
              <a:rPr lang="en-US" dirty="0"/>
              <a:t>Approach to engage key additional Voices</a:t>
            </a:r>
          </a:p>
        </p:txBody>
      </p:sp>
      <p:sp>
        <p:nvSpPr>
          <p:cNvPr id="6" name="Text Placeholder 5">
            <a:extLst>
              <a:ext uri="{FF2B5EF4-FFF2-40B4-BE49-F238E27FC236}">
                <a16:creationId xmlns:a16="http://schemas.microsoft.com/office/drawing/2014/main" id="{7DC078E6-1333-2E4B-A62D-9C87BDF56E3E}"/>
              </a:ext>
            </a:extLst>
          </p:cNvPr>
          <p:cNvSpPr>
            <a:spLocks noGrp="1"/>
          </p:cNvSpPr>
          <p:nvPr>
            <p:ph type="body" idx="1"/>
          </p:nvPr>
        </p:nvSpPr>
        <p:spPr/>
        <p:txBody>
          <a:bodyPr/>
          <a:lstStyle/>
          <a:p>
            <a:r>
              <a:rPr lang="en-US" dirty="0"/>
              <a:t>Homework Responses </a:t>
            </a:r>
          </a:p>
        </p:txBody>
      </p:sp>
      <p:sp>
        <p:nvSpPr>
          <p:cNvPr id="3" name="Content Placeholder 2">
            <a:extLst>
              <a:ext uri="{FF2B5EF4-FFF2-40B4-BE49-F238E27FC236}">
                <a16:creationId xmlns:a16="http://schemas.microsoft.com/office/drawing/2014/main" id="{74003E40-2DFA-604A-B85F-A3F23B5D9DFA}"/>
              </a:ext>
            </a:extLst>
          </p:cNvPr>
          <p:cNvSpPr>
            <a:spLocks noGrp="1"/>
          </p:cNvSpPr>
          <p:nvPr>
            <p:ph sz="half" idx="2"/>
          </p:nvPr>
        </p:nvSpPr>
        <p:spPr/>
        <p:txBody>
          <a:bodyPr>
            <a:normAutofit fontScale="70000" lnSpcReduction="20000"/>
          </a:bodyPr>
          <a:lstStyle/>
          <a:p>
            <a:pPr lvl="0"/>
            <a:r>
              <a:rPr lang="en-US" dirty="0"/>
              <a:t>Low burden approach</a:t>
            </a:r>
          </a:p>
          <a:p>
            <a:pPr lvl="0"/>
            <a:r>
              <a:rPr lang="en-US" dirty="0"/>
              <a:t>Offer multiple approaches</a:t>
            </a:r>
          </a:p>
          <a:p>
            <a:pPr lvl="0"/>
            <a:r>
              <a:rPr lang="en-US" dirty="0"/>
              <a:t>Panel</a:t>
            </a:r>
          </a:p>
          <a:p>
            <a:pPr lvl="0"/>
            <a:r>
              <a:rPr lang="en-US" dirty="0"/>
              <a:t>Public comment</a:t>
            </a:r>
          </a:p>
          <a:p>
            <a:pPr lvl="0"/>
            <a:r>
              <a:rPr lang="en-US" dirty="0"/>
              <a:t>Focus groups (could offer targeted series to specific groups like diverse business enterprises, public health non-profits, and trade groups)</a:t>
            </a:r>
          </a:p>
          <a:p>
            <a:pPr lvl="0"/>
            <a:r>
              <a:rPr lang="en-US" dirty="0"/>
              <a:t>1:1 dialogue</a:t>
            </a:r>
          </a:p>
          <a:p>
            <a:pPr lvl="0"/>
            <a:r>
              <a:rPr lang="en-US" dirty="0"/>
              <a:t>Mini workshop</a:t>
            </a:r>
          </a:p>
          <a:p>
            <a:pPr lvl="0"/>
            <a:r>
              <a:rPr lang="en-US" dirty="0"/>
              <a:t>Request report review before 4/12 submittal to Full CAEECC</a:t>
            </a:r>
          </a:p>
          <a:p>
            <a:pPr lvl="0"/>
            <a:r>
              <a:rPr lang="en-US" dirty="0"/>
              <a:t>Leadership/Facilitation team outreach</a:t>
            </a:r>
          </a:p>
        </p:txBody>
      </p:sp>
      <p:sp>
        <p:nvSpPr>
          <p:cNvPr id="7" name="Text Placeholder 6">
            <a:extLst>
              <a:ext uri="{FF2B5EF4-FFF2-40B4-BE49-F238E27FC236}">
                <a16:creationId xmlns:a16="http://schemas.microsoft.com/office/drawing/2014/main" id="{33DA0B5D-CD7D-4F4D-AEBD-2808597D232D}"/>
              </a:ext>
            </a:extLst>
          </p:cNvPr>
          <p:cNvSpPr>
            <a:spLocks noGrp="1"/>
          </p:cNvSpPr>
          <p:nvPr>
            <p:ph type="body" sz="quarter" idx="3"/>
          </p:nvPr>
        </p:nvSpPr>
        <p:spPr/>
        <p:txBody>
          <a:bodyPr/>
          <a:lstStyle/>
          <a:p>
            <a:r>
              <a:rPr lang="en-US" dirty="0"/>
              <a:t>Facilitator Proposal Based on Synthesis</a:t>
            </a:r>
          </a:p>
        </p:txBody>
      </p:sp>
      <p:sp>
        <p:nvSpPr>
          <p:cNvPr id="8" name="Content Placeholder 7">
            <a:extLst>
              <a:ext uri="{FF2B5EF4-FFF2-40B4-BE49-F238E27FC236}">
                <a16:creationId xmlns:a16="http://schemas.microsoft.com/office/drawing/2014/main" id="{763D1689-FC44-AB4D-A6EA-279DFDFC650D}"/>
              </a:ext>
            </a:extLst>
          </p:cNvPr>
          <p:cNvSpPr>
            <a:spLocks noGrp="1"/>
          </p:cNvSpPr>
          <p:nvPr>
            <p:ph sz="quarter" idx="4"/>
          </p:nvPr>
        </p:nvSpPr>
        <p:spPr/>
        <p:txBody>
          <a:bodyPr>
            <a:normAutofit fontScale="70000" lnSpcReduction="20000"/>
          </a:bodyPr>
          <a:lstStyle/>
          <a:p>
            <a:r>
              <a:rPr lang="en-US" dirty="0"/>
              <a:t>Volunteers populate contact list with connections </a:t>
            </a:r>
          </a:p>
          <a:p>
            <a:pPr lvl="1"/>
            <a:r>
              <a:rPr lang="en-US" dirty="0"/>
              <a:t>Indicate who you propose conduct outreach (WG Member, Facilitator, CAEECC Co-Chair, CPUC)</a:t>
            </a:r>
          </a:p>
          <a:p>
            <a:r>
              <a:rPr lang="en-US" dirty="0"/>
              <a:t>Offer choice of approach</a:t>
            </a:r>
          </a:p>
          <a:p>
            <a:pPr marL="914400" lvl="1" indent="-457200">
              <a:buFont typeface="+mj-lt"/>
              <a:buAutoNum type="arabicPeriod"/>
            </a:pPr>
            <a:r>
              <a:rPr lang="en-US" dirty="0"/>
              <a:t>Workshop to capture recommendation ideas (late Feb/early March)</a:t>
            </a:r>
          </a:p>
          <a:p>
            <a:pPr marL="914400" lvl="1" indent="-457200">
              <a:buFont typeface="+mj-lt"/>
              <a:buAutoNum type="arabicPeriod"/>
            </a:pPr>
            <a:r>
              <a:rPr lang="en-US" dirty="0"/>
              <a:t>1:1 or small group call (by mid March)</a:t>
            </a:r>
          </a:p>
          <a:p>
            <a:pPr marL="914400" lvl="1" indent="-457200">
              <a:buFont typeface="+mj-lt"/>
              <a:buAutoNum type="arabicPeriod"/>
            </a:pPr>
            <a:r>
              <a:rPr lang="en-US" dirty="0"/>
              <a:t>And/or opportunity to review report (late March)</a:t>
            </a:r>
          </a:p>
        </p:txBody>
      </p:sp>
      <p:sp>
        <p:nvSpPr>
          <p:cNvPr id="4" name="Slide Number Placeholder 3">
            <a:extLst>
              <a:ext uri="{FF2B5EF4-FFF2-40B4-BE49-F238E27FC236}">
                <a16:creationId xmlns:a16="http://schemas.microsoft.com/office/drawing/2014/main" id="{90DB247C-BC7E-2B45-A8FD-9713D8F6CEDF}"/>
              </a:ext>
            </a:extLst>
          </p:cNvPr>
          <p:cNvSpPr>
            <a:spLocks noGrp="1"/>
          </p:cNvSpPr>
          <p:nvPr>
            <p:ph type="sldNum" sz="quarter" idx="12"/>
          </p:nvPr>
        </p:nvSpPr>
        <p:spPr/>
        <p:txBody>
          <a:bodyPr/>
          <a:lstStyle/>
          <a:p>
            <a:fld id="{F8E28480-1C08-4458-AD97-0283E6FFD09D}" type="slidenum">
              <a:rPr lang="en-US" smtClean="0"/>
              <a:t>49</a:t>
            </a:fld>
            <a:endParaRPr lang="en-US"/>
          </a:p>
        </p:txBody>
      </p:sp>
    </p:spTree>
    <p:extLst>
      <p:ext uri="{BB962C8B-B14F-4D97-AF65-F5344CB8AC3E}">
        <p14:creationId xmlns:p14="http://schemas.microsoft.com/office/powerpoint/2010/main" val="359148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P spid="7"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A068-F1CB-4D4C-83B7-7ED33FDE598A}"/>
              </a:ext>
            </a:extLst>
          </p:cNvPr>
          <p:cNvSpPr>
            <a:spLocks noGrp="1"/>
          </p:cNvSpPr>
          <p:nvPr>
            <p:ph type="title"/>
          </p:nvPr>
        </p:nvSpPr>
        <p:spPr>
          <a:xfrm>
            <a:off x="1352550" y="685799"/>
            <a:ext cx="9486900" cy="611372"/>
          </a:xfrm>
        </p:spPr>
        <p:txBody>
          <a:bodyPr/>
          <a:lstStyle/>
          <a:p>
            <a:r>
              <a:rPr lang="en-US" dirty="0"/>
              <a:t>Feedback from 1</a:t>
            </a:r>
            <a:r>
              <a:rPr lang="en-US" baseline="30000" dirty="0"/>
              <a:t>st</a:t>
            </a:r>
            <a:r>
              <a:rPr lang="en-US" dirty="0"/>
              <a:t> meeting</a:t>
            </a:r>
          </a:p>
        </p:txBody>
      </p:sp>
      <p:sp>
        <p:nvSpPr>
          <p:cNvPr id="3" name="Content Placeholder 2">
            <a:extLst>
              <a:ext uri="{FF2B5EF4-FFF2-40B4-BE49-F238E27FC236}">
                <a16:creationId xmlns:a16="http://schemas.microsoft.com/office/drawing/2014/main" id="{2E381BD4-9A13-334E-8358-6EB08CA11F5A}"/>
              </a:ext>
            </a:extLst>
          </p:cNvPr>
          <p:cNvSpPr>
            <a:spLocks noGrp="1"/>
          </p:cNvSpPr>
          <p:nvPr>
            <p:ph idx="1"/>
          </p:nvPr>
        </p:nvSpPr>
        <p:spPr>
          <a:xfrm>
            <a:off x="1371599" y="1573619"/>
            <a:ext cx="9486901" cy="4598582"/>
          </a:xfrm>
        </p:spPr>
        <p:txBody>
          <a:bodyPr>
            <a:normAutofit fontScale="77500" lnSpcReduction="20000"/>
          </a:bodyPr>
          <a:lstStyle/>
          <a:p>
            <a:r>
              <a:rPr lang="en-US" dirty="0"/>
              <a:t>Technology</a:t>
            </a:r>
          </a:p>
          <a:p>
            <a:pPr lvl="1"/>
            <a:r>
              <a:rPr lang="en-US" dirty="0"/>
              <a:t>Welcome </a:t>
            </a:r>
            <a:r>
              <a:rPr lang="en-US" dirty="0" err="1"/>
              <a:t>Suhaila</a:t>
            </a:r>
            <a:r>
              <a:rPr lang="en-US" dirty="0"/>
              <a:t> Sikand!</a:t>
            </a:r>
          </a:p>
          <a:p>
            <a:pPr lvl="1"/>
            <a:r>
              <a:rPr lang="en-US" dirty="0"/>
              <a:t>When to use the chat: share resources, ask non-substantive questions, share anonymous concerns with Lara or </a:t>
            </a:r>
            <a:r>
              <a:rPr lang="en-US" dirty="0" err="1"/>
              <a:t>Fabi</a:t>
            </a:r>
            <a:endParaRPr lang="en-US" dirty="0"/>
          </a:p>
          <a:p>
            <a:pPr lvl="2"/>
            <a:r>
              <a:rPr lang="en-US" dirty="0"/>
              <a:t>If you want everyone, including the Facilitator, to know your question/comment, please raise your hand to speak</a:t>
            </a:r>
          </a:p>
          <a:p>
            <a:pPr lvl="1"/>
            <a:r>
              <a:rPr lang="en-US" dirty="0"/>
              <a:t>Constant Contact: let Susan </a:t>
            </a:r>
            <a:r>
              <a:rPr lang="en-US" dirty="0" err="1"/>
              <a:t>Rivo</a:t>
            </a:r>
            <a:r>
              <a:rPr lang="en-US" dirty="0"/>
              <a:t> know if you’re not receiving our emails</a:t>
            </a:r>
          </a:p>
          <a:p>
            <a:pPr lvl="1"/>
            <a:endParaRPr lang="en-US" dirty="0"/>
          </a:p>
          <a:p>
            <a:r>
              <a:rPr lang="en-US" dirty="0"/>
              <a:t>Brave spaces</a:t>
            </a:r>
          </a:p>
          <a:p>
            <a:pPr lvl="1"/>
            <a:r>
              <a:rPr lang="en-US" dirty="0"/>
              <a:t>Remember our meeting norms to ensure productive conversations</a:t>
            </a:r>
          </a:p>
          <a:p>
            <a:pPr lvl="1"/>
            <a:r>
              <a:rPr lang="en-US" dirty="0"/>
              <a:t>May need to pause and decide whether to address issue X in the moment or table it</a:t>
            </a:r>
          </a:p>
          <a:p>
            <a:pPr lvl="1"/>
            <a:endParaRPr lang="en-US" dirty="0"/>
          </a:p>
          <a:p>
            <a:r>
              <a:rPr lang="en-US" dirty="0"/>
              <a:t>Clarity on Working Group’s DEI Charge &amp; Process</a:t>
            </a:r>
          </a:p>
          <a:p>
            <a:pPr lvl="1"/>
            <a:r>
              <a:rPr lang="en-US" dirty="0"/>
              <a:t>Why are we here?</a:t>
            </a:r>
          </a:p>
          <a:p>
            <a:pPr lvl="1"/>
            <a:r>
              <a:rPr lang="en-US" dirty="0"/>
              <a:t>Be bold</a:t>
            </a:r>
          </a:p>
          <a:p>
            <a:pPr lvl="1"/>
            <a:r>
              <a:rPr lang="en-US" dirty="0"/>
              <a:t>Avoid trap of tokenism</a:t>
            </a:r>
          </a:p>
          <a:p>
            <a:pPr lvl="1"/>
            <a:r>
              <a:rPr lang="en-US" dirty="0"/>
              <a:t>Buckets of recommendations</a:t>
            </a:r>
          </a:p>
          <a:p>
            <a:pPr lvl="1"/>
            <a:endParaRPr lang="en-US" dirty="0"/>
          </a:p>
        </p:txBody>
      </p:sp>
      <p:sp>
        <p:nvSpPr>
          <p:cNvPr id="4" name="Slide Number Placeholder 3">
            <a:extLst>
              <a:ext uri="{FF2B5EF4-FFF2-40B4-BE49-F238E27FC236}">
                <a16:creationId xmlns:a16="http://schemas.microsoft.com/office/drawing/2014/main" id="{4D8BEAEA-E641-3841-9EBE-A5B83DC36D8B}"/>
              </a:ext>
            </a:extLst>
          </p:cNvPr>
          <p:cNvSpPr>
            <a:spLocks noGrp="1"/>
          </p:cNvSpPr>
          <p:nvPr>
            <p:ph type="sldNum" sz="quarter" idx="12"/>
          </p:nvPr>
        </p:nvSpPr>
        <p:spPr/>
        <p:txBody>
          <a:bodyPr/>
          <a:lstStyle/>
          <a:p>
            <a:fld id="{F8E28480-1C08-4458-AD97-0283E6FFD09D}" type="slidenum">
              <a:rPr lang="en-US" smtClean="0"/>
              <a:t>5</a:t>
            </a:fld>
            <a:endParaRPr lang="en-US"/>
          </a:p>
        </p:txBody>
      </p:sp>
    </p:spTree>
    <p:extLst>
      <p:ext uri="{BB962C8B-B14F-4D97-AF65-F5344CB8AC3E}">
        <p14:creationId xmlns:p14="http://schemas.microsoft.com/office/powerpoint/2010/main" val="3372469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95F5-68CD-9F43-BB0D-196DABF80626}"/>
              </a:ext>
            </a:extLst>
          </p:cNvPr>
          <p:cNvSpPr>
            <a:spLocks noGrp="1"/>
          </p:cNvSpPr>
          <p:nvPr>
            <p:ph type="title"/>
          </p:nvPr>
        </p:nvSpPr>
        <p:spPr/>
        <p:txBody>
          <a:bodyPr/>
          <a:lstStyle/>
          <a:p>
            <a:r>
              <a:rPr lang="en-US" dirty="0">
                <a:latin typeface="Goudy Old Style" panose="02020502050305020303" pitchFamily="18" charset="77"/>
              </a:rPr>
              <a:t>Discuss &amp; seek consensus on Diversity definition from homework*</a:t>
            </a:r>
            <a:endParaRPr lang="en-US" dirty="0"/>
          </a:p>
        </p:txBody>
      </p:sp>
      <p:sp>
        <p:nvSpPr>
          <p:cNvPr id="3" name="Text Placeholder 2">
            <a:extLst>
              <a:ext uri="{FF2B5EF4-FFF2-40B4-BE49-F238E27FC236}">
                <a16:creationId xmlns:a16="http://schemas.microsoft.com/office/drawing/2014/main" id="{0A1D9CFA-136A-9A46-8511-9ED05C74C4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BC025B-75B0-A64E-9709-EAE3EB050A0B}"/>
              </a:ext>
            </a:extLst>
          </p:cNvPr>
          <p:cNvSpPr>
            <a:spLocks noGrp="1"/>
          </p:cNvSpPr>
          <p:nvPr>
            <p:ph type="sldNum" sz="quarter" idx="12"/>
          </p:nvPr>
        </p:nvSpPr>
        <p:spPr/>
        <p:txBody>
          <a:bodyPr/>
          <a:lstStyle/>
          <a:p>
            <a:fld id="{F8E28480-1C08-4458-AD97-0283E6FFD09D}" type="slidenum">
              <a:rPr lang="en-US" smtClean="0"/>
              <a:t>50</a:t>
            </a:fld>
            <a:endParaRPr lang="en-US"/>
          </a:p>
        </p:txBody>
      </p:sp>
    </p:spTree>
    <p:extLst>
      <p:ext uri="{BB962C8B-B14F-4D97-AF65-F5344CB8AC3E}">
        <p14:creationId xmlns:p14="http://schemas.microsoft.com/office/powerpoint/2010/main" val="1573134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WHAT types of diversity do we want to foster?</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634408" y="3428999"/>
            <a:ext cx="10515600" cy="2873459"/>
          </a:xfrm>
        </p:spPr>
        <p:txBody>
          <a:bodyPr>
            <a:normAutofit fontScale="85000" lnSpcReduction="10000"/>
          </a:bodyPr>
          <a:lstStyle/>
          <a:p>
            <a:r>
              <a:rPr lang="en-US" i="1" dirty="0"/>
              <a:t>Summary of proposed changes from HW:</a:t>
            </a:r>
          </a:p>
          <a:p>
            <a:pPr lvl="1"/>
            <a:r>
              <a:rPr lang="en-US" i="1" dirty="0"/>
              <a:t>Add: immigration status, level of education, and final phrase about “differences that make a difference”</a:t>
            </a:r>
          </a:p>
          <a:p>
            <a:pPr lvl="1"/>
            <a:r>
              <a:rPr lang="en-US" i="1" dirty="0"/>
              <a:t>Remove: political perspective, veteran, and “persons” after justice-impacted</a:t>
            </a:r>
          </a:p>
          <a:p>
            <a:r>
              <a:rPr lang="en-US" i="1" dirty="0"/>
              <a:t>Notes:</a:t>
            </a:r>
          </a:p>
          <a:p>
            <a:pPr lvl="1"/>
            <a:r>
              <a:rPr lang="en-US" i="1" dirty="0"/>
              <a:t>This is a “living definition” subject to revision</a:t>
            </a:r>
          </a:p>
          <a:p>
            <a:pPr lvl="1"/>
            <a:r>
              <a:rPr lang="en-US" i="1" dirty="0"/>
              <a:t>Focus is on “differences that make a difference”</a:t>
            </a:r>
          </a:p>
          <a:p>
            <a:pPr lvl="1"/>
            <a:r>
              <a:rPr lang="en-US" i="1" dirty="0"/>
              <a:t>Purpose is to guide scope of WG Recommendations (think buckets 1 and 2: promote DEI within CAEECC to inform policies)</a:t>
            </a:r>
          </a:p>
          <a:p>
            <a:pPr lvl="1"/>
            <a:r>
              <a:rPr lang="en-US" i="1" dirty="0"/>
              <a:t>1 Member + Ex-Officio could/not agree with this definition; handful of other Members could agree to definition but suggested the above revisions</a:t>
            </a:r>
          </a:p>
          <a:p>
            <a:pPr marL="457200" lvl="1" indent="0">
              <a:buNone/>
            </a:pP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51</a:t>
            </a:fld>
            <a:endParaRPr lang="en-US"/>
          </a:p>
        </p:txBody>
      </p:sp>
      <p:sp>
        <p:nvSpPr>
          <p:cNvPr id="6" name="Rectangle 2">
            <a:extLst>
              <a:ext uri="{FF2B5EF4-FFF2-40B4-BE49-F238E27FC236}">
                <a16:creationId xmlns:a16="http://schemas.microsoft.com/office/drawing/2014/main" id="{475DAA14-E8A4-5444-8F2E-74F127B12F87}"/>
              </a:ext>
            </a:extLst>
          </p:cNvPr>
          <p:cNvSpPr>
            <a:spLocks noChangeArrowheads="1"/>
          </p:cNvSpPr>
          <p:nvPr/>
        </p:nvSpPr>
        <p:spPr bwMode="auto">
          <a:xfrm>
            <a:off x="634408" y="1703304"/>
            <a:ext cx="105156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Goudy Old Style" panose="02020502050305020303" pitchFamily="18" charset="77"/>
                <a:ea typeface="Times New Roman" panose="02020603050405020304" pitchFamily="18" charset="0"/>
              </a:rPr>
              <a:t>“Race* as well as gender, gender identity or expression, sexual orientation, citizenship, religion, nationality, </a:t>
            </a:r>
            <a:r>
              <a:rPr kumimoji="0" lang="en-US" altLang="en-US" b="1" i="0" u="sng" strike="no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immigration status, </a:t>
            </a:r>
            <a:r>
              <a:rPr kumimoji="0" lang="en-US" altLang="en-US" b="1" i="0" u="none" strike="noStrike" cap="none" normalizeH="0" baseline="0" dirty="0">
                <a:ln>
                  <a:noFill/>
                </a:ln>
                <a:solidFill>
                  <a:srgbClr val="000000"/>
                </a:solidFill>
                <a:effectLst/>
                <a:latin typeface="Goudy Old Style" panose="02020502050305020303" pitchFamily="18" charset="77"/>
                <a:ea typeface="Times New Roman" panose="02020603050405020304" pitchFamily="18" charset="0"/>
              </a:rPr>
              <a:t>ethnicity, culture, justice impacted </a:t>
            </a:r>
            <a:r>
              <a:rPr kumimoji="0" lang="en-US" altLang="en-US" b="1" i="0" u="none" strike="sng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persons</a:t>
            </a:r>
            <a:r>
              <a:rPr kumimoji="0" lang="en-US" altLang="en-US" b="1" i="0" u="none" strike="noStrike" cap="none" normalizeH="0" baseline="0" dirty="0">
                <a:ln>
                  <a:noFill/>
                </a:ln>
                <a:solidFill>
                  <a:srgbClr val="000000"/>
                </a:solidFill>
                <a:effectLst/>
                <a:latin typeface="Goudy Old Style" panose="02020502050305020303" pitchFamily="18" charset="77"/>
                <a:ea typeface="Times New Roman" panose="02020603050405020304" pitchFamily="18" charset="0"/>
              </a:rPr>
              <a:t>, health status, age, ability, </a:t>
            </a:r>
            <a:r>
              <a:rPr kumimoji="0" lang="en-US" altLang="en-US" b="1" i="0" u="none" strike="sng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veteran,</a:t>
            </a:r>
            <a:r>
              <a:rPr kumimoji="0" lang="en-US" altLang="en-US" b="1" i="0" u="none" strike="no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 </a:t>
            </a:r>
            <a:r>
              <a:rPr kumimoji="0" lang="en-US" altLang="en-US" b="1" i="0" u="none" strike="noStrike" cap="none" normalizeH="0" baseline="0" dirty="0">
                <a:ln>
                  <a:noFill/>
                </a:ln>
                <a:solidFill>
                  <a:srgbClr val="000000"/>
                </a:solidFill>
                <a:effectLst/>
                <a:latin typeface="Goudy Old Style" panose="02020502050305020303" pitchFamily="18" charset="77"/>
                <a:ea typeface="Times New Roman" panose="02020603050405020304" pitchFamily="18" charset="0"/>
              </a:rPr>
              <a:t>socioeconomic status, language,</a:t>
            </a:r>
            <a:r>
              <a:rPr kumimoji="0" lang="en-US" altLang="en-US" b="1" i="0" u="sng" strike="noStrike" cap="none" normalizeH="0" baseline="0" dirty="0">
                <a:ln>
                  <a:noFill/>
                </a:ln>
                <a:solidFill>
                  <a:srgbClr val="008080"/>
                </a:solidFill>
                <a:effectLst/>
                <a:latin typeface="Goudy Old Style" panose="02020502050305020303" pitchFamily="18" charset="77"/>
                <a:ea typeface="Times New Roman" panose="02020603050405020304" pitchFamily="18" charset="0"/>
              </a:rPr>
              <a:t> </a:t>
            </a:r>
            <a:r>
              <a:rPr kumimoji="0" lang="en-US" altLang="en-US" b="1" i="0" u="sng" strike="no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level of education,</a:t>
            </a:r>
            <a:r>
              <a:rPr kumimoji="0" lang="en-US" altLang="en-US" b="1" i="0" u="none" strike="no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 </a:t>
            </a:r>
            <a:r>
              <a:rPr kumimoji="0" lang="en-US" altLang="en-US" b="1" i="0" u="none" strike="sng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political perspective</a:t>
            </a:r>
            <a:r>
              <a:rPr kumimoji="0" lang="en-US" altLang="en-US" b="1" i="0" u="none" strike="no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 </a:t>
            </a:r>
            <a:r>
              <a:rPr kumimoji="0" lang="en-US" altLang="en-US" b="1" i="0" u="none" strike="noStrike" cap="none" normalizeH="0" baseline="0" dirty="0">
                <a:ln>
                  <a:noFill/>
                </a:ln>
                <a:solidFill>
                  <a:srgbClr val="000000"/>
                </a:solidFill>
                <a:effectLst/>
                <a:latin typeface="Goudy Old Style" panose="02020502050305020303" pitchFamily="18" charset="77"/>
                <a:ea typeface="Times New Roman" panose="02020603050405020304" pitchFamily="18" charset="0"/>
              </a:rPr>
              <a:t>and any other category where persons identify as ‘different’ </a:t>
            </a:r>
            <a:r>
              <a:rPr kumimoji="0" lang="en-US" altLang="en-US" b="1" i="0" u="sng" strike="noStrike" cap="none" normalizeH="0" baseline="0" dirty="0">
                <a:ln>
                  <a:noFill/>
                </a:ln>
                <a:solidFill>
                  <a:schemeClr val="tx2">
                    <a:lumMod val="50000"/>
                    <a:lumOff val="50000"/>
                  </a:schemeClr>
                </a:solidFill>
                <a:effectLst/>
                <a:latin typeface="Goudy Old Style" panose="02020502050305020303" pitchFamily="18" charset="77"/>
                <a:ea typeface="Times New Roman" panose="02020603050405020304" pitchFamily="18" charset="0"/>
              </a:rPr>
              <a:t>and have been marginalized/historically underrepresented and/or discriminated against as a result. </a:t>
            </a:r>
            <a:endParaRPr kumimoji="0" lang="en-US" altLang="en-US" b="1" i="0" u="none" strike="noStrike" cap="none" normalizeH="0" baseline="0" dirty="0">
              <a:ln>
                <a:noFill/>
              </a:ln>
              <a:solidFill>
                <a:schemeClr val="tx2">
                  <a:lumMod val="50000"/>
                  <a:lumOff val="50000"/>
                </a:schemeClr>
              </a:solidFill>
              <a:effectLst/>
              <a:latin typeface="Goudy Old Style" panose="02020502050305020303" pitchFamily="18" charset="77"/>
            </a:endParaRPr>
          </a:p>
        </p:txBody>
      </p:sp>
    </p:spTree>
    <p:extLst>
      <p:ext uri="{BB962C8B-B14F-4D97-AF65-F5344CB8AC3E}">
        <p14:creationId xmlns:p14="http://schemas.microsoft.com/office/powerpoint/2010/main" val="2286252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endParaRPr lang="en-US" sz="2400" i="1" kern="1200" dirty="0">
              <a:solidFill>
                <a:schemeClr val="tx2"/>
              </a:solidFill>
              <a:latin typeface="+mj-lt"/>
              <a:ea typeface="+mn-ea"/>
              <a:cs typeface="+mn-cs"/>
            </a:endParaRP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fld id="{F8E28480-1C08-4458-AD97-0283E6FFD09D}" type="slidenum">
              <a:rPr lang="en-US" smtClean="0"/>
              <a:t>52</a:t>
            </a:fld>
            <a:endParaRPr lang="en-US"/>
          </a:p>
        </p:txBody>
      </p:sp>
    </p:spTree>
    <p:extLst>
      <p:ext uri="{BB962C8B-B14F-4D97-AF65-F5344CB8AC3E}">
        <p14:creationId xmlns:p14="http://schemas.microsoft.com/office/powerpoint/2010/main" val="2302434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WRAP UP &amp; </a:t>
            </a:r>
          </a:p>
          <a:p>
            <a:pPr marL="0" indent="0" algn="ctr">
              <a:buNone/>
            </a:pPr>
            <a:r>
              <a:rPr lang="en-US" sz="4800" dirty="0"/>
              <a:t>NEXT STEPS</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2920963800"/>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698081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1153484" y="65018"/>
            <a:ext cx="9486900" cy="555766"/>
          </a:xfrm>
        </p:spPr>
        <p:txBody>
          <a:bodyPr anchor="ctr">
            <a:normAutofit/>
          </a:bodyPr>
          <a:lstStyle/>
          <a:p>
            <a:pPr algn="ctr"/>
            <a:r>
              <a:rPr lang="en-US" dirty="0"/>
              <a:t>Meeting goals – how did we do?</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7" name="TextBox 6">
            <a:extLst>
              <a:ext uri="{FF2B5EF4-FFF2-40B4-BE49-F238E27FC236}">
                <a16:creationId xmlns:a16="http://schemas.microsoft.com/office/drawing/2014/main" id="{49F112F5-0729-5849-88B1-53AA66D5B21E}"/>
              </a:ext>
            </a:extLst>
          </p:cNvPr>
          <p:cNvSpPr txBox="1"/>
          <p:nvPr/>
        </p:nvSpPr>
        <p:spPr>
          <a:xfrm>
            <a:off x="685797" y="6447096"/>
            <a:ext cx="1071526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*Asterisk represents topics for which we plan to seek verbal public comment. The Public will be able to share comments and ask questions at any point in the meeting via the chat. </a:t>
            </a:r>
            <a:endParaRPr kumimoji="0" lang="en-US" sz="13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endParaRPr>
          </a:p>
        </p:txBody>
      </p:sp>
      <p:graphicFrame>
        <p:nvGraphicFramePr>
          <p:cNvPr id="8" name="Content Placeholder 7">
            <a:extLst>
              <a:ext uri="{FF2B5EF4-FFF2-40B4-BE49-F238E27FC236}">
                <a16:creationId xmlns:a16="http://schemas.microsoft.com/office/drawing/2014/main" id="{98C49D60-D76B-DD49-BEB7-B47551E4EC60}"/>
              </a:ext>
            </a:extLst>
          </p:cNvPr>
          <p:cNvGraphicFramePr>
            <a:graphicFrameLocks noGrp="1"/>
          </p:cNvGraphicFramePr>
          <p:nvPr>
            <p:ph idx="1"/>
            <p:extLst>
              <p:ext uri="{D42A27DB-BD31-4B8C-83A1-F6EECF244321}">
                <p14:modId xmlns:p14="http://schemas.microsoft.com/office/powerpoint/2010/main" val="2333664772"/>
              </p:ext>
            </p:extLst>
          </p:nvPr>
        </p:nvGraphicFramePr>
        <p:xfrm>
          <a:off x="385011" y="620730"/>
          <a:ext cx="11309684" cy="5820312"/>
        </p:xfrm>
        <a:graphic>
          <a:graphicData uri="http://schemas.openxmlformats.org/drawingml/2006/table">
            <a:tbl>
              <a:tblPr firstRow="1" firstCol="1" bandRow="1">
                <a:tableStyleId>{5C22544A-7EE6-4342-B048-85BDC9FD1C3A}</a:tableStyleId>
              </a:tblPr>
              <a:tblGrid>
                <a:gridCol w="797405">
                  <a:extLst>
                    <a:ext uri="{9D8B030D-6E8A-4147-A177-3AD203B41FA5}">
                      <a16:colId xmlns:a16="http://schemas.microsoft.com/office/drawing/2014/main" val="109615407"/>
                    </a:ext>
                  </a:extLst>
                </a:gridCol>
                <a:gridCol w="2150749">
                  <a:extLst>
                    <a:ext uri="{9D8B030D-6E8A-4147-A177-3AD203B41FA5}">
                      <a16:colId xmlns:a16="http://schemas.microsoft.com/office/drawing/2014/main" val="1695983203"/>
                    </a:ext>
                  </a:extLst>
                </a:gridCol>
                <a:gridCol w="4766465">
                  <a:extLst>
                    <a:ext uri="{9D8B030D-6E8A-4147-A177-3AD203B41FA5}">
                      <a16:colId xmlns:a16="http://schemas.microsoft.com/office/drawing/2014/main" val="1495892778"/>
                    </a:ext>
                  </a:extLst>
                </a:gridCol>
                <a:gridCol w="3595065">
                  <a:extLst>
                    <a:ext uri="{9D8B030D-6E8A-4147-A177-3AD203B41FA5}">
                      <a16:colId xmlns:a16="http://schemas.microsoft.com/office/drawing/2014/main" val="4191648713"/>
                    </a:ext>
                  </a:extLst>
                </a:gridCol>
              </a:tblGrid>
              <a:tr h="427249">
                <a:tc>
                  <a:txBody>
                    <a:bodyPr/>
                    <a:lstStyle/>
                    <a:p>
                      <a:pPr marL="0" marR="0">
                        <a:spcBef>
                          <a:spcPts val="0"/>
                        </a:spcBef>
                        <a:spcAft>
                          <a:spcPts val="0"/>
                        </a:spcAft>
                      </a:pPr>
                      <a:r>
                        <a:rPr lang="en-US" sz="1600">
                          <a:effectLst/>
                          <a:latin typeface="Goudy Old Style" panose="02020502050305020303" pitchFamily="18" charset="77"/>
                        </a:rPr>
                        <a:t>Time</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Session</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dirty="0">
                          <a:effectLst/>
                          <a:latin typeface="Goudy Old Style" panose="02020502050305020303" pitchFamily="18" charset="77"/>
                        </a:rPr>
                        <a:t>Topics </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Primary Meeting Goals</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231440938"/>
                  </a:ext>
                </a:extLst>
              </a:tr>
              <a:tr h="659031">
                <a:tc>
                  <a:txBody>
                    <a:bodyPr/>
                    <a:lstStyle/>
                    <a:p>
                      <a:pPr marL="0" marR="0">
                        <a:spcBef>
                          <a:spcPts val="0"/>
                        </a:spcBef>
                        <a:spcAft>
                          <a:spcPts val="0"/>
                        </a:spcAft>
                      </a:pPr>
                      <a:r>
                        <a:rPr lang="en-US" sz="1600">
                          <a:effectLst/>
                          <a:latin typeface="Goudy Old Style" panose="02020502050305020303" pitchFamily="18" charset="77"/>
                        </a:rPr>
                        <a:t>1:00</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Review Agenda &amp; Housekeeping</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Review meeting goals &amp; approach</a:t>
                      </a:r>
                    </a:p>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Discuss survey responses regarding WG feedback and housekeeping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4104905437"/>
                  </a:ext>
                </a:extLst>
              </a:tr>
              <a:tr h="1977093">
                <a:tc>
                  <a:txBody>
                    <a:bodyPr/>
                    <a:lstStyle/>
                    <a:p>
                      <a:pPr marL="0" marR="0">
                        <a:spcBef>
                          <a:spcPts val="0"/>
                        </a:spcBef>
                        <a:spcAft>
                          <a:spcPts val="0"/>
                        </a:spcAft>
                      </a:pPr>
                      <a:r>
                        <a:rPr lang="en-US" sz="1600">
                          <a:effectLst/>
                          <a:latin typeface="Goudy Old Style" panose="02020502050305020303" pitchFamily="18" charset="77"/>
                        </a:rPr>
                        <a:t>1:15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Session 1: CAEECC Membership Composition Assessment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Background</a:t>
                      </a:r>
                    </a:p>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Discuss and agree on the vision/goal of evaluating CAEECC membership*</a:t>
                      </a:r>
                    </a:p>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Review &amp; revise proposed roadmap for developing membership composition recommendations</a:t>
                      </a:r>
                    </a:p>
                    <a:p>
                      <a:pPr marL="342900" marR="0" lvl="0" indent="-342900">
                        <a:spcBef>
                          <a:spcPts val="0"/>
                        </a:spcBef>
                        <a:spcAft>
                          <a:spcPts val="0"/>
                        </a:spcAft>
                        <a:buFont typeface="+mj-lt"/>
                        <a:buAutoNum type="alphaUcParenR"/>
                      </a:pPr>
                      <a:r>
                        <a:rPr lang="en-US" sz="1600" dirty="0">
                          <a:effectLst/>
                          <a:latin typeface="Goudy Old Style" panose="02020502050305020303" pitchFamily="18" charset="77"/>
                        </a:rPr>
                        <a:t>Brainstorm recommendations (see below for Membership key scope questions)</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285750" marR="0" lvl="0" indent="-285750">
                        <a:spcBef>
                          <a:spcPts val="0"/>
                        </a:spcBef>
                        <a:spcAft>
                          <a:spcPts val="0"/>
                        </a:spcAft>
                        <a:buFont typeface="+mj-lt"/>
                        <a:buAutoNum type="arabicPeriod"/>
                      </a:pPr>
                      <a:r>
                        <a:rPr lang="en-US" sz="1600" b="1" dirty="0">
                          <a:effectLst/>
                          <a:latin typeface="Goudy Old Style" panose="02020502050305020303" pitchFamily="18" charset="77"/>
                        </a:rPr>
                        <a:t>Alignment on WG vision for Membership Composition</a:t>
                      </a:r>
                    </a:p>
                    <a:p>
                      <a:pPr marL="285750" marR="0" lvl="0" indent="-285750">
                        <a:spcBef>
                          <a:spcPts val="0"/>
                        </a:spcBef>
                        <a:spcAft>
                          <a:spcPts val="0"/>
                        </a:spcAft>
                        <a:buFont typeface="+mj-lt"/>
                        <a:buAutoNum type="arabicPeriod"/>
                      </a:pPr>
                      <a:r>
                        <a:rPr lang="en-US" sz="1600" b="1" dirty="0">
                          <a:effectLst/>
                          <a:latin typeface="Goudy Old Style" panose="02020502050305020303" pitchFamily="18" charset="77"/>
                        </a:rPr>
                        <a:t>Brainstorm recommendation ideas </a:t>
                      </a:r>
                      <a:endParaRPr lang="en-US" sz="1600" b="1"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3261334057"/>
                  </a:ext>
                </a:extLst>
              </a:tr>
              <a:tr h="219677">
                <a:tc>
                  <a:txBody>
                    <a:bodyPr/>
                    <a:lstStyle/>
                    <a:p>
                      <a:pPr marL="0" marR="0">
                        <a:spcBef>
                          <a:spcPts val="0"/>
                        </a:spcBef>
                        <a:spcAft>
                          <a:spcPts val="0"/>
                        </a:spcAft>
                      </a:pPr>
                      <a:r>
                        <a:rPr lang="en-US" sz="1600">
                          <a:effectLst/>
                          <a:latin typeface="Goudy Old Style" panose="02020502050305020303" pitchFamily="18" charset="77"/>
                        </a:rPr>
                        <a:t>2:15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gridSpan="3">
                  <a:txBody>
                    <a:bodyPr/>
                    <a:lstStyle/>
                    <a:p>
                      <a:pPr marL="0" marR="0">
                        <a:spcBef>
                          <a:spcPts val="0"/>
                        </a:spcBef>
                        <a:spcAft>
                          <a:spcPts val="0"/>
                        </a:spcAft>
                      </a:pPr>
                      <a:r>
                        <a:rPr lang="en-US" sz="1600" b="0" dirty="0">
                          <a:effectLst/>
                          <a:latin typeface="Goudy Old Style" panose="02020502050305020303" pitchFamily="18" charset="77"/>
                        </a:rPr>
                        <a:t>Break</a:t>
                      </a:r>
                      <a:endParaRPr lang="en-US" sz="1600" b="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9295226"/>
                  </a:ext>
                </a:extLst>
              </a:tr>
              <a:tr h="1318062">
                <a:tc>
                  <a:txBody>
                    <a:bodyPr/>
                    <a:lstStyle/>
                    <a:p>
                      <a:pPr marL="0" marR="0">
                        <a:spcBef>
                          <a:spcPts val="0"/>
                        </a:spcBef>
                        <a:spcAft>
                          <a:spcPts val="0"/>
                        </a:spcAft>
                      </a:pPr>
                      <a:r>
                        <a:rPr lang="en-US" sz="1600">
                          <a:effectLst/>
                          <a:latin typeface="Goudy Old Style" panose="02020502050305020303" pitchFamily="18" charset="77"/>
                        </a:rPr>
                        <a:t>2:25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Session 2: CAEECC Diversity, Equity &amp; Inclusion</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Discuss and refine DEI recommendations from homework (see below for Prospectus key scope questions)</a:t>
                      </a:r>
                    </a:p>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Discuss &amp; seek consensus on Diversity definition from homework*</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285750" marR="0" lvl="0" indent="-285750">
                        <a:spcBef>
                          <a:spcPts val="0"/>
                        </a:spcBef>
                        <a:spcAft>
                          <a:spcPts val="0"/>
                        </a:spcAft>
                        <a:buFont typeface="+mj-lt"/>
                        <a:buAutoNum type="arabicPeriod"/>
                      </a:pPr>
                      <a:r>
                        <a:rPr lang="en-US" sz="1600" b="1" dirty="0">
                          <a:effectLst/>
                          <a:latin typeface="Goudy Old Style" panose="02020502050305020303" pitchFamily="18" charset="77"/>
                        </a:rPr>
                        <a:t>Build on homework responses to refine recommendations </a:t>
                      </a:r>
                    </a:p>
                    <a:p>
                      <a:pPr marL="285750" marR="0" lvl="0" indent="-285750">
                        <a:spcBef>
                          <a:spcPts val="0"/>
                        </a:spcBef>
                        <a:spcAft>
                          <a:spcPts val="0"/>
                        </a:spcAft>
                        <a:buFont typeface="+mj-lt"/>
                        <a:buAutoNum type="arabicPeriod"/>
                      </a:pPr>
                      <a:r>
                        <a:rPr lang="en-US" sz="1600" b="1" dirty="0">
                          <a:effectLst/>
                          <a:latin typeface="Goudy Old Style" panose="02020502050305020303" pitchFamily="18" charset="77"/>
                        </a:rPr>
                        <a:t>Seek consensus on Diversity definition</a:t>
                      </a:r>
                      <a:endParaRPr lang="en-US" sz="1600" b="1"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1478109541"/>
                  </a:ext>
                </a:extLst>
              </a:tr>
              <a:tr h="878708">
                <a:tc>
                  <a:txBody>
                    <a:bodyPr/>
                    <a:lstStyle/>
                    <a:p>
                      <a:pPr marL="0" marR="0">
                        <a:spcBef>
                          <a:spcPts val="0"/>
                        </a:spcBef>
                        <a:spcAft>
                          <a:spcPts val="0"/>
                        </a:spcAft>
                      </a:pPr>
                      <a:r>
                        <a:rPr lang="en-US" sz="1600">
                          <a:effectLst/>
                          <a:latin typeface="Goudy Old Style" panose="02020502050305020303" pitchFamily="18" charset="77"/>
                        </a:rPr>
                        <a:t>3:45</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Wrap-Up and Next Steps</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Debrief where ended up and how meeting went</a:t>
                      </a:r>
                    </a:p>
                    <a:p>
                      <a:pPr marL="342900" marR="0" lvl="0" indent="-342900">
                        <a:spcBef>
                          <a:spcPts val="0"/>
                        </a:spcBef>
                        <a:spcAft>
                          <a:spcPts val="0"/>
                        </a:spcAft>
                        <a:buFont typeface="+mj-lt"/>
                        <a:buAutoNum type="alphaUcParenR"/>
                      </a:pPr>
                      <a:r>
                        <a:rPr lang="en-US" sz="1600">
                          <a:effectLst/>
                          <a:latin typeface="Goudy Old Style" panose="02020502050305020303" pitchFamily="18" charset="77"/>
                        </a:rPr>
                        <a:t>Identify clear next steps including homework assignment</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a:txBody>
                    <a:bodyPr/>
                    <a:lstStyle/>
                    <a:p>
                      <a:pPr marL="0" marR="0">
                        <a:spcBef>
                          <a:spcPts val="0"/>
                        </a:spcBef>
                        <a:spcAft>
                          <a:spcPts val="0"/>
                        </a:spcAft>
                      </a:pPr>
                      <a:r>
                        <a:rPr lang="en-US" sz="1600">
                          <a:effectLst/>
                          <a:latin typeface="Goudy Old Style" panose="02020502050305020303" pitchFamily="18" charset="77"/>
                        </a:rPr>
                        <a:t> </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extLst>
                  <a:ext uri="{0D108BD9-81ED-4DB2-BD59-A6C34878D82A}">
                    <a16:rowId xmlns:a16="http://schemas.microsoft.com/office/drawing/2014/main" val="673128758"/>
                  </a:ext>
                </a:extLst>
              </a:tr>
              <a:tr h="219677">
                <a:tc>
                  <a:txBody>
                    <a:bodyPr/>
                    <a:lstStyle/>
                    <a:p>
                      <a:pPr marL="0" marR="0">
                        <a:spcBef>
                          <a:spcPts val="0"/>
                        </a:spcBef>
                        <a:spcAft>
                          <a:spcPts val="0"/>
                        </a:spcAft>
                      </a:pPr>
                      <a:r>
                        <a:rPr lang="en-US" sz="1600">
                          <a:effectLst/>
                          <a:latin typeface="Goudy Old Style" panose="02020502050305020303" pitchFamily="18" charset="77"/>
                        </a:rPr>
                        <a:t>4:00</a:t>
                      </a:r>
                      <a:endParaRPr lang="en-US" sz="160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gridSpan="3">
                  <a:txBody>
                    <a:bodyPr/>
                    <a:lstStyle/>
                    <a:p>
                      <a:pPr marL="0" marR="0">
                        <a:spcBef>
                          <a:spcPts val="0"/>
                        </a:spcBef>
                        <a:spcAft>
                          <a:spcPts val="0"/>
                        </a:spcAft>
                      </a:pPr>
                      <a:r>
                        <a:rPr lang="en-US" sz="1600" dirty="0">
                          <a:effectLst/>
                          <a:latin typeface="Goudy Old Style" panose="02020502050305020303" pitchFamily="18" charset="77"/>
                        </a:rPr>
                        <a:t>Adjourn</a:t>
                      </a:r>
                      <a:endParaRPr lang="en-US" sz="1600" dirty="0">
                        <a:effectLst/>
                        <a:latin typeface="Goudy Old Style" panose="02020502050305020303" pitchFamily="18" charset="77"/>
                        <a:ea typeface="Calibri" panose="020F0502020204030204" pitchFamily="34" charset="0"/>
                        <a:cs typeface="Arial" panose="020B0604020202020204" pitchFamily="34" charset="0"/>
                      </a:endParaRPr>
                    </a:p>
                  </a:txBody>
                  <a:tcPr marL="64112" marR="6411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3131"/>
                  </a:ext>
                </a:extLst>
              </a:tr>
            </a:tbl>
          </a:graphicData>
        </a:graphic>
      </p:graphicFrame>
    </p:spTree>
    <p:extLst>
      <p:ext uri="{BB962C8B-B14F-4D97-AF65-F5344CB8AC3E}">
        <p14:creationId xmlns:p14="http://schemas.microsoft.com/office/powerpoint/2010/main" val="4225744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a:xfrm>
            <a:off x="1352550" y="385761"/>
            <a:ext cx="9486900" cy="600075"/>
          </a:xfrm>
        </p:spPr>
        <p:txBody>
          <a:bodyPr/>
          <a:lstStyle/>
          <a:p>
            <a:r>
              <a:rPr lang="en-US" dirty="0"/>
              <a:t>Next steps</a:t>
            </a:r>
          </a:p>
        </p:txBody>
      </p:sp>
      <p:sp>
        <p:nvSpPr>
          <p:cNvPr id="3" name="Content Placeholder 2">
            <a:extLst>
              <a:ext uri="{FF2B5EF4-FFF2-40B4-BE49-F238E27FC236}">
                <a16:creationId xmlns:a16="http://schemas.microsoft.com/office/drawing/2014/main" id="{0F694A1C-1967-9843-80A7-53AB8CF8C43D}"/>
              </a:ext>
            </a:extLst>
          </p:cNvPr>
          <p:cNvSpPr>
            <a:spLocks noGrp="1"/>
          </p:cNvSpPr>
          <p:nvPr>
            <p:ph idx="1"/>
          </p:nvPr>
        </p:nvSpPr>
        <p:spPr>
          <a:xfrm>
            <a:off x="1371599" y="1162373"/>
            <a:ext cx="9486901" cy="5009828"/>
          </a:xfrm>
        </p:spPr>
        <p:txBody>
          <a:bodyPr>
            <a:normAutofit fontScale="92500" lnSpcReduction="10000"/>
          </a:bodyPr>
          <a:lstStyle/>
          <a:p>
            <a:r>
              <a:rPr lang="en-US" b="1" dirty="0"/>
              <a:t>Homework</a:t>
            </a:r>
          </a:p>
          <a:p>
            <a:pPr lvl="1"/>
            <a:r>
              <a:rPr lang="en-US" dirty="0"/>
              <a:t>DEI</a:t>
            </a:r>
          </a:p>
          <a:p>
            <a:pPr lvl="2"/>
            <a:r>
              <a:rPr lang="en-US" sz="1600" dirty="0"/>
              <a:t>To come – possible ideas (brainstormed before meeting based on HW responses)</a:t>
            </a:r>
          </a:p>
          <a:p>
            <a:pPr lvl="3"/>
            <a:r>
              <a:rPr lang="en-US" sz="1400" dirty="0"/>
              <a:t>Volunteers to flesh out certain rec’s like compensation and training? </a:t>
            </a:r>
          </a:p>
          <a:p>
            <a:pPr lvl="3"/>
            <a:r>
              <a:rPr lang="en-US" sz="1400" dirty="0"/>
              <a:t>Volunteers to draft list of ”missing voices” contacts so we can do outreach to get their input during this process?</a:t>
            </a:r>
          </a:p>
          <a:p>
            <a:pPr lvl="1"/>
            <a:r>
              <a:rPr lang="en-US" dirty="0"/>
              <a:t>Membership Composition </a:t>
            </a:r>
          </a:p>
          <a:p>
            <a:pPr lvl="2"/>
            <a:r>
              <a:rPr lang="en-US" dirty="0"/>
              <a:t>To come - possible ideas (brainstormed before meeting based on HW responses)</a:t>
            </a:r>
          </a:p>
          <a:p>
            <a:pPr lvl="3"/>
            <a:r>
              <a:rPr lang="en-US" dirty="0"/>
              <a:t>Survey on key scope questions – modeled after 1</a:t>
            </a:r>
            <a:r>
              <a:rPr lang="en-US" baseline="30000" dirty="0"/>
              <a:t>st</a:t>
            </a:r>
            <a:r>
              <a:rPr lang="en-US" dirty="0"/>
              <a:t> HW assignment?</a:t>
            </a:r>
          </a:p>
          <a:p>
            <a:pPr lvl="1"/>
            <a:r>
              <a:rPr lang="en-US" dirty="0"/>
              <a:t>Other</a:t>
            </a:r>
          </a:p>
          <a:p>
            <a:pPr lvl="2"/>
            <a:r>
              <a:rPr lang="en-US" dirty="0"/>
              <a:t>Poll re meeting date</a:t>
            </a:r>
          </a:p>
          <a:p>
            <a:pPr marL="457200" lvl="1" indent="0">
              <a:buNone/>
            </a:pPr>
            <a:endParaRPr lang="en-US" dirty="0"/>
          </a:p>
          <a:p>
            <a:r>
              <a:rPr lang="en-US" b="1" dirty="0"/>
              <a:t>Goals for next meeting (2/23/2022) </a:t>
            </a:r>
            <a:r>
              <a:rPr lang="en-US" dirty="0"/>
              <a:t>– per Prospectus</a:t>
            </a:r>
          </a:p>
          <a:p>
            <a:pPr lvl="1" fontAlgn="base">
              <a:spcBef>
                <a:spcPts val="0"/>
              </a:spcBef>
              <a:buSzPts val="1100"/>
            </a:pPr>
            <a:r>
              <a:rPr lang="en-US" sz="1600" dirty="0">
                <a:solidFill>
                  <a:schemeClr val="tx1">
                    <a:lumMod val="85000"/>
                    <a:lumOff val="15000"/>
                  </a:schemeClr>
                </a:solidFill>
              </a:rPr>
              <a:t>Develop draft recommendations </a:t>
            </a:r>
          </a:p>
          <a:p>
            <a:endParaRPr lang="en-US" dirty="0"/>
          </a:p>
          <a:p>
            <a:r>
              <a:rPr lang="en-US" i="1" dirty="0"/>
              <a:t>Other next steps?</a:t>
            </a:r>
          </a:p>
          <a:p>
            <a:endParaRPr lang="en-US" dirty="0"/>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p:txBody>
          <a:bodyPr/>
          <a:lstStyle/>
          <a:p>
            <a:fld id="{F8E28480-1C08-4458-AD97-0283E6FFD09D}" type="slidenum">
              <a:rPr lang="en-US" smtClean="0"/>
              <a:t>55</a:t>
            </a:fld>
            <a:endParaRPr lang="en-US"/>
          </a:p>
        </p:txBody>
      </p:sp>
    </p:spTree>
    <p:extLst>
      <p:ext uri="{BB962C8B-B14F-4D97-AF65-F5344CB8AC3E}">
        <p14:creationId xmlns:p14="http://schemas.microsoft.com/office/powerpoint/2010/main" val="325039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27277-ACB7-6748-8218-8BA885CFC97D}"/>
              </a:ext>
            </a:extLst>
          </p:cNvPr>
          <p:cNvSpPr>
            <a:spLocks noGrp="1"/>
          </p:cNvSpPr>
          <p:nvPr>
            <p:ph type="title"/>
          </p:nvPr>
        </p:nvSpPr>
        <p:spPr>
          <a:xfrm>
            <a:off x="1352550" y="397934"/>
            <a:ext cx="9486900" cy="838200"/>
          </a:xfrm>
        </p:spPr>
        <p:txBody>
          <a:bodyPr/>
          <a:lstStyle/>
          <a:p>
            <a:r>
              <a:rPr lang="en-US" dirty="0"/>
              <a:t>Meeting debrief</a:t>
            </a:r>
          </a:p>
        </p:txBody>
      </p:sp>
      <p:sp>
        <p:nvSpPr>
          <p:cNvPr id="7" name="Content Placeholder 6">
            <a:extLst>
              <a:ext uri="{FF2B5EF4-FFF2-40B4-BE49-F238E27FC236}">
                <a16:creationId xmlns:a16="http://schemas.microsoft.com/office/drawing/2014/main" id="{F7436E13-9EE2-8D4B-97E9-A91DFF0E722E}"/>
              </a:ext>
            </a:extLst>
          </p:cNvPr>
          <p:cNvSpPr>
            <a:spLocks noGrp="1"/>
          </p:cNvSpPr>
          <p:nvPr>
            <p:ph idx="1"/>
          </p:nvPr>
        </p:nvSpPr>
        <p:spPr>
          <a:xfrm>
            <a:off x="1371599" y="1236134"/>
            <a:ext cx="9486901" cy="4936067"/>
          </a:xfrm>
        </p:spPr>
        <p:txBody>
          <a:bodyPr>
            <a:normAutofit fontScale="92500" lnSpcReduction="20000"/>
          </a:bodyPr>
          <a:lstStyle/>
          <a:p>
            <a:pPr marL="0" indent="0">
              <a:buNone/>
            </a:pPr>
            <a:r>
              <a:rPr lang="en-US" b="1" i="1" dirty="0"/>
              <a:t>Quick feedback using Zoom Poll:</a:t>
            </a:r>
            <a:endParaRPr lang="en-US" i="1" dirty="0"/>
          </a:p>
          <a:p>
            <a:pPr marL="457200" lvl="1" indent="0">
              <a:buNone/>
            </a:pPr>
            <a:r>
              <a:rPr lang="en-US" u="sng" dirty="0"/>
              <a:t>Do you feel this was an inclusive and trusting environment?</a:t>
            </a:r>
          </a:p>
          <a:p>
            <a:pPr marL="457200" lvl="1" indent="0">
              <a:buNone/>
            </a:pPr>
            <a:r>
              <a:rPr lang="en-US" dirty="0"/>
              <a:t>	Not at all safe……........ Somewhat safe ………….. Very safe</a:t>
            </a:r>
          </a:p>
          <a:p>
            <a:pPr marL="457200" lvl="1" indent="0">
              <a:buNone/>
            </a:pPr>
            <a:endParaRPr lang="en-US" dirty="0"/>
          </a:p>
          <a:p>
            <a:pPr marL="457200" lvl="1" indent="0">
              <a:buNone/>
            </a:pPr>
            <a:r>
              <a:rPr lang="en-US" u="sng" dirty="0"/>
              <a:t>Do you feel the meeting was effective?</a:t>
            </a:r>
          </a:p>
          <a:p>
            <a:pPr marL="457200" lvl="1" indent="0">
              <a:buNone/>
            </a:pPr>
            <a:r>
              <a:rPr lang="en-US" dirty="0"/>
              <a:t>	Not at all effective…… Somewhat effective ……. Very effective</a:t>
            </a:r>
          </a:p>
          <a:p>
            <a:pPr marL="457200" lvl="1" indent="0">
              <a:buNone/>
            </a:pPr>
            <a:endParaRPr lang="en-US" dirty="0"/>
          </a:p>
          <a:p>
            <a:pPr marL="457200" lvl="1" indent="0">
              <a:buNone/>
            </a:pPr>
            <a:r>
              <a:rPr lang="en-US" u="sng" dirty="0"/>
              <a:t>Was </a:t>
            </a:r>
            <a:r>
              <a:rPr lang="en-US" u="sng" dirty="0" err="1"/>
              <a:t>Jamboard</a:t>
            </a:r>
            <a:r>
              <a:rPr lang="en-US" u="sng" dirty="0"/>
              <a:t> a useful brainstorming tool?</a:t>
            </a:r>
          </a:p>
          <a:p>
            <a:pPr marL="457200" lvl="1" indent="0">
              <a:buNone/>
            </a:pPr>
            <a:r>
              <a:rPr lang="en-US" dirty="0"/>
              <a:t>	Not at all useful………… Somewhat useful …........... Very useful</a:t>
            </a:r>
          </a:p>
          <a:p>
            <a:pPr marL="0" indent="0">
              <a:buNone/>
            </a:pPr>
            <a:endParaRPr lang="en-US" i="1" dirty="0"/>
          </a:p>
          <a:p>
            <a:pPr marL="0" indent="0">
              <a:buNone/>
            </a:pPr>
            <a:r>
              <a:rPr lang="en-US" b="1" i="1" dirty="0"/>
              <a:t>Verbal feedback:</a:t>
            </a:r>
          </a:p>
          <a:p>
            <a:pPr marL="914400" lvl="1" indent="-457200">
              <a:buFont typeface="+mj-lt"/>
              <a:buAutoNum type="arabicPeriod"/>
            </a:pPr>
            <a:r>
              <a:rPr lang="en-US" dirty="0"/>
              <a:t>What worked well?</a:t>
            </a:r>
          </a:p>
          <a:p>
            <a:pPr marL="914400" lvl="1" indent="-457200">
              <a:buFont typeface="+mj-lt"/>
              <a:buAutoNum type="arabicPeriod"/>
            </a:pPr>
            <a:r>
              <a:rPr lang="en-US" dirty="0"/>
              <a:t>How can we improve?</a:t>
            </a:r>
          </a:p>
          <a:p>
            <a:pPr marL="914400" lvl="1" indent="-457200">
              <a:buFont typeface="+mj-lt"/>
              <a:buAutoNum type="arabicPeriod"/>
            </a:pPr>
            <a:endParaRPr lang="en-US" dirty="0"/>
          </a:p>
          <a:p>
            <a:pPr marL="0" indent="0">
              <a:buNone/>
            </a:pPr>
            <a:r>
              <a:rPr lang="en-US" b="1" i="1" dirty="0"/>
              <a:t>Anonymous WG Survey will be emailed soon after meeting</a:t>
            </a:r>
          </a:p>
        </p:txBody>
      </p:sp>
      <p:sp>
        <p:nvSpPr>
          <p:cNvPr id="5" name="Slide Number Placeholder 4">
            <a:extLst>
              <a:ext uri="{FF2B5EF4-FFF2-40B4-BE49-F238E27FC236}">
                <a16:creationId xmlns:a16="http://schemas.microsoft.com/office/drawing/2014/main" id="{364403A3-A534-1747-85F2-7E0983693EE0}"/>
              </a:ext>
            </a:extLst>
          </p:cNvPr>
          <p:cNvSpPr>
            <a:spLocks noGrp="1"/>
          </p:cNvSpPr>
          <p:nvPr>
            <p:ph type="sldNum" sz="quarter" idx="12"/>
          </p:nvPr>
        </p:nvSpPr>
        <p:spPr/>
        <p:txBody>
          <a:bodyPr/>
          <a:lstStyle/>
          <a:p>
            <a:fld id="{F8E28480-1C08-4458-AD97-0283E6FFD09D}" type="slidenum">
              <a:rPr lang="en-US" smtClean="0"/>
              <a:t>56</a:t>
            </a:fld>
            <a:endParaRPr lang="en-US"/>
          </a:p>
        </p:txBody>
      </p:sp>
    </p:spTree>
    <p:extLst>
      <p:ext uri="{BB962C8B-B14F-4D97-AF65-F5344CB8AC3E}">
        <p14:creationId xmlns:p14="http://schemas.microsoft.com/office/powerpoint/2010/main" val="2329723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1F0E-ADB9-054E-881E-D5691EC4F52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57</a:t>
            </a:fld>
            <a:endParaRPr kumimoji="0" lang="en-US" b="0" i="0" u="none" strike="noStrike" cap="none" spc="0" normalizeH="0" baseline="0" noProof="0">
              <a:ln>
                <a:noFill/>
              </a:ln>
              <a:effectLst/>
              <a:uLnTx/>
              <a:uFillTx/>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1745311482"/>
              </p:ext>
            </p:extLst>
          </p:nvPr>
        </p:nvGraphicFramePr>
        <p:xfrm>
          <a:off x="669074" y="691377"/>
          <a:ext cx="10939348" cy="6077413"/>
        </p:xfrm>
        <a:graphic>
          <a:graphicData uri="http://schemas.openxmlformats.org/drawingml/2006/table">
            <a:tbl>
              <a:tblPr firstRow="1" bandRow="1">
                <a:tableStyleId>{B301B821-A1FF-4177-AEE7-76D212191A09}</a:tableStyleId>
              </a:tblPr>
              <a:tblGrid>
                <a:gridCol w="2319453">
                  <a:extLst>
                    <a:ext uri="{9D8B030D-6E8A-4147-A177-3AD203B41FA5}">
                      <a16:colId xmlns:a16="http://schemas.microsoft.com/office/drawing/2014/main" val="1758424977"/>
                    </a:ext>
                  </a:extLst>
                </a:gridCol>
                <a:gridCol w="1494263">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675078">
                <a:tc>
                  <a:txBody>
                    <a:bodyPr/>
                    <a:lstStyle/>
                    <a:p>
                      <a:pPr algn="l" rtl="0" fontAlgn="base">
                        <a:spcBef>
                          <a:spcPts val="0"/>
                        </a:spcBef>
                        <a:spcAft>
                          <a:spcPts val="0"/>
                        </a:spcAft>
                      </a:pPr>
                      <a:r>
                        <a:rPr lang="en-US" sz="1400" b="0" u="none" strike="noStrike">
                          <a:solidFill>
                            <a:schemeClr val="tx1">
                              <a:lumMod val="85000"/>
                              <a:lumOff val="15000"/>
                            </a:schemeClr>
                          </a:solidFill>
                          <a:effectLst/>
                        </a:rPr>
                        <a:t>1</a:t>
                      </a:r>
                      <a:r>
                        <a:rPr lang="en-US" sz="1400" b="0" u="none" strike="noStrike" baseline="30000">
                          <a:solidFill>
                            <a:schemeClr val="tx1">
                              <a:lumMod val="85000"/>
                              <a:lumOff val="15000"/>
                            </a:schemeClr>
                          </a:solidFill>
                          <a:effectLst/>
                        </a:rPr>
                        <a:t>st</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598135">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p>
                      <a:pPr algn="l" rtl="0" fontAlgn="base">
                        <a:spcBef>
                          <a:spcPts val="0"/>
                        </a:spcBef>
                        <a:spcAft>
                          <a:spcPts val="0"/>
                        </a:spcAft>
                      </a:pPr>
                      <a:r>
                        <a:rPr lang="en-US" sz="1400" b="0" u="none" strike="noStrike" dirty="0">
                          <a:solidFill>
                            <a:schemeClr val="tx1">
                              <a:lumMod val="85000"/>
                              <a:lumOff val="15000"/>
                            </a:schemeClr>
                          </a:solidFill>
                          <a:effectLst/>
                        </a:rPr>
                        <a:t>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 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93301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A9A943-04D2-4F54-9375-AF6754298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9486900" cy="416261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37B211-B946-C64A-B622-76817173554C}"/>
              </a:ext>
            </a:extLst>
          </p:cNvPr>
          <p:cNvSpPr>
            <a:spLocks noGrp="1"/>
          </p:cNvSpPr>
          <p:nvPr>
            <p:ph type="title"/>
          </p:nvPr>
        </p:nvSpPr>
        <p:spPr>
          <a:xfrm>
            <a:off x="2057400" y="2057400"/>
            <a:ext cx="8115300" cy="1713216"/>
          </a:xfrm>
        </p:spPr>
        <p:txBody>
          <a:bodyPr vert="horz" lIns="91440" tIns="45720" rIns="91440" bIns="45720" rtlCol="0" anchor="b">
            <a:normAutofit/>
          </a:bodyPr>
          <a:lstStyle/>
          <a:p>
            <a:r>
              <a:rPr lang="en-US" sz="3600" kern="1200" cap="all" spc="300" baseline="0">
                <a:solidFill>
                  <a:schemeClr val="bg2"/>
                </a:solidFill>
                <a:latin typeface="+mj-lt"/>
                <a:ea typeface="+mj-ea"/>
                <a:cs typeface="+mj-cs"/>
              </a:rPr>
              <a:t>APPENDIX SLIDES</a:t>
            </a:r>
          </a:p>
        </p:txBody>
      </p:sp>
      <p:sp>
        <p:nvSpPr>
          <p:cNvPr id="5" name="Text Placeholder 4">
            <a:extLst>
              <a:ext uri="{FF2B5EF4-FFF2-40B4-BE49-F238E27FC236}">
                <a16:creationId xmlns:a16="http://schemas.microsoft.com/office/drawing/2014/main" id="{43E467A1-BA71-554D-B316-8BCB76CC8606}"/>
              </a:ext>
            </a:extLst>
          </p:cNvPr>
          <p:cNvSpPr>
            <a:spLocks noGrp="1"/>
          </p:cNvSpPr>
          <p:nvPr>
            <p:ph type="body" idx="1"/>
          </p:nvPr>
        </p:nvSpPr>
        <p:spPr>
          <a:xfrm>
            <a:off x="2057400" y="3945276"/>
            <a:ext cx="8115300" cy="967381"/>
          </a:xfrm>
        </p:spPr>
        <p:txBody>
          <a:bodyPr vert="horz" lIns="91440" tIns="45720" rIns="91440" bIns="45720" rtlCol="0" anchor="t">
            <a:normAutofit/>
          </a:bodyPr>
          <a:lstStyle/>
          <a:p>
            <a:endParaRPr lang="en-US" sz="2800" i="1" kern="1200">
              <a:solidFill>
                <a:schemeClr val="bg1"/>
              </a:solidFill>
              <a:latin typeface="+mj-lt"/>
              <a:ea typeface="+mn-ea"/>
              <a:cs typeface="+mn-cs"/>
            </a:endParaRPr>
          </a:p>
        </p:txBody>
      </p:sp>
      <p:sp>
        <p:nvSpPr>
          <p:cNvPr id="2" name="Slide Number Placeholder 1">
            <a:extLst>
              <a:ext uri="{FF2B5EF4-FFF2-40B4-BE49-F238E27FC236}">
                <a16:creationId xmlns:a16="http://schemas.microsoft.com/office/drawing/2014/main" id="{41673A8E-A68F-7547-B558-FC962038CD5A}"/>
              </a:ext>
            </a:extLst>
          </p:cNvPr>
          <p:cNvSpPr>
            <a:spLocks noGrp="1"/>
          </p:cNvSpPr>
          <p:nvPr>
            <p:ph type="sldNum" sz="quarter" idx="12"/>
          </p:nvPr>
        </p:nvSpPr>
        <p:spPr/>
        <p:txBody>
          <a:bodyPr/>
          <a:lstStyle/>
          <a:p>
            <a:fld id="{F8E28480-1C08-4458-AD97-0283E6FFD09D}" type="slidenum">
              <a:rPr lang="en-US" smtClean="0"/>
              <a:t>58</a:t>
            </a:fld>
            <a:endParaRPr lang="en-US"/>
          </a:p>
        </p:txBody>
      </p:sp>
    </p:spTree>
    <p:extLst>
      <p:ext uri="{BB962C8B-B14F-4D97-AF65-F5344CB8AC3E}">
        <p14:creationId xmlns:p14="http://schemas.microsoft.com/office/powerpoint/2010/main" val="3642562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270077" y="0"/>
            <a:ext cx="10044023" cy="640198"/>
          </a:xfrm>
        </p:spPr>
        <p:txBody>
          <a:bodyPr anchor="ctr">
            <a:normAutofit/>
          </a:bodyPr>
          <a:lstStyle/>
          <a:p>
            <a:r>
              <a:rPr lang="en-US" sz="3000" dirty="0">
                <a:solidFill>
                  <a:schemeClr val="tx1"/>
                </a:solidFill>
              </a:rPr>
              <a:t>CDEI Working group Members</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smtClean="0">
                <a:solidFill>
                  <a:schemeClr val="tx1">
                    <a:lumMod val="50000"/>
                    <a:lumOff val="50000"/>
                  </a:schemeClr>
                </a:solidFill>
              </a:rPr>
              <a:pPr>
                <a:spcAft>
                  <a:spcPts val="600"/>
                </a:spcAft>
              </a:pPr>
              <a:t>59</a:t>
            </a:fld>
            <a:endParaRPr lang="en-US" sz="1100">
              <a:solidFill>
                <a:schemeClr val="tx1">
                  <a:lumMod val="50000"/>
                  <a:lumOff val="50000"/>
                </a:schemeClr>
              </a:solidFill>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614693056"/>
              </p:ext>
            </p:extLst>
          </p:nvPr>
        </p:nvGraphicFramePr>
        <p:xfrm>
          <a:off x="335666" y="533817"/>
          <a:ext cx="11586257" cy="5999196"/>
        </p:xfrm>
        <a:graphic>
          <a:graphicData uri="http://schemas.openxmlformats.org/drawingml/2006/table">
            <a:tbl>
              <a:tblPr firstRow="1" bandRow="1">
                <a:tableStyleId>{5C22544A-7EE6-4342-B048-85BDC9FD1C3A}</a:tableStyleId>
              </a:tblPr>
              <a:tblGrid>
                <a:gridCol w="720704">
                  <a:extLst>
                    <a:ext uri="{9D8B030D-6E8A-4147-A177-3AD203B41FA5}">
                      <a16:colId xmlns:a16="http://schemas.microsoft.com/office/drawing/2014/main" val="1542509402"/>
                    </a:ext>
                  </a:extLst>
                </a:gridCol>
                <a:gridCol w="483063">
                  <a:extLst>
                    <a:ext uri="{9D8B030D-6E8A-4147-A177-3AD203B41FA5}">
                      <a16:colId xmlns:a16="http://schemas.microsoft.com/office/drawing/2014/main" val="2510032609"/>
                    </a:ext>
                  </a:extLst>
                </a:gridCol>
                <a:gridCol w="3217762">
                  <a:extLst>
                    <a:ext uri="{9D8B030D-6E8A-4147-A177-3AD203B41FA5}">
                      <a16:colId xmlns:a16="http://schemas.microsoft.com/office/drawing/2014/main" val="478458142"/>
                    </a:ext>
                  </a:extLst>
                </a:gridCol>
                <a:gridCol w="1759352">
                  <a:extLst>
                    <a:ext uri="{9D8B030D-6E8A-4147-A177-3AD203B41FA5}">
                      <a16:colId xmlns:a16="http://schemas.microsoft.com/office/drawing/2014/main" val="465466256"/>
                    </a:ext>
                  </a:extLst>
                </a:gridCol>
                <a:gridCol w="5405376">
                  <a:extLst>
                    <a:ext uri="{9D8B030D-6E8A-4147-A177-3AD203B41FA5}">
                      <a16:colId xmlns:a16="http://schemas.microsoft.com/office/drawing/2014/main" val="4096451552"/>
                    </a:ext>
                  </a:extLst>
                </a:gridCol>
              </a:tblGrid>
              <a:tr h="241687">
                <a:tc>
                  <a:txBody>
                    <a:bodyPr/>
                    <a:lstStyle/>
                    <a:p>
                      <a:pPr algn="l" fontAlgn="b"/>
                      <a:endParaRPr lang="en-US" sz="1500" b="0" i="0" u="none" strike="noStrike" dirty="0">
                        <a:solidFill>
                          <a:srgbClr val="000000"/>
                        </a:solidFill>
                        <a:effectLst/>
                        <a:latin typeface="Goudy Old Style" panose="02020502050305020303" pitchFamily="18" charset="77"/>
                      </a:endParaRPr>
                    </a:p>
                  </a:txBody>
                  <a:tcPr marL="8636" marR="8636" marT="863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a:t>
                      </a:r>
                      <a:endParaRPr lang="en-US" sz="1500" b="0"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Company</a:t>
                      </a:r>
                      <a:endParaRPr lang="en-US" sz="1500" b="1"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Lead</a:t>
                      </a:r>
                      <a:endParaRPr lang="en-US" sz="1500" b="1" i="0" u="none" strike="noStrike">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 Alternate</a:t>
                      </a:r>
                      <a:endParaRPr lang="en-US" sz="1500" b="1" i="0" u="none" strike="noStrike">
                        <a:solidFill>
                          <a:srgbClr val="000000"/>
                        </a:solidFill>
                        <a:effectLst/>
                        <a:latin typeface="Goudy Old Style" panose="02020502050305020303" pitchFamily="18" charset="77"/>
                      </a:endParaRPr>
                    </a:p>
                  </a:txBody>
                  <a:tcPr marL="8636" marR="8636" marT="863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500" b="1" u="none" strike="noStrike" dirty="0">
                          <a:effectLst/>
                          <a:latin typeface="Goudy Old Style" panose="02020502050305020303" pitchFamily="18" charset="77"/>
                        </a:rPr>
                        <a:t>CAEECC MEMBERS</a:t>
                      </a:r>
                      <a:endParaRPr lang="en-US" sz="1500" b="1" i="0" u="none" strike="noStrike" dirty="0">
                        <a:solidFill>
                          <a:srgbClr val="000000"/>
                        </a:solidFill>
                        <a:effectLst/>
                        <a:latin typeface="Goudy Old Style" panose="02020502050305020303" pitchFamily="18" charset="77"/>
                      </a:endParaRPr>
                    </a:p>
                  </a:txBody>
                  <a:tcPr marL="8636" marR="8636" marT="8636"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dirty="0">
                          <a:effectLst/>
                          <a:latin typeface="Goudy Old Style" panose="02020502050305020303" pitchFamily="18" charset="77"/>
                        </a:rPr>
                        <a:t>1</a:t>
                      </a:r>
                      <a:endParaRPr lang="en-US" sz="1500" b="0" i="0" u="none" strike="noStrike" dirty="0">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CEE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Bernie Kotlier</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2</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CSE</a:t>
                      </a:r>
                    </a:p>
                  </a:txBody>
                  <a:tcPr marL="9525" marR="9525" marT="9525" marB="0" anchor="b"/>
                </a:tc>
                <a:tc>
                  <a:txBody>
                    <a:bodyPr/>
                    <a:lstStyle/>
                    <a:p>
                      <a:pPr marL="0" algn="l" defTabSz="914400" rtl="0" eaLnBrk="1" fontAlgn="b" latinLnBrk="0" hangingPunct="1"/>
                      <a:r>
                        <a:rPr lang="en-US" sz="1500" u="none" strike="noStrike" kern="1200" dirty="0" err="1">
                          <a:solidFill>
                            <a:schemeClr val="dk1"/>
                          </a:solidFill>
                          <a:effectLst/>
                          <a:latin typeface="Goudy Old Style" panose="02020502050305020303" pitchFamily="18" charset="77"/>
                          <a:ea typeface="+mn-ea"/>
                          <a:cs typeface="+mn-cs"/>
                        </a:rPr>
                        <a:t>Fabi</a:t>
                      </a:r>
                      <a:r>
                        <a:rPr lang="en-US" sz="1500" u="none" strike="noStrike" kern="1200" dirty="0">
                          <a:solidFill>
                            <a:schemeClr val="dk1"/>
                          </a:solidFill>
                          <a:effectLst/>
                          <a:latin typeface="Goudy Old Style" panose="02020502050305020303" pitchFamily="18" charset="77"/>
                          <a:ea typeface="+mn-ea"/>
                          <a:cs typeface="+mn-cs"/>
                        </a:rPr>
                        <a:t> Lao*</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Stephen Gunther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3</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SCE</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Patty Neri</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Chris Malotte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4</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NRDC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Lara Ettenson*</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5</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3C-REN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Alejandra Tellez*</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6</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SoCalREN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Fernanda Craig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7</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The Energy Coalition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Melanie Peck*</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500" b="0" i="0" u="none" strike="noStrike" dirty="0">
                          <a:solidFill>
                            <a:srgbClr val="000000"/>
                          </a:solidFill>
                          <a:effectLst/>
                          <a:latin typeface="Goudy Old Style" panose="02020502050305020303" pitchFamily="18" charset="77"/>
                        </a:rPr>
                        <a:t>8</a:t>
                      </a: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SJVCEO</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Kelsey Jones</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9">
                  <a:txBody>
                    <a:bodyPr/>
                    <a:lstStyle/>
                    <a:p>
                      <a:pPr algn="ctr" fontAlgn="ctr"/>
                      <a:r>
                        <a:rPr lang="en-US" sz="1500" b="1" i="0" u="none" strike="noStrike" dirty="0">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9</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La </a:t>
                      </a:r>
                      <a:r>
                        <a:rPr lang="en-US" sz="1500" u="none" strike="noStrike" kern="1200" dirty="0" err="1">
                          <a:solidFill>
                            <a:schemeClr val="dk1"/>
                          </a:solidFill>
                          <a:effectLst/>
                          <a:latin typeface="Goudy Old Style" panose="02020502050305020303" pitchFamily="18" charset="77"/>
                          <a:ea typeface="+mn-ea"/>
                          <a:cs typeface="+mn-cs"/>
                        </a:rPr>
                        <a:t>Cooperativa</a:t>
                      </a:r>
                      <a:r>
                        <a:rPr lang="en-US" sz="1500" u="none" strike="noStrike" kern="1200" dirty="0">
                          <a:solidFill>
                            <a:schemeClr val="dk1"/>
                          </a:solidFill>
                          <a:effectLst/>
                          <a:latin typeface="Goudy Old Style" panose="02020502050305020303" pitchFamily="18" charset="77"/>
                          <a:ea typeface="+mn-ea"/>
                          <a:cs typeface="+mn-cs"/>
                        </a:rPr>
                        <a:t> </a:t>
                      </a:r>
                      <a:r>
                        <a:rPr lang="en-US" sz="1500" u="none" strike="noStrike" kern="1200" dirty="0" err="1">
                          <a:solidFill>
                            <a:schemeClr val="dk1"/>
                          </a:solidFill>
                          <a:effectLst/>
                          <a:latin typeface="Goudy Old Style" panose="02020502050305020303" pitchFamily="18" charset="77"/>
                          <a:ea typeface="+mn-ea"/>
                          <a:cs typeface="+mn-cs"/>
                        </a:rPr>
                        <a:t>Campesina</a:t>
                      </a:r>
                      <a:r>
                        <a:rPr lang="en-US" sz="15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Robert Castaneda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10</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Dany </a:t>
                      </a:r>
                      <a:r>
                        <a:rPr lang="en-US" sz="1500" u="none" strike="noStrike" kern="1200" dirty="0" err="1">
                          <a:solidFill>
                            <a:schemeClr val="dk1"/>
                          </a:solidFill>
                          <a:effectLst/>
                          <a:latin typeface="Goudy Old Style" panose="02020502050305020303" pitchFamily="18" charset="77"/>
                          <a:ea typeface="+mn-ea"/>
                          <a:cs typeface="+mn-cs"/>
                        </a:rPr>
                        <a:t>Kahumoku</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11</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Jake Pollack</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Stephanie Doi</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12</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Viridis</a:t>
                      </a:r>
                      <a:r>
                        <a:rPr lang="en-US" sz="1500" u="none" strike="noStrike" kern="1200" dirty="0">
                          <a:solidFill>
                            <a:schemeClr val="dk1"/>
                          </a:solidFill>
                          <a:effectLst/>
                          <a:latin typeface="Goudy Old Style" panose="02020502050305020303" pitchFamily="18" charset="77"/>
                          <a:ea typeface="+mn-ea"/>
                          <a:cs typeface="+mn-cs"/>
                        </a:rPr>
                        <a:t> Consulting, LLC</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Mabell</a:t>
                      </a:r>
                      <a:r>
                        <a:rPr lang="en-US" sz="1500" u="none" strike="noStrike" kern="1200" dirty="0">
                          <a:solidFill>
                            <a:schemeClr val="dk1"/>
                          </a:solidFill>
                          <a:effectLst/>
                          <a:latin typeface="Goudy Old Style" panose="02020502050305020303" pitchFamily="18" charset="77"/>
                          <a:ea typeface="+mn-ea"/>
                          <a:cs typeface="+mn-cs"/>
                        </a:rPr>
                        <a:t> Garcia Paine</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13</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Alice Sung</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14</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Energy Efficiency Council</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Allan Rago</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Ron Garcia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4705"/>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15</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Annette </a:t>
                      </a:r>
                      <a:r>
                        <a:rPr lang="en-US" sz="1500" u="none" strike="noStrike" kern="1200" dirty="0" err="1">
                          <a:solidFill>
                            <a:schemeClr val="dk1"/>
                          </a:solidFill>
                          <a:effectLst/>
                          <a:latin typeface="Goudy Old Style" panose="02020502050305020303" pitchFamily="18" charset="77"/>
                          <a:ea typeface="+mn-ea"/>
                          <a:cs typeface="+mn-cs"/>
                        </a:rPr>
                        <a:t>Beitel</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007450"/>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16</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Elizabeth Lowe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95562"/>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17</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James Dodenhoff</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0015926"/>
                  </a:ext>
                </a:extLst>
              </a:tr>
              <a:tr h="316741">
                <a:tc>
                  <a:txBody>
                    <a:bodyPr/>
                    <a:lstStyle/>
                    <a:p>
                      <a:pPr algn="ctr" fontAlgn="ctr"/>
                      <a:r>
                        <a:rPr lang="en-US" sz="1200" b="1" i="0" u="none" strike="noStrike" kern="1200" dirty="0">
                          <a:solidFill>
                            <a:srgbClr val="000000"/>
                          </a:solidFill>
                          <a:effectLst/>
                          <a:latin typeface="Goudy Old Style" panose="02020502050305020303" pitchFamily="18" charset="77"/>
                          <a:ea typeface="+mn-ea"/>
                          <a:cs typeface="+mn-cs"/>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CPUC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Alison LaBonte*</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Nils Strindberg*, Nicole Cropper, </a:t>
                      </a:r>
                      <a:r>
                        <a:rPr lang="en-US" sz="1500" u="none" strike="noStrike" kern="1200" dirty="0" err="1">
                          <a:solidFill>
                            <a:schemeClr val="dk1"/>
                          </a:solidFill>
                          <a:effectLst/>
                          <a:latin typeface="Goudy Old Style" panose="02020502050305020303" pitchFamily="18" charset="77"/>
                          <a:ea typeface="+mn-ea"/>
                          <a:cs typeface="+mn-cs"/>
                        </a:rPr>
                        <a:t>Yeshi</a:t>
                      </a:r>
                      <a:r>
                        <a:rPr lang="en-US" sz="1500" u="none" strike="noStrike" kern="1200" dirty="0">
                          <a:solidFill>
                            <a:schemeClr val="dk1"/>
                          </a:solidFill>
                          <a:effectLst/>
                          <a:latin typeface="Goudy Old Style" panose="02020502050305020303" pitchFamily="18" charset="77"/>
                          <a:ea typeface="+mn-ea"/>
                          <a:cs typeface="+mn-cs"/>
                        </a:rPr>
                        <a:t> Lemma, and Peter Franzese</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19577"/>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335666" y="6526330"/>
            <a:ext cx="10700707" cy="323165"/>
          </a:xfrm>
          <a:prstGeom prst="rect">
            <a:avLst/>
          </a:prstGeom>
          <a:noFill/>
        </p:spPr>
        <p:txBody>
          <a:bodyPr wrap="square" rtlCol="0">
            <a:spAutoFit/>
          </a:bodyPr>
          <a:lstStyle/>
          <a:p>
            <a:r>
              <a:rPr lang="en-US" sz="1500" i="1" dirty="0">
                <a:latin typeface="Goudy Old Style" panose="02020502050305020303" pitchFamily="18" charset="77"/>
              </a:rPr>
              <a:t>* Represents Task Force Members who volunteered to help launch this Working Group </a:t>
            </a:r>
          </a:p>
        </p:txBody>
      </p:sp>
    </p:spTree>
    <p:extLst>
      <p:ext uri="{BB962C8B-B14F-4D97-AF65-F5344CB8AC3E}">
        <p14:creationId xmlns:p14="http://schemas.microsoft.com/office/powerpoint/2010/main" val="305172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C437E-0068-D54E-92C6-9AACA9D8BCE2}"/>
              </a:ext>
            </a:extLst>
          </p:cNvPr>
          <p:cNvSpPr>
            <a:spLocks noGrp="1"/>
          </p:cNvSpPr>
          <p:nvPr>
            <p:ph type="title"/>
          </p:nvPr>
        </p:nvSpPr>
        <p:spPr>
          <a:xfrm>
            <a:off x="1371599" y="1010097"/>
            <a:ext cx="9486901" cy="1010088"/>
          </a:xfrm>
        </p:spPr>
        <p:txBody>
          <a:bodyPr anchor="b">
            <a:normAutofit/>
          </a:bodyPr>
          <a:lstStyle/>
          <a:p>
            <a:pPr algn="ctr"/>
            <a:r>
              <a:rPr lang="en-US" dirty="0"/>
              <a:t>facilitator Commitments &amp; goal</a:t>
            </a:r>
          </a:p>
        </p:txBody>
      </p:sp>
      <p:sp>
        <p:nvSpPr>
          <p:cNvPr id="14" name="Content Placeholder 2">
            <a:extLst>
              <a:ext uri="{FF2B5EF4-FFF2-40B4-BE49-F238E27FC236}">
                <a16:creationId xmlns:a16="http://schemas.microsoft.com/office/drawing/2014/main" id="{54BE7DEE-6880-F941-AE6E-E91D381DEA53}"/>
              </a:ext>
            </a:extLst>
          </p:cNvPr>
          <p:cNvSpPr>
            <a:spLocks noGrp="1"/>
          </p:cNvSpPr>
          <p:nvPr>
            <p:ph idx="1"/>
          </p:nvPr>
        </p:nvSpPr>
        <p:spPr>
          <a:xfrm>
            <a:off x="1371600" y="2206257"/>
            <a:ext cx="9486901" cy="3540642"/>
          </a:xfrm>
        </p:spPr>
        <p:txBody>
          <a:bodyPr>
            <a:normAutofit/>
          </a:bodyPr>
          <a:lstStyle/>
          <a:p>
            <a:pPr>
              <a:lnSpc>
                <a:spcPct val="90000"/>
              </a:lnSpc>
            </a:pPr>
            <a:r>
              <a:rPr lang="en-US" dirty="0"/>
              <a:t>My commitments</a:t>
            </a:r>
          </a:p>
          <a:p>
            <a:pPr lvl="1">
              <a:lnSpc>
                <a:spcPct val="90000"/>
              </a:lnSpc>
            </a:pPr>
            <a:r>
              <a:rPr lang="en-US" dirty="0"/>
              <a:t>Listen with open ears &amp; heart</a:t>
            </a:r>
          </a:p>
          <a:p>
            <a:pPr lvl="1">
              <a:lnSpc>
                <a:spcPct val="90000"/>
              </a:lnSpc>
            </a:pPr>
            <a:r>
              <a:rPr lang="en-US" dirty="0"/>
              <a:t>Lean into discomfort</a:t>
            </a:r>
          </a:p>
          <a:p>
            <a:pPr>
              <a:lnSpc>
                <a:spcPct val="90000"/>
              </a:lnSpc>
            </a:pPr>
            <a:endParaRPr lang="en-US" dirty="0"/>
          </a:p>
          <a:p>
            <a:pPr>
              <a:lnSpc>
                <a:spcPct val="90000"/>
              </a:lnSpc>
            </a:pPr>
            <a:r>
              <a:rPr lang="en-US" dirty="0"/>
              <a:t>My goal</a:t>
            </a:r>
          </a:p>
          <a:p>
            <a:pPr lvl="1">
              <a:lnSpc>
                <a:spcPct val="90000"/>
              </a:lnSpc>
            </a:pPr>
            <a:r>
              <a:rPr lang="en-US" dirty="0"/>
              <a:t>We build a “brave space” that fosters trust &amp; inclusion – where you can be your whole self – where you feel empowered to make bold recommendations</a:t>
            </a:r>
          </a:p>
        </p:txBody>
      </p:sp>
      <p:sp>
        <p:nvSpPr>
          <p:cNvPr id="4" name="Slide Number Placeholder 3">
            <a:extLst>
              <a:ext uri="{FF2B5EF4-FFF2-40B4-BE49-F238E27FC236}">
                <a16:creationId xmlns:a16="http://schemas.microsoft.com/office/drawing/2014/main" id="{5C7880CA-EEF0-9345-9EE7-DC30B8C7AAF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746717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91163" y="256773"/>
            <a:ext cx="7039154" cy="1303606"/>
          </a:xfrm>
        </p:spPr>
        <p:txBody>
          <a:bodyPr>
            <a:normAutofit/>
          </a:bodyPr>
          <a:lstStyle/>
          <a:p>
            <a:pPr algn="ctr"/>
            <a:r>
              <a:rPr lang="en-US" sz="2100" b="1" dirty="0"/>
              <a:t>Initial Research on Best Practices: Organizations Researched/Interviewed</a:t>
            </a:r>
          </a:p>
        </p:txBody>
      </p:sp>
      <p:sp>
        <p:nvSpPr>
          <p:cNvPr id="3" name="Content Placeholder 2">
            <a:extLst>
              <a:ext uri="{FF2B5EF4-FFF2-40B4-BE49-F238E27FC236}">
                <a16:creationId xmlns:a16="http://schemas.microsoft.com/office/drawing/2014/main" id="{1B85EFE9-CD89-7A4D-B5D1-EC5387A980A1}"/>
              </a:ext>
            </a:extLst>
          </p:cNvPr>
          <p:cNvSpPr>
            <a:spLocks noGrp="1"/>
          </p:cNvSpPr>
          <p:nvPr>
            <p:ph idx="1"/>
          </p:nvPr>
        </p:nvSpPr>
        <p:spPr>
          <a:xfrm>
            <a:off x="685801" y="1817152"/>
            <a:ext cx="5485227" cy="4499241"/>
          </a:xfrm>
        </p:spPr>
        <p:txBody>
          <a:bodyPr>
            <a:normAutofit/>
          </a:bodyPr>
          <a:lstStyle/>
          <a:p>
            <a:pPr>
              <a:lnSpc>
                <a:spcPct val="90000"/>
              </a:lnSpc>
            </a:pPr>
            <a:r>
              <a:rPr lang="en-US" dirty="0"/>
              <a:t>Connecticut Energy Efficiency Board </a:t>
            </a:r>
          </a:p>
          <a:p>
            <a:pPr>
              <a:lnSpc>
                <a:spcPct val="90000"/>
              </a:lnSpc>
            </a:pPr>
            <a:r>
              <a:rPr lang="en-US" dirty="0"/>
              <a:t>Disadvantaged Communities Advisory Council (CPUC)</a:t>
            </a:r>
          </a:p>
          <a:p>
            <a:pPr>
              <a:lnSpc>
                <a:spcPct val="90000"/>
              </a:lnSpc>
            </a:pPr>
            <a:r>
              <a:rPr lang="en-US" dirty="0"/>
              <a:t>Environmental Justice Advisory Council (CARB)</a:t>
            </a:r>
          </a:p>
          <a:p>
            <a:pPr>
              <a:lnSpc>
                <a:spcPct val="90000"/>
              </a:lnSpc>
            </a:pPr>
            <a:r>
              <a:rPr lang="en-US" dirty="0"/>
              <a:t>Energy Trust of Oregon’s Diversity Advisory Council</a:t>
            </a:r>
          </a:p>
          <a:p>
            <a:pPr>
              <a:lnSpc>
                <a:spcPct val="90000"/>
              </a:lnSpc>
            </a:pPr>
            <a:r>
              <a:rPr lang="en-US" dirty="0"/>
              <a:t>Massachusetts Energy Efficiency Advisory Council</a:t>
            </a:r>
          </a:p>
          <a:p>
            <a:pPr>
              <a:lnSpc>
                <a:spcPct val="90000"/>
              </a:lnSpc>
            </a:pPr>
            <a:r>
              <a:rPr lang="en-US" dirty="0"/>
              <a:t>Partners Advancing Climate Equity</a:t>
            </a:r>
          </a:p>
          <a:p>
            <a:pPr>
              <a:lnSpc>
                <a:spcPct val="90000"/>
              </a:lnSpc>
            </a:pPr>
            <a:r>
              <a:rPr lang="en-US" dirty="0"/>
              <a:t>Strategic Growth Council</a:t>
            </a:r>
          </a:p>
          <a:p>
            <a:pPr marL="457200" lvl="1" indent="0">
              <a:lnSpc>
                <a:spcPct val="90000"/>
              </a:lnSpc>
              <a:buNone/>
            </a:pPr>
            <a:endParaRPr lang="en-US" dirty="0"/>
          </a:p>
          <a:p>
            <a:pPr lvl="1">
              <a:lnSpc>
                <a:spcPct val="90000"/>
              </a:lnSpc>
            </a:pPr>
            <a:endParaRPr lang="en-US" dirty="0"/>
          </a:p>
          <a:p>
            <a:pPr>
              <a:lnSpc>
                <a:spcPct val="90000"/>
              </a:lnSpc>
            </a:pPr>
            <a:endParaRPr lang="en-US" dirty="0"/>
          </a:p>
        </p:txBody>
      </p:sp>
      <p:pic>
        <p:nvPicPr>
          <p:cNvPr id="12" name="Picture 11">
            <a:extLst>
              <a:ext uri="{FF2B5EF4-FFF2-40B4-BE49-F238E27FC236}">
                <a16:creationId xmlns:a16="http://schemas.microsoft.com/office/drawing/2014/main" id="{95BD1255-310C-9445-8C21-5EF635D1AE4C}"/>
              </a:ext>
            </a:extLst>
          </p:cNvPr>
          <p:cNvPicPr>
            <a:picLocks noChangeAspect="1"/>
          </p:cNvPicPr>
          <p:nvPr/>
        </p:nvPicPr>
        <p:blipFill>
          <a:blip r:embed="rId2"/>
          <a:stretch>
            <a:fillRect/>
          </a:stretch>
        </p:blipFill>
        <p:spPr>
          <a:xfrm>
            <a:off x="7480328" y="2140721"/>
            <a:ext cx="4025872" cy="2576558"/>
          </a:xfrm>
          <a:prstGeom prst="rect">
            <a:avLst/>
          </a:prstGeom>
        </p:spPr>
      </p:pic>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60</a:t>
            </a:fld>
            <a:endParaRPr lang="en-US"/>
          </a:p>
        </p:txBody>
      </p:sp>
    </p:spTree>
    <p:extLst>
      <p:ext uri="{BB962C8B-B14F-4D97-AF65-F5344CB8AC3E}">
        <p14:creationId xmlns:p14="http://schemas.microsoft.com/office/powerpoint/2010/main" val="210750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52550" y="219973"/>
            <a:ext cx="9486900" cy="1371600"/>
          </a:xfrm>
        </p:spPr>
        <p:txBody>
          <a:bodyPr>
            <a:normAutofit/>
          </a:bodyPr>
          <a:lstStyle/>
          <a:p>
            <a:pPr algn="l"/>
            <a:r>
              <a:rPr lang="en-US" dirty="0"/>
              <a:t>Interview highlights: </a:t>
            </a:r>
            <a:br>
              <a:rPr lang="en-US" dirty="0"/>
            </a:br>
            <a:r>
              <a:rPr lang="en-US" dirty="0"/>
              <a:t>Diversity, equity &amp; Inclusion</a:t>
            </a:r>
          </a:p>
        </p:txBody>
      </p:sp>
      <p:sp>
        <p:nvSpPr>
          <p:cNvPr id="7" name="Content Placeholder 6">
            <a:extLst>
              <a:ext uri="{FF2B5EF4-FFF2-40B4-BE49-F238E27FC236}">
                <a16:creationId xmlns:a16="http://schemas.microsoft.com/office/drawing/2014/main" id="{1FACC11F-D540-4145-94B1-25B9AD82FC06}"/>
              </a:ext>
            </a:extLst>
          </p:cNvPr>
          <p:cNvSpPr>
            <a:spLocks noGrp="1"/>
          </p:cNvSpPr>
          <p:nvPr>
            <p:ph idx="1"/>
          </p:nvPr>
        </p:nvSpPr>
        <p:spPr>
          <a:xfrm>
            <a:off x="1371599" y="1591573"/>
            <a:ext cx="9486901" cy="5046454"/>
          </a:xfrm>
        </p:spPr>
        <p:txBody>
          <a:bodyPr>
            <a:normAutofit fontScale="92500" lnSpcReduction="10000"/>
          </a:bodyPr>
          <a:lstStyle/>
          <a:p>
            <a:pPr marL="0" indent="0">
              <a:buNone/>
            </a:pPr>
            <a:r>
              <a:rPr lang="en-US" b="1" dirty="0"/>
              <a:t>Successes</a:t>
            </a:r>
            <a:r>
              <a:rPr lang="en-US" dirty="0"/>
              <a:t> </a:t>
            </a:r>
          </a:p>
          <a:p>
            <a:pPr lvl="1"/>
            <a:r>
              <a:rPr lang="en-US" i="1" dirty="0"/>
              <a:t>Application</a:t>
            </a:r>
            <a:r>
              <a:rPr lang="en-US" dirty="0"/>
              <a:t>: process for eliminating subconscious bias and “minority tax”</a:t>
            </a:r>
          </a:p>
          <a:p>
            <a:pPr lvl="1"/>
            <a:r>
              <a:rPr lang="en-US" i="1" dirty="0"/>
              <a:t>Facilitation</a:t>
            </a:r>
            <a:r>
              <a:rPr lang="en-US" dirty="0"/>
              <a:t>: equal space for lived experience and technical expertise; rotating guest speakers; listening sessions</a:t>
            </a:r>
          </a:p>
          <a:p>
            <a:pPr lvl="1"/>
            <a:r>
              <a:rPr lang="en-US" i="1" dirty="0"/>
              <a:t>Public engagement</a:t>
            </a:r>
            <a:r>
              <a:rPr lang="en-US" dirty="0"/>
              <a:t>: call-in option for people without access to a laptop</a:t>
            </a:r>
          </a:p>
          <a:p>
            <a:pPr lvl="1"/>
            <a:r>
              <a:rPr lang="en-US" i="1" dirty="0"/>
              <a:t>Charter</a:t>
            </a:r>
            <a:r>
              <a:rPr lang="en-US" dirty="0"/>
              <a:t>: broad definition of equity priorities; specific action plans</a:t>
            </a:r>
          </a:p>
          <a:p>
            <a:pPr lvl="1"/>
            <a:r>
              <a:rPr lang="en-US" i="1" dirty="0"/>
              <a:t>Policy recommendation</a:t>
            </a:r>
            <a:r>
              <a:rPr lang="en-US" dirty="0"/>
              <a:t>: Program Administrators hire DEI consultants for program design</a:t>
            </a:r>
          </a:p>
          <a:p>
            <a:pPr marL="0" indent="0">
              <a:buNone/>
            </a:pPr>
            <a:r>
              <a:rPr lang="en-US" b="1" dirty="0"/>
              <a:t>Challenges</a:t>
            </a:r>
          </a:p>
          <a:p>
            <a:pPr lvl="1"/>
            <a:r>
              <a:rPr lang="en-US" dirty="0"/>
              <a:t>Assigned &amp; elected seats (representatives may not speak for their constituents)</a:t>
            </a:r>
          </a:p>
          <a:p>
            <a:pPr lvl="1"/>
            <a:r>
              <a:rPr lang="en-US" dirty="0"/>
              <a:t>Dominant voices</a:t>
            </a:r>
          </a:p>
          <a:p>
            <a:pPr lvl="1"/>
            <a:r>
              <a:rPr lang="en-US" dirty="0"/>
              <a:t>Clarity on charge</a:t>
            </a:r>
          </a:p>
          <a:p>
            <a:pPr lvl="1"/>
            <a:r>
              <a:rPr lang="en-US" dirty="0"/>
              <a:t>Burnout</a:t>
            </a:r>
          </a:p>
          <a:p>
            <a:pPr lvl="1"/>
            <a:r>
              <a:rPr lang="en-US" dirty="0"/>
              <a:t>Capacity</a:t>
            </a:r>
          </a:p>
          <a:p>
            <a:pPr lvl="1"/>
            <a:r>
              <a:rPr lang="en-US" dirty="0"/>
              <a:t>Maintaining a productive environment</a:t>
            </a:r>
          </a:p>
          <a:p>
            <a:pPr lvl="1"/>
            <a:endParaRPr lang="en-US" dirty="0"/>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61</a:t>
            </a:fld>
            <a:endParaRPr lang="en-US"/>
          </a:p>
        </p:txBody>
      </p:sp>
    </p:spTree>
    <p:extLst>
      <p:ext uri="{BB962C8B-B14F-4D97-AF65-F5344CB8AC3E}">
        <p14:creationId xmlns:p14="http://schemas.microsoft.com/office/powerpoint/2010/main" val="2845666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52550" y="202721"/>
            <a:ext cx="9486900" cy="1371600"/>
          </a:xfrm>
        </p:spPr>
        <p:txBody>
          <a:bodyPr>
            <a:normAutofit/>
          </a:bodyPr>
          <a:lstStyle/>
          <a:p>
            <a:pPr algn="l"/>
            <a:r>
              <a:rPr lang="en-US" dirty="0"/>
              <a:t>Interview highlights: </a:t>
            </a:r>
            <a:br>
              <a:rPr lang="en-US" dirty="0"/>
            </a:br>
            <a:r>
              <a:rPr lang="en-US" dirty="0"/>
              <a:t>membership composition</a:t>
            </a:r>
          </a:p>
        </p:txBody>
      </p:sp>
      <p:sp>
        <p:nvSpPr>
          <p:cNvPr id="7" name="Content Placeholder 6">
            <a:extLst>
              <a:ext uri="{FF2B5EF4-FFF2-40B4-BE49-F238E27FC236}">
                <a16:creationId xmlns:a16="http://schemas.microsoft.com/office/drawing/2014/main" id="{1FACC11F-D540-4145-94B1-25B9AD82FC06}"/>
              </a:ext>
            </a:extLst>
          </p:cNvPr>
          <p:cNvSpPr>
            <a:spLocks noGrp="1"/>
          </p:cNvSpPr>
          <p:nvPr>
            <p:ph idx="1"/>
          </p:nvPr>
        </p:nvSpPr>
        <p:spPr>
          <a:xfrm>
            <a:off x="1371599" y="1574320"/>
            <a:ext cx="9486901" cy="4947249"/>
          </a:xfrm>
        </p:spPr>
        <p:txBody>
          <a:bodyPr>
            <a:normAutofit/>
          </a:bodyPr>
          <a:lstStyle/>
          <a:p>
            <a:pPr marL="0" indent="0">
              <a:buNone/>
            </a:pPr>
            <a:r>
              <a:rPr lang="en-US" b="1" dirty="0"/>
              <a:t>Successes</a:t>
            </a:r>
            <a:r>
              <a:rPr lang="en-US" dirty="0"/>
              <a:t> </a:t>
            </a:r>
          </a:p>
          <a:p>
            <a:pPr lvl="1"/>
            <a:r>
              <a:rPr lang="en-US" i="1" dirty="0"/>
              <a:t>Composition</a:t>
            </a:r>
            <a:r>
              <a:rPr lang="en-US" dirty="0"/>
              <a:t>: Use market characterization &amp; participation studies to inform gaps &amp; design composition of seats</a:t>
            </a:r>
          </a:p>
          <a:p>
            <a:pPr lvl="1"/>
            <a:r>
              <a:rPr lang="en-US" i="1" dirty="0"/>
              <a:t>Composition</a:t>
            </a:r>
            <a:r>
              <a:rPr lang="en-US" dirty="0"/>
              <a:t>: Dedicated seats for sectors such as income-eligible programs, environmental justice, and municipal</a:t>
            </a:r>
          </a:p>
          <a:p>
            <a:pPr lvl="1"/>
            <a:r>
              <a:rPr lang="en-US" i="1" dirty="0"/>
              <a:t>Recruitment</a:t>
            </a:r>
            <a:r>
              <a:rPr lang="en-US" dirty="0"/>
              <a:t>: Leverage Working Groups, stakeholder groups, and/or RFPs to conduct outreach</a:t>
            </a:r>
          </a:p>
          <a:p>
            <a:pPr lvl="1"/>
            <a:r>
              <a:rPr lang="en-US" i="1" dirty="0"/>
              <a:t>Retention</a:t>
            </a:r>
            <a:r>
              <a:rPr lang="en-US" dirty="0"/>
              <a:t>: Provide stipends and/or grant funding to capacity constrained organizations</a:t>
            </a:r>
          </a:p>
          <a:p>
            <a:pPr marL="457200" lvl="1" indent="0">
              <a:buNone/>
            </a:pPr>
            <a:endParaRPr lang="en-US" dirty="0"/>
          </a:p>
          <a:p>
            <a:pPr marL="0" indent="0">
              <a:buNone/>
            </a:pPr>
            <a:r>
              <a:rPr lang="en-US" b="1" dirty="0"/>
              <a:t>Challenges</a:t>
            </a:r>
          </a:p>
          <a:p>
            <a:pPr lvl="1"/>
            <a:r>
              <a:rPr lang="en-US" dirty="0"/>
              <a:t>Reaching and retaining hard-to-reach sectors (e.g., Community Based Organizations)</a:t>
            </a:r>
          </a:p>
          <a:p>
            <a:pPr lvl="1"/>
            <a:r>
              <a:rPr lang="en-US" dirty="0"/>
              <a:t>Term limits – too short or too long</a:t>
            </a:r>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62</a:t>
            </a:fld>
            <a:endParaRPr lang="en-US"/>
          </a:p>
        </p:txBody>
      </p:sp>
    </p:spTree>
    <p:extLst>
      <p:ext uri="{BB962C8B-B14F-4D97-AF65-F5344CB8AC3E}">
        <p14:creationId xmlns:p14="http://schemas.microsoft.com/office/powerpoint/2010/main" val="1560193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WORKING GROUP CHARGE &amp; PROCESS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1137169208"/>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63</a:t>
            </a:fld>
            <a:endParaRPr lang="en-US"/>
          </a:p>
        </p:txBody>
      </p:sp>
    </p:spTree>
    <p:extLst>
      <p:ext uri="{BB962C8B-B14F-4D97-AF65-F5344CB8AC3E}">
        <p14:creationId xmlns:p14="http://schemas.microsoft.com/office/powerpoint/2010/main" val="252645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681038"/>
            <a:ext cx="10515600" cy="1254124"/>
          </a:xfrm>
        </p:spPr>
        <p:txBody>
          <a:bodyPr>
            <a:noAutofit/>
          </a:bodyPr>
          <a:lstStyle/>
          <a:p>
            <a:r>
              <a:rPr lang="en-US" dirty="0"/>
              <a:t>Composition, Diversity, Equity, and Inclusion Working Group (CDEI WG) Overview</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2114550"/>
            <a:ext cx="10515600" cy="4062412"/>
          </a:xfrm>
        </p:spPr>
        <p:txBody>
          <a:bodyPr>
            <a:normAutofit/>
          </a:bodyPr>
          <a:lstStyle/>
          <a:p>
            <a:r>
              <a:rPr lang="en-US" b="1" dirty="0"/>
              <a:t>Charge</a:t>
            </a:r>
            <a:r>
              <a:rPr lang="en-US" dirty="0"/>
              <a:t>: review CAEECC membership and recommend additional ways to create a more diverse, equitable, inclusive, and accessible CAEECC collaborative</a:t>
            </a:r>
          </a:p>
          <a:p>
            <a:r>
              <a:rPr lang="en-US" b="1" dirty="0"/>
              <a:t>4 virtual meetings (plus optional onboarding mtg)</a:t>
            </a:r>
            <a:r>
              <a:rPr lang="en-US" dirty="0"/>
              <a:t>: January 2022-March 2022</a:t>
            </a:r>
          </a:p>
          <a:p>
            <a:r>
              <a:rPr lang="en-US" b="1" dirty="0"/>
              <a:t>Recommendations</a:t>
            </a:r>
            <a:r>
              <a:rPr lang="en-US" dirty="0"/>
              <a:t> delivered to full CAEECC for review, refinement (if needed), final approval, and submitted to CPUC April 2022</a:t>
            </a:r>
          </a:p>
          <a:p>
            <a:r>
              <a:rPr lang="en-US" b="1" dirty="0"/>
              <a:t>Application</a:t>
            </a:r>
            <a:r>
              <a:rPr lang="en-US" dirty="0"/>
              <a:t> process for interested non-CAEECC stakeholders closed 12/15/2021</a:t>
            </a:r>
          </a:p>
          <a:p>
            <a:r>
              <a:rPr lang="en-US" b="1" dirty="0"/>
              <a:t>Prospectus </a:t>
            </a:r>
            <a:r>
              <a:rPr lang="en-US" dirty="0"/>
              <a:t>available at </a:t>
            </a:r>
            <a:r>
              <a:rPr lang="en-US" dirty="0">
                <a:hlinkClick r:id="rId2"/>
              </a:rPr>
              <a:t>https://www.caeecc.org/cdei-working-group</a:t>
            </a: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56873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136525"/>
            <a:ext cx="10515600" cy="1133693"/>
          </a:xfrm>
        </p:spPr>
        <p:txBody>
          <a:bodyPr>
            <a:normAutofit/>
          </a:bodyPr>
          <a:lstStyle/>
          <a:p>
            <a:r>
              <a:rPr lang="en-US" dirty="0"/>
              <a:t>Working Group Charge</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D928E0D6-C10C-4C24-8910-E31ABCAD42CE}"/>
              </a:ext>
            </a:extLst>
          </p:cNvPr>
          <p:cNvGraphicFramePr>
            <a:graphicFrameLocks noGrp="1"/>
          </p:cNvGraphicFramePr>
          <p:nvPr>
            <p:ph idx="1"/>
            <p:extLst>
              <p:ext uri="{D42A27DB-BD31-4B8C-83A1-F6EECF244321}">
                <p14:modId xmlns:p14="http://schemas.microsoft.com/office/powerpoint/2010/main" val="246417079"/>
              </p:ext>
            </p:extLst>
          </p:nvPr>
        </p:nvGraphicFramePr>
        <p:xfrm>
          <a:off x="836675" y="935665"/>
          <a:ext cx="10774078" cy="578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94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AB9C-2560-8442-A77F-CCC4F000BB67}"/>
              </a:ext>
            </a:extLst>
          </p:cNvPr>
          <p:cNvSpPr>
            <a:spLocks noGrp="1"/>
          </p:cNvSpPr>
          <p:nvPr>
            <p:ph type="title"/>
          </p:nvPr>
        </p:nvSpPr>
        <p:spPr>
          <a:xfrm>
            <a:off x="900112" y="13999"/>
            <a:ext cx="9486900" cy="881740"/>
          </a:xfrm>
        </p:spPr>
        <p:txBody>
          <a:bodyPr/>
          <a:lstStyle/>
          <a:p>
            <a:r>
              <a:rPr lang="en-US" dirty="0"/>
              <a:t>Approach to consensus-building</a:t>
            </a:r>
          </a:p>
        </p:txBody>
      </p:sp>
      <p:sp>
        <p:nvSpPr>
          <p:cNvPr id="3" name="Content Placeholder 2">
            <a:extLst>
              <a:ext uri="{FF2B5EF4-FFF2-40B4-BE49-F238E27FC236}">
                <a16:creationId xmlns:a16="http://schemas.microsoft.com/office/drawing/2014/main" id="{F5D4DF48-2A16-6E46-8B87-2EFBAF7C1D58}"/>
              </a:ext>
            </a:extLst>
          </p:cNvPr>
          <p:cNvSpPr>
            <a:spLocks noGrp="1"/>
          </p:cNvSpPr>
          <p:nvPr>
            <p:ph idx="1"/>
          </p:nvPr>
        </p:nvSpPr>
        <p:spPr>
          <a:xfrm>
            <a:off x="900111" y="1045030"/>
            <a:ext cx="10413859" cy="2383970"/>
          </a:xfrm>
        </p:spPr>
        <p:txBody>
          <a:bodyPr>
            <a:normAutofit/>
          </a:bodyPr>
          <a:lstStyle/>
          <a:p>
            <a:r>
              <a:rPr lang="en-US" dirty="0"/>
              <a:t>Process involves dialogue, creativity, and negotiation</a:t>
            </a:r>
          </a:p>
          <a:p>
            <a:r>
              <a:rPr lang="en-US" dirty="0"/>
              <a:t>Consensus is defined by CAEECC as unanimity </a:t>
            </a:r>
          </a:p>
          <a:p>
            <a:r>
              <a:rPr lang="en-US" dirty="0"/>
              <a:t>For recommendations without consensus, CAEECC provides two or more options and lists the WG Members that support each option</a:t>
            </a:r>
          </a:p>
          <a:p>
            <a:pPr marL="0" indent="0">
              <a:buNone/>
            </a:pPr>
            <a:r>
              <a:rPr lang="en-US" i="1" dirty="0"/>
              <a:t>Example:</a:t>
            </a:r>
          </a:p>
        </p:txBody>
      </p:sp>
      <p:graphicFrame>
        <p:nvGraphicFramePr>
          <p:cNvPr id="4" name="Table 3">
            <a:extLst>
              <a:ext uri="{FF2B5EF4-FFF2-40B4-BE49-F238E27FC236}">
                <a16:creationId xmlns:a16="http://schemas.microsoft.com/office/drawing/2014/main" id="{E11F8879-374E-AA42-AF3E-8DFCB02DBA82}"/>
              </a:ext>
            </a:extLst>
          </p:cNvPr>
          <p:cNvGraphicFramePr>
            <a:graphicFrameLocks noGrp="1"/>
          </p:cNvGraphicFramePr>
          <p:nvPr>
            <p:extLst>
              <p:ext uri="{D42A27DB-BD31-4B8C-83A1-F6EECF244321}">
                <p14:modId xmlns:p14="http://schemas.microsoft.com/office/powerpoint/2010/main" val="149059524"/>
              </p:ext>
            </p:extLst>
          </p:nvPr>
        </p:nvGraphicFramePr>
        <p:xfrm>
          <a:off x="862012" y="3429001"/>
          <a:ext cx="10453688" cy="2964724"/>
        </p:xfrm>
        <a:graphic>
          <a:graphicData uri="http://schemas.openxmlformats.org/drawingml/2006/table">
            <a:tbl>
              <a:tblPr firstRow="1" firstCol="1" bandRow="1">
                <a:tableStyleId>{5C22544A-7EE6-4342-B048-85BDC9FD1C3A}</a:tableStyleId>
              </a:tblPr>
              <a:tblGrid>
                <a:gridCol w="4517101">
                  <a:extLst>
                    <a:ext uri="{9D8B030D-6E8A-4147-A177-3AD203B41FA5}">
                      <a16:colId xmlns:a16="http://schemas.microsoft.com/office/drawing/2014/main" val="1990746286"/>
                    </a:ext>
                  </a:extLst>
                </a:gridCol>
                <a:gridCol w="3140917">
                  <a:extLst>
                    <a:ext uri="{9D8B030D-6E8A-4147-A177-3AD203B41FA5}">
                      <a16:colId xmlns:a16="http://schemas.microsoft.com/office/drawing/2014/main" val="90518613"/>
                    </a:ext>
                  </a:extLst>
                </a:gridCol>
                <a:gridCol w="2795670">
                  <a:extLst>
                    <a:ext uri="{9D8B030D-6E8A-4147-A177-3AD203B41FA5}">
                      <a16:colId xmlns:a16="http://schemas.microsoft.com/office/drawing/2014/main" val="530066392"/>
                    </a:ext>
                  </a:extLst>
                </a:gridCol>
              </a:tblGrid>
              <a:tr h="327544">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Dessert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First Choice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Acceptable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82695"/>
                  </a:ext>
                </a:extLst>
              </a:tr>
              <a:tr h="1318590">
                <a:tc>
                  <a:txBody>
                    <a:bodyPr/>
                    <a:lstStyle/>
                    <a:p>
                      <a:pPr marL="0" marR="0">
                        <a:spcBef>
                          <a:spcPts val="0"/>
                        </a:spcBef>
                        <a:spcAft>
                          <a:spcPts val="0"/>
                        </a:spcAft>
                      </a:pPr>
                      <a:r>
                        <a:rPr lang="en-US" sz="1900" b="1" kern="1200" dirty="0">
                          <a:solidFill>
                            <a:schemeClr val="tx1"/>
                          </a:solidFill>
                          <a:effectLst/>
                          <a:latin typeface="Goudy Old Style" panose="02020502050305020303" pitchFamily="18" charset="77"/>
                          <a:ea typeface="+mn-ea"/>
                          <a:cs typeface="Calibri" panose="020F0502020204030204" pitchFamily="34" charset="0"/>
                        </a:rPr>
                        <a:t>Option 1: Chocolate cake (3 first choice, 5 acceptable of</a:t>
                      </a:r>
                      <a:r>
                        <a:rPr lang="en-US" sz="1900" b="1"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 5 voting members</a:t>
                      </a:r>
                      <a:r>
                        <a:rPr lang="en-US" sz="1900" b="1" kern="1200" dirty="0">
                          <a:solidFill>
                            <a:schemeClr val="tx1"/>
                          </a:solidFill>
                          <a:effectLst/>
                          <a:latin typeface="Goudy Old Style" panose="02020502050305020303" pitchFamily="18" charset="77"/>
                          <a:ea typeface="+mn-ea"/>
                          <a:cs typeface="Calibri" panose="020F0502020204030204" pitchFamily="34" charset="0"/>
                        </a:rPr>
                        <a:t>)</a:t>
                      </a:r>
                      <a:r>
                        <a:rPr lang="en-US" sz="1900" dirty="0">
                          <a:solidFill>
                            <a:schemeClr val="tx1"/>
                          </a:solidFill>
                          <a:effectLst/>
                          <a:latin typeface="Goudy Old Style" panose="02020502050305020303" pitchFamily="18" charset="77"/>
                          <a:cs typeface="Calibri" panose="020F0502020204030204" pitchFamily="34" charset="0"/>
                        </a:rPr>
                        <a:t> </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3, Org 4, Org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1, Org 2, Org 3, Org 4, Org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0141075"/>
                  </a:ext>
                </a:extLst>
              </a:tr>
              <a:tr h="1318590">
                <a:tc>
                  <a:txBody>
                    <a:bodyPr/>
                    <a:lstStyle/>
                    <a:p>
                      <a:pPr marL="0" marR="0">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Option 2: Vanilla cake (2</a:t>
                      </a:r>
                      <a:r>
                        <a:rPr lang="en-US" sz="1900" b="1"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 first choice, 4 acceptable of 5 voting members</a:t>
                      </a: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Organization (“Org”) 1, Org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1, Org 2, Org 3, Org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82068"/>
                  </a:ext>
                </a:extLst>
              </a:tr>
            </a:tbl>
          </a:graphicData>
        </a:graphic>
      </p:graphicFrame>
      <p:sp>
        <p:nvSpPr>
          <p:cNvPr id="5" name="Slide Number Placeholder 4">
            <a:extLst>
              <a:ext uri="{FF2B5EF4-FFF2-40B4-BE49-F238E27FC236}">
                <a16:creationId xmlns:a16="http://schemas.microsoft.com/office/drawing/2014/main" id="{AFD4DC87-50DA-1C4F-B45B-8544061158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916476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DEI Questions for WG</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90441"/>
          </a:xfrm>
        </p:spPr>
        <p:txBody>
          <a:bodyPr>
            <a:noAutofit/>
          </a:bodyPr>
          <a:lstStyle/>
          <a:p>
            <a:pPr fontAlgn="base"/>
            <a:r>
              <a:rPr lang="en-US" sz="2200" i="1" dirty="0"/>
              <a:t>How can we diversify </a:t>
            </a:r>
            <a:r>
              <a:rPr lang="en-US" sz="2200" i="1" dirty="0" err="1"/>
              <a:t>the</a:t>
            </a:r>
            <a:r>
              <a:rPr lang="en-US" sz="2200" dirty="0" err="1"/>
              <a:t>￼</a:t>
            </a:r>
            <a:r>
              <a:rPr lang="en-US" sz="2200" i="1" dirty="0" err="1"/>
              <a:t>lead</a:t>
            </a:r>
            <a:r>
              <a:rPr lang="en-US" sz="2200" i="1" dirty="0"/>
              <a:t> and/or alternate representatives from CAEECC Member organizations on CAEECC? </a:t>
            </a:r>
            <a:r>
              <a:rPr lang="en-US" sz="2200" dirty="0"/>
              <a:t> </a:t>
            </a:r>
          </a:p>
          <a:p>
            <a:pPr fontAlgn="base"/>
            <a:r>
              <a:rPr lang="en-US" sz="2200" i="1" dirty="0"/>
              <a:t>What forms of diversity does CAEECC want to foster (e.g. race as well as gender, gender identity or expression, sexual orientation, national origin, citizenship, age, ability, veteran, religion, income?</a:t>
            </a:r>
            <a:r>
              <a:rPr lang="en-US" sz="2200" dirty="0"/>
              <a:t> </a:t>
            </a:r>
          </a:p>
          <a:p>
            <a:pPr fontAlgn="base"/>
            <a:r>
              <a:rPr lang="en-US" sz="2200" i="1" dirty="0"/>
              <a:t>What additional facilitation practices can we employ to foster more inclusive meetings?</a:t>
            </a:r>
            <a:r>
              <a:rPr lang="en-US" sz="2200" dirty="0"/>
              <a:t> </a:t>
            </a:r>
          </a:p>
          <a:p>
            <a:pPr fontAlgn="base"/>
            <a:r>
              <a:rPr lang="en-US" sz="2200" i="1" dirty="0"/>
              <a:t>What Member recruitment and retention strategies would advance our DEI commitment (e.g., possible compensation, geographic inclusivity in the context of future in-person meetings)?</a:t>
            </a:r>
            <a:r>
              <a:rPr lang="en-US" sz="2200" dirty="0"/>
              <a:t> </a:t>
            </a:r>
          </a:p>
          <a:p>
            <a:pPr fontAlgn="base"/>
            <a:r>
              <a:rPr lang="en-US" sz="2200" i="1" dirty="0"/>
              <a:t>What organizational and educational development practices should the CAEECC consider (e.g., building DEI competencies or DEI training for Members and the Facilitation team; creating EE policy basics trainings; updating the CAEECC website and/or Charter)?</a:t>
            </a:r>
            <a:r>
              <a:rPr lang="en-US" sz="2200" dirty="0"/>
              <a:t> </a:t>
            </a:r>
          </a:p>
          <a:p>
            <a:pPr fontAlgn="base"/>
            <a:r>
              <a:rPr lang="en-US" sz="2200" i="1" dirty="0"/>
              <a:t>Other topics/solution ideas as appropriate</a:t>
            </a:r>
            <a:r>
              <a:rPr lang="en-US" sz="2200" dirty="0"/>
              <a:t> </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331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Membership Composition assessment Questions for WG</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51960"/>
          </a:xfrm>
        </p:spPr>
        <p:txBody>
          <a:bodyPr>
            <a:normAutofit lnSpcReduction="10000"/>
          </a:bodyPr>
          <a:lstStyle/>
          <a:p>
            <a:pPr fontAlgn="base"/>
            <a:r>
              <a:rPr lang="en-US" i="1" dirty="0"/>
              <a:t>What is the vision/goal of evaluating CAEECC membership?</a:t>
            </a:r>
            <a:r>
              <a:rPr lang="en-US" dirty="0"/>
              <a:t> </a:t>
            </a:r>
          </a:p>
          <a:p>
            <a:pPr fontAlgn="base"/>
            <a:r>
              <a:rPr lang="en-US" i="1" dirty="0"/>
              <a:t>What types of organizations are under-represented or missing altogether as CAEECC Members? </a:t>
            </a:r>
            <a:r>
              <a:rPr lang="en-US" dirty="0"/>
              <a:t> </a:t>
            </a:r>
          </a:p>
          <a:p>
            <a:pPr fontAlgn="base"/>
            <a:r>
              <a:rPr lang="en-US" i="1" dirty="0"/>
              <a:t>What are the barriers/potential reasons for those gaps (e.g., recruitment, capacity, familiarity with EE policy AND PROGRAM requirements, scope of CAEECC)?</a:t>
            </a:r>
            <a:r>
              <a:rPr lang="en-US" dirty="0"/>
              <a:t> </a:t>
            </a:r>
          </a:p>
          <a:p>
            <a:pPr fontAlgn="base"/>
            <a:r>
              <a:rPr lang="en-US" i="1" dirty="0"/>
              <a:t>What types of organizations, if any, might be over-represented on CAEECC?</a:t>
            </a:r>
            <a:r>
              <a:rPr lang="en-US" dirty="0"/>
              <a:t> </a:t>
            </a:r>
          </a:p>
          <a:p>
            <a:pPr fontAlgn="base"/>
            <a:r>
              <a:rPr lang="en-US" i="1" dirty="0"/>
              <a:t>Would funding or other resources facilitate under-resourced organizations’ participation as CAEECC Members and/or in CAEECC Working Groups? (Note: consider coordinating with CPUC on possible pilot opportunities)</a:t>
            </a:r>
            <a:r>
              <a:rPr lang="en-US" dirty="0"/>
              <a:t> </a:t>
            </a:r>
          </a:p>
          <a:p>
            <a:pPr fontAlgn="base"/>
            <a:r>
              <a:rPr lang="en-US" i="1" dirty="0"/>
              <a:t>Other topics/solution ideas as appropriate</a:t>
            </a:r>
            <a:r>
              <a:rPr lang="en-US" dirty="0"/>
              <a:t> </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68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D815-035C-4C4D-A598-C3C852E3F40F}"/>
              </a:ext>
            </a:extLst>
          </p:cNvPr>
          <p:cNvSpPr>
            <a:spLocks noGrp="1"/>
          </p:cNvSpPr>
          <p:nvPr>
            <p:ph type="title"/>
          </p:nvPr>
        </p:nvSpPr>
        <p:spPr>
          <a:xfrm>
            <a:off x="838200" y="685800"/>
            <a:ext cx="10020300" cy="1371600"/>
          </a:xfrm>
        </p:spPr>
        <p:txBody>
          <a:bodyPr/>
          <a:lstStyle/>
          <a:p>
            <a:r>
              <a:rPr lang="en-US" dirty="0"/>
              <a:t>Deliverable &amp; Recommendations Timeline</a:t>
            </a:r>
          </a:p>
        </p:txBody>
      </p:sp>
      <p:sp>
        <p:nvSpPr>
          <p:cNvPr id="3" name="Content Placeholder 2">
            <a:extLst>
              <a:ext uri="{FF2B5EF4-FFF2-40B4-BE49-F238E27FC236}">
                <a16:creationId xmlns:a16="http://schemas.microsoft.com/office/drawing/2014/main" id="{618F984B-A049-3D43-8B72-7FB7AD4CB6EA}"/>
              </a:ext>
            </a:extLst>
          </p:cNvPr>
          <p:cNvSpPr>
            <a:spLocks noGrp="1"/>
          </p:cNvSpPr>
          <p:nvPr>
            <p:ph idx="1"/>
          </p:nvPr>
        </p:nvSpPr>
        <p:spPr>
          <a:xfrm>
            <a:off x="838200" y="2286000"/>
            <a:ext cx="10515600" cy="3890962"/>
          </a:xfrm>
        </p:spPr>
        <p:txBody>
          <a:bodyPr/>
          <a:lstStyle/>
          <a:p>
            <a:pPr marL="0" indent="0">
              <a:buNone/>
            </a:pPr>
            <a:r>
              <a:rPr lang="en-US" b="1" dirty="0"/>
              <a:t>Deliverable</a:t>
            </a:r>
            <a:r>
              <a:rPr lang="en-US" dirty="0"/>
              <a:t>: A report delineating recommendations for the full CAEECC’s consideration and approval.</a:t>
            </a:r>
          </a:p>
          <a:p>
            <a:pPr marL="0" indent="0">
              <a:buNone/>
            </a:pPr>
            <a:endParaRPr lang="en-US" dirty="0"/>
          </a:p>
          <a:p>
            <a:pPr marL="0" lvl="0" indent="0">
              <a:buNone/>
            </a:pPr>
            <a:r>
              <a:rPr lang="en-US" b="1" dirty="0"/>
              <a:t>Recommendations Timeline</a:t>
            </a:r>
            <a:r>
              <a:rPr lang="en-US" dirty="0"/>
              <a:t>: </a:t>
            </a:r>
          </a:p>
          <a:p>
            <a:pPr lvl="1"/>
            <a:r>
              <a:rPr lang="en-US" dirty="0"/>
              <a:t>The full WG recommendations will be presented for approval at the April 12, 2022 full CAEECC meeting. </a:t>
            </a:r>
          </a:p>
          <a:p>
            <a:pPr lvl="1"/>
            <a:r>
              <a:rPr lang="en-US" dirty="0"/>
              <a:t>To the extent feasible, all recommendations will be implemented no later than August 2022.</a:t>
            </a:r>
          </a:p>
          <a:p>
            <a:endParaRPr lang="en-US" dirty="0"/>
          </a:p>
          <a:p>
            <a:endParaRPr lang="en-US" dirty="0"/>
          </a:p>
        </p:txBody>
      </p:sp>
      <p:sp>
        <p:nvSpPr>
          <p:cNvPr id="4" name="Slide Number Placeholder 3">
            <a:extLst>
              <a:ext uri="{FF2B5EF4-FFF2-40B4-BE49-F238E27FC236}">
                <a16:creationId xmlns:a16="http://schemas.microsoft.com/office/drawing/2014/main" id="{D7F0CEE6-8A36-BA40-89FA-D18A469CEF7F}"/>
              </a:ext>
            </a:extLst>
          </p:cNvPr>
          <p:cNvSpPr>
            <a:spLocks noGrp="1"/>
          </p:cNvSpPr>
          <p:nvPr>
            <p:ph type="sldNum" sz="quarter" idx="12"/>
          </p:nvPr>
        </p:nvSpPr>
        <p:spPr/>
        <p:txBody>
          <a:bodyPr/>
          <a:lstStyle/>
          <a:p>
            <a:fld id="{B52D1F0E-ADB9-054E-881E-D5691EC4F528}" type="slidenum">
              <a:rPr lang="en-US" smtClean="0"/>
              <a:t>69</a:t>
            </a:fld>
            <a:endParaRPr lang="en-US"/>
          </a:p>
        </p:txBody>
      </p:sp>
    </p:spTree>
    <p:extLst>
      <p:ext uri="{BB962C8B-B14F-4D97-AF65-F5344CB8AC3E}">
        <p14:creationId xmlns:p14="http://schemas.microsoft.com/office/powerpoint/2010/main" val="94827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1352550" y="364819"/>
            <a:ext cx="9486900" cy="641959"/>
          </a:xfrm>
        </p:spPr>
        <p:txBody>
          <a:bodyPr/>
          <a:lstStyle/>
          <a:p>
            <a:r>
              <a:rPr lang="en-US" dirty="0"/>
              <a:t>groundrules</a:t>
            </a:r>
          </a:p>
        </p:txBody>
      </p:sp>
      <p:sp>
        <p:nvSpPr>
          <p:cNvPr id="3" name="Content Placeholder 2">
            <a:extLst>
              <a:ext uri="{FF2B5EF4-FFF2-40B4-BE49-F238E27FC236}">
                <a16:creationId xmlns:a16="http://schemas.microsoft.com/office/drawing/2014/main" id="{3054D204-0DA7-9D43-8B95-DBBC2BF5CBBF}"/>
              </a:ext>
            </a:extLst>
          </p:cNvPr>
          <p:cNvSpPr>
            <a:spLocks noGrp="1"/>
          </p:cNvSpPr>
          <p:nvPr>
            <p:ph idx="1"/>
          </p:nvPr>
        </p:nvSpPr>
        <p:spPr>
          <a:xfrm>
            <a:off x="1371599" y="1277655"/>
            <a:ext cx="9486901" cy="4894546"/>
          </a:xfrm>
        </p:spPr>
        <p:txBody>
          <a:bodyPr>
            <a:normAutofit/>
          </a:bodyPr>
          <a:lstStyle/>
          <a:p>
            <a:r>
              <a:rPr lang="en-US" dirty="0"/>
              <a:t>Attend all four meetings (or send designated alternate)</a:t>
            </a:r>
          </a:p>
          <a:p>
            <a:r>
              <a:rPr lang="en-US" b="1" dirty="0"/>
              <a:t>Do your homework </a:t>
            </a:r>
            <a:r>
              <a:rPr lang="en-US" dirty="0"/>
              <a:t>(complete pre-and post-meeting work to ensure productive meetings and that a complete deliverable is finalized)</a:t>
            </a:r>
          </a:p>
          <a:p>
            <a:r>
              <a:rPr lang="en-US" b="1" dirty="0"/>
              <a:t>Materials are posted 5 days before the meeting</a:t>
            </a:r>
          </a:p>
          <a:p>
            <a:r>
              <a:rPr lang="en-US" b="1" dirty="0"/>
              <a:t>Focus on the solution</a:t>
            </a:r>
            <a:r>
              <a:rPr lang="en-US" dirty="0"/>
              <a:t>: Propose alternatives if you can’t agree with recommendations – proponents draft the description and rationale for alternative options/ recommendations</a:t>
            </a:r>
          </a:p>
          <a:p>
            <a:pPr marL="0" indent="0">
              <a:buNone/>
            </a:pPr>
            <a:endParaRPr lang="en-US" dirty="0"/>
          </a:p>
          <a:p>
            <a:pPr marL="0" indent="0">
              <a:buNone/>
            </a:pPr>
            <a:r>
              <a:rPr lang="en-US" dirty="0"/>
              <a:t>See the Prospectus (Appendix A) for the full list of Groundrules: </a:t>
            </a:r>
            <a:r>
              <a:rPr lang="en-US" dirty="0">
                <a:hlinkClick r:id="rId2"/>
              </a:rPr>
              <a:t>https://www.caeecc.org/cdei-working-group</a:t>
            </a:r>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2CCBD6-CDB7-3945-8727-9750A19AB534}"/>
              </a:ext>
            </a:extLst>
          </p:cNvPr>
          <p:cNvSpPr>
            <a:spLocks noGrp="1"/>
          </p:cNvSpPr>
          <p:nvPr>
            <p:ph type="sldNum" sz="quarter" idx="12"/>
          </p:nvPr>
        </p:nvSpPr>
        <p:spPr/>
        <p:txBody>
          <a:bodyPr/>
          <a:lstStyle/>
          <a:p>
            <a:fld id="{F8E28480-1C08-4458-AD97-0283E6FFD09D}" type="slidenum">
              <a:rPr lang="en-US" smtClean="0"/>
              <a:t>7</a:t>
            </a:fld>
            <a:endParaRPr lang="en-US"/>
          </a:p>
        </p:txBody>
      </p:sp>
    </p:spTree>
    <p:extLst>
      <p:ext uri="{BB962C8B-B14F-4D97-AF65-F5344CB8AC3E}">
        <p14:creationId xmlns:p14="http://schemas.microsoft.com/office/powerpoint/2010/main" val="4241009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1352550" y="364819"/>
            <a:ext cx="9486900" cy="641959"/>
          </a:xfrm>
        </p:spPr>
        <p:txBody>
          <a:bodyPr/>
          <a:lstStyle/>
          <a:p>
            <a:r>
              <a:rPr lang="en-US" dirty="0"/>
              <a:t>groundrules</a:t>
            </a:r>
          </a:p>
        </p:txBody>
      </p:sp>
      <p:sp>
        <p:nvSpPr>
          <p:cNvPr id="3" name="Content Placeholder 2">
            <a:extLst>
              <a:ext uri="{FF2B5EF4-FFF2-40B4-BE49-F238E27FC236}">
                <a16:creationId xmlns:a16="http://schemas.microsoft.com/office/drawing/2014/main" id="{3054D204-0DA7-9D43-8B95-DBBC2BF5CBBF}"/>
              </a:ext>
            </a:extLst>
          </p:cNvPr>
          <p:cNvSpPr>
            <a:spLocks noGrp="1"/>
          </p:cNvSpPr>
          <p:nvPr>
            <p:ph idx="1"/>
          </p:nvPr>
        </p:nvSpPr>
        <p:spPr>
          <a:xfrm>
            <a:off x="1371599" y="1277655"/>
            <a:ext cx="9486901" cy="4894546"/>
          </a:xfrm>
        </p:spPr>
        <p:txBody>
          <a:bodyPr>
            <a:normAutofit/>
          </a:bodyPr>
          <a:lstStyle/>
          <a:p>
            <a:r>
              <a:rPr lang="en-US" dirty="0"/>
              <a:t>Attend all four meetings (or send designated alternate)</a:t>
            </a:r>
          </a:p>
          <a:p>
            <a:r>
              <a:rPr lang="en-US" dirty="0"/>
              <a:t>Do your homework (complete pre-and post-meeting work to ensure productive meetings and that a complete deliverable is finalized)</a:t>
            </a:r>
          </a:p>
          <a:p>
            <a:r>
              <a:rPr lang="en-US" dirty="0"/>
              <a:t>Materials are posted 5 days before the meeting</a:t>
            </a:r>
          </a:p>
          <a:p>
            <a:r>
              <a:rPr lang="en-US" dirty="0"/>
              <a:t>Propose alternatives if you can’t agree with recommendations – proponents draft the description and rationale for alternative options/ recommendations</a:t>
            </a:r>
          </a:p>
          <a:p>
            <a:pPr marL="0" indent="0">
              <a:buNone/>
            </a:pPr>
            <a:endParaRPr lang="en-US" dirty="0"/>
          </a:p>
          <a:p>
            <a:pPr marL="0" indent="0">
              <a:buNone/>
            </a:pPr>
            <a:r>
              <a:rPr lang="en-US" dirty="0"/>
              <a:t>See the Prospectus (Appendix A) for the full list of Groundrules: </a:t>
            </a:r>
            <a:r>
              <a:rPr lang="en-US" dirty="0">
                <a:hlinkClick r:id="rId2"/>
              </a:rPr>
              <a:t>https://www.caeecc.org/cdei-working-group</a:t>
            </a:r>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2CCBD6-CDB7-3945-8727-9750A19AB5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019704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7A07-4EF9-5348-88B6-5BB9CB4726F3}"/>
              </a:ext>
            </a:extLst>
          </p:cNvPr>
          <p:cNvSpPr>
            <a:spLocks noGrp="1"/>
          </p:cNvSpPr>
          <p:nvPr>
            <p:ph type="title"/>
          </p:nvPr>
        </p:nvSpPr>
        <p:spPr>
          <a:xfrm>
            <a:off x="909758" y="566278"/>
            <a:ext cx="10567133" cy="965458"/>
          </a:xfrm>
        </p:spPr>
        <p:txBody>
          <a:bodyPr>
            <a:normAutofit fontScale="90000"/>
          </a:bodyPr>
          <a:lstStyle/>
          <a:p>
            <a:r>
              <a:rPr lang="en-US" dirty="0"/>
              <a:t>Other relevant caeecc working groups</a:t>
            </a:r>
          </a:p>
        </p:txBody>
      </p:sp>
      <p:sp>
        <p:nvSpPr>
          <p:cNvPr id="3" name="Content Placeholder 2">
            <a:extLst>
              <a:ext uri="{FF2B5EF4-FFF2-40B4-BE49-F238E27FC236}">
                <a16:creationId xmlns:a16="http://schemas.microsoft.com/office/drawing/2014/main" id="{9F3AC3FC-C9C5-1241-96F8-B451A38A2876}"/>
              </a:ext>
            </a:extLst>
          </p:cNvPr>
          <p:cNvSpPr>
            <a:spLocks noGrp="1"/>
          </p:cNvSpPr>
          <p:nvPr>
            <p:ph sz="half" idx="1"/>
          </p:nvPr>
        </p:nvSpPr>
        <p:spPr/>
        <p:txBody>
          <a:bodyPr>
            <a:normAutofit fontScale="70000" lnSpcReduction="20000"/>
          </a:bodyPr>
          <a:lstStyle/>
          <a:p>
            <a:pPr marL="0" indent="0">
              <a:buNone/>
            </a:pPr>
            <a:r>
              <a:rPr lang="en-US" b="1" dirty="0"/>
              <a:t>Underserved Working Group (2020-2021)</a:t>
            </a:r>
          </a:p>
          <a:p>
            <a:r>
              <a:rPr lang="en-US" b="1" dirty="0"/>
              <a:t>“</a:t>
            </a:r>
            <a:r>
              <a:rPr lang="en-US" dirty="0"/>
              <a:t>Determine who is not benefiting from Energy Efficiency and propose solutions address this issue, including potentially a definition for ‘underserved,’ reframing the current definition of HTR to include others that are underserved, or other means</a:t>
            </a:r>
            <a:r>
              <a:rPr lang="en-US" b="1" dirty="0"/>
              <a:t>.”</a:t>
            </a:r>
          </a:p>
          <a:p>
            <a:r>
              <a:rPr lang="en-US" dirty="0"/>
              <a:t>3 sub-Working Groups: Residential, Small-Medium Businesses, and Public sector</a:t>
            </a:r>
          </a:p>
          <a:p>
            <a:r>
              <a:rPr lang="en-US" dirty="0"/>
              <a:t>Final Summary Memo and reports for each of the three sectors available at: </a:t>
            </a:r>
            <a:r>
              <a:rPr lang="en-US" dirty="0">
                <a:hlinkClick r:id="rId2"/>
              </a:rPr>
              <a:t>https://www.caeecc.org/underserved-working-group-2020</a:t>
            </a:r>
            <a:r>
              <a:rPr lang="en-US" dirty="0"/>
              <a:t> </a:t>
            </a:r>
          </a:p>
          <a:p>
            <a:endParaRPr lang="en-US" dirty="0"/>
          </a:p>
        </p:txBody>
      </p:sp>
      <p:sp>
        <p:nvSpPr>
          <p:cNvPr id="4" name="Content Placeholder 3">
            <a:extLst>
              <a:ext uri="{FF2B5EF4-FFF2-40B4-BE49-F238E27FC236}">
                <a16:creationId xmlns:a16="http://schemas.microsoft.com/office/drawing/2014/main" id="{225D2847-099E-134B-93A7-4AC8C63997D4}"/>
              </a:ext>
            </a:extLst>
          </p:cNvPr>
          <p:cNvSpPr>
            <a:spLocks noGrp="1"/>
          </p:cNvSpPr>
          <p:nvPr>
            <p:ph sz="half" idx="2"/>
          </p:nvPr>
        </p:nvSpPr>
        <p:spPr/>
        <p:txBody>
          <a:bodyPr>
            <a:normAutofit fontScale="70000" lnSpcReduction="20000"/>
          </a:bodyPr>
          <a:lstStyle/>
          <a:p>
            <a:pPr marL="0" indent="0">
              <a:buNone/>
            </a:pPr>
            <a:r>
              <a:rPr lang="en-US" b="1" dirty="0"/>
              <a:t>Equity Metrics Working Group (summer 2021)</a:t>
            </a:r>
          </a:p>
          <a:p>
            <a:r>
              <a:rPr lang="en-US" dirty="0"/>
              <a:t>“The charge of the Working Group is to identify and define the most important Objectives for the Equity segment, and then to define the associated key Metric(s) under each Objective. The Objectives and associated key Metric(s) for each objective would be used to support and provide rationale for portfolio segmentation and program design, as well as used for program benefit/value forecasting, tracking, and evaluation. Although the WG will not be tasked with setting the specific numeric Targets for the Metric(s) used in each PA’s filing, the WG will discuss the basis (i.e., principles and guidelines) PAs should use in setting such targets in their filings.” (Prospectus)</a:t>
            </a:r>
          </a:p>
          <a:p>
            <a:r>
              <a:rPr lang="en-US" dirty="0"/>
              <a:t>Final Report &amp; other materials available at: </a:t>
            </a:r>
            <a:r>
              <a:rPr lang="en-US" dirty="0">
                <a:hlinkClick r:id="rId3"/>
              </a:rPr>
              <a:t>https://www.caeecc.org/equity-metrics-working-group-meeting</a:t>
            </a:r>
            <a:r>
              <a:rPr lang="en-US" dirty="0"/>
              <a:t> </a:t>
            </a:r>
          </a:p>
        </p:txBody>
      </p:sp>
      <p:sp>
        <p:nvSpPr>
          <p:cNvPr id="5" name="Slide Number Placeholder 4">
            <a:extLst>
              <a:ext uri="{FF2B5EF4-FFF2-40B4-BE49-F238E27FC236}">
                <a16:creationId xmlns:a16="http://schemas.microsoft.com/office/drawing/2014/main" id="{632EF6FA-6FB3-4F40-9CEB-3389BD0A7CFB}"/>
              </a:ext>
            </a:extLst>
          </p:cNvPr>
          <p:cNvSpPr>
            <a:spLocks noGrp="1"/>
          </p:cNvSpPr>
          <p:nvPr>
            <p:ph type="sldNum" sz="quarter" idx="12"/>
          </p:nvPr>
        </p:nvSpPr>
        <p:spPr/>
        <p:txBody>
          <a:bodyPr/>
          <a:lstStyle/>
          <a:p>
            <a:fld id="{F8E28480-1C08-4458-AD97-0283E6FFD09D}" type="slidenum">
              <a:rPr lang="en-US" smtClean="0"/>
              <a:t>71</a:t>
            </a:fld>
            <a:endParaRPr lang="en-US"/>
          </a:p>
        </p:txBody>
      </p:sp>
    </p:spTree>
    <p:extLst>
      <p:ext uri="{BB962C8B-B14F-4D97-AF65-F5344CB8AC3E}">
        <p14:creationId xmlns:p14="http://schemas.microsoft.com/office/powerpoint/2010/main" val="2003461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DF15-FB75-924A-AD58-8980939EED4E}"/>
              </a:ext>
            </a:extLst>
          </p:cNvPr>
          <p:cNvSpPr>
            <a:spLocks noGrp="1"/>
          </p:cNvSpPr>
          <p:nvPr>
            <p:ph type="title"/>
          </p:nvPr>
        </p:nvSpPr>
        <p:spPr>
          <a:xfrm>
            <a:off x="1352550" y="158262"/>
            <a:ext cx="9486900" cy="1371600"/>
          </a:xfrm>
        </p:spPr>
        <p:txBody>
          <a:bodyPr/>
          <a:lstStyle/>
          <a:p>
            <a:r>
              <a:rPr lang="en-US" dirty="0"/>
              <a:t>Market rate vs energy savings assistance programs</a:t>
            </a:r>
          </a:p>
        </p:txBody>
      </p:sp>
      <p:sp>
        <p:nvSpPr>
          <p:cNvPr id="3" name="Content Placeholder 2">
            <a:extLst>
              <a:ext uri="{FF2B5EF4-FFF2-40B4-BE49-F238E27FC236}">
                <a16:creationId xmlns:a16="http://schemas.microsoft.com/office/drawing/2014/main" id="{152F1B66-7C4C-5C43-8F59-1C3859E5206F}"/>
              </a:ext>
            </a:extLst>
          </p:cNvPr>
          <p:cNvSpPr>
            <a:spLocks noGrp="1"/>
          </p:cNvSpPr>
          <p:nvPr>
            <p:ph idx="1"/>
          </p:nvPr>
        </p:nvSpPr>
        <p:spPr>
          <a:xfrm>
            <a:off x="1352549" y="1726565"/>
            <a:ext cx="9486901" cy="2177220"/>
          </a:xfrm>
        </p:spPr>
        <p:txBody>
          <a:bodyPr>
            <a:normAutofit/>
          </a:bodyPr>
          <a:lstStyle/>
          <a:p>
            <a:r>
              <a:rPr lang="en-US" dirty="0"/>
              <a:t>Market Rate serves all customers except those who qualify for the Energy Savings Assistance Program (ESAP)</a:t>
            </a:r>
          </a:p>
          <a:p>
            <a:r>
              <a:rPr lang="en-US" dirty="0"/>
              <a:t>The following are the income limits effective June 1, 2021 to May 31, 2022 </a:t>
            </a:r>
            <a:r>
              <a:rPr lang="en-US" sz="1900" dirty="0"/>
              <a:t>(Posted to CPUC website: </a:t>
            </a:r>
            <a:r>
              <a:rPr lang="en-US" sz="1900" u="sng" dirty="0">
                <a:hlinkClick r:id="rId2" tooltip="https://urldefense.com/v3/__https:/www.cpuc.ca.gov/consumer-support/financial-assistance-savings-and-discounts/energy-savings-assistance__;!!NO21cQ!SXRHj8hg0xyxWQUNmi11iXV_mrdHWCAXiazTW-RdhVXxa_jZ6ZMYCfL3vdMmNg$"/>
              </a:rPr>
              <a:t>https://www.cpuc.ca.gov/consumer-support/financial-assistance-savings-and-discounts/energy-savings-assistance</a:t>
            </a:r>
            <a:r>
              <a:rPr lang="en-US" sz="1900" u="sng" dirty="0"/>
              <a:t>)</a:t>
            </a:r>
            <a:endParaRPr lang="en-US" sz="1900"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A2A8A7B-1ABD-6043-9B65-ED6F05EA3846}"/>
              </a:ext>
            </a:extLst>
          </p:cNvPr>
          <p:cNvSpPr>
            <a:spLocks noGrp="1"/>
          </p:cNvSpPr>
          <p:nvPr>
            <p:ph type="sldNum" sz="quarter" idx="12"/>
          </p:nvPr>
        </p:nvSpPr>
        <p:spPr/>
        <p:txBody>
          <a:bodyPr/>
          <a:lstStyle/>
          <a:p>
            <a:fld id="{F8E28480-1C08-4458-AD97-0283E6FFD09D}" type="slidenum">
              <a:rPr lang="en-US" smtClean="0"/>
              <a:t>72</a:t>
            </a:fld>
            <a:endParaRPr lang="en-US"/>
          </a:p>
        </p:txBody>
      </p:sp>
      <p:graphicFrame>
        <p:nvGraphicFramePr>
          <p:cNvPr id="7" name="Table 6">
            <a:extLst>
              <a:ext uri="{FF2B5EF4-FFF2-40B4-BE49-F238E27FC236}">
                <a16:creationId xmlns:a16="http://schemas.microsoft.com/office/drawing/2014/main" id="{AF2F74D6-B636-A94F-A440-EE00F6C2C340}"/>
              </a:ext>
            </a:extLst>
          </p:cNvPr>
          <p:cNvGraphicFramePr>
            <a:graphicFrameLocks noGrp="1"/>
          </p:cNvGraphicFramePr>
          <p:nvPr>
            <p:extLst>
              <p:ext uri="{D42A27DB-BD31-4B8C-83A1-F6EECF244321}">
                <p14:modId xmlns:p14="http://schemas.microsoft.com/office/powerpoint/2010/main" val="3489016376"/>
              </p:ext>
            </p:extLst>
          </p:nvPr>
        </p:nvGraphicFramePr>
        <p:xfrm>
          <a:off x="1699845" y="3716215"/>
          <a:ext cx="5931878" cy="2640132"/>
        </p:xfrm>
        <a:graphic>
          <a:graphicData uri="http://schemas.openxmlformats.org/drawingml/2006/table">
            <a:tbl>
              <a:tblPr/>
              <a:tblGrid>
                <a:gridCol w="2965939">
                  <a:extLst>
                    <a:ext uri="{9D8B030D-6E8A-4147-A177-3AD203B41FA5}">
                      <a16:colId xmlns:a16="http://schemas.microsoft.com/office/drawing/2014/main" val="281637691"/>
                    </a:ext>
                  </a:extLst>
                </a:gridCol>
                <a:gridCol w="2965939">
                  <a:extLst>
                    <a:ext uri="{9D8B030D-6E8A-4147-A177-3AD203B41FA5}">
                      <a16:colId xmlns:a16="http://schemas.microsoft.com/office/drawing/2014/main" val="2118866873"/>
                    </a:ext>
                  </a:extLst>
                </a:gridCol>
              </a:tblGrid>
              <a:tr h="293348">
                <a:tc>
                  <a:txBody>
                    <a:bodyPr/>
                    <a:lstStyle/>
                    <a:p>
                      <a:pPr marL="0" marR="0">
                        <a:spcBef>
                          <a:spcPts val="0"/>
                        </a:spcBef>
                        <a:spcAft>
                          <a:spcPts val="0"/>
                        </a:spcAft>
                      </a:pPr>
                      <a:r>
                        <a:rPr lang="en-US" sz="1400" b="1" dirty="0">
                          <a:solidFill>
                            <a:srgbClr val="000000"/>
                          </a:solidFill>
                          <a:effectLst/>
                          <a:latin typeface="Goudy Old Style" panose="02020502050305020303" pitchFamily="18" charset="77"/>
                        </a:rPr>
                        <a:t>Household Size</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00"/>
                          </a:solidFill>
                          <a:effectLst/>
                          <a:latin typeface="Goudy Old Style" panose="02020502050305020303" pitchFamily="18" charset="77"/>
                        </a:rPr>
                        <a:t>Income Eligibility Upper Limit</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2490114288"/>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1-2</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$34,840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1070834594"/>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3</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$43,920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1963656311"/>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4</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$53,000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62728609"/>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5</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$62,080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2088091485"/>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6</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$71,160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3028009597"/>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7</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$80,240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3967036170"/>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8</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$89,320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906656691"/>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Each Additional Person</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a:noFill/>
                    </a:lnB>
                  </a:tcPr>
                </a:tc>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$9,080</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a:noFill/>
                    </a:lnB>
                  </a:tcPr>
                </a:tc>
                <a:extLst>
                  <a:ext uri="{0D108BD9-81ED-4DB2-BD59-A6C34878D82A}">
                    <a16:rowId xmlns:a16="http://schemas.microsoft.com/office/drawing/2014/main" val="2347592166"/>
                  </a:ext>
                </a:extLst>
              </a:tr>
            </a:tbl>
          </a:graphicData>
        </a:graphic>
      </p:graphicFrame>
    </p:spTree>
    <p:extLst>
      <p:ext uri="{BB962C8B-B14F-4D97-AF65-F5344CB8AC3E}">
        <p14:creationId xmlns:p14="http://schemas.microsoft.com/office/powerpoint/2010/main" val="2634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49874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5935-BA69-044B-9EC1-0DD50D2A4148}"/>
              </a:ext>
            </a:extLst>
          </p:cNvPr>
          <p:cNvSpPr>
            <a:spLocks noGrp="1"/>
          </p:cNvSpPr>
          <p:nvPr>
            <p:ph type="title"/>
          </p:nvPr>
        </p:nvSpPr>
        <p:spPr>
          <a:xfrm>
            <a:off x="1352548" y="449683"/>
            <a:ext cx="9486900" cy="678418"/>
          </a:xfrm>
        </p:spPr>
        <p:txBody>
          <a:bodyPr/>
          <a:lstStyle/>
          <a:p>
            <a:r>
              <a:rPr lang="en-US" dirty="0"/>
              <a:t>Our working group Process</a:t>
            </a:r>
          </a:p>
        </p:txBody>
      </p:sp>
      <p:sp>
        <p:nvSpPr>
          <p:cNvPr id="4" name="Slide Number Placeholder 3">
            <a:extLst>
              <a:ext uri="{FF2B5EF4-FFF2-40B4-BE49-F238E27FC236}">
                <a16:creationId xmlns:a16="http://schemas.microsoft.com/office/drawing/2014/main" id="{5C4B3C95-86D5-8548-B8E5-7C1393404E85}"/>
              </a:ext>
            </a:extLst>
          </p:cNvPr>
          <p:cNvSpPr>
            <a:spLocks noGrp="1"/>
          </p:cNvSpPr>
          <p:nvPr>
            <p:ph type="sldNum" sz="quarter" idx="12"/>
          </p:nvPr>
        </p:nvSpPr>
        <p:spPr/>
        <p:txBody>
          <a:bodyPr/>
          <a:lstStyle/>
          <a:p>
            <a:fld id="{F8E28480-1C08-4458-AD97-0283E6FFD09D}" type="slidenum">
              <a:rPr lang="en-US" smtClean="0"/>
              <a:t>9</a:t>
            </a:fld>
            <a:endParaRPr lang="en-US"/>
          </a:p>
        </p:txBody>
      </p:sp>
      <p:graphicFrame>
        <p:nvGraphicFramePr>
          <p:cNvPr id="5" name="Content Placeholder 4">
            <a:extLst>
              <a:ext uri="{FF2B5EF4-FFF2-40B4-BE49-F238E27FC236}">
                <a16:creationId xmlns:a16="http://schemas.microsoft.com/office/drawing/2014/main" id="{1A8F4C9B-38C7-264E-8448-6E8B0BBF98D9}"/>
              </a:ext>
            </a:extLst>
          </p:cNvPr>
          <p:cNvGraphicFramePr>
            <a:graphicFrameLocks/>
          </p:cNvGraphicFramePr>
          <p:nvPr>
            <p:extLst>
              <p:ext uri="{D42A27DB-BD31-4B8C-83A1-F6EECF244321}">
                <p14:modId xmlns:p14="http://schemas.microsoft.com/office/powerpoint/2010/main" val="445822264"/>
              </p:ext>
            </p:extLst>
          </p:nvPr>
        </p:nvGraphicFramePr>
        <p:xfrm>
          <a:off x="1894584" y="1694042"/>
          <a:ext cx="7946195" cy="224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15730C5-B75F-D340-8C35-C06C4447F838}"/>
              </a:ext>
            </a:extLst>
          </p:cNvPr>
          <p:cNvSpPr txBox="1"/>
          <p:nvPr/>
        </p:nvSpPr>
        <p:spPr>
          <a:xfrm>
            <a:off x="3242762" y="1324710"/>
            <a:ext cx="1387522" cy="369332"/>
          </a:xfrm>
          <a:prstGeom prst="rect">
            <a:avLst/>
          </a:prstGeom>
          <a:noFill/>
        </p:spPr>
        <p:txBody>
          <a:bodyPr wrap="square" rtlCol="0">
            <a:spAutoFit/>
          </a:bodyPr>
          <a:lstStyle/>
          <a:p>
            <a:r>
              <a:rPr lang="en-US" dirty="0">
                <a:latin typeface="Goudy Old Style" panose="02020502050305020303" pitchFamily="18" charset="77"/>
              </a:rPr>
              <a:t>Homework</a:t>
            </a:r>
          </a:p>
        </p:txBody>
      </p:sp>
      <p:sp>
        <p:nvSpPr>
          <p:cNvPr id="9" name="Curved Down Arrow 8">
            <a:extLst>
              <a:ext uri="{FF2B5EF4-FFF2-40B4-BE49-F238E27FC236}">
                <a16:creationId xmlns:a16="http://schemas.microsoft.com/office/drawing/2014/main" id="{37EC2F87-F0CC-514B-B991-A66166DD65A5}"/>
              </a:ext>
            </a:extLst>
          </p:cNvPr>
          <p:cNvSpPr/>
          <p:nvPr/>
        </p:nvSpPr>
        <p:spPr>
          <a:xfrm>
            <a:off x="3390613" y="1823101"/>
            <a:ext cx="1091820" cy="4350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a:extLst>
              <a:ext uri="{FF2B5EF4-FFF2-40B4-BE49-F238E27FC236}">
                <a16:creationId xmlns:a16="http://schemas.microsoft.com/office/drawing/2014/main" id="{A4859B65-A18C-524C-A54E-830B8F70D3B4}"/>
              </a:ext>
            </a:extLst>
          </p:cNvPr>
          <p:cNvSpPr/>
          <p:nvPr/>
        </p:nvSpPr>
        <p:spPr>
          <a:xfrm>
            <a:off x="7252933" y="1823100"/>
            <a:ext cx="1091820" cy="4350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D1A28C71-5B0D-254E-A5AB-1E4408BF6BE1}"/>
              </a:ext>
            </a:extLst>
          </p:cNvPr>
          <p:cNvSpPr txBox="1"/>
          <p:nvPr/>
        </p:nvSpPr>
        <p:spPr>
          <a:xfrm>
            <a:off x="7105082" y="1260181"/>
            <a:ext cx="1387522" cy="369332"/>
          </a:xfrm>
          <a:prstGeom prst="rect">
            <a:avLst/>
          </a:prstGeom>
          <a:noFill/>
        </p:spPr>
        <p:txBody>
          <a:bodyPr wrap="square" rtlCol="0">
            <a:spAutoFit/>
          </a:bodyPr>
          <a:lstStyle/>
          <a:p>
            <a:r>
              <a:rPr lang="en-US" dirty="0">
                <a:latin typeface="Goudy Old Style" panose="02020502050305020303" pitchFamily="18" charset="77"/>
              </a:rPr>
              <a:t>Homework</a:t>
            </a:r>
          </a:p>
        </p:txBody>
      </p:sp>
      <p:sp>
        <p:nvSpPr>
          <p:cNvPr id="13" name="TextBox 12">
            <a:extLst>
              <a:ext uri="{FF2B5EF4-FFF2-40B4-BE49-F238E27FC236}">
                <a16:creationId xmlns:a16="http://schemas.microsoft.com/office/drawing/2014/main" id="{01F2E1F4-8ABA-2A4B-BCDB-509E7116B857}"/>
              </a:ext>
            </a:extLst>
          </p:cNvPr>
          <p:cNvSpPr txBox="1"/>
          <p:nvPr/>
        </p:nvSpPr>
        <p:spPr>
          <a:xfrm>
            <a:off x="5164883" y="3937937"/>
            <a:ext cx="1387522" cy="369332"/>
          </a:xfrm>
          <a:prstGeom prst="rect">
            <a:avLst/>
          </a:prstGeom>
          <a:noFill/>
        </p:spPr>
        <p:txBody>
          <a:bodyPr wrap="square" rtlCol="0">
            <a:spAutoFit/>
          </a:bodyPr>
          <a:lstStyle/>
          <a:p>
            <a:r>
              <a:rPr lang="en-US" dirty="0">
                <a:latin typeface="Goudy Old Style" panose="02020502050305020303" pitchFamily="18" charset="77"/>
              </a:rPr>
              <a:t>Homework</a:t>
            </a:r>
          </a:p>
        </p:txBody>
      </p:sp>
      <p:sp>
        <p:nvSpPr>
          <p:cNvPr id="14" name="TextBox 13">
            <a:extLst>
              <a:ext uri="{FF2B5EF4-FFF2-40B4-BE49-F238E27FC236}">
                <a16:creationId xmlns:a16="http://schemas.microsoft.com/office/drawing/2014/main" id="{CA70F59C-87DC-0C4B-B292-18835516A015}"/>
              </a:ext>
            </a:extLst>
          </p:cNvPr>
          <p:cNvSpPr txBox="1"/>
          <p:nvPr/>
        </p:nvSpPr>
        <p:spPr>
          <a:xfrm>
            <a:off x="1580866" y="4694453"/>
            <a:ext cx="8409296"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lumMod val="75000"/>
                    <a:lumOff val="25000"/>
                  </a:schemeClr>
                </a:solidFill>
                <a:latin typeface="Goudy Old Style" panose="02020502050305020303" pitchFamily="18" charset="77"/>
              </a:rPr>
              <a:t>Meet every 3 weeks mid-Jan through mid-March (possibly longer)</a:t>
            </a:r>
          </a:p>
          <a:p>
            <a:pPr marL="285750" indent="-285750">
              <a:buFont typeface="Arial" panose="020B0604020202020204" pitchFamily="34" charset="0"/>
              <a:buChar char="•"/>
            </a:pPr>
            <a:r>
              <a:rPr lang="en-US" dirty="0">
                <a:solidFill>
                  <a:schemeClr val="tx1">
                    <a:lumMod val="75000"/>
                    <a:lumOff val="25000"/>
                  </a:schemeClr>
                </a:solidFill>
                <a:latin typeface="Goudy Old Style" panose="02020502050305020303" pitchFamily="18" charset="77"/>
              </a:rPr>
              <a:t>Homework assignments between meetings to accelerate progress and give WG Members multiple ways to engage and process information</a:t>
            </a:r>
          </a:p>
          <a:p>
            <a:pPr marL="285750" indent="-285750">
              <a:buFont typeface="Arial" panose="020B0604020202020204" pitchFamily="34" charset="0"/>
              <a:buChar char="•"/>
            </a:pPr>
            <a:r>
              <a:rPr lang="en-US" dirty="0">
                <a:solidFill>
                  <a:schemeClr val="tx1">
                    <a:lumMod val="75000"/>
                    <a:lumOff val="25000"/>
                  </a:schemeClr>
                </a:solidFill>
                <a:latin typeface="Goudy Old Style" panose="02020502050305020303" pitchFamily="18" charset="77"/>
              </a:rPr>
              <a:t>Meeting materials posted 5 biz days before each meeting</a:t>
            </a:r>
          </a:p>
          <a:p>
            <a:pPr marL="285750" indent="-285750">
              <a:buFont typeface="Arial" panose="020B0604020202020204" pitchFamily="34" charset="0"/>
              <a:buChar char="•"/>
            </a:pPr>
            <a:r>
              <a:rPr lang="en-US" dirty="0">
                <a:solidFill>
                  <a:schemeClr val="tx1">
                    <a:lumMod val="75000"/>
                    <a:lumOff val="25000"/>
                  </a:schemeClr>
                </a:solidFill>
                <a:latin typeface="Goudy Old Style" panose="02020502050305020303" pitchFamily="18" charset="77"/>
              </a:rPr>
              <a:t>Optional feedback survey sent after each WG meeting </a:t>
            </a:r>
          </a:p>
        </p:txBody>
      </p:sp>
      <p:sp>
        <p:nvSpPr>
          <p:cNvPr id="15" name="Curved Up Arrow 14">
            <a:extLst>
              <a:ext uri="{FF2B5EF4-FFF2-40B4-BE49-F238E27FC236}">
                <a16:creationId xmlns:a16="http://schemas.microsoft.com/office/drawing/2014/main" id="{32FF5526-A36E-DA4D-9762-7F1F6396A092}"/>
              </a:ext>
            </a:extLst>
          </p:cNvPr>
          <p:cNvSpPr/>
          <p:nvPr/>
        </p:nvSpPr>
        <p:spPr>
          <a:xfrm>
            <a:off x="5351340" y="3429000"/>
            <a:ext cx="1014609" cy="3875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9082959"/>
      </p:ext>
    </p:extLst>
  </p:cSld>
  <p:clrMapOvr>
    <a:masterClrMapping/>
  </p:clrMapOvr>
</p:sld>
</file>

<file path=ppt/theme/theme1.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3.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Template_0920  -  Read-Only" id="{97B53C11-B515-45FC-B46D-E3A67B90B292}" vid="{235A85BF-5CB6-4FFF-8C87-1D6774560E2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4662</TotalTime>
  <Words>6594</Words>
  <Application>Microsoft Macintosh PowerPoint</Application>
  <PresentationFormat>Widescreen</PresentationFormat>
  <Paragraphs>887</Paragraphs>
  <Slides>72</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72</vt:i4>
      </vt:variant>
    </vt:vector>
  </HeadingPairs>
  <TitlesOfParts>
    <vt:vector size="80" baseType="lpstr">
      <vt:lpstr>Arial</vt:lpstr>
      <vt:lpstr>Calibri</vt:lpstr>
      <vt:lpstr>Century Gothic</vt:lpstr>
      <vt:lpstr>Gill Sans MT</vt:lpstr>
      <vt:lpstr>Goudy Old Style</vt:lpstr>
      <vt:lpstr>ClassicFrameVTI</vt:lpstr>
      <vt:lpstr>CPUC Dark Blue</vt:lpstr>
      <vt:lpstr>1_CPUC Dark Blue</vt:lpstr>
      <vt:lpstr>Composition, Diversity, Equity &amp; Inclusion Working Group</vt:lpstr>
      <vt:lpstr>Agenda</vt:lpstr>
      <vt:lpstr>Zoom etiquette</vt:lpstr>
      <vt:lpstr>PowerPoint Presentation</vt:lpstr>
      <vt:lpstr>Feedback from 1st meeting</vt:lpstr>
      <vt:lpstr>facilitator Commitments &amp; goal</vt:lpstr>
      <vt:lpstr>groundrules</vt:lpstr>
      <vt:lpstr>Meeting Norms</vt:lpstr>
      <vt:lpstr>Our working group Process</vt:lpstr>
      <vt:lpstr>Working Group’s DEI Charge</vt:lpstr>
      <vt:lpstr>Be bold in your recommendations! </vt:lpstr>
      <vt:lpstr>PowerPoint Presentation</vt:lpstr>
      <vt:lpstr>Caeecc goals</vt:lpstr>
      <vt:lpstr>Snapshot of CAEECC Accomplishments</vt:lpstr>
      <vt:lpstr>housekeeping</vt:lpstr>
      <vt:lpstr>PowerPoint Presentation</vt:lpstr>
      <vt:lpstr>Membership Composition Roadmap</vt:lpstr>
      <vt:lpstr>Review proposed roadmap for developing MEMBERSHIP COMPOSITION recommendations</vt:lpstr>
      <vt:lpstr>Discuss and agree on the vision/goal of evaluating CAEECC membership * </vt:lpstr>
      <vt:lpstr>Context, vision &amp; Goal of membership composition assessment</vt:lpstr>
      <vt:lpstr>Public Comment</vt:lpstr>
      <vt:lpstr>Membership Composition Background</vt:lpstr>
      <vt:lpstr>Structure &amp; Composition</vt:lpstr>
      <vt:lpstr>Membership Composition - Brainstorm </vt:lpstr>
      <vt:lpstr>Membership Composition Breakout groups</vt:lpstr>
      <vt:lpstr>Homework – Tying the C and DEI together</vt:lpstr>
      <vt:lpstr>Membership Composition Breakout groups</vt:lpstr>
      <vt:lpstr>Breakout Summaries</vt:lpstr>
      <vt:lpstr>Break</vt:lpstr>
      <vt:lpstr>PowerPoint Presentation</vt:lpstr>
      <vt:lpstr>Quick Review of dei recommendations roadmap</vt:lpstr>
      <vt:lpstr>Discuss and refine DEI recommendations from homework </vt:lpstr>
      <vt:lpstr>As we go through the homework SYNTHESIs…    What’s missing?   what do you want clarity on?   and what doesn’t make sense to you</vt:lpstr>
      <vt:lpstr>HOMEWORK SYNTHESIS:   facilitation practices</vt:lpstr>
      <vt:lpstr>HOMEWORK SYNTHESIS – facilitation practices</vt:lpstr>
      <vt:lpstr>HOMEWORK SYNTHESIS – facilitation practices</vt:lpstr>
      <vt:lpstr>HOMEWORK SYNTHESIs:   Member Recruitment &amp; Retention</vt:lpstr>
      <vt:lpstr>HOMEWORK SYNTHESIS – Member Recruitment &amp; Retention</vt:lpstr>
      <vt:lpstr>HOMEWORK SYNTHESIS – Member Recruitment &amp; Retention</vt:lpstr>
      <vt:lpstr>HOMEWORK SYNTHESIS – Member Recruitment &amp; Retention</vt:lpstr>
      <vt:lpstr>HOMEWORK SYNTHESIs:   Diversifying leads and/or alternates</vt:lpstr>
      <vt:lpstr>HOMEWORK SYNTHESIS – Diversifying leads and/or alternates</vt:lpstr>
      <vt:lpstr>HOMEWORK SYNTHESIS – Diversifying leads and/or alternates</vt:lpstr>
      <vt:lpstr>HOMEWORK SYNTHESIS:   Organizational &amp; Educational development</vt:lpstr>
      <vt:lpstr>HOMEWORK SYNTHESIS – Organizational &amp; Educational development</vt:lpstr>
      <vt:lpstr>HOMEWORK SYNTHESIS – Organizational &amp; Educational development</vt:lpstr>
      <vt:lpstr>HOMEWORK SYNTHESIs:   Other recommendation ideas</vt:lpstr>
      <vt:lpstr>Voices to review &amp; inform recommendations</vt:lpstr>
      <vt:lpstr>Approach to engage key additional Voices</vt:lpstr>
      <vt:lpstr>Discuss &amp; seek consensus on Diversity definition from homework*</vt:lpstr>
      <vt:lpstr>WHAT types of diversity do we want to foster?</vt:lpstr>
      <vt:lpstr>Public Comment</vt:lpstr>
      <vt:lpstr>PowerPoint Presentation</vt:lpstr>
      <vt:lpstr>Meeting goals – how did we do?</vt:lpstr>
      <vt:lpstr>Next steps</vt:lpstr>
      <vt:lpstr>Meeting debrief</vt:lpstr>
      <vt:lpstr>CDEI WG: Meeting Dates &amp; Tasks</vt:lpstr>
      <vt:lpstr>APPENDIX SLIDES</vt:lpstr>
      <vt:lpstr>CDEI Working group Members</vt:lpstr>
      <vt:lpstr>Initial Research on Best Practices: Organizations Researched/Interviewed</vt:lpstr>
      <vt:lpstr>Interview highlights:  Diversity, equity &amp; Inclusion</vt:lpstr>
      <vt:lpstr>Interview highlights:  membership composition</vt:lpstr>
      <vt:lpstr>PowerPoint Presentation</vt:lpstr>
      <vt:lpstr>Composition, Diversity, Equity, and Inclusion Working Group (CDEI WG) Overview</vt:lpstr>
      <vt:lpstr>Working Group Charge</vt:lpstr>
      <vt:lpstr>Approach to consensus-building</vt:lpstr>
      <vt:lpstr>DEI Questions for WG</vt:lpstr>
      <vt:lpstr>Membership Composition assessment Questions for WG</vt:lpstr>
      <vt:lpstr>Deliverable &amp; Recommendations Timeline</vt:lpstr>
      <vt:lpstr>groundrules</vt:lpstr>
      <vt:lpstr>Other relevant caeecc working groups</vt:lpstr>
      <vt:lpstr>Market rate vs energy savings assistance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Equity &amp; Inclusion Working Group</dc:title>
  <dc:creator>Katherine Mckeague Abrams</dc:creator>
  <cp:lastModifiedBy>Katherine Mckeague Abrams</cp:lastModifiedBy>
  <cp:revision>94</cp:revision>
  <cp:lastPrinted>2022-01-09T01:35:36Z</cp:lastPrinted>
  <dcterms:created xsi:type="dcterms:W3CDTF">2021-12-12T22:42:43Z</dcterms:created>
  <dcterms:modified xsi:type="dcterms:W3CDTF">2022-02-03T04:07:54Z</dcterms:modified>
</cp:coreProperties>
</file>