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271" r:id="rId11"/>
  </p:sldIdLst>
  <p:sldSz cx="9144000" cy="6858000" type="screen4x3"/>
  <p:notesSz cx="6858000" cy="9144000"/>
  <p:embeddedFontLst>
    <p:embeddedFont>
      <p:font typeface="Avenir" panose="02000503020000020003" pitchFamily="2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ylor Chamberlin" initials="" lastIdx="8" clrIdx="0"/>
  <p:cmAuthor id="1" name="Meaghan Laverty" initials="" lastIdx="1" clrIdx="1"/>
  <p:cmAuthor id="2" name="Meghan Kamper" initials="" lastIdx="9" clrIdx="2"/>
  <p:cmAuthor id="3" name="Megan Ong" initials="" lastIdx="1" clrIdx="3"/>
  <p:cmAuthor id="4" name="Rebecca Hausheer" initials="" lastIdx="5" clrIdx="4"/>
  <p:cmAuthor id="5" name="Nicol Manzanares" initials="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793EA5-20A7-4078-9681-3B82BF7E8B2A}">
  <a:tblStyle styleId="{2A793EA5-20A7-4078-9681-3B82BF7E8B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FBBB29-99AB-474D-94F5-53E006B980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5135" autoAdjust="0"/>
  </p:normalViewPr>
  <p:slideViewPr>
    <p:cSldViewPr snapToGrid="0">
      <p:cViewPr varScale="1">
        <p:scale>
          <a:sx n="85" d="100"/>
          <a:sy n="85" d="100"/>
        </p:scale>
        <p:origin x="2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SoCalREN TRC ABAL Forecasts, PY 2021</a:t>
            </a:r>
          </a:p>
        </c:rich>
      </c:tx>
      <c:layout>
        <c:manualLayout>
          <c:xMode val="edge"/>
          <c:yMode val="edge"/>
          <c:x val="9.09491030824644E-2"/>
          <c:y val="3.9163370607754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196309139043566E-2"/>
          <c:y val="0.19551588125389249"/>
          <c:w val="0.86783635516634805"/>
          <c:h val="0.70816579731560958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5435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7E-4182-AA0C-BAF23755919B}"/>
                </c:ext>
              </c:extLst>
            </c:dLbl>
            <c:dLbl>
              <c:idx val="1"/>
              <c:layout>
                <c:manualLayout>
                  <c:x val="-2.5805836663277612E-2"/>
                  <c:y val="-4.09017932913543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B050"/>
                        </a:solidFill>
                      </a:rPr>
                      <a:t>0.42</a:t>
                    </a:r>
                  </a:p>
                  <a:p>
                    <a:pPr>
                      <a:defRPr b="1">
                        <a:solidFill>
                          <a:srgbClr val="00B050"/>
                        </a:solidFill>
                      </a:defRPr>
                    </a:pP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7E-4182-AA0C-BAF23755919B}"/>
                </c:ext>
              </c:extLst>
            </c:dLbl>
            <c:dLbl>
              <c:idx val="2"/>
              <c:layout>
                <c:manualLayout>
                  <c:x val="-4.4444444444444446E-2"/>
                  <c:y val="-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7E-4182-AA0C-BAF23755919B}"/>
                </c:ext>
              </c:extLst>
            </c:dLbl>
            <c:dLbl>
              <c:idx val="3"/>
              <c:layout>
                <c:manualLayout>
                  <c:x val="-3.6111111111111108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808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7E-4182-AA0C-BAF23755919B}"/>
                </c:ext>
              </c:extLst>
            </c:dLbl>
            <c:dLbl>
              <c:idx val="4"/>
              <c:layout>
                <c:manualLayout>
                  <c:x val="-3.6111111111111212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808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7E-4182-AA0C-BAF23755919B}"/>
                </c:ext>
              </c:extLst>
            </c:dLbl>
            <c:dLbl>
              <c:idx val="5"/>
              <c:layout>
                <c:manualLayout>
                  <c:x val="-2.7777777777777776E-2"/>
                  <c:y val="-5.555555555555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808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7E-4182-AA0C-BAF23755919B}"/>
                </c:ext>
              </c:extLst>
            </c:dLbl>
            <c:dLbl>
              <c:idx val="6"/>
              <c:layout>
                <c:manualLayout>
                  <c:x val="-3.0555555555555659E-2"/>
                  <c:y val="-6.018518518518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808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7E-4182-AA0C-BAF23755919B}"/>
                </c:ext>
              </c:extLst>
            </c:dLbl>
            <c:dLbl>
              <c:idx val="7"/>
              <c:layout>
                <c:manualLayout>
                  <c:x val="-4.1666666666666664E-2"/>
                  <c:y val="-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808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7E-4182-AA0C-BAF237559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Sheet1!$D$5:$K$5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Sheet1!$D$6:$K$6</c:f>
              <c:numCache>
                <c:formatCode>General</c:formatCode>
                <c:ptCount val="8"/>
                <c:pt idx="0">
                  <c:v>0.26</c:v>
                </c:pt>
                <c:pt idx="1">
                  <c:v>0.42</c:v>
                </c:pt>
                <c:pt idx="2">
                  <c:v>0.22</c:v>
                </c:pt>
                <c:pt idx="3" formatCode="0.00">
                  <c:v>0.37</c:v>
                </c:pt>
                <c:pt idx="4" formatCode="0.00">
                  <c:v>0.43</c:v>
                </c:pt>
                <c:pt idx="5" formatCode="0.00">
                  <c:v>0.51</c:v>
                </c:pt>
                <c:pt idx="6" formatCode="0.00">
                  <c:v>0.55149931689999998</c:v>
                </c:pt>
                <c:pt idx="7" formatCode="0.00">
                  <c:v>0.56804429640700005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F7E-4182-AA0C-BAF237559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299248"/>
        <c:axId val="613296296"/>
      </c:lineChart>
      <c:catAx>
        <c:axId val="61329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296296"/>
        <c:crosses val="autoZero"/>
        <c:auto val="1"/>
        <c:lblAlgn val="ctr"/>
        <c:lblOffset val="100"/>
        <c:noMultiLvlLbl val="0"/>
      </c:catAx>
      <c:valAx>
        <c:axId val="613296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2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080808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127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7F68-F8A1-4055-925E-8AA48C7EFA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1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42950" y="182882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57350" y="4330726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 u="none" strike="noStrike" cap="none">
                <a:solidFill>
                  <a:schemeClr val="lt1"/>
                </a:solidFill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i="0" u="none" strike="noStrike" cap="none">
                <a:solidFill>
                  <a:schemeClr val="dk1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390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iographi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C881A3-7A5A-43B6-AAE0-1FD4C97EB9F8}"/>
              </a:ext>
            </a:extLst>
          </p:cNvPr>
          <p:cNvSpPr/>
          <p:nvPr userDrawn="1"/>
        </p:nvSpPr>
        <p:spPr>
          <a:xfrm>
            <a:off x="6043862" y="1736739"/>
            <a:ext cx="2482197" cy="4059629"/>
          </a:xfrm>
          <a:prstGeom prst="rect">
            <a:avLst/>
          </a:prstGeom>
          <a:solidFill>
            <a:srgbClr val="A4BF6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B4DCF-DBA0-4D6A-9B71-299F7ADCE615}"/>
              </a:ext>
            </a:extLst>
          </p:cNvPr>
          <p:cNvSpPr/>
          <p:nvPr userDrawn="1"/>
        </p:nvSpPr>
        <p:spPr>
          <a:xfrm>
            <a:off x="3358334" y="1736739"/>
            <a:ext cx="2482197" cy="4059629"/>
          </a:xfrm>
          <a:prstGeom prst="rect">
            <a:avLst/>
          </a:prstGeom>
          <a:solidFill>
            <a:srgbClr val="14435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92358-B295-4362-849F-4EAB1E246AE7}"/>
              </a:ext>
            </a:extLst>
          </p:cNvPr>
          <p:cNvSpPr/>
          <p:nvPr userDrawn="1"/>
        </p:nvSpPr>
        <p:spPr>
          <a:xfrm>
            <a:off x="617942" y="1736739"/>
            <a:ext cx="2499099" cy="4059629"/>
          </a:xfrm>
          <a:prstGeom prst="rect">
            <a:avLst/>
          </a:prstGeom>
          <a:solidFill>
            <a:srgbClr val="7ECBB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8"/>
          <p:cNvSpPr>
            <a:spLocks noGrp="1"/>
          </p:cNvSpPr>
          <p:nvPr>
            <p:ph idx="14" hasCustomPrompt="1"/>
          </p:nvPr>
        </p:nvSpPr>
        <p:spPr>
          <a:xfrm>
            <a:off x="6054154" y="2962656"/>
            <a:ext cx="2291311" cy="259915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Content Placeholder 19"/>
          <p:cNvSpPr>
            <a:spLocks noGrp="1"/>
          </p:cNvSpPr>
          <p:nvPr>
            <p:ph idx="16" hasCustomPrompt="1"/>
          </p:nvPr>
        </p:nvSpPr>
        <p:spPr>
          <a:xfrm>
            <a:off x="3368471" y="2962656"/>
            <a:ext cx="2291311" cy="259915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0"/>
          <p:cNvSpPr>
            <a:spLocks noGrp="1"/>
          </p:cNvSpPr>
          <p:nvPr>
            <p:ph idx="17" hasCustomPrompt="1"/>
          </p:nvPr>
        </p:nvSpPr>
        <p:spPr>
          <a:xfrm>
            <a:off x="625692" y="2962655"/>
            <a:ext cx="2291311" cy="259915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47544" y="1736737"/>
            <a:ext cx="837361" cy="83736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3376622" y="1736737"/>
            <a:ext cx="837361" cy="83736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062150" y="1736737"/>
            <a:ext cx="837361" cy="83736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3316B9-DFF8-42C9-900D-C5FF39B1F7F2}"/>
              </a:ext>
            </a:extLst>
          </p:cNvPr>
          <p:cNvCxnSpPr/>
          <p:nvPr userDrawn="1"/>
        </p:nvCxnSpPr>
        <p:spPr>
          <a:xfrm>
            <a:off x="617942" y="2768378"/>
            <a:ext cx="78944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7C30-BFDA-48CA-A093-1FE61B32D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727176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5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C3EF8C-7829-41BE-B7FF-BB6DEFB3F0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365129"/>
            <a:ext cx="7886700" cy="53212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38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itle with Side by 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16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99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199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3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•"/>
              <a:defRPr sz="2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•"/>
              <a:defRPr sz="2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•"/>
              <a:defRPr sz="18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medina@isd.lacounty.gov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249" y="2762021"/>
            <a:ext cx="7034129" cy="1165008"/>
          </a:xfrm>
        </p:spPr>
        <p:txBody>
          <a:bodyPr>
            <a:normAutofit fontScale="90000"/>
          </a:bodyPr>
          <a:lstStyle/>
          <a:p>
            <a:r>
              <a:rPr lang="en-US" dirty="0"/>
              <a:t>SoCalREN 2021 ABAL Overview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5978" y="4949562"/>
            <a:ext cx="5486400" cy="87495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CAEECC Meeting on PAs 2021 ABAL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08/06/2020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7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B403A07-491F-4A65-A7FF-6A639C983364}"/>
              </a:ext>
            </a:extLst>
          </p:cNvPr>
          <p:cNvSpPr txBox="1">
            <a:spLocks/>
          </p:cNvSpPr>
          <p:nvPr/>
        </p:nvSpPr>
        <p:spPr>
          <a:xfrm>
            <a:off x="6617617" y="4398680"/>
            <a:ext cx="2096131" cy="9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1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919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Lujuana Medina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SoCalREN Manager</a:t>
            </a:r>
            <a:endParaRPr lang="en-US" sz="105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County of Los Angeles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hlinkClick r:id="rId2"/>
              </a:rPr>
              <a:t>lmedina@isd.lacounty.gov</a:t>
            </a:r>
            <a:endParaRPr lang="en-US" sz="105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2021 Budget, Savings and Cost-Effectiveness</a:t>
            </a:r>
          </a:p>
          <a:p>
            <a:r>
              <a:rPr lang="en-US" sz="2400" dirty="0"/>
              <a:t>Cost-Effectiveness Tactics and Progress</a:t>
            </a:r>
          </a:p>
          <a:p>
            <a:r>
              <a:rPr lang="en-US" sz="2400" dirty="0"/>
              <a:t>Proposed Program Changes</a:t>
            </a:r>
          </a:p>
          <a:p>
            <a:r>
              <a:rPr lang="en-US" sz="2400" dirty="0"/>
              <a:t>Meeting REN Criteria: Opportunities and Accomplishments</a:t>
            </a:r>
          </a:p>
          <a:p>
            <a:r>
              <a:rPr lang="en-US" sz="2400" dirty="0"/>
              <a:t>Meeting REN Criteria (D.12-11-015)</a:t>
            </a:r>
          </a:p>
          <a:p>
            <a:r>
              <a:rPr lang="en-US" sz="2400" dirty="0"/>
              <a:t>COVID-19 Strategies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393846-DB6C-4E73-836E-408E242FFAB6}"/>
              </a:ext>
            </a:extLst>
          </p:cNvPr>
          <p:cNvSpPr txBox="1">
            <a:spLocks/>
          </p:cNvSpPr>
          <p:nvPr/>
        </p:nvSpPr>
        <p:spPr>
          <a:xfrm>
            <a:off x="628650" y="766875"/>
            <a:ext cx="7886700" cy="54408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b="1" dirty="0">
                <a:solidFill>
                  <a:srgbClr val="15435C"/>
                </a:solidFill>
                <a:latin typeface="Arial" panose="020B0604020202020204"/>
              </a:rPr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79459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6091571" y="2978331"/>
            <a:ext cx="2328177" cy="2542903"/>
          </a:xfrm>
        </p:spPr>
        <p:txBody>
          <a:bodyPr>
            <a:normAutofit/>
          </a:bodyPr>
          <a:lstStyle/>
          <a:p>
            <a:r>
              <a:rPr lang="en-US" sz="1400" dirty="0"/>
              <a:t>Savings Forecast Relative to PY 2020 Adopted Submission Goals*: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u="sng" dirty="0"/>
              <a:t>157% kWh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u="sng" dirty="0"/>
              <a:t> 113% kW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u="sng" dirty="0"/>
              <a:t> 299% Therms</a:t>
            </a:r>
          </a:p>
          <a:p>
            <a:endParaRPr lang="en-US" sz="1400" dirty="0"/>
          </a:p>
          <a:p>
            <a:r>
              <a:rPr lang="en-US" sz="1400" dirty="0"/>
              <a:t>SoCalREN TRC Portfolio: </a:t>
            </a:r>
            <a:r>
              <a:rPr lang="en-US" sz="1400" b="1" u="sng" dirty="0"/>
              <a:t>0.37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E8A863-54FA-469E-B675-CE7AC45AFD27}"/>
              </a:ext>
            </a:extLst>
          </p:cNvPr>
          <p:cNvSpPr txBox="1">
            <a:spLocks/>
          </p:cNvSpPr>
          <p:nvPr/>
        </p:nvSpPr>
        <p:spPr>
          <a:xfrm>
            <a:off x="557051" y="537617"/>
            <a:ext cx="7886700" cy="5364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b="1" dirty="0">
                <a:solidFill>
                  <a:srgbClr val="15435C"/>
                </a:solidFill>
                <a:latin typeface="Arial" panose="020B0604020202020204"/>
              </a:rPr>
              <a:t>2021 Budget &amp; Cost-Effectiveness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CC7C8-96B1-45C2-A0FB-DF9A39F81249}"/>
              </a:ext>
            </a:extLst>
          </p:cNvPr>
          <p:cNvSpPr/>
          <p:nvPr/>
        </p:nvSpPr>
        <p:spPr>
          <a:xfrm>
            <a:off x="6091571" y="1718893"/>
            <a:ext cx="2495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600" kern="1200" dirty="0">
                <a:solidFill>
                  <a:srgbClr val="15435C"/>
                </a:solidFill>
                <a:ea typeface="+mn-ea"/>
                <a:cs typeface="+mn-cs"/>
              </a:rPr>
              <a:t>SoCalREN Total PY Budget Request (includes EM&amp;V):</a:t>
            </a:r>
          </a:p>
          <a:p>
            <a:pPr algn="ctr" defTabSz="685800">
              <a:buClrTx/>
            </a:pPr>
            <a:r>
              <a:rPr lang="en-US" b="1" u="sng" kern="1200" dirty="0">
                <a:solidFill>
                  <a:srgbClr val="15435C"/>
                </a:solidFill>
                <a:ea typeface="+mn-ea"/>
                <a:cs typeface="+mn-cs"/>
              </a:rPr>
              <a:t> $21,626,000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661C9-011F-42F5-B187-B0A3790FE6E6}"/>
              </a:ext>
            </a:extLst>
          </p:cNvPr>
          <p:cNvSpPr txBox="1"/>
          <p:nvPr/>
        </p:nvSpPr>
        <p:spPr>
          <a:xfrm>
            <a:off x="557051" y="5816961"/>
            <a:ext cx="4469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" kern="1200" dirty="0">
                <a:solidFill>
                  <a:srgbClr val="15435C">
                    <a:lumMod val="50000"/>
                  </a:srgbClr>
                </a:solidFill>
                <a:ea typeface="+mn-ea"/>
                <a:cs typeface="+mn-cs"/>
              </a:rPr>
              <a:t>*Per the Proposed Decision Adopting EE Goals for 2020- 2030, p. 26-27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rgbClr val="15435C">
                    <a:lumMod val="50000"/>
                  </a:srgbClr>
                </a:solidFill>
                <a:ea typeface="+mn-ea"/>
                <a:cs typeface="+mn-cs"/>
              </a:rPr>
              <a:t>** The forecasted TRC, PAC, and RIM shown here excludes market effects;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52985B-4795-2F49-ABF0-1901FC0E3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61950"/>
              </p:ext>
            </p:extLst>
          </p:nvPr>
        </p:nvGraphicFramePr>
        <p:xfrm>
          <a:off x="557051" y="1870818"/>
          <a:ext cx="5382118" cy="379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8089900" imgH="5702300" progId="Excel.Sheet.12">
                  <p:embed/>
                </p:oleObj>
              </mc:Choice>
              <mc:Fallback>
                <p:oleObj name="Worksheet" r:id="rId3" imgW="8089900" imgH="57023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E52985B-4795-2F49-ABF0-1901FC0E3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051" y="1870818"/>
                        <a:ext cx="5382118" cy="37941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54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6E36A5-5652-4839-9477-34FE0207CCFA}"/>
              </a:ext>
            </a:extLst>
          </p:cNvPr>
          <p:cNvSpPr txBox="1">
            <a:spLocks/>
          </p:cNvSpPr>
          <p:nvPr/>
        </p:nvSpPr>
        <p:spPr>
          <a:xfrm>
            <a:off x="613395" y="523717"/>
            <a:ext cx="8279400" cy="101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5435C"/>
              </a:buClr>
              <a:defRPr/>
            </a:pPr>
            <a:r>
              <a:rPr lang="en-US" sz="3200" b="1" dirty="0">
                <a:solidFill>
                  <a:srgbClr val="15435C"/>
                </a:solidFill>
              </a:rPr>
              <a:t>Cost-effectiveness Tactics and Progress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825D72-EA0F-4E18-BE26-F786DEA0F559}"/>
              </a:ext>
            </a:extLst>
          </p:cNvPr>
          <p:cNvSpPr txBox="1">
            <a:spLocks/>
          </p:cNvSpPr>
          <p:nvPr/>
        </p:nvSpPr>
        <p:spPr>
          <a:xfrm>
            <a:off x="599617" y="2125371"/>
            <a:ext cx="3222935" cy="1386267"/>
          </a:xfrm>
          <a:prstGeom prst="rect">
            <a:avLst/>
          </a:prstGeom>
          <a:solidFill>
            <a:srgbClr val="C5DE92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66700" defTabSz="685800">
              <a:spcBef>
                <a:spcPts val="750"/>
              </a:spcBef>
              <a:buClr>
                <a:srgbClr val="15435C"/>
              </a:buClr>
              <a:defRPr/>
            </a:pPr>
            <a:r>
              <a:rPr lang="en-US" sz="1050" dirty="0">
                <a:solidFill>
                  <a:srgbClr val="FF0000"/>
                </a:solidFill>
              </a:rPr>
              <a:t>Covid-19 market impacts;</a:t>
            </a:r>
          </a:p>
          <a:p>
            <a:pPr marL="342900" indent="-266700" defTabSz="685800">
              <a:spcBef>
                <a:spcPts val="750"/>
              </a:spcBef>
              <a:buClr>
                <a:srgbClr val="15435C"/>
              </a:buClr>
              <a:defRPr/>
            </a:pPr>
            <a:r>
              <a:rPr lang="en-US" sz="1050" dirty="0">
                <a:solidFill>
                  <a:srgbClr val="15435C"/>
                </a:solidFill>
              </a:rPr>
              <a:t>An increase in the number of resource strategies for PY 2021;</a:t>
            </a:r>
          </a:p>
          <a:p>
            <a:pPr marL="342900" indent="-266700" defTabSz="685800">
              <a:spcBef>
                <a:spcPts val="750"/>
              </a:spcBef>
              <a:buClr>
                <a:srgbClr val="15435C"/>
              </a:buClr>
              <a:defRPr/>
            </a:pPr>
            <a:r>
              <a:rPr lang="en-US" sz="1050" dirty="0">
                <a:solidFill>
                  <a:srgbClr val="15435C"/>
                </a:solidFill>
              </a:rPr>
              <a:t>Ramp-up of new innovative programs has begun in 2019 and has significantly increased since;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616F3DD-9A30-4D06-AA19-0B94F04C0C99}"/>
              </a:ext>
            </a:extLst>
          </p:cNvPr>
          <p:cNvSpPr txBox="1">
            <a:spLocks/>
          </p:cNvSpPr>
          <p:nvPr/>
        </p:nvSpPr>
        <p:spPr>
          <a:xfrm>
            <a:off x="613395" y="1734973"/>
            <a:ext cx="3195400" cy="402851"/>
          </a:xfrm>
          <a:prstGeom prst="rect">
            <a:avLst/>
          </a:prstGeom>
          <a:solidFill>
            <a:srgbClr val="C5DE92"/>
          </a:solidFill>
          <a:ln w="25400" cap="flat" cmpd="sng" algn="ctr">
            <a:solidFill>
              <a:srgbClr val="C5DE92">
                <a:shade val="50000"/>
              </a:srgbClr>
            </a:solidFill>
            <a:prstDash val="solid"/>
          </a:ln>
          <a:effectLst/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171450" algn="l" defTabSz="685800"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sz="1350" b="1" dirty="0">
                <a:solidFill>
                  <a:srgbClr val="080808"/>
                </a:solidFill>
              </a:rPr>
              <a:t>Drivers Impacting TRC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9A2368A-EC9B-4D97-BFF5-C62973EFADD0}"/>
              </a:ext>
            </a:extLst>
          </p:cNvPr>
          <p:cNvSpPr txBox="1">
            <a:spLocks/>
          </p:cNvSpPr>
          <p:nvPr/>
        </p:nvSpPr>
        <p:spPr>
          <a:xfrm>
            <a:off x="613396" y="3679229"/>
            <a:ext cx="3195425" cy="445613"/>
          </a:xfrm>
          <a:prstGeom prst="rect">
            <a:avLst/>
          </a:prstGeom>
          <a:solidFill>
            <a:srgbClr val="8E4371"/>
          </a:solidFill>
          <a:ln w="25400" cap="flat" cmpd="sng" algn="ctr">
            <a:solidFill>
              <a:srgbClr val="8E4371">
                <a:shade val="50000"/>
              </a:srgbClr>
            </a:solidFill>
            <a:prstDash val="solid"/>
          </a:ln>
          <a:effectLst/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171450" algn="l" defTabSz="685800"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sz="1350" b="1">
                <a:solidFill>
                  <a:srgbClr val="FFFFFF"/>
                </a:solidFill>
              </a:rPr>
              <a:t>Tactics to Increase TRC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CD9FAC0-8185-4DE9-8ACA-0A15BB25752C}"/>
              </a:ext>
            </a:extLst>
          </p:cNvPr>
          <p:cNvSpPr txBox="1">
            <a:spLocks/>
          </p:cNvSpPr>
          <p:nvPr/>
        </p:nvSpPr>
        <p:spPr>
          <a:xfrm>
            <a:off x="613374" y="4124842"/>
            <a:ext cx="3195421" cy="1493957"/>
          </a:xfrm>
          <a:prstGeom prst="rect">
            <a:avLst/>
          </a:prstGeom>
          <a:gradFill rotWithShape="1">
            <a:gsLst>
              <a:gs pos="0">
                <a:srgbClr val="CA8EA3">
                  <a:tint val="50000"/>
                  <a:satMod val="300000"/>
                </a:srgbClr>
              </a:gs>
              <a:gs pos="35000">
                <a:srgbClr val="CA8EA3">
                  <a:tint val="37000"/>
                  <a:satMod val="300000"/>
                </a:srgbClr>
              </a:gs>
              <a:gs pos="100000">
                <a:srgbClr val="CA8EA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A8EA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266700" defTabSz="685800">
              <a:spcBef>
                <a:spcPts val="750"/>
              </a:spcBef>
              <a:buClr>
                <a:srgbClr val="15435C"/>
              </a:buClr>
              <a:defRPr/>
            </a:pPr>
            <a:r>
              <a:rPr lang="en-US" sz="1050">
                <a:solidFill>
                  <a:srgbClr val="15435C"/>
                </a:solidFill>
              </a:rPr>
              <a:t>Reducing overall program costs while aggressively increasing savings over the near term for new and existing resource strategies;</a:t>
            </a:r>
          </a:p>
          <a:p>
            <a:pPr marL="342900" indent="-266700" defTabSz="685800">
              <a:spcBef>
                <a:spcPts val="750"/>
              </a:spcBef>
              <a:buClr>
                <a:srgbClr val="15435C"/>
              </a:buClr>
              <a:defRPr/>
            </a:pPr>
            <a:r>
              <a:rPr lang="en-US" sz="1050">
                <a:solidFill>
                  <a:srgbClr val="15435C"/>
                </a:solidFill>
              </a:rPr>
              <a:t>Utilizing innovative approaches in new sectors that capture below code stranded savings;</a:t>
            </a:r>
          </a:p>
          <a:p>
            <a:pPr marL="342900" indent="-266700" defTabSz="685800">
              <a:spcBef>
                <a:spcPts val="750"/>
              </a:spcBef>
              <a:buClr>
                <a:srgbClr val="15435C"/>
              </a:buClr>
              <a:defRPr/>
            </a:pPr>
            <a:r>
              <a:rPr lang="en-US" sz="1050">
                <a:solidFill>
                  <a:srgbClr val="15435C"/>
                </a:solidFill>
              </a:rPr>
              <a:t>Reducing SoCalREN Administrative costs. </a:t>
            </a:r>
            <a:endParaRPr lang="en-US" sz="1050" dirty="0">
              <a:solidFill>
                <a:srgbClr val="15435C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43E8D0-5D22-46D4-9607-651CF9867E58}"/>
              </a:ext>
            </a:extLst>
          </p:cNvPr>
          <p:cNvCxnSpPr/>
          <p:nvPr/>
        </p:nvCxnSpPr>
        <p:spPr>
          <a:xfrm>
            <a:off x="4234070" y="2017674"/>
            <a:ext cx="0" cy="3709230"/>
          </a:xfrm>
          <a:prstGeom prst="line">
            <a:avLst/>
          </a:prstGeom>
          <a:noFill/>
          <a:ln w="22225" cap="flat" cmpd="sng" algn="ctr">
            <a:solidFill>
              <a:srgbClr val="15435C"/>
            </a:solidFill>
            <a:prstDash val="soli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8735A8-1591-4AD6-8CEA-95E6399E0194}"/>
              </a:ext>
            </a:extLst>
          </p:cNvPr>
          <p:cNvSpPr txBox="1"/>
          <p:nvPr/>
        </p:nvSpPr>
        <p:spPr>
          <a:xfrm>
            <a:off x="4572000" y="4919870"/>
            <a:ext cx="385389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ea typeface="+mn-ea"/>
              </a:rPr>
              <a:t>* </a:t>
            </a:r>
            <a:r>
              <a:rPr lang="en-US" sz="825" dirty="0">
                <a:solidFill>
                  <a:srgbClr val="00B050"/>
                </a:solidFill>
                <a:ea typeface="+mn-ea"/>
              </a:rPr>
              <a:t>2018 -2019 TRC reflects actual; </a:t>
            </a:r>
            <a:r>
              <a:rPr lang="en-US" sz="825" dirty="0">
                <a:solidFill>
                  <a:srgbClr val="FF0000"/>
                </a:solidFill>
                <a:ea typeface="+mn-ea"/>
              </a:rPr>
              <a:t>2020 RC reflects anticipated EOY and impacts of Covid-19; </a:t>
            </a:r>
            <a:r>
              <a:rPr lang="en-US" sz="825" dirty="0">
                <a:solidFill>
                  <a:srgbClr val="080808"/>
                </a:solidFill>
                <a:ea typeface="+mn-ea"/>
              </a:rPr>
              <a:t>2021-2025 reflects forecast and recovery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6CF32DE-C7F9-45E8-9551-F0AEA5E3E48B}"/>
              </a:ext>
            </a:extLst>
          </p:cNvPr>
          <p:cNvGraphicFramePr>
            <a:graphicFrameLocks/>
          </p:cNvGraphicFramePr>
          <p:nvPr/>
        </p:nvGraphicFramePr>
        <p:xfrm>
          <a:off x="4572001" y="2125371"/>
          <a:ext cx="4060128" cy="279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33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028094-C22D-1E47-9C51-8A6EB443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186876"/>
            <a:ext cx="8372475" cy="644521"/>
          </a:xfrm>
        </p:spPr>
        <p:txBody>
          <a:bodyPr>
            <a:normAutofit/>
          </a:bodyPr>
          <a:lstStyle/>
          <a:p>
            <a:r>
              <a:rPr lang="en-US" sz="3000" b="1" dirty="0"/>
              <a:t>Additional Tactics to Increase CE Post-Covid-19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164E9E-5857-714F-9228-539C8163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918481"/>
            <a:ext cx="8067675" cy="3860800"/>
          </a:xfrm>
        </p:spPr>
        <p:txBody>
          <a:bodyPr/>
          <a:lstStyle/>
          <a:p>
            <a:r>
              <a:rPr lang="en-US" dirty="0"/>
              <a:t>Achieved price reductions within residential and public sector 3 party contract, allowing more resources to become available for implementation of new strategies;</a:t>
            </a:r>
          </a:p>
          <a:p>
            <a:endParaRPr lang="en-US" dirty="0"/>
          </a:p>
          <a:p>
            <a:r>
              <a:rPr lang="en-US" dirty="0"/>
              <a:t>Increased resources for innovative strategies that result in quantifiable energy savings;</a:t>
            </a:r>
          </a:p>
          <a:p>
            <a:endParaRPr lang="en-US" dirty="0"/>
          </a:p>
          <a:p>
            <a:r>
              <a:rPr lang="en-US" dirty="0"/>
              <a:t>Leveraging additional partnerships with local governments to collaborate and lessen the ratepayer cost burden.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8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3D20C8F-2A68-44D0-AEEE-71E9E7F6C963}"/>
              </a:ext>
            </a:extLst>
          </p:cNvPr>
          <p:cNvSpPr txBox="1">
            <a:spLocks/>
          </p:cNvSpPr>
          <p:nvPr/>
        </p:nvSpPr>
        <p:spPr>
          <a:xfrm>
            <a:off x="834351" y="409574"/>
            <a:ext cx="7595274" cy="6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5435C"/>
              </a:buClr>
              <a:defRPr/>
            </a:pPr>
            <a:r>
              <a:rPr lang="en-US" sz="3200" b="1" dirty="0">
                <a:solidFill>
                  <a:srgbClr val="15435C"/>
                </a:solidFill>
              </a:rPr>
              <a:t>Proposed Portfolio/Program Changes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D4AE21-4567-4FEB-A5A2-729F1E17B006}"/>
              </a:ext>
            </a:extLst>
          </p:cNvPr>
          <p:cNvSpPr/>
          <p:nvPr/>
        </p:nvSpPr>
        <p:spPr>
          <a:xfrm>
            <a:off x="942975" y="1724025"/>
            <a:ext cx="3186734" cy="3507799"/>
          </a:xfrm>
          <a:prstGeom prst="rect">
            <a:avLst/>
          </a:prstGeom>
          <a:noFill/>
          <a:ln w="25400" cap="flat" cmpd="sng" algn="ctr">
            <a:solidFill>
              <a:srgbClr val="C5DE9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51CC0B-F8F3-4C8E-8C7B-E9D4FD568C9D}"/>
              </a:ext>
            </a:extLst>
          </p:cNvPr>
          <p:cNvSpPr/>
          <p:nvPr/>
        </p:nvSpPr>
        <p:spPr>
          <a:xfrm>
            <a:off x="4907445" y="1724026"/>
            <a:ext cx="3293579" cy="3465674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FC357E-4ED2-4A4F-A0A5-02739855EDF4}"/>
              </a:ext>
            </a:extLst>
          </p:cNvPr>
          <p:cNvSpPr txBox="1"/>
          <p:nvPr/>
        </p:nvSpPr>
        <p:spPr>
          <a:xfrm>
            <a:off x="1193317" y="2280869"/>
            <a:ext cx="265436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15435C"/>
                </a:solidFill>
                <a:ea typeface="+mn-ea"/>
              </a:rPr>
              <a:t>Budget</a:t>
            </a:r>
            <a:endParaRPr lang="en-US" sz="900" b="1" dirty="0">
              <a:solidFill>
                <a:srgbClr val="15435C"/>
              </a:solidFill>
              <a:ea typeface="+mn-ea"/>
            </a:endParaRPr>
          </a:p>
          <a:p>
            <a:pPr algn="ctr" defTabSz="685800"/>
            <a:endParaRPr lang="en-US" sz="900" b="1" dirty="0">
              <a:solidFill>
                <a:srgbClr val="15435C"/>
              </a:solidFill>
              <a:ea typeface="+mn-ea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sz="1050" b="1" dirty="0">
                <a:solidFill>
                  <a:srgbClr val="15435C"/>
                </a:solidFill>
                <a:ea typeface="+mn-ea"/>
              </a:rPr>
              <a:t>Shifts across sectors to fund more cost-effective resource strategies and to address current needs due to COVID-19.</a:t>
            </a:r>
          </a:p>
          <a:p>
            <a:pPr marL="257175" indent="-257175" defTabSz="685800">
              <a:buFont typeface="+mj-lt"/>
              <a:buAutoNum type="arabicPeriod"/>
            </a:pPr>
            <a:endParaRPr lang="en-US" sz="1200" b="1" dirty="0">
              <a:solidFill>
                <a:srgbClr val="15435C"/>
              </a:solidFill>
              <a:ea typeface="+mn-ea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sz="1050" b="1" dirty="0">
                <a:solidFill>
                  <a:srgbClr val="15435C"/>
                </a:solidFill>
                <a:ea typeface="+mn-ea"/>
              </a:rPr>
              <a:t>Modified RCC program as a sub-offering to the MF program due to apparent cost efficiencies and Covid-19.</a:t>
            </a:r>
          </a:p>
          <a:p>
            <a:pPr marL="257175" indent="-257175" defTabSz="685800">
              <a:buFont typeface="+mj-lt"/>
              <a:buAutoNum type="arabicPeriod"/>
            </a:pPr>
            <a:endParaRPr lang="en-US" sz="1350" b="1" dirty="0">
              <a:solidFill>
                <a:srgbClr val="15435C"/>
              </a:solidFill>
              <a:highlight>
                <a:srgbClr val="FFFF00"/>
              </a:highlight>
              <a:ea typeface="+mn-ea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sz="1050" b="1" dirty="0">
                <a:solidFill>
                  <a:srgbClr val="15435C"/>
                </a:solidFill>
                <a:ea typeface="+mn-ea"/>
              </a:rPr>
              <a:t>Leveraged additional external resources to offer more strategies, while reducing EE ratepayer cost burden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9F0843-1A86-4D86-83F5-790A046E2EC2}"/>
              </a:ext>
            </a:extLst>
          </p:cNvPr>
          <p:cNvSpPr txBox="1"/>
          <p:nvPr/>
        </p:nvSpPr>
        <p:spPr>
          <a:xfrm>
            <a:off x="5352773" y="2453964"/>
            <a:ext cx="2344463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15435C"/>
                </a:solidFill>
                <a:ea typeface="+mn-ea"/>
              </a:rPr>
              <a:t>Program Addition(s)</a:t>
            </a:r>
          </a:p>
          <a:p>
            <a:pPr algn="ctr" defTabSz="685800"/>
            <a:endParaRPr lang="en-US" sz="1350" b="1" dirty="0">
              <a:solidFill>
                <a:srgbClr val="15435C"/>
              </a:solidFill>
              <a:ea typeface="+mn-ea"/>
            </a:endParaRPr>
          </a:p>
          <a:p>
            <a:pPr algn="ctr" defTabSz="685800"/>
            <a:endParaRPr lang="en-US" sz="1050" b="1" dirty="0">
              <a:solidFill>
                <a:srgbClr val="FF6600"/>
              </a:solidFill>
              <a:ea typeface="+mn-ea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sz="1050" b="1" dirty="0">
                <a:solidFill>
                  <a:srgbClr val="15435C"/>
                </a:solidFill>
                <a:ea typeface="+mn-ea"/>
              </a:rPr>
              <a:t>A new WE&amp;T sub-program- Green Path Career. </a:t>
            </a:r>
          </a:p>
          <a:p>
            <a:pPr marL="257175" indent="-257175" defTabSz="685800">
              <a:buFont typeface="+mj-lt"/>
              <a:buAutoNum type="arabicPeriod"/>
            </a:pPr>
            <a:endParaRPr lang="en-US" sz="1350" b="1" dirty="0">
              <a:solidFill>
                <a:srgbClr val="15435C"/>
              </a:solidFill>
              <a:ea typeface="+mn-ea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en-US" sz="1050" b="1" dirty="0">
                <a:solidFill>
                  <a:srgbClr val="15435C"/>
                </a:solidFill>
                <a:ea typeface="+mn-ea"/>
              </a:rPr>
              <a:t>Proposal for a new Residential Sector resource program- Kits for Kids. </a:t>
            </a:r>
          </a:p>
          <a:p>
            <a:pPr marL="257175" indent="-257175" defTabSz="685800">
              <a:buFont typeface="+mj-lt"/>
              <a:buAutoNum type="arabicPeriod"/>
            </a:pPr>
            <a:endParaRPr lang="en-US" sz="1050" b="1" dirty="0">
              <a:solidFill>
                <a:srgbClr val="15435C"/>
              </a:solidFill>
              <a:ea typeface="+mn-ea"/>
            </a:endParaRPr>
          </a:p>
          <a:p>
            <a:pPr algn="ctr" defTabSz="685800"/>
            <a:endParaRPr lang="en-US" sz="1350" b="1" dirty="0">
              <a:solidFill>
                <a:srgbClr val="15435C"/>
              </a:solidFill>
              <a:ea typeface="+mn-ea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CAFECC-C014-4BDB-90A0-E10537CB9BC4}"/>
              </a:ext>
            </a:extLst>
          </p:cNvPr>
          <p:cNvCxnSpPr/>
          <p:nvPr/>
        </p:nvCxnSpPr>
        <p:spPr>
          <a:xfrm>
            <a:off x="5479497" y="2826021"/>
            <a:ext cx="2057400" cy="0"/>
          </a:xfrm>
          <a:prstGeom prst="line">
            <a:avLst/>
          </a:prstGeom>
          <a:noFill/>
          <a:ln w="9525" cap="flat" cmpd="sng" algn="ctr">
            <a:solidFill>
              <a:srgbClr val="F6967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EE75C8-B2A1-483F-852E-E60CFD0EFAAC}"/>
              </a:ext>
            </a:extLst>
          </p:cNvPr>
          <p:cNvCxnSpPr/>
          <p:nvPr/>
        </p:nvCxnSpPr>
        <p:spPr>
          <a:xfrm>
            <a:off x="1502981" y="2590063"/>
            <a:ext cx="2035037" cy="0"/>
          </a:xfrm>
          <a:prstGeom prst="line">
            <a:avLst/>
          </a:prstGeom>
          <a:noFill/>
          <a:ln w="9525" cap="flat" cmpd="sng" algn="ctr">
            <a:solidFill>
              <a:srgbClr val="C5DE92">
                <a:lumMod val="50000"/>
              </a:srgbClr>
            </a:solidFill>
            <a:prstDash val="solid"/>
          </a:ln>
          <a:effectLst/>
        </p:spPr>
      </p:cxnSp>
      <p:pic>
        <p:nvPicPr>
          <p:cNvPr id="22" name="Graphic 21" descr="House">
            <a:extLst>
              <a:ext uri="{FF2B5EF4-FFF2-40B4-BE49-F238E27FC236}">
                <a16:creationId xmlns:a16="http://schemas.microsoft.com/office/drawing/2014/main" id="{5C2BD804-58EC-4375-AC92-A018816B08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15435C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9288" y="1811809"/>
            <a:ext cx="537819" cy="537819"/>
          </a:xfrm>
          <a:prstGeom prst="rect">
            <a:avLst/>
          </a:prstGeom>
        </p:spPr>
      </p:pic>
      <p:pic>
        <p:nvPicPr>
          <p:cNvPr id="23" name="Graphic 22" descr="Dollar">
            <a:extLst>
              <a:ext uri="{FF2B5EF4-FFF2-40B4-BE49-F238E27FC236}">
                <a16:creationId xmlns:a16="http://schemas.microsoft.com/office/drawing/2014/main" id="{CBBF5D1E-33ED-424D-BE3B-7C381A0F79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15435C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5065" y="1817012"/>
            <a:ext cx="370871" cy="3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9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498B8-7F6A-4AE0-A89E-E646DE206E97}"/>
              </a:ext>
            </a:extLst>
          </p:cNvPr>
          <p:cNvSpPr txBox="1">
            <a:spLocks/>
          </p:cNvSpPr>
          <p:nvPr/>
        </p:nvSpPr>
        <p:spPr>
          <a:xfrm>
            <a:off x="609003" y="118669"/>
            <a:ext cx="8359858" cy="773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000" b="1" dirty="0">
                <a:solidFill>
                  <a:srgbClr val="15435C"/>
                </a:solidFill>
                <a:latin typeface="Arial" panose="020B0604020202020204"/>
              </a:rPr>
              <a:t>Meeting REN Criteria: </a:t>
            </a:r>
          </a:p>
          <a:p>
            <a:pPr defTabSz="685800">
              <a:buClrTx/>
            </a:pPr>
            <a:r>
              <a:rPr lang="en-US" sz="3000" b="1" dirty="0">
                <a:solidFill>
                  <a:srgbClr val="15435C"/>
                </a:solidFill>
                <a:latin typeface="Arial" panose="020B0604020202020204"/>
              </a:rPr>
              <a:t>Opportunities and Accomplishments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5C58B3-F15A-48EC-830D-6804A75AFB93}"/>
              </a:ext>
            </a:extLst>
          </p:cNvPr>
          <p:cNvGraphicFramePr>
            <a:graphicFrameLocks noGrp="1"/>
          </p:cNvGraphicFramePr>
          <p:nvPr/>
        </p:nvGraphicFramePr>
        <p:xfrm>
          <a:off x="6350466" y="1380415"/>
          <a:ext cx="2527183" cy="44164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7183">
                  <a:extLst>
                    <a:ext uri="{9D8B030D-6E8A-4147-A177-3AD203B41FA5}">
                      <a16:colId xmlns:a16="http://schemas.microsoft.com/office/drawing/2014/main" val="558736909"/>
                    </a:ext>
                  </a:extLst>
                </a:gridCol>
              </a:tblGrid>
              <a:tr h="604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Filling Gaps within the Market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9624896"/>
                  </a:ext>
                </a:extLst>
              </a:tr>
              <a:tr h="28405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Leveraging our Regional Partnerships to develop innovative pilot programs that can address specific gaps in their localities, and help support the needs of hard-to-reach markets and disadvantaged communities who were already struggling pre-COVID-19;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directly with the communities we serve through the launch and implementation of pilot programs to provide EE measures that can be easily self-installed;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Additional WE&amp;T resources allocated to build capacity in public and residential sectors.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33055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0843E5-0E97-4F0C-9F6F-0FC75F91502B}"/>
              </a:ext>
            </a:extLst>
          </p:cNvPr>
          <p:cNvGraphicFramePr>
            <a:graphicFrameLocks noGrp="1"/>
          </p:cNvGraphicFramePr>
          <p:nvPr/>
        </p:nvGraphicFramePr>
        <p:xfrm>
          <a:off x="3544390" y="1391582"/>
          <a:ext cx="2527184" cy="44052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7184">
                  <a:extLst>
                    <a:ext uri="{9D8B030D-6E8A-4147-A177-3AD203B41FA5}">
                      <a16:colId xmlns:a16="http://schemas.microsoft.com/office/drawing/2014/main" val="558736909"/>
                    </a:ext>
                  </a:extLst>
                </a:gridCol>
              </a:tblGrid>
              <a:tr h="670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Serving Hard-to-Reach and DAC Customers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9624896"/>
                  </a:ext>
                </a:extLst>
              </a:tr>
              <a:tr h="373492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0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More investment into WE&amp;T and Financing in an effort to mitigate Covid-19  industry impacts for DAC customers.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our regional reach by leveraging our Regional Partnerships to enroll and engage more communities, driving changes through additional projects completed;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Leveraging external resources so that more underserved segments within HTR/DAC markets can be served, and can enter the EE industry or go beyond it.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33055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012730-B254-417E-B82D-BABF90A0983C}"/>
              </a:ext>
            </a:extLst>
          </p:cNvPr>
          <p:cNvGraphicFramePr>
            <a:graphicFrameLocks noGrp="1"/>
          </p:cNvGraphicFramePr>
          <p:nvPr/>
        </p:nvGraphicFramePr>
        <p:xfrm>
          <a:off x="686423" y="1391583"/>
          <a:ext cx="2579075" cy="44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075">
                  <a:extLst>
                    <a:ext uri="{9D8B030D-6E8A-4147-A177-3AD203B41FA5}">
                      <a16:colId xmlns:a16="http://schemas.microsoft.com/office/drawing/2014/main" val="558736909"/>
                    </a:ext>
                  </a:extLst>
                </a:gridCol>
              </a:tblGrid>
              <a:tr h="700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Pilot New &amp; Innovative Activities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9624896"/>
                  </a:ext>
                </a:extLst>
              </a:tr>
              <a:tr h="3715657">
                <a:tc>
                  <a:txBody>
                    <a:bodyPr/>
                    <a:lstStyle/>
                    <a:p>
                      <a:pPr lvl="1">
                        <a:buFontTx/>
                        <a:buChar char="‒"/>
                      </a:pPr>
                      <a:endParaRPr lang="en-US" sz="11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Proposal for a new WE&amp;T sub-program that assists homeless youth achieve training, certification and job placement into the EE industry.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lvl="1" algn="r">
                        <a:buFontTx/>
                        <a:buChar char="‒"/>
                      </a:pPr>
                      <a:r>
                        <a:rPr lang="en-US" sz="1200" i="1" dirty="0"/>
                        <a:t>“Green Path Career Program</a:t>
                      </a:r>
                      <a:r>
                        <a:rPr lang="en-US" sz="1200" dirty="0"/>
                        <a:t>”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Proposal for a new single family resource program -regional outreach opportunity.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algn="r"/>
                      <a:r>
                        <a:rPr lang="en-US" sz="1200" i="1" dirty="0"/>
                        <a:t>-”Kits for Kids”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330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06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EA0AE2-9DB4-41B9-9499-0458BEC2CA33}"/>
              </a:ext>
            </a:extLst>
          </p:cNvPr>
          <p:cNvSpPr txBox="1">
            <a:spLocks/>
          </p:cNvSpPr>
          <p:nvPr/>
        </p:nvSpPr>
        <p:spPr>
          <a:xfrm>
            <a:off x="578545" y="424393"/>
            <a:ext cx="6917630" cy="6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5435C"/>
              </a:buClr>
              <a:defRPr/>
            </a:pPr>
            <a:r>
              <a:rPr lang="en-US" sz="3200" b="1" dirty="0">
                <a:solidFill>
                  <a:srgbClr val="15435C"/>
                </a:solidFill>
              </a:rPr>
              <a:t>Meeting REN Criteria (D.12-11-015)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B2A68F-E318-43F5-9B3D-A44A86CD713A}"/>
              </a:ext>
            </a:extLst>
          </p:cNvPr>
          <p:cNvGraphicFramePr>
            <a:graphicFrameLocks noGrp="1"/>
          </p:cNvGraphicFramePr>
          <p:nvPr/>
        </p:nvGraphicFramePr>
        <p:xfrm>
          <a:off x="578545" y="1329612"/>
          <a:ext cx="8420494" cy="4369980"/>
        </p:xfrm>
        <a:graphic>
          <a:graphicData uri="http://schemas.openxmlformats.org/drawingml/2006/table">
            <a:tbl>
              <a:tblPr firstRow="1" firstCol="1" bandRow="1"/>
              <a:tblGrid>
                <a:gridCol w="2352599">
                  <a:extLst>
                    <a:ext uri="{9D8B030D-6E8A-4147-A177-3AD203B41FA5}">
                      <a16:colId xmlns:a16="http://schemas.microsoft.com/office/drawing/2014/main" val="1489932311"/>
                    </a:ext>
                  </a:extLst>
                </a:gridCol>
                <a:gridCol w="2163188">
                  <a:extLst>
                    <a:ext uri="{9D8B030D-6E8A-4147-A177-3AD203B41FA5}">
                      <a16:colId xmlns:a16="http://schemas.microsoft.com/office/drawing/2014/main" val="2497194833"/>
                    </a:ext>
                  </a:extLst>
                </a:gridCol>
                <a:gridCol w="2022692">
                  <a:extLst>
                    <a:ext uri="{9D8B030D-6E8A-4147-A177-3AD203B41FA5}">
                      <a16:colId xmlns:a16="http://schemas.microsoft.com/office/drawing/2014/main" val="169534712"/>
                    </a:ext>
                  </a:extLst>
                </a:gridCol>
                <a:gridCol w="1882015">
                  <a:extLst>
                    <a:ext uri="{9D8B030D-6E8A-4147-A177-3AD203B41FA5}">
                      <a16:colId xmlns:a16="http://schemas.microsoft.com/office/drawing/2014/main" val="907888923"/>
                    </a:ext>
                  </a:extLst>
                </a:gridCol>
              </a:tblGrid>
              <a:tr h="908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Sector/Cross-cutting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3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Activities that utilities cannot or do not intend to undertake.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3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Pilot activities where there is no current offering, and where there is potential for scalability to a broader geographic reach, if successful.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3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Pilot activities in hard to reach markets, whether or not there is a current utility program that may overlap.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3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90514"/>
                  </a:ext>
                </a:extLst>
              </a:tr>
              <a:tr h="190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37681"/>
                  </a:ext>
                </a:extLst>
              </a:tr>
              <a:tr h="197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Multifamily Program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1573"/>
                  </a:ext>
                </a:extLst>
              </a:tr>
              <a:tr h="244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Community Coordinator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66977"/>
                  </a:ext>
                </a:extLst>
              </a:tr>
              <a:tr h="236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Family /Kits for Kids 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91318"/>
                  </a:ext>
                </a:extLst>
              </a:tr>
              <a:tr h="198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76946"/>
                  </a:ext>
                </a:extLst>
              </a:tr>
              <a:tr h="294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Project Delivery 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75503"/>
                  </a:ext>
                </a:extLst>
              </a:tr>
              <a:tr h="316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DAC Project Delivery 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842708"/>
                  </a:ext>
                </a:extLst>
              </a:tr>
              <a:tr h="258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Agency NMEC 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078471"/>
                  </a:ext>
                </a:extLst>
              </a:tr>
              <a:tr h="209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20902"/>
                  </a:ext>
                </a:extLst>
              </a:tr>
              <a:tr h="210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Agency Revolving Loan Fund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203945"/>
                  </a:ext>
                </a:extLst>
              </a:tr>
              <a:tr h="238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Loan Loss Reserve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85922"/>
                  </a:ext>
                </a:extLst>
              </a:tr>
              <a:tr h="201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WE&amp;T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04827"/>
                  </a:ext>
                </a:extLst>
              </a:tr>
              <a:tr h="201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Workforce Education &amp;Training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09042"/>
                  </a:ext>
                </a:extLst>
              </a:tr>
              <a:tr h="201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5435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83646"/>
                  </a:ext>
                </a:extLst>
              </a:tr>
              <a:tr h="217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400"/>
                        <a:buFont typeface="Wingdings" panose="05000000000000000000" pitchFamily="2" charset="2"/>
                        <a:buChar char=""/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9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62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0;p25">
            <a:extLst>
              <a:ext uri="{FF2B5EF4-FFF2-40B4-BE49-F238E27FC236}">
                <a16:creationId xmlns:a16="http://schemas.microsoft.com/office/drawing/2014/main" id="{0F038733-DA4D-4AD3-88A8-8A7AAE45C51E}"/>
              </a:ext>
            </a:extLst>
          </p:cNvPr>
          <p:cNvSpPr txBox="1">
            <a:spLocks/>
          </p:cNvSpPr>
          <p:nvPr/>
        </p:nvSpPr>
        <p:spPr>
          <a:xfrm>
            <a:off x="680671" y="626591"/>
            <a:ext cx="8124092" cy="79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5435C"/>
              </a:buClr>
              <a:defRPr/>
            </a:pPr>
            <a:r>
              <a:rPr lang="en-US" sz="3000" dirty="0">
                <a:solidFill>
                  <a:srgbClr val="15435C"/>
                </a:solidFill>
              </a:rPr>
              <a:t>SoCalREN Ramp Up Activities in Response to Covid-19 Industry Impacts</a:t>
            </a:r>
            <a:endParaRPr lang="en-US" sz="3000" dirty="0">
              <a:solidFill>
                <a:srgbClr val="15435C"/>
              </a:solidFill>
              <a:highlight>
                <a:srgbClr val="FFFF00"/>
              </a:highlight>
            </a:endParaRPr>
          </a:p>
        </p:txBody>
      </p:sp>
      <p:sp>
        <p:nvSpPr>
          <p:cNvPr id="10" name="Google Shape;141;p25">
            <a:extLst>
              <a:ext uri="{FF2B5EF4-FFF2-40B4-BE49-F238E27FC236}">
                <a16:creationId xmlns:a16="http://schemas.microsoft.com/office/drawing/2014/main" id="{FF62E48C-377F-4ABA-A952-5908182E6253}"/>
              </a:ext>
            </a:extLst>
          </p:cNvPr>
          <p:cNvSpPr txBox="1">
            <a:spLocks/>
          </p:cNvSpPr>
          <p:nvPr/>
        </p:nvSpPr>
        <p:spPr>
          <a:xfrm>
            <a:off x="5855923" y="4536195"/>
            <a:ext cx="1737675" cy="61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685800">
              <a:spcBef>
                <a:spcPts val="750"/>
              </a:spcBef>
              <a:buClr>
                <a:srgbClr val="15435C"/>
              </a:buClr>
              <a:buNone/>
              <a:defRPr/>
            </a:pPr>
            <a:r>
              <a:rPr lang="en-US" sz="1800">
                <a:solidFill>
                  <a:srgbClr val="15435C"/>
                </a:solidFill>
              </a:rPr>
              <a:t>Marketing and Outreach</a:t>
            </a:r>
            <a:endParaRPr lang="en-US" sz="1800" dirty="0">
              <a:solidFill>
                <a:srgbClr val="15435C"/>
              </a:solidFill>
            </a:endParaRPr>
          </a:p>
        </p:txBody>
      </p:sp>
      <p:pic>
        <p:nvPicPr>
          <p:cNvPr id="11" name="Google Shape;142;p25">
            <a:extLst>
              <a:ext uri="{FF2B5EF4-FFF2-40B4-BE49-F238E27FC236}">
                <a16:creationId xmlns:a16="http://schemas.microsoft.com/office/drawing/2014/main" id="{CB160CD6-B4C0-4234-AAE8-08CAA8DDAC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4735" y="3269397"/>
            <a:ext cx="1164113" cy="116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3;p25">
            <a:extLst>
              <a:ext uri="{FF2B5EF4-FFF2-40B4-BE49-F238E27FC236}">
                <a16:creationId xmlns:a16="http://schemas.microsoft.com/office/drawing/2014/main" id="{03EF6F34-9359-467C-935E-8F97538D1F67}"/>
              </a:ext>
            </a:extLst>
          </p:cNvPr>
          <p:cNvSpPr txBox="1">
            <a:spLocks/>
          </p:cNvSpPr>
          <p:nvPr/>
        </p:nvSpPr>
        <p:spPr>
          <a:xfrm>
            <a:off x="2797817" y="2096276"/>
            <a:ext cx="3595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685800">
              <a:spcBef>
                <a:spcPts val="750"/>
              </a:spcBef>
              <a:buClr>
                <a:srgbClr val="15435C"/>
              </a:buClr>
              <a:buNone/>
              <a:defRPr/>
            </a:pPr>
            <a:r>
              <a:rPr lang="en-US" sz="2100" b="1" dirty="0">
                <a:solidFill>
                  <a:srgbClr val="8E4371"/>
                </a:solidFill>
              </a:rPr>
              <a:t>Three-pronged Approach</a:t>
            </a:r>
          </a:p>
        </p:txBody>
      </p:sp>
      <p:sp>
        <p:nvSpPr>
          <p:cNvPr id="13" name="Google Shape;144;p25">
            <a:extLst>
              <a:ext uri="{FF2B5EF4-FFF2-40B4-BE49-F238E27FC236}">
                <a16:creationId xmlns:a16="http://schemas.microsoft.com/office/drawing/2014/main" id="{22CE7674-0CB7-4906-9884-1006DAC8328E}"/>
              </a:ext>
            </a:extLst>
          </p:cNvPr>
          <p:cNvSpPr txBox="1">
            <a:spLocks/>
          </p:cNvSpPr>
          <p:nvPr/>
        </p:nvSpPr>
        <p:spPr>
          <a:xfrm>
            <a:off x="3726729" y="4501319"/>
            <a:ext cx="1737675" cy="61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685800">
              <a:spcBef>
                <a:spcPts val="750"/>
              </a:spcBef>
              <a:buClr>
                <a:srgbClr val="15435C"/>
              </a:buClr>
              <a:buNone/>
              <a:defRPr/>
            </a:pPr>
            <a:r>
              <a:rPr lang="en-US" sz="1800">
                <a:solidFill>
                  <a:srgbClr val="15435C"/>
                </a:solidFill>
              </a:rPr>
              <a:t>Capacity Building</a:t>
            </a:r>
          </a:p>
        </p:txBody>
      </p:sp>
      <p:sp>
        <p:nvSpPr>
          <p:cNvPr id="14" name="Google Shape;145;p25">
            <a:extLst>
              <a:ext uri="{FF2B5EF4-FFF2-40B4-BE49-F238E27FC236}">
                <a16:creationId xmlns:a16="http://schemas.microsoft.com/office/drawing/2014/main" id="{EA74D4E5-B361-4E12-8D10-544B980EDC5A}"/>
              </a:ext>
            </a:extLst>
          </p:cNvPr>
          <p:cNvSpPr txBox="1">
            <a:spLocks/>
          </p:cNvSpPr>
          <p:nvPr/>
        </p:nvSpPr>
        <p:spPr>
          <a:xfrm>
            <a:off x="1554673" y="4618469"/>
            <a:ext cx="1841513" cy="61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685800">
              <a:spcBef>
                <a:spcPts val="750"/>
              </a:spcBef>
              <a:buClr>
                <a:srgbClr val="15435C"/>
              </a:buClr>
              <a:buNone/>
              <a:defRPr/>
            </a:pPr>
            <a:r>
              <a:rPr lang="en-US" sz="1800">
                <a:solidFill>
                  <a:srgbClr val="15435C"/>
                </a:solidFill>
              </a:rPr>
              <a:t>Focus on COVID-19 Opportunities </a:t>
            </a:r>
            <a:endParaRPr lang="en-US" sz="1800" dirty="0">
              <a:solidFill>
                <a:srgbClr val="15435C"/>
              </a:solidFill>
              <a:highlight>
                <a:srgbClr val="FFFF00"/>
              </a:highlight>
            </a:endParaRPr>
          </a:p>
        </p:txBody>
      </p:sp>
      <p:cxnSp>
        <p:nvCxnSpPr>
          <p:cNvPr id="19" name="Google Shape;146;p25">
            <a:extLst>
              <a:ext uri="{FF2B5EF4-FFF2-40B4-BE49-F238E27FC236}">
                <a16:creationId xmlns:a16="http://schemas.microsoft.com/office/drawing/2014/main" id="{FF08C536-E690-47C2-B0B7-406E9D21CE2C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 rot="16200000" flipH="1">
            <a:off x="5438168" y="1810774"/>
            <a:ext cx="616022" cy="230122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15435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147;p25">
            <a:extLst>
              <a:ext uri="{FF2B5EF4-FFF2-40B4-BE49-F238E27FC236}">
                <a16:creationId xmlns:a16="http://schemas.microsoft.com/office/drawing/2014/main" id="{13DDCB10-496C-4297-A512-E0B5C430C9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510" y="3337207"/>
            <a:ext cx="1164113" cy="116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8;p25">
            <a:extLst>
              <a:ext uri="{FF2B5EF4-FFF2-40B4-BE49-F238E27FC236}">
                <a16:creationId xmlns:a16="http://schemas.microsoft.com/office/drawing/2014/main" id="{DC2C61CB-C682-414C-AB70-75671C8D5A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785" y="3269397"/>
            <a:ext cx="1164113" cy="1164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149;p25">
            <a:extLst>
              <a:ext uri="{FF2B5EF4-FFF2-40B4-BE49-F238E27FC236}">
                <a16:creationId xmlns:a16="http://schemas.microsoft.com/office/drawing/2014/main" id="{EEA21B81-7930-4C6D-8E85-24E13C140EEB}"/>
              </a:ext>
            </a:extLst>
          </p:cNvPr>
          <p:cNvCxnSpPr>
            <a:stCxn id="12" idx="2"/>
            <a:endCxn id="20" idx="0"/>
          </p:cNvCxnSpPr>
          <p:nvPr/>
        </p:nvCxnSpPr>
        <p:spPr>
          <a:xfrm rot="-5400000" flipH="1">
            <a:off x="4253904" y="2995038"/>
            <a:ext cx="683775" cy="450"/>
          </a:xfrm>
          <a:prstGeom prst="bentConnector3">
            <a:avLst>
              <a:gd name="adj1" fmla="val 50004"/>
            </a:avLst>
          </a:prstGeom>
          <a:noFill/>
          <a:ln w="28575" cap="flat" cmpd="sng">
            <a:solidFill>
              <a:srgbClr val="15435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150;p25">
            <a:extLst>
              <a:ext uri="{FF2B5EF4-FFF2-40B4-BE49-F238E27FC236}">
                <a16:creationId xmlns:a16="http://schemas.microsoft.com/office/drawing/2014/main" id="{59426B73-F1AB-4C6A-8859-FA1F660C1124}"/>
              </a:ext>
            </a:extLst>
          </p:cNvPr>
          <p:cNvCxnSpPr>
            <a:stCxn id="12" idx="2"/>
            <a:endCxn id="21" idx="0"/>
          </p:cNvCxnSpPr>
          <p:nvPr/>
        </p:nvCxnSpPr>
        <p:spPr>
          <a:xfrm rot="5400000">
            <a:off x="3130193" y="1804024"/>
            <a:ext cx="616022" cy="231472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15435C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3622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alREN_Theme1">
      <a:dk1>
        <a:srgbClr val="15435C"/>
      </a:dk1>
      <a:lt1>
        <a:srgbClr val="FFFFFF"/>
      </a:lt1>
      <a:dk2>
        <a:srgbClr val="15435C"/>
      </a:dk2>
      <a:lt2>
        <a:srgbClr val="FFFFFF"/>
      </a:lt2>
      <a:accent1>
        <a:srgbClr val="F69679"/>
      </a:accent1>
      <a:accent2>
        <a:srgbClr val="7ECBB6"/>
      </a:accent2>
      <a:accent3>
        <a:srgbClr val="CA8EA3"/>
      </a:accent3>
      <a:accent4>
        <a:srgbClr val="C5DE92"/>
      </a:accent4>
      <a:accent5>
        <a:srgbClr val="8E4371"/>
      </a:accent5>
      <a:accent6>
        <a:srgbClr val="F26649"/>
      </a:accent6>
      <a:hlink>
        <a:srgbClr val="00977B"/>
      </a:hlink>
      <a:folHlink>
        <a:srgbClr val="A4B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CalREN_Theme1">
    <a:dk1>
      <a:srgbClr val="15435C"/>
    </a:dk1>
    <a:lt1>
      <a:srgbClr val="FFFFFF"/>
    </a:lt1>
    <a:dk2>
      <a:srgbClr val="15435C"/>
    </a:dk2>
    <a:lt2>
      <a:srgbClr val="FFFFFF"/>
    </a:lt2>
    <a:accent1>
      <a:srgbClr val="F69679"/>
    </a:accent1>
    <a:accent2>
      <a:srgbClr val="7ECBB6"/>
    </a:accent2>
    <a:accent3>
      <a:srgbClr val="CA8EA3"/>
    </a:accent3>
    <a:accent4>
      <a:srgbClr val="C5DE92"/>
    </a:accent4>
    <a:accent5>
      <a:srgbClr val="8E4371"/>
    </a:accent5>
    <a:accent6>
      <a:srgbClr val="F26649"/>
    </a:accent6>
    <a:hlink>
      <a:srgbClr val="00977B"/>
    </a:hlink>
    <a:folHlink>
      <a:srgbClr val="A4BF5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788</Words>
  <Application>Microsoft Macintosh PowerPoint</Application>
  <PresentationFormat>On-screen Show (4:3)</PresentationFormat>
  <Paragraphs>148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Avenir</vt:lpstr>
      <vt:lpstr>Times New Roman</vt:lpstr>
      <vt:lpstr>Calibri</vt:lpstr>
      <vt:lpstr>Arial</vt:lpstr>
      <vt:lpstr>Wingdings</vt:lpstr>
      <vt:lpstr>Office Theme</vt:lpstr>
      <vt:lpstr>Worksheet</vt:lpstr>
      <vt:lpstr>SoCalREN 2021 ABAL Overview </vt:lpstr>
      <vt:lpstr>PowerPoint Presentation</vt:lpstr>
      <vt:lpstr>PowerPoint Presentation</vt:lpstr>
      <vt:lpstr>PowerPoint Presentation</vt:lpstr>
      <vt:lpstr>Additional Tactics to Increase CE Post-Covid-19 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Expedited Delivery System for Your  Energy Efficiency Projects</dc:title>
  <dc:creator>Genaro Bugarin</dc:creator>
  <cp:lastModifiedBy>Susan Rivo</cp:lastModifiedBy>
  <cp:revision>11</cp:revision>
  <dcterms:modified xsi:type="dcterms:W3CDTF">2020-08-02T03:29:00Z</dcterms:modified>
</cp:coreProperties>
</file>