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6" r:id="rId1"/>
    <p:sldMasterId id="2147483727" r:id="rId2"/>
    <p:sldMasterId id="2147483753" r:id="rId3"/>
    <p:sldMasterId id="2147483781" r:id="rId4"/>
    <p:sldMasterId id="2147483790" r:id="rId5"/>
  </p:sldMasterIdLst>
  <p:notesMasterIdLst>
    <p:notesMasterId r:id="rId38"/>
  </p:notesMasterIdLst>
  <p:sldIdLst>
    <p:sldId id="256" r:id="rId6"/>
    <p:sldId id="8037" r:id="rId7"/>
    <p:sldId id="260" r:id="rId8"/>
    <p:sldId id="8016" r:id="rId9"/>
    <p:sldId id="8054" r:id="rId10"/>
    <p:sldId id="7986" r:id="rId11"/>
    <p:sldId id="663" r:id="rId12"/>
    <p:sldId id="8107" r:id="rId13"/>
    <p:sldId id="8146" r:id="rId14"/>
    <p:sldId id="8148" r:id="rId15"/>
    <p:sldId id="8147" r:id="rId16"/>
    <p:sldId id="257" r:id="rId17"/>
    <p:sldId id="8142" r:id="rId18"/>
    <p:sldId id="8143" r:id="rId19"/>
    <p:sldId id="8137" r:id="rId20"/>
    <p:sldId id="8138" r:id="rId21"/>
    <p:sldId id="752" r:id="rId22"/>
    <p:sldId id="8141" r:id="rId23"/>
    <p:sldId id="8119" r:id="rId24"/>
    <p:sldId id="8030" r:id="rId25"/>
    <p:sldId id="8132" r:id="rId26"/>
    <p:sldId id="8152" r:id="rId27"/>
    <p:sldId id="8124" r:id="rId28"/>
    <p:sldId id="8150" r:id="rId29"/>
    <p:sldId id="8040" r:id="rId30"/>
    <p:sldId id="8145" r:id="rId31"/>
    <p:sldId id="8144" r:id="rId32"/>
    <p:sldId id="8062" r:id="rId33"/>
    <p:sldId id="8136" r:id="rId34"/>
    <p:sldId id="8151" r:id="rId35"/>
    <p:sldId id="8140" r:id="rId36"/>
    <p:sldId id="813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50638F-9579-E893-0197-38D95CB74D80}" name="Katherine Mckeague Abrams" initials="KMA" userId="S::kaab3536@colorado.edu::c3c02ecd-6fd1-430a-90d4-b8672eff30c5" providerId="AD"/>
  <p188:author id="{CF1F729B-D796-5577-3C39-B3D5EF5CEA7B}" name="Lara Ettenson" initials="A" userId="Lara Ettenson"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ra Ettenson" initials="A" lastIdx="10" clrIdx="0">
    <p:extLst>
      <p:ext uri="{19B8F6BF-5375-455C-9EA6-DF929625EA0E}">
        <p15:presenceInfo xmlns:p15="http://schemas.microsoft.com/office/powerpoint/2012/main" userId="Lara Etten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9B41"/>
    <a:srgbClr val="E8A469"/>
    <a:srgbClr val="AB79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13"/>
    <p:restoredTop sz="87088"/>
  </p:normalViewPr>
  <p:slideViewPr>
    <p:cSldViewPr snapToGrid="0" snapToObjects="1">
      <p:cViewPr varScale="1">
        <p:scale>
          <a:sx n="86" d="100"/>
          <a:sy n="86" d="100"/>
        </p:scale>
        <p:origin x="240" y="59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ommentAuthors" Target="commentAuthor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8/10/relationships/authors" Target="author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2B5038-898A-48DC-AC18-DCC411A73CE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14597FF-5BE3-734A-B3B1-9B9D5447C89C}">
      <dgm:prSet custT="1"/>
      <dgm:spPr/>
      <dgm:t>
        <a:bodyPr/>
        <a:lstStyle/>
        <a:p>
          <a:pPr marL="0" lvl="0" indent="0" algn="l" defTabSz="1066800">
            <a:lnSpc>
              <a:spcPct val="90000"/>
            </a:lnSpc>
            <a:spcBef>
              <a:spcPct val="0"/>
            </a:spcBef>
            <a:spcAft>
              <a:spcPct val="35000"/>
            </a:spcAft>
            <a:buFont typeface="+mj-lt"/>
            <a:buAutoNum type="alphaUcParenR"/>
          </a:pPr>
          <a:r>
            <a:rPr lang="en-US" sz="2000" kern="1200" dirty="0">
              <a:latin typeface="Goudy Old Style" panose="02020502050305020303" pitchFamily="18" charset="77"/>
            </a:rPr>
            <a:t>Review meeting goals &amp; approach for 4</a:t>
          </a:r>
          <a:r>
            <a:rPr lang="en-US" sz="2000" kern="1200" baseline="30000" dirty="0">
              <a:latin typeface="Goudy Old Style" panose="02020502050305020303" pitchFamily="18" charset="77"/>
            </a:rPr>
            <a:t>th</a:t>
          </a:r>
          <a:r>
            <a:rPr lang="en-US" sz="2000" kern="1200" dirty="0">
              <a:latin typeface="Goudy Old Style" panose="02020502050305020303" pitchFamily="18" charset="77"/>
            </a:rPr>
            <a:t> &amp; 5</a:t>
          </a:r>
          <a:r>
            <a:rPr lang="en-US" sz="2000" kern="1200" baseline="30000" dirty="0">
              <a:latin typeface="Goudy Old Style" panose="02020502050305020303" pitchFamily="18" charset="77"/>
            </a:rPr>
            <a:t>th</a:t>
          </a:r>
          <a:r>
            <a:rPr lang="en-US" sz="2000" kern="1200" dirty="0">
              <a:latin typeface="Goudy Old Style" panose="02020502050305020303" pitchFamily="18" charset="77"/>
            </a:rPr>
            <a:t> meetings</a:t>
          </a:r>
        </a:p>
      </dgm:t>
    </dgm:pt>
    <dgm:pt modelId="{550BFFA8-795B-6F4B-BFA8-B72F4F5A10EA}" type="parTrans" cxnId="{F86E858B-BBE3-2449-91B9-006CF9092726}">
      <dgm:prSet/>
      <dgm:spPr/>
      <dgm:t>
        <a:bodyPr/>
        <a:lstStyle/>
        <a:p>
          <a:endParaRPr lang="en-US"/>
        </a:p>
      </dgm:t>
    </dgm:pt>
    <dgm:pt modelId="{76F1CC07-0D0C-8A47-8CB0-C5BEE8EC60F0}" type="sibTrans" cxnId="{F86E858B-BBE3-2449-91B9-006CF9092726}">
      <dgm:prSet/>
      <dgm:spPr/>
      <dgm:t>
        <a:bodyPr/>
        <a:lstStyle/>
        <a:p>
          <a:endParaRPr lang="en-US"/>
        </a:p>
      </dgm:t>
    </dgm:pt>
    <dgm:pt modelId="{6007AD59-6B77-4E4D-8D4D-114F7C3422B0}">
      <dgm:prSet custT="1"/>
      <dgm:spPr/>
      <dgm:t>
        <a:bodyPr/>
        <a:lstStyle/>
        <a:p>
          <a:pPr>
            <a:buFont typeface="+mj-lt"/>
            <a:buAutoNum type="alphaUcParenR"/>
          </a:pPr>
          <a:r>
            <a:rPr lang="en-US" sz="2000">
              <a:latin typeface="Goudy Old Style" panose="02020502050305020303" pitchFamily="18" charset="77"/>
            </a:rPr>
            <a:t>Review meeting norms &amp; foreshadowing of possible future WG</a:t>
          </a:r>
        </a:p>
      </dgm:t>
    </dgm:pt>
    <dgm:pt modelId="{5C9F6B14-2823-EE48-846A-29CC65B06FF3}" type="parTrans" cxnId="{D46E001B-5E72-CA4D-A167-4778E833AA83}">
      <dgm:prSet/>
      <dgm:spPr/>
      <dgm:t>
        <a:bodyPr/>
        <a:lstStyle/>
        <a:p>
          <a:endParaRPr lang="en-US"/>
        </a:p>
      </dgm:t>
    </dgm:pt>
    <dgm:pt modelId="{9B1A03FA-A679-6C4D-B92E-03E1C928F10A}" type="sibTrans" cxnId="{D46E001B-5E72-CA4D-A167-4778E833AA83}">
      <dgm:prSet/>
      <dgm:spPr/>
      <dgm:t>
        <a:bodyPr/>
        <a:lstStyle/>
        <a:p>
          <a:endParaRPr lang="en-US"/>
        </a:p>
      </dgm:t>
    </dgm:pt>
    <dgm:pt modelId="{A5FFFA02-7965-AB4D-92FB-2332B2A61E8A}">
      <dgm:prSet custT="1"/>
      <dgm:spPr/>
      <dgm:t>
        <a:bodyPr/>
        <a:lstStyle/>
        <a:p>
          <a:pPr>
            <a:buFont typeface="+mj-lt"/>
            <a:buAutoNum type="alphaUcParenR"/>
          </a:pPr>
          <a:r>
            <a:rPr lang="en-US" sz="2000" dirty="0">
              <a:latin typeface="Goudy Old Style" panose="02020502050305020303" pitchFamily="18" charset="77"/>
            </a:rPr>
            <a:t>Review consensus-building approach &amp; WG close-out process (signup for anything non-consensus, report finalization process)</a:t>
          </a:r>
        </a:p>
      </dgm:t>
    </dgm:pt>
    <dgm:pt modelId="{5D4163F3-8404-E84F-91AC-A6C3920233B4}" type="parTrans" cxnId="{8E296FD0-35ED-0B45-A810-242D310C5C58}">
      <dgm:prSet/>
      <dgm:spPr/>
      <dgm:t>
        <a:bodyPr/>
        <a:lstStyle/>
        <a:p>
          <a:endParaRPr lang="en-US"/>
        </a:p>
      </dgm:t>
    </dgm:pt>
    <dgm:pt modelId="{6007C5E6-8748-AF41-828C-EDE2FB988AF3}" type="sibTrans" cxnId="{8E296FD0-35ED-0B45-A810-242D310C5C58}">
      <dgm:prSet/>
      <dgm:spPr/>
      <dgm:t>
        <a:bodyPr/>
        <a:lstStyle/>
        <a:p>
          <a:endParaRPr lang="en-US"/>
        </a:p>
      </dgm:t>
    </dgm:pt>
    <dgm:pt modelId="{99D8F2DA-668E-D44B-9D84-1F2E19C1EA47}">
      <dgm:prSet custT="1"/>
      <dgm:spPr/>
      <dgm:t>
        <a:bodyPr/>
        <a:lstStyle/>
        <a:p>
          <a:pPr>
            <a:buFont typeface="+mj-lt"/>
            <a:buAutoNum type="alphaUcParenR"/>
          </a:pPr>
          <a:r>
            <a:rPr lang="en-US" sz="2000" dirty="0">
              <a:latin typeface="Goudy Old Style" panose="02020502050305020303" pitchFamily="18" charset="77"/>
            </a:rPr>
            <a:t>Approach to Presenting Recommendations at April 12</a:t>
          </a:r>
          <a:r>
            <a:rPr lang="en-US" sz="2000" baseline="30000" dirty="0">
              <a:latin typeface="Goudy Old Style" panose="02020502050305020303" pitchFamily="18" charset="77"/>
            </a:rPr>
            <a:t>th</a:t>
          </a:r>
          <a:r>
            <a:rPr lang="en-US" sz="2000" dirty="0">
              <a:latin typeface="Goudy Old Style" panose="02020502050305020303" pitchFamily="18" charset="77"/>
            </a:rPr>
            <a:t> Full CAEECC Meeting</a:t>
          </a:r>
        </a:p>
      </dgm:t>
    </dgm:pt>
    <dgm:pt modelId="{6FB782AC-10E3-B049-B1C6-3A052BEB0749}" type="parTrans" cxnId="{D8BBD645-81CA-3646-9803-15FA4067C380}">
      <dgm:prSet/>
      <dgm:spPr/>
      <dgm:t>
        <a:bodyPr/>
        <a:lstStyle/>
        <a:p>
          <a:endParaRPr lang="en-US"/>
        </a:p>
      </dgm:t>
    </dgm:pt>
    <dgm:pt modelId="{04E1333A-C159-3A43-9CA0-D42EED3DB97E}" type="sibTrans" cxnId="{D8BBD645-81CA-3646-9803-15FA4067C380}">
      <dgm:prSet/>
      <dgm:spPr/>
      <dgm:t>
        <a:bodyPr/>
        <a:lstStyle/>
        <a:p>
          <a:endParaRPr lang="en-US"/>
        </a:p>
      </dgm:t>
    </dgm:pt>
    <dgm:pt modelId="{72F75A64-9D14-B04C-AB16-2E62CA82F973}" type="pres">
      <dgm:prSet presAssocID="{402B5038-898A-48DC-AC18-DCC411A73CE5}" presName="vert0" presStyleCnt="0">
        <dgm:presLayoutVars>
          <dgm:dir/>
          <dgm:animOne val="branch"/>
          <dgm:animLvl val="lvl"/>
        </dgm:presLayoutVars>
      </dgm:prSet>
      <dgm:spPr/>
    </dgm:pt>
    <dgm:pt modelId="{613DAEAA-E20E-1D4A-811C-A4741DA3AF17}" type="pres">
      <dgm:prSet presAssocID="{614597FF-5BE3-734A-B3B1-9B9D5447C89C}" presName="thickLine" presStyleLbl="alignNode1" presStyleIdx="0" presStyleCnt="4"/>
      <dgm:spPr/>
    </dgm:pt>
    <dgm:pt modelId="{FDB138F0-1C5C-0F41-9798-D853824ADA1B}" type="pres">
      <dgm:prSet presAssocID="{614597FF-5BE3-734A-B3B1-9B9D5447C89C}" presName="horz1" presStyleCnt="0"/>
      <dgm:spPr/>
    </dgm:pt>
    <dgm:pt modelId="{E0D1A72D-9ED0-434E-8523-987D9A7377F7}" type="pres">
      <dgm:prSet presAssocID="{614597FF-5BE3-734A-B3B1-9B9D5447C89C}" presName="tx1" presStyleLbl="revTx" presStyleIdx="0" presStyleCnt="4"/>
      <dgm:spPr/>
    </dgm:pt>
    <dgm:pt modelId="{9D2004B9-0E60-6249-9979-0D39CD95FBAC}" type="pres">
      <dgm:prSet presAssocID="{614597FF-5BE3-734A-B3B1-9B9D5447C89C}" presName="vert1" presStyleCnt="0"/>
      <dgm:spPr/>
    </dgm:pt>
    <dgm:pt modelId="{90FF7139-EC17-3E43-BB1F-6A5C273A0079}" type="pres">
      <dgm:prSet presAssocID="{6007AD59-6B77-4E4D-8D4D-114F7C3422B0}" presName="thickLine" presStyleLbl="alignNode1" presStyleIdx="1" presStyleCnt="4"/>
      <dgm:spPr/>
    </dgm:pt>
    <dgm:pt modelId="{B90A5991-EA25-A04D-AB03-05A3D8C07C8D}" type="pres">
      <dgm:prSet presAssocID="{6007AD59-6B77-4E4D-8D4D-114F7C3422B0}" presName="horz1" presStyleCnt="0"/>
      <dgm:spPr/>
    </dgm:pt>
    <dgm:pt modelId="{6401D064-3BEA-6C4B-B49B-03881D7D6756}" type="pres">
      <dgm:prSet presAssocID="{6007AD59-6B77-4E4D-8D4D-114F7C3422B0}" presName="tx1" presStyleLbl="revTx" presStyleIdx="1" presStyleCnt="4"/>
      <dgm:spPr/>
    </dgm:pt>
    <dgm:pt modelId="{00B17133-5691-0342-ADAB-715641EA6206}" type="pres">
      <dgm:prSet presAssocID="{6007AD59-6B77-4E4D-8D4D-114F7C3422B0}" presName="vert1" presStyleCnt="0"/>
      <dgm:spPr/>
    </dgm:pt>
    <dgm:pt modelId="{FBB97B28-2485-9D4D-B66E-463F3B86B0B9}" type="pres">
      <dgm:prSet presAssocID="{A5FFFA02-7965-AB4D-92FB-2332B2A61E8A}" presName="thickLine" presStyleLbl="alignNode1" presStyleIdx="2" presStyleCnt="4"/>
      <dgm:spPr/>
    </dgm:pt>
    <dgm:pt modelId="{29C84886-C966-BB48-8A63-3FD891DD87E2}" type="pres">
      <dgm:prSet presAssocID="{A5FFFA02-7965-AB4D-92FB-2332B2A61E8A}" presName="horz1" presStyleCnt="0"/>
      <dgm:spPr/>
    </dgm:pt>
    <dgm:pt modelId="{134441A7-7618-DA4F-B6A8-7D2AEC2051D6}" type="pres">
      <dgm:prSet presAssocID="{A5FFFA02-7965-AB4D-92FB-2332B2A61E8A}" presName="tx1" presStyleLbl="revTx" presStyleIdx="2" presStyleCnt="4"/>
      <dgm:spPr/>
    </dgm:pt>
    <dgm:pt modelId="{0099C934-D4F0-CB43-A4DE-7039DFFF605F}" type="pres">
      <dgm:prSet presAssocID="{A5FFFA02-7965-AB4D-92FB-2332B2A61E8A}" presName="vert1" presStyleCnt="0"/>
      <dgm:spPr/>
    </dgm:pt>
    <dgm:pt modelId="{52642544-9786-BD40-A148-35E7D5ABB6CD}" type="pres">
      <dgm:prSet presAssocID="{99D8F2DA-668E-D44B-9D84-1F2E19C1EA47}" presName="thickLine" presStyleLbl="alignNode1" presStyleIdx="3" presStyleCnt="4"/>
      <dgm:spPr/>
    </dgm:pt>
    <dgm:pt modelId="{35FB7FE5-EAAB-C049-AD97-3126E051A3DF}" type="pres">
      <dgm:prSet presAssocID="{99D8F2DA-668E-D44B-9D84-1F2E19C1EA47}" presName="horz1" presStyleCnt="0"/>
      <dgm:spPr/>
    </dgm:pt>
    <dgm:pt modelId="{E5DEA659-AFC0-5C4B-8C10-6F4D08B4E4B5}" type="pres">
      <dgm:prSet presAssocID="{99D8F2DA-668E-D44B-9D84-1F2E19C1EA47}" presName="tx1" presStyleLbl="revTx" presStyleIdx="3" presStyleCnt="4"/>
      <dgm:spPr/>
    </dgm:pt>
    <dgm:pt modelId="{8358DDF1-EC1A-F847-926A-9B22AFE4D3C8}" type="pres">
      <dgm:prSet presAssocID="{99D8F2DA-668E-D44B-9D84-1F2E19C1EA47}" presName="vert1" presStyleCnt="0"/>
      <dgm:spPr/>
    </dgm:pt>
  </dgm:ptLst>
  <dgm:cxnLst>
    <dgm:cxn modelId="{D46E001B-5E72-CA4D-A167-4778E833AA83}" srcId="{402B5038-898A-48DC-AC18-DCC411A73CE5}" destId="{6007AD59-6B77-4E4D-8D4D-114F7C3422B0}" srcOrd="1" destOrd="0" parTransId="{5C9F6B14-2823-EE48-846A-29CC65B06FF3}" sibTransId="{9B1A03FA-A679-6C4D-B92E-03E1C928F10A}"/>
    <dgm:cxn modelId="{D8BBD645-81CA-3646-9803-15FA4067C380}" srcId="{402B5038-898A-48DC-AC18-DCC411A73CE5}" destId="{99D8F2DA-668E-D44B-9D84-1F2E19C1EA47}" srcOrd="3" destOrd="0" parTransId="{6FB782AC-10E3-B049-B1C6-3A052BEB0749}" sibTransId="{04E1333A-C159-3A43-9CA0-D42EED3DB97E}"/>
    <dgm:cxn modelId="{8C44957F-653F-7349-B864-9B0E6D7CD649}" type="presOf" srcId="{99D8F2DA-668E-D44B-9D84-1F2E19C1EA47}" destId="{E5DEA659-AFC0-5C4B-8C10-6F4D08B4E4B5}" srcOrd="0" destOrd="0" presId="urn:microsoft.com/office/officeart/2008/layout/LinedList"/>
    <dgm:cxn modelId="{F86E858B-BBE3-2449-91B9-006CF9092726}" srcId="{402B5038-898A-48DC-AC18-DCC411A73CE5}" destId="{614597FF-5BE3-734A-B3B1-9B9D5447C89C}" srcOrd="0" destOrd="0" parTransId="{550BFFA8-795B-6F4B-BFA8-B72F4F5A10EA}" sibTransId="{76F1CC07-0D0C-8A47-8CB0-C5BEE8EC60F0}"/>
    <dgm:cxn modelId="{86E9D4A6-41F5-C041-B311-2D57AF60A257}" type="presOf" srcId="{614597FF-5BE3-734A-B3B1-9B9D5447C89C}" destId="{E0D1A72D-9ED0-434E-8523-987D9A7377F7}" srcOrd="0" destOrd="0" presId="urn:microsoft.com/office/officeart/2008/layout/LinedList"/>
    <dgm:cxn modelId="{60653DB3-8C2B-584D-A893-3A5A00181D8A}" type="presOf" srcId="{6007AD59-6B77-4E4D-8D4D-114F7C3422B0}" destId="{6401D064-3BEA-6C4B-B49B-03881D7D6756}" srcOrd="0" destOrd="0" presId="urn:microsoft.com/office/officeart/2008/layout/LinedList"/>
    <dgm:cxn modelId="{CB962ECB-E7D5-7A41-9FDF-3508FF47FD27}" type="presOf" srcId="{A5FFFA02-7965-AB4D-92FB-2332B2A61E8A}" destId="{134441A7-7618-DA4F-B6A8-7D2AEC2051D6}" srcOrd="0" destOrd="0" presId="urn:microsoft.com/office/officeart/2008/layout/LinedList"/>
    <dgm:cxn modelId="{8E296FD0-35ED-0B45-A810-242D310C5C58}" srcId="{402B5038-898A-48DC-AC18-DCC411A73CE5}" destId="{A5FFFA02-7965-AB4D-92FB-2332B2A61E8A}" srcOrd="2" destOrd="0" parTransId="{5D4163F3-8404-E84F-91AC-A6C3920233B4}" sibTransId="{6007C5E6-8748-AF41-828C-EDE2FB988AF3}"/>
    <dgm:cxn modelId="{60EE09F9-42B5-504E-B4BC-EC59C303D451}" type="presOf" srcId="{402B5038-898A-48DC-AC18-DCC411A73CE5}" destId="{72F75A64-9D14-B04C-AB16-2E62CA82F973}" srcOrd="0" destOrd="0" presId="urn:microsoft.com/office/officeart/2008/layout/LinedList"/>
    <dgm:cxn modelId="{74019687-51C8-6840-AC1E-055D9C1E5584}" type="presParOf" srcId="{72F75A64-9D14-B04C-AB16-2E62CA82F973}" destId="{613DAEAA-E20E-1D4A-811C-A4741DA3AF17}" srcOrd="0" destOrd="0" presId="urn:microsoft.com/office/officeart/2008/layout/LinedList"/>
    <dgm:cxn modelId="{16C5C66C-4D5F-E64E-B81E-D80DC79E8012}" type="presParOf" srcId="{72F75A64-9D14-B04C-AB16-2E62CA82F973}" destId="{FDB138F0-1C5C-0F41-9798-D853824ADA1B}" srcOrd="1" destOrd="0" presId="urn:microsoft.com/office/officeart/2008/layout/LinedList"/>
    <dgm:cxn modelId="{9072B849-A48C-B244-8895-A82EC458D0D5}" type="presParOf" srcId="{FDB138F0-1C5C-0F41-9798-D853824ADA1B}" destId="{E0D1A72D-9ED0-434E-8523-987D9A7377F7}" srcOrd="0" destOrd="0" presId="urn:microsoft.com/office/officeart/2008/layout/LinedList"/>
    <dgm:cxn modelId="{CB7DB249-0F3E-C245-B460-47982DA2F662}" type="presParOf" srcId="{FDB138F0-1C5C-0F41-9798-D853824ADA1B}" destId="{9D2004B9-0E60-6249-9979-0D39CD95FBAC}" srcOrd="1" destOrd="0" presId="urn:microsoft.com/office/officeart/2008/layout/LinedList"/>
    <dgm:cxn modelId="{18A9D6D6-0C85-D549-B9B4-D1513B6EE113}" type="presParOf" srcId="{72F75A64-9D14-B04C-AB16-2E62CA82F973}" destId="{90FF7139-EC17-3E43-BB1F-6A5C273A0079}" srcOrd="2" destOrd="0" presId="urn:microsoft.com/office/officeart/2008/layout/LinedList"/>
    <dgm:cxn modelId="{53BE9238-3DD3-E34F-B063-5E962BED85BE}" type="presParOf" srcId="{72F75A64-9D14-B04C-AB16-2E62CA82F973}" destId="{B90A5991-EA25-A04D-AB03-05A3D8C07C8D}" srcOrd="3" destOrd="0" presId="urn:microsoft.com/office/officeart/2008/layout/LinedList"/>
    <dgm:cxn modelId="{13FF42DC-4C8F-7146-9671-C7289DD80D2A}" type="presParOf" srcId="{B90A5991-EA25-A04D-AB03-05A3D8C07C8D}" destId="{6401D064-3BEA-6C4B-B49B-03881D7D6756}" srcOrd="0" destOrd="0" presId="urn:microsoft.com/office/officeart/2008/layout/LinedList"/>
    <dgm:cxn modelId="{9EAAE39B-5983-C040-AB30-37B26B6A4A92}" type="presParOf" srcId="{B90A5991-EA25-A04D-AB03-05A3D8C07C8D}" destId="{00B17133-5691-0342-ADAB-715641EA6206}" srcOrd="1" destOrd="0" presId="urn:microsoft.com/office/officeart/2008/layout/LinedList"/>
    <dgm:cxn modelId="{34B7B015-A56B-1E4E-8B91-71C2A83C68BF}" type="presParOf" srcId="{72F75A64-9D14-B04C-AB16-2E62CA82F973}" destId="{FBB97B28-2485-9D4D-B66E-463F3B86B0B9}" srcOrd="4" destOrd="0" presId="urn:microsoft.com/office/officeart/2008/layout/LinedList"/>
    <dgm:cxn modelId="{4A2A2E67-92F4-5440-A1B9-AE67C4EB2637}" type="presParOf" srcId="{72F75A64-9D14-B04C-AB16-2E62CA82F973}" destId="{29C84886-C966-BB48-8A63-3FD891DD87E2}" srcOrd="5" destOrd="0" presId="urn:microsoft.com/office/officeart/2008/layout/LinedList"/>
    <dgm:cxn modelId="{56BCA6CA-0A50-6E49-B684-CE6DDA716319}" type="presParOf" srcId="{29C84886-C966-BB48-8A63-3FD891DD87E2}" destId="{134441A7-7618-DA4F-B6A8-7D2AEC2051D6}" srcOrd="0" destOrd="0" presId="urn:microsoft.com/office/officeart/2008/layout/LinedList"/>
    <dgm:cxn modelId="{9E739CCC-2B8A-7840-ACAD-5E58FD77A121}" type="presParOf" srcId="{29C84886-C966-BB48-8A63-3FD891DD87E2}" destId="{0099C934-D4F0-CB43-A4DE-7039DFFF605F}" srcOrd="1" destOrd="0" presId="urn:microsoft.com/office/officeart/2008/layout/LinedList"/>
    <dgm:cxn modelId="{DC61D6F3-EBC7-B04E-A538-C613703F36FE}" type="presParOf" srcId="{72F75A64-9D14-B04C-AB16-2E62CA82F973}" destId="{52642544-9786-BD40-A148-35E7D5ABB6CD}" srcOrd="6" destOrd="0" presId="urn:microsoft.com/office/officeart/2008/layout/LinedList"/>
    <dgm:cxn modelId="{98AC92D5-1D40-604F-9A33-EBE528E97A03}" type="presParOf" srcId="{72F75A64-9D14-B04C-AB16-2E62CA82F973}" destId="{35FB7FE5-EAAB-C049-AD97-3126E051A3DF}" srcOrd="7" destOrd="0" presId="urn:microsoft.com/office/officeart/2008/layout/LinedList"/>
    <dgm:cxn modelId="{120108E2-97A7-1C40-A3F4-E17839780325}" type="presParOf" srcId="{35FB7FE5-EAAB-C049-AD97-3126E051A3DF}" destId="{E5DEA659-AFC0-5C4B-8C10-6F4D08B4E4B5}" srcOrd="0" destOrd="0" presId="urn:microsoft.com/office/officeart/2008/layout/LinedList"/>
    <dgm:cxn modelId="{E7D0B7FB-51F9-FC46-928D-D4B0BE1AF99A}" type="presParOf" srcId="{35FB7FE5-EAAB-C049-AD97-3126E051A3DF}" destId="{8358DDF1-EC1A-F847-926A-9B22AFE4D3C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7BE663-3D41-4C06-AB43-80E1AAF1EEB5}"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22F217A6-422A-4E9F-B57F-EB8EDBC69784}">
      <dgm:prSet custT="1"/>
      <dgm:spPr/>
      <dgm:t>
        <a:bodyPr/>
        <a:lstStyle/>
        <a:p>
          <a:r>
            <a:rPr lang="en-US" sz="3200" b="0" dirty="0">
              <a:latin typeface="Goudy Old Style" panose="02020502050305020303" pitchFamily="18" charset="77"/>
            </a:rPr>
            <a:t>20 total high-level recommendations across the 5 mini team categories</a:t>
          </a:r>
        </a:p>
      </dgm:t>
    </dgm:pt>
    <dgm:pt modelId="{95028BE3-FDF7-4143-8D97-F8FCA5D3CD83}" type="parTrans" cxnId="{3926EAB2-1897-4D44-B651-884B18951F3A}">
      <dgm:prSet/>
      <dgm:spPr/>
      <dgm:t>
        <a:bodyPr/>
        <a:lstStyle/>
        <a:p>
          <a:endParaRPr lang="en-US"/>
        </a:p>
      </dgm:t>
    </dgm:pt>
    <dgm:pt modelId="{E06C4CA6-F753-488F-8628-53292280017C}" type="sibTrans" cxnId="{3926EAB2-1897-4D44-B651-884B18951F3A}">
      <dgm:prSet/>
      <dgm:spPr/>
      <dgm:t>
        <a:bodyPr/>
        <a:lstStyle/>
        <a:p>
          <a:endParaRPr lang="en-US"/>
        </a:p>
      </dgm:t>
    </dgm:pt>
    <dgm:pt modelId="{4C4A8B6E-4C23-4B08-A01A-99B38C39E1C9}">
      <dgm:prSet custT="1"/>
      <dgm:spPr/>
      <dgm:t>
        <a:bodyPr/>
        <a:lstStyle/>
        <a:p>
          <a:r>
            <a:rPr lang="en-US" sz="3200" b="0" dirty="0">
              <a:latin typeface="Goudy Old Style" panose="02020502050305020303" pitchFamily="18" charset="77"/>
            </a:rPr>
            <a:t>1 recommendation is to create a future Working Group to continue advancing this work</a:t>
          </a:r>
        </a:p>
      </dgm:t>
    </dgm:pt>
    <dgm:pt modelId="{34E50CF3-A982-4A7D-B652-229A47C24735}" type="parTrans" cxnId="{65F55FAC-7B10-4D59-945F-9A61CA84FD31}">
      <dgm:prSet/>
      <dgm:spPr/>
      <dgm:t>
        <a:bodyPr/>
        <a:lstStyle/>
        <a:p>
          <a:endParaRPr lang="en-US"/>
        </a:p>
      </dgm:t>
    </dgm:pt>
    <dgm:pt modelId="{586C3251-6ACD-4455-8E7D-253C27E18B79}" type="sibTrans" cxnId="{65F55FAC-7B10-4D59-945F-9A61CA84FD31}">
      <dgm:prSet/>
      <dgm:spPr/>
      <dgm:t>
        <a:bodyPr/>
        <a:lstStyle/>
        <a:p>
          <a:endParaRPr lang="en-US"/>
        </a:p>
      </dgm:t>
    </dgm:pt>
    <dgm:pt modelId="{97E9B8D4-221E-4A47-A535-82BFDAF83765}" type="pres">
      <dgm:prSet presAssocID="{AB7BE663-3D41-4C06-AB43-80E1AAF1EEB5}" presName="hierChild1" presStyleCnt="0">
        <dgm:presLayoutVars>
          <dgm:chPref val="1"/>
          <dgm:dir/>
          <dgm:animOne val="branch"/>
          <dgm:animLvl val="lvl"/>
          <dgm:resizeHandles/>
        </dgm:presLayoutVars>
      </dgm:prSet>
      <dgm:spPr/>
    </dgm:pt>
    <dgm:pt modelId="{E63CB030-4D9E-3E4B-A590-B706AF5D8ADB}" type="pres">
      <dgm:prSet presAssocID="{22F217A6-422A-4E9F-B57F-EB8EDBC69784}" presName="hierRoot1" presStyleCnt="0"/>
      <dgm:spPr/>
    </dgm:pt>
    <dgm:pt modelId="{E4F320BC-1A81-2A49-AFBE-13901790A441}" type="pres">
      <dgm:prSet presAssocID="{22F217A6-422A-4E9F-B57F-EB8EDBC69784}" presName="composite" presStyleCnt="0"/>
      <dgm:spPr/>
    </dgm:pt>
    <dgm:pt modelId="{97340AAE-D852-864E-83B3-F1FDB03BDA79}" type="pres">
      <dgm:prSet presAssocID="{22F217A6-422A-4E9F-B57F-EB8EDBC69784}" presName="background" presStyleLbl="node0" presStyleIdx="0" presStyleCnt="2"/>
      <dgm:spPr/>
    </dgm:pt>
    <dgm:pt modelId="{97904152-00C2-454E-9F78-BF2065BA4849}" type="pres">
      <dgm:prSet presAssocID="{22F217A6-422A-4E9F-B57F-EB8EDBC69784}" presName="text" presStyleLbl="fgAcc0" presStyleIdx="0" presStyleCnt="2">
        <dgm:presLayoutVars>
          <dgm:chPref val="3"/>
        </dgm:presLayoutVars>
      </dgm:prSet>
      <dgm:spPr/>
    </dgm:pt>
    <dgm:pt modelId="{54CB4E78-B1E1-7846-A68F-7C7E76D4AE39}" type="pres">
      <dgm:prSet presAssocID="{22F217A6-422A-4E9F-B57F-EB8EDBC69784}" presName="hierChild2" presStyleCnt="0"/>
      <dgm:spPr/>
    </dgm:pt>
    <dgm:pt modelId="{8E348630-3E43-0C4C-A876-8BD15336FECC}" type="pres">
      <dgm:prSet presAssocID="{4C4A8B6E-4C23-4B08-A01A-99B38C39E1C9}" presName="hierRoot1" presStyleCnt="0"/>
      <dgm:spPr/>
    </dgm:pt>
    <dgm:pt modelId="{D591A0A3-4118-9C42-A9B8-AF142EDA8A85}" type="pres">
      <dgm:prSet presAssocID="{4C4A8B6E-4C23-4B08-A01A-99B38C39E1C9}" presName="composite" presStyleCnt="0"/>
      <dgm:spPr/>
    </dgm:pt>
    <dgm:pt modelId="{B6386420-9C4F-F14D-BC97-E0028E9DA43B}" type="pres">
      <dgm:prSet presAssocID="{4C4A8B6E-4C23-4B08-A01A-99B38C39E1C9}" presName="background" presStyleLbl="node0" presStyleIdx="1" presStyleCnt="2"/>
      <dgm:spPr/>
    </dgm:pt>
    <dgm:pt modelId="{B6196875-91C4-9445-A6E8-91E97DCCEA65}" type="pres">
      <dgm:prSet presAssocID="{4C4A8B6E-4C23-4B08-A01A-99B38C39E1C9}" presName="text" presStyleLbl="fgAcc0" presStyleIdx="1" presStyleCnt="2">
        <dgm:presLayoutVars>
          <dgm:chPref val="3"/>
        </dgm:presLayoutVars>
      </dgm:prSet>
      <dgm:spPr/>
    </dgm:pt>
    <dgm:pt modelId="{62D51630-15AE-7640-ADE1-4D27562FA41F}" type="pres">
      <dgm:prSet presAssocID="{4C4A8B6E-4C23-4B08-A01A-99B38C39E1C9}" presName="hierChild2" presStyleCnt="0"/>
      <dgm:spPr/>
    </dgm:pt>
  </dgm:ptLst>
  <dgm:cxnLst>
    <dgm:cxn modelId="{6E2EAE96-5179-464E-A6E4-FC8867DE6BEF}" type="presOf" srcId="{4C4A8B6E-4C23-4B08-A01A-99B38C39E1C9}" destId="{B6196875-91C4-9445-A6E8-91E97DCCEA65}" srcOrd="0" destOrd="0" presId="urn:microsoft.com/office/officeart/2005/8/layout/hierarchy1"/>
    <dgm:cxn modelId="{36747997-3B3E-E04B-AACE-68B6AFAEB4D0}" type="presOf" srcId="{22F217A6-422A-4E9F-B57F-EB8EDBC69784}" destId="{97904152-00C2-454E-9F78-BF2065BA4849}" srcOrd="0" destOrd="0" presId="urn:microsoft.com/office/officeart/2005/8/layout/hierarchy1"/>
    <dgm:cxn modelId="{65F55FAC-7B10-4D59-945F-9A61CA84FD31}" srcId="{AB7BE663-3D41-4C06-AB43-80E1AAF1EEB5}" destId="{4C4A8B6E-4C23-4B08-A01A-99B38C39E1C9}" srcOrd="1" destOrd="0" parTransId="{34E50CF3-A982-4A7D-B652-229A47C24735}" sibTransId="{586C3251-6ACD-4455-8E7D-253C27E18B79}"/>
    <dgm:cxn modelId="{3926EAB2-1897-4D44-B651-884B18951F3A}" srcId="{AB7BE663-3D41-4C06-AB43-80E1AAF1EEB5}" destId="{22F217A6-422A-4E9F-B57F-EB8EDBC69784}" srcOrd="0" destOrd="0" parTransId="{95028BE3-FDF7-4143-8D97-F8FCA5D3CD83}" sibTransId="{E06C4CA6-F753-488F-8628-53292280017C}"/>
    <dgm:cxn modelId="{49F4A6B7-34A0-8E48-8732-B821FB1ECF82}" type="presOf" srcId="{AB7BE663-3D41-4C06-AB43-80E1AAF1EEB5}" destId="{97E9B8D4-221E-4A47-A535-82BFDAF83765}" srcOrd="0" destOrd="0" presId="urn:microsoft.com/office/officeart/2005/8/layout/hierarchy1"/>
    <dgm:cxn modelId="{C7BEE9C0-BA6A-B448-B042-A86CC5A8AC29}" type="presParOf" srcId="{97E9B8D4-221E-4A47-A535-82BFDAF83765}" destId="{E63CB030-4D9E-3E4B-A590-B706AF5D8ADB}" srcOrd="0" destOrd="0" presId="urn:microsoft.com/office/officeart/2005/8/layout/hierarchy1"/>
    <dgm:cxn modelId="{8D6A46E4-F028-A249-A8D5-EFA0D9035F30}" type="presParOf" srcId="{E63CB030-4D9E-3E4B-A590-B706AF5D8ADB}" destId="{E4F320BC-1A81-2A49-AFBE-13901790A441}" srcOrd="0" destOrd="0" presId="urn:microsoft.com/office/officeart/2005/8/layout/hierarchy1"/>
    <dgm:cxn modelId="{D1D59AEA-A8A3-FA45-91FC-BB0E68450AFB}" type="presParOf" srcId="{E4F320BC-1A81-2A49-AFBE-13901790A441}" destId="{97340AAE-D852-864E-83B3-F1FDB03BDA79}" srcOrd="0" destOrd="0" presId="urn:microsoft.com/office/officeart/2005/8/layout/hierarchy1"/>
    <dgm:cxn modelId="{DB358F6B-8C01-F74D-B8EB-588E011AE8DA}" type="presParOf" srcId="{E4F320BC-1A81-2A49-AFBE-13901790A441}" destId="{97904152-00C2-454E-9F78-BF2065BA4849}" srcOrd="1" destOrd="0" presId="urn:microsoft.com/office/officeart/2005/8/layout/hierarchy1"/>
    <dgm:cxn modelId="{AF274189-CD8C-9744-A7CF-82E0C8726144}" type="presParOf" srcId="{E63CB030-4D9E-3E4B-A590-B706AF5D8ADB}" destId="{54CB4E78-B1E1-7846-A68F-7C7E76D4AE39}" srcOrd="1" destOrd="0" presId="urn:microsoft.com/office/officeart/2005/8/layout/hierarchy1"/>
    <dgm:cxn modelId="{107FF30F-EE1C-AB4E-95B0-687BFC956363}" type="presParOf" srcId="{97E9B8D4-221E-4A47-A535-82BFDAF83765}" destId="{8E348630-3E43-0C4C-A876-8BD15336FECC}" srcOrd="1" destOrd="0" presId="urn:microsoft.com/office/officeart/2005/8/layout/hierarchy1"/>
    <dgm:cxn modelId="{CE679E04-7B8A-9042-8A59-1E79C50E15BA}" type="presParOf" srcId="{8E348630-3E43-0C4C-A876-8BD15336FECC}" destId="{D591A0A3-4118-9C42-A9B8-AF142EDA8A85}" srcOrd="0" destOrd="0" presId="urn:microsoft.com/office/officeart/2005/8/layout/hierarchy1"/>
    <dgm:cxn modelId="{00812EC9-61F0-F344-AF3E-F0089BA199B6}" type="presParOf" srcId="{D591A0A3-4118-9C42-A9B8-AF142EDA8A85}" destId="{B6386420-9C4F-F14D-BC97-E0028E9DA43B}" srcOrd="0" destOrd="0" presId="urn:microsoft.com/office/officeart/2005/8/layout/hierarchy1"/>
    <dgm:cxn modelId="{C6E326F5-14B6-094B-9626-510A0B397F68}" type="presParOf" srcId="{D591A0A3-4118-9C42-A9B8-AF142EDA8A85}" destId="{B6196875-91C4-9445-A6E8-91E97DCCEA65}" srcOrd="1" destOrd="0" presId="urn:microsoft.com/office/officeart/2005/8/layout/hierarchy1"/>
    <dgm:cxn modelId="{1E2A27FD-78CF-4748-AC18-9A27FF828DD2}" type="presParOf" srcId="{8E348630-3E43-0C4C-A876-8BD15336FECC}" destId="{62D51630-15AE-7640-ADE1-4D27562FA41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FB1FAF-9CCC-4321-94F4-4943AD1F083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26EE059-1757-C745-97D9-0B8FDBF636A1}">
      <dgm:prSet custT="1"/>
      <dgm:spPr/>
      <dgm:t>
        <a:bodyPr/>
        <a:lstStyle/>
        <a:p>
          <a:pPr>
            <a:buFont typeface="+mj-lt"/>
            <a:buAutoNum type="alphaUcParenR"/>
          </a:pPr>
          <a:r>
            <a:rPr lang="en-US" sz="2400" dirty="0">
              <a:latin typeface="Goudy Old Style" panose="02020502050305020303" pitchFamily="18" charset="77"/>
            </a:rPr>
            <a:t>Debrief where ended up and how meeting went</a:t>
          </a:r>
        </a:p>
      </dgm:t>
    </dgm:pt>
    <dgm:pt modelId="{C907C74C-774E-B94C-9433-47C0747BB21A}" type="parTrans" cxnId="{089BB00F-7BDF-3244-9A92-B4970B80E862}">
      <dgm:prSet/>
      <dgm:spPr/>
      <dgm:t>
        <a:bodyPr/>
        <a:lstStyle/>
        <a:p>
          <a:endParaRPr lang="en-US"/>
        </a:p>
      </dgm:t>
    </dgm:pt>
    <dgm:pt modelId="{9921AD14-9C8D-724A-8E96-C33E742FA7F6}" type="sibTrans" cxnId="{089BB00F-7BDF-3244-9A92-B4970B80E862}">
      <dgm:prSet/>
      <dgm:spPr/>
      <dgm:t>
        <a:bodyPr/>
        <a:lstStyle/>
        <a:p>
          <a:endParaRPr lang="en-US"/>
        </a:p>
      </dgm:t>
    </dgm:pt>
    <dgm:pt modelId="{153F1B9F-D28C-3446-8174-23A4BEE7C210}">
      <dgm:prSet custT="1"/>
      <dgm:spPr/>
      <dgm:t>
        <a:bodyPr/>
        <a:lstStyle/>
        <a:p>
          <a:pPr>
            <a:buFont typeface="+mj-lt"/>
            <a:buAutoNum type="alphaUcParenR"/>
          </a:pPr>
          <a:r>
            <a:rPr lang="en-US" sz="2400" dirty="0">
              <a:latin typeface="Goudy Old Style" panose="02020502050305020303" pitchFamily="18" charset="77"/>
            </a:rPr>
            <a:t>Identify clear next steps including homework assignment</a:t>
          </a:r>
        </a:p>
      </dgm:t>
    </dgm:pt>
    <dgm:pt modelId="{25CA515F-6921-374F-894B-4F1A95FB2277}" type="parTrans" cxnId="{57712064-5536-A546-B616-9744B17192DA}">
      <dgm:prSet/>
      <dgm:spPr/>
      <dgm:t>
        <a:bodyPr/>
        <a:lstStyle/>
        <a:p>
          <a:endParaRPr lang="en-US"/>
        </a:p>
      </dgm:t>
    </dgm:pt>
    <dgm:pt modelId="{C20DC233-EFF0-F84E-B622-A55E9CD2926F}" type="sibTrans" cxnId="{57712064-5536-A546-B616-9744B17192DA}">
      <dgm:prSet/>
      <dgm:spPr/>
      <dgm:t>
        <a:bodyPr/>
        <a:lstStyle/>
        <a:p>
          <a:endParaRPr lang="en-US"/>
        </a:p>
      </dgm:t>
    </dgm:pt>
    <dgm:pt modelId="{E9D81845-1232-8E4B-8B67-E5689EDF0724}" type="pres">
      <dgm:prSet presAssocID="{A8FB1FAF-9CCC-4321-94F4-4943AD1F083A}" presName="vert0" presStyleCnt="0">
        <dgm:presLayoutVars>
          <dgm:dir/>
          <dgm:animOne val="branch"/>
          <dgm:animLvl val="lvl"/>
        </dgm:presLayoutVars>
      </dgm:prSet>
      <dgm:spPr/>
    </dgm:pt>
    <dgm:pt modelId="{E6C15A8B-72EA-BF42-B046-2CB0450268AC}" type="pres">
      <dgm:prSet presAssocID="{153F1B9F-D28C-3446-8174-23A4BEE7C210}" presName="thickLine" presStyleLbl="alignNode1" presStyleIdx="0" presStyleCnt="2"/>
      <dgm:spPr/>
    </dgm:pt>
    <dgm:pt modelId="{83504347-B3F7-7044-8660-703329EDE0C1}" type="pres">
      <dgm:prSet presAssocID="{153F1B9F-D28C-3446-8174-23A4BEE7C210}" presName="horz1" presStyleCnt="0"/>
      <dgm:spPr/>
    </dgm:pt>
    <dgm:pt modelId="{810B7F00-6BC5-864C-8202-A70BC1A82638}" type="pres">
      <dgm:prSet presAssocID="{153F1B9F-D28C-3446-8174-23A4BEE7C210}" presName="tx1" presStyleLbl="revTx" presStyleIdx="0" presStyleCnt="2"/>
      <dgm:spPr/>
    </dgm:pt>
    <dgm:pt modelId="{8CAC0E77-60E1-9747-A2B4-4F7B10C4E8CE}" type="pres">
      <dgm:prSet presAssocID="{153F1B9F-D28C-3446-8174-23A4BEE7C210}" presName="vert1" presStyleCnt="0"/>
      <dgm:spPr/>
    </dgm:pt>
    <dgm:pt modelId="{D381FC0E-1737-4941-87EE-66552188715C}" type="pres">
      <dgm:prSet presAssocID="{226EE059-1757-C745-97D9-0B8FDBF636A1}" presName="thickLine" presStyleLbl="alignNode1" presStyleIdx="1" presStyleCnt="2"/>
      <dgm:spPr/>
    </dgm:pt>
    <dgm:pt modelId="{52958251-539C-0641-A2F7-9E3A80BE559B}" type="pres">
      <dgm:prSet presAssocID="{226EE059-1757-C745-97D9-0B8FDBF636A1}" presName="horz1" presStyleCnt="0"/>
      <dgm:spPr/>
    </dgm:pt>
    <dgm:pt modelId="{47474CFD-4310-B847-B649-F3C488577DB5}" type="pres">
      <dgm:prSet presAssocID="{226EE059-1757-C745-97D9-0B8FDBF636A1}" presName="tx1" presStyleLbl="revTx" presStyleIdx="1" presStyleCnt="2"/>
      <dgm:spPr/>
    </dgm:pt>
    <dgm:pt modelId="{AF32E55A-D7ED-234F-B18E-0FD07920559F}" type="pres">
      <dgm:prSet presAssocID="{226EE059-1757-C745-97D9-0B8FDBF636A1}" presName="vert1" presStyleCnt="0"/>
      <dgm:spPr/>
    </dgm:pt>
  </dgm:ptLst>
  <dgm:cxnLst>
    <dgm:cxn modelId="{089BB00F-7BDF-3244-9A92-B4970B80E862}" srcId="{A8FB1FAF-9CCC-4321-94F4-4943AD1F083A}" destId="{226EE059-1757-C745-97D9-0B8FDBF636A1}" srcOrd="1" destOrd="0" parTransId="{C907C74C-774E-B94C-9433-47C0747BB21A}" sibTransId="{9921AD14-9C8D-724A-8E96-C33E742FA7F6}"/>
    <dgm:cxn modelId="{57712064-5536-A546-B616-9744B17192DA}" srcId="{A8FB1FAF-9CCC-4321-94F4-4943AD1F083A}" destId="{153F1B9F-D28C-3446-8174-23A4BEE7C210}" srcOrd="0" destOrd="0" parTransId="{25CA515F-6921-374F-894B-4F1A95FB2277}" sibTransId="{C20DC233-EFF0-F84E-B622-A55E9CD2926F}"/>
    <dgm:cxn modelId="{20E06264-F0FD-9348-AE68-32BEE6EA9BD0}" type="presOf" srcId="{153F1B9F-D28C-3446-8174-23A4BEE7C210}" destId="{810B7F00-6BC5-864C-8202-A70BC1A82638}" srcOrd="0" destOrd="0" presId="urn:microsoft.com/office/officeart/2008/layout/LinedList"/>
    <dgm:cxn modelId="{8F59989C-3620-4B4F-A188-40BAC41EDF85}" type="presOf" srcId="{A8FB1FAF-9CCC-4321-94F4-4943AD1F083A}" destId="{E9D81845-1232-8E4B-8B67-E5689EDF0724}" srcOrd="0" destOrd="0" presId="urn:microsoft.com/office/officeart/2008/layout/LinedList"/>
    <dgm:cxn modelId="{758643DB-3529-084B-910B-F7A2DAD65EC2}" type="presOf" srcId="{226EE059-1757-C745-97D9-0B8FDBF636A1}" destId="{47474CFD-4310-B847-B649-F3C488577DB5}" srcOrd="0" destOrd="0" presId="urn:microsoft.com/office/officeart/2008/layout/LinedList"/>
    <dgm:cxn modelId="{B3025CCF-2F55-094E-B5F5-7F3B12FDDEFB}" type="presParOf" srcId="{E9D81845-1232-8E4B-8B67-E5689EDF0724}" destId="{E6C15A8B-72EA-BF42-B046-2CB0450268AC}" srcOrd="0" destOrd="0" presId="urn:microsoft.com/office/officeart/2008/layout/LinedList"/>
    <dgm:cxn modelId="{6AE3F7DF-49C1-9C43-A8C7-22E1AAD84A76}" type="presParOf" srcId="{E9D81845-1232-8E4B-8B67-E5689EDF0724}" destId="{83504347-B3F7-7044-8660-703329EDE0C1}" srcOrd="1" destOrd="0" presId="urn:microsoft.com/office/officeart/2008/layout/LinedList"/>
    <dgm:cxn modelId="{3E365D86-46B5-D148-8E1F-32726D2B1C0A}" type="presParOf" srcId="{83504347-B3F7-7044-8660-703329EDE0C1}" destId="{810B7F00-6BC5-864C-8202-A70BC1A82638}" srcOrd="0" destOrd="0" presId="urn:microsoft.com/office/officeart/2008/layout/LinedList"/>
    <dgm:cxn modelId="{C73DA72A-E537-CC4C-9AB2-6129ADE6C590}" type="presParOf" srcId="{83504347-B3F7-7044-8660-703329EDE0C1}" destId="{8CAC0E77-60E1-9747-A2B4-4F7B10C4E8CE}" srcOrd="1" destOrd="0" presId="urn:microsoft.com/office/officeart/2008/layout/LinedList"/>
    <dgm:cxn modelId="{89347AE5-824A-D641-97ED-F0C643BA11D4}" type="presParOf" srcId="{E9D81845-1232-8E4B-8B67-E5689EDF0724}" destId="{D381FC0E-1737-4941-87EE-66552188715C}" srcOrd="2" destOrd="0" presId="urn:microsoft.com/office/officeart/2008/layout/LinedList"/>
    <dgm:cxn modelId="{96CA8737-53F7-5546-B57F-67BC4E9F4D64}" type="presParOf" srcId="{E9D81845-1232-8E4B-8B67-E5689EDF0724}" destId="{52958251-539C-0641-A2F7-9E3A80BE559B}" srcOrd="3" destOrd="0" presId="urn:microsoft.com/office/officeart/2008/layout/LinedList"/>
    <dgm:cxn modelId="{5A60B4BD-E64F-EF4F-9398-3315CAE2C8EE}" type="presParOf" srcId="{52958251-539C-0641-A2F7-9E3A80BE559B}" destId="{47474CFD-4310-B847-B649-F3C488577DB5}" srcOrd="0" destOrd="0" presId="urn:microsoft.com/office/officeart/2008/layout/LinedList"/>
    <dgm:cxn modelId="{984BE091-A5B0-944A-8B1F-B642D1A8EA8B}" type="presParOf" srcId="{52958251-539C-0641-A2F7-9E3A80BE559B}" destId="{AF32E55A-D7ED-234F-B18E-0FD07920559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814C40-EA39-764D-BB5C-9AD38B33F82D}" type="doc">
      <dgm:prSet loTypeId="urn:microsoft.com/office/officeart/2005/8/layout/funnel1" loCatId="" qsTypeId="urn:microsoft.com/office/officeart/2005/8/quickstyle/simple1" qsCatId="simple" csTypeId="urn:microsoft.com/office/officeart/2005/8/colors/accent1_2" csCatId="accent1" phldr="1"/>
      <dgm:spPr/>
      <dgm:t>
        <a:bodyPr/>
        <a:lstStyle/>
        <a:p>
          <a:endParaRPr lang="en-US"/>
        </a:p>
      </dgm:t>
    </dgm:pt>
    <dgm:pt modelId="{D9084D4C-7148-7746-A2FB-6545F807C809}">
      <dgm:prSet phldrT="[Text]"/>
      <dgm:spPr/>
      <dgm:t>
        <a:bodyPr/>
        <a:lstStyle/>
        <a:p>
          <a:endParaRPr lang="en-US" dirty="0"/>
        </a:p>
      </dgm:t>
    </dgm:pt>
    <dgm:pt modelId="{5B027173-CC38-E94B-B871-B43A12EBAACF}" type="sibTrans" cxnId="{E5FE0B61-D461-9249-A0AA-B93A766736CF}">
      <dgm:prSet/>
      <dgm:spPr/>
      <dgm:t>
        <a:bodyPr/>
        <a:lstStyle/>
        <a:p>
          <a:endParaRPr lang="en-US"/>
        </a:p>
      </dgm:t>
    </dgm:pt>
    <dgm:pt modelId="{5A488F33-A237-484F-B02B-9382AA6F920D}" type="parTrans" cxnId="{E5FE0B61-D461-9249-A0AA-B93A766736CF}">
      <dgm:prSet/>
      <dgm:spPr/>
      <dgm:t>
        <a:bodyPr/>
        <a:lstStyle/>
        <a:p>
          <a:endParaRPr lang="en-US"/>
        </a:p>
      </dgm:t>
    </dgm:pt>
    <dgm:pt modelId="{74153A35-9D99-5D4A-92D5-3FB204057918}">
      <dgm:prSet phldrT="[Text]"/>
      <dgm:spPr/>
      <dgm:t>
        <a:bodyPr/>
        <a:lstStyle/>
        <a:p>
          <a:endParaRPr lang="en-US" dirty="0"/>
        </a:p>
      </dgm:t>
    </dgm:pt>
    <dgm:pt modelId="{EF0DE3C6-9DF5-2E40-8B69-50787CDBE1B2}" type="parTrans" cxnId="{7291B8E7-4D0A-8249-A14F-0C548E50547C}">
      <dgm:prSet/>
      <dgm:spPr/>
      <dgm:t>
        <a:bodyPr/>
        <a:lstStyle/>
        <a:p>
          <a:endParaRPr lang="en-US"/>
        </a:p>
      </dgm:t>
    </dgm:pt>
    <dgm:pt modelId="{04E60DB5-7486-3342-9C43-A09B8E9D6B80}" type="sibTrans" cxnId="{7291B8E7-4D0A-8249-A14F-0C548E50547C}">
      <dgm:prSet/>
      <dgm:spPr/>
      <dgm:t>
        <a:bodyPr/>
        <a:lstStyle/>
        <a:p>
          <a:endParaRPr lang="en-US"/>
        </a:p>
      </dgm:t>
    </dgm:pt>
    <dgm:pt modelId="{94CD21C9-897F-D845-B040-32CBB2DC51F6}">
      <dgm:prSet phldrT="[Text]"/>
      <dgm:spPr/>
      <dgm:t>
        <a:bodyPr/>
        <a:lstStyle/>
        <a:p>
          <a:endParaRPr lang="en-US" dirty="0"/>
        </a:p>
      </dgm:t>
    </dgm:pt>
    <dgm:pt modelId="{F83DB953-F995-2147-A58D-1CE773AF120D}" type="parTrans" cxnId="{A5FCA385-CA5D-7C49-9FF4-1FBD434B2E76}">
      <dgm:prSet/>
      <dgm:spPr/>
      <dgm:t>
        <a:bodyPr/>
        <a:lstStyle/>
        <a:p>
          <a:endParaRPr lang="en-US"/>
        </a:p>
      </dgm:t>
    </dgm:pt>
    <dgm:pt modelId="{04F557E9-0019-E24A-A711-BE138F1D8F91}" type="sibTrans" cxnId="{A5FCA385-CA5D-7C49-9FF4-1FBD434B2E76}">
      <dgm:prSet/>
      <dgm:spPr/>
      <dgm:t>
        <a:bodyPr/>
        <a:lstStyle/>
        <a:p>
          <a:endParaRPr lang="en-US"/>
        </a:p>
      </dgm:t>
    </dgm:pt>
    <dgm:pt modelId="{726C1FDD-3084-6A4E-84A8-2A9BC0423D67}">
      <dgm:prSet phldrT="[Text]"/>
      <dgm:spPr/>
      <dgm:t>
        <a:bodyPr/>
        <a:lstStyle/>
        <a:p>
          <a:endParaRPr lang="en-US" dirty="0"/>
        </a:p>
      </dgm:t>
    </dgm:pt>
    <dgm:pt modelId="{7F766E43-5F1C-8D4A-B4E2-E6A2C4263CFB}" type="parTrans" cxnId="{8DE709DB-94F6-4247-AA31-A49B944FF8B1}">
      <dgm:prSet/>
      <dgm:spPr/>
      <dgm:t>
        <a:bodyPr/>
        <a:lstStyle/>
        <a:p>
          <a:endParaRPr lang="en-US"/>
        </a:p>
      </dgm:t>
    </dgm:pt>
    <dgm:pt modelId="{17F25989-5246-0048-8800-E656695F7002}" type="sibTrans" cxnId="{8DE709DB-94F6-4247-AA31-A49B944FF8B1}">
      <dgm:prSet/>
      <dgm:spPr/>
      <dgm:t>
        <a:bodyPr/>
        <a:lstStyle/>
        <a:p>
          <a:endParaRPr lang="en-US"/>
        </a:p>
      </dgm:t>
    </dgm:pt>
    <dgm:pt modelId="{0081E0D6-3DC5-A443-AE3B-FCC1A60B8EB4}" type="pres">
      <dgm:prSet presAssocID="{AD814C40-EA39-764D-BB5C-9AD38B33F82D}" presName="Name0" presStyleCnt="0">
        <dgm:presLayoutVars>
          <dgm:chMax val="4"/>
          <dgm:resizeHandles val="exact"/>
        </dgm:presLayoutVars>
      </dgm:prSet>
      <dgm:spPr/>
    </dgm:pt>
    <dgm:pt modelId="{820EBB5C-B5B7-6B4E-B306-3E46AF63AD06}" type="pres">
      <dgm:prSet presAssocID="{AD814C40-EA39-764D-BB5C-9AD38B33F82D}" presName="ellipse" presStyleLbl="trBgShp" presStyleIdx="0" presStyleCnt="1"/>
      <dgm:spPr/>
    </dgm:pt>
    <dgm:pt modelId="{C11F9C28-C24A-5A4A-B750-E786EEA26989}" type="pres">
      <dgm:prSet presAssocID="{AD814C40-EA39-764D-BB5C-9AD38B33F82D}" presName="arrow1" presStyleLbl="fgShp" presStyleIdx="0" presStyleCnt="1"/>
      <dgm:spPr/>
    </dgm:pt>
    <dgm:pt modelId="{77BACDE5-A09B-7F4E-88AF-C3B4D779275E}" type="pres">
      <dgm:prSet presAssocID="{AD814C40-EA39-764D-BB5C-9AD38B33F82D}" presName="rectangle" presStyleLbl="revTx" presStyleIdx="0" presStyleCnt="1">
        <dgm:presLayoutVars>
          <dgm:bulletEnabled val="1"/>
        </dgm:presLayoutVars>
      </dgm:prSet>
      <dgm:spPr/>
    </dgm:pt>
    <dgm:pt modelId="{63F0CA35-2221-0047-A6CE-0CFF66AB4CB8}" type="pres">
      <dgm:prSet presAssocID="{94CD21C9-897F-D845-B040-32CBB2DC51F6}" presName="item1" presStyleLbl="node1" presStyleIdx="0" presStyleCnt="3">
        <dgm:presLayoutVars>
          <dgm:bulletEnabled val="1"/>
        </dgm:presLayoutVars>
      </dgm:prSet>
      <dgm:spPr/>
    </dgm:pt>
    <dgm:pt modelId="{739A966C-5686-954C-B9D0-09BA6E2823B1}" type="pres">
      <dgm:prSet presAssocID="{726C1FDD-3084-6A4E-84A8-2A9BC0423D67}" presName="item2" presStyleLbl="node1" presStyleIdx="1" presStyleCnt="3">
        <dgm:presLayoutVars>
          <dgm:bulletEnabled val="1"/>
        </dgm:presLayoutVars>
      </dgm:prSet>
      <dgm:spPr/>
    </dgm:pt>
    <dgm:pt modelId="{67AAF392-91DC-9A4A-8529-EAAF81154AB8}" type="pres">
      <dgm:prSet presAssocID="{D9084D4C-7148-7746-A2FB-6545F807C809}" presName="item3" presStyleLbl="node1" presStyleIdx="2" presStyleCnt="3">
        <dgm:presLayoutVars>
          <dgm:bulletEnabled val="1"/>
        </dgm:presLayoutVars>
      </dgm:prSet>
      <dgm:spPr/>
    </dgm:pt>
    <dgm:pt modelId="{1E0F114F-7A94-1345-B67D-C33591CAD02B}" type="pres">
      <dgm:prSet presAssocID="{AD814C40-EA39-764D-BB5C-9AD38B33F82D}" presName="funnel" presStyleLbl="trAlignAcc1" presStyleIdx="0" presStyleCnt="1"/>
      <dgm:spPr/>
    </dgm:pt>
  </dgm:ptLst>
  <dgm:cxnLst>
    <dgm:cxn modelId="{72526433-FA42-654B-8541-D42F3EBD0D3A}" type="presOf" srcId="{726C1FDD-3084-6A4E-84A8-2A9BC0423D67}" destId="{63F0CA35-2221-0047-A6CE-0CFF66AB4CB8}" srcOrd="0" destOrd="0" presId="urn:microsoft.com/office/officeart/2005/8/layout/funnel1"/>
    <dgm:cxn modelId="{B647EE43-DFB2-7343-974D-1841AD9FB590}" type="presOf" srcId="{74153A35-9D99-5D4A-92D5-3FB204057918}" destId="{67AAF392-91DC-9A4A-8529-EAAF81154AB8}" srcOrd="0" destOrd="0" presId="urn:microsoft.com/office/officeart/2005/8/layout/funnel1"/>
    <dgm:cxn modelId="{E5FE0B61-D461-9249-A0AA-B93A766736CF}" srcId="{AD814C40-EA39-764D-BB5C-9AD38B33F82D}" destId="{D9084D4C-7148-7746-A2FB-6545F807C809}" srcOrd="3" destOrd="0" parTransId="{5A488F33-A237-484F-B02B-9382AA6F920D}" sibTransId="{5B027173-CC38-E94B-B871-B43A12EBAACF}"/>
    <dgm:cxn modelId="{C7612374-D591-9348-B1EC-F441990EC20B}" type="presOf" srcId="{D9084D4C-7148-7746-A2FB-6545F807C809}" destId="{77BACDE5-A09B-7F4E-88AF-C3B4D779275E}" srcOrd="0" destOrd="0" presId="urn:microsoft.com/office/officeart/2005/8/layout/funnel1"/>
    <dgm:cxn modelId="{A5FCA385-CA5D-7C49-9FF4-1FBD434B2E76}" srcId="{AD814C40-EA39-764D-BB5C-9AD38B33F82D}" destId="{94CD21C9-897F-D845-B040-32CBB2DC51F6}" srcOrd="1" destOrd="0" parTransId="{F83DB953-F995-2147-A58D-1CE773AF120D}" sibTransId="{04F557E9-0019-E24A-A711-BE138F1D8F91}"/>
    <dgm:cxn modelId="{4AB62FBD-67BB-8942-A953-E383AA184743}" type="presOf" srcId="{94CD21C9-897F-D845-B040-32CBB2DC51F6}" destId="{739A966C-5686-954C-B9D0-09BA6E2823B1}" srcOrd="0" destOrd="0" presId="urn:microsoft.com/office/officeart/2005/8/layout/funnel1"/>
    <dgm:cxn modelId="{8DE709DB-94F6-4247-AA31-A49B944FF8B1}" srcId="{AD814C40-EA39-764D-BB5C-9AD38B33F82D}" destId="{726C1FDD-3084-6A4E-84A8-2A9BC0423D67}" srcOrd="2" destOrd="0" parTransId="{7F766E43-5F1C-8D4A-B4E2-E6A2C4263CFB}" sibTransId="{17F25989-5246-0048-8800-E656695F7002}"/>
    <dgm:cxn modelId="{22690AE4-3D67-874A-817A-B3353A0240A5}" type="presOf" srcId="{AD814C40-EA39-764D-BB5C-9AD38B33F82D}" destId="{0081E0D6-3DC5-A443-AE3B-FCC1A60B8EB4}" srcOrd="0" destOrd="0" presId="urn:microsoft.com/office/officeart/2005/8/layout/funnel1"/>
    <dgm:cxn modelId="{7291B8E7-4D0A-8249-A14F-0C548E50547C}" srcId="{AD814C40-EA39-764D-BB5C-9AD38B33F82D}" destId="{74153A35-9D99-5D4A-92D5-3FB204057918}" srcOrd="0" destOrd="0" parTransId="{EF0DE3C6-9DF5-2E40-8B69-50787CDBE1B2}" sibTransId="{04E60DB5-7486-3342-9C43-A09B8E9D6B80}"/>
    <dgm:cxn modelId="{8CD9FB6A-8229-F346-B6F7-6432F4428C72}" type="presParOf" srcId="{0081E0D6-3DC5-A443-AE3B-FCC1A60B8EB4}" destId="{820EBB5C-B5B7-6B4E-B306-3E46AF63AD06}" srcOrd="0" destOrd="0" presId="urn:microsoft.com/office/officeart/2005/8/layout/funnel1"/>
    <dgm:cxn modelId="{C7511812-523F-A747-9130-5E4E85D55585}" type="presParOf" srcId="{0081E0D6-3DC5-A443-AE3B-FCC1A60B8EB4}" destId="{C11F9C28-C24A-5A4A-B750-E786EEA26989}" srcOrd="1" destOrd="0" presId="urn:microsoft.com/office/officeart/2005/8/layout/funnel1"/>
    <dgm:cxn modelId="{A7C9C735-BD3E-0C40-80B7-A013BA0B0173}" type="presParOf" srcId="{0081E0D6-3DC5-A443-AE3B-FCC1A60B8EB4}" destId="{77BACDE5-A09B-7F4E-88AF-C3B4D779275E}" srcOrd="2" destOrd="0" presId="urn:microsoft.com/office/officeart/2005/8/layout/funnel1"/>
    <dgm:cxn modelId="{37CE4BAC-488D-8146-841F-8AB8146AB612}" type="presParOf" srcId="{0081E0D6-3DC5-A443-AE3B-FCC1A60B8EB4}" destId="{63F0CA35-2221-0047-A6CE-0CFF66AB4CB8}" srcOrd="3" destOrd="0" presId="urn:microsoft.com/office/officeart/2005/8/layout/funnel1"/>
    <dgm:cxn modelId="{736E31F5-3EEA-5143-85DD-E18C1BB4536D}" type="presParOf" srcId="{0081E0D6-3DC5-A443-AE3B-FCC1A60B8EB4}" destId="{739A966C-5686-954C-B9D0-09BA6E2823B1}" srcOrd="4" destOrd="0" presId="urn:microsoft.com/office/officeart/2005/8/layout/funnel1"/>
    <dgm:cxn modelId="{88538519-6B6D-1D43-BBD7-AE8E533D7FEB}" type="presParOf" srcId="{0081E0D6-3DC5-A443-AE3B-FCC1A60B8EB4}" destId="{67AAF392-91DC-9A4A-8529-EAAF81154AB8}" srcOrd="5" destOrd="0" presId="urn:microsoft.com/office/officeart/2005/8/layout/funnel1"/>
    <dgm:cxn modelId="{999ED75A-3CC8-FF4C-88FA-E7CA3EE452E9}" type="presParOf" srcId="{0081E0D6-3DC5-A443-AE3B-FCC1A60B8EB4}" destId="{1E0F114F-7A94-1345-B67D-C33591CAD02B}"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F009FB0-757C-3D4F-ABDD-B33A7E75474A}" type="doc">
      <dgm:prSet loTypeId="urn:microsoft.com/office/officeart/2009/3/layout/RandomtoResultProcess" loCatId="" qsTypeId="urn:microsoft.com/office/officeart/2005/8/quickstyle/simple1" qsCatId="simple" csTypeId="urn:microsoft.com/office/officeart/2005/8/colors/accent1_2" csCatId="accent1" phldr="1"/>
      <dgm:spPr/>
      <dgm:t>
        <a:bodyPr/>
        <a:lstStyle/>
        <a:p>
          <a:endParaRPr lang="en-US"/>
        </a:p>
      </dgm:t>
    </dgm:pt>
    <dgm:pt modelId="{795457CF-5A1A-F745-8DB3-5C4905F4E4D4}">
      <dgm:prSet phldrT="[Text]"/>
      <dgm:spPr/>
      <dgm:t>
        <a:bodyPr/>
        <a:lstStyle/>
        <a:p>
          <a:r>
            <a:rPr lang="en-US" dirty="0"/>
            <a:t>84 ideas generated</a:t>
          </a:r>
        </a:p>
      </dgm:t>
    </dgm:pt>
    <dgm:pt modelId="{0BA2B1F8-2034-7343-8023-CC59528AFE56}" type="parTrans" cxnId="{79005DD3-C644-8D4F-A876-4CD4FCD365D7}">
      <dgm:prSet/>
      <dgm:spPr/>
      <dgm:t>
        <a:bodyPr/>
        <a:lstStyle/>
        <a:p>
          <a:endParaRPr lang="en-US"/>
        </a:p>
      </dgm:t>
    </dgm:pt>
    <dgm:pt modelId="{BFB2F2EC-3803-AA48-B76C-5ACD6D4ED943}" type="sibTrans" cxnId="{79005DD3-C644-8D4F-A876-4CD4FCD365D7}">
      <dgm:prSet/>
      <dgm:spPr/>
      <dgm:t>
        <a:bodyPr/>
        <a:lstStyle/>
        <a:p>
          <a:endParaRPr lang="en-US"/>
        </a:p>
      </dgm:t>
    </dgm:pt>
    <dgm:pt modelId="{A93C0387-C5EA-DD41-A2E3-D8021C263C86}">
      <dgm:prSet phldrT="[Text]"/>
      <dgm:spPr/>
      <dgm:t>
        <a:bodyPr/>
        <a:lstStyle/>
        <a:p>
          <a:r>
            <a:rPr lang="en-US" dirty="0"/>
            <a:t>Approx. 17 ideas per category brainstormed</a:t>
          </a:r>
        </a:p>
      </dgm:t>
    </dgm:pt>
    <dgm:pt modelId="{15363972-2D04-C24C-AF81-084F8516E578}" type="parTrans" cxnId="{0D6B24D0-F774-B940-B89F-AE9DE8A96E50}">
      <dgm:prSet/>
      <dgm:spPr/>
      <dgm:t>
        <a:bodyPr/>
        <a:lstStyle/>
        <a:p>
          <a:endParaRPr lang="en-US"/>
        </a:p>
      </dgm:t>
    </dgm:pt>
    <dgm:pt modelId="{4EC62B4E-864A-F745-A0D1-C7C1F7EDC45C}" type="sibTrans" cxnId="{0D6B24D0-F774-B940-B89F-AE9DE8A96E50}">
      <dgm:prSet/>
      <dgm:spPr/>
      <dgm:t>
        <a:bodyPr/>
        <a:lstStyle/>
        <a:p>
          <a:endParaRPr lang="en-US"/>
        </a:p>
      </dgm:t>
    </dgm:pt>
    <dgm:pt modelId="{61F54FDF-96F2-E94C-8D46-6FE5661B7053}">
      <dgm:prSet phldrT="[Text]"/>
      <dgm:spPr/>
      <dgm:t>
        <a:bodyPr/>
        <a:lstStyle/>
        <a:p>
          <a:r>
            <a:rPr lang="en-US" dirty="0"/>
            <a:t>What are our top 10-15 priority recommendations?</a:t>
          </a:r>
        </a:p>
      </dgm:t>
    </dgm:pt>
    <dgm:pt modelId="{B915C2CE-0C50-B64B-BC7C-894598EF7F6E}" type="parTrans" cxnId="{6C6FBC1F-5072-E040-8A2C-9F535BC8E97B}">
      <dgm:prSet/>
      <dgm:spPr/>
      <dgm:t>
        <a:bodyPr/>
        <a:lstStyle/>
        <a:p>
          <a:endParaRPr lang="en-US"/>
        </a:p>
      </dgm:t>
    </dgm:pt>
    <dgm:pt modelId="{137CD5B7-80F6-FC47-BBDE-6032C5F2C9D2}" type="sibTrans" cxnId="{6C6FBC1F-5072-E040-8A2C-9F535BC8E97B}">
      <dgm:prSet/>
      <dgm:spPr/>
      <dgm:t>
        <a:bodyPr/>
        <a:lstStyle/>
        <a:p>
          <a:endParaRPr lang="en-US"/>
        </a:p>
      </dgm:t>
    </dgm:pt>
    <dgm:pt modelId="{7BAD2A4C-EE53-9543-9940-67D4C53F8249}">
      <dgm:prSet phldrT="[Text]"/>
      <dgm:spPr/>
      <dgm:t>
        <a:bodyPr/>
        <a:lstStyle/>
        <a:p>
          <a:r>
            <a:rPr lang="en-US" dirty="0"/>
            <a:t>Target is approx. 2-3 recommendations per category</a:t>
          </a:r>
        </a:p>
      </dgm:t>
    </dgm:pt>
    <dgm:pt modelId="{9AB34CDE-BE4E-FD42-94E3-3F586397A8CB}" type="parTrans" cxnId="{BA0DADA0-B18E-534C-8D4E-2E69A197FD4A}">
      <dgm:prSet/>
      <dgm:spPr/>
      <dgm:t>
        <a:bodyPr/>
        <a:lstStyle/>
        <a:p>
          <a:endParaRPr lang="en-US"/>
        </a:p>
      </dgm:t>
    </dgm:pt>
    <dgm:pt modelId="{390F02CC-CE1B-4746-AB16-40F4F6262F84}" type="sibTrans" cxnId="{BA0DADA0-B18E-534C-8D4E-2E69A197FD4A}">
      <dgm:prSet/>
      <dgm:spPr/>
      <dgm:t>
        <a:bodyPr/>
        <a:lstStyle/>
        <a:p>
          <a:endParaRPr lang="en-US"/>
        </a:p>
      </dgm:t>
    </dgm:pt>
    <dgm:pt modelId="{B203C79B-649E-D542-A3BD-325A41224C30}">
      <dgm:prSet phldrT="[Text]"/>
      <dgm:spPr/>
      <dgm:t>
        <a:bodyPr/>
        <a:lstStyle/>
        <a:p>
          <a:r>
            <a:rPr lang="en-US" dirty="0"/>
            <a:t> </a:t>
          </a:r>
        </a:p>
      </dgm:t>
    </dgm:pt>
    <dgm:pt modelId="{EE162376-AC67-1B44-A47E-63E5D28BC910}" type="parTrans" cxnId="{51F30362-55F8-614A-A817-725B59B5B9D9}">
      <dgm:prSet/>
      <dgm:spPr/>
      <dgm:t>
        <a:bodyPr/>
        <a:lstStyle/>
        <a:p>
          <a:endParaRPr lang="en-US"/>
        </a:p>
      </dgm:t>
    </dgm:pt>
    <dgm:pt modelId="{0C38AA40-A247-2F46-995C-3D58221FF9B2}" type="sibTrans" cxnId="{51F30362-55F8-614A-A817-725B59B5B9D9}">
      <dgm:prSet/>
      <dgm:spPr/>
      <dgm:t>
        <a:bodyPr/>
        <a:lstStyle/>
        <a:p>
          <a:endParaRPr lang="en-US"/>
        </a:p>
      </dgm:t>
    </dgm:pt>
    <dgm:pt modelId="{55FBDB78-8630-DC47-921C-3981462D7781}">
      <dgm:prSet phldrT="[Text]"/>
      <dgm:spPr/>
      <dgm:t>
        <a:bodyPr/>
        <a:lstStyle/>
        <a:p>
          <a:r>
            <a:rPr lang="en-US" dirty="0"/>
            <a:t>Mini teams prioritize &amp; refine ideas into recommendations</a:t>
          </a:r>
        </a:p>
      </dgm:t>
    </dgm:pt>
    <dgm:pt modelId="{E10566CC-843F-EE4A-952F-C1F6BCF386DB}" type="parTrans" cxnId="{F4C5B1B0-2316-8743-A81F-216C1550B6BB}">
      <dgm:prSet/>
      <dgm:spPr/>
      <dgm:t>
        <a:bodyPr/>
        <a:lstStyle/>
        <a:p>
          <a:endParaRPr lang="en-US"/>
        </a:p>
      </dgm:t>
    </dgm:pt>
    <dgm:pt modelId="{558E1656-62A0-1C40-86D4-3EB8E1CAF843}" type="sibTrans" cxnId="{F4C5B1B0-2316-8743-A81F-216C1550B6BB}">
      <dgm:prSet/>
      <dgm:spPr/>
      <dgm:t>
        <a:bodyPr/>
        <a:lstStyle/>
        <a:p>
          <a:endParaRPr lang="en-US"/>
        </a:p>
      </dgm:t>
    </dgm:pt>
    <dgm:pt modelId="{22B601DE-73F9-E241-82DF-C42F8E6289D6}" type="pres">
      <dgm:prSet presAssocID="{DF009FB0-757C-3D4F-ABDD-B33A7E75474A}" presName="Name0" presStyleCnt="0">
        <dgm:presLayoutVars>
          <dgm:dir/>
          <dgm:animOne val="branch"/>
          <dgm:animLvl val="lvl"/>
        </dgm:presLayoutVars>
      </dgm:prSet>
      <dgm:spPr/>
    </dgm:pt>
    <dgm:pt modelId="{3EB75337-FA56-7343-A1D0-70D1748E29A8}" type="pres">
      <dgm:prSet presAssocID="{795457CF-5A1A-F745-8DB3-5C4905F4E4D4}" presName="chaos" presStyleCnt="0"/>
      <dgm:spPr/>
    </dgm:pt>
    <dgm:pt modelId="{E4CF6213-0D33-8249-A335-9AB2EB3DEF6B}" type="pres">
      <dgm:prSet presAssocID="{795457CF-5A1A-F745-8DB3-5C4905F4E4D4}" presName="parTx1" presStyleLbl="revTx" presStyleIdx="0" presStyleCnt="5"/>
      <dgm:spPr/>
    </dgm:pt>
    <dgm:pt modelId="{CC2687EC-B65B-FA4D-ADE7-E0E9D316404D}" type="pres">
      <dgm:prSet presAssocID="{795457CF-5A1A-F745-8DB3-5C4905F4E4D4}" presName="desTx1" presStyleLbl="revTx" presStyleIdx="1" presStyleCnt="5">
        <dgm:presLayoutVars>
          <dgm:bulletEnabled val="1"/>
        </dgm:presLayoutVars>
      </dgm:prSet>
      <dgm:spPr/>
    </dgm:pt>
    <dgm:pt modelId="{774493F8-E6BB-E346-85D1-8461D8B059FD}" type="pres">
      <dgm:prSet presAssocID="{795457CF-5A1A-F745-8DB3-5C4905F4E4D4}" presName="c1" presStyleLbl="node1" presStyleIdx="0" presStyleCnt="19"/>
      <dgm:spPr/>
    </dgm:pt>
    <dgm:pt modelId="{1E4CA53C-8B5A-BB4A-920E-21CE8EE94D3A}" type="pres">
      <dgm:prSet presAssocID="{795457CF-5A1A-F745-8DB3-5C4905F4E4D4}" presName="c2" presStyleLbl="node1" presStyleIdx="1" presStyleCnt="19"/>
      <dgm:spPr/>
    </dgm:pt>
    <dgm:pt modelId="{9D8AC827-F5FA-9B4E-9A24-B4FCAD960913}" type="pres">
      <dgm:prSet presAssocID="{795457CF-5A1A-F745-8DB3-5C4905F4E4D4}" presName="c3" presStyleLbl="node1" presStyleIdx="2" presStyleCnt="19"/>
      <dgm:spPr/>
    </dgm:pt>
    <dgm:pt modelId="{2F58875A-2692-7C4A-B91D-F90C4B3E0275}" type="pres">
      <dgm:prSet presAssocID="{795457CF-5A1A-F745-8DB3-5C4905F4E4D4}" presName="c4" presStyleLbl="node1" presStyleIdx="3" presStyleCnt="19"/>
      <dgm:spPr/>
    </dgm:pt>
    <dgm:pt modelId="{883D5F74-F82C-9A4E-8198-A10769D447D1}" type="pres">
      <dgm:prSet presAssocID="{795457CF-5A1A-F745-8DB3-5C4905F4E4D4}" presName="c5" presStyleLbl="node1" presStyleIdx="4" presStyleCnt="19"/>
      <dgm:spPr/>
    </dgm:pt>
    <dgm:pt modelId="{FE6B2389-D6A1-D14B-ABFF-05FFE567847E}" type="pres">
      <dgm:prSet presAssocID="{795457CF-5A1A-F745-8DB3-5C4905F4E4D4}" presName="c6" presStyleLbl="node1" presStyleIdx="5" presStyleCnt="19"/>
      <dgm:spPr/>
    </dgm:pt>
    <dgm:pt modelId="{6CED6792-4022-7143-B788-8B6BF5D6637B}" type="pres">
      <dgm:prSet presAssocID="{795457CF-5A1A-F745-8DB3-5C4905F4E4D4}" presName="c7" presStyleLbl="node1" presStyleIdx="6" presStyleCnt="19"/>
      <dgm:spPr/>
    </dgm:pt>
    <dgm:pt modelId="{927C6C54-4839-1F4D-ACF0-E06A33D411AC}" type="pres">
      <dgm:prSet presAssocID="{795457CF-5A1A-F745-8DB3-5C4905F4E4D4}" presName="c8" presStyleLbl="node1" presStyleIdx="7" presStyleCnt="19"/>
      <dgm:spPr/>
    </dgm:pt>
    <dgm:pt modelId="{9FA9D9A8-A68B-3D49-9564-98DF217EE511}" type="pres">
      <dgm:prSet presAssocID="{795457CF-5A1A-F745-8DB3-5C4905F4E4D4}" presName="c9" presStyleLbl="node1" presStyleIdx="8" presStyleCnt="19"/>
      <dgm:spPr/>
    </dgm:pt>
    <dgm:pt modelId="{BC189A9C-D3B4-CF4C-8926-5E59B039206A}" type="pres">
      <dgm:prSet presAssocID="{795457CF-5A1A-F745-8DB3-5C4905F4E4D4}" presName="c10" presStyleLbl="node1" presStyleIdx="9" presStyleCnt="19"/>
      <dgm:spPr/>
    </dgm:pt>
    <dgm:pt modelId="{AB1D1D3F-133B-EC43-BA9E-15B89BC50C94}" type="pres">
      <dgm:prSet presAssocID="{795457CF-5A1A-F745-8DB3-5C4905F4E4D4}" presName="c11" presStyleLbl="node1" presStyleIdx="10" presStyleCnt="19"/>
      <dgm:spPr/>
    </dgm:pt>
    <dgm:pt modelId="{838BBC15-EA8F-0848-A485-1457EE15D8DD}" type="pres">
      <dgm:prSet presAssocID="{795457CF-5A1A-F745-8DB3-5C4905F4E4D4}" presName="c12" presStyleLbl="node1" presStyleIdx="11" presStyleCnt="19"/>
      <dgm:spPr/>
    </dgm:pt>
    <dgm:pt modelId="{F5E81D18-E83C-074A-A95D-EDC920D7CBE8}" type="pres">
      <dgm:prSet presAssocID="{795457CF-5A1A-F745-8DB3-5C4905F4E4D4}" presName="c13" presStyleLbl="node1" presStyleIdx="12" presStyleCnt="19"/>
      <dgm:spPr/>
    </dgm:pt>
    <dgm:pt modelId="{7337FCC5-5AF6-0B49-8BA1-85B9682B95AB}" type="pres">
      <dgm:prSet presAssocID="{795457CF-5A1A-F745-8DB3-5C4905F4E4D4}" presName="c14" presStyleLbl="node1" presStyleIdx="13" presStyleCnt="19"/>
      <dgm:spPr/>
    </dgm:pt>
    <dgm:pt modelId="{0881D4ED-F115-F942-9776-945108F7DBE8}" type="pres">
      <dgm:prSet presAssocID="{795457CF-5A1A-F745-8DB3-5C4905F4E4D4}" presName="c15" presStyleLbl="node1" presStyleIdx="14" presStyleCnt="19"/>
      <dgm:spPr/>
    </dgm:pt>
    <dgm:pt modelId="{119A6223-648D-6E4B-9A4D-8C2F2FAF944B}" type="pres">
      <dgm:prSet presAssocID="{795457CF-5A1A-F745-8DB3-5C4905F4E4D4}" presName="c16" presStyleLbl="node1" presStyleIdx="15" presStyleCnt="19"/>
      <dgm:spPr/>
    </dgm:pt>
    <dgm:pt modelId="{DCA08B9D-9310-A44A-BA8E-5A05D3363DB5}" type="pres">
      <dgm:prSet presAssocID="{795457CF-5A1A-F745-8DB3-5C4905F4E4D4}" presName="c17" presStyleLbl="node1" presStyleIdx="16" presStyleCnt="19"/>
      <dgm:spPr/>
    </dgm:pt>
    <dgm:pt modelId="{3E036EA4-13C3-8A4E-A940-916C14EF9AA7}" type="pres">
      <dgm:prSet presAssocID="{795457CF-5A1A-F745-8DB3-5C4905F4E4D4}" presName="c18" presStyleLbl="node1" presStyleIdx="17" presStyleCnt="19"/>
      <dgm:spPr/>
    </dgm:pt>
    <dgm:pt modelId="{B128179D-17AB-F748-B917-42521DDE83EE}" type="pres">
      <dgm:prSet presAssocID="{BFB2F2EC-3803-AA48-B76C-5ACD6D4ED943}" presName="chevronComposite1" presStyleCnt="0"/>
      <dgm:spPr/>
    </dgm:pt>
    <dgm:pt modelId="{508F75BD-D8BC-3A48-9F6A-C25822246109}" type="pres">
      <dgm:prSet presAssocID="{BFB2F2EC-3803-AA48-B76C-5ACD6D4ED943}" presName="chevron1" presStyleLbl="sibTrans2D1" presStyleIdx="0" presStyleCnt="2"/>
      <dgm:spPr/>
    </dgm:pt>
    <dgm:pt modelId="{49B96BF8-6735-A74D-A367-51205BFA124E}" type="pres">
      <dgm:prSet presAssocID="{BFB2F2EC-3803-AA48-B76C-5ACD6D4ED943}" presName="spChevron1" presStyleCnt="0"/>
      <dgm:spPr/>
    </dgm:pt>
    <dgm:pt modelId="{3B743149-AF84-F448-B9FD-336A64014F47}" type="pres">
      <dgm:prSet presAssocID="{B203C79B-649E-D542-A3BD-325A41224C30}" presName="middle" presStyleCnt="0"/>
      <dgm:spPr/>
    </dgm:pt>
    <dgm:pt modelId="{04EF2CAE-DC9B-CC4B-B02D-5973AF3519AC}" type="pres">
      <dgm:prSet presAssocID="{B203C79B-649E-D542-A3BD-325A41224C30}" presName="parTxMid" presStyleLbl="revTx" presStyleIdx="2" presStyleCnt="5"/>
      <dgm:spPr/>
    </dgm:pt>
    <dgm:pt modelId="{418ECD5E-0CBE-144A-BFC9-FFB0A6F7AD4A}" type="pres">
      <dgm:prSet presAssocID="{B203C79B-649E-D542-A3BD-325A41224C30}" presName="desTxMid" presStyleLbl="revTx" presStyleIdx="3" presStyleCnt="5">
        <dgm:presLayoutVars>
          <dgm:bulletEnabled val="1"/>
        </dgm:presLayoutVars>
      </dgm:prSet>
      <dgm:spPr/>
    </dgm:pt>
    <dgm:pt modelId="{743FF82A-AB3B-6848-964D-8863AB222DB3}" type="pres">
      <dgm:prSet presAssocID="{B203C79B-649E-D542-A3BD-325A41224C30}" presName="spMid" presStyleCnt="0"/>
      <dgm:spPr/>
    </dgm:pt>
    <dgm:pt modelId="{A11B920C-9189-4B41-99C4-5C44C1DE69BF}" type="pres">
      <dgm:prSet presAssocID="{0C38AA40-A247-2F46-995C-3D58221FF9B2}" presName="chevronComposite1" presStyleCnt="0"/>
      <dgm:spPr/>
    </dgm:pt>
    <dgm:pt modelId="{A73BAFC7-32AD-8243-BCFC-555003986F05}" type="pres">
      <dgm:prSet presAssocID="{0C38AA40-A247-2F46-995C-3D58221FF9B2}" presName="chevron1" presStyleLbl="sibTrans2D1" presStyleIdx="1" presStyleCnt="2"/>
      <dgm:spPr/>
    </dgm:pt>
    <dgm:pt modelId="{6D62E28F-33F5-2D4E-8085-7823E09E418F}" type="pres">
      <dgm:prSet presAssocID="{0C38AA40-A247-2F46-995C-3D58221FF9B2}" presName="spChevron1" presStyleCnt="0"/>
      <dgm:spPr/>
    </dgm:pt>
    <dgm:pt modelId="{BF76BD4C-24B4-C749-90CD-1DF7FDC75D69}" type="pres">
      <dgm:prSet presAssocID="{61F54FDF-96F2-E94C-8D46-6FE5661B7053}" presName="last" presStyleCnt="0"/>
      <dgm:spPr/>
    </dgm:pt>
    <dgm:pt modelId="{7D911A47-7E7E-364E-A067-0AB5E67C6844}" type="pres">
      <dgm:prSet presAssocID="{61F54FDF-96F2-E94C-8D46-6FE5661B7053}" presName="circleTx" presStyleLbl="node1" presStyleIdx="18" presStyleCnt="19"/>
      <dgm:spPr>
        <a:prstGeom prst="can">
          <a:avLst/>
        </a:prstGeom>
      </dgm:spPr>
    </dgm:pt>
    <dgm:pt modelId="{2BD7DA33-6DC0-D140-B1FB-41A654C1F134}" type="pres">
      <dgm:prSet presAssocID="{61F54FDF-96F2-E94C-8D46-6FE5661B7053}" presName="desTxN" presStyleLbl="revTx" presStyleIdx="4" presStyleCnt="5">
        <dgm:presLayoutVars>
          <dgm:bulletEnabled val="1"/>
        </dgm:presLayoutVars>
      </dgm:prSet>
      <dgm:spPr/>
    </dgm:pt>
    <dgm:pt modelId="{313F691B-42BB-5B47-91EB-B3BC454E6992}" type="pres">
      <dgm:prSet presAssocID="{61F54FDF-96F2-E94C-8D46-6FE5661B7053}" presName="spN" presStyleCnt="0"/>
      <dgm:spPr/>
    </dgm:pt>
  </dgm:ptLst>
  <dgm:cxnLst>
    <dgm:cxn modelId="{6C6FBC1F-5072-E040-8A2C-9F535BC8E97B}" srcId="{DF009FB0-757C-3D4F-ABDD-B33A7E75474A}" destId="{61F54FDF-96F2-E94C-8D46-6FE5661B7053}" srcOrd="2" destOrd="0" parTransId="{B915C2CE-0C50-B64B-BC7C-894598EF7F6E}" sibTransId="{137CD5B7-80F6-FC47-BBDE-6032C5F2C9D2}"/>
    <dgm:cxn modelId="{68AFC61F-DA8C-D14B-9C88-703DDCC55A2F}" type="presOf" srcId="{61F54FDF-96F2-E94C-8D46-6FE5661B7053}" destId="{7D911A47-7E7E-364E-A067-0AB5E67C6844}" srcOrd="0" destOrd="0" presId="urn:microsoft.com/office/officeart/2009/3/layout/RandomtoResultProcess"/>
    <dgm:cxn modelId="{0FCF3931-AE06-6248-8A5E-B09603783D8B}" type="presOf" srcId="{55FBDB78-8630-DC47-921C-3981462D7781}" destId="{418ECD5E-0CBE-144A-BFC9-FFB0A6F7AD4A}" srcOrd="0" destOrd="0" presId="urn:microsoft.com/office/officeart/2009/3/layout/RandomtoResultProcess"/>
    <dgm:cxn modelId="{51F30362-55F8-614A-A817-725B59B5B9D9}" srcId="{DF009FB0-757C-3D4F-ABDD-B33A7E75474A}" destId="{B203C79B-649E-D542-A3BD-325A41224C30}" srcOrd="1" destOrd="0" parTransId="{EE162376-AC67-1B44-A47E-63E5D28BC910}" sibTransId="{0C38AA40-A247-2F46-995C-3D58221FF9B2}"/>
    <dgm:cxn modelId="{DAF0786C-8E8A-3448-9B01-1EFB38CE58F7}" type="presOf" srcId="{795457CF-5A1A-F745-8DB3-5C4905F4E4D4}" destId="{E4CF6213-0D33-8249-A335-9AB2EB3DEF6B}" srcOrd="0" destOrd="0" presId="urn:microsoft.com/office/officeart/2009/3/layout/RandomtoResultProcess"/>
    <dgm:cxn modelId="{680D206F-E8BF-B941-9EA3-40A8F464305E}" type="presOf" srcId="{7BAD2A4C-EE53-9543-9940-67D4C53F8249}" destId="{2BD7DA33-6DC0-D140-B1FB-41A654C1F134}" srcOrd="0" destOrd="0" presId="urn:microsoft.com/office/officeart/2009/3/layout/RandomtoResultProcess"/>
    <dgm:cxn modelId="{4AA82D88-8437-9445-98F8-2F047D5F51B5}" type="presOf" srcId="{DF009FB0-757C-3D4F-ABDD-B33A7E75474A}" destId="{22B601DE-73F9-E241-82DF-C42F8E6289D6}" srcOrd="0" destOrd="0" presId="urn:microsoft.com/office/officeart/2009/3/layout/RandomtoResultProcess"/>
    <dgm:cxn modelId="{BA0DADA0-B18E-534C-8D4E-2E69A197FD4A}" srcId="{61F54FDF-96F2-E94C-8D46-6FE5661B7053}" destId="{7BAD2A4C-EE53-9543-9940-67D4C53F8249}" srcOrd="0" destOrd="0" parTransId="{9AB34CDE-BE4E-FD42-94E3-3F586397A8CB}" sibTransId="{390F02CC-CE1B-4746-AB16-40F4F6262F84}"/>
    <dgm:cxn modelId="{F4C5B1B0-2316-8743-A81F-216C1550B6BB}" srcId="{B203C79B-649E-D542-A3BD-325A41224C30}" destId="{55FBDB78-8630-DC47-921C-3981462D7781}" srcOrd="0" destOrd="0" parTransId="{E10566CC-843F-EE4A-952F-C1F6BCF386DB}" sibTransId="{558E1656-62A0-1C40-86D4-3EB8E1CAF843}"/>
    <dgm:cxn modelId="{0D6B24D0-F774-B940-B89F-AE9DE8A96E50}" srcId="{795457CF-5A1A-F745-8DB3-5C4905F4E4D4}" destId="{A93C0387-C5EA-DD41-A2E3-D8021C263C86}" srcOrd="0" destOrd="0" parTransId="{15363972-2D04-C24C-AF81-084F8516E578}" sibTransId="{4EC62B4E-864A-F745-A0D1-C7C1F7EDC45C}"/>
    <dgm:cxn modelId="{79005DD3-C644-8D4F-A876-4CD4FCD365D7}" srcId="{DF009FB0-757C-3D4F-ABDD-B33A7E75474A}" destId="{795457CF-5A1A-F745-8DB3-5C4905F4E4D4}" srcOrd="0" destOrd="0" parTransId="{0BA2B1F8-2034-7343-8023-CC59528AFE56}" sibTransId="{BFB2F2EC-3803-AA48-B76C-5ACD6D4ED943}"/>
    <dgm:cxn modelId="{E39226D4-7660-AB47-AB39-6868B8824287}" type="presOf" srcId="{B203C79B-649E-D542-A3BD-325A41224C30}" destId="{04EF2CAE-DC9B-CC4B-B02D-5973AF3519AC}" srcOrd="0" destOrd="0" presId="urn:microsoft.com/office/officeart/2009/3/layout/RandomtoResultProcess"/>
    <dgm:cxn modelId="{7E1625FC-90D2-D54C-87EC-E35752BAA917}" type="presOf" srcId="{A93C0387-C5EA-DD41-A2E3-D8021C263C86}" destId="{CC2687EC-B65B-FA4D-ADE7-E0E9D316404D}" srcOrd="0" destOrd="0" presId="urn:microsoft.com/office/officeart/2009/3/layout/RandomtoResultProcess"/>
    <dgm:cxn modelId="{E7568A67-927A-9140-B2EF-E19BA515DBB3}" type="presParOf" srcId="{22B601DE-73F9-E241-82DF-C42F8E6289D6}" destId="{3EB75337-FA56-7343-A1D0-70D1748E29A8}" srcOrd="0" destOrd="0" presId="urn:microsoft.com/office/officeart/2009/3/layout/RandomtoResultProcess"/>
    <dgm:cxn modelId="{381F7750-B4D5-0646-BFBB-1E8444027BFE}" type="presParOf" srcId="{3EB75337-FA56-7343-A1D0-70D1748E29A8}" destId="{E4CF6213-0D33-8249-A335-9AB2EB3DEF6B}" srcOrd="0" destOrd="0" presId="urn:microsoft.com/office/officeart/2009/3/layout/RandomtoResultProcess"/>
    <dgm:cxn modelId="{3A45F725-574B-ED4E-BCAD-AE2C8EE6791E}" type="presParOf" srcId="{3EB75337-FA56-7343-A1D0-70D1748E29A8}" destId="{CC2687EC-B65B-FA4D-ADE7-E0E9D316404D}" srcOrd="1" destOrd="0" presId="urn:microsoft.com/office/officeart/2009/3/layout/RandomtoResultProcess"/>
    <dgm:cxn modelId="{45744D7A-33B5-8948-B80A-16452FC17FED}" type="presParOf" srcId="{3EB75337-FA56-7343-A1D0-70D1748E29A8}" destId="{774493F8-E6BB-E346-85D1-8461D8B059FD}" srcOrd="2" destOrd="0" presId="urn:microsoft.com/office/officeart/2009/3/layout/RandomtoResultProcess"/>
    <dgm:cxn modelId="{9FA57C5A-B181-CC42-B28F-EDC0C662F3E9}" type="presParOf" srcId="{3EB75337-FA56-7343-A1D0-70D1748E29A8}" destId="{1E4CA53C-8B5A-BB4A-920E-21CE8EE94D3A}" srcOrd="3" destOrd="0" presId="urn:microsoft.com/office/officeart/2009/3/layout/RandomtoResultProcess"/>
    <dgm:cxn modelId="{B9337478-7E1D-984C-8DD2-1DE7A6FBE214}" type="presParOf" srcId="{3EB75337-FA56-7343-A1D0-70D1748E29A8}" destId="{9D8AC827-F5FA-9B4E-9A24-B4FCAD960913}" srcOrd="4" destOrd="0" presId="urn:microsoft.com/office/officeart/2009/3/layout/RandomtoResultProcess"/>
    <dgm:cxn modelId="{793EE8A6-3E03-E04D-8183-1F0BE97E99B5}" type="presParOf" srcId="{3EB75337-FA56-7343-A1D0-70D1748E29A8}" destId="{2F58875A-2692-7C4A-B91D-F90C4B3E0275}" srcOrd="5" destOrd="0" presId="urn:microsoft.com/office/officeart/2009/3/layout/RandomtoResultProcess"/>
    <dgm:cxn modelId="{45285B82-71F4-D844-B289-17BF153E4622}" type="presParOf" srcId="{3EB75337-FA56-7343-A1D0-70D1748E29A8}" destId="{883D5F74-F82C-9A4E-8198-A10769D447D1}" srcOrd="6" destOrd="0" presId="urn:microsoft.com/office/officeart/2009/3/layout/RandomtoResultProcess"/>
    <dgm:cxn modelId="{D740A601-3DA9-7E44-8B19-2E9AD24CEAE6}" type="presParOf" srcId="{3EB75337-FA56-7343-A1D0-70D1748E29A8}" destId="{FE6B2389-D6A1-D14B-ABFF-05FFE567847E}" srcOrd="7" destOrd="0" presId="urn:microsoft.com/office/officeart/2009/3/layout/RandomtoResultProcess"/>
    <dgm:cxn modelId="{A9281A3A-7E75-D245-B5ED-D65BD4E39440}" type="presParOf" srcId="{3EB75337-FA56-7343-A1D0-70D1748E29A8}" destId="{6CED6792-4022-7143-B788-8B6BF5D6637B}" srcOrd="8" destOrd="0" presId="urn:microsoft.com/office/officeart/2009/3/layout/RandomtoResultProcess"/>
    <dgm:cxn modelId="{1358D0C3-C79E-E943-9742-4983F7114FB3}" type="presParOf" srcId="{3EB75337-FA56-7343-A1D0-70D1748E29A8}" destId="{927C6C54-4839-1F4D-ACF0-E06A33D411AC}" srcOrd="9" destOrd="0" presId="urn:microsoft.com/office/officeart/2009/3/layout/RandomtoResultProcess"/>
    <dgm:cxn modelId="{EAD885F6-D85F-0241-AFAF-79F09C976A44}" type="presParOf" srcId="{3EB75337-FA56-7343-A1D0-70D1748E29A8}" destId="{9FA9D9A8-A68B-3D49-9564-98DF217EE511}" srcOrd="10" destOrd="0" presId="urn:microsoft.com/office/officeart/2009/3/layout/RandomtoResultProcess"/>
    <dgm:cxn modelId="{AB3D3D90-27AF-A347-A420-6C3AF1FD5903}" type="presParOf" srcId="{3EB75337-FA56-7343-A1D0-70D1748E29A8}" destId="{BC189A9C-D3B4-CF4C-8926-5E59B039206A}" srcOrd="11" destOrd="0" presId="urn:microsoft.com/office/officeart/2009/3/layout/RandomtoResultProcess"/>
    <dgm:cxn modelId="{410751A4-265A-B940-9246-11DA3AF79E74}" type="presParOf" srcId="{3EB75337-FA56-7343-A1D0-70D1748E29A8}" destId="{AB1D1D3F-133B-EC43-BA9E-15B89BC50C94}" srcOrd="12" destOrd="0" presId="urn:microsoft.com/office/officeart/2009/3/layout/RandomtoResultProcess"/>
    <dgm:cxn modelId="{1FDC8F9A-F121-4A41-9445-215D29EDF52F}" type="presParOf" srcId="{3EB75337-FA56-7343-A1D0-70D1748E29A8}" destId="{838BBC15-EA8F-0848-A485-1457EE15D8DD}" srcOrd="13" destOrd="0" presId="urn:microsoft.com/office/officeart/2009/3/layout/RandomtoResultProcess"/>
    <dgm:cxn modelId="{1117B532-B4EA-204E-9546-63268B27BC1F}" type="presParOf" srcId="{3EB75337-FA56-7343-A1D0-70D1748E29A8}" destId="{F5E81D18-E83C-074A-A95D-EDC920D7CBE8}" srcOrd="14" destOrd="0" presId="urn:microsoft.com/office/officeart/2009/3/layout/RandomtoResultProcess"/>
    <dgm:cxn modelId="{DDACD605-81D8-A74F-BF80-364F0C1B752F}" type="presParOf" srcId="{3EB75337-FA56-7343-A1D0-70D1748E29A8}" destId="{7337FCC5-5AF6-0B49-8BA1-85B9682B95AB}" srcOrd="15" destOrd="0" presId="urn:microsoft.com/office/officeart/2009/3/layout/RandomtoResultProcess"/>
    <dgm:cxn modelId="{B9DA06D0-F463-B649-83EE-8159AF1C3595}" type="presParOf" srcId="{3EB75337-FA56-7343-A1D0-70D1748E29A8}" destId="{0881D4ED-F115-F942-9776-945108F7DBE8}" srcOrd="16" destOrd="0" presId="urn:microsoft.com/office/officeart/2009/3/layout/RandomtoResultProcess"/>
    <dgm:cxn modelId="{A681AD2B-B391-AA4C-81B3-CF4F84E31585}" type="presParOf" srcId="{3EB75337-FA56-7343-A1D0-70D1748E29A8}" destId="{119A6223-648D-6E4B-9A4D-8C2F2FAF944B}" srcOrd="17" destOrd="0" presId="urn:microsoft.com/office/officeart/2009/3/layout/RandomtoResultProcess"/>
    <dgm:cxn modelId="{A8121106-A8B4-2947-AA5E-AC81A6167D9A}" type="presParOf" srcId="{3EB75337-FA56-7343-A1D0-70D1748E29A8}" destId="{DCA08B9D-9310-A44A-BA8E-5A05D3363DB5}" srcOrd="18" destOrd="0" presId="urn:microsoft.com/office/officeart/2009/3/layout/RandomtoResultProcess"/>
    <dgm:cxn modelId="{A99E162B-42A6-6B4C-A059-0BC9FF31538F}" type="presParOf" srcId="{3EB75337-FA56-7343-A1D0-70D1748E29A8}" destId="{3E036EA4-13C3-8A4E-A940-916C14EF9AA7}" srcOrd="19" destOrd="0" presId="urn:microsoft.com/office/officeart/2009/3/layout/RandomtoResultProcess"/>
    <dgm:cxn modelId="{1A9F4B0F-649D-4B4F-A9B9-AB8B814C619D}" type="presParOf" srcId="{22B601DE-73F9-E241-82DF-C42F8E6289D6}" destId="{B128179D-17AB-F748-B917-42521DDE83EE}" srcOrd="1" destOrd="0" presId="urn:microsoft.com/office/officeart/2009/3/layout/RandomtoResultProcess"/>
    <dgm:cxn modelId="{543100D9-6C16-1149-A2B8-4A5A5DB6CD18}" type="presParOf" srcId="{B128179D-17AB-F748-B917-42521DDE83EE}" destId="{508F75BD-D8BC-3A48-9F6A-C25822246109}" srcOrd="0" destOrd="0" presId="urn:microsoft.com/office/officeart/2009/3/layout/RandomtoResultProcess"/>
    <dgm:cxn modelId="{1488BCD6-DDD9-8A4C-9F91-43C6D4E2FD48}" type="presParOf" srcId="{B128179D-17AB-F748-B917-42521DDE83EE}" destId="{49B96BF8-6735-A74D-A367-51205BFA124E}" srcOrd="1" destOrd="0" presId="urn:microsoft.com/office/officeart/2009/3/layout/RandomtoResultProcess"/>
    <dgm:cxn modelId="{0F08D05C-5582-7445-B358-121D0B18F1CF}" type="presParOf" srcId="{22B601DE-73F9-E241-82DF-C42F8E6289D6}" destId="{3B743149-AF84-F448-B9FD-336A64014F47}" srcOrd="2" destOrd="0" presId="urn:microsoft.com/office/officeart/2009/3/layout/RandomtoResultProcess"/>
    <dgm:cxn modelId="{D9976214-C1A5-584D-BF1A-78AF320CDC0A}" type="presParOf" srcId="{3B743149-AF84-F448-B9FD-336A64014F47}" destId="{04EF2CAE-DC9B-CC4B-B02D-5973AF3519AC}" srcOrd="0" destOrd="0" presId="urn:microsoft.com/office/officeart/2009/3/layout/RandomtoResultProcess"/>
    <dgm:cxn modelId="{B0D61195-9241-0A4D-B4A0-289B6FB8C81B}" type="presParOf" srcId="{3B743149-AF84-F448-B9FD-336A64014F47}" destId="{418ECD5E-0CBE-144A-BFC9-FFB0A6F7AD4A}" srcOrd="1" destOrd="0" presId="urn:microsoft.com/office/officeart/2009/3/layout/RandomtoResultProcess"/>
    <dgm:cxn modelId="{4FCF4AFC-DE76-3944-A1A6-043AAE5FA1B3}" type="presParOf" srcId="{3B743149-AF84-F448-B9FD-336A64014F47}" destId="{743FF82A-AB3B-6848-964D-8863AB222DB3}" srcOrd="2" destOrd="0" presId="urn:microsoft.com/office/officeart/2009/3/layout/RandomtoResultProcess"/>
    <dgm:cxn modelId="{48A506AC-5FC7-C548-AD9C-67857F8C3D2E}" type="presParOf" srcId="{22B601DE-73F9-E241-82DF-C42F8E6289D6}" destId="{A11B920C-9189-4B41-99C4-5C44C1DE69BF}" srcOrd="3" destOrd="0" presId="urn:microsoft.com/office/officeart/2009/3/layout/RandomtoResultProcess"/>
    <dgm:cxn modelId="{5FE40F1B-E769-2E4B-B932-62D6BB52B275}" type="presParOf" srcId="{A11B920C-9189-4B41-99C4-5C44C1DE69BF}" destId="{A73BAFC7-32AD-8243-BCFC-555003986F05}" srcOrd="0" destOrd="0" presId="urn:microsoft.com/office/officeart/2009/3/layout/RandomtoResultProcess"/>
    <dgm:cxn modelId="{25B59DA0-6014-044F-8BED-1DFC3284C68C}" type="presParOf" srcId="{A11B920C-9189-4B41-99C4-5C44C1DE69BF}" destId="{6D62E28F-33F5-2D4E-8085-7823E09E418F}" srcOrd="1" destOrd="0" presId="urn:microsoft.com/office/officeart/2009/3/layout/RandomtoResultProcess"/>
    <dgm:cxn modelId="{001F48AC-0C1C-C74D-8A9D-D6521D18DFC2}" type="presParOf" srcId="{22B601DE-73F9-E241-82DF-C42F8E6289D6}" destId="{BF76BD4C-24B4-C749-90CD-1DF7FDC75D69}" srcOrd="4" destOrd="0" presId="urn:microsoft.com/office/officeart/2009/3/layout/RandomtoResultProcess"/>
    <dgm:cxn modelId="{CBB3B8AE-DA71-BA4F-B609-CD9CC8044EF8}" type="presParOf" srcId="{BF76BD4C-24B4-C749-90CD-1DF7FDC75D69}" destId="{7D911A47-7E7E-364E-A067-0AB5E67C6844}" srcOrd="0" destOrd="0" presId="urn:microsoft.com/office/officeart/2009/3/layout/RandomtoResultProcess"/>
    <dgm:cxn modelId="{A5C4A864-AC60-514B-8ABE-ADAF5F236850}" type="presParOf" srcId="{BF76BD4C-24B4-C749-90CD-1DF7FDC75D69}" destId="{2BD7DA33-6DC0-D140-B1FB-41A654C1F134}" srcOrd="1" destOrd="0" presId="urn:microsoft.com/office/officeart/2009/3/layout/RandomtoResultProcess"/>
    <dgm:cxn modelId="{CE938C93-DEEE-3442-BDCF-988DDF3FFE62}" type="presParOf" srcId="{BF76BD4C-24B4-C749-90CD-1DF7FDC75D69}" destId="{313F691B-42BB-5B47-91EB-B3BC454E6992}" srcOrd="2" destOrd="0" presId="urn:microsoft.com/office/officeart/2009/3/layout/RandomtoResultProcess"/>
  </dgm:cxnLst>
  <dgm:bg/>
  <dgm:whole>
    <a:ln>
      <a:solidFill>
        <a:schemeClr val="tx2">
          <a:lumMod val="75000"/>
          <a:lumOff val="25000"/>
        </a:schemeClr>
      </a:solidFill>
    </a:ln>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3DAEAA-E20E-1D4A-811C-A4741DA3AF17}">
      <dsp:nvSpPr>
        <dsp:cNvPr id="0" name=""/>
        <dsp:cNvSpPr/>
      </dsp:nvSpPr>
      <dsp:spPr>
        <a:xfrm>
          <a:off x="0" y="0"/>
          <a:ext cx="440266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D1A72D-9ED0-434E-8523-987D9A7377F7}">
      <dsp:nvSpPr>
        <dsp:cNvPr id="0" name=""/>
        <dsp:cNvSpPr/>
      </dsp:nvSpPr>
      <dsp:spPr>
        <a:xfrm>
          <a:off x="0" y="0"/>
          <a:ext cx="4402666" cy="1314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1066800">
            <a:lnSpc>
              <a:spcPct val="90000"/>
            </a:lnSpc>
            <a:spcBef>
              <a:spcPct val="0"/>
            </a:spcBef>
            <a:spcAft>
              <a:spcPct val="35000"/>
            </a:spcAft>
            <a:buFont typeface="+mj-lt"/>
            <a:buNone/>
          </a:pPr>
          <a:r>
            <a:rPr lang="en-US" sz="2000" kern="1200" dirty="0">
              <a:latin typeface="Goudy Old Style" panose="02020502050305020303" pitchFamily="18" charset="77"/>
            </a:rPr>
            <a:t>Review meeting goals &amp; approach for 4</a:t>
          </a:r>
          <a:r>
            <a:rPr lang="en-US" sz="2000" kern="1200" baseline="30000" dirty="0">
              <a:latin typeface="Goudy Old Style" panose="02020502050305020303" pitchFamily="18" charset="77"/>
            </a:rPr>
            <a:t>th</a:t>
          </a:r>
          <a:r>
            <a:rPr lang="en-US" sz="2000" kern="1200" dirty="0">
              <a:latin typeface="Goudy Old Style" panose="02020502050305020303" pitchFamily="18" charset="77"/>
            </a:rPr>
            <a:t> &amp; 5</a:t>
          </a:r>
          <a:r>
            <a:rPr lang="en-US" sz="2000" kern="1200" baseline="30000" dirty="0">
              <a:latin typeface="Goudy Old Style" panose="02020502050305020303" pitchFamily="18" charset="77"/>
            </a:rPr>
            <a:t>th</a:t>
          </a:r>
          <a:r>
            <a:rPr lang="en-US" sz="2000" kern="1200" dirty="0">
              <a:latin typeface="Goudy Old Style" panose="02020502050305020303" pitchFamily="18" charset="77"/>
            </a:rPr>
            <a:t> meetings</a:t>
          </a:r>
        </a:p>
      </dsp:txBody>
      <dsp:txXfrm>
        <a:off x="0" y="0"/>
        <a:ext cx="4402666" cy="1314109"/>
      </dsp:txXfrm>
    </dsp:sp>
    <dsp:sp modelId="{90FF7139-EC17-3E43-BB1F-6A5C273A0079}">
      <dsp:nvSpPr>
        <dsp:cNvPr id="0" name=""/>
        <dsp:cNvSpPr/>
      </dsp:nvSpPr>
      <dsp:spPr>
        <a:xfrm>
          <a:off x="0" y="1314109"/>
          <a:ext cx="440266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01D064-3BEA-6C4B-B49B-03881D7D6756}">
      <dsp:nvSpPr>
        <dsp:cNvPr id="0" name=""/>
        <dsp:cNvSpPr/>
      </dsp:nvSpPr>
      <dsp:spPr>
        <a:xfrm>
          <a:off x="0" y="1314109"/>
          <a:ext cx="4402666" cy="1314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Font typeface="+mj-lt"/>
            <a:buNone/>
          </a:pPr>
          <a:r>
            <a:rPr lang="en-US" sz="2000" kern="1200">
              <a:latin typeface="Goudy Old Style" panose="02020502050305020303" pitchFamily="18" charset="77"/>
            </a:rPr>
            <a:t>Review meeting norms &amp; foreshadowing of possible future WG</a:t>
          </a:r>
        </a:p>
      </dsp:txBody>
      <dsp:txXfrm>
        <a:off x="0" y="1314109"/>
        <a:ext cx="4402666" cy="1314109"/>
      </dsp:txXfrm>
    </dsp:sp>
    <dsp:sp modelId="{FBB97B28-2485-9D4D-B66E-463F3B86B0B9}">
      <dsp:nvSpPr>
        <dsp:cNvPr id="0" name=""/>
        <dsp:cNvSpPr/>
      </dsp:nvSpPr>
      <dsp:spPr>
        <a:xfrm>
          <a:off x="0" y="2628219"/>
          <a:ext cx="440266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4441A7-7618-DA4F-B6A8-7D2AEC2051D6}">
      <dsp:nvSpPr>
        <dsp:cNvPr id="0" name=""/>
        <dsp:cNvSpPr/>
      </dsp:nvSpPr>
      <dsp:spPr>
        <a:xfrm>
          <a:off x="0" y="2628219"/>
          <a:ext cx="4402666" cy="1314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Font typeface="+mj-lt"/>
            <a:buNone/>
          </a:pPr>
          <a:r>
            <a:rPr lang="en-US" sz="2000" kern="1200" dirty="0">
              <a:latin typeface="Goudy Old Style" panose="02020502050305020303" pitchFamily="18" charset="77"/>
            </a:rPr>
            <a:t>Review consensus-building approach &amp; WG close-out process (signup for anything non-consensus, report finalization process)</a:t>
          </a:r>
        </a:p>
      </dsp:txBody>
      <dsp:txXfrm>
        <a:off x="0" y="2628219"/>
        <a:ext cx="4402666" cy="1314109"/>
      </dsp:txXfrm>
    </dsp:sp>
    <dsp:sp modelId="{52642544-9786-BD40-A148-35E7D5ABB6CD}">
      <dsp:nvSpPr>
        <dsp:cNvPr id="0" name=""/>
        <dsp:cNvSpPr/>
      </dsp:nvSpPr>
      <dsp:spPr>
        <a:xfrm>
          <a:off x="0" y="3942330"/>
          <a:ext cx="440266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DEA659-AFC0-5C4B-8C10-6F4D08B4E4B5}">
      <dsp:nvSpPr>
        <dsp:cNvPr id="0" name=""/>
        <dsp:cNvSpPr/>
      </dsp:nvSpPr>
      <dsp:spPr>
        <a:xfrm>
          <a:off x="0" y="3942329"/>
          <a:ext cx="4402666" cy="1314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Font typeface="+mj-lt"/>
            <a:buNone/>
          </a:pPr>
          <a:r>
            <a:rPr lang="en-US" sz="2000" kern="1200" dirty="0">
              <a:latin typeface="Goudy Old Style" panose="02020502050305020303" pitchFamily="18" charset="77"/>
            </a:rPr>
            <a:t>Approach to Presenting Recommendations at April 12</a:t>
          </a:r>
          <a:r>
            <a:rPr lang="en-US" sz="2000" kern="1200" baseline="30000" dirty="0">
              <a:latin typeface="Goudy Old Style" panose="02020502050305020303" pitchFamily="18" charset="77"/>
            </a:rPr>
            <a:t>th</a:t>
          </a:r>
          <a:r>
            <a:rPr lang="en-US" sz="2000" kern="1200" dirty="0">
              <a:latin typeface="Goudy Old Style" panose="02020502050305020303" pitchFamily="18" charset="77"/>
            </a:rPr>
            <a:t> Full CAEECC Meeting</a:t>
          </a:r>
        </a:p>
      </dsp:txBody>
      <dsp:txXfrm>
        <a:off x="0" y="3942329"/>
        <a:ext cx="4402666" cy="13141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340AAE-D852-864E-83B3-F1FDB03BDA79}">
      <dsp:nvSpPr>
        <dsp:cNvPr id="0" name=""/>
        <dsp:cNvSpPr/>
      </dsp:nvSpPr>
      <dsp:spPr>
        <a:xfrm>
          <a:off x="1320" y="21270"/>
          <a:ext cx="4636182" cy="294397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904152-00C2-454E-9F78-BF2065BA4849}">
      <dsp:nvSpPr>
        <dsp:cNvPr id="0" name=""/>
        <dsp:cNvSpPr/>
      </dsp:nvSpPr>
      <dsp:spPr>
        <a:xfrm>
          <a:off x="516452" y="510645"/>
          <a:ext cx="4636182" cy="2943975"/>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0" kern="1200" dirty="0">
              <a:latin typeface="Goudy Old Style" panose="02020502050305020303" pitchFamily="18" charset="77"/>
            </a:rPr>
            <a:t>20 total high-level recommendations across the 5 mini team categories</a:t>
          </a:r>
        </a:p>
      </dsp:txBody>
      <dsp:txXfrm>
        <a:off x="602678" y="596871"/>
        <a:ext cx="4463730" cy="2771523"/>
      </dsp:txXfrm>
    </dsp:sp>
    <dsp:sp modelId="{B6386420-9C4F-F14D-BC97-E0028E9DA43B}">
      <dsp:nvSpPr>
        <dsp:cNvPr id="0" name=""/>
        <dsp:cNvSpPr/>
      </dsp:nvSpPr>
      <dsp:spPr>
        <a:xfrm>
          <a:off x="5667765" y="21270"/>
          <a:ext cx="4636182" cy="294397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196875-91C4-9445-A6E8-91E97DCCEA65}">
      <dsp:nvSpPr>
        <dsp:cNvPr id="0" name=""/>
        <dsp:cNvSpPr/>
      </dsp:nvSpPr>
      <dsp:spPr>
        <a:xfrm>
          <a:off x="6182897" y="510645"/>
          <a:ext cx="4636182" cy="2943975"/>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0" kern="1200" dirty="0">
              <a:latin typeface="Goudy Old Style" panose="02020502050305020303" pitchFamily="18" charset="77"/>
            </a:rPr>
            <a:t>1 recommendation is to create a future Working Group to continue advancing this work</a:t>
          </a:r>
        </a:p>
      </dsp:txBody>
      <dsp:txXfrm>
        <a:off x="6269123" y="596871"/>
        <a:ext cx="4463730" cy="27715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C15A8B-72EA-BF42-B046-2CB0450268AC}">
      <dsp:nvSpPr>
        <dsp:cNvPr id="0" name=""/>
        <dsp:cNvSpPr/>
      </dsp:nvSpPr>
      <dsp:spPr>
        <a:xfrm>
          <a:off x="0" y="0"/>
          <a:ext cx="393223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0B7F00-6BC5-864C-8202-A70BC1A82638}">
      <dsp:nvSpPr>
        <dsp:cNvPr id="0" name=""/>
        <dsp:cNvSpPr/>
      </dsp:nvSpPr>
      <dsp:spPr>
        <a:xfrm>
          <a:off x="0" y="0"/>
          <a:ext cx="3932237" cy="2091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Font typeface="+mj-lt"/>
            <a:buNone/>
          </a:pPr>
          <a:r>
            <a:rPr lang="en-US" sz="2400" kern="1200" dirty="0">
              <a:latin typeface="Goudy Old Style" panose="02020502050305020303" pitchFamily="18" charset="77"/>
            </a:rPr>
            <a:t>Identify clear next steps including homework assignment</a:t>
          </a:r>
        </a:p>
      </dsp:txBody>
      <dsp:txXfrm>
        <a:off x="0" y="0"/>
        <a:ext cx="3932237" cy="2091990"/>
      </dsp:txXfrm>
    </dsp:sp>
    <dsp:sp modelId="{D381FC0E-1737-4941-87EE-66552188715C}">
      <dsp:nvSpPr>
        <dsp:cNvPr id="0" name=""/>
        <dsp:cNvSpPr/>
      </dsp:nvSpPr>
      <dsp:spPr>
        <a:xfrm>
          <a:off x="0" y="2091990"/>
          <a:ext cx="393223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474CFD-4310-B847-B649-F3C488577DB5}">
      <dsp:nvSpPr>
        <dsp:cNvPr id="0" name=""/>
        <dsp:cNvSpPr/>
      </dsp:nvSpPr>
      <dsp:spPr>
        <a:xfrm>
          <a:off x="0" y="2091990"/>
          <a:ext cx="3932237" cy="2091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Font typeface="+mj-lt"/>
            <a:buNone/>
          </a:pPr>
          <a:r>
            <a:rPr lang="en-US" sz="2400" kern="1200" dirty="0">
              <a:latin typeface="Goudy Old Style" panose="02020502050305020303" pitchFamily="18" charset="77"/>
            </a:rPr>
            <a:t>Debrief where ended up and how meeting went</a:t>
          </a:r>
        </a:p>
      </dsp:txBody>
      <dsp:txXfrm>
        <a:off x="0" y="2091990"/>
        <a:ext cx="3932237" cy="20919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0EBB5C-B5B7-6B4E-B306-3E46AF63AD06}">
      <dsp:nvSpPr>
        <dsp:cNvPr id="0" name=""/>
        <dsp:cNvSpPr/>
      </dsp:nvSpPr>
      <dsp:spPr>
        <a:xfrm>
          <a:off x="523346" y="376841"/>
          <a:ext cx="1912513" cy="664190"/>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1F9C28-C24A-5A4A-B750-E786EEA26989}">
      <dsp:nvSpPr>
        <dsp:cNvPr id="0" name=""/>
        <dsp:cNvSpPr/>
      </dsp:nvSpPr>
      <dsp:spPr>
        <a:xfrm>
          <a:off x="1297247" y="2003218"/>
          <a:ext cx="370642" cy="237210"/>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BACDE5-A09B-7F4E-88AF-C3B4D779275E}">
      <dsp:nvSpPr>
        <dsp:cNvPr id="0" name=""/>
        <dsp:cNvSpPr/>
      </dsp:nvSpPr>
      <dsp:spPr>
        <a:xfrm>
          <a:off x="593027" y="2192987"/>
          <a:ext cx="1779082" cy="444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593027" y="2192987"/>
        <a:ext cx="1779082" cy="444770"/>
      </dsp:txXfrm>
    </dsp:sp>
    <dsp:sp modelId="{63F0CA35-2221-0047-A6CE-0CFF66AB4CB8}">
      <dsp:nvSpPr>
        <dsp:cNvPr id="0" name=""/>
        <dsp:cNvSpPr/>
      </dsp:nvSpPr>
      <dsp:spPr>
        <a:xfrm>
          <a:off x="1218671" y="1092328"/>
          <a:ext cx="667155" cy="66715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dirty="0"/>
        </a:p>
      </dsp:txBody>
      <dsp:txXfrm>
        <a:off x="1316374" y="1190031"/>
        <a:ext cx="471749" cy="471749"/>
      </dsp:txXfrm>
    </dsp:sp>
    <dsp:sp modelId="{739A966C-5686-954C-B9D0-09BA6E2823B1}">
      <dsp:nvSpPr>
        <dsp:cNvPr id="0" name=""/>
        <dsp:cNvSpPr/>
      </dsp:nvSpPr>
      <dsp:spPr>
        <a:xfrm>
          <a:off x="741284" y="591813"/>
          <a:ext cx="667155" cy="66715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dirty="0"/>
        </a:p>
      </dsp:txBody>
      <dsp:txXfrm>
        <a:off x="838987" y="689516"/>
        <a:ext cx="471749" cy="471749"/>
      </dsp:txXfrm>
    </dsp:sp>
    <dsp:sp modelId="{67AAF392-91DC-9A4A-8529-EAAF81154AB8}">
      <dsp:nvSpPr>
        <dsp:cNvPr id="0" name=""/>
        <dsp:cNvSpPr/>
      </dsp:nvSpPr>
      <dsp:spPr>
        <a:xfrm>
          <a:off x="1423265" y="430510"/>
          <a:ext cx="667155" cy="66715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dirty="0"/>
        </a:p>
      </dsp:txBody>
      <dsp:txXfrm>
        <a:off x="1520968" y="528213"/>
        <a:ext cx="471749" cy="471749"/>
      </dsp:txXfrm>
    </dsp:sp>
    <dsp:sp modelId="{1E0F114F-7A94-1345-B67D-C33591CAD02B}">
      <dsp:nvSpPr>
        <dsp:cNvPr id="0" name=""/>
        <dsp:cNvSpPr/>
      </dsp:nvSpPr>
      <dsp:spPr>
        <a:xfrm>
          <a:off x="444770" y="295299"/>
          <a:ext cx="2075595" cy="1660476"/>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CF6213-0D33-8249-A335-9AB2EB3DEF6B}">
      <dsp:nvSpPr>
        <dsp:cNvPr id="0" name=""/>
        <dsp:cNvSpPr/>
      </dsp:nvSpPr>
      <dsp:spPr>
        <a:xfrm>
          <a:off x="760898" y="859013"/>
          <a:ext cx="2410497" cy="794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84 ideas generated</a:t>
          </a:r>
        </a:p>
      </dsp:txBody>
      <dsp:txXfrm>
        <a:off x="760898" y="859013"/>
        <a:ext cx="2410497" cy="794368"/>
      </dsp:txXfrm>
    </dsp:sp>
    <dsp:sp modelId="{CC2687EC-B65B-FA4D-ADE7-E0E9D316404D}">
      <dsp:nvSpPr>
        <dsp:cNvPr id="0" name=""/>
        <dsp:cNvSpPr/>
      </dsp:nvSpPr>
      <dsp:spPr>
        <a:xfrm>
          <a:off x="760898" y="2534063"/>
          <a:ext cx="2410497" cy="1488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Approx. 17 ideas per category brainstormed</a:t>
          </a:r>
        </a:p>
      </dsp:txBody>
      <dsp:txXfrm>
        <a:off x="760898" y="2534063"/>
        <a:ext cx="2410497" cy="1488259"/>
      </dsp:txXfrm>
    </dsp:sp>
    <dsp:sp modelId="{774493F8-E6BB-E346-85D1-8461D8B059FD}">
      <dsp:nvSpPr>
        <dsp:cNvPr id="0" name=""/>
        <dsp:cNvSpPr/>
      </dsp:nvSpPr>
      <dsp:spPr>
        <a:xfrm>
          <a:off x="758159" y="617416"/>
          <a:ext cx="191744" cy="19174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4CA53C-8B5A-BB4A-920E-21CE8EE94D3A}">
      <dsp:nvSpPr>
        <dsp:cNvPr id="0" name=""/>
        <dsp:cNvSpPr/>
      </dsp:nvSpPr>
      <dsp:spPr>
        <a:xfrm>
          <a:off x="892380" y="348974"/>
          <a:ext cx="191744" cy="19174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8AC827-F5FA-9B4E-9A24-B4FCAD960913}">
      <dsp:nvSpPr>
        <dsp:cNvPr id="0" name=""/>
        <dsp:cNvSpPr/>
      </dsp:nvSpPr>
      <dsp:spPr>
        <a:xfrm>
          <a:off x="1214510" y="402662"/>
          <a:ext cx="301312" cy="30131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58875A-2692-7C4A-B91D-F90C4B3E0275}">
      <dsp:nvSpPr>
        <dsp:cNvPr id="0" name=""/>
        <dsp:cNvSpPr/>
      </dsp:nvSpPr>
      <dsp:spPr>
        <a:xfrm>
          <a:off x="1482951" y="107376"/>
          <a:ext cx="191744" cy="19174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3D5F74-F82C-9A4E-8198-A10769D447D1}">
      <dsp:nvSpPr>
        <dsp:cNvPr id="0" name=""/>
        <dsp:cNvSpPr/>
      </dsp:nvSpPr>
      <dsp:spPr>
        <a:xfrm>
          <a:off x="1831926" y="0"/>
          <a:ext cx="191744" cy="19174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6B2389-D6A1-D14B-ABFF-05FFE567847E}">
      <dsp:nvSpPr>
        <dsp:cNvPr id="0" name=""/>
        <dsp:cNvSpPr/>
      </dsp:nvSpPr>
      <dsp:spPr>
        <a:xfrm>
          <a:off x="2261433" y="187909"/>
          <a:ext cx="191744" cy="19174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ED6792-4022-7143-B788-8B6BF5D6637B}">
      <dsp:nvSpPr>
        <dsp:cNvPr id="0" name=""/>
        <dsp:cNvSpPr/>
      </dsp:nvSpPr>
      <dsp:spPr>
        <a:xfrm>
          <a:off x="2529874" y="322130"/>
          <a:ext cx="301312" cy="30131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7C6C54-4839-1F4D-ACF0-E06A33D411AC}">
      <dsp:nvSpPr>
        <dsp:cNvPr id="0" name=""/>
        <dsp:cNvSpPr/>
      </dsp:nvSpPr>
      <dsp:spPr>
        <a:xfrm>
          <a:off x="2905693" y="617416"/>
          <a:ext cx="191744" cy="19174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A9D9A8-A68B-3D49-9564-98DF217EE511}">
      <dsp:nvSpPr>
        <dsp:cNvPr id="0" name=""/>
        <dsp:cNvSpPr/>
      </dsp:nvSpPr>
      <dsp:spPr>
        <a:xfrm>
          <a:off x="3066758" y="912702"/>
          <a:ext cx="191744" cy="19174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189A9C-D3B4-CF4C-8926-5E59B039206A}">
      <dsp:nvSpPr>
        <dsp:cNvPr id="0" name=""/>
        <dsp:cNvSpPr/>
      </dsp:nvSpPr>
      <dsp:spPr>
        <a:xfrm>
          <a:off x="1670861" y="348974"/>
          <a:ext cx="493056" cy="4930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1D1D3F-133B-EC43-BA9E-15B89BC50C94}">
      <dsp:nvSpPr>
        <dsp:cNvPr id="0" name=""/>
        <dsp:cNvSpPr/>
      </dsp:nvSpPr>
      <dsp:spPr>
        <a:xfrm>
          <a:off x="623938" y="1369053"/>
          <a:ext cx="191744" cy="19174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8BBC15-EA8F-0848-A485-1457EE15D8DD}">
      <dsp:nvSpPr>
        <dsp:cNvPr id="0" name=""/>
        <dsp:cNvSpPr/>
      </dsp:nvSpPr>
      <dsp:spPr>
        <a:xfrm>
          <a:off x="785003" y="1610650"/>
          <a:ext cx="301312" cy="30131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E81D18-E83C-074A-A95D-EDC920D7CBE8}">
      <dsp:nvSpPr>
        <dsp:cNvPr id="0" name=""/>
        <dsp:cNvSpPr/>
      </dsp:nvSpPr>
      <dsp:spPr>
        <a:xfrm>
          <a:off x="1187665" y="1825404"/>
          <a:ext cx="438272" cy="4382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37FCC5-5AF6-0B49-8BA1-85B9682B95AB}">
      <dsp:nvSpPr>
        <dsp:cNvPr id="0" name=""/>
        <dsp:cNvSpPr/>
      </dsp:nvSpPr>
      <dsp:spPr>
        <a:xfrm>
          <a:off x="1751393" y="2174378"/>
          <a:ext cx="191744" cy="19174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81D4ED-F115-F942-9776-945108F7DBE8}">
      <dsp:nvSpPr>
        <dsp:cNvPr id="0" name=""/>
        <dsp:cNvSpPr/>
      </dsp:nvSpPr>
      <dsp:spPr>
        <a:xfrm>
          <a:off x="1858770" y="1825404"/>
          <a:ext cx="301312" cy="30131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9A6223-648D-6E4B-9A4D-8C2F2FAF944B}">
      <dsp:nvSpPr>
        <dsp:cNvPr id="0" name=""/>
        <dsp:cNvSpPr/>
      </dsp:nvSpPr>
      <dsp:spPr>
        <a:xfrm>
          <a:off x="2127212" y="2201222"/>
          <a:ext cx="191744" cy="19174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A08B9D-9310-A44A-BA8E-5A05D3363DB5}">
      <dsp:nvSpPr>
        <dsp:cNvPr id="0" name=""/>
        <dsp:cNvSpPr/>
      </dsp:nvSpPr>
      <dsp:spPr>
        <a:xfrm>
          <a:off x="2368809" y="1771715"/>
          <a:ext cx="438272" cy="4382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036EA4-13C3-8A4E-A940-916C14EF9AA7}">
      <dsp:nvSpPr>
        <dsp:cNvPr id="0" name=""/>
        <dsp:cNvSpPr/>
      </dsp:nvSpPr>
      <dsp:spPr>
        <a:xfrm>
          <a:off x="2959381" y="1664339"/>
          <a:ext cx="301312" cy="30131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8F75BD-D8BC-3A48-9F6A-C25822246109}">
      <dsp:nvSpPr>
        <dsp:cNvPr id="0" name=""/>
        <dsp:cNvSpPr/>
      </dsp:nvSpPr>
      <dsp:spPr>
        <a:xfrm>
          <a:off x="3260694" y="402216"/>
          <a:ext cx="884911" cy="1689391"/>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4EF2CAE-DC9B-CC4B-B02D-5973AF3519AC}">
      <dsp:nvSpPr>
        <dsp:cNvPr id="0" name=""/>
        <dsp:cNvSpPr/>
      </dsp:nvSpPr>
      <dsp:spPr>
        <a:xfrm>
          <a:off x="4145605" y="403036"/>
          <a:ext cx="2413393" cy="1689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 </a:t>
          </a:r>
        </a:p>
      </dsp:txBody>
      <dsp:txXfrm>
        <a:off x="4145605" y="403036"/>
        <a:ext cx="2413393" cy="1689375"/>
      </dsp:txXfrm>
    </dsp:sp>
    <dsp:sp modelId="{418ECD5E-0CBE-144A-BFC9-FFB0A6F7AD4A}">
      <dsp:nvSpPr>
        <dsp:cNvPr id="0" name=""/>
        <dsp:cNvSpPr/>
      </dsp:nvSpPr>
      <dsp:spPr>
        <a:xfrm>
          <a:off x="4145605" y="2534063"/>
          <a:ext cx="2413393" cy="1488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Mini teams prioritize &amp; refine ideas into recommendations</a:t>
          </a:r>
        </a:p>
      </dsp:txBody>
      <dsp:txXfrm>
        <a:off x="4145605" y="2534063"/>
        <a:ext cx="2413393" cy="1488259"/>
      </dsp:txXfrm>
    </dsp:sp>
    <dsp:sp modelId="{A73BAFC7-32AD-8243-BCFC-555003986F05}">
      <dsp:nvSpPr>
        <dsp:cNvPr id="0" name=""/>
        <dsp:cNvSpPr/>
      </dsp:nvSpPr>
      <dsp:spPr>
        <a:xfrm>
          <a:off x="6558998" y="402216"/>
          <a:ext cx="884911" cy="1689391"/>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D911A47-7E7E-364E-A067-0AB5E67C6844}">
      <dsp:nvSpPr>
        <dsp:cNvPr id="0" name=""/>
        <dsp:cNvSpPr/>
      </dsp:nvSpPr>
      <dsp:spPr>
        <a:xfrm>
          <a:off x="7624914" y="282367"/>
          <a:ext cx="2051384" cy="2051384"/>
        </a:xfrm>
        <a:prstGeom prst="ca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n-US" sz="2100" kern="1200" dirty="0"/>
            <a:t>What are our top 10-15 priority recommendations?</a:t>
          </a:r>
        </a:p>
      </dsp:txBody>
      <dsp:txXfrm>
        <a:off x="7624914" y="795213"/>
        <a:ext cx="2051384" cy="1282115"/>
      </dsp:txXfrm>
    </dsp:sp>
    <dsp:sp modelId="{2BD7DA33-6DC0-D140-B1FB-41A654C1F134}">
      <dsp:nvSpPr>
        <dsp:cNvPr id="0" name=""/>
        <dsp:cNvSpPr/>
      </dsp:nvSpPr>
      <dsp:spPr>
        <a:xfrm>
          <a:off x="7443909" y="2534063"/>
          <a:ext cx="2413393" cy="1488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Target is approx. 2-3 recommendations per category</a:t>
          </a:r>
        </a:p>
      </dsp:txBody>
      <dsp:txXfrm>
        <a:off x="7443909" y="2534063"/>
        <a:ext cx="2413393" cy="148825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5.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00BB1-47C1-C842-85FF-EE0C436D154B}" type="datetimeFigureOut">
              <a:rPr lang="en-US" smtClean="0"/>
              <a:t>3/14/22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F8F4F-1637-9E48-B8A1-2B0B52D3A401}" type="slidenum">
              <a:rPr lang="en-US" smtClean="0"/>
              <a:t>‹#›</a:t>
            </a:fld>
            <a:endParaRPr lang="en-US"/>
          </a:p>
        </p:txBody>
      </p:sp>
    </p:spTree>
    <p:extLst>
      <p:ext uri="{BB962C8B-B14F-4D97-AF65-F5344CB8AC3E}">
        <p14:creationId xmlns:p14="http://schemas.microsoft.com/office/powerpoint/2010/main" val="3076659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F8F4F-1637-9E48-B8A1-2B0B52D3A401}" type="slidenum">
              <a:rPr lang="en-US" smtClean="0"/>
              <a:t>1</a:t>
            </a:fld>
            <a:endParaRPr lang="en-US"/>
          </a:p>
        </p:txBody>
      </p:sp>
    </p:spTree>
    <p:extLst>
      <p:ext uri="{BB962C8B-B14F-4D97-AF65-F5344CB8AC3E}">
        <p14:creationId xmlns:p14="http://schemas.microsoft.com/office/powerpoint/2010/main" val="3122264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reworked to align with the prioritization from the HW</a:t>
            </a:r>
          </a:p>
        </p:txBody>
      </p:sp>
      <p:sp>
        <p:nvSpPr>
          <p:cNvPr id="4" name="Slide Number Placeholder 3"/>
          <p:cNvSpPr>
            <a:spLocks noGrp="1"/>
          </p:cNvSpPr>
          <p:nvPr>
            <p:ph type="sldNum" sz="quarter" idx="5"/>
          </p:nvPr>
        </p:nvSpPr>
        <p:spPr/>
        <p:txBody>
          <a:bodyPr/>
          <a:lstStyle/>
          <a:p>
            <a:fld id="{DFFF8F4F-1637-9E48-B8A1-2B0B52D3A401}" type="slidenum">
              <a:rPr lang="en-US" smtClean="0"/>
              <a:t>2</a:t>
            </a:fld>
            <a:endParaRPr lang="en-US"/>
          </a:p>
        </p:txBody>
      </p:sp>
    </p:spTree>
    <p:extLst>
      <p:ext uri="{BB962C8B-B14F-4D97-AF65-F5344CB8AC3E}">
        <p14:creationId xmlns:p14="http://schemas.microsoft.com/office/powerpoint/2010/main" val="3811837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8C87CF-7112-014A-909A-3EF588A9D2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315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598C5A0-0139-4E76-A86F-3FFF60C4E9B1}"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690316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a:t>
            </a:r>
            <a:r>
              <a:rPr lang="en-US" i="1" dirty="0"/>
              <a:t>is the typical CAEECC process, but if we’re pressed for time, we can simply flag areas of disagreement and note the concerns (without drafting crisp alternative recommendation language)</a:t>
            </a:r>
          </a:p>
          <a:p>
            <a:endParaRPr lang="en-US" dirty="0"/>
          </a:p>
        </p:txBody>
      </p:sp>
      <p:sp>
        <p:nvSpPr>
          <p:cNvPr id="4" name="Slide Number Placeholder 3"/>
          <p:cNvSpPr>
            <a:spLocks noGrp="1"/>
          </p:cNvSpPr>
          <p:nvPr>
            <p:ph type="sldNum" sz="quarter" idx="5"/>
          </p:nvPr>
        </p:nvSpPr>
        <p:spPr/>
        <p:txBody>
          <a:bodyPr/>
          <a:lstStyle/>
          <a:p>
            <a:fld id="{DFFF8F4F-1637-9E48-B8A1-2B0B52D3A401}" type="slidenum">
              <a:rPr lang="en-US" smtClean="0"/>
              <a:t>9</a:t>
            </a:fld>
            <a:endParaRPr lang="en-US"/>
          </a:p>
        </p:txBody>
      </p:sp>
    </p:spTree>
    <p:extLst>
      <p:ext uri="{BB962C8B-B14F-4D97-AF65-F5344CB8AC3E}">
        <p14:creationId xmlns:p14="http://schemas.microsoft.com/office/powerpoint/2010/main" val="3233078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Note: This is a very aggressive timeline so we will do the best we can within our time constraints; goal is to ensure everyone feels heard and has a chance to provide input (even if it means the report is an “interim” work product that doesn’t neatly conform to typical CAEECC standards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We’ve heard it’s been hard for some to follow the process, so let’s review it together (additional slides on non-consensus example from recent EMWG in appendix)</a:t>
            </a:r>
          </a:p>
        </p:txBody>
      </p:sp>
      <p:sp>
        <p:nvSpPr>
          <p:cNvPr id="4" name="Slide Number Placeholder 3"/>
          <p:cNvSpPr>
            <a:spLocks noGrp="1"/>
          </p:cNvSpPr>
          <p:nvPr>
            <p:ph type="sldNum" sz="quarter" idx="5"/>
          </p:nvPr>
        </p:nvSpPr>
        <p:spPr/>
        <p:txBody>
          <a:bodyPr/>
          <a:lstStyle/>
          <a:p>
            <a:fld id="{DFFF8F4F-1637-9E48-B8A1-2B0B52D3A401}" type="slidenum">
              <a:rPr lang="en-US" smtClean="0"/>
              <a:t>11</a:t>
            </a:fld>
            <a:endParaRPr lang="en-US"/>
          </a:p>
        </p:txBody>
      </p:sp>
    </p:spTree>
    <p:extLst>
      <p:ext uri="{BB962C8B-B14F-4D97-AF65-F5344CB8AC3E}">
        <p14:creationId xmlns:p14="http://schemas.microsoft.com/office/powerpoint/2010/main" val="1525368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-WG/facilitator to ID anything that’s ready for Full CAEECC to review &amp; approve 4/12 so can start implementing &amp; making progress</a:t>
            </a:r>
          </a:p>
          <a:p>
            <a:r>
              <a:rPr lang="en-US" dirty="0"/>
              <a:t>-For things that need CPUC approval, could use Biz Plans to suggest CPUC change authorizing language (for example)</a:t>
            </a:r>
          </a:p>
        </p:txBody>
      </p:sp>
      <p:sp>
        <p:nvSpPr>
          <p:cNvPr id="4" name="Slide Number Placeholder 3"/>
          <p:cNvSpPr>
            <a:spLocks noGrp="1"/>
          </p:cNvSpPr>
          <p:nvPr>
            <p:ph type="sldNum" sz="quarter" idx="5"/>
          </p:nvPr>
        </p:nvSpPr>
        <p:spPr/>
        <p:txBody>
          <a:bodyPr/>
          <a:lstStyle/>
          <a:p>
            <a:fld id="{DFFF8F4F-1637-9E48-B8A1-2B0B52D3A401}" type="slidenum">
              <a:rPr lang="en-US" smtClean="0"/>
              <a:t>13</a:t>
            </a:fld>
            <a:endParaRPr lang="en-US"/>
          </a:p>
        </p:txBody>
      </p:sp>
    </p:spTree>
    <p:extLst>
      <p:ext uri="{BB962C8B-B14F-4D97-AF65-F5344CB8AC3E}">
        <p14:creationId xmlns:p14="http://schemas.microsoft.com/office/powerpoint/2010/main" val="48430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Chat: </a:t>
            </a:r>
            <a:r>
              <a:rPr lang="en-US" sz="1200" b="0" i="0" u="none" strike="noStrike" kern="1200" dirty="0">
                <a:solidFill>
                  <a:schemeClr val="tx1"/>
                </a:solidFill>
                <a:effectLst/>
                <a:latin typeface="+mn-lt"/>
                <a:ea typeface="+mn-ea"/>
                <a:cs typeface="+mn-cs"/>
              </a:rPr>
              <a:t>Facilitator may not see it; and can get distracting and we want to encourage everyone to speak with one another vs. chatting on the side</a:t>
            </a:r>
            <a:endParaRPr lang="en-US" dirty="0"/>
          </a:p>
        </p:txBody>
      </p:sp>
      <p:sp>
        <p:nvSpPr>
          <p:cNvPr id="4" name="Slide Number Placeholder 3"/>
          <p:cNvSpPr>
            <a:spLocks noGrp="1"/>
          </p:cNvSpPr>
          <p:nvPr>
            <p:ph type="sldNum" sz="quarter" idx="5"/>
          </p:nvPr>
        </p:nvSpPr>
        <p:spPr/>
        <p:txBody>
          <a:bodyPr/>
          <a:lstStyle/>
          <a:p>
            <a:fld id="{DFFF8F4F-1637-9E48-B8A1-2B0B52D3A401}" type="slidenum">
              <a:rPr lang="en-US" smtClean="0"/>
              <a:t>23</a:t>
            </a:fld>
            <a:endParaRPr lang="en-US"/>
          </a:p>
        </p:txBody>
      </p:sp>
    </p:spTree>
    <p:extLst>
      <p:ext uri="{BB962C8B-B14F-4D97-AF65-F5344CB8AC3E}">
        <p14:creationId xmlns:p14="http://schemas.microsoft.com/office/powerpoint/2010/main" val="1283306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Non-consensus means 1</a:t>
            </a:r>
            <a:r>
              <a:rPr lang="en-US" baseline="30000" dirty="0"/>
              <a:t>st</a:t>
            </a:r>
            <a:r>
              <a:rPr lang="en-US" dirty="0"/>
              <a:t> choice options are </a:t>
            </a:r>
            <a:r>
              <a:rPr lang="en-US" dirty="0" err="1"/>
              <a:t>slpit</a:t>
            </a:r>
            <a:r>
              <a:rPr lang="en-US" dirty="0"/>
              <a:t>, but it’s possible that many WG members find both acceptable</a:t>
            </a:r>
          </a:p>
        </p:txBody>
      </p:sp>
      <p:sp>
        <p:nvSpPr>
          <p:cNvPr id="4" name="Slide Number Placeholder 3"/>
          <p:cNvSpPr>
            <a:spLocks noGrp="1"/>
          </p:cNvSpPr>
          <p:nvPr>
            <p:ph type="sldNum" sz="quarter" idx="5"/>
          </p:nvPr>
        </p:nvSpPr>
        <p:spPr/>
        <p:txBody>
          <a:bodyPr/>
          <a:lstStyle/>
          <a:p>
            <a:fld id="{DFFF8F4F-1637-9E48-B8A1-2B0B52D3A401}" type="slidenum">
              <a:rPr lang="en-US" smtClean="0"/>
              <a:t>29</a:t>
            </a:fld>
            <a:endParaRPr lang="en-US"/>
          </a:p>
        </p:txBody>
      </p:sp>
    </p:spTree>
    <p:extLst>
      <p:ext uri="{BB962C8B-B14F-4D97-AF65-F5344CB8AC3E}">
        <p14:creationId xmlns:p14="http://schemas.microsoft.com/office/powerpoint/2010/main" val="1309406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57C3F-0FB2-4B2E-BA6A-FEEEFF1AF7E3}"/>
              </a:ext>
            </a:extLst>
          </p:cNvPr>
          <p:cNvSpPr>
            <a:spLocks noGrp="1"/>
          </p:cNvSpPr>
          <p:nvPr>
            <p:ph type="ctrTitle"/>
          </p:nvPr>
        </p:nvSpPr>
        <p:spPr>
          <a:xfrm>
            <a:off x="2057400" y="685801"/>
            <a:ext cx="8115300" cy="3046228"/>
          </a:xfrm>
        </p:spPr>
        <p:txBody>
          <a:bodyPr anchor="b">
            <a:normAutofit/>
          </a:bodyPr>
          <a:lstStyle>
            <a:lvl1pPr algn="ctr">
              <a:defRPr sz="3600" cap="all" spc="3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8583AE9-1CC1-4572-A6E5-E97F80E47661}"/>
              </a:ext>
            </a:extLst>
          </p:cNvPr>
          <p:cNvSpPr>
            <a:spLocks noGrp="1"/>
          </p:cNvSpPr>
          <p:nvPr>
            <p:ph type="subTitle" idx="1"/>
          </p:nvPr>
        </p:nvSpPr>
        <p:spPr>
          <a:xfrm>
            <a:off x="2057400" y="4114800"/>
            <a:ext cx="8115300" cy="2057400"/>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C04DE7C-68AB-403D-B9D8-7398C292C6DA}"/>
              </a:ext>
            </a:extLst>
          </p:cNvPr>
          <p:cNvSpPr>
            <a:spLocks noGrp="1"/>
          </p:cNvSpPr>
          <p:nvPr>
            <p:ph type="dt" sz="half" idx="10"/>
          </p:nvPr>
        </p:nvSpPr>
        <p:spPr/>
        <p:txBody>
          <a:bodyPr/>
          <a:lstStyle/>
          <a:p>
            <a:fld id="{3A273BB5-26AD-834B-ACAB-6D0FA2F1E69A}" type="datetime1">
              <a:rPr lang="en-US" smtClean="0"/>
              <a:t>3/14/22</a:t>
            </a:fld>
            <a:endParaRPr lang="en-US" dirty="0"/>
          </a:p>
        </p:txBody>
      </p:sp>
      <p:sp>
        <p:nvSpPr>
          <p:cNvPr id="5" name="Footer Placeholder 4">
            <a:extLst>
              <a:ext uri="{FF2B5EF4-FFF2-40B4-BE49-F238E27FC236}">
                <a16:creationId xmlns:a16="http://schemas.microsoft.com/office/drawing/2014/main" id="{51003E50-6613-4D86-AA22-43B14E7279E9}"/>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3069AB5-A56D-471F-9236-EFA981E2EA03}"/>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4229893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2744C-12E6-455B-B646-2EA92DE0E9A2}"/>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7D71C4D-C062-4EEE-9A9A-31ADCC5C87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944DC97-C26E-407A-9E29-68C52D547BDA}"/>
              </a:ext>
            </a:extLst>
          </p:cNvPr>
          <p:cNvSpPr>
            <a:spLocks noGrp="1"/>
          </p:cNvSpPr>
          <p:nvPr>
            <p:ph type="dt" sz="half" idx="10"/>
          </p:nvPr>
        </p:nvSpPr>
        <p:spPr/>
        <p:txBody>
          <a:bodyPr/>
          <a:lstStyle/>
          <a:p>
            <a:fld id="{12AF30D8-40CC-574F-886D-B978B126D77E}" type="datetime1">
              <a:rPr lang="en-US" smtClean="0"/>
              <a:t>3/14/22</a:t>
            </a:fld>
            <a:endParaRPr lang="en-US"/>
          </a:p>
        </p:txBody>
      </p:sp>
      <p:sp>
        <p:nvSpPr>
          <p:cNvPr id="5" name="Footer Placeholder 4">
            <a:extLst>
              <a:ext uri="{FF2B5EF4-FFF2-40B4-BE49-F238E27FC236}">
                <a16:creationId xmlns:a16="http://schemas.microsoft.com/office/drawing/2014/main" id="{E72E9353-B771-47FF-975E-72337414E0ED}"/>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1EA5A858-B8B2-4364-A7D0-B2E8FAE0ADD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797481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A6BABE-D80C-4F54-A03C-E1F9EBCA83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285191-EF5B-48BE-AB5D-B7BA4C3D09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A387A-1231-4FE3-8574-D4331A3432D2}"/>
              </a:ext>
            </a:extLst>
          </p:cNvPr>
          <p:cNvSpPr>
            <a:spLocks noGrp="1"/>
          </p:cNvSpPr>
          <p:nvPr>
            <p:ph type="dt" sz="half" idx="10"/>
          </p:nvPr>
        </p:nvSpPr>
        <p:spPr/>
        <p:txBody>
          <a:bodyPr/>
          <a:lstStyle/>
          <a:p>
            <a:fld id="{D8879C4E-1C91-BE47-9502-45A8CDC07C42}" type="datetime1">
              <a:rPr lang="en-US" smtClean="0"/>
              <a:t>3/14/22</a:t>
            </a:fld>
            <a:endParaRPr lang="en-US"/>
          </a:p>
        </p:txBody>
      </p:sp>
      <p:sp>
        <p:nvSpPr>
          <p:cNvPr id="5" name="Footer Placeholder 4">
            <a:extLst>
              <a:ext uri="{FF2B5EF4-FFF2-40B4-BE49-F238E27FC236}">
                <a16:creationId xmlns:a16="http://schemas.microsoft.com/office/drawing/2014/main" id="{02F21559-4901-4AD3-ABE7-DF0235457312}"/>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D8F6C18E-B751-4E7B-9CD8-1BF44DAB80F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965118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3911AA-67E0-5A46-8543-9FB39D2A2C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tx2"/>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368BE436-6D5E-154B-B593-9563EE26A161}" type="datetime4">
              <a:rPr lang="en-US" smtClean="0"/>
              <a:t>March 14, 2022</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888816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DFFCCB02-CE96-9B48-B34B-ED999AD6AF8F}" type="datetime4">
              <a:rPr lang="en-US" smtClean="0"/>
              <a:t>March 14, 2022</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42414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0452B87E-DD1F-6748-8BC5-22DAF5FFE484}" type="datetime4">
              <a:rPr lang="en-US" smtClean="0"/>
              <a:t>March 14, 2022</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873420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00CA6B9E-C90A-1E43-952F-3A4996AC1F19}" type="datetime4">
              <a:rPr lang="en-US" smtClean="0"/>
              <a:t>March 14, 2022</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6589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E2002BBB-FEFE-2F4E-B36D-F36ECB58A560}" type="datetime4">
              <a:rPr lang="en-US" smtClean="0"/>
              <a:t>March 14, 2022</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3283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B8AE209C-6E50-534E-828D-C025BCA52FF1}" type="datetime4">
              <a:rPr lang="en-US" smtClean="0"/>
              <a:t>March 14, 2022</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5836680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6401772B-1694-6141-AA26-CE2BFB1B3E9D}" type="datetime4">
              <a:rPr lang="en-US" smtClean="0"/>
              <a:t>March 14, 2022</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770504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5840BAAA-BA31-DF47-BEEE-A0767E7BAD8E}" type="datetime4">
              <a:rPr lang="en-US" smtClean="0"/>
              <a:t>March 14, 2022</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949327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9B412-EBAB-4569-B3D9-6B346BF837B2}"/>
              </a:ext>
            </a:extLst>
          </p:cNvPr>
          <p:cNvSpPr>
            <a:spLocks noGrp="1"/>
          </p:cNvSpPr>
          <p:nvPr>
            <p:ph type="title"/>
          </p:nvPr>
        </p:nvSpPr>
        <p:spPr>
          <a:xfrm>
            <a:off x="1371600" y="685800"/>
            <a:ext cx="9486900" cy="1371600"/>
          </a:xfrm>
        </p:spPr>
        <p:txBody>
          <a:bodyPr>
            <a:normAutofit/>
          </a:bodyPr>
          <a:lstStyle>
            <a:lvl1pPr algn="l">
              <a:defRPr sz="3200"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E7C8AE-B0F4-404F-BCAD-A14C18E50D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8AA9CAD-DAFB-4DE3-9C41-7FD03EA8D8DD}"/>
              </a:ext>
            </a:extLst>
          </p:cNvPr>
          <p:cNvSpPr>
            <a:spLocks noGrp="1"/>
          </p:cNvSpPr>
          <p:nvPr>
            <p:ph type="dt" sz="half" idx="10"/>
          </p:nvPr>
        </p:nvSpPr>
        <p:spPr/>
        <p:txBody>
          <a:bodyPr/>
          <a:lstStyle/>
          <a:p>
            <a:fld id="{A96D54F9-F2A1-5940-B550-5B26621FC96E}" type="datetime1">
              <a:rPr lang="en-US" smtClean="0"/>
              <a:t>3/14/22</a:t>
            </a:fld>
            <a:endParaRPr lang="en-US"/>
          </a:p>
        </p:txBody>
      </p:sp>
      <p:sp>
        <p:nvSpPr>
          <p:cNvPr id="5" name="Footer Placeholder 4">
            <a:extLst>
              <a:ext uri="{FF2B5EF4-FFF2-40B4-BE49-F238E27FC236}">
                <a16:creationId xmlns:a16="http://schemas.microsoft.com/office/drawing/2014/main" id="{8FCE3137-8136-46C5-AC2F-49E5F55E4C7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F1AB6EF-A0B1-4706-AE44-253A6B182D48}"/>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402356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0D70E7B2-CAAC-584D-8659-FC5616959AA2}" type="datetime4">
              <a:rPr lang="en-US" smtClean="0"/>
              <a:t>March 14, 2022</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912107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95EFAD1B-CE6A-8040-AC79-F7BAFADE3C95}" type="datetime4">
              <a:rPr lang="en-US" smtClean="0"/>
              <a:t>March 14, 2022</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467412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DD829D51-B0AE-0A4F-A7E2-A1587704FA35}" type="datetime4">
              <a:rPr lang="en-US" smtClean="0"/>
              <a:t>March 14, 2022</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5555555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565F4028-218B-ED46-A925-25733D737902}" type="datetime4">
              <a:rPr lang="en-US" smtClean="0"/>
              <a:t>March 14, 2022</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138272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3911AA-67E0-5A46-8543-9FB39D2A2C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tx2"/>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368BE436-6D5E-154B-B593-9563EE26A161}" type="datetime4">
              <a:rPr lang="en-US" smtClean="0"/>
              <a:t>March 14, 2022</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3774421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DFFCCB02-CE96-9B48-B34B-ED999AD6AF8F}" type="datetime4">
              <a:rPr lang="en-US" smtClean="0"/>
              <a:t>March 14, 2022</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395132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0452B87E-DD1F-6748-8BC5-22DAF5FFE484}" type="datetime4">
              <a:rPr lang="en-US" smtClean="0"/>
              <a:t>March 14, 2022</a:t>
            </a:fld>
            <a:endParaRPr lang="en-US" dirty="0"/>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7911266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00CA6B9E-C90A-1E43-952F-3A4996AC1F19}" type="datetime4">
              <a:rPr lang="en-US" smtClean="0"/>
              <a:t>March 14, 2022</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7796020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E2002BBB-FEFE-2F4E-B36D-F36ECB58A560}" type="datetime4">
              <a:rPr lang="en-US" smtClean="0"/>
              <a:t>March 14, 2022</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721764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B8AE209C-6E50-534E-828D-C025BCA52FF1}" type="datetime4">
              <a:rPr lang="en-US" smtClean="0"/>
              <a:t>March 14, 2022</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54526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2F68-BF19-468D-B422-54B6D189FA58}"/>
              </a:ext>
            </a:extLst>
          </p:cNvPr>
          <p:cNvSpPr>
            <a:spLocks noGrp="1"/>
          </p:cNvSpPr>
          <p:nvPr>
            <p:ph type="title"/>
          </p:nvPr>
        </p:nvSpPr>
        <p:spPr>
          <a:xfrm>
            <a:off x="831850" y="1709738"/>
            <a:ext cx="10515600" cy="2774071"/>
          </a:xfrm>
        </p:spPr>
        <p:txBody>
          <a:bodyPr anchor="b">
            <a:normAutofit/>
          </a:bodyPr>
          <a:lstStyle>
            <a:lvl1pPr algn="ct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CBF7D7-84D4-4A39-B44E-9B029EEB1FE8}"/>
              </a:ext>
            </a:extLst>
          </p:cNvPr>
          <p:cNvSpPr>
            <a:spLocks noGrp="1"/>
          </p:cNvSpPr>
          <p:nvPr>
            <p:ph type="body" idx="1"/>
          </p:nvPr>
        </p:nvSpPr>
        <p:spPr>
          <a:xfrm>
            <a:off x="831850" y="4641624"/>
            <a:ext cx="10515600" cy="1448026"/>
          </a:xfrm>
        </p:spPr>
        <p:txBody>
          <a:bodyPr/>
          <a:lstStyle>
            <a:lvl1pPr marL="0" indent="0" algn="ctr">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E29709-D243-41E8-89FA-62FA7AEB52E1}"/>
              </a:ext>
            </a:extLst>
          </p:cNvPr>
          <p:cNvSpPr>
            <a:spLocks noGrp="1"/>
          </p:cNvSpPr>
          <p:nvPr>
            <p:ph type="dt" sz="half" idx="10"/>
          </p:nvPr>
        </p:nvSpPr>
        <p:spPr/>
        <p:txBody>
          <a:bodyPr/>
          <a:lstStyle/>
          <a:p>
            <a:fld id="{4EEE1B95-76EE-6544-9A64-EFD86339DE2B}" type="datetime1">
              <a:rPr lang="en-US" smtClean="0"/>
              <a:t>3/14/22</a:t>
            </a:fld>
            <a:endParaRPr lang="en-US"/>
          </a:p>
        </p:txBody>
      </p:sp>
      <p:sp>
        <p:nvSpPr>
          <p:cNvPr id="5" name="Footer Placeholder 4">
            <a:extLst>
              <a:ext uri="{FF2B5EF4-FFF2-40B4-BE49-F238E27FC236}">
                <a16:creationId xmlns:a16="http://schemas.microsoft.com/office/drawing/2014/main" id="{5AAB99C0-DC2A-4133-A10D-D43A1E05BB1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98122EFD-A17E-47F5-8AC9-EFD6D813DBE7}"/>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663953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6401772B-1694-6141-AA26-CE2BFB1B3E9D}" type="datetime4">
              <a:rPr lang="en-US" smtClean="0"/>
              <a:t>March 14, 2022</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1866513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5840BAAA-BA31-DF47-BEEE-A0767E7BAD8E}" type="datetime4">
              <a:rPr lang="en-US" smtClean="0"/>
              <a:t>March 14, 2022</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601454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0D70E7B2-CAAC-584D-8659-FC5616959AA2}" type="datetime4">
              <a:rPr lang="en-US" smtClean="0"/>
              <a:t>March 14, 2022</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750325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dirty="0"/>
              <a:t>Click to edit </a:t>
            </a:r>
            <a:br>
              <a:rPr lang="en-US" dirty="0"/>
            </a:br>
            <a:r>
              <a:rPr lang="en-US" dirty="0"/>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95EFAD1B-CE6A-8040-AC79-F7BAFADE3C95}" type="datetime4">
              <a:rPr lang="en-US" smtClean="0"/>
              <a:t>March 14, 2022</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9953715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DD829D51-B0AE-0A4F-A7E2-A1587704FA35}" type="datetime4">
              <a:rPr lang="en-US" smtClean="0"/>
              <a:t>March 14, 2022</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413101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565F4028-218B-ED46-A925-25733D737902}" type="datetime4">
              <a:rPr lang="en-US" smtClean="0"/>
              <a:t>March 14, 2022</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9662706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Color_PPT_template-01.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95871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2" name="Picture 1" descr="Color_PPT_cover-03.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165728"/>
            <a:ext cx="121920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59099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 name="Group 20"/>
          <p:cNvGrpSpPr>
            <a:grpSpLocks/>
          </p:cNvGrpSpPr>
          <p:nvPr userDrawn="1"/>
        </p:nvGrpSpPr>
        <p:grpSpPr bwMode="auto">
          <a:xfrm>
            <a:off x="8417984" y="5492753"/>
            <a:ext cx="3471333" cy="720725"/>
            <a:chOff x="3289" y="3626"/>
            <a:chExt cx="1640" cy="454"/>
          </a:xfrm>
        </p:grpSpPr>
        <p:sp>
          <p:nvSpPr>
            <p:cNvPr id="3" name="Rectangle 6"/>
            <p:cNvSpPr>
              <a:spLocks noChangeArrowheads="1"/>
            </p:cNvSpPr>
            <p:nvPr/>
          </p:nvSpPr>
          <p:spPr bwMode="gray">
            <a:xfrm>
              <a:off x="3289" y="3626"/>
              <a:ext cx="1640" cy="454"/>
            </a:xfrm>
            <a:prstGeom prst="rect">
              <a:avLst/>
            </a:prstGeom>
            <a:noFill/>
            <a:ln w="19050">
              <a:solidFill>
                <a:schemeClr val="bg1"/>
              </a:solidFill>
              <a:miter lim="800000"/>
              <a:headEnd/>
              <a:tailEnd/>
            </a:ln>
            <a:extLst>
              <a:ext uri="{909E8E84-426E-40DD-AFC4-6F175D3DCCD1}">
                <a14:hiddenFill xmlns:a14="http://schemas.microsoft.com/office/drawing/2010/main">
                  <a:solidFill>
                    <a:schemeClr val="bg1"/>
                  </a:solidFill>
                </a14:hiddenFill>
              </a:ext>
            </a:extLst>
          </p:spPr>
          <p:txBody>
            <a:bodyPr lIns="137160" bIns="91440" anchor="b">
              <a:spAutoFit/>
            </a:bodyPr>
            <a:lstStyle>
              <a:lvl1pPr eaLnBrk="0" hangingPunct="0">
                <a:tabLst>
                  <a:tab pos="149225" algn="l"/>
                </a:tabLst>
                <a:defRPr sz="2400">
                  <a:solidFill>
                    <a:schemeClr val="tx1"/>
                  </a:solidFill>
                  <a:latin typeface="Calibri" pitchFamily="34" charset="0"/>
                  <a:ea typeface="MS PGothic" pitchFamily="34" charset="-128"/>
                </a:defRPr>
              </a:lvl1pPr>
              <a:lvl2pPr marL="742950" indent="-285750" eaLnBrk="0" hangingPunct="0">
                <a:tabLst>
                  <a:tab pos="149225" algn="l"/>
                </a:tabLst>
                <a:defRPr sz="2400">
                  <a:solidFill>
                    <a:schemeClr val="tx1"/>
                  </a:solidFill>
                  <a:latin typeface="Calibri" pitchFamily="34" charset="0"/>
                  <a:ea typeface="MS PGothic" pitchFamily="34" charset="-128"/>
                </a:defRPr>
              </a:lvl2pPr>
              <a:lvl3pPr marL="1143000" indent="-228600" eaLnBrk="0" hangingPunct="0">
                <a:tabLst>
                  <a:tab pos="149225" algn="l"/>
                </a:tabLst>
                <a:defRPr sz="2400">
                  <a:solidFill>
                    <a:schemeClr val="tx1"/>
                  </a:solidFill>
                  <a:latin typeface="Calibri" pitchFamily="34" charset="0"/>
                  <a:ea typeface="MS PGothic" pitchFamily="34" charset="-128"/>
                </a:defRPr>
              </a:lvl3pPr>
              <a:lvl4pPr marL="1600200" indent="-228600" eaLnBrk="0" hangingPunct="0">
                <a:tabLst>
                  <a:tab pos="149225" algn="l"/>
                </a:tabLst>
                <a:defRPr sz="2400">
                  <a:solidFill>
                    <a:schemeClr val="tx1"/>
                  </a:solidFill>
                  <a:latin typeface="Calibri" pitchFamily="34" charset="0"/>
                  <a:ea typeface="MS PGothic" pitchFamily="34" charset="-128"/>
                </a:defRPr>
              </a:lvl4pPr>
              <a:lvl5pPr marL="2057400" indent="-228600" eaLnBrk="0" hangingPunct="0">
                <a:tabLst>
                  <a:tab pos="149225" algn="l"/>
                </a:tabLst>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tabLst>
                  <a:tab pos="149225" algn="l"/>
                </a:tabLs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tabLst>
                  <a:tab pos="149225" algn="l"/>
                </a:tabLs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tabLst>
                  <a:tab pos="149225" algn="l"/>
                </a:tabLs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tabLst>
                  <a:tab pos="149225" algn="l"/>
                </a:tabLst>
                <a:defRPr sz="2400">
                  <a:solidFill>
                    <a:schemeClr val="tx1"/>
                  </a:solidFill>
                  <a:latin typeface="Calibri" pitchFamily="34" charset="0"/>
                  <a:ea typeface="MS PGothic" pitchFamily="34" charset="-128"/>
                </a:defRPr>
              </a:lvl9pPr>
            </a:lstStyle>
            <a:p>
              <a:pPr>
                <a:spcBef>
                  <a:spcPct val="25000"/>
                </a:spcBef>
              </a:pPr>
              <a:r>
                <a:rPr lang="en-US" altLang="en-US" sz="1000" b="1" dirty="0">
                  <a:solidFill>
                    <a:schemeClr val="tx2"/>
                  </a:solidFill>
                </a:rPr>
                <a:t>     </a:t>
              </a:r>
              <a:r>
                <a:rPr lang="en-US" altLang="en-US" sz="1000" b="1" dirty="0">
                  <a:solidFill>
                    <a:schemeClr val="bg1"/>
                  </a:solidFill>
                </a:rPr>
                <a:t>READ AND DELETE</a:t>
              </a:r>
            </a:p>
            <a:p>
              <a:pPr>
                <a:spcBef>
                  <a:spcPct val="25000"/>
                </a:spcBef>
              </a:pPr>
              <a:r>
                <a:rPr lang="en-US" altLang="en-US" sz="1200" dirty="0">
                  <a:solidFill>
                    <a:schemeClr val="bg1"/>
                  </a:solidFill>
                </a:rPr>
                <a:t>For best results with this template, use PowerPoint 2003 </a:t>
              </a:r>
            </a:p>
          </p:txBody>
        </p:sp>
        <p:grpSp>
          <p:nvGrpSpPr>
            <p:cNvPr id="4" name="Group 9"/>
            <p:cNvGrpSpPr>
              <a:grpSpLocks/>
            </p:cNvGrpSpPr>
            <p:nvPr/>
          </p:nvGrpSpPr>
          <p:grpSpPr bwMode="auto">
            <a:xfrm rot="2700000">
              <a:off x="3391" y="3570"/>
              <a:ext cx="30" cy="220"/>
              <a:chOff x="2819" y="3237"/>
              <a:chExt cx="45" cy="330"/>
            </a:xfrm>
          </p:grpSpPr>
          <p:sp>
            <p:nvSpPr>
              <p:cNvPr id="5" name="Oval 4"/>
              <p:cNvSpPr>
                <a:spLocks noChangeArrowheads="1"/>
              </p:cNvSpPr>
              <p:nvPr/>
            </p:nvSpPr>
            <p:spPr bwMode="gray">
              <a:xfrm>
                <a:off x="2819" y="3237"/>
                <a:ext cx="0" cy="276"/>
              </a:xfrm>
              <a:prstGeom prst="ellipse">
                <a:avLst/>
              </a:prstGeom>
              <a:noFill/>
              <a:ln w="19050">
                <a:solidFill>
                  <a:schemeClr val="bg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spAutoFit/>
              </a:bodyPr>
              <a:lstStyle/>
              <a:p>
                <a:pPr fontAlgn="auto">
                  <a:spcBef>
                    <a:spcPts val="0"/>
                  </a:spcBef>
                  <a:spcAft>
                    <a:spcPts val="0"/>
                  </a:spcAft>
                  <a:defRPr/>
                </a:pPr>
                <a:endParaRPr lang="en-US" sz="1800" dirty="0">
                  <a:latin typeface="+mn-lt"/>
                  <a:ea typeface="Geneva" charset="0"/>
                  <a:cs typeface="Arial Unicode MS" charset="0"/>
                </a:endParaRPr>
              </a:p>
            </p:txBody>
          </p:sp>
          <p:sp>
            <p:nvSpPr>
              <p:cNvPr id="6" name="Line 11"/>
              <p:cNvSpPr>
                <a:spLocks noChangeShapeType="1"/>
              </p:cNvSpPr>
              <p:nvPr/>
            </p:nvSpPr>
            <p:spPr bwMode="gray">
              <a:xfrm>
                <a:off x="2864" y="3477"/>
                <a:ext cx="0" cy="9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fontAlgn="auto">
                  <a:spcBef>
                    <a:spcPts val="0"/>
                  </a:spcBef>
                  <a:spcAft>
                    <a:spcPts val="0"/>
                  </a:spcAft>
                  <a:defRPr/>
                </a:pPr>
                <a:endParaRPr lang="en-US" sz="1800" dirty="0">
                  <a:latin typeface="+mn-lt"/>
                  <a:ea typeface="Geneva" charset="0"/>
                  <a:cs typeface="Arial Unicode MS" charset="0"/>
                </a:endParaRPr>
              </a:p>
            </p:txBody>
          </p:sp>
        </p:grpSp>
      </p:grpSp>
      <p:pic>
        <p:nvPicPr>
          <p:cNvPr id="7" name="Picture 6" descr="footer_blue_color.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976938"/>
            <a:ext cx="12192000"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3"/>
          <p:cNvSpPr>
            <a:spLocks noGrp="1"/>
          </p:cNvSpPr>
          <p:nvPr>
            <p:ph type="title"/>
          </p:nvPr>
        </p:nvSpPr>
        <p:spPr>
          <a:xfrm>
            <a:off x="609600" y="132138"/>
            <a:ext cx="10972800" cy="623887"/>
          </a:xfrm>
          <a:prstGeom prst="rect">
            <a:avLst/>
          </a:prstGeom>
        </p:spPr>
        <p:txBody>
          <a:bodyPr anchor="ctr"/>
          <a:lstStyle>
            <a:lvl1pPr algn="l">
              <a:defRPr sz="2800" b="1">
                <a:solidFill>
                  <a:schemeClr val="bg2"/>
                </a:solidFill>
              </a:defRPr>
            </a:lvl1pPr>
          </a:lstStyle>
          <a:p>
            <a:r>
              <a:rPr lang="en-US" dirty="0"/>
              <a:t>Click to edit Master title style</a:t>
            </a:r>
          </a:p>
        </p:txBody>
      </p:sp>
      <p:sp>
        <p:nvSpPr>
          <p:cNvPr id="16" name="Text Placeholder 10"/>
          <p:cNvSpPr>
            <a:spLocks noGrp="1"/>
          </p:cNvSpPr>
          <p:nvPr>
            <p:ph type="body" sz="quarter" idx="10"/>
          </p:nvPr>
        </p:nvSpPr>
        <p:spPr>
          <a:xfrm>
            <a:off x="1211267" y="1828249"/>
            <a:ext cx="9753600" cy="1496828"/>
          </a:xfrm>
          <a:prstGeom prst="rect">
            <a:avLst/>
          </a:prstGeom>
        </p:spPr>
        <p:txBody>
          <a:bodyPr/>
          <a:lstStyle>
            <a:lvl1pPr marL="285750" indent="-285750">
              <a:buFont typeface="Arial" panose="020B0604020202020204" pitchFamily="34" charset="0"/>
              <a:buChar char="•"/>
              <a:defRPr sz="1800" baseline="0">
                <a:solidFill>
                  <a:srgbClr val="000000"/>
                </a:solidFill>
                <a:latin typeface="Arial" panose="020B0604020202020204" pitchFamily="34" charset="0"/>
                <a:cs typeface="Arial" panose="020B0604020202020204" pitchFamily="34" charset="0"/>
              </a:defRPr>
            </a:lvl1pPr>
            <a:lvl2pPr>
              <a:defRPr sz="1800">
                <a:solidFill>
                  <a:srgbClr val="000000"/>
                </a:solidFill>
              </a:defRPr>
            </a:lvl2pPr>
            <a:lvl3pPr>
              <a:defRPr sz="1800">
                <a:solidFill>
                  <a:srgbClr val="000000"/>
                </a:solidFill>
              </a:defRPr>
            </a:lvl3pPr>
            <a:lvl4pPr>
              <a:defRPr sz="1800">
                <a:solidFill>
                  <a:srgbClr val="000000"/>
                </a:solidFill>
              </a:defRPr>
            </a:lvl4pPr>
            <a:lvl5pPr>
              <a:defRPr sz="18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7" name="Text Placeholder 14"/>
          <p:cNvSpPr>
            <a:spLocks noGrp="1"/>
          </p:cNvSpPr>
          <p:nvPr>
            <p:ph type="body" sz="quarter" idx="11"/>
          </p:nvPr>
        </p:nvSpPr>
        <p:spPr>
          <a:xfrm>
            <a:off x="1211267" y="1279024"/>
            <a:ext cx="9753600" cy="457200"/>
          </a:xfrm>
          <a:prstGeom prst="rect">
            <a:avLst/>
          </a:prstGeom>
        </p:spPr>
        <p:txBody>
          <a:bodyPr/>
          <a:lstStyle>
            <a:lvl1pPr marL="0" indent="0">
              <a:buNone/>
              <a:defRPr sz="1800" b="1">
                <a:solidFill>
                  <a:schemeClr val="accent2"/>
                </a:solidFill>
                <a:latin typeface="Arial" panose="020B0604020202020204" pitchFamily="34" charset="0"/>
                <a:cs typeface="Arial" panose="020B0604020202020204" pitchFamily="34" charset="0"/>
              </a:defRPr>
            </a:lvl1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30659469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descr="ColorBlue_bar_top-12.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
            <a:ext cx="12192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txBox="1">
            <a:spLocks/>
          </p:cNvSpPr>
          <p:nvPr userDrawn="1"/>
        </p:nvSpPr>
        <p:spPr bwMode="auto">
          <a:xfrm>
            <a:off x="10759019" y="6492878"/>
            <a:ext cx="1500716"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fld id="{FD7B720C-F98A-44EF-809C-B225C8B671C0}" type="slidenum">
              <a:rPr lang="en-US" altLang="en-US" sz="900" smtClean="0">
                <a:solidFill>
                  <a:srgbClr val="7F7F7F"/>
                </a:solidFill>
                <a:latin typeface="Arial" pitchFamily="34" charset="0"/>
                <a:cs typeface="Arial" pitchFamily="34" charset="0"/>
              </a:rPr>
              <a:pPr algn="ctr" eaLnBrk="1" hangingPunct="1"/>
              <a:t>‹#›</a:t>
            </a:fld>
            <a:endParaRPr lang="en-US" altLang="en-US" sz="900" dirty="0">
              <a:solidFill>
                <a:srgbClr val="7F7F7F"/>
              </a:solidFill>
              <a:latin typeface="Arial" pitchFamily="34" charset="0"/>
              <a:cs typeface="Arial" pitchFamily="34" charset="0"/>
            </a:endParaRPr>
          </a:p>
        </p:txBody>
      </p:sp>
      <p:sp>
        <p:nvSpPr>
          <p:cNvPr id="4" name="Title 3"/>
          <p:cNvSpPr>
            <a:spLocks noGrp="1"/>
          </p:cNvSpPr>
          <p:nvPr>
            <p:ph type="title"/>
          </p:nvPr>
        </p:nvSpPr>
        <p:spPr>
          <a:xfrm>
            <a:off x="1615044" y="132138"/>
            <a:ext cx="9753600" cy="623887"/>
          </a:xfrm>
          <a:prstGeom prst="rect">
            <a:avLst/>
          </a:prstGeom>
        </p:spPr>
        <p:txBody>
          <a:bodyPr anchor="ctr"/>
          <a:lstStyle>
            <a:lvl1pPr algn="l">
              <a:defRPr sz="2800" b="1">
                <a:solidFill>
                  <a:schemeClr val="bg1"/>
                </a:solidFill>
              </a:defRPr>
            </a:lvl1pPr>
          </a:lstStyle>
          <a:p>
            <a:r>
              <a:rPr lang="en-US" dirty="0"/>
              <a:t>Click to edit Master title style</a:t>
            </a:r>
          </a:p>
        </p:txBody>
      </p:sp>
      <p:sp>
        <p:nvSpPr>
          <p:cNvPr id="5" name="Text Placeholder 10"/>
          <p:cNvSpPr>
            <a:spLocks noGrp="1"/>
          </p:cNvSpPr>
          <p:nvPr>
            <p:ph type="body" sz="quarter" idx="10"/>
          </p:nvPr>
        </p:nvSpPr>
        <p:spPr>
          <a:xfrm>
            <a:off x="1211267" y="1828249"/>
            <a:ext cx="9753600" cy="1496828"/>
          </a:xfrm>
          <a:prstGeom prst="rect">
            <a:avLst/>
          </a:prstGeom>
        </p:spPr>
        <p:txBody>
          <a:bodyPr/>
          <a:lstStyle>
            <a:lvl1pPr marL="285750" indent="-285750">
              <a:buFont typeface="Arial" panose="020B0604020202020204" pitchFamily="34" charset="0"/>
              <a:buChar char="•"/>
              <a:defRPr sz="1800" baseline="0">
                <a:solidFill>
                  <a:srgbClr val="000000"/>
                </a:solidFill>
                <a:latin typeface="Arial" panose="020B0604020202020204" pitchFamily="34" charset="0"/>
                <a:cs typeface="Arial" panose="020B0604020202020204" pitchFamily="34" charset="0"/>
              </a:defRPr>
            </a:lvl1pPr>
            <a:lvl2pPr>
              <a:defRPr sz="1800">
                <a:solidFill>
                  <a:srgbClr val="000000"/>
                </a:solidFill>
              </a:defRPr>
            </a:lvl2pPr>
            <a:lvl3pPr>
              <a:defRPr sz="1800">
                <a:solidFill>
                  <a:srgbClr val="000000"/>
                </a:solidFill>
              </a:defRPr>
            </a:lvl3pPr>
            <a:lvl4pPr>
              <a:defRPr sz="1800">
                <a:solidFill>
                  <a:srgbClr val="000000"/>
                </a:solidFill>
              </a:defRPr>
            </a:lvl4pPr>
            <a:lvl5pPr>
              <a:defRPr sz="18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ext Placeholder 14"/>
          <p:cNvSpPr>
            <a:spLocks noGrp="1"/>
          </p:cNvSpPr>
          <p:nvPr>
            <p:ph type="body" sz="quarter" idx="11"/>
          </p:nvPr>
        </p:nvSpPr>
        <p:spPr>
          <a:xfrm>
            <a:off x="1211267" y="1279024"/>
            <a:ext cx="9753600" cy="457200"/>
          </a:xfrm>
          <a:prstGeom prst="rect">
            <a:avLst/>
          </a:prstGeom>
        </p:spPr>
        <p:txBody>
          <a:bodyPr/>
          <a:lstStyle>
            <a:lvl1pPr marL="0" indent="0">
              <a:buNone/>
              <a:defRPr sz="1800" b="1">
                <a:solidFill>
                  <a:schemeClr val="accent2"/>
                </a:solidFill>
                <a:latin typeface="Arial" panose="020B0604020202020204" pitchFamily="34" charset="0"/>
                <a:cs typeface="Arial" panose="020B0604020202020204" pitchFamily="34" charset="0"/>
              </a:defRPr>
            </a:lvl1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2657020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668D-BFBE-4765-A294-8303931B57C9}"/>
              </a:ext>
            </a:extLst>
          </p:cNvPr>
          <p:cNvSpPr>
            <a:spLocks noGrp="1"/>
          </p:cNvSpPr>
          <p:nvPr>
            <p:ph type="title"/>
          </p:nvPr>
        </p:nvSpPr>
        <p:spPr>
          <a:xfrm>
            <a:off x="1346071" y="566278"/>
            <a:ext cx="9512429" cy="965458"/>
          </a:xfrm>
        </p:spPr>
        <p:txBody>
          <a:bodyPr/>
          <a:lstStyle>
            <a:lvl1pPr algn="ctr">
              <a:defRPr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B3C212-F55F-4D0D-BFA7-F00A33CAA196}"/>
              </a:ext>
            </a:extLst>
          </p:cNvPr>
          <p:cNvSpPr>
            <a:spLocks noGrp="1"/>
          </p:cNvSpPr>
          <p:nvPr>
            <p:ph sz="half" idx="1"/>
          </p:nvPr>
        </p:nvSpPr>
        <p:spPr>
          <a:xfrm>
            <a:off x="909758" y="2057400"/>
            <a:ext cx="5031521"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154BDD7-2575-4E82-887D-DCAF9EB15924}"/>
              </a:ext>
            </a:extLst>
          </p:cNvPr>
          <p:cNvSpPr>
            <a:spLocks noGrp="1"/>
          </p:cNvSpPr>
          <p:nvPr>
            <p:ph sz="half" idx="2"/>
          </p:nvPr>
        </p:nvSpPr>
        <p:spPr>
          <a:xfrm>
            <a:off x="6265408" y="2057401"/>
            <a:ext cx="5016834" cy="4119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CAECC8-3C3A-4A5D-AB7A-1F99E5023D3F}"/>
              </a:ext>
            </a:extLst>
          </p:cNvPr>
          <p:cNvSpPr>
            <a:spLocks noGrp="1"/>
          </p:cNvSpPr>
          <p:nvPr>
            <p:ph type="dt" sz="half" idx="10"/>
          </p:nvPr>
        </p:nvSpPr>
        <p:spPr/>
        <p:txBody>
          <a:bodyPr/>
          <a:lstStyle/>
          <a:p>
            <a:fld id="{A1AA3630-D987-A440-9A82-88291BBCEE49}" type="datetime1">
              <a:rPr lang="en-US" smtClean="0"/>
              <a:t>3/14/22</a:t>
            </a:fld>
            <a:endParaRPr lang="en-US"/>
          </a:p>
        </p:txBody>
      </p:sp>
      <p:sp>
        <p:nvSpPr>
          <p:cNvPr id="6" name="Footer Placeholder 5">
            <a:extLst>
              <a:ext uri="{FF2B5EF4-FFF2-40B4-BE49-F238E27FC236}">
                <a16:creationId xmlns:a16="http://schemas.microsoft.com/office/drawing/2014/main" id="{4447609B-ACA4-4323-9340-C7DB166D7A5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7409EA3-C5C7-4AC6-956A-DB9A3B4F314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213644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Slide Number Placeholder 5"/>
          <p:cNvSpPr txBox="1">
            <a:spLocks/>
          </p:cNvSpPr>
          <p:nvPr userDrawn="1"/>
        </p:nvSpPr>
        <p:spPr bwMode="auto">
          <a:xfrm>
            <a:off x="10759019" y="6492878"/>
            <a:ext cx="1500716"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fld id="{FD7B720C-F98A-44EF-809C-B225C8B671C0}" type="slidenum">
              <a:rPr lang="en-US" altLang="en-US" sz="900" smtClean="0">
                <a:solidFill>
                  <a:srgbClr val="7F7F7F"/>
                </a:solidFill>
                <a:latin typeface="Arial" pitchFamily="34" charset="0"/>
                <a:cs typeface="Arial" pitchFamily="34" charset="0"/>
              </a:rPr>
              <a:pPr algn="ctr" eaLnBrk="1" hangingPunct="1"/>
              <a:t>‹#›</a:t>
            </a:fld>
            <a:endParaRPr lang="en-US" altLang="en-US" sz="900" dirty="0">
              <a:solidFill>
                <a:srgbClr val="7F7F7F"/>
              </a:solidFill>
              <a:latin typeface="Arial" pitchFamily="34" charset="0"/>
              <a:cs typeface="Arial" pitchFamily="34" charset="0"/>
            </a:endParaRPr>
          </a:p>
        </p:txBody>
      </p:sp>
      <p:sp>
        <p:nvSpPr>
          <p:cNvPr id="5" name="Title 3"/>
          <p:cNvSpPr>
            <a:spLocks noGrp="1"/>
          </p:cNvSpPr>
          <p:nvPr>
            <p:ph type="title"/>
          </p:nvPr>
        </p:nvSpPr>
        <p:spPr>
          <a:xfrm>
            <a:off x="609600" y="132138"/>
            <a:ext cx="10972800" cy="623887"/>
          </a:xfrm>
          <a:prstGeom prst="rect">
            <a:avLst/>
          </a:prstGeom>
        </p:spPr>
        <p:txBody>
          <a:bodyPr anchor="ctr"/>
          <a:lstStyle>
            <a:lvl1pPr algn="l">
              <a:defRPr sz="2800" b="1">
                <a:solidFill>
                  <a:schemeClr val="bg2"/>
                </a:solidFill>
              </a:defRPr>
            </a:lvl1pPr>
          </a:lstStyle>
          <a:p>
            <a:r>
              <a:rPr lang="en-US" dirty="0"/>
              <a:t>Click to edit Master title style</a:t>
            </a:r>
          </a:p>
        </p:txBody>
      </p:sp>
      <p:sp>
        <p:nvSpPr>
          <p:cNvPr id="7" name="Text Placeholder 10"/>
          <p:cNvSpPr>
            <a:spLocks noGrp="1"/>
          </p:cNvSpPr>
          <p:nvPr>
            <p:ph type="body" sz="quarter" idx="10"/>
          </p:nvPr>
        </p:nvSpPr>
        <p:spPr>
          <a:xfrm>
            <a:off x="1211267" y="1828249"/>
            <a:ext cx="9753600" cy="1496828"/>
          </a:xfrm>
          <a:prstGeom prst="rect">
            <a:avLst/>
          </a:prstGeom>
        </p:spPr>
        <p:txBody>
          <a:bodyPr/>
          <a:lstStyle>
            <a:lvl1pPr marL="285750" indent="-285750">
              <a:buFont typeface="Arial" panose="020B0604020202020204" pitchFamily="34" charset="0"/>
              <a:buChar char="•"/>
              <a:defRPr sz="1800" baseline="0">
                <a:solidFill>
                  <a:srgbClr val="000000"/>
                </a:solidFill>
                <a:latin typeface="Arial" panose="020B0604020202020204" pitchFamily="34" charset="0"/>
                <a:cs typeface="Arial" panose="020B0604020202020204" pitchFamily="34" charset="0"/>
              </a:defRPr>
            </a:lvl1pPr>
            <a:lvl2pPr>
              <a:defRPr sz="1800">
                <a:solidFill>
                  <a:srgbClr val="000000"/>
                </a:solidFill>
              </a:defRPr>
            </a:lvl2pPr>
            <a:lvl3pPr>
              <a:defRPr sz="1800">
                <a:solidFill>
                  <a:srgbClr val="000000"/>
                </a:solidFill>
              </a:defRPr>
            </a:lvl3pPr>
            <a:lvl4pPr>
              <a:defRPr sz="1800">
                <a:solidFill>
                  <a:srgbClr val="000000"/>
                </a:solidFill>
              </a:defRPr>
            </a:lvl4pPr>
            <a:lvl5pPr>
              <a:defRPr sz="18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Text Placeholder 14"/>
          <p:cNvSpPr>
            <a:spLocks noGrp="1"/>
          </p:cNvSpPr>
          <p:nvPr>
            <p:ph type="body" sz="quarter" idx="11"/>
          </p:nvPr>
        </p:nvSpPr>
        <p:spPr>
          <a:xfrm>
            <a:off x="1211267" y="1279024"/>
            <a:ext cx="9753600" cy="457200"/>
          </a:xfrm>
          <a:prstGeom prst="rect">
            <a:avLst/>
          </a:prstGeom>
        </p:spPr>
        <p:txBody>
          <a:bodyPr/>
          <a:lstStyle>
            <a:lvl1pPr marL="0" indent="0">
              <a:buNone/>
              <a:defRPr sz="1800" b="1">
                <a:solidFill>
                  <a:schemeClr val="accent2"/>
                </a:solidFill>
                <a:latin typeface="Arial" panose="020B0604020202020204" pitchFamily="34" charset="0"/>
                <a:cs typeface="Arial" panose="020B0604020202020204" pitchFamily="34" charset="0"/>
              </a:defRPr>
            </a:lvl1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25271322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2" name="Picture 1" descr="BlueBar_DoubleLine-02.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txBox="1">
            <a:spLocks/>
          </p:cNvSpPr>
          <p:nvPr userDrawn="1"/>
        </p:nvSpPr>
        <p:spPr bwMode="auto">
          <a:xfrm>
            <a:off x="10759019" y="6492878"/>
            <a:ext cx="1500716"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fld id="{FD7B720C-F98A-44EF-809C-B225C8B671C0}" type="slidenum">
              <a:rPr lang="en-US" altLang="en-US" sz="900" smtClean="0">
                <a:solidFill>
                  <a:srgbClr val="7F7F7F"/>
                </a:solidFill>
                <a:latin typeface="Arial" pitchFamily="34" charset="0"/>
                <a:cs typeface="Arial" pitchFamily="34" charset="0"/>
              </a:rPr>
              <a:pPr algn="ctr" eaLnBrk="1" hangingPunct="1"/>
              <a:t>‹#›</a:t>
            </a:fld>
            <a:endParaRPr lang="en-US" altLang="en-US" sz="900" dirty="0">
              <a:solidFill>
                <a:srgbClr val="7F7F7F"/>
              </a:solidFill>
              <a:latin typeface="Arial" pitchFamily="34" charset="0"/>
              <a:cs typeface="Arial" pitchFamily="34" charset="0"/>
            </a:endParaRPr>
          </a:p>
        </p:txBody>
      </p:sp>
      <p:sp>
        <p:nvSpPr>
          <p:cNvPr id="4" name="Title 3"/>
          <p:cNvSpPr>
            <a:spLocks noGrp="1"/>
          </p:cNvSpPr>
          <p:nvPr>
            <p:ph type="title"/>
          </p:nvPr>
        </p:nvSpPr>
        <p:spPr>
          <a:xfrm>
            <a:off x="1630879" y="369641"/>
            <a:ext cx="9983189" cy="623887"/>
          </a:xfrm>
          <a:prstGeom prst="rect">
            <a:avLst/>
          </a:prstGeom>
        </p:spPr>
        <p:txBody>
          <a:bodyPr anchor="ctr"/>
          <a:lstStyle>
            <a:lvl1pPr algn="l">
              <a:defRPr sz="2800" b="1">
                <a:solidFill>
                  <a:schemeClr val="bg1"/>
                </a:solidFill>
              </a:defRPr>
            </a:lvl1pPr>
          </a:lstStyle>
          <a:p>
            <a:r>
              <a:rPr lang="en-US" dirty="0"/>
              <a:t>Click to edit Master title style</a:t>
            </a:r>
          </a:p>
        </p:txBody>
      </p:sp>
      <p:sp>
        <p:nvSpPr>
          <p:cNvPr id="5" name="Text Placeholder 10"/>
          <p:cNvSpPr>
            <a:spLocks noGrp="1"/>
          </p:cNvSpPr>
          <p:nvPr>
            <p:ph type="body" sz="quarter" idx="10"/>
          </p:nvPr>
        </p:nvSpPr>
        <p:spPr>
          <a:xfrm>
            <a:off x="1211267" y="1828249"/>
            <a:ext cx="9753600" cy="1496828"/>
          </a:xfrm>
          <a:prstGeom prst="rect">
            <a:avLst/>
          </a:prstGeom>
        </p:spPr>
        <p:txBody>
          <a:bodyPr/>
          <a:lstStyle>
            <a:lvl1pPr marL="285750" indent="-285750">
              <a:buFont typeface="Arial" panose="020B0604020202020204" pitchFamily="34" charset="0"/>
              <a:buChar char="•"/>
              <a:defRPr sz="1800" baseline="0">
                <a:solidFill>
                  <a:srgbClr val="000000"/>
                </a:solidFill>
                <a:latin typeface="Arial" panose="020B0604020202020204" pitchFamily="34" charset="0"/>
                <a:cs typeface="Arial" panose="020B0604020202020204" pitchFamily="34" charset="0"/>
              </a:defRPr>
            </a:lvl1pPr>
            <a:lvl2pPr>
              <a:defRPr sz="1800">
                <a:solidFill>
                  <a:srgbClr val="000000"/>
                </a:solidFill>
              </a:defRPr>
            </a:lvl2pPr>
            <a:lvl3pPr>
              <a:defRPr sz="1800">
                <a:solidFill>
                  <a:srgbClr val="000000"/>
                </a:solidFill>
              </a:defRPr>
            </a:lvl3pPr>
            <a:lvl4pPr>
              <a:defRPr sz="1800">
                <a:solidFill>
                  <a:srgbClr val="000000"/>
                </a:solidFill>
              </a:defRPr>
            </a:lvl4pPr>
            <a:lvl5pPr>
              <a:defRPr sz="18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ext Placeholder 14"/>
          <p:cNvSpPr>
            <a:spLocks noGrp="1"/>
          </p:cNvSpPr>
          <p:nvPr>
            <p:ph type="body" sz="quarter" idx="11"/>
          </p:nvPr>
        </p:nvSpPr>
        <p:spPr>
          <a:xfrm>
            <a:off x="1211267" y="1279024"/>
            <a:ext cx="9753600" cy="457200"/>
          </a:xfrm>
          <a:prstGeom prst="rect">
            <a:avLst/>
          </a:prstGeom>
        </p:spPr>
        <p:txBody>
          <a:bodyPr/>
          <a:lstStyle>
            <a:lvl1pPr marL="0" indent="0">
              <a:buNone/>
              <a:defRPr sz="1800" b="1">
                <a:solidFill>
                  <a:schemeClr val="accent2"/>
                </a:solidFill>
                <a:latin typeface="Arial" panose="020B0604020202020204" pitchFamily="34" charset="0"/>
                <a:cs typeface="Arial" panose="020B0604020202020204" pitchFamily="34" charset="0"/>
              </a:defRPr>
            </a:lvl1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5436525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4" name="Picture 1" descr="Color_PPT_template-01.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203448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pic>
        <p:nvPicPr>
          <p:cNvPr id="2" name="Picture 1" descr="ColorBlue_bar_top-12.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
            <a:ext cx="12192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AC9C4D6B-1165-4166-BD7A-1671121AD6E8}"/>
              </a:ext>
            </a:extLst>
          </p:cNvPr>
          <p:cNvSpPr txBox="1"/>
          <p:nvPr userDrawn="1"/>
        </p:nvSpPr>
        <p:spPr>
          <a:xfrm>
            <a:off x="189390" y="6507331"/>
            <a:ext cx="4548516" cy="196208"/>
          </a:xfrm>
          <a:prstGeom prst="rect">
            <a:avLst/>
          </a:prstGeom>
          <a:noFill/>
        </p:spPr>
        <p:txBody>
          <a:bodyPr wrap="square" rtlCol="0">
            <a:spAutoFit/>
          </a:bodyPr>
          <a:lstStyle/>
          <a:p>
            <a:r>
              <a:rPr lang="en-US" sz="675" dirty="0"/>
              <a:t>© 2018 Pacific Gas and Electric Company. All rights reserved.</a:t>
            </a:r>
          </a:p>
        </p:txBody>
      </p:sp>
    </p:spTree>
    <p:extLst>
      <p:ext uri="{BB962C8B-B14F-4D97-AF65-F5344CB8AC3E}">
        <p14:creationId xmlns:p14="http://schemas.microsoft.com/office/powerpoint/2010/main" val="23012626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D5AE3-9B46-7049-9953-80BDEEDF5A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E9281D-B587-EA45-843B-4159391C4C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932219-2705-5D48-BEE0-A172BCDD3F65}"/>
              </a:ext>
            </a:extLst>
          </p:cNvPr>
          <p:cNvSpPr>
            <a:spLocks noGrp="1"/>
          </p:cNvSpPr>
          <p:nvPr>
            <p:ph type="dt" sz="half" idx="10"/>
          </p:nvPr>
        </p:nvSpPr>
        <p:spPr/>
        <p:txBody>
          <a:bodyPr/>
          <a:lstStyle/>
          <a:p>
            <a:fld id="{44286644-44D7-5944-B481-BE79B9912C33}" type="datetime1">
              <a:rPr lang="en-US" smtClean="0"/>
              <a:t>3/14/22</a:t>
            </a:fld>
            <a:endParaRPr lang="en-US"/>
          </a:p>
        </p:txBody>
      </p:sp>
      <p:sp>
        <p:nvSpPr>
          <p:cNvPr id="5" name="Footer Placeholder 4">
            <a:extLst>
              <a:ext uri="{FF2B5EF4-FFF2-40B4-BE49-F238E27FC236}">
                <a16:creationId xmlns:a16="http://schemas.microsoft.com/office/drawing/2014/main" id="{03D49B18-1E17-F149-8398-4356241B7E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7CAB59-52C7-E248-A325-FAF5BBAC3843}"/>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10044346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07EAC-9C06-FD4B-9E9A-689088B8C36E}"/>
              </a:ext>
            </a:extLst>
          </p:cNvPr>
          <p:cNvSpPr>
            <a:spLocks noGrp="1"/>
          </p:cNvSpPr>
          <p:nvPr>
            <p:ph type="title"/>
          </p:nvPr>
        </p:nvSpPr>
        <p:spPr>
          <a:xfrm>
            <a:off x="838200" y="365125"/>
            <a:ext cx="10515600" cy="786781"/>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6DF108F-C169-564F-AD53-DC20E0AE49E8}"/>
              </a:ext>
            </a:extLst>
          </p:cNvPr>
          <p:cNvSpPr>
            <a:spLocks noGrp="1"/>
          </p:cNvSpPr>
          <p:nvPr>
            <p:ph idx="1"/>
          </p:nvPr>
        </p:nvSpPr>
        <p:spPr>
          <a:xfrm>
            <a:off x="838200" y="1246909"/>
            <a:ext cx="10515600" cy="49300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E0A409E-C0AF-384A-A461-9FC0316D9D82}"/>
              </a:ext>
            </a:extLst>
          </p:cNvPr>
          <p:cNvSpPr>
            <a:spLocks noGrp="1"/>
          </p:cNvSpPr>
          <p:nvPr>
            <p:ph type="dt" sz="half" idx="10"/>
          </p:nvPr>
        </p:nvSpPr>
        <p:spPr/>
        <p:txBody>
          <a:bodyPr/>
          <a:lstStyle/>
          <a:p>
            <a:fld id="{D451BADF-F59A-D242-8BB9-18EE85D1301E}" type="datetime1">
              <a:rPr lang="en-US" smtClean="0"/>
              <a:t>3/14/22</a:t>
            </a:fld>
            <a:endParaRPr lang="en-US"/>
          </a:p>
        </p:txBody>
      </p:sp>
      <p:sp>
        <p:nvSpPr>
          <p:cNvPr id="5" name="Footer Placeholder 4">
            <a:extLst>
              <a:ext uri="{FF2B5EF4-FFF2-40B4-BE49-F238E27FC236}">
                <a16:creationId xmlns:a16="http://schemas.microsoft.com/office/drawing/2014/main" id="{5C81205E-9F98-8C4E-9794-93198C85BC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04FAFB-5EC4-FA43-BCCD-F1E9126B364A}"/>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25128721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262DF-803D-7F44-8C7F-9723240752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D8F91F-06DF-AF4A-85DB-B19F8EB72E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70A055-28E8-1540-B377-7D606729A901}"/>
              </a:ext>
            </a:extLst>
          </p:cNvPr>
          <p:cNvSpPr>
            <a:spLocks noGrp="1"/>
          </p:cNvSpPr>
          <p:nvPr>
            <p:ph type="dt" sz="half" idx="10"/>
          </p:nvPr>
        </p:nvSpPr>
        <p:spPr/>
        <p:txBody>
          <a:bodyPr/>
          <a:lstStyle/>
          <a:p>
            <a:fld id="{4E2CC1E5-2F4E-F845-BB16-FCC02A0A48A7}" type="datetime1">
              <a:rPr lang="en-US" smtClean="0"/>
              <a:t>3/14/22</a:t>
            </a:fld>
            <a:endParaRPr lang="en-US"/>
          </a:p>
        </p:txBody>
      </p:sp>
      <p:sp>
        <p:nvSpPr>
          <p:cNvPr id="5" name="Footer Placeholder 4">
            <a:extLst>
              <a:ext uri="{FF2B5EF4-FFF2-40B4-BE49-F238E27FC236}">
                <a16:creationId xmlns:a16="http://schemas.microsoft.com/office/drawing/2014/main" id="{A5F5F65D-FC88-3F41-ADE4-1A4B277AE7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22FCFF-CE64-9940-8DF3-1712E59E04C8}"/>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27043645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8869C-2ED0-B244-879A-182329DE1A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5DFF0B-6CE3-3447-88A8-213FAD7F9D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019797D-9ADC-964E-8C55-CE6FDAF554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246CE5-5081-6348-A163-DF5EF5756D35}"/>
              </a:ext>
            </a:extLst>
          </p:cNvPr>
          <p:cNvSpPr>
            <a:spLocks noGrp="1"/>
          </p:cNvSpPr>
          <p:nvPr>
            <p:ph type="dt" sz="half" idx="10"/>
          </p:nvPr>
        </p:nvSpPr>
        <p:spPr/>
        <p:txBody>
          <a:bodyPr/>
          <a:lstStyle/>
          <a:p>
            <a:fld id="{566C6D68-251A-1140-8A91-F71A5AA125DF}" type="datetime1">
              <a:rPr lang="en-US" smtClean="0"/>
              <a:t>3/14/22</a:t>
            </a:fld>
            <a:endParaRPr lang="en-US"/>
          </a:p>
        </p:txBody>
      </p:sp>
      <p:sp>
        <p:nvSpPr>
          <p:cNvPr id="6" name="Footer Placeholder 5">
            <a:extLst>
              <a:ext uri="{FF2B5EF4-FFF2-40B4-BE49-F238E27FC236}">
                <a16:creationId xmlns:a16="http://schemas.microsoft.com/office/drawing/2014/main" id="{1DD21C26-D4D1-224F-B7F8-562B16C02C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B451BE-AEDE-D444-A2B4-ED61FA504059}"/>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20897566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EBFEE-1E6C-D741-9D2D-88CC62235B0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1F6784-0831-1743-B501-0EF94ABAEB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19D3B2-51DB-D041-BA4E-41AFFBC49E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332030-C82F-4E4A-B778-88ED651890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EB0592-7411-494A-B075-D401DA275B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4507E6-A119-4B41-9EEB-E9B7BC9181CE}"/>
              </a:ext>
            </a:extLst>
          </p:cNvPr>
          <p:cNvSpPr>
            <a:spLocks noGrp="1"/>
          </p:cNvSpPr>
          <p:nvPr>
            <p:ph type="dt" sz="half" idx="10"/>
          </p:nvPr>
        </p:nvSpPr>
        <p:spPr/>
        <p:txBody>
          <a:bodyPr/>
          <a:lstStyle/>
          <a:p>
            <a:fld id="{8622D0F6-31BF-D347-AB32-8C1B9875566B}" type="datetime1">
              <a:rPr lang="en-US" smtClean="0"/>
              <a:t>3/14/22</a:t>
            </a:fld>
            <a:endParaRPr lang="en-US"/>
          </a:p>
        </p:txBody>
      </p:sp>
      <p:sp>
        <p:nvSpPr>
          <p:cNvPr id="8" name="Footer Placeholder 7">
            <a:extLst>
              <a:ext uri="{FF2B5EF4-FFF2-40B4-BE49-F238E27FC236}">
                <a16:creationId xmlns:a16="http://schemas.microsoft.com/office/drawing/2014/main" id="{F1E9FF7E-65F9-B64E-862D-D55BE0664F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8CE1C9-01E1-1841-BD98-537E45282BA3}"/>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3897817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37453-A90D-9A43-A6C2-7A30B5237C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0D7B3A-0B92-A446-9851-12872AD4DA5B}"/>
              </a:ext>
            </a:extLst>
          </p:cNvPr>
          <p:cNvSpPr>
            <a:spLocks noGrp="1"/>
          </p:cNvSpPr>
          <p:nvPr>
            <p:ph type="dt" sz="half" idx="10"/>
          </p:nvPr>
        </p:nvSpPr>
        <p:spPr/>
        <p:txBody>
          <a:bodyPr/>
          <a:lstStyle/>
          <a:p>
            <a:fld id="{ACB69153-C616-3D46-B59C-43FE3028ECC3}" type="datetime1">
              <a:rPr lang="en-US" smtClean="0"/>
              <a:t>3/14/22</a:t>
            </a:fld>
            <a:endParaRPr lang="en-US"/>
          </a:p>
        </p:txBody>
      </p:sp>
      <p:sp>
        <p:nvSpPr>
          <p:cNvPr id="4" name="Footer Placeholder 3">
            <a:extLst>
              <a:ext uri="{FF2B5EF4-FFF2-40B4-BE49-F238E27FC236}">
                <a16:creationId xmlns:a16="http://schemas.microsoft.com/office/drawing/2014/main" id="{F6274FCF-DE5D-FB43-BB41-E3622AF1FB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AE2F71-D8EA-9247-86EA-1BE5C755AFE4}"/>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2877266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0CDE0-7431-4F05-AA47-F10EB46C9608}"/>
              </a:ext>
            </a:extLst>
          </p:cNvPr>
          <p:cNvSpPr>
            <a:spLocks noGrp="1"/>
          </p:cNvSpPr>
          <p:nvPr>
            <p:ph type="title"/>
          </p:nvPr>
        </p:nvSpPr>
        <p:spPr>
          <a:xfrm>
            <a:off x="839788" y="365126"/>
            <a:ext cx="10276552" cy="1149350"/>
          </a:xfrm>
        </p:spPr>
        <p:txBody>
          <a:bodyPr>
            <a:normAutofit/>
          </a:bodyPr>
          <a:lstStyle>
            <a:lvl1pPr algn="ctr">
              <a:defRPr sz="3200" cap="all" spc="3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D9FFA7-D3EA-4CB8-A471-94235AD62592}"/>
              </a:ext>
            </a:extLst>
          </p:cNvPr>
          <p:cNvSpPr>
            <a:spLocks noGrp="1"/>
          </p:cNvSpPr>
          <p:nvPr>
            <p:ph type="body" idx="1"/>
          </p:nvPr>
        </p:nvSpPr>
        <p:spPr>
          <a:xfrm>
            <a:off x="839788" y="1681163"/>
            <a:ext cx="5157787" cy="823912"/>
          </a:xfrm>
        </p:spPr>
        <p:txBody>
          <a:bodyPr anchor="b"/>
          <a:lstStyle>
            <a:lvl1pPr marL="0" indent="0">
              <a:buNone/>
              <a:defRPr sz="2400" b="1"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5360D2-88E8-43C8-92D1-67AB23BBE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C768F6-20A1-47A1-90FE-903135EEFD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555EC1-268F-4324-A003-3608AA0D84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55C8E4-FCB8-4E06-9C43-0ACD949A73D4}"/>
              </a:ext>
            </a:extLst>
          </p:cNvPr>
          <p:cNvSpPr>
            <a:spLocks noGrp="1"/>
          </p:cNvSpPr>
          <p:nvPr>
            <p:ph type="dt" sz="half" idx="10"/>
          </p:nvPr>
        </p:nvSpPr>
        <p:spPr/>
        <p:txBody>
          <a:bodyPr/>
          <a:lstStyle/>
          <a:p>
            <a:fld id="{FE53007E-C477-3F4C-B847-367DA7F3CDEB}" type="datetime1">
              <a:rPr lang="en-US" smtClean="0"/>
              <a:t>3/14/22</a:t>
            </a:fld>
            <a:endParaRPr lang="en-US"/>
          </a:p>
        </p:txBody>
      </p:sp>
      <p:sp>
        <p:nvSpPr>
          <p:cNvPr id="8" name="Footer Placeholder 7">
            <a:extLst>
              <a:ext uri="{FF2B5EF4-FFF2-40B4-BE49-F238E27FC236}">
                <a16:creationId xmlns:a16="http://schemas.microsoft.com/office/drawing/2014/main" id="{8B01C005-C973-4D82-942A-334F1D431A04}"/>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AAFB6186-6570-4DE8-8603-70B0A51DFE9C}"/>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42719316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D741D1-AD00-B044-B732-493E3619CD71}"/>
              </a:ext>
            </a:extLst>
          </p:cNvPr>
          <p:cNvSpPr>
            <a:spLocks noGrp="1"/>
          </p:cNvSpPr>
          <p:nvPr>
            <p:ph type="dt" sz="half" idx="10"/>
          </p:nvPr>
        </p:nvSpPr>
        <p:spPr/>
        <p:txBody>
          <a:bodyPr/>
          <a:lstStyle/>
          <a:p>
            <a:fld id="{20E34126-09A5-614C-A9FE-46E71115408D}" type="datetime1">
              <a:rPr lang="en-US" smtClean="0"/>
              <a:t>3/14/22</a:t>
            </a:fld>
            <a:endParaRPr lang="en-US"/>
          </a:p>
        </p:txBody>
      </p:sp>
      <p:sp>
        <p:nvSpPr>
          <p:cNvPr id="3" name="Footer Placeholder 2">
            <a:extLst>
              <a:ext uri="{FF2B5EF4-FFF2-40B4-BE49-F238E27FC236}">
                <a16:creationId xmlns:a16="http://schemas.microsoft.com/office/drawing/2014/main" id="{107EDA9E-52AA-0646-981F-6BCEBCCC72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68B41E0-C70D-6446-A5C2-2789F696BF35}"/>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24170722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C7C80-901D-ED4B-8A90-18DF85DB5A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05C4AF-F81A-0F45-A811-437FF943A3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B167BD-CF1B-3248-AA99-06B085BC6E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99C0F4-6797-2F48-B73E-80D4BE6247D6}"/>
              </a:ext>
            </a:extLst>
          </p:cNvPr>
          <p:cNvSpPr>
            <a:spLocks noGrp="1"/>
          </p:cNvSpPr>
          <p:nvPr>
            <p:ph type="dt" sz="half" idx="10"/>
          </p:nvPr>
        </p:nvSpPr>
        <p:spPr/>
        <p:txBody>
          <a:bodyPr/>
          <a:lstStyle/>
          <a:p>
            <a:fld id="{9DCF60C2-56DC-F14B-86E9-5A651CE641B5}" type="datetime1">
              <a:rPr lang="en-US" smtClean="0"/>
              <a:t>3/14/22</a:t>
            </a:fld>
            <a:endParaRPr lang="en-US"/>
          </a:p>
        </p:txBody>
      </p:sp>
      <p:sp>
        <p:nvSpPr>
          <p:cNvPr id="6" name="Footer Placeholder 5">
            <a:extLst>
              <a:ext uri="{FF2B5EF4-FFF2-40B4-BE49-F238E27FC236}">
                <a16:creationId xmlns:a16="http://schemas.microsoft.com/office/drawing/2014/main" id="{B7F8453C-70BC-AB47-92ED-CA48A2782F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45EC8B-94AE-864C-BFEE-1924968CF76A}"/>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232140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D02A6-220C-F34D-83BD-130BCD003B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5832E6-98E5-FA4F-8386-956208775F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3B79F6-8ACA-5D40-9CEB-75EB9A4137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2D5F41-7149-CC48-A255-EA1610016C75}"/>
              </a:ext>
            </a:extLst>
          </p:cNvPr>
          <p:cNvSpPr>
            <a:spLocks noGrp="1"/>
          </p:cNvSpPr>
          <p:nvPr>
            <p:ph type="dt" sz="half" idx="10"/>
          </p:nvPr>
        </p:nvSpPr>
        <p:spPr/>
        <p:txBody>
          <a:bodyPr/>
          <a:lstStyle/>
          <a:p>
            <a:fld id="{41951F81-4B22-1442-A204-55659899CF5B}" type="datetime1">
              <a:rPr lang="en-US" smtClean="0"/>
              <a:t>3/14/22</a:t>
            </a:fld>
            <a:endParaRPr lang="en-US"/>
          </a:p>
        </p:txBody>
      </p:sp>
      <p:sp>
        <p:nvSpPr>
          <p:cNvPr id="6" name="Footer Placeholder 5">
            <a:extLst>
              <a:ext uri="{FF2B5EF4-FFF2-40B4-BE49-F238E27FC236}">
                <a16:creationId xmlns:a16="http://schemas.microsoft.com/office/drawing/2014/main" id="{E0D2F3F2-91E1-3B4A-8DA3-8A0B5A2CFE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61542D-A93E-7D42-B0D3-7B1337069781}"/>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40458872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1CF39-1A52-8D4D-ABB0-05A21C1BE9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780E06-8509-E649-AE0E-460E5BA51F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2C5ADC-8DF4-B143-B1A6-4177A8D1E9E3}"/>
              </a:ext>
            </a:extLst>
          </p:cNvPr>
          <p:cNvSpPr>
            <a:spLocks noGrp="1"/>
          </p:cNvSpPr>
          <p:nvPr>
            <p:ph type="dt" sz="half" idx="10"/>
          </p:nvPr>
        </p:nvSpPr>
        <p:spPr/>
        <p:txBody>
          <a:bodyPr/>
          <a:lstStyle/>
          <a:p>
            <a:fld id="{90E1A4D3-89CC-1B45-AC54-F7B6F5D396F6}" type="datetime1">
              <a:rPr lang="en-US" smtClean="0"/>
              <a:t>3/14/22</a:t>
            </a:fld>
            <a:endParaRPr lang="en-US"/>
          </a:p>
        </p:txBody>
      </p:sp>
      <p:sp>
        <p:nvSpPr>
          <p:cNvPr id="5" name="Footer Placeholder 4">
            <a:extLst>
              <a:ext uri="{FF2B5EF4-FFF2-40B4-BE49-F238E27FC236}">
                <a16:creationId xmlns:a16="http://schemas.microsoft.com/office/drawing/2014/main" id="{35D3874A-2AEC-AE4B-A92B-D5986B496D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AC5488-4341-7647-8CEB-210A4D95DC47}"/>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34832436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45C26A-D6BB-5E46-8A66-944331A768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A0A296-538C-1148-9B74-48C7F2F2B1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9F2CFD-3298-BE4F-8678-96702FBE3822}"/>
              </a:ext>
            </a:extLst>
          </p:cNvPr>
          <p:cNvSpPr>
            <a:spLocks noGrp="1"/>
          </p:cNvSpPr>
          <p:nvPr>
            <p:ph type="dt" sz="half" idx="10"/>
          </p:nvPr>
        </p:nvSpPr>
        <p:spPr/>
        <p:txBody>
          <a:bodyPr/>
          <a:lstStyle/>
          <a:p>
            <a:fld id="{6B76E133-2FD1-1844-B4C0-B50DAADB3F1C}" type="datetime1">
              <a:rPr lang="en-US" smtClean="0"/>
              <a:t>3/14/22</a:t>
            </a:fld>
            <a:endParaRPr lang="en-US"/>
          </a:p>
        </p:txBody>
      </p:sp>
      <p:sp>
        <p:nvSpPr>
          <p:cNvPr id="5" name="Footer Placeholder 4">
            <a:extLst>
              <a:ext uri="{FF2B5EF4-FFF2-40B4-BE49-F238E27FC236}">
                <a16:creationId xmlns:a16="http://schemas.microsoft.com/office/drawing/2014/main" id="{A3318D35-D854-744A-B816-AEF4BB2074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C78D06-E67F-6342-94C1-F32F3A3FFAF5}"/>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209912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ADD3-88C8-4B01-8CC6-808C0E416054}"/>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2634E6A-1390-4101-B78E-7592313407D7}"/>
              </a:ext>
            </a:extLst>
          </p:cNvPr>
          <p:cNvSpPr>
            <a:spLocks noGrp="1"/>
          </p:cNvSpPr>
          <p:nvPr>
            <p:ph type="dt" sz="half" idx="10"/>
          </p:nvPr>
        </p:nvSpPr>
        <p:spPr/>
        <p:txBody>
          <a:bodyPr/>
          <a:lstStyle/>
          <a:p>
            <a:fld id="{646897CB-7204-5B4C-B0E0-2FCE5FB1A85E}" type="datetime1">
              <a:rPr lang="en-US" smtClean="0"/>
              <a:t>3/14/22</a:t>
            </a:fld>
            <a:endParaRPr lang="en-US"/>
          </a:p>
        </p:txBody>
      </p:sp>
      <p:sp>
        <p:nvSpPr>
          <p:cNvPr id="4" name="Footer Placeholder 3">
            <a:extLst>
              <a:ext uri="{FF2B5EF4-FFF2-40B4-BE49-F238E27FC236}">
                <a16:creationId xmlns:a16="http://schemas.microsoft.com/office/drawing/2014/main" id="{88BC7B90-4C99-4653-872A-3572A02DAE9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3B03516-4D31-49D2-9488-33C734A7A4F6}"/>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202589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0D8488-CF25-431B-A87A-AAF141BD0BBB}"/>
              </a:ext>
            </a:extLst>
          </p:cNvPr>
          <p:cNvSpPr>
            <a:spLocks noGrp="1"/>
          </p:cNvSpPr>
          <p:nvPr>
            <p:ph type="dt" sz="half" idx="10"/>
          </p:nvPr>
        </p:nvSpPr>
        <p:spPr/>
        <p:txBody>
          <a:bodyPr/>
          <a:lstStyle/>
          <a:p>
            <a:fld id="{BC48D7E4-EFE0-874E-B694-F7AC6741C127}" type="datetime1">
              <a:rPr lang="en-US" smtClean="0"/>
              <a:t>3/14/22</a:t>
            </a:fld>
            <a:endParaRPr lang="en-US"/>
          </a:p>
        </p:txBody>
      </p:sp>
      <p:sp>
        <p:nvSpPr>
          <p:cNvPr id="3" name="Footer Placeholder 2">
            <a:extLst>
              <a:ext uri="{FF2B5EF4-FFF2-40B4-BE49-F238E27FC236}">
                <a16:creationId xmlns:a16="http://schemas.microsoft.com/office/drawing/2014/main" id="{8A2F58E5-C92D-4C64-B867-0576B1EADD06}"/>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89216797-ABEC-4FE0-AFDE-36107B96710D}"/>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680286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8F2B0-990D-418E-9D10-2464E98669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881131-AFFD-4339-9F30-D408B5105C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7C47F4-7968-4698-8BD3-A583099FA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12BC6F-3996-4B2B-B8F2-DD3A82CCF76B}"/>
              </a:ext>
            </a:extLst>
          </p:cNvPr>
          <p:cNvSpPr>
            <a:spLocks noGrp="1"/>
          </p:cNvSpPr>
          <p:nvPr>
            <p:ph type="dt" sz="half" idx="10"/>
          </p:nvPr>
        </p:nvSpPr>
        <p:spPr/>
        <p:txBody>
          <a:bodyPr/>
          <a:lstStyle/>
          <a:p>
            <a:fld id="{5240F9F9-4BC6-FB46-9FD6-D8B6FB6F48E4}" type="datetime1">
              <a:rPr lang="en-US" smtClean="0"/>
              <a:t>3/14/22</a:t>
            </a:fld>
            <a:endParaRPr lang="en-US"/>
          </a:p>
        </p:txBody>
      </p:sp>
      <p:sp>
        <p:nvSpPr>
          <p:cNvPr id="6" name="Footer Placeholder 5">
            <a:extLst>
              <a:ext uri="{FF2B5EF4-FFF2-40B4-BE49-F238E27FC236}">
                <a16:creationId xmlns:a16="http://schemas.microsoft.com/office/drawing/2014/main" id="{EA832E66-581A-4CF2-A40A-4E24FAAC4AE4}"/>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E83B1C89-C625-4618-81A2-FB34E4DA071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4003363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1486F-443A-4F2D-AB1F-8B1F4C4DE7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A21213-E7FB-406A-B8CD-735AAC7AD0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4F41A03-500E-49F7-8D99-A1EAFE4D34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91523D-69E9-4EAE-A610-B3A237B75842}"/>
              </a:ext>
            </a:extLst>
          </p:cNvPr>
          <p:cNvSpPr>
            <a:spLocks noGrp="1"/>
          </p:cNvSpPr>
          <p:nvPr>
            <p:ph type="dt" sz="half" idx="10"/>
          </p:nvPr>
        </p:nvSpPr>
        <p:spPr/>
        <p:txBody>
          <a:bodyPr/>
          <a:lstStyle/>
          <a:p>
            <a:fld id="{1B0C7E99-1BCF-C24A-BD9D-9CF70AF2EAA0}" type="datetime1">
              <a:rPr lang="en-US" smtClean="0"/>
              <a:t>3/14/22</a:t>
            </a:fld>
            <a:endParaRPr lang="en-US"/>
          </a:p>
        </p:txBody>
      </p:sp>
      <p:sp>
        <p:nvSpPr>
          <p:cNvPr id="6" name="Footer Placeholder 5">
            <a:extLst>
              <a:ext uri="{FF2B5EF4-FFF2-40B4-BE49-F238E27FC236}">
                <a16:creationId xmlns:a16="http://schemas.microsoft.com/office/drawing/2014/main" id="{4EDB852F-4134-4AB5-BA87-483B1E1ADD2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5E34C5CB-918E-4A09-8222-D36E37B63C0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864766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AA0686-7BAC-45C0-BA30-0D0CBCE5CE63}"/>
              </a:ext>
            </a:extLst>
          </p:cNvPr>
          <p:cNvSpPr>
            <a:spLocks noGrp="1"/>
          </p:cNvSpPr>
          <p:nvPr>
            <p:ph type="title"/>
          </p:nvPr>
        </p:nvSpPr>
        <p:spPr>
          <a:xfrm>
            <a:off x="1371600" y="685800"/>
            <a:ext cx="94869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34202DE-82CD-407D-8C68-174B0CBB57F7}"/>
              </a:ext>
            </a:extLst>
          </p:cNvPr>
          <p:cNvSpPr>
            <a:spLocks noGrp="1"/>
          </p:cNvSpPr>
          <p:nvPr>
            <p:ph type="body" idx="1"/>
          </p:nvPr>
        </p:nvSpPr>
        <p:spPr>
          <a:xfrm>
            <a:off x="1371599" y="2254103"/>
            <a:ext cx="9486901" cy="39180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554AC9D-6E1B-46D3-959F-A068A1EDBDBA}"/>
              </a:ext>
            </a:extLst>
          </p:cNvPr>
          <p:cNvSpPr>
            <a:spLocks noGrp="1"/>
          </p:cNvSpPr>
          <p:nvPr>
            <p:ph type="dt" sz="half" idx="2"/>
          </p:nvPr>
        </p:nvSpPr>
        <p:spPr>
          <a:xfrm rot="5400000">
            <a:off x="9800022" y="3223751"/>
            <a:ext cx="4114801"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fld id="{0FC963C0-DD12-7B40-B158-44ED36A566D2}" type="datetime1">
              <a:rPr lang="en-US" smtClean="0"/>
              <a:t>3/14/22</a:t>
            </a:fld>
            <a:endParaRPr lang="en-US"/>
          </a:p>
        </p:txBody>
      </p:sp>
      <p:sp>
        <p:nvSpPr>
          <p:cNvPr id="5" name="Footer Placeholder 4">
            <a:extLst>
              <a:ext uri="{FF2B5EF4-FFF2-40B4-BE49-F238E27FC236}">
                <a16:creationId xmlns:a16="http://schemas.microsoft.com/office/drawing/2014/main" id="{A5FC0015-9EFB-40F8-BC00-AC2483D60905}"/>
              </a:ext>
            </a:extLst>
          </p:cNvPr>
          <p:cNvSpPr>
            <a:spLocks noGrp="1"/>
          </p:cNvSpPr>
          <p:nvPr>
            <p:ph type="ftr" sz="quarter" idx="3"/>
          </p:nvPr>
        </p:nvSpPr>
        <p:spPr>
          <a:xfrm rot="5400000">
            <a:off x="-1708136" y="3223750"/>
            <a:ext cx="4114800"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r>
              <a:rPr lang="en-US" dirty="0"/>
              <a:t>Sample Footer Text</a:t>
            </a:r>
          </a:p>
        </p:txBody>
      </p:sp>
      <p:sp>
        <p:nvSpPr>
          <p:cNvPr id="6" name="Slide Number Placeholder 5">
            <a:extLst>
              <a:ext uri="{FF2B5EF4-FFF2-40B4-BE49-F238E27FC236}">
                <a16:creationId xmlns:a16="http://schemas.microsoft.com/office/drawing/2014/main" id="{E572C732-0E3E-49E0-A72E-D4C08CB4455A}"/>
              </a:ext>
            </a:extLst>
          </p:cNvPr>
          <p:cNvSpPr>
            <a:spLocks noGrp="1"/>
          </p:cNvSpPr>
          <p:nvPr>
            <p:ph type="sldNum" sz="quarter" idx="4"/>
          </p:nvPr>
        </p:nvSpPr>
        <p:spPr>
          <a:xfrm>
            <a:off x="11116340" y="6356350"/>
            <a:ext cx="871868" cy="365125"/>
          </a:xfrm>
          <a:prstGeom prst="rect">
            <a:avLst/>
          </a:prstGeom>
        </p:spPr>
        <p:txBody>
          <a:bodyPr vert="horz" lIns="91440" tIns="45720" rIns="91440" bIns="45720" rtlCol="0" anchor="ctr"/>
          <a:lstStyle>
            <a:lvl1pPr algn="r">
              <a:defRPr sz="900" spc="300">
                <a:solidFill>
                  <a:schemeClr val="tx2">
                    <a:lumMod val="75000"/>
                    <a:lumOff val="25000"/>
                  </a:schemeClr>
                </a:solidFill>
                <a:latin typeface="+mn-lt"/>
              </a:defRPr>
            </a:lvl1pPr>
          </a:lstStyle>
          <a:p>
            <a:fld id="{F8E28480-1C08-4458-AD97-0283E6FFD09D}" type="slidenum">
              <a:rPr lang="en-US" smtClean="0"/>
              <a:pPr/>
              <a:t>‹#›</a:t>
            </a:fld>
            <a:endParaRPr lang="en-US"/>
          </a:p>
        </p:txBody>
      </p:sp>
    </p:spTree>
    <p:extLst>
      <p:ext uri="{BB962C8B-B14F-4D97-AF65-F5344CB8AC3E}">
        <p14:creationId xmlns:p14="http://schemas.microsoft.com/office/powerpoint/2010/main" val="54036891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5" r:id="rId6"/>
    <p:sldLayoutId id="2147483720" r:id="rId7"/>
    <p:sldLayoutId id="2147483721" r:id="rId8"/>
    <p:sldLayoutId id="2147483722" r:id="rId9"/>
    <p:sldLayoutId id="2147483724" r:id="rId10"/>
    <p:sldLayoutId id="2147483723" r:id="rId11"/>
  </p:sldLayoutIdLst>
  <p:hf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2B325624-FEDE-BC41-8F5D-6880B5800434}" type="datetime4">
              <a:rPr lang="en-US" smtClean="0"/>
              <a:t>March 14, 2022</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3227708518"/>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hf sldNum="0" hdr="0" ftr="0" dt="0"/>
  <p:txStyles>
    <p:titleStyle>
      <a:lvl1pPr algn="l" defTabSz="914400" rtl="0" eaLnBrk="1" fontAlgn="b" latinLnBrk="0" hangingPunct="1">
        <a:lnSpc>
          <a:spcPct val="90000"/>
        </a:lnSpc>
        <a:spcBef>
          <a:spcPct val="0"/>
        </a:spcBef>
        <a:buNone/>
        <a:defRPr sz="3600" b="1"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2B325624-FEDE-BC41-8F5D-6880B5800434}" type="datetime4">
              <a:rPr lang="en-US" smtClean="0"/>
              <a:t>March 14, 2022</a:t>
            </a:fld>
            <a:endParaRPr lang="en-US" dirty="0"/>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dirty="0"/>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dirty="0">
                <a:solidFill>
                  <a:schemeClr val="accent1"/>
                </a:solidFill>
              </a:rPr>
              <a:t>California Public Utilities Commission</a:t>
            </a:r>
          </a:p>
        </p:txBody>
      </p:sp>
    </p:spTree>
    <p:extLst>
      <p:ext uri="{BB962C8B-B14F-4D97-AF65-F5344CB8AC3E}">
        <p14:creationId xmlns:p14="http://schemas.microsoft.com/office/powerpoint/2010/main" val="1610224620"/>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Lst>
  <p:hf sldNum="0" hdr="0" ftr="0" dt="0"/>
  <p:txStyles>
    <p:titleStyle>
      <a:lvl1pPr algn="l" defTabSz="914400" rtl="0" eaLnBrk="1" fontAlgn="b" latinLnBrk="0" hangingPunct="1">
        <a:lnSpc>
          <a:spcPct val="90000"/>
        </a:lnSpc>
        <a:spcBef>
          <a:spcPct val="0"/>
        </a:spcBef>
        <a:buNone/>
        <a:defRPr sz="3600" b="1"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5"/>
          <p:cNvSpPr txBox="1">
            <a:spLocks/>
          </p:cNvSpPr>
          <p:nvPr userDrawn="1"/>
        </p:nvSpPr>
        <p:spPr bwMode="auto">
          <a:xfrm>
            <a:off x="10759019" y="6492878"/>
            <a:ext cx="1500716"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fld id="{FD7B720C-F98A-44EF-809C-B225C8B671C0}" type="slidenum">
              <a:rPr lang="en-US" altLang="en-US" sz="900" smtClean="0">
                <a:solidFill>
                  <a:srgbClr val="7F7F7F"/>
                </a:solidFill>
                <a:latin typeface="Arial" pitchFamily="34" charset="0"/>
                <a:cs typeface="Arial" pitchFamily="34" charset="0"/>
              </a:rPr>
              <a:pPr algn="ctr" eaLnBrk="1" hangingPunct="1"/>
              <a:t>‹#›</a:t>
            </a:fld>
            <a:endParaRPr lang="en-US" altLang="en-US" sz="900" dirty="0">
              <a:solidFill>
                <a:srgbClr val="7F7F7F"/>
              </a:solidFill>
              <a:latin typeface="Arial" pitchFamily="34" charset="0"/>
              <a:cs typeface="Arial" pitchFamily="34" charset="0"/>
            </a:endParaRPr>
          </a:p>
        </p:txBody>
      </p:sp>
    </p:spTree>
    <p:extLst>
      <p:ext uri="{BB962C8B-B14F-4D97-AF65-F5344CB8AC3E}">
        <p14:creationId xmlns:p14="http://schemas.microsoft.com/office/powerpoint/2010/main" val="4277011963"/>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Lst>
  <p:hf hd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F2F6AA-29BB-8E48-88DB-42B4E2E71F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C527A3-2C3B-EB45-9B34-0F76C4B924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41F083-5269-EE4B-A0F7-07C27D392C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AAED54-885A-6E44-98E3-36681998F8D4}" type="datetime1">
              <a:rPr lang="en-US" smtClean="0"/>
              <a:t>3/14/22</a:t>
            </a:fld>
            <a:endParaRPr lang="en-US"/>
          </a:p>
        </p:txBody>
      </p:sp>
      <p:sp>
        <p:nvSpPr>
          <p:cNvPr id="5" name="Footer Placeholder 4">
            <a:extLst>
              <a:ext uri="{FF2B5EF4-FFF2-40B4-BE49-F238E27FC236}">
                <a16:creationId xmlns:a16="http://schemas.microsoft.com/office/drawing/2014/main" id="{EB98B883-C060-184F-AD15-5CA3C1CEC6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2ADB94C-BF95-AA46-878A-FAEBF41366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2D1F0E-ADB9-054E-881E-D5691EC4F528}" type="slidenum">
              <a:rPr lang="en-US" smtClean="0"/>
              <a:t>‹#›</a:t>
            </a:fld>
            <a:endParaRPr lang="en-US"/>
          </a:p>
        </p:txBody>
      </p:sp>
    </p:spTree>
    <p:extLst>
      <p:ext uri="{BB962C8B-B14F-4D97-AF65-F5344CB8AC3E}">
        <p14:creationId xmlns:p14="http://schemas.microsoft.com/office/powerpoint/2010/main" val="1221137377"/>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caeecc.org/cdei-working-group"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caeecc.org/4th-cdei-wg-mt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0103171-0BA0-4AF0-AF05-04AFA1A4A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olorful 3D rendering of triangles">
            <a:extLst>
              <a:ext uri="{FF2B5EF4-FFF2-40B4-BE49-F238E27FC236}">
                <a16:creationId xmlns:a16="http://schemas.microsoft.com/office/drawing/2014/main" id="{E1933832-7908-413F-B1DA-2CAEDD3BB9DF}"/>
              </a:ext>
            </a:extLst>
          </p:cNvPr>
          <p:cNvPicPr>
            <a:picLocks noChangeAspect="1"/>
          </p:cNvPicPr>
          <p:nvPr/>
        </p:nvPicPr>
        <p:blipFill rotWithShape="1">
          <a:blip r:embed="rId3"/>
          <a:srcRect l="18320" r="35325" b="-1"/>
          <a:stretch/>
        </p:blipFill>
        <p:spPr>
          <a:xfrm>
            <a:off x="0" y="11"/>
            <a:ext cx="4762480" cy="6857989"/>
          </a:xfrm>
          <a:prstGeom prst="rect">
            <a:avLst/>
          </a:prstGeom>
        </p:spPr>
      </p:pic>
      <p:sp>
        <p:nvSpPr>
          <p:cNvPr id="11" name="Rectangle 10">
            <a:extLst>
              <a:ext uri="{FF2B5EF4-FFF2-40B4-BE49-F238E27FC236}">
                <a16:creationId xmlns:a16="http://schemas.microsoft.com/office/drawing/2014/main" id="{E128B901-D4EA-4C4D-A150-23D2A6DEC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09459" y="1"/>
            <a:ext cx="7482541" cy="6857999"/>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A760B08A-B322-4C79-AB6D-7E4246352E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685800"/>
            <a:ext cx="6099101" cy="5486400"/>
          </a:xfrm>
          <a:prstGeom prst="rect">
            <a:avLst/>
          </a:prstGeom>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E69809-E46B-A14F-A701-AB7F08665F9C}"/>
              </a:ext>
            </a:extLst>
          </p:cNvPr>
          <p:cNvSpPr>
            <a:spLocks noGrp="1"/>
          </p:cNvSpPr>
          <p:nvPr>
            <p:ph type="ctrTitle"/>
          </p:nvPr>
        </p:nvSpPr>
        <p:spPr>
          <a:xfrm>
            <a:off x="6096000" y="1371599"/>
            <a:ext cx="4762500" cy="2360429"/>
          </a:xfrm>
        </p:spPr>
        <p:txBody>
          <a:bodyPr>
            <a:normAutofit fontScale="90000"/>
          </a:bodyPr>
          <a:lstStyle/>
          <a:p>
            <a:r>
              <a:rPr lang="en-US" dirty="0"/>
              <a:t>Composition, </a:t>
            </a:r>
            <a:r>
              <a:rPr lang="en-US"/>
              <a:t>Diversity, Equity </a:t>
            </a:r>
            <a:r>
              <a:rPr lang="en-US" dirty="0"/>
              <a:t>&amp; Inclusion Working Group</a:t>
            </a:r>
          </a:p>
        </p:txBody>
      </p:sp>
      <p:sp>
        <p:nvSpPr>
          <p:cNvPr id="3" name="Subtitle 2">
            <a:extLst>
              <a:ext uri="{FF2B5EF4-FFF2-40B4-BE49-F238E27FC236}">
                <a16:creationId xmlns:a16="http://schemas.microsoft.com/office/drawing/2014/main" id="{4C608116-E309-3C46-9470-19FAEAE56F78}"/>
              </a:ext>
            </a:extLst>
          </p:cNvPr>
          <p:cNvSpPr>
            <a:spLocks noGrp="1"/>
          </p:cNvSpPr>
          <p:nvPr>
            <p:ph type="subTitle" idx="1"/>
          </p:nvPr>
        </p:nvSpPr>
        <p:spPr>
          <a:xfrm>
            <a:off x="5635256" y="4114800"/>
            <a:ext cx="5223244" cy="1371601"/>
          </a:xfrm>
        </p:spPr>
        <p:txBody>
          <a:bodyPr>
            <a:normAutofit fontScale="85000" lnSpcReduction="20000"/>
          </a:bodyPr>
          <a:lstStyle/>
          <a:p>
            <a:r>
              <a:rPr lang="en-US" dirty="0"/>
              <a:t>WG Hosted by California Energy Efficiency Coordinating Committee (CAEECC)</a:t>
            </a:r>
          </a:p>
          <a:p>
            <a:r>
              <a:rPr lang="en-US" dirty="0"/>
              <a:t>4th WG Meeting</a:t>
            </a:r>
          </a:p>
          <a:p>
            <a:r>
              <a:rPr lang="en-US" dirty="0"/>
              <a:t>March 15, 2022 9am-noon</a:t>
            </a:r>
          </a:p>
        </p:txBody>
      </p:sp>
      <p:sp>
        <p:nvSpPr>
          <p:cNvPr id="5" name="Slide Number Placeholder 4">
            <a:extLst>
              <a:ext uri="{FF2B5EF4-FFF2-40B4-BE49-F238E27FC236}">
                <a16:creationId xmlns:a16="http://schemas.microsoft.com/office/drawing/2014/main" id="{B4FA132D-80E1-204A-9D9B-7E55A93F2658}"/>
              </a:ext>
            </a:extLst>
          </p:cNvPr>
          <p:cNvSpPr>
            <a:spLocks noGrp="1"/>
          </p:cNvSpPr>
          <p:nvPr>
            <p:ph type="sldNum" sz="quarter" idx="12"/>
          </p:nvPr>
        </p:nvSpPr>
        <p:spPr/>
        <p:txBody>
          <a:bodyPr/>
          <a:lstStyle/>
          <a:p>
            <a:fld id="{F8E28480-1C08-4458-AD97-0283E6FFD09D}" type="slidenum">
              <a:rPr lang="en-US" smtClean="0"/>
              <a:t>1</a:t>
            </a:fld>
            <a:endParaRPr lang="en-US" dirty="0"/>
          </a:p>
        </p:txBody>
      </p:sp>
      <p:sp>
        <p:nvSpPr>
          <p:cNvPr id="6" name="TextBox 5">
            <a:extLst>
              <a:ext uri="{FF2B5EF4-FFF2-40B4-BE49-F238E27FC236}">
                <a16:creationId xmlns:a16="http://schemas.microsoft.com/office/drawing/2014/main" id="{7F682FA7-DDA7-1E4A-9BE7-409166E20868}"/>
              </a:ext>
            </a:extLst>
          </p:cNvPr>
          <p:cNvSpPr txBox="1"/>
          <p:nvPr/>
        </p:nvSpPr>
        <p:spPr>
          <a:xfrm>
            <a:off x="682699" y="3376136"/>
            <a:ext cx="3463978" cy="738664"/>
          </a:xfrm>
          <a:prstGeom prst="rect">
            <a:avLst/>
          </a:prstGeom>
          <a:solidFill>
            <a:schemeClr val="tx2">
              <a:lumMod val="25000"/>
              <a:lumOff val="75000"/>
            </a:schemeClr>
          </a:solidFill>
          <a:ln>
            <a:solidFill>
              <a:schemeClr val="tx1"/>
            </a:solidFill>
          </a:ln>
        </p:spPr>
        <p:txBody>
          <a:bodyPr wrap="square" rtlCol="0">
            <a:spAutoFit/>
          </a:bodyPr>
          <a:lstStyle/>
          <a:p>
            <a:pPr algn="ctr">
              <a:defRPr/>
            </a:pPr>
            <a:r>
              <a:rPr lang="en-US" sz="1400" dirty="0">
                <a:latin typeface="Goudy Old Style" panose="02020502050305020303" pitchFamily="18" charset="77"/>
                <a:ea typeface="Palatino" pitchFamily="2" charset="77"/>
              </a:rPr>
              <a:t>“Not everything that is faced can be changed, but nothing can be changed until it is faced”</a:t>
            </a:r>
          </a:p>
          <a:p>
            <a:pPr algn="ctr">
              <a:defRPr/>
            </a:pPr>
            <a:r>
              <a:rPr lang="en-US" sz="1400" dirty="0">
                <a:latin typeface="Goudy Old Style" panose="02020502050305020303" pitchFamily="18" charset="77"/>
                <a:ea typeface="Palatino" pitchFamily="2" charset="77"/>
              </a:rPr>
              <a:t>-James Baldwin</a:t>
            </a:r>
          </a:p>
        </p:txBody>
      </p:sp>
    </p:spTree>
    <p:extLst>
      <p:ext uri="{BB962C8B-B14F-4D97-AF65-F5344CB8AC3E}">
        <p14:creationId xmlns:p14="http://schemas.microsoft.com/office/powerpoint/2010/main" val="3967822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A6340-D7BD-F840-A831-4692BC10EB46}"/>
              </a:ext>
            </a:extLst>
          </p:cNvPr>
          <p:cNvSpPr>
            <a:spLocks noGrp="1"/>
          </p:cNvSpPr>
          <p:nvPr>
            <p:ph type="title"/>
          </p:nvPr>
        </p:nvSpPr>
        <p:spPr>
          <a:xfrm>
            <a:off x="863602" y="136525"/>
            <a:ext cx="9994899" cy="1371600"/>
          </a:xfrm>
        </p:spPr>
        <p:txBody>
          <a:bodyPr>
            <a:normAutofit fontScale="90000"/>
          </a:bodyPr>
          <a:lstStyle/>
          <a:p>
            <a:r>
              <a:rPr lang="en-US" dirty="0"/>
              <a:t>Reminder on Working group groundrule on processing recommendations</a:t>
            </a:r>
          </a:p>
        </p:txBody>
      </p:sp>
      <p:sp>
        <p:nvSpPr>
          <p:cNvPr id="3" name="Content Placeholder 2">
            <a:extLst>
              <a:ext uri="{FF2B5EF4-FFF2-40B4-BE49-F238E27FC236}">
                <a16:creationId xmlns:a16="http://schemas.microsoft.com/office/drawing/2014/main" id="{890EA4EB-8167-034E-A84A-F46D061E151D}"/>
              </a:ext>
            </a:extLst>
          </p:cNvPr>
          <p:cNvSpPr>
            <a:spLocks noGrp="1"/>
          </p:cNvSpPr>
          <p:nvPr>
            <p:ph idx="1"/>
          </p:nvPr>
        </p:nvSpPr>
        <p:spPr>
          <a:xfrm>
            <a:off x="863601" y="1693334"/>
            <a:ext cx="9994900" cy="5028142"/>
          </a:xfrm>
        </p:spPr>
        <p:txBody>
          <a:bodyPr>
            <a:normAutofit fontScale="85000" lnSpcReduction="20000"/>
          </a:bodyPr>
          <a:lstStyle/>
          <a:p>
            <a:pPr marL="0" indent="0">
              <a:buNone/>
            </a:pPr>
            <a:r>
              <a:rPr lang="en-US" b="1" dirty="0"/>
              <a:t>“Substantive Issues (Discussing Issues, Developing Options, and Exploring Agreement) </a:t>
            </a:r>
            <a:endParaRPr lang="en-US" dirty="0"/>
          </a:p>
          <a:p>
            <a:pPr lvl="0"/>
            <a:r>
              <a:rPr lang="en-US" dirty="0"/>
              <a:t>The goal of the process is to fully explore substantive issues by defining options, eliciting constructive feedback, clarifying and narrowing points of divergence, seeking consensus where feasible, and documenting points of convergence and any remaining divergence. </a:t>
            </a:r>
          </a:p>
          <a:p>
            <a:pPr lvl="0"/>
            <a:r>
              <a:rPr lang="en-US" dirty="0"/>
              <a:t>During the substantive discussions, if a Member cannot agree to support a substantive option under consideration, that member should explain why and propose a specific alternative that they can support. </a:t>
            </a:r>
          </a:p>
          <a:p>
            <a:pPr lvl="0"/>
            <a:r>
              <a:rPr lang="en-US" dirty="0"/>
              <a:t>Documentation of consensus and multiple options on any particular issue in the Working Group’s Final Report would include a clear description of each option and supporting rationale, and include the Members supporting each option. The Working Group Members will review and approve the wording in the Final Report, and those supporting each option on a non-consensus issue will be responsible for drafting the final description and rationale for the option.”</a:t>
            </a:r>
          </a:p>
          <a:p>
            <a:pPr marL="0" lvl="0" indent="0">
              <a:buNone/>
            </a:pPr>
            <a:endParaRPr lang="en-US" dirty="0"/>
          </a:p>
          <a:p>
            <a:pPr marL="0" lvl="0" indent="0">
              <a:buNone/>
            </a:pPr>
            <a:r>
              <a:rPr lang="en-US" dirty="0"/>
              <a:t>See pages 5-6 of Working Group Prospectus available here: </a:t>
            </a:r>
            <a:r>
              <a:rPr lang="en-US" dirty="0">
                <a:hlinkClick r:id="rId2"/>
              </a:rPr>
              <a:t>https://www.caeecc.org/cdei-working-group</a:t>
            </a:r>
            <a:r>
              <a:rPr lang="en-US" dirty="0"/>
              <a:t> </a:t>
            </a:r>
          </a:p>
        </p:txBody>
      </p:sp>
      <p:sp>
        <p:nvSpPr>
          <p:cNvPr id="4" name="Slide Number Placeholder 3">
            <a:extLst>
              <a:ext uri="{FF2B5EF4-FFF2-40B4-BE49-F238E27FC236}">
                <a16:creationId xmlns:a16="http://schemas.microsoft.com/office/drawing/2014/main" id="{93A1819F-4ED0-B946-B066-AF5E4ABA0462}"/>
              </a:ext>
            </a:extLst>
          </p:cNvPr>
          <p:cNvSpPr>
            <a:spLocks noGrp="1"/>
          </p:cNvSpPr>
          <p:nvPr>
            <p:ph type="sldNum" sz="quarter" idx="12"/>
          </p:nvPr>
        </p:nvSpPr>
        <p:spPr/>
        <p:txBody>
          <a:bodyPr/>
          <a:lstStyle/>
          <a:p>
            <a:fld id="{F8E28480-1C08-4458-AD97-0283E6FFD09D}" type="slidenum">
              <a:rPr lang="en-US" smtClean="0"/>
              <a:t>10</a:t>
            </a:fld>
            <a:endParaRPr lang="en-US"/>
          </a:p>
        </p:txBody>
      </p:sp>
    </p:spTree>
    <p:extLst>
      <p:ext uri="{BB962C8B-B14F-4D97-AF65-F5344CB8AC3E}">
        <p14:creationId xmlns:p14="http://schemas.microsoft.com/office/powerpoint/2010/main" val="2789126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B3855-355A-BB4A-9204-FD65C76F011A}"/>
              </a:ext>
            </a:extLst>
          </p:cNvPr>
          <p:cNvSpPr>
            <a:spLocks noGrp="1"/>
          </p:cNvSpPr>
          <p:nvPr>
            <p:ph type="title"/>
          </p:nvPr>
        </p:nvSpPr>
        <p:spPr>
          <a:xfrm>
            <a:off x="655094" y="685800"/>
            <a:ext cx="10203406" cy="635000"/>
          </a:xfrm>
        </p:spPr>
        <p:txBody>
          <a:bodyPr>
            <a:normAutofit fontScale="90000"/>
          </a:bodyPr>
          <a:lstStyle/>
          <a:p>
            <a:r>
              <a:rPr lang="en-US" dirty="0"/>
              <a:t>Today’s meeting timing &amp; proposed approach</a:t>
            </a:r>
          </a:p>
        </p:txBody>
      </p:sp>
      <p:sp>
        <p:nvSpPr>
          <p:cNvPr id="3" name="Content Placeholder 2">
            <a:extLst>
              <a:ext uri="{FF2B5EF4-FFF2-40B4-BE49-F238E27FC236}">
                <a16:creationId xmlns:a16="http://schemas.microsoft.com/office/drawing/2014/main" id="{CD302D80-A21A-9A48-B422-4F6122E768E2}"/>
              </a:ext>
            </a:extLst>
          </p:cNvPr>
          <p:cNvSpPr>
            <a:spLocks noGrp="1"/>
          </p:cNvSpPr>
          <p:nvPr>
            <p:ph idx="1"/>
          </p:nvPr>
        </p:nvSpPr>
        <p:spPr>
          <a:xfrm>
            <a:off x="655093" y="1507067"/>
            <a:ext cx="10713492" cy="5080000"/>
          </a:xfrm>
        </p:spPr>
        <p:txBody>
          <a:bodyPr>
            <a:normAutofit/>
          </a:bodyPr>
          <a:lstStyle/>
          <a:p>
            <a:pPr marL="457200" lvl="0" indent="-457200">
              <a:buFont typeface="+mj-lt"/>
              <a:buAutoNum type="arabicPeriod"/>
            </a:pPr>
            <a:r>
              <a:rPr lang="en-US" sz="1900" u="sng" dirty="0"/>
              <a:t>45 minutes each for Compensation and Competency Building</a:t>
            </a:r>
          </a:p>
          <a:p>
            <a:pPr marL="914400" lvl="1" indent="-457200">
              <a:buFont typeface="+mj-lt"/>
              <a:buAutoNum type="alphaUcPeriod"/>
            </a:pPr>
            <a:r>
              <a:rPr lang="en-US" sz="1900" dirty="0"/>
              <a:t>10-15 minutes for mini teams to present proposed recommendations and answer clarifying questions</a:t>
            </a:r>
          </a:p>
          <a:p>
            <a:pPr marL="914400" lvl="1" indent="-457200">
              <a:buFont typeface="+mj-lt"/>
              <a:buAutoNum type="alphaUcPeriod"/>
            </a:pPr>
            <a:r>
              <a:rPr lang="en-US" sz="1900" dirty="0"/>
              <a:t>30-35 minutes for discussion &amp; finalizing recommendations. General process/approach:</a:t>
            </a:r>
          </a:p>
          <a:p>
            <a:pPr marL="1257300" lvl="2" indent="-342900">
              <a:buFont typeface="+mj-lt"/>
              <a:buAutoNum type="arabicPeriod"/>
            </a:pPr>
            <a:r>
              <a:rPr lang="en-US" sz="1900" i="1" dirty="0"/>
              <a:t>Discuss 1 recommendation at a time. </a:t>
            </a:r>
          </a:p>
          <a:p>
            <a:pPr marL="1257300" lvl="2" indent="-342900">
              <a:buFont typeface="+mj-lt"/>
              <a:buAutoNum type="arabicPeriod"/>
            </a:pPr>
            <a:r>
              <a:rPr lang="en-US" sz="1900" i="1" dirty="0"/>
              <a:t>Does anyone disagree with proposed recommendation X? </a:t>
            </a:r>
            <a:r>
              <a:rPr lang="en-US" sz="1900" dirty="0"/>
              <a:t>If so, raise your hand, explain why and suggest improved language or an alternative.</a:t>
            </a:r>
          </a:p>
          <a:p>
            <a:pPr marL="1257300" lvl="2" indent="-342900">
              <a:buFont typeface="+mj-lt"/>
              <a:buAutoNum type="arabicPeriod"/>
            </a:pPr>
            <a:r>
              <a:rPr lang="en-US" sz="1900" i="1" dirty="0"/>
              <a:t>If no one raises a concern </a:t>
            </a:r>
            <a:r>
              <a:rPr lang="en-US" sz="1900" dirty="0"/>
              <a:t>about the recommendation as written, consensus is assumed. </a:t>
            </a:r>
          </a:p>
          <a:p>
            <a:pPr marL="1257300" lvl="2" indent="-342900">
              <a:buFont typeface="+mj-lt"/>
              <a:buAutoNum type="arabicPeriod"/>
            </a:pPr>
            <a:r>
              <a:rPr lang="en-US" sz="1900" i="1" dirty="0"/>
              <a:t>If concerns are raised, discuss suggested improved language</a:t>
            </a:r>
            <a:r>
              <a:rPr lang="en-US" sz="1900" dirty="0"/>
              <a:t>, and facilitator will test again for consensus.</a:t>
            </a:r>
          </a:p>
          <a:p>
            <a:pPr marL="1257300" lvl="2" indent="-342900">
              <a:buFont typeface="+mj-lt"/>
              <a:buAutoNum type="arabicPeriod"/>
            </a:pPr>
            <a:r>
              <a:rPr lang="en-US" sz="1900" i="1" dirty="0"/>
              <a:t>For each non-consensus recommendation (i.e., recommendation with one or more alternatives)</a:t>
            </a:r>
            <a:r>
              <a:rPr lang="en-US" sz="1900" dirty="0"/>
              <a:t>: indicate your initial preference by raising your hand when asked </a:t>
            </a:r>
          </a:p>
          <a:p>
            <a:pPr marL="1257300" lvl="2" indent="-342900">
              <a:buFont typeface="+mj-lt"/>
              <a:buAutoNum type="arabicPeriod"/>
            </a:pPr>
            <a:r>
              <a:rPr lang="en-US" sz="1900" i="1" dirty="0"/>
              <a:t>For non-consensus recommendations: </a:t>
            </a:r>
            <a:r>
              <a:rPr lang="en-US" sz="1900" dirty="0"/>
              <a:t>There will be an opportunity for the proponent(s) of each option to finalize their language before final signup process (after 5</a:t>
            </a:r>
            <a:r>
              <a:rPr lang="en-US" sz="1900" baseline="30000" dirty="0"/>
              <a:t>th</a:t>
            </a:r>
            <a:r>
              <a:rPr lang="en-US" sz="1900" dirty="0"/>
              <a:t> mtg), where WG Members will be asked to select their first choice and whether all options are acceptable. </a:t>
            </a:r>
          </a:p>
          <a:p>
            <a:pPr marL="457200" lvl="0" indent="-457200">
              <a:buFont typeface="+mj-lt"/>
              <a:buAutoNum type="arabicPeriod"/>
            </a:pPr>
            <a:r>
              <a:rPr lang="en-US" sz="1900" u="sng" dirty="0"/>
              <a:t>Same process for Restructuring CAEECC proposal </a:t>
            </a:r>
            <a:r>
              <a:rPr lang="en-US" sz="1900" dirty="0"/>
              <a:t>but only 30 minutes on the agenda for today (can discuss further at the 3/18 meeting)</a:t>
            </a:r>
          </a:p>
          <a:p>
            <a:pPr marL="0" lvl="0" indent="0">
              <a:buNone/>
            </a:pPr>
            <a:endParaRPr lang="en-US" dirty="0"/>
          </a:p>
          <a:p>
            <a:endParaRPr lang="en-US" dirty="0"/>
          </a:p>
        </p:txBody>
      </p:sp>
      <p:sp>
        <p:nvSpPr>
          <p:cNvPr id="4" name="Slide Number Placeholder 3">
            <a:extLst>
              <a:ext uri="{FF2B5EF4-FFF2-40B4-BE49-F238E27FC236}">
                <a16:creationId xmlns:a16="http://schemas.microsoft.com/office/drawing/2014/main" id="{B73E7A66-538B-7C44-88E7-F2018075C25F}"/>
              </a:ext>
            </a:extLst>
          </p:cNvPr>
          <p:cNvSpPr>
            <a:spLocks noGrp="1"/>
          </p:cNvSpPr>
          <p:nvPr>
            <p:ph type="sldNum" sz="quarter" idx="12"/>
          </p:nvPr>
        </p:nvSpPr>
        <p:spPr/>
        <p:txBody>
          <a:bodyPr/>
          <a:lstStyle/>
          <a:p>
            <a:fld id="{F8E28480-1C08-4458-AD97-0283E6FFD09D}" type="slidenum">
              <a:rPr lang="en-US" smtClean="0"/>
              <a:t>11</a:t>
            </a:fld>
            <a:endParaRPr lang="en-US"/>
          </a:p>
        </p:txBody>
      </p:sp>
    </p:spTree>
    <p:extLst>
      <p:ext uri="{BB962C8B-B14F-4D97-AF65-F5344CB8AC3E}">
        <p14:creationId xmlns:p14="http://schemas.microsoft.com/office/powerpoint/2010/main" val="157350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471DB1-15F6-4341-A774-29432BAA5621}"/>
              </a:ext>
            </a:extLst>
          </p:cNvPr>
          <p:cNvSpPr/>
          <p:nvPr/>
        </p:nvSpPr>
        <p:spPr>
          <a:xfrm>
            <a:off x="9375820" y="4198511"/>
            <a:ext cx="2604189" cy="25178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5" name="Group 4">
            <a:extLst>
              <a:ext uri="{FF2B5EF4-FFF2-40B4-BE49-F238E27FC236}">
                <a16:creationId xmlns:a16="http://schemas.microsoft.com/office/drawing/2014/main" id="{69AF8207-0917-674B-B9F8-761DA3A2E26B}"/>
              </a:ext>
            </a:extLst>
          </p:cNvPr>
          <p:cNvGrpSpPr/>
          <p:nvPr/>
        </p:nvGrpSpPr>
        <p:grpSpPr>
          <a:xfrm>
            <a:off x="1422400" y="52180"/>
            <a:ext cx="10557609" cy="6663792"/>
            <a:chOff x="-2007239" y="598458"/>
            <a:chExt cx="10308206" cy="6663792"/>
          </a:xfrm>
        </p:grpSpPr>
        <p:sp>
          <p:nvSpPr>
            <p:cNvPr id="10" name="Freeform 9">
              <a:extLst>
                <a:ext uri="{FF2B5EF4-FFF2-40B4-BE49-F238E27FC236}">
                  <a16:creationId xmlns:a16="http://schemas.microsoft.com/office/drawing/2014/main" id="{65B4BE34-9FAC-CE4A-A10B-0B676EE86543}"/>
                </a:ext>
              </a:extLst>
            </p:cNvPr>
            <p:cNvSpPr/>
            <p:nvPr/>
          </p:nvSpPr>
          <p:spPr>
            <a:xfrm>
              <a:off x="-1353545" y="3864940"/>
              <a:ext cx="3000514" cy="1500257"/>
            </a:xfrm>
            <a:custGeom>
              <a:avLst/>
              <a:gdLst>
                <a:gd name="connsiteX0" fmla="*/ 0 w 3000514"/>
                <a:gd name="connsiteY0" fmla="*/ 0 h 1500257"/>
                <a:gd name="connsiteX1" fmla="*/ 3000514 w 3000514"/>
                <a:gd name="connsiteY1" fmla="*/ 0 h 1500257"/>
                <a:gd name="connsiteX2" fmla="*/ 3000514 w 3000514"/>
                <a:gd name="connsiteY2" fmla="*/ 1500257 h 1500257"/>
                <a:gd name="connsiteX3" fmla="*/ 0 w 3000514"/>
                <a:gd name="connsiteY3" fmla="*/ 1500257 h 1500257"/>
                <a:gd name="connsiteX4" fmla="*/ 0 w 3000514"/>
                <a:gd name="connsiteY4" fmla="*/ 0 h 1500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0514" h="1500257">
                  <a:moveTo>
                    <a:pt x="0" y="0"/>
                  </a:moveTo>
                  <a:lnTo>
                    <a:pt x="3000514" y="0"/>
                  </a:lnTo>
                  <a:lnTo>
                    <a:pt x="3000514" y="1500257"/>
                  </a:lnTo>
                  <a:lnTo>
                    <a:pt x="0" y="1500257"/>
                  </a:lnTo>
                  <a:lnTo>
                    <a:pt x="0" y="0"/>
                  </a:lnTo>
                  <a:close/>
                </a:path>
              </a:pathLst>
            </a:custGeom>
          </p:spPr>
          <p:style>
            <a:lnRef idx="1">
              <a:schemeClr val="accent5"/>
            </a:lnRef>
            <a:fillRef idx="2">
              <a:schemeClr val="accent5"/>
            </a:fillRef>
            <a:effectRef idx="1">
              <a:schemeClr val="accent5"/>
            </a:effectRef>
            <a:fontRef idx="minor">
              <a:schemeClr val="dk1"/>
            </a:fontRef>
          </p:style>
          <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Provide suggested revision (consensus TBD)</a:t>
              </a:r>
            </a:p>
          </p:txBody>
        </p:sp>
        <p:sp>
          <p:nvSpPr>
            <p:cNvPr id="11" name="Freeform 10">
              <a:extLst>
                <a:ext uri="{FF2B5EF4-FFF2-40B4-BE49-F238E27FC236}">
                  <a16:creationId xmlns:a16="http://schemas.microsoft.com/office/drawing/2014/main" id="{582FE9FF-0549-EC42-A47D-5676BFD0F763}"/>
                </a:ext>
              </a:extLst>
            </p:cNvPr>
            <p:cNvSpPr/>
            <p:nvPr/>
          </p:nvSpPr>
          <p:spPr>
            <a:xfrm>
              <a:off x="97774" y="2073924"/>
              <a:ext cx="3000514" cy="1500257"/>
            </a:xfrm>
            <a:custGeom>
              <a:avLst/>
              <a:gdLst>
                <a:gd name="connsiteX0" fmla="*/ 0 w 3000514"/>
                <a:gd name="connsiteY0" fmla="*/ 0 h 1500257"/>
                <a:gd name="connsiteX1" fmla="*/ 3000514 w 3000514"/>
                <a:gd name="connsiteY1" fmla="*/ 0 h 1500257"/>
                <a:gd name="connsiteX2" fmla="*/ 3000514 w 3000514"/>
                <a:gd name="connsiteY2" fmla="*/ 1500257 h 1500257"/>
                <a:gd name="connsiteX3" fmla="*/ 0 w 3000514"/>
                <a:gd name="connsiteY3" fmla="*/ 1500257 h 1500257"/>
                <a:gd name="connsiteX4" fmla="*/ 0 w 3000514"/>
                <a:gd name="connsiteY4" fmla="*/ 0 h 1500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0514" h="1500257">
                  <a:moveTo>
                    <a:pt x="0" y="0"/>
                  </a:moveTo>
                  <a:lnTo>
                    <a:pt x="3000514" y="0"/>
                  </a:lnTo>
                  <a:lnTo>
                    <a:pt x="3000514" y="1500257"/>
                  </a:lnTo>
                  <a:lnTo>
                    <a:pt x="0" y="1500257"/>
                  </a:lnTo>
                  <a:lnTo>
                    <a:pt x="0" y="0"/>
                  </a:lnTo>
                  <a:close/>
                </a:path>
              </a:pathLst>
            </a:custGeom>
          </p:spPr>
          <p:style>
            <a:lnRef idx="1">
              <a:schemeClr val="accent5"/>
            </a:lnRef>
            <a:fillRef idx="2">
              <a:schemeClr val="accent5"/>
            </a:fillRef>
            <a:effectRef idx="1">
              <a:schemeClr val="accent5"/>
            </a:effectRef>
            <a:fontRef idx="minor">
              <a:schemeClr val="dk1"/>
            </a:fontRef>
          </p:style>
          <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YES, one or more Members has a concern</a:t>
              </a:r>
            </a:p>
          </p:txBody>
        </p:sp>
        <p:sp>
          <p:nvSpPr>
            <p:cNvPr id="12" name="Freeform 11">
              <a:extLst>
                <a:ext uri="{FF2B5EF4-FFF2-40B4-BE49-F238E27FC236}">
                  <a16:creationId xmlns:a16="http://schemas.microsoft.com/office/drawing/2014/main" id="{FC16E6EB-4DD6-EE41-AC45-F7184E5BEBDB}"/>
                </a:ext>
              </a:extLst>
            </p:cNvPr>
            <p:cNvSpPr/>
            <p:nvPr/>
          </p:nvSpPr>
          <p:spPr>
            <a:xfrm>
              <a:off x="5300453" y="2121078"/>
              <a:ext cx="3000514" cy="1500257"/>
            </a:xfrm>
            <a:custGeom>
              <a:avLst/>
              <a:gdLst>
                <a:gd name="connsiteX0" fmla="*/ 0 w 3000514"/>
                <a:gd name="connsiteY0" fmla="*/ 0 h 1500257"/>
                <a:gd name="connsiteX1" fmla="*/ 3000514 w 3000514"/>
                <a:gd name="connsiteY1" fmla="*/ 0 h 1500257"/>
                <a:gd name="connsiteX2" fmla="*/ 3000514 w 3000514"/>
                <a:gd name="connsiteY2" fmla="*/ 1500257 h 1500257"/>
                <a:gd name="connsiteX3" fmla="*/ 0 w 3000514"/>
                <a:gd name="connsiteY3" fmla="*/ 1500257 h 1500257"/>
                <a:gd name="connsiteX4" fmla="*/ 0 w 3000514"/>
                <a:gd name="connsiteY4" fmla="*/ 0 h 1500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0514" h="1500257">
                  <a:moveTo>
                    <a:pt x="0" y="0"/>
                  </a:moveTo>
                  <a:lnTo>
                    <a:pt x="3000514" y="0"/>
                  </a:lnTo>
                  <a:lnTo>
                    <a:pt x="3000514" y="1500257"/>
                  </a:lnTo>
                  <a:lnTo>
                    <a:pt x="0" y="1500257"/>
                  </a:lnTo>
                  <a:lnTo>
                    <a:pt x="0" y="0"/>
                  </a:lnTo>
                  <a:close/>
                </a:path>
              </a:pathLst>
            </a:custGeom>
            <a:solidFill>
              <a:srgbClr val="92D050"/>
            </a:solidFill>
          </p:spPr>
          <p:style>
            <a:lnRef idx="1">
              <a:schemeClr val="accent5"/>
            </a:lnRef>
            <a:fillRef idx="2">
              <a:schemeClr val="accent5"/>
            </a:fillRef>
            <a:effectRef idx="1">
              <a:schemeClr val="accent5"/>
            </a:effectRef>
            <a:fontRef idx="minor">
              <a:schemeClr val="dk1"/>
            </a:fontRef>
          </p:style>
          <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NO ONE DISAGREES (if no one raises a concern, consensus is assumed)</a:t>
              </a:r>
            </a:p>
          </p:txBody>
        </p:sp>
        <p:sp>
          <p:nvSpPr>
            <p:cNvPr id="13" name="Freeform 12">
              <a:extLst>
                <a:ext uri="{FF2B5EF4-FFF2-40B4-BE49-F238E27FC236}">
                  <a16:creationId xmlns:a16="http://schemas.microsoft.com/office/drawing/2014/main" id="{E73D85D8-E86D-9946-9D2D-2ACA8216EDC6}"/>
                </a:ext>
              </a:extLst>
            </p:cNvPr>
            <p:cNvSpPr/>
            <p:nvPr/>
          </p:nvSpPr>
          <p:spPr>
            <a:xfrm>
              <a:off x="-2007239" y="5761993"/>
              <a:ext cx="3605270" cy="1500257"/>
            </a:xfrm>
            <a:custGeom>
              <a:avLst/>
              <a:gdLst>
                <a:gd name="connsiteX0" fmla="*/ 0 w 3000514"/>
                <a:gd name="connsiteY0" fmla="*/ 0 h 1500257"/>
                <a:gd name="connsiteX1" fmla="*/ 3000514 w 3000514"/>
                <a:gd name="connsiteY1" fmla="*/ 0 h 1500257"/>
                <a:gd name="connsiteX2" fmla="*/ 3000514 w 3000514"/>
                <a:gd name="connsiteY2" fmla="*/ 1500257 h 1500257"/>
                <a:gd name="connsiteX3" fmla="*/ 0 w 3000514"/>
                <a:gd name="connsiteY3" fmla="*/ 1500257 h 1500257"/>
                <a:gd name="connsiteX4" fmla="*/ 0 w 3000514"/>
                <a:gd name="connsiteY4" fmla="*/ 0 h 1500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0514" h="1500257">
                  <a:moveTo>
                    <a:pt x="0" y="0"/>
                  </a:moveTo>
                  <a:lnTo>
                    <a:pt x="3000514" y="0"/>
                  </a:lnTo>
                  <a:lnTo>
                    <a:pt x="3000514" y="1500257"/>
                  </a:lnTo>
                  <a:lnTo>
                    <a:pt x="0" y="1500257"/>
                  </a:lnTo>
                  <a:lnTo>
                    <a:pt x="0" y="0"/>
                  </a:lnTo>
                  <a:close/>
                </a:path>
              </a:pathLst>
            </a:custGeom>
            <a:solidFill>
              <a:srgbClr val="92D050"/>
            </a:solidFill>
          </p:spPr>
          <p:style>
            <a:lnRef idx="1">
              <a:schemeClr val="accent5"/>
            </a:lnRef>
            <a:fillRef idx="2">
              <a:schemeClr val="accent5"/>
            </a:fillRef>
            <a:effectRef idx="1">
              <a:schemeClr val="accent5"/>
            </a:effectRef>
            <a:fontRef idx="minor">
              <a:schemeClr val="dk1"/>
            </a:fontRef>
          </p:style>
          <p:txBody>
            <a:bodyPr spcFirstLastPara="0" vert="horz" wrap="square" lIns="16510" tIns="16510" rIns="16510" bIns="16510" numCol="1" spcCol="1270" anchor="ctr" anchorCtr="0">
              <a:noAutofit/>
            </a:bodyPr>
            <a:lstStyle/>
            <a:p>
              <a:pPr algn="ctr" defTabSz="1155700">
                <a:lnSpc>
                  <a:spcPct val="90000"/>
                </a:lnSpc>
                <a:spcBef>
                  <a:spcPct val="0"/>
                </a:spcBef>
                <a:spcAft>
                  <a:spcPct val="35000"/>
                </a:spcAft>
              </a:pPr>
              <a:r>
                <a:rPr lang="en-US" sz="2600" dirty="0"/>
                <a:t>All Members agree to revised text CONSENSUS</a:t>
              </a:r>
            </a:p>
          </p:txBody>
        </p:sp>
        <p:sp>
          <p:nvSpPr>
            <p:cNvPr id="14" name="Freeform 13">
              <a:extLst>
                <a:ext uri="{FF2B5EF4-FFF2-40B4-BE49-F238E27FC236}">
                  <a16:creationId xmlns:a16="http://schemas.microsoft.com/office/drawing/2014/main" id="{DACA7CA6-CBE3-D441-BF4E-372FD60415B8}"/>
                </a:ext>
              </a:extLst>
            </p:cNvPr>
            <p:cNvSpPr/>
            <p:nvPr/>
          </p:nvSpPr>
          <p:spPr>
            <a:xfrm>
              <a:off x="-1195460" y="598458"/>
              <a:ext cx="6566794" cy="1325985"/>
            </a:xfrm>
            <a:custGeom>
              <a:avLst/>
              <a:gdLst>
                <a:gd name="connsiteX0" fmla="*/ 0 w 3000514"/>
                <a:gd name="connsiteY0" fmla="*/ 0 h 1500257"/>
                <a:gd name="connsiteX1" fmla="*/ 3000514 w 3000514"/>
                <a:gd name="connsiteY1" fmla="*/ 0 h 1500257"/>
                <a:gd name="connsiteX2" fmla="*/ 3000514 w 3000514"/>
                <a:gd name="connsiteY2" fmla="*/ 1500257 h 1500257"/>
                <a:gd name="connsiteX3" fmla="*/ 0 w 3000514"/>
                <a:gd name="connsiteY3" fmla="*/ 1500257 h 1500257"/>
                <a:gd name="connsiteX4" fmla="*/ 0 w 3000514"/>
                <a:gd name="connsiteY4" fmla="*/ 0 h 1500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0514" h="1500257">
                  <a:moveTo>
                    <a:pt x="0" y="0"/>
                  </a:moveTo>
                  <a:lnTo>
                    <a:pt x="3000514" y="0"/>
                  </a:lnTo>
                  <a:lnTo>
                    <a:pt x="3000514" y="1500257"/>
                  </a:lnTo>
                  <a:lnTo>
                    <a:pt x="0" y="1500257"/>
                  </a:lnTo>
                  <a:lnTo>
                    <a:pt x="0" y="0"/>
                  </a:lnTo>
                  <a:close/>
                </a:path>
              </a:pathLst>
            </a:custGeom>
            <a:ln w="38100">
              <a:solidFill>
                <a:schemeClr val="tx1"/>
              </a:solidFill>
            </a:ln>
          </p:spPr>
          <p:style>
            <a:lnRef idx="2">
              <a:schemeClr val="dk1"/>
            </a:lnRef>
            <a:fillRef idx="1">
              <a:schemeClr val="lt1"/>
            </a:fillRef>
            <a:effectRef idx="0">
              <a:schemeClr val="dk1"/>
            </a:effectRef>
            <a:fontRef idx="minor">
              <a:schemeClr val="dk1"/>
            </a:fontRef>
          </p:style>
          <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i="1" kern="1200" dirty="0"/>
                <a:t>Does anyone disagree with proposed recommendation X (Provide DEI primers)? </a:t>
              </a:r>
            </a:p>
          </p:txBody>
        </p:sp>
      </p:grpSp>
      <p:sp>
        <p:nvSpPr>
          <p:cNvPr id="15" name="Freeform 14">
            <a:extLst>
              <a:ext uri="{FF2B5EF4-FFF2-40B4-BE49-F238E27FC236}">
                <a16:creationId xmlns:a16="http://schemas.microsoft.com/office/drawing/2014/main" id="{A5B7B068-33B1-3C47-BD71-6F2423647DF9}"/>
              </a:ext>
            </a:extLst>
          </p:cNvPr>
          <p:cNvSpPr/>
          <p:nvPr/>
        </p:nvSpPr>
        <p:spPr>
          <a:xfrm>
            <a:off x="5555202" y="3310816"/>
            <a:ext cx="3000514" cy="1500257"/>
          </a:xfrm>
          <a:custGeom>
            <a:avLst/>
            <a:gdLst>
              <a:gd name="connsiteX0" fmla="*/ 0 w 3000514"/>
              <a:gd name="connsiteY0" fmla="*/ 0 h 1500257"/>
              <a:gd name="connsiteX1" fmla="*/ 3000514 w 3000514"/>
              <a:gd name="connsiteY1" fmla="*/ 0 h 1500257"/>
              <a:gd name="connsiteX2" fmla="*/ 3000514 w 3000514"/>
              <a:gd name="connsiteY2" fmla="*/ 1500257 h 1500257"/>
              <a:gd name="connsiteX3" fmla="*/ 0 w 3000514"/>
              <a:gd name="connsiteY3" fmla="*/ 1500257 h 1500257"/>
              <a:gd name="connsiteX4" fmla="*/ 0 w 3000514"/>
              <a:gd name="connsiteY4" fmla="*/ 0 h 1500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0514" h="1500257">
                <a:moveTo>
                  <a:pt x="0" y="0"/>
                </a:moveTo>
                <a:lnTo>
                  <a:pt x="3000514" y="0"/>
                </a:lnTo>
                <a:lnTo>
                  <a:pt x="3000514" y="1500257"/>
                </a:lnTo>
                <a:lnTo>
                  <a:pt x="0" y="1500257"/>
                </a:lnTo>
                <a:lnTo>
                  <a:pt x="0" y="0"/>
                </a:lnTo>
                <a:close/>
              </a:path>
            </a:pathLst>
          </a:custGeom>
          <a:solidFill>
            <a:schemeClr val="tx2">
              <a:lumMod val="25000"/>
              <a:lumOff val="75000"/>
            </a:schemeClr>
          </a:solidFill>
        </p:spPr>
        <p:style>
          <a:lnRef idx="1">
            <a:schemeClr val="accent5"/>
          </a:lnRef>
          <a:fillRef idx="2">
            <a:schemeClr val="accent5"/>
          </a:fillRef>
          <a:effectRef idx="1">
            <a:schemeClr val="accent5"/>
          </a:effectRef>
          <a:fontRef idx="minor">
            <a:schemeClr val="dk1"/>
          </a:fontRef>
        </p:style>
        <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Provide alternate option (NON-CONSENSUS)</a:t>
            </a:r>
          </a:p>
        </p:txBody>
      </p:sp>
      <p:sp>
        <p:nvSpPr>
          <p:cNvPr id="16" name="Freeform 15">
            <a:extLst>
              <a:ext uri="{FF2B5EF4-FFF2-40B4-BE49-F238E27FC236}">
                <a16:creationId xmlns:a16="http://schemas.microsoft.com/office/drawing/2014/main" id="{BDF5DBE8-537B-C14F-9E09-FB082A143612}"/>
              </a:ext>
            </a:extLst>
          </p:cNvPr>
          <p:cNvSpPr/>
          <p:nvPr/>
        </p:nvSpPr>
        <p:spPr>
          <a:xfrm>
            <a:off x="5555202" y="5215715"/>
            <a:ext cx="3605269" cy="1500257"/>
          </a:xfrm>
          <a:custGeom>
            <a:avLst/>
            <a:gdLst>
              <a:gd name="connsiteX0" fmla="*/ 0 w 3000514"/>
              <a:gd name="connsiteY0" fmla="*/ 0 h 1500257"/>
              <a:gd name="connsiteX1" fmla="*/ 3000514 w 3000514"/>
              <a:gd name="connsiteY1" fmla="*/ 0 h 1500257"/>
              <a:gd name="connsiteX2" fmla="*/ 3000514 w 3000514"/>
              <a:gd name="connsiteY2" fmla="*/ 1500257 h 1500257"/>
              <a:gd name="connsiteX3" fmla="*/ 0 w 3000514"/>
              <a:gd name="connsiteY3" fmla="*/ 1500257 h 1500257"/>
              <a:gd name="connsiteX4" fmla="*/ 0 w 3000514"/>
              <a:gd name="connsiteY4" fmla="*/ 0 h 1500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0514" h="1500257">
                <a:moveTo>
                  <a:pt x="0" y="0"/>
                </a:moveTo>
                <a:lnTo>
                  <a:pt x="3000514" y="0"/>
                </a:lnTo>
                <a:lnTo>
                  <a:pt x="3000514" y="1500257"/>
                </a:lnTo>
                <a:lnTo>
                  <a:pt x="0" y="1500257"/>
                </a:lnTo>
                <a:lnTo>
                  <a:pt x="0" y="0"/>
                </a:lnTo>
                <a:close/>
              </a:path>
            </a:pathLst>
          </a:custGeom>
          <a:solidFill>
            <a:schemeClr val="tx2">
              <a:lumMod val="25000"/>
              <a:lumOff val="75000"/>
            </a:schemeClr>
          </a:solidFill>
        </p:spPr>
        <p:style>
          <a:lnRef idx="1">
            <a:schemeClr val="accent5"/>
          </a:lnRef>
          <a:fillRef idx="2">
            <a:schemeClr val="accent5"/>
          </a:fillRef>
          <a:effectRef idx="1">
            <a:schemeClr val="accent5"/>
          </a:effectRef>
          <a:fontRef idx="minor">
            <a:schemeClr val="dk1"/>
          </a:fontRef>
        </p:style>
        <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Initial indication of preferred option through show of hands (sign-up process in late March)</a:t>
            </a:r>
          </a:p>
        </p:txBody>
      </p:sp>
      <p:cxnSp>
        <p:nvCxnSpPr>
          <p:cNvPr id="21" name="Elbow Connector 20">
            <a:extLst>
              <a:ext uri="{FF2B5EF4-FFF2-40B4-BE49-F238E27FC236}">
                <a16:creationId xmlns:a16="http://schemas.microsoft.com/office/drawing/2014/main" id="{1323B9E2-F715-CA40-B2FE-5EB1D4E41B3C}"/>
              </a:ext>
            </a:extLst>
          </p:cNvPr>
          <p:cNvCxnSpPr>
            <a:cxnSpLocks/>
          </p:cNvCxnSpPr>
          <p:nvPr/>
        </p:nvCxnSpPr>
        <p:spPr>
          <a:xfrm>
            <a:off x="7900047" y="1378165"/>
            <a:ext cx="1079448" cy="49417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0A323A0-1FD5-A540-A3C8-614388210789}"/>
              </a:ext>
            </a:extLst>
          </p:cNvPr>
          <p:cNvCxnSpPr>
            <a:cxnSpLocks/>
          </p:cNvCxnSpPr>
          <p:nvPr/>
        </p:nvCxnSpPr>
        <p:spPr>
          <a:xfrm>
            <a:off x="5326011" y="1378165"/>
            <a:ext cx="0" cy="1490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DE66153-C6D8-D94B-8E55-90A01699A688}"/>
              </a:ext>
            </a:extLst>
          </p:cNvPr>
          <p:cNvCxnSpPr>
            <a:cxnSpLocks/>
          </p:cNvCxnSpPr>
          <p:nvPr/>
        </p:nvCxnSpPr>
        <p:spPr>
          <a:xfrm>
            <a:off x="6651453" y="2304632"/>
            <a:ext cx="580506" cy="10334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2A62D0F2-D667-DD49-9188-800FDD42537D}"/>
              </a:ext>
            </a:extLst>
          </p:cNvPr>
          <p:cNvCxnSpPr>
            <a:cxnSpLocks/>
          </p:cNvCxnSpPr>
          <p:nvPr/>
        </p:nvCxnSpPr>
        <p:spPr>
          <a:xfrm flipH="1">
            <a:off x="2709943" y="2353364"/>
            <a:ext cx="868400" cy="9937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5FB9C78-1947-5549-B5F9-4607B8D97CEF}"/>
              </a:ext>
            </a:extLst>
          </p:cNvPr>
          <p:cNvCxnSpPr>
            <a:cxnSpLocks/>
          </p:cNvCxnSpPr>
          <p:nvPr/>
        </p:nvCxnSpPr>
        <p:spPr>
          <a:xfrm>
            <a:off x="3234987" y="4818491"/>
            <a:ext cx="0" cy="3967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4F207EE6-4598-984F-B2F2-69F078A44ECF}"/>
              </a:ext>
            </a:extLst>
          </p:cNvPr>
          <p:cNvCxnSpPr>
            <a:cxnSpLocks/>
          </p:cNvCxnSpPr>
          <p:nvPr/>
        </p:nvCxnSpPr>
        <p:spPr>
          <a:xfrm>
            <a:off x="5207746" y="4818491"/>
            <a:ext cx="407132" cy="4042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658BA669-0D74-EE47-9945-08501550E239}"/>
              </a:ext>
            </a:extLst>
          </p:cNvPr>
          <p:cNvCxnSpPr>
            <a:cxnSpLocks/>
          </p:cNvCxnSpPr>
          <p:nvPr/>
        </p:nvCxnSpPr>
        <p:spPr>
          <a:xfrm>
            <a:off x="7087656" y="4818491"/>
            <a:ext cx="0" cy="3967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Freeform 17">
            <a:extLst>
              <a:ext uri="{FF2B5EF4-FFF2-40B4-BE49-F238E27FC236}">
                <a16:creationId xmlns:a16="http://schemas.microsoft.com/office/drawing/2014/main" id="{284771D1-BED1-6842-A41E-34FB9FD3EFBB}"/>
              </a:ext>
            </a:extLst>
          </p:cNvPr>
          <p:cNvSpPr/>
          <p:nvPr/>
        </p:nvSpPr>
        <p:spPr>
          <a:xfrm>
            <a:off x="9520395" y="5589400"/>
            <a:ext cx="2350117" cy="425439"/>
          </a:xfrm>
          <a:custGeom>
            <a:avLst/>
            <a:gdLst>
              <a:gd name="connsiteX0" fmla="*/ 0 w 3000514"/>
              <a:gd name="connsiteY0" fmla="*/ 0 h 1500257"/>
              <a:gd name="connsiteX1" fmla="*/ 3000514 w 3000514"/>
              <a:gd name="connsiteY1" fmla="*/ 0 h 1500257"/>
              <a:gd name="connsiteX2" fmla="*/ 3000514 w 3000514"/>
              <a:gd name="connsiteY2" fmla="*/ 1500257 h 1500257"/>
              <a:gd name="connsiteX3" fmla="*/ 0 w 3000514"/>
              <a:gd name="connsiteY3" fmla="*/ 1500257 h 1500257"/>
              <a:gd name="connsiteX4" fmla="*/ 0 w 3000514"/>
              <a:gd name="connsiteY4" fmla="*/ 0 h 1500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0514" h="1500257">
                <a:moveTo>
                  <a:pt x="0" y="0"/>
                </a:moveTo>
                <a:lnTo>
                  <a:pt x="3000514" y="0"/>
                </a:lnTo>
                <a:lnTo>
                  <a:pt x="3000514" y="1500257"/>
                </a:lnTo>
                <a:lnTo>
                  <a:pt x="0" y="1500257"/>
                </a:lnTo>
                <a:lnTo>
                  <a:pt x="0" y="0"/>
                </a:lnTo>
                <a:close/>
              </a:path>
            </a:pathLst>
          </a:custGeom>
          <a:solidFill>
            <a:srgbClr val="92D050"/>
          </a:solidFill>
        </p:spPr>
        <p:style>
          <a:lnRef idx="1">
            <a:schemeClr val="accent5"/>
          </a:lnRef>
          <a:fillRef idx="2">
            <a:schemeClr val="accent5"/>
          </a:fillRef>
          <a:effectRef idx="1">
            <a:schemeClr val="accent5"/>
          </a:effectRef>
          <a:fontRef idx="minor">
            <a:schemeClr val="dk1"/>
          </a:fontRef>
        </p:style>
        <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kern="1200" dirty="0"/>
              <a:t>Green = consensus</a:t>
            </a:r>
          </a:p>
        </p:txBody>
      </p:sp>
      <p:sp>
        <p:nvSpPr>
          <p:cNvPr id="19" name="Freeform 18">
            <a:extLst>
              <a:ext uri="{FF2B5EF4-FFF2-40B4-BE49-F238E27FC236}">
                <a16:creationId xmlns:a16="http://schemas.microsoft.com/office/drawing/2014/main" id="{BEB4834A-F35F-0E49-8E8F-21C1B3D13908}"/>
              </a:ext>
            </a:extLst>
          </p:cNvPr>
          <p:cNvSpPr/>
          <p:nvPr/>
        </p:nvSpPr>
        <p:spPr>
          <a:xfrm>
            <a:off x="9520395" y="4830682"/>
            <a:ext cx="2362585" cy="631191"/>
          </a:xfrm>
          <a:custGeom>
            <a:avLst/>
            <a:gdLst>
              <a:gd name="connsiteX0" fmla="*/ 0 w 3000514"/>
              <a:gd name="connsiteY0" fmla="*/ 0 h 1500257"/>
              <a:gd name="connsiteX1" fmla="*/ 3000514 w 3000514"/>
              <a:gd name="connsiteY1" fmla="*/ 0 h 1500257"/>
              <a:gd name="connsiteX2" fmla="*/ 3000514 w 3000514"/>
              <a:gd name="connsiteY2" fmla="*/ 1500257 h 1500257"/>
              <a:gd name="connsiteX3" fmla="*/ 0 w 3000514"/>
              <a:gd name="connsiteY3" fmla="*/ 1500257 h 1500257"/>
              <a:gd name="connsiteX4" fmla="*/ 0 w 3000514"/>
              <a:gd name="connsiteY4" fmla="*/ 0 h 1500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0514" h="1500257">
                <a:moveTo>
                  <a:pt x="0" y="0"/>
                </a:moveTo>
                <a:lnTo>
                  <a:pt x="3000514" y="0"/>
                </a:lnTo>
                <a:lnTo>
                  <a:pt x="3000514" y="1500257"/>
                </a:lnTo>
                <a:lnTo>
                  <a:pt x="0" y="1500257"/>
                </a:lnTo>
                <a:lnTo>
                  <a:pt x="0" y="0"/>
                </a:lnTo>
                <a:close/>
              </a:path>
            </a:pathLst>
          </a:custGeom>
        </p:spPr>
        <p:style>
          <a:lnRef idx="1">
            <a:schemeClr val="accent5"/>
          </a:lnRef>
          <a:fillRef idx="2">
            <a:schemeClr val="accent5"/>
          </a:fillRef>
          <a:effectRef idx="1">
            <a:schemeClr val="accent5"/>
          </a:effectRef>
          <a:fontRef idx="minor">
            <a:schemeClr val="dk1"/>
          </a:fontRef>
        </p:style>
        <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kern="1200" dirty="0"/>
              <a:t>Purple = discussion to try to resolve concerns</a:t>
            </a:r>
          </a:p>
        </p:txBody>
      </p:sp>
      <p:sp>
        <p:nvSpPr>
          <p:cNvPr id="20" name="Freeform 19">
            <a:extLst>
              <a:ext uri="{FF2B5EF4-FFF2-40B4-BE49-F238E27FC236}">
                <a16:creationId xmlns:a16="http://schemas.microsoft.com/office/drawing/2014/main" id="{17F20940-0E3A-7B46-809F-9AE1A765E41F}"/>
              </a:ext>
            </a:extLst>
          </p:cNvPr>
          <p:cNvSpPr/>
          <p:nvPr/>
        </p:nvSpPr>
        <p:spPr>
          <a:xfrm>
            <a:off x="9493736" y="6142366"/>
            <a:ext cx="2376776" cy="425439"/>
          </a:xfrm>
          <a:custGeom>
            <a:avLst/>
            <a:gdLst>
              <a:gd name="connsiteX0" fmla="*/ 0 w 3000514"/>
              <a:gd name="connsiteY0" fmla="*/ 0 h 1500257"/>
              <a:gd name="connsiteX1" fmla="*/ 3000514 w 3000514"/>
              <a:gd name="connsiteY1" fmla="*/ 0 h 1500257"/>
              <a:gd name="connsiteX2" fmla="*/ 3000514 w 3000514"/>
              <a:gd name="connsiteY2" fmla="*/ 1500257 h 1500257"/>
              <a:gd name="connsiteX3" fmla="*/ 0 w 3000514"/>
              <a:gd name="connsiteY3" fmla="*/ 1500257 h 1500257"/>
              <a:gd name="connsiteX4" fmla="*/ 0 w 3000514"/>
              <a:gd name="connsiteY4" fmla="*/ 0 h 1500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0514" h="1500257">
                <a:moveTo>
                  <a:pt x="0" y="0"/>
                </a:moveTo>
                <a:lnTo>
                  <a:pt x="3000514" y="0"/>
                </a:lnTo>
                <a:lnTo>
                  <a:pt x="3000514" y="1500257"/>
                </a:lnTo>
                <a:lnTo>
                  <a:pt x="0" y="1500257"/>
                </a:lnTo>
                <a:lnTo>
                  <a:pt x="0" y="0"/>
                </a:lnTo>
                <a:close/>
              </a:path>
            </a:pathLst>
          </a:custGeom>
          <a:solidFill>
            <a:schemeClr val="tx2">
              <a:lumMod val="25000"/>
              <a:lumOff val="75000"/>
            </a:schemeClr>
          </a:solidFill>
        </p:spPr>
        <p:style>
          <a:lnRef idx="1">
            <a:schemeClr val="accent5"/>
          </a:lnRef>
          <a:fillRef idx="2">
            <a:schemeClr val="accent5"/>
          </a:fillRef>
          <a:effectRef idx="1">
            <a:schemeClr val="accent5"/>
          </a:effectRef>
          <a:fontRef idx="minor">
            <a:schemeClr val="dk1"/>
          </a:fontRef>
        </p:style>
        <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kern="1200" dirty="0"/>
              <a:t>Blue = non-consensus</a:t>
            </a:r>
          </a:p>
        </p:txBody>
      </p:sp>
      <p:sp>
        <p:nvSpPr>
          <p:cNvPr id="3" name="TextBox 2">
            <a:extLst>
              <a:ext uri="{FF2B5EF4-FFF2-40B4-BE49-F238E27FC236}">
                <a16:creationId xmlns:a16="http://schemas.microsoft.com/office/drawing/2014/main" id="{43006B9E-8634-3549-ABF3-6BE338BF4522}"/>
              </a:ext>
            </a:extLst>
          </p:cNvPr>
          <p:cNvSpPr txBox="1"/>
          <p:nvPr/>
        </p:nvSpPr>
        <p:spPr>
          <a:xfrm>
            <a:off x="10226378" y="4352997"/>
            <a:ext cx="91149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Legend</a:t>
            </a:r>
          </a:p>
        </p:txBody>
      </p:sp>
    </p:spTree>
    <p:extLst>
      <p:ext uri="{BB962C8B-B14F-4D97-AF65-F5344CB8AC3E}">
        <p14:creationId xmlns:p14="http://schemas.microsoft.com/office/powerpoint/2010/main" val="3760665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F746F-8EB4-C849-BEDB-06DC7EC58393}"/>
              </a:ext>
            </a:extLst>
          </p:cNvPr>
          <p:cNvSpPr>
            <a:spLocks noGrp="1"/>
          </p:cNvSpPr>
          <p:nvPr>
            <p:ph type="title"/>
          </p:nvPr>
        </p:nvSpPr>
        <p:spPr>
          <a:xfrm>
            <a:off x="762000" y="245533"/>
            <a:ext cx="10566400" cy="2000249"/>
          </a:xfrm>
          <a:solidFill>
            <a:schemeClr val="tx2">
              <a:lumMod val="25000"/>
              <a:lumOff val="75000"/>
            </a:schemeClr>
          </a:solidFill>
          <a:ln>
            <a:solidFill>
              <a:schemeClr val="tx2"/>
            </a:solidFill>
          </a:ln>
        </p:spPr>
        <p:txBody>
          <a:bodyPr anchor="ctr">
            <a:normAutofit/>
          </a:bodyPr>
          <a:lstStyle/>
          <a:p>
            <a:pPr algn="ctr"/>
            <a:r>
              <a:rPr lang="en-US" b="1" i="1" dirty="0"/>
              <a:t>Key question: </a:t>
            </a:r>
            <a:br>
              <a:rPr lang="en-US" b="1" dirty="0"/>
            </a:br>
            <a:r>
              <a:rPr lang="en-US" b="1" dirty="0"/>
              <a:t>What do we need CAEECC to approve to advance this Working Group’s efforts?</a:t>
            </a:r>
          </a:p>
        </p:txBody>
      </p:sp>
      <p:sp>
        <p:nvSpPr>
          <p:cNvPr id="3" name="Content Placeholder 2">
            <a:extLst>
              <a:ext uri="{FF2B5EF4-FFF2-40B4-BE49-F238E27FC236}">
                <a16:creationId xmlns:a16="http://schemas.microsoft.com/office/drawing/2014/main" id="{1AD0A0C2-FD2E-0F48-B54A-FAD03F273661}"/>
              </a:ext>
            </a:extLst>
          </p:cNvPr>
          <p:cNvSpPr>
            <a:spLocks noGrp="1"/>
          </p:cNvSpPr>
          <p:nvPr>
            <p:ph idx="1"/>
          </p:nvPr>
        </p:nvSpPr>
        <p:spPr>
          <a:xfrm>
            <a:off x="761999" y="2370667"/>
            <a:ext cx="10566401" cy="3860799"/>
          </a:xfrm>
          <a:ln>
            <a:solidFill>
              <a:schemeClr val="tx2"/>
            </a:solidFill>
          </a:ln>
        </p:spPr>
        <p:txBody>
          <a:bodyPr anchor="ctr">
            <a:normAutofit/>
          </a:bodyPr>
          <a:lstStyle/>
          <a:p>
            <a:pPr marL="0" indent="0">
              <a:buNone/>
            </a:pPr>
            <a:r>
              <a:rPr lang="en-US" b="1" dirty="0"/>
              <a:t>Facilitator proposal for how to characterize each recommendation</a:t>
            </a:r>
          </a:p>
          <a:p>
            <a:pPr marL="914400" lvl="1" indent="-457200">
              <a:buFont typeface="+mj-lt"/>
              <a:buAutoNum type="arabicPeriod"/>
            </a:pPr>
            <a:r>
              <a:rPr lang="en-US" dirty="0"/>
              <a:t>Fully fleshed out; ready for implementation by CAEECC </a:t>
            </a:r>
          </a:p>
          <a:p>
            <a:pPr marL="914400" lvl="1" indent="-457200">
              <a:buFont typeface="+mj-lt"/>
              <a:buAutoNum type="arabicPeriod"/>
            </a:pPr>
            <a:r>
              <a:rPr lang="en-US" dirty="0"/>
              <a:t>Fully fleshed out; requires CPUC approval</a:t>
            </a:r>
          </a:p>
          <a:p>
            <a:pPr marL="914400" lvl="1" indent="-457200">
              <a:buFont typeface="+mj-lt"/>
              <a:buAutoNum type="arabicPeriod"/>
            </a:pPr>
            <a:r>
              <a:rPr lang="en-US" dirty="0"/>
              <a:t>Partially fleshed out (needs more research/time)</a:t>
            </a:r>
          </a:p>
          <a:p>
            <a:pPr lvl="2"/>
            <a:r>
              <a:rPr lang="en-US" i="1" dirty="0"/>
              <a:t>Should these recommendations be incorporated as topics/scope within the “Restructuring CAEECC” proposal for a future WG?</a:t>
            </a:r>
          </a:p>
          <a:p>
            <a:endParaRPr lang="en-US" dirty="0"/>
          </a:p>
          <a:p>
            <a:pPr marL="0" indent="0">
              <a:buNone/>
            </a:pPr>
            <a:r>
              <a:rPr lang="en-US" b="1" dirty="0"/>
              <a:t>Does sequence matter? </a:t>
            </a:r>
            <a:r>
              <a:rPr lang="en-US" dirty="0"/>
              <a:t>For example, does there need to be a mechanism for Compensation before a new WG launches?</a:t>
            </a:r>
          </a:p>
        </p:txBody>
      </p:sp>
      <p:sp>
        <p:nvSpPr>
          <p:cNvPr id="4" name="Slide Number Placeholder 3">
            <a:extLst>
              <a:ext uri="{FF2B5EF4-FFF2-40B4-BE49-F238E27FC236}">
                <a16:creationId xmlns:a16="http://schemas.microsoft.com/office/drawing/2014/main" id="{1957AF08-5032-C644-852F-C5DF53442FA0}"/>
              </a:ext>
            </a:extLst>
          </p:cNvPr>
          <p:cNvSpPr>
            <a:spLocks noGrp="1"/>
          </p:cNvSpPr>
          <p:nvPr>
            <p:ph type="sldNum" sz="quarter" idx="12"/>
          </p:nvPr>
        </p:nvSpPr>
        <p:spPr/>
        <p:txBody>
          <a:bodyPr/>
          <a:lstStyle/>
          <a:p>
            <a:fld id="{F8E28480-1C08-4458-AD97-0283E6FFD09D}" type="slidenum">
              <a:rPr lang="en-US" smtClean="0"/>
              <a:t>13</a:t>
            </a:fld>
            <a:endParaRPr lang="en-US"/>
          </a:p>
        </p:txBody>
      </p:sp>
    </p:spTree>
    <p:extLst>
      <p:ext uri="{BB962C8B-B14F-4D97-AF65-F5344CB8AC3E}">
        <p14:creationId xmlns:p14="http://schemas.microsoft.com/office/powerpoint/2010/main" val="3891169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E6E96-0B01-DF40-8E52-5A29BB9DB27C}"/>
              </a:ext>
            </a:extLst>
          </p:cNvPr>
          <p:cNvSpPr>
            <a:spLocks noGrp="1"/>
          </p:cNvSpPr>
          <p:nvPr>
            <p:ph type="title"/>
          </p:nvPr>
        </p:nvSpPr>
        <p:spPr/>
        <p:txBody>
          <a:bodyPr>
            <a:normAutofit fontScale="90000"/>
          </a:bodyPr>
          <a:lstStyle/>
          <a:p>
            <a:r>
              <a:rPr lang="en-US" dirty="0"/>
              <a:t>Approach to Presenting Recommendations at April 12</a:t>
            </a:r>
            <a:r>
              <a:rPr lang="en-US" baseline="30000" dirty="0"/>
              <a:t>th</a:t>
            </a:r>
            <a:r>
              <a:rPr lang="en-US" dirty="0"/>
              <a:t> Full CAEECC Meeting</a:t>
            </a:r>
          </a:p>
        </p:txBody>
      </p:sp>
      <p:sp>
        <p:nvSpPr>
          <p:cNvPr id="3" name="Content Placeholder 2">
            <a:extLst>
              <a:ext uri="{FF2B5EF4-FFF2-40B4-BE49-F238E27FC236}">
                <a16:creationId xmlns:a16="http://schemas.microsoft.com/office/drawing/2014/main" id="{F1409DE0-647B-654A-A547-A35AC60BEED9}"/>
              </a:ext>
            </a:extLst>
          </p:cNvPr>
          <p:cNvSpPr>
            <a:spLocks noGrp="1"/>
          </p:cNvSpPr>
          <p:nvPr>
            <p:ph idx="1"/>
          </p:nvPr>
        </p:nvSpPr>
        <p:spPr/>
        <p:txBody>
          <a:bodyPr>
            <a:normAutofit/>
          </a:bodyPr>
          <a:lstStyle/>
          <a:p>
            <a:r>
              <a:rPr lang="en-US" dirty="0"/>
              <a:t>CPUC Commissioner Shiroma will attend</a:t>
            </a:r>
          </a:p>
          <a:p>
            <a:r>
              <a:rPr lang="en-US" dirty="0"/>
              <a:t>WG representatives will present recommendations (mini team volunteers?)</a:t>
            </a:r>
          </a:p>
          <a:p>
            <a:pPr lvl="1"/>
            <a:r>
              <a:rPr lang="en-US" dirty="0"/>
              <a:t>For anything non-consensus, proponents of each option have a chance to make their case</a:t>
            </a:r>
          </a:p>
          <a:p>
            <a:r>
              <a:rPr lang="en-US" dirty="0"/>
              <a:t>Full CAEECC Members ask questions and discuss, and where appropriate approve</a:t>
            </a:r>
          </a:p>
          <a:p>
            <a:pPr lvl="1"/>
            <a:r>
              <a:rPr lang="en-US" dirty="0"/>
              <a:t>See Appendix for detailed process for how Full CAEECC Members would “process” recommendations </a:t>
            </a:r>
            <a:r>
              <a:rPr lang="en-US" sz="1600" dirty="0"/>
              <a:t>(in short, options are to accept, return to CDEI Working Group (or some successor WG/group), or provide an alternative if the recommendation from the WG isn’t acceptable)</a:t>
            </a:r>
          </a:p>
        </p:txBody>
      </p:sp>
      <p:sp>
        <p:nvSpPr>
          <p:cNvPr id="4" name="Slide Number Placeholder 3">
            <a:extLst>
              <a:ext uri="{FF2B5EF4-FFF2-40B4-BE49-F238E27FC236}">
                <a16:creationId xmlns:a16="http://schemas.microsoft.com/office/drawing/2014/main" id="{98CB5624-83BE-5E45-BF89-C1CFAE69A674}"/>
              </a:ext>
            </a:extLst>
          </p:cNvPr>
          <p:cNvSpPr>
            <a:spLocks noGrp="1"/>
          </p:cNvSpPr>
          <p:nvPr>
            <p:ph type="sldNum" sz="quarter" idx="12"/>
          </p:nvPr>
        </p:nvSpPr>
        <p:spPr/>
        <p:txBody>
          <a:bodyPr/>
          <a:lstStyle/>
          <a:p>
            <a:fld id="{F8E28480-1C08-4458-AD97-0283E6FFD09D}" type="slidenum">
              <a:rPr lang="en-US" smtClean="0"/>
              <a:t>14</a:t>
            </a:fld>
            <a:endParaRPr lang="en-US"/>
          </a:p>
        </p:txBody>
      </p:sp>
    </p:spTree>
    <p:extLst>
      <p:ext uri="{BB962C8B-B14F-4D97-AF65-F5344CB8AC3E}">
        <p14:creationId xmlns:p14="http://schemas.microsoft.com/office/powerpoint/2010/main" val="860932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97875-B0EC-E640-A7C4-38B3464B86DF}"/>
              </a:ext>
            </a:extLst>
          </p:cNvPr>
          <p:cNvSpPr>
            <a:spLocks noGrp="1"/>
          </p:cNvSpPr>
          <p:nvPr>
            <p:ph type="title"/>
          </p:nvPr>
        </p:nvSpPr>
        <p:spPr>
          <a:xfrm>
            <a:off x="863600" y="190501"/>
            <a:ext cx="9486900" cy="685800"/>
          </a:xfrm>
        </p:spPr>
        <p:txBody>
          <a:bodyPr/>
          <a:lstStyle/>
          <a:p>
            <a:r>
              <a:rPr lang="en-US" dirty="0"/>
              <a:t>Compensation (9:30-10:15)</a:t>
            </a:r>
          </a:p>
        </p:txBody>
      </p:sp>
      <p:sp>
        <p:nvSpPr>
          <p:cNvPr id="3" name="Content Placeholder 2">
            <a:extLst>
              <a:ext uri="{FF2B5EF4-FFF2-40B4-BE49-F238E27FC236}">
                <a16:creationId xmlns:a16="http://schemas.microsoft.com/office/drawing/2014/main" id="{E70B6F3A-77C7-D943-9ECC-25EA51D9C970}"/>
              </a:ext>
            </a:extLst>
          </p:cNvPr>
          <p:cNvSpPr>
            <a:spLocks noGrp="1"/>
          </p:cNvSpPr>
          <p:nvPr>
            <p:ph idx="1"/>
          </p:nvPr>
        </p:nvSpPr>
        <p:spPr>
          <a:xfrm>
            <a:off x="863600" y="1081826"/>
            <a:ext cx="9939867" cy="5242774"/>
          </a:xfrm>
        </p:spPr>
        <p:txBody>
          <a:bodyPr>
            <a:normAutofit fontScale="92500" lnSpcReduction="20000"/>
          </a:bodyPr>
          <a:lstStyle/>
          <a:p>
            <a:r>
              <a:rPr lang="en-US" b="1" dirty="0"/>
              <a:t>Section 2 (pages 11-13) </a:t>
            </a:r>
            <a:r>
              <a:rPr lang="en-US" dirty="0"/>
              <a:t>plus Appendix 2 (pages 30-36)</a:t>
            </a:r>
          </a:p>
          <a:p>
            <a:r>
              <a:rPr lang="en-US" b="1" dirty="0"/>
              <a:t>Mini team: </a:t>
            </a:r>
            <a:r>
              <a:rPr lang="en-US" dirty="0"/>
              <a:t>Jim Dodenhoff and </a:t>
            </a:r>
            <a:r>
              <a:rPr lang="en-US" dirty="0" err="1"/>
              <a:t>Fabi</a:t>
            </a:r>
            <a:r>
              <a:rPr lang="en-US" dirty="0"/>
              <a:t> Lao (Nicole Cropper as a resource)</a:t>
            </a:r>
          </a:p>
          <a:p>
            <a:r>
              <a:rPr lang="en-US" b="1" dirty="0"/>
              <a:t>Summary of 5 recommendations </a:t>
            </a:r>
          </a:p>
          <a:p>
            <a:pPr marL="914400" lvl="1" indent="-457200">
              <a:buFont typeface="+mj-lt"/>
              <a:buAutoNum type="arabicPeriod"/>
            </a:pPr>
            <a:r>
              <a:rPr lang="en-US" dirty="0"/>
              <a:t>Compensate CBOs and under-resourced organizations located in and serving ESJ communities</a:t>
            </a:r>
          </a:p>
          <a:p>
            <a:pPr marL="914400" lvl="1" indent="-457200">
              <a:buFont typeface="+mj-lt"/>
              <a:buAutoNum type="arabicPeriod"/>
            </a:pPr>
            <a:r>
              <a:rPr lang="en-US" dirty="0"/>
              <a:t>Establish regular membership activities eligible for compensation to help facilitate the compensation process</a:t>
            </a:r>
          </a:p>
          <a:p>
            <a:pPr marL="914400" lvl="1" indent="-457200">
              <a:buFont typeface="+mj-lt"/>
              <a:buAutoNum type="arabicPeriod"/>
            </a:pPr>
            <a:r>
              <a:rPr lang="en-US" dirty="0"/>
              <a:t>CPUC staff to determine feasibility and availability of using funds allocated for EE to compensate CBOs and under-resourced organizations. OR Future WG to explore funding through philanthropic entities. </a:t>
            </a:r>
          </a:p>
          <a:p>
            <a:pPr marL="914400" lvl="1" indent="-457200">
              <a:buFont typeface="+mj-lt"/>
              <a:buAutoNum type="arabicPeriod"/>
            </a:pPr>
            <a:r>
              <a:rPr lang="en-US" dirty="0"/>
              <a:t>Leverage existing resources across CA State agencies to identify potential candidates for compensation</a:t>
            </a:r>
          </a:p>
          <a:p>
            <a:pPr marL="914400" lvl="1" indent="-457200">
              <a:buFont typeface="+mj-lt"/>
              <a:buAutoNum type="arabicPeriod"/>
            </a:pPr>
            <a:r>
              <a:rPr lang="en-US" dirty="0"/>
              <a:t>Approve an ongoing Compensation sub-Working Group</a:t>
            </a:r>
          </a:p>
          <a:p>
            <a:r>
              <a:rPr lang="en-US" b="1" dirty="0"/>
              <a:t>Presentation &amp; Clarifying Questions</a:t>
            </a:r>
            <a:r>
              <a:rPr lang="en-US" dirty="0"/>
              <a:t> 9:30-9:40</a:t>
            </a:r>
          </a:p>
          <a:p>
            <a:r>
              <a:rPr lang="en-US" b="1" dirty="0"/>
              <a:t>Discussion &amp; Test for Consensus </a:t>
            </a:r>
            <a:r>
              <a:rPr lang="en-US" dirty="0"/>
              <a:t>9:40-10:15</a:t>
            </a:r>
          </a:p>
          <a:p>
            <a:pPr lvl="1"/>
            <a:r>
              <a:rPr lang="en-US" dirty="0"/>
              <a:t>Notes captured live in redline in report</a:t>
            </a:r>
            <a:endParaRPr lang="en-US" b="1" dirty="0"/>
          </a:p>
          <a:p>
            <a:endParaRPr lang="en-US" dirty="0"/>
          </a:p>
        </p:txBody>
      </p:sp>
      <p:sp>
        <p:nvSpPr>
          <p:cNvPr id="4" name="Slide Number Placeholder 3">
            <a:extLst>
              <a:ext uri="{FF2B5EF4-FFF2-40B4-BE49-F238E27FC236}">
                <a16:creationId xmlns:a16="http://schemas.microsoft.com/office/drawing/2014/main" id="{7A6F7127-4EED-354B-87B6-19C721DC74DC}"/>
              </a:ext>
            </a:extLst>
          </p:cNvPr>
          <p:cNvSpPr>
            <a:spLocks noGrp="1"/>
          </p:cNvSpPr>
          <p:nvPr>
            <p:ph type="sldNum" sz="quarter" idx="12"/>
          </p:nvPr>
        </p:nvSpPr>
        <p:spPr/>
        <p:txBody>
          <a:bodyPr/>
          <a:lstStyle/>
          <a:p>
            <a:fld id="{F8E28480-1C08-4458-AD97-0283E6FFD09D}" type="slidenum">
              <a:rPr lang="en-US" smtClean="0"/>
              <a:t>15</a:t>
            </a:fld>
            <a:endParaRPr lang="en-US"/>
          </a:p>
        </p:txBody>
      </p:sp>
    </p:spTree>
    <p:extLst>
      <p:ext uri="{BB962C8B-B14F-4D97-AF65-F5344CB8AC3E}">
        <p14:creationId xmlns:p14="http://schemas.microsoft.com/office/powerpoint/2010/main" val="2990824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97875-B0EC-E640-A7C4-38B3464B86DF}"/>
              </a:ext>
            </a:extLst>
          </p:cNvPr>
          <p:cNvSpPr>
            <a:spLocks noGrp="1"/>
          </p:cNvSpPr>
          <p:nvPr>
            <p:ph type="title"/>
          </p:nvPr>
        </p:nvSpPr>
        <p:spPr>
          <a:xfrm>
            <a:off x="863600" y="533400"/>
            <a:ext cx="9486900" cy="685800"/>
          </a:xfrm>
        </p:spPr>
        <p:txBody>
          <a:bodyPr/>
          <a:lstStyle/>
          <a:p>
            <a:r>
              <a:rPr lang="en-US" dirty="0"/>
              <a:t>Competency building (10:15-11:00)</a:t>
            </a:r>
          </a:p>
        </p:txBody>
      </p:sp>
      <p:sp>
        <p:nvSpPr>
          <p:cNvPr id="3" name="Content Placeholder 2">
            <a:extLst>
              <a:ext uri="{FF2B5EF4-FFF2-40B4-BE49-F238E27FC236}">
                <a16:creationId xmlns:a16="http://schemas.microsoft.com/office/drawing/2014/main" id="{E70B6F3A-77C7-D943-9ECC-25EA51D9C970}"/>
              </a:ext>
            </a:extLst>
          </p:cNvPr>
          <p:cNvSpPr>
            <a:spLocks noGrp="1"/>
          </p:cNvSpPr>
          <p:nvPr>
            <p:ph idx="1"/>
          </p:nvPr>
        </p:nvSpPr>
        <p:spPr>
          <a:xfrm>
            <a:off x="863600" y="1469950"/>
            <a:ext cx="9939867" cy="4854649"/>
          </a:xfrm>
        </p:spPr>
        <p:txBody>
          <a:bodyPr>
            <a:normAutofit fontScale="92500" lnSpcReduction="10000"/>
          </a:bodyPr>
          <a:lstStyle/>
          <a:p>
            <a:r>
              <a:rPr lang="en-US" b="1" dirty="0"/>
              <a:t>Section 3 (pages 14-18) </a:t>
            </a:r>
            <a:r>
              <a:rPr lang="en-US" dirty="0"/>
              <a:t>plus Appendix 3 (pages 37-39)</a:t>
            </a:r>
          </a:p>
          <a:p>
            <a:r>
              <a:rPr lang="en-US" b="1" dirty="0"/>
              <a:t>Mini team: </a:t>
            </a:r>
            <a:r>
              <a:rPr lang="en-US" dirty="0"/>
              <a:t>Garcia Paine, Dany </a:t>
            </a:r>
            <a:r>
              <a:rPr lang="en-US" dirty="0" err="1"/>
              <a:t>Kahumoku</a:t>
            </a:r>
            <a:r>
              <a:rPr lang="en-US" dirty="0"/>
              <a:t>, Elizabeth Lowe, Alice Sung, and Alison LaBonte</a:t>
            </a:r>
          </a:p>
          <a:p>
            <a:r>
              <a:rPr lang="en-US" b="1" dirty="0"/>
              <a:t>5 recommendations</a:t>
            </a:r>
          </a:p>
          <a:p>
            <a:pPr marL="914400" lvl="1" indent="-457200">
              <a:buFont typeface="+mj-lt"/>
              <a:buAutoNum type="arabicPeriod"/>
            </a:pPr>
            <a:r>
              <a:rPr lang="en-US" dirty="0"/>
              <a:t>Energy efficiency and DEI information access</a:t>
            </a:r>
          </a:p>
          <a:p>
            <a:pPr marL="914400" lvl="1" indent="-457200">
              <a:buFont typeface="+mj-lt"/>
              <a:buAutoNum type="arabicPeriod"/>
            </a:pPr>
            <a:r>
              <a:rPr lang="en-US" dirty="0"/>
              <a:t>Application consent item</a:t>
            </a:r>
          </a:p>
          <a:p>
            <a:pPr marL="914400" lvl="1" indent="-457200">
              <a:buFont typeface="+mj-lt"/>
              <a:buAutoNum type="arabicPeriod"/>
            </a:pPr>
            <a:r>
              <a:rPr lang="en-US" dirty="0"/>
              <a:t>Provide EE, DEI, and CAEECC primers</a:t>
            </a:r>
          </a:p>
          <a:p>
            <a:pPr marL="914400" lvl="1" indent="-457200">
              <a:buFont typeface="+mj-lt"/>
              <a:buAutoNum type="arabicPeriod"/>
            </a:pPr>
            <a:r>
              <a:rPr lang="en-US" dirty="0"/>
              <a:t>Develop and adopt a DEI lens to utilize for decision-making and planning of CAEECC and CPUC strategies</a:t>
            </a:r>
          </a:p>
          <a:p>
            <a:pPr marL="914400" lvl="1" indent="-457200">
              <a:buFont typeface="+mj-lt"/>
              <a:buAutoNum type="arabicPeriod"/>
            </a:pPr>
            <a:r>
              <a:rPr lang="en-US" dirty="0"/>
              <a:t>Trainings and refreshers led by underrepresented communities</a:t>
            </a:r>
          </a:p>
          <a:p>
            <a:r>
              <a:rPr lang="en-US" b="1" dirty="0"/>
              <a:t>Presentation &amp; Clarifying Questions</a:t>
            </a:r>
            <a:r>
              <a:rPr lang="en-US" dirty="0"/>
              <a:t> 10:15-10:25</a:t>
            </a:r>
          </a:p>
          <a:p>
            <a:r>
              <a:rPr lang="en-US" b="1" dirty="0"/>
              <a:t>Discussion &amp; Test for Consensus </a:t>
            </a:r>
            <a:r>
              <a:rPr lang="en-US" dirty="0"/>
              <a:t>10:25-11:00</a:t>
            </a:r>
          </a:p>
          <a:p>
            <a:pPr lvl="1"/>
            <a:r>
              <a:rPr lang="en-US" dirty="0"/>
              <a:t>Notes captured live in redline in report</a:t>
            </a:r>
          </a:p>
          <a:p>
            <a:endParaRPr lang="en-US" dirty="0"/>
          </a:p>
          <a:p>
            <a:pPr lvl="1"/>
            <a:endParaRPr lang="en-US" b="1" dirty="0"/>
          </a:p>
          <a:p>
            <a:pPr lvl="1"/>
            <a:endParaRPr lang="en-US" b="1" dirty="0"/>
          </a:p>
          <a:p>
            <a:endParaRPr lang="en-US" dirty="0"/>
          </a:p>
        </p:txBody>
      </p:sp>
      <p:sp>
        <p:nvSpPr>
          <p:cNvPr id="4" name="Slide Number Placeholder 3">
            <a:extLst>
              <a:ext uri="{FF2B5EF4-FFF2-40B4-BE49-F238E27FC236}">
                <a16:creationId xmlns:a16="http://schemas.microsoft.com/office/drawing/2014/main" id="{7A6F7127-4EED-354B-87B6-19C721DC74DC}"/>
              </a:ext>
            </a:extLst>
          </p:cNvPr>
          <p:cNvSpPr>
            <a:spLocks noGrp="1"/>
          </p:cNvSpPr>
          <p:nvPr>
            <p:ph type="sldNum" sz="quarter" idx="12"/>
          </p:nvPr>
        </p:nvSpPr>
        <p:spPr/>
        <p:txBody>
          <a:bodyPr/>
          <a:lstStyle/>
          <a:p>
            <a:fld id="{F8E28480-1C08-4458-AD97-0283E6FFD09D}" type="slidenum">
              <a:rPr lang="en-US" smtClean="0"/>
              <a:t>16</a:t>
            </a:fld>
            <a:endParaRPr lang="en-US"/>
          </a:p>
        </p:txBody>
      </p:sp>
    </p:spTree>
    <p:extLst>
      <p:ext uri="{BB962C8B-B14F-4D97-AF65-F5344CB8AC3E}">
        <p14:creationId xmlns:p14="http://schemas.microsoft.com/office/powerpoint/2010/main" val="288003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113EA6-2B50-744E-986F-993B474C4B93}"/>
              </a:ext>
            </a:extLst>
          </p:cNvPr>
          <p:cNvSpPr>
            <a:spLocks noGrp="1"/>
          </p:cNvSpPr>
          <p:nvPr>
            <p:ph type="body" idx="1"/>
          </p:nvPr>
        </p:nvSpPr>
        <p:spPr>
          <a:xfrm>
            <a:off x="5971456" y="2899543"/>
            <a:ext cx="5382344" cy="911117"/>
          </a:xfrm>
        </p:spPr>
        <p:txBody>
          <a:bodyPr vert="horz" lIns="91440" tIns="45720" rIns="91440" bIns="45720" rtlCol="0">
            <a:normAutofit/>
          </a:bodyPr>
          <a:lstStyle/>
          <a:p>
            <a:r>
              <a:rPr lang="en-US" sz="2000" i="1" dirty="0">
                <a:solidFill>
                  <a:schemeClr val="accent1"/>
                </a:solidFill>
              </a:rPr>
              <a:t>Return at </a:t>
            </a:r>
            <a:r>
              <a:rPr lang="en-US" sz="2000" dirty="0">
                <a:solidFill>
                  <a:schemeClr val="accent1"/>
                </a:solidFill>
              </a:rPr>
              <a:t>11:10</a:t>
            </a:r>
            <a:endParaRPr lang="en-US" sz="2000" i="1" dirty="0">
              <a:solidFill>
                <a:schemeClr val="accent1"/>
              </a:solidFill>
            </a:endParaRPr>
          </a:p>
        </p:txBody>
      </p:sp>
      <p:pic>
        <p:nvPicPr>
          <p:cNvPr id="5" name="Picture 4" descr="Coffee on white background">
            <a:extLst>
              <a:ext uri="{FF2B5EF4-FFF2-40B4-BE49-F238E27FC236}">
                <a16:creationId xmlns:a16="http://schemas.microsoft.com/office/drawing/2014/main" id="{ECF56081-21ED-46FF-A58F-CB4A44E5334A}"/>
              </a:ext>
            </a:extLst>
          </p:cNvPr>
          <p:cNvPicPr>
            <a:picLocks noChangeAspect="1"/>
          </p:cNvPicPr>
          <p:nvPr/>
        </p:nvPicPr>
        <p:blipFill rotWithShape="1">
          <a:blip r:embed="rId2"/>
          <a:srcRect r="24063"/>
          <a:stretch/>
        </p:blipFill>
        <p:spPr>
          <a:xfrm>
            <a:off x="20" y="10"/>
            <a:ext cx="5836538" cy="5130404"/>
          </a:xfrm>
          <a:custGeom>
            <a:avLst/>
            <a:gdLst/>
            <a:ahLst/>
            <a:cxnLst/>
            <a:rect l="l" t="t" r="r" b="b"/>
            <a:pathLst>
              <a:path w="5836558" h="5130414">
                <a:moveTo>
                  <a:pt x="0" y="0"/>
                </a:moveTo>
                <a:lnTo>
                  <a:pt x="3460503" y="0"/>
                </a:lnTo>
                <a:lnTo>
                  <a:pt x="5836558" y="5130414"/>
                </a:lnTo>
                <a:lnTo>
                  <a:pt x="0" y="5130414"/>
                </a:lnTo>
                <a:close/>
              </a:path>
            </a:pathLst>
          </a:custGeom>
        </p:spPr>
      </p:pic>
      <p:sp>
        <p:nvSpPr>
          <p:cNvPr id="2" name="Title 1">
            <a:extLst>
              <a:ext uri="{FF2B5EF4-FFF2-40B4-BE49-F238E27FC236}">
                <a16:creationId xmlns:a16="http://schemas.microsoft.com/office/drawing/2014/main" id="{A4015C94-D3E5-C44D-9EA4-285C842A5632}"/>
              </a:ext>
            </a:extLst>
          </p:cNvPr>
          <p:cNvSpPr>
            <a:spLocks noGrp="1"/>
          </p:cNvSpPr>
          <p:nvPr>
            <p:ph type="title"/>
          </p:nvPr>
        </p:nvSpPr>
        <p:spPr>
          <a:xfrm>
            <a:off x="5639189" y="502128"/>
            <a:ext cx="5714611" cy="2390459"/>
          </a:xfrm>
        </p:spPr>
        <p:txBody>
          <a:bodyPr vert="horz" lIns="91440" tIns="45720" rIns="91440" bIns="45720" rtlCol="0" anchor="b">
            <a:normAutofit/>
          </a:bodyPr>
          <a:lstStyle/>
          <a:p>
            <a:r>
              <a:rPr lang="en-US" sz="5400" dirty="0"/>
              <a:t>Break</a:t>
            </a:r>
            <a:endParaRPr lang="en-US" sz="5400" dirty="0">
              <a:solidFill>
                <a:srgbClr val="FF0000"/>
              </a:solidFill>
            </a:endParaRPr>
          </a:p>
        </p:txBody>
      </p:sp>
      <p:sp>
        <p:nvSpPr>
          <p:cNvPr id="4" name="Slide Number Placeholder 3">
            <a:extLst>
              <a:ext uri="{FF2B5EF4-FFF2-40B4-BE49-F238E27FC236}">
                <a16:creationId xmlns:a16="http://schemas.microsoft.com/office/drawing/2014/main" id="{480E9050-BD92-C746-9553-4CF090DB3C82}"/>
              </a:ext>
            </a:extLst>
          </p:cNvPr>
          <p:cNvSpPr>
            <a:spLocks noGrp="1"/>
          </p:cNvSpPr>
          <p:nvPr>
            <p:ph type="sldNum" sz="quarter" idx="12"/>
          </p:nvPr>
        </p:nvSpPr>
        <p:spPr/>
        <p:txBody>
          <a:bodyPr/>
          <a:lstStyle/>
          <a:p>
            <a:fld id="{B52D1F0E-ADB9-054E-881E-D5691EC4F528}" type="slidenum">
              <a:rPr lang="en-US" smtClean="0"/>
              <a:t>17</a:t>
            </a:fld>
            <a:endParaRPr lang="en-US"/>
          </a:p>
        </p:txBody>
      </p:sp>
    </p:spTree>
    <p:extLst>
      <p:ext uri="{BB962C8B-B14F-4D97-AF65-F5344CB8AC3E}">
        <p14:creationId xmlns:p14="http://schemas.microsoft.com/office/powerpoint/2010/main" val="2229383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97875-B0EC-E640-A7C4-38B3464B86DF}"/>
              </a:ext>
            </a:extLst>
          </p:cNvPr>
          <p:cNvSpPr>
            <a:spLocks noGrp="1"/>
          </p:cNvSpPr>
          <p:nvPr>
            <p:ph type="title"/>
          </p:nvPr>
        </p:nvSpPr>
        <p:spPr>
          <a:xfrm>
            <a:off x="863600" y="533400"/>
            <a:ext cx="9486900" cy="685800"/>
          </a:xfrm>
        </p:spPr>
        <p:txBody>
          <a:bodyPr/>
          <a:lstStyle/>
          <a:p>
            <a:r>
              <a:rPr lang="en-US" dirty="0"/>
              <a:t>Restructuring caeecc (11:10-11:40)</a:t>
            </a:r>
          </a:p>
        </p:txBody>
      </p:sp>
      <p:sp>
        <p:nvSpPr>
          <p:cNvPr id="3" name="Content Placeholder 2">
            <a:extLst>
              <a:ext uri="{FF2B5EF4-FFF2-40B4-BE49-F238E27FC236}">
                <a16:creationId xmlns:a16="http://schemas.microsoft.com/office/drawing/2014/main" id="{E70B6F3A-77C7-D943-9ECC-25EA51D9C970}"/>
              </a:ext>
            </a:extLst>
          </p:cNvPr>
          <p:cNvSpPr>
            <a:spLocks noGrp="1"/>
          </p:cNvSpPr>
          <p:nvPr>
            <p:ph idx="1"/>
          </p:nvPr>
        </p:nvSpPr>
        <p:spPr>
          <a:xfrm>
            <a:off x="863600" y="1469950"/>
            <a:ext cx="9939867" cy="4854649"/>
          </a:xfrm>
        </p:spPr>
        <p:txBody>
          <a:bodyPr>
            <a:normAutofit/>
          </a:bodyPr>
          <a:lstStyle/>
          <a:p>
            <a:r>
              <a:rPr lang="en-US" b="1" dirty="0"/>
              <a:t>Section 6 (pages 23-28) </a:t>
            </a:r>
            <a:r>
              <a:rPr lang="en-US" dirty="0"/>
              <a:t>plus Appendix 6 (pages 45-49)</a:t>
            </a:r>
          </a:p>
          <a:p>
            <a:r>
              <a:rPr lang="en-US" b="1" dirty="0"/>
              <a:t>Mini team: </a:t>
            </a:r>
            <a:r>
              <a:rPr lang="en-US" sz="2800" dirty="0"/>
              <a:t>Alice Sung, Bernie </a:t>
            </a:r>
            <a:r>
              <a:rPr lang="en-US" dirty="0"/>
              <a:t>Kotlier, </a:t>
            </a:r>
            <a:r>
              <a:rPr lang="en-US" dirty="0" err="1"/>
              <a:t>Yeshi</a:t>
            </a:r>
            <a:r>
              <a:rPr lang="en-US" dirty="0"/>
              <a:t> Lemma, Lara Ettenson, and Patty </a:t>
            </a:r>
            <a:r>
              <a:rPr lang="en-US" dirty="0" err="1"/>
              <a:t>Neri</a:t>
            </a:r>
            <a:endParaRPr lang="en-US" dirty="0"/>
          </a:p>
          <a:p>
            <a:r>
              <a:rPr lang="en-US" b="1" dirty="0"/>
              <a:t>1 recommendation</a:t>
            </a:r>
          </a:p>
        </p:txBody>
      </p:sp>
      <p:sp>
        <p:nvSpPr>
          <p:cNvPr id="4" name="Slide Number Placeholder 3">
            <a:extLst>
              <a:ext uri="{FF2B5EF4-FFF2-40B4-BE49-F238E27FC236}">
                <a16:creationId xmlns:a16="http://schemas.microsoft.com/office/drawing/2014/main" id="{7A6F7127-4EED-354B-87B6-19C721DC74D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28480-1C08-4458-AD97-0283E6FFD09D}"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spTree>
    <p:extLst>
      <p:ext uri="{BB962C8B-B14F-4D97-AF65-F5344CB8AC3E}">
        <p14:creationId xmlns:p14="http://schemas.microsoft.com/office/powerpoint/2010/main" val="1366408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3B44B-29A1-884A-973E-373FA8C90F42}"/>
              </a:ext>
            </a:extLst>
          </p:cNvPr>
          <p:cNvSpPr>
            <a:spLocks noGrp="1"/>
          </p:cNvSpPr>
          <p:nvPr>
            <p:ph type="title"/>
          </p:nvPr>
        </p:nvSpPr>
        <p:spPr>
          <a:xfrm>
            <a:off x="957944" y="319314"/>
            <a:ext cx="9900556" cy="1277257"/>
          </a:xfrm>
        </p:spPr>
        <p:txBody>
          <a:bodyPr>
            <a:normAutofit/>
          </a:bodyPr>
          <a:lstStyle/>
          <a:p>
            <a:r>
              <a:rPr lang="en-US" sz="3000" dirty="0"/>
              <a:t>Quick review of non-recommendations sections of draft final report </a:t>
            </a:r>
          </a:p>
        </p:txBody>
      </p:sp>
      <p:sp>
        <p:nvSpPr>
          <p:cNvPr id="3" name="Content Placeholder 2">
            <a:extLst>
              <a:ext uri="{FF2B5EF4-FFF2-40B4-BE49-F238E27FC236}">
                <a16:creationId xmlns:a16="http://schemas.microsoft.com/office/drawing/2014/main" id="{3C09000A-D0C6-F349-B32B-8972C627454C}"/>
              </a:ext>
            </a:extLst>
          </p:cNvPr>
          <p:cNvSpPr>
            <a:spLocks noGrp="1"/>
          </p:cNvSpPr>
          <p:nvPr>
            <p:ph idx="1"/>
          </p:nvPr>
        </p:nvSpPr>
        <p:spPr>
          <a:xfrm>
            <a:off x="957943" y="1596570"/>
            <a:ext cx="9900557" cy="4942115"/>
          </a:xfrm>
        </p:spPr>
        <p:txBody>
          <a:bodyPr>
            <a:normAutofit fontScale="70000" lnSpcReduction="20000"/>
          </a:bodyPr>
          <a:lstStyle/>
          <a:p>
            <a:r>
              <a:rPr lang="en-US" dirty="0"/>
              <a:t>Section 1: Introduction &amp; Overview</a:t>
            </a:r>
          </a:p>
          <a:p>
            <a:r>
              <a:rPr lang="en-US" dirty="0"/>
              <a:t>Section 2: Recommendations</a:t>
            </a:r>
          </a:p>
          <a:p>
            <a:pPr lvl="0"/>
            <a:r>
              <a:rPr lang="en-US" dirty="0"/>
              <a:t>Appendix 1: Working Group Member Organizations and Representatives</a:t>
            </a:r>
          </a:p>
          <a:p>
            <a:pPr lvl="0"/>
            <a:r>
              <a:rPr lang="en-US" dirty="0"/>
              <a:t>Appendix 2: Additional Information and Recommendation Ideas for Compensation</a:t>
            </a:r>
          </a:p>
          <a:p>
            <a:pPr lvl="0"/>
            <a:r>
              <a:rPr lang="en-US" dirty="0"/>
              <a:t>Appendix 3: Additional Information and Recommendation Ideas for Competency Building</a:t>
            </a:r>
          </a:p>
          <a:p>
            <a:pPr lvl="0"/>
            <a:r>
              <a:rPr lang="en-US" dirty="0"/>
              <a:t>Appendix 4: Additional Information and Recommendation Ideas for Recruitment &amp; Retention</a:t>
            </a:r>
          </a:p>
          <a:p>
            <a:pPr lvl="0"/>
            <a:r>
              <a:rPr lang="en-US" dirty="0"/>
              <a:t>Appendix 5: Additional Information and Recommendation Ideas for Facilitation</a:t>
            </a:r>
          </a:p>
          <a:p>
            <a:pPr lvl="0"/>
            <a:r>
              <a:rPr lang="en-US" dirty="0"/>
              <a:t>Appendix 6: Additional Information and Recommendation Ideas for Restructuring CAEECC</a:t>
            </a:r>
          </a:p>
          <a:p>
            <a:pPr lvl="0"/>
            <a:r>
              <a:rPr lang="en-US" dirty="0"/>
              <a:t>Appendix 7: Key Definitions</a:t>
            </a:r>
          </a:p>
          <a:p>
            <a:pPr lvl="0"/>
            <a:r>
              <a:rPr lang="en-US" dirty="0"/>
              <a:t>Appendix 8: Discussion of Key Scope Questions </a:t>
            </a:r>
          </a:p>
          <a:p>
            <a:pPr lvl="0"/>
            <a:r>
              <a:rPr lang="en-US" dirty="0"/>
              <a:t>Appendix 9: Implementation Considerations</a:t>
            </a:r>
          </a:p>
          <a:p>
            <a:pPr lvl="0"/>
            <a:r>
              <a:rPr lang="en-US" dirty="0"/>
              <a:t>Appendix 10: Key Meeting Info</a:t>
            </a:r>
          </a:p>
          <a:p>
            <a:endParaRPr lang="en-US" dirty="0"/>
          </a:p>
          <a:p>
            <a:pPr marL="0" indent="0">
              <a:buNone/>
            </a:pPr>
            <a:r>
              <a:rPr lang="en-US" i="1" dirty="0"/>
              <a:t>See “Draft Final CDEI Working Group Report” (posted here: </a:t>
            </a:r>
            <a:r>
              <a:rPr lang="en-US" i="1" dirty="0">
                <a:hlinkClick r:id="rId2"/>
              </a:rPr>
              <a:t>https://www.caeecc.org/4th-cdei-wg-mtg</a:t>
            </a:r>
            <a:r>
              <a:rPr lang="en-US" i="1" dirty="0"/>
              <a:t>)</a:t>
            </a:r>
          </a:p>
          <a:p>
            <a:endParaRPr lang="en-US" dirty="0"/>
          </a:p>
        </p:txBody>
      </p:sp>
      <p:sp>
        <p:nvSpPr>
          <p:cNvPr id="4" name="Slide Number Placeholder 3">
            <a:extLst>
              <a:ext uri="{FF2B5EF4-FFF2-40B4-BE49-F238E27FC236}">
                <a16:creationId xmlns:a16="http://schemas.microsoft.com/office/drawing/2014/main" id="{EA9E3CDE-F5B4-1E41-9287-0A3F3EA84702}"/>
              </a:ext>
            </a:extLst>
          </p:cNvPr>
          <p:cNvSpPr>
            <a:spLocks noGrp="1"/>
          </p:cNvSpPr>
          <p:nvPr>
            <p:ph type="sldNum" sz="quarter" idx="12"/>
          </p:nvPr>
        </p:nvSpPr>
        <p:spPr/>
        <p:txBody>
          <a:bodyPr/>
          <a:lstStyle/>
          <a:p>
            <a:fld id="{F8E28480-1C08-4458-AD97-0283E6FFD09D}" type="slidenum">
              <a:rPr lang="en-US" smtClean="0"/>
              <a:t>19</a:t>
            </a:fld>
            <a:endParaRPr lang="en-US"/>
          </a:p>
        </p:txBody>
      </p:sp>
    </p:spTree>
    <p:extLst>
      <p:ext uri="{BB962C8B-B14F-4D97-AF65-F5344CB8AC3E}">
        <p14:creationId xmlns:p14="http://schemas.microsoft.com/office/powerpoint/2010/main" val="2104816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A334-BD13-1A4E-B922-21ABD785670C}"/>
              </a:ext>
            </a:extLst>
          </p:cNvPr>
          <p:cNvSpPr>
            <a:spLocks noGrp="1"/>
          </p:cNvSpPr>
          <p:nvPr>
            <p:ph type="title"/>
          </p:nvPr>
        </p:nvSpPr>
        <p:spPr>
          <a:xfrm>
            <a:off x="1153484" y="65018"/>
            <a:ext cx="9486900" cy="555766"/>
          </a:xfrm>
        </p:spPr>
        <p:txBody>
          <a:bodyPr anchor="ctr">
            <a:normAutofit/>
          </a:bodyPr>
          <a:lstStyle/>
          <a:p>
            <a:pPr algn="ctr"/>
            <a:r>
              <a:rPr lang="en-US" dirty="0"/>
              <a:t>Agenda</a:t>
            </a:r>
          </a:p>
        </p:txBody>
      </p:sp>
      <p:sp>
        <p:nvSpPr>
          <p:cNvPr id="4" name="Slide Number Placeholder 3">
            <a:extLst>
              <a:ext uri="{FF2B5EF4-FFF2-40B4-BE49-F238E27FC236}">
                <a16:creationId xmlns:a16="http://schemas.microsoft.com/office/drawing/2014/main" id="{BFE6937B-CA43-6648-92DF-68A0ECF9CE79}"/>
              </a:ext>
            </a:extLst>
          </p:cNvPr>
          <p:cNvSpPr>
            <a:spLocks noGrp="1"/>
          </p:cNvSpPr>
          <p:nvPr>
            <p:ph type="sldNum" sz="quarter" idx="12"/>
          </p:nvPr>
        </p:nvSpPr>
        <p:spPr>
          <a:xfrm>
            <a:off x="11116340" y="6356350"/>
            <a:ext cx="871868" cy="365125"/>
          </a:xfrm>
        </p:spPr>
        <p:txBody>
          <a:bodyPr>
            <a:normAutofit/>
          </a:bodyPr>
          <a:lstStyle/>
          <a:p>
            <a:pPr>
              <a:spcAft>
                <a:spcPts val="600"/>
              </a:spcAft>
            </a:pPr>
            <a:fld id="{F8E28480-1C08-4458-AD97-0283E6FFD09D}" type="slidenum">
              <a:rPr lang="en-US" smtClean="0"/>
              <a:pPr>
                <a:spcAft>
                  <a:spcPts val="600"/>
                </a:spcAft>
              </a:pPr>
              <a:t>2</a:t>
            </a:fld>
            <a:endParaRPr lang="en-US"/>
          </a:p>
        </p:txBody>
      </p:sp>
      <p:graphicFrame>
        <p:nvGraphicFramePr>
          <p:cNvPr id="10" name="Content Placeholder 9">
            <a:extLst>
              <a:ext uri="{FF2B5EF4-FFF2-40B4-BE49-F238E27FC236}">
                <a16:creationId xmlns:a16="http://schemas.microsoft.com/office/drawing/2014/main" id="{29AAC230-B221-A74A-9802-B31FA229B0D6}"/>
              </a:ext>
            </a:extLst>
          </p:cNvPr>
          <p:cNvGraphicFramePr>
            <a:graphicFrameLocks noGrp="1"/>
          </p:cNvGraphicFramePr>
          <p:nvPr>
            <p:ph idx="1"/>
            <p:extLst>
              <p:ext uri="{D42A27DB-BD31-4B8C-83A1-F6EECF244321}">
                <p14:modId xmlns:p14="http://schemas.microsoft.com/office/powerpoint/2010/main" val="540399624"/>
              </p:ext>
            </p:extLst>
          </p:nvPr>
        </p:nvGraphicFramePr>
        <p:xfrm>
          <a:off x="348342" y="620785"/>
          <a:ext cx="11639865" cy="5697958"/>
        </p:xfrm>
        <a:graphic>
          <a:graphicData uri="http://schemas.openxmlformats.org/drawingml/2006/table">
            <a:tbl>
              <a:tblPr firstRow="1" firstCol="1" bandRow="1">
                <a:tableStyleId>{5C22544A-7EE6-4342-B048-85BDC9FD1C3A}</a:tableStyleId>
              </a:tblPr>
              <a:tblGrid>
                <a:gridCol w="907085">
                  <a:extLst>
                    <a:ext uri="{9D8B030D-6E8A-4147-A177-3AD203B41FA5}">
                      <a16:colId xmlns:a16="http://schemas.microsoft.com/office/drawing/2014/main" val="1818245509"/>
                    </a:ext>
                  </a:extLst>
                </a:gridCol>
                <a:gridCol w="3196999">
                  <a:extLst>
                    <a:ext uri="{9D8B030D-6E8A-4147-A177-3AD203B41FA5}">
                      <a16:colId xmlns:a16="http://schemas.microsoft.com/office/drawing/2014/main" val="2841597842"/>
                    </a:ext>
                  </a:extLst>
                </a:gridCol>
                <a:gridCol w="7535781">
                  <a:extLst>
                    <a:ext uri="{9D8B030D-6E8A-4147-A177-3AD203B41FA5}">
                      <a16:colId xmlns:a16="http://schemas.microsoft.com/office/drawing/2014/main" val="1580527442"/>
                    </a:ext>
                  </a:extLst>
                </a:gridCol>
              </a:tblGrid>
              <a:tr h="327508">
                <a:tc>
                  <a:txBody>
                    <a:bodyPr/>
                    <a:lstStyle/>
                    <a:p>
                      <a:pPr marL="0" marR="0">
                        <a:spcBef>
                          <a:spcPts val="0"/>
                        </a:spcBef>
                        <a:spcAft>
                          <a:spcPts val="0"/>
                        </a:spcAft>
                      </a:pPr>
                      <a:r>
                        <a:rPr lang="en-US" sz="1500">
                          <a:effectLst/>
                          <a:latin typeface="Goudy Old Style" panose="02020502050305020303" pitchFamily="18" charset="77"/>
                        </a:rPr>
                        <a:t>Time</a:t>
                      </a:r>
                      <a:endParaRPr lang="en-US" sz="1500">
                        <a:effectLst/>
                        <a:latin typeface="Goudy Old Style" panose="02020502050305020303" pitchFamily="18" charset="77"/>
                        <a:ea typeface="Calibri" panose="020F0502020204030204" pitchFamily="34" charset="0"/>
                        <a:cs typeface="Arial" panose="020B0604020202020204" pitchFamily="34" charset="0"/>
                      </a:endParaRPr>
                    </a:p>
                  </a:txBody>
                  <a:tcPr marL="51703" marR="51703" marT="0" marB="0"/>
                </a:tc>
                <a:tc>
                  <a:txBody>
                    <a:bodyPr/>
                    <a:lstStyle/>
                    <a:p>
                      <a:pPr marL="0" marR="0">
                        <a:spcBef>
                          <a:spcPts val="0"/>
                        </a:spcBef>
                        <a:spcAft>
                          <a:spcPts val="0"/>
                        </a:spcAft>
                      </a:pPr>
                      <a:r>
                        <a:rPr lang="en-US" sz="1500">
                          <a:effectLst/>
                          <a:latin typeface="Goudy Old Style" panose="02020502050305020303" pitchFamily="18" charset="77"/>
                        </a:rPr>
                        <a:t>Session</a:t>
                      </a:r>
                      <a:endParaRPr lang="en-US" sz="1500">
                        <a:effectLst/>
                        <a:latin typeface="Goudy Old Style" panose="02020502050305020303" pitchFamily="18" charset="77"/>
                        <a:ea typeface="Calibri" panose="020F0502020204030204" pitchFamily="34" charset="0"/>
                        <a:cs typeface="Arial" panose="020B0604020202020204" pitchFamily="34" charset="0"/>
                      </a:endParaRPr>
                    </a:p>
                  </a:txBody>
                  <a:tcPr marL="51703" marR="51703" marT="0" marB="0"/>
                </a:tc>
                <a:tc>
                  <a:txBody>
                    <a:bodyPr/>
                    <a:lstStyle/>
                    <a:p>
                      <a:pPr marL="0" marR="0">
                        <a:spcBef>
                          <a:spcPts val="0"/>
                        </a:spcBef>
                        <a:spcAft>
                          <a:spcPts val="0"/>
                        </a:spcAft>
                      </a:pPr>
                      <a:r>
                        <a:rPr lang="en-US" sz="1500">
                          <a:effectLst/>
                          <a:latin typeface="Goudy Old Style" panose="02020502050305020303" pitchFamily="18" charset="77"/>
                        </a:rPr>
                        <a:t>Topics </a:t>
                      </a:r>
                      <a:endParaRPr lang="en-US" sz="1500">
                        <a:effectLst/>
                        <a:latin typeface="Goudy Old Style" panose="02020502050305020303" pitchFamily="18" charset="77"/>
                        <a:ea typeface="Calibri" panose="020F0502020204030204" pitchFamily="34" charset="0"/>
                        <a:cs typeface="Arial" panose="020B0604020202020204" pitchFamily="34" charset="0"/>
                      </a:endParaRPr>
                    </a:p>
                  </a:txBody>
                  <a:tcPr marL="51703" marR="51703" marT="0" marB="0"/>
                </a:tc>
                <a:extLst>
                  <a:ext uri="{0D108BD9-81ED-4DB2-BD59-A6C34878D82A}">
                    <a16:rowId xmlns:a16="http://schemas.microsoft.com/office/drawing/2014/main" val="3809616191"/>
                  </a:ext>
                </a:extLst>
              </a:tr>
              <a:tr h="1344964">
                <a:tc>
                  <a:txBody>
                    <a:bodyPr/>
                    <a:lstStyle/>
                    <a:p>
                      <a:pPr marL="0" marR="0">
                        <a:spcBef>
                          <a:spcPts val="0"/>
                        </a:spcBef>
                        <a:spcAft>
                          <a:spcPts val="0"/>
                        </a:spcAft>
                      </a:pPr>
                      <a:r>
                        <a:rPr lang="en-US" sz="1500">
                          <a:effectLst/>
                          <a:latin typeface="Goudy Old Style" panose="02020502050305020303" pitchFamily="18" charset="77"/>
                        </a:rPr>
                        <a:t>9:00</a:t>
                      </a:r>
                      <a:endParaRPr lang="en-US" sz="1500">
                        <a:effectLst/>
                        <a:latin typeface="Goudy Old Style" panose="02020502050305020303" pitchFamily="18" charset="77"/>
                        <a:ea typeface="Calibri" panose="020F0502020204030204" pitchFamily="34" charset="0"/>
                        <a:cs typeface="Arial" panose="020B0604020202020204" pitchFamily="34" charset="0"/>
                      </a:endParaRPr>
                    </a:p>
                  </a:txBody>
                  <a:tcPr marL="51703" marR="51703" marT="0" marB="0"/>
                </a:tc>
                <a:tc>
                  <a:txBody>
                    <a:bodyPr/>
                    <a:lstStyle/>
                    <a:p>
                      <a:pPr marL="0" marR="0">
                        <a:spcBef>
                          <a:spcPts val="0"/>
                        </a:spcBef>
                        <a:spcAft>
                          <a:spcPts val="0"/>
                        </a:spcAft>
                      </a:pPr>
                      <a:r>
                        <a:rPr lang="en-US" sz="1500" dirty="0">
                          <a:effectLst/>
                          <a:latin typeface="Goudy Old Style" panose="02020502050305020303" pitchFamily="18" charset="77"/>
                        </a:rPr>
                        <a:t>Review Agenda, Housekeeping &amp; Next Steps/Process Discussion</a:t>
                      </a:r>
                      <a:endParaRPr lang="en-US" sz="1500" dirty="0">
                        <a:effectLst/>
                        <a:latin typeface="Goudy Old Style" panose="02020502050305020303" pitchFamily="18" charset="77"/>
                        <a:ea typeface="Calibri" panose="020F0502020204030204" pitchFamily="34" charset="0"/>
                        <a:cs typeface="Arial" panose="020B0604020202020204" pitchFamily="34" charset="0"/>
                      </a:endParaRPr>
                    </a:p>
                  </a:txBody>
                  <a:tcPr marL="51703" marR="51703" marT="0" marB="0"/>
                </a:tc>
                <a:tc>
                  <a:txBody>
                    <a:bodyPr/>
                    <a:lstStyle/>
                    <a:p>
                      <a:pPr marL="342900" marR="0" lvl="0" indent="-342900">
                        <a:spcBef>
                          <a:spcPts val="0"/>
                        </a:spcBef>
                        <a:spcAft>
                          <a:spcPts val="0"/>
                        </a:spcAft>
                        <a:buFont typeface="+mj-lt"/>
                        <a:buAutoNum type="alphaUcParenR"/>
                      </a:pPr>
                      <a:r>
                        <a:rPr lang="en-US" sz="1500" dirty="0">
                          <a:effectLst/>
                          <a:latin typeface="Goudy Old Style" panose="02020502050305020303" pitchFamily="18" charset="77"/>
                        </a:rPr>
                        <a:t>Review meeting goals &amp; approach for 4</a:t>
                      </a:r>
                      <a:r>
                        <a:rPr lang="en-US" sz="1500" baseline="30000" dirty="0">
                          <a:effectLst/>
                          <a:latin typeface="Goudy Old Style" panose="02020502050305020303" pitchFamily="18" charset="77"/>
                        </a:rPr>
                        <a:t>th</a:t>
                      </a:r>
                      <a:r>
                        <a:rPr lang="en-US" sz="1500" dirty="0">
                          <a:effectLst/>
                          <a:latin typeface="Goudy Old Style" panose="02020502050305020303" pitchFamily="18" charset="77"/>
                        </a:rPr>
                        <a:t> &amp; 5</a:t>
                      </a:r>
                      <a:r>
                        <a:rPr lang="en-US" sz="1500" baseline="30000" dirty="0">
                          <a:effectLst/>
                          <a:latin typeface="Goudy Old Style" panose="02020502050305020303" pitchFamily="18" charset="77"/>
                        </a:rPr>
                        <a:t>th</a:t>
                      </a:r>
                      <a:r>
                        <a:rPr lang="en-US" sz="1500" dirty="0">
                          <a:effectLst/>
                          <a:latin typeface="Goudy Old Style" panose="02020502050305020303" pitchFamily="18" charset="77"/>
                        </a:rPr>
                        <a:t> meetings</a:t>
                      </a:r>
                    </a:p>
                    <a:p>
                      <a:pPr marL="342900" marR="0" lvl="0" indent="-342900">
                        <a:spcBef>
                          <a:spcPts val="0"/>
                        </a:spcBef>
                        <a:spcAft>
                          <a:spcPts val="0"/>
                        </a:spcAft>
                        <a:buFont typeface="+mj-lt"/>
                        <a:buAutoNum type="alphaUcParenR"/>
                      </a:pPr>
                      <a:r>
                        <a:rPr lang="en-US" sz="1500" dirty="0">
                          <a:effectLst/>
                          <a:latin typeface="Goudy Old Style" panose="02020502050305020303" pitchFamily="18" charset="77"/>
                        </a:rPr>
                        <a:t>Review meeting norms &amp; foreshadowing of possible future WG</a:t>
                      </a:r>
                    </a:p>
                    <a:p>
                      <a:pPr marL="342900" marR="0" lvl="0" indent="-342900">
                        <a:spcBef>
                          <a:spcPts val="0"/>
                        </a:spcBef>
                        <a:spcAft>
                          <a:spcPts val="0"/>
                        </a:spcAft>
                        <a:buFont typeface="+mj-lt"/>
                        <a:buAutoNum type="alphaUcParenR"/>
                      </a:pPr>
                      <a:r>
                        <a:rPr lang="en-US" sz="1500" dirty="0">
                          <a:effectLst/>
                          <a:latin typeface="Goudy Old Style" panose="02020502050305020303" pitchFamily="18" charset="77"/>
                        </a:rPr>
                        <a:t>Review consensus-building approach &amp; WG close-out process (signup for anything non-consensus, report finalization process)</a:t>
                      </a:r>
                    </a:p>
                    <a:p>
                      <a:pPr marL="342900" marR="0" lvl="0" indent="-342900">
                        <a:spcBef>
                          <a:spcPts val="0"/>
                        </a:spcBef>
                        <a:spcAft>
                          <a:spcPts val="0"/>
                        </a:spcAft>
                        <a:buFont typeface="+mj-lt"/>
                        <a:buAutoNum type="alphaUcParenR"/>
                      </a:pPr>
                      <a:r>
                        <a:rPr lang="en-US" sz="1500" dirty="0">
                          <a:effectLst/>
                          <a:latin typeface="Goudy Old Style" panose="02020502050305020303" pitchFamily="18" charset="77"/>
                        </a:rPr>
                        <a:t>Approach to Presenting Recommendations at April 12</a:t>
                      </a:r>
                      <a:r>
                        <a:rPr lang="en-US" sz="1500" baseline="30000" dirty="0">
                          <a:effectLst/>
                          <a:latin typeface="Goudy Old Style" panose="02020502050305020303" pitchFamily="18" charset="77"/>
                        </a:rPr>
                        <a:t>th</a:t>
                      </a:r>
                      <a:r>
                        <a:rPr lang="en-US" sz="1500" dirty="0">
                          <a:effectLst/>
                          <a:latin typeface="Goudy Old Style" panose="02020502050305020303" pitchFamily="18" charset="77"/>
                        </a:rPr>
                        <a:t> Full CAEECC Meeting</a:t>
                      </a:r>
                    </a:p>
                  </a:txBody>
                  <a:tcPr marL="51703" marR="51703" marT="0" marB="0"/>
                </a:tc>
                <a:extLst>
                  <a:ext uri="{0D108BD9-81ED-4DB2-BD59-A6C34878D82A}">
                    <a16:rowId xmlns:a16="http://schemas.microsoft.com/office/drawing/2014/main" val="2313071910"/>
                  </a:ext>
                </a:extLst>
              </a:tr>
              <a:tr h="1233714">
                <a:tc>
                  <a:txBody>
                    <a:bodyPr/>
                    <a:lstStyle/>
                    <a:p>
                      <a:pPr marL="0" marR="0">
                        <a:spcBef>
                          <a:spcPts val="0"/>
                        </a:spcBef>
                        <a:spcAft>
                          <a:spcPts val="0"/>
                        </a:spcAft>
                      </a:pPr>
                      <a:r>
                        <a:rPr lang="en-US" sz="1500">
                          <a:effectLst/>
                          <a:latin typeface="Goudy Old Style" panose="02020502050305020303" pitchFamily="18" charset="77"/>
                        </a:rPr>
                        <a:t>9:30</a:t>
                      </a:r>
                    </a:p>
                    <a:p>
                      <a:pPr marL="0" marR="0">
                        <a:spcBef>
                          <a:spcPts val="0"/>
                        </a:spcBef>
                        <a:spcAft>
                          <a:spcPts val="0"/>
                        </a:spcAft>
                      </a:pPr>
                      <a:r>
                        <a:rPr lang="en-US" sz="1500">
                          <a:effectLst/>
                          <a:latin typeface="Goudy Old Style" panose="02020502050305020303" pitchFamily="18" charset="77"/>
                        </a:rPr>
                        <a:t> </a:t>
                      </a:r>
                      <a:endParaRPr lang="en-US" sz="1500">
                        <a:effectLst/>
                        <a:latin typeface="Goudy Old Style" panose="02020502050305020303" pitchFamily="18" charset="77"/>
                        <a:ea typeface="Calibri" panose="020F0502020204030204" pitchFamily="34" charset="0"/>
                        <a:cs typeface="Arial" panose="020B0604020202020204" pitchFamily="34" charset="0"/>
                      </a:endParaRPr>
                    </a:p>
                  </a:txBody>
                  <a:tcPr marL="51703" marR="51703" marT="0" marB="0"/>
                </a:tc>
                <a:tc>
                  <a:txBody>
                    <a:bodyPr/>
                    <a:lstStyle/>
                    <a:p>
                      <a:pPr marL="0" marR="0">
                        <a:spcBef>
                          <a:spcPts val="0"/>
                        </a:spcBef>
                        <a:spcAft>
                          <a:spcPts val="0"/>
                        </a:spcAft>
                      </a:pPr>
                      <a:r>
                        <a:rPr lang="en-US" sz="1500">
                          <a:effectLst/>
                          <a:latin typeface="Goudy Old Style" panose="02020502050305020303" pitchFamily="18" charset="77"/>
                        </a:rPr>
                        <a:t>Compensation</a:t>
                      </a:r>
                      <a:endParaRPr lang="en-US" sz="1500">
                        <a:effectLst/>
                        <a:latin typeface="Goudy Old Style" panose="02020502050305020303" pitchFamily="18" charset="77"/>
                        <a:ea typeface="Calibri" panose="020F0502020204030204" pitchFamily="34" charset="0"/>
                        <a:cs typeface="Arial" panose="020B0604020202020204" pitchFamily="34" charset="0"/>
                      </a:endParaRPr>
                    </a:p>
                  </a:txBody>
                  <a:tcPr marL="51703" marR="51703" marT="0" marB="0"/>
                </a:tc>
                <a:tc>
                  <a:txBody>
                    <a:bodyPr/>
                    <a:lstStyle/>
                    <a:p>
                      <a:pPr marL="342900" marR="0" lvl="0" indent="-342900">
                        <a:spcBef>
                          <a:spcPts val="0"/>
                        </a:spcBef>
                        <a:spcAft>
                          <a:spcPts val="0"/>
                        </a:spcAft>
                        <a:buClr>
                          <a:srgbClr val="000000"/>
                        </a:buClr>
                        <a:buFont typeface="+mj-lt"/>
                        <a:buAutoNum type="alphaUcParenR"/>
                      </a:pPr>
                      <a:r>
                        <a:rPr lang="en-US" sz="1500" dirty="0">
                          <a:effectLst/>
                          <a:latin typeface="Goudy Old Style" panose="02020502050305020303" pitchFamily="18" charset="77"/>
                        </a:rPr>
                        <a:t>Mini Team to Present Recommendations </a:t>
                      </a:r>
                    </a:p>
                    <a:p>
                      <a:pPr marL="342900" marR="0" lvl="0" indent="-342900">
                        <a:spcBef>
                          <a:spcPts val="0"/>
                        </a:spcBef>
                        <a:spcAft>
                          <a:spcPts val="0"/>
                        </a:spcAft>
                        <a:buClr>
                          <a:srgbClr val="000000"/>
                        </a:buClr>
                        <a:buFont typeface="+mj-lt"/>
                        <a:buAutoNum type="alphaUcParenR"/>
                      </a:pPr>
                      <a:r>
                        <a:rPr lang="en-US" sz="1500" dirty="0">
                          <a:effectLst/>
                          <a:latin typeface="Goudy Old Style" panose="02020502050305020303" pitchFamily="18" charset="77"/>
                        </a:rPr>
                        <a:t>Full WG Discussion of Mini Team Proposal (including presentations from any Members who have an alternate option)</a:t>
                      </a:r>
                    </a:p>
                    <a:p>
                      <a:pPr marL="342900" marR="0" lvl="0" indent="-342900">
                        <a:spcBef>
                          <a:spcPts val="0"/>
                        </a:spcBef>
                        <a:spcAft>
                          <a:spcPts val="0"/>
                        </a:spcAft>
                        <a:buClr>
                          <a:srgbClr val="000000"/>
                        </a:buClr>
                        <a:buFont typeface="+mj-lt"/>
                        <a:buAutoNum type="alphaUcParenR"/>
                      </a:pPr>
                      <a:r>
                        <a:rPr lang="en-US" sz="1500" dirty="0">
                          <a:effectLst/>
                          <a:latin typeface="Goudy Old Style" panose="02020502050305020303" pitchFamily="18" charset="77"/>
                        </a:rPr>
                        <a:t>Seek Consensus on Mini Team Recommendations</a:t>
                      </a:r>
                    </a:p>
                  </a:txBody>
                  <a:tcPr marL="51703" marR="51703" marT="0" marB="0"/>
                </a:tc>
                <a:extLst>
                  <a:ext uri="{0D108BD9-81ED-4DB2-BD59-A6C34878D82A}">
                    <a16:rowId xmlns:a16="http://schemas.microsoft.com/office/drawing/2014/main" val="3509249378"/>
                  </a:ext>
                </a:extLst>
              </a:tr>
              <a:tr h="339503">
                <a:tc>
                  <a:txBody>
                    <a:bodyPr/>
                    <a:lstStyle/>
                    <a:p>
                      <a:pPr marL="0" marR="0">
                        <a:spcBef>
                          <a:spcPts val="0"/>
                        </a:spcBef>
                        <a:spcAft>
                          <a:spcPts val="0"/>
                        </a:spcAft>
                      </a:pPr>
                      <a:r>
                        <a:rPr lang="en-US" sz="1500">
                          <a:effectLst/>
                          <a:latin typeface="Goudy Old Style" panose="02020502050305020303" pitchFamily="18" charset="77"/>
                        </a:rPr>
                        <a:t>10:15</a:t>
                      </a:r>
                      <a:endParaRPr lang="en-US" sz="1500">
                        <a:effectLst/>
                        <a:latin typeface="Goudy Old Style" panose="02020502050305020303" pitchFamily="18" charset="77"/>
                        <a:ea typeface="Calibri" panose="020F0502020204030204" pitchFamily="34" charset="0"/>
                        <a:cs typeface="Arial" panose="020B0604020202020204" pitchFamily="34" charset="0"/>
                      </a:endParaRPr>
                    </a:p>
                  </a:txBody>
                  <a:tcPr marL="51703" marR="51703" marT="0" marB="0"/>
                </a:tc>
                <a:tc>
                  <a:txBody>
                    <a:bodyPr/>
                    <a:lstStyle/>
                    <a:p>
                      <a:pPr marL="0" marR="0">
                        <a:spcBef>
                          <a:spcPts val="0"/>
                        </a:spcBef>
                        <a:spcAft>
                          <a:spcPts val="0"/>
                        </a:spcAft>
                      </a:pPr>
                      <a:r>
                        <a:rPr lang="en-US" sz="1500">
                          <a:effectLst/>
                          <a:latin typeface="Goudy Old Style" panose="02020502050305020303" pitchFamily="18" charset="77"/>
                        </a:rPr>
                        <a:t>Competency Building</a:t>
                      </a:r>
                      <a:endParaRPr lang="en-US" sz="1500">
                        <a:effectLst/>
                        <a:latin typeface="Goudy Old Style" panose="02020502050305020303" pitchFamily="18" charset="77"/>
                        <a:ea typeface="Calibri" panose="020F0502020204030204" pitchFamily="34" charset="0"/>
                        <a:cs typeface="Arial" panose="020B0604020202020204" pitchFamily="34" charset="0"/>
                      </a:endParaRPr>
                    </a:p>
                  </a:txBody>
                  <a:tcPr marL="51703" marR="51703" marT="0" marB="0"/>
                </a:tc>
                <a:tc>
                  <a:txBody>
                    <a:bodyPr/>
                    <a:lstStyle/>
                    <a:p>
                      <a:pPr marL="342900" marR="0" lvl="0" indent="-342900">
                        <a:spcBef>
                          <a:spcPts val="0"/>
                        </a:spcBef>
                        <a:spcAft>
                          <a:spcPts val="0"/>
                        </a:spcAft>
                        <a:buClr>
                          <a:srgbClr val="000000"/>
                        </a:buClr>
                        <a:buFont typeface="+mj-lt"/>
                        <a:buAutoNum type="alphaUcParenR"/>
                      </a:pPr>
                      <a:r>
                        <a:rPr lang="en-US" sz="1500" dirty="0">
                          <a:effectLst/>
                          <a:latin typeface="Goudy Old Style" panose="02020502050305020303" pitchFamily="18" charset="77"/>
                        </a:rPr>
                        <a:t>Same process as Compensation, above</a:t>
                      </a:r>
                    </a:p>
                  </a:txBody>
                  <a:tcPr marL="51703" marR="51703" marT="0" marB="0"/>
                </a:tc>
                <a:extLst>
                  <a:ext uri="{0D108BD9-81ED-4DB2-BD59-A6C34878D82A}">
                    <a16:rowId xmlns:a16="http://schemas.microsoft.com/office/drawing/2014/main" val="3074333574"/>
                  </a:ext>
                </a:extLst>
              </a:tr>
              <a:tr h="327508">
                <a:tc>
                  <a:txBody>
                    <a:bodyPr/>
                    <a:lstStyle/>
                    <a:p>
                      <a:pPr marL="0" marR="0">
                        <a:spcBef>
                          <a:spcPts val="0"/>
                        </a:spcBef>
                        <a:spcAft>
                          <a:spcPts val="0"/>
                        </a:spcAft>
                      </a:pPr>
                      <a:r>
                        <a:rPr lang="en-US" sz="1500">
                          <a:effectLst/>
                          <a:latin typeface="Goudy Old Style" panose="02020502050305020303" pitchFamily="18" charset="77"/>
                        </a:rPr>
                        <a:t>11:00</a:t>
                      </a:r>
                      <a:endParaRPr lang="en-US" sz="1500">
                        <a:effectLst/>
                        <a:latin typeface="Goudy Old Style" panose="02020502050305020303" pitchFamily="18" charset="77"/>
                        <a:ea typeface="Calibri" panose="020F0502020204030204" pitchFamily="34" charset="0"/>
                        <a:cs typeface="Arial" panose="020B0604020202020204" pitchFamily="34" charset="0"/>
                      </a:endParaRPr>
                    </a:p>
                  </a:txBody>
                  <a:tcPr marL="51703" marR="51703" marT="0" marB="0"/>
                </a:tc>
                <a:tc>
                  <a:txBody>
                    <a:bodyPr/>
                    <a:lstStyle/>
                    <a:p>
                      <a:pPr marL="0" marR="0">
                        <a:spcBef>
                          <a:spcPts val="0"/>
                        </a:spcBef>
                        <a:spcAft>
                          <a:spcPts val="0"/>
                        </a:spcAft>
                      </a:pPr>
                      <a:r>
                        <a:rPr lang="en-US" sz="1500">
                          <a:effectLst/>
                          <a:latin typeface="Goudy Old Style" panose="02020502050305020303" pitchFamily="18" charset="77"/>
                        </a:rPr>
                        <a:t>Break</a:t>
                      </a:r>
                      <a:endParaRPr lang="en-US" sz="1500">
                        <a:effectLst/>
                        <a:latin typeface="Goudy Old Style" panose="02020502050305020303" pitchFamily="18" charset="77"/>
                        <a:ea typeface="Calibri" panose="020F0502020204030204" pitchFamily="34" charset="0"/>
                        <a:cs typeface="Arial" panose="020B0604020202020204" pitchFamily="34" charset="0"/>
                      </a:endParaRPr>
                    </a:p>
                  </a:txBody>
                  <a:tcPr marL="51703" marR="51703" marT="0" marB="0"/>
                </a:tc>
                <a:tc>
                  <a:txBody>
                    <a:bodyPr/>
                    <a:lstStyle/>
                    <a:p>
                      <a:pPr marL="0" marR="0">
                        <a:spcBef>
                          <a:spcPts val="0"/>
                        </a:spcBef>
                        <a:spcAft>
                          <a:spcPts val="0"/>
                        </a:spcAft>
                      </a:pPr>
                      <a:r>
                        <a:rPr lang="en-US" sz="1500">
                          <a:effectLst/>
                          <a:latin typeface="Goudy Old Style" panose="02020502050305020303" pitchFamily="18" charset="77"/>
                        </a:rPr>
                        <a:t> </a:t>
                      </a:r>
                      <a:endParaRPr lang="en-US" sz="1500">
                        <a:effectLst/>
                        <a:latin typeface="Goudy Old Style" panose="02020502050305020303" pitchFamily="18" charset="77"/>
                        <a:ea typeface="Calibri" panose="020F0502020204030204" pitchFamily="34" charset="0"/>
                        <a:cs typeface="Arial" panose="020B0604020202020204" pitchFamily="34" charset="0"/>
                      </a:endParaRPr>
                    </a:p>
                  </a:txBody>
                  <a:tcPr marL="51703" marR="51703" marT="0" marB="0"/>
                </a:tc>
                <a:extLst>
                  <a:ext uri="{0D108BD9-81ED-4DB2-BD59-A6C34878D82A}">
                    <a16:rowId xmlns:a16="http://schemas.microsoft.com/office/drawing/2014/main" val="2254707085"/>
                  </a:ext>
                </a:extLst>
              </a:tr>
              <a:tr h="339503">
                <a:tc>
                  <a:txBody>
                    <a:bodyPr/>
                    <a:lstStyle/>
                    <a:p>
                      <a:pPr marL="0" marR="0">
                        <a:spcBef>
                          <a:spcPts val="0"/>
                        </a:spcBef>
                        <a:spcAft>
                          <a:spcPts val="0"/>
                        </a:spcAft>
                      </a:pPr>
                      <a:r>
                        <a:rPr lang="en-US" sz="1500">
                          <a:effectLst/>
                          <a:latin typeface="Goudy Old Style" panose="02020502050305020303" pitchFamily="18" charset="77"/>
                        </a:rPr>
                        <a:t>11:10</a:t>
                      </a:r>
                      <a:endParaRPr lang="en-US" sz="1500">
                        <a:effectLst/>
                        <a:latin typeface="Goudy Old Style" panose="02020502050305020303" pitchFamily="18" charset="77"/>
                        <a:ea typeface="Calibri" panose="020F0502020204030204" pitchFamily="34" charset="0"/>
                        <a:cs typeface="Arial" panose="020B0604020202020204" pitchFamily="34" charset="0"/>
                      </a:endParaRPr>
                    </a:p>
                  </a:txBody>
                  <a:tcPr marL="51703" marR="51703" marT="0" marB="0"/>
                </a:tc>
                <a:tc>
                  <a:txBody>
                    <a:bodyPr/>
                    <a:lstStyle/>
                    <a:p>
                      <a:pPr marL="0" marR="0">
                        <a:spcBef>
                          <a:spcPts val="0"/>
                        </a:spcBef>
                        <a:spcAft>
                          <a:spcPts val="0"/>
                        </a:spcAft>
                      </a:pPr>
                      <a:r>
                        <a:rPr lang="en-US" sz="1500">
                          <a:effectLst/>
                          <a:latin typeface="Goudy Old Style" panose="02020502050305020303" pitchFamily="18" charset="77"/>
                        </a:rPr>
                        <a:t>Restructuring CAEECC</a:t>
                      </a:r>
                      <a:endParaRPr lang="en-US" sz="1500">
                        <a:effectLst/>
                        <a:latin typeface="Goudy Old Style" panose="02020502050305020303" pitchFamily="18" charset="77"/>
                        <a:ea typeface="Calibri" panose="020F0502020204030204" pitchFamily="34" charset="0"/>
                        <a:cs typeface="Arial" panose="020B0604020202020204" pitchFamily="34" charset="0"/>
                      </a:endParaRPr>
                    </a:p>
                  </a:txBody>
                  <a:tcPr marL="51703" marR="51703" marT="0" marB="0"/>
                </a:tc>
                <a:tc>
                  <a:txBody>
                    <a:bodyPr/>
                    <a:lstStyle/>
                    <a:p>
                      <a:pPr marL="342900" marR="0" lvl="0" indent="-342900">
                        <a:spcBef>
                          <a:spcPts val="0"/>
                        </a:spcBef>
                        <a:spcAft>
                          <a:spcPts val="0"/>
                        </a:spcAft>
                        <a:buClr>
                          <a:srgbClr val="000000"/>
                        </a:buClr>
                        <a:buFont typeface="+mj-lt"/>
                        <a:buAutoNum type="alphaUcParenR"/>
                      </a:pPr>
                      <a:r>
                        <a:rPr lang="en-US" sz="1500" dirty="0">
                          <a:effectLst/>
                          <a:latin typeface="Goudy Old Style" panose="02020502050305020303" pitchFamily="18" charset="77"/>
                        </a:rPr>
                        <a:t>Same process as Compensation, above</a:t>
                      </a:r>
                    </a:p>
                  </a:txBody>
                  <a:tcPr marL="51703" marR="51703" marT="0" marB="0"/>
                </a:tc>
                <a:extLst>
                  <a:ext uri="{0D108BD9-81ED-4DB2-BD59-A6C34878D82A}">
                    <a16:rowId xmlns:a16="http://schemas.microsoft.com/office/drawing/2014/main" val="4209284221"/>
                  </a:ext>
                </a:extLst>
              </a:tr>
              <a:tr h="771950">
                <a:tc>
                  <a:txBody>
                    <a:bodyPr/>
                    <a:lstStyle/>
                    <a:p>
                      <a:pPr marL="0" marR="0">
                        <a:spcBef>
                          <a:spcPts val="0"/>
                        </a:spcBef>
                        <a:spcAft>
                          <a:spcPts val="0"/>
                        </a:spcAft>
                      </a:pPr>
                      <a:r>
                        <a:rPr lang="en-US" sz="1500">
                          <a:effectLst/>
                          <a:latin typeface="Goudy Old Style" panose="02020502050305020303" pitchFamily="18" charset="77"/>
                        </a:rPr>
                        <a:t>11:40</a:t>
                      </a:r>
                      <a:endParaRPr lang="en-US" sz="1500">
                        <a:effectLst/>
                        <a:latin typeface="Goudy Old Style" panose="02020502050305020303" pitchFamily="18" charset="77"/>
                        <a:ea typeface="Calibri" panose="020F0502020204030204" pitchFamily="34" charset="0"/>
                        <a:cs typeface="Arial" panose="020B0604020202020204" pitchFamily="34" charset="0"/>
                      </a:endParaRPr>
                    </a:p>
                  </a:txBody>
                  <a:tcPr marL="51703" marR="51703" marT="0" marB="0"/>
                </a:tc>
                <a:tc>
                  <a:txBody>
                    <a:bodyPr/>
                    <a:lstStyle/>
                    <a:p>
                      <a:pPr marL="0" marR="0">
                        <a:spcBef>
                          <a:spcPts val="0"/>
                        </a:spcBef>
                        <a:spcAft>
                          <a:spcPts val="0"/>
                        </a:spcAft>
                      </a:pPr>
                      <a:r>
                        <a:rPr lang="en-US" sz="1500">
                          <a:effectLst/>
                          <a:latin typeface="Goudy Old Style" panose="02020502050305020303" pitchFamily="18" charset="77"/>
                        </a:rPr>
                        <a:t>Review Draft Final Report </a:t>
                      </a:r>
                      <a:endParaRPr lang="en-US" sz="1500">
                        <a:effectLst/>
                        <a:latin typeface="Goudy Old Style" panose="02020502050305020303" pitchFamily="18" charset="77"/>
                        <a:ea typeface="Calibri" panose="020F0502020204030204" pitchFamily="34" charset="0"/>
                        <a:cs typeface="Arial" panose="020B0604020202020204" pitchFamily="34" charset="0"/>
                      </a:endParaRPr>
                    </a:p>
                  </a:txBody>
                  <a:tcPr marL="51703" marR="51703" marT="0" marB="0"/>
                </a:tc>
                <a:tc>
                  <a:txBody>
                    <a:bodyPr/>
                    <a:lstStyle/>
                    <a:p>
                      <a:pPr marL="342900" marR="0" lvl="0" indent="-342900">
                        <a:spcBef>
                          <a:spcPts val="0"/>
                        </a:spcBef>
                        <a:spcAft>
                          <a:spcPts val="0"/>
                        </a:spcAft>
                        <a:buFont typeface="+mj-lt"/>
                        <a:buAutoNum type="alphaUcParenR"/>
                      </a:pPr>
                      <a:r>
                        <a:rPr lang="en-US" sz="1500" dirty="0">
                          <a:effectLst/>
                          <a:latin typeface="Goudy Old Style" panose="02020502050305020303" pitchFamily="18" charset="77"/>
                        </a:rPr>
                        <a:t>Quick review of non-recommendations sections of Draft Final Report (Section 1, Appendices 1-10)</a:t>
                      </a:r>
                    </a:p>
                    <a:p>
                      <a:pPr marL="342900" marR="0" lvl="0" indent="-342900">
                        <a:spcBef>
                          <a:spcPts val="0"/>
                        </a:spcBef>
                        <a:spcAft>
                          <a:spcPts val="0"/>
                        </a:spcAft>
                        <a:buFont typeface="+mj-lt"/>
                        <a:buAutoNum type="alphaUcParenR"/>
                      </a:pPr>
                      <a:r>
                        <a:rPr lang="en-US" sz="1500" dirty="0">
                          <a:effectLst/>
                          <a:latin typeface="Goudy Old Style" panose="02020502050305020303" pitchFamily="18" charset="77"/>
                        </a:rPr>
                        <a:t>WG Members flag any errors or omissions</a:t>
                      </a:r>
                    </a:p>
                  </a:txBody>
                  <a:tcPr marL="51703" marR="51703" marT="0" marB="0"/>
                </a:tc>
                <a:extLst>
                  <a:ext uri="{0D108BD9-81ED-4DB2-BD59-A6C34878D82A}">
                    <a16:rowId xmlns:a16="http://schemas.microsoft.com/office/drawing/2014/main" val="1549218169"/>
                  </a:ext>
                </a:extLst>
              </a:tr>
              <a:tr h="509254">
                <a:tc>
                  <a:txBody>
                    <a:bodyPr/>
                    <a:lstStyle/>
                    <a:p>
                      <a:pPr marL="0" marR="0">
                        <a:spcBef>
                          <a:spcPts val="0"/>
                        </a:spcBef>
                        <a:spcAft>
                          <a:spcPts val="0"/>
                        </a:spcAft>
                      </a:pPr>
                      <a:r>
                        <a:rPr lang="en-US" sz="1500">
                          <a:effectLst/>
                          <a:latin typeface="Goudy Old Style" panose="02020502050305020303" pitchFamily="18" charset="77"/>
                        </a:rPr>
                        <a:t>11:50</a:t>
                      </a:r>
                      <a:endParaRPr lang="en-US" sz="1500">
                        <a:effectLst/>
                        <a:latin typeface="Goudy Old Style" panose="02020502050305020303" pitchFamily="18" charset="77"/>
                        <a:ea typeface="Calibri" panose="020F0502020204030204" pitchFamily="34" charset="0"/>
                        <a:cs typeface="Arial" panose="020B0604020202020204" pitchFamily="34" charset="0"/>
                      </a:endParaRPr>
                    </a:p>
                  </a:txBody>
                  <a:tcPr marL="51703" marR="51703" marT="0" marB="0"/>
                </a:tc>
                <a:tc>
                  <a:txBody>
                    <a:bodyPr/>
                    <a:lstStyle/>
                    <a:p>
                      <a:pPr marL="0" marR="0">
                        <a:spcBef>
                          <a:spcPts val="0"/>
                        </a:spcBef>
                        <a:spcAft>
                          <a:spcPts val="0"/>
                        </a:spcAft>
                      </a:pPr>
                      <a:r>
                        <a:rPr lang="en-US" sz="1500">
                          <a:effectLst/>
                          <a:latin typeface="Goudy Old Style" panose="02020502050305020303" pitchFamily="18" charset="77"/>
                        </a:rPr>
                        <a:t>Wrap-Up and Next Steps</a:t>
                      </a:r>
                      <a:endParaRPr lang="en-US" sz="1500">
                        <a:effectLst/>
                        <a:latin typeface="Goudy Old Style" panose="02020502050305020303" pitchFamily="18" charset="77"/>
                        <a:ea typeface="Calibri" panose="020F0502020204030204" pitchFamily="34" charset="0"/>
                        <a:cs typeface="Arial" panose="020B0604020202020204" pitchFamily="34" charset="0"/>
                      </a:endParaRPr>
                    </a:p>
                  </a:txBody>
                  <a:tcPr marL="51703" marR="51703" marT="0" marB="0"/>
                </a:tc>
                <a:tc>
                  <a:txBody>
                    <a:bodyPr/>
                    <a:lstStyle/>
                    <a:p>
                      <a:pPr marL="342900" marR="0" lvl="0" indent="-342900">
                        <a:spcBef>
                          <a:spcPts val="0"/>
                        </a:spcBef>
                        <a:spcAft>
                          <a:spcPts val="0"/>
                        </a:spcAft>
                        <a:buClr>
                          <a:srgbClr val="000000"/>
                        </a:buClr>
                        <a:buFont typeface="+mj-lt"/>
                        <a:buAutoNum type="alphaUcParenR"/>
                      </a:pPr>
                      <a:r>
                        <a:rPr lang="en-US" sz="1500">
                          <a:effectLst/>
                          <a:latin typeface="Goudy Old Style" panose="02020502050305020303" pitchFamily="18" charset="77"/>
                        </a:rPr>
                        <a:t>Identify any next steps before final meeting</a:t>
                      </a:r>
                    </a:p>
                    <a:p>
                      <a:pPr marL="342900" marR="0" lvl="0" indent="-342900">
                        <a:spcBef>
                          <a:spcPts val="0"/>
                        </a:spcBef>
                        <a:spcAft>
                          <a:spcPts val="0"/>
                        </a:spcAft>
                        <a:buClr>
                          <a:srgbClr val="000000"/>
                        </a:buClr>
                        <a:buFont typeface="+mj-lt"/>
                        <a:buAutoNum type="alphaUcParenR"/>
                      </a:pPr>
                      <a:r>
                        <a:rPr lang="en-US" sz="1500">
                          <a:effectLst/>
                          <a:latin typeface="Goudy Old Style" panose="02020502050305020303" pitchFamily="18" charset="77"/>
                        </a:rPr>
                        <a:t>Debrief where ended up and how meeting went</a:t>
                      </a:r>
                    </a:p>
                    <a:p>
                      <a:pPr marL="0" marR="0">
                        <a:spcBef>
                          <a:spcPts val="0"/>
                        </a:spcBef>
                        <a:spcAft>
                          <a:spcPts val="0"/>
                        </a:spcAft>
                      </a:pPr>
                      <a:r>
                        <a:rPr lang="en-US" sz="1500">
                          <a:effectLst/>
                          <a:latin typeface="Goudy Old Style" panose="02020502050305020303" pitchFamily="18" charset="77"/>
                        </a:rPr>
                        <a:t> </a:t>
                      </a:r>
                      <a:endParaRPr lang="en-US" sz="1500">
                        <a:effectLst/>
                        <a:latin typeface="Goudy Old Style" panose="02020502050305020303" pitchFamily="18" charset="77"/>
                        <a:ea typeface="Calibri" panose="020F0502020204030204" pitchFamily="34" charset="0"/>
                        <a:cs typeface="Arial" panose="020B0604020202020204" pitchFamily="34" charset="0"/>
                      </a:endParaRPr>
                    </a:p>
                  </a:txBody>
                  <a:tcPr marL="51703" marR="51703" marT="0" marB="0"/>
                </a:tc>
                <a:extLst>
                  <a:ext uri="{0D108BD9-81ED-4DB2-BD59-A6C34878D82A}">
                    <a16:rowId xmlns:a16="http://schemas.microsoft.com/office/drawing/2014/main" val="1291075621"/>
                  </a:ext>
                </a:extLst>
              </a:tr>
              <a:tr h="327508">
                <a:tc>
                  <a:txBody>
                    <a:bodyPr/>
                    <a:lstStyle/>
                    <a:p>
                      <a:pPr marL="0" marR="0">
                        <a:spcBef>
                          <a:spcPts val="0"/>
                        </a:spcBef>
                        <a:spcAft>
                          <a:spcPts val="0"/>
                        </a:spcAft>
                      </a:pPr>
                      <a:r>
                        <a:rPr lang="en-US" sz="1500">
                          <a:effectLst/>
                          <a:latin typeface="Goudy Old Style" panose="02020502050305020303" pitchFamily="18" charset="77"/>
                        </a:rPr>
                        <a:t>12:00</a:t>
                      </a:r>
                      <a:endParaRPr lang="en-US" sz="1500">
                        <a:effectLst/>
                        <a:latin typeface="Goudy Old Style" panose="02020502050305020303" pitchFamily="18" charset="77"/>
                        <a:ea typeface="Calibri" panose="020F0502020204030204" pitchFamily="34" charset="0"/>
                        <a:cs typeface="Arial" panose="020B0604020202020204" pitchFamily="34" charset="0"/>
                      </a:endParaRPr>
                    </a:p>
                  </a:txBody>
                  <a:tcPr marL="51703" marR="51703" marT="0" marB="0"/>
                </a:tc>
                <a:tc gridSpan="2">
                  <a:txBody>
                    <a:bodyPr/>
                    <a:lstStyle/>
                    <a:p>
                      <a:pPr marL="0" marR="0">
                        <a:spcBef>
                          <a:spcPts val="0"/>
                        </a:spcBef>
                        <a:spcAft>
                          <a:spcPts val="0"/>
                        </a:spcAft>
                      </a:pPr>
                      <a:r>
                        <a:rPr lang="en-US" sz="1500" dirty="0">
                          <a:effectLst/>
                          <a:latin typeface="Goudy Old Style" panose="02020502050305020303" pitchFamily="18" charset="77"/>
                        </a:rPr>
                        <a:t>Adjourn</a:t>
                      </a:r>
                      <a:endParaRPr lang="en-US" sz="1500" dirty="0">
                        <a:effectLst/>
                        <a:latin typeface="Goudy Old Style" panose="02020502050305020303" pitchFamily="18" charset="77"/>
                        <a:ea typeface="Calibri" panose="020F0502020204030204" pitchFamily="34" charset="0"/>
                        <a:cs typeface="Arial" panose="020B0604020202020204" pitchFamily="34" charset="0"/>
                      </a:endParaRPr>
                    </a:p>
                  </a:txBody>
                  <a:tcPr marL="51703" marR="51703" marT="0" marB="0"/>
                </a:tc>
                <a:tc hMerge="1">
                  <a:txBody>
                    <a:bodyPr/>
                    <a:lstStyle/>
                    <a:p>
                      <a:endParaRPr lang="en-US"/>
                    </a:p>
                  </a:txBody>
                  <a:tcPr/>
                </a:tc>
                <a:extLst>
                  <a:ext uri="{0D108BD9-81ED-4DB2-BD59-A6C34878D82A}">
                    <a16:rowId xmlns:a16="http://schemas.microsoft.com/office/drawing/2014/main" val="2226044752"/>
                  </a:ext>
                </a:extLst>
              </a:tr>
            </a:tbl>
          </a:graphicData>
        </a:graphic>
      </p:graphicFrame>
    </p:spTree>
    <p:extLst>
      <p:ext uri="{BB962C8B-B14F-4D97-AF65-F5344CB8AC3E}">
        <p14:creationId xmlns:p14="http://schemas.microsoft.com/office/powerpoint/2010/main" val="2000903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F76EC11-78C8-184A-99F2-52519378C711}"/>
              </a:ext>
            </a:extLst>
          </p:cNvPr>
          <p:cNvSpPr>
            <a:spLocks noGrp="1"/>
          </p:cNvSpPr>
          <p:nvPr>
            <p:ph idx="1"/>
          </p:nvPr>
        </p:nvSpPr>
        <p:spPr>
          <a:xfrm>
            <a:off x="278198" y="992187"/>
            <a:ext cx="6172200" cy="4873625"/>
          </a:xfrm>
        </p:spPr>
        <p:txBody>
          <a:bodyPr anchor="ctr">
            <a:normAutofit/>
          </a:bodyPr>
          <a:lstStyle/>
          <a:p>
            <a:pPr marL="0" indent="0" algn="ctr">
              <a:buNone/>
            </a:pPr>
            <a:r>
              <a:rPr lang="en-US" sz="4800" dirty="0"/>
              <a:t>WRAP UP &amp; </a:t>
            </a:r>
          </a:p>
          <a:p>
            <a:pPr marL="0" indent="0" algn="ctr">
              <a:buNone/>
            </a:pPr>
            <a:r>
              <a:rPr lang="en-US" sz="4800" dirty="0"/>
              <a:t>NEXT STEPS</a:t>
            </a:r>
          </a:p>
        </p:txBody>
      </p:sp>
      <p:graphicFrame>
        <p:nvGraphicFramePr>
          <p:cNvPr id="8" name="Text Placeholder 5">
            <a:extLst>
              <a:ext uri="{FF2B5EF4-FFF2-40B4-BE49-F238E27FC236}">
                <a16:creationId xmlns:a16="http://schemas.microsoft.com/office/drawing/2014/main" id="{6E7C2839-A337-4A35-B13E-BEF80468C7B7}"/>
              </a:ext>
            </a:extLst>
          </p:cNvPr>
          <p:cNvGraphicFramePr/>
          <p:nvPr>
            <p:extLst>
              <p:ext uri="{D42A27DB-BD31-4B8C-83A1-F6EECF244321}">
                <p14:modId xmlns:p14="http://schemas.microsoft.com/office/powerpoint/2010/main" val="2867441226"/>
              </p:ext>
            </p:extLst>
          </p:nvPr>
        </p:nvGraphicFramePr>
        <p:xfrm>
          <a:off x="6450398" y="1337009"/>
          <a:ext cx="3932237" cy="41839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D80F39D3-8E90-C540-84F3-7FF76925E0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28480-1C08-4458-AD97-0283E6FFD09D}"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spTree>
    <p:extLst>
      <p:ext uri="{BB962C8B-B14F-4D97-AF65-F5344CB8AC3E}">
        <p14:creationId xmlns:p14="http://schemas.microsoft.com/office/powerpoint/2010/main" val="6980817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4C446-EF62-8342-A745-5E7B1927D0BE}"/>
              </a:ext>
            </a:extLst>
          </p:cNvPr>
          <p:cNvSpPr>
            <a:spLocks noGrp="1"/>
          </p:cNvSpPr>
          <p:nvPr>
            <p:ph type="title"/>
          </p:nvPr>
        </p:nvSpPr>
        <p:spPr>
          <a:xfrm>
            <a:off x="893379" y="361291"/>
            <a:ext cx="9486900" cy="649014"/>
          </a:xfrm>
        </p:spPr>
        <p:txBody>
          <a:bodyPr>
            <a:normAutofit/>
          </a:bodyPr>
          <a:lstStyle/>
          <a:p>
            <a:r>
              <a:rPr lang="en-US" dirty="0">
                <a:latin typeface="Goudy Old Style" panose="02020502050305020303" pitchFamily="18" charset="77"/>
              </a:rPr>
              <a:t>next steps – before 5</a:t>
            </a:r>
            <a:r>
              <a:rPr lang="en-US" baseline="30000" dirty="0">
                <a:latin typeface="Goudy Old Style" panose="02020502050305020303" pitchFamily="18" charset="77"/>
              </a:rPr>
              <a:t>th</a:t>
            </a:r>
            <a:r>
              <a:rPr lang="en-US" dirty="0">
                <a:latin typeface="Goudy Old Style" panose="02020502050305020303" pitchFamily="18" charset="77"/>
              </a:rPr>
              <a:t> meeting</a:t>
            </a:r>
          </a:p>
        </p:txBody>
      </p:sp>
      <p:sp>
        <p:nvSpPr>
          <p:cNvPr id="3" name="Content Placeholder 2">
            <a:extLst>
              <a:ext uri="{FF2B5EF4-FFF2-40B4-BE49-F238E27FC236}">
                <a16:creationId xmlns:a16="http://schemas.microsoft.com/office/drawing/2014/main" id="{08774395-8EE2-FA41-A829-4E543E090F15}"/>
              </a:ext>
            </a:extLst>
          </p:cNvPr>
          <p:cNvSpPr>
            <a:spLocks noGrp="1"/>
          </p:cNvSpPr>
          <p:nvPr>
            <p:ph idx="1"/>
          </p:nvPr>
        </p:nvSpPr>
        <p:spPr>
          <a:xfrm>
            <a:off x="893379" y="1349828"/>
            <a:ext cx="9965121" cy="4822373"/>
          </a:xfrm>
        </p:spPr>
        <p:txBody>
          <a:bodyPr>
            <a:normAutofit/>
          </a:bodyPr>
          <a:lstStyle/>
          <a:p>
            <a:r>
              <a:rPr lang="en-US" b="1" dirty="0"/>
              <a:t>Read the remaining Recommendations Sections of the report closely</a:t>
            </a:r>
          </a:p>
          <a:p>
            <a:pPr lvl="1"/>
            <a:r>
              <a:rPr lang="en-US" dirty="0"/>
              <a:t>Recruitment &amp; Retention  (pages 19-21)</a:t>
            </a:r>
          </a:p>
          <a:p>
            <a:pPr lvl="1"/>
            <a:r>
              <a:rPr lang="en-US" dirty="0"/>
              <a:t>Facilitation (page 22) </a:t>
            </a:r>
          </a:p>
          <a:p>
            <a:pPr lvl="1"/>
            <a:endParaRPr lang="en-US" dirty="0"/>
          </a:p>
          <a:p>
            <a:r>
              <a:rPr lang="en-US" b="1" dirty="0"/>
              <a:t>Come prepared to explain anything you disagree with and a suggested improvement (or alternative)</a:t>
            </a:r>
          </a:p>
          <a:p>
            <a:endParaRPr lang="en-US" dirty="0"/>
          </a:p>
          <a:p>
            <a:r>
              <a:rPr lang="en-US" dirty="0"/>
              <a:t>Time permitting, please also review the rest of the report (pages 1-10 and 29-59) and email Katie any errors or omissions</a:t>
            </a:r>
          </a:p>
          <a:p>
            <a:endParaRPr lang="en-US" dirty="0"/>
          </a:p>
          <a:p>
            <a:r>
              <a:rPr lang="en-US" dirty="0"/>
              <a:t>Other next steps?</a:t>
            </a:r>
          </a:p>
          <a:p>
            <a:endParaRPr lang="en-US" dirty="0">
              <a:latin typeface="Goudy Old Style" panose="02020502050305020303" pitchFamily="18" charset="77"/>
            </a:endParaRPr>
          </a:p>
        </p:txBody>
      </p:sp>
      <p:sp>
        <p:nvSpPr>
          <p:cNvPr id="4" name="Slide Number Placeholder 3">
            <a:extLst>
              <a:ext uri="{FF2B5EF4-FFF2-40B4-BE49-F238E27FC236}">
                <a16:creationId xmlns:a16="http://schemas.microsoft.com/office/drawing/2014/main" id="{B8114080-0175-4E42-BF05-F1E1639CA1CD}"/>
              </a:ext>
            </a:extLst>
          </p:cNvPr>
          <p:cNvSpPr>
            <a:spLocks noGrp="1"/>
          </p:cNvSpPr>
          <p:nvPr>
            <p:ph type="sldNum" sz="quarter" idx="12"/>
          </p:nvPr>
        </p:nvSpPr>
        <p:spPr/>
        <p:txBody>
          <a:bodyPr/>
          <a:lstStyle/>
          <a:p>
            <a:fld id="{F8E28480-1C08-4458-AD97-0283E6FFD09D}" type="slidenum">
              <a:rPr lang="en-US" smtClean="0"/>
              <a:t>21</a:t>
            </a:fld>
            <a:endParaRPr lang="en-US"/>
          </a:p>
        </p:txBody>
      </p:sp>
    </p:spTree>
    <p:extLst>
      <p:ext uri="{BB962C8B-B14F-4D97-AF65-F5344CB8AC3E}">
        <p14:creationId xmlns:p14="http://schemas.microsoft.com/office/powerpoint/2010/main" val="4096569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E646A7-D148-4320-A501-0291AA75A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799"/>
            <a:ext cx="10820400" cy="1371601"/>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4544C1-FB99-274B-929F-6EE54A32F4B2}"/>
              </a:ext>
            </a:extLst>
          </p:cNvPr>
          <p:cNvSpPr>
            <a:spLocks noGrp="1"/>
          </p:cNvSpPr>
          <p:nvPr>
            <p:ph type="title"/>
          </p:nvPr>
        </p:nvSpPr>
        <p:spPr>
          <a:xfrm>
            <a:off x="1395045" y="947223"/>
            <a:ext cx="9394874" cy="928467"/>
          </a:xfrm>
        </p:spPr>
        <p:txBody>
          <a:bodyPr anchor="ctr">
            <a:normAutofit/>
          </a:bodyPr>
          <a:lstStyle/>
          <a:p>
            <a:pPr algn="ctr"/>
            <a:r>
              <a:rPr lang="en-US" dirty="0"/>
              <a:t>Draft 5</a:t>
            </a:r>
            <a:r>
              <a:rPr lang="en-US" baseline="30000" dirty="0"/>
              <a:t>th</a:t>
            </a:r>
            <a:r>
              <a:rPr lang="en-US" dirty="0"/>
              <a:t> meeting agenda</a:t>
            </a:r>
          </a:p>
        </p:txBody>
      </p:sp>
      <p:sp>
        <p:nvSpPr>
          <p:cNvPr id="4" name="Slide Number Placeholder 3">
            <a:extLst>
              <a:ext uri="{FF2B5EF4-FFF2-40B4-BE49-F238E27FC236}">
                <a16:creationId xmlns:a16="http://schemas.microsoft.com/office/drawing/2014/main" id="{4C29CC6F-87D6-6C49-AD23-44B87C4D838E}"/>
              </a:ext>
            </a:extLst>
          </p:cNvPr>
          <p:cNvSpPr>
            <a:spLocks noGrp="1"/>
          </p:cNvSpPr>
          <p:nvPr>
            <p:ph type="sldNum" sz="quarter" idx="12"/>
          </p:nvPr>
        </p:nvSpPr>
        <p:spPr>
          <a:xfrm>
            <a:off x="11116340" y="6356350"/>
            <a:ext cx="871868" cy="365125"/>
          </a:xfrm>
        </p:spPr>
        <p:txBody>
          <a:bodyPr>
            <a:normAutofit/>
          </a:bodyPr>
          <a:lstStyle/>
          <a:p>
            <a:pPr>
              <a:spcAft>
                <a:spcPts val="600"/>
              </a:spcAft>
            </a:pPr>
            <a:fld id="{F8E28480-1C08-4458-AD97-0283E6FFD09D}" type="slidenum">
              <a:rPr lang="en-US" smtClean="0"/>
              <a:pPr>
                <a:spcAft>
                  <a:spcPts val="600"/>
                </a:spcAft>
              </a:pPr>
              <a:t>22</a:t>
            </a:fld>
            <a:endParaRPr lang="en-US"/>
          </a:p>
        </p:txBody>
      </p:sp>
      <p:graphicFrame>
        <p:nvGraphicFramePr>
          <p:cNvPr id="5" name="Content Placeholder 4">
            <a:extLst>
              <a:ext uri="{FF2B5EF4-FFF2-40B4-BE49-F238E27FC236}">
                <a16:creationId xmlns:a16="http://schemas.microsoft.com/office/drawing/2014/main" id="{7BEDEA3B-6C0C-9346-963C-D501A7DBC374}"/>
              </a:ext>
            </a:extLst>
          </p:cNvPr>
          <p:cNvGraphicFramePr>
            <a:graphicFrameLocks noGrp="1"/>
          </p:cNvGraphicFramePr>
          <p:nvPr>
            <p:ph idx="1"/>
            <p:extLst>
              <p:ext uri="{D42A27DB-BD31-4B8C-83A1-F6EECF244321}">
                <p14:modId xmlns:p14="http://schemas.microsoft.com/office/powerpoint/2010/main" val="1921036197"/>
              </p:ext>
            </p:extLst>
          </p:nvPr>
        </p:nvGraphicFramePr>
        <p:xfrm>
          <a:off x="685799" y="2189816"/>
          <a:ext cx="10820399" cy="4085187"/>
        </p:xfrm>
        <a:graphic>
          <a:graphicData uri="http://schemas.openxmlformats.org/drawingml/2006/table">
            <a:tbl>
              <a:tblPr firstRow="1" firstCol="1" bandRow="1"/>
              <a:tblGrid>
                <a:gridCol w="1100608">
                  <a:extLst>
                    <a:ext uri="{9D8B030D-6E8A-4147-A177-3AD203B41FA5}">
                      <a16:colId xmlns:a16="http://schemas.microsoft.com/office/drawing/2014/main" val="1303728970"/>
                    </a:ext>
                  </a:extLst>
                </a:gridCol>
                <a:gridCol w="2997273">
                  <a:extLst>
                    <a:ext uri="{9D8B030D-6E8A-4147-A177-3AD203B41FA5}">
                      <a16:colId xmlns:a16="http://schemas.microsoft.com/office/drawing/2014/main" val="3854688493"/>
                    </a:ext>
                  </a:extLst>
                </a:gridCol>
                <a:gridCol w="6722518">
                  <a:extLst>
                    <a:ext uri="{9D8B030D-6E8A-4147-A177-3AD203B41FA5}">
                      <a16:colId xmlns:a16="http://schemas.microsoft.com/office/drawing/2014/main" val="4124908653"/>
                    </a:ext>
                  </a:extLst>
                </a:gridCol>
              </a:tblGrid>
              <a:tr h="240676">
                <a:tc>
                  <a:txBody>
                    <a:bodyPr/>
                    <a:lstStyle/>
                    <a:p>
                      <a:pPr marL="0" marR="0" algn="l" fontAlgn="t">
                        <a:spcBef>
                          <a:spcPts val="0"/>
                        </a:spcBef>
                        <a:spcAft>
                          <a:spcPts val="0"/>
                        </a:spcAft>
                      </a:pPr>
                      <a:r>
                        <a:rPr lang="en-US" sz="1500" b="1" i="0" u="none" strike="noStrike">
                          <a:solidFill>
                            <a:srgbClr val="000000"/>
                          </a:solidFill>
                          <a:effectLst/>
                          <a:latin typeface="Goudy Old Style" panose="02020502050305020303" pitchFamily="18" charset="77"/>
                          <a:ea typeface="Times New Roman" panose="02020603050405020304" pitchFamily="18" charset="0"/>
                          <a:cs typeface="Times New Roman" panose="02020603050405020304" pitchFamily="18" charset="0"/>
                        </a:rPr>
                        <a:t>Time</a:t>
                      </a:r>
                      <a:endParaRPr lang="en-US" sz="1500" b="0" i="0" u="none" strike="noStrike">
                        <a:effectLst/>
                        <a:latin typeface="Goudy Old Style" panose="02020502050305020303" pitchFamily="18" charset="77"/>
                      </a:endParaRPr>
                    </a:p>
                  </a:txBody>
                  <a:tcPr marL="69657" marR="69657" marT="9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gn="l" fontAlgn="t">
                        <a:spcBef>
                          <a:spcPts val="0"/>
                        </a:spcBef>
                        <a:spcAft>
                          <a:spcPts val="0"/>
                        </a:spcAft>
                      </a:pPr>
                      <a:r>
                        <a:rPr lang="en-US" sz="1500" b="1" i="0" u="none" strike="noStrike">
                          <a:solidFill>
                            <a:srgbClr val="000000"/>
                          </a:solidFill>
                          <a:effectLst/>
                          <a:latin typeface="Goudy Old Style" panose="02020502050305020303" pitchFamily="18" charset="77"/>
                          <a:ea typeface="Times New Roman" panose="02020603050405020304" pitchFamily="18" charset="0"/>
                          <a:cs typeface="Times New Roman" panose="02020603050405020304" pitchFamily="18" charset="0"/>
                        </a:rPr>
                        <a:t>Session</a:t>
                      </a:r>
                      <a:endParaRPr lang="en-US" sz="1500" b="0" i="0" u="none" strike="noStrike">
                        <a:effectLst/>
                        <a:latin typeface="Goudy Old Style" panose="02020502050305020303" pitchFamily="18" charset="77"/>
                      </a:endParaRPr>
                    </a:p>
                  </a:txBody>
                  <a:tcPr marL="69657" marR="69657" marT="9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gn="l" fontAlgn="t">
                        <a:spcBef>
                          <a:spcPts val="0"/>
                        </a:spcBef>
                        <a:spcAft>
                          <a:spcPts val="0"/>
                        </a:spcAft>
                      </a:pPr>
                      <a:r>
                        <a:rPr lang="en-US" sz="1500" b="1" i="0" u="none" strike="noStrike">
                          <a:solidFill>
                            <a:srgbClr val="000000"/>
                          </a:solidFill>
                          <a:effectLst/>
                          <a:latin typeface="Goudy Old Style" panose="02020502050305020303" pitchFamily="18" charset="77"/>
                          <a:ea typeface="Times New Roman" panose="02020603050405020304" pitchFamily="18" charset="0"/>
                          <a:cs typeface="Times New Roman" panose="02020603050405020304" pitchFamily="18" charset="0"/>
                        </a:rPr>
                        <a:t>Topics </a:t>
                      </a:r>
                      <a:endParaRPr lang="en-US" sz="1500" b="0" i="0" u="none" strike="noStrike">
                        <a:effectLst/>
                        <a:latin typeface="Goudy Old Style" panose="02020502050305020303" pitchFamily="18" charset="77"/>
                      </a:endParaRPr>
                    </a:p>
                  </a:txBody>
                  <a:tcPr marL="69657" marR="69657" marT="9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3484541172"/>
                  </a:ext>
                </a:extLst>
              </a:tr>
              <a:tr h="618205">
                <a:tc>
                  <a:txBody>
                    <a:bodyPr/>
                    <a:lstStyle/>
                    <a:p>
                      <a:pPr marL="0" marR="0" algn="l" fontAlgn="t">
                        <a:spcBef>
                          <a:spcPts val="0"/>
                        </a:spcBef>
                        <a:spcAft>
                          <a:spcPts val="0"/>
                        </a:spcAft>
                      </a:pPr>
                      <a:r>
                        <a:rPr lang="en-US" sz="1500" b="0" i="0" u="none" strike="noStrike" dirty="0">
                          <a:solidFill>
                            <a:srgbClr val="000000"/>
                          </a:solidFill>
                          <a:effectLst/>
                          <a:latin typeface="Goudy Old Style" panose="02020502050305020303" pitchFamily="18" charset="77"/>
                          <a:ea typeface="Times New Roman" panose="02020603050405020304" pitchFamily="18" charset="0"/>
                          <a:cs typeface="Times New Roman" panose="02020603050405020304" pitchFamily="18" charset="0"/>
                        </a:rPr>
                        <a:t>10:00</a:t>
                      </a:r>
                      <a:endParaRPr lang="en-US" sz="1500" b="0" i="0" u="none" strike="noStrike" dirty="0">
                        <a:effectLst/>
                        <a:latin typeface="Goudy Old Style" panose="02020502050305020303" pitchFamily="18" charset="77"/>
                      </a:endParaRPr>
                    </a:p>
                  </a:txBody>
                  <a:tcPr marL="69657" marR="69657" marT="9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500" b="1" i="0" u="none" strike="noStrike" dirty="0">
                          <a:solidFill>
                            <a:srgbClr val="000000"/>
                          </a:solidFill>
                          <a:effectLst/>
                          <a:latin typeface="Goudy Old Style" panose="02020502050305020303" pitchFamily="18" charset="77"/>
                          <a:ea typeface="Times New Roman" panose="02020603050405020304" pitchFamily="18" charset="0"/>
                          <a:cs typeface="Times New Roman" panose="02020603050405020304" pitchFamily="18" charset="0"/>
                        </a:rPr>
                        <a:t>Review Agenda &amp; Housekeeping</a:t>
                      </a:r>
                      <a:endParaRPr lang="en-US" sz="1500" b="0" i="0" u="none" strike="noStrike" dirty="0">
                        <a:effectLst/>
                        <a:latin typeface="Goudy Old Style" panose="02020502050305020303" pitchFamily="18" charset="77"/>
                      </a:endParaRPr>
                    </a:p>
                  </a:txBody>
                  <a:tcPr marL="69657" marR="69657" marT="9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472" marR="0" indent="-347472" algn="l" fontAlgn="t">
                        <a:spcBef>
                          <a:spcPts val="0"/>
                        </a:spcBef>
                        <a:spcAft>
                          <a:spcPts val="0"/>
                        </a:spcAft>
                        <a:buClr>
                          <a:srgbClr val="000000"/>
                        </a:buClr>
                        <a:buSzPts val="1100"/>
                        <a:buFont typeface="+mj-lt"/>
                        <a:buAutoNum type="alphaUcParenR"/>
                      </a:pPr>
                      <a:r>
                        <a:rPr lang="en-US" sz="1500" b="0" i="0" u="none" strike="noStrike" dirty="0">
                          <a:solidFill>
                            <a:srgbClr val="000000"/>
                          </a:solidFill>
                          <a:effectLst/>
                          <a:latin typeface="Goudy Old Style" panose="02020502050305020303" pitchFamily="18" charset="77"/>
                          <a:ea typeface="Times New Roman" panose="02020603050405020304" pitchFamily="18" charset="0"/>
                          <a:cs typeface="Times New Roman" panose="02020603050405020304" pitchFamily="18" charset="0"/>
                        </a:rPr>
                        <a:t>Review meeting goals </a:t>
                      </a:r>
                      <a:endParaRPr lang="en-US" sz="1500" b="0" i="0" u="none" strike="noStrike" dirty="0">
                        <a:solidFill>
                          <a:schemeClr val="tx1"/>
                        </a:solidFill>
                        <a:effectLst/>
                        <a:latin typeface="Goudy Old Style" panose="02020502050305020303" pitchFamily="18" charset="77"/>
                        <a:ea typeface="+mn-ea"/>
                        <a:cs typeface="+mn-cs"/>
                      </a:endParaRPr>
                    </a:p>
                    <a:p>
                      <a:pPr marL="347472" marR="0" indent="-347472" algn="l" fontAlgn="t">
                        <a:spcBef>
                          <a:spcPts val="0"/>
                        </a:spcBef>
                        <a:spcAft>
                          <a:spcPts val="0"/>
                        </a:spcAft>
                        <a:buClr>
                          <a:srgbClr val="000000"/>
                        </a:buClr>
                        <a:buSzPts val="1100"/>
                        <a:buFont typeface="+mj-lt"/>
                        <a:buAutoNum type="alphaUcParenR"/>
                      </a:pPr>
                      <a:r>
                        <a:rPr lang="en-US" sz="1500" b="0" i="0" u="none" strike="noStrike" dirty="0">
                          <a:solidFill>
                            <a:srgbClr val="000000"/>
                          </a:solidFill>
                          <a:effectLst/>
                          <a:latin typeface="Goudy Old Style" panose="02020502050305020303" pitchFamily="18" charset="77"/>
                          <a:ea typeface="Times New Roman" panose="02020603050405020304" pitchFamily="18" charset="0"/>
                          <a:cs typeface="Times New Roman" panose="02020603050405020304" pitchFamily="18" charset="0"/>
                        </a:rPr>
                        <a:t>Review meeting norms</a:t>
                      </a:r>
                      <a:endParaRPr lang="en-US" sz="1500" b="0" i="0" u="none" strike="noStrike" dirty="0">
                        <a:effectLst/>
                        <a:latin typeface="Goudy Old Style" panose="02020502050305020303" pitchFamily="18" charset="77"/>
                      </a:endParaRPr>
                    </a:p>
                    <a:p>
                      <a:pPr marL="228600" marR="0" algn="l" fontAlgn="t">
                        <a:spcBef>
                          <a:spcPts val="0"/>
                        </a:spcBef>
                        <a:spcAft>
                          <a:spcPts val="0"/>
                        </a:spcAft>
                      </a:pPr>
                      <a:r>
                        <a:rPr lang="en-US" sz="1500" b="0" i="0" u="none" strike="noStrike" dirty="0">
                          <a:solidFill>
                            <a:srgbClr val="000000"/>
                          </a:solidFill>
                          <a:effectLst/>
                          <a:latin typeface="Goudy Old Style" panose="02020502050305020303" pitchFamily="18" charset="77"/>
                          <a:ea typeface="Times New Roman" panose="02020603050405020304" pitchFamily="18" charset="0"/>
                          <a:cs typeface="Times New Roman" panose="02020603050405020304" pitchFamily="18" charset="0"/>
                        </a:rPr>
                        <a:t> </a:t>
                      </a:r>
                      <a:endParaRPr lang="en-US" sz="1500" b="0" i="0" u="none" strike="noStrike" dirty="0">
                        <a:effectLst/>
                        <a:latin typeface="Goudy Old Style" panose="02020502050305020303" pitchFamily="18" charset="77"/>
                      </a:endParaRPr>
                    </a:p>
                  </a:txBody>
                  <a:tcPr marL="69657" marR="69657" marT="9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6724776"/>
                  </a:ext>
                </a:extLst>
              </a:tr>
              <a:tr h="1184498">
                <a:tc>
                  <a:txBody>
                    <a:bodyPr/>
                    <a:lstStyle/>
                    <a:p>
                      <a:pPr marL="0" marR="0" algn="l" fontAlgn="t">
                        <a:spcBef>
                          <a:spcPts val="0"/>
                        </a:spcBef>
                        <a:spcAft>
                          <a:spcPts val="0"/>
                        </a:spcAft>
                      </a:pPr>
                      <a:r>
                        <a:rPr lang="en-US" sz="1500" b="0" i="0" u="none" strike="noStrike">
                          <a:solidFill>
                            <a:srgbClr val="000000"/>
                          </a:solidFill>
                          <a:effectLst/>
                          <a:latin typeface="Goudy Old Style" panose="02020502050305020303" pitchFamily="18" charset="77"/>
                          <a:ea typeface="Times New Roman" panose="02020603050405020304" pitchFamily="18" charset="0"/>
                          <a:cs typeface="Times New Roman" panose="02020603050405020304" pitchFamily="18" charset="0"/>
                        </a:rPr>
                        <a:t>10:10</a:t>
                      </a:r>
                      <a:endParaRPr lang="en-US" sz="1500" b="0" i="0" u="none" strike="noStrike">
                        <a:effectLst/>
                        <a:latin typeface="Goudy Old Style" panose="02020502050305020303" pitchFamily="18" charset="77"/>
                      </a:endParaRPr>
                    </a:p>
                  </a:txBody>
                  <a:tcPr marL="69657" marR="69657" marT="9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500" b="1" i="0" u="none" strike="noStrike">
                          <a:solidFill>
                            <a:srgbClr val="000000"/>
                          </a:solidFill>
                          <a:effectLst/>
                          <a:latin typeface="Goudy Old Style" panose="02020502050305020303" pitchFamily="18" charset="77"/>
                          <a:ea typeface="Times New Roman" panose="02020603050405020304" pitchFamily="18" charset="0"/>
                          <a:cs typeface="Times New Roman" panose="02020603050405020304" pitchFamily="18" charset="0"/>
                        </a:rPr>
                        <a:t>Recruitment &amp; Retention</a:t>
                      </a:r>
                      <a:endParaRPr lang="en-US" sz="1500" b="0" i="0" u="none" strike="noStrike">
                        <a:effectLst/>
                        <a:latin typeface="Goudy Old Style" panose="02020502050305020303" pitchFamily="18" charset="77"/>
                      </a:endParaRPr>
                    </a:p>
                  </a:txBody>
                  <a:tcPr marL="69657" marR="69657" marT="9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472" marR="0" indent="-347472" algn="l" fontAlgn="t">
                        <a:spcBef>
                          <a:spcPts val="0"/>
                        </a:spcBef>
                        <a:spcAft>
                          <a:spcPts val="0"/>
                        </a:spcAft>
                        <a:buClr>
                          <a:srgbClr val="000000"/>
                        </a:buClr>
                        <a:buSzPts val="1100"/>
                        <a:buFont typeface="+mj-lt"/>
                        <a:buAutoNum type="alphaUcParenR"/>
                      </a:pPr>
                      <a:r>
                        <a:rPr lang="en-US" sz="1500" b="0" i="0" u="none" strike="noStrike" dirty="0">
                          <a:solidFill>
                            <a:srgbClr val="000000"/>
                          </a:solidFill>
                          <a:effectLst/>
                          <a:latin typeface="Goudy Old Style" panose="02020502050305020303" pitchFamily="18" charset="77"/>
                          <a:ea typeface="Times New Roman" panose="02020603050405020304" pitchFamily="18" charset="0"/>
                          <a:cs typeface="Times New Roman" panose="02020603050405020304" pitchFamily="18" charset="0"/>
                        </a:rPr>
                        <a:t>Mini Team to Present Recommendations </a:t>
                      </a:r>
                      <a:endParaRPr lang="en-US" sz="1500" b="0" i="0" u="none" strike="noStrike" dirty="0">
                        <a:solidFill>
                          <a:schemeClr val="tx1"/>
                        </a:solidFill>
                        <a:effectLst/>
                        <a:latin typeface="Goudy Old Style" panose="02020502050305020303" pitchFamily="18" charset="77"/>
                        <a:ea typeface="+mn-ea"/>
                        <a:cs typeface="+mn-cs"/>
                      </a:endParaRPr>
                    </a:p>
                    <a:p>
                      <a:pPr marL="347472" marR="0" indent="-347472" algn="l" fontAlgn="t">
                        <a:spcBef>
                          <a:spcPts val="0"/>
                        </a:spcBef>
                        <a:spcAft>
                          <a:spcPts val="0"/>
                        </a:spcAft>
                        <a:buClr>
                          <a:srgbClr val="000000"/>
                        </a:buClr>
                        <a:buSzPts val="1100"/>
                        <a:buFont typeface="+mj-lt"/>
                        <a:buAutoNum type="alphaUcParenR"/>
                      </a:pPr>
                      <a:r>
                        <a:rPr lang="en-US" sz="1500" b="0" i="0" u="none" strike="noStrike" dirty="0">
                          <a:solidFill>
                            <a:srgbClr val="000000"/>
                          </a:solidFill>
                          <a:effectLst/>
                          <a:latin typeface="Goudy Old Style" panose="02020502050305020303" pitchFamily="18" charset="77"/>
                          <a:ea typeface="Times New Roman" panose="02020603050405020304" pitchFamily="18" charset="0"/>
                          <a:cs typeface="Times New Roman" panose="02020603050405020304" pitchFamily="18" charset="0"/>
                        </a:rPr>
                        <a:t>Full WG Discussion of Mini Team Proposal (including presentations from any Members who have an alternate option)</a:t>
                      </a:r>
                      <a:endParaRPr lang="en-US" sz="1500" b="0" i="0" u="none" strike="noStrike" dirty="0">
                        <a:solidFill>
                          <a:schemeClr val="tx1"/>
                        </a:solidFill>
                        <a:effectLst/>
                        <a:latin typeface="Goudy Old Style" panose="02020502050305020303" pitchFamily="18" charset="77"/>
                        <a:ea typeface="+mn-ea"/>
                        <a:cs typeface="+mn-cs"/>
                      </a:endParaRPr>
                    </a:p>
                    <a:p>
                      <a:pPr marL="347472" marR="0" indent="-347472" algn="l" fontAlgn="t">
                        <a:spcBef>
                          <a:spcPts val="0"/>
                        </a:spcBef>
                        <a:spcAft>
                          <a:spcPts val="0"/>
                        </a:spcAft>
                        <a:buClr>
                          <a:srgbClr val="000000"/>
                        </a:buClr>
                        <a:buSzPts val="1100"/>
                        <a:buFont typeface="+mj-lt"/>
                        <a:buAutoNum type="alphaUcParenR"/>
                      </a:pPr>
                      <a:r>
                        <a:rPr lang="en-US" sz="1500" b="0" i="0" u="none" strike="noStrike" dirty="0">
                          <a:effectLst/>
                          <a:latin typeface="Goudy Old Style" panose="02020502050305020303" pitchFamily="18" charset="77"/>
                          <a:ea typeface="Calibri" panose="020F0502020204030204" pitchFamily="34" charset="0"/>
                          <a:cs typeface="Arial" panose="020B0604020202020204" pitchFamily="34" charset="0"/>
                        </a:rPr>
                        <a:t>Seek Consensus on Mini Team Recommendations</a:t>
                      </a:r>
                      <a:endParaRPr lang="en-US" sz="1500" b="0" i="0" u="none" strike="noStrike" dirty="0">
                        <a:effectLst/>
                        <a:latin typeface="Goudy Old Style" panose="02020502050305020303" pitchFamily="18" charset="77"/>
                      </a:endParaRPr>
                    </a:p>
                    <a:p>
                      <a:pPr marL="228600" marR="0" algn="l" fontAlgn="t">
                        <a:spcBef>
                          <a:spcPts val="0"/>
                        </a:spcBef>
                        <a:spcAft>
                          <a:spcPts val="0"/>
                        </a:spcAft>
                      </a:pPr>
                      <a:r>
                        <a:rPr lang="en-US" sz="1500" b="0" i="0" u="none" strike="noStrike" dirty="0">
                          <a:solidFill>
                            <a:srgbClr val="000000"/>
                          </a:solidFill>
                          <a:effectLst/>
                          <a:latin typeface="Goudy Old Style" panose="02020502050305020303" pitchFamily="18" charset="77"/>
                          <a:ea typeface="Times New Roman" panose="02020603050405020304" pitchFamily="18" charset="0"/>
                          <a:cs typeface="Times New Roman" panose="02020603050405020304" pitchFamily="18" charset="0"/>
                        </a:rPr>
                        <a:t> </a:t>
                      </a:r>
                      <a:endParaRPr lang="en-US" sz="1500" b="0" i="0" u="none" strike="noStrike" dirty="0">
                        <a:effectLst/>
                        <a:latin typeface="Goudy Old Style" panose="02020502050305020303" pitchFamily="18" charset="77"/>
                      </a:endParaRPr>
                    </a:p>
                  </a:txBody>
                  <a:tcPr marL="69657" marR="69657" marT="9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5332936"/>
                  </a:ext>
                </a:extLst>
              </a:tr>
              <a:tr h="618205">
                <a:tc>
                  <a:txBody>
                    <a:bodyPr/>
                    <a:lstStyle/>
                    <a:p>
                      <a:pPr marL="0" marR="0" algn="l" fontAlgn="t">
                        <a:spcBef>
                          <a:spcPts val="0"/>
                        </a:spcBef>
                        <a:spcAft>
                          <a:spcPts val="0"/>
                        </a:spcAft>
                      </a:pPr>
                      <a:r>
                        <a:rPr lang="en-US" sz="1500" b="0" i="0" u="none" strike="noStrike">
                          <a:solidFill>
                            <a:srgbClr val="000000"/>
                          </a:solidFill>
                          <a:effectLst/>
                          <a:latin typeface="Goudy Old Style" panose="02020502050305020303" pitchFamily="18" charset="77"/>
                          <a:ea typeface="Times New Roman" panose="02020603050405020304" pitchFamily="18" charset="0"/>
                          <a:cs typeface="Times New Roman" panose="02020603050405020304" pitchFamily="18" charset="0"/>
                        </a:rPr>
                        <a:t>11:05</a:t>
                      </a:r>
                      <a:endParaRPr lang="en-US" sz="1500" b="0" i="0" u="none" strike="noStrike">
                        <a:effectLst/>
                        <a:latin typeface="Goudy Old Style" panose="02020502050305020303" pitchFamily="18" charset="77"/>
                      </a:endParaRPr>
                    </a:p>
                  </a:txBody>
                  <a:tcPr marL="69657" marR="69657" marT="9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500" b="1" i="0" u="none" strike="noStrike">
                          <a:solidFill>
                            <a:srgbClr val="000000"/>
                          </a:solidFill>
                          <a:effectLst/>
                          <a:latin typeface="Goudy Old Style" panose="02020502050305020303" pitchFamily="18" charset="77"/>
                          <a:ea typeface="Times New Roman" panose="02020603050405020304" pitchFamily="18" charset="0"/>
                          <a:cs typeface="Times New Roman" panose="02020603050405020304" pitchFamily="18" charset="0"/>
                        </a:rPr>
                        <a:t>Facilitation</a:t>
                      </a:r>
                      <a:endParaRPr lang="en-US" sz="1500" b="0" i="0" u="none" strike="noStrike">
                        <a:effectLst/>
                        <a:latin typeface="Goudy Old Style" panose="02020502050305020303" pitchFamily="18" charset="77"/>
                      </a:endParaRPr>
                    </a:p>
                  </a:txBody>
                  <a:tcPr marL="69657" marR="69657" marT="9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472" marR="0" indent="-347472" algn="l" fontAlgn="t">
                        <a:spcBef>
                          <a:spcPts val="0"/>
                        </a:spcBef>
                        <a:spcAft>
                          <a:spcPts val="0"/>
                        </a:spcAft>
                        <a:buClr>
                          <a:srgbClr val="000000"/>
                        </a:buClr>
                        <a:buSzPts val="1100"/>
                        <a:buFont typeface="+mj-lt"/>
                        <a:buAutoNum type="alphaUcParenR"/>
                      </a:pPr>
                      <a:r>
                        <a:rPr lang="en-US" sz="1500" b="0" i="0" u="none" strike="noStrike">
                          <a:solidFill>
                            <a:srgbClr val="000000"/>
                          </a:solidFill>
                          <a:effectLst/>
                          <a:latin typeface="Goudy Old Style" panose="02020502050305020303" pitchFamily="18" charset="77"/>
                          <a:ea typeface="Times New Roman" panose="02020603050405020304" pitchFamily="18" charset="0"/>
                          <a:cs typeface="Times New Roman" panose="02020603050405020304" pitchFamily="18" charset="0"/>
                        </a:rPr>
                        <a:t>Seek consensus on inclusion of top 6 prioritized recommendation ideas (remaining ideas to appear in report Appendix)</a:t>
                      </a:r>
                      <a:endParaRPr lang="en-US" sz="1500" b="0" i="0" u="none" strike="noStrike">
                        <a:effectLst/>
                        <a:latin typeface="Goudy Old Style" panose="02020502050305020303" pitchFamily="18" charset="77"/>
                      </a:endParaRPr>
                    </a:p>
                    <a:p>
                      <a:pPr marL="228600" marR="0" algn="l" fontAlgn="t">
                        <a:spcBef>
                          <a:spcPts val="0"/>
                        </a:spcBef>
                        <a:spcAft>
                          <a:spcPts val="0"/>
                        </a:spcAft>
                      </a:pPr>
                      <a:r>
                        <a:rPr lang="en-US" sz="1500" b="0" i="0" u="none" strike="noStrike">
                          <a:solidFill>
                            <a:srgbClr val="000000"/>
                          </a:solidFill>
                          <a:effectLst/>
                          <a:latin typeface="Goudy Old Style" panose="02020502050305020303" pitchFamily="18" charset="77"/>
                          <a:ea typeface="Times New Roman" panose="02020603050405020304" pitchFamily="18" charset="0"/>
                          <a:cs typeface="Times New Roman" panose="02020603050405020304" pitchFamily="18" charset="0"/>
                        </a:rPr>
                        <a:t> </a:t>
                      </a:r>
                      <a:endParaRPr lang="en-US" sz="1500" b="0" i="0" u="none" strike="noStrike">
                        <a:effectLst/>
                        <a:latin typeface="Goudy Old Style" panose="02020502050305020303" pitchFamily="18" charset="77"/>
                      </a:endParaRPr>
                    </a:p>
                  </a:txBody>
                  <a:tcPr marL="69657" marR="69657" marT="9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9188141"/>
                  </a:ext>
                </a:extLst>
              </a:tr>
              <a:tr h="240676">
                <a:tc>
                  <a:txBody>
                    <a:bodyPr/>
                    <a:lstStyle/>
                    <a:p>
                      <a:pPr marL="0" marR="0" algn="l" fontAlgn="t">
                        <a:spcBef>
                          <a:spcPts val="0"/>
                        </a:spcBef>
                        <a:spcAft>
                          <a:spcPts val="0"/>
                        </a:spcAft>
                      </a:pPr>
                      <a:r>
                        <a:rPr lang="en-US" sz="1500" b="0" i="0" u="none" strike="noStrike">
                          <a:solidFill>
                            <a:srgbClr val="000000"/>
                          </a:solidFill>
                          <a:effectLst/>
                          <a:latin typeface="Goudy Old Style" panose="02020502050305020303" pitchFamily="18" charset="77"/>
                          <a:ea typeface="Times New Roman" panose="02020603050405020304" pitchFamily="18" charset="0"/>
                          <a:cs typeface="Times New Roman" panose="02020603050405020304" pitchFamily="18" charset="0"/>
                        </a:rPr>
                        <a:t>11:20</a:t>
                      </a:r>
                      <a:endParaRPr lang="en-US" sz="1500" b="0" i="0" u="none" strike="noStrike">
                        <a:effectLst/>
                        <a:latin typeface="Goudy Old Style" panose="02020502050305020303" pitchFamily="18" charset="77"/>
                      </a:endParaRPr>
                    </a:p>
                  </a:txBody>
                  <a:tcPr marL="69657" marR="69657" marT="9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500" b="1" i="0" u="none" strike="noStrike">
                          <a:solidFill>
                            <a:srgbClr val="000000"/>
                          </a:solidFill>
                          <a:effectLst/>
                          <a:latin typeface="Goudy Old Style" panose="02020502050305020303" pitchFamily="18" charset="77"/>
                          <a:ea typeface="Times New Roman" panose="02020603050405020304" pitchFamily="18" charset="0"/>
                          <a:cs typeface="Times New Roman" panose="02020603050405020304" pitchFamily="18" charset="0"/>
                        </a:rPr>
                        <a:t>Additional topics from 4</a:t>
                      </a:r>
                      <a:r>
                        <a:rPr lang="en-US" sz="1500" b="1" i="0" u="none" strike="noStrike" baseline="30000">
                          <a:solidFill>
                            <a:srgbClr val="000000"/>
                          </a:solidFill>
                          <a:effectLst/>
                          <a:latin typeface="Goudy Old Style" panose="02020502050305020303" pitchFamily="18" charset="77"/>
                          <a:ea typeface="Times New Roman" panose="02020603050405020304" pitchFamily="18" charset="0"/>
                          <a:cs typeface="Times New Roman" panose="02020603050405020304" pitchFamily="18" charset="0"/>
                        </a:rPr>
                        <a:t>th</a:t>
                      </a:r>
                      <a:r>
                        <a:rPr lang="en-US" sz="1500" b="1" i="0" u="none" strike="noStrike">
                          <a:solidFill>
                            <a:srgbClr val="000000"/>
                          </a:solidFill>
                          <a:effectLst/>
                          <a:latin typeface="Goudy Old Style" panose="02020502050305020303" pitchFamily="18" charset="77"/>
                          <a:ea typeface="Times New Roman" panose="02020603050405020304" pitchFamily="18" charset="0"/>
                          <a:cs typeface="Times New Roman" panose="02020603050405020304" pitchFamily="18" charset="0"/>
                        </a:rPr>
                        <a:t> meeting? </a:t>
                      </a:r>
                      <a:endParaRPr lang="en-US" sz="1500" b="0" i="0" u="none" strike="noStrike">
                        <a:effectLst/>
                        <a:latin typeface="Goudy Old Style" panose="02020502050305020303" pitchFamily="18" charset="77"/>
                      </a:endParaRPr>
                    </a:p>
                  </a:txBody>
                  <a:tcPr marL="69657" marR="69657" marT="9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472" marR="0" indent="-347472" algn="l" fontAlgn="t">
                        <a:spcBef>
                          <a:spcPts val="0"/>
                        </a:spcBef>
                        <a:spcAft>
                          <a:spcPts val="0"/>
                        </a:spcAft>
                        <a:buClr>
                          <a:srgbClr val="000000"/>
                        </a:buClr>
                        <a:buSzPts val="1100"/>
                        <a:buFont typeface="+mj-lt"/>
                        <a:buAutoNum type="alphaUcParenR"/>
                      </a:pPr>
                      <a:r>
                        <a:rPr lang="en-US" sz="1500" b="0" i="0" u="none" strike="noStrike">
                          <a:solidFill>
                            <a:srgbClr val="000000"/>
                          </a:solidFill>
                          <a:effectLst/>
                          <a:latin typeface="Goudy Old Style" panose="02020502050305020303" pitchFamily="18" charset="77"/>
                          <a:ea typeface="Times New Roman" panose="02020603050405020304" pitchFamily="18" charset="0"/>
                          <a:cs typeface="Times New Roman" panose="02020603050405020304" pitchFamily="18" charset="0"/>
                        </a:rPr>
                        <a:t>To come</a:t>
                      </a:r>
                      <a:endParaRPr lang="en-US" sz="1500" b="0" i="0" u="none" strike="noStrike">
                        <a:effectLst/>
                        <a:latin typeface="Goudy Old Style" panose="02020502050305020303" pitchFamily="18" charset="77"/>
                      </a:endParaRPr>
                    </a:p>
                  </a:txBody>
                  <a:tcPr marL="69657" marR="69657" marT="9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2213215"/>
                  </a:ext>
                </a:extLst>
              </a:tr>
              <a:tr h="618205">
                <a:tc>
                  <a:txBody>
                    <a:bodyPr/>
                    <a:lstStyle/>
                    <a:p>
                      <a:pPr marL="0" marR="0" algn="l" fontAlgn="t">
                        <a:spcBef>
                          <a:spcPts val="0"/>
                        </a:spcBef>
                        <a:spcAft>
                          <a:spcPts val="0"/>
                        </a:spcAft>
                      </a:pPr>
                      <a:r>
                        <a:rPr lang="en-US" sz="1500" b="0" i="0" u="none" strike="noStrike">
                          <a:solidFill>
                            <a:srgbClr val="000000"/>
                          </a:solidFill>
                          <a:effectLst/>
                          <a:latin typeface="Goudy Old Style" panose="02020502050305020303" pitchFamily="18" charset="77"/>
                          <a:ea typeface="Times New Roman" panose="02020603050405020304" pitchFamily="18" charset="0"/>
                          <a:cs typeface="Times New Roman" panose="02020603050405020304" pitchFamily="18" charset="0"/>
                        </a:rPr>
                        <a:t>11:50</a:t>
                      </a:r>
                      <a:endParaRPr lang="en-US" sz="1500" b="0" i="0" u="none" strike="noStrike">
                        <a:effectLst/>
                        <a:latin typeface="Goudy Old Style" panose="02020502050305020303" pitchFamily="18" charset="77"/>
                      </a:endParaRPr>
                    </a:p>
                  </a:txBody>
                  <a:tcPr marL="69657" marR="69657" marT="9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500" b="1" i="0" u="none" strike="noStrike">
                          <a:solidFill>
                            <a:srgbClr val="000000"/>
                          </a:solidFill>
                          <a:effectLst/>
                          <a:latin typeface="Goudy Old Style" panose="02020502050305020303" pitchFamily="18" charset="77"/>
                          <a:ea typeface="Times New Roman" panose="02020603050405020304" pitchFamily="18" charset="0"/>
                          <a:cs typeface="Times New Roman" panose="02020603050405020304" pitchFamily="18" charset="0"/>
                        </a:rPr>
                        <a:t>Wrap-Up and Next Steps</a:t>
                      </a:r>
                      <a:endParaRPr lang="en-US" sz="1500" b="0" i="0" u="none" strike="noStrike">
                        <a:effectLst/>
                        <a:latin typeface="Goudy Old Style" panose="02020502050305020303" pitchFamily="18" charset="77"/>
                      </a:endParaRPr>
                    </a:p>
                  </a:txBody>
                  <a:tcPr marL="69657" marR="69657" marT="9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472" marR="0" indent="-347472" algn="l" fontAlgn="t">
                        <a:spcBef>
                          <a:spcPts val="0"/>
                        </a:spcBef>
                        <a:spcAft>
                          <a:spcPts val="0"/>
                        </a:spcAft>
                        <a:buClr>
                          <a:srgbClr val="000000"/>
                        </a:buClr>
                        <a:buSzPts val="1100"/>
                        <a:buFont typeface="+mj-lt"/>
                        <a:buAutoNum type="alphaUcParenR"/>
                      </a:pPr>
                      <a:r>
                        <a:rPr lang="en-US" sz="1500" b="0" i="0" u="none" strike="noStrike" dirty="0">
                          <a:solidFill>
                            <a:srgbClr val="000000"/>
                          </a:solidFill>
                          <a:effectLst/>
                          <a:latin typeface="Goudy Old Style" panose="02020502050305020303" pitchFamily="18" charset="77"/>
                          <a:ea typeface="Times New Roman" panose="02020603050405020304" pitchFamily="18" charset="0"/>
                          <a:cs typeface="Times New Roman" panose="02020603050405020304" pitchFamily="18" charset="0"/>
                        </a:rPr>
                        <a:t>Debrief where ended up and how meeting went</a:t>
                      </a:r>
                      <a:endParaRPr lang="en-US" sz="1500" b="0" i="0" u="none" strike="noStrike" dirty="0">
                        <a:solidFill>
                          <a:schemeClr val="tx1"/>
                        </a:solidFill>
                        <a:effectLst/>
                        <a:latin typeface="Goudy Old Style" panose="02020502050305020303" pitchFamily="18" charset="77"/>
                        <a:ea typeface="+mn-ea"/>
                        <a:cs typeface="+mn-cs"/>
                      </a:endParaRPr>
                    </a:p>
                    <a:p>
                      <a:pPr marL="347472" marR="0" indent="-347472" algn="l" fontAlgn="t">
                        <a:spcBef>
                          <a:spcPts val="0"/>
                        </a:spcBef>
                        <a:spcAft>
                          <a:spcPts val="0"/>
                        </a:spcAft>
                        <a:buClr>
                          <a:srgbClr val="000000"/>
                        </a:buClr>
                        <a:buSzPts val="1100"/>
                        <a:buFont typeface="+mj-lt"/>
                        <a:buAutoNum type="alphaUcParenR"/>
                      </a:pPr>
                      <a:r>
                        <a:rPr lang="en-US" sz="1500" b="0" i="0" u="none" strike="noStrike" dirty="0">
                          <a:solidFill>
                            <a:srgbClr val="000000"/>
                          </a:solidFill>
                          <a:effectLst/>
                          <a:latin typeface="Goudy Old Style" panose="02020502050305020303" pitchFamily="18" charset="77"/>
                          <a:ea typeface="Times New Roman" panose="02020603050405020304" pitchFamily="18" charset="0"/>
                          <a:cs typeface="Times New Roman" panose="02020603050405020304" pitchFamily="18" charset="0"/>
                        </a:rPr>
                        <a:t>Thank WG Members!!</a:t>
                      </a:r>
                      <a:endParaRPr lang="en-US" sz="1500" b="0" i="0" u="none" strike="noStrike" dirty="0">
                        <a:effectLst/>
                        <a:latin typeface="Goudy Old Style" panose="02020502050305020303" pitchFamily="18" charset="77"/>
                      </a:endParaRPr>
                    </a:p>
                    <a:p>
                      <a:pPr marL="228600" marR="0" algn="l" fontAlgn="t">
                        <a:spcBef>
                          <a:spcPts val="0"/>
                        </a:spcBef>
                        <a:spcAft>
                          <a:spcPts val="0"/>
                        </a:spcAft>
                      </a:pPr>
                      <a:r>
                        <a:rPr lang="en-US" sz="1500" b="0" i="0" u="none" strike="noStrike" dirty="0">
                          <a:solidFill>
                            <a:srgbClr val="000000"/>
                          </a:solidFill>
                          <a:effectLst/>
                          <a:latin typeface="Goudy Old Style" panose="02020502050305020303" pitchFamily="18" charset="77"/>
                          <a:ea typeface="Times New Roman" panose="02020603050405020304" pitchFamily="18" charset="0"/>
                          <a:cs typeface="Times New Roman" panose="02020603050405020304" pitchFamily="18" charset="0"/>
                        </a:rPr>
                        <a:t> </a:t>
                      </a:r>
                      <a:endParaRPr lang="en-US" sz="1500" b="0" i="0" u="none" strike="noStrike" dirty="0">
                        <a:effectLst/>
                        <a:latin typeface="Goudy Old Style" panose="02020502050305020303" pitchFamily="18" charset="77"/>
                      </a:endParaRPr>
                    </a:p>
                  </a:txBody>
                  <a:tcPr marL="69657" marR="69657" marT="9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6811076"/>
                  </a:ext>
                </a:extLst>
              </a:tr>
              <a:tr h="332912">
                <a:tc>
                  <a:txBody>
                    <a:bodyPr/>
                    <a:lstStyle/>
                    <a:p>
                      <a:pPr marL="0" marR="0" algn="l" fontAlgn="t">
                        <a:spcBef>
                          <a:spcPts val="0"/>
                        </a:spcBef>
                        <a:spcAft>
                          <a:spcPts val="0"/>
                        </a:spcAft>
                      </a:pPr>
                      <a:r>
                        <a:rPr lang="en-US" sz="1500" b="0" i="0" u="none" strike="noStrike">
                          <a:solidFill>
                            <a:srgbClr val="000000"/>
                          </a:solidFill>
                          <a:effectLst/>
                          <a:latin typeface="Goudy Old Style" panose="02020502050305020303" pitchFamily="18" charset="77"/>
                          <a:ea typeface="Times New Roman" panose="02020603050405020304" pitchFamily="18" charset="0"/>
                          <a:cs typeface="Times New Roman" panose="02020603050405020304" pitchFamily="18" charset="0"/>
                        </a:rPr>
                        <a:t>12:00</a:t>
                      </a:r>
                      <a:endParaRPr lang="en-US" sz="1500" b="0" i="0" u="none" strike="noStrike">
                        <a:effectLst/>
                        <a:latin typeface="Goudy Old Style" panose="02020502050305020303" pitchFamily="18" charset="77"/>
                      </a:endParaRPr>
                    </a:p>
                  </a:txBody>
                  <a:tcPr marL="69657" marR="69657" marT="9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l" fontAlgn="t">
                        <a:spcBef>
                          <a:spcPts val="0"/>
                        </a:spcBef>
                        <a:spcAft>
                          <a:spcPts val="0"/>
                        </a:spcAft>
                      </a:pPr>
                      <a:r>
                        <a:rPr lang="en-US" sz="1500" b="1" i="0" u="none" strike="noStrike" dirty="0">
                          <a:solidFill>
                            <a:srgbClr val="000000"/>
                          </a:solidFill>
                          <a:effectLst/>
                          <a:latin typeface="Goudy Old Style" panose="02020502050305020303" pitchFamily="18" charset="77"/>
                          <a:ea typeface="Times New Roman" panose="02020603050405020304" pitchFamily="18" charset="0"/>
                          <a:cs typeface="Times New Roman" panose="02020603050405020304" pitchFamily="18" charset="0"/>
                        </a:rPr>
                        <a:t>Adjourn</a:t>
                      </a:r>
                      <a:endParaRPr lang="en-US" sz="1500" b="0" i="0" u="none" strike="noStrike" dirty="0">
                        <a:effectLst/>
                        <a:latin typeface="Goudy Old Style" panose="02020502050305020303" pitchFamily="18" charset="77"/>
                      </a:endParaRPr>
                    </a:p>
                  </a:txBody>
                  <a:tcPr marL="92876" marR="92876" marT="46438" marB="4643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547712854"/>
                  </a:ext>
                </a:extLst>
              </a:tr>
            </a:tbl>
          </a:graphicData>
        </a:graphic>
      </p:graphicFrame>
    </p:spTree>
    <p:extLst>
      <p:ext uri="{BB962C8B-B14F-4D97-AF65-F5344CB8AC3E}">
        <p14:creationId xmlns:p14="http://schemas.microsoft.com/office/powerpoint/2010/main" val="38850593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5A068-F1CB-4D4C-83B7-7ED33FDE598A}"/>
              </a:ext>
            </a:extLst>
          </p:cNvPr>
          <p:cNvSpPr>
            <a:spLocks noGrp="1"/>
          </p:cNvSpPr>
          <p:nvPr>
            <p:ph type="title"/>
          </p:nvPr>
        </p:nvSpPr>
        <p:spPr>
          <a:xfrm>
            <a:off x="925417" y="662200"/>
            <a:ext cx="9914033" cy="611372"/>
          </a:xfrm>
        </p:spPr>
        <p:txBody>
          <a:bodyPr>
            <a:normAutofit/>
          </a:bodyPr>
          <a:lstStyle/>
          <a:p>
            <a:r>
              <a:rPr lang="en-US" dirty="0"/>
              <a:t>WG Wrap up after 5</a:t>
            </a:r>
            <a:r>
              <a:rPr lang="en-US" baseline="30000" dirty="0"/>
              <a:t>th</a:t>
            </a:r>
            <a:r>
              <a:rPr lang="en-US" dirty="0"/>
              <a:t> meeting</a:t>
            </a:r>
          </a:p>
        </p:txBody>
      </p:sp>
      <p:sp>
        <p:nvSpPr>
          <p:cNvPr id="3" name="Content Placeholder 2">
            <a:extLst>
              <a:ext uri="{FF2B5EF4-FFF2-40B4-BE49-F238E27FC236}">
                <a16:creationId xmlns:a16="http://schemas.microsoft.com/office/drawing/2014/main" id="{2E381BD4-9A13-334E-8358-6EB08CA11F5A}"/>
              </a:ext>
            </a:extLst>
          </p:cNvPr>
          <p:cNvSpPr>
            <a:spLocks noGrp="1"/>
          </p:cNvSpPr>
          <p:nvPr>
            <p:ph idx="1"/>
          </p:nvPr>
        </p:nvSpPr>
        <p:spPr>
          <a:xfrm>
            <a:off x="925418" y="1597218"/>
            <a:ext cx="9914034" cy="4598582"/>
          </a:xfrm>
        </p:spPr>
        <p:txBody>
          <a:bodyPr>
            <a:normAutofit/>
          </a:bodyPr>
          <a:lstStyle/>
          <a:p>
            <a:pPr marL="0" indent="0">
              <a:buNone/>
            </a:pPr>
            <a:r>
              <a:rPr lang="en-US" b="1" dirty="0"/>
              <a:t>If WG decides to do formal sign-up poll on non-consensus items</a:t>
            </a:r>
            <a:r>
              <a:rPr lang="en-US" dirty="0"/>
              <a:t>: </a:t>
            </a:r>
          </a:p>
          <a:p>
            <a:pPr lvl="1"/>
            <a:r>
              <a:rPr lang="en-US" dirty="0"/>
              <a:t>Members complete language finalization 3/16-3/23 </a:t>
            </a:r>
          </a:p>
          <a:p>
            <a:pPr lvl="1"/>
            <a:r>
              <a:rPr lang="en-US" dirty="0"/>
              <a:t>Sign-up process on non-consensus issues 3/24-3/30</a:t>
            </a:r>
          </a:p>
          <a:p>
            <a:pPr lvl="1"/>
            <a:r>
              <a:rPr lang="en-US" dirty="0"/>
              <a:t>Final report review 3/31-4/1</a:t>
            </a:r>
          </a:p>
          <a:p>
            <a:pPr lvl="1"/>
            <a:endParaRPr lang="en-US" dirty="0"/>
          </a:p>
          <a:p>
            <a:r>
              <a:rPr lang="en-US" b="1" dirty="0"/>
              <a:t>If WG decides NOT to do a sign-up process for non-consensus items:</a:t>
            </a:r>
          </a:p>
          <a:p>
            <a:pPr lvl="1"/>
            <a:r>
              <a:rPr lang="en-US" dirty="0"/>
              <a:t>Members review final report 3/25-4/1</a:t>
            </a:r>
          </a:p>
          <a:p>
            <a:pPr lvl="2"/>
            <a:endParaRPr lang="en-US" dirty="0"/>
          </a:p>
          <a:p>
            <a:pPr marL="0" indent="0">
              <a:buNone/>
            </a:pPr>
            <a:r>
              <a:rPr lang="en-US" b="1" dirty="0"/>
              <a:t>Regardless, Final Report will be posted 4/5 </a:t>
            </a:r>
            <a:r>
              <a:rPr lang="en-US" dirty="0"/>
              <a:t>so Full CAEECC Members have a week to review before the 4/12/2022 Full CAEECC Meeting</a:t>
            </a:r>
          </a:p>
        </p:txBody>
      </p:sp>
      <p:sp>
        <p:nvSpPr>
          <p:cNvPr id="4" name="Slide Number Placeholder 3">
            <a:extLst>
              <a:ext uri="{FF2B5EF4-FFF2-40B4-BE49-F238E27FC236}">
                <a16:creationId xmlns:a16="http://schemas.microsoft.com/office/drawing/2014/main" id="{4D8BEAEA-E641-3841-9EBE-A5B83DC36D8B}"/>
              </a:ext>
            </a:extLst>
          </p:cNvPr>
          <p:cNvSpPr>
            <a:spLocks noGrp="1"/>
          </p:cNvSpPr>
          <p:nvPr>
            <p:ph type="sldNum" sz="quarter" idx="12"/>
          </p:nvPr>
        </p:nvSpPr>
        <p:spPr/>
        <p:txBody>
          <a:bodyPr/>
          <a:lstStyle/>
          <a:p>
            <a:fld id="{F8E28480-1C08-4458-AD97-0283E6FFD09D}" type="slidenum">
              <a:rPr lang="en-US" smtClean="0"/>
              <a:t>23</a:t>
            </a:fld>
            <a:endParaRPr lang="en-US"/>
          </a:p>
        </p:txBody>
      </p:sp>
    </p:spTree>
    <p:extLst>
      <p:ext uri="{BB962C8B-B14F-4D97-AF65-F5344CB8AC3E}">
        <p14:creationId xmlns:p14="http://schemas.microsoft.com/office/powerpoint/2010/main" val="32360635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B3855-355A-BB4A-9204-FD65C76F011A}"/>
              </a:ext>
            </a:extLst>
          </p:cNvPr>
          <p:cNvSpPr>
            <a:spLocks noGrp="1"/>
          </p:cNvSpPr>
          <p:nvPr>
            <p:ph type="title"/>
          </p:nvPr>
        </p:nvSpPr>
        <p:spPr>
          <a:xfrm>
            <a:off x="1030310" y="685800"/>
            <a:ext cx="9828190" cy="635000"/>
          </a:xfrm>
        </p:spPr>
        <p:txBody>
          <a:bodyPr>
            <a:normAutofit fontScale="90000"/>
          </a:bodyPr>
          <a:lstStyle/>
          <a:p>
            <a:r>
              <a:rPr lang="en-US" dirty="0"/>
              <a:t>Today’s meeting goals – how did we do?</a:t>
            </a:r>
          </a:p>
        </p:txBody>
      </p:sp>
      <p:sp>
        <p:nvSpPr>
          <p:cNvPr id="3" name="Content Placeholder 2">
            <a:extLst>
              <a:ext uri="{FF2B5EF4-FFF2-40B4-BE49-F238E27FC236}">
                <a16:creationId xmlns:a16="http://schemas.microsoft.com/office/drawing/2014/main" id="{CD302D80-A21A-9A48-B422-4F6122E768E2}"/>
              </a:ext>
            </a:extLst>
          </p:cNvPr>
          <p:cNvSpPr>
            <a:spLocks noGrp="1"/>
          </p:cNvSpPr>
          <p:nvPr>
            <p:ph idx="1"/>
          </p:nvPr>
        </p:nvSpPr>
        <p:spPr>
          <a:xfrm>
            <a:off x="1371599" y="1507067"/>
            <a:ext cx="9486901" cy="5080000"/>
          </a:xfrm>
        </p:spPr>
        <p:txBody>
          <a:bodyPr>
            <a:normAutofit/>
          </a:bodyPr>
          <a:lstStyle/>
          <a:p>
            <a:pPr marL="457200" lvl="0" indent="-457200">
              <a:buFont typeface="+mj-lt"/>
              <a:buAutoNum type="arabicPeriod"/>
            </a:pPr>
            <a:r>
              <a:rPr lang="en-US" dirty="0"/>
              <a:t>Mini teams to present proposed recommendations</a:t>
            </a:r>
          </a:p>
          <a:p>
            <a:pPr marL="914400" lvl="1" indent="-457200">
              <a:buFont typeface="+mj-lt"/>
              <a:buAutoNum type="arabicPeriod"/>
            </a:pPr>
            <a:endParaRPr lang="en-US" dirty="0"/>
          </a:p>
          <a:p>
            <a:pPr marL="914400" lvl="1" indent="-457200">
              <a:buFont typeface="+mj-lt"/>
              <a:buAutoNum type="arabicPeriod"/>
            </a:pPr>
            <a:endParaRPr lang="en-US" b="1" dirty="0"/>
          </a:p>
          <a:p>
            <a:pPr marL="457200" lvl="0" indent="-457200">
              <a:buFont typeface="+mj-lt"/>
              <a:buAutoNum type="arabicPeriod"/>
            </a:pPr>
            <a:r>
              <a:rPr lang="en-US" dirty="0"/>
              <a:t>Seek consensus on recommendations, delineate alternatives where there’s not consensus</a:t>
            </a:r>
          </a:p>
          <a:p>
            <a:pPr marL="457200" lvl="0" indent="-457200">
              <a:buFont typeface="+mj-lt"/>
              <a:buAutoNum type="arabicPeriod"/>
            </a:pPr>
            <a:endParaRPr lang="en-US" dirty="0"/>
          </a:p>
          <a:p>
            <a:pPr marL="457200" lvl="0" indent="-457200">
              <a:buFont typeface="+mj-lt"/>
              <a:buAutoNum type="arabicPeriod"/>
            </a:pPr>
            <a:r>
              <a:rPr lang="en-US" dirty="0"/>
              <a:t>Begin to identify what CDEI WG needs CAEECC to approve to advance this WG’s work</a:t>
            </a:r>
          </a:p>
          <a:p>
            <a:pPr marL="0" lvl="0" indent="0">
              <a:buNone/>
            </a:pPr>
            <a:endParaRPr lang="en-US" dirty="0"/>
          </a:p>
          <a:p>
            <a:endParaRPr lang="en-US" dirty="0"/>
          </a:p>
        </p:txBody>
      </p:sp>
      <p:sp>
        <p:nvSpPr>
          <p:cNvPr id="4" name="Slide Number Placeholder 3">
            <a:extLst>
              <a:ext uri="{FF2B5EF4-FFF2-40B4-BE49-F238E27FC236}">
                <a16:creationId xmlns:a16="http://schemas.microsoft.com/office/drawing/2014/main" id="{B73E7A66-538B-7C44-88E7-F2018075C25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28480-1C08-4458-AD97-0283E6FFD09D}"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spTree>
    <p:extLst>
      <p:ext uri="{BB962C8B-B14F-4D97-AF65-F5344CB8AC3E}">
        <p14:creationId xmlns:p14="http://schemas.microsoft.com/office/powerpoint/2010/main" val="33317157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6427277-ACB7-6748-8218-8BA885CFC97D}"/>
              </a:ext>
            </a:extLst>
          </p:cNvPr>
          <p:cNvSpPr>
            <a:spLocks noGrp="1"/>
          </p:cNvSpPr>
          <p:nvPr>
            <p:ph type="title"/>
          </p:nvPr>
        </p:nvSpPr>
        <p:spPr>
          <a:xfrm>
            <a:off x="1352550" y="397934"/>
            <a:ext cx="9486900" cy="838200"/>
          </a:xfrm>
        </p:spPr>
        <p:txBody>
          <a:bodyPr/>
          <a:lstStyle/>
          <a:p>
            <a:r>
              <a:rPr lang="en-US" dirty="0"/>
              <a:t>Meeting debrief</a:t>
            </a:r>
          </a:p>
        </p:txBody>
      </p:sp>
      <p:sp>
        <p:nvSpPr>
          <p:cNvPr id="7" name="Content Placeholder 6">
            <a:extLst>
              <a:ext uri="{FF2B5EF4-FFF2-40B4-BE49-F238E27FC236}">
                <a16:creationId xmlns:a16="http://schemas.microsoft.com/office/drawing/2014/main" id="{F7436E13-9EE2-8D4B-97E9-A91DFF0E722E}"/>
              </a:ext>
            </a:extLst>
          </p:cNvPr>
          <p:cNvSpPr>
            <a:spLocks noGrp="1"/>
          </p:cNvSpPr>
          <p:nvPr>
            <p:ph idx="1"/>
          </p:nvPr>
        </p:nvSpPr>
        <p:spPr>
          <a:xfrm>
            <a:off x="1371599" y="1236134"/>
            <a:ext cx="9486901" cy="4936067"/>
          </a:xfrm>
        </p:spPr>
        <p:txBody>
          <a:bodyPr>
            <a:normAutofit/>
          </a:bodyPr>
          <a:lstStyle/>
          <a:p>
            <a:pPr marL="0" indent="0">
              <a:buNone/>
            </a:pPr>
            <a:r>
              <a:rPr lang="en-US" b="1" i="1" dirty="0"/>
              <a:t>Quick feedback using Zoom Poll:</a:t>
            </a:r>
            <a:endParaRPr lang="en-US" i="1" dirty="0"/>
          </a:p>
          <a:p>
            <a:pPr marL="457200" lvl="1" indent="0">
              <a:buNone/>
            </a:pPr>
            <a:r>
              <a:rPr lang="en-US" u="sng" dirty="0"/>
              <a:t>Do you feel this was an inclusive and trusting environment?</a:t>
            </a:r>
          </a:p>
          <a:p>
            <a:pPr marL="457200" lvl="1" indent="0">
              <a:buNone/>
            </a:pPr>
            <a:r>
              <a:rPr lang="en-US" dirty="0"/>
              <a:t>	Not at all safe……........ Somewhat safe ………….. Very safe</a:t>
            </a:r>
          </a:p>
          <a:p>
            <a:pPr marL="457200" lvl="1" indent="0">
              <a:buNone/>
            </a:pPr>
            <a:endParaRPr lang="en-US" dirty="0"/>
          </a:p>
          <a:p>
            <a:pPr marL="457200" lvl="1" indent="0">
              <a:buNone/>
            </a:pPr>
            <a:r>
              <a:rPr lang="en-US" u="sng" dirty="0"/>
              <a:t>Do you feel the meeting was effective?</a:t>
            </a:r>
          </a:p>
          <a:p>
            <a:pPr marL="457200" lvl="1" indent="0">
              <a:buNone/>
            </a:pPr>
            <a:r>
              <a:rPr lang="en-US" dirty="0"/>
              <a:t>	Not at all effective…… Somewhat effective ……. Very effective</a:t>
            </a:r>
          </a:p>
          <a:p>
            <a:pPr marL="0" indent="0">
              <a:buNone/>
            </a:pPr>
            <a:endParaRPr lang="en-US" i="1" dirty="0"/>
          </a:p>
          <a:p>
            <a:pPr marL="0" indent="0">
              <a:buNone/>
            </a:pPr>
            <a:r>
              <a:rPr lang="en-US" b="1" i="1" dirty="0"/>
              <a:t>Verbal feedback:</a:t>
            </a:r>
          </a:p>
          <a:p>
            <a:pPr marL="914400" lvl="1" indent="-457200">
              <a:buFont typeface="+mj-lt"/>
              <a:buAutoNum type="arabicPeriod"/>
            </a:pPr>
            <a:r>
              <a:rPr lang="en-US" dirty="0"/>
              <a:t>What worked well?</a:t>
            </a:r>
          </a:p>
          <a:p>
            <a:pPr marL="914400" lvl="1" indent="-457200">
              <a:buFont typeface="+mj-lt"/>
              <a:buAutoNum type="arabicPeriod"/>
            </a:pPr>
            <a:r>
              <a:rPr lang="en-US" dirty="0"/>
              <a:t>How can we improve?</a:t>
            </a:r>
          </a:p>
          <a:p>
            <a:pPr marL="914400" lvl="1" indent="-457200">
              <a:buFont typeface="+mj-lt"/>
              <a:buAutoNum type="arabicPeriod"/>
            </a:pPr>
            <a:endParaRPr lang="en-US" dirty="0"/>
          </a:p>
          <a:p>
            <a:pPr marL="0" indent="0">
              <a:buNone/>
            </a:pPr>
            <a:r>
              <a:rPr lang="en-US" b="1" i="1" dirty="0"/>
              <a:t>Anonymous WG Survey will be emailed soon after meeting</a:t>
            </a:r>
          </a:p>
        </p:txBody>
      </p:sp>
      <p:sp>
        <p:nvSpPr>
          <p:cNvPr id="5" name="Slide Number Placeholder 4">
            <a:extLst>
              <a:ext uri="{FF2B5EF4-FFF2-40B4-BE49-F238E27FC236}">
                <a16:creationId xmlns:a16="http://schemas.microsoft.com/office/drawing/2014/main" id="{364403A3-A534-1747-85F2-7E0983693EE0}"/>
              </a:ext>
            </a:extLst>
          </p:cNvPr>
          <p:cNvSpPr>
            <a:spLocks noGrp="1"/>
          </p:cNvSpPr>
          <p:nvPr>
            <p:ph type="sldNum" sz="quarter" idx="12"/>
          </p:nvPr>
        </p:nvSpPr>
        <p:spPr/>
        <p:txBody>
          <a:bodyPr/>
          <a:lstStyle/>
          <a:p>
            <a:fld id="{F8E28480-1C08-4458-AD97-0283E6FFD09D}" type="slidenum">
              <a:rPr lang="en-US" smtClean="0"/>
              <a:t>25</a:t>
            </a:fld>
            <a:endParaRPr lang="en-US"/>
          </a:p>
        </p:txBody>
      </p:sp>
    </p:spTree>
    <p:extLst>
      <p:ext uri="{BB962C8B-B14F-4D97-AF65-F5344CB8AC3E}">
        <p14:creationId xmlns:p14="http://schemas.microsoft.com/office/powerpoint/2010/main" val="23297238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5BAD784-BAAF-4CC0-9F52-682A8E9667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5D401B9-9595-42B7-B197-AB5FB5C65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399"/>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C40580-C4CB-FD44-98F0-0FF81936EFF3}"/>
              </a:ext>
            </a:extLst>
          </p:cNvPr>
          <p:cNvSpPr>
            <a:spLocks noGrp="1"/>
          </p:cNvSpPr>
          <p:nvPr>
            <p:ph type="title"/>
          </p:nvPr>
        </p:nvSpPr>
        <p:spPr>
          <a:xfrm>
            <a:off x="2057400" y="1371600"/>
            <a:ext cx="8115300" cy="2356338"/>
          </a:xfrm>
        </p:spPr>
        <p:txBody>
          <a:bodyPr vert="horz" lIns="91440" tIns="45720" rIns="91440" bIns="45720" rtlCol="0" anchor="b">
            <a:normAutofit/>
          </a:bodyPr>
          <a:lstStyle/>
          <a:p>
            <a:r>
              <a:rPr lang="en-US" sz="4000" kern="1200" cap="all" spc="300" baseline="0">
                <a:solidFill>
                  <a:schemeClr val="bg2"/>
                </a:solidFill>
                <a:latin typeface="+mj-lt"/>
                <a:ea typeface="+mj-ea"/>
                <a:cs typeface="+mj-cs"/>
              </a:rPr>
              <a:t>Appendix Slides</a:t>
            </a:r>
          </a:p>
        </p:txBody>
      </p:sp>
      <p:sp>
        <p:nvSpPr>
          <p:cNvPr id="5" name="Text Placeholder 4">
            <a:extLst>
              <a:ext uri="{FF2B5EF4-FFF2-40B4-BE49-F238E27FC236}">
                <a16:creationId xmlns:a16="http://schemas.microsoft.com/office/drawing/2014/main" id="{E2D9832E-969F-DF45-9D23-8C9FAFBA2A0D}"/>
              </a:ext>
            </a:extLst>
          </p:cNvPr>
          <p:cNvSpPr>
            <a:spLocks noGrp="1"/>
          </p:cNvSpPr>
          <p:nvPr>
            <p:ph type="body" idx="1"/>
          </p:nvPr>
        </p:nvSpPr>
        <p:spPr>
          <a:xfrm>
            <a:off x="2057400" y="3962399"/>
            <a:ext cx="8115300" cy="1524003"/>
          </a:xfrm>
        </p:spPr>
        <p:txBody>
          <a:bodyPr vert="horz" lIns="91440" tIns="45720" rIns="91440" bIns="45720" rtlCol="0">
            <a:normAutofit/>
          </a:bodyPr>
          <a:lstStyle/>
          <a:p>
            <a:endParaRPr lang="en-US" sz="2800" i="1" kern="1200">
              <a:solidFill>
                <a:schemeClr val="bg1"/>
              </a:solidFill>
              <a:latin typeface="+mj-lt"/>
              <a:ea typeface="+mn-ea"/>
              <a:cs typeface="+mn-cs"/>
            </a:endParaRPr>
          </a:p>
        </p:txBody>
      </p:sp>
      <p:sp>
        <p:nvSpPr>
          <p:cNvPr id="4" name="Slide Number Placeholder 3">
            <a:extLst>
              <a:ext uri="{FF2B5EF4-FFF2-40B4-BE49-F238E27FC236}">
                <a16:creationId xmlns:a16="http://schemas.microsoft.com/office/drawing/2014/main" id="{643A3DE9-D896-2049-9444-75EE5B7C5636}"/>
              </a:ext>
            </a:extLst>
          </p:cNvPr>
          <p:cNvSpPr>
            <a:spLocks noGrp="1"/>
          </p:cNvSpPr>
          <p:nvPr>
            <p:ph type="sldNum" sz="quarter" idx="12"/>
          </p:nvPr>
        </p:nvSpPr>
        <p:spPr>
          <a:xfrm>
            <a:off x="11116340" y="6356350"/>
            <a:ext cx="871868" cy="365125"/>
          </a:xfrm>
        </p:spPr>
        <p:txBody>
          <a:bodyPr vert="horz" lIns="91440" tIns="45720" rIns="91440" bIns="45720" rtlCol="0" anchor="ctr">
            <a:normAutofit/>
          </a:bodyPr>
          <a:lstStyle/>
          <a:p>
            <a:pPr>
              <a:spcAft>
                <a:spcPts val="600"/>
              </a:spcAft>
            </a:pPr>
            <a:fld id="{F8E28480-1C08-4458-AD97-0283E6FFD09D}" type="slidenum">
              <a:rPr lang="en-US" smtClean="0"/>
              <a:pPr>
                <a:spcAft>
                  <a:spcPts val="600"/>
                </a:spcAft>
              </a:pPr>
              <a:t>26</a:t>
            </a:fld>
            <a:endParaRPr lang="en-US"/>
          </a:p>
        </p:txBody>
      </p:sp>
    </p:spTree>
    <p:extLst>
      <p:ext uri="{BB962C8B-B14F-4D97-AF65-F5344CB8AC3E}">
        <p14:creationId xmlns:p14="http://schemas.microsoft.com/office/powerpoint/2010/main" val="32025590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98598-9A50-F84B-9E5D-95E19242A96C}"/>
              </a:ext>
            </a:extLst>
          </p:cNvPr>
          <p:cNvSpPr>
            <a:spLocks noGrp="1"/>
          </p:cNvSpPr>
          <p:nvPr>
            <p:ph type="title"/>
          </p:nvPr>
        </p:nvSpPr>
        <p:spPr/>
        <p:txBody>
          <a:bodyPr>
            <a:normAutofit fontScale="90000"/>
          </a:bodyPr>
          <a:lstStyle/>
          <a:p>
            <a:r>
              <a:rPr lang="en-US" dirty="0"/>
              <a:t>Proposed Approach for Full CAEECC Processing of CDEI WG Recommendations</a:t>
            </a:r>
          </a:p>
        </p:txBody>
      </p:sp>
      <p:sp>
        <p:nvSpPr>
          <p:cNvPr id="3" name="Content Placeholder 2">
            <a:extLst>
              <a:ext uri="{FF2B5EF4-FFF2-40B4-BE49-F238E27FC236}">
                <a16:creationId xmlns:a16="http://schemas.microsoft.com/office/drawing/2014/main" id="{8556CADB-DFA5-A440-918A-433F732C8108}"/>
              </a:ext>
            </a:extLst>
          </p:cNvPr>
          <p:cNvSpPr>
            <a:spLocks noGrp="1"/>
          </p:cNvSpPr>
          <p:nvPr>
            <p:ph idx="1"/>
          </p:nvPr>
        </p:nvSpPr>
        <p:spPr>
          <a:xfrm>
            <a:off x="838200" y="1414463"/>
            <a:ext cx="10515600" cy="5078412"/>
          </a:xfrm>
        </p:spPr>
        <p:txBody>
          <a:bodyPr>
            <a:noAutofit/>
          </a:bodyPr>
          <a:lstStyle/>
          <a:p>
            <a:r>
              <a:rPr lang="en-US" sz="1700" b="1" dirty="0"/>
              <a:t>Number and types of recommendations that the WG will be ready to bring to the 4/12/2022 Full CAEECC meeting for sign-off by CAEECC Members is still TBD</a:t>
            </a:r>
          </a:p>
          <a:p>
            <a:r>
              <a:rPr lang="en-US" sz="1700" b="1" dirty="0"/>
              <a:t>Proposed Process Options for consensus recommendations from Working Group </a:t>
            </a:r>
            <a:endParaRPr lang="en-US" sz="1700" dirty="0"/>
          </a:p>
          <a:p>
            <a:pPr lvl="1"/>
            <a:r>
              <a:rPr lang="en-US" sz="1700" dirty="0"/>
              <a:t>Accept as is</a:t>
            </a:r>
          </a:p>
          <a:p>
            <a:pPr lvl="1"/>
            <a:r>
              <a:rPr lang="en-US" sz="1700" dirty="0"/>
              <a:t>Return to CDEI Working Group (or some successor WG/group) for additional work with guidance from CAEECC</a:t>
            </a:r>
          </a:p>
          <a:p>
            <a:pPr lvl="1"/>
            <a:r>
              <a:rPr lang="en-US" sz="1700" dirty="0"/>
              <a:t>Provide an alternative if the recommendation from the WG isn’t acceptable (to one or more Full CAEECC Members) (see “Process for Alternatives” below)</a:t>
            </a:r>
            <a:endParaRPr lang="en-US" sz="1300" dirty="0"/>
          </a:p>
          <a:p>
            <a:r>
              <a:rPr lang="en-US" sz="1700" b="1" dirty="0"/>
              <a:t>Proposed Process Options for non-consensus recommendations from Working Group </a:t>
            </a:r>
            <a:endParaRPr lang="en-US" sz="1700" dirty="0"/>
          </a:p>
          <a:p>
            <a:pPr lvl="1"/>
            <a:r>
              <a:rPr lang="en-US" sz="1700" dirty="0"/>
              <a:t>Select one (or both) of the options from the WG</a:t>
            </a:r>
          </a:p>
          <a:p>
            <a:pPr lvl="1"/>
            <a:r>
              <a:rPr lang="en-US" sz="1700" dirty="0"/>
              <a:t>Return to CDEI Working Group (or some successor WG/group) for additional work with guidance from CAEECC</a:t>
            </a:r>
          </a:p>
          <a:p>
            <a:pPr lvl="1"/>
            <a:r>
              <a:rPr lang="en-US" sz="1700" dirty="0"/>
              <a:t>Provide another alternative if the alternatives from the WG aren’t acceptable (to one or more Full CAEECC Members) (see “Process for Alternatives” below)</a:t>
            </a:r>
          </a:p>
          <a:p>
            <a:r>
              <a:rPr lang="en-US" sz="1700" b="1" dirty="0"/>
              <a:t>Process for Alternatives: For any recommendation where there are two or more alternatives</a:t>
            </a:r>
            <a:r>
              <a:rPr lang="en-US" sz="1700" dirty="0"/>
              <a:t>, have a sign-up process for Full CAEECC Members following 4/12 meeting, with initial showing of preferences during 4/12 meeting.  The sign-up process for any recommendation with multiple alternatives would follow CAEECC standard procedure of indicating both </a:t>
            </a:r>
            <a:r>
              <a:rPr lang="en-US" sz="1700" b="1" dirty="0"/>
              <a:t>first choice</a:t>
            </a:r>
            <a:r>
              <a:rPr lang="en-US" sz="1700" dirty="0"/>
              <a:t>, and whether all the alternatives are </a:t>
            </a:r>
            <a:r>
              <a:rPr lang="en-US" sz="1700" b="1" dirty="0"/>
              <a:t>acceptable</a:t>
            </a:r>
            <a:r>
              <a:rPr lang="en-US" sz="1700" dirty="0"/>
              <a:t>.</a:t>
            </a:r>
          </a:p>
          <a:p>
            <a:pPr marL="0" indent="0">
              <a:buNone/>
            </a:pPr>
            <a:r>
              <a:rPr lang="en-US" sz="1700" dirty="0"/>
              <a:t>Where the Full CAEECC is not in consensus, it’s left for the CPUC to resolve</a:t>
            </a:r>
          </a:p>
          <a:p>
            <a:r>
              <a:rPr lang="en-US" sz="1700" dirty="0"/>
              <a:t>This process will be discussed with CDEI WG at the 4</a:t>
            </a:r>
            <a:r>
              <a:rPr lang="en-US" sz="1700" baseline="30000" dirty="0"/>
              <a:t>th</a:t>
            </a:r>
            <a:r>
              <a:rPr lang="en-US" sz="1700" dirty="0"/>
              <a:t> and 5</a:t>
            </a:r>
            <a:r>
              <a:rPr lang="en-US" sz="1700" baseline="30000" dirty="0"/>
              <a:t>th</a:t>
            </a:r>
            <a:r>
              <a:rPr lang="en-US" sz="1700" dirty="0"/>
              <a:t> CDEI meetings, after Full CAEECC weighs in today</a:t>
            </a:r>
          </a:p>
        </p:txBody>
      </p:sp>
      <p:sp>
        <p:nvSpPr>
          <p:cNvPr id="4" name="Slide Number Placeholder 3">
            <a:extLst>
              <a:ext uri="{FF2B5EF4-FFF2-40B4-BE49-F238E27FC236}">
                <a16:creationId xmlns:a16="http://schemas.microsoft.com/office/drawing/2014/main" id="{CB519C54-73A6-E344-B7FD-1BFC4ADE7EB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D1F0E-ADB9-054E-881E-D5691EC4F5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54284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F1682-388D-5246-ABCE-4BBB536EE126}"/>
              </a:ext>
            </a:extLst>
          </p:cNvPr>
          <p:cNvSpPr>
            <a:spLocks noGrp="1"/>
          </p:cNvSpPr>
          <p:nvPr>
            <p:ph type="title"/>
          </p:nvPr>
        </p:nvSpPr>
        <p:spPr>
          <a:xfrm>
            <a:off x="983719" y="522567"/>
            <a:ext cx="9486900" cy="630382"/>
          </a:xfrm>
        </p:spPr>
        <p:txBody>
          <a:bodyPr/>
          <a:lstStyle/>
          <a:p>
            <a:r>
              <a:rPr lang="en-US" dirty="0"/>
              <a:t>Prioritization </a:t>
            </a:r>
          </a:p>
        </p:txBody>
      </p:sp>
      <p:graphicFrame>
        <p:nvGraphicFramePr>
          <p:cNvPr id="5" name="Content Placeholder 4">
            <a:extLst>
              <a:ext uri="{FF2B5EF4-FFF2-40B4-BE49-F238E27FC236}">
                <a16:creationId xmlns:a16="http://schemas.microsoft.com/office/drawing/2014/main" id="{8E55AF2D-E20A-364A-B747-118706828820}"/>
              </a:ext>
            </a:extLst>
          </p:cNvPr>
          <p:cNvGraphicFramePr>
            <a:graphicFrameLocks noGrp="1"/>
          </p:cNvGraphicFramePr>
          <p:nvPr>
            <p:ph idx="1"/>
            <p:extLst>
              <p:ext uri="{D42A27DB-BD31-4B8C-83A1-F6EECF244321}">
                <p14:modId xmlns:p14="http://schemas.microsoft.com/office/powerpoint/2010/main" val="60654994"/>
              </p:ext>
            </p:extLst>
          </p:nvPr>
        </p:nvGraphicFramePr>
        <p:xfrm>
          <a:off x="4741772" y="1440928"/>
          <a:ext cx="2965137" cy="29330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BA225898-E720-1D4F-A4B7-28E1D8F7094A}"/>
              </a:ext>
            </a:extLst>
          </p:cNvPr>
          <p:cNvSpPr>
            <a:spLocks noGrp="1"/>
          </p:cNvSpPr>
          <p:nvPr>
            <p:ph type="sldNum" sz="quarter" idx="12"/>
          </p:nvPr>
        </p:nvSpPr>
        <p:spPr/>
        <p:txBody>
          <a:bodyPr/>
          <a:lstStyle/>
          <a:p>
            <a:fld id="{F8E28480-1C08-4458-AD97-0283E6FFD09D}" type="slidenum">
              <a:rPr lang="en-US" smtClean="0"/>
              <a:t>28</a:t>
            </a:fld>
            <a:endParaRPr lang="en-US"/>
          </a:p>
        </p:txBody>
      </p:sp>
      <p:graphicFrame>
        <p:nvGraphicFramePr>
          <p:cNvPr id="6" name="Diagram 5">
            <a:extLst>
              <a:ext uri="{FF2B5EF4-FFF2-40B4-BE49-F238E27FC236}">
                <a16:creationId xmlns:a16="http://schemas.microsoft.com/office/drawing/2014/main" id="{AFE6146C-1A2A-F24D-A77E-C4C0CAE06C5A}"/>
              </a:ext>
            </a:extLst>
          </p:cNvPr>
          <p:cNvGraphicFramePr/>
          <p:nvPr>
            <p:extLst>
              <p:ext uri="{D42A27DB-BD31-4B8C-83A1-F6EECF244321}">
                <p14:modId xmlns:p14="http://schemas.microsoft.com/office/powerpoint/2010/main" val="4191763743"/>
              </p:ext>
            </p:extLst>
          </p:nvPr>
        </p:nvGraphicFramePr>
        <p:xfrm>
          <a:off x="983719" y="1440928"/>
          <a:ext cx="10481242" cy="402232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TextBox 9">
            <a:extLst>
              <a:ext uri="{FF2B5EF4-FFF2-40B4-BE49-F238E27FC236}">
                <a16:creationId xmlns:a16="http://schemas.microsoft.com/office/drawing/2014/main" id="{3D83B78F-B699-C943-ADAB-8EDCCC8EE840}"/>
              </a:ext>
            </a:extLst>
          </p:cNvPr>
          <p:cNvSpPr txBox="1"/>
          <p:nvPr/>
        </p:nvSpPr>
        <p:spPr>
          <a:xfrm>
            <a:off x="1247899" y="5719880"/>
            <a:ext cx="9696202" cy="61555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u="sng" dirty="0"/>
              <a:t>5 Categories:</a:t>
            </a:r>
          </a:p>
          <a:p>
            <a:pPr algn="ctr"/>
            <a:r>
              <a:rPr lang="en-US" sz="1600" dirty="0"/>
              <a:t>Compensation … Competency Building … Restructuring CAEECC … Recruitment &amp; Retention … Facilitation </a:t>
            </a:r>
          </a:p>
        </p:txBody>
      </p:sp>
    </p:spTree>
    <p:extLst>
      <p:ext uri="{BB962C8B-B14F-4D97-AF65-F5344CB8AC3E}">
        <p14:creationId xmlns:p14="http://schemas.microsoft.com/office/powerpoint/2010/main" val="8031346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514E6-42C8-AC49-BF28-9A119FF7E7E2}"/>
              </a:ext>
            </a:extLst>
          </p:cNvPr>
          <p:cNvSpPr>
            <a:spLocks noGrp="1"/>
          </p:cNvSpPr>
          <p:nvPr>
            <p:ph type="title"/>
          </p:nvPr>
        </p:nvSpPr>
        <p:spPr>
          <a:xfrm>
            <a:off x="507999" y="431582"/>
            <a:ext cx="9486900" cy="571500"/>
          </a:xfrm>
        </p:spPr>
        <p:txBody>
          <a:bodyPr>
            <a:normAutofit fontScale="90000"/>
          </a:bodyPr>
          <a:lstStyle/>
          <a:p>
            <a:r>
              <a:rPr lang="en-US" dirty="0"/>
              <a:t>Non-consensus example from Equity metrics working group (p12 of report)</a:t>
            </a:r>
          </a:p>
        </p:txBody>
      </p:sp>
      <p:sp>
        <p:nvSpPr>
          <p:cNvPr id="3" name="Content Placeholder 2">
            <a:extLst>
              <a:ext uri="{FF2B5EF4-FFF2-40B4-BE49-F238E27FC236}">
                <a16:creationId xmlns:a16="http://schemas.microsoft.com/office/drawing/2014/main" id="{1B50D85D-DF15-FD4E-BACA-2220CCFF806D}"/>
              </a:ext>
            </a:extLst>
          </p:cNvPr>
          <p:cNvSpPr>
            <a:spLocks noGrp="1"/>
          </p:cNvSpPr>
          <p:nvPr>
            <p:ph idx="1"/>
          </p:nvPr>
        </p:nvSpPr>
        <p:spPr>
          <a:xfrm>
            <a:off x="507999" y="1295619"/>
            <a:ext cx="5069930" cy="5130799"/>
          </a:xfrm>
          <a:ln>
            <a:solidFill>
              <a:schemeClr val="accent1"/>
            </a:solidFill>
          </a:ln>
        </p:spPr>
        <p:txBody>
          <a:bodyPr>
            <a:noAutofit/>
          </a:bodyPr>
          <a:lstStyle/>
          <a:p>
            <a:pPr marL="0" indent="0">
              <a:buNone/>
            </a:pPr>
            <a:r>
              <a:rPr lang="en-US" sz="1200" b="1" dirty="0"/>
              <a:t>Non-Consensus Recommendation</a:t>
            </a:r>
          </a:p>
          <a:p>
            <a:pPr marL="0" indent="0">
              <a:buNone/>
            </a:pPr>
            <a:r>
              <a:rPr lang="en-US" sz="1200" dirty="0"/>
              <a:t>There were two non-consensus Principles recommendations.</a:t>
            </a:r>
          </a:p>
          <a:p>
            <a:pPr marL="0" indent="0">
              <a:buNone/>
            </a:pPr>
            <a:r>
              <a:rPr lang="en-US" sz="1200" b="1" u="sng" dirty="0"/>
              <a:t>Principle #6: Target-Setting</a:t>
            </a:r>
            <a:endParaRPr lang="en-US" sz="1200" b="1" dirty="0"/>
          </a:p>
          <a:p>
            <a:pPr marL="0" indent="0">
              <a:buNone/>
            </a:pPr>
            <a:r>
              <a:rPr lang="en-US" sz="1200" dirty="0"/>
              <a:t>The EMWG members are divided on the approach to target-setting. Two options are presented below for consideration. Members’ first choice as well as acceptable options are shown in the table below the option descriptions and their rationales.</a:t>
            </a:r>
          </a:p>
          <a:p>
            <a:pPr marL="0" indent="0">
              <a:buNone/>
            </a:pPr>
            <a:r>
              <a:rPr lang="en-US" sz="1200" b="1" dirty="0"/>
              <a:t>Option 1: Targets will be set by the PAs for Equity segment metrics following the collection of the first two program years of data (or a baseline has been set using reasonable proxy data).</a:t>
            </a:r>
            <a:r>
              <a:rPr lang="en-US" sz="1200" dirty="0"/>
              <a:t> </a:t>
            </a:r>
          </a:p>
          <a:p>
            <a:pPr marL="0" indent="0">
              <a:buNone/>
            </a:pPr>
            <a:r>
              <a:rPr lang="en-US" sz="1200" dirty="0"/>
              <a:t>All Equity segment metrics should have meaningful targets based on available data. Since little or no data exists for new programs, pilots and/or programs still being designed, targets cannot be reasonably established. Similarly, existing programs that are moved into the Equity segment may not necessarily have relevant data to be able to report on the newly determined Equity segment metrics. PAs should have the time to collect baseline data so that targets are both appropriate and reportable. …</a:t>
            </a:r>
          </a:p>
          <a:p>
            <a:pPr marL="0" indent="0">
              <a:buNone/>
            </a:pPr>
            <a:r>
              <a:rPr lang="en-US" sz="1200" b="1" dirty="0"/>
              <a:t>Option 2: In their Budget Applications, PAs will propose targets and/or set a date certain by which they will propose targets for all Equity segment metrics. </a:t>
            </a:r>
            <a:endParaRPr lang="en-US" sz="1200" dirty="0"/>
          </a:p>
          <a:p>
            <a:pPr marL="0" indent="0">
              <a:buNone/>
            </a:pPr>
            <a:r>
              <a:rPr lang="en-US" sz="1200" dirty="0"/>
              <a:t> All metrics proposed must have targets. The appropriate venue to propose and litigate targets is the budget application proceeding, where the evidence underlying proposed targets can be considered and alternatives proposed and considered. Most PAs already have the data and/or experience to set targets based on existing programs.  </a:t>
            </a:r>
          </a:p>
        </p:txBody>
      </p:sp>
      <p:sp>
        <p:nvSpPr>
          <p:cNvPr id="4" name="Slide Number Placeholder 3">
            <a:extLst>
              <a:ext uri="{FF2B5EF4-FFF2-40B4-BE49-F238E27FC236}">
                <a16:creationId xmlns:a16="http://schemas.microsoft.com/office/drawing/2014/main" id="{6D1ECC9E-0E34-4241-B124-5EAA430D892D}"/>
              </a:ext>
            </a:extLst>
          </p:cNvPr>
          <p:cNvSpPr>
            <a:spLocks noGrp="1"/>
          </p:cNvSpPr>
          <p:nvPr>
            <p:ph type="sldNum" sz="quarter" idx="12"/>
          </p:nvPr>
        </p:nvSpPr>
        <p:spPr/>
        <p:txBody>
          <a:bodyPr/>
          <a:lstStyle/>
          <a:p>
            <a:fld id="{F8E28480-1C08-4458-AD97-0283E6FFD09D}" type="slidenum">
              <a:rPr lang="en-US" smtClean="0"/>
              <a:t>29</a:t>
            </a:fld>
            <a:endParaRPr lang="en-US"/>
          </a:p>
        </p:txBody>
      </p:sp>
      <p:graphicFrame>
        <p:nvGraphicFramePr>
          <p:cNvPr id="5" name="Table 4">
            <a:extLst>
              <a:ext uri="{FF2B5EF4-FFF2-40B4-BE49-F238E27FC236}">
                <a16:creationId xmlns:a16="http://schemas.microsoft.com/office/drawing/2014/main" id="{1610815D-9B16-A140-857D-351CC65A9269}"/>
              </a:ext>
            </a:extLst>
          </p:cNvPr>
          <p:cNvGraphicFramePr>
            <a:graphicFrameLocks noGrp="1"/>
          </p:cNvGraphicFramePr>
          <p:nvPr>
            <p:extLst>
              <p:ext uri="{D42A27DB-BD31-4B8C-83A1-F6EECF244321}">
                <p14:modId xmlns:p14="http://schemas.microsoft.com/office/powerpoint/2010/main" val="3050840996"/>
              </p:ext>
            </p:extLst>
          </p:nvPr>
        </p:nvGraphicFramePr>
        <p:xfrm>
          <a:off x="5867400" y="1015961"/>
          <a:ext cx="5549899" cy="6593341"/>
        </p:xfrm>
        <a:graphic>
          <a:graphicData uri="http://schemas.openxmlformats.org/drawingml/2006/table">
            <a:tbl>
              <a:tblPr firstRow="1" firstCol="1" bandRow="1">
                <a:tableStyleId>{5C22544A-7EE6-4342-B048-85BDC9FD1C3A}</a:tableStyleId>
              </a:tblPr>
              <a:tblGrid>
                <a:gridCol w="1759941">
                  <a:extLst>
                    <a:ext uri="{9D8B030D-6E8A-4147-A177-3AD203B41FA5}">
                      <a16:colId xmlns:a16="http://schemas.microsoft.com/office/drawing/2014/main" val="532246956"/>
                    </a:ext>
                  </a:extLst>
                </a:gridCol>
                <a:gridCol w="1869752">
                  <a:extLst>
                    <a:ext uri="{9D8B030D-6E8A-4147-A177-3AD203B41FA5}">
                      <a16:colId xmlns:a16="http://schemas.microsoft.com/office/drawing/2014/main" val="2382304929"/>
                    </a:ext>
                  </a:extLst>
                </a:gridCol>
                <a:gridCol w="1920206">
                  <a:extLst>
                    <a:ext uri="{9D8B030D-6E8A-4147-A177-3AD203B41FA5}">
                      <a16:colId xmlns:a16="http://schemas.microsoft.com/office/drawing/2014/main" val="3295558515"/>
                    </a:ext>
                  </a:extLst>
                </a:gridCol>
              </a:tblGrid>
              <a:tr h="192541">
                <a:tc>
                  <a:txBody>
                    <a:bodyPr/>
                    <a:lstStyle/>
                    <a:p>
                      <a:pPr marL="0" marR="0" algn="ctr">
                        <a:spcBef>
                          <a:spcPts val="0"/>
                        </a:spcBef>
                        <a:spcAft>
                          <a:spcPts val="0"/>
                        </a:spcAft>
                      </a:pPr>
                      <a:r>
                        <a:rPr lang="en-US" sz="1000">
                          <a:effectLst/>
                        </a:rPr>
                        <a:t>Target-Setting Option</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46937" marR="46937" marT="0" marB="0" anchor="ctr"/>
                </a:tc>
                <a:tc>
                  <a:txBody>
                    <a:bodyPr/>
                    <a:lstStyle/>
                    <a:p>
                      <a:pPr marL="0" marR="0" algn="ctr">
                        <a:spcBef>
                          <a:spcPts val="0"/>
                        </a:spcBef>
                        <a:spcAft>
                          <a:spcPts val="0"/>
                        </a:spcAft>
                      </a:pPr>
                      <a:r>
                        <a:rPr lang="en-US" sz="1000">
                          <a:effectLst/>
                        </a:rPr>
                        <a:t>First Choice Option</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46937" marR="46937" marT="0" marB="0" anchor="ctr"/>
                </a:tc>
                <a:tc>
                  <a:txBody>
                    <a:bodyPr/>
                    <a:lstStyle/>
                    <a:p>
                      <a:pPr marL="0" marR="0" algn="ctr">
                        <a:spcBef>
                          <a:spcPts val="0"/>
                        </a:spcBef>
                        <a:spcAft>
                          <a:spcPts val="0"/>
                        </a:spcAft>
                      </a:pPr>
                      <a:r>
                        <a:rPr lang="en-US" sz="1000">
                          <a:effectLst/>
                        </a:rPr>
                        <a:t>Acceptable Option</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46937" marR="46937" marT="0" marB="0" anchor="ctr"/>
                </a:tc>
                <a:extLst>
                  <a:ext uri="{0D108BD9-81ED-4DB2-BD59-A6C34878D82A}">
                    <a16:rowId xmlns:a16="http://schemas.microsoft.com/office/drawing/2014/main" val="3654787929"/>
                  </a:ext>
                </a:extLst>
              </a:tr>
              <a:tr h="2588550">
                <a:tc>
                  <a:txBody>
                    <a:bodyPr/>
                    <a:lstStyle/>
                    <a:p>
                      <a:pPr marL="0" marR="0">
                        <a:spcBef>
                          <a:spcPts val="0"/>
                        </a:spcBef>
                        <a:spcAft>
                          <a:spcPts val="0"/>
                        </a:spcAft>
                      </a:pPr>
                      <a:r>
                        <a:rPr lang="en-US" sz="1000" dirty="0">
                          <a:effectLst/>
                        </a:rPr>
                        <a:t>Option 1: Targets will be set by the PAs for Equity segment metrics following the collection of the first two program years of data (or a baseline has been set using reasonable proxy data). (12 first choice, 21 acceptable)</a:t>
                      </a:r>
                      <a:endParaRPr lang="en-US" sz="1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6937" marR="46937" marT="0" marB="0"/>
                </a:tc>
                <a:tc>
                  <a:txBody>
                    <a:bodyPr/>
                    <a:lstStyle/>
                    <a:p>
                      <a:pPr marL="49530" marR="0">
                        <a:spcBef>
                          <a:spcPts val="0"/>
                        </a:spcBef>
                        <a:spcAft>
                          <a:spcPts val="0"/>
                        </a:spcAft>
                      </a:pPr>
                      <a:r>
                        <a:rPr lang="en-US" sz="1000" dirty="0">
                          <a:effectLst/>
                        </a:rPr>
                        <a:t>3C-REN*</a:t>
                      </a:r>
                    </a:p>
                    <a:p>
                      <a:pPr marL="49530" marR="0">
                        <a:spcBef>
                          <a:spcPts val="0"/>
                        </a:spcBef>
                        <a:spcAft>
                          <a:spcPts val="0"/>
                        </a:spcAft>
                      </a:pPr>
                      <a:r>
                        <a:rPr lang="en-US" sz="1000" dirty="0">
                          <a:effectLst/>
                        </a:rPr>
                        <a:t>BayREN*</a:t>
                      </a:r>
                    </a:p>
                    <a:p>
                      <a:pPr marL="49530" marR="0">
                        <a:spcBef>
                          <a:spcPts val="0"/>
                        </a:spcBef>
                        <a:spcAft>
                          <a:spcPts val="0"/>
                        </a:spcAft>
                      </a:pPr>
                      <a:r>
                        <a:rPr lang="en-US" sz="1000" dirty="0">
                          <a:effectLst/>
                        </a:rPr>
                        <a:t>CEDMC</a:t>
                      </a:r>
                    </a:p>
                    <a:p>
                      <a:pPr marL="49530" marR="0">
                        <a:spcBef>
                          <a:spcPts val="0"/>
                        </a:spcBef>
                        <a:spcAft>
                          <a:spcPts val="0"/>
                        </a:spcAft>
                      </a:pPr>
                      <a:r>
                        <a:rPr lang="en-US" sz="1000" dirty="0">
                          <a:effectLst/>
                        </a:rPr>
                        <a:t>MCE</a:t>
                      </a:r>
                    </a:p>
                    <a:p>
                      <a:pPr marL="49530" marR="0">
                        <a:spcBef>
                          <a:spcPts val="0"/>
                        </a:spcBef>
                        <a:spcAft>
                          <a:spcPts val="0"/>
                        </a:spcAft>
                      </a:pPr>
                      <a:r>
                        <a:rPr lang="en-US" sz="1000" dirty="0">
                          <a:effectLst/>
                        </a:rPr>
                        <a:t>PG&amp;E</a:t>
                      </a:r>
                    </a:p>
                    <a:p>
                      <a:pPr marL="49530" marR="0">
                        <a:spcBef>
                          <a:spcPts val="0"/>
                        </a:spcBef>
                        <a:spcAft>
                          <a:spcPts val="0"/>
                        </a:spcAft>
                      </a:pPr>
                      <a:r>
                        <a:rPr lang="en-US" sz="1000" dirty="0">
                          <a:effectLst/>
                        </a:rPr>
                        <a:t>RCEA</a:t>
                      </a:r>
                    </a:p>
                    <a:p>
                      <a:pPr marL="49530" marR="0">
                        <a:spcBef>
                          <a:spcPts val="0"/>
                        </a:spcBef>
                        <a:spcAft>
                          <a:spcPts val="0"/>
                        </a:spcAft>
                      </a:pPr>
                      <a:r>
                        <a:rPr lang="en-US" sz="1000" dirty="0">
                          <a:effectLst/>
                        </a:rPr>
                        <a:t>SCE</a:t>
                      </a:r>
                    </a:p>
                    <a:p>
                      <a:pPr marL="49530" marR="0">
                        <a:spcBef>
                          <a:spcPts val="0"/>
                        </a:spcBef>
                        <a:spcAft>
                          <a:spcPts val="0"/>
                        </a:spcAft>
                      </a:pPr>
                      <a:r>
                        <a:rPr lang="en-US" sz="1000" dirty="0">
                          <a:effectLst/>
                        </a:rPr>
                        <a:t>SCG</a:t>
                      </a:r>
                    </a:p>
                    <a:p>
                      <a:pPr marL="49530" marR="0">
                        <a:spcBef>
                          <a:spcPts val="0"/>
                        </a:spcBef>
                        <a:spcAft>
                          <a:spcPts val="0"/>
                        </a:spcAft>
                      </a:pPr>
                      <a:r>
                        <a:rPr lang="en-US" sz="1000" dirty="0">
                          <a:effectLst/>
                        </a:rPr>
                        <a:t>SDGE*</a:t>
                      </a:r>
                    </a:p>
                    <a:p>
                      <a:pPr marL="49530" marR="0">
                        <a:spcBef>
                          <a:spcPts val="0"/>
                        </a:spcBef>
                        <a:spcAft>
                          <a:spcPts val="0"/>
                        </a:spcAft>
                      </a:pPr>
                      <a:r>
                        <a:rPr lang="en-US" sz="1000" dirty="0">
                          <a:effectLst/>
                        </a:rPr>
                        <a:t>Silent Running LLC*</a:t>
                      </a:r>
                    </a:p>
                    <a:p>
                      <a:pPr marL="49530" marR="0">
                        <a:spcBef>
                          <a:spcPts val="0"/>
                        </a:spcBef>
                        <a:spcAft>
                          <a:spcPts val="0"/>
                        </a:spcAft>
                      </a:pPr>
                      <a:r>
                        <a:rPr lang="en-US" sz="1000" dirty="0">
                          <a:effectLst/>
                        </a:rPr>
                        <a:t>SJVCEO </a:t>
                      </a:r>
                    </a:p>
                    <a:p>
                      <a:pPr marL="49530" marR="0">
                        <a:spcBef>
                          <a:spcPts val="0"/>
                        </a:spcBef>
                        <a:spcAft>
                          <a:spcPts val="0"/>
                        </a:spcAft>
                      </a:pPr>
                      <a:r>
                        <a:rPr lang="en-US" sz="1000" dirty="0" err="1">
                          <a:effectLst/>
                        </a:rPr>
                        <a:t>Viridis</a:t>
                      </a:r>
                      <a:r>
                        <a:rPr lang="en-US" sz="1000" dirty="0">
                          <a:effectLst/>
                        </a:rPr>
                        <a:t> Consulting</a:t>
                      </a:r>
                      <a:endParaRPr lang="en-US" sz="1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6937" marR="46937" marT="0" marB="0"/>
                </a:tc>
                <a:tc>
                  <a:txBody>
                    <a:bodyPr/>
                    <a:lstStyle/>
                    <a:p>
                      <a:pPr marL="100330" marR="0">
                        <a:spcBef>
                          <a:spcPts val="0"/>
                        </a:spcBef>
                        <a:spcAft>
                          <a:spcPts val="0"/>
                        </a:spcAft>
                      </a:pPr>
                      <a:r>
                        <a:rPr lang="en-US" sz="1000">
                          <a:effectLst/>
                        </a:rPr>
                        <a:t>3C-REN</a:t>
                      </a:r>
                    </a:p>
                    <a:p>
                      <a:pPr marL="100330" marR="0">
                        <a:spcBef>
                          <a:spcPts val="0"/>
                        </a:spcBef>
                        <a:spcAft>
                          <a:spcPts val="0"/>
                        </a:spcAft>
                      </a:pPr>
                      <a:r>
                        <a:rPr lang="en-US" sz="1000">
                          <a:effectLst/>
                        </a:rPr>
                        <a:t>BayREN</a:t>
                      </a:r>
                    </a:p>
                    <a:p>
                      <a:pPr marL="100330" marR="0">
                        <a:spcBef>
                          <a:spcPts val="0"/>
                        </a:spcBef>
                        <a:spcAft>
                          <a:spcPts val="0"/>
                        </a:spcAft>
                      </a:pPr>
                      <a:r>
                        <a:rPr lang="en-US" sz="1000">
                          <a:effectLst/>
                        </a:rPr>
                        <a:t>CEDMC</a:t>
                      </a:r>
                    </a:p>
                    <a:p>
                      <a:pPr marL="100330" marR="0">
                        <a:spcBef>
                          <a:spcPts val="0"/>
                        </a:spcBef>
                        <a:spcAft>
                          <a:spcPts val="0"/>
                        </a:spcAft>
                      </a:pPr>
                      <a:r>
                        <a:rPr lang="en-US" sz="1000">
                          <a:effectLst/>
                        </a:rPr>
                        <a:t>CodeCycle</a:t>
                      </a:r>
                    </a:p>
                    <a:p>
                      <a:pPr marL="100330" marR="0">
                        <a:spcBef>
                          <a:spcPts val="0"/>
                        </a:spcBef>
                        <a:spcAft>
                          <a:spcPts val="0"/>
                        </a:spcAft>
                      </a:pPr>
                      <a:r>
                        <a:rPr lang="en-US" sz="1000">
                          <a:effectLst/>
                        </a:rPr>
                        <a:t>CSE</a:t>
                      </a:r>
                    </a:p>
                    <a:p>
                      <a:pPr marL="100330" marR="0">
                        <a:spcBef>
                          <a:spcPts val="0"/>
                        </a:spcBef>
                        <a:spcAft>
                          <a:spcPts val="0"/>
                        </a:spcAft>
                      </a:pPr>
                      <a:r>
                        <a:rPr lang="en-US" sz="1000">
                          <a:effectLst/>
                        </a:rPr>
                        <a:t>High Sierra Energy Foundation</a:t>
                      </a:r>
                    </a:p>
                    <a:p>
                      <a:pPr marL="100330" marR="0">
                        <a:spcBef>
                          <a:spcPts val="0"/>
                        </a:spcBef>
                        <a:spcAft>
                          <a:spcPts val="0"/>
                        </a:spcAft>
                      </a:pPr>
                      <a:r>
                        <a:rPr lang="en-US" sz="1000">
                          <a:effectLst/>
                        </a:rPr>
                        <a:t>MCE</a:t>
                      </a:r>
                    </a:p>
                    <a:p>
                      <a:pPr marL="100330" marR="0">
                        <a:spcBef>
                          <a:spcPts val="0"/>
                        </a:spcBef>
                        <a:spcAft>
                          <a:spcPts val="0"/>
                        </a:spcAft>
                      </a:pPr>
                      <a:r>
                        <a:rPr lang="en-US" sz="1000">
                          <a:effectLst/>
                        </a:rPr>
                        <a:t>PG&amp;E</a:t>
                      </a:r>
                    </a:p>
                    <a:p>
                      <a:pPr marL="100330" marR="0">
                        <a:spcBef>
                          <a:spcPts val="0"/>
                        </a:spcBef>
                        <a:spcAft>
                          <a:spcPts val="0"/>
                        </a:spcAft>
                      </a:pPr>
                      <a:r>
                        <a:rPr lang="en-US" sz="1000">
                          <a:effectLst/>
                        </a:rPr>
                        <a:t>RCEA</a:t>
                      </a:r>
                    </a:p>
                    <a:p>
                      <a:pPr marL="100330" marR="0">
                        <a:spcBef>
                          <a:spcPts val="0"/>
                        </a:spcBef>
                        <a:spcAft>
                          <a:spcPts val="0"/>
                        </a:spcAft>
                      </a:pPr>
                      <a:r>
                        <a:rPr lang="en-US" sz="1000">
                          <a:effectLst/>
                        </a:rPr>
                        <a:t>Resource Innovations</a:t>
                      </a:r>
                    </a:p>
                    <a:p>
                      <a:pPr marL="100330" marR="0">
                        <a:spcBef>
                          <a:spcPts val="0"/>
                        </a:spcBef>
                        <a:spcAft>
                          <a:spcPts val="0"/>
                        </a:spcAft>
                      </a:pPr>
                      <a:r>
                        <a:rPr lang="en-US" sz="1000">
                          <a:effectLst/>
                        </a:rPr>
                        <a:t>Rising Sun Center for Opportunity</a:t>
                      </a:r>
                    </a:p>
                    <a:p>
                      <a:pPr marL="100330" marR="0">
                        <a:spcBef>
                          <a:spcPts val="0"/>
                        </a:spcBef>
                        <a:spcAft>
                          <a:spcPts val="0"/>
                        </a:spcAft>
                      </a:pPr>
                      <a:r>
                        <a:rPr lang="en-US" sz="1000">
                          <a:effectLst/>
                        </a:rPr>
                        <a:t>SBUA</a:t>
                      </a:r>
                    </a:p>
                    <a:p>
                      <a:pPr marL="100330" marR="0">
                        <a:spcBef>
                          <a:spcPts val="0"/>
                        </a:spcBef>
                        <a:spcAft>
                          <a:spcPts val="0"/>
                        </a:spcAft>
                      </a:pPr>
                      <a:r>
                        <a:rPr lang="en-US" sz="1000">
                          <a:effectLst/>
                        </a:rPr>
                        <a:t>SCE</a:t>
                      </a:r>
                    </a:p>
                    <a:p>
                      <a:pPr marL="100330" marR="0">
                        <a:spcBef>
                          <a:spcPts val="0"/>
                        </a:spcBef>
                        <a:spcAft>
                          <a:spcPts val="0"/>
                        </a:spcAft>
                      </a:pPr>
                      <a:r>
                        <a:rPr lang="en-US" sz="1000">
                          <a:effectLst/>
                        </a:rPr>
                        <a:t>SCG</a:t>
                      </a:r>
                    </a:p>
                    <a:p>
                      <a:pPr marL="100330" marR="0">
                        <a:spcBef>
                          <a:spcPts val="0"/>
                        </a:spcBef>
                        <a:spcAft>
                          <a:spcPts val="0"/>
                        </a:spcAft>
                      </a:pPr>
                      <a:r>
                        <a:rPr lang="en-US" sz="1000">
                          <a:effectLst/>
                        </a:rPr>
                        <a:t>SDGE</a:t>
                      </a:r>
                    </a:p>
                    <a:p>
                      <a:pPr marL="100330" marR="0">
                        <a:spcBef>
                          <a:spcPts val="0"/>
                        </a:spcBef>
                        <a:spcAft>
                          <a:spcPts val="0"/>
                        </a:spcAft>
                      </a:pPr>
                      <a:r>
                        <a:rPr lang="en-US" sz="1000">
                          <a:effectLst/>
                        </a:rPr>
                        <a:t>Silent Running LLC</a:t>
                      </a:r>
                    </a:p>
                    <a:p>
                      <a:pPr marL="100330" marR="0">
                        <a:spcBef>
                          <a:spcPts val="0"/>
                        </a:spcBef>
                        <a:spcAft>
                          <a:spcPts val="0"/>
                        </a:spcAft>
                      </a:pPr>
                      <a:r>
                        <a:rPr lang="en-US" sz="1000">
                          <a:effectLst/>
                        </a:rPr>
                        <a:t>SJVCEO </a:t>
                      </a:r>
                    </a:p>
                    <a:p>
                      <a:pPr marL="100330" marR="0">
                        <a:spcBef>
                          <a:spcPts val="0"/>
                        </a:spcBef>
                        <a:spcAft>
                          <a:spcPts val="0"/>
                        </a:spcAft>
                      </a:pPr>
                      <a:r>
                        <a:rPr lang="en-US" sz="1000">
                          <a:effectLst/>
                        </a:rPr>
                        <a:t>SoCalREN</a:t>
                      </a:r>
                    </a:p>
                    <a:p>
                      <a:pPr marL="100330" marR="0">
                        <a:spcBef>
                          <a:spcPts val="0"/>
                        </a:spcBef>
                        <a:spcAft>
                          <a:spcPts val="0"/>
                        </a:spcAft>
                      </a:pPr>
                      <a:r>
                        <a:rPr lang="en-US" sz="1000">
                          <a:effectLst/>
                        </a:rPr>
                        <a:t>The Energy Coalition</a:t>
                      </a:r>
                    </a:p>
                    <a:p>
                      <a:pPr marL="100330" marR="0">
                        <a:spcBef>
                          <a:spcPts val="0"/>
                        </a:spcBef>
                        <a:spcAft>
                          <a:spcPts val="0"/>
                        </a:spcAft>
                      </a:pPr>
                      <a:r>
                        <a:rPr lang="en-US" sz="1000">
                          <a:effectLst/>
                        </a:rPr>
                        <a:t>TRC</a:t>
                      </a:r>
                    </a:p>
                    <a:p>
                      <a:pPr marL="100330" marR="0">
                        <a:spcBef>
                          <a:spcPts val="0"/>
                        </a:spcBef>
                        <a:spcAft>
                          <a:spcPts val="0"/>
                        </a:spcAft>
                      </a:pPr>
                      <a:r>
                        <a:rPr lang="en-US" sz="1000">
                          <a:effectLst/>
                        </a:rPr>
                        <a:t>Viridis Consulting</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46937" marR="46937" marT="0" marB="0"/>
                </a:tc>
                <a:extLst>
                  <a:ext uri="{0D108BD9-81ED-4DB2-BD59-A6C34878D82A}">
                    <a16:rowId xmlns:a16="http://schemas.microsoft.com/office/drawing/2014/main" val="3819634705"/>
                  </a:ext>
                </a:extLst>
              </a:tr>
              <a:tr h="2324089">
                <a:tc>
                  <a:txBody>
                    <a:bodyPr/>
                    <a:lstStyle/>
                    <a:p>
                      <a:pPr marL="0" marR="0">
                        <a:spcBef>
                          <a:spcPts val="0"/>
                        </a:spcBef>
                        <a:spcAft>
                          <a:spcPts val="0"/>
                        </a:spcAft>
                      </a:pPr>
                      <a:r>
                        <a:rPr lang="en-US" sz="1000" dirty="0">
                          <a:effectLst/>
                        </a:rPr>
                        <a:t>Option 2: In their Budget Applications, PAs will propose targets and/or set a date certain by which they will propose targets for all Equity segment metrics (12 first choice, 19 acceptable)</a:t>
                      </a:r>
                      <a:endParaRPr lang="en-US" sz="1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6937" marR="46937" marT="0" marB="0"/>
                </a:tc>
                <a:tc>
                  <a:txBody>
                    <a:bodyPr/>
                    <a:lstStyle/>
                    <a:p>
                      <a:pPr marL="49530" marR="0">
                        <a:spcBef>
                          <a:spcPts val="0"/>
                        </a:spcBef>
                        <a:spcAft>
                          <a:spcPts val="0"/>
                        </a:spcAft>
                      </a:pPr>
                      <a:r>
                        <a:rPr lang="en-US" sz="1000">
                          <a:effectLst/>
                        </a:rPr>
                        <a:t>Cal Advocates</a:t>
                      </a:r>
                    </a:p>
                    <a:p>
                      <a:pPr marL="49530" marR="0">
                        <a:spcBef>
                          <a:spcPts val="0"/>
                        </a:spcBef>
                        <a:spcAft>
                          <a:spcPts val="0"/>
                        </a:spcAft>
                      </a:pPr>
                      <a:r>
                        <a:rPr lang="en-US" sz="1000">
                          <a:effectLst/>
                        </a:rPr>
                        <a:t>CodeCycle</a:t>
                      </a:r>
                    </a:p>
                    <a:p>
                      <a:pPr marL="49530" marR="0">
                        <a:spcBef>
                          <a:spcPts val="0"/>
                        </a:spcBef>
                        <a:spcAft>
                          <a:spcPts val="0"/>
                        </a:spcAft>
                      </a:pPr>
                      <a:r>
                        <a:rPr lang="en-US" sz="1000">
                          <a:effectLst/>
                        </a:rPr>
                        <a:t>CSE</a:t>
                      </a:r>
                    </a:p>
                    <a:p>
                      <a:pPr marL="49530" marR="0">
                        <a:spcBef>
                          <a:spcPts val="0"/>
                        </a:spcBef>
                        <a:spcAft>
                          <a:spcPts val="0"/>
                        </a:spcAft>
                      </a:pPr>
                      <a:r>
                        <a:rPr lang="en-US" sz="1000">
                          <a:effectLst/>
                        </a:rPr>
                        <a:t>EEC</a:t>
                      </a:r>
                    </a:p>
                    <a:p>
                      <a:pPr marL="49530" marR="0">
                        <a:spcBef>
                          <a:spcPts val="0"/>
                        </a:spcBef>
                        <a:spcAft>
                          <a:spcPts val="0"/>
                        </a:spcAft>
                      </a:pPr>
                      <a:r>
                        <a:rPr lang="en-US" sz="1000">
                          <a:effectLst/>
                        </a:rPr>
                        <a:t>High Sierra Energy Foundation</a:t>
                      </a:r>
                    </a:p>
                    <a:p>
                      <a:pPr marL="49530" marR="0">
                        <a:spcBef>
                          <a:spcPts val="0"/>
                        </a:spcBef>
                        <a:spcAft>
                          <a:spcPts val="0"/>
                        </a:spcAft>
                      </a:pPr>
                      <a:r>
                        <a:rPr lang="en-US" sz="1000">
                          <a:effectLst/>
                        </a:rPr>
                        <a:t>NRDC</a:t>
                      </a:r>
                    </a:p>
                    <a:p>
                      <a:pPr marL="49530" marR="0">
                        <a:spcBef>
                          <a:spcPts val="0"/>
                        </a:spcBef>
                        <a:spcAft>
                          <a:spcPts val="0"/>
                        </a:spcAft>
                      </a:pPr>
                      <a:r>
                        <a:rPr lang="en-US" sz="1000">
                          <a:effectLst/>
                        </a:rPr>
                        <a:t>Resource Innovations*</a:t>
                      </a:r>
                    </a:p>
                    <a:p>
                      <a:pPr marL="49530" marR="0">
                        <a:spcBef>
                          <a:spcPts val="0"/>
                        </a:spcBef>
                        <a:spcAft>
                          <a:spcPts val="0"/>
                        </a:spcAft>
                      </a:pPr>
                      <a:r>
                        <a:rPr lang="en-US" sz="1000">
                          <a:effectLst/>
                        </a:rPr>
                        <a:t>Rising Sun Center for Opportunity</a:t>
                      </a:r>
                    </a:p>
                    <a:p>
                      <a:pPr marL="49530" marR="0">
                        <a:spcBef>
                          <a:spcPts val="0"/>
                        </a:spcBef>
                        <a:spcAft>
                          <a:spcPts val="0"/>
                        </a:spcAft>
                      </a:pPr>
                      <a:r>
                        <a:rPr lang="en-US" sz="1000">
                          <a:effectLst/>
                        </a:rPr>
                        <a:t>SBUA*</a:t>
                      </a:r>
                    </a:p>
                    <a:p>
                      <a:pPr marL="49530" marR="0">
                        <a:spcBef>
                          <a:spcPts val="0"/>
                        </a:spcBef>
                        <a:spcAft>
                          <a:spcPts val="0"/>
                        </a:spcAft>
                      </a:pPr>
                      <a:r>
                        <a:rPr lang="en-US" sz="1000">
                          <a:effectLst/>
                        </a:rPr>
                        <a:t>SoCalREN*</a:t>
                      </a:r>
                    </a:p>
                    <a:p>
                      <a:pPr marL="49530" marR="0">
                        <a:spcBef>
                          <a:spcPts val="0"/>
                        </a:spcBef>
                        <a:spcAft>
                          <a:spcPts val="0"/>
                        </a:spcAft>
                      </a:pPr>
                      <a:r>
                        <a:rPr lang="en-US" sz="1000">
                          <a:effectLst/>
                        </a:rPr>
                        <a:t>The Energy Coalition</a:t>
                      </a:r>
                    </a:p>
                    <a:p>
                      <a:pPr marL="49530" marR="0">
                        <a:spcBef>
                          <a:spcPts val="0"/>
                        </a:spcBef>
                        <a:spcAft>
                          <a:spcPts val="0"/>
                        </a:spcAft>
                      </a:pPr>
                      <a:r>
                        <a:rPr lang="en-US" sz="1000">
                          <a:effectLst/>
                        </a:rPr>
                        <a:t>TRC</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46937" marR="46937" marT="0" marB="0"/>
                </a:tc>
                <a:tc>
                  <a:txBody>
                    <a:bodyPr/>
                    <a:lstStyle/>
                    <a:p>
                      <a:pPr marL="100330" marR="0">
                        <a:spcBef>
                          <a:spcPts val="0"/>
                        </a:spcBef>
                        <a:spcAft>
                          <a:spcPts val="0"/>
                        </a:spcAft>
                      </a:pPr>
                      <a:r>
                        <a:rPr lang="en-US" sz="1000" dirty="0">
                          <a:effectLst/>
                        </a:rPr>
                        <a:t>3C-REN</a:t>
                      </a:r>
                    </a:p>
                    <a:p>
                      <a:pPr marL="100330" marR="0">
                        <a:spcBef>
                          <a:spcPts val="0"/>
                        </a:spcBef>
                        <a:spcAft>
                          <a:spcPts val="0"/>
                        </a:spcAft>
                      </a:pPr>
                      <a:r>
                        <a:rPr lang="en-US" sz="1000" dirty="0">
                          <a:effectLst/>
                        </a:rPr>
                        <a:t>BayREN</a:t>
                      </a:r>
                    </a:p>
                    <a:p>
                      <a:pPr marL="100330" marR="0">
                        <a:spcBef>
                          <a:spcPts val="0"/>
                        </a:spcBef>
                        <a:spcAft>
                          <a:spcPts val="0"/>
                        </a:spcAft>
                      </a:pPr>
                      <a:r>
                        <a:rPr lang="en-US" sz="1000" dirty="0">
                          <a:effectLst/>
                        </a:rPr>
                        <a:t>Cal Advocates</a:t>
                      </a:r>
                    </a:p>
                    <a:p>
                      <a:pPr marL="100330" marR="0">
                        <a:spcBef>
                          <a:spcPts val="0"/>
                        </a:spcBef>
                        <a:spcAft>
                          <a:spcPts val="0"/>
                        </a:spcAft>
                      </a:pPr>
                      <a:r>
                        <a:rPr lang="en-US" sz="1000" dirty="0">
                          <a:effectLst/>
                        </a:rPr>
                        <a:t>CEDMC</a:t>
                      </a:r>
                    </a:p>
                    <a:p>
                      <a:pPr marL="100330" marR="0">
                        <a:spcBef>
                          <a:spcPts val="0"/>
                        </a:spcBef>
                        <a:spcAft>
                          <a:spcPts val="0"/>
                        </a:spcAft>
                      </a:pPr>
                      <a:r>
                        <a:rPr lang="en-US" sz="1000" dirty="0">
                          <a:effectLst/>
                        </a:rPr>
                        <a:t>CodeCycle</a:t>
                      </a:r>
                    </a:p>
                    <a:p>
                      <a:pPr marL="100330" marR="0">
                        <a:spcBef>
                          <a:spcPts val="0"/>
                        </a:spcBef>
                        <a:spcAft>
                          <a:spcPts val="0"/>
                        </a:spcAft>
                      </a:pPr>
                      <a:r>
                        <a:rPr lang="en-US" sz="1000" dirty="0">
                          <a:effectLst/>
                        </a:rPr>
                        <a:t>CSE</a:t>
                      </a:r>
                    </a:p>
                    <a:p>
                      <a:pPr marL="100330" marR="0">
                        <a:spcBef>
                          <a:spcPts val="0"/>
                        </a:spcBef>
                        <a:spcAft>
                          <a:spcPts val="0"/>
                        </a:spcAft>
                      </a:pPr>
                      <a:r>
                        <a:rPr lang="en-US" sz="1000" dirty="0">
                          <a:effectLst/>
                        </a:rPr>
                        <a:t>EEC</a:t>
                      </a:r>
                    </a:p>
                    <a:p>
                      <a:pPr marL="100330" marR="0">
                        <a:spcBef>
                          <a:spcPts val="0"/>
                        </a:spcBef>
                        <a:spcAft>
                          <a:spcPts val="0"/>
                        </a:spcAft>
                      </a:pPr>
                      <a:r>
                        <a:rPr lang="en-US" sz="1000" dirty="0">
                          <a:effectLst/>
                        </a:rPr>
                        <a:t>High Sierra Energy Foundation</a:t>
                      </a:r>
                    </a:p>
                    <a:p>
                      <a:pPr marL="100330" marR="0">
                        <a:spcBef>
                          <a:spcPts val="0"/>
                        </a:spcBef>
                        <a:spcAft>
                          <a:spcPts val="0"/>
                        </a:spcAft>
                      </a:pPr>
                      <a:r>
                        <a:rPr lang="en-US" sz="1000" dirty="0">
                          <a:effectLst/>
                        </a:rPr>
                        <a:t>MCE</a:t>
                      </a:r>
                    </a:p>
                    <a:p>
                      <a:pPr marL="100330" marR="0">
                        <a:spcBef>
                          <a:spcPts val="0"/>
                        </a:spcBef>
                        <a:spcAft>
                          <a:spcPts val="0"/>
                        </a:spcAft>
                      </a:pPr>
                      <a:r>
                        <a:rPr lang="en-US" sz="1000" dirty="0">
                          <a:effectLst/>
                        </a:rPr>
                        <a:t>NRDC</a:t>
                      </a:r>
                    </a:p>
                    <a:p>
                      <a:pPr marL="100330" marR="0">
                        <a:spcBef>
                          <a:spcPts val="0"/>
                        </a:spcBef>
                        <a:spcAft>
                          <a:spcPts val="0"/>
                        </a:spcAft>
                      </a:pPr>
                      <a:r>
                        <a:rPr lang="en-US" sz="1000" dirty="0">
                          <a:effectLst/>
                        </a:rPr>
                        <a:t>Resource Innovations</a:t>
                      </a:r>
                    </a:p>
                    <a:p>
                      <a:pPr marL="100330" marR="0">
                        <a:spcBef>
                          <a:spcPts val="0"/>
                        </a:spcBef>
                        <a:spcAft>
                          <a:spcPts val="0"/>
                        </a:spcAft>
                      </a:pPr>
                      <a:r>
                        <a:rPr lang="en-US" sz="1000" dirty="0">
                          <a:effectLst/>
                        </a:rPr>
                        <a:t>Rising Sun Center for Opportunity</a:t>
                      </a:r>
                    </a:p>
                    <a:p>
                      <a:pPr marL="100330" marR="0">
                        <a:spcBef>
                          <a:spcPts val="0"/>
                        </a:spcBef>
                        <a:spcAft>
                          <a:spcPts val="0"/>
                        </a:spcAft>
                      </a:pPr>
                      <a:r>
                        <a:rPr lang="en-US" sz="1000" dirty="0">
                          <a:effectLst/>
                        </a:rPr>
                        <a:t>SBUA</a:t>
                      </a:r>
                    </a:p>
                    <a:p>
                      <a:pPr marL="100330" marR="0">
                        <a:spcBef>
                          <a:spcPts val="0"/>
                        </a:spcBef>
                        <a:spcAft>
                          <a:spcPts val="0"/>
                        </a:spcAft>
                      </a:pPr>
                      <a:r>
                        <a:rPr lang="en-US" sz="1000" dirty="0">
                          <a:effectLst/>
                        </a:rPr>
                        <a:t>SCG</a:t>
                      </a:r>
                    </a:p>
                    <a:p>
                      <a:pPr marL="100330" marR="0">
                        <a:spcBef>
                          <a:spcPts val="0"/>
                        </a:spcBef>
                        <a:spcAft>
                          <a:spcPts val="0"/>
                        </a:spcAft>
                      </a:pPr>
                      <a:r>
                        <a:rPr lang="en-US" sz="1000" dirty="0">
                          <a:effectLst/>
                        </a:rPr>
                        <a:t>Silent Running LLC</a:t>
                      </a:r>
                    </a:p>
                    <a:p>
                      <a:pPr marL="100330" marR="0">
                        <a:spcBef>
                          <a:spcPts val="0"/>
                        </a:spcBef>
                        <a:spcAft>
                          <a:spcPts val="0"/>
                        </a:spcAft>
                      </a:pPr>
                      <a:r>
                        <a:rPr lang="en-US" sz="1000" dirty="0">
                          <a:effectLst/>
                        </a:rPr>
                        <a:t>SoCalREN</a:t>
                      </a:r>
                    </a:p>
                    <a:p>
                      <a:pPr marL="100330" marR="0">
                        <a:spcBef>
                          <a:spcPts val="0"/>
                        </a:spcBef>
                        <a:spcAft>
                          <a:spcPts val="0"/>
                        </a:spcAft>
                      </a:pPr>
                      <a:r>
                        <a:rPr lang="en-US" sz="1000" dirty="0">
                          <a:effectLst/>
                        </a:rPr>
                        <a:t>The Energy Coalition</a:t>
                      </a:r>
                    </a:p>
                    <a:p>
                      <a:pPr marL="100330" marR="0">
                        <a:spcBef>
                          <a:spcPts val="0"/>
                        </a:spcBef>
                        <a:spcAft>
                          <a:spcPts val="0"/>
                        </a:spcAft>
                      </a:pPr>
                      <a:r>
                        <a:rPr lang="en-US" sz="1000" dirty="0">
                          <a:effectLst/>
                        </a:rPr>
                        <a:t>TRC</a:t>
                      </a:r>
                    </a:p>
                    <a:p>
                      <a:pPr marL="100330" marR="0">
                        <a:spcBef>
                          <a:spcPts val="0"/>
                        </a:spcBef>
                        <a:spcAft>
                          <a:spcPts val="0"/>
                        </a:spcAft>
                      </a:pPr>
                      <a:r>
                        <a:rPr lang="en-US" sz="1000" dirty="0" err="1">
                          <a:effectLst/>
                        </a:rPr>
                        <a:t>Viridis</a:t>
                      </a:r>
                      <a:r>
                        <a:rPr lang="en-US" sz="1000" dirty="0">
                          <a:effectLst/>
                        </a:rPr>
                        <a:t> Consulting</a:t>
                      </a:r>
                      <a:endParaRPr lang="en-US" sz="1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6937" marR="46937" marT="0" marB="0"/>
                </a:tc>
                <a:extLst>
                  <a:ext uri="{0D108BD9-81ED-4DB2-BD59-A6C34878D82A}">
                    <a16:rowId xmlns:a16="http://schemas.microsoft.com/office/drawing/2014/main" val="1372705429"/>
                  </a:ext>
                </a:extLst>
              </a:tr>
            </a:tbl>
          </a:graphicData>
        </a:graphic>
      </p:graphicFrame>
    </p:spTree>
    <p:extLst>
      <p:ext uri="{BB962C8B-B14F-4D97-AF65-F5344CB8AC3E}">
        <p14:creationId xmlns:p14="http://schemas.microsoft.com/office/powerpoint/2010/main" val="2361576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F76EC11-78C8-184A-99F2-52519378C711}"/>
              </a:ext>
            </a:extLst>
          </p:cNvPr>
          <p:cNvSpPr>
            <a:spLocks noGrp="1"/>
          </p:cNvSpPr>
          <p:nvPr>
            <p:ph idx="1"/>
          </p:nvPr>
        </p:nvSpPr>
        <p:spPr>
          <a:xfrm>
            <a:off x="278198" y="992187"/>
            <a:ext cx="6172200" cy="4873625"/>
          </a:xfrm>
        </p:spPr>
        <p:txBody>
          <a:bodyPr anchor="ctr">
            <a:normAutofit/>
          </a:bodyPr>
          <a:lstStyle/>
          <a:p>
            <a:pPr marL="0" indent="0" algn="ctr">
              <a:buNone/>
            </a:pPr>
            <a:r>
              <a:rPr lang="en-US" sz="4800" dirty="0"/>
              <a:t>HOUSEKEEPING &amp; NEXT STEPS/ PROCESS DISCUSSION</a:t>
            </a:r>
          </a:p>
        </p:txBody>
      </p:sp>
      <p:graphicFrame>
        <p:nvGraphicFramePr>
          <p:cNvPr id="8" name="Text Placeholder 5">
            <a:extLst>
              <a:ext uri="{FF2B5EF4-FFF2-40B4-BE49-F238E27FC236}">
                <a16:creationId xmlns:a16="http://schemas.microsoft.com/office/drawing/2014/main" id="{42A0E638-503C-43B3-8D5B-873CC8178DBA}"/>
              </a:ext>
            </a:extLst>
          </p:cNvPr>
          <p:cNvGraphicFramePr/>
          <p:nvPr>
            <p:extLst>
              <p:ext uri="{D42A27DB-BD31-4B8C-83A1-F6EECF244321}">
                <p14:modId xmlns:p14="http://schemas.microsoft.com/office/powerpoint/2010/main" val="3091047715"/>
              </p:ext>
            </p:extLst>
          </p:nvPr>
        </p:nvGraphicFramePr>
        <p:xfrm>
          <a:off x="6587067" y="1099910"/>
          <a:ext cx="4402666" cy="5256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8DD74933-90CD-A442-BC2A-273BE45DB8DE}"/>
              </a:ext>
            </a:extLst>
          </p:cNvPr>
          <p:cNvSpPr>
            <a:spLocks noGrp="1"/>
          </p:cNvSpPr>
          <p:nvPr>
            <p:ph type="sldNum" sz="quarter" idx="12"/>
          </p:nvPr>
        </p:nvSpPr>
        <p:spPr/>
        <p:txBody>
          <a:bodyPr/>
          <a:lstStyle/>
          <a:p>
            <a:fld id="{F8E28480-1C08-4458-AD97-0283E6FFD09D}" type="slidenum">
              <a:rPr lang="en-US" smtClean="0"/>
              <a:t>3</a:t>
            </a:fld>
            <a:endParaRPr lang="en-US"/>
          </a:p>
        </p:txBody>
      </p:sp>
    </p:spTree>
    <p:extLst>
      <p:ext uri="{BB962C8B-B14F-4D97-AF65-F5344CB8AC3E}">
        <p14:creationId xmlns:p14="http://schemas.microsoft.com/office/powerpoint/2010/main" val="40608998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309FA25-1772-4961-90BE-D39F20067C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12" name="Rectangle 11">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818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2DF97875-B0EC-E640-A7C4-38B3464B86DF}"/>
              </a:ext>
            </a:extLst>
          </p:cNvPr>
          <p:cNvSpPr>
            <a:spLocks noGrp="1"/>
          </p:cNvSpPr>
          <p:nvPr>
            <p:ph type="title"/>
          </p:nvPr>
        </p:nvSpPr>
        <p:spPr>
          <a:xfrm>
            <a:off x="149199" y="498211"/>
            <a:ext cx="6303115" cy="1303606"/>
          </a:xfrm>
        </p:spPr>
        <p:txBody>
          <a:bodyPr>
            <a:normAutofit fontScale="90000"/>
          </a:bodyPr>
          <a:lstStyle/>
          <a:p>
            <a:pPr algn="ctr"/>
            <a:r>
              <a:rPr lang="en-US" dirty="0"/>
              <a:t>Round robin approach (if needed) - compensation recommendations</a:t>
            </a:r>
          </a:p>
        </p:txBody>
      </p:sp>
      <p:sp>
        <p:nvSpPr>
          <p:cNvPr id="3" name="Content Placeholder 2">
            <a:extLst>
              <a:ext uri="{FF2B5EF4-FFF2-40B4-BE49-F238E27FC236}">
                <a16:creationId xmlns:a16="http://schemas.microsoft.com/office/drawing/2014/main" id="{E70B6F3A-77C7-D943-9ECC-25EA51D9C970}"/>
              </a:ext>
            </a:extLst>
          </p:cNvPr>
          <p:cNvSpPr>
            <a:spLocks noGrp="1"/>
          </p:cNvSpPr>
          <p:nvPr>
            <p:ph idx="1"/>
          </p:nvPr>
        </p:nvSpPr>
        <p:spPr>
          <a:xfrm>
            <a:off x="685801" y="1817152"/>
            <a:ext cx="5485227" cy="4499241"/>
          </a:xfrm>
        </p:spPr>
        <p:txBody>
          <a:bodyPr>
            <a:normAutofit/>
          </a:bodyPr>
          <a:lstStyle/>
          <a:p>
            <a:pPr>
              <a:lnSpc>
                <a:spcPct val="90000"/>
              </a:lnSpc>
            </a:pPr>
            <a:r>
              <a:rPr lang="en-US" sz="1600" b="1" dirty="0"/>
              <a:t>Round robin for each recommendation</a:t>
            </a:r>
          </a:p>
          <a:p>
            <a:pPr>
              <a:lnSpc>
                <a:spcPct val="90000"/>
              </a:lnSpc>
            </a:pPr>
            <a:r>
              <a:rPr lang="en-US" sz="1600" b="1" dirty="0"/>
              <a:t>1 rep from each organization (excluding CPUC) states “agree” or “disagree” </a:t>
            </a:r>
            <a:r>
              <a:rPr lang="en-US" sz="1600" dirty="0"/>
              <a:t>with recommendation as written</a:t>
            </a:r>
          </a:p>
          <a:p>
            <a:pPr>
              <a:lnSpc>
                <a:spcPct val="90000"/>
              </a:lnSpc>
            </a:pPr>
            <a:r>
              <a:rPr lang="en-US" sz="1600" b="1" dirty="0"/>
              <a:t>Recommendations </a:t>
            </a:r>
          </a:p>
          <a:p>
            <a:pPr marL="457200" indent="-457200">
              <a:lnSpc>
                <a:spcPct val="90000"/>
              </a:lnSpc>
              <a:buFont typeface="+mj-lt"/>
              <a:buAutoNum type="arabicPeriod"/>
            </a:pPr>
            <a:r>
              <a:rPr lang="en-US" sz="1600" dirty="0"/>
              <a:t>Compensate CBOs and under-resourced organizations located in and serving ESJ communities</a:t>
            </a:r>
          </a:p>
          <a:p>
            <a:pPr marL="457200" indent="-457200">
              <a:lnSpc>
                <a:spcPct val="90000"/>
              </a:lnSpc>
              <a:buFont typeface="+mj-lt"/>
              <a:buAutoNum type="arabicPeriod"/>
            </a:pPr>
            <a:r>
              <a:rPr lang="en-US" sz="1600" dirty="0"/>
              <a:t>Establish regular membership activities eligible for compensation to help facilitate the compensation process</a:t>
            </a:r>
          </a:p>
          <a:p>
            <a:pPr marL="457200" indent="-457200">
              <a:lnSpc>
                <a:spcPct val="90000"/>
              </a:lnSpc>
              <a:buFont typeface="+mj-lt"/>
              <a:buAutoNum type="arabicPeriod"/>
            </a:pPr>
            <a:r>
              <a:rPr lang="en-US" sz="1600" dirty="0"/>
              <a:t>CPUC staff to determine feasibility and availability of using funds allocated for EE to compensate CBOs and under-resourced organizations. OR Future WG to explore funding through philanthropic entities. </a:t>
            </a:r>
          </a:p>
          <a:p>
            <a:pPr marL="457200" indent="-457200">
              <a:lnSpc>
                <a:spcPct val="90000"/>
              </a:lnSpc>
              <a:buFont typeface="+mj-lt"/>
              <a:buAutoNum type="arabicPeriod"/>
            </a:pPr>
            <a:r>
              <a:rPr lang="en-US" sz="1600" dirty="0"/>
              <a:t>Leverage existing resources across CA State agencies to identify potential candidates for compensation</a:t>
            </a:r>
          </a:p>
          <a:p>
            <a:pPr marL="457200" indent="-457200">
              <a:lnSpc>
                <a:spcPct val="90000"/>
              </a:lnSpc>
              <a:buFont typeface="+mj-lt"/>
              <a:buAutoNum type="arabicPeriod"/>
            </a:pPr>
            <a:r>
              <a:rPr lang="en-US" sz="1600" dirty="0"/>
              <a:t>Approve an ongoing Compensation sub-Working Group</a:t>
            </a:r>
          </a:p>
        </p:txBody>
      </p:sp>
      <p:sp>
        <p:nvSpPr>
          <p:cNvPr id="4" name="Slide Number Placeholder 3">
            <a:extLst>
              <a:ext uri="{FF2B5EF4-FFF2-40B4-BE49-F238E27FC236}">
                <a16:creationId xmlns:a16="http://schemas.microsoft.com/office/drawing/2014/main" id="{7A6F7127-4EED-354B-87B6-19C721DC74DC}"/>
              </a:ext>
            </a:extLst>
          </p:cNvPr>
          <p:cNvSpPr>
            <a:spLocks noGrp="1"/>
          </p:cNvSpPr>
          <p:nvPr>
            <p:ph type="sldNum" sz="quarter" idx="12"/>
          </p:nvPr>
        </p:nvSpPr>
        <p:spPr>
          <a:xfrm>
            <a:off x="11116340" y="6356350"/>
            <a:ext cx="871868"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8E28480-1C08-4458-AD97-0283E6FFD09D}"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30</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graphicFrame>
        <p:nvGraphicFramePr>
          <p:cNvPr id="5" name="Table 4">
            <a:extLst>
              <a:ext uri="{FF2B5EF4-FFF2-40B4-BE49-F238E27FC236}">
                <a16:creationId xmlns:a16="http://schemas.microsoft.com/office/drawing/2014/main" id="{E42CEEBE-9578-2849-AEAA-4B15E3512C29}"/>
              </a:ext>
            </a:extLst>
          </p:cNvPr>
          <p:cNvGraphicFramePr>
            <a:graphicFrameLocks noGrp="1"/>
          </p:cNvGraphicFramePr>
          <p:nvPr/>
        </p:nvGraphicFramePr>
        <p:xfrm>
          <a:off x="6924148" y="1150014"/>
          <a:ext cx="5118652" cy="4883101"/>
        </p:xfrm>
        <a:graphic>
          <a:graphicData uri="http://schemas.openxmlformats.org/drawingml/2006/table">
            <a:tbl>
              <a:tblPr firstRow="1" bandRow="1">
                <a:tableStyleId>{5C22544A-7EE6-4342-B048-85BDC9FD1C3A}</a:tableStyleId>
              </a:tblPr>
              <a:tblGrid>
                <a:gridCol w="361140">
                  <a:extLst>
                    <a:ext uri="{9D8B030D-6E8A-4147-A177-3AD203B41FA5}">
                      <a16:colId xmlns:a16="http://schemas.microsoft.com/office/drawing/2014/main" val="2597997338"/>
                    </a:ext>
                  </a:extLst>
                </a:gridCol>
                <a:gridCol w="2077076">
                  <a:extLst>
                    <a:ext uri="{9D8B030D-6E8A-4147-A177-3AD203B41FA5}">
                      <a16:colId xmlns:a16="http://schemas.microsoft.com/office/drawing/2014/main" val="3529227079"/>
                    </a:ext>
                  </a:extLst>
                </a:gridCol>
                <a:gridCol w="2680436">
                  <a:extLst>
                    <a:ext uri="{9D8B030D-6E8A-4147-A177-3AD203B41FA5}">
                      <a16:colId xmlns:a16="http://schemas.microsoft.com/office/drawing/2014/main" val="1009558797"/>
                    </a:ext>
                  </a:extLst>
                </a:gridCol>
              </a:tblGrid>
              <a:tr h="241290">
                <a:tc>
                  <a:txBody>
                    <a:bodyPr/>
                    <a:lstStyle/>
                    <a:p>
                      <a:pPr algn="l" fontAlgn="b"/>
                      <a:r>
                        <a:rPr lang="en-US" sz="1300" u="none" strike="noStrike">
                          <a:effectLst/>
                          <a:latin typeface="Goudy Old Style" panose="02020502050305020303" pitchFamily="18" charset="77"/>
                        </a:rPr>
                        <a:t>#</a:t>
                      </a:r>
                      <a:endParaRPr lang="en-US" sz="1300" b="0" i="0" u="none" strike="noStrike">
                        <a:solidFill>
                          <a:srgbClr val="000000"/>
                        </a:solidFill>
                        <a:effectLst/>
                        <a:latin typeface="Goudy Old Style" panose="02020502050305020303" pitchFamily="18" charset="77"/>
                      </a:endParaRPr>
                    </a:p>
                  </a:txBody>
                  <a:tcPr marL="7610" marR="7610" marT="7610" marB="0" anchor="b">
                    <a:lnT w="12700" cap="flat" cmpd="sng" algn="ctr">
                      <a:solidFill>
                        <a:schemeClr val="tx1"/>
                      </a:solidFill>
                      <a:prstDash val="solid"/>
                      <a:round/>
                      <a:headEnd type="none" w="med" len="med"/>
                      <a:tailEnd type="none" w="med" len="med"/>
                    </a:lnT>
                  </a:tcPr>
                </a:tc>
                <a:tc>
                  <a:txBody>
                    <a:bodyPr/>
                    <a:lstStyle/>
                    <a:p>
                      <a:pPr algn="l" fontAlgn="b"/>
                      <a:r>
                        <a:rPr lang="en-US" sz="1300" u="none" strike="noStrike">
                          <a:effectLst/>
                          <a:latin typeface="Goudy Old Style" panose="02020502050305020303" pitchFamily="18" charset="77"/>
                        </a:rPr>
                        <a:t>Company</a:t>
                      </a:r>
                      <a:endParaRPr lang="en-US" sz="1300" b="1" i="0" u="none" strike="noStrike">
                        <a:solidFill>
                          <a:srgbClr val="000000"/>
                        </a:solidFill>
                        <a:effectLst/>
                        <a:latin typeface="Goudy Old Style" panose="02020502050305020303" pitchFamily="18" charset="77"/>
                      </a:endParaRPr>
                    </a:p>
                  </a:txBody>
                  <a:tcPr marL="7610" marR="7610" marT="7610" marB="0" anchor="b">
                    <a:lnT w="12700" cap="flat" cmpd="sng" algn="ctr">
                      <a:solidFill>
                        <a:schemeClr val="tx1"/>
                      </a:solidFill>
                      <a:prstDash val="solid"/>
                      <a:round/>
                      <a:headEnd type="none" w="med" len="med"/>
                      <a:tailEnd type="none" w="med" len="med"/>
                    </a:lnT>
                  </a:tcPr>
                </a:tc>
                <a:tc>
                  <a:txBody>
                    <a:bodyPr/>
                    <a:lstStyle/>
                    <a:p>
                      <a:pPr algn="l" fontAlgn="b"/>
                      <a:r>
                        <a:rPr lang="en-US" sz="1300" u="none" strike="noStrike">
                          <a:effectLst/>
                          <a:latin typeface="Goudy Old Style" panose="02020502050305020303" pitchFamily="18" charset="77"/>
                        </a:rPr>
                        <a:t>Lead</a:t>
                      </a:r>
                      <a:endParaRPr lang="en-US" sz="1300" b="1" i="0" u="none" strike="noStrike">
                        <a:solidFill>
                          <a:srgbClr val="000000"/>
                        </a:solidFill>
                        <a:effectLst/>
                        <a:latin typeface="Goudy Old Style" panose="02020502050305020303" pitchFamily="18" charset="77"/>
                      </a:endParaRPr>
                    </a:p>
                  </a:txBody>
                  <a:tcPr marL="7610" marR="7610" marT="761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950998742"/>
                  </a:ext>
                </a:extLst>
              </a:tr>
              <a:tr h="242073">
                <a:tc>
                  <a:txBody>
                    <a:bodyPr/>
                    <a:lstStyle/>
                    <a:p>
                      <a:pPr algn="ctr" fontAlgn="b"/>
                      <a:r>
                        <a:rPr lang="en-US" sz="1300" u="none" strike="noStrike">
                          <a:effectLst/>
                          <a:latin typeface="Goudy Old Style" panose="02020502050305020303" pitchFamily="18" charset="77"/>
                        </a:rPr>
                        <a:t>1</a:t>
                      </a:r>
                      <a:endParaRPr lang="en-US" sz="1300" b="0" i="0" u="none" strike="noStrike">
                        <a:solidFill>
                          <a:srgbClr val="000000"/>
                        </a:solidFill>
                        <a:effectLst/>
                        <a:latin typeface="Goudy Old Style" panose="02020502050305020303" pitchFamily="18" charset="77"/>
                      </a:endParaRPr>
                    </a:p>
                  </a:txBody>
                  <a:tcPr marL="7610" marR="7610" marT="7610" marB="0" anchor="b"/>
                </a:tc>
                <a:tc>
                  <a:txBody>
                    <a:bodyPr/>
                    <a:lstStyle/>
                    <a:p>
                      <a:pPr marL="0" algn="l" defTabSz="914400" rtl="0" eaLnBrk="1" fontAlgn="b" latinLnBrk="0" hangingPunct="1"/>
                      <a:r>
                        <a:rPr lang="en-US" sz="1300" u="none" strike="noStrike" kern="1200">
                          <a:solidFill>
                            <a:schemeClr val="dk1"/>
                          </a:solidFill>
                          <a:effectLst/>
                          <a:latin typeface="Goudy Old Style" panose="02020502050305020303" pitchFamily="18" charset="77"/>
                          <a:ea typeface="+mn-ea"/>
                          <a:cs typeface="+mn-cs"/>
                        </a:rPr>
                        <a:t>CEE</a:t>
                      </a:r>
                    </a:p>
                  </a:txBody>
                  <a:tcPr marL="8394" marR="8394" marT="8394" marB="0" anchor="b"/>
                </a:tc>
                <a:tc>
                  <a:txBody>
                    <a:bodyPr/>
                    <a:lstStyle/>
                    <a:p>
                      <a:pPr marL="0" algn="l" defTabSz="914400" rtl="0" eaLnBrk="1" fontAlgn="b" latinLnBrk="0" hangingPunct="1"/>
                      <a:r>
                        <a:rPr lang="en-US" sz="1300" u="none" strike="noStrike" kern="1200" dirty="0">
                          <a:solidFill>
                            <a:schemeClr val="dk1"/>
                          </a:solidFill>
                          <a:effectLst/>
                          <a:latin typeface="Goudy Old Style" panose="02020502050305020303" pitchFamily="18" charset="77"/>
                          <a:ea typeface="+mn-ea"/>
                          <a:cs typeface="+mn-cs"/>
                        </a:rPr>
                        <a:t>Bernie Kotlier/ Alex </a:t>
                      </a:r>
                      <a:r>
                        <a:rPr lang="en-US" sz="1300" u="none" strike="noStrike" kern="1200" dirty="0" err="1">
                          <a:solidFill>
                            <a:schemeClr val="dk1"/>
                          </a:solidFill>
                          <a:effectLst/>
                          <a:latin typeface="Goudy Old Style" panose="02020502050305020303" pitchFamily="18" charset="77"/>
                          <a:ea typeface="+mn-ea"/>
                          <a:cs typeface="+mn-cs"/>
                        </a:rPr>
                        <a:t>Lantsberg</a:t>
                      </a:r>
                      <a:endParaRPr lang="en-US" sz="1300" u="none" strike="noStrike" kern="1200" dirty="0">
                        <a:solidFill>
                          <a:schemeClr val="dk1"/>
                        </a:solidFill>
                        <a:effectLst/>
                        <a:latin typeface="Goudy Old Style" panose="02020502050305020303" pitchFamily="18" charset="77"/>
                        <a:ea typeface="+mn-ea"/>
                        <a:cs typeface="+mn-cs"/>
                      </a:endParaRPr>
                    </a:p>
                  </a:txBody>
                  <a:tcPr marL="8394" marR="8394" marT="8394" marB="0" anchor="b"/>
                </a:tc>
                <a:extLst>
                  <a:ext uri="{0D108BD9-81ED-4DB2-BD59-A6C34878D82A}">
                    <a16:rowId xmlns:a16="http://schemas.microsoft.com/office/drawing/2014/main" val="3059227528"/>
                  </a:ext>
                </a:extLst>
              </a:tr>
              <a:tr h="242073">
                <a:tc>
                  <a:txBody>
                    <a:bodyPr/>
                    <a:lstStyle/>
                    <a:p>
                      <a:pPr algn="ctr" fontAlgn="b"/>
                      <a:r>
                        <a:rPr lang="en-US" sz="1300" u="none" strike="noStrike">
                          <a:effectLst/>
                          <a:latin typeface="Goudy Old Style" panose="02020502050305020303" pitchFamily="18" charset="77"/>
                        </a:rPr>
                        <a:t>2</a:t>
                      </a:r>
                      <a:endParaRPr lang="en-US" sz="1300" b="0" i="0" u="none" strike="noStrike">
                        <a:solidFill>
                          <a:srgbClr val="000000"/>
                        </a:solidFill>
                        <a:effectLst/>
                        <a:latin typeface="Goudy Old Style" panose="02020502050305020303" pitchFamily="18" charset="77"/>
                      </a:endParaRPr>
                    </a:p>
                  </a:txBody>
                  <a:tcPr marL="7610" marR="7610" marT="7610" marB="0" anchor="b"/>
                </a:tc>
                <a:tc>
                  <a:txBody>
                    <a:bodyPr/>
                    <a:lstStyle/>
                    <a:p>
                      <a:pPr marL="0" algn="l" defTabSz="914400" rtl="0" eaLnBrk="1" fontAlgn="b" latinLnBrk="0" hangingPunct="1"/>
                      <a:r>
                        <a:rPr lang="en-US" sz="1300" u="none" strike="noStrike" kern="1200" dirty="0">
                          <a:solidFill>
                            <a:schemeClr val="dk1"/>
                          </a:solidFill>
                          <a:effectLst/>
                          <a:latin typeface="Goudy Old Style" panose="02020502050305020303" pitchFamily="18" charset="77"/>
                          <a:ea typeface="+mn-ea"/>
                          <a:cs typeface="+mn-cs"/>
                        </a:rPr>
                        <a:t>CSE</a:t>
                      </a:r>
                    </a:p>
                  </a:txBody>
                  <a:tcPr marL="8394" marR="8394" marT="8394"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300" u="none" strike="noStrike" kern="1200" dirty="0" err="1">
                          <a:solidFill>
                            <a:schemeClr val="dk1"/>
                          </a:solidFill>
                          <a:effectLst/>
                          <a:latin typeface="Goudy Old Style" panose="02020502050305020303" pitchFamily="18" charset="77"/>
                          <a:ea typeface="+mn-ea"/>
                          <a:cs typeface="+mn-cs"/>
                        </a:rPr>
                        <a:t>Fabi</a:t>
                      </a:r>
                      <a:r>
                        <a:rPr lang="en-US" sz="1300" u="none" strike="noStrike" kern="1200" dirty="0">
                          <a:solidFill>
                            <a:schemeClr val="dk1"/>
                          </a:solidFill>
                          <a:effectLst/>
                          <a:latin typeface="Goudy Old Style" panose="02020502050305020303" pitchFamily="18" charset="77"/>
                          <a:ea typeface="+mn-ea"/>
                          <a:cs typeface="+mn-cs"/>
                        </a:rPr>
                        <a:t> Lao/Stephen Gunther</a:t>
                      </a:r>
                    </a:p>
                  </a:txBody>
                  <a:tcPr marL="8394" marR="8394" marT="8394" marB="0" anchor="b"/>
                </a:tc>
                <a:extLst>
                  <a:ext uri="{0D108BD9-81ED-4DB2-BD59-A6C34878D82A}">
                    <a16:rowId xmlns:a16="http://schemas.microsoft.com/office/drawing/2014/main" val="131220637"/>
                  </a:ext>
                </a:extLst>
              </a:tr>
              <a:tr h="242073">
                <a:tc>
                  <a:txBody>
                    <a:bodyPr/>
                    <a:lstStyle/>
                    <a:p>
                      <a:pPr algn="ctr" fontAlgn="b"/>
                      <a:r>
                        <a:rPr lang="en-US" sz="1300" u="none" strike="noStrike">
                          <a:effectLst/>
                          <a:latin typeface="Goudy Old Style" panose="02020502050305020303" pitchFamily="18" charset="77"/>
                        </a:rPr>
                        <a:t>3</a:t>
                      </a:r>
                      <a:endParaRPr lang="en-US" sz="1300" b="0" i="0" u="none" strike="noStrike">
                        <a:solidFill>
                          <a:srgbClr val="000000"/>
                        </a:solidFill>
                        <a:effectLst/>
                        <a:latin typeface="Goudy Old Style" panose="02020502050305020303" pitchFamily="18" charset="77"/>
                      </a:endParaRPr>
                    </a:p>
                  </a:txBody>
                  <a:tcPr marL="7610" marR="7610" marT="7610" marB="0" anchor="b"/>
                </a:tc>
                <a:tc>
                  <a:txBody>
                    <a:bodyPr/>
                    <a:lstStyle/>
                    <a:p>
                      <a:pPr marL="0" algn="l" defTabSz="914400" rtl="0" eaLnBrk="1" fontAlgn="b" latinLnBrk="0" hangingPunct="1"/>
                      <a:r>
                        <a:rPr lang="en-US" sz="1300" u="none" strike="noStrike" kern="1200">
                          <a:solidFill>
                            <a:schemeClr val="dk1"/>
                          </a:solidFill>
                          <a:effectLst/>
                          <a:latin typeface="Goudy Old Style" panose="02020502050305020303" pitchFamily="18" charset="77"/>
                          <a:ea typeface="+mn-ea"/>
                          <a:cs typeface="+mn-cs"/>
                        </a:rPr>
                        <a:t>SCE</a:t>
                      </a:r>
                    </a:p>
                  </a:txBody>
                  <a:tcPr marL="8394" marR="8394" marT="8394"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300" u="none" strike="noStrike" kern="1200" dirty="0">
                          <a:solidFill>
                            <a:schemeClr val="dk1"/>
                          </a:solidFill>
                          <a:effectLst/>
                          <a:latin typeface="Goudy Old Style" panose="02020502050305020303" pitchFamily="18" charset="77"/>
                          <a:ea typeface="+mn-ea"/>
                          <a:cs typeface="+mn-cs"/>
                        </a:rPr>
                        <a:t>Patty </a:t>
                      </a:r>
                      <a:r>
                        <a:rPr lang="en-US" sz="1300" u="none" strike="noStrike" kern="1200" dirty="0" err="1">
                          <a:solidFill>
                            <a:schemeClr val="dk1"/>
                          </a:solidFill>
                          <a:effectLst/>
                          <a:latin typeface="Goudy Old Style" panose="02020502050305020303" pitchFamily="18" charset="77"/>
                          <a:ea typeface="+mn-ea"/>
                          <a:cs typeface="+mn-cs"/>
                        </a:rPr>
                        <a:t>Neri</a:t>
                      </a:r>
                      <a:r>
                        <a:rPr lang="en-US" sz="1300" u="none" strike="noStrike" kern="1200" dirty="0">
                          <a:solidFill>
                            <a:schemeClr val="dk1"/>
                          </a:solidFill>
                          <a:effectLst/>
                          <a:latin typeface="Goudy Old Style" panose="02020502050305020303" pitchFamily="18" charset="77"/>
                          <a:ea typeface="+mn-ea"/>
                          <a:cs typeface="+mn-cs"/>
                        </a:rPr>
                        <a:t>/Chris Malotte</a:t>
                      </a:r>
                    </a:p>
                  </a:txBody>
                  <a:tcPr marL="8394" marR="8394" marT="8394" marB="0" anchor="b"/>
                </a:tc>
                <a:extLst>
                  <a:ext uri="{0D108BD9-81ED-4DB2-BD59-A6C34878D82A}">
                    <a16:rowId xmlns:a16="http://schemas.microsoft.com/office/drawing/2014/main" val="2998775824"/>
                  </a:ext>
                </a:extLst>
              </a:tr>
              <a:tr h="242073">
                <a:tc>
                  <a:txBody>
                    <a:bodyPr/>
                    <a:lstStyle/>
                    <a:p>
                      <a:pPr algn="ctr" fontAlgn="b"/>
                      <a:r>
                        <a:rPr lang="en-US" sz="1300" u="none" strike="noStrike">
                          <a:effectLst/>
                          <a:latin typeface="Goudy Old Style" panose="02020502050305020303" pitchFamily="18" charset="77"/>
                        </a:rPr>
                        <a:t>4</a:t>
                      </a:r>
                      <a:endParaRPr lang="en-US" sz="1300" b="0" i="0" u="none" strike="noStrike">
                        <a:solidFill>
                          <a:srgbClr val="000000"/>
                        </a:solidFill>
                        <a:effectLst/>
                        <a:latin typeface="Goudy Old Style" panose="02020502050305020303" pitchFamily="18" charset="77"/>
                      </a:endParaRPr>
                    </a:p>
                  </a:txBody>
                  <a:tcPr marL="7610" marR="7610" marT="7610" marB="0" anchor="b"/>
                </a:tc>
                <a:tc>
                  <a:txBody>
                    <a:bodyPr/>
                    <a:lstStyle/>
                    <a:p>
                      <a:pPr marL="0" algn="l" defTabSz="914400" rtl="0" eaLnBrk="1" fontAlgn="b" latinLnBrk="0" hangingPunct="1"/>
                      <a:r>
                        <a:rPr lang="en-US" sz="1300" u="none" strike="noStrike" kern="1200">
                          <a:solidFill>
                            <a:schemeClr val="dk1"/>
                          </a:solidFill>
                          <a:effectLst/>
                          <a:latin typeface="Goudy Old Style" panose="02020502050305020303" pitchFamily="18" charset="77"/>
                          <a:ea typeface="+mn-ea"/>
                          <a:cs typeface="+mn-cs"/>
                        </a:rPr>
                        <a:t>NRDC</a:t>
                      </a:r>
                    </a:p>
                  </a:txBody>
                  <a:tcPr marL="8394" marR="8394" marT="8394" marB="0" anchor="b"/>
                </a:tc>
                <a:tc>
                  <a:txBody>
                    <a:bodyPr/>
                    <a:lstStyle/>
                    <a:p>
                      <a:pPr marL="0" algn="l" defTabSz="914400" rtl="0" eaLnBrk="1" fontAlgn="b" latinLnBrk="0" hangingPunct="1"/>
                      <a:r>
                        <a:rPr lang="en-US" sz="1300" u="none" strike="noStrike" kern="1200">
                          <a:solidFill>
                            <a:schemeClr val="dk1"/>
                          </a:solidFill>
                          <a:effectLst/>
                          <a:latin typeface="Goudy Old Style" panose="02020502050305020303" pitchFamily="18" charset="77"/>
                          <a:ea typeface="+mn-ea"/>
                          <a:cs typeface="+mn-cs"/>
                        </a:rPr>
                        <a:t>Lara Ettenson</a:t>
                      </a:r>
                    </a:p>
                  </a:txBody>
                  <a:tcPr marL="8394" marR="8394" marT="8394" marB="0" anchor="b"/>
                </a:tc>
                <a:extLst>
                  <a:ext uri="{0D108BD9-81ED-4DB2-BD59-A6C34878D82A}">
                    <a16:rowId xmlns:a16="http://schemas.microsoft.com/office/drawing/2014/main" val="3382520036"/>
                  </a:ext>
                </a:extLst>
              </a:tr>
              <a:tr h="242073">
                <a:tc>
                  <a:txBody>
                    <a:bodyPr/>
                    <a:lstStyle/>
                    <a:p>
                      <a:pPr algn="ctr" fontAlgn="b"/>
                      <a:r>
                        <a:rPr lang="en-US" sz="1300" u="none" strike="noStrike">
                          <a:effectLst/>
                          <a:latin typeface="Goudy Old Style" panose="02020502050305020303" pitchFamily="18" charset="77"/>
                        </a:rPr>
                        <a:t>5</a:t>
                      </a:r>
                      <a:endParaRPr lang="en-US" sz="1300" b="0" i="0" u="none" strike="noStrike">
                        <a:solidFill>
                          <a:srgbClr val="000000"/>
                        </a:solidFill>
                        <a:effectLst/>
                        <a:latin typeface="Goudy Old Style" panose="02020502050305020303" pitchFamily="18" charset="77"/>
                      </a:endParaRPr>
                    </a:p>
                  </a:txBody>
                  <a:tcPr marL="7610" marR="7610" marT="7610" marB="0" anchor="b"/>
                </a:tc>
                <a:tc>
                  <a:txBody>
                    <a:bodyPr/>
                    <a:lstStyle/>
                    <a:p>
                      <a:pPr marL="0" algn="l" defTabSz="914400" rtl="0" eaLnBrk="1" fontAlgn="b" latinLnBrk="0" hangingPunct="1"/>
                      <a:r>
                        <a:rPr lang="en-US" sz="1300" u="none" strike="noStrike" kern="1200">
                          <a:solidFill>
                            <a:schemeClr val="dk1"/>
                          </a:solidFill>
                          <a:effectLst/>
                          <a:latin typeface="Goudy Old Style" panose="02020502050305020303" pitchFamily="18" charset="77"/>
                          <a:ea typeface="+mn-ea"/>
                          <a:cs typeface="+mn-cs"/>
                        </a:rPr>
                        <a:t>3C-REN</a:t>
                      </a:r>
                    </a:p>
                  </a:txBody>
                  <a:tcPr marL="8394" marR="8394" marT="8394" marB="0" anchor="b"/>
                </a:tc>
                <a:tc>
                  <a:txBody>
                    <a:bodyPr/>
                    <a:lstStyle/>
                    <a:p>
                      <a:pPr marL="0" algn="l" defTabSz="914400" rtl="0" eaLnBrk="1" fontAlgn="b" latinLnBrk="0" hangingPunct="1"/>
                      <a:r>
                        <a:rPr lang="en-US" sz="1300" u="none" strike="noStrike" kern="1200">
                          <a:solidFill>
                            <a:schemeClr val="dk1"/>
                          </a:solidFill>
                          <a:effectLst/>
                          <a:latin typeface="Goudy Old Style" panose="02020502050305020303" pitchFamily="18" charset="77"/>
                          <a:ea typeface="+mn-ea"/>
                          <a:cs typeface="+mn-cs"/>
                        </a:rPr>
                        <a:t>Alejandra Tellez</a:t>
                      </a:r>
                    </a:p>
                  </a:txBody>
                  <a:tcPr marL="8394" marR="8394" marT="8394" marB="0" anchor="b"/>
                </a:tc>
                <a:extLst>
                  <a:ext uri="{0D108BD9-81ED-4DB2-BD59-A6C34878D82A}">
                    <a16:rowId xmlns:a16="http://schemas.microsoft.com/office/drawing/2014/main" val="2670308870"/>
                  </a:ext>
                </a:extLst>
              </a:tr>
              <a:tr h="242073">
                <a:tc>
                  <a:txBody>
                    <a:bodyPr/>
                    <a:lstStyle/>
                    <a:p>
                      <a:pPr algn="ctr" fontAlgn="b"/>
                      <a:r>
                        <a:rPr lang="en-US" sz="1300" u="none" strike="noStrike">
                          <a:effectLst/>
                          <a:latin typeface="Goudy Old Style" panose="02020502050305020303" pitchFamily="18" charset="77"/>
                        </a:rPr>
                        <a:t>6</a:t>
                      </a:r>
                      <a:endParaRPr lang="en-US" sz="1300" b="0" i="0" u="none" strike="noStrike">
                        <a:solidFill>
                          <a:srgbClr val="000000"/>
                        </a:solidFill>
                        <a:effectLst/>
                        <a:latin typeface="Goudy Old Style" panose="02020502050305020303" pitchFamily="18" charset="77"/>
                      </a:endParaRPr>
                    </a:p>
                  </a:txBody>
                  <a:tcPr marL="7610" marR="7610" marT="7610" marB="0" anchor="b"/>
                </a:tc>
                <a:tc>
                  <a:txBody>
                    <a:bodyPr/>
                    <a:lstStyle/>
                    <a:p>
                      <a:pPr marL="0" algn="l" defTabSz="914400" rtl="0" eaLnBrk="1" fontAlgn="b" latinLnBrk="0" hangingPunct="1"/>
                      <a:r>
                        <a:rPr lang="en-US" sz="1300" u="none" strike="noStrike" kern="1200">
                          <a:solidFill>
                            <a:schemeClr val="dk1"/>
                          </a:solidFill>
                          <a:effectLst/>
                          <a:latin typeface="Goudy Old Style" panose="02020502050305020303" pitchFamily="18" charset="77"/>
                          <a:ea typeface="+mn-ea"/>
                          <a:cs typeface="+mn-cs"/>
                        </a:rPr>
                        <a:t>SoCalREN</a:t>
                      </a:r>
                    </a:p>
                  </a:txBody>
                  <a:tcPr marL="8394" marR="8394" marT="8394" marB="0" anchor="b"/>
                </a:tc>
                <a:tc>
                  <a:txBody>
                    <a:bodyPr/>
                    <a:lstStyle/>
                    <a:p>
                      <a:pPr marL="0" algn="l" defTabSz="914400" rtl="0" eaLnBrk="1" fontAlgn="b" latinLnBrk="0" hangingPunct="1"/>
                      <a:r>
                        <a:rPr lang="en-US" sz="1300" u="none" strike="noStrike" kern="1200">
                          <a:solidFill>
                            <a:schemeClr val="dk1"/>
                          </a:solidFill>
                          <a:effectLst/>
                          <a:latin typeface="Goudy Old Style" panose="02020502050305020303" pitchFamily="18" charset="77"/>
                          <a:ea typeface="+mn-ea"/>
                          <a:cs typeface="+mn-cs"/>
                        </a:rPr>
                        <a:t>Fernanda Craig</a:t>
                      </a:r>
                    </a:p>
                  </a:txBody>
                  <a:tcPr marL="8394" marR="8394" marT="8394" marB="0" anchor="b"/>
                </a:tc>
                <a:extLst>
                  <a:ext uri="{0D108BD9-81ED-4DB2-BD59-A6C34878D82A}">
                    <a16:rowId xmlns:a16="http://schemas.microsoft.com/office/drawing/2014/main" val="1924323124"/>
                  </a:ext>
                </a:extLst>
              </a:tr>
              <a:tr h="242073">
                <a:tc>
                  <a:txBody>
                    <a:bodyPr/>
                    <a:lstStyle/>
                    <a:p>
                      <a:pPr algn="ctr" fontAlgn="b"/>
                      <a:r>
                        <a:rPr lang="en-US" sz="1300" u="none" strike="noStrike">
                          <a:effectLst/>
                          <a:latin typeface="Goudy Old Style" panose="02020502050305020303" pitchFamily="18" charset="77"/>
                        </a:rPr>
                        <a:t>7</a:t>
                      </a:r>
                      <a:endParaRPr lang="en-US" sz="1300" b="0" i="0" u="none" strike="noStrike">
                        <a:solidFill>
                          <a:srgbClr val="000000"/>
                        </a:solidFill>
                        <a:effectLst/>
                        <a:latin typeface="Goudy Old Style" panose="02020502050305020303" pitchFamily="18" charset="77"/>
                      </a:endParaRPr>
                    </a:p>
                  </a:txBody>
                  <a:tcPr marL="7610" marR="7610" marT="7610" marB="0" anchor="b"/>
                </a:tc>
                <a:tc>
                  <a:txBody>
                    <a:bodyPr/>
                    <a:lstStyle/>
                    <a:p>
                      <a:pPr marL="0" algn="l" defTabSz="914400" rtl="0" eaLnBrk="1" fontAlgn="b" latinLnBrk="0" hangingPunct="1"/>
                      <a:r>
                        <a:rPr lang="en-US" sz="1300" u="none" strike="noStrike" kern="1200">
                          <a:solidFill>
                            <a:schemeClr val="dk1"/>
                          </a:solidFill>
                          <a:effectLst/>
                          <a:latin typeface="Goudy Old Style" panose="02020502050305020303" pitchFamily="18" charset="77"/>
                          <a:ea typeface="+mn-ea"/>
                          <a:cs typeface="+mn-cs"/>
                        </a:rPr>
                        <a:t>The Energy Coalition</a:t>
                      </a:r>
                    </a:p>
                  </a:txBody>
                  <a:tcPr marL="8394" marR="8394" marT="8394" marB="0" anchor="b"/>
                </a:tc>
                <a:tc>
                  <a:txBody>
                    <a:bodyPr/>
                    <a:lstStyle/>
                    <a:p>
                      <a:pPr marL="0" algn="l" defTabSz="914400" rtl="0" eaLnBrk="1" fontAlgn="b" latinLnBrk="0" hangingPunct="1"/>
                      <a:r>
                        <a:rPr lang="en-US" sz="1300" u="none" strike="noStrike" kern="1200">
                          <a:solidFill>
                            <a:schemeClr val="dk1"/>
                          </a:solidFill>
                          <a:effectLst/>
                          <a:latin typeface="Goudy Old Style" panose="02020502050305020303" pitchFamily="18" charset="77"/>
                          <a:ea typeface="+mn-ea"/>
                          <a:cs typeface="+mn-cs"/>
                        </a:rPr>
                        <a:t>Genaro Bugarin</a:t>
                      </a:r>
                    </a:p>
                  </a:txBody>
                  <a:tcPr marL="8394" marR="8394" marT="8394" marB="0" anchor="b"/>
                </a:tc>
                <a:extLst>
                  <a:ext uri="{0D108BD9-81ED-4DB2-BD59-A6C34878D82A}">
                    <a16:rowId xmlns:a16="http://schemas.microsoft.com/office/drawing/2014/main" val="3837713398"/>
                  </a:ext>
                </a:extLst>
              </a:tr>
              <a:tr h="242073">
                <a:tc>
                  <a:txBody>
                    <a:bodyPr/>
                    <a:lstStyle/>
                    <a:p>
                      <a:pPr algn="ctr" fontAlgn="b"/>
                      <a:r>
                        <a:rPr lang="en-US" sz="1300" b="0" i="0" u="none" strike="noStrike">
                          <a:solidFill>
                            <a:srgbClr val="000000"/>
                          </a:solidFill>
                          <a:effectLst/>
                          <a:latin typeface="Goudy Old Style" panose="02020502050305020303" pitchFamily="18" charset="77"/>
                        </a:rPr>
                        <a:t>8</a:t>
                      </a:r>
                    </a:p>
                  </a:txBody>
                  <a:tcPr marL="7610" marR="7610" marT="7610" marB="0" anchor="b"/>
                </a:tc>
                <a:tc>
                  <a:txBody>
                    <a:bodyPr/>
                    <a:lstStyle/>
                    <a:p>
                      <a:pPr marL="0" algn="l" defTabSz="914400" rtl="0" eaLnBrk="1" fontAlgn="b" latinLnBrk="0" hangingPunct="1"/>
                      <a:r>
                        <a:rPr lang="en-US" sz="1300" u="none" strike="noStrike" kern="1200">
                          <a:solidFill>
                            <a:schemeClr val="dk1"/>
                          </a:solidFill>
                          <a:effectLst/>
                          <a:latin typeface="Goudy Old Style" panose="02020502050305020303" pitchFamily="18" charset="77"/>
                          <a:ea typeface="+mn-ea"/>
                          <a:cs typeface="+mn-cs"/>
                        </a:rPr>
                        <a:t>SJVCEO</a:t>
                      </a:r>
                    </a:p>
                  </a:txBody>
                  <a:tcPr marL="8394" marR="8394" marT="8394" marB="0" anchor="b"/>
                </a:tc>
                <a:tc>
                  <a:txBody>
                    <a:bodyPr/>
                    <a:lstStyle/>
                    <a:p>
                      <a:pPr marL="0" algn="l" defTabSz="914400" rtl="0" eaLnBrk="1" fontAlgn="b" latinLnBrk="0" hangingPunct="1"/>
                      <a:r>
                        <a:rPr lang="en-US" sz="1300" u="none" strike="noStrike" kern="1200">
                          <a:solidFill>
                            <a:schemeClr val="dk1"/>
                          </a:solidFill>
                          <a:effectLst/>
                          <a:latin typeface="Goudy Old Style" panose="02020502050305020303" pitchFamily="18" charset="77"/>
                          <a:ea typeface="+mn-ea"/>
                          <a:cs typeface="+mn-cs"/>
                        </a:rPr>
                        <a:t>Kelsey Jones</a:t>
                      </a:r>
                    </a:p>
                  </a:txBody>
                  <a:tcPr marL="8394" marR="8394" marT="8394" marB="0" anchor="b"/>
                </a:tc>
                <a:extLst>
                  <a:ext uri="{0D108BD9-81ED-4DB2-BD59-A6C34878D82A}">
                    <a16:rowId xmlns:a16="http://schemas.microsoft.com/office/drawing/2014/main" val="3871202679"/>
                  </a:ext>
                </a:extLst>
              </a:tr>
              <a:tr h="443521">
                <a:tc>
                  <a:txBody>
                    <a:bodyPr/>
                    <a:lstStyle/>
                    <a:p>
                      <a:pPr algn="ctr" fontAlgn="b"/>
                      <a:r>
                        <a:rPr lang="en-US" sz="1300" u="none" strike="noStrike" kern="1200">
                          <a:solidFill>
                            <a:schemeClr val="dk1"/>
                          </a:solidFill>
                          <a:effectLst/>
                          <a:latin typeface="Goudy Old Style" panose="02020502050305020303" pitchFamily="18" charset="77"/>
                          <a:ea typeface="+mn-ea"/>
                          <a:cs typeface="+mn-cs"/>
                        </a:rPr>
                        <a:t>9</a:t>
                      </a:r>
                    </a:p>
                  </a:txBody>
                  <a:tcPr marL="8394" marR="8394" marT="8394" marB="0" anchor="b"/>
                </a:tc>
                <a:tc>
                  <a:txBody>
                    <a:bodyPr/>
                    <a:lstStyle/>
                    <a:p>
                      <a:pPr algn="l" fontAlgn="b"/>
                      <a:r>
                        <a:rPr lang="en-US" sz="1300" u="none" strike="noStrike" kern="1200">
                          <a:solidFill>
                            <a:schemeClr val="dk1"/>
                          </a:solidFill>
                          <a:effectLst/>
                          <a:latin typeface="Goudy Old Style" panose="02020502050305020303" pitchFamily="18" charset="77"/>
                          <a:ea typeface="+mn-ea"/>
                          <a:cs typeface="+mn-cs"/>
                        </a:rPr>
                        <a:t>La Cooperativa Campesina de California </a:t>
                      </a:r>
                    </a:p>
                  </a:txBody>
                  <a:tcPr marL="8394" marR="8394" marT="8394" marB="0" anchor="b"/>
                </a:tc>
                <a:tc>
                  <a:txBody>
                    <a:bodyPr/>
                    <a:lstStyle/>
                    <a:p>
                      <a:pPr algn="l" fontAlgn="b"/>
                      <a:r>
                        <a:rPr lang="en-US" sz="1300" u="none" strike="noStrike" kern="1200">
                          <a:solidFill>
                            <a:schemeClr val="dk1"/>
                          </a:solidFill>
                          <a:effectLst/>
                          <a:latin typeface="Goudy Old Style" panose="02020502050305020303" pitchFamily="18" charset="77"/>
                          <a:ea typeface="+mn-ea"/>
                          <a:cs typeface="+mn-cs"/>
                        </a:rPr>
                        <a:t>Robert Castaneda </a:t>
                      </a:r>
                    </a:p>
                  </a:txBody>
                  <a:tcPr marL="8394" marR="8394" marT="8394" marB="0" anchor="b"/>
                </a:tc>
                <a:extLst>
                  <a:ext uri="{0D108BD9-81ED-4DB2-BD59-A6C34878D82A}">
                    <a16:rowId xmlns:a16="http://schemas.microsoft.com/office/drawing/2014/main" val="3734997522"/>
                  </a:ext>
                </a:extLst>
              </a:tr>
              <a:tr h="242073">
                <a:tc>
                  <a:txBody>
                    <a:bodyPr/>
                    <a:lstStyle/>
                    <a:p>
                      <a:pPr algn="ctr" fontAlgn="b"/>
                      <a:r>
                        <a:rPr lang="en-US" sz="1300" u="none" strike="noStrike" kern="1200">
                          <a:solidFill>
                            <a:schemeClr val="dk1"/>
                          </a:solidFill>
                          <a:effectLst/>
                          <a:latin typeface="Goudy Old Style" panose="02020502050305020303" pitchFamily="18" charset="77"/>
                          <a:ea typeface="+mn-ea"/>
                          <a:cs typeface="+mn-cs"/>
                        </a:rPr>
                        <a:t>10</a:t>
                      </a:r>
                    </a:p>
                  </a:txBody>
                  <a:tcPr marL="8394" marR="8394" marT="8394" marB="0" anchor="b"/>
                </a:tc>
                <a:tc>
                  <a:txBody>
                    <a:bodyPr/>
                    <a:lstStyle/>
                    <a:p>
                      <a:pPr algn="l" fontAlgn="b"/>
                      <a:r>
                        <a:rPr lang="en-US" sz="1300" u="none" strike="noStrike" kern="1200">
                          <a:solidFill>
                            <a:schemeClr val="dk1"/>
                          </a:solidFill>
                          <a:effectLst/>
                          <a:latin typeface="Goudy Old Style" panose="02020502050305020303" pitchFamily="18" charset="77"/>
                          <a:ea typeface="+mn-ea"/>
                          <a:cs typeface="+mn-cs"/>
                        </a:rPr>
                        <a:t>ICF</a:t>
                      </a:r>
                    </a:p>
                  </a:txBody>
                  <a:tcPr marL="8394" marR="8394" marT="8394" marB="0" anchor="b"/>
                </a:tc>
                <a:tc>
                  <a:txBody>
                    <a:bodyPr/>
                    <a:lstStyle/>
                    <a:p>
                      <a:pPr algn="l" fontAlgn="b"/>
                      <a:r>
                        <a:rPr lang="en-US" sz="1300" u="none" strike="noStrike" kern="1200">
                          <a:solidFill>
                            <a:schemeClr val="dk1"/>
                          </a:solidFill>
                          <a:effectLst/>
                          <a:latin typeface="Goudy Old Style" panose="02020502050305020303" pitchFamily="18" charset="77"/>
                          <a:ea typeface="+mn-ea"/>
                          <a:cs typeface="+mn-cs"/>
                        </a:rPr>
                        <a:t>Dany Kahumoku</a:t>
                      </a:r>
                    </a:p>
                  </a:txBody>
                  <a:tcPr marL="8394" marR="8394" marT="8394" marB="0" anchor="b"/>
                </a:tc>
                <a:extLst>
                  <a:ext uri="{0D108BD9-81ED-4DB2-BD59-A6C34878D82A}">
                    <a16:rowId xmlns:a16="http://schemas.microsoft.com/office/drawing/2014/main" val="3893524942"/>
                  </a:ext>
                </a:extLst>
              </a:tr>
              <a:tr h="242073">
                <a:tc>
                  <a:txBody>
                    <a:bodyPr/>
                    <a:lstStyle/>
                    <a:p>
                      <a:pPr algn="ctr" fontAlgn="b"/>
                      <a:r>
                        <a:rPr lang="en-US" sz="1300" u="none" strike="noStrike" kern="1200">
                          <a:solidFill>
                            <a:schemeClr val="dk1"/>
                          </a:solidFill>
                          <a:effectLst/>
                          <a:latin typeface="Goudy Old Style" panose="02020502050305020303" pitchFamily="18" charset="77"/>
                          <a:ea typeface="+mn-ea"/>
                          <a:cs typeface="+mn-cs"/>
                        </a:rPr>
                        <a:t>11</a:t>
                      </a:r>
                    </a:p>
                  </a:txBody>
                  <a:tcPr marL="8394" marR="8394" marT="8394" marB="0" anchor="b"/>
                </a:tc>
                <a:tc>
                  <a:txBody>
                    <a:bodyPr/>
                    <a:lstStyle/>
                    <a:p>
                      <a:pPr algn="l" fontAlgn="b"/>
                      <a:r>
                        <a:rPr lang="en-US" sz="1300" u="none" strike="noStrike" kern="1200">
                          <a:solidFill>
                            <a:schemeClr val="dk1"/>
                          </a:solidFill>
                          <a:effectLst/>
                          <a:latin typeface="Goudy Old Style" panose="02020502050305020303" pitchFamily="18" charset="77"/>
                          <a:ea typeface="+mn-ea"/>
                          <a:cs typeface="+mn-cs"/>
                        </a:rPr>
                        <a:t>SEI (Strategic Energy Innovations)</a:t>
                      </a:r>
                    </a:p>
                  </a:txBody>
                  <a:tcPr marL="8394" marR="8394" marT="8394" marB="0" anchor="b"/>
                </a:tc>
                <a:tc>
                  <a:txBody>
                    <a:bodyPr/>
                    <a:lstStyle/>
                    <a:p>
                      <a:pPr algn="l" fontAlgn="b"/>
                      <a:r>
                        <a:rPr lang="en-US" sz="1300" u="none" strike="noStrike" kern="1200" dirty="0">
                          <a:solidFill>
                            <a:schemeClr val="dk1"/>
                          </a:solidFill>
                          <a:effectLst/>
                          <a:latin typeface="Goudy Old Style" panose="02020502050305020303" pitchFamily="18" charset="77"/>
                          <a:ea typeface="+mn-ea"/>
                          <a:cs typeface="+mn-cs"/>
                        </a:rPr>
                        <a:t>Jake Pollack/Stephanie Doi</a:t>
                      </a:r>
                    </a:p>
                  </a:txBody>
                  <a:tcPr marL="8394" marR="8394" marT="8394" marB="0" anchor="b"/>
                </a:tc>
                <a:extLst>
                  <a:ext uri="{0D108BD9-81ED-4DB2-BD59-A6C34878D82A}">
                    <a16:rowId xmlns:a16="http://schemas.microsoft.com/office/drawing/2014/main" val="2625015224"/>
                  </a:ext>
                </a:extLst>
              </a:tr>
              <a:tr h="242073">
                <a:tc>
                  <a:txBody>
                    <a:bodyPr/>
                    <a:lstStyle/>
                    <a:p>
                      <a:pPr algn="ctr" fontAlgn="b"/>
                      <a:r>
                        <a:rPr lang="en-US" sz="1300" u="none" strike="noStrike" kern="1200">
                          <a:solidFill>
                            <a:schemeClr val="dk1"/>
                          </a:solidFill>
                          <a:effectLst/>
                          <a:latin typeface="Goudy Old Style" panose="02020502050305020303" pitchFamily="18" charset="77"/>
                          <a:ea typeface="+mn-ea"/>
                          <a:cs typeface="+mn-cs"/>
                        </a:rPr>
                        <a:t>12</a:t>
                      </a:r>
                    </a:p>
                  </a:txBody>
                  <a:tcPr marL="8394" marR="8394" marT="8394" marB="0" anchor="b"/>
                </a:tc>
                <a:tc>
                  <a:txBody>
                    <a:bodyPr/>
                    <a:lstStyle/>
                    <a:p>
                      <a:pPr algn="l" fontAlgn="b"/>
                      <a:r>
                        <a:rPr lang="en-US" sz="1300" u="none" strike="noStrike" kern="1200">
                          <a:solidFill>
                            <a:schemeClr val="dk1"/>
                          </a:solidFill>
                          <a:effectLst/>
                          <a:latin typeface="Goudy Old Style" panose="02020502050305020303" pitchFamily="18" charset="77"/>
                          <a:ea typeface="+mn-ea"/>
                          <a:cs typeface="+mn-cs"/>
                        </a:rPr>
                        <a:t>Viridis Consulting, LLC</a:t>
                      </a:r>
                    </a:p>
                  </a:txBody>
                  <a:tcPr marL="8394" marR="8394" marT="8394" marB="0" anchor="b"/>
                </a:tc>
                <a:tc>
                  <a:txBody>
                    <a:bodyPr/>
                    <a:lstStyle/>
                    <a:p>
                      <a:pPr algn="l" fontAlgn="b"/>
                      <a:r>
                        <a:rPr lang="en-US" sz="1300" u="none" strike="noStrike" kern="1200">
                          <a:solidFill>
                            <a:schemeClr val="dk1"/>
                          </a:solidFill>
                          <a:effectLst/>
                          <a:latin typeface="Goudy Old Style" panose="02020502050305020303" pitchFamily="18" charset="77"/>
                          <a:ea typeface="+mn-ea"/>
                          <a:cs typeface="+mn-cs"/>
                        </a:rPr>
                        <a:t>Mabell Garcia Paine</a:t>
                      </a:r>
                    </a:p>
                  </a:txBody>
                  <a:tcPr marL="8394" marR="8394" marT="8394" marB="0" anchor="b"/>
                </a:tc>
                <a:extLst>
                  <a:ext uri="{0D108BD9-81ED-4DB2-BD59-A6C34878D82A}">
                    <a16:rowId xmlns:a16="http://schemas.microsoft.com/office/drawing/2014/main" val="4255608122"/>
                  </a:ext>
                </a:extLst>
              </a:tr>
              <a:tr h="242073">
                <a:tc>
                  <a:txBody>
                    <a:bodyPr/>
                    <a:lstStyle/>
                    <a:p>
                      <a:pPr algn="ctr" fontAlgn="b"/>
                      <a:r>
                        <a:rPr lang="en-US" sz="1300" u="none" strike="noStrike" kern="1200">
                          <a:solidFill>
                            <a:schemeClr val="dk1"/>
                          </a:solidFill>
                          <a:effectLst/>
                          <a:latin typeface="Goudy Old Style" panose="02020502050305020303" pitchFamily="18" charset="77"/>
                          <a:ea typeface="+mn-ea"/>
                          <a:cs typeface="+mn-cs"/>
                        </a:rPr>
                        <a:t>13</a:t>
                      </a:r>
                    </a:p>
                  </a:txBody>
                  <a:tcPr marL="8394" marR="8394" marT="8394" marB="0" anchor="b"/>
                </a:tc>
                <a:tc>
                  <a:txBody>
                    <a:bodyPr/>
                    <a:lstStyle/>
                    <a:p>
                      <a:pPr algn="l" fontAlgn="b"/>
                      <a:r>
                        <a:rPr lang="en-US" sz="1300" u="none" strike="noStrike" kern="1200">
                          <a:solidFill>
                            <a:schemeClr val="dk1"/>
                          </a:solidFill>
                          <a:effectLst/>
                          <a:latin typeface="Goudy Old Style" panose="02020502050305020303" pitchFamily="18" charset="77"/>
                          <a:ea typeface="+mn-ea"/>
                          <a:cs typeface="+mn-cs"/>
                        </a:rPr>
                        <a:t>Greenbank Associates</a:t>
                      </a:r>
                    </a:p>
                  </a:txBody>
                  <a:tcPr marL="8394" marR="8394" marT="8394" marB="0" anchor="b"/>
                </a:tc>
                <a:tc>
                  <a:txBody>
                    <a:bodyPr/>
                    <a:lstStyle/>
                    <a:p>
                      <a:pPr algn="l" fontAlgn="b"/>
                      <a:r>
                        <a:rPr lang="en-US" sz="1300" u="none" strike="noStrike" kern="1200">
                          <a:solidFill>
                            <a:schemeClr val="dk1"/>
                          </a:solidFill>
                          <a:effectLst/>
                          <a:latin typeface="Goudy Old Style" panose="02020502050305020303" pitchFamily="18" charset="77"/>
                          <a:ea typeface="+mn-ea"/>
                          <a:cs typeface="+mn-cs"/>
                        </a:rPr>
                        <a:t>Alice Sung</a:t>
                      </a:r>
                    </a:p>
                  </a:txBody>
                  <a:tcPr marL="8394" marR="8394" marT="8394" marB="0" anchor="b"/>
                </a:tc>
                <a:extLst>
                  <a:ext uri="{0D108BD9-81ED-4DB2-BD59-A6C34878D82A}">
                    <a16:rowId xmlns:a16="http://schemas.microsoft.com/office/drawing/2014/main" val="2435269092"/>
                  </a:ext>
                </a:extLst>
              </a:tr>
              <a:tr h="242073">
                <a:tc>
                  <a:txBody>
                    <a:bodyPr/>
                    <a:lstStyle/>
                    <a:p>
                      <a:pPr algn="ctr" fontAlgn="b"/>
                      <a:r>
                        <a:rPr lang="en-US" sz="1300" u="none" strike="noStrike" kern="1200">
                          <a:solidFill>
                            <a:schemeClr val="dk1"/>
                          </a:solidFill>
                          <a:effectLst/>
                          <a:latin typeface="Goudy Old Style" panose="02020502050305020303" pitchFamily="18" charset="77"/>
                          <a:ea typeface="+mn-ea"/>
                          <a:cs typeface="+mn-cs"/>
                        </a:rPr>
                        <a:t>14</a:t>
                      </a:r>
                    </a:p>
                  </a:txBody>
                  <a:tcPr marL="8394" marR="8394" marT="8394" marB="0" anchor="b"/>
                </a:tc>
                <a:tc>
                  <a:txBody>
                    <a:bodyPr/>
                    <a:lstStyle/>
                    <a:p>
                      <a:pPr algn="l" fontAlgn="b"/>
                      <a:r>
                        <a:rPr lang="en-US" sz="1300" u="none" strike="noStrike" kern="1200">
                          <a:solidFill>
                            <a:schemeClr val="dk1"/>
                          </a:solidFill>
                          <a:effectLst/>
                          <a:latin typeface="Goudy Old Style" panose="02020502050305020303" pitchFamily="18" charset="77"/>
                          <a:ea typeface="+mn-ea"/>
                          <a:cs typeface="+mn-cs"/>
                        </a:rPr>
                        <a:t>Energy Efficiency Council</a:t>
                      </a:r>
                    </a:p>
                  </a:txBody>
                  <a:tcPr marL="8394" marR="8394" marT="8394" marB="0" anchor="b"/>
                </a:tc>
                <a:tc>
                  <a:txBody>
                    <a:bodyPr/>
                    <a:lstStyle/>
                    <a:p>
                      <a:pPr algn="l" fontAlgn="b"/>
                      <a:r>
                        <a:rPr lang="en-US" sz="1300" u="none" strike="noStrike" kern="1200" dirty="0">
                          <a:solidFill>
                            <a:schemeClr val="dk1"/>
                          </a:solidFill>
                          <a:effectLst/>
                          <a:latin typeface="Goudy Old Style" panose="02020502050305020303" pitchFamily="18" charset="77"/>
                          <a:ea typeface="+mn-ea"/>
                          <a:cs typeface="+mn-cs"/>
                        </a:rPr>
                        <a:t>Allan Rago/Ron Garcia</a:t>
                      </a:r>
                    </a:p>
                  </a:txBody>
                  <a:tcPr marL="8394" marR="8394" marT="8394" marB="0" anchor="b"/>
                </a:tc>
                <a:extLst>
                  <a:ext uri="{0D108BD9-81ED-4DB2-BD59-A6C34878D82A}">
                    <a16:rowId xmlns:a16="http://schemas.microsoft.com/office/drawing/2014/main" val="629602163"/>
                  </a:ext>
                </a:extLst>
              </a:tr>
              <a:tr h="242073">
                <a:tc>
                  <a:txBody>
                    <a:bodyPr/>
                    <a:lstStyle/>
                    <a:p>
                      <a:pPr algn="ctr" fontAlgn="b"/>
                      <a:r>
                        <a:rPr lang="en-US" sz="1300" u="none" strike="noStrike" kern="1200">
                          <a:solidFill>
                            <a:schemeClr val="dk1"/>
                          </a:solidFill>
                          <a:effectLst/>
                          <a:latin typeface="Goudy Old Style" panose="02020502050305020303" pitchFamily="18" charset="77"/>
                          <a:ea typeface="+mn-ea"/>
                          <a:cs typeface="+mn-cs"/>
                        </a:rPr>
                        <a:t>15</a:t>
                      </a:r>
                    </a:p>
                  </a:txBody>
                  <a:tcPr marL="8394" marR="8394" marT="8394" marB="0" anchor="b"/>
                </a:tc>
                <a:tc>
                  <a:txBody>
                    <a:bodyPr/>
                    <a:lstStyle/>
                    <a:p>
                      <a:pPr algn="l" fontAlgn="b"/>
                      <a:r>
                        <a:rPr lang="en-US" sz="1300" u="none" strike="noStrike" kern="1200">
                          <a:solidFill>
                            <a:schemeClr val="dk1"/>
                          </a:solidFill>
                          <a:effectLst/>
                          <a:latin typeface="Goudy Old Style" panose="02020502050305020303" pitchFamily="18" charset="77"/>
                          <a:ea typeface="+mn-ea"/>
                          <a:cs typeface="+mn-cs"/>
                        </a:rPr>
                        <a:t>Future Energy Enterprises, LLC</a:t>
                      </a:r>
                    </a:p>
                  </a:txBody>
                  <a:tcPr marL="8394" marR="8394" marT="8394" marB="0" anchor="b"/>
                </a:tc>
                <a:tc>
                  <a:txBody>
                    <a:bodyPr/>
                    <a:lstStyle/>
                    <a:p>
                      <a:pPr algn="l" fontAlgn="b"/>
                      <a:r>
                        <a:rPr lang="en-US" sz="1300" u="none" strike="noStrike" kern="1200">
                          <a:solidFill>
                            <a:schemeClr val="dk1"/>
                          </a:solidFill>
                          <a:effectLst/>
                          <a:latin typeface="Goudy Old Style" panose="02020502050305020303" pitchFamily="18" charset="77"/>
                          <a:ea typeface="+mn-ea"/>
                          <a:cs typeface="+mn-cs"/>
                        </a:rPr>
                        <a:t>Annette Beitel</a:t>
                      </a:r>
                    </a:p>
                  </a:txBody>
                  <a:tcPr marL="8394" marR="8394" marT="8394" marB="0" anchor="b"/>
                </a:tc>
                <a:extLst>
                  <a:ext uri="{0D108BD9-81ED-4DB2-BD59-A6C34878D82A}">
                    <a16:rowId xmlns:a16="http://schemas.microsoft.com/office/drawing/2014/main" val="394593541"/>
                  </a:ext>
                </a:extLst>
              </a:tr>
              <a:tr h="242073">
                <a:tc>
                  <a:txBody>
                    <a:bodyPr/>
                    <a:lstStyle/>
                    <a:p>
                      <a:pPr marL="0" algn="ctr" defTabSz="914400" rtl="0" eaLnBrk="1" fontAlgn="b" latinLnBrk="0" hangingPunct="1"/>
                      <a:r>
                        <a:rPr lang="en-US" sz="1300" u="none" strike="noStrike" kern="1200">
                          <a:solidFill>
                            <a:schemeClr val="dk1"/>
                          </a:solidFill>
                          <a:effectLst/>
                          <a:latin typeface="Goudy Old Style" panose="02020502050305020303" pitchFamily="18" charset="77"/>
                          <a:ea typeface="+mn-ea"/>
                          <a:cs typeface="+mn-cs"/>
                        </a:rPr>
                        <a:t>16</a:t>
                      </a:r>
                    </a:p>
                  </a:txBody>
                  <a:tcPr marL="8394" marR="8394" marT="8394" marB="0" anchor="b"/>
                </a:tc>
                <a:tc>
                  <a:txBody>
                    <a:bodyPr/>
                    <a:lstStyle/>
                    <a:p>
                      <a:pPr marL="0" algn="l" defTabSz="914400" rtl="0" eaLnBrk="1" fontAlgn="b" latinLnBrk="0" hangingPunct="1"/>
                      <a:r>
                        <a:rPr lang="en-US" sz="1300" u="none" strike="noStrike" kern="1200">
                          <a:solidFill>
                            <a:schemeClr val="dk1"/>
                          </a:solidFill>
                          <a:effectLst/>
                          <a:latin typeface="Goudy Old Style" panose="02020502050305020303" pitchFamily="18" charset="77"/>
                          <a:ea typeface="+mn-ea"/>
                          <a:cs typeface="+mn-cs"/>
                        </a:rPr>
                        <a:t>Don Arambula Consulting</a:t>
                      </a:r>
                    </a:p>
                  </a:txBody>
                  <a:tcPr marL="8394" marR="8394" marT="8394"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300" u="none" strike="noStrike" kern="1200" dirty="0">
                          <a:solidFill>
                            <a:schemeClr val="dk1"/>
                          </a:solidFill>
                          <a:effectLst/>
                          <a:latin typeface="Goudy Old Style" panose="02020502050305020303" pitchFamily="18" charset="77"/>
                          <a:ea typeface="+mn-ea"/>
                          <a:cs typeface="+mn-cs"/>
                        </a:rPr>
                        <a:t>Don Arambula/Elizabeth Lowe</a:t>
                      </a:r>
                    </a:p>
                  </a:txBody>
                  <a:tcPr marL="8394" marR="8394" marT="8394" marB="0" anchor="b"/>
                </a:tc>
                <a:extLst>
                  <a:ext uri="{0D108BD9-81ED-4DB2-BD59-A6C34878D82A}">
                    <a16:rowId xmlns:a16="http://schemas.microsoft.com/office/drawing/2014/main" val="2901502712"/>
                  </a:ext>
                </a:extLst>
              </a:tr>
              <a:tr h="242073">
                <a:tc>
                  <a:txBody>
                    <a:bodyPr/>
                    <a:lstStyle/>
                    <a:p>
                      <a:pPr marL="0" algn="ctr" defTabSz="914400" rtl="0" eaLnBrk="1" fontAlgn="b" latinLnBrk="0" hangingPunct="1"/>
                      <a:r>
                        <a:rPr lang="en-US" sz="1300" u="none" strike="noStrike" kern="1200">
                          <a:solidFill>
                            <a:schemeClr val="dk1"/>
                          </a:solidFill>
                          <a:effectLst/>
                          <a:latin typeface="Goudy Old Style" panose="02020502050305020303" pitchFamily="18" charset="77"/>
                          <a:ea typeface="+mn-ea"/>
                          <a:cs typeface="+mn-cs"/>
                        </a:rPr>
                        <a:t>17</a:t>
                      </a:r>
                    </a:p>
                  </a:txBody>
                  <a:tcPr marL="8394" marR="8394" marT="8394" marB="0" anchor="b"/>
                </a:tc>
                <a:tc>
                  <a:txBody>
                    <a:bodyPr/>
                    <a:lstStyle/>
                    <a:p>
                      <a:pPr marL="0" algn="l" defTabSz="914400" rtl="0" eaLnBrk="1" fontAlgn="b" latinLnBrk="0" hangingPunct="1"/>
                      <a:r>
                        <a:rPr lang="en-US" sz="1300" u="none" strike="noStrike" kern="1200">
                          <a:solidFill>
                            <a:schemeClr val="dk1"/>
                          </a:solidFill>
                          <a:effectLst/>
                          <a:latin typeface="Goudy Old Style" panose="02020502050305020303" pitchFamily="18" charset="77"/>
                          <a:ea typeface="+mn-ea"/>
                          <a:cs typeface="+mn-cs"/>
                        </a:rPr>
                        <a:t>Silent Running LLC</a:t>
                      </a:r>
                    </a:p>
                  </a:txBody>
                  <a:tcPr marL="8394" marR="8394" marT="8394" marB="0" anchor="b"/>
                </a:tc>
                <a:tc>
                  <a:txBody>
                    <a:bodyPr/>
                    <a:lstStyle/>
                    <a:p>
                      <a:pPr marL="0" algn="l" defTabSz="914400" rtl="0" eaLnBrk="1" fontAlgn="b" latinLnBrk="0" hangingPunct="1"/>
                      <a:r>
                        <a:rPr lang="en-US" sz="1300" u="none" strike="noStrike" kern="1200" dirty="0">
                          <a:solidFill>
                            <a:schemeClr val="dk1"/>
                          </a:solidFill>
                          <a:effectLst/>
                          <a:latin typeface="Goudy Old Style" panose="02020502050305020303" pitchFamily="18" charset="77"/>
                          <a:ea typeface="+mn-ea"/>
                          <a:cs typeface="+mn-cs"/>
                        </a:rPr>
                        <a:t>James Dodenhoff</a:t>
                      </a:r>
                    </a:p>
                  </a:txBody>
                  <a:tcPr marL="8394" marR="8394" marT="8394" marB="0" anchor="b"/>
                </a:tc>
                <a:extLst>
                  <a:ext uri="{0D108BD9-81ED-4DB2-BD59-A6C34878D82A}">
                    <a16:rowId xmlns:a16="http://schemas.microsoft.com/office/drawing/2014/main" val="3850112060"/>
                  </a:ext>
                </a:extLst>
              </a:tr>
            </a:tbl>
          </a:graphicData>
        </a:graphic>
      </p:graphicFrame>
    </p:spTree>
    <p:extLst>
      <p:ext uri="{BB962C8B-B14F-4D97-AF65-F5344CB8AC3E}">
        <p14:creationId xmlns:p14="http://schemas.microsoft.com/office/powerpoint/2010/main" val="5531063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97875-B0EC-E640-A7C4-38B3464B86DF}"/>
              </a:ext>
            </a:extLst>
          </p:cNvPr>
          <p:cNvSpPr>
            <a:spLocks noGrp="1"/>
          </p:cNvSpPr>
          <p:nvPr>
            <p:ph type="title"/>
          </p:nvPr>
        </p:nvSpPr>
        <p:spPr>
          <a:xfrm>
            <a:off x="863600" y="533400"/>
            <a:ext cx="9486900" cy="685800"/>
          </a:xfrm>
        </p:spPr>
        <p:txBody>
          <a:bodyPr>
            <a:normAutofit fontScale="90000"/>
          </a:bodyPr>
          <a:lstStyle/>
          <a:p>
            <a:r>
              <a:rPr lang="en-US" dirty="0"/>
              <a:t>Facilitation recommendations – FOR 5</a:t>
            </a:r>
            <a:r>
              <a:rPr lang="en-US" baseline="30000" dirty="0"/>
              <a:t>TH</a:t>
            </a:r>
            <a:r>
              <a:rPr lang="en-US" dirty="0"/>
              <a:t> CDEI WG MTG</a:t>
            </a:r>
          </a:p>
        </p:txBody>
      </p:sp>
      <p:sp>
        <p:nvSpPr>
          <p:cNvPr id="3" name="Content Placeholder 2">
            <a:extLst>
              <a:ext uri="{FF2B5EF4-FFF2-40B4-BE49-F238E27FC236}">
                <a16:creationId xmlns:a16="http://schemas.microsoft.com/office/drawing/2014/main" id="{E70B6F3A-77C7-D943-9ECC-25EA51D9C970}"/>
              </a:ext>
            </a:extLst>
          </p:cNvPr>
          <p:cNvSpPr>
            <a:spLocks noGrp="1"/>
          </p:cNvSpPr>
          <p:nvPr>
            <p:ph idx="1"/>
          </p:nvPr>
        </p:nvSpPr>
        <p:spPr>
          <a:xfrm>
            <a:off x="863600" y="1469950"/>
            <a:ext cx="9939867" cy="4854649"/>
          </a:xfrm>
        </p:spPr>
        <p:txBody>
          <a:bodyPr>
            <a:normAutofit/>
          </a:bodyPr>
          <a:lstStyle/>
          <a:p>
            <a:r>
              <a:rPr lang="en-US" b="1" dirty="0"/>
              <a:t>Section 5 (page 22) </a:t>
            </a:r>
            <a:r>
              <a:rPr lang="en-US" dirty="0"/>
              <a:t>plus Appendix 5 (pages 42-44)</a:t>
            </a:r>
          </a:p>
          <a:p>
            <a:r>
              <a:rPr lang="en-US" b="1" dirty="0"/>
              <a:t>No mini team</a:t>
            </a:r>
            <a:endParaRPr lang="en-US" dirty="0"/>
          </a:p>
          <a:p>
            <a:r>
              <a:rPr lang="en-US" b="1" dirty="0"/>
              <a:t>5 possible recommendations from previously brainstormed list</a:t>
            </a:r>
          </a:p>
          <a:p>
            <a:pPr lvl="1"/>
            <a:endParaRPr lang="en-US" b="1" dirty="0"/>
          </a:p>
          <a:p>
            <a:endParaRPr lang="en-US" dirty="0"/>
          </a:p>
        </p:txBody>
      </p:sp>
      <p:sp>
        <p:nvSpPr>
          <p:cNvPr id="4" name="Slide Number Placeholder 3">
            <a:extLst>
              <a:ext uri="{FF2B5EF4-FFF2-40B4-BE49-F238E27FC236}">
                <a16:creationId xmlns:a16="http://schemas.microsoft.com/office/drawing/2014/main" id="{7A6F7127-4EED-354B-87B6-19C721DC74D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28480-1C08-4458-AD97-0283E6FFD09D}"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spTree>
    <p:extLst>
      <p:ext uri="{BB962C8B-B14F-4D97-AF65-F5344CB8AC3E}">
        <p14:creationId xmlns:p14="http://schemas.microsoft.com/office/powerpoint/2010/main" val="37875634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97875-B0EC-E640-A7C4-38B3464B86DF}"/>
              </a:ext>
            </a:extLst>
          </p:cNvPr>
          <p:cNvSpPr>
            <a:spLocks noGrp="1"/>
          </p:cNvSpPr>
          <p:nvPr>
            <p:ph type="title"/>
          </p:nvPr>
        </p:nvSpPr>
        <p:spPr>
          <a:xfrm>
            <a:off x="863600" y="533400"/>
            <a:ext cx="9486900" cy="685800"/>
          </a:xfrm>
        </p:spPr>
        <p:txBody>
          <a:bodyPr>
            <a:normAutofit fontScale="90000"/>
          </a:bodyPr>
          <a:lstStyle/>
          <a:p>
            <a:r>
              <a:rPr lang="en-US" dirty="0"/>
              <a:t>Recruitment &amp; retention – FOR 5</a:t>
            </a:r>
            <a:r>
              <a:rPr lang="en-US" baseline="30000" dirty="0"/>
              <a:t>TH</a:t>
            </a:r>
            <a:r>
              <a:rPr lang="en-US" dirty="0"/>
              <a:t> CDEI WG MTG</a:t>
            </a:r>
          </a:p>
        </p:txBody>
      </p:sp>
      <p:sp>
        <p:nvSpPr>
          <p:cNvPr id="3" name="Content Placeholder 2">
            <a:extLst>
              <a:ext uri="{FF2B5EF4-FFF2-40B4-BE49-F238E27FC236}">
                <a16:creationId xmlns:a16="http://schemas.microsoft.com/office/drawing/2014/main" id="{E70B6F3A-77C7-D943-9ECC-25EA51D9C970}"/>
              </a:ext>
            </a:extLst>
          </p:cNvPr>
          <p:cNvSpPr>
            <a:spLocks noGrp="1"/>
          </p:cNvSpPr>
          <p:nvPr>
            <p:ph idx="1"/>
          </p:nvPr>
        </p:nvSpPr>
        <p:spPr>
          <a:xfrm>
            <a:off x="863600" y="1469950"/>
            <a:ext cx="9939867" cy="4854649"/>
          </a:xfrm>
        </p:spPr>
        <p:txBody>
          <a:bodyPr>
            <a:normAutofit/>
          </a:bodyPr>
          <a:lstStyle/>
          <a:p>
            <a:r>
              <a:rPr lang="en-US" b="1" dirty="0"/>
              <a:t>Section 4 (pages 19-21) </a:t>
            </a:r>
            <a:r>
              <a:rPr lang="en-US" dirty="0"/>
              <a:t>plus Appendix 4 (pages 40-41)</a:t>
            </a:r>
          </a:p>
          <a:p>
            <a:r>
              <a:rPr lang="en-US" b="1" dirty="0"/>
              <a:t>Mini team: </a:t>
            </a:r>
            <a:r>
              <a:rPr lang="en-US" dirty="0"/>
              <a:t>Annette </a:t>
            </a:r>
            <a:r>
              <a:rPr lang="en-US" dirty="0" err="1"/>
              <a:t>Beitel</a:t>
            </a:r>
            <a:r>
              <a:rPr lang="en-US" dirty="0"/>
              <a:t>, Patty </a:t>
            </a:r>
            <a:r>
              <a:rPr lang="en-US" dirty="0" err="1"/>
              <a:t>Neri</a:t>
            </a:r>
            <a:r>
              <a:rPr lang="en-US" dirty="0"/>
              <a:t>, and Nicole Cropper</a:t>
            </a:r>
          </a:p>
          <a:p>
            <a:r>
              <a:rPr lang="en-US" b="1" dirty="0"/>
              <a:t>4 recommendations</a:t>
            </a:r>
          </a:p>
          <a:p>
            <a:pPr marL="914400" lvl="1" indent="-457200">
              <a:buFont typeface="+mj-lt"/>
              <a:buAutoNum type="arabicPeriod"/>
            </a:pPr>
            <a:r>
              <a:rPr lang="en-US" dirty="0"/>
              <a:t>Build relationships with organizations outside of traditional CPUC parties</a:t>
            </a:r>
          </a:p>
          <a:p>
            <a:pPr marL="914400" lvl="1" indent="-457200">
              <a:buFont typeface="+mj-lt"/>
              <a:buAutoNum type="arabicPeriod"/>
            </a:pPr>
            <a:r>
              <a:rPr lang="en-US" dirty="0"/>
              <a:t>Outreach: Recruit from Regions that are Disadvantaged or Underrepresented</a:t>
            </a:r>
          </a:p>
          <a:p>
            <a:pPr marL="914400" lvl="1" indent="-457200">
              <a:buFont typeface="+mj-lt"/>
              <a:buAutoNum type="arabicPeriod"/>
            </a:pPr>
            <a:r>
              <a:rPr lang="en-US" dirty="0"/>
              <a:t>Develop Recruitment and Retention Plan</a:t>
            </a:r>
          </a:p>
          <a:p>
            <a:pPr marL="914400" lvl="1" indent="-457200">
              <a:buFont typeface="+mj-lt"/>
              <a:buAutoNum type="arabicPeriod"/>
            </a:pPr>
            <a:r>
              <a:rPr lang="en-US" dirty="0"/>
              <a:t>Engage with Contractors who work with Underrepresented Customers</a:t>
            </a:r>
          </a:p>
          <a:p>
            <a:r>
              <a:rPr lang="en-US" b="1" dirty="0"/>
              <a:t>Presentation</a:t>
            </a:r>
            <a:endParaRPr lang="en-US" dirty="0"/>
          </a:p>
          <a:p>
            <a:r>
              <a:rPr lang="en-US" b="1" dirty="0"/>
              <a:t>Discussion &amp; Test for Consensus</a:t>
            </a:r>
          </a:p>
          <a:p>
            <a:pPr lvl="1"/>
            <a:r>
              <a:rPr lang="en-US" dirty="0"/>
              <a:t>Notes captured live in redline in report</a:t>
            </a:r>
          </a:p>
          <a:p>
            <a:pPr marL="457200" indent="-457200">
              <a:buFont typeface="+mj-lt"/>
              <a:buAutoNum type="arabicPeriod"/>
            </a:pPr>
            <a:endParaRPr lang="en-US" dirty="0"/>
          </a:p>
          <a:p>
            <a:endParaRPr lang="en-US" dirty="0"/>
          </a:p>
        </p:txBody>
      </p:sp>
      <p:sp>
        <p:nvSpPr>
          <p:cNvPr id="4" name="Slide Number Placeholder 3">
            <a:extLst>
              <a:ext uri="{FF2B5EF4-FFF2-40B4-BE49-F238E27FC236}">
                <a16:creationId xmlns:a16="http://schemas.microsoft.com/office/drawing/2014/main" id="{7A6F7127-4EED-354B-87B6-19C721DC74DC}"/>
              </a:ext>
            </a:extLst>
          </p:cNvPr>
          <p:cNvSpPr>
            <a:spLocks noGrp="1"/>
          </p:cNvSpPr>
          <p:nvPr>
            <p:ph type="sldNum" sz="quarter" idx="12"/>
          </p:nvPr>
        </p:nvSpPr>
        <p:spPr/>
        <p:txBody>
          <a:bodyPr/>
          <a:lstStyle/>
          <a:p>
            <a:fld id="{F8E28480-1C08-4458-AD97-0283E6FFD09D}" type="slidenum">
              <a:rPr lang="en-US" smtClean="0"/>
              <a:t>32</a:t>
            </a:fld>
            <a:endParaRPr lang="en-US"/>
          </a:p>
        </p:txBody>
      </p:sp>
    </p:spTree>
    <p:extLst>
      <p:ext uri="{BB962C8B-B14F-4D97-AF65-F5344CB8AC3E}">
        <p14:creationId xmlns:p14="http://schemas.microsoft.com/office/powerpoint/2010/main" val="1727122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717CB-3CE3-6847-9177-6BF2B6862D7C}"/>
              </a:ext>
            </a:extLst>
          </p:cNvPr>
          <p:cNvSpPr>
            <a:spLocks noGrp="1"/>
          </p:cNvSpPr>
          <p:nvPr>
            <p:ph type="title"/>
          </p:nvPr>
        </p:nvSpPr>
        <p:spPr>
          <a:xfrm>
            <a:off x="835573" y="275888"/>
            <a:ext cx="10884773" cy="591207"/>
          </a:xfrm>
        </p:spPr>
        <p:txBody>
          <a:bodyPr/>
          <a:lstStyle/>
          <a:p>
            <a:r>
              <a:rPr lang="en-US" dirty="0"/>
              <a:t>Zoom etiquette</a:t>
            </a:r>
          </a:p>
        </p:txBody>
      </p:sp>
      <p:sp>
        <p:nvSpPr>
          <p:cNvPr id="3" name="Content Placeholder 2">
            <a:extLst>
              <a:ext uri="{FF2B5EF4-FFF2-40B4-BE49-F238E27FC236}">
                <a16:creationId xmlns:a16="http://schemas.microsoft.com/office/drawing/2014/main" id="{5A0EDCD9-7740-B64B-A1B6-C2D9F6D8240D}"/>
              </a:ext>
            </a:extLst>
          </p:cNvPr>
          <p:cNvSpPr>
            <a:spLocks noGrp="1"/>
          </p:cNvSpPr>
          <p:nvPr>
            <p:ph idx="1"/>
          </p:nvPr>
        </p:nvSpPr>
        <p:spPr>
          <a:xfrm>
            <a:off x="835573" y="867095"/>
            <a:ext cx="10884774" cy="4895194"/>
          </a:xfrm>
        </p:spPr>
        <p:txBody>
          <a:bodyPr>
            <a:normAutofit fontScale="92500" lnSpcReduction="10000"/>
          </a:bodyPr>
          <a:lstStyle/>
          <a:p>
            <a:pPr marL="0" indent="0">
              <a:buNone/>
            </a:pPr>
            <a:r>
              <a:rPr lang="en-US" b="1" dirty="0"/>
              <a:t>Virtual Etiquette</a:t>
            </a:r>
            <a:endParaRPr lang="en-US" dirty="0"/>
          </a:p>
          <a:p>
            <a:pPr lvl="0"/>
            <a:r>
              <a:rPr lang="en-US" dirty="0"/>
              <a:t>Log on a few minutes early, if possible, to ensure your technical connection is working.</a:t>
            </a:r>
          </a:p>
          <a:p>
            <a:pPr lvl="0"/>
            <a:r>
              <a:rPr lang="en-US" dirty="0"/>
              <a:t>Share your video if possible – this fosters engagement and helps mimic an in-person meeting setting.</a:t>
            </a:r>
          </a:p>
          <a:p>
            <a:pPr lvl="0"/>
            <a:r>
              <a:rPr lang="en-US" dirty="0"/>
              <a:t>Raise your hand to enter the queue to speak—then wait for the Facilitator to call on you.</a:t>
            </a:r>
          </a:p>
          <a:p>
            <a:pPr lvl="0"/>
            <a:r>
              <a:rPr lang="en-US" dirty="0"/>
              <a:t>Mute yourself when you’re not speaking.</a:t>
            </a:r>
          </a:p>
          <a:p>
            <a:r>
              <a:rPr lang="en-US" dirty="0"/>
              <a:t>When to use the chat: share resources, ask non-substantive questions, share anonymous concerns with Lara or </a:t>
            </a:r>
            <a:r>
              <a:rPr lang="en-US" dirty="0" err="1"/>
              <a:t>Fabi</a:t>
            </a:r>
            <a:endParaRPr lang="en-US" dirty="0"/>
          </a:p>
          <a:p>
            <a:pPr lvl="2"/>
            <a:r>
              <a:rPr lang="en-US" dirty="0"/>
              <a:t>If you want everyone, including the Facilitator, to know your question/comment, please raise your hand to speak</a:t>
            </a:r>
          </a:p>
          <a:p>
            <a:pPr lvl="0"/>
            <a:r>
              <a:rPr lang="en-US" dirty="0"/>
              <a:t>Note that the Public will be muted except during Public Comment</a:t>
            </a:r>
          </a:p>
          <a:p>
            <a:pPr lvl="0"/>
            <a:r>
              <a:rPr lang="en-US" dirty="0"/>
              <a:t>Tip: you can “rename” yourself to include your organization &amp; pronouns</a:t>
            </a:r>
          </a:p>
        </p:txBody>
      </p:sp>
      <p:sp>
        <p:nvSpPr>
          <p:cNvPr id="4" name="Slide Number Placeholder 3">
            <a:extLst>
              <a:ext uri="{FF2B5EF4-FFF2-40B4-BE49-F238E27FC236}">
                <a16:creationId xmlns:a16="http://schemas.microsoft.com/office/drawing/2014/main" id="{4B6AAD0B-58D1-5448-BF6C-FC31E29D4A40}"/>
              </a:ext>
            </a:extLst>
          </p:cNvPr>
          <p:cNvSpPr>
            <a:spLocks noGrp="1"/>
          </p:cNvSpPr>
          <p:nvPr>
            <p:ph type="sldNum" sz="quarter" idx="12"/>
          </p:nvPr>
        </p:nvSpPr>
        <p:spPr/>
        <p:txBody>
          <a:bodyPr/>
          <a:lstStyle/>
          <a:p>
            <a:fld id="{F8E28480-1C08-4458-AD97-0283E6FFD09D}" type="slidenum">
              <a:rPr lang="en-US" smtClean="0"/>
              <a:t>4</a:t>
            </a:fld>
            <a:endParaRPr lang="en-US"/>
          </a:p>
        </p:txBody>
      </p:sp>
      <p:pic>
        <p:nvPicPr>
          <p:cNvPr id="5" name="Picture 4">
            <a:extLst>
              <a:ext uri="{FF2B5EF4-FFF2-40B4-BE49-F238E27FC236}">
                <a16:creationId xmlns:a16="http://schemas.microsoft.com/office/drawing/2014/main" id="{8DD2888A-1A37-9343-9AF2-630629916D96}"/>
              </a:ext>
            </a:extLst>
          </p:cNvPr>
          <p:cNvPicPr>
            <a:picLocks noChangeAspect="1"/>
          </p:cNvPicPr>
          <p:nvPr/>
        </p:nvPicPr>
        <p:blipFill>
          <a:blip r:embed="rId2"/>
          <a:stretch>
            <a:fillRect/>
          </a:stretch>
        </p:blipFill>
        <p:spPr>
          <a:xfrm>
            <a:off x="6997148" y="5405577"/>
            <a:ext cx="3288536" cy="1369016"/>
          </a:xfrm>
          <a:prstGeom prst="rect">
            <a:avLst/>
          </a:prstGeom>
        </p:spPr>
      </p:pic>
      <p:pic>
        <p:nvPicPr>
          <p:cNvPr id="6" name="Picture 5">
            <a:extLst>
              <a:ext uri="{FF2B5EF4-FFF2-40B4-BE49-F238E27FC236}">
                <a16:creationId xmlns:a16="http://schemas.microsoft.com/office/drawing/2014/main" id="{F2771B3D-8416-4641-A43F-7E424F4AD85F}"/>
              </a:ext>
            </a:extLst>
          </p:cNvPr>
          <p:cNvPicPr>
            <a:picLocks noChangeAspect="1"/>
          </p:cNvPicPr>
          <p:nvPr/>
        </p:nvPicPr>
        <p:blipFill>
          <a:blip r:embed="rId3"/>
          <a:stretch>
            <a:fillRect/>
          </a:stretch>
        </p:blipFill>
        <p:spPr>
          <a:xfrm>
            <a:off x="2549111" y="5409407"/>
            <a:ext cx="2611771" cy="1390136"/>
          </a:xfrm>
          <a:prstGeom prst="rect">
            <a:avLst/>
          </a:prstGeom>
        </p:spPr>
      </p:pic>
      <p:cxnSp>
        <p:nvCxnSpPr>
          <p:cNvPr id="8" name="Straight Arrow Connector 7">
            <a:extLst>
              <a:ext uri="{FF2B5EF4-FFF2-40B4-BE49-F238E27FC236}">
                <a16:creationId xmlns:a16="http://schemas.microsoft.com/office/drawing/2014/main" id="{D98E912C-6E8B-2346-9968-A09B5043FBAB}"/>
              </a:ext>
            </a:extLst>
          </p:cNvPr>
          <p:cNvCxnSpPr/>
          <p:nvPr/>
        </p:nvCxnSpPr>
        <p:spPr>
          <a:xfrm>
            <a:off x="5712372" y="6006634"/>
            <a:ext cx="767255"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9" name="Donut 8">
            <a:extLst>
              <a:ext uri="{FF2B5EF4-FFF2-40B4-BE49-F238E27FC236}">
                <a16:creationId xmlns:a16="http://schemas.microsoft.com/office/drawing/2014/main" id="{C37BC927-44DB-7F47-AFC3-BCCDA926FD80}"/>
              </a:ext>
            </a:extLst>
          </p:cNvPr>
          <p:cNvSpPr/>
          <p:nvPr/>
        </p:nvSpPr>
        <p:spPr>
          <a:xfrm>
            <a:off x="3781248" y="6219705"/>
            <a:ext cx="1103586" cy="37792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Donut 9">
            <a:extLst>
              <a:ext uri="{FF2B5EF4-FFF2-40B4-BE49-F238E27FC236}">
                <a16:creationId xmlns:a16="http://schemas.microsoft.com/office/drawing/2014/main" id="{F364DFCD-89E6-1640-A9C4-D22C887286DA}"/>
              </a:ext>
            </a:extLst>
          </p:cNvPr>
          <p:cNvSpPr/>
          <p:nvPr/>
        </p:nvSpPr>
        <p:spPr>
          <a:xfrm>
            <a:off x="7228607" y="5635229"/>
            <a:ext cx="1778696" cy="498466"/>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ill Sans MT"/>
              <a:ea typeface="+mn-ea"/>
              <a:cs typeface="+mn-cs"/>
            </a:endParaRPr>
          </a:p>
        </p:txBody>
      </p:sp>
    </p:spTree>
    <p:extLst>
      <p:ext uri="{BB962C8B-B14F-4D97-AF65-F5344CB8AC3E}">
        <p14:creationId xmlns:p14="http://schemas.microsoft.com/office/powerpoint/2010/main" val="1152199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FF9146B-4CCD-4CDB-AB9C-458005307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4C437E-0068-D54E-92C6-9AACA9D8BCE2}"/>
              </a:ext>
            </a:extLst>
          </p:cNvPr>
          <p:cNvSpPr>
            <a:spLocks noGrp="1"/>
          </p:cNvSpPr>
          <p:nvPr>
            <p:ph type="title"/>
          </p:nvPr>
        </p:nvSpPr>
        <p:spPr>
          <a:xfrm>
            <a:off x="1371599" y="1010097"/>
            <a:ext cx="9486901" cy="1010088"/>
          </a:xfrm>
        </p:spPr>
        <p:txBody>
          <a:bodyPr anchor="b">
            <a:normAutofit/>
          </a:bodyPr>
          <a:lstStyle/>
          <a:p>
            <a:pPr algn="ctr"/>
            <a:r>
              <a:rPr lang="en-US" dirty="0"/>
              <a:t>facilitator Commitments &amp; goal</a:t>
            </a:r>
          </a:p>
        </p:txBody>
      </p:sp>
      <p:sp>
        <p:nvSpPr>
          <p:cNvPr id="14" name="Content Placeholder 2">
            <a:extLst>
              <a:ext uri="{FF2B5EF4-FFF2-40B4-BE49-F238E27FC236}">
                <a16:creationId xmlns:a16="http://schemas.microsoft.com/office/drawing/2014/main" id="{54BE7DEE-6880-F941-AE6E-E91D381DEA53}"/>
              </a:ext>
            </a:extLst>
          </p:cNvPr>
          <p:cNvSpPr>
            <a:spLocks noGrp="1"/>
          </p:cNvSpPr>
          <p:nvPr>
            <p:ph idx="1"/>
          </p:nvPr>
        </p:nvSpPr>
        <p:spPr>
          <a:xfrm>
            <a:off x="1371600" y="2206257"/>
            <a:ext cx="9486901" cy="3540642"/>
          </a:xfrm>
        </p:spPr>
        <p:txBody>
          <a:bodyPr>
            <a:normAutofit/>
          </a:bodyPr>
          <a:lstStyle/>
          <a:p>
            <a:pPr>
              <a:lnSpc>
                <a:spcPct val="90000"/>
              </a:lnSpc>
            </a:pPr>
            <a:r>
              <a:rPr lang="en-US" dirty="0"/>
              <a:t>My commitments</a:t>
            </a:r>
          </a:p>
          <a:p>
            <a:pPr lvl="1">
              <a:lnSpc>
                <a:spcPct val="90000"/>
              </a:lnSpc>
            </a:pPr>
            <a:r>
              <a:rPr lang="en-US" dirty="0"/>
              <a:t>Listen with open ears &amp; heart</a:t>
            </a:r>
          </a:p>
          <a:p>
            <a:pPr lvl="1">
              <a:lnSpc>
                <a:spcPct val="90000"/>
              </a:lnSpc>
            </a:pPr>
            <a:r>
              <a:rPr lang="en-US" dirty="0"/>
              <a:t>Lean into discomfort</a:t>
            </a:r>
          </a:p>
          <a:p>
            <a:pPr>
              <a:lnSpc>
                <a:spcPct val="90000"/>
              </a:lnSpc>
            </a:pPr>
            <a:endParaRPr lang="en-US" dirty="0"/>
          </a:p>
          <a:p>
            <a:pPr>
              <a:lnSpc>
                <a:spcPct val="90000"/>
              </a:lnSpc>
            </a:pPr>
            <a:r>
              <a:rPr lang="en-US" dirty="0"/>
              <a:t>My goal</a:t>
            </a:r>
          </a:p>
          <a:p>
            <a:pPr lvl="1">
              <a:lnSpc>
                <a:spcPct val="90000"/>
              </a:lnSpc>
            </a:pPr>
            <a:r>
              <a:rPr lang="en-US" dirty="0"/>
              <a:t>We build a “brave space” that fosters trust &amp; inclusion – where you can be your whole self – where you feel empowered to make bold recommendations</a:t>
            </a:r>
          </a:p>
        </p:txBody>
      </p:sp>
      <p:sp>
        <p:nvSpPr>
          <p:cNvPr id="4" name="Slide Number Placeholder 3">
            <a:extLst>
              <a:ext uri="{FF2B5EF4-FFF2-40B4-BE49-F238E27FC236}">
                <a16:creationId xmlns:a16="http://schemas.microsoft.com/office/drawing/2014/main" id="{5C7880CA-EEF0-9345-9EE7-DC30B8C7AAF0}"/>
              </a:ext>
            </a:extLst>
          </p:cNvPr>
          <p:cNvSpPr>
            <a:spLocks noGrp="1"/>
          </p:cNvSpPr>
          <p:nvPr>
            <p:ph type="sldNum" sz="quarter" idx="12"/>
          </p:nvPr>
        </p:nvSpPr>
        <p:spPr>
          <a:xfrm>
            <a:off x="11116340" y="6356350"/>
            <a:ext cx="871868" cy="365125"/>
          </a:xfrm>
        </p:spPr>
        <p:txBody>
          <a:bodyPr>
            <a:normAutofit/>
          </a:bodyPr>
          <a:lstStyle/>
          <a:p>
            <a:pPr>
              <a:spcAft>
                <a:spcPts val="600"/>
              </a:spcAft>
            </a:pPr>
            <a:fld id="{F8E28480-1C08-4458-AD97-0283E6FFD09D}" type="slidenum">
              <a:rPr lang="en-US">
                <a:solidFill>
                  <a:schemeClr val="bg1"/>
                </a:solidFill>
              </a:rPr>
              <a:pPr>
                <a:spcAft>
                  <a:spcPts val="600"/>
                </a:spcAft>
              </a:pPr>
              <a:t>5</a:t>
            </a:fld>
            <a:endParaRPr lang="en-US">
              <a:solidFill>
                <a:schemeClr val="bg1"/>
              </a:solidFill>
            </a:endParaRPr>
          </a:p>
        </p:txBody>
      </p:sp>
    </p:spTree>
    <p:extLst>
      <p:ext uri="{BB962C8B-B14F-4D97-AF65-F5344CB8AC3E}">
        <p14:creationId xmlns:p14="http://schemas.microsoft.com/office/powerpoint/2010/main" val="746717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EE8294-4110-44EB-8577-6CA8DF797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12" name="Rectangle 11">
            <a:extLst>
              <a:ext uri="{FF2B5EF4-FFF2-40B4-BE49-F238E27FC236}">
                <a16:creationId xmlns:a16="http://schemas.microsoft.com/office/drawing/2014/main" id="{7C45E44A-48F0-452E-94AB-C02C0355C6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76700" y="685800"/>
            <a:ext cx="74295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C3B90195-DD05-7947-AA5F-5EEE9ADD950F}"/>
              </a:ext>
            </a:extLst>
          </p:cNvPr>
          <p:cNvSpPr>
            <a:spLocks noGrp="1"/>
          </p:cNvSpPr>
          <p:nvPr>
            <p:ph type="title"/>
          </p:nvPr>
        </p:nvSpPr>
        <p:spPr>
          <a:xfrm>
            <a:off x="4762500" y="942449"/>
            <a:ext cx="6096000" cy="936840"/>
          </a:xfrm>
        </p:spPr>
        <p:txBody>
          <a:bodyPr>
            <a:normAutofit/>
          </a:bodyPr>
          <a:lstStyle/>
          <a:p>
            <a:pPr algn="ctr"/>
            <a:r>
              <a:rPr lang="en-US" dirty="0"/>
              <a:t>Meeting Norms</a:t>
            </a:r>
            <a:endParaRPr lang="en-US"/>
          </a:p>
        </p:txBody>
      </p:sp>
      <p:pic>
        <p:nvPicPr>
          <p:cNvPr id="6" name="Picture 5" descr="Close up photo of a microphone in an outdoor concert">
            <a:extLst>
              <a:ext uri="{FF2B5EF4-FFF2-40B4-BE49-F238E27FC236}">
                <a16:creationId xmlns:a16="http://schemas.microsoft.com/office/drawing/2014/main" id="{67E734A1-A5CD-4110-8CE7-5DA3FFCC05AC}"/>
              </a:ext>
            </a:extLst>
          </p:cNvPr>
          <p:cNvPicPr>
            <a:picLocks noChangeAspect="1"/>
          </p:cNvPicPr>
          <p:nvPr/>
        </p:nvPicPr>
        <p:blipFill rotWithShape="1">
          <a:blip r:embed="rId3"/>
          <a:srcRect l="29448" r="37547" b="-1"/>
          <a:stretch/>
        </p:blipFill>
        <p:spPr>
          <a:xfrm>
            <a:off x="1" y="10"/>
            <a:ext cx="3390899" cy="6857990"/>
          </a:xfrm>
          <a:prstGeom prst="rect">
            <a:avLst/>
          </a:prstGeom>
        </p:spPr>
      </p:pic>
      <p:sp>
        <p:nvSpPr>
          <p:cNvPr id="3" name="Content Placeholder 2">
            <a:extLst>
              <a:ext uri="{FF2B5EF4-FFF2-40B4-BE49-F238E27FC236}">
                <a16:creationId xmlns:a16="http://schemas.microsoft.com/office/drawing/2014/main" id="{D7B68C30-CB5C-5149-BFFC-B66848DFABAF}"/>
              </a:ext>
            </a:extLst>
          </p:cNvPr>
          <p:cNvSpPr>
            <a:spLocks noGrp="1"/>
          </p:cNvSpPr>
          <p:nvPr>
            <p:ph idx="1"/>
          </p:nvPr>
        </p:nvSpPr>
        <p:spPr>
          <a:xfrm>
            <a:off x="4672977" y="2135938"/>
            <a:ext cx="6247233" cy="3535585"/>
          </a:xfrm>
        </p:spPr>
        <p:txBody>
          <a:bodyPr>
            <a:normAutofit/>
          </a:bodyPr>
          <a:lstStyle/>
          <a:p>
            <a:pPr marL="514350" lvl="0" indent="-514350">
              <a:lnSpc>
                <a:spcPct val="90000"/>
              </a:lnSpc>
              <a:buFont typeface="+mj-lt"/>
              <a:buAutoNum type="arabicPeriod"/>
            </a:pPr>
            <a:r>
              <a:rPr lang="en-US" sz="1700" dirty="0"/>
              <a:t>Make space, take space (share the mic).</a:t>
            </a:r>
          </a:p>
          <a:p>
            <a:pPr marL="514350" lvl="0" indent="-514350">
              <a:lnSpc>
                <a:spcPct val="90000"/>
              </a:lnSpc>
              <a:buFont typeface="+mj-lt"/>
              <a:buAutoNum type="arabicPeriod"/>
            </a:pPr>
            <a:r>
              <a:rPr lang="en-US" sz="1700" dirty="0"/>
              <a:t>Stories shared here stay here; what is learned here leaves here.</a:t>
            </a:r>
          </a:p>
          <a:p>
            <a:pPr marL="514350" lvl="0" indent="-514350">
              <a:lnSpc>
                <a:spcPct val="90000"/>
              </a:lnSpc>
              <a:buFont typeface="+mj-lt"/>
              <a:buAutoNum type="arabicPeriod"/>
            </a:pPr>
            <a:r>
              <a:rPr lang="en-US" sz="1700" dirty="0"/>
              <a:t>Share your unique perspective: share your unpopular opinion.</a:t>
            </a:r>
          </a:p>
          <a:p>
            <a:pPr marL="514350" lvl="0" indent="-514350">
              <a:lnSpc>
                <a:spcPct val="90000"/>
              </a:lnSpc>
              <a:buFont typeface="+mj-lt"/>
              <a:buAutoNum type="arabicPeriod"/>
            </a:pPr>
            <a:r>
              <a:rPr lang="en-US" sz="1700" dirty="0"/>
              <a:t>Generative thinking: "yes, and" instead of "yes, but".</a:t>
            </a:r>
          </a:p>
          <a:p>
            <a:pPr marL="514350" lvl="0" indent="-514350">
              <a:lnSpc>
                <a:spcPct val="90000"/>
              </a:lnSpc>
              <a:buFont typeface="+mj-lt"/>
              <a:buAutoNum type="arabicPeriod"/>
            </a:pPr>
            <a:r>
              <a:rPr lang="en-US" sz="1700" dirty="0"/>
              <a:t>Listen from the "We", speak from the "I".</a:t>
            </a:r>
          </a:p>
          <a:p>
            <a:pPr marL="514350" lvl="0" indent="-514350">
              <a:lnSpc>
                <a:spcPct val="90000"/>
              </a:lnSpc>
              <a:buFont typeface="+mj-lt"/>
              <a:buAutoNum type="arabicPeriod"/>
            </a:pPr>
            <a:r>
              <a:rPr lang="en-US" sz="1700" dirty="0"/>
              <a:t>Offer what you can; ask for what you need.</a:t>
            </a:r>
          </a:p>
          <a:p>
            <a:pPr marL="514350" lvl="0" indent="-514350">
              <a:lnSpc>
                <a:spcPct val="90000"/>
              </a:lnSpc>
              <a:buFont typeface="+mj-lt"/>
              <a:buAutoNum type="arabicPeriod"/>
            </a:pPr>
            <a:r>
              <a:rPr lang="en-US" sz="1700" dirty="0"/>
              <a:t>Be inquisitive.</a:t>
            </a:r>
          </a:p>
          <a:p>
            <a:pPr marL="514350" lvl="0" indent="-514350">
              <a:lnSpc>
                <a:spcPct val="90000"/>
              </a:lnSpc>
              <a:buFont typeface="+mj-lt"/>
              <a:buAutoNum type="arabicPeriod"/>
            </a:pPr>
            <a:r>
              <a:rPr lang="en-US" sz="1700" dirty="0"/>
              <a:t>Assume best intent.</a:t>
            </a:r>
          </a:p>
          <a:p>
            <a:pPr marL="514350" lvl="0" indent="-514350">
              <a:lnSpc>
                <a:spcPct val="90000"/>
              </a:lnSpc>
              <a:buFont typeface="+mj-lt"/>
              <a:buAutoNum type="arabicPeriod"/>
            </a:pPr>
            <a:r>
              <a:rPr lang="en-US" sz="1700" dirty="0"/>
              <a:t>Be empowered to share impact.</a:t>
            </a:r>
          </a:p>
        </p:txBody>
      </p:sp>
      <p:sp>
        <p:nvSpPr>
          <p:cNvPr id="4" name="Slide Number Placeholder 3">
            <a:extLst>
              <a:ext uri="{FF2B5EF4-FFF2-40B4-BE49-F238E27FC236}">
                <a16:creationId xmlns:a16="http://schemas.microsoft.com/office/drawing/2014/main" id="{81903D35-1D77-C14D-9A65-D93BBDAD627C}"/>
              </a:ext>
            </a:extLst>
          </p:cNvPr>
          <p:cNvSpPr>
            <a:spLocks noGrp="1"/>
          </p:cNvSpPr>
          <p:nvPr>
            <p:ph type="sldNum" sz="quarter" idx="12"/>
          </p:nvPr>
        </p:nvSpPr>
        <p:spPr>
          <a:xfrm>
            <a:off x="11116340" y="6356350"/>
            <a:ext cx="871868"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52D1F0E-ADB9-054E-881E-D5691EC4F528}"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6</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sp>
        <p:nvSpPr>
          <p:cNvPr id="5" name="TextBox 4">
            <a:extLst>
              <a:ext uri="{FF2B5EF4-FFF2-40B4-BE49-F238E27FC236}">
                <a16:creationId xmlns:a16="http://schemas.microsoft.com/office/drawing/2014/main" id="{7B36E751-26D2-474A-AEA3-1745A46ECA18}"/>
              </a:ext>
            </a:extLst>
          </p:cNvPr>
          <p:cNvSpPr txBox="1"/>
          <p:nvPr/>
        </p:nvSpPr>
        <p:spPr>
          <a:xfrm>
            <a:off x="4076700" y="6053435"/>
            <a:ext cx="7570658" cy="830997"/>
          </a:xfrm>
          <a:prstGeom prst="rect">
            <a:avLst/>
          </a:prstGeom>
          <a:noFill/>
        </p:spPr>
        <p:txBody>
          <a:bodyPr wrap="square" rtlCol="0">
            <a:spAutoFit/>
          </a:bodyPr>
          <a:lstStyle/>
          <a:p>
            <a:pPr algn="ctr"/>
            <a:r>
              <a:rPr lang="en-US" sz="1600" dirty="0"/>
              <a:t>Key groundrule for today: silence is implied consent when testing for consensus. If you have a concern about a recommendation, raise your hand</a:t>
            </a:r>
            <a:r>
              <a:rPr lang="en-US" sz="1600" i="1" dirty="0"/>
              <a:t> and explain</a:t>
            </a:r>
            <a:r>
              <a:rPr lang="en-US" sz="1600" dirty="0"/>
              <a:t> </a:t>
            </a:r>
            <a:r>
              <a:rPr lang="en-US" sz="1600" i="1" dirty="0"/>
              <a:t>why and suggest improved language or an alternative</a:t>
            </a:r>
            <a:endParaRPr lang="en-US" sz="1600" dirty="0"/>
          </a:p>
        </p:txBody>
      </p:sp>
    </p:spTree>
    <p:extLst>
      <p:ext uri="{BB962C8B-B14F-4D97-AF65-F5344CB8AC3E}">
        <p14:creationId xmlns:p14="http://schemas.microsoft.com/office/powerpoint/2010/main" val="1498741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16632-7A5A-4B17-BC6B-3E717A084F9F}"/>
              </a:ext>
            </a:extLst>
          </p:cNvPr>
          <p:cNvSpPr>
            <a:spLocks noGrp="1"/>
          </p:cNvSpPr>
          <p:nvPr>
            <p:ph type="title"/>
          </p:nvPr>
        </p:nvSpPr>
        <p:spPr>
          <a:xfrm>
            <a:off x="1371600" y="103620"/>
            <a:ext cx="9753600" cy="623887"/>
          </a:xfrm>
        </p:spPr>
        <p:txBody>
          <a:bodyPr/>
          <a:lstStyle/>
          <a:p>
            <a:r>
              <a:rPr lang="en-US" dirty="0"/>
              <a:t>CAEECC Facilitator Solicitation Overview &amp; Schedule</a:t>
            </a:r>
          </a:p>
        </p:txBody>
      </p:sp>
      <p:sp>
        <p:nvSpPr>
          <p:cNvPr id="5" name="TextBox 4">
            <a:extLst>
              <a:ext uri="{FF2B5EF4-FFF2-40B4-BE49-F238E27FC236}">
                <a16:creationId xmlns:a16="http://schemas.microsoft.com/office/drawing/2014/main" id="{72BB3966-C7F3-4EB1-9FE7-3B2BDD2FE5EF}"/>
              </a:ext>
            </a:extLst>
          </p:cNvPr>
          <p:cNvSpPr txBox="1"/>
          <p:nvPr/>
        </p:nvSpPr>
        <p:spPr>
          <a:xfrm>
            <a:off x="781665" y="931963"/>
            <a:ext cx="10862187" cy="316881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In 2015, the CPUC Decision 15-10-028 ordered the formation of the California Energy Efficiency Coordinating Committee (CAEECC) and the arrangement of a professional independent facilitator to facilitate various CAEECC meetings.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S PGothic" pitchFamily="34" charset="-128"/>
                <a:cs typeface="Arial" panose="020B0604020202020204" pitchFamily="34" charset="0"/>
              </a:rPr>
              <a:t>The California IOUs are responsible for funding the CAEECC Facilitator budget based on the percentage of their share of the overall authorized annual EE spending.</a:t>
            </a: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S PGothic" pitchFamily="34" charset="-128"/>
                <a:cs typeface="Arial" panose="020B0604020202020204" pitchFamily="34" charset="0"/>
              </a:rPr>
              <a:t> </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S PGothic" pitchFamily="34" charset="-128"/>
                <a:cs typeface="Arial" panose="020B0604020202020204" pitchFamily="34" charset="0"/>
              </a:rPr>
              <a:t>The estimated annual budget is $330,000 with a total contract value not to exceed $1 million for a 3-year contract term.</a:t>
            </a:r>
            <a:endParaRPr kumimoji="0" lang="en-US" sz="1400" b="1" i="0" u="none" strike="noStrike" kern="1200" cap="none" spc="0" normalizeH="0" baseline="0" noProof="0" dirty="0">
              <a:ln>
                <a:noFill/>
              </a:ln>
              <a:solidFill>
                <a:srgbClr val="000000"/>
              </a:solidFill>
              <a:effectLst/>
              <a:uLnTx/>
              <a:uFillTx/>
              <a:latin typeface="Calibri"/>
              <a:ea typeface="MS PGothic"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itchFamily="34" charset="0"/>
                <a:ea typeface="Calibri" panose="020F0502020204030204" pitchFamily="34" charset="0"/>
                <a:cs typeface="Arial" panose="020B0604020202020204" pitchFamily="34" charset="0"/>
              </a:rPr>
              <a:t>SCE currently holds the CAEECC Facilitator Contract which will expire 6/30/22.  PG&amp;E will take over the responsibility for the next 3 years.  </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itchFamily="34" charset="0"/>
                <a:ea typeface="Calibri" panose="020F0502020204030204" pitchFamily="34" charset="0"/>
                <a:cs typeface="Arial" panose="020B0604020202020204" pitchFamily="34" charset="0"/>
              </a:rPr>
              <a:t>Through the Request for Proposal (RFP), PG&amp;E</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Arial" panose="020B0604020202020204" pitchFamily="34" charset="0"/>
              </a:rPr>
              <a:t> solicited proposals from qualified Bidders to serve as the CAEECC Facilitator (we anticipate the </a:t>
            </a: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Arial" panose="020B0604020202020204" pitchFamily="34" charset="0"/>
              </a:rPr>
              <a:t>Facilitator to </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Arial" panose="020B0604020202020204" pitchFamily="34" charset="0"/>
              </a:rPr>
              <a:t>have a team providing the services). The Facilitator is expected:</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Arial" panose="020B0604020202020204" pitchFamily="34" charset="0"/>
              </a:rPr>
              <a:t>to have advanced communication and collaboration skills with a strong focus on diversity, equity and inclusion, </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Arial" panose="020B0604020202020204" pitchFamily="34" charset="0"/>
              </a:rPr>
              <a:t>to employ various facilitation practices to foster inclusive meeting environments and to engage with a diverse set of stakeholders,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Arial" panose="020B0604020202020204" pitchFamily="34" charset="0"/>
              </a:rPr>
              <a:t>to have strong facilitation and technical skills to integrate facilitation tools, technologies, and applications to enable interactive meetings,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Arial" panose="020B0604020202020204" pitchFamily="34" charset="0"/>
              </a:rPr>
              <a:t>to have flexibility and capacity to respond to the CAEECC’s needs as the number of CAEECC meetings may fluctuate.</a:t>
            </a:r>
            <a:endParaRPr kumimoji="0" lang="en-US" sz="1400" b="1" i="0" u="none" strike="noStrike" kern="1200" cap="none" spc="0" normalizeH="0" baseline="0" noProof="0" dirty="0">
              <a:ln>
                <a:noFill/>
              </a:ln>
              <a:solidFill>
                <a:srgbClr val="000000"/>
              </a:solidFill>
              <a:effectLst/>
              <a:uLnTx/>
              <a:uFillTx/>
              <a:latin typeface="Calibri"/>
              <a:ea typeface="MS PGothic" pitchFamily="34" charset="-128"/>
              <a:cs typeface="+mn-cs"/>
            </a:endParaRPr>
          </a:p>
        </p:txBody>
      </p:sp>
      <p:graphicFrame>
        <p:nvGraphicFramePr>
          <p:cNvPr id="4" name="Table 3">
            <a:extLst>
              <a:ext uri="{FF2B5EF4-FFF2-40B4-BE49-F238E27FC236}">
                <a16:creationId xmlns:a16="http://schemas.microsoft.com/office/drawing/2014/main" id="{BC25CD63-CA95-43A0-AE56-0FEF97948700}"/>
              </a:ext>
            </a:extLst>
          </p:cNvPr>
          <p:cNvGraphicFramePr>
            <a:graphicFrameLocks noGrp="1"/>
          </p:cNvGraphicFramePr>
          <p:nvPr/>
        </p:nvGraphicFramePr>
        <p:xfrm>
          <a:off x="2809431" y="4350393"/>
          <a:ext cx="6307667" cy="2403987"/>
        </p:xfrm>
        <a:graphic>
          <a:graphicData uri="http://schemas.openxmlformats.org/drawingml/2006/table">
            <a:tbl>
              <a:tblPr firstRow="1" bandRow="1">
                <a:tableStyleId>{5C22544A-7EE6-4342-B048-85BDC9FD1C3A}</a:tableStyleId>
              </a:tblPr>
              <a:tblGrid>
                <a:gridCol w="3889331">
                  <a:extLst>
                    <a:ext uri="{9D8B030D-6E8A-4147-A177-3AD203B41FA5}">
                      <a16:colId xmlns:a16="http://schemas.microsoft.com/office/drawing/2014/main" val="1573279849"/>
                    </a:ext>
                  </a:extLst>
                </a:gridCol>
                <a:gridCol w="2418336">
                  <a:extLst>
                    <a:ext uri="{9D8B030D-6E8A-4147-A177-3AD203B41FA5}">
                      <a16:colId xmlns:a16="http://schemas.microsoft.com/office/drawing/2014/main" val="1759838782"/>
                    </a:ext>
                  </a:extLst>
                </a:gridCol>
              </a:tblGrid>
              <a:tr h="422787">
                <a:tc>
                  <a:txBody>
                    <a:bodyPr/>
                    <a:lstStyle/>
                    <a:p>
                      <a:pPr algn="ctr"/>
                      <a:r>
                        <a:rPr lang="en-US" sz="1400" dirty="0">
                          <a:solidFill>
                            <a:schemeClr val="bg1"/>
                          </a:solidFill>
                        </a:rPr>
                        <a:t>RFP Schedule</a:t>
                      </a:r>
                    </a:p>
                  </a:txBody>
                  <a:tcPr marT="91440" marB="91440"/>
                </a:tc>
                <a:tc>
                  <a:txBody>
                    <a:bodyPr/>
                    <a:lstStyle/>
                    <a:p>
                      <a:pPr algn="ctr"/>
                      <a:r>
                        <a:rPr lang="en-US" sz="1400" dirty="0">
                          <a:solidFill>
                            <a:schemeClr val="bg1"/>
                          </a:solidFill>
                        </a:rPr>
                        <a:t>Date</a:t>
                      </a:r>
                    </a:p>
                  </a:txBody>
                  <a:tcPr marT="91440" marB="91440"/>
                </a:tc>
                <a:extLst>
                  <a:ext uri="{0D108BD9-81ED-4DB2-BD59-A6C34878D82A}">
                    <a16:rowId xmlns:a16="http://schemas.microsoft.com/office/drawing/2014/main" val="122002862"/>
                  </a:ext>
                </a:extLst>
              </a:tr>
              <a:tr h="0">
                <a:tc>
                  <a:txBody>
                    <a:bodyPr/>
                    <a:lstStyle/>
                    <a:p>
                      <a:r>
                        <a:rPr lang="en-US" sz="1400" dirty="0">
                          <a:solidFill>
                            <a:srgbClr val="001B50"/>
                          </a:solidFill>
                        </a:rPr>
                        <a:t>RFP Distributed to Bidders</a:t>
                      </a:r>
                    </a:p>
                  </a:txBody>
                  <a:tcPr marT="91440" marB="91440"/>
                </a:tc>
                <a:tc>
                  <a:txBody>
                    <a:bodyPr/>
                    <a:lstStyle/>
                    <a:p>
                      <a:r>
                        <a:rPr lang="en-US" sz="1400" dirty="0">
                          <a:solidFill>
                            <a:srgbClr val="001B50"/>
                          </a:solidFill>
                        </a:rPr>
                        <a:t>December 7, 2021</a:t>
                      </a:r>
                    </a:p>
                  </a:txBody>
                  <a:tcPr marT="91440" marB="91440"/>
                </a:tc>
                <a:extLst>
                  <a:ext uri="{0D108BD9-81ED-4DB2-BD59-A6C34878D82A}">
                    <a16:rowId xmlns:a16="http://schemas.microsoft.com/office/drawing/2014/main" val="938172421"/>
                  </a:ext>
                </a:extLst>
              </a:tr>
              <a:tr h="0">
                <a:tc>
                  <a:txBody>
                    <a:bodyPr/>
                    <a:lstStyle/>
                    <a:p>
                      <a:r>
                        <a:rPr lang="en-US" sz="1400" dirty="0">
                          <a:solidFill>
                            <a:srgbClr val="001B50"/>
                          </a:solidFill>
                        </a:rPr>
                        <a:t>RFP Responses Due</a:t>
                      </a:r>
                    </a:p>
                  </a:txBody>
                  <a:tcPr marT="91440" marB="91440"/>
                </a:tc>
                <a:tc>
                  <a:txBody>
                    <a:bodyPr/>
                    <a:lstStyle/>
                    <a:p>
                      <a:r>
                        <a:rPr lang="en-US" sz="1400" dirty="0">
                          <a:solidFill>
                            <a:srgbClr val="001B50"/>
                          </a:solidFill>
                        </a:rPr>
                        <a:t>February 1, 2022</a:t>
                      </a:r>
                    </a:p>
                  </a:txBody>
                  <a:tcPr marT="91440" marB="91440"/>
                </a:tc>
                <a:extLst>
                  <a:ext uri="{0D108BD9-81ED-4DB2-BD59-A6C34878D82A}">
                    <a16:rowId xmlns:a16="http://schemas.microsoft.com/office/drawing/2014/main" val="393754567"/>
                  </a:ext>
                </a:extLst>
              </a:tr>
              <a:tr h="0">
                <a:tc>
                  <a:txBody>
                    <a:bodyPr/>
                    <a:lstStyle/>
                    <a:p>
                      <a:r>
                        <a:rPr lang="en-US" sz="1400" dirty="0">
                          <a:solidFill>
                            <a:srgbClr val="001B50"/>
                          </a:solidFill>
                        </a:rPr>
                        <a:t>Selection of Finalists / Finalists Interviews</a:t>
                      </a:r>
                    </a:p>
                  </a:txBody>
                  <a:tcPr marT="91440" marB="91440"/>
                </a:tc>
                <a:tc>
                  <a:txBody>
                    <a:bodyPr/>
                    <a:lstStyle/>
                    <a:p>
                      <a:r>
                        <a:rPr lang="en-US" sz="1400" dirty="0">
                          <a:solidFill>
                            <a:srgbClr val="001B50"/>
                          </a:solidFill>
                        </a:rPr>
                        <a:t>Completed By March 4, 2022</a:t>
                      </a:r>
                    </a:p>
                  </a:txBody>
                  <a:tcPr marT="91440" marB="91440"/>
                </a:tc>
                <a:extLst>
                  <a:ext uri="{0D108BD9-81ED-4DB2-BD59-A6C34878D82A}">
                    <a16:rowId xmlns:a16="http://schemas.microsoft.com/office/drawing/2014/main" val="4278655049"/>
                  </a:ext>
                </a:extLst>
              </a:tr>
              <a:tr h="0">
                <a:tc>
                  <a:txBody>
                    <a:bodyPr/>
                    <a:lstStyle/>
                    <a:p>
                      <a:r>
                        <a:rPr lang="en-US" sz="1400" dirty="0">
                          <a:solidFill>
                            <a:srgbClr val="001B50"/>
                          </a:solidFill>
                        </a:rPr>
                        <a:t>Contract Negotiations (Tentative)</a:t>
                      </a:r>
                    </a:p>
                  </a:txBody>
                  <a:tcPr marT="91440" marB="91440"/>
                </a:tc>
                <a:tc>
                  <a:txBody>
                    <a:bodyPr/>
                    <a:lstStyle/>
                    <a:p>
                      <a:r>
                        <a:rPr lang="en-US" sz="1400" dirty="0">
                          <a:solidFill>
                            <a:srgbClr val="001B50"/>
                          </a:solidFill>
                        </a:rPr>
                        <a:t>March – April 2022</a:t>
                      </a:r>
                    </a:p>
                  </a:txBody>
                  <a:tcPr marT="91440" marB="91440"/>
                </a:tc>
                <a:extLst>
                  <a:ext uri="{0D108BD9-81ED-4DB2-BD59-A6C34878D82A}">
                    <a16:rowId xmlns:a16="http://schemas.microsoft.com/office/drawing/2014/main" val="795078524"/>
                  </a:ext>
                </a:extLst>
              </a:tr>
              <a:tr h="0">
                <a:tc>
                  <a:txBody>
                    <a:bodyPr/>
                    <a:lstStyle/>
                    <a:p>
                      <a:r>
                        <a:rPr lang="en-US" sz="1400" dirty="0">
                          <a:solidFill>
                            <a:srgbClr val="001B50"/>
                          </a:solidFill>
                        </a:rPr>
                        <a:t>Target Date for Contract Execution (Tentative)</a:t>
                      </a:r>
                    </a:p>
                  </a:txBody>
                  <a:tcPr marT="91440" marB="91440"/>
                </a:tc>
                <a:tc>
                  <a:txBody>
                    <a:bodyPr/>
                    <a:lstStyle/>
                    <a:p>
                      <a:r>
                        <a:rPr lang="en-US" sz="1400" dirty="0">
                          <a:solidFill>
                            <a:srgbClr val="001B50"/>
                          </a:solidFill>
                        </a:rPr>
                        <a:t>April – May 2022</a:t>
                      </a:r>
                    </a:p>
                  </a:txBody>
                  <a:tcPr marT="91440" marB="91440"/>
                </a:tc>
                <a:extLst>
                  <a:ext uri="{0D108BD9-81ED-4DB2-BD59-A6C34878D82A}">
                    <a16:rowId xmlns:a16="http://schemas.microsoft.com/office/drawing/2014/main" val="1696820848"/>
                  </a:ext>
                </a:extLst>
              </a:tr>
            </a:tbl>
          </a:graphicData>
        </a:graphic>
      </p:graphicFrame>
      <p:sp>
        <p:nvSpPr>
          <p:cNvPr id="6" name="Left Brace 5">
            <a:extLst>
              <a:ext uri="{FF2B5EF4-FFF2-40B4-BE49-F238E27FC236}">
                <a16:creationId xmlns:a16="http://schemas.microsoft.com/office/drawing/2014/main" id="{DD5E3560-75A4-4389-9E56-1B19D6997449}"/>
              </a:ext>
            </a:extLst>
          </p:cNvPr>
          <p:cNvSpPr/>
          <p:nvPr/>
        </p:nvSpPr>
        <p:spPr>
          <a:xfrm>
            <a:off x="2608007" y="5980471"/>
            <a:ext cx="132735" cy="763648"/>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C766">
                  <a:lumMod val="75000"/>
                </a:srgbClr>
              </a:solidFill>
              <a:effectLst/>
              <a:uLnTx/>
              <a:uFillTx/>
              <a:latin typeface="Calibri"/>
              <a:ea typeface="+mn-ea"/>
              <a:cs typeface="+mn-cs"/>
            </a:endParaRPr>
          </a:p>
        </p:txBody>
      </p:sp>
      <p:sp>
        <p:nvSpPr>
          <p:cNvPr id="7" name="TextBox 6">
            <a:extLst>
              <a:ext uri="{FF2B5EF4-FFF2-40B4-BE49-F238E27FC236}">
                <a16:creationId xmlns:a16="http://schemas.microsoft.com/office/drawing/2014/main" id="{31688CD4-D09F-4DF3-9257-8E1153D56F5E}"/>
              </a:ext>
            </a:extLst>
          </p:cNvPr>
          <p:cNvSpPr txBox="1"/>
          <p:nvPr/>
        </p:nvSpPr>
        <p:spPr>
          <a:xfrm>
            <a:off x="1634476" y="6208406"/>
            <a:ext cx="1174955" cy="307777"/>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82AA"/>
                </a:solidFill>
                <a:effectLst/>
                <a:uLnTx/>
                <a:uFillTx/>
                <a:latin typeface="Calibri" pitchFamily="34" charset="0"/>
                <a:ea typeface="MS PGothic" pitchFamily="34" charset="-128"/>
                <a:cs typeface="+mn-cs"/>
              </a:rPr>
              <a:t>Next Steps</a:t>
            </a:r>
          </a:p>
        </p:txBody>
      </p:sp>
    </p:spTree>
    <p:extLst>
      <p:ext uri="{BB962C8B-B14F-4D97-AF65-F5344CB8AC3E}">
        <p14:creationId xmlns:p14="http://schemas.microsoft.com/office/powerpoint/2010/main" val="649210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E646A7-D148-4320-A501-0291AA75A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799"/>
            <a:ext cx="10820400" cy="1371601"/>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9DBB02-E99C-A649-9D13-2CB43F5E7DBC}"/>
              </a:ext>
            </a:extLst>
          </p:cNvPr>
          <p:cNvSpPr>
            <a:spLocks noGrp="1"/>
          </p:cNvSpPr>
          <p:nvPr>
            <p:ph type="title"/>
          </p:nvPr>
        </p:nvSpPr>
        <p:spPr>
          <a:xfrm>
            <a:off x="1395045" y="947223"/>
            <a:ext cx="9394874" cy="928467"/>
          </a:xfrm>
        </p:spPr>
        <p:txBody>
          <a:bodyPr anchor="ctr">
            <a:normAutofit/>
          </a:bodyPr>
          <a:lstStyle/>
          <a:p>
            <a:pPr algn="ctr"/>
            <a:r>
              <a:rPr lang="en-US" dirty="0"/>
              <a:t>Report recommendations: preview</a:t>
            </a:r>
          </a:p>
        </p:txBody>
      </p:sp>
      <p:sp>
        <p:nvSpPr>
          <p:cNvPr id="4" name="Slide Number Placeholder 3">
            <a:extLst>
              <a:ext uri="{FF2B5EF4-FFF2-40B4-BE49-F238E27FC236}">
                <a16:creationId xmlns:a16="http://schemas.microsoft.com/office/drawing/2014/main" id="{E370807E-2087-7344-9821-19AEF2E09D0A}"/>
              </a:ext>
            </a:extLst>
          </p:cNvPr>
          <p:cNvSpPr>
            <a:spLocks noGrp="1"/>
          </p:cNvSpPr>
          <p:nvPr>
            <p:ph type="sldNum" sz="quarter" idx="12"/>
          </p:nvPr>
        </p:nvSpPr>
        <p:spPr>
          <a:xfrm>
            <a:off x="11116340" y="6356350"/>
            <a:ext cx="871868" cy="365125"/>
          </a:xfrm>
        </p:spPr>
        <p:txBody>
          <a:bodyPr>
            <a:normAutofit/>
          </a:bodyPr>
          <a:lstStyle/>
          <a:p>
            <a:pPr>
              <a:spcAft>
                <a:spcPts val="600"/>
              </a:spcAft>
            </a:pPr>
            <a:fld id="{F8E28480-1C08-4458-AD97-0283E6FFD09D}" type="slidenum">
              <a:rPr lang="en-US" smtClean="0"/>
              <a:pPr>
                <a:spcAft>
                  <a:spcPts val="600"/>
                </a:spcAft>
              </a:pPr>
              <a:t>8</a:t>
            </a:fld>
            <a:endParaRPr lang="en-US"/>
          </a:p>
        </p:txBody>
      </p:sp>
      <p:graphicFrame>
        <p:nvGraphicFramePr>
          <p:cNvPr id="6" name="Content Placeholder 2">
            <a:extLst>
              <a:ext uri="{FF2B5EF4-FFF2-40B4-BE49-F238E27FC236}">
                <a16:creationId xmlns:a16="http://schemas.microsoft.com/office/drawing/2014/main" id="{CA60EC6C-EDB3-424D-B5E6-22C455988917}"/>
              </a:ext>
            </a:extLst>
          </p:cNvPr>
          <p:cNvGraphicFramePr>
            <a:graphicFrameLocks noGrp="1"/>
          </p:cNvGraphicFramePr>
          <p:nvPr>
            <p:ph idx="1"/>
            <p:extLst>
              <p:ext uri="{D42A27DB-BD31-4B8C-83A1-F6EECF244321}">
                <p14:modId xmlns:p14="http://schemas.microsoft.com/office/powerpoint/2010/main" val="507546098"/>
              </p:ext>
            </p:extLst>
          </p:nvPr>
        </p:nvGraphicFramePr>
        <p:xfrm>
          <a:off x="685800" y="2696308"/>
          <a:ext cx="10820400" cy="3475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1000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B3855-355A-BB4A-9204-FD65C76F011A}"/>
              </a:ext>
            </a:extLst>
          </p:cNvPr>
          <p:cNvSpPr>
            <a:spLocks noGrp="1"/>
          </p:cNvSpPr>
          <p:nvPr>
            <p:ph type="title"/>
          </p:nvPr>
        </p:nvSpPr>
        <p:spPr>
          <a:xfrm>
            <a:off x="1371600" y="685800"/>
            <a:ext cx="9486900" cy="635000"/>
          </a:xfrm>
        </p:spPr>
        <p:txBody>
          <a:bodyPr/>
          <a:lstStyle/>
          <a:p>
            <a:r>
              <a:rPr lang="en-US" dirty="0"/>
              <a:t>Today’s meeting goals</a:t>
            </a:r>
          </a:p>
        </p:txBody>
      </p:sp>
      <p:sp>
        <p:nvSpPr>
          <p:cNvPr id="3" name="Content Placeholder 2">
            <a:extLst>
              <a:ext uri="{FF2B5EF4-FFF2-40B4-BE49-F238E27FC236}">
                <a16:creationId xmlns:a16="http://schemas.microsoft.com/office/drawing/2014/main" id="{CD302D80-A21A-9A48-B422-4F6122E768E2}"/>
              </a:ext>
            </a:extLst>
          </p:cNvPr>
          <p:cNvSpPr>
            <a:spLocks noGrp="1"/>
          </p:cNvSpPr>
          <p:nvPr>
            <p:ph idx="1"/>
          </p:nvPr>
        </p:nvSpPr>
        <p:spPr>
          <a:xfrm>
            <a:off x="1371599" y="1507067"/>
            <a:ext cx="9486901" cy="5080000"/>
          </a:xfrm>
        </p:spPr>
        <p:txBody>
          <a:bodyPr>
            <a:normAutofit/>
          </a:bodyPr>
          <a:lstStyle/>
          <a:p>
            <a:pPr marL="457200" lvl="0" indent="-457200">
              <a:buFont typeface="+mj-lt"/>
              <a:buAutoNum type="arabicPeriod"/>
            </a:pPr>
            <a:r>
              <a:rPr lang="en-US" b="1" dirty="0"/>
              <a:t>Mini teams to present proposed recommendations</a:t>
            </a:r>
          </a:p>
          <a:p>
            <a:pPr marL="457200" lvl="1" indent="0">
              <a:buNone/>
            </a:pPr>
            <a:r>
              <a:rPr lang="en-US" i="1" dirty="0"/>
              <a:t>**Homework was to read recommendations carefully and be prepared to explain anything you disagree with and a suggested improvement (or alternative)</a:t>
            </a:r>
          </a:p>
          <a:p>
            <a:pPr marL="914400" lvl="1" indent="-457200">
              <a:buFont typeface="+mj-lt"/>
              <a:buAutoNum type="arabicPeriod"/>
            </a:pPr>
            <a:endParaRPr lang="en-US" b="1" dirty="0"/>
          </a:p>
          <a:p>
            <a:pPr marL="457200" lvl="0" indent="-457200">
              <a:buFont typeface="+mj-lt"/>
              <a:buAutoNum type="arabicPeriod"/>
            </a:pPr>
            <a:r>
              <a:rPr lang="en-US" b="1" dirty="0"/>
              <a:t>Seek consensus on recommendations, delineate alternatives where there’s not consensus</a:t>
            </a:r>
          </a:p>
          <a:p>
            <a:pPr marL="457200" lvl="0" indent="-457200">
              <a:buFont typeface="+mj-lt"/>
              <a:buAutoNum type="arabicPeriod"/>
            </a:pPr>
            <a:endParaRPr lang="en-US" b="1" dirty="0"/>
          </a:p>
          <a:p>
            <a:pPr marL="457200" lvl="0" indent="-457200">
              <a:buFont typeface="+mj-lt"/>
              <a:buAutoNum type="arabicPeriod"/>
            </a:pPr>
            <a:r>
              <a:rPr lang="en-US" b="1" dirty="0"/>
              <a:t>Begin to identify what CDEI WG needs CAEECC to approve to advance this WG’s work</a:t>
            </a:r>
          </a:p>
          <a:p>
            <a:pPr marL="0" lvl="0" indent="0">
              <a:buNone/>
            </a:pPr>
            <a:endParaRPr lang="en-US" dirty="0"/>
          </a:p>
          <a:p>
            <a:endParaRPr lang="en-US" dirty="0"/>
          </a:p>
        </p:txBody>
      </p:sp>
      <p:sp>
        <p:nvSpPr>
          <p:cNvPr id="4" name="Slide Number Placeholder 3">
            <a:extLst>
              <a:ext uri="{FF2B5EF4-FFF2-40B4-BE49-F238E27FC236}">
                <a16:creationId xmlns:a16="http://schemas.microsoft.com/office/drawing/2014/main" id="{B73E7A66-538B-7C44-88E7-F2018075C25F}"/>
              </a:ext>
            </a:extLst>
          </p:cNvPr>
          <p:cNvSpPr>
            <a:spLocks noGrp="1"/>
          </p:cNvSpPr>
          <p:nvPr>
            <p:ph type="sldNum" sz="quarter" idx="12"/>
          </p:nvPr>
        </p:nvSpPr>
        <p:spPr/>
        <p:txBody>
          <a:bodyPr/>
          <a:lstStyle/>
          <a:p>
            <a:fld id="{F8E28480-1C08-4458-AD97-0283E6FFD09D}" type="slidenum">
              <a:rPr lang="en-US" smtClean="0"/>
              <a:t>9</a:t>
            </a:fld>
            <a:endParaRPr lang="en-US"/>
          </a:p>
        </p:txBody>
      </p:sp>
    </p:spTree>
    <p:extLst>
      <p:ext uri="{BB962C8B-B14F-4D97-AF65-F5344CB8AC3E}">
        <p14:creationId xmlns:p14="http://schemas.microsoft.com/office/powerpoint/2010/main" val="3712482084"/>
      </p:ext>
    </p:extLst>
  </p:cSld>
  <p:clrMapOvr>
    <a:masterClrMapping/>
  </p:clrMapOvr>
</p:sld>
</file>

<file path=ppt/theme/theme1.xml><?xml version="1.0" encoding="utf-8"?>
<a:theme xmlns:a="http://schemas.openxmlformats.org/drawingml/2006/main" name="ClassicFrameVTI">
  <a:themeElements>
    <a:clrScheme name="AnalogousFromLightSeedRightStep">
      <a:dk1>
        <a:srgbClr val="000000"/>
      </a:dk1>
      <a:lt1>
        <a:srgbClr val="FFFFFF"/>
      </a:lt1>
      <a:dk2>
        <a:srgbClr val="243541"/>
      </a:dk2>
      <a:lt2>
        <a:srgbClr val="E8E4E2"/>
      </a:lt2>
      <a:accent1>
        <a:srgbClr val="83A6BC"/>
      </a:accent1>
      <a:accent2>
        <a:srgbClr val="7F8BBA"/>
      </a:accent2>
      <a:accent3>
        <a:srgbClr val="A196C6"/>
      </a:accent3>
      <a:accent4>
        <a:srgbClr val="A47FBA"/>
      </a:accent4>
      <a:accent5>
        <a:srgbClr val="C492C2"/>
      </a:accent5>
      <a:accent6>
        <a:srgbClr val="BA7F9E"/>
      </a:accent6>
      <a:hlink>
        <a:srgbClr val="A6775A"/>
      </a:hlink>
      <a:folHlink>
        <a:srgbClr val="7F7F7F"/>
      </a:folHlink>
    </a:clrScheme>
    <a:fontScheme name="Goudy and Gill Sans">
      <a:majorFont>
        <a:latin typeface="Goudy Old Style"/>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FrameVTI" id="{4FA2A165-EC65-4FB0-B019-8C8876A1D8E3}" vid="{9D78F1F1-8226-42FD-A1A3-975EDF6D60F8}"/>
    </a:ext>
  </a:extLst>
</a:theme>
</file>

<file path=ppt/theme/theme2.xml><?xml version="1.0" encoding="utf-8"?>
<a:theme xmlns:a="http://schemas.openxmlformats.org/drawingml/2006/main" name="CPUC Dark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 FFF ESJ Slides 11.2.2020" id="{C6B72DCF-ED28-4237-880D-F6D5C1E53622}" vid="{575BDA7F-5C28-41A2-B094-574C9FFAC494}"/>
    </a:ext>
  </a:extLst>
</a:theme>
</file>

<file path=ppt/theme/theme3.xml><?xml version="1.0" encoding="utf-8"?>
<a:theme xmlns:a="http://schemas.openxmlformats.org/drawingml/2006/main" name="1_CPUC Dark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 Template_0920  -  Read-Only" id="{97B53C11-B515-45FC-B46D-E3A67B90B292}" vid="{235A85BF-5CB6-4FFF-8C87-1D6774560E2C}"/>
    </a:ext>
  </a:extLst>
</a:theme>
</file>

<file path=ppt/theme/theme4.xml><?xml version="1.0" encoding="utf-8"?>
<a:theme xmlns:a="http://schemas.openxmlformats.org/drawingml/2006/main" name="2_Office Theme">
  <a:themeElements>
    <a:clrScheme name="PG&amp;E Color Scheme">
      <a:dk1>
        <a:srgbClr val="0082AA"/>
      </a:dk1>
      <a:lt1>
        <a:srgbClr val="FFFFFF"/>
      </a:lt1>
      <a:dk2>
        <a:srgbClr val="777777"/>
      </a:dk2>
      <a:lt2>
        <a:srgbClr val="0089C4"/>
      </a:lt2>
      <a:accent1>
        <a:srgbClr val="00A7C2"/>
      </a:accent1>
      <a:accent2>
        <a:srgbClr val="FFA100"/>
      </a:accent2>
      <a:accent3>
        <a:srgbClr val="BBBBBB"/>
      </a:accent3>
      <a:accent4>
        <a:srgbClr val="44C8F5"/>
      </a:accent4>
      <a:accent5>
        <a:srgbClr val="8CD2E0"/>
      </a:accent5>
      <a:accent6>
        <a:srgbClr val="FFC766"/>
      </a:accent6>
      <a:hlink>
        <a:srgbClr val="8CD2E0"/>
      </a:hlink>
      <a:folHlink>
        <a:srgbClr val="FFC7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6931</TotalTime>
  <Words>3805</Words>
  <Application>Microsoft Macintosh PowerPoint</Application>
  <PresentationFormat>Widescreen</PresentationFormat>
  <Paragraphs>500</Paragraphs>
  <Slides>32</Slides>
  <Notes>9</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32</vt:i4>
      </vt:variant>
    </vt:vector>
  </HeadingPairs>
  <TitlesOfParts>
    <vt:vector size="45" baseType="lpstr">
      <vt:lpstr>Arial</vt:lpstr>
      <vt:lpstr>Calibri</vt:lpstr>
      <vt:lpstr>Calibri Light</vt:lpstr>
      <vt:lpstr>Century Gothic</vt:lpstr>
      <vt:lpstr>Courier New</vt:lpstr>
      <vt:lpstr>Gill Sans MT</vt:lpstr>
      <vt:lpstr>Goudy Old Style</vt:lpstr>
      <vt:lpstr>Times New Roman</vt:lpstr>
      <vt:lpstr>ClassicFrameVTI</vt:lpstr>
      <vt:lpstr>CPUC Dark Blue</vt:lpstr>
      <vt:lpstr>1_CPUC Dark Blue</vt:lpstr>
      <vt:lpstr>2_Office Theme</vt:lpstr>
      <vt:lpstr>1_Office Theme</vt:lpstr>
      <vt:lpstr>Composition, Diversity, Equity &amp; Inclusion Working Group</vt:lpstr>
      <vt:lpstr>Agenda</vt:lpstr>
      <vt:lpstr>PowerPoint Presentation</vt:lpstr>
      <vt:lpstr>Zoom etiquette</vt:lpstr>
      <vt:lpstr>facilitator Commitments &amp; goal</vt:lpstr>
      <vt:lpstr>Meeting Norms</vt:lpstr>
      <vt:lpstr>CAEECC Facilitator Solicitation Overview &amp; Schedule</vt:lpstr>
      <vt:lpstr>Report recommendations: preview</vt:lpstr>
      <vt:lpstr>Today’s meeting goals</vt:lpstr>
      <vt:lpstr>Reminder on Working group groundrule on processing recommendations</vt:lpstr>
      <vt:lpstr>Today’s meeting timing &amp; proposed approach</vt:lpstr>
      <vt:lpstr>PowerPoint Presentation</vt:lpstr>
      <vt:lpstr>Key question:  What do we need CAEECC to approve to advance this Working Group’s efforts?</vt:lpstr>
      <vt:lpstr>Approach to Presenting Recommendations at April 12th Full CAEECC Meeting</vt:lpstr>
      <vt:lpstr>Compensation (9:30-10:15)</vt:lpstr>
      <vt:lpstr>Competency building (10:15-11:00)</vt:lpstr>
      <vt:lpstr>Break</vt:lpstr>
      <vt:lpstr>Restructuring caeecc (11:10-11:40)</vt:lpstr>
      <vt:lpstr>Quick review of non-recommendations sections of draft final report </vt:lpstr>
      <vt:lpstr>PowerPoint Presentation</vt:lpstr>
      <vt:lpstr>next steps – before 5th meeting</vt:lpstr>
      <vt:lpstr>Draft 5th meeting agenda</vt:lpstr>
      <vt:lpstr>WG Wrap up after 5th meeting</vt:lpstr>
      <vt:lpstr>Today’s meeting goals – how did we do?</vt:lpstr>
      <vt:lpstr>Meeting debrief</vt:lpstr>
      <vt:lpstr>Appendix Slides</vt:lpstr>
      <vt:lpstr>Proposed Approach for Full CAEECC Processing of CDEI WG Recommendations</vt:lpstr>
      <vt:lpstr>Prioritization </vt:lpstr>
      <vt:lpstr>Non-consensus example from Equity metrics working group (p12 of report)</vt:lpstr>
      <vt:lpstr>Round robin approach (if needed) - compensation recommendations</vt:lpstr>
      <vt:lpstr>Facilitation recommendations – FOR 5TH CDEI WG MTG</vt:lpstr>
      <vt:lpstr>Recruitment &amp; retention – FOR 5TH CDEI WG MTG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Composition, Equity &amp; Inclusion Working Group</dc:title>
  <dc:creator>Katherine Mckeague Abrams</dc:creator>
  <cp:lastModifiedBy>Katherine Mckeague Abrams</cp:lastModifiedBy>
  <cp:revision>148</cp:revision>
  <cp:lastPrinted>2022-02-23T20:18:55Z</cp:lastPrinted>
  <dcterms:created xsi:type="dcterms:W3CDTF">2021-12-12T22:42:43Z</dcterms:created>
  <dcterms:modified xsi:type="dcterms:W3CDTF">2022-03-14T14:25:40Z</dcterms:modified>
</cp:coreProperties>
</file>