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59" r:id="rId5"/>
    <p:sldId id="387" r:id="rId6"/>
    <p:sldId id="386" r:id="rId7"/>
    <p:sldId id="384" r:id="rId8"/>
  </p:sldIdLst>
  <p:sldSz cx="13817600" cy="7772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ie Gardner" initials="MG" lastIdx="2" clrIdx="0">
    <p:extLst>
      <p:ext uri="{19B8F6BF-5375-455C-9EA6-DF929625EA0E}">
        <p15:presenceInfo xmlns:p15="http://schemas.microsoft.com/office/powerpoint/2012/main" userId="S::mgardner@resource-innovations.com::2424ae1d-562a-4f6b-a7e1-933581aaf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205"/>
    <a:srgbClr val="7030A0"/>
    <a:srgbClr val="F9A433"/>
    <a:srgbClr val="0F6689"/>
    <a:srgbClr val="284969"/>
    <a:srgbClr val="08458B"/>
    <a:srgbClr val="08C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4" autoAdjust="0"/>
    <p:restoredTop sz="92252"/>
  </p:normalViewPr>
  <p:slideViewPr>
    <p:cSldViewPr snapToGrid="0" snapToObjects="1">
      <p:cViewPr varScale="1">
        <p:scale>
          <a:sx n="73" d="100"/>
          <a:sy n="73" d="100"/>
        </p:scale>
        <p:origin x="496" y="184"/>
      </p:cViewPr>
      <p:guideLst>
        <p:guide orient="horz" pos="2448"/>
        <p:guide pos="43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8" d="100"/>
          <a:sy n="138" d="100"/>
        </p:scale>
        <p:origin x="-515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31A0D-E902-E24B-9B74-09CFCA4B9EFD}" type="datetimeFigureOut">
              <a:rPr lang="en-US" smtClean="0"/>
              <a:pPr/>
              <a:t>9/18/20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475B1-A8DA-404E-9BB6-E6694A6C54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D44E2-B091-D142-9144-C0A4F0E4E1CB}" type="datetimeFigureOut">
              <a:rPr lang="en-US" smtClean="0"/>
              <a:pPr/>
              <a:t>9/18/20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CA899-2634-DC42-8197-E1CAE854DD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Timing – which phase so when savings come up…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CA899-2634-DC42-8197-E1CAE854DD2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7081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accent4">
                    <a:lumMod val="75000"/>
                  </a:schemeClr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accent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029220"/>
            <a:ext cx="2286000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w/Numb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524834" indent="-524834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600" b="0" i="0">
                <a:latin typeface="Franklin Gothic Book Regular"/>
              </a:defRPr>
            </a:lvl1pPr>
            <a:lvl2pPr marL="117082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2pPr>
            <a:lvl3pPr marL="1870602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3200" b="0" i="0">
                <a:latin typeface="Franklin Gothic Book Regular"/>
              </a:defRPr>
            </a:lvl3pPr>
            <a:lvl4pPr marL="2570381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800" b="0" i="0">
                <a:latin typeface="Franklin Gothic Book Regular"/>
              </a:defRPr>
            </a:lvl4pPr>
            <a:lvl5pPr marL="3270160" indent="-471042">
              <a:lnSpc>
                <a:spcPct val="150000"/>
              </a:lnSpc>
              <a:buClr>
                <a:schemeClr val="accent5"/>
              </a:buClr>
              <a:buSzPct val="120000"/>
              <a:buFont typeface="+mj-lt"/>
              <a:buAutoNum type="arabicPeriod"/>
              <a:defRPr sz="2400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itle and Conten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90880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3200"/>
            </a:lvl1pPr>
            <a:lvl2pPr marL="636779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2pPr>
            <a:lvl3pPr marL="937722" indent="-300943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800"/>
            </a:lvl3pPr>
            <a:lvl4pPr marL="1256111" indent="-318389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400"/>
            </a:lvl4pPr>
            <a:lvl5pPr marL="3427174" indent="-628056">
              <a:lnSpc>
                <a:spcPct val="100000"/>
              </a:lnSpc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23947" y="1813563"/>
            <a:ext cx="6102773" cy="5129425"/>
          </a:xfrm>
        </p:spPr>
        <p:txBody>
          <a:bodyPr>
            <a:normAutofit/>
          </a:bodyPr>
          <a:lstStyle>
            <a:lvl1pPr marL="318389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3200"/>
            </a:lvl1pPr>
            <a:lvl2pPr marL="713106" indent="-394716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2pPr>
            <a:lvl3pPr marL="937722" indent="-300943">
              <a:buClr>
                <a:schemeClr val="accent5"/>
              </a:buClr>
              <a:buFont typeface="Arial" panose="020B0604020202020204" pitchFamily="34" charset="0"/>
              <a:buChar char="•"/>
              <a:defRPr sz="2800"/>
            </a:lvl3pPr>
            <a:lvl4pPr marL="1256111" indent="-318389">
              <a:buClr>
                <a:schemeClr val="accent5"/>
              </a:buClr>
              <a:buFont typeface="Arial" panose="020B0604020202020204" pitchFamily="34" charset="0"/>
              <a:buChar char="•"/>
              <a:defRPr sz="2400"/>
            </a:lvl4pPr>
            <a:lvl5pPr marL="3191653" indent="-392535">
              <a:buClr>
                <a:schemeClr val="accent5"/>
              </a:buClr>
              <a:buFont typeface="Arial" panose="020B0604020202020204" pitchFamily="34" charset="0"/>
              <a:buChar char="•"/>
              <a:defRPr sz="2747"/>
            </a:lvl5pPr>
            <a:lvl6pPr>
              <a:defRPr sz="2747"/>
            </a:lvl6pPr>
            <a:lvl7pPr>
              <a:defRPr sz="2747"/>
            </a:lvl7pPr>
            <a:lvl8pPr>
              <a:defRPr sz="2747"/>
            </a:lvl8pPr>
            <a:lvl9pPr>
              <a:defRPr sz="274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BE708-2156-D840-BF05-EB6940ABFA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F5B134B-DCB6-9249-BB5A-33C7CEF4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6066" y="7360278"/>
            <a:ext cx="1828800" cy="36576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048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ver Page Dark">
    <p:bg>
      <p:bgPr>
        <a:solidFill>
          <a:srgbClr val="0F6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091834"/>
            <a:ext cx="11744960" cy="1543685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the Title of Your Slide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0880" y="3635519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400" b="0" i="0" cap="all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80" y="7316200"/>
            <a:ext cx="182880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_Break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715" y="7316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23663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_Break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6364" y="7303911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6674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ic_Br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91984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ic_Breaker">
    <p:bg>
      <p:bgPr>
        <a:solidFill>
          <a:srgbClr val="E352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71602E-B741-674C-9877-DC925069B5F1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C582F5-1020-3548-9E0C-BE78E281F722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B1F2-4A31-A54C-9C80-F160EA78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7653" y="7315200"/>
            <a:ext cx="1828800" cy="36576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B17E254-CC9B-9942-8097-4D2A47A1E3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7827" y="1028703"/>
            <a:ext cx="12897784" cy="2697163"/>
          </a:xfrm>
        </p:spPr>
        <p:txBody>
          <a:bodyPr>
            <a:noAutofit/>
          </a:bodyPr>
          <a:lstStyle>
            <a:lvl1pPr marL="0" indent="0">
              <a:buNone/>
              <a:defRPr sz="200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  <a:lvl3pPr marL="1399560" indent="0">
              <a:buNone/>
              <a:defRPr/>
            </a:lvl3pPr>
            <a:lvl4pPr marL="2099339" indent="0">
              <a:buNone/>
              <a:defRPr/>
            </a:lvl4pPr>
            <a:lvl5pPr marL="2799118" indent="0">
              <a:buNone/>
              <a:defRPr/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1CE6617-8485-D441-8EE9-C346286730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29" y="3594092"/>
            <a:ext cx="8869347" cy="1847850"/>
          </a:xfrm>
        </p:spPr>
        <p:txBody>
          <a:bodyPr>
            <a:normAutofit/>
          </a:bodyPr>
          <a:lstStyle>
            <a:lvl1pPr marL="0" indent="0">
              <a:buNone/>
              <a:defRPr sz="6600" b="0" i="0">
                <a:solidFill>
                  <a:schemeClr val="tx1"/>
                </a:solidFill>
                <a:latin typeface="Rockwell Regular"/>
              </a:defRPr>
            </a:lvl1pPr>
            <a:lvl2pPr marL="699779" indent="0">
              <a:buNone/>
              <a:defRPr/>
            </a:lvl2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9109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448" userDrawn="1">
          <p15:clr>
            <a:srgbClr val="FBAE40"/>
          </p15:clr>
        </p15:guide>
        <p15:guide id="2" pos="43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 Phot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DB802B-32CE-4390-AE8D-8341C329B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4852" r="1299" b="917"/>
          <a:stretch/>
        </p:blipFill>
        <p:spPr>
          <a:xfrm>
            <a:off x="0" y="0"/>
            <a:ext cx="13807440" cy="78242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BB76F-7C8B-4F40-83B8-8E15CB52A3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0080" y="6858000"/>
            <a:ext cx="2286000" cy="4572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931902D-91F5-5A45-ADF5-AE71ABBB4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80" y="1508372"/>
            <a:ext cx="8771003" cy="3300070"/>
          </a:xfrm>
        </p:spPr>
        <p:txBody>
          <a:bodyPr anchor="t">
            <a:noAutofit/>
          </a:bodyPr>
          <a:lstStyle>
            <a:lvl1pPr algn="l">
              <a:defRPr sz="54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 Page Graphi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0880" y="2672365"/>
            <a:ext cx="11744960" cy="1603075"/>
          </a:xfrm>
        </p:spPr>
        <p:txBody>
          <a:bodyPr anchor="t">
            <a:noAutofit/>
          </a:bodyPr>
          <a:lstStyle>
            <a:lvl1pPr algn="l">
              <a:defRPr sz="6600" b="0" i="0" cap="none">
                <a:solidFill>
                  <a:schemeClr val="bg1"/>
                </a:solidFill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Edit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3BB06-7593-F04E-8A51-38CB34F702E2}"/>
              </a:ext>
            </a:extLst>
          </p:cNvPr>
          <p:cNvSpPr/>
          <p:nvPr userDrawn="1"/>
        </p:nvSpPr>
        <p:spPr>
          <a:xfrm>
            <a:off x="0" y="3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39270B-6255-3D49-85C0-DA6BA52365B6}"/>
              </a:ext>
            </a:extLst>
          </p:cNvPr>
          <p:cNvSpPr/>
          <p:nvPr userDrawn="1"/>
        </p:nvSpPr>
        <p:spPr>
          <a:xfrm>
            <a:off x="0" y="7225758"/>
            <a:ext cx="13817600" cy="5466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47" b="0" i="0" dirty="0">
              <a:latin typeface="Franklin Gothic Book Regula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BA708B-9396-534F-B8B2-8BAC1D7F24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2B6AFBA-9EBF-4340-BABF-0BB24DA393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90880" y="5761238"/>
            <a:ext cx="11744960" cy="1161063"/>
          </a:xfrm>
        </p:spPr>
        <p:txBody>
          <a:bodyPr anchor="t">
            <a:normAutofit/>
          </a:bodyPr>
          <a:lstStyle>
            <a:lvl1pPr marL="0" indent="0">
              <a:buNone/>
              <a:defRPr sz="2800" b="0" i="0" cap="none">
                <a:solidFill>
                  <a:schemeClr val="bg1"/>
                </a:solidFill>
                <a:latin typeface="Franklin Gothic Book Regular"/>
                <a:cs typeface="Arial"/>
              </a:defRPr>
            </a:lvl1pPr>
            <a:lvl2pPr marL="699779" indent="0">
              <a:buNone/>
              <a:defRPr sz="2747">
                <a:solidFill>
                  <a:schemeClr val="tx1">
                    <a:tint val="75000"/>
                  </a:schemeClr>
                </a:solidFill>
              </a:defRPr>
            </a:lvl2pPr>
            <a:lvl3pPr marL="1399559" indent="0">
              <a:buNone/>
              <a:defRPr sz="2473">
                <a:solidFill>
                  <a:schemeClr val="tx1">
                    <a:tint val="75000"/>
                  </a:schemeClr>
                </a:solidFill>
              </a:defRPr>
            </a:lvl3pPr>
            <a:lvl4pPr marL="2099339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4pPr>
            <a:lvl5pPr marL="279911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5pPr>
            <a:lvl6pPr marL="349889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6pPr>
            <a:lvl7pPr marL="419867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7pPr>
            <a:lvl8pPr marL="4898458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8pPr>
            <a:lvl9pPr marL="5598237" indent="0">
              <a:buNone/>
              <a:defRPr sz="21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76950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w/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 algn="l">
              <a:defRPr sz="5400" b="0" i="0">
                <a:latin typeface="Rockwell Regular"/>
                <a:cs typeface="Rockwel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46886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600" b="0" i="0">
                <a:latin typeface="Franklin Gothic Book Regular"/>
              </a:defRPr>
            </a:lvl1pPr>
            <a:lvl2pPr marL="937722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2pPr>
            <a:lvl3pPr marL="1406584" indent="-468862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3200" b="0" i="0">
                <a:latin typeface="Franklin Gothic Book Regular"/>
              </a:defRPr>
            </a:lvl3pPr>
            <a:lvl4pPr marL="1724973" indent="-34892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800" b="0" i="0">
                <a:latin typeface="Franklin Gothic Book Regular"/>
              </a:defRPr>
            </a:lvl4pPr>
            <a:lvl5pPr marL="3149008" indent="-349890">
              <a:lnSpc>
                <a:spcPct val="150000"/>
              </a:lnSpc>
              <a:buClr>
                <a:schemeClr val="accent5"/>
              </a:buClr>
              <a:buSzPct val="140000"/>
              <a:buFont typeface="Arial" panose="020B0604020202020204" pitchFamily="34" charset="0"/>
              <a:buChar char="•"/>
              <a:defRPr sz="2747" b="0" i="0">
                <a:latin typeface="Franklin Gothic Book Regular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E481DA-D48F-7542-B283-13E3E34E28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0879" y="7315200"/>
            <a:ext cx="1828800" cy="365760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D70D51-B38E-5943-9C77-BB23BE98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26200" y="7356427"/>
            <a:ext cx="731007" cy="413808"/>
          </a:xfrm>
          <a:prstGeom prst="rect">
            <a:avLst/>
          </a:prstGeom>
        </p:spPr>
        <p:txBody>
          <a:bodyPr anchor="t"/>
          <a:lstStyle>
            <a:lvl1pPr algn="r">
              <a:defRPr sz="2000" b="0" i="0">
                <a:solidFill>
                  <a:schemeClr val="accent5"/>
                </a:solidFill>
                <a:latin typeface="Franklin Gothic Book Regular"/>
              </a:defRPr>
            </a:lvl1pPr>
          </a:lstStyle>
          <a:p>
            <a:fld id="{716BE055-3314-2D4A-A606-82BA4EBBFB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0880" y="311256"/>
            <a:ext cx="1243584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0880" y="1813563"/>
            <a:ext cx="1243584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54" r:id="rId7"/>
    <p:sldLayoutId id="2147483666" r:id="rId8"/>
    <p:sldLayoutId id="2147483650" r:id="rId9"/>
    <p:sldLayoutId id="2147483667" r:id="rId10"/>
    <p:sldLayoutId id="2147483652" r:id="rId11"/>
    <p:sldLayoutId id="2147483661" r:id="rId12"/>
  </p:sldLayoutIdLst>
  <p:hf hdr="0" ftr="0" dt="0"/>
  <p:txStyles>
    <p:titleStyle>
      <a:lvl1pPr algn="l" defTabSz="699779" rtl="0" eaLnBrk="1" latinLnBrk="0" hangingPunct="1">
        <a:spcBef>
          <a:spcPct val="0"/>
        </a:spcBef>
        <a:buNone/>
        <a:defRPr sz="4000" b="0" i="0" kern="1200">
          <a:solidFill>
            <a:schemeClr val="accent4">
              <a:lumMod val="75000"/>
            </a:schemeClr>
          </a:solidFill>
          <a:latin typeface="Rockwell Regular"/>
          <a:ea typeface="+mj-ea"/>
          <a:cs typeface="Rockwell"/>
        </a:defRPr>
      </a:lvl1pPr>
    </p:titleStyle>
    <p:bodyStyle>
      <a:lvl1pPr marL="524834" indent="-524834" algn="l" defTabSz="699779" rtl="0" eaLnBrk="1" latinLnBrk="0" hangingPunct="1">
        <a:spcBef>
          <a:spcPct val="20000"/>
        </a:spcBef>
        <a:buFont typeface="Arial"/>
        <a:buChar char="•"/>
        <a:defRPr sz="36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1pPr>
      <a:lvl2pPr marL="1137142" indent="-437363" algn="l" defTabSz="699779" rtl="0" eaLnBrk="1" latinLnBrk="0" hangingPunct="1">
        <a:spcBef>
          <a:spcPct val="20000"/>
        </a:spcBef>
        <a:buFont typeface="Arial"/>
        <a:buChar char="–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2pPr>
      <a:lvl3pPr marL="1749450" indent="-349890" algn="l" defTabSz="699779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3pPr>
      <a:lvl4pPr marL="2449229" indent="-349890" algn="l" defTabSz="699779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4pPr>
      <a:lvl5pPr marL="3149008" indent="-349890" algn="l" defTabSz="699779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chemeClr val="accent4">
              <a:lumMod val="75000"/>
            </a:schemeClr>
          </a:solidFill>
          <a:latin typeface="Franklin Gothic Book Regular"/>
          <a:ea typeface="+mn-ea"/>
          <a:cs typeface="+mn-cs"/>
        </a:defRPr>
      </a:lvl5pPr>
      <a:lvl6pPr marL="384878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8568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8347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8126" indent="-349890" algn="l" defTabSz="699779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77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55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9339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911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89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867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8458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8237" algn="l" defTabSz="699779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D594-5546-C84A-80D8-F6ECE712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80" y="1756984"/>
            <a:ext cx="11744960" cy="2129216"/>
          </a:xfrm>
        </p:spPr>
        <p:txBody>
          <a:bodyPr/>
          <a:lstStyle/>
          <a:p>
            <a:r>
              <a:rPr lang="en-US" sz="2800" dirty="0">
                <a:solidFill>
                  <a:schemeClr val="accent6"/>
                </a:solidFill>
                <a:latin typeface="Rockwell" panose="02060603020205020403" pitchFamily="18" charset="77"/>
              </a:rPr>
              <a:t>CAEECC MT Sub-Working Group Recommendation on</a:t>
            </a:r>
            <a:br>
              <a:rPr lang="en-US" dirty="0">
                <a:latin typeface="Rockwell" panose="02060603020205020403" pitchFamily="18" charset="77"/>
              </a:rPr>
            </a:br>
            <a:r>
              <a:rPr lang="en-US" dirty="0">
                <a:latin typeface="Rockwell" panose="02060603020205020403" pitchFamily="18" charset="77"/>
              </a:rPr>
              <a:t>Setting MT Goals</a:t>
            </a:r>
            <a:endParaRPr lang="en-US" i="1" dirty="0">
              <a:latin typeface="Rockwell" panose="02060603020205020403" pitchFamily="18" charset="77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9E658-AD02-C94C-8952-C31858C09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880" y="4581658"/>
            <a:ext cx="11744960" cy="1161063"/>
          </a:xfrm>
        </p:spPr>
        <p:txBody>
          <a:bodyPr/>
          <a:lstStyle/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Presented by:  Margie Gardner, Senior Advisor </a:t>
            </a:r>
          </a:p>
          <a:p>
            <a:r>
              <a:rPr lang="en-US" dirty="0">
                <a:solidFill>
                  <a:schemeClr val="accent6"/>
                </a:solidFill>
                <a:latin typeface="Helvetica" pitchFamily="2" charset="0"/>
              </a:rPr>
              <a:t>September 22, 2020</a:t>
            </a:r>
          </a:p>
        </p:txBody>
      </p:sp>
    </p:spTree>
    <p:extLst>
      <p:ext uri="{BB962C8B-B14F-4D97-AF65-F5344CB8AC3E}">
        <p14:creationId xmlns:p14="http://schemas.microsoft.com/office/powerpoint/2010/main" val="1469616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AB8CD-EE65-8C4F-85EF-4C6443C0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sub-WG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6F7320-4F56-D448-9A58-EBE7D4A5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08" y="1793631"/>
            <a:ext cx="12564012" cy="5149357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Participants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Margie Gardner, Resource Insights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Christie Torok, CPUC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Andrew Doeschot, PG&amp;E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Raghav Murali, CSE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Jay Luboff, Jay Luboff Consulting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Jeff Harris, NEEA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Mohit Chhabra, NRDC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Randall Higa, SCE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Carol Yin, SCE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Marc Costa, The Energy Coalition</a:t>
            </a:r>
            <a:endParaRPr lang="en-US" sz="1600" dirty="0"/>
          </a:p>
          <a:p>
            <a:r>
              <a:rPr lang="en-US" sz="2400" dirty="0"/>
              <a:t>Status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Agreement in general, but everyone needs to ponder more</a:t>
            </a:r>
          </a:p>
          <a:p>
            <a:pPr marL="468862" lvl="2" indent="0">
              <a:lnSpc>
                <a:spcPct val="120000"/>
              </a:lnSpc>
              <a:spcBef>
                <a:spcPts val="0"/>
              </a:spcBef>
            </a:pPr>
            <a:r>
              <a:rPr lang="en-US" sz="2400" dirty="0"/>
              <a:t>Some items pending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29431-2020-EF44-96B9-D91A715F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BE055-3314-2D4A-A606-82BA4EBBFBB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6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27CC3D-7259-334B-8CA3-94AC0B319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E35205"/>
                </a:solidFill>
              </a:rPr>
              <a:t>MT Initiative Metrics/goals </a:t>
            </a:r>
            <a:r>
              <a:rPr lang="en-US" sz="4400" dirty="0">
                <a:solidFill>
                  <a:srgbClr val="E35205"/>
                </a:solidFill>
              </a:rPr>
              <a:t>– </a:t>
            </a:r>
            <a:r>
              <a:rPr lang="en-US" sz="3100" dirty="0">
                <a:solidFill>
                  <a:srgbClr val="E35205"/>
                </a:solidFill>
              </a:rPr>
              <a:t>already in the Decision</a:t>
            </a:r>
            <a:endParaRPr lang="en-US" dirty="0">
              <a:solidFill>
                <a:srgbClr val="E35205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BC1A47-B2EC-6446-B526-BF199D4F7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880" y="1384299"/>
            <a:ext cx="12435840" cy="58559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Market indicators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Based on specific Initiative/market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Measurable outcomes based on logic model</a:t>
            </a:r>
          </a:p>
          <a:p>
            <a:pPr lvl="3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Demonstrate progress toward market change</a:t>
            </a:r>
          </a:p>
          <a:p>
            <a:pPr lvl="3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Part of consistent monitoring – usually in a “Market Progress Evaluation Report”</a:t>
            </a:r>
          </a:p>
          <a:p>
            <a:pPr lvl="3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2400" dirty="0"/>
              <a:t>Serve as part of the “adaptive management” of the initiative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Savings potential/forecast is also part of each Initiative </a:t>
            </a:r>
            <a:r>
              <a:rPr lang="en-US" sz="2600" dirty="0"/>
              <a:t>– decision p 157/8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Recommend basing on “best estimate” possible at the time, 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2800" dirty="0"/>
              <a:t>MTI Plan Includes (among other things): 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Naturally occurring baseline projected over the life of the initiative</a:t>
            </a:r>
          </a:p>
          <a:p>
            <a:pPr lvl="2">
              <a:lnSpc>
                <a:spcPct val="100000"/>
              </a:lnSpc>
              <a:spcBef>
                <a:spcPts val="400"/>
              </a:spcBef>
            </a:pPr>
            <a:r>
              <a:rPr lang="en-US" sz="2400" dirty="0"/>
              <a:t>Forecast of savings over lifecycle of the initiative (and update intervals)</a:t>
            </a:r>
          </a:p>
          <a:p>
            <a:pPr lvl="2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</a:pPr>
            <a:r>
              <a:rPr lang="en-US" sz="2400" dirty="0"/>
              <a:t>Budget and cost-effectiveness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3400" dirty="0"/>
              <a:t>MTI Plans are approved by the CPUC in a Tier-2 Advice Letter</a:t>
            </a:r>
          </a:p>
          <a:p>
            <a:pPr lvl="1">
              <a:lnSpc>
                <a:spcPct val="100000"/>
              </a:lnSpc>
            </a:pPr>
            <a:endParaRPr lang="en-US" dirty="0"/>
          </a:p>
          <a:p>
            <a:pPr lvl="2">
              <a:lnSpc>
                <a:spcPct val="100000"/>
              </a:lnSpc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15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E82156D-863B-4C46-B4EF-251F42DC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accent6"/>
                </a:solidFill>
              </a:rPr>
              <a:t>MT Savings Goal</a:t>
            </a:r>
            <a:br>
              <a:rPr lang="en-US" dirty="0">
                <a:solidFill>
                  <a:schemeClr val="accent6"/>
                </a:solidFill>
              </a:rPr>
            </a:b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F0563A-D04C-3D4B-A27D-1D53991BB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333500"/>
            <a:ext cx="13347700" cy="612764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WG Recommends CPUC sets MT savings goal at the portfolio level for MT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Provides flexibility to the Administrator to adaptively manage the MT portfolio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Analogous to resource acquisition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500" dirty="0"/>
              <a:t>Portfolio savings goal is based on the set of initiatives in the portfolio</a:t>
            </a:r>
          </a:p>
          <a:p>
            <a:pPr lvl="2">
              <a:lnSpc>
                <a:spcPct val="115000"/>
              </a:lnSpc>
              <a:spcAft>
                <a:spcPts val="600"/>
              </a:spcAft>
            </a:pPr>
            <a:r>
              <a:rPr lang="en-US" sz="3000" dirty="0"/>
              <a:t>CPUC works with MT Admin. and MT Advisory Board to set goals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Can’t forecast savings until you know the markets and activities – for example may be non-resource MT in the portfolio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Review with CAEECC</a:t>
            </a:r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Goals set once a sizeable number of Initiatives pass Review #2 (Decision p. 103):  Tier II advice Letter approval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sz="2600" dirty="0"/>
              <a:t>Based on best estimate of the sum of savings anticipated from all MTIs, which are then reviewed and updated if needed at key milestones</a:t>
            </a:r>
            <a:endParaRPr lang="en-US" sz="3000" dirty="0"/>
          </a:p>
          <a:p>
            <a:pPr lvl="2">
              <a:lnSpc>
                <a:spcPct val="100000"/>
              </a:lnSpc>
              <a:spcAft>
                <a:spcPts val="600"/>
              </a:spcAft>
            </a:pPr>
            <a:r>
              <a:rPr lang="en-US" sz="3000" dirty="0"/>
              <a:t>Goals for the MTA are probably net of RA savings projections (with C&amp;S savings interaction pending)</a:t>
            </a:r>
          </a:p>
          <a:p>
            <a:pPr lvl="3"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May also want total market goal to encourage the “big picture view” of all EE in that market?</a:t>
            </a:r>
            <a:endParaRPr lang="en-US" sz="2600" dirty="0"/>
          </a:p>
          <a:p>
            <a:pPr>
              <a:lnSpc>
                <a:spcPct val="115000"/>
              </a:lnSpc>
              <a:spcAft>
                <a:spcPts val="500"/>
              </a:spcAft>
            </a:pPr>
            <a:r>
              <a:rPr lang="en-US" dirty="0"/>
              <a:t>Recommend savings goals be long term, with annual reporting of progress</a:t>
            </a:r>
          </a:p>
        </p:txBody>
      </p:sp>
    </p:spTree>
    <p:extLst>
      <p:ext uri="{BB962C8B-B14F-4D97-AF65-F5344CB8AC3E}">
        <p14:creationId xmlns:p14="http://schemas.microsoft.com/office/powerpoint/2010/main" val="2362518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I_Standard">
      <a:dk1>
        <a:srgbClr val="0F6689"/>
      </a:dk1>
      <a:lt1>
        <a:srgbClr val="FFFFFF"/>
      </a:lt1>
      <a:dk2>
        <a:srgbClr val="000000"/>
      </a:dk2>
      <a:lt2>
        <a:srgbClr val="FFFFFF"/>
      </a:lt2>
      <a:accent1>
        <a:srgbClr val="636466"/>
      </a:accent1>
      <a:accent2>
        <a:srgbClr val="939598"/>
      </a:accent2>
      <a:accent3>
        <a:srgbClr val="000000"/>
      </a:accent3>
      <a:accent4>
        <a:srgbClr val="099FC8"/>
      </a:accent4>
      <a:accent5>
        <a:srgbClr val="F9A433"/>
      </a:accent5>
      <a:accent6>
        <a:srgbClr val="E35205"/>
      </a:accent6>
      <a:hlink>
        <a:srgbClr val="F9A433"/>
      </a:hlink>
      <a:folHlink>
        <a:srgbClr val="E35205"/>
      </a:folHlink>
    </a:clrScheme>
    <a:fontScheme name="RI_Brand_Fonts_Alt">
      <a:maj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918AF89B6DE644A21ABA78B52DC482" ma:contentTypeVersion="6" ma:contentTypeDescription="Create a new document." ma:contentTypeScope="" ma:versionID="171528dbdb7f8ace22603faa56c1ae22">
  <xsd:schema xmlns:xsd="http://www.w3.org/2001/XMLSchema" xmlns:xs="http://www.w3.org/2001/XMLSchema" xmlns:p="http://schemas.microsoft.com/office/2006/metadata/properties" xmlns:ns2="32bfce61-d89e-4ff8-b2c7-0ab2b9d3634a" targetNamespace="http://schemas.microsoft.com/office/2006/metadata/properties" ma:root="true" ma:fieldsID="660f9297846a5dbb99b499f9ff15ec86" ns2:_="">
    <xsd:import namespace="32bfce61-d89e-4ff8-b2c7-0ab2b9d363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bfce61-d89e-4ff8-b2c7-0ab2b9d363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500B4-BC3D-40C0-9C16-B4231F38A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bfce61-d89e-4ff8-b2c7-0ab2b9d363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13203F-6490-46A7-BD67-2D25CCC552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370089-1D1C-453B-A7D5-DC4EFFBA98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6421</TotalTime>
  <Words>407</Words>
  <Application>Microsoft Macintosh PowerPoint</Application>
  <PresentationFormat>Custom</PresentationFormat>
  <Paragraphs>49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Franklin Gothic Book Regular</vt:lpstr>
      <vt:lpstr>Helvetica</vt:lpstr>
      <vt:lpstr>Rockwell</vt:lpstr>
      <vt:lpstr>Rockwell Regular</vt:lpstr>
      <vt:lpstr>Office Theme</vt:lpstr>
      <vt:lpstr>CAEECC MT Sub-Working Group Recommendation on Setting MT Goals</vt:lpstr>
      <vt:lpstr>Goals sub-WG</vt:lpstr>
      <vt:lpstr>MT Initiative Metrics/goals – already in the Decision</vt:lpstr>
      <vt:lpstr>MT Savings Goal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CAEECC MT Working Group Savings, C&amp;S,  and Goals:  Examples from Other Regions</dc:title>
  <dc:creator>Margie Gardner</dc:creator>
  <cp:lastModifiedBy>Susan Rivo</cp:lastModifiedBy>
  <cp:revision>82</cp:revision>
  <cp:lastPrinted>2020-09-15T19:17:28Z</cp:lastPrinted>
  <dcterms:created xsi:type="dcterms:W3CDTF">2020-07-22T00:06:32Z</dcterms:created>
  <dcterms:modified xsi:type="dcterms:W3CDTF">2020-09-18T15:58:26Z</dcterms:modified>
</cp:coreProperties>
</file>