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5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6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9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6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9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1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06F58-F673-2245-BF00-560F8331C0B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D9998-E474-104D-806A-09584C4B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9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MCE Clean Energy, </a:t>
            </a:r>
            <a:br>
              <a:rPr lang="en-US" dirty="0"/>
            </a:br>
            <a:r>
              <a:rPr lang="en-US" dirty="0" err="1"/>
              <a:t>ABAL</a:t>
            </a:r>
            <a:r>
              <a:rPr lang="en-US" dirty="0"/>
              <a:t>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Michael Callahan, Policy Counsel</a:t>
            </a:r>
          </a:p>
          <a:p>
            <a:r>
              <a:rPr lang="en-US" dirty="0"/>
              <a:t>8/14/18 </a:t>
            </a:r>
          </a:p>
          <a:p>
            <a:r>
              <a:rPr lang="en-US" dirty="0"/>
              <a:t>(for presentation at 8/21 CAEECC Meeting)</a:t>
            </a:r>
          </a:p>
        </p:txBody>
      </p:sp>
    </p:spTree>
    <p:extLst>
      <p:ext uri="{BB962C8B-B14F-4D97-AF65-F5344CB8AC3E}">
        <p14:creationId xmlns:p14="http://schemas.microsoft.com/office/powerpoint/2010/main" val="338478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2019 Budget, Savings,</a:t>
            </a:r>
            <a:br>
              <a:rPr lang="en-US" dirty="0"/>
            </a:br>
            <a:r>
              <a:rPr lang="en-US" dirty="0"/>
              <a:t> and Projected C/E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731809"/>
              </p:ext>
            </p:extLst>
          </p:nvPr>
        </p:nvGraphicFramePr>
        <p:xfrm>
          <a:off x="96253" y="1528008"/>
          <a:ext cx="8951493" cy="5231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0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1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MCE FORECAST ENERGY SAVINGS (Net)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Sector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Program Year Budget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MCE forecast kWh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MCE forecast kW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MCE forecast </a:t>
                      </a:r>
                      <a:r>
                        <a:rPr lang="en-US" sz="1100" u="none" strike="noStrike" dirty="0" err="1">
                          <a:effectLst/>
                        </a:rPr>
                        <a:t>therms</a:t>
                      </a:r>
                      <a:r>
                        <a:rPr lang="en-US" sz="1100" u="none" strike="noStrike" dirty="0">
                          <a:effectLst/>
                        </a:rPr>
                        <a:t> (MM)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Residential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$3,865,965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2,531,901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      234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        0.27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Commercial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$1,185,725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1,967,331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      358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        0.03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Industrial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$690,423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556,588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     41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        0.07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Agriculture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$766,449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796,656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   126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        0.03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Emerging 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Public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</a:rPr>
                        <a:t>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</a:rPr>
                        <a:t>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Codes and Standards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</a:rPr>
                        <a:t>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</a:rPr>
                        <a:t>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WE&amp;T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$160,000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</a:rPr>
                        <a:t>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</a:rPr>
                        <a:t>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Finance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</a:rPr>
                        <a:t>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9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OBF Loan Pool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</a:rPr>
                        <a:t>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Subtotal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$6,668,561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5,852,476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      759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        0.40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5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 EM&amp;V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$277,857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PA PY Spending Budget</a:t>
                      </a:r>
                      <a:r>
                        <a:rPr lang="en-US" sz="1100" u="none" strike="noStrike" baseline="30000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$6,946,418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Uncommitted and Unspent Carryover balance</a:t>
                      </a:r>
                      <a:r>
                        <a:rPr lang="en-US" sz="1100" u="none" strike="noStrike" baseline="30000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PA PY Budget Recovery Request</a:t>
                      </a:r>
                      <a:r>
                        <a:rPr lang="en-US" sz="1100" u="none" strike="noStrike" baseline="30000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$6,946,418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5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Authorized PY Budget Cap (D.18-05-041)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$8,532,000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5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sng" strike="noStrike">
                          <a:effectLst/>
                        </a:rPr>
                        <a:t> 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5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Forecast  PY TRC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Forecast PY PAC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927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312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28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baseline="30000">
                          <a:effectLst/>
                        </a:rPr>
                        <a:t>1</a:t>
                      </a:r>
                      <a:r>
                        <a:rPr lang="en-US" sz="1100" u="none" strike="noStrike">
                          <a:effectLst/>
                        </a:rPr>
                        <a:t> Total proposed program year budget spending, including uncommitted unspent carryover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3119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baseline="30000" dirty="0">
                          <a:effectLst/>
                        </a:rPr>
                        <a:t>2  </a:t>
                      </a:r>
                      <a:r>
                        <a:rPr lang="en-US" sz="1100" u="none" strike="noStrike" dirty="0">
                          <a:effectLst/>
                        </a:rPr>
                        <a:t>The balance of unspent uncommitted must reflect the total unspent uncommitted starting Jan 1 2018 through Dec 31 of current year (</a:t>
                      </a:r>
                      <a:r>
                        <a:rPr lang="en-US" sz="1100" u="none" strike="noStrike" dirty="0" err="1">
                          <a:effectLst/>
                        </a:rPr>
                        <a:t>PY</a:t>
                      </a:r>
                      <a:r>
                        <a:rPr lang="en-US" sz="1100" u="none" strike="noStrike" dirty="0">
                          <a:effectLst/>
                        </a:rPr>
                        <a:t>-1). Because each </a:t>
                      </a:r>
                      <a:r>
                        <a:rPr lang="en-US" sz="1100" u="none" strike="noStrike" dirty="0" err="1">
                          <a:effectLst/>
                        </a:rPr>
                        <a:t>ABAL</a:t>
                      </a:r>
                      <a:r>
                        <a:rPr lang="en-US" sz="1100" u="none" strike="noStrike" dirty="0">
                          <a:effectLst/>
                        </a:rPr>
                        <a:t> is filed in </a:t>
                      </a:r>
                      <a:r>
                        <a:rPr lang="en-US" sz="1100" u="none" strike="noStrike" dirty="0" err="1">
                          <a:effectLst/>
                        </a:rPr>
                        <a:t>Q3</a:t>
                      </a:r>
                      <a:r>
                        <a:rPr lang="en-US" sz="1100" u="none" strike="noStrike" dirty="0">
                          <a:effectLst/>
                        </a:rPr>
                        <a:t>, this unspent uncommitted amount will be an estimate for the year in which the </a:t>
                      </a:r>
                      <a:r>
                        <a:rPr lang="en-US" sz="1100" u="none" strike="noStrike" dirty="0" err="1">
                          <a:effectLst/>
                        </a:rPr>
                        <a:t>ABAL</a:t>
                      </a:r>
                      <a:r>
                        <a:rPr lang="en-US" sz="1100" u="none" strike="noStrike" dirty="0">
                          <a:effectLst/>
                        </a:rPr>
                        <a:t> is filed.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28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baseline="30000">
                          <a:effectLst/>
                        </a:rPr>
                        <a:t>3 </a:t>
                      </a:r>
                      <a:r>
                        <a:rPr lang="en-US" sz="1100" u="none" strike="noStrike">
                          <a:effectLst/>
                        </a:rPr>
                        <a:t>Amount of funds to be collected for the Program Year - Line 18 less Line 19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6" marR="6156" marT="6156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07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True-up (2018-2025)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984581"/>
              </p:ext>
            </p:extLst>
          </p:nvPr>
        </p:nvGraphicFramePr>
        <p:xfrm>
          <a:off x="47397" y="1185226"/>
          <a:ext cx="9020944" cy="5393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7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4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76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76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13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64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578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Annual Rolling Portfolio Budget Forecast - True-up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Sector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2018**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Residential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935,935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3,865,965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7,078,017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7,078,017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6,170,017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6,170,017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6,170,017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5,660,017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43,128,000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8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Commercial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838,745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1,185,725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3,292,922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3,292,922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2,934,922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2,934,922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2,934,922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3,251,922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20,667,000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Industrial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690,423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1,283,596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1,283,596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1,269,596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1,269,596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1,269,596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1,260,596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8,327,000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8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Agriculture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766,449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1,253,259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1,253,259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1,181,259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1,181,259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1,181,259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1,260,259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8,077,000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Emerging Tech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Public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Codes and Standards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8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WE&amp;T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160,000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346,667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346,667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346,667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346,667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346,667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346,667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2,240,000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85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Finance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OBF Loan Pool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8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Subtotal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1,774,680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6,668,561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13,254,460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13,254,460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$ 11,902,460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$ 11,902,460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$ 11,902,460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11,779,460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82,439,000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8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EM&amp;V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75,072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277,857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527,512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527,512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473,512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473,512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473,512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468,512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3,297,000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2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Total Portfolio Program Year PA Budget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1,876,783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6,946,418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13,781,972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13,781,972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$ 12,375,972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$ 12,375,972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$ 12,375,972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12,247,972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85,736,000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8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Total Authorized Portfolio </a:t>
                      </a:r>
                      <a:r>
                        <a:rPr lang="en-US" sz="1000" u="none" strike="noStrike" dirty="0" err="1">
                          <a:effectLst/>
                        </a:rPr>
                        <a:t>PY</a:t>
                      </a:r>
                      <a:r>
                        <a:rPr lang="en-US" sz="1000" u="none" strike="noStrike" dirty="0">
                          <a:effectLst/>
                        </a:rPr>
                        <a:t> Budget Cap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8,532,000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8,532,000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12,404,000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$  12,404,000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$ 10,998,000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$ 10,998,000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$ 10,998,000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10,870,000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85,736,000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18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Forecast Portfolio PY TRC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      0.58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18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Forecast Portfolio PY PAC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$                  0.64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81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1813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** "Reset" 2018 budget at or below 2018 annual budget approved in Business plan Decision. "True-up" years 2019-2025.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70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Significant Changes in ABAL from 8/2 CAEECC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Additional narrative on portfolio optimization</a:t>
            </a:r>
          </a:p>
          <a:p>
            <a:r>
              <a:rPr lang="en-US" dirty="0"/>
              <a:t>Updated budgets and savings with more conservative inputs:</a:t>
            </a:r>
          </a:p>
          <a:p>
            <a:pPr lvl="1"/>
            <a:r>
              <a:rPr lang="en-US" dirty="0"/>
              <a:t>Total 2019 budget reduced by ~1%</a:t>
            </a:r>
          </a:p>
          <a:p>
            <a:pPr lvl="1"/>
            <a:r>
              <a:rPr lang="en-US" dirty="0" err="1"/>
              <a:t>TRC</a:t>
            </a:r>
            <a:r>
              <a:rPr lang="en-US" dirty="0"/>
              <a:t> decreased from 1.02 to 1.01</a:t>
            </a:r>
          </a:p>
          <a:p>
            <a:pPr lvl="1"/>
            <a:r>
              <a:rPr lang="en-US" dirty="0"/>
              <a:t>PAC decreased from 1.17 to 1.16</a:t>
            </a:r>
          </a:p>
          <a:p>
            <a:pPr lvl="1"/>
            <a:r>
              <a:rPr lang="en-US" dirty="0"/>
              <a:t>kWh savings decreased by ~3%</a:t>
            </a:r>
          </a:p>
          <a:p>
            <a:pPr lvl="1"/>
            <a:r>
              <a:rPr lang="en-US" dirty="0" err="1"/>
              <a:t>Therms</a:t>
            </a:r>
            <a:r>
              <a:rPr lang="en-US" dirty="0"/>
              <a:t> savings decreased by ~10%</a:t>
            </a:r>
          </a:p>
          <a:p>
            <a:r>
              <a:rPr lang="en-US" dirty="0"/>
              <a:t>Added tables:</a:t>
            </a:r>
          </a:p>
          <a:p>
            <a:pPr lvl="1"/>
            <a:r>
              <a:rPr lang="en-US" dirty="0"/>
              <a:t>Portfolio budget forecast through 2025</a:t>
            </a:r>
          </a:p>
          <a:p>
            <a:pPr lvl="1"/>
            <a:r>
              <a:rPr lang="en-US" dirty="0"/>
              <a:t>2019 program-level budgets &amp; savings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0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savings forecast through 2025</a:t>
            </a:r>
          </a:p>
          <a:p>
            <a:r>
              <a:rPr lang="en-US" dirty="0"/>
              <a:t>Additional tables based on staff guidance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Anticipated Changes from 8/21 to 9/4 Filing (if any)</a:t>
            </a:r>
          </a:p>
        </p:txBody>
      </p:sp>
    </p:spTree>
    <p:extLst>
      <p:ext uri="{BB962C8B-B14F-4D97-AF65-F5344CB8AC3E}">
        <p14:creationId xmlns:p14="http://schemas.microsoft.com/office/powerpoint/2010/main" val="2076036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825</Words>
  <Application>Microsoft Office PowerPoint</Application>
  <PresentationFormat>On-screen Show (4:3)</PresentationFormat>
  <Paragraphs>292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MCE Clean Energy,  ABAL Summary</vt:lpstr>
      <vt:lpstr>2019 Budget, Savings,  and Projected C/E</vt:lpstr>
      <vt:lpstr>Budget True-up (2018-2025)</vt:lpstr>
      <vt:lpstr>Significant Changes in ABAL from 8/2 CAEECC Meeting</vt:lpstr>
      <vt:lpstr>Anticipated Changes from 8/21 to 9/4 Filing (if any)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Raab</dc:creator>
  <cp:lastModifiedBy>Mike Callahan</cp:lastModifiedBy>
  <cp:revision>16</cp:revision>
  <dcterms:created xsi:type="dcterms:W3CDTF">2018-08-07T13:39:16Z</dcterms:created>
  <dcterms:modified xsi:type="dcterms:W3CDTF">2018-08-15T05:14:35Z</dcterms:modified>
</cp:coreProperties>
</file>