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Georgia" panose="02040502050405020303" pitchFamily="18" charset="0"/>
      <p:regular r:id="rId37"/>
      <p:bold r:id="rId38"/>
      <p:italic r:id="rId39"/>
      <p:boldItalic r:id="rId40"/>
    </p:embeddedFont>
    <p:embeddedFont>
      <p:font typeface="Lato" panose="020F0502020204030203" pitchFamily="34" charset="77"/>
      <p:regular r:id="rId41"/>
      <p:bold r:id="rId42"/>
      <p:italic r:id="rId43"/>
      <p:boldItalic r:id="rId44"/>
    </p:embeddedFont>
    <p:embeddedFont>
      <p:font typeface="Raleway" pitchFamily="2" charset="77"/>
      <p:regular r:id="rId45"/>
      <p:bold r:id="rId46"/>
      <p:italic r:id="rId47"/>
      <p:boldItalic r:id="rId48"/>
    </p:embeddedFont>
    <p:embeddedFont>
      <p:font typeface="Raleway Thin" pitchFamily="2" charset="77"/>
      <p:regular r:id="rId49"/>
      <p:bold r:id="rId50"/>
      <p:italic r:id="rId51"/>
      <p:boldItalic r:id="rId52"/>
    </p:embeddedFont>
    <p:embeddedFont>
      <p:font typeface="Roboto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zabeth Pereda" initials="" lastIdx="1" clrIdx="0"/>
  <p:cmAuthor id="1" name="Eunice Zordill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F8423F-D8E5-4CAC-BD41-E386B5C717BF}">
  <a:tblStyle styleId="{99F8423F-D8E5-4CAC-BD41-E386B5C717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6"/>
  </p:normalViewPr>
  <p:slideViewPr>
    <p:cSldViewPr snapToGrid="0">
      <p:cViewPr varScale="1">
        <p:scale>
          <a:sx n="134" d="100"/>
          <a:sy n="134" d="100"/>
        </p:scale>
        <p:origin x="90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b9a0b07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b9a0b07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8eb059fb0b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8eb059fb0b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8eb050648b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8eb050648b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8eb05064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8eb05064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eb059fb0b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eb059fb0b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8eb059fb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8eb059fb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d03dd14f4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d03dd14f4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3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8eb059fb0b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8eb059fb0b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8eb059fb0b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8eb059fb0b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8eb059fb0b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8eb059fb0b_0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8eb050648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8eb050648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8eb059fb0b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8eb059fb0b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4e0015983a07cf59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4e0015983a07cf59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8ed12475c9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8ed12475c9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ed12475c9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8ed12475c9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8ed12475c9_7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8ed12475c9_7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8ed12475c9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8ed12475c9_4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ed12475c9_4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ed12475c9_4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8ed12475c9_4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8ed12475c9_4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8ed12475c9_4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8ed12475c9_4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8ed12475c9_4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8ed12475c9_4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cb9a0b074_1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cb9a0b074_1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ed12475c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8ed12475c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eb059fb0b_7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eb059fb0b_7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eb050648b_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eb050648b_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ed12475c9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ed12475c9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eb059fb0b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8eb059fb0b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8eb059fb0b_5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8eb059fb0b_5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eb059fb0b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eb059fb0b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2"/>
                </a:solidFill>
              </a:rPr>
              <a:t> 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8eb050648b_2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8eb050648b_2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400" dirty="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Participation Gap Analysis Among Residential Energy Efficiency Programs in California</a:t>
            </a:r>
            <a:endParaRPr sz="4000"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"/>
          </p:nvPr>
        </p:nvSpPr>
        <p:spPr>
          <a:xfrm>
            <a:off x="2371725" y="4211050"/>
            <a:ext cx="6624900" cy="47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July 30, 2020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By Dairou Wang, Eunice Zordilla, Elizabeth Pereda, Monina Letargo &amp; Tianfang Guo</a:t>
            </a:r>
            <a:endParaRPr sz="1300" b="1"/>
          </a:p>
        </p:txBody>
      </p:sp>
      <p:pic>
        <p:nvPicPr>
          <p:cNvPr id="74" name="Google Shape;7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650" y="4273650"/>
            <a:ext cx="555775" cy="5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3"/>
          <p:cNvSpPr txBox="1"/>
          <p:nvPr/>
        </p:nvSpPr>
        <p:spPr>
          <a:xfrm>
            <a:off x="2371725" y="4795425"/>
            <a:ext cx="78870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5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Created for the NRDC as part of the MPA Capstone, USC Sol Price School of Public Policy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22"/>
          <p:cNvPicPr preferRelativeResize="0"/>
          <p:nvPr/>
        </p:nvPicPr>
        <p:blipFill rotWithShape="1">
          <a:blip r:embed="rId3">
            <a:alphaModFix/>
          </a:blip>
          <a:srcRect l="2257" r="25602"/>
          <a:stretch/>
        </p:blipFill>
        <p:spPr>
          <a:xfrm>
            <a:off x="4538875" y="1172800"/>
            <a:ext cx="4262274" cy="366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2"/>
          <p:cNvSpPr txBox="1"/>
          <p:nvPr/>
        </p:nvSpPr>
        <p:spPr>
          <a:xfrm>
            <a:off x="234875" y="1247638"/>
            <a:ext cx="3408900" cy="30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●"/>
            </a:pPr>
            <a:r>
              <a:rPr lang="en" sz="1500">
                <a:latin typeface="Raleway"/>
                <a:ea typeface="Raleway"/>
                <a:cs typeface="Raleway"/>
                <a:sym typeface="Raleway"/>
              </a:rPr>
              <a:t>Visualization of Zip Codes with the highest and lowest levels of program activity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●"/>
            </a:pPr>
            <a:r>
              <a:rPr lang="en" sz="15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Highest concentrations</a:t>
            </a:r>
            <a:r>
              <a:rPr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of program activity are located in the Bay area, San Joaquin Valley and Los Angeles/Orange County.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Raleway"/>
              <a:buChar char="●"/>
            </a:pPr>
            <a:r>
              <a:rPr lang="en" sz="1500">
                <a:latin typeface="Raleway"/>
                <a:ea typeface="Raleway"/>
                <a:cs typeface="Raleway"/>
                <a:sym typeface="Raleway"/>
              </a:rPr>
              <a:t>Based on a total of 1457 Zip Codes due to geographic gaps in original dataset</a:t>
            </a:r>
            <a:endParaRPr sz="15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2"/>
          <p:cNvSpPr txBox="1"/>
          <p:nvPr/>
        </p:nvSpPr>
        <p:spPr>
          <a:xfrm>
            <a:off x="4572000" y="3268625"/>
            <a:ext cx="18819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Lato"/>
                <a:ea typeface="Lato"/>
                <a:cs typeface="Lato"/>
                <a:sym typeface="Lato"/>
              </a:rPr>
              <a:t>CA - Program Activity</a:t>
            </a:r>
            <a:endParaRPr sz="10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" name="Google Shape;149;p22"/>
          <p:cNvSpPr txBox="1"/>
          <p:nvPr/>
        </p:nvSpPr>
        <p:spPr>
          <a:xfrm>
            <a:off x="349575" y="204800"/>
            <a:ext cx="86508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Hot Spot Analysis</a:t>
            </a:r>
            <a:r>
              <a:rPr lang="en" sz="2400" b="1">
                <a:latin typeface="Raleway"/>
                <a:ea typeface="Raleway"/>
                <a:cs typeface="Raleway"/>
                <a:sym typeface="Raleway"/>
              </a:rPr>
              <a:t> of Residential Energy Efficiency Program Activity : </a:t>
            </a:r>
            <a:r>
              <a:rPr lang="en" sz="2400">
                <a:latin typeface="Raleway"/>
                <a:ea typeface="Raleway"/>
                <a:cs typeface="Raleway"/>
                <a:sym typeface="Raleway"/>
              </a:rPr>
              <a:t>Among Non-Low Income Zip Codes</a:t>
            </a:r>
            <a:endParaRPr sz="24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75" y="4414775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74225"/>
            <a:ext cx="555775" cy="5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3"/>
          <p:cNvSpPr txBox="1"/>
          <p:nvPr/>
        </p:nvSpPr>
        <p:spPr>
          <a:xfrm>
            <a:off x="349575" y="198000"/>
            <a:ext cx="83313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600" b="1">
                <a:latin typeface="Raleway"/>
                <a:ea typeface="Raleway"/>
                <a:cs typeface="Raleway"/>
                <a:sym typeface="Raleway"/>
              </a:rPr>
              <a:t>Attained </a:t>
            </a:r>
            <a:r>
              <a:rPr lang="en"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Education</a:t>
            </a:r>
            <a:r>
              <a:rPr lang="en" sz="2600" b="1">
                <a:latin typeface="Raleway"/>
                <a:ea typeface="Raleway"/>
                <a:cs typeface="Raleway"/>
                <a:sym typeface="Raleway"/>
              </a:rPr>
              <a:t> and </a:t>
            </a:r>
            <a:r>
              <a:rPr lang="en" sz="2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Language</a:t>
            </a:r>
            <a:r>
              <a:rPr lang="en" sz="2600" b="1">
                <a:latin typeface="Raleway"/>
                <a:ea typeface="Raleway"/>
                <a:cs typeface="Raleway"/>
                <a:sym typeface="Raleway"/>
              </a:rPr>
              <a:t> Level Among Total Population</a:t>
            </a:r>
            <a:endParaRPr sz="2600"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157" name="Google Shape;157;p23"/>
          <p:cNvSpPr txBox="1"/>
          <p:nvPr/>
        </p:nvSpPr>
        <p:spPr>
          <a:xfrm>
            <a:off x="701012" y="3898750"/>
            <a:ext cx="32193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Educational Level of Participants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8" name="Google Shape;158;p23"/>
          <p:cNvSpPr txBox="1"/>
          <p:nvPr/>
        </p:nvSpPr>
        <p:spPr>
          <a:xfrm>
            <a:off x="5361075" y="3898750"/>
            <a:ext cx="33198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Language Level of Participants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 rotWithShape="1">
          <a:blip r:embed="rId4">
            <a:alphaModFix/>
          </a:blip>
          <a:srcRect l="1927" t="3704" r="1677" b="2275"/>
          <a:stretch/>
        </p:blipFill>
        <p:spPr>
          <a:xfrm>
            <a:off x="274325" y="1573425"/>
            <a:ext cx="4072674" cy="189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 rotWithShape="1">
          <a:blip r:embed="rId5">
            <a:alphaModFix/>
          </a:blip>
          <a:srcRect r="1951" b="3474"/>
          <a:stretch/>
        </p:blipFill>
        <p:spPr>
          <a:xfrm>
            <a:off x="4722225" y="1471450"/>
            <a:ext cx="4272850" cy="199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-43637" y="1800675"/>
            <a:ext cx="1342200" cy="2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Bachelor or </a:t>
            </a:r>
            <a:endParaRPr sz="12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" name="Google Shape;162;p23"/>
          <p:cNvSpPr txBox="1"/>
          <p:nvPr/>
        </p:nvSpPr>
        <p:spPr>
          <a:xfrm>
            <a:off x="0" y="2631225"/>
            <a:ext cx="1293900" cy="2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 School  or Higher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3" name="Google Shape;163;p23"/>
          <p:cNvSpPr txBox="1"/>
          <p:nvPr/>
        </p:nvSpPr>
        <p:spPr>
          <a:xfrm>
            <a:off x="4811925" y="1800675"/>
            <a:ext cx="1342200" cy="429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English Less than Very Well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4" name="Google Shape;164;p23"/>
          <p:cNvSpPr txBox="1"/>
          <p:nvPr/>
        </p:nvSpPr>
        <p:spPr>
          <a:xfrm>
            <a:off x="4722225" y="2631225"/>
            <a:ext cx="1521600" cy="2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Language at Home Not English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/>
          <p:nvPr/>
        </p:nvSpPr>
        <p:spPr>
          <a:xfrm>
            <a:off x="349575" y="198000"/>
            <a:ext cx="83313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700" b="1">
                <a:latin typeface="Raleway"/>
                <a:ea typeface="Raleway"/>
                <a:cs typeface="Raleway"/>
                <a:sym typeface="Raleway"/>
              </a:rPr>
              <a:t>Ethnicity and Age Among </a:t>
            </a:r>
            <a:r>
              <a:rPr lang="en" sz="27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Total Population</a:t>
            </a:r>
            <a:endParaRPr sz="27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0" name="Google Shape;170;p24"/>
          <p:cNvSpPr txBox="1"/>
          <p:nvPr/>
        </p:nvSpPr>
        <p:spPr>
          <a:xfrm>
            <a:off x="1496688" y="1397600"/>
            <a:ext cx="27987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" sz="1600" b="1">
                <a:latin typeface="Raleway"/>
                <a:ea typeface="Raleway"/>
                <a:cs typeface="Raleway"/>
                <a:sym typeface="Raleway"/>
              </a:rPr>
              <a:t>Distribution of Ethnicity</a:t>
            </a:r>
            <a:endParaRPr sz="16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1" name="Google Shape;17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9850" y="1752000"/>
            <a:ext cx="3781749" cy="2738857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4"/>
          <p:cNvSpPr txBox="1"/>
          <p:nvPr/>
        </p:nvSpPr>
        <p:spPr>
          <a:xfrm>
            <a:off x="5180400" y="1401700"/>
            <a:ext cx="3476100" cy="2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Percentage of Age of Participants</a:t>
            </a:r>
            <a:endParaRPr sz="16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3" name="Google Shape;17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4"/>
          <p:cNvPicPr preferRelativeResize="0"/>
          <p:nvPr/>
        </p:nvPicPr>
        <p:blipFill rotWithShape="1">
          <a:blip r:embed="rId5">
            <a:alphaModFix/>
          </a:blip>
          <a:srcRect t="10650"/>
          <a:stretch/>
        </p:blipFill>
        <p:spPr>
          <a:xfrm>
            <a:off x="724938" y="1942900"/>
            <a:ext cx="4342224" cy="231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4"/>
          <p:cNvSpPr txBox="1"/>
          <p:nvPr/>
        </p:nvSpPr>
        <p:spPr>
          <a:xfrm>
            <a:off x="1282825" y="3975925"/>
            <a:ext cx="763200" cy="2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White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p24"/>
          <p:cNvSpPr txBox="1"/>
          <p:nvPr/>
        </p:nvSpPr>
        <p:spPr>
          <a:xfrm>
            <a:off x="2046025" y="4011150"/>
            <a:ext cx="1023300" cy="2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Hispanic/ Latino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7" name="Google Shape;177;p24"/>
          <p:cNvSpPr txBox="1"/>
          <p:nvPr/>
        </p:nvSpPr>
        <p:spPr>
          <a:xfrm>
            <a:off x="3015025" y="3975925"/>
            <a:ext cx="1023300" cy="2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Asian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8" name="Google Shape;178;p24"/>
          <p:cNvSpPr txBox="1"/>
          <p:nvPr/>
        </p:nvSpPr>
        <p:spPr>
          <a:xfrm>
            <a:off x="6307350" y="4163200"/>
            <a:ext cx="1222200" cy="2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&gt; 65 years old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3810450" y="3975925"/>
            <a:ext cx="1523100" cy="2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Black/ African-American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0" name="Google Shape;180;p24"/>
          <p:cNvSpPr txBox="1"/>
          <p:nvPr/>
        </p:nvSpPr>
        <p:spPr>
          <a:xfrm>
            <a:off x="7668300" y="4163200"/>
            <a:ext cx="1111800" cy="29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Others</a:t>
            </a:r>
            <a:endParaRPr sz="15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1" name="Google Shape;181;p24"/>
          <p:cNvSpPr txBox="1"/>
          <p:nvPr/>
        </p:nvSpPr>
        <p:spPr>
          <a:xfrm>
            <a:off x="7236700" y="2026650"/>
            <a:ext cx="699900" cy="45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14.2%</a:t>
            </a:r>
            <a:endParaRPr sz="11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2" name="Google Shape;182;p24"/>
          <p:cNvSpPr/>
          <p:nvPr/>
        </p:nvSpPr>
        <p:spPr>
          <a:xfrm>
            <a:off x="6207175" y="4301250"/>
            <a:ext cx="171900" cy="154800"/>
          </a:xfrm>
          <a:prstGeom prst="ellipse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4"/>
          <p:cNvSpPr/>
          <p:nvPr/>
        </p:nvSpPr>
        <p:spPr>
          <a:xfrm>
            <a:off x="7500700" y="4301250"/>
            <a:ext cx="171900" cy="1548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5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Participation  Among Non-Low Income </a:t>
            </a:r>
            <a:endParaRPr/>
          </a:p>
        </p:txBody>
      </p:sp>
      <p:sp>
        <p:nvSpPr>
          <p:cNvPr id="189" name="Google Shape;189;p25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ctr" rtl="0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en"/>
              <a:t>Regional    -  </a:t>
            </a:r>
            <a:endParaRPr/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r="7578" b="8508"/>
          <a:stretch/>
        </p:blipFill>
        <p:spPr>
          <a:xfrm>
            <a:off x="153200" y="1351150"/>
            <a:ext cx="4279702" cy="301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 rotWithShape="1">
          <a:blip r:embed="rId4">
            <a:alphaModFix/>
          </a:blip>
          <a:srcRect l="6708" t="8508" r="32304"/>
          <a:stretch/>
        </p:blipFill>
        <p:spPr>
          <a:xfrm>
            <a:off x="4885025" y="1351150"/>
            <a:ext cx="3856799" cy="3017349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6"/>
          <p:cNvSpPr/>
          <p:nvPr/>
        </p:nvSpPr>
        <p:spPr>
          <a:xfrm rot="-1266506">
            <a:off x="6758168" y="1466862"/>
            <a:ext cx="1096258" cy="2435258"/>
          </a:xfrm>
          <a:prstGeom prst="ellipse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26"/>
          <p:cNvSpPr txBox="1"/>
          <p:nvPr/>
        </p:nvSpPr>
        <p:spPr>
          <a:xfrm>
            <a:off x="162750" y="1005550"/>
            <a:ext cx="25575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PROGRAM  ACTIVITY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9" name="Google Shape;199;p26"/>
          <p:cNvSpPr txBox="1"/>
          <p:nvPr/>
        </p:nvSpPr>
        <p:spPr>
          <a:xfrm>
            <a:off x="4839700" y="977938"/>
            <a:ext cx="18996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AGE OF RESIDENCE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425" y="4439575"/>
            <a:ext cx="555775" cy="5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26"/>
          <p:cNvSpPr txBox="1"/>
          <p:nvPr/>
        </p:nvSpPr>
        <p:spPr>
          <a:xfrm>
            <a:off x="938450" y="4505313"/>
            <a:ext cx="2931900" cy="4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5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BAY AREA COMPARISON</a:t>
            </a:r>
            <a:endParaRPr sz="1500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" name="Google Shape;202;p26"/>
          <p:cNvSpPr txBox="1"/>
          <p:nvPr/>
        </p:nvSpPr>
        <p:spPr>
          <a:xfrm>
            <a:off x="162750" y="160750"/>
            <a:ext cx="7717200" cy="5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21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Zip Codes with Homes Built After 1970 Coincide with  </a:t>
            </a:r>
            <a:r>
              <a:rPr lang="en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Lowest</a:t>
            </a:r>
            <a:r>
              <a:rPr lang="en" sz="21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Program Activity 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7"/>
          <p:cNvPicPr preferRelativeResize="0"/>
          <p:nvPr/>
        </p:nvPicPr>
        <p:blipFill rotWithShape="1">
          <a:blip r:embed="rId3">
            <a:alphaModFix/>
          </a:blip>
          <a:srcRect l="2281" r="2271"/>
          <a:stretch/>
        </p:blipFill>
        <p:spPr>
          <a:xfrm>
            <a:off x="4786700" y="1522525"/>
            <a:ext cx="4037774" cy="271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7"/>
          <p:cNvSpPr txBox="1"/>
          <p:nvPr/>
        </p:nvSpPr>
        <p:spPr>
          <a:xfrm>
            <a:off x="214775" y="291925"/>
            <a:ext cx="87945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Zip Codes with Homes Built After 1970 Coincide with 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Higher </a:t>
            </a: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Program Activity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9" name="Google Shape;209;p27"/>
          <p:cNvPicPr preferRelativeResize="0"/>
          <p:nvPr/>
        </p:nvPicPr>
        <p:blipFill rotWithShape="1">
          <a:blip r:embed="rId4">
            <a:alphaModFix/>
          </a:blip>
          <a:srcRect l="2180" r="2171"/>
          <a:stretch/>
        </p:blipFill>
        <p:spPr>
          <a:xfrm>
            <a:off x="349575" y="1540325"/>
            <a:ext cx="4092399" cy="27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575" y="4428250"/>
            <a:ext cx="555775" cy="5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7"/>
          <p:cNvSpPr/>
          <p:nvPr/>
        </p:nvSpPr>
        <p:spPr>
          <a:xfrm>
            <a:off x="6961775" y="2087525"/>
            <a:ext cx="884400" cy="869400"/>
          </a:xfrm>
          <a:prstGeom prst="ellipse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7"/>
          <p:cNvSpPr/>
          <p:nvPr/>
        </p:nvSpPr>
        <p:spPr>
          <a:xfrm>
            <a:off x="6622425" y="3035125"/>
            <a:ext cx="841800" cy="827700"/>
          </a:xfrm>
          <a:prstGeom prst="ellipse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7"/>
          <p:cNvSpPr txBox="1"/>
          <p:nvPr/>
        </p:nvSpPr>
        <p:spPr>
          <a:xfrm>
            <a:off x="971799" y="4451375"/>
            <a:ext cx="5876675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sz="16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L. A. METRO &amp; ORANGE COUNTY AREAS COMPARISON</a:t>
            </a:r>
            <a:endParaRPr sz="16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304625" y="1176925"/>
            <a:ext cx="25575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PROGRAM  ACTIVITY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5" name="Google Shape;215;p27"/>
          <p:cNvSpPr txBox="1"/>
          <p:nvPr/>
        </p:nvSpPr>
        <p:spPr>
          <a:xfrm>
            <a:off x="4722825" y="1149313"/>
            <a:ext cx="1899600" cy="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AGE OF RESIDENCE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28"/>
          <p:cNvPicPr preferRelativeResize="0"/>
          <p:nvPr/>
        </p:nvPicPr>
        <p:blipFill rotWithShape="1">
          <a:blip r:embed="rId3">
            <a:alphaModFix/>
          </a:blip>
          <a:srcRect l="5213" r="5213"/>
          <a:stretch/>
        </p:blipFill>
        <p:spPr>
          <a:xfrm>
            <a:off x="4789348" y="1289175"/>
            <a:ext cx="4245255" cy="295322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8"/>
          <p:cNvSpPr txBox="1"/>
          <p:nvPr/>
        </p:nvSpPr>
        <p:spPr>
          <a:xfrm>
            <a:off x="138675" y="149675"/>
            <a:ext cx="85641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 Median Age Coincides with Zip Codes Showing </a:t>
            </a:r>
            <a:endParaRPr sz="2100"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Lower </a:t>
            </a:r>
            <a:r>
              <a:rPr lang="en" sz="21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Program Activity 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2" name="Google Shape;222;p28"/>
          <p:cNvPicPr preferRelativeResize="0"/>
          <p:nvPr/>
        </p:nvPicPr>
        <p:blipFill rotWithShape="1">
          <a:blip r:embed="rId4">
            <a:alphaModFix/>
          </a:blip>
          <a:srcRect l="2180" r="2171"/>
          <a:stretch/>
        </p:blipFill>
        <p:spPr>
          <a:xfrm>
            <a:off x="195750" y="1289175"/>
            <a:ext cx="4376249" cy="295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5750" y="4373825"/>
            <a:ext cx="555775" cy="5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/>
          <p:nvPr/>
        </p:nvSpPr>
        <p:spPr>
          <a:xfrm>
            <a:off x="7710100" y="1696050"/>
            <a:ext cx="1324500" cy="1293000"/>
          </a:xfrm>
          <a:prstGeom prst="ellipse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8"/>
          <p:cNvSpPr/>
          <p:nvPr/>
        </p:nvSpPr>
        <p:spPr>
          <a:xfrm>
            <a:off x="6961775" y="2794253"/>
            <a:ext cx="1032900" cy="854400"/>
          </a:xfrm>
          <a:prstGeom prst="ellipse">
            <a:avLst/>
          </a:prstGeom>
          <a:noFill/>
          <a:ln w="28575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28"/>
          <p:cNvSpPr txBox="1"/>
          <p:nvPr/>
        </p:nvSpPr>
        <p:spPr>
          <a:xfrm>
            <a:off x="845275" y="4420100"/>
            <a:ext cx="579365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L. A. METRO &amp; ORANGE COUNTY AREAS COMPARISON</a:t>
            </a:r>
            <a:endParaRPr sz="1600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84250" y="943575"/>
            <a:ext cx="25575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PROGRAM  ACTIVITY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8" name="Google Shape;228;p28"/>
          <p:cNvSpPr txBox="1"/>
          <p:nvPr/>
        </p:nvSpPr>
        <p:spPr>
          <a:xfrm>
            <a:off x="4707575" y="943575"/>
            <a:ext cx="25575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MEDIAN AGE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 l="2640" r="10501"/>
          <a:stretch/>
        </p:blipFill>
        <p:spPr>
          <a:xfrm>
            <a:off x="4682750" y="1243950"/>
            <a:ext cx="4175100" cy="299525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9"/>
          <p:cNvSpPr txBox="1"/>
          <p:nvPr/>
        </p:nvSpPr>
        <p:spPr>
          <a:xfrm>
            <a:off x="102175" y="148650"/>
            <a:ext cx="87945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Lower Median Age Coincides with </a:t>
            </a:r>
            <a:r>
              <a:rPr lang="en" sz="21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Zip Codes Showing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Higher </a:t>
            </a:r>
            <a:r>
              <a:rPr lang="en" sz="2100" b="1">
                <a:latin typeface="Raleway"/>
                <a:ea typeface="Raleway"/>
                <a:cs typeface="Raleway"/>
                <a:sym typeface="Raleway"/>
              </a:rPr>
              <a:t>Program Activity</a:t>
            </a:r>
            <a:endParaRPr sz="21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5" name="Google Shape;235;p29"/>
          <p:cNvPicPr preferRelativeResize="0"/>
          <p:nvPr/>
        </p:nvPicPr>
        <p:blipFill rotWithShape="1">
          <a:blip r:embed="rId4">
            <a:alphaModFix/>
          </a:blip>
          <a:srcRect l="2889" r="10078"/>
          <a:stretch/>
        </p:blipFill>
        <p:spPr>
          <a:xfrm>
            <a:off x="195750" y="1243950"/>
            <a:ext cx="4204727" cy="299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4750" y="4382888"/>
            <a:ext cx="555775" cy="5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9"/>
          <p:cNvSpPr/>
          <p:nvPr/>
        </p:nvSpPr>
        <p:spPr>
          <a:xfrm>
            <a:off x="6600950" y="1785700"/>
            <a:ext cx="1455900" cy="1454700"/>
          </a:xfrm>
          <a:prstGeom prst="ellipse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29"/>
          <p:cNvSpPr txBox="1"/>
          <p:nvPr/>
        </p:nvSpPr>
        <p:spPr>
          <a:xfrm>
            <a:off x="878825" y="4429163"/>
            <a:ext cx="39777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SAN JOAQUIN VALLEY COMPARISON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9" name="Google Shape;239;p29"/>
          <p:cNvSpPr txBox="1"/>
          <p:nvPr/>
        </p:nvSpPr>
        <p:spPr>
          <a:xfrm>
            <a:off x="102175" y="898350"/>
            <a:ext cx="25575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PROGRAM  ACTIVITY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0" name="Google Shape;240;p29"/>
          <p:cNvSpPr txBox="1"/>
          <p:nvPr/>
        </p:nvSpPr>
        <p:spPr>
          <a:xfrm>
            <a:off x="4619250" y="898350"/>
            <a:ext cx="25575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latin typeface="Raleway"/>
                <a:ea typeface="Raleway"/>
                <a:cs typeface="Raleway"/>
                <a:sym typeface="Raleway"/>
              </a:rPr>
              <a:t>MEDIAN AGE</a:t>
            </a:r>
            <a:endParaRPr sz="1200" b="1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0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8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Statistical Analysis</a:t>
            </a:r>
            <a:endParaRPr sz="4000"/>
          </a:p>
        </p:txBody>
      </p:sp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>
            <a:spLocks noGrp="1"/>
          </p:cNvSpPr>
          <p:nvPr>
            <p:ph type="title" idx="4294967295"/>
          </p:nvPr>
        </p:nvSpPr>
        <p:spPr>
          <a:xfrm>
            <a:off x="484375" y="1719350"/>
            <a:ext cx="7937700" cy="2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Raleway"/>
              <a:buChar char="●"/>
            </a:pPr>
            <a:r>
              <a:rPr lang="en" sz="1900" b="0"/>
              <a:t>Use T-test to compare the difference on Participation Activity per household .</a:t>
            </a:r>
            <a:endParaRPr sz="1900" b="0"/>
          </a:p>
          <a:p>
            <a:pPr marL="457200" lvl="0" indent="-349250" algn="l" rtl="0">
              <a:spcBef>
                <a:spcPts val="1000"/>
              </a:spcBef>
              <a:spcAft>
                <a:spcPts val="0"/>
              </a:spcAft>
              <a:buSzPts val="1900"/>
              <a:buFont typeface="Arial"/>
              <a:buChar char="●"/>
            </a:pPr>
            <a:r>
              <a:rPr lang="en" sz="1900" b="0"/>
              <a:t>There is no significant difference between lower and higher group of Zip Codes in income and education characteristics.</a:t>
            </a:r>
            <a:endParaRPr sz="1900" b="0"/>
          </a:p>
          <a:p>
            <a:pPr marL="45720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700" b="0"/>
          </a:p>
        </p:txBody>
      </p:sp>
      <p:sp>
        <p:nvSpPr>
          <p:cNvPr id="253" name="Google Shape;253;p31"/>
          <p:cNvSpPr txBox="1"/>
          <p:nvPr/>
        </p:nvSpPr>
        <p:spPr>
          <a:xfrm>
            <a:off x="590775" y="510175"/>
            <a:ext cx="67194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and Regression Analysis</a:t>
            </a:r>
            <a:endParaRPr sz="3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3000" b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</a:t>
            </a:r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body" idx="1"/>
          </p:nvPr>
        </p:nvSpPr>
        <p:spPr>
          <a:xfrm>
            <a:off x="2472825" y="1211350"/>
            <a:ext cx="6321600" cy="32345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aleway"/>
              <a:buAutoNum type="arabicPeriod"/>
            </a:pPr>
            <a:r>
              <a:rPr lang="en" sz="2000" dirty="0">
                <a:latin typeface="Raleway"/>
                <a:ea typeface="Raleway"/>
                <a:cs typeface="Raleway"/>
                <a:sym typeface="Raleway"/>
              </a:rPr>
              <a:t>Executive Summary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aleway"/>
              <a:buAutoNum type="arabicPeriod"/>
            </a:pPr>
            <a:r>
              <a:rPr lang="en" sz="2000" dirty="0">
                <a:latin typeface="Raleway"/>
                <a:ea typeface="Raleway"/>
                <a:cs typeface="Raleway"/>
                <a:sym typeface="Raleway"/>
              </a:rPr>
              <a:t>Methodology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aleway"/>
              <a:buAutoNum type="arabicPeriod"/>
            </a:pPr>
            <a:r>
              <a:rPr lang="en" sz="2000" dirty="0">
                <a:latin typeface="Raleway"/>
                <a:ea typeface="Raleway"/>
                <a:cs typeface="Raleway"/>
                <a:sym typeface="Raleway"/>
              </a:rPr>
              <a:t>Scope</a:t>
            </a:r>
          </a:p>
          <a:p>
            <a:pPr marL="4572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aleway"/>
              <a:buAutoNum type="arabicPeriod"/>
            </a:pPr>
            <a:r>
              <a:rPr lang="en" sz="2000" dirty="0">
                <a:latin typeface="Raleway"/>
                <a:ea typeface="Raleway"/>
                <a:cs typeface="Raleway"/>
                <a:sym typeface="Raleway"/>
              </a:rPr>
              <a:t>Non-Low Income Participation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aleway"/>
              <a:buChar char="-"/>
            </a:pPr>
            <a:r>
              <a:rPr lang="en" sz="2000" dirty="0">
                <a:latin typeface="Raleway"/>
                <a:ea typeface="Raleway"/>
                <a:cs typeface="Raleway"/>
                <a:sym typeface="Raleway"/>
              </a:rPr>
              <a:t>Statewide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914400" lvl="0" indent="-3746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Font typeface="Raleway"/>
              <a:buChar char="-"/>
            </a:pPr>
            <a:r>
              <a:rPr lang="en" sz="2000" dirty="0">
                <a:latin typeface="Raleway"/>
                <a:ea typeface="Raleway"/>
                <a:cs typeface="Raleway"/>
                <a:sym typeface="Raleway"/>
              </a:rPr>
              <a:t>Regional</a:t>
            </a:r>
          </a:p>
          <a:p>
            <a:pPr marL="122238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" sz="2000" dirty="0">
                <a:latin typeface="Raleway"/>
                <a:ea typeface="Raleway"/>
                <a:cs typeface="Raleway"/>
                <a:sym typeface="Raleway"/>
              </a:rPr>
              <a:t>5. Statistical Analysis</a:t>
            </a:r>
            <a:endParaRPr sz="20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2"/>
          <p:cNvSpPr txBox="1"/>
          <p:nvPr/>
        </p:nvSpPr>
        <p:spPr>
          <a:xfrm>
            <a:off x="349575" y="198000"/>
            <a:ext cx="70170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ANALYSIS</a:t>
            </a:r>
            <a:r>
              <a:rPr lang="en" sz="2800" b="1">
                <a:latin typeface="Raleway"/>
                <a:ea typeface="Raleway"/>
                <a:cs typeface="Raleway"/>
                <a:sym typeface="Raleway"/>
              </a:rPr>
              <a:t> - RURAL vs. URBAN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308500" y="1214775"/>
            <a:ext cx="40524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●"/>
            </a:pPr>
            <a:r>
              <a:rPr lang="en" sz="15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Rural zip codes are more prone to zero program activity when compared to urbanized zip Codes.</a:t>
            </a:r>
            <a:endParaRPr sz="15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60" name="Google Shape;26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875" y="1239225"/>
            <a:ext cx="4665125" cy="29957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1" name="Google Shape;261;p32"/>
          <p:cNvGraphicFramePr/>
          <p:nvPr>
            <p:extLst>
              <p:ext uri="{D42A27DB-BD31-4B8C-83A1-F6EECF244321}">
                <p14:modId xmlns:p14="http://schemas.microsoft.com/office/powerpoint/2010/main" val="1215998407"/>
              </p:ext>
            </p:extLst>
          </p:nvPr>
        </p:nvGraphicFramePr>
        <p:xfrm>
          <a:off x="662875" y="2159250"/>
          <a:ext cx="3579600" cy="1489452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9495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17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8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703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Population</a:t>
                      </a:r>
                      <a:endParaRPr sz="1300" b="1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Average Program Activity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3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Rural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&lt;2500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2.97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33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Urban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 </a:t>
                      </a:r>
                      <a:r>
                        <a:rPr lang="en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2500</a:t>
                      </a:r>
                      <a:endParaRPr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5.00</a:t>
                      </a:r>
                      <a:endParaRPr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62" name="Google Shape;262;p32"/>
          <p:cNvSpPr txBox="1"/>
          <p:nvPr/>
        </p:nvSpPr>
        <p:spPr>
          <a:xfrm>
            <a:off x="544450" y="3698325"/>
            <a:ext cx="3934425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 value is 0.002 &lt; 0.05, which is statistically significant. </a:t>
            </a:r>
            <a:endParaRPr sz="15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3" name="Google Shape;263;p32"/>
          <p:cNvSpPr txBox="1"/>
          <p:nvPr/>
        </p:nvSpPr>
        <p:spPr>
          <a:xfrm>
            <a:off x="5397325" y="988675"/>
            <a:ext cx="3691200" cy="3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Lato"/>
                <a:ea typeface="Lato"/>
                <a:cs typeface="Lato"/>
                <a:sym typeface="Lato"/>
              </a:rPr>
              <a:t>Distribution of Rural &amp; Urban  Zip Codes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Google Shape;89;p15">
            <a:extLst>
              <a:ext uri="{FF2B5EF4-FFF2-40B4-BE49-F238E27FC236}">
                <a16:creationId xmlns:a16="http://schemas.microsoft.com/office/drawing/2014/main" id="{EDF09B7B-064F-654D-981D-22B9614BACA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000" y="4486620"/>
            <a:ext cx="425125" cy="4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/>
        </p:nvSpPr>
        <p:spPr>
          <a:xfrm>
            <a:off x="349575" y="350400"/>
            <a:ext cx="70170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ANALYSIS</a:t>
            </a:r>
            <a:r>
              <a:rPr lang="en" sz="2800" b="1">
                <a:latin typeface="Raleway"/>
                <a:ea typeface="Raleway"/>
                <a:cs typeface="Raleway"/>
                <a:sym typeface="Raleway"/>
              </a:rPr>
              <a:t> - Age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349575" y="3508463"/>
            <a:ext cx="43203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●"/>
            </a:pPr>
            <a:r>
              <a:rPr lang="en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Lower median age coincides with higher participation rates</a:t>
            </a:r>
            <a:endParaRPr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aleway"/>
              <a:buChar char="●"/>
            </a:pPr>
            <a:r>
              <a:rPr lang="en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Younger z</a:t>
            </a:r>
            <a:r>
              <a:rPr lang="en" sz="12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ip</a:t>
            </a:r>
            <a:r>
              <a:rPr lang="en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codes tend to have higher program activity rate than older ones</a:t>
            </a:r>
            <a:endParaRPr dirty="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270" name="Google Shape;270;p33"/>
          <p:cNvGraphicFramePr/>
          <p:nvPr/>
        </p:nvGraphicFramePr>
        <p:xfrm>
          <a:off x="548825" y="1528650"/>
          <a:ext cx="3610725" cy="1738350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898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9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2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Percent of Population</a:t>
                      </a:r>
                      <a:endParaRPr sz="1000" b="1"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Range of Median Age Among Zip Codes</a:t>
                      </a:r>
                      <a:endParaRPr sz="10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Average Program Activity</a:t>
                      </a:r>
                      <a:endParaRPr sz="10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≤ 25%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20.7-34.7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6.35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9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 75%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43.9-75.4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3.39</a:t>
                      </a:r>
                      <a:endParaRPr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1" name="Google Shape;271;p33"/>
          <p:cNvSpPr txBox="1"/>
          <p:nvPr/>
        </p:nvSpPr>
        <p:spPr>
          <a:xfrm>
            <a:off x="448375" y="3231400"/>
            <a:ext cx="415205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 value is 0.003 &lt; 0.05, which is statistically significant</a:t>
            </a:r>
            <a:endParaRPr sz="12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11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72" name="Google Shape;27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0425" y="1294800"/>
            <a:ext cx="4391175" cy="290608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3"/>
          <p:cNvSpPr txBox="1"/>
          <p:nvPr/>
        </p:nvSpPr>
        <p:spPr>
          <a:xfrm>
            <a:off x="4862100" y="1071200"/>
            <a:ext cx="4052100" cy="3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Lato"/>
                <a:ea typeface="Lato"/>
                <a:cs typeface="Lato"/>
                <a:sym typeface="Lato"/>
              </a:rPr>
              <a:t>Scatterplot of Median Age &amp; Program Activity Rate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" name="Google Shape;89;p15">
            <a:extLst>
              <a:ext uri="{FF2B5EF4-FFF2-40B4-BE49-F238E27FC236}">
                <a16:creationId xmlns:a16="http://schemas.microsoft.com/office/drawing/2014/main" id="{B6D45B5F-5810-9444-894B-F5407062CAA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25" y="4552878"/>
            <a:ext cx="425125" cy="4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300" y="1445050"/>
            <a:ext cx="3765300" cy="2404573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4"/>
          <p:cNvSpPr txBox="1"/>
          <p:nvPr/>
        </p:nvSpPr>
        <p:spPr>
          <a:xfrm>
            <a:off x="623188" y="3625495"/>
            <a:ext cx="4052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 value is 0.000&lt; 0.05, which is statistically significant. </a:t>
            </a:r>
            <a:endParaRPr sz="15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0" name="Google Shape;280;p34"/>
          <p:cNvSpPr txBox="1"/>
          <p:nvPr/>
        </p:nvSpPr>
        <p:spPr>
          <a:xfrm>
            <a:off x="349575" y="198000"/>
            <a:ext cx="70170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ANALYSIS</a:t>
            </a:r>
            <a:r>
              <a:rPr lang="en" sz="2800" b="1">
                <a:latin typeface="Raleway"/>
                <a:ea typeface="Raleway"/>
                <a:cs typeface="Raleway"/>
                <a:sym typeface="Raleway"/>
              </a:rPr>
              <a:t> - </a:t>
            </a:r>
            <a:r>
              <a:rPr lang="en" sz="2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Ethnic Majorities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1" name="Google Shape;281;p34"/>
          <p:cNvSpPr txBox="1"/>
          <p:nvPr/>
        </p:nvSpPr>
        <p:spPr>
          <a:xfrm>
            <a:off x="5034100" y="1211750"/>
            <a:ext cx="4052100" cy="3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Lato"/>
                <a:ea typeface="Lato"/>
                <a:cs typeface="Lato"/>
                <a:sym typeface="Lato"/>
              </a:rPr>
              <a:t>Distribution of White &amp; Black Majority Zip Codes 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graphicFrame>
        <p:nvGraphicFramePr>
          <p:cNvPr id="282" name="Google Shape;282;p34"/>
          <p:cNvGraphicFramePr/>
          <p:nvPr/>
        </p:nvGraphicFramePr>
        <p:xfrm>
          <a:off x="623188" y="1676800"/>
          <a:ext cx="3657550" cy="1948695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176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Population &gt; 50%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Average Program Activity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White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4.93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Black/African American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1.67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oogle Shape;89;p15">
            <a:extLst>
              <a:ext uri="{FF2B5EF4-FFF2-40B4-BE49-F238E27FC236}">
                <a16:creationId xmlns:a16="http://schemas.microsoft.com/office/drawing/2014/main" id="{759B1111-59C1-3340-A35E-380098FA766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3188" y="4465057"/>
            <a:ext cx="425125" cy="4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7" name="Google Shape;287;p35"/>
          <p:cNvGraphicFramePr/>
          <p:nvPr>
            <p:extLst>
              <p:ext uri="{D42A27DB-BD31-4B8C-83A1-F6EECF244321}">
                <p14:modId xmlns:p14="http://schemas.microsoft.com/office/powerpoint/2010/main" val="3642141769"/>
              </p:ext>
            </p:extLst>
          </p:nvPr>
        </p:nvGraphicFramePr>
        <p:xfrm>
          <a:off x="498000" y="1637156"/>
          <a:ext cx="3657550" cy="1869188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1765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1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3768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Population &gt; 50%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Average Program Activity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0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White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4.93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04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Hispanic/Latino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dirty="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5.57</a:t>
                      </a:r>
                      <a:endParaRPr dirty="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8" name="Google Shape;288;p35"/>
          <p:cNvSpPr txBox="1"/>
          <p:nvPr/>
        </p:nvSpPr>
        <p:spPr>
          <a:xfrm>
            <a:off x="474524" y="3506344"/>
            <a:ext cx="46791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 value is 0.14 &gt; 0.05, which is not statistically significant. There is no significant difference between white majority and Hispanic majority zip codes</a:t>
            </a:r>
            <a:endParaRPr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89" name="Google Shape;289;p35"/>
          <p:cNvSpPr txBox="1"/>
          <p:nvPr/>
        </p:nvSpPr>
        <p:spPr>
          <a:xfrm>
            <a:off x="349575" y="198000"/>
            <a:ext cx="70170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ANALYSIS</a:t>
            </a:r>
            <a:r>
              <a:rPr lang="en" sz="2800" b="1">
                <a:latin typeface="Raleway"/>
                <a:ea typeface="Raleway"/>
                <a:cs typeface="Raleway"/>
                <a:sym typeface="Raleway"/>
              </a:rPr>
              <a:t> - Ethnic Majorities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90" name="Google Shape;2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34075" y="1396775"/>
            <a:ext cx="3765299" cy="245441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 txBox="1"/>
          <p:nvPr/>
        </p:nvSpPr>
        <p:spPr>
          <a:xfrm>
            <a:off x="5020225" y="1182325"/>
            <a:ext cx="4059600" cy="39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Lato"/>
                <a:ea typeface="Lato"/>
                <a:cs typeface="Lato"/>
                <a:sym typeface="Lato"/>
              </a:rPr>
              <a:t>Distribution of White  &amp; Hispanic Majority Zip Codes </a:t>
            </a:r>
            <a:endParaRPr sz="1300" b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" name="Google Shape;89;p15">
            <a:extLst>
              <a:ext uri="{FF2B5EF4-FFF2-40B4-BE49-F238E27FC236}">
                <a16:creationId xmlns:a16="http://schemas.microsoft.com/office/drawing/2014/main" id="{9B8DFD85-B017-E247-87EE-0739DBA08295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000" y="4403673"/>
            <a:ext cx="425125" cy="4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6"/>
          <p:cNvSpPr txBox="1"/>
          <p:nvPr/>
        </p:nvSpPr>
        <p:spPr>
          <a:xfrm>
            <a:off x="349575" y="198000"/>
            <a:ext cx="70170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ANALYSIS</a:t>
            </a:r>
            <a:r>
              <a:rPr lang="en" sz="2800" b="1">
                <a:latin typeface="Raleway"/>
                <a:ea typeface="Raleway"/>
                <a:cs typeface="Raleway"/>
                <a:sym typeface="Raleway"/>
              </a:rPr>
              <a:t> - Ethnicity White</a:t>
            </a:r>
            <a:endParaRPr>
              <a:latin typeface="Raleway Thin"/>
              <a:ea typeface="Raleway Thin"/>
              <a:cs typeface="Raleway Thin"/>
              <a:sym typeface="Raleway Thi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297" name="Google Shape;297;p36"/>
          <p:cNvGraphicFramePr/>
          <p:nvPr/>
        </p:nvGraphicFramePr>
        <p:xfrm>
          <a:off x="4542963" y="1438525"/>
          <a:ext cx="4145825" cy="1767275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132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8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7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% of White Population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Range of % Among Zip Codes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Average Program Activity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≤ 25%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9.9 - 53.4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4.44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0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 75%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82.5 - 100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3.19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98" name="Google Shape;298;p36"/>
          <p:cNvSpPr txBox="1"/>
          <p:nvPr/>
        </p:nvSpPr>
        <p:spPr>
          <a:xfrm>
            <a:off x="4571988" y="3411400"/>
            <a:ext cx="4052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 value is 0.02 &lt; 0.05, which is statistically significant. </a:t>
            </a:r>
            <a:endParaRPr sz="1500" i="1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99" name="Google Shape;299;p36"/>
          <p:cNvSpPr txBox="1"/>
          <p:nvPr/>
        </p:nvSpPr>
        <p:spPr>
          <a:xfrm>
            <a:off x="251225" y="1438525"/>
            <a:ext cx="3898500" cy="18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n" sz="17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Zip Codes with </a:t>
            </a:r>
            <a:r>
              <a:rPr lang="en" sz="17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r>
              <a:rPr lang="en" sz="17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percentage of White population are more prone to </a:t>
            </a:r>
            <a:r>
              <a:rPr lang="en" sz="17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lower</a:t>
            </a:r>
            <a:r>
              <a:rPr lang="en" sz="17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program activity when compared to zip codes with lower percentage of white.</a:t>
            </a:r>
            <a:endParaRPr sz="16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" name="Google Shape;89;p15">
            <a:extLst>
              <a:ext uri="{FF2B5EF4-FFF2-40B4-BE49-F238E27FC236}">
                <a16:creationId xmlns:a16="http://schemas.microsoft.com/office/drawing/2014/main" id="{003BF446-6A07-1A49-9108-E937C22E0A5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00" y="4403673"/>
            <a:ext cx="425125" cy="4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/>
        </p:nvSpPr>
        <p:spPr>
          <a:xfrm>
            <a:off x="349575" y="198000"/>
            <a:ext cx="87945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ANALYSIS</a:t>
            </a:r>
            <a:r>
              <a:rPr lang="en" sz="2800" b="1">
                <a:latin typeface="Raleway"/>
                <a:ea typeface="Raleway"/>
                <a:cs typeface="Raleway"/>
                <a:sym typeface="Raleway"/>
              </a:rPr>
              <a:t> - Black/African American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5" name="Google Shape;305;p37"/>
          <p:cNvSpPr txBox="1"/>
          <p:nvPr/>
        </p:nvSpPr>
        <p:spPr>
          <a:xfrm>
            <a:off x="261350" y="1516675"/>
            <a:ext cx="3862200" cy="15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n" sz="17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Zip codes with </a:t>
            </a:r>
            <a:r>
              <a:rPr lang="en" sz="17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r>
              <a:rPr lang="en" sz="17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percentage of Black/African American are more prone to </a:t>
            </a:r>
            <a:r>
              <a:rPr lang="en" sz="1700" b="1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r>
              <a:rPr lang="en" sz="17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program activity when compared to zip codes with lower percentage of Black/African American.</a:t>
            </a:r>
            <a:endParaRPr sz="17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306" name="Google Shape;306;p37"/>
          <p:cNvGraphicFramePr/>
          <p:nvPr/>
        </p:nvGraphicFramePr>
        <p:xfrm>
          <a:off x="4479400" y="1516675"/>
          <a:ext cx="4202975" cy="1805270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150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8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6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Black/African American % of Population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Range of Percentages Among Zip Codes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Average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Program 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Activity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5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≤ 25%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0.0 - 1.0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3.54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5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 75%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5.3 - 80.30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6.08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07" name="Google Shape;307;p37"/>
          <p:cNvSpPr txBox="1"/>
          <p:nvPr/>
        </p:nvSpPr>
        <p:spPr>
          <a:xfrm>
            <a:off x="4479400" y="3456750"/>
            <a:ext cx="4052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 value is 0.00 &lt; 0.01, which is statistically significant. 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8" name="Google Shape;89;p15">
            <a:extLst>
              <a:ext uri="{FF2B5EF4-FFF2-40B4-BE49-F238E27FC236}">
                <a16:creationId xmlns:a16="http://schemas.microsoft.com/office/drawing/2014/main" id="{17BF5CB7-99B4-7D44-976C-B87531256B0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00" y="4403673"/>
            <a:ext cx="425125" cy="4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8"/>
          <p:cNvSpPr txBox="1"/>
          <p:nvPr/>
        </p:nvSpPr>
        <p:spPr>
          <a:xfrm>
            <a:off x="349575" y="198000"/>
            <a:ext cx="75036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ANALYSIS</a:t>
            </a:r>
            <a:r>
              <a:rPr lang="en" sz="2800" b="1">
                <a:latin typeface="Raleway"/>
                <a:ea typeface="Raleway"/>
                <a:cs typeface="Raleway"/>
                <a:sym typeface="Raleway"/>
              </a:rPr>
              <a:t> - Asian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3" name="Google Shape;313;p38"/>
          <p:cNvSpPr txBox="1"/>
          <p:nvPr/>
        </p:nvSpPr>
        <p:spPr>
          <a:xfrm>
            <a:off x="240925" y="1299075"/>
            <a:ext cx="3903300" cy="18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Raleway"/>
              <a:buChar char="●"/>
            </a:pPr>
            <a:r>
              <a:rPr lang="en" sz="1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Zip codes with </a:t>
            </a:r>
            <a:r>
              <a:rPr lang="en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r>
              <a:rPr lang="en" sz="1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percentage of Asian population are more prone to </a:t>
            </a:r>
            <a:r>
              <a:rPr lang="en" sz="17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r>
              <a:rPr lang="en" sz="17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program activity when compared to zip codes with lower percentage of Asian.</a:t>
            </a: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314" name="Google Shape;314;p38"/>
          <p:cNvGraphicFramePr/>
          <p:nvPr/>
        </p:nvGraphicFramePr>
        <p:xfrm>
          <a:off x="4572000" y="1299200"/>
          <a:ext cx="4112675" cy="1899775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113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78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9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46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Asian % of Population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Range of Percentages Among Zip Codes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Average Program Activity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≤ 25%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0.0 - 2.9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3.34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4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 75%</a:t>
                      </a:r>
                      <a:endParaRPr sz="13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16.7 - 74.6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4.92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5" name="Google Shape;315;p38"/>
          <p:cNvSpPr txBox="1"/>
          <p:nvPr/>
        </p:nvSpPr>
        <p:spPr>
          <a:xfrm>
            <a:off x="4572000" y="3479875"/>
            <a:ext cx="4052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 value is 0.012 &lt; 0.05, which is statistically significant.</a:t>
            </a:r>
            <a:r>
              <a:rPr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" name="Google Shape;89;p15">
            <a:extLst>
              <a:ext uri="{FF2B5EF4-FFF2-40B4-BE49-F238E27FC236}">
                <a16:creationId xmlns:a16="http://schemas.microsoft.com/office/drawing/2014/main" id="{F83A25E1-A54E-A64E-990A-82BB219CBC6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00" y="4403673"/>
            <a:ext cx="425125" cy="4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9"/>
          <p:cNvSpPr txBox="1"/>
          <p:nvPr/>
        </p:nvSpPr>
        <p:spPr>
          <a:xfrm>
            <a:off x="349575" y="198000"/>
            <a:ext cx="77148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ANALYSIS</a:t>
            </a:r>
            <a:r>
              <a:rPr lang="en" sz="2800" b="1">
                <a:latin typeface="Raleway"/>
                <a:ea typeface="Raleway"/>
                <a:cs typeface="Raleway"/>
                <a:sym typeface="Raleway"/>
              </a:rPr>
              <a:t> - Hispanic/Latino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800" b="1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321" name="Google Shape;321;p39"/>
          <p:cNvGraphicFramePr/>
          <p:nvPr/>
        </p:nvGraphicFramePr>
        <p:xfrm>
          <a:off x="4644625" y="1430775"/>
          <a:ext cx="4052400" cy="1858100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1222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7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3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Percent of</a:t>
                      </a:r>
                      <a:endParaRPr sz="1200" b="1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200" b="1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Hispanic or Latino Population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Range of Percentages Among Zip Codes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Average Program Activity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≤ 25%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0.0 - 13.3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4.00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2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 75%</a:t>
                      </a:r>
                      <a:endParaRPr sz="13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42.1 - 95.8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5.53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22" name="Google Shape;322;p39"/>
          <p:cNvSpPr txBox="1"/>
          <p:nvPr/>
        </p:nvSpPr>
        <p:spPr>
          <a:xfrm>
            <a:off x="4732325" y="3489050"/>
            <a:ext cx="4052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 value is 0.01 &lt; 0.05, which is statistically significant.</a:t>
            </a:r>
            <a:r>
              <a:rPr lang="en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3" name="Google Shape;323;p39"/>
          <p:cNvSpPr txBox="1"/>
          <p:nvPr/>
        </p:nvSpPr>
        <p:spPr>
          <a:xfrm>
            <a:off x="294900" y="1430775"/>
            <a:ext cx="4052400" cy="16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</a:pP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Zip codes with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percentage of Hispanic/Latino are more prone to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program activity when compared to zip codes with lower percentage of HIspanic/Latino.</a:t>
            </a: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" name="Google Shape;89;p15">
            <a:extLst>
              <a:ext uri="{FF2B5EF4-FFF2-40B4-BE49-F238E27FC236}">
                <a16:creationId xmlns:a16="http://schemas.microsoft.com/office/drawing/2014/main" id="{08EDD317-B16F-304B-BEF8-973C4332C84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8000" y="4403673"/>
            <a:ext cx="425125" cy="4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0"/>
          <p:cNvSpPr txBox="1"/>
          <p:nvPr/>
        </p:nvSpPr>
        <p:spPr>
          <a:xfrm>
            <a:off x="349575" y="198000"/>
            <a:ext cx="70170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T-TEST ANALYSIS</a:t>
            </a:r>
            <a:r>
              <a:rPr lang="en" sz="2800" b="1">
                <a:latin typeface="Raleway"/>
                <a:ea typeface="Raleway"/>
                <a:cs typeface="Raleway"/>
                <a:sym typeface="Raleway"/>
              </a:rPr>
              <a:t> - Language</a:t>
            </a:r>
            <a:endParaRPr sz="2800"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800"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9" name="Google Shape;329;p40"/>
          <p:cNvSpPr txBox="1"/>
          <p:nvPr/>
        </p:nvSpPr>
        <p:spPr>
          <a:xfrm>
            <a:off x="349575" y="1514925"/>
            <a:ext cx="4052400" cy="16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</a:pP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Zip codes with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percentage of participants whose home language is not English tend to have </a:t>
            </a:r>
            <a:r>
              <a:rPr lang="en" sz="18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higher</a:t>
            </a:r>
            <a:r>
              <a:rPr lang="en"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average program activity.</a:t>
            </a:r>
            <a:endParaRPr sz="18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330" name="Google Shape;330;p40"/>
          <p:cNvGraphicFramePr/>
          <p:nvPr/>
        </p:nvGraphicFramePr>
        <p:xfrm>
          <a:off x="4572000" y="1514913"/>
          <a:ext cx="4113350" cy="1861250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147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3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6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Range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Average Program Activity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9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Speak English 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at Home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 71.3% 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4.25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07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Speak Other Languages at Home</a:t>
                      </a:r>
                      <a:endParaRPr sz="12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≥ </a:t>
                      </a: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28.7%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5.17</a:t>
                      </a:r>
                      <a:endParaRPr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1" name="Google Shape;331;p40"/>
          <p:cNvSpPr txBox="1"/>
          <p:nvPr/>
        </p:nvSpPr>
        <p:spPr>
          <a:xfrm>
            <a:off x="4572000" y="3618750"/>
            <a:ext cx="40524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i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*P value is 0.023 &lt; 0.05, which is statistically significant. </a:t>
            </a:r>
            <a:endParaRPr sz="1500" i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6" name="Google Shape;89;p15">
            <a:extLst>
              <a:ext uri="{FF2B5EF4-FFF2-40B4-BE49-F238E27FC236}">
                <a16:creationId xmlns:a16="http://schemas.microsoft.com/office/drawing/2014/main" id="{E961382F-2296-E548-9A1C-DCEC56B4B12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600" y="4405950"/>
            <a:ext cx="425125" cy="480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63000"/>
          </a:srgbClr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1"/>
          <p:cNvSpPr/>
          <p:nvPr/>
        </p:nvSpPr>
        <p:spPr>
          <a:xfrm>
            <a:off x="5608850" y="1034325"/>
            <a:ext cx="1312500" cy="1654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1"/>
          <p:cNvSpPr/>
          <p:nvPr/>
        </p:nvSpPr>
        <p:spPr>
          <a:xfrm>
            <a:off x="2063125" y="1034325"/>
            <a:ext cx="1468500" cy="165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1"/>
          <p:cNvSpPr/>
          <p:nvPr/>
        </p:nvSpPr>
        <p:spPr>
          <a:xfrm>
            <a:off x="337500" y="1034350"/>
            <a:ext cx="1419000" cy="1654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9" name="Google Shape;33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863" y="4396612"/>
            <a:ext cx="555775" cy="5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013" y="1127900"/>
            <a:ext cx="1259973" cy="146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1125" y="1077700"/>
            <a:ext cx="1312500" cy="14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3699" y="1101050"/>
            <a:ext cx="1142814" cy="1521026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1"/>
          <p:cNvSpPr/>
          <p:nvPr/>
        </p:nvSpPr>
        <p:spPr>
          <a:xfrm>
            <a:off x="7289475" y="1034350"/>
            <a:ext cx="1312500" cy="1654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4" name="Google Shape;344;p41"/>
          <p:cNvPicPr preferRelativeResize="0"/>
          <p:nvPr/>
        </p:nvPicPr>
        <p:blipFill rotWithShape="1">
          <a:blip r:embed="rId7">
            <a:alphaModFix/>
          </a:blip>
          <a:srcRect l="8611" r="7376"/>
          <a:stretch/>
        </p:blipFill>
        <p:spPr>
          <a:xfrm>
            <a:off x="7374300" y="1114587"/>
            <a:ext cx="1142825" cy="1494025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1"/>
          <p:cNvSpPr txBox="1"/>
          <p:nvPr/>
        </p:nvSpPr>
        <p:spPr>
          <a:xfrm>
            <a:off x="1464750" y="267375"/>
            <a:ext cx="62145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USC</a:t>
            </a:r>
            <a:r>
              <a:rPr lang="en" sz="3600">
                <a:latin typeface="Raleway Thin"/>
                <a:ea typeface="Raleway Thin"/>
                <a:cs typeface="Raleway Thin"/>
                <a:sym typeface="Raleway Thin"/>
              </a:rPr>
              <a:t>+</a:t>
            </a:r>
            <a:r>
              <a:rPr lang="en" sz="3600" b="1">
                <a:latin typeface="Raleway"/>
                <a:ea typeface="Raleway"/>
                <a:cs typeface="Raleway"/>
                <a:sym typeface="Raleway"/>
              </a:rPr>
              <a:t>NRDC</a:t>
            </a:r>
            <a:r>
              <a:rPr lang="en" sz="3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ENERGY</a:t>
            </a:r>
            <a:r>
              <a:rPr lang="en" sz="3600" b="1">
                <a:latin typeface="Raleway"/>
                <a:ea typeface="Raleway"/>
                <a:cs typeface="Raleway"/>
                <a:sym typeface="Raleway"/>
              </a:rPr>
              <a:t> TEAM</a:t>
            </a:r>
            <a:endParaRPr sz="3600"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346" name="Google Shape;346;p41"/>
          <p:cNvSpPr txBox="1"/>
          <p:nvPr/>
        </p:nvSpPr>
        <p:spPr>
          <a:xfrm>
            <a:off x="412650" y="2688850"/>
            <a:ext cx="13125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Dairou Wang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7" name="Google Shape;347;p41"/>
          <p:cNvSpPr txBox="1"/>
          <p:nvPr/>
        </p:nvSpPr>
        <p:spPr>
          <a:xfrm>
            <a:off x="1967725" y="2700988"/>
            <a:ext cx="16593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Monina Letargo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8" name="Google Shape;348;p41"/>
          <p:cNvSpPr txBox="1"/>
          <p:nvPr/>
        </p:nvSpPr>
        <p:spPr>
          <a:xfrm>
            <a:off x="7374300" y="2701000"/>
            <a:ext cx="1360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Tianfang Guo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9" name="Google Shape;349;p41"/>
          <p:cNvSpPr txBox="1"/>
          <p:nvPr/>
        </p:nvSpPr>
        <p:spPr>
          <a:xfrm>
            <a:off x="5559138" y="2701000"/>
            <a:ext cx="1627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Eunice Zordilla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0" name="Google Shape;350;p41"/>
          <p:cNvSpPr txBox="1"/>
          <p:nvPr/>
        </p:nvSpPr>
        <p:spPr>
          <a:xfrm>
            <a:off x="3794563" y="2701000"/>
            <a:ext cx="1627200" cy="40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Elizabeth Pereda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1" name="Google Shape;351;p41"/>
          <p:cNvSpPr/>
          <p:nvPr/>
        </p:nvSpPr>
        <p:spPr>
          <a:xfrm>
            <a:off x="3847075" y="1034325"/>
            <a:ext cx="1419000" cy="1654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Google Shape;352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464600" y="3205937"/>
            <a:ext cx="1360249" cy="1360249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3" name="Google Shape;353;p4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155975" y="3176567"/>
            <a:ext cx="1419000" cy="1418984"/>
          </a:xfrm>
          <a:prstGeom prst="rect">
            <a:avLst/>
          </a:prstGeom>
          <a:noFill/>
          <a:ln w="762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54" name="Google Shape;354;p4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5400000">
            <a:off x="3794665" y="1262249"/>
            <a:ext cx="1523824" cy="119865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1"/>
          <p:cNvSpPr txBox="1"/>
          <p:nvPr/>
        </p:nvSpPr>
        <p:spPr>
          <a:xfrm>
            <a:off x="1209225" y="4670025"/>
            <a:ext cx="13125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Lara Ettenson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6" name="Google Shape;356;p41"/>
          <p:cNvSpPr txBox="1"/>
          <p:nvPr/>
        </p:nvSpPr>
        <p:spPr>
          <a:xfrm>
            <a:off x="6435225" y="4670000"/>
            <a:ext cx="1419000" cy="2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Mohit Chhabra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41"/>
          <p:cNvSpPr/>
          <p:nvPr/>
        </p:nvSpPr>
        <p:spPr>
          <a:xfrm>
            <a:off x="3936675" y="3114275"/>
            <a:ext cx="1312500" cy="15558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8" name="Google Shape;358;p4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15965" y="3179598"/>
            <a:ext cx="1142825" cy="1388996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A96E9402-BF0D-9E44-B55C-86BE3E6683B3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34000"/>
          </a:blip>
          <a:stretch>
            <a:fillRect/>
          </a:stretch>
        </p:blipFill>
        <p:spPr>
          <a:xfrm>
            <a:off x="8335002" y="4370780"/>
            <a:ext cx="533946" cy="622937"/>
          </a:xfrm>
          <a:prstGeom prst="rect">
            <a:avLst/>
          </a:prstGeom>
        </p:spPr>
      </p:pic>
      <p:sp>
        <p:nvSpPr>
          <p:cNvPr id="359" name="Google Shape;359;p41"/>
          <p:cNvSpPr txBox="1"/>
          <p:nvPr/>
        </p:nvSpPr>
        <p:spPr>
          <a:xfrm>
            <a:off x="3928075" y="4682250"/>
            <a:ext cx="13602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Nicholas Cain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EXECUTIVE SUMMARY</a:t>
            </a:r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1"/>
          </p:nvPr>
        </p:nvSpPr>
        <p:spPr>
          <a:xfrm>
            <a:off x="2400250" y="1491750"/>
            <a:ext cx="6581100" cy="28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Energy efficiency is a key resource to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reduce 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harmful Greenhouse Gases and lessen Global Climate Change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California is currently short of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SB 350</a:t>
            </a:r>
            <a:r>
              <a:rPr lang="en">
                <a:latin typeface="Raleway"/>
                <a:ea typeface="Raleway"/>
                <a:cs typeface="Raleway"/>
                <a:sym typeface="Raleway"/>
              </a:rPr>
              <a:t> energy savings goals in all sectors</a:t>
            </a: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Our goal is to determine whether Energy Efficiency program benefits are distributed </a:t>
            </a:r>
            <a:r>
              <a:rPr lang="en" b="1">
                <a:latin typeface="Raleway"/>
                <a:ea typeface="Raleway"/>
                <a:cs typeface="Raleway"/>
                <a:sym typeface="Raleway"/>
              </a:rPr>
              <a:t>equitably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7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075" y="1691700"/>
            <a:ext cx="2149224" cy="20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42"/>
          <p:cNvSpPr txBox="1"/>
          <p:nvPr/>
        </p:nvSpPr>
        <p:spPr>
          <a:xfrm>
            <a:off x="2039150" y="1303225"/>
            <a:ext cx="5105700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Thank you!</a:t>
            </a:r>
            <a:endParaRPr sz="7200" b="1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65" name="Google Shape;365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l="14590" r="15965"/>
          <a:stretch/>
        </p:blipFill>
        <p:spPr>
          <a:xfrm>
            <a:off x="338238" y="756500"/>
            <a:ext cx="4479526" cy="40193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5249675" y="2828950"/>
            <a:ext cx="3252600" cy="13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Raleway"/>
                <a:ea typeface="Raleway"/>
                <a:cs typeface="Raleway"/>
                <a:sym typeface="Raleway"/>
              </a:rPr>
              <a:t>NON-LOW-INCOME</a:t>
            </a: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 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Zip Codes with Median household income above the upper limit of CARE/FERA program for family of 2. 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aleway"/>
              <a:ea typeface="Raleway"/>
              <a:cs typeface="Raleway"/>
              <a:sym typeface="Raleway"/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Raleway"/>
                <a:ea typeface="Raleway"/>
                <a:cs typeface="Raleway"/>
                <a:sym typeface="Raleway"/>
              </a:rPr>
              <a:t>LOW-INCOME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Zip Codes excluded from the study area</a:t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97" name="Google Shape;97;p16"/>
          <p:cNvSpPr txBox="1"/>
          <p:nvPr/>
        </p:nvSpPr>
        <p:spPr>
          <a:xfrm>
            <a:off x="338250" y="85150"/>
            <a:ext cx="8690700" cy="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  <a:spcAft>
                <a:spcPts val="1600"/>
              </a:spcAft>
            </a:pPr>
            <a:r>
              <a:rPr lang="en" sz="2400" b="1" dirty="0">
                <a:latin typeface="Raleway"/>
                <a:ea typeface="Raleway"/>
                <a:cs typeface="Raleway"/>
                <a:sym typeface="Raleway"/>
              </a:rPr>
              <a:t>Study Includes the </a:t>
            </a:r>
            <a:r>
              <a:rPr lang="en" sz="2400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Majority</a:t>
            </a:r>
            <a:r>
              <a:rPr lang="en" sz="2400" b="1" dirty="0">
                <a:latin typeface="Raleway"/>
                <a:ea typeface="Raleway"/>
                <a:cs typeface="Raleway"/>
                <a:sym typeface="Raleway"/>
              </a:rPr>
              <a:t> of IOU Service Territory</a:t>
            </a:r>
            <a:endParaRPr sz="2400" dirty="0">
              <a:latin typeface="Raleway Thin"/>
              <a:ea typeface="Raleway Thin"/>
              <a:cs typeface="Raleway Thin"/>
              <a:sym typeface="Raleway Thin"/>
            </a:endParaRPr>
          </a:p>
        </p:txBody>
      </p:sp>
      <p:sp>
        <p:nvSpPr>
          <p:cNvPr id="98" name="Google Shape;98;p16"/>
          <p:cNvSpPr/>
          <p:nvPr/>
        </p:nvSpPr>
        <p:spPr>
          <a:xfrm>
            <a:off x="5296375" y="2912250"/>
            <a:ext cx="264600" cy="213900"/>
          </a:xfrm>
          <a:prstGeom prst="rect">
            <a:avLst/>
          </a:prstGeom>
          <a:solidFill>
            <a:srgbClr val="38761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6"/>
          <p:cNvSpPr/>
          <p:nvPr/>
        </p:nvSpPr>
        <p:spPr>
          <a:xfrm>
            <a:off x="5296375" y="3713575"/>
            <a:ext cx="264600" cy="213900"/>
          </a:xfrm>
          <a:prstGeom prst="rect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/>
          <p:nvPr/>
        </p:nvSpPr>
        <p:spPr>
          <a:xfrm>
            <a:off x="2973425" y="4353300"/>
            <a:ext cx="264600" cy="2739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6"/>
          <p:cNvSpPr/>
          <p:nvPr/>
        </p:nvSpPr>
        <p:spPr>
          <a:xfrm>
            <a:off x="1269150" y="2067800"/>
            <a:ext cx="264600" cy="2739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6"/>
          <p:cNvSpPr/>
          <p:nvPr/>
        </p:nvSpPr>
        <p:spPr>
          <a:xfrm>
            <a:off x="2364200" y="2434800"/>
            <a:ext cx="264600" cy="2739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27650" y="4285200"/>
            <a:ext cx="555775" cy="57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 txBox="1"/>
          <p:nvPr/>
        </p:nvSpPr>
        <p:spPr>
          <a:xfrm>
            <a:off x="5051525" y="733050"/>
            <a:ext cx="3516300" cy="18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Investor Owned Utilities: </a:t>
            </a:r>
            <a:endParaRPr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Pacific Gas and Electric 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San Diego Gas &amp; Electric 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Southern California Gas 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</a:pPr>
            <a:r>
              <a:rPr lang="en" sz="12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Southern California Edison</a:t>
            </a:r>
            <a:endParaRPr sz="12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143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Service Territory</a:t>
            </a:r>
            <a:r>
              <a:rPr lang="en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= 1637 Zip Codes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1143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sz="1100">
              <a:solidFill>
                <a:schemeClr val="dk2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7700" y="1098025"/>
            <a:ext cx="5977249" cy="327709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/>
          <p:nvPr/>
        </p:nvSpPr>
        <p:spPr>
          <a:xfrm>
            <a:off x="555125" y="551725"/>
            <a:ext cx="85890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Raleway"/>
                <a:ea typeface="Raleway"/>
                <a:cs typeface="Raleway"/>
                <a:sym typeface="Raleway"/>
              </a:rPr>
              <a:t>Process Model for </a:t>
            </a:r>
            <a:r>
              <a:rPr lang="en" sz="18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Equity Analysis</a:t>
            </a:r>
            <a:r>
              <a:rPr lang="en" sz="1800" b="1">
                <a:latin typeface="Raleway"/>
                <a:ea typeface="Raleway"/>
                <a:cs typeface="Raleway"/>
                <a:sym typeface="Raleway"/>
              </a:rPr>
              <a:t> in Residential Energy Efficiency Programs</a:t>
            </a:r>
            <a:endParaRPr sz="1800" b="1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" name="Google Shape;89;p15">
            <a:extLst>
              <a:ext uri="{FF2B5EF4-FFF2-40B4-BE49-F238E27FC236}">
                <a16:creationId xmlns:a16="http://schemas.microsoft.com/office/drawing/2014/main" id="{398DE06C-0D93-F44F-93F9-37A46019C44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125" y="4239462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819150" y="641650"/>
            <a:ext cx="75057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</a:t>
            </a:r>
            <a:endParaRPr/>
          </a:p>
        </p:txBody>
      </p:sp>
      <p:graphicFrame>
        <p:nvGraphicFramePr>
          <p:cNvPr id="116" name="Google Shape;116;p18"/>
          <p:cNvGraphicFramePr/>
          <p:nvPr/>
        </p:nvGraphicFramePr>
        <p:xfrm>
          <a:off x="883150" y="1517025"/>
          <a:ext cx="7239000" cy="2672835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116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5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7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6650">
                <a:tc>
                  <a:txBody>
                    <a:bodyPr/>
                    <a:lstStyle/>
                    <a:p>
                      <a:pPr marL="72000" marR="720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Research Question 1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20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Program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Indicator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2000" lvl="0" indent="0" algn="ctr" rtl="0">
                        <a:lnSpc>
                          <a:spcPct val="90909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Measurement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lnSpc>
                          <a:spcPct val="90909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Data Sources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lnSpc>
                          <a:spcPct val="90909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Data Analysis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625">
                <a:tc rowSpan="3">
                  <a:txBody>
                    <a:bodyPr/>
                    <a:lstStyle/>
                    <a:p>
                      <a:pPr marL="72000" marR="720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Are there gaps in program participation by geographic area?</a:t>
                      </a:r>
                      <a:endParaRPr sz="1200" b="1" i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35999" lvl="0" indent="0" algn="ctr" rtl="0"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All Residential 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35999" lvl="0" indent="0" algn="ctr" rtl="0"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Programs of the 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35999" lvl="0" indent="0" algn="ctr" rtl="0"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Major IOUs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Participation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# Units by Zip Code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PAs (CEDARS)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Tiger/ Line Shapefiles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72000" marR="720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GIS Spatial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Analysis, Hotspot analysis by GeoDa, and Statistical Correlation Analysis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Investment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Dollar Gross Incentive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PAs (CEDARS)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6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Energy Savings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kWh/Therms Saved per Household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PAs (CEDARS)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819150" y="641650"/>
            <a:ext cx="75057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METHODOLOGY </a:t>
            </a:r>
            <a:endParaRPr/>
          </a:p>
        </p:txBody>
      </p:sp>
      <p:graphicFrame>
        <p:nvGraphicFramePr>
          <p:cNvPr id="123" name="Google Shape;123;p19"/>
          <p:cNvGraphicFramePr/>
          <p:nvPr/>
        </p:nvGraphicFramePr>
        <p:xfrm>
          <a:off x="883150" y="1517025"/>
          <a:ext cx="7239000" cy="2683260"/>
        </p:xfrm>
        <a:graphic>
          <a:graphicData uri="http://schemas.openxmlformats.org/drawingml/2006/table">
            <a:tbl>
              <a:tblPr>
                <a:noFill/>
                <a:tableStyleId>{99F8423F-D8E5-4CAC-BD41-E386B5C717BF}</a:tableStyleId>
              </a:tblPr>
              <a:tblGrid>
                <a:gridCol w="1160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2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9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3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64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8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6650">
                <a:tc>
                  <a:txBody>
                    <a:bodyPr/>
                    <a:lstStyle/>
                    <a:p>
                      <a:pPr marL="72000" marR="720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Research Question 2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20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Program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Indicator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72000" lvl="0" indent="0" algn="ctr" rtl="0">
                        <a:lnSpc>
                          <a:spcPct val="90909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Measurement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lnSpc>
                          <a:spcPct val="90909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Data Sources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72000" marR="72000" lvl="0" indent="0" algn="ctr" rtl="0">
                        <a:lnSpc>
                          <a:spcPct val="90909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 </a:t>
                      </a:r>
                      <a:r>
                        <a:rPr lang="en" sz="1100" b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Data Analysis</a:t>
                      </a:r>
                      <a:endParaRPr sz="1100" b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b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5625">
                <a:tc rowSpan="3">
                  <a:txBody>
                    <a:bodyPr/>
                    <a:lstStyle/>
                    <a:p>
                      <a:pPr marL="72000" marR="720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</a:t>
                      </a:r>
                      <a:r>
                        <a:rPr lang="en" sz="1200" b="1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re there gaps in program participation by socio-</a:t>
                      </a:r>
                      <a:endParaRPr sz="1200" b="1" i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72000" marR="7200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 i="1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demographic groups?</a:t>
                      </a:r>
                      <a:endParaRPr sz="1200" b="1" i="1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0" marR="35999" lvl="0" indent="0" algn="ctr" rtl="0"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All Residential 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35999" lvl="0" indent="0" algn="ctr" rtl="0"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Programs of the 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0" marR="35999" lvl="0" indent="0" algn="ctr" rtl="0">
                        <a:spcBef>
                          <a:spcPts val="15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Major IOUs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Participation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# of Household by Income Type, Ethnicity, Primary Language, Education, Age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PAs (CEDARS)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U.S. Census Bureau ACS 5-year estimates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3">
                  <a:txBody>
                    <a:bodyPr/>
                    <a:lstStyle/>
                    <a:p>
                      <a:pPr marL="72000" marR="720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GIS Spatial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Analysis, Hotspot analysis by GeoDa, and Statistical Correlation Analysis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59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Investment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Dollar Gross Incentive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PAs (CEDARS)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25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Energy Savings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kWh/Therms Saved per Household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72000" marR="7200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PAs (CEDARS)</a:t>
                      </a:r>
                      <a:endParaRPr sz="11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0" marR="0" marT="72000" marB="72000" anchor="ctr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>
            <a:spLocks noGrp="1"/>
          </p:cNvSpPr>
          <p:nvPr>
            <p:ph type="title"/>
          </p:nvPr>
        </p:nvSpPr>
        <p:spPr>
          <a:xfrm>
            <a:off x="180350" y="1068875"/>
            <a:ext cx="4265400" cy="1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Participation  Among Non-Low Income </a:t>
            </a:r>
            <a:endParaRPr sz="3800"/>
          </a:p>
        </p:txBody>
      </p:sp>
      <p:sp>
        <p:nvSpPr>
          <p:cNvPr id="130" name="Google Shape;130;p20"/>
          <p:cNvSpPr txBox="1">
            <a:spLocks noGrp="1"/>
          </p:cNvSpPr>
          <p:nvPr>
            <p:ph type="subTitle" idx="1"/>
          </p:nvPr>
        </p:nvSpPr>
        <p:spPr>
          <a:xfrm>
            <a:off x="1061800" y="3056100"/>
            <a:ext cx="2183700" cy="44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-"/>
            </a:pPr>
            <a:r>
              <a:rPr lang="en" sz="1800">
                <a:solidFill>
                  <a:srgbClr val="000000"/>
                </a:solidFill>
              </a:rPr>
              <a:t>Statewide   -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31" name="Google Shape;13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1"/>
          <p:cNvPicPr preferRelativeResize="0"/>
          <p:nvPr/>
        </p:nvPicPr>
        <p:blipFill rotWithShape="1">
          <a:blip r:embed="rId3">
            <a:alphaModFix/>
          </a:blip>
          <a:srcRect l="5586" r="21190"/>
          <a:stretch/>
        </p:blipFill>
        <p:spPr>
          <a:xfrm>
            <a:off x="4513825" y="1185875"/>
            <a:ext cx="4326626" cy="366320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1"/>
          <p:cNvSpPr txBox="1"/>
          <p:nvPr/>
        </p:nvSpPr>
        <p:spPr>
          <a:xfrm>
            <a:off x="277925" y="1402075"/>
            <a:ext cx="3993300" cy="2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</a:pPr>
            <a:r>
              <a:rPr lang="en" sz="1600" dirty="0">
                <a:latin typeface="Raleway"/>
                <a:ea typeface="Raleway"/>
                <a:cs typeface="Raleway"/>
                <a:sym typeface="Raleway"/>
              </a:rPr>
              <a:t>Approximately 89% of  Zip Codes included in study are categorized as non-low income</a:t>
            </a:r>
            <a:r>
              <a:rPr lang="en" sz="1600" dirty="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1600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</a:pPr>
            <a:r>
              <a:rPr lang="en" sz="1600" dirty="0">
                <a:latin typeface="Raleway"/>
                <a:ea typeface="Raleway"/>
                <a:cs typeface="Raleway"/>
                <a:sym typeface="Raleway"/>
              </a:rPr>
              <a:t>The darker shading represents higher level of program activity</a:t>
            </a:r>
            <a:endParaRPr sz="1600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latin typeface="Raleway"/>
              <a:ea typeface="Raleway"/>
              <a:cs typeface="Raleway"/>
              <a:sym typeface="Raleway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Font typeface="Raleway"/>
              <a:buChar char="●"/>
            </a:pPr>
            <a:r>
              <a:rPr lang="en" sz="1600" dirty="0">
                <a:latin typeface="Raleway"/>
                <a:ea typeface="Raleway"/>
                <a:cs typeface="Raleway"/>
                <a:sym typeface="Raleway"/>
              </a:rPr>
              <a:t>Grey areas represent Zip Codes without data</a:t>
            </a:r>
            <a:endParaRPr sz="1600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4572000" y="3268625"/>
            <a:ext cx="18819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latin typeface="Lato"/>
                <a:ea typeface="Lato"/>
                <a:cs typeface="Lato"/>
                <a:sym typeface="Lato"/>
              </a:rPr>
              <a:t>CA - Program Activity</a:t>
            </a:r>
            <a:endParaRPr sz="1000" b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339600" y="474025"/>
            <a:ext cx="3785100" cy="8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374975" y="226400"/>
            <a:ext cx="7853100" cy="8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Raleway"/>
                <a:ea typeface="Raleway"/>
                <a:cs typeface="Raleway"/>
                <a:sym typeface="Raleway"/>
              </a:rPr>
              <a:t>Residential Energy Efficiency </a:t>
            </a:r>
            <a:r>
              <a:rPr lang="en" sz="2400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Program Activity </a:t>
            </a:r>
            <a:r>
              <a:rPr lang="en" sz="2400" dirty="0">
                <a:latin typeface="Raleway"/>
                <a:ea typeface="Raleway"/>
                <a:cs typeface="Raleway"/>
                <a:sym typeface="Raleway"/>
              </a:rPr>
              <a:t>Among Non-Low Income Zip Codes </a:t>
            </a:r>
            <a:endParaRPr sz="2400" dirty="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1" name="Google Shape;14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575" y="4301250"/>
            <a:ext cx="555775" cy="57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1282</Words>
  <Application>Microsoft Macintosh PowerPoint</Application>
  <PresentationFormat>On-screen Show (16:9)</PresentationFormat>
  <Paragraphs>295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Roboto</vt:lpstr>
      <vt:lpstr>Lato</vt:lpstr>
      <vt:lpstr>Arial</vt:lpstr>
      <vt:lpstr>Raleway Thin</vt:lpstr>
      <vt:lpstr>Raleway</vt:lpstr>
      <vt:lpstr>Georgia</vt:lpstr>
      <vt:lpstr>Cambria</vt:lpstr>
      <vt:lpstr>Swiss</vt:lpstr>
      <vt:lpstr>Participation Gap Analysis Among Residential Energy Efficiency Programs in California</vt:lpstr>
      <vt:lpstr>OVERVIEW</vt:lpstr>
      <vt:lpstr>EXECUTIVE SUMMARY</vt:lpstr>
      <vt:lpstr>PowerPoint Presentation</vt:lpstr>
      <vt:lpstr>PowerPoint Presentation</vt:lpstr>
      <vt:lpstr>METHODOLOGY</vt:lpstr>
      <vt:lpstr>METHODOLOGY </vt:lpstr>
      <vt:lpstr>Participation  Among Non-Low Income </vt:lpstr>
      <vt:lpstr>PowerPoint Presentation</vt:lpstr>
      <vt:lpstr>PowerPoint Presentation</vt:lpstr>
      <vt:lpstr>PowerPoint Presentation</vt:lpstr>
      <vt:lpstr>PowerPoint Presentation</vt:lpstr>
      <vt:lpstr>Participation  Among Non-Low Income </vt:lpstr>
      <vt:lpstr>PowerPoint Presentation</vt:lpstr>
      <vt:lpstr>PowerPoint Presentation</vt:lpstr>
      <vt:lpstr>PowerPoint Presentation</vt:lpstr>
      <vt:lpstr>PowerPoint Presentation</vt:lpstr>
      <vt:lpstr>Statistical Analysis</vt:lpstr>
      <vt:lpstr>Use T-test to compare the difference on Participation Activity per household . There is no significant difference between lower and higher group of Zip Codes in income and education characteristics.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Participation Gap Analysis Among Residential Energy Efficiency Programs in California</dc:title>
  <cp:lastModifiedBy>Elizabeth Pereda</cp:lastModifiedBy>
  <cp:revision>9</cp:revision>
  <dcterms:modified xsi:type="dcterms:W3CDTF">2020-07-30T07:02:51Z</dcterms:modified>
</cp:coreProperties>
</file>