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4238" r:id="rId3"/>
    <p:sldId id="4215" r:id="rId4"/>
    <p:sldId id="4166" r:id="rId5"/>
    <p:sldId id="4244" r:id="rId6"/>
    <p:sldId id="4247" r:id="rId7"/>
    <p:sldId id="4245" r:id="rId8"/>
    <p:sldId id="420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9FEDAE2-DA50-1D89-05C7-CFA7B714BB6D}" name="Kahumoku, Dany" initials="KD" userId="S::39827@icf.com::8a3bdfa8-2bcb-4971-98ee-433809b3594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4" autoAdjust="0"/>
    <p:restoredTop sz="94660"/>
  </p:normalViewPr>
  <p:slideViewPr>
    <p:cSldViewPr snapToGrid="0">
      <p:cViewPr varScale="1">
        <p:scale>
          <a:sx n="128" d="100"/>
          <a:sy n="128" d="100"/>
        </p:scale>
        <p:origin x="520" y="176"/>
      </p:cViewPr>
      <p:guideLst/>
    </p:cSldViewPr>
  </p:slideViewPr>
  <p:notesTextViewPr>
    <p:cViewPr>
      <p:scale>
        <a:sx n="1" d="1"/>
        <a:sy n="1" d="1"/>
      </p:scale>
      <p:origin x="0" y="0"/>
    </p:cViewPr>
  </p:notesTextViewPr>
  <p:notesViewPr>
    <p:cSldViewPr snapToGrid="0">
      <p:cViewPr varScale="1">
        <p:scale>
          <a:sx n="45" d="100"/>
          <a:sy n="45" d="100"/>
        </p:scale>
        <p:origin x="2760" y="6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8/10/relationships/authors" Target="author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0BCC1E-3F76-404B-B49C-C01B869AAB09}" type="datetimeFigureOut">
              <a:rPr lang="en-US" smtClean="0"/>
              <a:t>2/23/22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65FD47-0208-4B6F-89CA-9903F7E5F289}" type="slidenum">
              <a:rPr lang="en-US" smtClean="0"/>
              <a:t>‹#›</a:t>
            </a:fld>
            <a:endParaRPr lang="en-US"/>
          </a:p>
        </p:txBody>
      </p:sp>
    </p:spTree>
    <p:extLst>
      <p:ext uri="{BB962C8B-B14F-4D97-AF65-F5344CB8AC3E}">
        <p14:creationId xmlns:p14="http://schemas.microsoft.com/office/powerpoint/2010/main" val="13168062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recommendations are based off the redline “Homework Synthesis” document that the WG reviewed and discussed at the 2nd meeting.</a:t>
            </a:r>
          </a:p>
          <a:p>
            <a:endParaRPr lang="en-US"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2</a:t>
            </a:fld>
            <a:endParaRPr lang="en-US" dirty="0"/>
          </a:p>
        </p:txBody>
      </p:sp>
    </p:spTree>
    <p:extLst>
      <p:ext uri="{BB962C8B-B14F-4D97-AF65-F5344CB8AC3E}">
        <p14:creationId xmlns:p14="http://schemas.microsoft.com/office/powerpoint/2010/main" val="1850703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3</a:t>
            </a:fld>
            <a:endParaRPr lang="en-US" dirty="0"/>
          </a:p>
        </p:txBody>
      </p:sp>
    </p:spTree>
    <p:extLst>
      <p:ext uri="{BB962C8B-B14F-4D97-AF65-F5344CB8AC3E}">
        <p14:creationId xmlns:p14="http://schemas.microsoft.com/office/powerpoint/2010/main" val="11233058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5</a:t>
            </a:fld>
            <a:endParaRPr lang="en-US" dirty="0"/>
          </a:p>
        </p:txBody>
      </p:sp>
    </p:spTree>
    <p:extLst>
      <p:ext uri="{BB962C8B-B14F-4D97-AF65-F5344CB8AC3E}">
        <p14:creationId xmlns:p14="http://schemas.microsoft.com/office/powerpoint/2010/main" val="5319494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6</a:t>
            </a:fld>
            <a:endParaRPr lang="en-US" dirty="0"/>
          </a:p>
        </p:txBody>
      </p:sp>
    </p:spTree>
    <p:extLst>
      <p:ext uri="{BB962C8B-B14F-4D97-AF65-F5344CB8AC3E}">
        <p14:creationId xmlns:p14="http://schemas.microsoft.com/office/powerpoint/2010/main" val="13246651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7</a:t>
            </a:fld>
            <a:endParaRPr lang="en-US" dirty="0"/>
          </a:p>
        </p:txBody>
      </p:sp>
    </p:spTree>
    <p:extLst>
      <p:ext uri="{BB962C8B-B14F-4D97-AF65-F5344CB8AC3E}">
        <p14:creationId xmlns:p14="http://schemas.microsoft.com/office/powerpoint/2010/main" val="2565345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563BB-AC18-4E3E-955D-3F8E34B703B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75820B8-56C0-4486-ABCF-F086139227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0BD1746-0DAE-4DDA-B670-5CDBFBD1DDE9}"/>
              </a:ext>
            </a:extLst>
          </p:cNvPr>
          <p:cNvSpPr>
            <a:spLocks noGrp="1"/>
          </p:cNvSpPr>
          <p:nvPr>
            <p:ph type="dt" sz="half" idx="10"/>
          </p:nvPr>
        </p:nvSpPr>
        <p:spPr/>
        <p:txBody>
          <a:bodyPr/>
          <a:lstStyle/>
          <a:p>
            <a:fld id="{EB31B390-244E-41C6-9DF4-F5561DA40836}" type="datetimeFigureOut">
              <a:rPr lang="en-US" smtClean="0"/>
              <a:t>2/23/22</a:t>
            </a:fld>
            <a:endParaRPr lang="en-US"/>
          </a:p>
        </p:txBody>
      </p:sp>
      <p:sp>
        <p:nvSpPr>
          <p:cNvPr id="5" name="Footer Placeholder 4">
            <a:extLst>
              <a:ext uri="{FF2B5EF4-FFF2-40B4-BE49-F238E27FC236}">
                <a16:creationId xmlns:a16="http://schemas.microsoft.com/office/drawing/2014/main" id="{441DC443-2AEC-49F7-9BB4-C392FF5537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AE5EF9-E0C3-4BF9-B1A9-A221C5BDD111}"/>
              </a:ext>
            </a:extLst>
          </p:cNvPr>
          <p:cNvSpPr>
            <a:spLocks noGrp="1"/>
          </p:cNvSpPr>
          <p:nvPr>
            <p:ph type="sldNum" sz="quarter" idx="12"/>
          </p:nvPr>
        </p:nvSpPr>
        <p:spPr/>
        <p:txBody>
          <a:bodyPr/>
          <a:lstStyle/>
          <a:p>
            <a:fld id="{6472E52A-B7F8-470B-B944-A6EC209CB75B}" type="slidenum">
              <a:rPr lang="en-US" smtClean="0"/>
              <a:t>‹#›</a:t>
            </a:fld>
            <a:endParaRPr lang="en-US"/>
          </a:p>
        </p:txBody>
      </p:sp>
    </p:spTree>
    <p:extLst>
      <p:ext uri="{BB962C8B-B14F-4D97-AF65-F5344CB8AC3E}">
        <p14:creationId xmlns:p14="http://schemas.microsoft.com/office/powerpoint/2010/main" val="4198564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8E576-FE4F-48F7-A117-F9D7866FBD6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84A1875-16E0-4949-8A6E-C4452E160F9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F04D64-5C85-44D3-8CCC-5AD50601C4E2}"/>
              </a:ext>
            </a:extLst>
          </p:cNvPr>
          <p:cNvSpPr>
            <a:spLocks noGrp="1"/>
          </p:cNvSpPr>
          <p:nvPr>
            <p:ph type="dt" sz="half" idx="10"/>
          </p:nvPr>
        </p:nvSpPr>
        <p:spPr/>
        <p:txBody>
          <a:bodyPr/>
          <a:lstStyle/>
          <a:p>
            <a:fld id="{EB31B390-244E-41C6-9DF4-F5561DA40836}" type="datetimeFigureOut">
              <a:rPr lang="en-US" smtClean="0"/>
              <a:t>2/23/22</a:t>
            </a:fld>
            <a:endParaRPr lang="en-US"/>
          </a:p>
        </p:txBody>
      </p:sp>
      <p:sp>
        <p:nvSpPr>
          <p:cNvPr id="5" name="Footer Placeholder 4">
            <a:extLst>
              <a:ext uri="{FF2B5EF4-FFF2-40B4-BE49-F238E27FC236}">
                <a16:creationId xmlns:a16="http://schemas.microsoft.com/office/drawing/2014/main" id="{245CFAE2-714F-4291-BDEC-9F2E86B748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0BE910-F6EB-48AA-A906-D2156137B08B}"/>
              </a:ext>
            </a:extLst>
          </p:cNvPr>
          <p:cNvSpPr>
            <a:spLocks noGrp="1"/>
          </p:cNvSpPr>
          <p:nvPr>
            <p:ph type="sldNum" sz="quarter" idx="12"/>
          </p:nvPr>
        </p:nvSpPr>
        <p:spPr/>
        <p:txBody>
          <a:bodyPr/>
          <a:lstStyle/>
          <a:p>
            <a:fld id="{6472E52A-B7F8-470B-B944-A6EC209CB75B}" type="slidenum">
              <a:rPr lang="en-US" smtClean="0"/>
              <a:t>‹#›</a:t>
            </a:fld>
            <a:endParaRPr lang="en-US"/>
          </a:p>
        </p:txBody>
      </p:sp>
    </p:spTree>
    <p:extLst>
      <p:ext uri="{BB962C8B-B14F-4D97-AF65-F5344CB8AC3E}">
        <p14:creationId xmlns:p14="http://schemas.microsoft.com/office/powerpoint/2010/main" val="1877697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340A2E-E9CD-450C-AA48-7E1FAD19C30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FE09F08-712E-42E1-B193-617D4A6EB06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287805-629C-42B9-A32B-79D054238F50}"/>
              </a:ext>
            </a:extLst>
          </p:cNvPr>
          <p:cNvSpPr>
            <a:spLocks noGrp="1"/>
          </p:cNvSpPr>
          <p:nvPr>
            <p:ph type="dt" sz="half" idx="10"/>
          </p:nvPr>
        </p:nvSpPr>
        <p:spPr/>
        <p:txBody>
          <a:bodyPr/>
          <a:lstStyle/>
          <a:p>
            <a:fld id="{EB31B390-244E-41C6-9DF4-F5561DA40836}" type="datetimeFigureOut">
              <a:rPr lang="en-US" smtClean="0"/>
              <a:t>2/23/22</a:t>
            </a:fld>
            <a:endParaRPr lang="en-US"/>
          </a:p>
        </p:txBody>
      </p:sp>
      <p:sp>
        <p:nvSpPr>
          <p:cNvPr id="5" name="Footer Placeholder 4">
            <a:extLst>
              <a:ext uri="{FF2B5EF4-FFF2-40B4-BE49-F238E27FC236}">
                <a16:creationId xmlns:a16="http://schemas.microsoft.com/office/drawing/2014/main" id="{8CE61E10-078B-4033-9CA0-7114C3B9AC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20B1F9-E3EE-4C3F-BD58-6D784161DF83}"/>
              </a:ext>
            </a:extLst>
          </p:cNvPr>
          <p:cNvSpPr>
            <a:spLocks noGrp="1"/>
          </p:cNvSpPr>
          <p:nvPr>
            <p:ph type="sldNum" sz="quarter" idx="12"/>
          </p:nvPr>
        </p:nvSpPr>
        <p:spPr/>
        <p:txBody>
          <a:bodyPr/>
          <a:lstStyle/>
          <a:p>
            <a:fld id="{6472E52A-B7F8-470B-B944-A6EC209CB75B}" type="slidenum">
              <a:rPr lang="en-US" smtClean="0"/>
              <a:t>‹#›</a:t>
            </a:fld>
            <a:endParaRPr lang="en-US"/>
          </a:p>
        </p:txBody>
      </p:sp>
    </p:spTree>
    <p:extLst>
      <p:ext uri="{BB962C8B-B14F-4D97-AF65-F5344CB8AC3E}">
        <p14:creationId xmlns:p14="http://schemas.microsoft.com/office/powerpoint/2010/main" val="618482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Slide">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3AF8D21A-6CCE-CD43-8AE8-35782B027FA3}"/>
              </a:ext>
            </a:extLst>
          </p:cNvPr>
          <p:cNvSpPr>
            <a:spLocks noGrp="1"/>
          </p:cNvSpPr>
          <p:nvPr>
            <p:ph type="pic" sz="quarter" idx="16"/>
          </p:nvPr>
        </p:nvSpPr>
        <p:spPr>
          <a:xfrm>
            <a:off x="-228659" y="1152144"/>
            <a:ext cx="9338456" cy="4553710"/>
          </a:xfrm>
          <a:prstGeom prst="rect">
            <a:avLst/>
          </a:prstGeom>
          <a:solidFill>
            <a:schemeClr val="bg1">
              <a:lumMod val="95000"/>
            </a:schemeClr>
          </a:solidFill>
        </p:spPr>
        <p:txBody>
          <a:bodyPr>
            <a:normAutofit/>
          </a:bodyPr>
          <a:lstStyle>
            <a:lvl1pPr>
              <a:defRPr sz="1051"/>
            </a:lvl1pPr>
          </a:lstStyle>
          <a:p>
            <a:endParaRPr lang="en-US"/>
          </a:p>
        </p:txBody>
      </p:sp>
    </p:spTree>
    <p:extLst>
      <p:ext uri="{BB962C8B-B14F-4D97-AF65-F5344CB8AC3E}">
        <p14:creationId xmlns:p14="http://schemas.microsoft.com/office/powerpoint/2010/main" val="39938486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5_Slide">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3AF8D21A-6CCE-CD43-8AE8-35782B027FA3}"/>
              </a:ext>
            </a:extLst>
          </p:cNvPr>
          <p:cNvSpPr>
            <a:spLocks noGrp="1"/>
          </p:cNvSpPr>
          <p:nvPr>
            <p:ph type="pic" sz="quarter" idx="16"/>
          </p:nvPr>
        </p:nvSpPr>
        <p:spPr>
          <a:xfrm>
            <a:off x="3082203" y="1152144"/>
            <a:ext cx="9338456" cy="4553710"/>
          </a:xfrm>
          <a:prstGeom prst="rect">
            <a:avLst/>
          </a:prstGeom>
          <a:solidFill>
            <a:schemeClr val="bg1">
              <a:lumMod val="95000"/>
            </a:schemeClr>
          </a:solidFill>
        </p:spPr>
        <p:txBody>
          <a:bodyPr>
            <a:normAutofit/>
          </a:bodyPr>
          <a:lstStyle>
            <a:lvl1pPr>
              <a:defRPr sz="1051"/>
            </a:lvl1pPr>
          </a:lstStyle>
          <a:p>
            <a:endParaRPr lang="en-US"/>
          </a:p>
        </p:txBody>
      </p:sp>
    </p:spTree>
    <p:extLst>
      <p:ext uri="{BB962C8B-B14F-4D97-AF65-F5344CB8AC3E}">
        <p14:creationId xmlns:p14="http://schemas.microsoft.com/office/powerpoint/2010/main" val="6509441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8_Slide">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3AF8D21A-6CCE-CD43-8AE8-35782B027FA3}"/>
              </a:ext>
            </a:extLst>
          </p:cNvPr>
          <p:cNvSpPr>
            <a:spLocks noGrp="1"/>
          </p:cNvSpPr>
          <p:nvPr>
            <p:ph type="pic" sz="quarter" idx="16"/>
          </p:nvPr>
        </p:nvSpPr>
        <p:spPr>
          <a:xfrm>
            <a:off x="-182927" y="-1"/>
            <a:ext cx="8039016" cy="6870550"/>
          </a:xfrm>
          <a:prstGeom prst="rect">
            <a:avLst/>
          </a:prstGeom>
          <a:solidFill>
            <a:schemeClr val="bg1">
              <a:lumMod val="95000"/>
            </a:schemeClr>
          </a:solidFill>
        </p:spPr>
        <p:txBody>
          <a:bodyPr>
            <a:normAutofit/>
          </a:bodyPr>
          <a:lstStyle>
            <a:lvl1pPr>
              <a:defRPr sz="1051"/>
            </a:lvl1pPr>
          </a:lstStyle>
          <a:p>
            <a:endParaRPr lang="en-US"/>
          </a:p>
        </p:txBody>
      </p:sp>
    </p:spTree>
    <p:extLst>
      <p:ext uri="{BB962C8B-B14F-4D97-AF65-F5344CB8AC3E}">
        <p14:creationId xmlns:p14="http://schemas.microsoft.com/office/powerpoint/2010/main" val="3852819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AE969-5113-41C4-9388-B4971F8BE2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35A707-5E5D-459E-9E61-061D405F106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86003A-F828-4677-A139-2BF3AC678AF0}"/>
              </a:ext>
            </a:extLst>
          </p:cNvPr>
          <p:cNvSpPr>
            <a:spLocks noGrp="1"/>
          </p:cNvSpPr>
          <p:nvPr>
            <p:ph type="dt" sz="half" idx="10"/>
          </p:nvPr>
        </p:nvSpPr>
        <p:spPr/>
        <p:txBody>
          <a:bodyPr/>
          <a:lstStyle/>
          <a:p>
            <a:fld id="{EB31B390-244E-41C6-9DF4-F5561DA40836}" type="datetimeFigureOut">
              <a:rPr lang="en-US" smtClean="0"/>
              <a:t>2/23/22</a:t>
            </a:fld>
            <a:endParaRPr lang="en-US"/>
          </a:p>
        </p:txBody>
      </p:sp>
      <p:sp>
        <p:nvSpPr>
          <p:cNvPr id="5" name="Footer Placeholder 4">
            <a:extLst>
              <a:ext uri="{FF2B5EF4-FFF2-40B4-BE49-F238E27FC236}">
                <a16:creationId xmlns:a16="http://schemas.microsoft.com/office/drawing/2014/main" id="{836EFD9B-9341-4100-BF60-197198FE82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462BB2-2FE2-4B00-A74A-AE3404F6EABE}"/>
              </a:ext>
            </a:extLst>
          </p:cNvPr>
          <p:cNvSpPr>
            <a:spLocks noGrp="1"/>
          </p:cNvSpPr>
          <p:nvPr>
            <p:ph type="sldNum" sz="quarter" idx="12"/>
          </p:nvPr>
        </p:nvSpPr>
        <p:spPr/>
        <p:txBody>
          <a:bodyPr/>
          <a:lstStyle/>
          <a:p>
            <a:fld id="{6472E52A-B7F8-470B-B944-A6EC209CB75B}" type="slidenum">
              <a:rPr lang="en-US" smtClean="0"/>
              <a:t>‹#›</a:t>
            </a:fld>
            <a:endParaRPr lang="en-US"/>
          </a:p>
        </p:txBody>
      </p:sp>
    </p:spTree>
    <p:extLst>
      <p:ext uri="{BB962C8B-B14F-4D97-AF65-F5344CB8AC3E}">
        <p14:creationId xmlns:p14="http://schemas.microsoft.com/office/powerpoint/2010/main" val="3684007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A001D-B86B-4294-9F6C-B076ED44B0D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1FAFFE-C44A-4668-997E-0379FD7037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84F9FA1-E485-44BB-AA10-CAEE0C210FF7}"/>
              </a:ext>
            </a:extLst>
          </p:cNvPr>
          <p:cNvSpPr>
            <a:spLocks noGrp="1"/>
          </p:cNvSpPr>
          <p:nvPr>
            <p:ph type="dt" sz="half" idx="10"/>
          </p:nvPr>
        </p:nvSpPr>
        <p:spPr/>
        <p:txBody>
          <a:bodyPr/>
          <a:lstStyle/>
          <a:p>
            <a:fld id="{EB31B390-244E-41C6-9DF4-F5561DA40836}" type="datetimeFigureOut">
              <a:rPr lang="en-US" smtClean="0"/>
              <a:t>2/23/22</a:t>
            </a:fld>
            <a:endParaRPr lang="en-US"/>
          </a:p>
        </p:txBody>
      </p:sp>
      <p:sp>
        <p:nvSpPr>
          <p:cNvPr id="5" name="Footer Placeholder 4">
            <a:extLst>
              <a:ext uri="{FF2B5EF4-FFF2-40B4-BE49-F238E27FC236}">
                <a16:creationId xmlns:a16="http://schemas.microsoft.com/office/drawing/2014/main" id="{37C7C517-0CB0-4F98-A60C-F0F0DC7930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678BDA-EFED-4A4C-B14F-7F9971F54E02}"/>
              </a:ext>
            </a:extLst>
          </p:cNvPr>
          <p:cNvSpPr>
            <a:spLocks noGrp="1"/>
          </p:cNvSpPr>
          <p:nvPr>
            <p:ph type="sldNum" sz="quarter" idx="12"/>
          </p:nvPr>
        </p:nvSpPr>
        <p:spPr/>
        <p:txBody>
          <a:bodyPr/>
          <a:lstStyle/>
          <a:p>
            <a:fld id="{6472E52A-B7F8-470B-B944-A6EC209CB75B}" type="slidenum">
              <a:rPr lang="en-US" smtClean="0"/>
              <a:t>‹#›</a:t>
            </a:fld>
            <a:endParaRPr lang="en-US"/>
          </a:p>
        </p:txBody>
      </p:sp>
    </p:spTree>
    <p:extLst>
      <p:ext uri="{BB962C8B-B14F-4D97-AF65-F5344CB8AC3E}">
        <p14:creationId xmlns:p14="http://schemas.microsoft.com/office/powerpoint/2010/main" val="2032550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34B2C-60AA-4858-9FC9-C708B78FED1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4A5324-4FBC-43AE-836A-32A17DB77CB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A1A14F4-8D13-4B2A-8C93-CA5981D2096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8E761B-781A-4447-8618-F3DA701F4C64}"/>
              </a:ext>
            </a:extLst>
          </p:cNvPr>
          <p:cNvSpPr>
            <a:spLocks noGrp="1"/>
          </p:cNvSpPr>
          <p:nvPr>
            <p:ph type="dt" sz="half" idx="10"/>
          </p:nvPr>
        </p:nvSpPr>
        <p:spPr/>
        <p:txBody>
          <a:bodyPr/>
          <a:lstStyle/>
          <a:p>
            <a:fld id="{EB31B390-244E-41C6-9DF4-F5561DA40836}" type="datetimeFigureOut">
              <a:rPr lang="en-US" smtClean="0"/>
              <a:t>2/23/22</a:t>
            </a:fld>
            <a:endParaRPr lang="en-US"/>
          </a:p>
        </p:txBody>
      </p:sp>
      <p:sp>
        <p:nvSpPr>
          <p:cNvPr id="6" name="Footer Placeholder 5">
            <a:extLst>
              <a:ext uri="{FF2B5EF4-FFF2-40B4-BE49-F238E27FC236}">
                <a16:creationId xmlns:a16="http://schemas.microsoft.com/office/drawing/2014/main" id="{5CA9FB63-7A00-4C39-87F2-C39E931DCC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A0E73A-2375-416F-9FE5-6AA0210C54D5}"/>
              </a:ext>
            </a:extLst>
          </p:cNvPr>
          <p:cNvSpPr>
            <a:spLocks noGrp="1"/>
          </p:cNvSpPr>
          <p:nvPr>
            <p:ph type="sldNum" sz="quarter" idx="12"/>
          </p:nvPr>
        </p:nvSpPr>
        <p:spPr/>
        <p:txBody>
          <a:bodyPr/>
          <a:lstStyle/>
          <a:p>
            <a:fld id="{6472E52A-B7F8-470B-B944-A6EC209CB75B}" type="slidenum">
              <a:rPr lang="en-US" smtClean="0"/>
              <a:t>‹#›</a:t>
            </a:fld>
            <a:endParaRPr lang="en-US"/>
          </a:p>
        </p:txBody>
      </p:sp>
    </p:spTree>
    <p:extLst>
      <p:ext uri="{BB962C8B-B14F-4D97-AF65-F5344CB8AC3E}">
        <p14:creationId xmlns:p14="http://schemas.microsoft.com/office/powerpoint/2010/main" val="3087221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1099E-5596-4A11-BF3D-9EB5E965CF6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264BC62-FCFF-4E50-A18E-618E43A792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13EBFFD-7F64-4C42-A23D-F083BE6A527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732C992-118A-4779-A2A5-57AA3A8CEE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A8B12A7-235F-4397-8B07-41F23EFCACC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DA671A1-B94A-4D05-9E77-564598B6AB34}"/>
              </a:ext>
            </a:extLst>
          </p:cNvPr>
          <p:cNvSpPr>
            <a:spLocks noGrp="1"/>
          </p:cNvSpPr>
          <p:nvPr>
            <p:ph type="dt" sz="half" idx="10"/>
          </p:nvPr>
        </p:nvSpPr>
        <p:spPr/>
        <p:txBody>
          <a:bodyPr/>
          <a:lstStyle/>
          <a:p>
            <a:fld id="{EB31B390-244E-41C6-9DF4-F5561DA40836}" type="datetimeFigureOut">
              <a:rPr lang="en-US" smtClean="0"/>
              <a:t>2/23/22</a:t>
            </a:fld>
            <a:endParaRPr lang="en-US"/>
          </a:p>
        </p:txBody>
      </p:sp>
      <p:sp>
        <p:nvSpPr>
          <p:cNvPr id="8" name="Footer Placeholder 7">
            <a:extLst>
              <a:ext uri="{FF2B5EF4-FFF2-40B4-BE49-F238E27FC236}">
                <a16:creationId xmlns:a16="http://schemas.microsoft.com/office/drawing/2014/main" id="{925FB6A7-84DA-4548-8155-C20F91834D4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5860CC3-E33A-44C5-A7FA-4C7133C64232}"/>
              </a:ext>
            </a:extLst>
          </p:cNvPr>
          <p:cNvSpPr>
            <a:spLocks noGrp="1"/>
          </p:cNvSpPr>
          <p:nvPr>
            <p:ph type="sldNum" sz="quarter" idx="12"/>
          </p:nvPr>
        </p:nvSpPr>
        <p:spPr/>
        <p:txBody>
          <a:bodyPr/>
          <a:lstStyle/>
          <a:p>
            <a:fld id="{6472E52A-B7F8-470B-B944-A6EC209CB75B}" type="slidenum">
              <a:rPr lang="en-US" smtClean="0"/>
              <a:t>‹#›</a:t>
            </a:fld>
            <a:endParaRPr lang="en-US"/>
          </a:p>
        </p:txBody>
      </p:sp>
    </p:spTree>
    <p:extLst>
      <p:ext uri="{BB962C8B-B14F-4D97-AF65-F5344CB8AC3E}">
        <p14:creationId xmlns:p14="http://schemas.microsoft.com/office/powerpoint/2010/main" val="447757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9731E-A8FE-4D29-9DE3-95F46A57A38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546520D-AEE5-4A21-B07C-37E3B95BFA61}"/>
              </a:ext>
            </a:extLst>
          </p:cNvPr>
          <p:cNvSpPr>
            <a:spLocks noGrp="1"/>
          </p:cNvSpPr>
          <p:nvPr>
            <p:ph type="dt" sz="half" idx="10"/>
          </p:nvPr>
        </p:nvSpPr>
        <p:spPr/>
        <p:txBody>
          <a:bodyPr/>
          <a:lstStyle/>
          <a:p>
            <a:fld id="{EB31B390-244E-41C6-9DF4-F5561DA40836}" type="datetimeFigureOut">
              <a:rPr lang="en-US" smtClean="0"/>
              <a:t>2/23/22</a:t>
            </a:fld>
            <a:endParaRPr lang="en-US"/>
          </a:p>
        </p:txBody>
      </p:sp>
      <p:sp>
        <p:nvSpPr>
          <p:cNvPr id="4" name="Footer Placeholder 3">
            <a:extLst>
              <a:ext uri="{FF2B5EF4-FFF2-40B4-BE49-F238E27FC236}">
                <a16:creationId xmlns:a16="http://schemas.microsoft.com/office/drawing/2014/main" id="{8EFC8CB4-2E93-4D6E-B8F8-5BEE1CFCAED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2177E7E-D836-47FD-AA4A-C29D83C2227A}"/>
              </a:ext>
            </a:extLst>
          </p:cNvPr>
          <p:cNvSpPr>
            <a:spLocks noGrp="1"/>
          </p:cNvSpPr>
          <p:nvPr>
            <p:ph type="sldNum" sz="quarter" idx="12"/>
          </p:nvPr>
        </p:nvSpPr>
        <p:spPr/>
        <p:txBody>
          <a:bodyPr/>
          <a:lstStyle/>
          <a:p>
            <a:fld id="{6472E52A-B7F8-470B-B944-A6EC209CB75B}" type="slidenum">
              <a:rPr lang="en-US" smtClean="0"/>
              <a:t>‹#›</a:t>
            </a:fld>
            <a:endParaRPr lang="en-US"/>
          </a:p>
        </p:txBody>
      </p:sp>
    </p:spTree>
    <p:extLst>
      <p:ext uri="{BB962C8B-B14F-4D97-AF65-F5344CB8AC3E}">
        <p14:creationId xmlns:p14="http://schemas.microsoft.com/office/powerpoint/2010/main" val="1153667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EFD7CC-AE47-4A04-8A8D-2A4C141119F5}"/>
              </a:ext>
            </a:extLst>
          </p:cNvPr>
          <p:cNvSpPr>
            <a:spLocks noGrp="1"/>
          </p:cNvSpPr>
          <p:nvPr>
            <p:ph type="dt" sz="half" idx="10"/>
          </p:nvPr>
        </p:nvSpPr>
        <p:spPr/>
        <p:txBody>
          <a:bodyPr/>
          <a:lstStyle/>
          <a:p>
            <a:fld id="{EB31B390-244E-41C6-9DF4-F5561DA40836}" type="datetimeFigureOut">
              <a:rPr lang="en-US" smtClean="0"/>
              <a:t>2/23/22</a:t>
            </a:fld>
            <a:endParaRPr lang="en-US"/>
          </a:p>
        </p:txBody>
      </p:sp>
      <p:sp>
        <p:nvSpPr>
          <p:cNvPr id="3" name="Footer Placeholder 2">
            <a:extLst>
              <a:ext uri="{FF2B5EF4-FFF2-40B4-BE49-F238E27FC236}">
                <a16:creationId xmlns:a16="http://schemas.microsoft.com/office/drawing/2014/main" id="{5E38963C-AC4B-4659-A4CA-97DF9EDF2B6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2803104-2AF0-4524-A245-7E5F2970AC6B}"/>
              </a:ext>
            </a:extLst>
          </p:cNvPr>
          <p:cNvSpPr>
            <a:spLocks noGrp="1"/>
          </p:cNvSpPr>
          <p:nvPr>
            <p:ph type="sldNum" sz="quarter" idx="12"/>
          </p:nvPr>
        </p:nvSpPr>
        <p:spPr/>
        <p:txBody>
          <a:bodyPr/>
          <a:lstStyle/>
          <a:p>
            <a:fld id="{6472E52A-B7F8-470B-B944-A6EC209CB75B}" type="slidenum">
              <a:rPr lang="en-US" smtClean="0"/>
              <a:t>‹#›</a:t>
            </a:fld>
            <a:endParaRPr lang="en-US"/>
          </a:p>
        </p:txBody>
      </p:sp>
    </p:spTree>
    <p:extLst>
      <p:ext uri="{BB962C8B-B14F-4D97-AF65-F5344CB8AC3E}">
        <p14:creationId xmlns:p14="http://schemas.microsoft.com/office/powerpoint/2010/main" val="717747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63EC5-1544-4CB5-8710-F49F75B3D5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17B7BBA-D22F-4493-9403-9C6D7ED730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232BE0C-D8B0-4168-867F-B41EB41146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1B0517-B554-4D9C-B840-0A569F44FA0B}"/>
              </a:ext>
            </a:extLst>
          </p:cNvPr>
          <p:cNvSpPr>
            <a:spLocks noGrp="1"/>
          </p:cNvSpPr>
          <p:nvPr>
            <p:ph type="dt" sz="half" idx="10"/>
          </p:nvPr>
        </p:nvSpPr>
        <p:spPr/>
        <p:txBody>
          <a:bodyPr/>
          <a:lstStyle/>
          <a:p>
            <a:fld id="{EB31B390-244E-41C6-9DF4-F5561DA40836}" type="datetimeFigureOut">
              <a:rPr lang="en-US" smtClean="0"/>
              <a:t>2/23/22</a:t>
            </a:fld>
            <a:endParaRPr lang="en-US"/>
          </a:p>
        </p:txBody>
      </p:sp>
      <p:sp>
        <p:nvSpPr>
          <p:cNvPr id="6" name="Footer Placeholder 5">
            <a:extLst>
              <a:ext uri="{FF2B5EF4-FFF2-40B4-BE49-F238E27FC236}">
                <a16:creationId xmlns:a16="http://schemas.microsoft.com/office/drawing/2014/main" id="{58836314-F548-4780-9821-023535C8DD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8E5655-496C-43F4-84B7-F4B267B038FF}"/>
              </a:ext>
            </a:extLst>
          </p:cNvPr>
          <p:cNvSpPr>
            <a:spLocks noGrp="1"/>
          </p:cNvSpPr>
          <p:nvPr>
            <p:ph type="sldNum" sz="quarter" idx="12"/>
          </p:nvPr>
        </p:nvSpPr>
        <p:spPr/>
        <p:txBody>
          <a:bodyPr/>
          <a:lstStyle/>
          <a:p>
            <a:fld id="{6472E52A-B7F8-470B-B944-A6EC209CB75B}" type="slidenum">
              <a:rPr lang="en-US" smtClean="0"/>
              <a:t>‹#›</a:t>
            </a:fld>
            <a:endParaRPr lang="en-US"/>
          </a:p>
        </p:txBody>
      </p:sp>
    </p:spTree>
    <p:extLst>
      <p:ext uri="{BB962C8B-B14F-4D97-AF65-F5344CB8AC3E}">
        <p14:creationId xmlns:p14="http://schemas.microsoft.com/office/powerpoint/2010/main" val="2126265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A1C27-E590-4894-8F29-0F2C11E79C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FB3C62B-F266-4D9F-AF3E-BF6EF00374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5744311-92BD-4AC9-8804-51789A3F1F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FE690D-6265-43AA-85DD-B17D3CC4F2EE}"/>
              </a:ext>
            </a:extLst>
          </p:cNvPr>
          <p:cNvSpPr>
            <a:spLocks noGrp="1"/>
          </p:cNvSpPr>
          <p:nvPr>
            <p:ph type="dt" sz="half" idx="10"/>
          </p:nvPr>
        </p:nvSpPr>
        <p:spPr/>
        <p:txBody>
          <a:bodyPr/>
          <a:lstStyle/>
          <a:p>
            <a:fld id="{EB31B390-244E-41C6-9DF4-F5561DA40836}" type="datetimeFigureOut">
              <a:rPr lang="en-US" smtClean="0"/>
              <a:t>2/23/22</a:t>
            </a:fld>
            <a:endParaRPr lang="en-US"/>
          </a:p>
        </p:txBody>
      </p:sp>
      <p:sp>
        <p:nvSpPr>
          <p:cNvPr id="6" name="Footer Placeholder 5">
            <a:extLst>
              <a:ext uri="{FF2B5EF4-FFF2-40B4-BE49-F238E27FC236}">
                <a16:creationId xmlns:a16="http://schemas.microsoft.com/office/drawing/2014/main" id="{3C171F6B-2E85-4591-94F2-10B901860D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4CDDD8-AA2C-48E3-A8EC-74E8526D8076}"/>
              </a:ext>
            </a:extLst>
          </p:cNvPr>
          <p:cNvSpPr>
            <a:spLocks noGrp="1"/>
          </p:cNvSpPr>
          <p:nvPr>
            <p:ph type="sldNum" sz="quarter" idx="12"/>
          </p:nvPr>
        </p:nvSpPr>
        <p:spPr/>
        <p:txBody>
          <a:bodyPr/>
          <a:lstStyle/>
          <a:p>
            <a:fld id="{6472E52A-B7F8-470B-B944-A6EC209CB75B}" type="slidenum">
              <a:rPr lang="en-US" smtClean="0"/>
              <a:t>‹#›</a:t>
            </a:fld>
            <a:endParaRPr lang="en-US"/>
          </a:p>
        </p:txBody>
      </p:sp>
    </p:spTree>
    <p:extLst>
      <p:ext uri="{BB962C8B-B14F-4D97-AF65-F5344CB8AC3E}">
        <p14:creationId xmlns:p14="http://schemas.microsoft.com/office/powerpoint/2010/main" val="3051868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238E65-B2AD-4413-95B4-81C067EA91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7DC7CF2-82FE-42D6-9B7B-6237133B8F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2F5311-8A72-4915-BAE8-458426CEB0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31B390-244E-41C6-9DF4-F5561DA40836}" type="datetimeFigureOut">
              <a:rPr lang="en-US" smtClean="0"/>
              <a:t>2/23/22</a:t>
            </a:fld>
            <a:endParaRPr lang="en-US"/>
          </a:p>
        </p:txBody>
      </p:sp>
      <p:sp>
        <p:nvSpPr>
          <p:cNvPr id="5" name="Footer Placeholder 4">
            <a:extLst>
              <a:ext uri="{FF2B5EF4-FFF2-40B4-BE49-F238E27FC236}">
                <a16:creationId xmlns:a16="http://schemas.microsoft.com/office/drawing/2014/main" id="{14584BD5-A733-49D6-8540-A0D205C051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D14E897-1199-416B-9C32-85B2423739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72E52A-B7F8-470B-B944-A6EC209CB75B}" type="slidenum">
              <a:rPr lang="en-US" smtClean="0"/>
              <a:t>‹#›</a:t>
            </a:fld>
            <a:endParaRPr lang="en-US"/>
          </a:p>
        </p:txBody>
      </p:sp>
    </p:spTree>
    <p:extLst>
      <p:ext uri="{BB962C8B-B14F-4D97-AF65-F5344CB8AC3E}">
        <p14:creationId xmlns:p14="http://schemas.microsoft.com/office/powerpoint/2010/main" val="18402899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40">
            <a:extLst>
              <a:ext uri="{FF2B5EF4-FFF2-40B4-BE49-F238E27FC236}">
                <a16:creationId xmlns:a16="http://schemas.microsoft.com/office/drawing/2014/main" id="{7D67C2EE-AFA7-458A-8695-51B546F47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9D800584-727A-48CF-8223-244AD9717C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967" y="0"/>
            <a:ext cx="11585033" cy="323398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02B19A-A09C-479E-B419-2E414033DB39}"/>
              </a:ext>
            </a:extLst>
          </p:cNvPr>
          <p:cNvSpPr>
            <a:spLocks noGrp="1"/>
          </p:cNvSpPr>
          <p:nvPr>
            <p:ph type="ctrTitle"/>
          </p:nvPr>
        </p:nvSpPr>
        <p:spPr>
          <a:xfrm>
            <a:off x="1166649" y="721805"/>
            <a:ext cx="10258732" cy="2147520"/>
          </a:xfrm>
        </p:spPr>
        <p:txBody>
          <a:bodyPr vert="horz" lIns="91440" tIns="45720" rIns="91440" bIns="45720" rtlCol="0" anchor="b">
            <a:normAutofit/>
          </a:bodyPr>
          <a:lstStyle/>
          <a:p>
            <a:pPr algn="l"/>
            <a:r>
              <a:rPr lang="en-US" kern="1200" dirty="0">
                <a:solidFill>
                  <a:schemeClr val="tx1"/>
                </a:solidFill>
                <a:latin typeface="Arial" panose="020B0604020202020204" pitchFamily="34" charset="0"/>
                <a:cs typeface="Arial" panose="020B0604020202020204" pitchFamily="34" charset="0"/>
              </a:rPr>
              <a:t>Competency Building </a:t>
            </a:r>
            <a:br>
              <a:rPr lang="en-US" kern="1200" dirty="0">
                <a:solidFill>
                  <a:schemeClr val="tx1"/>
                </a:solidFill>
                <a:latin typeface="Arial" panose="020B0604020202020204" pitchFamily="34" charset="0"/>
                <a:cs typeface="Arial" panose="020B0604020202020204" pitchFamily="34" charset="0"/>
              </a:rPr>
            </a:br>
            <a:r>
              <a:rPr lang="en-US" kern="1200" dirty="0">
                <a:solidFill>
                  <a:schemeClr val="tx1"/>
                </a:solidFill>
                <a:latin typeface="Arial" panose="020B0604020202020204" pitchFamily="34" charset="0"/>
                <a:cs typeface="Arial" panose="020B0604020202020204" pitchFamily="34" charset="0"/>
              </a:rPr>
              <a:t>Draft Recommendations</a:t>
            </a:r>
          </a:p>
        </p:txBody>
      </p:sp>
      <p:grpSp>
        <p:nvGrpSpPr>
          <p:cNvPr id="47" name="Group 46">
            <a:extLst>
              <a:ext uri="{FF2B5EF4-FFF2-40B4-BE49-F238E27FC236}">
                <a16:creationId xmlns:a16="http://schemas.microsoft.com/office/drawing/2014/main" id="{1221A507-76C4-489F-9F32-ECC44C5DC4F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1188720" y="73152"/>
            <a:chExt cx="1178966" cy="232963"/>
          </a:xfrm>
        </p:grpSpPr>
        <p:sp>
          <p:nvSpPr>
            <p:cNvPr id="48" name="Rectangle 64">
              <a:extLst>
                <a:ext uri="{FF2B5EF4-FFF2-40B4-BE49-F238E27FC236}">
                  <a16:creationId xmlns:a16="http://schemas.microsoft.com/office/drawing/2014/main" id="{7DC847D7-5EB9-4FE0-B168-3DE1EB4EF3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854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66">
              <a:extLst>
                <a:ext uri="{FF2B5EF4-FFF2-40B4-BE49-F238E27FC236}">
                  <a16:creationId xmlns:a16="http://schemas.microsoft.com/office/drawing/2014/main" id="{F6F873C5-6B08-4AFE-A352-0A7CBBF461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854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64">
              <a:extLst>
                <a:ext uri="{FF2B5EF4-FFF2-40B4-BE49-F238E27FC236}">
                  <a16:creationId xmlns:a16="http://schemas.microsoft.com/office/drawing/2014/main" id="{B0DB0814-1ED8-487C-B9C3-0A3D8FCF9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358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6">
              <a:extLst>
                <a:ext uri="{FF2B5EF4-FFF2-40B4-BE49-F238E27FC236}">
                  <a16:creationId xmlns:a16="http://schemas.microsoft.com/office/drawing/2014/main" id="{F5F3852A-F720-4D40-A134-9973D3E1F0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358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1B5D5737-4218-40BA-8AF2-1AE5DECD3E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3863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B935F463-D65C-49FE-A92B-41F5ECDA68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3863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64">
              <a:extLst>
                <a:ext uri="{FF2B5EF4-FFF2-40B4-BE49-F238E27FC236}">
                  <a16:creationId xmlns:a16="http://schemas.microsoft.com/office/drawing/2014/main" id="{F6CA73CF-0DFE-4798-BC6E-C387843B4D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3675"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66">
              <a:extLst>
                <a:ext uri="{FF2B5EF4-FFF2-40B4-BE49-F238E27FC236}">
                  <a16:creationId xmlns:a16="http://schemas.microsoft.com/office/drawing/2014/main" id="{98C7D6EA-A5D9-4522-AE62-F469FE68FF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3675"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64">
              <a:extLst>
                <a:ext uri="{FF2B5EF4-FFF2-40B4-BE49-F238E27FC236}">
                  <a16:creationId xmlns:a16="http://schemas.microsoft.com/office/drawing/2014/main" id="{B04050F1-B046-473B-B19A-E9E56235EB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88720"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66">
              <a:extLst>
                <a:ext uri="{FF2B5EF4-FFF2-40B4-BE49-F238E27FC236}">
                  <a16:creationId xmlns:a16="http://schemas.microsoft.com/office/drawing/2014/main" id="{975EDD96-1800-4F89-BFE1-9B91350FB6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88720"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64">
              <a:extLst>
                <a:ext uri="{FF2B5EF4-FFF2-40B4-BE49-F238E27FC236}">
                  <a16:creationId xmlns:a16="http://schemas.microsoft.com/office/drawing/2014/main" id="{20884670-A662-4E05-AAE8-45BD005263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1331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66">
              <a:extLst>
                <a:ext uri="{FF2B5EF4-FFF2-40B4-BE49-F238E27FC236}">
                  <a16:creationId xmlns:a16="http://schemas.microsoft.com/office/drawing/2014/main" id="{3FF1EA1E-0B30-4AB3-9D10-CAFB149C8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1331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64">
              <a:extLst>
                <a:ext uri="{FF2B5EF4-FFF2-40B4-BE49-F238E27FC236}">
                  <a16:creationId xmlns:a16="http://schemas.microsoft.com/office/drawing/2014/main" id="{45623CE9-FC05-43E5-A0BF-7BD5F22B85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18836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6">
              <a:extLst>
                <a:ext uri="{FF2B5EF4-FFF2-40B4-BE49-F238E27FC236}">
                  <a16:creationId xmlns:a16="http://schemas.microsoft.com/office/drawing/2014/main" id="{E5FDD108-3711-4CC4-AA3A-62731494DE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18836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4">
              <a:extLst>
                <a:ext uri="{FF2B5EF4-FFF2-40B4-BE49-F238E27FC236}">
                  <a16:creationId xmlns:a16="http://schemas.microsoft.com/office/drawing/2014/main" id="{A17CDDB6-3812-4D05-B01E-102B32F6BF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340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6">
              <a:extLst>
                <a:ext uri="{FF2B5EF4-FFF2-40B4-BE49-F238E27FC236}">
                  <a16:creationId xmlns:a16="http://schemas.microsoft.com/office/drawing/2014/main" id="{D6726100-858D-44CA-B0A8-DC13EA7BFE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340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4">
              <a:extLst>
                <a:ext uri="{FF2B5EF4-FFF2-40B4-BE49-F238E27FC236}">
                  <a16:creationId xmlns:a16="http://schemas.microsoft.com/office/drawing/2014/main" id="{C299ED46-3E2E-408F-82A1-FB2A0A2B9C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845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6">
              <a:extLst>
                <a:ext uri="{FF2B5EF4-FFF2-40B4-BE49-F238E27FC236}">
                  <a16:creationId xmlns:a16="http://schemas.microsoft.com/office/drawing/2014/main" id="{772859DA-EE4D-4BF7-B000-0718B4A0F3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845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4">
              <a:extLst>
                <a:ext uri="{FF2B5EF4-FFF2-40B4-BE49-F238E27FC236}">
                  <a16:creationId xmlns:a16="http://schemas.microsoft.com/office/drawing/2014/main" id="{666A5CAC-B220-49E0-A1BC-AD5F168279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1349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6690C2E3-0443-48E4-8F94-E3D9113FFE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1349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9" name="Rectangle 68">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AAC6C1D4-B8CF-4FB6-8DFD-DC0C9E91488F}"/>
              </a:ext>
            </a:extLst>
          </p:cNvPr>
          <p:cNvSpPr>
            <a:spLocks noGrp="1"/>
          </p:cNvSpPr>
          <p:nvPr>
            <p:ph type="subTitle" idx="1"/>
          </p:nvPr>
        </p:nvSpPr>
        <p:spPr>
          <a:xfrm>
            <a:off x="1166649" y="3509010"/>
            <a:ext cx="10258733" cy="3057328"/>
          </a:xfrm>
        </p:spPr>
        <p:txBody>
          <a:bodyPr vert="horz" lIns="91440" tIns="45720" rIns="91440" bIns="45720" rtlCol="0" anchor="ctr">
            <a:normAutofit/>
          </a:bodyPr>
          <a:lstStyle/>
          <a:p>
            <a:pPr algn="l"/>
            <a:r>
              <a:rPr lang="en-US" sz="2000" dirty="0">
                <a:latin typeface="Arial" panose="020B0604020202020204" pitchFamily="34" charset="0"/>
                <a:cs typeface="Arial" panose="020B0604020202020204" pitchFamily="34" charset="0"/>
              </a:rPr>
              <a:t>CAEECC CDEI Working Group</a:t>
            </a:r>
          </a:p>
          <a:p>
            <a:pPr algn="l"/>
            <a:r>
              <a:rPr lang="en-US" sz="2000" dirty="0">
                <a:latin typeface="Arial" panose="020B0604020202020204" pitchFamily="34" charset="0"/>
                <a:cs typeface="Arial" panose="020B0604020202020204" pitchFamily="34" charset="0"/>
              </a:rPr>
              <a:t>2/22/22</a:t>
            </a:r>
          </a:p>
          <a:p>
            <a:pPr indent="-228600" algn="l">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algn="l"/>
            <a:r>
              <a:rPr lang="en-US" sz="2000" u="sng" dirty="0">
                <a:latin typeface="Arial" panose="020B0604020202020204" pitchFamily="34" charset="0"/>
                <a:cs typeface="Arial" panose="020B0604020202020204" pitchFamily="34" charset="0"/>
              </a:rPr>
              <a:t>Mini Working Group</a:t>
            </a:r>
          </a:p>
          <a:p>
            <a:pPr algn="l"/>
            <a:r>
              <a:rPr lang="en-US" sz="2000" dirty="0">
                <a:latin typeface="Arial" panose="020B0604020202020204" pitchFamily="34" charset="0"/>
                <a:cs typeface="Arial" panose="020B0604020202020204" pitchFamily="34" charset="0"/>
              </a:rPr>
              <a:t>Dany Kahumoku – Mabell Garcia Paine</a:t>
            </a:r>
          </a:p>
        </p:txBody>
      </p:sp>
    </p:spTree>
    <p:extLst>
      <p:ext uri="{BB962C8B-B14F-4D97-AF65-F5344CB8AC3E}">
        <p14:creationId xmlns:p14="http://schemas.microsoft.com/office/powerpoint/2010/main" val="1189425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eform 1">
            <a:extLst>
              <a:ext uri="{FF2B5EF4-FFF2-40B4-BE49-F238E27FC236}">
                <a16:creationId xmlns:a16="http://schemas.microsoft.com/office/drawing/2014/main" id="{497C5E5A-801C-6149-A8B7-744D15CB0FA7}"/>
              </a:ext>
            </a:extLst>
          </p:cNvPr>
          <p:cNvSpPr>
            <a:spLocks noChangeArrowheads="1"/>
          </p:cNvSpPr>
          <p:nvPr/>
        </p:nvSpPr>
        <p:spPr bwMode="auto">
          <a:xfrm>
            <a:off x="4837815" y="1001982"/>
            <a:ext cx="6556126" cy="895877"/>
          </a:xfrm>
          <a:custGeom>
            <a:avLst/>
            <a:gdLst>
              <a:gd name="T0" fmla="*/ 134789620 w 8881"/>
              <a:gd name="T1" fmla="*/ 208280446 h 1611"/>
              <a:gd name="T2" fmla="*/ 1150894798 w 8881"/>
              <a:gd name="T3" fmla="*/ 208280446 h 1611"/>
              <a:gd name="T4" fmla="*/ 1150894798 w 8881"/>
              <a:gd name="T5" fmla="*/ 0 h 1611"/>
              <a:gd name="T6" fmla="*/ 0 w 8881"/>
              <a:gd name="T7" fmla="*/ 0 h 1611"/>
              <a:gd name="T8" fmla="*/ 134789620 w 8881"/>
              <a:gd name="T9" fmla="*/ 208280446 h 16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881" h="1611">
                <a:moveTo>
                  <a:pt x="1040" y="1610"/>
                </a:moveTo>
                <a:lnTo>
                  <a:pt x="8880" y="1610"/>
                </a:lnTo>
                <a:lnTo>
                  <a:pt x="8880" y="0"/>
                </a:lnTo>
                <a:lnTo>
                  <a:pt x="0" y="0"/>
                </a:lnTo>
                <a:lnTo>
                  <a:pt x="1040" y="1610"/>
                </a:lnTo>
              </a:path>
            </a:pathLst>
          </a:custGeom>
          <a:solidFill>
            <a:schemeClr val="accent1"/>
          </a:solidFill>
          <a:ln>
            <a:noFill/>
          </a:ln>
          <a:effectLst/>
        </p:spPr>
        <p:txBody>
          <a:bodyPr wrap="none" anchor="ctr"/>
          <a:lstStyle/>
          <a:p>
            <a:endParaRPr lang="en-US" sz="900"/>
          </a:p>
        </p:txBody>
      </p:sp>
      <p:sp>
        <p:nvSpPr>
          <p:cNvPr id="25" name="Freeform 2">
            <a:extLst>
              <a:ext uri="{FF2B5EF4-FFF2-40B4-BE49-F238E27FC236}">
                <a16:creationId xmlns:a16="http://schemas.microsoft.com/office/drawing/2014/main" id="{2D47206D-AC58-2447-9B2D-FB03D1CD525C}"/>
              </a:ext>
            </a:extLst>
          </p:cNvPr>
          <p:cNvSpPr>
            <a:spLocks noChangeArrowheads="1"/>
          </p:cNvSpPr>
          <p:nvPr/>
        </p:nvSpPr>
        <p:spPr bwMode="auto">
          <a:xfrm>
            <a:off x="4837815" y="2828981"/>
            <a:ext cx="6556126" cy="898330"/>
          </a:xfrm>
          <a:custGeom>
            <a:avLst/>
            <a:gdLst>
              <a:gd name="T0" fmla="*/ 134789620 w 8881"/>
              <a:gd name="T1" fmla="*/ 209293351 h 1612"/>
              <a:gd name="T2" fmla="*/ 1150894798 w 8881"/>
              <a:gd name="T3" fmla="*/ 209293351 h 1612"/>
              <a:gd name="T4" fmla="*/ 1150894798 w 8881"/>
              <a:gd name="T5" fmla="*/ 0 h 1612"/>
              <a:gd name="T6" fmla="*/ 0 w 8881"/>
              <a:gd name="T7" fmla="*/ 0 h 1612"/>
              <a:gd name="T8" fmla="*/ 134789620 w 8881"/>
              <a:gd name="T9" fmla="*/ 209293351 h 16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881" h="1612">
                <a:moveTo>
                  <a:pt x="1040" y="1611"/>
                </a:moveTo>
                <a:lnTo>
                  <a:pt x="8880" y="1611"/>
                </a:lnTo>
                <a:lnTo>
                  <a:pt x="8880" y="0"/>
                </a:lnTo>
                <a:lnTo>
                  <a:pt x="0" y="0"/>
                </a:lnTo>
                <a:lnTo>
                  <a:pt x="1040" y="1611"/>
                </a:lnTo>
              </a:path>
            </a:pathLst>
          </a:custGeom>
          <a:solidFill>
            <a:schemeClr val="accent2"/>
          </a:solidFill>
          <a:ln>
            <a:noFill/>
          </a:ln>
          <a:effectLst/>
        </p:spPr>
        <p:txBody>
          <a:bodyPr wrap="none" anchor="ctr"/>
          <a:lstStyle/>
          <a:p>
            <a:endParaRPr lang="en-US" sz="900"/>
          </a:p>
        </p:txBody>
      </p:sp>
      <p:sp>
        <p:nvSpPr>
          <p:cNvPr id="26" name="Freeform 3">
            <a:extLst>
              <a:ext uri="{FF2B5EF4-FFF2-40B4-BE49-F238E27FC236}">
                <a16:creationId xmlns:a16="http://schemas.microsoft.com/office/drawing/2014/main" id="{2A31CD25-08FB-BA4F-9BD5-9F062B5C0866}"/>
              </a:ext>
            </a:extLst>
          </p:cNvPr>
          <p:cNvSpPr>
            <a:spLocks noChangeArrowheads="1"/>
          </p:cNvSpPr>
          <p:nvPr/>
        </p:nvSpPr>
        <p:spPr bwMode="auto">
          <a:xfrm>
            <a:off x="4837815" y="4658433"/>
            <a:ext cx="6556126" cy="898330"/>
          </a:xfrm>
          <a:custGeom>
            <a:avLst/>
            <a:gdLst>
              <a:gd name="T0" fmla="*/ 134789620 w 8881"/>
              <a:gd name="T1" fmla="*/ 209293351 h 1612"/>
              <a:gd name="T2" fmla="*/ 1150894798 w 8881"/>
              <a:gd name="T3" fmla="*/ 209293351 h 1612"/>
              <a:gd name="T4" fmla="*/ 1150894798 w 8881"/>
              <a:gd name="T5" fmla="*/ 0 h 1612"/>
              <a:gd name="T6" fmla="*/ 0 w 8881"/>
              <a:gd name="T7" fmla="*/ 0 h 1612"/>
              <a:gd name="T8" fmla="*/ 134789620 w 8881"/>
              <a:gd name="T9" fmla="*/ 209293351 h 16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881" h="1612">
                <a:moveTo>
                  <a:pt x="1040" y="1611"/>
                </a:moveTo>
                <a:lnTo>
                  <a:pt x="8880" y="1611"/>
                </a:lnTo>
                <a:lnTo>
                  <a:pt x="8880" y="0"/>
                </a:lnTo>
                <a:lnTo>
                  <a:pt x="0" y="0"/>
                </a:lnTo>
                <a:lnTo>
                  <a:pt x="1040" y="1611"/>
                </a:lnTo>
              </a:path>
            </a:pathLst>
          </a:custGeom>
          <a:solidFill>
            <a:schemeClr val="accent3"/>
          </a:solidFill>
          <a:ln>
            <a:noFill/>
          </a:ln>
          <a:effectLst/>
        </p:spPr>
        <p:txBody>
          <a:bodyPr wrap="none" anchor="ctr"/>
          <a:lstStyle/>
          <a:p>
            <a:endParaRPr lang="en-US" sz="900"/>
          </a:p>
        </p:txBody>
      </p:sp>
      <p:sp>
        <p:nvSpPr>
          <p:cNvPr id="28" name="CuadroTexto 799">
            <a:extLst>
              <a:ext uri="{FF2B5EF4-FFF2-40B4-BE49-F238E27FC236}">
                <a16:creationId xmlns:a16="http://schemas.microsoft.com/office/drawing/2014/main" id="{51B540F1-998B-9242-8019-983462EE13CA}"/>
              </a:ext>
            </a:extLst>
          </p:cNvPr>
          <p:cNvSpPr txBox="1"/>
          <p:nvPr/>
        </p:nvSpPr>
        <p:spPr>
          <a:xfrm>
            <a:off x="5510347" y="1095977"/>
            <a:ext cx="1880643" cy="707886"/>
          </a:xfrm>
          <a:prstGeom prst="rect">
            <a:avLst/>
          </a:prstGeom>
          <a:noFill/>
          <a:ln w="38100">
            <a:noFill/>
          </a:ln>
        </p:spPr>
        <p:txBody>
          <a:bodyPr wrap="none" rtlCol="0">
            <a:spAutoFit/>
          </a:bodyPr>
          <a:lstStyle/>
          <a:p>
            <a:pPr algn="ctr"/>
            <a:r>
              <a:rPr lang="en-US" sz="4000" b="1" dirty="0">
                <a:solidFill>
                  <a:schemeClr val="bg1"/>
                </a:solidFill>
                <a:latin typeface="Montserrat SemiBold" pitchFamily="2" charset="77"/>
                <a:ea typeface="Lato" charset="0"/>
                <a:cs typeface="Lato" charset="0"/>
              </a:rPr>
              <a:t>WHAT</a:t>
            </a:r>
          </a:p>
        </p:txBody>
      </p:sp>
      <p:sp>
        <p:nvSpPr>
          <p:cNvPr id="29" name="CuadroTexto 800">
            <a:extLst>
              <a:ext uri="{FF2B5EF4-FFF2-40B4-BE49-F238E27FC236}">
                <a16:creationId xmlns:a16="http://schemas.microsoft.com/office/drawing/2014/main" id="{B24938F4-84B2-B741-9D66-9DD19467F49F}"/>
              </a:ext>
            </a:extLst>
          </p:cNvPr>
          <p:cNvSpPr txBox="1"/>
          <p:nvPr/>
        </p:nvSpPr>
        <p:spPr>
          <a:xfrm>
            <a:off x="5864610" y="2924203"/>
            <a:ext cx="1526380" cy="707886"/>
          </a:xfrm>
          <a:prstGeom prst="rect">
            <a:avLst/>
          </a:prstGeom>
          <a:noFill/>
          <a:ln w="38100">
            <a:noFill/>
          </a:ln>
        </p:spPr>
        <p:txBody>
          <a:bodyPr wrap="none" rtlCol="0">
            <a:spAutoFit/>
          </a:bodyPr>
          <a:lstStyle/>
          <a:p>
            <a:pPr algn="ctr"/>
            <a:r>
              <a:rPr lang="en-US" sz="4000" b="1" dirty="0">
                <a:solidFill>
                  <a:schemeClr val="bg1"/>
                </a:solidFill>
                <a:latin typeface="Montserrat SemiBold" pitchFamily="2" charset="77"/>
                <a:ea typeface="Lato" charset="0"/>
                <a:cs typeface="Lato" charset="0"/>
              </a:rPr>
              <a:t>WHY</a:t>
            </a:r>
          </a:p>
        </p:txBody>
      </p:sp>
      <p:sp>
        <p:nvSpPr>
          <p:cNvPr id="18" name="CuadroTexto 800">
            <a:extLst>
              <a:ext uri="{FF2B5EF4-FFF2-40B4-BE49-F238E27FC236}">
                <a16:creationId xmlns:a16="http://schemas.microsoft.com/office/drawing/2014/main" id="{7EB2ADC9-55C8-0D4B-A158-50F4D0F58385}"/>
              </a:ext>
            </a:extLst>
          </p:cNvPr>
          <p:cNvSpPr txBox="1"/>
          <p:nvPr/>
        </p:nvSpPr>
        <p:spPr>
          <a:xfrm>
            <a:off x="5864610" y="4744511"/>
            <a:ext cx="1641976" cy="707886"/>
          </a:xfrm>
          <a:prstGeom prst="rect">
            <a:avLst/>
          </a:prstGeom>
          <a:noFill/>
          <a:ln w="38100">
            <a:noFill/>
          </a:ln>
        </p:spPr>
        <p:txBody>
          <a:bodyPr wrap="square" rtlCol="0">
            <a:spAutoFit/>
          </a:bodyPr>
          <a:lstStyle/>
          <a:p>
            <a:pPr algn="ctr"/>
            <a:r>
              <a:rPr lang="en-US" sz="4000" b="1" dirty="0">
                <a:solidFill>
                  <a:schemeClr val="bg1"/>
                </a:solidFill>
                <a:latin typeface="Montserrat SemiBold" pitchFamily="2" charset="77"/>
                <a:ea typeface="Lato" charset="0"/>
                <a:cs typeface="Lato" charset="0"/>
              </a:rPr>
              <a:t>HOW</a:t>
            </a:r>
          </a:p>
        </p:txBody>
      </p:sp>
      <p:grpSp>
        <p:nvGrpSpPr>
          <p:cNvPr id="21" name="Group 20">
            <a:extLst>
              <a:ext uri="{FF2B5EF4-FFF2-40B4-BE49-F238E27FC236}">
                <a16:creationId xmlns:a16="http://schemas.microsoft.com/office/drawing/2014/main" id="{E2C3C217-5457-D446-9A65-9AA4563EA3FF}"/>
              </a:ext>
            </a:extLst>
          </p:cNvPr>
          <p:cNvGrpSpPr/>
          <p:nvPr/>
        </p:nvGrpSpPr>
        <p:grpSpPr>
          <a:xfrm>
            <a:off x="551181" y="2668521"/>
            <a:ext cx="4286634" cy="1548447"/>
            <a:chOff x="7043807" y="674982"/>
            <a:chExt cx="8573268" cy="3096893"/>
          </a:xfrm>
        </p:grpSpPr>
        <p:grpSp>
          <p:nvGrpSpPr>
            <p:cNvPr id="22" name="Group 21">
              <a:extLst>
                <a:ext uri="{FF2B5EF4-FFF2-40B4-BE49-F238E27FC236}">
                  <a16:creationId xmlns:a16="http://schemas.microsoft.com/office/drawing/2014/main" id="{2F0C6219-03FB-E848-BC56-282A89772B68}"/>
                </a:ext>
              </a:extLst>
            </p:cNvPr>
            <p:cNvGrpSpPr/>
            <p:nvPr/>
          </p:nvGrpSpPr>
          <p:grpSpPr>
            <a:xfrm>
              <a:off x="7043807" y="674982"/>
              <a:ext cx="8573268" cy="2209071"/>
              <a:chOff x="7043807" y="674982"/>
              <a:chExt cx="8573268" cy="2209071"/>
            </a:xfrm>
          </p:grpSpPr>
          <p:sp>
            <p:nvSpPr>
              <p:cNvPr id="30" name="TextBox 29">
                <a:extLst>
                  <a:ext uri="{FF2B5EF4-FFF2-40B4-BE49-F238E27FC236}">
                    <a16:creationId xmlns:a16="http://schemas.microsoft.com/office/drawing/2014/main" id="{70AF1402-C07F-9A41-945A-25C37BD63DE0}"/>
                  </a:ext>
                </a:extLst>
              </p:cNvPr>
              <p:cNvSpPr txBox="1"/>
              <p:nvPr/>
            </p:nvSpPr>
            <p:spPr>
              <a:xfrm>
                <a:off x="7043807" y="1037394"/>
                <a:ext cx="8573268" cy="1846659"/>
              </a:xfrm>
              <a:prstGeom prst="rect">
                <a:avLst/>
              </a:prstGeom>
              <a:noFill/>
              <a:ln>
                <a:noFill/>
              </a:ln>
            </p:spPr>
            <p:txBody>
              <a:bodyPr wrap="square" rtlCol="0">
                <a:spAutoFit/>
              </a:bodyPr>
              <a:lstStyle/>
              <a:p>
                <a:r>
                  <a:rPr lang="en-US" sz="2700" b="1" spc="150" dirty="0">
                    <a:solidFill>
                      <a:schemeClr val="tx2"/>
                    </a:solidFill>
                    <a:latin typeface="Arial" panose="020B0604020202020204" pitchFamily="34" charset="0"/>
                    <a:ea typeface="Roboto" panose="02000000000000000000" pitchFamily="2" charset="0"/>
                    <a:cs typeface="Arial" panose="020B0604020202020204" pitchFamily="34" charset="0"/>
                  </a:rPr>
                  <a:t>Composition of CAEECC Membership</a:t>
                </a:r>
              </a:p>
            </p:txBody>
          </p:sp>
          <p:sp>
            <p:nvSpPr>
              <p:cNvPr id="31" name="TextBox 30">
                <a:extLst>
                  <a:ext uri="{FF2B5EF4-FFF2-40B4-BE49-F238E27FC236}">
                    <a16:creationId xmlns:a16="http://schemas.microsoft.com/office/drawing/2014/main" id="{61E9E449-ADDD-9C49-B81F-669871D54E50}"/>
                  </a:ext>
                </a:extLst>
              </p:cNvPr>
              <p:cNvSpPr txBox="1"/>
              <p:nvPr/>
            </p:nvSpPr>
            <p:spPr>
              <a:xfrm>
                <a:off x="7043807" y="674982"/>
                <a:ext cx="2918108" cy="461664"/>
              </a:xfrm>
              <a:prstGeom prst="rect">
                <a:avLst/>
              </a:prstGeom>
              <a:noFill/>
            </p:spPr>
            <p:txBody>
              <a:bodyPr wrap="none" rtlCol="0">
                <a:spAutoFit/>
              </a:bodyPr>
              <a:lstStyle/>
              <a:p>
                <a:r>
                  <a:rPr lang="en-US" sz="900" spc="300" dirty="0">
                    <a:latin typeface="Montserrat Light" pitchFamily="2" charset="77"/>
                    <a:ea typeface="Lato Medium" panose="020F0502020204030203" pitchFamily="34" charset="0"/>
                    <a:cs typeface="Lato Medium" panose="020F0502020204030203" pitchFamily="34" charset="0"/>
                  </a:rPr>
                  <a:t>Area of Focus</a:t>
                </a:r>
              </a:p>
            </p:txBody>
          </p:sp>
        </p:grpSp>
        <p:sp>
          <p:nvSpPr>
            <p:cNvPr id="23" name="Subtitle 2">
              <a:extLst>
                <a:ext uri="{FF2B5EF4-FFF2-40B4-BE49-F238E27FC236}">
                  <a16:creationId xmlns:a16="http://schemas.microsoft.com/office/drawing/2014/main" id="{9D2033D6-7E41-7445-B13D-0BAE45162AAD}"/>
                </a:ext>
              </a:extLst>
            </p:cNvPr>
            <p:cNvSpPr txBox="1">
              <a:spLocks/>
            </p:cNvSpPr>
            <p:nvPr/>
          </p:nvSpPr>
          <p:spPr>
            <a:xfrm>
              <a:off x="7043807" y="3040381"/>
              <a:ext cx="7287854" cy="731494"/>
            </a:xfrm>
            <a:prstGeom prst="rect">
              <a:avLst/>
            </a:prstGeom>
          </p:spPr>
          <p:txBody>
            <a:bodyPr vert="horz" wrap="square" lIns="108717" tIns="54359" rIns="108717" bIns="5435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400" dirty="0">
                  <a:solidFill>
                    <a:schemeClr val="tx1"/>
                  </a:solidFill>
                  <a:latin typeface="Montserrat Light" pitchFamily="2" charset="77"/>
                  <a:ea typeface="Roboto Light" panose="02000000000000000000" pitchFamily="2" charset="0"/>
                  <a:cs typeface="Lato Light" panose="020F0502020204030203" pitchFamily="34" charset="0"/>
                </a:rPr>
                <a:t>What, Why, How</a:t>
              </a:r>
            </a:p>
          </p:txBody>
        </p:sp>
      </p:grpSp>
      <p:sp>
        <p:nvSpPr>
          <p:cNvPr id="39" name="Subtitle 2">
            <a:extLst>
              <a:ext uri="{FF2B5EF4-FFF2-40B4-BE49-F238E27FC236}">
                <a16:creationId xmlns:a16="http://schemas.microsoft.com/office/drawing/2014/main" id="{500C880B-7596-4B42-8FC6-0EA14B2D0FB9}"/>
              </a:ext>
            </a:extLst>
          </p:cNvPr>
          <p:cNvSpPr txBox="1">
            <a:spLocks/>
          </p:cNvSpPr>
          <p:nvPr/>
        </p:nvSpPr>
        <p:spPr>
          <a:xfrm>
            <a:off x="7984759" y="1188195"/>
            <a:ext cx="3307469" cy="540667"/>
          </a:xfrm>
          <a:prstGeom prst="rect">
            <a:avLst/>
          </a:prstGeom>
        </p:spPr>
        <p:txBody>
          <a:bodyPr vert="horz" wrap="square" lIns="108717" tIns="54359" rIns="108717" bIns="54359"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0"/>
              </a:spcBef>
            </a:pPr>
            <a:r>
              <a:rPr lang="en-US" sz="1400" dirty="0">
                <a:solidFill>
                  <a:schemeClr val="bg1"/>
                </a:solidFill>
                <a:latin typeface="Arial" panose="020B0604020202020204" pitchFamily="34" charset="0"/>
                <a:ea typeface="Roboto Light" panose="02000000000000000000" pitchFamily="2" charset="0"/>
                <a:cs typeface="Arial" panose="020B0604020202020204" pitchFamily="34" charset="0"/>
              </a:rPr>
              <a:t>Identify the competencies needed in CAEECC members</a:t>
            </a:r>
          </a:p>
        </p:txBody>
      </p:sp>
      <p:sp>
        <p:nvSpPr>
          <p:cNvPr id="41" name="Subtitle 2">
            <a:extLst>
              <a:ext uri="{FF2B5EF4-FFF2-40B4-BE49-F238E27FC236}">
                <a16:creationId xmlns:a16="http://schemas.microsoft.com/office/drawing/2014/main" id="{2869311D-7FF5-0D45-84D7-52EB9451FC41}"/>
              </a:ext>
            </a:extLst>
          </p:cNvPr>
          <p:cNvSpPr txBox="1">
            <a:spLocks/>
          </p:cNvSpPr>
          <p:nvPr/>
        </p:nvSpPr>
        <p:spPr>
          <a:xfrm>
            <a:off x="7984760" y="2913820"/>
            <a:ext cx="3205758" cy="756110"/>
          </a:xfrm>
          <a:prstGeom prst="rect">
            <a:avLst/>
          </a:prstGeom>
        </p:spPr>
        <p:txBody>
          <a:bodyPr vert="horz" wrap="square" lIns="108717" tIns="54359" rIns="108717" bIns="5435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0"/>
              </a:spcBef>
            </a:pPr>
            <a:r>
              <a:rPr lang="en-US" sz="1400" dirty="0">
                <a:solidFill>
                  <a:schemeClr val="bg1"/>
                </a:solidFill>
                <a:latin typeface="Arial" panose="020B0604020202020204" pitchFamily="34" charset="0"/>
                <a:ea typeface="Roboto Light" panose="02000000000000000000" pitchFamily="2" charset="0"/>
                <a:cs typeface="Arial" panose="020B0604020202020204" pitchFamily="34" charset="0"/>
              </a:rPr>
              <a:t>DEI WG has the power to directly influence the (new) structure and composition of CAEECC </a:t>
            </a:r>
          </a:p>
        </p:txBody>
      </p:sp>
      <p:sp>
        <p:nvSpPr>
          <p:cNvPr id="42" name="Subtitle 2">
            <a:extLst>
              <a:ext uri="{FF2B5EF4-FFF2-40B4-BE49-F238E27FC236}">
                <a16:creationId xmlns:a16="http://schemas.microsoft.com/office/drawing/2014/main" id="{60E84728-01A4-8B49-B738-2A94AEE091E3}"/>
              </a:ext>
            </a:extLst>
          </p:cNvPr>
          <p:cNvSpPr txBox="1">
            <a:spLocks/>
          </p:cNvSpPr>
          <p:nvPr/>
        </p:nvSpPr>
        <p:spPr>
          <a:xfrm>
            <a:off x="7984760" y="4744511"/>
            <a:ext cx="3205758" cy="756110"/>
          </a:xfrm>
          <a:prstGeom prst="rect">
            <a:avLst/>
          </a:prstGeom>
        </p:spPr>
        <p:txBody>
          <a:bodyPr vert="horz" wrap="square" lIns="108717" tIns="54359" rIns="108717" bIns="5435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0"/>
              </a:spcBef>
            </a:pPr>
            <a:r>
              <a:rPr lang="en-US" sz="1400" dirty="0">
                <a:solidFill>
                  <a:schemeClr val="bg1"/>
                </a:solidFill>
                <a:latin typeface="Arial" panose="020B0604020202020204" pitchFamily="34" charset="0"/>
                <a:ea typeface="Roboto Light" panose="02000000000000000000" pitchFamily="2" charset="0"/>
                <a:cs typeface="Arial" panose="020B0604020202020204" pitchFamily="34" charset="0"/>
              </a:rPr>
              <a:t>CDEI WG input, mini WG distillation of recommendations, CDEI WG review and input</a:t>
            </a:r>
          </a:p>
        </p:txBody>
      </p:sp>
    </p:spTree>
    <p:extLst>
      <p:ext uri="{BB962C8B-B14F-4D97-AF65-F5344CB8AC3E}">
        <p14:creationId xmlns:p14="http://schemas.microsoft.com/office/powerpoint/2010/main" val="3060387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 name="Group 71">
            <a:extLst>
              <a:ext uri="{FF2B5EF4-FFF2-40B4-BE49-F238E27FC236}">
                <a16:creationId xmlns:a16="http://schemas.microsoft.com/office/drawing/2014/main" id="{52352484-8949-F145-ABE2-3B950EC24D9D}"/>
              </a:ext>
            </a:extLst>
          </p:cNvPr>
          <p:cNvGrpSpPr/>
          <p:nvPr/>
        </p:nvGrpSpPr>
        <p:grpSpPr>
          <a:xfrm>
            <a:off x="3332163" y="511951"/>
            <a:ext cx="5527675" cy="703648"/>
            <a:chOff x="6661150" y="1023902"/>
            <a:chExt cx="11055350" cy="1407295"/>
          </a:xfrm>
        </p:grpSpPr>
        <p:sp>
          <p:nvSpPr>
            <p:cNvPr id="73" name="TextBox 72">
              <a:extLst>
                <a:ext uri="{FF2B5EF4-FFF2-40B4-BE49-F238E27FC236}">
                  <a16:creationId xmlns:a16="http://schemas.microsoft.com/office/drawing/2014/main" id="{138CD7D7-522E-A24B-96C4-606E36FC15D9}"/>
                </a:ext>
              </a:extLst>
            </p:cNvPr>
            <p:cNvSpPr txBox="1"/>
            <p:nvPr/>
          </p:nvSpPr>
          <p:spPr>
            <a:xfrm>
              <a:off x="6661150" y="1415536"/>
              <a:ext cx="11055350" cy="1015661"/>
            </a:xfrm>
            <a:prstGeom prst="rect">
              <a:avLst/>
            </a:prstGeom>
            <a:noFill/>
            <a:ln>
              <a:noFill/>
            </a:ln>
          </p:spPr>
          <p:txBody>
            <a:bodyPr wrap="square" rtlCol="0">
              <a:spAutoFit/>
            </a:bodyPr>
            <a:lstStyle/>
            <a:p>
              <a:pPr algn="ctr"/>
              <a:r>
                <a:rPr lang="en-US" sz="2700" b="1" spc="150" dirty="0">
                  <a:solidFill>
                    <a:schemeClr val="tx2"/>
                  </a:solidFill>
                  <a:latin typeface="Arial" panose="020B0604020202020204" pitchFamily="34" charset="0"/>
                  <a:ea typeface="Roboto" panose="02000000000000000000" pitchFamily="2" charset="0"/>
                  <a:cs typeface="Arial" panose="020B0604020202020204" pitchFamily="34" charset="0"/>
                </a:rPr>
                <a:t>FEEDBACK SYNTHESIS</a:t>
              </a:r>
            </a:p>
          </p:txBody>
        </p:sp>
        <p:sp>
          <p:nvSpPr>
            <p:cNvPr id="74" name="TextBox 73">
              <a:extLst>
                <a:ext uri="{FF2B5EF4-FFF2-40B4-BE49-F238E27FC236}">
                  <a16:creationId xmlns:a16="http://schemas.microsoft.com/office/drawing/2014/main" id="{1FEBE17C-7D1E-EE4C-B59B-C6B2E5896C41}"/>
                </a:ext>
              </a:extLst>
            </p:cNvPr>
            <p:cNvSpPr txBox="1"/>
            <p:nvPr/>
          </p:nvSpPr>
          <p:spPr>
            <a:xfrm>
              <a:off x="10266504" y="1023902"/>
              <a:ext cx="3844642" cy="461664"/>
            </a:xfrm>
            <a:prstGeom prst="rect">
              <a:avLst/>
            </a:prstGeom>
            <a:noFill/>
          </p:spPr>
          <p:txBody>
            <a:bodyPr wrap="none" rtlCol="0">
              <a:spAutoFit/>
            </a:bodyPr>
            <a:lstStyle/>
            <a:p>
              <a:pPr algn="ctr"/>
              <a:r>
                <a:rPr lang="en-US" sz="900" spc="300" dirty="0">
                  <a:latin typeface="Arial" panose="020B0604020202020204" pitchFamily="34" charset="0"/>
                  <a:ea typeface="Lato Medium" panose="020F0502020204030203" pitchFamily="34" charset="0"/>
                  <a:cs typeface="Arial" panose="020B0604020202020204" pitchFamily="34" charset="0"/>
                </a:rPr>
                <a:t>DEI WG HOMEWORK</a:t>
              </a:r>
            </a:p>
          </p:txBody>
        </p:sp>
      </p:grpSp>
      <p:sp>
        <p:nvSpPr>
          <p:cNvPr id="75" name="Subtitle 2">
            <a:extLst>
              <a:ext uri="{FF2B5EF4-FFF2-40B4-BE49-F238E27FC236}">
                <a16:creationId xmlns:a16="http://schemas.microsoft.com/office/drawing/2014/main" id="{CC7120A1-3C3A-014F-9485-DA7E14575656}"/>
              </a:ext>
            </a:extLst>
          </p:cNvPr>
          <p:cNvSpPr txBox="1">
            <a:spLocks/>
          </p:cNvSpPr>
          <p:nvPr/>
        </p:nvSpPr>
        <p:spPr>
          <a:xfrm>
            <a:off x="3092996" y="1188111"/>
            <a:ext cx="6006007" cy="365747"/>
          </a:xfrm>
          <a:prstGeom prst="rect">
            <a:avLst/>
          </a:prstGeom>
        </p:spPr>
        <p:txBody>
          <a:bodyPr vert="horz" wrap="square" lIns="108717" tIns="54359" rIns="108717" bIns="5435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2150"/>
              </a:lnSpc>
            </a:pPr>
            <a:r>
              <a:rPr lang="en-US" sz="1400" dirty="0">
                <a:solidFill>
                  <a:schemeClr val="tx1"/>
                </a:solidFill>
                <a:latin typeface="Arial" panose="020B0604020202020204" pitchFamily="34" charset="0"/>
                <a:ea typeface="Roboto Light" panose="02000000000000000000" pitchFamily="2" charset="0"/>
                <a:cs typeface="Arial" panose="020B0604020202020204" pitchFamily="34" charset="0"/>
              </a:rPr>
              <a:t>TOP COMETENCIES ON A SCALE OF 1-6</a:t>
            </a:r>
          </a:p>
        </p:txBody>
      </p:sp>
      <p:sp>
        <p:nvSpPr>
          <p:cNvPr id="32" name="Rectangle 31">
            <a:extLst>
              <a:ext uri="{FF2B5EF4-FFF2-40B4-BE49-F238E27FC236}">
                <a16:creationId xmlns:a16="http://schemas.microsoft.com/office/drawing/2014/main" id="{CA9EA9C6-70D7-5848-8E9C-285A3BA759F4}"/>
              </a:ext>
            </a:extLst>
          </p:cNvPr>
          <p:cNvSpPr/>
          <p:nvPr/>
        </p:nvSpPr>
        <p:spPr>
          <a:xfrm>
            <a:off x="3437575" y="2827515"/>
            <a:ext cx="2363232" cy="307777"/>
          </a:xfrm>
          <a:prstGeom prst="rect">
            <a:avLst/>
          </a:prstGeom>
        </p:spPr>
        <p:txBody>
          <a:bodyPr wrap="square">
            <a:spAutoFit/>
          </a:bodyPr>
          <a:lstStyle/>
          <a:p>
            <a:pPr algn="ctr"/>
            <a:r>
              <a:rPr lang="en-US" sz="1400" dirty="0">
                <a:solidFill>
                  <a:schemeClr val="tx2"/>
                </a:solidFill>
                <a:latin typeface="Arial" panose="020B0604020202020204" pitchFamily="34" charset="0"/>
                <a:ea typeface="Roboto" panose="02000000000000000000" pitchFamily="2" charset="0"/>
                <a:cs typeface="Arial" panose="020B0604020202020204" pitchFamily="34" charset="0"/>
              </a:rPr>
              <a:t>DEI Competency Building</a:t>
            </a:r>
          </a:p>
        </p:txBody>
      </p:sp>
      <p:sp>
        <p:nvSpPr>
          <p:cNvPr id="33" name="Rectangle 32">
            <a:extLst>
              <a:ext uri="{FF2B5EF4-FFF2-40B4-BE49-F238E27FC236}">
                <a16:creationId xmlns:a16="http://schemas.microsoft.com/office/drawing/2014/main" id="{4521912E-9713-FD4C-8DEF-DD8DCBFF0849}"/>
              </a:ext>
            </a:extLst>
          </p:cNvPr>
          <p:cNvSpPr/>
          <p:nvPr/>
        </p:nvSpPr>
        <p:spPr>
          <a:xfrm>
            <a:off x="6533928" y="2816019"/>
            <a:ext cx="2236073" cy="307777"/>
          </a:xfrm>
          <a:prstGeom prst="rect">
            <a:avLst/>
          </a:prstGeom>
        </p:spPr>
        <p:txBody>
          <a:bodyPr wrap="square">
            <a:spAutoFit/>
          </a:bodyPr>
          <a:lstStyle/>
          <a:p>
            <a:pPr algn="ctr"/>
            <a:r>
              <a:rPr lang="en-US" sz="1400" dirty="0">
                <a:solidFill>
                  <a:schemeClr val="tx2"/>
                </a:solidFill>
                <a:latin typeface="Arial" panose="020B0604020202020204" pitchFamily="34" charset="0"/>
                <a:ea typeface="Roboto" panose="02000000000000000000" pitchFamily="2" charset="0"/>
                <a:cs typeface="Arial" panose="020B0604020202020204" pitchFamily="34" charset="0"/>
              </a:rPr>
              <a:t>Energy Efficiency Training</a:t>
            </a:r>
          </a:p>
        </p:txBody>
      </p:sp>
      <p:sp>
        <p:nvSpPr>
          <p:cNvPr id="40" name="Subtitle 2">
            <a:extLst>
              <a:ext uri="{FF2B5EF4-FFF2-40B4-BE49-F238E27FC236}">
                <a16:creationId xmlns:a16="http://schemas.microsoft.com/office/drawing/2014/main" id="{C76C6D9D-4DBA-4F44-8A22-251CEFD3389B}"/>
              </a:ext>
            </a:extLst>
          </p:cNvPr>
          <p:cNvSpPr txBox="1">
            <a:spLocks/>
          </p:cNvSpPr>
          <p:nvPr/>
        </p:nvSpPr>
        <p:spPr>
          <a:xfrm>
            <a:off x="3564732" y="4408949"/>
            <a:ext cx="2236075" cy="656083"/>
          </a:xfrm>
          <a:prstGeom prst="rect">
            <a:avLst/>
          </a:prstGeom>
        </p:spPr>
        <p:txBody>
          <a:bodyPr vert="horz" wrap="square" lIns="108717" tIns="54359" rIns="108717" bIns="5435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2150"/>
              </a:lnSpc>
            </a:pPr>
            <a:r>
              <a:rPr lang="en-US" sz="1800" dirty="0">
                <a:solidFill>
                  <a:schemeClr val="tx1"/>
                </a:solidFill>
                <a:latin typeface="Arial" panose="020B0604020202020204" pitchFamily="34" charset="0"/>
                <a:ea typeface="Roboto Light" panose="02000000000000000000" pitchFamily="2" charset="0"/>
                <a:cs typeface="Arial" panose="020B0604020202020204" pitchFamily="34" charset="0"/>
              </a:rPr>
              <a:t>Highest scoring competency </a:t>
            </a:r>
          </a:p>
        </p:txBody>
      </p:sp>
      <p:sp>
        <p:nvSpPr>
          <p:cNvPr id="41" name="Subtitle 2">
            <a:extLst>
              <a:ext uri="{FF2B5EF4-FFF2-40B4-BE49-F238E27FC236}">
                <a16:creationId xmlns:a16="http://schemas.microsoft.com/office/drawing/2014/main" id="{5916BC41-B0B7-F042-B271-C72441EBAE24}"/>
              </a:ext>
            </a:extLst>
          </p:cNvPr>
          <p:cNvSpPr txBox="1">
            <a:spLocks/>
          </p:cNvSpPr>
          <p:nvPr/>
        </p:nvSpPr>
        <p:spPr>
          <a:xfrm>
            <a:off x="6442203" y="4408949"/>
            <a:ext cx="2236075" cy="656083"/>
          </a:xfrm>
          <a:prstGeom prst="rect">
            <a:avLst/>
          </a:prstGeom>
        </p:spPr>
        <p:txBody>
          <a:bodyPr vert="horz" wrap="square" lIns="108717" tIns="54359" rIns="108717" bIns="5435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2150"/>
              </a:lnSpc>
            </a:pPr>
            <a:r>
              <a:rPr lang="en-US" sz="1800" dirty="0">
                <a:solidFill>
                  <a:schemeClr val="tx1"/>
                </a:solidFill>
                <a:latin typeface="Arial" panose="020B0604020202020204" pitchFamily="34" charset="0"/>
                <a:ea typeface="Roboto Light" panose="02000000000000000000" pitchFamily="2" charset="0"/>
                <a:cs typeface="Arial" panose="020B0604020202020204" pitchFamily="34" charset="0"/>
              </a:rPr>
              <a:t>2</a:t>
            </a:r>
            <a:r>
              <a:rPr lang="en-US" sz="1800" baseline="30000" dirty="0">
                <a:solidFill>
                  <a:schemeClr val="tx1"/>
                </a:solidFill>
                <a:latin typeface="Arial" panose="020B0604020202020204" pitchFamily="34" charset="0"/>
                <a:ea typeface="Roboto Light" panose="02000000000000000000" pitchFamily="2" charset="0"/>
                <a:cs typeface="Arial" panose="020B0604020202020204" pitchFamily="34" charset="0"/>
              </a:rPr>
              <a:t>nd</a:t>
            </a:r>
            <a:r>
              <a:rPr lang="en-US" sz="1800" dirty="0">
                <a:solidFill>
                  <a:schemeClr val="tx1"/>
                </a:solidFill>
                <a:latin typeface="Arial" panose="020B0604020202020204" pitchFamily="34" charset="0"/>
                <a:ea typeface="Roboto Light" panose="02000000000000000000" pitchFamily="2" charset="0"/>
                <a:cs typeface="Arial" panose="020B0604020202020204" pitchFamily="34" charset="0"/>
              </a:rPr>
              <a:t> highest scoring competency</a:t>
            </a:r>
          </a:p>
        </p:txBody>
      </p:sp>
      <p:cxnSp>
        <p:nvCxnSpPr>
          <p:cNvPr id="49" name="Straight Connector 48">
            <a:extLst>
              <a:ext uri="{FF2B5EF4-FFF2-40B4-BE49-F238E27FC236}">
                <a16:creationId xmlns:a16="http://schemas.microsoft.com/office/drawing/2014/main" id="{7354AFD1-E891-6242-845A-6F1242CE08DF}"/>
              </a:ext>
            </a:extLst>
          </p:cNvPr>
          <p:cNvCxnSpPr/>
          <p:nvPr/>
        </p:nvCxnSpPr>
        <p:spPr>
          <a:xfrm>
            <a:off x="6123705" y="2633276"/>
            <a:ext cx="0" cy="2897393"/>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1" name="Rectangle 50">
            <a:extLst>
              <a:ext uri="{FF2B5EF4-FFF2-40B4-BE49-F238E27FC236}">
                <a16:creationId xmlns:a16="http://schemas.microsoft.com/office/drawing/2014/main" id="{B7E344EF-08FF-0E4B-A82E-93D8EF414BDB}"/>
              </a:ext>
            </a:extLst>
          </p:cNvPr>
          <p:cNvSpPr/>
          <p:nvPr/>
        </p:nvSpPr>
        <p:spPr>
          <a:xfrm>
            <a:off x="4248429" y="3356243"/>
            <a:ext cx="868680" cy="8686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5.4</a:t>
            </a:r>
          </a:p>
        </p:txBody>
      </p:sp>
      <p:sp>
        <p:nvSpPr>
          <p:cNvPr id="52" name="Rectangle 51">
            <a:extLst>
              <a:ext uri="{FF2B5EF4-FFF2-40B4-BE49-F238E27FC236}">
                <a16:creationId xmlns:a16="http://schemas.microsoft.com/office/drawing/2014/main" id="{BE70EF01-9AF8-9D49-A539-BD58DC4AE4B4}"/>
              </a:ext>
            </a:extLst>
          </p:cNvPr>
          <p:cNvSpPr/>
          <p:nvPr/>
        </p:nvSpPr>
        <p:spPr>
          <a:xfrm>
            <a:off x="7125900" y="3356243"/>
            <a:ext cx="868680" cy="86868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4.5</a:t>
            </a:r>
          </a:p>
        </p:txBody>
      </p:sp>
    </p:spTree>
    <p:extLst>
      <p:ext uri="{BB962C8B-B14F-4D97-AF65-F5344CB8AC3E}">
        <p14:creationId xmlns:p14="http://schemas.microsoft.com/office/powerpoint/2010/main" val="3250862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CCBA39D-4FC6-FB44-BC9D-593B8B17D31D}"/>
              </a:ext>
            </a:extLst>
          </p:cNvPr>
          <p:cNvGrpSpPr/>
          <p:nvPr/>
        </p:nvGrpSpPr>
        <p:grpSpPr>
          <a:xfrm>
            <a:off x="4120293" y="511951"/>
            <a:ext cx="3969960" cy="707412"/>
            <a:chOff x="8237411" y="1023902"/>
            <a:chExt cx="7939920" cy="1414824"/>
          </a:xfrm>
        </p:grpSpPr>
        <p:sp>
          <p:nvSpPr>
            <p:cNvPr id="106" name="TextBox 105">
              <a:extLst>
                <a:ext uri="{FF2B5EF4-FFF2-40B4-BE49-F238E27FC236}">
                  <a16:creationId xmlns:a16="http://schemas.microsoft.com/office/drawing/2014/main" id="{E133785E-0B00-E64A-9AC0-44059588742B}"/>
                </a:ext>
              </a:extLst>
            </p:cNvPr>
            <p:cNvSpPr txBox="1"/>
            <p:nvPr/>
          </p:nvSpPr>
          <p:spPr>
            <a:xfrm>
              <a:off x="8237411" y="1423064"/>
              <a:ext cx="7939920" cy="1015662"/>
            </a:xfrm>
            <a:prstGeom prst="rect">
              <a:avLst/>
            </a:prstGeom>
            <a:noFill/>
            <a:ln>
              <a:noFill/>
            </a:ln>
          </p:spPr>
          <p:txBody>
            <a:bodyPr wrap="square" rtlCol="0">
              <a:spAutoFit/>
            </a:bodyPr>
            <a:lstStyle/>
            <a:p>
              <a:pPr algn="ctr"/>
              <a:r>
                <a:rPr lang="en-US" sz="2700" b="1" spc="150" dirty="0">
                  <a:solidFill>
                    <a:schemeClr val="tx2"/>
                  </a:solidFill>
                  <a:latin typeface="Arial" panose="020B0604020202020204" pitchFamily="34" charset="0"/>
                  <a:ea typeface="Roboto" panose="02000000000000000000" pitchFamily="2" charset="0"/>
                  <a:cs typeface="Arial" panose="020B0604020202020204" pitchFamily="34" charset="0"/>
                </a:rPr>
                <a:t>AREAS OF IMPACT</a:t>
              </a:r>
            </a:p>
          </p:txBody>
        </p:sp>
        <p:sp>
          <p:nvSpPr>
            <p:cNvPr id="107" name="TextBox 106">
              <a:extLst>
                <a:ext uri="{FF2B5EF4-FFF2-40B4-BE49-F238E27FC236}">
                  <a16:creationId xmlns:a16="http://schemas.microsoft.com/office/drawing/2014/main" id="{DBC3E1C2-46ED-9F4A-B722-3A0873B76B06}"/>
                </a:ext>
              </a:extLst>
            </p:cNvPr>
            <p:cNvSpPr txBox="1"/>
            <p:nvPr/>
          </p:nvSpPr>
          <p:spPr>
            <a:xfrm>
              <a:off x="9809657" y="1023902"/>
              <a:ext cx="4758354" cy="461664"/>
            </a:xfrm>
            <a:prstGeom prst="rect">
              <a:avLst/>
            </a:prstGeom>
            <a:noFill/>
          </p:spPr>
          <p:txBody>
            <a:bodyPr wrap="none" rtlCol="0">
              <a:spAutoFit/>
            </a:bodyPr>
            <a:lstStyle/>
            <a:p>
              <a:pPr algn="ctr"/>
              <a:r>
                <a:rPr lang="en-US" sz="900" spc="300" dirty="0">
                  <a:latin typeface="Arial" panose="020B0604020202020204" pitchFamily="34" charset="0"/>
                  <a:ea typeface="Lato Medium" panose="020F0502020204030203" pitchFamily="34" charset="0"/>
                  <a:cs typeface="Arial" panose="020B0604020202020204" pitchFamily="34" charset="0"/>
                </a:rPr>
                <a:t>COMPETENCY BUILDING</a:t>
              </a:r>
            </a:p>
          </p:txBody>
        </p:sp>
      </p:grpSp>
      <p:grpSp>
        <p:nvGrpSpPr>
          <p:cNvPr id="5" name="Group 4">
            <a:extLst>
              <a:ext uri="{FF2B5EF4-FFF2-40B4-BE49-F238E27FC236}">
                <a16:creationId xmlns:a16="http://schemas.microsoft.com/office/drawing/2014/main" id="{B7EFA396-025D-184F-9183-71A2285A15B4}"/>
              </a:ext>
            </a:extLst>
          </p:cNvPr>
          <p:cNvGrpSpPr/>
          <p:nvPr/>
        </p:nvGrpSpPr>
        <p:grpSpPr>
          <a:xfrm>
            <a:off x="606056" y="2536962"/>
            <a:ext cx="10936013" cy="3174089"/>
            <a:chOff x="1517597" y="4282302"/>
            <a:chExt cx="17052017" cy="6348178"/>
          </a:xfrm>
        </p:grpSpPr>
        <p:grpSp>
          <p:nvGrpSpPr>
            <p:cNvPr id="35" name="Group 34">
              <a:extLst>
                <a:ext uri="{FF2B5EF4-FFF2-40B4-BE49-F238E27FC236}">
                  <a16:creationId xmlns:a16="http://schemas.microsoft.com/office/drawing/2014/main" id="{5B28E25A-C747-9842-B4B8-9B28C3FAF72C}"/>
                </a:ext>
              </a:extLst>
            </p:cNvPr>
            <p:cNvGrpSpPr/>
            <p:nvPr/>
          </p:nvGrpSpPr>
          <p:grpSpPr>
            <a:xfrm>
              <a:off x="1517597" y="4282302"/>
              <a:ext cx="5015742" cy="6101706"/>
              <a:chOff x="2031947" y="4910952"/>
              <a:chExt cx="5015742" cy="6101706"/>
            </a:xfrm>
          </p:grpSpPr>
          <p:sp>
            <p:nvSpPr>
              <p:cNvPr id="36" name="Rectangle 35">
                <a:extLst>
                  <a:ext uri="{FF2B5EF4-FFF2-40B4-BE49-F238E27FC236}">
                    <a16:creationId xmlns:a16="http://schemas.microsoft.com/office/drawing/2014/main" id="{D9AF08F7-F36A-8648-B252-072EC5A6CCE7}"/>
                  </a:ext>
                </a:extLst>
              </p:cNvPr>
              <p:cNvSpPr/>
              <p:nvPr/>
            </p:nvSpPr>
            <p:spPr>
              <a:xfrm>
                <a:off x="2031947" y="4910952"/>
                <a:ext cx="5015742" cy="6101706"/>
              </a:xfrm>
              <a:prstGeom prst="rect">
                <a:avLst/>
              </a:prstGeom>
              <a:solidFill>
                <a:srgbClr val="F2F2F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Montserrat" charset="0"/>
                </a:endParaRPr>
              </a:p>
            </p:txBody>
          </p:sp>
          <p:sp>
            <p:nvSpPr>
              <p:cNvPr id="38" name="Rectangle 37">
                <a:extLst>
                  <a:ext uri="{FF2B5EF4-FFF2-40B4-BE49-F238E27FC236}">
                    <a16:creationId xmlns:a16="http://schemas.microsoft.com/office/drawing/2014/main" id="{7DDB3870-7A5D-5145-8EDB-3BB9A72152E9}"/>
                  </a:ext>
                </a:extLst>
              </p:cNvPr>
              <p:cNvSpPr/>
              <p:nvPr/>
            </p:nvSpPr>
            <p:spPr>
              <a:xfrm>
                <a:off x="2031947" y="6899976"/>
                <a:ext cx="5015742" cy="1985158"/>
              </a:xfrm>
              <a:prstGeom prst="rect">
                <a:avLst/>
              </a:prstGeom>
            </p:spPr>
            <p:txBody>
              <a:bodyPr wrap="square">
                <a:spAutoFit/>
              </a:bodyPr>
              <a:lstStyle/>
              <a:p>
                <a:pPr algn="ctr"/>
                <a:r>
                  <a:rPr lang="en-US" sz="1900" b="1" dirty="0">
                    <a:solidFill>
                      <a:schemeClr val="tx2"/>
                    </a:solidFill>
                    <a:latin typeface="Arial" panose="020B0604020202020204" pitchFamily="34" charset="0"/>
                    <a:ea typeface="Roboto" panose="02000000000000000000" pitchFamily="2" charset="0"/>
                    <a:cs typeface="Arial" panose="020B0604020202020204" pitchFamily="34" charset="0"/>
                  </a:rPr>
                  <a:t>WHERE CORE COMPETENCIES MATTER</a:t>
                </a:r>
                <a:endParaRPr lang="en-US" sz="1900" b="1" dirty="0">
                  <a:solidFill>
                    <a:schemeClr val="tx2"/>
                  </a:solidFill>
                  <a:latin typeface="Arial" panose="020B0604020202020204" pitchFamily="34" charset="0"/>
                  <a:cs typeface="Arial" panose="020B0604020202020204" pitchFamily="34" charset="0"/>
                </a:endParaRPr>
              </a:p>
            </p:txBody>
          </p:sp>
        </p:grpSp>
        <p:sp>
          <p:nvSpPr>
            <p:cNvPr id="40" name="Subtitle 2">
              <a:extLst>
                <a:ext uri="{FF2B5EF4-FFF2-40B4-BE49-F238E27FC236}">
                  <a16:creationId xmlns:a16="http://schemas.microsoft.com/office/drawing/2014/main" id="{B9DFAC99-124D-8545-AA9B-1AE1607F5CA1}"/>
                </a:ext>
              </a:extLst>
            </p:cNvPr>
            <p:cNvSpPr txBox="1">
              <a:spLocks/>
            </p:cNvSpPr>
            <p:nvPr/>
          </p:nvSpPr>
          <p:spPr>
            <a:xfrm>
              <a:off x="6961829" y="8256484"/>
              <a:ext cx="2729885" cy="1943108"/>
            </a:xfrm>
            <a:prstGeom prst="rect">
              <a:avLst/>
            </a:prstGeom>
          </p:spPr>
          <p:txBody>
            <a:bodyPr vert="horz" wrap="square" lIns="108717" tIns="54359" rIns="108717" bIns="5435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spcBef>
                  <a:spcPts val="0"/>
                </a:spcBef>
              </a:pPr>
              <a:r>
                <a:rPr lang="en-US" sz="1400" dirty="0">
                  <a:solidFill>
                    <a:schemeClr val="tx1"/>
                  </a:solidFill>
                  <a:latin typeface="Arial" panose="020B0604020202020204" pitchFamily="34" charset="0"/>
                  <a:ea typeface="Roboto Light" panose="02000000000000000000" pitchFamily="2" charset="0"/>
                  <a:cs typeface="Arial" panose="020B0604020202020204" pitchFamily="34" charset="0"/>
                </a:rPr>
                <a:t>Indicates why they should be approved for CAEECC</a:t>
              </a:r>
            </a:p>
          </p:txBody>
        </p:sp>
        <p:sp>
          <p:nvSpPr>
            <p:cNvPr id="42" name="Rectangle 41">
              <a:extLst>
                <a:ext uri="{FF2B5EF4-FFF2-40B4-BE49-F238E27FC236}">
                  <a16:creationId xmlns:a16="http://schemas.microsoft.com/office/drawing/2014/main" id="{E6BD193E-5CC1-6F4C-88D5-1ED564271265}"/>
                </a:ext>
              </a:extLst>
            </p:cNvPr>
            <p:cNvSpPr/>
            <p:nvPr/>
          </p:nvSpPr>
          <p:spPr>
            <a:xfrm>
              <a:off x="6797525" y="5328930"/>
              <a:ext cx="3585639" cy="553998"/>
            </a:xfrm>
            <a:prstGeom prst="rect">
              <a:avLst/>
            </a:prstGeom>
          </p:spPr>
          <p:txBody>
            <a:bodyPr wrap="square">
              <a:spAutoFit/>
            </a:bodyPr>
            <a:lstStyle/>
            <a:p>
              <a:pPr algn="ctr"/>
              <a:r>
                <a:rPr lang="en-US" sz="1200" b="1" dirty="0">
                  <a:solidFill>
                    <a:schemeClr val="tx2"/>
                  </a:solidFill>
                  <a:latin typeface="Arial" panose="020B0604020202020204" pitchFamily="34" charset="0"/>
                  <a:ea typeface="Roboto" panose="02000000000000000000" pitchFamily="2" charset="0"/>
                  <a:cs typeface="Arial" panose="020B0604020202020204" pitchFamily="34" charset="0"/>
                </a:rPr>
                <a:t>APPLICATION PHASE</a:t>
              </a:r>
            </a:p>
          </p:txBody>
        </p:sp>
        <p:sp>
          <p:nvSpPr>
            <p:cNvPr id="43" name="Subtitle 2">
              <a:extLst>
                <a:ext uri="{FF2B5EF4-FFF2-40B4-BE49-F238E27FC236}">
                  <a16:creationId xmlns:a16="http://schemas.microsoft.com/office/drawing/2014/main" id="{1D250817-76DD-5C48-9900-5B9B47C396EE}"/>
                </a:ext>
              </a:extLst>
            </p:cNvPr>
            <p:cNvSpPr txBox="1">
              <a:spLocks/>
            </p:cNvSpPr>
            <p:nvPr/>
          </p:nvSpPr>
          <p:spPr>
            <a:xfrm>
              <a:off x="15879778" y="8256484"/>
              <a:ext cx="2528060" cy="2373996"/>
            </a:xfrm>
            <a:prstGeom prst="rect">
              <a:avLst/>
            </a:prstGeom>
          </p:spPr>
          <p:txBody>
            <a:bodyPr vert="horz" wrap="square" lIns="108717" tIns="54359" rIns="108717" bIns="5435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spcBef>
                  <a:spcPts val="0"/>
                </a:spcBef>
              </a:pPr>
              <a:r>
                <a:rPr lang="en-US" sz="1400" dirty="0">
                  <a:solidFill>
                    <a:schemeClr val="tx1"/>
                  </a:solidFill>
                  <a:latin typeface="Arial" panose="020B0604020202020204" pitchFamily="34" charset="0"/>
                  <a:ea typeface="Roboto Light" panose="02000000000000000000" pitchFamily="2" charset="0"/>
                  <a:cs typeface="Arial" panose="020B0604020202020204" pitchFamily="34" charset="0"/>
                </a:rPr>
                <a:t>On-going reinforcement of competencies while serving on CAEECC</a:t>
              </a:r>
            </a:p>
          </p:txBody>
        </p:sp>
        <p:sp>
          <p:nvSpPr>
            <p:cNvPr id="46" name="Rectangle 45">
              <a:extLst>
                <a:ext uri="{FF2B5EF4-FFF2-40B4-BE49-F238E27FC236}">
                  <a16:creationId xmlns:a16="http://schemas.microsoft.com/office/drawing/2014/main" id="{C43A603B-358C-3449-A816-C5F7D5923848}"/>
                </a:ext>
              </a:extLst>
            </p:cNvPr>
            <p:cNvSpPr/>
            <p:nvPr/>
          </p:nvSpPr>
          <p:spPr>
            <a:xfrm>
              <a:off x="14983975" y="5328930"/>
              <a:ext cx="3585639" cy="553998"/>
            </a:xfrm>
            <a:prstGeom prst="rect">
              <a:avLst/>
            </a:prstGeom>
          </p:spPr>
          <p:txBody>
            <a:bodyPr wrap="square">
              <a:spAutoFit/>
            </a:bodyPr>
            <a:lstStyle/>
            <a:p>
              <a:pPr algn="ctr"/>
              <a:r>
                <a:rPr lang="en-US" sz="1200" b="1" dirty="0">
                  <a:solidFill>
                    <a:schemeClr val="tx2"/>
                  </a:solidFill>
                  <a:latin typeface="Arial" panose="020B0604020202020204" pitchFamily="34" charset="0"/>
                  <a:ea typeface="Roboto" panose="02000000000000000000" pitchFamily="2" charset="0"/>
                  <a:cs typeface="Arial" panose="020B0604020202020204" pitchFamily="34" charset="0"/>
                </a:rPr>
                <a:t>DURING MEMBERSHIP</a:t>
              </a:r>
            </a:p>
          </p:txBody>
        </p:sp>
        <p:sp>
          <p:nvSpPr>
            <p:cNvPr id="60" name="Triangle 59">
              <a:extLst>
                <a:ext uri="{FF2B5EF4-FFF2-40B4-BE49-F238E27FC236}">
                  <a16:creationId xmlns:a16="http://schemas.microsoft.com/office/drawing/2014/main" id="{06015FFC-CDAA-D24C-A4D2-499F96FDB3DF}"/>
                </a:ext>
              </a:extLst>
            </p:cNvPr>
            <p:cNvSpPr/>
            <p:nvPr/>
          </p:nvSpPr>
          <p:spPr>
            <a:xfrm rot="5400000">
              <a:off x="8089083" y="7012716"/>
              <a:ext cx="1058664" cy="64087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grpSp>
      <p:cxnSp>
        <p:nvCxnSpPr>
          <p:cNvPr id="4" name="Straight Connector 3">
            <a:extLst>
              <a:ext uri="{FF2B5EF4-FFF2-40B4-BE49-F238E27FC236}">
                <a16:creationId xmlns:a16="http://schemas.microsoft.com/office/drawing/2014/main" id="{BF7F4290-096A-46F7-9B40-B6DB2681FBAE}"/>
              </a:ext>
            </a:extLst>
          </p:cNvPr>
          <p:cNvCxnSpPr>
            <a:cxnSpLocks/>
            <a:endCxn id="17" idx="3"/>
          </p:cNvCxnSpPr>
          <p:nvPr/>
        </p:nvCxnSpPr>
        <p:spPr>
          <a:xfrm flipV="1">
            <a:off x="4304564" y="4062388"/>
            <a:ext cx="6227333" cy="2"/>
          </a:xfrm>
          <a:prstGeom prst="line">
            <a:avLst/>
          </a:prstGeom>
        </p:spPr>
        <p:style>
          <a:lnRef idx="1">
            <a:schemeClr val="accent1"/>
          </a:lnRef>
          <a:fillRef idx="0">
            <a:schemeClr val="accent1"/>
          </a:fillRef>
          <a:effectRef idx="0">
            <a:schemeClr val="accent1"/>
          </a:effectRef>
          <a:fontRef idx="minor">
            <a:schemeClr val="tx1"/>
          </a:fontRef>
        </p:style>
      </p:cxnSp>
      <p:sp>
        <p:nvSpPr>
          <p:cNvPr id="16" name="Triangle 59">
            <a:extLst>
              <a:ext uri="{FF2B5EF4-FFF2-40B4-BE49-F238E27FC236}">
                <a16:creationId xmlns:a16="http://schemas.microsoft.com/office/drawing/2014/main" id="{62E9FB63-EEF7-4402-B920-F381B14DE33A}"/>
              </a:ext>
            </a:extLst>
          </p:cNvPr>
          <p:cNvSpPr/>
          <p:nvPr/>
        </p:nvSpPr>
        <p:spPr>
          <a:xfrm rot="5400000">
            <a:off x="7428126" y="3866927"/>
            <a:ext cx="529332" cy="39092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sp>
        <p:nvSpPr>
          <p:cNvPr id="17" name="Triangle 59">
            <a:extLst>
              <a:ext uri="{FF2B5EF4-FFF2-40B4-BE49-F238E27FC236}">
                <a16:creationId xmlns:a16="http://schemas.microsoft.com/office/drawing/2014/main" id="{420DE112-512A-48B2-BE9F-4CE16F27B291}"/>
              </a:ext>
            </a:extLst>
          </p:cNvPr>
          <p:cNvSpPr/>
          <p:nvPr/>
        </p:nvSpPr>
        <p:spPr>
          <a:xfrm rot="5400000">
            <a:off x="10462693" y="3866926"/>
            <a:ext cx="529332" cy="39092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sp>
        <p:nvSpPr>
          <p:cNvPr id="18" name="Rectangle 17">
            <a:extLst>
              <a:ext uri="{FF2B5EF4-FFF2-40B4-BE49-F238E27FC236}">
                <a16:creationId xmlns:a16="http://schemas.microsoft.com/office/drawing/2014/main" id="{4D624705-E40B-4C69-B961-C7305460C999}"/>
              </a:ext>
            </a:extLst>
          </p:cNvPr>
          <p:cNvSpPr/>
          <p:nvPr/>
        </p:nvSpPr>
        <p:spPr>
          <a:xfrm>
            <a:off x="6546607" y="3073292"/>
            <a:ext cx="2187183" cy="276999"/>
          </a:xfrm>
          <a:prstGeom prst="rect">
            <a:avLst/>
          </a:prstGeom>
        </p:spPr>
        <p:txBody>
          <a:bodyPr wrap="square">
            <a:spAutoFit/>
          </a:bodyPr>
          <a:lstStyle/>
          <a:p>
            <a:pPr algn="ctr"/>
            <a:r>
              <a:rPr lang="en-US" sz="1200" b="1" dirty="0">
                <a:solidFill>
                  <a:schemeClr val="tx2"/>
                </a:solidFill>
                <a:latin typeface="Arial" panose="020B0604020202020204" pitchFamily="34" charset="0"/>
                <a:ea typeface="Roboto" panose="02000000000000000000" pitchFamily="2" charset="0"/>
                <a:cs typeface="Arial" panose="020B0604020202020204" pitchFamily="34" charset="0"/>
              </a:rPr>
              <a:t>ORIENTATION</a:t>
            </a:r>
          </a:p>
        </p:txBody>
      </p:sp>
      <p:sp>
        <p:nvSpPr>
          <p:cNvPr id="20" name="Subtitle 2">
            <a:extLst>
              <a:ext uri="{FF2B5EF4-FFF2-40B4-BE49-F238E27FC236}">
                <a16:creationId xmlns:a16="http://schemas.microsoft.com/office/drawing/2014/main" id="{510FF283-93EA-43E8-82C0-CE51CB5C953A}"/>
              </a:ext>
            </a:extLst>
          </p:cNvPr>
          <p:cNvSpPr txBox="1">
            <a:spLocks/>
          </p:cNvSpPr>
          <p:nvPr/>
        </p:nvSpPr>
        <p:spPr>
          <a:xfrm>
            <a:off x="6784359" y="4524053"/>
            <a:ext cx="1711677" cy="1186998"/>
          </a:xfrm>
          <a:prstGeom prst="rect">
            <a:avLst/>
          </a:prstGeom>
        </p:spPr>
        <p:txBody>
          <a:bodyPr vert="horz" wrap="square" lIns="108717" tIns="54359" rIns="108717" bIns="5435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spcBef>
                <a:spcPts val="0"/>
              </a:spcBef>
            </a:pPr>
            <a:r>
              <a:rPr lang="en-US" sz="1400" dirty="0">
                <a:solidFill>
                  <a:schemeClr val="tx1"/>
                </a:solidFill>
                <a:latin typeface="Arial" panose="020B0604020202020204" pitchFamily="34" charset="0"/>
                <a:ea typeface="Roboto Light" panose="02000000000000000000" pitchFamily="2" charset="0"/>
                <a:cs typeface="Arial" panose="020B0604020202020204" pitchFamily="34" charset="0"/>
              </a:rPr>
              <a:t>Preparation in core competencies to support member’s success in CAEECC</a:t>
            </a:r>
          </a:p>
        </p:txBody>
      </p:sp>
    </p:spTree>
    <p:extLst>
      <p:ext uri="{BB962C8B-B14F-4D97-AF65-F5344CB8AC3E}">
        <p14:creationId xmlns:p14="http://schemas.microsoft.com/office/powerpoint/2010/main" val="2039615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76C8356-27EF-BE48-98CD-35E60B5087DB}"/>
              </a:ext>
            </a:extLst>
          </p:cNvPr>
          <p:cNvSpPr/>
          <p:nvPr/>
        </p:nvSpPr>
        <p:spPr>
          <a:xfrm>
            <a:off x="1587" y="1152144"/>
            <a:ext cx="9107425" cy="4553710"/>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sp>
        <p:nvSpPr>
          <p:cNvPr id="9" name="Freeform 1">
            <a:extLst>
              <a:ext uri="{FF2B5EF4-FFF2-40B4-BE49-F238E27FC236}">
                <a16:creationId xmlns:a16="http://schemas.microsoft.com/office/drawing/2014/main" id="{66BD402E-2C99-FF47-9165-58831417C914}"/>
              </a:ext>
            </a:extLst>
          </p:cNvPr>
          <p:cNvSpPr>
            <a:spLocks noChangeArrowheads="1"/>
          </p:cNvSpPr>
          <p:nvPr/>
        </p:nvSpPr>
        <p:spPr bwMode="auto">
          <a:xfrm>
            <a:off x="6602734" y="1152146"/>
            <a:ext cx="5587679" cy="4553710"/>
          </a:xfrm>
          <a:custGeom>
            <a:avLst/>
            <a:gdLst>
              <a:gd name="T0" fmla="*/ 134789620 w 8881"/>
              <a:gd name="T1" fmla="*/ 208280446 h 1611"/>
              <a:gd name="T2" fmla="*/ 1150894798 w 8881"/>
              <a:gd name="T3" fmla="*/ 208280446 h 1611"/>
              <a:gd name="T4" fmla="*/ 1150894798 w 8881"/>
              <a:gd name="T5" fmla="*/ 0 h 1611"/>
              <a:gd name="T6" fmla="*/ 0 w 8881"/>
              <a:gd name="T7" fmla="*/ 0 h 1611"/>
              <a:gd name="T8" fmla="*/ 134789620 w 8881"/>
              <a:gd name="T9" fmla="*/ 208280446 h 1611"/>
              <a:gd name="T10" fmla="*/ 0 60000 65536"/>
              <a:gd name="T11" fmla="*/ 0 60000 65536"/>
              <a:gd name="T12" fmla="*/ 0 60000 65536"/>
              <a:gd name="T13" fmla="*/ 0 60000 65536"/>
              <a:gd name="T14" fmla="*/ 0 60000 65536"/>
              <a:gd name="connsiteX0" fmla="*/ 1171 w 9999"/>
              <a:gd name="connsiteY0" fmla="*/ 9994 h 9994"/>
              <a:gd name="connsiteX1" fmla="*/ 9999 w 9999"/>
              <a:gd name="connsiteY1" fmla="*/ 9994 h 9994"/>
              <a:gd name="connsiteX2" fmla="*/ 9999 w 9999"/>
              <a:gd name="connsiteY2" fmla="*/ 0 h 9994"/>
              <a:gd name="connsiteX3" fmla="*/ 0 w 9999"/>
              <a:gd name="connsiteY3" fmla="*/ 0 h 9994"/>
              <a:gd name="connsiteX0" fmla="*/ 1744 w 10000"/>
              <a:gd name="connsiteY0" fmla="*/ 9930 h 10000"/>
              <a:gd name="connsiteX1" fmla="*/ 10000 w 10000"/>
              <a:gd name="connsiteY1" fmla="*/ 10000 h 10000"/>
              <a:gd name="connsiteX2" fmla="*/ 10000 w 10000"/>
              <a:gd name="connsiteY2" fmla="*/ 0 h 10000"/>
              <a:gd name="connsiteX3" fmla="*/ 0 w 10000"/>
              <a:gd name="connsiteY3" fmla="*/ 0 h 10000"/>
              <a:gd name="connsiteX0" fmla="*/ 2040 w 10000"/>
              <a:gd name="connsiteY0" fmla="*/ 9930 h 10000"/>
              <a:gd name="connsiteX1" fmla="*/ 10000 w 10000"/>
              <a:gd name="connsiteY1" fmla="*/ 10000 h 10000"/>
              <a:gd name="connsiteX2" fmla="*/ 10000 w 10000"/>
              <a:gd name="connsiteY2" fmla="*/ 0 h 10000"/>
              <a:gd name="connsiteX3" fmla="*/ 0 w 10000"/>
              <a:gd name="connsiteY3" fmla="*/ 0 h 10000"/>
              <a:gd name="connsiteX0" fmla="*/ 1625 w 10000"/>
              <a:gd name="connsiteY0" fmla="*/ 9930 h 10000"/>
              <a:gd name="connsiteX1" fmla="*/ 10000 w 10000"/>
              <a:gd name="connsiteY1" fmla="*/ 10000 h 10000"/>
              <a:gd name="connsiteX2" fmla="*/ 10000 w 10000"/>
              <a:gd name="connsiteY2" fmla="*/ 0 h 10000"/>
              <a:gd name="connsiteX3" fmla="*/ 0 w 10000"/>
              <a:gd name="connsiteY3" fmla="*/ 0 h 10000"/>
              <a:gd name="connsiteX0" fmla="*/ 1803 w 10000"/>
              <a:gd name="connsiteY0" fmla="*/ 9930 h 10000"/>
              <a:gd name="connsiteX1" fmla="*/ 10000 w 10000"/>
              <a:gd name="connsiteY1" fmla="*/ 10000 h 10000"/>
              <a:gd name="connsiteX2" fmla="*/ 10000 w 10000"/>
              <a:gd name="connsiteY2" fmla="*/ 0 h 10000"/>
              <a:gd name="connsiteX3" fmla="*/ 0 w 10000"/>
              <a:gd name="connsiteY3" fmla="*/ 0 h 10000"/>
              <a:gd name="connsiteX0" fmla="*/ 1912 w 10000"/>
              <a:gd name="connsiteY0" fmla="*/ 9930 h 10000"/>
              <a:gd name="connsiteX1" fmla="*/ 10000 w 10000"/>
              <a:gd name="connsiteY1" fmla="*/ 10000 h 10000"/>
              <a:gd name="connsiteX2" fmla="*/ 10000 w 10000"/>
              <a:gd name="connsiteY2" fmla="*/ 0 h 10000"/>
              <a:gd name="connsiteX3" fmla="*/ 0 w 10000"/>
              <a:gd name="connsiteY3" fmla="*/ 0 h 10000"/>
              <a:gd name="connsiteX0" fmla="*/ 1912 w 10000"/>
              <a:gd name="connsiteY0" fmla="*/ 9972 h 10000"/>
              <a:gd name="connsiteX1" fmla="*/ 10000 w 10000"/>
              <a:gd name="connsiteY1" fmla="*/ 10000 h 10000"/>
              <a:gd name="connsiteX2" fmla="*/ 10000 w 10000"/>
              <a:gd name="connsiteY2" fmla="*/ 0 h 10000"/>
              <a:gd name="connsiteX3" fmla="*/ 0 w 10000"/>
              <a:gd name="connsiteY3" fmla="*/ 0 h 10000"/>
              <a:gd name="connsiteX0" fmla="*/ 1912 w 10000"/>
              <a:gd name="connsiteY0" fmla="*/ 9972 h 10000"/>
              <a:gd name="connsiteX1" fmla="*/ 10000 w 10000"/>
              <a:gd name="connsiteY1" fmla="*/ 10000 h 10000"/>
              <a:gd name="connsiteX2" fmla="*/ 4623 w 10000"/>
              <a:gd name="connsiteY2" fmla="*/ 0 h 10000"/>
              <a:gd name="connsiteX3" fmla="*/ 0 w 10000"/>
              <a:gd name="connsiteY3" fmla="*/ 0 h 10000"/>
              <a:gd name="connsiteX0" fmla="*/ 1912 w 4623"/>
              <a:gd name="connsiteY0" fmla="*/ 9972 h 10000"/>
              <a:gd name="connsiteX1" fmla="*/ 4609 w 4623"/>
              <a:gd name="connsiteY1" fmla="*/ 10000 h 10000"/>
              <a:gd name="connsiteX2" fmla="*/ 4623 w 4623"/>
              <a:gd name="connsiteY2" fmla="*/ 0 h 10000"/>
              <a:gd name="connsiteX3" fmla="*/ 0 w 4623"/>
              <a:gd name="connsiteY3" fmla="*/ 0 h 10000"/>
              <a:gd name="connsiteX0" fmla="*/ 4136 w 9971"/>
              <a:gd name="connsiteY0" fmla="*/ 9972 h 10000"/>
              <a:gd name="connsiteX1" fmla="*/ 9970 w 9971"/>
              <a:gd name="connsiteY1" fmla="*/ 10000 h 10000"/>
              <a:gd name="connsiteX2" fmla="*/ 9927 w 9971"/>
              <a:gd name="connsiteY2" fmla="*/ 15 h 10000"/>
              <a:gd name="connsiteX3" fmla="*/ 0 w 9971"/>
              <a:gd name="connsiteY3" fmla="*/ 0 h 10000"/>
              <a:gd name="connsiteX0" fmla="*/ 4148 w 9956"/>
              <a:gd name="connsiteY0" fmla="*/ 9972 h 10000"/>
              <a:gd name="connsiteX1" fmla="*/ 9944 w 9956"/>
              <a:gd name="connsiteY1" fmla="*/ 10000 h 10000"/>
              <a:gd name="connsiteX2" fmla="*/ 9956 w 9956"/>
              <a:gd name="connsiteY2" fmla="*/ 15 h 10000"/>
              <a:gd name="connsiteX3" fmla="*/ 0 w 9956"/>
              <a:gd name="connsiteY3" fmla="*/ 0 h 10000"/>
              <a:gd name="connsiteX0" fmla="*/ 4166 w 9990"/>
              <a:gd name="connsiteY0" fmla="*/ 9972 h 10000"/>
              <a:gd name="connsiteX1" fmla="*/ 9988 w 9990"/>
              <a:gd name="connsiteY1" fmla="*/ 10000 h 10000"/>
              <a:gd name="connsiteX2" fmla="*/ 9972 w 9990"/>
              <a:gd name="connsiteY2" fmla="*/ 15 h 10000"/>
              <a:gd name="connsiteX3" fmla="*/ 0 w 9990"/>
              <a:gd name="connsiteY3" fmla="*/ 0 h 10000"/>
              <a:gd name="connsiteX0" fmla="*/ 4170 w 10000"/>
              <a:gd name="connsiteY0" fmla="*/ 9993 h 10000"/>
              <a:gd name="connsiteX1" fmla="*/ 9998 w 10000"/>
              <a:gd name="connsiteY1" fmla="*/ 10000 h 10000"/>
              <a:gd name="connsiteX2" fmla="*/ 9982 w 10000"/>
              <a:gd name="connsiteY2" fmla="*/ 15 h 10000"/>
              <a:gd name="connsiteX3" fmla="*/ 0 w 10000"/>
              <a:gd name="connsiteY3" fmla="*/ 0 h 10000"/>
            </a:gdLst>
            <a:ahLst/>
            <a:cxnLst>
              <a:cxn ang="0">
                <a:pos x="connsiteX0" y="connsiteY0"/>
              </a:cxn>
              <a:cxn ang="0">
                <a:pos x="connsiteX1" y="connsiteY1"/>
              </a:cxn>
              <a:cxn ang="0">
                <a:pos x="connsiteX2" y="connsiteY2"/>
              </a:cxn>
              <a:cxn ang="0">
                <a:pos x="connsiteX3" y="connsiteY3"/>
              </a:cxn>
            </a:cxnLst>
            <a:rect l="l" t="t" r="r" b="b"/>
            <a:pathLst>
              <a:path w="10000" h="10000">
                <a:moveTo>
                  <a:pt x="4170" y="9993"/>
                </a:moveTo>
                <a:lnTo>
                  <a:pt x="9998" y="10000"/>
                </a:lnTo>
                <a:cubicBezTo>
                  <a:pt x="10009" y="6667"/>
                  <a:pt x="9971" y="3348"/>
                  <a:pt x="9982" y="15"/>
                </a:cubicBezTo>
                <a:lnTo>
                  <a:pt x="0" y="0"/>
                </a:lnTo>
              </a:path>
            </a:pathLst>
          </a:custGeom>
          <a:solidFill>
            <a:schemeClr val="accent1"/>
          </a:solidFill>
          <a:ln>
            <a:noFill/>
          </a:ln>
          <a:effectLst/>
        </p:spPr>
        <p:txBody>
          <a:bodyPr wrap="none" anchor="ctr"/>
          <a:lstStyle/>
          <a:p>
            <a:endParaRPr lang="en-US" sz="900" dirty="0"/>
          </a:p>
        </p:txBody>
      </p:sp>
      <p:sp>
        <p:nvSpPr>
          <p:cNvPr id="14" name="TextBox 13">
            <a:extLst>
              <a:ext uri="{FF2B5EF4-FFF2-40B4-BE49-F238E27FC236}">
                <a16:creationId xmlns:a16="http://schemas.microsoft.com/office/drawing/2014/main" id="{2A7CA94C-29A8-9745-8E63-FE4656F74781}"/>
              </a:ext>
            </a:extLst>
          </p:cNvPr>
          <p:cNvSpPr txBox="1"/>
          <p:nvPr/>
        </p:nvSpPr>
        <p:spPr>
          <a:xfrm>
            <a:off x="146215" y="1480634"/>
            <a:ext cx="7090608" cy="3965188"/>
          </a:xfrm>
          <a:prstGeom prst="rect">
            <a:avLst/>
          </a:prstGeom>
          <a:noFill/>
        </p:spPr>
        <p:txBody>
          <a:bodyPr wrap="square" rtlCol="0">
            <a:spAutoFit/>
          </a:bodyPr>
          <a:lstStyle/>
          <a:p>
            <a:pPr>
              <a:lnSpc>
                <a:spcPts val="2040"/>
              </a:lnSpc>
            </a:pPr>
            <a:r>
              <a:rPr lang="en-US" sz="1700" b="1" dirty="0">
                <a:solidFill>
                  <a:schemeClr val="bg1"/>
                </a:solidFill>
                <a:latin typeface="Arial" panose="020B0604020202020204" pitchFamily="34" charset="0"/>
                <a:ea typeface="Roboto Light" panose="02000000000000000000" pitchFamily="2" charset="0"/>
                <a:cs typeface="Arial" panose="020B0604020202020204" pitchFamily="34" charset="0"/>
              </a:rPr>
              <a:t>CDEI WG Direct Recommendations</a:t>
            </a:r>
          </a:p>
          <a:p>
            <a:pPr>
              <a:lnSpc>
                <a:spcPts val="2040"/>
              </a:lnSpc>
            </a:pPr>
            <a:r>
              <a:rPr lang="en-US" sz="1700" b="1" dirty="0">
                <a:solidFill>
                  <a:schemeClr val="bg1"/>
                </a:solidFill>
                <a:latin typeface="Arial" panose="020B0604020202020204" pitchFamily="34" charset="0"/>
                <a:ea typeface="Roboto Light" panose="02000000000000000000" pitchFamily="2" charset="0"/>
                <a:cs typeface="Arial" panose="020B0604020202020204" pitchFamily="34" charset="0"/>
              </a:rPr>
              <a:t>1.  </a:t>
            </a:r>
            <a:r>
              <a:rPr lang="en-US" sz="1700" dirty="0">
                <a:solidFill>
                  <a:schemeClr val="bg1"/>
                </a:solidFill>
                <a:latin typeface="Arial" panose="020B0604020202020204" pitchFamily="34" charset="0"/>
                <a:ea typeface="Roboto Light" panose="02000000000000000000" pitchFamily="2" charset="0"/>
                <a:cs typeface="Arial" panose="020B0604020202020204" pitchFamily="34" charset="0"/>
              </a:rPr>
              <a:t>Energy Efficiency policy training for applicants </a:t>
            </a:r>
          </a:p>
          <a:p>
            <a:pPr>
              <a:lnSpc>
                <a:spcPts val="2040"/>
              </a:lnSpc>
            </a:pPr>
            <a:endParaRPr lang="en-US" sz="1700" dirty="0">
              <a:solidFill>
                <a:schemeClr val="bg1"/>
              </a:solidFill>
              <a:latin typeface="Arial" panose="020B0604020202020204" pitchFamily="34" charset="0"/>
              <a:ea typeface="Roboto Light" panose="02000000000000000000" pitchFamily="2" charset="0"/>
              <a:cs typeface="Arial" panose="020B0604020202020204" pitchFamily="34" charset="0"/>
            </a:endParaRPr>
          </a:p>
          <a:p>
            <a:pPr>
              <a:lnSpc>
                <a:spcPts val="2040"/>
              </a:lnSpc>
            </a:pPr>
            <a:r>
              <a:rPr lang="en-US" sz="1700" b="1" dirty="0">
                <a:solidFill>
                  <a:schemeClr val="bg1"/>
                </a:solidFill>
                <a:latin typeface="Arial" panose="020B0604020202020204" pitchFamily="34" charset="0"/>
                <a:ea typeface="Roboto Light" panose="02000000000000000000" pitchFamily="2" charset="0"/>
                <a:cs typeface="Arial" panose="020B0604020202020204" pitchFamily="34" charset="0"/>
              </a:rPr>
              <a:t>Mini WG Recommendations</a:t>
            </a:r>
          </a:p>
          <a:p>
            <a:pPr marL="342900" indent="-342900">
              <a:spcBef>
                <a:spcPts val="600"/>
              </a:spcBef>
              <a:buFont typeface="+mj-lt"/>
              <a:buAutoNum type="arabicPeriod" startAt="2"/>
            </a:pPr>
            <a:r>
              <a:rPr lang="en-US" sz="1700" b="1" dirty="0">
                <a:solidFill>
                  <a:schemeClr val="bg1"/>
                </a:solidFill>
                <a:latin typeface="Arial" panose="020B0604020202020204" pitchFamily="34" charset="0"/>
                <a:ea typeface="Roboto Light" panose="02000000000000000000" pitchFamily="2" charset="0"/>
                <a:cs typeface="Arial" panose="020B0604020202020204" pitchFamily="34" charset="0"/>
              </a:rPr>
              <a:t>Stated Commitment: </a:t>
            </a:r>
            <a:r>
              <a:rPr lang="en-US" sz="1700" dirty="0">
                <a:solidFill>
                  <a:schemeClr val="bg1"/>
                </a:solidFill>
                <a:latin typeface="Arial" panose="020B0604020202020204" pitchFamily="34" charset="0"/>
                <a:ea typeface="Roboto Light" panose="02000000000000000000" pitchFamily="2" charset="0"/>
                <a:cs typeface="Arial" panose="020B0604020202020204" pitchFamily="34" charset="0"/>
              </a:rPr>
              <a:t>Request applicants demonstrate a commitment to diversity, equity, inclusion, and/or environmental justice</a:t>
            </a:r>
          </a:p>
          <a:p>
            <a:pPr marL="342900" indent="-342900">
              <a:spcBef>
                <a:spcPts val="600"/>
              </a:spcBef>
              <a:buFont typeface="+mj-lt"/>
              <a:buAutoNum type="arabicPeriod" startAt="2"/>
            </a:pPr>
            <a:r>
              <a:rPr lang="en-US" sz="1700" b="1" dirty="0">
                <a:solidFill>
                  <a:schemeClr val="bg1"/>
                </a:solidFill>
                <a:latin typeface="Arial" panose="020B0604020202020204" pitchFamily="34" charset="0"/>
                <a:ea typeface="Roboto Light" panose="02000000000000000000" pitchFamily="2" charset="0"/>
                <a:cs typeface="Arial" panose="020B0604020202020204" pitchFamily="34" charset="0"/>
              </a:rPr>
              <a:t>Willingness for Competency Building: </a:t>
            </a:r>
            <a:r>
              <a:rPr lang="en-US" sz="1700" dirty="0">
                <a:solidFill>
                  <a:schemeClr val="bg1"/>
                </a:solidFill>
                <a:latin typeface="Arial" panose="020B0604020202020204" pitchFamily="34" charset="0"/>
                <a:ea typeface="Roboto Light" panose="02000000000000000000" pitchFamily="2" charset="0"/>
                <a:cs typeface="Arial" panose="020B0604020202020204" pitchFamily="34" charset="0"/>
              </a:rPr>
              <a:t>Applicants demonstrate a willingness to seek continued guidance related to DEIJ and EE</a:t>
            </a:r>
          </a:p>
          <a:p>
            <a:pPr marL="342900" indent="-342900">
              <a:spcBef>
                <a:spcPts val="600"/>
              </a:spcBef>
              <a:buFont typeface="+mj-lt"/>
              <a:buAutoNum type="arabicPeriod" startAt="2"/>
            </a:pPr>
            <a:r>
              <a:rPr lang="en-US" sz="1700" b="1" dirty="0">
                <a:solidFill>
                  <a:schemeClr val="bg1"/>
                </a:solidFill>
                <a:latin typeface="Arial" panose="020B0604020202020204" pitchFamily="34" charset="0"/>
                <a:ea typeface="Roboto Light" panose="02000000000000000000" pitchFamily="2" charset="0"/>
                <a:cs typeface="Arial" panose="020B0604020202020204" pitchFamily="34" charset="0"/>
              </a:rPr>
              <a:t>Representation and Executive Sponsorship: </a:t>
            </a:r>
            <a:r>
              <a:rPr lang="en-US" sz="1700" dirty="0">
                <a:solidFill>
                  <a:schemeClr val="bg1"/>
                </a:solidFill>
                <a:latin typeface="Arial" panose="020B0604020202020204" pitchFamily="34" charset="0"/>
                <a:ea typeface="Roboto Light" panose="02000000000000000000" pitchFamily="2" charset="0"/>
                <a:cs typeface="Arial" panose="020B0604020202020204" pitchFamily="34" charset="0"/>
              </a:rPr>
              <a:t>Applicants (at the organization level) prioritize an employee from underrepresented communities to serve as CAEECC representative and identify an executive sponsor to support the representative throughout their tenure as well as the adoption of the Member qualifications</a:t>
            </a:r>
          </a:p>
        </p:txBody>
      </p:sp>
      <p:sp>
        <p:nvSpPr>
          <p:cNvPr id="19" name="CuadroTexto 799">
            <a:extLst>
              <a:ext uri="{FF2B5EF4-FFF2-40B4-BE49-F238E27FC236}">
                <a16:creationId xmlns:a16="http://schemas.microsoft.com/office/drawing/2014/main" id="{A8F6E788-42C3-9C44-B21B-33E526E65E83}"/>
              </a:ext>
            </a:extLst>
          </p:cNvPr>
          <p:cNvSpPr txBox="1"/>
          <p:nvPr/>
        </p:nvSpPr>
        <p:spPr>
          <a:xfrm>
            <a:off x="7603025" y="2860686"/>
            <a:ext cx="4758225" cy="1631216"/>
          </a:xfrm>
          <a:prstGeom prst="rect">
            <a:avLst/>
          </a:prstGeom>
          <a:noFill/>
          <a:ln w="38100">
            <a:noFill/>
          </a:ln>
        </p:spPr>
        <p:txBody>
          <a:bodyPr wrap="square" rtlCol="0">
            <a:spAutoFit/>
          </a:bodyPr>
          <a:lstStyle/>
          <a:p>
            <a:pPr algn="ctr"/>
            <a:r>
              <a:rPr lang="en-US" sz="5000" b="1" dirty="0">
                <a:solidFill>
                  <a:schemeClr val="bg1"/>
                </a:solidFill>
                <a:latin typeface="Arial" panose="020B0604020202020204" pitchFamily="34" charset="0"/>
                <a:ea typeface="Lato" charset="0"/>
                <a:cs typeface="Arial" panose="020B0604020202020204" pitchFamily="34" charset="0"/>
              </a:rPr>
              <a:t>Application Phase</a:t>
            </a:r>
          </a:p>
        </p:txBody>
      </p:sp>
    </p:spTree>
    <p:extLst>
      <p:ext uri="{BB962C8B-B14F-4D97-AF65-F5344CB8AC3E}">
        <p14:creationId xmlns:p14="http://schemas.microsoft.com/office/powerpoint/2010/main" val="4130162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1"/>
          <p:cNvSpPr>
            <a:spLocks noGrp="1"/>
          </p:cNvSpPr>
          <p:nvPr>
            <p:ph type="pic" sz="quarter" idx="16"/>
          </p:nvPr>
        </p:nvSpPr>
        <p:spPr/>
      </p:sp>
      <p:grpSp>
        <p:nvGrpSpPr>
          <p:cNvPr id="7" name="Group 6">
            <a:extLst>
              <a:ext uri="{FF2B5EF4-FFF2-40B4-BE49-F238E27FC236}">
                <a16:creationId xmlns:a16="http://schemas.microsoft.com/office/drawing/2014/main" id="{18A8502A-600C-254E-997C-E0E38609087A}"/>
              </a:ext>
            </a:extLst>
          </p:cNvPr>
          <p:cNvGrpSpPr/>
          <p:nvPr/>
        </p:nvGrpSpPr>
        <p:grpSpPr>
          <a:xfrm flipH="1">
            <a:off x="1587" y="1152144"/>
            <a:ext cx="12188826" cy="4553712"/>
            <a:chOff x="-1" y="3437068"/>
            <a:chExt cx="24377651" cy="6841862"/>
          </a:xfrm>
        </p:grpSpPr>
        <p:sp>
          <p:nvSpPr>
            <p:cNvPr id="5" name="Rectangle 4">
              <a:extLst>
                <a:ext uri="{FF2B5EF4-FFF2-40B4-BE49-F238E27FC236}">
                  <a16:creationId xmlns:a16="http://schemas.microsoft.com/office/drawing/2014/main" id="{C76C8356-27EF-BE48-98CD-35E60B5087DB}"/>
                </a:ext>
              </a:extLst>
            </p:cNvPr>
            <p:cNvSpPr/>
            <p:nvPr/>
          </p:nvSpPr>
          <p:spPr>
            <a:xfrm>
              <a:off x="-1" y="3437068"/>
              <a:ext cx="18214849" cy="6841860"/>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sp>
          <p:nvSpPr>
            <p:cNvPr id="9" name="Freeform 1">
              <a:extLst>
                <a:ext uri="{FF2B5EF4-FFF2-40B4-BE49-F238E27FC236}">
                  <a16:creationId xmlns:a16="http://schemas.microsoft.com/office/drawing/2014/main" id="{66BD402E-2C99-FF47-9165-58831417C914}"/>
                </a:ext>
              </a:extLst>
            </p:cNvPr>
            <p:cNvSpPr>
              <a:spLocks noChangeArrowheads="1"/>
            </p:cNvSpPr>
            <p:nvPr/>
          </p:nvSpPr>
          <p:spPr bwMode="auto">
            <a:xfrm>
              <a:off x="13202293" y="3437070"/>
              <a:ext cx="11175357" cy="6841860"/>
            </a:xfrm>
            <a:custGeom>
              <a:avLst/>
              <a:gdLst>
                <a:gd name="T0" fmla="*/ 134789620 w 8881"/>
                <a:gd name="T1" fmla="*/ 208280446 h 1611"/>
                <a:gd name="T2" fmla="*/ 1150894798 w 8881"/>
                <a:gd name="T3" fmla="*/ 208280446 h 1611"/>
                <a:gd name="T4" fmla="*/ 1150894798 w 8881"/>
                <a:gd name="T5" fmla="*/ 0 h 1611"/>
                <a:gd name="T6" fmla="*/ 0 w 8881"/>
                <a:gd name="T7" fmla="*/ 0 h 1611"/>
                <a:gd name="T8" fmla="*/ 134789620 w 8881"/>
                <a:gd name="T9" fmla="*/ 208280446 h 1611"/>
                <a:gd name="T10" fmla="*/ 0 60000 65536"/>
                <a:gd name="T11" fmla="*/ 0 60000 65536"/>
                <a:gd name="T12" fmla="*/ 0 60000 65536"/>
                <a:gd name="T13" fmla="*/ 0 60000 65536"/>
                <a:gd name="T14" fmla="*/ 0 60000 65536"/>
                <a:gd name="connsiteX0" fmla="*/ 1171 w 9999"/>
                <a:gd name="connsiteY0" fmla="*/ 9994 h 9994"/>
                <a:gd name="connsiteX1" fmla="*/ 9999 w 9999"/>
                <a:gd name="connsiteY1" fmla="*/ 9994 h 9994"/>
                <a:gd name="connsiteX2" fmla="*/ 9999 w 9999"/>
                <a:gd name="connsiteY2" fmla="*/ 0 h 9994"/>
                <a:gd name="connsiteX3" fmla="*/ 0 w 9999"/>
                <a:gd name="connsiteY3" fmla="*/ 0 h 9994"/>
                <a:gd name="connsiteX0" fmla="*/ 1744 w 10000"/>
                <a:gd name="connsiteY0" fmla="*/ 9930 h 10000"/>
                <a:gd name="connsiteX1" fmla="*/ 10000 w 10000"/>
                <a:gd name="connsiteY1" fmla="*/ 10000 h 10000"/>
                <a:gd name="connsiteX2" fmla="*/ 10000 w 10000"/>
                <a:gd name="connsiteY2" fmla="*/ 0 h 10000"/>
                <a:gd name="connsiteX3" fmla="*/ 0 w 10000"/>
                <a:gd name="connsiteY3" fmla="*/ 0 h 10000"/>
                <a:gd name="connsiteX0" fmla="*/ 2040 w 10000"/>
                <a:gd name="connsiteY0" fmla="*/ 9930 h 10000"/>
                <a:gd name="connsiteX1" fmla="*/ 10000 w 10000"/>
                <a:gd name="connsiteY1" fmla="*/ 10000 h 10000"/>
                <a:gd name="connsiteX2" fmla="*/ 10000 w 10000"/>
                <a:gd name="connsiteY2" fmla="*/ 0 h 10000"/>
                <a:gd name="connsiteX3" fmla="*/ 0 w 10000"/>
                <a:gd name="connsiteY3" fmla="*/ 0 h 10000"/>
                <a:gd name="connsiteX0" fmla="*/ 1625 w 10000"/>
                <a:gd name="connsiteY0" fmla="*/ 9930 h 10000"/>
                <a:gd name="connsiteX1" fmla="*/ 10000 w 10000"/>
                <a:gd name="connsiteY1" fmla="*/ 10000 h 10000"/>
                <a:gd name="connsiteX2" fmla="*/ 10000 w 10000"/>
                <a:gd name="connsiteY2" fmla="*/ 0 h 10000"/>
                <a:gd name="connsiteX3" fmla="*/ 0 w 10000"/>
                <a:gd name="connsiteY3" fmla="*/ 0 h 10000"/>
                <a:gd name="connsiteX0" fmla="*/ 1803 w 10000"/>
                <a:gd name="connsiteY0" fmla="*/ 9930 h 10000"/>
                <a:gd name="connsiteX1" fmla="*/ 10000 w 10000"/>
                <a:gd name="connsiteY1" fmla="*/ 10000 h 10000"/>
                <a:gd name="connsiteX2" fmla="*/ 10000 w 10000"/>
                <a:gd name="connsiteY2" fmla="*/ 0 h 10000"/>
                <a:gd name="connsiteX3" fmla="*/ 0 w 10000"/>
                <a:gd name="connsiteY3" fmla="*/ 0 h 10000"/>
                <a:gd name="connsiteX0" fmla="*/ 1912 w 10000"/>
                <a:gd name="connsiteY0" fmla="*/ 9930 h 10000"/>
                <a:gd name="connsiteX1" fmla="*/ 10000 w 10000"/>
                <a:gd name="connsiteY1" fmla="*/ 10000 h 10000"/>
                <a:gd name="connsiteX2" fmla="*/ 10000 w 10000"/>
                <a:gd name="connsiteY2" fmla="*/ 0 h 10000"/>
                <a:gd name="connsiteX3" fmla="*/ 0 w 10000"/>
                <a:gd name="connsiteY3" fmla="*/ 0 h 10000"/>
                <a:gd name="connsiteX0" fmla="*/ 1912 w 10000"/>
                <a:gd name="connsiteY0" fmla="*/ 9972 h 10000"/>
                <a:gd name="connsiteX1" fmla="*/ 10000 w 10000"/>
                <a:gd name="connsiteY1" fmla="*/ 10000 h 10000"/>
                <a:gd name="connsiteX2" fmla="*/ 10000 w 10000"/>
                <a:gd name="connsiteY2" fmla="*/ 0 h 10000"/>
                <a:gd name="connsiteX3" fmla="*/ 0 w 10000"/>
                <a:gd name="connsiteY3" fmla="*/ 0 h 10000"/>
                <a:gd name="connsiteX0" fmla="*/ 1912 w 10000"/>
                <a:gd name="connsiteY0" fmla="*/ 9972 h 10000"/>
                <a:gd name="connsiteX1" fmla="*/ 10000 w 10000"/>
                <a:gd name="connsiteY1" fmla="*/ 10000 h 10000"/>
                <a:gd name="connsiteX2" fmla="*/ 4623 w 10000"/>
                <a:gd name="connsiteY2" fmla="*/ 0 h 10000"/>
                <a:gd name="connsiteX3" fmla="*/ 0 w 10000"/>
                <a:gd name="connsiteY3" fmla="*/ 0 h 10000"/>
                <a:gd name="connsiteX0" fmla="*/ 1912 w 4623"/>
                <a:gd name="connsiteY0" fmla="*/ 9972 h 10000"/>
                <a:gd name="connsiteX1" fmla="*/ 4609 w 4623"/>
                <a:gd name="connsiteY1" fmla="*/ 10000 h 10000"/>
                <a:gd name="connsiteX2" fmla="*/ 4623 w 4623"/>
                <a:gd name="connsiteY2" fmla="*/ 0 h 10000"/>
                <a:gd name="connsiteX3" fmla="*/ 0 w 4623"/>
                <a:gd name="connsiteY3" fmla="*/ 0 h 10000"/>
                <a:gd name="connsiteX0" fmla="*/ 4136 w 9971"/>
                <a:gd name="connsiteY0" fmla="*/ 9972 h 10000"/>
                <a:gd name="connsiteX1" fmla="*/ 9970 w 9971"/>
                <a:gd name="connsiteY1" fmla="*/ 10000 h 10000"/>
                <a:gd name="connsiteX2" fmla="*/ 9927 w 9971"/>
                <a:gd name="connsiteY2" fmla="*/ 15 h 10000"/>
                <a:gd name="connsiteX3" fmla="*/ 0 w 9971"/>
                <a:gd name="connsiteY3" fmla="*/ 0 h 10000"/>
                <a:gd name="connsiteX0" fmla="*/ 4148 w 9956"/>
                <a:gd name="connsiteY0" fmla="*/ 9972 h 10000"/>
                <a:gd name="connsiteX1" fmla="*/ 9944 w 9956"/>
                <a:gd name="connsiteY1" fmla="*/ 10000 h 10000"/>
                <a:gd name="connsiteX2" fmla="*/ 9956 w 9956"/>
                <a:gd name="connsiteY2" fmla="*/ 15 h 10000"/>
                <a:gd name="connsiteX3" fmla="*/ 0 w 9956"/>
                <a:gd name="connsiteY3" fmla="*/ 0 h 10000"/>
                <a:gd name="connsiteX0" fmla="*/ 4166 w 9990"/>
                <a:gd name="connsiteY0" fmla="*/ 9972 h 10000"/>
                <a:gd name="connsiteX1" fmla="*/ 9988 w 9990"/>
                <a:gd name="connsiteY1" fmla="*/ 10000 h 10000"/>
                <a:gd name="connsiteX2" fmla="*/ 9972 w 9990"/>
                <a:gd name="connsiteY2" fmla="*/ 15 h 10000"/>
                <a:gd name="connsiteX3" fmla="*/ 0 w 9990"/>
                <a:gd name="connsiteY3" fmla="*/ 0 h 10000"/>
                <a:gd name="connsiteX0" fmla="*/ 4170 w 10000"/>
                <a:gd name="connsiteY0" fmla="*/ 9993 h 10000"/>
                <a:gd name="connsiteX1" fmla="*/ 9998 w 10000"/>
                <a:gd name="connsiteY1" fmla="*/ 10000 h 10000"/>
                <a:gd name="connsiteX2" fmla="*/ 9982 w 10000"/>
                <a:gd name="connsiteY2" fmla="*/ 15 h 10000"/>
                <a:gd name="connsiteX3" fmla="*/ 0 w 10000"/>
                <a:gd name="connsiteY3" fmla="*/ 0 h 10000"/>
              </a:gdLst>
              <a:ahLst/>
              <a:cxnLst>
                <a:cxn ang="0">
                  <a:pos x="connsiteX0" y="connsiteY0"/>
                </a:cxn>
                <a:cxn ang="0">
                  <a:pos x="connsiteX1" y="connsiteY1"/>
                </a:cxn>
                <a:cxn ang="0">
                  <a:pos x="connsiteX2" y="connsiteY2"/>
                </a:cxn>
                <a:cxn ang="0">
                  <a:pos x="connsiteX3" y="connsiteY3"/>
                </a:cxn>
              </a:cxnLst>
              <a:rect l="l" t="t" r="r" b="b"/>
              <a:pathLst>
                <a:path w="10000" h="10000">
                  <a:moveTo>
                    <a:pt x="4170" y="9993"/>
                  </a:moveTo>
                  <a:lnTo>
                    <a:pt x="9998" y="10000"/>
                  </a:lnTo>
                  <a:cubicBezTo>
                    <a:pt x="10009" y="6667"/>
                    <a:pt x="9971" y="3348"/>
                    <a:pt x="9982" y="15"/>
                  </a:cubicBezTo>
                  <a:lnTo>
                    <a:pt x="0" y="0"/>
                  </a:lnTo>
                </a:path>
              </a:pathLst>
            </a:custGeom>
            <a:solidFill>
              <a:schemeClr val="accent4"/>
            </a:solidFill>
            <a:ln>
              <a:noFill/>
            </a:ln>
            <a:effectLst/>
          </p:spPr>
          <p:txBody>
            <a:bodyPr wrap="none" anchor="ctr"/>
            <a:lstStyle/>
            <a:p>
              <a:endParaRPr lang="en-US" sz="900" dirty="0"/>
            </a:p>
          </p:txBody>
        </p:sp>
      </p:grpSp>
      <p:sp>
        <p:nvSpPr>
          <p:cNvPr id="14" name="TextBox 13">
            <a:extLst>
              <a:ext uri="{FF2B5EF4-FFF2-40B4-BE49-F238E27FC236}">
                <a16:creationId xmlns:a16="http://schemas.microsoft.com/office/drawing/2014/main" id="{2A7CA94C-29A8-9745-8E63-FE4656F74781}"/>
              </a:ext>
            </a:extLst>
          </p:cNvPr>
          <p:cNvSpPr txBox="1"/>
          <p:nvPr/>
        </p:nvSpPr>
        <p:spPr>
          <a:xfrm>
            <a:off x="5178056" y="2436419"/>
            <a:ext cx="6794204" cy="2672526"/>
          </a:xfrm>
          <a:prstGeom prst="rect">
            <a:avLst/>
          </a:prstGeom>
          <a:noFill/>
        </p:spPr>
        <p:txBody>
          <a:bodyPr wrap="square" rtlCol="0">
            <a:spAutoFit/>
          </a:bodyPr>
          <a:lstStyle/>
          <a:p>
            <a:pPr>
              <a:spcBef>
                <a:spcPts val="600"/>
              </a:spcBef>
            </a:pPr>
            <a:r>
              <a:rPr lang="en-US" sz="1800" b="1" dirty="0">
                <a:solidFill>
                  <a:schemeClr val="bg1"/>
                </a:solidFill>
                <a:latin typeface="Arial" panose="020B0604020202020204" pitchFamily="34" charset="0"/>
                <a:ea typeface="Roboto Light" panose="02000000000000000000" pitchFamily="2" charset="0"/>
                <a:cs typeface="Arial" panose="020B0604020202020204" pitchFamily="34" charset="0"/>
              </a:rPr>
              <a:t>CDEI WG Direct Recommendations</a:t>
            </a:r>
          </a:p>
          <a:p>
            <a:pPr marR="0" lvl="0">
              <a:spcBef>
                <a:spcPts val="600"/>
              </a:spcBef>
              <a:spcAft>
                <a:spcPts val="0"/>
              </a:spcAft>
            </a:pPr>
            <a:r>
              <a:rPr lang="en-US" dirty="0">
                <a:solidFill>
                  <a:schemeClr val="bg1"/>
                </a:solidFill>
                <a:latin typeface="Arial" panose="020B0604020202020204" pitchFamily="34" charset="0"/>
                <a:ea typeface="Calibri" panose="020F0502020204030204" pitchFamily="34" charset="0"/>
                <a:cs typeface="Arial" panose="020B0604020202020204" pitchFamily="34" charset="0"/>
              </a:rPr>
              <a:t>Energy Efficiency and DEI Primers</a:t>
            </a:r>
          </a:p>
          <a:p>
            <a:pPr marL="342900" marR="0" lvl="0" indent="-342900">
              <a:spcBef>
                <a:spcPts val="600"/>
              </a:spcBef>
              <a:spcAft>
                <a:spcPts val="0"/>
              </a:spcAft>
              <a:buFont typeface="+mj-lt"/>
              <a:buAutoNum type="arabicPeriod"/>
            </a:pPr>
            <a:r>
              <a:rPr lang="en-US" dirty="0">
                <a:solidFill>
                  <a:schemeClr val="bg1"/>
                </a:solidFill>
                <a:latin typeface="Arial" panose="020B0604020202020204" pitchFamily="34" charset="0"/>
                <a:ea typeface="Calibri" panose="020F0502020204030204" pitchFamily="34" charset="0"/>
                <a:cs typeface="Arial" panose="020B0604020202020204" pitchFamily="34" charset="0"/>
              </a:rPr>
              <a:t>Provide a DEI competency/training by way of a recorded resource and/or curriculum</a:t>
            </a:r>
          </a:p>
          <a:p>
            <a:pPr marL="342900" marR="0" lvl="0" indent="-342900">
              <a:spcBef>
                <a:spcPts val="600"/>
              </a:spcBef>
              <a:spcAft>
                <a:spcPts val="0"/>
              </a:spcAft>
              <a:buFont typeface="+mj-lt"/>
              <a:buAutoNum type="arabicPeriod"/>
            </a:pPr>
            <a:r>
              <a:rPr lang="en-US"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Provide an EE glossary (EE Policy Manual Version VI, Appendix B) and CAEECC DEI glossary (living document)</a:t>
            </a:r>
          </a:p>
          <a:p>
            <a:pPr marL="342900" marR="0" lvl="0" indent="-342900">
              <a:spcBef>
                <a:spcPts val="600"/>
              </a:spcBef>
              <a:spcAft>
                <a:spcPts val="0"/>
              </a:spcAft>
              <a:buFont typeface="+mj-lt"/>
              <a:buAutoNum type="arabicPeriod"/>
            </a:pPr>
            <a:r>
              <a:rPr lang="en-US" dirty="0">
                <a:solidFill>
                  <a:schemeClr val="bg1"/>
                </a:solidFill>
                <a:latin typeface="Arial" panose="020B0604020202020204" pitchFamily="34" charset="0"/>
                <a:ea typeface="Calibri" panose="020F0502020204030204" pitchFamily="34" charset="0"/>
                <a:cs typeface="Arial" panose="020B0604020202020204" pitchFamily="34" charset="0"/>
              </a:rPr>
              <a:t>Offer an EE crash course/workshop</a:t>
            </a:r>
          </a:p>
          <a:p>
            <a:pPr marL="342900" marR="0" lvl="0" indent="-342900">
              <a:spcBef>
                <a:spcPts val="600"/>
              </a:spcBef>
              <a:spcAft>
                <a:spcPts val="0"/>
              </a:spcAft>
              <a:buFont typeface="+mj-lt"/>
              <a:buAutoNum type="arabicPeriod"/>
            </a:pPr>
            <a:r>
              <a:rPr lang="en-US"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Create an EE Policy Basics Handout</a:t>
            </a:r>
          </a:p>
        </p:txBody>
      </p:sp>
      <p:sp>
        <p:nvSpPr>
          <p:cNvPr id="19" name="CuadroTexto 799">
            <a:extLst>
              <a:ext uri="{FF2B5EF4-FFF2-40B4-BE49-F238E27FC236}">
                <a16:creationId xmlns:a16="http://schemas.microsoft.com/office/drawing/2014/main" id="{A8F6E788-42C3-9C44-B21B-33E526E65E83}"/>
              </a:ext>
            </a:extLst>
          </p:cNvPr>
          <p:cNvSpPr txBox="1"/>
          <p:nvPr/>
        </p:nvSpPr>
        <p:spPr>
          <a:xfrm>
            <a:off x="0" y="2784716"/>
            <a:ext cx="4242389" cy="861774"/>
          </a:xfrm>
          <a:prstGeom prst="rect">
            <a:avLst/>
          </a:prstGeom>
          <a:noFill/>
          <a:ln w="38100">
            <a:noFill/>
          </a:ln>
        </p:spPr>
        <p:txBody>
          <a:bodyPr wrap="square" rtlCol="0">
            <a:spAutoFit/>
          </a:bodyPr>
          <a:lstStyle/>
          <a:p>
            <a:pPr algn="ctr"/>
            <a:r>
              <a:rPr lang="en-US" sz="5000" b="1" dirty="0">
                <a:solidFill>
                  <a:schemeClr val="bg1"/>
                </a:solidFill>
                <a:latin typeface="Arial" panose="020B0604020202020204" pitchFamily="34" charset="0"/>
                <a:ea typeface="Lato" charset="0"/>
                <a:cs typeface="Arial" panose="020B0604020202020204" pitchFamily="34" charset="0"/>
              </a:rPr>
              <a:t>Orientation</a:t>
            </a:r>
          </a:p>
        </p:txBody>
      </p:sp>
    </p:spTree>
    <p:extLst>
      <p:ext uri="{BB962C8B-B14F-4D97-AF65-F5344CB8AC3E}">
        <p14:creationId xmlns:p14="http://schemas.microsoft.com/office/powerpoint/2010/main" val="4176123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1"/>
          <p:cNvSpPr>
            <a:spLocks noGrp="1"/>
          </p:cNvSpPr>
          <p:nvPr>
            <p:ph type="pic" sz="quarter" idx="16"/>
          </p:nvPr>
        </p:nvSpPr>
        <p:spPr>
          <a:xfrm>
            <a:off x="3082203" y="1152144"/>
            <a:ext cx="9109797" cy="4553710"/>
          </a:xfrm>
        </p:spPr>
      </p:sp>
      <p:sp>
        <p:nvSpPr>
          <p:cNvPr id="5" name="Rectangle 4">
            <a:extLst>
              <a:ext uri="{FF2B5EF4-FFF2-40B4-BE49-F238E27FC236}">
                <a16:creationId xmlns:a16="http://schemas.microsoft.com/office/drawing/2014/main" id="{C76C8356-27EF-BE48-98CD-35E60B5087DB}"/>
              </a:ext>
            </a:extLst>
          </p:cNvPr>
          <p:cNvSpPr/>
          <p:nvPr/>
        </p:nvSpPr>
        <p:spPr>
          <a:xfrm flipH="1">
            <a:off x="3082203" y="1152144"/>
            <a:ext cx="9107425" cy="4553710"/>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sp>
        <p:nvSpPr>
          <p:cNvPr id="9" name="Freeform 1">
            <a:extLst>
              <a:ext uri="{FF2B5EF4-FFF2-40B4-BE49-F238E27FC236}">
                <a16:creationId xmlns:a16="http://schemas.microsoft.com/office/drawing/2014/main" id="{66BD402E-2C99-FF47-9165-58831417C914}"/>
              </a:ext>
            </a:extLst>
          </p:cNvPr>
          <p:cNvSpPr>
            <a:spLocks noChangeArrowheads="1"/>
          </p:cNvSpPr>
          <p:nvPr/>
        </p:nvSpPr>
        <p:spPr bwMode="auto">
          <a:xfrm flipH="1">
            <a:off x="0" y="1139581"/>
            <a:ext cx="5587679" cy="4553710"/>
          </a:xfrm>
          <a:custGeom>
            <a:avLst/>
            <a:gdLst>
              <a:gd name="T0" fmla="*/ 134789620 w 8881"/>
              <a:gd name="T1" fmla="*/ 208280446 h 1611"/>
              <a:gd name="T2" fmla="*/ 1150894798 w 8881"/>
              <a:gd name="T3" fmla="*/ 208280446 h 1611"/>
              <a:gd name="T4" fmla="*/ 1150894798 w 8881"/>
              <a:gd name="T5" fmla="*/ 0 h 1611"/>
              <a:gd name="T6" fmla="*/ 0 w 8881"/>
              <a:gd name="T7" fmla="*/ 0 h 1611"/>
              <a:gd name="T8" fmla="*/ 134789620 w 8881"/>
              <a:gd name="T9" fmla="*/ 208280446 h 1611"/>
              <a:gd name="T10" fmla="*/ 0 60000 65536"/>
              <a:gd name="T11" fmla="*/ 0 60000 65536"/>
              <a:gd name="T12" fmla="*/ 0 60000 65536"/>
              <a:gd name="T13" fmla="*/ 0 60000 65536"/>
              <a:gd name="T14" fmla="*/ 0 60000 65536"/>
              <a:gd name="connsiteX0" fmla="*/ 1171 w 9999"/>
              <a:gd name="connsiteY0" fmla="*/ 9994 h 9994"/>
              <a:gd name="connsiteX1" fmla="*/ 9999 w 9999"/>
              <a:gd name="connsiteY1" fmla="*/ 9994 h 9994"/>
              <a:gd name="connsiteX2" fmla="*/ 9999 w 9999"/>
              <a:gd name="connsiteY2" fmla="*/ 0 h 9994"/>
              <a:gd name="connsiteX3" fmla="*/ 0 w 9999"/>
              <a:gd name="connsiteY3" fmla="*/ 0 h 9994"/>
              <a:gd name="connsiteX0" fmla="*/ 1744 w 10000"/>
              <a:gd name="connsiteY0" fmla="*/ 9930 h 10000"/>
              <a:gd name="connsiteX1" fmla="*/ 10000 w 10000"/>
              <a:gd name="connsiteY1" fmla="*/ 10000 h 10000"/>
              <a:gd name="connsiteX2" fmla="*/ 10000 w 10000"/>
              <a:gd name="connsiteY2" fmla="*/ 0 h 10000"/>
              <a:gd name="connsiteX3" fmla="*/ 0 w 10000"/>
              <a:gd name="connsiteY3" fmla="*/ 0 h 10000"/>
              <a:gd name="connsiteX0" fmla="*/ 2040 w 10000"/>
              <a:gd name="connsiteY0" fmla="*/ 9930 h 10000"/>
              <a:gd name="connsiteX1" fmla="*/ 10000 w 10000"/>
              <a:gd name="connsiteY1" fmla="*/ 10000 h 10000"/>
              <a:gd name="connsiteX2" fmla="*/ 10000 w 10000"/>
              <a:gd name="connsiteY2" fmla="*/ 0 h 10000"/>
              <a:gd name="connsiteX3" fmla="*/ 0 w 10000"/>
              <a:gd name="connsiteY3" fmla="*/ 0 h 10000"/>
              <a:gd name="connsiteX0" fmla="*/ 1625 w 10000"/>
              <a:gd name="connsiteY0" fmla="*/ 9930 h 10000"/>
              <a:gd name="connsiteX1" fmla="*/ 10000 w 10000"/>
              <a:gd name="connsiteY1" fmla="*/ 10000 h 10000"/>
              <a:gd name="connsiteX2" fmla="*/ 10000 w 10000"/>
              <a:gd name="connsiteY2" fmla="*/ 0 h 10000"/>
              <a:gd name="connsiteX3" fmla="*/ 0 w 10000"/>
              <a:gd name="connsiteY3" fmla="*/ 0 h 10000"/>
              <a:gd name="connsiteX0" fmla="*/ 1803 w 10000"/>
              <a:gd name="connsiteY0" fmla="*/ 9930 h 10000"/>
              <a:gd name="connsiteX1" fmla="*/ 10000 w 10000"/>
              <a:gd name="connsiteY1" fmla="*/ 10000 h 10000"/>
              <a:gd name="connsiteX2" fmla="*/ 10000 w 10000"/>
              <a:gd name="connsiteY2" fmla="*/ 0 h 10000"/>
              <a:gd name="connsiteX3" fmla="*/ 0 w 10000"/>
              <a:gd name="connsiteY3" fmla="*/ 0 h 10000"/>
              <a:gd name="connsiteX0" fmla="*/ 1912 w 10000"/>
              <a:gd name="connsiteY0" fmla="*/ 9930 h 10000"/>
              <a:gd name="connsiteX1" fmla="*/ 10000 w 10000"/>
              <a:gd name="connsiteY1" fmla="*/ 10000 h 10000"/>
              <a:gd name="connsiteX2" fmla="*/ 10000 w 10000"/>
              <a:gd name="connsiteY2" fmla="*/ 0 h 10000"/>
              <a:gd name="connsiteX3" fmla="*/ 0 w 10000"/>
              <a:gd name="connsiteY3" fmla="*/ 0 h 10000"/>
              <a:gd name="connsiteX0" fmla="*/ 1912 w 10000"/>
              <a:gd name="connsiteY0" fmla="*/ 9972 h 10000"/>
              <a:gd name="connsiteX1" fmla="*/ 10000 w 10000"/>
              <a:gd name="connsiteY1" fmla="*/ 10000 h 10000"/>
              <a:gd name="connsiteX2" fmla="*/ 10000 w 10000"/>
              <a:gd name="connsiteY2" fmla="*/ 0 h 10000"/>
              <a:gd name="connsiteX3" fmla="*/ 0 w 10000"/>
              <a:gd name="connsiteY3" fmla="*/ 0 h 10000"/>
              <a:gd name="connsiteX0" fmla="*/ 1912 w 10000"/>
              <a:gd name="connsiteY0" fmla="*/ 9972 h 10000"/>
              <a:gd name="connsiteX1" fmla="*/ 10000 w 10000"/>
              <a:gd name="connsiteY1" fmla="*/ 10000 h 10000"/>
              <a:gd name="connsiteX2" fmla="*/ 4623 w 10000"/>
              <a:gd name="connsiteY2" fmla="*/ 0 h 10000"/>
              <a:gd name="connsiteX3" fmla="*/ 0 w 10000"/>
              <a:gd name="connsiteY3" fmla="*/ 0 h 10000"/>
              <a:gd name="connsiteX0" fmla="*/ 1912 w 4623"/>
              <a:gd name="connsiteY0" fmla="*/ 9972 h 10000"/>
              <a:gd name="connsiteX1" fmla="*/ 4609 w 4623"/>
              <a:gd name="connsiteY1" fmla="*/ 10000 h 10000"/>
              <a:gd name="connsiteX2" fmla="*/ 4623 w 4623"/>
              <a:gd name="connsiteY2" fmla="*/ 0 h 10000"/>
              <a:gd name="connsiteX3" fmla="*/ 0 w 4623"/>
              <a:gd name="connsiteY3" fmla="*/ 0 h 10000"/>
              <a:gd name="connsiteX0" fmla="*/ 4136 w 9971"/>
              <a:gd name="connsiteY0" fmla="*/ 9972 h 10000"/>
              <a:gd name="connsiteX1" fmla="*/ 9970 w 9971"/>
              <a:gd name="connsiteY1" fmla="*/ 10000 h 10000"/>
              <a:gd name="connsiteX2" fmla="*/ 9927 w 9971"/>
              <a:gd name="connsiteY2" fmla="*/ 15 h 10000"/>
              <a:gd name="connsiteX3" fmla="*/ 0 w 9971"/>
              <a:gd name="connsiteY3" fmla="*/ 0 h 10000"/>
              <a:gd name="connsiteX0" fmla="*/ 4148 w 9956"/>
              <a:gd name="connsiteY0" fmla="*/ 9972 h 10000"/>
              <a:gd name="connsiteX1" fmla="*/ 9944 w 9956"/>
              <a:gd name="connsiteY1" fmla="*/ 10000 h 10000"/>
              <a:gd name="connsiteX2" fmla="*/ 9956 w 9956"/>
              <a:gd name="connsiteY2" fmla="*/ 15 h 10000"/>
              <a:gd name="connsiteX3" fmla="*/ 0 w 9956"/>
              <a:gd name="connsiteY3" fmla="*/ 0 h 10000"/>
              <a:gd name="connsiteX0" fmla="*/ 4166 w 9990"/>
              <a:gd name="connsiteY0" fmla="*/ 9972 h 10000"/>
              <a:gd name="connsiteX1" fmla="*/ 9988 w 9990"/>
              <a:gd name="connsiteY1" fmla="*/ 10000 h 10000"/>
              <a:gd name="connsiteX2" fmla="*/ 9972 w 9990"/>
              <a:gd name="connsiteY2" fmla="*/ 15 h 10000"/>
              <a:gd name="connsiteX3" fmla="*/ 0 w 9990"/>
              <a:gd name="connsiteY3" fmla="*/ 0 h 10000"/>
              <a:gd name="connsiteX0" fmla="*/ 4170 w 10000"/>
              <a:gd name="connsiteY0" fmla="*/ 9993 h 10000"/>
              <a:gd name="connsiteX1" fmla="*/ 9998 w 10000"/>
              <a:gd name="connsiteY1" fmla="*/ 10000 h 10000"/>
              <a:gd name="connsiteX2" fmla="*/ 9982 w 10000"/>
              <a:gd name="connsiteY2" fmla="*/ 15 h 10000"/>
              <a:gd name="connsiteX3" fmla="*/ 0 w 10000"/>
              <a:gd name="connsiteY3" fmla="*/ 0 h 10000"/>
            </a:gdLst>
            <a:ahLst/>
            <a:cxnLst>
              <a:cxn ang="0">
                <a:pos x="connsiteX0" y="connsiteY0"/>
              </a:cxn>
              <a:cxn ang="0">
                <a:pos x="connsiteX1" y="connsiteY1"/>
              </a:cxn>
              <a:cxn ang="0">
                <a:pos x="connsiteX2" y="connsiteY2"/>
              </a:cxn>
              <a:cxn ang="0">
                <a:pos x="connsiteX3" y="connsiteY3"/>
              </a:cxn>
            </a:cxnLst>
            <a:rect l="l" t="t" r="r" b="b"/>
            <a:pathLst>
              <a:path w="10000" h="10000">
                <a:moveTo>
                  <a:pt x="4170" y="9993"/>
                </a:moveTo>
                <a:lnTo>
                  <a:pt x="9998" y="10000"/>
                </a:lnTo>
                <a:cubicBezTo>
                  <a:pt x="10009" y="6667"/>
                  <a:pt x="9971" y="3348"/>
                  <a:pt x="9982" y="15"/>
                </a:cubicBezTo>
                <a:lnTo>
                  <a:pt x="0" y="0"/>
                </a:lnTo>
              </a:path>
            </a:pathLst>
          </a:custGeom>
          <a:solidFill>
            <a:schemeClr val="accent2"/>
          </a:solidFill>
          <a:ln>
            <a:noFill/>
          </a:ln>
          <a:effectLst/>
        </p:spPr>
        <p:txBody>
          <a:bodyPr wrap="none" anchor="ctr"/>
          <a:lstStyle/>
          <a:p>
            <a:endParaRPr lang="en-US" sz="900" dirty="0"/>
          </a:p>
        </p:txBody>
      </p:sp>
      <p:sp>
        <p:nvSpPr>
          <p:cNvPr id="14" name="TextBox 13">
            <a:extLst>
              <a:ext uri="{FF2B5EF4-FFF2-40B4-BE49-F238E27FC236}">
                <a16:creationId xmlns:a16="http://schemas.microsoft.com/office/drawing/2014/main" id="{2A7CA94C-29A8-9745-8E63-FE4656F74781}"/>
              </a:ext>
            </a:extLst>
          </p:cNvPr>
          <p:cNvSpPr txBox="1"/>
          <p:nvPr/>
        </p:nvSpPr>
        <p:spPr>
          <a:xfrm>
            <a:off x="5426710" y="1415643"/>
            <a:ext cx="6486344" cy="4175567"/>
          </a:xfrm>
          <a:prstGeom prst="rect">
            <a:avLst/>
          </a:prstGeom>
          <a:noFill/>
        </p:spPr>
        <p:txBody>
          <a:bodyPr wrap="square" rtlCol="0">
            <a:spAutoFit/>
          </a:bodyPr>
          <a:lstStyle/>
          <a:p>
            <a:pPr>
              <a:lnSpc>
                <a:spcPts val="2040"/>
              </a:lnSpc>
            </a:pPr>
            <a:r>
              <a:rPr lang="en-US" sz="1400" b="1" dirty="0">
                <a:solidFill>
                  <a:schemeClr val="bg1"/>
                </a:solidFill>
                <a:latin typeface="Arial" panose="020B0604020202020204" pitchFamily="34" charset="0"/>
                <a:ea typeface="Roboto Light" panose="02000000000000000000" pitchFamily="2" charset="0"/>
                <a:cs typeface="Arial" panose="020B0604020202020204" pitchFamily="34" charset="0"/>
              </a:rPr>
              <a:t>CDEI WG Direct Recommendations</a:t>
            </a:r>
          </a:p>
          <a:p>
            <a:pPr marL="342900" indent="-342900">
              <a:lnSpc>
                <a:spcPts val="2040"/>
              </a:lnSpc>
              <a:buFont typeface="+mj-lt"/>
              <a:buAutoNum type="arabicPeriod"/>
            </a:pPr>
            <a:r>
              <a:rPr lang="en-US" sz="1400" dirty="0">
                <a:solidFill>
                  <a:schemeClr val="bg1"/>
                </a:solidFill>
                <a:latin typeface="Arial" panose="020B0604020202020204" pitchFamily="34" charset="0"/>
                <a:ea typeface="Roboto Light" panose="02000000000000000000" pitchFamily="2" charset="0"/>
                <a:cs typeface="Arial" panose="020B0604020202020204" pitchFamily="34" charset="0"/>
              </a:rPr>
              <a:t>Anonymous survey to evaluate Members' current DEI competency </a:t>
            </a:r>
          </a:p>
          <a:p>
            <a:pPr marL="342900" indent="-342900">
              <a:lnSpc>
                <a:spcPts val="2040"/>
              </a:lnSpc>
              <a:buFont typeface="+mj-lt"/>
              <a:buAutoNum type="arabicPeriod"/>
            </a:pPr>
            <a:r>
              <a:rPr lang="en-US" sz="1400" dirty="0">
                <a:solidFill>
                  <a:schemeClr val="bg1"/>
                </a:solidFill>
                <a:latin typeface="Arial" panose="020B0604020202020204" pitchFamily="34" charset="0"/>
                <a:ea typeface="Roboto Light" panose="02000000000000000000" pitchFamily="2" charset="0"/>
                <a:cs typeface="Arial" panose="020B0604020202020204" pitchFamily="34" charset="0"/>
              </a:rPr>
              <a:t>DEI consultant to conduct an education and training needs assessment </a:t>
            </a:r>
          </a:p>
          <a:p>
            <a:pPr marL="342900" indent="-342900">
              <a:lnSpc>
                <a:spcPts val="2040"/>
              </a:lnSpc>
              <a:buFont typeface="+mj-lt"/>
              <a:buAutoNum type="arabicPeriod"/>
            </a:pPr>
            <a:r>
              <a:rPr lang="en-US" sz="1400" dirty="0">
                <a:solidFill>
                  <a:schemeClr val="bg1"/>
                </a:solidFill>
                <a:latin typeface="Arial" panose="020B0604020202020204" pitchFamily="34" charset="0"/>
                <a:ea typeface="Roboto Light" panose="02000000000000000000" pitchFamily="2" charset="0"/>
                <a:cs typeface="Arial" panose="020B0604020202020204" pitchFamily="34" charset="0"/>
              </a:rPr>
              <a:t>Trainings and refreshers led by underrepresented communities</a:t>
            </a:r>
          </a:p>
          <a:p>
            <a:pPr marL="342900" indent="-342900">
              <a:lnSpc>
                <a:spcPts val="2040"/>
              </a:lnSpc>
              <a:buFont typeface="+mj-lt"/>
              <a:buAutoNum type="arabicPeriod"/>
            </a:pPr>
            <a:r>
              <a:rPr lang="en-US" sz="1400" dirty="0">
                <a:solidFill>
                  <a:schemeClr val="bg1"/>
                </a:solidFill>
                <a:latin typeface="Arial" panose="020B0604020202020204" pitchFamily="34" charset="0"/>
                <a:ea typeface="Roboto Light" panose="02000000000000000000" pitchFamily="2" charset="0"/>
                <a:cs typeface="Arial" panose="020B0604020202020204" pitchFamily="34" charset="0"/>
              </a:rPr>
              <a:t>Provide DEI competency/training for the Facilitation Team</a:t>
            </a:r>
          </a:p>
          <a:p>
            <a:pPr>
              <a:lnSpc>
                <a:spcPts val="2040"/>
              </a:lnSpc>
            </a:pPr>
            <a:endParaRPr lang="en-US" sz="1400" dirty="0">
              <a:solidFill>
                <a:schemeClr val="bg1"/>
              </a:solidFill>
              <a:latin typeface="Arial" panose="020B0604020202020204" pitchFamily="34" charset="0"/>
              <a:ea typeface="Roboto Light" panose="02000000000000000000" pitchFamily="2" charset="0"/>
              <a:cs typeface="Arial" panose="020B0604020202020204" pitchFamily="34" charset="0"/>
            </a:endParaRPr>
          </a:p>
          <a:p>
            <a:pPr>
              <a:lnSpc>
                <a:spcPts val="2040"/>
              </a:lnSpc>
            </a:pPr>
            <a:r>
              <a:rPr lang="en-US" sz="1400" b="1" dirty="0">
                <a:solidFill>
                  <a:schemeClr val="bg1"/>
                </a:solidFill>
                <a:latin typeface="Arial" panose="020B0604020202020204" pitchFamily="34" charset="0"/>
                <a:ea typeface="Roboto Light" panose="02000000000000000000" pitchFamily="2" charset="0"/>
                <a:cs typeface="Arial" panose="020B0604020202020204" pitchFamily="34" charset="0"/>
              </a:rPr>
              <a:t>Mini WG Recommendations</a:t>
            </a:r>
          </a:p>
          <a:p>
            <a:pPr marL="342900" indent="-342900">
              <a:lnSpc>
                <a:spcPts val="2040"/>
              </a:lnSpc>
              <a:buFont typeface="+mj-lt"/>
              <a:buAutoNum type="arabicPeriod" startAt="5"/>
            </a:pPr>
            <a:r>
              <a:rPr lang="en-US" sz="1400" dirty="0">
                <a:solidFill>
                  <a:schemeClr val="bg1"/>
                </a:solidFill>
                <a:latin typeface="Arial" panose="020B0604020202020204" pitchFamily="34" charset="0"/>
                <a:ea typeface="Roboto Light" panose="02000000000000000000" pitchFamily="2" charset="0"/>
                <a:cs typeface="Arial" panose="020B0604020202020204" pitchFamily="34" charset="0"/>
              </a:rPr>
              <a:t>Select representatives from CDEI WG to participate in the DEI Competency Activities to adopt continuity </a:t>
            </a:r>
          </a:p>
          <a:p>
            <a:pPr marL="342900" indent="-342900">
              <a:lnSpc>
                <a:spcPts val="2040"/>
              </a:lnSpc>
              <a:buFont typeface="+mj-lt"/>
              <a:buAutoNum type="arabicPeriod" startAt="5"/>
            </a:pPr>
            <a:r>
              <a:rPr lang="en-US" sz="1400" dirty="0">
                <a:solidFill>
                  <a:schemeClr val="bg1"/>
                </a:solidFill>
                <a:latin typeface="Arial" panose="020B0604020202020204" pitchFamily="34" charset="0"/>
                <a:ea typeface="Roboto Light" panose="02000000000000000000" pitchFamily="2" charset="0"/>
                <a:cs typeface="Arial" panose="020B0604020202020204" pitchFamily="34" charset="0"/>
              </a:rPr>
              <a:t>Offer DEI competency refreshers at set points during the year</a:t>
            </a:r>
          </a:p>
          <a:p>
            <a:pPr marL="342900" indent="-342900">
              <a:lnSpc>
                <a:spcPts val="2040"/>
              </a:lnSpc>
              <a:buFont typeface="+mj-lt"/>
              <a:buAutoNum type="arabicPeriod" startAt="5"/>
            </a:pPr>
            <a:r>
              <a:rPr lang="en-US" sz="1400" dirty="0">
                <a:solidFill>
                  <a:schemeClr val="bg1"/>
                </a:solidFill>
                <a:latin typeface="Arial" panose="020B0604020202020204" pitchFamily="34" charset="0"/>
                <a:ea typeface="Roboto Light" panose="02000000000000000000" pitchFamily="2" charset="0"/>
                <a:cs typeface="Arial" panose="020B0604020202020204" pitchFamily="34" charset="0"/>
              </a:rPr>
              <a:t>Provide methodology for Members to evaluate their organization’s DEI activities and commitments (internal and external)</a:t>
            </a:r>
          </a:p>
          <a:p>
            <a:pPr marL="342900" indent="-342900">
              <a:lnSpc>
                <a:spcPts val="2040"/>
              </a:lnSpc>
              <a:buFont typeface="+mj-lt"/>
              <a:buAutoNum type="arabicPeriod" startAt="5"/>
            </a:pPr>
            <a:r>
              <a:rPr lang="en-US" sz="1400" dirty="0">
                <a:solidFill>
                  <a:schemeClr val="bg1"/>
                </a:solidFill>
                <a:latin typeface="Arial" panose="020B0604020202020204" pitchFamily="34" charset="0"/>
                <a:ea typeface="Roboto Light" panose="02000000000000000000" pitchFamily="2" charset="0"/>
                <a:cs typeface="Arial" panose="020B0604020202020204" pitchFamily="34" charset="0"/>
              </a:rPr>
              <a:t>Develop and adopt a DEI Lens to utilize for decision-making and planning of CAEECC and CPUC strategies</a:t>
            </a:r>
          </a:p>
          <a:p>
            <a:pPr marL="342900" indent="-342900">
              <a:lnSpc>
                <a:spcPts val="2040"/>
              </a:lnSpc>
              <a:buFont typeface="+mj-lt"/>
              <a:buAutoNum type="arabicPeriod" startAt="5"/>
            </a:pPr>
            <a:r>
              <a:rPr lang="en-US" sz="1400" dirty="0">
                <a:solidFill>
                  <a:schemeClr val="bg1"/>
                </a:solidFill>
                <a:latin typeface="Arial" panose="020B0604020202020204" pitchFamily="34" charset="0"/>
                <a:ea typeface="Roboto Light" panose="02000000000000000000" pitchFamily="2" charset="0"/>
                <a:cs typeface="Arial" panose="020B0604020202020204" pitchFamily="34" charset="0"/>
              </a:rPr>
              <a:t>Ensure there is always, at minimum, one Member whose core organizational purpose is advocating for DEIJ within the energy sector</a:t>
            </a:r>
            <a:endParaRPr lang="en-US" sz="1400" dirty="0">
              <a:solidFill>
                <a:schemeClr val="bg1"/>
              </a:solidFill>
              <a:latin typeface="Montserrat Light" pitchFamily="2" charset="77"/>
              <a:ea typeface="Roboto Light" panose="02000000000000000000" pitchFamily="2" charset="0"/>
            </a:endParaRPr>
          </a:p>
        </p:txBody>
      </p:sp>
      <p:sp>
        <p:nvSpPr>
          <p:cNvPr id="19" name="CuadroTexto 799">
            <a:extLst>
              <a:ext uri="{FF2B5EF4-FFF2-40B4-BE49-F238E27FC236}">
                <a16:creationId xmlns:a16="http://schemas.microsoft.com/office/drawing/2014/main" id="{A8F6E788-42C3-9C44-B21B-33E526E65E83}"/>
              </a:ext>
            </a:extLst>
          </p:cNvPr>
          <p:cNvSpPr txBox="1"/>
          <p:nvPr/>
        </p:nvSpPr>
        <p:spPr>
          <a:xfrm>
            <a:off x="63610" y="2275910"/>
            <a:ext cx="3983603" cy="1631216"/>
          </a:xfrm>
          <a:prstGeom prst="rect">
            <a:avLst/>
          </a:prstGeom>
          <a:noFill/>
          <a:ln w="38100">
            <a:noFill/>
          </a:ln>
        </p:spPr>
        <p:txBody>
          <a:bodyPr wrap="square" rtlCol="0">
            <a:spAutoFit/>
          </a:bodyPr>
          <a:lstStyle/>
          <a:p>
            <a:pPr algn="ctr"/>
            <a:r>
              <a:rPr lang="en-US" sz="5000" b="1" dirty="0">
                <a:solidFill>
                  <a:schemeClr val="bg1"/>
                </a:solidFill>
                <a:latin typeface="Arial" panose="020B0604020202020204" pitchFamily="34" charset="0"/>
                <a:ea typeface="Lato" charset="0"/>
                <a:cs typeface="Arial" panose="020B0604020202020204" pitchFamily="34" charset="0"/>
              </a:rPr>
              <a:t>During Membership</a:t>
            </a:r>
          </a:p>
        </p:txBody>
      </p:sp>
      <p:sp>
        <p:nvSpPr>
          <p:cNvPr id="7" name="TextBox 6">
            <a:extLst>
              <a:ext uri="{FF2B5EF4-FFF2-40B4-BE49-F238E27FC236}">
                <a16:creationId xmlns:a16="http://schemas.microsoft.com/office/drawing/2014/main" id="{51B4A58F-8A21-4F7F-B0B6-F0743021B7A9}"/>
              </a:ext>
            </a:extLst>
          </p:cNvPr>
          <p:cNvSpPr txBox="1"/>
          <p:nvPr/>
        </p:nvSpPr>
        <p:spPr>
          <a:xfrm>
            <a:off x="5783762" y="5854709"/>
            <a:ext cx="6205652" cy="738664"/>
          </a:xfrm>
          <a:prstGeom prst="rect">
            <a:avLst/>
          </a:prstGeom>
          <a:noFill/>
        </p:spPr>
        <p:txBody>
          <a:bodyPr wrap="square">
            <a:spAutoFit/>
          </a:bodyPr>
          <a:lstStyle/>
          <a:p>
            <a:r>
              <a:rPr lang="en-US" sz="1400" dirty="0">
                <a:solidFill>
                  <a:srgbClr val="FF0000"/>
                </a:solidFill>
                <a:effectLst/>
                <a:latin typeface="Arial" panose="020B0604020202020204" pitchFamily="34" charset="0"/>
                <a:cs typeface="Arial" panose="020B0604020202020204" pitchFamily="34" charset="0"/>
              </a:rPr>
              <a:t>CPUC Rep Recommendation: Members share lessons/observations/model any best practices of CPUC-stakeholder meetings/workshops that reach ESJ Action plan goals 1, 5, 9?</a:t>
            </a:r>
            <a:endParaRPr lang="en-US" sz="1600" dirty="0">
              <a:solidFill>
                <a:srgbClr val="FF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6949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725510A8-183C-6545-8A4E-3C113331DE5C}"/>
              </a:ext>
            </a:extLst>
          </p:cNvPr>
          <p:cNvSpPr/>
          <p:nvPr/>
        </p:nvSpPr>
        <p:spPr>
          <a:xfrm rot="10800000" flipV="1">
            <a:off x="1583" y="-1"/>
            <a:ext cx="7854048" cy="6870549"/>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 name="TextBox 12">
            <a:extLst>
              <a:ext uri="{FF2B5EF4-FFF2-40B4-BE49-F238E27FC236}">
                <a16:creationId xmlns:a16="http://schemas.microsoft.com/office/drawing/2014/main" id="{20BC8CD3-1555-834D-9145-224E947E7733}"/>
              </a:ext>
            </a:extLst>
          </p:cNvPr>
          <p:cNvSpPr txBox="1"/>
          <p:nvPr/>
        </p:nvSpPr>
        <p:spPr>
          <a:xfrm>
            <a:off x="350543" y="151179"/>
            <a:ext cx="6954658" cy="6555641"/>
          </a:xfrm>
          <a:prstGeom prst="rect">
            <a:avLst/>
          </a:prstGeom>
          <a:noFill/>
          <a:ln>
            <a:noFill/>
          </a:ln>
        </p:spPr>
        <p:txBody>
          <a:bodyPr wrap="square" rtlCol="0">
            <a:spAutoFit/>
          </a:bodyPr>
          <a:lstStyle/>
          <a:p>
            <a:r>
              <a:rPr lang="en-US" sz="2000" dirty="0">
                <a:solidFill>
                  <a:schemeClr val="bg1"/>
                </a:solidFill>
                <a:latin typeface="Arial" panose="020B0604020202020204" pitchFamily="34" charset="0"/>
                <a:cs typeface="Arial" panose="020B0604020202020204" pitchFamily="34" charset="0"/>
              </a:rPr>
              <a:t>1. How are any of these recommendations unintentionally exclusionary to those we’re specifically intending to include?</a:t>
            </a:r>
          </a:p>
          <a:p>
            <a:r>
              <a:rPr lang="en-US" sz="2000" dirty="0">
                <a:solidFill>
                  <a:schemeClr val="bg1"/>
                </a:solidFill>
                <a:latin typeface="Arial" panose="020B0604020202020204" pitchFamily="34" charset="0"/>
                <a:cs typeface="Arial" panose="020B0604020202020204" pitchFamily="34" charset="0"/>
              </a:rPr>
              <a:t>2. How far reaching are these recommendations supposed to be?</a:t>
            </a:r>
          </a:p>
          <a:p>
            <a:pPr marL="800100" lvl="1" indent="-342900">
              <a:buFont typeface="Arial" panose="020B0604020202020204" pitchFamily="34" charset="0"/>
              <a:buChar char="•"/>
            </a:pPr>
            <a:r>
              <a:rPr lang="en-US" sz="2000" dirty="0">
                <a:solidFill>
                  <a:schemeClr val="bg1"/>
                </a:solidFill>
                <a:latin typeface="Arial" panose="020B0604020202020204" pitchFamily="34" charset="0"/>
                <a:cs typeface="Arial" panose="020B0604020202020204" pitchFamily="34" charset="0"/>
              </a:rPr>
              <a:t>All CAEECC working groups</a:t>
            </a:r>
          </a:p>
          <a:p>
            <a:pPr marL="800100" lvl="1" indent="-342900">
              <a:buFont typeface="Arial" panose="020B0604020202020204" pitchFamily="34" charset="0"/>
              <a:buChar char="•"/>
            </a:pPr>
            <a:r>
              <a:rPr lang="en-US" sz="2000" dirty="0">
                <a:solidFill>
                  <a:schemeClr val="bg1"/>
                </a:solidFill>
                <a:latin typeface="Arial" panose="020B0604020202020204" pitchFamily="34" charset="0"/>
                <a:cs typeface="Arial" panose="020B0604020202020204" pitchFamily="34" charset="0"/>
              </a:rPr>
              <a:t>All CPUC</a:t>
            </a:r>
          </a:p>
          <a:p>
            <a:pPr>
              <a:spcBef>
                <a:spcPts val="600"/>
              </a:spcBef>
            </a:pPr>
            <a:r>
              <a:rPr lang="en-US" sz="2000" dirty="0">
                <a:solidFill>
                  <a:schemeClr val="bg1"/>
                </a:solidFill>
                <a:latin typeface="Arial" panose="020B0604020202020204" pitchFamily="34" charset="0"/>
                <a:cs typeface="Arial" panose="020B0604020202020204" pitchFamily="34" charset="0"/>
              </a:rPr>
              <a:t>3. What are next steps in planning out recommendations?</a:t>
            </a:r>
          </a:p>
          <a:p>
            <a:pPr>
              <a:spcBef>
                <a:spcPts val="600"/>
              </a:spcBef>
            </a:pPr>
            <a:r>
              <a:rPr lang="en-US" sz="2000" dirty="0">
                <a:solidFill>
                  <a:schemeClr val="bg1"/>
                </a:solidFill>
                <a:latin typeface="Arial" panose="020B0604020202020204" pitchFamily="34" charset="0"/>
                <a:cs typeface="Arial" panose="020B0604020202020204" pitchFamily="34" charset="0"/>
              </a:rPr>
              <a:t>4.Where is there alignment with EE and DEI competency training?</a:t>
            </a:r>
          </a:p>
          <a:p>
            <a:pPr marL="914400" lvl="1" indent="-457200">
              <a:buFont typeface="Arial" panose="020B0604020202020204" pitchFamily="34" charset="0"/>
              <a:buChar char="•"/>
            </a:pPr>
            <a:r>
              <a:rPr lang="en-US" sz="2000" dirty="0">
                <a:solidFill>
                  <a:schemeClr val="bg1"/>
                </a:solidFill>
                <a:latin typeface="Arial" panose="020B0604020202020204" pitchFamily="34" charset="0"/>
                <a:cs typeface="Arial" panose="020B0604020202020204" pitchFamily="34" charset="0"/>
              </a:rPr>
              <a:t>Measure development</a:t>
            </a:r>
          </a:p>
          <a:p>
            <a:pPr marL="914400" lvl="1" indent="-457200">
              <a:buFont typeface="Arial" panose="020B0604020202020204" pitchFamily="34" charset="0"/>
              <a:buChar char="•"/>
            </a:pPr>
            <a:r>
              <a:rPr lang="en-US" sz="2000" dirty="0">
                <a:solidFill>
                  <a:schemeClr val="bg1"/>
                </a:solidFill>
                <a:latin typeface="Arial" panose="020B0604020202020204" pitchFamily="34" charset="0"/>
                <a:cs typeface="Arial" panose="020B0604020202020204" pitchFamily="34" charset="0"/>
              </a:rPr>
              <a:t>Cost effectiveness</a:t>
            </a:r>
          </a:p>
          <a:p>
            <a:pPr marL="914400" lvl="1" indent="-457200">
              <a:buFont typeface="Arial" panose="020B0604020202020204" pitchFamily="34" charset="0"/>
              <a:buChar char="•"/>
            </a:pPr>
            <a:r>
              <a:rPr lang="en-US" sz="2000" dirty="0">
                <a:solidFill>
                  <a:schemeClr val="bg1"/>
                </a:solidFill>
                <a:latin typeface="Arial" panose="020B0604020202020204" pitchFamily="34" charset="0"/>
                <a:cs typeface="Arial" panose="020B0604020202020204" pitchFamily="34" charset="0"/>
              </a:rPr>
              <a:t>Marketing</a:t>
            </a:r>
          </a:p>
          <a:p>
            <a:pPr marL="914400" lvl="1" indent="-457200">
              <a:buFont typeface="Arial" panose="020B0604020202020204" pitchFamily="34" charset="0"/>
              <a:buChar char="•"/>
            </a:pPr>
            <a:r>
              <a:rPr lang="en-US" sz="2000" dirty="0">
                <a:solidFill>
                  <a:schemeClr val="bg1"/>
                </a:solidFill>
                <a:latin typeface="Arial" panose="020B0604020202020204" pitchFamily="34" charset="0"/>
                <a:cs typeface="Arial" panose="020B0604020202020204" pitchFamily="34" charset="0"/>
              </a:rPr>
              <a:t>Human health</a:t>
            </a:r>
          </a:p>
          <a:p>
            <a:pPr marL="1141413" lvl="2"/>
            <a:r>
              <a:rPr lang="en-US" sz="2000" dirty="0">
                <a:solidFill>
                  <a:schemeClr val="bg1"/>
                </a:solidFill>
                <a:latin typeface="Arial" panose="020B0604020202020204" pitchFamily="34" charset="0"/>
                <a:cs typeface="Arial" panose="020B0604020202020204" pitchFamily="34" charset="0"/>
              </a:rPr>
              <a:t>1. HVAC in particular (air quality and heating/cooling needs)</a:t>
            </a:r>
          </a:p>
          <a:p>
            <a:pPr>
              <a:spcBef>
                <a:spcPts val="600"/>
              </a:spcBef>
            </a:pPr>
            <a:r>
              <a:rPr lang="en-US" sz="2000" dirty="0">
                <a:solidFill>
                  <a:schemeClr val="bg1"/>
                </a:solidFill>
                <a:latin typeface="Arial" panose="020B0604020202020204" pitchFamily="34" charset="0"/>
                <a:cs typeface="Arial" panose="020B0604020202020204" pitchFamily="34" charset="0"/>
              </a:rPr>
              <a:t>5. What happens when a member having gone through this process leaves CAEECC? Can they be tapped as a CAEECC future resource?</a:t>
            </a:r>
          </a:p>
          <a:p>
            <a:pPr marL="800100" lvl="1" indent="-342900">
              <a:spcBef>
                <a:spcPts val="600"/>
              </a:spcBef>
              <a:buFont typeface="Arial" panose="020B0604020202020204" pitchFamily="34" charset="0"/>
              <a:buChar char="•"/>
            </a:pPr>
            <a:r>
              <a:rPr lang="en-US" sz="2000" dirty="0">
                <a:solidFill>
                  <a:schemeClr val="bg1"/>
                </a:solidFill>
                <a:latin typeface="Arial" panose="020B0604020202020204" pitchFamily="34" charset="0"/>
                <a:cs typeface="Arial" panose="020B0604020202020204" pitchFamily="34" charset="0"/>
              </a:rPr>
              <a:t>Cycle of membership (from new members to end ex officio)</a:t>
            </a:r>
          </a:p>
        </p:txBody>
      </p:sp>
      <p:sp>
        <p:nvSpPr>
          <p:cNvPr id="5" name="Subtitle 2">
            <a:extLst>
              <a:ext uri="{FF2B5EF4-FFF2-40B4-BE49-F238E27FC236}">
                <a16:creationId xmlns:a16="http://schemas.microsoft.com/office/drawing/2014/main" id="{D95AD403-9EC1-9E44-A0B7-C213A68619A3}"/>
              </a:ext>
            </a:extLst>
          </p:cNvPr>
          <p:cNvSpPr txBox="1">
            <a:spLocks/>
          </p:cNvSpPr>
          <p:nvPr/>
        </p:nvSpPr>
        <p:spPr>
          <a:xfrm>
            <a:off x="8847251" y="4630032"/>
            <a:ext cx="2700998" cy="1340886"/>
          </a:xfrm>
          <a:prstGeom prst="rect">
            <a:avLst/>
          </a:prstGeom>
        </p:spPr>
        <p:txBody>
          <a:bodyPr vert="horz" wrap="square" lIns="108717" tIns="54359" rIns="108717" bIns="5435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0"/>
              </a:spcBef>
            </a:pPr>
            <a:r>
              <a:rPr lang="en-US" sz="4000" dirty="0">
                <a:solidFill>
                  <a:schemeClr val="tx1"/>
                </a:solidFill>
                <a:latin typeface="Arial" panose="020B0604020202020204" pitchFamily="34" charset="0"/>
                <a:ea typeface="Roboto Light" panose="02000000000000000000" pitchFamily="2" charset="0"/>
                <a:cs typeface="Arial" panose="020B0604020202020204" pitchFamily="34" charset="0"/>
              </a:rPr>
              <a:t>Lingering Questions</a:t>
            </a:r>
          </a:p>
        </p:txBody>
      </p:sp>
      <p:sp>
        <p:nvSpPr>
          <p:cNvPr id="12" name="Triangle 11">
            <a:extLst>
              <a:ext uri="{FF2B5EF4-FFF2-40B4-BE49-F238E27FC236}">
                <a16:creationId xmlns:a16="http://schemas.microsoft.com/office/drawing/2014/main" id="{A5065404-E212-2D4D-A7C2-EC3ABCCBA1FD}"/>
              </a:ext>
            </a:extLst>
          </p:cNvPr>
          <p:cNvSpPr/>
          <p:nvPr/>
        </p:nvSpPr>
        <p:spPr>
          <a:xfrm rot="10800000">
            <a:off x="6864011" y="0"/>
            <a:ext cx="1983240" cy="120058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Tree>
    <p:extLst>
      <p:ext uri="{BB962C8B-B14F-4D97-AF65-F5344CB8AC3E}">
        <p14:creationId xmlns:p14="http://schemas.microsoft.com/office/powerpoint/2010/main" val="28365532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801</TotalTime>
  <Words>604</Words>
  <Application>Microsoft Macintosh PowerPoint</Application>
  <PresentationFormat>Widescreen</PresentationFormat>
  <Paragraphs>82</Paragraphs>
  <Slides>8</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Montserrat</vt:lpstr>
      <vt:lpstr>Montserrat Light</vt:lpstr>
      <vt:lpstr>Montserrat SemiBold</vt:lpstr>
      <vt:lpstr>Office Theme</vt:lpstr>
      <vt:lpstr>Competency Building  Draft Recommendations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Competency Building  Draft Recommendations</dc:title>
  <dc:creator>Mabell Garcia Paine</dc:creator>
  <cp:lastModifiedBy>Katherine Mckeague Abrams</cp:lastModifiedBy>
  <cp:revision>9</cp:revision>
  <dcterms:created xsi:type="dcterms:W3CDTF">2022-02-21T23:18:33Z</dcterms:created>
  <dcterms:modified xsi:type="dcterms:W3CDTF">2022-02-23T15:43:38Z</dcterms:modified>
</cp:coreProperties>
</file>