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97" r:id="rId2"/>
    <p:sldId id="298" r:id="rId3"/>
    <p:sldId id="316" r:id="rId4"/>
  </p:sldIdLst>
  <p:sldSz cx="9144000" cy="6858000" type="screen4x3"/>
  <p:notesSz cx="7008813" cy="9294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3D5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04" autoAdjust="0"/>
    <p:restoredTop sz="94689" autoAdjust="0"/>
  </p:normalViewPr>
  <p:slideViewPr>
    <p:cSldViewPr snapToObjects="1">
      <p:cViewPr varScale="1">
        <p:scale>
          <a:sx n="83" d="100"/>
          <a:sy n="83" d="100"/>
        </p:scale>
        <p:origin x="400" y="200"/>
      </p:cViewPr>
      <p:guideLst>
        <p:guide orient="horz" pos="2160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5" d="100"/>
          <a:sy n="65" d="100"/>
        </p:scale>
        <p:origin x="-1692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787" cy="46505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9440" y="0"/>
            <a:ext cx="3037787" cy="46505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82600FF-0C17-4BBC-AA06-FA92D61278ED}" type="datetimeFigureOut">
              <a:rPr lang="en-US" smtClean="0"/>
              <a:t>8/15/18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516" y="4415672"/>
            <a:ext cx="5605781" cy="418234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8167"/>
            <a:ext cx="3037787" cy="46505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9440" y="8828167"/>
            <a:ext cx="3037787" cy="46505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A87CDF5D-A4E0-4A69-B8E4-0A96456AF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2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DF5D-A4E0-4A69-B8E4-0A96456AF1E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6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CDF5D-A4E0-4A69-B8E4-0A96456AF1E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2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chTitle_Midday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7" descr="SDGEconnectedlogo_S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81000"/>
            <a:ext cx="1828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6400800" cy="506730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1">
                <a:solidFill>
                  <a:srgbClr val="000000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26282"/>
            <a:ext cx="6172200" cy="969118"/>
          </a:xfrm>
        </p:spPr>
        <p:txBody>
          <a:bodyPr lIns="0">
            <a:normAutofit/>
          </a:bodyPr>
          <a:lstStyle>
            <a:lvl1pPr algn="l">
              <a:defRPr sz="3000" b="0" i="1">
                <a:latin typeface="Verdana"/>
                <a:cs typeface="Verdan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CDE1D-2EAB-441D-8776-6D36A14D6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28CD7-6690-4BA1-9D84-5308B01756DD}" type="datetime1">
              <a:rPr lang="en-US" smtClean="0"/>
              <a:t>8/15/18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F0000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9212-71B4-4AFE-9055-B5171C732045}" type="datetime1">
              <a:rPr lang="en-US" smtClean="0"/>
              <a:t>8/15/18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F17D-E16A-444A-9260-973F46044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ch_Inside-Midda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5943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75DCAA-3EAF-44B3-B25C-C3B85A046CE0}" type="datetime1">
              <a:rPr lang="en-US" smtClean="0"/>
              <a:t>8/15/18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8E4007-524B-4084-9361-13D6467BF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8" descr="SDGEconnectedlogo_S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90500"/>
            <a:ext cx="1371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i="1" kern="1200">
          <a:solidFill>
            <a:srgbClr val="000000"/>
          </a:solidFill>
          <a:latin typeface="Verdana"/>
          <a:ea typeface="Verdana" pitchFamily="34" charset="0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i="1">
          <a:solidFill>
            <a:schemeClr val="bg1"/>
          </a:solidFill>
          <a:latin typeface="Verdana" pitchFamily="34" charset="0"/>
        </a:defRPr>
      </a:lvl9pPr>
    </p:titleStyle>
    <p:bodyStyle>
      <a:lvl1pPr marL="164592" indent="-164592" algn="l" defTabSz="457200" rtl="0" eaLnBrk="0" fontAlgn="base" hangingPunct="0">
        <a:spcBef>
          <a:spcPct val="20000"/>
        </a:spcBef>
        <a:spcAft>
          <a:spcPts val="1200"/>
        </a:spcAft>
        <a:buClr>
          <a:srgbClr val="FF0000"/>
        </a:buClr>
        <a:buSzPct val="125000"/>
        <a:buFont typeface="Arial" charset="0"/>
        <a:buChar char="•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1200"/>
        </a:spcAft>
        <a:buClr>
          <a:srgbClr val="FF0000"/>
        </a:buClr>
        <a:buFont typeface="Arial" charset="0"/>
        <a:buChar char="–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3731" y="1447800"/>
            <a:ext cx="6400800" cy="506730"/>
          </a:xfrm>
        </p:spPr>
        <p:txBody>
          <a:bodyPr/>
          <a:lstStyle/>
          <a:p>
            <a:r>
              <a:rPr lang="en-US" dirty="0"/>
              <a:t>August 21,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8343"/>
            <a:ext cx="6400800" cy="1066800"/>
          </a:xfrm>
        </p:spPr>
        <p:txBody>
          <a:bodyPr>
            <a:noAutofit/>
          </a:bodyPr>
          <a:lstStyle/>
          <a:p>
            <a:r>
              <a:rPr lang="en-US" sz="2600" dirty="0"/>
              <a:t>Overview of 2019 Energy Efficiency Portfolio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50641-EFBA-401A-9B4C-035BC81818A9}"/>
              </a:ext>
            </a:extLst>
          </p:cNvPr>
          <p:cNvSpPr txBox="1"/>
          <p:nvPr/>
        </p:nvSpPr>
        <p:spPr>
          <a:xfrm>
            <a:off x="533400" y="5297269"/>
            <a:ext cx="324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George Katsufrakis</a:t>
            </a:r>
          </a:p>
          <a:p>
            <a:r>
              <a:rPr lang="en-US" dirty="0"/>
              <a:t>SDG&amp;E EE Portfolio Manager</a:t>
            </a:r>
          </a:p>
        </p:txBody>
      </p:sp>
    </p:spTree>
    <p:extLst>
      <p:ext uri="{BB962C8B-B14F-4D97-AF65-F5344CB8AC3E}">
        <p14:creationId xmlns:p14="http://schemas.microsoft.com/office/powerpoint/2010/main" val="4071401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CDCB-8BE8-40C4-BE50-CA854DDE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Budget, Savings &amp; Cost Effectiveness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700F8-1184-4104-BECF-1B6EB83F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4F17D-E16A-444A-9260-973F460441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2EB3939-78D3-4985-8975-C03390778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7772400" cy="50609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CC51B23-5B6D-4FAE-B2D5-5F97243C51C3}"/>
              </a:ext>
            </a:extLst>
          </p:cNvPr>
          <p:cNvSpPr txBox="1"/>
          <p:nvPr/>
        </p:nvSpPr>
        <p:spPr>
          <a:xfrm>
            <a:off x="457200" y="6326990"/>
            <a:ext cx="2842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** TRC and PAC are without C&amp;S savings.</a:t>
            </a:r>
          </a:p>
        </p:txBody>
      </p:sp>
    </p:spTree>
    <p:extLst>
      <p:ext uri="{BB962C8B-B14F-4D97-AF65-F5344CB8AC3E}">
        <p14:creationId xmlns:p14="http://schemas.microsoft.com/office/powerpoint/2010/main" val="413011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05D8-2FA9-4803-8613-1D102599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on Current Planning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6CDE-B3FC-4DAE-8370-34BB4AEC6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SDG&amp;E’s 2019 ABAL analysis are ready for final review.  We do not anticipate any significant changes at this time.</a:t>
            </a:r>
          </a:p>
          <a:p>
            <a:r>
              <a:rPr lang="en-US" dirty="0"/>
              <a:t>Reclassifying Home Upgrade Program -- Advanced program component from resource to non-resource program.  </a:t>
            </a:r>
          </a:p>
          <a:p>
            <a:pPr lvl="1"/>
            <a:r>
              <a:rPr lang="en-US" dirty="0"/>
              <a:t>This will allow continued program offerings to customers while we investigate methods to improve reporting of measure cost. </a:t>
            </a:r>
          </a:p>
          <a:p>
            <a:r>
              <a:rPr lang="en-US" dirty="0"/>
              <a:t>Removed the current  HVAC CAV to VAV measure from the forecast.</a:t>
            </a:r>
          </a:p>
          <a:p>
            <a:pPr lvl="1"/>
            <a:r>
              <a:rPr lang="en-US" dirty="0"/>
              <a:t>SDG&amp;E will accept projects with this measure provided that the project/measure is cost-effective under the custom measure category. </a:t>
            </a:r>
          </a:p>
          <a:p>
            <a:r>
              <a:rPr lang="en-US" dirty="0"/>
              <a:t>Increased total EE budget by approximately $10 million: </a:t>
            </a:r>
          </a:p>
          <a:p>
            <a:pPr lvl="1"/>
            <a:r>
              <a:rPr lang="en-US" dirty="0"/>
              <a:t>approximately 40% for additional funds for existing third party programs</a:t>
            </a:r>
          </a:p>
          <a:p>
            <a:pPr lvl="1"/>
            <a:r>
              <a:rPr lang="en-US" dirty="0"/>
              <a:t>Approximately 60% for increased incentives/DI non-incentives for commercial/industrial and residential sectors.</a:t>
            </a:r>
          </a:p>
          <a:p>
            <a:r>
              <a:rPr lang="en-US" dirty="0"/>
              <a:t>Adjusted Nonresidential New Construction savings downward to reflect future adjustments for modelling updates.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3F97A-D049-4789-B4FD-02146E64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4F17D-E16A-444A-9260-973F4604417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54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189</Words>
  <Application>Microsoft Macintosh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Overview of 2019 Energy Efficiency Portfolio Update</vt:lpstr>
      <vt:lpstr>Draft Budget, Savings &amp; Cost Effectiveness</vt:lpstr>
      <vt:lpstr>Updates on Current Planning Status</vt:lpstr>
    </vt:vector>
  </TitlesOfParts>
  <Company>viadesign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Susan Rivo</cp:lastModifiedBy>
  <cp:revision>247</cp:revision>
  <cp:lastPrinted>2015-05-19T15:38:17Z</cp:lastPrinted>
  <dcterms:created xsi:type="dcterms:W3CDTF">2011-12-15T00:43:44Z</dcterms:created>
  <dcterms:modified xsi:type="dcterms:W3CDTF">2018-08-16T03:29:42Z</dcterms:modified>
</cp:coreProperties>
</file>