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70" r:id="rId8"/>
    <p:sldId id="271" r:id="rId9"/>
    <p:sldId id="269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4AC228-1710-3982-D54D-8AC4FFBC95AA}" v="1" dt="2018-08-14T22:33:17.2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7C735-F405-486C-BE4B-4401196C871A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C19B-7B26-4938-ADD6-197ECA8B3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154D5-B816-44CA-8C0E-A3EC80EBE2A2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EBEF3-1EB7-4373-91B5-70F427B4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1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EBEF3-1EB7-4373-91B5-70F427B4C9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31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EBEF3-1EB7-4373-91B5-70F427B4C9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31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b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0EBEF3-1EB7-4373-91B5-70F427B4C9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8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6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2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8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3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7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6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38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7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0D11-3CE5-4A6A-A4DD-7E736CF10D6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C12D-E918-46DE-B35B-342AE7ACC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0E7A79-F10A-47D3-919D-58A7FB9E4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223" y="2407139"/>
            <a:ext cx="6177138" cy="877790"/>
          </a:xfrm>
        </p:spPr>
        <p:txBody>
          <a:bodyPr/>
          <a:lstStyle/>
          <a:p>
            <a:r>
              <a:rPr lang="en-US" sz="4800">
                <a:latin typeface="+mn-lt"/>
              </a:rPr>
              <a:t>2019 ABAL Overview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20714"/>
            <a:ext cx="1271171" cy="4555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68539" y="3244334"/>
            <a:ext cx="2806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[Southern California Edison]</a:t>
            </a:r>
          </a:p>
        </p:txBody>
      </p:sp>
    </p:spTree>
    <p:extLst>
      <p:ext uri="{BB962C8B-B14F-4D97-AF65-F5344CB8AC3E}">
        <p14:creationId xmlns:p14="http://schemas.microsoft.com/office/powerpoint/2010/main" val="31355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CD957-DB21-4347-95E7-A27A3C36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169742"/>
            <a:ext cx="7886700" cy="892908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2019 Budget &amp; Cost-Effectiveness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82" y="940293"/>
            <a:ext cx="8137118" cy="559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10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489040"/>
            <a:ext cx="6347713" cy="564776"/>
          </a:xfrm>
        </p:spPr>
        <p:txBody>
          <a:bodyPr>
            <a:normAutofit/>
          </a:bodyPr>
          <a:lstStyle/>
          <a:p>
            <a:r>
              <a:rPr lang="en-US" sz="3200" b="1">
                <a:latin typeface="+mn-lt"/>
              </a:rPr>
              <a:t>Budget True-Up (2018-2025)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pic>
        <p:nvPicPr>
          <p:cNvPr id="9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489EF9B5-B12A-4DCB-8AB1-59C95231F1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081" y="1193022"/>
            <a:ext cx="7604403" cy="508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9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489040"/>
            <a:ext cx="7982074" cy="564776"/>
          </a:xfrm>
        </p:spPr>
        <p:txBody>
          <a:bodyPr>
            <a:noAutofit/>
          </a:bodyPr>
          <a:lstStyle/>
          <a:p>
            <a:r>
              <a:rPr lang="en-US" sz="3200" b="1">
                <a:latin typeface="+mn-lt"/>
              </a:rPr>
              <a:t>Changes in ABAL from 8/2 CAEECC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73F5C6-358B-4B23-90B4-5292A4E1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64" y="1290917"/>
            <a:ext cx="8174035" cy="51098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3045" indent="-233045" fontAlgn="base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Maintained cost-effectiveness between 1.0 and 1.25</a:t>
            </a:r>
          </a:p>
          <a:p>
            <a:pPr marL="457200" lvl="1" indent="-223520" fontAlgn="base"/>
            <a:r>
              <a:rPr lang="en-US"/>
              <a:t>CEDARS cost-effectiveness calculator updated, increasing SCE TRC</a:t>
            </a:r>
            <a:endParaRPr lang="en-US">
              <a:cs typeface="Calibri"/>
            </a:endParaRPr>
          </a:p>
          <a:p>
            <a:pPr marL="233045" indent="-233045" fontAlgn="base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Draft budget remains below 2019 authorized budget – approx. $23M</a:t>
            </a:r>
            <a:endParaRPr lang="en-US">
              <a:cs typeface="Calibri"/>
            </a:endParaRPr>
          </a:p>
          <a:p>
            <a:pPr marL="457200" lvl="1" indent="-223520" fontAlgn="base">
              <a:lnSpc>
                <a:spcPct val="100000"/>
              </a:lnSpc>
            </a:pPr>
            <a:r>
              <a:rPr lang="en-US"/>
              <a:t>$18M budget increase since 8/2 meeting</a:t>
            </a:r>
            <a:endParaRPr lang="en-US">
              <a:cs typeface="Calibri"/>
            </a:endParaRPr>
          </a:p>
          <a:p>
            <a:pPr marL="457200" lvl="1" indent="-223520" fontAlgn="base">
              <a:lnSpc>
                <a:spcPct val="100000"/>
              </a:lnSpc>
            </a:pPr>
            <a:r>
              <a:rPr lang="en-US"/>
              <a:t>Retained Commercial Direct Install and Schools Energy Efficiency Programs</a:t>
            </a:r>
            <a:endParaRPr lang="en-US">
              <a:cs typeface="Calibri"/>
            </a:endParaRPr>
          </a:p>
          <a:p>
            <a:pPr marL="457200" lvl="1" indent="-223520" fontAlgn="base">
              <a:lnSpc>
                <a:spcPct val="100000"/>
              </a:lnSpc>
            </a:pPr>
            <a:r>
              <a:rPr lang="en-US"/>
              <a:t>Increased budgeted startup funds for new 3rd party programs</a:t>
            </a:r>
            <a:endParaRPr lang="en-US">
              <a:cs typeface="Calibri"/>
            </a:endParaRPr>
          </a:p>
          <a:p>
            <a:pPr marL="457200" lvl="1" indent="-223520" fontAlgn="base">
              <a:lnSpc>
                <a:spcPct val="100000"/>
              </a:lnSpc>
            </a:pPr>
            <a:r>
              <a:rPr lang="en-US"/>
              <a:t>Remaining funds ($23m) below authorized allocated to remaining years</a:t>
            </a:r>
            <a:endParaRPr lang="en-US">
              <a:cs typeface="Calibri"/>
            </a:endParaRPr>
          </a:p>
          <a:p>
            <a:pPr marL="233045" indent="-233045" fontAlgn="base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Savings forecast is above CPUC goals for both kWh and kW</a:t>
            </a:r>
            <a:endParaRPr lang="en-US">
              <a:cs typeface="Calibri"/>
            </a:endParaRPr>
          </a:p>
          <a:p>
            <a:pPr marL="457200" lvl="1" indent="-223520" fontAlgn="base">
              <a:lnSpc>
                <a:spcPct val="110000"/>
              </a:lnSpc>
            </a:pPr>
            <a:r>
              <a:rPr lang="en-US"/>
              <a:t>Additional optimization throughout, including:  Res Energy Advisor;  Non Res HVAC;  Res Direct Install;  Plug Load &amp; Appliances;  Multifamily EE</a:t>
            </a:r>
            <a:endParaRPr lang="en-US">
              <a:cs typeface="Calibri"/>
            </a:endParaRPr>
          </a:p>
          <a:p>
            <a:pPr marL="457200" lvl="1" indent="-223520" fontAlgn="base">
              <a:lnSpc>
                <a:spcPct val="110000"/>
              </a:lnSpc>
            </a:pPr>
            <a:r>
              <a:rPr lang="en-US"/>
              <a:t>Commercial Direct Install and Schools EE programs will provide immediate 2019 savings and may be targeted to hard-to-reach areas</a:t>
            </a:r>
            <a:endParaRPr lang="en-US">
              <a:cs typeface="Calibri"/>
            </a:endParaRPr>
          </a:p>
          <a:p>
            <a:pPr marL="233045" indent="-233045" fontAlgn="base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Updated Codes &amp; Standards savings data and created “National and International Standards” sub-program as part of C&amp;S</a:t>
            </a:r>
            <a:endParaRPr lang="en-US">
              <a:cs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416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B4098-1C8D-4861-A8AA-E60238F6A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513021"/>
            <a:ext cx="8032378" cy="564776"/>
          </a:xfrm>
        </p:spPr>
        <p:txBody>
          <a:bodyPr>
            <a:noAutofit/>
          </a:bodyPr>
          <a:lstStyle/>
          <a:p>
            <a:r>
              <a:rPr lang="en-US" sz="3200" b="1">
                <a:latin typeface="+mn-lt"/>
              </a:rPr>
              <a:t>Anticipated Changes from 8/21 to 9/4 Filing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1" y="2874537"/>
            <a:ext cx="333487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hangingPunct="0">
              <a:lnSpc>
                <a:spcPct val="80000"/>
              </a:lnSpc>
              <a:spcBef>
                <a:spcPts val="1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40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140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882" y="6533584"/>
            <a:ext cx="29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2064" y="1289304"/>
            <a:ext cx="8174736" cy="51114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33045" indent="-233045" fontAlgn="base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Modifications to reflect DEER changes, non-DEER changes, and/or other energy savings / cost-effectiveness dispositions, including Savings by Design</a:t>
            </a:r>
          </a:p>
          <a:p>
            <a:pPr marL="233045" indent="-233045" fontAlgn="base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Minor adjustments to measures and programs within the portfolio from further optimization</a:t>
            </a:r>
            <a:endParaRPr lang="en-US">
              <a:cs typeface="Calibri"/>
            </a:endParaRPr>
          </a:p>
          <a:p>
            <a:pPr marL="233045" indent="-233045" fontAlgn="base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May revise program closure list</a:t>
            </a:r>
            <a:endParaRPr lang="en-US">
              <a:cs typeface="Calibri"/>
            </a:endParaRPr>
          </a:p>
          <a:p>
            <a:pPr marL="233045" indent="-233045" fontAlgn="base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All budget and savings inputs may be changed during the final quality control and review process before final filing</a:t>
            </a:r>
            <a:endParaRPr lang="en-US">
              <a:cs typeface="Calibri"/>
            </a:endParaRPr>
          </a:p>
          <a:p>
            <a:pPr marL="233045" indent="-233045" fontAlgn="base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/>
              <a:t>Edits to draft Advice Letter language to reflect aforementioned changes and other reviews</a:t>
            </a:r>
          </a:p>
          <a:p>
            <a:pPr marL="233045" indent="-233045" fontAlgn="base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>
                <a:cs typeface="Calibri"/>
              </a:rPr>
              <a:t>EM&amp;V budgets may change based on final inputs</a:t>
            </a:r>
          </a:p>
        </p:txBody>
      </p:sp>
    </p:spTree>
    <p:extLst>
      <p:ext uri="{BB962C8B-B14F-4D97-AF65-F5344CB8AC3E}">
        <p14:creationId xmlns:p14="http://schemas.microsoft.com/office/powerpoint/2010/main" val="121675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143" y="2242294"/>
            <a:ext cx="6347713" cy="1320800"/>
          </a:xfrm>
        </p:spPr>
        <p:txBody>
          <a:bodyPr/>
          <a:lstStyle/>
          <a:p>
            <a:pPr algn="ctr"/>
            <a:r>
              <a:rPr lang="en-US" b="1">
                <a:latin typeface="+mn-lt"/>
              </a:rPr>
              <a:t>Questions?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489521"/>
            <a:ext cx="9144000" cy="3651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/>
          <a:lstStyle/>
          <a:p>
            <a:pPr algn="r"/>
            <a:r>
              <a:rPr lang="en-US"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Southern California Edison</a:t>
            </a:r>
          </a:p>
        </p:txBody>
      </p:sp>
    </p:spTree>
    <p:extLst>
      <p:ext uri="{BB962C8B-B14F-4D97-AF65-F5344CB8AC3E}">
        <p14:creationId xmlns:p14="http://schemas.microsoft.com/office/powerpoint/2010/main" val="96468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lobal Set" ma:contentTypeID="0x0101000126D57F6C1098408AE9C97F7ECFC4C7002E32963353EF6A4F8F46A1545000ADF8" ma:contentTypeVersion="21" ma:contentTypeDescription="" ma:contentTypeScope="" ma:versionID="06f454afd778c067811e7a255886364f">
  <xsd:schema xmlns:xsd="http://www.w3.org/2001/XMLSchema" xmlns:xs="http://www.w3.org/2001/XMLSchema" xmlns:p="http://schemas.microsoft.com/office/2006/metadata/properties" xmlns:ns1="http://schemas.microsoft.com/sharepoint/v3" xmlns:ns2="e45da448-bf9c-43e8-8676-7e88d583ded9" xmlns:ns3="3c420519-bb4e-4e73-a6f2-23cc94918125" xmlns:ns4="4d8e1ffe-3355-4f69-9fd1-fa02cb65d10f" xmlns:ns5="http://schemas.microsoft.com/sharepoint/v3/fields" targetNamespace="http://schemas.microsoft.com/office/2006/metadata/properties" ma:root="true" ma:fieldsID="8f02c867835443737a57b435f847c948" ns1:_="" ns2:_="" ns3:_="" ns4:_="" ns5:_="">
    <xsd:import namespace="http://schemas.microsoft.com/sharepoint/v3"/>
    <xsd:import namespace="e45da448-bf9c-43e8-8676-7e88d583ded9"/>
    <xsd:import namespace="3c420519-bb4e-4e73-a6f2-23cc94918125"/>
    <xsd:import namespace="4d8e1ffe-3355-4f69-9fd1-fa02cb65d10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Sub_x002d__x0020_Program" minOccurs="0"/>
                <xsd:element ref="ns3:Document_x0020_use_x0020_case" minOccurs="0"/>
                <xsd:element ref="ns3:Project" minOccurs="0"/>
                <xsd:element ref="ns5:_DCDateModified" minOccurs="0"/>
                <xsd:element ref="ns5:_DCDateCreated" minOccurs="0"/>
                <xsd:element ref="ns3:Program0" minOccurs="0"/>
                <xsd:element ref="ns3:Project_x0020_Name" minOccurs="0"/>
                <xsd:element ref="ns1:ReportOwner" minOccurs="0"/>
                <xsd:element ref="ns2:b01666ef1c1d4feda5610ef2152091e3" minOccurs="0"/>
                <xsd:element ref="ns2:TaxCatchAll" minOccurs="0"/>
                <xsd:element ref="ns2:h19982cb4b68468f87fd990f143edc70" minOccurs="0"/>
                <xsd:element ref="ns2:cf0f9a78bd504807a2e2623e4631b3fa" minOccurs="0"/>
                <xsd:element ref="ns2:p966c3bd56b4429f8be8750bc2889a10" minOccurs="0"/>
                <xsd:element ref="ns2:TaxCatchAllLabel" minOccurs="0"/>
                <xsd:element ref="ns4:TaxKeywordTaxHTField" minOccurs="0"/>
                <xsd:element ref="ns4:LastSharedByUser" minOccurs="0"/>
                <xsd:element ref="ns4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Owner" ma:index="14" nillable="true" ma:displayName="Owner" ma:description="Owner of this document" ma:list="UserInfo" ma:internalName="Report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a448-bf9c-43e8-8676-7e88d583ded9" elementFormDefault="qualified">
    <xsd:import namespace="http://schemas.microsoft.com/office/2006/documentManagement/types"/>
    <xsd:import namespace="http://schemas.microsoft.com/office/infopath/2007/PartnerControls"/>
    <xsd:element name="b01666ef1c1d4feda5610ef2152091e3" ma:index="17" nillable="true" ma:taxonomy="true" ma:internalName="b01666ef1c1d4feda5610ef2152091e3" ma:taxonomyFieldName="SCE_x0020_Owner" ma:displayName="SCE Owner" ma:default="" ma:fieldId="{b01666ef-1c1d-4fed-a561-0ef2152091e3}" ma:sspId="1da7e81d-6ea8-45c5-b51f-f6fb8dd5843f" ma:termSetId="b7152481-c1a6-4cbc-91c8-0732456285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description="" ma:hidden="true" ma:list="{74fd9093-dcbe-4b19-8c1d-75cbb98e3aa0}" ma:internalName="TaxCatchAll" ma:showField="CatchAllData" ma:web="4d8e1ffe-3355-4f69-9fd1-fa02cb65d1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19982cb4b68468f87fd990f143edc70" ma:index="19" nillable="true" ma:taxonomy="true" ma:internalName="h19982cb4b68468f87fd990f143edc70" ma:taxonomyFieldName="SCEDocumentType" ma:displayName="SCE Document Type" ma:readOnly="false" ma:default="" ma:fieldId="{119982cb-4b68-468f-87fd-990f143edc70}" ma:sspId="1da7e81d-6ea8-45c5-b51f-f6fb8dd5843f" ma:termSetId="1926f50e-84fd-413b-9323-8cb7129deefd" ma:anchorId="a2dcb3dd-4497-4c3b-b4f4-397af68b8279" ma:open="false" ma:isKeyword="false">
      <xsd:complexType>
        <xsd:sequence>
          <xsd:element ref="pc:Terms" minOccurs="0" maxOccurs="1"/>
        </xsd:sequence>
      </xsd:complexType>
    </xsd:element>
    <xsd:element name="cf0f9a78bd504807a2e2623e4631b3fa" ma:index="20" nillable="true" ma:taxonomy="true" ma:internalName="cf0f9a78bd504807a2e2623e4631b3fa" ma:taxonomyFieldName="SCE_x0020_Access_x0020_Classification" ma:displayName="SCE Access Classification" ma:readOnly="false" ma:default="" ma:fieldId="{cf0f9a78-bd50-4807-a2e2-623e4631b3fa}" ma:sspId="1da7e81d-6ea8-45c5-b51f-f6fb8dd5843f" ma:termSetId="0cd2d6f6-43b5-4d7b-8dc6-eb8f0e5230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966c3bd56b4429f8be8750bc2889a10" ma:index="21" nillable="true" ma:taxonomy="true" ma:internalName="p966c3bd56b4429f8be8750bc2889a10" ma:taxonomyFieldName="SCE_x0020_Handling_x0020_Classifications" ma:displayName="SCE Handling Classifications" ma:readOnly="false" ma:default="" ma:fieldId="{9966c3bd-56b4-429f-8be8-750bc2889a10}" ma:taxonomyMulti="true" ma:sspId="1da7e81d-6ea8-45c5-b51f-f6fb8dd5843f" ma:termSetId="5d17f32d-b94c-400c-8e7d-4f26f0d0cc7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description="" ma:hidden="true" ma:list="{74fd9093-dcbe-4b19-8c1d-75cbb98e3aa0}" ma:internalName="TaxCatchAllLabel" ma:readOnly="true" ma:showField="CatchAllDataLabel" ma:web="4d8e1ffe-3355-4f69-9fd1-fa02cb65d1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20519-bb4e-4e73-a6f2-23cc94918125" elementFormDefault="qualified">
    <xsd:import namespace="http://schemas.microsoft.com/office/2006/documentManagement/types"/>
    <xsd:import namespace="http://schemas.microsoft.com/office/infopath/2007/PartnerControls"/>
    <xsd:element name="Sub_x002d__x0020_Program" ma:index="6" nillable="true" ma:displayName="Sub-Program" ma:internalName="Sub_x002d__x0020_Progra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IA Calculated Energy Efficiency Programs"/>
                    <xsd:enumeration value="CIA Continuous Energy Improvement Programs"/>
                    <xsd:enumeration value="CIA Deemed Energy Efficiency Programs"/>
                    <xsd:enumeration value="CIA Energy Advisor Programs"/>
                    <xsd:enumeration value="Building Code Advocacy"/>
                    <xsd:enumeration value="Appliance Standards Advocacy"/>
                    <xsd:enumeration value="Compliance Improvement"/>
                    <xsd:enumeration value="C&amp;S Local Ordinances"/>
                    <xsd:enumeration value="C&amp;S Planning &amp; Coordination"/>
                    <xsd:enumeration value="Commercial Direct Install Program"/>
                    <xsd:enumeration value="Comprehensive Manufactured Homes"/>
                    <xsd:enumeration value="Energy Advisor Program"/>
                    <xsd:enumeration value="Energy Upgrade California"/>
                    <xsd:enumeration value="ET Technology Development Support"/>
                    <xsd:enumeration value="ET Technology Assessments"/>
                    <xsd:enumeration value="ET Technology Introduction Support"/>
                    <xsd:enumeration value="Integrated Demand Side Management Program"/>
                    <xsd:enumeration value="On-Bill Financing"/>
                    <xsd:enumeration value="ARRA-Originated Financing"/>
                    <xsd:enumeration value="New Finance Offerings"/>
                    <xsd:enumeration value="Lighting Market Transformation"/>
                    <xsd:enumeration value="Lighting Innovation Midstream Program"/>
                    <xsd:enumeration value="Multifamily Energy Efficiency Rebate Program"/>
                    <xsd:enumeration value="Nonresidential HVAC Program"/>
                    <xsd:enumeration value="Plug Load and Appliances Program"/>
                    <xsd:enumeration value="Primary Lighting Program"/>
                    <xsd:enumeration value="Residential HVAC Program"/>
                    <xsd:enumeration value="Residential New Construction Program"/>
                    <xsd:enumeration value="Savings by Design"/>
                    <xsd:enumeration value="Energy Leader Partnerships"/>
                    <xsd:enumeration value="Institutional &amp; Governmental Partnerships"/>
                    <xsd:enumeration value="WE&amp;T Centergies"/>
                    <xsd:enumeration value="WE&amp;T Connections"/>
                    <xsd:enumeration value="WE&amp;T Planning"/>
                    <xsd:enumeration value="Third Party Programs"/>
                  </xsd:restriction>
                </xsd:simpleType>
              </xsd:element>
            </xsd:sequence>
          </xsd:extension>
        </xsd:complexContent>
      </xsd:complexType>
    </xsd:element>
    <xsd:element name="Document_x0020_use_x0020_case" ma:index="7" nillable="true" ma:displayName="Document use case" ma:format="RadioButtons" ma:indexed="true" ma:internalName="Document_x0020_use_x0020_case">
      <xsd:simpleType>
        <xsd:restriction base="dms:Choice">
          <xsd:enumeration value="Coordination"/>
          <xsd:enumeration value="Ruling"/>
          <xsd:enumeration value="Decision"/>
          <xsd:enumeration value="Program Implementation Plan"/>
          <xsd:enumeration value="Advice Letter"/>
          <xsd:enumeration value="Tool"/>
          <xsd:enumeration value="Presentation"/>
          <xsd:enumeration value="DSM Strategy and Policy Forum"/>
          <xsd:enumeration value="Input Sheet"/>
          <xsd:enumeration value="2015 Compliance E3"/>
          <xsd:enumeration value="Workpaper"/>
          <xsd:enumeration value="Business Plan Template"/>
          <xsd:enumeration value="Business Plan Example"/>
        </xsd:restriction>
      </xsd:simpleType>
    </xsd:element>
    <xsd:element name="Project" ma:index="9" nillable="true" ma:displayName="Project" ma:default="Business Plan" ma:format="Dropdown" ma:indexed="true" ma:internalName="Project">
      <xsd:simpleType>
        <xsd:restriction base="dms:Choice">
          <xsd:enumeration value="Business Plan"/>
        </xsd:restriction>
      </xsd:simpleType>
    </xsd:element>
    <xsd:element name="Program0" ma:index="12" nillable="true" ma:displayName="Program" ma:internalName="Program0">
      <xsd:simpleType>
        <xsd:restriction base="dms:Text">
          <xsd:maxLength value="255"/>
        </xsd:restriction>
      </xsd:simpleType>
    </xsd:element>
    <xsd:element name="Project_x0020_Name" ma:index="13" nillable="true" ma:displayName="Project Name" ma:list="{64900e47-bbbe-4b57-a949-b5005285c11f}" ma:internalName="Project_x0020_Name" ma:showField="Title">
      <xsd:simpleType>
        <xsd:restriction base="dms:Lookup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e1ffe-3355-4f69-9fd1-fa02cb65d10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da7e81d-6ea8-45c5-b51f-f6fb8dd58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LastSharedByUser" ma:index="2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0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DCDateCreated" ma:index="11" nillable="true" ma:displayName="Date Created" ma:description="The date on which this resource was created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_x0020_Name xmlns="3c420519-bb4e-4e73-a6f2-23cc94918125" xsi:nil="true"/>
    <_DCDateModified xmlns="http://schemas.microsoft.com/sharepoint/v3/fields" xsi:nil="true"/>
    <Program0 xmlns="3c420519-bb4e-4e73-a6f2-23cc94918125" xsi:nil="true"/>
    <TaxCatchAll xmlns="e45da448-bf9c-43e8-8676-7e88d583ded9"/>
    <cf0f9a78bd504807a2e2623e4631b3fa xmlns="e45da448-bf9c-43e8-8676-7e88d583ded9">
      <Terms xmlns="http://schemas.microsoft.com/office/infopath/2007/PartnerControls"/>
    </cf0f9a78bd504807a2e2623e4631b3fa>
    <Project xmlns="3c420519-bb4e-4e73-a6f2-23cc94918125">Business Plan</Project>
    <h19982cb4b68468f87fd990f143edc70 xmlns="e45da448-bf9c-43e8-8676-7e88d583ded9">
      <Terms xmlns="http://schemas.microsoft.com/office/infopath/2007/PartnerControls"/>
    </h19982cb4b68468f87fd990f143edc70>
    <Sub_x002d__x0020_Program xmlns="3c420519-bb4e-4e73-a6f2-23cc94918125"/>
    <TaxKeywordTaxHTField xmlns="4d8e1ffe-3355-4f69-9fd1-fa02cb65d10f">
      <Terms xmlns="http://schemas.microsoft.com/office/infopath/2007/PartnerControls"/>
    </TaxKeywordTaxHTField>
    <p966c3bd56b4429f8be8750bc2889a10 xmlns="e45da448-bf9c-43e8-8676-7e88d583ded9">
      <Terms xmlns="http://schemas.microsoft.com/office/infopath/2007/PartnerControls"/>
    </p966c3bd56b4429f8be8750bc2889a10>
    <ReportOwner xmlns="http://schemas.microsoft.com/sharepoint/v3">
      <UserInfo>
        <DisplayName/>
        <AccountId xsi:nil="true"/>
        <AccountType/>
      </UserInfo>
    </ReportOwner>
    <Document_x0020_use_x0020_case xmlns="3c420519-bb4e-4e73-a6f2-23cc94918125" xsi:nil="true"/>
    <_DCDateCreated xmlns="http://schemas.microsoft.com/sharepoint/v3/fields" xsi:nil="true"/>
    <b01666ef1c1d4feda5610ef2152091e3 xmlns="e45da448-bf9c-43e8-8676-7e88d583ded9">
      <Terms xmlns="http://schemas.microsoft.com/office/infopath/2007/PartnerControls"/>
    </b01666ef1c1d4feda5610ef2152091e3>
  </documentManagement>
</p:properties>
</file>

<file path=customXml/item4.xml><?xml version="1.0" encoding="utf-8"?>
<?mso-contentType ?>
<SharedContentType xmlns="Microsoft.SharePoint.Taxonomy.ContentTypeSync" SourceId="1da7e81d-6ea8-45c5-b51f-f6fb8dd5843f" ContentTypeId="0x0101000126D57F6C1098408AE9C97F7ECFC4C7" PreviousValue="false"/>
</file>

<file path=customXml/itemProps1.xml><?xml version="1.0" encoding="utf-8"?>
<ds:datastoreItem xmlns:ds="http://schemas.openxmlformats.org/officeDocument/2006/customXml" ds:itemID="{A695D149-D9C1-45A4-A367-8F4E504A2E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C53116-60DD-40F6-AA7E-D510E6B367C5}">
  <ds:schemaRefs>
    <ds:schemaRef ds:uri="3c420519-bb4e-4e73-a6f2-23cc94918125"/>
    <ds:schemaRef ds:uri="4d8e1ffe-3355-4f69-9fd1-fa02cb65d10f"/>
    <ds:schemaRef ds:uri="e45da448-bf9c-43e8-8676-7e88d583de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DA29022-B08B-42BF-BA9D-5D65BFC5B1CB}">
  <ds:schemaRefs>
    <ds:schemaRef ds:uri="http://schemas.openxmlformats.org/package/2006/metadata/core-properties"/>
    <ds:schemaRef ds:uri="http://schemas.microsoft.com/sharepoint/v3/field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4d8e1ffe-3355-4f69-9fd1-fa02cb65d10f"/>
    <ds:schemaRef ds:uri="e45da448-bf9c-43e8-8676-7e88d583ded9"/>
    <ds:schemaRef ds:uri="http://purl.org/dc/dcmitype/"/>
    <ds:schemaRef ds:uri="3c420519-bb4e-4e73-a6f2-23cc94918125"/>
    <ds:schemaRef ds:uri="http://schemas.microsoft.com/sharepoint/v3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B3A1F4A9-AFFE-4626-A1FD-08AFD473408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Wingdings</vt:lpstr>
      <vt:lpstr>Office Theme</vt:lpstr>
      <vt:lpstr>2019 ABAL Overview</vt:lpstr>
      <vt:lpstr>2019 Budget &amp; Cost-Effectiveness</vt:lpstr>
      <vt:lpstr>Budget True-Up (2018-2025)</vt:lpstr>
      <vt:lpstr>Changes in ABAL from 8/2 CAEECC Meeting</vt:lpstr>
      <vt:lpstr>Anticipated Changes from 8/21 to 9/4 Filing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ABAL</dc:title>
  <dc:creator>Brooks, Erin P.</dc:creator>
  <cp:lastModifiedBy>Robert F Brunn</cp:lastModifiedBy>
  <cp:revision>2</cp:revision>
  <dcterms:modified xsi:type="dcterms:W3CDTF">2018-08-14T23:26:57Z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0x0101000126D57F6C1098408AE9C97F7ECFC4C7002E32963353EF6A4F8F46A1545000ADF8</vt:lpwstr>
  </property>
  <property fmtid="{D5CDD505-2E9C-101B-9397-08002B2CF9AE}" pid="3" name="TaxKeyword">
    <vt:lpwstr/>
  </property>
  <property fmtid="{D5CDD505-2E9C-101B-9397-08002B2CF9AE}" pid="4" name="SharedWithUsers">
    <vt:lpwstr>143;#Tory Weber;#183;#Lisa Mau;#190;#Matthew Evans;#122;#Eric Lee</vt:lpwstr>
  </property>
  <property fmtid="{D5CDD505-2E9C-101B-9397-08002B2CF9AE}" pid="5" name="SCE Handling Classifications">
    <vt:lpwstr/>
  </property>
  <property fmtid="{D5CDD505-2E9C-101B-9397-08002B2CF9AE}" pid="6" name="SCEDocumentType">
    <vt:lpwstr/>
  </property>
  <property fmtid="{D5CDD505-2E9C-101B-9397-08002B2CF9AE}" pid="7" name="SCE Access Classification">
    <vt:lpwstr/>
  </property>
  <property fmtid="{D5CDD505-2E9C-101B-9397-08002B2CF9AE}" pid="8" name="SCE Owner">
    <vt:lpwstr/>
  </property>
</Properties>
</file>