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939" r:id="rId2"/>
    <p:sldId id="940" r:id="rId3"/>
    <p:sldId id="916" r:id="rId4"/>
    <p:sldId id="920" r:id="rId5"/>
    <p:sldId id="919" r:id="rId6"/>
    <p:sldId id="921" r:id="rId7"/>
    <p:sldId id="929" r:id="rId8"/>
    <p:sldId id="924" r:id="rId9"/>
    <p:sldId id="930" r:id="rId10"/>
    <p:sldId id="941" r:id="rId11"/>
    <p:sldId id="942" r:id="rId12"/>
    <p:sldId id="923" r:id="rId13"/>
    <p:sldId id="943" r:id="rId14"/>
    <p:sldId id="926" r:id="rId15"/>
    <p:sldId id="933" r:id="rId16"/>
    <p:sldId id="946" r:id="rId17"/>
    <p:sldId id="937" r:id="rId18"/>
    <p:sldId id="944" r:id="rId19"/>
    <p:sldId id="925" r:id="rId20"/>
    <p:sldId id="928" r:id="rId21"/>
    <p:sldId id="947" r:id="rId22"/>
    <p:sldId id="94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7AB493-4899-D803-370C-406534070369}" name="Tobiah Steckel" initials="TS" userId="sQ5O5BCEGSwtN0kHyOnbaKuBZngEUV/JWP9TllP9O+o=" providerId="None"/>
  <p188:author id="{0A540DE3-AEDF-B77B-5332-6CA603607303}" name="Jessica Dunn" initials="JD" userId="uCgB+Bb8/Ws04zK+AF67hY/e5tPsbp36Trl9IEjyG/0="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75"/>
    <a:srgbClr val="A2B343"/>
    <a:srgbClr val="C5B32B"/>
    <a:srgbClr val="FFFF00"/>
    <a:srgbClr val="C3633F"/>
    <a:srgbClr val="B25432"/>
    <a:srgbClr val="9C503E"/>
    <a:srgbClr val="DBA761"/>
    <a:srgbClr val="C055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19875-39C3-462A-BEDA-D4CE30A2505E}" v="4" dt="2021-02-24T18:03:18.796"/>
    <p1510:client id="{16D1B6A0-37B7-4DE7-A527-152D2DE20C51}" v="243" dt="2021-02-23T22:55:30.488"/>
    <p1510:client id="{60738ADB-7F23-45A0-A7F2-79BF4C4A5CD0}" v="300" dt="2021-02-23T22:49:16.172"/>
    <p1510:client id="{60B2471F-F416-4640-90F0-2057630790BA}" v="388" dt="2021-02-23T21:40:36.277"/>
    <p1510:client id="{7BDD7354-3580-4951-830C-DFA1B10913A0}" v="55" dt="2021-02-24T18:09:19.732"/>
    <p1510:client id="{B65FFF4D-CA3A-41EC-BCCD-11BCA4637CE5}" v="49" dt="2021-02-24T19:09:44.617"/>
    <p1510:client id="{C1183A94-0B77-4BEF-8451-994B783645CE}" v="716" dt="2021-02-23T18:24:06.470"/>
    <p1510:client id="{D60C6B20-DD4E-4CA7-AE91-AA64E7EAF594}" v="49" dt="2021-02-24T18:28:49.5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9"/>
    <p:restoredTop sz="92627" autoAdjust="0"/>
  </p:normalViewPr>
  <p:slideViewPr>
    <p:cSldViewPr snapToGrid="0" snapToObjects="1">
      <p:cViewPr varScale="1">
        <p:scale>
          <a:sx n="99" d="100"/>
          <a:sy n="99" d="100"/>
        </p:scale>
        <p:origin x="9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AB4567-75FB-6E4C-8830-723FA13AE2CE}" type="datetimeFigureOut">
              <a:rPr lang="en-US" smtClean="0"/>
              <a:t>2/24/21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EE7F8-9AD1-784F-A49E-E73F1B90A22C}" type="slidenum">
              <a:rPr lang="en-US" smtClean="0"/>
              <a:t>‹#›</a:t>
            </a:fld>
            <a:endParaRPr lang="en-US"/>
          </a:p>
        </p:txBody>
      </p:sp>
    </p:spTree>
    <p:extLst>
      <p:ext uri="{BB962C8B-B14F-4D97-AF65-F5344CB8AC3E}">
        <p14:creationId xmlns:p14="http://schemas.microsoft.com/office/powerpoint/2010/main" val="987796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BEE7F8-9AD1-784F-A49E-E73F1B90A22C}" type="slidenum">
              <a:rPr lang="en-US" smtClean="0"/>
              <a:t>6</a:t>
            </a:fld>
            <a:endParaRPr lang="en-US"/>
          </a:p>
        </p:txBody>
      </p:sp>
    </p:spTree>
    <p:extLst>
      <p:ext uri="{BB962C8B-B14F-4D97-AF65-F5344CB8AC3E}">
        <p14:creationId xmlns:p14="http://schemas.microsoft.com/office/powerpoint/2010/main" val="487780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NumUnits</a:t>
            </a:r>
            <a:r>
              <a:rPr lang="en-US" dirty="0"/>
              <a:t>/</a:t>
            </a:r>
            <a:r>
              <a:rPr lang="en-US" dirty="0" err="1"/>
              <a:t>total_households</a:t>
            </a:r>
          </a:p>
          <a:p>
            <a:r>
              <a:rPr lang="en-US" dirty="0" err="1"/>
              <a:t>TotalLifecycleGrosskWh</a:t>
            </a:r>
            <a:r>
              <a:rPr lang="en-US" dirty="0"/>
              <a:t>/</a:t>
            </a:r>
            <a:r>
              <a:rPr lang="en-US" dirty="0" err="1"/>
              <a:t>total_households</a:t>
            </a:r>
          </a:p>
          <a:p>
            <a:r>
              <a:rPr lang="en-US" dirty="0" err="1"/>
              <a:t>TotalLifecycleGrossTherm</a:t>
            </a:r>
            <a:r>
              <a:rPr lang="en-US" dirty="0"/>
              <a:t>/</a:t>
            </a:r>
            <a:r>
              <a:rPr lang="en-US" dirty="0" err="1"/>
              <a:t>total_households</a:t>
            </a:r>
          </a:p>
          <a:p>
            <a:r>
              <a:rPr lang="en-US" dirty="0" err="1"/>
              <a:t>TotalLifecycleNetkWh</a:t>
            </a:r>
            <a:r>
              <a:rPr lang="en-US" dirty="0"/>
              <a:t>/</a:t>
            </a:r>
            <a:r>
              <a:rPr lang="en-US" dirty="0" err="1"/>
              <a:t>total_households</a:t>
            </a:r>
          </a:p>
          <a:p>
            <a:r>
              <a:rPr lang="en-US" dirty="0" err="1"/>
              <a:t>TotalLifecycleNetTherm</a:t>
            </a:r>
            <a:r>
              <a:rPr lang="en-US" dirty="0"/>
              <a:t>/</a:t>
            </a:r>
            <a:r>
              <a:rPr lang="en-US" dirty="0" err="1"/>
              <a:t>total_households</a:t>
            </a:r>
          </a:p>
          <a:p>
            <a:r>
              <a:rPr lang="en-US" dirty="0" err="1"/>
              <a:t>TotalGrossIncentive</a:t>
            </a:r>
            <a:r>
              <a:rPr lang="en-US" dirty="0"/>
              <a:t>/</a:t>
            </a:r>
            <a:r>
              <a:rPr lang="en-US" dirty="0" err="1"/>
              <a:t>total_householdsUnitEndUserRebate</a:t>
            </a:r>
            <a:r>
              <a:rPr lang="en-US" dirty="0"/>
              <a:t>/</a:t>
            </a:r>
            <a:r>
              <a:rPr lang="en-US" dirty="0" err="1"/>
              <a:t>total_households</a:t>
            </a:r>
          </a:p>
        </p:txBody>
      </p:sp>
      <p:sp>
        <p:nvSpPr>
          <p:cNvPr id="4" name="Slide Number Placeholder 3"/>
          <p:cNvSpPr>
            <a:spLocks noGrp="1"/>
          </p:cNvSpPr>
          <p:nvPr>
            <p:ph type="sldNum" sz="quarter" idx="5"/>
          </p:nvPr>
        </p:nvSpPr>
        <p:spPr/>
        <p:txBody>
          <a:bodyPr/>
          <a:lstStyle/>
          <a:p>
            <a:fld id="{DDBEE7F8-9AD1-784F-A49E-E73F1B90A22C}" type="slidenum">
              <a:rPr lang="en-US" smtClean="0"/>
              <a:t>7</a:t>
            </a:fld>
            <a:endParaRPr lang="en-US"/>
          </a:p>
        </p:txBody>
      </p:sp>
    </p:spTree>
    <p:extLst>
      <p:ext uri="{BB962C8B-B14F-4D97-AF65-F5344CB8AC3E}">
        <p14:creationId xmlns:p14="http://schemas.microsoft.com/office/powerpoint/2010/main" val="2626661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BEE7F8-9AD1-784F-A49E-E73F1B90A22C}" type="slidenum">
              <a:rPr lang="en-US" smtClean="0"/>
              <a:t>11</a:t>
            </a:fld>
            <a:endParaRPr lang="en-US"/>
          </a:p>
        </p:txBody>
      </p:sp>
    </p:spTree>
    <p:extLst>
      <p:ext uri="{BB962C8B-B14F-4D97-AF65-F5344CB8AC3E}">
        <p14:creationId xmlns:p14="http://schemas.microsoft.com/office/powerpoint/2010/main" val="4079619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The t test compares the mean of the two groups. So in this case we broke up groups based on the kWh savings. We are comparing the zip codes within the top 20% of kWh savings per household and the </a:t>
            </a:r>
            <a:r>
              <a:rPr lang="en-US" dirty="0"/>
              <a:t>zip codes within the bottom 20% of kWh savings per household. Then we have pulled out the variables that show statistical significance. </a:t>
            </a:r>
            <a:endParaRPr lang="en-US" dirty="0">
              <a:cs typeface="Calibri"/>
            </a:endParaRPr>
          </a:p>
          <a:p>
            <a:endParaRPr lang="en-US" dirty="0">
              <a:cs typeface="Calibri"/>
            </a:endParaRPr>
          </a:p>
          <a:p>
            <a:r>
              <a:rPr lang="en-US" dirty="0">
                <a:cs typeface="Calibri"/>
              </a:rPr>
              <a:t>Arrows just represent where there was a greater than five percent difference, although all of these categories matter. So the population under the poverty level is significantly higher in the bottom 20% than in the top 20% this aligns with the much lower median income in the bottom 20% - </a:t>
            </a:r>
          </a:p>
          <a:p>
            <a:endParaRPr lang="en-US" dirty="0">
              <a:cs typeface="Calibri"/>
            </a:endParaRPr>
          </a:p>
          <a:p>
            <a:r>
              <a:rPr lang="en-US" dirty="0">
                <a:cs typeface="Calibri"/>
              </a:rPr>
              <a:t>We see the bottom 20% also has a higher </a:t>
            </a:r>
            <a:r>
              <a:rPr lang="en-US" dirty="0" err="1">
                <a:cs typeface="Calibri"/>
              </a:rPr>
              <a:t>popoulation</a:t>
            </a:r>
            <a:r>
              <a:rPr lang="en-US" dirty="0">
                <a:cs typeface="Calibri"/>
              </a:rPr>
              <a:t> with renters, old housing and mobile homes. </a:t>
            </a:r>
          </a:p>
          <a:p>
            <a:endParaRPr lang="en-US" dirty="0">
              <a:cs typeface="Calibri"/>
            </a:endParaRPr>
          </a:p>
          <a:p>
            <a:endParaRPr lang="en-US" dirty="0">
              <a:cs typeface="Calibri"/>
            </a:endParaRPr>
          </a:p>
          <a:p>
            <a:r>
              <a:rPr lang="en-US" dirty="0">
                <a:cs typeface="Calibri"/>
              </a:rPr>
              <a:t>*In the report: "</a:t>
            </a:r>
            <a:r>
              <a:rPr lang="en-US" dirty="0"/>
              <a:t>For underserved zip codes, there appears to be a higher percentage of poverty, old housing, population with a disability, population with no healthcare, population living in a mobile home, the population of Native Americans, and population renting. Additionally, for the underserved zip codes there seemed to be a lower population percentage of high school graduates, a lower population percentage with access to broadband internet, and a lower median household income.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DBEE7F8-9AD1-784F-A49E-E73F1B90A22C}" type="slidenum">
              <a:rPr lang="en-US" smtClean="0"/>
              <a:t>12</a:t>
            </a:fld>
            <a:endParaRPr lang="en-US"/>
          </a:p>
        </p:txBody>
      </p:sp>
    </p:spTree>
    <p:extLst>
      <p:ext uri="{BB962C8B-B14F-4D97-AF65-F5344CB8AC3E}">
        <p14:creationId xmlns:p14="http://schemas.microsoft.com/office/powerpoint/2010/main" val="1077882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multivariate regression was also completed using the zip code level data. The table lists variables that have statistical significance for at least one of the response or explanatory results and the table entries shaded in green or orange indicate coefficients with statistical significance. The green represents a positive correlation, and the orange represents a negative correlation.</a:t>
            </a:r>
            <a:endParaRPr lang="en-US" dirty="0">
              <a:cs typeface="Calibri"/>
            </a:endParaRPr>
          </a:p>
          <a:p>
            <a:endParaRPr lang="en-US" dirty="0"/>
          </a:p>
          <a:p>
            <a:r>
              <a:rPr lang="en-US" dirty="0"/>
              <a:t>So depending on the response variable, the underserved zip codes have</a:t>
            </a:r>
            <a:endParaRPr lang="en-US" dirty="0">
              <a:cs typeface="Calibri" panose="020F0502020204030204"/>
            </a:endParaRPr>
          </a:p>
          <a:p>
            <a:pPr marL="685800" lvl="1" indent="-228600">
              <a:lnSpc>
                <a:spcPct val="90000"/>
              </a:lnSpc>
              <a:spcBef>
                <a:spcPts val="500"/>
              </a:spcBef>
              <a:buFont typeface="Arial"/>
              <a:buChar char="•"/>
            </a:pPr>
            <a:r>
              <a:rPr lang="en-US" dirty="0"/>
              <a:t>A higher percentage of old housing</a:t>
            </a:r>
            <a:endParaRPr lang="en-US" dirty="0">
              <a:cs typeface="Calibri"/>
            </a:endParaRPr>
          </a:p>
          <a:p>
            <a:pPr marL="685800" lvl="1" indent="-228600">
              <a:lnSpc>
                <a:spcPct val="90000"/>
              </a:lnSpc>
              <a:spcBef>
                <a:spcPts val="500"/>
              </a:spcBef>
              <a:buFont typeface="Arial"/>
              <a:buChar char="•"/>
            </a:pPr>
            <a:r>
              <a:rPr lang="en-US" dirty="0"/>
              <a:t>An older population</a:t>
            </a:r>
            <a:endParaRPr lang="en-US" dirty="0">
              <a:cs typeface="Calibri"/>
            </a:endParaRPr>
          </a:p>
          <a:p>
            <a:pPr marL="685800" lvl="1" indent="-228600">
              <a:lnSpc>
                <a:spcPct val="90000"/>
              </a:lnSpc>
              <a:spcBef>
                <a:spcPts val="500"/>
              </a:spcBef>
              <a:buFont typeface="Arial"/>
              <a:buChar char="•"/>
            </a:pPr>
            <a:r>
              <a:rPr lang="en-US" dirty="0"/>
              <a:t>A higher percentage of mobile homes</a:t>
            </a:r>
            <a:endParaRPr lang="en-US" dirty="0">
              <a:cs typeface="Calibri"/>
            </a:endParaRPr>
          </a:p>
          <a:p>
            <a:pPr marL="685800" lvl="1" indent="-228600">
              <a:lnSpc>
                <a:spcPct val="90000"/>
              </a:lnSpc>
              <a:spcBef>
                <a:spcPts val="500"/>
              </a:spcBef>
              <a:buFont typeface="Arial"/>
              <a:buChar char="•"/>
            </a:pPr>
            <a:r>
              <a:rPr lang="en-US" dirty="0"/>
              <a:t>A higher percentage of residents living in the same house as the year prior.</a:t>
            </a:r>
            <a:endParaRPr lang="en-US" dirty="0">
              <a:cs typeface="Calibri" panose="020F0502020204030204"/>
            </a:endParaRPr>
          </a:p>
          <a:p>
            <a:pPr lvl="1">
              <a:lnSpc>
                <a:spcPct val="90000"/>
              </a:lnSpc>
              <a:spcBef>
                <a:spcPts val="500"/>
              </a:spcBef>
            </a:pPr>
            <a:endParaRPr lang="en-US" dirty="0">
              <a:cs typeface="Calibri" panose="020F0502020204030204"/>
            </a:endParaRPr>
          </a:p>
          <a:p>
            <a:r>
              <a:rPr lang="en-US" dirty="0">
                <a:cs typeface="Calibri" panose="020F0502020204030204"/>
              </a:rPr>
              <a:t>but, </a:t>
            </a:r>
            <a:r>
              <a:rPr lang="en-US" dirty="0"/>
              <a:t>identifying the correct metric to determine a population as being served or underserved is difficult and this is really made evident by the differing results for each response variable – the response variables are the columns. </a:t>
            </a:r>
            <a:endParaRPr lang="en-US" dirty="0">
              <a:cs typeface="Calibri" panose="020F0502020204030204"/>
            </a:endParaRPr>
          </a:p>
          <a:p>
            <a:endParaRPr lang="en-US" dirty="0"/>
          </a:p>
          <a:p>
            <a:r>
              <a:rPr lang="en-US" dirty="0"/>
              <a:t>For example the net kWh savings per household is much different than the participation rate, and there are even contrasting results positive and negative for the percent </a:t>
            </a:r>
            <a:r>
              <a:rPr lang="en-US" dirty="0" err="1"/>
              <a:t>asian</a:t>
            </a:r>
            <a:r>
              <a:rPr lang="en-US" dirty="0"/>
              <a:t> population response variable. </a:t>
            </a:r>
            <a:endParaRPr lang="en-US" dirty="0">
              <a:cs typeface="Calibri"/>
            </a:endParaRPr>
          </a:p>
          <a:p>
            <a:endParaRPr lang="en-US" dirty="0"/>
          </a:p>
          <a:p>
            <a:r>
              <a:rPr lang="en-US" dirty="0"/>
              <a:t>Despite the differences between the response variables, it is evident energy efficiency programs are not serving old housing to the same extent as newer housing, due to its statistical significance in three of the response variables analyzed. </a:t>
            </a:r>
          </a:p>
          <a:p>
            <a:endParaRPr lang="en-US" dirty="0">
              <a:cs typeface="Calibri"/>
            </a:endParaRPr>
          </a:p>
          <a:p>
            <a:r>
              <a:rPr lang="en-US" dirty="0">
                <a:cs typeface="Calibri"/>
              </a:rPr>
              <a:t>And to just reiterate the other populations that also show a negative correlation are the</a:t>
            </a:r>
            <a:r>
              <a:rPr lang="en-US" dirty="0"/>
              <a:t> older population, higher percentage of mobile homes, and higher percentage of residents living in the same house as the year prior.</a:t>
            </a:r>
          </a:p>
          <a:p>
            <a:endParaRPr lang="en-US" dirty="0">
              <a:cs typeface="Calibri"/>
            </a:endParaRPr>
          </a:p>
          <a:p>
            <a:r>
              <a:rPr lang="en-US" dirty="0">
                <a:cs typeface="Calibri"/>
              </a:rPr>
              <a:t>We can gleam some information from this but a lot of the correlations that likely could have been made are lost due to the data being at the zip code level and increasing this granularity to the census track level would likely lead to more conclusive results</a:t>
            </a:r>
          </a:p>
        </p:txBody>
      </p:sp>
      <p:sp>
        <p:nvSpPr>
          <p:cNvPr id="4" name="Slide Number Placeholder 3"/>
          <p:cNvSpPr>
            <a:spLocks noGrp="1"/>
          </p:cNvSpPr>
          <p:nvPr>
            <p:ph type="sldNum" sz="quarter" idx="5"/>
          </p:nvPr>
        </p:nvSpPr>
        <p:spPr/>
        <p:txBody>
          <a:bodyPr/>
          <a:lstStyle/>
          <a:p>
            <a:fld id="{DDBEE7F8-9AD1-784F-A49E-E73F1B90A22C}" type="slidenum">
              <a:rPr lang="en-US" smtClean="0"/>
              <a:t>13</a:t>
            </a:fld>
            <a:endParaRPr lang="en-US"/>
          </a:p>
        </p:txBody>
      </p:sp>
    </p:spTree>
    <p:extLst>
      <p:ext uri="{BB962C8B-B14F-4D97-AF65-F5344CB8AC3E}">
        <p14:creationId xmlns:p14="http://schemas.microsoft.com/office/powerpoint/2010/main" val="3862365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DDBEE7F8-9AD1-784F-A49E-E73F1B90A22C}" type="slidenum">
              <a:rPr lang="en-US" smtClean="0"/>
              <a:t>15</a:t>
            </a:fld>
            <a:endParaRPr lang="en-US"/>
          </a:p>
        </p:txBody>
      </p:sp>
    </p:spTree>
    <p:extLst>
      <p:ext uri="{BB962C8B-B14F-4D97-AF65-F5344CB8AC3E}">
        <p14:creationId xmlns:p14="http://schemas.microsoft.com/office/powerpoint/2010/main" val="2537130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DDBEE7F8-9AD1-784F-A49E-E73F1B90A22C}" type="slidenum">
              <a:rPr lang="en-US" smtClean="0"/>
              <a:t>16</a:t>
            </a:fld>
            <a:endParaRPr lang="en-US"/>
          </a:p>
        </p:txBody>
      </p:sp>
    </p:spTree>
    <p:extLst>
      <p:ext uri="{BB962C8B-B14F-4D97-AF65-F5344CB8AC3E}">
        <p14:creationId xmlns:p14="http://schemas.microsoft.com/office/powerpoint/2010/main" val="519335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n-lt"/>
                <a:cs typeface="Calibri Light" panose="020F03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Title 3"/>
          <p:cNvSpPr>
            <a:spLocks noGrp="1"/>
          </p:cNvSpPr>
          <p:nvPr>
            <p:ph type="title"/>
          </p:nvPr>
        </p:nvSpPr>
        <p:spPr>
          <a:xfrm>
            <a:off x="1105279" y="710869"/>
            <a:ext cx="10515600" cy="1325563"/>
          </a:xfrm>
        </p:spPr>
        <p:txBody>
          <a:bodyPr/>
          <a:lstStyle>
            <a:lvl1pPr>
              <a:defRPr b="1">
                <a:latin typeface="Montserrat" panose="02000505000000020004" pitchFamily="2" charset="0"/>
              </a:defRPr>
            </a:lvl1p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460023"/>
            <a:ext cx="12192000" cy="397977"/>
          </a:xfrm>
          <a:prstGeom prst="rect">
            <a:avLst/>
          </a:prstGeom>
        </p:spPr>
      </p:pic>
    </p:spTree>
    <p:extLst>
      <p:ext uri="{BB962C8B-B14F-4D97-AF65-F5344CB8AC3E}">
        <p14:creationId xmlns:p14="http://schemas.microsoft.com/office/powerpoint/2010/main" val="3755636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n-lt"/>
                <a:cs typeface="Calibri Light" panose="020F0302020204030204" pitchFamily="34" charset="0"/>
              </a:defRPr>
            </a:lvl1pPr>
            <a:lvl2pPr>
              <a:defRPr>
                <a:latin typeface="+mn-lt"/>
                <a:cs typeface="Calibri Light" panose="020F0302020204030204" pitchFamily="34" charset="0"/>
              </a:defRPr>
            </a:lvl2pPr>
            <a:lvl3pPr>
              <a:defRPr>
                <a:latin typeface="+mn-lt"/>
                <a:cs typeface="Calibri Light" panose="020F0302020204030204" pitchFamily="34" charset="0"/>
              </a:defRPr>
            </a:lvl3pPr>
            <a:lvl4pPr>
              <a:defRPr>
                <a:latin typeface="+mn-lt"/>
                <a:cs typeface="Calibri Light" panose="020F0302020204030204" pitchFamily="34" charset="0"/>
              </a:defRPr>
            </a:lvl4pPr>
            <a:lvl5pPr>
              <a:defRPr>
                <a:latin typeface="+mn-lt"/>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460023"/>
            <a:ext cx="12192000" cy="397977"/>
          </a:xfrm>
          <a:prstGeom prst="rect">
            <a:avLst/>
          </a:prstGeom>
        </p:spPr>
      </p:pic>
    </p:spTree>
    <p:extLst>
      <p:ext uri="{BB962C8B-B14F-4D97-AF65-F5344CB8AC3E}">
        <p14:creationId xmlns:p14="http://schemas.microsoft.com/office/powerpoint/2010/main" val="1563260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b="1">
                <a:latin typeface="+mj-lt"/>
              </a:defRPr>
            </a:lvl1pPr>
          </a:lstStyle>
          <a:p>
            <a:r>
              <a:rPr lang="en-US" dirty="0"/>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latin typeface="+mn-lt"/>
                <a:cs typeface="Calibri Light" panose="020F0302020204030204" pitchFamily="34" charset="0"/>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460023"/>
            <a:ext cx="12192000" cy="397977"/>
          </a:xfrm>
          <a:prstGeom prst="rect">
            <a:avLst/>
          </a:prstGeom>
        </p:spPr>
      </p:pic>
    </p:spTree>
    <p:extLst>
      <p:ext uri="{BB962C8B-B14F-4D97-AF65-F5344CB8AC3E}">
        <p14:creationId xmlns:p14="http://schemas.microsoft.com/office/powerpoint/2010/main" val="1388824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j-lt"/>
              </a:defRPr>
            </a:lvl1pPr>
          </a:lstStyle>
          <a:p>
            <a:r>
              <a:rPr lang="en-US" dirty="0"/>
              <a:t>Click to edit Master title style</a:t>
            </a:r>
          </a:p>
        </p:txBody>
      </p:sp>
      <p:sp>
        <p:nvSpPr>
          <p:cNvPr id="3" name="Content Placeholder 2"/>
          <p:cNvSpPr>
            <a:spLocks noGrp="1"/>
          </p:cNvSpPr>
          <p:nvPr>
            <p:ph sz="half" idx="1"/>
          </p:nvPr>
        </p:nvSpPr>
        <p:spPr>
          <a:xfrm>
            <a:off x="838200" y="1825626"/>
            <a:ext cx="5181600" cy="4351338"/>
          </a:xfrm>
        </p:spPr>
        <p:txBody>
          <a:bodyPr/>
          <a:lstStyle>
            <a:lvl1pPr>
              <a:defRPr>
                <a:latin typeface="+mn-lt"/>
                <a:cs typeface="Calibri Light" panose="020F0302020204030204" pitchFamily="34" charset="0"/>
              </a:defRPr>
            </a:lvl1pPr>
            <a:lvl2pPr>
              <a:defRPr>
                <a:latin typeface="+mn-lt"/>
                <a:cs typeface="Calibri Light" panose="020F0302020204030204" pitchFamily="34" charset="0"/>
              </a:defRPr>
            </a:lvl2pPr>
            <a:lvl3pPr>
              <a:defRPr>
                <a:latin typeface="+mn-lt"/>
                <a:cs typeface="Calibri Light" panose="020F0302020204030204" pitchFamily="34" charset="0"/>
              </a:defRPr>
            </a:lvl3pPr>
            <a:lvl4pPr>
              <a:defRPr>
                <a:latin typeface="+mn-lt"/>
                <a:cs typeface="Calibri Light" panose="020F0302020204030204" pitchFamily="34" charset="0"/>
              </a:defRPr>
            </a:lvl4pPr>
            <a:lvl5pPr>
              <a:defRPr>
                <a:latin typeface="+mn-lt"/>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6"/>
            <a:ext cx="5181600" cy="4351338"/>
          </a:xfrm>
        </p:spPr>
        <p:txBody>
          <a:bodyPr/>
          <a:lstStyle>
            <a:lvl1pPr>
              <a:defRPr>
                <a:latin typeface="+mn-lt"/>
                <a:cs typeface="Calibri Light" panose="020F0302020204030204" pitchFamily="34" charset="0"/>
              </a:defRPr>
            </a:lvl1pPr>
            <a:lvl2pPr>
              <a:defRPr>
                <a:latin typeface="+mn-lt"/>
                <a:cs typeface="Calibri Light" panose="020F0302020204030204" pitchFamily="34" charset="0"/>
              </a:defRPr>
            </a:lvl2pPr>
            <a:lvl3pPr>
              <a:defRPr>
                <a:latin typeface="+mn-lt"/>
                <a:cs typeface="Calibri Light" panose="020F0302020204030204" pitchFamily="34" charset="0"/>
              </a:defRPr>
            </a:lvl3pPr>
            <a:lvl4pPr>
              <a:defRPr>
                <a:latin typeface="+mn-lt"/>
                <a:cs typeface="Calibri Light" panose="020F0302020204030204" pitchFamily="34" charset="0"/>
              </a:defRPr>
            </a:lvl4pPr>
            <a:lvl5pPr>
              <a:defRPr>
                <a:latin typeface="+mn-lt"/>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460023"/>
            <a:ext cx="12192000" cy="397977"/>
          </a:xfrm>
          <a:prstGeom prst="rect">
            <a:avLst/>
          </a:prstGeom>
        </p:spPr>
      </p:pic>
    </p:spTree>
    <p:extLst>
      <p:ext uri="{BB962C8B-B14F-4D97-AF65-F5344CB8AC3E}">
        <p14:creationId xmlns:p14="http://schemas.microsoft.com/office/powerpoint/2010/main" val="2644080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j-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mn-lt"/>
                <a:cs typeface="Calibri Light" panose="020F0302020204030204" pitchFamily="34" charset="0"/>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a:latin typeface="+mn-lt"/>
                <a:cs typeface="Calibri Light" panose="020F0302020204030204" pitchFamily="34" charset="0"/>
              </a:defRPr>
            </a:lvl1pPr>
            <a:lvl2pPr>
              <a:defRPr>
                <a:latin typeface="+mn-lt"/>
                <a:cs typeface="Calibri Light" panose="020F0302020204030204" pitchFamily="34" charset="0"/>
              </a:defRPr>
            </a:lvl2pPr>
            <a:lvl3pPr>
              <a:defRPr>
                <a:latin typeface="+mn-lt"/>
                <a:cs typeface="Calibri Light" panose="020F0302020204030204" pitchFamily="34" charset="0"/>
              </a:defRPr>
            </a:lvl3pPr>
            <a:lvl4pPr>
              <a:defRPr>
                <a:latin typeface="+mn-lt"/>
                <a:cs typeface="Calibri Light" panose="020F0302020204030204" pitchFamily="34" charset="0"/>
              </a:defRPr>
            </a:lvl4pPr>
            <a:lvl5pPr>
              <a:defRPr>
                <a:latin typeface="+mn-lt"/>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mn-lt"/>
                <a:cs typeface="Calibri Light" panose="020F0302020204030204" pitchFamily="34" charset="0"/>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mn-lt"/>
                <a:cs typeface="Calibri Light" panose="020F0302020204030204" pitchFamily="34" charset="0"/>
              </a:defRPr>
            </a:lvl1pPr>
            <a:lvl2pPr>
              <a:defRPr>
                <a:latin typeface="+mn-lt"/>
                <a:cs typeface="Calibri Light" panose="020F0302020204030204" pitchFamily="34" charset="0"/>
              </a:defRPr>
            </a:lvl2pPr>
            <a:lvl3pPr>
              <a:defRPr>
                <a:latin typeface="+mn-lt"/>
                <a:cs typeface="Calibri Light" panose="020F0302020204030204" pitchFamily="34" charset="0"/>
              </a:defRPr>
            </a:lvl3pPr>
            <a:lvl4pPr>
              <a:defRPr>
                <a:latin typeface="+mn-lt"/>
                <a:cs typeface="Calibri Light" panose="020F0302020204030204" pitchFamily="34" charset="0"/>
              </a:defRPr>
            </a:lvl4pPr>
            <a:lvl5pPr>
              <a:defRPr>
                <a:latin typeface="+mn-lt"/>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460023"/>
            <a:ext cx="12192000" cy="397977"/>
          </a:xfrm>
          <a:prstGeom prst="rect">
            <a:avLst/>
          </a:prstGeom>
        </p:spPr>
      </p:pic>
    </p:spTree>
    <p:extLst>
      <p:ext uri="{BB962C8B-B14F-4D97-AF65-F5344CB8AC3E}">
        <p14:creationId xmlns:p14="http://schemas.microsoft.com/office/powerpoint/2010/main" val="2353422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j-lt"/>
              </a:defRPr>
            </a:lvl1p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460023"/>
            <a:ext cx="12192000" cy="397977"/>
          </a:xfrm>
          <a:prstGeom prst="rect">
            <a:avLst/>
          </a:prstGeom>
        </p:spPr>
      </p:pic>
    </p:spTree>
    <p:extLst>
      <p:ext uri="{BB962C8B-B14F-4D97-AF65-F5344CB8AC3E}">
        <p14:creationId xmlns:p14="http://schemas.microsoft.com/office/powerpoint/2010/main" val="396697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460023"/>
            <a:ext cx="12192000" cy="397977"/>
          </a:xfrm>
          <a:prstGeom prst="rect">
            <a:avLst/>
          </a:prstGeom>
        </p:spPr>
      </p:pic>
    </p:spTree>
    <p:extLst>
      <p:ext uri="{BB962C8B-B14F-4D97-AF65-F5344CB8AC3E}">
        <p14:creationId xmlns:p14="http://schemas.microsoft.com/office/powerpoint/2010/main" val="2437023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b="1">
                <a:latin typeface="Montserrat" panose="02000505000000020004" pitchFamily="2" charset="0"/>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460023"/>
            <a:ext cx="12192000" cy="397977"/>
          </a:xfrm>
          <a:prstGeom prst="rect">
            <a:avLst/>
          </a:prstGeom>
        </p:spPr>
      </p:pic>
    </p:spTree>
    <p:extLst>
      <p:ext uri="{BB962C8B-B14F-4D97-AF65-F5344CB8AC3E}">
        <p14:creationId xmlns:p14="http://schemas.microsoft.com/office/powerpoint/2010/main" val="417822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atin typeface="Montserrat" panose="02000505000000020004" pitchFamily="2" charset="0"/>
              </a:defRPr>
            </a:lvl1pPr>
          </a:lstStyle>
          <a:p>
            <a:r>
              <a:rPr lang="en-US" dirty="0"/>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460023"/>
            <a:ext cx="12192000" cy="397977"/>
          </a:xfrm>
          <a:prstGeom prst="rect">
            <a:avLst/>
          </a:prstGeom>
        </p:spPr>
      </p:pic>
    </p:spTree>
    <p:extLst>
      <p:ext uri="{BB962C8B-B14F-4D97-AF65-F5344CB8AC3E}">
        <p14:creationId xmlns:p14="http://schemas.microsoft.com/office/powerpoint/2010/main" val="158188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6460023"/>
            <a:ext cx="12192000" cy="397977"/>
          </a:xfrm>
          <a:prstGeom prst="rect">
            <a:avLst/>
          </a:prstGeom>
        </p:spPr>
      </p:pic>
    </p:spTree>
    <p:extLst>
      <p:ext uri="{BB962C8B-B14F-4D97-AF65-F5344CB8AC3E}">
        <p14:creationId xmlns:p14="http://schemas.microsoft.com/office/powerpoint/2010/main" val="1065793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46" rtl="0" eaLnBrk="1" latinLnBrk="0" hangingPunct="1">
        <a:lnSpc>
          <a:spcPct val="90000"/>
        </a:lnSpc>
        <a:spcBef>
          <a:spcPct val="0"/>
        </a:spcBef>
        <a:buNone/>
        <a:defRPr sz="4400" b="1" kern="1200">
          <a:solidFill>
            <a:schemeClr val="accent1"/>
          </a:solidFill>
          <a:latin typeface="Montserrat" panose="02000505000000020004" pitchFamily="2" charset="0"/>
          <a:ea typeface="+mj-ea"/>
          <a:cs typeface="Gotham Bold" pitchFamily="50" charset="0"/>
        </a:defRPr>
      </a:lvl1pPr>
    </p:titleStyle>
    <p:bodyStyle>
      <a:lvl1pPr marL="228611" indent="-228611" algn="l" defTabSz="914446" rtl="0" eaLnBrk="1" latinLnBrk="0" hangingPunct="1">
        <a:lnSpc>
          <a:spcPct val="90000"/>
        </a:lnSpc>
        <a:spcBef>
          <a:spcPts val="1000"/>
        </a:spcBef>
        <a:buClr>
          <a:schemeClr val="accent2"/>
        </a:buClr>
        <a:buFont typeface="Gotham Narrow Book" pitchFamily="50" charset="0"/>
        <a:buChar char="»"/>
        <a:defRPr sz="2800" kern="1200">
          <a:solidFill>
            <a:schemeClr val="tx1">
              <a:lumMod val="75000"/>
              <a:lumOff val="25000"/>
            </a:schemeClr>
          </a:solidFill>
          <a:latin typeface="+mn-lt"/>
          <a:ea typeface="+mn-ea"/>
          <a:cs typeface="+mn-cs"/>
        </a:defRPr>
      </a:lvl1pPr>
      <a:lvl2pPr marL="685834" indent="-228611" algn="l" defTabSz="914446" rtl="0" eaLnBrk="1" latinLnBrk="0" hangingPunct="1">
        <a:lnSpc>
          <a:spcPct val="90000"/>
        </a:lnSpc>
        <a:spcBef>
          <a:spcPts val="500"/>
        </a:spcBef>
        <a:buClr>
          <a:schemeClr val="accent2"/>
        </a:buClr>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57" indent="-228611" algn="l" defTabSz="914446"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lumMod val="75000"/>
              <a:lumOff val="25000"/>
            </a:schemeClr>
          </a:solidFill>
          <a:latin typeface="+mn-lt"/>
          <a:ea typeface="+mn-ea"/>
          <a:cs typeface="+mn-cs"/>
        </a:defRPr>
      </a:lvl3pPr>
      <a:lvl4pPr marL="1600280" indent="-228611" algn="l" defTabSz="914446"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057503" indent="-228611" algn="l" defTabSz="914446"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73513" y="3602038"/>
            <a:ext cx="9794487" cy="2538566"/>
          </a:xfrm>
        </p:spPr>
        <p:txBody>
          <a:bodyPr vert="horz" lIns="91440" tIns="45720" rIns="91440" bIns="45720" rtlCol="0" anchor="t">
            <a:normAutofit/>
          </a:bodyPr>
          <a:lstStyle/>
          <a:p>
            <a:pPr algn="l"/>
            <a:r>
              <a:rPr lang="en-US" dirty="0">
                <a:solidFill>
                  <a:srgbClr val="005175"/>
                </a:solidFill>
                <a:latin typeface="Calibri"/>
                <a:ea typeface="+mn-lt"/>
                <a:cs typeface="+mn-lt"/>
              </a:rPr>
              <a:t>Prepared for: the CAEECC sub-Working Group on Underserved Customers</a:t>
            </a:r>
          </a:p>
          <a:p>
            <a:r>
              <a:rPr lang="en-US" dirty="0">
                <a:solidFill>
                  <a:srgbClr val="005175"/>
                </a:solidFill>
                <a:latin typeface="Calibri"/>
                <a:ea typeface="+mn-lt"/>
                <a:cs typeface="+mn-lt"/>
              </a:rPr>
              <a:t>Prepared by (in alphabetical order) Kristen Bush, Jessica Dunn, Sadia Gul, Mark T. Lozano, Leslie Nelson, and Tobiah Steckel.</a:t>
            </a:r>
            <a:endParaRPr lang="en-US">
              <a:solidFill>
                <a:srgbClr val="005175"/>
              </a:solidFill>
              <a:latin typeface="Calibri"/>
            </a:endParaRPr>
          </a:p>
          <a:p>
            <a:r>
              <a:rPr lang="en-US" sz="2000" dirty="0">
                <a:solidFill>
                  <a:srgbClr val="005175"/>
                </a:solidFill>
                <a:latin typeface="Calibri"/>
                <a:cs typeface="Calibri"/>
              </a:rPr>
              <a:t>Supervised by: Prof Alissa Kendall, and with the assistance of Dr. Hal Nelso</a:t>
            </a:r>
            <a:r>
              <a:rPr lang="en-US" sz="2000" dirty="0">
                <a:latin typeface="Calibri"/>
                <a:cs typeface="Calibri"/>
              </a:rPr>
              <a:t>n</a:t>
            </a:r>
          </a:p>
          <a:p>
            <a:r>
              <a:rPr lang="en-US" dirty="0">
                <a:cs typeface="Calibri"/>
              </a:rPr>
              <a:t>2/24/2020</a:t>
            </a:r>
          </a:p>
        </p:txBody>
      </p:sp>
      <p:sp>
        <p:nvSpPr>
          <p:cNvPr id="2" name="Title 1"/>
          <p:cNvSpPr>
            <a:spLocks noGrp="1"/>
          </p:cNvSpPr>
          <p:nvPr>
            <p:ph type="title"/>
          </p:nvPr>
        </p:nvSpPr>
        <p:spPr>
          <a:xfrm>
            <a:off x="698185" y="1372211"/>
            <a:ext cx="11271504" cy="1569403"/>
          </a:xfrm>
        </p:spPr>
        <p:txBody>
          <a:bodyPr vert="horz" lIns="91440" tIns="45720" rIns="91440" bIns="45720" rtlCol="0" anchor="b">
            <a:noAutofit/>
          </a:bodyPr>
          <a:lstStyle/>
          <a:p>
            <a:pPr algn="ctr"/>
            <a:r>
              <a:rPr lang="en-US" sz="3600" b="0" dirty="0">
                <a:latin typeface="Montserrat"/>
                <a:cs typeface="Calibri Light"/>
              </a:rPr>
              <a:t>An Analysis of Residential </a:t>
            </a:r>
            <a:r>
              <a:rPr lang="en-US" sz="3600" b="0" dirty="0">
                <a:latin typeface="Arial"/>
                <a:cs typeface="Calibri Light"/>
              </a:rPr>
              <a:t>Underserved Customers in California Invester-owned Utility Programs</a:t>
            </a:r>
          </a:p>
        </p:txBody>
      </p:sp>
    </p:spTree>
    <p:extLst>
      <p:ext uri="{BB962C8B-B14F-4D97-AF65-F5344CB8AC3E}">
        <p14:creationId xmlns:p14="http://schemas.microsoft.com/office/powerpoint/2010/main" val="2431732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17428-7E09-439F-B4E3-85D39830B1DE}"/>
              </a:ext>
            </a:extLst>
          </p:cNvPr>
          <p:cNvSpPr>
            <a:spLocks noGrp="1"/>
          </p:cNvSpPr>
          <p:nvPr>
            <p:ph type="title"/>
          </p:nvPr>
        </p:nvSpPr>
        <p:spPr>
          <a:xfrm>
            <a:off x="838200" y="207150"/>
            <a:ext cx="10515600" cy="1325563"/>
          </a:xfrm>
        </p:spPr>
        <p:txBody>
          <a:bodyPr>
            <a:normAutofit/>
          </a:bodyPr>
          <a:lstStyle/>
          <a:p>
            <a:r>
              <a:rPr lang="en-US" sz="2800" dirty="0">
                <a:ea typeface="+mj-lt"/>
                <a:cs typeface="+mj-lt"/>
              </a:rPr>
              <a:t>Average population-weighted </a:t>
            </a:r>
            <a:r>
              <a:rPr lang="en-US" sz="2800" dirty="0" err="1">
                <a:ea typeface="+mj-lt"/>
                <a:cs typeface="+mj-lt"/>
              </a:rPr>
              <a:t>CalEnviroScreen</a:t>
            </a:r>
            <a:r>
              <a:rPr lang="en-US" sz="2800" dirty="0">
                <a:ea typeface="+mj-lt"/>
                <a:cs typeface="+mj-lt"/>
              </a:rPr>
              <a:t> (CES) </a:t>
            </a:r>
            <a:br>
              <a:rPr lang="en-US" sz="2800" dirty="0">
                <a:ea typeface="+mj-lt"/>
                <a:cs typeface="+mj-lt"/>
              </a:rPr>
            </a:br>
            <a:r>
              <a:rPr lang="en-US" sz="2800" dirty="0">
                <a:ea typeface="+mj-lt"/>
                <a:cs typeface="+mj-lt"/>
              </a:rPr>
              <a:t>percentile burden score for the lower and upper quintiles of selected response variables. </a:t>
            </a:r>
            <a:endParaRPr lang="en-US" sz="2800" b="0">
              <a:ea typeface="+mj-lt"/>
              <a:cs typeface="+mj-lt"/>
            </a:endParaRPr>
          </a:p>
        </p:txBody>
      </p:sp>
      <p:graphicFrame>
        <p:nvGraphicFramePr>
          <p:cNvPr id="4" name="Content Placeholder 3">
            <a:extLst>
              <a:ext uri="{FF2B5EF4-FFF2-40B4-BE49-F238E27FC236}">
                <a16:creationId xmlns:a16="http://schemas.microsoft.com/office/drawing/2014/main" id="{6AF925D1-420C-409B-9025-6FA826E9764E}"/>
              </a:ext>
            </a:extLst>
          </p:cNvPr>
          <p:cNvGraphicFramePr>
            <a:graphicFrameLocks noGrp="1"/>
          </p:cNvGraphicFramePr>
          <p:nvPr>
            <p:ph idx="1"/>
            <p:extLst>
              <p:ext uri="{D42A27DB-BD31-4B8C-83A1-F6EECF244321}">
                <p14:modId xmlns:p14="http://schemas.microsoft.com/office/powerpoint/2010/main" val="2285624686"/>
              </p:ext>
            </p:extLst>
          </p:nvPr>
        </p:nvGraphicFramePr>
        <p:xfrm>
          <a:off x="2377375" y="1690689"/>
          <a:ext cx="4048442" cy="4385056"/>
        </p:xfrm>
        <a:graphic>
          <a:graphicData uri="http://schemas.openxmlformats.org/drawingml/2006/table">
            <a:tbl>
              <a:tblPr firstRow="1" firstCol="1" bandRow="1">
                <a:tableStyleId>{5C22544A-7EE6-4342-B048-85BDC9FD1C3A}</a:tableStyleId>
              </a:tblPr>
              <a:tblGrid>
                <a:gridCol w="1677118">
                  <a:extLst>
                    <a:ext uri="{9D8B030D-6E8A-4147-A177-3AD203B41FA5}">
                      <a16:colId xmlns:a16="http://schemas.microsoft.com/office/drawing/2014/main" val="829282866"/>
                    </a:ext>
                  </a:extLst>
                </a:gridCol>
                <a:gridCol w="138281">
                  <a:extLst>
                    <a:ext uri="{9D8B030D-6E8A-4147-A177-3AD203B41FA5}">
                      <a16:colId xmlns:a16="http://schemas.microsoft.com/office/drawing/2014/main" val="658622446"/>
                    </a:ext>
                  </a:extLst>
                </a:gridCol>
                <a:gridCol w="2233043">
                  <a:extLst>
                    <a:ext uri="{9D8B030D-6E8A-4147-A177-3AD203B41FA5}">
                      <a16:colId xmlns:a16="http://schemas.microsoft.com/office/drawing/2014/main" val="3891378336"/>
                    </a:ext>
                  </a:extLst>
                </a:gridCol>
              </a:tblGrid>
              <a:tr h="404274">
                <a:tc>
                  <a:txBody>
                    <a:bodyPr/>
                    <a:lstStyle/>
                    <a:p>
                      <a:pPr marL="0" marR="0" indent="457200" algn="ctr">
                        <a:lnSpc>
                          <a:spcPct val="115000"/>
                        </a:lnSpc>
                        <a:spcBef>
                          <a:spcPts val="0"/>
                        </a:spcBef>
                        <a:spcAft>
                          <a:spcPts val="0"/>
                        </a:spcAft>
                      </a:pPr>
                      <a:r>
                        <a:rPr lang="en-US" sz="1600">
                          <a:effectLst/>
                        </a:rPr>
                        <a:t>Quintile</a:t>
                      </a:r>
                      <a:endParaRPr lang="en-US" sz="1600">
                        <a:effectLst/>
                        <a:latin typeface="Arial" panose="020B0604020202020204" pitchFamily="34" charset="0"/>
                        <a:ea typeface="Arial" panose="020B0604020202020204" pitchFamily="34" charset="0"/>
                      </a:endParaRPr>
                    </a:p>
                  </a:txBody>
                  <a:tcPr marL="68580" marR="68580" marT="0" marB="0" anchor="ctr"/>
                </a:tc>
                <a:tc gridSpan="2">
                  <a:txBody>
                    <a:bodyPr/>
                    <a:lstStyle/>
                    <a:p>
                      <a:pPr marL="0" marR="0" indent="0" algn="ctr">
                        <a:lnSpc>
                          <a:spcPct val="115000"/>
                        </a:lnSpc>
                        <a:spcBef>
                          <a:spcPts val="0"/>
                        </a:spcBef>
                        <a:spcAft>
                          <a:spcPts val="0"/>
                        </a:spcAft>
                      </a:pPr>
                      <a:r>
                        <a:rPr lang="en-US" sz="1600">
                          <a:effectLst/>
                        </a:rPr>
                        <a:t>Average CES Percentile</a:t>
                      </a:r>
                      <a:endParaRPr lang="en-US" sz="160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713596430"/>
                  </a:ext>
                </a:extLst>
              </a:tr>
              <a:tr h="208604">
                <a:tc gridSpan="3">
                  <a:txBody>
                    <a:bodyPr/>
                    <a:lstStyle/>
                    <a:p>
                      <a:pPr marL="0" marR="0" indent="0" algn="ctr">
                        <a:lnSpc>
                          <a:spcPct val="115000"/>
                        </a:lnSpc>
                        <a:spcBef>
                          <a:spcPts val="0"/>
                        </a:spcBef>
                        <a:spcAft>
                          <a:spcPts val="0"/>
                        </a:spcAft>
                      </a:pPr>
                      <a:r>
                        <a:rPr lang="en-US" sz="1600" dirty="0">
                          <a:effectLst/>
                        </a:rPr>
                        <a:t>Unit Rebate</a:t>
                      </a:r>
                      <a:endParaRPr lang="en-US" sz="1600" dirty="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70823796"/>
                  </a:ext>
                </a:extLst>
              </a:tr>
              <a:tr h="208604">
                <a:tc gridSpan="2">
                  <a:txBody>
                    <a:bodyPr/>
                    <a:lstStyle/>
                    <a:p>
                      <a:pPr marL="0" marR="0" indent="0" algn="ctr">
                        <a:lnSpc>
                          <a:spcPct val="115000"/>
                        </a:lnSpc>
                        <a:spcBef>
                          <a:spcPts val="0"/>
                        </a:spcBef>
                        <a:spcAft>
                          <a:spcPts val="0"/>
                        </a:spcAft>
                      </a:pPr>
                      <a:r>
                        <a:rPr lang="en-US" sz="1600">
                          <a:effectLst/>
                        </a:rPr>
                        <a:t>Lower quintile</a:t>
                      </a:r>
                      <a:endParaRPr lang="en-US" sz="160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a:txBody>
                    <a:bodyPr/>
                    <a:lstStyle/>
                    <a:p>
                      <a:pPr marL="0" marR="0" indent="0" algn="ctr">
                        <a:lnSpc>
                          <a:spcPct val="115000"/>
                        </a:lnSpc>
                        <a:spcBef>
                          <a:spcPts val="0"/>
                        </a:spcBef>
                        <a:spcAft>
                          <a:spcPts val="0"/>
                        </a:spcAft>
                      </a:pPr>
                      <a:r>
                        <a:rPr lang="en-US" sz="1600">
                          <a:effectLst/>
                        </a:rPr>
                        <a:t>52.535</a:t>
                      </a:r>
                      <a:endParaRPr lang="en-US" sz="16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048170786"/>
                  </a:ext>
                </a:extLst>
              </a:tr>
              <a:tr h="201650">
                <a:tc gridSpan="2">
                  <a:txBody>
                    <a:bodyPr/>
                    <a:lstStyle/>
                    <a:p>
                      <a:pPr marL="0" marR="0" indent="0" algn="ctr">
                        <a:lnSpc>
                          <a:spcPct val="115000"/>
                        </a:lnSpc>
                        <a:spcBef>
                          <a:spcPts val="0"/>
                        </a:spcBef>
                        <a:spcAft>
                          <a:spcPts val="0"/>
                        </a:spcAft>
                      </a:pPr>
                      <a:r>
                        <a:rPr lang="en-US" sz="1600">
                          <a:effectLst/>
                        </a:rPr>
                        <a:t>Upper quintile</a:t>
                      </a:r>
                      <a:endParaRPr lang="en-US" sz="160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a:txBody>
                    <a:bodyPr/>
                    <a:lstStyle/>
                    <a:p>
                      <a:pPr marL="0" marR="0" indent="0" algn="ctr">
                        <a:lnSpc>
                          <a:spcPct val="115000"/>
                        </a:lnSpc>
                        <a:spcBef>
                          <a:spcPts val="0"/>
                        </a:spcBef>
                        <a:spcAft>
                          <a:spcPts val="0"/>
                        </a:spcAft>
                      </a:pPr>
                      <a:r>
                        <a:rPr lang="en-US" sz="1600">
                          <a:effectLst/>
                        </a:rPr>
                        <a:t>47.141</a:t>
                      </a:r>
                      <a:endParaRPr lang="en-US" sz="16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196959300"/>
                  </a:ext>
                </a:extLst>
              </a:tr>
              <a:tr h="208604">
                <a:tc gridSpan="3">
                  <a:txBody>
                    <a:bodyPr/>
                    <a:lstStyle/>
                    <a:p>
                      <a:pPr marL="0" marR="0" indent="0" algn="ctr">
                        <a:lnSpc>
                          <a:spcPct val="115000"/>
                        </a:lnSpc>
                        <a:spcBef>
                          <a:spcPts val="0"/>
                        </a:spcBef>
                        <a:spcAft>
                          <a:spcPts val="0"/>
                        </a:spcAft>
                      </a:pPr>
                      <a:r>
                        <a:rPr lang="en-US" sz="1600">
                          <a:effectLst/>
                        </a:rPr>
                        <a:t>Number of units</a:t>
                      </a:r>
                      <a:endParaRPr lang="en-US" sz="160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9703479"/>
                  </a:ext>
                </a:extLst>
              </a:tr>
              <a:tr h="208604">
                <a:tc gridSpan="2">
                  <a:txBody>
                    <a:bodyPr/>
                    <a:lstStyle/>
                    <a:p>
                      <a:pPr marL="0" marR="0" indent="0" algn="ctr">
                        <a:lnSpc>
                          <a:spcPct val="115000"/>
                        </a:lnSpc>
                        <a:spcBef>
                          <a:spcPts val="0"/>
                        </a:spcBef>
                        <a:spcAft>
                          <a:spcPts val="0"/>
                        </a:spcAft>
                      </a:pPr>
                      <a:r>
                        <a:rPr lang="en-US" sz="1600">
                          <a:effectLst/>
                        </a:rPr>
                        <a:t>Lower quintile</a:t>
                      </a:r>
                      <a:endParaRPr lang="en-US" sz="160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a:txBody>
                    <a:bodyPr/>
                    <a:lstStyle/>
                    <a:p>
                      <a:pPr marL="0" marR="0" indent="0" algn="ctr">
                        <a:lnSpc>
                          <a:spcPct val="115000"/>
                        </a:lnSpc>
                        <a:spcBef>
                          <a:spcPts val="0"/>
                        </a:spcBef>
                        <a:spcAft>
                          <a:spcPts val="0"/>
                        </a:spcAft>
                      </a:pPr>
                      <a:r>
                        <a:rPr lang="en-US" sz="1600">
                          <a:effectLst/>
                        </a:rPr>
                        <a:t>52.199</a:t>
                      </a:r>
                      <a:endParaRPr lang="en-US" sz="16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185368089"/>
                  </a:ext>
                </a:extLst>
              </a:tr>
              <a:tr h="201650">
                <a:tc gridSpan="2">
                  <a:txBody>
                    <a:bodyPr/>
                    <a:lstStyle/>
                    <a:p>
                      <a:pPr marL="0" marR="0" indent="0" algn="ctr">
                        <a:lnSpc>
                          <a:spcPct val="115000"/>
                        </a:lnSpc>
                        <a:spcBef>
                          <a:spcPts val="0"/>
                        </a:spcBef>
                        <a:spcAft>
                          <a:spcPts val="0"/>
                        </a:spcAft>
                      </a:pPr>
                      <a:r>
                        <a:rPr lang="en-US" sz="1600">
                          <a:effectLst/>
                        </a:rPr>
                        <a:t>Upper quintile</a:t>
                      </a:r>
                      <a:endParaRPr lang="en-US" sz="160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a:txBody>
                    <a:bodyPr/>
                    <a:lstStyle/>
                    <a:p>
                      <a:pPr marL="0" marR="0" indent="0" algn="ctr">
                        <a:lnSpc>
                          <a:spcPct val="115000"/>
                        </a:lnSpc>
                        <a:spcBef>
                          <a:spcPts val="0"/>
                        </a:spcBef>
                        <a:spcAft>
                          <a:spcPts val="0"/>
                        </a:spcAft>
                      </a:pPr>
                      <a:r>
                        <a:rPr lang="en-US" sz="1600">
                          <a:effectLst/>
                        </a:rPr>
                        <a:t>43.734</a:t>
                      </a:r>
                      <a:endParaRPr lang="en-US" sz="16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97737706"/>
                  </a:ext>
                </a:extLst>
              </a:tr>
              <a:tr h="208604">
                <a:tc gridSpan="3">
                  <a:txBody>
                    <a:bodyPr/>
                    <a:lstStyle/>
                    <a:p>
                      <a:pPr marL="0" marR="0" indent="0" algn="ctr">
                        <a:lnSpc>
                          <a:spcPct val="115000"/>
                        </a:lnSpc>
                        <a:spcBef>
                          <a:spcPts val="0"/>
                        </a:spcBef>
                        <a:spcAft>
                          <a:spcPts val="0"/>
                        </a:spcAft>
                      </a:pPr>
                      <a:r>
                        <a:rPr lang="en-US" sz="1600">
                          <a:effectLst/>
                        </a:rPr>
                        <a:t>Net kWh saved</a:t>
                      </a:r>
                      <a:endParaRPr lang="en-US" sz="160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7331942"/>
                  </a:ext>
                </a:extLst>
              </a:tr>
              <a:tr h="208604">
                <a:tc gridSpan="2">
                  <a:txBody>
                    <a:bodyPr/>
                    <a:lstStyle/>
                    <a:p>
                      <a:pPr marL="0" marR="0" indent="0" algn="ctr">
                        <a:lnSpc>
                          <a:spcPct val="115000"/>
                        </a:lnSpc>
                        <a:spcBef>
                          <a:spcPts val="0"/>
                        </a:spcBef>
                        <a:spcAft>
                          <a:spcPts val="0"/>
                        </a:spcAft>
                      </a:pPr>
                      <a:r>
                        <a:rPr lang="en-US" sz="1600">
                          <a:effectLst/>
                        </a:rPr>
                        <a:t>Lower quintile</a:t>
                      </a:r>
                      <a:endParaRPr lang="en-US" sz="160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a:txBody>
                    <a:bodyPr/>
                    <a:lstStyle/>
                    <a:p>
                      <a:pPr marL="0" marR="0" indent="0" algn="ctr">
                        <a:lnSpc>
                          <a:spcPct val="115000"/>
                        </a:lnSpc>
                        <a:spcBef>
                          <a:spcPts val="0"/>
                        </a:spcBef>
                        <a:spcAft>
                          <a:spcPts val="0"/>
                        </a:spcAft>
                      </a:pPr>
                      <a:r>
                        <a:rPr lang="en-US" sz="1600">
                          <a:effectLst/>
                        </a:rPr>
                        <a:t>62.13</a:t>
                      </a:r>
                      <a:endParaRPr lang="en-US" sz="16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784471859"/>
                  </a:ext>
                </a:extLst>
              </a:tr>
              <a:tr h="201650">
                <a:tc gridSpan="2">
                  <a:txBody>
                    <a:bodyPr/>
                    <a:lstStyle/>
                    <a:p>
                      <a:pPr marL="0" marR="0" indent="0" algn="ctr">
                        <a:lnSpc>
                          <a:spcPct val="115000"/>
                        </a:lnSpc>
                        <a:spcBef>
                          <a:spcPts val="0"/>
                        </a:spcBef>
                        <a:spcAft>
                          <a:spcPts val="0"/>
                        </a:spcAft>
                      </a:pPr>
                      <a:r>
                        <a:rPr lang="en-US" sz="1600">
                          <a:effectLst/>
                        </a:rPr>
                        <a:t>Upper quintile</a:t>
                      </a:r>
                      <a:endParaRPr lang="en-US" sz="160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a:txBody>
                    <a:bodyPr/>
                    <a:lstStyle/>
                    <a:p>
                      <a:pPr marL="0" marR="0" indent="0" algn="ctr">
                        <a:lnSpc>
                          <a:spcPct val="115000"/>
                        </a:lnSpc>
                        <a:spcBef>
                          <a:spcPts val="0"/>
                        </a:spcBef>
                        <a:spcAft>
                          <a:spcPts val="0"/>
                        </a:spcAft>
                      </a:pPr>
                      <a:r>
                        <a:rPr lang="en-US" sz="1600">
                          <a:effectLst/>
                        </a:rPr>
                        <a:t>48.776</a:t>
                      </a:r>
                      <a:endParaRPr lang="en-US" sz="16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080491815"/>
                  </a:ext>
                </a:extLst>
              </a:tr>
              <a:tr h="208604">
                <a:tc gridSpan="3">
                  <a:txBody>
                    <a:bodyPr/>
                    <a:lstStyle/>
                    <a:p>
                      <a:pPr marL="0" marR="0" indent="0" algn="ctr">
                        <a:lnSpc>
                          <a:spcPct val="115000"/>
                        </a:lnSpc>
                        <a:spcBef>
                          <a:spcPts val="0"/>
                        </a:spcBef>
                        <a:spcAft>
                          <a:spcPts val="0"/>
                        </a:spcAft>
                      </a:pPr>
                      <a:r>
                        <a:rPr lang="en-US" sz="1600">
                          <a:effectLst/>
                        </a:rPr>
                        <a:t>Net therm saved</a:t>
                      </a:r>
                      <a:endParaRPr lang="en-US" sz="160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83102894"/>
                  </a:ext>
                </a:extLst>
              </a:tr>
              <a:tr h="208604">
                <a:tc gridSpan="2">
                  <a:txBody>
                    <a:bodyPr/>
                    <a:lstStyle/>
                    <a:p>
                      <a:pPr marL="0" marR="0" indent="0" algn="ctr">
                        <a:lnSpc>
                          <a:spcPct val="115000"/>
                        </a:lnSpc>
                        <a:spcBef>
                          <a:spcPts val="0"/>
                        </a:spcBef>
                        <a:spcAft>
                          <a:spcPts val="0"/>
                        </a:spcAft>
                      </a:pPr>
                      <a:r>
                        <a:rPr lang="en-US" sz="1600">
                          <a:effectLst/>
                        </a:rPr>
                        <a:t>Lower quintile</a:t>
                      </a:r>
                      <a:endParaRPr lang="en-US" sz="160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a:txBody>
                    <a:bodyPr/>
                    <a:lstStyle/>
                    <a:p>
                      <a:pPr marL="0" marR="0" indent="0" algn="ctr">
                        <a:lnSpc>
                          <a:spcPct val="115000"/>
                        </a:lnSpc>
                        <a:spcBef>
                          <a:spcPts val="0"/>
                        </a:spcBef>
                        <a:spcAft>
                          <a:spcPts val="0"/>
                        </a:spcAft>
                      </a:pPr>
                      <a:r>
                        <a:rPr lang="en-US" sz="1600">
                          <a:effectLst/>
                        </a:rPr>
                        <a:t>52.624</a:t>
                      </a:r>
                      <a:endParaRPr lang="en-US" sz="16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500089669"/>
                  </a:ext>
                </a:extLst>
              </a:tr>
              <a:tr h="201650">
                <a:tc gridSpan="2">
                  <a:txBody>
                    <a:bodyPr/>
                    <a:lstStyle/>
                    <a:p>
                      <a:pPr marL="0" marR="0" indent="0" algn="ctr">
                        <a:lnSpc>
                          <a:spcPct val="115000"/>
                        </a:lnSpc>
                        <a:spcBef>
                          <a:spcPts val="0"/>
                        </a:spcBef>
                        <a:spcAft>
                          <a:spcPts val="0"/>
                        </a:spcAft>
                      </a:pPr>
                      <a:r>
                        <a:rPr lang="en-US" sz="1600">
                          <a:effectLst/>
                        </a:rPr>
                        <a:t>Upper quintile</a:t>
                      </a:r>
                      <a:endParaRPr lang="en-US" sz="160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a:txBody>
                    <a:bodyPr/>
                    <a:lstStyle/>
                    <a:p>
                      <a:pPr marL="0" marR="0" indent="0" algn="ctr">
                        <a:lnSpc>
                          <a:spcPct val="115000"/>
                        </a:lnSpc>
                        <a:spcBef>
                          <a:spcPts val="0"/>
                        </a:spcBef>
                        <a:spcAft>
                          <a:spcPts val="0"/>
                        </a:spcAft>
                      </a:pPr>
                      <a:r>
                        <a:rPr lang="en-US" sz="1600">
                          <a:effectLst/>
                        </a:rPr>
                        <a:t>50.016</a:t>
                      </a:r>
                      <a:endParaRPr lang="en-US" sz="16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660670167"/>
                  </a:ext>
                </a:extLst>
              </a:tr>
              <a:tr h="208604">
                <a:tc gridSpan="3">
                  <a:txBody>
                    <a:bodyPr/>
                    <a:lstStyle/>
                    <a:p>
                      <a:pPr marL="0" marR="0" indent="0" algn="ctr">
                        <a:lnSpc>
                          <a:spcPct val="115000"/>
                        </a:lnSpc>
                        <a:spcBef>
                          <a:spcPts val="0"/>
                        </a:spcBef>
                        <a:spcAft>
                          <a:spcPts val="0"/>
                        </a:spcAft>
                      </a:pPr>
                      <a:r>
                        <a:rPr lang="en-US" sz="1600">
                          <a:effectLst/>
                        </a:rPr>
                        <a:t>Gross incentive</a:t>
                      </a:r>
                      <a:endParaRPr lang="en-US" sz="160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9870103"/>
                  </a:ext>
                </a:extLst>
              </a:tr>
              <a:tr h="208604">
                <a:tc gridSpan="2">
                  <a:txBody>
                    <a:bodyPr/>
                    <a:lstStyle/>
                    <a:p>
                      <a:pPr marL="0" marR="0" indent="0" algn="ctr">
                        <a:lnSpc>
                          <a:spcPct val="115000"/>
                        </a:lnSpc>
                        <a:spcBef>
                          <a:spcPts val="0"/>
                        </a:spcBef>
                        <a:spcAft>
                          <a:spcPts val="0"/>
                        </a:spcAft>
                      </a:pPr>
                      <a:r>
                        <a:rPr lang="en-US" sz="1600">
                          <a:effectLst/>
                        </a:rPr>
                        <a:t>Lower quintile</a:t>
                      </a:r>
                      <a:endParaRPr lang="en-US" sz="160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a:txBody>
                    <a:bodyPr/>
                    <a:lstStyle/>
                    <a:p>
                      <a:pPr marL="0" marR="0" indent="0" algn="ctr">
                        <a:lnSpc>
                          <a:spcPct val="115000"/>
                        </a:lnSpc>
                        <a:spcBef>
                          <a:spcPts val="0"/>
                        </a:spcBef>
                        <a:spcAft>
                          <a:spcPts val="0"/>
                        </a:spcAft>
                      </a:pPr>
                      <a:r>
                        <a:rPr lang="en-US" sz="1600">
                          <a:effectLst/>
                        </a:rPr>
                        <a:t>51.454</a:t>
                      </a:r>
                      <a:endParaRPr lang="en-US" sz="160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981885419"/>
                  </a:ext>
                </a:extLst>
              </a:tr>
              <a:tr h="201650">
                <a:tc gridSpan="2">
                  <a:txBody>
                    <a:bodyPr/>
                    <a:lstStyle/>
                    <a:p>
                      <a:pPr marL="0" marR="0" indent="0" algn="ctr">
                        <a:lnSpc>
                          <a:spcPct val="115000"/>
                        </a:lnSpc>
                        <a:spcBef>
                          <a:spcPts val="0"/>
                        </a:spcBef>
                        <a:spcAft>
                          <a:spcPts val="0"/>
                        </a:spcAft>
                      </a:pPr>
                      <a:r>
                        <a:rPr lang="en-US" sz="1600">
                          <a:effectLst/>
                        </a:rPr>
                        <a:t>Upper quintile</a:t>
                      </a:r>
                      <a:endParaRPr lang="en-US" sz="160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a:txBody>
                    <a:bodyPr/>
                    <a:lstStyle/>
                    <a:p>
                      <a:pPr marL="0" marR="0" indent="0" algn="ctr">
                        <a:lnSpc>
                          <a:spcPct val="115000"/>
                        </a:lnSpc>
                        <a:spcBef>
                          <a:spcPts val="0"/>
                        </a:spcBef>
                        <a:spcAft>
                          <a:spcPts val="0"/>
                        </a:spcAft>
                      </a:pPr>
                      <a:r>
                        <a:rPr lang="en-US" sz="1600" dirty="0">
                          <a:effectLst/>
                        </a:rPr>
                        <a:t>49.874</a:t>
                      </a:r>
                      <a:endParaRPr lang="en-US" sz="16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4244472577"/>
                  </a:ext>
                </a:extLst>
              </a:tr>
            </a:tbl>
          </a:graphicData>
        </a:graphic>
      </p:graphicFrame>
      <p:sp>
        <p:nvSpPr>
          <p:cNvPr id="6" name="TextBox 5">
            <a:extLst>
              <a:ext uri="{FF2B5EF4-FFF2-40B4-BE49-F238E27FC236}">
                <a16:creationId xmlns:a16="http://schemas.microsoft.com/office/drawing/2014/main" id="{22325774-3098-400E-9E0C-C8466AA1DAC7}"/>
              </a:ext>
            </a:extLst>
          </p:cNvPr>
          <p:cNvSpPr txBox="1"/>
          <p:nvPr/>
        </p:nvSpPr>
        <p:spPr>
          <a:xfrm>
            <a:off x="7027991" y="1981818"/>
            <a:ext cx="3380994" cy="3416320"/>
          </a:xfrm>
          <a:prstGeom prst="rect">
            <a:avLst/>
          </a:prstGeom>
          <a:solidFill>
            <a:srgbClr val="C5B32B"/>
          </a:solidFill>
        </p:spPr>
        <p:txBody>
          <a:bodyPr wrap="square" lIns="91440" tIns="45720" rIns="91440" bIns="45720" anchor="t">
            <a:spAutoFit/>
          </a:bodyPr>
          <a:lstStyle/>
          <a:p>
            <a:r>
              <a:rPr lang="en-US" dirty="0" err="1">
                <a:solidFill>
                  <a:srgbClr val="005175"/>
                </a:solidFill>
              </a:rPr>
              <a:t>CalEnviroScreen</a:t>
            </a:r>
            <a:r>
              <a:rPr lang="en-US" dirty="0">
                <a:solidFill>
                  <a:srgbClr val="005175"/>
                </a:solidFill>
              </a:rPr>
              <a:t> is the state of California’s environmental health screening tool that reports the burden faced by communities across census tracts (OEHHA, 2018). The communities in the upper quartile of burden (i.e., the 75th percentile) are considered disadvantaged communities and are the center of many equity-based policies.</a:t>
            </a:r>
          </a:p>
        </p:txBody>
      </p:sp>
    </p:spTree>
    <p:extLst>
      <p:ext uri="{BB962C8B-B14F-4D97-AF65-F5344CB8AC3E}">
        <p14:creationId xmlns:p14="http://schemas.microsoft.com/office/powerpoint/2010/main" val="4040254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1F099-13FB-471B-8817-560E755E51C4}"/>
              </a:ext>
            </a:extLst>
          </p:cNvPr>
          <p:cNvSpPr>
            <a:spLocks noGrp="1"/>
          </p:cNvSpPr>
          <p:nvPr>
            <p:ph type="title"/>
          </p:nvPr>
        </p:nvSpPr>
        <p:spPr/>
        <p:txBody>
          <a:bodyPr/>
          <a:lstStyle/>
          <a:p>
            <a:r>
              <a:rPr lang="en-US" dirty="0"/>
              <a:t>Spatial Analysis and </a:t>
            </a:r>
            <a:r>
              <a:rPr lang="en-US" dirty="0" err="1"/>
              <a:t>CalEnviroScreen</a:t>
            </a:r>
            <a:endParaRPr lang="en-US" dirty="0"/>
          </a:p>
        </p:txBody>
      </p:sp>
      <p:sp>
        <p:nvSpPr>
          <p:cNvPr id="3" name="Content Placeholder 2">
            <a:extLst>
              <a:ext uri="{FF2B5EF4-FFF2-40B4-BE49-F238E27FC236}">
                <a16:creationId xmlns:a16="http://schemas.microsoft.com/office/drawing/2014/main" id="{B1CA6503-8094-4A46-8A71-11537146D49A}"/>
              </a:ext>
            </a:extLst>
          </p:cNvPr>
          <p:cNvSpPr>
            <a:spLocks noGrp="1"/>
          </p:cNvSpPr>
          <p:nvPr>
            <p:ph idx="1"/>
          </p:nvPr>
        </p:nvSpPr>
        <p:spPr/>
        <p:txBody>
          <a:bodyPr/>
          <a:lstStyle/>
          <a:p>
            <a:r>
              <a:rPr lang="en-US" sz="1800" dirty="0">
                <a:effectLst/>
                <a:latin typeface="Arial" panose="020B0604020202020204" pitchFamily="34" charset="0"/>
                <a:ea typeface="Arial" panose="020B0604020202020204" pitchFamily="34" charset="0"/>
              </a:rPr>
              <a:t>Overlay analysis revealed that, on average, communities who saw the least benefits from energy efficiency programs had (sometimes negligibly) higher burden scores than those who saw the most benefits from these programs</a:t>
            </a:r>
          </a:p>
          <a:p>
            <a:r>
              <a:rPr lang="en-US" sz="1800" dirty="0">
                <a:latin typeface="Arial" panose="020B0604020202020204" pitchFamily="34" charset="0"/>
                <a:ea typeface="Arial" panose="020B0604020202020204" pitchFamily="34" charset="0"/>
              </a:rPr>
              <a:t>T</a:t>
            </a:r>
            <a:r>
              <a:rPr lang="en-US" sz="1800" dirty="0">
                <a:effectLst/>
                <a:latin typeface="Arial" panose="020B0604020202020204" pitchFamily="34" charset="0"/>
                <a:ea typeface="Arial" panose="020B0604020202020204" pitchFamily="34" charset="0"/>
              </a:rPr>
              <a:t>he distribution of benefits is nearly equal across all communities (as defined by </a:t>
            </a:r>
            <a:r>
              <a:rPr lang="en-US" sz="1800" dirty="0" err="1">
                <a:effectLst/>
                <a:latin typeface="Arial" panose="020B0604020202020204" pitchFamily="34" charset="0"/>
                <a:ea typeface="Arial" panose="020B0604020202020204" pitchFamily="34" charset="0"/>
              </a:rPr>
              <a:t>CalEnviroScreen</a:t>
            </a:r>
            <a:r>
              <a:rPr lang="en-US" sz="1800" dirty="0">
                <a:effectLst/>
                <a:latin typeface="Arial" panose="020B0604020202020204" pitchFamily="34" charset="0"/>
                <a:ea typeface="Arial" panose="020B0604020202020204" pitchFamily="34" charset="0"/>
              </a:rPr>
              <a:t> designations). </a:t>
            </a:r>
          </a:p>
          <a:p>
            <a:r>
              <a:rPr lang="en-US" sz="1800" dirty="0">
                <a:effectLst/>
                <a:latin typeface="Arial" panose="020B0604020202020204" pitchFamily="34" charset="0"/>
                <a:ea typeface="Arial" panose="020B0604020202020204" pitchFamily="34" charset="0"/>
              </a:rPr>
              <a:t>As equitable distribution would provide more benefits to those who face higher burdens, this</a:t>
            </a:r>
            <a:r>
              <a:rPr lang="en-US" sz="1800" i="1" dirty="0">
                <a:effectLst/>
                <a:latin typeface="Arial" panose="020B0604020202020204" pitchFamily="34" charset="0"/>
                <a:ea typeface="Arial" panose="020B0604020202020204" pitchFamily="34" charset="0"/>
              </a:rPr>
              <a:t> lack of difference</a:t>
            </a:r>
            <a:r>
              <a:rPr lang="en-US" sz="1800" dirty="0">
                <a:effectLst/>
                <a:latin typeface="Arial" panose="020B0604020202020204" pitchFamily="34" charset="0"/>
                <a:ea typeface="Arial" panose="020B0604020202020204" pitchFamily="34" charset="0"/>
              </a:rPr>
              <a:t> in burden between the upper and lower quintiles shows that current energy efficiency programs may be underperforming</a:t>
            </a:r>
          </a:p>
          <a:p>
            <a:r>
              <a:rPr lang="en-US" sz="1800" dirty="0">
                <a:latin typeface="Arial" panose="020B0604020202020204" pitchFamily="34" charset="0"/>
                <a:ea typeface="Arial" panose="020B0604020202020204" pitchFamily="34" charset="0"/>
              </a:rPr>
              <a:t>We are curious to hear possible explanations for this distribution in benefits. </a:t>
            </a:r>
            <a:endParaRPr lang="en-US" sz="1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615402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90" y="128501"/>
            <a:ext cx="11268419" cy="1325563"/>
          </a:xfrm>
        </p:spPr>
        <p:txBody>
          <a:bodyPr/>
          <a:lstStyle/>
          <a:p>
            <a:r>
              <a:rPr lang="en-US" dirty="0"/>
              <a:t>T-test by zip code: Net kWh savings per household</a:t>
            </a:r>
          </a:p>
        </p:txBody>
      </p:sp>
      <p:graphicFrame>
        <p:nvGraphicFramePr>
          <p:cNvPr id="8" name="Content Placeholder 7">
            <a:extLst>
              <a:ext uri="{FF2B5EF4-FFF2-40B4-BE49-F238E27FC236}">
                <a16:creationId xmlns:a16="http://schemas.microsoft.com/office/drawing/2014/main" id="{C15B199D-C3FD-4665-84A7-F43B54613A27}"/>
              </a:ext>
            </a:extLst>
          </p:cNvPr>
          <p:cNvGraphicFramePr>
            <a:graphicFrameLocks noGrp="1"/>
          </p:cNvGraphicFramePr>
          <p:nvPr>
            <p:ph idx="1"/>
            <p:extLst>
              <p:ext uri="{D42A27DB-BD31-4B8C-83A1-F6EECF244321}">
                <p14:modId xmlns:p14="http://schemas.microsoft.com/office/powerpoint/2010/main" val="3654896828"/>
              </p:ext>
            </p:extLst>
          </p:nvPr>
        </p:nvGraphicFramePr>
        <p:xfrm>
          <a:off x="3212138" y="1445710"/>
          <a:ext cx="7022212" cy="4811710"/>
        </p:xfrm>
        <a:graphic>
          <a:graphicData uri="http://schemas.openxmlformats.org/drawingml/2006/table">
            <a:tbl>
              <a:tblPr firstRow="1" bandRow="1">
                <a:tableStyleId>{5C22544A-7EE6-4342-B048-85BDC9FD1C3A}</a:tableStyleId>
              </a:tblPr>
              <a:tblGrid>
                <a:gridCol w="2126920">
                  <a:extLst>
                    <a:ext uri="{9D8B030D-6E8A-4147-A177-3AD203B41FA5}">
                      <a16:colId xmlns:a16="http://schemas.microsoft.com/office/drawing/2014/main" val="1904259013"/>
                    </a:ext>
                  </a:extLst>
                </a:gridCol>
                <a:gridCol w="1654272">
                  <a:extLst>
                    <a:ext uri="{9D8B030D-6E8A-4147-A177-3AD203B41FA5}">
                      <a16:colId xmlns:a16="http://schemas.microsoft.com/office/drawing/2014/main" val="1600250349"/>
                    </a:ext>
                  </a:extLst>
                </a:gridCol>
                <a:gridCol w="1620510">
                  <a:extLst>
                    <a:ext uri="{9D8B030D-6E8A-4147-A177-3AD203B41FA5}">
                      <a16:colId xmlns:a16="http://schemas.microsoft.com/office/drawing/2014/main" val="3947806097"/>
                    </a:ext>
                  </a:extLst>
                </a:gridCol>
                <a:gridCol w="1620510">
                  <a:extLst>
                    <a:ext uri="{9D8B030D-6E8A-4147-A177-3AD203B41FA5}">
                      <a16:colId xmlns:a16="http://schemas.microsoft.com/office/drawing/2014/main" val="3563198049"/>
                    </a:ext>
                  </a:extLst>
                </a:gridCol>
              </a:tblGrid>
              <a:tr h="553204">
                <a:tc>
                  <a:txBody>
                    <a:bodyPr/>
                    <a:lstStyle/>
                    <a:p>
                      <a:pPr fontAlgn="b"/>
                      <a:endParaRPr lang="en-US" sz="1400" dirty="0">
                        <a:effectLst/>
                        <a:latin typeface="Calibri"/>
                      </a:endParaRPr>
                    </a:p>
                  </a:txBody>
                  <a:tcPr marL="9525" marR="9525" marT="9525" marB="0" anchor="b"/>
                </a:tc>
                <a:tc>
                  <a:txBody>
                    <a:bodyPr/>
                    <a:lstStyle/>
                    <a:p>
                      <a:pPr algn="ctr" fontAlgn="ctr"/>
                      <a:r>
                        <a:rPr lang="en-US" sz="1400" dirty="0">
                          <a:effectLst/>
                        </a:rPr>
                        <a:t>Mean of bottom 20% </a:t>
                      </a:r>
                      <a:endParaRPr lang="en-US" sz="1400" b="1">
                        <a:effectLst/>
                        <a:latin typeface="Calibri"/>
                      </a:endParaRPr>
                    </a:p>
                  </a:txBody>
                  <a:tcPr marL="9525" marR="9525" marT="9525" marB="0" anchor="ctr"/>
                </a:tc>
                <a:tc>
                  <a:txBody>
                    <a:bodyPr/>
                    <a:lstStyle/>
                    <a:p>
                      <a:pPr algn="ctr" fontAlgn="ctr"/>
                      <a:r>
                        <a:rPr lang="en-US" sz="1400" dirty="0">
                          <a:effectLst/>
                        </a:rPr>
                        <a:t>Mean of top </a:t>
                      </a:r>
                      <a:endParaRPr lang="en-US" sz="1400" b="1">
                        <a:effectLst/>
                        <a:latin typeface="Calibri"/>
                      </a:endParaRPr>
                    </a:p>
                    <a:p>
                      <a:pPr lvl="0" algn="ctr">
                        <a:buNone/>
                      </a:pPr>
                      <a:r>
                        <a:rPr lang="en-US" sz="1400" dirty="0">
                          <a:effectLst/>
                        </a:rPr>
                        <a:t>20% </a:t>
                      </a:r>
                      <a:endParaRPr lang="en-US" sz="1400" b="1">
                        <a:effectLst/>
                        <a:latin typeface="Calibri"/>
                      </a:endParaRPr>
                    </a:p>
                  </a:txBody>
                  <a:tcPr marL="9525" marR="9525" marT="9525" marB="0" anchor="ctr"/>
                </a:tc>
                <a:tc>
                  <a:txBody>
                    <a:bodyPr/>
                    <a:lstStyle/>
                    <a:p>
                      <a:pPr lvl="0" algn="ctr">
                        <a:buNone/>
                      </a:pPr>
                      <a:r>
                        <a:rPr lang="en-US" sz="1400" dirty="0">
                          <a:effectLst/>
                        </a:rPr>
                        <a:t>Population </a:t>
                      </a:r>
                      <a:endParaRPr lang="en-US"/>
                    </a:p>
                    <a:p>
                      <a:pPr lvl="0" algn="ctr">
                        <a:buNone/>
                      </a:pPr>
                      <a:r>
                        <a:rPr lang="en-US" sz="1400" dirty="0">
                          <a:effectLst/>
                        </a:rPr>
                        <a:t>mean</a:t>
                      </a:r>
                    </a:p>
                  </a:txBody>
                  <a:tcPr marL="9525" marR="9525" marT="9525" marB="0" anchor="ctr"/>
                </a:tc>
                <a:extLst>
                  <a:ext uri="{0D108BD9-81ED-4DB2-BD59-A6C34878D82A}">
                    <a16:rowId xmlns:a16="http://schemas.microsoft.com/office/drawing/2014/main" val="3433667072"/>
                  </a:ext>
                </a:extLst>
              </a:tr>
              <a:tr h="584815">
                <a:tc>
                  <a:txBody>
                    <a:bodyPr/>
                    <a:lstStyle/>
                    <a:p>
                      <a:pPr algn="ctr" fontAlgn="ctr"/>
                      <a:r>
                        <a:rPr lang="en-US" sz="1400" b="0" u="none" dirty="0">
                          <a:effectLst/>
                        </a:rPr>
                        <a:t>Median household</a:t>
                      </a:r>
                      <a:endParaRPr lang="en-US" sz="1400" b="0" u="none">
                        <a:effectLst/>
                        <a:latin typeface="Calibri"/>
                      </a:endParaRPr>
                    </a:p>
                    <a:p>
                      <a:pPr lvl="0" algn="ctr">
                        <a:buNone/>
                      </a:pPr>
                      <a:r>
                        <a:rPr lang="en-US" sz="1400" b="0" u="none" dirty="0">
                          <a:effectLst/>
                        </a:rPr>
                        <a:t> income </a:t>
                      </a:r>
                      <a:endParaRPr lang="en-US" sz="1400" b="0" u="none">
                        <a:effectLst/>
                        <a:latin typeface="Calibri"/>
                      </a:endParaRPr>
                    </a:p>
                  </a:txBody>
                  <a:tcPr marL="9525" marR="9525" marT="9525" marB="0" anchor="ctr"/>
                </a:tc>
                <a:tc>
                  <a:txBody>
                    <a:bodyPr/>
                    <a:lstStyle/>
                    <a:p>
                      <a:pPr algn="ctr" fontAlgn="ctr"/>
                      <a:r>
                        <a:rPr lang="en-US" sz="1400" b="0" u="none" dirty="0">
                          <a:effectLst/>
                        </a:rPr>
                        <a:t>$56,715</a:t>
                      </a:r>
                      <a:endParaRPr lang="en-US" sz="1400" b="0" u="none">
                        <a:effectLst/>
                        <a:latin typeface="Calibri"/>
                      </a:endParaRPr>
                    </a:p>
                  </a:txBody>
                  <a:tcPr marL="9525" marR="9525" marT="9525" marB="0" anchor="ctr"/>
                </a:tc>
                <a:tc>
                  <a:txBody>
                    <a:bodyPr/>
                    <a:lstStyle/>
                    <a:p>
                      <a:pPr algn="ctr" fontAlgn="ctr"/>
                      <a:r>
                        <a:rPr lang="en-US" sz="1400" b="0" u="none" dirty="0">
                          <a:effectLst/>
                        </a:rPr>
                        <a:t>$75,092</a:t>
                      </a:r>
                      <a:endParaRPr lang="en-US" sz="1400" b="0" u="none">
                        <a:effectLst/>
                        <a:latin typeface="Calibri"/>
                      </a:endParaRPr>
                    </a:p>
                  </a:txBody>
                  <a:tcPr marL="9525" marR="9525" marT="9525" marB="0" anchor="ctr"/>
                </a:tc>
                <a:tc>
                  <a:txBody>
                    <a:bodyPr/>
                    <a:lstStyle/>
                    <a:p>
                      <a:pPr lvl="0" algn="ctr">
                        <a:buNone/>
                      </a:pPr>
                      <a:r>
                        <a:rPr lang="en-US" sz="1400" b="0" u="none" dirty="0">
                          <a:effectLst/>
                        </a:rPr>
                        <a:t>$</a:t>
                      </a:r>
                      <a:r>
                        <a:rPr lang="en-US" sz="1400" b="0" i="0" u="none" strike="noStrike" noProof="0" dirty="0">
                          <a:effectLst/>
                          <a:latin typeface="Roboto"/>
                        </a:rPr>
                        <a:t>73,934</a:t>
                      </a:r>
                      <a:endParaRPr lang="en-US" sz="1400" b="0" u="none" dirty="0">
                        <a:effectLst/>
                      </a:endParaRPr>
                    </a:p>
                  </a:txBody>
                  <a:tcPr marL="9525" marR="9525" marT="9525" marB="0" anchor="ctr"/>
                </a:tc>
                <a:extLst>
                  <a:ext uri="{0D108BD9-81ED-4DB2-BD59-A6C34878D82A}">
                    <a16:rowId xmlns:a16="http://schemas.microsoft.com/office/drawing/2014/main" val="2606371030"/>
                  </a:ext>
                </a:extLst>
              </a:tr>
              <a:tr h="584815">
                <a:tc>
                  <a:txBody>
                    <a:bodyPr/>
                    <a:lstStyle/>
                    <a:p>
                      <a:pPr algn="ctr" fontAlgn="ctr"/>
                      <a:r>
                        <a:rPr lang="en-US" sz="1400" b="0" u="none" dirty="0">
                          <a:effectLst/>
                        </a:rPr>
                        <a:t>Population under the poverty level</a:t>
                      </a:r>
                      <a:endParaRPr lang="en-US" sz="1400" b="0" u="none">
                        <a:effectLst/>
                        <a:latin typeface="Calibri"/>
                      </a:endParaRPr>
                    </a:p>
                  </a:txBody>
                  <a:tcPr marL="9525" marR="9525" marT="9525" marB="0" anchor="ctr"/>
                </a:tc>
                <a:tc>
                  <a:txBody>
                    <a:bodyPr/>
                    <a:lstStyle/>
                    <a:p>
                      <a:pPr algn="ctr" fontAlgn="ctr"/>
                      <a:r>
                        <a:rPr lang="en-US" sz="1400" b="0" u="none" dirty="0">
                          <a:effectLst/>
                        </a:rPr>
                        <a:t>20%</a:t>
                      </a:r>
                      <a:endParaRPr lang="en-US" sz="1400" b="0" u="none">
                        <a:effectLst/>
                        <a:latin typeface="Calibri"/>
                      </a:endParaRPr>
                    </a:p>
                  </a:txBody>
                  <a:tcPr marL="9525" marR="9525" marT="9525" marB="0" anchor="ctr"/>
                </a:tc>
                <a:tc>
                  <a:txBody>
                    <a:bodyPr/>
                    <a:lstStyle/>
                    <a:p>
                      <a:pPr algn="ctr" fontAlgn="ctr"/>
                      <a:r>
                        <a:rPr lang="en-US" sz="1400" b="0" u="none" dirty="0">
                          <a:effectLst/>
                        </a:rPr>
                        <a:t>15%</a:t>
                      </a:r>
                      <a:endParaRPr lang="en-US" sz="1400" b="0" u="none">
                        <a:effectLst/>
                        <a:latin typeface="Calibri"/>
                      </a:endParaRPr>
                    </a:p>
                  </a:txBody>
                  <a:tcPr marL="9525" marR="9525" marT="9525" marB="0" anchor="ctr"/>
                </a:tc>
                <a:tc>
                  <a:txBody>
                    <a:bodyPr/>
                    <a:lstStyle/>
                    <a:p>
                      <a:pPr lvl="0" algn="ctr">
                        <a:buNone/>
                      </a:pPr>
                      <a:r>
                        <a:rPr lang="en-US" sz="1400" b="0" u="none" dirty="0">
                          <a:effectLst/>
                        </a:rPr>
                        <a:t>15%</a:t>
                      </a:r>
                    </a:p>
                  </a:txBody>
                  <a:tcPr marL="9525" marR="9525" marT="9525" marB="0" anchor="ctr"/>
                </a:tc>
                <a:extLst>
                  <a:ext uri="{0D108BD9-81ED-4DB2-BD59-A6C34878D82A}">
                    <a16:rowId xmlns:a16="http://schemas.microsoft.com/office/drawing/2014/main" val="1267510140"/>
                  </a:ext>
                </a:extLst>
              </a:tr>
              <a:tr h="331922">
                <a:tc>
                  <a:txBody>
                    <a:bodyPr/>
                    <a:lstStyle/>
                    <a:p>
                      <a:pPr algn="ctr" fontAlgn="ctr"/>
                      <a:r>
                        <a:rPr lang="en-US" sz="1400" b="0" u="none" dirty="0">
                          <a:effectLst/>
                        </a:rPr>
                        <a:t>Renters</a:t>
                      </a:r>
                      <a:endParaRPr lang="en-US" sz="1400" b="0" u="none">
                        <a:effectLst/>
                        <a:latin typeface="Calibri"/>
                      </a:endParaRPr>
                    </a:p>
                  </a:txBody>
                  <a:tcPr marL="9525" marR="9525" marT="9525" marB="0" anchor="ctr"/>
                </a:tc>
                <a:tc>
                  <a:txBody>
                    <a:bodyPr/>
                    <a:lstStyle/>
                    <a:p>
                      <a:pPr algn="ctr" fontAlgn="ctr"/>
                      <a:r>
                        <a:rPr lang="en-US" sz="1400" b="0" u="none" dirty="0">
                          <a:effectLst/>
                        </a:rPr>
                        <a:t>49%</a:t>
                      </a:r>
                      <a:endParaRPr lang="en-US" sz="1400" b="0" u="none">
                        <a:effectLst/>
                        <a:latin typeface="Calibri"/>
                      </a:endParaRPr>
                    </a:p>
                  </a:txBody>
                  <a:tcPr marL="9525" marR="9525" marT="9525" marB="0" anchor="ctr"/>
                </a:tc>
                <a:tc>
                  <a:txBody>
                    <a:bodyPr/>
                    <a:lstStyle/>
                    <a:p>
                      <a:pPr algn="ctr" fontAlgn="ctr"/>
                      <a:r>
                        <a:rPr lang="en-US" sz="1400" b="0" u="none" dirty="0">
                          <a:effectLst/>
                        </a:rPr>
                        <a:t>43%</a:t>
                      </a:r>
                      <a:endParaRPr lang="en-US" sz="1400" b="0" u="none">
                        <a:effectLst/>
                        <a:latin typeface="Calibri"/>
                      </a:endParaRPr>
                    </a:p>
                  </a:txBody>
                  <a:tcPr marL="9525" marR="9525" marT="9525" marB="0" anchor="ctr"/>
                </a:tc>
                <a:tc>
                  <a:txBody>
                    <a:bodyPr/>
                    <a:lstStyle/>
                    <a:p>
                      <a:pPr lvl="0" algn="ctr">
                        <a:buNone/>
                      </a:pPr>
                      <a:r>
                        <a:rPr lang="en-US" sz="1400" b="0" u="none" dirty="0">
                          <a:effectLst/>
                        </a:rPr>
                        <a:t>42%</a:t>
                      </a:r>
                    </a:p>
                  </a:txBody>
                  <a:tcPr marL="9525" marR="9525" marT="9525" marB="0" anchor="ctr"/>
                </a:tc>
                <a:extLst>
                  <a:ext uri="{0D108BD9-81ED-4DB2-BD59-A6C34878D82A}">
                    <a16:rowId xmlns:a16="http://schemas.microsoft.com/office/drawing/2014/main" val="2859464137"/>
                  </a:ext>
                </a:extLst>
              </a:tr>
              <a:tr h="584815">
                <a:tc>
                  <a:txBody>
                    <a:bodyPr/>
                    <a:lstStyle/>
                    <a:p>
                      <a:pPr algn="ctr" fontAlgn="ctr"/>
                      <a:r>
                        <a:rPr lang="en-US" sz="1400" b="0" u="none" dirty="0">
                          <a:effectLst/>
                        </a:rPr>
                        <a:t>High school diploma as highest degree</a:t>
                      </a:r>
                      <a:endParaRPr lang="en-US" sz="1400" b="0" u="none">
                        <a:effectLst/>
                        <a:latin typeface="Calibri"/>
                      </a:endParaRPr>
                    </a:p>
                  </a:txBody>
                  <a:tcPr marL="9525" marR="9525" marT="9525" marB="0" anchor="ctr"/>
                </a:tc>
                <a:tc>
                  <a:txBody>
                    <a:bodyPr/>
                    <a:lstStyle/>
                    <a:p>
                      <a:pPr algn="ctr" fontAlgn="ctr"/>
                      <a:r>
                        <a:rPr lang="en-US" sz="1400" b="0" u="none" dirty="0">
                          <a:effectLst/>
                        </a:rPr>
                        <a:t>80%</a:t>
                      </a:r>
                      <a:endParaRPr lang="en-US" sz="1400" b="0" u="none">
                        <a:effectLst/>
                        <a:latin typeface="Calibri"/>
                      </a:endParaRPr>
                    </a:p>
                  </a:txBody>
                  <a:tcPr marL="9525" marR="9525" marT="9525" marB="0" anchor="ctr"/>
                </a:tc>
                <a:tc>
                  <a:txBody>
                    <a:bodyPr/>
                    <a:lstStyle/>
                    <a:p>
                      <a:pPr algn="ctr" fontAlgn="ctr"/>
                      <a:r>
                        <a:rPr lang="en-US" sz="1400" b="0" u="none" dirty="0">
                          <a:effectLst/>
                        </a:rPr>
                        <a:t>83%</a:t>
                      </a:r>
                      <a:endParaRPr lang="en-US" sz="1400" b="0" u="none">
                        <a:effectLst/>
                        <a:latin typeface="Calibri"/>
                      </a:endParaRPr>
                    </a:p>
                  </a:txBody>
                  <a:tcPr marL="9525" marR="9525" marT="9525" marB="0" anchor="ctr"/>
                </a:tc>
                <a:tc>
                  <a:txBody>
                    <a:bodyPr/>
                    <a:lstStyle/>
                    <a:p>
                      <a:pPr lvl="0" algn="ctr">
                        <a:buNone/>
                      </a:pPr>
                      <a:r>
                        <a:rPr lang="en-US" sz="1400" b="0" u="none" dirty="0">
                          <a:effectLst/>
                        </a:rPr>
                        <a:t>84%</a:t>
                      </a:r>
                    </a:p>
                  </a:txBody>
                  <a:tcPr marL="9525" marR="9525" marT="9525" marB="0" anchor="ctr"/>
                </a:tc>
                <a:extLst>
                  <a:ext uri="{0D108BD9-81ED-4DB2-BD59-A6C34878D82A}">
                    <a16:rowId xmlns:a16="http://schemas.microsoft.com/office/drawing/2014/main" val="999272589"/>
                  </a:ext>
                </a:extLst>
              </a:tr>
              <a:tr h="395145">
                <a:tc>
                  <a:txBody>
                    <a:bodyPr/>
                    <a:lstStyle/>
                    <a:p>
                      <a:pPr algn="ctr" fontAlgn="ctr"/>
                      <a:r>
                        <a:rPr lang="en-US" sz="1400" b="0" u="none" dirty="0">
                          <a:effectLst/>
                        </a:rPr>
                        <a:t>Population with disability</a:t>
                      </a:r>
                    </a:p>
                  </a:txBody>
                  <a:tcPr marL="9525" marR="9525" marT="9525" marB="0" anchor="ctr"/>
                </a:tc>
                <a:tc>
                  <a:txBody>
                    <a:bodyPr/>
                    <a:lstStyle/>
                    <a:p>
                      <a:pPr algn="ctr" fontAlgn="ctr"/>
                      <a:r>
                        <a:rPr lang="en-US" sz="1400" b="0" u="none" dirty="0">
                          <a:effectLst/>
                        </a:rPr>
                        <a:t>14%</a:t>
                      </a:r>
                      <a:endParaRPr lang="en-US" sz="1400" b="0" u="none">
                        <a:effectLst/>
                        <a:latin typeface="Calibri"/>
                      </a:endParaRPr>
                    </a:p>
                  </a:txBody>
                  <a:tcPr marL="9525" marR="9525" marT="9525" marB="0" anchor="ctr"/>
                </a:tc>
                <a:tc>
                  <a:txBody>
                    <a:bodyPr/>
                    <a:lstStyle/>
                    <a:p>
                      <a:pPr algn="ctr" fontAlgn="ctr"/>
                      <a:r>
                        <a:rPr lang="en-US" sz="1400" b="0" u="none" dirty="0">
                          <a:effectLst/>
                        </a:rPr>
                        <a:t>11%</a:t>
                      </a:r>
                      <a:endParaRPr lang="en-US" sz="1400" b="0" u="none">
                        <a:effectLst/>
                        <a:latin typeface="Calibri"/>
                      </a:endParaRPr>
                    </a:p>
                  </a:txBody>
                  <a:tcPr marL="9525" marR="9525" marT="9525" marB="0" anchor="ctr"/>
                </a:tc>
                <a:tc>
                  <a:txBody>
                    <a:bodyPr/>
                    <a:lstStyle/>
                    <a:p>
                      <a:pPr lvl="0" algn="ctr">
                        <a:buNone/>
                      </a:pPr>
                      <a:r>
                        <a:rPr lang="en-US" sz="1400" b="0" u="none" dirty="0">
                          <a:effectLst/>
                        </a:rPr>
                        <a:t>12%</a:t>
                      </a:r>
                    </a:p>
                  </a:txBody>
                  <a:tcPr marL="9525" marR="9525" marT="9525" marB="0" anchor="ctr"/>
                </a:tc>
                <a:extLst>
                  <a:ext uri="{0D108BD9-81ED-4DB2-BD59-A6C34878D82A}">
                    <a16:rowId xmlns:a16="http://schemas.microsoft.com/office/drawing/2014/main" val="1446363098"/>
                  </a:ext>
                </a:extLst>
              </a:tr>
              <a:tr h="505786">
                <a:tc>
                  <a:txBody>
                    <a:bodyPr/>
                    <a:lstStyle/>
                    <a:p>
                      <a:pPr algn="ctr" fontAlgn="ctr"/>
                      <a:r>
                        <a:rPr lang="en-US" sz="1400" b="0" u="none" dirty="0">
                          <a:effectLst/>
                        </a:rPr>
                        <a:t>Population without healthcare</a:t>
                      </a:r>
                      <a:endParaRPr lang="en-US" sz="1400" b="0" u="none">
                        <a:effectLst/>
                        <a:latin typeface="Calibri"/>
                      </a:endParaRPr>
                    </a:p>
                  </a:txBody>
                  <a:tcPr marL="9525" marR="9525" marT="9525" marB="0" anchor="ctr"/>
                </a:tc>
                <a:tc>
                  <a:txBody>
                    <a:bodyPr/>
                    <a:lstStyle/>
                    <a:p>
                      <a:pPr algn="ctr" fontAlgn="ctr"/>
                      <a:r>
                        <a:rPr lang="en-US" sz="1400" b="0" u="none" dirty="0">
                          <a:effectLst/>
                        </a:rPr>
                        <a:t>10%</a:t>
                      </a:r>
                      <a:endParaRPr lang="en-US" sz="1400" b="0" u="none">
                        <a:effectLst/>
                        <a:latin typeface="Calibri"/>
                      </a:endParaRPr>
                    </a:p>
                  </a:txBody>
                  <a:tcPr marL="9525" marR="9525" marT="9525" marB="0" anchor="ctr"/>
                </a:tc>
                <a:tc>
                  <a:txBody>
                    <a:bodyPr/>
                    <a:lstStyle/>
                    <a:p>
                      <a:pPr algn="ctr" fontAlgn="ctr"/>
                      <a:r>
                        <a:rPr lang="en-US" sz="1400" b="0" u="none" dirty="0">
                          <a:effectLst/>
                        </a:rPr>
                        <a:t>8%</a:t>
                      </a:r>
                      <a:endParaRPr lang="en-US" sz="1400" b="0" u="none">
                        <a:effectLst/>
                        <a:latin typeface="Calibri"/>
                      </a:endParaRPr>
                    </a:p>
                  </a:txBody>
                  <a:tcPr marL="9525" marR="9525" marT="9525" marB="0" anchor="ctr"/>
                </a:tc>
                <a:tc>
                  <a:txBody>
                    <a:bodyPr/>
                    <a:lstStyle/>
                    <a:p>
                      <a:pPr lvl="0" algn="ctr">
                        <a:buNone/>
                      </a:pPr>
                      <a:r>
                        <a:rPr lang="en-US" sz="1400" b="0" u="none" dirty="0">
                          <a:effectLst/>
                        </a:rPr>
                        <a:t>8%</a:t>
                      </a:r>
                    </a:p>
                  </a:txBody>
                  <a:tcPr marL="9525" marR="9525" marT="9525" marB="0" anchor="ctr"/>
                </a:tc>
                <a:extLst>
                  <a:ext uri="{0D108BD9-81ED-4DB2-BD59-A6C34878D82A}">
                    <a16:rowId xmlns:a16="http://schemas.microsoft.com/office/drawing/2014/main" val="1517583620"/>
                  </a:ext>
                </a:extLst>
              </a:tr>
              <a:tr h="347727">
                <a:tc>
                  <a:txBody>
                    <a:bodyPr/>
                    <a:lstStyle/>
                    <a:p>
                      <a:pPr algn="ctr" fontAlgn="ctr"/>
                      <a:r>
                        <a:rPr lang="en-US" sz="1400" b="0" u="none" dirty="0">
                          <a:effectLst/>
                        </a:rPr>
                        <a:t>Old housing </a:t>
                      </a:r>
                      <a:endParaRPr lang="en-US" sz="1400" b="0" u="none">
                        <a:effectLst/>
                        <a:latin typeface="Calibri"/>
                      </a:endParaRPr>
                    </a:p>
                  </a:txBody>
                  <a:tcPr marL="9525" marR="9525" marT="9525" marB="0" anchor="ctr"/>
                </a:tc>
                <a:tc>
                  <a:txBody>
                    <a:bodyPr/>
                    <a:lstStyle/>
                    <a:p>
                      <a:pPr algn="ctr" fontAlgn="ctr"/>
                      <a:r>
                        <a:rPr lang="en-US" sz="1400" b="0" u="none" dirty="0">
                          <a:effectLst/>
                        </a:rPr>
                        <a:t>15%</a:t>
                      </a:r>
                      <a:endParaRPr lang="en-US" sz="1400" b="0" u="none">
                        <a:effectLst/>
                        <a:latin typeface="Calibri"/>
                      </a:endParaRPr>
                    </a:p>
                  </a:txBody>
                  <a:tcPr marL="9525" marR="9525" marT="9525" marB="0" anchor="ctr"/>
                </a:tc>
                <a:tc>
                  <a:txBody>
                    <a:bodyPr/>
                    <a:lstStyle/>
                    <a:p>
                      <a:pPr algn="ctr" fontAlgn="ctr"/>
                      <a:r>
                        <a:rPr lang="en-US" sz="1400" b="0" u="none" dirty="0">
                          <a:effectLst/>
                        </a:rPr>
                        <a:t>5%</a:t>
                      </a:r>
                      <a:endParaRPr lang="en-US" sz="1400" b="0" u="none">
                        <a:effectLst/>
                        <a:latin typeface="Calibri"/>
                      </a:endParaRPr>
                    </a:p>
                  </a:txBody>
                  <a:tcPr marL="9525" marR="9525" marT="9525" marB="0" anchor="ctr"/>
                </a:tc>
                <a:tc>
                  <a:txBody>
                    <a:bodyPr/>
                    <a:lstStyle/>
                    <a:p>
                      <a:pPr lvl="0" algn="ctr">
                        <a:buNone/>
                      </a:pPr>
                      <a:r>
                        <a:rPr lang="en-US" sz="1400" b="0" u="none" dirty="0">
                          <a:effectLst/>
                        </a:rPr>
                        <a:t>10%</a:t>
                      </a:r>
                    </a:p>
                  </a:txBody>
                  <a:tcPr marL="9525" marR="9525" marT="9525" marB="0" anchor="ctr"/>
                </a:tc>
                <a:extLst>
                  <a:ext uri="{0D108BD9-81ED-4DB2-BD59-A6C34878D82A}">
                    <a16:rowId xmlns:a16="http://schemas.microsoft.com/office/drawing/2014/main" val="2915405553"/>
                  </a:ext>
                </a:extLst>
              </a:tr>
              <a:tr h="338666">
                <a:tc>
                  <a:txBody>
                    <a:bodyPr/>
                    <a:lstStyle/>
                    <a:p>
                      <a:pPr algn="ctr" fontAlgn="ctr"/>
                      <a:r>
                        <a:rPr lang="en-US" sz="1400" b="0" u="none" dirty="0">
                          <a:effectLst/>
                        </a:rPr>
                        <a:t>Mobile homes</a:t>
                      </a:r>
                      <a:endParaRPr lang="en-US" sz="1400" b="0" u="none">
                        <a:effectLst/>
                        <a:latin typeface="Calibri"/>
                      </a:endParaRPr>
                    </a:p>
                  </a:txBody>
                  <a:tcPr marL="9525" marR="9525" marT="9525" marB="0" anchor="ctr"/>
                </a:tc>
                <a:tc>
                  <a:txBody>
                    <a:bodyPr/>
                    <a:lstStyle/>
                    <a:p>
                      <a:pPr algn="ctr" fontAlgn="ctr"/>
                      <a:r>
                        <a:rPr lang="en-US" sz="1400" b="0" u="none" dirty="0">
                          <a:effectLst/>
                        </a:rPr>
                        <a:t>10%</a:t>
                      </a:r>
                      <a:endParaRPr lang="en-US" sz="1400" b="0" u="none">
                        <a:effectLst/>
                        <a:latin typeface="Calibri"/>
                      </a:endParaRPr>
                    </a:p>
                  </a:txBody>
                  <a:tcPr marL="9525" marR="9525" marT="9525" marB="0" anchor="ctr"/>
                </a:tc>
                <a:tc>
                  <a:txBody>
                    <a:bodyPr/>
                    <a:lstStyle/>
                    <a:p>
                      <a:pPr algn="ctr" fontAlgn="ctr"/>
                      <a:r>
                        <a:rPr lang="en-US" sz="1400" b="0" u="none" dirty="0">
                          <a:effectLst/>
                        </a:rPr>
                        <a:t>5%</a:t>
                      </a:r>
                      <a:endParaRPr lang="en-US" sz="1400" b="0" u="none">
                        <a:effectLst/>
                        <a:latin typeface="Calibri"/>
                      </a:endParaRPr>
                    </a:p>
                  </a:txBody>
                  <a:tcPr marL="9525" marR="9525" marT="9525" marB="0" anchor="ctr"/>
                </a:tc>
                <a:tc>
                  <a:txBody>
                    <a:bodyPr/>
                    <a:lstStyle/>
                    <a:p>
                      <a:pPr lvl="0" algn="ctr">
                        <a:buNone/>
                      </a:pPr>
                      <a:r>
                        <a:rPr lang="en-US" sz="1400" b="0" u="none" dirty="0">
                          <a:effectLst/>
                        </a:rPr>
                        <a:t>6%</a:t>
                      </a:r>
                    </a:p>
                  </a:txBody>
                  <a:tcPr marL="9525" marR="9525" marT="9525" marB="0" anchor="ctr"/>
                </a:tc>
                <a:extLst>
                  <a:ext uri="{0D108BD9-81ED-4DB2-BD59-A6C34878D82A}">
                    <a16:rowId xmlns:a16="http://schemas.microsoft.com/office/drawing/2014/main" val="2186429647"/>
                  </a:ext>
                </a:extLst>
              </a:tr>
              <a:tr h="584815">
                <a:tc>
                  <a:txBody>
                    <a:bodyPr/>
                    <a:lstStyle/>
                    <a:p>
                      <a:pPr algn="ctr" fontAlgn="ctr"/>
                      <a:r>
                        <a:rPr lang="en-US" sz="1400" b="0" u="none" dirty="0">
                          <a:effectLst/>
                        </a:rPr>
                        <a:t>Native American population</a:t>
                      </a:r>
                      <a:endParaRPr lang="en-US" sz="1400" b="0" u="none">
                        <a:effectLst/>
                        <a:latin typeface="Calibri"/>
                      </a:endParaRPr>
                    </a:p>
                  </a:txBody>
                  <a:tcPr marL="9525" marR="9525" marT="9525" marB="0" anchor="ctr"/>
                </a:tc>
                <a:tc>
                  <a:txBody>
                    <a:bodyPr/>
                    <a:lstStyle/>
                    <a:p>
                      <a:pPr algn="ctr" fontAlgn="ctr"/>
                      <a:r>
                        <a:rPr lang="en-US" sz="1400" b="0" u="none" dirty="0">
                          <a:effectLst/>
                        </a:rPr>
                        <a:t>2%</a:t>
                      </a:r>
                      <a:endParaRPr lang="en-US" sz="1400" b="0" u="none">
                        <a:effectLst/>
                        <a:latin typeface="Calibri"/>
                      </a:endParaRPr>
                    </a:p>
                  </a:txBody>
                  <a:tcPr marL="9525" marR="9525" marT="9525" marB="0" anchor="ctr"/>
                </a:tc>
                <a:tc>
                  <a:txBody>
                    <a:bodyPr/>
                    <a:lstStyle/>
                    <a:p>
                      <a:pPr algn="ctr" fontAlgn="ctr"/>
                      <a:r>
                        <a:rPr lang="en-US" sz="1400" b="0" u="none" dirty="0">
                          <a:effectLst/>
                        </a:rPr>
                        <a:t>1%</a:t>
                      </a:r>
                      <a:endParaRPr lang="en-US" sz="1400" b="0" u="none">
                        <a:effectLst/>
                        <a:latin typeface="Calibri"/>
                      </a:endParaRPr>
                    </a:p>
                  </a:txBody>
                  <a:tcPr marL="9525" marR="9525" marT="9525" marB="0" anchor="ctr"/>
                </a:tc>
                <a:tc>
                  <a:txBody>
                    <a:bodyPr/>
                    <a:lstStyle/>
                    <a:p>
                      <a:pPr lvl="0" algn="ctr">
                        <a:buNone/>
                      </a:pPr>
                      <a:r>
                        <a:rPr lang="en-US" sz="1400" b="0" u="none" dirty="0">
                          <a:effectLst/>
                        </a:rPr>
                        <a:t>1%</a:t>
                      </a:r>
                    </a:p>
                  </a:txBody>
                  <a:tcPr marL="9525" marR="9525" marT="9525" marB="0" anchor="ctr"/>
                </a:tc>
                <a:extLst>
                  <a:ext uri="{0D108BD9-81ED-4DB2-BD59-A6C34878D82A}">
                    <a16:rowId xmlns:a16="http://schemas.microsoft.com/office/drawing/2014/main" val="3988110184"/>
                  </a:ext>
                </a:extLst>
              </a:tr>
            </a:tbl>
          </a:graphicData>
        </a:graphic>
      </p:graphicFrame>
      <p:sp>
        <p:nvSpPr>
          <p:cNvPr id="4" name="Arrow: Right 3">
            <a:extLst>
              <a:ext uri="{FF2B5EF4-FFF2-40B4-BE49-F238E27FC236}">
                <a16:creationId xmlns:a16="http://schemas.microsoft.com/office/drawing/2014/main" id="{DA88F3A6-2D8A-466C-90E6-CEE247D535BB}"/>
              </a:ext>
            </a:extLst>
          </p:cNvPr>
          <p:cNvSpPr/>
          <p:nvPr/>
        </p:nvSpPr>
        <p:spPr>
          <a:xfrm>
            <a:off x="2084344" y="2755363"/>
            <a:ext cx="977660" cy="316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3ACE951D-468B-45D4-A1CA-310AA4266432}"/>
              </a:ext>
            </a:extLst>
          </p:cNvPr>
          <p:cNvSpPr/>
          <p:nvPr/>
        </p:nvSpPr>
        <p:spPr>
          <a:xfrm>
            <a:off x="2084343" y="3186683"/>
            <a:ext cx="977660" cy="316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7838B041-ABFF-4E46-9054-331A180630A9}"/>
              </a:ext>
            </a:extLst>
          </p:cNvPr>
          <p:cNvSpPr/>
          <p:nvPr/>
        </p:nvSpPr>
        <p:spPr>
          <a:xfrm>
            <a:off x="2084344" y="5041363"/>
            <a:ext cx="977660" cy="316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575987C8-820F-4F16-9E25-843B852A625F}"/>
              </a:ext>
            </a:extLst>
          </p:cNvPr>
          <p:cNvSpPr/>
          <p:nvPr/>
        </p:nvSpPr>
        <p:spPr>
          <a:xfrm>
            <a:off x="2084343" y="5400796"/>
            <a:ext cx="977660" cy="316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6197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7C54-F358-44C5-92FE-2D6D6D03E8C1}"/>
              </a:ext>
            </a:extLst>
          </p:cNvPr>
          <p:cNvSpPr>
            <a:spLocks noGrp="1"/>
          </p:cNvSpPr>
          <p:nvPr>
            <p:ph type="title"/>
          </p:nvPr>
        </p:nvSpPr>
        <p:spPr>
          <a:xfrm>
            <a:off x="306238" y="365126"/>
            <a:ext cx="10688128" cy="1339940"/>
          </a:xfrm>
        </p:spPr>
        <p:txBody>
          <a:bodyPr>
            <a:normAutofit/>
          </a:bodyPr>
          <a:lstStyle/>
          <a:p>
            <a:r>
              <a:rPr lang="en-US" sz="4000" dirty="0"/>
              <a:t>Multivariate Regression</a:t>
            </a:r>
          </a:p>
        </p:txBody>
      </p:sp>
      <p:sp>
        <p:nvSpPr>
          <p:cNvPr id="3" name="Content Placeholder 2">
            <a:extLst>
              <a:ext uri="{FF2B5EF4-FFF2-40B4-BE49-F238E27FC236}">
                <a16:creationId xmlns:a16="http://schemas.microsoft.com/office/drawing/2014/main" id="{93F80794-B892-41F0-BEE1-AFF3DCDF3518}"/>
              </a:ext>
            </a:extLst>
          </p:cNvPr>
          <p:cNvSpPr>
            <a:spLocks noGrp="1"/>
          </p:cNvSpPr>
          <p:nvPr>
            <p:ph idx="1"/>
          </p:nvPr>
        </p:nvSpPr>
        <p:spPr>
          <a:xfrm>
            <a:off x="838200" y="1710608"/>
            <a:ext cx="4606506" cy="4466356"/>
          </a:xfrm>
        </p:spPr>
        <p:txBody>
          <a:bodyPr vert="horz" lIns="91440" tIns="45720" rIns="91440" bIns="45720" rtlCol="0" anchor="t">
            <a:normAutofit/>
          </a:bodyPr>
          <a:lstStyle/>
          <a:p>
            <a:pPr marL="228600" indent="-228600"/>
            <a:r>
              <a:rPr lang="en-US" dirty="0">
                <a:ea typeface="+mn-lt"/>
                <a:cs typeface="+mn-lt"/>
              </a:rPr>
              <a:t>Underserved zip codes (i.e., those in the lowest quintile) have</a:t>
            </a:r>
            <a:endParaRPr lang="en-US" dirty="0">
              <a:ea typeface="+mn-lt"/>
            </a:endParaRPr>
          </a:p>
          <a:p>
            <a:pPr marL="685800" lvl="1" indent="-228600"/>
            <a:r>
              <a:rPr lang="en-US" dirty="0">
                <a:ea typeface="+mn-lt"/>
                <a:cs typeface="+mn-lt"/>
              </a:rPr>
              <a:t>A higher percentage of old housing</a:t>
            </a:r>
          </a:p>
          <a:p>
            <a:pPr marL="685800" lvl="1" indent="-228600"/>
            <a:r>
              <a:rPr lang="en-US" dirty="0">
                <a:ea typeface="+mn-lt"/>
                <a:cs typeface="+mn-lt"/>
              </a:rPr>
              <a:t>An older population</a:t>
            </a:r>
            <a:endParaRPr lang="en-US" dirty="0">
              <a:ea typeface="+mn-lt"/>
            </a:endParaRPr>
          </a:p>
          <a:p>
            <a:pPr marL="685800" lvl="1" indent="-228600"/>
            <a:r>
              <a:rPr lang="en-US" dirty="0">
                <a:ea typeface="+mn-lt"/>
                <a:cs typeface="+mn-lt"/>
              </a:rPr>
              <a:t>A higher percentage of mobile homes</a:t>
            </a:r>
            <a:endParaRPr lang="en-US" dirty="0">
              <a:ea typeface="+mn-lt"/>
            </a:endParaRPr>
          </a:p>
          <a:p>
            <a:pPr marL="685800" lvl="1" indent="-228600"/>
            <a:r>
              <a:rPr lang="en-US" dirty="0">
                <a:ea typeface="+mn-lt"/>
                <a:cs typeface="+mn-lt"/>
              </a:rPr>
              <a:t>A higher percentage of residents living in the same house as the year prior.</a:t>
            </a:r>
            <a:endParaRPr lang="en-US"/>
          </a:p>
        </p:txBody>
      </p:sp>
      <p:pic>
        <p:nvPicPr>
          <p:cNvPr id="4" name="Picture 4" descr="Table&#10;&#10;Description automatically generated">
            <a:extLst>
              <a:ext uri="{FF2B5EF4-FFF2-40B4-BE49-F238E27FC236}">
                <a16:creationId xmlns:a16="http://schemas.microsoft.com/office/drawing/2014/main" id="{EE542208-DF78-4E90-B559-6FCC61E4093F}"/>
              </a:ext>
            </a:extLst>
          </p:cNvPr>
          <p:cNvPicPr>
            <a:picLocks noChangeAspect="1"/>
          </p:cNvPicPr>
          <p:nvPr/>
        </p:nvPicPr>
        <p:blipFill>
          <a:blip r:embed="rId3"/>
          <a:stretch>
            <a:fillRect/>
          </a:stretch>
        </p:blipFill>
        <p:spPr>
          <a:xfrm>
            <a:off x="6252882" y="364353"/>
            <a:ext cx="5753668" cy="6004375"/>
          </a:xfrm>
          <a:prstGeom prst="rect">
            <a:avLst/>
          </a:prstGeom>
        </p:spPr>
      </p:pic>
    </p:spTree>
    <p:extLst>
      <p:ext uri="{BB962C8B-B14F-4D97-AF65-F5344CB8AC3E}">
        <p14:creationId xmlns:p14="http://schemas.microsoft.com/office/powerpoint/2010/main" val="3723112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information</a:t>
            </a:r>
          </a:p>
        </p:txBody>
      </p:sp>
      <p:sp>
        <p:nvSpPr>
          <p:cNvPr id="3" name="Content Placeholder 2"/>
          <p:cNvSpPr>
            <a:spLocks noGrp="1"/>
          </p:cNvSpPr>
          <p:nvPr>
            <p:ph idx="1"/>
          </p:nvPr>
        </p:nvSpPr>
        <p:spPr>
          <a:xfrm>
            <a:off x="838200" y="1480569"/>
            <a:ext cx="10515600" cy="4351338"/>
          </a:xfrm>
        </p:spPr>
        <p:txBody>
          <a:bodyPr vert="horz" lIns="91440" tIns="45720" rIns="91440" bIns="45720" rtlCol="0" anchor="t">
            <a:normAutofit lnSpcReduction="10000"/>
          </a:bodyPr>
          <a:lstStyle/>
          <a:p>
            <a:pPr marL="228600" indent="-228600"/>
            <a:r>
              <a:rPr lang="en-US" dirty="0">
                <a:cs typeface="Calibri Light"/>
              </a:rPr>
              <a:t>For each program, reviewed the Program Implementation Plan linked in CEDARS (if available)</a:t>
            </a:r>
            <a:endParaRPr lang="en-US"/>
          </a:p>
          <a:p>
            <a:pPr marL="685800" lvl="1" indent="-228600">
              <a:buFont typeface="Arial" pitchFamily="50" charset="0"/>
              <a:buChar char="•"/>
            </a:pPr>
            <a:r>
              <a:rPr lang="en-US" dirty="0">
                <a:cs typeface="Calibri Light"/>
              </a:rPr>
              <a:t>Gathered overview information, housing type, program targets, and barriers to entry</a:t>
            </a:r>
          </a:p>
          <a:p>
            <a:pPr marL="228600" indent="-228600"/>
            <a:r>
              <a:rPr lang="en-US" dirty="0">
                <a:cs typeface="Calibri Light"/>
              </a:rPr>
              <a:t>Program targets were not as standardized, easy to define, or relevant to our project so they were not included</a:t>
            </a:r>
          </a:p>
          <a:p>
            <a:pPr marL="228600" indent="-228600"/>
            <a:r>
              <a:rPr lang="en-US" dirty="0">
                <a:cs typeface="Calibri Light"/>
              </a:rPr>
              <a:t>Monetary barriers to entry were classified at high or low</a:t>
            </a:r>
          </a:p>
          <a:p>
            <a:pPr marL="685800" lvl="1" indent="-228600"/>
            <a:r>
              <a:rPr lang="en-US" dirty="0">
                <a:cs typeface="Calibri Light"/>
              </a:rPr>
              <a:t>If no information was available, they were classified as low</a:t>
            </a:r>
            <a:endParaRPr lang="en-US"/>
          </a:p>
          <a:p>
            <a:pPr marL="228600" indent="-228600"/>
            <a:r>
              <a:rPr lang="en-US" dirty="0">
                <a:cs typeface="Calibri Light"/>
              </a:rPr>
              <a:t>Program type (midstream or downstream) was considered</a:t>
            </a:r>
          </a:p>
          <a:p>
            <a:pPr marL="228600" indent="-228600"/>
            <a:r>
              <a:rPr lang="en-US" dirty="0">
                <a:ea typeface="+mn-lt"/>
                <a:cs typeface="Calibri Light"/>
              </a:rPr>
              <a:t>Year (2017,2018,2019) was considered  </a:t>
            </a:r>
          </a:p>
          <a:p>
            <a:pPr marL="685800" lvl="1" indent="-228600"/>
            <a:endParaRPr lang="en-US" dirty="0">
              <a:ea typeface="+mn-lt"/>
              <a:cs typeface="+mn-lt"/>
            </a:endParaRPr>
          </a:p>
          <a:p>
            <a:pPr marL="685800" lvl="1" indent="-228600"/>
            <a:endParaRPr lang="en-US" dirty="0">
              <a:ea typeface="+mn-lt"/>
              <a:cs typeface="+mn-lt"/>
            </a:endParaRPr>
          </a:p>
        </p:txBody>
      </p:sp>
    </p:spTree>
    <p:extLst>
      <p:ext uri="{BB962C8B-B14F-4D97-AF65-F5344CB8AC3E}">
        <p14:creationId xmlns:p14="http://schemas.microsoft.com/office/powerpoint/2010/main" val="543850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FBFA-FC59-416D-AEBF-B80C7990AC1C}"/>
              </a:ext>
            </a:extLst>
          </p:cNvPr>
          <p:cNvSpPr>
            <a:spLocks noGrp="1"/>
          </p:cNvSpPr>
          <p:nvPr>
            <p:ph type="title"/>
          </p:nvPr>
        </p:nvSpPr>
        <p:spPr>
          <a:xfrm>
            <a:off x="731131" y="219010"/>
            <a:ext cx="11027829" cy="1346729"/>
          </a:xfrm>
        </p:spPr>
        <p:txBody>
          <a:bodyPr>
            <a:noAutofit/>
          </a:bodyPr>
          <a:lstStyle/>
          <a:p>
            <a:r>
              <a:rPr lang="en-US" sz="3600" dirty="0"/>
              <a:t>Program Filtered Analyses: Assessing the combination of program characteristics and demographics</a:t>
            </a:r>
          </a:p>
        </p:txBody>
      </p:sp>
      <p:graphicFrame>
        <p:nvGraphicFramePr>
          <p:cNvPr id="6" name="Content Placeholder 7">
            <a:extLst>
              <a:ext uri="{FF2B5EF4-FFF2-40B4-BE49-F238E27FC236}">
                <a16:creationId xmlns:a16="http://schemas.microsoft.com/office/drawing/2014/main" id="{73B497ED-2829-48E0-B863-84BD2B986F1D}"/>
              </a:ext>
            </a:extLst>
          </p:cNvPr>
          <p:cNvGraphicFramePr>
            <a:graphicFrameLocks noGrp="1"/>
          </p:cNvGraphicFramePr>
          <p:nvPr>
            <p:ph idx="1"/>
            <p:extLst>
              <p:ext uri="{D42A27DB-BD31-4B8C-83A1-F6EECF244321}">
                <p14:modId xmlns:p14="http://schemas.microsoft.com/office/powerpoint/2010/main" val="696550996"/>
              </p:ext>
            </p:extLst>
          </p:nvPr>
        </p:nvGraphicFramePr>
        <p:xfrm>
          <a:off x="937324" y="2256845"/>
          <a:ext cx="4103866" cy="1387313"/>
        </p:xfrm>
        <a:graphic>
          <a:graphicData uri="http://schemas.openxmlformats.org/drawingml/2006/table">
            <a:tbl>
              <a:tblPr firstRow="1" bandRow="1">
                <a:tableStyleId>{5C22544A-7EE6-4342-B048-85BDC9FD1C3A}</a:tableStyleId>
              </a:tblPr>
              <a:tblGrid>
                <a:gridCol w="1615897">
                  <a:extLst>
                    <a:ext uri="{9D8B030D-6E8A-4147-A177-3AD203B41FA5}">
                      <a16:colId xmlns:a16="http://schemas.microsoft.com/office/drawing/2014/main" val="1904259013"/>
                    </a:ext>
                  </a:extLst>
                </a:gridCol>
                <a:gridCol w="1256809">
                  <a:extLst>
                    <a:ext uri="{9D8B030D-6E8A-4147-A177-3AD203B41FA5}">
                      <a16:colId xmlns:a16="http://schemas.microsoft.com/office/drawing/2014/main" val="1600250349"/>
                    </a:ext>
                  </a:extLst>
                </a:gridCol>
                <a:gridCol w="1231160">
                  <a:extLst>
                    <a:ext uri="{9D8B030D-6E8A-4147-A177-3AD203B41FA5}">
                      <a16:colId xmlns:a16="http://schemas.microsoft.com/office/drawing/2014/main" val="3947806097"/>
                    </a:ext>
                  </a:extLst>
                </a:gridCol>
              </a:tblGrid>
              <a:tr h="515288">
                <a:tc>
                  <a:txBody>
                    <a:bodyPr/>
                    <a:lstStyle/>
                    <a:p>
                      <a:pPr fontAlgn="b"/>
                      <a:endParaRPr lang="en-US" sz="1200" dirty="0">
                        <a:effectLst/>
                        <a:latin typeface="Calibri" panose="020F0502020204030204" pitchFamily="34" charset="0"/>
                      </a:endParaRPr>
                    </a:p>
                  </a:txBody>
                  <a:tcPr marL="9525" marR="9525" marT="9525" marB="0" anchor="b"/>
                </a:tc>
                <a:tc>
                  <a:txBody>
                    <a:bodyPr/>
                    <a:lstStyle/>
                    <a:p>
                      <a:pPr algn="ctr" fontAlgn="ctr"/>
                      <a:r>
                        <a:rPr lang="en-US" sz="1200" dirty="0">
                          <a:effectLst/>
                        </a:rPr>
                        <a:t>Mean of bottom 20% </a:t>
                      </a:r>
                      <a:endParaRPr lang="en-US" sz="1200" b="1" dirty="0">
                        <a:effectLst/>
                        <a:latin typeface="Calibri" panose="020F0502020204030204" pitchFamily="34" charset="0"/>
                      </a:endParaRPr>
                    </a:p>
                  </a:txBody>
                  <a:tcPr marL="9525" marR="9525" marT="9525" marB="0" anchor="ctr"/>
                </a:tc>
                <a:tc>
                  <a:txBody>
                    <a:bodyPr/>
                    <a:lstStyle/>
                    <a:p>
                      <a:pPr algn="ctr" fontAlgn="ctr"/>
                      <a:r>
                        <a:rPr lang="en-US" sz="1200" dirty="0">
                          <a:effectLst/>
                        </a:rPr>
                        <a:t>Mean of top </a:t>
                      </a:r>
                      <a:endParaRPr lang="en-US" sz="1200" b="1" dirty="0">
                        <a:effectLst/>
                        <a:latin typeface="Calibri" panose="020F0502020204030204" pitchFamily="34" charset="0"/>
                      </a:endParaRPr>
                    </a:p>
                    <a:p>
                      <a:pPr lvl="0" algn="ctr">
                        <a:buNone/>
                      </a:pPr>
                      <a:r>
                        <a:rPr lang="en-US" sz="1200" dirty="0">
                          <a:effectLst/>
                        </a:rPr>
                        <a:t>20% </a:t>
                      </a:r>
                      <a:endParaRPr lang="en-US" sz="1200" b="1" dirty="0">
                        <a:effectLst/>
                        <a:latin typeface="Calibri"/>
                      </a:endParaRPr>
                    </a:p>
                  </a:txBody>
                  <a:tcPr marL="9525" marR="9525" marT="9525" marB="0" anchor="ctr"/>
                </a:tc>
                <a:extLst>
                  <a:ext uri="{0D108BD9-81ED-4DB2-BD59-A6C34878D82A}">
                    <a16:rowId xmlns:a16="http://schemas.microsoft.com/office/drawing/2014/main" val="3433667072"/>
                  </a:ext>
                </a:extLst>
              </a:tr>
              <a:tr h="525197">
                <a:tc>
                  <a:txBody>
                    <a:bodyPr/>
                    <a:lstStyle/>
                    <a:p>
                      <a:pPr lvl="0" algn="ctr">
                        <a:buNone/>
                      </a:pPr>
                      <a:r>
                        <a:rPr lang="en-US" sz="1200" b="0" u="none" dirty="0">
                          <a:effectLst/>
                        </a:rPr>
                        <a:t>Black or African American Population</a:t>
                      </a:r>
                      <a:endParaRPr lang="en-US"/>
                    </a:p>
                  </a:txBody>
                  <a:tcPr marL="9525" marR="9525" marT="9525" marB="0" anchor="ctr"/>
                </a:tc>
                <a:tc>
                  <a:txBody>
                    <a:bodyPr/>
                    <a:lstStyle/>
                    <a:p>
                      <a:pPr lvl="0" algn="ctr">
                        <a:buNone/>
                      </a:pPr>
                      <a:r>
                        <a:rPr lang="en-US" sz="1200" b="0" u="none">
                          <a:effectLst/>
                        </a:rPr>
                        <a:t>5.6%</a:t>
                      </a:r>
                      <a:endParaRPr lang="en-US"/>
                    </a:p>
                  </a:txBody>
                  <a:tcPr marL="9525" marR="9525" marT="9525" marB="0" anchor="ctr"/>
                </a:tc>
                <a:tc>
                  <a:txBody>
                    <a:bodyPr/>
                    <a:lstStyle/>
                    <a:p>
                      <a:pPr lvl="0" algn="ctr">
                        <a:buNone/>
                      </a:pPr>
                      <a:r>
                        <a:rPr lang="en-US" sz="1200" b="0" u="none">
                          <a:effectLst/>
                        </a:rPr>
                        <a:t>4.9%</a:t>
                      </a:r>
                      <a:endParaRPr lang="en-US"/>
                    </a:p>
                  </a:txBody>
                  <a:tcPr marL="9525" marR="9525" marT="9525" marB="0" anchor="ctr"/>
                </a:tc>
                <a:extLst>
                  <a:ext uri="{0D108BD9-81ED-4DB2-BD59-A6C34878D82A}">
                    <a16:rowId xmlns:a16="http://schemas.microsoft.com/office/drawing/2014/main" val="2606371030"/>
                  </a:ext>
                </a:extLst>
              </a:tr>
              <a:tr h="346828">
                <a:tc>
                  <a:txBody>
                    <a:bodyPr/>
                    <a:lstStyle/>
                    <a:p>
                      <a:pPr lvl="0" algn="ctr">
                        <a:buNone/>
                      </a:pPr>
                      <a:r>
                        <a:rPr lang="en-US" sz="1200" b="0" i="0" u="none" strike="noStrike" noProof="0" dirty="0">
                          <a:effectLst/>
                          <a:latin typeface="Roboto"/>
                        </a:rPr>
                        <a:t>High GRAPI </a:t>
                      </a:r>
                      <a:endParaRPr lang="en-US" sz="1200" b="0" u="none" dirty="0">
                        <a:effectLst/>
                      </a:endParaRPr>
                    </a:p>
                  </a:txBody>
                  <a:tcPr marL="9525" marR="9525" marT="9525" marB="0" anchor="ctr"/>
                </a:tc>
                <a:tc>
                  <a:txBody>
                    <a:bodyPr/>
                    <a:lstStyle/>
                    <a:p>
                      <a:pPr algn="ctr" fontAlgn="ctr"/>
                      <a:r>
                        <a:rPr lang="en-US" sz="1200" b="0" u="none" dirty="0">
                          <a:effectLst/>
                        </a:rPr>
                        <a:t>46%</a:t>
                      </a:r>
                      <a:endParaRPr lang="en-US" sz="1200" b="0" u="none" dirty="0">
                        <a:effectLst/>
                        <a:latin typeface="Calibri"/>
                      </a:endParaRPr>
                    </a:p>
                  </a:txBody>
                  <a:tcPr marL="9525" marR="9525" marT="9525" marB="0" anchor="ctr"/>
                </a:tc>
                <a:tc>
                  <a:txBody>
                    <a:bodyPr/>
                    <a:lstStyle/>
                    <a:p>
                      <a:pPr algn="ctr" fontAlgn="ctr"/>
                      <a:r>
                        <a:rPr lang="en-US" sz="1200" b="0" u="none" dirty="0">
                          <a:effectLst/>
                        </a:rPr>
                        <a:t>46%</a:t>
                      </a:r>
                      <a:endParaRPr lang="en-US" sz="1200" b="0" u="none" dirty="0">
                        <a:effectLst/>
                        <a:latin typeface="Calibri"/>
                      </a:endParaRPr>
                    </a:p>
                  </a:txBody>
                  <a:tcPr marL="9525" marR="9525" marT="9525" marB="0" anchor="ctr"/>
                </a:tc>
                <a:extLst>
                  <a:ext uri="{0D108BD9-81ED-4DB2-BD59-A6C34878D82A}">
                    <a16:rowId xmlns:a16="http://schemas.microsoft.com/office/drawing/2014/main" val="1446363098"/>
                  </a:ext>
                </a:extLst>
              </a:tr>
            </a:tbl>
          </a:graphicData>
        </a:graphic>
      </p:graphicFrame>
      <p:graphicFrame>
        <p:nvGraphicFramePr>
          <p:cNvPr id="10" name="Content Placeholder 7">
            <a:extLst>
              <a:ext uri="{FF2B5EF4-FFF2-40B4-BE49-F238E27FC236}">
                <a16:creationId xmlns:a16="http://schemas.microsoft.com/office/drawing/2014/main" id="{71E9C295-DAAD-463E-B5B7-4E0C0DB2B52E}"/>
              </a:ext>
            </a:extLst>
          </p:cNvPr>
          <p:cNvGraphicFramePr>
            <a:graphicFrameLocks/>
          </p:cNvGraphicFramePr>
          <p:nvPr>
            <p:extLst>
              <p:ext uri="{D42A27DB-BD31-4B8C-83A1-F6EECF244321}">
                <p14:modId xmlns:p14="http://schemas.microsoft.com/office/powerpoint/2010/main" val="1556526546"/>
              </p:ext>
            </p:extLst>
          </p:nvPr>
        </p:nvGraphicFramePr>
        <p:xfrm>
          <a:off x="7096824" y="2225095"/>
          <a:ext cx="4199550" cy="1457095"/>
        </p:xfrm>
        <a:graphic>
          <a:graphicData uri="http://schemas.openxmlformats.org/drawingml/2006/table">
            <a:tbl>
              <a:tblPr firstRow="1" bandRow="1">
                <a:tableStyleId>{5C22544A-7EE6-4342-B048-85BDC9FD1C3A}</a:tableStyleId>
              </a:tblPr>
              <a:tblGrid>
                <a:gridCol w="1653573">
                  <a:extLst>
                    <a:ext uri="{9D8B030D-6E8A-4147-A177-3AD203B41FA5}">
                      <a16:colId xmlns:a16="http://schemas.microsoft.com/office/drawing/2014/main" val="1904259013"/>
                    </a:ext>
                  </a:extLst>
                </a:gridCol>
                <a:gridCol w="1286112">
                  <a:extLst>
                    <a:ext uri="{9D8B030D-6E8A-4147-A177-3AD203B41FA5}">
                      <a16:colId xmlns:a16="http://schemas.microsoft.com/office/drawing/2014/main" val="1600250349"/>
                    </a:ext>
                  </a:extLst>
                </a:gridCol>
                <a:gridCol w="1259865">
                  <a:extLst>
                    <a:ext uri="{9D8B030D-6E8A-4147-A177-3AD203B41FA5}">
                      <a16:colId xmlns:a16="http://schemas.microsoft.com/office/drawing/2014/main" val="3947806097"/>
                    </a:ext>
                  </a:extLst>
                </a:gridCol>
              </a:tblGrid>
              <a:tr h="532818">
                <a:tc>
                  <a:txBody>
                    <a:bodyPr/>
                    <a:lstStyle/>
                    <a:p>
                      <a:pPr fontAlgn="b"/>
                      <a:endParaRPr lang="en-US" sz="1200" dirty="0">
                        <a:effectLst/>
                        <a:latin typeface="Calibri" panose="020F0502020204030204" pitchFamily="34" charset="0"/>
                      </a:endParaRPr>
                    </a:p>
                  </a:txBody>
                  <a:tcPr marL="9525" marR="9525" marT="9525" marB="0" anchor="b"/>
                </a:tc>
                <a:tc>
                  <a:txBody>
                    <a:bodyPr/>
                    <a:lstStyle/>
                    <a:p>
                      <a:pPr algn="ctr" fontAlgn="ctr"/>
                      <a:r>
                        <a:rPr lang="en-US" sz="1200" dirty="0">
                          <a:effectLst/>
                        </a:rPr>
                        <a:t>Mean of bottom 20% </a:t>
                      </a:r>
                      <a:endParaRPr lang="en-US" sz="1200" b="1" dirty="0">
                        <a:effectLst/>
                        <a:latin typeface="Calibri" panose="020F0502020204030204" pitchFamily="34" charset="0"/>
                      </a:endParaRPr>
                    </a:p>
                  </a:txBody>
                  <a:tcPr marL="9525" marR="9525" marT="9525" marB="0" anchor="ctr"/>
                </a:tc>
                <a:tc>
                  <a:txBody>
                    <a:bodyPr/>
                    <a:lstStyle/>
                    <a:p>
                      <a:pPr algn="ctr" fontAlgn="ctr"/>
                      <a:r>
                        <a:rPr lang="en-US" sz="1200" dirty="0">
                          <a:effectLst/>
                        </a:rPr>
                        <a:t>Mean of top </a:t>
                      </a:r>
                      <a:endParaRPr lang="en-US" sz="1200" b="1" dirty="0">
                        <a:effectLst/>
                        <a:latin typeface="Calibri" panose="020F0502020204030204" pitchFamily="34" charset="0"/>
                      </a:endParaRPr>
                    </a:p>
                    <a:p>
                      <a:pPr lvl="0" algn="ctr">
                        <a:buNone/>
                      </a:pPr>
                      <a:r>
                        <a:rPr lang="en-US" sz="1200" dirty="0">
                          <a:effectLst/>
                        </a:rPr>
                        <a:t>20% </a:t>
                      </a:r>
                      <a:endParaRPr lang="en-US" sz="1200" b="1" dirty="0">
                        <a:effectLst/>
                        <a:latin typeface="Calibri"/>
                      </a:endParaRPr>
                    </a:p>
                  </a:txBody>
                  <a:tcPr marL="9525" marR="9525" marT="9525" marB="0" anchor="ctr"/>
                </a:tc>
                <a:extLst>
                  <a:ext uri="{0D108BD9-81ED-4DB2-BD59-A6C34878D82A}">
                    <a16:rowId xmlns:a16="http://schemas.microsoft.com/office/drawing/2014/main" val="3433667072"/>
                  </a:ext>
                </a:extLst>
              </a:tr>
              <a:tr h="543692">
                <a:tc>
                  <a:txBody>
                    <a:bodyPr/>
                    <a:lstStyle/>
                    <a:p>
                      <a:pPr lvl="0" algn="ctr">
                        <a:buNone/>
                      </a:pPr>
                      <a:r>
                        <a:rPr lang="en-US" sz="1200" b="0" u="none" dirty="0">
                          <a:effectLst/>
                        </a:rPr>
                        <a:t>Black or African American Population</a:t>
                      </a:r>
                      <a:endParaRPr lang="en-US"/>
                    </a:p>
                  </a:txBody>
                  <a:tcPr marL="9525" marR="9525" marT="9525" marB="0" anchor="ctr"/>
                </a:tc>
                <a:tc>
                  <a:txBody>
                    <a:bodyPr/>
                    <a:lstStyle/>
                    <a:p>
                      <a:pPr algn="ctr" fontAlgn="ctr"/>
                      <a:r>
                        <a:rPr lang="en-US" sz="1200" b="0" u="none">
                          <a:effectLst/>
                        </a:rPr>
                        <a:t>7.0%</a:t>
                      </a:r>
                      <a:endParaRPr lang="en-US" sz="1200" b="0" u="none">
                        <a:effectLst/>
                        <a:latin typeface="Calibri"/>
                      </a:endParaRPr>
                    </a:p>
                  </a:txBody>
                  <a:tcPr marL="9525" marR="9525" marT="9525" marB="0" anchor="ctr"/>
                </a:tc>
                <a:tc>
                  <a:txBody>
                    <a:bodyPr/>
                    <a:lstStyle/>
                    <a:p>
                      <a:pPr algn="ctr" fontAlgn="ctr"/>
                      <a:r>
                        <a:rPr lang="en-US" sz="1200" b="0" u="none" dirty="0">
                          <a:effectLst/>
                        </a:rPr>
                        <a:t>5.0%</a:t>
                      </a:r>
                      <a:endParaRPr lang="en-US" sz="1200" b="0" u="none" dirty="0">
                        <a:effectLst/>
                        <a:latin typeface="Calibri"/>
                      </a:endParaRPr>
                    </a:p>
                  </a:txBody>
                  <a:tcPr marL="9525" marR="9525" marT="9525" marB="0" anchor="ctr"/>
                </a:tc>
                <a:extLst>
                  <a:ext uri="{0D108BD9-81ED-4DB2-BD59-A6C34878D82A}">
                    <a16:rowId xmlns:a16="http://schemas.microsoft.com/office/drawing/2014/main" val="2606371030"/>
                  </a:ext>
                </a:extLst>
              </a:tr>
              <a:tr h="380585">
                <a:tc>
                  <a:txBody>
                    <a:bodyPr/>
                    <a:lstStyle/>
                    <a:p>
                      <a:pPr lvl="0" algn="ctr">
                        <a:buNone/>
                      </a:pPr>
                      <a:r>
                        <a:rPr lang="en-US" sz="1200" b="0" i="0" u="none" strike="noStrike" noProof="0" dirty="0">
                          <a:effectLst/>
                          <a:latin typeface="Roboto"/>
                        </a:rPr>
                        <a:t>High GRAPI </a:t>
                      </a:r>
                      <a:endParaRPr lang="en-US" sz="1200" b="0" u="none" dirty="0">
                        <a:effectLst/>
                      </a:endParaRPr>
                    </a:p>
                  </a:txBody>
                  <a:tcPr marL="9525" marR="9525" marT="9525" marB="0" anchor="ctr"/>
                </a:tc>
                <a:tc>
                  <a:txBody>
                    <a:bodyPr/>
                    <a:lstStyle/>
                    <a:p>
                      <a:pPr algn="ctr" fontAlgn="ctr"/>
                      <a:r>
                        <a:rPr lang="en-US" sz="1200" b="0" u="none" dirty="0">
                          <a:effectLst/>
                        </a:rPr>
                        <a:t>47%</a:t>
                      </a:r>
                      <a:endParaRPr lang="en-US" sz="1200" b="0" u="none" dirty="0">
                        <a:effectLst/>
                        <a:latin typeface="Calibri"/>
                      </a:endParaRPr>
                    </a:p>
                  </a:txBody>
                  <a:tcPr marL="9525" marR="9525" marT="9525" marB="0" anchor="ctr"/>
                </a:tc>
                <a:tc>
                  <a:txBody>
                    <a:bodyPr/>
                    <a:lstStyle/>
                    <a:p>
                      <a:pPr algn="ctr" fontAlgn="ctr"/>
                      <a:r>
                        <a:rPr lang="en-US" sz="1200" b="0" u="none" dirty="0">
                          <a:effectLst/>
                        </a:rPr>
                        <a:t>44%</a:t>
                      </a:r>
                      <a:endParaRPr lang="en-US" sz="1200" b="0" u="none" dirty="0">
                        <a:effectLst/>
                        <a:latin typeface="Calibri"/>
                      </a:endParaRPr>
                    </a:p>
                  </a:txBody>
                  <a:tcPr marL="9525" marR="9525" marT="9525" marB="0" anchor="ctr"/>
                </a:tc>
                <a:extLst>
                  <a:ext uri="{0D108BD9-81ED-4DB2-BD59-A6C34878D82A}">
                    <a16:rowId xmlns:a16="http://schemas.microsoft.com/office/drawing/2014/main" val="1446363098"/>
                  </a:ext>
                </a:extLst>
              </a:tr>
            </a:tbl>
          </a:graphicData>
        </a:graphic>
      </p:graphicFrame>
      <p:sp>
        <p:nvSpPr>
          <p:cNvPr id="12" name="Arrow: Right 11">
            <a:extLst>
              <a:ext uri="{FF2B5EF4-FFF2-40B4-BE49-F238E27FC236}">
                <a16:creationId xmlns:a16="http://schemas.microsoft.com/office/drawing/2014/main" id="{E4901A2D-E048-4709-8B95-F0EFCDF548D1}"/>
              </a:ext>
            </a:extLst>
          </p:cNvPr>
          <p:cNvSpPr/>
          <p:nvPr/>
        </p:nvSpPr>
        <p:spPr>
          <a:xfrm>
            <a:off x="5580634" y="2777721"/>
            <a:ext cx="976745" cy="4849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7D259E2-7261-4760-B96E-4F6DEEE00130}"/>
              </a:ext>
            </a:extLst>
          </p:cNvPr>
          <p:cNvSpPr txBox="1"/>
          <p:nvPr/>
        </p:nvSpPr>
        <p:spPr>
          <a:xfrm>
            <a:off x="375726" y="4435577"/>
            <a:ext cx="1132572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Criteria for high monetary barrier programs: </a:t>
            </a:r>
            <a:r>
              <a:rPr lang="en-US" dirty="0">
                <a:ea typeface="+mn-lt"/>
                <a:cs typeface="+mn-lt"/>
              </a:rPr>
              <a:t>Must have some characteristics that require an amount of investment (i.e. must have smart thermostat, must be tech savvy, must contribute over 50% of project costs, must complete building performance modeling). Or must be a high energy user. </a:t>
            </a:r>
          </a:p>
          <a:p>
            <a:endParaRPr lang="en-US" b="1" dirty="0">
              <a:ea typeface="+mn-lt"/>
              <a:cs typeface="+mn-lt"/>
            </a:endParaRPr>
          </a:p>
          <a:p>
            <a:r>
              <a:rPr lang="en-US" dirty="0"/>
              <a:t>GRAPI = Gross rent as a percentage of income</a:t>
            </a:r>
          </a:p>
          <a:p>
            <a:endParaRPr lang="en-US" dirty="0"/>
          </a:p>
          <a:p>
            <a:endParaRPr lang="en-US" dirty="0"/>
          </a:p>
          <a:p>
            <a:endParaRPr lang="en-US" dirty="0"/>
          </a:p>
        </p:txBody>
      </p:sp>
      <p:sp>
        <p:nvSpPr>
          <p:cNvPr id="4" name="TextBox 3"/>
          <p:cNvSpPr txBox="1"/>
          <p:nvPr/>
        </p:nvSpPr>
        <p:spPr>
          <a:xfrm>
            <a:off x="937324" y="1846973"/>
            <a:ext cx="3384260" cy="400110"/>
          </a:xfrm>
          <a:prstGeom prst="rect">
            <a:avLst/>
          </a:prstGeom>
          <a:noFill/>
        </p:spPr>
        <p:txBody>
          <a:bodyPr wrap="none" rtlCol="0">
            <a:spAutoFit/>
          </a:bodyPr>
          <a:lstStyle/>
          <a:p>
            <a:r>
              <a:rPr lang="en-US" sz="2000" dirty="0">
                <a:solidFill>
                  <a:srgbClr val="005175"/>
                </a:solidFill>
                <a:latin typeface="Baskerville Old Face" panose="02020602080505020303" pitchFamily="18" charset="0"/>
              </a:rPr>
              <a:t>Original analysis (all programs) </a:t>
            </a:r>
          </a:p>
        </p:txBody>
      </p:sp>
      <p:sp>
        <p:nvSpPr>
          <p:cNvPr id="8" name="TextBox 7"/>
          <p:cNvSpPr txBox="1"/>
          <p:nvPr/>
        </p:nvSpPr>
        <p:spPr>
          <a:xfrm>
            <a:off x="6408698" y="1843461"/>
            <a:ext cx="5673126" cy="400110"/>
          </a:xfrm>
          <a:prstGeom prst="rect">
            <a:avLst/>
          </a:prstGeom>
          <a:noFill/>
        </p:spPr>
        <p:txBody>
          <a:bodyPr wrap="square" lIns="91440" tIns="45720" rIns="91440" bIns="45720" rtlCol="0" anchor="t">
            <a:spAutoFit/>
          </a:bodyPr>
          <a:lstStyle/>
          <a:p>
            <a:r>
              <a:rPr lang="en-US" sz="2000">
                <a:solidFill>
                  <a:srgbClr val="005175"/>
                </a:solidFill>
                <a:latin typeface="Baskerville Old Face"/>
              </a:rPr>
              <a:t>Modified – filtered by high monetary barrier programs</a:t>
            </a:r>
            <a:endParaRPr lang="en-US"/>
          </a:p>
        </p:txBody>
      </p:sp>
    </p:spTree>
    <p:extLst>
      <p:ext uri="{BB962C8B-B14F-4D97-AF65-F5344CB8AC3E}">
        <p14:creationId xmlns:p14="http://schemas.microsoft.com/office/powerpoint/2010/main" val="3076210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FBFA-FC59-416D-AEBF-B80C7990AC1C}"/>
              </a:ext>
            </a:extLst>
          </p:cNvPr>
          <p:cNvSpPr>
            <a:spLocks noGrp="1"/>
          </p:cNvSpPr>
          <p:nvPr>
            <p:ph type="title"/>
          </p:nvPr>
        </p:nvSpPr>
        <p:spPr>
          <a:xfrm>
            <a:off x="731131" y="219010"/>
            <a:ext cx="11027829" cy="1346729"/>
          </a:xfrm>
        </p:spPr>
        <p:txBody>
          <a:bodyPr>
            <a:noAutofit/>
          </a:bodyPr>
          <a:lstStyle/>
          <a:p>
            <a:r>
              <a:rPr lang="en-US" sz="3600" dirty="0"/>
              <a:t>Program Filtered Analyses: Assessing the combination of program characteristics and demographics</a:t>
            </a:r>
          </a:p>
        </p:txBody>
      </p:sp>
      <p:graphicFrame>
        <p:nvGraphicFramePr>
          <p:cNvPr id="6" name="Content Placeholder 7">
            <a:extLst>
              <a:ext uri="{FF2B5EF4-FFF2-40B4-BE49-F238E27FC236}">
                <a16:creationId xmlns:a16="http://schemas.microsoft.com/office/drawing/2014/main" id="{73B497ED-2829-48E0-B863-84BD2B986F1D}"/>
              </a:ext>
            </a:extLst>
          </p:cNvPr>
          <p:cNvGraphicFramePr>
            <a:graphicFrameLocks noGrp="1"/>
          </p:cNvGraphicFramePr>
          <p:nvPr>
            <p:ph idx="1"/>
            <p:extLst>
              <p:ext uri="{D42A27DB-BD31-4B8C-83A1-F6EECF244321}">
                <p14:modId xmlns:p14="http://schemas.microsoft.com/office/powerpoint/2010/main" val="1506986912"/>
              </p:ext>
            </p:extLst>
          </p:nvPr>
        </p:nvGraphicFramePr>
        <p:xfrm>
          <a:off x="994833" y="2328732"/>
          <a:ext cx="4103866" cy="1734141"/>
        </p:xfrm>
        <a:graphic>
          <a:graphicData uri="http://schemas.openxmlformats.org/drawingml/2006/table">
            <a:tbl>
              <a:tblPr firstRow="1" bandRow="1">
                <a:tableStyleId>{5C22544A-7EE6-4342-B048-85BDC9FD1C3A}</a:tableStyleId>
              </a:tblPr>
              <a:tblGrid>
                <a:gridCol w="1615897">
                  <a:extLst>
                    <a:ext uri="{9D8B030D-6E8A-4147-A177-3AD203B41FA5}">
                      <a16:colId xmlns:a16="http://schemas.microsoft.com/office/drawing/2014/main" val="1904259013"/>
                    </a:ext>
                  </a:extLst>
                </a:gridCol>
                <a:gridCol w="1256809">
                  <a:extLst>
                    <a:ext uri="{9D8B030D-6E8A-4147-A177-3AD203B41FA5}">
                      <a16:colId xmlns:a16="http://schemas.microsoft.com/office/drawing/2014/main" val="1600250349"/>
                    </a:ext>
                  </a:extLst>
                </a:gridCol>
                <a:gridCol w="1231160">
                  <a:extLst>
                    <a:ext uri="{9D8B030D-6E8A-4147-A177-3AD203B41FA5}">
                      <a16:colId xmlns:a16="http://schemas.microsoft.com/office/drawing/2014/main" val="3947806097"/>
                    </a:ext>
                  </a:extLst>
                </a:gridCol>
              </a:tblGrid>
              <a:tr h="515288">
                <a:tc>
                  <a:txBody>
                    <a:bodyPr/>
                    <a:lstStyle/>
                    <a:p>
                      <a:pPr fontAlgn="b"/>
                      <a:endParaRPr lang="en-US" sz="1200" dirty="0">
                        <a:effectLst/>
                        <a:latin typeface="Calibri" panose="020F0502020204030204" pitchFamily="34" charset="0"/>
                      </a:endParaRPr>
                    </a:p>
                  </a:txBody>
                  <a:tcPr marL="9525" marR="9525" marT="9525" marB="0" anchor="b"/>
                </a:tc>
                <a:tc>
                  <a:txBody>
                    <a:bodyPr/>
                    <a:lstStyle/>
                    <a:p>
                      <a:pPr algn="ctr" fontAlgn="ctr"/>
                      <a:r>
                        <a:rPr lang="en-US" sz="1200" dirty="0">
                          <a:effectLst/>
                        </a:rPr>
                        <a:t>Mean of bottom 20% </a:t>
                      </a:r>
                      <a:endParaRPr lang="en-US" sz="1200" b="1" dirty="0">
                        <a:effectLst/>
                        <a:latin typeface="Calibri" panose="020F0502020204030204" pitchFamily="34" charset="0"/>
                      </a:endParaRPr>
                    </a:p>
                  </a:txBody>
                  <a:tcPr marL="9525" marR="9525" marT="9525" marB="0" anchor="ctr"/>
                </a:tc>
                <a:tc>
                  <a:txBody>
                    <a:bodyPr/>
                    <a:lstStyle/>
                    <a:p>
                      <a:pPr algn="ctr" fontAlgn="ctr"/>
                      <a:r>
                        <a:rPr lang="en-US" sz="1200" dirty="0">
                          <a:effectLst/>
                        </a:rPr>
                        <a:t>Mean of top </a:t>
                      </a:r>
                      <a:endParaRPr lang="en-US" sz="1200" b="1" dirty="0">
                        <a:effectLst/>
                        <a:latin typeface="Calibri" panose="020F0502020204030204" pitchFamily="34" charset="0"/>
                      </a:endParaRPr>
                    </a:p>
                    <a:p>
                      <a:pPr lvl="0" algn="ctr">
                        <a:buNone/>
                      </a:pPr>
                      <a:r>
                        <a:rPr lang="en-US" sz="1200" dirty="0">
                          <a:effectLst/>
                        </a:rPr>
                        <a:t>20% </a:t>
                      </a:r>
                      <a:endParaRPr lang="en-US" sz="1200" b="1" dirty="0">
                        <a:effectLst/>
                        <a:latin typeface="Calibri"/>
                      </a:endParaRPr>
                    </a:p>
                  </a:txBody>
                  <a:tcPr marL="9525" marR="9525" marT="9525" marB="0" anchor="ctr"/>
                </a:tc>
                <a:extLst>
                  <a:ext uri="{0D108BD9-81ED-4DB2-BD59-A6C34878D82A}">
                    <a16:rowId xmlns:a16="http://schemas.microsoft.com/office/drawing/2014/main" val="3433667072"/>
                  </a:ext>
                </a:extLst>
              </a:tr>
              <a:tr h="525197">
                <a:tc>
                  <a:txBody>
                    <a:bodyPr/>
                    <a:lstStyle/>
                    <a:p>
                      <a:pPr lvl="0" algn="ctr">
                        <a:buNone/>
                      </a:pPr>
                      <a:r>
                        <a:rPr lang="en-US" sz="1200" b="0" u="none" dirty="0">
                          <a:effectLst/>
                        </a:rPr>
                        <a:t>Black or African American Population</a:t>
                      </a:r>
                      <a:endParaRPr lang="en-US"/>
                    </a:p>
                  </a:txBody>
                  <a:tcPr marL="9525" marR="9525" marT="9525" marB="0" anchor="ctr"/>
                </a:tc>
                <a:tc>
                  <a:txBody>
                    <a:bodyPr/>
                    <a:lstStyle/>
                    <a:p>
                      <a:pPr lvl="0" algn="ctr">
                        <a:buNone/>
                      </a:pPr>
                      <a:r>
                        <a:rPr lang="en-US" sz="1200" b="0" u="none">
                          <a:effectLst/>
                        </a:rPr>
                        <a:t>5.6%</a:t>
                      </a:r>
                      <a:endParaRPr lang="en-US" dirty="0"/>
                    </a:p>
                  </a:txBody>
                  <a:tcPr marL="9525" marR="9525" marT="9525" marB="0" anchor="ctr"/>
                </a:tc>
                <a:tc>
                  <a:txBody>
                    <a:bodyPr/>
                    <a:lstStyle/>
                    <a:p>
                      <a:pPr lvl="0" algn="ctr">
                        <a:buNone/>
                      </a:pPr>
                      <a:r>
                        <a:rPr lang="en-US" sz="1200" b="0" u="none">
                          <a:effectLst/>
                        </a:rPr>
                        <a:t>4.9%</a:t>
                      </a:r>
                      <a:endParaRPr lang="en-US" dirty="0"/>
                    </a:p>
                  </a:txBody>
                  <a:tcPr marL="9525" marR="9525" marT="9525" marB="0" anchor="ctr"/>
                </a:tc>
                <a:extLst>
                  <a:ext uri="{0D108BD9-81ED-4DB2-BD59-A6C34878D82A}">
                    <a16:rowId xmlns:a16="http://schemas.microsoft.com/office/drawing/2014/main" val="2606371030"/>
                  </a:ext>
                </a:extLst>
              </a:tr>
              <a:tr h="346828">
                <a:tc>
                  <a:txBody>
                    <a:bodyPr/>
                    <a:lstStyle/>
                    <a:p>
                      <a:pPr lvl="0" algn="ctr">
                        <a:buNone/>
                      </a:pPr>
                      <a:r>
                        <a:rPr lang="en-US" sz="1200" b="0" i="0" u="none" strike="noStrike" noProof="0" dirty="0">
                          <a:effectLst/>
                          <a:latin typeface="Roboto"/>
                        </a:rPr>
                        <a:t>High GRAPI </a:t>
                      </a:r>
                      <a:endParaRPr lang="en-US" sz="1200" b="0" u="none" dirty="0">
                        <a:effectLst/>
                      </a:endParaRPr>
                    </a:p>
                  </a:txBody>
                  <a:tcPr marL="9525" marR="9525" marT="9525" marB="0" anchor="ctr"/>
                </a:tc>
                <a:tc>
                  <a:txBody>
                    <a:bodyPr/>
                    <a:lstStyle/>
                    <a:p>
                      <a:pPr algn="ctr" fontAlgn="ctr"/>
                      <a:r>
                        <a:rPr lang="en-US" sz="1200" b="0" u="none" dirty="0">
                          <a:effectLst/>
                        </a:rPr>
                        <a:t>46%</a:t>
                      </a:r>
                      <a:endParaRPr lang="en-US" sz="1200" b="0" u="none" dirty="0">
                        <a:effectLst/>
                        <a:latin typeface="Calibri"/>
                      </a:endParaRPr>
                    </a:p>
                  </a:txBody>
                  <a:tcPr marL="9525" marR="9525" marT="9525" marB="0" anchor="ctr"/>
                </a:tc>
                <a:tc>
                  <a:txBody>
                    <a:bodyPr/>
                    <a:lstStyle/>
                    <a:p>
                      <a:pPr algn="ctr" fontAlgn="ctr"/>
                      <a:r>
                        <a:rPr lang="en-US" sz="1200" b="0" u="none" dirty="0">
                          <a:effectLst/>
                        </a:rPr>
                        <a:t>46%</a:t>
                      </a:r>
                      <a:endParaRPr lang="en-US" sz="1200" b="0" u="none" dirty="0">
                        <a:effectLst/>
                        <a:latin typeface="Calibri"/>
                      </a:endParaRPr>
                    </a:p>
                  </a:txBody>
                  <a:tcPr marL="9525" marR="9525" marT="9525" marB="0" anchor="ctr"/>
                </a:tc>
                <a:extLst>
                  <a:ext uri="{0D108BD9-81ED-4DB2-BD59-A6C34878D82A}">
                    <a16:rowId xmlns:a16="http://schemas.microsoft.com/office/drawing/2014/main" val="1446363098"/>
                  </a:ext>
                </a:extLst>
              </a:tr>
              <a:tr h="346828">
                <a:tc>
                  <a:txBody>
                    <a:bodyPr/>
                    <a:lstStyle/>
                    <a:p>
                      <a:pPr lvl="0" algn="ctr">
                        <a:buNone/>
                      </a:pPr>
                      <a:r>
                        <a:rPr lang="en-US" sz="1200" b="0" i="0" u="none" strike="noStrike" noProof="0">
                          <a:effectLst/>
                          <a:latin typeface="Roboto"/>
                        </a:rPr>
                        <a:t>Hispanic</a:t>
                      </a:r>
                      <a:endParaRPr lang="en-US" sz="1200" b="0" i="0" u="none" strike="noStrike" noProof="0" dirty="0">
                        <a:effectLst/>
                        <a:latin typeface="Roboto"/>
                      </a:endParaRPr>
                    </a:p>
                  </a:txBody>
                  <a:tcPr marL="9525" marR="9525" marT="9525" marB="0" anchor="ctr"/>
                </a:tc>
                <a:tc>
                  <a:txBody>
                    <a:bodyPr/>
                    <a:lstStyle/>
                    <a:p>
                      <a:pPr lvl="0" algn="ctr">
                        <a:buNone/>
                      </a:pPr>
                      <a:r>
                        <a:rPr lang="en-US" sz="1200" b="0" u="none">
                          <a:effectLst/>
                        </a:rPr>
                        <a:t>34%</a:t>
                      </a:r>
                      <a:endParaRPr lang="en-US" sz="1200" b="0" u="none" dirty="0">
                        <a:effectLst/>
                      </a:endParaRPr>
                    </a:p>
                  </a:txBody>
                  <a:tcPr marL="9525" marR="9525" marT="9525" marB="0" anchor="ctr"/>
                </a:tc>
                <a:tc>
                  <a:txBody>
                    <a:bodyPr/>
                    <a:lstStyle/>
                    <a:p>
                      <a:pPr lvl="0" algn="ctr">
                        <a:buNone/>
                      </a:pPr>
                      <a:r>
                        <a:rPr lang="en-US" sz="1200" b="0" u="none">
                          <a:effectLst/>
                        </a:rPr>
                        <a:t>38%</a:t>
                      </a:r>
                      <a:endParaRPr lang="en-US" sz="1200" b="0" u="none" dirty="0">
                        <a:effectLst/>
                      </a:endParaRPr>
                    </a:p>
                  </a:txBody>
                  <a:tcPr marL="9525" marR="9525" marT="9525" marB="0" anchor="ctr"/>
                </a:tc>
                <a:extLst>
                  <a:ext uri="{0D108BD9-81ED-4DB2-BD59-A6C34878D82A}">
                    <a16:rowId xmlns:a16="http://schemas.microsoft.com/office/drawing/2014/main" val="3912044463"/>
                  </a:ext>
                </a:extLst>
              </a:tr>
            </a:tbl>
          </a:graphicData>
        </a:graphic>
      </p:graphicFrame>
      <p:graphicFrame>
        <p:nvGraphicFramePr>
          <p:cNvPr id="10" name="Content Placeholder 7">
            <a:extLst>
              <a:ext uri="{FF2B5EF4-FFF2-40B4-BE49-F238E27FC236}">
                <a16:creationId xmlns:a16="http://schemas.microsoft.com/office/drawing/2014/main" id="{71E9C295-DAAD-463E-B5B7-4E0C0DB2B52E}"/>
              </a:ext>
            </a:extLst>
          </p:cNvPr>
          <p:cNvGraphicFramePr>
            <a:graphicFrameLocks/>
          </p:cNvGraphicFramePr>
          <p:nvPr>
            <p:extLst>
              <p:ext uri="{D42A27DB-BD31-4B8C-83A1-F6EECF244321}">
                <p14:modId xmlns:p14="http://schemas.microsoft.com/office/powerpoint/2010/main" val="3874534582"/>
              </p:ext>
            </p:extLst>
          </p:nvPr>
        </p:nvGraphicFramePr>
        <p:xfrm>
          <a:off x="7154333" y="2296982"/>
          <a:ext cx="4199550" cy="1837680"/>
        </p:xfrm>
        <a:graphic>
          <a:graphicData uri="http://schemas.openxmlformats.org/drawingml/2006/table">
            <a:tbl>
              <a:tblPr firstRow="1" bandRow="1">
                <a:tableStyleId>{5C22544A-7EE6-4342-B048-85BDC9FD1C3A}</a:tableStyleId>
              </a:tblPr>
              <a:tblGrid>
                <a:gridCol w="1653573">
                  <a:extLst>
                    <a:ext uri="{9D8B030D-6E8A-4147-A177-3AD203B41FA5}">
                      <a16:colId xmlns:a16="http://schemas.microsoft.com/office/drawing/2014/main" val="1904259013"/>
                    </a:ext>
                  </a:extLst>
                </a:gridCol>
                <a:gridCol w="1286112">
                  <a:extLst>
                    <a:ext uri="{9D8B030D-6E8A-4147-A177-3AD203B41FA5}">
                      <a16:colId xmlns:a16="http://schemas.microsoft.com/office/drawing/2014/main" val="1600250349"/>
                    </a:ext>
                  </a:extLst>
                </a:gridCol>
                <a:gridCol w="1259865">
                  <a:extLst>
                    <a:ext uri="{9D8B030D-6E8A-4147-A177-3AD203B41FA5}">
                      <a16:colId xmlns:a16="http://schemas.microsoft.com/office/drawing/2014/main" val="3947806097"/>
                    </a:ext>
                  </a:extLst>
                </a:gridCol>
              </a:tblGrid>
              <a:tr h="532818">
                <a:tc>
                  <a:txBody>
                    <a:bodyPr/>
                    <a:lstStyle/>
                    <a:p>
                      <a:pPr fontAlgn="b"/>
                      <a:endParaRPr lang="en-US" sz="1200" dirty="0">
                        <a:effectLst/>
                        <a:latin typeface="Calibri" panose="020F0502020204030204" pitchFamily="34" charset="0"/>
                      </a:endParaRPr>
                    </a:p>
                  </a:txBody>
                  <a:tcPr marL="9525" marR="9525" marT="9525" marB="0" anchor="b"/>
                </a:tc>
                <a:tc>
                  <a:txBody>
                    <a:bodyPr/>
                    <a:lstStyle/>
                    <a:p>
                      <a:pPr algn="ctr" fontAlgn="ctr"/>
                      <a:r>
                        <a:rPr lang="en-US" sz="1200" dirty="0">
                          <a:effectLst/>
                        </a:rPr>
                        <a:t>Mean of bottom 20% </a:t>
                      </a:r>
                      <a:endParaRPr lang="en-US" sz="1200" b="1" dirty="0">
                        <a:effectLst/>
                        <a:latin typeface="Calibri" panose="020F0502020204030204" pitchFamily="34" charset="0"/>
                      </a:endParaRPr>
                    </a:p>
                  </a:txBody>
                  <a:tcPr marL="9525" marR="9525" marT="9525" marB="0" anchor="ctr"/>
                </a:tc>
                <a:tc>
                  <a:txBody>
                    <a:bodyPr/>
                    <a:lstStyle/>
                    <a:p>
                      <a:pPr algn="ctr" fontAlgn="ctr"/>
                      <a:r>
                        <a:rPr lang="en-US" sz="1200" dirty="0">
                          <a:effectLst/>
                        </a:rPr>
                        <a:t>Mean of top </a:t>
                      </a:r>
                      <a:endParaRPr lang="en-US" sz="1200" b="1" dirty="0">
                        <a:effectLst/>
                        <a:latin typeface="Calibri" panose="020F0502020204030204" pitchFamily="34" charset="0"/>
                      </a:endParaRPr>
                    </a:p>
                    <a:p>
                      <a:pPr lvl="0" algn="ctr">
                        <a:buNone/>
                      </a:pPr>
                      <a:r>
                        <a:rPr lang="en-US" sz="1200" dirty="0">
                          <a:effectLst/>
                        </a:rPr>
                        <a:t>20% </a:t>
                      </a:r>
                      <a:endParaRPr lang="en-US" sz="1200" b="1" dirty="0">
                        <a:effectLst/>
                        <a:latin typeface="Calibri"/>
                      </a:endParaRPr>
                    </a:p>
                  </a:txBody>
                  <a:tcPr marL="9525" marR="9525" marT="9525" marB="0" anchor="ctr"/>
                </a:tc>
                <a:extLst>
                  <a:ext uri="{0D108BD9-81ED-4DB2-BD59-A6C34878D82A}">
                    <a16:rowId xmlns:a16="http://schemas.microsoft.com/office/drawing/2014/main" val="3433667072"/>
                  </a:ext>
                </a:extLst>
              </a:tr>
              <a:tr h="543692">
                <a:tc>
                  <a:txBody>
                    <a:bodyPr/>
                    <a:lstStyle/>
                    <a:p>
                      <a:pPr lvl="0" algn="ctr">
                        <a:buNone/>
                      </a:pPr>
                      <a:r>
                        <a:rPr lang="en-US" sz="1200" b="0" u="none" dirty="0">
                          <a:effectLst/>
                        </a:rPr>
                        <a:t>Black or African American Population</a:t>
                      </a:r>
                      <a:endParaRPr lang="en-US"/>
                    </a:p>
                  </a:txBody>
                  <a:tcPr marL="9525" marR="9525" marT="9525" marB="0" anchor="ctr"/>
                </a:tc>
                <a:tc>
                  <a:txBody>
                    <a:bodyPr/>
                    <a:lstStyle/>
                    <a:p>
                      <a:pPr algn="ctr" fontAlgn="ctr"/>
                      <a:r>
                        <a:rPr lang="en-US" sz="1200" b="0" u="none">
                          <a:effectLst/>
                        </a:rPr>
                        <a:t>6.4%</a:t>
                      </a:r>
                      <a:endParaRPr lang="en-US" sz="1200" b="0" u="none">
                        <a:effectLst/>
                        <a:latin typeface="Calibri"/>
                      </a:endParaRPr>
                    </a:p>
                  </a:txBody>
                  <a:tcPr marL="9525" marR="9525" marT="9525" marB="0" anchor="ctr"/>
                </a:tc>
                <a:tc>
                  <a:txBody>
                    <a:bodyPr/>
                    <a:lstStyle/>
                    <a:p>
                      <a:pPr algn="ctr" fontAlgn="ctr"/>
                      <a:r>
                        <a:rPr lang="en-US" sz="1200" b="0" u="none">
                          <a:effectLst/>
                        </a:rPr>
                        <a:t>3.7%</a:t>
                      </a:r>
                      <a:endParaRPr lang="en-US" sz="1200" b="0" u="none">
                        <a:effectLst/>
                        <a:latin typeface="Calibri"/>
                      </a:endParaRPr>
                    </a:p>
                  </a:txBody>
                  <a:tcPr marL="9525" marR="9525" marT="9525" marB="0" anchor="ctr"/>
                </a:tc>
                <a:extLst>
                  <a:ext uri="{0D108BD9-81ED-4DB2-BD59-A6C34878D82A}">
                    <a16:rowId xmlns:a16="http://schemas.microsoft.com/office/drawing/2014/main" val="2606371030"/>
                  </a:ext>
                </a:extLst>
              </a:tr>
              <a:tr h="380585">
                <a:tc>
                  <a:txBody>
                    <a:bodyPr/>
                    <a:lstStyle/>
                    <a:p>
                      <a:pPr lvl="0" algn="ctr">
                        <a:buNone/>
                      </a:pPr>
                      <a:r>
                        <a:rPr lang="en-US" sz="1200" b="0" i="0" u="none" strike="noStrike" noProof="0" dirty="0">
                          <a:effectLst/>
                          <a:latin typeface="Roboto"/>
                        </a:rPr>
                        <a:t>High GRAPI </a:t>
                      </a:r>
                      <a:endParaRPr lang="en-US" sz="1200" b="0" u="none" dirty="0">
                        <a:effectLst/>
                      </a:endParaRPr>
                    </a:p>
                  </a:txBody>
                  <a:tcPr marL="9525" marR="9525" marT="9525" marB="0" anchor="ctr"/>
                </a:tc>
                <a:tc>
                  <a:txBody>
                    <a:bodyPr/>
                    <a:lstStyle/>
                    <a:p>
                      <a:pPr algn="ctr" fontAlgn="ctr"/>
                      <a:r>
                        <a:rPr lang="en-US" sz="1200" b="0" u="none" dirty="0">
                          <a:effectLst/>
                        </a:rPr>
                        <a:t>47%</a:t>
                      </a:r>
                      <a:endParaRPr lang="en-US" sz="1200" b="0" u="none" dirty="0">
                        <a:effectLst/>
                        <a:latin typeface="Calibri"/>
                      </a:endParaRPr>
                    </a:p>
                  </a:txBody>
                  <a:tcPr marL="9525" marR="9525" marT="9525" marB="0" anchor="ctr"/>
                </a:tc>
                <a:tc>
                  <a:txBody>
                    <a:bodyPr/>
                    <a:lstStyle/>
                    <a:p>
                      <a:pPr algn="ctr" fontAlgn="ctr"/>
                      <a:r>
                        <a:rPr lang="en-US" sz="1200" b="0" u="none" dirty="0">
                          <a:effectLst/>
                        </a:rPr>
                        <a:t>44%</a:t>
                      </a:r>
                      <a:endParaRPr lang="en-US" sz="1200" b="0" u="none" dirty="0">
                        <a:effectLst/>
                        <a:latin typeface="Calibri"/>
                      </a:endParaRPr>
                    </a:p>
                  </a:txBody>
                  <a:tcPr marL="9525" marR="9525" marT="9525" marB="0" anchor="ctr"/>
                </a:tc>
                <a:extLst>
                  <a:ext uri="{0D108BD9-81ED-4DB2-BD59-A6C34878D82A}">
                    <a16:rowId xmlns:a16="http://schemas.microsoft.com/office/drawing/2014/main" val="1446363098"/>
                  </a:ext>
                </a:extLst>
              </a:tr>
              <a:tr h="380585">
                <a:tc>
                  <a:txBody>
                    <a:bodyPr/>
                    <a:lstStyle/>
                    <a:p>
                      <a:pPr lvl="0" algn="ctr">
                        <a:buNone/>
                      </a:pPr>
                      <a:r>
                        <a:rPr lang="en-US" sz="1200" b="0" i="0" u="none" strike="noStrike" noProof="0">
                          <a:effectLst/>
                          <a:latin typeface="Roboto"/>
                        </a:rPr>
                        <a:t>Hispanic</a:t>
                      </a:r>
                      <a:endParaRPr lang="en-US" sz="1200" b="0" i="0" u="none" strike="noStrike" noProof="0" dirty="0">
                        <a:effectLst/>
                        <a:latin typeface="Roboto"/>
                      </a:endParaRPr>
                    </a:p>
                  </a:txBody>
                  <a:tcPr marL="9525" marR="9525" marT="9525" marB="0" anchor="ctr"/>
                </a:tc>
                <a:tc>
                  <a:txBody>
                    <a:bodyPr/>
                    <a:lstStyle/>
                    <a:p>
                      <a:pPr lvl="0" algn="ctr">
                        <a:buNone/>
                      </a:pPr>
                      <a:r>
                        <a:rPr lang="en-US" sz="1200" b="0" u="none">
                          <a:effectLst/>
                        </a:rPr>
                        <a:t>41%</a:t>
                      </a:r>
                      <a:endParaRPr lang="en-US"/>
                    </a:p>
                  </a:txBody>
                  <a:tcPr marL="9525" marR="9525" marT="9525" marB="0" anchor="ctr"/>
                </a:tc>
                <a:tc>
                  <a:txBody>
                    <a:bodyPr/>
                    <a:lstStyle/>
                    <a:p>
                      <a:pPr lvl="0" algn="ctr">
                        <a:buNone/>
                      </a:pPr>
                      <a:r>
                        <a:rPr lang="en-US" sz="1200" b="0" u="none">
                          <a:effectLst/>
                        </a:rPr>
                        <a:t>32%</a:t>
                      </a:r>
                      <a:endParaRPr lang="en-US" sz="1200" b="0" u="none" dirty="0">
                        <a:effectLst/>
                      </a:endParaRPr>
                    </a:p>
                  </a:txBody>
                  <a:tcPr marL="9525" marR="9525" marT="9525" marB="0" anchor="ctr"/>
                </a:tc>
                <a:extLst>
                  <a:ext uri="{0D108BD9-81ED-4DB2-BD59-A6C34878D82A}">
                    <a16:rowId xmlns:a16="http://schemas.microsoft.com/office/drawing/2014/main" val="2667243252"/>
                  </a:ext>
                </a:extLst>
              </a:tr>
            </a:tbl>
          </a:graphicData>
        </a:graphic>
      </p:graphicFrame>
      <p:sp>
        <p:nvSpPr>
          <p:cNvPr id="12" name="Arrow: Right 11">
            <a:extLst>
              <a:ext uri="{FF2B5EF4-FFF2-40B4-BE49-F238E27FC236}">
                <a16:creationId xmlns:a16="http://schemas.microsoft.com/office/drawing/2014/main" id="{E4901A2D-E048-4709-8B95-F0EFCDF548D1}"/>
              </a:ext>
            </a:extLst>
          </p:cNvPr>
          <p:cNvSpPr/>
          <p:nvPr/>
        </p:nvSpPr>
        <p:spPr>
          <a:xfrm>
            <a:off x="5638143" y="2849608"/>
            <a:ext cx="976745" cy="4849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7D259E2-7261-4760-B96E-4F6DEEE00130}"/>
              </a:ext>
            </a:extLst>
          </p:cNvPr>
          <p:cNvSpPr txBox="1"/>
          <p:nvPr/>
        </p:nvSpPr>
        <p:spPr>
          <a:xfrm>
            <a:off x="433235" y="4507464"/>
            <a:ext cx="1132572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Criteria for midstream: </a:t>
            </a:r>
            <a:r>
              <a:rPr lang="en-US">
                <a:ea typeface="+mn-lt"/>
                <a:cs typeface="+mn-lt"/>
              </a:rPr>
              <a:t>targeting retailers and contractors. </a:t>
            </a:r>
          </a:p>
          <a:p>
            <a:endParaRPr lang="en-US" b="1" dirty="0">
              <a:ea typeface="+mn-lt"/>
              <a:cs typeface="+mn-lt"/>
            </a:endParaRPr>
          </a:p>
          <a:p>
            <a:endParaRPr lang="en-US" dirty="0"/>
          </a:p>
          <a:p>
            <a:endParaRPr lang="en-US" dirty="0"/>
          </a:p>
        </p:txBody>
      </p:sp>
      <p:sp>
        <p:nvSpPr>
          <p:cNvPr id="4" name="TextBox 3"/>
          <p:cNvSpPr txBox="1"/>
          <p:nvPr/>
        </p:nvSpPr>
        <p:spPr>
          <a:xfrm>
            <a:off x="994833" y="1918860"/>
            <a:ext cx="3384260" cy="400110"/>
          </a:xfrm>
          <a:prstGeom prst="rect">
            <a:avLst/>
          </a:prstGeom>
          <a:noFill/>
        </p:spPr>
        <p:txBody>
          <a:bodyPr wrap="none" rtlCol="0">
            <a:spAutoFit/>
          </a:bodyPr>
          <a:lstStyle/>
          <a:p>
            <a:r>
              <a:rPr lang="en-US" sz="2000" dirty="0">
                <a:solidFill>
                  <a:srgbClr val="005175"/>
                </a:solidFill>
                <a:latin typeface="Baskerville Old Face" panose="02020602080505020303" pitchFamily="18" charset="0"/>
              </a:rPr>
              <a:t>Original analysis (all programs) </a:t>
            </a:r>
          </a:p>
        </p:txBody>
      </p:sp>
      <p:sp>
        <p:nvSpPr>
          <p:cNvPr id="8" name="TextBox 7"/>
          <p:cNvSpPr txBox="1"/>
          <p:nvPr/>
        </p:nvSpPr>
        <p:spPr>
          <a:xfrm>
            <a:off x="7026923" y="1886594"/>
            <a:ext cx="4698722" cy="400110"/>
          </a:xfrm>
          <a:prstGeom prst="rect">
            <a:avLst/>
          </a:prstGeom>
          <a:noFill/>
        </p:spPr>
        <p:txBody>
          <a:bodyPr wrap="none" lIns="91440" tIns="45720" rIns="91440" bIns="45720" rtlCol="0" anchor="t">
            <a:spAutoFit/>
          </a:bodyPr>
          <a:lstStyle/>
          <a:p>
            <a:r>
              <a:rPr lang="en-US" sz="2000">
                <a:solidFill>
                  <a:srgbClr val="005175"/>
                </a:solidFill>
                <a:latin typeface="Baskerville Old Face"/>
              </a:rPr>
              <a:t>Modified – filtered by midstream programs</a:t>
            </a:r>
          </a:p>
        </p:txBody>
      </p:sp>
    </p:spTree>
    <p:extLst>
      <p:ext uri="{BB962C8B-B14F-4D97-AF65-F5344CB8AC3E}">
        <p14:creationId xmlns:p14="http://schemas.microsoft.com/office/powerpoint/2010/main" val="2175270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limitations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Because we only had zip-code level information, we were limited to merely a spatial understanding of where programs have been delivered – and even there it is highly aggregated</a:t>
            </a:r>
          </a:p>
          <a:p>
            <a:pPr marL="228600" indent="-228600"/>
            <a:r>
              <a:rPr lang="en-US">
                <a:cs typeface="Calibri Light"/>
              </a:rPr>
              <a:t>Within CEDARS zip-code data, one particular issue is the lack of clarity between the weight of a reported "unit" </a:t>
            </a:r>
          </a:p>
          <a:p>
            <a:pPr marL="228600" indent="-228600"/>
            <a:r>
              <a:rPr lang="en-US">
                <a:cs typeface="Calibri Light"/>
              </a:rPr>
              <a:t>Without knowledge of natural gas use/electricity use its hard to isolate service in some cases</a:t>
            </a:r>
            <a:endParaRPr lang="en-US" dirty="0"/>
          </a:p>
        </p:txBody>
      </p:sp>
    </p:spTree>
    <p:extLst>
      <p:ext uri="{BB962C8B-B14F-4D97-AF65-F5344CB8AC3E}">
        <p14:creationId xmlns:p14="http://schemas.microsoft.com/office/powerpoint/2010/main" val="3242043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E401-D813-4A35-9041-6B53931DB29B}"/>
              </a:ext>
            </a:extLst>
          </p:cNvPr>
          <p:cNvSpPr>
            <a:spLocks noGrp="1"/>
          </p:cNvSpPr>
          <p:nvPr>
            <p:ph type="title"/>
          </p:nvPr>
        </p:nvSpPr>
        <p:spPr/>
        <p:txBody>
          <a:bodyPr/>
          <a:lstStyle/>
          <a:p>
            <a:r>
              <a:rPr lang="en-US" dirty="0"/>
              <a:t>What we can understand from the analyses conducted</a:t>
            </a:r>
          </a:p>
        </p:txBody>
      </p:sp>
      <p:sp>
        <p:nvSpPr>
          <p:cNvPr id="3" name="Content Placeholder 2">
            <a:extLst>
              <a:ext uri="{FF2B5EF4-FFF2-40B4-BE49-F238E27FC236}">
                <a16:creationId xmlns:a16="http://schemas.microsoft.com/office/drawing/2014/main" id="{98C2830B-6CA2-4EA9-A35C-A4D635027143}"/>
              </a:ext>
            </a:extLst>
          </p:cNvPr>
          <p:cNvSpPr>
            <a:spLocks noGrp="1"/>
          </p:cNvSpPr>
          <p:nvPr>
            <p:ph idx="1"/>
          </p:nvPr>
        </p:nvSpPr>
        <p:spPr/>
        <p:txBody>
          <a:bodyPr vert="horz" lIns="91440" tIns="45720" rIns="91440" bIns="45720" rtlCol="0" anchor="t">
            <a:normAutofit/>
          </a:bodyPr>
          <a:lstStyle/>
          <a:p>
            <a:pPr marL="228600" indent="-228600"/>
            <a:r>
              <a:rPr lang="en-US" sz="2000">
                <a:effectLst/>
                <a:latin typeface="Arial"/>
                <a:ea typeface="Arial" panose="020B0604020202020204" pitchFamily="34" charset="0"/>
                <a:cs typeface="Calibri Light"/>
              </a:rPr>
              <a:t>The spatial </a:t>
            </a:r>
            <a:r>
              <a:rPr lang="en-US" sz="2000">
                <a:latin typeface="Arial"/>
                <a:ea typeface="Arial" panose="020B0604020202020204" pitchFamily="34" charset="0"/>
                <a:cs typeface="Calibri Light"/>
              </a:rPr>
              <a:t>distribution and hotspots of "service" </a:t>
            </a:r>
            <a:r>
              <a:rPr lang="en-US" sz="2000">
                <a:effectLst/>
                <a:latin typeface="Arial"/>
                <a:ea typeface="Arial" panose="020B0604020202020204" pitchFamily="34" charset="0"/>
                <a:cs typeface="Calibri Light"/>
              </a:rPr>
              <a:t>indicators </a:t>
            </a:r>
            <a:endParaRPr lang="en-US" sz="2000">
              <a:latin typeface="Arial"/>
              <a:cs typeface="Calibri Light"/>
            </a:endParaRPr>
          </a:p>
          <a:p>
            <a:r>
              <a:rPr lang="en-US" sz="2000" dirty="0">
                <a:effectLst/>
                <a:latin typeface="Arial" panose="020B0604020202020204" pitchFamily="34" charset="0"/>
                <a:ea typeface="Arial" panose="020B0604020202020204" pitchFamily="34" charset="0"/>
              </a:rPr>
              <a:t>The statistical analyses by zip code demonstrate that populations underserved by energy efficiency programs are within zip codes that have older housing, lower income residents, a higher renting population, and a higher population of Native Americans. </a:t>
            </a:r>
          </a:p>
          <a:p>
            <a:pPr marL="228600" indent="-228600"/>
            <a:r>
              <a:rPr lang="en-US" sz="2000">
                <a:latin typeface="Arial"/>
                <a:cs typeface="Calibri Light"/>
              </a:rPr>
              <a:t>Household level data is necessary to answer the questions originally sought</a:t>
            </a:r>
            <a:endParaRPr lang="en-US" sz="3200"/>
          </a:p>
        </p:txBody>
      </p:sp>
    </p:spTree>
    <p:extLst>
      <p:ext uri="{BB962C8B-B14F-4D97-AF65-F5344CB8AC3E}">
        <p14:creationId xmlns:p14="http://schemas.microsoft.com/office/powerpoint/2010/main" val="3016321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could be done with household-level data</a:t>
            </a:r>
          </a:p>
        </p:txBody>
      </p:sp>
      <p:sp>
        <p:nvSpPr>
          <p:cNvPr id="3" name="Content Placeholder 2"/>
          <p:cNvSpPr>
            <a:spLocks noGrp="1"/>
          </p:cNvSpPr>
          <p:nvPr>
            <p:ph idx="1"/>
          </p:nvPr>
        </p:nvSpPr>
        <p:spPr/>
        <p:txBody>
          <a:bodyPr vert="horz" lIns="91440" tIns="45720" rIns="91440" bIns="45720" rtlCol="0" anchor="t">
            <a:normAutofit/>
          </a:bodyPr>
          <a:lstStyle/>
          <a:p>
            <a:pPr marL="228600" indent="-228600">
              <a:buFont typeface="Gotham Narrow Book" panose="020B0604020202020204" pitchFamily="34" charset="0"/>
              <a:buChar char="»"/>
            </a:pPr>
            <a:endParaRPr lang="en-US" dirty="0">
              <a:ea typeface="+mn-lt"/>
              <a:cs typeface="Calibri Light"/>
            </a:endParaRPr>
          </a:p>
          <a:p>
            <a:pPr marL="228600" indent="-228600">
              <a:buFont typeface="Gotham Narrow Book" panose="020B0604020202020204" pitchFamily="34" charset="0"/>
              <a:buChar char="»"/>
            </a:pPr>
            <a:r>
              <a:rPr lang="en-US" dirty="0">
                <a:ea typeface="+mn-lt"/>
                <a:cs typeface="Calibri Light"/>
              </a:rPr>
              <a:t>Quantile</a:t>
            </a:r>
            <a:r>
              <a:rPr lang="en-US" dirty="0">
                <a:cs typeface="Calibri Light"/>
              </a:rPr>
              <a:t> Regression </a:t>
            </a:r>
            <a:endParaRPr lang="en-US"/>
          </a:p>
          <a:p>
            <a:pPr marL="685800" lvl="1" indent="-228600"/>
            <a:r>
              <a:rPr lang="en-US" dirty="0">
                <a:cs typeface="Calibri Light"/>
              </a:rPr>
              <a:t>Variability within demographic groups</a:t>
            </a:r>
          </a:p>
          <a:p>
            <a:pPr marL="228600" indent="-228600">
              <a:buFont typeface="Gotham Narrow Book" panose="020B0604020202020204" pitchFamily="34" charset="0"/>
              <a:buChar char="»"/>
            </a:pPr>
            <a:r>
              <a:rPr lang="en-US" dirty="0">
                <a:cs typeface="Calibri Light"/>
              </a:rPr>
              <a:t>Explore Interactions </a:t>
            </a:r>
            <a:endParaRPr lang="en-US" dirty="0"/>
          </a:p>
          <a:p>
            <a:pPr marL="685800" lvl="1" indent="-228600"/>
            <a:r>
              <a:rPr lang="en-US" dirty="0">
                <a:cs typeface="Calibri Light"/>
              </a:rPr>
              <a:t>Median household income</a:t>
            </a:r>
            <a:endParaRPr lang="en-US" dirty="0"/>
          </a:p>
          <a:p>
            <a:pPr marL="685800" lvl="1" indent="-228600"/>
            <a:r>
              <a:rPr lang="en-US" dirty="0">
                <a:cs typeface="Calibri Light"/>
              </a:rPr>
              <a:t>Population Density </a:t>
            </a:r>
          </a:p>
          <a:p>
            <a:pPr marL="685800" lvl="1" indent="-228600"/>
            <a:r>
              <a:rPr lang="en-US" dirty="0">
                <a:cs typeface="Calibri Light"/>
              </a:rPr>
              <a:t>Climate factors </a:t>
            </a:r>
          </a:p>
        </p:txBody>
      </p:sp>
    </p:spTree>
    <p:extLst>
      <p:ext uri="{BB962C8B-B14F-4D97-AF65-F5344CB8AC3E}">
        <p14:creationId xmlns:p14="http://schemas.microsoft.com/office/powerpoint/2010/main" val="3371524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AE858-8AE3-491A-AFB6-7F8916BF3DC2}"/>
              </a:ext>
            </a:extLst>
          </p:cNvPr>
          <p:cNvSpPr>
            <a:spLocks noGrp="1"/>
          </p:cNvSpPr>
          <p:nvPr>
            <p:ph type="title"/>
          </p:nvPr>
        </p:nvSpPr>
        <p:spPr/>
        <p:txBody>
          <a:bodyPr/>
          <a:lstStyle/>
          <a:p>
            <a:r>
              <a:rPr lang="en-US" dirty="0">
                <a:cs typeface="Calibri Light"/>
              </a:rPr>
              <a:t>Meet the team</a:t>
            </a:r>
            <a:endParaRPr lang="en-US" dirty="0"/>
          </a:p>
        </p:txBody>
      </p:sp>
      <p:pic>
        <p:nvPicPr>
          <p:cNvPr id="4" name="Picture 4" descr="A person wearing a blue hat&#10;&#10;Description automatically generated">
            <a:extLst>
              <a:ext uri="{FF2B5EF4-FFF2-40B4-BE49-F238E27FC236}">
                <a16:creationId xmlns:a16="http://schemas.microsoft.com/office/drawing/2014/main" id="{98728677-C7E4-4684-98A1-029666FE31CF}"/>
              </a:ext>
            </a:extLst>
          </p:cNvPr>
          <p:cNvPicPr>
            <a:picLocks noGrp="1" noChangeAspect="1"/>
          </p:cNvPicPr>
          <p:nvPr>
            <p:ph idx="1"/>
          </p:nvPr>
        </p:nvPicPr>
        <p:blipFill>
          <a:blip r:embed="rId2"/>
          <a:stretch>
            <a:fillRect/>
          </a:stretch>
        </p:blipFill>
        <p:spPr>
          <a:xfrm>
            <a:off x="1132672" y="1713917"/>
            <a:ext cx="1333500" cy="1600200"/>
          </a:xfrm>
        </p:spPr>
      </p:pic>
      <p:pic>
        <p:nvPicPr>
          <p:cNvPr id="5" name="Picture 5" descr="A person smiling for the camera&#10;&#10;Description automatically generated">
            <a:extLst>
              <a:ext uri="{FF2B5EF4-FFF2-40B4-BE49-F238E27FC236}">
                <a16:creationId xmlns:a16="http://schemas.microsoft.com/office/drawing/2014/main" id="{EE88C286-3946-48A3-B78E-D8969F1A7C4C}"/>
              </a:ext>
            </a:extLst>
          </p:cNvPr>
          <p:cNvPicPr>
            <a:picLocks noChangeAspect="1"/>
          </p:cNvPicPr>
          <p:nvPr/>
        </p:nvPicPr>
        <p:blipFill>
          <a:blip r:embed="rId3"/>
          <a:stretch>
            <a:fillRect/>
          </a:stretch>
        </p:blipFill>
        <p:spPr>
          <a:xfrm>
            <a:off x="6227971" y="1316057"/>
            <a:ext cx="1333500" cy="1600200"/>
          </a:xfrm>
          <a:prstGeom prst="rect">
            <a:avLst/>
          </a:prstGeom>
        </p:spPr>
      </p:pic>
      <p:pic>
        <p:nvPicPr>
          <p:cNvPr id="6" name="Picture 6" descr="A person looking towards the camera&#10;&#10;Description automatically generated">
            <a:extLst>
              <a:ext uri="{FF2B5EF4-FFF2-40B4-BE49-F238E27FC236}">
                <a16:creationId xmlns:a16="http://schemas.microsoft.com/office/drawing/2014/main" id="{F25807A3-3656-48C4-9332-758122450BC2}"/>
              </a:ext>
            </a:extLst>
          </p:cNvPr>
          <p:cNvPicPr>
            <a:picLocks noChangeAspect="1"/>
          </p:cNvPicPr>
          <p:nvPr/>
        </p:nvPicPr>
        <p:blipFill>
          <a:blip r:embed="rId4"/>
          <a:stretch>
            <a:fillRect/>
          </a:stretch>
        </p:blipFill>
        <p:spPr>
          <a:xfrm>
            <a:off x="4079684" y="1453768"/>
            <a:ext cx="1333500" cy="1600200"/>
          </a:xfrm>
          <a:prstGeom prst="rect">
            <a:avLst/>
          </a:prstGeom>
        </p:spPr>
      </p:pic>
      <p:pic>
        <p:nvPicPr>
          <p:cNvPr id="7" name="Picture 7" descr="A person smiling for the camera&#10;&#10;Description automatically generated">
            <a:extLst>
              <a:ext uri="{FF2B5EF4-FFF2-40B4-BE49-F238E27FC236}">
                <a16:creationId xmlns:a16="http://schemas.microsoft.com/office/drawing/2014/main" id="{1732EBAF-2CC2-4646-8816-2C1E7142D175}"/>
              </a:ext>
            </a:extLst>
          </p:cNvPr>
          <p:cNvPicPr>
            <a:picLocks noChangeAspect="1"/>
          </p:cNvPicPr>
          <p:nvPr/>
        </p:nvPicPr>
        <p:blipFill>
          <a:blip r:embed="rId5"/>
          <a:stretch>
            <a:fillRect/>
          </a:stretch>
        </p:blipFill>
        <p:spPr>
          <a:xfrm>
            <a:off x="7173588" y="3675503"/>
            <a:ext cx="1333500" cy="1600200"/>
          </a:xfrm>
          <a:prstGeom prst="rect">
            <a:avLst/>
          </a:prstGeom>
        </p:spPr>
      </p:pic>
      <p:pic>
        <p:nvPicPr>
          <p:cNvPr id="8" name="Picture 8" descr="A person smiling for the camera&#10;&#10;Description automatically generated">
            <a:extLst>
              <a:ext uri="{FF2B5EF4-FFF2-40B4-BE49-F238E27FC236}">
                <a16:creationId xmlns:a16="http://schemas.microsoft.com/office/drawing/2014/main" id="{63C2B6A2-3A9C-41CE-9F1A-4C93FADDCF59}"/>
              </a:ext>
            </a:extLst>
          </p:cNvPr>
          <p:cNvPicPr>
            <a:picLocks noChangeAspect="1"/>
          </p:cNvPicPr>
          <p:nvPr/>
        </p:nvPicPr>
        <p:blipFill>
          <a:blip r:embed="rId6"/>
          <a:stretch>
            <a:fillRect/>
          </a:stretch>
        </p:blipFill>
        <p:spPr>
          <a:xfrm>
            <a:off x="5282358" y="4235527"/>
            <a:ext cx="1333500" cy="1600200"/>
          </a:xfrm>
          <a:prstGeom prst="rect">
            <a:avLst/>
          </a:prstGeom>
        </p:spPr>
      </p:pic>
      <p:pic>
        <p:nvPicPr>
          <p:cNvPr id="9" name="Picture 9" descr="A person smiling for the camera&#10;&#10;Description automatically generated">
            <a:extLst>
              <a:ext uri="{FF2B5EF4-FFF2-40B4-BE49-F238E27FC236}">
                <a16:creationId xmlns:a16="http://schemas.microsoft.com/office/drawing/2014/main" id="{9EDB7EB2-563B-429A-8493-0DBD9D02A5F4}"/>
              </a:ext>
            </a:extLst>
          </p:cNvPr>
          <p:cNvPicPr>
            <a:picLocks noChangeAspect="1"/>
          </p:cNvPicPr>
          <p:nvPr/>
        </p:nvPicPr>
        <p:blipFill rotWithShape="1">
          <a:blip r:embed="rId7"/>
          <a:srcRect l="13712" t="-1064" r="13043" b="38032"/>
          <a:stretch/>
        </p:blipFill>
        <p:spPr>
          <a:xfrm>
            <a:off x="1162279" y="4632296"/>
            <a:ext cx="1421673" cy="1550761"/>
          </a:xfrm>
          <a:prstGeom prst="rect">
            <a:avLst/>
          </a:prstGeom>
        </p:spPr>
      </p:pic>
      <p:sp>
        <p:nvSpPr>
          <p:cNvPr id="10" name="TextBox 9">
            <a:extLst>
              <a:ext uri="{FF2B5EF4-FFF2-40B4-BE49-F238E27FC236}">
                <a16:creationId xmlns:a16="http://schemas.microsoft.com/office/drawing/2014/main" id="{2AB8BF56-4EC3-4960-8A66-E30F033ED2B5}"/>
              </a:ext>
            </a:extLst>
          </p:cNvPr>
          <p:cNvSpPr txBox="1"/>
          <p:nvPr/>
        </p:nvSpPr>
        <p:spPr>
          <a:xfrm>
            <a:off x="1107195" y="331974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Kristen Bush</a:t>
            </a:r>
            <a:endParaRPr lang="en-US" dirty="0">
              <a:cs typeface="Calibri"/>
            </a:endParaRPr>
          </a:p>
        </p:txBody>
      </p:sp>
      <p:sp>
        <p:nvSpPr>
          <p:cNvPr id="11" name="TextBox 10">
            <a:extLst>
              <a:ext uri="{FF2B5EF4-FFF2-40B4-BE49-F238E27FC236}">
                <a16:creationId xmlns:a16="http://schemas.microsoft.com/office/drawing/2014/main" id="{57156C7D-F0FD-4F55-82ED-120CCAC1B4AC}"/>
              </a:ext>
            </a:extLst>
          </p:cNvPr>
          <p:cNvSpPr txBox="1"/>
          <p:nvPr/>
        </p:nvSpPr>
        <p:spPr>
          <a:xfrm>
            <a:off x="4118471" y="3081049"/>
            <a:ext cx="13477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Sadia Gul</a:t>
            </a:r>
          </a:p>
        </p:txBody>
      </p:sp>
      <p:sp>
        <p:nvSpPr>
          <p:cNvPr id="12" name="TextBox 11">
            <a:extLst>
              <a:ext uri="{FF2B5EF4-FFF2-40B4-BE49-F238E27FC236}">
                <a16:creationId xmlns:a16="http://schemas.microsoft.com/office/drawing/2014/main" id="{64AFEA94-D6A8-4D80-B13D-0B0C7EBC238D}"/>
              </a:ext>
            </a:extLst>
          </p:cNvPr>
          <p:cNvSpPr txBox="1"/>
          <p:nvPr/>
        </p:nvSpPr>
        <p:spPr>
          <a:xfrm>
            <a:off x="6230037" y="3025964"/>
            <a:ext cx="16506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Jessica Dunn</a:t>
            </a:r>
          </a:p>
        </p:txBody>
      </p:sp>
      <p:pic>
        <p:nvPicPr>
          <p:cNvPr id="13" name="Picture 13" descr="A person posing for the camera&#10;&#10;Description automatically generated">
            <a:extLst>
              <a:ext uri="{FF2B5EF4-FFF2-40B4-BE49-F238E27FC236}">
                <a16:creationId xmlns:a16="http://schemas.microsoft.com/office/drawing/2014/main" id="{DA62E71E-8071-41D2-98BE-72537947899A}"/>
              </a:ext>
            </a:extLst>
          </p:cNvPr>
          <p:cNvPicPr>
            <a:picLocks noChangeAspect="1"/>
          </p:cNvPicPr>
          <p:nvPr/>
        </p:nvPicPr>
        <p:blipFill>
          <a:blip r:embed="rId8"/>
          <a:stretch>
            <a:fillRect/>
          </a:stretch>
        </p:blipFill>
        <p:spPr>
          <a:xfrm>
            <a:off x="3326864" y="3693864"/>
            <a:ext cx="1333500" cy="1600200"/>
          </a:xfrm>
          <a:prstGeom prst="rect">
            <a:avLst/>
          </a:prstGeom>
        </p:spPr>
      </p:pic>
      <p:sp>
        <p:nvSpPr>
          <p:cNvPr id="14" name="TextBox 13">
            <a:extLst>
              <a:ext uri="{FF2B5EF4-FFF2-40B4-BE49-F238E27FC236}">
                <a16:creationId xmlns:a16="http://schemas.microsoft.com/office/drawing/2014/main" id="{4CD07C84-2508-4497-BED9-32D36F0A676C}"/>
              </a:ext>
            </a:extLst>
          </p:cNvPr>
          <p:cNvSpPr txBox="1"/>
          <p:nvPr/>
        </p:nvSpPr>
        <p:spPr>
          <a:xfrm>
            <a:off x="7129748" y="5284421"/>
            <a:ext cx="16506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Leslie Nelson</a:t>
            </a:r>
          </a:p>
        </p:txBody>
      </p:sp>
      <p:sp>
        <p:nvSpPr>
          <p:cNvPr id="15" name="TextBox 14">
            <a:extLst>
              <a:ext uri="{FF2B5EF4-FFF2-40B4-BE49-F238E27FC236}">
                <a16:creationId xmlns:a16="http://schemas.microsoft.com/office/drawing/2014/main" id="{1D69457F-9A1A-4FAD-B634-D0084270179C}"/>
              </a:ext>
            </a:extLst>
          </p:cNvPr>
          <p:cNvSpPr txBox="1"/>
          <p:nvPr/>
        </p:nvSpPr>
        <p:spPr>
          <a:xfrm>
            <a:off x="5128350" y="5844445"/>
            <a:ext cx="16506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Tobiah Steckel</a:t>
            </a:r>
          </a:p>
        </p:txBody>
      </p:sp>
      <p:sp>
        <p:nvSpPr>
          <p:cNvPr id="16" name="TextBox 15">
            <a:extLst>
              <a:ext uri="{FF2B5EF4-FFF2-40B4-BE49-F238E27FC236}">
                <a16:creationId xmlns:a16="http://schemas.microsoft.com/office/drawing/2014/main" id="{3EBB37C1-8DC8-47B9-9D93-7457780EDAFA}"/>
              </a:ext>
            </a:extLst>
          </p:cNvPr>
          <p:cNvSpPr txBox="1"/>
          <p:nvPr/>
        </p:nvSpPr>
        <p:spPr>
          <a:xfrm>
            <a:off x="3209578" y="5321143"/>
            <a:ext cx="16506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Mark Lozano</a:t>
            </a:r>
          </a:p>
        </p:txBody>
      </p:sp>
      <p:sp>
        <p:nvSpPr>
          <p:cNvPr id="17" name="TextBox 16">
            <a:extLst>
              <a:ext uri="{FF2B5EF4-FFF2-40B4-BE49-F238E27FC236}">
                <a16:creationId xmlns:a16="http://schemas.microsoft.com/office/drawing/2014/main" id="{14D95929-8ACE-4EDD-AF50-B7136A18505B}"/>
              </a:ext>
            </a:extLst>
          </p:cNvPr>
          <p:cNvSpPr txBox="1"/>
          <p:nvPr/>
        </p:nvSpPr>
        <p:spPr>
          <a:xfrm>
            <a:off x="1134734" y="6138227"/>
            <a:ext cx="16506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Alissa Kendall</a:t>
            </a:r>
          </a:p>
        </p:txBody>
      </p:sp>
      <p:sp>
        <p:nvSpPr>
          <p:cNvPr id="18" name="TextBox 17">
            <a:extLst>
              <a:ext uri="{FF2B5EF4-FFF2-40B4-BE49-F238E27FC236}">
                <a16:creationId xmlns:a16="http://schemas.microsoft.com/office/drawing/2014/main" id="{244C8FDC-7112-4C6B-B849-C01394A4A4D4}"/>
              </a:ext>
            </a:extLst>
          </p:cNvPr>
          <p:cNvSpPr txBox="1"/>
          <p:nvPr/>
        </p:nvSpPr>
        <p:spPr>
          <a:xfrm>
            <a:off x="8984255" y="1933459"/>
            <a:ext cx="274319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This project was  conducted for the class EGG298A – Data Science for Equity in Energy Systems. Fall, 2020 </a:t>
            </a:r>
            <a:endParaRPr lang="en-US" dirty="0">
              <a:cs typeface="Calibri"/>
            </a:endParaRPr>
          </a:p>
        </p:txBody>
      </p:sp>
    </p:spTree>
    <p:extLst>
      <p:ext uri="{BB962C8B-B14F-4D97-AF65-F5344CB8AC3E}">
        <p14:creationId xmlns:p14="http://schemas.microsoft.com/office/powerpoint/2010/main" val="3542476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Points for discussion</a:t>
            </a:r>
          </a:p>
        </p:txBody>
      </p:sp>
      <p:sp>
        <p:nvSpPr>
          <p:cNvPr id="3" name="Content Placeholder 2"/>
          <p:cNvSpPr>
            <a:spLocks noGrp="1"/>
          </p:cNvSpPr>
          <p:nvPr>
            <p:ph idx="1"/>
          </p:nvPr>
        </p:nvSpPr>
        <p:spPr/>
        <p:txBody>
          <a:bodyPr vert="horz" lIns="91440" tIns="45720" rIns="91440" bIns="45720" rtlCol="0" anchor="t">
            <a:normAutofit lnSpcReduction="10000"/>
          </a:bodyPr>
          <a:lstStyle/>
          <a:p>
            <a:pPr marL="228600" indent="-228600"/>
            <a:r>
              <a:rPr lang="en-US" dirty="0">
                <a:cs typeface="Calibri Light"/>
              </a:rPr>
              <a:t>What is meant by adequately served?  Are we defining it?</a:t>
            </a:r>
          </a:p>
          <a:p>
            <a:pPr marL="228600" indent="-228600"/>
            <a:r>
              <a:rPr lang="en-US" dirty="0">
                <a:cs typeface="Calibri Light"/>
              </a:rPr>
              <a:t>Are we missing any metrics/ sociodemographic groups? </a:t>
            </a:r>
          </a:p>
          <a:p>
            <a:pPr marL="228600" indent="-228600"/>
            <a:r>
              <a:rPr lang="en-US" dirty="0">
                <a:ea typeface="+mn-lt"/>
                <a:cs typeface="+mn-lt"/>
              </a:rPr>
              <a:t>Does this work help identify and explain sociodemographic groups that aren't being adequately served? </a:t>
            </a:r>
          </a:p>
          <a:p>
            <a:pPr marL="228600" indent="-228600"/>
            <a:r>
              <a:rPr lang="en-US" dirty="0">
                <a:cs typeface="Calibri Light"/>
              </a:rPr>
              <a:t>Do these results provide evidence that certain program characteristics can be used as a means of providing more equitable access?</a:t>
            </a:r>
          </a:p>
          <a:p>
            <a:pPr marL="228600" indent="-228600"/>
            <a:r>
              <a:rPr lang="en-US" dirty="0">
                <a:cs typeface="Calibri Light"/>
              </a:rPr>
              <a:t>Can program flags be tools to increasing equity ?</a:t>
            </a:r>
            <a:endParaRPr lang="en-US" dirty="0"/>
          </a:p>
          <a:p>
            <a:pPr marL="228600" indent="-228600"/>
            <a:r>
              <a:rPr lang="en-US" dirty="0">
                <a:cs typeface="Calibri Light"/>
              </a:rPr>
              <a:t>Should program targets be coupled with "measurable" outcomes?</a:t>
            </a:r>
          </a:p>
          <a:p>
            <a:pPr marL="228600" indent="-228600"/>
            <a:endParaRPr lang="en-US" dirty="0"/>
          </a:p>
          <a:p>
            <a:pPr marL="228600" indent="-228600"/>
            <a:endParaRPr lang="en-US" dirty="0"/>
          </a:p>
          <a:p>
            <a:pPr marL="228600" indent="-228600"/>
            <a:endParaRPr lang="en-US" dirty="0"/>
          </a:p>
        </p:txBody>
      </p:sp>
    </p:spTree>
    <p:extLst>
      <p:ext uri="{BB962C8B-B14F-4D97-AF65-F5344CB8AC3E}">
        <p14:creationId xmlns:p14="http://schemas.microsoft.com/office/powerpoint/2010/main" val="3211428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BD58E-C922-439F-AFAF-E5B9D1798A6C}"/>
              </a:ext>
            </a:extLst>
          </p:cNvPr>
          <p:cNvSpPr>
            <a:spLocks noGrp="1"/>
          </p:cNvSpPr>
          <p:nvPr>
            <p:ph type="title"/>
          </p:nvPr>
        </p:nvSpPr>
        <p:spPr>
          <a:xfrm>
            <a:off x="4318000" y="3009105"/>
            <a:ext cx="3302000" cy="839789"/>
          </a:xfrm>
        </p:spPr>
        <p:txBody>
          <a:bodyPr/>
          <a:lstStyle/>
          <a:p>
            <a:r>
              <a:rPr lang="en-US" dirty="0"/>
              <a:t>Thank you!</a:t>
            </a:r>
          </a:p>
        </p:txBody>
      </p:sp>
    </p:spTree>
    <p:extLst>
      <p:ext uri="{BB962C8B-B14F-4D97-AF65-F5344CB8AC3E}">
        <p14:creationId xmlns:p14="http://schemas.microsoft.com/office/powerpoint/2010/main" val="2315398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BD58E-C922-439F-AFAF-E5B9D1798A6C}"/>
              </a:ext>
            </a:extLst>
          </p:cNvPr>
          <p:cNvSpPr>
            <a:spLocks noGrp="1"/>
          </p:cNvSpPr>
          <p:nvPr>
            <p:ph type="title"/>
          </p:nvPr>
        </p:nvSpPr>
        <p:spPr/>
        <p:txBody>
          <a:bodyPr/>
          <a:lstStyle/>
          <a:p>
            <a:r>
              <a:rPr lang="en-US"/>
              <a:t>Presentation order</a:t>
            </a:r>
          </a:p>
        </p:txBody>
      </p:sp>
      <p:sp>
        <p:nvSpPr>
          <p:cNvPr id="3" name="Content Placeholder 2">
            <a:extLst>
              <a:ext uri="{FF2B5EF4-FFF2-40B4-BE49-F238E27FC236}">
                <a16:creationId xmlns:a16="http://schemas.microsoft.com/office/drawing/2014/main" id="{272A08EB-21A8-421B-9A89-5FDF2F903283}"/>
              </a:ext>
            </a:extLst>
          </p:cNvPr>
          <p:cNvSpPr>
            <a:spLocks noGrp="1"/>
          </p:cNvSpPr>
          <p:nvPr>
            <p:ph idx="1"/>
          </p:nvPr>
        </p:nvSpPr>
        <p:spPr/>
        <p:txBody>
          <a:bodyPr vert="horz" lIns="91440" tIns="45720" rIns="91440" bIns="45720" rtlCol="0" anchor="t">
            <a:normAutofit/>
          </a:bodyPr>
          <a:lstStyle/>
          <a:p>
            <a:pPr marL="228600" indent="-228600"/>
            <a:r>
              <a:rPr lang="en-US">
                <a:cs typeface="Calibri Light"/>
              </a:rPr>
              <a:t>1-2 Alissa</a:t>
            </a:r>
            <a:endParaRPr lang="en-US"/>
          </a:p>
          <a:p>
            <a:pPr marL="228600" indent="-228600"/>
            <a:r>
              <a:rPr lang="en-US">
                <a:cs typeface="Calibri Light"/>
              </a:rPr>
              <a:t> 3-8 Kristen</a:t>
            </a:r>
            <a:endParaRPr lang="en-US" dirty="0"/>
          </a:p>
          <a:p>
            <a:pPr marL="228600" indent="-228600"/>
            <a:r>
              <a:rPr lang="en-US">
                <a:cs typeface="Calibri Light"/>
              </a:rPr>
              <a:t>9-11 Mark</a:t>
            </a:r>
          </a:p>
          <a:p>
            <a:pPr marL="228600" indent="-228600"/>
            <a:r>
              <a:rPr lang="en-US">
                <a:cs typeface="Calibri Light"/>
              </a:rPr>
              <a:t>12-13 Jess</a:t>
            </a:r>
          </a:p>
          <a:p>
            <a:pPr marL="228600" indent="-228600"/>
            <a:r>
              <a:rPr lang="en-US">
                <a:cs typeface="Calibri Light"/>
              </a:rPr>
              <a:t>14-20 Tobiah</a:t>
            </a:r>
            <a:endParaRPr lang="en-US"/>
          </a:p>
        </p:txBody>
      </p:sp>
    </p:spTree>
    <p:extLst>
      <p:ext uri="{BB962C8B-B14F-4D97-AF65-F5344CB8AC3E}">
        <p14:creationId xmlns:p14="http://schemas.microsoft.com/office/powerpoint/2010/main" val="306237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51B84-AA12-974B-A481-B8426D59EEDD}"/>
              </a:ext>
            </a:extLst>
          </p:cNvPr>
          <p:cNvSpPr>
            <a:spLocks noGrp="1"/>
          </p:cNvSpPr>
          <p:nvPr>
            <p:ph type="title"/>
          </p:nvPr>
        </p:nvSpPr>
        <p:spPr/>
        <p:txBody>
          <a:bodyPr vert="horz" lIns="91440" tIns="45720" rIns="91440" bIns="45720" rtlCol="0" anchor="ctr">
            <a:noAutofit/>
          </a:bodyPr>
          <a:lstStyle/>
          <a:p>
            <a:r>
              <a:rPr lang="en-US" sz="4100" dirty="0"/>
              <a:t>Background (Literature Review Digest) </a:t>
            </a:r>
            <a:endParaRPr lang="en-US" sz="2800" b="0" dirty="0">
              <a:ea typeface="+mj-lt"/>
              <a:cs typeface="+mj-lt"/>
            </a:endParaRPr>
          </a:p>
        </p:txBody>
      </p:sp>
      <p:sp>
        <p:nvSpPr>
          <p:cNvPr id="14" name="Content Placeholder 13">
            <a:extLst>
              <a:ext uri="{FF2B5EF4-FFF2-40B4-BE49-F238E27FC236}">
                <a16:creationId xmlns:a16="http://schemas.microsoft.com/office/drawing/2014/main" id="{62CA84BD-2244-4271-9BA8-05D3FA372C93}"/>
              </a:ext>
            </a:extLst>
          </p:cNvPr>
          <p:cNvSpPr>
            <a:spLocks noGrp="1"/>
          </p:cNvSpPr>
          <p:nvPr>
            <p:ph idx="1"/>
          </p:nvPr>
        </p:nvSpPr>
        <p:spPr/>
        <p:txBody>
          <a:bodyPr vert="horz" lIns="91440" tIns="45720" rIns="91440" bIns="45720" rtlCol="0" anchor="t">
            <a:normAutofit/>
          </a:bodyPr>
          <a:lstStyle/>
          <a:p>
            <a:pPr marL="228600" indent="-228600"/>
            <a:r>
              <a:rPr lang="en-US" dirty="0">
                <a:cs typeface="Calibri Light"/>
              </a:rPr>
              <a:t>Energy Justice &amp; Equity</a:t>
            </a:r>
          </a:p>
          <a:p>
            <a:pPr marL="685800" lvl="1" indent="-228600"/>
            <a:r>
              <a:rPr lang="en-US">
                <a:cs typeface="Calibri Light"/>
              </a:rPr>
              <a:t>Energy consumption is primarily driven by human behavior (Elnakat et al., 2016; Reames et al., 2018)</a:t>
            </a:r>
            <a:endParaRPr lang="en-US" dirty="0">
              <a:cs typeface="Calibri Light"/>
            </a:endParaRPr>
          </a:p>
          <a:p>
            <a:pPr marL="1143000" lvl="2" indent="-228600"/>
            <a:r>
              <a:rPr lang="en-US">
                <a:cs typeface="Calibri Light"/>
              </a:rPr>
              <a:t>Informed by spatial and socio-economic conditions</a:t>
            </a:r>
            <a:endParaRPr lang="en-US" dirty="0">
              <a:cs typeface="Calibri Light"/>
            </a:endParaRPr>
          </a:p>
          <a:p>
            <a:pPr marL="1143000" lvl="2" indent="-228600"/>
            <a:r>
              <a:rPr lang="en-US">
                <a:cs typeface="Calibri Light"/>
              </a:rPr>
              <a:t>Influenced by the lived experience/household practices</a:t>
            </a:r>
            <a:endParaRPr lang="en-US" dirty="0">
              <a:cs typeface="Calibri Light"/>
            </a:endParaRPr>
          </a:p>
          <a:p>
            <a:pPr marL="228600" indent="-228600"/>
            <a:r>
              <a:rPr lang="en-US" dirty="0">
                <a:cs typeface="Calibri Light"/>
              </a:rPr>
              <a:t>Residential Energy Efficiency Programs</a:t>
            </a:r>
          </a:p>
          <a:p>
            <a:pPr marL="685800" lvl="1" indent="-228600"/>
            <a:r>
              <a:rPr lang="en-US">
                <a:cs typeface="Calibri Light"/>
              </a:rPr>
              <a:t>Challenges include:</a:t>
            </a:r>
          </a:p>
          <a:p>
            <a:pPr marL="1143000" lvl="2" indent="-228600"/>
            <a:r>
              <a:rPr lang="en-US">
                <a:cs typeface="Calibri Light"/>
              </a:rPr>
              <a:t>Traditional &amp; specialized financing products (Leventis et al., 2016)</a:t>
            </a:r>
            <a:endParaRPr lang="en-US" dirty="0">
              <a:cs typeface="Calibri Light"/>
            </a:endParaRPr>
          </a:p>
          <a:p>
            <a:pPr marL="1143000" lvl="2" indent="-228600"/>
            <a:r>
              <a:rPr lang="en-US">
                <a:cs typeface="Calibri Light"/>
              </a:rPr>
              <a:t>"energy efficiency gap" (Reames, 2016a)</a:t>
            </a:r>
          </a:p>
          <a:p>
            <a:pPr marL="1143000" lvl="2" indent="-228600"/>
            <a:r>
              <a:rPr lang="en-US">
                <a:cs typeface="Calibri Light"/>
              </a:rPr>
              <a:t>"energy efficiency financing coverage gap" (Forrester et al., 2020)</a:t>
            </a:r>
          </a:p>
          <a:p>
            <a:pPr marL="1143000" lvl="2" indent="-228600"/>
            <a:r>
              <a:rPr lang="en-US">
                <a:cs typeface="Calibri Light"/>
              </a:rPr>
              <a:t>Proprietary energy use data (Reames, 2016b)</a:t>
            </a:r>
            <a:endParaRPr lang="en-US" dirty="0">
              <a:cs typeface="Calibri Light"/>
            </a:endParaRPr>
          </a:p>
        </p:txBody>
      </p:sp>
    </p:spTree>
    <p:extLst>
      <p:ext uri="{BB962C8B-B14F-4D97-AF65-F5344CB8AC3E}">
        <p14:creationId xmlns:p14="http://schemas.microsoft.com/office/powerpoint/2010/main" val="320273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Questions</a:t>
            </a:r>
          </a:p>
        </p:txBody>
      </p:sp>
      <p:sp>
        <p:nvSpPr>
          <p:cNvPr id="3" name="Content Placeholder 2"/>
          <p:cNvSpPr>
            <a:spLocks noGrp="1"/>
          </p:cNvSpPr>
          <p:nvPr>
            <p:ph idx="1"/>
          </p:nvPr>
        </p:nvSpPr>
        <p:spPr/>
        <p:txBody>
          <a:bodyPr vert="horz" lIns="91440" tIns="45720" rIns="91440" bIns="45720" rtlCol="0" anchor="t">
            <a:normAutofit/>
          </a:bodyPr>
          <a:lstStyle/>
          <a:p>
            <a:pPr marL="228600" indent="-228600"/>
            <a:r>
              <a:rPr lang="en-US" dirty="0">
                <a:cs typeface="Calibri Light"/>
              </a:rPr>
              <a:t> Are</a:t>
            </a:r>
            <a:r>
              <a:rPr lang="en-US" dirty="0">
                <a:ea typeface="+mn-lt"/>
                <a:cs typeface="Calibri Light"/>
              </a:rPr>
              <a:t> there differences in the access to the residential energy efficiency programs benefits across geographic areas and sociodemographic groups in California? </a:t>
            </a:r>
            <a:r>
              <a:rPr lang="en-US" dirty="0">
                <a:ea typeface="+mn-lt"/>
                <a:cs typeface="+mn-lt"/>
              </a:rPr>
              <a:t> </a:t>
            </a:r>
            <a:endParaRPr lang="en-US" dirty="0"/>
          </a:p>
          <a:p>
            <a:pPr marL="228600" indent="-228600"/>
            <a:r>
              <a:rPr lang="en-US" dirty="0">
                <a:cs typeface="Calibri Light"/>
              </a:rPr>
              <a:t>Do certain program characteristics improve service?</a:t>
            </a:r>
            <a:endParaRPr lang="en-US" dirty="0"/>
          </a:p>
          <a:p>
            <a:pPr marL="228600" indent="-228600"/>
            <a:r>
              <a:rPr lang="en-US" dirty="0">
                <a:cs typeface="Calibri Light"/>
              </a:rPr>
              <a:t>Do certain program characteristics provide more equitable service? </a:t>
            </a:r>
            <a:endParaRPr lang="en-US" dirty="0"/>
          </a:p>
        </p:txBody>
      </p:sp>
    </p:spTree>
    <p:extLst>
      <p:ext uri="{BB962C8B-B14F-4D97-AF65-F5344CB8AC3E}">
        <p14:creationId xmlns:p14="http://schemas.microsoft.com/office/powerpoint/2010/main" val="3970000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a:t>
            </a:r>
          </a:p>
        </p:txBody>
      </p:sp>
      <p:sp>
        <p:nvSpPr>
          <p:cNvPr id="3" name="Content Placeholder 2"/>
          <p:cNvSpPr>
            <a:spLocks noGrp="1"/>
          </p:cNvSpPr>
          <p:nvPr>
            <p:ph idx="1"/>
          </p:nvPr>
        </p:nvSpPr>
        <p:spPr/>
        <p:txBody>
          <a:bodyPr vert="horz" lIns="91440" tIns="45720" rIns="91440" bIns="45720" rtlCol="0" anchor="t">
            <a:normAutofit/>
          </a:bodyPr>
          <a:lstStyle/>
          <a:p>
            <a:pPr marL="228600" indent="-228600"/>
            <a:r>
              <a:rPr lang="en-US" dirty="0">
                <a:cs typeface="Calibri Light"/>
              </a:rPr>
              <a:t>Data from CEDARS and census data aggregated at the zip code level</a:t>
            </a:r>
            <a:endParaRPr lang="en-US">
              <a:cs typeface="Calibri Light"/>
            </a:endParaRPr>
          </a:p>
          <a:p>
            <a:pPr marL="228600" indent="-228600"/>
            <a:r>
              <a:rPr lang="en-US" dirty="0">
                <a:cs typeface="Calibri Light"/>
              </a:rPr>
              <a:t>Additional CEDARS Program Data Integrated:</a:t>
            </a:r>
          </a:p>
          <a:p>
            <a:pPr marL="685800" lvl="1" indent="-228600"/>
            <a:r>
              <a:rPr lang="en-US" dirty="0">
                <a:cs typeface="Calibri Light"/>
              </a:rPr>
              <a:t>Barriers to entry (H/M/L)</a:t>
            </a:r>
          </a:p>
          <a:p>
            <a:pPr marL="685800" lvl="1" indent="-228600"/>
            <a:r>
              <a:rPr lang="en-US" dirty="0">
                <a:cs typeface="Calibri Light"/>
              </a:rPr>
              <a:t>Housing type (SF/MF/Both)</a:t>
            </a:r>
          </a:p>
          <a:p>
            <a:pPr marL="685800" lvl="1" indent="-228600"/>
            <a:r>
              <a:rPr lang="en-US" dirty="0">
                <a:cs typeface="Calibri Light"/>
              </a:rPr>
              <a:t>Upstream/Midstream/Downstream/Direct Install</a:t>
            </a:r>
          </a:p>
          <a:p>
            <a:pPr marL="228600" indent="-228600"/>
            <a:r>
              <a:rPr lang="en-US" dirty="0">
                <a:cs typeface="Calibri Light"/>
              </a:rPr>
              <a:t>Census data differs slightly from USC</a:t>
            </a:r>
          </a:p>
          <a:p>
            <a:pPr marL="685800" lvl="1" indent="-228600"/>
            <a:r>
              <a:rPr lang="en-US" dirty="0">
                <a:cs typeface="Calibri Light"/>
              </a:rPr>
              <a:t>No filter for zip codes excluded from analysis</a:t>
            </a:r>
          </a:p>
          <a:p>
            <a:pPr marL="685800" lvl="1" indent="-228600"/>
            <a:r>
              <a:rPr lang="en-US" dirty="0">
                <a:cs typeface="Calibri Light"/>
              </a:rPr>
              <a:t>Demographic variables omitted to limit collinearity</a:t>
            </a:r>
          </a:p>
        </p:txBody>
      </p:sp>
    </p:spTree>
    <p:extLst>
      <p:ext uri="{BB962C8B-B14F-4D97-AF65-F5344CB8AC3E}">
        <p14:creationId xmlns:p14="http://schemas.microsoft.com/office/powerpoint/2010/main" val="3155961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a:xfrm>
            <a:off x="838200" y="1603954"/>
            <a:ext cx="10515600" cy="4573010"/>
          </a:xfrm>
        </p:spPr>
        <p:txBody>
          <a:bodyPr vert="horz" lIns="91440" tIns="45720" rIns="91440" bIns="45720" rtlCol="0" anchor="t">
            <a:normAutofit/>
          </a:bodyPr>
          <a:lstStyle/>
          <a:p>
            <a:pPr marL="228600" indent="-228600"/>
            <a:r>
              <a:rPr lang="en-US" dirty="0">
                <a:cs typeface="Calibri Light"/>
              </a:rPr>
              <a:t>Broadly, three components to analysis</a:t>
            </a:r>
          </a:p>
          <a:p>
            <a:pPr marL="685800" lvl="1" indent="-228600"/>
            <a:r>
              <a:rPr lang="en-US" dirty="0">
                <a:cs typeface="Calibri Light"/>
              </a:rPr>
              <a:t>The summation of response variables (that approximate service) at the zip code level</a:t>
            </a:r>
          </a:p>
          <a:p>
            <a:pPr marL="685800" lvl="1" indent="-228600"/>
            <a:r>
              <a:rPr lang="en-US" dirty="0">
                <a:cs typeface="Calibri Light"/>
              </a:rPr>
              <a:t>The summation of response variables at the program level </a:t>
            </a:r>
          </a:p>
          <a:p>
            <a:pPr marL="685800" lvl="1" indent="-228600"/>
            <a:r>
              <a:rPr lang="en-US" dirty="0">
                <a:ea typeface="+mn-lt"/>
                <a:cs typeface="+mn-lt"/>
              </a:rPr>
              <a:t>The summation of response variables at the zip code level when filtered program characteristics </a:t>
            </a:r>
            <a:endParaRPr lang="en-US" dirty="0">
              <a:cs typeface="Calibri Light"/>
            </a:endParaRPr>
          </a:p>
          <a:p>
            <a:pPr marL="228600" indent="-228600"/>
            <a:r>
              <a:rPr lang="en-US" dirty="0">
                <a:cs typeface="Calibri Light"/>
              </a:rPr>
              <a:t>To respectively provide</a:t>
            </a:r>
            <a:endParaRPr lang="en-US" dirty="0"/>
          </a:p>
          <a:p>
            <a:pPr marL="685800" lvl="1" indent="-228600"/>
            <a:r>
              <a:rPr lang="en-US" dirty="0">
                <a:cs typeface="Calibri Light"/>
              </a:rPr>
              <a:t>A relationship between service and demographic makeup</a:t>
            </a:r>
          </a:p>
          <a:p>
            <a:pPr marL="685800" lvl="1" indent="-228600"/>
            <a:r>
              <a:rPr lang="en-US" dirty="0">
                <a:ea typeface="+mn-lt"/>
                <a:cs typeface="+mn-lt"/>
              </a:rPr>
              <a:t>A relationship between service and program characteristics</a:t>
            </a:r>
          </a:p>
          <a:p>
            <a:pPr marL="685800" lvl="1" indent="-228600"/>
            <a:r>
              <a:rPr lang="en-US" dirty="0">
                <a:cs typeface="Calibri Light"/>
              </a:rPr>
              <a:t>A relationship between service and demographic/program characteristics  </a:t>
            </a:r>
            <a:endParaRPr lang="en-US" dirty="0"/>
          </a:p>
        </p:txBody>
      </p:sp>
    </p:spTree>
    <p:extLst>
      <p:ext uri="{BB962C8B-B14F-4D97-AF65-F5344CB8AC3E}">
        <p14:creationId xmlns:p14="http://schemas.microsoft.com/office/powerpoint/2010/main" val="1446685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50B57-DA4A-4005-B39B-A06A03A69459}"/>
              </a:ext>
            </a:extLst>
          </p:cNvPr>
          <p:cNvSpPr>
            <a:spLocks noGrp="1"/>
          </p:cNvSpPr>
          <p:nvPr>
            <p:ph type="title"/>
          </p:nvPr>
        </p:nvSpPr>
        <p:spPr/>
        <p:txBody>
          <a:bodyPr/>
          <a:lstStyle/>
          <a:p>
            <a:r>
              <a:rPr lang="en-US" dirty="0"/>
              <a:t>Response Variables </a:t>
            </a:r>
          </a:p>
        </p:txBody>
      </p:sp>
      <p:sp>
        <p:nvSpPr>
          <p:cNvPr id="3" name="Content Placeholder 2">
            <a:extLst>
              <a:ext uri="{FF2B5EF4-FFF2-40B4-BE49-F238E27FC236}">
                <a16:creationId xmlns:a16="http://schemas.microsoft.com/office/drawing/2014/main" id="{4573ECB0-C643-4F32-88D2-44018B2A1D60}"/>
              </a:ext>
            </a:extLst>
          </p:cNvPr>
          <p:cNvSpPr>
            <a:spLocks noGrp="1"/>
          </p:cNvSpPr>
          <p:nvPr>
            <p:ph idx="1"/>
          </p:nvPr>
        </p:nvSpPr>
        <p:spPr/>
        <p:txBody>
          <a:bodyPr vert="horz" lIns="91440" tIns="45720" rIns="91440" bIns="45720" rtlCol="0" anchor="t">
            <a:normAutofit/>
          </a:bodyPr>
          <a:lstStyle/>
          <a:p>
            <a:pPr marL="228600" indent="-228600"/>
            <a:r>
              <a:rPr lang="en-US" dirty="0">
                <a:cs typeface="Calibri Light"/>
              </a:rPr>
              <a:t>To Approximate Service we chose 7 variables: </a:t>
            </a:r>
          </a:p>
          <a:p>
            <a:pPr marL="685800" indent="-228600"/>
            <a:r>
              <a:rPr lang="en-US" sz="2400" dirty="0">
                <a:ea typeface="+mn-lt"/>
                <a:cs typeface="+mn-lt"/>
              </a:rPr>
              <a:t>Participation rate</a:t>
            </a:r>
            <a:endParaRPr lang="en-US" sz="2400" dirty="0">
              <a:ea typeface="+mn-lt"/>
              <a:cs typeface="Calibri Light"/>
            </a:endParaRPr>
          </a:p>
          <a:p>
            <a:pPr marL="685800" indent="-228600"/>
            <a:r>
              <a:rPr lang="en-US" sz="2400" dirty="0">
                <a:ea typeface="+mn-lt"/>
                <a:cs typeface="+mn-lt"/>
              </a:rPr>
              <a:t>Lifecycle gross kWh savings per household</a:t>
            </a:r>
            <a:endParaRPr lang="en-US" sz="2400" dirty="0">
              <a:ea typeface="+mn-lt"/>
              <a:cs typeface="Calibri Light"/>
            </a:endParaRPr>
          </a:p>
          <a:p>
            <a:pPr marL="685800" indent="-228600"/>
            <a:r>
              <a:rPr lang="en-US" sz="2400" dirty="0">
                <a:ea typeface="+mn-lt"/>
                <a:cs typeface="+mn-lt"/>
              </a:rPr>
              <a:t>Lifecycle gross </a:t>
            </a:r>
            <a:r>
              <a:rPr lang="en-US" sz="2400" dirty="0" err="1">
                <a:ea typeface="+mn-lt"/>
                <a:cs typeface="+mn-lt"/>
              </a:rPr>
              <a:t>therm</a:t>
            </a:r>
            <a:r>
              <a:rPr lang="en-US" sz="2400" dirty="0">
                <a:ea typeface="+mn-lt"/>
                <a:cs typeface="+mn-lt"/>
              </a:rPr>
              <a:t> savings per household</a:t>
            </a:r>
            <a:endParaRPr lang="en-US" sz="2400" dirty="0">
              <a:ea typeface="+mn-lt"/>
            </a:endParaRPr>
          </a:p>
          <a:p>
            <a:pPr marL="685800" indent="-228600"/>
            <a:r>
              <a:rPr lang="en-US" sz="2400" dirty="0">
                <a:ea typeface="+mn-lt"/>
                <a:cs typeface="+mn-lt"/>
              </a:rPr>
              <a:t>Lifecycle net kWh savings per household</a:t>
            </a:r>
            <a:endParaRPr lang="en-US" sz="2400" dirty="0">
              <a:ea typeface="+mn-lt"/>
            </a:endParaRPr>
          </a:p>
          <a:p>
            <a:pPr marL="685800" indent="-228600"/>
            <a:r>
              <a:rPr lang="en-US" sz="2400" dirty="0">
                <a:ea typeface="+mn-lt"/>
                <a:cs typeface="+mn-lt"/>
              </a:rPr>
              <a:t>Lifecycle net </a:t>
            </a:r>
            <a:r>
              <a:rPr lang="en-US" sz="2400" dirty="0" err="1">
                <a:ea typeface="+mn-lt"/>
                <a:cs typeface="+mn-lt"/>
              </a:rPr>
              <a:t>therm</a:t>
            </a:r>
            <a:r>
              <a:rPr lang="en-US" sz="2400" dirty="0">
                <a:ea typeface="+mn-lt"/>
                <a:cs typeface="+mn-lt"/>
              </a:rPr>
              <a:t> savings per household</a:t>
            </a:r>
            <a:endParaRPr lang="en-US" sz="2400" dirty="0">
              <a:ea typeface="+mn-lt"/>
            </a:endParaRPr>
          </a:p>
          <a:p>
            <a:pPr marL="685800" indent="-228600"/>
            <a:r>
              <a:rPr lang="en-US" sz="2400" dirty="0">
                <a:ea typeface="+mn-lt"/>
                <a:cs typeface="+mn-lt"/>
              </a:rPr>
              <a:t>Gross incentive per household </a:t>
            </a:r>
            <a:endParaRPr lang="en-US" sz="2400" dirty="0"/>
          </a:p>
          <a:p>
            <a:pPr marL="685800" indent="-228600"/>
            <a:r>
              <a:rPr lang="en-US" sz="2400" dirty="0">
                <a:cs typeface="Calibri Light"/>
              </a:rPr>
              <a:t>End user rebate per household</a:t>
            </a:r>
            <a:endParaRPr lang="en-US" sz="2400" dirty="0"/>
          </a:p>
        </p:txBody>
      </p:sp>
    </p:spTree>
    <p:extLst>
      <p:ext uri="{BB962C8B-B14F-4D97-AF65-F5344CB8AC3E}">
        <p14:creationId xmlns:p14="http://schemas.microsoft.com/office/powerpoint/2010/main" val="648955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a:xfrm>
            <a:off x="680224" y="1528260"/>
            <a:ext cx="10515600" cy="4351338"/>
          </a:xfrm>
        </p:spPr>
        <p:txBody>
          <a:bodyPr vert="horz" lIns="91440" tIns="45720" rIns="91440" bIns="45720" rtlCol="0" anchor="t">
            <a:normAutofit fontScale="92500"/>
          </a:bodyPr>
          <a:lstStyle/>
          <a:p>
            <a:pPr marL="228600" indent="-228600"/>
            <a:r>
              <a:rPr lang="en-US" dirty="0">
                <a:cs typeface="Calibri Light"/>
              </a:rPr>
              <a:t>Spatial Mapping </a:t>
            </a:r>
          </a:p>
          <a:p>
            <a:pPr marL="228600" indent="-228600"/>
            <a:r>
              <a:rPr lang="en-US" dirty="0">
                <a:cs typeface="Calibri Light"/>
              </a:rPr>
              <a:t>Multivariate Regression </a:t>
            </a:r>
            <a:endParaRPr lang="en-US" dirty="0"/>
          </a:p>
          <a:p>
            <a:pPr marL="685800" lvl="1" indent="-228600"/>
            <a:r>
              <a:rPr lang="en-US" dirty="0">
                <a:cs typeface="Calibri Light"/>
              </a:rPr>
              <a:t>To inform a relationship between response variable and given explanatory variable (positive/negative) </a:t>
            </a:r>
          </a:p>
          <a:p>
            <a:pPr marL="228600" indent="-228600"/>
            <a:r>
              <a:rPr lang="en-US" dirty="0">
                <a:cs typeface="Calibri Light"/>
              </a:rPr>
              <a:t>Multivariate Regression w/ Variable Selection</a:t>
            </a:r>
          </a:p>
          <a:p>
            <a:pPr marL="685800" lvl="1" indent="-228600"/>
            <a:r>
              <a:rPr lang="en-US" dirty="0">
                <a:cs typeface="Calibri Light"/>
              </a:rPr>
              <a:t>Unsupervised selection of variables resulting in lowest error to affirm relationships derived from initial regression (through minimizing collinearity/ or bad predictors) </a:t>
            </a:r>
          </a:p>
          <a:p>
            <a:pPr marL="228600" indent="-228600"/>
            <a:r>
              <a:rPr lang="en-US" dirty="0">
                <a:cs typeface="Calibri Light"/>
              </a:rPr>
              <a:t>Welch's t-test between lowest 20% (underserved) and highest 20%  </a:t>
            </a:r>
          </a:p>
          <a:p>
            <a:pPr marL="685800" lvl="1" indent="-228600"/>
            <a:r>
              <a:rPr lang="en-US" dirty="0">
                <a:cs typeface="Calibri Light"/>
              </a:rPr>
              <a:t>If distribution of service is equal across demographics there should be no difference in these populations </a:t>
            </a:r>
          </a:p>
        </p:txBody>
      </p:sp>
    </p:spTree>
    <p:extLst>
      <p:ext uri="{BB962C8B-B14F-4D97-AF65-F5344CB8AC3E}">
        <p14:creationId xmlns:p14="http://schemas.microsoft.com/office/powerpoint/2010/main" val="3864315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3F9F2-95CC-4DED-B823-72AA33C73E19}"/>
              </a:ext>
            </a:extLst>
          </p:cNvPr>
          <p:cNvSpPr>
            <a:spLocks noGrp="1"/>
          </p:cNvSpPr>
          <p:nvPr>
            <p:ph type="title"/>
          </p:nvPr>
        </p:nvSpPr>
        <p:spPr>
          <a:xfrm>
            <a:off x="482600" y="-116148"/>
            <a:ext cx="5260428" cy="1969321"/>
          </a:xfrm>
        </p:spPr>
        <p:txBody>
          <a:bodyPr/>
          <a:lstStyle/>
          <a:p>
            <a:r>
              <a:rPr lang="en-US" dirty="0"/>
              <a:t>Spatial Mapping </a:t>
            </a:r>
            <a:br>
              <a:rPr lang="en-US" dirty="0"/>
            </a:br>
            <a:br>
              <a:rPr lang="en-US" dirty="0"/>
            </a:br>
            <a:endParaRPr lang="en-US" sz="3200" dirty="0"/>
          </a:p>
        </p:txBody>
      </p:sp>
      <p:pic>
        <p:nvPicPr>
          <p:cNvPr id="9" name="Picture 9" descr="Map&#10;&#10;Description automatically generated">
            <a:extLst>
              <a:ext uri="{FF2B5EF4-FFF2-40B4-BE49-F238E27FC236}">
                <a16:creationId xmlns:a16="http://schemas.microsoft.com/office/drawing/2014/main" id="{8A915AA6-C864-4383-B79E-9CDD1BBB7BA8}"/>
              </a:ext>
            </a:extLst>
          </p:cNvPr>
          <p:cNvPicPr>
            <a:picLocks noChangeAspect="1"/>
          </p:cNvPicPr>
          <p:nvPr/>
        </p:nvPicPr>
        <p:blipFill rotWithShape="1">
          <a:blip r:embed="rId2"/>
          <a:srcRect l="31629" t="7351" r="25902"/>
          <a:stretch/>
        </p:blipFill>
        <p:spPr>
          <a:xfrm>
            <a:off x="1093232" y="1699510"/>
            <a:ext cx="3966448" cy="4770777"/>
          </a:xfrm>
          <a:prstGeom prst="rect">
            <a:avLst/>
          </a:prstGeom>
        </p:spPr>
      </p:pic>
      <p:pic>
        <p:nvPicPr>
          <p:cNvPr id="10" name="Picture 10" descr="Map&#10;&#10;Description automatically generated">
            <a:extLst>
              <a:ext uri="{FF2B5EF4-FFF2-40B4-BE49-F238E27FC236}">
                <a16:creationId xmlns:a16="http://schemas.microsoft.com/office/drawing/2014/main" id="{8F4D5126-9BCF-4092-AC18-AD362DE78F35}"/>
              </a:ext>
            </a:extLst>
          </p:cNvPr>
          <p:cNvPicPr>
            <a:picLocks noChangeAspect="1"/>
          </p:cNvPicPr>
          <p:nvPr/>
        </p:nvPicPr>
        <p:blipFill rotWithShape="1">
          <a:blip r:embed="rId3"/>
          <a:srcRect l="26051" r="34041" b="10362"/>
          <a:stretch/>
        </p:blipFill>
        <p:spPr>
          <a:xfrm>
            <a:off x="6634480" y="1200175"/>
            <a:ext cx="4246880" cy="5271483"/>
          </a:xfrm>
          <a:prstGeom prst="rect">
            <a:avLst/>
          </a:prstGeom>
        </p:spPr>
      </p:pic>
      <p:sp>
        <p:nvSpPr>
          <p:cNvPr id="3" name="Rectangle 2"/>
          <p:cNvSpPr/>
          <p:nvPr/>
        </p:nvSpPr>
        <p:spPr>
          <a:xfrm>
            <a:off x="981472" y="868513"/>
            <a:ext cx="4078208" cy="830997"/>
          </a:xfrm>
          <a:prstGeom prst="rect">
            <a:avLst/>
          </a:prstGeom>
        </p:spPr>
        <p:txBody>
          <a:bodyPr wrap="square">
            <a:spAutoFit/>
          </a:bodyPr>
          <a:lstStyle/>
          <a:p>
            <a:r>
              <a:rPr lang="en-US" sz="2400" dirty="0">
                <a:solidFill>
                  <a:srgbClr val="005175"/>
                </a:solidFill>
                <a:latin typeface="Times New Roman" panose="02020603050405020304" pitchFamily="18" charset="0"/>
                <a:cs typeface="Times New Roman" panose="02020603050405020304" pitchFamily="18" charset="0"/>
              </a:rPr>
              <a:t>Gross kWh bottom 20% (shown in white</a:t>
            </a:r>
          </a:p>
        </p:txBody>
      </p:sp>
      <p:sp>
        <p:nvSpPr>
          <p:cNvPr id="6" name="Rectangle 5"/>
          <p:cNvSpPr/>
          <p:nvPr/>
        </p:nvSpPr>
        <p:spPr>
          <a:xfrm>
            <a:off x="6471877" y="-31114"/>
            <a:ext cx="4765083" cy="1231289"/>
          </a:xfrm>
          <a:prstGeom prst="rect">
            <a:avLst/>
          </a:prstGeom>
        </p:spPr>
        <p:txBody>
          <a:bodyPr wrap="square">
            <a:spAutoFit/>
          </a:bodyPr>
          <a:lstStyle/>
          <a:p>
            <a:r>
              <a:rPr lang="en-US" sz="2400" dirty="0">
                <a:solidFill>
                  <a:srgbClr val="005175"/>
                </a:solidFill>
                <a:latin typeface="Times New Roman" panose="02020603050405020304" pitchFamily="18" charset="0"/>
                <a:cs typeface="Times New Roman" panose="02020603050405020304" pitchFamily="18" charset="0"/>
              </a:rPr>
              <a:t>Frequency of a zip code falling into</a:t>
            </a:r>
          </a:p>
          <a:p>
            <a:r>
              <a:rPr lang="en-US" sz="2400" dirty="0">
                <a:solidFill>
                  <a:srgbClr val="005175"/>
                </a:solidFill>
                <a:latin typeface="Times New Roman" panose="02020603050405020304" pitchFamily="18" charset="0"/>
                <a:cs typeface="Times New Roman" panose="02020603050405020304" pitchFamily="18" charset="0"/>
              </a:rPr>
              <a:t>Bottom 20% (darkest blue = highest frequency)</a:t>
            </a:r>
          </a:p>
        </p:txBody>
      </p:sp>
      <p:sp>
        <p:nvSpPr>
          <p:cNvPr id="4" name="AutoShape 2" descr="https://mail.google.com/mail/u/0?ui=2&amp;ik=a97278454d&amp;attid=0.1.1&amp;permmsgid=msg-f:1685090557689166004&amp;th=1762a4ef296d78b4&amp;view=fimg&amp;sz=s0-l75-ft&amp;attbid=ANGjdJ-Kw0KNIqJme26V9AjJ02B0rDqdP38dZoud-D4UfxUG8Wgv1F-aq1UClC4umkGvT_W2HY3hlOpxArv4pip0YLQj3I4y3p2nsPjj-X7vMurFmjrJEQNuAuUQbNg&amp;disp=em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80996" r="88874"/>
          <a:stretch/>
        </p:blipFill>
        <p:spPr>
          <a:xfrm>
            <a:off x="9328039" y="1699510"/>
            <a:ext cx="779523" cy="1225253"/>
          </a:xfrm>
          <a:prstGeom prst="rect">
            <a:avLst/>
          </a:prstGeom>
        </p:spPr>
      </p:pic>
    </p:spTree>
    <p:extLst>
      <p:ext uri="{BB962C8B-B14F-4D97-AF65-F5344CB8AC3E}">
        <p14:creationId xmlns:p14="http://schemas.microsoft.com/office/powerpoint/2010/main" val="2253535930"/>
      </p:ext>
    </p:extLst>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005175"/>
      </a:accent1>
      <a:accent2>
        <a:srgbClr val="DDB307"/>
      </a:accent2>
      <a:accent3>
        <a:srgbClr val="FEE599"/>
      </a:accent3>
      <a:accent4>
        <a:srgbClr val="FFC000"/>
      </a:accent4>
      <a:accent5>
        <a:srgbClr val="9CC3E5"/>
      </a:accent5>
      <a:accent6>
        <a:srgbClr val="70AD47"/>
      </a:accent6>
      <a:hlink>
        <a:srgbClr val="A8D08D"/>
      </a:hlink>
      <a:folHlink>
        <a:srgbClr val="954F72"/>
      </a:folHlink>
    </a:clrScheme>
    <a:fontScheme name="Custom 2">
      <a:majorFont>
        <a:latin typeface="Montserrat"/>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2017 PowerPoint Template_Real.potx" id="{92883CC5-E093-442B-BC54-DAA3FA715234}" vid="{A6A79B5B-D879-4A5F-AFC5-22E1BEF84E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1912</TotalTime>
  <Words>2067</Words>
  <Application>Microsoft Macintosh PowerPoint</Application>
  <PresentationFormat>Widescreen</PresentationFormat>
  <Paragraphs>283</Paragraphs>
  <Slides>22</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Baskerville Old Face</vt:lpstr>
      <vt:lpstr>Calibri</vt:lpstr>
      <vt:lpstr>Gotham Narrow Book</vt:lpstr>
      <vt:lpstr>Montserrat</vt:lpstr>
      <vt:lpstr>Roboto</vt:lpstr>
      <vt:lpstr>Times New Roman</vt:lpstr>
      <vt:lpstr>Wingdings</vt:lpstr>
      <vt:lpstr>1_Office Theme</vt:lpstr>
      <vt:lpstr>An Analysis of Residential Underserved Customers in California Invester-owned Utility Programs</vt:lpstr>
      <vt:lpstr>Meet the team</vt:lpstr>
      <vt:lpstr>Background (Literature Review Digest) </vt:lpstr>
      <vt:lpstr>Research Questions</vt:lpstr>
      <vt:lpstr>Approach</vt:lpstr>
      <vt:lpstr>Methods</vt:lpstr>
      <vt:lpstr>Response Variables </vt:lpstr>
      <vt:lpstr>Methods</vt:lpstr>
      <vt:lpstr>Spatial Mapping   </vt:lpstr>
      <vt:lpstr>Average population-weighted CalEnviroScreen (CES)  percentile burden score for the lower and upper quintiles of selected response variables. </vt:lpstr>
      <vt:lpstr>Spatial Analysis and CalEnviroScreen</vt:lpstr>
      <vt:lpstr>T-test by zip code: Net kWh savings per household</vt:lpstr>
      <vt:lpstr>Multivariate Regression</vt:lpstr>
      <vt:lpstr>Program information</vt:lpstr>
      <vt:lpstr>Program Filtered Analyses: Assessing the combination of program characteristics and demographics</vt:lpstr>
      <vt:lpstr>Program Filtered Analyses: Assessing the combination of program characteristics and demographics</vt:lpstr>
      <vt:lpstr>Data limitations</vt:lpstr>
      <vt:lpstr>What we can understand from the analyses conducted</vt:lpstr>
      <vt:lpstr>What could be done with household-level data</vt:lpstr>
      <vt:lpstr>Points for discussion</vt:lpstr>
      <vt:lpstr>Thank you!</vt:lpstr>
      <vt:lpstr>Presentation order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Educational Initiatives</dc:title>
  <dc:creator>Benjamin Finkelor</dc:creator>
  <cp:lastModifiedBy>Jessica Dunn</cp:lastModifiedBy>
  <cp:revision>890</cp:revision>
  <dcterms:created xsi:type="dcterms:W3CDTF">2019-05-07T23:40:30Z</dcterms:created>
  <dcterms:modified xsi:type="dcterms:W3CDTF">2021-02-24T19:19:55Z</dcterms:modified>
</cp:coreProperties>
</file>