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</p:sldMasterIdLst>
  <p:notesMasterIdLst>
    <p:notesMasterId r:id="rId10"/>
  </p:notesMasterIdLst>
  <p:sldIdLst>
    <p:sldId id="256" r:id="rId5"/>
    <p:sldId id="285" r:id="rId6"/>
    <p:sldId id="294" r:id="rId7"/>
    <p:sldId id="295" r:id="rId8"/>
    <p:sldId id="296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257"/>
    <a:srgbClr val="F0B323"/>
    <a:srgbClr val="FFB25B"/>
    <a:srgbClr val="658D1B"/>
    <a:srgbClr val="D2D755"/>
    <a:srgbClr val="3CDBC0"/>
    <a:srgbClr val="00A9E1"/>
    <a:srgbClr val="006269"/>
    <a:srgbClr val="B1B3B3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830" autoAdjust="0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0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C02611-21A1-4C04-80B4-24187499FA3D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B9635B-6ECB-42EF-ACB9-D5906BBC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39D17-CA86-4402-88F7-804206217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0093E-C98F-4A4D-A5D4-16772994C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DB03D-DE14-4D51-AB49-15243384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DE408-9A17-4D34-8CC6-521DF684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EB61-FF10-410F-8946-6459512E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4578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CEE0-A2E8-4606-A351-2E90C208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DE2E9-6672-4ED6-9902-49BF18A15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87833-CB15-44EE-A62F-78E0B763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B01D6-CDA6-418C-9328-B92142E1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61CC3-E6F9-47B2-AEA3-C353C71B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251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B7A3D-E9A5-4774-9408-A93087E37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53DDB-10D5-4D9A-836F-3EE14E0DA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47A24-8EED-4687-979D-7E98662A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73746-F538-43A8-8831-2C5095B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2E02F-E430-4E04-915A-DC37CA6F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368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67" y="2048450"/>
            <a:ext cx="9144000" cy="107649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916" y="675860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636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525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903" y="1141875"/>
            <a:ext cx="7027607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6027939"/>
            <a:ext cx="9685537" cy="460414"/>
          </a:xfrm>
          <a:prstGeom prst="rect">
            <a:avLst/>
          </a:prstGeom>
          <a:solidFill>
            <a:srgbClr val="FFD0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3628" y="6172309"/>
            <a:ext cx="2316681" cy="19508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9674939" y="-9832"/>
            <a:ext cx="251706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4081" y="6032357"/>
            <a:ext cx="165825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5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903" y="1141875"/>
            <a:ext cx="7027607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6027939"/>
            <a:ext cx="9685537" cy="460414"/>
          </a:xfrm>
          <a:prstGeom prst="rect">
            <a:avLst/>
          </a:prstGeom>
          <a:solidFill>
            <a:srgbClr val="FFD0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3628" y="6172309"/>
            <a:ext cx="2316681" cy="19508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9674939" y="-9832"/>
            <a:ext cx="251706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4081" y="6032357"/>
            <a:ext cx="165825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75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1049311"/>
            <a:ext cx="12192000" cy="58118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1256" y="9765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8611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256" y="301848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61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79167" y="1084826"/>
            <a:ext cx="6336508" cy="51916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541539"/>
            <a:ext cx="4227991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3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01963" y="614310"/>
            <a:ext cx="6190040" cy="25802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6001963" y="3199309"/>
            <a:ext cx="3150855" cy="24992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8763" y="3199309"/>
            <a:ext cx="3053237" cy="24992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398" y="1000002"/>
            <a:ext cx="4227991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/>
              <a:pPr/>
              <a:t>6/17/21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97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70029" y="1621438"/>
            <a:ext cx="4227991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935986" y="1683711"/>
            <a:ext cx="6960093" cy="404238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/>
              <a:pPr/>
              <a:t>6/17/21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1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0BDD-4C70-437D-A373-F4CB513C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9353B-2197-4EB3-943F-A1996CCFA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6EC43-524B-4589-918C-A2725655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F35D-6605-443D-9F38-140776D68947}" type="datetime1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FB99-9778-4AF9-8DED-4CBDDA2F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6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8139-5C98-4794-857E-ECAC2146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CD2D9-24AD-4914-B1FC-9A3370C21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E7C0A-F383-4620-B7FC-666E1C08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4DC5-89CC-4464-B061-494C25A3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49F0C-3D94-4957-A9AD-AFF489ED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6947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88D4-821C-4717-895F-22D90DC6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82B0F-3DF0-4360-84EC-7CABEEC09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FFA9E-FF81-413A-8099-2022F79C4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E587F-DE0C-48D4-BEED-224E3627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8819-B877-4AAF-AB71-63C59D44BF13}" type="datetime1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8B1F-439B-4BC6-82C8-BAAA5196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88AD9-5E84-4EC7-9D30-8A62DEBD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44B6-AF4F-4D55-A4E4-AA33A7E0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D1019-F54B-419E-833C-68984E4F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0159-FEF5-4C29-90F7-B88828D78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9792E-7CFE-43C8-AFDA-91B251C60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A93EA-2DF2-465A-8303-49DBF5592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524C0-3902-494F-A595-787E39D4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D91B8-25EF-492F-86B8-6BA60BDB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6B330-FDCA-47CD-90B5-92983A1B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798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0863-5805-43F3-8AAF-EEB6389E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4B04A-0556-45FF-B305-42D6C316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F1CE-82E5-4AA3-BFEA-EDE1D1DA8C85}" type="datetime1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2B599-082C-4AA2-B8F9-BFB730B7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65EED-2452-461B-B16E-F05E2B64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7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F05D1-28F3-4DA6-8416-2EE45DC0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2EBC-325E-46EC-87DD-6EC14BFC4DB2}" type="datetime1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AA6E3-52BD-4CBD-8FEF-E8648EA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43B25-D032-4819-B1DA-1EBA76C5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91DC-72A3-4B1A-A45C-20301DE4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2351-C677-4874-9CAB-8EB19CFFF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76DA5-1434-4FC7-BB56-2B9C7BD6B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6C2B2-71EF-4061-92DD-55DD3D3F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5BA26-F83B-44A0-B6C1-E596402D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04FB8-7169-4DA2-9F8E-8D4C655D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5846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B6EF-9F90-4513-BE9B-F654FAA6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01915-E17D-4D8B-94B1-0E8BB60E7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A5453-BB8F-49F4-9AEF-10E6247A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AEE5E-9BC8-4213-8759-48CD000B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E4C6C-3505-499B-A9A8-B6113B1A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8CD3-CD94-4395-8E58-287727AB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290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CB226B-FF64-4E97-92AD-CAC92B89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81710-4EF3-4010-8CEF-A7331FCBB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7D22-FE67-47AE-A0F4-759458C44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63C3-A73F-4097-86A9-7B28950712B1}" type="datetime1">
              <a:rPr lang="en-US" smtClean="0"/>
              <a:pPr/>
              <a:t>6/17/21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13EC8-F139-4104-845B-34434AAD8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64149-863B-4466-9007-9B76EF74C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BA17-8AE8-4651-9FD9-8589E5D423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6422CC-A650-42B4-822F-10D3A90C8A63}"/>
              </a:ext>
            </a:extLst>
          </p:cNvPr>
          <p:cNvCxnSpPr/>
          <p:nvPr userDrawn="1"/>
        </p:nvCxnSpPr>
        <p:spPr>
          <a:xfrm>
            <a:off x="11425131" y="6383045"/>
            <a:ext cx="0" cy="32515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10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77" r:id="rId13"/>
    <p:sldLayoutId id="2147483678" r:id="rId14"/>
    <p:sldLayoutId id="2147483671" r:id="rId15"/>
    <p:sldLayoutId id="2147483675" r:id="rId16"/>
    <p:sldLayoutId id="2147483672" r:id="rId17"/>
    <p:sldLayoutId id="2147483673" r:id="rId18"/>
    <p:sldLayoutId id="2147483676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randon.Sanders@sce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6.emf"/><Relationship Id="rId7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Segoe UI"/>
                <a:cs typeface="Segoe UI"/>
              </a:rPr>
              <a:t>June 24, 2021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/>
                <a:cs typeface="Segoe UI Light"/>
              </a:rPr>
              <a:t>EE Application Outline Development (IOU presentation)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5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5FBB-F69E-4CD2-B9CE-6A968081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ED70-DEDA-4449-A407-E16AF19E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6636" cy="4351338"/>
          </a:xfrm>
        </p:spPr>
        <p:txBody>
          <a:bodyPr/>
          <a:lstStyle/>
          <a:p>
            <a:r>
              <a:rPr lang="en-US" dirty="0"/>
              <a:t>D.21-05-031 OP 6 requires PAs to use a standard template when preparing EE applications.</a:t>
            </a:r>
          </a:p>
          <a:p>
            <a:r>
              <a:rPr lang="en-US" dirty="0"/>
              <a:t>A draft template was included with the decision.</a:t>
            </a:r>
          </a:p>
          <a:p>
            <a:r>
              <a:rPr lang="en-US" dirty="0"/>
              <a:t>The final version will be posted no later than September 30.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8E4F9-0E8C-4C78-B720-381571076F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01A986-56E8-48E0-A923-D489692A3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241" y="197145"/>
            <a:ext cx="4918370" cy="6176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250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1049-0482-4C07-A697-F18D195BC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&amp; Spreadsheets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9EA76-40DA-4AA6-BF37-4C9B3456F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May 27</a:t>
            </a:r>
            <a:r>
              <a:rPr lang="en-US" baseline="30000" dirty="0"/>
              <a:t>th</a:t>
            </a:r>
            <a:r>
              <a:rPr lang="en-US" dirty="0"/>
              <a:t> during the reporting PCG ED staff asked PAs to convene and </a:t>
            </a:r>
            <a:r>
              <a:rPr lang="en-US" u="sng" dirty="0"/>
              <a:t>develop a plan </a:t>
            </a:r>
            <a:r>
              <a:rPr lang="en-US" dirty="0"/>
              <a:t>to deliver a draft of application spreadsheets and application prose templates by June 24</a:t>
            </a:r>
            <a:r>
              <a:rPr lang="en-US" baseline="30000" dirty="0"/>
              <a:t>th</a:t>
            </a:r>
            <a:r>
              <a:rPr lang="en-US" dirty="0"/>
              <a:t> (today).</a:t>
            </a:r>
          </a:p>
          <a:p>
            <a:r>
              <a:rPr lang="en-US" dirty="0"/>
              <a:t>By July 22</a:t>
            </a:r>
            <a:r>
              <a:rPr lang="en-US" baseline="30000" dirty="0"/>
              <a:t>nd</a:t>
            </a:r>
            <a:r>
              <a:rPr lang="en-US" dirty="0"/>
              <a:t> PAs will complete templates for review and receive ED &amp; Cal Advocates feedback.</a:t>
            </a:r>
          </a:p>
          <a:p>
            <a:r>
              <a:rPr lang="en-US" dirty="0"/>
              <a:t>ED Staff has the final word on the outline and spreadsheet templates, and will incorporate into official templates by September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SCE shared the outline documents developed for their own Application with the team as a starting point.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3B6E0-2798-4A04-A58E-020F18270D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7FFA-B2B1-499B-B4AA-E97345D7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Outline and Spreadsheet Template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C964-2A67-4D2F-A513-1FE1AB70E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By June 18th – PAs provide feedback on Outline and Spreadsheets (based on SCE’s starter materials or new materials)</a:t>
            </a:r>
          </a:p>
          <a:p>
            <a:pPr lvl="1"/>
            <a:r>
              <a:rPr lang="en-US" dirty="0"/>
              <a:t>Send feedback directly to SCE (</a:t>
            </a:r>
            <a:r>
              <a:rPr lang="en-US" dirty="0">
                <a:hlinkClick r:id="rId2"/>
              </a:rPr>
              <a:t>Brandon.Sanders@sce.com</a:t>
            </a:r>
            <a:r>
              <a:rPr lang="en-US" dirty="0"/>
              <a:t>)</a:t>
            </a:r>
          </a:p>
          <a:p>
            <a:r>
              <a:rPr lang="en-US" dirty="0"/>
              <a:t>By June 23 SCE to provide Feedback </a:t>
            </a:r>
            <a:r>
              <a:rPr lang="en-US"/>
              <a:t>summary including revised </a:t>
            </a:r>
            <a:r>
              <a:rPr lang="en-US" dirty="0"/>
              <a:t>outline </a:t>
            </a:r>
            <a:r>
              <a:rPr lang="en-US"/>
              <a:t>/ spreadsheets to PAs</a:t>
            </a:r>
            <a:endParaRPr lang="en-US" dirty="0"/>
          </a:p>
          <a:p>
            <a:r>
              <a:rPr lang="en-US" dirty="0"/>
              <a:t>June 24 – Plan presented at CAEECC</a:t>
            </a:r>
          </a:p>
          <a:p>
            <a:r>
              <a:rPr lang="en-US" dirty="0"/>
              <a:t>June 25 – PAs meet to discuss outline feedback, document consensus items, determine how to handle outstanding items (large meetings or small item-specific discussions)</a:t>
            </a:r>
          </a:p>
          <a:p>
            <a:r>
              <a:rPr lang="en-US" dirty="0"/>
              <a:t>By June 30 – Spreadsheet sub-team meets to discuss spreadsheet templates, determine how to handle outstanding items</a:t>
            </a:r>
          </a:p>
          <a:p>
            <a:r>
              <a:rPr lang="en-US" dirty="0"/>
              <a:t>By July 9 – All PA feedback incorporated into draft outline and spreadsheets which are sent to ED, Cal Advocates, and others for feedback / comment.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6D6C9-1188-4B99-AB99-7E2A9938503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9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3115-9448-4CF6-962B-63E94364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SCE’s Outline &amp; Spreadsheet Starters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559C36-0F8D-46FD-9455-6910302CA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170" y="1522419"/>
            <a:ext cx="4869808" cy="4970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E9AFBC-378D-45BB-87AE-19FB62A80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16" y="1423356"/>
            <a:ext cx="4290312" cy="5336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B3EC4DA-4AF6-4724-A66A-73DB0651E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979610"/>
              </p:ext>
            </p:extLst>
          </p:nvPr>
        </p:nvGraphicFramePr>
        <p:xfrm>
          <a:off x="4989478" y="16906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5" imgW="914324" imgH="771628" progId="Word.Document.12">
                  <p:embed/>
                </p:oleObj>
              </mc:Choice>
              <mc:Fallback>
                <p:oleObj name="Document" showAsIcon="1" r:id="rId5" imgW="914324" imgH="7716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89478" y="169068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F9A7210-955C-4BD3-BAA6-9BD7DF7F2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285271"/>
              </p:ext>
            </p:extLst>
          </p:nvPr>
        </p:nvGraphicFramePr>
        <p:xfrm>
          <a:off x="4989478" y="246221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showAsIcon="1" r:id="rId7" imgW="914324" imgH="771628" progId="Excel.Sheet.12">
                  <p:embed/>
                </p:oleObj>
              </mc:Choice>
              <mc:Fallback>
                <p:oleObj name="Worksheet" showAsIcon="1" r:id="rId7" imgW="914324" imgH="7716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89478" y="246221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15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C27B3470EAB46A329FD92A11ACBD1" ma:contentTypeVersion="12" ma:contentTypeDescription="Create a new document." ma:contentTypeScope="" ma:versionID="db1262c2fd8d4dc5bbf7e70713399685">
  <xsd:schema xmlns:xsd="http://www.w3.org/2001/XMLSchema" xmlns:xs="http://www.w3.org/2001/XMLSchema" xmlns:p="http://schemas.microsoft.com/office/2006/metadata/properties" xmlns:ns3="0bc2e7ab-a9ef-4507-aecb-8204a3dc15b0" xmlns:ns4="974c324c-599a-433a-b66e-41663df5c93f" targetNamespace="http://schemas.microsoft.com/office/2006/metadata/properties" ma:root="true" ma:fieldsID="edaf446b271c7c54a397be90d96c8bff" ns3:_="" ns4:_="">
    <xsd:import namespace="0bc2e7ab-a9ef-4507-aecb-8204a3dc15b0"/>
    <xsd:import namespace="974c324c-599a-433a-b66e-41663df5c9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2e7ab-a9ef-4507-aecb-8204a3dc15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c324c-599a-433a-b66e-41663df5c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6BA5A5-217B-470C-8A5F-F584C7F803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2e7ab-a9ef-4507-aecb-8204a3dc15b0"/>
    <ds:schemaRef ds:uri="974c324c-599a-433a-b66e-41663df5c9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872CBB-2EDE-4C30-81BD-D879DC3B28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C03DD7-D54F-4B2D-BB2F-5CBF088D66C9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974c324c-599a-433a-b66e-41663df5c93f"/>
    <ds:schemaRef ds:uri="0bc2e7ab-a9ef-4507-aecb-8204a3dc15b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292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Document</vt:lpstr>
      <vt:lpstr>Worksheet</vt:lpstr>
      <vt:lpstr>EE Application Outline Development (IOU presentation)</vt:lpstr>
      <vt:lpstr>Background</vt:lpstr>
      <vt:lpstr>Outline &amp; Spreadsheets</vt:lpstr>
      <vt:lpstr>Plan for Outline and Spreadsheet Template Development</vt:lpstr>
      <vt:lpstr>SCE’s Outline &amp; Spreadsheet Starters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Edison Int'l Template</dc:title>
  <dc:creator>Douglas Olivieri</dc:creator>
  <cp:lastModifiedBy>Katherine Mckeague Abrams</cp:lastModifiedBy>
  <cp:revision>85</cp:revision>
  <cp:lastPrinted>2017-03-22T21:44:32Z</cp:lastPrinted>
  <dcterms:created xsi:type="dcterms:W3CDTF">2017-03-20T18:23:24Z</dcterms:created>
  <dcterms:modified xsi:type="dcterms:W3CDTF">2021-06-17T20:17:34Z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0x010100B8AC27B3470EAB46A329FD92A11ACBD1</vt:lpwstr>
  </property>
</Properties>
</file>