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8" autoAdjust="0"/>
    <p:restoredTop sz="94660"/>
  </p:normalViewPr>
  <p:slideViewPr>
    <p:cSldViewPr snapToGrid="0">
      <p:cViewPr varScale="1">
        <p:scale>
          <a:sx n="79" d="100"/>
          <a:sy n="79" d="100"/>
        </p:scale>
        <p:origin x="216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5E39C-1BF2-4C2F-A4E9-9D50C71670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CC0D4E-7648-40CF-8FCB-EE25791B23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B1F710-F3C8-416B-A61D-6DD5A8343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2C6A-F8DC-4F16-81D4-3A712695C415}" type="datetimeFigureOut">
              <a:rPr lang="en-US" smtClean="0"/>
              <a:t>5/31/18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B351A-28F4-41BF-A84C-4066F4734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12A72C-E381-4AF2-8493-40A54F8AA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207B-FA94-43A6-8EBF-CC7BF32614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998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B2F91-E734-4846-9E91-618450929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B8C9B9-CC5A-42B6-8260-BAEB791566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E095CE-D21C-4656-ADF2-E95038FB9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2C6A-F8DC-4F16-81D4-3A712695C415}" type="datetimeFigureOut">
              <a:rPr lang="en-US" smtClean="0"/>
              <a:t>5/31/18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4EFA62-53B4-4EB5-91C1-12C5A2F2F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CE9D96-E0F9-4A42-84BE-80B59FF2B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207B-FA94-43A6-8EBF-CC7BF32614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382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582157-6951-447A-BC55-CBC32035FD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8E55E6-F5F0-4F4F-A9C1-345DC99557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7A77B6-7607-4CFC-9364-55691EE4B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2C6A-F8DC-4F16-81D4-3A712695C415}" type="datetimeFigureOut">
              <a:rPr lang="en-US" smtClean="0"/>
              <a:t>5/31/18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E00766-AF3C-495D-B6E1-DE0DA4598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768E64-3E39-4FF1-A005-5E078F887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207B-FA94-43A6-8EBF-CC7BF32614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915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C0BFF-45D2-4237-850B-941A6C664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13F6A3-CF25-423B-8C6C-EAF7939A3E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4190B1-5C1E-4438-822B-A8A886082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2C6A-F8DC-4F16-81D4-3A712695C415}" type="datetimeFigureOut">
              <a:rPr lang="en-US" smtClean="0"/>
              <a:t>5/31/18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AFB389-92E7-4676-A8E6-F326F97C6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8A66CD-1FB7-4B50-A0D7-9E963E5FF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207B-FA94-43A6-8EBF-CC7BF32614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654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A80E4-D678-43F2-AF85-3275723F5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35CCD8-86C9-4896-87ED-CC7815CE86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C9C2DC-FD12-4A49-B572-E23D8A98B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2C6A-F8DC-4F16-81D4-3A712695C415}" type="datetimeFigureOut">
              <a:rPr lang="en-US" smtClean="0"/>
              <a:t>5/31/18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73CA33-75D8-44EF-BC81-CA248B08C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C9375D-09B7-487F-8E5B-2D95D11CD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207B-FA94-43A6-8EBF-CC7BF32614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567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39CD2-B761-4E9A-9B05-1BBFBBB90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56CB02-204C-499D-9A56-D24E513AC0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DB14A6-2F57-4AE2-A34B-A788422F34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0EB74C-A31E-42BD-8328-A61DF3D46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2C6A-F8DC-4F16-81D4-3A712695C415}" type="datetimeFigureOut">
              <a:rPr lang="en-US" smtClean="0"/>
              <a:t>5/31/18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CD6CF7-AA47-453A-93F8-3304E238D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533BCC-4A8B-4CD1-B6AE-0AFF499DD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207B-FA94-43A6-8EBF-CC7BF32614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387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A9495-0FC5-49A0-A7CF-19102C3EE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AAEE54-D896-48C0-AD94-319BFADC6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286AAB-7E91-49D1-9535-44505A513D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DE730B-F419-4BF6-888C-2C8DD9F511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DBFB56-0528-4238-8D6B-6A13EE4751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24C013-4E22-46D3-945E-4A4EDFEEF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2C6A-F8DC-4F16-81D4-3A712695C415}" type="datetimeFigureOut">
              <a:rPr lang="en-US" smtClean="0"/>
              <a:t>5/31/18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457D2E-394E-4418-B1D9-EEDE64FA9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682E66-C645-45F8-96D5-0CA057A7B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207B-FA94-43A6-8EBF-CC7BF32614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814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0742C-D4ED-4F4C-8D70-E5BA4F67B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834264-320C-4D8E-8405-9BE38EC19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2C6A-F8DC-4F16-81D4-3A712695C415}" type="datetimeFigureOut">
              <a:rPr lang="en-US" smtClean="0"/>
              <a:t>5/31/18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AAC07A-0796-459F-8775-108EA31D3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C40886-1E7B-4B86-BF90-00FAFDE5F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207B-FA94-43A6-8EBF-CC7BF32614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687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0C90BE-F111-43CF-9F80-F0FED5234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2C6A-F8DC-4F16-81D4-3A712695C415}" type="datetimeFigureOut">
              <a:rPr lang="en-US" smtClean="0"/>
              <a:t>5/31/18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0D1260-1B99-4163-9002-CD5123C63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F6887A-C52B-4003-A8B5-4934B12FF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207B-FA94-43A6-8EBF-CC7BF32614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966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DE523-F659-4AC4-93CF-F64C1A8AE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7D7F36-8645-4D55-8A26-6B5893AAA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6A89DD-C18D-4060-BB07-D561B92A37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257B9F-687D-4BCE-B0DB-548B6317E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2C6A-F8DC-4F16-81D4-3A712695C415}" type="datetimeFigureOut">
              <a:rPr lang="en-US" smtClean="0"/>
              <a:t>5/31/18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295C50-D733-4BC4-B092-410EDA75F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96ADD4-32DF-41B3-AF7E-9878290FD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207B-FA94-43A6-8EBF-CC7BF32614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369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B1A1E-F145-4E7E-9648-25A0E428C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EB3046-FF74-446F-9A09-3CCC328C10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7C28C1-34F4-4272-9AA3-833665497D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BF2CBC-4905-4C61-BA94-73ABF02BB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2C6A-F8DC-4F16-81D4-3A712695C415}" type="datetimeFigureOut">
              <a:rPr lang="en-US" smtClean="0"/>
              <a:t>5/31/18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E95834-D8AB-4428-B7EB-8A3424E86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6378F0-5452-4D6A-9EB2-8E4D6C51E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207B-FA94-43A6-8EBF-CC7BF32614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928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AC69A6-3169-4D2C-AAF7-A05A4D49D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E8534E-83A4-4906-80C2-3E547F2881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581352-B49D-4094-A406-4DE9C1558E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E2C6A-F8DC-4F16-81D4-3A712695C415}" type="datetimeFigureOut">
              <a:rPr lang="en-US" smtClean="0"/>
              <a:t>5/31/18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A0203-C8F3-4BB9-A6C3-DD6453BE09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AA106C-DFE8-4368-954F-77E6FDD874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2207B-FA94-43A6-8EBF-CC7BF32614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133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28A5B-667E-47D7-903C-06EE1C515F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0022" y="3410809"/>
            <a:ext cx="9144000" cy="23876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sz="6700" b="1" dirty="0"/>
            </a:br>
            <a:r>
              <a:rPr lang="en-US" sz="6700" b="1" dirty="0"/>
              <a:t>Progress and Preparation for the 3</a:t>
            </a:r>
            <a:r>
              <a:rPr lang="en-US" sz="6700" b="1" baseline="30000" dirty="0"/>
              <a:t>rd</a:t>
            </a:r>
            <a:r>
              <a:rPr lang="en-US" sz="6700" b="1" dirty="0"/>
              <a:t> Party Solicitations</a:t>
            </a:r>
            <a:br>
              <a:rPr lang="en-US" b="1" dirty="0"/>
            </a:br>
            <a:r>
              <a:rPr lang="en-US" dirty="0"/>
              <a:t>by Athena Besa</a:t>
            </a:r>
            <a:r>
              <a:rPr lang="en-US" b="1" dirty="0"/>
              <a:t>, </a:t>
            </a:r>
            <a:r>
              <a:rPr lang="en-US" dirty="0"/>
              <a:t>SDG&amp;E </a:t>
            </a:r>
            <a:br>
              <a:rPr lang="en-US" b="1" dirty="0"/>
            </a:br>
            <a:br>
              <a:rPr lang="en-US" b="1" dirty="0"/>
            </a:br>
            <a:r>
              <a:rPr lang="en-US" sz="5300" b="1" dirty="0"/>
              <a:t>Update to CAEECC: 06-06-2018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96370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507E2-52A8-46D4-BDAE-CB3FAD2D6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Independent Evaluator Requests For Proposal </a:t>
            </a:r>
            <a:r>
              <a:rPr lang="en-US" sz="2400" b="1" dirty="0"/>
              <a:t>(IE RFP)</a:t>
            </a:r>
            <a:endParaRPr lang="en-US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9A5083-4006-4CBA-8DD6-2E2BDBD5B7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IOUs developed standard requirements for the IE RFP</a:t>
            </a:r>
          </a:p>
          <a:p>
            <a:r>
              <a:rPr lang="en-US" dirty="0"/>
              <a:t>Each IOU submitted an RFP to the market to solicit for Independent Evaluators</a:t>
            </a:r>
          </a:p>
          <a:p>
            <a:pPr lvl="1"/>
            <a:r>
              <a:rPr lang="en-US" dirty="0"/>
              <a:t>PG&amp;E – submitted on 5/17/18 with proposals due 6/14/2018 </a:t>
            </a:r>
          </a:p>
          <a:p>
            <a:pPr lvl="1"/>
            <a:r>
              <a:rPr lang="en-US" dirty="0"/>
              <a:t>SCE – submitted on 05/30/18 with proposals due 6/14/2018</a:t>
            </a:r>
          </a:p>
          <a:p>
            <a:pPr lvl="1"/>
            <a:r>
              <a:rPr lang="en-US" dirty="0"/>
              <a:t>SoCalGas – submitted on 5/10/18 with proposals due 6/04/18</a:t>
            </a:r>
          </a:p>
          <a:p>
            <a:pPr lvl="1"/>
            <a:r>
              <a:rPr lang="en-US" dirty="0"/>
              <a:t>SDG&amp;E – submitted on 5/10/18 with proposals due 5/31/18</a:t>
            </a:r>
          </a:p>
          <a:p>
            <a:r>
              <a:rPr lang="en-US" dirty="0"/>
              <a:t>Next steps:</a:t>
            </a:r>
          </a:p>
          <a:p>
            <a:pPr lvl="1"/>
            <a:r>
              <a:rPr lang="en-US" dirty="0"/>
              <a:t>Proposals evaluation and scoring</a:t>
            </a:r>
          </a:p>
          <a:p>
            <a:pPr lvl="1"/>
            <a:r>
              <a:rPr lang="en-US" dirty="0"/>
              <a:t>Selection</a:t>
            </a:r>
          </a:p>
          <a:p>
            <a:pPr lvl="1"/>
            <a:r>
              <a:rPr lang="en-US" dirty="0"/>
              <a:t>Approval by PRG and ED Director</a:t>
            </a:r>
          </a:p>
          <a:p>
            <a:pPr lvl="1"/>
            <a:r>
              <a:rPr lang="en-US" dirty="0"/>
              <a:t>Contracting – each IOU anticipates selection and contracting to be complete by August 1</a:t>
            </a:r>
            <a:r>
              <a:rPr lang="en-US" baseline="30000" dirty="0"/>
              <a:t>st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746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507E2-52A8-46D4-BDAE-CB3FAD2D6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700" y="2000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Additional Preparation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9A5083-4006-4CBA-8DD6-2E2BDBD5B7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4700" y="1694643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IOUs are all working to:</a:t>
            </a:r>
          </a:p>
          <a:p>
            <a:endParaRPr lang="en-US" dirty="0"/>
          </a:p>
          <a:p>
            <a:pPr lvl="1"/>
            <a:r>
              <a:rPr lang="en-US" dirty="0"/>
              <a:t>Collaborate on developing several standard RFA SOW questions for consistency in the early evaluation of submitted proposals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Develop RFA/RFP packages to submit solicitations to the market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Revisit and revise the Solicitation Timeline – posting will be dependent on final decision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Begin to work on the timing and cadence of meetings with the EE PRG and IE’s prior to development and release of the first RFA’s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13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175</Words>
  <Application>Microsoft Macintosh PowerPoint</Application>
  <PresentationFormat>Widescreen</PresentationFormat>
  <Paragraphs>33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  Progress and Preparation for the 3rd Party Solicitations by Athena Besa, SDG&amp;E   Update to CAEECC: 06-06-2018</vt:lpstr>
      <vt:lpstr>Independent Evaluator Requests For Proposal (IE RFP)</vt:lpstr>
      <vt:lpstr>Additional Preparation</vt:lpstr>
    </vt:vector>
  </TitlesOfParts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IOU March 19th Motion on Contract Terms Update to CAEECC: 03-23-2018</dc:title>
  <dc:creator>Roellich, David</dc:creator>
  <cp:lastModifiedBy>Susan Rivo</cp:lastModifiedBy>
  <cp:revision>18</cp:revision>
  <dcterms:created xsi:type="dcterms:W3CDTF">2018-03-21T21:23:17Z</dcterms:created>
  <dcterms:modified xsi:type="dcterms:W3CDTF">2018-05-31T21:17:10Z</dcterms:modified>
</cp:coreProperties>
</file>