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9479FD-A575-473F-A48F-48A00E2D6A97}" v="7" dt="2020-09-12T20:11:43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/>
    <p:restoredTop sz="94586"/>
  </p:normalViewPr>
  <p:slideViewPr>
    <p:cSldViewPr snapToGrid="0" snapToObjects="1">
      <p:cViewPr varScale="1">
        <p:scale>
          <a:sx n="99" d="100"/>
          <a:sy n="99" d="100"/>
        </p:scale>
        <p:origin x="20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A353B-953E-344E-8A98-1D2BCE74C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6E0D3-DCB4-DA4D-8BEB-7A45A1B78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8AF7D-E21F-684F-831E-D9E94C6AA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3DC0-A0DD-C54F-9AAF-B756E00A8B5C}" type="datetimeFigureOut">
              <a:rPr lang="en-US" smtClean="0"/>
              <a:t>9/14/20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494C8-04E1-BB4B-AA4D-D0FCFA048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470CB-C24C-7C4A-A077-4B40F0768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27DC-C9DA-FA4A-B251-8CDE2064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4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6877C-676F-F44B-BCEF-98BB48980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519DB3-9539-4E44-8B0B-1283CC222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DBADF-D65D-7A4C-B3DA-090DE4B9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3DC0-A0DD-C54F-9AAF-B756E00A8B5C}" type="datetimeFigureOut">
              <a:rPr lang="en-US" smtClean="0"/>
              <a:t>9/14/20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2C6A8-3848-AD4A-8A9B-F42084D11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99384-00E8-2647-A4AF-AB02B79AF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27DC-C9DA-FA4A-B251-8CDE2064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0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35A479-6098-7D4D-820E-554A018F6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C183A5-1C1B-5B46-80C3-5C3811A09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F1BE9-0C5E-5B4E-97D8-D96F2B392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3DC0-A0DD-C54F-9AAF-B756E00A8B5C}" type="datetimeFigureOut">
              <a:rPr lang="en-US" smtClean="0"/>
              <a:t>9/14/20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422A8-9D84-2644-9213-F3B839863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73D-D04B-6247-9B57-C5F06AD50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27DC-C9DA-FA4A-B251-8CDE2064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9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A9185-A7FC-5045-8C97-F52578BB0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043C9-29A1-E64F-91FE-DA56B1BBA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D4684-E9BC-BF48-9B56-170DC48E6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3DC0-A0DD-C54F-9AAF-B756E00A8B5C}" type="datetimeFigureOut">
              <a:rPr lang="en-US" smtClean="0"/>
              <a:t>9/14/20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4FD65-C3EF-3248-8965-0B6E042BB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B8E18-870E-AC41-9CBD-766A5CA8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27DC-C9DA-FA4A-B251-8CDE2064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C1440-76C3-E941-9E4B-010707C78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F50AE-37C6-6B47-AD55-4C216262C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FADAC-1501-BB48-B685-3ABD4EC10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3DC0-A0DD-C54F-9AAF-B756E00A8B5C}" type="datetimeFigureOut">
              <a:rPr lang="en-US" smtClean="0"/>
              <a:t>9/14/20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D04AD-D0B1-394E-9421-9C1013E1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9A7E6-6517-6944-A84C-3F84BBD5F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27DC-C9DA-FA4A-B251-8CDE2064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4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89FB7-2DDD-0941-8255-5E72B8108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7FF40-F48F-2A42-BFF5-9806172414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CCEB13-B777-B64B-94CE-67B7173AE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342AA-1A7C-8D46-A146-385BB0543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3DC0-A0DD-C54F-9AAF-B756E00A8B5C}" type="datetimeFigureOut">
              <a:rPr lang="en-US" smtClean="0"/>
              <a:t>9/14/20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0A07D-A256-7240-ABC5-C4958C90D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29C9F-5524-264C-AA0B-61879F4D8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27DC-C9DA-FA4A-B251-8CDE2064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6F2C-7B44-B04D-AF6F-24AFAF8DB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3E733-BF6F-0E46-8728-122D27EDC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384A32-FACB-F64A-8A80-BC4154F4B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B65B87-B4EE-6E45-AD9C-2D9F95C434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24EE3C-39B5-CB49-B651-4F1176D2E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212C8D-3892-B440-B6C0-45DB19E2D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3DC0-A0DD-C54F-9AAF-B756E00A8B5C}" type="datetimeFigureOut">
              <a:rPr lang="en-US" smtClean="0"/>
              <a:t>9/14/20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C6C507-2E63-574F-93E7-BAC401E89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4FF1E6-11D5-DF4F-BB00-576592022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27DC-C9DA-FA4A-B251-8CDE2064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4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E2B68-4575-BD40-9A25-4B79819D5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D73388-EA30-B74D-9655-E34CF2ED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3DC0-A0DD-C54F-9AAF-B756E00A8B5C}" type="datetimeFigureOut">
              <a:rPr lang="en-US" smtClean="0"/>
              <a:t>9/14/20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EDBC85-5DE5-2A41-98E8-A22E099E1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C5C18C-4A61-794D-9DAB-18415BCC8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27DC-C9DA-FA4A-B251-8CDE2064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7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C8F2F-2075-F442-9B09-2B2F5EB9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3DC0-A0DD-C54F-9AAF-B756E00A8B5C}" type="datetimeFigureOut">
              <a:rPr lang="en-US" smtClean="0"/>
              <a:t>9/14/20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0159C0-F9C5-0A4B-8655-F9A638D84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071FF-21F8-7840-B0B0-E8F34F462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27DC-C9DA-FA4A-B251-8CDE2064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EE46E-DE93-664E-BAA5-14F1F853A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39614-FDD9-0F44-8DC8-2F1DB7441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C9FF5-169D-0A46-B8E2-7F5DDA079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10DBF-2407-5E43-AD94-B87346609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3DC0-A0DD-C54F-9AAF-B756E00A8B5C}" type="datetimeFigureOut">
              <a:rPr lang="en-US" smtClean="0"/>
              <a:t>9/14/20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9E60C-84EC-C74A-B173-A651E228F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99196-F159-1B44-89E2-F844BA3B5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27DC-C9DA-FA4A-B251-8CDE2064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9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D19E1-3744-354E-91C1-9DCE0B4E8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69F3AF-EA69-AA42-9280-E6CFC19811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98F93-3A2A-FB45-BCD5-C04387324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F7D38-19C6-EB46-80CF-9382F7E4B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3DC0-A0DD-C54F-9AAF-B756E00A8B5C}" type="datetimeFigureOut">
              <a:rPr lang="en-US" smtClean="0"/>
              <a:t>9/14/20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E4D4F-8AD1-794A-BEDF-13BBEF818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FC1C9-7A5F-104E-BFA3-4A071BEBE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27DC-C9DA-FA4A-B251-8CDE2064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5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909D98-F940-B14C-B13B-E5D24377C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0D23E-017E-1644-A609-FBB406056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2FBF1-C7DD-D44F-85FC-29DAB0291D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93DC0-A0DD-C54F-9AAF-B756E00A8B5C}" type="datetimeFigureOut">
              <a:rPr lang="en-US" smtClean="0"/>
              <a:t>9/14/20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A3EE2-7434-7E4C-8EEE-C09EA2C69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BAEEB-4ADC-0243-944A-D62E0DDF1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727DC-C9DA-FA4A-B251-8CDE2064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5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9D4CD-D700-D946-962B-542809C190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Attribution Sharing and “Additionality”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78A091-F74F-7941-BD16-6D7597482A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the CPUC Codes &amp; Standards Evaluation Protocol to Allocate Energy Savings and Net Benefits to Market Transformation Initiatives</a:t>
            </a:r>
          </a:p>
        </p:txBody>
      </p:sp>
    </p:spTree>
    <p:extLst>
      <p:ext uri="{BB962C8B-B14F-4D97-AF65-F5344CB8AC3E}">
        <p14:creationId xmlns:p14="http://schemas.microsoft.com/office/powerpoint/2010/main" val="339357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F603-A0BF-9044-A684-73A48B85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520" y="365125"/>
            <a:ext cx="10515600" cy="1325563"/>
          </a:xfrm>
        </p:spPr>
        <p:txBody>
          <a:bodyPr/>
          <a:lstStyle/>
          <a:p>
            <a:r>
              <a:rPr lang="en-US" dirty="0"/>
              <a:t>Close coordination between C&amp;S and MT administrator and vendors is critical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90804-CAC3-D346-BC68-B85234087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825625"/>
            <a:ext cx="11713463" cy="435133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The C&amp;S statewide lead should be involved in the selection of MTIs to ensure synergy with planned and ongoing code advancement efforts.</a:t>
            </a:r>
          </a:p>
          <a:p>
            <a:pPr lvl="1"/>
            <a:r>
              <a:rPr lang="en-US" dirty="0"/>
              <a:t>The C&amp;S statewide lead must keep the MTA and vendors aware of code development activities and provide the MTA with a list of market areas for which MTIs could lay the groundwork for code advancement.</a:t>
            </a:r>
          </a:p>
          <a:p>
            <a:pPr lvl="1"/>
            <a:r>
              <a:rPr lang="en-US" dirty="0"/>
              <a:t>There must be a mechanism for the clean handoff of MTI activities to C&amp;S – having MTI vendors act as an independent C&amp;S group is duplicative, inefficient, and may harm ongoing code development activities.</a:t>
            </a:r>
          </a:p>
          <a:p>
            <a:pPr lvl="1"/>
            <a:r>
              <a:rPr lang="en-US" dirty="0"/>
              <a:t>Care must be taken to ensure there are no “dependencies” created between C&amp;S and MTIs since the Code development process can demand very rapid responses at particular times.</a:t>
            </a:r>
          </a:p>
          <a:p>
            <a:pPr lvl="1"/>
            <a:r>
              <a:rPr lang="en-US" dirty="0"/>
              <a:t>Business Plan Decision Conclusion of Law 13 says that, “The lead PA for each statewide program area should have sole responsibility for all of the following: </a:t>
            </a:r>
          </a:p>
          <a:p>
            <a:pPr marL="457200" lvl="1" indent="0">
              <a:buNone/>
            </a:pPr>
            <a:r>
              <a:rPr lang="en-US" dirty="0"/>
              <a:t>       a. Program vision development, design/delivery, and intervention strategies; </a:t>
            </a:r>
          </a:p>
          <a:p>
            <a:pPr marL="457200" lvl="1" indent="0">
              <a:buNone/>
            </a:pPr>
            <a:r>
              <a:rPr lang="en-US" dirty="0"/>
              <a:t>       b. Procurement, contract administration, and co-funding management from partner IOUs;  …”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13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CE12C-4BC4-7E46-A12D-7A99FBB44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0" y="365125"/>
            <a:ext cx="10673080" cy="1325563"/>
          </a:xfrm>
        </p:spPr>
        <p:txBody>
          <a:bodyPr/>
          <a:lstStyle/>
          <a:p>
            <a:r>
              <a:rPr lang="en-US" dirty="0"/>
              <a:t>Use of the CPUC’s C&amp;S Evaluation Framework to Allocate Savings</a:t>
            </a:r>
            <a:endParaRPr lang="en-US" strike="sngStri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13F75-DA64-384A-ADDB-AA297BD7F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" y="1825625"/>
            <a:ext cx="113284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C&amp;S net savings attribution determined by CPUC evaluator’s assessment of IOU contribution toward three key code development factors: </a:t>
            </a:r>
          </a:p>
          <a:p>
            <a:pPr lvl="1"/>
            <a:r>
              <a:rPr lang="en-US" b="1" i="1" dirty="0"/>
              <a:t>Compliance</a:t>
            </a:r>
            <a:r>
              <a:rPr lang="en-US" dirty="0"/>
              <a:t> – Development of Compliance Determination Methods and Other Special Analytic Techniques</a:t>
            </a:r>
          </a:p>
          <a:p>
            <a:pPr lvl="1"/>
            <a:r>
              <a:rPr lang="en-US" b="1" i="1" dirty="0"/>
              <a:t>Technical</a:t>
            </a:r>
            <a:r>
              <a:rPr lang="en-US" dirty="0"/>
              <a:t> – Development of Code Language and Technical, Scientific, and Economic Information in Support of the Standard</a:t>
            </a:r>
          </a:p>
          <a:p>
            <a:pPr lvl="1"/>
            <a:r>
              <a:rPr lang="en-US" b="1" i="1" dirty="0"/>
              <a:t>Feasibility</a:t>
            </a:r>
            <a:r>
              <a:rPr lang="en-US" dirty="0"/>
              <a:t> – Demonstrating the Feasibility or Market Acceptance of Standard Adoption </a:t>
            </a:r>
          </a:p>
          <a:p>
            <a:r>
              <a:rPr lang="en-US" dirty="0"/>
              <a:t>The CPUC’s C&amp;S evaluators can be tasked to determine attribution for C&amp;S and for MTIs within this framework. </a:t>
            </a:r>
          </a:p>
          <a:p>
            <a:pPr lvl="1"/>
            <a:r>
              <a:rPr lang="en-US" dirty="0"/>
              <a:t>Maintains baseline consistency</a:t>
            </a:r>
          </a:p>
          <a:p>
            <a:pPr lvl="1"/>
            <a:r>
              <a:rPr lang="en-US" dirty="0"/>
              <a:t>Can accommodate MTI-induced accelerated code adoption through adjustments to naturally occurring market adoption forecast</a:t>
            </a:r>
          </a:p>
          <a:p>
            <a:r>
              <a:rPr lang="en-US" dirty="0"/>
              <a:t>Similar to RA, cost effectiveness of MTIs must be calculated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40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F4841-F21F-4F0F-B74F-E317426A4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400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Well-defined “Additionality” will Demonstrate the Value of Market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A15CE-2996-4401-A8C1-F13FD0C6B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917064"/>
            <a:ext cx="11186160" cy="4483735"/>
          </a:xfrm>
        </p:spPr>
        <p:txBody>
          <a:bodyPr>
            <a:normAutofit/>
          </a:bodyPr>
          <a:lstStyle/>
          <a:p>
            <a:r>
              <a:rPr lang="en-US" dirty="0"/>
              <a:t>MTIs </a:t>
            </a:r>
            <a:r>
              <a:rPr lang="en-US" u="sng" dirty="0"/>
              <a:t>are not needed </a:t>
            </a:r>
            <a:r>
              <a:rPr lang="en-US" dirty="0"/>
              <a:t>to graduate most technologies to a new code or standard </a:t>
            </a:r>
          </a:p>
          <a:p>
            <a:pPr lvl="1"/>
            <a:r>
              <a:rPr lang="en-US" dirty="0"/>
              <a:t>IOUs, DWP, and SMUD work collaboratively to respond to all significant code-change opportunities presented to California through CEC and DOE rulemakings.</a:t>
            </a:r>
          </a:p>
          <a:p>
            <a:pPr lvl="1"/>
            <a:r>
              <a:rPr lang="en-US" dirty="0"/>
              <a:t>The SW C&amp;S team has deep expertise in conducting lab testing and field assessments, and in collecting and analyzing cost and market data, and working with industry stakeholders.</a:t>
            </a:r>
          </a:p>
          <a:p>
            <a:pPr lvl="1"/>
            <a:r>
              <a:rPr lang="en-US" dirty="0"/>
              <a:t>Data gaps between NC and C&amp;S programs are being closed.</a:t>
            </a:r>
          </a:p>
          <a:p>
            <a:r>
              <a:rPr lang="en-US" dirty="0"/>
              <a:t>MTIs </a:t>
            </a:r>
            <a:r>
              <a:rPr lang="en-US" u="sng" dirty="0"/>
              <a:t>are needed </a:t>
            </a:r>
            <a:r>
              <a:rPr lang="en-US" dirty="0"/>
              <a:t>to help address major challenges such as:</a:t>
            </a:r>
          </a:p>
          <a:p>
            <a:pPr lvl="1"/>
            <a:r>
              <a:rPr lang="en-US" dirty="0"/>
              <a:t>Driving down the cost of electrifying existing buildings</a:t>
            </a:r>
          </a:p>
          <a:p>
            <a:pPr lvl="1"/>
            <a:r>
              <a:rPr lang="en-US" dirty="0"/>
              <a:t>Developing building infrastructure for deep retrofits</a:t>
            </a:r>
          </a:p>
        </p:txBody>
      </p:sp>
    </p:spTree>
    <p:extLst>
      <p:ext uri="{BB962C8B-B14F-4D97-AF65-F5344CB8AC3E}">
        <p14:creationId xmlns:p14="http://schemas.microsoft.com/office/powerpoint/2010/main" val="954878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8E209FAF24074C98210A5B7591E8DE" ma:contentTypeVersion="12" ma:contentTypeDescription="Create a new document." ma:contentTypeScope="" ma:versionID="ca10b00d8dcd7ba62935f639eedbcc51">
  <xsd:schema xmlns:xsd="http://www.w3.org/2001/XMLSchema" xmlns:xs="http://www.w3.org/2001/XMLSchema" xmlns:p="http://schemas.microsoft.com/office/2006/metadata/properties" xmlns:ns3="e183c182-ccd9-4f93-9cab-68203b57b40e" xmlns:ns4="e961d52c-f173-4d24-a934-70b08eb7667f" targetNamespace="http://schemas.microsoft.com/office/2006/metadata/properties" ma:root="true" ma:fieldsID="84ed3add7f2640687d99da1910c70796" ns3:_="" ns4:_="">
    <xsd:import namespace="e183c182-ccd9-4f93-9cab-68203b57b40e"/>
    <xsd:import namespace="e961d52c-f173-4d24-a934-70b08eb766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83c182-ccd9-4f93-9cab-68203b57b40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1d52c-f173-4d24-a934-70b08eb766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DE628E-8B6E-40A3-9702-75BA2E4822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83c182-ccd9-4f93-9cab-68203b57b40e"/>
    <ds:schemaRef ds:uri="e961d52c-f173-4d24-a934-70b08eb766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431398-C2F5-4407-A6EB-CCEE1E1619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398FC9-CFDA-4B48-8D77-4DE8EA5186E2}">
  <ds:schemaRefs>
    <ds:schemaRef ds:uri="http://purl.org/dc/terms/"/>
    <ds:schemaRef ds:uri="e183c182-ccd9-4f93-9cab-68203b57b40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e961d52c-f173-4d24-a934-70b08eb7667f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483</Words>
  <Application>Microsoft Macintosh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Attribution Sharing and “Additionality”</vt:lpstr>
      <vt:lpstr>Close coordination between C&amp;S and MT administrator and vendors is critical</vt:lpstr>
      <vt:lpstr>Use of the CPUC’s C&amp;S Evaluation Framework to Allocate Savings</vt:lpstr>
      <vt:lpstr>Well-defined “Additionality” will Demonstrate the Value of Market Transformation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Attribution Sharing</dc:title>
  <dc:creator>Craig Tyler</dc:creator>
  <cp:lastModifiedBy>Craig Tyler</cp:lastModifiedBy>
  <cp:revision>17</cp:revision>
  <dcterms:created xsi:type="dcterms:W3CDTF">2020-09-11T15:22:21Z</dcterms:created>
  <dcterms:modified xsi:type="dcterms:W3CDTF">2020-09-14T19:05:49Z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0x010100038E209FAF24074C98210A5B7591E8DE</vt:lpwstr>
  </property>
</Properties>
</file>