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Lst>
  <p:notesMasterIdLst>
    <p:notesMasterId r:id="rId35"/>
  </p:notesMasterIdLst>
  <p:sldIdLst>
    <p:sldId id="7946" r:id="rId4"/>
    <p:sldId id="7944" r:id="rId5"/>
    <p:sldId id="7972" r:id="rId6"/>
    <p:sldId id="269" r:id="rId7"/>
    <p:sldId id="7951" r:id="rId8"/>
    <p:sldId id="7990" r:id="rId9"/>
    <p:sldId id="7985" r:id="rId10"/>
    <p:sldId id="7987" r:id="rId11"/>
    <p:sldId id="7988" r:id="rId12"/>
    <p:sldId id="7989" r:id="rId13"/>
    <p:sldId id="7980" r:id="rId14"/>
    <p:sldId id="7970" r:id="rId15"/>
    <p:sldId id="7964" r:id="rId16"/>
    <p:sldId id="7976" r:id="rId17"/>
    <p:sldId id="7994" r:id="rId18"/>
    <p:sldId id="257" r:id="rId19"/>
    <p:sldId id="258" r:id="rId20"/>
    <p:sldId id="259" r:id="rId21"/>
    <p:sldId id="260" r:id="rId22"/>
    <p:sldId id="261" r:id="rId23"/>
    <p:sldId id="262" r:id="rId24"/>
    <p:sldId id="7984" r:id="rId25"/>
    <p:sldId id="7991" r:id="rId26"/>
    <p:sldId id="7981" r:id="rId27"/>
    <p:sldId id="7982" r:id="rId28"/>
    <p:sldId id="7992" r:id="rId29"/>
    <p:sldId id="7993" r:id="rId30"/>
    <p:sldId id="7995" r:id="rId31"/>
    <p:sldId id="7997" r:id="rId32"/>
    <p:sldId id="7965" r:id="rId33"/>
    <p:sldId id="7935"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24"/>
    <p:restoredTop sz="84354"/>
  </p:normalViewPr>
  <p:slideViewPr>
    <p:cSldViewPr snapToGrid="0" snapToObjects="1">
      <p:cViewPr varScale="1">
        <p:scale>
          <a:sx n="107" d="100"/>
          <a:sy n="107" d="100"/>
        </p:scale>
        <p:origin x="75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 Id="rId8" Type="http://schemas.openxmlformats.org/officeDocument/2006/relationships/slide" Target="slides/slide5.xml"/><Relationship Id="rId3" Type="http://schemas.openxmlformats.org/officeDocument/2006/relationships/slideMaster" Target="slideMasters/slideMaster3.xml"/></Relationships>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AA32DC-98B0-40DA-B1BB-A871B5E491D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001F9C27-0926-43A5-B31B-57FBD04CCCFD}">
      <dgm:prSet/>
      <dgm:spPr/>
      <dgm:t>
        <a:bodyPr/>
        <a:lstStyle/>
        <a:p>
          <a:r>
            <a:rPr lang="en-US" dirty="0">
              <a:effectLst/>
            </a:rPr>
            <a:t>Refine Objectives &amp; Metric(s) </a:t>
          </a:r>
          <a:endParaRPr lang="en-US" dirty="0"/>
        </a:p>
      </dgm:t>
    </dgm:pt>
    <dgm:pt modelId="{241C9AC6-A83E-4243-ADAE-1BEFDC31BCFC}" type="parTrans" cxnId="{51FFE4C6-545A-4F69-9779-76F9680F80E7}">
      <dgm:prSet/>
      <dgm:spPr/>
      <dgm:t>
        <a:bodyPr/>
        <a:lstStyle/>
        <a:p>
          <a:endParaRPr lang="en-US"/>
        </a:p>
      </dgm:t>
    </dgm:pt>
    <dgm:pt modelId="{3F6C11D5-114C-4731-B56B-54E7380F8978}" type="sibTrans" cxnId="{51FFE4C6-545A-4F69-9779-76F9680F80E7}">
      <dgm:prSet/>
      <dgm:spPr/>
      <dgm:t>
        <a:bodyPr/>
        <a:lstStyle/>
        <a:p>
          <a:endParaRPr lang="en-US"/>
        </a:p>
      </dgm:t>
    </dgm:pt>
    <dgm:pt modelId="{2957F933-28A8-1E46-9AE9-AC4CE8D96D4E}">
      <dgm:prSet/>
      <dgm:spPr/>
      <dgm:t>
        <a:bodyPr/>
        <a:lstStyle/>
        <a:p>
          <a:r>
            <a:rPr lang="en-US" dirty="0">
              <a:effectLst/>
            </a:rPr>
            <a:t>Seek consensus on Objectives and Metrics</a:t>
          </a:r>
        </a:p>
      </dgm:t>
    </dgm:pt>
    <dgm:pt modelId="{9442CEAA-21F8-374D-BA15-45918EADC098}" type="parTrans" cxnId="{50B9851F-56E8-F24E-B10D-C3E7BF299FB1}">
      <dgm:prSet/>
      <dgm:spPr/>
      <dgm:t>
        <a:bodyPr/>
        <a:lstStyle/>
        <a:p>
          <a:endParaRPr lang="en-US"/>
        </a:p>
      </dgm:t>
    </dgm:pt>
    <dgm:pt modelId="{874A7459-6C02-6149-BBBF-BE3EB985C9D9}" type="sibTrans" cxnId="{50B9851F-56E8-F24E-B10D-C3E7BF299FB1}">
      <dgm:prSet/>
      <dgm:spPr/>
      <dgm:t>
        <a:bodyPr/>
        <a:lstStyle/>
        <a:p>
          <a:endParaRPr lang="en-US"/>
        </a:p>
      </dgm:t>
    </dgm:pt>
    <dgm:pt modelId="{47B66AD0-5F44-1041-A4A4-0AD8782CF15C}">
      <dgm:prSet/>
      <dgm:spPr/>
      <dgm:t>
        <a:bodyPr/>
        <a:lstStyle/>
        <a:p>
          <a:r>
            <a:rPr lang="en-US" dirty="0">
              <a:effectLst/>
            </a:rPr>
            <a:t>Discuss the basis PAs should use in setting Targets for Metrics in their filings, time permitting</a:t>
          </a:r>
          <a:endParaRPr lang="en-US" dirty="0">
            <a:effectLst/>
            <a:latin typeface="Calibri" panose="020F0502020204030204" pitchFamily="34" charset="0"/>
            <a:ea typeface="Calibri" panose="020F0502020204030204" pitchFamily="34" charset="0"/>
            <a:cs typeface="Arial" panose="020B0604020202020204" pitchFamily="34" charset="0"/>
          </a:endParaRPr>
        </a:p>
      </dgm:t>
    </dgm:pt>
    <dgm:pt modelId="{5E205958-6DB8-2348-9014-203BB45CEE88}" type="parTrans" cxnId="{3295813F-DCB4-7043-9575-2E7E932B0A61}">
      <dgm:prSet/>
      <dgm:spPr/>
      <dgm:t>
        <a:bodyPr/>
        <a:lstStyle/>
        <a:p>
          <a:endParaRPr lang="en-US"/>
        </a:p>
      </dgm:t>
    </dgm:pt>
    <dgm:pt modelId="{2BC8657C-7A65-9844-8832-0B5B9B17C6D1}" type="sibTrans" cxnId="{3295813F-DCB4-7043-9575-2E7E932B0A61}">
      <dgm:prSet/>
      <dgm:spPr/>
      <dgm:t>
        <a:bodyPr/>
        <a:lstStyle/>
        <a:p>
          <a:endParaRPr lang="en-US"/>
        </a:p>
      </dgm:t>
    </dgm:pt>
    <dgm:pt modelId="{F4D740F2-4CA7-6348-BA98-260462B8F46C}" type="pres">
      <dgm:prSet presAssocID="{7FAA32DC-98B0-40DA-B1BB-A871B5E491D0}" presName="hierChild1" presStyleCnt="0">
        <dgm:presLayoutVars>
          <dgm:chPref val="1"/>
          <dgm:dir/>
          <dgm:animOne val="branch"/>
          <dgm:animLvl val="lvl"/>
          <dgm:resizeHandles/>
        </dgm:presLayoutVars>
      </dgm:prSet>
      <dgm:spPr/>
    </dgm:pt>
    <dgm:pt modelId="{811BDB37-BFBE-B946-94E3-4B0CB92A76E2}" type="pres">
      <dgm:prSet presAssocID="{001F9C27-0926-43A5-B31B-57FBD04CCCFD}" presName="hierRoot1" presStyleCnt="0"/>
      <dgm:spPr/>
    </dgm:pt>
    <dgm:pt modelId="{EA398A60-871D-1E41-B810-5EA57CD43A16}" type="pres">
      <dgm:prSet presAssocID="{001F9C27-0926-43A5-B31B-57FBD04CCCFD}" presName="composite" presStyleCnt="0"/>
      <dgm:spPr/>
    </dgm:pt>
    <dgm:pt modelId="{AFD69720-A6AB-5D4F-9E05-2C3CC9DA72A7}" type="pres">
      <dgm:prSet presAssocID="{001F9C27-0926-43A5-B31B-57FBD04CCCFD}" presName="background" presStyleLbl="node0" presStyleIdx="0" presStyleCnt="3"/>
      <dgm:spPr/>
    </dgm:pt>
    <dgm:pt modelId="{CEB5E19E-06E1-1545-A33C-966D54D273D3}" type="pres">
      <dgm:prSet presAssocID="{001F9C27-0926-43A5-B31B-57FBD04CCCFD}" presName="text" presStyleLbl="fgAcc0" presStyleIdx="0" presStyleCnt="3">
        <dgm:presLayoutVars>
          <dgm:chPref val="3"/>
        </dgm:presLayoutVars>
      </dgm:prSet>
      <dgm:spPr/>
    </dgm:pt>
    <dgm:pt modelId="{BDF820D6-1A23-864E-AF35-AB387386384E}" type="pres">
      <dgm:prSet presAssocID="{001F9C27-0926-43A5-B31B-57FBD04CCCFD}" presName="hierChild2" presStyleCnt="0"/>
      <dgm:spPr/>
    </dgm:pt>
    <dgm:pt modelId="{C3AE13BF-460E-7A42-87ED-4F92E15A94DE}" type="pres">
      <dgm:prSet presAssocID="{2957F933-28A8-1E46-9AE9-AC4CE8D96D4E}" presName="hierRoot1" presStyleCnt="0"/>
      <dgm:spPr/>
    </dgm:pt>
    <dgm:pt modelId="{A4719E27-6871-924D-9688-B9244747DE51}" type="pres">
      <dgm:prSet presAssocID="{2957F933-28A8-1E46-9AE9-AC4CE8D96D4E}" presName="composite" presStyleCnt="0"/>
      <dgm:spPr/>
    </dgm:pt>
    <dgm:pt modelId="{39F0159B-B3EA-0F4D-B8F0-862D2B35607D}" type="pres">
      <dgm:prSet presAssocID="{2957F933-28A8-1E46-9AE9-AC4CE8D96D4E}" presName="background" presStyleLbl="node0" presStyleIdx="1" presStyleCnt="3"/>
      <dgm:spPr/>
    </dgm:pt>
    <dgm:pt modelId="{F0E80CA1-E50C-214E-8E5E-E8D5AD82350F}" type="pres">
      <dgm:prSet presAssocID="{2957F933-28A8-1E46-9AE9-AC4CE8D96D4E}" presName="text" presStyleLbl="fgAcc0" presStyleIdx="1" presStyleCnt="3">
        <dgm:presLayoutVars>
          <dgm:chPref val="3"/>
        </dgm:presLayoutVars>
      </dgm:prSet>
      <dgm:spPr/>
    </dgm:pt>
    <dgm:pt modelId="{6649F710-9DF1-6D4E-8B45-BA6E955B071A}" type="pres">
      <dgm:prSet presAssocID="{2957F933-28A8-1E46-9AE9-AC4CE8D96D4E}" presName="hierChild2" presStyleCnt="0"/>
      <dgm:spPr/>
    </dgm:pt>
    <dgm:pt modelId="{F45A2134-F745-E740-84AC-8FEE5AD399EE}" type="pres">
      <dgm:prSet presAssocID="{47B66AD0-5F44-1041-A4A4-0AD8782CF15C}" presName="hierRoot1" presStyleCnt="0"/>
      <dgm:spPr/>
    </dgm:pt>
    <dgm:pt modelId="{7279C3D0-7036-664E-B3C6-1B6868783BE9}" type="pres">
      <dgm:prSet presAssocID="{47B66AD0-5F44-1041-A4A4-0AD8782CF15C}" presName="composite" presStyleCnt="0"/>
      <dgm:spPr/>
    </dgm:pt>
    <dgm:pt modelId="{C6111047-7872-3F45-9CBC-40D289AD7DEE}" type="pres">
      <dgm:prSet presAssocID="{47B66AD0-5F44-1041-A4A4-0AD8782CF15C}" presName="background" presStyleLbl="node0" presStyleIdx="2" presStyleCnt="3"/>
      <dgm:spPr/>
    </dgm:pt>
    <dgm:pt modelId="{634CEACF-4F5C-F04C-8BC9-812057C52995}" type="pres">
      <dgm:prSet presAssocID="{47B66AD0-5F44-1041-A4A4-0AD8782CF15C}" presName="text" presStyleLbl="fgAcc0" presStyleIdx="2" presStyleCnt="3">
        <dgm:presLayoutVars>
          <dgm:chPref val="3"/>
        </dgm:presLayoutVars>
      </dgm:prSet>
      <dgm:spPr/>
    </dgm:pt>
    <dgm:pt modelId="{FC7E97B2-74F4-FD44-B6A7-C6817EA63425}" type="pres">
      <dgm:prSet presAssocID="{47B66AD0-5F44-1041-A4A4-0AD8782CF15C}" presName="hierChild2" presStyleCnt="0"/>
      <dgm:spPr/>
    </dgm:pt>
  </dgm:ptLst>
  <dgm:cxnLst>
    <dgm:cxn modelId="{50B9851F-56E8-F24E-B10D-C3E7BF299FB1}" srcId="{7FAA32DC-98B0-40DA-B1BB-A871B5E491D0}" destId="{2957F933-28A8-1E46-9AE9-AC4CE8D96D4E}" srcOrd="1" destOrd="0" parTransId="{9442CEAA-21F8-374D-BA15-45918EADC098}" sibTransId="{874A7459-6C02-6149-BBBF-BE3EB985C9D9}"/>
    <dgm:cxn modelId="{3295813F-DCB4-7043-9575-2E7E932B0A61}" srcId="{7FAA32DC-98B0-40DA-B1BB-A871B5E491D0}" destId="{47B66AD0-5F44-1041-A4A4-0AD8782CF15C}" srcOrd="2" destOrd="0" parTransId="{5E205958-6DB8-2348-9014-203BB45CEE88}" sibTransId="{2BC8657C-7A65-9844-8832-0B5B9B17C6D1}"/>
    <dgm:cxn modelId="{17C31E56-A356-9E46-AD80-63173CD64B01}" type="presOf" srcId="{7FAA32DC-98B0-40DA-B1BB-A871B5E491D0}" destId="{F4D740F2-4CA7-6348-BA98-260462B8F46C}" srcOrd="0" destOrd="0" presId="urn:microsoft.com/office/officeart/2005/8/layout/hierarchy1"/>
    <dgm:cxn modelId="{C8936DAC-7FB1-A743-9E00-E2A50228B730}" type="presOf" srcId="{2957F933-28A8-1E46-9AE9-AC4CE8D96D4E}" destId="{F0E80CA1-E50C-214E-8E5E-E8D5AD82350F}" srcOrd="0" destOrd="0" presId="urn:microsoft.com/office/officeart/2005/8/layout/hierarchy1"/>
    <dgm:cxn modelId="{05E266B9-72F8-F347-9075-D549B6F47ED4}" type="presOf" srcId="{47B66AD0-5F44-1041-A4A4-0AD8782CF15C}" destId="{634CEACF-4F5C-F04C-8BC9-812057C52995}" srcOrd="0" destOrd="0" presId="urn:microsoft.com/office/officeart/2005/8/layout/hierarchy1"/>
    <dgm:cxn modelId="{51FFE4C6-545A-4F69-9779-76F9680F80E7}" srcId="{7FAA32DC-98B0-40DA-B1BB-A871B5E491D0}" destId="{001F9C27-0926-43A5-B31B-57FBD04CCCFD}" srcOrd="0" destOrd="0" parTransId="{241C9AC6-A83E-4243-ADAE-1BEFDC31BCFC}" sibTransId="{3F6C11D5-114C-4731-B56B-54E7380F8978}"/>
    <dgm:cxn modelId="{3A84AEF5-0AE5-0243-8CDB-8ED9908D928C}" type="presOf" srcId="{001F9C27-0926-43A5-B31B-57FBD04CCCFD}" destId="{CEB5E19E-06E1-1545-A33C-966D54D273D3}" srcOrd="0" destOrd="0" presId="urn:microsoft.com/office/officeart/2005/8/layout/hierarchy1"/>
    <dgm:cxn modelId="{15E842BA-4DA4-7047-A173-7B2DE4A1EB56}" type="presParOf" srcId="{F4D740F2-4CA7-6348-BA98-260462B8F46C}" destId="{811BDB37-BFBE-B946-94E3-4B0CB92A76E2}" srcOrd="0" destOrd="0" presId="urn:microsoft.com/office/officeart/2005/8/layout/hierarchy1"/>
    <dgm:cxn modelId="{AB87FD2D-CF22-984F-A19B-3A804765DC71}" type="presParOf" srcId="{811BDB37-BFBE-B946-94E3-4B0CB92A76E2}" destId="{EA398A60-871D-1E41-B810-5EA57CD43A16}" srcOrd="0" destOrd="0" presId="urn:microsoft.com/office/officeart/2005/8/layout/hierarchy1"/>
    <dgm:cxn modelId="{C7660FBB-FB0D-A14C-8470-13FF41D783E0}" type="presParOf" srcId="{EA398A60-871D-1E41-B810-5EA57CD43A16}" destId="{AFD69720-A6AB-5D4F-9E05-2C3CC9DA72A7}" srcOrd="0" destOrd="0" presId="urn:microsoft.com/office/officeart/2005/8/layout/hierarchy1"/>
    <dgm:cxn modelId="{8AE98C51-585C-1049-8159-789ECC829C83}" type="presParOf" srcId="{EA398A60-871D-1E41-B810-5EA57CD43A16}" destId="{CEB5E19E-06E1-1545-A33C-966D54D273D3}" srcOrd="1" destOrd="0" presId="urn:microsoft.com/office/officeart/2005/8/layout/hierarchy1"/>
    <dgm:cxn modelId="{C8D4A1E7-0E0C-EC4C-889C-21D25D3F6958}" type="presParOf" srcId="{811BDB37-BFBE-B946-94E3-4B0CB92A76E2}" destId="{BDF820D6-1A23-864E-AF35-AB387386384E}" srcOrd="1" destOrd="0" presId="urn:microsoft.com/office/officeart/2005/8/layout/hierarchy1"/>
    <dgm:cxn modelId="{A625DD3F-7361-E445-A39C-590ACABAE372}" type="presParOf" srcId="{F4D740F2-4CA7-6348-BA98-260462B8F46C}" destId="{C3AE13BF-460E-7A42-87ED-4F92E15A94DE}" srcOrd="1" destOrd="0" presId="urn:microsoft.com/office/officeart/2005/8/layout/hierarchy1"/>
    <dgm:cxn modelId="{76B1D969-3D47-5B46-83B7-4D8D492C2EF4}" type="presParOf" srcId="{C3AE13BF-460E-7A42-87ED-4F92E15A94DE}" destId="{A4719E27-6871-924D-9688-B9244747DE51}" srcOrd="0" destOrd="0" presId="urn:microsoft.com/office/officeart/2005/8/layout/hierarchy1"/>
    <dgm:cxn modelId="{9E19B679-6A26-5042-ACD6-A6D43D91EEC9}" type="presParOf" srcId="{A4719E27-6871-924D-9688-B9244747DE51}" destId="{39F0159B-B3EA-0F4D-B8F0-862D2B35607D}" srcOrd="0" destOrd="0" presId="urn:microsoft.com/office/officeart/2005/8/layout/hierarchy1"/>
    <dgm:cxn modelId="{1524EE63-07A9-C644-AAD7-23EACC04E70C}" type="presParOf" srcId="{A4719E27-6871-924D-9688-B9244747DE51}" destId="{F0E80CA1-E50C-214E-8E5E-E8D5AD82350F}" srcOrd="1" destOrd="0" presId="urn:microsoft.com/office/officeart/2005/8/layout/hierarchy1"/>
    <dgm:cxn modelId="{235E2121-9EC9-F449-844F-342D1B7BE7B4}" type="presParOf" srcId="{C3AE13BF-460E-7A42-87ED-4F92E15A94DE}" destId="{6649F710-9DF1-6D4E-8B45-BA6E955B071A}" srcOrd="1" destOrd="0" presId="urn:microsoft.com/office/officeart/2005/8/layout/hierarchy1"/>
    <dgm:cxn modelId="{373ED8D9-E9AA-184E-8960-4534A6E15EC8}" type="presParOf" srcId="{F4D740F2-4CA7-6348-BA98-260462B8F46C}" destId="{F45A2134-F745-E740-84AC-8FEE5AD399EE}" srcOrd="2" destOrd="0" presId="urn:microsoft.com/office/officeart/2005/8/layout/hierarchy1"/>
    <dgm:cxn modelId="{9FD84F2D-9BFD-9640-927D-B090AB441AA6}" type="presParOf" srcId="{F45A2134-F745-E740-84AC-8FEE5AD399EE}" destId="{7279C3D0-7036-664E-B3C6-1B6868783BE9}" srcOrd="0" destOrd="0" presId="urn:microsoft.com/office/officeart/2005/8/layout/hierarchy1"/>
    <dgm:cxn modelId="{B72A612F-30AB-2449-BAC2-80BECA2CACE8}" type="presParOf" srcId="{7279C3D0-7036-664E-B3C6-1B6868783BE9}" destId="{C6111047-7872-3F45-9CBC-40D289AD7DEE}" srcOrd="0" destOrd="0" presId="urn:microsoft.com/office/officeart/2005/8/layout/hierarchy1"/>
    <dgm:cxn modelId="{A9112E20-EC13-C242-8BA2-46E82BD72752}" type="presParOf" srcId="{7279C3D0-7036-664E-B3C6-1B6868783BE9}" destId="{634CEACF-4F5C-F04C-8BC9-812057C52995}" srcOrd="1" destOrd="0" presId="urn:microsoft.com/office/officeart/2005/8/layout/hierarchy1"/>
    <dgm:cxn modelId="{223EEEFA-2761-E048-8D42-A4C18F38129D}" type="presParOf" srcId="{F45A2134-F745-E740-84AC-8FEE5AD399EE}" destId="{FC7E97B2-74F4-FD44-B6A7-C6817EA6342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A9BCE3-5D85-4870-8A9F-DC7639DE99A2}"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DEAE7BD-A8E0-486F-AFBA-866C49167070}">
      <dgm:prSet/>
      <dgm:spPr/>
      <dgm:t>
        <a:bodyPr/>
        <a:lstStyle/>
        <a:p>
          <a:pPr>
            <a:lnSpc>
              <a:spcPct val="100000"/>
            </a:lnSpc>
          </a:pPr>
          <a:r>
            <a:rPr lang="en-US" dirty="0"/>
            <a:t>Raise hand to enter queue – then unmute when called upon</a:t>
          </a:r>
        </a:p>
      </dgm:t>
    </dgm:pt>
    <dgm:pt modelId="{6CC9FE1B-B228-47D2-9268-FDF7CD9C2C8B}" type="parTrans" cxnId="{090B71BA-2F88-48C7-B360-A078E2BEEAFB}">
      <dgm:prSet/>
      <dgm:spPr/>
      <dgm:t>
        <a:bodyPr/>
        <a:lstStyle/>
        <a:p>
          <a:endParaRPr lang="en-US"/>
        </a:p>
      </dgm:t>
    </dgm:pt>
    <dgm:pt modelId="{D6A2CD84-38E9-4C66-97B8-FFCBBAA233D4}" type="sibTrans" cxnId="{090B71BA-2F88-48C7-B360-A078E2BEEAFB}">
      <dgm:prSet/>
      <dgm:spPr/>
      <dgm:t>
        <a:bodyPr/>
        <a:lstStyle/>
        <a:p>
          <a:endParaRPr lang="en-US"/>
        </a:p>
      </dgm:t>
    </dgm:pt>
    <dgm:pt modelId="{972514A3-B0B0-4765-ACE1-40BC90805160}">
      <dgm:prSet/>
      <dgm:spPr/>
      <dgm:t>
        <a:bodyPr/>
        <a:lstStyle/>
        <a:p>
          <a:pPr>
            <a:lnSpc>
              <a:spcPct val="100000"/>
            </a:lnSpc>
          </a:pPr>
          <a:r>
            <a:rPr lang="en-US"/>
            <a:t>Mute when not speaking</a:t>
          </a:r>
        </a:p>
      </dgm:t>
    </dgm:pt>
    <dgm:pt modelId="{9B5A35C7-FEE3-4909-A1C6-1B744CC98B3A}" type="parTrans" cxnId="{590F302F-9F95-402D-B256-1F9E7F0449C6}">
      <dgm:prSet/>
      <dgm:spPr/>
      <dgm:t>
        <a:bodyPr/>
        <a:lstStyle/>
        <a:p>
          <a:endParaRPr lang="en-US"/>
        </a:p>
      </dgm:t>
    </dgm:pt>
    <dgm:pt modelId="{C3A7047D-B84B-4607-BD17-767F89FE5F60}" type="sibTrans" cxnId="{590F302F-9F95-402D-B256-1F9E7F0449C6}">
      <dgm:prSet/>
      <dgm:spPr/>
      <dgm:t>
        <a:bodyPr/>
        <a:lstStyle/>
        <a:p>
          <a:endParaRPr lang="en-US"/>
        </a:p>
      </dgm:t>
    </dgm:pt>
    <dgm:pt modelId="{31D2A422-A6EA-42BC-AE25-28AD4F03DF49}">
      <dgm:prSet/>
      <dgm:spPr/>
      <dgm:t>
        <a:bodyPr/>
        <a:lstStyle/>
        <a:p>
          <a:pPr>
            <a:lnSpc>
              <a:spcPct val="100000"/>
            </a:lnSpc>
          </a:pPr>
          <a:r>
            <a:rPr lang="en-US"/>
            <a:t>Zoom in &amp; out of documents</a:t>
          </a:r>
        </a:p>
      </dgm:t>
    </dgm:pt>
    <dgm:pt modelId="{930F7AFC-AB38-4F67-8106-DC12B6FB7AA2}" type="parTrans" cxnId="{656AEC4C-647B-4623-AE1E-5F86EB7A9EAE}">
      <dgm:prSet/>
      <dgm:spPr/>
      <dgm:t>
        <a:bodyPr/>
        <a:lstStyle/>
        <a:p>
          <a:endParaRPr lang="en-US"/>
        </a:p>
      </dgm:t>
    </dgm:pt>
    <dgm:pt modelId="{88068A44-8B80-46BC-8809-8A1BF16DE184}" type="sibTrans" cxnId="{656AEC4C-647B-4623-AE1E-5F86EB7A9EAE}">
      <dgm:prSet/>
      <dgm:spPr/>
      <dgm:t>
        <a:bodyPr/>
        <a:lstStyle/>
        <a:p>
          <a:endParaRPr lang="en-US"/>
        </a:p>
      </dgm:t>
    </dgm:pt>
    <dgm:pt modelId="{0C538F9C-1848-412F-A33F-C87EAA4F3CFB}" type="pres">
      <dgm:prSet presAssocID="{2BA9BCE3-5D85-4870-8A9F-DC7639DE99A2}" presName="root" presStyleCnt="0">
        <dgm:presLayoutVars>
          <dgm:dir/>
          <dgm:resizeHandles val="exact"/>
        </dgm:presLayoutVars>
      </dgm:prSet>
      <dgm:spPr/>
    </dgm:pt>
    <dgm:pt modelId="{3F849958-38CC-46FF-B95B-6A32EB8E0E30}" type="pres">
      <dgm:prSet presAssocID="{FDEAE7BD-A8E0-486F-AFBA-866C49167070}" presName="compNode" presStyleCnt="0"/>
      <dgm:spPr/>
    </dgm:pt>
    <dgm:pt modelId="{3FB4F020-149E-49D2-9E71-E6E7D552333E}" type="pres">
      <dgm:prSet presAssocID="{FDEAE7BD-A8E0-486F-AFBA-866C4916707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pen Hand"/>
        </a:ext>
      </dgm:extLst>
    </dgm:pt>
    <dgm:pt modelId="{623FDACC-389D-46ED-A935-1B2F1CB5115C}" type="pres">
      <dgm:prSet presAssocID="{FDEAE7BD-A8E0-486F-AFBA-866C49167070}" presName="spaceRect" presStyleCnt="0"/>
      <dgm:spPr/>
    </dgm:pt>
    <dgm:pt modelId="{2630AB69-E4D9-4326-8469-DDD46E8E94DC}" type="pres">
      <dgm:prSet presAssocID="{FDEAE7BD-A8E0-486F-AFBA-866C49167070}" presName="textRect" presStyleLbl="revTx" presStyleIdx="0" presStyleCnt="3">
        <dgm:presLayoutVars>
          <dgm:chMax val="1"/>
          <dgm:chPref val="1"/>
        </dgm:presLayoutVars>
      </dgm:prSet>
      <dgm:spPr/>
    </dgm:pt>
    <dgm:pt modelId="{57A8F07C-AA8C-437E-ADF2-6EE70319C843}" type="pres">
      <dgm:prSet presAssocID="{D6A2CD84-38E9-4C66-97B8-FFCBBAA233D4}" presName="sibTrans" presStyleCnt="0"/>
      <dgm:spPr/>
    </dgm:pt>
    <dgm:pt modelId="{709882F7-D008-488D-85EF-DD34DC8E42F9}" type="pres">
      <dgm:prSet presAssocID="{972514A3-B0B0-4765-ACE1-40BC90805160}" presName="compNode" presStyleCnt="0"/>
      <dgm:spPr/>
    </dgm:pt>
    <dgm:pt modelId="{065AE336-4380-4C84-A674-CF9EDAD8E718}" type="pres">
      <dgm:prSet presAssocID="{972514A3-B0B0-4765-ACE1-40BC9080516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ute Speaker"/>
        </a:ext>
      </dgm:extLst>
    </dgm:pt>
    <dgm:pt modelId="{19BBF517-EDA6-407E-BBB1-887AB0043ABA}" type="pres">
      <dgm:prSet presAssocID="{972514A3-B0B0-4765-ACE1-40BC90805160}" presName="spaceRect" presStyleCnt="0"/>
      <dgm:spPr/>
    </dgm:pt>
    <dgm:pt modelId="{49F0A529-CF80-42FB-8961-528866FDF05F}" type="pres">
      <dgm:prSet presAssocID="{972514A3-B0B0-4765-ACE1-40BC90805160}" presName="textRect" presStyleLbl="revTx" presStyleIdx="1" presStyleCnt="3">
        <dgm:presLayoutVars>
          <dgm:chMax val="1"/>
          <dgm:chPref val="1"/>
        </dgm:presLayoutVars>
      </dgm:prSet>
      <dgm:spPr/>
    </dgm:pt>
    <dgm:pt modelId="{14209E9E-72EB-4CED-A801-CB7522BE863C}" type="pres">
      <dgm:prSet presAssocID="{C3A7047D-B84B-4607-BD17-767F89FE5F60}" presName="sibTrans" presStyleCnt="0"/>
      <dgm:spPr/>
    </dgm:pt>
    <dgm:pt modelId="{52DEB943-7AF3-4185-B870-A2880CA770F7}" type="pres">
      <dgm:prSet presAssocID="{31D2A422-A6EA-42BC-AE25-28AD4F03DF49}" presName="compNode" presStyleCnt="0"/>
      <dgm:spPr/>
    </dgm:pt>
    <dgm:pt modelId="{4722D7C9-8B33-407F-B517-621A46DA06B6}" type="pres">
      <dgm:prSet presAssocID="{31D2A422-A6EA-42BC-AE25-28AD4F03DF4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Zoom Out"/>
        </a:ext>
      </dgm:extLst>
    </dgm:pt>
    <dgm:pt modelId="{2699B156-2206-4CC9-9DAA-071E3A7F96B5}" type="pres">
      <dgm:prSet presAssocID="{31D2A422-A6EA-42BC-AE25-28AD4F03DF49}" presName="spaceRect" presStyleCnt="0"/>
      <dgm:spPr/>
    </dgm:pt>
    <dgm:pt modelId="{997F3BA6-B38C-41CE-BA47-37792853838E}" type="pres">
      <dgm:prSet presAssocID="{31D2A422-A6EA-42BC-AE25-28AD4F03DF49}" presName="textRect" presStyleLbl="revTx" presStyleIdx="2" presStyleCnt="3">
        <dgm:presLayoutVars>
          <dgm:chMax val="1"/>
          <dgm:chPref val="1"/>
        </dgm:presLayoutVars>
      </dgm:prSet>
      <dgm:spPr/>
    </dgm:pt>
  </dgm:ptLst>
  <dgm:cxnLst>
    <dgm:cxn modelId="{2C615E2A-60CE-4388-8ABE-48CB86437289}" type="presOf" srcId="{972514A3-B0B0-4765-ACE1-40BC90805160}" destId="{49F0A529-CF80-42FB-8961-528866FDF05F}" srcOrd="0" destOrd="0" presId="urn:microsoft.com/office/officeart/2018/2/layout/IconLabelList"/>
    <dgm:cxn modelId="{590F302F-9F95-402D-B256-1F9E7F0449C6}" srcId="{2BA9BCE3-5D85-4870-8A9F-DC7639DE99A2}" destId="{972514A3-B0B0-4765-ACE1-40BC90805160}" srcOrd="1" destOrd="0" parTransId="{9B5A35C7-FEE3-4909-A1C6-1B744CC98B3A}" sibTransId="{C3A7047D-B84B-4607-BD17-767F89FE5F60}"/>
    <dgm:cxn modelId="{656AEC4C-647B-4623-AE1E-5F86EB7A9EAE}" srcId="{2BA9BCE3-5D85-4870-8A9F-DC7639DE99A2}" destId="{31D2A422-A6EA-42BC-AE25-28AD4F03DF49}" srcOrd="2" destOrd="0" parTransId="{930F7AFC-AB38-4F67-8106-DC12B6FB7AA2}" sibTransId="{88068A44-8B80-46BC-8809-8A1BF16DE184}"/>
    <dgm:cxn modelId="{090B71BA-2F88-48C7-B360-A078E2BEEAFB}" srcId="{2BA9BCE3-5D85-4870-8A9F-DC7639DE99A2}" destId="{FDEAE7BD-A8E0-486F-AFBA-866C49167070}" srcOrd="0" destOrd="0" parTransId="{6CC9FE1B-B228-47D2-9268-FDF7CD9C2C8B}" sibTransId="{D6A2CD84-38E9-4C66-97B8-FFCBBAA233D4}"/>
    <dgm:cxn modelId="{767103CD-8EF0-4C84-BAE7-B952CCFDCA96}" type="presOf" srcId="{31D2A422-A6EA-42BC-AE25-28AD4F03DF49}" destId="{997F3BA6-B38C-41CE-BA47-37792853838E}" srcOrd="0" destOrd="0" presId="urn:microsoft.com/office/officeart/2018/2/layout/IconLabelList"/>
    <dgm:cxn modelId="{92504EE3-E8C9-492B-B804-A36F9487F39C}" type="presOf" srcId="{2BA9BCE3-5D85-4870-8A9F-DC7639DE99A2}" destId="{0C538F9C-1848-412F-A33F-C87EAA4F3CFB}" srcOrd="0" destOrd="0" presId="urn:microsoft.com/office/officeart/2018/2/layout/IconLabelList"/>
    <dgm:cxn modelId="{920CCCE6-D7C5-4C2A-9F2A-EAAE8D3104F8}" type="presOf" srcId="{FDEAE7BD-A8E0-486F-AFBA-866C49167070}" destId="{2630AB69-E4D9-4326-8469-DDD46E8E94DC}" srcOrd="0" destOrd="0" presId="urn:microsoft.com/office/officeart/2018/2/layout/IconLabelList"/>
    <dgm:cxn modelId="{3027D0CC-B02E-42B9-A0A3-7E899B67830F}" type="presParOf" srcId="{0C538F9C-1848-412F-A33F-C87EAA4F3CFB}" destId="{3F849958-38CC-46FF-B95B-6A32EB8E0E30}" srcOrd="0" destOrd="0" presId="urn:microsoft.com/office/officeart/2018/2/layout/IconLabelList"/>
    <dgm:cxn modelId="{51F67F07-1240-49C9-8F55-64ADED610823}" type="presParOf" srcId="{3F849958-38CC-46FF-B95B-6A32EB8E0E30}" destId="{3FB4F020-149E-49D2-9E71-E6E7D552333E}" srcOrd="0" destOrd="0" presId="urn:microsoft.com/office/officeart/2018/2/layout/IconLabelList"/>
    <dgm:cxn modelId="{7D4ED13C-2D33-4F8D-8233-E71CCC1A0172}" type="presParOf" srcId="{3F849958-38CC-46FF-B95B-6A32EB8E0E30}" destId="{623FDACC-389D-46ED-A935-1B2F1CB5115C}" srcOrd="1" destOrd="0" presId="urn:microsoft.com/office/officeart/2018/2/layout/IconLabelList"/>
    <dgm:cxn modelId="{241E00BA-2F27-4F1B-9D75-0165DAD6EC26}" type="presParOf" srcId="{3F849958-38CC-46FF-B95B-6A32EB8E0E30}" destId="{2630AB69-E4D9-4326-8469-DDD46E8E94DC}" srcOrd="2" destOrd="0" presId="urn:microsoft.com/office/officeart/2018/2/layout/IconLabelList"/>
    <dgm:cxn modelId="{0442766B-E135-4599-B045-4E530AB793CF}" type="presParOf" srcId="{0C538F9C-1848-412F-A33F-C87EAA4F3CFB}" destId="{57A8F07C-AA8C-437E-ADF2-6EE70319C843}" srcOrd="1" destOrd="0" presId="urn:microsoft.com/office/officeart/2018/2/layout/IconLabelList"/>
    <dgm:cxn modelId="{0977717D-E34E-42A0-851D-3A9CB132E0AB}" type="presParOf" srcId="{0C538F9C-1848-412F-A33F-C87EAA4F3CFB}" destId="{709882F7-D008-488D-85EF-DD34DC8E42F9}" srcOrd="2" destOrd="0" presId="urn:microsoft.com/office/officeart/2018/2/layout/IconLabelList"/>
    <dgm:cxn modelId="{BC5F0DFE-6980-40B5-BCA4-CA3D758A8E87}" type="presParOf" srcId="{709882F7-D008-488D-85EF-DD34DC8E42F9}" destId="{065AE336-4380-4C84-A674-CF9EDAD8E718}" srcOrd="0" destOrd="0" presId="urn:microsoft.com/office/officeart/2018/2/layout/IconLabelList"/>
    <dgm:cxn modelId="{01AEF4B4-27E8-4269-B9DC-F4DBACA0133A}" type="presParOf" srcId="{709882F7-D008-488D-85EF-DD34DC8E42F9}" destId="{19BBF517-EDA6-407E-BBB1-887AB0043ABA}" srcOrd="1" destOrd="0" presId="urn:microsoft.com/office/officeart/2018/2/layout/IconLabelList"/>
    <dgm:cxn modelId="{790CC477-28D2-4051-8097-34A13990FA0B}" type="presParOf" srcId="{709882F7-D008-488D-85EF-DD34DC8E42F9}" destId="{49F0A529-CF80-42FB-8961-528866FDF05F}" srcOrd="2" destOrd="0" presId="urn:microsoft.com/office/officeart/2018/2/layout/IconLabelList"/>
    <dgm:cxn modelId="{3A717FE9-46B0-40F7-8374-5B8040933444}" type="presParOf" srcId="{0C538F9C-1848-412F-A33F-C87EAA4F3CFB}" destId="{14209E9E-72EB-4CED-A801-CB7522BE863C}" srcOrd="3" destOrd="0" presId="urn:microsoft.com/office/officeart/2018/2/layout/IconLabelList"/>
    <dgm:cxn modelId="{E1E311CF-B532-4313-B453-1A25B7672E0C}" type="presParOf" srcId="{0C538F9C-1848-412F-A33F-C87EAA4F3CFB}" destId="{52DEB943-7AF3-4185-B870-A2880CA770F7}" srcOrd="4" destOrd="0" presId="urn:microsoft.com/office/officeart/2018/2/layout/IconLabelList"/>
    <dgm:cxn modelId="{AAA78A9A-5CF7-4D25-890C-1C8CBDF607E0}" type="presParOf" srcId="{52DEB943-7AF3-4185-B870-A2880CA770F7}" destId="{4722D7C9-8B33-407F-B517-621A46DA06B6}" srcOrd="0" destOrd="0" presId="urn:microsoft.com/office/officeart/2018/2/layout/IconLabelList"/>
    <dgm:cxn modelId="{D57F7B56-3AF3-4DD4-9719-2E0CAF18A403}" type="presParOf" srcId="{52DEB943-7AF3-4185-B870-A2880CA770F7}" destId="{2699B156-2206-4CC9-9DAA-071E3A7F96B5}" srcOrd="1" destOrd="0" presId="urn:microsoft.com/office/officeart/2018/2/layout/IconLabelList"/>
    <dgm:cxn modelId="{747E0183-8A5E-4406-ABE6-F19E2090D0F4}" type="presParOf" srcId="{52DEB943-7AF3-4185-B870-A2880CA770F7}" destId="{997F3BA6-B38C-41CE-BA47-37792853838E}"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D69720-A6AB-5D4F-9E05-2C3CC9DA72A7}">
      <dsp:nvSpPr>
        <dsp:cNvPr id="0" name=""/>
        <dsp:cNvSpPr/>
      </dsp:nvSpPr>
      <dsp:spPr>
        <a:xfrm>
          <a:off x="0" y="1080567"/>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B5E19E-06E1-1545-A33C-966D54D273D3}">
      <dsp:nvSpPr>
        <dsp:cNvPr id="0" name=""/>
        <dsp:cNvSpPr/>
      </dsp:nvSpPr>
      <dsp:spPr>
        <a:xfrm>
          <a:off x="328612" y="1392749"/>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rPr>
            <a:t>Refine Objectives &amp; Metric(s) </a:t>
          </a:r>
          <a:endParaRPr lang="en-US" sz="2200" kern="1200" dirty="0"/>
        </a:p>
      </dsp:txBody>
      <dsp:txXfrm>
        <a:off x="383617" y="1447754"/>
        <a:ext cx="2847502" cy="1768010"/>
      </dsp:txXfrm>
    </dsp:sp>
    <dsp:sp modelId="{39F0159B-B3EA-0F4D-B8F0-862D2B35607D}">
      <dsp:nvSpPr>
        <dsp:cNvPr id="0" name=""/>
        <dsp:cNvSpPr/>
      </dsp:nvSpPr>
      <dsp:spPr>
        <a:xfrm>
          <a:off x="3614737" y="1080567"/>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E80CA1-E50C-214E-8E5E-E8D5AD82350F}">
      <dsp:nvSpPr>
        <dsp:cNvPr id="0" name=""/>
        <dsp:cNvSpPr/>
      </dsp:nvSpPr>
      <dsp:spPr>
        <a:xfrm>
          <a:off x="3943350" y="1392749"/>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rPr>
            <a:t>Seek consensus on Objectives and Metrics</a:t>
          </a:r>
        </a:p>
      </dsp:txBody>
      <dsp:txXfrm>
        <a:off x="3998355" y="1447754"/>
        <a:ext cx="2847502" cy="1768010"/>
      </dsp:txXfrm>
    </dsp:sp>
    <dsp:sp modelId="{C6111047-7872-3F45-9CBC-40D289AD7DEE}">
      <dsp:nvSpPr>
        <dsp:cNvPr id="0" name=""/>
        <dsp:cNvSpPr/>
      </dsp:nvSpPr>
      <dsp:spPr>
        <a:xfrm>
          <a:off x="7229475" y="1080567"/>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4CEACF-4F5C-F04C-8BC9-812057C52995}">
      <dsp:nvSpPr>
        <dsp:cNvPr id="0" name=""/>
        <dsp:cNvSpPr/>
      </dsp:nvSpPr>
      <dsp:spPr>
        <a:xfrm>
          <a:off x="7558087" y="1392749"/>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rPr>
            <a:t>Discuss the basis PAs should use in setting Targets for Metrics in their filings, time permitting</a:t>
          </a:r>
          <a:endParaRPr lang="en-US" sz="2200" kern="1200" dirty="0">
            <a:effectLst/>
            <a:latin typeface="Calibri" panose="020F0502020204030204" pitchFamily="34" charset="0"/>
            <a:ea typeface="Calibri" panose="020F0502020204030204" pitchFamily="34" charset="0"/>
            <a:cs typeface="Arial" panose="020B0604020202020204" pitchFamily="34" charset="0"/>
          </a:endParaRPr>
        </a:p>
      </dsp:txBody>
      <dsp:txXfrm>
        <a:off x="7613092" y="1447754"/>
        <a:ext cx="2847502" cy="17680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B4F020-149E-49D2-9E71-E6E7D552333E}">
      <dsp:nvSpPr>
        <dsp:cNvPr id="0" name=""/>
        <dsp:cNvSpPr/>
      </dsp:nvSpPr>
      <dsp:spPr>
        <a:xfrm>
          <a:off x="1082105" y="878242"/>
          <a:ext cx="1485526" cy="14855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630AB69-E4D9-4326-8469-DDD46E8E94DC}">
      <dsp:nvSpPr>
        <dsp:cNvPr id="0" name=""/>
        <dsp:cNvSpPr/>
      </dsp:nvSpPr>
      <dsp:spPr>
        <a:xfrm>
          <a:off x="174284" y="2753095"/>
          <a:ext cx="330116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dirty="0"/>
            <a:t>Raise hand to enter queue – then unmute when called upon</a:t>
          </a:r>
        </a:p>
      </dsp:txBody>
      <dsp:txXfrm>
        <a:off x="174284" y="2753095"/>
        <a:ext cx="3301169" cy="720000"/>
      </dsp:txXfrm>
    </dsp:sp>
    <dsp:sp modelId="{065AE336-4380-4C84-A674-CF9EDAD8E718}">
      <dsp:nvSpPr>
        <dsp:cNvPr id="0" name=""/>
        <dsp:cNvSpPr/>
      </dsp:nvSpPr>
      <dsp:spPr>
        <a:xfrm>
          <a:off x="4960980" y="878242"/>
          <a:ext cx="1485526" cy="14855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9F0A529-CF80-42FB-8961-528866FDF05F}">
      <dsp:nvSpPr>
        <dsp:cNvPr id="0" name=""/>
        <dsp:cNvSpPr/>
      </dsp:nvSpPr>
      <dsp:spPr>
        <a:xfrm>
          <a:off x="4053158" y="2753095"/>
          <a:ext cx="330116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a:t>Mute when not speaking</a:t>
          </a:r>
        </a:p>
      </dsp:txBody>
      <dsp:txXfrm>
        <a:off x="4053158" y="2753095"/>
        <a:ext cx="3301169" cy="720000"/>
      </dsp:txXfrm>
    </dsp:sp>
    <dsp:sp modelId="{4722D7C9-8B33-407F-B517-621A46DA06B6}">
      <dsp:nvSpPr>
        <dsp:cNvPr id="0" name=""/>
        <dsp:cNvSpPr/>
      </dsp:nvSpPr>
      <dsp:spPr>
        <a:xfrm>
          <a:off x="8839854" y="878242"/>
          <a:ext cx="1485526" cy="14855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97F3BA6-B38C-41CE-BA47-37792853838E}">
      <dsp:nvSpPr>
        <dsp:cNvPr id="0" name=""/>
        <dsp:cNvSpPr/>
      </dsp:nvSpPr>
      <dsp:spPr>
        <a:xfrm>
          <a:off x="7932033" y="2753095"/>
          <a:ext cx="330116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a:t>Zoom in &amp; out of documents</a:t>
          </a:r>
        </a:p>
      </dsp:txBody>
      <dsp:txXfrm>
        <a:off x="7932033" y="2753095"/>
        <a:ext cx="3301169" cy="7200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389DDE-C1A9-3C41-A5B4-A313B09A1E98}" type="datetimeFigureOut">
              <a:rPr lang="en-US" smtClean="0"/>
              <a:t>9/8/21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5CA025-701B-304A-9115-1802E826393A}" type="slidenum">
              <a:rPr lang="en-US" smtClean="0"/>
              <a:t>‹#›</a:t>
            </a:fld>
            <a:endParaRPr lang="en-US"/>
          </a:p>
        </p:txBody>
      </p:sp>
    </p:spTree>
    <p:extLst>
      <p:ext uri="{BB962C8B-B14F-4D97-AF65-F5344CB8AC3E}">
        <p14:creationId xmlns:p14="http://schemas.microsoft.com/office/powerpoint/2010/main" val="610560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5CA025-701B-304A-9115-1802E826393A}" type="slidenum">
              <a:rPr lang="en-US" smtClean="0"/>
              <a:t>4</a:t>
            </a:fld>
            <a:endParaRPr lang="en-US"/>
          </a:p>
        </p:txBody>
      </p:sp>
    </p:spTree>
    <p:extLst>
      <p:ext uri="{BB962C8B-B14F-4D97-AF65-F5344CB8AC3E}">
        <p14:creationId xmlns:p14="http://schemas.microsoft.com/office/powerpoint/2010/main" val="2212562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mtgs will be virtual, and 9-approx. 1pm</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8C87CF-7112-014A-909A-3EF588A9D2C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6104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A43F8-8640-B349-91C2-612FD9F821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60E8EC-7E99-6444-8095-0F9BC095AE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EADACE-531F-E64E-A845-06F22215D564}"/>
              </a:ext>
            </a:extLst>
          </p:cNvPr>
          <p:cNvSpPr>
            <a:spLocks noGrp="1"/>
          </p:cNvSpPr>
          <p:nvPr>
            <p:ph type="dt" sz="half" idx="10"/>
          </p:nvPr>
        </p:nvSpPr>
        <p:spPr/>
        <p:txBody>
          <a:bodyPr/>
          <a:lstStyle/>
          <a:p>
            <a:fld id="{993566B2-BCA3-844D-83F9-1B27882D5E8D}" type="datetimeFigureOut">
              <a:rPr lang="en-US" smtClean="0"/>
              <a:t>9/8/21</a:t>
            </a:fld>
            <a:endParaRPr lang="en-US"/>
          </a:p>
        </p:txBody>
      </p:sp>
      <p:sp>
        <p:nvSpPr>
          <p:cNvPr id="5" name="Footer Placeholder 4">
            <a:extLst>
              <a:ext uri="{FF2B5EF4-FFF2-40B4-BE49-F238E27FC236}">
                <a16:creationId xmlns:a16="http://schemas.microsoft.com/office/drawing/2014/main" id="{CE923ED5-8967-8644-BBE8-12F1D8D614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1503B2-75CB-A246-A9EE-7657D145D6CB}"/>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1199994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7FB74-3E97-6343-A61E-50223946C8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DCCDA02-DA23-6146-828B-93A3832E2A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C772D0-CE26-7047-9D4C-8D607C228DD0}"/>
              </a:ext>
            </a:extLst>
          </p:cNvPr>
          <p:cNvSpPr>
            <a:spLocks noGrp="1"/>
          </p:cNvSpPr>
          <p:nvPr>
            <p:ph type="dt" sz="half" idx="10"/>
          </p:nvPr>
        </p:nvSpPr>
        <p:spPr/>
        <p:txBody>
          <a:bodyPr/>
          <a:lstStyle/>
          <a:p>
            <a:fld id="{993566B2-BCA3-844D-83F9-1B27882D5E8D}" type="datetimeFigureOut">
              <a:rPr lang="en-US" smtClean="0"/>
              <a:t>9/8/21</a:t>
            </a:fld>
            <a:endParaRPr lang="en-US"/>
          </a:p>
        </p:txBody>
      </p:sp>
      <p:sp>
        <p:nvSpPr>
          <p:cNvPr id="5" name="Footer Placeholder 4">
            <a:extLst>
              <a:ext uri="{FF2B5EF4-FFF2-40B4-BE49-F238E27FC236}">
                <a16:creationId xmlns:a16="http://schemas.microsoft.com/office/drawing/2014/main" id="{1AB4984C-A2D1-354A-86DC-89440F663E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9B2CBB-6AF1-3244-93F7-E89F526A5DAE}"/>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1026498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5095BB-2A9E-DE44-877E-18C037E5F9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1B5E6A-E87E-5845-A887-612E26DD0E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7D9FA7-238B-4545-8DF9-220F07629F6F}"/>
              </a:ext>
            </a:extLst>
          </p:cNvPr>
          <p:cNvSpPr>
            <a:spLocks noGrp="1"/>
          </p:cNvSpPr>
          <p:nvPr>
            <p:ph type="dt" sz="half" idx="10"/>
          </p:nvPr>
        </p:nvSpPr>
        <p:spPr/>
        <p:txBody>
          <a:bodyPr/>
          <a:lstStyle/>
          <a:p>
            <a:fld id="{993566B2-BCA3-844D-83F9-1B27882D5E8D}" type="datetimeFigureOut">
              <a:rPr lang="en-US" smtClean="0"/>
              <a:t>9/8/21</a:t>
            </a:fld>
            <a:endParaRPr lang="en-US"/>
          </a:p>
        </p:txBody>
      </p:sp>
      <p:sp>
        <p:nvSpPr>
          <p:cNvPr id="5" name="Footer Placeholder 4">
            <a:extLst>
              <a:ext uri="{FF2B5EF4-FFF2-40B4-BE49-F238E27FC236}">
                <a16:creationId xmlns:a16="http://schemas.microsoft.com/office/drawing/2014/main" id="{155C415D-E448-8446-922E-F8AA089A65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20B53A-5AA1-184C-B7D8-44368A9F3530}"/>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1531111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D5AE3-9B46-7049-9953-80BDEEDF5A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E9281D-B587-EA45-843B-4159391C4C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932219-2705-5D48-BEE0-A172BCDD3F65}"/>
              </a:ext>
            </a:extLst>
          </p:cNvPr>
          <p:cNvSpPr>
            <a:spLocks noGrp="1"/>
          </p:cNvSpPr>
          <p:nvPr>
            <p:ph type="dt" sz="half" idx="10"/>
          </p:nvPr>
        </p:nvSpPr>
        <p:spPr/>
        <p:txBody>
          <a:bodyPr/>
          <a:lstStyle/>
          <a:p>
            <a:fld id="{44286644-44D7-5944-B481-BE79B9912C33}" type="datetime1">
              <a:rPr lang="en-US" smtClean="0"/>
              <a:t>9/8/21</a:t>
            </a:fld>
            <a:endParaRPr lang="en-US"/>
          </a:p>
        </p:txBody>
      </p:sp>
      <p:sp>
        <p:nvSpPr>
          <p:cNvPr id="5" name="Footer Placeholder 4">
            <a:extLst>
              <a:ext uri="{FF2B5EF4-FFF2-40B4-BE49-F238E27FC236}">
                <a16:creationId xmlns:a16="http://schemas.microsoft.com/office/drawing/2014/main" id="{03D49B18-1E17-F149-8398-4356241B7E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7CAB59-52C7-E248-A325-FAF5BBAC3843}"/>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36111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7EAC-9C06-FD4B-9E9A-689088B8C36E}"/>
              </a:ext>
            </a:extLst>
          </p:cNvPr>
          <p:cNvSpPr>
            <a:spLocks noGrp="1"/>
          </p:cNvSpPr>
          <p:nvPr>
            <p:ph type="title"/>
          </p:nvPr>
        </p:nvSpPr>
        <p:spPr>
          <a:xfrm>
            <a:off x="838200" y="365125"/>
            <a:ext cx="10515600" cy="786781"/>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6DF108F-C169-564F-AD53-DC20E0AE49E8}"/>
              </a:ext>
            </a:extLst>
          </p:cNvPr>
          <p:cNvSpPr>
            <a:spLocks noGrp="1"/>
          </p:cNvSpPr>
          <p:nvPr>
            <p:ph idx="1"/>
          </p:nvPr>
        </p:nvSpPr>
        <p:spPr>
          <a:xfrm>
            <a:off x="838200" y="1246909"/>
            <a:ext cx="10515600" cy="49300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E0A409E-C0AF-384A-A461-9FC0316D9D82}"/>
              </a:ext>
            </a:extLst>
          </p:cNvPr>
          <p:cNvSpPr>
            <a:spLocks noGrp="1"/>
          </p:cNvSpPr>
          <p:nvPr>
            <p:ph type="dt" sz="half" idx="10"/>
          </p:nvPr>
        </p:nvSpPr>
        <p:spPr/>
        <p:txBody>
          <a:bodyPr/>
          <a:lstStyle/>
          <a:p>
            <a:fld id="{D451BADF-F59A-D242-8BB9-18EE85D1301E}" type="datetime1">
              <a:rPr lang="en-US" smtClean="0"/>
              <a:t>9/8/21</a:t>
            </a:fld>
            <a:endParaRPr lang="en-US"/>
          </a:p>
        </p:txBody>
      </p:sp>
      <p:sp>
        <p:nvSpPr>
          <p:cNvPr id="5" name="Footer Placeholder 4">
            <a:extLst>
              <a:ext uri="{FF2B5EF4-FFF2-40B4-BE49-F238E27FC236}">
                <a16:creationId xmlns:a16="http://schemas.microsoft.com/office/drawing/2014/main" id="{5C81205E-9F98-8C4E-9794-93198C85B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04FAFB-5EC4-FA43-BCCD-F1E9126B364A}"/>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3851450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262DF-803D-7F44-8C7F-9723240752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D8F91F-06DF-AF4A-85DB-B19F8EB72E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70A055-28E8-1540-B377-7D606729A901}"/>
              </a:ext>
            </a:extLst>
          </p:cNvPr>
          <p:cNvSpPr>
            <a:spLocks noGrp="1"/>
          </p:cNvSpPr>
          <p:nvPr>
            <p:ph type="dt" sz="half" idx="10"/>
          </p:nvPr>
        </p:nvSpPr>
        <p:spPr/>
        <p:txBody>
          <a:bodyPr/>
          <a:lstStyle/>
          <a:p>
            <a:fld id="{4E2CC1E5-2F4E-F845-BB16-FCC02A0A48A7}" type="datetime1">
              <a:rPr lang="en-US" smtClean="0"/>
              <a:t>9/8/21</a:t>
            </a:fld>
            <a:endParaRPr lang="en-US"/>
          </a:p>
        </p:txBody>
      </p:sp>
      <p:sp>
        <p:nvSpPr>
          <p:cNvPr id="5" name="Footer Placeholder 4">
            <a:extLst>
              <a:ext uri="{FF2B5EF4-FFF2-40B4-BE49-F238E27FC236}">
                <a16:creationId xmlns:a16="http://schemas.microsoft.com/office/drawing/2014/main" id="{A5F5F65D-FC88-3F41-ADE4-1A4B277AE7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22FCFF-CE64-9940-8DF3-1712E59E04C8}"/>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6772759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8869C-2ED0-B244-879A-182329DE1A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5DFF0B-6CE3-3447-88A8-213FAD7F9D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19797D-9ADC-964E-8C55-CE6FDAF554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246CE5-5081-6348-A163-DF5EF5756D35}"/>
              </a:ext>
            </a:extLst>
          </p:cNvPr>
          <p:cNvSpPr>
            <a:spLocks noGrp="1"/>
          </p:cNvSpPr>
          <p:nvPr>
            <p:ph type="dt" sz="half" idx="10"/>
          </p:nvPr>
        </p:nvSpPr>
        <p:spPr/>
        <p:txBody>
          <a:bodyPr/>
          <a:lstStyle/>
          <a:p>
            <a:fld id="{566C6D68-251A-1140-8A91-F71A5AA125DF}" type="datetime1">
              <a:rPr lang="en-US" smtClean="0"/>
              <a:t>9/8/21</a:t>
            </a:fld>
            <a:endParaRPr lang="en-US"/>
          </a:p>
        </p:txBody>
      </p:sp>
      <p:sp>
        <p:nvSpPr>
          <p:cNvPr id="6" name="Footer Placeholder 5">
            <a:extLst>
              <a:ext uri="{FF2B5EF4-FFF2-40B4-BE49-F238E27FC236}">
                <a16:creationId xmlns:a16="http://schemas.microsoft.com/office/drawing/2014/main" id="{1DD21C26-D4D1-224F-B7F8-562B16C02C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B451BE-AEDE-D444-A2B4-ED61FA504059}"/>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01321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EBFEE-1E6C-D741-9D2D-88CC62235B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1F6784-0831-1743-B501-0EF94ABAEB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19D3B2-51DB-D041-BA4E-41AFFBC49E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332030-C82F-4E4A-B778-88ED651890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EB0592-7411-494A-B075-D401DA275B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4507E6-A119-4B41-9EEB-E9B7BC9181CE}"/>
              </a:ext>
            </a:extLst>
          </p:cNvPr>
          <p:cNvSpPr>
            <a:spLocks noGrp="1"/>
          </p:cNvSpPr>
          <p:nvPr>
            <p:ph type="dt" sz="half" idx="10"/>
          </p:nvPr>
        </p:nvSpPr>
        <p:spPr/>
        <p:txBody>
          <a:bodyPr/>
          <a:lstStyle/>
          <a:p>
            <a:fld id="{8622D0F6-31BF-D347-AB32-8C1B9875566B}" type="datetime1">
              <a:rPr lang="en-US" smtClean="0"/>
              <a:t>9/8/21</a:t>
            </a:fld>
            <a:endParaRPr lang="en-US"/>
          </a:p>
        </p:txBody>
      </p:sp>
      <p:sp>
        <p:nvSpPr>
          <p:cNvPr id="8" name="Footer Placeholder 7">
            <a:extLst>
              <a:ext uri="{FF2B5EF4-FFF2-40B4-BE49-F238E27FC236}">
                <a16:creationId xmlns:a16="http://schemas.microsoft.com/office/drawing/2014/main" id="{F1E9FF7E-65F9-B64E-862D-D55BE0664F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8CE1C9-01E1-1841-BD98-537E45282BA3}"/>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10468680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37453-A90D-9A43-A6C2-7A30B5237C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30D7B3A-0B92-A446-9851-12872AD4DA5B}"/>
              </a:ext>
            </a:extLst>
          </p:cNvPr>
          <p:cNvSpPr>
            <a:spLocks noGrp="1"/>
          </p:cNvSpPr>
          <p:nvPr>
            <p:ph type="dt" sz="half" idx="10"/>
          </p:nvPr>
        </p:nvSpPr>
        <p:spPr/>
        <p:txBody>
          <a:bodyPr/>
          <a:lstStyle/>
          <a:p>
            <a:fld id="{ACB69153-C616-3D46-B59C-43FE3028ECC3}" type="datetime1">
              <a:rPr lang="en-US" smtClean="0"/>
              <a:t>9/8/21</a:t>
            </a:fld>
            <a:endParaRPr lang="en-US"/>
          </a:p>
        </p:txBody>
      </p:sp>
      <p:sp>
        <p:nvSpPr>
          <p:cNvPr id="4" name="Footer Placeholder 3">
            <a:extLst>
              <a:ext uri="{FF2B5EF4-FFF2-40B4-BE49-F238E27FC236}">
                <a16:creationId xmlns:a16="http://schemas.microsoft.com/office/drawing/2014/main" id="{F6274FCF-DE5D-FB43-BB41-E3622AF1FB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AE2F71-D8EA-9247-86EA-1BE5C755AFE4}"/>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10988395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D741D1-AD00-B044-B732-493E3619CD71}"/>
              </a:ext>
            </a:extLst>
          </p:cNvPr>
          <p:cNvSpPr>
            <a:spLocks noGrp="1"/>
          </p:cNvSpPr>
          <p:nvPr>
            <p:ph type="dt" sz="half" idx="10"/>
          </p:nvPr>
        </p:nvSpPr>
        <p:spPr/>
        <p:txBody>
          <a:bodyPr/>
          <a:lstStyle/>
          <a:p>
            <a:fld id="{20E34126-09A5-614C-A9FE-46E71115408D}" type="datetime1">
              <a:rPr lang="en-US" smtClean="0"/>
              <a:t>9/8/21</a:t>
            </a:fld>
            <a:endParaRPr lang="en-US"/>
          </a:p>
        </p:txBody>
      </p:sp>
      <p:sp>
        <p:nvSpPr>
          <p:cNvPr id="3" name="Footer Placeholder 2">
            <a:extLst>
              <a:ext uri="{FF2B5EF4-FFF2-40B4-BE49-F238E27FC236}">
                <a16:creationId xmlns:a16="http://schemas.microsoft.com/office/drawing/2014/main" id="{107EDA9E-52AA-0646-981F-6BCEBCCC72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8B41E0-C70D-6446-A5C2-2789F696BF35}"/>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4713295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C7C80-901D-ED4B-8A90-18DF85DB5A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05C4AF-F81A-0F45-A811-437FF943A3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B167BD-CF1B-3248-AA99-06B085BC6E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99C0F4-6797-2F48-B73E-80D4BE6247D6}"/>
              </a:ext>
            </a:extLst>
          </p:cNvPr>
          <p:cNvSpPr>
            <a:spLocks noGrp="1"/>
          </p:cNvSpPr>
          <p:nvPr>
            <p:ph type="dt" sz="half" idx="10"/>
          </p:nvPr>
        </p:nvSpPr>
        <p:spPr/>
        <p:txBody>
          <a:bodyPr/>
          <a:lstStyle/>
          <a:p>
            <a:fld id="{9DCF60C2-56DC-F14B-86E9-5A651CE641B5}" type="datetime1">
              <a:rPr lang="en-US" smtClean="0"/>
              <a:t>9/8/21</a:t>
            </a:fld>
            <a:endParaRPr lang="en-US"/>
          </a:p>
        </p:txBody>
      </p:sp>
      <p:sp>
        <p:nvSpPr>
          <p:cNvPr id="6" name="Footer Placeholder 5">
            <a:extLst>
              <a:ext uri="{FF2B5EF4-FFF2-40B4-BE49-F238E27FC236}">
                <a16:creationId xmlns:a16="http://schemas.microsoft.com/office/drawing/2014/main" id="{B7F8453C-70BC-AB47-92ED-CA48A2782F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45EC8B-94AE-864C-BFEE-1924968CF76A}"/>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617618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BCE74-64D4-5E48-AB35-9ACC0CBE8E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758CD4-8C96-744B-AC16-2B97B18A57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619C3D-A768-364A-B288-FA4697F8AB5F}"/>
              </a:ext>
            </a:extLst>
          </p:cNvPr>
          <p:cNvSpPr>
            <a:spLocks noGrp="1"/>
          </p:cNvSpPr>
          <p:nvPr>
            <p:ph type="dt" sz="half" idx="10"/>
          </p:nvPr>
        </p:nvSpPr>
        <p:spPr/>
        <p:txBody>
          <a:bodyPr/>
          <a:lstStyle/>
          <a:p>
            <a:fld id="{993566B2-BCA3-844D-83F9-1B27882D5E8D}" type="datetimeFigureOut">
              <a:rPr lang="en-US" smtClean="0"/>
              <a:t>9/8/21</a:t>
            </a:fld>
            <a:endParaRPr lang="en-US"/>
          </a:p>
        </p:txBody>
      </p:sp>
      <p:sp>
        <p:nvSpPr>
          <p:cNvPr id="5" name="Footer Placeholder 4">
            <a:extLst>
              <a:ext uri="{FF2B5EF4-FFF2-40B4-BE49-F238E27FC236}">
                <a16:creationId xmlns:a16="http://schemas.microsoft.com/office/drawing/2014/main" id="{2CB7326C-09AF-9E46-8C8E-4A2BA8657A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9C923B-83A8-7440-8356-1EFE3D7A4C82}"/>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20077494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D02A6-220C-F34D-83BD-130BCD003B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5832E6-98E5-FA4F-8386-956208775F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3B79F6-8ACA-5D40-9CEB-75EB9A4137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2D5F41-7149-CC48-A255-EA1610016C75}"/>
              </a:ext>
            </a:extLst>
          </p:cNvPr>
          <p:cNvSpPr>
            <a:spLocks noGrp="1"/>
          </p:cNvSpPr>
          <p:nvPr>
            <p:ph type="dt" sz="half" idx="10"/>
          </p:nvPr>
        </p:nvSpPr>
        <p:spPr/>
        <p:txBody>
          <a:bodyPr/>
          <a:lstStyle/>
          <a:p>
            <a:fld id="{41951F81-4B22-1442-A204-55659899CF5B}" type="datetime1">
              <a:rPr lang="en-US" smtClean="0"/>
              <a:t>9/8/21</a:t>
            </a:fld>
            <a:endParaRPr lang="en-US"/>
          </a:p>
        </p:txBody>
      </p:sp>
      <p:sp>
        <p:nvSpPr>
          <p:cNvPr id="6" name="Footer Placeholder 5">
            <a:extLst>
              <a:ext uri="{FF2B5EF4-FFF2-40B4-BE49-F238E27FC236}">
                <a16:creationId xmlns:a16="http://schemas.microsoft.com/office/drawing/2014/main" id="{E0D2F3F2-91E1-3B4A-8DA3-8A0B5A2CFE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61542D-A93E-7D42-B0D3-7B1337069781}"/>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13105083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1CF39-1A52-8D4D-ABB0-05A21C1BE9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780E06-8509-E649-AE0E-460E5BA51F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2C5ADC-8DF4-B143-B1A6-4177A8D1E9E3}"/>
              </a:ext>
            </a:extLst>
          </p:cNvPr>
          <p:cNvSpPr>
            <a:spLocks noGrp="1"/>
          </p:cNvSpPr>
          <p:nvPr>
            <p:ph type="dt" sz="half" idx="10"/>
          </p:nvPr>
        </p:nvSpPr>
        <p:spPr/>
        <p:txBody>
          <a:bodyPr/>
          <a:lstStyle/>
          <a:p>
            <a:fld id="{90E1A4D3-89CC-1B45-AC54-F7B6F5D396F6}" type="datetime1">
              <a:rPr lang="en-US" smtClean="0"/>
              <a:t>9/8/21</a:t>
            </a:fld>
            <a:endParaRPr lang="en-US"/>
          </a:p>
        </p:txBody>
      </p:sp>
      <p:sp>
        <p:nvSpPr>
          <p:cNvPr id="5" name="Footer Placeholder 4">
            <a:extLst>
              <a:ext uri="{FF2B5EF4-FFF2-40B4-BE49-F238E27FC236}">
                <a16:creationId xmlns:a16="http://schemas.microsoft.com/office/drawing/2014/main" id="{35D3874A-2AEC-AE4B-A92B-D5986B496D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AC5488-4341-7647-8CEB-210A4D95DC47}"/>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7341081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45C26A-D6BB-5E46-8A66-944331A768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A0A296-538C-1148-9B74-48C7F2F2B1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F2CFD-3298-BE4F-8678-96702FBE3822}"/>
              </a:ext>
            </a:extLst>
          </p:cNvPr>
          <p:cNvSpPr>
            <a:spLocks noGrp="1"/>
          </p:cNvSpPr>
          <p:nvPr>
            <p:ph type="dt" sz="half" idx="10"/>
          </p:nvPr>
        </p:nvSpPr>
        <p:spPr/>
        <p:txBody>
          <a:bodyPr/>
          <a:lstStyle/>
          <a:p>
            <a:fld id="{6B76E133-2FD1-1844-B4C0-B50DAADB3F1C}" type="datetime1">
              <a:rPr lang="en-US" smtClean="0"/>
              <a:t>9/8/21</a:t>
            </a:fld>
            <a:endParaRPr lang="en-US"/>
          </a:p>
        </p:txBody>
      </p:sp>
      <p:sp>
        <p:nvSpPr>
          <p:cNvPr id="5" name="Footer Placeholder 4">
            <a:extLst>
              <a:ext uri="{FF2B5EF4-FFF2-40B4-BE49-F238E27FC236}">
                <a16:creationId xmlns:a16="http://schemas.microsoft.com/office/drawing/2014/main" id="{A3318D35-D854-744A-B816-AEF4BB2074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C78D06-E67F-6342-94C1-F32F3A3FFAF5}"/>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1482440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D5AE3-9B46-7049-9953-80BDEEDF5A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E9281D-B587-EA45-843B-4159391C4C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932219-2705-5D48-BEE0-A172BCDD3F65}"/>
              </a:ext>
            </a:extLst>
          </p:cNvPr>
          <p:cNvSpPr>
            <a:spLocks noGrp="1"/>
          </p:cNvSpPr>
          <p:nvPr>
            <p:ph type="dt" sz="half" idx="10"/>
          </p:nvPr>
        </p:nvSpPr>
        <p:spPr/>
        <p:txBody>
          <a:bodyPr/>
          <a:lstStyle/>
          <a:p>
            <a:fld id="{44286644-44D7-5944-B481-BE79B9912C33}" type="datetime1">
              <a:rPr lang="en-US" smtClean="0"/>
              <a:t>9/8/21</a:t>
            </a:fld>
            <a:endParaRPr lang="en-US"/>
          </a:p>
        </p:txBody>
      </p:sp>
      <p:sp>
        <p:nvSpPr>
          <p:cNvPr id="5" name="Footer Placeholder 4">
            <a:extLst>
              <a:ext uri="{FF2B5EF4-FFF2-40B4-BE49-F238E27FC236}">
                <a16:creationId xmlns:a16="http://schemas.microsoft.com/office/drawing/2014/main" id="{03D49B18-1E17-F149-8398-4356241B7E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7CAB59-52C7-E248-A325-FAF5BBAC3843}"/>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5072064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7EAC-9C06-FD4B-9E9A-689088B8C3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DF108F-C169-564F-AD53-DC20E0AE49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0A409E-C0AF-384A-A461-9FC0316D9D82}"/>
              </a:ext>
            </a:extLst>
          </p:cNvPr>
          <p:cNvSpPr>
            <a:spLocks noGrp="1"/>
          </p:cNvSpPr>
          <p:nvPr>
            <p:ph type="dt" sz="half" idx="10"/>
          </p:nvPr>
        </p:nvSpPr>
        <p:spPr/>
        <p:txBody>
          <a:bodyPr/>
          <a:lstStyle/>
          <a:p>
            <a:fld id="{D451BADF-F59A-D242-8BB9-18EE85D1301E}" type="datetime1">
              <a:rPr lang="en-US" smtClean="0"/>
              <a:t>9/8/21</a:t>
            </a:fld>
            <a:endParaRPr lang="en-US"/>
          </a:p>
        </p:txBody>
      </p:sp>
      <p:sp>
        <p:nvSpPr>
          <p:cNvPr id="5" name="Footer Placeholder 4">
            <a:extLst>
              <a:ext uri="{FF2B5EF4-FFF2-40B4-BE49-F238E27FC236}">
                <a16:creationId xmlns:a16="http://schemas.microsoft.com/office/drawing/2014/main" id="{5C81205E-9F98-8C4E-9794-93198C85B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04FAFB-5EC4-FA43-BCCD-F1E9126B364A}"/>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14388209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262DF-803D-7F44-8C7F-9723240752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D8F91F-06DF-AF4A-85DB-B19F8EB72E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70A055-28E8-1540-B377-7D606729A901}"/>
              </a:ext>
            </a:extLst>
          </p:cNvPr>
          <p:cNvSpPr>
            <a:spLocks noGrp="1"/>
          </p:cNvSpPr>
          <p:nvPr>
            <p:ph type="dt" sz="half" idx="10"/>
          </p:nvPr>
        </p:nvSpPr>
        <p:spPr/>
        <p:txBody>
          <a:bodyPr/>
          <a:lstStyle/>
          <a:p>
            <a:fld id="{4E2CC1E5-2F4E-F845-BB16-FCC02A0A48A7}" type="datetime1">
              <a:rPr lang="en-US" smtClean="0"/>
              <a:t>9/8/21</a:t>
            </a:fld>
            <a:endParaRPr lang="en-US"/>
          </a:p>
        </p:txBody>
      </p:sp>
      <p:sp>
        <p:nvSpPr>
          <p:cNvPr id="5" name="Footer Placeholder 4">
            <a:extLst>
              <a:ext uri="{FF2B5EF4-FFF2-40B4-BE49-F238E27FC236}">
                <a16:creationId xmlns:a16="http://schemas.microsoft.com/office/drawing/2014/main" id="{A5F5F65D-FC88-3F41-ADE4-1A4B277AE7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22FCFF-CE64-9940-8DF3-1712E59E04C8}"/>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4003360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8869C-2ED0-B244-879A-182329DE1A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5DFF0B-6CE3-3447-88A8-213FAD7F9D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19797D-9ADC-964E-8C55-CE6FDAF554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246CE5-5081-6348-A163-DF5EF5756D35}"/>
              </a:ext>
            </a:extLst>
          </p:cNvPr>
          <p:cNvSpPr>
            <a:spLocks noGrp="1"/>
          </p:cNvSpPr>
          <p:nvPr>
            <p:ph type="dt" sz="half" idx="10"/>
          </p:nvPr>
        </p:nvSpPr>
        <p:spPr/>
        <p:txBody>
          <a:bodyPr/>
          <a:lstStyle/>
          <a:p>
            <a:fld id="{566C6D68-251A-1140-8A91-F71A5AA125DF}" type="datetime1">
              <a:rPr lang="en-US" smtClean="0"/>
              <a:t>9/8/21</a:t>
            </a:fld>
            <a:endParaRPr lang="en-US"/>
          </a:p>
        </p:txBody>
      </p:sp>
      <p:sp>
        <p:nvSpPr>
          <p:cNvPr id="6" name="Footer Placeholder 5">
            <a:extLst>
              <a:ext uri="{FF2B5EF4-FFF2-40B4-BE49-F238E27FC236}">
                <a16:creationId xmlns:a16="http://schemas.microsoft.com/office/drawing/2014/main" id="{1DD21C26-D4D1-224F-B7F8-562B16C02C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B451BE-AEDE-D444-A2B4-ED61FA504059}"/>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8589564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EBFEE-1E6C-D741-9D2D-88CC62235B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1F6784-0831-1743-B501-0EF94ABAEB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19D3B2-51DB-D041-BA4E-41AFFBC49E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332030-C82F-4E4A-B778-88ED651890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EB0592-7411-494A-B075-D401DA275B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4507E6-A119-4B41-9EEB-E9B7BC9181CE}"/>
              </a:ext>
            </a:extLst>
          </p:cNvPr>
          <p:cNvSpPr>
            <a:spLocks noGrp="1"/>
          </p:cNvSpPr>
          <p:nvPr>
            <p:ph type="dt" sz="half" idx="10"/>
          </p:nvPr>
        </p:nvSpPr>
        <p:spPr/>
        <p:txBody>
          <a:bodyPr/>
          <a:lstStyle/>
          <a:p>
            <a:fld id="{8622D0F6-31BF-D347-AB32-8C1B9875566B}" type="datetime1">
              <a:rPr lang="en-US" smtClean="0"/>
              <a:t>9/8/21</a:t>
            </a:fld>
            <a:endParaRPr lang="en-US"/>
          </a:p>
        </p:txBody>
      </p:sp>
      <p:sp>
        <p:nvSpPr>
          <p:cNvPr id="8" name="Footer Placeholder 7">
            <a:extLst>
              <a:ext uri="{FF2B5EF4-FFF2-40B4-BE49-F238E27FC236}">
                <a16:creationId xmlns:a16="http://schemas.microsoft.com/office/drawing/2014/main" id="{F1E9FF7E-65F9-B64E-862D-D55BE0664F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8CE1C9-01E1-1841-BD98-537E45282BA3}"/>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4951999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37453-A90D-9A43-A6C2-7A30B5237C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30D7B3A-0B92-A446-9851-12872AD4DA5B}"/>
              </a:ext>
            </a:extLst>
          </p:cNvPr>
          <p:cNvSpPr>
            <a:spLocks noGrp="1"/>
          </p:cNvSpPr>
          <p:nvPr>
            <p:ph type="dt" sz="half" idx="10"/>
          </p:nvPr>
        </p:nvSpPr>
        <p:spPr/>
        <p:txBody>
          <a:bodyPr/>
          <a:lstStyle/>
          <a:p>
            <a:fld id="{ACB69153-C616-3D46-B59C-43FE3028ECC3}" type="datetime1">
              <a:rPr lang="en-US" smtClean="0"/>
              <a:t>9/8/21</a:t>
            </a:fld>
            <a:endParaRPr lang="en-US"/>
          </a:p>
        </p:txBody>
      </p:sp>
      <p:sp>
        <p:nvSpPr>
          <p:cNvPr id="4" name="Footer Placeholder 3">
            <a:extLst>
              <a:ext uri="{FF2B5EF4-FFF2-40B4-BE49-F238E27FC236}">
                <a16:creationId xmlns:a16="http://schemas.microsoft.com/office/drawing/2014/main" id="{F6274FCF-DE5D-FB43-BB41-E3622AF1FB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AE2F71-D8EA-9247-86EA-1BE5C755AFE4}"/>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35100155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D741D1-AD00-B044-B732-493E3619CD71}"/>
              </a:ext>
            </a:extLst>
          </p:cNvPr>
          <p:cNvSpPr>
            <a:spLocks noGrp="1"/>
          </p:cNvSpPr>
          <p:nvPr>
            <p:ph type="dt" sz="half" idx="10"/>
          </p:nvPr>
        </p:nvSpPr>
        <p:spPr/>
        <p:txBody>
          <a:bodyPr/>
          <a:lstStyle/>
          <a:p>
            <a:fld id="{20E34126-09A5-614C-A9FE-46E71115408D}" type="datetime1">
              <a:rPr lang="en-US" smtClean="0"/>
              <a:t>9/8/21</a:t>
            </a:fld>
            <a:endParaRPr lang="en-US"/>
          </a:p>
        </p:txBody>
      </p:sp>
      <p:sp>
        <p:nvSpPr>
          <p:cNvPr id="3" name="Footer Placeholder 2">
            <a:extLst>
              <a:ext uri="{FF2B5EF4-FFF2-40B4-BE49-F238E27FC236}">
                <a16:creationId xmlns:a16="http://schemas.microsoft.com/office/drawing/2014/main" id="{107EDA9E-52AA-0646-981F-6BCEBCCC72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8B41E0-C70D-6446-A5C2-2789F696BF35}"/>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4234344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46968-ECF0-034A-8F56-434A9292AD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089FD9-A845-8842-8E5A-53BDBE8B61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F2CBFC-BC92-5A48-933C-82E0095F0A0D}"/>
              </a:ext>
            </a:extLst>
          </p:cNvPr>
          <p:cNvSpPr>
            <a:spLocks noGrp="1"/>
          </p:cNvSpPr>
          <p:nvPr>
            <p:ph type="dt" sz="half" idx="10"/>
          </p:nvPr>
        </p:nvSpPr>
        <p:spPr/>
        <p:txBody>
          <a:bodyPr/>
          <a:lstStyle/>
          <a:p>
            <a:fld id="{993566B2-BCA3-844D-83F9-1B27882D5E8D}" type="datetimeFigureOut">
              <a:rPr lang="en-US" smtClean="0"/>
              <a:t>9/8/21</a:t>
            </a:fld>
            <a:endParaRPr lang="en-US"/>
          </a:p>
        </p:txBody>
      </p:sp>
      <p:sp>
        <p:nvSpPr>
          <p:cNvPr id="5" name="Footer Placeholder 4">
            <a:extLst>
              <a:ext uri="{FF2B5EF4-FFF2-40B4-BE49-F238E27FC236}">
                <a16:creationId xmlns:a16="http://schemas.microsoft.com/office/drawing/2014/main" id="{5FD79593-5265-674E-878A-AB752E08B3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5A1457-0BB6-A94E-A647-AF137850DDDB}"/>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38278513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C7C80-901D-ED4B-8A90-18DF85DB5A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05C4AF-F81A-0F45-A811-437FF943A3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B167BD-CF1B-3248-AA99-06B085BC6E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99C0F4-6797-2F48-B73E-80D4BE6247D6}"/>
              </a:ext>
            </a:extLst>
          </p:cNvPr>
          <p:cNvSpPr>
            <a:spLocks noGrp="1"/>
          </p:cNvSpPr>
          <p:nvPr>
            <p:ph type="dt" sz="half" idx="10"/>
          </p:nvPr>
        </p:nvSpPr>
        <p:spPr/>
        <p:txBody>
          <a:bodyPr/>
          <a:lstStyle/>
          <a:p>
            <a:fld id="{9DCF60C2-56DC-F14B-86E9-5A651CE641B5}" type="datetime1">
              <a:rPr lang="en-US" smtClean="0"/>
              <a:t>9/8/21</a:t>
            </a:fld>
            <a:endParaRPr lang="en-US"/>
          </a:p>
        </p:txBody>
      </p:sp>
      <p:sp>
        <p:nvSpPr>
          <p:cNvPr id="6" name="Footer Placeholder 5">
            <a:extLst>
              <a:ext uri="{FF2B5EF4-FFF2-40B4-BE49-F238E27FC236}">
                <a16:creationId xmlns:a16="http://schemas.microsoft.com/office/drawing/2014/main" id="{B7F8453C-70BC-AB47-92ED-CA48A2782F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45EC8B-94AE-864C-BFEE-1924968CF76A}"/>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3133261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D02A6-220C-F34D-83BD-130BCD003B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5832E6-98E5-FA4F-8386-956208775F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3B79F6-8ACA-5D40-9CEB-75EB9A4137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2D5F41-7149-CC48-A255-EA1610016C75}"/>
              </a:ext>
            </a:extLst>
          </p:cNvPr>
          <p:cNvSpPr>
            <a:spLocks noGrp="1"/>
          </p:cNvSpPr>
          <p:nvPr>
            <p:ph type="dt" sz="half" idx="10"/>
          </p:nvPr>
        </p:nvSpPr>
        <p:spPr/>
        <p:txBody>
          <a:bodyPr/>
          <a:lstStyle/>
          <a:p>
            <a:fld id="{41951F81-4B22-1442-A204-55659899CF5B}" type="datetime1">
              <a:rPr lang="en-US" smtClean="0"/>
              <a:t>9/8/21</a:t>
            </a:fld>
            <a:endParaRPr lang="en-US"/>
          </a:p>
        </p:txBody>
      </p:sp>
      <p:sp>
        <p:nvSpPr>
          <p:cNvPr id="6" name="Footer Placeholder 5">
            <a:extLst>
              <a:ext uri="{FF2B5EF4-FFF2-40B4-BE49-F238E27FC236}">
                <a16:creationId xmlns:a16="http://schemas.microsoft.com/office/drawing/2014/main" id="{E0D2F3F2-91E1-3B4A-8DA3-8A0B5A2CFE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61542D-A93E-7D42-B0D3-7B1337069781}"/>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14319262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1CF39-1A52-8D4D-ABB0-05A21C1BE9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780E06-8509-E649-AE0E-460E5BA51F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2C5ADC-8DF4-B143-B1A6-4177A8D1E9E3}"/>
              </a:ext>
            </a:extLst>
          </p:cNvPr>
          <p:cNvSpPr>
            <a:spLocks noGrp="1"/>
          </p:cNvSpPr>
          <p:nvPr>
            <p:ph type="dt" sz="half" idx="10"/>
          </p:nvPr>
        </p:nvSpPr>
        <p:spPr/>
        <p:txBody>
          <a:bodyPr/>
          <a:lstStyle/>
          <a:p>
            <a:fld id="{90E1A4D3-89CC-1B45-AC54-F7B6F5D396F6}" type="datetime1">
              <a:rPr lang="en-US" smtClean="0"/>
              <a:t>9/8/21</a:t>
            </a:fld>
            <a:endParaRPr lang="en-US"/>
          </a:p>
        </p:txBody>
      </p:sp>
      <p:sp>
        <p:nvSpPr>
          <p:cNvPr id="5" name="Footer Placeholder 4">
            <a:extLst>
              <a:ext uri="{FF2B5EF4-FFF2-40B4-BE49-F238E27FC236}">
                <a16:creationId xmlns:a16="http://schemas.microsoft.com/office/drawing/2014/main" id="{35D3874A-2AEC-AE4B-A92B-D5986B496D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AC5488-4341-7647-8CEB-210A4D95DC47}"/>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5866106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45C26A-D6BB-5E46-8A66-944331A768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A0A296-538C-1148-9B74-48C7F2F2B1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F2CFD-3298-BE4F-8678-96702FBE3822}"/>
              </a:ext>
            </a:extLst>
          </p:cNvPr>
          <p:cNvSpPr>
            <a:spLocks noGrp="1"/>
          </p:cNvSpPr>
          <p:nvPr>
            <p:ph type="dt" sz="half" idx="10"/>
          </p:nvPr>
        </p:nvSpPr>
        <p:spPr/>
        <p:txBody>
          <a:bodyPr/>
          <a:lstStyle/>
          <a:p>
            <a:fld id="{6B76E133-2FD1-1844-B4C0-B50DAADB3F1C}" type="datetime1">
              <a:rPr lang="en-US" smtClean="0"/>
              <a:t>9/8/21</a:t>
            </a:fld>
            <a:endParaRPr lang="en-US"/>
          </a:p>
        </p:txBody>
      </p:sp>
      <p:sp>
        <p:nvSpPr>
          <p:cNvPr id="5" name="Footer Placeholder 4">
            <a:extLst>
              <a:ext uri="{FF2B5EF4-FFF2-40B4-BE49-F238E27FC236}">
                <a16:creationId xmlns:a16="http://schemas.microsoft.com/office/drawing/2014/main" id="{A3318D35-D854-744A-B816-AEF4BB2074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C78D06-E67F-6342-94C1-F32F3A3FFAF5}"/>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3528783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8DA58-2B5C-1A4E-A0F6-57546A6224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94AFB9-E7ED-9B4E-B665-9ED6B19D4D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084365-8A8B-EC4B-8AF0-1DDA38C297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D0A46B-B3A9-3B4E-9862-49B07494B664}"/>
              </a:ext>
            </a:extLst>
          </p:cNvPr>
          <p:cNvSpPr>
            <a:spLocks noGrp="1"/>
          </p:cNvSpPr>
          <p:nvPr>
            <p:ph type="dt" sz="half" idx="10"/>
          </p:nvPr>
        </p:nvSpPr>
        <p:spPr/>
        <p:txBody>
          <a:bodyPr/>
          <a:lstStyle/>
          <a:p>
            <a:fld id="{993566B2-BCA3-844D-83F9-1B27882D5E8D}" type="datetimeFigureOut">
              <a:rPr lang="en-US" smtClean="0"/>
              <a:t>9/8/21</a:t>
            </a:fld>
            <a:endParaRPr lang="en-US"/>
          </a:p>
        </p:txBody>
      </p:sp>
      <p:sp>
        <p:nvSpPr>
          <p:cNvPr id="6" name="Footer Placeholder 5">
            <a:extLst>
              <a:ext uri="{FF2B5EF4-FFF2-40B4-BE49-F238E27FC236}">
                <a16:creationId xmlns:a16="http://schemas.microsoft.com/office/drawing/2014/main" id="{A4BA92D2-441A-C141-AD5B-518F6F70A0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994526-2AFA-2E44-9950-E9477F975086}"/>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3222446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C42CC-8503-9540-A5BD-2830B38C58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658227-FB84-B34E-A7A9-018F0CC7BA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D65667-9E6C-A54D-B6D4-C75DE2B82C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0120F0-6F3F-DF4C-BFA0-5652EB8718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475BDE-A92E-284D-8692-FC3B482141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AEE4CA-28A1-BE4F-9A86-24EC2B87954C}"/>
              </a:ext>
            </a:extLst>
          </p:cNvPr>
          <p:cNvSpPr>
            <a:spLocks noGrp="1"/>
          </p:cNvSpPr>
          <p:nvPr>
            <p:ph type="dt" sz="half" idx="10"/>
          </p:nvPr>
        </p:nvSpPr>
        <p:spPr/>
        <p:txBody>
          <a:bodyPr/>
          <a:lstStyle/>
          <a:p>
            <a:fld id="{993566B2-BCA3-844D-83F9-1B27882D5E8D}" type="datetimeFigureOut">
              <a:rPr lang="en-US" smtClean="0"/>
              <a:t>9/8/21</a:t>
            </a:fld>
            <a:endParaRPr lang="en-US"/>
          </a:p>
        </p:txBody>
      </p:sp>
      <p:sp>
        <p:nvSpPr>
          <p:cNvPr id="8" name="Footer Placeholder 7">
            <a:extLst>
              <a:ext uri="{FF2B5EF4-FFF2-40B4-BE49-F238E27FC236}">
                <a16:creationId xmlns:a16="http://schemas.microsoft.com/office/drawing/2014/main" id="{42CBF02F-1178-9C4F-B4B4-D18A2EFCAE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5B8205-9EA8-3441-8646-8BA011FBF82D}"/>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1274409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55BA6-BC98-B140-985C-1F70F8AD10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2159FF-04B9-E84A-B057-C0510E4BC97F}"/>
              </a:ext>
            </a:extLst>
          </p:cNvPr>
          <p:cNvSpPr>
            <a:spLocks noGrp="1"/>
          </p:cNvSpPr>
          <p:nvPr>
            <p:ph type="dt" sz="half" idx="10"/>
          </p:nvPr>
        </p:nvSpPr>
        <p:spPr/>
        <p:txBody>
          <a:bodyPr/>
          <a:lstStyle/>
          <a:p>
            <a:fld id="{993566B2-BCA3-844D-83F9-1B27882D5E8D}" type="datetimeFigureOut">
              <a:rPr lang="en-US" smtClean="0"/>
              <a:t>9/8/21</a:t>
            </a:fld>
            <a:endParaRPr lang="en-US"/>
          </a:p>
        </p:txBody>
      </p:sp>
      <p:sp>
        <p:nvSpPr>
          <p:cNvPr id="4" name="Footer Placeholder 3">
            <a:extLst>
              <a:ext uri="{FF2B5EF4-FFF2-40B4-BE49-F238E27FC236}">
                <a16:creationId xmlns:a16="http://schemas.microsoft.com/office/drawing/2014/main" id="{238C08FC-2128-9143-BDDD-07667205FA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EF31C68-7DD3-E040-9E47-B38B76B5FEBD}"/>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4035781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4A67D2-BC15-3F4A-B819-9ECCE36923DD}"/>
              </a:ext>
            </a:extLst>
          </p:cNvPr>
          <p:cNvSpPr>
            <a:spLocks noGrp="1"/>
          </p:cNvSpPr>
          <p:nvPr>
            <p:ph type="dt" sz="half" idx="10"/>
          </p:nvPr>
        </p:nvSpPr>
        <p:spPr/>
        <p:txBody>
          <a:bodyPr/>
          <a:lstStyle/>
          <a:p>
            <a:fld id="{993566B2-BCA3-844D-83F9-1B27882D5E8D}" type="datetimeFigureOut">
              <a:rPr lang="en-US" smtClean="0"/>
              <a:t>9/8/21</a:t>
            </a:fld>
            <a:endParaRPr lang="en-US"/>
          </a:p>
        </p:txBody>
      </p:sp>
      <p:sp>
        <p:nvSpPr>
          <p:cNvPr id="3" name="Footer Placeholder 2">
            <a:extLst>
              <a:ext uri="{FF2B5EF4-FFF2-40B4-BE49-F238E27FC236}">
                <a16:creationId xmlns:a16="http://schemas.microsoft.com/office/drawing/2014/main" id="{37D5AF23-2B55-3D40-95DC-D489DC9DA1E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6A69C2-0CF8-B142-8C65-A4BE8E67AA9F}"/>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1996784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5997F-7D80-3347-9FC1-F1D839C080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FFD99D-74C0-8347-B3A9-371E0158E9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0571F7-3F29-6A4E-8282-1936A52ACF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CE3F91-B40C-374A-92F7-FBFFD5C84148}"/>
              </a:ext>
            </a:extLst>
          </p:cNvPr>
          <p:cNvSpPr>
            <a:spLocks noGrp="1"/>
          </p:cNvSpPr>
          <p:nvPr>
            <p:ph type="dt" sz="half" idx="10"/>
          </p:nvPr>
        </p:nvSpPr>
        <p:spPr/>
        <p:txBody>
          <a:bodyPr/>
          <a:lstStyle/>
          <a:p>
            <a:fld id="{993566B2-BCA3-844D-83F9-1B27882D5E8D}" type="datetimeFigureOut">
              <a:rPr lang="en-US" smtClean="0"/>
              <a:t>9/8/21</a:t>
            </a:fld>
            <a:endParaRPr lang="en-US"/>
          </a:p>
        </p:txBody>
      </p:sp>
      <p:sp>
        <p:nvSpPr>
          <p:cNvPr id="6" name="Footer Placeholder 5">
            <a:extLst>
              <a:ext uri="{FF2B5EF4-FFF2-40B4-BE49-F238E27FC236}">
                <a16:creationId xmlns:a16="http://schemas.microsoft.com/office/drawing/2014/main" id="{DA0265FD-A198-904A-A11E-F12A25CA14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E2E752-B875-0D44-8E66-E82EDBF17FE6}"/>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2499685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3AC87-EE48-3E43-B592-4D5BC4EAAA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36AF90C-228B-C744-9650-12E8CA1761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314282-A606-5B40-9684-9A54CF5D8A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7D3C13-D93D-D841-9DFC-0671D0994D4D}"/>
              </a:ext>
            </a:extLst>
          </p:cNvPr>
          <p:cNvSpPr>
            <a:spLocks noGrp="1"/>
          </p:cNvSpPr>
          <p:nvPr>
            <p:ph type="dt" sz="half" idx="10"/>
          </p:nvPr>
        </p:nvSpPr>
        <p:spPr/>
        <p:txBody>
          <a:bodyPr/>
          <a:lstStyle/>
          <a:p>
            <a:fld id="{993566B2-BCA3-844D-83F9-1B27882D5E8D}" type="datetimeFigureOut">
              <a:rPr lang="en-US" smtClean="0"/>
              <a:t>9/8/21</a:t>
            </a:fld>
            <a:endParaRPr lang="en-US"/>
          </a:p>
        </p:txBody>
      </p:sp>
      <p:sp>
        <p:nvSpPr>
          <p:cNvPr id="6" name="Footer Placeholder 5">
            <a:extLst>
              <a:ext uri="{FF2B5EF4-FFF2-40B4-BE49-F238E27FC236}">
                <a16:creationId xmlns:a16="http://schemas.microsoft.com/office/drawing/2014/main" id="{05F6303D-5830-0544-BC9E-C9D24F6DB3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AF8D7E-635C-F749-9BAE-1C4419E91AAA}"/>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982663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23C243-02AB-CB4D-82EE-A457C0CCDC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D3002E5-BE88-444C-9178-ECCDA2AAB6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ADF5EF-5F1A-3A48-8C80-37FFC1A3E5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566B2-BCA3-844D-83F9-1B27882D5E8D}" type="datetimeFigureOut">
              <a:rPr lang="en-US" smtClean="0"/>
              <a:t>9/8/21</a:t>
            </a:fld>
            <a:endParaRPr lang="en-US"/>
          </a:p>
        </p:txBody>
      </p:sp>
      <p:sp>
        <p:nvSpPr>
          <p:cNvPr id="5" name="Footer Placeholder 4">
            <a:extLst>
              <a:ext uri="{FF2B5EF4-FFF2-40B4-BE49-F238E27FC236}">
                <a16:creationId xmlns:a16="http://schemas.microsoft.com/office/drawing/2014/main" id="{74B3DE60-F020-C94B-93A7-45DCDEF215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6F67AC6-98F1-FF40-A393-52E33E0BE7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6D7F90-7CFE-5F48-A826-627EF29BAE84}" type="slidenum">
              <a:rPr lang="en-US" smtClean="0"/>
              <a:t>‹#›</a:t>
            </a:fld>
            <a:endParaRPr lang="en-US"/>
          </a:p>
        </p:txBody>
      </p:sp>
    </p:spTree>
    <p:extLst>
      <p:ext uri="{BB962C8B-B14F-4D97-AF65-F5344CB8AC3E}">
        <p14:creationId xmlns:p14="http://schemas.microsoft.com/office/powerpoint/2010/main" val="872613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F2F6AA-29BB-8E48-88DB-42B4E2E71F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C527A3-2C3B-EB45-9B34-0F76C4B924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41F083-5269-EE4B-A0F7-07C27D392C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AAED54-885A-6E44-98E3-36681998F8D4}" type="datetime1">
              <a:rPr lang="en-US" smtClean="0"/>
              <a:t>9/8/21</a:t>
            </a:fld>
            <a:endParaRPr lang="en-US"/>
          </a:p>
        </p:txBody>
      </p:sp>
      <p:sp>
        <p:nvSpPr>
          <p:cNvPr id="5" name="Footer Placeholder 4">
            <a:extLst>
              <a:ext uri="{FF2B5EF4-FFF2-40B4-BE49-F238E27FC236}">
                <a16:creationId xmlns:a16="http://schemas.microsoft.com/office/drawing/2014/main" id="{EB98B883-C060-184F-AD15-5CA3C1CEC6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ADB94C-BF95-AA46-878A-FAEBF41366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D1F0E-ADB9-054E-881E-D5691EC4F528}" type="slidenum">
              <a:rPr lang="en-US" smtClean="0"/>
              <a:t>‹#›</a:t>
            </a:fld>
            <a:endParaRPr lang="en-US"/>
          </a:p>
        </p:txBody>
      </p:sp>
    </p:spTree>
    <p:extLst>
      <p:ext uri="{BB962C8B-B14F-4D97-AF65-F5344CB8AC3E}">
        <p14:creationId xmlns:p14="http://schemas.microsoft.com/office/powerpoint/2010/main" val="37570853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F2F6AA-29BB-8E48-88DB-42B4E2E71F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C527A3-2C3B-EB45-9B34-0F76C4B924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41F083-5269-EE4B-A0F7-07C27D392C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AAED54-885A-6E44-98E3-36681998F8D4}" type="datetime1">
              <a:rPr lang="en-US" smtClean="0"/>
              <a:t>9/8/21</a:t>
            </a:fld>
            <a:endParaRPr lang="en-US"/>
          </a:p>
        </p:txBody>
      </p:sp>
      <p:sp>
        <p:nvSpPr>
          <p:cNvPr id="5" name="Footer Placeholder 4">
            <a:extLst>
              <a:ext uri="{FF2B5EF4-FFF2-40B4-BE49-F238E27FC236}">
                <a16:creationId xmlns:a16="http://schemas.microsoft.com/office/drawing/2014/main" id="{EB98B883-C060-184F-AD15-5CA3C1CEC6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ADB94C-BF95-AA46-878A-FAEBF41366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D1F0E-ADB9-054E-881E-D5691EC4F528}" type="slidenum">
              <a:rPr lang="en-US" smtClean="0"/>
              <a:t>‹#›</a:t>
            </a:fld>
            <a:endParaRPr lang="en-US"/>
          </a:p>
        </p:txBody>
      </p:sp>
    </p:spTree>
    <p:extLst>
      <p:ext uri="{BB962C8B-B14F-4D97-AF65-F5344CB8AC3E}">
        <p14:creationId xmlns:p14="http://schemas.microsoft.com/office/powerpoint/2010/main" val="4988954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hyperlink" Target="http://smartygal87.blogspot.com/2017/"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E443FD7-A66B-4AA0-872D-B088B9BC5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215CE9-6F0E-A042-B1FF-574746BEBC0C}"/>
              </a:ext>
            </a:extLst>
          </p:cNvPr>
          <p:cNvSpPr>
            <a:spLocks noGrp="1"/>
          </p:cNvSpPr>
          <p:nvPr>
            <p:ph type="ctrTitle"/>
          </p:nvPr>
        </p:nvSpPr>
        <p:spPr>
          <a:xfrm>
            <a:off x="1094095" y="851517"/>
            <a:ext cx="5238466" cy="2991416"/>
          </a:xfrm>
        </p:spPr>
        <p:txBody>
          <a:bodyPr anchor="b">
            <a:normAutofit/>
          </a:bodyPr>
          <a:lstStyle/>
          <a:p>
            <a:pPr algn="l"/>
            <a:r>
              <a:rPr lang="en-US" dirty="0"/>
              <a:t>Market Support Metrics WG Third Mtg</a:t>
            </a:r>
          </a:p>
        </p:txBody>
      </p:sp>
      <p:sp>
        <p:nvSpPr>
          <p:cNvPr id="3" name="Subtitle 2">
            <a:extLst>
              <a:ext uri="{FF2B5EF4-FFF2-40B4-BE49-F238E27FC236}">
                <a16:creationId xmlns:a16="http://schemas.microsoft.com/office/drawing/2014/main" id="{184E2DDE-CBC2-8148-8446-B1DD30D9030A}"/>
              </a:ext>
            </a:extLst>
          </p:cNvPr>
          <p:cNvSpPr>
            <a:spLocks noGrp="1"/>
          </p:cNvSpPr>
          <p:nvPr>
            <p:ph type="subTitle" idx="1"/>
          </p:nvPr>
        </p:nvSpPr>
        <p:spPr>
          <a:xfrm>
            <a:off x="1094096" y="3842932"/>
            <a:ext cx="4167115" cy="2163551"/>
          </a:xfrm>
        </p:spPr>
        <p:txBody>
          <a:bodyPr anchor="t">
            <a:normAutofit/>
          </a:bodyPr>
          <a:lstStyle/>
          <a:p>
            <a:pPr algn="l"/>
            <a:r>
              <a:rPr lang="en-US" dirty="0"/>
              <a:t>September 9, 2021</a:t>
            </a:r>
          </a:p>
          <a:p>
            <a:pPr algn="l"/>
            <a:r>
              <a:rPr lang="en-US" dirty="0"/>
              <a:t>California Energy Efficiency Coordinating Committee</a:t>
            </a:r>
          </a:p>
          <a:p>
            <a:pPr algn="l"/>
            <a:endParaRPr lang="en-US" dirty="0"/>
          </a:p>
        </p:txBody>
      </p:sp>
      <p:sp>
        <p:nvSpPr>
          <p:cNvPr id="19" name="Freeform: Shape 18">
            <a:extLst>
              <a:ext uri="{FF2B5EF4-FFF2-40B4-BE49-F238E27FC236}">
                <a16:creationId xmlns:a16="http://schemas.microsoft.com/office/drawing/2014/main" id="{C04BE0EF-3561-49B4-9A29-F283168A9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0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3 h 5154967"/>
              <a:gd name="connsiteX37" fmla="*/ 1625714 w 6184806"/>
              <a:gd name="connsiteY37" fmla="*/ 109243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2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0"/>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3"/>
                  <a:pt x="2445216" y="109243"/>
                </a:cubicBezTo>
                <a:cubicBezTo>
                  <a:pt x="1625714" y="109243"/>
                  <a:pt x="1625714" y="109243"/>
                  <a:pt x="1625714" y="109243"/>
                </a:cubicBezTo>
                <a:cubicBezTo>
                  <a:pt x="1572615" y="109243"/>
                  <a:pt x="1524825" y="137459"/>
                  <a:pt x="1498276" y="183309"/>
                </a:cubicBezTo>
                <a:cubicBezTo>
                  <a:pt x="1089410" y="890450"/>
                  <a:pt x="1089410" y="890450"/>
                  <a:pt x="1089410" y="890450"/>
                </a:cubicBezTo>
                <a:cubicBezTo>
                  <a:pt x="1062860" y="934537"/>
                  <a:pt x="1062860" y="990967"/>
                  <a:pt x="1089410" y="1035054"/>
                </a:cubicBezTo>
                <a:cubicBezTo>
                  <a:pt x="1498276" y="1742196"/>
                  <a:pt x="1498276" y="1742196"/>
                  <a:pt x="1498276" y="1742196"/>
                </a:cubicBezTo>
                <a:cubicBezTo>
                  <a:pt x="1511551" y="1765121"/>
                  <a:pt x="1530135" y="1783637"/>
                  <a:pt x="1552039" y="1796422"/>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Upward trend">
            <a:extLst>
              <a:ext uri="{FF2B5EF4-FFF2-40B4-BE49-F238E27FC236}">
                <a16:creationId xmlns:a16="http://schemas.microsoft.com/office/drawing/2014/main" id="{D5EF40D5-817E-4E50-816B-C9E9DE36AE1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31503" y="2129307"/>
            <a:ext cx="3217333" cy="3217333"/>
          </a:xfrm>
          <a:prstGeom prst="rect">
            <a:avLst/>
          </a:prstGeom>
        </p:spPr>
      </p:pic>
    </p:spTree>
    <p:extLst>
      <p:ext uri="{BB962C8B-B14F-4D97-AF65-F5344CB8AC3E}">
        <p14:creationId xmlns:p14="http://schemas.microsoft.com/office/powerpoint/2010/main" val="919301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DCDCD-B2C6-B848-B394-B144C6E30679}"/>
              </a:ext>
            </a:extLst>
          </p:cNvPr>
          <p:cNvSpPr>
            <a:spLocks noGrp="1"/>
          </p:cNvSpPr>
          <p:nvPr>
            <p:ph type="title"/>
          </p:nvPr>
        </p:nvSpPr>
        <p:spPr>
          <a:xfrm>
            <a:off x="870204" y="606564"/>
            <a:ext cx="10451592" cy="1325563"/>
          </a:xfrm>
        </p:spPr>
        <p:txBody>
          <a:bodyPr anchor="ctr">
            <a:normAutofit/>
          </a:bodyPr>
          <a:lstStyle/>
          <a:p>
            <a:r>
              <a:rPr lang="en-US" dirty="0"/>
              <a:t>Sub-Objective #4</a:t>
            </a:r>
          </a:p>
        </p:txBody>
      </p:sp>
      <p:sp>
        <p:nvSpPr>
          <p:cNvPr id="19" name="Rectangle 18">
            <a:extLst>
              <a:ext uri="{FF2B5EF4-FFF2-40B4-BE49-F238E27FC236}">
                <a16:creationId xmlns:a16="http://schemas.microsoft.com/office/drawing/2014/main" id="{A5711A0E-A428-4ED1-96CB-33D69FD84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874" y="2043803"/>
            <a:ext cx="10190252" cy="80683"/>
          </a:xfrm>
          <a:prstGeom prst="rect">
            <a:avLst/>
          </a:prstGeom>
          <a:solidFill>
            <a:schemeClr val="tx1">
              <a:lumMod val="50000"/>
              <a:lumOff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4" name="Content Placeholder 13">
            <a:extLst>
              <a:ext uri="{FF2B5EF4-FFF2-40B4-BE49-F238E27FC236}">
                <a16:creationId xmlns:a16="http://schemas.microsoft.com/office/drawing/2014/main" id="{26FD8CC6-8538-C84E-B6BD-CE78338A4694}"/>
              </a:ext>
            </a:extLst>
          </p:cNvPr>
          <p:cNvGraphicFramePr>
            <a:graphicFrameLocks noGrp="1"/>
          </p:cNvGraphicFramePr>
          <p:nvPr>
            <p:ph idx="1"/>
            <p:extLst>
              <p:ext uri="{D42A27DB-BD31-4B8C-83A1-F6EECF244321}">
                <p14:modId xmlns:p14="http://schemas.microsoft.com/office/powerpoint/2010/main" val="380113613"/>
              </p:ext>
            </p:extLst>
          </p:nvPr>
        </p:nvGraphicFramePr>
        <p:xfrm>
          <a:off x="1000874" y="2640549"/>
          <a:ext cx="10190253" cy="2572957"/>
        </p:xfrm>
        <a:graphic>
          <a:graphicData uri="http://schemas.openxmlformats.org/drawingml/2006/table">
            <a:tbl>
              <a:tblPr/>
              <a:tblGrid>
                <a:gridCol w="2150540">
                  <a:extLst>
                    <a:ext uri="{9D8B030D-6E8A-4147-A177-3AD203B41FA5}">
                      <a16:colId xmlns:a16="http://schemas.microsoft.com/office/drawing/2014/main" val="1089725472"/>
                    </a:ext>
                  </a:extLst>
                </a:gridCol>
                <a:gridCol w="8039713">
                  <a:extLst>
                    <a:ext uri="{9D8B030D-6E8A-4147-A177-3AD203B41FA5}">
                      <a16:colId xmlns:a16="http://schemas.microsoft.com/office/drawing/2014/main" val="2249827696"/>
                    </a:ext>
                  </a:extLst>
                </a:gridCol>
              </a:tblGrid>
              <a:tr h="237117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2500" b="1" i="1" u="none" strike="noStrike" dirty="0">
                          <a:solidFill>
                            <a:srgbClr val="000000"/>
                          </a:solidFill>
                          <a:effectLst/>
                          <a:latin typeface="Calibri" panose="020F0502020204030204" pitchFamily="34" charset="0"/>
                        </a:rPr>
                        <a:t>Agreement at 2</a:t>
                      </a:r>
                      <a:r>
                        <a:rPr lang="en-US" sz="2500" b="1" i="1" u="none" strike="noStrike" baseline="30000" dirty="0">
                          <a:solidFill>
                            <a:srgbClr val="000000"/>
                          </a:solidFill>
                          <a:effectLst/>
                          <a:latin typeface="Calibri" panose="020F0502020204030204" pitchFamily="34" charset="0"/>
                        </a:rPr>
                        <a:t>nd</a:t>
                      </a:r>
                      <a:r>
                        <a:rPr lang="en-US" sz="2500" b="1" i="1" u="none" strike="noStrike" dirty="0">
                          <a:solidFill>
                            <a:srgbClr val="000000"/>
                          </a:solidFill>
                          <a:effectLst/>
                          <a:latin typeface="Calibri" panose="020F0502020204030204" pitchFamily="34" charset="0"/>
                        </a:rPr>
                        <a:t> WG Mtg.</a:t>
                      </a:r>
                      <a:endParaRPr lang="en-US" sz="3200" b="0" i="0" u="none" strike="noStrike" dirty="0">
                        <a:effectLst/>
                        <a:latin typeface="Arial" panose="020B0604020202020204" pitchFamily="34" charset="0"/>
                      </a:endParaRPr>
                    </a:p>
                  </a:txBody>
                  <a:tcPr marL="17029" marR="17029" marT="170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marL="0" marR="0" indent="612140">
                        <a:lnSpc>
                          <a:spcPct val="107000"/>
                        </a:lnSpc>
                        <a:spcBef>
                          <a:spcPts val="0"/>
                        </a:spcBef>
                        <a:spcAft>
                          <a:spcPts val="0"/>
                        </a:spcAft>
                      </a:pP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Build, enable, and maintain innovation and accessibility in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technology, approaches, and services </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development </a:t>
                      </a:r>
                      <a:r>
                        <a:rPr lang="en-US" sz="2000" b="1" dirty="0">
                          <a:solidFill>
                            <a:srgbClr val="4472C4"/>
                          </a:solidFill>
                          <a:effectLst/>
                          <a:latin typeface="Calibri" panose="020F0502020204030204" pitchFamily="34" charset="0"/>
                          <a:ea typeface="Times New Roman" panose="02020603050405020304" pitchFamily="18" charset="0"/>
                          <a:cs typeface="Calibri" panose="020F0502020204030204" pitchFamily="34" charset="0"/>
                        </a:rPr>
                        <a:t>to increase </a:t>
                      </a:r>
                      <a:r>
                        <a:rPr lang="en-US" sz="2000" b="1" strike="sngStrike" dirty="0">
                          <a:effectLst/>
                          <a:latin typeface="Calibri" panose="020F0502020204030204" pitchFamily="34" charset="0"/>
                          <a:ea typeface="Times New Roman" panose="02020603050405020304" pitchFamily="18" charset="0"/>
                          <a:cs typeface="Calibri" panose="020F0502020204030204" pitchFamily="34" charset="0"/>
                        </a:rPr>
                        <a:t>cost-effectiveness</a:t>
                      </a:r>
                      <a:r>
                        <a:rPr lang="en-US" sz="2000" b="1" dirty="0">
                          <a:effectLst/>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value </a:t>
                      </a:r>
                      <a:r>
                        <a:rPr lang="en-US" sz="2000" b="1" dirty="0">
                          <a:solidFill>
                            <a:srgbClr val="4472C4"/>
                          </a:solidFill>
                          <a:effectLst/>
                          <a:latin typeface="Calibri" panose="020F0502020204030204" pitchFamily="34" charset="0"/>
                          <a:ea typeface="Times New Roman" panose="02020603050405020304" pitchFamily="18" charset="0"/>
                          <a:cs typeface="Calibri" panose="020F0502020204030204" pitchFamily="34" charset="0"/>
                        </a:rPr>
                        <a:t>of, decrease costs of, increase energy efficiency of, and/or increase scale of and/or access to emerging or existing energy efficient </a:t>
                      </a:r>
                      <a:r>
                        <a:rPr lang="en-US" sz="2000" b="1" strike="sngStrike" dirty="0">
                          <a:solidFill>
                            <a:srgbClr val="4472C4"/>
                          </a:solidFill>
                          <a:effectLst/>
                          <a:latin typeface="Calibri" panose="020F0502020204030204" pitchFamily="34" charset="0"/>
                          <a:ea typeface="Times New Roman" panose="02020603050405020304" pitchFamily="18" charset="0"/>
                          <a:cs typeface="Calibri" panose="020F0502020204030204" pitchFamily="34" charset="0"/>
                        </a:rPr>
                        <a:t>projects,</a:t>
                      </a:r>
                      <a:r>
                        <a:rPr lang="en-US" sz="2000" b="1" dirty="0">
                          <a:solidFill>
                            <a:srgbClr val="4472C4"/>
                          </a:solidFill>
                          <a:effectLst/>
                          <a:latin typeface="Calibri" panose="020F0502020204030204" pitchFamily="34" charset="0"/>
                          <a:ea typeface="Times New Roman" panose="02020603050405020304" pitchFamily="18" charset="0"/>
                          <a:cs typeface="Calibri" panose="020F0502020204030204" pitchFamily="34" charset="0"/>
                        </a:rPr>
                        <a:t> products, and/or services. </a:t>
                      </a:r>
                      <a:r>
                        <a:rPr lang="en-US" sz="2000" b="1" dirty="0">
                          <a:solidFill>
                            <a:srgbClr val="ED7D31"/>
                          </a:solidFill>
                          <a:effectLst/>
                          <a:latin typeface="Calibri" panose="020F0502020204030204" pitchFamily="34" charset="0"/>
                          <a:ea typeface="Times New Roman" panose="02020603050405020304" pitchFamily="18" charset="0"/>
                          <a:cs typeface="Calibri" panose="020F0502020204030204" pitchFamily="34" charset="0"/>
                        </a:rPr>
                        <a:t>[Activity e.g., moving beneficial technologies towards greater cost-effectiveness]</a:t>
                      </a:r>
                    </a:p>
                    <a:p>
                      <a:pPr marL="0" marR="0" indent="612140">
                        <a:lnSpc>
                          <a:spcPct val="107000"/>
                        </a:lnSpc>
                        <a:spcBef>
                          <a:spcPts val="0"/>
                        </a:spcBef>
                        <a:spcAft>
                          <a:spcPts val="0"/>
                        </a:spcAft>
                      </a:pPr>
                      <a:endParaRPr lang="en-US" sz="2000" b="1" dirty="0">
                        <a:solidFill>
                          <a:srgbClr val="ED7D31"/>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612140" algn="l" defTabSz="914400" rtl="0" eaLnBrk="1" fontAlgn="auto" latinLnBrk="0" hangingPunct="1">
                        <a:lnSpc>
                          <a:spcPct val="107000"/>
                        </a:lnSpc>
                        <a:spcBef>
                          <a:spcPts val="0"/>
                        </a:spcBef>
                        <a:spcAft>
                          <a:spcPts val="0"/>
                        </a:spcAft>
                        <a:buClrTx/>
                        <a:buSzTx/>
                        <a:buFontTx/>
                        <a:buNone/>
                        <a:tabLst/>
                        <a:defRPr/>
                      </a:pPr>
                      <a:r>
                        <a:rPr lang="en-US" sz="1800" b="1" dirty="0">
                          <a:solidFill>
                            <a:srgbClr val="ED7D31"/>
                          </a:solidFill>
                          <a:effectLst/>
                          <a:latin typeface="Calibri" panose="020F0502020204030204" pitchFamily="34" charset="0"/>
                          <a:ea typeface="Calibri" panose="020F0502020204030204" pitchFamily="34" charset="0"/>
                          <a:cs typeface="Calibri" panose="020F0502020204030204" pitchFamily="34" charset="0"/>
                        </a:rPr>
                        <a:t>Note: Proposed word edit from sub-MSMWG on Metrics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429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6400335"/>
                  </a:ext>
                </a:extLst>
              </a:tr>
            </a:tbl>
          </a:graphicData>
        </a:graphic>
      </p:graphicFrame>
    </p:spTree>
    <p:extLst>
      <p:ext uri="{BB962C8B-B14F-4D97-AF65-F5344CB8AC3E}">
        <p14:creationId xmlns:p14="http://schemas.microsoft.com/office/powerpoint/2010/main" val="4278167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5F663-62C9-E54D-8844-E86D6E879554}"/>
              </a:ext>
            </a:extLst>
          </p:cNvPr>
          <p:cNvSpPr>
            <a:spLocks noGrp="1"/>
          </p:cNvSpPr>
          <p:nvPr>
            <p:ph type="title"/>
          </p:nvPr>
        </p:nvSpPr>
        <p:spPr/>
        <p:txBody>
          <a:bodyPr>
            <a:normAutofit/>
          </a:bodyPr>
          <a:lstStyle/>
          <a:p>
            <a:r>
              <a:rPr lang="en-US" dirty="0"/>
              <a:t>Primary Objective: </a:t>
            </a:r>
            <a:r>
              <a:rPr lang="en-US" i="1" dirty="0"/>
              <a:t>“Supporting the long-term success of the energy efficiency market”</a:t>
            </a:r>
            <a:endParaRPr lang="en-US" dirty="0"/>
          </a:p>
        </p:txBody>
      </p:sp>
      <p:sp>
        <p:nvSpPr>
          <p:cNvPr id="3" name="Content Placeholder 2">
            <a:extLst>
              <a:ext uri="{FF2B5EF4-FFF2-40B4-BE49-F238E27FC236}">
                <a16:creationId xmlns:a16="http://schemas.microsoft.com/office/drawing/2014/main" id="{A27D060D-FFBE-454B-B517-C4D5B17F7624}"/>
              </a:ext>
            </a:extLst>
          </p:cNvPr>
          <p:cNvSpPr>
            <a:spLocks noGrp="1"/>
          </p:cNvSpPr>
          <p:nvPr>
            <p:ph idx="1"/>
          </p:nvPr>
        </p:nvSpPr>
        <p:spPr/>
        <p:txBody>
          <a:bodyPr/>
          <a:lstStyle/>
          <a:p>
            <a:pPr marL="457200" lvl="1" indent="0">
              <a:buNone/>
            </a:pPr>
            <a:endParaRPr lang="en-US" i="1" dirty="0"/>
          </a:p>
          <a:p>
            <a:pPr lvl="1"/>
            <a:r>
              <a:rPr lang="en-US" i="1" dirty="0"/>
              <a:t>Any need to change Primary Objective language based on Commission definition, or define “EE Market,” or include additional contextual text in Report? </a:t>
            </a:r>
            <a:endParaRPr lang="en-US" dirty="0"/>
          </a:p>
          <a:p>
            <a:endParaRPr lang="en-US" dirty="0"/>
          </a:p>
        </p:txBody>
      </p:sp>
    </p:spTree>
    <p:extLst>
      <p:ext uri="{BB962C8B-B14F-4D97-AF65-F5344CB8AC3E}">
        <p14:creationId xmlns:p14="http://schemas.microsoft.com/office/powerpoint/2010/main" val="2297567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7D8EC8-4157-6F4D-9425-FC28142FC1D1}"/>
              </a:ext>
            </a:extLst>
          </p:cNvPr>
          <p:cNvSpPr>
            <a:spLocks noGrp="1"/>
          </p:cNvSpPr>
          <p:nvPr>
            <p:ph type="title"/>
          </p:nvPr>
        </p:nvSpPr>
        <p:spPr>
          <a:xfrm>
            <a:off x="6892119" y="891540"/>
            <a:ext cx="4589493" cy="1578308"/>
          </a:xfrm>
        </p:spPr>
        <p:txBody>
          <a:bodyPr>
            <a:normAutofit/>
          </a:bodyPr>
          <a:lstStyle/>
          <a:p>
            <a:r>
              <a:rPr lang="en-US" sz="3400"/>
              <a:t>Next Steps on Segment “Objectives/sub-Objectives” </a:t>
            </a:r>
          </a:p>
        </p:txBody>
      </p:sp>
      <p:pic>
        <p:nvPicPr>
          <p:cNvPr id="6" name="Picture 5" descr="Calendar on table">
            <a:extLst>
              <a:ext uri="{FF2B5EF4-FFF2-40B4-BE49-F238E27FC236}">
                <a16:creationId xmlns:a16="http://schemas.microsoft.com/office/drawing/2014/main" id="{C14FBB25-C78D-45D2-AE8B-2594792E7A53}"/>
              </a:ext>
            </a:extLst>
          </p:cNvPr>
          <p:cNvPicPr>
            <a:picLocks noChangeAspect="1"/>
          </p:cNvPicPr>
          <p:nvPr/>
        </p:nvPicPr>
        <p:blipFill rotWithShape="1">
          <a:blip r:embed="rId2"/>
          <a:srcRect r="33495" b="-1"/>
          <a:stretch/>
        </p:blipFill>
        <p:spPr>
          <a:xfrm>
            <a:off x="1" y="10"/>
            <a:ext cx="6832674" cy="6857990"/>
          </a:xfrm>
          <a:custGeom>
            <a:avLst/>
            <a:gdLst/>
            <a:ahLst/>
            <a:cxnLst/>
            <a:rect l="l" t="t" r="r" b="b"/>
            <a:pathLst>
              <a:path w="6832674" h="6858000">
                <a:moveTo>
                  <a:pt x="0" y="0"/>
                </a:moveTo>
                <a:lnTo>
                  <a:pt x="6832674" y="0"/>
                </a:lnTo>
                <a:lnTo>
                  <a:pt x="6749707" y="183520"/>
                </a:lnTo>
                <a:cubicBezTo>
                  <a:pt x="6327787" y="1181050"/>
                  <a:pt x="6094475" y="2277779"/>
                  <a:pt x="6094475" y="3429000"/>
                </a:cubicBezTo>
                <a:cubicBezTo>
                  <a:pt x="6094475" y="4580222"/>
                  <a:pt x="6327787" y="5676950"/>
                  <a:pt x="6749707" y="6674481"/>
                </a:cubicBezTo>
                <a:lnTo>
                  <a:pt x="6832674" y="6858000"/>
                </a:lnTo>
                <a:lnTo>
                  <a:pt x="0" y="6858000"/>
                </a:lnTo>
                <a:close/>
              </a:path>
            </a:pathLst>
          </a:custGeom>
        </p:spPr>
      </p:pic>
      <p:sp>
        <p:nvSpPr>
          <p:cNvPr id="3" name="Content Placeholder 2">
            <a:extLst>
              <a:ext uri="{FF2B5EF4-FFF2-40B4-BE49-F238E27FC236}">
                <a16:creationId xmlns:a16="http://schemas.microsoft.com/office/drawing/2014/main" id="{156E75CB-3645-7746-8FAA-85FBBFAD3A90}"/>
              </a:ext>
            </a:extLst>
          </p:cNvPr>
          <p:cNvSpPr>
            <a:spLocks noGrp="1"/>
          </p:cNvSpPr>
          <p:nvPr>
            <p:ph idx="1"/>
          </p:nvPr>
        </p:nvSpPr>
        <p:spPr>
          <a:xfrm>
            <a:off x="6892119" y="2630161"/>
            <a:ext cx="4589491" cy="3332489"/>
          </a:xfrm>
        </p:spPr>
        <p:txBody>
          <a:bodyPr>
            <a:normAutofit/>
          </a:bodyPr>
          <a:lstStyle/>
          <a:p>
            <a:pPr marL="457200" lvl="1" indent="0">
              <a:buNone/>
            </a:pPr>
            <a:r>
              <a:rPr lang="en-US" sz="2000" dirty="0"/>
              <a:t>To come based on meeting discussion</a:t>
            </a:r>
          </a:p>
          <a:p>
            <a:endParaRPr lang="en-US" sz="2000" dirty="0"/>
          </a:p>
        </p:txBody>
      </p:sp>
      <p:sp>
        <p:nvSpPr>
          <p:cNvPr id="4" name="Slide Number Placeholder 3">
            <a:extLst>
              <a:ext uri="{FF2B5EF4-FFF2-40B4-BE49-F238E27FC236}">
                <a16:creationId xmlns:a16="http://schemas.microsoft.com/office/drawing/2014/main" id="{B2DCFE39-43D2-AF42-ADB8-DFA59766CB61}"/>
              </a:ext>
            </a:extLst>
          </p:cNvPr>
          <p:cNvSpPr>
            <a:spLocks noGrp="1"/>
          </p:cNvSpPr>
          <p:nvPr>
            <p:ph type="sldNum" sz="quarter" idx="12"/>
          </p:nvPr>
        </p:nvSpPr>
        <p:spPr>
          <a:xfrm>
            <a:off x="8610600" y="6356350"/>
            <a:ext cx="2743200" cy="365125"/>
          </a:xfrm>
        </p:spPr>
        <p:txBody>
          <a:bodyPr>
            <a:normAutofit/>
          </a:bodyPr>
          <a:lstStyle/>
          <a:p>
            <a:pPr>
              <a:spcAft>
                <a:spcPts val="600"/>
              </a:spcAft>
            </a:pPr>
            <a:fld id="{B52D1F0E-ADB9-054E-881E-D5691EC4F528}" type="slidenum">
              <a:rPr lang="en-US" smtClean="0"/>
              <a:pPr>
                <a:spcAft>
                  <a:spcPts val="600"/>
                </a:spcAft>
              </a:pPr>
              <a:t>12</a:t>
            </a:fld>
            <a:endParaRPr lang="en-US"/>
          </a:p>
        </p:txBody>
      </p:sp>
    </p:spTree>
    <p:extLst>
      <p:ext uri="{BB962C8B-B14F-4D97-AF65-F5344CB8AC3E}">
        <p14:creationId xmlns:p14="http://schemas.microsoft.com/office/powerpoint/2010/main" val="4176082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F54208A-81BB-0A43-B74A-F4847B7ADDF5}"/>
              </a:ext>
            </a:extLst>
          </p:cNvPr>
          <p:cNvSpPr>
            <a:spLocks noGrp="1"/>
          </p:cNvSpPr>
          <p:nvPr>
            <p:ph type="title"/>
          </p:nvPr>
        </p:nvSpPr>
        <p:spPr>
          <a:xfrm>
            <a:off x="170407" y="1490662"/>
            <a:ext cx="3523817" cy="2743200"/>
          </a:xfrm>
        </p:spPr>
        <p:txBody>
          <a:bodyPr anchor="t">
            <a:normAutofit fontScale="90000"/>
          </a:bodyPr>
          <a:lstStyle/>
          <a:p>
            <a:pPr algn="ctr"/>
            <a:r>
              <a:rPr lang="en-US" sz="4800" dirty="0">
                <a:solidFill>
                  <a:schemeClr val="bg1"/>
                </a:solidFill>
              </a:rPr>
              <a:t>Associated Priority Metrics (for each Segment Objective/sub-Objective)</a:t>
            </a:r>
          </a:p>
        </p:txBody>
      </p:sp>
      <p:sp>
        <p:nvSpPr>
          <p:cNvPr id="3" name="Text Placeholder 2">
            <a:extLst>
              <a:ext uri="{FF2B5EF4-FFF2-40B4-BE49-F238E27FC236}">
                <a16:creationId xmlns:a16="http://schemas.microsoft.com/office/drawing/2014/main" id="{97706077-DABE-A24F-A3D4-A88074815EE1}"/>
              </a:ext>
            </a:extLst>
          </p:cNvPr>
          <p:cNvSpPr>
            <a:spLocks noGrp="1"/>
          </p:cNvSpPr>
          <p:nvPr>
            <p:ph idx="1"/>
          </p:nvPr>
        </p:nvSpPr>
        <p:spPr>
          <a:xfrm>
            <a:off x="4330719" y="641615"/>
            <a:ext cx="7289799" cy="5533496"/>
          </a:xfrm>
        </p:spPr>
        <p:txBody>
          <a:bodyPr anchor="ctr">
            <a:normAutofit/>
          </a:bodyPr>
          <a:lstStyle/>
          <a:p>
            <a:pPr lvl="0"/>
            <a:r>
              <a:rPr lang="en-US" dirty="0"/>
              <a:t>Proposed Metrics-related Principles from sub-WG</a:t>
            </a:r>
          </a:p>
          <a:p>
            <a:pPr lvl="0"/>
            <a:r>
              <a:rPr lang="en-US" dirty="0"/>
              <a:t>Proposed Metrics from sub-WG</a:t>
            </a:r>
          </a:p>
          <a:p>
            <a:pPr lvl="0"/>
            <a:r>
              <a:rPr lang="en-US" dirty="0"/>
              <a:t>Identify any gaps in Metrics, and brainstorm alternatives</a:t>
            </a:r>
          </a:p>
          <a:p>
            <a:r>
              <a:rPr lang="en-US" dirty="0"/>
              <a:t>Next steps on Metrics </a:t>
            </a:r>
          </a:p>
        </p:txBody>
      </p:sp>
    </p:spTree>
    <p:extLst>
      <p:ext uri="{BB962C8B-B14F-4D97-AF65-F5344CB8AC3E}">
        <p14:creationId xmlns:p14="http://schemas.microsoft.com/office/powerpoint/2010/main" val="420398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463C9-092E-174E-AFD2-FCA94EBBD3AD}"/>
              </a:ext>
            </a:extLst>
          </p:cNvPr>
          <p:cNvSpPr>
            <a:spLocks noGrp="1"/>
          </p:cNvSpPr>
          <p:nvPr>
            <p:ph type="title"/>
          </p:nvPr>
        </p:nvSpPr>
        <p:spPr/>
        <p:txBody>
          <a:bodyPr>
            <a:normAutofit fontScale="90000"/>
          </a:bodyPr>
          <a:lstStyle/>
          <a:p>
            <a:pPr lvl="0"/>
            <a:r>
              <a:rPr lang="en-US" dirty="0"/>
              <a:t>Proposed Metrics-related Principles from sub-WG</a:t>
            </a:r>
          </a:p>
        </p:txBody>
      </p:sp>
      <p:sp>
        <p:nvSpPr>
          <p:cNvPr id="3" name="Content Placeholder 2">
            <a:extLst>
              <a:ext uri="{FF2B5EF4-FFF2-40B4-BE49-F238E27FC236}">
                <a16:creationId xmlns:a16="http://schemas.microsoft.com/office/drawing/2014/main" id="{0C205B22-FD4C-8049-90BE-CAB052C86B41}"/>
              </a:ext>
            </a:extLst>
          </p:cNvPr>
          <p:cNvSpPr>
            <a:spLocks noGrp="1"/>
          </p:cNvSpPr>
          <p:nvPr>
            <p:ph idx="1"/>
          </p:nvPr>
        </p:nvSpPr>
        <p:spPr/>
        <p:txBody>
          <a:bodyPr>
            <a:normAutofit lnSpcReduction="10000"/>
          </a:bodyPr>
          <a:lstStyle/>
          <a:p>
            <a:pPr marL="514350" indent="-514350">
              <a:buFont typeface="+mj-lt"/>
              <a:buAutoNum type="arabicPeriod"/>
            </a:pPr>
            <a:r>
              <a:rPr lang="en-US" b="1" dirty="0"/>
              <a:t>Segment vs. Program</a:t>
            </a:r>
          </a:p>
          <a:p>
            <a:pPr marL="914400" lvl="1" indent="-457200">
              <a:buFont typeface="+mj-lt"/>
              <a:buAutoNum type="alphaLcParenR"/>
            </a:pPr>
            <a:r>
              <a:rPr lang="en-US" dirty="0"/>
              <a:t>Market Support (MS) metrics proposed by the working group (WG) should focus on measuring performance of the overall segment, not of individual programs.</a:t>
            </a:r>
          </a:p>
          <a:p>
            <a:pPr marL="914400" lvl="1" indent="-457200">
              <a:buFont typeface="+mj-lt"/>
              <a:buAutoNum type="alphaLcParenR"/>
            </a:pPr>
            <a:r>
              <a:rPr lang="en-US" dirty="0"/>
              <a:t>When developing metrics, the WG should take a top-down approach meant to assess whether the MS segment is performing against the five sub-objectives.</a:t>
            </a:r>
          </a:p>
          <a:p>
            <a:pPr marL="514350" indent="-514350">
              <a:buFont typeface="+mj-lt"/>
              <a:buAutoNum type="arabicPeriod"/>
            </a:pPr>
            <a:r>
              <a:rPr lang="en-US" b="1" dirty="0"/>
              <a:t>Guidelines to setting metrics</a:t>
            </a:r>
          </a:p>
          <a:p>
            <a:pPr marL="914400" lvl="1" indent="-457200">
              <a:buFont typeface="+mj-lt"/>
              <a:buAutoNum type="alphaLcParenR"/>
            </a:pPr>
            <a:r>
              <a:rPr lang="en-US" dirty="0"/>
              <a:t>The recommendations of the WG should not prevent program and portfolio design flexibilities as this is important in the MS segment.</a:t>
            </a:r>
          </a:p>
          <a:p>
            <a:pPr marL="914400" lvl="1" indent="-457200">
              <a:buFont typeface="+mj-lt"/>
              <a:buAutoNum type="alphaLcParenR"/>
            </a:pPr>
            <a:r>
              <a:rPr lang="en-US" dirty="0"/>
              <a:t>Sub-objectives, metrics, and indicators can be revisited in the future to adjust as needed, in a TBD stakeholder process.</a:t>
            </a:r>
          </a:p>
          <a:p>
            <a:pPr marL="514350" indent="-514350">
              <a:buFont typeface="+mj-lt"/>
              <a:buAutoNum type="arabicPeriod"/>
            </a:pPr>
            <a:r>
              <a:rPr lang="en-US" b="1" dirty="0"/>
              <a:t>When to use them?</a:t>
            </a:r>
          </a:p>
          <a:p>
            <a:pPr marL="914400" lvl="1" indent="-457200">
              <a:buFont typeface="+mj-lt"/>
              <a:buAutoNum type="alphaLcParenR"/>
            </a:pPr>
            <a:r>
              <a:rPr lang="en-US" dirty="0"/>
              <a:t>MS programs should serve at least one MS sub-objective.</a:t>
            </a:r>
          </a:p>
          <a:p>
            <a:pPr lvl="1"/>
            <a:endParaRPr lang="en-US" dirty="0"/>
          </a:p>
        </p:txBody>
      </p:sp>
      <p:sp>
        <p:nvSpPr>
          <p:cNvPr id="4" name="Slide Number Placeholder 3">
            <a:extLst>
              <a:ext uri="{FF2B5EF4-FFF2-40B4-BE49-F238E27FC236}">
                <a16:creationId xmlns:a16="http://schemas.microsoft.com/office/drawing/2014/main" id="{231EB1DC-4B2D-BE40-A6B8-16E5D703775E}"/>
              </a:ext>
            </a:extLst>
          </p:cNvPr>
          <p:cNvSpPr>
            <a:spLocks noGrp="1"/>
          </p:cNvSpPr>
          <p:nvPr>
            <p:ph type="sldNum" sz="quarter" idx="12"/>
          </p:nvPr>
        </p:nvSpPr>
        <p:spPr/>
        <p:txBody>
          <a:bodyPr/>
          <a:lstStyle/>
          <a:p>
            <a:fld id="{B52D1F0E-ADB9-054E-881E-D5691EC4F528}" type="slidenum">
              <a:rPr lang="en-US" smtClean="0"/>
              <a:t>14</a:t>
            </a:fld>
            <a:endParaRPr lang="en-US" dirty="0"/>
          </a:p>
        </p:txBody>
      </p:sp>
    </p:spTree>
    <p:extLst>
      <p:ext uri="{BB962C8B-B14F-4D97-AF65-F5344CB8AC3E}">
        <p14:creationId xmlns:p14="http://schemas.microsoft.com/office/powerpoint/2010/main" val="3319911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24B22-F80B-3247-8105-29D807670895}"/>
              </a:ext>
            </a:extLst>
          </p:cNvPr>
          <p:cNvSpPr>
            <a:spLocks noGrp="1"/>
          </p:cNvSpPr>
          <p:nvPr>
            <p:ph type="title"/>
          </p:nvPr>
        </p:nvSpPr>
        <p:spPr/>
        <p:txBody>
          <a:bodyPr>
            <a:normAutofit fontScale="90000"/>
          </a:bodyPr>
          <a:lstStyle/>
          <a:p>
            <a:r>
              <a:rPr lang="en-US" dirty="0"/>
              <a:t>Proposed Metrics-related Principles from sub-WG</a:t>
            </a:r>
          </a:p>
        </p:txBody>
      </p:sp>
      <p:sp>
        <p:nvSpPr>
          <p:cNvPr id="3" name="Content Placeholder 2">
            <a:extLst>
              <a:ext uri="{FF2B5EF4-FFF2-40B4-BE49-F238E27FC236}">
                <a16:creationId xmlns:a16="http://schemas.microsoft.com/office/drawing/2014/main" id="{8DDBC829-6A3E-E747-BD9B-2198C2D34EA3}"/>
              </a:ext>
            </a:extLst>
          </p:cNvPr>
          <p:cNvSpPr>
            <a:spLocks noGrp="1"/>
          </p:cNvSpPr>
          <p:nvPr>
            <p:ph idx="1"/>
          </p:nvPr>
        </p:nvSpPr>
        <p:spPr/>
        <p:txBody>
          <a:bodyPr>
            <a:normAutofit fontScale="92500" lnSpcReduction="10000"/>
          </a:bodyPr>
          <a:lstStyle/>
          <a:p>
            <a:pPr marL="514350" indent="-514350">
              <a:buFont typeface="+mj-lt"/>
              <a:buAutoNum type="arabicPeriod" startAt="4"/>
            </a:pPr>
            <a:r>
              <a:rPr lang="en-US" b="1" dirty="0"/>
              <a:t>Program Portfolios</a:t>
            </a:r>
          </a:p>
          <a:p>
            <a:pPr marL="914400" lvl="1" indent="-457200">
              <a:buFont typeface="+mj-lt"/>
              <a:buAutoNum type="alphaLcParenR"/>
            </a:pPr>
            <a:r>
              <a:rPr lang="en-US" dirty="0"/>
              <a:t>PAs (especially the IOU-PAs) are encouraged, but not required, to offer a portfolio of MS programs that support all 5 of the MS segment sub-objectives.</a:t>
            </a:r>
          </a:p>
          <a:p>
            <a:pPr marL="914400" lvl="1" indent="-457200">
              <a:buFont typeface="+mj-lt"/>
              <a:buAutoNum type="alphaLcParenR"/>
            </a:pPr>
            <a:r>
              <a:rPr lang="en-US" dirty="0"/>
              <a:t>PAs and Program Implementers can develop their own MS metrics to track the performance of their programs. </a:t>
            </a:r>
          </a:p>
          <a:p>
            <a:pPr marL="914400" lvl="1" indent="-457200">
              <a:buFont typeface="+mj-lt"/>
              <a:buAutoNum type="alphaLcParenR"/>
            </a:pPr>
            <a:r>
              <a:rPr lang="en-US" dirty="0"/>
              <a:t>Although MS segment programs can contribute to Resource Acquisition program participation in the short and long term, MS segment programs are not required to do so.</a:t>
            </a:r>
          </a:p>
          <a:p>
            <a:pPr marL="914400" lvl="1" indent="-457200">
              <a:buFont typeface="+mj-lt"/>
              <a:buAutoNum type="alphaLcParenR"/>
            </a:pPr>
            <a:r>
              <a:rPr lang="en-US" dirty="0"/>
              <a:t>Non-Resource Codes and Standards (C&amp;S) activities should be segmented within C&amp;S and not MS.</a:t>
            </a:r>
          </a:p>
          <a:p>
            <a:pPr marL="914400" lvl="1" indent="-457200">
              <a:buFont typeface="+mj-lt"/>
              <a:buAutoNum type="alphaLcParenR"/>
            </a:pPr>
            <a:r>
              <a:rPr lang="en-US" dirty="0"/>
              <a:t>The Market Support Segment should build and enable the foundation for future long-term energy savings that align with Commission and California climate policy.</a:t>
            </a:r>
          </a:p>
          <a:p>
            <a:pPr marL="514350" indent="-514350">
              <a:buFont typeface="+mj-lt"/>
              <a:buAutoNum type="arabicPeriod" startAt="4"/>
            </a:pPr>
            <a:r>
              <a:rPr lang="en-US" b="1" dirty="0"/>
              <a:t>Reporting</a:t>
            </a:r>
          </a:p>
          <a:p>
            <a:pPr marL="914400" lvl="1" indent="-457200">
              <a:buFont typeface="+mj-lt"/>
              <a:buAutoNum type="alphaLcParenR"/>
            </a:pPr>
            <a:r>
              <a:rPr lang="en-US" dirty="0"/>
              <a:t>PAs should begin tracking and reporting on MS metrics during program years 2022-2023.</a:t>
            </a:r>
          </a:p>
          <a:p>
            <a:pPr lvl="1"/>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22F9133C-8FE4-CB46-B40D-7F0E6BD36751}"/>
              </a:ext>
            </a:extLst>
          </p:cNvPr>
          <p:cNvSpPr>
            <a:spLocks noGrp="1"/>
          </p:cNvSpPr>
          <p:nvPr>
            <p:ph type="sldNum" sz="quarter" idx="12"/>
          </p:nvPr>
        </p:nvSpPr>
        <p:spPr/>
        <p:txBody>
          <a:bodyPr/>
          <a:lstStyle/>
          <a:p>
            <a:fld id="{B52D1F0E-ADB9-054E-881E-D5691EC4F528}" type="slidenum">
              <a:rPr lang="en-US" smtClean="0"/>
              <a:t>15</a:t>
            </a:fld>
            <a:endParaRPr lang="en-US" dirty="0"/>
          </a:p>
        </p:txBody>
      </p:sp>
    </p:spTree>
    <p:extLst>
      <p:ext uri="{BB962C8B-B14F-4D97-AF65-F5344CB8AC3E}">
        <p14:creationId xmlns:p14="http://schemas.microsoft.com/office/powerpoint/2010/main" val="2370647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8A824DA-3A96-4775-BE5B-7086C43E107D}"/>
              </a:ext>
            </a:extLst>
          </p:cNvPr>
          <p:cNvSpPr txBox="1"/>
          <p:nvPr/>
        </p:nvSpPr>
        <p:spPr>
          <a:xfrm>
            <a:off x="613954" y="714104"/>
            <a:ext cx="10964091" cy="3413759"/>
          </a:xfrm>
          <a:prstGeom prst="rect">
            <a:avLst/>
          </a:prstGeom>
          <a:noFill/>
        </p:spPr>
        <p:txBody>
          <a:bodyPr wrap="square">
            <a:spAutoFit/>
          </a:bodyPr>
          <a:lstStyle/>
          <a:p>
            <a:pPr marL="0" marR="0" indent="612140">
              <a:lnSpc>
                <a:spcPct val="107000"/>
              </a:lnSpc>
              <a:spcBef>
                <a:spcPts val="0"/>
              </a:spcBef>
              <a:spcAft>
                <a:spcPts val="0"/>
              </a:spcAft>
            </a:pPr>
            <a:r>
              <a:rPr lang="en-US"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r>
              <a:rPr lang="en-US"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Build, enable, and maintain demand </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 energy efficient </a:t>
            </a:r>
            <a:r>
              <a:rPr lang="en-US" sz="2400" strike="sngStrik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projects, </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products, and services in all sectors and industries</a:t>
            </a:r>
            <a:r>
              <a:rPr lang="en-US"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b="1" dirty="0">
                <a:solidFill>
                  <a:srgbClr val="4472C4"/>
                </a:solidFill>
                <a:effectLst/>
                <a:latin typeface="Calibri" panose="020F0502020204030204" pitchFamily="34" charset="0"/>
                <a:ea typeface="Times New Roman" panose="02020603050405020304" pitchFamily="18" charset="0"/>
                <a:cs typeface="Calibri" panose="020F0502020204030204" pitchFamily="34" charset="0"/>
              </a:rPr>
              <a:t>to ensure interest in, knowledge of benefits of, or awareness of how to obtain energy efficiency products and/or services. </a:t>
            </a:r>
            <a:r>
              <a:rPr lang="en-US" sz="2400" b="1" dirty="0">
                <a:solidFill>
                  <a:srgbClr val="ED7D31"/>
                </a:solidFill>
                <a:effectLst/>
                <a:latin typeface="Calibri" panose="020F0502020204030204" pitchFamily="34" charset="0"/>
                <a:ea typeface="Times New Roman" panose="02020603050405020304" pitchFamily="18" charset="0"/>
                <a:cs typeface="Calibri" panose="020F0502020204030204" pitchFamily="34" charset="0"/>
              </a:rPr>
              <a:t>[Activity e.g., educating customers, building demand]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alibri" panose="020F050202020403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Total Market – AKAB Survey to IOU Customers</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 of customer sample aware of EE product/service (awareness)</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 of customer sample that is knowledgeable of EE product/service's benefits (knowledge)</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 of customer sample that is interested in obtaining the product/service (attitude)</a:t>
            </a:r>
          </a:p>
          <a:p>
            <a:pPr marL="742950" marR="0" lvl="1" indent="-285750">
              <a:lnSpc>
                <a:spcPct val="107000"/>
              </a:lnSpc>
              <a:spcBef>
                <a:spcPts val="0"/>
              </a:spcBef>
              <a:spcAft>
                <a:spcPts val="80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 of customer sample that has taken action towards obtaining product/service (behavior)</a:t>
            </a:r>
          </a:p>
        </p:txBody>
      </p:sp>
    </p:spTree>
    <p:extLst>
      <p:ext uri="{BB962C8B-B14F-4D97-AF65-F5344CB8AC3E}">
        <p14:creationId xmlns:p14="http://schemas.microsoft.com/office/powerpoint/2010/main" val="117644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EADC5EA-3DD4-40D6-AB4D-44C6D32479EE}"/>
              </a:ext>
            </a:extLst>
          </p:cNvPr>
          <p:cNvSpPr txBox="1"/>
          <p:nvPr/>
        </p:nvSpPr>
        <p:spPr>
          <a:xfrm>
            <a:off x="488768" y="658676"/>
            <a:ext cx="11214463" cy="5346785"/>
          </a:xfrm>
          <a:prstGeom prst="rect">
            <a:avLst/>
          </a:prstGeom>
          <a:noFill/>
        </p:spPr>
        <p:txBody>
          <a:bodyPr wrap="square">
            <a:spAutoFit/>
          </a:bodyPr>
          <a:lstStyle/>
          <a:p>
            <a:pPr marL="0" marR="0" indent="612140">
              <a:lnSpc>
                <a:spcPct val="107000"/>
              </a:lnSpc>
              <a:spcBef>
                <a:spcPts val="0"/>
              </a:spcBef>
              <a:spcAft>
                <a:spcPts val="0"/>
              </a:spcAft>
            </a:pPr>
            <a:r>
              <a:rPr lang="en-US"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a:t>
            </a:r>
            <a:r>
              <a:rPr lang="en-US"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Build, enable, and maintain supply chains </a:t>
            </a:r>
            <a:r>
              <a:rPr lang="en-US" sz="2400" b="1" dirty="0">
                <a:solidFill>
                  <a:srgbClr val="4472C4"/>
                </a:solidFill>
                <a:effectLst/>
                <a:latin typeface="Calibri" panose="020F0502020204030204" pitchFamily="34" charset="0"/>
                <a:ea typeface="Times New Roman" panose="02020603050405020304" pitchFamily="18" charset="0"/>
                <a:cs typeface="Calibri" panose="020F0502020204030204" pitchFamily="34" charset="0"/>
              </a:rPr>
              <a:t>to increase the capability and desire of market actors to supply energy efficient </a:t>
            </a:r>
            <a:r>
              <a:rPr lang="en-US" sz="2400" b="1" strike="sngStrike" dirty="0">
                <a:solidFill>
                  <a:srgbClr val="4472C4"/>
                </a:solidFill>
                <a:effectLst/>
                <a:latin typeface="Calibri" panose="020F0502020204030204" pitchFamily="34" charset="0"/>
                <a:ea typeface="Times New Roman" panose="02020603050405020304" pitchFamily="18" charset="0"/>
                <a:cs typeface="Calibri" panose="020F0502020204030204" pitchFamily="34" charset="0"/>
              </a:rPr>
              <a:t>projects</a:t>
            </a:r>
            <a:r>
              <a:rPr lang="en-US" sz="2400" b="1" strike="sngStrike" dirty="0">
                <a:solidFill>
                  <a:srgbClr val="2F75B5"/>
                </a:solidFill>
                <a:effectLst/>
                <a:latin typeface="Calibri" panose="020F0502020204030204" pitchFamily="34" charset="0"/>
                <a:ea typeface="Times New Roman" panose="02020603050405020304" pitchFamily="18" charset="0"/>
                <a:cs typeface="Calibri" panose="020F0502020204030204" pitchFamily="34" charset="0"/>
              </a:rPr>
              <a:t>,</a:t>
            </a:r>
            <a:r>
              <a:rPr lang="en-US" sz="2400" b="1" dirty="0">
                <a:solidFill>
                  <a:srgbClr val="4472C4"/>
                </a:solidFill>
                <a:effectLst/>
                <a:latin typeface="Calibri" panose="020F0502020204030204" pitchFamily="34" charset="0"/>
                <a:ea typeface="Times New Roman" panose="02020603050405020304" pitchFamily="18" charset="0"/>
                <a:cs typeface="Calibri" panose="020F0502020204030204" pitchFamily="34" charset="0"/>
              </a:rPr>
              <a:t> products</a:t>
            </a:r>
            <a:r>
              <a:rPr lang="en-US" sz="2400" b="1" strike="sngStrike" dirty="0">
                <a:solidFill>
                  <a:srgbClr val="2F75B5"/>
                </a:solidFill>
                <a:effectLst/>
                <a:latin typeface="Calibri" panose="020F0502020204030204" pitchFamily="34" charset="0"/>
                <a:ea typeface="Times New Roman" panose="02020603050405020304" pitchFamily="18" charset="0"/>
                <a:cs typeface="Calibri" panose="020F0502020204030204" pitchFamily="34" charset="0"/>
              </a:rPr>
              <a:t>,</a:t>
            </a:r>
            <a:r>
              <a:rPr lang="en-US" sz="2400" b="1" dirty="0">
                <a:solidFill>
                  <a:srgbClr val="4472C4"/>
                </a:solidFill>
                <a:effectLst/>
                <a:latin typeface="Calibri" panose="020F0502020204030204" pitchFamily="34" charset="0"/>
                <a:ea typeface="Times New Roman" panose="02020603050405020304" pitchFamily="18" charset="0"/>
                <a:cs typeface="Calibri" panose="020F0502020204030204" pitchFamily="34" charset="0"/>
              </a:rPr>
              <a:t> and/or services and to increase the ability, capability, and desire of market actors to perform/ensure quality installation that optimizes energy efficiency savings. </a:t>
            </a:r>
            <a:r>
              <a:rPr lang="en-US" sz="2400" b="1" dirty="0">
                <a:solidFill>
                  <a:srgbClr val="ED7D31"/>
                </a:solidFill>
                <a:effectLst/>
                <a:latin typeface="Calibri" panose="020F0502020204030204" pitchFamily="34" charset="0"/>
                <a:ea typeface="Times New Roman" panose="02020603050405020304" pitchFamily="18" charset="0"/>
                <a:cs typeface="Calibri" panose="020F0502020204030204" pitchFamily="34" charset="0"/>
              </a:rPr>
              <a:t>[Activity e.g., training contractors]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alibri" panose="020F050202020403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Total Market – AKAB Survey to California Market Actors</a:t>
            </a:r>
          </a:p>
          <a:p>
            <a:pPr marL="914400" marR="0" lvl="1" indent="-457200">
              <a:lnSpc>
                <a:spcPct val="107000"/>
              </a:lnSpc>
              <a:spcBef>
                <a:spcPts val="0"/>
              </a:spcBef>
              <a:spcAft>
                <a:spcPts val="0"/>
              </a:spcAft>
              <a:buFont typeface="+mj-lt"/>
              <a:buAutoNum type="alphaUcPeriod"/>
            </a:pPr>
            <a:r>
              <a:rPr lang="en-US"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Capability and desire to supply</a:t>
            </a:r>
          </a:p>
          <a:p>
            <a:pPr marL="1143000" marR="0" lvl="2" indent="-228600">
              <a:lnSpc>
                <a:spcPct val="107000"/>
              </a:lnSpc>
              <a:spcBef>
                <a:spcPts val="0"/>
              </a:spcBef>
              <a:spcAft>
                <a:spcPts val="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 of market actors aware of energy efficient products and/or services that can be supplied to customers (awareness)</a:t>
            </a:r>
          </a:p>
          <a:p>
            <a:pPr marL="1143000" marR="0" lvl="2" indent="-228600">
              <a:lnSpc>
                <a:spcPct val="107000"/>
              </a:lnSpc>
              <a:spcBef>
                <a:spcPts val="0"/>
              </a:spcBef>
              <a:spcAft>
                <a:spcPts val="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 of market actors knowledgeable of energy efficient products and/or services that can be supplied to customers (knowledge)</a:t>
            </a:r>
          </a:p>
          <a:p>
            <a:pPr marL="1143000" marR="0" lvl="2" indent="-228600">
              <a:lnSpc>
                <a:spcPct val="107000"/>
              </a:lnSpc>
              <a:spcBef>
                <a:spcPts val="0"/>
              </a:spcBef>
              <a:spcAft>
                <a:spcPts val="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 of market actors that are interested in supplying energy efficient products and/or services to customers (attitude)</a:t>
            </a:r>
          </a:p>
          <a:p>
            <a:pPr marL="1143000" marR="0" lvl="2" indent="-228600">
              <a:lnSpc>
                <a:spcPct val="107000"/>
              </a:lnSpc>
              <a:spcBef>
                <a:spcPts val="0"/>
              </a:spcBef>
              <a:spcAft>
                <a:spcPts val="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 of market actors that have supplied energy efficient products and/or services to customers (behavior)</a:t>
            </a:r>
          </a:p>
        </p:txBody>
      </p:sp>
    </p:spTree>
    <p:extLst>
      <p:ext uri="{BB962C8B-B14F-4D97-AF65-F5344CB8AC3E}">
        <p14:creationId xmlns:p14="http://schemas.microsoft.com/office/powerpoint/2010/main" val="4271188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EADC5EA-3DD4-40D6-AB4D-44C6D32479EE}"/>
              </a:ext>
            </a:extLst>
          </p:cNvPr>
          <p:cNvSpPr txBox="1"/>
          <p:nvPr/>
        </p:nvSpPr>
        <p:spPr>
          <a:xfrm>
            <a:off x="376645" y="658676"/>
            <a:ext cx="11676018" cy="5383525"/>
          </a:xfrm>
          <a:prstGeom prst="rect">
            <a:avLst/>
          </a:prstGeom>
          <a:noFill/>
        </p:spPr>
        <p:txBody>
          <a:bodyPr wrap="square">
            <a:spAutoFit/>
          </a:bodyPr>
          <a:lstStyle/>
          <a:p>
            <a:pPr marL="0" marR="0" indent="612140">
              <a:lnSpc>
                <a:spcPct val="107000"/>
              </a:lnSpc>
              <a:spcBef>
                <a:spcPts val="0"/>
              </a:spcBef>
              <a:spcAft>
                <a:spcPts val="0"/>
              </a:spcAft>
            </a:pPr>
            <a:r>
              <a:rPr lang="en-US"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2B)</a:t>
            </a:r>
            <a:r>
              <a:rPr lang="en-US"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Build, enable, and maintain supply chains </a:t>
            </a:r>
            <a:r>
              <a:rPr lang="en-US" sz="2400" b="1" dirty="0">
                <a:solidFill>
                  <a:srgbClr val="4472C4"/>
                </a:solidFill>
                <a:effectLst/>
                <a:latin typeface="Calibri" panose="020F0502020204030204" pitchFamily="34" charset="0"/>
                <a:ea typeface="Times New Roman" panose="02020603050405020304" pitchFamily="18" charset="0"/>
                <a:cs typeface="Calibri" panose="020F0502020204030204" pitchFamily="34" charset="0"/>
              </a:rPr>
              <a:t>to increase the capability and desire of market actors to supply energy efficient </a:t>
            </a:r>
            <a:r>
              <a:rPr lang="en-US" sz="2400" b="1" strike="sngStrike" dirty="0">
                <a:solidFill>
                  <a:srgbClr val="4472C4"/>
                </a:solidFill>
                <a:effectLst/>
                <a:latin typeface="Calibri" panose="020F0502020204030204" pitchFamily="34" charset="0"/>
                <a:ea typeface="Times New Roman" panose="02020603050405020304" pitchFamily="18" charset="0"/>
                <a:cs typeface="Calibri" panose="020F0502020204030204" pitchFamily="34" charset="0"/>
              </a:rPr>
              <a:t>projects,</a:t>
            </a:r>
            <a:r>
              <a:rPr lang="en-US" sz="2400" b="1" dirty="0">
                <a:solidFill>
                  <a:srgbClr val="4472C4"/>
                </a:solidFill>
                <a:effectLst/>
                <a:latin typeface="Calibri" panose="020F0502020204030204" pitchFamily="34" charset="0"/>
                <a:ea typeface="Times New Roman" panose="02020603050405020304" pitchFamily="18" charset="0"/>
                <a:cs typeface="Calibri" panose="020F0502020204030204" pitchFamily="34" charset="0"/>
              </a:rPr>
              <a:t> products</a:t>
            </a:r>
            <a:r>
              <a:rPr lang="en-US" sz="2400" b="1" strike="sngStrike" dirty="0">
                <a:solidFill>
                  <a:srgbClr val="2F75B5"/>
                </a:solidFill>
                <a:effectLst/>
                <a:latin typeface="Calibri" panose="020F0502020204030204" pitchFamily="34" charset="0"/>
                <a:ea typeface="Times New Roman" panose="02020603050405020304" pitchFamily="18" charset="0"/>
                <a:cs typeface="Calibri" panose="020F0502020204030204" pitchFamily="34" charset="0"/>
              </a:rPr>
              <a:t>,</a:t>
            </a:r>
            <a:r>
              <a:rPr lang="en-US" sz="2400" b="1" dirty="0">
                <a:solidFill>
                  <a:srgbClr val="4472C4"/>
                </a:solidFill>
                <a:effectLst/>
                <a:latin typeface="Calibri" panose="020F0502020204030204" pitchFamily="34" charset="0"/>
                <a:ea typeface="Times New Roman" panose="02020603050405020304" pitchFamily="18" charset="0"/>
                <a:cs typeface="Calibri" panose="020F0502020204030204" pitchFamily="34" charset="0"/>
              </a:rPr>
              <a:t> and/or services and to increase the ability, capability, and desire of market actors to perform/ensure quality installation that optimizes energy efficiency savings. </a:t>
            </a:r>
            <a:r>
              <a:rPr lang="en-US" sz="2400" b="1" dirty="0">
                <a:solidFill>
                  <a:srgbClr val="ED7D31"/>
                </a:solidFill>
                <a:effectLst/>
                <a:latin typeface="Calibri" panose="020F0502020204030204" pitchFamily="34" charset="0"/>
                <a:ea typeface="Times New Roman" panose="02020603050405020304" pitchFamily="18" charset="0"/>
                <a:cs typeface="Calibri" panose="020F0502020204030204" pitchFamily="34" charset="0"/>
              </a:rPr>
              <a:t>[Activity e.g., training contractors]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alibri" panose="020F050202020403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Total Market – AKAB Survey to California Market Actors</a:t>
            </a:r>
          </a:p>
          <a:p>
            <a:pPr marL="914400" marR="0" lvl="1" indent="-457200">
              <a:lnSpc>
                <a:spcPct val="107000"/>
              </a:lnSpc>
              <a:spcBef>
                <a:spcPts val="0"/>
              </a:spcBef>
              <a:spcAft>
                <a:spcPts val="0"/>
              </a:spcAft>
              <a:buFont typeface="+mj-lt"/>
              <a:buAutoNum type="alphaUcPeriod" startAt="2"/>
            </a:pPr>
            <a:r>
              <a:rPr lang="en-US"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Increase ability, capability and desire to realize quality installations</a:t>
            </a:r>
          </a:p>
          <a:p>
            <a:pPr marL="1143000" marR="0" lvl="2" indent="-228600">
              <a:lnSpc>
                <a:spcPct val="107000"/>
              </a:lnSpc>
              <a:spcBef>
                <a:spcPts val="0"/>
              </a:spcBef>
              <a:spcAft>
                <a:spcPts val="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 of market actors aware of what is required to perform/ensure quality installation of energy efficient products and/or services that optimizes energy efficiency savings (awareness)</a:t>
            </a:r>
          </a:p>
          <a:p>
            <a:pPr marL="1143000" marR="0" lvl="2" indent="-228600">
              <a:lnSpc>
                <a:spcPct val="107000"/>
              </a:lnSpc>
              <a:spcBef>
                <a:spcPts val="0"/>
              </a:spcBef>
              <a:spcAft>
                <a:spcPts val="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 of market actors knowledgeable of how to perform to perform/ensure quality installation of energy efficient products and/or services that optimizes energy efficiency savings (knowledge)</a:t>
            </a:r>
          </a:p>
          <a:p>
            <a:pPr marL="1143000" marR="0" lvl="2" indent="-228600">
              <a:lnSpc>
                <a:spcPct val="107000"/>
              </a:lnSpc>
              <a:spcBef>
                <a:spcPts val="0"/>
              </a:spcBef>
              <a:spcAft>
                <a:spcPts val="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 of market actors that are interested in performing/ensuring quality installation of energy efficient products and/or services that optimizes energy efficiency savings (attitude)</a:t>
            </a:r>
          </a:p>
          <a:p>
            <a:pPr marL="1143000" marR="0" lvl="2" indent="-228600">
              <a:lnSpc>
                <a:spcPct val="107000"/>
              </a:lnSpc>
              <a:spcBef>
                <a:spcPts val="0"/>
              </a:spcBef>
              <a:spcAft>
                <a:spcPts val="80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 of market actors that have performed/ensured quality installation of energy efficient products and/or services that optimizes energy efficiency savings (behavior)</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1848863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434C712-6A93-447D-907F-AC2636F80666}"/>
              </a:ext>
            </a:extLst>
          </p:cNvPr>
          <p:cNvSpPr txBox="1"/>
          <p:nvPr/>
        </p:nvSpPr>
        <p:spPr>
          <a:xfrm>
            <a:off x="583474" y="706903"/>
            <a:ext cx="10972800" cy="4688143"/>
          </a:xfrm>
          <a:prstGeom prst="rect">
            <a:avLst/>
          </a:prstGeom>
          <a:noFill/>
        </p:spPr>
        <p:txBody>
          <a:bodyPr wrap="square">
            <a:spAutoFit/>
          </a:bodyPr>
          <a:lstStyle/>
          <a:p>
            <a:pPr marL="0" marR="0" indent="612140">
              <a:lnSpc>
                <a:spcPct val="107000"/>
              </a:lnSpc>
              <a:spcBef>
                <a:spcPts val="0"/>
              </a:spcBef>
              <a:spcAft>
                <a:spcPts val="0"/>
              </a:spcAft>
            </a:pPr>
            <a:r>
              <a:rPr lang="en-US"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 Build, enable, and maintain partnerships</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strike="sngStrik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between</a:t>
            </a:r>
            <a:r>
              <a:rPr lang="en-US" sz="24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with </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consumers, governments, advocates, contractors, suppliers, manufacturers, community-based organizations and/or others</a:t>
            </a:r>
            <a:r>
              <a:rPr lang="en-US"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b="1" dirty="0">
                <a:solidFill>
                  <a:srgbClr val="2F75B5"/>
                </a:solidFill>
                <a:effectLst/>
                <a:latin typeface="Calibri" panose="020F0502020204030204" pitchFamily="34" charset="0"/>
                <a:ea typeface="Times New Roman" panose="02020603050405020304" pitchFamily="18" charset="0"/>
                <a:cs typeface="Calibri" panose="020F0502020204030204" pitchFamily="34" charset="0"/>
              </a:rPr>
              <a:t>to obtain delivery and/or funding efficiencies for energy efficiency </a:t>
            </a:r>
            <a:r>
              <a:rPr lang="en-US" sz="2400" b="1" strike="sngStrike" dirty="0">
                <a:solidFill>
                  <a:srgbClr val="2F75B5"/>
                </a:solidFill>
                <a:effectLst/>
                <a:latin typeface="Calibri" panose="020F0502020204030204" pitchFamily="34" charset="0"/>
                <a:ea typeface="Times New Roman" panose="02020603050405020304" pitchFamily="18" charset="0"/>
                <a:cs typeface="Calibri" panose="020F0502020204030204" pitchFamily="34" charset="0"/>
              </a:rPr>
              <a:t>projects, </a:t>
            </a:r>
            <a:r>
              <a:rPr lang="en-US" sz="2400" b="1" dirty="0">
                <a:solidFill>
                  <a:srgbClr val="2F75B5"/>
                </a:solidFill>
                <a:effectLst/>
                <a:latin typeface="Calibri" panose="020F0502020204030204" pitchFamily="34" charset="0"/>
                <a:ea typeface="Times New Roman" panose="02020603050405020304" pitchFamily="18" charset="0"/>
                <a:cs typeface="Calibri" panose="020F0502020204030204" pitchFamily="34" charset="0"/>
              </a:rPr>
              <a:t>products</a:t>
            </a:r>
            <a:r>
              <a:rPr lang="en-US" sz="2400" b="1" strike="sngStrike" dirty="0">
                <a:solidFill>
                  <a:srgbClr val="2F75B5"/>
                </a:solidFill>
                <a:effectLst/>
                <a:latin typeface="Calibri" panose="020F0502020204030204" pitchFamily="34" charset="0"/>
                <a:ea typeface="Times New Roman" panose="02020603050405020304" pitchFamily="18" charset="0"/>
                <a:cs typeface="Calibri" panose="020F0502020204030204" pitchFamily="34" charset="0"/>
              </a:rPr>
              <a:t>,</a:t>
            </a:r>
            <a:r>
              <a:rPr lang="en-US" sz="2400" b="1" dirty="0">
                <a:solidFill>
                  <a:srgbClr val="2F75B5"/>
                </a:solidFill>
                <a:effectLst/>
                <a:latin typeface="Calibri" panose="020F0502020204030204" pitchFamily="34" charset="0"/>
                <a:ea typeface="Times New Roman" panose="02020603050405020304" pitchFamily="18" charset="0"/>
                <a:cs typeface="Calibri" panose="020F0502020204030204" pitchFamily="34" charset="0"/>
              </a:rPr>
              <a:t> and/or services and added value for partners.</a:t>
            </a:r>
            <a:r>
              <a:rPr lang="en-US"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b="1" dirty="0">
                <a:solidFill>
                  <a:srgbClr val="ED7D31"/>
                </a:solidFill>
                <a:effectLst/>
                <a:latin typeface="Calibri" panose="020F0502020204030204" pitchFamily="34" charset="0"/>
                <a:ea typeface="Times New Roman" panose="02020603050405020304" pitchFamily="18" charset="0"/>
                <a:cs typeface="Calibri" panose="020F0502020204030204" pitchFamily="34" charset="0"/>
              </a:rPr>
              <a:t>[Activity e.g., building partnerships]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alibri" panose="020F050202020403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Survey to Program Partners identified by PAs </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Number of partners</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Assessed value of the partnership by partners</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 of partners that have taken action supporting energy efficiency</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Tx/>
              <a:buChar char="-"/>
            </a:pPr>
            <a:r>
              <a:rPr lang="en-US" sz="20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We may need to define partnerships</a:t>
            </a:r>
          </a:p>
          <a:p>
            <a:pPr marL="342900" indent="-342900">
              <a:lnSpc>
                <a:spcPct val="107000"/>
              </a:lnSpc>
              <a:buFontTx/>
              <a:buChar char="-"/>
            </a:pPr>
            <a:r>
              <a:rPr lang="en-US" sz="20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Can we address data exchange gap? (in a metric or indicator)</a:t>
            </a:r>
          </a:p>
        </p:txBody>
      </p:sp>
    </p:spTree>
    <p:extLst>
      <p:ext uri="{BB962C8B-B14F-4D97-AF65-F5344CB8AC3E}">
        <p14:creationId xmlns:p14="http://schemas.microsoft.com/office/powerpoint/2010/main" val="1873482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548A3-34CA-8B40-922F-6CF3F5C99BD6}"/>
              </a:ext>
            </a:extLst>
          </p:cNvPr>
          <p:cNvSpPr>
            <a:spLocks noGrp="1"/>
          </p:cNvSpPr>
          <p:nvPr>
            <p:ph type="title"/>
          </p:nvPr>
        </p:nvSpPr>
        <p:spPr>
          <a:xfrm rot="16200000">
            <a:off x="-3197268" y="3197267"/>
            <a:ext cx="6858001" cy="463463"/>
          </a:xfrm>
        </p:spPr>
        <p:txBody>
          <a:bodyPr>
            <a:normAutofit fontScale="90000"/>
          </a:bodyPr>
          <a:lstStyle/>
          <a:p>
            <a:pPr algn="ctr"/>
            <a:r>
              <a:rPr lang="en-US" sz="3100" dirty="0"/>
              <a:t>Agenda</a:t>
            </a:r>
            <a:r>
              <a:rPr lang="en-US" dirty="0"/>
              <a:t>  </a:t>
            </a:r>
          </a:p>
        </p:txBody>
      </p:sp>
      <p:graphicFrame>
        <p:nvGraphicFramePr>
          <p:cNvPr id="4" name="Table 4">
            <a:extLst>
              <a:ext uri="{FF2B5EF4-FFF2-40B4-BE49-F238E27FC236}">
                <a16:creationId xmlns:a16="http://schemas.microsoft.com/office/drawing/2014/main" id="{A91042DF-2053-4C4B-A950-B71F65DE60CE}"/>
              </a:ext>
            </a:extLst>
          </p:cNvPr>
          <p:cNvGraphicFramePr>
            <a:graphicFrameLocks noGrp="1"/>
          </p:cNvGraphicFramePr>
          <p:nvPr>
            <p:ph idx="1"/>
            <p:extLst>
              <p:ext uri="{D42A27DB-BD31-4B8C-83A1-F6EECF244321}">
                <p14:modId xmlns:p14="http://schemas.microsoft.com/office/powerpoint/2010/main" val="2174746162"/>
              </p:ext>
            </p:extLst>
          </p:nvPr>
        </p:nvGraphicFramePr>
        <p:xfrm>
          <a:off x="617502" y="90538"/>
          <a:ext cx="11145253" cy="6629400"/>
        </p:xfrm>
        <a:graphic>
          <a:graphicData uri="http://schemas.openxmlformats.org/drawingml/2006/table">
            <a:tbl>
              <a:tblPr firstRow="1" bandRow="1">
                <a:tableStyleId>{5C22544A-7EE6-4342-B048-85BDC9FD1C3A}</a:tableStyleId>
              </a:tblPr>
              <a:tblGrid>
                <a:gridCol w="774032">
                  <a:extLst>
                    <a:ext uri="{9D8B030D-6E8A-4147-A177-3AD203B41FA5}">
                      <a16:colId xmlns:a16="http://schemas.microsoft.com/office/drawing/2014/main" val="1773343218"/>
                    </a:ext>
                  </a:extLst>
                </a:gridCol>
                <a:gridCol w="10371221">
                  <a:extLst>
                    <a:ext uri="{9D8B030D-6E8A-4147-A177-3AD203B41FA5}">
                      <a16:colId xmlns:a16="http://schemas.microsoft.com/office/drawing/2014/main" val="707989641"/>
                    </a:ext>
                  </a:extLst>
                </a:gridCol>
              </a:tblGrid>
              <a:tr h="370840">
                <a:tc>
                  <a:txBody>
                    <a:bodyPr/>
                    <a:lstStyle/>
                    <a:p>
                      <a:r>
                        <a:rPr lang="en-US" dirty="0"/>
                        <a:t>Time</a:t>
                      </a:r>
                    </a:p>
                  </a:txBody>
                  <a:tcPr/>
                </a:tc>
                <a:tc>
                  <a:txBody>
                    <a:bodyPr/>
                    <a:lstStyle/>
                    <a:p>
                      <a:r>
                        <a:rPr lang="en-US" dirty="0"/>
                        <a:t>Topic</a:t>
                      </a:r>
                    </a:p>
                  </a:txBody>
                  <a:tcPr/>
                </a:tc>
                <a:extLst>
                  <a:ext uri="{0D108BD9-81ED-4DB2-BD59-A6C34878D82A}">
                    <a16:rowId xmlns:a16="http://schemas.microsoft.com/office/drawing/2014/main" val="3365210988"/>
                  </a:ext>
                </a:extLst>
              </a:tr>
              <a:tr h="370840">
                <a:tc>
                  <a:txBody>
                    <a:bodyPr/>
                    <a:lstStyle/>
                    <a:p>
                      <a:r>
                        <a:rPr lang="en-US" sz="1700" dirty="0"/>
                        <a:t>9:00</a:t>
                      </a:r>
                    </a:p>
                  </a:txBody>
                  <a:tcPr/>
                </a:tc>
                <a:tc>
                  <a:txBody>
                    <a:bodyPr/>
                    <a:lstStyle/>
                    <a:p>
                      <a:r>
                        <a:rPr lang="en-US" sz="1700" b="1" kern="1200" dirty="0">
                          <a:solidFill>
                            <a:schemeClr val="dk1"/>
                          </a:solidFill>
                          <a:effectLst/>
                          <a:latin typeface="+mn-lt"/>
                          <a:ea typeface="+mn-ea"/>
                          <a:cs typeface="+mn-cs"/>
                        </a:rPr>
                        <a:t>Approach for Today’s Meeting</a:t>
                      </a:r>
                      <a:r>
                        <a:rPr lang="en-US" sz="1700" dirty="0">
                          <a:effectLst/>
                        </a:rPr>
                        <a:t> </a:t>
                      </a:r>
                      <a:endParaRPr lang="en-US" sz="1700" kern="1200" dirty="0">
                        <a:solidFill>
                          <a:schemeClr val="dk1"/>
                        </a:solidFill>
                        <a:effectLst/>
                        <a:latin typeface="+mn-lt"/>
                        <a:ea typeface="+mn-ea"/>
                        <a:cs typeface="+mn-cs"/>
                      </a:endParaRPr>
                    </a:p>
                  </a:txBody>
                  <a:tcPr/>
                </a:tc>
                <a:extLst>
                  <a:ext uri="{0D108BD9-81ED-4DB2-BD59-A6C34878D82A}">
                    <a16:rowId xmlns:a16="http://schemas.microsoft.com/office/drawing/2014/main" val="2062219895"/>
                  </a:ext>
                </a:extLst>
              </a:tr>
              <a:tr h="370840">
                <a:tc>
                  <a:txBody>
                    <a:bodyPr/>
                    <a:lstStyle/>
                    <a:p>
                      <a:r>
                        <a:rPr lang="en-US" sz="1700" dirty="0"/>
                        <a:t>9:10</a:t>
                      </a:r>
                    </a:p>
                  </a:txBody>
                  <a:tcPr/>
                </a:tc>
                <a:tc>
                  <a:txBody>
                    <a:bodyPr/>
                    <a:lstStyle/>
                    <a:p>
                      <a:pPr lvl="0"/>
                      <a:r>
                        <a:rPr lang="en-US" sz="1700" b="1" kern="1200" dirty="0">
                          <a:solidFill>
                            <a:schemeClr val="dk1"/>
                          </a:solidFill>
                          <a:effectLst/>
                          <a:latin typeface="+mn-lt"/>
                          <a:ea typeface="+mn-ea"/>
                          <a:cs typeface="+mn-cs"/>
                        </a:rPr>
                        <a:t>Segment “Objectives/sub-Objectives”</a:t>
                      </a:r>
                      <a:r>
                        <a:rPr lang="en-US" sz="1700" dirty="0">
                          <a:effectLst/>
                        </a:rPr>
                        <a:t> </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Updated sub-Objective #5 Proposal from Cal Advocates </a:t>
                      </a:r>
                      <a:r>
                        <a:rPr lang="en-US" sz="1800" u="sng" kern="1200" dirty="0">
                          <a:solidFill>
                            <a:schemeClr val="dk1"/>
                          </a:solidFill>
                          <a:effectLst/>
                          <a:latin typeface="+mn-lt"/>
                          <a:ea typeface="+mn-ea"/>
                          <a:cs typeface="+mn-cs"/>
                        </a:rPr>
                        <a:t>AND</a:t>
                      </a:r>
                      <a:r>
                        <a:rPr lang="en-US" sz="1800" kern="1200" dirty="0">
                          <a:solidFill>
                            <a:schemeClr val="dk1"/>
                          </a:solidFill>
                          <a:effectLst/>
                          <a:latin typeface="+mn-lt"/>
                          <a:ea typeface="+mn-ea"/>
                          <a:cs typeface="+mn-cs"/>
                        </a:rPr>
                        <a:t> SoCalREN, BayREN, SCE, PG&amp;E, CHEEF </a:t>
                      </a:r>
                      <a:r>
                        <a:rPr lang="en-US" sz="1800" u="sng" kern="1200" dirty="0">
                          <a:solidFill>
                            <a:schemeClr val="dk1"/>
                          </a:solidFill>
                          <a:effectLst/>
                          <a:latin typeface="+mn-lt"/>
                          <a:ea typeface="+mn-ea"/>
                          <a:cs typeface="+mn-cs"/>
                        </a:rPr>
                        <a:t>AND</a:t>
                      </a:r>
                      <a:r>
                        <a:rPr lang="en-US" sz="1800" kern="1200" dirty="0">
                          <a:solidFill>
                            <a:schemeClr val="dk1"/>
                          </a:solidFill>
                          <a:effectLst/>
                          <a:latin typeface="+mn-lt"/>
                          <a:ea typeface="+mn-ea"/>
                          <a:cs typeface="+mn-cs"/>
                        </a:rPr>
                        <a:t> TEC </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Sub-Objectives #’s 1-4</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Primary Objective</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Next steps on Segment “Objectives/sub-Objectives”</a:t>
                      </a:r>
                    </a:p>
                  </a:txBody>
                  <a:tcPr/>
                </a:tc>
                <a:extLst>
                  <a:ext uri="{0D108BD9-81ED-4DB2-BD59-A6C34878D82A}">
                    <a16:rowId xmlns:a16="http://schemas.microsoft.com/office/drawing/2014/main" val="3468301556"/>
                  </a:ext>
                </a:extLst>
              </a:tr>
              <a:tr h="370840">
                <a:tc>
                  <a:txBody>
                    <a:bodyPr/>
                    <a:lstStyle/>
                    <a:p>
                      <a:r>
                        <a:rPr lang="en-US" sz="1700" dirty="0"/>
                        <a:t>10:00</a:t>
                      </a:r>
                    </a:p>
                  </a:txBody>
                  <a:tcPr/>
                </a:tc>
                <a:tc>
                  <a:txBody>
                    <a:bodyPr/>
                    <a:lstStyle/>
                    <a:p>
                      <a:r>
                        <a:rPr lang="en-US" sz="1700" b="1" kern="1200" dirty="0">
                          <a:solidFill>
                            <a:schemeClr val="dk1"/>
                          </a:solidFill>
                          <a:effectLst/>
                          <a:latin typeface="+mn-lt"/>
                          <a:ea typeface="+mn-ea"/>
                          <a:cs typeface="+mn-cs"/>
                        </a:rPr>
                        <a:t>Associated Priority Metrics (for each Segment Objective/sub-Objective)</a:t>
                      </a:r>
                      <a:endParaRPr lang="en-US" sz="170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chemeClr val="tx1"/>
                          </a:solidFill>
                        </a:rPr>
                        <a:t>Proposed Metrics-related Principles from sub-WG</a:t>
                      </a:r>
                      <a:endParaRPr lang="en-US" sz="1800" kern="1200" dirty="0">
                        <a:solidFill>
                          <a:schemeClr val="tx1"/>
                        </a:solidFill>
                        <a:effectLst/>
                        <a:latin typeface="+mn-lt"/>
                        <a:ea typeface="+mn-ea"/>
                        <a:cs typeface="+mn-cs"/>
                      </a:endParaRP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Proposed Metrics from sub-WG</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Identify any gaps in Metrics, and brainstorm alternatives</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Target-setting principles, time permitting</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Next steps on Metrics</a:t>
                      </a:r>
                    </a:p>
                  </a:txBody>
                  <a:tcPr/>
                </a:tc>
                <a:extLst>
                  <a:ext uri="{0D108BD9-81ED-4DB2-BD59-A6C34878D82A}">
                    <a16:rowId xmlns:a16="http://schemas.microsoft.com/office/drawing/2014/main" val="2871068015"/>
                  </a:ext>
                </a:extLst>
              </a:tr>
              <a:tr h="370840">
                <a:tc>
                  <a:txBody>
                    <a:bodyPr/>
                    <a:lstStyle/>
                    <a:p>
                      <a:r>
                        <a:rPr lang="en-US" sz="1700"/>
                        <a:t>12:10</a:t>
                      </a:r>
                      <a:endParaRPr lang="en-US" sz="1700" dirty="0"/>
                    </a:p>
                  </a:txBody>
                  <a:tcPr/>
                </a:tc>
                <a:tc>
                  <a:txBody>
                    <a:bodyPr/>
                    <a:lstStyle/>
                    <a:p>
                      <a:r>
                        <a:rPr lang="en-US" sz="1800" b="1" kern="1200" dirty="0">
                          <a:solidFill>
                            <a:schemeClr val="dk1"/>
                          </a:solidFill>
                          <a:effectLst/>
                          <a:latin typeface="+mn-lt"/>
                          <a:ea typeface="+mn-ea"/>
                          <a:cs typeface="+mn-cs"/>
                        </a:rPr>
                        <a:t>Final Report</a:t>
                      </a:r>
                      <a:endParaRPr lang="en-US" sz="18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Discuss annotated draft Report outline</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Discuss CSE proposed MS/MT language </a:t>
                      </a:r>
                      <a:endParaRPr lang="en-US" sz="1800" i="1"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Discuss next steps on Final Report</a:t>
                      </a:r>
                      <a:r>
                        <a:rPr lang="en-US" sz="1600" dirty="0">
                          <a:effectLst/>
                        </a:rPr>
                        <a:t> </a:t>
                      </a:r>
                      <a:endParaRPr lang="en-US" sz="1700" kern="1200" dirty="0">
                        <a:solidFill>
                          <a:schemeClr val="dk1"/>
                        </a:solidFill>
                        <a:effectLst/>
                        <a:latin typeface="+mn-lt"/>
                        <a:ea typeface="+mn-ea"/>
                        <a:cs typeface="+mn-cs"/>
                      </a:endParaRPr>
                    </a:p>
                  </a:txBody>
                  <a:tcPr/>
                </a:tc>
                <a:extLst>
                  <a:ext uri="{0D108BD9-81ED-4DB2-BD59-A6C34878D82A}">
                    <a16:rowId xmlns:a16="http://schemas.microsoft.com/office/drawing/2014/main" val="3804670264"/>
                  </a:ext>
                </a:extLst>
              </a:tr>
              <a:tr h="370840">
                <a:tc>
                  <a:txBody>
                    <a:bodyPr/>
                    <a:lstStyle/>
                    <a:p>
                      <a:r>
                        <a:rPr lang="en-US" sz="1700" dirty="0"/>
                        <a:t>12:40</a:t>
                      </a:r>
                    </a:p>
                  </a:txBody>
                  <a:tcPr/>
                </a:tc>
                <a:tc>
                  <a:txBody>
                    <a:bodyPr/>
                    <a:lstStyle/>
                    <a:p>
                      <a:r>
                        <a:rPr lang="en-US" sz="1700" b="1" kern="1200" dirty="0">
                          <a:solidFill>
                            <a:schemeClr val="dk1"/>
                          </a:solidFill>
                          <a:effectLst/>
                          <a:latin typeface="+mn-lt"/>
                          <a:ea typeface="+mn-ea"/>
                          <a:cs typeface="+mn-cs"/>
                        </a:rPr>
                        <a:t>Wrap-Up and Next Steps</a:t>
                      </a:r>
                      <a:endParaRPr lang="en-US" sz="17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Debrief where ended up and how meeting went</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Discuss all Next Steps, including work between meetings, and approach/strategy for final meeting on 9/21</a:t>
                      </a:r>
                    </a:p>
                  </a:txBody>
                  <a:tcPr/>
                </a:tc>
                <a:extLst>
                  <a:ext uri="{0D108BD9-81ED-4DB2-BD59-A6C34878D82A}">
                    <a16:rowId xmlns:a16="http://schemas.microsoft.com/office/drawing/2014/main" val="1436755126"/>
                  </a:ext>
                </a:extLst>
              </a:tr>
              <a:tr h="370840">
                <a:tc>
                  <a:txBody>
                    <a:bodyPr/>
                    <a:lstStyle/>
                    <a:p>
                      <a:r>
                        <a:rPr lang="en-US" sz="1700" dirty="0"/>
                        <a:t>1:00</a:t>
                      </a:r>
                    </a:p>
                  </a:txBody>
                  <a:tcPr/>
                </a:tc>
                <a:tc>
                  <a:txBody>
                    <a:bodyPr/>
                    <a:lstStyle/>
                    <a:p>
                      <a:r>
                        <a:rPr lang="en-US" sz="1700" b="1" dirty="0"/>
                        <a:t>Adjourn</a:t>
                      </a:r>
                    </a:p>
                  </a:txBody>
                  <a:tcPr/>
                </a:tc>
                <a:extLst>
                  <a:ext uri="{0D108BD9-81ED-4DB2-BD59-A6C34878D82A}">
                    <a16:rowId xmlns:a16="http://schemas.microsoft.com/office/drawing/2014/main" val="3679205226"/>
                  </a:ext>
                </a:extLst>
              </a:tr>
            </a:tbl>
          </a:graphicData>
        </a:graphic>
      </p:graphicFrame>
    </p:spTree>
    <p:extLst>
      <p:ext uri="{BB962C8B-B14F-4D97-AF65-F5344CB8AC3E}">
        <p14:creationId xmlns:p14="http://schemas.microsoft.com/office/powerpoint/2010/main" val="2983756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7968E2-CBC5-4C02-ACB8-FCEAE881020A}"/>
              </a:ext>
            </a:extLst>
          </p:cNvPr>
          <p:cNvSpPr txBox="1"/>
          <p:nvPr/>
        </p:nvSpPr>
        <p:spPr>
          <a:xfrm>
            <a:off x="85570" y="130417"/>
            <a:ext cx="11984510" cy="6500177"/>
          </a:xfrm>
          <a:prstGeom prst="rect">
            <a:avLst/>
          </a:prstGeom>
          <a:noFill/>
        </p:spPr>
        <p:txBody>
          <a:bodyPr wrap="square">
            <a:spAutoFit/>
          </a:bodyPr>
          <a:lstStyle/>
          <a:p>
            <a:pPr marL="0" marR="0" indent="612140">
              <a:lnSpc>
                <a:spcPct val="107000"/>
              </a:lnSpc>
              <a:spcBef>
                <a:spcPts val="0"/>
              </a:spcBef>
              <a:spcAft>
                <a:spcPts val="0"/>
              </a:spcAft>
            </a:pPr>
            <a:r>
              <a:rPr lang="en-US"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r>
              <a:rPr lang="en-US"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Build, enable, and maintain innovation and accessibility in </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technology, approaches, and services </a:t>
            </a:r>
            <a:r>
              <a:rPr lang="en-US"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development </a:t>
            </a:r>
            <a:r>
              <a:rPr lang="en-US" sz="2400" b="1" dirty="0">
                <a:solidFill>
                  <a:srgbClr val="4472C4"/>
                </a:solidFill>
                <a:effectLst/>
                <a:latin typeface="Calibri" panose="020F0502020204030204" pitchFamily="34" charset="0"/>
                <a:ea typeface="Times New Roman" panose="02020603050405020304" pitchFamily="18" charset="0"/>
                <a:cs typeface="Calibri" panose="020F0502020204030204" pitchFamily="34" charset="0"/>
              </a:rPr>
              <a:t>to increase </a:t>
            </a:r>
            <a:r>
              <a:rPr lang="en-US" sz="2400" b="1" strike="sngStrike" dirty="0">
                <a:effectLst/>
                <a:latin typeface="Calibri" panose="020F0502020204030204" pitchFamily="34" charset="0"/>
                <a:ea typeface="Times New Roman" panose="02020603050405020304" pitchFamily="18" charset="0"/>
                <a:cs typeface="Calibri" panose="020F0502020204030204" pitchFamily="34" charset="0"/>
              </a:rPr>
              <a:t>cost-effectiveness</a:t>
            </a:r>
            <a:r>
              <a:rPr lang="en-US" sz="2400" b="1" dirty="0">
                <a:effectLst/>
                <a:latin typeface="Calibri" panose="020F0502020204030204" pitchFamily="34" charset="0"/>
                <a:ea typeface="Times New Roman" panose="02020603050405020304" pitchFamily="18" charset="0"/>
                <a:cs typeface="Calibri" panose="020F0502020204030204" pitchFamily="34" charset="0"/>
              </a:rPr>
              <a:t> </a:t>
            </a:r>
            <a:r>
              <a:rPr lang="en-US" sz="24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value </a:t>
            </a:r>
            <a:r>
              <a:rPr lang="en-US" sz="2400" b="1" dirty="0">
                <a:solidFill>
                  <a:srgbClr val="4472C4"/>
                </a:solidFill>
                <a:effectLst/>
                <a:latin typeface="Calibri" panose="020F0502020204030204" pitchFamily="34" charset="0"/>
                <a:ea typeface="Times New Roman" panose="02020603050405020304" pitchFamily="18" charset="0"/>
                <a:cs typeface="Calibri" panose="020F0502020204030204" pitchFamily="34" charset="0"/>
              </a:rPr>
              <a:t>of, decrease costs of, increase energy efficiency of, and/or increase scale of and/or access to emerging or existing energy efficient </a:t>
            </a:r>
            <a:r>
              <a:rPr lang="en-US" sz="2400" b="1" strike="sngStrike" dirty="0">
                <a:solidFill>
                  <a:srgbClr val="4472C4"/>
                </a:solidFill>
                <a:effectLst/>
                <a:latin typeface="Calibri" panose="020F0502020204030204" pitchFamily="34" charset="0"/>
                <a:ea typeface="Times New Roman" panose="02020603050405020304" pitchFamily="18" charset="0"/>
                <a:cs typeface="Calibri" panose="020F0502020204030204" pitchFamily="34" charset="0"/>
              </a:rPr>
              <a:t>projects,</a:t>
            </a:r>
            <a:r>
              <a:rPr lang="en-US" sz="2400" b="1" dirty="0">
                <a:solidFill>
                  <a:srgbClr val="4472C4"/>
                </a:solidFill>
                <a:effectLst/>
                <a:latin typeface="Calibri" panose="020F0502020204030204" pitchFamily="34" charset="0"/>
                <a:ea typeface="Times New Roman" panose="02020603050405020304" pitchFamily="18" charset="0"/>
                <a:cs typeface="Calibri" panose="020F0502020204030204" pitchFamily="34" charset="0"/>
              </a:rPr>
              <a:t> products, and/or services. </a:t>
            </a:r>
            <a:r>
              <a:rPr lang="en-US" sz="2400" b="1" dirty="0">
                <a:solidFill>
                  <a:srgbClr val="ED7D31"/>
                </a:solidFill>
                <a:effectLst/>
                <a:latin typeface="Calibri" panose="020F0502020204030204" pitchFamily="34" charset="0"/>
                <a:ea typeface="Times New Roman" panose="02020603050405020304" pitchFamily="18" charset="0"/>
                <a:cs typeface="Calibri" panose="020F0502020204030204" pitchFamily="34" charset="0"/>
              </a:rPr>
              <a:t>[Activity e.g., moving beneficial technologies towards greater cost-effectiveness]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gn="l" rtl="0" eaLnBrk="1" fontAlgn="t" latinLnBrk="0" hangingPunct="1">
              <a:spcBef>
                <a:spcPts val="0"/>
              </a:spcBef>
              <a:spcAft>
                <a:spcPts val="0"/>
              </a:spcAft>
              <a:buFontTx/>
              <a:buChar char="-"/>
            </a:pPr>
            <a:r>
              <a:rPr lang="en-US" sz="1800" i="0" u="none" strike="noStrike" kern="1200" dirty="0">
                <a:solidFill>
                  <a:srgbClr val="C00000"/>
                </a:solidFill>
                <a:effectLst/>
                <a:latin typeface="Calibri" panose="020F0502020204030204" pitchFamily="34" charset="0"/>
              </a:rPr>
              <a:t>Aggregated confidence level in performance verification by product, project, and service </a:t>
            </a:r>
            <a:endParaRPr lang="en-US" dirty="0">
              <a:solidFill>
                <a:srgbClr val="C00000"/>
              </a:solidFill>
              <a:latin typeface="Arial" panose="020B0604020202020204" pitchFamily="34" charset="0"/>
            </a:endParaRPr>
          </a:p>
          <a:p>
            <a:pPr marL="285750" marR="0" indent="-285750" algn="l" rtl="0" eaLnBrk="1" fontAlgn="t" latinLnBrk="0" hangingPunct="1">
              <a:spcBef>
                <a:spcPts val="0"/>
              </a:spcBef>
              <a:spcAft>
                <a:spcPts val="0"/>
              </a:spcAft>
              <a:buFontTx/>
              <a:buChar char="-"/>
            </a:pPr>
            <a:r>
              <a:rPr lang="en-US" sz="1800" i="0" u="none" strike="noStrike" kern="1200" dirty="0">
                <a:solidFill>
                  <a:srgbClr val="C00000"/>
                </a:solidFill>
                <a:effectLst/>
                <a:latin typeface="Calibri" panose="020F0502020204030204" pitchFamily="34" charset="0"/>
              </a:rPr>
              <a:t>Types, precision and accuracy required by payors for verification of benefits</a:t>
            </a:r>
            <a:endParaRPr lang="en-US" dirty="0">
              <a:solidFill>
                <a:srgbClr val="C00000"/>
              </a:solidFill>
              <a:latin typeface="Arial" panose="020B0604020202020204" pitchFamily="34" charset="0"/>
            </a:endParaRPr>
          </a:p>
          <a:p>
            <a:pPr marL="285750" marR="0" indent="-285750" algn="l" rtl="0" eaLnBrk="1" fontAlgn="t" latinLnBrk="0" hangingPunct="1">
              <a:spcBef>
                <a:spcPts val="0"/>
              </a:spcBef>
              <a:spcAft>
                <a:spcPts val="0"/>
              </a:spcAft>
              <a:buFontTx/>
              <a:buChar char="-"/>
            </a:pPr>
            <a:r>
              <a:rPr lang="en-US" sz="1800" i="0" u="none" strike="noStrike" kern="1200" dirty="0">
                <a:solidFill>
                  <a:srgbClr val="C00000"/>
                </a:solidFill>
                <a:effectLst/>
                <a:latin typeface="Calibri" panose="020F0502020204030204" pitchFamily="34" charset="0"/>
              </a:rPr>
              <a:t>No., types, and purposes of payors for performance verification </a:t>
            </a:r>
            <a:endParaRPr lang="en-US" kern="1200" dirty="0">
              <a:solidFill>
                <a:srgbClr val="C00000"/>
              </a:solidFill>
              <a:latin typeface="Arial" panose="020B0604020202020204" pitchFamily="34" charset="0"/>
            </a:endParaRPr>
          </a:p>
          <a:p>
            <a:pPr marL="285750" marR="0" indent="-285750" algn="l" rtl="0" eaLnBrk="1" fontAlgn="t" latinLnBrk="0" hangingPunct="1">
              <a:spcBef>
                <a:spcPts val="0"/>
              </a:spcBef>
              <a:spcAft>
                <a:spcPts val="0"/>
              </a:spcAft>
              <a:buFontTx/>
              <a:buChar char="-"/>
            </a:pPr>
            <a:r>
              <a:rPr lang="en-US" dirty="0">
                <a:solidFill>
                  <a:srgbClr val="C00000"/>
                </a:solidFill>
                <a:latin typeface="Calibri" panose="020F0502020204030204" pitchFamily="34" charset="0"/>
              </a:rPr>
              <a:t>Percent increase in market penetration of new EE products or services</a:t>
            </a:r>
          </a:p>
          <a:p>
            <a:pPr marL="285750" indent="-285750" fontAlgn="t">
              <a:buFontTx/>
              <a:buChar char="-"/>
            </a:pPr>
            <a:r>
              <a:rPr lang="en-US" dirty="0">
                <a:solidFill>
                  <a:srgbClr val="C00000"/>
                </a:solidFill>
                <a:latin typeface="Calibri" panose="020F0502020204030204" pitchFamily="34" charset="0"/>
              </a:rPr>
              <a:t>Percent increase in awareness of new EE products or services</a:t>
            </a:r>
          </a:p>
          <a:p>
            <a:pPr marL="285750" indent="-285750" fontAlgn="t">
              <a:buFontTx/>
              <a:buChar char="-"/>
            </a:pPr>
            <a:r>
              <a:rPr lang="en-US" dirty="0">
                <a:solidFill>
                  <a:srgbClr val="C00000"/>
                </a:solidFill>
                <a:latin typeface="Calibri" panose="020F0502020204030204" pitchFamily="34" charset="0"/>
              </a:rPr>
              <a:t>number of new, validated technologies recommended to </a:t>
            </a:r>
            <a:r>
              <a:rPr lang="en-US" dirty="0" err="1">
                <a:solidFill>
                  <a:srgbClr val="C00000"/>
                </a:solidFill>
                <a:latin typeface="Calibri" panose="020F0502020204030204" pitchFamily="34" charset="0"/>
              </a:rPr>
              <a:t>CalTF</a:t>
            </a:r>
            <a:endParaRPr lang="en-US" dirty="0">
              <a:solidFill>
                <a:srgbClr val="C00000"/>
              </a:solidFill>
              <a:latin typeface="Calibri" panose="020F0502020204030204" pitchFamily="34" charset="0"/>
            </a:endParaRPr>
          </a:p>
          <a:p>
            <a:pPr marL="285750" indent="-285750" fontAlgn="t">
              <a:buFontTx/>
              <a:buChar char="-"/>
            </a:pPr>
            <a:r>
              <a:rPr lang="en-US" dirty="0">
                <a:solidFill>
                  <a:srgbClr val="C00000"/>
                </a:solidFill>
                <a:latin typeface="Calibri" panose="020F0502020204030204" pitchFamily="34" charset="0"/>
              </a:rPr>
              <a:t>number of projects that validate the technical performance, market and market barrier knowledge, and/or effective program interventions of a new technology</a:t>
            </a:r>
          </a:p>
          <a:p>
            <a:pPr marL="285750" indent="-285750" fontAlgn="t">
              <a:buFontTx/>
              <a:buChar char="-"/>
            </a:pPr>
            <a:r>
              <a:rPr lang="en-US" dirty="0">
                <a:solidFill>
                  <a:srgbClr val="C00000"/>
                </a:solidFill>
                <a:latin typeface="Calibri" panose="020F0502020204030204" pitchFamily="34" charset="0"/>
              </a:rPr>
              <a:t>cost effectiveness of a technology prior to market support program relative to cost effectiveness of a technology after intervention by the market support program (% change in cost effectiveness)</a:t>
            </a:r>
            <a:br>
              <a:rPr lang="en-US" dirty="0">
                <a:solidFill>
                  <a:srgbClr val="C00000"/>
                </a:solidFill>
                <a:latin typeface="Calibri" panose="020F0502020204030204" pitchFamily="34" charset="0"/>
              </a:rPr>
            </a:br>
            <a:br>
              <a:rPr lang="en-US" dirty="0">
                <a:solidFill>
                  <a:srgbClr val="C00000"/>
                </a:solidFill>
                <a:latin typeface="Calibri" panose="020F0502020204030204" pitchFamily="34" charset="0"/>
              </a:rPr>
            </a:br>
            <a:r>
              <a:rPr lang="en-US" i="1" dirty="0">
                <a:solidFill>
                  <a:srgbClr val="C00000"/>
                </a:solidFill>
                <a:latin typeface="Calibri" panose="020F0502020204030204" pitchFamily="34" charset="0"/>
              </a:rPr>
              <a:t>Key Definitions: "new" refers to technology that has not previously been assigned a measure code by any CA ratepayer funded PA. "Validated" refers to assessment of technology/market/program characteristics by a PA or entity that is financially independent of the manufacturer.</a:t>
            </a:r>
            <a:br>
              <a:rPr lang="en-US" i="1" dirty="0">
                <a:solidFill>
                  <a:srgbClr val="C00000"/>
                </a:solidFill>
                <a:latin typeface="Calibri" panose="020F0502020204030204" pitchFamily="34" charset="0"/>
              </a:rPr>
            </a:br>
            <a:r>
              <a:rPr lang="en-US" i="1" dirty="0">
                <a:solidFill>
                  <a:srgbClr val="C00000"/>
                </a:solidFill>
                <a:latin typeface="Calibri" panose="020F0502020204030204" pitchFamily="34" charset="0"/>
              </a:rPr>
              <a:t>Methodology: a) Count number of submissions to </a:t>
            </a:r>
            <a:r>
              <a:rPr lang="en-US" i="1" dirty="0" err="1">
                <a:solidFill>
                  <a:srgbClr val="C00000"/>
                </a:solidFill>
                <a:latin typeface="Calibri" panose="020F0502020204030204" pitchFamily="34" charset="0"/>
              </a:rPr>
              <a:t>CalTF</a:t>
            </a:r>
            <a:r>
              <a:rPr lang="en-US" i="1" dirty="0">
                <a:solidFill>
                  <a:srgbClr val="C00000"/>
                </a:solidFill>
                <a:latin typeface="Calibri" panose="020F0502020204030204" pitchFamily="34" charset="0"/>
              </a:rPr>
              <a:t>; b) Count number of projects completed per program tracking database; c) estimated cost effectiveness utilizing CPUC approved process (TBD).</a:t>
            </a:r>
          </a:p>
        </p:txBody>
      </p:sp>
      <p:sp>
        <p:nvSpPr>
          <p:cNvPr id="6" name="TextBox 5">
            <a:extLst>
              <a:ext uri="{FF2B5EF4-FFF2-40B4-BE49-F238E27FC236}">
                <a16:creationId xmlns:a16="http://schemas.microsoft.com/office/drawing/2014/main" id="{D132FB0A-C8EB-4D8C-ACE0-56BD2ABBD2F2}"/>
              </a:ext>
            </a:extLst>
          </p:cNvPr>
          <p:cNvSpPr txBox="1"/>
          <p:nvPr/>
        </p:nvSpPr>
        <p:spPr>
          <a:xfrm>
            <a:off x="9342783" y="1948070"/>
            <a:ext cx="2727297" cy="923330"/>
          </a:xfrm>
          <a:prstGeom prst="rect">
            <a:avLst/>
          </a:prstGeom>
          <a:noFill/>
          <a:ln>
            <a:solidFill>
              <a:srgbClr val="C00000"/>
            </a:solidFill>
          </a:ln>
        </p:spPr>
        <p:txBody>
          <a:bodyPr wrap="square" rtlCol="0">
            <a:spAutoFit/>
          </a:bodyPr>
          <a:lstStyle/>
          <a:p>
            <a:r>
              <a:rPr lang="en-US" dirty="0">
                <a:solidFill>
                  <a:srgbClr val="C00000"/>
                </a:solidFill>
              </a:rPr>
              <a:t>These prioritized metrics were not discussed in the sub-group.</a:t>
            </a:r>
          </a:p>
        </p:txBody>
      </p:sp>
    </p:spTree>
    <p:extLst>
      <p:ext uri="{BB962C8B-B14F-4D97-AF65-F5344CB8AC3E}">
        <p14:creationId xmlns:p14="http://schemas.microsoft.com/office/powerpoint/2010/main" val="1608590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9B5105C-D7C9-4F00-AD8B-00C2B04322A8}"/>
              </a:ext>
            </a:extLst>
          </p:cNvPr>
          <p:cNvSpPr txBox="1"/>
          <p:nvPr/>
        </p:nvSpPr>
        <p:spPr>
          <a:xfrm>
            <a:off x="757645" y="657669"/>
            <a:ext cx="10903131" cy="5420266"/>
          </a:xfrm>
          <a:prstGeom prst="rect">
            <a:avLst/>
          </a:prstGeom>
          <a:noFill/>
        </p:spPr>
        <p:txBody>
          <a:bodyPr wrap="square">
            <a:spAutoFit/>
          </a:bodyPr>
          <a:lstStyle/>
          <a:p>
            <a:pPr marL="0" marR="0">
              <a:lnSpc>
                <a:spcPct val="107000"/>
              </a:lnSpc>
              <a:spcBef>
                <a:spcPts val="0"/>
              </a:spcBef>
              <a:spcAft>
                <a:spcPts val="0"/>
              </a:spcAft>
            </a:pP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Build, enable, and maintain greater, broader, and/or more equitable access to capital and program coordination</a:t>
            </a:r>
            <a:r>
              <a:rPr lang="en-US" sz="2400" b="1" dirty="0">
                <a:solidFill>
                  <a:srgbClr val="4472C4"/>
                </a:solidFill>
                <a:effectLst/>
                <a:latin typeface="Calibri" panose="020F0502020204030204" pitchFamily="34" charset="0"/>
                <a:ea typeface="Times New Roman" panose="02020603050405020304" pitchFamily="18" charset="0"/>
                <a:cs typeface="Calibri" panose="020F0502020204030204" pitchFamily="34" charset="0"/>
              </a:rPr>
              <a:t> to increase affordability of and investment in energy efficient projects, products, or services. </a:t>
            </a:r>
            <a:r>
              <a:rPr lang="en-US" sz="2400" b="1" dirty="0">
                <a:solidFill>
                  <a:srgbClr val="ED7D31"/>
                </a:solidFill>
                <a:effectLst/>
                <a:latin typeface="Calibri" panose="020F0502020204030204" pitchFamily="34" charset="0"/>
                <a:ea typeface="Times New Roman" panose="02020603050405020304" pitchFamily="18" charset="0"/>
                <a:cs typeface="Calibri" panose="020F0502020204030204" pitchFamily="34" charset="0"/>
              </a:rPr>
              <a:t>[Activity e.g., access to capital]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alibri" panose="020F050202020403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Total Market – AKAB Survey  </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 of market actors aware of capital access opportunities for investments in energy efficient projects, products, and/or services (awareness)</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 of market actors knowledgeable about capital access opportunities for investments in energy efficient projects, products, and/or services (knowledge)</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 of market actors interested in leveraging capital access opportunities for investments in energy efficient projects, products, and/or services (attitude)</a:t>
            </a:r>
          </a:p>
          <a:p>
            <a:pPr marL="742950" marR="0" lvl="1" indent="-285750">
              <a:lnSpc>
                <a:spcPct val="107000"/>
              </a:lnSpc>
              <a:spcBef>
                <a:spcPts val="0"/>
              </a:spcBef>
              <a:spcAft>
                <a:spcPts val="80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 of market actors that were unable to take action due to access to capital or affordability of energy efficient projects, products, or services (behavior)</a:t>
            </a:r>
          </a:p>
          <a:p>
            <a:pPr marL="742950" marR="0" lvl="1" indent="-285750">
              <a:lnSpc>
                <a:spcPct val="107000"/>
              </a:lnSpc>
              <a:spcBef>
                <a:spcPts val="0"/>
              </a:spcBef>
              <a:spcAft>
                <a:spcPts val="800"/>
              </a:spcAft>
              <a:buFont typeface="Courier New" panose="02070309020205020404" pitchFamily="49" charset="0"/>
              <a:buChar char="o"/>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Tx/>
              <a:buChar char="-"/>
            </a:pPr>
            <a:r>
              <a:rPr lang="en-US" sz="2000" dirty="0">
                <a:solidFill>
                  <a:srgbClr val="C00000"/>
                </a:solidFill>
                <a:latin typeface="Calibri" panose="020F0502020204030204" pitchFamily="34" charset="0"/>
                <a:ea typeface="Calibri" panose="020F0502020204030204" pitchFamily="34" charset="0"/>
                <a:cs typeface="Times New Roman" panose="02020603050405020304" pitchFamily="18" charset="0"/>
              </a:rPr>
              <a:t>Sub-WG did not complete this discussion. There remained questions as to applicability and feasibility of this approach.</a:t>
            </a:r>
          </a:p>
        </p:txBody>
      </p:sp>
    </p:spTree>
    <p:extLst>
      <p:ext uri="{BB962C8B-B14F-4D97-AF65-F5344CB8AC3E}">
        <p14:creationId xmlns:p14="http://schemas.microsoft.com/office/powerpoint/2010/main" val="5070717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B25B-7769-1E45-B9CF-F363409FEC63}"/>
              </a:ext>
            </a:extLst>
          </p:cNvPr>
          <p:cNvSpPr>
            <a:spLocks noGrp="1"/>
          </p:cNvSpPr>
          <p:nvPr>
            <p:ph type="title"/>
          </p:nvPr>
        </p:nvSpPr>
        <p:spPr/>
        <p:txBody>
          <a:bodyPr>
            <a:normAutofit/>
          </a:bodyPr>
          <a:lstStyle/>
          <a:p>
            <a:r>
              <a:rPr lang="en-US" dirty="0"/>
              <a:t>Target-setting principles (time permitting)</a:t>
            </a:r>
          </a:p>
        </p:txBody>
      </p:sp>
      <p:sp>
        <p:nvSpPr>
          <p:cNvPr id="3" name="Content Placeholder 2">
            <a:extLst>
              <a:ext uri="{FF2B5EF4-FFF2-40B4-BE49-F238E27FC236}">
                <a16:creationId xmlns:a16="http://schemas.microsoft.com/office/drawing/2014/main" id="{42CB1A17-A945-9F46-8E2D-A47573A768C0}"/>
              </a:ext>
            </a:extLst>
          </p:cNvPr>
          <p:cNvSpPr>
            <a:spLocks noGrp="1"/>
          </p:cNvSpPr>
          <p:nvPr>
            <p:ph idx="1"/>
          </p:nvPr>
        </p:nvSpPr>
        <p:spPr/>
        <p:txBody>
          <a:bodyPr>
            <a:normAutofit/>
          </a:bodyPr>
          <a:lstStyle/>
          <a:p>
            <a:pPr marL="0" indent="0">
              <a:buNone/>
            </a:pPr>
            <a:r>
              <a:rPr lang="en-US" dirty="0"/>
              <a:t>From Prospectus: “</a:t>
            </a:r>
            <a:r>
              <a:rPr lang="en-US" dirty="0">
                <a:solidFill>
                  <a:schemeClr val="accent1"/>
                </a:solidFill>
              </a:rPr>
              <a:t>Although the WGs will not be tasked with setting the specific numeric Targets for the Metric(s) used in each PA’s filing, the WGs will discuss the basis (i.e., principles and guidelines) PAs should use in setting such targets in their filings”</a:t>
            </a:r>
          </a:p>
          <a:p>
            <a:r>
              <a:rPr lang="en-US" dirty="0"/>
              <a:t>Recommendations from sub-MSMWG on Metrics </a:t>
            </a:r>
          </a:p>
          <a:p>
            <a:pPr lvl="1"/>
            <a:r>
              <a:rPr lang="en-US" dirty="0"/>
              <a:t>PAs should not set targets until data has been collected during the first 2 program years (or a baseline has been set). </a:t>
            </a:r>
          </a:p>
          <a:p>
            <a:pPr lvl="1"/>
            <a:r>
              <a:rPr lang="en-US" dirty="0"/>
              <a:t>PAs could present targets for WG proposed metrics during the 2023 true-ups for the 2024-2027 cycle.</a:t>
            </a:r>
          </a:p>
          <a:p>
            <a:pPr lvl="1"/>
            <a:r>
              <a:rPr lang="en-US" dirty="0"/>
              <a:t>The WG may want to recommend certain metrics be changed to indicators without targets, rather than metrics with targets.</a:t>
            </a:r>
          </a:p>
          <a:p>
            <a:pPr lvl="1"/>
            <a:endParaRPr lang="en-US" dirty="0"/>
          </a:p>
          <a:p>
            <a:endParaRPr lang="en-US" dirty="0"/>
          </a:p>
          <a:p>
            <a:pPr marL="0" indent="0">
              <a:buNone/>
            </a:pPr>
            <a:endParaRPr lang="en-US" dirty="0">
              <a:solidFill>
                <a:schemeClr val="accent1"/>
              </a:solidFill>
            </a:endParaRPr>
          </a:p>
        </p:txBody>
      </p:sp>
      <p:sp>
        <p:nvSpPr>
          <p:cNvPr id="4" name="Slide Number Placeholder 3">
            <a:extLst>
              <a:ext uri="{FF2B5EF4-FFF2-40B4-BE49-F238E27FC236}">
                <a16:creationId xmlns:a16="http://schemas.microsoft.com/office/drawing/2014/main" id="{EE6B5031-F4BD-734B-9D24-E932FF102AC1}"/>
              </a:ext>
            </a:extLst>
          </p:cNvPr>
          <p:cNvSpPr>
            <a:spLocks noGrp="1"/>
          </p:cNvSpPr>
          <p:nvPr>
            <p:ph type="sldNum" sz="quarter" idx="12"/>
          </p:nvPr>
        </p:nvSpPr>
        <p:spPr/>
        <p:txBody>
          <a:bodyPr/>
          <a:lstStyle/>
          <a:p>
            <a:fld id="{B52D1F0E-ADB9-054E-881E-D5691EC4F528}" type="slidenum">
              <a:rPr lang="en-US" smtClean="0"/>
              <a:t>22</a:t>
            </a:fld>
            <a:endParaRPr lang="en-US"/>
          </a:p>
        </p:txBody>
      </p:sp>
    </p:spTree>
    <p:extLst>
      <p:ext uri="{BB962C8B-B14F-4D97-AF65-F5344CB8AC3E}">
        <p14:creationId xmlns:p14="http://schemas.microsoft.com/office/powerpoint/2010/main" val="38895172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67D8EC8-4157-6F4D-9425-FC28142FC1D1}"/>
              </a:ext>
            </a:extLst>
          </p:cNvPr>
          <p:cNvSpPr>
            <a:spLocks noGrp="1"/>
          </p:cNvSpPr>
          <p:nvPr>
            <p:ph type="title"/>
          </p:nvPr>
        </p:nvSpPr>
        <p:spPr>
          <a:xfrm>
            <a:off x="6892119" y="891540"/>
            <a:ext cx="4589493" cy="1578308"/>
          </a:xfrm>
        </p:spPr>
        <p:txBody>
          <a:bodyPr>
            <a:normAutofit/>
          </a:bodyPr>
          <a:lstStyle/>
          <a:p>
            <a:r>
              <a:rPr lang="en-US" sz="3600" dirty="0"/>
              <a:t>Metrics Discussion (cont.) and Next Steps</a:t>
            </a:r>
            <a:endParaRPr lang="en-US" sz="3400" dirty="0"/>
          </a:p>
        </p:txBody>
      </p:sp>
      <p:pic>
        <p:nvPicPr>
          <p:cNvPr id="6" name="Picture 5" descr="Calendar on table">
            <a:extLst>
              <a:ext uri="{FF2B5EF4-FFF2-40B4-BE49-F238E27FC236}">
                <a16:creationId xmlns:a16="http://schemas.microsoft.com/office/drawing/2014/main" id="{C14FBB25-C78D-45D2-AE8B-2594792E7A53}"/>
              </a:ext>
            </a:extLst>
          </p:cNvPr>
          <p:cNvPicPr>
            <a:picLocks noChangeAspect="1"/>
          </p:cNvPicPr>
          <p:nvPr/>
        </p:nvPicPr>
        <p:blipFill rotWithShape="1">
          <a:blip r:embed="rId2"/>
          <a:srcRect r="33495" b="-1"/>
          <a:stretch/>
        </p:blipFill>
        <p:spPr>
          <a:xfrm>
            <a:off x="1" y="10"/>
            <a:ext cx="6832674" cy="6857990"/>
          </a:xfrm>
          <a:custGeom>
            <a:avLst/>
            <a:gdLst/>
            <a:ahLst/>
            <a:cxnLst/>
            <a:rect l="l" t="t" r="r" b="b"/>
            <a:pathLst>
              <a:path w="6832674" h="6858000">
                <a:moveTo>
                  <a:pt x="0" y="0"/>
                </a:moveTo>
                <a:lnTo>
                  <a:pt x="6832674" y="0"/>
                </a:lnTo>
                <a:lnTo>
                  <a:pt x="6749707" y="183520"/>
                </a:lnTo>
                <a:cubicBezTo>
                  <a:pt x="6327787" y="1181050"/>
                  <a:pt x="6094475" y="2277779"/>
                  <a:pt x="6094475" y="3429000"/>
                </a:cubicBezTo>
                <a:cubicBezTo>
                  <a:pt x="6094475" y="4580222"/>
                  <a:pt x="6327787" y="5676950"/>
                  <a:pt x="6749707" y="6674481"/>
                </a:cubicBezTo>
                <a:lnTo>
                  <a:pt x="6832674" y="6858000"/>
                </a:lnTo>
                <a:lnTo>
                  <a:pt x="0" y="6858000"/>
                </a:lnTo>
                <a:close/>
              </a:path>
            </a:pathLst>
          </a:custGeom>
        </p:spPr>
      </p:pic>
      <p:sp>
        <p:nvSpPr>
          <p:cNvPr id="3" name="Content Placeholder 2">
            <a:extLst>
              <a:ext uri="{FF2B5EF4-FFF2-40B4-BE49-F238E27FC236}">
                <a16:creationId xmlns:a16="http://schemas.microsoft.com/office/drawing/2014/main" id="{156E75CB-3645-7746-8FAA-85FBBFAD3A90}"/>
              </a:ext>
            </a:extLst>
          </p:cNvPr>
          <p:cNvSpPr>
            <a:spLocks noGrp="1"/>
          </p:cNvSpPr>
          <p:nvPr>
            <p:ph idx="1"/>
          </p:nvPr>
        </p:nvSpPr>
        <p:spPr>
          <a:xfrm>
            <a:off x="6892119" y="2630161"/>
            <a:ext cx="4589491" cy="3332489"/>
          </a:xfrm>
        </p:spPr>
        <p:txBody>
          <a:bodyPr>
            <a:normAutofit/>
          </a:bodyPr>
          <a:lstStyle/>
          <a:p>
            <a:r>
              <a:rPr lang="en-US" dirty="0"/>
              <a:t>Identify any gaps in Metrics, and brainstorm alternatives</a:t>
            </a:r>
          </a:p>
          <a:p>
            <a:endParaRPr lang="en-US" dirty="0"/>
          </a:p>
          <a:p>
            <a:r>
              <a:rPr lang="en-US" dirty="0"/>
              <a:t>Next steps on Metrics </a:t>
            </a:r>
          </a:p>
          <a:p>
            <a:endParaRPr lang="en-US" sz="2000" dirty="0"/>
          </a:p>
        </p:txBody>
      </p:sp>
      <p:sp>
        <p:nvSpPr>
          <p:cNvPr id="4" name="Slide Number Placeholder 3">
            <a:extLst>
              <a:ext uri="{FF2B5EF4-FFF2-40B4-BE49-F238E27FC236}">
                <a16:creationId xmlns:a16="http://schemas.microsoft.com/office/drawing/2014/main" id="{B2DCFE39-43D2-AF42-ADB8-DFA59766CB61}"/>
              </a:ext>
            </a:extLst>
          </p:cNvPr>
          <p:cNvSpPr>
            <a:spLocks noGrp="1"/>
          </p:cNvSpPr>
          <p:nvPr>
            <p:ph type="sldNum" sz="quarter" idx="12"/>
          </p:nvPr>
        </p:nvSpPr>
        <p:spPr>
          <a:xfrm>
            <a:off x="8610600" y="6356350"/>
            <a:ext cx="274320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52D1F0E-ADB9-054E-881E-D5691EC4F52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945184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F54208A-81BB-0A43-B74A-F4847B7ADDF5}"/>
              </a:ext>
            </a:extLst>
          </p:cNvPr>
          <p:cNvSpPr>
            <a:spLocks noGrp="1"/>
          </p:cNvSpPr>
          <p:nvPr>
            <p:ph type="title"/>
          </p:nvPr>
        </p:nvSpPr>
        <p:spPr>
          <a:xfrm>
            <a:off x="233796" y="1776412"/>
            <a:ext cx="3352367" cy="2743200"/>
          </a:xfrm>
        </p:spPr>
        <p:txBody>
          <a:bodyPr anchor="ctr">
            <a:normAutofit/>
          </a:bodyPr>
          <a:lstStyle/>
          <a:p>
            <a:pPr algn="ctr"/>
            <a:r>
              <a:rPr lang="en-US" sz="4800" dirty="0">
                <a:solidFill>
                  <a:schemeClr val="bg1"/>
                </a:solidFill>
              </a:rPr>
              <a:t>Final Report</a:t>
            </a:r>
          </a:p>
        </p:txBody>
      </p:sp>
      <p:sp>
        <p:nvSpPr>
          <p:cNvPr id="3" name="Text Placeholder 2">
            <a:extLst>
              <a:ext uri="{FF2B5EF4-FFF2-40B4-BE49-F238E27FC236}">
                <a16:creationId xmlns:a16="http://schemas.microsoft.com/office/drawing/2014/main" id="{97706077-DABE-A24F-A3D4-A88074815EE1}"/>
              </a:ext>
            </a:extLst>
          </p:cNvPr>
          <p:cNvSpPr>
            <a:spLocks noGrp="1"/>
          </p:cNvSpPr>
          <p:nvPr>
            <p:ph idx="1"/>
          </p:nvPr>
        </p:nvSpPr>
        <p:spPr>
          <a:xfrm>
            <a:off x="4330719" y="641615"/>
            <a:ext cx="7289799" cy="5533496"/>
          </a:xfrm>
        </p:spPr>
        <p:txBody>
          <a:bodyPr anchor="ctr">
            <a:normAutofit/>
          </a:bodyPr>
          <a:lstStyle/>
          <a:p>
            <a:pPr lvl="0"/>
            <a:r>
              <a:rPr lang="en-US" dirty="0"/>
              <a:t>Discuss annotated draft Report outline</a:t>
            </a:r>
          </a:p>
          <a:p>
            <a:pPr lvl="0"/>
            <a:r>
              <a:rPr lang="en-US" dirty="0"/>
              <a:t>Discuss next steps on Final Report</a:t>
            </a:r>
          </a:p>
        </p:txBody>
      </p:sp>
    </p:spTree>
    <p:extLst>
      <p:ext uri="{BB962C8B-B14F-4D97-AF65-F5344CB8AC3E}">
        <p14:creationId xmlns:p14="http://schemas.microsoft.com/office/powerpoint/2010/main" val="34434186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E3DE5-3BD0-0A47-AECF-898FC08B634B}"/>
              </a:ext>
            </a:extLst>
          </p:cNvPr>
          <p:cNvSpPr>
            <a:spLocks noGrp="1"/>
          </p:cNvSpPr>
          <p:nvPr>
            <p:ph type="title"/>
          </p:nvPr>
        </p:nvSpPr>
        <p:spPr/>
        <p:txBody>
          <a:bodyPr/>
          <a:lstStyle/>
          <a:p>
            <a:r>
              <a:rPr lang="en-US" dirty="0"/>
              <a:t>Report Outline (slide 1 of 3)</a:t>
            </a:r>
          </a:p>
        </p:txBody>
      </p:sp>
      <p:sp>
        <p:nvSpPr>
          <p:cNvPr id="3" name="Content Placeholder 2">
            <a:extLst>
              <a:ext uri="{FF2B5EF4-FFF2-40B4-BE49-F238E27FC236}">
                <a16:creationId xmlns:a16="http://schemas.microsoft.com/office/drawing/2014/main" id="{D658E190-E030-3C47-A959-5C53DBC010C0}"/>
              </a:ext>
            </a:extLst>
          </p:cNvPr>
          <p:cNvSpPr>
            <a:spLocks noGrp="1"/>
          </p:cNvSpPr>
          <p:nvPr>
            <p:ph idx="1"/>
          </p:nvPr>
        </p:nvSpPr>
        <p:spPr/>
        <p:txBody>
          <a:bodyPr>
            <a:normAutofit fontScale="70000" lnSpcReduction="20000"/>
          </a:bodyPr>
          <a:lstStyle/>
          <a:p>
            <a:pPr lvl="0"/>
            <a:r>
              <a:rPr lang="en-US" b="1" dirty="0"/>
              <a:t>Section 1: Intro &amp; Overview</a:t>
            </a:r>
            <a:endParaRPr lang="en-US" dirty="0"/>
          </a:p>
          <a:p>
            <a:pPr lvl="1"/>
            <a:r>
              <a:rPr lang="en-US" i="1" dirty="0"/>
              <a:t>1.1 WG Charge and Overview</a:t>
            </a:r>
            <a:endParaRPr lang="en-US" dirty="0"/>
          </a:p>
          <a:p>
            <a:pPr lvl="2"/>
            <a:r>
              <a:rPr lang="en-US" dirty="0"/>
              <a:t>Purpose, # mtgs and timeframe, key questions/scope</a:t>
            </a:r>
          </a:p>
          <a:p>
            <a:pPr lvl="1"/>
            <a:r>
              <a:rPr lang="en-US" i="1" dirty="0"/>
              <a:t>1.2 Background on Newly Created MS Segment</a:t>
            </a:r>
            <a:endParaRPr lang="en-US" dirty="0"/>
          </a:p>
          <a:p>
            <a:pPr lvl="2"/>
            <a:r>
              <a:rPr lang="en-US" dirty="0"/>
              <a:t>Context from D. 21-05-031</a:t>
            </a:r>
          </a:p>
          <a:p>
            <a:pPr lvl="1"/>
            <a:r>
              <a:rPr lang="en-US" i="1" dirty="0"/>
              <a:t>1.3 WG Members</a:t>
            </a:r>
            <a:endParaRPr lang="en-US" dirty="0"/>
          </a:p>
          <a:p>
            <a:pPr lvl="2"/>
            <a:r>
              <a:rPr lang="en-US" dirty="0"/>
              <a:t>Table of organizations (not names)</a:t>
            </a:r>
          </a:p>
          <a:p>
            <a:pPr lvl="1"/>
            <a:r>
              <a:rPr lang="en-US" i="1" dirty="0"/>
              <a:t>1.4 Recommendations</a:t>
            </a:r>
            <a:endParaRPr lang="en-US" dirty="0"/>
          </a:p>
          <a:p>
            <a:pPr lvl="2"/>
            <a:r>
              <a:rPr lang="en-US" dirty="0"/>
              <a:t>Approach to seeking consensus – How WG handled non-consensus items, and # (if appropriate)</a:t>
            </a:r>
          </a:p>
          <a:p>
            <a:pPr lvl="2"/>
            <a:r>
              <a:rPr lang="en-US" dirty="0"/>
              <a:t>How PAs and ED Should Address/Resolve Non-Consensus Recommendations</a:t>
            </a:r>
          </a:p>
          <a:p>
            <a:pPr lvl="1"/>
            <a:r>
              <a:rPr lang="en-US" i="1" dirty="0"/>
              <a:t>1.5 Report Outline</a:t>
            </a:r>
            <a:endParaRPr lang="en-US" dirty="0"/>
          </a:p>
          <a:p>
            <a:pPr lvl="2"/>
            <a:r>
              <a:rPr lang="en-US" dirty="0"/>
              <a:t>Overview of remaining sections</a:t>
            </a:r>
          </a:p>
          <a:p>
            <a:pPr marL="914400" lvl="2" indent="0">
              <a:buNone/>
            </a:pPr>
            <a:r>
              <a:rPr lang="en-US" dirty="0"/>
              <a:t> </a:t>
            </a:r>
          </a:p>
          <a:p>
            <a:pPr lvl="0"/>
            <a:r>
              <a:rPr lang="en-US" b="1" dirty="0"/>
              <a:t>Section 2: Objectives</a:t>
            </a:r>
            <a:endParaRPr lang="en-US" dirty="0"/>
          </a:p>
          <a:p>
            <a:pPr lvl="1"/>
            <a:r>
              <a:rPr lang="en-US" i="1" dirty="0"/>
              <a:t>2.1 Background</a:t>
            </a:r>
            <a:endParaRPr lang="en-US" dirty="0"/>
          </a:p>
          <a:p>
            <a:pPr lvl="2"/>
            <a:r>
              <a:rPr lang="en-US" dirty="0"/>
              <a:t>Context within overall structure of principles, Objectives, Metrics; approach to developing Objectives</a:t>
            </a:r>
          </a:p>
          <a:p>
            <a:pPr lvl="1"/>
            <a:r>
              <a:rPr lang="en-US" i="1" dirty="0"/>
              <a:t>2.2 Consensus Recommendations</a:t>
            </a:r>
            <a:endParaRPr lang="en-US" dirty="0"/>
          </a:p>
          <a:p>
            <a:pPr lvl="2"/>
            <a:r>
              <a:rPr lang="en-US" dirty="0"/>
              <a:t>To come (hopefully 4-5 consensus Objectives and any supporting text)</a:t>
            </a:r>
          </a:p>
          <a:p>
            <a:pPr lvl="1"/>
            <a:r>
              <a:rPr lang="en-US" i="1" dirty="0"/>
              <a:t>2.3 Non-Consensus Recommendations</a:t>
            </a:r>
            <a:endParaRPr lang="en-US" dirty="0"/>
          </a:p>
          <a:p>
            <a:pPr lvl="2"/>
            <a:r>
              <a:rPr lang="en-US" dirty="0"/>
              <a:t>To come (hopefully no more than 1-2 non-consensus Objectives, plus who proposed and supported each)</a:t>
            </a:r>
          </a:p>
        </p:txBody>
      </p:sp>
      <p:sp>
        <p:nvSpPr>
          <p:cNvPr id="4" name="Slide Number Placeholder 3">
            <a:extLst>
              <a:ext uri="{FF2B5EF4-FFF2-40B4-BE49-F238E27FC236}">
                <a16:creationId xmlns:a16="http://schemas.microsoft.com/office/drawing/2014/main" id="{750ABCEA-CC99-A54B-8C70-A1D03CF8AA81}"/>
              </a:ext>
            </a:extLst>
          </p:cNvPr>
          <p:cNvSpPr>
            <a:spLocks noGrp="1"/>
          </p:cNvSpPr>
          <p:nvPr>
            <p:ph type="sldNum" sz="quarter" idx="12"/>
          </p:nvPr>
        </p:nvSpPr>
        <p:spPr/>
        <p:txBody>
          <a:bodyPr/>
          <a:lstStyle/>
          <a:p>
            <a:fld id="{B52D1F0E-ADB9-054E-881E-D5691EC4F528}" type="slidenum">
              <a:rPr lang="en-US" smtClean="0"/>
              <a:t>25</a:t>
            </a:fld>
            <a:endParaRPr lang="en-US"/>
          </a:p>
        </p:txBody>
      </p:sp>
    </p:spTree>
    <p:extLst>
      <p:ext uri="{BB962C8B-B14F-4D97-AF65-F5344CB8AC3E}">
        <p14:creationId xmlns:p14="http://schemas.microsoft.com/office/powerpoint/2010/main" val="37189286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E3DE5-3BD0-0A47-AECF-898FC08B634B}"/>
              </a:ext>
            </a:extLst>
          </p:cNvPr>
          <p:cNvSpPr>
            <a:spLocks noGrp="1"/>
          </p:cNvSpPr>
          <p:nvPr>
            <p:ph type="title"/>
          </p:nvPr>
        </p:nvSpPr>
        <p:spPr/>
        <p:txBody>
          <a:bodyPr/>
          <a:lstStyle/>
          <a:p>
            <a:r>
              <a:rPr lang="en-US" dirty="0"/>
              <a:t>Report Outline (slide 2 of 3)</a:t>
            </a:r>
          </a:p>
        </p:txBody>
      </p:sp>
      <p:sp>
        <p:nvSpPr>
          <p:cNvPr id="3" name="Content Placeholder 2">
            <a:extLst>
              <a:ext uri="{FF2B5EF4-FFF2-40B4-BE49-F238E27FC236}">
                <a16:creationId xmlns:a16="http://schemas.microsoft.com/office/drawing/2014/main" id="{D658E190-E030-3C47-A959-5C53DBC010C0}"/>
              </a:ext>
            </a:extLst>
          </p:cNvPr>
          <p:cNvSpPr>
            <a:spLocks noGrp="1"/>
          </p:cNvSpPr>
          <p:nvPr>
            <p:ph idx="1"/>
          </p:nvPr>
        </p:nvSpPr>
        <p:spPr/>
        <p:txBody>
          <a:bodyPr>
            <a:normAutofit fontScale="85000" lnSpcReduction="10000"/>
          </a:bodyPr>
          <a:lstStyle/>
          <a:p>
            <a:pPr lvl="0"/>
            <a:r>
              <a:rPr lang="en-US" b="1" dirty="0"/>
              <a:t>Section 3: Metrics</a:t>
            </a:r>
            <a:endParaRPr lang="en-US" dirty="0"/>
          </a:p>
          <a:p>
            <a:pPr lvl="1"/>
            <a:r>
              <a:rPr lang="en-US" i="1" dirty="0"/>
              <a:t>3.1 Background</a:t>
            </a:r>
            <a:endParaRPr lang="en-US" dirty="0"/>
          </a:p>
          <a:p>
            <a:pPr lvl="2"/>
            <a:r>
              <a:rPr lang="en-US" dirty="0"/>
              <a:t>Context within overall structure of principles, Objectives, Metrics; approach to developing Metrics</a:t>
            </a:r>
          </a:p>
          <a:p>
            <a:pPr lvl="1"/>
            <a:r>
              <a:rPr lang="en-US" i="1" dirty="0"/>
              <a:t>3.2 Consensus Recommendations</a:t>
            </a:r>
            <a:endParaRPr lang="en-US" dirty="0"/>
          </a:p>
          <a:p>
            <a:pPr lvl="2"/>
            <a:r>
              <a:rPr lang="en-US" dirty="0"/>
              <a:t>To come (hopefully 4-5 consensus Metrics and any supporting text)</a:t>
            </a:r>
          </a:p>
          <a:p>
            <a:pPr lvl="1"/>
            <a:r>
              <a:rPr lang="en-US" i="1" dirty="0"/>
              <a:t>3.3 Non-Consensus Recommendations</a:t>
            </a:r>
            <a:endParaRPr lang="en-US" dirty="0"/>
          </a:p>
          <a:p>
            <a:pPr lvl="2"/>
            <a:r>
              <a:rPr lang="en-US" dirty="0"/>
              <a:t>To come (hopefully no more than 1-2 non-consensus Metrics, plus who proposed and supported each)</a:t>
            </a:r>
          </a:p>
          <a:p>
            <a:pPr marL="0" indent="0">
              <a:buNone/>
            </a:pPr>
            <a:endParaRPr lang="en-US" dirty="0"/>
          </a:p>
          <a:p>
            <a:pPr lvl="0"/>
            <a:r>
              <a:rPr lang="en-US" b="1" dirty="0"/>
              <a:t>Section 4: Target-Setting Principles</a:t>
            </a:r>
            <a:endParaRPr lang="en-US" dirty="0"/>
          </a:p>
          <a:p>
            <a:pPr lvl="1"/>
            <a:r>
              <a:rPr lang="en-US" i="1" dirty="0"/>
              <a:t>4.1 Background</a:t>
            </a:r>
            <a:endParaRPr lang="en-US" dirty="0"/>
          </a:p>
          <a:p>
            <a:pPr lvl="2"/>
            <a:r>
              <a:rPr lang="en-US" dirty="0"/>
              <a:t>Background on how fits into scope; discussion of how principles were developed</a:t>
            </a:r>
          </a:p>
          <a:p>
            <a:pPr lvl="1"/>
            <a:r>
              <a:rPr lang="en-US" i="1" dirty="0"/>
              <a:t>4.2 Consensus Recommendations</a:t>
            </a:r>
            <a:endParaRPr lang="en-US" dirty="0"/>
          </a:p>
          <a:p>
            <a:pPr lvl="2"/>
            <a:r>
              <a:rPr lang="en-US" dirty="0"/>
              <a:t>To come </a:t>
            </a:r>
          </a:p>
          <a:p>
            <a:pPr lvl="1"/>
            <a:r>
              <a:rPr lang="en-US" i="1" dirty="0"/>
              <a:t>3.3 Non-Consensus Recommendations</a:t>
            </a:r>
            <a:endParaRPr lang="en-US" dirty="0"/>
          </a:p>
          <a:p>
            <a:pPr lvl="2"/>
            <a:r>
              <a:rPr lang="en-US" dirty="0"/>
              <a:t>To come</a:t>
            </a:r>
          </a:p>
        </p:txBody>
      </p:sp>
      <p:sp>
        <p:nvSpPr>
          <p:cNvPr id="4" name="Slide Number Placeholder 3">
            <a:extLst>
              <a:ext uri="{FF2B5EF4-FFF2-40B4-BE49-F238E27FC236}">
                <a16:creationId xmlns:a16="http://schemas.microsoft.com/office/drawing/2014/main" id="{750ABCEA-CC99-A54B-8C70-A1D03CF8AA81}"/>
              </a:ext>
            </a:extLst>
          </p:cNvPr>
          <p:cNvSpPr>
            <a:spLocks noGrp="1"/>
          </p:cNvSpPr>
          <p:nvPr>
            <p:ph type="sldNum" sz="quarter" idx="12"/>
          </p:nvPr>
        </p:nvSpPr>
        <p:spPr/>
        <p:txBody>
          <a:bodyPr/>
          <a:lstStyle/>
          <a:p>
            <a:fld id="{B52D1F0E-ADB9-054E-881E-D5691EC4F528}" type="slidenum">
              <a:rPr lang="en-US" smtClean="0"/>
              <a:t>26</a:t>
            </a:fld>
            <a:endParaRPr lang="en-US"/>
          </a:p>
        </p:txBody>
      </p:sp>
    </p:spTree>
    <p:extLst>
      <p:ext uri="{BB962C8B-B14F-4D97-AF65-F5344CB8AC3E}">
        <p14:creationId xmlns:p14="http://schemas.microsoft.com/office/powerpoint/2010/main" val="35466349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E3DE5-3BD0-0A47-AECF-898FC08B634B}"/>
              </a:ext>
            </a:extLst>
          </p:cNvPr>
          <p:cNvSpPr>
            <a:spLocks noGrp="1"/>
          </p:cNvSpPr>
          <p:nvPr>
            <p:ph type="title"/>
          </p:nvPr>
        </p:nvSpPr>
        <p:spPr/>
        <p:txBody>
          <a:bodyPr/>
          <a:lstStyle/>
          <a:p>
            <a:r>
              <a:rPr lang="en-US" dirty="0"/>
              <a:t>Report Outline (slide 3 of 3)</a:t>
            </a:r>
          </a:p>
        </p:txBody>
      </p:sp>
      <p:sp>
        <p:nvSpPr>
          <p:cNvPr id="3" name="Content Placeholder 2">
            <a:extLst>
              <a:ext uri="{FF2B5EF4-FFF2-40B4-BE49-F238E27FC236}">
                <a16:creationId xmlns:a16="http://schemas.microsoft.com/office/drawing/2014/main" id="{D658E190-E030-3C47-A959-5C53DBC010C0}"/>
              </a:ext>
            </a:extLst>
          </p:cNvPr>
          <p:cNvSpPr>
            <a:spLocks noGrp="1"/>
          </p:cNvSpPr>
          <p:nvPr>
            <p:ph idx="1"/>
          </p:nvPr>
        </p:nvSpPr>
        <p:spPr/>
        <p:txBody>
          <a:bodyPr>
            <a:normAutofit/>
          </a:bodyPr>
          <a:lstStyle/>
          <a:p>
            <a:pPr lvl="0"/>
            <a:r>
              <a:rPr lang="en-US" b="1" dirty="0"/>
              <a:t>Section 5: Discussion of Key Scope Questions</a:t>
            </a:r>
            <a:endParaRPr lang="en-US" dirty="0"/>
          </a:p>
          <a:p>
            <a:pPr lvl="1"/>
            <a:r>
              <a:rPr lang="en-US" i="1" dirty="0"/>
              <a:t>5.1 Key Scope Question 1: Primary Application of Objectives &amp; Metrics</a:t>
            </a:r>
            <a:endParaRPr lang="en-US" dirty="0"/>
          </a:p>
          <a:p>
            <a:pPr lvl="1"/>
            <a:r>
              <a:rPr lang="en-US" i="1" dirty="0"/>
              <a:t>5.2 Key Scope Question 2: PA Filing Requirements &amp; Ability to Propose New Objectives &amp; Metrics</a:t>
            </a:r>
          </a:p>
          <a:p>
            <a:pPr lvl="1"/>
            <a:r>
              <a:rPr lang="en-US" i="1" dirty="0"/>
              <a:t>5.3 WG Proposal on Distinction between Market Transformation vs Market Support Objectives</a:t>
            </a:r>
            <a:endParaRPr lang="en-US" dirty="0"/>
          </a:p>
          <a:p>
            <a:endParaRPr lang="en-US" dirty="0"/>
          </a:p>
          <a:p>
            <a:pPr lvl="0"/>
            <a:r>
              <a:rPr lang="en-US" b="1" dirty="0"/>
              <a:t>Appendix A: WG Member Organizations &amp; Representatives</a:t>
            </a:r>
            <a:endParaRPr lang="en-US" dirty="0"/>
          </a:p>
          <a:p>
            <a:pPr lvl="1"/>
            <a:r>
              <a:rPr lang="en-US" i="1" dirty="0"/>
              <a:t>Table of member and ex-officio names and organizations (leads and alternatives)</a:t>
            </a:r>
            <a:endParaRPr lang="en-US" dirty="0"/>
          </a:p>
        </p:txBody>
      </p:sp>
      <p:sp>
        <p:nvSpPr>
          <p:cNvPr id="4" name="Slide Number Placeholder 3">
            <a:extLst>
              <a:ext uri="{FF2B5EF4-FFF2-40B4-BE49-F238E27FC236}">
                <a16:creationId xmlns:a16="http://schemas.microsoft.com/office/drawing/2014/main" id="{750ABCEA-CC99-A54B-8C70-A1D03CF8AA81}"/>
              </a:ext>
            </a:extLst>
          </p:cNvPr>
          <p:cNvSpPr>
            <a:spLocks noGrp="1"/>
          </p:cNvSpPr>
          <p:nvPr>
            <p:ph type="sldNum" sz="quarter" idx="12"/>
          </p:nvPr>
        </p:nvSpPr>
        <p:spPr/>
        <p:txBody>
          <a:bodyPr/>
          <a:lstStyle/>
          <a:p>
            <a:fld id="{B52D1F0E-ADB9-054E-881E-D5691EC4F528}" type="slidenum">
              <a:rPr lang="en-US" smtClean="0"/>
              <a:t>27</a:t>
            </a:fld>
            <a:endParaRPr lang="en-US"/>
          </a:p>
        </p:txBody>
      </p:sp>
    </p:spTree>
    <p:extLst>
      <p:ext uri="{BB962C8B-B14F-4D97-AF65-F5344CB8AC3E}">
        <p14:creationId xmlns:p14="http://schemas.microsoft.com/office/powerpoint/2010/main" val="2590696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AA747-AB14-174E-B35F-FD467F24C4F8}"/>
              </a:ext>
            </a:extLst>
          </p:cNvPr>
          <p:cNvSpPr>
            <a:spLocks noGrp="1"/>
          </p:cNvSpPr>
          <p:nvPr>
            <p:ph type="title"/>
          </p:nvPr>
        </p:nvSpPr>
        <p:spPr/>
        <p:txBody>
          <a:bodyPr>
            <a:normAutofit fontScale="90000"/>
          </a:bodyPr>
          <a:lstStyle/>
          <a:p>
            <a:r>
              <a:rPr lang="en-US" dirty="0"/>
              <a:t>CSE Proposed Market Support/Market Transformation Language for Inclusion in Report</a:t>
            </a:r>
          </a:p>
        </p:txBody>
      </p:sp>
      <p:sp>
        <p:nvSpPr>
          <p:cNvPr id="3" name="Content Placeholder 2">
            <a:extLst>
              <a:ext uri="{FF2B5EF4-FFF2-40B4-BE49-F238E27FC236}">
                <a16:creationId xmlns:a16="http://schemas.microsoft.com/office/drawing/2014/main" id="{9422151E-AAF5-8943-9D5E-EC691AABA618}"/>
              </a:ext>
            </a:extLst>
          </p:cNvPr>
          <p:cNvSpPr>
            <a:spLocks noGrp="1"/>
          </p:cNvSpPr>
          <p:nvPr>
            <p:ph idx="1"/>
          </p:nvPr>
        </p:nvSpPr>
        <p:spPr>
          <a:xfrm>
            <a:off x="838200" y="1537082"/>
            <a:ext cx="10515600" cy="4930054"/>
          </a:xfrm>
        </p:spPr>
        <p:txBody>
          <a:bodyPr>
            <a:normAutofit fontScale="92500" lnSpcReduction="20000"/>
          </a:bodyPr>
          <a:lstStyle/>
          <a:p>
            <a:pPr marL="0" indent="0">
              <a:buNone/>
            </a:pPr>
            <a:r>
              <a:rPr lang="en-US" b="1" i="1" dirty="0"/>
              <a:t>(new from 8/9/2021 proposal)</a:t>
            </a:r>
            <a:endParaRPr lang="en-US" b="1" dirty="0"/>
          </a:p>
          <a:p>
            <a:r>
              <a:rPr lang="en-US" dirty="0"/>
              <a:t>The California energy efficiency (EE) market will benefit most from a collaborative approach between the Market Transformation Administrator (MTA) and EE Rolling Portfolio Program Administrators. The CAEECC Working Group understands MT and the Market Support (MS) segment to be distinct efforts and offers the following guidance:</a:t>
            </a:r>
          </a:p>
          <a:p>
            <a:pPr lvl="0"/>
            <a:r>
              <a:rPr lang="en-US" dirty="0"/>
              <a:t>MT and MS efforts will require ongoing and significant collaboration among administrators and stakeholders to be successful.</a:t>
            </a:r>
          </a:p>
          <a:p>
            <a:pPr lvl="0"/>
            <a:r>
              <a:rPr lang="en-US" dirty="0"/>
              <a:t>MTIs and MS programs will not operate in silos and activities within each effort are anticipated to influence the other; including providing additional support or changing the needs of the EE market.</a:t>
            </a:r>
          </a:p>
          <a:p>
            <a:pPr lvl="0"/>
            <a:r>
              <a:rPr lang="en-US" dirty="0"/>
              <a:t>Administrators should not be inhibited by rigid distinctions but should consider conceptual differences when designing MS programs and identifying MTIs.</a:t>
            </a:r>
          </a:p>
          <a:p>
            <a:endParaRPr lang="en-US" dirty="0"/>
          </a:p>
        </p:txBody>
      </p:sp>
      <p:sp>
        <p:nvSpPr>
          <p:cNvPr id="4" name="Slide Number Placeholder 3">
            <a:extLst>
              <a:ext uri="{FF2B5EF4-FFF2-40B4-BE49-F238E27FC236}">
                <a16:creationId xmlns:a16="http://schemas.microsoft.com/office/drawing/2014/main" id="{5C1A3613-687F-374C-93E3-20F45700DC64}"/>
              </a:ext>
            </a:extLst>
          </p:cNvPr>
          <p:cNvSpPr>
            <a:spLocks noGrp="1"/>
          </p:cNvSpPr>
          <p:nvPr>
            <p:ph type="sldNum" sz="quarter" idx="12"/>
          </p:nvPr>
        </p:nvSpPr>
        <p:spPr/>
        <p:txBody>
          <a:bodyPr/>
          <a:lstStyle/>
          <a:p>
            <a:fld id="{B52D1F0E-ADB9-054E-881E-D5691EC4F528}" type="slidenum">
              <a:rPr lang="en-US" smtClean="0"/>
              <a:t>28</a:t>
            </a:fld>
            <a:endParaRPr lang="en-US"/>
          </a:p>
        </p:txBody>
      </p:sp>
    </p:spTree>
    <p:extLst>
      <p:ext uri="{BB962C8B-B14F-4D97-AF65-F5344CB8AC3E}">
        <p14:creationId xmlns:p14="http://schemas.microsoft.com/office/powerpoint/2010/main" val="28066748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B28EC-768E-6540-AABC-4ABA7CE8DF7F}"/>
              </a:ext>
            </a:extLst>
          </p:cNvPr>
          <p:cNvSpPr>
            <a:spLocks noGrp="1"/>
          </p:cNvSpPr>
          <p:nvPr>
            <p:ph type="title"/>
          </p:nvPr>
        </p:nvSpPr>
        <p:spPr/>
        <p:txBody>
          <a:bodyPr/>
          <a:lstStyle/>
          <a:p>
            <a:r>
              <a:rPr lang="en-US" dirty="0"/>
              <a:t>Conceptual distinctions between MT and MS </a:t>
            </a:r>
          </a:p>
        </p:txBody>
      </p:sp>
      <p:sp>
        <p:nvSpPr>
          <p:cNvPr id="4" name="Slide Number Placeholder 3">
            <a:extLst>
              <a:ext uri="{FF2B5EF4-FFF2-40B4-BE49-F238E27FC236}">
                <a16:creationId xmlns:a16="http://schemas.microsoft.com/office/drawing/2014/main" id="{E72EB840-43F5-B747-8DAE-0F48F0DDFDD1}"/>
              </a:ext>
            </a:extLst>
          </p:cNvPr>
          <p:cNvSpPr>
            <a:spLocks noGrp="1"/>
          </p:cNvSpPr>
          <p:nvPr>
            <p:ph type="sldNum" sz="quarter" idx="12"/>
          </p:nvPr>
        </p:nvSpPr>
        <p:spPr/>
        <p:txBody>
          <a:bodyPr/>
          <a:lstStyle/>
          <a:p>
            <a:fld id="{B52D1F0E-ADB9-054E-881E-D5691EC4F528}" type="slidenum">
              <a:rPr lang="en-US" smtClean="0"/>
              <a:t>29</a:t>
            </a:fld>
            <a:endParaRPr lang="en-US"/>
          </a:p>
        </p:txBody>
      </p:sp>
      <p:pic>
        <p:nvPicPr>
          <p:cNvPr id="8" name="Picture 7" descr="Graphical user interface, text, application, email&#10;&#10;Description automatically generated">
            <a:extLst>
              <a:ext uri="{FF2B5EF4-FFF2-40B4-BE49-F238E27FC236}">
                <a16:creationId xmlns:a16="http://schemas.microsoft.com/office/drawing/2014/main" id="{AF26EFC1-4233-4D44-8315-7570C38854EA}"/>
              </a:ext>
            </a:extLst>
          </p:cNvPr>
          <p:cNvPicPr>
            <a:picLocks noChangeAspect="1"/>
          </p:cNvPicPr>
          <p:nvPr/>
        </p:nvPicPr>
        <p:blipFill>
          <a:blip r:embed="rId2"/>
          <a:stretch>
            <a:fillRect/>
          </a:stretch>
        </p:blipFill>
        <p:spPr>
          <a:xfrm>
            <a:off x="361950" y="1158875"/>
            <a:ext cx="11468100" cy="5562600"/>
          </a:xfrm>
          <a:prstGeom prst="rect">
            <a:avLst/>
          </a:prstGeom>
        </p:spPr>
      </p:pic>
    </p:spTree>
    <p:extLst>
      <p:ext uri="{BB962C8B-B14F-4D97-AF65-F5344CB8AC3E}">
        <p14:creationId xmlns:p14="http://schemas.microsoft.com/office/powerpoint/2010/main" val="2729023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80374-68DD-FB48-950F-65700F307687}"/>
              </a:ext>
            </a:extLst>
          </p:cNvPr>
          <p:cNvSpPr>
            <a:spLocks noGrp="1"/>
          </p:cNvSpPr>
          <p:nvPr>
            <p:ph type="title"/>
          </p:nvPr>
        </p:nvSpPr>
        <p:spPr/>
        <p:txBody>
          <a:bodyPr>
            <a:normAutofit/>
          </a:bodyPr>
          <a:lstStyle/>
          <a:p>
            <a:r>
              <a:rPr lang="en-US" dirty="0"/>
              <a:t>Primary Meeting Goals</a:t>
            </a:r>
            <a:endParaRPr lang="en-US" dirty="0">
              <a:solidFill>
                <a:srgbClr val="FF0000"/>
              </a:solidFill>
            </a:endParaRPr>
          </a:p>
        </p:txBody>
      </p:sp>
      <p:graphicFrame>
        <p:nvGraphicFramePr>
          <p:cNvPr id="5" name="Content Placeholder 2">
            <a:extLst>
              <a:ext uri="{FF2B5EF4-FFF2-40B4-BE49-F238E27FC236}">
                <a16:creationId xmlns:a16="http://schemas.microsoft.com/office/drawing/2014/main" id="{39DFBC25-8588-4794-93AA-C27E91EC4770}"/>
              </a:ext>
            </a:extLst>
          </p:cNvPr>
          <p:cNvGraphicFramePr>
            <a:graphicFrameLocks noGrp="1"/>
          </p:cNvGraphicFramePr>
          <p:nvPr>
            <p:ph idx="1"/>
            <p:extLst>
              <p:ext uri="{D42A27DB-BD31-4B8C-83A1-F6EECF244321}">
                <p14:modId xmlns:p14="http://schemas.microsoft.com/office/powerpoint/2010/main" val="402136198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8734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F54208A-81BB-0A43-B74A-F4847B7ADDF5}"/>
              </a:ext>
            </a:extLst>
          </p:cNvPr>
          <p:cNvSpPr>
            <a:spLocks noGrp="1"/>
          </p:cNvSpPr>
          <p:nvPr>
            <p:ph type="title"/>
          </p:nvPr>
        </p:nvSpPr>
        <p:spPr>
          <a:xfrm>
            <a:off x="233796" y="1776412"/>
            <a:ext cx="3352367" cy="2743200"/>
          </a:xfrm>
        </p:spPr>
        <p:txBody>
          <a:bodyPr anchor="ctr">
            <a:normAutofit/>
          </a:bodyPr>
          <a:lstStyle/>
          <a:p>
            <a:pPr algn="ctr"/>
            <a:r>
              <a:rPr lang="en-US" sz="4800" dirty="0">
                <a:solidFill>
                  <a:schemeClr val="bg1"/>
                </a:solidFill>
              </a:rPr>
              <a:t>Wrap-Up and Next Steps</a:t>
            </a:r>
          </a:p>
        </p:txBody>
      </p:sp>
      <p:sp>
        <p:nvSpPr>
          <p:cNvPr id="3" name="Text Placeholder 2">
            <a:extLst>
              <a:ext uri="{FF2B5EF4-FFF2-40B4-BE49-F238E27FC236}">
                <a16:creationId xmlns:a16="http://schemas.microsoft.com/office/drawing/2014/main" id="{97706077-DABE-A24F-A3D4-A88074815EE1}"/>
              </a:ext>
            </a:extLst>
          </p:cNvPr>
          <p:cNvSpPr>
            <a:spLocks noGrp="1"/>
          </p:cNvSpPr>
          <p:nvPr>
            <p:ph idx="1"/>
          </p:nvPr>
        </p:nvSpPr>
        <p:spPr>
          <a:xfrm>
            <a:off x="4330719" y="641615"/>
            <a:ext cx="7289799" cy="5533496"/>
          </a:xfrm>
        </p:spPr>
        <p:txBody>
          <a:bodyPr anchor="ctr">
            <a:normAutofit/>
          </a:bodyPr>
          <a:lstStyle/>
          <a:p>
            <a:pPr lvl="0"/>
            <a:r>
              <a:rPr lang="en-US" dirty="0"/>
              <a:t>Debrief where ended up and how meeting went</a:t>
            </a:r>
          </a:p>
          <a:p>
            <a:pPr lvl="0"/>
            <a:r>
              <a:rPr lang="en-US" dirty="0"/>
              <a:t>Discuss all Next Steps, including work between meetings, and approach/strategy for final meeting on 9/21</a:t>
            </a:r>
          </a:p>
        </p:txBody>
      </p:sp>
    </p:spTree>
    <p:extLst>
      <p:ext uri="{BB962C8B-B14F-4D97-AF65-F5344CB8AC3E}">
        <p14:creationId xmlns:p14="http://schemas.microsoft.com/office/powerpoint/2010/main" val="7866966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16701-3764-4A49-952B-BEBBC35EFB36}"/>
              </a:ext>
            </a:extLst>
          </p:cNvPr>
          <p:cNvSpPr>
            <a:spLocks noGrp="1"/>
          </p:cNvSpPr>
          <p:nvPr>
            <p:ph type="title"/>
          </p:nvPr>
        </p:nvSpPr>
        <p:spPr>
          <a:xfrm>
            <a:off x="39624" y="0"/>
            <a:ext cx="10044023" cy="877729"/>
          </a:xfrm>
        </p:spPr>
        <p:txBody>
          <a:bodyPr anchor="ctr">
            <a:normAutofit/>
          </a:bodyPr>
          <a:lstStyle/>
          <a:p>
            <a:endParaRPr lang="en-US" sz="3100" b="1" dirty="0">
              <a:solidFill>
                <a:srgbClr val="FFFFFF"/>
              </a:solidFill>
            </a:endParaRPr>
          </a:p>
        </p:txBody>
      </p:sp>
      <p:sp>
        <p:nvSpPr>
          <p:cNvPr id="4" name="Slide Number Placeholder 3">
            <a:extLst>
              <a:ext uri="{FF2B5EF4-FFF2-40B4-BE49-F238E27FC236}">
                <a16:creationId xmlns:a16="http://schemas.microsoft.com/office/drawing/2014/main" id="{5678BA2C-30EF-3146-A02A-33073C41579A}"/>
              </a:ext>
            </a:extLst>
          </p:cNvPr>
          <p:cNvSpPr>
            <a:spLocks noGrp="1"/>
          </p:cNvSpPr>
          <p:nvPr>
            <p:ph type="sldNum" sz="quarter" idx="12"/>
          </p:nvPr>
        </p:nvSpPr>
        <p:spPr>
          <a:xfrm>
            <a:off x="11704320" y="6455664"/>
            <a:ext cx="448056"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52D1F0E-ADB9-054E-881E-D5691EC4F528}" type="slidenum">
              <a:rPr kumimoji="0" lang="en-US" sz="11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31</a:t>
            </a:fld>
            <a:endParaRPr kumimoji="0" lang="en-US" sz="11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endParaRPr>
          </a:p>
        </p:txBody>
      </p:sp>
      <p:graphicFrame>
        <p:nvGraphicFramePr>
          <p:cNvPr id="5" name="Content Placeholder 4">
            <a:extLst>
              <a:ext uri="{FF2B5EF4-FFF2-40B4-BE49-F238E27FC236}">
                <a16:creationId xmlns:a16="http://schemas.microsoft.com/office/drawing/2014/main" id="{47AB019F-5F46-AA4C-ACBD-B54B8EFD1726}"/>
              </a:ext>
            </a:extLst>
          </p:cNvPr>
          <p:cNvGraphicFramePr>
            <a:graphicFrameLocks noGrp="1"/>
          </p:cNvGraphicFramePr>
          <p:nvPr>
            <p:ph idx="1"/>
            <p:extLst>
              <p:ext uri="{D42A27DB-BD31-4B8C-83A1-F6EECF244321}">
                <p14:modId xmlns:p14="http://schemas.microsoft.com/office/powerpoint/2010/main" val="3425835369"/>
              </p:ext>
            </p:extLst>
          </p:nvPr>
        </p:nvGraphicFramePr>
        <p:xfrm>
          <a:off x="74145" y="665308"/>
          <a:ext cx="11872689" cy="5915100"/>
        </p:xfrm>
        <a:graphic>
          <a:graphicData uri="http://schemas.openxmlformats.org/drawingml/2006/table">
            <a:tbl>
              <a:tblPr firstRow="1" firstCol="1" bandRow="1">
                <a:tableStyleId>{5C22544A-7EE6-4342-B048-85BDC9FD1C3A}</a:tableStyleId>
              </a:tblPr>
              <a:tblGrid>
                <a:gridCol w="1198064">
                  <a:extLst>
                    <a:ext uri="{9D8B030D-6E8A-4147-A177-3AD203B41FA5}">
                      <a16:colId xmlns:a16="http://schemas.microsoft.com/office/drawing/2014/main" val="525022883"/>
                    </a:ext>
                  </a:extLst>
                </a:gridCol>
                <a:gridCol w="1093304">
                  <a:extLst>
                    <a:ext uri="{9D8B030D-6E8A-4147-A177-3AD203B41FA5}">
                      <a16:colId xmlns:a16="http://schemas.microsoft.com/office/drawing/2014/main" val="1751807973"/>
                    </a:ext>
                  </a:extLst>
                </a:gridCol>
                <a:gridCol w="9581321">
                  <a:extLst>
                    <a:ext uri="{9D8B030D-6E8A-4147-A177-3AD203B41FA5}">
                      <a16:colId xmlns:a16="http://schemas.microsoft.com/office/drawing/2014/main" val="1405983987"/>
                    </a:ext>
                  </a:extLst>
                </a:gridCol>
              </a:tblGrid>
              <a:tr h="785805">
                <a:tc>
                  <a:txBody>
                    <a:bodyPr/>
                    <a:lstStyle/>
                    <a:p>
                      <a:pPr marL="0" marR="0">
                        <a:spcBef>
                          <a:spcPts val="0"/>
                        </a:spcBef>
                        <a:spcAft>
                          <a:spcPts val="0"/>
                        </a:spcAft>
                      </a:pPr>
                      <a:r>
                        <a:rPr lang="en-US" sz="2000" b="1" dirty="0">
                          <a:effectLst/>
                        </a:rPr>
                        <a:t>Meeting/ Workshop</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lgn="r">
                        <a:spcBef>
                          <a:spcPts val="0"/>
                        </a:spcBef>
                        <a:spcAft>
                          <a:spcPts val="0"/>
                        </a:spcAft>
                      </a:pPr>
                      <a:r>
                        <a:rPr lang="en-US" sz="2000" b="1" dirty="0">
                          <a:effectLst/>
                        </a:rPr>
                        <a:t>Date</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spcBef>
                          <a:spcPts val="0"/>
                        </a:spcBef>
                        <a:spcAft>
                          <a:spcPts val="0"/>
                        </a:spcAft>
                      </a:pPr>
                      <a:r>
                        <a:rPr lang="en-US" sz="2000" b="1" dirty="0">
                          <a:effectLst/>
                        </a:rPr>
                        <a:t>Tasks</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extLst>
                  <a:ext uri="{0D108BD9-81ED-4DB2-BD59-A6C34878D82A}">
                    <a16:rowId xmlns:a16="http://schemas.microsoft.com/office/drawing/2014/main" val="845924732"/>
                  </a:ext>
                </a:extLst>
              </a:tr>
              <a:tr h="2017049">
                <a:tc>
                  <a:txBody>
                    <a:bodyPr/>
                    <a:lstStyle/>
                    <a:p>
                      <a:pPr marL="0" marR="0">
                        <a:spcBef>
                          <a:spcPts val="0"/>
                        </a:spcBef>
                        <a:spcAft>
                          <a:spcPts val="0"/>
                        </a:spcAft>
                      </a:pPr>
                      <a:r>
                        <a:rPr lang="en-US" sz="2000" dirty="0">
                          <a:effectLst/>
                        </a:rPr>
                        <a:t>First WG Mtg.</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lgn="r">
                        <a:spcBef>
                          <a:spcPts val="0"/>
                        </a:spcBef>
                        <a:spcAft>
                          <a:spcPts val="0"/>
                        </a:spcAft>
                      </a:pPr>
                      <a:r>
                        <a:rPr lang="en-US" sz="2200" dirty="0">
                          <a:effectLst/>
                        </a:rPr>
                        <a:t>13-Jul</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spcBef>
                          <a:spcPts val="0"/>
                        </a:spcBef>
                        <a:spcAft>
                          <a:spcPts val="0"/>
                        </a:spcAft>
                      </a:pPr>
                      <a:r>
                        <a:rPr lang="en-US" sz="2200" dirty="0">
                          <a:effectLst/>
                        </a:rPr>
                        <a:t>-Discuss WG final deliverables, and any assumptions to make WG successful</a:t>
                      </a:r>
                    </a:p>
                    <a:p>
                      <a:pPr marL="0" marR="0">
                        <a:spcBef>
                          <a:spcPts val="0"/>
                        </a:spcBef>
                        <a:spcAft>
                          <a:spcPts val="0"/>
                        </a:spcAft>
                      </a:pPr>
                      <a:r>
                        <a:rPr lang="en-US" sz="2200" dirty="0">
                          <a:effectLst/>
                        </a:rPr>
                        <a:t>-Review pre-existing Objectives and Metric(s) </a:t>
                      </a:r>
                    </a:p>
                    <a:p>
                      <a:pPr marL="0" marR="0">
                        <a:spcBef>
                          <a:spcPts val="0"/>
                        </a:spcBef>
                        <a:spcAft>
                          <a:spcPts val="0"/>
                        </a:spcAft>
                      </a:pPr>
                      <a:r>
                        <a:rPr lang="en-US" sz="2200" dirty="0">
                          <a:effectLst/>
                        </a:rPr>
                        <a:t>-Identify gaps in Objectives and Metric(s)</a:t>
                      </a:r>
                    </a:p>
                    <a:p>
                      <a:pPr marL="0" marR="0">
                        <a:spcBef>
                          <a:spcPts val="0"/>
                        </a:spcBef>
                        <a:spcAft>
                          <a:spcPts val="0"/>
                        </a:spcAft>
                      </a:pPr>
                      <a:r>
                        <a:rPr lang="en-US" sz="2200" dirty="0">
                          <a:effectLst/>
                        </a:rPr>
                        <a:t>-Brainstorm alternatives</a:t>
                      </a:r>
                    </a:p>
                    <a:p>
                      <a:pPr marL="0" marR="0">
                        <a:spcBef>
                          <a:spcPts val="0"/>
                        </a:spcBef>
                        <a:spcAft>
                          <a:spcPts val="0"/>
                        </a:spcAft>
                      </a:pPr>
                      <a:r>
                        <a:rPr lang="en-US" sz="2200" dirty="0">
                          <a:effectLst/>
                        </a:rPr>
                        <a:t>-Discuss initial priorities</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extLst>
                  <a:ext uri="{0D108BD9-81ED-4DB2-BD59-A6C34878D82A}">
                    <a16:rowId xmlns:a16="http://schemas.microsoft.com/office/drawing/2014/main" val="2803705420"/>
                  </a:ext>
                </a:extLst>
              </a:tr>
              <a:tr h="806819">
                <a:tc>
                  <a:txBody>
                    <a:bodyPr/>
                    <a:lstStyle/>
                    <a:p>
                      <a:pPr marL="0" marR="0">
                        <a:spcBef>
                          <a:spcPts val="0"/>
                        </a:spcBef>
                        <a:spcAft>
                          <a:spcPts val="0"/>
                        </a:spcAft>
                      </a:pPr>
                      <a:r>
                        <a:rPr lang="en-US" sz="2000" dirty="0">
                          <a:effectLst/>
                        </a:rPr>
                        <a:t>Second WG Mtg.</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lgn="r">
                        <a:spcBef>
                          <a:spcPts val="0"/>
                        </a:spcBef>
                        <a:spcAft>
                          <a:spcPts val="0"/>
                        </a:spcAft>
                      </a:pPr>
                      <a:r>
                        <a:rPr lang="en-US" sz="2200" dirty="0">
                          <a:effectLst/>
                        </a:rPr>
                        <a:t>12-Aug</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spcBef>
                          <a:spcPts val="0"/>
                        </a:spcBef>
                        <a:spcAft>
                          <a:spcPts val="0"/>
                        </a:spcAft>
                      </a:pPr>
                      <a:r>
                        <a:rPr lang="en-US" sz="2200" dirty="0">
                          <a:effectLst/>
                        </a:rPr>
                        <a:t>-Flesh out Objectives and Metric(s)</a:t>
                      </a:r>
                    </a:p>
                    <a:p>
                      <a:pPr marL="0" marR="0">
                        <a:spcBef>
                          <a:spcPts val="0"/>
                        </a:spcBef>
                        <a:spcAft>
                          <a:spcPts val="0"/>
                        </a:spcAft>
                      </a:pPr>
                      <a:r>
                        <a:rPr lang="en-US" sz="2200" dirty="0">
                          <a:effectLst/>
                        </a:rPr>
                        <a:t>-Identify options in cases where consensus is not reached</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extLst>
                  <a:ext uri="{0D108BD9-81ED-4DB2-BD59-A6C34878D82A}">
                    <a16:rowId xmlns:a16="http://schemas.microsoft.com/office/drawing/2014/main" val="3973845346"/>
                  </a:ext>
                </a:extLst>
              </a:tr>
              <a:tr h="1299587">
                <a:tc>
                  <a:txBody>
                    <a:bodyPr/>
                    <a:lstStyle/>
                    <a:p>
                      <a:pPr marL="0" marR="0">
                        <a:spcBef>
                          <a:spcPts val="0"/>
                        </a:spcBef>
                        <a:spcAft>
                          <a:spcPts val="0"/>
                        </a:spcAft>
                      </a:pPr>
                      <a:r>
                        <a:rPr lang="en-US" sz="2000" dirty="0">
                          <a:effectLst/>
                        </a:rPr>
                        <a:t>Third WG Mtg.</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lgn="r">
                        <a:spcBef>
                          <a:spcPts val="0"/>
                        </a:spcBef>
                        <a:spcAft>
                          <a:spcPts val="0"/>
                        </a:spcAft>
                      </a:pPr>
                      <a:r>
                        <a:rPr lang="en-US" sz="2200" dirty="0">
                          <a:effectLst/>
                        </a:rPr>
                        <a:t>9-Sep</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spcBef>
                          <a:spcPts val="0"/>
                        </a:spcBef>
                        <a:spcAft>
                          <a:spcPts val="0"/>
                        </a:spcAft>
                      </a:pPr>
                      <a:r>
                        <a:rPr lang="en-US" sz="2200" dirty="0">
                          <a:effectLst/>
                        </a:rPr>
                        <a:t>-Refine Objectives &amp; Metric(s) </a:t>
                      </a:r>
                    </a:p>
                    <a:p>
                      <a:pPr marL="0" marR="0">
                        <a:spcBef>
                          <a:spcPts val="0"/>
                        </a:spcBef>
                        <a:spcAft>
                          <a:spcPts val="0"/>
                        </a:spcAft>
                      </a:pPr>
                      <a:r>
                        <a:rPr lang="en-US" sz="2200" dirty="0">
                          <a:effectLst/>
                        </a:rPr>
                        <a:t>-Seek consensus on Objectives and Metrics</a:t>
                      </a:r>
                    </a:p>
                    <a:p>
                      <a:pPr marL="0" marR="0">
                        <a:spcBef>
                          <a:spcPts val="0"/>
                        </a:spcBef>
                        <a:spcAft>
                          <a:spcPts val="0"/>
                        </a:spcAft>
                      </a:pPr>
                      <a:r>
                        <a:rPr lang="en-US" sz="2200" dirty="0">
                          <a:effectLst/>
                        </a:rPr>
                        <a:t>-Discuss the basis PAs should use in setting Targets for Metrics in their filings </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extLst>
                  <a:ext uri="{0D108BD9-81ED-4DB2-BD59-A6C34878D82A}">
                    <a16:rowId xmlns:a16="http://schemas.microsoft.com/office/drawing/2014/main" val="1640523909"/>
                  </a:ext>
                </a:extLst>
              </a:tr>
              <a:tr h="806819">
                <a:tc>
                  <a:txBody>
                    <a:bodyPr/>
                    <a:lstStyle/>
                    <a:p>
                      <a:pPr marL="0" marR="0">
                        <a:spcBef>
                          <a:spcPts val="0"/>
                        </a:spcBef>
                        <a:spcAft>
                          <a:spcPts val="0"/>
                        </a:spcAft>
                      </a:pPr>
                      <a:r>
                        <a:rPr lang="en-US" sz="2000" dirty="0">
                          <a:effectLst/>
                        </a:rPr>
                        <a:t>Final WG Mtg.</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lgn="r">
                        <a:spcBef>
                          <a:spcPts val="0"/>
                        </a:spcBef>
                        <a:spcAft>
                          <a:spcPts val="0"/>
                        </a:spcAft>
                      </a:pPr>
                      <a:r>
                        <a:rPr lang="en-US" sz="2200" dirty="0">
                          <a:effectLst/>
                        </a:rPr>
                        <a:t>21-Sep</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spcBef>
                          <a:spcPts val="0"/>
                        </a:spcBef>
                        <a:spcAft>
                          <a:spcPts val="0"/>
                        </a:spcAft>
                      </a:pPr>
                      <a:r>
                        <a:rPr lang="en-US" sz="2200" dirty="0">
                          <a:effectLst/>
                        </a:rPr>
                        <a:t>-Finalize recommendations document</a:t>
                      </a:r>
                    </a:p>
                    <a:p>
                      <a:pPr marL="0" marR="0">
                        <a:spcBef>
                          <a:spcPts val="0"/>
                        </a:spcBef>
                        <a:spcAft>
                          <a:spcPts val="0"/>
                        </a:spcAft>
                      </a:pPr>
                      <a:r>
                        <a:rPr lang="en-US" sz="2200" dirty="0">
                          <a:effectLst/>
                        </a:rPr>
                        <a:t>-Strive for consensus &amp; record supporters of options where consensus is not reached</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extLst>
                  <a:ext uri="{0D108BD9-81ED-4DB2-BD59-A6C34878D82A}">
                    <a16:rowId xmlns:a16="http://schemas.microsoft.com/office/drawing/2014/main" val="2266028837"/>
                  </a:ext>
                </a:extLst>
              </a:tr>
            </a:tbl>
          </a:graphicData>
        </a:graphic>
      </p:graphicFrame>
      <p:sp>
        <p:nvSpPr>
          <p:cNvPr id="9" name="Title 1">
            <a:extLst>
              <a:ext uri="{FF2B5EF4-FFF2-40B4-BE49-F238E27FC236}">
                <a16:creationId xmlns:a16="http://schemas.microsoft.com/office/drawing/2014/main" id="{C6BB4963-B3C5-B24B-B490-82FD9A3A6655}"/>
              </a:ext>
            </a:extLst>
          </p:cNvPr>
          <p:cNvSpPr txBox="1">
            <a:spLocks/>
          </p:cNvSpPr>
          <p:nvPr/>
        </p:nvSpPr>
        <p:spPr>
          <a:xfrm>
            <a:off x="39624" y="1"/>
            <a:ext cx="10044023" cy="7676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100" b="1" i="0" u="none" strike="noStrike" kern="1200" cap="none" spc="0" normalizeH="0" baseline="0" noProof="0" dirty="0">
                <a:ln>
                  <a:noFill/>
                </a:ln>
                <a:solidFill>
                  <a:prstClr val="black"/>
                </a:solidFill>
                <a:effectLst/>
                <a:uLnTx/>
                <a:uFillTx/>
                <a:latin typeface="Calibri Light" panose="020F0302020204030204"/>
                <a:ea typeface="+mj-ea"/>
                <a:cs typeface="+mj-cs"/>
              </a:rPr>
              <a:t>Meeting Dates &amp; Tasks</a:t>
            </a:r>
            <a:endParaRPr kumimoji="0" lang="en-US" sz="3100" b="1" i="0" u="none" strike="noStrike" kern="1200" cap="none" spc="0" normalizeH="0" baseline="0" noProof="0" dirty="0">
              <a:ln>
                <a:noFill/>
              </a:ln>
              <a:solidFill>
                <a:prstClr val="black"/>
              </a:solidFill>
              <a:effectLst/>
              <a:highlight>
                <a:srgbClr val="FFFF00"/>
              </a:highlight>
              <a:uLnTx/>
              <a:uFillTx/>
              <a:latin typeface="Calibri Light" panose="020F0302020204030204"/>
              <a:ea typeface="+mj-ea"/>
              <a:cs typeface="+mj-cs"/>
            </a:endParaRPr>
          </a:p>
        </p:txBody>
      </p:sp>
    </p:spTree>
    <p:extLst>
      <p:ext uri="{BB962C8B-B14F-4D97-AF65-F5344CB8AC3E}">
        <p14:creationId xmlns:p14="http://schemas.microsoft.com/office/powerpoint/2010/main" val="3878129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7E773EB-1EC1-4E49-9DE2-E6F4604972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391"/>
            <a:ext cx="12192000" cy="19430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1EF9468-6834-2C46-9CF3-EDF8E3C7E460}"/>
              </a:ext>
            </a:extLst>
          </p:cNvPr>
          <p:cNvSpPr>
            <a:spLocks noGrp="1"/>
          </p:cNvSpPr>
          <p:nvPr>
            <p:ph type="title"/>
          </p:nvPr>
        </p:nvSpPr>
        <p:spPr>
          <a:xfrm>
            <a:off x="391378" y="320675"/>
            <a:ext cx="11407487" cy="1325563"/>
          </a:xfrm>
        </p:spPr>
        <p:txBody>
          <a:bodyPr>
            <a:normAutofit/>
          </a:bodyPr>
          <a:lstStyle/>
          <a:p>
            <a:r>
              <a:rPr lang="en-US" sz="5400">
                <a:solidFill>
                  <a:schemeClr val="bg1"/>
                </a:solidFill>
              </a:rPr>
              <a:t>WebEx Technical Reminders</a:t>
            </a:r>
          </a:p>
        </p:txBody>
      </p:sp>
      <p:graphicFrame>
        <p:nvGraphicFramePr>
          <p:cNvPr id="5" name="Content Placeholder 2">
            <a:extLst>
              <a:ext uri="{FF2B5EF4-FFF2-40B4-BE49-F238E27FC236}">
                <a16:creationId xmlns:a16="http://schemas.microsoft.com/office/drawing/2014/main" id="{86A66418-6223-4001-AD7F-C87BB3772AAE}"/>
              </a:ext>
            </a:extLst>
          </p:cNvPr>
          <p:cNvGraphicFramePr>
            <a:graphicFrameLocks noGrp="1"/>
          </p:cNvGraphicFramePr>
          <p:nvPr>
            <p:ph idx="1"/>
            <p:extLst>
              <p:ext uri="{D42A27DB-BD31-4B8C-83A1-F6EECF244321}">
                <p14:modId xmlns:p14="http://schemas.microsoft.com/office/powerpoint/2010/main" val="3907564085"/>
              </p:ext>
            </p:extLst>
          </p:nvPr>
        </p:nvGraphicFramePr>
        <p:xfrm>
          <a:off x="391379" y="1976293"/>
          <a:ext cx="11407487"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a:extLst>
              <a:ext uri="{FF2B5EF4-FFF2-40B4-BE49-F238E27FC236}">
                <a16:creationId xmlns:a16="http://schemas.microsoft.com/office/drawing/2014/main" id="{AB616397-E0D5-7F48-87F6-5D49C0454F4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1378" y="2255083"/>
            <a:ext cx="3794080" cy="2276449"/>
          </a:xfrm>
          <a:prstGeom prst="rect">
            <a:avLst/>
          </a:prstGeom>
          <a:solidFill>
            <a:schemeClr val="tx1"/>
          </a:solidFill>
          <a:ln>
            <a:solidFill>
              <a:schemeClr val="tx1"/>
            </a:solidFill>
          </a:ln>
        </p:spPr>
      </p:pic>
      <p:sp>
        <p:nvSpPr>
          <p:cNvPr id="4" name="TextBox 3">
            <a:extLst>
              <a:ext uri="{FF2B5EF4-FFF2-40B4-BE49-F238E27FC236}">
                <a16:creationId xmlns:a16="http://schemas.microsoft.com/office/drawing/2014/main" id="{CB352B4E-D5A8-BF43-B14C-E1CFC460F146}"/>
              </a:ext>
            </a:extLst>
          </p:cNvPr>
          <p:cNvSpPr txBox="1"/>
          <p:nvPr/>
        </p:nvSpPr>
        <p:spPr>
          <a:xfrm>
            <a:off x="8778008" y="6398825"/>
            <a:ext cx="2279177"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Image courtesy: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hlinkClick r:id="rId9"/>
              </a:rPr>
              <a:t>Blended Learning</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3199AFB3-9975-4949-940E-B5EE27D1493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2D1F0E-ADB9-054E-881E-D5691EC4F52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492D1892-A2F4-B94B-A387-F2640625D0EC}"/>
              </a:ext>
            </a:extLst>
          </p:cNvPr>
          <p:cNvSpPr txBox="1"/>
          <p:nvPr/>
        </p:nvSpPr>
        <p:spPr>
          <a:xfrm>
            <a:off x="228600" y="6325656"/>
            <a:ext cx="8549408" cy="369332"/>
          </a:xfrm>
          <a:prstGeom prst="rect">
            <a:avLst/>
          </a:prstGeom>
          <a:noFill/>
        </p:spPr>
        <p:txBody>
          <a:bodyPr wrap="square" rtlCol="0">
            <a:spAutoFit/>
          </a:bodyPr>
          <a:lstStyle/>
          <a:p>
            <a:r>
              <a:rPr lang="en-US" i="1" dirty="0"/>
              <a:t>Members of the Public can provide feedback when invited via Q&amp;A; they will be muted </a:t>
            </a:r>
          </a:p>
        </p:txBody>
      </p:sp>
    </p:spTree>
    <p:extLst>
      <p:ext uri="{BB962C8B-B14F-4D97-AF65-F5344CB8AC3E}">
        <p14:creationId xmlns:p14="http://schemas.microsoft.com/office/powerpoint/2010/main" val="1060982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F54208A-81BB-0A43-B74A-F4847B7ADDF5}"/>
              </a:ext>
            </a:extLst>
          </p:cNvPr>
          <p:cNvSpPr>
            <a:spLocks noGrp="1"/>
          </p:cNvSpPr>
          <p:nvPr>
            <p:ph type="title"/>
          </p:nvPr>
        </p:nvSpPr>
        <p:spPr>
          <a:xfrm>
            <a:off x="233796" y="1776412"/>
            <a:ext cx="3352367" cy="2743200"/>
          </a:xfrm>
        </p:spPr>
        <p:txBody>
          <a:bodyPr anchor="t">
            <a:normAutofit/>
          </a:bodyPr>
          <a:lstStyle/>
          <a:p>
            <a:pPr algn="ctr"/>
            <a:r>
              <a:rPr lang="en-US" sz="4800" dirty="0">
                <a:solidFill>
                  <a:schemeClr val="bg1"/>
                </a:solidFill>
              </a:rPr>
              <a:t>Segment “Objectives/ sub-Objectives”*</a:t>
            </a:r>
          </a:p>
        </p:txBody>
      </p:sp>
      <p:sp>
        <p:nvSpPr>
          <p:cNvPr id="3" name="Text Placeholder 2">
            <a:extLst>
              <a:ext uri="{FF2B5EF4-FFF2-40B4-BE49-F238E27FC236}">
                <a16:creationId xmlns:a16="http://schemas.microsoft.com/office/drawing/2014/main" id="{97706077-DABE-A24F-A3D4-A88074815EE1}"/>
              </a:ext>
            </a:extLst>
          </p:cNvPr>
          <p:cNvSpPr>
            <a:spLocks noGrp="1"/>
          </p:cNvSpPr>
          <p:nvPr>
            <p:ph idx="1"/>
          </p:nvPr>
        </p:nvSpPr>
        <p:spPr>
          <a:xfrm>
            <a:off x="4330719" y="641615"/>
            <a:ext cx="7289799" cy="5533496"/>
          </a:xfrm>
        </p:spPr>
        <p:txBody>
          <a:bodyPr anchor="ctr">
            <a:normAutofit lnSpcReduction="10000"/>
          </a:bodyPr>
          <a:lstStyle/>
          <a:p>
            <a:pPr lvl="0"/>
            <a:r>
              <a:rPr lang="en-US" dirty="0"/>
              <a:t>Updated sub-Objective #5 Proposal from Cal Advocates </a:t>
            </a:r>
            <a:r>
              <a:rPr lang="en-US" u="sng" dirty="0"/>
              <a:t>AND</a:t>
            </a:r>
            <a:r>
              <a:rPr lang="en-US" dirty="0"/>
              <a:t> SoCalREN, BayREN, SCE, PG&amp;E, CHEEF </a:t>
            </a:r>
            <a:r>
              <a:rPr lang="en-US" u="sng" dirty="0"/>
              <a:t>AND</a:t>
            </a:r>
            <a:r>
              <a:rPr lang="en-US" dirty="0"/>
              <a:t> TEC </a:t>
            </a:r>
          </a:p>
          <a:p>
            <a:pPr lvl="1"/>
            <a:r>
              <a:rPr lang="en-US" i="1" dirty="0"/>
              <a:t>Is this language acceptable to the WG? </a:t>
            </a:r>
          </a:p>
          <a:p>
            <a:pPr lvl="0"/>
            <a:r>
              <a:rPr lang="en-US" dirty="0"/>
              <a:t>Sub-Objectives #’s 1-4</a:t>
            </a:r>
          </a:p>
          <a:p>
            <a:pPr lvl="1"/>
            <a:r>
              <a:rPr lang="en-US" i="1" dirty="0"/>
              <a:t>Any fine tuning of language needed, are these acceptable to the WG? </a:t>
            </a:r>
          </a:p>
          <a:p>
            <a:r>
              <a:rPr lang="en-US" dirty="0"/>
              <a:t>Primary Objective</a:t>
            </a:r>
          </a:p>
          <a:p>
            <a:pPr lvl="1"/>
            <a:r>
              <a:rPr lang="en-US" i="1" dirty="0"/>
              <a:t>Any need to change Primary Objective language based on Commission definition, or define “EE Market,” or include additional contextual text in Report? </a:t>
            </a:r>
            <a:endParaRPr lang="en-US" dirty="0"/>
          </a:p>
          <a:p>
            <a:r>
              <a:rPr lang="en-US" dirty="0"/>
              <a:t>Next steps on Segment “Objectives/sub-Objectives” </a:t>
            </a:r>
          </a:p>
        </p:txBody>
      </p:sp>
      <p:sp>
        <p:nvSpPr>
          <p:cNvPr id="4" name="TextBox 3">
            <a:extLst>
              <a:ext uri="{FF2B5EF4-FFF2-40B4-BE49-F238E27FC236}">
                <a16:creationId xmlns:a16="http://schemas.microsoft.com/office/drawing/2014/main" id="{083CE415-27ED-AD4F-8A4C-53A8A3D1CEED}"/>
              </a:ext>
            </a:extLst>
          </p:cNvPr>
          <p:cNvSpPr txBox="1"/>
          <p:nvPr/>
        </p:nvSpPr>
        <p:spPr>
          <a:xfrm>
            <a:off x="226519" y="5389424"/>
            <a:ext cx="3638115" cy="1323439"/>
          </a:xfrm>
          <a:prstGeom prst="rect">
            <a:avLst/>
          </a:prstGeom>
          <a:noFill/>
        </p:spPr>
        <p:txBody>
          <a:bodyPr wrap="square" rtlCol="0">
            <a:spAutoFit/>
          </a:bodyPr>
          <a:lstStyle/>
          <a:p>
            <a:r>
              <a:rPr lang="en-US" sz="1600" dirty="0">
                <a:solidFill>
                  <a:schemeClr val="bg1"/>
                </a:solidFill>
              </a:rPr>
              <a:t>*The Facilitation Team is using the terminology “Objectives/sub-Objectives” here; some proposals use other terminology for sub-Objectives such as “Goals” or “Outcomes” </a:t>
            </a:r>
          </a:p>
        </p:txBody>
      </p:sp>
    </p:spTree>
    <p:extLst>
      <p:ext uri="{BB962C8B-B14F-4D97-AF65-F5344CB8AC3E}">
        <p14:creationId xmlns:p14="http://schemas.microsoft.com/office/powerpoint/2010/main" val="3568972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DCDCD-B2C6-B848-B394-B144C6E30679}"/>
              </a:ext>
            </a:extLst>
          </p:cNvPr>
          <p:cNvSpPr>
            <a:spLocks noGrp="1"/>
          </p:cNvSpPr>
          <p:nvPr>
            <p:ph type="title"/>
          </p:nvPr>
        </p:nvSpPr>
        <p:spPr>
          <a:xfrm>
            <a:off x="870204" y="606564"/>
            <a:ext cx="10451592" cy="1325563"/>
          </a:xfrm>
        </p:spPr>
        <p:txBody>
          <a:bodyPr anchor="ctr">
            <a:normAutofit/>
          </a:bodyPr>
          <a:lstStyle/>
          <a:p>
            <a:r>
              <a:rPr lang="en-US" dirty="0"/>
              <a:t>Sub-Objective #5</a:t>
            </a:r>
          </a:p>
        </p:txBody>
      </p:sp>
      <p:sp>
        <p:nvSpPr>
          <p:cNvPr id="19" name="Rectangle 18">
            <a:extLst>
              <a:ext uri="{FF2B5EF4-FFF2-40B4-BE49-F238E27FC236}">
                <a16:creationId xmlns:a16="http://schemas.microsoft.com/office/drawing/2014/main" id="{A5711A0E-A428-4ED1-96CB-33D69FD84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874" y="2043803"/>
            <a:ext cx="10190252" cy="80683"/>
          </a:xfrm>
          <a:prstGeom prst="rect">
            <a:avLst/>
          </a:prstGeom>
          <a:solidFill>
            <a:schemeClr val="tx1">
              <a:lumMod val="50000"/>
              <a:lumOff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4" name="Content Placeholder 13">
            <a:extLst>
              <a:ext uri="{FF2B5EF4-FFF2-40B4-BE49-F238E27FC236}">
                <a16:creationId xmlns:a16="http://schemas.microsoft.com/office/drawing/2014/main" id="{26FD8CC6-8538-C84E-B6BD-CE78338A4694}"/>
              </a:ext>
            </a:extLst>
          </p:cNvPr>
          <p:cNvGraphicFramePr>
            <a:graphicFrameLocks noGrp="1"/>
          </p:cNvGraphicFramePr>
          <p:nvPr>
            <p:ph idx="1"/>
            <p:extLst>
              <p:ext uri="{D42A27DB-BD31-4B8C-83A1-F6EECF244321}">
                <p14:modId xmlns:p14="http://schemas.microsoft.com/office/powerpoint/2010/main" val="1766510263"/>
              </p:ext>
            </p:extLst>
          </p:nvPr>
        </p:nvGraphicFramePr>
        <p:xfrm>
          <a:off x="1000874" y="2640549"/>
          <a:ext cx="10190253" cy="2684029"/>
        </p:xfrm>
        <a:graphic>
          <a:graphicData uri="http://schemas.openxmlformats.org/drawingml/2006/table">
            <a:tbl>
              <a:tblPr/>
              <a:tblGrid>
                <a:gridCol w="2150540">
                  <a:extLst>
                    <a:ext uri="{9D8B030D-6E8A-4147-A177-3AD203B41FA5}">
                      <a16:colId xmlns:a16="http://schemas.microsoft.com/office/drawing/2014/main" val="1089725472"/>
                    </a:ext>
                  </a:extLst>
                </a:gridCol>
                <a:gridCol w="8039713">
                  <a:extLst>
                    <a:ext uri="{9D8B030D-6E8A-4147-A177-3AD203B41FA5}">
                      <a16:colId xmlns:a16="http://schemas.microsoft.com/office/drawing/2014/main" val="2249827696"/>
                    </a:ext>
                  </a:extLst>
                </a:gridCol>
              </a:tblGrid>
              <a:tr h="2371176">
                <a:tc>
                  <a:txBody>
                    <a:bodyPr/>
                    <a:lstStyle/>
                    <a:p>
                      <a:pPr algn="ctr" fontAlgn="ctr">
                        <a:spcBef>
                          <a:spcPts val="0"/>
                        </a:spcBef>
                        <a:spcAft>
                          <a:spcPts val="0"/>
                        </a:spcAft>
                      </a:pPr>
                      <a:r>
                        <a:rPr lang="en-US" sz="2500" b="1" i="1" u="none" strike="noStrike" dirty="0">
                          <a:solidFill>
                            <a:srgbClr val="000000"/>
                          </a:solidFill>
                          <a:effectLst/>
                          <a:latin typeface="Calibri" panose="020F0502020204030204" pitchFamily="34" charset="0"/>
                        </a:rPr>
                        <a:t>Proposal from </a:t>
                      </a:r>
                      <a:r>
                        <a:rPr lang="en-US" sz="2500" b="1" i="1" u="none" strike="noStrike" dirty="0" err="1">
                          <a:solidFill>
                            <a:srgbClr val="000000"/>
                          </a:solidFill>
                          <a:effectLst/>
                          <a:latin typeface="Calibri" panose="020F0502020204030204" pitchFamily="34" charset="0"/>
                        </a:rPr>
                        <a:t>SoCalREN</a:t>
                      </a:r>
                      <a:r>
                        <a:rPr lang="en-US" sz="2500" b="1" i="1" u="none" strike="noStrike" dirty="0">
                          <a:solidFill>
                            <a:srgbClr val="000000"/>
                          </a:solidFill>
                          <a:effectLst/>
                          <a:latin typeface="Calibri" panose="020F0502020204030204" pitchFamily="34" charset="0"/>
                        </a:rPr>
                        <a:t> et al AND Cal Advocates (negotiated post 2nd WG mtg.)</a:t>
                      </a:r>
                      <a:endParaRPr lang="en-US" sz="3200" b="0" i="0" u="none" strike="noStrike" dirty="0">
                        <a:effectLst/>
                        <a:latin typeface="Arial" panose="020B0604020202020204" pitchFamily="34" charset="0"/>
                      </a:endParaRPr>
                    </a:p>
                  </a:txBody>
                  <a:tcPr marL="17029" marR="17029" marT="170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lvl="1" algn="l" fontAlgn="t"/>
                      <a:r>
                        <a:rPr lang="en-US" sz="2100" b="1" i="0" u="none" strike="noStrike" dirty="0">
                          <a:solidFill>
                            <a:srgbClr val="000000"/>
                          </a:solidFill>
                          <a:effectLst/>
                          <a:latin typeface="Calibri" panose="020F0502020204030204" pitchFamily="34" charset="0"/>
                          <a:cs typeface="Calibri" panose="020F0502020204030204" pitchFamily="34" charset="0"/>
                        </a:rPr>
                        <a:t>Build, enable, and maintain greater, broader, and/or more equitable access to capital and program coordination</a:t>
                      </a:r>
                      <a:r>
                        <a:rPr lang="en-US" sz="2100" b="1" i="0" u="none" strike="noStrike" dirty="0">
                          <a:solidFill>
                            <a:srgbClr val="4472C4"/>
                          </a:solidFill>
                          <a:effectLst/>
                          <a:latin typeface="Calibri" panose="020F0502020204030204" pitchFamily="34" charset="0"/>
                          <a:cs typeface="Calibri" panose="020F0502020204030204" pitchFamily="34" charset="0"/>
                        </a:rPr>
                        <a:t> to increase affordability of and investment in energy efficient projects, products, or services. </a:t>
                      </a:r>
                      <a:r>
                        <a:rPr lang="en-US" sz="2100" b="1" i="0" u="none" strike="noStrike" dirty="0">
                          <a:solidFill>
                            <a:srgbClr val="ED7D31"/>
                          </a:solidFill>
                          <a:effectLst/>
                          <a:latin typeface="Calibri" panose="020F0502020204030204" pitchFamily="34" charset="0"/>
                          <a:cs typeface="Calibri" panose="020F0502020204030204" pitchFamily="34" charset="0"/>
                        </a:rPr>
                        <a:t>[Activity e.g., access to capital]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6400335"/>
                  </a:ext>
                </a:extLst>
              </a:tr>
            </a:tbl>
          </a:graphicData>
        </a:graphic>
      </p:graphicFrame>
    </p:spTree>
    <p:extLst>
      <p:ext uri="{BB962C8B-B14F-4D97-AF65-F5344CB8AC3E}">
        <p14:creationId xmlns:p14="http://schemas.microsoft.com/office/powerpoint/2010/main" val="4090072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DCDCD-B2C6-B848-B394-B144C6E30679}"/>
              </a:ext>
            </a:extLst>
          </p:cNvPr>
          <p:cNvSpPr>
            <a:spLocks noGrp="1"/>
          </p:cNvSpPr>
          <p:nvPr>
            <p:ph type="title"/>
          </p:nvPr>
        </p:nvSpPr>
        <p:spPr>
          <a:xfrm>
            <a:off x="870204" y="606564"/>
            <a:ext cx="10451592" cy="1325563"/>
          </a:xfrm>
        </p:spPr>
        <p:txBody>
          <a:bodyPr anchor="ctr">
            <a:normAutofit/>
          </a:bodyPr>
          <a:lstStyle/>
          <a:p>
            <a:r>
              <a:rPr lang="en-US"/>
              <a:t>Sub-Objective #1</a:t>
            </a:r>
            <a:endParaRPr lang="en-US" dirty="0"/>
          </a:p>
        </p:txBody>
      </p:sp>
      <p:sp>
        <p:nvSpPr>
          <p:cNvPr id="19" name="Rectangle 18">
            <a:extLst>
              <a:ext uri="{FF2B5EF4-FFF2-40B4-BE49-F238E27FC236}">
                <a16:creationId xmlns:a16="http://schemas.microsoft.com/office/drawing/2014/main" id="{A5711A0E-A428-4ED1-96CB-33D69FD84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874" y="2043803"/>
            <a:ext cx="10190252" cy="80683"/>
          </a:xfrm>
          <a:prstGeom prst="rect">
            <a:avLst/>
          </a:prstGeom>
          <a:solidFill>
            <a:schemeClr val="tx1">
              <a:lumMod val="50000"/>
              <a:lumOff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4" name="Content Placeholder 13">
            <a:extLst>
              <a:ext uri="{FF2B5EF4-FFF2-40B4-BE49-F238E27FC236}">
                <a16:creationId xmlns:a16="http://schemas.microsoft.com/office/drawing/2014/main" id="{26FD8CC6-8538-C84E-B6BD-CE78338A4694}"/>
              </a:ext>
            </a:extLst>
          </p:cNvPr>
          <p:cNvGraphicFramePr>
            <a:graphicFrameLocks noGrp="1"/>
          </p:cNvGraphicFramePr>
          <p:nvPr>
            <p:ph idx="1"/>
            <p:extLst>
              <p:ext uri="{D42A27DB-BD31-4B8C-83A1-F6EECF244321}">
                <p14:modId xmlns:p14="http://schemas.microsoft.com/office/powerpoint/2010/main" val="399411499"/>
              </p:ext>
            </p:extLst>
          </p:nvPr>
        </p:nvGraphicFramePr>
        <p:xfrm>
          <a:off x="1000874" y="2640549"/>
          <a:ext cx="10190253" cy="2371176"/>
        </p:xfrm>
        <a:graphic>
          <a:graphicData uri="http://schemas.openxmlformats.org/drawingml/2006/table">
            <a:tbl>
              <a:tblPr/>
              <a:tblGrid>
                <a:gridCol w="2039209">
                  <a:extLst>
                    <a:ext uri="{9D8B030D-6E8A-4147-A177-3AD203B41FA5}">
                      <a16:colId xmlns:a16="http://schemas.microsoft.com/office/drawing/2014/main" val="1089725472"/>
                    </a:ext>
                  </a:extLst>
                </a:gridCol>
                <a:gridCol w="8151044">
                  <a:extLst>
                    <a:ext uri="{9D8B030D-6E8A-4147-A177-3AD203B41FA5}">
                      <a16:colId xmlns:a16="http://schemas.microsoft.com/office/drawing/2014/main" val="2249827696"/>
                    </a:ext>
                  </a:extLst>
                </a:gridCol>
              </a:tblGrid>
              <a:tr h="237117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2500" b="1" i="1" u="none" strike="noStrike" dirty="0">
                          <a:solidFill>
                            <a:srgbClr val="000000"/>
                          </a:solidFill>
                          <a:effectLst/>
                          <a:latin typeface="Calibri" panose="020F0502020204030204" pitchFamily="34" charset="0"/>
                        </a:rPr>
                        <a:t>Agreement at 2</a:t>
                      </a:r>
                      <a:r>
                        <a:rPr lang="en-US" sz="2500" b="1" i="1" u="none" strike="noStrike" baseline="30000" dirty="0">
                          <a:solidFill>
                            <a:srgbClr val="000000"/>
                          </a:solidFill>
                          <a:effectLst/>
                          <a:latin typeface="Calibri" panose="020F0502020204030204" pitchFamily="34" charset="0"/>
                        </a:rPr>
                        <a:t>nd</a:t>
                      </a:r>
                      <a:r>
                        <a:rPr lang="en-US" sz="2500" b="1" i="1" u="none" strike="noStrike" dirty="0">
                          <a:solidFill>
                            <a:srgbClr val="000000"/>
                          </a:solidFill>
                          <a:effectLst/>
                          <a:latin typeface="Calibri" panose="020F0502020204030204" pitchFamily="34" charset="0"/>
                        </a:rPr>
                        <a:t> WG Mtg.</a:t>
                      </a:r>
                      <a:endParaRPr lang="en-US" sz="3200" b="0" i="0" u="none" strike="noStrike" dirty="0">
                        <a:effectLst/>
                        <a:latin typeface="Arial" panose="020B0604020202020204" pitchFamily="34" charset="0"/>
                      </a:endParaRPr>
                    </a:p>
                    <a:p>
                      <a:pPr algn="ctr" fontAlgn="ctr">
                        <a:spcBef>
                          <a:spcPts val="0"/>
                        </a:spcBef>
                        <a:spcAft>
                          <a:spcPts val="0"/>
                        </a:spcAft>
                      </a:pPr>
                      <a:endParaRPr lang="en-US" sz="3200" b="0" i="0" u="none" strike="noStrike" dirty="0">
                        <a:effectLst/>
                        <a:latin typeface="Arial" panose="020B0604020202020204" pitchFamily="34" charset="0"/>
                      </a:endParaRPr>
                    </a:p>
                  </a:txBody>
                  <a:tcPr marL="17029" marR="17029" marT="170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marL="0" marR="0" indent="612140">
                        <a:lnSpc>
                          <a:spcPct val="107000"/>
                        </a:lnSpc>
                        <a:spcBef>
                          <a:spcPts val="0"/>
                        </a:spcBef>
                        <a:spcAft>
                          <a:spcPts val="0"/>
                        </a:spcAft>
                      </a:pPr>
                      <a:r>
                        <a:rPr lang="en-US" sz="1050" b="1" dirty="0">
                          <a:solidFill>
                            <a:srgbClr val="000000"/>
                          </a:solidFill>
                          <a:effectLst/>
                          <a:latin typeface="Times New Roman" panose="02020603050405020304" pitchFamily="18" charset="0"/>
                          <a:ea typeface="+mn-ea"/>
                          <a:cs typeface="Times New Roman" panose="02020603050405020304" pitchFamily="18" charset="0"/>
                        </a:rPr>
                        <a:t> </a:t>
                      </a:r>
                      <a:r>
                        <a:rPr lang="en-US" sz="2000" b="1" dirty="0">
                          <a:solidFill>
                            <a:srgbClr val="000000"/>
                          </a:solidFill>
                          <a:effectLst/>
                          <a:latin typeface="Calibri" panose="020F0502020204030204" pitchFamily="34" charset="0"/>
                          <a:ea typeface="+mn-ea"/>
                          <a:cs typeface="Calibri" panose="020F0502020204030204" pitchFamily="34" charset="0"/>
                        </a:rPr>
                        <a:t>Build, enable, and maintain demand </a:t>
                      </a:r>
                      <a:r>
                        <a:rPr lang="en-US" sz="2000" dirty="0">
                          <a:solidFill>
                            <a:srgbClr val="000000"/>
                          </a:solidFill>
                          <a:effectLst/>
                          <a:latin typeface="Calibri" panose="020F0502020204030204" pitchFamily="34" charset="0"/>
                          <a:ea typeface="+mn-ea"/>
                          <a:cs typeface="Calibri" panose="020F0502020204030204" pitchFamily="34" charset="0"/>
                        </a:rPr>
                        <a:t>for energy efficient </a:t>
                      </a:r>
                      <a:r>
                        <a:rPr lang="en-US" sz="2000" strike="sngStrike" dirty="0">
                          <a:solidFill>
                            <a:srgbClr val="000000"/>
                          </a:solidFill>
                          <a:effectLst/>
                          <a:latin typeface="Calibri" panose="020F0502020204030204" pitchFamily="34" charset="0"/>
                          <a:ea typeface="+mn-ea"/>
                          <a:cs typeface="Calibri" panose="020F0502020204030204" pitchFamily="34" charset="0"/>
                        </a:rPr>
                        <a:t>projects, </a:t>
                      </a:r>
                      <a:r>
                        <a:rPr lang="en-US" sz="2000" dirty="0">
                          <a:solidFill>
                            <a:srgbClr val="000000"/>
                          </a:solidFill>
                          <a:effectLst/>
                          <a:latin typeface="Calibri" panose="020F0502020204030204" pitchFamily="34" charset="0"/>
                          <a:ea typeface="+mn-ea"/>
                          <a:cs typeface="Calibri" panose="020F0502020204030204" pitchFamily="34" charset="0"/>
                        </a:rPr>
                        <a:t>products, and services in all sectors and industries</a:t>
                      </a:r>
                      <a:r>
                        <a:rPr lang="en-US" sz="2000" b="1" dirty="0">
                          <a:solidFill>
                            <a:srgbClr val="000000"/>
                          </a:solidFill>
                          <a:effectLst/>
                          <a:latin typeface="Calibri" panose="020F0502020204030204" pitchFamily="34" charset="0"/>
                          <a:ea typeface="+mn-ea"/>
                          <a:cs typeface="Calibri" panose="020F0502020204030204" pitchFamily="34" charset="0"/>
                        </a:rPr>
                        <a:t> </a:t>
                      </a:r>
                      <a:r>
                        <a:rPr lang="en-US" sz="2000" b="1" dirty="0">
                          <a:solidFill>
                            <a:srgbClr val="4472C4"/>
                          </a:solidFill>
                          <a:effectLst/>
                          <a:latin typeface="Calibri" panose="020F0502020204030204" pitchFamily="34" charset="0"/>
                          <a:ea typeface="+mn-ea"/>
                          <a:cs typeface="Calibri" panose="020F0502020204030204" pitchFamily="34" charset="0"/>
                        </a:rPr>
                        <a:t>to ensure interest in, knowledge of benefits of, or awareness of how to obtain energy efficiency products and/or services. </a:t>
                      </a:r>
                      <a:r>
                        <a:rPr lang="en-US" sz="2000" b="1" dirty="0">
                          <a:solidFill>
                            <a:srgbClr val="ED7D31"/>
                          </a:solidFill>
                          <a:effectLst/>
                          <a:latin typeface="Calibri" panose="020F0502020204030204" pitchFamily="34" charset="0"/>
                          <a:ea typeface="+mn-ea"/>
                          <a:cs typeface="Calibri" panose="020F0502020204030204" pitchFamily="34" charset="0"/>
                        </a:rPr>
                        <a:t>[Activity e.g., educating customers, building demand]</a:t>
                      </a:r>
                    </a:p>
                    <a:p>
                      <a:pPr marL="0" marR="0" indent="612140">
                        <a:lnSpc>
                          <a:spcPct val="107000"/>
                        </a:lnSpc>
                        <a:spcBef>
                          <a:spcPts val="0"/>
                        </a:spcBef>
                        <a:spcAft>
                          <a:spcPts val="0"/>
                        </a:spcAft>
                      </a:pPr>
                      <a:endParaRPr lang="en-US" sz="2000" b="1" dirty="0">
                        <a:solidFill>
                          <a:srgbClr val="ED7D31"/>
                        </a:solidFill>
                        <a:effectLst/>
                        <a:latin typeface="Calibri" panose="020F0502020204030204" pitchFamily="34" charset="0"/>
                        <a:ea typeface="+mn-ea"/>
                        <a:cs typeface="Calibri" panose="020F0502020204030204" pitchFamily="34" charset="0"/>
                      </a:endParaRPr>
                    </a:p>
                    <a:p>
                      <a:pPr marL="0" marR="0" indent="612140">
                        <a:lnSpc>
                          <a:spcPct val="107000"/>
                        </a:lnSpc>
                        <a:spcBef>
                          <a:spcPts val="0"/>
                        </a:spcBef>
                        <a:spcAft>
                          <a:spcPts val="0"/>
                        </a:spcAft>
                      </a:pPr>
                      <a:r>
                        <a:rPr lang="en-US" sz="2000" b="1" dirty="0">
                          <a:solidFill>
                            <a:srgbClr val="ED7D31"/>
                          </a:solidFill>
                          <a:effectLst/>
                          <a:latin typeface="Calibri" panose="020F0502020204030204" pitchFamily="34" charset="0"/>
                          <a:ea typeface="+mn-ea"/>
                          <a:cs typeface="Calibri" panose="020F0502020204030204" pitchFamily="34" charset="0"/>
                        </a:rPr>
                        <a:t>Note: </a:t>
                      </a:r>
                      <a:r>
                        <a:rPr lang="en-US" sz="2000" b="1" dirty="0">
                          <a:solidFill>
                            <a:srgbClr val="ED7D31"/>
                          </a:solidFill>
                          <a:effectLst/>
                          <a:latin typeface="Calibri" panose="020F0502020204030204" pitchFamily="34" charset="0"/>
                          <a:ea typeface="Calibri" panose="020F0502020204030204" pitchFamily="34" charset="0"/>
                          <a:cs typeface="Calibri" panose="020F0502020204030204" pitchFamily="34" charset="0"/>
                        </a:rPr>
                        <a:t>Proposed word edit from sub-MSMWG on Metrics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13059" marR="17029" marT="170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6400335"/>
                  </a:ext>
                </a:extLst>
              </a:tr>
            </a:tbl>
          </a:graphicData>
        </a:graphic>
      </p:graphicFrame>
    </p:spTree>
    <p:extLst>
      <p:ext uri="{BB962C8B-B14F-4D97-AF65-F5344CB8AC3E}">
        <p14:creationId xmlns:p14="http://schemas.microsoft.com/office/powerpoint/2010/main" val="3026050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DCDCD-B2C6-B848-B394-B144C6E30679}"/>
              </a:ext>
            </a:extLst>
          </p:cNvPr>
          <p:cNvSpPr>
            <a:spLocks noGrp="1"/>
          </p:cNvSpPr>
          <p:nvPr>
            <p:ph type="title"/>
          </p:nvPr>
        </p:nvSpPr>
        <p:spPr>
          <a:xfrm>
            <a:off x="870204" y="606564"/>
            <a:ext cx="10451592" cy="1325563"/>
          </a:xfrm>
        </p:spPr>
        <p:txBody>
          <a:bodyPr anchor="ctr">
            <a:normAutofit/>
          </a:bodyPr>
          <a:lstStyle/>
          <a:p>
            <a:r>
              <a:rPr lang="en-US" dirty="0"/>
              <a:t>Sub-Objective #2</a:t>
            </a:r>
          </a:p>
        </p:txBody>
      </p:sp>
      <p:sp>
        <p:nvSpPr>
          <p:cNvPr id="19" name="Rectangle 18">
            <a:extLst>
              <a:ext uri="{FF2B5EF4-FFF2-40B4-BE49-F238E27FC236}">
                <a16:creationId xmlns:a16="http://schemas.microsoft.com/office/drawing/2014/main" id="{A5711A0E-A428-4ED1-96CB-33D69FD84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874" y="2043803"/>
            <a:ext cx="10190252" cy="80683"/>
          </a:xfrm>
          <a:prstGeom prst="rect">
            <a:avLst/>
          </a:prstGeom>
          <a:solidFill>
            <a:schemeClr val="tx1">
              <a:lumMod val="50000"/>
              <a:lumOff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4" name="Content Placeholder 13">
            <a:extLst>
              <a:ext uri="{FF2B5EF4-FFF2-40B4-BE49-F238E27FC236}">
                <a16:creationId xmlns:a16="http://schemas.microsoft.com/office/drawing/2014/main" id="{26FD8CC6-8538-C84E-B6BD-CE78338A4694}"/>
              </a:ext>
            </a:extLst>
          </p:cNvPr>
          <p:cNvGraphicFramePr>
            <a:graphicFrameLocks noGrp="1"/>
          </p:cNvGraphicFramePr>
          <p:nvPr>
            <p:ph idx="1"/>
            <p:extLst>
              <p:ext uri="{D42A27DB-BD31-4B8C-83A1-F6EECF244321}">
                <p14:modId xmlns:p14="http://schemas.microsoft.com/office/powerpoint/2010/main" val="2802688528"/>
              </p:ext>
            </p:extLst>
          </p:nvPr>
        </p:nvGraphicFramePr>
        <p:xfrm>
          <a:off x="1000874" y="2640549"/>
          <a:ext cx="10190253" cy="2371176"/>
        </p:xfrm>
        <a:graphic>
          <a:graphicData uri="http://schemas.openxmlformats.org/drawingml/2006/table">
            <a:tbl>
              <a:tblPr/>
              <a:tblGrid>
                <a:gridCol w="2150540">
                  <a:extLst>
                    <a:ext uri="{9D8B030D-6E8A-4147-A177-3AD203B41FA5}">
                      <a16:colId xmlns:a16="http://schemas.microsoft.com/office/drawing/2014/main" val="1089725472"/>
                    </a:ext>
                  </a:extLst>
                </a:gridCol>
                <a:gridCol w="8039713">
                  <a:extLst>
                    <a:ext uri="{9D8B030D-6E8A-4147-A177-3AD203B41FA5}">
                      <a16:colId xmlns:a16="http://schemas.microsoft.com/office/drawing/2014/main" val="2249827696"/>
                    </a:ext>
                  </a:extLst>
                </a:gridCol>
              </a:tblGrid>
              <a:tr h="2371176">
                <a:tc>
                  <a:txBody>
                    <a:bodyPr/>
                    <a:lstStyle/>
                    <a:p>
                      <a:pPr algn="ctr" fontAlgn="ctr">
                        <a:spcBef>
                          <a:spcPts val="0"/>
                        </a:spcBef>
                        <a:spcAft>
                          <a:spcPts val="0"/>
                        </a:spcAft>
                      </a:pPr>
                      <a:r>
                        <a:rPr lang="en-US" sz="2500" b="1" i="1" u="none" strike="noStrike" dirty="0">
                          <a:solidFill>
                            <a:srgbClr val="000000"/>
                          </a:solidFill>
                          <a:effectLst/>
                          <a:latin typeface="Calibri" panose="020F0502020204030204" pitchFamily="34" charset="0"/>
                        </a:rPr>
                        <a:t>Agreement at 2</a:t>
                      </a:r>
                      <a:r>
                        <a:rPr lang="en-US" sz="2500" b="1" i="1" u="none" strike="noStrike" baseline="30000" dirty="0">
                          <a:solidFill>
                            <a:srgbClr val="000000"/>
                          </a:solidFill>
                          <a:effectLst/>
                          <a:latin typeface="Calibri" panose="020F0502020204030204" pitchFamily="34" charset="0"/>
                        </a:rPr>
                        <a:t>nd</a:t>
                      </a:r>
                      <a:r>
                        <a:rPr lang="en-US" sz="2500" b="1" i="1" u="none" strike="noStrike" dirty="0">
                          <a:solidFill>
                            <a:srgbClr val="000000"/>
                          </a:solidFill>
                          <a:effectLst/>
                          <a:latin typeface="Calibri" panose="020F0502020204030204" pitchFamily="34" charset="0"/>
                        </a:rPr>
                        <a:t> WG Mtg.</a:t>
                      </a:r>
                      <a:endParaRPr lang="en-US" sz="3200" b="0" i="0" u="none" strike="noStrike" dirty="0">
                        <a:effectLst/>
                        <a:latin typeface="Arial" panose="020B0604020202020204" pitchFamily="34" charset="0"/>
                      </a:endParaRPr>
                    </a:p>
                  </a:txBody>
                  <a:tcPr marL="17029" marR="17029" marT="170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Build, enable, and maintain supply chains </a:t>
                      </a:r>
                      <a:r>
                        <a:rPr lang="en-US" sz="2000" b="1" dirty="0">
                          <a:solidFill>
                            <a:srgbClr val="4472C4"/>
                          </a:solidFill>
                          <a:effectLst/>
                          <a:latin typeface="Calibri" panose="020F0502020204030204" pitchFamily="34" charset="0"/>
                          <a:ea typeface="Times New Roman" panose="02020603050405020304" pitchFamily="18" charset="0"/>
                          <a:cs typeface="Calibri" panose="020F0502020204030204" pitchFamily="34" charset="0"/>
                        </a:rPr>
                        <a:t>to increase the capability and desire of market actors to supply energy efficient </a:t>
                      </a:r>
                      <a:r>
                        <a:rPr lang="en-US" sz="2000" b="1" strike="sngStrike" dirty="0">
                          <a:solidFill>
                            <a:srgbClr val="4472C4"/>
                          </a:solidFill>
                          <a:effectLst/>
                          <a:latin typeface="Calibri" panose="020F0502020204030204" pitchFamily="34" charset="0"/>
                          <a:ea typeface="Times New Roman" panose="02020603050405020304" pitchFamily="18" charset="0"/>
                          <a:cs typeface="Calibri" panose="020F0502020204030204" pitchFamily="34" charset="0"/>
                        </a:rPr>
                        <a:t>projects</a:t>
                      </a:r>
                      <a:r>
                        <a:rPr lang="en-US" sz="2000" b="1" strike="sngStrike" dirty="0">
                          <a:solidFill>
                            <a:srgbClr val="2F75B5"/>
                          </a:solidFill>
                          <a:effectLst/>
                          <a:latin typeface="Calibri" panose="020F0502020204030204" pitchFamily="34" charset="0"/>
                          <a:ea typeface="Times New Roman" panose="02020603050405020304" pitchFamily="18" charset="0"/>
                          <a:cs typeface="Calibri" panose="020F0502020204030204" pitchFamily="34" charset="0"/>
                        </a:rPr>
                        <a:t>,</a:t>
                      </a:r>
                      <a:r>
                        <a:rPr lang="en-US" sz="2000" b="1" dirty="0">
                          <a:solidFill>
                            <a:srgbClr val="4472C4"/>
                          </a:solidFill>
                          <a:effectLst/>
                          <a:latin typeface="Calibri" panose="020F0502020204030204" pitchFamily="34" charset="0"/>
                          <a:ea typeface="Times New Roman" panose="02020603050405020304" pitchFamily="18" charset="0"/>
                          <a:cs typeface="Calibri" panose="020F0502020204030204" pitchFamily="34" charset="0"/>
                        </a:rPr>
                        <a:t> products</a:t>
                      </a:r>
                      <a:r>
                        <a:rPr lang="en-US" sz="2000" b="1" strike="sngStrike" dirty="0">
                          <a:solidFill>
                            <a:srgbClr val="2F75B5"/>
                          </a:solidFill>
                          <a:effectLst/>
                          <a:latin typeface="Calibri" panose="020F0502020204030204" pitchFamily="34" charset="0"/>
                          <a:ea typeface="Times New Roman" panose="02020603050405020304" pitchFamily="18" charset="0"/>
                          <a:cs typeface="Calibri" panose="020F0502020204030204" pitchFamily="34" charset="0"/>
                        </a:rPr>
                        <a:t>,</a:t>
                      </a:r>
                      <a:r>
                        <a:rPr lang="en-US" sz="2000" b="1" dirty="0">
                          <a:solidFill>
                            <a:srgbClr val="4472C4"/>
                          </a:solidFill>
                          <a:effectLst/>
                          <a:latin typeface="Calibri" panose="020F0502020204030204" pitchFamily="34" charset="0"/>
                          <a:ea typeface="Times New Roman" panose="02020603050405020304" pitchFamily="18" charset="0"/>
                          <a:cs typeface="Calibri" panose="020F0502020204030204" pitchFamily="34" charset="0"/>
                        </a:rPr>
                        <a:t> and/or services and to increase the ability, capability, and desire of market actors to perform/ensure quality installation that optimizes energy efficiency savings. </a:t>
                      </a:r>
                      <a:r>
                        <a:rPr lang="en-US" sz="2000" b="1" dirty="0">
                          <a:solidFill>
                            <a:srgbClr val="ED7D31"/>
                          </a:solidFill>
                          <a:effectLst/>
                          <a:latin typeface="Calibri" panose="020F0502020204030204" pitchFamily="34" charset="0"/>
                          <a:ea typeface="Times New Roman" panose="02020603050405020304" pitchFamily="18" charset="0"/>
                          <a:cs typeface="Calibri" panose="020F0502020204030204" pitchFamily="34" charset="0"/>
                        </a:rPr>
                        <a:t>[Activity e.g., training contractors]</a:t>
                      </a:r>
                    </a:p>
                    <a:p>
                      <a:pPr algn="l" fontAlgn="ctr"/>
                      <a:endParaRPr lang="en-US" sz="2000" b="1" i="0" u="none" strike="noStrike" dirty="0">
                        <a:solidFill>
                          <a:srgbClr val="ED7D31"/>
                        </a:solidFill>
                        <a:effectLst/>
                        <a:latin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2000" b="1" dirty="0">
                          <a:solidFill>
                            <a:srgbClr val="ED7D31"/>
                          </a:solidFill>
                          <a:effectLst/>
                          <a:latin typeface="Calibri" panose="020F0502020204030204" pitchFamily="34" charset="0"/>
                          <a:ea typeface="Calibri" panose="020F0502020204030204" pitchFamily="34" charset="0"/>
                          <a:cs typeface="Calibri" panose="020F0502020204030204" pitchFamily="34" charset="0"/>
                        </a:rPr>
                        <a:t>Note: Proposed word edit from sub-MSMWG on Metrics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429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6400335"/>
                  </a:ext>
                </a:extLst>
              </a:tr>
            </a:tbl>
          </a:graphicData>
        </a:graphic>
      </p:graphicFrame>
    </p:spTree>
    <p:extLst>
      <p:ext uri="{BB962C8B-B14F-4D97-AF65-F5344CB8AC3E}">
        <p14:creationId xmlns:p14="http://schemas.microsoft.com/office/powerpoint/2010/main" val="1722657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DCDCD-B2C6-B848-B394-B144C6E30679}"/>
              </a:ext>
            </a:extLst>
          </p:cNvPr>
          <p:cNvSpPr>
            <a:spLocks noGrp="1"/>
          </p:cNvSpPr>
          <p:nvPr>
            <p:ph type="title"/>
          </p:nvPr>
        </p:nvSpPr>
        <p:spPr>
          <a:xfrm>
            <a:off x="870204" y="606564"/>
            <a:ext cx="10451592" cy="1325563"/>
          </a:xfrm>
        </p:spPr>
        <p:txBody>
          <a:bodyPr anchor="ctr">
            <a:normAutofit/>
          </a:bodyPr>
          <a:lstStyle/>
          <a:p>
            <a:r>
              <a:rPr lang="en-US" dirty="0"/>
              <a:t>Sub-Objective #3</a:t>
            </a:r>
          </a:p>
        </p:txBody>
      </p:sp>
      <p:sp>
        <p:nvSpPr>
          <p:cNvPr id="19" name="Rectangle 18">
            <a:extLst>
              <a:ext uri="{FF2B5EF4-FFF2-40B4-BE49-F238E27FC236}">
                <a16:creationId xmlns:a16="http://schemas.microsoft.com/office/drawing/2014/main" id="{A5711A0E-A428-4ED1-96CB-33D69FD84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874" y="2043803"/>
            <a:ext cx="10190252" cy="80683"/>
          </a:xfrm>
          <a:prstGeom prst="rect">
            <a:avLst/>
          </a:prstGeom>
          <a:solidFill>
            <a:schemeClr val="tx1">
              <a:lumMod val="50000"/>
              <a:lumOff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4" name="Content Placeholder 13">
            <a:extLst>
              <a:ext uri="{FF2B5EF4-FFF2-40B4-BE49-F238E27FC236}">
                <a16:creationId xmlns:a16="http://schemas.microsoft.com/office/drawing/2014/main" id="{26FD8CC6-8538-C84E-B6BD-CE78338A4694}"/>
              </a:ext>
            </a:extLst>
          </p:cNvPr>
          <p:cNvGraphicFramePr>
            <a:graphicFrameLocks noGrp="1"/>
          </p:cNvGraphicFramePr>
          <p:nvPr>
            <p:ph idx="1"/>
            <p:extLst>
              <p:ext uri="{D42A27DB-BD31-4B8C-83A1-F6EECF244321}">
                <p14:modId xmlns:p14="http://schemas.microsoft.com/office/powerpoint/2010/main" val="4047145517"/>
              </p:ext>
            </p:extLst>
          </p:nvPr>
        </p:nvGraphicFramePr>
        <p:xfrm>
          <a:off x="1000874" y="2640549"/>
          <a:ext cx="10190253" cy="2866454"/>
        </p:xfrm>
        <a:graphic>
          <a:graphicData uri="http://schemas.openxmlformats.org/drawingml/2006/table">
            <a:tbl>
              <a:tblPr/>
              <a:tblGrid>
                <a:gridCol w="2150540">
                  <a:extLst>
                    <a:ext uri="{9D8B030D-6E8A-4147-A177-3AD203B41FA5}">
                      <a16:colId xmlns:a16="http://schemas.microsoft.com/office/drawing/2014/main" val="1089725472"/>
                    </a:ext>
                  </a:extLst>
                </a:gridCol>
                <a:gridCol w="8039713">
                  <a:extLst>
                    <a:ext uri="{9D8B030D-6E8A-4147-A177-3AD203B41FA5}">
                      <a16:colId xmlns:a16="http://schemas.microsoft.com/office/drawing/2014/main" val="2249827696"/>
                    </a:ext>
                  </a:extLst>
                </a:gridCol>
              </a:tblGrid>
              <a:tr h="237117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2500" b="1" i="1" u="none" strike="noStrike" dirty="0">
                          <a:solidFill>
                            <a:srgbClr val="000000"/>
                          </a:solidFill>
                          <a:effectLst/>
                          <a:latin typeface="Calibri" panose="020F0502020204030204" pitchFamily="34" charset="0"/>
                        </a:rPr>
                        <a:t>Agreement at 2</a:t>
                      </a:r>
                      <a:r>
                        <a:rPr lang="en-US" sz="2500" b="1" i="1" u="none" strike="noStrike" baseline="30000" dirty="0">
                          <a:solidFill>
                            <a:srgbClr val="000000"/>
                          </a:solidFill>
                          <a:effectLst/>
                          <a:latin typeface="Calibri" panose="020F0502020204030204" pitchFamily="34" charset="0"/>
                        </a:rPr>
                        <a:t>nd</a:t>
                      </a:r>
                      <a:r>
                        <a:rPr lang="en-US" sz="2500" b="1" i="1" u="none" strike="noStrike" dirty="0">
                          <a:solidFill>
                            <a:srgbClr val="000000"/>
                          </a:solidFill>
                          <a:effectLst/>
                          <a:latin typeface="Calibri" panose="020F0502020204030204" pitchFamily="34" charset="0"/>
                        </a:rPr>
                        <a:t> WG Mtg.</a:t>
                      </a:r>
                      <a:endParaRPr lang="en-US" sz="3200" b="0" i="0" u="none" strike="noStrike" dirty="0">
                        <a:effectLst/>
                        <a:latin typeface="Arial" panose="020B0604020202020204" pitchFamily="34" charset="0"/>
                      </a:endParaRPr>
                    </a:p>
                  </a:txBody>
                  <a:tcPr marL="17029" marR="17029" marT="170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marL="0" marR="0" indent="612140">
                        <a:lnSpc>
                          <a:spcPct val="107000"/>
                        </a:lnSpc>
                        <a:spcBef>
                          <a:spcPts val="0"/>
                        </a:spcBef>
                        <a:spcAft>
                          <a:spcPts val="0"/>
                        </a:spcAft>
                      </a:pP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Build, enable, and maintain partnerships</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strike="sngStrik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between</a:t>
                      </a:r>
                      <a:r>
                        <a:rPr lang="en-US" sz="2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with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consumers, governments, advocates, contractors, suppliers, manufacturers, community-based organizations and/or others</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2F75B5"/>
                          </a:solidFill>
                          <a:effectLst/>
                          <a:latin typeface="Calibri" panose="020F0502020204030204" pitchFamily="34" charset="0"/>
                          <a:ea typeface="Times New Roman" panose="02020603050405020304" pitchFamily="18" charset="0"/>
                          <a:cs typeface="Calibri" panose="020F0502020204030204" pitchFamily="34" charset="0"/>
                        </a:rPr>
                        <a:t>to obtain delivery and/or funding efficiencies for energy efficiency </a:t>
                      </a:r>
                      <a:r>
                        <a:rPr lang="en-US" sz="2000" b="1" strike="sngStrike" dirty="0">
                          <a:solidFill>
                            <a:srgbClr val="2F75B5"/>
                          </a:solidFill>
                          <a:effectLst/>
                          <a:latin typeface="Calibri" panose="020F0502020204030204" pitchFamily="34" charset="0"/>
                          <a:ea typeface="Times New Roman" panose="02020603050405020304" pitchFamily="18" charset="0"/>
                          <a:cs typeface="Calibri" panose="020F0502020204030204" pitchFamily="34" charset="0"/>
                        </a:rPr>
                        <a:t>projects, </a:t>
                      </a:r>
                      <a:r>
                        <a:rPr lang="en-US" sz="2000" b="1" dirty="0">
                          <a:solidFill>
                            <a:srgbClr val="2F75B5"/>
                          </a:solidFill>
                          <a:effectLst/>
                          <a:latin typeface="Calibri" panose="020F0502020204030204" pitchFamily="34" charset="0"/>
                          <a:ea typeface="Times New Roman" panose="02020603050405020304" pitchFamily="18" charset="0"/>
                          <a:cs typeface="Calibri" panose="020F0502020204030204" pitchFamily="34" charset="0"/>
                        </a:rPr>
                        <a:t>products</a:t>
                      </a:r>
                      <a:r>
                        <a:rPr lang="en-US" sz="2000" b="1" strike="sngStrike" dirty="0">
                          <a:solidFill>
                            <a:srgbClr val="2F75B5"/>
                          </a:solidFill>
                          <a:effectLst/>
                          <a:latin typeface="Calibri" panose="020F0502020204030204" pitchFamily="34" charset="0"/>
                          <a:ea typeface="Times New Roman" panose="02020603050405020304" pitchFamily="18" charset="0"/>
                          <a:cs typeface="Calibri" panose="020F0502020204030204" pitchFamily="34" charset="0"/>
                        </a:rPr>
                        <a:t>,</a:t>
                      </a:r>
                      <a:r>
                        <a:rPr lang="en-US" sz="2000" b="1" dirty="0">
                          <a:solidFill>
                            <a:srgbClr val="2F75B5"/>
                          </a:solidFill>
                          <a:effectLst/>
                          <a:latin typeface="Calibri" panose="020F0502020204030204" pitchFamily="34" charset="0"/>
                          <a:ea typeface="Times New Roman" panose="02020603050405020304" pitchFamily="18" charset="0"/>
                          <a:cs typeface="Calibri" panose="020F0502020204030204" pitchFamily="34" charset="0"/>
                        </a:rPr>
                        <a:t> and/or services and added value for partners.</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ED7D31"/>
                          </a:solidFill>
                          <a:effectLst/>
                          <a:latin typeface="Calibri" panose="020F0502020204030204" pitchFamily="34" charset="0"/>
                          <a:ea typeface="Times New Roman" panose="02020603050405020304" pitchFamily="18" charset="0"/>
                          <a:cs typeface="Calibri" panose="020F0502020204030204" pitchFamily="34" charset="0"/>
                        </a:rPr>
                        <a:t>[Activity e.g., building partnerships]</a:t>
                      </a:r>
                    </a:p>
                    <a:p>
                      <a:pPr marL="0" marR="0" indent="612140">
                        <a:lnSpc>
                          <a:spcPct val="107000"/>
                        </a:lnSpc>
                        <a:spcBef>
                          <a:spcPts val="0"/>
                        </a:spcBef>
                        <a:spcAft>
                          <a:spcPts val="0"/>
                        </a:spcAft>
                      </a:pPr>
                      <a:endParaRPr lang="en-US" sz="2000" b="1" dirty="0">
                        <a:solidFill>
                          <a:srgbClr val="ED7D31"/>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612140" algn="l" defTabSz="914400" rtl="0" eaLnBrk="1" fontAlgn="auto" latinLnBrk="0" hangingPunct="1">
                        <a:lnSpc>
                          <a:spcPct val="107000"/>
                        </a:lnSpc>
                        <a:spcBef>
                          <a:spcPts val="0"/>
                        </a:spcBef>
                        <a:spcAft>
                          <a:spcPts val="0"/>
                        </a:spcAft>
                        <a:buClrTx/>
                        <a:buSzTx/>
                        <a:buFontTx/>
                        <a:buNone/>
                        <a:tabLst/>
                        <a:defRPr/>
                      </a:pPr>
                      <a:r>
                        <a:rPr lang="en-US" sz="1800" b="1" dirty="0">
                          <a:solidFill>
                            <a:srgbClr val="ED7D31"/>
                          </a:solidFill>
                          <a:effectLst/>
                          <a:latin typeface="Calibri" panose="020F0502020204030204" pitchFamily="34" charset="0"/>
                          <a:ea typeface="Calibri" panose="020F0502020204030204" pitchFamily="34" charset="0"/>
                          <a:cs typeface="Calibri" panose="020F0502020204030204" pitchFamily="34" charset="0"/>
                        </a:rPr>
                        <a:t>Note: Proposed word edits from sub-MSMWG on Metrics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61214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429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6400335"/>
                  </a:ext>
                </a:extLst>
              </a:tr>
            </a:tbl>
          </a:graphicData>
        </a:graphic>
      </p:graphicFrame>
    </p:spTree>
    <p:extLst>
      <p:ext uri="{BB962C8B-B14F-4D97-AF65-F5344CB8AC3E}">
        <p14:creationId xmlns:p14="http://schemas.microsoft.com/office/powerpoint/2010/main" val="2460290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3007</Words>
  <Application>Microsoft Macintosh PowerPoint</Application>
  <PresentationFormat>Widescreen</PresentationFormat>
  <Paragraphs>259</Paragraphs>
  <Slides>31</Slides>
  <Notes>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31</vt:i4>
      </vt:variant>
    </vt:vector>
  </HeadingPairs>
  <TitlesOfParts>
    <vt:vector size="40" baseType="lpstr">
      <vt:lpstr>Arial</vt:lpstr>
      <vt:lpstr>Calibri</vt:lpstr>
      <vt:lpstr>Calibri Light</vt:lpstr>
      <vt:lpstr>Courier New</vt:lpstr>
      <vt:lpstr>Times New Roman</vt:lpstr>
      <vt:lpstr>Wingdings</vt:lpstr>
      <vt:lpstr>Office Theme</vt:lpstr>
      <vt:lpstr>1_Office Theme</vt:lpstr>
      <vt:lpstr>2_Office Theme</vt:lpstr>
      <vt:lpstr>Market Support Metrics WG Third Mtg</vt:lpstr>
      <vt:lpstr>Agenda  </vt:lpstr>
      <vt:lpstr>Primary Meeting Goals</vt:lpstr>
      <vt:lpstr>WebEx Technical Reminders</vt:lpstr>
      <vt:lpstr>Segment “Objectives/ sub-Objectives”*</vt:lpstr>
      <vt:lpstr>Sub-Objective #5</vt:lpstr>
      <vt:lpstr>Sub-Objective #1</vt:lpstr>
      <vt:lpstr>Sub-Objective #2</vt:lpstr>
      <vt:lpstr>Sub-Objective #3</vt:lpstr>
      <vt:lpstr>Sub-Objective #4</vt:lpstr>
      <vt:lpstr>Primary Objective: “Supporting the long-term success of the energy efficiency market”</vt:lpstr>
      <vt:lpstr>Next Steps on Segment “Objectives/sub-Objectives” </vt:lpstr>
      <vt:lpstr>Associated Priority Metrics (for each Segment Objective/sub-Objective)</vt:lpstr>
      <vt:lpstr>Proposed Metrics-related Principles from sub-WG</vt:lpstr>
      <vt:lpstr>Proposed Metrics-related Principles from sub-WG</vt:lpstr>
      <vt:lpstr>PowerPoint Presentation</vt:lpstr>
      <vt:lpstr>PowerPoint Presentation</vt:lpstr>
      <vt:lpstr>PowerPoint Presentation</vt:lpstr>
      <vt:lpstr>PowerPoint Presentation</vt:lpstr>
      <vt:lpstr>PowerPoint Presentation</vt:lpstr>
      <vt:lpstr>PowerPoint Presentation</vt:lpstr>
      <vt:lpstr>Target-setting principles (time permitting)</vt:lpstr>
      <vt:lpstr>Metrics Discussion (cont.) and Next Steps</vt:lpstr>
      <vt:lpstr>Final Report</vt:lpstr>
      <vt:lpstr>Report Outline (slide 1 of 3)</vt:lpstr>
      <vt:lpstr>Report Outline (slide 2 of 3)</vt:lpstr>
      <vt:lpstr>Report Outline (slide 3 of 3)</vt:lpstr>
      <vt:lpstr>CSE Proposed Market Support/Market Transformation Language for Inclusion in Report</vt:lpstr>
      <vt:lpstr>Conceptual distinctions between MT and MS </vt:lpstr>
      <vt:lpstr>Wrap-Up and Next Steps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Metrics WG First Mtg</dc:title>
  <dc:creator>Katherine Mckeague Abrams</dc:creator>
  <cp:lastModifiedBy>Jonathan Raab</cp:lastModifiedBy>
  <cp:revision>74</cp:revision>
  <dcterms:created xsi:type="dcterms:W3CDTF">2021-06-28T15:23:26Z</dcterms:created>
  <dcterms:modified xsi:type="dcterms:W3CDTF">2021-09-08T17:10:23Z</dcterms:modified>
</cp:coreProperties>
</file>