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27"/>
  </p:notesMasterIdLst>
  <p:sldIdLst>
    <p:sldId id="7946" r:id="rId4"/>
    <p:sldId id="7944" r:id="rId5"/>
    <p:sldId id="269" r:id="rId6"/>
    <p:sldId id="7951" r:id="rId7"/>
    <p:sldId id="7957" r:id="rId8"/>
    <p:sldId id="7958" r:id="rId9"/>
    <p:sldId id="7959" r:id="rId10"/>
    <p:sldId id="7952" r:id="rId11"/>
    <p:sldId id="782" r:id="rId12"/>
    <p:sldId id="789" r:id="rId13"/>
    <p:sldId id="781" r:id="rId14"/>
    <p:sldId id="7942" r:id="rId15"/>
    <p:sldId id="7935" r:id="rId16"/>
    <p:sldId id="792" r:id="rId17"/>
    <p:sldId id="7934" r:id="rId18"/>
    <p:sldId id="784" r:id="rId19"/>
    <p:sldId id="7947" r:id="rId20"/>
    <p:sldId id="7933" r:id="rId21"/>
    <p:sldId id="7948" r:id="rId22"/>
    <p:sldId id="7953" r:id="rId23"/>
    <p:sldId id="7962" r:id="rId24"/>
    <p:sldId id="7960" r:id="rId25"/>
    <p:sldId id="795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701"/>
    <p:restoredTop sz="84527"/>
  </p:normalViewPr>
  <p:slideViewPr>
    <p:cSldViewPr snapToGrid="0" snapToObjects="1">
      <p:cViewPr varScale="1">
        <p:scale>
          <a:sx n="73" d="100"/>
          <a:sy n="73" d="100"/>
        </p:scale>
        <p:origin x="224" y="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A9BCE3-5D85-4870-8A9F-DC7639DE99A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DEAE7BD-A8E0-486F-AFBA-866C49167070}">
      <dgm:prSet/>
      <dgm:spPr/>
      <dgm:t>
        <a:bodyPr/>
        <a:lstStyle/>
        <a:p>
          <a:pPr>
            <a:lnSpc>
              <a:spcPct val="100000"/>
            </a:lnSpc>
          </a:pPr>
          <a:r>
            <a:rPr lang="en-US" dirty="0"/>
            <a:t>Raise hand to enter queue – then unmute when called upon</a:t>
          </a:r>
        </a:p>
      </dgm:t>
    </dgm:pt>
    <dgm:pt modelId="{6CC9FE1B-B228-47D2-9268-FDF7CD9C2C8B}" type="parTrans" cxnId="{090B71BA-2F88-48C7-B360-A078E2BEEAFB}">
      <dgm:prSet/>
      <dgm:spPr/>
      <dgm:t>
        <a:bodyPr/>
        <a:lstStyle/>
        <a:p>
          <a:endParaRPr lang="en-US"/>
        </a:p>
      </dgm:t>
    </dgm:pt>
    <dgm:pt modelId="{D6A2CD84-38E9-4C66-97B8-FFCBBAA233D4}" type="sibTrans" cxnId="{090B71BA-2F88-48C7-B360-A078E2BEEAFB}">
      <dgm:prSet/>
      <dgm:spPr/>
      <dgm:t>
        <a:bodyPr/>
        <a:lstStyle/>
        <a:p>
          <a:endParaRPr lang="en-US"/>
        </a:p>
      </dgm:t>
    </dgm:pt>
    <dgm:pt modelId="{972514A3-B0B0-4765-ACE1-40BC90805160}">
      <dgm:prSet/>
      <dgm:spPr/>
      <dgm:t>
        <a:bodyPr/>
        <a:lstStyle/>
        <a:p>
          <a:pPr>
            <a:lnSpc>
              <a:spcPct val="100000"/>
            </a:lnSpc>
          </a:pPr>
          <a:r>
            <a:rPr lang="en-US"/>
            <a:t>Mute when not speaking</a:t>
          </a:r>
        </a:p>
      </dgm:t>
    </dgm:pt>
    <dgm:pt modelId="{9B5A35C7-FEE3-4909-A1C6-1B744CC98B3A}" type="parTrans" cxnId="{590F302F-9F95-402D-B256-1F9E7F0449C6}">
      <dgm:prSet/>
      <dgm:spPr/>
      <dgm:t>
        <a:bodyPr/>
        <a:lstStyle/>
        <a:p>
          <a:endParaRPr lang="en-US"/>
        </a:p>
      </dgm:t>
    </dgm:pt>
    <dgm:pt modelId="{C3A7047D-B84B-4607-BD17-767F89FE5F60}" type="sibTrans" cxnId="{590F302F-9F95-402D-B256-1F9E7F0449C6}">
      <dgm:prSet/>
      <dgm:spPr/>
      <dgm:t>
        <a:bodyPr/>
        <a:lstStyle/>
        <a:p>
          <a:endParaRPr lang="en-US"/>
        </a:p>
      </dgm:t>
    </dgm:pt>
    <dgm:pt modelId="{31D2A422-A6EA-42BC-AE25-28AD4F03DF49}">
      <dgm:prSet/>
      <dgm:spPr/>
      <dgm:t>
        <a:bodyPr/>
        <a:lstStyle/>
        <a:p>
          <a:pPr>
            <a:lnSpc>
              <a:spcPct val="100000"/>
            </a:lnSpc>
          </a:pPr>
          <a:r>
            <a:rPr lang="en-US"/>
            <a:t>Zoom in &amp; out of documents</a:t>
          </a:r>
        </a:p>
      </dgm:t>
    </dgm:pt>
    <dgm:pt modelId="{930F7AFC-AB38-4F67-8106-DC12B6FB7AA2}" type="parTrans" cxnId="{656AEC4C-647B-4623-AE1E-5F86EB7A9EAE}">
      <dgm:prSet/>
      <dgm:spPr/>
      <dgm:t>
        <a:bodyPr/>
        <a:lstStyle/>
        <a:p>
          <a:endParaRPr lang="en-US"/>
        </a:p>
      </dgm:t>
    </dgm:pt>
    <dgm:pt modelId="{88068A44-8B80-46BC-8809-8A1BF16DE184}" type="sibTrans" cxnId="{656AEC4C-647B-4623-AE1E-5F86EB7A9EAE}">
      <dgm:prSet/>
      <dgm:spPr/>
      <dgm:t>
        <a:bodyPr/>
        <a:lstStyle/>
        <a:p>
          <a:endParaRPr lang="en-US"/>
        </a:p>
      </dgm:t>
    </dgm:pt>
    <dgm:pt modelId="{0C538F9C-1848-412F-A33F-C87EAA4F3CFB}" type="pres">
      <dgm:prSet presAssocID="{2BA9BCE3-5D85-4870-8A9F-DC7639DE99A2}" presName="root" presStyleCnt="0">
        <dgm:presLayoutVars>
          <dgm:dir/>
          <dgm:resizeHandles val="exact"/>
        </dgm:presLayoutVars>
      </dgm:prSet>
      <dgm:spPr/>
    </dgm:pt>
    <dgm:pt modelId="{3F849958-38CC-46FF-B95B-6A32EB8E0E30}" type="pres">
      <dgm:prSet presAssocID="{FDEAE7BD-A8E0-486F-AFBA-866C49167070}" presName="compNode" presStyleCnt="0"/>
      <dgm:spPr/>
    </dgm:pt>
    <dgm:pt modelId="{3FB4F020-149E-49D2-9E71-E6E7D552333E}" type="pres">
      <dgm:prSet presAssocID="{FDEAE7BD-A8E0-486F-AFBA-866C4916707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Hand"/>
        </a:ext>
      </dgm:extLst>
    </dgm:pt>
    <dgm:pt modelId="{623FDACC-389D-46ED-A935-1B2F1CB5115C}" type="pres">
      <dgm:prSet presAssocID="{FDEAE7BD-A8E0-486F-AFBA-866C49167070}" presName="spaceRect" presStyleCnt="0"/>
      <dgm:spPr/>
    </dgm:pt>
    <dgm:pt modelId="{2630AB69-E4D9-4326-8469-DDD46E8E94DC}" type="pres">
      <dgm:prSet presAssocID="{FDEAE7BD-A8E0-486F-AFBA-866C49167070}" presName="textRect" presStyleLbl="revTx" presStyleIdx="0" presStyleCnt="3">
        <dgm:presLayoutVars>
          <dgm:chMax val="1"/>
          <dgm:chPref val="1"/>
        </dgm:presLayoutVars>
      </dgm:prSet>
      <dgm:spPr/>
    </dgm:pt>
    <dgm:pt modelId="{57A8F07C-AA8C-437E-ADF2-6EE70319C843}" type="pres">
      <dgm:prSet presAssocID="{D6A2CD84-38E9-4C66-97B8-FFCBBAA233D4}" presName="sibTrans" presStyleCnt="0"/>
      <dgm:spPr/>
    </dgm:pt>
    <dgm:pt modelId="{709882F7-D008-488D-85EF-DD34DC8E42F9}" type="pres">
      <dgm:prSet presAssocID="{972514A3-B0B0-4765-ACE1-40BC90805160}" presName="compNode" presStyleCnt="0"/>
      <dgm:spPr/>
    </dgm:pt>
    <dgm:pt modelId="{065AE336-4380-4C84-A674-CF9EDAD8E718}" type="pres">
      <dgm:prSet presAssocID="{972514A3-B0B0-4765-ACE1-40BC9080516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ute Speaker"/>
        </a:ext>
      </dgm:extLst>
    </dgm:pt>
    <dgm:pt modelId="{19BBF517-EDA6-407E-BBB1-887AB0043ABA}" type="pres">
      <dgm:prSet presAssocID="{972514A3-B0B0-4765-ACE1-40BC90805160}" presName="spaceRect" presStyleCnt="0"/>
      <dgm:spPr/>
    </dgm:pt>
    <dgm:pt modelId="{49F0A529-CF80-42FB-8961-528866FDF05F}" type="pres">
      <dgm:prSet presAssocID="{972514A3-B0B0-4765-ACE1-40BC90805160}" presName="textRect" presStyleLbl="revTx" presStyleIdx="1" presStyleCnt="3">
        <dgm:presLayoutVars>
          <dgm:chMax val="1"/>
          <dgm:chPref val="1"/>
        </dgm:presLayoutVars>
      </dgm:prSet>
      <dgm:spPr/>
    </dgm:pt>
    <dgm:pt modelId="{14209E9E-72EB-4CED-A801-CB7522BE863C}" type="pres">
      <dgm:prSet presAssocID="{C3A7047D-B84B-4607-BD17-767F89FE5F60}" presName="sibTrans" presStyleCnt="0"/>
      <dgm:spPr/>
    </dgm:pt>
    <dgm:pt modelId="{52DEB943-7AF3-4185-B870-A2880CA770F7}" type="pres">
      <dgm:prSet presAssocID="{31D2A422-A6EA-42BC-AE25-28AD4F03DF49}" presName="compNode" presStyleCnt="0"/>
      <dgm:spPr/>
    </dgm:pt>
    <dgm:pt modelId="{4722D7C9-8B33-407F-B517-621A46DA06B6}" type="pres">
      <dgm:prSet presAssocID="{31D2A422-A6EA-42BC-AE25-28AD4F03DF4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Zoom Out"/>
        </a:ext>
      </dgm:extLst>
    </dgm:pt>
    <dgm:pt modelId="{2699B156-2206-4CC9-9DAA-071E3A7F96B5}" type="pres">
      <dgm:prSet presAssocID="{31D2A422-A6EA-42BC-AE25-28AD4F03DF49}" presName="spaceRect" presStyleCnt="0"/>
      <dgm:spPr/>
    </dgm:pt>
    <dgm:pt modelId="{997F3BA6-B38C-41CE-BA47-37792853838E}" type="pres">
      <dgm:prSet presAssocID="{31D2A422-A6EA-42BC-AE25-28AD4F03DF49}" presName="textRect" presStyleLbl="revTx" presStyleIdx="2" presStyleCnt="3">
        <dgm:presLayoutVars>
          <dgm:chMax val="1"/>
          <dgm:chPref val="1"/>
        </dgm:presLayoutVars>
      </dgm:prSet>
      <dgm:spPr/>
    </dgm:pt>
  </dgm:ptLst>
  <dgm:cxnLst>
    <dgm:cxn modelId="{2C615E2A-60CE-4388-8ABE-48CB86437289}" type="presOf" srcId="{972514A3-B0B0-4765-ACE1-40BC90805160}" destId="{49F0A529-CF80-42FB-8961-528866FDF05F}" srcOrd="0" destOrd="0" presId="urn:microsoft.com/office/officeart/2018/2/layout/IconLabelList"/>
    <dgm:cxn modelId="{590F302F-9F95-402D-B256-1F9E7F0449C6}" srcId="{2BA9BCE3-5D85-4870-8A9F-DC7639DE99A2}" destId="{972514A3-B0B0-4765-ACE1-40BC90805160}" srcOrd="1" destOrd="0" parTransId="{9B5A35C7-FEE3-4909-A1C6-1B744CC98B3A}" sibTransId="{C3A7047D-B84B-4607-BD17-767F89FE5F60}"/>
    <dgm:cxn modelId="{656AEC4C-647B-4623-AE1E-5F86EB7A9EAE}" srcId="{2BA9BCE3-5D85-4870-8A9F-DC7639DE99A2}" destId="{31D2A422-A6EA-42BC-AE25-28AD4F03DF49}" srcOrd="2" destOrd="0" parTransId="{930F7AFC-AB38-4F67-8106-DC12B6FB7AA2}" sibTransId="{88068A44-8B80-46BC-8809-8A1BF16DE184}"/>
    <dgm:cxn modelId="{090B71BA-2F88-48C7-B360-A078E2BEEAFB}" srcId="{2BA9BCE3-5D85-4870-8A9F-DC7639DE99A2}" destId="{FDEAE7BD-A8E0-486F-AFBA-866C49167070}" srcOrd="0" destOrd="0" parTransId="{6CC9FE1B-B228-47D2-9268-FDF7CD9C2C8B}" sibTransId="{D6A2CD84-38E9-4C66-97B8-FFCBBAA233D4}"/>
    <dgm:cxn modelId="{767103CD-8EF0-4C84-BAE7-B952CCFDCA96}" type="presOf" srcId="{31D2A422-A6EA-42BC-AE25-28AD4F03DF49}" destId="{997F3BA6-B38C-41CE-BA47-37792853838E}" srcOrd="0" destOrd="0" presId="urn:microsoft.com/office/officeart/2018/2/layout/IconLabelList"/>
    <dgm:cxn modelId="{92504EE3-E8C9-492B-B804-A36F9487F39C}" type="presOf" srcId="{2BA9BCE3-5D85-4870-8A9F-DC7639DE99A2}" destId="{0C538F9C-1848-412F-A33F-C87EAA4F3CFB}" srcOrd="0" destOrd="0" presId="urn:microsoft.com/office/officeart/2018/2/layout/IconLabelList"/>
    <dgm:cxn modelId="{920CCCE6-D7C5-4C2A-9F2A-EAAE8D3104F8}" type="presOf" srcId="{FDEAE7BD-A8E0-486F-AFBA-866C49167070}" destId="{2630AB69-E4D9-4326-8469-DDD46E8E94DC}" srcOrd="0" destOrd="0" presId="urn:microsoft.com/office/officeart/2018/2/layout/IconLabelList"/>
    <dgm:cxn modelId="{3027D0CC-B02E-42B9-A0A3-7E899B67830F}" type="presParOf" srcId="{0C538F9C-1848-412F-A33F-C87EAA4F3CFB}" destId="{3F849958-38CC-46FF-B95B-6A32EB8E0E30}" srcOrd="0" destOrd="0" presId="urn:microsoft.com/office/officeart/2018/2/layout/IconLabelList"/>
    <dgm:cxn modelId="{51F67F07-1240-49C9-8F55-64ADED610823}" type="presParOf" srcId="{3F849958-38CC-46FF-B95B-6A32EB8E0E30}" destId="{3FB4F020-149E-49D2-9E71-E6E7D552333E}" srcOrd="0" destOrd="0" presId="urn:microsoft.com/office/officeart/2018/2/layout/IconLabelList"/>
    <dgm:cxn modelId="{7D4ED13C-2D33-4F8D-8233-E71CCC1A0172}" type="presParOf" srcId="{3F849958-38CC-46FF-B95B-6A32EB8E0E30}" destId="{623FDACC-389D-46ED-A935-1B2F1CB5115C}" srcOrd="1" destOrd="0" presId="urn:microsoft.com/office/officeart/2018/2/layout/IconLabelList"/>
    <dgm:cxn modelId="{241E00BA-2F27-4F1B-9D75-0165DAD6EC26}" type="presParOf" srcId="{3F849958-38CC-46FF-B95B-6A32EB8E0E30}" destId="{2630AB69-E4D9-4326-8469-DDD46E8E94DC}" srcOrd="2" destOrd="0" presId="urn:microsoft.com/office/officeart/2018/2/layout/IconLabelList"/>
    <dgm:cxn modelId="{0442766B-E135-4599-B045-4E530AB793CF}" type="presParOf" srcId="{0C538F9C-1848-412F-A33F-C87EAA4F3CFB}" destId="{57A8F07C-AA8C-437E-ADF2-6EE70319C843}" srcOrd="1" destOrd="0" presId="urn:microsoft.com/office/officeart/2018/2/layout/IconLabelList"/>
    <dgm:cxn modelId="{0977717D-E34E-42A0-851D-3A9CB132E0AB}" type="presParOf" srcId="{0C538F9C-1848-412F-A33F-C87EAA4F3CFB}" destId="{709882F7-D008-488D-85EF-DD34DC8E42F9}" srcOrd="2" destOrd="0" presId="urn:microsoft.com/office/officeart/2018/2/layout/IconLabelList"/>
    <dgm:cxn modelId="{BC5F0DFE-6980-40B5-BCA4-CA3D758A8E87}" type="presParOf" srcId="{709882F7-D008-488D-85EF-DD34DC8E42F9}" destId="{065AE336-4380-4C84-A674-CF9EDAD8E718}" srcOrd="0" destOrd="0" presId="urn:microsoft.com/office/officeart/2018/2/layout/IconLabelList"/>
    <dgm:cxn modelId="{01AEF4B4-27E8-4269-B9DC-F4DBACA0133A}" type="presParOf" srcId="{709882F7-D008-488D-85EF-DD34DC8E42F9}" destId="{19BBF517-EDA6-407E-BBB1-887AB0043ABA}" srcOrd="1" destOrd="0" presId="urn:microsoft.com/office/officeart/2018/2/layout/IconLabelList"/>
    <dgm:cxn modelId="{790CC477-28D2-4051-8097-34A13990FA0B}" type="presParOf" srcId="{709882F7-D008-488D-85EF-DD34DC8E42F9}" destId="{49F0A529-CF80-42FB-8961-528866FDF05F}" srcOrd="2" destOrd="0" presId="urn:microsoft.com/office/officeart/2018/2/layout/IconLabelList"/>
    <dgm:cxn modelId="{3A717FE9-46B0-40F7-8374-5B8040933444}" type="presParOf" srcId="{0C538F9C-1848-412F-A33F-C87EAA4F3CFB}" destId="{14209E9E-72EB-4CED-A801-CB7522BE863C}" srcOrd="3" destOrd="0" presId="urn:microsoft.com/office/officeart/2018/2/layout/IconLabelList"/>
    <dgm:cxn modelId="{E1E311CF-B532-4313-B453-1A25B7672E0C}" type="presParOf" srcId="{0C538F9C-1848-412F-A33F-C87EAA4F3CFB}" destId="{52DEB943-7AF3-4185-B870-A2880CA770F7}" srcOrd="4" destOrd="0" presId="urn:microsoft.com/office/officeart/2018/2/layout/IconLabelList"/>
    <dgm:cxn modelId="{AAA78A9A-5CF7-4D25-890C-1C8CBDF607E0}" type="presParOf" srcId="{52DEB943-7AF3-4185-B870-A2880CA770F7}" destId="{4722D7C9-8B33-407F-B517-621A46DA06B6}" srcOrd="0" destOrd="0" presId="urn:microsoft.com/office/officeart/2018/2/layout/IconLabelList"/>
    <dgm:cxn modelId="{D57F7B56-3AF3-4DD4-9719-2E0CAF18A403}" type="presParOf" srcId="{52DEB943-7AF3-4185-B870-A2880CA770F7}" destId="{2699B156-2206-4CC9-9DAA-071E3A7F96B5}" srcOrd="1" destOrd="0" presId="urn:microsoft.com/office/officeart/2018/2/layout/IconLabelList"/>
    <dgm:cxn modelId="{747E0183-8A5E-4406-ABE6-F19E2090D0F4}" type="presParOf" srcId="{52DEB943-7AF3-4185-B870-A2880CA770F7}" destId="{997F3BA6-B38C-41CE-BA47-37792853838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A531FB-1AF7-4661-9039-8BC4B23C607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F97561A-4C77-411C-AF51-3629354DCBB7}">
      <dgm:prSet/>
      <dgm:spPr/>
      <dgm:t>
        <a:bodyPr/>
        <a:lstStyle/>
        <a:p>
          <a:r>
            <a:rPr lang="en-US"/>
            <a:t>Review WG Charge, Scope, Approach, Key Questions, Deliverables &amp; Groundrules</a:t>
          </a:r>
        </a:p>
      </dgm:t>
    </dgm:pt>
    <dgm:pt modelId="{5E6DE3EA-AA73-4F52-8B0A-56F2A1AAA0E2}" type="parTrans" cxnId="{3A36D45F-7BCE-450B-B83F-A8482704DCC0}">
      <dgm:prSet/>
      <dgm:spPr/>
      <dgm:t>
        <a:bodyPr/>
        <a:lstStyle/>
        <a:p>
          <a:endParaRPr lang="en-US"/>
        </a:p>
      </dgm:t>
    </dgm:pt>
    <dgm:pt modelId="{4D99EE98-60FC-4FCC-89A1-B42047D35A42}" type="sibTrans" cxnId="{3A36D45F-7BCE-450B-B83F-A8482704DCC0}">
      <dgm:prSet/>
      <dgm:spPr/>
      <dgm:t>
        <a:bodyPr/>
        <a:lstStyle/>
        <a:p>
          <a:endParaRPr lang="en-US"/>
        </a:p>
      </dgm:t>
    </dgm:pt>
    <dgm:pt modelId="{E2C96796-5D93-43E8-A823-8AC32D81D450}">
      <dgm:prSet/>
      <dgm:spPr/>
      <dgm:t>
        <a:bodyPr/>
        <a:lstStyle/>
        <a:p>
          <a:r>
            <a:rPr lang="en-US"/>
            <a:t>Discuss “must-haves”, and any assumptions to make WG successful</a:t>
          </a:r>
        </a:p>
      </dgm:t>
    </dgm:pt>
    <dgm:pt modelId="{F4B00C38-5418-4A7D-8F3E-99C444CD73B2}" type="parTrans" cxnId="{AC872B61-EF3F-4E2D-9BAB-A0385870DF6F}">
      <dgm:prSet/>
      <dgm:spPr/>
      <dgm:t>
        <a:bodyPr/>
        <a:lstStyle/>
        <a:p>
          <a:endParaRPr lang="en-US"/>
        </a:p>
      </dgm:t>
    </dgm:pt>
    <dgm:pt modelId="{0A413C71-DEF5-4481-8709-280F54002718}" type="sibTrans" cxnId="{AC872B61-EF3F-4E2D-9BAB-A0385870DF6F}">
      <dgm:prSet/>
      <dgm:spPr/>
      <dgm:t>
        <a:bodyPr/>
        <a:lstStyle/>
        <a:p>
          <a:endParaRPr lang="en-US"/>
        </a:p>
      </dgm:t>
    </dgm:pt>
    <dgm:pt modelId="{1C0492FA-4989-D549-923B-43E092D02078}" type="pres">
      <dgm:prSet presAssocID="{46A531FB-1AF7-4661-9039-8BC4B23C6071}" presName="linear" presStyleCnt="0">
        <dgm:presLayoutVars>
          <dgm:animLvl val="lvl"/>
          <dgm:resizeHandles val="exact"/>
        </dgm:presLayoutVars>
      </dgm:prSet>
      <dgm:spPr/>
    </dgm:pt>
    <dgm:pt modelId="{83B2C02D-3A1B-5D4C-A803-3610A85F4785}" type="pres">
      <dgm:prSet presAssocID="{EF97561A-4C77-411C-AF51-3629354DCBB7}" presName="parentText" presStyleLbl="node1" presStyleIdx="0" presStyleCnt="2">
        <dgm:presLayoutVars>
          <dgm:chMax val="0"/>
          <dgm:bulletEnabled val="1"/>
        </dgm:presLayoutVars>
      </dgm:prSet>
      <dgm:spPr/>
    </dgm:pt>
    <dgm:pt modelId="{765E6453-5CAA-DB4A-9F61-83D5E49955AD}" type="pres">
      <dgm:prSet presAssocID="{4D99EE98-60FC-4FCC-89A1-B42047D35A42}" presName="spacer" presStyleCnt="0"/>
      <dgm:spPr/>
    </dgm:pt>
    <dgm:pt modelId="{C4CB67B3-51CC-114D-B669-BB879A62DC27}" type="pres">
      <dgm:prSet presAssocID="{E2C96796-5D93-43E8-A823-8AC32D81D450}" presName="parentText" presStyleLbl="node1" presStyleIdx="1" presStyleCnt="2">
        <dgm:presLayoutVars>
          <dgm:chMax val="0"/>
          <dgm:bulletEnabled val="1"/>
        </dgm:presLayoutVars>
      </dgm:prSet>
      <dgm:spPr/>
    </dgm:pt>
  </dgm:ptLst>
  <dgm:cxnLst>
    <dgm:cxn modelId="{5FF6B409-F4E3-9C4E-96FF-015232EFDEC7}" type="presOf" srcId="{46A531FB-1AF7-4661-9039-8BC4B23C6071}" destId="{1C0492FA-4989-D549-923B-43E092D02078}" srcOrd="0" destOrd="0" presId="urn:microsoft.com/office/officeart/2005/8/layout/vList2"/>
    <dgm:cxn modelId="{3A36D45F-7BCE-450B-B83F-A8482704DCC0}" srcId="{46A531FB-1AF7-4661-9039-8BC4B23C6071}" destId="{EF97561A-4C77-411C-AF51-3629354DCBB7}" srcOrd="0" destOrd="0" parTransId="{5E6DE3EA-AA73-4F52-8B0A-56F2A1AAA0E2}" sibTransId="{4D99EE98-60FC-4FCC-89A1-B42047D35A42}"/>
    <dgm:cxn modelId="{AC872B61-EF3F-4E2D-9BAB-A0385870DF6F}" srcId="{46A531FB-1AF7-4661-9039-8BC4B23C6071}" destId="{E2C96796-5D93-43E8-A823-8AC32D81D450}" srcOrd="1" destOrd="0" parTransId="{F4B00C38-5418-4A7D-8F3E-99C444CD73B2}" sibTransId="{0A413C71-DEF5-4481-8709-280F54002718}"/>
    <dgm:cxn modelId="{AE240AA8-1B3D-B34B-AC8C-5F6EE92AA71F}" type="presOf" srcId="{E2C96796-5D93-43E8-A823-8AC32D81D450}" destId="{C4CB67B3-51CC-114D-B669-BB879A62DC27}" srcOrd="0" destOrd="0" presId="urn:microsoft.com/office/officeart/2005/8/layout/vList2"/>
    <dgm:cxn modelId="{A2C6B7D1-0D8A-A14A-A8F9-C171591A728F}" type="presOf" srcId="{EF97561A-4C77-411C-AF51-3629354DCBB7}" destId="{83B2C02D-3A1B-5D4C-A803-3610A85F4785}" srcOrd="0" destOrd="0" presId="urn:microsoft.com/office/officeart/2005/8/layout/vList2"/>
    <dgm:cxn modelId="{E28DCC5A-7503-2A4F-BC38-1C70646BF3C9}" type="presParOf" srcId="{1C0492FA-4989-D549-923B-43E092D02078}" destId="{83B2C02D-3A1B-5D4C-A803-3610A85F4785}" srcOrd="0" destOrd="0" presId="urn:microsoft.com/office/officeart/2005/8/layout/vList2"/>
    <dgm:cxn modelId="{A7D852B0-1F10-1848-A966-1813098D1B28}" type="presParOf" srcId="{1C0492FA-4989-D549-923B-43E092D02078}" destId="{765E6453-5CAA-DB4A-9F61-83D5E49955AD}" srcOrd="1" destOrd="0" presId="urn:microsoft.com/office/officeart/2005/8/layout/vList2"/>
    <dgm:cxn modelId="{111047A1-AB89-B648-981F-E519DB3C702B}" type="presParOf" srcId="{1C0492FA-4989-D549-923B-43E092D02078}" destId="{C4CB67B3-51CC-114D-B669-BB879A62DC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5AFF81-5CCA-4C74-A820-35278143B14E}" type="doc">
      <dgm:prSet loTypeId="urn:microsoft.com/office/officeart/2018/2/layout/IconVerticalSolidList" loCatId="icon" qsTypeId="urn:microsoft.com/office/officeart/2005/8/quickstyle/simple1" qsCatId="simple" csTypeId="urn:microsoft.com/office/officeart/2018/5/colors/Iconchunking_neutralicontext_colorful5" csCatId="colorful" phldr="1"/>
      <dgm:spPr/>
      <dgm:t>
        <a:bodyPr/>
        <a:lstStyle/>
        <a:p>
          <a:endParaRPr lang="en-US"/>
        </a:p>
      </dgm:t>
    </dgm:pt>
    <dgm:pt modelId="{DA1937F2-356F-4863-859F-85F80BD6DC68}">
      <dgm:prSet custT="1"/>
      <dgm:spPr/>
      <dgm:t>
        <a:bodyPr/>
        <a:lstStyle/>
        <a:p>
          <a:pPr>
            <a:lnSpc>
              <a:spcPct val="100000"/>
            </a:lnSpc>
          </a:pPr>
          <a:r>
            <a:rPr lang="en-US" sz="2100" dirty="0"/>
            <a:t>Identify and define the </a:t>
          </a:r>
          <a:r>
            <a:rPr lang="en-US" sz="2100" b="1" u="sng" dirty="0"/>
            <a:t>most important </a:t>
          </a:r>
          <a:r>
            <a:rPr lang="en-US" sz="2600" b="1" u="sng" dirty="0"/>
            <a:t>Objectives</a:t>
          </a:r>
          <a:r>
            <a:rPr lang="en-US" sz="2100" u="sng" dirty="0"/>
            <a:t> </a:t>
          </a:r>
          <a:r>
            <a:rPr lang="en-US" sz="2100" dirty="0"/>
            <a:t>for the portfolio segment, and then to define the </a:t>
          </a:r>
          <a:r>
            <a:rPr lang="en-US" sz="2100" b="1" u="sng" dirty="0"/>
            <a:t>associated key </a:t>
          </a:r>
          <a:r>
            <a:rPr lang="en-US" sz="2600" b="1" u="sng" dirty="0"/>
            <a:t>Metric</a:t>
          </a:r>
          <a:r>
            <a:rPr lang="en-US" sz="2100" u="sng" dirty="0"/>
            <a:t>(s)</a:t>
          </a:r>
          <a:r>
            <a:rPr lang="en-US" sz="2100" u="none" dirty="0"/>
            <a:t> </a:t>
          </a:r>
          <a:r>
            <a:rPr lang="en-US" sz="2100" dirty="0"/>
            <a:t>under each Objective</a:t>
          </a:r>
        </a:p>
      </dgm:t>
    </dgm:pt>
    <dgm:pt modelId="{C40F7634-A858-46F7-AD5A-6846B4E73C1C}" type="parTrans" cxnId="{7DD90BDA-52CD-46C4-94EC-957AF6859BAC}">
      <dgm:prSet/>
      <dgm:spPr/>
      <dgm:t>
        <a:bodyPr/>
        <a:lstStyle/>
        <a:p>
          <a:endParaRPr lang="en-US"/>
        </a:p>
      </dgm:t>
    </dgm:pt>
    <dgm:pt modelId="{5666A830-767C-4900-A1BB-146C0F622B51}" type="sibTrans" cxnId="{7DD90BDA-52CD-46C4-94EC-957AF6859BAC}">
      <dgm:prSet/>
      <dgm:spPr/>
      <dgm:t>
        <a:bodyPr/>
        <a:lstStyle/>
        <a:p>
          <a:endParaRPr lang="en-US"/>
        </a:p>
      </dgm:t>
    </dgm:pt>
    <dgm:pt modelId="{E5314754-0C72-48FC-9EC9-2C95B61F6BF3}">
      <dgm:prSet/>
      <dgm:spPr/>
      <dgm:t>
        <a:bodyPr/>
        <a:lstStyle/>
        <a:p>
          <a:pPr>
            <a:lnSpc>
              <a:spcPct val="100000"/>
            </a:lnSpc>
          </a:pPr>
          <a:r>
            <a:rPr lang="en-US" dirty="0"/>
            <a:t>Objectives and associated key Metric(s) would be </a:t>
          </a:r>
          <a:r>
            <a:rPr lang="en-US" u="sng" dirty="0"/>
            <a:t>used to support and provide rationale for portfolio segmentation and program design</a:t>
          </a:r>
          <a:r>
            <a:rPr lang="en-US" dirty="0"/>
            <a:t>, as well as used for program benefit/value forecasting, tracking, and evaluation. </a:t>
          </a:r>
        </a:p>
      </dgm:t>
    </dgm:pt>
    <dgm:pt modelId="{695087A1-359A-4DD3-853D-8C9FD8ACBB9A}" type="parTrans" cxnId="{F2CC12BF-9CF4-43AB-9C90-3DB45C22B4A8}">
      <dgm:prSet/>
      <dgm:spPr/>
      <dgm:t>
        <a:bodyPr/>
        <a:lstStyle/>
        <a:p>
          <a:endParaRPr lang="en-US"/>
        </a:p>
      </dgm:t>
    </dgm:pt>
    <dgm:pt modelId="{385A7A1C-468B-41C4-A42A-1DA8BE496AAE}" type="sibTrans" cxnId="{F2CC12BF-9CF4-43AB-9C90-3DB45C22B4A8}">
      <dgm:prSet/>
      <dgm:spPr/>
      <dgm:t>
        <a:bodyPr/>
        <a:lstStyle/>
        <a:p>
          <a:endParaRPr lang="en-US"/>
        </a:p>
      </dgm:t>
    </dgm:pt>
    <dgm:pt modelId="{B109D676-6320-410C-AF42-102B9D63C419}">
      <dgm:prSet/>
      <dgm:spPr/>
      <dgm:t>
        <a:bodyPr/>
        <a:lstStyle/>
        <a:p>
          <a:pPr>
            <a:lnSpc>
              <a:spcPct val="100000"/>
            </a:lnSpc>
          </a:pPr>
          <a:r>
            <a:rPr lang="en-US" dirty="0"/>
            <a:t>Also, discuss the </a:t>
          </a:r>
          <a:r>
            <a:rPr lang="en-US" b="1" u="sng" dirty="0"/>
            <a:t>basis</a:t>
          </a:r>
          <a:r>
            <a:rPr lang="en-US" u="sng" dirty="0"/>
            <a:t> (i.e., principles and guidelines) PAs should use in </a:t>
          </a:r>
          <a:r>
            <a:rPr lang="en-US" b="1" u="sng" dirty="0"/>
            <a:t>setting targets </a:t>
          </a:r>
          <a:r>
            <a:rPr lang="en-US" u="sng" dirty="0"/>
            <a:t>for Metrics </a:t>
          </a:r>
          <a:r>
            <a:rPr lang="en-US" dirty="0"/>
            <a:t>in their filings</a:t>
          </a:r>
        </a:p>
      </dgm:t>
    </dgm:pt>
    <dgm:pt modelId="{4E111F22-0103-4B56-A9D7-C236A47A5017}" type="parTrans" cxnId="{FCE73EB4-F109-4D5D-8BC8-48CCFAE11A10}">
      <dgm:prSet/>
      <dgm:spPr/>
      <dgm:t>
        <a:bodyPr/>
        <a:lstStyle/>
        <a:p>
          <a:endParaRPr lang="en-US"/>
        </a:p>
      </dgm:t>
    </dgm:pt>
    <dgm:pt modelId="{6B9C7F53-06D4-4DE3-8A1C-778376289334}" type="sibTrans" cxnId="{FCE73EB4-F109-4D5D-8BC8-48CCFAE11A10}">
      <dgm:prSet/>
      <dgm:spPr/>
      <dgm:t>
        <a:bodyPr/>
        <a:lstStyle/>
        <a:p>
          <a:endParaRPr lang="en-US"/>
        </a:p>
      </dgm:t>
    </dgm:pt>
    <dgm:pt modelId="{F22D996D-1134-42CE-96C5-0FCA9E9966C2}" type="pres">
      <dgm:prSet presAssocID="{FC5AFF81-5CCA-4C74-A820-35278143B14E}" presName="root" presStyleCnt="0">
        <dgm:presLayoutVars>
          <dgm:dir/>
          <dgm:resizeHandles val="exact"/>
        </dgm:presLayoutVars>
      </dgm:prSet>
      <dgm:spPr/>
    </dgm:pt>
    <dgm:pt modelId="{7AC6A88B-9EC8-4E22-9D03-CA78F67800D6}" type="pres">
      <dgm:prSet presAssocID="{DA1937F2-356F-4863-859F-85F80BD6DC68}" presName="compNode" presStyleCnt="0"/>
      <dgm:spPr/>
    </dgm:pt>
    <dgm:pt modelId="{F2996C62-0C45-4166-9F5B-F87CEFC0853A}" type="pres">
      <dgm:prSet presAssocID="{DA1937F2-356F-4863-859F-85F80BD6DC68}" presName="bgRect" presStyleLbl="bgShp" presStyleIdx="0" presStyleCnt="3"/>
      <dgm:spPr/>
    </dgm:pt>
    <dgm:pt modelId="{20223F08-9946-4872-95C1-A4E8B4D79E16}" type="pres">
      <dgm:prSet presAssocID="{DA1937F2-356F-4863-859F-85F80BD6DC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ext>
      </dgm:extLst>
    </dgm:pt>
    <dgm:pt modelId="{EA112A29-4198-41F0-A1CB-63227E1B4789}" type="pres">
      <dgm:prSet presAssocID="{DA1937F2-356F-4863-859F-85F80BD6DC68}" presName="spaceRect" presStyleCnt="0"/>
      <dgm:spPr/>
    </dgm:pt>
    <dgm:pt modelId="{08D86178-EE4A-4ACE-85D8-66C2453D1737}" type="pres">
      <dgm:prSet presAssocID="{DA1937F2-356F-4863-859F-85F80BD6DC68}" presName="parTx" presStyleLbl="revTx" presStyleIdx="0" presStyleCnt="3">
        <dgm:presLayoutVars>
          <dgm:chMax val="0"/>
          <dgm:chPref val="0"/>
        </dgm:presLayoutVars>
      </dgm:prSet>
      <dgm:spPr/>
    </dgm:pt>
    <dgm:pt modelId="{2BDD27A6-9A7C-44F9-BB6E-07A5CEFB19C7}" type="pres">
      <dgm:prSet presAssocID="{5666A830-767C-4900-A1BB-146C0F622B51}" presName="sibTrans" presStyleCnt="0"/>
      <dgm:spPr/>
    </dgm:pt>
    <dgm:pt modelId="{4366BE59-C5FB-4EB8-9902-80C8CC853ADC}" type="pres">
      <dgm:prSet presAssocID="{E5314754-0C72-48FC-9EC9-2C95B61F6BF3}" presName="compNode" presStyleCnt="0"/>
      <dgm:spPr/>
    </dgm:pt>
    <dgm:pt modelId="{E6E63F86-1675-4198-835C-9E719A0F3FB6}" type="pres">
      <dgm:prSet presAssocID="{E5314754-0C72-48FC-9EC9-2C95B61F6BF3}" presName="bgRect" presStyleLbl="bgShp" presStyleIdx="1" presStyleCnt="3"/>
      <dgm:spPr/>
    </dgm:pt>
    <dgm:pt modelId="{112776F3-1B08-4ECA-AE70-5A701450114A}" type="pres">
      <dgm:prSet presAssocID="{E5314754-0C72-48FC-9EC9-2C95B61F6BF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7C3DB532-7506-4E4B-8D5D-B16E4705C2D0}" type="pres">
      <dgm:prSet presAssocID="{E5314754-0C72-48FC-9EC9-2C95B61F6BF3}" presName="spaceRect" presStyleCnt="0"/>
      <dgm:spPr/>
    </dgm:pt>
    <dgm:pt modelId="{EA38266E-5935-48C5-B4FC-9C53F6C2193A}" type="pres">
      <dgm:prSet presAssocID="{E5314754-0C72-48FC-9EC9-2C95B61F6BF3}" presName="parTx" presStyleLbl="revTx" presStyleIdx="1" presStyleCnt="3">
        <dgm:presLayoutVars>
          <dgm:chMax val="0"/>
          <dgm:chPref val="0"/>
        </dgm:presLayoutVars>
      </dgm:prSet>
      <dgm:spPr/>
    </dgm:pt>
    <dgm:pt modelId="{A79ED51F-34F9-48C5-AAB2-07911D9D60AD}" type="pres">
      <dgm:prSet presAssocID="{385A7A1C-468B-41C4-A42A-1DA8BE496AAE}" presName="sibTrans" presStyleCnt="0"/>
      <dgm:spPr/>
    </dgm:pt>
    <dgm:pt modelId="{4906683F-680F-4808-8070-23009BCD002E}" type="pres">
      <dgm:prSet presAssocID="{B109D676-6320-410C-AF42-102B9D63C419}" presName="compNode" presStyleCnt="0"/>
      <dgm:spPr/>
    </dgm:pt>
    <dgm:pt modelId="{30D2CB45-4F28-46E3-8991-C6EAF457235F}" type="pres">
      <dgm:prSet presAssocID="{B109D676-6320-410C-AF42-102B9D63C419}" presName="bgRect" presStyleLbl="bgShp" presStyleIdx="2" presStyleCnt="3"/>
      <dgm:spPr/>
    </dgm:pt>
    <dgm:pt modelId="{01F57041-AB41-4218-953F-C451E27C3116}" type="pres">
      <dgm:prSet presAssocID="{B109D676-6320-410C-AF42-102B9D63C41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26D28E3E-4B5A-41A1-8DA9-E6696E7E7AB6}" type="pres">
      <dgm:prSet presAssocID="{B109D676-6320-410C-AF42-102B9D63C419}" presName="spaceRect" presStyleCnt="0"/>
      <dgm:spPr/>
    </dgm:pt>
    <dgm:pt modelId="{82A60D2B-E1C5-4803-BD4C-F13F18E41614}" type="pres">
      <dgm:prSet presAssocID="{B109D676-6320-410C-AF42-102B9D63C419}" presName="parTx" presStyleLbl="revTx" presStyleIdx="2" presStyleCnt="3">
        <dgm:presLayoutVars>
          <dgm:chMax val="0"/>
          <dgm:chPref val="0"/>
        </dgm:presLayoutVars>
      </dgm:prSet>
      <dgm:spPr/>
    </dgm:pt>
  </dgm:ptLst>
  <dgm:cxnLst>
    <dgm:cxn modelId="{8F130A36-2E49-4891-9962-BC80E96C0568}" type="presOf" srcId="{B109D676-6320-410C-AF42-102B9D63C419}" destId="{82A60D2B-E1C5-4803-BD4C-F13F18E41614}" srcOrd="0" destOrd="0" presId="urn:microsoft.com/office/officeart/2018/2/layout/IconVerticalSolidList"/>
    <dgm:cxn modelId="{F6C1673D-8FA1-486F-9876-CFD200401F6B}" type="presOf" srcId="{DA1937F2-356F-4863-859F-85F80BD6DC68}" destId="{08D86178-EE4A-4ACE-85D8-66C2453D1737}" srcOrd="0" destOrd="0" presId="urn:microsoft.com/office/officeart/2018/2/layout/IconVerticalSolidList"/>
    <dgm:cxn modelId="{64FCE347-B71E-463F-A893-07824E27E920}" type="presOf" srcId="{E5314754-0C72-48FC-9EC9-2C95B61F6BF3}" destId="{EA38266E-5935-48C5-B4FC-9C53F6C2193A}" srcOrd="0" destOrd="0" presId="urn:microsoft.com/office/officeart/2018/2/layout/IconVerticalSolidList"/>
    <dgm:cxn modelId="{FCE73EB4-F109-4D5D-8BC8-48CCFAE11A10}" srcId="{FC5AFF81-5CCA-4C74-A820-35278143B14E}" destId="{B109D676-6320-410C-AF42-102B9D63C419}" srcOrd="2" destOrd="0" parTransId="{4E111F22-0103-4B56-A9D7-C236A47A5017}" sibTransId="{6B9C7F53-06D4-4DE3-8A1C-778376289334}"/>
    <dgm:cxn modelId="{F2CC12BF-9CF4-43AB-9C90-3DB45C22B4A8}" srcId="{FC5AFF81-5CCA-4C74-A820-35278143B14E}" destId="{E5314754-0C72-48FC-9EC9-2C95B61F6BF3}" srcOrd="1" destOrd="0" parTransId="{695087A1-359A-4DD3-853D-8C9FD8ACBB9A}" sibTransId="{385A7A1C-468B-41C4-A42A-1DA8BE496AAE}"/>
    <dgm:cxn modelId="{7DD90BDA-52CD-46C4-94EC-957AF6859BAC}" srcId="{FC5AFF81-5CCA-4C74-A820-35278143B14E}" destId="{DA1937F2-356F-4863-859F-85F80BD6DC68}" srcOrd="0" destOrd="0" parTransId="{C40F7634-A858-46F7-AD5A-6846B4E73C1C}" sibTransId="{5666A830-767C-4900-A1BB-146C0F622B51}"/>
    <dgm:cxn modelId="{D8238BEF-31A6-4878-A2F9-D2C6E039DEEC}" type="presOf" srcId="{FC5AFF81-5CCA-4C74-A820-35278143B14E}" destId="{F22D996D-1134-42CE-96C5-0FCA9E9966C2}" srcOrd="0" destOrd="0" presId="urn:microsoft.com/office/officeart/2018/2/layout/IconVerticalSolidList"/>
    <dgm:cxn modelId="{A3614E75-417A-495F-A8EE-02AC0EF43D32}" type="presParOf" srcId="{F22D996D-1134-42CE-96C5-0FCA9E9966C2}" destId="{7AC6A88B-9EC8-4E22-9D03-CA78F67800D6}" srcOrd="0" destOrd="0" presId="urn:microsoft.com/office/officeart/2018/2/layout/IconVerticalSolidList"/>
    <dgm:cxn modelId="{1F4BDD4F-19F6-475D-BB5E-78FABFFBE9AF}" type="presParOf" srcId="{7AC6A88B-9EC8-4E22-9D03-CA78F67800D6}" destId="{F2996C62-0C45-4166-9F5B-F87CEFC0853A}" srcOrd="0" destOrd="0" presId="urn:microsoft.com/office/officeart/2018/2/layout/IconVerticalSolidList"/>
    <dgm:cxn modelId="{E442E64E-0222-4E3D-89A1-060ADDBA563B}" type="presParOf" srcId="{7AC6A88B-9EC8-4E22-9D03-CA78F67800D6}" destId="{20223F08-9946-4872-95C1-A4E8B4D79E16}" srcOrd="1" destOrd="0" presId="urn:microsoft.com/office/officeart/2018/2/layout/IconVerticalSolidList"/>
    <dgm:cxn modelId="{C8A29E85-FE28-4A84-948E-D3081057A8DC}" type="presParOf" srcId="{7AC6A88B-9EC8-4E22-9D03-CA78F67800D6}" destId="{EA112A29-4198-41F0-A1CB-63227E1B4789}" srcOrd="2" destOrd="0" presId="urn:microsoft.com/office/officeart/2018/2/layout/IconVerticalSolidList"/>
    <dgm:cxn modelId="{5816168B-5041-45FE-AA51-FCE6061B51F7}" type="presParOf" srcId="{7AC6A88B-9EC8-4E22-9D03-CA78F67800D6}" destId="{08D86178-EE4A-4ACE-85D8-66C2453D1737}" srcOrd="3" destOrd="0" presId="urn:microsoft.com/office/officeart/2018/2/layout/IconVerticalSolidList"/>
    <dgm:cxn modelId="{CB78C083-9336-45D2-9437-4B679497C8DD}" type="presParOf" srcId="{F22D996D-1134-42CE-96C5-0FCA9E9966C2}" destId="{2BDD27A6-9A7C-44F9-BB6E-07A5CEFB19C7}" srcOrd="1" destOrd="0" presId="urn:microsoft.com/office/officeart/2018/2/layout/IconVerticalSolidList"/>
    <dgm:cxn modelId="{4B199BA0-C43C-4E1C-9125-278B65000C4C}" type="presParOf" srcId="{F22D996D-1134-42CE-96C5-0FCA9E9966C2}" destId="{4366BE59-C5FB-4EB8-9902-80C8CC853ADC}" srcOrd="2" destOrd="0" presId="urn:microsoft.com/office/officeart/2018/2/layout/IconVerticalSolidList"/>
    <dgm:cxn modelId="{0FCD4EEB-A782-409C-9EBC-B96B8B5252C0}" type="presParOf" srcId="{4366BE59-C5FB-4EB8-9902-80C8CC853ADC}" destId="{E6E63F86-1675-4198-835C-9E719A0F3FB6}" srcOrd="0" destOrd="0" presId="urn:microsoft.com/office/officeart/2018/2/layout/IconVerticalSolidList"/>
    <dgm:cxn modelId="{E9ED06B4-DE50-4A16-8438-63FE6AAF3EFF}" type="presParOf" srcId="{4366BE59-C5FB-4EB8-9902-80C8CC853ADC}" destId="{112776F3-1B08-4ECA-AE70-5A701450114A}" srcOrd="1" destOrd="0" presId="urn:microsoft.com/office/officeart/2018/2/layout/IconVerticalSolidList"/>
    <dgm:cxn modelId="{BD708100-C3E3-4C8D-B836-33D73B3DA054}" type="presParOf" srcId="{4366BE59-C5FB-4EB8-9902-80C8CC853ADC}" destId="{7C3DB532-7506-4E4B-8D5D-B16E4705C2D0}" srcOrd="2" destOrd="0" presId="urn:microsoft.com/office/officeart/2018/2/layout/IconVerticalSolidList"/>
    <dgm:cxn modelId="{F45CB56C-6D8B-4E4D-BA46-C3BB9E99F81F}" type="presParOf" srcId="{4366BE59-C5FB-4EB8-9902-80C8CC853ADC}" destId="{EA38266E-5935-48C5-B4FC-9C53F6C2193A}" srcOrd="3" destOrd="0" presId="urn:microsoft.com/office/officeart/2018/2/layout/IconVerticalSolidList"/>
    <dgm:cxn modelId="{3AB5F751-7937-4F78-B72F-3A482832AE43}" type="presParOf" srcId="{F22D996D-1134-42CE-96C5-0FCA9E9966C2}" destId="{A79ED51F-34F9-48C5-AAB2-07911D9D60AD}" srcOrd="3" destOrd="0" presId="urn:microsoft.com/office/officeart/2018/2/layout/IconVerticalSolidList"/>
    <dgm:cxn modelId="{CCE8F1E4-ECA7-4F6A-8B4B-F5DD7C66D332}" type="presParOf" srcId="{F22D996D-1134-42CE-96C5-0FCA9E9966C2}" destId="{4906683F-680F-4808-8070-23009BCD002E}" srcOrd="4" destOrd="0" presId="urn:microsoft.com/office/officeart/2018/2/layout/IconVerticalSolidList"/>
    <dgm:cxn modelId="{75E0063B-7EC7-4EA3-8145-D3FE68DF638F}" type="presParOf" srcId="{4906683F-680F-4808-8070-23009BCD002E}" destId="{30D2CB45-4F28-46E3-8991-C6EAF457235F}" srcOrd="0" destOrd="0" presId="urn:microsoft.com/office/officeart/2018/2/layout/IconVerticalSolidList"/>
    <dgm:cxn modelId="{E3696263-8C55-466B-A670-01F531A70778}" type="presParOf" srcId="{4906683F-680F-4808-8070-23009BCD002E}" destId="{01F57041-AB41-4218-953F-C451E27C3116}" srcOrd="1" destOrd="0" presId="urn:microsoft.com/office/officeart/2018/2/layout/IconVerticalSolidList"/>
    <dgm:cxn modelId="{CEBC9D0C-A4AF-467E-B359-99B62010C94D}" type="presParOf" srcId="{4906683F-680F-4808-8070-23009BCD002E}" destId="{26D28E3E-4B5A-41A1-8DA9-E6696E7E7AB6}" srcOrd="2" destOrd="0" presId="urn:microsoft.com/office/officeart/2018/2/layout/IconVerticalSolidList"/>
    <dgm:cxn modelId="{AAD57404-B117-42F0-B162-0B91618B5D70}" type="presParOf" srcId="{4906683F-680F-4808-8070-23009BCD002E}" destId="{82A60D2B-E1C5-4803-BD4C-F13F18E4161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2F9108-F537-40E8-9AF6-00769F392D34}"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4FE0AF51-EBC0-44B7-8EB3-4DDF0FD45072}">
      <dgm:prSet/>
      <dgm:spPr/>
      <dgm:t>
        <a:bodyPr/>
        <a:lstStyle/>
        <a:p>
          <a:r>
            <a:rPr lang="en-US" dirty="0"/>
            <a:t>A </a:t>
          </a:r>
          <a:r>
            <a:rPr lang="en-US" b="1" dirty="0"/>
            <a:t>Report</a:t>
          </a:r>
          <a:r>
            <a:rPr lang="en-US" dirty="0"/>
            <a:t> from each Working Group </a:t>
          </a:r>
          <a:r>
            <a:rPr lang="en-US" b="1" dirty="0"/>
            <a:t>delineating recommendations for Objectives </a:t>
          </a:r>
          <a:r>
            <a:rPr lang="en-US" dirty="0"/>
            <a:t>for their respective segment as well as the associated key </a:t>
          </a:r>
          <a:r>
            <a:rPr lang="en-US" b="1" dirty="0"/>
            <a:t>Metric</a:t>
          </a:r>
          <a:r>
            <a:rPr lang="en-US" dirty="0"/>
            <a:t>(s) for each Objective. Each Working Group will also describe the </a:t>
          </a:r>
          <a:r>
            <a:rPr lang="en-US" b="1" dirty="0"/>
            <a:t>basis</a:t>
          </a:r>
          <a:r>
            <a:rPr lang="en-US" dirty="0"/>
            <a:t> (i.e., principles and guidance) for the PAs to use for </a:t>
          </a:r>
          <a:r>
            <a:rPr lang="en-US" b="1" dirty="0"/>
            <a:t>setting Targets </a:t>
          </a:r>
          <a:r>
            <a:rPr lang="en-US" dirty="0"/>
            <a:t>for associated key Metric(s) in their filings. Finally, each Working Group will address the other questions delineated above as well as any other related issues they agree are necessary to resolve</a:t>
          </a:r>
        </a:p>
      </dgm:t>
    </dgm:pt>
    <dgm:pt modelId="{0E720259-2E82-43AD-AE83-62515A6D41C4}" type="parTrans" cxnId="{6770F584-C341-47D0-BEEF-B889308D5C60}">
      <dgm:prSet/>
      <dgm:spPr/>
      <dgm:t>
        <a:bodyPr/>
        <a:lstStyle/>
        <a:p>
          <a:endParaRPr lang="en-US"/>
        </a:p>
      </dgm:t>
    </dgm:pt>
    <dgm:pt modelId="{3962B1EF-C16B-4A7F-9C9E-35483EB00589}" type="sibTrans" cxnId="{6770F584-C341-47D0-BEEF-B889308D5C60}">
      <dgm:prSet/>
      <dgm:spPr/>
      <dgm:t>
        <a:bodyPr/>
        <a:lstStyle/>
        <a:p>
          <a:endParaRPr lang="en-US"/>
        </a:p>
      </dgm:t>
    </dgm:pt>
    <dgm:pt modelId="{FD8FD7DD-9F95-4FE9-97FE-B5CAC58888EF}">
      <dgm:prSet/>
      <dgm:spPr/>
      <dgm:t>
        <a:bodyPr/>
        <a:lstStyle/>
        <a:p>
          <a:r>
            <a:rPr lang="en-US" dirty="0"/>
            <a:t>Any recommendations would be made by consensus (defined as unanimity) of the Working Group where possible. Where consensus is not reached, the Report would delineate two or more alternatives including their supporting rationales and list which WG Members support each alternative.</a:t>
          </a:r>
        </a:p>
      </dgm:t>
    </dgm:pt>
    <dgm:pt modelId="{1F27067D-5E17-4813-9683-4EFDC8650B8F}" type="parTrans" cxnId="{9417924D-69FA-43AE-9DC7-FF80E5F68CDC}">
      <dgm:prSet/>
      <dgm:spPr/>
      <dgm:t>
        <a:bodyPr/>
        <a:lstStyle/>
        <a:p>
          <a:endParaRPr lang="en-US"/>
        </a:p>
      </dgm:t>
    </dgm:pt>
    <dgm:pt modelId="{8EEB1BE3-AF14-47E9-B57E-B442F0567C91}" type="sibTrans" cxnId="{9417924D-69FA-43AE-9DC7-FF80E5F68CDC}">
      <dgm:prSet/>
      <dgm:spPr/>
      <dgm:t>
        <a:bodyPr/>
        <a:lstStyle/>
        <a:p>
          <a:endParaRPr lang="en-US"/>
        </a:p>
      </dgm:t>
    </dgm:pt>
    <dgm:pt modelId="{646E090D-8C32-A04C-A57A-502861270E72}" type="pres">
      <dgm:prSet presAssocID="{A42F9108-F537-40E8-9AF6-00769F392D34}" presName="vert0" presStyleCnt="0">
        <dgm:presLayoutVars>
          <dgm:dir/>
          <dgm:animOne val="branch"/>
          <dgm:animLvl val="lvl"/>
        </dgm:presLayoutVars>
      </dgm:prSet>
      <dgm:spPr/>
    </dgm:pt>
    <dgm:pt modelId="{38AC1A2B-71A1-DA4A-B7F0-520619431979}" type="pres">
      <dgm:prSet presAssocID="{4FE0AF51-EBC0-44B7-8EB3-4DDF0FD45072}" presName="thickLine" presStyleLbl="alignNode1" presStyleIdx="0" presStyleCnt="2"/>
      <dgm:spPr/>
    </dgm:pt>
    <dgm:pt modelId="{48CD9E3F-752C-C64A-87FF-DDEB0CE19C1B}" type="pres">
      <dgm:prSet presAssocID="{4FE0AF51-EBC0-44B7-8EB3-4DDF0FD45072}" presName="horz1" presStyleCnt="0"/>
      <dgm:spPr/>
    </dgm:pt>
    <dgm:pt modelId="{54D8DA79-0970-EA44-AB39-2ED6B1893A51}" type="pres">
      <dgm:prSet presAssocID="{4FE0AF51-EBC0-44B7-8EB3-4DDF0FD45072}" presName="tx1" presStyleLbl="revTx" presStyleIdx="0" presStyleCnt="2"/>
      <dgm:spPr/>
    </dgm:pt>
    <dgm:pt modelId="{48FCAA39-D3C8-284A-8896-B1BFB7FC4ABF}" type="pres">
      <dgm:prSet presAssocID="{4FE0AF51-EBC0-44B7-8EB3-4DDF0FD45072}" presName="vert1" presStyleCnt="0"/>
      <dgm:spPr/>
    </dgm:pt>
    <dgm:pt modelId="{A7BFB0F6-B021-2F4A-8293-CD93B64724EF}" type="pres">
      <dgm:prSet presAssocID="{FD8FD7DD-9F95-4FE9-97FE-B5CAC58888EF}" presName="thickLine" presStyleLbl="alignNode1" presStyleIdx="1" presStyleCnt="2"/>
      <dgm:spPr/>
    </dgm:pt>
    <dgm:pt modelId="{310F8189-E2A1-3246-91E1-81A52652EE0E}" type="pres">
      <dgm:prSet presAssocID="{FD8FD7DD-9F95-4FE9-97FE-B5CAC58888EF}" presName="horz1" presStyleCnt="0"/>
      <dgm:spPr/>
    </dgm:pt>
    <dgm:pt modelId="{BFAEE189-0F7C-CC44-9E9A-894C1798A5BA}" type="pres">
      <dgm:prSet presAssocID="{FD8FD7DD-9F95-4FE9-97FE-B5CAC58888EF}" presName="tx1" presStyleLbl="revTx" presStyleIdx="1" presStyleCnt="2"/>
      <dgm:spPr/>
    </dgm:pt>
    <dgm:pt modelId="{7B505EF7-EEB1-E243-9E8C-044929E4CB06}" type="pres">
      <dgm:prSet presAssocID="{FD8FD7DD-9F95-4FE9-97FE-B5CAC58888EF}" presName="vert1" presStyleCnt="0"/>
      <dgm:spPr/>
    </dgm:pt>
  </dgm:ptLst>
  <dgm:cxnLst>
    <dgm:cxn modelId="{5AA15F1D-07D1-F048-B4F1-304253B22ED0}" type="presOf" srcId="{A42F9108-F537-40E8-9AF6-00769F392D34}" destId="{646E090D-8C32-A04C-A57A-502861270E72}" srcOrd="0" destOrd="0" presId="urn:microsoft.com/office/officeart/2008/layout/LinedList"/>
    <dgm:cxn modelId="{9417924D-69FA-43AE-9DC7-FF80E5F68CDC}" srcId="{A42F9108-F537-40E8-9AF6-00769F392D34}" destId="{FD8FD7DD-9F95-4FE9-97FE-B5CAC58888EF}" srcOrd="1" destOrd="0" parTransId="{1F27067D-5E17-4813-9683-4EFDC8650B8F}" sibTransId="{8EEB1BE3-AF14-47E9-B57E-B442F0567C91}"/>
    <dgm:cxn modelId="{68316B5B-2D8C-594A-9E49-E34229D304AE}" type="presOf" srcId="{4FE0AF51-EBC0-44B7-8EB3-4DDF0FD45072}" destId="{54D8DA79-0970-EA44-AB39-2ED6B1893A51}" srcOrd="0" destOrd="0" presId="urn:microsoft.com/office/officeart/2008/layout/LinedList"/>
    <dgm:cxn modelId="{5AE46477-05DE-5342-96B0-8E7965622F0C}" type="presOf" srcId="{FD8FD7DD-9F95-4FE9-97FE-B5CAC58888EF}" destId="{BFAEE189-0F7C-CC44-9E9A-894C1798A5BA}" srcOrd="0" destOrd="0" presId="urn:microsoft.com/office/officeart/2008/layout/LinedList"/>
    <dgm:cxn modelId="{6770F584-C341-47D0-BEEF-B889308D5C60}" srcId="{A42F9108-F537-40E8-9AF6-00769F392D34}" destId="{4FE0AF51-EBC0-44B7-8EB3-4DDF0FD45072}" srcOrd="0" destOrd="0" parTransId="{0E720259-2E82-43AD-AE83-62515A6D41C4}" sibTransId="{3962B1EF-C16B-4A7F-9C9E-35483EB00589}"/>
    <dgm:cxn modelId="{B6EABC59-0231-764B-9DE8-7545CDD06943}" type="presParOf" srcId="{646E090D-8C32-A04C-A57A-502861270E72}" destId="{38AC1A2B-71A1-DA4A-B7F0-520619431979}" srcOrd="0" destOrd="0" presId="urn:microsoft.com/office/officeart/2008/layout/LinedList"/>
    <dgm:cxn modelId="{05581DD1-0091-3F4B-BA67-3A1D3C25F76C}" type="presParOf" srcId="{646E090D-8C32-A04C-A57A-502861270E72}" destId="{48CD9E3F-752C-C64A-87FF-DDEB0CE19C1B}" srcOrd="1" destOrd="0" presId="urn:microsoft.com/office/officeart/2008/layout/LinedList"/>
    <dgm:cxn modelId="{514917E4-A392-8D4B-BC55-2F1D236C008C}" type="presParOf" srcId="{48CD9E3F-752C-C64A-87FF-DDEB0CE19C1B}" destId="{54D8DA79-0970-EA44-AB39-2ED6B1893A51}" srcOrd="0" destOrd="0" presId="urn:microsoft.com/office/officeart/2008/layout/LinedList"/>
    <dgm:cxn modelId="{C61AE45E-B2C1-AC4D-891E-6CEC96F4D865}" type="presParOf" srcId="{48CD9E3F-752C-C64A-87FF-DDEB0CE19C1B}" destId="{48FCAA39-D3C8-284A-8896-B1BFB7FC4ABF}" srcOrd="1" destOrd="0" presId="urn:microsoft.com/office/officeart/2008/layout/LinedList"/>
    <dgm:cxn modelId="{FD4B4243-1D61-DD40-9A1C-4637F360AB49}" type="presParOf" srcId="{646E090D-8C32-A04C-A57A-502861270E72}" destId="{A7BFB0F6-B021-2F4A-8293-CD93B64724EF}" srcOrd="2" destOrd="0" presId="urn:microsoft.com/office/officeart/2008/layout/LinedList"/>
    <dgm:cxn modelId="{6C2B896C-31F2-2A42-9F97-27E55EF8BC79}" type="presParOf" srcId="{646E090D-8C32-A04C-A57A-502861270E72}" destId="{310F8189-E2A1-3246-91E1-81A52652EE0E}" srcOrd="3" destOrd="0" presId="urn:microsoft.com/office/officeart/2008/layout/LinedList"/>
    <dgm:cxn modelId="{6B6CCB05-FDD4-2048-BF99-CC18E046D6A6}" type="presParOf" srcId="{310F8189-E2A1-3246-91E1-81A52652EE0E}" destId="{BFAEE189-0F7C-CC44-9E9A-894C1798A5BA}" srcOrd="0" destOrd="0" presId="urn:microsoft.com/office/officeart/2008/layout/LinedList"/>
    <dgm:cxn modelId="{C0DE8A0B-B9AE-DC4E-A7AF-5AEFDE18A7FA}" type="presParOf" srcId="{310F8189-E2A1-3246-91E1-81A52652EE0E}" destId="{7B505EF7-EEB1-E243-9E8C-044929E4CB06}"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FCDC7D-3CCD-42D8-81F7-4FAC9F540BA1}"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C77C029D-189F-43F0-B0B6-3947F1923A15}">
      <dgm:prSet/>
      <dgm:spPr/>
      <dgm:t>
        <a:bodyPr/>
        <a:lstStyle/>
        <a:p>
          <a:pPr algn="ctr"/>
          <a:r>
            <a:rPr lang="en-US" dirty="0"/>
            <a:t>Debrief where ended up and how meeting went</a:t>
          </a:r>
        </a:p>
      </dgm:t>
    </dgm:pt>
    <dgm:pt modelId="{FCD4E26A-1284-493A-AE3D-BF1E293C1360}" type="parTrans" cxnId="{609C9D1E-AC23-4412-A128-F92A5546028E}">
      <dgm:prSet/>
      <dgm:spPr/>
      <dgm:t>
        <a:bodyPr/>
        <a:lstStyle/>
        <a:p>
          <a:endParaRPr lang="en-US"/>
        </a:p>
      </dgm:t>
    </dgm:pt>
    <dgm:pt modelId="{E833239E-C2BE-46FE-BC96-CEB3CD3020E6}" type="sibTrans" cxnId="{609C9D1E-AC23-4412-A128-F92A5546028E}">
      <dgm:prSet phldrT="1" phldr="0"/>
      <dgm:spPr/>
      <dgm:t>
        <a:bodyPr/>
        <a:lstStyle/>
        <a:p>
          <a:r>
            <a:rPr lang="en-US"/>
            <a:t>1</a:t>
          </a:r>
        </a:p>
      </dgm:t>
    </dgm:pt>
    <dgm:pt modelId="{D32BA638-9562-4A43-9328-A3B8CB4E783B}">
      <dgm:prSet/>
      <dgm:spPr/>
      <dgm:t>
        <a:bodyPr/>
        <a:lstStyle/>
        <a:p>
          <a:pPr algn="ctr"/>
          <a:r>
            <a:rPr lang="en-US" dirty="0"/>
            <a:t>Identify clear next steps including homework assignment</a:t>
          </a:r>
        </a:p>
      </dgm:t>
    </dgm:pt>
    <dgm:pt modelId="{BA302B05-CD28-454D-B5F4-0AA16DF1499D}" type="parTrans" cxnId="{2A5FBB5B-F1FE-4020-AA45-5F3FF7C4BE00}">
      <dgm:prSet/>
      <dgm:spPr/>
      <dgm:t>
        <a:bodyPr/>
        <a:lstStyle/>
        <a:p>
          <a:endParaRPr lang="en-US"/>
        </a:p>
      </dgm:t>
    </dgm:pt>
    <dgm:pt modelId="{AD0D485B-99DD-46D8-B0A9-EE9B8C50542C}" type="sibTrans" cxnId="{2A5FBB5B-F1FE-4020-AA45-5F3FF7C4BE00}">
      <dgm:prSet phldrT="2" phldr="0"/>
      <dgm:spPr/>
      <dgm:t>
        <a:bodyPr/>
        <a:lstStyle/>
        <a:p>
          <a:r>
            <a:rPr lang="en-US"/>
            <a:t>2</a:t>
          </a:r>
        </a:p>
      </dgm:t>
    </dgm:pt>
    <dgm:pt modelId="{5A03796F-2F57-6F4E-8F37-AF32D8AA979D}" type="pres">
      <dgm:prSet presAssocID="{ABFCDC7D-3CCD-42D8-81F7-4FAC9F540BA1}" presName="Name0" presStyleCnt="0">
        <dgm:presLayoutVars>
          <dgm:animLvl val="lvl"/>
          <dgm:resizeHandles val="exact"/>
        </dgm:presLayoutVars>
      </dgm:prSet>
      <dgm:spPr/>
    </dgm:pt>
    <dgm:pt modelId="{2BC7355C-DC56-CC42-AB31-A3D2E47842CF}" type="pres">
      <dgm:prSet presAssocID="{C77C029D-189F-43F0-B0B6-3947F1923A15}" presName="compositeNode" presStyleCnt="0">
        <dgm:presLayoutVars>
          <dgm:bulletEnabled val="1"/>
        </dgm:presLayoutVars>
      </dgm:prSet>
      <dgm:spPr/>
    </dgm:pt>
    <dgm:pt modelId="{160B76F0-B346-A142-95A3-1C2909E16202}" type="pres">
      <dgm:prSet presAssocID="{C77C029D-189F-43F0-B0B6-3947F1923A15}" presName="bgRect" presStyleLbl="bgAccFollowNode1" presStyleIdx="0" presStyleCnt="2"/>
      <dgm:spPr/>
    </dgm:pt>
    <dgm:pt modelId="{3768E5B6-1134-D049-8AFD-F0A3B0371587}" type="pres">
      <dgm:prSet presAssocID="{E833239E-C2BE-46FE-BC96-CEB3CD3020E6}" presName="sibTransNodeCircle" presStyleLbl="alignNode1" presStyleIdx="0" presStyleCnt="4">
        <dgm:presLayoutVars>
          <dgm:chMax val="0"/>
          <dgm:bulletEnabled/>
        </dgm:presLayoutVars>
      </dgm:prSet>
      <dgm:spPr/>
    </dgm:pt>
    <dgm:pt modelId="{B002A425-96D8-9843-8F9D-2EBD6D7B00FB}" type="pres">
      <dgm:prSet presAssocID="{C77C029D-189F-43F0-B0B6-3947F1923A15}" presName="bottomLine" presStyleLbl="alignNode1" presStyleIdx="1" presStyleCnt="4">
        <dgm:presLayoutVars/>
      </dgm:prSet>
      <dgm:spPr/>
    </dgm:pt>
    <dgm:pt modelId="{AA41E212-5E40-774A-8693-FC74AF74E515}" type="pres">
      <dgm:prSet presAssocID="{C77C029D-189F-43F0-B0B6-3947F1923A15}" presName="nodeText" presStyleLbl="bgAccFollowNode1" presStyleIdx="0" presStyleCnt="2">
        <dgm:presLayoutVars>
          <dgm:bulletEnabled val="1"/>
        </dgm:presLayoutVars>
      </dgm:prSet>
      <dgm:spPr/>
    </dgm:pt>
    <dgm:pt modelId="{6D8D1CC5-4C6C-2A45-B9DD-BECA96BCB792}" type="pres">
      <dgm:prSet presAssocID="{E833239E-C2BE-46FE-BC96-CEB3CD3020E6}" presName="sibTrans" presStyleCnt="0"/>
      <dgm:spPr/>
    </dgm:pt>
    <dgm:pt modelId="{8E8E1DE6-BDAF-2248-B6E5-2594CAF213BC}" type="pres">
      <dgm:prSet presAssocID="{D32BA638-9562-4A43-9328-A3B8CB4E783B}" presName="compositeNode" presStyleCnt="0">
        <dgm:presLayoutVars>
          <dgm:bulletEnabled val="1"/>
        </dgm:presLayoutVars>
      </dgm:prSet>
      <dgm:spPr/>
    </dgm:pt>
    <dgm:pt modelId="{91C76BE2-43B2-6244-8676-129CB205CCE3}" type="pres">
      <dgm:prSet presAssocID="{D32BA638-9562-4A43-9328-A3B8CB4E783B}" presName="bgRect" presStyleLbl="bgAccFollowNode1" presStyleIdx="1" presStyleCnt="2"/>
      <dgm:spPr/>
    </dgm:pt>
    <dgm:pt modelId="{1859A50E-B5D8-A549-8189-28DF64111B68}" type="pres">
      <dgm:prSet presAssocID="{AD0D485B-99DD-46D8-B0A9-EE9B8C50542C}" presName="sibTransNodeCircle" presStyleLbl="alignNode1" presStyleIdx="2" presStyleCnt="4">
        <dgm:presLayoutVars>
          <dgm:chMax val="0"/>
          <dgm:bulletEnabled/>
        </dgm:presLayoutVars>
      </dgm:prSet>
      <dgm:spPr/>
    </dgm:pt>
    <dgm:pt modelId="{E68C31B2-0609-7640-A9B9-80ECAD864502}" type="pres">
      <dgm:prSet presAssocID="{D32BA638-9562-4A43-9328-A3B8CB4E783B}" presName="bottomLine" presStyleLbl="alignNode1" presStyleIdx="3" presStyleCnt="4">
        <dgm:presLayoutVars/>
      </dgm:prSet>
      <dgm:spPr/>
    </dgm:pt>
    <dgm:pt modelId="{16B6EAB7-1ADF-914A-85B4-06CD98E28893}" type="pres">
      <dgm:prSet presAssocID="{D32BA638-9562-4A43-9328-A3B8CB4E783B}" presName="nodeText" presStyleLbl="bgAccFollowNode1" presStyleIdx="1" presStyleCnt="2">
        <dgm:presLayoutVars>
          <dgm:bulletEnabled val="1"/>
        </dgm:presLayoutVars>
      </dgm:prSet>
      <dgm:spPr/>
    </dgm:pt>
  </dgm:ptLst>
  <dgm:cxnLst>
    <dgm:cxn modelId="{609C9D1E-AC23-4412-A128-F92A5546028E}" srcId="{ABFCDC7D-3CCD-42D8-81F7-4FAC9F540BA1}" destId="{C77C029D-189F-43F0-B0B6-3947F1923A15}" srcOrd="0" destOrd="0" parTransId="{FCD4E26A-1284-493A-AE3D-BF1E293C1360}" sibTransId="{E833239E-C2BE-46FE-BC96-CEB3CD3020E6}"/>
    <dgm:cxn modelId="{E0B43A31-96A1-3B41-90CE-56DF30247664}" type="presOf" srcId="{C77C029D-189F-43F0-B0B6-3947F1923A15}" destId="{160B76F0-B346-A142-95A3-1C2909E16202}" srcOrd="0" destOrd="0" presId="urn:microsoft.com/office/officeart/2016/7/layout/BasicLinearProcessNumbered"/>
    <dgm:cxn modelId="{2A5FBB5B-F1FE-4020-AA45-5F3FF7C4BE00}" srcId="{ABFCDC7D-3CCD-42D8-81F7-4FAC9F540BA1}" destId="{D32BA638-9562-4A43-9328-A3B8CB4E783B}" srcOrd="1" destOrd="0" parTransId="{BA302B05-CD28-454D-B5F4-0AA16DF1499D}" sibTransId="{AD0D485B-99DD-46D8-B0A9-EE9B8C50542C}"/>
    <dgm:cxn modelId="{2CB1016A-A9EE-8C40-BDF6-166516FF835C}" type="presOf" srcId="{ABFCDC7D-3CCD-42D8-81F7-4FAC9F540BA1}" destId="{5A03796F-2F57-6F4E-8F37-AF32D8AA979D}" srcOrd="0" destOrd="0" presId="urn:microsoft.com/office/officeart/2016/7/layout/BasicLinearProcessNumbered"/>
    <dgm:cxn modelId="{86001C6A-64DD-0A4D-BC7C-0D3F35DAE37A}" type="presOf" srcId="{D32BA638-9562-4A43-9328-A3B8CB4E783B}" destId="{16B6EAB7-1ADF-914A-85B4-06CD98E28893}" srcOrd="1" destOrd="0" presId="urn:microsoft.com/office/officeart/2016/7/layout/BasicLinearProcessNumbered"/>
    <dgm:cxn modelId="{22D76C7B-F40E-DF43-8340-78C663A366DD}" type="presOf" srcId="{E833239E-C2BE-46FE-BC96-CEB3CD3020E6}" destId="{3768E5B6-1134-D049-8AFD-F0A3B0371587}" srcOrd="0" destOrd="0" presId="urn:microsoft.com/office/officeart/2016/7/layout/BasicLinearProcessNumbered"/>
    <dgm:cxn modelId="{CD869F90-BF81-9F4D-8E32-AA23470CA8A6}" type="presOf" srcId="{AD0D485B-99DD-46D8-B0A9-EE9B8C50542C}" destId="{1859A50E-B5D8-A549-8189-28DF64111B68}" srcOrd="0" destOrd="0" presId="urn:microsoft.com/office/officeart/2016/7/layout/BasicLinearProcessNumbered"/>
    <dgm:cxn modelId="{E08EEBF8-2166-614E-B9FB-ADB09A139813}" type="presOf" srcId="{D32BA638-9562-4A43-9328-A3B8CB4E783B}" destId="{91C76BE2-43B2-6244-8676-129CB205CCE3}" srcOrd="0" destOrd="0" presId="urn:microsoft.com/office/officeart/2016/7/layout/BasicLinearProcessNumbered"/>
    <dgm:cxn modelId="{1D6FEEFB-A115-BD49-89FF-21162B60367A}" type="presOf" srcId="{C77C029D-189F-43F0-B0B6-3947F1923A15}" destId="{AA41E212-5E40-774A-8693-FC74AF74E515}" srcOrd="1" destOrd="0" presId="urn:microsoft.com/office/officeart/2016/7/layout/BasicLinearProcessNumbered"/>
    <dgm:cxn modelId="{7FB98E0B-E01F-954A-A92B-099FA34F262B}" type="presParOf" srcId="{5A03796F-2F57-6F4E-8F37-AF32D8AA979D}" destId="{2BC7355C-DC56-CC42-AB31-A3D2E47842CF}" srcOrd="0" destOrd="0" presId="urn:microsoft.com/office/officeart/2016/7/layout/BasicLinearProcessNumbered"/>
    <dgm:cxn modelId="{D2113D5F-CA06-2B41-A4F2-22C5E8108F21}" type="presParOf" srcId="{2BC7355C-DC56-CC42-AB31-A3D2E47842CF}" destId="{160B76F0-B346-A142-95A3-1C2909E16202}" srcOrd="0" destOrd="0" presId="urn:microsoft.com/office/officeart/2016/7/layout/BasicLinearProcessNumbered"/>
    <dgm:cxn modelId="{752EDE6E-52AF-9644-8F98-3E95BC30D408}" type="presParOf" srcId="{2BC7355C-DC56-CC42-AB31-A3D2E47842CF}" destId="{3768E5B6-1134-D049-8AFD-F0A3B0371587}" srcOrd="1" destOrd="0" presId="urn:microsoft.com/office/officeart/2016/7/layout/BasicLinearProcessNumbered"/>
    <dgm:cxn modelId="{70A650F6-E8EE-D549-A796-1DC97F0E7C35}" type="presParOf" srcId="{2BC7355C-DC56-CC42-AB31-A3D2E47842CF}" destId="{B002A425-96D8-9843-8F9D-2EBD6D7B00FB}" srcOrd="2" destOrd="0" presId="urn:microsoft.com/office/officeart/2016/7/layout/BasicLinearProcessNumbered"/>
    <dgm:cxn modelId="{1ECAC325-C9CB-024F-ACA7-2F6BC89667E2}" type="presParOf" srcId="{2BC7355C-DC56-CC42-AB31-A3D2E47842CF}" destId="{AA41E212-5E40-774A-8693-FC74AF74E515}" srcOrd="3" destOrd="0" presId="urn:microsoft.com/office/officeart/2016/7/layout/BasicLinearProcessNumbered"/>
    <dgm:cxn modelId="{E8090EE1-4E2B-8B44-A548-7D46F9CA8533}" type="presParOf" srcId="{5A03796F-2F57-6F4E-8F37-AF32D8AA979D}" destId="{6D8D1CC5-4C6C-2A45-B9DD-BECA96BCB792}" srcOrd="1" destOrd="0" presId="urn:microsoft.com/office/officeart/2016/7/layout/BasicLinearProcessNumbered"/>
    <dgm:cxn modelId="{28062A7F-B7A6-B144-8CC6-BB0682A59E62}" type="presParOf" srcId="{5A03796F-2F57-6F4E-8F37-AF32D8AA979D}" destId="{8E8E1DE6-BDAF-2248-B6E5-2594CAF213BC}" srcOrd="2" destOrd="0" presId="urn:microsoft.com/office/officeart/2016/7/layout/BasicLinearProcessNumbered"/>
    <dgm:cxn modelId="{901058B6-01A6-7B40-A6C2-7B0AC8273CDE}" type="presParOf" srcId="{8E8E1DE6-BDAF-2248-B6E5-2594CAF213BC}" destId="{91C76BE2-43B2-6244-8676-129CB205CCE3}" srcOrd="0" destOrd="0" presId="urn:microsoft.com/office/officeart/2016/7/layout/BasicLinearProcessNumbered"/>
    <dgm:cxn modelId="{933BBBCA-13AC-2B46-8FC7-A473A5AD6EAE}" type="presParOf" srcId="{8E8E1DE6-BDAF-2248-B6E5-2594CAF213BC}" destId="{1859A50E-B5D8-A549-8189-28DF64111B68}" srcOrd="1" destOrd="0" presId="urn:microsoft.com/office/officeart/2016/7/layout/BasicLinearProcessNumbered"/>
    <dgm:cxn modelId="{D4DD3EE2-56E4-3C48-A343-CE4CA0554D8B}" type="presParOf" srcId="{8E8E1DE6-BDAF-2248-B6E5-2594CAF213BC}" destId="{E68C31B2-0609-7640-A9B9-80ECAD864502}" srcOrd="2" destOrd="0" presId="urn:microsoft.com/office/officeart/2016/7/layout/BasicLinearProcessNumbered"/>
    <dgm:cxn modelId="{DDBBAB0D-9F8D-8143-ABEE-471334A05888}" type="presParOf" srcId="{8E8E1DE6-BDAF-2248-B6E5-2594CAF213BC}" destId="{16B6EAB7-1ADF-914A-85B4-06CD98E28893}"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4F020-149E-49D2-9E71-E6E7D552333E}">
      <dsp:nvSpPr>
        <dsp:cNvPr id="0" name=""/>
        <dsp:cNvSpPr/>
      </dsp:nvSpPr>
      <dsp:spPr>
        <a:xfrm>
          <a:off x="1082105" y="878242"/>
          <a:ext cx="1485526" cy="14855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30AB69-E4D9-4326-8469-DDD46E8E94DC}">
      <dsp:nvSpPr>
        <dsp:cNvPr id="0" name=""/>
        <dsp:cNvSpPr/>
      </dsp:nvSpPr>
      <dsp:spPr>
        <a:xfrm>
          <a:off x="174284"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Raise hand to enter queue – then unmute when called upon</a:t>
          </a:r>
        </a:p>
      </dsp:txBody>
      <dsp:txXfrm>
        <a:off x="174284" y="2753095"/>
        <a:ext cx="3301169" cy="720000"/>
      </dsp:txXfrm>
    </dsp:sp>
    <dsp:sp modelId="{065AE336-4380-4C84-A674-CF9EDAD8E718}">
      <dsp:nvSpPr>
        <dsp:cNvPr id="0" name=""/>
        <dsp:cNvSpPr/>
      </dsp:nvSpPr>
      <dsp:spPr>
        <a:xfrm>
          <a:off x="4960980" y="878242"/>
          <a:ext cx="1485526" cy="14855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F0A529-CF80-42FB-8961-528866FDF05F}">
      <dsp:nvSpPr>
        <dsp:cNvPr id="0" name=""/>
        <dsp:cNvSpPr/>
      </dsp:nvSpPr>
      <dsp:spPr>
        <a:xfrm>
          <a:off x="4053158"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Mute when not speaking</a:t>
          </a:r>
        </a:p>
      </dsp:txBody>
      <dsp:txXfrm>
        <a:off x="4053158" y="2753095"/>
        <a:ext cx="3301169" cy="720000"/>
      </dsp:txXfrm>
    </dsp:sp>
    <dsp:sp modelId="{4722D7C9-8B33-407F-B517-621A46DA06B6}">
      <dsp:nvSpPr>
        <dsp:cNvPr id="0" name=""/>
        <dsp:cNvSpPr/>
      </dsp:nvSpPr>
      <dsp:spPr>
        <a:xfrm>
          <a:off x="8839854" y="878242"/>
          <a:ext cx="1485526" cy="14855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7F3BA6-B38C-41CE-BA47-37792853838E}">
      <dsp:nvSpPr>
        <dsp:cNvPr id="0" name=""/>
        <dsp:cNvSpPr/>
      </dsp:nvSpPr>
      <dsp:spPr>
        <a:xfrm>
          <a:off x="7932033" y="2753095"/>
          <a:ext cx="33011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Zoom in &amp; out of documents</a:t>
          </a:r>
        </a:p>
      </dsp:txBody>
      <dsp:txXfrm>
        <a:off x="7932033" y="2753095"/>
        <a:ext cx="3301169"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2C02D-3A1B-5D4C-A803-3610A85F4785}">
      <dsp:nvSpPr>
        <dsp:cNvPr id="0" name=""/>
        <dsp:cNvSpPr/>
      </dsp:nvSpPr>
      <dsp:spPr>
        <a:xfrm>
          <a:off x="0" y="312650"/>
          <a:ext cx="6489509" cy="22545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Review WG Charge, Scope, Approach, Key Questions, Deliverables &amp; Groundrules</a:t>
          </a:r>
        </a:p>
      </dsp:txBody>
      <dsp:txXfrm>
        <a:off x="110060" y="422710"/>
        <a:ext cx="6269389" cy="2034470"/>
      </dsp:txXfrm>
    </dsp:sp>
    <dsp:sp modelId="{C4CB67B3-51CC-114D-B669-BB879A62DC27}">
      <dsp:nvSpPr>
        <dsp:cNvPr id="0" name=""/>
        <dsp:cNvSpPr/>
      </dsp:nvSpPr>
      <dsp:spPr>
        <a:xfrm>
          <a:off x="0" y="2685320"/>
          <a:ext cx="6489509" cy="225459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Discuss “must-haves”, and any assumptions to make WG successful</a:t>
          </a:r>
        </a:p>
      </dsp:txBody>
      <dsp:txXfrm>
        <a:off x="110060" y="2795380"/>
        <a:ext cx="6269389" cy="20344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996C62-0C45-4166-9F5B-F87CEFC0853A}">
      <dsp:nvSpPr>
        <dsp:cNvPr id="0" name=""/>
        <dsp:cNvSpPr/>
      </dsp:nvSpPr>
      <dsp:spPr>
        <a:xfrm>
          <a:off x="0" y="531"/>
          <a:ext cx="10515600" cy="124293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223F08-9946-4872-95C1-A4E8B4D79E16}">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D86178-EE4A-4ACE-85D8-66C2453D1737}">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kern="1200" dirty="0"/>
            <a:t>Identify and define the </a:t>
          </a:r>
          <a:r>
            <a:rPr lang="en-US" sz="2100" b="1" u="sng" kern="1200" dirty="0"/>
            <a:t>most important </a:t>
          </a:r>
          <a:r>
            <a:rPr lang="en-US" sz="2600" b="1" u="sng" kern="1200" dirty="0"/>
            <a:t>Objectives</a:t>
          </a:r>
          <a:r>
            <a:rPr lang="en-US" sz="2100" u="sng" kern="1200" dirty="0"/>
            <a:t> </a:t>
          </a:r>
          <a:r>
            <a:rPr lang="en-US" sz="2100" kern="1200" dirty="0"/>
            <a:t>for the portfolio segment, and then to define the </a:t>
          </a:r>
          <a:r>
            <a:rPr lang="en-US" sz="2100" b="1" u="sng" kern="1200" dirty="0"/>
            <a:t>associated key </a:t>
          </a:r>
          <a:r>
            <a:rPr lang="en-US" sz="2600" b="1" u="sng" kern="1200" dirty="0"/>
            <a:t>Metric</a:t>
          </a:r>
          <a:r>
            <a:rPr lang="en-US" sz="2100" u="sng" kern="1200" dirty="0"/>
            <a:t>(s)</a:t>
          </a:r>
          <a:r>
            <a:rPr lang="en-US" sz="2100" u="none" kern="1200" dirty="0"/>
            <a:t> </a:t>
          </a:r>
          <a:r>
            <a:rPr lang="en-US" sz="2100" kern="1200" dirty="0"/>
            <a:t>under each Objective</a:t>
          </a:r>
        </a:p>
      </dsp:txBody>
      <dsp:txXfrm>
        <a:off x="1435590" y="531"/>
        <a:ext cx="9080009" cy="1242935"/>
      </dsp:txXfrm>
    </dsp:sp>
    <dsp:sp modelId="{E6E63F86-1675-4198-835C-9E719A0F3FB6}">
      <dsp:nvSpPr>
        <dsp:cNvPr id="0" name=""/>
        <dsp:cNvSpPr/>
      </dsp:nvSpPr>
      <dsp:spPr>
        <a:xfrm>
          <a:off x="0" y="1554201"/>
          <a:ext cx="10515600" cy="1242935"/>
        </a:xfrm>
        <a:prstGeom prst="roundRect">
          <a:avLst>
            <a:gd name="adj" fmla="val 10000"/>
          </a:avLst>
        </a:prstGeom>
        <a:solidFill>
          <a:schemeClr val="accent5">
            <a:hueOff val="-3379271"/>
            <a:satOff val="-8710"/>
            <a:lumOff val="-5883"/>
            <a:alphaOff val="0"/>
          </a:schemeClr>
        </a:solidFill>
        <a:ln>
          <a:noFill/>
        </a:ln>
        <a:effectLst/>
      </dsp:spPr>
      <dsp:style>
        <a:lnRef idx="0">
          <a:scrgbClr r="0" g="0" b="0"/>
        </a:lnRef>
        <a:fillRef idx="1">
          <a:scrgbClr r="0" g="0" b="0"/>
        </a:fillRef>
        <a:effectRef idx="0">
          <a:scrgbClr r="0" g="0" b="0"/>
        </a:effectRef>
        <a:fontRef idx="minor"/>
      </dsp:style>
    </dsp:sp>
    <dsp:sp modelId="{112776F3-1B08-4ECA-AE70-5A701450114A}">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38266E-5935-48C5-B4FC-9C53F6C2193A}">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kern="1200" dirty="0"/>
            <a:t>Objectives and associated key Metric(s) would be </a:t>
          </a:r>
          <a:r>
            <a:rPr lang="en-US" sz="2100" u="sng" kern="1200" dirty="0"/>
            <a:t>used to support and provide rationale for portfolio segmentation and program design</a:t>
          </a:r>
          <a:r>
            <a:rPr lang="en-US" sz="2100" kern="1200" dirty="0"/>
            <a:t>, as well as used for program benefit/value forecasting, tracking, and evaluation. </a:t>
          </a:r>
        </a:p>
      </dsp:txBody>
      <dsp:txXfrm>
        <a:off x="1435590" y="1554201"/>
        <a:ext cx="9080009" cy="1242935"/>
      </dsp:txXfrm>
    </dsp:sp>
    <dsp:sp modelId="{30D2CB45-4F28-46E3-8991-C6EAF457235F}">
      <dsp:nvSpPr>
        <dsp:cNvPr id="0" name=""/>
        <dsp:cNvSpPr/>
      </dsp:nvSpPr>
      <dsp:spPr>
        <a:xfrm>
          <a:off x="0" y="3107870"/>
          <a:ext cx="10515600" cy="1242935"/>
        </a:xfrm>
        <a:prstGeom prst="roundRect">
          <a:avLst>
            <a:gd name="adj" fmla="val 1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dsp:style>
    </dsp:sp>
    <dsp:sp modelId="{01F57041-AB41-4218-953F-C451E27C3116}">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A60D2B-E1C5-4803-BD4C-F13F18E41614}">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US" sz="2100" kern="1200" dirty="0"/>
            <a:t>Also, discuss the </a:t>
          </a:r>
          <a:r>
            <a:rPr lang="en-US" sz="2100" b="1" u="sng" kern="1200" dirty="0"/>
            <a:t>basis</a:t>
          </a:r>
          <a:r>
            <a:rPr lang="en-US" sz="2100" u="sng" kern="1200" dirty="0"/>
            <a:t> (i.e., principles and guidelines) PAs should use in </a:t>
          </a:r>
          <a:r>
            <a:rPr lang="en-US" sz="2100" b="1" u="sng" kern="1200" dirty="0"/>
            <a:t>setting targets </a:t>
          </a:r>
          <a:r>
            <a:rPr lang="en-US" sz="2100" u="sng" kern="1200" dirty="0"/>
            <a:t>for Metrics </a:t>
          </a:r>
          <a:r>
            <a:rPr lang="en-US" sz="2100" kern="1200" dirty="0"/>
            <a:t>in their filings</a:t>
          </a:r>
        </a:p>
      </dsp:txBody>
      <dsp:txXfrm>
        <a:off x="1435590" y="3107870"/>
        <a:ext cx="9080009" cy="12429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C1A2B-71A1-DA4A-B7F0-520619431979}">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4D8DA79-0970-EA44-AB39-2ED6B1893A51}">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 </a:t>
          </a:r>
          <a:r>
            <a:rPr lang="en-US" sz="2300" b="1" kern="1200" dirty="0"/>
            <a:t>Report</a:t>
          </a:r>
          <a:r>
            <a:rPr lang="en-US" sz="2300" kern="1200" dirty="0"/>
            <a:t> from each Working Group </a:t>
          </a:r>
          <a:r>
            <a:rPr lang="en-US" sz="2300" b="1" kern="1200" dirty="0"/>
            <a:t>delineating recommendations for Objectives </a:t>
          </a:r>
          <a:r>
            <a:rPr lang="en-US" sz="2300" kern="1200" dirty="0"/>
            <a:t>for their respective segment as well as the associated key </a:t>
          </a:r>
          <a:r>
            <a:rPr lang="en-US" sz="2300" b="1" kern="1200" dirty="0"/>
            <a:t>Metric</a:t>
          </a:r>
          <a:r>
            <a:rPr lang="en-US" sz="2300" kern="1200" dirty="0"/>
            <a:t>(s) for each Objective. Each Working Group will also describe the </a:t>
          </a:r>
          <a:r>
            <a:rPr lang="en-US" sz="2300" b="1" kern="1200" dirty="0"/>
            <a:t>basis</a:t>
          </a:r>
          <a:r>
            <a:rPr lang="en-US" sz="2300" kern="1200" dirty="0"/>
            <a:t> (i.e., principles and guidance) for the PAs to use for </a:t>
          </a:r>
          <a:r>
            <a:rPr lang="en-US" sz="2300" b="1" kern="1200" dirty="0"/>
            <a:t>setting Targets </a:t>
          </a:r>
          <a:r>
            <a:rPr lang="en-US" sz="2300" kern="1200" dirty="0"/>
            <a:t>for associated key Metric(s) in their filings. Finally, each Working Group will address the other questions delineated above as well as any other related issues they agree are necessary to resolve</a:t>
          </a:r>
        </a:p>
      </dsp:txBody>
      <dsp:txXfrm>
        <a:off x="0" y="0"/>
        <a:ext cx="10515600" cy="2175669"/>
      </dsp:txXfrm>
    </dsp:sp>
    <dsp:sp modelId="{A7BFB0F6-B021-2F4A-8293-CD93B64724EF}">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FAEE189-0F7C-CC44-9E9A-894C1798A5BA}">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Any recommendations would be made by consensus (defined as unanimity) of the Working Group where possible. Where consensus is not reached, the Report would delineate two or more alternatives including their supporting rationales and list which WG Members support each alternative.</a:t>
          </a:r>
        </a:p>
      </dsp:txBody>
      <dsp:txXfrm>
        <a:off x="0" y="2175669"/>
        <a:ext cx="10515600" cy="21756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B76F0-B346-A142-95A3-1C2909E16202}">
      <dsp:nvSpPr>
        <dsp:cNvPr id="0" name=""/>
        <dsp:cNvSpPr/>
      </dsp:nvSpPr>
      <dsp:spPr>
        <a:xfrm>
          <a:off x="1283" y="0"/>
          <a:ext cx="5006206" cy="429768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ctr" defTabSz="1155700">
            <a:lnSpc>
              <a:spcPct val="90000"/>
            </a:lnSpc>
            <a:spcBef>
              <a:spcPct val="0"/>
            </a:spcBef>
            <a:spcAft>
              <a:spcPct val="35000"/>
            </a:spcAft>
            <a:buNone/>
          </a:pPr>
          <a:r>
            <a:rPr lang="en-US" sz="2600" kern="1200" dirty="0"/>
            <a:t>Debrief where ended up and how meeting went</a:t>
          </a:r>
        </a:p>
      </dsp:txBody>
      <dsp:txXfrm>
        <a:off x="1283" y="1633118"/>
        <a:ext cx="5006206" cy="2578608"/>
      </dsp:txXfrm>
    </dsp:sp>
    <dsp:sp modelId="{3768E5B6-1134-D049-8AFD-F0A3B0371587}">
      <dsp:nvSpPr>
        <dsp:cNvPr id="0" name=""/>
        <dsp:cNvSpPr/>
      </dsp:nvSpPr>
      <dsp:spPr>
        <a:xfrm>
          <a:off x="1859734" y="429767"/>
          <a:ext cx="1289304" cy="1289304"/>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519" tIns="12700" rIns="100519"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048548" y="618581"/>
        <a:ext cx="911676" cy="911676"/>
      </dsp:txXfrm>
    </dsp:sp>
    <dsp:sp modelId="{B002A425-96D8-9843-8F9D-2EBD6D7B00FB}">
      <dsp:nvSpPr>
        <dsp:cNvPr id="0" name=""/>
        <dsp:cNvSpPr/>
      </dsp:nvSpPr>
      <dsp:spPr>
        <a:xfrm>
          <a:off x="1283" y="4297608"/>
          <a:ext cx="5006206" cy="72"/>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C76BE2-43B2-6244-8676-129CB205CCE3}">
      <dsp:nvSpPr>
        <dsp:cNvPr id="0" name=""/>
        <dsp:cNvSpPr/>
      </dsp:nvSpPr>
      <dsp:spPr>
        <a:xfrm>
          <a:off x="5508110" y="0"/>
          <a:ext cx="5006206" cy="429768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0303" tIns="330200" rIns="390303" bIns="330200" numCol="1" spcCol="1270" anchor="t" anchorCtr="0">
          <a:noAutofit/>
        </a:bodyPr>
        <a:lstStyle/>
        <a:p>
          <a:pPr marL="0" lvl="0" indent="0" algn="ctr" defTabSz="1155700">
            <a:lnSpc>
              <a:spcPct val="90000"/>
            </a:lnSpc>
            <a:spcBef>
              <a:spcPct val="0"/>
            </a:spcBef>
            <a:spcAft>
              <a:spcPct val="35000"/>
            </a:spcAft>
            <a:buNone/>
          </a:pPr>
          <a:r>
            <a:rPr lang="en-US" sz="2600" kern="1200" dirty="0"/>
            <a:t>Identify clear next steps including homework assignment</a:t>
          </a:r>
        </a:p>
      </dsp:txBody>
      <dsp:txXfrm>
        <a:off x="5508110" y="1633118"/>
        <a:ext cx="5006206" cy="2578608"/>
      </dsp:txXfrm>
    </dsp:sp>
    <dsp:sp modelId="{1859A50E-B5D8-A549-8189-28DF64111B68}">
      <dsp:nvSpPr>
        <dsp:cNvPr id="0" name=""/>
        <dsp:cNvSpPr/>
      </dsp:nvSpPr>
      <dsp:spPr>
        <a:xfrm>
          <a:off x="7366561" y="429767"/>
          <a:ext cx="1289304" cy="1289304"/>
        </a:xfrm>
        <a:prstGeom prst="ellips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519" tIns="12700" rIns="100519"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7555375" y="618581"/>
        <a:ext cx="911676" cy="911676"/>
      </dsp:txXfrm>
    </dsp:sp>
    <dsp:sp modelId="{E68C31B2-0609-7640-A9B9-80ECAD864502}">
      <dsp:nvSpPr>
        <dsp:cNvPr id="0" name=""/>
        <dsp:cNvSpPr/>
      </dsp:nvSpPr>
      <dsp:spPr>
        <a:xfrm>
          <a:off x="5508110" y="4297608"/>
          <a:ext cx="5006206" cy="7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89DDE-C1A9-3C41-A5B4-A313B09A1E98}" type="datetimeFigureOut">
              <a:rPr lang="en-US" smtClean="0"/>
              <a:t>7/13/21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CA025-701B-304A-9115-1802E826393A}" type="slidenum">
              <a:rPr lang="en-US" smtClean="0"/>
              <a:t>‹#›</a:t>
            </a:fld>
            <a:endParaRPr lang="en-US"/>
          </a:p>
        </p:txBody>
      </p:sp>
    </p:spTree>
    <p:extLst>
      <p:ext uri="{BB962C8B-B14F-4D97-AF65-F5344CB8AC3E}">
        <p14:creationId xmlns:p14="http://schemas.microsoft.com/office/powerpoint/2010/main" val="610560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mtgs will be virtual, and 9-approx. 1pm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104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0766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here for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13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30000" dirty="0"/>
              <a:t>nd</a:t>
            </a:r>
            <a:r>
              <a:rPr lang="en-US" dirty="0"/>
              <a:t> Pause for feedback</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8C87CF-7112-014A-909A-3EF588A9D2C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9193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homework</a:t>
            </a:r>
          </a:p>
          <a:p>
            <a:r>
              <a:rPr lang="en-US" dirty="0"/>
              <a:t>-show up, speak up, and share the air</a:t>
            </a:r>
          </a:p>
          <a:p>
            <a:r>
              <a:rPr lang="en-US" dirty="0"/>
              <a:t>-share back w/ your org</a:t>
            </a:r>
          </a:p>
          <a:p>
            <a:r>
              <a:rPr lang="en-US" dirty="0"/>
              <a:t>-strive for consensus (or propose alternative)</a:t>
            </a:r>
          </a:p>
          <a:p>
            <a:r>
              <a:rPr lang="en-US" dirty="0"/>
              <a:t>-5 day posting requirement</a:t>
            </a:r>
          </a:p>
          <a:p>
            <a:endParaRPr lang="en-US" dirty="0"/>
          </a:p>
        </p:txBody>
      </p:sp>
      <p:sp>
        <p:nvSpPr>
          <p:cNvPr id="4" name="Slide Number Placeholder 3"/>
          <p:cNvSpPr>
            <a:spLocks noGrp="1"/>
          </p:cNvSpPr>
          <p:nvPr>
            <p:ph type="sldNum" sz="quarter" idx="5"/>
          </p:nvPr>
        </p:nvSpPr>
        <p:spPr/>
        <p:txBody>
          <a:bodyPr/>
          <a:lstStyle/>
          <a:p>
            <a:fld id="{985CA025-701B-304A-9115-1802E826393A}" type="slidenum">
              <a:rPr lang="en-US" smtClean="0"/>
              <a:t>17</a:t>
            </a:fld>
            <a:endParaRPr lang="en-US"/>
          </a:p>
        </p:txBody>
      </p:sp>
    </p:spTree>
    <p:extLst>
      <p:ext uri="{BB962C8B-B14F-4D97-AF65-F5344CB8AC3E}">
        <p14:creationId xmlns:p14="http://schemas.microsoft.com/office/powerpoint/2010/main" val="263855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for market support kickoff, we have a 3</a:t>
            </a:r>
            <a:r>
              <a:rPr lang="en-US" baseline="30000" dirty="0"/>
              <a:t>rd</a:t>
            </a:r>
            <a:r>
              <a:rPr lang="en-US" dirty="0"/>
              <a:t> bullet/goal of ” Discuss most important Metric(s) for each potential Segment Objective” that we felt may be too ambitious for Equity kickoff</a:t>
            </a:r>
          </a:p>
        </p:txBody>
      </p:sp>
      <p:sp>
        <p:nvSpPr>
          <p:cNvPr id="4" name="Slide Number Placeholder 3"/>
          <p:cNvSpPr>
            <a:spLocks noGrp="1"/>
          </p:cNvSpPr>
          <p:nvPr>
            <p:ph type="sldNum" sz="quarter" idx="5"/>
          </p:nvPr>
        </p:nvSpPr>
        <p:spPr/>
        <p:txBody>
          <a:bodyPr/>
          <a:lstStyle/>
          <a:p>
            <a:fld id="{985CA025-701B-304A-9115-1802E826393A}" type="slidenum">
              <a:rPr lang="en-US" smtClean="0"/>
              <a:t>22</a:t>
            </a:fld>
            <a:endParaRPr lang="en-US"/>
          </a:p>
        </p:txBody>
      </p:sp>
    </p:spTree>
    <p:extLst>
      <p:ext uri="{BB962C8B-B14F-4D97-AF65-F5344CB8AC3E}">
        <p14:creationId xmlns:p14="http://schemas.microsoft.com/office/powerpoint/2010/main" val="86049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43F8-8640-B349-91C2-612FD9F821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60E8EC-7E99-6444-8095-0F9BC095AE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EADACE-531F-E64E-A845-06F22215D564}"/>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CE923ED5-8967-8644-BBE8-12F1D8D614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1503B2-75CB-A246-A9EE-7657D145D6CB}"/>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19999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FB74-3E97-6343-A61E-50223946C8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CCDA02-DA23-6146-828B-93A3832E2A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772D0-CE26-7047-9D4C-8D607C228DD0}"/>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1AB4984C-A2D1-354A-86DC-89440F663E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B2CBB-6AF1-3244-93F7-E89F526A5DAE}"/>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02649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5095BB-2A9E-DE44-877E-18C037E5F9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1B5E6A-E87E-5845-A887-612E26DD0E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D9FA7-238B-4545-8DF9-220F07629F6F}"/>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155C415D-E448-8446-922E-F8AA089A6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0B53A-5AA1-184C-B7D8-44368A9F3530}"/>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531111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44286644-44D7-5944-B481-BE79B9912C33}" type="datetime1">
              <a:rPr lang="en-US" smtClean="0"/>
              <a:t>7/13/21</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6111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a:xfrm>
            <a:off x="838200" y="365125"/>
            <a:ext cx="10515600" cy="786781"/>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a:xfrm>
            <a:off x="838200" y="1246909"/>
            <a:ext cx="10515600" cy="49300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D451BADF-F59A-D242-8BB9-18EE85D1301E}" type="datetime1">
              <a:rPr lang="en-US" smtClean="0"/>
              <a:t>7/13/21</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851450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4E2CC1E5-2F4E-F845-BB16-FCC02A0A48A7}" type="datetime1">
              <a:rPr lang="en-US" smtClean="0"/>
              <a:t>7/13/21</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677275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566C6D68-251A-1140-8A91-F71A5AA125DF}" type="datetime1">
              <a:rPr lang="en-US" smtClean="0"/>
              <a:t>7/13/21</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01321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8622D0F6-31BF-D347-AB32-8C1B9875566B}" type="datetime1">
              <a:rPr lang="en-US" smtClean="0"/>
              <a:t>7/13/21</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46868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ACB69153-C616-3D46-B59C-43FE3028ECC3}" type="datetime1">
              <a:rPr lang="en-US" smtClean="0"/>
              <a:t>7/13/21</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98839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20E34126-09A5-614C-A9FE-46E71115408D}" type="datetime1">
              <a:rPr lang="en-US" smtClean="0"/>
              <a:t>7/13/21</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471329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9DCF60C2-56DC-F14B-86E9-5A651CE641B5}" type="datetime1">
              <a:rPr lang="en-US" smtClean="0"/>
              <a:t>7/13/21</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61761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CE74-64D4-5E48-AB35-9ACC0CBE8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758CD4-8C96-744B-AC16-2B97B18A57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19C3D-A768-364A-B288-FA4697F8AB5F}"/>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2CB7326C-09AF-9E46-8C8E-4A2BA8657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C923B-83A8-7440-8356-1EFE3D7A4C82}"/>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2007749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41951F81-4B22-1442-A204-55659899CF5B}" type="datetime1">
              <a:rPr lang="en-US" smtClean="0"/>
              <a:t>7/13/21</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310508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90E1A4D3-89CC-1B45-AC54-F7B6F5D396F6}" type="datetime1">
              <a:rPr lang="en-US" smtClean="0"/>
              <a:t>7/13/21</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734108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6B76E133-2FD1-1844-B4C0-B50DAADB3F1C}" type="datetime1">
              <a:rPr lang="en-US" smtClean="0"/>
              <a:t>7/13/21</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82440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44286644-44D7-5944-B481-BE79B9912C33}" type="datetime1">
              <a:rPr lang="en-US" smtClean="0"/>
              <a:t>7/13/21</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5072064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D451BADF-F59A-D242-8BB9-18EE85D1301E}" type="datetime1">
              <a:rPr lang="en-US" smtClean="0"/>
              <a:t>7/13/21</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38820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4E2CC1E5-2F4E-F845-BB16-FCC02A0A48A7}" type="datetime1">
              <a:rPr lang="en-US" smtClean="0"/>
              <a:t>7/13/21</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003360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566C6D68-251A-1140-8A91-F71A5AA125DF}" type="datetime1">
              <a:rPr lang="en-US" smtClean="0"/>
              <a:t>7/13/21</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858956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8622D0F6-31BF-D347-AB32-8C1B9875566B}" type="datetime1">
              <a:rPr lang="en-US" smtClean="0"/>
              <a:t>7/13/21</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951999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ACB69153-C616-3D46-B59C-43FE3028ECC3}" type="datetime1">
              <a:rPr lang="en-US" smtClean="0"/>
              <a:t>7/13/21</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5100155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20E34126-09A5-614C-A9FE-46E71115408D}" type="datetime1">
              <a:rPr lang="en-US" smtClean="0"/>
              <a:t>7/13/21</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23434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46968-ECF0-034A-8F56-434A9292AD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089FD9-A845-8842-8E5A-53BDBE8B61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F2CBFC-BC92-5A48-933C-82E0095F0A0D}"/>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5FD79593-5265-674E-878A-AB752E08B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A1457-0BB6-A94E-A647-AF137850DDDB}"/>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38278513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9DCF60C2-56DC-F14B-86E9-5A651CE641B5}" type="datetime1">
              <a:rPr lang="en-US" smtClean="0"/>
              <a:t>7/13/21</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13326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41951F81-4B22-1442-A204-55659899CF5B}" type="datetime1">
              <a:rPr lang="en-US" smtClean="0"/>
              <a:t>7/13/21</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31926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90E1A4D3-89CC-1B45-AC54-F7B6F5D396F6}" type="datetime1">
              <a:rPr lang="en-US" smtClean="0"/>
              <a:t>7/13/21</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5866106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6B76E133-2FD1-1844-B4C0-B50DAADB3F1C}" type="datetime1">
              <a:rPr lang="en-US" smtClean="0"/>
              <a:t>7/13/21</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52878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8DA58-2B5C-1A4E-A0F6-57546A6224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94AFB9-E7ED-9B4E-B665-9ED6B19D4D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084365-8A8B-EC4B-8AF0-1DDA38C297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D0A46B-B3A9-3B4E-9862-49B07494B664}"/>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6" name="Footer Placeholder 5">
            <a:extLst>
              <a:ext uri="{FF2B5EF4-FFF2-40B4-BE49-F238E27FC236}">
                <a16:creationId xmlns:a16="http://schemas.microsoft.com/office/drawing/2014/main" id="{A4BA92D2-441A-C141-AD5B-518F6F70A0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94526-2AFA-2E44-9950-E9477F975086}"/>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3222446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C42CC-8503-9540-A5BD-2830B38C58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58227-FB84-B34E-A7A9-018F0CC7BA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D65667-9E6C-A54D-B6D4-C75DE2B82C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0120F0-6F3F-DF4C-BFA0-5652EB8718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475BDE-A92E-284D-8692-FC3B482141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AEE4CA-28A1-BE4F-9A86-24EC2B87954C}"/>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8" name="Footer Placeholder 7">
            <a:extLst>
              <a:ext uri="{FF2B5EF4-FFF2-40B4-BE49-F238E27FC236}">
                <a16:creationId xmlns:a16="http://schemas.microsoft.com/office/drawing/2014/main" id="{42CBF02F-1178-9C4F-B4B4-D18A2EFCAE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5B8205-9EA8-3441-8646-8BA011FBF82D}"/>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27440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55BA6-BC98-B140-985C-1F70F8AD10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2159FF-04B9-E84A-B057-C0510E4BC97F}"/>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4" name="Footer Placeholder 3">
            <a:extLst>
              <a:ext uri="{FF2B5EF4-FFF2-40B4-BE49-F238E27FC236}">
                <a16:creationId xmlns:a16="http://schemas.microsoft.com/office/drawing/2014/main" id="{238C08FC-2128-9143-BDDD-07667205FA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F31C68-7DD3-E040-9E47-B38B76B5FEBD}"/>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403578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4A67D2-BC15-3F4A-B819-9ECCE36923DD}"/>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3" name="Footer Placeholder 2">
            <a:extLst>
              <a:ext uri="{FF2B5EF4-FFF2-40B4-BE49-F238E27FC236}">
                <a16:creationId xmlns:a16="http://schemas.microsoft.com/office/drawing/2014/main" id="{37D5AF23-2B55-3D40-95DC-D489DC9DA1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6A69C2-0CF8-B142-8C65-A4BE8E67AA9F}"/>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199678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997F-7D80-3347-9FC1-F1D839C08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FFD99D-74C0-8347-B3A9-371E0158E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0571F7-3F29-6A4E-8282-1936A52ACF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CE3F91-B40C-374A-92F7-FBFFD5C84148}"/>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6" name="Footer Placeholder 5">
            <a:extLst>
              <a:ext uri="{FF2B5EF4-FFF2-40B4-BE49-F238E27FC236}">
                <a16:creationId xmlns:a16="http://schemas.microsoft.com/office/drawing/2014/main" id="{DA0265FD-A198-904A-A11E-F12A25CA1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E2E752-B875-0D44-8E66-E82EDBF17FE6}"/>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249968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3AC87-EE48-3E43-B592-4D5BC4EAAA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6AF90C-228B-C744-9650-12E8CA1761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314282-A606-5B40-9684-9A54CF5D8A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D3C13-D93D-D841-9DFC-0671D0994D4D}"/>
              </a:ext>
            </a:extLst>
          </p:cNvPr>
          <p:cNvSpPr>
            <a:spLocks noGrp="1"/>
          </p:cNvSpPr>
          <p:nvPr>
            <p:ph type="dt" sz="half" idx="10"/>
          </p:nvPr>
        </p:nvSpPr>
        <p:spPr/>
        <p:txBody>
          <a:bodyPr/>
          <a:lstStyle/>
          <a:p>
            <a:fld id="{993566B2-BCA3-844D-83F9-1B27882D5E8D}" type="datetimeFigureOut">
              <a:rPr lang="en-US" smtClean="0"/>
              <a:t>7/13/21</a:t>
            </a:fld>
            <a:endParaRPr lang="en-US"/>
          </a:p>
        </p:txBody>
      </p:sp>
      <p:sp>
        <p:nvSpPr>
          <p:cNvPr id="6" name="Footer Placeholder 5">
            <a:extLst>
              <a:ext uri="{FF2B5EF4-FFF2-40B4-BE49-F238E27FC236}">
                <a16:creationId xmlns:a16="http://schemas.microsoft.com/office/drawing/2014/main" id="{05F6303D-5830-0544-BC9E-C9D24F6DB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AF8D7E-635C-F749-9BAE-1C4419E91AAA}"/>
              </a:ext>
            </a:extLst>
          </p:cNvPr>
          <p:cNvSpPr>
            <a:spLocks noGrp="1"/>
          </p:cNvSpPr>
          <p:nvPr>
            <p:ph type="sldNum" sz="quarter" idx="12"/>
          </p:nvPr>
        </p:nvSpPr>
        <p:spPr/>
        <p:txBody>
          <a:bodyPr/>
          <a:lstStyle/>
          <a:p>
            <a:fld id="{7B6D7F90-7CFE-5F48-A826-627EF29BAE84}" type="slidenum">
              <a:rPr lang="en-US" smtClean="0"/>
              <a:t>‹#›</a:t>
            </a:fld>
            <a:endParaRPr lang="en-US"/>
          </a:p>
        </p:txBody>
      </p:sp>
    </p:spTree>
    <p:extLst>
      <p:ext uri="{BB962C8B-B14F-4D97-AF65-F5344CB8AC3E}">
        <p14:creationId xmlns:p14="http://schemas.microsoft.com/office/powerpoint/2010/main" val="98266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23C243-02AB-CB4D-82EE-A457C0CCDC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3002E5-BE88-444C-9178-ECCDA2AAB6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ADF5EF-5F1A-3A48-8C80-37FFC1A3E5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566B2-BCA3-844D-83F9-1B27882D5E8D}" type="datetimeFigureOut">
              <a:rPr lang="en-US" smtClean="0"/>
              <a:t>7/13/21</a:t>
            </a:fld>
            <a:endParaRPr lang="en-US"/>
          </a:p>
        </p:txBody>
      </p:sp>
      <p:sp>
        <p:nvSpPr>
          <p:cNvPr id="5" name="Footer Placeholder 4">
            <a:extLst>
              <a:ext uri="{FF2B5EF4-FFF2-40B4-BE49-F238E27FC236}">
                <a16:creationId xmlns:a16="http://schemas.microsoft.com/office/drawing/2014/main" id="{74B3DE60-F020-C94B-93A7-45DCDEF215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F67AC6-98F1-FF40-A393-52E33E0BE7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D7F90-7CFE-5F48-A826-627EF29BAE84}" type="slidenum">
              <a:rPr lang="en-US" smtClean="0"/>
              <a:t>‹#›</a:t>
            </a:fld>
            <a:endParaRPr lang="en-US"/>
          </a:p>
        </p:txBody>
      </p:sp>
    </p:spTree>
    <p:extLst>
      <p:ext uri="{BB962C8B-B14F-4D97-AF65-F5344CB8AC3E}">
        <p14:creationId xmlns:p14="http://schemas.microsoft.com/office/powerpoint/2010/main" val="87261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ED54-885A-6E44-98E3-36681998F8D4}" type="datetime1">
              <a:rPr lang="en-US" smtClean="0"/>
              <a:t>7/13/21</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3757085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AED54-885A-6E44-98E3-36681998F8D4}" type="datetime1">
              <a:rPr lang="en-US" smtClean="0"/>
              <a:t>7/13/21</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498895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8.jpe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8" Type="http://schemas.openxmlformats.org/officeDocument/2006/relationships/hyperlink" Target="http://smartygal87.blogspot.com/2017/" TargetMode="External"/><Relationship Id="rId3" Type="http://schemas.openxmlformats.org/officeDocument/2006/relationships/diagramLayout" Target="../diagrams/layout1.xml"/><Relationship Id="rId7"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hyperlink" Target="https://www.caeecc.org/equity-metrics-working-group-meeting"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215CE9-6F0E-A042-B1FF-574746BEBC0C}"/>
              </a:ext>
            </a:extLst>
          </p:cNvPr>
          <p:cNvSpPr>
            <a:spLocks noGrp="1"/>
          </p:cNvSpPr>
          <p:nvPr>
            <p:ph type="ctrTitle"/>
          </p:nvPr>
        </p:nvSpPr>
        <p:spPr>
          <a:xfrm>
            <a:off x="1094095" y="851517"/>
            <a:ext cx="5238466" cy="2991416"/>
          </a:xfrm>
        </p:spPr>
        <p:txBody>
          <a:bodyPr anchor="b">
            <a:normAutofit/>
          </a:bodyPr>
          <a:lstStyle/>
          <a:p>
            <a:pPr algn="l"/>
            <a:r>
              <a:rPr lang="en-US" dirty="0"/>
              <a:t>Equity Metrics WG First Mtg</a:t>
            </a:r>
          </a:p>
        </p:txBody>
      </p:sp>
      <p:sp>
        <p:nvSpPr>
          <p:cNvPr id="3" name="Subtitle 2">
            <a:extLst>
              <a:ext uri="{FF2B5EF4-FFF2-40B4-BE49-F238E27FC236}">
                <a16:creationId xmlns:a16="http://schemas.microsoft.com/office/drawing/2014/main" id="{184E2DDE-CBC2-8148-8446-B1DD30D9030A}"/>
              </a:ext>
            </a:extLst>
          </p:cNvPr>
          <p:cNvSpPr>
            <a:spLocks noGrp="1"/>
          </p:cNvSpPr>
          <p:nvPr>
            <p:ph type="subTitle" idx="1"/>
          </p:nvPr>
        </p:nvSpPr>
        <p:spPr>
          <a:xfrm>
            <a:off x="1094096" y="3842932"/>
            <a:ext cx="4167115" cy="2163551"/>
          </a:xfrm>
        </p:spPr>
        <p:txBody>
          <a:bodyPr anchor="t">
            <a:normAutofit/>
          </a:bodyPr>
          <a:lstStyle/>
          <a:p>
            <a:pPr algn="l"/>
            <a:r>
              <a:rPr lang="en-US" dirty="0"/>
              <a:t>July 15, 2021</a:t>
            </a:r>
          </a:p>
          <a:p>
            <a:pPr algn="l"/>
            <a:r>
              <a:rPr lang="en-US" dirty="0"/>
              <a:t>California Energy Efficiency Coordinating Council</a:t>
            </a:r>
          </a:p>
          <a:p>
            <a:pPr algn="l"/>
            <a:endParaRPr lang="en-US" dirty="0"/>
          </a:p>
        </p:txBody>
      </p:sp>
      <p:sp>
        <p:nvSpPr>
          <p:cNvPr id="19" name="Freeform: Shape 18">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Upward trend">
            <a:extLst>
              <a:ext uri="{FF2B5EF4-FFF2-40B4-BE49-F238E27FC236}">
                <a16:creationId xmlns:a16="http://schemas.microsoft.com/office/drawing/2014/main" id="{D5EF40D5-817E-4E50-816B-C9E9DE36AE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919301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Background</a:t>
            </a:r>
            <a:br>
              <a:rPr lang="en-US" b="1" dirty="0">
                <a:solidFill>
                  <a:srgbClr val="FFFFFF"/>
                </a:solidFill>
              </a:rPr>
            </a:br>
            <a:endParaRPr lang="en-US" sz="1800" b="1" dirty="0">
              <a:highlight>
                <a:srgbClr val="FFFF00"/>
              </a:highlight>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A4EFCB-2E64-814A-9839-9E8C266DB8E9}"/>
              </a:ext>
            </a:extLst>
          </p:cNvPr>
          <p:cNvSpPr>
            <a:spLocks noGrp="1"/>
          </p:cNvSpPr>
          <p:nvPr>
            <p:ph idx="1"/>
          </p:nvPr>
        </p:nvSpPr>
        <p:spPr>
          <a:xfrm>
            <a:off x="4447308" y="591344"/>
            <a:ext cx="6906491" cy="5585619"/>
          </a:xfrm>
        </p:spPr>
        <p:txBody>
          <a:bodyPr anchor="ctr">
            <a:normAutofit/>
          </a:bodyPr>
          <a:lstStyle/>
          <a:p>
            <a:r>
              <a:rPr lang="en-US" sz="2600" dirty="0"/>
              <a:t>CPUC 5/20/21 Decision: “Assessment of Energy Efficiency Potential and Goals and Modification of Portfolio Approval and Oversight Process” </a:t>
            </a:r>
            <a:r>
              <a:rPr lang="en-US" sz="2600" b="1" dirty="0"/>
              <a:t>directs PAs to “further segment their portfolios based on the primary program purpose, into the following three segments”: </a:t>
            </a:r>
            <a:r>
              <a:rPr lang="en-US" sz="2600" b="1" i="1" dirty="0"/>
              <a:t>Resource Acquisition, Market Support, and Equity</a:t>
            </a:r>
          </a:p>
          <a:p>
            <a:endParaRPr lang="en-US" sz="2600" dirty="0"/>
          </a:p>
          <a:p>
            <a:r>
              <a:rPr lang="en-US" sz="2600" dirty="0"/>
              <a:t>The decision directs CAEECC to </a:t>
            </a:r>
            <a:r>
              <a:rPr lang="en-US" sz="2600" b="1" dirty="0"/>
              <a:t>form a Working Group “</a:t>
            </a:r>
            <a:r>
              <a:rPr lang="en-US" sz="2600" b="1" i="1" dirty="0"/>
              <a:t>to develop and vet new reporting metrics for the market support and equity program categories</a:t>
            </a:r>
            <a:r>
              <a:rPr lang="en-US" sz="2600" i="1" dirty="0"/>
              <a:t> that will be considered alongside the portfolio filings due from all program administrators in February 2022”</a:t>
            </a:r>
            <a:r>
              <a:rPr lang="en-US" sz="2600" dirty="0"/>
              <a:t> </a:t>
            </a: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9541564" y="6356350"/>
            <a:ext cx="1812235"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346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838200" y="556995"/>
            <a:ext cx="10515600" cy="1133693"/>
          </a:xfrm>
        </p:spPr>
        <p:txBody>
          <a:bodyPr>
            <a:normAutofit/>
          </a:bodyPr>
          <a:lstStyle/>
          <a:p>
            <a:r>
              <a:rPr lang="en-US" sz="5200" b="1" dirty="0"/>
              <a:t>Working Group’s Charge</a:t>
            </a: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6" name="Content Placeholder 2">
            <a:extLst>
              <a:ext uri="{FF2B5EF4-FFF2-40B4-BE49-F238E27FC236}">
                <a16:creationId xmlns:a16="http://schemas.microsoft.com/office/drawing/2014/main" id="{D928E0D6-C10C-4C24-8910-E31ABCAD42CE}"/>
              </a:ext>
            </a:extLst>
          </p:cNvPr>
          <p:cNvGraphicFramePr>
            <a:graphicFrameLocks noGrp="1"/>
          </p:cNvGraphicFramePr>
          <p:nvPr>
            <p:ph idx="1"/>
            <p:extLst>
              <p:ext uri="{D42A27DB-BD31-4B8C-83A1-F6EECF244321}">
                <p14:modId xmlns:p14="http://schemas.microsoft.com/office/powerpoint/2010/main" val="25336552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2994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22E4-1133-144C-AEEF-2FC569F1352C}"/>
              </a:ext>
            </a:extLst>
          </p:cNvPr>
          <p:cNvSpPr>
            <a:spLocks noGrp="1"/>
          </p:cNvSpPr>
          <p:nvPr>
            <p:ph type="title"/>
          </p:nvPr>
        </p:nvSpPr>
        <p:spPr/>
        <p:txBody>
          <a:bodyPr>
            <a:noAutofit/>
          </a:bodyPr>
          <a:lstStyle/>
          <a:p>
            <a:r>
              <a:rPr lang="en-US" sz="3400" dirty="0"/>
              <a:t>Energy Savings Assistance (ESA) vs Equity Energy Efficiency</a:t>
            </a:r>
            <a:endParaRPr lang="en-US" sz="3400" dirty="0">
              <a:highlight>
                <a:srgbClr val="FFFF00"/>
              </a:highlight>
            </a:endParaRPr>
          </a:p>
        </p:txBody>
      </p:sp>
      <p:sp>
        <p:nvSpPr>
          <p:cNvPr id="3" name="Content Placeholder 2">
            <a:extLst>
              <a:ext uri="{FF2B5EF4-FFF2-40B4-BE49-F238E27FC236}">
                <a16:creationId xmlns:a16="http://schemas.microsoft.com/office/drawing/2014/main" id="{CEC5F441-CC34-ED42-AD7D-738D0CF15C7B}"/>
              </a:ext>
            </a:extLst>
          </p:cNvPr>
          <p:cNvSpPr>
            <a:spLocks noGrp="1"/>
          </p:cNvSpPr>
          <p:nvPr>
            <p:ph idx="1"/>
          </p:nvPr>
        </p:nvSpPr>
        <p:spPr/>
        <p:txBody>
          <a:bodyPr>
            <a:normAutofit fontScale="92500" lnSpcReduction="20000"/>
          </a:bodyPr>
          <a:lstStyle/>
          <a:p>
            <a:r>
              <a:rPr lang="en-US" b="1" dirty="0"/>
              <a:t>ESA “provides no-cost weatherization services to low-income households who meet the CARE income guidelines</a:t>
            </a:r>
            <a:r>
              <a:rPr lang="en-US" dirty="0"/>
              <a:t>. Services provided include attic insulation, energy efficient refrigerators, energy efficient furnaces, weatherstripping, caulking, low-flow showerheads, water heater blankets, and door and building envelope repairs which reduce air infiltration”</a:t>
            </a:r>
          </a:p>
          <a:p>
            <a:r>
              <a:rPr lang="en-US" b="1" dirty="0"/>
              <a:t>CPUC Decision defines Equity as “</a:t>
            </a:r>
            <a:r>
              <a:rPr lang="en-US" b="1" i="1" dirty="0"/>
              <a:t>programs with a primary purpose of providing energy efficiency to hard-to-reach or underserved customers and disadvantaged communities </a:t>
            </a:r>
            <a:r>
              <a:rPr lang="en-US" i="1" dirty="0"/>
              <a:t>in advancement of the Commission’s Environmental and Social Justice (ESJ) Action Plan. Improving access to energy efficiency for ESJ communities, as defined in the ESJ Action Plan, may provide corollary benefits such as increased comfort and safety, improved air quality, and more affordable utility bills, consistent with Goals 1, 2, and 5 in the ESJ Action Plan</a:t>
            </a:r>
            <a:r>
              <a:rPr lang="en-US" dirty="0"/>
              <a:t>”</a:t>
            </a:r>
          </a:p>
          <a:p>
            <a:r>
              <a:rPr lang="en-US" b="1" dirty="0">
                <a:solidFill>
                  <a:schemeClr val="accent1"/>
                </a:solidFill>
              </a:rPr>
              <a:t>CPUC Decision distinguishes between ESA and Equity programs, noting the need to avoid overlap for program offerings that low-income populations could receive at no cost through existing channels </a:t>
            </a:r>
          </a:p>
        </p:txBody>
      </p:sp>
      <p:sp>
        <p:nvSpPr>
          <p:cNvPr id="4" name="Slide Number Placeholder 3">
            <a:extLst>
              <a:ext uri="{FF2B5EF4-FFF2-40B4-BE49-F238E27FC236}">
                <a16:creationId xmlns:a16="http://schemas.microsoft.com/office/drawing/2014/main" id="{C619F0B7-D2B5-504B-8D52-E12728849CC2}"/>
              </a:ext>
            </a:extLst>
          </p:cNvPr>
          <p:cNvSpPr>
            <a:spLocks noGrp="1"/>
          </p:cNvSpPr>
          <p:nvPr>
            <p:ph type="sldNum" sz="quarter" idx="12"/>
          </p:nvPr>
        </p:nvSpPr>
        <p:spPr/>
        <p:txBody>
          <a:bodyPr/>
          <a:lstStyle/>
          <a:p>
            <a:fld id="{B52D1F0E-ADB9-054E-881E-D5691EC4F528}" type="slidenum">
              <a:rPr lang="en-US" smtClean="0"/>
              <a:t>12</a:t>
            </a:fld>
            <a:endParaRPr lang="en-US"/>
          </a:p>
        </p:txBody>
      </p:sp>
      <p:sp>
        <p:nvSpPr>
          <p:cNvPr id="5" name="TextBox 4">
            <a:extLst>
              <a:ext uri="{FF2B5EF4-FFF2-40B4-BE49-F238E27FC236}">
                <a16:creationId xmlns:a16="http://schemas.microsoft.com/office/drawing/2014/main" id="{BBC30DBD-093C-4A4F-9F81-CED9971C731C}"/>
              </a:ext>
            </a:extLst>
          </p:cNvPr>
          <p:cNvSpPr txBox="1"/>
          <p:nvPr/>
        </p:nvSpPr>
        <p:spPr>
          <a:xfrm>
            <a:off x="838200" y="6192969"/>
            <a:ext cx="10284502" cy="338554"/>
          </a:xfrm>
          <a:prstGeom prst="rect">
            <a:avLst/>
          </a:prstGeom>
          <a:noFill/>
        </p:spPr>
        <p:txBody>
          <a:bodyPr wrap="square" rtlCol="0">
            <a:spAutoFit/>
          </a:bodyPr>
          <a:lstStyle/>
          <a:p>
            <a:r>
              <a:rPr lang="en-US" sz="1600" i="1" dirty="0"/>
              <a:t>Sources: CPUC ESAP website, and D.21-05-031 “EE Potential &amp; Goals and Portfolio Approval &amp; Oversight </a:t>
            </a:r>
          </a:p>
        </p:txBody>
      </p:sp>
    </p:spTree>
    <p:extLst>
      <p:ext uri="{BB962C8B-B14F-4D97-AF65-F5344CB8AC3E}">
        <p14:creationId xmlns:p14="http://schemas.microsoft.com/office/powerpoint/2010/main" val="2941997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39624" y="0"/>
            <a:ext cx="10044023" cy="877729"/>
          </a:xfrm>
        </p:spPr>
        <p:txBody>
          <a:bodyPr anchor="ctr">
            <a:normAutofit/>
          </a:bodyPr>
          <a:lstStyle/>
          <a:p>
            <a:endParaRPr lang="en-US" sz="3100" b="1" dirty="0">
              <a:solidFill>
                <a:srgbClr val="FFFFFF"/>
              </a:solidFill>
            </a:endParaRP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11704320" y="6455664"/>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13</a:t>
            </a:fld>
            <a:endPar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graphicFrame>
        <p:nvGraphicFramePr>
          <p:cNvPr id="5" name="Content Placeholder 4">
            <a:extLst>
              <a:ext uri="{FF2B5EF4-FFF2-40B4-BE49-F238E27FC236}">
                <a16:creationId xmlns:a16="http://schemas.microsoft.com/office/drawing/2014/main" id="{47AB019F-5F46-AA4C-ACBD-B54B8EFD1726}"/>
              </a:ext>
            </a:extLst>
          </p:cNvPr>
          <p:cNvGraphicFramePr>
            <a:graphicFrameLocks noGrp="1"/>
          </p:cNvGraphicFramePr>
          <p:nvPr>
            <p:ph idx="1"/>
            <p:extLst>
              <p:ext uri="{D42A27DB-BD31-4B8C-83A1-F6EECF244321}">
                <p14:modId xmlns:p14="http://schemas.microsoft.com/office/powerpoint/2010/main" val="3688324546"/>
              </p:ext>
            </p:extLst>
          </p:nvPr>
        </p:nvGraphicFramePr>
        <p:xfrm>
          <a:off x="39624" y="654755"/>
          <a:ext cx="12112752" cy="5818293"/>
        </p:xfrm>
        <a:graphic>
          <a:graphicData uri="http://schemas.openxmlformats.org/drawingml/2006/table">
            <a:tbl>
              <a:tblPr firstRow="1" firstCol="1" bandRow="1">
                <a:tableStyleId>{5C22544A-7EE6-4342-B048-85BDC9FD1C3A}</a:tableStyleId>
              </a:tblPr>
              <a:tblGrid>
                <a:gridCol w="1026802">
                  <a:extLst>
                    <a:ext uri="{9D8B030D-6E8A-4147-A177-3AD203B41FA5}">
                      <a16:colId xmlns:a16="http://schemas.microsoft.com/office/drawing/2014/main" val="525022883"/>
                    </a:ext>
                  </a:extLst>
                </a:gridCol>
                <a:gridCol w="804723">
                  <a:extLst>
                    <a:ext uri="{9D8B030D-6E8A-4147-A177-3AD203B41FA5}">
                      <a16:colId xmlns:a16="http://schemas.microsoft.com/office/drawing/2014/main" val="1751807973"/>
                    </a:ext>
                  </a:extLst>
                </a:gridCol>
                <a:gridCol w="10281227">
                  <a:extLst>
                    <a:ext uri="{9D8B030D-6E8A-4147-A177-3AD203B41FA5}">
                      <a16:colId xmlns:a16="http://schemas.microsoft.com/office/drawing/2014/main" val="1405983987"/>
                    </a:ext>
                  </a:extLst>
                </a:gridCol>
              </a:tblGrid>
              <a:tr h="714826">
                <a:tc>
                  <a:txBody>
                    <a:bodyPr/>
                    <a:lstStyle/>
                    <a:p>
                      <a:pPr marL="0" marR="0">
                        <a:spcBef>
                          <a:spcPts val="0"/>
                        </a:spcBef>
                        <a:spcAft>
                          <a:spcPts val="0"/>
                        </a:spcAft>
                      </a:pPr>
                      <a:r>
                        <a:rPr lang="en-US" sz="1500" b="1" dirty="0">
                          <a:effectLst/>
                        </a:rPr>
                        <a:t>Meeting/ Workshop</a:t>
                      </a:r>
                      <a:endParaRPr lang="en-US" sz="15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1500" b="1" dirty="0">
                          <a:effectLst/>
                        </a:rPr>
                        <a:t>Date</a:t>
                      </a:r>
                      <a:endParaRPr lang="en-US" sz="15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1500" b="1" dirty="0">
                          <a:effectLst/>
                        </a:rPr>
                        <a:t>Tasks</a:t>
                      </a:r>
                      <a:endParaRPr lang="en-US" sz="1500" b="1"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845924732"/>
                  </a:ext>
                </a:extLst>
              </a:tr>
              <a:tr h="1610685">
                <a:tc>
                  <a:txBody>
                    <a:bodyPr/>
                    <a:lstStyle/>
                    <a:p>
                      <a:pPr marL="0" marR="0">
                        <a:spcBef>
                          <a:spcPts val="0"/>
                        </a:spcBef>
                        <a:spcAft>
                          <a:spcPts val="0"/>
                        </a:spcAft>
                      </a:pPr>
                      <a:r>
                        <a:rPr lang="en-US" sz="1500" dirty="0">
                          <a:effectLst/>
                        </a:rPr>
                        <a:t>First WG Mtg.</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1600" dirty="0">
                          <a:effectLst/>
                        </a:rPr>
                        <a:t>15-Jul</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-Discuss WG final deliverables, and any assumptions to make WG successful</a:t>
                      </a:r>
                    </a:p>
                    <a:p>
                      <a:pPr marL="0" marR="0">
                        <a:spcBef>
                          <a:spcPts val="0"/>
                        </a:spcBef>
                        <a:spcAft>
                          <a:spcPts val="0"/>
                        </a:spcAft>
                      </a:pPr>
                      <a:r>
                        <a:rPr lang="en-US" sz="2200" dirty="0">
                          <a:effectLst/>
                        </a:rPr>
                        <a:t>-Review pre-existing Objectives and Metric(s) </a:t>
                      </a:r>
                    </a:p>
                    <a:p>
                      <a:pPr marL="0" marR="0">
                        <a:spcBef>
                          <a:spcPts val="0"/>
                        </a:spcBef>
                        <a:spcAft>
                          <a:spcPts val="0"/>
                        </a:spcAft>
                      </a:pPr>
                      <a:r>
                        <a:rPr lang="en-US" sz="2200" dirty="0">
                          <a:effectLst/>
                        </a:rPr>
                        <a:t>-Identify gaps in Objectives and Metric(s)</a:t>
                      </a:r>
                    </a:p>
                    <a:p>
                      <a:pPr marL="0" marR="0">
                        <a:spcBef>
                          <a:spcPts val="0"/>
                        </a:spcBef>
                        <a:spcAft>
                          <a:spcPts val="0"/>
                        </a:spcAft>
                      </a:pPr>
                      <a:r>
                        <a:rPr lang="en-US" sz="2200" dirty="0">
                          <a:effectLst/>
                        </a:rPr>
                        <a:t>-Brainstorm alternatives</a:t>
                      </a:r>
                    </a:p>
                    <a:p>
                      <a:pPr marL="0" marR="0">
                        <a:spcBef>
                          <a:spcPts val="0"/>
                        </a:spcBef>
                        <a:spcAft>
                          <a:spcPts val="0"/>
                        </a:spcAft>
                      </a:pPr>
                      <a:r>
                        <a:rPr lang="en-US" sz="2200" dirty="0">
                          <a:effectLst/>
                        </a:rPr>
                        <a:t>-Discuss initial priorities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2803705420"/>
                  </a:ext>
                </a:extLst>
              </a:tr>
              <a:tr h="540214">
                <a:tc>
                  <a:txBody>
                    <a:bodyPr/>
                    <a:lstStyle/>
                    <a:p>
                      <a:pPr marL="0" marR="0">
                        <a:spcBef>
                          <a:spcPts val="0"/>
                        </a:spcBef>
                        <a:spcAft>
                          <a:spcPts val="0"/>
                        </a:spcAft>
                      </a:pPr>
                      <a:r>
                        <a:rPr lang="en-US" sz="1500" dirty="0">
                          <a:effectLst/>
                        </a:rPr>
                        <a:t>Second WG Mtg.</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1600" dirty="0">
                          <a:effectLst/>
                        </a:rPr>
                        <a:t>18-Aug</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-Flesh out Objectives and Metric(s)</a:t>
                      </a:r>
                    </a:p>
                    <a:p>
                      <a:pPr marL="0" marR="0">
                        <a:spcBef>
                          <a:spcPts val="0"/>
                        </a:spcBef>
                        <a:spcAft>
                          <a:spcPts val="0"/>
                        </a:spcAft>
                      </a:pPr>
                      <a:r>
                        <a:rPr lang="en-US" sz="2200" dirty="0">
                          <a:effectLst/>
                        </a:rPr>
                        <a:t>-Identify options in cases where consensus is not reached</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3973845346"/>
                  </a:ext>
                </a:extLst>
              </a:tr>
              <a:tr h="810321">
                <a:tc>
                  <a:txBody>
                    <a:bodyPr/>
                    <a:lstStyle/>
                    <a:p>
                      <a:pPr marL="0" marR="0">
                        <a:spcBef>
                          <a:spcPts val="0"/>
                        </a:spcBef>
                        <a:spcAft>
                          <a:spcPts val="0"/>
                        </a:spcAft>
                      </a:pPr>
                      <a:r>
                        <a:rPr lang="en-US" sz="1500" dirty="0">
                          <a:effectLst/>
                        </a:rPr>
                        <a:t>Equity Workshop</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1600" dirty="0">
                          <a:effectLst/>
                        </a:rPr>
                        <a:t>31-Aug</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-Get feedback on Objectives &amp; Metric(s) (test for completeness &amp; preferences for options in cases where consensus is not reached)</a:t>
                      </a:r>
                    </a:p>
                    <a:p>
                      <a:pPr marL="0" marR="0">
                        <a:spcBef>
                          <a:spcPts val="0"/>
                        </a:spcBef>
                        <a:spcAft>
                          <a:spcPts val="0"/>
                        </a:spcAft>
                      </a:pPr>
                      <a:r>
                        <a:rPr lang="en-US" sz="2200" dirty="0">
                          <a:effectLst/>
                        </a:rPr>
                        <a:t>-Consider using polling techniques to reveal and document participant preferences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1573803805"/>
                  </a:ext>
                </a:extLst>
              </a:tr>
              <a:tr h="1080107">
                <a:tc>
                  <a:txBody>
                    <a:bodyPr/>
                    <a:lstStyle/>
                    <a:p>
                      <a:pPr marL="0" marR="0">
                        <a:spcBef>
                          <a:spcPts val="0"/>
                        </a:spcBef>
                        <a:spcAft>
                          <a:spcPts val="0"/>
                        </a:spcAft>
                      </a:pPr>
                      <a:r>
                        <a:rPr lang="en-US" sz="1500" dirty="0">
                          <a:effectLst/>
                        </a:rPr>
                        <a:t>Third WG Mtg.</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1600" dirty="0">
                          <a:effectLst/>
                        </a:rPr>
                        <a:t>14-Sep</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-Refine Objectives &amp; Metric(s) </a:t>
                      </a:r>
                    </a:p>
                    <a:p>
                      <a:pPr marL="0" marR="0">
                        <a:spcBef>
                          <a:spcPts val="0"/>
                        </a:spcBef>
                        <a:spcAft>
                          <a:spcPts val="0"/>
                        </a:spcAft>
                      </a:pPr>
                      <a:r>
                        <a:rPr lang="en-US" sz="2200" dirty="0">
                          <a:effectLst/>
                        </a:rPr>
                        <a:t>-Seek consensus on Objectives and Metrics</a:t>
                      </a:r>
                    </a:p>
                    <a:p>
                      <a:pPr marL="0" marR="0">
                        <a:spcBef>
                          <a:spcPts val="0"/>
                        </a:spcBef>
                        <a:spcAft>
                          <a:spcPts val="0"/>
                        </a:spcAft>
                      </a:pPr>
                      <a:r>
                        <a:rPr lang="en-US" sz="2200" dirty="0">
                          <a:effectLst/>
                        </a:rPr>
                        <a:t>-Discuss the basis PAs should use in setting Targets for Metrics in their filings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1640523909"/>
                  </a:ext>
                </a:extLst>
              </a:tr>
              <a:tr h="540214">
                <a:tc>
                  <a:txBody>
                    <a:bodyPr/>
                    <a:lstStyle/>
                    <a:p>
                      <a:pPr marL="0" marR="0">
                        <a:spcBef>
                          <a:spcPts val="0"/>
                        </a:spcBef>
                        <a:spcAft>
                          <a:spcPts val="0"/>
                        </a:spcAft>
                      </a:pPr>
                      <a:r>
                        <a:rPr lang="en-US" sz="1500" dirty="0">
                          <a:effectLst/>
                        </a:rPr>
                        <a:t>Final WG Mtg.</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lgn="r">
                        <a:spcBef>
                          <a:spcPts val="0"/>
                        </a:spcBef>
                        <a:spcAft>
                          <a:spcPts val="0"/>
                        </a:spcAft>
                      </a:pPr>
                      <a:r>
                        <a:rPr lang="en-US" sz="1600" dirty="0">
                          <a:effectLst/>
                        </a:rPr>
                        <a:t>29-Sep</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tc>
                  <a:txBody>
                    <a:bodyPr/>
                    <a:lstStyle/>
                    <a:p>
                      <a:pPr marL="0" marR="0">
                        <a:spcBef>
                          <a:spcPts val="0"/>
                        </a:spcBef>
                        <a:spcAft>
                          <a:spcPts val="0"/>
                        </a:spcAft>
                      </a:pPr>
                      <a:r>
                        <a:rPr lang="en-US" sz="2200" dirty="0">
                          <a:effectLst/>
                        </a:rPr>
                        <a:t>-Finalize recommendations document</a:t>
                      </a:r>
                    </a:p>
                    <a:p>
                      <a:pPr marL="0" marR="0">
                        <a:spcBef>
                          <a:spcPts val="0"/>
                        </a:spcBef>
                        <a:spcAft>
                          <a:spcPts val="0"/>
                        </a:spcAft>
                      </a:pPr>
                      <a:r>
                        <a:rPr lang="en-US" sz="2200" dirty="0">
                          <a:effectLst/>
                        </a:rPr>
                        <a:t>-Strive for consensus &amp; record supporters of options where consensus is not reached</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35" marR="53035" marT="0" marB="0" anchor="b"/>
                </a:tc>
                <a:extLst>
                  <a:ext uri="{0D108BD9-81ED-4DB2-BD59-A6C34878D82A}">
                    <a16:rowId xmlns:a16="http://schemas.microsoft.com/office/drawing/2014/main" val="2266028837"/>
                  </a:ext>
                </a:extLst>
              </a:tr>
            </a:tbl>
          </a:graphicData>
        </a:graphic>
      </p:graphicFrame>
      <p:sp>
        <p:nvSpPr>
          <p:cNvPr id="9" name="Title 1">
            <a:extLst>
              <a:ext uri="{FF2B5EF4-FFF2-40B4-BE49-F238E27FC236}">
                <a16:creationId xmlns:a16="http://schemas.microsoft.com/office/drawing/2014/main" id="{C6BB4963-B3C5-B24B-B490-82FD9A3A6655}"/>
              </a:ext>
            </a:extLst>
          </p:cNvPr>
          <p:cNvSpPr txBox="1">
            <a:spLocks/>
          </p:cNvSpPr>
          <p:nvPr/>
        </p:nvSpPr>
        <p:spPr>
          <a:xfrm>
            <a:off x="39624" y="1"/>
            <a:ext cx="10044023" cy="7676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100" b="1" i="0" u="none" strike="noStrike" kern="1200" cap="none" spc="0" normalizeH="0" baseline="0" noProof="0" dirty="0">
                <a:ln>
                  <a:noFill/>
                </a:ln>
                <a:solidFill>
                  <a:prstClr val="black"/>
                </a:solidFill>
                <a:effectLst/>
                <a:uLnTx/>
                <a:uFillTx/>
                <a:latin typeface="Calibri Light" panose="020F0302020204030204"/>
                <a:ea typeface="+mj-ea"/>
                <a:cs typeface="+mj-cs"/>
              </a:rPr>
              <a:t>Meeting Dates &amp; Tasks</a:t>
            </a:r>
            <a:endParaRPr kumimoji="0" lang="en-US" sz="3100" b="1" i="0" u="none" strike="noStrike" kern="1200" cap="none" spc="0" normalizeH="0" baseline="0" noProof="0" dirty="0">
              <a:ln>
                <a:noFill/>
              </a:ln>
              <a:solidFill>
                <a:prstClr val="black"/>
              </a:solidFill>
              <a:effectLst/>
              <a:highlight>
                <a:srgbClr val="FFFF00"/>
              </a:highlight>
              <a:uLnTx/>
              <a:uFillTx/>
              <a:latin typeface="Calibri Light" panose="020F0302020204030204"/>
              <a:ea typeface="+mj-ea"/>
              <a:cs typeface="+mj-cs"/>
            </a:endParaRPr>
          </a:p>
        </p:txBody>
      </p:sp>
    </p:spTree>
    <p:extLst>
      <p:ext uri="{BB962C8B-B14F-4D97-AF65-F5344CB8AC3E}">
        <p14:creationId xmlns:p14="http://schemas.microsoft.com/office/powerpoint/2010/main" val="3878129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25">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D5A5B68-ACA9-DC43-AEF1-72367E3EA9C8}"/>
              </a:ext>
            </a:extLst>
          </p:cNvPr>
          <p:cNvSpPr>
            <a:spLocks noGrp="1"/>
          </p:cNvSpPr>
          <p:nvPr>
            <p:ph type="title"/>
          </p:nvPr>
        </p:nvSpPr>
        <p:spPr>
          <a:xfrm>
            <a:off x="958506" y="800392"/>
            <a:ext cx="10264697" cy="1212102"/>
          </a:xfrm>
        </p:spPr>
        <p:txBody>
          <a:bodyPr>
            <a:normAutofit/>
          </a:bodyPr>
          <a:lstStyle/>
          <a:p>
            <a:r>
              <a:rPr lang="en-US" sz="4000" b="1">
                <a:solidFill>
                  <a:srgbClr val="FFFFFF"/>
                </a:solidFill>
              </a:rPr>
              <a:t>Key Questions (1 of 2)</a:t>
            </a:r>
          </a:p>
        </p:txBody>
      </p:sp>
      <p:sp>
        <p:nvSpPr>
          <p:cNvPr id="3" name="Content Placeholder 2">
            <a:extLst>
              <a:ext uri="{FF2B5EF4-FFF2-40B4-BE49-F238E27FC236}">
                <a16:creationId xmlns:a16="http://schemas.microsoft.com/office/drawing/2014/main" id="{05B3180A-4418-CD49-8E27-9096491689B2}"/>
              </a:ext>
            </a:extLst>
          </p:cNvPr>
          <p:cNvSpPr>
            <a:spLocks noGrp="1"/>
          </p:cNvSpPr>
          <p:nvPr>
            <p:ph idx="1"/>
          </p:nvPr>
        </p:nvSpPr>
        <p:spPr>
          <a:xfrm>
            <a:off x="1367624" y="2490436"/>
            <a:ext cx="9708995" cy="3567173"/>
          </a:xfrm>
        </p:spPr>
        <p:txBody>
          <a:bodyPr anchor="ctr">
            <a:normAutofit/>
          </a:bodyPr>
          <a:lstStyle/>
          <a:p>
            <a:pPr marL="0" lvl="0" indent="0">
              <a:buNone/>
            </a:pPr>
            <a:r>
              <a:rPr lang="en-US" sz="2200" b="1"/>
              <a:t>Objective and Metric(s) - setting questions</a:t>
            </a:r>
            <a:endParaRPr lang="en-US" sz="2200"/>
          </a:p>
          <a:p>
            <a:pPr marL="971550" lvl="1" indent="-514350">
              <a:buFont typeface="+mj-lt"/>
              <a:buAutoNum type="arabicPeriod"/>
            </a:pPr>
            <a:r>
              <a:rPr lang="en-US" sz="2200"/>
              <a:t>What are the specific Objectives for each segment?</a:t>
            </a:r>
          </a:p>
          <a:p>
            <a:pPr marL="971550" lvl="1" indent="-514350">
              <a:buFont typeface="+mj-lt"/>
              <a:buAutoNum type="arabicPeriod"/>
            </a:pPr>
            <a:r>
              <a:rPr lang="en-US" sz="2200"/>
              <a:t>What are the specific associated key Metric(s) for each Objective?</a:t>
            </a:r>
          </a:p>
          <a:p>
            <a:pPr marL="971550" lvl="1" indent="-514350">
              <a:buFont typeface="+mj-lt"/>
              <a:buAutoNum type="arabicPeriod"/>
            </a:pPr>
            <a:r>
              <a:rPr lang="en-US" sz="2200"/>
              <a:t>For each Objective and key Metric(s) describe whether it will be expressed quantitatively, qualitatively, or a mixture of both—and when each will be established and by whom. </a:t>
            </a:r>
          </a:p>
          <a:p>
            <a:pPr marL="971550" lvl="1" indent="-514350">
              <a:buFont typeface="+mj-lt"/>
              <a:buAutoNum type="arabicPeriod"/>
            </a:pPr>
            <a:r>
              <a:rPr lang="en-US" sz="2200"/>
              <a:t>For each Objective and associated key Metric(s) describe whether its primary application is to justify portfolio segmentation and program design; forecasting of benefits/values from the budgeted program; tracking and evaluation; or some combination?</a:t>
            </a:r>
          </a:p>
        </p:txBody>
      </p:sp>
      <p:sp>
        <p:nvSpPr>
          <p:cNvPr id="4" name="Slide Number Placeholder 3">
            <a:extLst>
              <a:ext uri="{FF2B5EF4-FFF2-40B4-BE49-F238E27FC236}">
                <a16:creationId xmlns:a16="http://schemas.microsoft.com/office/drawing/2014/main" id="{072C1BF9-F536-F647-95A8-38913BACAAC2}"/>
              </a:ext>
            </a:extLst>
          </p:cNvPr>
          <p:cNvSpPr>
            <a:spLocks noGrp="1"/>
          </p:cNvSpPr>
          <p:nvPr>
            <p:ph type="sldNum" sz="quarter" idx="12"/>
          </p:nvPr>
        </p:nvSpPr>
        <p:spPr>
          <a:xfrm>
            <a:off x="10707624" y="6382512"/>
            <a:ext cx="685800" cy="320040"/>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B52D1F0E-ADB9-054E-881E-D5691EC4F528}" type="slidenum">
              <a:rPr kumimoji="0" lang="en-US" sz="1000" b="0" i="0" u="none" strike="noStrike" kern="1200" cap="none" spc="0" normalizeH="0" baseline="0" noProof="0">
                <a:ln>
                  <a:noFill/>
                </a:ln>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14</a:t>
            </a:fld>
            <a:endParaRPr kumimoji="0" lang="en-US" sz="1000" b="0" i="0" u="none" strike="noStrike" kern="1200" cap="none" spc="0" normalizeH="0" baseline="0" noProof="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055196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25">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D5A5B68-ACA9-DC43-AEF1-72367E3EA9C8}"/>
              </a:ext>
            </a:extLst>
          </p:cNvPr>
          <p:cNvSpPr>
            <a:spLocks noGrp="1"/>
          </p:cNvSpPr>
          <p:nvPr>
            <p:ph type="title"/>
          </p:nvPr>
        </p:nvSpPr>
        <p:spPr>
          <a:xfrm>
            <a:off x="958506" y="800392"/>
            <a:ext cx="10264697" cy="1212102"/>
          </a:xfrm>
        </p:spPr>
        <p:txBody>
          <a:bodyPr>
            <a:normAutofit/>
          </a:bodyPr>
          <a:lstStyle/>
          <a:p>
            <a:r>
              <a:rPr lang="en-US" sz="4000" b="1">
                <a:solidFill>
                  <a:srgbClr val="FFFFFF"/>
                </a:solidFill>
              </a:rPr>
              <a:t>Key Questions (2 of 2)</a:t>
            </a:r>
          </a:p>
        </p:txBody>
      </p:sp>
      <p:sp>
        <p:nvSpPr>
          <p:cNvPr id="3" name="Content Placeholder 2">
            <a:extLst>
              <a:ext uri="{FF2B5EF4-FFF2-40B4-BE49-F238E27FC236}">
                <a16:creationId xmlns:a16="http://schemas.microsoft.com/office/drawing/2014/main" id="{05B3180A-4418-CD49-8E27-9096491689B2}"/>
              </a:ext>
            </a:extLst>
          </p:cNvPr>
          <p:cNvSpPr>
            <a:spLocks noGrp="1"/>
          </p:cNvSpPr>
          <p:nvPr>
            <p:ph idx="1"/>
          </p:nvPr>
        </p:nvSpPr>
        <p:spPr>
          <a:xfrm>
            <a:off x="1367624" y="2490436"/>
            <a:ext cx="9708995" cy="3567173"/>
          </a:xfrm>
        </p:spPr>
        <p:txBody>
          <a:bodyPr anchor="ctr">
            <a:normAutofit/>
          </a:bodyPr>
          <a:lstStyle/>
          <a:p>
            <a:pPr marL="0" lvl="0" indent="0">
              <a:buNone/>
            </a:pPr>
            <a:r>
              <a:rPr lang="en-US" sz="2000" b="1" dirty="0"/>
              <a:t>Objective and Metric(s) - setting questions (cont.)</a:t>
            </a:r>
            <a:endParaRPr lang="en-US" sz="2000" dirty="0"/>
          </a:p>
          <a:p>
            <a:pPr marL="971550" lvl="1" indent="-514350">
              <a:buFont typeface="+mj-lt"/>
              <a:buAutoNum type="arabicPeriod"/>
            </a:pPr>
            <a:r>
              <a:rPr lang="en-US" sz="2000" dirty="0"/>
              <a:t>What must all PAs include in their filings with respect to Objectives, associated key Metrics, and Targets for Metrics, and under what conditions can PAs propose additional Objectives, Metrics, and Targets?</a:t>
            </a:r>
          </a:p>
          <a:p>
            <a:pPr marL="971550" lvl="1" indent="-514350">
              <a:buFont typeface="+mj-lt"/>
              <a:buAutoNum type="arabicPeriod"/>
            </a:pPr>
            <a:r>
              <a:rPr lang="en-US" sz="2000" dirty="0"/>
              <a:t>What should be the basis (i.e., principles and guidance) for the PAs to set their own Targets for associated key Metric(s) in their filing?</a:t>
            </a:r>
          </a:p>
          <a:p>
            <a:pPr marL="0" lvl="0" indent="0">
              <a:buNone/>
            </a:pPr>
            <a:r>
              <a:rPr lang="en-US" sz="2000" b="1" dirty="0"/>
              <a:t>Procedural questions:</a:t>
            </a:r>
            <a:endParaRPr lang="en-US" sz="2000" dirty="0"/>
          </a:p>
          <a:p>
            <a:pPr marL="971550" lvl="1" indent="-514350">
              <a:buFont typeface="+mj-lt"/>
              <a:buAutoNum type="arabicPeriod"/>
            </a:pPr>
            <a:r>
              <a:rPr lang="en-US" sz="2000" dirty="0"/>
              <a:t>How will any non-consensus Objectives and/or associated key Metric(s) be addressed in the PA filings?</a:t>
            </a:r>
          </a:p>
        </p:txBody>
      </p:sp>
      <p:sp>
        <p:nvSpPr>
          <p:cNvPr id="4" name="Slide Number Placeholder 3">
            <a:extLst>
              <a:ext uri="{FF2B5EF4-FFF2-40B4-BE49-F238E27FC236}">
                <a16:creationId xmlns:a16="http://schemas.microsoft.com/office/drawing/2014/main" id="{072C1BF9-F536-F647-95A8-38913BACAAC2}"/>
              </a:ext>
            </a:extLst>
          </p:cNvPr>
          <p:cNvSpPr>
            <a:spLocks noGrp="1"/>
          </p:cNvSpPr>
          <p:nvPr>
            <p:ph type="sldNum" sz="quarter" idx="12"/>
          </p:nvPr>
        </p:nvSpPr>
        <p:spPr>
          <a:xfrm>
            <a:off x="10707624" y="6382512"/>
            <a:ext cx="685800" cy="320040"/>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B52D1F0E-ADB9-054E-881E-D5691EC4F528}" type="slidenum">
              <a:rPr kumimoji="0" lang="en-US" sz="1000" b="0" i="0" u="none" strike="noStrike" kern="1200" cap="none" spc="0" normalizeH="0" baseline="0" noProof="0">
                <a:ln>
                  <a:noFill/>
                </a:ln>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15</a:t>
            </a:fld>
            <a:endParaRPr kumimoji="0" lang="en-US" sz="1000" b="0" i="0" u="none" strike="noStrike" kern="1200" cap="none" spc="0" normalizeH="0" baseline="0" noProof="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838826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A162BFCC-CFD9-4991-A73E-531CAEF3C484}"/>
              </a:ext>
            </a:extLst>
          </p:cNvPr>
          <p:cNvPicPr>
            <a:picLocks noChangeAspect="1"/>
          </p:cNvPicPr>
          <p:nvPr/>
        </p:nvPicPr>
        <p:blipFill rotWithShape="1">
          <a:blip r:embed="rId3"/>
          <a:srcRect b="15730"/>
          <a:stretch/>
        </p:blipFill>
        <p:spPr>
          <a:xfrm>
            <a:off x="20" y="10"/>
            <a:ext cx="12191980" cy="6857990"/>
          </a:xfrm>
          <a:prstGeom prst="rect">
            <a:avLst/>
          </a:prstGeom>
        </p:spPr>
      </p:pic>
      <p:sp>
        <p:nvSpPr>
          <p:cNvPr id="27" name="Rectangle 26">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838200" y="365125"/>
            <a:ext cx="10515600" cy="1325563"/>
          </a:xfrm>
        </p:spPr>
        <p:txBody>
          <a:bodyPr>
            <a:normAutofit/>
          </a:bodyPr>
          <a:lstStyle/>
          <a:p>
            <a:r>
              <a:rPr lang="en-US" b="1" dirty="0"/>
              <a:t>Deliverables</a:t>
            </a: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16</a:t>
            </a:fld>
            <a:endParaRPr kumimoji="0" lang="en-US" sz="12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endParaRPr>
          </a:p>
        </p:txBody>
      </p:sp>
      <p:graphicFrame>
        <p:nvGraphicFramePr>
          <p:cNvPr id="13" name="Content Placeholder 2">
            <a:extLst>
              <a:ext uri="{FF2B5EF4-FFF2-40B4-BE49-F238E27FC236}">
                <a16:creationId xmlns:a16="http://schemas.microsoft.com/office/drawing/2014/main" id="{186601E2-871C-439F-A3E1-65E98E3BE59C}"/>
              </a:ext>
            </a:extLst>
          </p:cNvPr>
          <p:cNvGraphicFramePr>
            <a:graphicFrameLocks noGrp="1"/>
          </p:cNvGraphicFramePr>
          <p:nvPr>
            <p:ph idx="1"/>
            <p:extLst>
              <p:ext uri="{D42A27DB-BD31-4B8C-83A1-F6EECF244321}">
                <p14:modId xmlns:p14="http://schemas.microsoft.com/office/powerpoint/2010/main" val="41728853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19976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FE8227-C443-417B-BA91-520EB1EF4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C6DBE6-96B9-264C-B245-271C5DDFE07C}"/>
              </a:ext>
            </a:extLst>
          </p:cNvPr>
          <p:cNvSpPr>
            <a:spLocks noGrp="1"/>
          </p:cNvSpPr>
          <p:nvPr>
            <p:ph type="title"/>
          </p:nvPr>
        </p:nvSpPr>
        <p:spPr>
          <a:xfrm>
            <a:off x="8643193" y="489507"/>
            <a:ext cx="3091607" cy="1655483"/>
          </a:xfrm>
        </p:spPr>
        <p:txBody>
          <a:bodyPr anchor="b">
            <a:normAutofit fontScale="90000"/>
          </a:bodyPr>
          <a:lstStyle/>
          <a:p>
            <a:r>
              <a:rPr lang="en-US" sz="4000"/>
              <a:t>Working Group Groundrules</a:t>
            </a:r>
            <a:endParaRPr lang="en-US" sz="4000" dirty="0"/>
          </a:p>
        </p:txBody>
      </p:sp>
      <p:pic>
        <p:nvPicPr>
          <p:cNvPr id="6" name="Picture 5" descr="White stones balanced in a stack">
            <a:extLst>
              <a:ext uri="{FF2B5EF4-FFF2-40B4-BE49-F238E27FC236}">
                <a16:creationId xmlns:a16="http://schemas.microsoft.com/office/drawing/2014/main" id="{43B8CDBC-4AE0-4058-9D95-C44E86A39165}"/>
              </a:ext>
            </a:extLst>
          </p:cNvPr>
          <p:cNvPicPr>
            <a:picLocks noChangeAspect="1"/>
          </p:cNvPicPr>
          <p:nvPr/>
        </p:nvPicPr>
        <p:blipFill rotWithShape="1">
          <a:blip r:embed="rId3"/>
          <a:srcRect l="15470" r="-1" b="-1"/>
          <a:stretch/>
        </p:blipFill>
        <p:spPr>
          <a:xfrm>
            <a:off x="20" y="431"/>
            <a:ext cx="8115280" cy="6408311"/>
          </a:xfrm>
          <a:prstGeom prst="rect">
            <a:avLst/>
          </a:prstGeom>
        </p:spPr>
      </p:pic>
      <p:sp>
        <p:nvSpPr>
          <p:cNvPr id="3" name="Content Placeholder 2">
            <a:extLst>
              <a:ext uri="{FF2B5EF4-FFF2-40B4-BE49-F238E27FC236}">
                <a16:creationId xmlns:a16="http://schemas.microsoft.com/office/drawing/2014/main" id="{3A0F02CA-8F9A-AF4E-B02F-AED402E2A4AD}"/>
              </a:ext>
            </a:extLst>
          </p:cNvPr>
          <p:cNvSpPr>
            <a:spLocks noGrp="1"/>
          </p:cNvSpPr>
          <p:nvPr>
            <p:ph idx="1"/>
          </p:nvPr>
        </p:nvSpPr>
        <p:spPr>
          <a:xfrm>
            <a:off x="8643193" y="2418408"/>
            <a:ext cx="2942813" cy="3540265"/>
          </a:xfrm>
        </p:spPr>
        <p:txBody>
          <a:bodyPr>
            <a:normAutofit/>
          </a:bodyPr>
          <a:lstStyle/>
          <a:p>
            <a:r>
              <a:rPr lang="en-US" sz="2000"/>
              <a:t>At meetings</a:t>
            </a:r>
          </a:p>
          <a:p>
            <a:r>
              <a:rPr lang="en-US" sz="2000"/>
              <a:t>Between meetings</a:t>
            </a:r>
          </a:p>
          <a:p>
            <a:r>
              <a:rPr lang="en-US" sz="2000"/>
              <a:t>Substantive issues</a:t>
            </a:r>
          </a:p>
          <a:p>
            <a:r>
              <a:rPr lang="en-US" sz="2000"/>
              <a:t>Process issues</a:t>
            </a:r>
          </a:p>
          <a:p>
            <a:r>
              <a:rPr lang="en-US" sz="2000"/>
              <a:t>Virtual etiquette</a:t>
            </a:r>
          </a:p>
          <a:p>
            <a:endParaRPr lang="en-US" sz="2000">
              <a:highlight>
                <a:srgbClr val="FFFF00"/>
              </a:highlight>
            </a:endParaRPr>
          </a:p>
        </p:txBody>
      </p:sp>
      <p:sp>
        <p:nvSpPr>
          <p:cNvPr id="12" name="Rectangle 11">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0DE4A4F-67B2-354B-96BE-ACB1C2A37419}"/>
              </a:ext>
            </a:extLst>
          </p:cNvPr>
          <p:cNvSpPr>
            <a:spLocks noGrp="1"/>
          </p:cNvSpPr>
          <p:nvPr>
            <p:ph type="sldNum" sz="quarter" idx="12"/>
          </p:nvPr>
        </p:nvSpPr>
        <p:spPr>
          <a:xfrm>
            <a:off x="11704320" y="6459376"/>
            <a:ext cx="448056" cy="365125"/>
          </a:xfrm>
        </p:spPr>
        <p:txBody>
          <a:bodyPr>
            <a:normAutofit/>
          </a:bodyPr>
          <a:lstStyle/>
          <a:p>
            <a:pPr>
              <a:spcAft>
                <a:spcPts val="600"/>
              </a:spcAft>
            </a:pPr>
            <a:fld id="{B52D1F0E-ADB9-054E-881E-D5691EC4F528}" type="slidenum">
              <a:rPr lang="en-US" sz="1100" smtClean="0">
                <a:solidFill>
                  <a:srgbClr val="FFFFFF"/>
                </a:solidFill>
              </a:rPr>
              <a:pPr>
                <a:spcAft>
                  <a:spcPts val="600"/>
                </a:spcAft>
              </a:pPr>
              <a:t>17</a:t>
            </a:fld>
            <a:endParaRPr lang="en-US" sz="1100">
              <a:solidFill>
                <a:srgbClr val="FFFFFF"/>
              </a:solidFill>
            </a:endParaRPr>
          </a:p>
        </p:txBody>
      </p:sp>
    </p:spTree>
    <p:extLst>
      <p:ext uri="{BB962C8B-B14F-4D97-AF65-F5344CB8AC3E}">
        <p14:creationId xmlns:p14="http://schemas.microsoft.com/office/powerpoint/2010/main" val="3700543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D18ED-ACEB-C643-BD62-AD1DA66359DD}"/>
              </a:ext>
            </a:extLst>
          </p:cNvPr>
          <p:cNvSpPr>
            <a:spLocks noGrp="1"/>
          </p:cNvSpPr>
          <p:nvPr>
            <p:ph type="title"/>
          </p:nvPr>
        </p:nvSpPr>
        <p:spPr/>
        <p:txBody>
          <a:bodyPr>
            <a:normAutofit/>
          </a:bodyPr>
          <a:lstStyle/>
          <a:p>
            <a:pPr algn="ctr"/>
            <a:r>
              <a:rPr lang="en-US" sz="3600" b="1" dirty="0"/>
              <a:t>Nomenclature</a:t>
            </a:r>
            <a:r>
              <a:rPr lang="en-US" sz="3600" dirty="0"/>
              <a:t>: </a:t>
            </a:r>
            <a:r>
              <a:rPr lang="en-US" sz="3600" i="1" dirty="0"/>
              <a:t>Objectives, Metrics &amp; Targets</a:t>
            </a:r>
          </a:p>
        </p:txBody>
      </p:sp>
      <p:grpSp>
        <p:nvGrpSpPr>
          <p:cNvPr id="6" name="Group 5">
            <a:extLst>
              <a:ext uri="{FF2B5EF4-FFF2-40B4-BE49-F238E27FC236}">
                <a16:creationId xmlns:a16="http://schemas.microsoft.com/office/drawing/2014/main" id="{AF952D65-49C3-124D-8D3A-54DAAFD09E92}"/>
              </a:ext>
            </a:extLst>
          </p:cNvPr>
          <p:cNvGrpSpPr/>
          <p:nvPr/>
        </p:nvGrpSpPr>
        <p:grpSpPr>
          <a:xfrm>
            <a:off x="3056434" y="1046398"/>
            <a:ext cx="5775287" cy="5138163"/>
            <a:chOff x="3082628" y="582281"/>
            <a:chExt cx="5775287" cy="5138163"/>
          </a:xfrm>
          <a:solidFill>
            <a:schemeClr val="accent6"/>
          </a:solidFill>
        </p:grpSpPr>
        <p:sp>
          <p:nvSpPr>
            <p:cNvPr id="7" name="Freeform 6">
              <a:extLst>
                <a:ext uri="{FF2B5EF4-FFF2-40B4-BE49-F238E27FC236}">
                  <a16:creationId xmlns:a16="http://schemas.microsoft.com/office/drawing/2014/main" id="{252B6554-5E91-0C46-AAE3-D47B1D1E1D38}"/>
                </a:ext>
              </a:extLst>
            </p:cNvPr>
            <p:cNvSpPr/>
            <p:nvPr/>
          </p:nvSpPr>
          <p:spPr>
            <a:xfrm>
              <a:off x="5058031" y="582281"/>
              <a:ext cx="2033289" cy="1016644"/>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OBJECTIVE: The primary purpose(s) of a segment (and programs within the segment). </a:t>
              </a:r>
            </a:p>
          </p:txBody>
        </p:sp>
        <p:sp>
          <p:nvSpPr>
            <p:cNvPr id="9" name="Freeform 8">
              <a:extLst>
                <a:ext uri="{FF2B5EF4-FFF2-40B4-BE49-F238E27FC236}">
                  <a16:creationId xmlns:a16="http://schemas.microsoft.com/office/drawing/2014/main" id="{78CE8F82-2F47-F643-B133-47C2B0435730}"/>
                </a:ext>
              </a:extLst>
            </p:cNvPr>
            <p:cNvSpPr/>
            <p:nvPr/>
          </p:nvSpPr>
          <p:spPr>
            <a:xfrm>
              <a:off x="6824626" y="4703800"/>
              <a:ext cx="2033289" cy="1016644"/>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TARGET: A quantitative and/or qualitative goal for each Metric</a:t>
              </a:r>
            </a:p>
          </p:txBody>
        </p:sp>
        <p:sp>
          <p:nvSpPr>
            <p:cNvPr id="13" name="Freeform 12">
              <a:extLst>
                <a:ext uri="{FF2B5EF4-FFF2-40B4-BE49-F238E27FC236}">
                  <a16:creationId xmlns:a16="http://schemas.microsoft.com/office/drawing/2014/main" id="{49E8760C-D145-CC4D-8032-777953910043}"/>
                </a:ext>
              </a:extLst>
            </p:cNvPr>
            <p:cNvSpPr/>
            <p:nvPr/>
          </p:nvSpPr>
          <p:spPr>
            <a:xfrm>
              <a:off x="3082628" y="4689286"/>
              <a:ext cx="2033289" cy="1016644"/>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TARGET: A quantitative and/or qualitative goal for each Metric</a:t>
              </a:r>
            </a:p>
          </p:txBody>
        </p:sp>
      </p:grpSp>
      <p:sp>
        <p:nvSpPr>
          <p:cNvPr id="4" name="Slide Number Placeholder 3">
            <a:extLst>
              <a:ext uri="{FF2B5EF4-FFF2-40B4-BE49-F238E27FC236}">
                <a16:creationId xmlns:a16="http://schemas.microsoft.com/office/drawing/2014/main" id="{060C74F9-FA1E-BF49-9280-5E9B299346B6}"/>
              </a:ext>
            </a:extLst>
          </p:cNvPr>
          <p:cNvSpPr>
            <a:spLocks noGrp="1"/>
          </p:cNvSpPr>
          <p:nvPr>
            <p:ph type="sldNum" sz="quarter" idx="12"/>
          </p:nvPr>
        </p:nvSpPr>
        <p:spPr>
          <a:xfrm>
            <a:off x="9225229" y="631031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5" name="Freeform 14">
            <a:extLst>
              <a:ext uri="{FF2B5EF4-FFF2-40B4-BE49-F238E27FC236}">
                <a16:creationId xmlns:a16="http://schemas.microsoft.com/office/drawing/2014/main" id="{7A1770BF-12CC-9E46-8891-D8C3366F83D9}"/>
              </a:ext>
            </a:extLst>
          </p:cNvPr>
          <p:cNvSpPr/>
          <p:nvPr/>
        </p:nvSpPr>
        <p:spPr>
          <a:xfrm>
            <a:off x="3070951" y="3032271"/>
            <a:ext cx="2033289" cy="1016644"/>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METRIC(S): The most important yardstick(s) by which an Objective can be tracked and measured. </a:t>
            </a:r>
          </a:p>
        </p:txBody>
      </p:sp>
      <p:sp>
        <p:nvSpPr>
          <p:cNvPr id="17" name="Freeform 16">
            <a:extLst>
              <a:ext uri="{FF2B5EF4-FFF2-40B4-BE49-F238E27FC236}">
                <a16:creationId xmlns:a16="http://schemas.microsoft.com/office/drawing/2014/main" id="{848CEAD2-1312-3A4C-9435-57E4881A6C13}"/>
              </a:ext>
            </a:extLst>
          </p:cNvPr>
          <p:cNvSpPr/>
          <p:nvPr/>
        </p:nvSpPr>
        <p:spPr>
          <a:xfrm>
            <a:off x="6810206" y="3029486"/>
            <a:ext cx="2033289" cy="1050715"/>
          </a:xfrm>
          <a:custGeom>
            <a:avLst/>
            <a:gdLst>
              <a:gd name="connsiteX0" fmla="*/ 0 w 2033289"/>
              <a:gd name="connsiteY0" fmla="*/ 101664 h 1016644"/>
              <a:gd name="connsiteX1" fmla="*/ 101664 w 2033289"/>
              <a:gd name="connsiteY1" fmla="*/ 0 h 1016644"/>
              <a:gd name="connsiteX2" fmla="*/ 1931625 w 2033289"/>
              <a:gd name="connsiteY2" fmla="*/ 0 h 1016644"/>
              <a:gd name="connsiteX3" fmla="*/ 2033289 w 2033289"/>
              <a:gd name="connsiteY3" fmla="*/ 101664 h 1016644"/>
              <a:gd name="connsiteX4" fmla="*/ 2033289 w 2033289"/>
              <a:gd name="connsiteY4" fmla="*/ 914980 h 1016644"/>
              <a:gd name="connsiteX5" fmla="*/ 1931625 w 2033289"/>
              <a:gd name="connsiteY5" fmla="*/ 1016644 h 1016644"/>
              <a:gd name="connsiteX6" fmla="*/ 101664 w 2033289"/>
              <a:gd name="connsiteY6" fmla="*/ 1016644 h 1016644"/>
              <a:gd name="connsiteX7" fmla="*/ 0 w 2033289"/>
              <a:gd name="connsiteY7" fmla="*/ 914980 h 1016644"/>
              <a:gd name="connsiteX8" fmla="*/ 0 w 2033289"/>
              <a:gd name="connsiteY8" fmla="*/ 101664 h 101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33289" h="1016644">
                <a:moveTo>
                  <a:pt x="0" y="101664"/>
                </a:moveTo>
                <a:cubicBezTo>
                  <a:pt x="0" y="45517"/>
                  <a:pt x="45517" y="0"/>
                  <a:pt x="101664" y="0"/>
                </a:cubicBezTo>
                <a:lnTo>
                  <a:pt x="1931625" y="0"/>
                </a:lnTo>
                <a:cubicBezTo>
                  <a:pt x="1987772" y="0"/>
                  <a:pt x="2033289" y="45517"/>
                  <a:pt x="2033289" y="101664"/>
                </a:cubicBezTo>
                <a:lnTo>
                  <a:pt x="2033289" y="914980"/>
                </a:lnTo>
                <a:cubicBezTo>
                  <a:pt x="2033289" y="971127"/>
                  <a:pt x="1987772" y="1016644"/>
                  <a:pt x="1931625" y="1016644"/>
                </a:cubicBezTo>
                <a:lnTo>
                  <a:pt x="101664" y="1016644"/>
                </a:lnTo>
                <a:cubicBezTo>
                  <a:pt x="45517" y="1016644"/>
                  <a:pt x="0" y="971127"/>
                  <a:pt x="0" y="914980"/>
                </a:cubicBezTo>
                <a:lnTo>
                  <a:pt x="0" y="101664"/>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306" tIns="79306" rIns="79306" bIns="79306" numCol="1" spcCol="1270" anchor="ctr" anchorCtr="0">
            <a:noAutofit/>
          </a:bodyPr>
          <a:lstStyle/>
          <a:p>
            <a:pPr marL="0" marR="0" lvl="0" indent="0" algn="ctr" defTabSz="577850" rtl="0" eaLnBrk="1" fontAlgn="auto" latinLnBrk="0" hangingPunct="1">
              <a:lnSpc>
                <a:spcPct val="90000"/>
              </a:lnSpc>
              <a:spcBef>
                <a:spcPct val="0"/>
              </a:spcBef>
              <a:spcAft>
                <a:spcPct val="3500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rPr>
              <a:t>METRIC(S): The most important yardstick(s) by which an Objective can be tracked and measured. </a:t>
            </a:r>
          </a:p>
        </p:txBody>
      </p:sp>
      <p:sp>
        <p:nvSpPr>
          <p:cNvPr id="21" name="Down Arrow 20">
            <a:extLst>
              <a:ext uri="{FF2B5EF4-FFF2-40B4-BE49-F238E27FC236}">
                <a16:creationId xmlns:a16="http://schemas.microsoft.com/office/drawing/2014/main" id="{DC6DB04C-7D66-524E-ABAA-80E4F67FB2C8}"/>
              </a:ext>
            </a:extLst>
          </p:cNvPr>
          <p:cNvSpPr/>
          <p:nvPr/>
        </p:nvSpPr>
        <p:spPr>
          <a:xfrm rot="19000200" flipH="1">
            <a:off x="7412399" y="1794333"/>
            <a:ext cx="230262" cy="1415611"/>
          </a:xfrm>
          <a:prstGeom prst="downArrow">
            <a:avLst>
              <a:gd name="adj1" fmla="val 50000"/>
              <a:gd name="adj2" fmla="val 46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Down Arrow 21">
            <a:extLst>
              <a:ext uri="{FF2B5EF4-FFF2-40B4-BE49-F238E27FC236}">
                <a16:creationId xmlns:a16="http://schemas.microsoft.com/office/drawing/2014/main" id="{26A41ACC-4267-AA4D-98F7-B6D2C418E23F}"/>
              </a:ext>
            </a:extLst>
          </p:cNvPr>
          <p:cNvSpPr/>
          <p:nvPr/>
        </p:nvSpPr>
        <p:spPr>
          <a:xfrm rot="10800000">
            <a:off x="3986638" y="4098618"/>
            <a:ext cx="270124" cy="1059737"/>
          </a:xfrm>
          <a:prstGeom prst="downArrow">
            <a:avLst>
              <a:gd name="adj1" fmla="val 50000"/>
              <a:gd name="adj2" fmla="val 4614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Down Arrow 24">
            <a:extLst>
              <a:ext uri="{FF2B5EF4-FFF2-40B4-BE49-F238E27FC236}">
                <a16:creationId xmlns:a16="http://schemas.microsoft.com/office/drawing/2014/main" id="{77D41236-5122-5B46-A114-0D2C73A3528E}"/>
              </a:ext>
            </a:extLst>
          </p:cNvPr>
          <p:cNvSpPr/>
          <p:nvPr/>
        </p:nvSpPr>
        <p:spPr>
          <a:xfrm rot="10800000">
            <a:off x="7826850" y="4098617"/>
            <a:ext cx="270124" cy="1059737"/>
          </a:xfrm>
          <a:prstGeom prst="downArrow">
            <a:avLst>
              <a:gd name="adj1" fmla="val 50000"/>
              <a:gd name="adj2" fmla="val 4614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Down Arrow 23">
            <a:extLst>
              <a:ext uri="{FF2B5EF4-FFF2-40B4-BE49-F238E27FC236}">
                <a16:creationId xmlns:a16="http://schemas.microsoft.com/office/drawing/2014/main" id="{C5AF29C7-8E40-3C44-A882-D6D3947206B9}"/>
              </a:ext>
            </a:extLst>
          </p:cNvPr>
          <p:cNvSpPr/>
          <p:nvPr/>
        </p:nvSpPr>
        <p:spPr>
          <a:xfrm rot="2760938" flipH="1">
            <a:off x="4486970" y="1844129"/>
            <a:ext cx="213852" cy="1386805"/>
          </a:xfrm>
          <a:prstGeom prst="downArrow">
            <a:avLst>
              <a:gd name="adj1" fmla="val 50000"/>
              <a:gd name="adj2" fmla="val 46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8911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FE8227-C443-417B-BA91-520EB1EF4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0722E4-1133-144C-AEEF-2FC569F1352C}"/>
              </a:ext>
            </a:extLst>
          </p:cNvPr>
          <p:cNvSpPr>
            <a:spLocks noGrp="1"/>
          </p:cNvSpPr>
          <p:nvPr>
            <p:ph type="title"/>
          </p:nvPr>
        </p:nvSpPr>
        <p:spPr>
          <a:xfrm>
            <a:off x="8643193" y="489507"/>
            <a:ext cx="3091607" cy="1655483"/>
          </a:xfrm>
        </p:spPr>
        <p:txBody>
          <a:bodyPr anchor="b">
            <a:normAutofit/>
          </a:bodyPr>
          <a:lstStyle/>
          <a:p>
            <a:r>
              <a:rPr lang="en-US" sz="3700"/>
              <a:t>Working Group Level-Setting Discussion</a:t>
            </a:r>
            <a:endParaRPr lang="en-US" sz="3700">
              <a:highlight>
                <a:srgbClr val="FFFF00"/>
              </a:highlight>
            </a:endParaRPr>
          </a:p>
        </p:txBody>
      </p:sp>
      <p:pic>
        <p:nvPicPr>
          <p:cNvPr id="6" name="Picture 5" descr="Large skydiving group mid-air">
            <a:extLst>
              <a:ext uri="{FF2B5EF4-FFF2-40B4-BE49-F238E27FC236}">
                <a16:creationId xmlns:a16="http://schemas.microsoft.com/office/drawing/2014/main" id="{16A51F68-CAB3-4540-BB71-82FB65291050}"/>
              </a:ext>
            </a:extLst>
          </p:cNvPr>
          <p:cNvPicPr>
            <a:picLocks noChangeAspect="1"/>
          </p:cNvPicPr>
          <p:nvPr/>
        </p:nvPicPr>
        <p:blipFill rotWithShape="1">
          <a:blip r:embed="rId2"/>
          <a:srcRect l="8477" r="7308" b="-2"/>
          <a:stretch/>
        </p:blipFill>
        <p:spPr>
          <a:xfrm>
            <a:off x="20" y="431"/>
            <a:ext cx="8115280" cy="6408311"/>
          </a:xfrm>
          <a:prstGeom prst="rect">
            <a:avLst/>
          </a:prstGeom>
        </p:spPr>
      </p:pic>
      <p:sp>
        <p:nvSpPr>
          <p:cNvPr id="3" name="Content Placeholder 2">
            <a:extLst>
              <a:ext uri="{FF2B5EF4-FFF2-40B4-BE49-F238E27FC236}">
                <a16:creationId xmlns:a16="http://schemas.microsoft.com/office/drawing/2014/main" id="{CEC5F441-CC34-ED42-AD7D-738D0CF15C7B}"/>
              </a:ext>
            </a:extLst>
          </p:cNvPr>
          <p:cNvSpPr>
            <a:spLocks noGrp="1"/>
          </p:cNvSpPr>
          <p:nvPr>
            <p:ph idx="1"/>
          </p:nvPr>
        </p:nvSpPr>
        <p:spPr>
          <a:xfrm>
            <a:off x="8643193" y="2418408"/>
            <a:ext cx="2942813" cy="3540265"/>
          </a:xfrm>
        </p:spPr>
        <p:txBody>
          <a:bodyPr>
            <a:normAutofit/>
          </a:bodyPr>
          <a:lstStyle/>
          <a:p>
            <a:pPr marL="0" lvl="0" indent="0">
              <a:buNone/>
            </a:pPr>
            <a:r>
              <a:rPr lang="en-US" sz="2000"/>
              <a:t>Discuss “must-haves”, and any assumptions to make WG successful</a:t>
            </a:r>
          </a:p>
          <a:p>
            <a:pPr marL="0" lvl="0" indent="0">
              <a:buNone/>
            </a:pPr>
            <a:endParaRPr lang="en-US" sz="2000"/>
          </a:p>
        </p:txBody>
      </p:sp>
      <p:sp>
        <p:nvSpPr>
          <p:cNvPr id="12" name="Rectangle 11">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C619F0B7-D2B5-504B-8D52-E12728849CC2}"/>
              </a:ext>
            </a:extLst>
          </p:cNvPr>
          <p:cNvSpPr>
            <a:spLocks noGrp="1"/>
          </p:cNvSpPr>
          <p:nvPr>
            <p:ph type="sldNum" sz="quarter" idx="12"/>
          </p:nvPr>
        </p:nvSpPr>
        <p:spPr>
          <a:xfrm>
            <a:off x="11704320" y="6459376"/>
            <a:ext cx="448056" cy="365125"/>
          </a:xfrm>
        </p:spPr>
        <p:txBody>
          <a:bodyPr>
            <a:normAutofit/>
          </a:bodyPr>
          <a:lstStyle/>
          <a:p>
            <a:pPr>
              <a:spcAft>
                <a:spcPts val="600"/>
              </a:spcAft>
            </a:pPr>
            <a:fld id="{B52D1F0E-ADB9-054E-881E-D5691EC4F528}" type="slidenum">
              <a:rPr lang="en-US" sz="1100">
                <a:solidFill>
                  <a:srgbClr val="FFFFFF"/>
                </a:solidFill>
              </a:rPr>
              <a:pPr>
                <a:spcAft>
                  <a:spcPts val="600"/>
                </a:spcAft>
              </a:pPr>
              <a:t>19</a:t>
            </a:fld>
            <a:endParaRPr lang="en-US" sz="1100">
              <a:solidFill>
                <a:srgbClr val="FFFFFF"/>
              </a:solidFill>
            </a:endParaRPr>
          </a:p>
        </p:txBody>
      </p:sp>
    </p:spTree>
    <p:extLst>
      <p:ext uri="{BB962C8B-B14F-4D97-AF65-F5344CB8AC3E}">
        <p14:creationId xmlns:p14="http://schemas.microsoft.com/office/powerpoint/2010/main" val="371651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48A3-34CA-8B40-922F-6CF3F5C99BD6}"/>
              </a:ext>
            </a:extLst>
          </p:cNvPr>
          <p:cNvSpPr>
            <a:spLocks noGrp="1"/>
          </p:cNvSpPr>
          <p:nvPr>
            <p:ph type="title"/>
          </p:nvPr>
        </p:nvSpPr>
        <p:spPr>
          <a:xfrm>
            <a:off x="561473" y="0"/>
            <a:ext cx="10515600" cy="624226"/>
          </a:xfrm>
        </p:spPr>
        <p:txBody>
          <a:bodyPr>
            <a:normAutofit fontScale="90000"/>
          </a:bodyPr>
          <a:lstStyle/>
          <a:p>
            <a:r>
              <a:rPr lang="en-US" dirty="0"/>
              <a:t>Agenda  </a:t>
            </a:r>
          </a:p>
        </p:txBody>
      </p:sp>
      <p:graphicFrame>
        <p:nvGraphicFramePr>
          <p:cNvPr id="4" name="Table 4">
            <a:extLst>
              <a:ext uri="{FF2B5EF4-FFF2-40B4-BE49-F238E27FC236}">
                <a16:creationId xmlns:a16="http://schemas.microsoft.com/office/drawing/2014/main" id="{A91042DF-2053-4C4B-A950-B71F65DE60CE}"/>
              </a:ext>
            </a:extLst>
          </p:cNvPr>
          <p:cNvGraphicFramePr>
            <a:graphicFrameLocks noGrp="1"/>
          </p:cNvGraphicFramePr>
          <p:nvPr>
            <p:ph idx="1"/>
            <p:extLst>
              <p:ext uri="{D42A27DB-BD31-4B8C-83A1-F6EECF244321}">
                <p14:modId xmlns:p14="http://schemas.microsoft.com/office/powerpoint/2010/main" val="1860094720"/>
              </p:ext>
            </p:extLst>
          </p:nvPr>
        </p:nvGraphicFramePr>
        <p:xfrm>
          <a:off x="523373" y="651526"/>
          <a:ext cx="11145253" cy="5958840"/>
        </p:xfrm>
        <a:graphic>
          <a:graphicData uri="http://schemas.openxmlformats.org/drawingml/2006/table">
            <a:tbl>
              <a:tblPr firstRow="1" bandRow="1">
                <a:tableStyleId>{5C22544A-7EE6-4342-B048-85BDC9FD1C3A}</a:tableStyleId>
              </a:tblPr>
              <a:tblGrid>
                <a:gridCol w="832612">
                  <a:extLst>
                    <a:ext uri="{9D8B030D-6E8A-4147-A177-3AD203B41FA5}">
                      <a16:colId xmlns:a16="http://schemas.microsoft.com/office/drawing/2014/main" val="1773343218"/>
                    </a:ext>
                  </a:extLst>
                </a:gridCol>
                <a:gridCol w="10312641">
                  <a:extLst>
                    <a:ext uri="{9D8B030D-6E8A-4147-A177-3AD203B41FA5}">
                      <a16:colId xmlns:a16="http://schemas.microsoft.com/office/drawing/2014/main" val="707989641"/>
                    </a:ext>
                  </a:extLst>
                </a:gridCol>
              </a:tblGrid>
              <a:tr h="370840">
                <a:tc>
                  <a:txBody>
                    <a:bodyPr/>
                    <a:lstStyle/>
                    <a:p>
                      <a:r>
                        <a:rPr lang="en-US" sz="1600" dirty="0"/>
                        <a:t>Time</a:t>
                      </a:r>
                    </a:p>
                  </a:txBody>
                  <a:tcPr/>
                </a:tc>
                <a:tc>
                  <a:txBody>
                    <a:bodyPr/>
                    <a:lstStyle/>
                    <a:p>
                      <a:r>
                        <a:rPr lang="en-US" sz="1600" dirty="0"/>
                        <a:t>Topic</a:t>
                      </a:r>
                    </a:p>
                  </a:txBody>
                  <a:tcPr/>
                </a:tc>
                <a:extLst>
                  <a:ext uri="{0D108BD9-81ED-4DB2-BD59-A6C34878D82A}">
                    <a16:rowId xmlns:a16="http://schemas.microsoft.com/office/drawing/2014/main" val="3365210988"/>
                  </a:ext>
                </a:extLst>
              </a:tr>
              <a:tr h="370840">
                <a:tc>
                  <a:txBody>
                    <a:bodyPr/>
                    <a:lstStyle/>
                    <a:p>
                      <a:r>
                        <a:rPr lang="en-US" sz="1600" dirty="0"/>
                        <a:t>9:00</a:t>
                      </a:r>
                    </a:p>
                  </a:txBody>
                  <a:tcPr/>
                </a:tc>
                <a:tc>
                  <a:txBody>
                    <a:bodyPr/>
                    <a:lstStyle/>
                    <a:p>
                      <a:r>
                        <a:rPr lang="en-US" sz="1600" b="1" kern="1200" dirty="0">
                          <a:solidFill>
                            <a:schemeClr val="dk1"/>
                          </a:solidFill>
                          <a:effectLst/>
                          <a:latin typeface="+mn-lt"/>
                          <a:ea typeface="+mn-ea"/>
                          <a:cs typeface="+mn-cs"/>
                        </a:rPr>
                        <a:t>Introductions</a:t>
                      </a:r>
                      <a:endParaRPr lang="en-US"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Working Group Member/Facilitation Team introductions</a:t>
                      </a: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Non-CAEECC WG members disclosures </a:t>
                      </a:r>
                    </a:p>
                  </a:txBody>
                  <a:tcPr/>
                </a:tc>
                <a:extLst>
                  <a:ext uri="{0D108BD9-81ED-4DB2-BD59-A6C34878D82A}">
                    <a16:rowId xmlns:a16="http://schemas.microsoft.com/office/drawing/2014/main" val="2062219895"/>
                  </a:ext>
                </a:extLst>
              </a:tr>
              <a:tr h="370840">
                <a:tc>
                  <a:txBody>
                    <a:bodyPr/>
                    <a:lstStyle/>
                    <a:p>
                      <a:r>
                        <a:rPr lang="en-US" sz="1600" dirty="0"/>
                        <a:t>9:15</a:t>
                      </a:r>
                    </a:p>
                  </a:txBody>
                  <a:tcPr/>
                </a:tc>
                <a:tc>
                  <a:txBody>
                    <a:bodyPr/>
                    <a:lstStyle/>
                    <a:p>
                      <a:r>
                        <a:rPr lang="en-US" sz="1600" b="1" kern="1200" dirty="0">
                          <a:solidFill>
                            <a:schemeClr val="dk1"/>
                          </a:solidFill>
                          <a:effectLst/>
                          <a:latin typeface="+mn-lt"/>
                          <a:ea typeface="+mn-ea"/>
                          <a:cs typeface="+mn-cs"/>
                        </a:rPr>
                        <a:t>Working Group Charge &amp; Process</a:t>
                      </a:r>
                      <a:endParaRPr lang="en-US"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Review WG Charge, Scope, Approach, Key Questions, Deliverables &amp; Groundrules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Refining nomenclature; distinguishing between Equity and existing low-income Energy Savings Assistance program</a:t>
                      </a: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Discuss “must-haves”, and any assumptions to make WG successful</a:t>
                      </a:r>
                    </a:p>
                  </a:txBody>
                  <a:tcPr/>
                </a:tc>
                <a:extLst>
                  <a:ext uri="{0D108BD9-81ED-4DB2-BD59-A6C34878D82A}">
                    <a16:rowId xmlns:a16="http://schemas.microsoft.com/office/drawing/2014/main" val="3468301556"/>
                  </a:ext>
                </a:extLst>
              </a:tr>
              <a:tr h="370840">
                <a:tc>
                  <a:txBody>
                    <a:bodyPr/>
                    <a:lstStyle/>
                    <a:p>
                      <a:r>
                        <a:rPr lang="en-US" sz="1600" dirty="0"/>
                        <a:t>9:45</a:t>
                      </a:r>
                    </a:p>
                  </a:txBody>
                  <a:tcPr/>
                </a:tc>
                <a:tc>
                  <a:txBody>
                    <a:bodyPr/>
                    <a:lstStyle/>
                    <a:p>
                      <a:r>
                        <a:rPr lang="en-US" sz="1600" b="1" kern="1200" dirty="0">
                          <a:solidFill>
                            <a:schemeClr val="dk1"/>
                          </a:solidFill>
                          <a:effectLst/>
                          <a:latin typeface="+mn-lt"/>
                          <a:ea typeface="+mn-ea"/>
                          <a:cs typeface="+mn-cs"/>
                        </a:rPr>
                        <a:t>Segment Objectives </a:t>
                      </a:r>
                      <a:endParaRPr lang="en-US" sz="1600" kern="1200" dirty="0">
                        <a:solidFill>
                          <a:schemeClr val="dk1"/>
                        </a:solidFill>
                        <a:effectLst/>
                        <a:highlight>
                          <a:srgbClr val="FFFF00"/>
                        </a:highlight>
                        <a:latin typeface="+mn-lt"/>
                        <a:ea typeface="+mn-ea"/>
                        <a:cs typeface="+mn-cs"/>
                      </a:endParaRP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Review CPUC Equity segment definition, CEC Energy Equity Indicators, and Cal Public Advocates proposal, as potential starting points for Objectives</a:t>
                      </a: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Identify any gaps in Objectives, and brainstorm potential additional/alternative Objectives</a:t>
                      </a: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Discuss initial Objective priorities and preferences</a:t>
                      </a:r>
                    </a:p>
                  </a:txBody>
                  <a:tcPr/>
                </a:tc>
                <a:extLst>
                  <a:ext uri="{0D108BD9-81ED-4DB2-BD59-A6C34878D82A}">
                    <a16:rowId xmlns:a16="http://schemas.microsoft.com/office/drawing/2014/main" val="178382290"/>
                  </a:ext>
                </a:extLst>
              </a:tr>
              <a:tr h="370840">
                <a:tc>
                  <a:txBody>
                    <a:bodyPr/>
                    <a:lstStyle/>
                    <a:p>
                      <a:r>
                        <a:rPr lang="en-US" sz="1600" dirty="0"/>
                        <a:t>11:15</a:t>
                      </a:r>
                    </a:p>
                  </a:txBody>
                  <a:tcPr/>
                </a:tc>
                <a:tc>
                  <a:txBody>
                    <a:bodyPr/>
                    <a:lstStyle/>
                    <a:p>
                      <a:r>
                        <a:rPr lang="en-US" sz="1600" dirty="0"/>
                        <a:t>Break</a:t>
                      </a:r>
                    </a:p>
                  </a:txBody>
                  <a:tcPr/>
                </a:tc>
                <a:extLst>
                  <a:ext uri="{0D108BD9-81ED-4DB2-BD59-A6C34878D82A}">
                    <a16:rowId xmlns:a16="http://schemas.microsoft.com/office/drawing/2014/main" val="1238815366"/>
                  </a:ext>
                </a:extLst>
              </a:tr>
              <a:tr h="370840">
                <a:tc>
                  <a:txBody>
                    <a:bodyPr/>
                    <a:lstStyle/>
                    <a:p>
                      <a:r>
                        <a:rPr lang="en-US" sz="1600" dirty="0"/>
                        <a:t>11:30</a:t>
                      </a:r>
                    </a:p>
                  </a:txBody>
                  <a:tcPr/>
                </a:tc>
                <a:tc>
                  <a:txBody>
                    <a:bodyPr/>
                    <a:lstStyle/>
                    <a:p>
                      <a:r>
                        <a:rPr lang="en-US" sz="1600" b="1" kern="1200" dirty="0">
                          <a:solidFill>
                            <a:schemeClr val="dk1"/>
                          </a:solidFill>
                          <a:effectLst/>
                          <a:latin typeface="+mn-lt"/>
                          <a:ea typeface="+mn-ea"/>
                          <a:cs typeface="+mn-cs"/>
                        </a:rPr>
                        <a:t>Associated Priority Metrics (for each Segment Objective)</a:t>
                      </a:r>
                      <a:endParaRPr lang="en-US"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Review related potential Metrics for each Segment Objective (from CPUC, Cal Public Advocates, CEC and CEJA)</a:t>
                      </a: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Identify any gaps in Metrics, and brainstorm alternatives</a:t>
                      </a:r>
                    </a:p>
                  </a:txBody>
                  <a:tcPr/>
                </a:tc>
                <a:extLst>
                  <a:ext uri="{0D108BD9-81ED-4DB2-BD59-A6C34878D82A}">
                    <a16:rowId xmlns:a16="http://schemas.microsoft.com/office/drawing/2014/main" val="2871068015"/>
                  </a:ext>
                </a:extLst>
              </a:tr>
              <a:tr h="370840">
                <a:tc>
                  <a:txBody>
                    <a:bodyPr/>
                    <a:lstStyle/>
                    <a:p>
                      <a:r>
                        <a:rPr lang="en-US" sz="1600" dirty="0"/>
                        <a:t>12:40</a:t>
                      </a:r>
                    </a:p>
                  </a:txBody>
                  <a:tcPr/>
                </a:tc>
                <a:tc>
                  <a:txBody>
                    <a:bodyPr/>
                    <a:lstStyle/>
                    <a:p>
                      <a:r>
                        <a:rPr lang="en-US" sz="1600" b="1" kern="1200" dirty="0">
                          <a:solidFill>
                            <a:schemeClr val="dk1"/>
                          </a:solidFill>
                          <a:effectLst/>
                          <a:latin typeface="+mn-lt"/>
                          <a:ea typeface="+mn-ea"/>
                          <a:cs typeface="+mn-cs"/>
                        </a:rPr>
                        <a:t>Wrap-Up and Next Steps</a:t>
                      </a:r>
                      <a:endParaRPr lang="en-US"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Debrief where ended up and how meeting went</a:t>
                      </a:r>
                    </a:p>
                    <a:p>
                      <a:pPr marL="285750" lvl="0" indent="-285750">
                        <a:buFont typeface="Arial" panose="020B0604020202020204" pitchFamily="34" charset="0"/>
                        <a:buChar char="•"/>
                      </a:pPr>
                      <a:r>
                        <a:rPr lang="en-US" sz="1600" kern="1200" dirty="0">
                          <a:solidFill>
                            <a:schemeClr val="dk1"/>
                          </a:solidFill>
                          <a:effectLst/>
                          <a:latin typeface="+mn-lt"/>
                          <a:ea typeface="+mn-ea"/>
                          <a:cs typeface="+mn-cs"/>
                        </a:rPr>
                        <a:t>Identify clear next steps including homework assignment</a:t>
                      </a:r>
                    </a:p>
                  </a:txBody>
                  <a:tcPr/>
                </a:tc>
                <a:extLst>
                  <a:ext uri="{0D108BD9-81ED-4DB2-BD59-A6C34878D82A}">
                    <a16:rowId xmlns:a16="http://schemas.microsoft.com/office/drawing/2014/main" val="1436755126"/>
                  </a:ext>
                </a:extLst>
              </a:tr>
              <a:tr h="370840">
                <a:tc>
                  <a:txBody>
                    <a:bodyPr/>
                    <a:lstStyle/>
                    <a:p>
                      <a:r>
                        <a:rPr lang="en-US" sz="1600" dirty="0"/>
                        <a:t>1:00</a:t>
                      </a:r>
                    </a:p>
                  </a:txBody>
                  <a:tcPr/>
                </a:tc>
                <a:tc>
                  <a:txBody>
                    <a:bodyPr/>
                    <a:lstStyle/>
                    <a:p>
                      <a:r>
                        <a:rPr lang="en-US" sz="1600" b="1" dirty="0"/>
                        <a:t>Adjourn</a:t>
                      </a:r>
                    </a:p>
                  </a:txBody>
                  <a:tcPr/>
                </a:tc>
                <a:extLst>
                  <a:ext uri="{0D108BD9-81ED-4DB2-BD59-A6C34878D82A}">
                    <a16:rowId xmlns:a16="http://schemas.microsoft.com/office/drawing/2014/main" val="3679205226"/>
                  </a:ext>
                </a:extLst>
              </a:tr>
            </a:tbl>
          </a:graphicData>
        </a:graphic>
      </p:graphicFrame>
    </p:spTree>
    <p:extLst>
      <p:ext uri="{BB962C8B-B14F-4D97-AF65-F5344CB8AC3E}">
        <p14:creationId xmlns:p14="http://schemas.microsoft.com/office/powerpoint/2010/main" val="298375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260964" y="884419"/>
            <a:ext cx="3197013" cy="5115009"/>
          </a:xfrm>
        </p:spPr>
        <p:txBody>
          <a:bodyPr anchor="t">
            <a:noAutofit/>
          </a:bodyPr>
          <a:lstStyle/>
          <a:p>
            <a:pPr algn="ctr"/>
            <a:r>
              <a:rPr lang="en-US" sz="2400" u="sng" dirty="0">
                <a:solidFill>
                  <a:schemeClr val="bg1"/>
                </a:solidFill>
              </a:rPr>
              <a:t>KEY QUESTIONS: </a:t>
            </a:r>
            <a:br>
              <a:rPr lang="en-US" sz="2400" dirty="0">
                <a:solidFill>
                  <a:schemeClr val="bg1"/>
                </a:solidFill>
              </a:rPr>
            </a:br>
            <a:br>
              <a:rPr lang="en-US" sz="2400" dirty="0">
                <a:solidFill>
                  <a:schemeClr val="bg1"/>
                </a:solidFill>
              </a:rPr>
            </a:br>
            <a:r>
              <a:rPr lang="en-US" sz="2400" dirty="0">
                <a:solidFill>
                  <a:schemeClr val="bg1"/>
                </a:solidFill>
              </a:rPr>
              <a:t>1) Are the Objectives listed in the CPUC, Cal Public Advocates, or CEC tabs the right Objectives to use for this process?</a:t>
            </a:r>
            <a:br>
              <a:rPr lang="en-US" sz="2400" dirty="0">
                <a:solidFill>
                  <a:schemeClr val="bg1"/>
                </a:solidFill>
              </a:rPr>
            </a:br>
            <a:br>
              <a:rPr lang="en-US" sz="2400" dirty="0">
                <a:solidFill>
                  <a:schemeClr val="bg1"/>
                </a:solidFill>
              </a:rPr>
            </a:br>
            <a:r>
              <a:rPr lang="en-US" sz="2400" dirty="0">
                <a:solidFill>
                  <a:schemeClr val="bg1"/>
                </a:solidFill>
              </a:rPr>
              <a:t>2) If not, what Objectives should we be using instead?</a:t>
            </a:r>
            <a:br>
              <a:rPr lang="en-US" sz="2400" dirty="0">
                <a:solidFill>
                  <a:schemeClr val="bg1"/>
                </a:solidFill>
              </a:rPr>
            </a:br>
            <a:br>
              <a:rPr lang="en-US" sz="2400" dirty="0">
                <a:solidFill>
                  <a:schemeClr val="bg1"/>
                </a:solidFill>
              </a:rPr>
            </a:br>
            <a:r>
              <a:rPr lang="en-US" sz="2400" dirty="0">
                <a:solidFill>
                  <a:schemeClr val="bg1"/>
                </a:solidFill>
              </a:rPr>
              <a:t>3) Are there Objectives missing from these tabs that should be added?</a:t>
            </a: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marL="0" lvl="0" indent="0">
              <a:buNone/>
            </a:pPr>
            <a:r>
              <a:rPr lang="en-US" sz="3600" b="1" dirty="0"/>
              <a:t>OBJECTIVES (at the Segment Level)</a:t>
            </a:r>
          </a:p>
          <a:p>
            <a:pPr lvl="0"/>
            <a:r>
              <a:rPr lang="en-US" dirty="0"/>
              <a:t>Review CPUC Equity segment definition, CEC Energy Equity Indicators, and Cal Public Advocates proposal, as potential starting points for Objectives</a:t>
            </a:r>
          </a:p>
          <a:p>
            <a:pPr lvl="0"/>
            <a:r>
              <a:rPr lang="en-US" dirty="0"/>
              <a:t>Identify any gaps in Objectives, and brainstorm potential additional/alternative Objectives</a:t>
            </a:r>
          </a:p>
          <a:p>
            <a:pPr lvl="0"/>
            <a:r>
              <a:rPr lang="en-US" dirty="0"/>
              <a:t>Discuss initial Objective priorities and preferences</a:t>
            </a:r>
          </a:p>
        </p:txBody>
      </p:sp>
    </p:spTree>
    <p:extLst>
      <p:ext uri="{BB962C8B-B14F-4D97-AF65-F5344CB8AC3E}">
        <p14:creationId xmlns:p14="http://schemas.microsoft.com/office/powerpoint/2010/main" val="329327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7BB7-00E6-FC43-A7DF-74DE4FE0E10F}"/>
              </a:ext>
            </a:extLst>
          </p:cNvPr>
          <p:cNvSpPr>
            <a:spLocks noGrp="1"/>
          </p:cNvSpPr>
          <p:nvPr>
            <p:ph type="title"/>
          </p:nvPr>
        </p:nvSpPr>
        <p:spPr/>
        <p:txBody>
          <a:bodyPr/>
          <a:lstStyle/>
          <a:p>
            <a:r>
              <a:rPr lang="en-US" dirty="0"/>
              <a:t>Metric Setting Principles</a:t>
            </a:r>
          </a:p>
        </p:txBody>
      </p:sp>
      <p:sp>
        <p:nvSpPr>
          <p:cNvPr id="3" name="Content Placeholder 2">
            <a:extLst>
              <a:ext uri="{FF2B5EF4-FFF2-40B4-BE49-F238E27FC236}">
                <a16:creationId xmlns:a16="http://schemas.microsoft.com/office/drawing/2014/main" id="{D0C05AFA-5777-C74F-BAA0-2EA4FC254EDA}"/>
              </a:ext>
            </a:extLst>
          </p:cNvPr>
          <p:cNvSpPr>
            <a:spLocks noGrp="1"/>
          </p:cNvSpPr>
          <p:nvPr>
            <p:ph idx="1"/>
          </p:nvPr>
        </p:nvSpPr>
        <p:spPr/>
        <p:txBody>
          <a:bodyPr/>
          <a:lstStyle/>
          <a:p>
            <a:r>
              <a:rPr lang="en-US" dirty="0"/>
              <a:t>Be used and useful by program administrators to manage their portfolio</a:t>
            </a:r>
          </a:p>
          <a:p>
            <a:r>
              <a:rPr lang="en-US" dirty="0"/>
              <a:t>Be timely</a:t>
            </a:r>
          </a:p>
          <a:p>
            <a:r>
              <a:rPr lang="en-US" dirty="0"/>
              <a:t>Rely on data used in program implementation</a:t>
            </a:r>
          </a:p>
          <a:p>
            <a:r>
              <a:rPr lang="en-US" dirty="0"/>
              <a:t>Be simple to understand and clear of any subjectivity</a:t>
            </a:r>
          </a:p>
          <a:p>
            <a:r>
              <a:rPr lang="en-US" dirty="0"/>
              <a:t>Be output-based</a:t>
            </a:r>
          </a:p>
          <a:p>
            <a:r>
              <a:rPr lang="en-US" dirty="0"/>
              <a:t>Have a readily interpretable meaning, with context added, if needed</a:t>
            </a:r>
          </a:p>
          <a:p>
            <a:r>
              <a:rPr lang="en-US" dirty="0"/>
              <a:t>Not be a replacement for evaluation, measurement, and verification (EM&amp;V)</a:t>
            </a:r>
          </a:p>
          <a:p>
            <a:r>
              <a:rPr lang="en-US" dirty="0"/>
              <a:t>Have longevity</a:t>
            </a:r>
          </a:p>
        </p:txBody>
      </p:sp>
      <p:sp>
        <p:nvSpPr>
          <p:cNvPr id="4" name="Slide Number Placeholder 3">
            <a:extLst>
              <a:ext uri="{FF2B5EF4-FFF2-40B4-BE49-F238E27FC236}">
                <a16:creationId xmlns:a16="http://schemas.microsoft.com/office/drawing/2014/main" id="{4E0F536B-55CD-6748-94E0-3DF282F4CF9A}"/>
              </a:ext>
            </a:extLst>
          </p:cNvPr>
          <p:cNvSpPr>
            <a:spLocks noGrp="1"/>
          </p:cNvSpPr>
          <p:nvPr>
            <p:ph type="sldNum" sz="quarter" idx="12"/>
          </p:nvPr>
        </p:nvSpPr>
        <p:spPr/>
        <p:txBody>
          <a:bodyPr/>
          <a:lstStyle/>
          <a:p>
            <a:fld id="{B52D1F0E-ADB9-054E-881E-D5691EC4F528}" type="slidenum">
              <a:rPr lang="en-US" smtClean="0"/>
              <a:t>21</a:t>
            </a:fld>
            <a:endParaRPr lang="en-US"/>
          </a:p>
        </p:txBody>
      </p:sp>
      <p:sp>
        <p:nvSpPr>
          <p:cNvPr id="5" name="TextBox 4">
            <a:extLst>
              <a:ext uri="{FF2B5EF4-FFF2-40B4-BE49-F238E27FC236}">
                <a16:creationId xmlns:a16="http://schemas.microsoft.com/office/drawing/2014/main" id="{115474D0-F351-1443-834C-254539CC8A41}"/>
              </a:ext>
            </a:extLst>
          </p:cNvPr>
          <p:cNvSpPr txBox="1"/>
          <p:nvPr/>
        </p:nvSpPr>
        <p:spPr>
          <a:xfrm>
            <a:off x="838200" y="6271966"/>
            <a:ext cx="10515600" cy="338554"/>
          </a:xfrm>
          <a:prstGeom prst="rect">
            <a:avLst/>
          </a:prstGeom>
          <a:noFill/>
        </p:spPr>
        <p:txBody>
          <a:bodyPr wrap="square" rtlCol="0">
            <a:spAutoFit/>
          </a:bodyPr>
          <a:lstStyle/>
          <a:p>
            <a:r>
              <a:rPr lang="en-US" sz="1600" i="1" dirty="0"/>
              <a:t>Source: 2017 ALJ Ruling Seeking Comments on Business Plan Metrics, page 3, posted to CAEECC meeting page</a:t>
            </a:r>
          </a:p>
        </p:txBody>
      </p:sp>
    </p:spTree>
    <p:extLst>
      <p:ext uri="{BB962C8B-B14F-4D97-AF65-F5344CB8AC3E}">
        <p14:creationId xmlns:p14="http://schemas.microsoft.com/office/powerpoint/2010/main" val="1319942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260964" y="641615"/>
            <a:ext cx="3197013" cy="5357813"/>
          </a:xfrm>
        </p:spPr>
        <p:txBody>
          <a:bodyPr anchor="t">
            <a:noAutofit/>
          </a:bodyPr>
          <a:lstStyle/>
          <a:p>
            <a:pPr algn="ctr"/>
            <a:br>
              <a:rPr lang="en-US" sz="2400" u="sng" dirty="0">
                <a:solidFill>
                  <a:schemeClr val="bg1"/>
                </a:solidFill>
              </a:rPr>
            </a:br>
            <a:br>
              <a:rPr lang="en-US" sz="2400" u="sng" dirty="0">
                <a:solidFill>
                  <a:schemeClr val="bg1"/>
                </a:solidFill>
              </a:rPr>
            </a:br>
            <a:br>
              <a:rPr lang="en-US" sz="2400" u="sng" dirty="0">
                <a:solidFill>
                  <a:schemeClr val="bg1"/>
                </a:solidFill>
              </a:rPr>
            </a:br>
            <a:br>
              <a:rPr lang="en-US" sz="2400" u="sng" dirty="0">
                <a:solidFill>
                  <a:schemeClr val="bg1"/>
                </a:solidFill>
              </a:rPr>
            </a:br>
            <a:br>
              <a:rPr lang="en-US" sz="2400" u="sng" dirty="0">
                <a:solidFill>
                  <a:schemeClr val="bg1"/>
                </a:solidFill>
              </a:rPr>
            </a:br>
            <a:br>
              <a:rPr lang="en-US" sz="2400" u="sng" dirty="0">
                <a:solidFill>
                  <a:schemeClr val="bg1"/>
                </a:solidFill>
              </a:rPr>
            </a:br>
            <a:r>
              <a:rPr lang="en-US" sz="2400" u="sng" dirty="0">
                <a:solidFill>
                  <a:schemeClr val="bg1"/>
                </a:solidFill>
              </a:rPr>
              <a:t>KEY QUESTION: </a:t>
            </a:r>
            <a:br>
              <a:rPr lang="en-US" sz="2400" dirty="0">
                <a:solidFill>
                  <a:schemeClr val="bg1"/>
                </a:solidFill>
              </a:rPr>
            </a:br>
            <a:br>
              <a:rPr lang="en-US" sz="2400" dirty="0">
                <a:solidFill>
                  <a:schemeClr val="bg1"/>
                </a:solidFill>
              </a:rPr>
            </a:br>
            <a:r>
              <a:rPr lang="en-US" sz="2400" dirty="0">
                <a:solidFill>
                  <a:schemeClr val="bg1"/>
                </a:solidFill>
              </a:rPr>
              <a:t>What is/are the most important Metric(s) for each Objective?</a:t>
            </a:r>
            <a:br>
              <a:rPr lang="en-US" sz="2400" dirty="0">
                <a:solidFill>
                  <a:schemeClr val="bg1"/>
                </a:solidFill>
              </a:rPr>
            </a:br>
            <a:endParaRPr lang="en-US" sz="2400" dirty="0">
              <a:solidFill>
                <a:schemeClr val="bg1"/>
              </a:solidFill>
            </a:endParaRPr>
          </a:p>
        </p:txBody>
      </p:sp>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marL="0" lvl="0" indent="0">
              <a:buNone/>
            </a:pPr>
            <a:r>
              <a:rPr lang="en-US" sz="3900" b="1" dirty="0"/>
              <a:t>ASSOCIATED PRIOIRTY METRICS</a:t>
            </a:r>
            <a:br>
              <a:rPr lang="en-US" sz="3900" b="1" dirty="0"/>
            </a:br>
            <a:r>
              <a:rPr lang="en-US" sz="3900" b="1" dirty="0"/>
              <a:t>(for each Segment Objective)</a:t>
            </a:r>
            <a:r>
              <a:rPr lang="en-US" sz="3900" dirty="0"/>
              <a:t> </a:t>
            </a:r>
          </a:p>
          <a:p>
            <a:pPr lvl="0"/>
            <a:r>
              <a:rPr lang="en-US" dirty="0"/>
              <a:t>Review related potential Metrics for each Segment Objective (from CPUC, Cal Public Advocates, CEC and CEJA)</a:t>
            </a:r>
          </a:p>
          <a:p>
            <a:pPr lvl="0"/>
            <a:r>
              <a:rPr lang="en-US" dirty="0"/>
              <a:t>Identify any gaps in Metrics, and brainstorm alternatives</a:t>
            </a:r>
          </a:p>
        </p:txBody>
      </p:sp>
    </p:spTree>
    <p:extLst>
      <p:ext uri="{BB962C8B-B14F-4D97-AF65-F5344CB8AC3E}">
        <p14:creationId xmlns:p14="http://schemas.microsoft.com/office/powerpoint/2010/main" val="45625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45">
            <a:extLst>
              <a:ext uri="{FF2B5EF4-FFF2-40B4-BE49-F238E27FC236}">
                <a16:creationId xmlns:a16="http://schemas.microsoft.com/office/drawing/2014/main" id="{8408A62E-5888-4462-B3D5-F8078206F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7865"/>
            <a:ext cx="12192000" cy="21301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838200" y="4851400"/>
            <a:ext cx="10515600" cy="1325563"/>
          </a:xfrm>
        </p:spPr>
        <p:txBody>
          <a:bodyPr>
            <a:normAutofit/>
          </a:bodyPr>
          <a:lstStyle/>
          <a:p>
            <a:pPr algn="ctr"/>
            <a:r>
              <a:rPr lang="en-US" sz="4800" b="1">
                <a:solidFill>
                  <a:schemeClr val="bg1"/>
                </a:solidFill>
              </a:rPr>
              <a:t>WRAP UP &amp; NEXT STEPS</a:t>
            </a:r>
            <a:endParaRPr lang="en-US" sz="4800">
              <a:solidFill>
                <a:schemeClr val="bg1"/>
              </a:solidFill>
            </a:endParaRPr>
          </a:p>
        </p:txBody>
      </p:sp>
      <p:graphicFrame>
        <p:nvGraphicFramePr>
          <p:cNvPr id="51" name="Text Placeholder 2">
            <a:extLst>
              <a:ext uri="{FF2B5EF4-FFF2-40B4-BE49-F238E27FC236}">
                <a16:creationId xmlns:a16="http://schemas.microsoft.com/office/drawing/2014/main" id="{92E91531-294E-4DB1-A06C-ABA3CFC7A27F}"/>
              </a:ext>
            </a:extLst>
          </p:cNvPr>
          <p:cNvGraphicFramePr>
            <a:graphicFrameLocks noGrp="1"/>
          </p:cNvGraphicFramePr>
          <p:nvPr>
            <p:ph idx="1"/>
            <p:extLst>
              <p:ext uri="{D42A27DB-BD31-4B8C-83A1-F6EECF244321}">
                <p14:modId xmlns:p14="http://schemas.microsoft.com/office/powerpoint/2010/main" val="1332955402"/>
              </p:ext>
            </p:extLst>
          </p:nvPr>
        </p:nvGraphicFramePr>
        <p:xfrm>
          <a:off x="838200" y="365760"/>
          <a:ext cx="10515600" cy="4297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2502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1EF9468-6834-2C46-9CF3-EDF8E3C7E460}"/>
              </a:ext>
            </a:extLst>
          </p:cNvPr>
          <p:cNvSpPr>
            <a:spLocks noGrp="1"/>
          </p:cNvSpPr>
          <p:nvPr>
            <p:ph type="title"/>
          </p:nvPr>
        </p:nvSpPr>
        <p:spPr>
          <a:xfrm>
            <a:off x="391378" y="320675"/>
            <a:ext cx="11407487" cy="1325563"/>
          </a:xfrm>
        </p:spPr>
        <p:txBody>
          <a:bodyPr>
            <a:normAutofit/>
          </a:bodyPr>
          <a:lstStyle/>
          <a:p>
            <a:r>
              <a:rPr lang="en-US" sz="5400">
                <a:solidFill>
                  <a:schemeClr val="bg1"/>
                </a:solidFill>
              </a:rPr>
              <a:t>WebEx Technical Reminders</a:t>
            </a:r>
          </a:p>
        </p:txBody>
      </p:sp>
      <p:graphicFrame>
        <p:nvGraphicFramePr>
          <p:cNvPr id="5" name="Content Placeholder 2">
            <a:extLst>
              <a:ext uri="{FF2B5EF4-FFF2-40B4-BE49-F238E27FC236}">
                <a16:creationId xmlns:a16="http://schemas.microsoft.com/office/drawing/2014/main" id="{86A66418-6223-4001-AD7F-C87BB3772AAE}"/>
              </a:ext>
            </a:extLst>
          </p:cNvPr>
          <p:cNvGraphicFramePr>
            <a:graphicFrameLocks noGrp="1"/>
          </p:cNvGraphicFramePr>
          <p:nvPr>
            <p:ph idx="1"/>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a:extLst>
              <a:ext uri="{FF2B5EF4-FFF2-40B4-BE49-F238E27FC236}">
                <a16:creationId xmlns:a16="http://schemas.microsoft.com/office/drawing/2014/main" id="{AB616397-E0D5-7F48-87F6-5D49C0454F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1378" y="2255083"/>
            <a:ext cx="3794080" cy="2276449"/>
          </a:xfrm>
          <a:prstGeom prst="rect">
            <a:avLst/>
          </a:prstGeom>
          <a:solidFill>
            <a:schemeClr val="tx1"/>
          </a:solidFill>
          <a:ln>
            <a:solidFill>
              <a:schemeClr val="tx1"/>
            </a:solidFill>
          </a:ln>
        </p:spPr>
      </p:pic>
      <p:sp>
        <p:nvSpPr>
          <p:cNvPr id="4" name="TextBox 3">
            <a:extLst>
              <a:ext uri="{FF2B5EF4-FFF2-40B4-BE49-F238E27FC236}">
                <a16:creationId xmlns:a16="http://schemas.microsoft.com/office/drawing/2014/main" id="{CB352B4E-D5A8-BF43-B14C-E1CFC460F146}"/>
              </a:ext>
            </a:extLst>
          </p:cNvPr>
          <p:cNvSpPr txBox="1"/>
          <p:nvPr/>
        </p:nvSpPr>
        <p:spPr>
          <a:xfrm>
            <a:off x="8778008" y="6398825"/>
            <a:ext cx="2279177"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Image courtesy: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8"/>
              </a:rPr>
              <a:t>Blended Learning</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lide Number Placeholder 2">
            <a:extLst>
              <a:ext uri="{FF2B5EF4-FFF2-40B4-BE49-F238E27FC236}">
                <a16:creationId xmlns:a16="http://schemas.microsoft.com/office/drawing/2014/main" id="{3199AFB3-9975-4949-940E-B5EE27D149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098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312724" y="3433763"/>
            <a:ext cx="3197013" cy="2743200"/>
          </a:xfrm>
        </p:spPr>
        <p:txBody>
          <a:bodyPr anchor="t">
            <a:normAutofit/>
          </a:bodyPr>
          <a:lstStyle/>
          <a:p>
            <a:pPr algn="ctr"/>
            <a:r>
              <a:rPr lang="en-US" sz="4800">
                <a:solidFill>
                  <a:schemeClr val="bg1"/>
                </a:solidFill>
              </a:rPr>
              <a:t>WELCOME!</a:t>
            </a:r>
          </a:p>
        </p:txBody>
      </p:sp>
      <p:pic>
        <p:nvPicPr>
          <p:cNvPr id="44" name="Graphic 43" descr="Backlog">
            <a:extLst>
              <a:ext uri="{FF2B5EF4-FFF2-40B4-BE49-F238E27FC236}">
                <a16:creationId xmlns:a16="http://schemas.microsoft.com/office/drawing/2014/main" id="{039FD2E8-DF58-411B-8327-CD8E7C307D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 name="Text Placeholder 2">
            <a:extLst>
              <a:ext uri="{FF2B5EF4-FFF2-40B4-BE49-F238E27FC236}">
                <a16:creationId xmlns:a16="http://schemas.microsoft.com/office/drawing/2014/main" id="{97706077-DABE-A24F-A3D4-A88074815EE1}"/>
              </a:ext>
            </a:extLst>
          </p:cNvPr>
          <p:cNvSpPr>
            <a:spLocks noGrp="1"/>
          </p:cNvSpPr>
          <p:nvPr>
            <p:ph idx="1"/>
          </p:nvPr>
        </p:nvSpPr>
        <p:spPr>
          <a:xfrm>
            <a:off x="4330719" y="641615"/>
            <a:ext cx="7289799" cy="5533496"/>
          </a:xfrm>
        </p:spPr>
        <p:txBody>
          <a:bodyPr anchor="ctr">
            <a:normAutofit/>
          </a:bodyPr>
          <a:lstStyle/>
          <a:p>
            <a:pPr lvl="0"/>
            <a:r>
              <a:rPr lang="en-US"/>
              <a:t>Working Group Member/Facilitation Team introductions</a:t>
            </a:r>
          </a:p>
          <a:p>
            <a:pPr lvl="0"/>
            <a:r>
              <a:rPr lang="en-US"/>
              <a:t>Non-CAEECC WG members disclosures </a:t>
            </a:r>
          </a:p>
        </p:txBody>
      </p:sp>
    </p:spTree>
    <p:extLst>
      <p:ext uri="{BB962C8B-B14F-4D97-AF65-F5344CB8AC3E}">
        <p14:creationId xmlns:p14="http://schemas.microsoft.com/office/powerpoint/2010/main" val="356897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F582B-ACDF-C844-A2B5-33CD837F6D80}"/>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r"/>
            <a:r>
              <a:rPr lang="en-US" sz="5400" kern="1200">
                <a:solidFill>
                  <a:schemeClr val="accent1"/>
                </a:solidFill>
                <a:latin typeface="+mj-lt"/>
                <a:ea typeface="+mj-ea"/>
                <a:cs typeface="+mj-cs"/>
              </a:rPr>
              <a:t>CAEECC Members</a:t>
            </a:r>
          </a:p>
        </p:txBody>
      </p:sp>
      <p:sp>
        <p:nvSpPr>
          <p:cNvPr id="4" name="Slide Number Placeholder 3">
            <a:extLst>
              <a:ext uri="{FF2B5EF4-FFF2-40B4-BE49-F238E27FC236}">
                <a16:creationId xmlns:a16="http://schemas.microsoft.com/office/drawing/2014/main" id="{3D5FD256-3481-2249-81B6-3E2A5A3248CC}"/>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B52D1F0E-ADB9-054E-881E-D5691EC4F528}" type="slidenum">
              <a:rPr lang="en-US" smtClean="0"/>
              <a:pPr>
                <a:spcAft>
                  <a:spcPts val="600"/>
                </a:spcAft>
              </a:pPr>
              <a:t>5</a:t>
            </a:fld>
            <a:endParaRPr lang="en-US"/>
          </a:p>
        </p:txBody>
      </p:sp>
      <p:graphicFrame>
        <p:nvGraphicFramePr>
          <p:cNvPr id="8" name="Content Placeholder 7">
            <a:extLst>
              <a:ext uri="{FF2B5EF4-FFF2-40B4-BE49-F238E27FC236}">
                <a16:creationId xmlns:a16="http://schemas.microsoft.com/office/drawing/2014/main" id="{D69105BF-D97D-BE44-B033-8F43B94565B9}"/>
              </a:ext>
            </a:extLst>
          </p:cNvPr>
          <p:cNvGraphicFramePr>
            <a:graphicFrameLocks noGrp="1"/>
          </p:cNvGraphicFramePr>
          <p:nvPr>
            <p:ph idx="1"/>
            <p:extLst>
              <p:ext uri="{D42A27DB-BD31-4B8C-83A1-F6EECF244321}">
                <p14:modId xmlns:p14="http://schemas.microsoft.com/office/powerpoint/2010/main" val="3816260446"/>
              </p:ext>
            </p:extLst>
          </p:nvPr>
        </p:nvGraphicFramePr>
        <p:xfrm>
          <a:off x="599607" y="1223779"/>
          <a:ext cx="10754191" cy="5412301"/>
        </p:xfrm>
        <a:graphic>
          <a:graphicData uri="http://schemas.openxmlformats.org/drawingml/2006/table">
            <a:tbl>
              <a:tblPr firstRow="1" bandRow="1">
                <a:tableStyleId>{5C22544A-7EE6-4342-B048-85BDC9FD1C3A}</a:tableStyleId>
              </a:tblPr>
              <a:tblGrid>
                <a:gridCol w="688607">
                  <a:extLst>
                    <a:ext uri="{9D8B030D-6E8A-4147-A177-3AD203B41FA5}">
                      <a16:colId xmlns:a16="http://schemas.microsoft.com/office/drawing/2014/main" val="1542509402"/>
                    </a:ext>
                  </a:extLst>
                </a:gridCol>
                <a:gridCol w="568570">
                  <a:extLst>
                    <a:ext uri="{9D8B030D-6E8A-4147-A177-3AD203B41FA5}">
                      <a16:colId xmlns:a16="http://schemas.microsoft.com/office/drawing/2014/main" val="2510032609"/>
                    </a:ext>
                  </a:extLst>
                </a:gridCol>
                <a:gridCol w="4805273">
                  <a:extLst>
                    <a:ext uri="{9D8B030D-6E8A-4147-A177-3AD203B41FA5}">
                      <a16:colId xmlns:a16="http://schemas.microsoft.com/office/drawing/2014/main" val="478458142"/>
                    </a:ext>
                  </a:extLst>
                </a:gridCol>
                <a:gridCol w="2541320">
                  <a:extLst>
                    <a:ext uri="{9D8B030D-6E8A-4147-A177-3AD203B41FA5}">
                      <a16:colId xmlns:a16="http://schemas.microsoft.com/office/drawing/2014/main" val="465466256"/>
                    </a:ext>
                  </a:extLst>
                </a:gridCol>
                <a:gridCol w="2150421">
                  <a:extLst>
                    <a:ext uri="{9D8B030D-6E8A-4147-A177-3AD203B41FA5}">
                      <a16:colId xmlns:a16="http://schemas.microsoft.com/office/drawing/2014/main" val="4096451552"/>
                    </a:ext>
                  </a:extLst>
                </a:gridCol>
              </a:tblGrid>
              <a:tr h="377341">
                <a:tc>
                  <a:txBody>
                    <a:bodyPr/>
                    <a:lstStyle/>
                    <a:p>
                      <a:pPr algn="l" fontAlgn="b"/>
                      <a:endParaRPr lang="en-US" sz="1600" b="0" i="0" u="none" strike="noStrike">
                        <a:solidFill>
                          <a:srgbClr val="000000"/>
                        </a:solidFill>
                        <a:effectLst/>
                        <a:latin typeface="Calibri" panose="020F0502020204030204" pitchFamily="34" charset="0"/>
                      </a:endParaRPr>
                    </a:p>
                  </a:txBody>
                  <a:tcPr marL="8055" marR="8055" marT="8055" marB="0" anchor="b"/>
                </a:tc>
                <a:tc>
                  <a:txBody>
                    <a:bodyPr/>
                    <a:lstStyle/>
                    <a:p>
                      <a:pPr algn="l" fontAlgn="b"/>
                      <a:r>
                        <a:rPr lang="en-US" sz="1600" u="none" strike="noStrike">
                          <a:effectLst/>
                        </a:rPr>
                        <a:t>#</a:t>
                      </a:r>
                      <a:endParaRPr lang="en-US" sz="1600" b="0" i="0" u="none" strike="noStrike">
                        <a:solidFill>
                          <a:srgbClr val="000000"/>
                        </a:solidFill>
                        <a:effectLst/>
                        <a:latin typeface="Calibri" panose="020F0502020204030204" pitchFamily="34" charset="0"/>
                      </a:endParaRPr>
                    </a:p>
                  </a:txBody>
                  <a:tcPr marL="8055" marR="8055" marT="8055" marB="0" anchor="b"/>
                </a:tc>
                <a:tc>
                  <a:txBody>
                    <a:bodyPr/>
                    <a:lstStyle/>
                    <a:p>
                      <a:pPr algn="l" fontAlgn="b"/>
                      <a:r>
                        <a:rPr lang="en-US" sz="1600" u="none" strike="noStrike">
                          <a:effectLst/>
                        </a:rPr>
                        <a:t>Company</a:t>
                      </a:r>
                      <a:endParaRPr lang="en-US" sz="1600" b="1" i="0" u="none" strike="noStrike">
                        <a:solidFill>
                          <a:srgbClr val="000000"/>
                        </a:solidFill>
                        <a:effectLst/>
                        <a:latin typeface="Calibri" panose="020F0502020204030204" pitchFamily="34" charset="0"/>
                      </a:endParaRPr>
                    </a:p>
                  </a:txBody>
                  <a:tcPr marL="8055" marR="8055" marT="8055" marB="0" anchor="b"/>
                </a:tc>
                <a:tc>
                  <a:txBody>
                    <a:bodyPr/>
                    <a:lstStyle/>
                    <a:p>
                      <a:pPr algn="l" fontAlgn="b"/>
                      <a:r>
                        <a:rPr lang="en-US" sz="1600" u="none" strike="noStrike" dirty="0">
                          <a:effectLst/>
                        </a:rPr>
                        <a:t>Lead</a:t>
                      </a:r>
                      <a:endParaRPr lang="en-US" sz="1600" b="1" i="0" u="none" strike="noStrike" dirty="0">
                        <a:solidFill>
                          <a:srgbClr val="000000"/>
                        </a:solidFill>
                        <a:effectLst/>
                        <a:latin typeface="Calibri" panose="020F0502020204030204" pitchFamily="34" charset="0"/>
                      </a:endParaRPr>
                    </a:p>
                  </a:txBody>
                  <a:tcPr marL="8055" marR="8055" marT="8055" marB="0" anchor="b"/>
                </a:tc>
                <a:tc>
                  <a:txBody>
                    <a:bodyPr/>
                    <a:lstStyle/>
                    <a:p>
                      <a:pPr algn="l" fontAlgn="b"/>
                      <a:r>
                        <a:rPr lang="en-US" sz="1600" u="none" strike="noStrike">
                          <a:effectLst/>
                        </a:rPr>
                        <a:t> Alternate</a:t>
                      </a:r>
                      <a:endParaRPr lang="en-US" sz="1600" b="1" i="0" u="none" strike="noStrike">
                        <a:solidFill>
                          <a:srgbClr val="000000"/>
                        </a:solidFill>
                        <a:effectLst/>
                        <a:latin typeface="Calibri" panose="020F0502020204030204" pitchFamily="34" charset="0"/>
                      </a:endParaRPr>
                    </a:p>
                  </a:txBody>
                  <a:tcPr marL="8055" marR="8055" marT="8055" marB="0" anchor="b"/>
                </a:tc>
                <a:extLst>
                  <a:ext uri="{0D108BD9-81ED-4DB2-BD59-A6C34878D82A}">
                    <a16:rowId xmlns:a16="http://schemas.microsoft.com/office/drawing/2014/main" val="2811187646"/>
                  </a:ext>
                </a:extLst>
              </a:tr>
              <a:tr h="279720">
                <a:tc rowSpan="18">
                  <a:txBody>
                    <a:bodyPr/>
                    <a:lstStyle/>
                    <a:p>
                      <a:pPr algn="ctr" fontAlgn="ctr"/>
                      <a:r>
                        <a:rPr lang="en-US" sz="1600" b="1" u="none" strike="noStrike">
                          <a:effectLst/>
                        </a:rPr>
                        <a:t>CAEECC MEMBERS</a:t>
                      </a:r>
                      <a:endParaRPr lang="en-US" sz="1600" b="1" i="0" u="none" strike="noStrike">
                        <a:solidFill>
                          <a:srgbClr val="000000"/>
                        </a:solidFill>
                        <a:effectLst/>
                        <a:latin typeface="Calibri" panose="020F0502020204030204" pitchFamily="34" charset="0"/>
                      </a:endParaRPr>
                    </a:p>
                  </a:txBody>
                  <a:tcPr marL="8055" marR="8055" marT="8055" marB="0" vert="vert270" anchor="ctr"/>
                </a:tc>
                <a:tc>
                  <a:txBody>
                    <a:bodyPr/>
                    <a:lstStyle/>
                    <a:p>
                      <a:pPr algn="ctr" fontAlgn="b"/>
                      <a:r>
                        <a:rPr lang="en-US" sz="1600" b="0" i="0" u="none" strike="noStrike">
                          <a:solidFill>
                            <a:srgbClr val="000000"/>
                          </a:solidFill>
                          <a:effectLst/>
                          <a:latin typeface="Calibri" panose="020F0502020204030204" pitchFamily="34" charset="0"/>
                        </a:rPr>
                        <a:t>1</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3C-REN</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Alejandra Tellez</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Marisa Hanson-Lopez</a:t>
                      </a:r>
                    </a:p>
                  </a:txBody>
                  <a:tcPr marL="8885" marR="8885" marT="8885" marB="0" anchor="b"/>
                </a:tc>
                <a:extLst>
                  <a:ext uri="{0D108BD9-81ED-4DB2-BD59-A6C34878D82A}">
                    <a16:rowId xmlns:a16="http://schemas.microsoft.com/office/drawing/2014/main" val="2693409748"/>
                  </a:ext>
                </a:extLst>
              </a:tr>
              <a:tr h="279720">
                <a:tc v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2</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BayREN</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Jennifer Mitchell-Jackson</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Jenny Berg</a:t>
                      </a:r>
                    </a:p>
                  </a:txBody>
                  <a:tcPr marL="8885" marR="8885" marT="8885" marB="0" anchor="b"/>
                </a:tc>
                <a:extLst>
                  <a:ext uri="{0D108BD9-81ED-4DB2-BD59-A6C34878D82A}">
                    <a16:rowId xmlns:a16="http://schemas.microsoft.com/office/drawing/2014/main" val="3572951119"/>
                  </a:ext>
                </a:extLst>
              </a:tr>
              <a:tr h="279720">
                <a:tc v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3</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California Public Advocates (</a:t>
                      </a:r>
                      <a:r>
                        <a:rPr lang="en-US" sz="1600" b="0" i="0" u="none" strike="noStrike" dirty="0" err="1">
                          <a:solidFill>
                            <a:srgbClr val="000000"/>
                          </a:solidFill>
                          <a:effectLst/>
                          <a:latin typeface="Calibri" panose="020F0502020204030204" pitchFamily="34" charset="0"/>
                        </a:rPr>
                        <a:t>CalPA</a:t>
                      </a:r>
                      <a:r>
                        <a:rPr lang="en-US" sz="1600" b="0" i="0" u="none" strike="noStrike" dirty="0">
                          <a:solidFill>
                            <a:srgbClr val="000000"/>
                          </a:solidFill>
                          <a:effectLst/>
                          <a:latin typeface="Calibri" panose="020F0502020204030204" pitchFamily="34" charset="0"/>
                        </a:rPr>
                        <a:t>)</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Dan Buch</a:t>
                      </a:r>
                    </a:p>
                  </a:txBody>
                  <a:tcPr marL="8885" marR="8885" marT="8885" marB="0" anchor="b"/>
                </a:tc>
                <a:tc>
                  <a:txBody>
                    <a:bodyPr/>
                    <a:lstStyle/>
                    <a:p>
                      <a:pPr algn="l" fontAlgn="b"/>
                      <a:r>
                        <a:rPr lang="en-US" sz="1600" u="none" strike="noStrike" dirty="0">
                          <a:effectLst/>
                        </a:rPr>
                        <a:t>Augie Clements</a:t>
                      </a:r>
                    </a:p>
                  </a:txBody>
                  <a:tcPr marL="8885" marR="8885" marT="8885" marB="0" anchor="b"/>
                </a:tc>
                <a:extLst>
                  <a:ext uri="{0D108BD9-81ED-4DB2-BD59-A6C34878D82A}">
                    <a16:rowId xmlns:a16="http://schemas.microsoft.com/office/drawing/2014/main" val="1907863185"/>
                  </a:ext>
                </a:extLst>
              </a:tr>
              <a:tr h="279720">
                <a:tc v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4</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California Energy Commission (CEC)</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Brian Samuelson</a:t>
                      </a:r>
                    </a:p>
                  </a:txBody>
                  <a:tcPr marL="8885" marR="8885" marT="888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8885" marR="8885" marT="8885" marB="0" anchor="b"/>
                </a:tc>
                <a:extLst>
                  <a:ext uri="{0D108BD9-81ED-4DB2-BD59-A6C34878D82A}">
                    <a16:rowId xmlns:a16="http://schemas.microsoft.com/office/drawing/2014/main" val="1258080075"/>
                  </a:ext>
                </a:extLst>
              </a:tr>
              <a:tr h="279720">
                <a:tc v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5</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California Efficiency + Demand Council (CEDMC)</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Serj Berelson</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Greg Wikler</a:t>
                      </a:r>
                    </a:p>
                  </a:txBody>
                  <a:tcPr marL="8885" marR="8885" marT="8885" marB="0" anchor="b"/>
                </a:tc>
                <a:extLst>
                  <a:ext uri="{0D108BD9-81ED-4DB2-BD59-A6C34878D82A}">
                    <a16:rowId xmlns:a16="http://schemas.microsoft.com/office/drawing/2014/main" val="3649615019"/>
                  </a:ext>
                </a:extLst>
              </a:tr>
              <a:tr h="279720">
                <a:tc v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6</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CodeCycle</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Dan Suyeyasu</a:t>
                      </a:r>
                    </a:p>
                  </a:txBody>
                  <a:tcPr marL="8885" marR="8885" marT="888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8885" marR="8885" marT="8885" marB="0" anchor="b"/>
                </a:tc>
                <a:extLst>
                  <a:ext uri="{0D108BD9-81ED-4DB2-BD59-A6C34878D82A}">
                    <a16:rowId xmlns:a16="http://schemas.microsoft.com/office/drawing/2014/main" val="2146156092"/>
                  </a:ext>
                </a:extLst>
              </a:tr>
              <a:tr h="279720">
                <a:tc v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7</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Center for Sustainable Energy (CSE)</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Stephen Gunther</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Fabi Lao </a:t>
                      </a:r>
                    </a:p>
                  </a:txBody>
                  <a:tcPr marL="8885" marR="8885" marT="8885" marB="0" anchor="b"/>
                </a:tc>
                <a:extLst>
                  <a:ext uri="{0D108BD9-81ED-4DB2-BD59-A6C34878D82A}">
                    <a16:rowId xmlns:a16="http://schemas.microsoft.com/office/drawing/2014/main" val="3462790340"/>
                  </a:ext>
                </a:extLst>
              </a:tr>
              <a:tr h="279720">
                <a:tc v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8</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MCE</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Stephanie Chen</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Qua Vallery</a:t>
                      </a:r>
                    </a:p>
                  </a:txBody>
                  <a:tcPr marL="8885" marR="8885" marT="8885" marB="0" anchor="b"/>
                </a:tc>
                <a:extLst>
                  <a:ext uri="{0D108BD9-81ED-4DB2-BD59-A6C34878D82A}">
                    <a16:rowId xmlns:a16="http://schemas.microsoft.com/office/drawing/2014/main" val="2783502516"/>
                  </a:ext>
                </a:extLst>
              </a:tr>
              <a:tr h="279720">
                <a:tc v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9</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Natural Resources Defense Council (NRDC)</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Julia de Lamare </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Lara Ettenson</a:t>
                      </a:r>
                    </a:p>
                  </a:txBody>
                  <a:tcPr marL="8885" marR="8885" marT="8885" marB="0" anchor="b"/>
                </a:tc>
                <a:extLst>
                  <a:ext uri="{0D108BD9-81ED-4DB2-BD59-A6C34878D82A}">
                    <a16:rowId xmlns:a16="http://schemas.microsoft.com/office/drawing/2014/main" val="3844723477"/>
                  </a:ext>
                </a:extLst>
              </a:tr>
              <a:tr h="279720">
                <a:tc v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10</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PG&amp;E</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Lucy Morris</a:t>
                      </a:r>
                    </a:p>
                  </a:txBody>
                  <a:tcPr marL="8885" marR="8885" marT="8885"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8885" marR="8885" marT="8885" marB="0" anchor="b"/>
                </a:tc>
                <a:extLst>
                  <a:ext uri="{0D108BD9-81ED-4DB2-BD59-A6C34878D82A}">
                    <a16:rowId xmlns:a16="http://schemas.microsoft.com/office/drawing/2014/main" val="3857382339"/>
                  </a:ext>
                </a:extLst>
              </a:tr>
              <a:tr h="279720">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11</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Redwood Coast Energy Authority (RCEA)</a:t>
                      </a:r>
                    </a:p>
                  </a:txBody>
                  <a:tcPr marL="8885" marR="8885" marT="8885" marB="0" anchor="b"/>
                </a:tc>
                <a:tc>
                  <a:txBody>
                    <a:bodyPr/>
                    <a:lstStyle/>
                    <a:p>
                      <a:pPr marL="0" algn="l"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Aisha Cissna </a:t>
                      </a:r>
                    </a:p>
                  </a:txBody>
                  <a:tcPr marL="9525" marR="9525" marT="9525" marB="0" anchor="b"/>
                </a:tc>
                <a:tc>
                  <a:txBody>
                    <a:bodyPr/>
                    <a:lstStyle/>
                    <a:p>
                      <a:pPr marL="0" algn="l"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Stephen Kullmann</a:t>
                      </a:r>
                    </a:p>
                  </a:txBody>
                  <a:tcPr marL="9525" marR="9525" marT="9525" marB="0" anchor="b"/>
                </a:tc>
                <a:extLst>
                  <a:ext uri="{0D108BD9-81ED-4DB2-BD59-A6C34878D82A}">
                    <a16:rowId xmlns:a16="http://schemas.microsoft.com/office/drawing/2014/main" val="1616551076"/>
                  </a:ext>
                </a:extLst>
              </a:tr>
              <a:tr h="279720">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12</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Small Business Utility Advocates (SBUA)</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Ted Howard </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Itzel Hayward</a:t>
                      </a:r>
                    </a:p>
                  </a:txBody>
                  <a:tcPr marL="8885" marR="8885" marT="8885" marB="0" anchor="b"/>
                </a:tc>
                <a:extLst>
                  <a:ext uri="{0D108BD9-81ED-4DB2-BD59-A6C34878D82A}">
                    <a16:rowId xmlns:a16="http://schemas.microsoft.com/office/drawing/2014/main" val="1838796957"/>
                  </a:ext>
                </a:extLst>
              </a:tr>
              <a:tr h="279720">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13</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Southern California Edison (SCE)</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Christopher Malotte</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Patty </a:t>
                      </a:r>
                      <a:r>
                        <a:rPr lang="en-US" sz="1600" b="0" i="0" u="none" strike="noStrike" dirty="0" err="1">
                          <a:solidFill>
                            <a:srgbClr val="000000"/>
                          </a:solidFill>
                          <a:effectLst/>
                          <a:latin typeface="Calibri" panose="020F0502020204030204" pitchFamily="34" charset="0"/>
                        </a:rPr>
                        <a:t>Neri</a:t>
                      </a:r>
                      <a:endParaRPr lang="en-US" sz="1600" b="0" i="0" u="none" strike="noStrike" dirty="0">
                        <a:solidFill>
                          <a:srgbClr val="000000"/>
                        </a:solidFill>
                        <a:effectLst/>
                        <a:latin typeface="Calibri" panose="020F0502020204030204" pitchFamily="34" charset="0"/>
                      </a:endParaRPr>
                    </a:p>
                  </a:txBody>
                  <a:tcPr marL="8885" marR="8885" marT="8885" marB="0" anchor="b"/>
                </a:tc>
                <a:extLst>
                  <a:ext uri="{0D108BD9-81ED-4DB2-BD59-A6C34878D82A}">
                    <a16:rowId xmlns:a16="http://schemas.microsoft.com/office/drawing/2014/main" val="1661887376"/>
                  </a:ext>
                </a:extLst>
              </a:tr>
              <a:tr h="279720">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14</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San Diego Gas &amp; Electric (SDG&amp;E)</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Elaine Allyn</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DeDe Henry</a:t>
                      </a:r>
                    </a:p>
                  </a:txBody>
                  <a:tcPr marL="8885" marR="8885" marT="8885" marB="0" anchor="b"/>
                </a:tc>
                <a:extLst>
                  <a:ext uri="{0D108BD9-81ED-4DB2-BD59-A6C34878D82A}">
                    <a16:rowId xmlns:a16="http://schemas.microsoft.com/office/drawing/2014/main" val="301923206"/>
                  </a:ext>
                </a:extLst>
              </a:tr>
              <a:tr h="279720">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15</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San Joaquin Valley Clean Energy Organization (SJVCEO)</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Courtney Kalashian</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Samantha Dodero</a:t>
                      </a:r>
                    </a:p>
                  </a:txBody>
                  <a:tcPr marL="8885" marR="8885" marT="8885" marB="0" anchor="b"/>
                </a:tc>
                <a:extLst>
                  <a:ext uri="{0D108BD9-81ED-4DB2-BD59-A6C34878D82A}">
                    <a16:rowId xmlns:a16="http://schemas.microsoft.com/office/drawing/2014/main" val="3468374073"/>
                  </a:ext>
                </a:extLst>
              </a:tr>
              <a:tr h="279720">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16</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SoCalGas</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Kevin Ehsani </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Art Montoya</a:t>
                      </a:r>
                    </a:p>
                  </a:txBody>
                  <a:tcPr marL="8885" marR="8885" marT="8885" marB="0" anchor="b"/>
                </a:tc>
                <a:extLst>
                  <a:ext uri="{0D108BD9-81ED-4DB2-BD59-A6C34878D82A}">
                    <a16:rowId xmlns:a16="http://schemas.microsoft.com/office/drawing/2014/main" val="3323103097"/>
                  </a:ext>
                </a:extLst>
              </a:tr>
              <a:tr h="279720">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17</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SoCalREN</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Lujuana Medina</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Fernanda Craig</a:t>
                      </a:r>
                    </a:p>
                  </a:txBody>
                  <a:tcPr marL="8885" marR="8885" marT="8885" marB="0" anchor="b"/>
                </a:tc>
                <a:extLst>
                  <a:ext uri="{0D108BD9-81ED-4DB2-BD59-A6C34878D82A}">
                    <a16:rowId xmlns:a16="http://schemas.microsoft.com/office/drawing/2014/main" val="2719155038"/>
                  </a:ext>
                </a:extLst>
              </a:tr>
              <a:tr h="279720">
                <a:tc v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18</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The Energy Coalition</a:t>
                      </a:r>
                    </a:p>
                  </a:txBody>
                  <a:tcPr marL="8885" marR="8885" marT="8885" marB="0" anchor="b"/>
                </a:tc>
                <a:tc>
                  <a:txBody>
                    <a:bodyPr/>
                    <a:lstStyle/>
                    <a:p>
                      <a:pPr algn="l" fontAlgn="b"/>
                      <a:r>
                        <a:rPr lang="en-US" sz="1600" b="0" i="0" u="none" strike="noStrike">
                          <a:solidFill>
                            <a:srgbClr val="000000"/>
                          </a:solidFill>
                          <a:effectLst/>
                          <a:latin typeface="Calibri" panose="020F0502020204030204" pitchFamily="34" charset="0"/>
                        </a:rPr>
                        <a:t>Laurel Rothschild </a:t>
                      </a:r>
                    </a:p>
                  </a:txBody>
                  <a:tcPr marL="8885" marR="8885" marT="8885" marB="0" anchor="b"/>
                </a:tc>
                <a:tc>
                  <a:txBody>
                    <a:bodyPr/>
                    <a:lstStyle/>
                    <a:p>
                      <a:pPr algn="l" fontAlgn="b"/>
                      <a:r>
                        <a:rPr lang="en-US" sz="1600" b="0" i="0" u="none" strike="noStrike" dirty="0">
                          <a:solidFill>
                            <a:srgbClr val="000000"/>
                          </a:solidFill>
                          <a:effectLst/>
                          <a:latin typeface="Calibri" panose="020F0502020204030204" pitchFamily="34" charset="0"/>
                        </a:rPr>
                        <a:t>Melanie Peck</a:t>
                      </a:r>
                    </a:p>
                  </a:txBody>
                  <a:tcPr marL="8885" marR="8885" marT="8885" marB="0" anchor="b"/>
                </a:tc>
                <a:extLst>
                  <a:ext uri="{0D108BD9-81ED-4DB2-BD59-A6C34878D82A}">
                    <a16:rowId xmlns:a16="http://schemas.microsoft.com/office/drawing/2014/main" val="2785161640"/>
                  </a:ext>
                </a:extLst>
              </a:tr>
            </a:tbl>
          </a:graphicData>
        </a:graphic>
      </p:graphicFrame>
    </p:spTree>
    <p:extLst>
      <p:ext uri="{BB962C8B-B14F-4D97-AF65-F5344CB8AC3E}">
        <p14:creationId xmlns:p14="http://schemas.microsoft.com/office/powerpoint/2010/main" val="305172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F582B-ACDF-C844-A2B5-33CD837F6D80}"/>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r"/>
            <a:r>
              <a:rPr lang="en-US" sz="5400" kern="1200">
                <a:solidFill>
                  <a:schemeClr val="accent1"/>
                </a:solidFill>
                <a:latin typeface="+mj-lt"/>
                <a:ea typeface="+mj-ea"/>
                <a:cs typeface="+mj-cs"/>
              </a:rPr>
              <a:t>Ex-Officio &amp; Non-CAEECC members</a:t>
            </a:r>
          </a:p>
        </p:txBody>
      </p:sp>
      <p:sp>
        <p:nvSpPr>
          <p:cNvPr id="4" name="Slide Number Placeholder 3">
            <a:extLst>
              <a:ext uri="{FF2B5EF4-FFF2-40B4-BE49-F238E27FC236}">
                <a16:creationId xmlns:a16="http://schemas.microsoft.com/office/drawing/2014/main" id="{3D5FD256-3481-2249-81B6-3E2A5A3248CC}"/>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B52D1F0E-ADB9-054E-881E-D5691EC4F528}" type="slidenum">
              <a:rPr kumimoji="0" lang="en-US" b="0" i="0" u="none" strike="noStrike" cap="none" spc="0" normalizeH="0" baseline="0" noProof="0" smtClean="0">
                <a:ln>
                  <a:noFill/>
                </a:ln>
                <a:effectLst/>
                <a:uLnTx/>
                <a:uFillTx/>
              </a:rPr>
              <a:pPr marR="0" lvl="0" indent="0" fontAlgn="auto">
                <a:spcBef>
                  <a:spcPts val="0"/>
                </a:spcBef>
                <a:spcAft>
                  <a:spcPts val="600"/>
                </a:spcAft>
                <a:buClrTx/>
                <a:buSzTx/>
                <a:buFontTx/>
                <a:buNone/>
                <a:tabLst/>
                <a:defRPr/>
              </a:pPr>
              <a:t>6</a:t>
            </a:fld>
            <a:endParaRPr kumimoji="0" lang="en-US" b="0" i="0" u="none" strike="noStrike" cap="none" spc="0" normalizeH="0" baseline="0" noProof="0">
              <a:ln>
                <a:noFill/>
              </a:ln>
              <a:effectLst/>
              <a:uLnTx/>
              <a:uFillTx/>
            </a:endParaRPr>
          </a:p>
        </p:txBody>
      </p:sp>
      <p:graphicFrame>
        <p:nvGraphicFramePr>
          <p:cNvPr id="8" name="Content Placeholder 7">
            <a:extLst>
              <a:ext uri="{FF2B5EF4-FFF2-40B4-BE49-F238E27FC236}">
                <a16:creationId xmlns:a16="http://schemas.microsoft.com/office/drawing/2014/main" id="{D69105BF-D97D-BE44-B033-8F43B94565B9}"/>
              </a:ext>
            </a:extLst>
          </p:cNvPr>
          <p:cNvGraphicFramePr>
            <a:graphicFrameLocks noGrp="1"/>
          </p:cNvGraphicFramePr>
          <p:nvPr>
            <p:ph idx="1"/>
            <p:extLst>
              <p:ext uri="{D42A27DB-BD31-4B8C-83A1-F6EECF244321}">
                <p14:modId xmlns:p14="http://schemas.microsoft.com/office/powerpoint/2010/main" val="1634631315"/>
              </p:ext>
            </p:extLst>
          </p:nvPr>
        </p:nvGraphicFramePr>
        <p:xfrm>
          <a:off x="609600" y="1406770"/>
          <a:ext cx="10744197" cy="5168798"/>
        </p:xfrm>
        <a:graphic>
          <a:graphicData uri="http://schemas.openxmlformats.org/drawingml/2006/table">
            <a:tbl>
              <a:tblPr firstRow="1" bandRow="1">
                <a:tableStyleId>{5C22544A-7EE6-4342-B048-85BDC9FD1C3A}</a:tableStyleId>
              </a:tblPr>
              <a:tblGrid>
                <a:gridCol w="543986">
                  <a:extLst>
                    <a:ext uri="{9D8B030D-6E8A-4147-A177-3AD203B41FA5}">
                      <a16:colId xmlns:a16="http://schemas.microsoft.com/office/drawing/2014/main" val="1542509402"/>
                    </a:ext>
                  </a:extLst>
                </a:gridCol>
                <a:gridCol w="564328">
                  <a:extLst>
                    <a:ext uri="{9D8B030D-6E8A-4147-A177-3AD203B41FA5}">
                      <a16:colId xmlns:a16="http://schemas.microsoft.com/office/drawing/2014/main" val="2510032609"/>
                    </a:ext>
                  </a:extLst>
                </a:gridCol>
                <a:gridCol w="4691880">
                  <a:extLst>
                    <a:ext uri="{9D8B030D-6E8A-4147-A177-3AD203B41FA5}">
                      <a16:colId xmlns:a16="http://schemas.microsoft.com/office/drawing/2014/main" val="478458142"/>
                    </a:ext>
                  </a:extLst>
                </a:gridCol>
                <a:gridCol w="2591221">
                  <a:extLst>
                    <a:ext uri="{9D8B030D-6E8A-4147-A177-3AD203B41FA5}">
                      <a16:colId xmlns:a16="http://schemas.microsoft.com/office/drawing/2014/main" val="465466256"/>
                    </a:ext>
                  </a:extLst>
                </a:gridCol>
                <a:gridCol w="2352782">
                  <a:extLst>
                    <a:ext uri="{9D8B030D-6E8A-4147-A177-3AD203B41FA5}">
                      <a16:colId xmlns:a16="http://schemas.microsoft.com/office/drawing/2014/main" val="4096451552"/>
                    </a:ext>
                  </a:extLst>
                </a:gridCol>
              </a:tblGrid>
              <a:tr h="300038">
                <a:tc>
                  <a:txBody>
                    <a:bodyPr/>
                    <a:lstStyle/>
                    <a:p>
                      <a:pPr algn="l" fontAlgn="b"/>
                      <a:endParaRPr lang="en-US" sz="1800" b="0" i="0" u="none" strike="noStrike">
                        <a:solidFill>
                          <a:srgbClr val="000000"/>
                        </a:solidFill>
                        <a:effectLst/>
                        <a:latin typeface="Calibri" panose="020F0502020204030204" pitchFamily="34" charset="0"/>
                      </a:endParaRPr>
                    </a:p>
                  </a:txBody>
                  <a:tcPr marL="6408" marR="6408" marT="6408" marB="0" anchor="b"/>
                </a:tc>
                <a:tc>
                  <a:txBody>
                    <a:bodyPr/>
                    <a:lstStyle/>
                    <a:p>
                      <a:pPr algn="l" fontAlgn="b"/>
                      <a:r>
                        <a:rPr lang="en-US" sz="1800" u="none" strike="noStrike">
                          <a:effectLst/>
                        </a:rPr>
                        <a:t>#</a:t>
                      </a:r>
                      <a:endParaRPr lang="en-US" sz="1800" b="0" i="0" u="none" strike="noStrike">
                        <a:solidFill>
                          <a:srgbClr val="000000"/>
                        </a:solidFill>
                        <a:effectLst/>
                        <a:latin typeface="Calibri" panose="020F0502020204030204" pitchFamily="34" charset="0"/>
                      </a:endParaRPr>
                    </a:p>
                  </a:txBody>
                  <a:tcPr marL="6408" marR="6408" marT="6408" marB="0" anchor="b"/>
                </a:tc>
                <a:tc>
                  <a:txBody>
                    <a:bodyPr/>
                    <a:lstStyle/>
                    <a:p>
                      <a:pPr algn="l" fontAlgn="b"/>
                      <a:r>
                        <a:rPr lang="en-US" sz="1800" u="none" strike="noStrike">
                          <a:effectLst/>
                        </a:rPr>
                        <a:t>Company</a:t>
                      </a:r>
                      <a:endParaRPr lang="en-US" sz="1800" b="1" i="0" u="none" strike="noStrike">
                        <a:solidFill>
                          <a:srgbClr val="000000"/>
                        </a:solidFill>
                        <a:effectLst/>
                        <a:latin typeface="Calibri" panose="020F0502020204030204" pitchFamily="34" charset="0"/>
                      </a:endParaRPr>
                    </a:p>
                  </a:txBody>
                  <a:tcPr marL="6408" marR="6408" marT="6408" marB="0" anchor="b"/>
                </a:tc>
                <a:tc>
                  <a:txBody>
                    <a:bodyPr/>
                    <a:lstStyle/>
                    <a:p>
                      <a:pPr algn="l" fontAlgn="b"/>
                      <a:r>
                        <a:rPr lang="en-US" sz="1800" u="none" strike="noStrike">
                          <a:effectLst/>
                        </a:rPr>
                        <a:t>Lead</a:t>
                      </a:r>
                      <a:endParaRPr lang="en-US" sz="1800" b="1" i="0" u="none" strike="noStrike">
                        <a:solidFill>
                          <a:srgbClr val="000000"/>
                        </a:solidFill>
                        <a:effectLst/>
                        <a:latin typeface="Calibri" panose="020F0502020204030204" pitchFamily="34" charset="0"/>
                      </a:endParaRPr>
                    </a:p>
                  </a:txBody>
                  <a:tcPr marL="6408" marR="6408" marT="6408" marB="0" anchor="b"/>
                </a:tc>
                <a:tc>
                  <a:txBody>
                    <a:bodyPr/>
                    <a:lstStyle/>
                    <a:p>
                      <a:pPr algn="l" fontAlgn="b"/>
                      <a:r>
                        <a:rPr lang="en-US" sz="1800" u="none" strike="noStrike">
                          <a:effectLst/>
                        </a:rPr>
                        <a:t> Alternate</a:t>
                      </a:r>
                      <a:endParaRPr lang="en-US" sz="1800" b="1" i="0" u="none" strike="noStrike">
                        <a:solidFill>
                          <a:srgbClr val="000000"/>
                        </a:solidFill>
                        <a:effectLst/>
                        <a:latin typeface="Calibri" panose="020F0502020204030204" pitchFamily="34" charset="0"/>
                      </a:endParaRPr>
                    </a:p>
                  </a:txBody>
                  <a:tcPr marL="6408" marR="6408" marT="6408" marB="0" anchor="b"/>
                </a:tc>
                <a:extLst>
                  <a:ext uri="{0D108BD9-81ED-4DB2-BD59-A6C34878D82A}">
                    <a16:rowId xmlns:a16="http://schemas.microsoft.com/office/drawing/2014/main" val="2811187646"/>
                  </a:ext>
                </a:extLst>
              </a:tr>
              <a:tr h="352932">
                <a:tc rowSpan="9">
                  <a:txBody>
                    <a:bodyPr/>
                    <a:lstStyle/>
                    <a:p>
                      <a:pPr algn="ctr" fontAlgn="ctr"/>
                      <a:r>
                        <a:rPr lang="en-US" sz="1400" b="1" i="0" u="none" strike="noStrike" dirty="0">
                          <a:solidFill>
                            <a:srgbClr val="000000"/>
                          </a:solidFill>
                          <a:effectLst/>
                          <a:latin typeface="Calibri" panose="020F0502020204030204" pitchFamily="34" charset="0"/>
                        </a:rPr>
                        <a:t>NON-CAEECC MEMBERS </a:t>
                      </a:r>
                    </a:p>
                  </a:txBody>
                  <a:tcPr marL="9525" marR="9525" marT="9525" marB="0" vert="vert270" anchor="ctr"/>
                </a:tc>
                <a:tc>
                  <a:txBody>
                    <a:bodyPr/>
                    <a:lstStyle/>
                    <a:p>
                      <a:pPr algn="ctr" fontAlgn="b"/>
                      <a:r>
                        <a:rPr lang="en-US" sz="1800" b="0" i="0" u="none" strike="noStrike" dirty="0">
                          <a:solidFill>
                            <a:srgbClr val="000000"/>
                          </a:solidFill>
                          <a:effectLst/>
                          <a:latin typeface="Calibri" panose="020F0502020204030204" pitchFamily="34" charset="0"/>
                        </a:rPr>
                        <a:t>19</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EAJ Energy Advisors, LLV</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Steve McCarty </a:t>
                      </a:r>
                    </a:p>
                  </a:txBody>
                  <a:tcPr marL="9439" marR="9439" marT="9439"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439" marR="9439" marT="9439" marB="0" anchor="b"/>
                </a:tc>
                <a:extLst>
                  <a:ext uri="{0D108BD9-81ED-4DB2-BD59-A6C34878D82A}">
                    <a16:rowId xmlns:a16="http://schemas.microsoft.com/office/drawing/2014/main" val="2458750700"/>
                  </a:ext>
                </a:extLst>
              </a:tr>
              <a:tr h="352932">
                <a:tc vMerge="1">
                  <a:txBody>
                    <a:bodyPr/>
                    <a:lstStyle/>
                    <a:p>
                      <a:endParaRPr lang="en-US"/>
                    </a:p>
                  </a:txBody>
                  <a:tcPr/>
                </a:tc>
                <a:tc>
                  <a:txBody>
                    <a:bodyPr/>
                    <a:lstStyle/>
                    <a:p>
                      <a:pPr algn="ctr" fontAlgn="b"/>
                      <a:r>
                        <a:rPr lang="en-US" sz="1800" b="0" i="0" u="none" strike="noStrike" dirty="0">
                          <a:solidFill>
                            <a:srgbClr val="000000"/>
                          </a:solidFill>
                          <a:effectLst/>
                          <a:latin typeface="Calibri" panose="020F0502020204030204" pitchFamily="34" charset="0"/>
                        </a:rPr>
                        <a:t>20</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Energy Efficiency Council (EEC)</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Allan Rago</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Ron Garcia</a:t>
                      </a:r>
                    </a:p>
                  </a:txBody>
                  <a:tcPr marL="9439" marR="9439" marT="9439" marB="0" anchor="b"/>
                </a:tc>
                <a:extLst>
                  <a:ext uri="{0D108BD9-81ED-4DB2-BD59-A6C34878D82A}">
                    <a16:rowId xmlns:a16="http://schemas.microsoft.com/office/drawing/2014/main" val="420583656"/>
                  </a:ext>
                </a:extLst>
              </a:tr>
              <a:tr h="462544">
                <a:tc vMerge="1">
                  <a:txBody>
                    <a:bodyPr/>
                    <a:lstStyle/>
                    <a:p>
                      <a:endParaRPr lang="en-US" dirty="0"/>
                    </a:p>
                  </a:txBody>
                  <a:tcPr/>
                </a:tc>
                <a:tc>
                  <a:txBody>
                    <a:bodyPr/>
                    <a:lstStyle/>
                    <a:p>
                      <a:pPr algn="ctr" fontAlgn="b"/>
                      <a:r>
                        <a:rPr lang="en-US" sz="1800" b="0" i="0" u="none" strike="noStrike" dirty="0">
                          <a:solidFill>
                            <a:srgbClr val="000000"/>
                          </a:solidFill>
                          <a:effectLst/>
                          <a:latin typeface="Calibri" panose="020F0502020204030204" pitchFamily="34" charset="0"/>
                        </a:rPr>
                        <a:t>21</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Rising Sun Center for Opportunity</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Alejandro Castelan </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Julia Hatton</a:t>
                      </a:r>
                    </a:p>
                  </a:txBody>
                  <a:tcPr marL="9439" marR="9439" marT="9439" marB="0" anchor="b"/>
                </a:tc>
                <a:extLst>
                  <a:ext uri="{0D108BD9-81ED-4DB2-BD59-A6C34878D82A}">
                    <a16:rowId xmlns:a16="http://schemas.microsoft.com/office/drawing/2014/main" val="2693409748"/>
                  </a:ext>
                </a:extLst>
              </a:tr>
              <a:tr h="462544">
                <a:tc vMerge="1">
                  <a:txBody>
                    <a:bodyPr/>
                    <a:lstStyle/>
                    <a:p>
                      <a:endParaRPr lang="en-US"/>
                    </a:p>
                  </a:txBody>
                  <a:tcPr/>
                </a:tc>
                <a:tc>
                  <a:txBody>
                    <a:bodyPr/>
                    <a:lstStyle/>
                    <a:p>
                      <a:pPr algn="ctr" fontAlgn="b"/>
                      <a:r>
                        <a:rPr lang="en-US" sz="1800" b="0" i="0" u="none" strike="noStrike" dirty="0">
                          <a:solidFill>
                            <a:srgbClr val="000000"/>
                          </a:solidFill>
                          <a:effectLst/>
                          <a:latin typeface="Calibri" panose="020F0502020204030204" pitchFamily="34" charset="0"/>
                        </a:rPr>
                        <a:t>22</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Sierra Club</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Matt Vespa</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Rebecca Barker</a:t>
                      </a:r>
                    </a:p>
                  </a:txBody>
                  <a:tcPr marL="9439" marR="9439" marT="9439" marB="0" anchor="b"/>
                </a:tc>
                <a:extLst>
                  <a:ext uri="{0D108BD9-81ED-4DB2-BD59-A6C34878D82A}">
                    <a16:rowId xmlns:a16="http://schemas.microsoft.com/office/drawing/2014/main" val="3649615019"/>
                  </a:ext>
                </a:extLst>
              </a:tr>
              <a:tr h="462544">
                <a:tc vMerge="1">
                  <a:txBody>
                    <a:bodyPr/>
                    <a:lstStyle/>
                    <a:p>
                      <a:endParaRPr lang="en-US"/>
                    </a:p>
                  </a:txBody>
                  <a:tcPr/>
                </a:tc>
                <a:tc>
                  <a:txBody>
                    <a:bodyPr/>
                    <a:lstStyle/>
                    <a:p>
                      <a:pPr algn="ctr" fontAlgn="b"/>
                      <a:r>
                        <a:rPr lang="en-US" sz="1800" b="0" i="0" u="none" strike="noStrike" dirty="0">
                          <a:solidFill>
                            <a:srgbClr val="000000"/>
                          </a:solidFill>
                          <a:effectLst/>
                          <a:latin typeface="Calibri" panose="020F0502020204030204" pitchFamily="34" charset="0"/>
                        </a:rPr>
                        <a:t>23</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Silent Running LLC</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James Dodenhoff</a:t>
                      </a:r>
                    </a:p>
                  </a:txBody>
                  <a:tcPr marL="9439" marR="9439" marT="9439"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439" marR="9439" marT="9439" marB="0" anchor="b"/>
                </a:tc>
                <a:extLst>
                  <a:ext uri="{0D108BD9-81ED-4DB2-BD59-A6C34878D82A}">
                    <a16:rowId xmlns:a16="http://schemas.microsoft.com/office/drawing/2014/main" val="2146156092"/>
                  </a:ext>
                </a:extLst>
              </a:tr>
              <a:tr h="462544">
                <a:tc vMerge="1">
                  <a:txBody>
                    <a:bodyPr/>
                    <a:lstStyle/>
                    <a:p>
                      <a:endParaRPr lang="en-US"/>
                    </a:p>
                  </a:txBody>
                  <a:tcPr/>
                </a:tc>
                <a:tc>
                  <a:txBody>
                    <a:bodyPr/>
                    <a:lstStyle/>
                    <a:p>
                      <a:pPr algn="ctr" fontAlgn="b"/>
                      <a:r>
                        <a:rPr lang="en-US" sz="1800" b="0" i="0" u="none" strike="noStrike" dirty="0">
                          <a:solidFill>
                            <a:srgbClr val="000000"/>
                          </a:solidFill>
                          <a:effectLst/>
                          <a:latin typeface="Calibri" panose="020F0502020204030204" pitchFamily="34" charset="0"/>
                        </a:rPr>
                        <a:t>24</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TRC</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Sophia Hartkopf</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Marissa Van Sant</a:t>
                      </a:r>
                    </a:p>
                  </a:txBody>
                  <a:tcPr marL="9439" marR="9439" marT="9439" marB="0" anchor="b"/>
                </a:tc>
                <a:extLst>
                  <a:ext uri="{0D108BD9-81ED-4DB2-BD59-A6C34878D82A}">
                    <a16:rowId xmlns:a16="http://schemas.microsoft.com/office/drawing/2014/main" val="3462790340"/>
                  </a:ext>
                </a:extLst>
              </a:tr>
              <a:tr h="462544">
                <a:tc vMerge="1">
                  <a:txBody>
                    <a:bodyPr/>
                    <a:lstStyle/>
                    <a:p>
                      <a:endParaRPr lang="en-US"/>
                    </a:p>
                  </a:txBody>
                  <a:tcPr/>
                </a:tc>
                <a:tc>
                  <a:txBody>
                    <a:bodyPr/>
                    <a:lstStyle/>
                    <a:p>
                      <a:pPr algn="ctr" fontAlgn="b"/>
                      <a:r>
                        <a:rPr lang="en-US" sz="1800" b="0" i="0" u="none" strike="noStrike" dirty="0">
                          <a:solidFill>
                            <a:srgbClr val="000000"/>
                          </a:solidFill>
                          <a:effectLst/>
                          <a:latin typeface="Calibri" panose="020F0502020204030204" pitchFamily="34" charset="0"/>
                        </a:rPr>
                        <a:t>25</a:t>
                      </a:r>
                    </a:p>
                  </a:txBody>
                  <a:tcPr marL="9439" marR="9439" marT="9439" marB="0" anchor="b"/>
                </a:tc>
                <a:tc>
                  <a:txBody>
                    <a:bodyPr/>
                    <a:lstStyle/>
                    <a:p>
                      <a:pPr algn="l" fontAlgn="b"/>
                      <a:r>
                        <a:rPr lang="en-US" sz="1800" b="0" i="0" u="none" strike="noStrike" dirty="0" err="1">
                          <a:solidFill>
                            <a:srgbClr val="000000"/>
                          </a:solidFill>
                          <a:effectLst/>
                          <a:latin typeface="Calibri" panose="020F0502020204030204" pitchFamily="34" charset="0"/>
                        </a:rPr>
                        <a:t>Viridis</a:t>
                      </a:r>
                      <a:endParaRPr lang="en-US" sz="1800" b="0" i="0" u="none" strike="noStrike" dirty="0">
                        <a:solidFill>
                          <a:srgbClr val="000000"/>
                        </a:solidFill>
                        <a:effectLst/>
                        <a:latin typeface="Calibri" panose="020F0502020204030204" pitchFamily="34" charset="0"/>
                      </a:endParaRP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Mabell Garcia Paine     </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Don Arambula</a:t>
                      </a:r>
                    </a:p>
                  </a:txBody>
                  <a:tcPr marL="9439" marR="9439" marT="9439" marB="0" anchor="b"/>
                </a:tc>
                <a:extLst>
                  <a:ext uri="{0D108BD9-81ED-4DB2-BD59-A6C34878D82A}">
                    <a16:rowId xmlns:a16="http://schemas.microsoft.com/office/drawing/2014/main" val="2783502516"/>
                  </a:ext>
                </a:extLst>
              </a:tr>
              <a:tr h="462544">
                <a:tc vMerge="1">
                  <a:txBody>
                    <a:bodyPr/>
                    <a:lstStyle/>
                    <a:p>
                      <a:endParaRPr lang="en-US"/>
                    </a:p>
                  </a:txBody>
                  <a:tcPr/>
                </a:tc>
                <a:tc>
                  <a:txBody>
                    <a:bodyPr/>
                    <a:lstStyle/>
                    <a:p>
                      <a:pPr algn="ctr" fontAlgn="b"/>
                      <a:r>
                        <a:rPr lang="en-US" sz="1800" b="0" i="0" u="none" strike="noStrike" dirty="0">
                          <a:solidFill>
                            <a:srgbClr val="000000"/>
                          </a:solidFill>
                          <a:effectLst/>
                          <a:latin typeface="Calibri" panose="020F0502020204030204" pitchFamily="34" charset="0"/>
                        </a:rPr>
                        <a:t>26</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Resource Innovations</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Corey Grace</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Bobby Johnson </a:t>
                      </a:r>
                    </a:p>
                  </a:txBody>
                  <a:tcPr marL="9439" marR="9439" marT="9439" marB="0" anchor="b"/>
                </a:tc>
                <a:extLst>
                  <a:ext uri="{0D108BD9-81ED-4DB2-BD59-A6C34878D82A}">
                    <a16:rowId xmlns:a16="http://schemas.microsoft.com/office/drawing/2014/main" val="3844723477"/>
                  </a:ext>
                </a:extLst>
              </a:tr>
              <a:tr h="462544">
                <a:tc vMerge="1">
                  <a:txBody>
                    <a:bodyPr/>
                    <a:lstStyle/>
                    <a:p>
                      <a:endParaRPr lang="en-US"/>
                    </a:p>
                  </a:txBody>
                  <a:tcPr/>
                </a:tc>
                <a:tc>
                  <a:txBody>
                    <a:bodyPr/>
                    <a:lstStyle/>
                    <a:p>
                      <a:pPr algn="ctr" fontAlgn="b"/>
                      <a:r>
                        <a:rPr lang="en-US" sz="1800" b="0" i="0" u="none" strike="noStrike" dirty="0">
                          <a:solidFill>
                            <a:srgbClr val="000000"/>
                          </a:solidFill>
                          <a:effectLst/>
                          <a:latin typeface="Calibri" panose="020F0502020204030204" pitchFamily="34" charset="0"/>
                        </a:rPr>
                        <a:t>27</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High Sierra Energy Foundation</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Pam Bold</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 </a:t>
                      </a:r>
                    </a:p>
                  </a:txBody>
                  <a:tcPr marL="9439" marR="9439" marT="9439" marB="0" anchor="b"/>
                </a:tc>
                <a:extLst>
                  <a:ext uri="{0D108BD9-81ED-4DB2-BD59-A6C34878D82A}">
                    <a16:rowId xmlns:a16="http://schemas.microsoft.com/office/drawing/2014/main" val="3857382339"/>
                  </a:ext>
                </a:extLst>
              </a:tr>
              <a:tr h="462544">
                <a:tc rowSpan="2">
                  <a:txBody>
                    <a:bodyPr/>
                    <a:lstStyle/>
                    <a:p>
                      <a:pPr algn="ctr" fontAlgn="ctr"/>
                      <a:r>
                        <a:rPr lang="en-US" sz="1400" b="1" i="0" u="none" strike="noStrike" dirty="0">
                          <a:solidFill>
                            <a:srgbClr val="000000"/>
                          </a:solidFill>
                          <a:effectLst/>
                          <a:latin typeface="Calibri" panose="020F0502020204030204" pitchFamily="34" charset="0"/>
                        </a:rPr>
                        <a:t>EX-OFFICIO</a:t>
                      </a:r>
                    </a:p>
                  </a:txBody>
                  <a:tcPr marL="9525" marR="9525" marT="9525" marB="0" vert="vert270" anchor="ctr"/>
                </a:tc>
                <a:tc>
                  <a:txBody>
                    <a:bodyPr/>
                    <a:lstStyle/>
                    <a:p>
                      <a:pPr algn="ctr" fontAlgn="b"/>
                      <a:r>
                        <a:rPr lang="en-US" sz="1800" b="0" i="0" u="none" strike="noStrike" dirty="0">
                          <a:solidFill>
                            <a:srgbClr val="000000"/>
                          </a:solidFill>
                          <a:effectLst/>
                          <a:latin typeface="Calibri" panose="020F0502020204030204" pitchFamily="34" charset="0"/>
                        </a:rPr>
                        <a:t>28</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California Air Resources Board (CARB) (possibly)</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to come</a:t>
                      </a:r>
                    </a:p>
                  </a:txBody>
                  <a:tcPr marL="9439" marR="9439" marT="9439" marB="0" anchor="b"/>
                </a:tc>
                <a:tc>
                  <a:txBody>
                    <a:bodyPr/>
                    <a:lstStyle/>
                    <a:p>
                      <a:pPr algn="l" fontAlgn="b"/>
                      <a:r>
                        <a:rPr lang="en-US" sz="1800" b="0" i="0" u="none" strike="noStrike" dirty="0">
                          <a:solidFill>
                            <a:srgbClr val="FF0000"/>
                          </a:solidFill>
                          <a:effectLst/>
                          <a:latin typeface="Calibri" panose="020F0502020204030204" pitchFamily="34" charset="0"/>
                        </a:rPr>
                        <a:t> </a:t>
                      </a:r>
                    </a:p>
                  </a:txBody>
                  <a:tcPr marL="9439" marR="9439" marT="9439" marB="0" anchor="b"/>
                </a:tc>
                <a:extLst>
                  <a:ext uri="{0D108BD9-81ED-4DB2-BD59-A6C34878D82A}">
                    <a16:rowId xmlns:a16="http://schemas.microsoft.com/office/drawing/2014/main" val="3964774918"/>
                  </a:ext>
                </a:extLst>
              </a:tr>
              <a:tr h="462544">
                <a:tc vMerge="1">
                  <a:txBody>
                    <a:bodyPr/>
                    <a:lstStyle/>
                    <a:p>
                      <a:endParaRPr lang="en-US"/>
                    </a:p>
                  </a:txBody>
                  <a:tcPr/>
                </a:tc>
                <a:tc>
                  <a:txBody>
                    <a:bodyPr/>
                    <a:lstStyle/>
                    <a:p>
                      <a:pPr algn="ctr" fontAlgn="b"/>
                      <a:r>
                        <a:rPr lang="en-US" sz="1800" b="0" i="0" u="none" strike="noStrike" dirty="0">
                          <a:solidFill>
                            <a:srgbClr val="000000"/>
                          </a:solidFill>
                          <a:effectLst/>
                          <a:latin typeface="Calibri" panose="020F0502020204030204" pitchFamily="34" charset="0"/>
                        </a:rPr>
                        <a:t>29</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California Public Utilities Commission (CPUC)  </a:t>
                      </a:r>
                    </a:p>
                  </a:txBody>
                  <a:tcPr marL="9439" marR="9439" marT="9439" marB="0" anchor="b"/>
                </a:tc>
                <a:tc>
                  <a:txBody>
                    <a:bodyPr/>
                    <a:lstStyle/>
                    <a:p>
                      <a:pPr algn="l" fontAlgn="b"/>
                      <a:r>
                        <a:rPr lang="en-US" sz="1800" b="0" i="0" u="none" strike="noStrike">
                          <a:solidFill>
                            <a:srgbClr val="000000"/>
                          </a:solidFill>
                          <a:effectLst/>
                          <a:latin typeface="Calibri" panose="020F0502020204030204" pitchFamily="34" charset="0"/>
                        </a:rPr>
                        <a:t>Ely Jacobsohn</a:t>
                      </a:r>
                    </a:p>
                  </a:txBody>
                  <a:tcPr marL="9439" marR="9439" marT="9439" marB="0" anchor="b"/>
                </a:tc>
                <a:tc>
                  <a:txBody>
                    <a:bodyPr/>
                    <a:lstStyle/>
                    <a:p>
                      <a:pPr algn="l" fontAlgn="b"/>
                      <a:r>
                        <a:rPr lang="en-US" sz="1800" b="0" i="0" u="none" strike="noStrike" dirty="0">
                          <a:solidFill>
                            <a:srgbClr val="000000"/>
                          </a:solidFill>
                          <a:effectLst/>
                          <a:latin typeface="Calibri" panose="020F0502020204030204" pitchFamily="34" charset="0"/>
                        </a:rPr>
                        <a:t>Nils Strindberg</a:t>
                      </a:r>
                    </a:p>
                  </a:txBody>
                  <a:tcPr marL="9439" marR="9439" marT="9439" marB="0" anchor="b"/>
                </a:tc>
                <a:extLst>
                  <a:ext uri="{0D108BD9-81ED-4DB2-BD59-A6C34878D82A}">
                    <a16:rowId xmlns:a16="http://schemas.microsoft.com/office/drawing/2014/main" val="346802123"/>
                  </a:ext>
                </a:extLst>
              </a:tr>
            </a:tbl>
          </a:graphicData>
        </a:graphic>
      </p:graphicFrame>
    </p:spTree>
    <p:extLst>
      <p:ext uri="{BB962C8B-B14F-4D97-AF65-F5344CB8AC3E}">
        <p14:creationId xmlns:p14="http://schemas.microsoft.com/office/powerpoint/2010/main" val="306638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DA2D0A-C856-F940-B773-D70FBA3D14F1}"/>
              </a:ext>
            </a:extLst>
          </p:cNvPr>
          <p:cNvSpPr>
            <a:spLocks noGrp="1"/>
          </p:cNvSpPr>
          <p:nvPr>
            <p:ph type="title"/>
          </p:nvPr>
        </p:nvSpPr>
        <p:spPr>
          <a:xfrm>
            <a:off x="1008184" y="12668"/>
            <a:ext cx="10175631" cy="1111843"/>
          </a:xfrm>
        </p:spPr>
        <p:txBody>
          <a:bodyPr anchor="ctr">
            <a:normAutofit/>
          </a:bodyPr>
          <a:lstStyle/>
          <a:p>
            <a:pPr algn="ctr"/>
            <a:r>
              <a:rPr lang="en-US" sz="4000" dirty="0"/>
              <a:t>Disclosures (for non-CAEECC members)</a:t>
            </a:r>
          </a:p>
        </p:txBody>
      </p:sp>
      <p:sp>
        <p:nvSpPr>
          <p:cNvPr id="3" name="Content Placeholder 2">
            <a:extLst>
              <a:ext uri="{FF2B5EF4-FFF2-40B4-BE49-F238E27FC236}">
                <a16:creationId xmlns:a16="http://schemas.microsoft.com/office/drawing/2014/main" id="{3A7CE54C-03AE-0A4F-91B0-5D35DBD5083E}"/>
              </a:ext>
            </a:extLst>
          </p:cNvPr>
          <p:cNvSpPr>
            <a:spLocks noGrp="1"/>
          </p:cNvSpPr>
          <p:nvPr>
            <p:ph idx="1"/>
          </p:nvPr>
        </p:nvSpPr>
        <p:spPr>
          <a:xfrm>
            <a:off x="1008184" y="1016156"/>
            <a:ext cx="10175630" cy="767904"/>
          </a:xfrm>
        </p:spPr>
        <p:txBody>
          <a:bodyPr anchor="ctr">
            <a:normAutofit/>
          </a:bodyPr>
          <a:lstStyle/>
          <a:p>
            <a:pPr marL="0" indent="0" algn="ctr">
              <a:buNone/>
            </a:pPr>
            <a:r>
              <a:rPr lang="en-US" sz="1400" i="1" dirty="0"/>
              <a:t>Per disclosure Groundrule, Non-CAEECC Member organizations participating in a Working Group are required to disclose to the Working Group and the Facilitation Team the entities with whom they are doing energy-related business with or for, both currently and within the past year. If new contractual relationships develop during the course of the Working Group, they will update their disclosure.</a:t>
            </a:r>
            <a:endParaRPr lang="en-US" sz="1400" dirty="0">
              <a:highlight>
                <a:srgbClr val="FFFF00"/>
              </a:highlight>
            </a:endParaRPr>
          </a:p>
          <a:p>
            <a:pPr algn="ctr"/>
            <a:endParaRPr lang="en-US" sz="1400" dirty="0">
              <a:highlight>
                <a:srgbClr val="FFFF00"/>
              </a:highlight>
            </a:endParaRPr>
          </a:p>
        </p:txBody>
      </p:sp>
      <p:sp>
        <p:nvSpPr>
          <p:cNvPr id="4" name="Slide Number Placeholder 3">
            <a:extLst>
              <a:ext uri="{FF2B5EF4-FFF2-40B4-BE49-F238E27FC236}">
                <a16:creationId xmlns:a16="http://schemas.microsoft.com/office/drawing/2014/main" id="{8CB76EA4-DA7E-6542-8C35-941ED71D2E4F}"/>
              </a:ext>
            </a:extLst>
          </p:cNvPr>
          <p:cNvSpPr>
            <a:spLocks noGrp="1"/>
          </p:cNvSpPr>
          <p:nvPr>
            <p:ph type="sldNum" sz="quarter" idx="12"/>
          </p:nvPr>
        </p:nvSpPr>
        <p:spPr>
          <a:xfrm>
            <a:off x="8610600" y="6356350"/>
            <a:ext cx="2743200" cy="365125"/>
          </a:xfrm>
        </p:spPr>
        <p:txBody>
          <a:bodyPr>
            <a:normAutofit/>
          </a:bodyPr>
          <a:lstStyle/>
          <a:p>
            <a:pPr>
              <a:spcAft>
                <a:spcPts val="600"/>
              </a:spcAft>
            </a:pPr>
            <a:fld id="{B52D1F0E-ADB9-054E-881E-D5691EC4F528}" type="slidenum">
              <a:rPr lang="en-US" smtClean="0"/>
              <a:pPr>
                <a:spcAft>
                  <a:spcPts val="600"/>
                </a:spcAft>
              </a:pPr>
              <a:t>7</a:t>
            </a:fld>
            <a:endParaRPr lang="en-US"/>
          </a:p>
        </p:txBody>
      </p:sp>
      <p:sp>
        <p:nvSpPr>
          <p:cNvPr id="5" name="TextBox 4">
            <a:extLst>
              <a:ext uri="{FF2B5EF4-FFF2-40B4-BE49-F238E27FC236}">
                <a16:creationId xmlns:a16="http://schemas.microsoft.com/office/drawing/2014/main" id="{E37F079D-A594-C94E-B523-1289B1CF5FCA}"/>
              </a:ext>
            </a:extLst>
          </p:cNvPr>
          <p:cNvSpPr txBox="1"/>
          <p:nvPr/>
        </p:nvSpPr>
        <p:spPr>
          <a:xfrm>
            <a:off x="1005134" y="6106886"/>
            <a:ext cx="10348665" cy="523220"/>
          </a:xfrm>
          <a:prstGeom prst="rect">
            <a:avLst/>
          </a:prstGeom>
          <a:noFill/>
        </p:spPr>
        <p:txBody>
          <a:bodyPr wrap="square" rtlCol="0">
            <a:spAutoFit/>
          </a:bodyPr>
          <a:lstStyle/>
          <a:p>
            <a:pPr>
              <a:spcAft>
                <a:spcPts val="600"/>
              </a:spcAft>
            </a:pPr>
            <a:r>
              <a:rPr lang="en-US" sz="1400" i="1" dirty="0"/>
              <a:t>Note: These WG Members have also all indicated that they will be representing their own respective organization in this WG, and not organizations with whom they are conducting energy-related business</a:t>
            </a:r>
          </a:p>
        </p:txBody>
      </p:sp>
      <p:graphicFrame>
        <p:nvGraphicFramePr>
          <p:cNvPr id="6" name="Table 5">
            <a:extLst>
              <a:ext uri="{FF2B5EF4-FFF2-40B4-BE49-F238E27FC236}">
                <a16:creationId xmlns:a16="http://schemas.microsoft.com/office/drawing/2014/main" id="{240EA699-4F97-AF48-BA12-294106F1C814}"/>
              </a:ext>
            </a:extLst>
          </p:cNvPr>
          <p:cNvGraphicFramePr>
            <a:graphicFrameLocks noGrp="1"/>
          </p:cNvGraphicFramePr>
          <p:nvPr>
            <p:extLst>
              <p:ext uri="{D42A27DB-BD31-4B8C-83A1-F6EECF244321}">
                <p14:modId xmlns:p14="http://schemas.microsoft.com/office/powerpoint/2010/main" val="3437208428"/>
              </p:ext>
            </p:extLst>
          </p:nvPr>
        </p:nvGraphicFramePr>
        <p:xfrm>
          <a:off x="779929" y="1680882"/>
          <a:ext cx="10572345" cy="4390883"/>
        </p:xfrm>
        <a:graphic>
          <a:graphicData uri="http://schemas.openxmlformats.org/drawingml/2006/table">
            <a:tbl>
              <a:tblPr>
                <a:tableStyleId>{793D81CF-94F2-401A-BA57-92F5A7B2D0C5}</a:tableStyleId>
              </a:tblPr>
              <a:tblGrid>
                <a:gridCol w="1573306">
                  <a:extLst>
                    <a:ext uri="{9D8B030D-6E8A-4147-A177-3AD203B41FA5}">
                      <a16:colId xmlns:a16="http://schemas.microsoft.com/office/drawing/2014/main" val="2400979758"/>
                    </a:ext>
                  </a:extLst>
                </a:gridCol>
                <a:gridCol w="8999039">
                  <a:extLst>
                    <a:ext uri="{9D8B030D-6E8A-4147-A177-3AD203B41FA5}">
                      <a16:colId xmlns:a16="http://schemas.microsoft.com/office/drawing/2014/main" val="658903639"/>
                    </a:ext>
                  </a:extLst>
                </a:gridCol>
              </a:tblGrid>
              <a:tr h="254282">
                <a:tc>
                  <a:txBody>
                    <a:bodyPr/>
                    <a:lstStyle/>
                    <a:p>
                      <a:pPr algn="l" fontAlgn="b"/>
                      <a:r>
                        <a:rPr lang="en-US" sz="1400" b="1" u="none" strike="noStrike" dirty="0">
                          <a:effectLst/>
                        </a:rPr>
                        <a:t>Organization</a:t>
                      </a:r>
                      <a:endParaRPr lang="en-US" sz="1400" b="1"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b="1" u="none" strike="noStrike" dirty="0">
                          <a:effectLst/>
                        </a:rPr>
                        <a:t>Disclosures</a:t>
                      </a:r>
                      <a:endParaRPr lang="en-US" sz="1400" b="1"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766836017"/>
                  </a:ext>
                </a:extLst>
              </a:tr>
              <a:tr h="235753">
                <a:tc>
                  <a:txBody>
                    <a:bodyPr/>
                    <a:lstStyle/>
                    <a:p>
                      <a:pPr algn="l" fontAlgn="b"/>
                      <a:r>
                        <a:rPr lang="en-US" sz="1400" u="none" strike="noStrike" dirty="0">
                          <a:effectLst/>
                        </a:rPr>
                        <a:t>EAJ Energy Advisors</a:t>
                      </a:r>
                      <a:endParaRPr lang="en-US" sz="1400" b="1"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u="none" strike="noStrike">
                          <a:effectLst/>
                        </a:rPr>
                        <a:t>PG&amp;E </a:t>
                      </a:r>
                      <a:endParaRPr lang="en-US" sz="1400" b="0" i="0" u="none" strike="noStrike">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757807632"/>
                  </a:ext>
                </a:extLst>
              </a:tr>
              <a:tr h="606318">
                <a:tc>
                  <a:txBody>
                    <a:bodyPr/>
                    <a:lstStyle/>
                    <a:p>
                      <a:pPr algn="l" fontAlgn="b"/>
                      <a:r>
                        <a:rPr lang="en-US" sz="1400" u="none" strike="noStrike" dirty="0">
                          <a:effectLst/>
                        </a:rPr>
                        <a:t>Energy Efficiency Council (EEC)</a:t>
                      </a:r>
                      <a:endParaRPr lang="en-US" sz="1400" b="1"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u="none" strike="noStrike" dirty="0">
                          <a:effectLst/>
                        </a:rPr>
                        <a:t>ASSERT, Community Action Partnership of Orange County, Community Action Partnership of Riverside County, </a:t>
                      </a:r>
                      <a:r>
                        <a:rPr lang="en-US" sz="1400" u="none" strike="noStrike" dirty="0" err="1">
                          <a:effectLst/>
                        </a:rPr>
                        <a:t>Maroma</a:t>
                      </a:r>
                      <a:r>
                        <a:rPr lang="en-US" sz="1400" u="none" strike="noStrike" dirty="0">
                          <a:effectLst/>
                        </a:rPr>
                        <a:t> Energy Services, </a:t>
                      </a:r>
                      <a:r>
                        <a:rPr lang="en-US" sz="1400" u="none" strike="noStrike" dirty="0" err="1">
                          <a:effectLst/>
                        </a:rPr>
                        <a:t>Nexant</a:t>
                      </a:r>
                      <a:r>
                        <a:rPr lang="en-US" sz="1400" u="none" strike="noStrike" dirty="0">
                          <a:effectLst/>
                        </a:rPr>
                        <a:t>, Pacific Asian Consortium in Employment, PG&amp;E, Richard Heath &amp; Associates, SDG&amp;E, SoCalGas, Southwest Gas</a:t>
                      </a:r>
                      <a:endParaRPr lang="en-US" sz="1400" b="0"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438573154"/>
                  </a:ext>
                </a:extLst>
              </a:tr>
              <a:tr h="421036">
                <a:tc>
                  <a:txBody>
                    <a:bodyPr/>
                    <a:lstStyle/>
                    <a:p>
                      <a:pPr algn="l" fontAlgn="b"/>
                      <a:r>
                        <a:rPr lang="en-US" sz="1400" u="none" strike="noStrike">
                          <a:effectLst/>
                        </a:rPr>
                        <a:t>Rising Sun Center for Opportunity</a:t>
                      </a:r>
                      <a:endParaRPr lang="en-US" sz="1400" b="1" i="0" u="none" strike="noStrike">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u="none" strike="noStrike" dirty="0">
                          <a:effectLst/>
                        </a:rPr>
                        <a:t>BayREN (and Counties within), </a:t>
                      </a:r>
                      <a:r>
                        <a:rPr lang="en-US" sz="1400" u="none" strike="noStrike" dirty="0" err="1">
                          <a:effectLst/>
                        </a:rPr>
                        <a:t>Clearesult</a:t>
                      </a:r>
                      <a:r>
                        <a:rPr lang="en-US" sz="1400" u="none" strike="noStrike" dirty="0">
                          <a:effectLst/>
                        </a:rPr>
                        <a:t>, MCE, EBCE, San Joaquin County, City of Oakland, City of Stockton/ Transformation Climate Communities, PG&amp;E, Strategic Energy Innovations, The Energy Coalition</a:t>
                      </a:r>
                      <a:endParaRPr lang="en-US" sz="1400" b="0"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845973201"/>
                  </a:ext>
                </a:extLst>
              </a:tr>
              <a:tr h="235753">
                <a:tc>
                  <a:txBody>
                    <a:bodyPr/>
                    <a:lstStyle/>
                    <a:p>
                      <a:pPr algn="l" fontAlgn="b"/>
                      <a:r>
                        <a:rPr lang="en-US" sz="1400" u="none" strike="noStrike">
                          <a:effectLst/>
                        </a:rPr>
                        <a:t>Sierra Club</a:t>
                      </a:r>
                      <a:endParaRPr lang="en-US" sz="1400" b="1" i="0" u="none" strike="noStrike">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u="none" strike="noStrike">
                          <a:effectLst/>
                        </a:rPr>
                        <a:t>Synapse; potentially other consultants to further our advocacy in forums such as CPUC proceedings</a:t>
                      </a:r>
                      <a:endParaRPr lang="en-US" sz="1400" b="0" i="0" u="none" strike="noStrike">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987952909"/>
                  </a:ext>
                </a:extLst>
              </a:tr>
              <a:tr h="421036">
                <a:tc>
                  <a:txBody>
                    <a:bodyPr/>
                    <a:lstStyle/>
                    <a:p>
                      <a:pPr algn="l" fontAlgn="b"/>
                      <a:r>
                        <a:rPr lang="en-US" sz="1400" u="none" strike="noStrike">
                          <a:effectLst/>
                        </a:rPr>
                        <a:t>Silent Running LLC</a:t>
                      </a:r>
                      <a:endParaRPr lang="en-US" sz="1400" b="1" i="0" u="none" strike="noStrike">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u="none" strike="noStrike" dirty="0">
                          <a:effectLst/>
                        </a:rPr>
                        <a:t>Climate Action Santa Monica, Gerson Lehrman Group, Coleman Research, Joel Burbach, Aug-wind, Orange County Water District</a:t>
                      </a:r>
                      <a:endParaRPr lang="en-US" sz="1400" b="0"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370338275"/>
                  </a:ext>
                </a:extLst>
              </a:tr>
              <a:tr h="791601">
                <a:tc>
                  <a:txBody>
                    <a:bodyPr/>
                    <a:lstStyle/>
                    <a:p>
                      <a:pPr algn="l" fontAlgn="b"/>
                      <a:r>
                        <a:rPr lang="en-US" sz="1400" u="none" strike="noStrike">
                          <a:effectLst/>
                        </a:rPr>
                        <a:t>TRC</a:t>
                      </a:r>
                      <a:endParaRPr lang="en-US" sz="1400" b="1" i="0" u="none" strike="noStrike">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u="none" strike="noStrike" dirty="0">
                          <a:effectLst/>
                        </a:rPr>
                        <a:t>ABAG, CEC, CSE, City of Alameda, City of Riverside, City of Santa Ana, City of Santa Cruz, Contra Costa Community College District, EBCE, EPRI, LBNL, Liberty Utilities, LA County Metro, LADWP, MCE, PG&amp;E, Peninsula Clean Energy, Riverside Public Utilities, SDG&amp;E, SFPUC, SVP, SMUD, Sonoma Clean Power, SCE, SoCalGas, SoCal Public Power Authority, The Energy Coalition</a:t>
                      </a:r>
                      <a:endParaRPr lang="en-US" sz="1400" b="0"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02928035"/>
                  </a:ext>
                </a:extLst>
              </a:tr>
              <a:tr h="421036">
                <a:tc>
                  <a:txBody>
                    <a:bodyPr/>
                    <a:lstStyle/>
                    <a:p>
                      <a:pPr algn="l" fontAlgn="b"/>
                      <a:r>
                        <a:rPr lang="en-US" sz="1400" u="none" strike="noStrike">
                          <a:effectLst/>
                        </a:rPr>
                        <a:t>Viridis</a:t>
                      </a:r>
                      <a:endParaRPr lang="en-US" sz="1400" b="1" i="0" u="none" strike="noStrike">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u="none" strike="noStrike" dirty="0">
                          <a:effectLst/>
                        </a:rPr>
                        <a:t>Four CA IOUs (SDG&amp;E, SCE, PG&amp;E and SCG) to serve as an independent evaluator monitoring their ongoing EE solicitations; SoCalGas; Sonoma Clean Power; </a:t>
                      </a:r>
                      <a:r>
                        <a:rPr lang="en-US" sz="1400" u="none" strike="noStrike" dirty="0" err="1">
                          <a:effectLst/>
                        </a:rPr>
                        <a:t>Willdan</a:t>
                      </a:r>
                      <a:endParaRPr lang="en-US" sz="1400" b="0"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909063458"/>
                  </a:ext>
                </a:extLst>
              </a:tr>
              <a:tr h="421036">
                <a:tc>
                  <a:txBody>
                    <a:bodyPr/>
                    <a:lstStyle/>
                    <a:p>
                      <a:pPr algn="l" fontAlgn="b"/>
                      <a:r>
                        <a:rPr lang="en-US" sz="1400" u="none" strike="noStrike">
                          <a:effectLst/>
                        </a:rPr>
                        <a:t>Resource Innovations</a:t>
                      </a:r>
                      <a:endParaRPr lang="en-US" sz="1400" b="1" i="0" u="none" strike="noStrike">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u="none" strike="noStrike" dirty="0">
                          <a:effectLst/>
                        </a:rPr>
                        <a:t>PG&amp;E, SCE, SDG&amp;E, SCG, Pacific Power, SMUD, Burbank W&amp;P, Silicon Valley Power, CAISO, LADWP, CPUC, Imperial Irrigation District, Western Area Power Adm, South West Power Adm, Dept of Water Resources</a:t>
                      </a:r>
                      <a:endParaRPr lang="en-US" sz="1400" b="0"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506563315"/>
                  </a:ext>
                </a:extLst>
              </a:tr>
              <a:tr h="421036">
                <a:tc>
                  <a:txBody>
                    <a:bodyPr/>
                    <a:lstStyle/>
                    <a:p>
                      <a:pPr algn="l" fontAlgn="b"/>
                      <a:r>
                        <a:rPr lang="en-US" sz="1400" u="none" strike="noStrike">
                          <a:effectLst/>
                        </a:rPr>
                        <a:t>High Sierra Energy Foundation</a:t>
                      </a:r>
                      <a:endParaRPr lang="en-US" sz="1400" b="1" i="0" u="none" strike="noStrike">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fontAlgn="b"/>
                      <a:r>
                        <a:rPr lang="en-US" sz="1400" u="none" strike="noStrike" dirty="0">
                          <a:effectLst/>
                        </a:rPr>
                        <a:t>California Green Business Network, Rural and Hard to Reach Working Group, SoCalREN, SCE, LADWP, CA Dept Food &amp; Ag, Energy Upgrade California</a:t>
                      </a:r>
                      <a:endParaRPr lang="en-US" sz="1400" b="0" i="0" u="none" strike="noStrike" dirty="0">
                        <a:solidFill>
                          <a:srgbClr val="000000"/>
                        </a:solidFill>
                        <a:effectLst/>
                        <a:latin typeface="Calibri" panose="020F0502020204030204" pitchFamily="34" charset="0"/>
                      </a:endParaRPr>
                    </a:p>
                  </a:txBody>
                  <a:tcPr marL="5425" marR="5425" marT="54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197577643"/>
                  </a:ext>
                </a:extLst>
              </a:tr>
            </a:tbl>
          </a:graphicData>
        </a:graphic>
      </p:graphicFrame>
    </p:spTree>
    <p:extLst>
      <p:ext uri="{BB962C8B-B14F-4D97-AF65-F5344CB8AC3E}">
        <p14:creationId xmlns:p14="http://schemas.microsoft.com/office/powerpoint/2010/main" val="2063292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F54208A-81BB-0A43-B74A-F4847B7ADDF5}"/>
              </a:ext>
            </a:extLst>
          </p:cNvPr>
          <p:cNvSpPr>
            <a:spLocks noGrp="1"/>
          </p:cNvSpPr>
          <p:nvPr>
            <p:ph type="title"/>
          </p:nvPr>
        </p:nvSpPr>
        <p:spPr>
          <a:xfrm>
            <a:off x="1322754" y="1522820"/>
            <a:ext cx="2748041" cy="3601914"/>
          </a:xfrm>
        </p:spPr>
        <p:txBody>
          <a:bodyPr anchor="ctr">
            <a:normAutofit/>
          </a:bodyPr>
          <a:lstStyle/>
          <a:p>
            <a:r>
              <a:rPr lang="en-US" sz="3600">
                <a:solidFill>
                  <a:srgbClr val="FFFFFF"/>
                </a:solidFill>
              </a:rPr>
              <a:t>WORKING GROUP CHARGE &amp; PROCESS</a:t>
            </a:r>
          </a:p>
        </p:txBody>
      </p:sp>
      <p:graphicFrame>
        <p:nvGraphicFramePr>
          <p:cNvPr id="42" name="Text Placeholder 2">
            <a:extLst>
              <a:ext uri="{FF2B5EF4-FFF2-40B4-BE49-F238E27FC236}">
                <a16:creationId xmlns:a16="http://schemas.microsoft.com/office/drawing/2014/main" id="{4F90739D-35B5-469E-98B2-59417768434A}"/>
              </a:ext>
            </a:extLst>
          </p:cNvPr>
          <p:cNvGraphicFramePr>
            <a:graphicFrameLocks noGrp="1"/>
          </p:cNvGraphicFramePr>
          <p:nvPr>
            <p:ph idx="1"/>
            <p:extLst>
              <p:ext uri="{D42A27DB-BD31-4B8C-83A1-F6EECF244321}">
                <p14:modId xmlns:p14="http://schemas.microsoft.com/office/powerpoint/2010/main" val="931404615"/>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9932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916701-3764-4A49-952B-BEBBC35EFB36}"/>
              </a:ext>
            </a:extLst>
          </p:cNvPr>
          <p:cNvSpPr>
            <a:spLocks noGrp="1"/>
          </p:cNvSpPr>
          <p:nvPr>
            <p:ph type="title"/>
          </p:nvPr>
        </p:nvSpPr>
        <p:spPr>
          <a:xfrm>
            <a:off x="838200" y="365125"/>
            <a:ext cx="10515600" cy="1325563"/>
          </a:xfrm>
        </p:spPr>
        <p:txBody>
          <a:bodyPr>
            <a:normAutofit/>
          </a:bodyPr>
          <a:lstStyle/>
          <a:p>
            <a:r>
              <a:rPr lang="en-US" dirty="0"/>
              <a:t>Working Group Overview</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A4EFCB-2E64-814A-9839-9E8C266DB8E9}"/>
              </a:ext>
            </a:extLst>
          </p:cNvPr>
          <p:cNvSpPr>
            <a:spLocks noGrp="1"/>
          </p:cNvSpPr>
          <p:nvPr>
            <p:ph idx="1"/>
          </p:nvPr>
        </p:nvSpPr>
        <p:spPr>
          <a:xfrm>
            <a:off x="838200" y="1825625"/>
            <a:ext cx="10515600" cy="4351338"/>
          </a:xfrm>
        </p:spPr>
        <p:txBody>
          <a:bodyPr>
            <a:normAutofit/>
          </a:bodyPr>
          <a:lstStyle/>
          <a:p>
            <a:r>
              <a:rPr lang="en-US" sz="2600" b="1" dirty="0"/>
              <a:t>Charge</a:t>
            </a:r>
            <a:r>
              <a:rPr lang="en-US" sz="2600" dirty="0"/>
              <a:t>: Recommend to ED/Commission and PAs Objectives &amp; Metrics, plus approach for target-setting</a:t>
            </a:r>
          </a:p>
          <a:p>
            <a:r>
              <a:rPr lang="en-US" sz="2600" b="1" dirty="0"/>
              <a:t>Two separate but parallel Working Groups</a:t>
            </a:r>
            <a:r>
              <a:rPr lang="en-US" sz="2600" dirty="0"/>
              <a:t>—one on Equity segment; the other on Market Support segment</a:t>
            </a:r>
          </a:p>
          <a:p>
            <a:r>
              <a:rPr lang="en-US" sz="2600" b="1" dirty="0"/>
              <a:t>4 half-day WG meetings (plus one Workshop)</a:t>
            </a:r>
            <a:r>
              <a:rPr lang="en-US" sz="2600" dirty="0"/>
              <a:t>: July-September 2021</a:t>
            </a:r>
          </a:p>
          <a:p>
            <a:r>
              <a:rPr lang="en-US" sz="2600" b="1" dirty="0"/>
              <a:t>Report</a:t>
            </a:r>
            <a:r>
              <a:rPr lang="en-US" sz="2600" dirty="0"/>
              <a:t> delivered to PAs and CPUC September 2021</a:t>
            </a:r>
          </a:p>
          <a:p>
            <a:r>
              <a:rPr lang="en-US" sz="2600" b="1" dirty="0"/>
              <a:t>WG materials </a:t>
            </a:r>
            <a:r>
              <a:rPr lang="en-US" sz="2600" dirty="0"/>
              <a:t>available at </a:t>
            </a:r>
            <a:r>
              <a:rPr lang="en-US" sz="2600" dirty="0">
                <a:hlinkClick r:id="rId2"/>
              </a:rPr>
              <a:t>https://www.caeecc.org/equity-metrics-working-group-meeting</a:t>
            </a:r>
            <a:r>
              <a:rPr lang="en-US" sz="2600" dirty="0"/>
              <a:t> </a:t>
            </a:r>
          </a:p>
        </p:txBody>
      </p:sp>
      <p:sp>
        <p:nvSpPr>
          <p:cNvPr id="4" name="Slide Number Placeholder 3">
            <a:extLst>
              <a:ext uri="{FF2B5EF4-FFF2-40B4-BE49-F238E27FC236}">
                <a16:creationId xmlns:a16="http://schemas.microsoft.com/office/drawing/2014/main" id="{5678BA2C-30EF-3146-A02A-33073C41579A}"/>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52D1F0E-ADB9-054E-881E-D5691EC4F52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811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TotalTime>
  <Words>2510</Words>
  <Application>Microsoft Macintosh PowerPoint</Application>
  <PresentationFormat>Widescreen</PresentationFormat>
  <Paragraphs>321</Paragraphs>
  <Slides>23</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23</vt:i4>
      </vt:variant>
    </vt:vector>
  </HeadingPairs>
  <TitlesOfParts>
    <vt:vector size="29" baseType="lpstr">
      <vt:lpstr>Arial</vt:lpstr>
      <vt:lpstr>Calibri</vt:lpstr>
      <vt:lpstr>Calibri Light</vt:lpstr>
      <vt:lpstr>Office Theme</vt:lpstr>
      <vt:lpstr>1_Office Theme</vt:lpstr>
      <vt:lpstr>2_Office Theme</vt:lpstr>
      <vt:lpstr>Equity Metrics WG First Mtg</vt:lpstr>
      <vt:lpstr>Agenda  </vt:lpstr>
      <vt:lpstr>WebEx Technical Reminders</vt:lpstr>
      <vt:lpstr>WELCOME!</vt:lpstr>
      <vt:lpstr>CAEECC Members</vt:lpstr>
      <vt:lpstr>Ex-Officio &amp; Non-CAEECC members</vt:lpstr>
      <vt:lpstr>Disclosures (for non-CAEECC members)</vt:lpstr>
      <vt:lpstr>WORKING GROUP CHARGE &amp; PROCESS</vt:lpstr>
      <vt:lpstr>Working Group Overview</vt:lpstr>
      <vt:lpstr>Background </vt:lpstr>
      <vt:lpstr>Working Group’s Charge</vt:lpstr>
      <vt:lpstr>Energy Savings Assistance (ESA) vs Equity Energy Efficiency</vt:lpstr>
      <vt:lpstr>PowerPoint Presentation</vt:lpstr>
      <vt:lpstr>Key Questions (1 of 2)</vt:lpstr>
      <vt:lpstr>Key Questions (2 of 2)</vt:lpstr>
      <vt:lpstr>Deliverables</vt:lpstr>
      <vt:lpstr>Working Group Groundrules</vt:lpstr>
      <vt:lpstr>Nomenclature: Objectives, Metrics &amp; Targets</vt:lpstr>
      <vt:lpstr>Working Group Level-Setting Discussion</vt:lpstr>
      <vt:lpstr>KEY QUESTIONS:   1) Are the Objectives listed in the CPUC, Cal Public Advocates, or CEC tabs the right Objectives to use for this process?  2) If not, what Objectives should we be using instead?  3) Are there Objectives missing from these tabs that should be added?</vt:lpstr>
      <vt:lpstr>Metric Setting Principles</vt:lpstr>
      <vt:lpstr>      KEY QUESTION:   What is/are the most important Metric(s) for each Objective? </vt:lpstr>
      <vt:lpstr>WRAP UP &amp;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Metrics WG First Mtg</dc:title>
  <dc:creator>Katherine Mckeague Abrams</dc:creator>
  <cp:lastModifiedBy>Katherine Mckeague Abrams</cp:lastModifiedBy>
  <cp:revision>38</cp:revision>
  <dcterms:created xsi:type="dcterms:W3CDTF">2021-06-28T15:23:26Z</dcterms:created>
  <dcterms:modified xsi:type="dcterms:W3CDTF">2021-07-13T23:46:41Z</dcterms:modified>
</cp:coreProperties>
</file>