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7" r:id="rId5"/>
    <p:sldMasterId id="2147483713" r:id="rId6"/>
    <p:sldMasterId id="2147483756" r:id="rId7"/>
    <p:sldMasterId id="2147483759" r:id="rId8"/>
    <p:sldMasterId id="2147483769" r:id="rId9"/>
  </p:sldMasterIdLst>
  <p:notesMasterIdLst>
    <p:notesMasterId r:id="rId15"/>
  </p:notesMasterIdLst>
  <p:sldIdLst>
    <p:sldId id="256" r:id="rId10"/>
    <p:sldId id="702" r:id="rId11"/>
    <p:sldId id="701" r:id="rId12"/>
    <p:sldId id="359" r:id="rId13"/>
    <p:sldId id="703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, Karen" initials="MK" lastIdx="33" clrIdx="0">
    <p:extLst>
      <p:ext uri="{19B8F6BF-5375-455C-9EA6-DF929625EA0E}">
        <p15:presenceInfo xmlns:p15="http://schemas.microsoft.com/office/powerpoint/2012/main" userId="S-1-5-21-1343024091-1078145449-682003330-17580" providerId="AD"/>
      </p:ext>
    </p:extLst>
  </p:cmAuthor>
  <p:cmAuthor id="2" name="Ying, Jessica Y" initials="YJY" lastIdx="6" clrIdx="1">
    <p:extLst>
      <p:ext uri="{19B8F6BF-5375-455C-9EA6-DF929625EA0E}">
        <p15:presenceInfo xmlns:p15="http://schemas.microsoft.com/office/powerpoint/2012/main" userId="S-1-5-21-1343024091-1078145449-682003330-302084" providerId="AD"/>
      </p:ext>
    </p:extLst>
  </p:cmAuthor>
  <p:cmAuthor id="3" name="Rachel Sours-Page" initials="RS" lastIdx="2" clrIdx="2">
    <p:extLst>
      <p:ext uri="{19B8F6BF-5375-455C-9EA6-DF929625EA0E}">
        <p15:presenceInfo xmlns:p15="http://schemas.microsoft.com/office/powerpoint/2012/main" userId="S::rsours-page@mendotagroup.com::2dc4dd92-f011-493f-a3ff-680ebbb20983" providerId="AD"/>
      </p:ext>
    </p:extLst>
  </p:cmAuthor>
  <p:cmAuthor id="4" name="Stephens, Christopher A" initials="SCA" lastIdx="11" clrIdx="3">
    <p:extLst>
      <p:ext uri="{19B8F6BF-5375-455C-9EA6-DF929625EA0E}">
        <p15:presenceInfo xmlns:p15="http://schemas.microsoft.com/office/powerpoint/2012/main" userId="S-1-5-21-1343024091-1078145449-682003330-315057" providerId="AD"/>
      </p:ext>
    </p:extLst>
  </p:cmAuthor>
  <p:cmAuthor id="5" name="Elizabeth Gomez" initials="EG" lastIdx="1" clrIdx="4">
    <p:extLst>
      <p:ext uri="{19B8F6BF-5375-455C-9EA6-DF929625EA0E}">
        <p15:presenceInfo xmlns:p15="http://schemas.microsoft.com/office/powerpoint/2012/main" userId="S-1-5-21-1343024091-1078145449-682003330-214003" providerId="AD"/>
      </p:ext>
    </p:extLst>
  </p:cmAuthor>
  <p:cmAuthor id="6" name="Brooks, Erin P." initials="BEP" lastIdx="3" clrIdx="5">
    <p:extLst>
      <p:ext uri="{19B8F6BF-5375-455C-9EA6-DF929625EA0E}">
        <p15:presenceInfo xmlns:p15="http://schemas.microsoft.com/office/powerpoint/2012/main" userId="S-1-5-21-1343024091-1078145449-682003330-3494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E75B6"/>
    <a:srgbClr val="9DC3E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4"/>
  </p:normalViewPr>
  <p:slideViewPr>
    <p:cSldViewPr snapToGrid="0">
      <p:cViewPr varScale="1">
        <p:scale>
          <a:sx n="107" d="100"/>
          <a:sy n="107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FD06AA-CD06-41E9-85BC-6A3E4BFA301B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3A41BE-6698-4FD0-B255-4EADBCCB0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0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83A55-AD59-45AE-B3E4-8ADA3D7A9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52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86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98C5A0-0139-4E76-A86F-3FFF60C4E9B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86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51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1BE4A-D21F-41F6-8593-7E97AC85F67F}" type="slidenum">
              <a:rPr kumimoji="0" lang="en-US" sz="4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48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49569"/>
            <a:ext cx="12214577" cy="6125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V="1">
            <a:off x="1" y="122888"/>
            <a:ext cx="12227140" cy="109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897223" y="6445106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5521600" y="6445106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488" y="768954"/>
            <a:ext cx="2028624" cy="2002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83469" y="5429679"/>
            <a:ext cx="11024873" cy="538609"/>
          </a:xfrm>
          <a:blipFill rotWithShape="1">
            <a:blip r:embed="rId4">
              <a:alphaModFix amt="90000"/>
            </a:blip>
            <a:stretch>
              <a:fillRect/>
            </a:stretch>
          </a:blipFill>
        </p:spPr>
        <p:txBody>
          <a:bodyPr wrap="square" lIns="274320" tIns="45720" rIns="457200" bIns="18288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83469" y="4725551"/>
            <a:ext cx="11019215" cy="723275"/>
          </a:xfrm>
          <a:blipFill rotWithShape="1">
            <a:blip r:embed="rId4">
              <a:alphaModFix amt="90000"/>
            </a:blip>
            <a:stretch>
              <a:fillRect/>
            </a:stretch>
          </a:blipFill>
        </p:spPr>
        <p:txBody>
          <a:bodyPr wrap="square" lIns="274320" tIns="182880" rIns="457200" bIns="45720" anchor="b" anchorCtr="0">
            <a:sp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" y="1638545"/>
            <a:ext cx="3228623" cy="436950"/>
          </a:xfrm>
          <a:prstGeom prst="rect">
            <a:avLst/>
          </a:prstGeom>
          <a:solidFill>
            <a:srgbClr val="F373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79643" y="1668988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</a:rPr>
              <a:t>Energy Efficiency</a:t>
            </a:r>
          </a:p>
        </p:txBody>
      </p:sp>
      <p:pic>
        <p:nvPicPr>
          <p:cNvPr id="12" name="Picture 11" descr="SoGalGas-RGB-logo-full-color-horizontal-crop.a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3" y="361791"/>
            <a:ext cx="4228791" cy="6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584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93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612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177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 txBox="1">
            <a:spLocks/>
          </p:cNvSpPr>
          <p:nvPr userDrawn="1"/>
        </p:nvSpPr>
        <p:spPr bwMode="auto">
          <a:xfrm>
            <a:off x="10759018" y="6492876"/>
            <a:ext cx="150071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5044" y="132138"/>
            <a:ext cx="9753600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11267" y="1828249"/>
            <a:ext cx="9753600" cy="149682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11267" y="1279024"/>
            <a:ext cx="9753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9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MCR 20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104900"/>
            <a:ext cx="10642600" cy="4953000"/>
          </a:xfrm>
        </p:spPr>
        <p:txBody>
          <a:bodyPr/>
          <a:lstStyle>
            <a:lvl1pPr marL="267891" indent="-267891">
              <a:defRPr/>
            </a:lvl1pPr>
            <a:lvl2pPr marL="589359" indent="-267891">
              <a:defRPr/>
            </a:lvl2pPr>
            <a:lvl3pPr marL="910828" indent="-272356">
              <a:defRPr/>
            </a:lvl3pPr>
            <a:lvl4pPr marL="1232297" indent="-267891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804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62546" y="1104901"/>
            <a:ext cx="8866909" cy="433388"/>
          </a:xfrm>
        </p:spPr>
        <p:txBody>
          <a:bodyPr anchor="ctr"/>
          <a:lstStyle>
            <a:lvl1pPr marL="0" indent="0" algn="ctr">
              <a:buNone/>
              <a:defRPr b="1" i="1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03535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13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MCR 20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104900"/>
            <a:ext cx="10642600" cy="4953000"/>
          </a:xfrm>
        </p:spPr>
        <p:txBody>
          <a:bodyPr/>
          <a:lstStyle>
            <a:lvl1pPr marL="267891" indent="-267891">
              <a:defRPr/>
            </a:lvl1pPr>
            <a:lvl2pPr marL="589359" indent="-267891">
              <a:defRPr/>
            </a:lvl2pPr>
            <a:lvl3pPr marL="910828" indent="-272356">
              <a:defRPr/>
            </a:lvl3pPr>
            <a:lvl4pPr marL="1232297" indent="-267891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6738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62546" y="1104901"/>
            <a:ext cx="8866909" cy="433388"/>
          </a:xfrm>
        </p:spPr>
        <p:txBody>
          <a:bodyPr anchor="ctr"/>
          <a:lstStyle>
            <a:lvl1pPr marL="0" indent="0" algn="ctr">
              <a:buNone/>
              <a:defRPr b="1" i="1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671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8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8AA3-F1BB-AA4C-BC0F-66E9819B4BA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E3FC-E7E3-B049-AD0B-0B66791666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he Mendota Group Logo.jp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6" y="6147616"/>
            <a:ext cx="4475480" cy="6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5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40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8480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282803"/>
            <a:ext cx="10514061" cy="49262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31110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22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45719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70858"/>
            <a:ext cx="10972800" cy="5255306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95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99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60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9592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96984"/>
            <a:ext cx="5384800" cy="522918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96985"/>
            <a:ext cx="5384800" cy="5229179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44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00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33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8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45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 txBox="1">
            <a:spLocks/>
          </p:cNvSpPr>
          <p:nvPr userDrawn="1"/>
        </p:nvSpPr>
        <p:spPr bwMode="auto">
          <a:xfrm>
            <a:off x="10759018" y="6492876"/>
            <a:ext cx="150071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9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5044" y="132138"/>
            <a:ext cx="9753600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11267" y="1828249"/>
            <a:ext cx="9753600" cy="149682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11267" y="1279024"/>
            <a:ext cx="9753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7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3272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 b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1200" y="1219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defRPr/>
            </a:pPr>
            <a:endParaRPr lang="en-US" sz="713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476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 b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84822" y="1245581"/>
            <a:ext cx="5047763" cy="423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defRPr/>
            </a:pPr>
            <a:endParaRPr lang="en-US" sz="713" dirty="0">
              <a:latin typeface="Calibri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2035DE-9A14-4BE0-BFA7-CF2118DD3CF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59415" y="1245580"/>
            <a:ext cx="5047763" cy="423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85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96992" y="4740795"/>
            <a:ext cx="3759200" cy="986500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350" b="1">
                <a:solidFill>
                  <a:srgbClr val="0193D5"/>
                </a:solidFill>
              </a:defRPr>
            </a:lvl1pPr>
            <a:lvl2pPr marL="172640" indent="0">
              <a:buNone/>
              <a:defRPr/>
            </a:lvl2pPr>
            <a:lvl3pPr marL="345281" indent="0">
              <a:buNone/>
              <a:defRPr/>
            </a:lvl3pPr>
            <a:lvl4pPr marL="554831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69995" y="1911359"/>
            <a:ext cx="5549900" cy="1845030"/>
          </a:xfrm>
        </p:spPr>
        <p:txBody>
          <a:bodyPr lIns="18288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>
                <a:solidFill>
                  <a:srgbClr val="003399"/>
                </a:solidFill>
              </a:defRPr>
            </a:lvl1pPr>
            <a:lvl2pPr marL="172640" indent="0">
              <a:buNone/>
              <a:defRPr/>
            </a:lvl2pPr>
            <a:lvl3pPr marL="345281" indent="0">
              <a:buNone/>
              <a:defRPr/>
            </a:lvl3pPr>
            <a:lvl4pPr marL="554831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0" descr="sdlmc3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8464" y="5486397"/>
            <a:ext cx="2418025" cy="85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1736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319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1200" y="4080912"/>
            <a:ext cx="10972800" cy="1664252"/>
          </a:xfrm>
        </p:spPr>
        <p:txBody>
          <a:bodyPr numCol="2"/>
          <a:lstStyle>
            <a:lvl1pPr>
              <a:buClr>
                <a:srgbClr val="0193D5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04336" y="1230768"/>
            <a:ext cx="10570633" cy="2514600"/>
          </a:xfrm>
          <a:solidFill>
            <a:schemeClr val="bg1">
              <a:lumMod val="75000"/>
            </a:schemeClr>
          </a:solidFill>
        </p:spPr>
        <p:txBody>
          <a:bodyPr anchor="t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z="713" dirty="0"/>
          </a:p>
        </p:txBody>
      </p:sp>
    </p:spTree>
    <p:extLst>
      <p:ext uri="{BB962C8B-B14F-4D97-AF65-F5344CB8AC3E}">
        <p14:creationId xmlns:p14="http://schemas.microsoft.com/office/powerpoint/2010/main" val="55290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687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63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63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107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585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448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768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1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53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81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808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9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12208933" cy="108857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4640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8" r:id="rId12"/>
  </p:sldLayoutIdLst>
  <p:transition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Tx/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76781"/>
            <a:ext cx="10642600" cy="613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04900"/>
            <a:ext cx="10642600" cy="496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2"/>
          <p:cNvSpPr txBox="1">
            <a:spLocks/>
          </p:cNvSpPr>
          <p:nvPr userDrawn="1"/>
        </p:nvSpPr>
        <p:spPr>
          <a:xfrm>
            <a:off x="10266440" y="6704011"/>
            <a:ext cx="1914764" cy="187929"/>
          </a:xfrm>
          <a:prstGeom prst="rect">
            <a:avLst/>
          </a:prstGeom>
        </p:spPr>
        <p:txBody>
          <a:bodyPr vert="horz" lIns="85725" tIns="42863" rIns="85725" bIns="42863" rtlCol="0" anchor="b"/>
          <a:lstStyle>
            <a:defPPr>
              <a:defRPr lang="en-US"/>
            </a:defPPr>
            <a:lvl1pPr marL="0" algn="ctr" defTabSz="9144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63" b="1">
                <a:solidFill>
                  <a:schemeClr val="accent1"/>
                </a:solidFill>
              </a:rPr>
              <a:t>MCR Performance Solutions,</a:t>
            </a:r>
            <a:r>
              <a:rPr lang="en-US" sz="563" b="1" baseline="0">
                <a:solidFill>
                  <a:schemeClr val="accent1"/>
                </a:solidFill>
              </a:rPr>
              <a:t> LLC</a:t>
            </a:r>
            <a:endParaRPr lang="en-US" sz="563" b="1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88" y="6555867"/>
            <a:ext cx="615672" cy="2040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231341" y="6534835"/>
            <a:ext cx="3729318" cy="3231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778BE0E2-3ECC-4420-AE93-60F8CE78372C}" type="slidenum">
              <a:rPr lang="en-US" sz="750" smtClean="0"/>
              <a:t>‹#›</a:t>
            </a:fld>
            <a:endParaRPr lang="en-US" sz="750"/>
          </a:p>
          <a:p>
            <a:pPr algn="ctr"/>
            <a:r>
              <a:rPr lang="en-US" sz="750"/>
              <a:t>© 2018 All Rights 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13D58-0879-4C0E-9E8D-6494EC0CEDF2}"/>
              </a:ext>
            </a:extLst>
          </p:cNvPr>
          <p:cNvSpPr txBox="1"/>
          <p:nvPr userDrawn="1"/>
        </p:nvSpPr>
        <p:spPr>
          <a:xfrm>
            <a:off x="8220364" y="84704"/>
            <a:ext cx="3729318" cy="3808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875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5516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 dt="0"/>
  <p:txStyles>
    <p:titleStyle>
      <a:lvl1pPr algn="l" defTabSz="857250" rtl="0" eaLnBrk="1" latinLnBrk="0" hangingPunct="1">
        <a:lnSpc>
          <a:spcPct val="100000"/>
        </a:lnSpc>
        <a:spcBef>
          <a:spcPct val="0"/>
        </a:spcBef>
        <a:buNone/>
        <a:defRPr sz="1875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n"/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8220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03672" indent="-272356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v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125141" indent="-267891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90000"/>
        <a:buFont typeface="Arial" panose="020B0604020202020204" pitchFamily="34" charset="0"/>
        <a:buChar char="―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6">
          <p15:clr>
            <a:srgbClr val="F26B43"/>
          </p15:clr>
        </p15:guide>
        <p15:guide id="2" pos="422">
          <p15:clr>
            <a:srgbClr val="F26B43"/>
          </p15:clr>
        </p15:guide>
        <p15:guide id="3" orient="horz" pos="742">
          <p15:clr>
            <a:srgbClr val="F26B43"/>
          </p15:clr>
        </p15:guide>
        <p15:guide id="4" orient="horz" pos="4070">
          <p15:clr>
            <a:srgbClr val="F26B43"/>
          </p15:clr>
        </p15:guide>
        <p15:guide id="5" pos="5966">
          <p15:clr>
            <a:srgbClr val="F26B43"/>
          </p15:clr>
        </p15:guide>
        <p15:guide id="6" pos="316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76781"/>
            <a:ext cx="10642600" cy="613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04900"/>
            <a:ext cx="10642600" cy="496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2"/>
          <p:cNvSpPr txBox="1">
            <a:spLocks/>
          </p:cNvSpPr>
          <p:nvPr userDrawn="1"/>
        </p:nvSpPr>
        <p:spPr>
          <a:xfrm>
            <a:off x="10266440" y="6704011"/>
            <a:ext cx="1914764" cy="187929"/>
          </a:xfrm>
          <a:prstGeom prst="rect">
            <a:avLst/>
          </a:prstGeom>
        </p:spPr>
        <p:txBody>
          <a:bodyPr vert="horz" lIns="85725" tIns="42863" rIns="85725" bIns="42863" rtlCol="0" anchor="b"/>
          <a:lstStyle>
            <a:defPPr>
              <a:defRPr lang="en-US"/>
            </a:defPPr>
            <a:lvl1pPr marL="0" algn="ctr" defTabSz="9144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63" b="1">
                <a:solidFill>
                  <a:schemeClr val="accent1"/>
                </a:solidFill>
              </a:rPr>
              <a:t>MCR Performance Solutions,</a:t>
            </a:r>
            <a:r>
              <a:rPr lang="en-US" sz="563" b="1" baseline="0">
                <a:solidFill>
                  <a:schemeClr val="accent1"/>
                </a:solidFill>
              </a:rPr>
              <a:t> LLC</a:t>
            </a:r>
            <a:endParaRPr lang="en-US" sz="563" b="1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88" y="6555867"/>
            <a:ext cx="615672" cy="2040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231341" y="6534835"/>
            <a:ext cx="3729318" cy="3231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778BE0E2-3ECC-4420-AE93-60F8CE78372C}" type="slidenum">
              <a:rPr lang="en-US" sz="750" smtClean="0"/>
              <a:t>‹#›</a:t>
            </a:fld>
            <a:endParaRPr lang="en-US" sz="750"/>
          </a:p>
          <a:p>
            <a:pPr algn="ctr"/>
            <a:r>
              <a:rPr lang="en-US" sz="750"/>
              <a:t>© 2018 All Rights 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13D58-0879-4C0E-9E8D-6494EC0CEDF2}"/>
              </a:ext>
            </a:extLst>
          </p:cNvPr>
          <p:cNvSpPr txBox="1"/>
          <p:nvPr userDrawn="1"/>
        </p:nvSpPr>
        <p:spPr>
          <a:xfrm>
            <a:off x="8220364" y="84704"/>
            <a:ext cx="3729318" cy="3808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875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935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8" r:id="rId4"/>
  </p:sldLayoutIdLst>
  <p:hf sldNum="0" hdr="0" ftr="0" dt="0"/>
  <p:txStyles>
    <p:titleStyle>
      <a:lvl1pPr algn="l" defTabSz="857250" rtl="0" eaLnBrk="1" latinLnBrk="0" hangingPunct="1">
        <a:lnSpc>
          <a:spcPct val="100000"/>
        </a:lnSpc>
        <a:spcBef>
          <a:spcPct val="0"/>
        </a:spcBef>
        <a:buNone/>
        <a:defRPr sz="1875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n"/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8220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03672" indent="-272356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v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125141" indent="-267891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90000"/>
        <a:buFont typeface="Arial" panose="020B0604020202020204" pitchFamily="34" charset="0"/>
        <a:buChar char="―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6">
          <p15:clr>
            <a:srgbClr val="F26B43"/>
          </p15:clr>
        </p15:guide>
        <p15:guide id="2" pos="422">
          <p15:clr>
            <a:srgbClr val="F26B43"/>
          </p15:clr>
        </p15:guide>
        <p15:guide id="3" orient="horz" pos="742">
          <p15:clr>
            <a:srgbClr val="F26B43"/>
          </p15:clr>
        </p15:guide>
        <p15:guide id="4" orient="horz" pos="4070">
          <p15:clr>
            <a:srgbClr val="F26B43"/>
          </p15:clr>
        </p15:guide>
        <p15:guide id="5" pos="5966">
          <p15:clr>
            <a:srgbClr val="F26B43"/>
          </p15:clr>
        </p15:guide>
        <p15:guide id="6" pos="316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8634"/>
          <a:stretch/>
        </p:blipFill>
        <p:spPr>
          <a:xfrm>
            <a:off x="6087342" y="1210803"/>
            <a:ext cx="1418804" cy="9286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368153"/>
            <a:ext cx="10515600" cy="1022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335794"/>
            <a:ext cx="10515600" cy="570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Date</a:t>
            </a:r>
          </a:p>
        </p:txBody>
      </p:sp>
      <p:sp>
        <p:nvSpPr>
          <p:cNvPr id="15" name="Text Box 34"/>
          <p:cNvSpPr txBox="1">
            <a:spLocks noChangeArrowheads="1"/>
          </p:cNvSpPr>
          <p:nvPr userDrawn="1"/>
        </p:nvSpPr>
        <p:spPr bwMode="auto">
          <a:xfrm>
            <a:off x="5608320" y="4099802"/>
            <a:ext cx="97536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50">
                <a:solidFill>
                  <a:srgbClr val="005CA7"/>
                </a:solidFill>
              </a:rPr>
              <a:t>Insert Client </a:t>
            </a:r>
            <a:br>
              <a:rPr lang="en-US" sz="750">
                <a:solidFill>
                  <a:srgbClr val="005CA7"/>
                </a:solidFill>
              </a:rPr>
            </a:br>
            <a:r>
              <a:rPr lang="en-US" sz="750">
                <a:solidFill>
                  <a:srgbClr val="005CA7"/>
                </a:solidFill>
              </a:rPr>
              <a:t>Logo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r="19867"/>
          <a:stretch/>
        </p:blipFill>
        <p:spPr>
          <a:xfrm>
            <a:off x="1939636" y="1210802"/>
            <a:ext cx="1385456" cy="92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802"/>
            <a:ext cx="1959876" cy="928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r="3783"/>
          <a:stretch/>
        </p:blipFill>
        <p:spPr>
          <a:xfrm>
            <a:off x="3325091" y="1210802"/>
            <a:ext cx="1477818" cy="92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r="21954"/>
          <a:stretch/>
        </p:blipFill>
        <p:spPr>
          <a:xfrm>
            <a:off x="4797484" y="1210802"/>
            <a:ext cx="1288822" cy="928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r="16004"/>
          <a:stretch/>
        </p:blipFill>
        <p:spPr>
          <a:xfrm>
            <a:off x="7505444" y="1210802"/>
            <a:ext cx="1235636" cy="9286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42" y="1210802"/>
            <a:ext cx="1799112" cy="92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r="3673"/>
          <a:stretch/>
        </p:blipFill>
        <p:spPr>
          <a:xfrm>
            <a:off x="10525848" y="1210802"/>
            <a:ext cx="1648835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defTabSz="85725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None/>
        <a:defRPr sz="22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0">
          <p15:clr>
            <a:srgbClr val="F26B43"/>
          </p15:clr>
        </p15:guide>
        <p15:guide id="2" pos="3168">
          <p15:clr>
            <a:srgbClr val="F26B43"/>
          </p15:clr>
        </p15:guide>
        <p15:guide id="3" orient="horz" pos="81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2"/>
          <a:stretch/>
        </p:blipFill>
        <p:spPr>
          <a:xfrm>
            <a:off x="7416800" y="6347374"/>
            <a:ext cx="1224397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8332"/>
          <a:stretch/>
        </p:blipFill>
        <p:spPr>
          <a:xfrm>
            <a:off x="9855201" y="6361662"/>
            <a:ext cx="1576159" cy="442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 b="6732"/>
          <a:stretch/>
        </p:blipFill>
        <p:spPr>
          <a:xfrm>
            <a:off x="4192880" y="6361662"/>
            <a:ext cx="2162760" cy="442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347374"/>
            <a:ext cx="2438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9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11200" y="1219201"/>
            <a:ext cx="10972800" cy="223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Calibri"/>
                <a:cs typeface="Calibri"/>
              </a:rPr>
              <a:pPr algn="r" eaLnBrk="1" hangingPunct="1"/>
              <a:t>‹#›</a:t>
            </a:fld>
            <a:endParaRPr lang="en-US" sz="900" dirty="0">
              <a:solidFill>
                <a:srgbClr val="212121"/>
              </a:solidFill>
              <a:latin typeface="Calibri"/>
              <a:cs typeface="Calibri"/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49600" y="5943605"/>
            <a:ext cx="7721600" cy="761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28588" marR="0" indent="-128588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 sz="9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z="713" dirty="0">
              <a:ea typeface="ＭＳ Ｐゴシック" charset="0"/>
            </a:endParaRPr>
          </a:p>
        </p:txBody>
      </p:sp>
      <p:sp>
        <p:nvSpPr>
          <p:cNvPr id="1035" name="Rectangle 1034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" y="6077205"/>
            <a:ext cx="2038348" cy="379171"/>
          </a:xfrm>
          <a:prstGeom prst="rect">
            <a:avLst/>
          </a:prstGeom>
        </p:spPr>
      </p:pic>
      <p:pic>
        <p:nvPicPr>
          <p:cNvPr id="11" name="Picture 10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Calibri"/>
                <a:cs typeface="Calibri"/>
              </a:rPr>
              <a:pPr algn="r" eaLnBrk="1" hangingPunct="1"/>
              <a:t>‹#›</a:t>
            </a:fld>
            <a:endParaRPr lang="en-US" sz="900" dirty="0">
              <a:solidFill>
                <a:srgbClr val="212121"/>
              </a:solidFill>
              <a:latin typeface="Calibri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" y="6077205"/>
            <a:ext cx="2038348" cy="379171"/>
          </a:xfrm>
          <a:prstGeom prst="rect">
            <a:avLst/>
          </a:prstGeom>
        </p:spPr>
      </p:pic>
      <p:pic>
        <p:nvPicPr>
          <p:cNvPr id="23" name="Picture 22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24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sz="9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9" name="Picture 10" descr="sdlmc3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3299" y="5837351"/>
            <a:ext cx="1790032" cy="63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86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2641" indent="-172641" algn="l" rtl="0" eaLnBrk="1" fontAlgn="base" hangingPunct="1">
        <a:lnSpc>
          <a:spcPct val="90000"/>
        </a:lnSpc>
        <a:spcBef>
          <a:spcPts val="1053"/>
        </a:spcBef>
        <a:spcAft>
          <a:spcPct val="0"/>
        </a:spcAft>
        <a:buClr>
          <a:srgbClr val="0193D5"/>
        </a:buClr>
        <a:buSzPct val="100000"/>
        <a:buFont typeface="Wingdings" panose="05000000000000000000" pitchFamily="2" charset="2"/>
        <a:buChar char="§"/>
        <a:defRPr sz="15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45281" indent="-172641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Arial" panose="020B0604020202020204" pitchFamily="34" charset="0"/>
        <a:buChar char="•"/>
        <a:defRPr sz="15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513160" indent="-16787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75000"/>
        <a:buFont typeface="Times New Roman" panose="02020603050405020304" pitchFamily="18" charset="0"/>
        <a:buChar char="►"/>
        <a:defRPr sz="135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85800" indent="-13096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Arial" panose="020B0604020202020204" pitchFamily="34" charset="0"/>
        <a:buChar char="•"/>
        <a:defRPr sz="12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858441" indent="-172641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Wingdings" charset="0"/>
        <a:buChar char="§"/>
        <a:defRPr sz="12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2930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6pPr>
      <a:lvl7pPr marL="16359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7pPr>
      <a:lvl8pPr marL="19788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8pPr>
      <a:lvl9pPr marL="23217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third party programs solicitations update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CAEECC</a:t>
            </a:r>
          </a:p>
          <a:p>
            <a:r>
              <a:rPr lang="en-US">
                <a:solidFill>
                  <a:schemeClr val="tx1"/>
                </a:solidFill>
              </a:rPr>
              <a:t>May 14, </a:t>
            </a:r>
            <a:r>
              <a:rPr lang="en-US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9DE5A-6643-4656-A288-0742FA16B0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03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06" y="493048"/>
            <a:ext cx="10972800" cy="1143000"/>
          </a:xfrm>
        </p:spPr>
        <p:txBody>
          <a:bodyPr/>
          <a:lstStyle/>
          <a:p>
            <a:r>
              <a:rPr lang="en-US" b="0" dirty="0"/>
              <a:t>SCE Solicitation Timeline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"/>
            <a:ext cx="12192000" cy="665260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6832911" y="1414096"/>
            <a:ext cx="11828" cy="2576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584509" y="4015041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25%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376361" y="2250304"/>
            <a:ext cx="0" cy="1960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150117" y="4015041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40%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2157453" y="2305435"/>
            <a:ext cx="0" cy="1960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1739513" y="4015041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60%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B11405-45DA-4F90-917A-EDFA547D4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5" y="1380178"/>
            <a:ext cx="12145625" cy="18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310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2A6AA29-FC4B-40F0-A911-4CCDA2336067}"/>
              </a:ext>
            </a:extLst>
          </p:cNvPr>
          <p:cNvSpPr txBox="1">
            <a:spLocks/>
          </p:cNvSpPr>
          <p:nvPr/>
        </p:nvSpPr>
        <p:spPr>
          <a:xfrm>
            <a:off x="620829" y="6087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3600" b="0" dirty="0">
                <a:solidFill>
                  <a:schemeClr val="tx1"/>
                </a:solidFill>
              </a:rPr>
              <a:t>PG&amp;E Solicitation Timeline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C9386391-B2A7-43EA-BCBF-8140F34733F0}"/>
              </a:ext>
            </a:extLst>
          </p:cNvPr>
          <p:cNvSpPr/>
          <p:nvPr/>
        </p:nvSpPr>
        <p:spPr>
          <a:xfrm>
            <a:off x="6034128" y="5171613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25%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0891AB75-97E3-41B6-AB26-53D1F3670D1F}"/>
              </a:ext>
            </a:extLst>
          </p:cNvPr>
          <p:cNvSpPr/>
          <p:nvPr/>
        </p:nvSpPr>
        <p:spPr>
          <a:xfrm>
            <a:off x="7139796" y="5171613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40%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F32A6433-2BE2-4203-A593-CF244FDB45B4}"/>
              </a:ext>
            </a:extLst>
          </p:cNvPr>
          <p:cNvSpPr/>
          <p:nvPr/>
        </p:nvSpPr>
        <p:spPr>
          <a:xfrm>
            <a:off x="11739513" y="5074158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60%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06D637-4B51-4180-94B7-971A1218AE3A}"/>
              </a:ext>
            </a:extLst>
          </p:cNvPr>
          <p:cNvCxnSpPr>
            <a:cxnSpLocks/>
          </p:cNvCxnSpPr>
          <p:nvPr/>
        </p:nvCxnSpPr>
        <p:spPr>
          <a:xfrm>
            <a:off x="6260372" y="2654709"/>
            <a:ext cx="1" cy="260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EC3C48-A671-4C3B-80D4-25B4B6FF4643}"/>
              </a:ext>
            </a:extLst>
          </p:cNvPr>
          <p:cNvCxnSpPr>
            <a:cxnSpLocks/>
          </p:cNvCxnSpPr>
          <p:nvPr/>
        </p:nvCxnSpPr>
        <p:spPr>
          <a:xfrm flipH="1">
            <a:off x="7358459" y="2704776"/>
            <a:ext cx="7581" cy="261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79B5BB-C261-4319-9984-2558B2907AC6}"/>
              </a:ext>
            </a:extLst>
          </p:cNvPr>
          <p:cNvCxnSpPr>
            <a:cxnSpLocks/>
          </p:cNvCxnSpPr>
          <p:nvPr/>
        </p:nvCxnSpPr>
        <p:spPr>
          <a:xfrm flipH="1">
            <a:off x="12143133" y="2410200"/>
            <a:ext cx="14320" cy="2663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6558E69-ED10-4B2F-9898-7FB4374A7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5091"/>
            <a:ext cx="12192000" cy="256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6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5C7D-13C2-4DA0-8E36-B7ADAAEC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SDG&amp;E Solicitation Timeline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72F37850-D11A-47A6-85F8-714B70281622}"/>
              </a:ext>
            </a:extLst>
          </p:cNvPr>
          <p:cNvSpPr/>
          <p:nvPr/>
        </p:nvSpPr>
        <p:spPr>
          <a:xfrm>
            <a:off x="6014233" y="5143431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25%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A35B42B6-7FFC-4339-B2AB-32A841BADA33}"/>
              </a:ext>
            </a:extLst>
          </p:cNvPr>
          <p:cNvSpPr/>
          <p:nvPr/>
        </p:nvSpPr>
        <p:spPr>
          <a:xfrm>
            <a:off x="7143081" y="5143431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40%</a:t>
            </a: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7D47C4C-8342-44C7-92E4-5FD2A5274B49}"/>
              </a:ext>
            </a:extLst>
          </p:cNvPr>
          <p:cNvSpPr/>
          <p:nvPr/>
        </p:nvSpPr>
        <p:spPr>
          <a:xfrm>
            <a:off x="11739513" y="5143431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60%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48682C-E1EF-4FCF-AA31-5A6C7E92E1C5}"/>
              </a:ext>
            </a:extLst>
          </p:cNvPr>
          <p:cNvCxnSpPr>
            <a:cxnSpLocks/>
          </p:cNvCxnSpPr>
          <p:nvPr/>
        </p:nvCxnSpPr>
        <p:spPr>
          <a:xfrm>
            <a:off x="7369325" y="2998725"/>
            <a:ext cx="0" cy="2289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4C6AD6-0097-495F-B79C-0276B555A127}"/>
              </a:ext>
            </a:extLst>
          </p:cNvPr>
          <p:cNvCxnSpPr>
            <a:cxnSpLocks/>
          </p:cNvCxnSpPr>
          <p:nvPr/>
        </p:nvCxnSpPr>
        <p:spPr>
          <a:xfrm>
            <a:off x="12157453" y="2998725"/>
            <a:ext cx="0" cy="2289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44DAB-954C-453F-B036-91C635971902}"/>
              </a:ext>
            </a:extLst>
          </p:cNvPr>
          <p:cNvCxnSpPr>
            <a:cxnSpLocks/>
          </p:cNvCxnSpPr>
          <p:nvPr/>
        </p:nvCxnSpPr>
        <p:spPr>
          <a:xfrm>
            <a:off x="6242845" y="2935457"/>
            <a:ext cx="0" cy="2289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9FBC7C1-FE25-4046-8F36-CCE7ADDD6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7375"/>
            <a:ext cx="12192000" cy="349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7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E11E-96DF-43C4-BD13-780F4A5E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182"/>
            <a:ext cx="10972800" cy="1143000"/>
          </a:xfrm>
        </p:spPr>
        <p:txBody>
          <a:bodyPr/>
          <a:lstStyle/>
          <a:p>
            <a:r>
              <a:rPr lang="en-US" b="0" dirty="0"/>
              <a:t>SoCalGas Solicitation Timeline</a:t>
            </a:r>
          </a:p>
        </p:txBody>
      </p:sp>
      <p:pic>
        <p:nvPicPr>
          <p:cNvPr id="13" name="Picture 12" descr="SoGalGas-RGB-logo-full-color-horizontal-crop.ai">
            <a:extLst>
              <a:ext uri="{FF2B5EF4-FFF2-40B4-BE49-F238E27FC236}">
                <a16:creationId xmlns:a16="http://schemas.microsoft.com/office/drawing/2014/main" id="{F5B8CBA3-F487-4704-B86C-68ABCF09B5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2" y="6270830"/>
            <a:ext cx="3338359" cy="4813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1AEF4C-62A0-425A-9FF6-77A7FE5D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528" y="6519259"/>
            <a:ext cx="1600400" cy="157987"/>
          </a:xfrm>
          <a:prstGeom prst="rect">
            <a:avLst/>
          </a:prstGeom>
        </p:spPr>
      </p:pic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30428CDC-8D84-4FCA-87F7-EABA7B55E1D4}"/>
              </a:ext>
            </a:extLst>
          </p:cNvPr>
          <p:cNvSpPr/>
          <p:nvPr/>
        </p:nvSpPr>
        <p:spPr>
          <a:xfrm>
            <a:off x="6587126" y="5375384"/>
            <a:ext cx="452487" cy="290194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25%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F99B81D3-6B16-40C2-8A44-219294AFF5FD}"/>
              </a:ext>
            </a:extLst>
          </p:cNvPr>
          <p:cNvSpPr/>
          <p:nvPr/>
        </p:nvSpPr>
        <p:spPr>
          <a:xfrm>
            <a:off x="7156689" y="5365166"/>
            <a:ext cx="452487" cy="290194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40%</a:t>
            </a: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4E6B8B88-CB4B-47F1-945F-CACCD3D8FED3}"/>
              </a:ext>
            </a:extLst>
          </p:cNvPr>
          <p:cNvSpPr/>
          <p:nvPr/>
        </p:nvSpPr>
        <p:spPr>
          <a:xfrm>
            <a:off x="11739513" y="5365166"/>
            <a:ext cx="452487" cy="290194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60%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67CE58-B24B-4AB4-9144-188158F14639}"/>
              </a:ext>
            </a:extLst>
          </p:cNvPr>
          <p:cNvCxnSpPr>
            <a:cxnSpLocks/>
          </p:cNvCxnSpPr>
          <p:nvPr/>
        </p:nvCxnSpPr>
        <p:spPr>
          <a:xfrm>
            <a:off x="7380241" y="3124200"/>
            <a:ext cx="0" cy="228980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EBDABF-F27B-4B30-9EFC-F02C55E5B62F}"/>
              </a:ext>
            </a:extLst>
          </p:cNvPr>
          <p:cNvCxnSpPr>
            <a:cxnSpLocks/>
          </p:cNvCxnSpPr>
          <p:nvPr/>
        </p:nvCxnSpPr>
        <p:spPr>
          <a:xfrm>
            <a:off x="12143415" y="3124199"/>
            <a:ext cx="0" cy="228980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91F8C2-BDC6-4CCF-B6DD-BBE8E5C38BB1}"/>
              </a:ext>
            </a:extLst>
          </p:cNvPr>
          <p:cNvCxnSpPr>
            <a:cxnSpLocks/>
          </p:cNvCxnSpPr>
          <p:nvPr/>
        </p:nvCxnSpPr>
        <p:spPr>
          <a:xfrm>
            <a:off x="6826492" y="1583192"/>
            <a:ext cx="0" cy="378197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154F927-12C5-4A26-9A74-6F4013904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7519"/>
            <a:ext cx="12192000" cy="27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714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CR Slides">
  <a:themeElements>
    <a:clrScheme name="MCR Colors">
      <a:dk1>
        <a:sysClr val="windowText" lastClr="000000"/>
      </a:dk1>
      <a:lt1>
        <a:srgbClr val="FFFFFF"/>
      </a:lt1>
      <a:dk2>
        <a:srgbClr val="000000"/>
      </a:dk2>
      <a:lt2>
        <a:srgbClr val="FFAF00"/>
      </a:lt2>
      <a:accent1>
        <a:srgbClr val="005CA7"/>
      </a:accent1>
      <a:accent2>
        <a:srgbClr val="101878"/>
      </a:accent2>
      <a:accent3>
        <a:srgbClr val="005A00"/>
      </a:accent3>
      <a:accent4>
        <a:srgbClr val="4E9527"/>
      </a:accent4>
      <a:accent5>
        <a:srgbClr val="DC4A38"/>
      </a:accent5>
      <a:accent6>
        <a:srgbClr val="B0071F"/>
      </a:accent6>
      <a:hlink>
        <a:srgbClr val="101878"/>
      </a:hlink>
      <a:folHlink>
        <a:srgbClr val="FF6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796542B9-BC79-4A83-A499-41C178472DB5}"/>
    </a:ext>
  </a:extLst>
</a:theme>
</file>

<file path=ppt/theme/theme3.xml><?xml version="1.0" encoding="utf-8"?>
<a:theme xmlns:a="http://schemas.openxmlformats.org/drawingml/2006/main" name="2_MCR Slides">
  <a:themeElements>
    <a:clrScheme name="MCR Colors">
      <a:dk1>
        <a:sysClr val="windowText" lastClr="000000"/>
      </a:dk1>
      <a:lt1>
        <a:srgbClr val="FFFFFF"/>
      </a:lt1>
      <a:dk2>
        <a:srgbClr val="000000"/>
      </a:dk2>
      <a:lt2>
        <a:srgbClr val="FFAF00"/>
      </a:lt2>
      <a:accent1>
        <a:srgbClr val="005CA7"/>
      </a:accent1>
      <a:accent2>
        <a:srgbClr val="101878"/>
      </a:accent2>
      <a:accent3>
        <a:srgbClr val="005A00"/>
      </a:accent3>
      <a:accent4>
        <a:srgbClr val="4E9527"/>
      </a:accent4>
      <a:accent5>
        <a:srgbClr val="DC4A38"/>
      </a:accent5>
      <a:accent6>
        <a:srgbClr val="B0071F"/>
      </a:accent6>
      <a:hlink>
        <a:srgbClr val="101878"/>
      </a:hlink>
      <a:folHlink>
        <a:srgbClr val="FF6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796542B9-BC79-4A83-A499-41C178472DB5}"/>
    </a:ext>
  </a:extLst>
</a:theme>
</file>

<file path=ppt/theme/theme4.xml><?xml version="1.0" encoding="utf-8"?>
<a:theme xmlns:a="http://schemas.openxmlformats.org/drawingml/2006/main" name="MCR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807E55E9-F3F0-441B-ADBB-E8064BC85EAD}"/>
    </a:ext>
  </a:extLst>
</a:theme>
</file>

<file path=ppt/theme/theme5.xml><?xml version="1.0" encoding="utf-8"?>
<a:theme xmlns:a="http://schemas.openxmlformats.org/drawingml/2006/main" name="SW IOU Mast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xec blue">
  <a:themeElements>
    <a:clrScheme name="SRE Template">
      <a:dk1>
        <a:srgbClr val="000000"/>
      </a:dk1>
      <a:lt1>
        <a:srgbClr val="FFFFFF"/>
      </a:lt1>
      <a:dk2>
        <a:srgbClr val="003399"/>
      </a:dk2>
      <a:lt2>
        <a:srgbClr val="4ACCD4"/>
      </a:lt2>
      <a:accent1>
        <a:srgbClr val="003399"/>
      </a:accent1>
      <a:accent2>
        <a:srgbClr val="0193D5"/>
      </a:accent2>
      <a:accent3>
        <a:srgbClr val="F39B31"/>
      </a:accent3>
      <a:accent4>
        <a:srgbClr val="AADD6D"/>
      </a:accent4>
      <a:accent5>
        <a:srgbClr val="FFDC52"/>
      </a:accent5>
      <a:accent6>
        <a:srgbClr val="666366"/>
      </a:accent6>
      <a:hlink>
        <a:srgbClr val="0193D5"/>
      </a:hlink>
      <a:folHlink>
        <a:srgbClr val="AB9E6E"/>
      </a:folHlink>
    </a:clrScheme>
    <a:fontScheme name="AC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15_Default Design 1">
        <a:dk1>
          <a:srgbClr val="000A3C"/>
        </a:dk1>
        <a:lt1>
          <a:srgbClr val="FFFFFF"/>
        </a:lt1>
        <a:dk2>
          <a:srgbClr val="000A3C"/>
        </a:dk2>
        <a:lt2>
          <a:srgbClr val="94948C"/>
        </a:lt2>
        <a:accent1>
          <a:srgbClr val="000A3C"/>
        </a:accent1>
        <a:accent2>
          <a:srgbClr val="118DFF"/>
        </a:accent2>
        <a:accent3>
          <a:srgbClr val="FFFFFF"/>
        </a:accent3>
        <a:accent4>
          <a:srgbClr val="000732"/>
        </a:accent4>
        <a:accent5>
          <a:srgbClr val="AAAAAF"/>
        </a:accent5>
        <a:accent6>
          <a:srgbClr val="0E7FE7"/>
        </a:accent6>
        <a:hlink>
          <a:srgbClr val="002D6A"/>
        </a:hlink>
        <a:folHlink>
          <a:srgbClr val="CC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94948C"/>
        </a:dk1>
        <a:lt1>
          <a:srgbClr val="FFFFFF"/>
        </a:lt1>
        <a:dk2>
          <a:srgbClr val="000A3C"/>
        </a:dk2>
        <a:lt2>
          <a:srgbClr val="FFFFFF"/>
        </a:lt2>
        <a:accent1>
          <a:srgbClr val="FFFFFF"/>
        </a:accent1>
        <a:accent2>
          <a:srgbClr val="118DFF"/>
        </a:accent2>
        <a:accent3>
          <a:srgbClr val="AAAAAF"/>
        </a:accent3>
        <a:accent4>
          <a:srgbClr val="DADADA"/>
        </a:accent4>
        <a:accent5>
          <a:srgbClr val="FFFFFF"/>
        </a:accent5>
        <a:accent6>
          <a:srgbClr val="0E7FE7"/>
        </a:accent6>
        <a:hlink>
          <a:srgbClr val="94948C"/>
        </a:hlink>
        <a:folHlink>
          <a:srgbClr val="CC00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14C4066-52BA-4DEC-A203-68E1DD9282C3}" vid="{0FB23491-0F64-45E2-A3AE-F55934D2FC3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2279BE6BFC1247BABBB2CC375D75AD" ma:contentTypeVersion="11" ma:contentTypeDescription="Create a new document." ma:contentTypeScope="" ma:versionID="58b5fc041aab0e08fde61789f360bbbe">
  <xsd:schema xmlns:xsd="http://www.w3.org/2001/XMLSchema" xmlns:xs="http://www.w3.org/2001/XMLSchema" xmlns:p="http://schemas.microsoft.com/office/2006/metadata/properties" xmlns:ns3="0257c142-21ce-4af0-a48d-87498cc756cf" xmlns:ns4="df86a8cb-86e4-464c-86b2-8a9d60130c38" targetNamespace="http://schemas.microsoft.com/office/2006/metadata/properties" ma:root="true" ma:fieldsID="0442403768ee8a6712924fefd91b4c7c" ns3:_="" ns4:_="">
    <xsd:import namespace="0257c142-21ce-4af0-a48d-87498cc756cf"/>
    <xsd:import namespace="df86a8cb-86e4-464c-86b2-8a9d60130c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7c142-21ce-4af0-a48d-87498cc75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6a8cb-86e4-464c-86b2-8a9d60130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392DE4-2F43-403F-A85E-0E2EE5702F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B6BE42-B571-4384-B785-E5E3363BC29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f86a8cb-86e4-464c-86b2-8a9d60130c38"/>
    <ds:schemaRef ds:uri="http://purl.org/dc/elements/1.1/"/>
    <ds:schemaRef ds:uri="http://schemas.microsoft.com/office/2006/metadata/properties"/>
    <ds:schemaRef ds:uri="http://schemas.microsoft.com/office/2006/documentManagement/types"/>
    <ds:schemaRef ds:uri="0257c142-21ce-4af0-a48d-87498cc756c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DB72F9-2322-4A4D-BB3F-F8243A3C1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57c142-21ce-4af0-a48d-87498cc756cf"/>
    <ds:schemaRef ds:uri="df86a8cb-86e4-464c-86b2-8a9d60130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54</Words>
  <Application>Microsoft Macintosh PowerPoint</Application>
  <PresentationFormat>Widescreen</PresentationFormat>
  <Paragraphs>23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1_Office Theme</vt:lpstr>
      <vt:lpstr>MCR Slides</vt:lpstr>
      <vt:lpstr>2_MCR Slides</vt:lpstr>
      <vt:lpstr>MCR Title Slide</vt:lpstr>
      <vt:lpstr>SW IOU Master</vt:lpstr>
      <vt:lpstr>Exec blue</vt:lpstr>
      <vt:lpstr>third party programs solicitations update</vt:lpstr>
      <vt:lpstr>SCE Solicitation Timeline</vt:lpstr>
      <vt:lpstr>PowerPoint Presentation</vt:lpstr>
      <vt:lpstr>SDG&amp;E Solicitation Timeline</vt:lpstr>
      <vt:lpstr>SoCalGas Solicitation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party programs solicitations update</dc:title>
  <dc:creator>Venkat, Ganesh</dc:creator>
  <cp:lastModifiedBy>Jonathan Raab</cp:lastModifiedBy>
  <cp:revision>25</cp:revision>
  <dcterms:created xsi:type="dcterms:W3CDTF">2019-05-27T15:30:35Z</dcterms:created>
  <dcterms:modified xsi:type="dcterms:W3CDTF">2020-05-07T12:14:32Z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0x010100A42279BE6BFC1247BABBB2CC375D75AD</vt:lpwstr>
  </property>
</Properties>
</file>