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7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14435D"/>
    <a:srgbClr val="A4BF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0025" autoAdjust="0"/>
    <p:restoredTop sz="94660"/>
  </p:normalViewPr>
  <p:slideViewPr>
    <p:cSldViewPr snapToGrid="0">
      <p:cViewPr varScale="1">
        <p:scale>
          <a:sx n="91" d="100"/>
          <a:sy n="91" d="100"/>
        </p:scale>
        <p:origin x="64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3993C2-2107-4DA1-AC74-D48E81F884D9}" type="datetimeFigureOut">
              <a:rPr lang="en-US" smtClean="0"/>
              <a:t>8/15/18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A97F68-F8A1-4055-925E-8AA48C7EFA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325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A97F68-F8A1-4055-925E-8AA48C7EFA8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2983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828822"/>
            <a:ext cx="7772400" cy="2387600"/>
          </a:xfrm>
        </p:spPr>
        <p:txBody>
          <a:bodyPr anchor="b"/>
          <a:lstStyle>
            <a:lvl1pPr algn="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57350" y="4330726"/>
            <a:ext cx="6858000" cy="1655762"/>
          </a:xfrm>
        </p:spPr>
        <p:txBody>
          <a:bodyPr/>
          <a:lstStyle>
            <a:lvl1pPr marL="0" indent="0" algn="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>
                    <a:lumMod val="85000"/>
                  </a:schemeClr>
                </a:solidFill>
              </a:defRPr>
            </a:lvl1pPr>
          </a:lstStyle>
          <a:p>
            <a:fld id="{ECB4A6C8-85D5-45AE-8C77-2053C655F5D2}" type="datetimeFigureOut">
              <a:rPr lang="en-US" smtClean="0"/>
              <a:pPr/>
              <a:t>8/15/18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>
                    <a:lumMod val="8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>
                    <a:lumMod val="85000"/>
                  </a:schemeClr>
                </a:solidFill>
              </a:defRPr>
            </a:lvl1pPr>
          </a:lstStyle>
          <a:p>
            <a:fld id="{90BDCDF1-6A81-421E-9C2B-2AE105F3E6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277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One Exhib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628650" y="2389188"/>
            <a:ext cx="7886700" cy="34417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628650" y="1868129"/>
            <a:ext cx="7886700" cy="358623"/>
          </a:xfrm>
          <a:solidFill>
            <a:srgbClr val="14435D"/>
          </a:solidFill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41320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wo Exhibi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8279376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628650" y="2389188"/>
            <a:ext cx="3884357" cy="34417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628650" y="1946787"/>
            <a:ext cx="3884357" cy="279965"/>
          </a:xfrm>
          <a:solidFill>
            <a:srgbClr val="14435D"/>
          </a:solidFill>
        </p:spPr>
        <p:txBody>
          <a:bodyPr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5"/>
          <p:cNvSpPr>
            <a:spLocks noGrp="1"/>
          </p:cNvSpPr>
          <p:nvPr>
            <p:ph type="body" sz="quarter" idx="13" hasCustomPrompt="1"/>
          </p:nvPr>
        </p:nvSpPr>
        <p:spPr>
          <a:xfrm>
            <a:off x="5023669" y="1946787"/>
            <a:ext cx="3884357" cy="279965"/>
          </a:xfrm>
          <a:solidFill>
            <a:srgbClr val="14435D"/>
          </a:solidFill>
        </p:spPr>
        <p:txBody>
          <a:bodyPr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5023669" y="2389188"/>
            <a:ext cx="3884357" cy="34417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783649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457200"/>
            <a:ext cx="4629150" cy="52528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65266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76586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457200"/>
            <a:ext cx="4629150" cy="523051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63031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201655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0605371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594597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 algn="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463923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9557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 algn="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 algn="r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517553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1603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238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238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82290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Top and Bottom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45289"/>
            <a:ext cx="7886700" cy="19003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628650" y="3907345"/>
            <a:ext cx="7886700" cy="19003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2132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39058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01964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ographi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18"/>
          <p:cNvSpPr>
            <a:spLocks noGrp="1"/>
          </p:cNvSpPr>
          <p:nvPr>
            <p:ph idx="14" hasCustomPrompt="1"/>
          </p:nvPr>
        </p:nvSpPr>
        <p:spPr>
          <a:xfrm>
            <a:off x="6224039" y="2714033"/>
            <a:ext cx="2632251" cy="2847781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dirty="0"/>
              <a:t>Click to add text</a:t>
            </a:r>
          </a:p>
        </p:txBody>
      </p:sp>
      <p:sp>
        <p:nvSpPr>
          <p:cNvPr id="4" name="Content Placeholder 19"/>
          <p:cNvSpPr>
            <a:spLocks noGrp="1"/>
          </p:cNvSpPr>
          <p:nvPr>
            <p:ph idx="16" hasCustomPrompt="1"/>
          </p:nvPr>
        </p:nvSpPr>
        <p:spPr>
          <a:xfrm>
            <a:off x="3430157" y="2714033"/>
            <a:ext cx="2632251" cy="2847781"/>
          </a:xfrm>
        </p:spPr>
        <p:txBody>
          <a:bodyPr>
            <a:normAutofit/>
          </a:bodyPr>
          <a:lstStyle>
            <a:lvl1pPr marL="0" indent="0">
              <a:buNone/>
              <a:defRPr sz="1800" baseline="0"/>
            </a:lvl1pPr>
          </a:lstStyle>
          <a:p>
            <a:r>
              <a:rPr lang="en-US" dirty="0"/>
              <a:t>Click to add text</a:t>
            </a:r>
          </a:p>
        </p:txBody>
      </p:sp>
      <p:sp>
        <p:nvSpPr>
          <p:cNvPr id="5" name="Content Placeholder 20"/>
          <p:cNvSpPr>
            <a:spLocks noGrp="1"/>
          </p:cNvSpPr>
          <p:nvPr>
            <p:ph idx="17" hasCustomPrompt="1"/>
          </p:nvPr>
        </p:nvSpPr>
        <p:spPr>
          <a:xfrm>
            <a:off x="625691" y="2714032"/>
            <a:ext cx="2632251" cy="2847781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dirty="0"/>
              <a:t>Click to add text</a:t>
            </a:r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21" hasCustomPrompt="1"/>
          </p:nvPr>
        </p:nvSpPr>
        <p:spPr>
          <a:xfrm>
            <a:off x="625691" y="1853987"/>
            <a:ext cx="757237" cy="757238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</a:lstStyle>
          <a:p>
            <a:r>
              <a:rPr lang="en-US" dirty="0"/>
              <a:t>Picture</a:t>
            </a:r>
          </a:p>
        </p:txBody>
      </p:sp>
      <p:sp>
        <p:nvSpPr>
          <p:cNvPr id="12" name="Picture Placeholder 10"/>
          <p:cNvSpPr>
            <a:spLocks noGrp="1"/>
          </p:cNvSpPr>
          <p:nvPr>
            <p:ph type="pic" sz="quarter" idx="22" hasCustomPrompt="1"/>
          </p:nvPr>
        </p:nvSpPr>
        <p:spPr>
          <a:xfrm>
            <a:off x="3431653" y="1853987"/>
            <a:ext cx="757237" cy="757238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</a:lstStyle>
          <a:p>
            <a:r>
              <a:rPr lang="en-US" dirty="0"/>
              <a:t>Picture</a:t>
            </a:r>
          </a:p>
        </p:txBody>
      </p:sp>
      <p:sp>
        <p:nvSpPr>
          <p:cNvPr id="13" name="Picture Placeholder 10"/>
          <p:cNvSpPr>
            <a:spLocks noGrp="1"/>
          </p:cNvSpPr>
          <p:nvPr>
            <p:ph type="pic" sz="quarter" idx="23" hasCustomPrompt="1"/>
          </p:nvPr>
        </p:nvSpPr>
        <p:spPr>
          <a:xfrm>
            <a:off x="6237615" y="1853987"/>
            <a:ext cx="757237" cy="757238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</a:lstStyle>
          <a:p>
            <a:r>
              <a:rPr lang="en-US" dirty="0"/>
              <a:t>Picture</a:t>
            </a:r>
          </a:p>
        </p:txBody>
      </p:sp>
    </p:spTree>
    <p:extLst>
      <p:ext uri="{BB962C8B-B14F-4D97-AF65-F5344CB8AC3E}">
        <p14:creationId xmlns:p14="http://schemas.microsoft.com/office/powerpoint/2010/main" val="41958985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etitive Assess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829904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19"/>
          <p:cNvSpPr>
            <a:spLocks noGrp="1"/>
          </p:cNvSpPr>
          <p:nvPr>
            <p:ph idx="15"/>
          </p:nvPr>
        </p:nvSpPr>
        <p:spPr>
          <a:xfrm>
            <a:off x="2213898" y="3945804"/>
            <a:ext cx="4599858" cy="1929940"/>
          </a:xfrm>
        </p:spPr>
        <p:txBody>
          <a:bodyPr>
            <a:normAutofit/>
          </a:bodyPr>
          <a:lstStyle>
            <a:lvl1pPr>
              <a:defRPr sz="2400"/>
            </a:lvl1pPr>
          </a:lstStyle>
          <a:p>
            <a:endParaRPr lang="en-US" dirty="0"/>
          </a:p>
        </p:txBody>
      </p:sp>
      <p:sp>
        <p:nvSpPr>
          <p:cNvPr id="4" name="Content Placeholder 16"/>
          <p:cNvSpPr>
            <a:spLocks noGrp="1"/>
          </p:cNvSpPr>
          <p:nvPr>
            <p:ph idx="1"/>
          </p:nvPr>
        </p:nvSpPr>
        <p:spPr>
          <a:xfrm>
            <a:off x="2213898" y="1833716"/>
            <a:ext cx="4599858" cy="1929940"/>
          </a:xfrm>
        </p:spPr>
        <p:txBody>
          <a:bodyPr>
            <a:normAutofit/>
          </a:bodyPr>
          <a:lstStyle>
            <a:lvl1pPr>
              <a:defRPr sz="2400"/>
            </a:lvl1pPr>
          </a:lstStyle>
          <a:p>
            <a:endParaRPr lang="en-US" dirty="0"/>
          </a:p>
        </p:txBody>
      </p:sp>
      <p:sp>
        <p:nvSpPr>
          <p:cNvPr id="5" name="Content Placeholder 20"/>
          <p:cNvSpPr>
            <a:spLocks noGrp="1"/>
          </p:cNvSpPr>
          <p:nvPr>
            <p:ph idx="16"/>
          </p:nvPr>
        </p:nvSpPr>
        <p:spPr>
          <a:xfrm>
            <a:off x="6991952" y="1833716"/>
            <a:ext cx="1935738" cy="4042027"/>
          </a:xfrm>
        </p:spPr>
        <p:txBody>
          <a:bodyPr>
            <a:normAutofit/>
          </a:bodyPr>
          <a:lstStyle>
            <a:lvl1pPr>
              <a:defRPr sz="2400"/>
            </a:lvl1pPr>
          </a:lstStyle>
          <a:p>
            <a:endParaRPr lang="en-US" dirty="0"/>
          </a:p>
        </p:txBody>
      </p:sp>
      <p:sp>
        <p:nvSpPr>
          <p:cNvPr id="6" name="Picture Placeholder 21"/>
          <p:cNvSpPr>
            <a:spLocks noGrp="1"/>
          </p:cNvSpPr>
          <p:nvPr>
            <p:ph type="pic" sz="quarter" idx="17"/>
          </p:nvPr>
        </p:nvSpPr>
        <p:spPr>
          <a:xfrm>
            <a:off x="605366" y="1833717"/>
            <a:ext cx="1430336" cy="1105614"/>
          </a:xfrm>
        </p:spPr>
      </p:sp>
      <p:sp>
        <p:nvSpPr>
          <p:cNvPr id="7" name="Picture Placeholder 22"/>
          <p:cNvSpPr>
            <a:spLocks noGrp="1"/>
          </p:cNvSpPr>
          <p:nvPr>
            <p:ph type="pic" sz="quarter" idx="18"/>
          </p:nvPr>
        </p:nvSpPr>
        <p:spPr>
          <a:xfrm>
            <a:off x="605366" y="3945805"/>
            <a:ext cx="1430336" cy="1105614"/>
          </a:xfrm>
        </p:spPr>
      </p:sp>
    </p:spTree>
    <p:extLst>
      <p:ext uri="{BB962C8B-B14F-4D97-AF65-F5344CB8AC3E}">
        <p14:creationId xmlns:p14="http://schemas.microsoft.com/office/powerpoint/2010/main" val="2198976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file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0"/>
          </p:nvPr>
        </p:nvSpPr>
        <p:spPr>
          <a:xfrm>
            <a:off x="628650" y="2080242"/>
            <a:ext cx="3825875" cy="159743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4"/>
          </p:nvPr>
        </p:nvSpPr>
        <p:spPr>
          <a:xfrm>
            <a:off x="628650" y="3816347"/>
            <a:ext cx="3825875" cy="259431"/>
          </a:xfrm>
          <a:solidFill>
            <a:srgbClr val="A4BF60"/>
          </a:solidFill>
        </p:spPr>
        <p:txBody>
          <a:bodyPr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8" name="Text Placeholder 16"/>
          <p:cNvSpPr>
            <a:spLocks noGrp="1"/>
          </p:cNvSpPr>
          <p:nvPr>
            <p:ph type="body" sz="quarter" idx="15"/>
          </p:nvPr>
        </p:nvSpPr>
        <p:spPr>
          <a:xfrm>
            <a:off x="4689474" y="3810973"/>
            <a:ext cx="3825875" cy="259431"/>
          </a:xfrm>
          <a:solidFill>
            <a:srgbClr val="A4BF60"/>
          </a:solidFill>
        </p:spPr>
        <p:txBody>
          <a:bodyPr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9" name="Text Placeholder 16"/>
          <p:cNvSpPr>
            <a:spLocks noGrp="1"/>
          </p:cNvSpPr>
          <p:nvPr>
            <p:ph type="body" sz="quarter" idx="16"/>
          </p:nvPr>
        </p:nvSpPr>
        <p:spPr>
          <a:xfrm>
            <a:off x="628650" y="1821942"/>
            <a:ext cx="3825875" cy="259431"/>
          </a:xfrm>
          <a:solidFill>
            <a:srgbClr val="A4BF60"/>
          </a:solidFill>
        </p:spPr>
        <p:txBody>
          <a:bodyPr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" name="Text Placeholder 16"/>
          <p:cNvSpPr>
            <a:spLocks noGrp="1"/>
          </p:cNvSpPr>
          <p:nvPr>
            <p:ph type="body" sz="quarter" idx="17"/>
          </p:nvPr>
        </p:nvSpPr>
        <p:spPr>
          <a:xfrm>
            <a:off x="4689474" y="1816568"/>
            <a:ext cx="3825875" cy="259431"/>
          </a:xfrm>
          <a:solidFill>
            <a:srgbClr val="A4BF60"/>
          </a:solidFill>
        </p:spPr>
        <p:txBody>
          <a:bodyPr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2" name="Content Placeholder 11"/>
          <p:cNvSpPr>
            <a:spLocks noGrp="1"/>
          </p:cNvSpPr>
          <p:nvPr>
            <p:ph sz="quarter" idx="18"/>
          </p:nvPr>
        </p:nvSpPr>
        <p:spPr>
          <a:xfrm>
            <a:off x="4689474" y="2081373"/>
            <a:ext cx="3825875" cy="159743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3" name="Content Placeholder 11"/>
          <p:cNvSpPr>
            <a:spLocks noGrp="1"/>
          </p:cNvSpPr>
          <p:nvPr>
            <p:ph sz="quarter" idx="19"/>
          </p:nvPr>
        </p:nvSpPr>
        <p:spPr>
          <a:xfrm>
            <a:off x="628650" y="4070404"/>
            <a:ext cx="3825875" cy="159743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4" name="Content Placeholder 11"/>
          <p:cNvSpPr>
            <a:spLocks noGrp="1"/>
          </p:cNvSpPr>
          <p:nvPr>
            <p:ph sz="quarter" idx="20"/>
          </p:nvPr>
        </p:nvSpPr>
        <p:spPr>
          <a:xfrm>
            <a:off x="4689474" y="4071535"/>
            <a:ext cx="3825875" cy="159743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26630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8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3860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67647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5" r:id="rId4"/>
    <p:sldLayoutId id="2147483666" r:id="rId5"/>
    <p:sldLayoutId id="2147483664" r:id="rId6"/>
    <p:sldLayoutId id="2147483670" r:id="rId7"/>
    <p:sldLayoutId id="2147483672" r:id="rId8"/>
    <p:sldLayoutId id="2147483674" r:id="rId9"/>
    <p:sldLayoutId id="2147483675" r:id="rId10"/>
    <p:sldLayoutId id="2147483676" r:id="rId11"/>
    <p:sldLayoutId id="2147483668" r:id="rId12"/>
    <p:sldLayoutId id="2147483669" r:id="rId13"/>
    <p:sldLayoutId id="2147483671" r:id="rId14"/>
    <p:sldLayoutId id="2147483667" r:id="rId15"/>
    <p:sldLayoutId id="2147483673" r:id="rId1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317186"/>
            <a:ext cx="7772400" cy="1553344"/>
          </a:xfrm>
        </p:spPr>
        <p:txBody>
          <a:bodyPr/>
          <a:lstStyle/>
          <a:p>
            <a:pPr algn="r"/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2019 ABAL Summary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962607"/>
            <a:ext cx="7315200" cy="2033459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August 14, 2018</a:t>
            </a:r>
          </a:p>
          <a:p>
            <a:pPr algn="ctr"/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Lujuana Medina</a:t>
            </a:r>
          </a:p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(For 8/21 CAEECC Presentation)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87664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2019 Budget, Savings,</a:t>
            </a:r>
            <a:br>
              <a:rPr lang="en-US" dirty="0"/>
            </a:br>
            <a:r>
              <a:rPr lang="en-US" dirty="0"/>
              <a:t> and Projected C/E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9418D139-CCC9-E143-86E2-5BB30C373A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2642029"/>
              </p:ext>
            </p:extLst>
          </p:nvPr>
        </p:nvGraphicFramePr>
        <p:xfrm>
          <a:off x="628649" y="1575582"/>
          <a:ext cx="8022980" cy="4543861"/>
        </p:xfrm>
        <a:graphic>
          <a:graphicData uri="http://schemas.openxmlformats.org/drawingml/2006/table">
            <a:tbl>
              <a:tblPr/>
              <a:tblGrid>
                <a:gridCol w="3328987">
                  <a:extLst>
                    <a:ext uri="{9D8B030D-6E8A-4147-A177-3AD203B41FA5}">
                      <a16:colId xmlns:a16="http://schemas.microsoft.com/office/drawing/2014/main" val="2120925341"/>
                    </a:ext>
                  </a:extLst>
                </a:gridCol>
                <a:gridCol w="1664492">
                  <a:extLst>
                    <a:ext uri="{9D8B030D-6E8A-4147-A177-3AD203B41FA5}">
                      <a16:colId xmlns:a16="http://schemas.microsoft.com/office/drawing/2014/main" val="4290138139"/>
                    </a:ext>
                  </a:extLst>
                </a:gridCol>
                <a:gridCol w="920514">
                  <a:extLst>
                    <a:ext uri="{9D8B030D-6E8A-4147-A177-3AD203B41FA5}">
                      <a16:colId xmlns:a16="http://schemas.microsoft.com/office/drawing/2014/main" val="2839262077"/>
                    </a:ext>
                  </a:extLst>
                </a:gridCol>
                <a:gridCol w="945734">
                  <a:extLst>
                    <a:ext uri="{9D8B030D-6E8A-4147-A177-3AD203B41FA5}">
                      <a16:colId xmlns:a16="http://schemas.microsoft.com/office/drawing/2014/main" val="77405786"/>
                    </a:ext>
                  </a:extLst>
                </a:gridCol>
                <a:gridCol w="1163253">
                  <a:extLst>
                    <a:ext uri="{9D8B030D-6E8A-4147-A177-3AD203B41FA5}">
                      <a16:colId xmlns:a16="http://schemas.microsoft.com/office/drawing/2014/main" val="726294325"/>
                    </a:ext>
                  </a:extLst>
                </a:gridCol>
              </a:tblGrid>
              <a:tr h="156164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34" marR="6634" marT="6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34" marR="6634" marT="6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34" marR="6634" marT="6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34" marR="6634" marT="6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34" marR="6634" marT="6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5732977"/>
                  </a:ext>
                </a:extLst>
              </a:tr>
              <a:tr h="156164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34" marR="6634" marT="6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34" marR="6634" marT="6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34" marR="6634" marT="6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34" marR="6634" marT="6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34" marR="6634" marT="6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9702334"/>
                  </a:ext>
                </a:extLst>
              </a:tr>
              <a:tr h="156164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34" marR="6634" marT="6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34" marR="6634" marT="6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t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SoCalREN FORECAST ENERGY SAVINGS (Net)</a:t>
                      </a:r>
                    </a:p>
                  </a:txBody>
                  <a:tcPr marL="6634" marR="6634" marT="6634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8027632"/>
                  </a:ext>
                </a:extLst>
              </a:tr>
              <a:tr h="322739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Sector</a:t>
                      </a:r>
                    </a:p>
                  </a:txBody>
                  <a:tcPr marL="6634" marR="6634" marT="6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Program Year Budget</a:t>
                      </a:r>
                    </a:p>
                  </a:txBody>
                  <a:tcPr marL="6634" marR="6634" marT="6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SoCalREN forecast kWh</a:t>
                      </a:r>
                    </a:p>
                  </a:txBody>
                  <a:tcPr marL="6634" marR="6634" marT="663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SoCalREN forecast kW</a:t>
                      </a:r>
                    </a:p>
                  </a:txBody>
                  <a:tcPr marL="6634" marR="6634" marT="663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SoCalREN forecast therms (MM)</a:t>
                      </a:r>
                    </a:p>
                  </a:txBody>
                  <a:tcPr marL="6634" marR="6634" marT="663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64670356"/>
                  </a:ext>
                </a:extLst>
              </a:tr>
              <a:tr h="282657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Residential</a:t>
                      </a:r>
                    </a:p>
                  </a:txBody>
                  <a:tcPr marL="6634" marR="6634" marT="6634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$6,721,000 </a:t>
                      </a:r>
                    </a:p>
                  </a:txBody>
                  <a:tcPr marL="6634" marR="6634" marT="6634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4,367,008 </a:t>
                      </a:r>
                    </a:p>
                  </a:txBody>
                  <a:tcPr marL="6634" marR="6634" marT="6634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586 </a:t>
                      </a:r>
                    </a:p>
                  </a:txBody>
                  <a:tcPr marL="6634" marR="6634" marT="6634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0.123 </a:t>
                      </a:r>
                    </a:p>
                  </a:txBody>
                  <a:tcPr marL="6634" marR="6634" marT="6634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73488390"/>
                  </a:ext>
                </a:extLst>
              </a:tr>
              <a:tr h="156164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Commercial</a:t>
                      </a:r>
                    </a:p>
                  </a:txBody>
                  <a:tcPr marL="6634" marR="6634" marT="6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 </a:t>
                      </a:r>
                    </a:p>
                  </a:txBody>
                  <a:tcPr marL="6634" marR="6634" marT="6634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na </a:t>
                      </a:r>
                    </a:p>
                  </a:txBody>
                  <a:tcPr marL="6634" marR="6634" marT="6634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na </a:t>
                      </a:r>
                    </a:p>
                  </a:txBody>
                  <a:tcPr marL="6634" marR="6634" marT="6634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na </a:t>
                      </a:r>
                    </a:p>
                  </a:txBody>
                  <a:tcPr marL="6634" marR="6634" marT="6634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5002095"/>
                  </a:ext>
                </a:extLst>
              </a:tr>
              <a:tr h="156164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Industrial</a:t>
                      </a:r>
                    </a:p>
                  </a:txBody>
                  <a:tcPr marL="6634" marR="6634" marT="6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 </a:t>
                      </a:r>
                    </a:p>
                  </a:txBody>
                  <a:tcPr marL="6634" marR="6634" marT="6634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na </a:t>
                      </a:r>
                    </a:p>
                  </a:txBody>
                  <a:tcPr marL="6634" marR="6634" marT="6634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na </a:t>
                      </a:r>
                    </a:p>
                  </a:txBody>
                  <a:tcPr marL="6634" marR="6634" marT="6634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na </a:t>
                      </a:r>
                    </a:p>
                  </a:txBody>
                  <a:tcPr marL="6634" marR="6634" marT="6634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1131498"/>
                  </a:ext>
                </a:extLst>
              </a:tr>
              <a:tr h="156164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Agriculture</a:t>
                      </a:r>
                    </a:p>
                  </a:txBody>
                  <a:tcPr marL="6634" marR="6634" marT="6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 </a:t>
                      </a:r>
                    </a:p>
                  </a:txBody>
                  <a:tcPr marL="6634" marR="6634" marT="6634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na </a:t>
                      </a:r>
                    </a:p>
                  </a:txBody>
                  <a:tcPr marL="6634" marR="6634" marT="6634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na </a:t>
                      </a:r>
                    </a:p>
                  </a:txBody>
                  <a:tcPr marL="6634" marR="6634" marT="6634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na </a:t>
                      </a:r>
                    </a:p>
                  </a:txBody>
                  <a:tcPr marL="6634" marR="6634" marT="6634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7556646"/>
                  </a:ext>
                </a:extLst>
              </a:tr>
              <a:tr h="156164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Emerging Tech</a:t>
                      </a:r>
                    </a:p>
                  </a:txBody>
                  <a:tcPr marL="6634" marR="6634" marT="6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 </a:t>
                      </a:r>
                    </a:p>
                  </a:txBody>
                  <a:tcPr marL="6634" marR="6634" marT="6634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na </a:t>
                      </a:r>
                    </a:p>
                  </a:txBody>
                  <a:tcPr marL="6634" marR="6634" marT="6634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na </a:t>
                      </a:r>
                    </a:p>
                  </a:txBody>
                  <a:tcPr marL="6634" marR="6634" marT="6634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na </a:t>
                      </a:r>
                    </a:p>
                  </a:txBody>
                  <a:tcPr marL="6634" marR="6634" marT="6634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64070749"/>
                  </a:ext>
                </a:extLst>
              </a:tr>
              <a:tr h="282657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Public</a:t>
                      </a:r>
                    </a:p>
                  </a:txBody>
                  <a:tcPr marL="6634" marR="6634" marT="6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$11,500,000 </a:t>
                      </a:r>
                    </a:p>
                  </a:txBody>
                  <a:tcPr marL="6634" marR="6634" marT="6634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-   </a:t>
                      </a:r>
                    </a:p>
                  </a:txBody>
                  <a:tcPr marL="6634" marR="6634" marT="6634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-   </a:t>
                      </a:r>
                    </a:p>
                  </a:txBody>
                  <a:tcPr marL="6634" marR="6634" marT="6634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        -   </a:t>
                      </a:r>
                    </a:p>
                  </a:txBody>
                  <a:tcPr marL="6634" marR="6634" marT="6634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87206376"/>
                  </a:ext>
                </a:extLst>
              </a:tr>
              <a:tr h="156164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Codes and Standards</a:t>
                      </a:r>
                    </a:p>
                  </a:txBody>
                  <a:tcPr marL="6634" marR="6634" marT="6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 </a:t>
                      </a:r>
                    </a:p>
                  </a:txBody>
                  <a:tcPr marL="6634" marR="6634" marT="6634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na </a:t>
                      </a:r>
                    </a:p>
                  </a:txBody>
                  <a:tcPr marL="6634" marR="6634" marT="6634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na </a:t>
                      </a:r>
                    </a:p>
                  </a:txBody>
                  <a:tcPr marL="6634" marR="6634" marT="6634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na </a:t>
                      </a:r>
                    </a:p>
                  </a:txBody>
                  <a:tcPr marL="6634" marR="6634" marT="6634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85045505"/>
                  </a:ext>
                </a:extLst>
              </a:tr>
              <a:tr h="156164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WE&amp;T</a:t>
                      </a:r>
                    </a:p>
                  </a:txBody>
                  <a:tcPr marL="6634" marR="6634" marT="6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$284,000 </a:t>
                      </a:r>
                    </a:p>
                  </a:txBody>
                  <a:tcPr marL="6634" marR="6634" marT="6634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na </a:t>
                      </a:r>
                    </a:p>
                  </a:txBody>
                  <a:tcPr marL="6634" marR="6634" marT="6634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na </a:t>
                      </a:r>
                    </a:p>
                  </a:txBody>
                  <a:tcPr marL="6634" marR="6634" marT="6634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na </a:t>
                      </a:r>
                    </a:p>
                  </a:txBody>
                  <a:tcPr marL="6634" marR="6634" marT="6634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08649252"/>
                  </a:ext>
                </a:extLst>
              </a:tr>
              <a:tr h="156164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Finance</a:t>
                      </a:r>
                    </a:p>
                  </a:txBody>
                  <a:tcPr marL="6634" marR="6634" marT="6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$2,237,000 </a:t>
                      </a:r>
                    </a:p>
                  </a:txBody>
                  <a:tcPr marL="6634" marR="6634" marT="6634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na </a:t>
                      </a:r>
                    </a:p>
                  </a:txBody>
                  <a:tcPr marL="6634" marR="6634" marT="6634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na </a:t>
                      </a:r>
                    </a:p>
                  </a:txBody>
                  <a:tcPr marL="6634" marR="6634" marT="6634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na </a:t>
                      </a:r>
                    </a:p>
                  </a:txBody>
                  <a:tcPr marL="6634" marR="6634" marT="6634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26182143"/>
                  </a:ext>
                </a:extLst>
              </a:tr>
              <a:tr h="166576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OBF Loan Pool</a:t>
                      </a:r>
                    </a:p>
                  </a:txBody>
                  <a:tcPr marL="6634" marR="6634" marT="6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 </a:t>
                      </a:r>
                    </a:p>
                  </a:txBody>
                  <a:tcPr marL="6634" marR="6634" marT="6634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na </a:t>
                      </a:r>
                    </a:p>
                  </a:txBody>
                  <a:tcPr marL="6634" marR="6634" marT="6634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na </a:t>
                      </a:r>
                    </a:p>
                  </a:txBody>
                  <a:tcPr marL="6634" marR="6634" marT="6634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na </a:t>
                      </a:r>
                    </a:p>
                  </a:txBody>
                  <a:tcPr marL="6634" marR="6634" marT="6634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77154415"/>
                  </a:ext>
                </a:extLst>
              </a:tr>
              <a:tr h="282657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Subtotal</a:t>
                      </a:r>
                    </a:p>
                  </a:txBody>
                  <a:tcPr marL="6634" marR="6634" marT="6634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$20,742,000 </a:t>
                      </a:r>
                    </a:p>
                  </a:txBody>
                  <a:tcPr marL="6634" marR="6634" marT="6634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4,367,008 </a:t>
                      </a:r>
                    </a:p>
                  </a:txBody>
                  <a:tcPr marL="6634" marR="6634" marT="6634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586 </a:t>
                      </a:r>
                    </a:p>
                  </a:txBody>
                  <a:tcPr marL="6634" marR="6634" marT="6634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0.123 </a:t>
                      </a:r>
                    </a:p>
                  </a:txBody>
                  <a:tcPr marL="6634" marR="6634" marT="6634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3971181"/>
                  </a:ext>
                </a:extLst>
              </a:tr>
              <a:tr h="176987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 EM&amp;V </a:t>
                      </a:r>
                    </a:p>
                  </a:txBody>
                  <a:tcPr marL="6634" marR="6634" marT="6634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$327,606</a:t>
                      </a:r>
                    </a:p>
                  </a:txBody>
                  <a:tcPr marL="6634" marR="6634" marT="6634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34" marR="6634" marT="6634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34" marR="6634" marT="6634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34" marR="6634" marT="6634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0276951"/>
                  </a:ext>
                </a:extLst>
              </a:tr>
              <a:tr h="19780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SoCalREN PY Spending Budget</a:t>
                      </a:r>
                      <a:r>
                        <a:rPr lang="en-US" sz="800" b="1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34" marR="6634" marT="6634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$21,069,606</a:t>
                      </a:r>
                    </a:p>
                  </a:txBody>
                  <a:tcPr marL="6634" marR="6634" marT="6634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34" marR="6634" marT="6634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34" marR="6634" marT="6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34" marR="6634" marT="6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8278353"/>
                  </a:ext>
                </a:extLst>
              </a:tr>
              <a:tr h="19780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Uncommitted and Unspent Carryover balance</a:t>
                      </a:r>
                      <a:r>
                        <a:rPr lang="en-US" sz="800" b="1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34" marR="6634" marT="6634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$4,200,000</a:t>
                      </a:r>
                    </a:p>
                  </a:txBody>
                  <a:tcPr marL="6634" marR="6634" marT="6634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34" marR="6634" marT="6634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34" marR="6634" marT="6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34" marR="6634" marT="6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05957125"/>
                  </a:ext>
                </a:extLst>
              </a:tr>
              <a:tr h="19780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SoCalREN PY Budget Recovery Request</a:t>
                      </a:r>
                      <a:r>
                        <a:rPr lang="en-US" sz="800" b="1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34" marR="6634" marT="6634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$16,869,606</a:t>
                      </a:r>
                    </a:p>
                  </a:txBody>
                  <a:tcPr marL="6634" marR="6634" marT="6634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34" marR="6634" marT="6634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34" marR="6634" marT="6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34" marR="6634" marT="6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43227806"/>
                  </a:ext>
                </a:extLst>
              </a:tr>
              <a:tr h="176987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Authorized PY Budget Cap (D.18-05-041)</a:t>
                      </a:r>
                    </a:p>
                  </a:txBody>
                  <a:tcPr marL="6634" marR="6634" marT="6634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$20,740,920</a:t>
                      </a:r>
                    </a:p>
                  </a:txBody>
                  <a:tcPr marL="6634" marR="6634" marT="6634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34" marR="6634" marT="6634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34" marR="6634" marT="6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34" marR="6634" marT="6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72599817"/>
                  </a:ext>
                </a:extLst>
              </a:tr>
              <a:tr h="176987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34" marR="6634" marT="6634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sng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34" marR="6634" marT="6634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34" marR="6634" marT="663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34" marR="6634" marT="6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34" marR="6634" marT="6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9230863"/>
                  </a:ext>
                </a:extLst>
              </a:tr>
              <a:tr h="176987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Forecast  PY TRC </a:t>
                      </a:r>
                    </a:p>
                  </a:txBody>
                  <a:tcPr marL="6634" marR="6634" marT="6634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0.28</a:t>
                      </a:r>
                    </a:p>
                  </a:txBody>
                  <a:tcPr marL="6634" marR="6634" marT="6634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34" marR="6634" marT="6634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34" marR="6634" marT="6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34" marR="6634" marT="6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1872989"/>
                  </a:ext>
                </a:extLst>
              </a:tr>
              <a:tr h="176987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Forecast PY PAC </a:t>
                      </a:r>
                    </a:p>
                  </a:txBody>
                  <a:tcPr marL="6634" marR="6634" marT="6634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0.29</a:t>
                      </a:r>
                    </a:p>
                  </a:txBody>
                  <a:tcPr marL="6634" marR="6634" marT="6634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34" marR="6634" marT="6634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34" marR="6634" marT="6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34" marR="6634" marT="6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49192876"/>
                  </a:ext>
                </a:extLst>
              </a:tr>
              <a:tr h="166576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34" marR="6634" marT="6634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34" marR="6634" marT="6634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34" marR="6634" marT="6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34" marR="6634" marT="6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34" marR="6634" marT="6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9091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93537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Budget True-up (2018-2025)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AA8CBCFC-9ACB-0A46-8391-E01623F3F8F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5033460"/>
              </p:ext>
            </p:extLst>
          </p:nvPr>
        </p:nvGraphicFramePr>
        <p:xfrm>
          <a:off x="503570" y="1690691"/>
          <a:ext cx="8415348" cy="28813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Worksheet" r:id="rId3" imgW="13423900" imgH="4406900" progId="Excel.Sheet.12">
                  <p:embed/>
                </p:oleObj>
              </mc:Choice>
              <mc:Fallback>
                <p:oleObj name="Worksheet" r:id="rId3" imgW="13423900" imgH="440690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03570" y="1690691"/>
                        <a:ext cx="8415348" cy="288130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870682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Significant Changes in ABAL from 8/2 CAEECC Meeting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No significant changes</a:t>
            </a:r>
          </a:p>
          <a:p>
            <a:r>
              <a:rPr lang="en-US" dirty="0"/>
              <a:t>Uncommitted and Unspent Carryover Balance now included</a:t>
            </a:r>
          </a:p>
          <a:p>
            <a:r>
              <a:rPr lang="en-US" dirty="0"/>
              <a:t>2019 ABAL ED required tables now included</a:t>
            </a:r>
          </a:p>
        </p:txBody>
      </p:sp>
    </p:spTree>
    <p:extLst>
      <p:ext uri="{BB962C8B-B14F-4D97-AF65-F5344CB8AC3E}">
        <p14:creationId xmlns:p14="http://schemas.microsoft.com/office/powerpoint/2010/main" val="30837109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SoCalREN’s “Uncommitted and Unspent Carryover Balance” is an estimated forecast.</a:t>
            </a:r>
          </a:p>
          <a:p>
            <a:pPr lvl="1">
              <a:buFont typeface="Wingdings" pitchFamily="2" charset="2"/>
              <a:buChar char="ü"/>
            </a:pPr>
            <a:r>
              <a:rPr lang="en-US" sz="2000" dirty="0"/>
              <a:t>Finalization of the ABAL may reflect a reduction in the estimated forecast for uncommitted/unspent funds.</a:t>
            </a:r>
          </a:p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Anticipated Changes from 8/21 to 9/4 Filing</a:t>
            </a:r>
          </a:p>
        </p:txBody>
      </p:sp>
    </p:spTree>
    <p:extLst>
      <p:ext uri="{BB962C8B-B14F-4D97-AF65-F5344CB8AC3E}">
        <p14:creationId xmlns:p14="http://schemas.microsoft.com/office/powerpoint/2010/main" val="12035338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414" y="2374760"/>
            <a:ext cx="7886700" cy="1449094"/>
          </a:xfrm>
        </p:spPr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F9BEFF5-7CDB-254F-96AA-DD4EFFDA044E}"/>
              </a:ext>
            </a:extLst>
          </p:cNvPr>
          <p:cNvSpPr txBox="1"/>
          <p:nvPr/>
        </p:nvSpPr>
        <p:spPr>
          <a:xfrm>
            <a:off x="5070764" y="5019380"/>
            <a:ext cx="407323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Lujuana Medina</a:t>
            </a:r>
          </a:p>
          <a:p>
            <a:r>
              <a:rPr lang="en-US" sz="1400" dirty="0">
                <a:solidFill>
                  <a:schemeClr val="bg1"/>
                </a:solidFill>
              </a:rPr>
              <a:t>Principal</a:t>
            </a:r>
          </a:p>
          <a:p>
            <a:r>
              <a:rPr lang="en-US" sz="1400" dirty="0">
                <a:solidFill>
                  <a:schemeClr val="bg1"/>
                </a:solidFill>
              </a:rPr>
              <a:t>Southern California Regional Energy Network</a:t>
            </a:r>
          </a:p>
          <a:p>
            <a:r>
              <a:rPr lang="en-US" sz="1400" dirty="0">
                <a:solidFill>
                  <a:schemeClr val="bg1"/>
                </a:solidFill>
              </a:rPr>
              <a:t>213.864.5896</a:t>
            </a:r>
          </a:p>
          <a:p>
            <a:r>
              <a:rPr lang="en-US" sz="1400" dirty="0" err="1">
                <a:solidFill>
                  <a:schemeClr val="bg1"/>
                </a:solidFill>
              </a:rPr>
              <a:t>Lujuana.Medina@EnergyRSC.com</a:t>
            </a:r>
            <a:endParaRPr lang="en-US" sz="1400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6011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SoCalREN_Theme1">
      <a:dk1>
        <a:srgbClr val="15435C"/>
      </a:dk1>
      <a:lt1>
        <a:sysClr val="window" lastClr="FFFFFF"/>
      </a:lt1>
      <a:dk2>
        <a:srgbClr val="15435C"/>
      </a:dk2>
      <a:lt2>
        <a:srgbClr val="FFFFFF"/>
      </a:lt2>
      <a:accent1>
        <a:srgbClr val="F69679"/>
      </a:accent1>
      <a:accent2>
        <a:srgbClr val="7ECBB6"/>
      </a:accent2>
      <a:accent3>
        <a:srgbClr val="CA8EA3"/>
      </a:accent3>
      <a:accent4>
        <a:srgbClr val="C5DE92"/>
      </a:accent4>
      <a:accent5>
        <a:srgbClr val="8E4371"/>
      </a:accent5>
      <a:accent6>
        <a:srgbClr val="F26649"/>
      </a:accent6>
      <a:hlink>
        <a:srgbClr val="00977B"/>
      </a:hlink>
      <a:folHlink>
        <a:srgbClr val="A4BF5F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CalREN_General Presentation_2017_template_1" id="{E1D1A352-FF00-410E-8E87-412BB00AD27D}" vid="{0822E261-6E01-40C4-82AA-B31072E3CAB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SoCalREN_General Presentation_2017_template_1</Template>
  <TotalTime>1797</TotalTime>
  <Words>283</Words>
  <Application>Microsoft Macintosh PowerPoint</Application>
  <PresentationFormat>On-screen Show (4:3)</PresentationFormat>
  <Paragraphs>105</Paragraphs>
  <Slides>6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Wingdings</vt:lpstr>
      <vt:lpstr>Office Theme</vt:lpstr>
      <vt:lpstr>Worksheet</vt:lpstr>
      <vt:lpstr>2019 ABAL Summary</vt:lpstr>
      <vt:lpstr>2019 Budget, Savings,  and Projected C/E</vt:lpstr>
      <vt:lpstr>Budget True-up (2018-2025)</vt:lpstr>
      <vt:lpstr>Significant Changes in ABAL from 8/2 CAEECC Meeting</vt:lpstr>
      <vt:lpstr>Anticipated Changes from 8/21 to 9/4 Filing</vt:lpstr>
      <vt:lpstr>Questions?</vt:lpstr>
    </vt:vector>
  </TitlesOfParts>
  <Company>ICFI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Eckold, Ben</dc:creator>
  <cp:lastModifiedBy>Lujuana Medina</cp:lastModifiedBy>
  <cp:revision>42</cp:revision>
  <dcterms:created xsi:type="dcterms:W3CDTF">2017-10-23T21:23:36Z</dcterms:created>
  <dcterms:modified xsi:type="dcterms:W3CDTF">2018-08-15T21:03:55Z</dcterms:modified>
</cp:coreProperties>
</file>