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4435D"/>
    <a:srgbClr val="A4B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993C2-2107-4DA1-AC74-D48E81F884D9}" type="datetimeFigureOut">
              <a:rPr lang="en-US" smtClean="0"/>
              <a:t>8/15/18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97F68-F8A1-4055-925E-8AA48C7E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97F68-F8A1-4055-925E-8AA48C7EFA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828822"/>
            <a:ext cx="7772400" cy="2387600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4330726"/>
            <a:ext cx="6858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fld id="{ECB4A6C8-85D5-45AE-8C77-2053C655F5D2}" type="datetimeFigureOut">
              <a:rPr lang="en-US" smtClean="0"/>
              <a:pPr/>
              <a:t>8/15/18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fld id="{90BDCDF1-6A81-421E-9C2B-2AE105F3E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389188"/>
            <a:ext cx="7886700" cy="344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68129"/>
            <a:ext cx="7886700" cy="358623"/>
          </a:xfrm>
          <a:solidFill>
            <a:srgbClr val="14435D"/>
          </a:solidFill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32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Exhib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827937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389188"/>
            <a:ext cx="3884357" cy="3441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946787"/>
            <a:ext cx="3884357" cy="279965"/>
          </a:xfrm>
          <a:solidFill>
            <a:srgbClr val="14435D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023669" y="1946787"/>
            <a:ext cx="3884357" cy="279965"/>
          </a:xfrm>
          <a:solidFill>
            <a:srgbClr val="14435D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23669" y="2389188"/>
            <a:ext cx="3884357" cy="3441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83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2528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526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58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523051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303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165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0537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459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639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5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17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16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2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op and Bot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5289"/>
            <a:ext cx="7886700" cy="1900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8650" y="3907345"/>
            <a:ext cx="7886700" cy="1900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05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9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8"/>
          <p:cNvSpPr>
            <a:spLocks noGrp="1"/>
          </p:cNvSpPr>
          <p:nvPr>
            <p:ph idx="14" hasCustomPrompt="1"/>
          </p:nvPr>
        </p:nvSpPr>
        <p:spPr>
          <a:xfrm>
            <a:off x="6224039" y="2714033"/>
            <a:ext cx="2632251" cy="28477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4" name="Content Placeholder 19"/>
          <p:cNvSpPr>
            <a:spLocks noGrp="1"/>
          </p:cNvSpPr>
          <p:nvPr>
            <p:ph idx="16" hasCustomPrompt="1"/>
          </p:nvPr>
        </p:nvSpPr>
        <p:spPr>
          <a:xfrm>
            <a:off x="3430157" y="2714033"/>
            <a:ext cx="2632251" cy="2847781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5" name="Content Placeholder 20"/>
          <p:cNvSpPr>
            <a:spLocks noGrp="1"/>
          </p:cNvSpPr>
          <p:nvPr>
            <p:ph idx="17" hasCustomPrompt="1"/>
          </p:nvPr>
        </p:nvSpPr>
        <p:spPr>
          <a:xfrm>
            <a:off x="625691" y="2714032"/>
            <a:ext cx="2632251" cy="28477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25691" y="1853987"/>
            <a:ext cx="757237" cy="7572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3431653" y="1853987"/>
            <a:ext cx="757237" cy="7572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6237615" y="1853987"/>
            <a:ext cx="757237" cy="75723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9589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ve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8299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9"/>
          <p:cNvSpPr>
            <a:spLocks noGrp="1"/>
          </p:cNvSpPr>
          <p:nvPr>
            <p:ph idx="15"/>
          </p:nvPr>
        </p:nvSpPr>
        <p:spPr>
          <a:xfrm>
            <a:off x="2213898" y="3945804"/>
            <a:ext cx="4599858" cy="19299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4" name="Content Placeholder 16"/>
          <p:cNvSpPr>
            <a:spLocks noGrp="1"/>
          </p:cNvSpPr>
          <p:nvPr>
            <p:ph idx="1"/>
          </p:nvPr>
        </p:nvSpPr>
        <p:spPr>
          <a:xfrm>
            <a:off x="2213898" y="1833716"/>
            <a:ext cx="4599858" cy="19299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5" name="Content Placeholder 20"/>
          <p:cNvSpPr>
            <a:spLocks noGrp="1"/>
          </p:cNvSpPr>
          <p:nvPr>
            <p:ph idx="16"/>
          </p:nvPr>
        </p:nvSpPr>
        <p:spPr>
          <a:xfrm>
            <a:off x="6991952" y="1833716"/>
            <a:ext cx="1935738" cy="404202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6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605366" y="1833717"/>
            <a:ext cx="1430336" cy="1105614"/>
          </a:xfrm>
        </p:spPr>
      </p:sp>
      <p:sp>
        <p:nvSpPr>
          <p:cNvPr id="7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605366" y="3945805"/>
            <a:ext cx="1430336" cy="1105614"/>
          </a:xfrm>
        </p:spPr>
      </p:sp>
    </p:spTree>
    <p:extLst>
      <p:ext uri="{BB962C8B-B14F-4D97-AF65-F5344CB8AC3E}">
        <p14:creationId xmlns:p14="http://schemas.microsoft.com/office/powerpoint/2010/main" val="219897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628650" y="2080242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28650" y="3816347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689474" y="3810973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628650" y="1821942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4689474" y="1816568"/>
            <a:ext cx="3825875" cy="259431"/>
          </a:xfrm>
          <a:solidFill>
            <a:srgbClr val="A4BF60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8"/>
          </p:nvPr>
        </p:nvSpPr>
        <p:spPr>
          <a:xfrm>
            <a:off x="4689474" y="2081373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19"/>
          </p:nvPr>
        </p:nvSpPr>
        <p:spPr>
          <a:xfrm>
            <a:off x="628650" y="4070404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11"/>
          <p:cNvSpPr>
            <a:spLocks noGrp="1"/>
          </p:cNvSpPr>
          <p:nvPr>
            <p:ph sz="quarter" idx="20"/>
          </p:nvPr>
        </p:nvSpPr>
        <p:spPr>
          <a:xfrm>
            <a:off x="4689474" y="4071535"/>
            <a:ext cx="3825875" cy="15974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663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86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4" r:id="rId6"/>
    <p:sldLayoutId id="2147483670" r:id="rId7"/>
    <p:sldLayoutId id="2147483672" r:id="rId8"/>
    <p:sldLayoutId id="2147483674" r:id="rId9"/>
    <p:sldLayoutId id="2147483675" r:id="rId10"/>
    <p:sldLayoutId id="2147483676" r:id="rId11"/>
    <p:sldLayoutId id="2147483668" r:id="rId12"/>
    <p:sldLayoutId id="2147483669" r:id="rId13"/>
    <p:sldLayoutId id="2147483671" r:id="rId14"/>
    <p:sldLayoutId id="2147483667" r:id="rId15"/>
    <p:sldLayoutId id="2147483673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186"/>
            <a:ext cx="7772400" cy="1553344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ABAL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62607"/>
            <a:ext cx="7315200" cy="203345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August 14, 2018</a:t>
            </a: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Lujuana Medina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(For 8/21 CAEECC Presentation)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6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 Budget, Savings,</a:t>
            </a:r>
            <a:br>
              <a:rPr lang="en-US" dirty="0"/>
            </a:br>
            <a:r>
              <a:rPr lang="en-US" dirty="0"/>
              <a:t> and Projected C/E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418D139-CCC9-E143-86E2-5BB30C373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642029"/>
              </p:ext>
            </p:extLst>
          </p:nvPr>
        </p:nvGraphicFramePr>
        <p:xfrm>
          <a:off x="628649" y="1575582"/>
          <a:ext cx="8022980" cy="4543861"/>
        </p:xfrm>
        <a:graphic>
          <a:graphicData uri="http://schemas.openxmlformats.org/drawingml/2006/table">
            <a:tbl>
              <a:tblPr/>
              <a:tblGrid>
                <a:gridCol w="3328987">
                  <a:extLst>
                    <a:ext uri="{9D8B030D-6E8A-4147-A177-3AD203B41FA5}">
                      <a16:colId xmlns:a16="http://schemas.microsoft.com/office/drawing/2014/main" val="2120925341"/>
                    </a:ext>
                  </a:extLst>
                </a:gridCol>
                <a:gridCol w="1664492">
                  <a:extLst>
                    <a:ext uri="{9D8B030D-6E8A-4147-A177-3AD203B41FA5}">
                      <a16:colId xmlns:a16="http://schemas.microsoft.com/office/drawing/2014/main" val="4290138139"/>
                    </a:ext>
                  </a:extLst>
                </a:gridCol>
                <a:gridCol w="920514">
                  <a:extLst>
                    <a:ext uri="{9D8B030D-6E8A-4147-A177-3AD203B41FA5}">
                      <a16:colId xmlns:a16="http://schemas.microsoft.com/office/drawing/2014/main" val="2839262077"/>
                    </a:ext>
                  </a:extLst>
                </a:gridCol>
                <a:gridCol w="945734">
                  <a:extLst>
                    <a:ext uri="{9D8B030D-6E8A-4147-A177-3AD203B41FA5}">
                      <a16:colId xmlns:a16="http://schemas.microsoft.com/office/drawing/2014/main" val="77405786"/>
                    </a:ext>
                  </a:extLst>
                </a:gridCol>
                <a:gridCol w="1163253">
                  <a:extLst>
                    <a:ext uri="{9D8B030D-6E8A-4147-A177-3AD203B41FA5}">
                      <a16:colId xmlns:a16="http://schemas.microsoft.com/office/drawing/2014/main" val="726294325"/>
                    </a:ext>
                  </a:extLst>
                </a:gridCol>
              </a:tblGrid>
              <a:tr h="15616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732977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702334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SoCalREN FORECAST ENERGY SAVINGS (Net)</a:t>
                      </a:r>
                    </a:p>
                  </a:txBody>
                  <a:tcPr marL="6634" marR="6634" marT="6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027632"/>
                  </a:ext>
                </a:extLst>
              </a:tr>
              <a:tr h="322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Year Budget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SoCalREN forecast kWh</a:t>
                      </a:r>
                    </a:p>
                  </a:txBody>
                  <a:tcPr marL="6634" marR="6634" marT="6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SoCalREN forecast kW</a:t>
                      </a:r>
                    </a:p>
                  </a:txBody>
                  <a:tcPr marL="6634" marR="6634" marT="6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SoCalREN forecast therms (MM)</a:t>
                      </a:r>
                    </a:p>
                  </a:txBody>
                  <a:tcPr marL="6634" marR="6634" marT="6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670356"/>
                  </a:ext>
                </a:extLst>
              </a:tr>
              <a:tr h="282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$6,721,000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4,367,008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586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0.123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488390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Commercial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02095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Industrial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131498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Agriculture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556646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Emerging Tech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070749"/>
                  </a:ext>
                </a:extLst>
              </a:tr>
              <a:tr h="282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$11,500,000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-  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-  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206376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Codes and Standards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045505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WE&amp;T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$284,000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649252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$2,237,000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182143"/>
                  </a:ext>
                </a:extLst>
              </a:tr>
              <a:tr h="1665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OBF Loan Pool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154415"/>
                  </a:ext>
                </a:extLst>
              </a:tr>
              <a:tr h="282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$20,742,000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4,367,008 </a:t>
                      </a:r>
                    </a:p>
                  </a:txBody>
                  <a:tcPr marL="6634" marR="6634" marT="6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586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0.123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71181"/>
                  </a:ext>
                </a:extLst>
              </a:tr>
              <a:tr h="1769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 EM&amp;V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$327,606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276951"/>
                  </a:ext>
                </a:extLst>
              </a:tr>
              <a:tr h="1978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SoCalREN PY Spending Budget</a:t>
                      </a:r>
                      <a:r>
                        <a:rPr lang="en-US" sz="8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$21,069,606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278353"/>
                  </a:ext>
                </a:extLst>
              </a:tr>
              <a:tr h="1978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Uncommitted and Unspent Carryover balance</a:t>
                      </a:r>
                      <a:r>
                        <a:rPr lang="en-US" sz="8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$4,200,000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957125"/>
                  </a:ext>
                </a:extLst>
              </a:tr>
              <a:tr h="1978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SoCalREN PY Budget Recovery Request</a:t>
                      </a:r>
                      <a:r>
                        <a:rPr lang="en-US" sz="8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$16,869,606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227806"/>
                  </a:ext>
                </a:extLst>
              </a:tr>
              <a:tr h="1769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PY Budget Cap (D.18-05-041)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$20,740,920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599817"/>
                  </a:ext>
                </a:extLst>
              </a:tr>
              <a:tr h="1769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230863"/>
                  </a:ext>
                </a:extLst>
              </a:tr>
              <a:tr h="1769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 PY TRC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872989"/>
                  </a:ext>
                </a:extLst>
              </a:tr>
              <a:tr h="1769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PY PAC 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6634" marR="6634" marT="663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4" marR="6634" marT="66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192876"/>
                  </a:ext>
                </a:extLst>
              </a:tr>
              <a:tr h="16657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4" marR="6634" marT="6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09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35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True-up (2018-2025)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A8CBCFC-9ACB-0A46-8391-E01623F3F8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033460"/>
              </p:ext>
            </p:extLst>
          </p:nvPr>
        </p:nvGraphicFramePr>
        <p:xfrm>
          <a:off x="503570" y="1690691"/>
          <a:ext cx="8415348" cy="2881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13423900" imgH="4406900" progId="Excel.Sheet.12">
                  <p:embed/>
                </p:oleObj>
              </mc:Choice>
              <mc:Fallback>
                <p:oleObj name="Worksheet" r:id="rId3" imgW="13423900" imgH="4406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570" y="1690691"/>
                        <a:ext cx="8415348" cy="2881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706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Significant Changes in ABAL from 8/2 CAEECC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significant changes</a:t>
            </a:r>
          </a:p>
          <a:p>
            <a:r>
              <a:rPr lang="en-US" dirty="0"/>
              <a:t>Uncommitted and Unspent Carryover Balance now included</a:t>
            </a:r>
          </a:p>
          <a:p>
            <a:r>
              <a:rPr lang="en-US" dirty="0"/>
              <a:t>2019 ABAL ED required tables now included</a:t>
            </a:r>
          </a:p>
        </p:txBody>
      </p:sp>
    </p:spTree>
    <p:extLst>
      <p:ext uri="{BB962C8B-B14F-4D97-AF65-F5344CB8AC3E}">
        <p14:creationId xmlns:p14="http://schemas.microsoft.com/office/powerpoint/2010/main" val="308371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SoCalREN’s “Uncommitted and Unspent Carryover Balance” is an estimated forecast.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/>
              <a:t>Finalization of the ABAL may reflect a reduction in the estimated forecast for uncommitted/unspent funds.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Anticipated Changes from 8/21 to 9/4 Filing</a:t>
            </a:r>
          </a:p>
        </p:txBody>
      </p:sp>
    </p:spTree>
    <p:extLst>
      <p:ext uri="{BB962C8B-B14F-4D97-AF65-F5344CB8AC3E}">
        <p14:creationId xmlns:p14="http://schemas.microsoft.com/office/powerpoint/2010/main" val="120353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14" y="2374760"/>
            <a:ext cx="7886700" cy="1449094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9BEFF5-7CDB-254F-96AA-DD4EFFDA044E}"/>
              </a:ext>
            </a:extLst>
          </p:cNvPr>
          <p:cNvSpPr txBox="1"/>
          <p:nvPr/>
        </p:nvSpPr>
        <p:spPr>
          <a:xfrm>
            <a:off x="5070764" y="5019380"/>
            <a:ext cx="4073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Lujuana Medina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Principal</a:t>
            </a:r>
          </a:p>
          <a:p>
            <a:r>
              <a:rPr lang="en-US" sz="1400" dirty="0">
                <a:solidFill>
                  <a:schemeClr val="bg1"/>
                </a:solidFill>
              </a:rPr>
              <a:t>Southern California Regional Energy Network</a:t>
            </a:r>
          </a:p>
          <a:p>
            <a:r>
              <a:rPr lang="en-US" sz="1400" dirty="0">
                <a:solidFill>
                  <a:schemeClr val="bg1"/>
                </a:solidFill>
              </a:rPr>
              <a:t>213.864.5896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Lujuana.Medina@EnergyRSC.com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CalREN_Theme1">
      <a:dk1>
        <a:srgbClr val="15435C"/>
      </a:dk1>
      <a:lt1>
        <a:sysClr val="window" lastClr="FFFFFF"/>
      </a:lt1>
      <a:dk2>
        <a:srgbClr val="15435C"/>
      </a:dk2>
      <a:lt2>
        <a:srgbClr val="FFFFFF"/>
      </a:lt2>
      <a:accent1>
        <a:srgbClr val="F69679"/>
      </a:accent1>
      <a:accent2>
        <a:srgbClr val="7ECBB6"/>
      </a:accent2>
      <a:accent3>
        <a:srgbClr val="CA8EA3"/>
      </a:accent3>
      <a:accent4>
        <a:srgbClr val="C5DE92"/>
      </a:accent4>
      <a:accent5>
        <a:srgbClr val="8E4371"/>
      </a:accent5>
      <a:accent6>
        <a:srgbClr val="F26649"/>
      </a:accent6>
      <a:hlink>
        <a:srgbClr val="00977B"/>
      </a:hlink>
      <a:folHlink>
        <a:srgbClr val="A4BF5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CalREN_General Presentation_2017_template_1" id="{E1D1A352-FF00-410E-8E87-412BB00AD27D}" vid="{0822E261-6E01-40C4-82AA-B31072E3C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SoCalREN_General Presentation_2017_template_1</Template>
  <TotalTime>1797</TotalTime>
  <Words>283</Words>
  <Application>Microsoft Macintosh PowerPoint</Application>
  <PresentationFormat>On-screen Show (4:3)</PresentationFormat>
  <Paragraphs>105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Worksheet</vt:lpstr>
      <vt:lpstr>2019 ABAL Summary</vt:lpstr>
      <vt:lpstr>2019 Budget, Savings,  and Projected C/E</vt:lpstr>
      <vt:lpstr>Budget True-up (2018-2025)</vt:lpstr>
      <vt:lpstr>Significant Changes in ABAL from 8/2 CAEECC Meeting</vt:lpstr>
      <vt:lpstr>Anticipated Changes from 8/21 to 9/4 Filing</vt:lpstr>
      <vt:lpstr>Questions?</vt:lpstr>
    </vt:vector>
  </TitlesOfParts>
  <Company>ICFI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Eckold, Ben</dc:creator>
  <cp:lastModifiedBy>Lujuana Medina</cp:lastModifiedBy>
  <cp:revision>42</cp:revision>
  <dcterms:created xsi:type="dcterms:W3CDTF">2017-10-23T21:23:36Z</dcterms:created>
  <dcterms:modified xsi:type="dcterms:W3CDTF">2018-08-15T21:03:55Z</dcterms:modified>
</cp:coreProperties>
</file>