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sldIdLst>
    <p:sldId id="297" r:id="rId2"/>
    <p:sldId id="298" r:id="rId3"/>
    <p:sldId id="313" r:id="rId4"/>
    <p:sldId id="314" r:id="rId5"/>
    <p:sldId id="316" r:id="rId6"/>
    <p:sldId id="315"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Lst>
  <p:sldSz cx="9144000" cy="6858000" type="screen4x3"/>
  <p:notesSz cx="7008813" cy="9294813"/>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93D5"/>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65" autoAdjust="0"/>
    <p:restoredTop sz="94661" autoAdjust="0"/>
  </p:normalViewPr>
  <p:slideViewPr>
    <p:cSldViewPr snapToObjects="1">
      <p:cViewPr varScale="1">
        <p:scale>
          <a:sx n="95" d="100"/>
          <a:sy n="95" d="100"/>
        </p:scale>
        <p:origin x="1104" y="72"/>
      </p:cViewPr>
      <p:guideLst>
        <p:guide orient="horz" pos="2160"/>
        <p:guide pos="288"/>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5" d="100"/>
          <a:sy n="65" d="100"/>
        </p:scale>
        <p:origin x="-169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787" cy="465059"/>
          </a:xfrm>
          <a:prstGeom prst="rect">
            <a:avLst/>
          </a:prstGeom>
        </p:spPr>
        <p:txBody>
          <a:bodyPr vert="horz" lIns="91422" tIns="45711" rIns="91422" bIns="45711" rtlCol="0"/>
          <a:lstStyle>
            <a:lvl1pPr algn="l">
              <a:defRPr sz="1200"/>
            </a:lvl1pPr>
          </a:lstStyle>
          <a:p>
            <a:endParaRPr lang="en-US" dirty="0"/>
          </a:p>
        </p:txBody>
      </p:sp>
      <p:sp>
        <p:nvSpPr>
          <p:cNvPr id="3" name="Date Placeholder 2"/>
          <p:cNvSpPr>
            <a:spLocks noGrp="1"/>
          </p:cNvSpPr>
          <p:nvPr>
            <p:ph type="dt" idx="1"/>
          </p:nvPr>
        </p:nvSpPr>
        <p:spPr>
          <a:xfrm>
            <a:off x="3969440" y="0"/>
            <a:ext cx="3037787" cy="465059"/>
          </a:xfrm>
          <a:prstGeom prst="rect">
            <a:avLst/>
          </a:prstGeom>
        </p:spPr>
        <p:txBody>
          <a:bodyPr vert="horz" lIns="91422" tIns="45711" rIns="91422" bIns="45711" rtlCol="0"/>
          <a:lstStyle>
            <a:lvl1pPr algn="r">
              <a:defRPr sz="1200"/>
            </a:lvl1pPr>
          </a:lstStyle>
          <a:p>
            <a:fld id="{882600FF-0C17-4BBC-AA06-FA92D61278ED}" type="datetimeFigureOut">
              <a:rPr lang="en-US" smtClean="0"/>
              <a:t>7/31/2018</a:t>
            </a:fld>
            <a:endParaRPr lang="en-US" dirty="0"/>
          </a:p>
        </p:txBody>
      </p:sp>
      <p:sp>
        <p:nvSpPr>
          <p:cNvPr id="4" name="Slide Image Placeholder 3"/>
          <p:cNvSpPr>
            <a:spLocks noGrp="1" noRot="1" noChangeAspect="1"/>
          </p:cNvSpPr>
          <p:nvPr>
            <p:ph type="sldImg" idx="2"/>
          </p:nvPr>
        </p:nvSpPr>
        <p:spPr>
          <a:xfrm>
            <a:off x="1181100" y="696913"/>
            <a:ext cx="4646613" cy="3486150"/>
          </a:xfrm>
          <a:prstGeom prst="rect">
            <a:avLst/>
          </a:prstGeom>
          <a:noFill/>
          <a:ln w="12700">
            <a:solidFill>
              <a:prstClr val="black"/>
            </a:solidFill>
          </a:ln>
        </p:spPr>
        <p:txBody>
          <a:bodyPr vert="horz" lIns="91422" tIns="45711" rIns="91422" bIns="45711" rtlCol="0" anchor="ctr"/>
          <a:lstStyle/>
          <a:p>
            <a:endParaRPr lang="en-US" dirty="0"/>
          </a:p>
        </p:txBody>
      </p:sp>
      <p:sp>
        <p:nvSpPr>
          <p:cNvPr id="5" name="Notes Placeholder 4"/>
          <p:cNvSpPr>
            <a:spLocks noGrp="1"/>
          </p:cNvSpPr>
          <p:nvPr>
            <p:ph type="body" sz="quarter" idx="3"/>
          </p:nvPr>
        </p:nvSpPr>
        <p:spPr>
          <a:xfrm>
            <a:off x="701516" y="4415672"/>
            <a:ext cx="5605781" cy="4182349"/>
          </a:xfrm>
          <a:prstGeom prst="rect">
            <a:avLst/>
          </a:prstGeom>
        </p:spPr>
        <p:txBody>
          <a:bodyPr vert="horz" lIns="91422" tIns="45711" rIns="91422" bIns="457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8167"/>
            <a:ext cx="3037787" cy="465059"/>
          </a:xfrm>
          <a:prstGeom prst="rect">
            <a:avLst/>
          </a:prstGeom>
        </p:spPr>
        <p:txBody>
          <a:bodyPr vert="horz" lIns="91422" tIns="45711" rIns="91422" bIns="457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9440" y="8828167"/>
            <a:ext cx="3037787" cy="465059"/>
          </a:xfrm>
          <a:prstGeom prst="rect">
            <a:avLst/>
          </a:prstGeom>
        </p:spPr>
        <p:txBody>
          <a:bodyPr vert="horz" lIns="91422" tIns="45711" rIns="91422" bIns="45711" rtlCol="0" anchor="b"/>
          <a:lstStyle>
            <a:lvl1pPr algn="r">
              <a:defRPr sz="1200"/>
            </a:lvl1pPr>
          </a:lstStyle>
          <a:p>
            <a:fld id="{A87CDF5D-A4E0-4A69-B8E4-0A96456AF1E0}" type="slidenum">
              <a:rPr lang="en-US" smtClean="0"/>
              <a:t>‹#›</a:t>
            </a:fld>
            <a:endParaRPr lang="en-US" dirty="0"/>
          </a:p>
        </p:txBody>
      </p:sp>
    </p:spTree>
    <p:extLst>
      <p:ext uri="{BB962C8B-B14F-4D97-AF65-F5344CB8AC3E}">
        <p14:creationId xmlns:p14="http://schemas.microsoft.com/office/powerpoint/2010/main" val="1654623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7CDF5D-A4E0-4A69-B8E4-0A96456AF1E0}" type="slidenum">
              <a:rPr lang="en-US" smtClean="0"/>
              <a:t>1</a:t>
            </a:fld>
            <a:endParaRPr lang="en-US" dirty="0"/>
          </a:p>
        </p:txBody>
      </p:sp>
    </p:spTree>
    <p:extLst>
      <p:ext uri="{BB962C8B-B14F-4D97-AF65-F5344CB8AC3E}">
        <p14:creationId xmlns:p14="http://schemas.microsoft.com/office/powerpoint/2010/main" val="127736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7CDF5D-A4E0-4A69-B8E4-0A96456AF1E0}" type="slidenum">
              <a:rPr lang="en-US" smtClean="0"/>
              <a:t>2</a:t>
            </a:fld>
            <a:endParaRPr lang="en-US" dirty="0"/>
          </a:p>
        </p:txBody>
      </p:sp>
    </p:spTree>
    <p:extLst>
      <p:ext uri="{BB962C8B-B14F-4D97-AF65-F5344CB8AC3E}">
        <p14:creationId xmlns:p14="http://schemas.microsoft.com/office/powerpoint/2010/main" val="2306620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descr="TechTitle_Midday.jpg"/>
          <p:cNvPicPr>
            <a:picLocks noChangeAspect="1"/>
          </p:cNvPicPr>
          <p:nvPr userDrawn="1"/>
        </p:nvPicPr>
        <p:blipFill>
          <a:blip r:embed="rId2"/>
          <a:stretch>
            <a:fillRect/>
          </a:stretch>
        </p:blipFill>
        <p:spPr>
          <a:xfrm>
            <a:off x="0" y="0"/>
            <a:ext cx="9144000" cy="6858000"/>
          </a:xfrm>
          <a:prstGeom prst="rect">
            <a:avLst/>
          </a:prstGeom>
        </p:spPr>
      </p:pic>
      <p:pic>
        <p:nvPicPr>
          <p:cNvPr id="5" name="Picture 7" descr="SDGEconnectedlogo_SM.png"/>
          <p:cNvPicPr>
            <a:picLocks noChangeAspect="1"/>
          </p:cNvPicPr>
          <p:nvPr userDrawn="1"/>
        </p:nvPicPr>
        <p:blipFill>
          <a:blip r:embed="rId3"/>
          <a:srcRect/>
          <a:stretch>
            <a:fillRect/>
          </a:stretch>
        </p:blipFill>
        <p:spPr bwMode="auto">
          <a:xfrm>
            <a:off x="6629400" y="381000"/>
            <a:ext cx="1828800" cy="862013"/>
          </a:xfrm>
          <a:prstGeom prst="rect">
            <a:avLst/>
          </a:prstGeom>
          <a:noFill/>
          <a:ln w="9525">
            <a:noFill/>
            <a:miter lim="800000"/>
            <a:headEnd/>
            <a:tailEnd/>
          </a:ln>
        </p:spPr>
      </p:pic>
      <p:sp>
        <p:nvSpPr>
          <p:cNvPr id="3" name="Subtitle 2"/>
          <p:cNvSpPr>
            <a:spLocks noGrp="1"/>
          </p:cNvSpPr>
          <p:nvPr>
            <p:ph type="subTitle" idx="1"/>
          </p:nvPr>
        </p:nvSpPr>
        <p:spPr>
          <a:xfrm>
            <a:off x="457200" y="1295400"/>
            <a:ext cx="6400800" cy="506730"/>
          </a:xfrm>
        </p:spPr>
        <p:txBody>
          <a:bodyPr lIns="0">
            <a:normAutofit/>
          </a:bodyPr>
          <a:lstStyle>
            <a:lvl1pPr marL="0" indent="0" algn="l">
              <a:buNone/>
              <a:defRPr sz="2000" b="0" i="1">
                <a:solidFill>
                  <a:srgbClr val="000000"/>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Title 1"/>
          <p:cNvSpPr>
            <a:spLocks noGrp="1"/>
          </p:cNvSpPr>
          <p:nvPr>
            <p:ph type="title"/>
          </p:nvPr>
        </p:nvSpPr>
        <p:spPr>
          <a:xfrm>
            <a:off x="457200" y="326282"/>
            <a:ext cx="6172200" cy="969118"/>
          </a:xfrm>
        </p:spPr>
        <p:txBody>
          <a:bodyPr lIns="0">
            <a:normAutofit/>
          </a:bodyPr>
          <a:lstStyle>
            <a:lvl1pPr algn="l">
              <a:defRPr sz="3000" b="0" i="1">
                <a:latin typeface="Verdana"/>
                <a:cs typeface="Verdana"/>
              </a:defRPr>
            </a:lvl1pPr>
          </a:lstStyle>
          <a:p>
            <a:r>
              <a:rPr lang="en-US" dirty="0"/>
              <a:t>Click to edit Master title style</a:t>
            </a:r>
          </a:p>
        </p:txBody>
      </p:sp>
      <p:sp>
        <p:nvSpPr>
          <p:cNvPr id="7" name="Footer Placeholder 4"/>
          <p:cNvSpPr>
            <a:spLocks noGrp="1"/>
          </p:cNvSpPr>
          <p:nvPr>
            <p:ph type="ftr" sz="quarter" idx="10"/>
          </p:nvPr>
        </p:nvSpPr>
        <p:spPr/>
        <p:txBody>
          <a:bodyPr/>
          <a:lstStyle>
            <a:lvl1pPr>
              <a:defRPr/>
            </a:lvl1pPr>
          </a:lstStyle>
          <a:p>
            <a:pPr>
              <a:defRPr/>
            </a:pP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462CDE1D-2EAB-441D-8776-6D36A14D6070}" type="slidenum">
              <a:rPr lang="en-US"/>
              <a:pPr>
                <a:defRPr/>
              </a:pPr>
              <a:t>‹#›</a:t>
            </a:fld>
            <a:endParaRPr lang="en-US" dirty="0"/>
          </a:p>
        </p:txBody>
      </p:sp>
      <p:sp>
        <p:nvSpPr>
          <p:cNvPr id="9" name="Date Placeholder 3"/>
          <p:cNvSpPr>
            <a:spLocks noGrp="1"/>
          </p:cNvSpPr>
          <p:nvPr>
            <p:ph type="dt" sz="half" idx="12"/>
          </p:nvPr>
        </p:nvSpPr>
        <p:spPr/>
        <p:txBody>
          <a:bodyPr/>
          <a:lstStyle>
            <a:lvl1pPr>
              <a:defRPr/>
            </a:lvl1pPr>
          </a:lstStyle>
          <a:p>
            <a:pPr>
              <a:defRPr/>
            </a:pPr>
            <a:fld id="{4FE28CD7-6690-4BA1-9D84-5308B01756DD}" type="datetime1">
              <a:rPr lang="en-US" smtClean="0"/>
              <a:t>7/31/2018</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buClr>
                <a:srgbClr val="FF0000"/>
              </a:buClr>
              <a:defRPr/>
            </a:lvl2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lvl1pPr>
              <a:defRPr/>
            </a:lvl1pPr>
          </a:lstStyle>
          <a:p>
            <a:pPr>
              <a:defRPr/>
            </a:pPr>
            <a:fld id="{5B2C9212-71B4-4AFE-9055-B5171C732045}" type="datetime1">
              <a:rPr lang="en-US" smtClean="0"/>
              <a:t>7/31/2018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74F17D-E16A-444A-9260-973F460441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Tech_Inside-Midday.jpg"/>
          <p:cNvPicPr>
            <a:picLocks noChangeAspect="1"/>
          </p:cNvPicPr>
          <p:nvPr/>
        </p:nvPicPr>
        <p:blipFill>
          <a:blip r:embed="rId4"/>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304800"/>
            <a:ext cx="5943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F75DCAA-3EAF-44B3-B25C-C3B85A046CE0}" type="datetime1">
              <a:rPr lang="en-US" smtClean="0"/>
              <a:t>7/31/2018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78E4007-524B-4084-9361-13D6467BFC40}" type="slidenum">
              <a:rPr lang="en-US"/>
              <a:pPr>
                <a:defRPr/>
              </a:pPr>
              <a:t>‹#›</a:t>
            </a:fld>
            <a:endParaRPr lang="en-US" dirty="0"/>
          </a:p>
        </p:txBody>
      </p:sp>
      <p:pic>
        <p:nvPicPr>
          <p:cNvPr id="1032" name="Picture 8" descr="SDGEconnectedlogo_SM.png"/>
          <p:cNvPicPr>
            <a:picLocks noChangeAspect="1"/>
          </p:cNvPicPr>
          <p:nvPr/>
        </p:nvPicPr>
        <p:blipFill>
          <a:blip r:embed="rId5"/>
          <a:srcRect/>
          <a:stretch>
            <a:fillRect/>
          </a:stretch>
        </p:blipFill>
        <p:spPr bwMode="auto">
          <a:xfrm>
            <a:off x="7315200" y="190500"/>
            <a:ext cx="13716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5" r:id="rId1"/>
    <p:sldLayoutId id="2147483654" r:id="rId2"/>
  </p:sldLayoutIdLst>
  <p:hf hdr="0" ftr="0" dt="0"/>
  <p:txStyles>
    <p:titleStyle>
      <a:lvl1pPr algn="l" defTabSz="457200" rtl="0" eaLnBrk="0" fontAlgn="base" hangingPunct="0">
        <a:spcBef>
          <a:spcPct val="0"/>
        </a:spcBef>
        <a:spcAft>
          <a:spcPct val="0"/>
        </a:spcAft>
        <a:defRPr sz="2000" i="1" kern="1200">
          <a:solidFill>
            <a:srgbClr val="000000"/>
          </a:solidFill>
          <a:latin typeface="Verdana"/>
          <a:ea typeface="Verdana" pitchFamily="34" charset="0"/>
          <a:cs typeface="Verdana"/>
        </a:defRPr>
      </a:lvl1pPr>
      <a:lvl2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2pPr>
      <a:lvl3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3pPr>
      <a:lvl4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4pPr>
      <a:lvl5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5pPr>
      <a:lvl6pPr marL="457200" algn="l" defTabSz="457200" rtl="0" fontAlgn="base">
        <a:spcBef>
          <a:spcPct val="0"/>
        </a:spcBef>
        <a:spcAft>
          <a:spcPct val="0"/>
        </a:spcAft>
        <a:defRPr sz="2000" i="1">
          <a:solidFill>
            <a:schemeClr val="bg1"/>
          </a:solidFill>
          <a:latin typeface="Verdana" pitchFamily="34" charset="0"/>
        </a:defRPr>
      </a:lvl6pPr>
      <a:lvl7pPr marL="914400" algn="l" defTabSz="457200" rtl="0" fontAlgn="base">
        <a:spcBef>
          <a:spcPct val="0"/>
        </a:spcBef>
        <a:spcAft>
          <a:spcPct val="0"/>
        </a:spcAft>
        <a:defRPr sz="2000" i="1">
          <a:solidFill>
            <a:schemeClr val="bg1"/>
          </a:solidFill>
          <a:latin typeface="Verdana" pitchFamily="34" charset="0"/>
        </a:defRPr>
      </a:lvl7pPr>
      <a:lvl8pPr marL="1371600" algn="l" defTabSz="457200" rtl="0" fontAlgn="base">
        <a:spcBef>
          <a:spcPct val="0"/>
        </a:spcBef>
        <a:spcAft>
          <a:spcPct val="0"/>
        </a:spcAft>
        <a:defRPr sz="2000" i="1">
          <a:solidFill>
            <a:schemeClr val="bg1"/>
          </a:solidFill>
          <a:latin typeface="Verdana" pitchFamily="34" charset="0"/>
        </a:defRPr>
      </a:lvl8pPr>
      <a:lvl9pPr marL="1828800" algn="l" defTabSz="457200" rtl="0" fontAlgn="base">
        <a:spcBef>
          <a:spcPct val="0"/>
        </a:spcBef>
        <a:spcAft>
          <a:spcPct val="0"/>
        </a:spcAft>
        <a:defRPr sz="2000" i="1">
          <a:solidFill>
            <a:schemeClr val="bg1"/>
          </a:solidFill>
          <a:latin typeface="Verdana" pitchFamily="34" charset="0"/>
        </a:defRPr>
      </a:lvl9pPr>
    </p:titleStyle>
    <p:bodyStyle>
      <a:lvl1pPr marL="164592" indent="-164592" algn="l" defTabSz="457200" rtl="0" eaLnBrk="0" fontAlgn="base" hangingPunct="0">
        <a:spcBef>
          <a:spcPct val="20000"/>
        </a:spcBef>
        <a:spcAft>
          <a:spcPts val="1200"/>
        </a:spcAft>
        <a:buClr>
          <a:srgbClr val="FF0000"/>
        </a:buClr>
        <a:buSzPct val="125000"/>
        <a:buFont typeface="Arial" charset="0"/>
        <a:buChar char="•"/>
        <a:defRPr sz="1600" kern="1200">
          <a:solidFill>
            <a:schemeClr val="tx1"/>
          </a:solidFill>
          <a:latin typeface="Verdana"/>
          <a:ea typeface="Verdana" pitchFamily="34" charset="0"/>
          <a:cs typeface="Verdana"/>
        </a:defRPr>
      </a:lvl1pPr>
      <a:lvl2pPr marL="742950" indent="-285750" algn="l" defTabSz="457200" rtl="0" eaLnBrk="0" fontAlgn="base" hangingPunct="0">
        <a:spcBef>
          <a:spcPct val="20000"/>
        </a:spcBef>
        <a:spcAft>
          <a:spcPts val="1200"/>
        </a:spcAft>
        <a:buClr>
          <a:srgbClr val="FF0000"/>
        </a:buClr>
        <a:buFont typeface="Arial" charset="0"/>
        <a:buChar char="–"/>
        <a:defRPr sz="1400" kern="1200">
          <a:solidFill>
            <a:schemeClr val="tx1"/>
          </a:solidFill>
          <a:latin typeface="Verdana"/>
          <a:ea typeface="Verdana" pitchFamily="34" charset="0"/>
          <a:cs typeface="Verdana"/>
        </a:defRPr>
      </a:lvl2pPr>
      <a:lvl3pPr marL="11430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3pPr>
      <a:lvl4pPr marL="16002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4pPr>
      <a:lvl5pPr marL="20574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3731" y="1447800"/>
            <a:ext cx="6400800" cy="506730"/>
          </a:xfrm>
        </p:spPr>
        <p:txBody>
          <a:bodyPr/>
          <a:lstStyle/>
          <a:p>
            <a:r>
              <a:rPr lang="en-US" dirty="0"/>
              <a:t>August 2, 2018</a:t>
            </a:r>
          </a:p>
        </p:txBody>
      </p:sp>
      <p:sp>
        <p:nvSpPr>
          <p:cNvPr id="3" name="Title 2"/>
          <p:cNvSpPr>
            <a:spLocks noGrp="1"/>
          </p:cNvSpPr>
          <p:nvPr>
            <p:ph type="title"/>
          </p:nvPr>
        </p:nvSpPr>
        <p:spPr>
          <a:xfrm>
            <a:off x="457200" y="348343"/>
            <a:ext cx="6400800" cy="1066800"/>
          </a:xfrm>
        </p:spPr>
        <p:txBody>
          <a:bodyPr>
            <a:noAutofit/>
          </a:bodyPr>
          <a:lstStyle/>
          <a:p>
            <a:r>
              <a:rPr lang="en-US" sz="2600" dirty="0"/>
              <a:t>Overview of 2019 Energy Efficiency Portfolio</a:t>
            </a:r>
          </a:p>
        </p:txBody>
      </p:sp>
    </p:spTree>
    <p:extLst>
      <p:ext uri="{BB962C8B-B14F-4D97-AF65-F5344CB8AC3E}">
        <p14:creationId xmlns:p14="http://schemas.microsoft.com/office/powerpoint/2010/main" val="4071401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C9B4-AF89-4D39-81D4-F9140730E582}"/>
              </a:ext>
            </a:extLst>
          </p:cNvPr>
          <p:cNvSpPr>
            <a:spLocks noGrp="1"/>
          </p:cNvSpPr>
          <p:nvPr>
            <p:ph type="title"/>
          </p:nvPr>
        </p:nvSpPr>
        <p:spPr/>
        <p:txBody>
          <a:bodyPr/>
          <a:lstStyle/>
          <a:p>
            <a:r>
              <a:rPr lang="en-US" dirty="0"/>
              <a:t>Commercial Sector—Large Commercial Subsector</a:t>
            </a:r>
          </a:p>
        </p:txBody>
      </p:sp>
      <p:sp>
        <p:nvSpPr>
          <p:cNvPr id="3" name="Content Placeholder 2">
            <a:extLst>
              <a:ext uri="{FF2B5EF4-FFF2-40B4-BE49-F238E27FC236}">
                <a16:creationId xmlns:a16="http://schemas.microsoft.com/office/drawing/2014/main" id="{F9302F69-E26C-49CB-A3FF-4AD626A2AEBB}"/>
              </a:ext>
            </a:extLst>
          </p:cNvPr>
          <p:cNvSpPr>
            <a:spLocks noGrp="1"/>
          </p:cNvSpPr>
          <p:nvPr>
            <p:ph idx="1"/>
          </p:nvPr>
        </p:nvSpPr>
        <p:spPr/>
        <p:txBody>
          <a:bodyPr/>
          <a:lstStyle/>
          <a:p>
            <a:r>
              <a:rPr lang="en-US" dirty="0"/>
              <a:t>Realignment of market to remove Public Sector customers and savings opportunities (approximate 15% reduction)</a:t>
            </a:r>
          </a:p>
          <a:p>
            <a:r>
              <a:rPr lang="en-US" dirty="0"/>
              <a:t>Program offerings for large commercial customers will continue as status quo for 2019. Per the solicitation schedule we anticipate signing a contract at the end of 2019 with an implementer for this market and will start spending against this contract in 2020.</a:t>
            </a:r>
          </a:p>
          <a:p>
            <a:endParaRPr lang="en-US" dirty="0"/>
          </a:p>
          <a:p>
            <a:endParaRPr lang="en-US" dirty="0"/>
          </a:p>
        </p:txBody>
      </p:sp>
      <p:sp>
        <p:nvSpPr>
          <p:cNvPr id="4" name="Slide Number Placeholder 3">
            <a:extLst>
              <a:ext uri="{FF2B5EF4-FFF2-40B4-BE49-F238E27FC236}">
                <a16:creationId xmlns:a16="http://schemas.microsoft.com/office/drawing/2014/main" id="{72C1B74F-A638-4C7B-932D-0679DA07AAAB}"/>
              </a:ext>
            </a:extLst>
          </p:cNvPr>
          <p:cNvSpPr>
            <a:spLocks noGrp="1"/>
          </p:cNvSpPr>
          <p:nvPr>
            <p:ph type="sldNum" sz="quarter" idx="12"/>
          </p:nvPr>
        </p:nvSpPr>
        <p:spPr/>
        <p:txBody>
          <a:bodyPr/>
          <a:lstStyle/>
          <a:p>
            <a:pPr>
              <a:defRPr/>
            </a:pPr>
            <a:fld id="{D374F17D-E16A-444A-9260-973F46044178}" type="slidenum">
              <a:rPr lang="en-US" smtClean="0"/>
              <a:pPr>
                <a:defRPr/>
              </a:pPr>
              <a:t>10</a:t>
            </a:fld>
            <a:endParaRPr lang="en-US" dirty="0"/>
          </a:p>
        </p:txBody>
      </p:sp>
    </p:spTree>
    <p:extLst>
      <p:ext uri="{BB962C8B-B14F-4D97-AF65-F5344CB8AC3E}">
        <p14:creationId xmlns:p14="http://schemas.microsoft.com/office/powerpoint/2010/main" val="1397851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C9B4-AF89-4D39-81D4-F9140730E582}"/>
              </a:ext>
            </a:extLst>
          </p:cNvPr>
          <p:cNvSpPr>
            <a:spLocks noGrp="1"/>
          </p:cNvSpPr>
          <p:nvPr>
            <p:ph type="title"/>
          </p:nvPr>
        </p:nvSpPr>
        <p:spPr/>
        <p:txBody>
          <a:bodyPr/>
          <a:lstStyle/>
          <a:p>
            <a:r>
              <a:rPr lang="en-US" dirty="0"/>
              <a:t>Commercial Sector—Small Commercial Subsector</a:t>
            </a:r>
          </a:p>
        </p:txBody>
      </p:sp>
      <p:sp>
        <p:nvSpPr>
          <p:cNvPr id="3" name="Content Placeholder 2">
            <a:extLst>
              <a:ext uri="{FF2B5EF4-FFF2-40B4-BE49-F238E27FC236}">
                <a16:creationId xmlns:a16="http://schemas.microsoft.com/office/drawing/2014/main" id="{F9302F69-E26C-49CB-A3FF-4AD626A2AEBB}"/>
              </a:ext>
            </a:extLst>
          </p:cNvPr>
          <p:cNvSpPr>
            <a:spLocks noGrp="1"/>
          </p:cNvSpPr>
          <p:nvPr>
            <p:ph idx="1"/>
          </p:nvPr>
        </p:nvSpPr>
        <p:spPr/>
        <p:txBody>
          <a:bodyPr/>
          <a:lstStyle/>
          <a:p>
            <a:r>
              <a:rPr lang="en-US" dirty="0"/>
              <a:t>Lighting remains dominant end-use, lighting measures are experiencing reduced savings.</a:t>
            </a:r>
          </a:p>
          <a:p>
            <a:r>
              <a:rPr lang="en-US" dirty="0"/>
              <a:t>Reintroduced measures (e.g., Network Power Management Software &amp; Vending Machine Controllers) to improve cost effectiveness, </a:t>
            </a:r>
          </a:p>
          <a:p>
            <a:r>
              <a:rPr lang="en-US" dirty="0"/>
              <a:t>Added $4M in funds to incorporate IDSM strategies per the decision with no added benefit, therefore resulting in a TRC below 1.0</a:t>
            </a:r>
          </a:p>
          <a:p>
            <a:r>
              <a:rPr lang="en-US" dirty="0"/>
              <a:t>Realignment of market to remove Public Sector customers and savings opportunities (approximate 15% reduction)</a:t>
            </a:r>
          </a:p>
          <a:p>
            <a:r>
              <a:rPr lang="en-US" dirty="0"/>
              <a:t>Program offerings for small commercial customers will continue as status quo for 2019. Per the solicitation schedule we anticipate signing a contract at the end of 2019 with an implementer for this market and will start spending against this contract in 2020.</a:t>
            </a:r>
          </a:p>
          <a:p>
            <a:endParaRPr lang="en-US" dirty="0"/>
          </a:p>
          <a:p>
            <a:endParaRPr lang="en-US" dirty="0"/>
          </a:p>
        </p:txBody>
      </p:sp>
      <p:sp>
        <p:nvSpPr>
          <p:cNvPr id="4" name="Slide Number Placeholder 3">
            <a:extLst>
              <a:ext uri="{FF2B5EF4-FFF2-40B4-BE49-F238E27FC236}">
                <a16:creationId xmlns:a16="http://schemas.microsoft.com/office/drawing/2014/main" id="{72C1B74F-A638-4C7B-932D-0679DA07AAAB}"/>
              </a:ext>
            </a:extLst>
          </p:cNvPr>
          <p:cNvSpPr>
            <a:spLocks noGrp="1"/>
          </p:cNvSpPr>
          <p:nvPr>
            <p:ph type="sldNum" sz="quarter" idx="12"/>
          </p:nvPr>
        </p:nvSpPr>
        <p:spPr/>
        <p:txBody>
          <a:bodyPr/>
          <a:lstStyle/>
          <a:p>
            <a:pPr>
              <a:defRPr/>
            </a:pPr>
            <a:fld id="{D374F17D-E16A-444A-9260-973F46044178}" type="slidenum">
              <a:rPr lang="en-US" smtClean="0"/>
              <a:pPr>
                <a:defRPr/>
              </a:pPr>
              <a:t>11</a:t>
            </a:fld>
            <a:endParaRPr lang="en-US" dirty="0"/>
          </a:p>
        </p:txBody>
      </p:sp>
    </p:spTree>
    <p:extLst>
      <p:ext uri="{BB962C8B-B14F-4D97-AF65-F5344CB8AC3E}">
        <p14:creationId xmlns:p14="http://schemas.microsoft.com/office/powerpoint/2010/main" val="2580079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C9B4-AF89-4D39-81D4-F9140730E582}"/>
              </a:ext>
            </a:extLst>
          </p:cNvPr>
          <p:cNvSpPr>
            <a:spLocks noGrp="1"/>
          </p:cNvSpPr>
          <p:nvPr>
            <p:ph type="title"/>
          </p:nvPr>
        </p:nvSpPr>
        <p:spPr/>
        <p:txBody>
          <a:bodyPr/>
          <a:lstStyle/>
          <a:p>
            <a:r>
              <a:rPr lang="en-US" dirty="0"/>
              <a:t>Industrial Sector</a:t>
            </a:r>
          </a:p>
        </p:txBody>
      </p:sp>
      <p:sp>
        <p:nvSpPr>
          <p:cNvPr id="3" name="Content Placeholder 2">
            <a:extLst>
              <a:ext uri="{FF2B5EF4-FFF2-40B4-BE49-F238E27FC236}">
                <a16:creationId xmlns:a16="http://schemas.microsoft.com/office/drawing/2014/main" id="{F9302F69-E26C-49CB-A3FF-4AD626A2AEBB}"/>
              </a:ext>
            </a:extLst>
          </p:cNvPr>
          <p:cNvSpPr>
            <a:spLocks noGrp="1"/>
          </p:cNvSpPr>
          <p:nvPr>
            <p:ph idx="1"/>
          </p:nvPr>
        </p:nvSpPr>
        <p:spPr/>
        <p:txBody>
          <a:bodyPr/>
          <a:lstStyle/>
          <a:p>
            <a:r>
              <a:rPr lang="en-US" dirty="0"/>
              <a:t>Continuing offering of Strategic Energy Management (SEM)</a:t>
            </a:r>
          </a:p>
          <a:p>
            <a:r>
              <a:rPr lang="en-US" dirty="0"/>
              <a:t>Program offerings for Industrial customers will continue as the status quo for 2019. Per the solicitation schedule we anticipate signing a contract in the middle of 2021 with an implementer for this market and will start spending against that contract later in 2021.</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2C1B74F-A638-4C7B-932D-0679DA07AAAB}"/>
              </a:ext>
            </a:extLst>
          </p:cNvPr>
          <p:cNvSpPr>
            <a:spLocks noGrp="1"/>
          </p:cNvSpPr>
          <p:nvPr>
            <p:ph type="sldNum" sz="quarter" idx="12"/>
          </p:nvPr>
        </p:nvSpPr>
        <p:spPr/>
        <p:txBody>
          <a:bodyPr/>
          <a:lstStyle/>
          <a:p>
            <a:pPr>
              <a:defRPr/>
            </a:pPr>
            <a:fld id="{D374F17D-E16A-444A-9260-973F46044178}" type="slidenum">
              <a:rPr lang="en-US" smtClean="0"/>
              <a:pPr>
                <a:defRPr/>
              </a:pPr>
              <a:t>12</a:t>
            </a:fld>
            <a:endParaRPr lang="en-US" dirty="0"/>
          </a:p>
        </p:txBody>
      </p:sp>
    </p:spTree>
    <p:extLst>
      <p:ext uri="{BB962C8B-B14F-4D97-AF65-F5344CB8AC3E}">
        <p14:creationId xmlns:p14="http://schemas.microsoft.com/office/powerpoint/2010/main" val="1635680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C9B4-AF89-4D39-81D4-F9140730E582}"/>
              </a:ext>
            </a:extLst>
          </p:cNvPr>
          <p:cNvSpPr>
            <a:spLocks noGrp="1"/>
          </p:cNvSpPr>
          <p:nvPr>
            <p:ph type="title"/>
          </p:nvPr>
        </p:nvSpPr>
        <p:spPr/>
        <p:txBody>
          <a:bodyPr/>
          <a:lstStyle/>
          <a:p>
            <a:r>
              <a:rPr lang="en-US" dirty="0"/>
              <a:t>Agricultural Sector</a:t>
            </a:r>
          </a:p>
        </p:txBody>
      </p:sp>
      <p:sp>
        <p:nvSpPr>
          <p:cNvPr id="3" name="Content Placeholder 2">
            <a:extLst>
              <a:ext uri="{FF2B5EF4-FFF2-40B4-BE49-F238E27FC236}">
                <a16:creationId xmlns:a16="http://schemas.microsoft.com/office/drawing/2014/main" id="{F9302F69-E26C-49CB-A3FF-4AD626A2AEBB}"/>
              </a:ext>
            </a:extLst>
          </p:cNvPr>
          <p:cNvSpPr>
            <a:spLocks noGrp="1"/>
          </p:cNvSpPr>
          <p:nvPr>
            <p:ph idx="1"/>
          </p:nvPr>
        </p:nvSpPr>
        <p:spPr/>
        <p:txBody>
          <a:bodyPr/>
          <a:lstStyle/>
          <a:p>
            <a:r>
              <a:rPr lang="en-US" dirty="0"/>
              <a:t>Primary Ag program is a 3</a:t>
            </a:r>
            <a:r>
              <a:rPr lang="en-US" baseline="30000" dirty="0"/>
              <a:t>rd</a:t>
            </a:r>
            <a:r>
              <a:rPr lang="en-US" dirty="0"/>
              <a:t> party implemented program. Program designed using concierge approach to help these customers through the entire EE process.  </a:t>
            </a:r>
          </a:p>
          <a:p>
            <a:r>
              <a:rPr lang="en-US" dirty="0"/>
              <a:t>Focus on specialty vegetative lighting, VFDs, HVAC controls and greenhouse siding measures to improve cost effectiveness.</a:t>
            </a:r>
          </a:p>
          <a:p>
            <a:r>
              <a:rPr lang="en-US" dirty="0"/>
              <a:t>Program offerings for Ag customers will continue status quo for 2019, and possibly through 2020 to customers in this sector who are served during the ramp down period. Per the solicitation schedule we anticipate signing a contract in the late 2020 with an implementer for this market and will start spending against that contract early in 2021.</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2C1B74F-A638-4C7B-932D-0679DA07AAAB}"/>
              </a:ext>
            </a:extLst>
          </p:cNvPr>
          <p:cNvSpPr>
            <a:spLocks noGrp="1"/>
          </p:cNvSpPr>
          <p:nvPr>
            <p:ph type="sldNum" sz="quarter" idx="12"/>
          </p:nvPr>
        </p:nvSpPr>
        <p:spPr/>
        <p:txBody>
          <a:bodyPr/>
          <a:lstStyle/>
          <a:p>
            <a:pPr>
              <a:defRPr/>
            </a:pPr>
            <a:fld id="{D374F17D-E16A-444A-9260-973F46044178}" type="slidenum">
              <a:rPr lang="en-US" smtClean="0"/>
              <a:pPr>
                <a:defRPr/>
              </a:pPr>
              <a:t>13</a:t>
            </a:fld>
            <a:endParaRPr lang="en-US" dirty="0"/>
          </a:p>
        </p:txBody>
      </p:sp>
    </p:spTree>
    <p:extLst>
      <p:ext uri="{BB962C8B-B14F-4D97-AF65-F5344CB8AC3E}">
        <p14:creationId xmlns:p14="http://schemas.microsoft.com/office/powerpoint/2010/main" val="3185675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C9B4-AF89-4D39-81D4-F9140730E582}"/>
              </a:ext>
            </a:extLst>
          </p:cNvPr>
          <p:cNvSpPr>
            <a:spLocks noGrp="1"/>
          </p:cNvSpPr>
          <p:nvPr>
            <p:ph type="title"/>
          </p:nvPr>
        </p:nvSpPr>
        <p:spPr/>
        <p:txBody>
          <a:bodyPr/>
          <a:lstStyle/>
          <a:p>
            <a:r>
              <a:rPr lang="en-US" dirty="0"/>
              <a:t>Public Sector</a:t>
            </a:r>
          </a:p>
        </p:txBody>
      </p:sp>
      <p:sp>
        <p:nvSpPr>
          <p:cNvPr id="3" name="Content Placeholder 2">
            <a:extLst>
              <a:ext uri="{FF2B5EF4-FFF2-40B4-BE49-F238E27FC236}">
                <a16:creationId xmlns:a16="http://schemas.microsoft.com/office/drawing/2014/main" id="{F9302F69-E26C-49CB-A3FF-4AD626A2AEBB}"/>
              </a:ext>
            </a:extLst>
          </p:cNvPr>
          <p:cNvSpPr>
            <a:spLocks noGrp="1"/>
          </p:cNvSpPr>
          <p:nvPr>
            <p:ph idx="1"/>
          </p:nvPr>
        </p:nvSpPr>
        <p:spPr/>
        <p:txBody>
          <a:bodyPr/>
          <a:lstStyle/>
          <a:p>
            <a:r>
              <a:rPr lang="en-US" dirty="0"/>
              <a:t>Focus on subsectors: K-12, federal, state, local public agencies and local government partnerships</a:t>
            </a:r>
          </a:p>
          <a:p>
            <a:r>
              <a:rPr lang="en-US" dirty="0"/>
              <a:t>As stated in the Commercial Sector, the forecasted savings for this sector is based on previous performance when the public sector was classified under the commercial sector.</a:t>
            </a:r>
          </a:p>
          <a:p>
            <a:r>
              <a:rPr lang="en-US" dirty="0"/>
              <a:t>LGPS:</a:t>
            </a:r>
          </a:p>
          <a:p>
            <a:pPr lvl="1"/>
            <a:r>
              <a:rPr lang="en-US" dirty="0"/>
              <a:t>Current LGPs are currently operating under their existing contracts.  </a:t>
            </a:r>
          </a:p>
          <a:p>
            <a:pPr lvl="1"/>
            <a:r>
              <a:rPr lang="en-US" dirty="0"/>
              <a:t>SDG&amp;E’s LGPs are non-resource partnerships, as the savings installed for the partners are tracked and reported through SDG&amp;E’s deemed and custom programs. </a:t>
            </a:r>
          </a:p>
          <a:p>
            <a:pPr lvl="1"/>
            <a:r>
              <a:rPr lang="en-US" dirty="0"/>
              <a:t>SDG&amp;E expects that once the contracts expire, new contracts would follow the new LGP contracts with CPUC-approved standard and modifiable terms.</a:t>
            </a:r>
          </a:p>
          <a:p>
            <a:r>
              <a:rPr lang="en-US" dirty="0"/>
              <a:t>For K-12 and CCC, Prop 39 is sunsetting so momentum on EE upgrades may start slowing down.</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2C1B74F-A638-4C7B-932D-0679DA07AAAB}"/>
              </a:ext>
            </a:extLst>
          </p:cNvPr>
          <p:cNvSpPr>
            <a:spLocks noGrp="1"/>
          </p:cNvSpPr>
          <p:nvPr>
            <p:ph type="sldNum" sz="quarter" idx="12"/>
          </p:nvPr>
        </p:nvSpPr>
        <p:spPr/>
        <p:txBody>
          <a:bodyPr/>
          <a:lstStyle/>
          <a:p>
            <a:pPr>
              <a:defRPr/>
            </a:pPr>
            <a:fld id="{D374F17D-E16A-444A-9260-973F46044178}" type="slidenum">
              <a:rPr lang="en-US" smtClean="0"/>
              <a:pPr>
                <a:defRPr/>
              </a:pPr>
              <a:t>14</a:t>
            </a:fld>
            <a:endParaRPr lang="en-US" dirty="0"/>
          </a:p>
        </p:txBody>
      </p:sp>
    </p:spTree>
    <p:extLst>
      <p:ext uri="{BB962C8B-B14F-4D97-AF65-F5344CB8AC3E}">
        <p14:creationId xmlns:p14="http://schemas.microsoft.com/office/powerpoint/2010/main" val="203580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C9B4-AF89-4D39-81D4-F9140730E582}"/>
              </a:ext>
            </a:extLst>
          </p:cNvPr>
          <p:cNvSpPr>
            <a:spLocks noGrp="1"/>
          </p:cNvSpPr>
          <p:nvPr>
            <p:ph type="title"/>
          </p:nvPr>
        </p:nvSpPr>
        <p:spPr/>
        <p:txBody>
          <a:bodyPr/>
          <a:lstStyle/>
          <a:p>
            <a:r>
              <a:rPr lang="en-US" dirty="0"/>
              <a:t>Public Sector (Cont’d)</a:t>
            </a:r>
          </a:p>
        </p:txBody>
      </p:sp>
      <p:sp>
        <p:nvSpPr>
          <p:cNvPr id="3" name="Content Placeholder 2">
            <a:extLst>
              <a:ext uri="{FF2B5EF4-FFF2-40B4-BE49-F238E27FC236}">
                <a16:creationId xmlns:a16="http://schemas.microsoft.com/office/drawing/2014/main" id="{F9302F69-E26C-49CB-A3FF-4AD626A2AEBB}"/>
              </a:ext>
            </a:extLst>
          </p:cNvPr>
          <p:cNvSpPr>
            <a:spLocks noGrp="1"/>
          </p:cNvSpPr>
          <p:nvPr>
            <p:ph idx="1"/>
          </p:nvPr>
        </p:nvSpPr>
        <p:spPr/>
        <p:txBody>
          <a:bodyPr/>
          <a:lstStyle/>
          <a:p>
            <a:r>
              <a:rPr lang="en-US" dirty="0"/>
              <a:t>Federal Government: </a:t>
            </a:r>
          </a:p>
          <a:p>
            <a:pPr lvl="1"/>
            <a:r>
              <a:rPr lang="en-US" dirty="0"/>
              <a:t>The last few years have seen lower participation from the military bases since there are many vacancies at decision-making levels for project engagement and support.</a:t>
            </a:r>
          </a:p>
          <a:p>
            <a:pPr lvl="1"/>
            <a:r>
              <a:rPr lang="en-US" dirty="0"/>
              <a:t>These same vacancy-impacts are also seen in other areas such the post offices and other federal agencies.</a:t>
            </a:r>
          </a:p>
          <a:p>
            <a:r>
              <a:rPr lang="en-US" dirty="0"/>
              <a:t>Tribal Nations:</a:t>
            </a:r>
          </a:p>
          <a:p>
            <a:pPr lvl="1"/>
            <a:r>
              <a:rPr lang="en-US" dirty="0"/>
              <a:t>Good participation levels from the Tribal Nations in the areas o new construction, retrofits (upgrades, maintenance, etc.)</a:t>
            </a:r>
          </a:p>
          <a:p>
            <a:r>
              <a:rPr lang="en-US" dirty="0"/>
              <a:t>Program offerings for Public Sector customers will continue as status quo for 2019. Per the solicitation schedule we anticipate signing a contract at the end of 2019 with an implementer for this market and will start spending against this contract in 2020.</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2C1B74F-A638-4C7B-932D-0679DA07AAAB}"/>
              </a:ext>
            </a:extLst>
          </p:cNvPr>
          <p:cNvSpPr>
            <a:spLocks noGrp="1"/>
          </p:cNvSpPr>
          <p:nvPr>
            <p:ph type="sldNum" sz="quarter" idx="12"/>
          </p:nvPr>
        </p:nvSpPr>
        <p:spPr/>
        <p:txBody>
          <a:bodyPr/>
          <a:lstStyle/>
          <a:p>
            <a:pPr>
              <a:defRPr/>
            </a:pPr>
            <a:fld id="{D374F17D-E16A-444A-9260-973F46044178}" type="slidenum">
              <a:rPr lang="en-US" smtClean="0"/>
              <a:pPr>
                <a:defRPr/>
              </a:pPr>
              <a:t>15</a:t>
            </a:fld>
            <a:endParaRPr lang="en-US" dirty="0"/>
          </a:p>
        </p:txBody>
      </p:sp>
    </p:spTree>
    <p:extLst>
      <p:ext uri="{BB962C8B-B14F-4D97-AF65-F5344CB8AC3E}">
        <p14:creationId xmlns:p14="http://schemas.microsoft.com/office/powerpoint/2010/main" val="3569936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96BB-1BC8-4F48-862C-7A0561DAE451}"/>
              </a:ext>
            </a:extLst>
          </p:cNvPr>
          <p:cNvSpPr>
            <a:spLocks noGrp="1"/>
          </p:cNvSpPr>
          <p:nvPr>
            <p:ph type="title"/>
          </p:nvPr>
        </p:nvSpPr>
        <p:spPr/>
        <p:txBody>
          <a:bodyPr/>
          <a:lstStyle/>
          <a:p>
            <a:r>
              <a:rPr lang="en-US" dirty="0"/>
              <a:t>WE&amp;T-Integrated EE Training (formerly Centergies)</a:t>
            </a:r>
          </a:p>
        </p:txBody>
      </p:sp>
      <p:sp>
        <p:nvSpPr>
          <p:cNvPr id="3" name="Content Placeholder 2">
            <a:extLst>
              <a:ext uri="{FF2B5EF4-FFF2-40B4-BE49-F238E27FC236}">
                <a16:creationId xmlns:a16="http://schemas.microsoft.com/office/drawing/2014/main" id="{CB10CE67-BEBC-4DB8-955F-B2B2A117A96D}"/>
              </a:ext>
            </a:extLst>
          </p:cNvPr>
          <p:cNvSpPr>
            <a:spLocks noGrp="1"/>
          </p:cNvSpPr>
          <p:nvPr>
            <p:ph idx="1"/>
          </p:nvPr>
        </p:nvSpPr>
        <p:spPr/>
        <p:txBody>
          <a:bodyPr/>
          <a:lstStyle/>
          <a:p>
            <a:endParaRPr lang="en-US" dirty="0"/>
          </a:p>
          <a:p>
            <a:r>
              <a:rPr lang="en-US" dirty="0"/>
              <a:t>SDG&amp;E will continue to manage this program with non-SDG&amp;E support such as collaborations with other organizations that support different aspects o WE&amp;T.</a:t>
            </a:r>
          </a:p>
          <a:p>
            <a:r>
              <a:rPr lang="en-US" dirty="0"/>
              <a:t>Two subcomponents: Core Energy Education (CEE) and Technical Upskill </a:t>
            </a:r>
          </a:p>
          <a:p>
            <a:pPr lvl="1"/>
            <a:r>
              <a:rPr lang="en-US" dirty="0"/>
              <a:t>CEE will increase reach through an improved process with formal collaboration with community colleges, trade schools, and educational institutions.</a:t>
            </a:r>
          </a:p>
          <a:p>
            <a:pPr lvl="1"/>
            <a:r>
              <a:rPr lang="en-US" altLang="en-US" dirty="0"/>
              <a:t>Technical Upskill will deliver technical training, continuing education, and industry recognized certification to ensure a skilled workforce can implement quality energy savings projects.</a:t>
            </a:r>
          </a:p>
          <a:p>
            <a:endParaRPr lang="en-US" dirty="0"/>
          </a:p>
          <a:p>
            <a:endParaRPr lang="en-US" dirty="0"/>
          </a:p>
        </p:txBody>
      </p:sp>
      <p:sp>
        <p:nvSpPr>
          <p:cNvPr id="4" name="Slide Number Placeholder 3">
            <a:extLst>
              <a:ext uri="{FF2B5EF4-FFF2-40B4-BE49-F238E27FC236}">
                <a16:creationId xmlns:a16="http://schemas.microsoft.com/office/drawing/2014/main" id="{AEB75DEE-E8A0-44E3-AB04-6024BED3779B}"/>
              </a:ext>
            </a:extLst>
          </p:cNvPr>
          <p:cNvSpPr>
            <a:spLocks noGrp="1"/>
          </p:cNvSpPr>
          <p:nvPr>
            <p:ph type="sldNum" sz="quarter" idx="12"/>
          </p:nvPr>
        </p:nvSpPr>
        <p:spPr/>
        <p:txBody>
          <a:bodyPr/>
          <a:lstStyle/>
          <a:p>
            <a:pPr>
              <a:defRPr/>
            </a:pPr>
            <a:fld id="{D374F17D-E16A-444A-9260-973F46044178}" type="slidenum">
              <a:rPr lang="en-US" smtClean="0"/>
              <a:pPr>
                <a:defRPr/>
              </a:pPr>
              <a:t>16</a:t>
            </a:fld>
            <a:endParaRPr lang="en-US" dirty="0"/>
          </a:p>
        </p:txBody>
      </p:sp>
    </p:spTree>
    <p:extLst>
      <p:ext uri="{BB962C8B-B14F-4D97-AF65-F5344CB8AC3E}">
        <p14:creationId xmlns:p14="http://schemas.microsoft.com/office/powerpoint/2010/main" val="1548660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96BB-1BC8-4F48-862C-7A0561DAE451}"/>
              </a:ext>
            </a:extLst>
          </p:cNvPr>
          <p:cNvSpPr>
            <a:spLocks noGrp="1"/>
          </p:cNvSpPr>
          <p:nvPr>
            <p:ph type="title"/>
          </p:nvPr>
        </p:nvSpPr>
        <p:spPr/>
        <p:txBody>
          <a:bodyPr/>
          <a:lstStyle/>
          <a:p>
            <a:r>
              <a:rPr lang="en-US" dirty="0"/>
              <a:t>Financing Programs</a:t>
            </a:r>
          </a:p>
        </p:txBody>
      </p:sp>
      <p:sp>
        <p:nvSpPr>
          <p:cNvPr id="3" name="Content Placeholder 2">
            <a:extLst>
              <a:ext uri="{FF2B5EF4-FFF2-40B4-BE49-F238E27FC236}">
                <a16:creationId xmlns:a16="http://schemas.microsoft.com/office/drawing/2014/main" id="{CB10CE67-BEBC-4DB8-955F-B2B2A117A96D}"/>
              </a:ext>
            </a:extLst>
          </p:cNvPr>
          <p:cNvSpPr>
            <a:spLocks noGrp="1"/>
          </p:cNvSpPr>
          <p:nvPr>
            <p:ph idx="1"/>
          </p:nvPr>
        </p:nvSpPr>
        <p:spPr/>
        <p:txBody>
          <a:bodyPr/>
          <a:lstStyle/>
          <a:p>
            <a:endParaRPr lang="en-US" dirty="0"/>
          </a:p>
          <a:p>
            <a:r>
              <a:rPr lang="en-US" dirty="0"/>
              <a:t>On-Bill Financing: </a:t>
            </a:r>
          </a:p>
          <a:p>
            <a:pPr lvl="1"/>
            <a:r>
              <a:rPr lang="en-US" dirty="0"/>
              <a:t>Reduced non-incentive budget to allocate to other programs to improve portfolio cost-effectiveness</a:t>
            </a:r>
          </a:p>
          <a:p>
            <a:pPr lvl="1"/>
            <a:r>
              <a:rPr lang="en-US" dirty="0"/>
              <a:t>OBF is a local program that will be coordinated to support the SW financing pilots under CAEFTA’s administration.</a:t>
            </a:r>
          </a:p>
          <a:p>
            <a:pPr lvl="1"/>
            <a:r>
              <a:rPr lang="en-US" dirty="0"/>
              <a:t>With the increase in third party implementation (solicitations), SDG&amp;E will coordinate with third party implementers to continue to make OBF available to qualified program participants.</a:t>
            </a:r>
          </a:p>
          <a:p>
            <a:r>
              <a:rPr lang="en-US" dirty="0"/>
              <a:t>Statewide Financing Pilots</a:t>
            </a:r>
          </a:p>
          <a:p>
            <a:pPr lvl="1"/>
            <a:r>
              <a:rPr lang="en-US" dirty="0"/>
              <a:t>Pilots are still part of the 2013-2014 EE program cycle and budgeted under that cycle</a:t>
            </a:r>
          </a:p>
          <a:p>
            <a:pPr lvl="1"/>
            <a:r>
              <a:rPr lang="en-US" dirty="0"/>
              <a:t>These pilots will be promoted within SDG&amp;E’s portfolio as applicable.</a:t>
            </a:r>
          </a:p>
          <a:p>
            <a:endParaRPr lang="en-US" dirty="0"/>
          </a:p>
        </p:txBody>
      </p:sp>
      <p:sp>
        <p:nvSpPr>
          <p:cNvPr id="4" name="Slide Number Placeholder 3">
            <a:extLst>
              <a:ext uri="{FF2B5EF4-FFF2-40B4-BE49-F238E27FC236}">
                <a16:creationId xmlns:a16="http://schemas.microsoft.com/office/drawing/2014/main" id="{AEB75DEE-E8A0-44E3-AB04-6024BED3779B}"/>
              </a:ext>
            </a:extLst>
          </p:cNvPr>
          <p:cNvSpPr>
            <a:spLocks noGrp="1"/>
          </p:cNvSpPr>
          <p:nvPr>
            <p:ph type="sldNum" sz="quarter" idx="12"/>
          </p:nvPr>
        </p:nvSpPr>
        <p:spPr/>
        <p:txBody>
          <a:bodyPr/>
          <a:lstStyle/>
          <a:p>
            <a:pPr>
              <a:defRPr/>
            </a:pPr>
            <a:fld id="{D374F17D-E16A-444A-9260-973F46044178}" type="slidenum">
              <a:rPr lang="en-US" smtClean="0"/>
              <a:pPr>
                <a:defRPr/>
              </a:pPr>
              <a:t>17</a:t>
            </a:fld>
            <a:endParaRPr lang="en-US" dirty="0"/>
          </a:p>
        </p:txBody>
      </p:sp>
    </p:spTree>
    <p:extLst>
      <p:ext uri="{BB962C8B-B14F-4D97-AF65-F5344CB8AC3E}">
        <p14:creationId xmlns:p14="http://schemas.microsoft.com/office/powerpoint/2010/main" val="3752214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96BB-1BC8-4F48-862C-7A0561DAE451}"/>
              </a:ext>
            </a:extLst>
          </p:cNvPr>
          <p:cNvSpPr>
            <a:spLocks noGrp="1"/>
          </p:cNvSpPr>
          <p:nvPr>
            <p:ph type="title"/>
          </p:nvPr>
        </p:nvSpPr>
        <p:spPr/>
        <p:txBody>
          <a:bodyPr/>
          <a:lstStyle/>
          <a:p>
            <a:r>
              <a:rPr lang="en-US" dirty="0"/>
              <a:t>IDSM Programs</a:t>
            </a:r>
          </a:p>
        </p:txBody>
      </p:sp>
      <p:sp>
        <p:nvSpPr>
          <p:cNvPr id="3" name="Content Placeholder 2">
            <a:extLst>
              <a:ext uri="{FF2B5EF4-FFF2-40B4-BE49-F238E27FC236}">
                <a16:creationId xmlns:a16="http://schemas.microsoft.com/office/drawing/2014/main" id="{CB10CE67-BEBC-4DB8-955F-B2B2A117A96D}"/>
              </a:ext>
            </a:extLst>
          </p:cNvPr>
          <p:cNvSpPr>
            <a:spLocks noGrp="1"/>
          </p:cNvSpPr>
          <p:nvPr>
            <p:ph idx="1"/>
          </p:nvPr>
        </p:nvSpPr>
        <p:spPr/>
        <p:txBody>
          <a:bodyPr/>
          <a:lstStyle/>
          <a:p>
            <a:endParaRPr lang="en-US" dirty="0"/>
          </a:p>
          <a:p>
            <a:r>
              <a:rPr lang="en-US" dirty="0"/>
              <a:t>SDG&amp;E’s IDSM programs funded through IDSM Demand Response and EE portfolio.</a:t>
            </a:r>
          </a:p>
          <a:p>
            <a:r>
              <a:rPr lang="en-US" dirty="0"/>
              <a:t>SDG&amp;E’s approved IDSM DR budget is $4.640 million</a:t>
            </a:r>
          </a:p>
          <a:p>
            <a:r>
              <a:rPr lang="en-US" dirty="0"/>
              <a:t>Commission requires </a:t>
            </a:r>
          </a:p>
          <a:p>
            <a:pPr lvl="1"/>
            <a:r>
              <a:rPr lang="en-US" dirty="0"/>
              <a:t>For the residential sector, the energy efficiency and demand response integration efforts should be focused, initially, on HVAC technologies and facilitating automatic response to new time-varying rates, possibly involving customer education on the rates and thermostats. Each IOU shall budget a minimum of $1,000,000 annually from its IDSM budget, to test and deploy such strategies in the residential sector.</a:t>
            </a:r>
          </a:p>
          <a:p>
            <a:pPr lvl="1"/>
            <a:r>
              <a:rPr lang="en-US" dirty="0"/>
              <a:t>For the non-residential sector, including small commercial customers, the energy efficiency and demand response integration efforts should be focused initially on HVAC and lighting controls. At least $20 million annually in IDSM funds shall be divided among the IOU PAs.</a:t>
            </a:r>
          </a:p>
          <a:p>
            <a:pPr lvl="1"/>
            <a:r>
              <a:rPr lang="en-US" dirty="0"/>
              <a:t>Ensure participating customers are enrolled in a DR program.</a:t>
            </a:r>
          </a:p>
        </p:txBody>
      </p:sp>
      <p:sp>
        <p:nvSpPr>
          <p:cNvPr id="4" name="Slide Number Placeholder 3">
            <a:extLst>
              <a:ext uri="{FF2B5EF4-FFF2-40B4-BE49-F238E27FC236}">
                <a16:creationId xmlns:a16="http://schemas.microsoft.com/office/drawing/2014/main" id="{AEB75DEE-E8A0-44E3-AB04-6024BED3779B}"/>
              </a:ext>
            </a:extLst>
          </p:cNvPr>
          <p:cNvSpPr>
            <a:spLocks noGrp="1"/>
          </p:cNvSpPr>
          <p:nvPr>
            <p:ph type="sldNum" sz="quarter" idx="12"/>
          </p:nvPr>
        </p:nvSpPr>
        <p:spPr/>
        <p:txBody>
          <a:bodyPr/>
          <a:lstStyle/>
          <a:p>
            <a:pPr>
              <a:defRPr/>
            </a:pPr>
            <a:fld id="{D374F17D-E16A-444A-9260-973F46044178}" type="slidenum">
              <a:rPr lang="en-US" smtClean="0"/>
              <a:pPr>
                <a:defRPr/>
              </a:pPr>
              <a:t>18</a:t>
            </a:fld>
            <a:endParaRPr lang="en-US" dirty="0"/>
          </a:p>
        </p:txBody>
      </p:sp>
    </p:spTree>
    <p:extLst>
      <p:ext uri="{BB962C8B-B14F-4D97-AF65-F5344CB8AC3E}">
        <p14:creationId xmlns:p14="http://schemas.microsoft.com/office/powerpoint/2010/main" val="562304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96BB-1BC8-4F48-862C-7A0561DAE451}"/>
              </a:ext>
            </a:extLst>
          </p:cNvPr>
          <p:cNvSpPr>
            <a:spLocks noGrp="1"/>
          </p:cNvSpPr>
          <p:nvPr>
            <p:ph type="title"/>
          </p:nvPr>
        </p:nvSpPr>
        <p:spPr/>
        <p:txBody>
          <a:bodyPr/>
          <a:lstStyle/>
          <a:p>
            <a:r>
              <a:rPr lang="en-US" dirty="0"/>
              <a:t>IDSM Programs (Cont’d)</a:t>
            </a:r>
          </a:p>
        </p:txBody>
      </p:sp>
      <p:sp>
        <p:nvSpPr>
          <p:cNvPr id="3" name="Content Placeholder 2">
            <a:extLst>
              <a:ext uri="{FF2B5EF4-FFF2-40B4-BE49-F238E27FC236}">
                <a16:creationId xmlns:a16="http://schemas.microsoft.com/office/drawing/2014/main" id="{CB10CE67-BEBC-4DB8-955F-B2B2A117A96D}"/>
              </a:ext>
            </a:extLst>
          </p:cNvPr>
          <p:cNvSpPr>
            <a:spLocks noGrp="1"/>
          </p:cNvSpPr>
          <p:nvPr>
            <p:ph idx="1"/>
          </p:nvPr>
        </p:nvSpPr>
        <p:spPr/>
        <p:txBody>
          <a:bodyPr/>
          <a:lstStyle/>
          <a:p>
            <a:endParaRPr lang="en-US" dirty="0"/>
          </a:p>
          <a:p>
            <a:r>
              <a:rPr lang="en-US" dirty="0"/>
              <a:t>IDSM will be incorporated with the sectors, Residential and Commercial, and will be included in the solicitations for these sectors.</a:t>
            </a:r>
          </a:p>
          <a:p>
            <a:pPr lvl="0"/>
            <a:r>
              <a:rPr lang="en-US" dirty="0"/>
              <a:t>For 2019:  Will incorporate within the current third party contracts,  For example, IDSM will be incorporated into its Business Energy Savings (BES) program the required HVAC/EMS/Lighting Controls integration. </a:t>
            </a:r>
          </a:p>
          <a:p>
            <a:pPr marL="0" indent="0">
              <a:buNone/>
            </a:pPr>
            <a:endParaRPr lang="en-US" dirty="0"/>
          </a:p>
        </p:txBody>
      </p:sp>
      <p:sp>
        <p:nvSpPr>
          <p:cNvPr id="4" name="Slide Number Placeholder 3">
            <a:extLst>
              <a:ext uri="{FF2B5EF4-FFF2-40B4-BE49-F238E27FC236}">
                <a16:creationId xmlns:a16="http://schemas.microsoft.com/office/drawing/2014/main" id="{AEB75DEE-E8A0-44E3-AB04-6024BED3779B}"/>
              </a:ext>
            </a:extLst>
          </p:cNvPr>
          <p:cNvSpPr>
            <a:spLocks noGrp="1"/>
          </p:cNvSpPr>
          <p:nvPr>
            <p:ph type="sldNum" sz="quarter" idx="12"/>
          </p:nvPr>
        </p:nvSpPr>
        <p:spPr/>
        <p:txBody>
          <a:bodyPr/>
          <a:lstStyle/>
          <a:p>
            <a:pPr>
              <a:defRPr/>
            </a:pPr>
            <a:fld id="{D374F17D-E16A-444A-9260-973F46044178}" type="slidenum">
              <a:rPr lang="en-US" smtClean="0"/>
              <a:pPr>
                <a:defRPr/>
              </a:pPr>
              <a:t>19</a:t>
            </a:fld>
            <a:endParaRPr lang="en-US" dirty="0"/>
          </a:p>
        </p:txBody>
      </p:sp>
    </p:spTree>
    <p:extLst>
      <p:ext uri="{BB962C8B-B14F-4D97-AF65-F5344CB8AC3E}">
        <p14:creationId xmlns:p14="http://schemas.microsoft.com/office/powerpoint/2010/main" val="4471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1CDCB-8BE8-40C4-BE50-CA854DDE73BC}"/>
              </a:ext>
            </a:extLst>
          </p:cNvPr>
          <p:cNvSpPr>
            <a:spLocks noGrp="1"/>
          </p:cNvSpPr>
          <p:nvPr>
            <p:ph type="title"/>
          </p:nvPr>
        </p:nvSpPr>
        <p:spPr/>
        <p:txBody>
          <a:bodyPr/>
          <a:lstStyle/>
          <a:p>
            <a:r>
              <a:rPr lang="en-US" dirty="0"/>
              <a:t>Draft Budget, Savings &amp; Cost Effectiveness</a:t>
            </a:r>
          </a:p>
        </p:txBody>
      </p:sp>
      <p:sp>
        <p:nvSpPr>
          <p:cNvPr id="4" name="Slide Number Placeholder 3">
            <a:extLst>
              <a:ext uri="{FF2B5EF4-FFF2-40B4-BE49-F238E27FC236}">
                <a16:creationId xmlns:a16="http://schemas.microsoft.com/office/drawing/2014/main" id="{6F5700F8-1184-4104-BECF-1B6EB83FA305}"/>
              </a:ext>
            </a:extLst>
          </p:cNvPr>
          <p:cNvSpPr>
            <a:spLocks noGrp="1"/>
          </p:cNvSpPr>
          <p:nvPr>
            <p:ph type="sldNum" sz="quarter" idx="12"/>
          </p:nvPr>
        </p:nvSpPr>
        <p:spPr/>
        <p:txBody>
          <a:bodyPr/>
          <a:lstStyle/>
          <a:p>
            <a:pPr>
              <a:defRPr/>
            </a:pPr>
            <a:fld id="{D374F17D-E16A-444A-9260-973F46044178}" type="slidenum">
              <a:rPr lang="en-US" smtClean="0"/>
              <a:pPr>
                <a:defRPr/>
              </a:pPr>
              <a:t>2</a:t>
            </a:fld>
            <a:endParaRPr lang="en-US" dirty="0"/>
          </a:p>
        </p:txBody>
      </p:sp>
      <p:pic>
        <p:nvPicPr>
          <p:cNvPr id="8" name="Content Placeholder 7">
            <a:extLst>
              <a:ext uri="{FF2B5EF4-FFF2-40B4-BE49-F238E27FC236}">
                <a16:creationId xmlns:a16="http://schemas.microsoft.com/office/drawing/2014/main" id="{F555307B-170D-42E5-B658-B42B5DFAB1BC}"/>
              </a:ext>
            </a:extLst>
          </p:cNvPr>
          <p:cNvPicPr>
            <a:picLocks noGrp="1" noChangeAspect="1"/>
          </p:cNvPicPr>
          <p:nvPr>
            <p:ph idx="1"/>
          </p:nvPr>
        </p:nvPicPr>
        <p:blipFill>
          <a:blip r:embed="rId3"/>
          <a:stretch>
            <a:fillRect/>
          </a:stretch>
        </p:blipFill>
        <p:spPr>
          <a:xfrm>
            <a:off x="706844" y="1596681"/>
            <a:ext cx="7730312" cy="4228200"/>
          </a:xfrm>
          <a:prstGeom prst="rect">
            <a:avLst/>
          </a:prstGeom>
        </p:spPr>
      </p:pic>
    </p:spTree>
    <p:extLst>
      <p:ext uri="{BB962C8B-B14F-4D97-AF65-F5344CB8AC3E}">
        <p14:creationId xmlns:p14="http://schemas.microsoft.com/office/powerpoint/2010/main" val="4130118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EF8D-3E94-4860-AA0D-6DF796D3194A}"/>
              </a:ext>
            </a:extLst>
          </p:cNvPr>
          <p:cNvSpPr>
            <a:spLocks noGrp="1"/>
          </p:cNvSpPr>
          <p:nvPr>
            <p:ph type="title"/>
          </p:nvPr>
        </p:nvSpPr>
        <p:spPr/>
        <p:txBody>
          <a:bodyPr/>
          <a:lstStyle/>
          <a:p>
            <a:r>
              <a:rPr lang="en-US" dirty="0"/>
              <a:t>SDG&amp;E Status of Statewide Programs</a:t>
            </a:r>
          </a:p>
        </p:txBody>
      </p:sp>
      <p:sp>
        <p:nvSpPr>
          <p:cNvPr id="3" name="Content Placeholder 2">
            <a:extLst>
              <a:ext uri="{FF2B5EF4-FFF2-40B4-BE49-F238E27FC236}">
                <a16:creationId xmlns:a16="http://schemas.microsoft.com/office/drawing/2014/main" id="{85A66DEB-E54F-464E-9E74-0CD10AC7729C}"/>
              </a:ext>
            </a:extLst>
          </p:cNvPr>
          <p:cNvSpPr>
            <a:spLocks noGrp="1"/>
          </p:cNvSpPr>
          <p:nvPr>
            <p:ph idx="1"/>
          </p:nvPr>
        </p:nvSpPr>
        <p:spPr/>
        <p:txBody>
          <a:bodyPr/>
          <a:lstStyle/>
          <a:p>
            <a:r>
              <a:rPr lang="en-US" dirty="0"/>
              <a:t>Most Solicitations for SW programs will begin in 2019 and are not expected to be in implementation phase until 2020.</a:t>
            </a:r>
          </a:p>
          <a:p>
            <a:r>
              <a:rPr lang="en-US" dirty="0"/>
              <a:t>SDG&amp;E SW program budgets are forecasted to match current expected levels of performance prior to outsourcing to the SW programs.</a:t>
            </a:r>
          </a:p>
          <a:p>
            <a:r>
              <a:rPr lang="en-US" dirty="0"/>
              <a:t>Upstream Lighting (SDG&amp;E)</a:t>
            </a:r>
          </a:p>
          <a:p>
            <a:pPr lvl="1"/>
            <a:r>
              <a:rPr lang="en-US" dirty="0"/>
              <a:t>SDG&amp;E program budget &amp; quantities have been reduced by approximately 20-30% from 2017 to 2018, and are forecast to be additionally reduced by approximately 20% from 2018 to 2019.</a:t>
            </a:r>
          </a:p>
          <a:p>
            <a:pPr lvl="1"/>
            <a:r>
              <a:rPr lang="en-US" dirty="0"/>
              <a:t>Program offering types for Upstream Lighting will continue as status quo for 2019 but with reduced quantities and budget. Current program design expected to ramp down in 2020. </a:t>
            </a:r>
          </a:p>
          <a:p>
            <a:r>
              <a:rPr lang="en-US" dirty="0"/>
              <a:t>Residential and Commercial Upstream/Midstream HVAC</a:t>
            </a:r>
          </a:p>
          <a:p>
            <a:pPr lvl="1"/>
            <a:r>
              <a:rPr lang="en-US" dirty="0"/>
              <a:t>Measure development and measure mix optimization will continue to take place in 2019 with the goal of improving cost effectiveness and preparing for SW implementation in 2020.</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EDBAC70E-B1D2-43BA-8C72-B57F384EDA88}"/>
              </a:ext>
            </a:extLst>
          </p:cNvPr>
          <p:cNvSpPr>
            <a:spLocks noGrp="1"/>
          </p:cNvSpPr>
          <p:nvPr>
            <p:ph type="sldNum" sz="quarter" idx="12"/>
          </p:nvPr>
        </p:nvSpPr>
        <p:spPr/>
        <p:txBody>
          <a:bodyPr/>
          <a:lstStyle/>
          <a:p>
            <a:pPr>
              <a:defRPr/>
            </a:pPr>
            <a:fld id="{D374F17D-E16A-444A-9260-973F46044178}" type="slidenum">
              <a:rPr lang="en-US" smtClean="0"/>
              <a:pPr>
                <a:defRPr/>
              </a:pPr>
              <a:t>20</a:t>
            </a:fld>
            <a:endParaRPr lang="en-US" dirty="0"/>
          </a:p>
        </p:txBody>
      </p:sp>
    </p:spTree>
    <p:extLst>
      <p:ext uri="{BB962C8B-B14F-4D97-AF65-F5344CB8AC3E}">
        <p14:creationId xmlns:p14="http://schemas.microsoft.com/office/powerpoint/2010/main" val="1569547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7C1DA-5129-423A-9B8C-BBD4766CC41E}"/>
              </a:ext>
            </a:extLst>
          </p:cNvPr>
          <p:cNvSpPr>
            <a:spLocks noGrp="1"/>
          </p:cNvSpPr>
          <p:nvPr>
            <p:ph type="title"/>
          </p:nvPr>
        </p:nvSpPr>
        <p:spPr/>
        <p:txBody>
          <a:bodyPr/>
          <a:lstStyle/>
          <a:p>
            <a:r>
              <a:rPr lang="en-US" dirty="0"/>
              <a:t>Notes on Draft Budget, Savings and Cost Effectiveness</a:t>
            </a:r>
          </a:p>
        </p:txBody>
      </p:sp>
      <p:sp>
        <p:nvSpPr>
          <p:cNvPr id="3" name="Content Placeholder 2">
            <a:extLst>
              <a:ext uri="{FF2B5EF4-FFF2-40B4-BE49-F238E27FC236}">
                <a16:creationId xmlns:a16="http://schemas.microsoft.com/office/drawing/2014/main" id="{39A9C76C-8A86-4532-B644-9390F253F980}"/>
              </a:ext>
            </a:extLst>
          </p:cNvPr>
          <p:cNvSpPr>
            <a:spLocks noGrp="1"/>
          </p:cNvSpPr>
          <p:nvPr>
            <p:ph idx="1"/>
          </p:nvPr>
        </p:nvSpPr>
        <p:spPr/>
        <p:txBody>
          <a:bodyPr/>
          <a:lstStyle/>
          <a:p>
            <a:pPr marL="0" indent="0">
              <a:buNone/>
            </a:pPr>
            <a:r>
              <a:rPr lang="en-US" dirty="0"/>
              <a:t>1 This is amount by which Statewide 25% requirement will be measured, and what the IOU intends to spend in the PY, including carryovers.</a:t>
            </a:r>
          </a:p>
          <a:p>
            <a:pPr marL="0" indent="0">
              <a:buNone/>
            </a:pPr>
            <a:r>
              <a:rPr lang="en-US" dirty="0"/>
              <a:t>2 The balance of unspent uncommitted must reflect the total unspent uncommitted starting Jan 1 2018 through Dec 31 of current year (PY-1) currently not available. </a:t>
            </a:r>
          </a:p>
          <a:p>
            <a:pPr marL="0" indent="0">
              <a:buNone/>
            </a:pPr>
            <a:r>
              <a:rPr lang="en-US" dirty="0"/>
              <a:t>3 The amount of funds to be collected (budget recovery) for the Program Year - Line 19 less line 20</a:t>
            </a:r>
          </a:p>
          <a:p>
            <a:pPr marL="0" indent="0">
              <a:buNone/>
            </a:pPr>
            <a:r>
              <a:rPr lang="en-US" dirty="0"/>
              <a:t>4 Add a separate row for each REN or CCA</a:t>
            </a:r>
          </a:p>
          <a:p>
            <a:pPr marL="0" indent="0">
              <a:buNone/>
            </a:pPr>
            <a:r>
              <a:rPr lang="en-US" dirty="0"/>
              <a:t>5 Line 25 is a mix of budget spending and budget recovery for all PAs in the IOU service area</a:t>
            </a:r>
          </a:p>
          <a:p>
            <a:pPr marL="0" indent="0">
              <a:buNone/>
            </a:pPr>
            <a:r>
              <a:rPr lang="en-US" dirty="0"/>
              <a:t>6 SDG&amp;E's OBF Loan Pool is not included in the EE Portfolio budget.  It is collected through its On-Bill Balancing Accounts.</a:t>
            </a:r>
          </a:p>
          <a:p>
            <a:pPr marL="0" indent="0">
              <a:buNone/>
            </a:pPr>
            <a:r>
              <a:rPr lang="en-US" dirty="0"/>
              <a:t>7 Primary Lighting is incorporated into Residential Sector.</a:t>
            </a:r>
          </a:p>
          <a:p>
            <a:endParaRPr lang="en-US" dirty="0"/>
          </a:p>
        </p:txBody>
      </p:sp>
      <p:sp>
        <p:nvSpPr>
          <p:cNvPr id="4" name="Slide Number Placeholder 3">
            <a:extLst>
              <a:ext uri="{FF2B5EF4-FFF2-40B4-BE49-F238E27FC236}">
                <a16:creationId xmlns:a16="http://schemas.microsoft.com/office/drawing/2014/main" id="{7590D1C1-AD7B-4EFC-830B-0BC4C468C4D0}"/>
              </a:ext>
            </a:extLst>
          </p:cNvPr>
          <p:cNvSpPr>
            <a:spLocks noGrp="1"/>
          </p:cNvSpPr>
          <p:nvPr>
            <p:ph type="sldNum" sz="quarter" idx="12"/>
          </p:nvPr>
        </p:nvSpPr>
        <p:spPr/>
        <p:txBody>
          <a:bodyPr/>
          <a:lstStyle/>
          <a:p>
            <a:pPr>
              <a:defRPr/>
            </a:pPr>
            <a:fld id="{D374F17D-E16A-444A-9260-973F46044178}" type="slidenum">
              <a:rPr lang="en-US" smtClean="0"/>
              <a:pPr>
                <a:defRPr/>
              </a:pPr>
              <a:t>3</a:t>
            </a:fld>
            <a:endParaRPr lang="en-US" dirty="0"/>
          </a:p>
        </p:txBody>
      </p:sp>
    </p:spTree>
    <p:extLst>
      <p:ext uri="{BB962C8B-B14F-4D97-AF65-F5344CB8AC3E}">
        <p14:creationId xmlns:p14="http://schemas.microsoft.com/office/powerpoint/2010/main" val="176035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FFEE3-0C40-4546-AAE0-7C6D6F39152E}"/>
              </a:ext>
            </a:extLst>
          </p:cNvPr>
          <p:cNvSpPr>
            <a:spLocks noGrp="1"/>
          </p:cNvSpPr>
          <p:nvPr>
            <p:ph type="title"/>
          </p:nvPr>
        </p:nvSpPr>
        <p:spPr/>
        <p:txBody>
          <a:bodyPr/>
          <a:lstStyle/>
          <a:p>
            <a:r>
              <a:rPr lang="en-US" dirty="0"/>
              <a:t>Current Planning Status</a:t>
            </a:r>
          </a:p>
        </p:txBody>
      </p:sp>
      <p:sp>
        <p:nvSpPr>
          <p:cNvPr id="3" name="Content Placeholder 2">
            <a:extLst>
              <a:ext uri="{FF2B5EF4-FFF2-40B4-BE49-F238E27FC236}">
                <a16:creationId xmlns:a16="http://schemas.microsoft.com/office/drawing/2014/main" id="{5EBC9C87-E9B1-4AAA-A7AB-835ECD9EFE89}"/>
              </a:ext>
            </a:extLst>
          </p:cNvPr>
          <p:cNvSpPr>
            <a:spLocks noGrp="1"/>
          </p:cNvSpPr>
          <p:nvPr>
            <p:ph idx="1"/>
          </p:nvPr>
        </p:nvSpPr>
        <p:spPr/>
        <p:txBody>
          <a:bodyPr/>
          <a:lstStyle/>
          <a:p>
            <a:r>
              <a:rPr lang="en-US" dirty="0"/>
              <a:t>Significant drop in TRC due to the update to 2019 avoided costs.</a:t>
            </a:r>
          </a:p>
          <a:p>
            <a:r>
              <a:rPr lang="en-US" dirty="0"/>
              <a:t>Continue to refine cost effectiveness.</a:t>
            </a:r>
          </a:p>
          <a:p>
            <a:pPr lvl="1"/>
            <a:r>
              <a:rPr lang="en-US" dirty="0"/>
              <a:t>Goal attainment not primary concern</a:t>
            </a:r>
          </a:p>
          <a:p>
            <a:pPr lvl="1"/>
            <a:r>
              <a:rPr lang="en-US" dirty="0"/>
              <a:t>Limit or remove non-cost effective measures</a:t>
            </a:r>
          </a:p>
          <a:p>
            <a:pPr lvl="1"/>
            <a:r>
              <a:rPr lang="en-US" dirty="0"/>
              <a:t>Need to review unallocated funds to see forecasted market uptake for additional program funds</a:t>
            </a:r>
          </a:p>
          <a:p>
            <a:pPr lvl="1"/>
            <a:r>
              <a:rPr lang="en-US" dirty="0"/>
              <a:t>Aligned incentives with measure cost </a:t>
            </a:r>
          </a:p>
          <a:p>
            <a:r>
              <a:rPr lang="en-US" dirty="0"/>
              <a:t>Not all budget currently allocated. Some authorized funds will be held in reserve for future ramp up years for local and Statewide programs.</a:t>
            </a:r>
          </a:p>
          <a:p>
            <a:r>
              <a:rPr lang="en-US" dirty="0"/>
              <a:t>Review program requirements such as improved reporting of measure cost for custom projects, investigate potential for deeming measure cost</a:t>
            </a:r>
          </a:p>
          <a:p>
            <a:r>
              <a:rPr lang="en-US" dirty="0"/>
              <a:t>Consideration of treatment of Independent Evaluator costs</a:t>
            </a:r>
          </a:p>
          <a:p>
            <a:r>
              <a:rPr lang="en-US" dirty="0"/>
              <a:t>Decision guidance regarding incentives will be incorporated into the solicitation process.</a:t>
            </a:r>
          </a:p>
          <a:p>
            <a:pPr marL="0" indent="0">
              <a:buNone/>
            </a:pPr>
            <a:endParaRPr lang="en-US" dirty="0"/>
          </a:p>
        </p:txBody>
      </p:sp>
      <p:sp>
        <p:nvSpPr>
          <p:cNvPr id="4" name="Slide Number Placeholder 3">
            <a:extLst>
              <a:ext uri="{FF2B5EF4-FFF2-40B4-BE49-F238E27FC236}">
                <a16:creationId xmlns:a16="http://schemas.microsoft.com/office/drawing/2014/main" id="{DC4623A6-E34B-49AF-8B65-55FE4B4B678E}"/>
              </a:ext>
            </a:extLst>
          </p:cNvPr>
          <p:cNvSpPr>
            <a:spLocks noGrp="1"/>
          </p:cNvSpPr>
          <p:nvPr>
            <p:ph type="sldNum" sz="quarter" idx="12"/>
          </p:nvPr>
        </p:nvSpPr>
        <p:spPr/>
        <p:txBody>
          <a:bodyPr/>
          <a:lstStyle/>
          <a:p>
            <a:pPr>
              <a:defRPr/>
            </a:pPr>
            <a:fld id="{D374F17D-E16A-444A-9260-973F46044178}" type="slidenum">
              <a:rPr lang="en-US" smtClean="0"/>
              <a:pPr>
                <a:defRPr/>
              </a:pPr>
              <a:t>4</a:t>
            </a:fld>
            <a:endParaRPr lang="en-US" dirty="0"/>
          </a:p>
        </p:txBody>
      </p:sp>
    </p:spTree>
    <p:extLst>
      <p:ext uri="{BB962C8B-B14F-4D97-AF65-F5344CB8AC3E}">
        <p14:creationId xmlns:p14="http://schemas.microsoft.com/office/powerpoint/2010/main" val="92451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505D8-2FA9-4803-8613-1D1025992DE5}"/>
              </a:ext>
            </a:extLst>
          </p:cNvPr>
          <p:cNvSpPr>
            <a:spLocks noGrp="1"/>
          </p:cNvSpPr>
          <p:nvPr>
            <p:ph type="title"/>
          </p:nvPr>
        </p:nvSpPr>
        <p:spPr/>
        <p:txBody>
          <a:bodyPr/>
          <a:lstStyle/>
          <a:p>
            <a:r>
              <a:rPr lang="en-US" dirty="0"/>
              <a:t>Current Planning Status (Cont’d)</a:t>
            </a:r>
          </a:p>
        </p:txBody>
      </p:sp>
      <p:sp>
        <p:nvSpPr>
          <p:cNvPr id="3" name="Content Placeholder 2">
            <a:extLst>
              <a:ext uri="{FF2B5EF4-FFF2-40B4-BE49-F238E27FC236}">
                <a16:creationId xmlns:a16="http://schemas.microsoft.com/office/drawing/2014/main" id="{ED496CDE-B3FC-4DAE-8370-34BB4AEC6E01}"/>
              </a:ext>
            </a:extLst>
          </p:cNvPr>
          <p:cNvSpPr>
            <a:spLocks noGrp="1"/>
          </p:cNvSpPr>
          <p:nvPr>
            <p:ph idx="1"/>
          </p:nvPr>
        </p:nvSpPr>
        <p:spPr/>
        <p:txBody>
          <a:bodyPr/>
          <a:lstStyle/>
          <a:p>
            <a:r>
              <a:rPr lang="en-US" dirty="0"/>
              <a:t>Eliminating Basic Home Upgrade program component; focus on Advanced program component.</a:t>
            </a:r>
          </a:p>
          <a:p>
            <a:r>
              <a:rPr lang="en-US" dirty="0"/>
              <a:t>Public Sector forecast comes from 15% of Commercial Sector (based on historical participation)</a:t>
            </a:r>
          </a:p>
          <a:p>
            <a:r>
              <a:rPr lang="en-US" dirty="0"/>
              <a:t>Consolidated MFEER, MF -HOPPS, MF-EUC, and CMHP into one program. The 2018 combined budget for these four programs is $10,593,353.  The combined forecasted budget for 2019’s is $4,993,019 (47% reduction).</a:t>
            </a:r>
          </a:p>
          <a:p>
            <a:r>
              <a:rPr lang="en-US" dirty="0"/>
              <a:t>SDG&amp;E’s approved IDSM DR budget is $4.640 million; at least $1 million for Residential and approximately $4 million for Commercial decision requirements.</a:t>
            </a:r>
          </a:p>
          <a:p>
            <a:r>
              <a:rPr lang="en-US" dirty="0"/>
              <a:t>Solicitations are expected to begin 4</a:t>
            </a:r>
            <a:r>
              <a:rPr lang="en-US" baseline="30000" dirty="0"/>
              <a:t>th</a:t>
            </a:r>
            <a:r>
              <a:rPr lang="en-US" dirty="0"/>
              <a:t> quarter 2018 and based on the schedule, program sector implementers will begin onboarding with the objective of getting to the minimum 60% requirement by 2022.</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163F97A-D049-4789-B4FD-02146E642EA1}"/>
              </a:ext>
            </a:extLst>
          </p:cNvPr>
          <p:cNvSpPr>
            <a:spLocks noGrp="1"/>
          </p:cNvSpPr>
          <p:nvPr>
            <p:ph type="sldNum" sz="quarter" idx="12"/>
          </p:nvPr>
        </p:nvSpPr>
        <p:spPr/>
        <p:txBody>
          <a:bodyPr/>
          <a:lstStyle/>
          <a:p>
            <a:pPr>
              <a:defRPr/>
            </a:pPr>
            <a:fld id="{D374F17D-E16A-444A-9260-973F46044178}" type="slidenum">
              <a:rPr lang="en-US" smtClean="0"/>
              <a:pPr>
                <a:defRPr/>
              </a:pPr>
              <a:t>5</a:t>
            </a:fld>
            <a:endParaRPr lang="en-US" dirty="0"/>
          </a:p>
        </p:txBody>
      </p:sp>
    </p:spTree>
    <p:extLst>
      <p:ext uri="{BB962C8B-B14F-4D97-AF65-F5344CB8AC3E}">
        <p14:creationId xmlns:p14="http://schemas.microsoft.com/office/powerpoint/2010/main" val="215955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B26C382-3388-4172-B595-3F0E19D17244}"/>
              </a:ext>
            </a:extLst>
          </p:cNvPr>
          <p:cNvSpPr>
            <a:spLocks noGrp="1"/>
          </p:cNvSpPr>
          <p:nvPr>
            <p:ph type="subTitle" idx="1"/>
          </p:nvPr>
        </p:nvSpPr>
        <p:spPr/>
        <p:txBody>
          <a:bodyPr/>
          <a:lstStyle/>
          <a:p>
            <a:endParaRPr lang="en-US" dirty="0"/>
          </a:p>
        </p:txBody>
      </p:sp>
      <p:sp>
        <p:nvSpPr>
          <p:cNvPr id="3" name="Title 2">
            <a:extLst>
              <a:ext uri="{FF2B5EF4-FFF2-40B4-BE49-F238E27FC236}">
                <a16:creationId xmlns:a16="http://schemas.microsoft.com/office/drawing/2014/main" id="{4644F50F-4EDF-423A-99C5-1A3571FF2829}"/>
              </a:ext>
            </a:extLst>
          </p:cNvPr>
          <p:cNvSpPr>
            <a:spLocks noGrp="1"/>
          </p:cNvSpPr>
          <p:nvPr>
            <p:ph type="title"/>
          </p:nvPr>
        </p:nvSpPr>
        <p:spPr/>
        <p:txBody>
          <a:bodyPr/>
          <a:lstStyle/>
          <a:p>
            <a:r>
              <a:rPr lang="en-US" dirty="0"/>
              <a:t>Appendix</a:t>
            </a:r>
          </a:p>
        </p:txBody>
      </p:sp>
    </p:spTree>
    <p:extLst>
      <p:ext uri="{BB962C8B-B14F-4D97-AF65-F5344CB8AC3E}">
        <p14:creationId xmlns:p14="http://schemas.microsoft.com/office/powerpoint/2010/main" val="1551601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7FD5A-7479-450D-9D25-202562442CFA}"/>
              </a:ext>
            </a:extLst>
          </p:cNvPr>
          <p:cNvSpPr>
            <a:spLocks noGrp="1"/>
          </p:cNvSpPr>
          <p:nvPr>
            <p:ph type="title"/>
          </p:nvPr>
        </p:nvSpPr>
        <p:spPr>
          <a:xfrm>
            <a:off x="467139" y="152400"/>
            <a:ext cx="5943600" cy="563563"/>
          </a:xfrm>
        </p:spPr>
        <p:txBody>
          <a:bodyPr/>
          <a:lstStyle/>
          <a:p>
            <a:r>
              <a:rPr lang="en-US" dirty="0"/>
              <a:t>Issues Addressed by Business Sectors</a:t>
            </a:r>
          </a:p>
        </p:txBody>
      </p:sp>
      <p:sp>
        <p:nvSpPr>
          <p:cNvPr id="3" name="Content Placeholder 2">
            <a:extLst>
              <a:ext uri="{FF2B5EF4-FFF2-40B4-BE49-F238E27FC236}">
                <a16:creationId xmlns:a16="http://schemas.microsoft.com/office/drawing/2014/main" id="{9F5E3598-629D-4D19-8595-B83DDABCC30C}"/>
              </a:ext>
            </a:extLst>
          </p:cNvPr>
          <p:cNvSpPr>
            <a:spLocks noGrp="1"/>
          </p:cNvSpPr>
          <p:nvPr>
            <p:ph idx="1"/>
          </p:nvPr>
        </p:nvSpPr>
        <p:spPr/>
        <p:txBody>
          <a:bodyPr/>
          <a:lstStyle/>
          <a:p>
            <a:r>
              <a:rPr lang="en-US" sz="1400" dirty="0"/>
              <a:t>Describe changes made to reduce or remove unnecessary duplication; changes to better align with programs offered by other Program Administrators (PAs); and new programs	</a:t>
            </a:r>
          </a:p>
          <a:p>
            <a:r>
              <a:rPr lang="en-US" sz="1400" dirty="0"/>
              <a:t>For programs the PA proposes to significantly expand or reduce (i.e., more than 40 percent change in funding):  provide a reason for these changes, and specifically what changes are being made, e.g., changes to design, incentive levels, eligible measures, </a:t>
            </a:r>
          </a:p>
          <a:p>
            <a:r>
              <a:rPr lang="en-US" sz="1400" dirty="0"/>
              <a:t>For programs a PA proposes to terminate:  discuss whether the PA expects the program’s cost‑effectiveness to improve over time, or whether previous evaluations show the program is consistently not meeting expected energy savings</a:t>
            </a:r>
          </a:p>
          <a:p>
            <a:r>
              <a:rPr lang="en-US" sz="1400" dirty="0"/>
              <a:t>For programs that are not cost‑effective (1.0 TRC) and that a PA proposes to continue:  explain whether the PA expects that the program’s cost‑effectiveness will improve over time, and if so, what is the basis for this expectation, i.e., what specific factors would lead to	 </a:t>
            </a:r>
          </a:p>
          <a:p>
            <a:r>
              <a:rPr lang="en-US" sz="1400" dirty="0"/>
              <a:t> Describe reassessed or altered strategies (budget reductions, retired measures, etc.) and/or general approaches to improve cost‑effectiveness	</a:t>
            </a:r>
          </a:p>
          <a:p>
            <a:r>
              <a:rPr lang="en-US" sz="1400" dirty="0"/>
              <a:t>Describe the outlook relative to solicitation (e.g., ramping up/ramping down, expected solicitation schedule) 	</a:t>
            </a:r>
          </a:p>
          <a:p>
            <a:r>
              <a:rPr lang="en-US" sz="1400" dirty="0"/>
              <a:t>Add additional comments as needed</a:t>
            </a:r>
          </a:p>
          <a:p>
            <a:endParaRPr lang="en-US" dirty="0"/>
          </a:p>
        </p:txBody>
      </p:sp>
      <p:sp>
        <p:nvSpPr>
          <p:cNvPr id="4" name="Slide Number Placeholder 3">
            <a:extLst>
              <a:ext uri="{FF2B5EF4-FFF2-40B4-BE49-F238E27FC236}">
                <a16:creationId xmlns:a16="http://schemas.microsoft.com/office/drawing/2014/main" id="{DD15C5A0-5ADF-4B38-BF6D-E49434A681C2}"/>
              </a:ext>
            </a:extLst>
          </p:cNvPr>
          <p:cNvSpPr>
            <a:spLocks noGrp="1"/>
          </p:cNvSpPr>
          <p:nvPr>
            <p:ph type="sldNum" sz="quarter" idx="12"/>
          </p:nvPr>
        </p:nvSpPr>
        <p:spPr/>
        <p:txBody>
          <a:bodyPr/>
          <a:lstStyle/>
          <a:p>
            <a:pPr>
              <a:defRPr/>
            </a:pPr>
            <a:fld id="{D374F17D-E16A-444A-9260-973F46044178}" type="slidenum">
              <a:rPr lang="en-US" smtClean="0"/>
              <a:pPr>
                <a:defRPr/>
              </a:pPr>
              <a:t>7</a:t>
            </a:fld>
            <a:endParaRPr lang="en-US" dirty="0"/>
          </a:p>
        </p:txBody>
      </p:sp>
    </p:spTree>
    <p:extLst>
      <p:ext uri="{BB962C8B-B14F-4D97-AF65-F5344CB8AC3E}">
        <p14:creationId xmlns:p14="http://schemas.microsoft.com/office/powerpoint/2010/main" val="1525886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C9B4-AF89-4D39-81D4-F9140730E582}"/>
              </a:ext>
            </a:extLst>
          </p:cNvPr>
          <p:cNvSpPr>
            <a:spLocks noGrp="1"/>
          </p:cNvSpPr>
          <p:nvPr>
            <p:ph type="title"/>
          </p:nvPr>
        </p:nvSpPr>
        <p:spPr/>
        <p:txBody>
          <a:bodyPr/>
          <a:lstStyle/>
          <a:p>
            <a:r>
              <a:rPr lang="en-US" dirty="0"/>
              <a:t>Residential Sector—Single Family Subsector</a:t>
            </a:r>
          </a:p>
        </p:txBody>
      </p:sp>
      <p:sp>
        <p:nvSpPr>
          <p:cNvPr id="3" name="Content Placeholder 2">
            <a:extLst>
              <a:ext uri="{FF2B5EF4-FFF2-40B4-BE49-F238E27FC236}">
                <a16:creationId xmlns:a16="http://schemas.microsoft.com/office/drawing/2014/main" id="{F9302F69-E26C-49CB-A3FF-4AD626A2AEBB}"/>
              </a:ext>
            </a:extLst>
          </p:cNvPr>
          <p:cNvSpPr>
            <a:spLocks noGrp="1"/>
          </p:cNvSpPr>
          <p:nvPr>
            <p:ph idx="1"/>
          </p:nvPr>
        </p:nvSpPr>
        <p:spPr/>
        <p:txBody>
          <a:bodyPr/>
          <a:lstStyle/>
          <a:p>
            <a:r>
              <a:rPr lang="en-US" dirty="0"/>
              <a:t>	Home Upgrade Program:</a:t>
            </a:r>
          </a:p>
          <a:p>
            <a:pPr lvl="1"/>
            <a:r>
              <a:rPr lang="en-US" dirty="0"/>
              <a:t>Eliminate the Basic Home Upgrade path to eliminate offering duplicate measures.</a:t>
            </a:r>
          </a:p>
          <a:p>
            <a:pPr lvl="1"/>
            <a:r>
              <a:rPr lang="en-US" dirty="0"/>
              <a:t>Focus program on the Advanced Home Upgrade path.</a:t>
            </a:r>
          </a:p>
          <a:p>
            <a:pPr lvl="1"/>
            <a:r>
              <a:rPr lang="en-US" dirty="0"/>
              <a:t>The cost effectiveness for this program most likely will not improve with the streamlining of the program offering.  We expect a more cost-effective solution through our RFA process </a:t>
            </a:r>
          </a:p>
          <a:p>
            <a:pPr lvl="1"/>
            <a:r>
              <a:rPr lang="en-US" dirty="0"/>
              <a:t>Program offering will continue through PY 2019 or until budget is exhausted. </a:t>
            </a:r>
          </a:p>
          <a:p>
            <a:pPr lvl="1"/>
            <a:r>
              <a:rPr lang="en-US" dirty="0"/>
              <a:t>An RFA for this market is scheduled for Q1 of 2019 with a new program launching around Q2 of 2020.	</a:t>
            </a:r>
          </a:p>
        </p:txBody>
      </p:sp>
      <p:sp>
        <p:nvSpPr>
          <p:cNvPr id="4" name="Slide Number Placeholder 3">
            <a:extLst>
              <a:ext uri="{FF2B5EF4-FFF2-40B4-BE49-F238E27FC236}">
                <a16:creationId xmlns:a16="http://schemas.microsoft.com/office/drawing/2014/main" id="{72C1B74F-A638-4C7B-932D-0679DA07AAAB}"/>
              </a:ext>
            </a:extLst>
          </p:cNvPr>
          <p:cNvSpPr>
            <a:spLocks noGrp="1"/>
          </p:cNvSpPr>
          <p:nvPr>
            <p:ph type="sldNum" sz="quarter" idx="12"/>
          </p:nvPr>
        </p:nvSpPr>
        <p:spPr/>
        <p:txBody>
          <a:bodyPr/>
          <a:lstStyle/>
          <a:p>
            <a:pPr>
              <a:defRPr/>
            </a:pPr>
            <a:fld id="{D374F17D-E16A-444A-9260-973F46044178}" type="slidenum">
              <a:rPr lang="en-US" smtClean="0"/>
              <a:pPr>
                <a:defRPr/>
              </a:pPr>
              <a:t>8</a:t>
            </a:fld>
            <a:endParaRPr lang="en-US" dirty="0"/>
          </a:p>
        </p:txBody>
      </p:sp>
    </p:spTree>
    <p:extLst>
      <p:ext uri="{BB962C8B-B14F-4D97-AF65-F5344CB8AC3E}">
        <p14:creationId xmlns:p14="http://schemas.microsoft.com/office/powerpoint/2010/main" val="1734028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C9B4-AF89-4D39-81D4-F9140730E582}"/>
              </a:ext>
            </a:extLst>
          </p:cNvPr>
          <p:cNvSpPr>
            <a:spLocks noGrp="1"/>
          </p:cNvSpPr>
          <p:nvPr>
            <p:ph type="title"/>
          </p:nvPr>
        </p:nvSpPr>
        <p:spPr/>
        <p:txBody>
          <a:bodyPr/>
          <a:lstStyle/>
          <a:p>
            <a:r>
              <a:rPr lang="en-US" dirty="0"/>
              <a:t>Residential Sector—MultiFamily Subsector</a:t>
            </a:r>
          </a:p>
        </p:txBody>
      </p:sp>
      <p:sp>
        <p:nvSpPr>
          <p:cNvPr id="3" name="Content Placeholder 2">
            <a:extLst>
              <a:ext uri="{FF2B5EF4-FFF2-40B4-BE49-F238E27FC236}">
                <a16:creationId xmlns:a16="http://schemas.microsoft.com/office/drawing/2014/main" id="{F9302F69-E26C-49CB-A3FF-4AD626A2AEBB}"/>
              </a:ext>
            </a:extLst>
          </p:cNvPr>
          <p:cNvSpPr>
            <a:spLocks noGrp="1"/>
          </p:cNvSpPr>
          <p:nvPr>
            <p:ph idx="1"/>
          </p:nvPr>
        </p:nvSpPr>
        <p:spPr/>
        <p:txBody>
          <a:bodyPr/>
          <a:lstStyle/>
          <a:p>
            <a:r>
              <a:rPr lang="en-US" dirty="0"/>
              <a:t>Consolidated MFEER, MF -HOPPS, MF-EUC, and CMHP into one program. The 2018 combined budget for these four programs is $10,593,353.  The combined forecasted budget for 2019’s is $4,993,019 (47% reduction).</a:t>
            </a:r>
          </a:p>
          <a:p>
            <a:r>
              <a:rPr lang="en-US" dirty="0"/>
              <a:t>Current cost effectiveness is below a 1.0 TRC.  To improve cost effectiveness, exploring custom calculated approach instead of deemed savings.  This will allow for savings at existing baseline. Focus on NMEC approach for savings.</a:t>
            </a:r>
          </a:p>
          <a:p>
            <a:r>
              <a:rPr lang="en-US" dirty="0"/>
              <a:t>Explore partnerships to co-fund measures with water savings opportunities.</a:t>
            </a:r>
          </a:p>
          <a:p>
            <a:r>
              <a:rPr lang="en-US" dirty="0"/>
              <a:t>Program offering will continue through PY 2019 or until budget is exhausted. An RFA for this market is scheduled for Q2 of 2019 with a new program launching around Q3 of 2020.</a:t>
            </a:r>
          </a:p>
          <a:p>
            <a:endParaRPr lang="en-US" dirty="0"/>
          </a:p>
        </p:txBody>
      </p:sp>
      <p:sp>
        <p:nvSpPr>
          <p:cNvPr id="4" name="Slide Number Placeholder 3">
            <a:extLst>
              <a:ext uri="{FF2B5EF4-FFF2-40B4-BE49-F238E27FC236}">
                <a16:creationId xmlns:a16="http://schemas.microsoft.com/office/drawing/2014/main" id="{72C1B74F-A638-4C7B-932D-0679DA07AAAB}"/>
              </a:ext>
            </a:extLst>
          </p:cNvPr>
          <p:cNvSpPr>
            <a:spLocks noGrp="1"/>
          </p:cNvSpPr>
          <p:nvPr>
            <p:ph type="sldNum" sz="quarter" idx="12"/>
          </p:nvPr>
        </p:nvSpPr>
        <p:spPr/>
        <p:txBody>
          <a:bodyPr/>
          <a:lstStyle/>
          <a:p>
            <a:pPr>
              <a:defRPr/>
            </a:pPr>
            <a:fld id="{D374F17D-E16A-444A-9260-973F46044178}" type="slidenum">
              <a:rPr lang="en-US" smtClean="0"/>
              <a:pPr>
                <a:defRPr/>
              </a:pPr>
              <a:t>9</a:t>
            </a:fld>
            <a:endParaRPr lang="en-US" dirty="0"/>
          </a:p>
        </p:txBody>
      </p:sp>
    </p:spTree>
    <p:extLst>
      <p:ext uri="{BB962C8B-B14F-4D97-AF65-F5344CB8AC3E}">
        <p14:creationId xmlns:p14="http://schemas.microsoft.com/office/powerpoint/2010/main" val="278119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5696</TotalTime>
  <Words>1788</Words>
  <Application>Microsoft Office PowerPoint</Application>
  <PresentationFormat>On-screen Show (4:3)</PresentationFormat>
  <Paragraphs>150</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Verdana</vt:lpstr>
      <vt:lpstr>Office Theme</vt:lpstr>
      <vt:lpstr>Overview of 2019 Energy Efficiency Portfolio</vt:lpstr>
      <vt:lpstr>Draft Budget, Savings &amp; Cost Effectiveness</vt:lpstr>
      <vt:lpstr>Notes on Draft Budget, Savings and Cost Effectiveness</vt:lpstr>
      <vt:lpstr>Current Planning Status</vt:lpstr>
      <vt:lpstr>Current Planning Status (Cont’d)</vt:lpstr>
      <vt:lpstr>Appendix</vt:lpstr>
      <vt:lpstr>Issues Addressed by Business Sectors</vt:lpstr>
      <vt:lpstr>Residential Sector—Single Family Subsector</vt:lpstr>
      <vt:lpstr>Residential Sector—MultiFamily Subsector</vt:lpstr>
      <vt:lpstr>Commercial Sector—Large Commercial Subsector</vt:lpstr>
      <vt:lpstr>Commercial Sector—Small Commercial Subsector</vt:lpstr>
      <vt:lpstr>Industrial Sector</vt:lpstr>
      <vt:lpstr>Agricultural Sector</vt:lpstr>
      <vt:lpstr>Public Sector</vt:lpstr>
      <vt:lpstr>Public Sector (Cont’d)</vt:lpstr>
      <vt:lpstr>WE&amp;T-Integrated EE Training (formerly Centergies)</vt:lpstr>
      <vt:lpstr>Financing Programs</vt:lpstr>
      <vt:lpstr>IDSM Programs</vt:lpstr>
      <vt:lpstr>IDSM Programs (Cont’d)</vt:lpstr>
      <vt:lpstr>SDG&amp;E Status of Statewide Programs</vt:lpstr>
    </vt:vector>
  </TitlesOfParts>
  <Company>viadesign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Besa, Athena</cp:lastModifiedBy>
  <cp:revision>241</cp:revision>
  <cp:lastPrinted>2015-05-19T15:38:17Z</cp:lastPrinted>
  <dcterms:created xsi:type="dcterms:W3CDTF">2011-12-15T00:43:44Z</dcterms:created>
  <dcterms:modified xsi:type="dcterms:W3CDTF">2018-07-31T21:05:33Z</dcterms:modified>
</cp:coreProperties>
</file>