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59" r:id="rId5"/>
    <p:sldId id="372" r:id="rId6"/>
    <p:sldId id="381" r:id="rId7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ie Gardner" initials="MG" lastIdx="1" clrIdx="0">
    <p:extLst>
      <p:ext uri="{19B8F6BF-5375-455C-9EA6-DF929625EA0E}">
        <p15:presenceInfo xmlns:p15="http://schemas.microsoft.com/office/powerpoint/2012/main" userId="S::mgardner@resource-innovations.com::2424ae1d-562a-4f6b-a7e1-933581aaf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9A433"/>
    <a:srgbClr val="0F6689"/>
    <a:srgbClr val="E35205"/>
    <a:srgbClr val="284969"/>
    <a:srgbClr val="08458B"/>
    <a:srgbClr val="08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2109"/>
  </p:normalViewPr>
  <p:slideViewPr>
    <p:cSldViewPr snapToGrid="0" snapToObjects="1">
      <p:cViewPr varScale="1">
        <p:scale>
          <a:sx n="104" d="100"/>
          <a:sy n="104" d="100"/>
        </p:scale>
        <p:origin x="424" y="192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-51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1A0D-E902-E24B-9B74-09CFCA4B9EFD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75B1-A8DA-404E-9BB6-E6694A6C5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44E2-B091-D142-9144-C0A4F0E4E1CB}" type="datetimeFigureOut">
              <a:rPr lang="en-US" smtClean="0"/>
              <a:pPr/>
              <a:t>10/19/20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A899-2634-DC42-8197-E1CAE854D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081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accent4">
                    <a:lumMod val="75000"/>
                  </a:schemeClr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accent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029220"/>
            <a:ext cx="22860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24834" indent="-524834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600" b="0" i="0">
                <a:latin typeface="Franklin Gothic Book Regular"/>
              </a:defRPr>
            </a:lvl1pPr>
            <a:lvl2pPr marL="117082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2pPr>
            <a:lvl3pPr marL="1870602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3pPr>
            <a:lvl4pPr marL="257038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800" b="0" i="0">
                <a:latin typeface="Franklin Gothic Book Regular"/>
              </a:defRPr>
            </a:lvl4pPr>
            <a:lvl5pPr marL="3270160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400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0880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63677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2pPr>
            <a:lvl3pPr marL="937722" indent="-300943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3pPr>
            <a:lvl4pPr marL="1256111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/>
            </a:lvl4pPr>
            <a:lvl5pPr marL="3427174" indent="-628056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23947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3200"/>
            </a:lvl1pPr>
            <a:lvl2pPr marL="713106" indent="-394716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2pPr>
            <a:lvl3pPr marL="937722" indent="-300943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3pPr>
            <a:lvl4pPr marL="1256111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2400"/>
            </a:lvl4pPr>
            <a:lvl5pPr marL="3191653" indent="-392535">
              <a:buClr>
                <a:schemeClr val="accent5"/>
              </a:buClr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BE708-2156-D840-BF05-EB6940ABF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B134B-DCB6-9249-BB5A-33C7CEF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066" y="7360278"/>
            <a:ext cx="1828800" cy="3657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Dark">
    <p:bg>
      <p:bgPr>
        <a:solidFill>
          <a:srgbClr val="0F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the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316200"/>
            <a:ext cx="1828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_Br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15" y="7316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6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_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64" y="7303911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674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_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198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_Breaker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109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hot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802B-32CE-4390-AE8D-8341C329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52" r="1299" b="917"/>
          <a:stretch/>
        </p:blipFill>
        <p:spPr>
          <a:xfrm>
            <a:off x="0" y="0"/>
            <a:ext cx="13807440" cy="782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BB76F-7C8B-4F40-83B8-8E15CB5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858000"/>
            <a:ext cx="2286000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1902D-91F5-5A45-ADF5-AE71ABBB4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508372"/>
            <a:ext cx="8771003" cy="3300070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Page Graph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672365"/>
            <a:ext cx="11744960" cy="1603075"/>
          </a:xfrm>
        </p:spPr>
        <p:txBody>
          <a:bodyPr anchor="t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AFBA-9EBF-4340-BABF-0BB24DA393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0880" y="5761238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 cap="none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95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6886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600" b="0" i="0">
                <a:latin typeface="Franklin Gothic Book Regular"/>
              </a:defRPr>
            </a:lvl1pPr>
            <a:lvl2pPr marL="93772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2pPr>
            <a:lvl3pPr marL="1406584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3pPr>
            <a:lvl4pPr marL="1724973" indent="-34892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800" b="0" i="0">
                <a:latin typeface="Franklin Gothic Book Regular"/>
              </a:defRPr>
            </a:lvl4pPr>
            <a:lvl5pPr marL="3149008" indent="-34989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747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66" r:id="rId8"/>
    <p:sldLayoutId id="2147483650" r:id="rId9"/>
    <p:sldLayoutId id="2147483667" r:id="rId10"/>
    <p:sldLayoutId id="2147483652" r:id="rId11"/>
    <p:sldLayoutId id="2147483661" r:id="rId12"/>
  </p:sldLayoutIdLst>
  <p:hf hdr="0" ftr="0" dt="0"/>
  <p:txStyles>
    <p:titleStyle>
      <a:lvl1pPr algn="l" defTabSz="699779" rtl="0" eaLnBrk="1" latinLnBrk="0" hangingPunct="1">
        <a:spcBef>
          <a:spcPct val="0"/>
        </a:spcBef>
        <a:buNone/>
        <a:defRPr sz="4000" b="0" i="0" kern="1200">
          <a:solidFill>
            <a:schemeClr val="accent4">
              <a:lumMod val="75000"/>
            </a:schemeClr>
          </a:solidFill>
          <a:latin typeface="Rockwell Regular"/>
          <a:ea typeface="+mj-ea"/>
          <a:cs typeface="Rockwell"/>
        </a:defRPr>
      </a:lvl1pPr>
    </p:titleStyle>
    <p:bodyStyle>
      <a:lvl1pPr marL="524834" indent="-524834" algn="l" defTabSz="699779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1pPr>
      <a:lvl2pPr marL="1137142" indent="-437363" algn="l" defTabSz="699779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2pPr>
      <a:lvl3pPr marL="1749450" indent="-349890" algn="l" defTabSz="69977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3pPr>
      <a:lvl4pPr marL="2449229" indent="-349890" algn="l" defTabSz="69977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4pPr>
      <a:lvl5pPr marL="3149008" indent="-349890" algn="l" defTabSz="699779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5pPr>
      <a:lvl6pPr marL="384878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568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834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8126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7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55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33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911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89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67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45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823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D594-5546-C84A-80D8-F6ECE712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87" y="1855838"/>
            <a:ext cx="12262845" cy="2129216"/>
          </a:xfrm>
        </p:spPr>
        <p:txBody>
          <a:bodyPr/>
          <a:lstStyle/>
          <a:p>
            <a:r>
              <a:rPr lang="en-US" sz="4800" dirty="0">
                <a:latin typeface="Rockwell" panose="02060603020205020403" pitchFamily="18" charset="77"/>
              </a:rPr>
              <a:t>Status of CAEECC MT Working Group:  MT and EE Overlap (Savings Attribution)</a:t>
            </a:r>
            <a:endParaRPr lang="en-US" sz="4800" i="1" dirty="0">
              <a:latin typeface="Rockwell" panose="02060603020205020403" pitchFamily="18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9E658-AD02-C94C-8952-C31858C0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687" y="4519874"/>
            <a:ext cx="11744960" cy="11610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October 21, 2020</a:t>
            </a:r>
          </a:p>
        </p:txBody>
      </p:sp>
    </p:spTree>
    <p:extLst>
      <p:ext uri="{BB962C8B-B14F-4D97-AF65-F5344CB8AC3E}">
        <p14:creationId xmlns:p14="http://schemas.microsoft.com/office/powerpoint/2010/main" val="14696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CC116E-2E22-CF4E-AD57-D143C55F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277144"/>
            <a:ext cx="12435840" cy="1646697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MT and RA Savings</a:t>
            </a:r>
            <a:br>
              <a:rPr lang="en-US" dirty="0"/>
            </a:br>
            <a:r>
              <a:rPr lang="en-US" sz="3100" dirty="0"/>
              <a:t>Sub-WG</a:t>
            </a:r>
            <a:r>
              <a:rPr lang="en-US" dirty="0"/>
              <a:t> </a:t>
            </a:r>
            <a:r>
              <a:rPr lang="en-US" sz="3100" dirty="0"/>
              <a:t>Proposal</a:t>
            </a:r>
            <a:r>
              <a:rPr lang="en-US" sz="3600" dirty="0"/>
              <a:t>:</a:t>
            </a:r>
            <a:r>
              <a:rPr lang="en-US" dirty="0"/>
              <a:t> </a:t>
            </a:r>
            <a:r>
              <a:rPr lang="en-US" sz="3100" dirty="0">
                <a:solidFill>
                  <a:schemeClr val="accent6"/>
                </a:solidFill>
              </a:rPr>
              <a:t>Remove net RA Savings from the MT Savings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1B8EB-3B41-D64D-AE85-7DD7BDDD4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4194" y="1793154"/>
            <a:ext cx="12015366" cy="512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Purpose:  Avoid double counting</a:t>
            </a:r>
          </a:p>
          <a:p>
            <a:pPr marL="0" indent="0">
              <a:buNone/>
            </a:pPr>
            <a:r>
              <a:rPr lang="en-US" sz="2800" dirty="0"/>
              <a:t>Total MT Savings = (MT Units x Savings per unit) </a:t>
            </a:r>
            <a:r>
              <a:rPr lang="en-US" dirty="0"/>
              <a:t>– </a:t>
            </a:r>
            <a:r>
              <a:rPr lang="en-US" sz="2800" dirty="0"/>
              <a:t>RA Net Savings;  </a:t>
            </a:r>
            <a:r>
              <a:rPr lang="en-US" sz="2800" b="1" i="1" dirty="0"/>
              <a:t>Where: </a:t>
            </a:r>
          </a:p>
          <a:p>
            <a:r>
              <a:rPr lang="en-US" sz="2800" b="1" i="1" dirty="0"/>
              <a:t>MT Units </a:t>
            </a:r>
            <a:r>
              <a:rPr lang="en-US" sz="2800" i="1" dirty="0"/>
              <a:t>= Total Market Units – Natural Market Baseline Units</a:t>
            </a:r>
          </a:p>
          <a:p>
            <a:r>
              <a:rPr lang="en-US" sz="2800" b="1" i="1" dirty="0"/>
              <a:t>Savings/Unit </a:t>
            </a:r>
            <a:r>
              <a:rPr lang="en-US" sz="2800" i="1" dirty="0"/>
              <a:t>= Developed in MTI Plan</a:t>
            </a:r>
          </a:p>
          <a:p>
            <a:r>
              <a:rPr lang="en-US" sz="2800" b="1" i="1" dirty="0"/>
              <a:t>RA Net Savings </a:t>
            </a:r>
            <a:r>
              <a:rPr lang="en-US" sz="2800" i="1" dirty="0"/>
              <a:t>= Savings reported in CEDARS </a:t>
            </a:r>
          </a:p>
          <a:p>
            <a:pPr marL="0" indent="0">
              <a:buNone/>
            </a:pPr>
            <a:r>
              <a:rPr lang="en-US" sz="2000" i="1" dirty="0"/>
              <a:t>      for the same market (measures)  targeted</a:t>
            </a:r>
          </a:p>
          <a:p>
            <a:pPr marL="0" indent="0">
              <a:buNone/>
            </a:pPr>
            <a:r>
              <a:rPr lang="en-US" sz="2000" i="1" dirty="0"/>
              <a:t>      by the MT initiative</a:t>
            </a:r>
          </a:p>
          <a:p>
            <a:pPr lvl="2"/>
            <a:r>
              <a:rPr lang="en-US" sz="1600" i="1" dirty="0"/>
              <a:t>Likely a combination of A, B, C</a:t>
            </a:r>
          </a:p>
          <a:p>
            <a:pPr marL="0" indent="0"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A60AB-F866-0540-BAE0-1D22318F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716BE055-3314-2D4A-A606-82BA4EBBFBB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3B3350D7-97D4-3E4F-9C5A-69EBE15D473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9" y="3886200"/>
            <a:ext cx="7589211" cy="4045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FAF0EE-27F2-7441-82FC-36358205F2A1}"/>
              </a:ext>
            </a:extLst>
          </p:cNvPr>
          <p:cNvCxnSpPr/>
          <p:nvPr/>
        </p:nvCxnSpPr>
        <p:spPr>
          <a:xfrm>
            <a:off x="828040" y="1684129"/>
            <a:ext cx="12161520" cy="0"/>
          </a:xfrm>
          <a:prstGeom prst="line">
            <a:avLst/>
          </a:prstGeom>
          <a:ln w="7302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5FC313-33A2-0F40-A383-A3C5A90F7C1F}"/>
              </a:ext>
            </a:extLst>
          </p:cNvPr>
          <p:cNvSpPr txBox="1"/>
          <p:nvPr/>
        </p:nvSpPr>
        <p:spPr>
          <a:xfrm>
            <a:off x="11981190" y="5358318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MT units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0A99BCE-B32F-8F4A-B4BB-DB12B8EAAA32}"/>
              </a:ext>
            </a:extLst>
          </p:cNvPr>
          <p:cNvSpPr/>
          <p:nvPr/>
        </p:nvSpPr>
        <p:spPr>
          <a:xfrm>
            <a:off x="11709400" y="5088194"/>
            <a:ext cx="271790" cy="11413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5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5650-ED5A-6243-8856-02E15B46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526756"/>
            <a:ext cx="12435840" cy="1295400"/>
          </a:xfrm>
        </p:spPr>
        <p:txBody>
          <a:bodyPr/>
          <a:lstStyle/>
          <a:p>
            <a:r>
              <a:rPr lang="en-US" dirty="0"/>
              <a:t>Questions on “net” RA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56CB0-328C-5748-8B22-FAD65A4F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2024579"/>
            <a:ext cx="12435840" cy="5129425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When there are metered savings with multiple measures embedded in one savings number for an RA program, but only one or a few of the measures is an MTI target, how do the savings for the RA program get removed?  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Is CEDARS the best source for net savings?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Will “free rider” RA calculations be biased by the MTI activities?  If so, what can be done? [e.g., keep FR rate static so less penalty to RA from a moving market (This is alluded to in Decision (p 159 in requirements for MTI Plan]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264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8CCF-7C43-1441-A37C-E42F3936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7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_Standard">
      <a:dk1>
        <a:srgbClr val="0F6689"/>
      </a:dk1>
      <a:lt1>
        <a:srgbClr val="FFFFFF"/>
      </a:lt1>
      <a:dk2>
        <a:srgbClr val="000000"/>
      </a:dk2>
      <a:lt2>
        <a:srgbClr val="FFFFFF"/>
      </a:lt2>
      <a:accent1>
        <a:srgbClr val="636466"/>
      </a:accent1>
      <a:accent2>
        <a:srgbClr val="939598"/>
      </a:accent2>
      <a:accent3>
        <a:srgbClr val="000000"/>
      </a:accent3>
      <a:accent4>
        <a:srgbClr val="099FC8"/>
      </a:accent4>
      <a:accent5>
        <a:srgbClr val="F9A433"/>
      </a:accent5>
      <a:accent6>
        <a:srgbClr val="E35205"/>
      </a:accent6>
      <a:hlink>
        <a:srgbClr val="F9A433"/>
      </a:hlink>
      <a:folHlink>
        <a:srgbClr val="E35205"/>
      </a:folHlink>
    </a:clrScheme>
    <a:fontScheme name="RI_Brand_Fonts_Alt">
      <a:maj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18AF89B6DE644A21ABA78B52DC482" ma:contentTypeVersion="6" ma:contentTypeDescription="Create a new document." ma:contentTypeScope="" ma:versionID="171528dbdb7f8ace22603faa56c1ae22">
  <xsd:schema xmlns:xsd="http://www.w3.org/2001/XMLSchema" xmlns:xs="http://www.w3.org/2001/XMLSchema" xmlns:p="http://schemas.microsoft.com/office/2006/metadata/properties" xmlns:ns2="32bfce61-d89e-4ff8-b2c7-0ab2b9d3634a" targetNamespace="http://schemas.microsoft.com/office/2006/metadata/properties" ma:root="true" ma:fieldsID="660f9297846a5dbb99b499f9ff15ec86" ns2:_="">
    <xsd:import namespace="32bfce61-d89e-4ff8-b2c7-0ab2b9d36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fce61-d89e-4ff8-b2c7-0ab2b9d3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3203F-6490-46A7-BD67-2D25CCC55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C500B4-BC3D-40C0-9C16-B4231F38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fce61-d89e-4ff8-b2c7-0ab2b9d36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370089-1D1C-453B-A7D5-DC4EFFBA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228</Words>
  <Application>Microsoft Macintosh PowerPoint</Application>
  <PresentationFormat>Custom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Franklin Gothic Book</vt:lpstr>
      <vt:lpstr>Franklin Gothic Book Regular</vt:lpstr>
      <vt:lpstr>Helvetica</vt:lpstr>
      <vt:lpstr>Rockwell</vt:lpstr>
      <vt:lpstr>Rockwell Regular</vt:lpstr>
      <vt:lpstr>Office Theme</vt:lpstr>
      <vt:lpstr>Status of CAEECC MT Working Group:  MT and EE Overlap (Savings Attribution)</vt:lpstr>
      <vt:lpstr>MT and RA Savings Sub-WG Proposal: Remove net RA Savings from the MT Savings</vt:lpstr>
      <vt:lpstr>Questions on “net” RA savings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MT Working Group Savings, C&amp;S,  and Goals:  Examples from Other Regions</dc:title>
  <dc:creator>Margie Gardner</dc:creator>
  <cp:lastModifiedBy>Jonathan Raab</cp:lastModifiedBy>
  <cp:revision>92</cp:revision>
  <cp:lastPrinted>2020-08-11T14:17:57Z</cp:lastPrinted>
  <dcterms:created xsi:type="dcterms:W3CDTF">2020-07-22T00:06:32Z</dcterms:created>
  <dcterms:modified xsi:type="dcterms:W3CDTF">2020-10-19T21:42:52Z</dcterms:modified>
</cp:coreProperties>
</file>