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2" r:id="rId3"/>
    <p:sldMasterId id="2147483695" r:id="rId4"/>
  </p:sldMasterIdLst>
  <p:notesMasterIdLst>
    <p:notesMasterId r:id="rId36"/>
  </p:notesMasterIdLst>
  <p:sldIdLst>
    <p:sldId id="721" r:id="rId5"/>
    <p:sldId id="722" r:id="rId6"/>
    <p:sldId id="269" r:id="rId7"/>
    <p:sldId id="733" r:id="rId8"/>
    <p:sldId id="758" r:id="rId9"/>
    <p:sldId id="745" r:id="rId10"/>
    <p:sldId id="753" r:id="rId11"/>
    <p:sldId id="755" r:id="rId12"/>
    <p:sldId id="756" r:id="rId13"/>
    <p:sldId id="757" r:id="rId14"/>
    <p:sldId id="759" r:id="rId15"/>
    <p:sldId id="760" r:id="rId16"/>
    <p:sldId id="770" r:id="rId17"/>
    <p:sldId id="747" r:id="rId18"/>
    <p:sldId id="256" r:id="rId19"/>
    <p:sldId id="708" r:id="rId20"/>
    <p:sldId id="709" r:id="rId21"/>
    <p:sldId id="710" r:id="rId22"/>
    <p:sldId id="711" r:id="rId23"/>
    <p:sldId id="737" r:id="rId24"/>
    <p:sldId id="725" r:id="rId25"/>
    <p:sldId id="726" r:id="rId26"/>
    <p:sldId id="749" r:id="rId27"/>
    <p:sldId id="750" r:id="rId28"/>
    <p:sldId id="771" r:id="rId29"/>
    <p:sldId id="751" r:id="rId30"/>
    <p:sldId id="769" r:id="rId31"/>
    <p:sldId id="752" r:id="rId32"/>
    <p:sldId id="743" r:id="rId33"/>
    <p:sldId id="744" r:id="rId34"/>
    <p:sldId id="74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83"/>
    <p:restoredTop sz="96327"/>
  </p:normalViewPr>
  <p:slideViewPr>
    <p:cSldViewPr snapToGrid="0" snapToObjects="1">
      <p:cViewPr varScale="1">
        <p:scale>
          <a:sx n="100" d="100"/>
          <a:sy n="100" d="100"/>
        </p:scale>
        <p:origin x="192"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9BCE3-5D85-4870-8A9F-DC7639DE99A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DEAE7BD-A8E0-486F-AFBA-866C49167070}">
      <dgm:prSet/>
      <dgm:spPr/>
      <dgm:t>
        <a:bodyPr/>
        <a:lstStyle/>
        <a:p>
          <a:pPr>
            <a:lnSpc>
              <a:spcPct val="100000"/>
            </a:lnSpc>
          </a:pPr>
          <a:r>
            <a:rPr lang="en-US" dirty="0"/>
            <a:t>Raise hand to enter queue – then unmute when called upon</a:t>
          </a:r>
        </a:p>
      </dgm:t>
    </dgm:pt>
    <dgm:pt modelId="{6CC9FE1B-B228-47D2-9268-FDF7CD9C2C8B}" type="parTrans" cxnId="{090B71BA-2F88-48C7-B360-A078E2BEEAFB}">
      <dgm:prSet/>
      <dgm:spPr/>
      <dgm:t>
        <a:bodyPr/>
        <a:lstStyle/>
        <a:p>
          <a:endParaRPr lang="en-US"/>
        </a:p>
      </dgm:t>
    </dgm:pt>
    <dgm:pt modelId="{D6A2CD84-38E9-4C66-97B8-FFCBBAA233D4}" type="sibTrans" cxnId="{090B71BA-2F88-48C7-B360-A078E2BEEAFB}">
      <dgm:prSet/>
      <dgm:spPr/>
      <dgm:t>
        <a:bodyPr/>
        <a:lstStyle/>
        <a:p>
          <a:endParaRPr lang="en-US"/>
        </a:p>
      </dgm:t>
    </dgm:pt>
    <dgm:pt modelId="{972514A3-B0B0-4765-ACE1-40BC90805160}">
      <dgm:prSet/>
      <dgm:spPr/>
      <dgm:t>
        <a:bodyPr/>
        <a:lstStyle/>
        <a:p>
          <a:pPr>
            <a:lnSpc>
              <a:spcPct val="100000"/>
            </a:lnSpc>
          </a:pPr>
          <a:r>
            <a:rPr lang="en-US"/>
            <a:t>Mute when not speaking</a:t>
          </a:r>
        </a:p>
      </dgm:t>
    </dgm:pt>
    <dgm:pt modelId="{9B5A35C7-FEE3-4909-A1C6-1B744CC98B3A}" type="parTrans" cxnId="{590F302F-9F95-402D-B256-1F9E7F0449C6}">
      <dgm:prSet/>
      <dgm:spPr/>
      <dgm:t>
        <a:bodyPr/>
        <a:lstStyle/>
        <a:p>
          <a:endParaRPr lang="en-US"/>
        </a:p>
      </dgm:t>
    </dgm:pt>
    <dgm:pt modelId="{C3A7047D-B84B-4607-BD17-767F89FE5F60}" type="sibTrans" cxnId="{590F302F-9F95-402D-B256-1F9E7F0449C6}">
      <dgm:prSet/>
      <dgm:spPr/>
      <dgm:t>
        <a:bodyPr/>
        <a:lstStyle/>
        <a:p>
          <a:endParaRPr lang="en-US"/>
        </a:p>
      </dgm:t>
    </dgm:pt>
    <dgm:pt modelId="{31D2A422-A6EA-42BC-AE25-28AD4F03DF49}">
      <dgm:prSet/>
      <dgm:spPr/>
      <dgm:t>
        <a:bodyPr/>
        <a:lstStyle/>
        <a:p>
          <a:pPr>
            <a:lnSpc>
              <a:spcPct val="100000"/>
            </a:lnSpc>
          </a:pPr>
          <a:r>
            <a:rPr lang="en-US"/>
            <a:t>Zoom in &amp; out of documents</a:t>
          </a:r>
        </a:p>
      </dgm:t>
    </dgm:pt>
    <dgm:pt modelId="{930F7AFC-AB38-4F67-8106-DC12B6FB7AA2}" type="parTrans" cxnId="{656AEC4C-647B-4623-AE1E-5F86EB7A9EAE}">
      <dgm:prSet/>
      <dgm:spPr/>
      <dgm:t>
        <a:bodyPr/>
        <a:lstStyle/>
        <a:p>
          <a:endParaRPr lang="en-US"/>
        </a:p>
      </dgm:t>
    </dgm:pt>
    <dgm:pt modelId="{88068A44-8B80-46BC-8809-8A1BF16DE184}" type="sibTrans" cxnId="{656AEC4C-647B-4623-AE1E-5F86EB7A9EAE}">
      <dgm:prSet/>
      <dgm:spPr/>
      <dgm:t>
        <a:bodyPr/>
        <a:lstStyle/>
        <a:p>
          <a:endParaRPr lang="en-US"/>
        </a:p>
      </dgm:t>
    </dgm:pt>
    <dgm:pt modelId="{0C538F9C-1848-412F-A33F-C87EAA4F3CFB}" type="pres">
      <dgm:prSet presAssocID="{2BA9BCE3-5D85-4870-8A9F-DC7639DE99A2}" presName="root" presStyleCnt="0">
        <dgm:presLayoutVars>
          <dgm:dir/>
          <dgm:resizeHandles val="exact"/>
        </dgm:presLayoutVars>
      </dgm:prSet>
      <dgm:spPr/>
    </dgm:pt>
    <dgm:pt modelId="{3F849958-38CC-46FF-B95B-6A32EB8E0E30}" type="pres">
      <dgm:prSet presAssocID="{FDEAE7BD-A8E0-486F-AFBA-866C49167070}" presName="compNode" presStyleCnt="0"/>
      <dgm:spPr/>
    </dgm:pt>
    <dgm:pt modelId="{3FB4F020-149E-49D2-9E71-E6E7D552333E}" type="pres">
      <dgm:prSet presAssocID="{FDEAE7BD-A8E0-486F-AFBA-866C491670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a:ext>
      </dgm:extLst>
    </dgm:pt>
    <dgm:pt modelId="{623FDACC-389D-46ED-A935-1B2F1CB5115C}" type="pres">
      <dgm:prSet presAssocID="{FDEAE7BD-A8E0-486F-AFBA-866C49167070}" presName="spaceRect" presStyleCnt="0"/>
      <dgm:spPr/>
    </dgm:pt>
    <dgm:pt modelId="{2630AB69-E4D9-4326-8469-DDD46E8E94DC}" type="pres">
      <dgm:prSet presAssocID="{FDEAE7BD-A8E0-486F-AFBA-866C49167070}" presName="textRect" presStyleLbl="revTx" presStyleIdx="0" presStyleCnt="3">
        <dgm:presLayoutVars>
          <dgm:chMax val="1"/>
          <dgm:chPref val="1"/>
        </dgm:presLayoutVars>
      </dgm:prSet>
      <dgm:spPr/>
    </dgm:pt>
    <dgm:pt modelId="{57A8F07C-AA8C-437E-ADF2-6EE70319C843}" type="pres">
      <dgm:prSet presAssocID="{D6A2CD84-38E9-4C66-97B8-FFCBBAA233D4}" presName="sibTrans" presStyleCnt="0"/>
      <dgm:spPr/>
    </dgm:pt>
    <dgm:pt modelId="{709882F7-D008-488D-85EF-DD34DC8E42F9}" type="pres">
      <dgm:prSet presAssocID="{972514A3-B0B0-4765-ACE1-40BC90805160}" presName="compNode" presStyleCnt="0"/>
      <dgm:spPr/>
    </dgm:pt>
    <dgm:pt modelId="{065AE336-4380-4C84-A674-CF9EDAD8E718}" type="pres">
      <dgm:prSet presAssocID="{972514A3-B0B0-4765-ACE1-40BC908051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19BBF517-EDA6-407E-BBB1-887AB0043ABA}" type="pres">
      <dgm:prSet presAssocID="{972514A3-B0B0-4765-ACE1-40BC90805160}" presName="spaceRect" presStyleCnt="0"/>
      <dgm:spPr/>
    </dgm:pt>
    <dgm:pt modelId="{49F0A529-CF80-42FB-8961-528866FDF05F}" type="pres">
      <dgm:prSet presAssocID="{972514A3-B0B0-4765-ACE1-40BC90805160}" presName="textRect" presStyleLbl="revTx" presStyleIdx="1" presStyleCnt="3">
        <dgm:presLayoutVars>
          <dgm:chMax val="1"/>
          <dgm:chPref val="1"/>
        </dgm:presLayoutVars>
      </dgm:prSet>
      <dgm:spPr/>
    </dgm:pt>
    <dgm:pt modelId="{14209E9E-72EB-4CED-A801-CB7522BE863C}" type="pres">
      <dgm:prSet presAssocID="{C3A7047D-B84B-4607-BD17-767F89FE5F60}" presName="sibTrans" presStyleCnt="0"/>
      <dgm:spPr/>
    </dgm:pt>
    <dgm:pt modelId="{52DEB943-7AF3-4185-B870-A2880CA770F7}" type="pres">
      <dgm:prSet presAssocID="{31D2A422-A6EA-42BC-AE25-28AD4F03DF49}" presName="compNode" presStyleCnt="0"/>
      <dgm:spPr/>
    </dgm:pt>
    <dgm:pt modelId="{4722D7C9-8B33-407F-B517-621A46DA06B6}" type="pres">
      <dgm:prSet presAssocID="{31D2A422-A6EA-42BC-AE25-28AD4F03DF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Out"/>
        </a:ext>
      </dgm:extLst>
    </dgm:pt>
    <dgm:pt modelId="{2699B156-2206-4CC9-9DAA-071E3A7F96B5}" type="pres">
      <dgm:prSet presAssocID="{31D2A422-A6EA-42BC-AE25-28AD4F03DF49}" presName="spaceRect" presStyleCnt="0"/>
      <dgm:spPr/>
    </dgm:pt>
    <dgm:pt modelId="{997F3BA6-B38C-41CE-BA47-37792853838E}" type="pres">
      <dgm:prSet presAssocID="{31D2A422-A6EA-42BC-AE25-28AD4F03DF49}" presName="textRect" presStyleLbl="revTx" presStyleIdx="2" presStyleCnt="3">
        <dgm:presLayoutVars>
          <dgm:chMax val="1"/>
          <dgm:chPref val="1"/>
        </dgm:presLayoutVars>
      </dgm:prSet>
      <dgm:spPr/>
    </dgm:pt>
  </dgm:ptLst>
  <dgm:cxnLst>
    <dgm:cxn modelId="{2C615E2A-60CE-4388-8ABE-48CB86437289}" type="presOf" srcId="{972514A3-B0B0-4765-ACE1-40BC90805160}" destId="{49F0A529-CF80-42FB-8961-528866FDF05F}" srcOrd="0" destOrd="0" presId="urn:microsoft.com/office/officeart/2018/2/layout/IconLabelList"/>
    <dgm:cxn modelId="{590F302F-9F95-402D-B256-1F9E7F0449C6}" srcId="{2BA9BCE3-5D85-4870-8A9F-DC7639DE99A2}" destId="{972514A3-B0B0-4765-ACE1-40BC90805160}" srcOrd="1" destOrd="0" parTransId="{9B5A35C7-FEE3-4909-A1C6-1B744CC98B3A}" sibTransId="{C3A7047D-B84B-4607-BD17-767F89FE5F60}"/>
    <dgm:cxn modelId="{656AEC4C-647B-4623-AE1E-5F86EB7A9EAE}" srcId="{2BA9BCE3-5D85-4870-8A9F-DC7639DE99A2}" destId="{31D2A422-A6EA-42BC-AE25-28AD4F03DF49}" srcOrd="2" destOrd="0" parTransId="{930F7AFC-AB38-4F67-8106-DC12B6FB7AA2}" sibTransId="{88068A44-8B80-46BC-8809-8A1BF16DE184}"/>
    <dgm:cxn modelId="{090B71BA-2F88-48C7-B360-A078E2BEEAFB}" srcId="{2BA9BCE3-5D85-4870-8A9F-DC7639DE99A2}" destId="{FDEAE7BD-A8E0-486F-AFBA-866C49167070}" srcOrd="0" destOrd="0" parTransId="{6CC9FE1B-B228-47D2-9268-FDF7CD9C2C8B}" sibTransId="{D6A2CD84-38E9-4C66-97B8-FFCBBAA233D4}"/>
    <dgm:cxn modelId="{767103CD-8EF0-4C84-BAE7-B952CCFDCA96}" type="presOf" srcId="{31D2A422-A6EA-42BC-AE25-28AD4F03DF49}" destId="{997F3BA6-B38C-41CE-BA47-37792853838E}" srcOrd="0" destOrd="0" presId="urn:microsoft.com/office/officeart/2018/2/layout/IconLabelList"/>
    <dgm:cxn modelId="{92504EE3-E8C9-492B-B804-A36F9487F39C}" type="presOf" srcId="{2BA9BCE3-5D85-4870-8A9F-DC7639DE99A2}" destId="{0C538F9C-1848-412F-A33F-C87EAA4F3CFB}" srcOrd="0" destOrd="0" presId="urn:microsoft.com/office/officeart/2018/2/layout/IconLabelList"/>
    <dgm:cxn modelId="{920CCCE6-D7C5-4C2A-9F2A-EAAE8D3104F8}" type="presOf" srcId="{FDEAE7BD-A8E0-486F-AFBA-866C49167070}" destId="{2630AB69-E4D9-4326-8469-DDD46E8E94DC}" srcOrd="0" destOrd="0" presId="urn:microsoft.com/office/officeart/2018/2/layout/IconLabelList"/>
    <dgm:cxn modelId="{3027D0CC-B02E-42B9-A0A3-7E899B67830F}" type="presParOf" srcId="{0C538F9C-1848-412F-A33F-C87EAA4F3CFB}" destId="{3F849958-38CC-46FF-B95B-6A32EB8E0E30}" srcOrd="0" destOrd="0" presId="urn:microsoft.com/office/officeart/2018/2/layout/IconLabelList"/>
    <dgm:cxn modelId="{51F67F07-1240-49C9-8F55-64ADED610823}" type="presParOf" srcId="{3F849958-38CC-46FF-B95B-6A32EB8E0E30}" destId="{3FB4F020-149E-49D2-9E71-E6E7D552333E}" srcOrd="0" destOrd="0" presId="urn:microsoft.com/office/officeart/2018/2/layout/IconLabelList"/>
    <dgm:cxn modelId="{7D4ED13C-2D33-4F8D-8233-E71CCC1A0172}" type="presParOf" srcId="{3F849958-38CC-46FF-B95B-6A32EB8E0E30}" destId="{623FDACC-389D-46ED-A935-1B2F1CB5115C}" srcOrd="1" destOrd="0" presId="urn:microsoft.com/office/officeart/2018/2/layout/IconLabelList"/>
    <dgm:cxn modelId="{241E00BA-2F27-4F1B-9D75-0165DAD6EC26}" type="presParOf" srcId="{3F849958-38CC-46FF-B95B-6A32EB8E0E30}" destId="{2630AB69-E4D9-4326-8469-DDD46E8E94DC}" srcOrd="2" destOrd="0" presId="urn:microsoft.com/office/officeart/2018/2/layout/IconLabelList"/>
    <dgm:cxn modelId="{0442766B-E135-4599-B045-4E530AB793CF}" type="presParOf" srcId="{0C538F9C-1848-412F-A33F-C87EAA4F3CFB}" destId="{57A8F07C-AA8C-437E-ADF2-6EE70319C843}" srcOrd="1" destOrd="0" presId="urn:microsoft.com/office/officeart/2018/2/layout/IconLabelList"/>
    <dgm:cxn modelId="{0977717D-E34E-42A0-851D-3A9CB132E0AB}" type="presParOf" srcId="{0C538F9C-1848-412F-A33F-C87EAA4F3CFB}" destId="{709882F7-D008-488D-85EF-DD34DC8E42F9}" srcOrd="2" destOrd="0" presId="urn:microsoft.com/office/officeart/2018/2/layout/IconLabelList"/>
    <dgm:cxn modelId="{BC5F0DFE-6980-40B5-BCA4-CA3D758A8E87}" type="presParOf" srcId="{709882F7-D008-488D-85EF-DD34DC8E42F9}" destId="{065AE336-4380-4C84-A674-CF9EDAD8E718}" srcOrd="0" destOrd="0" presId="urn:microsoft.com/office/officeart/2018/2/layout/IconLabelList"/>
    <dgm:cxn modelId="{01AEF4B4-27E8-4269-B9DC-F4DBACA0133A}" type="presParOf" srcId="{709882F7-D008-488D-85EF-DD34DC8E42F9}" destId="{19BBF517-EDA6-407E-BBB1-887AB0043ABA}" srcOrd="1" destOrd="0" presId="urn:microsoft.com/office/officeart/2018/2/layout/IconLabelList"/>
    <dgm:cxn modelId="{790CC477-28D2-4051-8097-34A13990FA0B}" type="presParOf" srcId="{709882F7-D008-488D-85EF-DD34DC8E42F9}" destId="{49F0A529-CF80-42FB-8961-528866FDF05F}" srcOrd="2" destOrd="0" presId="urn:microsoft.com/office/officeart/2018/2/layout/IconLabelList"/>
    <dgm:cxn modelId="{3A717FE9-46B0-40F7-8374-5B8040933444}" type="presParOf" srcId="{0C538F9C-1848-412F-A33F-C87EAA4F3CFB}" destId="{14209E9E-72EB-4CED-A801-CB7522BE863C}" srcOrd="3" destOrd="0" presId="urn:microsoft.com/office/officeart/2018/2/layout/IconLabelList"/>
    <dgm:cxn modelId="{E1E311CF-B532-4313-B453-1A25B7672E0C}" type="presParOf" srcId="{0C538F9C-1848-412F-A33F-C87EAA4F3CFB}" destId="{52DEB943-7AF3-4185-B870-A2880CA770F7}" srcOrd="4" destOrd="0" presId="urn:microsoft.com/office/officeart/2018/2/layout/IconLabelList"/>
    <dgm:cxn modelId="{AAA78A9A-5CF7-4D25-890C-1C8CBDF607E0}" type="presParOf" srcId="{52DEB943-7AF3-4185-B870-A2880CA770F7}" destId="{4722D7C9-8B33-407F-B517-621A46DA06B6}" srcOrd="0" destOrd="0" presId="urn:microsoft.com/office/officeart/2018/2/layout/IconLabelList"/>
    <dgm:cxn modelId="{D57F7B56-3AF3-4DD4-9719-2E0CAF18A403}" type="presParOf" srcId="{52DEB943-7AF3-4185-B870-A2880CA770F7}" destId="{2699B156-2206-4CC9-9DAA-071E3A7F96B5}" srcOrd="1" destOrd="0" presId="urn:microsoft.com/office/officeart/2018/2/layout/IconLabelList"/>
    <dgm:cxn modelId="{747E0183-8A5E-4406-ABE6-F19E2090D0F4}" type="presParOf" srcId="{52DEB943-7AF3-4185-B870-A2880CA770F7}" destId="{997F3BA6-B38C-41CE-BA47-37792853838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3639C87A-9F3C-4E3A-A930-314375DF1786}">
      <dgm:prSet/>
      <dgm:spPr/>
      <dgm:t>
        <a:bodyPr/>
        <a:lstStyle/>
        <a:p>
          <a:r>
            <a:rPr lang="en-US" dirty="0"/>
            <a:t>Market Transformation Working Group (MTWG) - Report &amp; Evaluation</a:t>
          </a:r>
        </a:p>
      </dgm:t>
    </dgm:pt>
    <dgm:pt modelId="{837A965F-B2DF-427D-AEFA-C565FF7CE9CA}" type="parTrans" cxnId="{32B56B40-90A1-43B3-A0E5-3A1BE2762E62}">
      <dgm:prSet/>
      <dgm:spPr/>
      <dgm:t>
        <a:bodyPr/>
        <a:lstStyle/>
        <a:p>
          <a:endParaRPr lang="en-US"/>
        </a:p>
      </dgm:t>
    </dgm:pt>
    <dgm:pt modelId="{1E35BB9C-88FC-4080-8954-5EF5DD5E40A5}" type="sibTrans" cxnId="{32B56B40-90A1-43B3-A0E5-3A1BE2762E62}">
      <dgm:prSet/>
      <dgm:spPr/>
      <dgm:t>
        <a:bodyPr/>
        <a:lstStyle/>
        <a:p>
          <a:endParaRPr lang="en-US"/>
        </a:p>
      </dgm:t>
    </dgm:pt>
    <dgm:pt modelId="{7CB9E8F0-3361-4E82-B7E3-D2D378F6A3E4}">
      <dgm:prSet/>
      <dgm:spPr/>
      <dgm:t>
        <a:bodyPr/>
        <a:lstStyle/>
        <a:p>
          <a:r>
            <a:rPr lang="en-US" dirty="0"/>
            <a:t>Underserved WG</a:t>
          </a:r>
        </a:p>
      </dgm:t>
    </dgm:pt>
    <dgm:pt modelId="{B889F086-CDA2-4BE1-99C9-377184259A15}" type="parTrans" cxnId="{297BCA25-F011-4C94-85D9-5ADB58F0457C}">
      <dgm:prSet/>
      <dgm:spPr/>
      <dgm:t>
        <a:bodyPr/>
        <a:lstStyle/>
        <a:p>
          <a:endParaRPr lang="en-US"/>
        </a:p>
      </dgm:t>
    </dgm:pt>
    <dgm:pt modelId="{28CA25C7-BB92-49D7-AA83-0235E53DD031}" type="sibTrans" cxnId="{297BCA25-F011-4C94-85D9-5ADB58F0457C}">
      <dgm:prSet/>
      <dgm:spPr/>
      <dgm:t>
        <a:bodyPr/>
        <a:lstStyle/>
        <a:p>
          <a:endParaRPr lang="en-US"/>
        </a:p>
      </dgm:t>
    </dgm:pt>
    <dgm:pt modelId="{19CEA29D-E393-4FE3-A7A3-6D9C3C874BD8}">
      <dgm:prSet/>
      <dgm:spPr/>
      <dgm:t>
        <a:bodyPr/>
        <a:lstStyle/>
        <a:p>
          <a:r>
            <a:rPr lang="en-US" dirty="0"/>
            <a:t>3</a:t>
          </a:r>
          <a:r>
            <a:rPr lang="en-US" baseline="30000" dirty="0"/>
            <a:t>rd</a:t>
          </a:r>
          <a:r>
            <a:rPr lang="en-US" dirty="0"/>
            <a:t> Party Solicitation Process</a:t>
          </a:r>
          <a:endParaRPr lang="en-US" strike="sngStrike" dirty="0">
            <a:highlight>
              <a:srgbClr val="FFFF00"/>
            </a:highlight>
          </a:endParaRPr>
        </a:p>
      </dgm:t>
    </dgm:pt>
    <dgm:pt modelId="{A0CFE13C-8AD2-4A33-B9A0-6E5307A1BCCF}" type="parTrans" cxnId="{117D873B-094A-4083-B039-7A7C6D3C499B}">
      <dgm:prSet/>
      <dgm:spPr/>
      <dgm:t>
        <a:bodyPr/>
        <a:lstStyle/>
        <a:p>
          <a:endParaRPr lang="en-US"/>
        </a:p>
      </dgm:t>
    </dgm:pt>
    <dgm:pt modelId="{D246095F-5411-4251-97A4-965ABB28FBD2}" type="sibTrans" cxnId="{117D873B-094A-4083-B039-7A7C6D3C499B}">
      <dgm:prSet/>
      <dgm:spPr/>
      <dgm:t>
        <a:bodyPr/>
        <a:lstStyle/>
        <a:p>
          <a:endParaRPr lang="en-US"/>
        </a:p>
      </dgm:t>
    </dgm:pt>
    <dgm:pt modelId="{C47F1A74-9BE9-3442-A24F-294D11C21E6D}">
      <dgm:prSet/>
      <dgm:spPr/>
      <dgm:t>
        <a:bodyPr/>
        <a:lstStyle/>
        <a:p>
          <a:r>
            <a:rPr lang="en-US" dirty="0"/>
            <a:t>Market </a:t>
          </a:r>
          <a:r>
            <a:rPr lang="en-US"/>
            <a:t>Transformation Administrator RFP</a:t>
          </a:r>
          <a:endParaRPr lang="en-US" dirty="0"/>
        </a:p>
      </dgm:t>
    </dgm:pt>
    <dgm:pt modelId="{1986B3F3-E097-EF44-9BD0-B6C818CCC4E1}" type="parTrans" cxnId="{DCF637DC-7C9D-034B-87B7-90DF5D20B302}">
      <dgm:prSet/>
      <dgm:spPr/>
      <dgm:t>
        <a:bodyPr/>
        <a:lstStyle/>
        <a:p>
          <a:endParaRPr lang="en-US"/>
        </a:p>
      </dgm:t>
    </dgm:pt>
    <dgm:pt modelId="{B4D209E8-B6F5-394B-BDAF-AD1A490663FE}" type="sibTrans" cxnId="{DCF637DC-7C9D-034B-87B7-90DF5D20B302}">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44DD1901-D563-2F49-83F4-8AC977290959}" type="pres">
      <dgm:prSet presAssocID="{C47F1A74-9BE9-3442-A24F-294D11C21E6D}" presName="thickLine" presStyleLbl="alignNode1" presStyleIdx="0" presStyleCnt="4"/>
      <dgm:spPr/>
    </dgm:pt>
    <dgm:pt modelId="{3EF2C6B4-DDCE-E540-918C-AE8BEBDEF46D}" type="pres">
      <dgm:prSet presAssocID="{C47F1A74-9BE9-3442-A24F-294D11C21E6D}" presName="horz1" presStyleCnt="0"/>
      <dgm:spPr/>
    </dgm:pt>
    <dgm:pt modelId="{811890A9-2ADF-FE48-813C-3F10024DCD7E}" type="pres">
      <dgm:prSet presAssocID="{C47F1A74-9BE9-3442-A24F-294D11C21E6D}" presName="tx1" presStyleLbl="revTx" presStyleIdx="0" presStyleCnt="4"/>
      <dgm:spPr/>
    </dgm:pt>
    <dgm:pt modelId="{8A7EE904-7A8A-3F41-88C8-F00B393E5C92}" type="pres">
      <dgm:prSet presAssocID="{C47F1A74-9BE9-3442-A24F-294D11C21E6D}" presName="vert1" presStyleCnt="0"/>
      <dgm:spPr/>
    </dgm:pt>
    <dgm:pt modelId="{AA52C02D-0658-A248-A3C1-77F334867FA8}" type="pres">
      <dgm:prSet presAssocID="{3639C87A-9F3C-4E3A-A930-314375DF1786}" presName="thickLine" presStyleLbl="alignNode1" presStyleIdx="1" presStyleCnt="4"/>
      <dgm:spPr/>
    </dgm:pt>
    <dgm:pt modelId="{7F525E68-3ED1-3841-99DB-54C322B7E54A}" type="pres">
      <dgm:prSet presAssocID="{3639C87A-9F3C-4E3A-A930-314375DF1786}" presName="horz1" presStyleCnt="0"/>
      <dgm:spPr/>
    </dgm:pt>
    <dgm:pt modelId="{AD63C000-E900-9D47-A784-9CA147CCC9F6}" type="pres">
      <dgm:prSet presAssocID="{3639C87A-9F3C-4E3A-A930-314375DF1786}" presName="tx1" presStyleLbl="revTx" presStyleIdx="1" presStyleCnt="4"/>
      <dgm:spPr/>
    </dgm:pt>
    <dgm:pt modelId="{F6CD40C7-2CD9-204F-B425-6BBF7E2D420F}" type="pres">
      <dgm:prSet presAssocID="{3639C87A-9F3C-4E3A-A930-314375DF1786}" presName="vert1" presStyleCnt="0"/>
      <dgm:spPr/>
    </dgm:pt>
    <dgm:pt modelId="{A1FAF9F6-DA79-DA44-A168-FE6B533F110C}" type="pres">
      <dgm:prSet presAssocID="{7CB9E8F0-3361-4E82-B7E3-D2D378F6A3E4}" presName="thickLine" presStyleLbl="alignNode1" presStyleIdx="2" presStyleCnt="4"/>
      <dgm:spPr/>
    </dgm:pt>
    <dgm:pt modelId="{55EC7369-B9EF-1D45-BA2D-BEC5C067DDF5}" type="pres">
      <dgm:prSet presAssocID="{7CB9E8F0-3361-4E82-B7E3-D2D378F6A3E4}" presName="horz1" presStyleCnt="0"/>
      <dgm:spPr/>
    </dgm:pt>
    <dgm:pt modelId="{63230EDA-6541-EC46-AFA4-C72701245F76}" type="pres">
      <dgm:prSet presAssocID="{7CB9E8F0-3361-4E82-B7E3-D2D378F6A3E4}" presName="tx1" presStyleLbl="revTx" presStyleIdx="2" presStyleCnt="4"/>
      <dgm:spPr/>
    </dgm:pt>
    <dgm:pt modelId="{74906F23-CD96-C149-9FB5-71533EC60190}" type="pres">
      <dgm:prSet presAssocID="{7CB9E8F0-3361-4E82-B7E3-D2D378F6A3E4}" presName="vert1" presStyleCnt="0"/>
      <dgm:spPr/>
    </dgm:pt>
    <dgm:pt modelId="{731D4B0D-2F1A-634D-A2DF-B2EBA5804A41}" type="pres">
      <dgm:prSet presAssocID="{19CEA29D-E393-4FE3-A7A3-6D9C3C874BD8}" presName="thickLine" presStyleLbl="alignNode1" presStyleIdx="3" presStyleCnt="4"/>
      <dgm:spPr/>
    </dgm:pt>
    <dgm:pt modelId="{6DFA2EFD-0AC8-5848-9285-E2DD4BDF9DBB}" type="pres">
      <dgm:prSet presAssocID="{19CEA29D-E393-4FE3-A7A3-6D9C3C874BD8}" presName="horz1" presStyleCnt="0"/>
      <dgm:spPr/>
    </dgm:pt>
    <dgm:pt modelId="{C48A2B52-6AE9-864E-9462-D1B6DB144F80}" type="pres">
      <dgm:prSet presAssocID="{19CEA29D-E393-4FE3-A7A3-6D9C3C874BD8}" presName="tx1" presStyleLbl="revTx" presStyleIdx="3" presStyleCnt="4"/>
      <dgm:spPr/>
    </dgm:pt>
    <dgm:pt modelId="{262E9779-5F22-7F4E-84A4-D5BF6F4E265E}" type="pres">
      <dgm:prSet presAssocID="{19CEA29D-E393-4FE3-A7A3-6D9C3C874BD8}" presName="vert1" presStyleCnt="0"/>
      <dgm:spPr/>
    </dgm:pt>
  </dgm:ptLst>
  <dgm:cxnLst>
    <dgm:cxn modelId="{C4C83108-88BF-174C-8102-C34212B0F9B0}" type="presOf" srcId="{C47F1A74-9BE9-3442-A24F-294D11C21E6D}" destId="{811890A9-2ADF-FE48-813C-3F10024DCD7E}" srcOrd="0" destOrd="0" presId="urn:microsoft.com/office/officeart/2008/layout/LinedList"/>
    <dgm:cxn modelId="{297BCA25-F011-4C94-85D9-5ADB58F0457C}" srcId="{441E0AC9-817B-4FD0-99A8-D986B9D3BE60}" destId="{7CB9E8F0-3361-4E82-B7E3-D2D378F6A3E4}" srcOrd="2" destOrd="0" parTransId="{B889F086-CDA2-4BE1-99C9-377184259A15}" sibTransId="{28CA25C7-BB92-49D7-AA83-0235E53DD031}"/>
    <dgm:cxn modelId="{4FD74C29-3D66-874E-9F06-7E6FF40C186A}" type="presOf" srcId="{19CEA29D-E393-4FE3-A7A3-6D9C3C874BD8}" destId="{C48A2B52-6AE9-864E-9462-D1B6DB144F80}" srcOrd="0" destOrd="0" presId="urn:microsoft.com/office/officeart/2008/layout/LinedList"/>
    <dgm:cxn modelId="{117D873B-094A-4083-B039-7A7C6D3C499B}" srcId="{441E0AC9-817B-4FD0-99A8-D986B9D3BE60}" destId="{19CEA29D-E393-4FE3-A7A3-6D9C3C874BD8}" srcOrd="3" destOrd="0" parTransId="{A0CFE13C-8AD2-4A33-B9A0-6E5307A1BCCF}" sibTransId="{D246095F-5411-4251-97A4-965ABB28FBD2}"/>
    <dgm:cxn modelId="{32B56B40-90A1-43B3-A0E5-3A1BE2762E62}" srcId="{441E0AC9-817B-4FD0-99A8-D986B9D3BE60}" destId="{3639C87A-9F3C-4E3A-A930-314375DF1786}" srcOrd="1" destOrd="0" parTransId="{837A965F-B2DF-427D-AEFA-C565FF7CE9CA}" sibTransId="{1E35BB9C-88FC-4080-8954-5EF5DD5E40A5}"/>
    <dgm:cxn modelId="{427EB781-60C2-4248-831A-2A8EAA3AF329}" type="presOf" srcId="{7CB9E8F0-3361-4E82-B7E3-D2D378F6A3E4}" destId="{63230EDA-6541-EC46-AFA4-C72701245F76}" srcOrd="0" destOrd="0" presId="urn:microsoft.com/office/officeart/2008/layout/LinedList"/>
    <dgm:cxn modelId="{C57BDBA1-56B8-6947-A68C-667B82F1C3B6}" type="presOf" srcId="{441E0AC9-817B-4FD0-99A8-D986B9D3BE60}" destId="{D8617EC5-F25E-3B49-AF65-CD3196AEF792}" srcOrd="0" destOrd="0" presId="urn:microsoft.com/office/officeart/2008/layout/LinedList"/>
    <dgm:cxn modelId="{DCF637DC-7C9D-034B-87B7-90DF5D20B302}" srcId="{441E0AC9-817B-4FD0-99A8-D986B9D3BE60}" destId="{C47F1A74-9BE9-3442-A24F-294D11C21E6D}" srcOrd="0" destOrd="0" parTransId="{1986B3F3-E097-EF44-9BD0-B6C818CCC4E1}" sibTransId="{B4D209E8-B6F5-394B-BDAF-AD1A490663FE}"/>
    <dgm:cxn modelId="{8EF517F9-A19D-BE4F-8720-94F928503B13}" type="presOf" srcId="{3639C87A-9F3C-4E3A-A930-314375DF1786}" destId="{AD63C000-E900-9D47-A784-9CA147CCC9F6}" srcOrd="0" destOrd="0" presId="urn:microsoft.com/office/officeart/2008/layout/LinedList"/>
    <dgm:cxn modelId="{F2ECA598-A628-514A-8E4C-247B7B4B01AA}" type="presParOf" srcId="{D8617EC5-F25E-3B49-AF65-CD3196AEF792}" destId="{44DD1901-D563-2F49-83F4-8AC977290959}" srcOrd="0" destOrd="0" presId="urn:microsoft.com/office/officeart/2008/layout/LinedList"/>
    <dgm:cxn modelId="{3C92DFAC-C3AA-0C43-BC54-3BE0362DD078}" type="presParOf" srcId="{D8617EC5-F25E-3B49-AF65-CD3196AEF792}" destId="{3EF2C6B4-DDCE-E540-918C-AE8BEBDEF46D}" srcOrd="1" destOrd="0" presId="urn:microsoft.com/office/officeart/2008/layout/LinedList"/>
    <dgm:cxn modelId="{560F9FE6-E3EE-1A4F-A5EF-024ED7E691E6}" type="presParOf" srcId="{3EF2C6B4-DDCE-E540-918C-AE8BEBDEF46D}" destId="{811890A9-2ADF-FE48-813C-3F10024DCD7E}" srcOrd="0" destOrd="0" presId="urn:microsoft.com/office/officeart/2008/layout/LinedList"/>
    <dgm:cxn modelId="{8876D63F-AF33-0543-B393-1F4B010E94A1}" type="presParOf" srcId="{3EF2C6B4-DDCE-E540-918C-AE8BEBDEF46D}" destId="{8A7EE904-7A8A-3F41-88C8-F00B393E5C92}" srcOrd="1" destOrd="0" presId="urn:microsoft.com/office/officeart/2008/layout/LinedList"/>
    <dgm:cxn modelId="{09D91D1E-2088-5B49-97D0-A998051BB674}" type="presParOf" srcId="{D8617EC5-F25E-3B49-AF65-CD3196AEF792}" destId="{AA52C02D-0658-A248-A3C1-77F334867FA8}" srcOrd="2" destOrd="0" presId="urn:microsoft.com/office/officeart/2008/layout/LinedList"/>
    <dgm:cxn modelId="{00E81EA5-AD57-2645-81F4-4B2ECE5D281B}" type="presParOf" srcId="{D8617EC5-F25E-3B49-AF65-CD3196AEF792}" destId="{7F525E68-3ED1-3841-99DB-54C322B7E54A}" srcOrd="3" destOrd="0" presId="urn:microsoft.com/office/officeart/2008/layout/LinedList"/>
    <dgm:cxn modelId="{0AFEB90C-9DDB-A444-A7DC-D3716E2523B4}" type="presParOf" srcId="{7F525E68-3ED1-3841-99DB-54C322B7E54A}" destId="{AD63C000-E900-9D47-A784-9CA147CCC9F6}" srcOrd="0" destOrd="0" presId="urn:microsoft.com/office/officeart/2008/layout/LinedList"/>
    <dgm:cxn modelId="{950E6F2C-E8E2-ED47-AD46-49F05767212B}" type="presParOf" srcId="{7F525E68-3ED1-3841-99DB-54C322B7E54A}" destId="{F6CD40C7-2CD9-204F-B425-6BBF7E2D420F}" srcOrd="1" destOrd="0" presId="urn:microsoft.com/office/officeart/2008/layout/LinedList"/>
    <dgm:cxn modelId="{19EB7C40-18D6-0B43-B572-C39029F52610}" type="presParOf" srcId="{D8617EC5-F25E-3B49-AF65-CD3196AEF792}" destId="{A1FAF9F6-DA79-DA44-A168-FE6B533F110C}" srcOrd="4" destOrd="0" presId="urn:microsoft.com/office/officeart/2008/layout/LinedList"/>
    <dgm:cxn modelId="{018F7B3E-F587-C949-A220-39E1095C0861}" type="presParOf" srcId="{D8617EC5-F25E-3B49-AF65-CD3196AEF792}" destId="{55EC7369-B9EF-1D45-BA2D-BEC5C067DDF5}" srcOrd="5" destOrd="0" presId="urn:microsoft.com/office/officeart/2008/layout/LinedList"/>
    <dgm:cxn modelId="{E4331C57-6021-4347-9FCC-A89BB78A9107}" type="presParOf" srcId="{55EC7369-B9EF-1D45-BA2D-BEC5C067DDF5}" destId="{63230EDA-6541-EC46-AFA4-C72701245F76}" srcOrd="0" destOrd="0" presId="urn:microsoft.com/office/officeart/2008/layout/LinedList"/>
    <dgm:cxn modelId="{8ABF67FB-106E-9446-8E42-57A08A3716C3}" type="presParOf" srcId="{55EC7369-B9EF-1D45-BA2D-BEC5C067DDF5}" destId="{74906F23-CD96-C149-9FB5-71533EC60190}" srcOrd="1" destOrd="0" presId="urn:microsoft.com/office/officeart/2008/layout/LinedList"/>
    <dgm:cxn modelId="{21588D2B-3A92-584B-B101-B579FAF8DD15}" type="presParOf" srcId="{D8617EC5-F25E-3B49-AF65-CD3196AEF792}" destId="{731D4B0D-2F1A-634D-A2DF-B2EBA5804A41}" srcOrd="6" destOrd="0" presId="urn:microsoft.com/office/officeart/2008/layout/LinedList"/>
    <dgm:cxn modelId="{1F48FB4E-4B44-C046-9648-B5ED53FD572D}" type="presParOf" srcId="{D8617EC5-F25E-3B49-AF65-CD3196AEF792}" destId="{6DFA2EFD-0AC8-5848-9285-E2DD4BDF9DBB}" srcOrd="7" destOrd="0" presId="urn:microsoft.com/office/officeart/2008/layout/LinedList"/>
    <dgm:cxn modelId="{EFDB4143-EDB1-FC41-B64A-369CFB900CC5}" type="presParOf" srcId="{6DFA2EFD-0AC8-5848-9285-E2DD4BDF9DBB}" destId="{C48A2B52-6AE9-864E-9462-D1B6DB144F80}" srcOrd="0" destOrd="0" presId="urn:microsoft.com/office/officeart/2008/layout/LinedList"/>
    <dgm:cxn modelId="{BCF67A69-4877-834B-913F-08F8F4F24E13}" type="presParOf" srcId="{6DFA2EFD-0AC8-5848-9285-E2DD4BDF9DBB}" destId="{262E9779-5F22-7F4E-84A4-D5BF6F4E26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3639C87A-9F3C-4E3A-A930-314375DF1786}">
      <dgm:prSet/>
      <dgm:spPr/>
      <dgm:t>
        <a:bodyPr/>
        <a:lstStyle/>
        <a:p>
          <a:r>
            <a:rPr lang="en-US" dirty="0"/>
            <a:t>Workplan &amp; Proposed Quarterly CC Dates </a:t>
          </a:r>
        </a:p>
      </dgm:t>
    </dgm:pt>
    <dgm:pt modelId="{837A965F-B2DF-427D-AEFA-C565FF7CE9CA}" type="parTrans" cxnId="{32B56B40-90A1-43B3-A0E5-3A1BE2762E62}">
      <dgm:prSet/>
      <dgm:spPr/>
      <dgm:t>
        <a:bodyPr/>
        <a:lstStyle/>
        <a:p>
          <a:endParaRPr lang="en-US"/>
        </a:p>
      </dgm:t>
    </dgm:pt>
    <dgm:pt modelId="{1E35BB9C-88FC-4080-8954-5EF5DD5E40A5}" type="sibTrans" cxnId="{32B56B40-90A1-43B3-A0E5-3A1BE2762E62}">
      <dgm:prSet/>
      <dgm:spPr/>
      <dgm:t>
        <a:bodyPr/>
        <a:lstStyle/>
        <a:p>
          <a:endParaRPr lang="en-US"/>
        </a:p>
      </dgm:t>
    </dgm:pt>
    <dgm:pt modelId="{7CB9E8F0-3361-4E82-B7E3-D2D378F6A3E4}">
      <dgm:prSet/>
      <dgm:spPr/>
      <dgm:t>
        <a:bodyPr/>
        <a:lstStyle/>
        <a:p>
          <a:r>
            <a:rPr lang="en-US" dirty="0"/>
            <a:t>Potential New CAEECC Members </a:t>
          </a:r>
        </a:p>
      </dgm:t>
    </dgm:pt>
    <dgm:pt modelId="{B889F086-CDA2-4BE1-99C9-377184259A15}" type="parTrans" cxnId="{297BCA25-F011-4C94-85D9-5ADB58F0457C}">
      <dgm:prSet/>
      <dgm:spPr/>
      <dgm:t>
        <a:bodyPr/>
        <a:lstStyle/>
        <a:p>
          <a:endParaRPr lang="en-US"/>
        </a:p>
      </dgm:t>
    </dgm:pt>
    <dgm:pt modelId="{28CA25C7-BB92-49D7-AA83-0235E53DD031}" type="sibTrans" cxnId="{297BCA25-F011-4C94-85D9-5ADB58F0457C}">
      <dgm:prSet/>
      <dgm:spPr/>
      <dgm:t>
        <a:bodyPr/>
        <a:lstStyle/>
        <a:p>
          <a:endParaRPr lang="en-US"/>
        </a:p>
      </dgm:t>
    </dgm:pt>
    <dgm:pt modelId="{19CEA29D-E393-4FE3-A7A3-6D9C3C874BD8}">
      <dgm:prSet/>
      <dgm:spPr/>
      <dgm:t>
        <a:bodyPr/>
        <a:lstStyle/>
        <a:p>
          <a:r>
            <a:rPr lang="en-US" dirty="0"/>
            <a:t>CAEECC Annual Evaluation Survey Results; and Proposed Groundrules Changes</a:t>
          </a:r>
          <a:endParaRPr lang="en-US" strike="sngStrike" dirty="0">
            <a:highlight>
              <a:srgbClr val="FFFF00"/>
            </a:highlight>
          </a:endParaRPr>
        </a:p>
      </dgm:t>
    </dgm:pt>
    <dgm:pt modelId="{A0CFE13C-8AD2-4A33-B9A0-6E5307A1BCCF}" type="parTrans" cxnId="{117D873B-094A-4083-B039-7A7C6D3C499B}">
      <dgm:prSet/>
      <dgm:spPr/>
      <dgm:t>
        <a:bodyPr/>
        <a:lstStyle/>
        <a:p>
          <a:endParaRPr lang="en-US"/>
        </a:p>
      </dgm:t>
    </dgm:pt>
    <dgm:pt modelId="{D246095F-5411-4251-97A4-965ABB28FBD2}" type="sibTrans" cxnId="{117D873B-094A-4083-B039-7A7C6D3C499B}">
      <dgm:prSet/>
      <dgm:spPr/>
      <dgm:t>
        <a:bodyPr/>
        <a:lstStyle/>
        <a:p>
          <a:endParaRPr lang="en-US"/>
        </a:p>
      </dgm:t>
    </dgm:pt>
    <dgm:pt modelId="{C0F76393-A42E-AC46-8552-5E0D478CDDEF}">
      <dgm:prSet/>
      <dgm:spPr/>
      <dgm:t>
        <a:bodyPr/>
        <a:lstStyle/>
        <a:p>
          <a:r>
            <a:rPr lang="en-US" strike="noStrike" dirty="0"/>
            <a:t>CAEECC Conflict of Interest Policies/Enforcement</a:t>
          </a:r>
        </a:p>
      </dgm:t>
    </dgm:pt>
    <dgm:pt modelId="{52D3ED69-632B-834E-85C6-84FE7350013B}" type="parTrans" cxnId="{CC47722C-A4D1-2642-BC9D-0358C235F50B}">
      <dgm:prSet/>
      <dgm:spPr/>
      <dgm:t>
        <a:bodyPr/>
        <a:lstStyle/>
        <a:p>
          <a:endParaRPr lang="en-US"/>
        </a:p>
      </dgm:t>
    </dgm:pt>
    <dgm:pt modelId="{2CD6A00F-9165-8642-A74D-D104FE91389F}" type="sibTrans" cxnId="{CC47722C-A4D1-2642-BC9D-0358C235F50B}">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AA52C02D-0658-A248-A3C1-77F334867FA8}" type="pres">
      <dgm:prSet presAssocID="{3639C87A-9F3C-4E3A-A930-314375DF1786}" presName="thickLine" presStyleLbl="alignNode1" presStyleIdx="0" presStyleCnt="4"/>
      <dgm:spPr/>
    </dgm:pt>
    <dgm:pt modelId="{7F525E68-3ED1-3841-99DB-54C322B7E54A}" type="pres">
      <dgm:prSet presAssocID="{3639C87A-9F3C-4E3A-A930-314375DF1786}" presName="horz1" presStyleCnt="0"/>
      <dgm:spPr/>
    </dgm:pt>
    <dgm:pt modelId="{AD63C000-E900-9D47-A784-9CA147CCC9F6}" type="pres">
      <dgm:prSet presAssocID="{3639C87A-9F3C-4E3A-A930-314375DF1786}" presName="tx1" presStyleLbl="revTx" presStyleIdx="0" presStyleCnt="4"/>
      <dgm:spPr/>
    </dgm:pt>
    <dgm:pt modelId="{F6CD40C7-2CD9-204F-B425-6BBF7E2D420F}" type="pres">
      <dgm:prSet presAssocID="{3639C87A-9F3C-4E3A-A930-314375DF1786}" presName="vert1" presStyleCnt="0"/>
      <dgm:spPr/>
    </dgm:pt>
    <dgm:pt modelId="{A1FAF9F6-DA79-DA44-A168-FE6B533F110C}" type="pres">
      <dgm:prSet presAssocID="{7CB9E8F0-3361-4E82-B7E3-D2D378F6A3E4}" presName="thickLine" presStyleLbl="alignNode1" presStyleIdx="1" presStyleCnt="4"/>
      <dgm:spPr/>
    </dgm:pt>
    <dgm:pt modelId="{55EC7369-B9EF-1D45-BA2D-BEC5C067DDF5}" type="pres">
      <dgm:prSet presAssocID="{7CB9E8F0-3361-4E82-B7E3-D2D378F6A3E4}" presName="horz1" presStyleCnt="0"/>
      <dgm:spPr/>
    </dgm:pt>
    <dgm:pt modelId="{63230EDA-6541-EC46-AFA4-C72701245F76}" type="pres">
      <dgm:prSet presAssocID="{7CB9E8F0-3361-4E82-B7E3-D2D378F6A3E4}" presName="tx1" presStyleLbl="revTx" presStyleIdx="1" presStyleCnt="4"/>
      <dgm:spPr/>
    </dgm:pt>
    <dgm:pt modelId="{74906F23-CD96-C149-9FB5-71533EC60190}" type="pres">
      <dgm:prSet presAssocID="{7CB9E8F0-3361-4E82-B7E3-D2D378F6A3E4}" presName="vert1" presStyleCnt="0"/>
      <dgm:spPr/>
    </dgm:pt>
    <dgm:pt modelId="{731D4B0D-2F1A-634D-A2DF-B2EBA5804A41}" type="pres">
      <dgm:prSet presAssocID="{19CEA29D-E393-4FE3-A7A3-6D9C3C874BD8}" presName="thickLine" presStyleLbl="alignNode1" presStyleIdx="2" presStyleCnt="4"/>
      <dgm:spPr/>
    </dgm:pt>
    <dgm:pt modelId="{6DFA2EFD-0AC8-5848-9285-E2DD4BDF9DBB}" type="pres">
      <dgm:prSet presAssocID="{19CEA29D-E393-4FE3-A7A3-6D9C3C874BD8}" presName="horz1" presStyleCnt="0"/>
      <dgm:spPr/>
    </dgm:pt>
    <dgm:pt modelId="{C48A2B52-6AE9-864E-9462-D1B6DB144F80}" type="pres">
      <dgm:prSet presAssocID="{19CEA29D-E393-4FE3-A7A3-6D9C3C874BD8}" presName="tx1" presStyleLbl="revTx" presStyleIdx="2" presStyleCnt="4"/>
      <dgm:spPr/>
    </dgm:pt>
    <dgm:pt modelId="{262E9779-5F22-7F4E-84A4-D5BF6F4E265E}" type="pres">
      <dgm:prSet presAssocID="{19CEA29D-E393-4FE3-A7A3-6D9C3C874BD8}" presName="vert1" presStyleCnt="0"/>
      <dgm:spPr/>
    </dgm:pt>
    <dgm:pt modelId="{BA112C39-8FE1-DA48-90EF-74F9D8C477CC}" type="pres">
      <dgm:prSet presAssocID="{C0F76393-A42E-AC46-8552-5E0D478CDDEF}" presName="thickLine" presStyleLbl="alignNode1" presStyleIdx="3" presStyleCnt="4"/>
      <dgm:spPr/>
    </dgm:pt>
    <dgm:pt modelId="{11A4864A-A9DB-954A-9807-63AC3E017133}" type="pres">
      <dgm:prSet presAssocID="{C0F76393-A42E-AC46-8552-5E0D478CDDEF}" presName="horz1" presStyleCnt="0"/>
      <dgm:spPr/>
    </dgm:pt>
    <dgm:pt modelId="{11E4D328-7092-334C-B53E-89C20F74C38C}" type="pres">
      <dgm:prSet presAssocID="{C0F76393-A42E-AC46-8552-5E0D478CDDEF}" presName="tx1" presStyleLbl="revTx" presStyleIdx="3" presStyleCnt="4"/>
      <dgm:spPr/>
    </dgm:pt>
    <dgm:pt modelId="{9B792EE2-CE2D-C445-9A17-9F7115E15C6A}" type="pres">
      <dgm:prSet presAssocID="{C0F76393-A42E-AC46-8552-5E0D478CDDEF}" presName="vert1" presStyleCnt="0"/>
      <dgm:spPr/>
    </dgm:pt>
  </dgm:ptLst>
  <dgm:cxnLst>
    <dgm:cxn modelId="{297BCA25-F011-4C94-85D9-5ADB58F0457C}" srcId="{441E0AC9-817B-4FD0-99A8-D986B9D3BE60}" destId="{7CB9E8F0-3361-4E82-B7E3-D2D378F6A3E4}" srcOrd="1" destOrd="0" parTransId="{B889F086-CDA2-4BE1-99C9-377184259A15}" sibTransId="{28CA25C7-BB92-49D7-AA83-0235E53DD031}"/>
    <dgm:cxn modelId="{4FD74C29-3D66-874E-9F06-7E6FF40C186A}" type="presOf" srcId="{19CEA29D-E393-4FE3-A7A3-6D9C3C874BD8}" destId="{C48A2B52-6AE9-864E-9462-D1B6DB144F80}" srcOrd="0" destOrd="0" presId="urn:microsoft.com/office/officeart/2008/layout/LinedList"/>
    <dgm:cxn modelId="{CC47722C-A4D1-2642-BC9D-0358C235F50B}" srcId="{441E0AC9-817B-4FD0-99A8-D986B9D3BE60}" destId="{C0F76393-A42E-AC46-8552-5E0D478CDDEF}" srcOrd="3" destOrd="0" parTransId="{52D3ED69-632B-834E-85C6-84FE7350013B}" sibTransId="{2CD6A00F-9165-8642-A74D-D104FE91389F}"/>
    <dgm:cxn modelId="{117D873B-094A-4083-B039-7A7C6D3C499B}" srcId="{441E0AC9-817B-4FD0-99A8-D986B9D3BE60}" destId="{19CEA29D-E393-4FE3-A7A3-6D9C3C874BD8}" srcOrd="2" destOrd="0" parTransId="{A0CFE13C-8AD2-4A33-B9A0-6E5307A1BCCF}" sibTransId="{D246095F-5411-4251-97A4-965ABB28FBD2}"/>
    <dgm:cxn modelId="{32B56B40-90A1-43B3-A0E5-3A1BE2762E62}" srcId="{441E0AC9-817B-4FD0-99A8-D986B9D3BE60}" destId="{3639C87A-9F3C-4E3A-A930-314375DF1786}" srcOrd="0" destOrd="0" parTransId="{837A965F-B2DF-427D-AEFA-C565FF7CE9CA}" sibTransId="{1E35BB9C-88FC-4080-8954-5EF5DD5E40A5}"/>
    <dgm:cxn modelId="{427EB781-60C2-4248-831A-2A8EAA3AF329}" type="presOf" srcId="{7CB9E8F0-3361-4E82-B7E3-D2D378F6A3E4}" destId="{63230EDA-6541-EC46-AFA4-C72701245F76}" srcOrd="0" destOrd="0" presId="urn:microsoft.com/office/officeart/2008/layout/LinedList"/>
    <dgm:cxn modelId="{C57BDBA1-56B8-6947-A68C-667B82F1C3B6}" type="presOf" srcId="{441E0AC9-817B-4FD0-99A8-D986B9D3BE60}" destId="{D8617EC5-F25E-3B49-AF65-CD3196AEF792}" srcOrd="0" destOrd="0" presId="urn:microsoft.com/office/officeart/2008/layout/LinedList"/>
    <dgm:cxn modelId="{CD3772AE-E806-6648-8720-3BC6867A7B50}" type="presOf" srcId="{C0F76393-A42E-AC46-8552-5E0D478CDDEF}" destId="{11E4D328-7092-334C-B53E-89C20F74C38C}" srcOrd="0" destOrd="0" presId="urn:microsoft.com/office/officeart/2008/layout/LinedList"/>
    <dgm:cxn modelId="{8EF517F9-A19D-BE4F-8720-94F928503B13}" type="presOf" srcId="{3639C87A-9F3C-4E3A-A930-314375DF1786}" destId="{AD63C000-E900-9D47-A784-9CA147CCC9F6}" srcOrd="0" destOrd="0" presId="urn:microsoft.com/office/officeart/2008/layout/LinedList"/>
    <dgm:cxn modelId="{09D91D1E-2088-5B49-97D0-A998051BB674}" type="presParOf" srcId="{D8617EC5-F25E-3B49-AF65-CD3196AEF792}" destId="{AA52C02D-0658-A248-A3C1-77F334867FA8}" srcOrd="0" destOrd="0" presId="urn:microsoft.com/office/officeart/2008/layout/LinedList"/>
    <dgm:cxn modelId="{00E81EA5-AD57-2645-81F4-4B2ECE5D281B}" type="presParOf" srcId="{D8617EC5-F25E-3B49-AF65-CD3196AEF792}" destId="{7F525E68-3ED1-3841-99DB-54C322B7E54A}" srcOrd="1" destOrd="0" presId="urn:microsoft.com/office/officeart/2008/layout/LinedList"/>
    <dgm:cxn modelId="{0AFEB90C-9DDB-A444-A7DC-D3716E2523B4}" type="presParOf" srcId="{7F525E68-3ED1-3841-99DB-54C322B7E54A}" destId="{AD63C000-E900-9D47-A784-9CA147CCC9F6}" srcOrd="0" destOrd="0" presId="urn:microsoft.com/office/officeart/2008/layout/LinedList"/>
    <dgm:cxn modelId="{950E6F2C-E8E2-ED47-AD46-49F05767212B}" type="presParOf" srcId="{7F525E68-3ED1-3841-99DB-54C322B7E54A}" destId="{F6CD40C7-2CD9-204F-B425-6BBF7E2D420F}" srcOrd="1" destOrd="0" presId="urn:microsoft.com/office/officeart/2008/layout/LinedList"/>
    <dgm:cxn modelId="{19EB7C40-18D6-0B43-B572-C39029F52610}" type="presParOf" srcId="{D8617EC5-F25E-3B49-AF65-CD3196AEF792}" destId="{A1FAF9F6-DA79-DA44-A168-FE6B533F110C}" srcOrd="2" destOrd="0" presId="urn:microsoft.com/office/officeart/2008/layout/LinedList"/>
    <dgm:cxn modelId="{018F7B3E-F587-C949-A220-39E1095C0861}" type="presParOf" srcId="{D8617EC5-F25E-3B49-AF65-CD3196AEF792}" destId="{55EC7369-B9EF-1D45-BA2D-BEC5C067DDF5}" srcOrd="3" destOrd="0" presId="urn:microsoft.com/office/officeart/2008/layout/LinedList"/>
    <dgm:cxn modelId="{E4331C57-6021-4347-9FCC-A89BB78A9107}" type="presParOf" srcId="{55EC7369-B9EF-1D45-BA2D-BEC5C067DDF5}" destId="{63230EDA-6541-EC46-AFA4-C72701245F76}" srcOrd="0" destOrd="0" presId="urn:microsoft.com/office/officeart/2008/layout/LinedList"/>
    <dgm:cxn modelId="{8ABF67FB-106E-9446-8E42-57A08A3716C3}" type="presParOf" srcId="{55EC7369-B9EF-1D45-BA2D-BEC5C067DDF5}" destId="{74906F23-CD96-C149-9FB5-71533EC60190}" srcOrd="1" destOrd="0" presId="urn:microsoft.com/office/officeart/2008/layout/LinedList"/>
    <dgm:cxn modelId="{21588D2B-3A92-584B-B101-B579FAF8DD15}" type="presParOf" srcId="{D8617EC5-F25E-3B49-AF65-CD3196AEF792}" destId="{731D4B0D-2F1A-634D-A2DF-B2EBA5804A41}" srcOrd="4" destOrd="0" presId="urn:microsoft.com/office/officeart/2008/layout/LinedList"/>
    <dgm:cxn modelId="{1F48FB4E-4B44-C046-9648-B5ED53FD572D}" type="presParOf" srcId="{D8617EC5-F25E-3B49-AF65-CD3196AEF792}" destId="{6DFA2EFD-0AC8-5848-9285-E2DD4BDF9DBB}" srcOrd="5" destOrd="0" presId="urn:microsoft.com/office/officeart/2008/layout/LinedList"/>
    <dgm:cxn modelId="{EFDB4143-EDB1-FC41-B64A-369CFB900CC5}" type="presParOf" srcId="{6DFA2EFD-0AC8-5848-9285-E2DD4BDF9DBB}" destId="{C48A2B52-6AE9-864E-9462-D1B6DB144F80}" srcOrd="0" destOrd="0" presId="urn:microsoft.com/office/officeart/2008/layout/LinedList"/>
    <dgm:cxn modelId="{BCF67A69-4877-834B-913F-08F8F4F24E13}" type="presParOf" srcId="{6DFA2EFD-0AC8-5848-9285-E2DD4BDF9DBB}" destId="{262E9779-5F22-7F4E-84A4-D5BF6F4E265E}" srcOrd="1" destOrd="0" presId="urn:microsoft.com/office/officeart/2008/layout/LinedList"/>
    <dgm:cxn modelId="{094AA850-FC96-104C-8C5F-5981CEB4031A}" type="presParOf" srcId="{D8617EC5-F25E-3B49-AF65-CD3196AEF792}" destId="{BA112C39-8FE1-DA48-90EF-74F9D8C477CC}" srcOrd="6" destOrd="0" presId="urn:microsoft.com/office/officeart/2008/layout/LinedList"/>
    <dgm:cxn modelId="{27EE1155-226E-B44D-9CAC-F65E99D4A916}" type="presParOf" srcId="{D8617EC5-F25E-3B49-AF65-CD3196AEF792}" destId="{11A4864A-A9DB-954A-9807-63AC3E017133}" srcOrd="7" destOrd="0" presId="urn:microsoft.com/office/officeart/2008/layout/LinedList"/>
    <dgm:cxn modelId="{678845E5-32B4-EF44-9274-D62BA1DFDFF1}" type="presParOf" srcId="{11A4864A-A9DB-954A-9807-63AC3E017133}" destId="{11E4D328-7092-334C-B53E-89C20F74C38C}" srcOrd="0" destOrd="0" presId="urn:microsoft.com/office/officeart/2008/layout/LinedList"/>
    <dgm:cxn modelId="{26196DF6-0083-274C-AE6C-518CEE96CDE4}" type="presParOf" srcId="{11A4864A-A9DB-954A-9807-63AC3E017133}" destId="{9B792EE2-CE2D-C445-9A17-9F7115E15C6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15C355-0F3B-4A2C-9E32-922BA4D14C7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8DEFDD0-5D30-438D-8B22-C9BEB554500E}">
      <dgm:prSet custT="1"/>
      <dgm:spPr/>
      <dgm:t>
        <a:bodyPr/>
        <a:lstStyle/>
        <a:p>
          <a:r>
            <a:rPr lang="en-US" sz="1600"/>
            <a:t>Full CAEECC Quarterly Meetings</a:t>
          </a:r>
        </a:p>
      </dgm:t>
    </dgm:pt>
    <dgm:pt modelId="{C35D6CDD-F270-4166-844A-CAF0B7BDE211}" type="parTrans" cxnId="{31D9D5D4-B996-4347-91D6-C36DBEE947C5}">
      <dgm:prSet/>
      <dgm:spPr/>
      <dgm:t>
        <a:bodyPr/>
        <a:lstStyle/>
        <a:p>
          <a:endParaRPr lang="en-US"/>
        </a:p>
      </dgm:t>
    </dgm:pt>
    <dgm:pt modelId="{A1E61831-E90A-480C-9E47-2C18FCEF550F}" type="sibTrans" cxnId="{31D9D5D4-B996-4347-91D6-C36DBEE947C5}">
      <dgm:prSet/>
      <dgm:spPr/>
      <dgm:t>
        <a:bodyPr/>
        <a:lstStyle/>
        <a:p>
          <a:endParaRPr lang="en-US"/>
        </a:p>
      </dgm:t>
    </dgm:pt>
    <dgm:pt modelId="{28F0B259-D567-47E1-9306-9D8E21DA9C96}">
      <dgm:prSet custT="1"/>
      <dgm:spPr/>
      <dgm:t>
        <a:bodyPr/>
        <a:lstStyle/>
        <a:p>
          <a:r>
            <a:rPr lang="en-US" sz="1600" dirty="0"/>
            <a:t>Four quarterly meetings</a:t>
          </a:r>
        </a:p>
      </dgm:t>
    </dgm:pt>
    <dgm:pt modelId="{32A45248-5750-49D0-85A1-0B76E91542D2}" type="parTrans" cxnId="{5E012494-52EE-4700-92CE-0825A5D9CE57}">
      <dgm:prSet/>
      <dgm:spPr/>
      <dgm:t>
        <a:bodyPr/>
        <a:lstStyle/>
        <a:p>
          <a:endParaRPr lang="en-US"/>
        </a:p>
      </dgm:t>
    </dgm:pt>
    <dgm:pt modelId="{3882C6FE-3BD7-4A66-8AD8-533C9EEFA62F}" type="sibTrans" cxnId="{5E012494-52EE-4700-92CE-0825A5D9CE57}">
      <dgm:prSet/>
      <dgm:spPr/>
      <dgm:t>
        <a:bodyPr/>
        <a:lstStyle/>
        <a:p>
          <a:endParaRPr lang="en-US"/>
        </a:p>
      </dgm:t>
    </dgm:pt>
    <dgm:pt modelId="{80319F3E-AA2D-4750-98A8-09D40534BD97}">
      <dgm:prSet custT="1"/>
      <dgm:spPr/>
      <dgm:t>
        <a:bodyPr/>
        <a:lstStyle/>
        <a:p>
          <a:r>
            <a:rPr lang="en-US" sz="1600"/>
            <a:t>Underserved Working </a:t>
          </a:r>
        </a:p>
      </dgm:t>
    </dgm:pt>
    <dgm:pt modelId="{44918469-1AB7-431E-B918-A219BBF5F619}" type="parTrans" cxnId="{C348F3CE-21B2-40F1-9C10-AC5A2FA955FB}">
      <dgm:prSet/>
      <dgm:spPr/>
      <dgm:t>
        <a:bodyPr/>
        <a:lstStyle/>
        <a:p>
          <a:endParaRPr lang="en-US"/>
        </a:p>
      </dgm:t>
    </dgm:pt>
    <dgm:pt modelId="{773D9230-C4F3-4D35-8F87-CD1C22AD57E8}" type="sibTrans" cxnId="{C348F3CE-21B2-40F1-9C10-AC5A2FA955FB}">
      <dgm:prSet/>
      <dgm:spPr/>
      <dgm:t>
        <a:bodyPr/>
        <a:lstStyle/>
        <a:p>
          <a:endParaRPr lang="en-US"/>
        </a:p>
      </dgm:t>
    </dgm:pt>
    <dgm:pt modelId="{CB1B5B55-331A-42E5-8F7B-827851F5DF80}">
      <dgm:prSet custT="1"/>
      <dgm:spPr/>
      <dgm:t>
        <a:bodyPr/>
        <a:lstStyle/>
        <a:p>
          <a:r>
            <a:rPr lang="en-US" sz="1600" dirty="0"/>
            <a:t>1 meeting in February</a:t>
          </a:r>
        </a:p>
      </dgm:t>
    </dgm:pt>
    <dgm:pt modelId="{5466A325-BDAB-402B-8214-6E9E3851E3FB}" type="parTrans" cxnId="{FDAEA3BB-C3AB-49DF-8FFA-3577A1AF953C}">
      <dgm:prSet/>
      <dgm:spPr/>
      <dgm:t>
        <a:bodyPr/>
        <a:lstStyle/>
        <a:p>
          <a:endParaRPr lang="en-US"/>
        </a:p>
      </dgm:t>
    </dgm:pt>
    <dgm:pt modelId="{36112A74-5C1F-4F44-8448-B829196C7AD8}" type="sibTrans" cxnId="{FDAEA3BB-C3AB-49DF-8FFA-3577A1AF953C}">
      <dgm:prSet/>
      <dgm:spPr/>
      <dgm:t>
        <a:bodyPr/>
        <a:lstStyle/>
        <a:p>
          <a:endParaRPr lang="en-US"/>
        </a:p>
      </dgm:t>
    </dgm:pt>
    <dgm:pt modelId="{4BB7FEA3-F9DC-4893-9165-97A550BC4702}">
      <dgm:prSet custT="1"/>
      <dgm:spPr/>
      <dgm:t>
        <a:bodyPr/>
        <a:lstStyle/>
        <a:p>
          <a:r>
            <a:rPr lang="en-US" sz="1600" dirty="0"/>
            <a:t>Could be a Phase 2 based on Phase 1 findings &amp; recommendations</a:t>
          </a:r>
        </a:p>
      </dgm:t>
    </dgm:pt>
    <dgm:pt modelId="{51488AAB-6F20-456B-A33F-26C8B3BC6044}" type="parTrans" cxnId="{8357FF73-1021-4649-BA35-498F0B59C933}">
      <dgm:prSet/>
      <dgm:spPr/>
      <dgm:t>
        <a:bodyPr/>
        <a:lstStyle/>
        <a:p>
          <a:endParaRPr lang="en-US"/>
        </a:p>
      </dgm:t>
    </dgm:pt>
    <dgm:pt modelId="{6C7493C4-7BB9-4380-91B8-0B11F9232CB1}" type="sibTrans" cxnId="{8357FF73-1021-4649-BA35-498F0B59C933}">
      <dgm:prSet/>
      <dgm:spPr/>
      <dgm:t>
        <a:bodyPr/>
        <a:lstStyle/>
        <a:p>
          <a:endParaRPr lang="en-US"/>
        </a:p>
      </dgm:t>
    </dgm:pt>
    <dgm:pt modelId="{FD07E467-E702-4CCA-AA97-E306A52D5D10}">
      <dgm:prSet custT="1"/>
      <dgm:spPr/>
      <dgm:t>
        <a:bodyPr/>
        <a:lstStyle/>
        <a:p>
          <a:r>
            <a:rPr lang="en-US" sz="1600"/>
            <a:t>Market Transformation Working Group</a:t>
          </a:r>
        </a:p>
      </dgm:t>
    </dgm:pt>
    <dgm:pt modelId="{41F22DB2-6B89-4772-9428-31DAEB19F701}" type="parTrans" cxnId="{B6541EAD-6D6D-4F91-A291-E848FB62196C}">
      <dgm:prSet/>
      <dgm:spPr/>
      <dgm:t>
        <a:bodyPr/>
        <a:lstStyle/>
        <a:p>
          <a:endParaRPr lang="en-US"/>
        </a:p>
      </dgm:t>
    </dgm:pt>
    <dgm:pt modelId="{B64592EF-DB0E-4246-AE2D-D15614A56170}" type="sibTrans" cxnId="{B6541EAD-6D6D-4F91-A291-E848FB62196C}">
      <dgm:prSet/>
      <dgm:spPr/>
      <dgm:t>
        <a:bodyPr/>
        <a:lstStyle/>
        <a:p>
          <a:endParaRPr lang="en-US"/>
        </a:p>
      </dgm:t>
    </dgm:pt>
    <dgm:pt modelId="{24F91D37-D582-4772-AA97-14683EC91114}">
      <dgm:prSet custT="1"/>
      <dgm:spPr/>
      <dgm:t>
        <a:bodyPr/>
        <a:lstStyle/>
        <a:p>
          <a:r>
            <a:rPr lang="en-US" sz="1600" dirty="0"/>
            <a:t>Completed final meeting, report, and evaluation January/February 2021</a:t>
          </a:r>
        </a:p>
      </dgm:t>
    </dgm:pt>
    <dgm:pt modelId="{B3D85DAB-F868-4B84-8B60-5E74FFCF93FB}" type="parTrans" cxnId="{8512DB56-909A-4F95-A0C9-3B56F769E5AC}">
      <dgm:prSet/>
      <dgm:spPr/>
      <dgm:t>
        <a:bodyPr/>
        <a:lstStyle/>
        <a:p>
          <a:endParaRPr lang="en-US"/>
        </a:p>
      </dgm:t>
    </dgm:pt>
    <dgm:pt modelId="{876F1E35-58DB-42EA-9E09-FB380EF30B45}" type="sibTrans" cxnId="{8512DB56-909A-4F95-A0C9-3B56F769E5AC}">
      <dgm:prSet/>
      <dgm:spPr/>
      <dgm:t>
        <a:bodyPr/>
        <a:lstStyle/>
        <a:p>
          <a:endParaRPr lang="en-US"/>
        </a:p>
      </dgm:t>
    </dgm:pt>
    <dgm:pt modelId="{C09B69C1-66D7-42CC-B3CE-EECB2CF445E1}">
      <dgm:prSet custT="1"/>
      <dgm:spPr/>
      <dgm:t>
        <a:bodyPr/>
        <a:lstStyle/>
        <a:p>
          <a:r>
            <a:rPr lang="en-US" sz="1600"/>
            <a:t>New Portfolio Filing (aka Business Plan) Working Group (or full CAEECC)</a:t>
          </a:r>
        </a:p>
      </dgm:t>
    </dgm:pt>
    <dgm:pt modelId="{6F4E600F-4F0F-4FE7-BBA9-5099C7B44DEA}" type="parTrans" cxnId="{D641D836-9F08-4BF8-BA99-60D94DAA629E}">
      <dgm:prSet/>
      <dgm:spPr/>
      <dgm:t>
        <a:bodyPr/>
        <a:lstStyle/>
        <a:p>
          <a:endParaRPr lang="en-US"/>
        </a:p>
      </dgm:t>
    </dgm:pt>
    <dgm:pt modelId="{6C749E09-D295-44E3-A785-13B094C86ABF}" type="sibTrans" cxnId="{D641D836-9F08-4BF8-BA99-60D94DAA629E}">
      <dgm:prSet/>
      <dgm:spPr/>
      <dgm:t>
        <a:bodyPr/>
        <a:lstStyle/>
        <a:p>
          <a:endParaRPr lang="en-US"/>
        </a:p>
      </dgm:t>
    </dgm:pt>
    <dgm:pt modelId="{ADA089ED-5D2D-4AEF-AD0E-FC8536D43F9A}">
      <dgm:prSet custT="1"/>
      <dgm:spPr/>
      <dgm:t>
        <a:bodyPr/>
        <a:lstStyle/>
        <a:p>
          <a:r>
            <a:rPr lang="en-US" sz="1600" dirty="0"/>
            <a:t>2.5 days WG meetings (assuming 2 major issues), and half day for reviewing PAs draft Filings (regarding 2 major issues)</a:t>
          </a:r>
        </a:p>
      </dgm:t>
    </dgm:pt>
    <dgm:pt modelId="{BEAE7F8F-C26B-4BAD-A72C-D76F66DCD2F6}" type="parTrans" cxnId="{CDF21312-793D-4FF9-992C-E9FBD427932D}">
      <dgm:prSet/>
      <dgm:spPr/>
      <dgm:t>
        <a:bodyPr/>
        <a:lstStyle/>
        <a:p>
          <a:endParaRPr lang="en-US"/>
        </a:p>
      </dgm:t>
    </dgm:pt>
    <dgm:pt modelId="{DC2B9805-46FF-4098-8B78-32BD0EBC3F88}" type="sibTrans" cxnId="{CDF21312-793D-4FF9-992C-E9FBD427932D}">
      <dgm:prSet/>
      <dgm:spPr/>
      <dgm:t>
        <a:bodyPr/>
        <a:lstStyle/>
        <a:p>
          <a:endParaRPr lang="en-US"/>
        </a:p>
      </dgm:t>
    </dgm:pt>
    <dgm:pt modelId="{F16A2686-DC08-4B83-A235-A892D2A332FB}">
      <dgm:prSet custT="1"/>
      <dgm:spPr/>
      <dgm:t>
        <a:bodyPr/>
        <a:lstStyle/>
        <a:p>
          <a:r>
            <a:rPr lang="en-US" sz="1600"/>
            <a:t>Depends on timing/final CPUC decisions on EE Filing WG Process recommendations</a:t>
          </a:r>
        </a:p>
      </dgm:t>
    </dgm:pt>
    <dgm:pt modelId="{4CF48E6E-DF00-46D8-B289-D2AD1A0CBB59}" type="parTrans" cxnId="{5A11879F-AAF1-437B-9FC1-357F6E0FF225}">
      <dgm:prSet/>
      <dgm:spPr/>
      <dgm:t>
        <a:bodyPr/>
        <a:lstStyle/>
        <a:p>
          <a:endParaRPr lang="en-US"/>
        </a:p>
      </dgm:t>
    </dgm:pt>
    <dgm:pt modelId="{8C0DBC68-850A-479D-A2E8-D3269028E195}" type="sibTrans" cxnId="{5A11879F-AAF1-437B-9FC1-357F6E0FF225}">
      <dgm:prSet/>
      <dgm:spPr/>
      <dgm:t>
        <a:bodyPr/>
        <a:lstStyle/>
        <a:p>
          <a:endParaRPr lang="en-US"/>
        </a:p>
      </dgm:t>
    </dgm:pt>
    <dgm:pt modelId="{B5BF6A73-B4B9-4DD7-A8E6-E0776A6B547C}">
      <dgm:prSet custT="1"/>
      <dgm:spPr/>
      <dgm:t>
        <a:bodyPr/>
        <a:lstStyle/>
        <a:p>
          <a:r>
            <a:rPr lang="en-US" sz="1600"/>
            <a:t>Unspecified Workshops/Working Group Meetings</a:t>
          </a:r>
        </a:p>
      </dgm:t>
    </dgm:pt>
    <dgm:pt modelId="{547FBDE4-ADA4-4D28-B67C-B7B4E3FC5677}" type="parTrans" cxnId="{43D91AA4-652F-4FCC-8784-7CFE74E52A35}">
      <dgm:prSet/>
      <dgm:spPr/>
      <dgm:t>
        <a:bodyPr/>
        <a:lstStyle/>
        <a:p>
          <a:endParaRPr lang="en-US"/>
        </a:p>
      </dgm:t>
    </dgm:pt>
    <dgm:pt modelId="{BBC864E8-5954-4281-9F1B-14091238B3B0}" type="sibTrans" cxnId="{43D91AA4-652F-4FCC-8784-7CFE74E52A35}">
      <dgm:prSet/>
      <dgm:spPr/>
      <dgm:t>
        <a:bodyPr/>
        <a:lstStyle/>
        <a:p>
          <a:endParaRPr lang="en-US"/>
        </a:p>
      </dgm:t>
    </dgm:pt>
    <dgm:pt modelId="{50F81AC2-E9C9-4404-BF63-82F7EFFD99F5}">
      <dgm:prSet custT="1"/>
      <dgm:spPr/>
      <dgm:t>
        <a:bodyPr/>
        <a:lstStyle/>
        <a:p>
          <a:r>
            <a:rPr lang="en-US" sz="1600" dirty="0"/>
            <a:t>2  Workshops TBD</a:t>
          </a:r>
        </a:p>
      </dgm:t>
    </dgm:pt>
    <dgm:pt modelId="{B6A5885B-28FF-4BDF-91F4-EEAAC6026460}" type="parTrans" cxnId="{32EB68CE-D110-4734-8405-DFA606E63FBC}">
      <dgm:prSet/>
      <dgm:spPr/>
      <dgm:t>
        <a:bodyPr/>
        <a:lstStyle/>
        <a:p>
          <a:endParaRPr lang="en-US"/>
        </a:p>
      </dgm:t>
    </dgm:pt>
    <dgm:pt modelId="{7B7CBE39-6D70-44B3-95C9-232E07868D38}" type="sibTrans" cxnId="{32EB68CE-D110-4734-8405-DFA606E63FBC}">
      <dgm:prSet/>
      <dgm:spPr/>
      <dgm:t>
        <a:bodyPr/>
        <a:lstStyle/>
        <a:p>
          <a:endParaRPr lang="en-US"/>
        </a:p>
      </dgm:t>
    </dgm:pt>
    <dgm:pt modelId="{DBB0C051-28CC-0046-B241-FA12C00E4FA2}">
      <dgm:prSet custT="1"/>
      <dgm:spPr/>
      <dgm:t>
        <a:bodyPr/>
        <a:lstStyle/>
        <a:p>
          <a:r>
            <a:rPr lang="en-US" sz="1600" dirty="0"/>
            <a:t>2  Working Group     Meetings TBD</a:t>
          </a:r>
        </a:p>
      </dgm:t>
    </dgm:pt>
    <dgm:pt modelId="{3E499755-F192-5E40-BFA3-485CDD9B20A1}" type="parTrans" cxnId="{1196D4CE-8188-D042-ACB9-E2499B979C22}">
      <dgm:prSet/>
      <dgm:spPr/>
      <dgm:t>
        <a:bodyPr/>
        <a:lstStyle/>
        <a:p>
          <a:endParaRPr lang="en-US"/>
        </a:p>
      </dgm:t>
    </dgm:pt>
    <dgm:pt modelId="{DBCAD1D4-D767-514F-851E-EAEEB16F6731}" type="sibTrans" cxnId="{1196D4CE-8188-D042-ACB9-E2499B979C22}">
      <dgm:prSet/>
      <dgm:spPr/>
      <dgm:t>
        <a:bodyPr/>
        <a:lstStyle/>
        <a:p>
          <a:endParaRPr lang="en-US"/>
        </a:p>
      </dgm:t>
    </dgm:pt>
    <dgm:pt modelId="{78464C19-0A8D-4E48-BA6F-3AD833E44080}">
      <dgm:prSet custT="1"/>
      <dgm:spPr/>
      <dgm:t>
        <a:bodyPr/>
        <a:lstStyle/>
        <a:p>
          <a:r>
            <a:rPr lang="en-US" sz="1600" dirty="0"/>
            <a:t>March 17</a:t>
          </a:r>
        </a:p>
      </dgm:t>
    </dgm:pt>
    <dgm:pt modelId="{147F94E5-D957-E047-8E3C-859977A5D7B5}" type="parTrans" cxnId="{636FEF05-64B0-D241-AE99-DB64B15D0CC1}">
      <dgm:prSet/>
      <dgm:spPr/>
      <dgm:t>
        <a:bodyPr/>
        <a:lstStyle/>
        <a:p>
          <a:endParaRPr lang="en-US"/>
        </a:p>
      </dgm:t>
    </dgm:pt>
    <dgm:pt modelId="{09610E9B-8754-6F4C-ADD2-49225C98EB9F}" type="sibTrans" cxnId="{636FEF05-64B0-D241-AE99-DB64B15D0CC1}">
      <dgm:prSet/>
      <dgm:spPr/>
      <dgm:t>
        <a:bodyPr/>
        <a:lstStyle/>
        <a:p>
          <a:endParaRPr lang="en-US"/>
        </a:p>
      </dgm:t>
    </dgm:pt>
    <dgm:pt modelId="{081B9047-F79C-584B-8E89-A07D6B54D5D9}">
      <dgm:prSet custT="1"/>
      <dgm:spPr/>
      <dgm:t>
        <a:bodyPr/>
        <a:lstStyle/>
        <a:p>
          <a:r>
            <a:rPr lang="en-US" sz="1600" dirty="0"/>
            <a:t>June 24</a:t>
          </a:r>
        </a:p>
      </dgm:t>
    </dgm:pt>
    <dgm:pt modelId="{ABF7CE3B-369F-8446-BFCC-73475D14F624}" type="parTrans" cxnId="{C0511BDE-DAA8-8B42-86F4-C48D0C3E9492}">
      <dgm:prSet/>
      <dgm:spPr/>
      <dgm:t>
        <a:bodyPr/>
        <a:lstStyle/>
        <a:p>
          <a:endParaRPr lang="en-US"/>
        </a:p>
      </dgm:t>
    </dgm:pt>
    <dgm:pt modelId="{0175EE77-4AFC-144C-9FF2-317C34762F2B}" type="sibTrans" cxnId="{C0511BDE-DAA8-8B42-86F4-C48D0C3E9492}">
      <dgm:prSet/>
      <dgm:spPr/>
      <dgm:t>
        <a:bodyPr/>
        <a:lstStyle/>
        <a:p>
          <a:endParaRPr lang="en-US"/>
        </a:p>
      </dgm:t>
    </dgm:pt>
    <dgm:pt modelId="{10DA141A-88FA-204E-9289-BF340626AD88}">
      <dgm:prSet custT="1"/>
      <dgm:spPr/>
      <dgm:t>
        <a:bodyPr/>
        <a:lstStyle/>
        <a:p>
          <a:endParaRPr lang="en-US" sz="1600" dirty="0"/>
        </a:p>
      </dgm:t>
    </dgm:pt>
    <dgm:pt modelId="{6EB6EC4B-993D-A24A-84F6-84F2FE0DB6D9}" type="parTrans" cxnId="{9BBD2131-4B44-CB4A-B592-2BBC7B5233EE}">
      <dgm:prSet/>
      <dgm:spPr/>
      <dgm:t>
        <a:bodyPr/>
        <a:lstStyle/>
        <a:p>
          <a:endParaRPr lang="en-US"/>
        </a:p>
      </dgm:t>
    </dgm:pt>
    <dgm:pt modelId="{929A38FE-41F7-E042-9A4B-F6294B500906}" type="sibTrans" cxnId="{9BBD2131-4B44-CB4A-B592-2BBC7B5233EE}">
      <dgm:prSet/>
      <dgm:spPr/>
      <dgm:t>
        <a:bodyPr/>
        <a:lstStyle/>
        <a:p>
          <a:endParaRPr lang="en-US"/>
        </a:p>
      </dgm:t>
    </dgm:pt>
    <dgm:pt modelId="{A31A3151-66F2-5543-AC28-8F239B703529}">
      <dgm:prSet custT="1"/>
      <dgm:spPr/>
      <dgm:t>
        <a:bodyPr/>
        <a:lstStyle/>
        <a:p>
          <a:r>
            <a:rPr lang="en-US" sz="1600" dirty="0"/>
            <a:t>August 5 (if CAEECC needs to review ABALs); September 2 (if not)</a:t>
          </a:r>
        </a:p>
      </dgm:t>
    </dgm:pt>
    <dgm:pt modelId="{29592933-645D-1E47-A339-77FAF961B6CB}" type="parTrans" cxnId="{523EE6BC-765C-824F-AB42-6A13C87D8A7D}">
      <dgm:prSet/>
      <dgm:spPr/>
      <dgm:t>
        <a:bodyPr/>
        <a:lstStyle/>
        <a:p>
          <a:endParaRPr lang="en-US"/>
        </a:p>
      </dgm:t>
    </dgm:pt>
    <dgm:pt modelId="{78E63054-4735-4A4A-B30B-85AEB7B2D194}" type="sibTrans" cxnId="{523EE6BC-765C-824F-AB42-6A13C87D8A7D}">
      <dgm:prSet/>
      <dgm:spPr/>
      <dgm:t>
        <a:bodyPr/>
        <a:lstStyle/>
        <a:p>
          <a:endParaRPr lang="en-US"/>
        </a:p>
      </dgm:t>
    </dgm:pt>
    <dgm:pt modelId="{0BE980F1-822F-FF48-88F1-A49176FE7AED}">
      <dgm:prSet custT="1"/>
      <dgm:spPr/>
      <dgm:t>
        <a:bodyPr/>
        <a:lstStyle/>
        <a:p>
          <a:r>
            <a:rPr lang="en-US" sz="1600" dirty="0"/>
            <a:t>December 2</a:t>
          </a:r>
        </a:p>
      </dgm:t>
    </dgm:pt>
    <dgm:pt modelId="{7D5DE69E-7413-2343-8B69-6755C5ADD78F}" type="parTrans" cxnId="{43082613-37B9-1B46-BE05-D992802DDFB6}">
      <dgm:prSet/>
      <dgm:spPr/>
      <dgm:t>
        <a:bodyPr/>
        <a:lstStyle/>
        <a:p>
          <a:endParaRPr lang="en-US"/>
        </a:p>
      </dgm:t>
    </dgm:pt>
    <dgm:pt modelId="{F68FAB73-C61E-8447-AD2A-C5A392D4CF76}" type="sibTrans" cxnId="{43082613-37B9-1B46-BE05-D992802DDFB6}">
      <dgm:prSet/>
      <dgm:spPr/>
      <dgm:t>
        <a:bodyPr/>
        <a:lstStyle/>
        <a:p>
          <a:endParaRPr lang="en-US"/>
        </a:p>
      </dgm:t>
    </dgm:pt>
    <dgm:pt modelId="{A8855DDA-B18B-844A-A415-79E73BE9626D}">
      <dgm:prSet custT="1"/>
      <dgm:spPr/>
      <dgm:t>
        <a:bodyPr/>
        <a:lstStyle/>
        <a:p>
          <a:r>
            <a:rPr lang="en-US" sz="1600" dirty="0"/>
            <a:t>Possibly 1 more WG meetings for Phase 1 (plus sub-WG meetings)</a:t>
          </a:r>
        </a:p>
      </dgm:t>
    </dgm:pt>
    <dgm:pt modelId="{80507A48-F5A5-1A43-914E-0A25E352678B}" type="parTrans" cxnId="{5182B623-B72C-8447-9B0A-72FF3FB9AF34}">
      <dgm:prSet/>
      <dgm:spPr/>
      <dgm:t>
        <a:bodyPr/>
        <a:lstStyle/>
        <a:p>
          <a:endParaRPr lang="en-US"/>
        </a:p>
      </dgm:t>
    </dgm:pt>
    <dgm:pt modelId="{5008F921-77F1-A349-8F3C-78024FC3AA89}" type="sibTrans" cxnId="{5182B623-B72C-8447-9B0A-72FF3FB9AF34}">
      <dgm:prSet/>
      <dgm:spPr/>
      <dgm:t>
        <a:bodyPr/>
        <a:lstStyle/>
        <a:p>
          <a:endParaRPr lang="en-US"/>
        </a:p>
      </dgm:t>
    </dgm:pt>
    <dgm:pt modelId="{E0701AD6-BDA1-C747-BD48-52F79D5ADC59}" type="pres">
      <dgm:prSet presAssocID="{F015C355-0F3B-4A2C-9E32-922BA4D14C72}" presName="Name0" presStyleCnt="0">
        <dgm:presLayoutVars>
          <dgm:dir/>
          <dgm:animLvl val="lvl"/>
          <dgm:resizeHandles val="exact"/>
        </dgm:presLayoutVars>
      </dgm:prSet>
      <dgm:spPr/>
    </dgm:pt>
    <dgm:pt modelId="{F8DE67F4-78DC-FC47-96BA-39D6E9DD688C}" type="pres">
      <dgm:prSet presAssocID="{D8DEFDD0-5D30-438D-8B22-C9BEB554500E}" presName="composite" presStyleCnt="0"/>
      <dgm:spPr/>
    </dgm:pt>
    <dgm:pt modelId="{7F740256-BD1B-5E46-AF46-0D0B899457F2}" type="pres">
      <dgm:prSet presAssocID="{D8DEFDD0-5D30-438D-8B22-C9BEB554500E}" presName="parTx" presStyleLbl="alignNode1" presStyleIdx="0" presStyleCnt="5" custScaleY="148502">
        <dgm:presLayoutVars>
          <dgm:chMax val="0"/>
          <dgm:chPref val="0"/>
          <dgm:bulletEnabled val="1"/>
        </dgm:presLayoutVars>
      </dgm:prSet>
      <dgm:spPr/>
    </dgm:pt>
    <dgm:pt modelId="{61B1ADF0-4CF1-514E-8635-730E7164B7C9}" type="pres">
      <dgm:prSet presAssocID="{D8DEFDD0-5D30-438D-8B22-C9BEB554500E}" presName="desTx" presStyleLbl="alignAccFollowNode1" presStyleIdx="0" presStyleCnt="5">
        <dgm:presLayoutVars>
          <dgm:bulletEnabled val="1"/>
        </dgm:presLayoutVars>
      </dgm:prSet>
      <dgm:spPr/>
    </dgm:pt>
    <dgm:pt modelId="{6DE18DB9-31A3-3545-A64E-8A0260AAD73D}" type="pres">
      <dgm:prSet presAssocID="{A1E61831-E90A-480C-9E47-2C18FCEF550F}" presName="space" presStyleCnt="0"/>
      <dgm:spPr/>
    </dgm:pt>
    <dgm:pt modelId="{C4C5F8E8-F565-4141-BFA7-66749FA83182}" type="pres">
      <dgm:prSet presAssocID="{80319F3E-AA2D-4750-98A8-09D40534BD97}" presName="composite" presStyleCnt="0"/>
      <dgm:spPr/>
    </dgm:pt>
    <dgm:pt modelId="{534EE7E7-0B90-2449-8578-09B9C0D3014F}" type="pres">
      <dgm:prSet presAssocID="{80319F3E-AA2D-4750-98A8-09D40534BD97}" presName="parTx" presStyleLbl="alignNode1" presStyleIdx="1" presStyleCnt="5" custScaleY="148502">
        <dgm:presLayoutVars>
          <dgm:chMax val="0"/>
          <dgm:chPref val="0"/>
          <dgm:bulletEnabled val="1"/>
        </dgm:presLayoutVars>
      </dgm:prSet>
      <dgm:spPr/>
    </dgm:pt>
    <dgm:pt modelId="{F8A73D95-A9B5-1945-9917-1BAC5C23C8A3}" type="pres">
      <dgm:prSet presAssocID="{80319F3E-AA2D-4750-98A8-09D40534BD97}" presName="desTx" presStyleLbl="alignAccFollowNode1" presStyleIdx="1" presStyleCnt="5">
        <dgm:presLayoutVars>
          <dgm:bulletEnabled val="1"/>
        </dgm:presLayoutVars>
      </dgm:prSet>
      <dgm:spPr/>
    </dgm:pt>
    <dgm:pt modelId="{A05DCC06-E005-444C-8B47-8655EB4FB5F7}" type="pres">
      <dgm:prSet presAssocID="{773D9230-C4F3-4D35-8F87-CD1C22AD57E8}" presName="space" presStyleCnt="0"/>
      <dgm:spPr/>
    </dgm:pt>
    <dgm:pt modelId="{F12C4688-1B8E-384C-8113-4378593D29BE}" type="pres">
      <dgm:prSet presAssocID="{FD07E467-E702-4CCA-AA97-E306A52D5D10}" presName="composite" presStyleCnt="0"/>
      <dgm:spPr/>
    </dgm:pt>
    <dgm:pt modelId="{3B3CF63E-7ED2-F648-8ACA-06641908B981}" type="pres">
      <dgm:prSet presAssocID="{FD07E467-E702-4CCA-AA97-E306A52D5D10}" presName="parTx" presStyleLbl="alignNode1" presStyleIdx="2" presStyleCnt="5" custScaleY="148502">
        <dgm:presLayoutVars>
          <dgm:chMax val="0"/>
          <dgm:chPref val="0"/>
          <dgm:bulletEnabled val="1"/>
        </dgm:presLayoutVars>
      </dgm:prSet>
      <dgm:spPr/>
    </dgm:pt>
    <dgm:pt modelId="{CD95D29E-DD09-3C41-9EBA-8C4764DD1235}" type="pres">
      <dgm:prSet presAssocID="{FD07E467-E702-4CCA-AA97-E306A52D5D10}" presName="desTx" presStyleLbl="alignAccFollowNode1" presStyleIdx="2" presStyleCnt="5">
        <dgm:presLayoutVars>
          <dgm:bulletEnabled val="1"/>
        </dgm:presLayoutVars>
      </dgm:prSet>
      <dgm:spPr/>
    </dgm:pt>
    <dgm:pt modelId="{D1BB3037-B2A5-BD4D-BDAF-7DC18408940D}" type="pres">
      <dgm:prSet presAssocID="{B64592EF-DB0E-4246-AE2D-D15614A56170}" presName="space" presStyleCnt="0"/>
      <dgm:spPr/>
    </dgm:pt>
    <dgm:pt modelId="{989C69EF-8713-824B-9A65-054E36187F64}" type="pres">
      <dgm:prSet presAssocID="{C09B69C1-66D7-42CC-B3CE-EECB2CF445E1}" presName="composite" presStyleCnt="0"/>
      <dgm:spPr/>
    </dgm:pt>
    <dgm:pt modelId="{7FED841A-678A-D54A-B6ED-7A4C04383754}" type="pres">
      <dgm:prSet presAssocID="{C09B69C1-66D7-42CC-B3CE-EECB2CF445E1}" presName="parTx" presStyleLbl="alignNode1" presStyleIdx="3" presStyleCnt="5" custScaleY="148502">
        <dgm:presLayoutVars>
          <dgm:chMax val="0"/>
          <dgm:chPref val="0"/>
          <dgm:bulletEnabled val="1"/>
        </dgm:presLayoutVars>
      </dgm:prSet>
      <dgm:spPr/>
    </dgm:pt>
    <dgm:pt modelId="{23C3EB90-73BD-BF41-B2C4-B16238B41A47}" type="pres">
      <dgm:prSet presAssocID="{C09B69C1-66D7-42CC-B3CE-EECB2CF445E1}" presName="desTx" presStyleLbl="alignAccFollowNode1" presStyleIdx="3" presStyleCnt="5">
        <dgm:presLayoutVars>
          <dgm:bulletEnabled val="1"/>
        </dgm:presLayoutVars>
      </dgm:prSet>
      <dgm:spPr/>
    </dgm:pt>
    <dgm:pt modelId="{8A277189-1440-214C-A6E7-1645C4FC8831}" type="pres">
      <dgm:prSet presAssocID="{6C749E09-D295-44E3-A785-13B094C86ABF}" presName="space" presStyleCnt="0"/>
      <dgm:spPr/>
    </dgm:pt>
    <dgm:pt modelId="{ECBEF851-3DEB-6047-8654-AF8E87118C7E}" type="pres">
      <dgm:prSet presAssocID="{B5BF6A73-B4B9-4DD7-A8E6-E0776A6B547C}" presName="composite" presStyleCnt="0"/>
      <dgm:spPr/>
    </dgm:pt>
    <dgm:pt modelId="{C650A94B-7309-AA4A-933E-142B6B61C5EE}" type="pres">
      <dgm:prSet presAssocID="{B5BF6A73-B4B9-4DD7-A8E6-E0776A6B547C}" presName="parTx" presStyleLbl="alignNode1" presStyleIdx="4" presStyleCnt="5" custScaleY="148502">
        <dgm:presLayoutVars>
          <dgm:chMax val="0"/>
          <dgm:chPref val="0"/>
          <dgm:bulletEnabled val="1"/>
        </dgm:presLayoutVars>
      </dgm:prSet>
      <dgm:spPr/>
    </dgm:pt>
    <dgm:pt modelId="{2BD924B3-4A38-5C40-BD84-A81270CCD648}" type="pres">
      <dgm:prSet presAssocID="{B5BF6A73-B4B9-4DD7-A8E6-E0776A6B547C}" presName="desTx" presStyleLbl="alignAccFollowNode1" presStyleIdx="4" presStyleCnt="5">
        <dgm:presLayoutVars>
          <dgm:bulletEnabled val="1"/>
        </dgm:presLayoutVars>
      </dgm:prSet>
      <dgm:spPr/>
    </dgm:pt>
  </dgm:ptLst>
  <dgm:cxnLst>
    <dgm:cxn modelId="{4B610F00-418F-154C-A3EA-882DF3B4BAFF}" type="presOf" srcId="{A8855DDA-B18B-844A-A415-79E73BE9626D}" destId="{F8A73D95-A9B5-1945-9917-1BAC5C23C8A3}" srcOrd="0" destOrd="1" presId="urn:microsoft.com/office/officeart/2005/8/layout/hList1"/>
    <dgm:cxn modelId="{636FEF05-64B0-D241-AE99-DB64B15D0CC1}" srcId="{28F0B259-D567-47E1-9306-9D8E21DA9C96}" destId="{78464C19-0A8D-4E48-BA6F-3AD833E44080}" srcOrd="0" destOrd="0" parTransId="{147F94E5-D957-E047-8E3C-859977A5D7B5}" sibTransId="{09610E9B-8754-6F4C-ADD2-49225C98EB9F}"/>
    <dgm:cxn modelId="{CD053C11-F500-8646-9FA9-20594F3D38B6}" type="presOf" srcId="{FD07E467-E702-4CCA-AA97-E306A52D5D10}" destId="{3B3CF63E-7ED2-F648-8ACA-06641908B981}" srcOrd="0" destOrd="0" presId="urn:microsoft.com/office/officeart/2005/8/layout/hList1"/>
    <dgm:cxn modelId="{CDF21312-793D-4FF9-992C-E9FBD427932D}" srcId="{C09B69C1-66D7-42CC-B3CE-EECB2CF445E1}" destId="{ADA089ED-5D2D-4AEF-AD0E-FC8536D43F9A}" srcOrd="0" destOrd="0" parTransId="{BEAE7F8F-C26B-4BAD-A72C-D76F66DCD2F6}" sibTransId="{DC2B9805-46FF-4098-8B78-32BD0EBC3F88}"/>
    <dgm:cxn modelId="{43082613-37B9-1B46-BE05-D992802DDFB6}" srcId="{28F0B259-D567-47E1-9306-9D8E21DA9C96}" destId="{0BE980F1-822F-FF48-88F1-A49176FE7AED}" srcOrd="3" destOrd="0" parTransId="{7D5DE69E-7413-2343-8B69-6755C5ADD78F}" sibTransId="{F68FAB73-C61E-8447-AD2A-C5A392D4CF76}"/>
    <dgm:cxn modelId="{5182B623-B72C-8447-9B0A-72FF3FB9AF34}" srcId="{80319F3E-AA2D-4750-98A8-09D40534BD97}" destId="{A8855DDA-B18B-844A-A415-79E73BE9626D}" srcOrd="1" destOrd="0" parTransId="{80507A48-F5A5-1A43-914E-0A25E352678B}" sibTransId="{5008F921-77F1-A349-8F3C-78024FC3AA89}"/>
    <dgm:cxn modelId="{B4267A2C-6AA9-C048-866A-61426C3EB7E6}" type="presOf" srcId="{28F0B259-D567-47E1-9306-9D8E21DA9C96}" destId="{61B1ADF0-4CF1-514E-8635-730E7164B7C9}" srcOrd="0" destOrd="0" presId="urn:microsoft.com/office/officeart/2005/8/layout/hList1"/>
    <dgm:cxn modelId="{9BBD2131-4B44-CB4A-B592-2BBC7B5233EE}" srcId="{D8DEFDD0-5D30-438D-8B22-C9BEB554500E}" destId="{10DA141A-88FA-204E-9289-BF340626AD88}" srcOrd="1" destOrd="0" parTransId="{6EB6EC4B-993D-A24A-84F6-84F2FE0DB6D9}" sibTransId="{929A38FE-41F7-E042-9A4B-F6294B500906}"/>
    <dgm:cxn modelId="{3D23C831-86D2-DA45-8178-3FB4E3D42950}" type="presOf" srcId="{F015C355-0F3B-4A2C-9E32-922BA4D14C72}" destId="{E0701AD6-BDA1-C747-BD48-52F79D5ADC59}" srcOrd="0" destOrd="0" presId="urn:microsoft.com/office/officeart/2005/8/layout/hList1"/>
    <dgm:cxn modelId="{D641D836-9F08-4BF8-BA99-60D94DAA629E}" srcId="{F015C355-0F3B-4A2C-9E32-922BA4D14C72}" destId="{C09B69C1-66D7-42CC-B3CE-EECB2CF445E1}" srcOrd="3" destOrd="0" parTransId="{6F4E600F-4F0F-4FE7-BBA9-5099C7B44DEA}" sibTransId="{6C749E09-D295-44E3-A785-13B094C86ABF}"/>
    <dgm:cxn modelId="{8512DB56-909A-4F95-A0C9-3B56F769E5AC}" srcId="{FD07E467-E702-4CCA-AA97-E306A52D5D10}" destId="{24F91D37-D582-4772-AA97-14683EC91114}" srcOrd="0" destOrd="0" parTransId="{B3D85DAB-F868-4B84-8B60-5E74FFCF93FB}" sibTransId="{876F1E35-58DB-42EA-9E09-FB380EF30B45}"/>
    <dgm:cxn modelId="{FA640B59-097D-D54E-9CAF-B9492CE736B2}" type="presOf" srcId="{D8DEFDD0-5D30-438D-8B22-C9BEB554500E}" destId="{7F740256-BD1B-5E46-AF46-0D0B899457F2}" srcOrd="0" destOrd="0" presId="urn:microsoft.com/office/officeart/2005/8/layout/hList1"/>
    <dgm:cxn modelId="{8357FF73-1021-4649-BA35-498F0B59C933}" srcId="{80319F3E-AA2D-4750-98A8-09D40534BD97}" destId="{4BB7FEA3-F9DC-4893-9165-97A550BC4702}" srcOrd="2" destOrd="0" parTransId="{51488AAB-6F20-456B-A33F-26C8B3BC6044}" sibTransId="{6C7493C4-7BB9-4380-91B8-0B11F9232CB1}"/>
    <dgm:cxn modelId="{9910237B-56E2-A049-9611-C05EF601E698}" type="presOf" srcId="{80319F3E-AA2D-4750-98A8-09D40534BD97}" destId="{534EE7E7-0B90-2449-8578-09B9C0D3014F}" srcOrd="0" destOrd="0" presId="urn:microsoft.com/office/officeart/2005/8/layout/hList1"/>
    <dgm:cxn modelId="{66FD1081-BCED-0944-ABBC-C7D6517AB1D2}" type="presOf" srcId="{50F81AC2-E9C9-4404-BF63-82F7EFFD99F5}" destId="{2BD924B3-4A38-5C40-BD84-A81270CCD648}" srcOrd="0" destOrd="0" presId="urn:microsoft.com/office/officeart/2005/8/layout/hList1"/>
    <dgm:cxn modelId="{4918DE90-D57D-2441-A6C9-A986C9277A39}" type="presOf" srcId="{4BB7FEA3-F9DC-4893-9165-97A550BC4702}" destId="{F8A73D95-A9B5-1945-9917-1BAC5C23C8A3}" srcOrd="0" destOrd="2" presId="urn:microsoft.com/office/officeart/2005/8/layout/hList1"/>
    <dgm:cxn modelId="{1D0DBE93-37AC-6445-8FEB-DFDF50D7F48A}" type="presOf" srcId="{78464C19-0A8D-4E48-BA6F-3AD833E44080}" destId="{61B1ADF0-4CF1-514E-8635-730E7164B7C9}" srcOrd="0" destOrd="1" presId="urn:microsoft.com/office/officeart/2005/8/layout/hList1"/>
    <dgm:cxn modelId="{5E012494-52EE-4700-92CE-0825A5D9CE57}" srcId="{D8DEFDD0-5D30-438D-8B22-C9BEB554500E}" destId="{28F0B259-D567-47E1-9306-9D8E21DA9C96}" srcOrd="0" destOrd="0" parTransId="{32A45248-5750-49D0-85A1-0B76E91542D2}" sibTransId="{3882C6FE-3BD7-4A66-8AD8-533C9EEFA62F}"/>
    <dgm:cxn modelId="{4849CE9A-5BD8-1B4E-9037-965CBB12F75D}" type="presOf" srcId="{081B9047-F79C-584B-8E89-A07D6B54D5D9}" destId="{61B1ADF0-4CF1-514E-8635-730E7164B7C9}" srcOrd="0" destOrd="2" presId="urn:microsoft.com/office/officeart/2005/8/layout/hList1"/>
    <dgm:cxn modelId="{BBC1AB9B-4368-7346-AF42-F67803CB47D1}" type="presOf" srcId="{B5BF6A73-B4B9-4DD7-A8E6-E0776A6B547C}" destId="{C650A94B-7309-AA4A-933E-142B6B61C5EE}" srcOrd="0" destOrd="0" presId="urn:microsoft.com/office/officeart/2005/8/layout/hList1"/>
    <dgm:cxn modelId="{FDF9279C-3A90-104A-B927-DCDDF1EE6B39}" type="presOf" srcId="{DBB0C051-28CC-0046-B241-FA12C00E4FA2}" destId="{2BD924B3-4A38-5C40-BD84-A81270CCD648}" srcOrd="0" destOrd="1" presId="urn:microsoft.com/office/officeart/2005/8/layout/hList1"/>
    <dgm:cxn modelId="{4BE61E9E-AEF7-014D-B52E-2FB0682DB4C4}" type="presOf" srcId="{F16A2686-DC08-4B83-A235-A892D2A332FB}" destId="{23C3EB90-73BD-BF41-B2C4-B16238B41A47}" srcOrd="0" destOrd="1" presId="urn:microsoft.com/office/officeart/2005/8/layout/hList1"/>
    <dgm:cxn modelId="{5A11879F-AAF1-437B-9FC1-357F6E0FF225}" srcId="{C09B69C1-66D7-42CC-B3CE-EECB2CF445E1}" destId="{F16A2686-DC08-4B83-A235-A892D2A332FB}" srcOrd="1" destOrd="0" parTransId="{4CF48E6E-DF00-46D8-B289-D2AD1A0CBB59}" sibTransId="{8C0DBC68-850A-479D-A2E8-D3269028E195}"/>
    <dgm:cxn modelId="{18A913A4-5951-FE41-A258-6F01B7E3CE6C}" type="presOf" srcId="{ADA089ED-5D2D-4AEF-AD0E-FC8536D43F9A}" destId="{23C3EB90-73BD-BF41-B2C4-B16238B41A47}" srcOrd="0" destOrd="0" presId="urn:microsoft.com/office/officeart/2005/8/layout/hList1"/>
    <dgm:cxn modelId="{43D91AA4-652F-4FCC-8784-7CFE74E52A35}" srcId="{F015C355-0F3B-4A2C-9E32-922BA4D14C72}" destId="{B5BF6A73-B4B9-4DD7-A8E6-E0776A6B547C}" srcOrd="4" destOrd="0" parTransId="{547FBDE4-ADA4-4D28-B67C-B7B4E3FC5677}" sibTransId="{BBC864E8-5954-4281-9F1B-14091238B3B0}"/>
    <dgm:cxn modelId="{AD8788A7-EEB4-3342-8C5C-BD5388B8AFDD}" type="presOf" srcId="{C09B69C1-66D7-42CC-B3CE-EECB2CF445E1}" destId="{7FED841A-678A-D54A-B6ED-7A4C04383754}" srcOrd="0" destOrd="0" presId="urn:microsoft.com/office/officeart/2005/8/layout/hList1"/>
    <dgm:cxn modelId="{F555CFAC-D7BF-2B44-A0D7-8260006AEA36}" type="presOf" srcId="{A31A3151-66F2-5543-AC28-8F239B703529}" destId="{61B1ADF0-4CF1-514E-8635-730E7164B7C9}" srcOrd="0" destOrd="3" presId="urn:microsoft.com/office/officeart/2005/8/layout/hList1"/>
    <dgm:cxn modelId="{B6541EAD-6D6D-4F91-A291-E848FB62196C}" srcId="{F015C355-0F3B-4A2C-9E32-922BA4D14C72}" destId="{FD07E467-E702-4CCA-AA97-E306A52D5D10}" srcOrd="2" destOrd="0" parTransId="{41F22DB2-6B89-4772-9428-31DAEB19F701}" sibTransId="{B64592EF-DB0E-4246-AE2D-D15614A56170}"/>
    <dgm:cxn modelId="{FDAEA3BB-C3AB-49DF-8FFA-3577A1AF953C}" srcId="{80319F3E-AA2D-4750-98A8-09D40534BD97}" destId="{CB1B5B55-331A-42E5-8F7B-827851F5DF80}" srcOrd="0" destOrd="0" parTransId="{5466A325-BDAB-402B-8214-6E9E3851E3FB}" sibTransId="{36112A74-5C1F-4F44-8448-B829196C7AD8}"/>
    <dgm:cxn modelId="{523EE6BC-765C-824F-AB42-6A13C87D8A7D}" srcId="{28F0B259-D567-47E1-9306-9D8E21DA9C96}" destId="{A31A3151-66F2-5543-AC28-8F239B703529}" srcOrd="2" destOrd="0" parTransId="{29592933-645D-1E47-A339-77FAF961B6CB}" sibTransId="{78E63054-4735-4A4A-B30B-85AEB7B2D194}"/>
    <dgm:cxn modelId="{450CECCA-32ED-8B4C-93BC-9FA7403F2670}" type="presOf" srcId="{0BE980F1-822F-FF48-88F1-A49176FE7AED}" destId="{61B1ADF0-4CF1-514E-8635-730E7164B7C9}" srcOrd="0" destOrd="4" presId="urn:microsoft.com/office/officeart/2005/8/layout/hList1"/>
    <dgm:cxn modelId="{32EB68CE-D110-4734-8405-DFA606E63FBC}" srcId="{B5BF6A73-B4B9-4DD7-A8E6-E0776A6B547C}" destId="{50F81AC2-E9C9-4404-BF63-82F7EFFD99F5}" srcOrd="0" destOrd="0" parTransId="{B6A5885B-28FF-4BDF-91F4-EEAAC6026460}" sibTransId="{7B7CBE39-6D70-44B3-95C9-232E07868D38}"/>
    <dgm:cxn modelId="{1196D4CE-8188-D042-ACB9-E2499B979C22}" srcId="{B5BF6A73-B4B9-4DD7-A8E6-E0776A6B547C}" destId="{DBB0C051-28CC-0046-B241-FA12C00E4FA2}" srcOrd="1" destOrd="0" parTransId="{3E499755-F192-5E40-BFA3-485CDD9B20A1}" sibTransId="{DBCAD1D4-D767-514F-851E-EAEEB16F6731}"/>
    <dgm:cxn modelId="{C348F3CE-21B2-40F1-9C10-AC5A2FA955FB}" srcId="{F015C355-0F3B-4A2C-9E32-922BA4D14C72}" destId="{80319F3E-AA2D-4750-98A8-09D40534BD97}" srcOrd="1" destOrd="0" parTransId="{44918469-1AB7-431E-B918-A219BBF5F619}" sibTransId="{773D9230-C4F3-4D35-8F87-CD1C22AD57E8}"/>
    <dgm:cxn modelId="{31D9D5D4-B996-4347-91D6-C36DBEE947C5}" srcId="{F015C355-0F3B-4A2C-9E32-922BA4D14C72}" destId="{D8DEFDD0-5D30-438D-8B22-C9BEB554500E}" srcOrd="0" destOrd="0" parTransId="{C35D6CDD-F270-4166-844A-CAF0B7BDE211}" sibTransId="{A1E61831-E90A-480C-9E47-2C18FCEF550F}"/>
    <dgm:cxn modelId="{C0511BDE-DAA8-8B42-86F4-C48D0C3E9492}" srcId="{28F0B259-D567-47E1-9306-9D8E21DA9C96}" destId="{081B9047-F79C-584B-8E89-A07D6B54D5D9}" srcOrd="1" destOrd="0" parTransId="{ABF7CE3B-369F-8446-BFCC-73475D14F624}" sibTransId="{0175EE77-4AFC-144C-9FF2-317C34762F2B}"/>
    <dgm:cxn modelId="{5674C0E0-67D2-A84B-B403-FEB078BB35DF}" type="presOf" srcId="{24F91D37-D582-4772-AA97-14683EC91114}" destId="{CD95D29E-DD09-3C41-9EBA-8C4764DD1235}" srcOrd="0" destOrd="0" presId="urn:microsoft.com/office/officeart/2005/8/layout/hList1"/>
    <dgm:cxn modelId="{293FD7E2-4829-A744-9E3F-C984432D8995}" type="presOf" srcId="{CB1B5B55-331A-42E5-8F7B-827851F5DF80}" destId="{F8A73D95-A9B5-1945-9917-1BAC5C23C8A3}" srcOrd="0" destOrd="0" presId="urn:microsoft.com/office/officeart/2005/8/layout/hList1"/>
    <dgm:cxn modelId="{B91C34F6-927E-8F43-ABC8-FB2C4F65F351}" type="presOf" srcId="{10DA141A-88FA-204E-9289-BF340626AD88}" destId="{61B1ADF0-4CF1-514E-8635-730E7164B7C9}" srcOrd="0" destOrd="5" presId="urn:microsoft.com/office/officeart/2005/8/layout/hList1"/>
    <dgm:cxn modelId="{E88487BE-698D-D34C-85B2-DEFE8D6E7A94}" type="presParOf" srcId="{E0701AD6-BDA1-C747-BD48-52F79D5ADC59}" destId="{F8DE67F4-78DC-FC47-96BA-39D6E9DD688C}" srcOrd="0" destOrd="0" presId="urn:microsoft.com/office/officeart/2005/8/layout/hList1"/>
    <dgm:cxn modelId="{D6B67B4A-FB00-E24D-827D-24EEFC94E48C}" type="presParOf" srcId="{F8DE67F4-78DC-FC47-96BA-39D6E9DD688C}" destId="{7F740256-BD1B-5E46-AF46-0D0B899457F2}" srcOrd="0" destOrd="0" presId="urn:microsoft.com/office/officeart/2005/8/layout/hList1"/>
    <dgm:cxn modelId="{991F0CFA-9901-EA4D-9A22-EC7CDA875CC2}" type="presParOf" srcId="{F8DE67F4-78DC-FC47-96BA-39D6E9DD688C}" destId="{61B1ADF0-4CF1-514E-8635-730E7164B7C9}" srcOrd="1" destOrd="0" presId="urn:microsoft.com/office/officeart/2005/8/layout/hList1"/>
    <dgm:cxn modelId="{82AB13DE-C644-9742-BCAA-54E8600C991D}" type="presParOf" srcId="{E0701AD6-BDA1-C747-BD48-52F79D5ADC59}" destId="{6DE18DB9-31A3-3545-A64E-8A0260AAD73D}" srcOrd="1" destOrd="0" presId="urn:microsoft.com/office/officeart/2005/8/layout/hList1"/>
    <dgm:cxn modelId="{C050FFC6-31FB-C24D-BE69-2BA7DBD1D5E1}" type="presParOf" srcId="{E0701AD6-BDA1-C747-BD48-52F79D5ADC59}" destId="{C4C5F8E8-F565-4141-BFA7-66749FA83182}" srcOrd="2" destOrd="0" presId="urn:microsoft.com/office/officeart/2005/8/layout/hList1"/>
    <dgm:cxn modelId="{05784C81-1ED1-DE48-8D47-CCDE4BB7E902}" type="presParOf" srcId="{C4C5F8E8-F565-4141-BFA7-66749FA83182}" destId="{534EE7E7-0B90-2449-8578-09B9C0D3014F}" srcOrd="0" destOrd="0" presId="urn:microsoft.com/office/officeart/2005/8/layout/hList1"/>
    <dgm:cxn modelId="{4EDD23EF-3762-234C-A6C2-B2890DA077C1}" type="presParOf" srcId="{C4C5F8E8-F565-4141-BFA7-66749FA83182}" destId="{F8A73D95-A9B5-1945-9917-1BAC5C23C8A3}" srcOrd="1" destOrd="0" presId="urn:microsoft.com/office/officeart/2005/8/layout/hList1"/>
    <dgm:cxn modelId="{2F4DF0B1-4546-1F4C-9F11-2C40796766D4}" type="presParOf" srcId="{E0701AD6-BDA1-C747-BD48-52F79D5ADC59}" destId="{A05DCC06-E005-444C-8B47-8655EB4FB5F7}" srcOrd="3" destOrd="0" presId="urn:microsoft.com/office/officeart/2005/8/layout/hList1"/>
    <dgm:cxn modelId="{B8451CB7-07B7-6A46-A434-4024B6F4B1C5}" type="presParOf" srcId="{E0701AD6-BDA1-C747-BD48-52F79D5ADC59}" destId="{F12C4688-1B8E-384C-8113-4378593D29BE}" srcOrd="4" destOrd="0" presId="urn:microsoft.com/office/officeart/2005/8/layout/hList1"/>
    <dgm:cxn modelId="{5ED779E1-7B1C-6D4A-BBD9-9690DE9518D6}" type="presParOf" srcId="{F12C4688-1B8E-384C-8113-4378593D29BE}" destId="{3B3CF63E-7ED2-F648-8ACA-06641908B981}" srcOrd="0" destOrd="0" presId="urn:microsoft.com/office/officeart/2005/8/layout/hList1"/>
    <dgm:cxn modelId="{40169060-ED46-9444-8A2C-1D2E16AF5B47}" type="presParOf" srcId="{F12C4688-1B8E-384C-8113-4378593D29BE}" destId="{CD95D29E-DD09-3C41-9EBA-8C4764DD1235}" srcOrd="1" destOrd="0" presId="urn:microsoft.com/office/officeart/2005/8/layout/hList1"/>
    <dgm:cxn modelId="{162ED024-5576-DF40-ADFF-C2626980D1E8}" type="presParOf" srcId="{E0701AD6-BDA1-C747-BD48-52F79D5ADC59}" destId="{D1BB3037-B2A5-BD4D-BDAF-7DC18408940D}" srcOrd="5" destOrd="0" presId="urn:microsoft.com/office/officeart/2005/8/layout/hList1"/>
    <dgm:cxn modelId="{4C0A2004-53AF-3049-A0C5-91FB54FF9F97}" type="presParOf" srcId="{E0701AD6-BDA1-C747-BD48-52F79D5ADC59}" destId="{989C69EF-8713-824B-9A65-054E36187F64}" srcOrd="6" destOrd="0" presId="urn:microsoft.com/office/officeart/2005/8/layout/hList1"/>
    <dgm:cxn modelId="{CF799973-DB71-5646-B4A4-873ECD66D69B}" type="presParOf" srcId="{989C69EF-8713-824B-9A65-054E36187F64}" destId="{7FED841A-678A-D54A-B6ED-7A4C04383754}" srcOrd="0" destOrd="0" presId="urn:microsoft.com/office/officeart/2005/8/layout/hList1"/>
    <dgm:cxn modelId="{62BF0024-8691-E646-8C3E-6FAC1E3FB33D}" type="presParOf" srcId="{989C69EF-8713-824B-9A65-054E36187F64}" destId="{23C3EB90-73BD-BF41-B2C4-B16238B41A47}" srcOrd="1" destOrd="0" presId="urn:microsoft.com/office/officeart/2005/8/layout/hList1"/>
    <dgm:cxn modelId="{4B42843D-761E-3C41-8A42-284874693B87}" type="presParOf" srcId="{E0701AD6-BDA1-C747-BD48-52F79D5ADC59}" destId="{8A277189-1440-214C-A6E7-1645C4FC8831}" srcOrd="7" destOrd="0" presId="urn:microsoft.com/office/officeart/2005/8/layout/hList1"/>
    <dgm:cxn modelId="{CBBAFF38-D554-2C4D-8876-75C4CC2D9B6F}" type="presParOf" srcId="{E0701AD6-BDA1-C747-BD48-52F79D5ADC59}" destId="{ECBEF851-3DEB-6047-8654-AF8E87118C7E}" srcOrd="8" destOrd="0" presId="urn:microsoft.com/office/officeart/2005/8/layout/hList1"/>
    <dgm:cxn modelId="{D851086F-7927-434B-A90B-E71EBA36EF68}" type="presParOf" srcId="{ECBEF851-3DEB-6047-8654-AF8E87118C7E}" destId="{C650A94B-7309-AA4A-933E-142B6B61C5EE}" srcOrd="0" destOrd="0" presId="urn:microsoft.com/office/officeart/2005/8/layout/hList1"/>
    <dgm:cxn modelId="{F39D2FC0-6F38-0B47-9D60-59853CEDBF8B}" type="presParOf" srcId="{ECBEF851-3DEB-6047-8654-AF8E87118C7E}" destId="{2BD924B3-4A38-5C40-BD84-A81270CCD6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4F020-149E-49D2-9E71-E6E7D552333E}">
      <dsp:nvSpPr>
        <dsp:cNvPr id="0" name=""/>
        <dsp:cNvSpPr/>
      </dsp:nvSpPr>
      <dsp:spPr>
        <a:xfrm>
          <a:off x="1048779" y="754270"/>
          <a:ext cx="1477194" cy="1477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0AB69-E4D9-4326-8469-DDD46E8E94DC}">
      <dsp:nvSpPr>
        <dsp:cNvPr id="0" name=""/>
        <dsp:cNvSpPr/>
      </dsp:nvSpPr>
      <dsp:spPr>
        <a:xfrm>
          <a:off x="146049" y="2619316"/>
          <a:ext cx="3282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Raise hand to enter queue – then unmute when called upon</a:t>
          </a:r>
        </a:p>
      </dsp:txBody>
      <dsp:txXfrm>
        <a:off x="146049" y="2619316"/>
        <a:ext cx="3282655" cy="720000"/>
      </dsp:txXfrm>
    </dsp:sp>
    <dsp:sp modelId="{065AE336-4380-4C84-A674-CF9EDAD8E718}">
      <dsp:nvSpPr>
        <dsp:cNvPr id="0" name=""/>
        <dsp:cNvSpPr/>
      </dsp:nvSpPr>
      <dsp:spPr>
        <a:xfrm>
          <a:off x="4905900" y="754270"/>
          <a:ext cx="1477194" cy="1477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0A529-CF80-42FB-8961-528866FDF05F}">
      <dsp:nvSpPr>
        <dsp:cNvPr id="0" name=""/>
        <dsp:cNvSpPr/>
      </dsp:nvSpPr>
      <dsp:spPr>
        <a:xfrm>
          <a:off x="4003169" y="2619316"/>
          <a:ext cx="3282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Mute when not speaking</a:t>
          </a:r>
        </a:p>
      </dsp:txBody>
      <dsp:txXfrm>
        <a:off x="4003169" y="2619316"/>
        <a:ext cx="3282655" cy="720000"/>
      </dsp:txXfrm>
    </dsp:sp>
    <dsp:sp modelId="{4722D7C9-8B33-407F-B517-621A46DA06B6}">
      <dsp:nvSpPr>
        <dsp:cNvPr id="0" name=""/>
        <dsp:cNvSpPr/>
      </dsp:nvSpPr>
      <dsp:spPr>
        <a:xfrm>
          <a:off x="8763020" y="754270"/>
          <a:ext cx="1477194" cy="1477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F3BA6-B38C-41CE-BA47-37792853838E}">
      <dsp:nvSpPr>
        <dsp:cNvPr id="0" name=""/>
        <dsp:cNvSpPr/>
      </dsp:nvSpPr>
      <dsp:spPr>
        <a:xfrm>
          <a:off x="7860289" y="2619316"/>
          <a:ext cx="32826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Zoom in &amp; out of documents</a:t>
          </a:r>
        </a:p>
      </dsp:txBody>
      <dsp:txXfrm>
        <a:off x="7860289" y="2619316"/>
        <a:ext cx="328265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D1901-D563-2F49-83F4-8AC977290959}">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1890A9-2ADF-FE48-813C-3F10024DCD7E}">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Market </a:t>
          </a:r>
          <a:r>
            <a:rPr lang="en-US" sz="3100" kern="1200"/>
            <a:t>Transformation Administrator RFP</a:t>
          </a:r>
          <a:endParaRPr lang="en-US" sz="3100" kern="1200" dirty="0"/>
        </a:p>
      </dsp:txBody>
      <dsp:txXfrm>
        <a:off x="0" y="0"/>
        <a:ext cx="6263640" cy="1376171"/>
      </dsp:txXfrm>
    </dsp:sp>
    <dsp:sp modelId="{AA52C02D-0658-A248-A3C1-77F334867FA8}">
      <dsp:nvSpPr>
        <dsp:cNvPr id="0" name=""/>
        <dsp:cNvSpPr/>
      </dsp:nvSpPr>
      <dsp:spPr>
        <a:xfrm>
          <a:off x="0" y="137617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3C000-E900-9D47-A784-9CA147CCC9F6}">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Market Transformation Working Group (MTWG) - Report &amp; Evaluation</a:t>
          </a:r>
        </a:p>
      </dsp:txBody>
      <dsp:txXfrm>
        <a:off x="0" y="1376171"/>
        <a:ext cx="6263640" cy="1376171"/>
      </dsp:txXfrm>
    </dsp:sp>
    <dsp:sp modelId="{A1FAF9F6-DA79-DA44-A168-FE6B533F110C}">
      <dsp:nvSpPr>
        <dsp:cNvPr id="0" name=""/>
        <dsp:cNvSpPr/>
      </dsp:nvSpPr>
      <dsp:spPr>
        <a:xfrm>
          <a:off x="0" y="27523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30EDA-6541-EC46-AFA4-C72701245F76}">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Underserved WG</a:t>
          </a:r>
        </a:p>
      </dsp:txBody>
      <dsp:txXfrm>
        <a:off x="0" y="2752343"/>
        <a:ext cx="6263640" cy="1376171"/>
      </dsp:txXfrm>
    </dsp:sp>
    <dsp:sp modelId="{731D4B0D-2F1A-634D-A2DF-B2EBA5804A41}">
      <dsp:nvSpPr>
        <dsp:cNvPr id="0" name=""/>
        <dsp:cNvSpPr/>
      </dsp:nvSpPr>
      <dsp:spPr>
        <a:xfrm>
          <a:off x="0" y="4128515"/>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A2B52-6AE9-864E-9462-D1B6DB144F80}">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3</a:t>
          </a:r>
          <a:r>
            <a:rPr lang="en-US" sz="3100" kern="1200" baseline="30000" dirty="0"/>
            <a:t>rd</a:t>
          </a:r>
          <a:r>
            <a:rPr lang="en-US" sz="3100" kern="1200" dirty="0"/>
            <a:t> Party Solicitation Process</a:t>
          </a:r>
          <a:endParaRPr lang="en-US" sz="3100" strike="sngStrike" kern="1200" dirty="0">
            <a:highlight>
              <a:srgbClr val="FFFF00"/>
            </a:highlight>
          </a:endParaRPr>
        </a:p>
      </dsp:txBody>
      <dsp:txXfrm>
        <a:off x="0" y="4128515"/>
        <a:ext cx="6263640" cy="1376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C02D-0658-A248-A3C1-77F334867FA8}">
      <dsp:nvSpPr>
        <dsp:cNvPr id="0" name=""/>
        <dsp:cNvSpPr/>
      </dsp:nvSpPr>
      <dsp:spPr>
        <a:xfrm>
          <a:off x="0" y="0"/>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3C000-E900-9D47-A784-9CA147CCC9F6}">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Workplan &amp; Proposed Quarterly CC Dates </a:t>
          </a:r>
        </a:p>
      </dsp:txBody>
      <dsp:txXfrm>
        <a:off x="0" y="0"/>
        <a:ext cx="6263640" cy="1376171"/>
      </dsp:txXfrm>
    </dsp:sp>
    <dsp:sp modelId="{A1FAF9F6-DA79-DA44-A168-FE6B533F110C}">
      <dsp:nvSpPr>
        <dsp:cNvPr id="0" name=""/>
        <dsp:cNvSpPr/>
      </dsp:nvSpPr>
      <dsp:spPr>
        <a:xfrm>
          <a:off x="0" y="137617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230EDA-6541-EC46-AFA4-C72701245F76}">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Potential New CAEECC Members </a:t>
          </a:r>
        </a:p>
      </dsp:txBody>
      <dsp:txXfrm>
        <a:off x="0" y="1376171"/>
        <a:ext cx="6263640" cy="1376171"/>
      </dsp:txXfrm>
    </dsp:sp>
    <dsp:sp modelId="{731D4B0D-2F1A-634D-A2DF-B2EBA5804A41}">
      <dsp:nvSpPr>
        <dsp:cNvPr id="0" name=""/>
        <dsp:cNvSpPr/>
      </dsp:nvSpPr>
      <dsp:spPr>
        <a:xfrm>
          <a:off x="0" y="2752343"/>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A2B52-6AE9-864E-9462-D1B6DB144F80}">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CAEECC Annual Evaluation Survey Results; and Proposed Groundrules Changes</a:t>
          </a:r>
          <a:endParaRPr lang="en-US" sz="2700" strike="sngStrike" kern="1200" dirty="0">
            <a:highlight>
              <a:srgbClr val="FFFF00"/>
            </a:highlight>
          </a:endParaRPr>
        </a:p>
      </dsp:txBody>
      <dsp:txXfrm>
        <a:off x="0" y="2752343"/>
        <a:ext cx="6263640" cy="1376171"/>
      </dsp:txXfrm>
    </dsp:sp>
    <dsp:sp modelId="{BA112C39-8FE1-DA48-90EF-74F9D8C477CC}">
      <dsp:nvSpPr>
        <dsp:cNvPr id="0" name=""/>
        <dsp:cNvSpPr/>
      </dsp:nvSpPr>
      <dsp:spPr>
        <a:xfrm>
          <a:off x="0" y="4128515"/>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4D328-7092-334C-B53E-89C20F74C38C}">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strike="noStrike" kern="1200" dirty="0"/>
            <a:t>CAEECC Conflict of Interest Policies/Enforcement</a:t>
          </a:r>
        </a:p>
      </dsp:txBody>
      <dsp:txXfrm>
        <a:off x="0" y="4128515"/>
        <a:ext cx="6263640" cy="1376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40256-BD1B-5E46-AF46-0D0B899457F2}">
      <dsp:nvSpPr>
        <dsp:cNvPr id="0" name=""/>
        <dsp:cNvSpPr/>
      </dsp:nvSpPr>
      <dsp:spPr>
        <a:xfrm>
          <a:off x="5347" y="171641"/>
          <a:ext cx="2049782" cy="12175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Full CAEECC Quarterly Meetings</a:t>
          </a:r>
        </a:p>
      </dsp:txBody>
      <dsp:txXfrm>
        <a:off x="5347" y="171641"/>
        <a:ext cx="2049782" cy="1217587"/>
      </dsp:txXfrm>
    </dsp:sp>
    <dsp:sp modelId="{61B1ADF0-4CF1-514E-8635-730E7164B7C9}">
      <dsp:nvSpPr>
        <dsp:cNvPr id="0" name=""/>
        <dsp:cNvSpPr/>
      </dsp:nvSpPr>
      <dsp:spPr>
        <a:xfrm>
          <a:off x="5347" y="1190391"/>
          <a:ext cx="2049782" cy="298930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Four quarterly meetings</a:t>
          </a:r>
        </a:p>
        <a:p>
          <a:pPr marL="342900" lvl="2" indent="-171450" algn="l" defTabSz="711200">
            <a:lnSpc>
              <a:spcPct val="90000"/>
            </a:lnSpc>
            <a:spcBef>
              <a:spcPct val="0"/>
            </a:spcBef>
            <a:spcAft>
              <a:spcPct val="15000"/>
            </a:spcAft>
            <a:buChar char="•"/>
          </a:pPr>
          <a:r>
            <a:rPr lang="en-US" sz="1600" kern="1200" dirty="0"/>
            <a:t>March 17</a:t>
          </a:r>
        </a:p>
        <a:p>
          <a:pPr marL="342900" lvl="2" indent="-171450" algn="l" defTabSz="711200">
            <a:lnSpc>
              <a:spcPct val="90000"/>
            </a:lnSpc>
            <a:spcBef>
              <a:spcPct val="0"/>
            </a:spcBef>
            <a:spcAft>
              <a:spcPct val="15000"/>
            </a:spcAft>
            <a:buChar char="•"/>
          </a:pPr>
          <a:r>
            <a:rPr lang="en-US" sz="1600" kern="1200" dirty="0"/>
            <a:t>June 24</a:t>
          </a:r>
        </a:p>
        <a:p>
          <a:pPr marL="342900" lvl="2" indent="-171450" algn="l" defTabSz="711200">
            <a:lnSpc>
              <a:spcPct val="90000"/>
            </a:lnSpc>
            <a:spcBef>
              <a:spcPct val="0"/>
            </a:spcBef>
            <a:spcAft>
              <a:spcPct val="15000"/>
            </a:spcAft>
            <a:buChar char="•"/>
          </a:pPr>
          <a:r>
            <a:rPr lang="en-US" sz="1600" kern="1200" dirty="0"/>
            <a:t>August 5 (if CAEECC needs to review ABALs); September 2 (if not)</a:t>
          </a:r>
        </a:p>
        <a:p>
          <a:pPr marL="342900" lvl="2" indent="-171450" algn="l" defTabSz="711200">
            <a:lnSpc>
              <a:spcPct val="90000"/>
            </a:lnSpc>
            <a:spcBef>
              <a:spcPct val="0"/>
            </a:spcBef>
            <a:spcAft>
              <a:spcPct val="15000"/>
            </a:spcAft>
            <a:buChar char="•"/>
          </a:pPr>
          <a:r>
            <a:rPr lang="en-US" sz="1600" kern="1200" dirty="0"/>
            <a:t>December 2</a:t>
          </a:r>
        </a:p>
        <a:p>
          <a:pPr marL="171450" lvl="1" indent="-171450" algn="l" defTabSz="711200">
            <a:lnSpc>
              <a:spcPct val="90000"/>
            </a:lnSpc>
            <a:spcBef>
              <a:spcPct val="0"/>
            </a:spcBef>
            <a:spcAft>
              <a:spcPct val="15000"/>
            </a:spcAft>
            <a:buChar char="•"/>
          </a:pPr>
          <a:endParaRPr lang="en-US" sz="1600" kern="1200" dirty="0"/>
        </a:p>
      </dsp:txBody>
      <dsp:txXfrm>
        <a:off x="5347" y="1190391"/>
        <a:ext cx="2049782" cy="2989305"/>
      </dsp:txXfrm>
    </dsp:sp>
    <dsp:sp modelId="{534EE7E7-0B90-2449-8578-09B9C0D3014F}">
      <dsp:nvSpPr>
        <dsp:cNvPr id="0" name=""/>
        <dsp:cNvSpPr/>
      </dsp:nvSpPr>
      <dsp:spPr>
        <a:xfrm>
          <a:off x="2342099" y="171641"/>
          <a:ext cx="2049782" cy="1217587"/>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Underserved Working </a:t>
          </a:r>
        </a:p>
      </dsp:txBody>
      <dsp:txXfrm>
        <a:off x="2342099" y="171641"/>
        <a:ext cx="2049782" cy="1217587"/>
      </dsp:txXfrm>
    </dsp:sp>
    <dsp:sp modelId="{F8A73D95-A9B5-1945-9917-1BAC5C23C8A3}">
      <dsp:nvSpPr>
        <dsp:cNvPr id="0" name=""/>
        <dsp:cNvSpPr/>
      </dsp:nvSpPr>
      <dsp:spPr>
        <a:xfrm>
          <a:off x="2342099" y="1190391"/>
          <a:ext cx="2049782" cy="2989305"/>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1 meeting in February</a:t>
          </a:r>
        </a:p>
        <a:p>
          <a:pPr marL="171450" lvl="1" indent="-171450" algn="l" defTabSz="711200">
            <a:lnSpc>
              <a:spcPct val="90000"/>
            </a:lnSpc>
            <a:spcBef>
              <a:spcPct val="0"/>
            </a:spcBef>
            <a:spcAft>
              <a:spcPct val="15000"/>
            </a:spcAft>
            <a:buChar char="•"/>
          </a:pPr>
          <a:r>
            <a:rPr lang="en-US" sz="1600" kern="1200" dirty="0"/>
            <a:t>Possibly 1 more WG meetings for Phase 1 (plus sub-WG meetings)</a:t>
          </a:r>
        </a:p>
        <a:p>
          <a:pPr marL="171450" lvl="1" indent="-171450" algn="l" defTabSz="711200">
            <a:lnSpc>
              <a:spcPct val="90000"/>
            </a:lnSpc>
            <a:spcBef>
              <a:spcPct val="0"/>
            </a:spcBef>
            <a:spcAft>
              <a:spcPct val="15000"/>
            </a:spcAft>
            <a:buChar char="•"/>
          </a:pPr>
          <a:r>
            <a:rPr lang="en-US" sz="1600" kern="1200" dirty="0"/>
            <a:t>Could be a Phase 2 based on Phase 1 findings &amp; recommendations</a:t>
          </a:r>
        </a:p>
      </dsp:txBody>
      <dsp:txXfrm>
        <a:off x="2342099" y="1190391"/>
        <a:ext cx="2049782" cy="2989305"/>
      </dsp:txXfrm>
    </dsp:sp>
    <dsp:sp modelId="{3B3CF63E-7ED2-F648-8ACA-06641908B981}">
      <dsp:nvSpPr>
        <dsp:cNvPr id="0" name=""/>
        <dsp:cNvSpPr/>
      </dsp:nvSpPr>
      <dsp:spPr>
        <a:xfrm>
          <a:off x="4678852" y="171641"/>
          <a:ext cx="2049782" cy="121758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Market Transformation Working Group</a:t>
          </a:r>
        </a:p>
      </dsp:txBody>
      <dsp:txXfrm>
        <a:off x="4678852" y="171641"/>
        <a:ext cx="2049782" cy="1217587"/>
      </dsp:txXfrm>
    </dsp:sp>
    <dsp:sp modelId="{CD95D29E-DD09-3C41-9EBA-8C4764DD1235}">
      <dsp:nvSpPr>
        <dsp:cNvPr id="0" name=""/>
        <dsp:cNvSpPr/>
      </dsp:nvSpPr>
      <dsp:spPr>
        <a:xfrm>
          <a:off x="4678852" y="1190391"/>
          <a:ext cx="2049782" cy="298930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Completed final meeting, report, and evaluation January/February 2021</a:t>
          </a:r>
        </a:p>
      </dsp:txBody>
      <dsp:txXfrm>
        <a:off x="4678852" y="1190391"/>
        <a:ext cx="2049782" cy="2989305"/>
      </dsp:txXfrm>
    </dsp:sp>
    <dsp:sp modelId="{7FED841A-678A-D54A-B6ED-7A4C04383754}">
      <dsp:nvSpPr>
        <dsp:cNvPr id="0" name=""/>
        <dsp:cNvSpPr/>
      </dsp:nvSpPr>
      <dsp:spPr>
        <a:xfrm>
          <a:off x="7015604" y="171641"/>
          <a:ext cx="2049782" cy="1217587"/>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New Portfolio Filing (aka Business Plan) Working Group (or full CAEECC)</a:t>
          </a:r>
        </a:p>
      </dsp:txBody>
      <dsp:txXfrm>
        <a:off x="7015604" y="171641"/>
        <a:ext cx="2049782" cy="1217587"/>
      </dsp:txXfrm>
    </dsp:sp>
    <dsp:sp modelId="{23C3EB90-73BD-BF41-B2C4-B16238B41A47}">
      <dsp:nvSpPr>
        <dsp:cNvPr id="0" name=""/>
        <dsp:cNvSpPr/>
      </dsp:nvSpPr>
      <dsp:spPr>
        <a:xfrm>
          <a:off x="7015604" y="1190391"/>
          <a:ext cx="2049782" cy="2989305"/>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2.5 days WG meetings (assuming 2 major issues), and half day for reviewing PAs draft Filings (regarding 2 major issues)</a:t>
          </a:r>
        </a:p>
        <a:p>
          <a:pPr marL="171450" lvl="1" indent="-171450" algn="l" defTabSz="711200">
            <a:lnSpc>
              <a:spcPct val="90000"/>
            </a:lnSpc>
            <a:spcBef>
              <a:spcPct val="0"/>
            </a:spcBef>
            <a:spcAft>
              <a:spcPct val="15000"/>
            </a:spcAft>
            <a:buChar char="•"/>
          </a:pPr>
          <a:r>
            <a:rPr lang="en-US" sz="1600" kern="1200"/>
            <a:t>Depends on timing/final CPUC decisions on EE Filing WG Process recommendations</a:t>
          </a:r>
        </a:p>
      </dsp:txBody>
      <dsp:txXfrm>
        <a:off x="7015604" y="1190391"/>
        <a:ext cx="2049782" cy="2989305"/>
      </dsp:txXfrm>
    </dsp:sp>
    <dsp:sp modelId="{C650A94B-7309-AA4A-933E-142B6B61C5EE}">
      <dsp:nvSpPr>
        <dsp:cNvPr id="0" name=""/>
        <dsp:cNvSpPr/>
      </dsp:nvSpPr>
      <dsp:spPr>
        <a:xfrm>
          <a:off x="9352356" y="171641"/>
          <a:ext cx="2049782" cy="121758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Unspecified Workshops/Working Group Meetings</a:t>
          </a:r>
        </a:p>
      </dsp:txBody>
      <dsp:txXfrm>
        <a:off x="9352356" y="171641"/>
        <a:ext cx="2049782" cy="1217587"/>
      </dsp:txXfrm>
    </dsp:sp>
    <dsp:sp modelId="{2BD924B3-4A38-5C40-BD84-A81270CCD648}">
      <dsp:nvSpPr>
        <dsp:cNvPr id="0" name=""/>
        <dsp:cNvSpPr/>
      </dsp:nvSpPr>
      <dsp:spPr>
        <a:xfrm>
          <a:off x="9352356" y="1190391"/>
          <a:ext cx="2049782" cy="298930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2  Workshops TBD</a:t>
          </a:r>
        </a:p>
        <a:p>
          <a:pPr marL="171450" lvl="1" indent="-171450" algn="l" defTabSz="711200">
            <a:lnSpc>
              <a:spcPct val="90000"/>
            </a:lnSpc>
            <a:spcBef>
              <a:spcPct val="0"/>
            </a:spcBef>
            <a:spcAft>
              <a:spcPct val="15000"/>
            </a:spcAft>
            <a:buChar char="•"/>
          </a:pPr>
          <a:r>
            <a:rPr lang="en-US" sz="1600" kern="1200" dirty="0"/>
            <a:t>2  Working Group     Meetings TBD</a:t>
          </a:r>
        </a:p>
      </dsp:txBody>
      <dsp:txXfrm>
        <a:off x="9352356" y="1190391"/>
        <a:ext cx="2049782" cy="298930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2CEB0-38C2-3340-8B1C-17C8BB47369B}" type="datetimeFigureOut">
              <a:rPr lang="en-US" smtClean="0"/>
              <a:t>3/16/21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C87CF-7112-014A-909A-3EF588A9D2C4}" type="slidenum">
              <a:rPr lang="en-US" smtClean="0"/>
              <a:t>‹#›</a:t>
            </a:fld>
            <a:endParaRPr lang="en-US"/>
          </a:p>
        </p:txBody>
      </p:sp>
    </p:spTree>
    <p:extLst>
      <p:ext uri="{BB962C8B-B14F-4D97-AF65-F5344CB8AC3E}">
        <p14:creationId xmlns:p14="http://schemas.microsoft.com/office/powerpoint/2010/main" val="388021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83A55-AD59-45AE-B3E4-8ADA3D7A93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23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A41BE-6698-4FD0-B255-4EADBCCB06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41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48650" rtl="0" eaLnBrk="1" fontAlgn="base" latinLnBrk="0" hangingPunct="1">
              <a:lnSpc>
                <a:spcPct val="100000"/>
              </a:lnSpc>
              <a:spcBef>
                <a:spcPct val="0"/>
              </a:spcBef>
              <a:spcAft>
                <a:spcPct val="0"/>
              </a:spcAft>
              <a:buClrTx/>
              <a:buSzTx/>
              <a:buFontTx/>
              <a:buNone/>
              <a:tabLst/>
              <a:defRPr/>
            </a:pPr>
            <a:fld id="{C598C5A0-0139-4E76-A86F-3FFF60C4E9B1}"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4865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74611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1BE4A-D21F-41F6-8593-7E97AC85F67F}" type="slidenum">
              <a:rPr kumimoji="0" lang="en-US" sz="4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4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0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8.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5AE3-9B46-7049-9953-80BDEEDF5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9281D-B587-EA45-843B-4159391C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32219-2705-5D48-BEE0-A172BCDD3F65}"/>
              </a:ext>
            </a:extLst>
          </p:cNvPr>
          <p:cNvSpPr>
            <a:spLocks noGrp="1"/>
          </p:cNvSpPr>
          <p:nvPr>
            <p:ph type="dt" sz="half" idx="10"/>
          </p:nvPr>
        </p:nvSpPr>
        <p:spPr/>
        <p:txBody>
          <a:bodyPr/>
          <a:lstStyle/>
          <a:p>
            <a:fld id="{44286644-44D7-5944-B481-BE79B9912C33}" type="datetime1">
              <a:rPr lang="en-US" smtClean="0"/>
              <a:t>3/16/21</a:t>
            </a:fld>
            <a:endParaRPr lang="en-US"/>
          </a:p>
        </p:txBody>
      </p:sp>
      <p:sp>
        <p:nvSpPr>
          <p:cNvPr id="5" name="Footer Placeholder 4">
            <a:extLst>
              <a:ext uri="{FF2B5EF4-FFF2-40B4-BE49-F238E27FC236}">
                <a16:creationId xmlns:a16="http://schemas.microsoft.com/office/drawing/2014/main" id="{03D49B18-1E17-F149-8398-4356241B7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AB59-52C7-E248-A325-FAF5BBAC384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3215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F39-1A52-8D4D-ABB0-05A21C1BE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80E06-8509-E649-AE0E-460E5BA5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5ADC-8DF4-B143-B1A6-4177A8D1E9E3}"/>
              </a:ext>
            </a:extLst>
          </p:cNvPr>
          <p:cNvSpPr>
            <a:spLocks noGrp="1"/>
          </p:cNvSpPr>
          <p:nvPr>
            <p:ph type="dt" sz="half" idx="10"/>
          </p:nvPr>
        </p:nvSpPr>
        <p:spPr/>
        <p:txBody>
          <a:bodyPr/>
          <a:lstStyle/>
          <a:p>
            <a:fld id="{90E1A4D3-89CC-1B45-AC54-F7B6F5D396F6}" type="datetime1">
              <a:rPr lang="en-US" smtClean="0"/>
              <a:t>3/16/21</a:t>
            </a:fld>
            <a:endParaRPr lang="en-US"/>
          </a:p>
        </p:txBody>
      </p:sp>
      <p:sp>
        <p:nvSpPr>
          <p:cNvPr id="5" name="Footer Placeholder 4">
            <a:extLst>
              <a:ext uri="{FF2B5EF4-FFF2-40B4-BE49-F238E27FC236}">
                <a16:creationId xmlns:a16="http://schemas.microsoft.com/office/drawing/2014/main" id="{35D3874A-2AEC-AE4B-A92B-D5986B496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5488-4341-7647-8CEB-210A4D95DC47}"/>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90774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C26A-D6BB-5E46-8A66-944331A76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A296-538C-1148-9B74-48C7F2F2B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2CFD-3298-BE4F-8678-96702FBE3822}"/>
              </a:ext>
            </a:extLst>
          </p:cNvPr>
          <p:cNvSpPr>
            <a:spLocks noGrp="1"/>
          </p:cNvSpPr>
          <p:nvPr>
            <p:ph type="dt" sz="half" idx="10"/>
          </p:nvPr>
        </p:nvSpPr>
        <p:spPr/>
        <p:txBody>
          <a:bodyPr/>
          <a:lstStyle/>
          <a:p>
            <a:fld id="{6B76E133-2FD1-1844-B4C0-B50DAADB3F1C}" type="datetime1">
              <a:rPr lang="en-US" smtClean="0"/>
              <a:t>3/16/21</a:t>
            </a:fld>
            <a:endParaRPr lang="en-US"/>
          </a:p>
        </p:txBody>
      </p:sp>
      <p:sp>
        <p:nvSpPr>
          <p:cNvPr id="5" name="Footer Placeholder 4">
            <a:extLst>
              <a:ext uri="{FF2B5EF4-FFF2-40B4-BE49-F238E27FC236}">
                <a16:creationId xmlns:a16="http://schemas.microsoft.com/office/drawing/2014/main" id="{A3318D35-D854-744A-B816-AEF4BB207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D06-E67F-6342-94C1-F32F3A3FFAF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88760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240390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457199"/>
          </a:xfrm>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609600" y="870858"/>
            <a:ext cx="10972800" cy="5255306"/>
          </a:xfrm>
        </p:spPr>
        <p:txBody>
          <a:bodyPr/>
          <a:lstStyle>
            <a:lvl1pPr>
              <a:defRPr sz="16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67871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93599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2154158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95922"/>
          </a:xfrm>
        </p:spPr>
        <p:txBody>
          <a:bodyPr>
            <a:normAutofit/>
          </a:bodyPr>
          <a:lstStyle>
            <a:lvl1pPr>
              <a:defRPr sz="2400"/>
            </a:lvl1pPr>
          </a:lstStyle>
          <a:p>
            <a:r>
              <a:rPr lang="en-US"/>
              <a:t>Click to edit Master title style</a:t>
            </a:r>
          </a:p>
        </p:txBody>
      </p:sp>
      <p:sp>
        <p:nvSpPr>
          <p:cNvPr id="3" name="Content Placeholder 2"/>
          <p:cNvSpPr>
            <a:spLocks noGrp="1"/>
          </p:cNvSpPr>
          <p:nvPr>
            <p:ph sz="half" idx="1"/>
          </p:nvPr>
        </p:nvSpPr>
        <p:spPr>
          <a:xfrm>
            <a:off x="609600" y="896984"/>
            <a:ext cx="5384800" cy="5229180"/>
          </a:xfrm>
        </p:spPr>
        <p:txBody>
          <a:bodyPr>
            <a:normAutofit/>
          </a:bodyPr>
          <a:lstStyle>
            <a:lvl1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896985"/>
            <a:ext cx="5384800" cy="5229179"/>
          </a:xfrm>
        </p:spPr>
        <p:txBody>
          <a:bodyPr>
            <a:normAutofit/>
          </a:bodyPr>
          <a:lstStyle>
            <a:lvl1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78899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4011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996228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492876"/>
            <a:ext cx="2844800" cy="365125"/>
          </a:xfrm>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3903332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9DE5A-6643-4656-A288-0742FA16B0CD}" type="slidenum">
              <a:rPr lang="en-US" smtClean="0"/>
              <a:t>‹#›</a:t>
            </a:fld>
            <a:endParaRPr lang="en-US"/>
          </a:p>
        </p:txBody>
      </p:sp>
    </p:spTree>
    <p:extLst>
      <p:ext uri="{BB962C8B-B14F-4D97-AF65-F5344CB8AC3E}">
        <p14:creationId xmlns:p14="http://schemas.microsoft.com/office/powerpoint/2010/main" val="298758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EAC-9C06-FD4B-9E9A-689088B8C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DF108F-C169-564F-AD53-DC20E0AE49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A409E-C0AF-384A-A461-9FC0316D9D82}"/>
              </a:ext>
            </a:extLst>
          </p:cNvPr>
          <p:cNvSpPr>
            <a:spLocks noGrp="1"/>
          </p:cNvSpPr>
          <p:nvPr>
            <p:ph type="dt" sz="half" idx="10"/>
          </p:nvPr>
        </p:nvSpPr>
        <p:spPr/>
        <p:txBody>
          <a:bodyPr/>
          <a:lstStyle/>
          <a:p>
            <a:fld id="{D451BADF-F59A-D242-8BB9-18EE85D1301E}" type="datetime1">
              <a:rPr lang="en-US" smtClean="0"/>
              <a:t>3/16/21</a:t>
            </a:fld>
            <a:endParaRPr lang="en-US"/>
          </a:p>
        </p:txBody>
      </p:sp>
      <p:sp>
        <p:nvSpPr>
          <p:cNvPr id="5" name="Footer Placeholder 4">
            <a:extLst>
              <a:ext uri="{FF2B5EF4-FFF2-40B4-BE49-F238E27FC236}">
                <a16:creationId xmlns:a16="http://schemas.microsoft.com/office/drawing/2014/main" id="{5C81205E-9F98-8C4E-9794-93198C85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AFB-5EC4-FA43-BCCD-F1E9126B364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53367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8" y="6492876"/>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914400" eaLnBrk="1" fontAlgn="auto" hangingPunct="1">
              <a:spcBef>
                <a:spcPts val="0"/>
              </a:spcBef>
              <a:spcAft>
                <a:spcPts val="0"/>
              </a:spcAft>
            </a:pPr>
            <a:fld id="{FD7B720C-F98A-44EF-809C-B225C8B671C0}" type="slidenum">
              <a:rPr lang="en-US" altLang="en-US" sz="900" smtClean="0">
                <a:solidFill>
                  <a:srgbClr val="7F7F7F"/>
                </a:solidFill>
                <a:latin typeface="Arial" pitchFamily="34" charset="0"/>
                <a:cs typeface="Arial" pitchFamily="34" charset="0"/>
              </a:rPr>
              <a:pPr algn="ctr" defTabSz="914400" eaLnBrk="1" fontAlgn="auto" hangingPunct="1">
                <a:spcBef>
                  <a:spcPts val="0"/>
                </a:spcBef>
                <a:spcAft>
                  <a:spcPts val="0"/>
                </a:spcAft>
              </a:pPr>
              <a:t>‹#›</a:t>
            </a:fld>
            <a:endParaRPr lang="en-US" altLang="en-US" sz="90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8"/>
            <a:ext cx="9753600" cy="623887"/>
          </a:xfrm>
          <a:prstGeom prst="rect">
            <a:avLst/>
          </a:prstGeom>
        </p:spPr>
        <p:txBody>
          <a:bodyPr anchor="ctr"/>
          <a:lstStyle>
            <a:lvl1pPr algn="l">
              <a:defRPr sz="2800" b="1">
                <a:solidFill>
                  <a:schemeClr val="bg1"/>
                </a:solidFill>
              </a:defRPr>
            </a:lvl1pPr>
          </a:lstStyle>
          <a:p>
            <a:r>
              <a:rPr lang="en-US"/>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a:t>Click to edit Master text styles</a:t>
            </a:r>
          </a:p>
          <a:p>
            <a:pPr lvl="0"/>
            <a:endParaRPr lang="en-US"/>
          </a:p>
        </p:txBody>
      </p:sp>
    </p:spTree>
    <p:extLst>
      <p:ext uri="{BB962C8B-B14F-4D97-AF65-F5344CB8AC3E}">
        <p14:creationId xmlns:p14="http://schemas.microsoft.com/office/powerpoint/2010/main" val="2116747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749569"/>
            <a:ext cx="12214577" cy="6125365"/>
          </a:xfrm>
          <a:prstGeom prst="rect">
            <a:avLst/>
          </a:prstGeom>
        </p:spPr>
      </p:pic>
      <p:sp>
        <p:nvSpPr>
          <p:cNvPr id="14" name="Rectangle 13"/>
          <p:cNvSpPr/>
          <p:nvPr userDrawn="1"/>
        </p:nvSpPr>
        <p:spPr>
          <a:xfrm flipV="1">
            <a:off x="1" y="122888"/>
            <a:ext cx="12227140" cy="109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Date Placeholder 3"/>
          <p:cNvSpPr>
            <a:spLocks noGrp="1"/>
          </p:cNvSpPr>
          <p:nvPr userDrawn="1">
            <p:ph type="dt" sz="half" idx="2"/>
          </p:nvPr>
        </p:nvSpPr>
        <p:spPr>
          <a:xfrm>
            <a:off x="6897223" y="6445106"/>
            <a:ext cx="1493743" cy="269738"/>
          </a:xfrm>
          <a:prstGeom prst="rect">
            <a:avLst/>
          </a:prstGeom>
        </p:spPr>
        <p:txBody>
          <a:bodyPr vert="horz" lIns="91440" tIns="45720" rIns="91440" bIns="45720" rtlCol="0" anchor="ctr"/>
          <a:lstStyle>
            <a:lvl1pPr algn="ctr">
              <a:defRPr sz="14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endParaRPr lang="en-US"/>
          </a:p>
        </p:txBody>
      </p:sp>
      <p:sp>
        <p:nvSpPr>
          <p:cNvPr id="17" name="Slide Number Placeholder 5"/>
          <p:cNvSpPr>
            <a:spLocks noGrp="1"/>
          </p:cNvSpPr>
          <p:nvPr userDrawn="1">
            <p:ph type="sldNum" sz="quarter" idx="4"/>
          </p:nvPr>
        </p:nvSpPr>
        <p:spPr>
          <a:xfrm>
            <a:off x="5521600" y="6445106"/>
            <a:ext cx="1148800" cy="269738"/>
          </a:xfrm>
          <a:prstGeom prst="rect">
            <a:avLst/>
          </a:prstGeom>
        </p:spPr>
        <p:txBody>
          <a:bodyPr vert="horz" lIns="91440" tIns="45720" rIns="91440" bIns="45720" rtlCol="0" anchor="ctr"/>
          <a:lstStyle>
            <a:lvl1pPr algn="ctr">
              <a:defRPr sz="1400" b="1">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stStyle>
          <a:p>
            <a:fld id="{72410227-0A74-4DD0-97A1-EFCFB8B7378B}" type="slidenum">
              <a:rPr lang="en-US" smtClean="0"/>
              <a:t>‹#›</a:t>
            </a:fld>
            <a:endParaRPr lang="en-US"/>
          </a:p>
        </p:txBody>
      </p:sp>
      <p:pic>
        <p:nvPicPr>
          <p:cNvPr id="31" name="Picture 3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808488" y="768954"/>
            <a:ext cx="2028624" cy="200260"/>
          </a:xfrm>
          <a:prstGeom prst="rect">
            <a:avLst/>
          </a:prstGeom>
        </p:spPr>
      </p:pic>
      <p:sp>
        <p:nvSpPr>
          <p:cNvPr id="3" name="Subtitle 2"/>
          <p:cNvSpPr>
            <a:spLocks noGrp="1"/>
          </p:cNvSpPr>
          <p:nvPr userDrawn="1">
            <p:ph type="subTitle" idx="1"/>
          </p:nvPr>
        </p:nvSpPr>
        <p:spPr>
          <a:xfrm>
            <a:off x="1183469" y="5429679"/>
            <a:ext cx="11024873" cy="538609"/>
          </a:xfrm>
          <a:blipFill rotWithShape="1">
            <a:blip r:embed="rId4">
              <a:alphaModFix amt="90000"/>
            </a:blip>
            <a:stretch>
              <a:fillRect/>
            </a:stretch>
          </a:blipFill>
        </p:spPr>
        <p:txBody>
          <a:bodyPr wrap="square" lIns="274320" tIns="45720" rIns="457200" bIns="182880">
            <a:sp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userDrawn="1">
            <p:ph type="ctrTitle"/>
          </p:nvPr>
        </p:nvSpPr>
        <p:spPr>
          <a:xfrm>
            <a:off x="1183469" y="4725551"/>
            <a:ext cx="11019215" cy="723275"/>
          </a:xfrm>
          <a:blipFill rotWithShape="1">
            <a:blip r:embed="rId4">
              <a:alphaModFix amt="90000"/>
            </a:blip>
            <a:stretch>
              <a:fillRect/>
            </a:stretch>
          </a:blipFill>
        </p:spPr>
        <p:txBody>
          <a:bodyPr wrap="square" lIns="274320" tIns="182880" rIns="457200" bIns="45720" anchor="b" anchorCtr="0">
            <a:spAutoFit/>
          </a:bodyPr>
          <a:lstStyle>
            <a:lvl1pPr algn="l">
              <a:defRPr sz="3200" b="1" cap="all" baseline="0">
                <a:solidFill>
                  <a:schemeClr val="bg1"/>
                </a:solidFill>
              </a:defRPr>
            </a:lvl1pPr>
          </a:lstStyle>
          <a:p>
            <a:r>
              <a:rPr lang="en-US"/>
              <a:t>Click to edit Master title style</a:t>
            </a:r>
          </a:p>
        </p:txBody>
      </p:sp>
      <p:sp>
        <p:nvSpPr>
          <p:cNvPr id="4" name="Rectangle 3"/>
          <p:cNvSpPr/>
          <p:nvPr userDrawn="1"/>
        </p:nvSpPr>
        <p:spPr>
          <a:xfrm>
            <a:off x="1" y="1638545"/>
            <a:ext cx="3228623" cy="436950"/>
          </a:xfrm>
          <a:prstGeom prst="rect">
            <a:avLst/>
          </a:prstGeom>
          <a:solidFill>
            <a:srgbClr val="F373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userDrawn="1"/>
        </p:nvSpPr>
        <p:spPr>
          <a:xfrm>
            <a:off x="1179643" y="1668988"/>
            <a:ext cx="1963038" cy="369332"/>
          </a:xfrm>
          <a:prstGeom prst="rect">
            <a:avLst/>
          </a:prstGeom>
          <a:noFill/>
        </p:spPr>
        <p:txBody>
          <a:bodyPr wrap="none" rtlCol="0">
            <a:spAutoFit/>
          </a:bodyPr>
          <a:lstStyle/>
          <a:p>
            <a:pPr algn="r"/>
            <a:r>
              <a:rPr lang="en-US" sz="1800">
                <a:solidFill>
                  <a:schemeClr val="bg1"/>
                </a:solidFill>
              </a:rPr>
              <a:t>Energy Efficiency</a:t>
            </a:r>
          </a:p>
        </p:txBody>
      </p:sp>
      <p:pic>
        <p:nvPicPr>
          <p:cNvPr id="12" name="Picture 11" descr="SoGalGas-RGB-logo-full-color-horizontal-crop.a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2233" y="361791"/>
            <a:ext cx="4228791" cy="609733"/>
          </a:xfrm>
          <a:prstGeom prst="rect">
            <a:avLst/>
          </a:prstGeom>
        </p:spPr>
      </p:pic>
    </p:spTree>
    <p:extLst>
      <p:ext uri="{BB962C8B-B14F-4D97-AF65-F5344CB8AC3E}">
        <p14:creationId xmlns:p14="http://schemas.microsoft.com/office/powerpoint/2010/main" val="36344721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9805213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9622186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971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2971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26086439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763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763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11" name="Slide Number Placeholder 5"/>
          <p:cNvSpPr>
            <a:spLocks noGrp="1"/>
          </p:cNvSpPr>
          <p:nvPr>
            <p:ph type="sldNum" sz="quarter" idx="11"/>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23824825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7"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345658672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403511448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7681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431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5783455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581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9"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33783835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62DF-803D-7F44-8C7F-97232407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8F91F-06DF-AF4A-85DB-B19F8EB72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0A055-28E8-1540-B377-7D606729A901}"/>
              </a:ext>
            </a:extLst>
          </p:cNvPr>
          <p:cNvSpPr>
            <a:spLocks noGrp="1"/>
          </p:cNvSpPr>
          <p:nvPr>
            <p:ph type="dt" sz="half" idx="10"/>
          </p:nvPr>
        </p:nvSpPr>
        <p:spPr/>
        <p:txBody>
          <a:bodyPr/>
          <a:lstStyle/>
          <a:p>
            <a:fld id="{4E2CC1E5-2F4E-F845-BB16-FCC02A0A48A7}" type="datetime1">
              <a:rPr lang="en-US" smtClean="0"/>
              <a:t>3/16/21</a:t>
            </a:fld>
            <a:endParaRPr lang="en-US"/>
          </a:p>
        </p:txBody>
      </p:sp>
      <p:sp>
        <p:nvSpPr>
          <p:cNvPr id="5" name="Footer Placeholder 4">
            <a:extLst>
              <a:ext uri="{FF2B5EF4-FFF2-40B4-BE49-F238E27FC236}">
                <a16:creationId xmlns:a16="http://schemas.microsoft.com/office/drawing/2014/main" id="{A5F5F65D-FC88-3F41-ADE4-1A4B277A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2FCFF-CE64-9940-8DF3-1712E59E04C8}"/>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394887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185695287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612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Tree>
    <p:extLst>
      <p:ext uri="{BB962C8B-B14F-4D97-AF65-F5344CB8AC3E}">
        <p14:creationId xmlns:p14="http://schemas.microsoft.com/office/powerpoint/2010/main" val="79389950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8" y="6492876"/>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8"/>
            <a:ext cx="9753600" cy="623887"/>
          </a:xfrm>
          <a:prstGeom prst="rect">
            <a:avLst/>
          </a:prstGeom>
        </p:spPr>
        <p:txBody>
          <a:bodyPr anchor="ctr"/>
          <a:lstStyle>
            <a:lvl1pPr algn="l">
              <a:defRPr sz="2800" b="1">
                <a:solidFill>
                  <a:schemeClr val="bg1"/>
                </a:solidFill>
              </a:defRPr>
            </a:lvl1pPr>
          </a:lstStyle>
          <a:p>
            <a:r>
              <a:rPr lang="en-US"/>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a:t>Click to edit Master text styles</a:t>
            </a:r>
          </a:p>
          <a:p>
            <a:pPr lvl="0"/>
            <a:endParaRPr lang="en-US"/>
          </a:p>
        </p:txBody>
      </p:sp>
    </p:spTree>
    <p:extLst>
      <p:ext uri="{BB962C8B-B14F-4D97-AF65-F5344CB8AC3E}">
        <p14:creationId xmlns:p14="http://schemas.microsoft.com/office/powerpoint/2010/main" val="2271931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804337" y="0"/>
            <a:ext cx="105706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lvl1pPr>
              <a:defRPr sz="2400" b="0">
                <a:solidFill>
                  <a:srgbClr val="000000"/>
                </a:solidFill>
                <a:latin typeface="+mj-lt"/>
                <a:ea typeface="Verdana" panose="020B0604030504040204" pitchFamily="34" charset="0"/>
                <a:cs typeface="Verdana" panose="020B0604030504040204" pitchFamily="34" charset="0"/>
              </a:defRPr>
            </a:lvl1pPr>
          </a:lstStyle>
          <a:p>
            <a:pPr lvl="0"/>
            <a:r>
              <a:rPr lang="en-US"/>
              <a:t>Click to edit Master title style</a:t>
            </a:r>
          </a:p>
        </p:txBody>
      </p:sp>
      <p:sp>
        <p:nvSpPr>
          <p:cNvPr id="4" name="Text Placeholder 3"/>
          <p:cNvSpPr>
            <a:spLocks noGrp="1"/>
          </p:cNvSpPr>
          <p:nvPr>
            <p:ph idx="1"/>
          </p:nvPr>
        </p:nvSpPr>
        <p:spPr>
          <a:xfrm>
            <a:off x="711200" y="1219204"/>
            <a:ext cx="10972800" cy="4525963"/>
          </a:xfrm>
          <a:prstGeom prst="rect">
            <a:avLst/>
          </a:prstGeom>
        </p:spPr>
        <p:txBody>
          <a:bodyPr vert="horz" lIns="91440" tIns="45720" rIns="91440" bIns="45720" rtlCol="0">
            <a:normAutofit/>
          </a:bodyPr>
          <a:lstStyle>
            <a:lvl1pPr>
              <a:buClr>
                <a:srgbClr val="0193D5"/>
              </a:buClr>
              <a:defRPr sz="1600">
                <a:solidFill>
                  <a:srgbClr val="000000"/>
                </a:solidFill>
                <a:latin typeface="+mn-lt"/>
                <a:ea typeface="Verdana" panose="020B0604030504040204" pitchFamily="34" charset="0"/>
                <a:cs typeface="Verdana" panose="020B0604030504040204" pitchFamily="34" charset="0"/>
              </a:defRPr>
            </a:lvl1pPr>
            <a:lvl2pPr>
              <a:buClr>
                <a:srgbClr val="0193D5"/>
              </a:buClr>
              <a:buSzPct val="115000"/>
              <a:defRPr>
                <a:solidFill>
                  <a:srgbClr val="000000"/>
                </a:solidFill>
                <a:latin typeface="+mn-lt"/>
                <a:ea typeface="Verdana" panose="020B0604030504040204" pitchFamily="34" charset="0"/>
                <a:cs typeface="Verdana" panose="020B0604030504040204" pitchFamily="34" charset="0"/>
              </a:defRPr>
            </a:lvl2pPr>
            <a:lvl3pPr>
              <a:buClr>
                <a:srgbClr val="0193D5"/>
              </a:buClr>
              <a:buSzPct val="70000"/>
              <a:defRPr>
                <a:solidFill>
                  <a:srgbClr val="000000"/>
                </a:solidFill>
                <a:latin typeface="+mn-lt"/>
                <a:ea typeface="Verdana" panose="020B0604030504040204" pitchFamily="34" charset="0"/>
                <a:cs typeface="Verdana" panose="020B0604030504040204" pitchFamily="34" charset="0"/>
              </a:defRPr>
            </a:lvl3pPr>
            <a:lvl4pPr>
              <a:buClr>
                <a:srgbClr val="0193D5"/>
              </a:buClr>
              <a:defRPr>
                <a:solidFill>
                  <a:srgbClr val="000000"/>
                </a:solidFill>
                <a:latin typeface="+mn-lt"/>
                <a:ea typeface="Verdana" panose="020B0604030504040204" pitchFamily="34" charset="0"/>
                <a:cs typeface="Verdana" panose="020B0604030504040204" pitchFamily="34" charset="0"/>
              </a:defRPr>
            </a:lvl4pPr>
            <a:lvl5pPr>
              <a:buClr>
                <a:srgbClr val="0193D5"/>
              </a:buClr>
              <a:buSzPct val="85000"/>
              <a:defRPr>
                <a:solidFill>
                  <a:srgbClr val="000000"/>
                </a:solidFill>
                <a:latin typeface="+mn-lt"/>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a:xfrm>
            <a:off x="3149600" y="5943601"/>
            <a:ext cx="7721600" cy="762000"/>
          </a:xfrm>
        </p:spPr>
        <p:txBody>
          <a:bodyPr/>
          <a:lstStyle>
            <a:lvl1pPr>
              <a:defRPr>
                <a:solidFill>
                  <a:srgbClr val="212121"/>
                </a:solidFill>
              </a:defRPr>
            </a:lvl1pPr>
          </a:lstStyle>
          <a:p>
            <a:pPr>
              <a:defRPr/>
            </a:pPr>
            <a:endParaRPr lang="en-US" sz="713">
              <a:latin typeface="Calibri"/>
              <a:cs typeface="Calibri"/>
            </a:endParaRPr>
          </a:p>
        </p:txBody>
      </p:sp>
    </p:spTree>
    <p:extLst>
      <p:ext uri="{BB962C8B-B14F-4D97-AF65-F5344CB8AC3E}">
        <p14:creationId xmlns:p14="http://schemas.microsoft.com/office/powerpoint/2010/main" val="3940771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804337" y="0"/>
            <a:ext cx="105706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lvl1pPr>
              <a:defRPr sz="2400" b="0">
                <a:solidFill>
                  <a:srgbClr val="000000"/>
                </a:solidFill>
                <a:latin typeface="+mj-lt"/>
                <a:ea typeface="Verdana" panose="020B0604030504040204" pitchFamily="34" charset="0"/>
                <a:cs typeface="Verdana" panose="020B0604030504040204" pitchFamily="34" charset="0"/>
              </a:defRPr>
            </a:lvl1pPr>
          </a:lstStyle>
          <a:p>
            <a:pPr lvl="0"/>
            <a:r>
              <a:rPr lang="en-US"/>
              <a:t>Click to edit Master title style</a:t>
            </a:r>
          </a:p>
        </p:txBody>
      </p:sp>
      <p:sp>
        <p:nvSpPr>
          <p:cNvPr id="4" name="Text Placeholder 3"/>
          <p:cNvSpPr>
            <a:spLocks noGrp="1"/>
          </p:cNvSpPr>
          <p:nvPr>
            <p:ph idx="1"/>
          </p:nvPr>
        </p:nvSpPr>
        <p:spPr>
          <a:xfrm>
            <a:off x="684822" y="1245581"/>
            <a:ext cx="5047763" cy="4232027"/>
          </a:xfrm>
          <a:prstGeom prst="rect">
            <a:avLst/>
          </a:prstGeom>
        </p:spPr>
        <p:txBody>
          <a:bodyPr vert="horz" lIns="91440" tIns="45720" rIns="91440" bIns="45720" rtlCol="0">
            <a:normAutofit/>
          </a:bodyPr>
          <a:lstStyle>
            <a:lvl1pPr>
              <a:buClr>
                <a:srgbClr val="0193D5"/>
              </a:buClr>
              <a:defRPr sz="1600">
                <a:solidFill>
                  <a:srgbClr val="000000"/>
                </a:solidFill>
                <a:latin typeface="+mn-lt"/>
                <a:ea typeface="Verdana" panose="020B0604030504040204" pitchFamily="34" charset="0"/>
                <a:cs typeface="Verdana" panose="020B0604030504040204" pitchFamily="34" charset="0"/>
              </a:defRPr>
            </a:lvl1pPr>
            <a:lvl2pPr>
              <a:buClr>
                <a:srgbClr val="0193D5"/>
              </a:buClr>
              <a:buSzPct val="115000"/>
              <a:defRPr>
                <a:solidFill>
                  <a:srgbClr val="000000"/>
                </a:solidFill>
                <a:latin typeface="+mn-lt"/>
                <a:ea typeface="Verdana" panose="020B0604030504040204" pitchFamily="34" charset="0"/>
                <a:cs typeface="Verdana" panose="020B0604030504040204" pitchFamily="34" charset="0"/>
              </a:defRPr>
            </a:lvl2pPr>
            <a:lvl3pPr>
              <a:buClr>
                <a:srgbClr val="0193D5"/>
              </a:buClr>
              <a:buSzPct val="70000"/>
              <a:defRPr>
                <a:solidFill>
                  <a:srgbClr val="000000"/>
                </a:solidFill>
                <a:latin typeface="+mn-lt"/>
                <a:ea typeface="Verdana" panose="020B0604030504040204" pitchFamily="34" charset="0"/>
                <a:cs typeface="Verdana" panose="020B0604030504040204" pitchFamily="34" charset="0"/>
              </a:defRPr>
            </a:lvl3pPr>
            <a:lvl4pPr>
              <a:buClr>
                <a:srgbClr val="0193D5"/>
              </a:buClr>
              <a:defRPr>
                <a:solidFill>
                  <a:srgbClr val="000000"/>
                </a:solidFill>
                <a:latin typeface="+mn-lt"/>
                <a:ea typeface="Verdana" panose="020B0604030504040204" pitchFamily="34" charset="0"/>
                <a:cs typeface="Verdana" panose="020B0604030504040204" pitchFamily="34" charset="0"/>
              </a:defRPr>
            </a:lvl4pPr>
            <a:lvl5pPr>
              <a:buClr>
                <a:srgbClr val="0193D5"/>
              </a:buClr>
              <a:buSzPct val="85000"/>
              <a:defRPr>
                <a:solidFill>
                  <a:srgbClr val="000000"/>
                </a:solidFill>
                <a:latin typeface="+mn-lt"/>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a:xfrm>
            <a:off x="3149600" y="5943601"/>
            <a:ext cx="7721600" cy="762000"/>
          </a:xfrm>
        </p:spPr>
        <p:txBody>
          <a:bodyPr/>
          <a:lstStyle>
            <a:lvl1pPr>
              <a:defRPr>
                <a:solidFill>
                  <a:srgbClr val="212121"/>
                </a:solidFill>
              </a:defRPr>
            </a:lvl1pPr>
          </a:lstStyle>
          <a:p>
            <a:pPr>
              <a:defRPr/>
            </a:pPr>
            <a:endParaRPr lang="en-US" sz="713">
              <a:latin typeface="Calibri"/>
              <a:cs typeface="Calibri"/>
            </a:endParaRPr>
          </a:p>
        </p:txBody>
      </p:sp>
      <p:sp>
        <p:nvSpPr>
          <p:cNvPr id="6" name="Text Placeholder 3">
            <a:extLst>
              <a:ext uri="{FF2B5EF4-FFF2-40B4-BE49-F238E27FC236}">
                <a16:creationId xmlns:a16="http://schemas.microsoft.com/office/drawing/2014/main" id="{0E2035DE-9A14-4BE0-BFA7-CF2118DD3CFE}"/>
              </a:ext>
            </a:extLst>
          </p:cNvPr>
          <p:cNvSpPr>
            <a:spLocks noGrp="1"/>
          </p:cNvSpPr>
          <p:nvPr>
            <p:ph idx="11"/>
          </p:nvPr>
        </p:nvSpPr>
        <p:spPr>
          <a:xfrm>
            <a:off x="6459415" y="1245580"/>
            <a:ext cx="5047763" cy="4232027"/>
          </a:xfrm>
          <a:prstGeom prst="rect">
            <a:avLst/>
          </a:prstGeom>
        </p:spPr>
        <p:txBody>
          <a:bodyPr vert="horz" lIns="91440" tIns="45720" rIns="91440" bIns="45720" rtlCol="0">
            <a:normAutofit/>
          </a:bodyPr>
          <a:lstStyle>
            <a:lvl1pPr>
              <a:buClr>
                <a:srgbClr val="0193D5"/>
              </a:buClr>
              <a:defRPr sz="1600">
                <a:solidFill>
                  <a:srgbClr val="000000"/>
                </a:solidFill>
                <a:latin typeface="+mn-lt"/>
                <a:ea typeface="Verdana" panose="020B0604030504040204" pitchFamily="34" charset="0"/>
                <a:cs typeface="Verdana" panose="020B0604030504040204" pitchFamily="34" charset="0"/>
              </a:defRPr>
            </a:lvl1pPr>
            <a:lvl2pPr>
              <a:buClr>
                <a:srgbClr val="0193D5"/>
              </a:buClr>
              <a:buSzPct val="115000"/>
              <a:defRPr>
                <a:solidFill>
                  <a:srgbClr val="000000"/>
                </a:solidFill>
                <a:latin typeface="+mn-lt"/>
                <a:ea typeface="Verdana" panose="020B0604030504040204" pitchFamily="34" charset="0"/>
                <a:cs typeface="Verdana" panose="020B0604030504040204" pitchFamily="34" charset="0"/>
              </a:defRPr>
            </a:lvl2pPr>
            <a:lvl3pPr>
              <a:buClr>
                <a:srgbClr val="0193D5"/>
              </a:buClr>
              <a:buSzPct val="70000"/>
              <a:defRPr>
                <a:solidFill>
                  <a:srgbClr val="000000"/>
                </a:solidFill>
                <a:latin typeface="+mn-lt"/>
                <a:ea typeface="Verdana" panose="020B0604030504040204" pitchFamily="34" charset="0"/>
                <a:cs typeface="Verdana" panose="020B0604030504040204" pitchFamily="34" charset="0"/>
              </a:defRPr>
            </a:lvl3pPr>
            <a:lvl4pPr>
              <a:buClr>
                <a:srgbClr val="0193D5"/>
              </a:buClr>
              <a:defRPr>
                <a:solidFill>
                  <a:srgbClr val="000000"/>
                </a:solidFill>
                <a:latin typeface="+mn-lt"/>
                <a:ea typeface="Verdana" panose="020B0604030504040204" pitchFamily="34" charset="0"/>
                <a:cs typeface="Verdana" panose="020B0604030504040204" pitchFamily="34" charset="0"/>
              </a:defRPr>
            </a:lvl4pPr>
            <a:lvl5pPr>
              <a:buClr>
                <a:srgbClr val="0193D5"/>
              </a:buClr>
              <a:buSzPct val="85000"/>
              <a:defRPr>
                <a:solidFill>
                  <a:srgbClr val="000000"/>
                </a:solidFill>
                <a:latin typeface="+mn-lt"/>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321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9"/>
          <p:cNvSpPr>
            <a:spLocks noGrp="1"/>
          </p:cNvSpPr>
          <p:nvPr>
            <p:ph type="body" sz="quarter" idx="12"/>
          </p:nvPr>
        </p:nvSpPr>
        <p:spPr>
          <a:xfrm>
            <a:off x="1396992" y="4740795"/>
            <a:ext cx="3759200" cy="986500"/>
          </a:xfrm>
          <a:ln>
            <a:noFill/>
          </a:ln>
        </p:spPr>
        <p:txBody>
          <a:bodyPr>
            <a:normAutofit/>
          </a:bodyPr>
          <a:lstStyle>
            <a:lvl1pPr marL="0" indent="0">
              <a:lnSpc>
                <a:spcPts val="1800"/>
              </a:lnSpc>
              <a:spcBef>
                <a:spcPts val="0"/>
              </a:spcBef>
              <a:buNone/>
              <a:defRPr sz="1350" b="1">
                <a:solidFill>
                  <a:srgbClr val="0193D5"/>
                </a:solidFill>
              </a:defRPr>
            </a:lvl1pPr>
            <a:lvl2pPr marL="172640" indent="0">
              <a:buNone/>
              <a:defRPr/>
            </a:lvl2pPr>
            <a:lvl3pPr marL="345281" indent="0">
              <a:buNone/>
              <a:defRPr/>
            </a:lvl3pPr>
            <a:lvl4pPr marL="554831" indent="0">
              <a:buNone/>
              <a:defRPr/>
            </a:lvl4pPr>
            <a:lvl5pPr marL="685800" indent="0">
              <a:buNone/>
              <a:defRPr/>
            </a:lvl5pPr>
          </a:lstStyle>
          <a:p>
            <a:pPr lvl="0"/>
            <a:r>
              <a:rPr lang="en-US"/>
              <a:t>Click to edit Master text styles</a:t>
            </a:r>
          </a:p>
        </p:txBody>
      </p:sp>
      <p:sp>
        <p:nvSpPr>
          <p:cNvPr id="9" name="Text Placeholder 9"/>
          <p:cNvSpPr>
            <a:spLocks noGrp="1"/>
          </p:cNvSpPr>
          <p:nvPr>
            <p:ph type="body" sz="quarter" idx="13"/>
          </p:nvPr>
        </p:nvSpPr>
        <p:spPr>
          <a:xfrm>
            <a:off x="1269995" y="1911359"/>
            <a:ext cx="5549900" cy="1845030"/>
          </a:xfrm>
        </p:spPr>
        <p:txBody>
          <a:bodyPr lIns="182880">
            <a:normAutofit/>
          </a:bodyPr>
          <a:lstStyle>
            <a:lvl1pPr marL="0" indent="0">
              <a:lnSpc>
                <a:spcPct val="100000"/>
              </a:lnSpc>
              <a:spcBef>
                <a:spcPts val="0"/>
              </a:spcBef>
              <a:buNone/>
              <a:defRPr sz="2250">
                <a:solidFill>
                  <a:srgbClr val="003399"/>
                </a:solidFill>
              </a:defRPr>
            </a:lvl1pPr>
            <a:lvl2pPr marL="172640" indent="0">
              <a:buNone/>
              <a:defRPr/>
            </a:lvl2pPr>
            <a:lvl3pPr marL="345281" indent="0">
              <a:buNone/>
              <a:defRPr/>
            </a:lvl3pPr>
            <a:lvl4pPr marL="554831" indent="0">
              <a:buNone/>
              <a:defRPr/>
            </a:lvl4pPr>
            <a:lvl5pPr marL="685800" indent="0">
              <a:buNone/>
              <a:defRPr/>
            </a:lvl5pPr>
          </a:lstStyle>
          <a:p>
            <a:pPr lvl="0"/>
            <a:r>
              <a:rPr lang="en-US"/>
              <a:t>Click to edit Master text styles</a:t>
            </a:r>
          </a:p>
        </p:txBody>
      </p:sp>
      <p:pic>
        <p:nvPicPr>
          <p:cNvPr id="10" name="Picture 10" descr="sdlmc3p"/>
          <p:cNvPicPr>
            <a:picLocks noChangeAspect="1" noChangeArrowheads="1"/>
          </p:cNvPicPr>
          <p:nvPr userDrawn="1"/>
        </p:nvPicPr>
        <p:blipFill>
          <a:blip r:embed="rId3" cstate="print"/>
          <a:srcRect/>
          <a:stretch>
            <a:fillRect/>
          </a:stretch>
        </p:blipFill>
        <p:spPr bwMode="auto">
          <a:xfrm>
            <a:off x="7348464" y="5486397"/>
            <a:ext cx="2418025" cy="858860"/>
          </a:xfrm>
          <a:prstGeom prst="rect">
            <a:avLst/>
          </a:prstGeom>
          <a:noFill/>
          <a:ln w="9525">
            <a:noFill/>
            <a:miter lim="800000"/>
            <a:headEnd/>
            <a:tailEnd/>
          </a:ln>
        </p:spPr>
      </p:pic>
    </p:spTree>
    <p:extLst>
      <p:ext uri="{BB962C8B-B14F-4D97-AF65-F5344CB8AC3E}">
        <p14:creationId xmlns:p14="http://schemas.microsoft.com/office/powerpoint/2010/main" val="360058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225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Image and Bullets">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804337" y="0"/>
            <a:ext cx="105706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p>
            <a:pPr lvl="0"/>
            <a:r>
              <a:rPr lang="en-US"/>
              <a:t>Click to edit Master title style</a:t>
            </a:r>
          </a:p>
        </p:txBody>
      </p:sp>
      <p:sp>
        <p:nvSpPr>
          <p:cNvPr id="7" name="Content Placeholder 2"/>
          <p:cNvSpPr>
            <a:spLocks noGrp="1"/>
          </p:cNvSpPr>
          <p:nvPr>
            <p:ph idx="1"/>
          </p:nvPr>
        </p:nvSpPr>
        <p:spPr>
          <a:xfrm>
            <a:off x="711200" y="4080912"/>
            <a:ext cx="10972800" cy="1664252"/>
          </a:xfrm>
        </p:spPr>
        <p:txBody>
          <a:bodyPr numCol="2"/>
          <a:lstStyle>
            <a:lvl1pPr>
              <a:buClr>
                <a:srgbClr val="0193D5"/>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804336" y="1230768"/>
            <a:ext cx="10570633" cy="2514600"/>
          </a:xfrm>
          <a:solidFill>
            <a:schemeClr val="bg1">
              <a:lumMod val="75000"/>
            </a:schemeClr>
          </a:solidFill>
        </p:spPr>
        <p:txBody>
          <a:bodyPr anchor="t" anchorCtr="0"/>
          <a:lstStyle>
            <a:lvl1pPr marL="0" indent="0" algn="ctr">
              <a:buNone/>
              <a:defRPr/>
            </a:lvl1pPr>
          </a:lstStyle>
          <a:p>
            <a:r>
              <a:rPr lang="en-US"/>
              <a:t>Click icon to add picture</a:t>
            </a:r>
          </a:p>
        </p:txBody>
      </p:sp>
      <p:sp>
        <p:nvSpPr>
          <p:cNvPr id="6" name="Footer Placeholder 2"/>
          <p:cNvSpPr>
            <a:spLocks noGrp="1"/>
          </p:cNvSpPr>
          <p:nvPr>
            <p:ph type="ftr" sz="quarter" idx="10"/>
          </p:nvPr>
        </p:nvSpPr>
        <p:spPr>
          <a:xfrm>
            <a:off x="3149600" y="5943601"/>
            <a:ext cx="7721600" cy="762000"/>
          </a:xfrm>
        </p:spPr>
        <p:txBody>
          <a:bodyPr/>
          <a:lstStyle>
            <a:lvl1pPr>
              <a:defRPr>
                <a:solidFill>
                  <a:srgbClr val="212121"/>
                </a:solidFill>
                <a:latin typeface="Arial" panose="020B0604020202020204" pitchFamily="34" charset="0"/>
                <a:cs typeface="Arial" panose="020B0604020202020204" pitchFamily="34" charset="0"/>
              </a:defRPr>
            </a:lvl1pPr>
          </a:lstStyle>
          <a:p>
            <a:pPr>
              <a:defRPr/>
            </a:pPr>
            <a:endParaRPr lang="en-US" sz="713"/>
          </a:p>
        </p:txBody>
      </p:sp>
    </p:spTree>
    <p:extLst>
      <p:ext uri="{BB962C8B-B14F-4D97-AF65-F5344CB8AC3E}">
        <p14:creationId xmlns:p14="http://schemas.microsoft.com/office/powerpoint/2010/main" val="319383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9C-2ED0-B244-879A-182329DE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FF0B-6CE3-3447-88A8-213FAD7F9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9797D-9ADC-964E-8C55-CE6FDAF55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46CE5-5081-6348-A163-DF5EF5756D35}"/>
              </a:ext>
            </a:extLst>
          </p:cNvPr>
          <p:cNvSpPr>
            <a:spLocks noGrp="1"/>
          </p:cNvSpPr>
          <p:nvPr>
            <p:ph type="dt" sz="half" idx="10"/>
          </p:nvPr>
        </p:nvSpPr>
        <p:spPr/>
        <p:txBody>
          <a:bodyPr/>
          <a:lstStyle/>
          <a:p>
            <a:fld id="{566C6D68-251A-1140-8A91-F71A5AA125DF}" type="datetime1">
              <a:rPr lang="en-US" smtClean="0"/>
              <a:t>3/16/21</a:t>
            </a:fld>
            <a:endParaRPr lang="en-US"/>
          </a:p>
        </p:txBody>
      </p:sp>
      <p:sp>
        <p:nvSpPr>
          <p:cNvPr id="6" name="Footer Placeholder 5">
            <a:extLst>
              <a:ext uri="{FF2B5EF4-FFF2-40B4-BE49-F238E27FC236}">
                <a16:creationId xmlns:a16="http://schemas.microsoft.com/office/drawing/2014/main" id="{1DD21C26-D4D1-224F-B7F8-562B16C02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451BE-AEDE-D444-A2B4-ED61FA504059}"/>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07678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BFEE-1E6C-D741-9D2D-88CC6223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F6784-0831-1743-B501-0EF94ABA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D3B2-51DB-D041-BA4E-41AFFBC49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32030-C82F-4E4A-B778-88ED6518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0592-7411-494A-B075-D401DA275B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07E6-A119-4B41-9EEB-E9B7BC9181CE}"/>
              </a:ext>
            </a:extLst>
          </p:cNvPr>
          <p:cNvSpPr>
            <a:spLocks noGrp="1"/>
          </p:cNvSpPr>
          <p:nvPr>
            <p:ph type="dt" sz="half" idx="10"/>
          </p:nvPr>
        </p:nvSpPr>
        <p:spPr/>
        <p:txBody>
          <a:bodyPr/>
          <a:lstStyle/>
          <a:p>
            <a:fld id="{8622D0F6-31BF-D347-AB32-8C1B9875566B}" type="datetime1">
              <a:rPr lang="en-US" smtClean="0"/>
              <a:t>3/16/21</a:t>
            </a:fld>
            <a:endParaRPr lang="en-US"/>
          </a:p>
        </p:txBody>
      </p:sp>
      <p:sp>
        <p:nvSpPr>
          <p:cNvPr id="8" name="Footer Placeholder 7">
            <a:extLst>
              <a:ext uri="{FF2B5EF4-FFF2-40B4-BE49-F238E27FC236}">
                <a16:creationId xmlns:a16="http://schemas.microsoft.com/office/drawing/2014/main" id="{F1E9FF7E-65F9-B64E-862D-D55BE0664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CE1C9-01E1-1841-BD98-537E45282BA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81515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7453-A90D-9A43-A6C2-7A30B5237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D7B3A-0B92-A446-9851-12872AD4DA5B}"/>
              </a:ext>
            </a:extLst>
          </p:cNvPr>
          <p:cNvSpPr>
            <a:spLocks noGrp="1"/>
          </p:cNvSpPr>
          <p:nvPr>
            <p:ph type="dt" sz="half" idx="10"/>
          </p:nvPr>
        </p:nvSpPr>
        <p:spPr/>
        <p:txBody>
          <a:bodyPr/>
          <a:lstStyle/>
          <a:p>
            <a:fld id="{ACB69153-C616-3D46-B59C-43FE3028ECC3}" type="datetime1">
              <a:rPr lang="en-US" smtClean="0"/>
              <a:t>3/16/21</a:t>
            </a:fld>
            <a:endParaRPr lang="en-US"/>
          </a:p>
        </p:txBody>
      </p:sp>
      <p:sp>
        <p:nvSpPr>
          <p:cNvPr id="4" name="Footer Placeholder 3">
            <a:extLst>
              <a:ext uri="{FF2B5EF4-FFF2-40B4-BE49-F238E27FC236}">
                <a16:creationId xmlns:a16="http://schemas.microsoft.com/office/drawing/2014/main" id="{F6274FCF-DE5D-FB43-BB41-E3622AF1F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2F71-D8EA-9247-86EA-1BE5C755AFE4}"/>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5806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741D1-AD00-B044-B732-493E3619CD71}"/>
              </a:ext>
            </a:extLst>
          </p:cNvPr>
          <p:cNvSpPr>
            <a:spLocks noGrp="1"/>
          </p:cNvSpPr>
          <p:nvPr>
            <p:ph type="dt" sz="half" idx="10"/>
          </p:nvPr>
        </p:nvSpPr>
        <p:spPr/>
        <p:txBody>
          <a:bodyPr/>
          <a:lstStyle/>
          <a:p>
            <a:fld id="{20E34126-09A5-614C-A9FE-46E71115408D}" type="datetime1">
              <a:rPr lang="en-US" smtClean="0"/>
              <a:t>3/16/21</a:t>
            </a:fld>
            <a:endParaRPr lang="en-US"/>
          </a:p>
        </p:txBody>
      </p:sp>
      <p:sp>
        <p:nvSpPr>
          <p:cNvPr id="3" name="Footer Placeholder 2">
            <a:extLst>
              <a:ext uri="{FF2B5EF4-FFF2-40B4-BE49-F238E27FC236}">
                <a16:creationId xmlns:a16="http://schemas.microsoft.com/office/drawing/2014/main" id="{107EDA9E-52AA-0646-981F-6BCEBCCC7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41E0-C70D-6446-A5C2-2789F696BF3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28430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7C80-901D-ED4B-8A90-18DF85DB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5C4AF-F81A-0F45-A811-437FF943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167BD-CF1B-3248-AA99-06B085BC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C0F4-6797-2F48-B73E-80D4BE6247D6}"/>
              </a:ext>
            </a:extLst>
          </p:cNvPr>
          <p:cNvSpPr>
            <a:spLocks noGrp="1"/>
          </p:cNvSpPr>
          <p:nvPr>
            <p:ph type="dt" sz="half" idx="10"/>
          </p:nvPr>
        </p:nvSpPr>
        <p:spPr/>
        <p:txBody>
          <a:bodyPr/>
          <a:lstStyle/>
          <a:p>
            <a:fld id="{9DCF60C2-56DC-F14B-86E9-5A651CE641B5}" type="datetime1">
              <a:rPr lang="en-US" smtClean="0"/>
              <a:t>3/16/21</a:t>
            </a:fld>
            <a:endParaRPr lang="en-US"/>
          </a:p>
        </p:txBody>
      </p:sp>
      <p:sp>
        <p:nvSpPr>
          <p:cNvPr id="6" name="Footer Placeholder 5">
            <a:extLst>
              <a:ext uri="{FF2B5EF4-FFF2-40B4-BE49-F238E27FC236}">
                <a16:creationId xmlns:a16="http://schemas.microsoft.com/office/drawing/2014/main" id="{B7F8453C-70BC-AB47-92ED-CA48A2782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EC8B-94AE-864C-BFEE-1924968CF76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83931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2A6-220C-F34D-83BD-130BCD00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32E6-98E5-FA4F-8386-956208775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79F6-8ACA-5D40-9CEB-75EB9A41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5F41-7149-CC48-A255-EA1610016C75}"/>
              </a:ext>
            </a:extLst>
          </p:cNvPr>
          <p:cNvSpPr>
            <a:spLocks noGrp="1"/>
          </p:cNvSpPr>
          <p:nvPr>
            <p:ph type="dt" sz="half" idx="10"/>
          </p:nvPr>
        </p:nvSpPr>
        <p:spPr/>
        <p:txBody>
          <a:bodyPr/>
          <a:lstStyle/>
          <a:p>
            <a:fld id="{41951F81-4B22-1442-A204-55659899CF5B}" type="datetime1">
              <a:rPr lang="en-US" smtClean="0"/>
              <a:t>3/16/21</a:t>
            </a:fld>
            <a:endParaRPr lang="en-US"/>
          </a:p>
        </p:txBody>
      </p:sp>
      <p:sp>
        <p:nvSpPr>
          <p:cNvPr id="6" name="Footer Placeholder 5">
            <a:extLst>
              <a:ext uri="{FF2B5EF4-FFF2-40B4-BE49-F238E27FC236}">
                <a16:creationId xmlns:a16="http://schemas.microsoft.com/office/drawing/2014/main" id="{E0D2F3F2-91E1-3B4A-8DA3-8A0B5A2C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1542D-A93E-7D42-B0D3-7B1337069781}"/>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69349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5.xml"/><Relationship Id="rId7" Type="http://schemas.openxmlformats.org/officeDocument/2006/relationships/image" Target="../media/image1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4.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2F6AA-29BB-8E48-88DB-42B4E2E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527A3-2C3B-EB45-9B34-0F76C4B9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1F083-5269-EE4B-A0F7-07C27D392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ED54-885A-6E44-98E3-36681998F8D4}" type="datetime1">
              <a:rPr lang="en-US" smtClean="0"/>
              <a:t>3/16/21</a:t>
            </a:fld>
            <a:endParaRPr lang="en-US"/>
          </a:p>
        </p:txBody>
      </p:sp>
      <p:sp>
        <p:nvSpPr>
          <p:cNvPr id="5" name="Footer Placeholder 4">
            <a:extLst>
              <a:ext uri="{FF2B5EF4-FFF2-40B4-BE49-F238E27FC236}">
                <a16:creationId xmlns:a16="http://schemas.microsoft.com/office/drawing/2014/main" id="{EB98B883-C060-184F-AD15-5CA3C1CE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DB94C-BF95-AA46-878A-FAEBF4136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D1F0E-ADB9-054E-881E-D5691EC4F528}" type="slidenum">
              <a:rPr lang="en-US" smtClean="0"/>
              <a:t>‹#›</a:t>
            </a:fld>
            <a:endParaRPr lang="en-US"/>
          </a:p>
        </p:txBody>
      </p:sp>
    </p:spTree>
    <p:extLst>
      <p:ext uri="{BB962C8B-B14F-4D97-AF65-F5344CB8AC3E}">
        <p14:creationId xmlns:p14="http://schemas.microsoft.com/office/powerpoint/2010/main" val="214581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9DE5A-6643-4656-A288-0742FA16B0CD}" type="slidenum">
              <a:rPr lang="en-US" smtClean="0"/>
              <a:t>‹#›</a:t>
            </a:fld>
            <a:endParaRPr lang="en-US"/>
          </a:p>
        </p:txBody>
      </p:sp>
      <p:sp>
        <p:nvSpPr>
          <p:cNvPr id="7" name="Rectangle 6"/>
          <p:cNvSpPr/>
          <p:nvPr/>
        </p:nvSpPr>
        <p:spPr>
          <a:xfrm>
            <a:off x="0" y="6248400"/>
            <a:ext cx="12192000" cy="6096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11">
            <a:extLst>
              <a:ext uri="{28A0092B-C50C-407E-A947-70E740481C1C}">
                <a14:useLocalDpi xmlns:a14="http://schemas.microsoft.com/office/drawing/2010/main" val="0"/>
              </a:ext>
            </a:extLst>
          </a:blip>
          <a:srcRect b="7292"/>
          <a:stretch/>
        </p:blipFill>
        <p:spPr>
          <a:xfrm>
            <a:off x="7416800" y="6347374"/>
            <a:ext cx="1224397" cy="457200"/>
          </a:xfrm>
          <a:prstGeom prst="rect">
            <a:avLst/>
          </a:prstGeom>
        </p:spPr>
      </p:pic>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t="18001" b="8332"/>
          <a:stretch/>
        </p:blipFill>
        <p:spPr>
          <a:xfrm>
            <a:off x="9855201" y="6361662"/>
            <a:ext cx="1576159" cy="442912"/>
          </a:xfrm>
          <a:prstGeom prst="rect">
            <a:avLst/>
          </a:prstGeom>
        </p:spPr>
      </p:pic>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3740" b="6732"/>
          <a:stretch/>
        </p:blipFill>
        <p:spPr>
          <a:xfrm>
            <a:off x="4192880" y="6361662"/>
            <a:ext cx="2162760" cy="442912"/>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2800" y="6347374"/>
            <a:ext cx="2438400" cy="457200"/>
          </a:xfrm>
          <a:prstGeom prst="rect">
            <a:avLst/>
          </a:prstGeom>
        </p:spPr>
      </p:pic>
    </p:spTree>
    <p:extLst>
      <p:ext uri="{BB962C8B-B14F-4D97-AF65-F5344CB8AC3E}">
        <p14:creationId xmlns:p14="http://schemas.microsoft.com/office/powerpoint/2010/main" val="1706057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2971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5521600" y="6513381"/>
            <a:ext cx="11488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t>‹#›</a:t>
            </a:fld>
            <a:endParaRPr lang="en-US"/>
          </a:p>
        </p:txBody>
      </p:sp>
      <p:sp>
        <p:nvSpPr>
          <p:cNvPr id="8" name="Rectangle 7"/>
          <p:cNvSpPr/>
          <p:nvPr userDrawn="1"/>
        </p:nvSpPr>
        <p:spPr>
          <a:xfrm>
            <a:off x="0" y="-1"/>
            <a:ext cx="12208933" cy="108857"/>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4099406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ransition/>
  <p:hf sldNum="0" hdr="0" dt="0"/>
  <p:txStyles>
    <p:titleStyle>
      <a:lvl1pPr algn="ctr" defTabSz="914400" rtl="0" eaLnBrk="1" latinLnBrk="0" hangingPunct="1">
        <a:spcBef>
          <a:spcPct val="0"/>
        </a:spcBef>
        <a:buNone/>
        <a:defRPr sz="34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tx2"/>
        </a:buClr>
        <a:buSzTx/>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4x3-interior6-lightblue.png"/>
          <p:cNvPicPr>
            <a:picLocks noChangeAspect="1"/>
          </p:cNvPicPr>
          <p:nvPr/>
        </p:nvPicPr>
        <p:blipFill rotWithShape="1">
          <a:blip r:embed="rId7" cstate="print">
            <a:extLst>
              <a:ext uri="{28A0092B-C50C-407E-A947-70E740481C1C}">
                <a14:useLocalDpi xmlns:a14="http://schemas.microsoft.com/office/drawing/2010/main" val="0"/>
              </a:ext>
            </a:extLst>
          </a:blip>
          <a:srcRect t="83773" b="445"/>
          <a:stretch/>
        </p:blipFill>
        <p:spPr>
          <a:xfrm>
            <a:off x="0" y="5775643"/>
            <a:ext cx="12192000" cy="1082358"/>
          </a:xfrm>
          <a:prstGeom prst="rect">
            <a:avLst/>
          </a:prstGeom>
        </p:spPr>
      </p:pic>
      <p:sp>
        <p:nvSpPr>
          <p:cNvPr id="1027" name="Rectangle 2"/>
          <p:cNvSpPr>
            <a:spLocks noGrp="1" noChangeArrowheads="1"/>
          </p:cNvSpPr>
          <p:nvPr>
            <p:ph type="title"/>
          </p:nvPr>
        </p:nvSpPr>
        <p:spPr bwMode="auto">
          <a:xfrm>
            <a:off x="804337" y="0"/>
            <a:ext cx="105706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 tIns="0" rIns="91440" bIns="45720" numCol="1" anchor="b" anchorCtr="0" compatLnSpc="1">
            <a:prstTxWarp prst="textNoShape">
              <a:avLst/>
            </a:prstTxWarp>
          </a:bodyPr>
          <a:lstStyle/>
          <a:p>
            <a:pPr lvl="0"/>
            <a:r>
              <a:rPr lang="en-US"/>
              <a:t>Click to edit Master title style</a:t>
            </a:r>
          </a:p>
        </p:txBody>
      </p:sp>
      <p:sp>
        <p:nvSpPr>
          <p:cNvPr id="4" name="Text Placeholder 3"/>
          <p:cNvSpPr>
            <a:spLocks noGrp="1"/>
          </p:cNvSpPr>
          <p:nvPr>
            <p:ph type="body" idx="1"/>
          </p:nvPr>
        </p:nvSpPr>
        <p:spPr>
          <a:xfrm>
            <a:off x="711200" y="1219201"/>
            <a:ext cx="10972800" cy="2235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p:cNvSpPr txBox="1">
            <a:spLocks/>
          </p:cNvSpPr>
          <p:nvPr/>
        </p:nvSpPr>
        <p:spPr>
          <a:xfrm>
            <a:off x="11074400" y="6172200"/>
            <a:ext cx="71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algn="r" eaLnBrk="1" hangingPunct="1"/>
            <a:fld id="{FAEC1CF0-0BE2-9242-818D-0144DB70A7C2}" type="slidenum">
              <a:rPr lang="en-US" sz="900" smtClean="0">
                <a:solidFill>
                  <a:srgbClr val="212121"/>
                </a:solidFill>
                <a:latin typeface="Calibri"/>
                <a:cs typeface="Calibri"/>
              </a:rPr>
              <a:pPr algn="r" eaLnBrk="1" hangingPunct="1"/>
              <a:t>‹#›</a:t>
            </a:fld>
            <a:endParaRPr lang="en-US" sz="900">
              <a:solidFill>
                <a:srgbClr val="212121"/>
              </a:solidFill>
              <a:latin typeface="Calibri"/>
              <a:cs typeface="Calibri"/>
            </a:endParaRPr>
          </a:p>
        </p:txBody>
      </p:sp>
      <p:sp>
        <p:nvSpPr>
          <p:cNvPr id="17" name="Footer Placeholder 6"/>
          <p:cNvSpPr>
            <a:spLocks noGrp="1"/>
          </p:cNvSpPr>
          <p:nvPr>
            <p:ph type="ftr" sz="quarter" idx="3"/>
          </p:nvPr>
        </p:nvSpPr>
        <p:spPr>
          <a:xfrm>
            <a:off x="3149600" y="5943605"/>
            <a:ext cx="7721600" cy="761999"/>
          </a:xfrm>
          <a:prstGeom prst="rect">
            <a:avLst/>
          </a:prstGeom>
        </p:spPr>
        <p:txBody>
          <a:bodyPr vert="horz" lIns="91440" tIns="45720" rIns="91440" bIns="45720" rtlCol="0" anchor="ctr"/>
          <a:lstStyle>
            <a:lvl1pPr marL="128588" marR="0" indent="-128588" algn="l" defTabSz="685800" rtl="0" eaLnBrk="1" fontAlgn="base" latinLnBrk="0" hangingPunct="1">
              <a:lnSpc>
                <a:spcPct val="90000"/>
              </a:lnSpc>
              <a:spcBef>
                <a:spcPct val="0"/>
              </a:spcBef>
              <a:spcAft>
                <a:spcPct val="0"/>
              </a:spcAft>
              <a:buClrTx/>
              <a:buSzTx/>
              <a:buFont typeface="+mj-lt"/>
              <a:buAutoNum type="arabicParenR"/>
              <a:tabLst/>
              <a:defRPr sz="900">
                <a:solidFill>
                  <a:srgbClr val="212121"/>
                </a:solidFill>
                <a:latin typeface="Arial" panose="020B0604020202020204" pitchFamily="34" charset="0"/>
                <a:cs typeface="Arial" panose="020B0604020202020204" pitchFamily="34" charset="0"/>
              </a:defRPr>
            </a:lvl1pPr>
          </a:lstStyle>
          <a:p>
            <a:pPr>
              <a:defRPr/>
            </a:pPr>
            <a:endParaRPr lang="en-US" sz="713">
              <a:ea typeface="ＭＳ Ｐゴシック" charset="0"/>
            </a:endParaRPr>
          </a:p>
        </p:txBody>
      </p:sp>
      <p:sp>
        <p:nvSpPr>
          <p:cNvPr id="1035" name="Rectangle 1034"/>
          <p:cNvSpPr/>
          <p:nvPr/>
        </p:nvSpPr>
        <p:spPr>
          <a:xfrm>
            <a:off x="0" y="6715129"/>
            <a:ext cx="12192000" cy="152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cxnSp>
        <p:nvCxnSpPr>
          <p:cNvPr id="14" name="Straight Connector 13"/>
          <p:cNvCxnSpPr/>
          <p:nvPr/>
        </p:nvCxnSpPr>
        <p:spPr>
          <a:xfrm>
            <a:off x="0" y="1006477"/>
            <a:ext cx="12192000"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648" y="6705600"/>
            <a:ext cx="12197647" cy="152400"/>
          </a:xfrm>
          <a:prstGeom prst="rect">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3" y="6077205"/>
            <a:ext cx="2038348" cy="379171"/>
          </a:xfrm>
          <a:prstGeom prst="rect">
            <a:avLst/>
          </a:prstGeom>
        </p:spPr>
      </p:pic>
      <p:pic>
        <p:nvPicPr>
          <p:cNvPr id="11" name="Picture 10" descr="4x3-interior6-lightblue.png"/>
          <p:cNvPicPr>
            <a:picLocks noChangeAspect="1"/>
          </p:cNvPicPr>
          <p:nvPr/>
        </p:nvPicPr>
        <p:blipFill rotWithShape="1">
          <a:blip r:embed="rId7" cstate="print">
            <a:extLst>
              <a:ext uri="{28A0092B-C50C-407E-A947-70E740481C1C}">
                <a14:useLocalDpi xmlns:a14="http://schemas.microsoft.com/office/drawing/2010/main" val="0"/>
              </a:ext>
            </a:extLst>
          </a:blip>
          <a:srcRect t="83773" b="445"/>
          <a:stretch/>
        </p:blipFill>
        <p:spPr>
          <a:xfrm>
            <a:off x="0" y="5775643"/>
            <a:ext cx="12192000" cy="1082358"/>
          </a:xfrm>
          <a:prstGeom prst="rect">
            <a:avLst/>
          </a:prstGeom>
        </p:spPr>
      </p:pic>
      <p:sp>
        <p:nvSpPr>
          <p:cNvPr id="18" name="Slide Number Placeholder 3"/>
          <p:cNvSpPr txBox="1">
            <a:spLocks/>
          </p:cNvSpPr>
          <p:nvPr/>
        </p:nvSpPr>
        <p:spPr>
          <a:xfrm>
            <a:off x="11074400" y="6172200"/>
            <a:ext cx="71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algn="r" eaLnBrk="1" hangingPunct="1"/>
            <a:fld id="{FAEC1CF0-0BE2-9242-818D-0144DB70A7C2}" type="slidenum">
              <a:rPr lang="en-US" sz="900" smtClean="0">
                <a:solidFill>
                  <a:srgbClr val="212121"/>
                </a:solidFill>
                <a:latin typeface="Calibri"/>
                <a:cs typeface="Calibri"/>
              </a:rPr>
              <a:pPr algn="r" eaLnBrk="1" hangingPunct="1"/>
              <a:t>‹#›</a:t>
            </a:fld>
            <a:endParaRPr lang="en-US" sz="900">
              <a:solidFill>
                <a:srgbClr val="212121"/>
              </a:solidFill>
              <a:latin typeface="Calibri"/>
              <a:cs typeface="Calibri"/>
            </a:endParaRPr>
          </a:p>
        </p:txBody>
      </p:sp>
      <p:sp>
        <p:nvSpPr>
          <p:cNvPr id="19" name="Rectangle 18"/>
          <p:cNvSpPr/>
          <p:nvPr/>
        </p:nvSpPr>
        <p:spPr>
          <a:xfrm>
            <a:off x="0" y="6715129"/>
            <a:ext cx="12192000" cy="152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cxnSp>
        <p:nvCxnSpPr>
          <p:cNvPr id="20" name="Straight Connector 19"/>
          <p:cNvCxnSpPr/>
          <p:nvPr/>
        </p:nvCxnSpPr>
        <p:spPr>
          <a:xfrm>
            <a:off x="0" y="1006477"/>
            <a:ext cx="12192000"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648" y="6705600"/>
            <a:ext cx="12197647" cy="152400"/>
          </a:xfrm>
          <a:prstGeom prst="rect">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203" y="6077205"/>
            <a:ext cx="2038348" cy="379171"/>
          </a:xfrm>
          <a:prstGeom prst="rect">
            <a:avLst/>
          </a:prstGeom>
        </p:spPr>
      </p:pic>
      <p:pic>
        <p:nvPicPr>
          <p:cNvPr id="23" name="Picture 22" descr="4x3-interior6-lightblue.png"/>
          <p:cNvPicPr>
            <a:picLocks noChangeAspect="1"/>
          </p:cNvPicPr>
          <p:nvPr/>
        </p:nvPicPr>
        <p:blipFill rotWithShape="1">
          <a:blip r:embed="rId7" cstate="print">
            <a:extLst>
              <a:ext uri="{28A0092B-C50C-407E-A947-70E740481C1C}">
                <a14:useLocalDpi xmlns:a14="http://schemas.microsoft.com/office/drawing/2010/main" val="0"/>
              </a:ext>
            </a:extLst>
          </a:blip>
          <a:srcRect t="83773" b="445"/>
          <a:stretch/>
        </p:blipFill>
        <p:spPr>
          <a:xfrm>
            <a:off x="0" y="5775643"/>
            <a:ext cx="12192000" cy="1082358"/>
          </a:xfrm>
          <a:prstGeom prst="rect">
            <a:avLst/>
          </a:prstGeom>
        </p:spPr>
      </p:pic>
      <p:sp>
        <p:nvSpPr>
          <p:cNvPr id="24" name="Slide Number Placeholder 3"/>
          <p:cNvSpPr txBox="1">
            <a:spLocks/>
          </p:cNvSpPr>
          <p:nvPr/>
        </p:nvSpPr>
        <p:spPr>
          <a:xfrm>
            <a:off x="11074400" y="6172200"/>
            <a:ext cx="71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algn="r" eaLnBrk="1" hangingPunct="1"/>
            <a:fld id="{FAEC1CF0-0BE2-9242-818D-0144DB70A7C2}" type="slidenum">
              <a:rPr lang="en-US" sz="900" smtClean="0">
                <a:solidFill>
                  <a:srgbClr val="212121"/>
                </a:solidFill>
                <a:latin typeface="Arial" panose="020B0604020202020204" pitchFamily="34" charset="0"/>
                <a:cs typeface="Arial" panose="020B0604020202020204" pitchFamily="34" charset="0"/>
              </a:rPr>
              <a:pPr algn="r" eaLnBrk="1" hangingPunct="1"/>
              <a:t>‹#›</a:t>
            </a:fld>
            <a:endParaRPr lang="en-US" sz="900">
              <a:solidFill>
                <a:srgbClr val="212121"/>
              </a:solidFill>
              <a:latin typeface="Arial" panose="020B0604020202020204" pitchFamily="34" charset="0"/>
              <a:cs typeface="Arial" panose="020B0604020202020204" pitchFamily="34" charset="0"/>
            </a:endParaRPr>
          </a:p>
        </p:txBody>
      </p:sp>
      <p:sp>
        <p:nvSpPr>
          <p:cNvPr id="25" name="Rectangle 24"/>
          <p:cNvSpPr/>
          <p:nvPr/>
        </p:nvSpPr>
        <p:spPr>
          <a:xfrm>
            <a:off x="0" y="6715129"/>
            <a:ext cx="12192000" cy="152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cxnSp>
        <p:nvCxnSpPr>
          <p:cNvPr id="26" name="Straight Connector 25"/>
          <p:cNvCxnSpPr/>
          <p:nvPr/>
        </p:nvCxnSpPr>
        <p:spPr>
          <a:xfrm>
            <a:off x="0" y="1006477"/>
            <a:ext cx="12192000" cy="0"/>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5648" y="6705600"/>
            <a:ext cx="12197647" cy="152400"/>
          </a:xfrm>
          <a:prstGeom prst="rect">
            <a:avLst/>
          </a:prstGeom>
          <a:solidFill>
            <a:srgbClr val="0033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pic>
        <p:nvPicPr>
          <p:cNvPr id="29" name="Picture 10" descr="sdlmc3p"/>
          <p:cNvPicPr>
            <a:picLocks noChangeAspect="1" noChangeArrowheads="1"/>
          </p:cNvPicPr>
          <p:nvPr/>
        </p:nvPicPr>
        <p:blipFill>
          <a:blip r:embed="rId9" cstate="print"/>
          <a:srcRect/>
          <a:stretch>
            <a:fillRect/>
          </a:stretch>
        </p:blipFill>
        <p:spPr bwMode="auto">
          <a:xfrm>
            <a:off x="823299" y="5837351"/>
            <a:ext cx="1790032" cy="635803"/>
          </a:xfrm>
          <a:prstGeom prst="rect">
            <a:avLst/>
          </a:prstGeom>
          <a:noFill/>
          <a:ln w="9525">
            <a:noFill/>
            <a:miter lim="800000"/>
            <a:headEnd/>
            <a:tailEnd/>
          </a:ln>
        </p:spPr>
      </p:pic>
    </p:spTree>
    <p:extLst>
      <p:ext uri="{BB962C8B-B14F-4D97-AF65-F5344CB8AC3E}">
        <p14:creationId xmlns:p14="http://schemas.microsoft.com/office/powerpoint/2010/main" val="15727728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hf hdr="0" ftr="0" dt="0"/>
  <p:txStyles>
    <p:titleStyle>
      <a:lvl1pPr algn="l" rtl="0" eaLnBrk="1" fontAlgn="base" hangingPunct="1">
        <a:spcBef>
          <a:spcPct val="0"/>
        </a:spcBef>
        <a:spcAft>
          <a:spcPct val="0"/>
        </a:spcAft>
        <a:defRPr sz="2100" b="1" i="0">
          <a:solidFill>
            <a:srgbClr val="000000"/>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spcBef>
          <a:spcPct val="0"/>
        </a:spcBef>
        <a:spcAft>
          <a:spcPct val="0"/>
        </a:spcAft>
        <a:defRPr sz="1800" b="1">
          <a:solidFill>
            <a:srgbClr val="003399"/>
          </a:solidFill>
          <a:latin typeface="Arial" charset="0"/>
          <a:ea typeface="Geneva" charset="0"/>
          <a:cs typeface="Arial" charset="0"/>
        </a:defRPr>
      </a:lvl2pPr>
      <a:lvl3pPr algn="l" rtl="0" eaLnBrk="1" fontAlgn="base" hangingPunct="1">
        <a:spcBef>
          <a:spcPct val="0"/>
        </a:spcBef>
        <a:spcAft>
          <a:spcPct val="0"/>
        </a:spcAft>
        <a:defRPr sz="1800" b="1">
          <a:solidFill>
            <a:srgbClr val="003399"/>
          </a:solidFill>
          <a:latin typeface="Arial" charset="0"/>
          <a:ea typeface="Geneva" charset="0"/>
          <a:cs typeface="Arial" charset="0"/>
        </a:defRPr>
      </a:lvl3pPr>
      <a:lvl4pPr algn="l" rtl="0" eaLnBrk="1" fontAlgn="base" hangingPunct="1">
        <a:spcBef>
          <a:spcPct val="0"/>
        </a:spcBef>
        <a:spcAft>
          <a:spcPct val="0"/>
        </a:spcAft>
        <a:defRPr sz="1800" b="1">
          <a:solidFill>
            <a:srgbClr val="003399"/>
          </a:solidFill>
          <a:latin typeface="Arial" charset="0"/>
          <a:ea typeface="Geneva" charset="0"/>
          <a:cs typeface="Arial" charset="0"/>
        </a:defRPr>
      </a:lvl4pPr>
      <a:lvl5pPr algn="l" rtl="0" eaLnBrk="1" fontAlgn="base" hangingPunct="1">
        <a:spcBef>
          <a:spcPct val="0"/>
        </a:spcBef>
        <a:spcAft>
          <a:spcPct val="0"/>
        </a:spcAft>
        <a:defRPr sz="1800" b="1">
          <a:solidFill>
            <a:srgbClr val="003399"/>
          </a:solidFill>
          <a:latin typeface="Arial" charset="0"/>
          <a:ea typeface="Geneva" charset="0"/>
          <a:cs typeface="Arial" charset="0"/>
        </a:defRPr>
      </a:lvl5pPr>
      <a:lvl6pPr marL="342900" algn="l" rtl="0" eaLnBrk="1" fontAlgn="base" hangingPunct="1">
        <a:spcBef>
          <a:spcPct val="0"/>
        </a:spcBef>
        <a:spcAft>
          <a:spcPct val="0"/>
        </a:spcAft>
        <a:defRPr sz="1800" b="1">
          <a:solidFill>
            <a:schemeClr val="tx1"/>
          </a:solidFill>
          <a:latin typeface="Arial" charset="0"/>
          <a:cs typeface="Arial" charset="0"/>
        </a:defRPr>
      </a:lvl6pPr>
      <a:lvl7pPr marL="685800" algn="l" rtl="0" eaLnBrk="1" fontAlgn="base" hangingPunct="1">
        <a:spcBef>
          <a:spcPct val="0"/>
        </a:spcBef>
        <a:spcAft>
          <a:spcPct val="0"/>
        </a:spcAft>
        <a:defRPr sz="1800" b="1">
          <a:solidFill>
            <a:schemeClr val="tx1"/>
          </a:solidFill>
          <a:latin typeface="Arial" charset="0"/>
          <a:cs typeface="Arial" charset="0"/>
        </a:defRPr>
      </a:lvl7pPr>
      <a:lvl8pPr marL="1028700" algn="l" rtl="0" eaLnBrk="1" fontAlgn="base" hangingPunct="1">
        <a:spcBef>
          <a:spcPct val="0"/>
        </a:spcBef>
        <a:spcAft>
          <a:spcPct val="0"/>
        </a:spcAft>
        <a:defRPr sz="1800" b="1">
          <a:solidFill>
            <a:schemeClr val="tx1"/>
          </a:solidFill>
          <a:latin typeface="Arial" charset="0"/>
          <a:cs typeface="Arial" charset="0"/>
        </a:defRPr>
      </a:lvl8pPr>
      <a:lvl9pPr marL="1371600" algn="l" rtl="0" eaLnBrk="1" fontAlgn="base" hangingPunct="1">
        <a:spcBef>
          <a:spcPct val="0"/>
        </a:spcBef>
        <a:spcAft>
          <a:spcPct val="0"/>
        </a:spcAft>
        <a:defRPr sz="1800" b="1">
          <a:solidFill>
            <a:schemeClr val="tx1"/>
          </a:solidFill>
          <a:latin typeface="Arial" charset="0"/>
          <a:cs typeface="Arial" charset="0"/>
        </a:defRPr>
      </a:lvl9pPr>
    </p:titleStyle>
    <p:bodyStyle>
      <a:lvl1pPr marL="172641" indent="-172641" algn="l" rtl="0" eaLnBrk="1" fontAlgn="base" hangingPunct="1">
        <a:lnSpc>
          <a:spcPct val="90000"/>
        </a:lnSpc>
        <a:spcBef>
          <a:spcPts val="1053"/>
        </a:spcBef>
        <a:spcAft>
          <a:spcPct val="0"/>
        </a:spcAft>
        <a:buClr>
          <a:srgbClr val="0193D5"/>
        </a:buClr>
        <a:buSzPct val="100000"/>
        <a:buFont typeface="Wingdings" panose="05000000000000000000" pitchFamily="2" charset="2"/>
        <a:buChar char="§"/>
        <a:defRPr sz="1500" b="0" i="0">
          <a:solidFill>
            <a:srgbClr val="000000"/>
          </a:solidFill>
          <a:latin typeface="Arial" panose="020B0604020202020204" pitchFamily="34" charset="0"/>
          <a:ea typeface="Arial" panose="020B0604020202020204" pitchFamily="34" charset="0"/>
          <a:cs typeface="Arial" panose="020B0604020202020204" pitchFamily="34" charset="0"/>
        </a:defRPr>
      </a:lvl1pPr>
      <a:lvl2pPr marL="345281" indent="-172641" algn="l" rtl="0" eaLnBrk="1" fontAlgn="base" hangingPunct="1">
        <a:lnSpc>
          <a:spcPct val="90000"/>
        </a:lnSpc>
        <a:spcBef>
          <a:spcPct val="45000"/>
        </a:spcBef>
        <a:spcAft>
          <a:spcPct val="0"/>
        </a:spcAft>
        <a:buClr>
          <a:srgbClr val="0193D5"/>
        </a:buClr>
        <a:buSzPct val="100000"/>
        <a:buFont typeface="Arial" panose="020B0604020202020204" pitchFamily="34" charset="0"/>
        <a:buChar char="•"/>
        <a:defRPr sz="1500" b="0" i="0">
          <a:solidFill>
            <a:srgbClr val="000000"/>
          </a:solidFill>
          <a:latin typeface="Arial" panose="020B0604020202020204" pitchFamily="34" charset="0"/>
          <a:ea typeface="Arial" panose="020B0604020202020204" pitchFamily="34" charset="0"/>
          <a:cs typeface="Arial" panose="020B0604020202020204" pitchFamily="34" charset="0"/>
        </a:defRPr>
      </a:lvl2pPr>
      <a:lvl3pPr marL="513160" indent="-167879" algn="l" rtl="0" eaLnBrk="1" fontAlgn="base" hangingPunct="1">
        <a:lnSpc>
          <a:spcPct val="90000"/>
        </a:lnSpc>
        <a:spcBef>
          <a:spcPct val="45000"/>
        </a:spcBef>
        <a:spcAft>
          <a:spcPct val="0"/>
        </a:spcAft>
        <a:buClr>
          <a:srgbClr val="0193D5"/>
        </a:buClr>
        <a:buSzPct val="75000"/>
        <a:buFont typeface="Times New Roman" panose="02020603050405020304" pitchFamily="18" charset="0"/>
        <a:buChar char="►"/>
        <a:defRPr sz="1350" b="0" i="0">
          <a:solidFill>
            <a:srgbClr val="000000"/>
          </a:solidFill>
          <a:latin typeface="Arial" panose="020B0604020202020204" pitchFamily="34" charset="0"/>
          <a:ea typeface="Arial" panose="020B0604020202020204" pitchFamily="34" charset="0"/>
          <a:cs typeface="Arial" panose="020B0604020202020204" pitchFamily="34" charset="0"/>
        </a:defRPr>
      </a:lvl3pPr>
      <a:lvl4pPr marL="685800" indent="-130969" algn="l" rtl="0" eaLnBrk="1" fontAlgn="base" hangingPunct="1">
        <a:lnSpc>
          <a:spcPct val="90000"/>
        </a:lnSpc>
        <a:spcBef>
          <a:spcPct val="45000"/>
        </a:spcBef>
        <a:spcAft>
          <a:spcPct val="0"/>
        </a:spcAft>
        <a:buClr>
          <a:srgbClr val="0193D5"/>
        </a:buClr>
        <a:buSzPct val="100000"/>
        <a:buFont typeface="Arial" panose="020B0604020202020204" pitchFamily="34" charset="0"/>
        <a:buChar char="•"/>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4pPr>
      <a:lvl5pPr marL="858441" indent="-172641" algn="l" rtl="0" eaLnBrk="1" fontAlgn="base" hangingPunct="1">
        <a:lnSpc>
          <a:spcPct val="90000"/>
        </a:lnSpc>
        <a:spcBef>
          <a:spcPct val="45000"/>
        </a:spcBef>
        <a:spcAft>
          <a:spcPct val="0"/>
        </a:spcAft>
        <a:buClr>
          <a:srgbClr val="0193D5"/>
        </a:buClr>
        <a:buSzPct val="100000"/>
        <a:buFont typeface="Wingdings" charset="0"/>
        <a:buChar char="§"/>
        <a:defRPr sz="1200" b="0" i="0">
          <a:solidFill>
            <a:srgbClr val="000000"/>
          </a:solidFill>
          <a:latin typeface="Arial" panose="020B0604020202020204" pitchFamily="34" charset="0"/>
          <a:ea typeface="Arial" panose="020B0604020202020204" pitchFamily="34" charset="0"/>
          <a:cs typeface="Arial" panose="020B0604020202020204" pitchFamily="34" charset="0"/>
        </a:defRPr>
      </a:lvl5pPr>
      <a:lvl6pPr marL="1293019" indent="-184547" algn="l" rtl="0" eaLnBrk="1" fontAlgn="base" hangingPunct="1">
        <a:lnSpc>
          <a:spcPct val="90000"/>
        </a:lnSpc>
        <a:spcBef>
          <a:spcPct val="45000"/>
        </a:spcBef>
        <a:spcAft>
          <a:spcPct val="0"/>
        </a:spcAft>
        <a:buClr>
          <a:srgbClr val="DF134C"/>
        </a:buClr>
        <a:buFont typeface="Wingdings" pitchFamily="2" charset="2"/>
        <a:buChar char="§"/>
        <a:defRPr sz="1500">
          <a:solidFill>
            <a:schemeClr val="tx1"/>
          </a:solidFill>
          <a:latin typeface="+mn-lt"/>
          <a:cs typeface="+mn-cs"/>
        </a:defRPr>
      </a:lvl6pPr>
      <a:lvl7pPr marL="1635919" indent="-184547" algn="l" rtl="0" eaLnBrk="1" fontAlgn="base" hangingPunct="1">
        <a:lnSpc>
          <a:spcPct val="90000"/>
        </a:lnSpc>
        <a:spcBef>
          <a:spcPct val="45000"/>
        </a:spcBef>
        <a:spcAft>
          <a:spcPct val="0"/>
        </a:spcAft>
        <a:buClr>
          <a:srgbClr val="DF134C"/>
        </a:buClr>
        <a:buFont typeface="Wingdings" pitchFamily="2" charset="2"/>
        <a:buChar char="§"/>
        <a:defRPr sz="1500">
          <a:solidFill>
            <a:schemeClr val="tx1"/>
          </a:solidFill>
          <a:latin typeface="+mn-lt"/>
          <a:cs typeface="+mn-cs"/>
        </a:defRPr>
      </a:lvl7pPr>
      <a:lvl8pPr marL="1978819" indent="-184547" algn="l" rtl="0" eaLnBrk="1" fontAlgn="base" hangingPunct="1">
        <a:lnSpc>
          <a:spcPct val="90000"/>
        </a:lnSpc>
        <a:spcBef>
          <a:spcPct val="45000"/>
        </a:spcBef>
        <a:spcAft>
          <a:spcPct val="0"/>
        </a:spcAft>
        <a:buClr>
          <a:srgbClr val="DF134C"/>
        </a:buClr>
        <a:buFont typeface="Wingdings" pitchFamily="2" charset="2"/>
        <a:buChar char="§"/>
        <a:defRPr sz="1500">
          <a:solidFill>
            <a:schemeClr val="tx1"/>
          </a:solidFill>
          <a:latin typeface="+mn-lt"/>
          <a:cs typeface="+mn-cs"/>
        </a:defRPr>
      </a:lvl8pPr>
      <a:lvl9pPr marL="2321719" indent="-184547" algn="l" rtl="0" eaLnBrk="1" fontAlgn="base" hangingPunct="1">
        <a:lnSpc>
          <a:spcPct val="90000"/>
        </a:lnSpc>
        <a:spcBef>
          <a:spcPct val="45000"/>
        </a:spcBef>
        <a:spcAft>
          <a:spcPct val="0"/>
        </a:spcAft>
        <a:buClr>
          <a:srgbClr val="DF134C"/>
        </a:buClr>
        <a:buFont typeface="Wingdings" pitchFamily="2" charset="2"/>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applewebdata://F706F7B7-3339-43D3-A3D4-8A4A25912E54/#_ftnref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aeecc.org/3-17-21-full-caeecc-mt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aeecc.org/3-17-21-full-caeecc-mt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martygal87.blogspot.com/2017/" TargetMode="External"/><Relationship Id="rId3" Type="http://schemas.openxmlformats.org/officeDocument/2006/relationships/diagramLayout" Target="../diagrams/layout1.xml"/><Relationship Id="rId7" Type="http://schemas.openxmlformats.org/officeDocument/2006/relationships/image" Target="../media/image2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mailto:susan@raabassociates.org"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4930400d-24b5-474c-9a16-0109dd2d06d3.filesusr.com/ugd/849f65_1e2921c9e3874220a2c63af0a3f9dbc0.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s://www.caeecc.org/1-22-21-mtwg-mt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applewebdata://12201EAC-3DFE-4721-93FD-95A8C66B7B2A/#_ftnref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C0D8CE-DBBA-8F49-8A6C-20EC91FE4E45}"/>
              </a:ext>
            </a:extLst>
          </p:cNvPr>
          <p:cNvSpPr>
            <a:spLocks noGrp="1"/>
          </p:cNvSpPr>
          <p:nvPr>
            <p:ph type="ctrTitle"/>
          </p:nvPr>
        </p:nvSpPr>
        <p:spPr>
          <a:xfrm>
            <a:off x="1524000" y="1540128"/>
            <a:ext cx="9144000" cy="1564716"/>
          </a:xfrm>
        </p:spPr>
        <p:txBody>
          <a:bodyPr>
            <a:normAutofit/>
          </a:bodyPr>
          <a:lstStyle/>
          <a:p>
            <a:pPr algn="l"/>
            <a:r>
              <a:rPr lang="en-US" sz="4800" dirty="0"/>
              <a:t>CAEECC Quarterly Meeting</a:t>
            </a:r>
          </a:p>
        </p:txBody>
      </p:sp>
      <p:sp>
        <p:nvSpPr>
          <p:cNvPr id="5" name="Subtitle 4">
            <a:extLst>
              <a:ext uri="{FF2B5EF4-FFF2-40B4-BE49-F238E27FC236}">
                <a16:creationId xmlns:a16="http://schemas.microsoft.com/office/drawing/2014/main" id="{1A7C08DB-1D74-0349-B54E-9629F5799E6E}"/>
              </a:ext>
            </a:extLst>
          </p:cNvPr>
          <p:cNvSpPr>
            <a:spLocks noGrp="1"/>
          </p:cNvSpPr>
          <p:nvPr>
            <p:ph type="subTitle" idx="1"/>
          </p:nvPr>
        </p:nvSpPr>
        <p:spPr>
          <a:xfrm>
            <a:off x="1524000" y="3241369"/>
            <a:ext cx="9144000" cy="572583"/>
          </a:xfrm>
        </p:spPr>
        <p:txBody>
          <a:bodyPr>
            <a:noAutofit/>
          </a:bodyPr>
          <a:lstStyle/>
          <a:p>
            <a:pPr algn="l"/>
            <a:r>
              <a:rPr lang="en-US" sz="2000" dirty="0"/>
              <a:t>Full CAEECC Meeting #28</a:t>
            </a:r>
          </a:p>
          <a:p>
            <a:pPr algn="l"/>
            <a:r>
              <a:rPr lang="en-US" sz="2000" dirty="0"/>
              <a:t>Facilitation Team: Dr. Jonathan Raab, Dr. Scott McCreary, and Katie Abrams</a:t>
            </a:r>
          </a:p>
          <a:p>
            <a:pPr algn="l"/>
            <a:r>
              <a:rPr lang="en-US" sz="2000" dirty="0"/>
              <a:t>March 17, 2021</a:t>
            </a:r>
          </a:p>
        </p:txBody>
      </p:sp>
      <p:sp>
        <p:nvSpPr>
          <p:cNvPr id="2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1"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EA771D9-8D22-DB4C-83C5-3CAB76E3261E}"/>
              </a:ext>
            </a:extLst>
          </p:cNvPr>
          <p:cNvSpPr>
            <a:spLocks noGrp="1"/>
          </p:cNvSpPr>
          <p:nvPr>
            <p:ph type="sldNum" sz="quarter" idx="12"/>
          </p:nvPr>
        </p:nvSpPr>
        <p:spPr/>
        <p:txBody>
          <a:bodyPr/>
          <a:lstStyle/>
          <a:p>
            <a:fld id="{B52D1F0E-ADB9-054E-881E-D5691EC4F528}" type="slidenum">
              <a:rPr lang="en-US" smtClean="0"/>
              <a:t>1</a:t>
            </a:fld>
            <a:endParaRPr lang="en-US"/>
          </a:p>
        </p:txBody>
      </p:sp>
    </p:spTree>
    <p:extLst>
      <p:ext uri="{BB962C8B-B14F-4D97-AF65-F5344CB8AC3E}">
        <p14:creationId xmlns:p14="http://schemas.microsoft.com/office/powerpoint/2010/main" val="36907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BB3B-A3CF-6144-BCA9-20D05331A1BB}"/>
              </a:ext>
            </a:extLst>
          </p:cNvPr>
          <p:cNvSpPr>
            <a:spLocks noGrp="1"/>
          </p:cNvSpPr>
          <p:nvPr>
            <p:ph type="title"/>
          </p:nvPr>
        </p:nvSpPr>
        <p:spPr/>
        <p:txBody>
          <a:bodyPr/>
          <a:lstStyle/>
          <a:p>
            <a:r>
              <a:rPr lang="en-US" dirty="0"/>
              <a:t>Pre-Allocation of Savings Options</a:t>
            </a:r>
            <a:br>
              <a:rPr lang="en-US" dirty="0"/>
            </a:br>
            <a:r>
              <a:rPr lang="en-US" dirty="0"/>
              <a:t>(MTIs and C&amp;S)</a:t>
            </a:r>
          </a:p>
        </p:txBody>
      </p:sp>
      <p:graphicFrame>
        <p:nvGraphicFramePr>
          <p:cNvPr id="4" name="Content Placeholder 3">
            <a:extLst>
              <a:ext uri="{FF2B5EF4-FFF2-40B4-BE49-F238E27FC236}">
                <a16:creationId xmlns:a16="http://schemas.microsoft.com/office/drawing/2014/main" id="{8734EADF-8A1E-1248-9AAA-4B90DAD6C3EF}"/>
              </a:ext>
            </a:extLst>
          </p:cNvPr>
          <p:cNvGraphicFramePr>
            <a:graphicFrameLocks noGrp="1"/>
          </p:cNvGraphicFramePr>
          <p:nvPr>
            <p:ph idx="1"/>
            <p:extLst>
              <p:ext uri="{D42A27DB-BD31-4B8C-83A1-F6EECF244321}">
                <p14:modId xmlns:p14="http://schemas.microsoft.com/office/powerpoint/2010/main" val="3628468031"/>
              </p:ext>
            </p:extLst>
          </p:nvPr>
        </p:nvGraphicFramePr>
        <p:xfrm>
          <a:off x="1371600" y="1547329"/>
          <a:ext cx="9214701" cy="5088798"/>
        </p:xfrm>
        <a:graphic>
          <a:graphicData uri="http://schemas.openxmlformats.org/drawingml/2006/table">
            <a:tbl>
              <a:tblPr firstRow="1" firstCol="1" bandRow="1">
                <a:tableStyleId>{5C22544A-7EE6-4342-B048-85BDC9FD1C3A}</a:tableStyleId>
              </a:tblPr>
              <a:tblGrid>
                <a:gridCol w="3831996">
                  <a:extLst>
                    <a:ext uri="{9D8B030D-6E8A-4147-A177-3AD203B41FA5}">
                      <a16:colId xmlns:a16="http://schemas.microsoft.com/office/drawing/2014/main" val="1230848250"/>
                    </a:ext>
                  </a:extLst>
                </a:gridCol>
                <a:gridCol w="2564091">
                  <a:extLst>
                    <a:ext uri="{9D8B030D-6E8A-4147-A177-3AD203B41FA5}">
                      <a16:colId xmlns:a16="http://schemas.microsoft.com/office/drawing/2014/main" val="459215546"/>
                    </a:ext>
                  </a:extLst>
                </a:gridCol>
                <a:gridCol w="2818614">
                  <a:extLst>
                    <a:ext uri="{9D8B030D-6E8A-4147-A177-3AD203B41FA5}">
                      <a16:colId xmlns:a16="http://schemas.microsoft.com/office/drawing/2014/main" val="1292196860"/>
                    </a:ext>
                  </a:extLst>
                </a:gridCol>
              </a:tblGrid>
              <a:tr h="364398">
                <a:tc>
                  <a:txBody>
                    <a:bodyPr/>
                    <a:lstStyle/>
                    <a:p>
                      <a:pPr marL="0" marR="0">
                        <a:spcBef>
                          <a:spcPts val="0"/>
                        </a:spcBef>
                        <a:spcAft>
                          <a:spcPts val="0"/>
                        </a:spcAft>
                      </a:pPr>
                      <a:r>
                        <a:rPr lang="en-US" sz="1200" dirty="0">
                          <a:effectLst/>
                        </a:rPr>
                        <a:t>Pre-Allocation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75" marR="57875" marT="0" marB="0" anchor="ctr"/>
                </a:tc>
                <a:tc>
                  <a:txBody>
                    <a:bodyPr/>
                    <a:lstStyle/>
                    <a:p>
                      <a:pPr marL="0" marR="0">
                        <a:spcBef>
                          <a:spcPts val="0"/>
                        </a:spcBef>
                        <a:spcAft>
                          <a:spcPts val="0"/>
                        </a:spcAft>
                      </a:pPr>
                      <a:r>
                        <a:rPr lang="en-US" sz="1200" dirty="0">
                          <a:effectLst/>
                        </a:rPr>
                        <a:t>First Choice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75" marR="57875" marT="0" marB="0" anchor="ctr"/>
                </a:tc>
                <a:tc>
                  <a:txBody>
                    <a:bodyPr/>
                    <a:lstStyle/>
                    <a:p>
                      <a:pPr marL="0" marR="0">
                        <a:spcBef>
                          <a:spcPts val="0"/>
                        </a:spcBef>
                        <a:spcAft>
                          <a:spcPts val="0"/>
                        </a:spcAft>
                      </a:pPr>
                      <a:r>
                        <a:rPr lang="en-US" sz="1200" dirty="0">
                          <a:effectLst/>
                        </a:rPr>
                        <a:t>Acceptable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75" marR="57875" marT="0" marB="0" anchor="ctr"/>
                </a:tc>
                <a:extLst>
                  <a:ext uri="{0D108BD9-81ED-4DB2-BD59-A6C34878D82A}">
                    <a16:rowId xmlns:a16="http://schemas.microsoft.com/office/drawing/2014/main" val="556232704"/>
                  </a:ext>
                </a:extLst>
              </a:tr>
              <a:tr h="1671943">
                <a:tc>
                  <a:txBody>
                    <a:bodyPr/>
                    <a:lstStyle/>
                    <a:p>
                      <a:pPr marL="0" marR="0">
                        <a:spcBef>
                          <a:spcPts val="0"/>
                        </a:spcBef>
                        <a:spcAft>
                          <a:spcPts val="0"/>
                        </a:spcAft>
                      </a:pPr>
                      <a:r>
                        <a:rPr lang="en-US" sz="1200" dirty="0">
                          <a:effectLst/>
                        </a:rPr>
                        <a:t>Option A: Pre-allocate a portion of savings and the rest allocated ex post (6 first choice, 13 acceptable)</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75" marR="57875" marT="0" marB="0" anchor="ctr"/>
                </a:tc>
                <a:tc>
                  <a:txBody>
                    <a:bodyPr/>
                    <a:lstStyle/>
                    <a:p>
                      <a:pPr marL="0" marR="0">
                        <a:spcBef>
                          <a:spcPts val="0"/>
                        </a:spcBef>
                        <a:spcAft>
                          <a:spcPts val="0"/>
                        </a:spcAft>
                      </a:pPr>
                      <a:r>
                        <a:rPr lang="en-US" sz="1000" dirty="0">
                          <a:effectLst/>
                        </a:rPr>
                        <a:t>-CEDMC</a:t>
                      </a:r>
                      <a:br>
                        <a:rPr lang="en-US" sz="1000" dirty="0">
                          <a:effectLst/>
                        </a:rPr>
                      </a:br>
                      <a:r>
                        <a:rPr lang="en-US" sz="1000" dirty="0">
                          <a:effectLst/>
                        </a:rPr>
                        <a:t>-CEE</a:t>
                      </a:r>
                    </a:p>
                    <a:p>
                      <a:pPr marL="0" marR="0">
                        <a:spcBef>
                          <a:spcPts val="0"/>
                        </a:spcBef>
                        <a:spcAft>
                          <a:spcPts val="0"/>
                        </a:spcAft>
                      </a:pPr>
                      <a:r>
                        <a:rPr lang="en-US" sz="1000" dirty="0">
                          <a:effectLst/>
                        </a:rPr>
                        <a:t>-CodeCycle</a:t>
                      </a:r>
                      <a:br>
                        <a:rPr lang="en-US" sz="1000" dirty="0">
                          <a:effectLst/>
                        </a:rPr>
                      </a:br>
                      <a:r>
                        <a:rPr lang="en-US" sz="1000" dirty="0">
                          <a:effectLst/>
                        </a:rPr>
                        <a:t>-Jay Luboff Consulting </a:t>
                      </a:r>
                      <a:br>
                        <a:rPr lang="en-US" sz="1000" dirty="0">
                          <a:effectLst/>
                        </a:rPr>
                      </a:br>
                      <a:r>
                        <a:rPr lang="en-US" sz="1000" dirty="0">
                          <a:effectLst/>
                        </a:rPr>
                        <a:t>-SoCalREN </a:t>
                      </a:r>
                      <a:br>
                        <a:rPr lang="en-US" sz="1000" dirty="0">
                          <a:effectLst/>
                        </a:rPr>
                      </a:br>
                      <a:r>
                        <a:rPr lang="en-US" sz="1000" dirty="0">
                          <a:effectLst/>
                        </a:rPr>
                        <a:t>-The Energy Coalition</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75" marR="57875" marT="0" marB="0" anchor="ctr"/>
                </a:tc>
                <a:tc>
                  <a:txBody>
                    <a:bodyPr/>
                    <a:lstStyle/>
                    <a:p>
                      <a:pPr marL="0" marR="0">
                        <a:spcBef>
                          <a:spcPts val="0"/>
                        </a:spcBef>
                        <a:spcAft>
                          <a:spcPts val="0"/>
                        </a:spcAft>
                      </a:pPr>
                      <a:r>
                        <a:rPr lang="en-US" sz="1000" dirty="0">
                          <a:effectLst/>
                        </a:rPr>
                        <a:t>-CEDMC</a:t>
                      </a:r>
                    </a:p>
                    <a:p>
                      <a:pPr marL="0" marR="0">
                        <a:spcBef>
                          <a:spcPts val="0"/>
                        </a:spcBef>
                        <a:spcAft>
                          <a:spcPts val="0"/>
                        </a:spcAft>
                      </a:pPr>
                      <a:r>
                        <a:rPr lang="en-US" sz="1000" dirty="0">
                          <a:effectLst/>
                        </a:rPr>
                        <a:t>-CEE</a:t>
                      </a:r>
                      <a:br>
                        <a:rPr lang="en-US" sz="1000" dirty="0">
                          <a:effectLst/>
                        </a:rPr>
                      </a:br>
                      <a:r>
                        <a:rPr lang="en-US" sz="1000" dirty="0">
                          <a:effectLst/>
                        </a:rPr>
                        <a:t>-CodeCycle</a:t>
                      </a:r>
                      <a:br>
                        <a:rPr lang="en-US" sz="1000" dirty="0">
                          <a:effectLst/>
                        </a:rPr>
                      </a:br>
                      <a:r>
                        <a:rPr lang="en-US" sz="1000" dirty="0">
                          <a:effectLst/>
                        </a:rPr>
                        <a:t>-CSE</a:t>
                      </a:r>
                      <a:br>
                        <a:rPr lang="en-US" sz="1000" dirty="0">
                          <a:effectLst/>
                        </a:rPr>
                      </a:br>
                      <a:r>
                        <a:rPr lang="en-US" sz="1000" dirty="0">
                          <a:effectLst/>
                        </a:rPr>
                        <a:t>-Don Arambula Consulting</a:t>
                      </a:r>
                      <a:br>
                        <a:rPr lang="en-US" sz="1000" dirty="0">
                          <a:effectLst/>
                        </a:rPr>
                      </a:br>
                      <a:r>
                        <a:rPr lang="en-US" sz="1000" dirty="0">
                          <a:effectLst/>
                        </a:rPr>
                        <a:t>-Jay Luboff Consulting</a:t>
                      </a:r>
                      <a:br>
                        <a:rPr lang="en-US" sz="1000" dirty="0">
                          <a:effectLst/>
                        </a:rPr>
                      </a:br>
                      <a:r>
                        <a:rPr lang="en-US" sz="1000" dirty="0">
                          <a:effectLst/>
                        </a:rPr>
                        <a:t>-NRDC</a:t>
                      </a:r>
                      <a:br>
                        <a:rPr lang="en-US" sz="1000" dirty="0">
                          <a:effectLst/>
                        </a:rPr>
                      </a:br>
                      <a:r>
                        <a:rPr lang="en-US" sz="1000" dirty="0">
                          <a:effectLst/>
                        </a:rPr>
                        <a:t>-Outthink</a:t>
                      </a:r>
                      <a:br>
                        <a:rPr lang="en-US" sz="1000" dirty="0">
                          <a:effectLst/>
                        </a:rPr>
                      </a:br>
                      <a:r>
                        <a:rPr lang="en-US" sz="1000" dirty="0">
                          <a:effectLst/>
                        </a:rPr>
                        <a:t>-Resource Innovations</a:t>
                      </a:r>
                      <a:br>
                        <a:rPr lang="en-US" sz="1000" dirty="0">
                          <a:effectLst/>
                        </a:rPr>
                      </a:br>
                      <a:r>
                        <a:rPr lang="en-US" sz="1000" dirty="0">
                          <a:effectLst/>
                        </a:rPr>
                        <a:t>-SBUA</a:t>
                      </a:r>
                      <a:br>
                        <a:rPr lang="en-US" sz="1000" dirty="0">
                          <a:effectLst/>
                        </a:rPr>
                      </a:br>
                      <a:r>
                        <a:rPr lang="en-US" sz="1000" dirty="0">
                          <a:effectLst/>
                        </a:rPr>
                        <a:t>-SMART Local 104</a:t>
                      </a:r>
                      <a:br>
                        <a:rPr lang="en-US" sz="1000" dirty="0">
                          <a:effectLst/>
                        </a:rPr>
                      </a:br>
                      <a:r>
                        <a:rPr lang="en-US" sz="1000" dirty="0">
                          <a:effectLst/>
                        </a:rPr>
                        <a:t>-SoCalREN</a:t>
                      </a:r>
                      <a:br>
                        <a:rPr lang="en-US" sz="1000" dirty="0">
                          <a:effectLst/>
                        </a:rPr>
                      </a:br>
                      <a:r>
                        <a:rPr lang="en-US" sz="1000" dirty="0">
                          <a:effectLst/>
                        </a:rPr>
                        <a:t>-The Energy Coalition</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75" marR="57875" marT="0" marB="0" anchor="ctr"/>
                </a:tc>
                <a:extLst>
                  <a:ext uri="{0D108BD9-81ED-4DB2-BD59-A6C34878D82A}">
                    <a16:rowId xmlns:a16="http://schemas.microsoft.com/office/drawing/2014/main" val="1458532474"/>
                  </a:ext>
                </a:extLst>
              </a:tr>
              <a:tr h="2314997">
                <a:tc>
                  <a:txBody>
                    <a:bodyPr/>
                    <a:lstStyle/>
                    <a:p>
                      <a:pPr marL="0" marR="0">
                        <a:spcBef>
                          <a:spcPts val="0"/>
                        </a:spcBef>
                        <a:spcAft>
                          <a:spcPts val="0"/>
                        </a:spcAft>
                      </a:pPr>
                      <a:r>
                        <a:rPr lang="en-US" sz="1200" dirty="0">
                          <a:effectLst/>
                        </a:rPr>
                        <a:t>Option B: No pre-allocation of savings—entirely ex post (13 first choice, 18 acceptable)</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75" marR="57875" marT="0" marB="0" anchor="ctr"/>
                </a:tc>
                <a:tc>
                  <a:txBody>
                    <a:bodyPr/>
                    <a:lstStyle/>
                    <a:p>
                      <a:pPr marL="0" marR="0">
                        <a:spcBef>
                          <a:spcPts val="0"/>
                        </a:spcBef>
                        <a:spcAft>
                          <a:spcPts val="0"/>
                        </a:spcAft>
                      </a:pPr>
                      <a:r>
                        <a:rPr lang="en-US" sz="1000">
                          <a:effectLst/>
                        </a:rPr>
                        <a:t>-CEDMC</a:t>
                      </a:r>
                      <a:br>
                        <a:rPr lang="en-US" sz="1000">
                          <a:effectLst/>
                        </a:rPr>
                      </a:br>
                      <a:r>
                        <a:rPr lang="en-US" sz="1000">
                          <a:effectLst/>
                        </a:rPr>
                        <a:t>-CSE</a:t>
                      </a:r>
                      <a:br>
                        <a:rPr lang="en-US" sz="1000">
                          <a:effectLst/>
                        </a:rPr>
                      </a:br>
                      <a:r>
                        <a:rPr lang="en-US" sz="1000">
                          <a:effectLst/>
                        </a:rPr>
                        <a:t>-Don Arambula Consulting</a:t>
                      </a:r>
                      <a:br>
                        <a:rPr lang="en-US" sz="1000">
                          <a:effectLst/>
                        </a:rPr>
                      </a:br>
                      <a:r>
                        <a:rPr lang="en-US" sz="1000">
                          <a:effectLst/>
                        </a:rPr>
                        <a:t>-Energy Solutions</a:t>
                      </a:r>
                      <a:br>
                        <a:rPr lang="en-US" sz="1000">
                          <a:effectLst/>
                        </a:rPr>
                      </a:br>
                      <a:r>
                        <a:rPr lang="en-US" sz="1000">
                          <a:effectLst/>
                        </a:rPr>
                        <a:t>-Enervee</a:t>
                      </a:r>
                      <a:br>
                        <a:rPr lang="en-US" sz="1000">
                          <a:effectLst/>
                        </a:rPr>
                      </a:br>
                      <a:r>
                        <a:rPr lang="en-US" sz="1000">
                          <a:effectLst/>
                        </a:rPr>
                        <a:t>-NRDC</a:t>
                      </a:r>
                      <a:br>
                        <a:rPr lang="en-US" sz="1000">
                          <a:effectLst/>
                        </a:rPr>
                      </a:br>
                      <a:r>
                        <a:rPr lang="en-US" sz="1000">
                          <a:effectLst/>
                        </a:rPr>
                        <a:t>-Outthink</a:t>
                      </a:r>
                      <a:br>
                        <a:rPr lang="en-US" sz="1000">
                          <a:effectLst/>
                        </a:rPr>
                      </a:br>
                      <a:r>
                        <a:rPr lang="en-US" sz="1000">
                          <a:effectLst/>
                        </a:rPr>
                        <a:t>-PG&amp;E</a:t>
                      </a:r>
                      <a:br>
                        <a:rPr lang="en-US" sz="1000">
                          <a:effectLst/>
                        </a:rPr>
                      </a:br>
                      <a:r>
                        <a:rPr lang="en-US" sz="1000">
                          <a:effectLst/>
                        </a:rPr>
                        <a:t>-Public Advocates Office</a:t>
                      </a:r>
                      <a:br>
                        <a:rPr lang="en-US" sz="1000">
                          <a:effectLst/>
                        </a:rPr>
                      </a:br>
                      <a:r>
                        <a:rPr lang="en-US" sz="1000">
                          <a:effectLst/>
                        </a:rPr>
                        <a:t>-Resource Innovation</a:t>
                      </a:r>
                      <a:br>
                        <a:rPr lang="en-US" sz="1000">
                          <a:effectLst/>
                        </a:rPr>
                      </a:br>
                      <a:r>
                        <a:rPr lang="en-US" sz="1000">
                          <a:effectLst/>
                        </a:rPr>
                        <a:t>-SBUA</a:t>
                      </a:r>
                      <a:br>
                        <a:rPr lang="en-US" sz="1000">
                          <a:effectLst/>
                        </a:rPr>
                      </a:br>
                      <a:r>
                        <a:rPr lang="en-US" sz="1000">
                          <a:effectLst/>
                        </a:rPr>
                        <a:t>-SMART Local 104</a:t>
                      </a:r>
                      <a:br>
                        <a:rPr lang="en-US" sz="1000">
                          <a:effectLst/>
                        </a:rPr>
                      </a:br>
                      <a:r>
                        <a:rPr lang="en-US" sz="1000">
                          <a:effectLst/>
                        </a:rPr>
                        <a:t>-SCE</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57875" marR="57875" marT="0" marB="0" anchor="ctr"/>
                </a:tc>
                <a:tc>
                  <a:txBody>
                    <a:bodyPr/>
                    <a:lstStyle/>
                    <a:p>
                      <a:pPr marL="0" marR="0">
                        <a:spcBef>
                          <a:spcPts val="0"/>
                        </a:spcBef>
                        <a:spcAft>
                          <a:spcPts val="0"/>
                        </a:spcAft>
                      </a:pPr>
                      <a:r>
                        <a:rPr lang="en-US" sz="1000" dirty="0">
                          <a:effectLst/>
                        </a:rPr>
                        <a:t>-CEDMC</a:t>
                      </a:r>
                    </a:p>
                    <a:p>
                      <a:pPr marL="0" marR="0">
                        <a:spcBef>
                          <a:spcPts val="0"/>
                        </a:spcBef>
                        <a:spcAft>
                          <a:spcPts val="0"/>
                        </a:spcAft>
                      </a:pPr>
                      <a:r>
                        <a:rPr lang="en-US" sz="1000" dirty="0">
                          <a:effectLst/>
                        </a:rPr>
                        <a:t>-CEE</a:t>
                      </a:r>
                      <a:br>
                        <a:rPr lang="en-US" sz="1000" dirty="0">
                          <a:effectLst/>
                        </a:rPr>
                      </a:br>
                      <a:r>
                        <a:rPr lang="en-US" sz="1000" dirty="0">
                          <a:effectLst/>
                        </a:rPr>
                        <a:t>-CSE</a:t>
                      </a:r>
                      <a:br>
                        <a:rPr lang="en-US" sz="1000" dirty="0">
                          <a:effectLst/>
                        </a:rPr>
                      </a:br>
                      <a:r>
                        <a:rPr lang="en-US" sz="1000" dirty="0">
                          <a:effectLst/>
                        </a:rPr>
                        <a:t>-Don Arambula Consulting</a:t>
                      </a:r>
                      <a:br>
                        <a:rPr lang="en-US" sz="1000" dirty="0">
                          <a:effectLst/>
                        </a:rPr>
                      </a:br>
                      <a:r>
                        <a:rPr lang="en-US" sz="1000" dirty="0">
                          <a:effectLst/>
                        </a:rPr>
                        <a:t>-Energy Solutions</a:t>
                      </a:r>
                      <a:br>
                        <a:rPr lang="en-US" sz="1000" dirty="0">
                          <a:effectLst/>
                        </a:rPr>
                      </a:br>
                      <a:r>
                        <a:rPr lang="en-US" sz="1000" dirty="0">
                          <a:effectLst/>
                        </a:rPr>
                        <a:t>-Enervee</a:t>
                      </a:r>
                      <a:br>
                        <a:rPr lang="en-US" sz="1000" dirty="0">
                          <a:effectLst/>
                        </a:rPr>
                      </a:br>
                      <a:r>
                        <a:rPr lang="en-US" sz="1000" dirty="0">
                          <a:effectLst/>
                        </a:rPr>
                        <a:t>-Jay Luboff Consulting</a:t>
                      </a:r>
                      <a:br>
                        <a:rPr lang="en-US" sz="1000" dirty="0">
                          <a:effectLst/>
                        </a:rPr>
                      </a:br>
                      <a:r>
                        <a:rPr lang="en-US" sz="1000" dirty="0">
                          <a:effectLst/>
                        </a:rPr>
                        <a:t>-NRDC</a:t>
                      </a:r>
                      <a:br>
                        <a:rPr lang="en-US" sz="1000" dirty="0">
                          <a:effectLst/>
                        </a:rPr>
                      </a:br>
                      <a:r>
                        <a:rPr lang="en-US" sz="1000" dirty="0">
                          <a:effectLst/>
                        </a:rPr>
                        <a:t>-Outthink</a:t>
                      </a:r>
                      <a:br>
                        <a:rPr lang="en-US" sz="1000" dirty="0">
                          <a:effectLst/>
                        </a:rPr>
                      </a:br>
                      <a:r>
                        <a:rPr lang="en-US" sz="1000" dirty="0">
                          <a:effectLst/>
                        </a:rPr>
                        <a:t>-PG&amp;E</a:t>
                      </a:r>
                      <a:br>
                        <a:rPr lang="en-US" sz="1000" dirty="0">
                          <a:effectLst/>
                        </a:rPr>
                      </a:br>
                      <a:r>
                        <a:rPr lang="en-US" sz="1000" dirty="0">
                          <a:effectLst/>
                        </a:rPr>
                        <a:t>-Public Advocates Office</a:t>
                      </a:r>
                      <a:br>
                        <a:rPr lang="en-US" sz="1000" dirty="0">
                          <a:effectLst/>
                        </a:rPr>
                      </a:br>
                      <a:r>
                        <a:rPr lang="en-US" sz="1000" dirty="0">
                          <a:effectLst/>
                        </a:rPr>
                        <a:t>-Resource Innovations</a:t>
                      </a:r>
                      <a:br>
                        <a:rPr lang="en-US" sz="1000" dirty="0">
                          <a:effectLst/>
                        </a:rPr>
                      </a:br>
                      <a:r>
                        <a:rPr lang="en-US" sz="1000" dirty="0">
                          <a:effectLst/>
                        </a:rPr>
                        <a:t>-SBUA</a:t>
                      </a:r>
                      <a:br>
                        <a:rPr lang="en-US" sz="1000" dirty="0">
                          <a:effectLst/>
                        </a:rPr>
                      </a:br>
                      <a:r>
                        <a:rPr lang="en-US" sz="1000" dirty="0">
                          <a:effectLst/>
                        </a:rPr>
                        <a:t>-SMART Local 104</a:t>
                      </a:r>
                      <a:br>
                        <a:rPr lang="en-US" sz="1000" dirty="0">
                          <a:effectLst/>
                        </a:rPr>
                      </a:br>
                      <a:r>
                        <a:rPr lang="en-US" sz="1000" dirty="0">
                          <a:effectLst/>
                        </a:rPr>
                        <a:t>-SoCalREN</a:t>
                      </a:r>
                      <a:br>
                        <a:rPr lang="en-US" sz="1000" dirty="0">
                          <a:effectLst/>
                        </a:rPr>
                      </a:br>
                      <a:r>
                        <a:rPr lang="en-US" sz="1000" dirty="0">
                          <a:effectLst/>
                        </a:rPr>
                        <a:t>-SCE</a:t>
                      </a:r>
                      <a:br>
                        <a:rPr lang="en-US" sz="1000" dirty="0">
                          <a:effectLst/>
                        </a:rPr>
                      </a:br>
                      <a:r>
                        <a:rPr lang="en-US" sz="1000" dirty="0">
                          <a:effectLst/>
                        </a:rPr>
                        <a:t>-SoCalREN </a:t>
                      </a:r>
                      <a:br>
                        <a:rPr lang="en-US" sz="1000" dirty="0">
                          <a:effectLst/>
                        </a:rPr>
                      </a:br>
                      <a:r>
                        <a:rPr lang="en-US" sz="1000" dirty="0">
                          <a:effectLst/>
                        </a:rPr>
                        <a:t>-The Energy Coalition</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75" marR="57875" marT="0" marB="0" anchor="ctr"/>
                </a:tc>
                <a:extLst>
                  <a:ext uri="{0D108BD9-81ED-4DB2-BD59-A6C34878D82A}">
                    <a16:rowId xmlns:a16="http://schemas.microsoft.com/office/drawing/2014/main" val="3811594577"/>
                  </a:ext>
                </a:extLst>
              </a:tr>
            </a:tbl>
          </a:graphicData>
        </a:graphic>
      </p:graphicFrame>
      <p:sp>
        <p:nvSpPr>
          <p:cNvPr id="5" name="Rectangle 1">
            <a:extLst>
              <a:ext uri="{FF2B5EF4-FFF2-40B4-BE49-F238E27FC236}">
                <a16:creationId xmlns:a16="http://schemas.microsoft.com/office/drawing/2014/main" id="{1DDE64AA-13A4-C64A-9838-F088A6F48C9F}"/>
              </a:ext>
            </a:extLst>
          </p:cNvPr>
          <p:cNvSpPr>
            <a:spLocks noChangeArrowheads="1"/>
          </p:cNvSpPr>
          <p:nvPr/>
        </p:nvSpPr>
        <p:spPr bwMode="auto">
          <a:xfrm>
            <a:off x="1901273" y="17858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3C7AA3D9-8D69-384D-A150-456289EEA1B9}"/>
              </a:ext>
            </a:extLst>
          </p:cNvPr>
          <p:cNvSpPr>
            <a:spLocks noChangeArrowheads="1"/>
          </p:cNvSpPr>
          <p:nvPr/>
        </p:nvSpPr>
        <p:spPr bwMode="auto">
          <a:xfrm>
            <a:off x="1371600" y="6636127"/>
            <a:ext cx="743825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hlinkClick r:id="rId2"/>
              </a:rPr>
              <a:t>[1]</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CEDMC’s member organizations were split exactly 50/50 on Options A and B as their first choice, but either option is acceptable to nearly all CEDMC member organizations.</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E938AAAB-B10D-504D-9A7B-FF0C54F11C37}"/>
              </a:ext>
            </a:extLst>
          </p:cNvPr>
          <p:cNvSpPr>
            <a:spLocks noGrp="1"/>
          </p:cNvSpPr>
          <p:nvPr>
            <p:ph type="sldNum" sz="quarter" idx="12"/>
          </p:nvPr>
        </p:nvSpPr>
        <p:spPr/>
        <p:txBody>
          <a:bodyPr/>
          <a:lstStyle/>
          <a:p>
            <a:fld id="{B52D1F0E-ADB9-054E-881E-D5691EC4F528}" type="slidenum">
              <a:rPr lang="en-US" smtClean="0"/>
              <a:t>10</a:t>
            </a:fld>
            <a:endParaRPr lang="en-US"/>
          </a:p>
        </p:txBody>
      </p:sp>
    </p:spTree>
    <p:extLst>
      <p:ext uri="{BB962C8B-B14F-4D97-AF65-F5344CB8AC3E}">
        <p14:creationId xmlns:p14="http://schemas.microsoft.com/office/powerpoint/2010/main" val="417522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290D-88B5-1544-A343-3A96A685FF3C}"/>
              </a:ext>
            </a:extLst>
          </p:cNvPr>
          <p:cNvSpPr>
            <a:spLocks noGrp="1"/>
          </p:cNvSpPr>
          <p:nvPr>
            <p:ph type="title"/>
          </p:nvPr>
        </p:nvSpPr>
        <p:spPr/>
        <p:txBody>
          <a:bodyPr/>
          <a:lstStyle/>
          <a:p>
            <a:r>
              <a:rPr lang="en-US" dirty="0"/>
              <a:t>MTWG Evaluation – Phase II Scores</a:t>
            </a:r>
          </a:p>
        </p:txBody>
      </p:sp>
      <p:graphicFrame>
        <p:nvGraphicFramePr>
          <p:cNvPr id="4" name="Table 4">
            <a:extLst>
              <a:ext uri="{FF2B5EF4-FFF2-40B4-BE49-F238E27FC236}">
                <a16:creationId xmlns:a16="http://schemas.microsoft.com/office/drawing/2014/main" id="{E91644E0-6946-CB41-97CD-33AE2B914842}"/>
              </a:ext>
            </a:extLst>
          </p:cNvPr>
          <p:cNvGraphicFramePr>
            <a:graphicFrameLocks noGrp="1"/>
          </p:cNvGraphicFramePr>
          <p:nvPr>
            <p:ph idx="1"/>
            <p:extLst>
              <p:ext uri="{D42A27DB-BD31-4B8C-83A1-F6EECF244321}">
                <p14:modId xmlns:p14="http://schemas.microsoft.com/office/powerpoint/2010/main" val="1534276051"/>
              </p:ext>
            </p:extLst>
          </p:nvPr>
        </p:nvGraphicFramePr>
        <p:xfrm>
          <a:off x="838199" y="1362353"/>
          <a:ext cx="10158048" cy="4112630"/>
        </p:xfrm>
        <a:graphic>
          <a:graphicData uri="http://schemas.openxmlformats.org/drawingml/2006/table">
            <a:tbl>
              <a:tblPr firstRow="1" bandRow="1">
                <a:tableStyleId>{5C22544A-7EE6-4342-B048-85BDC9FD1C3A}</a:tableStyleId>
              </a:tblPr>
              <a:tblGrid>
                <a:gridCol w="4800465">
                  <a:extLst>
                    <a:ext uri="{9D8B030D-6E8A-4147-A177-3AD203B41FA5}">
                      <a16:colId xmlns:a16="http://schemas.microsoft.com/office/drawing/2014/main" val="1584385561"/>
                    </a:ext>
                  </a:extLst>
                </a:gridCol>
                <a:gridCol w="1405014">
                  <a:extLst>
                    <a:ext uri="{9D8B030D-6E8A-4147-A177-3AD203B41FA5}">
                      <a16:colId xmlns:a16="http://schemas.microsoft.com/office/drawing/2014/main" val="2565480021"/>
                    </a:ext>
                  </a:extLst>
                </a:gridCol>
                <a:gridCol w="1389576">
                  <a:extLst>
                    <a:ext uri="{9D8B030D-6E8A-4147-A177-3AD203B41FA5}">
                      <a16:colId xmlns:a16="http://schemas.microsoft.com/office/drawing/2014/main" val="1991001124"/>
                    </a:ext>
                  </a:extLst>
                </a:gridCol>
                <a:gridCol w="1374135">
                  <a:extLst>
                    <a:ext uri="{9D8B030D-6E8A-4147-A177-3AD203B41FA5}">
                      <a16:colId xmlns:a16="http://schemas.microsoft.com/office/drawing/2014/main" val="2508358253"/>
                    </a:ext>
                  </a:extLst>
                </a:gridCol>
                <a:gridCol w="1188858">
                  <a:extLst>
                    <a:ext uri="{9D8B030D-6E8A-4147-A177-3AD203B41FA5}">
                      <a16:colId xmlns:a16="http://schemas.microsoft.com/office/drawing/2014/main" val="3085138562"/>
                    </a:ext>
                  </a:extLst>
                </a:gridCol>
              </a:tblGrid>
              <a:tr h="411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trike="noStrike" kern="1200" dirty="0">
                          <a:solidFill>
                            <a:schemeClr val="lt1"/>
                          </a:solidFill>
                          <a:effectLst/>
                          <a:latin typeface="+mn-lt"/>
                          <a:ea typeface="+mn-ea"/>
                          <a:cs typeface="+mn-cs"/>
                        </a:rPr>
                        <a:t>Evaluation Question</a:t>
                      </a:r>
                    </a:p>
                  </a:txBody>
                  <a:tcPr anchor="ctr"/>
                </a:tc>
                <a:tc>
                  <a:txBody>
                    <a:bodyPr/>
                    <a:lstStyle/>
                    <a:p>
                      <a:pPr algn="ctr"/>
                      <a:r>
                        <a:rPr lang="en-US" dirty="0"/>
                        <a:t>Average</a:t>
                      </a:r>
                    </a:p>
                  </a:txBody>
                  <a:tcPr anchor="ctr"/>
                </a:tc>
                <a:tc>
                  <a:txBody>
                    <a:bodyPr/>
                    <a:lstStyle/>
                    <a:p>
                      <a:pPr algn="ctr"/>
                      <a:r>
                        <a:rPr lang="en-US" dirty="0"/>
                        <a:t>Median</a:t>
                      </a:r>
                    </a:p>
                  </a:txBody>
                  <a:tcPr anchor="ctr"/>
                </a:tc>
                <a:tc>
                  <a:txBody>
                    <a:bodyPr/>
                    <a:lstStyle/>
                    <a:p>
                      <a:pPr algn="ctr"/>
                      <a:r>
                        <a:rPr lang="en-US" dirty="0"/>
                        <a:t>Low</a:t>
                      </a:r>
                    </a:p>
                  </a:txBody>
                  <a:tcPr anchor="ctr"/>
                </a:tc>
                <a:tc>
                  <a:txBody>
                    <a:bodyPr/>
                    <a:lstStyle/>
                    <a:p>
                      <a:pPr algn="ctr"/>
                      <a:r>
                        <a:rPr lang="en-US" dirty="0"/>
                        <a:t>High</a:t>
                      </a:r>
                    </a:p>
                  </a:txBody>
                  <a:tcPr anchor="ctr"/>
                </a:tc>
                <a:extLst>
                  <a:ext uri="{0D108BD9-81ED-4DB2-BD59-A6C34878D82A}">
                    <a16:rowId xmlns:a16="http://schemas.microsoft.com/office/drawing/2014/main" val="1454265820"/>
                  </a:ext>
                </a:extLst>
              </a:tr>
              <a:tr h="411263">
                <a:tc>
                  <a:txBody>
                    <a:bodyPr/>
                    <a:lstStyle/>
                    <a:p>
                      <a:pPr algn="l" fontAlgn="t"/>
                      <a:r>
                        <a:rPr lang="en-US" sz="1500" u="none" strike="noStrike" dirty="0">
                          <a:effectLst/>
                        </a:rPr>
                        <a:t>Overall Goals &amp; Objectives Clearly Articulated</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a:r>
                        <a:rPr lang="en-US" sz="1500" dirty="0"/>
                        <a:t>5.1</a:t>
                      </a:r>
                    </a:p>
                  </a:txBody>
                  <a:tcPr anchor="ctr"/>
                </a:tc>
                <a:tc>
                  <a:txBody>
                    <a:bodyPr/>
                    <a:lstStyle/>
                    <a:p>
                      <a:pPr algn="ctr"/>
                      <a:r>
                        <a:rPr lang="en-US" sz="1500" dirty="0"/>
                        <a:t>5.0</a:t>
                      </a:r>
                    </a:p>
                  </a:txBody>
                  <a:tcPr anchor="ctr"/>
                </a:tc>
                <a:tc>
                  <a:txBody>
                    <a:bodyPr/>
                    <a:lstStyle/>
                    <a:p>
                      <a:pPr algn="ctr"/>
                      <a:r>
                        <a:rPr lang="en-US" sz="1500" dirty="0"/>
                        <a:t>4.0</a:t>
                      </a:r>
                    </a:p>
                  </a:txBody>
                  <a:tcPr anchor="ctr"/>
                </a:tc>
                <a:tc>
                  <a:txBody>
                    <a:bodyPr/>
                    <a:lstStyle/>
                    <a:p>
                      <a:pPr algn="ctr"/>
                      <a:r>
                        <a:rPr lang="en-US" sz="1500" dirty="0"/>
                        <a:t>6.0</a:t>
                      </a:r>
                    </a:p>
                  </a:txBody>
                  <a:tcPr anchor="ctr"/>
                </a:tc>
                <a:extLst>
                  <a:ext uri="{0D108BD9-81ED-4DB2-BD59-A6C34878D82A}">
                    <a16:rowId xmlns:a16="http://schemas.microsoft.com/office/drawing/2014/main" val="1208100819"/>
                  </a:ext>
                </a:extLst>
              </a:tr>
              <a:tr h="411263">
                <a:tc>
                  <a:txBody>
                    <a:bodyPr/>
                    <a:lstStyle/>
                    <a:p>
                      <a:pPr algn="l" fontAlgn="t"/>
                      <a:r>
                        <a:rPr lang="en-US" sz="1500" u="none" strike="noStrike" dirty="0">
                          <a:effectLst/>
                        </a:rPr>
                        <a:t>Overall Goals &amp; Objectives Accomplished</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a:r>
                        <a:rPr lang="en-US" sz="1500" dirty="0"/>
                        <a:t>4.7</a:t>
                      </a:r>
                    </a:p>
                  </a:txBody>
                  <a:tcPr anchor="ctr"/>
                </a:tc>
                <a:tc>
                  <a:txBody>
                    <a:bodyPr/>
                    <a:lstStyle/>
                    <a:p>
                      <a:pPr algn="ctr"/>
                      <a:r>
                        <a:rPr lang="en-US" sz="1500" dirty="0"/>
                        <a:t>5.0</a:t>
                      </a:r>
                    </a:p>
                  </a:txBody>
                  <a:tcPr anchor="ctr"/>
                </a:tc>
                <a:tc>
                  <a:txBody>
                    <a:bodyPr/>
                    <a:lstStyle/>
                    <a:p>
                      <a:pPr algn="ctr"/>
                      <a:r>
                        <a:rPr lang="en-US" sz="1500" dirty="0"/>
                        <a:t>2.0</a:t>
                      </a:r>
                    </a:p>
                  </a:txBody>
                  <a:tcPr anchor="ctr"/>
                </a:tc>
                <a:tc>
                  <a:txBody>
                    <a:bodyPr/>
                    <a:lstStyle/>
                    <a:p>
                      <a:pPr algn="ctr"/>
                      <a:r>
                        <a:rPr lang="en-US" sz="1500" dirty="0"/>
                        <a:t>6.0</a:t>
                      </a:r>
                    </a:p>
                  </a:txBody>
                  <a:tcPr anchor="ctr"/>
                </a:tc>
                <a:extLst>
                  <a:ext uri="{0D108BD9-81ED-4DB2-BD59-A6C34878D82A}">
                    <a16:rowId xmlns:a16="http://schemas.microsoft.com/office/drawing/2014/main" val="32146272"/>
                  </a:ext>
                </a:extLst>
              </a:tr>
              <a:tr h="411263">
                <a:tc>
                  <a:txBody>
                    <a:bodyPr/>
                    <a:lstStyle/>
                    <a:p>
                      <a:pPr algn="l" fontAlgn="t"/>
                      <a:r>
                        <a:rPr lang="en-US" sz="1500" u="none" strike="noStrike" dirty="0">
                          <a:effectLst/>
                        </a:rPr>
                        <a:t>Effective Proposal Development Process</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a:r>
                        <a:rPr lang="en-US" sz="1500" dirty="0"/>
                        <a:t>4.9</a:t>
                      </a:r>
                    </a:p>
                  </a:txBody>
                  <a:tcPr anchor="ctr"/>
                </a:tc>
                <a:tc>
                  <a:txBody>
                    <a:bodyPr/>
                    <a:lstStyle/>
                    <a:p>
                      <a:pPr algn="ctr"/>
                      <a:r>
                        <a:rPr lang="en-US" sz="1500" dirty="0"/>
                        <a:t>5.0</a:t>
                      </a:r>
                    </a:p>
                  </a:txBody>
                  <a:tcPr anchor="ctr"/>
                </a:tc>
                <a:tc>
                  <a:txBody>
                    <a:bodyPr/>
                    <a:lstStyle/>
                    <a:p>
                      <a:pPr algn="ctr"/>
                      <a:r>
                        <a:rPr lang="en-US" sz="1500" dirty="0"/>
                        <a:t>2.0</a:t>
                      </a:r>
                    </a:p>
                  </a:txBody>
                  <a:tcPr anchor="ctr"/>
                </a:tc>
                <a:tc>
                  <a:txBody>
                    <a:bodyPr/>
                    <a:lstStyle/>
                    <a:p>
                      <a:pPr algn="ctr"/>
                      <a:r>
                        <a:rPr lang="en-US" sz="1500" dirty="0"/>
                        <a:t>6.0</a:t>
                      </a:r>
                    </a:p>
                  </a:txBody>
                  <a:tcPr anchor="ctr"/>
                </a:tc>
                <a:extLst>
                  <a:ext uri="{0D108BD9-81ED-4DB2-BD59-A6C34878D82A}">
                    <a16:rowId xmlns:a16="http://schemas.microsoft.com/office/drawing/2014/main" val="3660270160"/>
                  </a:ext>
                </a:extLst>
              </a:tr>
              <a:tr h="411263">
                <a:tc>
                  <a:txBody>
                    <a:bodyPr/>
                    <a:lstStyle/>
                    <a:p>
                      <a:pPr algn="l" fontAlgn="t"/>
                      <a:r>
                        <a:rPr lang="en-US" sz="1500" u="none" strike="noStrike" dirty="0">
                          <a:effectLst/>
                        </a:rPr>
                        <a:t>Successful Approach to Consensus and Non-Consensus Issues</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a:r>
                        <a:rPr lang="en-US" sz="1500" dirty="0"/>
                        <a:t>4.8</a:t>
                      </a:r>
                    </a:p>
                  </a:txBody>
                  <a:tcPr anchor="ctr"/>
                </a:tc>
                <a:tc>
                  <a:txBody>
                    <a:bodyPr/>
                    <a:lstStyle/>
                    <a:p>
                      <a:pPr algn="ctr"/>
                      <a:r>
                        <a:rPr lang="en-US" sz="1500" dirty="0"/>
                        <a:t>5.0</a:t>
                      </a:r>
                    </a:p>
                  </a:txBody>
                  <a:tcPr anchor="ctr"/>
                </a:tc>
                <a:tc>
                  <a:txBody>
                    <a:bodyPr/>
                    <a:lstStyle/>
                    <a:p>
                      <a:pPr algn="ctr"/>
                      <a:r>
                        <a:rPr lang="en-US" sz="1500" dirty="0"/>
                        <a:t>2.0</a:t>
                      </a:r>
                    </a:p>
                  </a:txBody>
                  <a:tcPr anchor="ctr"/>
                </a:tc>
                <a:tc>
                  <a:txBody>
                    <a:bodyPr/>
                    <a:lstStyle/>
                    <a:p>
                      <a:pPr algn="ctr"/>
                      <a:r>
                        <a:rPr lang="en-US" sz="1500" dirty="0"/>
                        <a:t>6.0</a:t>
                      </a:r>
                    </a:p>
                  </a:txBody>
                  <a:tcPr anchor="ctr"/>
                </a:tc>
                <a:extLst>
                  <a:ext uri="{0D108BD9-81ED-4DB2-BD59-A6C34878D82A}">
                    <a16:rowId xmlns:a16="http://schemas.microsoft.com/office/drawing/2014/main" val="3604875709"/>
                  </a:ext>
                </a:extLst>
              </a:tr>
              <a:tr h="411263">
                <a:tc>
                  <a:txBody>
                    <a:bodyPr/>
                    <a:lstStyle/>
                    <a:p>
                      <a:pPr algn="l" fontAlgn="t"/>
                      <a:r>
                        <a:rPr lang="en-US" sz="1500" u="none" strike="noStrike" dirty="0">
                          <a:effectLst/>
                        </a:rPr>
                        <a:t>Documents Clear &amp; Helpful</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a:r>
                        <a:rPr lang="en-US" sz="1500" dirty="0"/>
                        <a:t>4.9</a:t>
                      </a:r>
                    </a:p>
                  </a:txBody>
                  <a:tcPr anchor="ctr"/>
                </a:tc>
                <a:tc>
                  <a:txBody>
                    <a:bodyPr/>
                    <a:lstStyle/>
                    <a:p>
                      <a:pPr algn="ctr"/>
                      <a:r>
                        <a:rPr lang="en-US" sz="1500" dirty="0"/>
                        <a:t>5.0</a:t>
                      </a:r>
                    </a:p>
                  </a:txBody>
                  <a:tcPr anchor="ctr"/>
                </a:tc>
                <a:tc>
                  <a:txBody>
                    <a:bodyPr/>
                    <a:lstStyle/>
                    <a:p>
                      <a:pPr algn="ctr"/>
                      <a:r>
                        <a:rPr lang="en-US" sz="1500" dirty="0"/>
                        <a:t>3.0</a:t>
                      </a:r>
                    </a:p>
                  </a:txBody>
                  <a:tcPr anchor="ctr"/>
                </a:tc>
                <a:tc>
                  <a:txBody>
                    <a:bodyPr/>
                    <a:lstStyle/>
                    <a:p>
                      <a:pPr algn="ctr"/>
                      <a:r>
                        <a:rPr lang="en-US" sz="1500" dirty="0"/>
                        <a:t>6.0</a:t>
                      </a:r>
                    </a:p>
                  </a:txBody>
                  <a:tcPr anchor="ctr"/>
                </a:tc>
                <a:extLst>
                  <a:ext uri="{0D108BD9-81ED-4DB2-BD59-A6C34878D82A}">
                    <a16:rowId xmlns:a16="http://schemas.microsoft.com/office/drawing/2014/main" val="3734401086"/>
                  </a:ext>
                </a:extLst>
              </a:tr>
              <a:tr h="411263">
                <a:tc>
                  <a:txBody>
                    <a:bodyPr/>
                    <a:lstStyle/>
                    <a:p>
                      <a:pPr algn="l" fontAlgn="t"/>
                      <a:r>
                        <a:rPr lang="en-US" sz="1500" u="none" strike="noStrike" dirty="0">
                          <a:effectLst/>
                        </a:rPr>
                        <a:t>Members Flexible Seeking Agreements</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a:r>
                        <a:rPr lang="en-US" sz="1500" dirty="0"/>
                        <a:t>4.1</a:t>
                      </a:r>
                    </a:p>
                  </a:txBody>
                  <a:tcPr anchor="ctr"/>
                </a:tc>
                <a:tc>
                  <a:txBody>
                    <a:bodyPr/>
                    <a:lstStyle/>
                    <a:p>
                      <a:pPr algn="ctr"/>
                      <a:r>
                        <a:rPr lang="en-US" sz="1500" dirty="0"/>
                        <a:t>4.0</a:t>
                      </a:r>
                    </a:p>
                  </a:txBody>
                  <a:tcPr anchor="ctr"/>
                </a:tc>
                <a:tc>
                  <a:txBody>
                    <a:bodyPr/>
                    <a:lstStyle/>
                    <a:p>
                      <a:pPr algn="ctr"/>
                      <a:r>
                        <a:rPr lang="en-US" sz="1500" dirty="0"/>
                        <a:t>1.0</a:t>
                      </a:r>
                    </a:p>
                  </a:txBody>
                  <a:tcPr anchor="ctr"/>
                </a:tc>
                <a:tc>
                  <a:txBody>
                    <a:bodyPr/>
                    <a:lstStyle/>
                    <a:p>
                      <a:pPr algn="ctr"/>
                      <a:r>
                        <a:rPr lang="en-US" sz="1500" dirty="0"/>
                        <a:t>6.0</a:t>
                      </a:r>
                    </a:p>
                  </a:txBody>
                  <a:tcPr anchor="ctr"/>
                </a:tc>
                <a:extLst>
                  <a:ext uri="{0D108BD9-81ED-4DB2-BD59-A6C34878D82A}">
                    <a16:rowId xmlns:a16="http://schemas.microsoft.com/office/drawing/2014/main" val="3035560664"/>
                  </a:ext>
                </a:extLst>
              </a:tr>
              <a:tr h="411263">
                <a:tc>
                  <a:txBody>
                    <a:bodyPr/>
                    <a:lstStyle/>
                    <a:p>
                      <a:pPr algn="l" fontAlgn="t"/>
                      <a:r>
                        <a:rPr lang="en-US" sz="1500" u="none" strike="noStrike" dirty="0">
                          <a:effectLst/>
                        </a:rPr>
                        <a:t>Facilitators Were Effective</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a:r>
                        <a:rPr lang="en-US" sz="1500" dirty="0"/>
                        <a:t>5.0</a:t>
                      </a:r>
                    </a:p>
                  </a:txBody>
                  <a:tcPr anchor="ctr"/>
                </a:tc>
                <a:tc>
                  <a:txBody>
                    <a:bodyPr/>
                    <a:lstStyle/>
                    <a:p>
                      <a:pPr algn="ctr"/>
                      <a:r>
                        <a:rPr lang="en-US" sz="1500" dirty="0"/>
                        <a:t>5.0</a:t>
                      </a:r>
                    </a:p>
                  </a:txBody>
                  <a:tcPr anchor="ctr"/>
                </a:tc>
                <a:tc>
                  <a:txBody>
                    <a:bodyPr/>
                    <a:lstStyle/>
                    <a:p>
                      <a:pPr algn="ctr"/>
                      <a:r>
                        <a:rPr lang="en-US" sz="1500" dirty="0"/>
                        <a:t>2.0</a:t>
                      </a:r>
                    </a:p>
                  </a:txBody>
                  <a:tcPr anchor="ctr"/>
                </a:tc>
                <a:tc>
                  <a:txBody>
                    <a:bodyPr/>
                    <a:lstStyle/>
                    <a:p>
                      <a:pPr algn="ctr"/>
                      <a:r>
                        <a:rPr lang="en-US" sz="1500" dirty="0"/>
                        <a:t>6.0</a:t>
                      </a:r>
                    </a:p>
                  </a:txBody>
                  <a:tcPr anchor="ctr"/>
                </a:tc>
                <a:extLst>
                  <a:ext uri="{0D108BD9-81ED-4DB2-BD59-A6C34878D82A}">
                    <a16:rowId xmlns:a16="http://schemas.microsoft.com/office/drawing/2014/main" val="2998060301"/>
                  </a:ext>
                </a:extLst>
              </a:tr>
              <a:tr h="411263">
                <a:tc>
                  <a:txBody>
                    <a:bodyPr/>
                    <a:lstStyle/>
                    <a:p>
                      <a:pPr algn="l" fontAlgn="t"/>
                      <a:r>
                        <a:rPr lang="en-US" sz="1500" u="none" strike="noStrike" dirty="0">
                          <a:effectLst/>
                        </a:rPr>
                        <a:t>MTWG Process Created More Value Than if at CPUC</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a:r>
                        <a:rPr lang="en-US" sz="1500" dirty="0"/>
                        <a:t>5.2</a:t>
                      </a:r>
                    </a:p>
                  </a:txBody>
                  <a:tcPr anchor="ctr"/>
                </a:tc>
                <a:tc>
                  <a:txBody>
                    <a:bodyPr/>
                    <a:lstStyle/>
                    <a:p>
                      <a:pPr algn="ctr"/>
                      <a:r>
                        <a:rPr lang="en-US" sz="1500" dirty="0"/>
                        <a:t>5.0</a:t>
                      </a:r>
                    </a:p>
                  </a:txBody>
                  <a:tcPr anchor="ctr"/>
                </a:tc>
                <a:tc>
                  <a:txBody>
                    <a:bodyPr/>
                    <a:lstStyle/>
                    <a:p>
                      <a:pPr algn="ctr"/>
                      <a:r>
                        <a:rPr lang="en-US" sz="1500" dirty="0"/>
                        <a:t>2.0</a:t>
                      </a:r>
                    </a:p>
                  </a:txBody>
                  <a:tcPr anchor="ctr"/>
                </a:tc>
                <a:tc>
                  <a:txBody>
                    <a:bodyPr/>
                    <a:lstStyle/>
                    <a:p>
                      <a:pPr algn="ctr"/>
                      <a:r>
                        <a:rPr lang="en-US" sz="1500" dirty="0"/>
                        <a:t>6.0</a:t>
                      </a:r>
                    </a:p>
                  </a:txBody>
                  <a:tcPr anchor="ctr"/>
                </a:tc>
                <a:extLst>
                  <a:ext uri="{0D108BD9-81ED-4DB2-BD59-A6C34878D82A}">
                    <a16:rowId xmlns:a16="http://schemas.microsoft.com/office/drawing/2014/main" val="2242140430"/>
                  </a:ext>
                </a:extLst>
              </a:tr>
              <a:tr h="411263">
                <a:tc>
                  <a:txBody>
                    <a:bodyPr/>
                    <a:lstStyle/>
                    <a:p>
                      <a:pPr algn="l" fontAlgn="t"/>
                      <a:r>
                        <a:rPr lang="en-US" sz="1500" u="none" strike="noStrike" dirty="0">
                          <a:effectLst/>
                        </a:rPr>
                        <a:t>All Things Considered, MTWG Was A Successful Process</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a:r>
                        <a:rPr lang="en-US" sz="1500" dirty="0"/>
                        <a:t>4.5</a:t>
                      </a:r>
                    </a:p>
                  </a:txBody>
                  <a:tcPr anchor="ctr"/>
                </a:tc>
                <a:tc>
                  <a:txBody>
                    <a:bodyPr/>
                    <a:lstStyle/>
                    <a:p>
                      <a:pPr algn="ctr"/>
                      <a:r>
                        <a:rPr lang="en-US" sz="1500" dirty="0"/>
                        <a:t>5.0</a:t>
                      </a:r>
                    </a:p>
                  </a:txBody>
                  <a:tcPr anchor="ctr"/>
                </a:tc>
                <a:tc>
                  <a:txBody>
                    <a:bodyPr/>
                    <a:lstStyle/>
                    <a:p>
                      <a:pPr algn="ctr"/>
                      <a:r>
                        <a:rPr lang="en-US" sz="1500" dirty="0"/>
                        <a:t>3.0</a:t>
                      </a:r>
                    </a:p>
                  </a:txBody>
                  <a:tcPr anchor="ctr"/>
                </a:tc>
                <a:tc>
                  <a:txBody>
                    <a:bodyPr/>
                    <a:lstStyle/>
                    <a:p>
                      <a:pPr algn="ctr"/>
                      <a:r>
                        <a:rPr lang="en-US" sz="1500" dirty="0"/>
                        <a:t>6.0</a:t>
                      </a:r>
                    </a:p>
                  </a:txBody>
                  <a:tcPr anchor="ctr"/>
                </a:tc>
                <a:extLst>
                  <a:ext uri="{0D108BD9-81ED-4DB2-BD59-A6C34878D82A}">
                    <a16:rowId xmlns:a16="http://schemas.microsoft.com/office/drawing/2014/main" val="3259880597"/>
                  </a:ext>
                </a:extLst>
              </a:tr>
            </a:tbl>
          </a:graphicData>
        </a:graphic>
      </p:graphicFrame>
      <p:sp>
        <p:nvSpPr>
          <p:cNvPr id="3" name="Slide Number Placeholder 2">
            <a:extLst>
              <a:ext uri="{FF2B5EF4-FFF2-40B4-BE49-F238E27FC236}">
                <a16:creationId xmlns:a16="http://schemas.microsoft.com/office/drawing/2014/main" id="{762D80B6-9DEC-354F-AD66-B5DE3132B7A9}"/>
              </a:ext>
            </a:extLst>
          </p:cNvPr>
          <p:cNvSpPr>
            <a:spLocks noGrp="1"/>
          </p:cNvSpPr>
          <p:nvPr>
            <p:ph type="sldNum" sz="quarter" idx="12"/>
          </p:nvPr>
        </p:nvSpPr>
        <p:spPr/>
        <p:txBody>
          <a:bodyPr/>
          <a:lstStyle/>
          <a:p>
            <a:fld id="{B52D1F0E-ADB9-054E-881E-D5691EC4F528}" type="slidenum">
              <a:rPr lang="en-US" smtClean="0"/>
              <a:t>11</a:t>
            </a:fld>
            <a:endParaRPr lang="en-US"/>
          </a:p>
        </p:txBody>
      </p:sp>
      <p:sp>
        <p:nvSpPr>
          <p:cNvPr id="5" name="TextBox 4">
            <a:extLst>
              <a:ext uri="{FF2B5EF4-FFF2-40B4-BE49-F238E27FC236}">
                <a16:creationId xmlns:a16="http://schemas.microsoft.com/office/drawing/2014/main" id="{8AB153D9-A127-B642-AD73-528417D073D9}"/>
              </a:ext>
            </a:extLst>
          </p:cNvPr>
          <p:cNvSpPr txBox="1"/>
          <p:nvPr/>
        </p:nvSpPr>
        <p:spPr>
          <a:xfrm>
            <a:off x="838199" y="5590395"/>
            <a:ext cx="10158048" cy="1292662"/>
          </a:xfrm>
          <a:prstGeom prst="rect">
            <a:avLst/>
          </a:prstGeom>
          <a:noFill/>
          <a:ln>
            <a:solidFill>
              <a:schemeClr val="tx1"/>
            </a:solidFill>
          </a:ln>
        </p:spPr>
        <p:txBody>
          <a:bodyPr wrap="square" rtlCol="0">
            <a:spAutoFit/>
          </a:bodyPr>
          <a:lstStyle/>
          <a:p>
            <a:r>
              <a:rPr lang="en-US" sz="1500" u="sng" dirty="0"/>
              <a:t>Notes</a:t>
            </a:r>
            <a:r>
              <a:rPr lang="en-US" sz="1500" dirty="0"/>
              <a:t> </a:t>
            </a:r>
          </a:p>
          <a:p>
            <a:r>
              <a:rPr lang="en-US" sz="1500" dirty="0"/>
              <a:t>1) Scores are 1-6 scale, where 1 is "strongly disagree" and 6 is "strongly agree”; and 3.5 is mid-point of 1-6 scale </a:t>
            </a:r>
          </a:p>
          <a:p>
            <a:r>
              <a:rPr lang="en-US" sz="1500" dirty="0"/>
              <a:t>2) Phase II scores based on responses from 13 of 18 voting MTWG members</a:t>
            </a:r>
          </a:p>
          <a:p>
            <a:r>
              <a:rPr lang="en-US" sz="1500" dirty="0"/>
              <a:t>3) MTWG Member associated evaluation comments available on 3/17 CAEECC mtg page (“Phase II MTWG Process Survey Results - Anonymous responses”): </a:t>
            </a:r>
            <a:r>
              <a:rPr lang="en-US" sz="1500" dirty="0">
                <a:hlinkClick r:id="rId2"/>
              </a:rPr>
              <a:t>https://www.caeecc.org/3-17-21-full-caeecc-mtg</a:t>
            </a:r>
            <a:r>
              <a:rPr lang="en-US" sz="1500" dirty="0"/>
              <a:t> </a:t>
            </a:r>
          </a:p>
        </p:txBody>
      </p:sp>
    </p:spTree>
    <p:extLst>
      <p:ext uri="{BB962C8B-B14F-4D97-AF65-F5344CB8AC3E}">
        <p14:creationId xmlns:p14="http://schemas.microsoft.com/office/powerpoint/2010/main" val="137602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35729-CA8C-3D40-8780-6C65820C2045}"/>
              </a:ext>
            </a:extLst>
          </p:cNvPr>
          <p:cNvSpPr>
            <a:spLocks noGrp="1"/>
          </p:cNvSpPr>
          <p:nvPr>
            <p:ph type="title"/>
          </p:nvPr>
        </p:nvSpPr>
        <p:spPr/>
        <p:txBody>
          <a:bodyPr/>
          <a:lstStyle/>
          <a:p>
            <a:r>
              <a:rPr lang="en-US" dirty="0"/>
              <a:t>MTWG Evaluation – Phase I vs. II Scores</a:t>
            </a:r>
          </a:p>
        </p:txBody>
      </p:sp>
      <p:graphicFrame>
        <p:nvGraphicFramePr>
          <p:cNvPr id="5" name="Table 5">
            <a:extLst>
              <a:ext uri="{FF2B5EF4-FFF2-40B4-BE49-F238E27FC236}">
                <a16:creationId xmlns:a16="http://schemas.microsoft.com/office/drawing/2014/main" id="{FB68D893-87C9-364D-8307-8C2AF075797D}"/>
              </a:ext>
            </a:extLst>
          </p:cNvPr>
          <p:cNvGraphicFramePr>
            <a:graphicFrameLocks noGrp="1"/>
          </p:cNvGraphicFramePr>
          <p:nvPr>
            <p:ph idx="1"/>
            <p:extLst>
              <p:ext uri="{D42A27DB-BD31-4B8C-83A1-F6EECF244321}">
                <p14:modId xmlns:p14="http://schemas.microsoft.com/office/powerpoint/2010/main" val="1645374220"/>
              </p:ext>
            </p:extLst>
          </p:nvPr>
        </p:nvGraphicFramePr>
        <p:xfrm>
          <a:off x="838200" y="1480565"/>
          <a:ext cx="10181492" cy="4111343"/>
        </p:xfrm>
        <a:graphic>
          <a:graphicData uri="http://schemas.openxmlformats.org/drawingml/2006/table">
            <a:tbl>
              <a:tblPr firstRow="1" bandRow="1">
                <a:tableStyleId>{93296810-A885-4BE3-A3E7-6D5BEEA58F35}</a:tableStyleId>
              </a:tblPr>
              <a:tblGrid>
                <a:gridCol w="5152273">
                  <a:extLst>
                    <a:ext uri="{9D8B030D-6E8A-4147-A177-3AD203B41FA5}">
                      <a16:colId xmlns:a16="http://schemas.microsoft.com/office/drawing/2014/main" val="646528647"/>
                    </a:ext>
                  </a:extLst>
                </a:gridCol>
                <a:gridCol w="1786745">
                  <a:extLst>
                    <a:ext uri="{9D8B030D-6E8A-4147-A177-3AD203B41FA5}">
                      <a16:colId xmlns:a16="http://schemas.microsoft.com/office/drawing/2014/main" val="3730089521"/>
                    </a:ext>
                  </a:extLst>
                </a:gridCol>
                <a:gridCol w="1786745">
                  <a:extLst>
                    <a:ext uri="{9D8B030D-6E8A-4147-A177-3AD203B41FA5}">
                      <a16:colId xmlns:a16="http://schemas.microsoft.com/office/drawing/2014/main" val="2519981808"/>
                    </a:ext>
                  </a:extLst>
                </a:gridCol>
                <a:gridCol w="1455729">
                  <a:extLst>
                    <a:ext uri="{9D8B030D-6E8A-4147-A177-3AD203B41FA5}">
                      <a16:colId xmlns:a16="http://schemas.microsoft.com/office/drawing/2014/main" val="2813372944"/>
                    </a:ext>
                  </a:extLst>
                </a:gridCol>
              </a:tblGrid>
              <a:tr h="420234">
                <a:tc>
                  <a:txBody>
                    <a:bodyPr/>
                    <a:lstStyle/>
                    <a:p>
                      <a:pPr algn="l" fontAlgn="t"/>
                      <a:r>
                        <a:rPr lang="en-US" sz="1800" b="1" u="none" strike="noStrike" dirty="0">
                          <a:solidFill>
                            <a:srgbClr val="000000"/>
                          </a:solidFill>
                          <a:effectLst/>
                        </a:rPr>
                        <a:t>Evaluation Question</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800" b="1" u="none" strike="noStrike" dirty="0">
                          <a:solidFill>
                            <a:srgbClr val="000000"/>
                          </a:solidFill>
                          <a:effectLst/>
                        </a:rPr>
                        <a:t>Phase II Averages</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800" b="1" u="none" strike="noStrike" dirty="0">
                          <a:solidFill>
                            <a:srgbClr val="000000"/>
                          </a:solidFill>
                          <a:effectLst/>
                        </a:rPr>
                        <a:t>Phase I Averages</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t"/>
                      <a:r>
                        <a:rPr lang="en-US" sz="1800" b="1" u="none" strike="noStrike" dirty="0">
                          <a:solidFill>
                            <a:srgbClr val="000000"/>
                          </a:solidFill>
                          <a:effectLst/>
                        </a:rPr>
                        <a:t>Delta</a:t>
                      </a:r>
                      <a:endParaRPr lang="en-US" sz="1800" b="1" i="1"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88414860"/>
                  </a:ext>
                </a:extLst>
              </a:tr>
              <a:tr h="420234">
                <a:tc>
                  <a:txBody>
                    <a:bodyPr/>
                    <a:lstStyle/>
                    <a:p>
                      <a:pPr algn="l" fontAlgn="t"/>
                      <a:r>
                        <a:rPr lang="en-US" sz="1500" u="none" strike="noStrike" dirty="0">
                          <a:effectLst/>
                        </a:rPr>
                        <a:t>Overall Goals &amp; Objectives Clearly Articulated</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fontAlgn="t"/>
                      <a:r>
                        <a:rPr lang="en-US" sz="1500" b="0" u="none" strike="noStrike" dirty="0">
                          <a:solidFill>
                            <a:srgbClr val="000000"/>
                          </a:solidFill>
                          <a:effectLst/>
                        </a:rPr>
                        <a:t>5.1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t" latinLnBrk="0" hangingPunct="1"/>
                      <a:r>
                        <a:rPr lang="en-US" sz="1500" b="0" u="none" strike="noStrike" kern="1200" dirty="0">
                          <a:solidFill>
                            <a:srgbClr val="000000"/>
                          </a:solidFill>
                          <a:effectLst/>
                        </a:rPr>
                        <a:t>5.5</a:t>
                      </a:r>
                      <a:endParaRPr lang="en-US" sz="1500" b="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t"/>
                      <a:r>
                        <a:rPr lang="en-US" sz="1500" b="0" u="none" strike="noStrike" dirty="0">
                          <a:solidFill>
                            <a:srgbClr val="000000"/>
                          </a:solidFill>
                          <a:effectLst/>
                        </a:rPr>
                        <a:t>(0.4)</a:t>
                      </a:r>
                      <a:endParaRPr lang="en-US" sz="1500" b="0" i="1"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061642438"/>
                  </a:ext>
                </a:extLst>
              </a:tr>
              <a:tr h="420234">
                <a:tc>
                  <a:txBody>
                    <a:bodyPr/>
                    <a:lstStyle/>
                    <a:p>
                      <a:pPr algn="l" fontAlgn="t"/>
                      <a:r>
                        <a:rPr lang="en-US" sz="1500" u="none" strike="noStrike" dirty="0">
                          <a:effectLst/>
                        </a:rPr>
                        <a:t>Overall Goals &amp; Objectives Accomplished</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fontAlgn="t"/>
                      <a:r>
                        <a:rPr lang="en-US" sz="1500" b="0" u="none" strike="noStrike" dirty="0">
                          <a:solidFill>
                            <a:srgbClr val="000000"/>
                          </a:solidFill>
                          <a:effectLst/>
                        </a:rPr>
                        <a:t>4.7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t" latinLnBrk="0" hangingPunct="1"/>
                      <a:r>
                        <a:rPr lang="en-US" sz="1500" b="0" u="none" strike="noStrike" kern="1200" dirty="0">
                          <a:solidFill>
                            <a:srgbClr val="000000"/>
                          </a:solidFill>
                          <a:effectLst/>
                        </a:rPr>
                        <a:t>5.1</a:t>
                      </a:r>
                      <a:endParaRPr lang="en-US" sz="1500" b="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t"/>
                      <a:r>
                        <a:rPr lang="en-US" sz="1500" b="0" u="none" strike="noStrike" dirty="0">
                          <a:solidFill>
                            <a:srgbClr val="000000"/>
                          </a:solidFill>
                          <a:effectLst/>
                        </a:rPr>
                        <a:t>(0.4)</a:t>
                      </a:r>
                      <a:endParaRPr lang="en-US" sz="1500" b="0" i="1"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738361979"/>
                  </a:ext>
                </a:extLst>
              </a:tr>
              <a:tr h="420234">
                <a:tc>
                  <a:txBody>
                    <a:bodyPr/>
                    <a:lstStyle/>
                    <a:p>
                      <a:pPr algn="l" fontAlgn="t"/>
                      <a:r>
                        <a:rPr lang="en-US" sz="1500" u="none" strike="noStrike" dirty="0">
                          <a:effectLst/>
                        </a:rPr>
                        <a:t>Effective Proposal Development Process</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fontAlgn="t"/>
                      <a:r>
                        <a:rPr lang="en-US" sz="1500" b="0" u="none" strike="noStrike" dirty="0">
                          <a:solidFill>
                            <a:srgbClr val="000000"/>
                          </a:solidFill>
                          <a:effectLst/>
                        </a:rPr>
                        <a:t>4.9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t" latinLnBrk="0" hangingPunct="1"/>
                      <a:r>
                        <a:rPr lang="en-US" sz="1500" b="0" u="none" strike="noStrike" kern="1200" dirty="0">
                          <a:solidFill>
                            <a:srgbClr val="000000"/>
                          </a:solidFill>
                          <a:effectLst/>
                        </a:rPr>
                        <a:t>5.2</a:t>
                      </a:r>
                      <a:endParaRPr lang="en-US" sz="1500" b="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t"/>
                      <a:r>
                        <a:rPr lang="en-US" sz="1500" b="0" u="none" strike="noStrike" dirty="0">
                          <a:solidFill>
                            <a:srgbClr val="000000"/>
                          </a:solidFill>
                          <a:effectLst/>
                        </a:rPr>
                        <a:t>(0.3)</a:t>
                      </a:r>
                      <a:endParaRPr lang="en-US" sz="1500" b="0" i="1"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397933591"/>
                  </a:ext>
                </a:extLst>
              </a:tr>
              <a:tr h="329237">
                <a:tc>
                  <a:txBody>
                    <a:bodyPr/>
                    <a:lstStyle/>
                    <a:p>
                      <a:pPr algn="l" fontAlgn="t"/>
                      <a:r>
                        <a:rPr lang="en-US" sz="1500" u="none" strike="noStrike" dirty="0">
                          <a:effectLst/>
                        </a:rPr>
                        <a:t>Successful Approach to Consensus and Non-Consensus Issues</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fontAlgn="t"/>
                      <a:r>
                        <a:rPr lang="en-US" sz="1500" b="0" u="none" strike="noStrike" dirty="0">
                          <a:solidFill>
                            <a:srgbClr val="000000"/>
                          </a:solidFill>
                          <a:effectLst/>
                        </a:rPr>
                        <a:t>4.8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t" latinLnBrk="0" hangingPunct="1"/>
                      <a:r>
                        <a:rPr lang="en-US" sz="1500" b="0" u="none" strike="noStrike" kern="1200" dirty="0">
                          <a:solidFill>
                            <a:srgbClr val="000000"/>
                          </a:solidFill>
                          <a:effectLst/>
                        </a:rPr>
                        <a:t>5.2</a:t>
                      </a:r>
                      <a:endParaRPr lang="en-US" sz="1500" b="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t"/>
                      <a:r>
                        <a:rPr lang="en-US" sz="1500" b="0" u="none" strike="noStrike" dirty="0">
                          <a:solidFill>
                            <a:srgbClr val="000000"/>
                          </a:solidFill>
                          <a:effectLst/>
                        </a:rPr>
                        <a:t>(0.4)</a:t>
                      </a:r>
                      <a:endParaRPr lang="en-US" sz="1500" b="0" i="1"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119039098"/>
                  </a:ext>
                </a:extLst>
              </a:tr>
              <a:tr h="420234">
                <a:tc>
                  <a:txBody>
                    <a:bodyPr/>
                    <a:lstStyle/>
                    <a:p>
                      <a:pPr algn="l" fontAlgn="t"/>
                      <a:r>
                        <a:rPr lang="en-US" sz="1500" u="none" strike="noStrike" dirty="0">
                          <a:effectLst/>
                        </a:rPr>
                        <a:t>Documents Clear &amp; Helpful</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fontAlgn="t"/>
                      <a:r>
                        <a:rPr lang="en-US" sz="1500" b="0" u="none" strike="noStrike" dirty="0">
                          <a:solidFill>
                            <a:srgbClr val="000000"/>
                          </a:solidFill>
                          <a:effectLst/>
                        </a:rPr>
                        <a:t>4.9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t" latinLnBrk="0" hangingPunct="1"/>
                      <a:r>
                        <a:rPr lang="en-US" sz="1500" b="0" u="none" strike="noStrike" kern="1200" dirty="0">
                          <a:solidFill>
                            <a:srgbClr val="000000"/>
                          </a:solidFill>
                          <a:effectLst/>
                        </a:rPr>
                        <a:t>5.3</a:t>
                      </a:r>
                      <a:endParaRPr lang="en-US" sz="1500" b="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t"/>
                      <a:r>
                        <a:rPr lang="en-US" sz="1500" b="0" u="none" strike="noStrike" dirty="0">
                          <a:solidFill>
                            <a:srgbClr val="000000"/>
                          </a:solidFill>
                          <a:effectLst/>
                        </a:rPr>
                        <a:t>(0.4)</a:t>
                      </a:r>
                      <a:endParaRPr lang="en-US" sz="1500" b="0" i="1"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613097870"/>
                  </a:ext>
                </a:extLst>
              </a:tr>
              <a:tr h="420234">
                <a:tc>
                  <a:txBody>
                    <a:bodyPr/>
                    <a:lstStyle/>
                    <a:p>
                      <a:pPr algn="l" fontAlgn="t"/>
                      <a:r>
                        <a:rPr lang="en-US" sz="1500" u="none" strike="noStrike" dirty="0">
                          <a:effectLst/>
                        </a:rPr>
                        <a:t>Members Flexible Seeking Agreements</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fontAlgn="t"/>
                      <a:r>
                        <a:rPr lang="en-US" sz="1500" b="0" u="none" strike="noStrike" dirty="0">
                          <a:solidFill>
                            <a:srgbClr val="000000"/>
                          </a:solidFill>
                          <a:effectLst/>
                        </a:rPr>
                        <a:t>4.1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t" latinLnBrk="0" hangingPunct="1"/>
                      <a:r>
                        <a:rPr lang="en-US" sz="1500" b="0" u="none" strike="noStrike" kern="1200" dirty="0">
                          <a:solidFill>
                            <a:srgbClr val="000000"/>
                          </a:solidFill>
                          <a:effectLst/>
                        </a:rPr>
                        <a:t>4.7</a:t>
                      </a:r>
                      <a:endParaRPr lang="en-US" sz="1500" b="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t"/>
                      <a:r>
                        <a:rPr lang="en-US" sz="1500" b="0" u="none" strike="noStrike" dirty="0">
                          <a:solidFill>
                            <a:srgbClr val="000000"/>
                          </a:solidFill>
                          <a:effectLst/>
                        </a:rPr>
                        <a:t>(0.6)</a:t>
                      </a:r>
                      <a:endParaRPr lang="en-US" sz="1500" b="0" i="1"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953799472"/>
                  </a:ext>
                </a:extLst>
              </a:tr>
              <a:tr h="420234">
                <a:tc>
                  <a:txBody>
                    <a:bodyPr/>
                    <a:lstStyle/>
                    <a:p>
                      <a:pPr algn="l" fontAlgn="t"/>
                      <a:r>
                        <a:rPr lang="en-US" sz="1500" u="none" strike="noStrike" dirty="0">
                          <a:effectLst/>
                        </a:rPr>
                        <a:t>Facilitators Were Effective</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fontAlgn="t"/>
                      <a:r>
                        <a:rPr lang="en-US" sz="1500" b="0" u="none" strike="noStrike" dirty="0">
                          <a:solidFill>
                            <a:srgbClr val="000000"/>
                          </a:solidFill>
                          <a:effectLst/>
                        </a:rPr>
                        <a:t>5.0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t" latinLnBrk="0" hangingPunct="1"/>
                      <a:r>
                        <a:rPr lang="en-US" sz="1500" b="0" u="none" strike="noStrike" kern="1200" dirty="0">
                          <a:solidFill>
                            <a:srgbClr val="000000"/>
                          </a:solidFill>
                          <a:effectLst/>
                        </a:rPr>
                        <a:t>5.1</a:t>
                      </a:r>
                      <a:endParaRPr lang="en-US" sz="1500" b="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t"/>
                      <a:r>
                        <a:rPr lang="en-US" sz="1500" b="0" u="none" strike="noStrike" dirty="0">
                          <a:solidFill>
                            <a:srgbClr val="000000"/>
                          </a:solidFill>
                          <a:effectLst/>
                        </a:rPr>
                        <a:t>(0.1)</a:t>
                      </a:r>
                      <a:endParaRPr lang="en-US" sz="1500" b="0" i="1"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797121796"/>
                  </a:ext>
                </a:extLst>
              </a:tr>
              <a:tr h="420234">
                <a:tc>
                  <a:txBody>
                    <a:bodyPr/>
                    <a:lstStyle/>
                    <a:p>
                      <a:pPr algn="l" fontAlgn="t"/>
                      <a:r>
                        <a:rPr lang="en-US" sz="1500" u="none" strike="noStrike" dirty="0">
                          <a:effectLst/>
                        </a:rPr>
                        <a:t>MTWG Process Created More Value Than if at CPUC</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fontAlgn="t"/>
                      <a:r>
                        <a:rPr lang="en-US" sz="1500" b="0" u="none" strike="noStrike" dirty="0">
                          <a:solidFill>
                            <a:srgbClr val="000000"/>
                          </a:solidFill>
                          <a:effectLst/>
                        </a:rPr>
                        <a:t>5.2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t" latinLnBrk="0" hangingPunct="1"/>
                      <a:r>
                        <a:rPr lang="en-US" sz="1500" b="0" u="none" strike="noStrike" kern="1200" dirty="0">
                          <a:solidFill>
                            <a:srgbClr val="000000"/>
                          </a:solidFill>
                          <a:effectLst/>
                        </a:rPr>
                        <a:t>5.5</a:t>
                      </a:r>
                      <a:endParaRPr lang="en-US" sz="1500" b="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t"/>
                      <a:r>
                        <a:rPr lang="en-US" sz="1500" b="0" u="none" strike="noStrike" dirty="0">
                          <a:solidFill>
                            <a:srgbClr val="000000"/>
                          </a:solidFill>
                          <a:effectLst/>
                        </a:rPr>
                        <a:t>(0.3)</a:t>
                      </a:r>
                      <a:endParaRPr lang="en-US" sz="1500" b="0" i="1"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617794349"/>
                  </a:ext>
                </a:extLst>
              </a:tr>
              <a:tr h="420234">
                <a:tc>
                  <a:txBody>
                    <a:bodyPr/>
                    <a:lstStyle/>
                    <a:p>
                      <a:pPr algn="l" fontAlgn="t"/>
                      <a:r>
                        <a:rPr lang="en-US" sz="1500" u="none" strike="noStrike" dirty="0">
                          <a:effectLst/>
                        </a:rPr>
                        <a:t>All Things Considered, MTWG Was A Successful Process</a:t>
                      </a:r>
                      <a:endParaRPr lang="en-US" sz="1500" b="0" i="0" u="none" strike="noStrike" dirty="0">
                        <a:solidFill>
                          <a:srgbClr val="000000"/>
                        </a:solidFill>
                        <a:effectLst/>
                        <a:latin typeface="Arial" panose="020B0604020202020204" pitchFamily="34" charset="0"/>
                      </a:endParaRPr>
                    </a:p>
                  </a:txBody>
                  <a:tcPr marL="4202" marR="4202" marT="4202" marB="0" anchor="ctr"/>
                </a:tc>
                <a:tc>
                  <a:txBody>
                    <a:bodyPr/>
                    <a:lstStyle/>
                    <a:p>
                      <a:pPr algn="ctr" fontAlgn="t"/>
                      <a:r>
                        <a:rPr lang="en-US" sz="1500" b="0" u="none" strike="noStrike" dirty="0">
                          <a:solidFill>
                            <a:srgbClr val="000000"/>
                          </a:solidFill>
                          <a:effectLst/>
                        </a:rPr>
                        <a:t>4.5 </a:t>
                      </a:r>
                      <a:endParaRPr lang="en-US" sz="15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algn="ctr" defTabSz="914400" rtl="0" eaLnBrk="1" fontAlgn="t" latinLnBrk="0" hangingPunct="1"/>
                      <a:r>
                        <a:rPr lang="en-US" sz="1500" b="0" u="none" strike="noStrike" kern="1200" dirty="0">
                          <a:solidFill>
                            <a:srgbClr val="000000"/>
                          </a:solidFill>
                          <a:effectLst/>
                        </a:rPr>
                        <a:t>5.3</a:t>
                      </a:r>
                      <a:endParaRPr lang="en-US" sz="1500" b="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t"/>
                      <a:r>
                        <a:rPr lang="en-US" sz="1500" b="0" u="none" strike="noStrike" dirty="0">
                          <a:solidFill>
                            <a:srgbClr val="000000"/>
                          </a:solidFill>
                          <a:effectLst/>
                        </a:rPr>
                        <a:t>(0.8)</a:t>
                      </a:r>
                      <a:endParaRPr lang="en-US" sz="1500" b="0" i="1"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105474409"/>
                  </a:ext>
                </a:extLst>
              </a:tr>
            </a:tbl>
          </a:graphicData>
        </a:graphic>
      </p:graphicFrame>
      <p:sp>
        <p:nvSpPr>
          <p:cNvPr id="3" name="Slide Number Placeholder 2">
            <a:extLst>
              <a:ext uri="{FF2B5EF4-FFF2-40B4-BE49-F238E27FC236}">
                <a16:creationId xmlns:a16="http://schemas.microsoft.com/office/drawing/2014/main" id="{5571A7C6-0342-0241-AE21-23610819CAB1}"/>
              </a:ext>
            </a:extLst>
          </p:cNvPr>
          <p:cNvSpPr>
            <a:spLocks noGrp="1"/>
          </p:cNvSpPr>
          <p:nvPr>
            <p:ph type="sldNum" sz="quarter" idx="12"/>
          </p:nvPr>
        </p:nvSpPr>
        <p:spPr/>
        <p:txBody>
          <a:bodyPr/>
          <a:lstStyle/>
          <a:p>
            <a:fld id="{B52D1F0E-ADB9-054E-881E-D5691EC4F528}" type="slidenum">
              <a:rPr lang="en-US" smtClean="0"/>
              <a:t>12</a:t>
            </a:fld>
            <a:endParaRPr lang="en-US"/>
          </a:p>
        </p:txBody>
      </p:sp>
      <p:sp>
        <p:nvSpPr>
          <p:cNvPr id="6" name="TextBox 5">
            <a:extLst>
              <a:ext uri="{FF2B5EF4-FFF2-40B4-BE49-F238E27FC236}">
                <a16:creationId xmlns:a16="http://schemas.microsoft.com/office/drawing/2014/main" id="{5081291A-D87D-0545-8882-88AC47A85021}"/>
              </a:ext>
            </a:extLst>
          </p:cNvPr>
          <p:cNvSpPr txBox="1"/>
          <p:nvPr/>
        </p:nvSpPr>
        <p:spPr>
          <a:xfrm>
            <a:off x="838200" y="5780695"/>
            <a:ext cx="10181492" cy="1015663"/>
          </a:xfrm>
          <a:prstGeom prst="rect">
            <a:avLst/>
          </a:prstGeom>
          <a:noFill/>
          <a:ln>
            <a:solidFill>
              <a:schemeClr val="tx1"/>
            </a:solidFill>
          </a:ln>
        </p:spPr>
        <p:txBody>
          <a:bodyPr wrap="square" rtlCol="0">
            <a:spAutoFit/>
          </a:bodyPr>
          <a:lstStyle/>
          <a:p>
            <a:r>
              <a:rPr lang="en-US" sz="1500" u="sng" dirty="0"/>
              <a:t>Notes:</a:t>
            </a:r>
          </a:p>
          <a:p>
            <a:r>
              <a:rPr lang="en-US" sz="1500" dirty="0"/>
              <a:t>1) Scores are 1-6 scale, where 1 is "strongly disagree" and 6 is "strongly agree” ; and 3.5 is mid-point of 1-6 scale </a:t>
            </a:r>
          </a:p>
          <a:p>
            <a:r>
              <a:rPr lang="en-US" sz="1500" dirty="0"/>
              <a:t>2) Phase I scores based on responses from 18 respondents; Phase II scores based on responses from 13 of 18 voting MTWG members</a:t>
            </a:r>
          </a:p>
        </p:txBody>
      </p:sp>
    </p:spTree>
    <p:extLst>
      <p:ext uri="{BB962C8B-B14F-4D97-AF65-F5344CB8AC3E}">
        <p14:creationId xmlns:p14="http://schemas.microsoft.com/office/powerpoint/2010/main" val="87213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A64E-8044-7442-A4CE-3337F2823C57}"/>
              </a:ext>
            </a:extLst>
          </p:cNvPr>
          <p:cNvSpPr>
            <a:spLocks noGrp="1"/>
          </p:cNvSpPr>
          <p:nvPr>
            <p:ph type="title"/>
          </p:nvPr>
        </p:nvSpPr>
        <p:spPr/>
        <p:txBody>
          <a:bodyPr/>
          <a:lstStyle/>
          <a:p>
            <a:r>
              <a:rPr lang="en-US" dirty="0"/>
              <a:t>MTWG Phase II Evaluation Key Points</a:t>
            </a:r>
          </a:p>
        </p:txBody>
      </p:sp>
      <p:sp>
        <p:nvSpPr>
          <p:cNvPr id="3" name="Content Placeholder 2">
            <a:extLst>
              <a:ext uri="{FF2B5EF4-FFF2-40B4-BE49-F238E27FC236}">
                <a16:creationId xmlns:a16="http://schemas.microsoft.com/office/drawing/2014/main" id="{B9CF7A00-1841-4345-B277-CF215F6F0D37}"/>
              </a:ext>
            </a:extLst>
          </p:cNvPr>
          <p:cNvSpPr>
            <a:spLocks noGrp="1"/>
          </p:cNvSpPr>
          <p:nvPr>
            <p:ph idx="1"/>
          </p:nvPr>
        </p:nvSpPr>
        <p:spPr/>
        <p:txBody>
          <a:bodyPr>
            <a:normAutofit fontScale="85000" lnSpcReduction="20000"/>
          </a:bodyPr>
          <a:lstStyle/>
          <a:p>
            <a:r>
              <a:rPr lang="en-US" dirty="0"/>
              <a:t>The overall evaluation results were mixed with overall success at only 4.5, but the process having created more value than if it had remained at CPUC (5.2)</a:t>
            </a:r>
          </a:p>
          <a:p>
            <a:r>
              <a:rPr lang="en-US" dirty="0"/>
              <a:t>Solid but not outstanding: Meeting goals and objectives (4.7), effective proposal development (4.9), approach to consensus/non-consensus issues (4.8), and facilitation (5.0).</a:t>
            </a:r>
          </a:p>
          <a:p>
            <a:r>
              <a:rPr lang="en-US" dirty="0"/>
              <a:t>Particularly concerning was members flexibility in seeking agreements (4.1)--this could in large part be due to certain members wanting to defer decision-making on key issues to later and a different group</a:t>
            </a:r>
          </a:p>
          <a:p>
            <a:r>
              <a:rPr lang="en-US" dirty="0"/>
              <a:t>Notably all the scores were lower than Phase I MTWG (from 0.1 to 0.8), with the overall success dropping from 5.3 to 4.5.  Several reasons for this elaborated in comments and facilitation observations:</a:t>
            </a:r>
          </a:p>
          <a:p>
            <a:pPr lvl="1"/>
            <a:r>
              <a:rPr lang="en-US" dirty="0"/>
              <a:t>CPUC decision mid-way to not have results filed formally</a:t>
            </a:r>
          </a:p>
          <a:p>
            <a:pPr lvl="1"/>
            <a:r>
              <a:rPr lang="en-US" dirty="0"/>
              <a:t>More non-consensus issues</a:t>
            </a:r>
          </a:p>
          <a:p>
            <a:pPr lvl="1"/>
            <a:r>
              <a:rPr lang="en-US" dirty="0"/>
              <a:t>Process concerns early-on by some, </a:t>
            </a:r>
            <a:r>
              <a:rPr lang="en-US" dirty="0" err="1"/>
              <a:t>Webex</a:t>
            </a:r>
            <a:r>
              <a:rPr lang="en-US" dirty="0"/>
              <a:t> vs. in-person meetings, narrower and more allocative issues, etc.</a:t>
            </a:r>
          </a:p>
          <a:p>
            <a:endParaRPr lang="en-US" dirty="0"/>
          </a:p>
          <a:p>
            <a:pPr lvl="1"/>
            <a:endParaRPr lang="en-US" dirty="0"/>
          </a:p>
        </p:txBody>
      </p:sp>
      <p:sp>
        <p:nvSpPr>
          <p:cNvPr id="4" name="Slide Number Placeholder 3">
            <a:extLst>
              <a:ext uri="{FF2B5EF4-FFF2-40B4-BE49-F238E27FC236}">
                <a16:creationId xmlns:a16="http://schemas.microsoft.com/office/drawing/2014/main" id="{027B0035-0F03-564F-B46C-302B3336B2DC}"/>
              </a:ext>
            </a:extLst>
          </p:cNvPr>
          <p:cNvSpPr>
            <a:spLocks noGrp="1"/>
          </p:cNvSpPr>
          <p:nvPr>
            <p:ph type="sldNum" sz="quarter" idx="12"/>
          </p:nvPr>
        </p:nvSpPr>
        <p:spPr/>
        <p:txBody>
          <a:bodyPr/>
          <a:lstStyle/>
          <a:p>
            <a:fld id="{B52D1F0E-ADB9-054E-881E-D5691EC4F528}" type="slidenum">
              <a:rPr lang="en-US" smtClean="0"/>
              <a:t>13</a:t>
            </a:fld>
            <a:endParaRPr lang="en-US"/>
          </a:p>
        </p:txBody>
      </p:sp>
    </p:spTree>
    <p:extLst>
      <p:ext uri="{BB962C8B-B14F-4D97-AF65-F5344CB8AC3E}">
        <p14:creationId xmlns:p14="http://schemas.microsoft.com/office/powerpoint/2010/main" val="403630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531-5754-8E48-BBF1-2887948DEB31}"/>
              </a:ext>
            </a:extLst>
          </p:cNvPr>
          <p:cNvSpPr>
            <a:spLocks noGrp="1"/>
          </p:cNvSpPr>
          <p:nvPr>
            <p:ph type="title"/>
          </p:nvPr>
        </p:nvSpPr>
        <p:spPr/>
        <p:txBody>
          <a:bodyPr/>
          <a:lstStyle/>
          <a:p>
            <a:r>
              <a:rPr lang="en-US" dirty="0"/>
              <a:t>Underserved WG</a:t>
            </a:r>
          </a:p>
        </p:txBody>
      </p:sp>
      <p:sp>
        <p:nvSpPr>
          <p:cNvPr id="3" name="Content Placeholder 2">
            <a:extLst>
              <a:ext uri="{FF2B5EF4-FFF2-40B4-BE49-F238E27FC236}">
                <a16:creationId xmlns:a16="http://schemas.microsoft.com/office/drawing/2014/main" id="{3351EA3E-A3F3-B048-AF0B-F1B775B959A1}"/>
              </a:ext>
            </a:extLst>
          </p:cNvPr>
          <p:cNvSpPr>
            <a:spLocks noGrp="1"/>
          </p:cNvSpPr>
          <p:nvPr>
            <p:ph idx="1"/>
          </p:nvPr>
        </p:nvSpPr>
        <p:spPr>
          <a:xfrm>
            <a:off x="838200" y="1690688"/>
            <a:ext cx="10515600" cy="4665662"/>
          </a:xfrm>
        </p:spPr>
        <p:txBody>
          <a:bodyPr>
            <a:normAutofit fontScale="70000" lnSpcReduction="20000"/>
          </a:bodyPr>
          <a:lstStyle/>
          <a:p>
            <a:pPr lvl="0"/>
            <a:r>
              <a:rPr lang="en-US" b="1" dirty="0"/>
              <a:t>Goal &amp; Approach</a:t>
            </a:r>
            <a:r>
              <a:rPr lang="en-US" dirty="0"/>
              <a:t>: conducting analyses to identify underserved customers in the three sectors (Res, SMB, and Public sectors); identify root causes; and develop recommendations for forum/process to address each type of Underserved customer Over the past several months, three Research Teams (based at UC Davis, UCSB, and UC Riverside) continued their analysis while providing periodic updates</a:t>
            </a:r>
          </a:p>
          <a:p>
            <a:pPr lvl="0"/>
            <a:r>
              <a:rPr lang="en-US" b="1" dirty="0"/>
              <a:t>Status of 3 sub-WGs</a:t>
            </a:r>
            <a:r>
              <a:rPr lang="en-US" dirty="0"/>
              <a:t> as of 2/24/2021 UWG meeting:</a:t>
            </a:r>
          </a:p>
          <a:p>
            <a:pPr lvl="1"/>
            <a:r>
              <a:rPr lang="en-US" i="1" dirty="0"/>
              <a:t>Residential (UC Davis): </a:t>
            </a:r>
            <a:r>
              <a:rPr lang="en-US" dirty="0"/>
              <a:t>analysis/report completed Dec 2020</a:t>
            </a:r>
          </a:p>
          <a:p>
            <a:pPr lvl="1"/>
            <a:r>
              <a:rPr lang="en-US" i="1" dirty="0"/>
              <a:t>SMB (UC Irvine and Green Love Economics)</a:t>
            </a:r>
            <a:r>
              <a:rPr lang="en-US" dirty="0"/>
              <a:t>: analysis in-progress; report spring 2021</a:t>
            </a:r>
          </a:p>
          <a:p>
            <a:pPr lvl="1"/>
            <a:r>
              <a:rPr lang="en-US" i="1" dirty="0"/>
              <a:t>Public sector (UCSB): </a:t>
            </a:r>
            <a:r>
              <a:rPr lang="en-US" dirty="0"/>
              <a:t>workplan completed; analysis summer 2021</a:t>
            </a:r>
          </a:p>
          <a:p>
            <a:pPr lvl="0"/>
            <a:r>
              <a:rPr lang="en-US" dirty="0"/>
              <a:t>Illustrative findings are emerging, but are not yet sufficiently developed or definitive to form the basis for compelling policy recommendations</a:t>
            </a:r>
          </a:p>
          <a:p>
            <a:pPr lvl="0"/>
            <a:r>
              <a:rPr lang="en-US" dirty="0"/>
              <a:t>Research teams will continue their respective focus on gathering sufficiently complete datasets with appropriate granularity, conducting regression analysis and spatial analysis, and reporting on whether results clearly points to robust identification of and reasons for underserved sectors</a:t>
            </a:r>
          </a:p>
          <a:p>
            <a:pPr lvl="0"/>
            <a:r>
              <a:rPr lang="en-US" b="1" dirty="0"/>
              <a:t>Anticipate final analysis completed summer 2021</a:t>
            </a:r>
          </a:p>
          <a:p>
            <a:pPr lvl="0"/>
            <a:r>
              <a:rPr lang="en-US" b="1" dirty="0"/>
              <a:t>WG report to Energy Division upon completion of analyses</a:t>
            </a:r>
          </a:p>
        </p:txBody>
      </p:sp>
      <p:sp>
        <p:nvSpPr>
          <p:cNvPr id="4" name="Slide Number Placeholder 3">
            <a:extLst>
              <a:ext uri="{FF2B5EF4-FFF2-40B4-BE49-F238E27FC236}">
                <a16:creationId xmlns:a16="http://schemas.microsoft.com/office/drawing/2014/main" id="{61E24D72-F40D-5940-9339-B778B0388E23}"/>
              </a:ext>
            </a:extLst>
          </p:cNvPr>
          <p:cNvSpPr>
            <a:spLocks noGrp="1"/>
          </p:cNvSpPr>
          <p:nvPr>
            <p:ph type="sldNum" sz="quarter" idx="12"/>
          </p:nvPr>
        </p:nvSpPr>
        <p:spPr/>
        <p:txBody>
          <a:bodyPr/>
          <a:lstStyle/>
          <a:p>
            <a:fld id="{B52D1F0E-ADB9-054E-881E-D5691EC4F528}" type="slidenum">
              <a:rPr lang="en-US" smtClean="0"/>
              <a:t>14</a:t>
            </a:fld>
            <a:endParaRPr lang="en-US"/>
          </a:p>
        </p:txBody>
      </p:sp>
    </p:spTree>
    <p:extLst>
      <p:ext uri="{BB962C8B-B14F-4D97-AF65-F5344CB8AC3E}">
        <p14:creationId xmlns:p14="http://schemas.microsoft.com/office/powerpoint/2010/main" val="41114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all">
                <a:solidFill>
                  <a:schemeClr val="tx1">
                    <a:lumMod val="85000"/>
                    <a:lumOff val="15000"/>
                  </a:schemeClr>
                </a:solidFill>
              </a:rPr>
              <a:t>third party programs solicitations update</a:t>
            </a:r>
            <a:endParaRPr lang="en-US" sz="360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solidFill>
                  <a:schemeClr val="tx1"/>
                </a:solidFill>
              </a:rPr>
              <a:t>CAEECC</a:t>
            </a:r>
          </a:p>
          <a:p>
            <a:r>
              <a:rPr lang="en-US" dirty="0">
                <a:solidFill>
                  <a:schemeClr val="tx1"/>
                </a:solidFill>
              </a:rPr>
              <a:t>March 17, 2021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59DE5A-6643-4656-A288-0742FA16B0C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908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06" y="493048"/>
            <a:ext cx="10972800" cy="1143000"/>
          </a:xfrm>
        </p:spPr>
        <p:txBody>
          <a:bodyPr/>
          <a:lstStyle/>
          <a:p>
            <a:r>
              <a:rPr lang="en-US" sz="3600" b="0" dirty="0"/>
              <a:t>SCE Solicitation Timeline</a:t>
            </a:r>
          </a:p>
        </p:txBody>
      </p:sp>
      <p:pic>
        <p:nvPicPr>
          <p:cNvPr id="4" name="Picture 3"/>
          <p:cNvPicPr>
            <a:picLocks noChangeAspect="1"/>
          </p:cNvPicPr>
          <p:nvPr/>
        </p:nvPicPr>
        <p:blipFill>
          <a:blip r:embed="rId3"/>
          <a:stretch>
            <a:fillRect/>
          </a:stretch>
        </p:blipFill>
        <p:spPr>
          <a:xfrm>
            <a:off x="0" y="164"/>
            <a:ext cx="12192000" cy="665260"/>
          </a:xfrm>
          <a:prstGeom prst="rect">
            <a:avLst/>
          </a:prstGeom>
        </p:spPr>
      </p:pic>
      <p:pic>
        <p:nvPicPr>
          <p:cNvPr id="3" name="Picture 2">
            <a:extLst>
              <a:ext uri="{FF2B5EF4-FFF2-40B4-BE49-F238E27FC236}">
                <a16:creationId xmlns:a16="http://schemas.microsoft.com/office/drawing/2014/main" id="{AEFBEBA1-274E-4304-8243-E1CEB1140405}"/>
              </a:ext>
            </a:extLst>
          </p:cNvPr>
          <p:cNvPicPr>
            <a:picLocks noChangeAspect="1"/>
          </p:cNvPicPr>
          <p:nvPr/>
        </p:nvPicPr>
        <p:blipFill>
          <a:blip r:embed="rId4"/>
          <a:stretch>
            <a:fillRect/>
          </a:stretch>
        </p:blipFill>
        <p:spPr>
          <a:xfrm>
            <a:off x="0" y="2153939"/>
            <a:ext cx="12192000" cy="2821712"/>
          </a:xfrm>
          <a:prstGeom prst="rect">
            <a:avLst/>
          </a:prstGeom>
        </p:spPr>
      </p:pic>
      <p:grpSp>
        <p:nvGrpSpPr>
          <p:cNvPr id="6" name="Group 5">
            <a:extLst>
              <a:ext uri="{FF2B5EF4-FFF2-40B4-BE49-F238E27FC236}">
                <a16:creationId xmlns:a16="http://schemas.microsoft.com/office/drawing/2014/main" id="{3C126008-93B8-4376-B21F-241A6A30ACE7}"/>
              </a:ext>
            </a:extLst>
          </p:cNvPr>
          <p:cNvGrpSpPr/>
          <p:nvPr/>
        </p:nvGrpSpPr>
        <p:grpSpPr>
          <a:xfrm>
            <a:off x="7302871" y="2580730"/>
            <a:ext cx="1015999" cy="2892030"/>
            <a:chOff x="6832600" y="2794000"/>
            <a:chExt cx="1015999" cy="3358066"/>
          </a:xfrm>
        </p:grpSpPr>
        <p:cxnSp>
          <p:nvCxnSpPr>
            <p:cNvPr id="7" name="Straight Connector 6">
              <a:extLst>
                <a:ext uri="{FF2B5EF4-FFF2-40B4-BE49-F238E27FC236}">
                  <a16:creationId xmlns:a16="http://schemas.microsoft.com/office/drawing/2014/main" id="{7E212F6C-B38E-48CD-B4A3-FB5D960C56D4}"/>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7FC0FD-81EA-4A35-BBE5-D6A7AAB3C72B}"/>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cs typeface="Arial"/>
                </a:rPr>
                <a:t>Today</a:t>
              </a:r>
            </a:p>
          </p:txBody>
        </p:sp>
      </p:grpSp>
    </p:spTree>
    <p:extLst>
      <p:ext uri="{BB962C8B-B14F-4D97-AF65-F5344CB8AC3E}">
        <p14:creationId xmlns:p14="http://schemas.microsoft.com/office/powerpoint/2010/main" val="11864566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2A6AA29-FC4B-40F0-A911-4CCDA2336067}"/>
              </a:ext>
            </a:extLst>
          </p:cNvPr>
          <p:cNvSpPr txBox="1">
            <a:spLocks/>
          </p:cNvSpPr>
          <p:nvPr/>
        </p:nvSpPr>
        <p:spPr>
          <a:xfrm>
            <a:off x="620829" y="60873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itchFamily="34" charset="0"/>
                <a:cs typeface="Arial" pitchFamily="34" charset="0"/>
              </a:rPr>
              <a:t>PG&amp;E Solicitation Timeline</a:t>
            </a:r>
          </a:p>
        </p:txBody>
      </p:sp>
      <p:pic>
        <p:nvPicPr>
          <p:cNvPr id="2" name="Picture 1">
            <a:extLst>
              <a:ext uri="{FF2B5EF4-FFF2-40B4-BE49-F238E27FC236}">
                <a16:creationId xmlns:a16="http://schemas.microsoft.com/office/drawing/2014/main" id="{6CF79528-E3B9-4C97-8111-40670136ADEA}"/>
              </a:ext>
            </a:extLst>
          </p:cNvPr>
          <p:cNvPicPr>
            <a:picLocks noChangeAspect="1"/>
          </p:cNvPicPr>
          <p:nvPr/>
        </p:nvPicPr>
        <p:blipFill>
          <a:blip r:embed="rId3"/>
          <a:stretch>
            <a:fillRect/>
          </a:stretch>
        </p:blipFill>
        <p:spPr>
          <a:xfrm>
            <a:off x="0" y="1995169"/>
            <a:ext cx="12192000" cy="2867662"/>
          </a:xfrm>
          <a:prstGeom prst="rect">
            <a:avLst/>
          </a:prstGeom>
        </p:spPr>
      </p:pic>
      <p:grpSp>
        <p:nvGrpSpPr>
          <p:cNvPr id="12" name="Group 11">
            <a:extLst>
              <a:ext uri="{FF2B5EF4-FFF2-40B4-BE49-F238E27FC236}">
                <a16:creationId xmlns:a16="http://schemas.microsoft.com/office/drawing/2014/main" id="{385ABAF8-1438-4E9C-8439-AB3876A7D0EA}"/>
              </a:ext>
            </a:extLst>
          </p:cNvPr>
          <p:cNvGrpSpPr/>
          <p:nvPr/>
        </p:nvGrpSpPr>
        <p:grpSpPr>
          <a:xfrm>
            <a:off x="7472136" y="2365898"/>
            <a:ext cx="1015999" cy="3087033"/>
            <a:chOff x="6832600" y="2794000"/>
            <a:chExt cx="1015999" cy="3358066"/>
          </a:xfrm>
        </p:grpSpPr>
        <p:cxnSp>
          <p:nvCxnSpPr>
            <p:cNvPr id="9" name="Straight Connector 8">
              <a:extLst>
                <a:ext uri="{FF2B5EF4-FFF2-40B4-BE49-F238E27FC236}">
                  <a16:creationId xmlns:a16="http://schemas.microsoft.com/office/drawing/2014/main" id="{416FC07D-AA8D-40DF-9ECC-0F52E702B633}"/>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884E067-F177-401F-8F9D-567A5D076DA9}"/>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cs typeface="Arial"/>
                </a:rPr>
                <a:t>Today</a:t>
              </a:r>
            </a:p>
          </p:txBody>
        </p:sp>
      </p:grpSp>
    </p:spTree>
    <p:extLst>
      <p:ext uri="{BB962C8B-B14F-4D97-AF65-F5344CB8AC3E}">
        <p14:creationId xmlns:p14="http://schemas.microsoft.com/office/powerpoint/2010/main" val="340405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5C7D-13C2-4DA0-8E36-B7ADAAEC8BB6}"/>
              </a:ext>
            </a:extLst>
          </p:cNvPr>
          <p:cNvSpPr>
            <a:spLocks noGrp="1"/>
          </p:cNvSpPr>
          <p:nvPr>
            <p:ph type="title"/>
          </p:nvPr>
        </p:nvSpPr>
        <p:spPr/>
        <p:txBody>
          <a:bodyPr/>
          <a:lstStyle/>
          <a:p>
            <a:pPr algn="ctr"/>
            <a:r>
              <a:rPr lang="en-US" sz="3600" dirty="0"/>
              <a:t>SDG&amp;E Solicitation Timeline</a:t>
            </a:r>
          </a:p>
        </p:txBody>
      </p:sp>
      <p:pic>
        <p:nvPicPr>
          <p:cNvPr id="4" name="Picture 3">
            <a:extLst>
              <a:ext uri="{FF2B5EF4-FFF2-40B4-BE49-F238E27FC236}">
                <a16:creationId xmlns:a16="http://schemas.microsoft.com/office/drawing/2014/main" id="{59F59637-9446-47CD-B1E5-43C9B93175BC}"/>
              </a:ext>
            </a:extLst>
          </p:cNvPr>
          <p:cNvPicPr>
            <a:picLocks noChangeAspect="1"/>
          </p:cNvPicPr>
          <p:nvPr/>
        </p:nvPicPr>
        <p:blipFill>
          <a:blip r:embed="rId3"/>
          <a:stretch>
            <a:fillRect/>
          </a:stretch>
        </p:blipFill>
        <p:spPr>
          <a:xfrm>
            <a:off x="193966" y="1330946"/>
            <a:ext cx="11804068" cy="4196108"/>
          </a:xfrm>
          <a:prstGeom prst="rect">
            <a:avLst/>
          </a:prstGeom>
        </p:spPr>
      </p:pic>
      <p:grpSp>
        <p:nvGrpSpPr>
          <p:cNvPr id="7" name="Group 6">
            <a:extLst>
              <a:ext uri="{FF2B5EF4-FFF2-40B4-BE49-F238E27FC236}">
                <a16:creationId xmlns:a16="http://schemas.microsoft.com/office/drawing/2014/main" id="{E7610ED7-C271-43D3-BEDD-5179F4984365}"/>
              </a:ext>
            </a:extLst>
          </p:cNvPr>
          <p:cNvGrpSpPr/>
          <p:nvPr/>
        </p:nvGrpSpPr>
        <p:grpSpPr>
          <a:xfrm>
            <a:off x="7375625" y="1709260"/>
            <a:ext cx="1015999" cy="4196107"/>
            <a:chOff x="6832600" y="2794000"/>
            <a:chExt cx="1015999" cy="3358066"/>
          </a:xfrm>
        </p:grpSpPr>
        <p:cxnSp>
          <p:nvCxnSpPr>
            <p:cNvPr id="8" name="Straight Connector 7">
              <a:extLst>
                <a:ext uri="{FF2B5EF4-FFF2-40B4-BE49-F238E27FC236}">
                  <a16:creationId xmlns:a16="http://schemas.microsoft.com/office/drawing/2014/main" id="{B9A1EC34-B91F-44FB-BABA-ACD26FE4BBC1}"/>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3BE3BC-57AD-4209-BED4-A8B7ACD1C518}"/>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Today</a:t>
              </a:r>
            </a:p>
          </p:txBody>
        </p:sp>
      </p:grpSp>
    </p:spTree>
    <p:extLst>
      <p:ext uri="{BB962C8B-B14F-4D97-AF65-F5344CB8AC3E}">
        <p14:creationId xmlns:p14="http://schemas.microsoft.com/office/powerpoint/2010/main" val="2880101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E11E-96DF-43C4-BD13-780F4A5EFFB6}"/>
              </a:ext>
            </a:extLst>
          </p:cNvPr>
          <p:cNvSpPr>
            <a:spLocks noGrp="1"/>
          </p:cNvSpPr>
          <p:nvPr>
            <p:ph type="title"/>
          </p:nvPr>
        </p:nvSpPr>
        <p:spPr>
          <a:xfrm>
            <a:off x="609600" y="55182"/>
            <a:ext cx="10972800" cy="1143000"/>
          </a:xfrm>
        </p:spPr>
        <p:txBody>
          <a:bodyPr/>
          <a:lstStyle/>
          <a:p>
            <a:r>
              <a:rPr lang="en-US" sz="3600" b="0" dirty="0"/>
              <a:t>SoCalGas Solicitation Timeline</a:t>
            </a:r>
          </a:p>
        </p:txBody>
      </p:sp>
      <p:pic>
        <p:nvPicPr>
          <p:cNvPr id="13" name="Picture 12" descr="SoGalGas-RGB-logo-full-color-horizontal-crop.ai">
            <a:extLst>
              <a:ext uri="{FF2B5EF4-FFF2-40B4-BE49-F238E27FC236}">
                <a16:creationId xmlns:a16="http://schemas.microsoft.com/office/drawing/2014/main" id="{F5B8CBA3-F487-4704-B86C-68ABCF09B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912" y="6270830"/>
            <a:ext cx="3338359" cy="481345"/>
          </a:xfrm>
          <a:prstGeom prst="rect">
            <a:avLst/>
          </a:prstGeom>
        </p:spPr>
      </p:pic>
      <p:pic>
        <p:nvPicPr>
          <p:cNvPr id="14" name="Picture 13">
            <a:extLst>
              <a:ext uri="{FF2B5EF4-FFF2-40B4-BE49-F238E27FC236}">
                <a16:creationId xmlns:a16="http://schemas.microsoft.com/office/drawing/2014/main" id="{A31AEF4C-62A0-425A-9FF6-77A7FE5DF0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90528" y="6519259"/>
            <a:ext cx="1600400" cy="157987"/>
          </a:xfrm>
          <a:prstGeom prst="rect">
            <a:avLst/>
          </a:prstGeom>
        </p:spPr>
      </p:pic>
      <p:pic>
        <p:nvPicPr>
          <p:cNvPr id="10" name="Picture 9">
            <a:extLst>
              <a:ext uri="{FF2B5EF4-FFF2-40B4-BE49-F238E27FC236}">
                <a16:creationId xmlns:a16="http://schemas.microsoft.com/office/drawing/2014/main" id="{C6F63DEB-1AED-4E26-B271-643E7CC80693}"/>
              </a:ext>
            </a:extLst>
          </p:cNvPr>
          <p:cNvPicPr>
            <a:picLocks noChangeAspect="1"/>
          </p:cNvPicPr>
          <p:nvPr/>
        </p:nvPicPr>
        <p:blipFill rotWithShape="1">
          <a:blip r:embed="rId4"/>
          <a:srcRect t="1491"/>
          <a:stretch/>
        </p:blipFill>
        <p:spPr>
          <a:xfrm>
            <a:off x="35885" y="1885361"/>
            <a:ext cx="12120229" cy="3055875"/>
          </a:xfrm>
          <a:prstGeom prst="rect">
            <a:avLst/>
          </a:prstGeom>
          <a:ln>
            <a:solidFill>
              <a:schemeClr val="tx1"/>
            </a:solidFill>
          </a:ln>
        </p:spPr>
      </p:pic>
      <p:grpSp>
        <p:nvGrpSpPr>
          <p:cNvPr id="7" name="Group 6">
            <a:extLst>
              <a:ext uri="{FF2B5EF4-FFF2-40B4-BE49-F238E27FC236}">
                <a16:creationId xmlns:a16="http://schemas.microsoft.com/office/drawing/2014/main" id="{99452A61-2078-4188-AEE6-461E3AEB866E}"/>
              </a:ext>
            </a:extLst>
          </p:cNvPr>
          <p:cNvGrpSpPr/>
          <p:nvPr/>
        </p:nvGrpSpPr>
        <p:grpSpPr>
          <a:xfrm>
            <a:off x="8452172" y="2232859"/>
            <a:ext cx="1015999" cy="3655080"/>
            <a:chOff x="6832600" y="2794000"/>
            <a:chExt cx="1015999" cy="3358066"/>
          </a:xfrm>
        </p:grpSpPr>
        <p:cxnSp>
          <p:nvCxnSpPr>
            <p:cNvPr id="8" name="Straight Connector 7">
              <a:extLst>
                <a:ext uri="{FF2B5EF4-FFF2-40B4-BE49-F238E27FC236}">
                  <a16:creationId xmlns:a16="http://schemas.microsoft.com/office/drawing/2014/main" id="{11061BA1-9D46-44B7-9D3B-1566E38FAC75}"/>
                </a:ext>
              </a:extLst>
            </p:cNvPr>
            <p:cNvCxnSpPr>
              <a:cxnSpLocks/>
            </p:cNvCxnSpPr>
            <p:nvPr/>
          </p:nvCxnSpPr>
          <p:spPr>
            <a:xfrm>
              <a:off x="7340600" y="2794000"/>
              <a:ext cx="0" cy="2912533"/>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89B06A-49A1-4A89-AF2B-F7F9DB905919}"/>
                </a:ext>
              </a:extLst>
            </p:cNvPr>
            <p:cNvSpPr txBox="1"/>
            <p:nvPr/>
          </p:nvSpPr>
          <p:spPr>
            <a:xfrm>
              <a:off x="6832600" y="5782734"/>
              <a:ext cx="10159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cs typeface="Arial"/>
                </a:rPr>
                <a:t>Today</a:t>
              </a:r>
            </a:p>
          </p:txBody>
        </p:sp>
      </p:grpSp>
    </p:spTree>
    <p:extLst>
      <p:ext uri="{BB962C8B-B14F-4D97-AF65-F5344CB8AC3E}">
        <p14:creationId xmlns:p14="http://schemas.microsoft.com/office/powerpoint/2010/main" val="35813597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E5A51-37F6-1B4B-B0FE-1E0D72DFF96B}"/>
              </a:ext>
            </a:extLst>
          </p:cNvPr>
          <p:cNvSpPr>
            <a:spLocks noGrp="1"/>
          </p:cNvSpPr>
          <p:nvPr>
            <p:ph type="title"/>
          </p:nvPr>
        </p:nvSpPr>
        <p:spPr>
          <a:xfrm>
            <a:off x="838200" y="184805"/>
            <a:ext cx="10515600" cy="1505883"/>
          </a:xfrm>
        </p:spPr>
        <p:txBody>
          <a:bodyPr anchor="ctr">
            <a:normAutofit/>
          </a:bodyPr>
          <a:lstStyle/>
          <a:p>
            <a:r>
              <a:rPr lang="en-US" sz="5200"/>
              <a:t>Agenda</a:t>
            </a:r>
          </a:p>
        </p:txBody>
      </p:sp>
      <p:graphicFrame>
        <p:nvGraphicFramePr>
          <p:cNvPr id="3" name="Table 2">
            <a:extLst>
              <a:ext uri="{FF2B5EF4-FFF2-40B4-BE49-F238E27FC236}">
                <a16:creationId xmlns:a16="http://schemas.microsoft.com/office/drawing/2014/main" id="{1B075583-D11B-2E44-9176-3E34DF04080C}"/>
              </a:ext>
            </a:extLst>
          </p:cNvPr>
          <p:cNvGraphicFramePr>
            <a:graphicFrameLocks noGrp="1"/>
          </p:cNvGraphicFramePr>
          <p:nvPr>
            <p:extLst>
              <p:ext uri="{D42A27DB-BD31-4B8C-83A1-F6EECF244321}">
                <p14:modId xmlns:p14="http://schemas.microsoft.com/office/powerpoint/2010/main" val="379641707"/>
              </p:ext>
            </p:extLst>
          </p:nvPr>
        </p:nvGraphicFramePr>
        <p:xfrm>
          <a:off x="838200" y="1346887"/>
          <a:ext cx="10373138" cy="4993850"/>
        </p:xfrm>
        <a:graphic>
          <a:graphicData uri="http://schemas.openxmlformats.org/drawingml/2006/table">
            <a:tbl>
              <a:tblPr firstRow="1" firstCol="1" bandRow="1">
                <a:tableStyleId>{5C22544A-7EE6-4342-B048-85BDC9FD1C3A}</a:tableStyleId>
              </a:tblPr>
              <a:tblGrid>
                <a:gridCol w="1039760">
                  <a:extLst>
                    <a:ext uri="{9D8B030D-6E8A-4147-A177-3AD203B41FA5}">
                      <a16:colId xmlns:a16="http://schemas.microsoft.com/office/drawing/2014/main" val="811523450"/>
                    </a:ext>
                  </a:extLst>
                </a:gridCol>
                <a:gridCol w="2764959">
                  <a:extLst>
                    <a:ext uri="{9D8B030D-6E8A-4147-A177-3AD203B41FA5}">
                      <a16:colId xmlns:a16="http://schemas.microsoft.com/office/drawing/2014/main" val="3495021921"/>
                    </a:ext>
                  </a:extLst>
                </a:gridCol>
                <a:gridCol w="4173090">
                  <a:extLst>
                    <a:ext uri="{9D8B030D-6E8A-4147-A177-3AD203B41FA5}">
                      <a16:colId xmlns:a16="http://schemas.microsoft.com/office/drawing/2014/main" val="4174113542"/>
                    </a:ext>
                  </a:extLst>
                </a:gridCol>
                <a:gridCol w="2395329">
                  <a:extLst>
                    <a:ext uri="{9D8B030D-6E8A-4147-A177-3AD203B41FA5}">
                      <a16:colId xmlns:a16="http://schemas.microsoft.com/office/drawing/2014/main" val="1119827824"/>
                    </a:ext>
                  </a:extLst>
                </a:gridCol>
              </a:tblGrid>
              <a:tr h="226999">
                <a:tc>
                  <a:txBody>
                    <a:bodyPr/>
                    <a:lstStyle/>
                    <a:p>
                      <a:pPr marL="0" marR="0" algn="ctr">
                        <a:spcBef>
                          <a:spcPts val="50"/>
                        </a:spcBef>
                        <a:spcAft>
                          <a:spcPts val="50"/>
                        </a:spcAft>
                      </a:pPr>
                      <a:r>
                        <a:rPr lang="en-US" sz="1500">
                          <a:effectLst/>
                        </a:rPr>
                        <a:t>Time</a:t>
                      </a:r>
                      <a:endParaRPr lang="en-US" sz="1500">
                        <a:effectLst/>
                        <a:latin typeface="Times New Roman" panose="02020603050405020304" pitchFamily="18" charset="0"/>
                        <a:ea typeface="Times New Roman" panose="02020603050405020304" pitchFamily="18" charset="0"/>
                      </a:endParaRPr>
                    </a:p>
                  </a:txBody>
                  <a:tcPr marL="17042" marR="17042" marT="0" marB="0" anchor="ctr"/>
                </a:tc>
                <a:tc>
                  <a:txBody>
                    <a:bodyPr/>
                    <a:lstStyle/>
                    <a:p>
                      <a:pPr marL="0" marR="0" algn="ctr">
                        <a:spcBef>
                          <a:spcPts val="50"/>
                        </a:spcBef>
                        <a:spcAft>
                          <a:spcPts val="50"/>
                        </a:spcAft>
                      </a:pPr>
                      <a:r>
                        <a:rPr lang="en-US" sz="1500" dirty="0">
                          <a:effectLst/>
                        </a:rPr>
                        <a:t>Session</a:t>
                      </a:r>
                      <a:endParaRPr lang="en-US" sz="1500" dirty="0">
                        <a:effectLst/>
                        <a:latin typeface="Times New Roman" panose="02020603050405020304" pitchFamily="18" charset="0"/>
                        <a:ea typeface="Times New Roman" panose="02020603050405020304" pitchFamily="18" charset="0"/>
                      </a:endParaRPr>
                    </a:p>
                  </a:txBody>
                  <a:tcPr marL="17042" marR="17042" marT="0" marB="0" anchor="ctr"/>
                </a:tc>
                <a:tc>
                  <a:txBody>
                    <a:bodyPr/>
                    <a:lstStyle/>
                    <a:p>
                      <a:pPr marL="0" marR="0" algn="ctr">
                        <a:spcBef>
                          <a:spcPts val="50"/>
                        </a:spcBef>
                        <a:spcAft>
                          <a:spcPts val="50"/>
                        </a:spcAft>
                      </a:pPr>
                      <a:r>
                        <a:rPr lang="en-US" sz="1500">
                          <a:effectLst/>
                        </a:rPr>
                        <a:t>Objectives</a:t>
                      </a:r>
                      <a:endParaRPr lang="en-US" sz="1500">
                        <a:effectLst/>
                        <a:latin typeface="Times New Roman" panose="02020603050405020304" pitchFamily="18" charset="0"/>
                        <a:ea typeface="Times New Roman" panose="02020603050405020304" pitchFamily="18" charset="0"/>
                      </a:endParaRPr>
                    </a:p>
                  </a:txBody>
                  <a:tcPr marL="17042" marR="17042" marT="0" marB="0" anchor="ctr"/>
                </a:tc>
                <a:tc>
                  <a:txBody>
                    <a:bodyPr/>
                    <a:lstStyle/>
                    <a:p>
                      <a:pPr marL="0" marR="0" algn="ctr">
                        <a:spcBef>
                          <a:spcPts val="50"/>
                        </a:spcBef>
                        <a:spcAft>
                          <a:spcPts val="50"/>
                        </a:spcAft>
                      </a:pPr>
                      <a:r>
                        <a:rPr lang="en-US" sz="1500">
                          <a:effectLst/>
                        </a:rPr>
                        <a:t>Presenter</a:t>
                      </a:r>
                      <a:endParaRPr lang="en-US" sz="1500">
                        <a:effectLst/>
                        <a:latin typeface="Times New Roman" panose="02020603050405020304" pitchFamily="18" charset="0"/>
                        <a:ea typeface="Times New Roman" panose="02020603050405020304" pitchFamily="18" charset="0"/>
                      </a:endParaRPr>
                    </a:p>
                  </a:txBody>
                  <a:tcPr marL="17042" marR="17042" marT="0" marB="0" anchor="ctr"/>
                </a:tc>
                <a:extLst>
                  <a:ext uri="{0D108BD9-81ED-4DB2-BD59-A6C34878D82A}">
                    <a16:rowId xmlns:a16="http://schemas.microsoft.com/office/drawing/2014/main" val="2613871724"/>
                  </a:ext>
                </a:extLst>
              </a:tr>
              <a:tr h="441573">
                <a:tc>
                  <a:txBody>
                    <a:bodyPr/>
                    <a:lstStyle/>
                    <a:p>
                      <a:pPr marL="0" marR="0" algn="ctr">
                        <a:spcBef>
                          <a:spcPts val="50"/>
                        </a:spcBef>
                        <a:spcAft>
                          <a:spcPts val="50"/>
                        </a:spcAft>
                      </a:pPr>
                      <a:r>
                        <a:rPr lang="en-US" sz="1500" dirty="0">
                          <a:effectLst/>
                        </a:rPr>
                        <a:t>9:00</a:t>
                      </a:r>
                      <a:endParaRPr lang="en-US" sz="1500" dirty="0">
                        <a:effectLst/>
                        <a:latin typeface="Times New Roman" panose="02020603050405020304" pitchFamily="18" charset="0"/>
                        <a:ea typeface="Times New Roman" panose="02020603050405020304" pitchFamily="18" charset="0"/>
                      </a:endParaRPr>
                    </a:p>
                  </a:txBody>
                  <a:tcPr marL="17042" marR="17042" marT="0" marB="0" anchor="ctr"/>
                </a:tc>
                <a:tc>
                  <a:txBody>
                    <a:bodyPr/>
                    <a:lstStyle/>
                    <a:p>
                      <a:pPr marL="0" marR="0">
                        <a:spcBef>
                          <a:spcPts val="50"/>
                        </a:spcBef>
                        <a:spcAft>
                          <a:spcPts val="50"/>
                        </a:spcAft>
                      </a:pPr>
                      <a:r>
                        <a:rPr lang="en-US" sz="1500" b="1" dirty="0">
                          <a:effectLst/>
                        </a:rPr>
                        <a:t>Introductions</a:t>
                      </a:r>
                    </a:p>
                    <a:p>
                      <a:pPr marL="228600" marR="0">
                        <a:spcBef>
                          <a:spcPts val="50"/>
                        </a:spcBef>
                        <a:spcAft>
                          <a:spcPts val="50"/>
                        </a:spcAft>
                      </a:pPr>
                      <a:r>
                        <a:rPr lang="en-US" sz="1500" b="1" dirty="0">
                          <a:effectLst/>
                        </a:rPr>
                        <a:t> </a:t>
                      </a:r>
                      <a:endParaRPr lang="en-US" sz="15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17042" marR="17042" marT="0" marB="0" anchor="ctr"/>
                </a:tc>
                <a:tc>
                  <a:txBody>
                    <a:bodyPr/>
                    <a:lstStyle/>
                    <a:p>
                      <a:pPr marL="0" marR="0">
                        <a:spcBef>
                          <a:spcPts val="50"/>
                        </a:spcBef>
                        <a:spcAft>
                          <a:spcPts val="50"/>
                        </a:spcAft>
                      </a:pPr>
                      <a:r>
                        <a:rPr lang="en-US" sz="1500" dirty="0">
                          <a:effectLst/>
                        </a:rPr>
                        <a:t>Introductions, review of agenda and meeting objectives</a:t>
                      </a:r>
                      <a:endParaRPr lang="en-US" sz="1500" dirty="0">
                        <a:effectLst/>
                        <a:latin typeface="Times New Roman" panose="02020603050405020304" pitchFamily="18" charset="0"/>
                        <a:ea typeface="Times New Roman" panose="02020603050405020304" pitchFamily="18" charset="0"/>
                      </a:endParaRPr>
                    </a:p>
                  </a:txBody>
                  <a:tcPr marL="17042" marR="17042" marT="0" marB="0" anchor="ctr"/>
                </a:tc>
                <a:tc>
                  <a:txBody>
                    <a:bodyPr/>
                    <a:lstStyle/>
                    <a:p>
                      <a:pPr marL="0" marR="0">
                        <a:spcBef>
                          <a:spcPts val="50"/>
                        </a:spcBef>
                        <a:spcAft>
                          <a:spcPts val="50"/>
                        </a:spcAft>
                      </a:pPr>
                      <a:r>
                        <a:rPr lang="en-US" sz="1500">
                          <a:effectLst/>
                        </a:rPr>
                        <a:t>Facilitator</a:t>
                      </a:r>
                      <a:endParaRPr lang="en-US" sz="1500">
                        <a:effectLst/>
                        <a:latin typeface="Times New Roman" panose="02020603050405020304" pitchFamily="18" charset="0"/>
                        <a:ea typeface="Times New Roman" panose="02020603050405020304" pitchFamily="18" charset="0"/>
                      </a:endParaRPr>
                    </a:p>
                  </a:txBody>
                  <a:tcPr marL="17042" marR="17042" marT="0" marB="0" anchor="ctr"/>
                </a:tc>
                <a:extLst>
                  <a:ext uri="{0D108BD9-81ED-4DB2-BD59-A6C34878D82A}">
                    <a16:rowId xmlns:a16="http://schemas.microsoft.com/office/drawing/2014/main" val="751932712"/>
                  </a:ext>
                </a:extLst>
              </a:tr>
              <a:tr h="842488">
                <a:tc>
                  <a:txBody>
                    <a:bodyPr/>
                    <a:lstStyle/>
                    <a:p>
                      <a:pPr marL="0" marR="0" algn="ctr">
                        <a:spcBef>
                          <a:spcPts val="50"/>
                        </a:spcBef>
                        <a:spcAft>
                          <a:spcPts val="50"/>
                        </a:spcAft>
                      </a:pPr>
                      <a:r>
                        <a:rPr lang="en-US" sz="1500">
                          <a:effectLst/>
                        </a:rPr>
                        <a:t>9:10</a:t>
                      </a:r>
                      <a:endParaRPr lang="en-US" sz="1500">
                        <a:effectLst/>
                        <a:latin typeface="Times New Roman" panose="02020603050405020304" pitchFamily="18" charset="0"/>
                        <a:ea typeface="Times New Roman" panose="02020603050405020304" pitchFamily="18" charset="0"/>
                      </a:endParaRPr>
                    </a:p>
                  </a:txBody>
                  <a:tcPr marL="17042" marR="17042" marT="0" marB="0" anchor="ctr"/>
                </a:tc>
                <a:tc>
                  <a:txBody>
                    <a:bodyPr/>
                    <a:lstStyle/>
                    <a:p>
                      <a:pPr marL="0" marR="0">
                        <a:spcBef>
                          <a:spcPts val="50"/>
                        </a:spcBef>
                        <a:spcAft>
                          <a:spcPts val="50"/>
                        </a:spcAft>
                      </a:pPr>
                      <a:r>
                        <a:rPr lang="en-US" sz="1500" b="1" dirty="0">
                          <a:effectLst/>
                        </a:rPr>
                        <a:t>Session 1: Important Updates &amp; CAEECC Discussion</a:t>
                      </a:r>
                      <a:endParaRPr lang="en-US" sz="1500" b="1" dirty="0">
                        <a:effectLst/>
                        <a:latin typeface="Times New Roman" panose="02020603050405020304" pitchFamily="18" charset="0"/>
                        <a:ea typeface="Times New Roman" panose="02020603050405020304" pitchFamily="18" charset="0"/>
                      </a:endParaRPr>
                    </a:p>
                  </a:txBody>
                  <a:tcPr marL="17042" marR="17042" marT="0" marB="0" anchor="ctr"/>
                </a:tc>
                <a:tc>
                  <a:txBody>
                    <a:bodyPr/>
                    <a:lstStyle/>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mn-lt"/>
                          <a:ea typeface="+mn-ea"/>
                          <a:cs typeface="+mn-cs"/>
                        </a:rPr>
                        <a:t>Market Transformation Administrator RFP</a:t>
                      </a:r>
                    </a:p>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mn-lt"/>
                          <a:ea typeface="+mn-ea"/>
                          <a:cs typeface="+mn-cs"/>
                        </a:rPr>
                        <a:t>Market Transformation WG (report &amp; evaluation)</a:t>
                      </a:r>
                    </a:p>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mn-lt"/>
                          <a:ea typeface="+mn-ea"/>
                          <a:cs typeface="+mn-cs"/>
                        </a:rPr>
                        <a:t>Underserved WG; and</a:t>
                      </a:r>
                    </a:p>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mn-lt"/>
                          <a:ea typeface="+mn-ea"/>
                          <a:cs typeface="+mn-cs"/>
                        </a:rPr>
                        <a:t>3rd Party Solicitation Process</a:t>
                      </a:r>
                    </a:p>
                  </a:txBody>
                  <a:tcPr marL="17042" marR="17042" marT="0" marB="0" anchor="ctr"/>
                </a:tc>
                <a:tc>
                  <a:txBody>
                    <a:bodyPr/>
                    <a:lstStyle/>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mn-lt"/>
                          <a:ea typeface="+mn-ea"/>
                          <a:cs typeface="+mn-cs"/>
                        </a:rPr>
                        <a:t>Christie Torok (CPUC)</a:t>
                      </a:r>
                    </a:p>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mn-lt"/>
                          <a:ea typeface="+mn-ea"/>
                          <a:cs typeface="+mn-cs"/>
                        </a:rPr>
                        <a:t>Facilitator; </a:t>
                      </a:r>
                    </a:p>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mn-lt"/>
                          <a:ea typeface="+mn-ea"/>
                          <a:cs typeface="+mn-cs"/>
                        </a:rPr>
                        <a:t>Co-Chairs; </a:t>
                      </a:r>
                    </a:p>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mn-lt"/>
                          <a:ea typeface="+mn-ea"/>
                          <a:cs typeface="+mn-cs"/>
                        </a:rPr>
                        <a:t>Amri </a:t>
                      </a:r>
                      <a:r>
                        <a:rPr lang="en-US" sz="1500" kern="1200" dirty="0" err="1">
                          <a:solidFill>
                            <a:schemeClr val="dk1"/>
                          </a:solidFill>
                          <a:effectLst/>
                          <a:latin typeface="+mn-lt"/>
                          <a:ea typeface="+mn-ea"/>
                          <a:cs typeface="+mn-cs"/>
                        </a:rPr>
                        <a:t>Christianto</a:t>
                      </a:r>
                      <a:r>
                        <a:rPr lang="en-US" sz="1500" kern="1200" dirty="0">
                          <a:solidFill>
                            <a:schemeClr val="dk1"/>
                          </a:solidFill>
                          <a:effectLst/>
                          <a:latin typeface="+mn-lt"/>
                          <a:ea typeface="+mn-ea"/>
                          <a:cs typeface="+mn-cs"/>
                        </a:rPr>
                        <a:t> (SCE)</a:t>
                      </a:r>
                    </a:p>
                  </a:txBody>
                  <a:tcPr marL="17042" marR="17042" marT="0" marB="0" anchor="ctr"/>
                </a:tc>
                <a:extLst>
                  <a:ext uri="{0D108BD9-81ED-4DB2-BD59-A6C34878D82A}">
                    <a16:rowId xmlns:a16="http://schemas.microsoft.com/office/drawing/2014/main" val="380137139"/>
                  </a:ext>
                </a:extLst>
              </a:tr>
              <a:tr h="599681">
                <a:tc>
                  <a:txBody>
                    <a:bodyPr/>
                    <a:lstStyle/>
                    <a:p>
                      <a:pPr marL="0" marR="0" algn="ctr">
                        <a:spcBef>
                          <a:spcPts val="50"/>
                        </a:spcBef>
                        <a:spcAft>
                          <a:spcPts val="50"/>
                        </a:spcAft>
                      </a:pPr>
                      <a:r>
                        <a:rPr lang="en-US" sz="1500" dirty="0">
                          <a:effectLst/>
                          <a:latin typeface="Calibri" panose="020F0502020204030204" pitchFamily="34" charset="0"/>
                          <a:cs typeface="Calibri" panose="020F0502020204030204" pitchFamily="34" charset="0"/>
                        </a:rPr>
                        <a:t>9:50</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7042" marR="17042" marT="0" marB="0" anchor="ctr"/>
                </a:tc>
                <a:tc>
                  <a:txBody>
                    <a:bodyPr/>
                    <a:lstStyle/>
                    <a:p>
                      <a:pPr marL="0" marR="0">
                        <a:spcBef>
                          <a:spcPts val="50"/>
                        </a:spcBef>
                        <a:spcAft>
                          <a:spcPts val="50"/>
                        </a:spcAft>
                      </a:pPr>
                      <a:r>
                        <a:rPr lang="en-US" sz="1500" b="1" dirty="0">
                          <a:effectLst/>
                          <a:latin typeface="Calibri" panose="020F0502020204030204" pitchFamily="34" charset="0"/>
                          <a:cs typeface="Calibri" panose="020F0502020204030204" pitchFamily="34" charset="0"/>
                        </a:rPr>
                        <a:t>Session 2: CAEECC 2021 Planning Session</a:t>
                      </a:r>
                      <a:endParaRPr lang="en-US" sz="15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042" marR="17042" marT="0" marB="0" anchor="ctr"/>
                </a:tc>
                <a:tc>
                  <a:txBody>
                    <a:bodyPr/>
                    <a:lstStyle/>
                    <a:p>
                      <a:pPr marL="342900" marR="0" lvl="0" indent="-342900">
                        <a:spcBef>
                          <a:spcPts val="50"/>
                        </a:spcBef>
                        <a:spcAft>
                          <a:spcPts val="50"/>
                        </a:spcAft>
                        <a:buFont typeface="+mj-lt"/>
                        <a:buAutoNum type="arabicParenR"/>
                      </a:pPr>
                      <a:r>
                        <a:rPr lang="en-US" sz="1500" dirty="0">
                          <a:effectLst/>
                          <a:latin typeface="Calibri" panose="020F0502020204030204" pitchFamily="34" charset="0"/>
                          <a:cs typeface="Calibri" panose="020F0502020204030204" pitchFamily="34" charset="0"/>
                        </a:rPr>
                        <a:t>Workplan &amp; Proposed Quarterly CC Dates;</a:t>
                      </a:r>
                    </a:p>
                    <a:p>
                      <a:pPr marL="342900" marR="0" lvl="0" indent="-342900">
                        <a:spcBef>
                          <a:spcPts val="50"/>
                        </a:spcBef>
                        <a:spcAft>
                          <a:spcPts val="50"/>
                        </a:spcAft>
                        <a:buFont typeface="+mj-lt"/>
                        <a:buAutoNum type="arabicParenR"/>
                      </a:pPr>
                      <a:r>
                        <a:rPr lang="en-US" sz="1500" dirty="0">
                          <a:effectLst/>
                          <a:latin typeface="Calibri" panose="020F0502020204030204" pitchFamily="34" charset="0"/>
                          <a:cs typeface="Calibri" panose="020F0502020204030204" pitchFamily="34" charset="0"/>
                        </a:rPr>
                        <a:t>Potential New CAEECC Members (if any?);</a:t>
                      </a:r>
                    </a:p>
                    <a:p>
                      <a:pPr marL="342900" marR="0" lvl="0" indent="-342900">
                        <a:spcBef>
                          <a:spcPts val="50"/>
                        </a:spcBef>
                        <a:spcAft>
                          <a:spcPts val="50"/>
                        </a:spcAft>
                        <a:buFont typeface="+mj-lt"/>
                        <a:buAutoNum type="arabicParenR"/>
                      </a:pPr>
                      <a:r>
                        <a:rPr lang="en-US" sz="1500" dirty="0">
                          <a:effectLst/>
                          <a:latin typeface="Calibri" panose="020F0502020204030204" pitchFamily="34" charset="0"/>
                          <a:cs typeface="Calibri" panose="020F0502020204030204" pitchFamily="34" charset="0"/>
                        </a:rPr>
                        <a:t>CAEECC Roles &amp; Responsibilities and Groundrule Survey Results; and Proposed Groundrule changes; and</a:t>
                      </a:r>
                    </a:p>
                    <a:p>
                      <a:pPr marL="342900" marR="0" lvl="0" indent="-342900">
                        <a:spcBef>
                          <a:spcPts val="50"/>
                        </a:spcBef>
                        <a:spcAft>
                          <a:spcPts val="50"/>
                        </a:spcAft>
                        <a:buFont typeface="+mj-lt"/>
                        <a:buAutoNum type="arabicParenR"/>
                      </a:pPr>
                      <a:r>
                        <a:rPr lang="en-US" sz="1500" dirty="0">
                          <a:effectLst/>
                          <a:latin typeface="Calibri" panose="020F0502020204030204" pitchFamily="34" charset="0"/>
                          <a:cs typeface="Calibri" panose="020F0502020204030204" pitchFamily="34" charset="0"/>
                        </a:rPr>
                        <a:t>CAEECC Conflict of Interest Policies/Enforcement</a:t>
                      </a:r>
                      <a:endParaRPr lang="en-US" sz="1500" dirty="0">
                        <a:effectLst/>
                        <a:latin typeface="Calibri" panose="020F0502020204030204" pitchFamily="34" charset="0"/>
                        <a:ea typeface="MS Mincho" panose="02020609040205080304" pitchFamily="49" charset="-128"/>
                        <a:cs typeface="Calibri" panose="020F0502020204030204" pitchFamily="34" charset="0"/>
                      </a:endParaRPr>
                    </a:p>
                  </a:txBody>
                  <a:tcPr marL="17042" marR="17042" marT="0" marB="0" anchor="ctr"/>
                </a:tc>
                <a:tc>
                  <a:txBody>
                    <a:bodyPr/>
                    <a:lstStyle/>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Calibri" panose="020F0502020204030204" pitchFamily="34" charset="0"/>
                          <a:ea typeface="+mn-ea"/>
                          <a:cs typeface="Calibri" panose="020F0502020204030204" pitchFamily="34" charset="0"/>
                        </a:rPr>
                        <a:t>Facilitator; </a:t>
                      </a:r>
                    </a:p>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Calibri" panose="020F0502020204030204" pitchFamily="34" charset="0"/>
                          <a:ea typeface="+mn-ea"/>
                          <a:cs typeface="Calibri" panose="020F0502020204030204" pitchFamily="34" charset="0"/>
                        </a:rPr>
                        <a:t>Co-Chairs;</a:t>
                      </a:r>
                    </a:p>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Calibri" panose="020F0502020204030204" pitchFamily="34" charset="0"/>
                          <a:ea typeface="+mn-ea"/>
                          <a:cs typeface="Calibri" panose="020F0502020204030204" pitchFamily="34" charset="0"/>
                        </a:rPr>
                        <a:t>Facilitator &amp; Co-Chairs;</a:t>
                      </a:r>
                    </a:p>
                    <a:p>
                      <a:pPr marL="342900" marR="0" lvl="0" indent="-342900" algn="l" defTabSz="914400" rtl="0" eaLnBrk="1" latinLnBrk="0" hangingPunct="1">
                        <a:spcBef>
                          <a:spcPts val="50"/>
                        </a:spcBef>
                        <a:spcAft>
                          <a:spcPts val="50"/>
                        </a:spcAft>
                        <a:buFont typeface="+mj-lt"/>
                        <a:buAutoNum type="arabicParenR"/>
                      </a:pPr>
                      <a:r>
                        <a:rPr lang="en-US" sz="1500" kern="1200" dirty="0">
                          <a:solidFill>
                            <a:schemeClr val="dk1"/>
                          </a:solidFill>
                          <a:effectLst/>
                          <a:latin typeface="Calibri" panose="020F0502020204030204" pitchFamily="34" charset="0"/>
                          <a:ea typeface="+mn-ea"/>
                          <a:cs typeface="Calibri" panose="020F0502020204030204" pitchFamily="34" charset="0"/>
                        </a:rPr>
                        <a:t>Co-Chairs</a:t>
                      </a:r>
                    </a:p>
                    <a:p>
                      <a:pPr marL="0" marR="0">
                        <a:spcBef>
                          <a:spcPts val="50"/>
                        </a:spcBef>
                        <a:spcAft>
                          <a:spcPts val="50"/>
                        </a:spcAft>
                      </a:pP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7042" marR="17042" marT="0" marB="0" anchor="ctr"/>
                </a:tc>
                <a:extLst>
                  <a:ext uri="{0D108BD9-81ED-4DB2-BD59-A6C34878D82A}">
                    <a16:rowId xmlns:a16="http://schemas.microsoft.com/office/drawing/2014/main" val="71839355"/>
                  </a:ext>
                </a:extLst>
              </a:tr>
              <a:tr h="579225">
                <a:tc>
                  <a:txBody>
                    <a:bodyPr/>
                    <a:lstStyle/>
                    <a:p>
                      <a:pPr marL="0" marR="0" algn="ctr">
                        <a:spcBef>
                          <a:spcPts val="50"/>
                        </a:spcBef>
                        <a:spcAft>
                          <a:spcPts val="5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10:50</a:t>
                      </a:r>
                    </a:p>
                  </a:txBody>
                  <a:tcPr marL="17042" marR="17042" marT="0" marB="0" anchor="ctr"/>
                </a:tc>
                <a:tc>
                  <a:txBody>
                    <a:bodyPr/>
                    <a:lstStyle/>
                    <a:p>
                      <a:pPr marL="0" marR="0">
                        <a:spcBef>
                          <a:spcPts val="50"/>
                        </a:spcBef>
                        <a:spcAft>
                          <a:spcPts val="50"/>
                        </a:spcAft>
                      </a:pPr>
                      <a:r>
                        <a:rPr lang="en-US" sz="1500" b="1" dirty="0">
                          <a:effectLst/>
                          <a:latin typeface="Calibri" panose="020F0502020204030204" pitchFamily="34" charset="0"/>
                          <a:ea typeface="Times New Roman" panose="02020603050405020304" pitchFamily="18" charset="0"/>
                          <a:cs typeface="Calibri" panose="020F0502020204030204" pitchFamily="34" charset="0"/>
                        </a:rPr>
                        <a:t>Break</a:t>
                      </a:r>
                    </a:p>
                  </a:txBody>
                  <a:tcPr marL="17042" marR="17042" marT="0" marB="0" anchor="ctr"/>
                </a:tc>
                <a:tc>
                  <a:txBody>
                    <a:bodyPr/>
                    <a:lstStyle/>
                    <a:p>
                      <a:pPr marL="0" marR="0" lvl="0" indent="0">
                        <a:spcBef>
                          <a:spcPts val="50"/>
                        </a:spcBef>
                        <a:spcAft>
                          <a:spcPts val="50"/>
                        </a:spcAft>
                        <a:buFont typeface="+mj-lt"/>
                        <a:buNone/>
                      </a:pPr>
                      <a:endParaRPr lang="en-US" sz="1500" i="1" kern="1200" dirty="0">
                        <a:solidFill>
                          <a:schemeClr val="dk1"/>
                        </a:solidFill>
                        <a:effectLst/>
                        <a:latin typeface="Calibri" panose="020F0502020204030204" pitchFamily="34" charset="0"/>
                        <a:ea typeface="+mn-ea"/>
                        <a:cs typeface="Calibri" panose="020F0502020204030204" pitchFamily="34" charset="0"/>
                      </a:endParaRPr>
                    </a:p>
                  </a:txBody>
                  <a:tcPr marL="17042" marR="17042" marT="0" marB="0" anchor="ctr"/>
                </a:tc>
                <a:tc>
                  <a:txBody>
                    <a:bodyPr/>
                    <a:lstStyle/>
                    <a:p>
                      <a:pPr marL="0" marR="0">
                        <a:spcBef>
                          <a:spcPts val="50"/>
                        </a:spcBef>
                        <a:spcAft>
                          <a:spcPts val="50"/>
                        </a:spcAft>
                      </a:pP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7042" marR="17042" marT="0" marB="0" anchor="ctr"/>
                </a:tc>
                <a:extLst>
                  <a:ext uri="{0D108BD9-81ED-4DB2-BD59-A6C34878D82A}">
                    <a16:rowId xmlns:a16="http://schemas.microsoft.com/office/drawing/2014/main" val="3805651513"/>
                  </a:ext>
                </a:extLst>
              </a:tr>
              <a:tr h="579225">
                <a:tc>
                  <a:txBody>
                    <a:bodyPr/>
                    <a:lstStyle/>
                    <a:p>
                      <a:pPr marL="0" marR="0" algn="ctr">
                        <a:spcBef>
                          <a:spcPts val="50"/>
                        </a:spcBef>
                        <a:spcAft>
                          <a:spcPts val="50"/>
                        </a:spcAft>
                      </a:pPr>
                      <a:r>
                        <a:rPr lang="en-US" sz="1500" dirty="0">
                          <a:effectLst/>
                          <a:latin typeface="Calibri" panose="020F0502020204030204" pitchFamily="34" charset="0"/>
                          <a:cs typeface="Calibri" panose="020F0502020204030204" pitchFamily="34" charset="0"/>
                        </a:rPr>
                        <a:t>11:00</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7042" marR="17042" marT="0" marB="0" anchor="ctr"/>
                </a:tc>
                <a:tc>
                  <a:txBody>
                    <a:bodyPr/>
                    <a:lstStyle/>
                    <a:p>
                      <a:pPr marL="0" marR="0">
                        <a:spcBef>
                          <a:spcPts val="50"/>
                        </a:spcBef>
                        <a:spcAft>
                          <a:spcPts val="50"/>
                        </a:spcAft>
                      </a:pPr>
                      <a:r>
                        <a:rPr lang="en-US" sz="1500" b="1" dirty="0">
                          <a:effectLst/>
                          <a:latin typeface="Calibri" panose="020F0502020204030204" pitchFamily="34" charset="0"/>
                          <a:cs typeface="Calibri" panose="020F0502020204030204" pitchFamily="34" charset="0"/>
                        </a:rPr>
                        <a:t>Session 3: EE Portfolio Reform</a:t>
                      </a:r>
                      <a:endParaRPr lang="en-US" sz="1500" b="1" dirty="0">
                        <a:effectLst/>
                        <a:latin typeface="Calibri" panose="020F0502020204030204" pitchFamily="34" charset="0"/>
                        <a:ea typeface="Times New Roman" panose="02020603050405020304" pitchFamily="18" charset="0"/>
                        <a:cs typeface="Calibri" panose="020F0502020204030204" pitchFamily="34" charset="0"/>
                      </a:endParaRPr>
                    </a:p>
                  </a:txBody>
                  <a:tcPr marL="17042" marR="17042" marT="0" marB="0" anchor="ctr"/>
                </a:tc>
                <a:tc>
                  <a:txBody>
                    <a:bodyPr/>
                    <a:lstStyle/>
                    <a:p>
                      <a:pPr marL="0" marR="0" lvl="0" indent="0">
                        <a:spcBef>
                          <a:spcPts val="50"/>
                        </a:spcBef>
                        <a:spcAft>
                          <a:spcPts val="50"/>
                        </a:spcAft>
                        <a:buFont typeface="+mj-lt"/>
                        <a:buNone/>
                      </a:pPr>
                      <a:r>
                        <a:rPr lang="en-US" sz="1500" kern="1200" dirty="0">
                          <a:solidFill>
                            <a:schemeClr val="dk1"/>
                          </a:solidFill>
                          <a:effectLst/>
                          <a:latin typeface="Calibri" panose="020F0502020204030204" pitchFamily="34" charset="0"/>
                          <a:ea typeface="+mn-ea"/>
                          <a:cs typeface="Calibri" panose="020F0502020204030204" pitchFamily="34" charset="0"/>
                        </a:rPr>
                        <a:t>Presentation, Q&amp;A, and Discussion w/ Energy Division</a:t>
                      </a:r>
                      <a:endParaRPr lang="en-US" sz="1500" i="1" kern="1200" dirty="0">
                        <a:solidFill>
                          <a:schemeClr val="dk1"/>
                        </a:solidFill>
                        <a:effectLst/>
                        <a:latin typeface="Calibri" panose="020F0502020204030204" pitchFamily="34" charset="0"/>
                        <a:ea typeface="+mn-ea"/>
                        <a:cs typeface="Calibri" panose="020F0502020204030204" pitchFamily="34" charset="0"/>
                      </a:endParaRPr>
                    </a:p>
                  </a:txBody>
                  <a:tcPr marL="17042" marR="17042" marT="0" marB="0" anchor="ctr"/>
                </a:tc>
                <a:tc>
                  <a:txBody>
                    <a:bodyPr/>
                    <a:lstStyle/>
                    <a:p>
                      <a:pPr marL="0" marR="0">
                        <a:spcBef>
                          <a:spcPts val="50"/>
                        </a:spcBef>
                        <a:spcAft>
                          <a:spcPts val="50"/>
                        </a:spcAft>
                      </a:pPr>
                      <a:r>
                        <a:rPr lang="en-US" sz="1500" dirty="0">
                          <a:effectLst/>
                          <a:latin typeface="Calibri" panose="020F0502020204030204" pitchFamily="34" charset="0"/>
                          <a:cs typeface="Calibri" panose="020F0502020204030204" pitchFamily="34" charset="0"/>
                        </a:rPr>
                        <a:t>Jen Kalafut, Jessica Allison, and Alison LaBonte (CPUC)</a:t>
                      </a:r>
                      <a:endParaRPr lang="en-US" sz="1500" dirty="0">
                        <a:effectLst/>
                        <a:latin typeface="Calibri" panose="020F0502020204030204" pitchFamily="34" charset="0"/>
                        <a:ea typeface="Times New Roman" panose="02020603050405020304" pitchFamily="18" charset="0"/>
                        <a:cs typeface="Calibri" panose="020F0502020204030204" pitchFamily="34" charset="0"/>
                      </a:endParaRPr>
                    </a:p>
                  </a:txBody>
                  <a:tcPr marL="17042" marR="17042" marT="0" marB="0" anchor="ctr"/>
                </a:tc>
                <a:extLst>
                  <a:ext uri="{0D108BD9-81ED-4DB2-BD59-A6C34878D82A}">
                    <a16:rowId xmlns:a16="http://schemas.microsoft.com/office/drawing/2014/main" val="280833384"/>
                  </a:ext>
                </a:extLst>
              </a:tr>
              <a:tr h="413340">
                <a:tc>
                  <a:txBody>
                    <a:bodyPr/>
                    <a:lstStyle/>
                    <a:p>
                      <a:pPr marL="0" marR="0" algn="ctr">
                        <a:spcBef>
                          <a:spcPts val="50"/>
                        </a:spcBef>
                        <a:spcAft>
                          <a:spcPts val="50"/>
                        </a:spcAft>
                      </a:pPr>
                      <a:r>
                        <a:rPr lang="en-US" sz="1500" dirty="0">
                          <a:effectLst/>
                        </a:rPr>
                        <a:t>11:55</a:t>
                      </a:r>
                      <a:endParaRPr lang="en-US" sz="1500" dirty="0">
                        <a:effectLst/>
                        <a:latin typeface="Times New Roman" panose="02020603050405020304" pitchFamily="18" charset="0"/>
                        <a:ea typeface="Times New Roman" panose="02020603050405020304" pitchFamily="18" charset="0"/>
                      </a:endParaRPr>
                    </a:p>
                  </a:txBody>
                  <a:tcPr marL="17042" marR="17042" marT="0" marB="0" anchor="ctr"/>
                </a:tc>
                <a:tc>
                  <a:txBody>
                    <a:bodyPr/>
                    <a:lstStyle/>
                    <a:p>
                      <a:pPr marL="0" marR="0">
                        <a:spcBef>
                          <a:spcPts val="50"/>
                        </a:spcBef>
                        <a:spcAft>
                          <a:spcPts val="50"/>
                        </a:spcAft>
                      </a:pPr>
                      <a:r>
                        <a:rPr lang="en-US" sz="1500" b="1" dirty="0">
                          <a:effectLst/>
                        </a:rPr>
                        <a:t>Wrap-Up/Next Steps</a:t>
                      </a:r>
                      <a:endParaRPr lang="en-US" sz="1500" b="1" dirty="0">
                        <a:effectLst/>
                        <a:latin typeface="Times New Roman" panose="02020603050405020304" pitchFamily="18" charset="0"/>
                        <a:ea typeface="Times New Roman" panose="02020603050405020304" pitchFamily="18" charset="0"/>
                      </a:endParaRPr>
                    </a:p>
                  </a:txBody>
                  <a:tcPr marL="17042" marR="17042" marT="0" marB="0" anchor="ctr"/>
                </a:tc>
                <a:tc>
                  <a:txBody>
                    <a:bodyPr/>
                    <a:lstStyle/>
                    <a:p>
                      <a:pPr marL="0" marR="0">
                        <a:spcBef>
                          <a:spcPts val="50"/>
                        </a:spcBef>
                        <a:spcAft>
                          <a:spcPts val="50"/>
                        </a:spcAft>
                      </a:pPr>
                      <a:r>
                        <a:rPr lang="en-US" sz="1500" dirty="0">
                          <a:effectLst/>
                        </a:rPr>
                        <a:t>Summarize accomplishments for day and delineate next steps</a:t>
                      </a:r>
                      <a:endParaRPr lang="en-US" sz="1500" dirty="0">
                        <a:effectLst/>
                        <a:latin typeface="Times New Roman" panose="02020603050405020304" pitchFamily="18" charset="0"/>
                        <a:ea typeface="Times New Roman" panose="02020603050405020304" pitchFamily="18" charset="0"/>
                      </a:endParaRPr>
                    </a:p>
                  </a:txBody>
                  <a:tcPr marL="17042" marR="17042" marT="0" marB="0" anchor="ctr"/>
                </a:tc>
                <a:tc>
                  <a:txBody>
                    <a:bodyPr/>
                    <a:lstStyle/>
                    <a:p>
                      <a:pPr marL="0" marR="0">
                        <a:spcBef>
                          <a:spcPts val="50"/>
                        </a:spcBef>
                        <a:spcAft>
                          <a:spcPts val="50"/>
                        </a:spcAft>
                      </a:pPr>
                      <a:r>
                        <a:rPr lang="en-US" sz="1500" dirty="0">
                          <a:effectLst/>
                        </a:rPr>
                        <a:t>Facilitator</a:t>
                      </a:r>
                      <a:endParaRPr lang="en-US" sz="1500" dirty="0">
                        <a:effectLst/>
                        <a:latin typeface="Times New Roman" panose="02020603050405020304" pitchFamily="18" charset="0"/>
                        <a:ea typeface="Times New Roman" panose="02020603050405020304" pitchFamily="18" charset="0"/>
                      </a:endParaRPr>
                    </a:p>
                  </a:txBody>
                  <a:tcPr marL="17042" marR="17042" marT="0" marB="0" anchor="ctr"/>
                </a:tc>
                <a:extLst>
                  <a:ext uri="{0D108BD9-81ED-4DB2-BD59-A6C34878D82A}">
                    <a16:rowId xmlns:a16="http://schemas.microsoft.com/office/drawing/2014/main" val="50945742"/>
                  </a:ext>
                </a:extLst>
              </a:tr>
              <a:tr h="226999">
                <a:tc>
                  <a:txBody>
                    <a:bodyPr/>
                    <a:lstStyle/>
                    <a:p>
                      <a:pPr marL="0" marR="0" algn="ctr">
                        <a:spcBef>
                          <a:spcPts val="50"/>
                        </a:spcBef>
                        <a:spcAft>
                          <a:spcPts val="50"/>
                        </a:spcAft>
                      </a:pPr>
                      <a:r>
                        <a:rPr lang="en-US" sz="1500" dirty="0">
                          <a:effectLst/>
                          <a:latin typeface="Times New Roman" panose="02020603050405020304" pitchFamily="18" charset="0"/>
                          <a:ea typeface="Times New Roman" panose="02020603050405020304" pitchFamily="18" charset="0"/>
                        </a:rPr>
                        <a:t>Noon</a:t>
                      </a:r>
                    </a:p>
                  </a:txBody>
                  <a:tcPr marL="17042" marR="17042" marT="0" marB="0" anchor="ctr"/>
                </a:tc>
                <a:tc gridSpan="3">
                  <a:txBody>
                    <a:bodyPr/>
                    <a:lstStyle/>
                    <a:p>
                      <a:pPr marL="0" marR="0" algn="ctr">
                        <a:spcBef>
                          <a:spcPts val="50"/>
                        </a:spcBef>
                        <a:spcAft>
                          <a:spcPts val="50"/>
                        </a:spcAft>
                      </a:pPr>
                      <a:r>
                        <a:rPr lang="en-US" sz="1500" dirty="0">
                          <a:effectLst/>
                        </a:rPr>
                        <a:t>Adjourn</a:t>
                      </a:r>
                      <a:r>
                        <a:rPr lang="en-US" sz="1500" i="1" dirty="0">
                          <a:effectLst/>
                        </a:rPr>
                        <a:t> (please complete meeting evaluation asap)</a:t>
                      </a:r>
                      <a:endParaRPr lang="en-US" sz="1500" i="1" dirty="0">
                        <a:effectLst/>
                        <a:latin typeface="Times New Roman" panose="02020603050405020304" pitchFamily="18" charset="0"/>
                        <a:ea typeface="Times New Roman" panose="02020603050405020304" pitchFamily="18" charset="0"/>
                      </a:endParaRPr>
                    </a:p>
                  </a:txBody>
                  <a:tcPr marL="17042" marR="17042"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9507703"/>
                  </a:ext>
                </a:extLst>
              </a:tr>
            </a:tbl>
          </a:graphicData>
        </a:graphic>
      </p:graphicFrame>
      <p:sp>
        <p:nvSpPr>
          <p:cNvPr id="4" name="Slide Number Placeholder 3">
            <a:extLst>
              <a:ext uri="{FF2B5EF4-FFF2-40B4-BE49-F238E27FC236}">
                <a16:creationId xmlns:a16="http://schemas.microsoft.com/office/drawing/2014/main" id="{44D875CB-4A5F-7842-A576-D7A80545F940}"/>
              </a:ext>
            </a:extLst>
          </p:cNvPr>
          <p:cNvSpPr>
            <a:spLocks noGrp="1"/>
          </p:cNvSpPr>
          <p:nvPr>
            <p:ph type="sldNum" sz="quarter" idx="12"/>
          </p:nvPr>
        </p:nvSpPr>
        <p:spPr/>
        <p:txBody>
          <a:bodyPr/>
          <a:lstStyle/>
          <a:p>
            <a:fld id="{B52D1F0E-ADB9-054E-881E-D5691EC4F528}" type="slidenum">
              <a:rPr lang="en-US" smtClean="0"/>
              <a:t>2</a:t>
            </a:fld>
            <a:endParaRPr lang="en-US"/>
          </a:p>
        </p:txBody>
      </p:sp>
    </p:spTree>
    <p:extLst>
      <p:ext uri="{BB962C8B-B14F-4D97-AF65-F5344CB8AC3E}">
        <p14:creationId xmlns:p14="http://schemas.microsoft.com/office/powerpoint/2010/main" val="2037968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2: CAEECC 2021 Planning Session</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fld id="{B52D1F0E-ADB9-054E-881E-D5691EC4F528}" type="slidenum">
              <a:rPr lang="en-US" smtClean="0"/>
              <a:t>20</a:t>
            </a:fld>
            <a:endParaRPr lang="en-US"/>
          </a:p>
        </p:txBody>
      </p:sp>
    </p:spTree>
    <p:extLst>
      <p:ext uri="{BB962C8B-B14F-4D97-AF65-F5344CB8AC3E}">
        <p14:creationId xmlns:p14="http://schemas.microsoft.com/office/powerpoint/2010/main" val="288631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37870948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334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F87E-8EB6-A84A-836D-F020C8BC54E4}"/>
              </a:ext>
            </a:extLst>
          </p:cNvPr>
          <p:cNvSpPr>
            <a:spLocks noGrp="1"/>
          </p:cNvSpPr>
          <p:nvPr>
            <p:ph type="title"/>
          </p:nvPr>
        </p:nvSpPr>
        <p:spPr>
          <a:xfrm>
            <a:off x="391378" y="320675"/>
            <a:ext cx="11407487" cy="1325563"/>
          </a:xfrm>
        </p:spPr>
        <p:txBody>
          <a:bodyPr>
            <a:normAutofit/>
          </a:bodyPr>
          <a:lstStyle/>
          <a:p>
            <a:r>
              <a:rPr lang="en-US" sz="5400" dirty="0"/>
              <a:t>Workplan </a:t>
            </a:r>
            <a:endParaRPr lang="en-US" sz="5400" dirty="0">
              <a:solidFill>
                <a:srgbClr val="FF0000"/>
              </a:solidFill>
            </a:endParaRPr>
          </a:p>
        </p:txBody>
      </p:sp>
      <p:graphicFrame>
        <p:nvGraphicFramePr>
          <p:cNvPr id="7" name="Content Placeholder 2">
            <a:extLst>
              <a:ext uri="{FF2B5EF4-FFF2-40B4-BE49-F238E27FC236}">
                <a16:creationId xmlns:a16="http://schemas.microsoft.com/office/drawing/2014/main" id="{8C90E8B8-CA64-4770-9AD7-6E152846E20A}"/>
              </a:ext>
            </a:extLst>
          </p:cNvPr>
          <p:cNvGraphicFramePr>
            <a:graphicFrameLocks noGrp="1"/>
          </p:cNvGraphicFramePr>
          <p:nvPr>
            <p:ph idx="1"/>
            <p:extLst>
              <p:ext uri="{D42A27DB-BD31-4B8C-83A1-F6EECF244321}">
                <p14:modId xmlns:p14="http://schemas.microsoft.com/office/powerpoint/2010/main" val="2349893293"/>
              </p:ext>
            </p:extLst>
          </p:nvPr>
        </p:nvGraphicFramePr>
        <p:xfrm>
          <a:off x="391379" y="1846646"/>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39445EA7-C8D6-474A-92D6-B139D1300B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44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8B31-1C24-DE42-8A09-64EF725DF645}"/>
              </a:ext>
            </a:extLst>
          </p:cNvPr>
          <p:cNvSpPr>
            <a:spLocks noGrp="1"/>
          </p:cNvSpPr>
          <p:nvPr>
            <p:ph type="title"/>
          </p:nvPr>
        </p:nvSpPr>
        <p:spPr/>
        <p:txBody>
          <a:bodyPr/>
          <a:lstStyle/>
          <a:p>
            <a:r>
              <a:rPr lang="en-US" dirty="0"/>
              <a:t>Potential New CAEECC Members</a:t>
            </a:r>
          </a:p>
        </p:txBody>
      </p:sp>
      <p:sp>
        <p:nvSpPr>
          <p:cNvPr id="3" name="Content Placeholder 2">
            <a:extLst>
              <a:ext uri="{FF2B5EF4-FFF2-40B4-BE49-F238E27FC236}">
                <a16:creationId xmlns:a16="http://schemas.microsoft.com/office/drawing/2014/main" id="{4B49CAAB-3CDC-8744-961B-76C46649C0F8}"/>
              </a:ext>
            </a:extLst>
          </p:cNvPr>
          <p:cNvSpPr>
            <a:spLocks noGrp="1"/>
          </p:cNvSpPr>
          <p:nvPr>
            <p:ph idx="1"/>
          </p:nvPr>
        </p:nvSpPr>
        <p:spPr/>
        <p:txBody>
          <a:bodyPr/>
          <a:lstStyle/>
          <a:p>
            <a:r>
              <a:rPr lang="en-US" dirty="0"/>
              <a:t>Received one inquiry, but they didn’t complete the application process</a:t>
            </a:r>
          </a:p>
          <a:p>
            <a:r>
              <a:rPr lang="en-US" dirty="0"/>
              <a:t>CAEECC to evaluate member composition and identify if any important related stakeholder groups are missing by end of 2021</a:t>
            </a:r>
          </a:p>
          <a:p>
            <a:endParaRPr lang="en-US" dirty="0">
              <a:solidFill>
                <a:srgbClr val="FF0000"/>
              </a:solidFill>
            </a:endParaRPr>
          </a:p>
        </p:txBody>
      </p:sp>
      <p:sp>
        <p:nvSpPr>
          <p:cNvPr id="4" name="Slide Number Placeholder 3">
            <a:extLst>
              <a:ext uri="{FF2B5EF4-FFF2-40B4-BE49-F238E27FC236}">
                <a16:creationId xmlns:a16="http://schemas.microsoft.com/office/drawing/2014/main" id="{D0400411-0CFB-484F-A4EA-DDED0E8CE1E8}"/>
              </a:ext>
            </a:extLst>
          </p:cNvPr>
          <p:cNvSpPr>
            <a:spLocks noGrp="1"/>
          </p:cNvSpPr>
          <p:nvPr>
            <p:ph type="sldNum" sz="quarter" idx="12"/>
          </p:nvPr>
        </p:nvSpPr>
        <p:spPr/>
        <p:txBody>
          <a:bodyPr/>
          <a:lstStyle/>
          <a:p>
            <a:fld id="{B52D1F0E-ADB9-054E-881E-D5691EC4F528}" type="slidenum">
              <a:rPr lang="en-US" smtClean="0"/>
              <a:t>23</a:t>
            </a:fld>
            <a:endParaRPr lang="en-US"/>
          </a:p>
        </p:txBody>
      </p:sp>
    </p:spTree>
    <p:extLst>
      <p:ext uri="{BB962C8B-B14F-4D97-AF65-F5344CB8AC3E}">
        <p14:creationId xmlns:p14="http://schemas.microsoft.com/office/powerpoint/2010/main" val="252715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28B31-1C24-DE42-8A09-64EF725DF64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kern="1200" dirty="0">
                <a:solidFill>
                  <a:schemeClr val="tx1"/>
                </a:solidFill>
                <a:latin typeface="+mj-lt"/>
                <a:ea typeface="+mj-ea"/>
                <a:cs typeface="+mj-cs"/>
              </a:rPr>
              <a:t>CAEECC Annual Evaluation Survey Results</a:t>
            </a:r>
          </a:p>
        </p:txBody>
      </p:sp>
      <p:sp>
        <p:nvSpPr>
          <p:cNvPr id="4" name="Slide Number Placeholder 3">
            <a:extLst>
              <a:ext uri="{FF2B5EF4-FFF2-40B4-BE49-F238E27FC236}">
                <a16:creationId xmlns:a16="http://schemas.microsoft.com/office/drawing/2014/main" id="{948517C1-2AA4-2342-B5BA-0ED6EC63D9A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2D1F0E-ADB9-054E-881E-D5691EC4F528}" type="slidenum">
              <a:rPr lang="en-US"/>
              <a:pPr>
                <a:spcAft>
                  <a:spcPts val="600"/>
                </a:spcAft>
              </a:pPr>
              <a:t>24</a:t>
            </a:fld>
            <a:endParaRPr lang="en-US"/>
          </a:p>
        </p:txBody>
      </p:sp>
      <p:graphicFrame>
        <p:nvGraphicFramePr>
          <p:cNvPr id="5" name="Table 4">
            <a:extLst>
              <a:ext uri="{FF2B5EF4-FFF2-40B4-BE49-F238E27FC236}">
                <a16:creationId xmlns:a16="http://schemas.microsoft.com/office/drawing/2014/main" id="{A815645F-4D82-974E-8EDE-865BCA378540}"/>
              </a:ext>
            </a:extLst>
          </p:cNvPr>
          <p:cNvGraphicFramePr>
            <a:graphicFrameLocks noGrp="1"/>
          </p:cNvGraphicFramePr>
          <p:nvPr>
            <p:extLst>
              <p:ext uri="{D42A27DB-BD31-4B8C-83A1-F6EECF244321}">
                <p14:modId xmlns:p14="http://schemas.microsoft.com/office/powerpoint/2010/main" val="3099469565"/>
              </p:ext>
            </p:extLst>
          </p:nvPr>
        </p:nvGraphicFramePr>
        <p:xfrm>
          <a:off x="996462" y="1332502"/>
          <a:ext cx="10046675" cy="4086165"/>
        </p:xfrm>
        <a:graphic>
          <a:graphicData uri="http://schemas.openxmlformats.org/drawingml/2006/table">
            <a:tbl>
              <a:tblPr firstRow="1" bandRow="1">
                <a:tableStyleId>{5C22544A-7EE6-4342-B048-85BDC9FD1C3A}</a:tableStyleId>
              </a:tblPr>
              <a:tblGrid>
                <a:gridCol w="6214622">
                  <a:extLst>
                    <a:ext uri="{9D8B030D-6E8A-4147-A177-3AD203B41FA5}">
                      <a16:colId xmlns:a16="http://schemas.microsoft.com/office/drawing/2014/main" val="387827201"/>
                    </a:ext>
                  </a:extLst>
                </a:gridCol>
                <a:gridCol w="1088854">
                  <a:extLst>
                    <a:ext uri="{9D8B030D-6E8A-4147-A177-3AD203B41FA5}">
                      <a16:colId xmlns:a16="http://schemas.microsoft.com/office/drawing/2014/main" val="2383343630"/>
                    </a:ext>
                  </a:extLst>
                </a:gridCol>
                <a:gridCol w="996462">
                  <a:extLst>
                    <a:ext uri="{9D8B030D-6E8A-4147-A177-3AD203B41FA5}">
                      <a16:colId xmlns:a16="http://schemas.microsoft.com/office/drawing/2014/main" val="2757851061"/>
                    </a:ext>
                  </a:extLst>
                </a:gridCol>
                <a:gridCol w="881936">
                  <a:extLst>
                    <a:ext uri="{9D8B030D-6E8A-4147-A177-3AD203B41FA5}">
                      <a16:colId xmlns:a16="http://schemas.microsoft.com/office/drawing/2014/main" val="1334691238"/>
                    </a:ext>
                  </a:extLst>
                </a:gridCol>
                <a:gridCol w="864801">
                  <a:extLst>
                    <a:ext uri="{9D8B030D-6E8A-4147-A177-3AD203B41FA5}">
                      <a16:colId xmlns:a16="http://schemas.microsoft.com/office/drawing/2014/main" val="2639894605"/>
                    </a:ext>
                  </a:extLst>
                </a:gridCol>
              </a:tblGrid>
              <a:tr h="358653">
                <a:tc>
                  <a:txBody>
                    <a:bodyPr/>
                    <a:lstStyle/>
                    <a:p>
                      <a:pPr algn="l" fontAlgn="t"/>
                      <a:endParaRPr lang="en-US" sz="20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u="none" strike="noStrike" dirty="0">
                          <a:effectLst/>
                        </a:rPr>
                        <a:t>Average</a:t>
                      </a:r>
                      <a:endParaRPr lang="en-US" sz="2000" b="1"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u="none" strike="noStrike">
                          <a:effectLst/>
                        </a:rPr>
                        <a:t>Median</a:t>
                      </a:r>
                      <a:endParaRPr lang="en-US" sz="2000" b="1" i="0" u="none" strike="noStrike">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u="none" strike="noStrike" dirty="0">
                          <a:effectLst/>
                        </a:rPr>
                        <a:t>Low</a:t>
                      </a:r>
                      <a:endParaRPr lang="en-US" sz="2000" b="1"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u="none" strike="noStrike">
                          <a:effectLst/>
                        </a:rPr>
                        <a:t>High</a:t>
                      </a:r>
                      <a:endParaRPr lang="en-US" sz="2000" b="1" i="0" u="none" strike="noStrike">
                        <a:solidFill>
                          <a:srgbClr val="000000"/>
                        </a:solidFill>
                        <a:effectLst/>
                        <a:latin typeface="Arial" panose="020B0604020202020204" pitchFamily="34" charset="0"/>
                      </a:endParaRPr>
                    </a:p>
                  </a:txBody>
                  <a:tcPr marL="16138" marR="16138" marT="16138" marB="0" anchor="ctr"/>
                </a:tc>
                <a:extLst>
                  <a:ext uri="{0D108BD9-81ED-4DB2-BD59-A6C34878D82A}">
                    <a16:rowId xmlns:a16="http://schemas.microsoft.com/office/drawing/2014/main" val="1409950207"/>
                  </a:ext>
                </a:extLst>
              </a:tr>
              <a:tr h="563905">
                <a:tc>
                  <a:txBody>
                    <a:bodyPr/>
                    <a:lstStyle/>
                    <a:p>
                      <a:pPr algn="l" fontAlgn="t"/>
                      <a:r>
                        <a:rPr lang="en-US" sz="2000" u="none" strike="noStrike" dirty="0">
                          <a:effectLst/>
                        </a:rPr>
                        <a:t>Members complying with roles &amp; responsibilities</a:t>
                      </a:r>
                      <a:endParaRPr lang="en-US" sz="20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b="0" i="0" u="none" strike="noStrike" dirty="0">
                          <a:solidFill>
                            <a:srgbClr val="000000"/>
                          </a:solidFill>
                          <a:effectLst/>
                          <a:latin typeface="Arial" panose="020B0604020202020204" pitchFamily="34" charset="0"/>
                        </a:rPr>
                        <a:t>5.2</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5.0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4.0</a:t>
                      </a:r>
                    </a:p>
                  </a:txBody>
                  <a:tcPr marL="9525" marR="9525" marT="9525" marB="0" anchor="ctr"/>
                </a:tc>
                <a:tc>
                  <a:txBody>
                    <a:bodyPr/>
                    <a:lstStyle/>
                    <a:p>
                      <a:pPr algn="ctr" fontAlgn="t"/>
                      <a:r>
                        <a:rPr lang="en-US" sz="2000" b="0" i="0" u="none" strike="noStrike">
                          <a:solidFill>
                            <a:srgbClr val="000000"/>
                          </a:solidFill>
                          <a:effectLst/>
                          <a:latin typeface="Arial" panose="020B0604020202020204" pitchFamily="34" charset="0"/>
                        </a:rPr>
                        <a:t>6.0</a:t>
                      </a:r>
                    </a:p>
                  </a:txBody>
                  <a:tcPr marL="9525" marR="9525" marT="9525" marB="0" anchor="ctr"/>
                </a:tc>
                <a:extLst>
                  <a:ext uri="{0D108BD9-81ED-4DB2-BD59-A6C34878D82A}">
                    <a16:rowId xmlns:a16="http://schemas.microsoft.com/office/drawing/2014/main" val="2741741347"/>
                  </a:ext>
                </a:extLst>
              </a:tr>
              <a:tr h="593356">
                <a:tc>
                  <a:txBody>
                    <a:bodyPr/>
                    <a:lstStyle/>
                    <a:p>
                      <a:pPr algn="l" fontAlgn="t"/>
                      <a:r>
                        <a:rPr lang="en-US" sz="2000" u="none" strike="noStrike">
                          <a:effectLst/>
                        </a:rPr>
                        <a:t>Facilitation team </a:t>
                      </a:r>
                      <a:r>
                        <a:rPr lang="en-US" sz="2000" u="none" strike="noStrike" dirty="0">
                          <a:effectLst/>
                        </a:rPr>
                        <a:t>complying with roles &amp; responsibilities</a:t>
                      </a:r>
                      <a:endParaRPr lang="en-US" sz="20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b="0" i="0" u="none" strike="noStrike" dirty="0">
                          <a:solidFill>
                            <a:srgbClr val="000000"/>
                          </a:solidFill>
                          <a:effectLst/>
                          <a:latin typeface="Arial" panose="020B0604020202020204" pitchFamily="34" charset="0"/>
                        </a:rPr>
                        <a:t>5.3</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5.0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2.0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6.0</a:t>
                      </a:r>
                    </a:p>
                  </a:txBody>
                  <a:tcPr marL="9525" marR="9525" marT="9525" marB="0" anchor="ctr"/>
                </a:tc>
                <a:extLst>
                  <a:ext uri="{0D108BD9-81ED-4DB2-BD59-A6C34878D82A}">
                    <a16:rowId xmlns:a16="http://schemas.microsoft.com/office/drawing/2014/main" val="1493448288"/>
                  </a:ext>
                </a:extLst>
              </a:tr>
              <a:tr h="575375">
                <a:tc>
                  <a:txBody>
                    <a:bodyPr/>
                    <a:lstStyle/>
                    <a:p>
                      <a:pPr algn="l" fontAlgn="t"/>
                      <a:r>
                        <a:rPr lang="en-US" sz="2000" u="none" strike="noStrike">
                          <a:effectLst/>
                        </a:rPr>
                        <a:t>Co-chairs complying with roles &amp; responsibilities</a:t>
                      </a:r>
                      <a:endParaRPr lang="en-US" sz="2000" b="0" i="0" u="none" strike="noStrike">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b="0" i="0" u="none" strike="noStrike">
                          <a:solidFill>
                            <a:srgbClr val="000000"/>
                          </a:solidFill>
                          <a:effectLst/>
                          <a:latin typeface="Arial" panose="020B0604020202020204" pitchFamily="34" charset="0"/>
                        </a:rPr>
                        <a:t>5.1</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6.0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3.0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6.0</a:t>
                      </a:r>
                    </a:p>
                  </a:txBody>
                  <a:tcPr marL="9525" marR="9525" marT="9525" marB="0" anchor="ctr"/>
                </a:tc>
                <a:extLst>
                  <a:ext uri="{0D108BD9-81ED-4DB2-BD59-A6C34878D82A}">
                    <a16:rowId xmlns:a16="http://schemas.microsoft.com/office/drawing/2014/main" val="1200912428"/>
                  </a:ext>
                </a:extLst>
              </a:tr>
              <a:tr h="539414">
                <a:tc>
                  <a:txBody>
                    <a:bodyPr/>
                    <a:lstStyle/>
                    <a:p>
                      <a:pPr algn="l" fontAlgn="t"/>
                      <a:r>
                        <a:rPr lang="en-US" sz="2000" u="none" strike="noStrike">
                          <a:effectLst/>
                        </a:rPr>
                        <a:t>Adhering to groundrules for substantive issues</a:t>
                      </a:r>
                      <a:endParaRPr lang="en-US" sz="2000" b="0" i="0" u="none" strike="noStrike">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b="0" i="0" u="none" strike="noStrike">
                          <a:solidFill>
                            <a:srgbClr val="000000"/>
                          </a:solidFill>
                          <a:effectLst/>
                          <a:latin typeface="Arial" panose="020B0604020202020204" pitchFamily="34" charset="0"/>
                        </a:rPr>
                        <a:t>4.8</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4.0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4.0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6.0</a:t>
                      </a:r>
                    </a:p>
                  </a:txBody>
                  <a:tcPr marL="9525" marR="9525" marT="9525" marB="0" anchor="ctr"/>
                </a:tc>
                <a:extLst>
                  <a:ext uri="{0D108BD9-81ED-4DB2-BD59-A6C34878D82A}">
                    <a16:rowId xmlns:a16="http://schemas.microsoft.com/office/drawing/2014/main" val="481878689"/>
                  </a:ext>
                </a:extLst>
              </a:tr>
              <a:tr h="503691">
                <a:tc>
                  <a:txBody>
                    <a:bodyPr/>
                    <a:lstStyle/>
                    <a:p>
                      <a:pPr algn="l" fontAlgn="t"/>
                      <a:r>
                        <a:rPr lang="en-US" sz="2000" u="none" strike="noStrike">
                          <a:effectLst/>
                        </a:rPr>
                        <a:t>Adhering to groundrules for process issues</a:t>
                      </a:r>
                      <a:endParaRPr lang="en-US" sz="2000" b="0" i="0" u="none" strike="noStrike">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b="0" i="0" u="none" strike="noStrike">
                          <a:solidFill>
                            <a:srgbClr val="000000"/>
                          </a:solidFill>
                          <a:effectLst/>
                          <a:latin typeface="Arial" panose="020B0604020202020204" pitchFamily="34" charset="0"/>
                        </a:rPr>
                        <a:t>4.7</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4.0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3.0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6.0</a:t>
                      </a:r>
                    </a:p>
                  </a:txBody>
                  <a:tcPr marL="9525" marR="9525" marT="9525" marB="0" anchor="ctr"/>
                </a:tc>
                <a:extLst>
                  <a:ext uri="{0D108BD9-81ED-4DB2-BD59-A6C34878D82A}">
                    <a16:rowId xmlns:a16="http://schemas.microsoft.com/office/drawing/2014/main" val="1260677111"/>
                  </a:ext>
                </a:extLst>
              </a:tr>
              <a:tr h="593118">
                <a:tc>
                  <a:txBody>
                    <a:bodyPr/>
                    <a:lstStyle/>
                    <a:p>
                      <a:pPr algn="l" fontAlgn="t"/>
                      <a:r>
                        <a:rPr lang="en-US" sz="2000" u="none" strike="noStrike">
                          <a:effectLst/>
                        </a:rPr>
                        <a:t>Clarity on who is responsible for groundrule enforcement</a:t>
                      </a:r>
                      <a:endParaRPr lang="en-US" sz="2000" b="0" i="0" u="none" strike="noStrike">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b="0" i="0" u="none" strike="noStrike">
                          <a:solidFill>
                            <a:srgbClr val="000000"/>
                          </a:solidFill>
                          <a:effectLst/>
                          <a:latin typeface="Arial" panose="020B0604020202020204" pitchFamily="34" charset="0"/>
                        </a:rPr>
                        <a:t>4.5</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5.0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1.0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6.0</a:t>
                      </a:r>
                    </a:p>
                  </a:txBody>
                  <a:tcPr marL="9525" marR="9525" marT="9525" marB="0" anchor="ctr"/>
                </a:tc>
                <a:extLst>
                  <a:ext uri="{0D108BD9-81ED-4DB2-BD59-A6C34878D82A}">
                    <a16:rowId xmlns:a16="http://schemas.microsoft.com/office/drawing/2014/main" val="3925591773"/>
                  </a:ext>
                </a:extLst>
              </a:tr>
              <a:tr h="358653">
                <a:tc>
                  <a:txBody>
                    <a:bodyPr/>
                    <a:lstStyle/>
                    <a:p>
                      <a:pPr algn="l" fontAlgn="t"/>
                      <a:r>
                        <a:rPr lang="en-US" sz="2000" u="none" strike="noStrike" dirty="0">
                          <a:effectLst/>
                        </a:rPr>
                        <a:t>CAEECC fosters open &amp; honest dialogue</a:t>
                      </a:r>
                      <a:endParaRPr lang="en-US" sz="20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t"/>
                      <a:r>
                        <a:rPr lang="en-US" sz="2000" b="0" i="0" u="none" strike="noStrike">
                          <a:solidFill>
                            <a:srgbClr val="000000"/>
                          </a:solidFill>
                          <a:effectLst/>
                          <a:latin typeface="Arial" panose="020B0604020202020204" pitchFamily="34" charset="0"/>
                        </a:rPr>
                        <a:t>5.2</a:t>
                      </a:r>
                    </a:p>
                  </a:txBody>
                  <a:tcPr marL="9525" marR="9525" marT="9525" marB="0" anchor="ctr"/>
                </a:tc>
                <a:tc>
                  <a:txBody>
                    <a:bodyPr/>
                    <a:lstStyle/>
                    <a:p>
                      <a:pPr algn="ctr" fontAlgn="t"/>
                      <a:r>
                        <a:rPr lang="en-US" sz="2000" b="0" i="0" u="none" strike="noStrike">
                          <a:solidFill>
                            <a:srgbClr val="000000"/>
                          </a:solidFill>
                          <a:effectLst/>
                          <a:latin typeface="Arial" panose="020B0604020202020204" pitchFamily="34" charset="0"/>
                        </a:rPr>
                        <a:t>5.0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1.0</a:t>
                      </a:r>
                    </a:p>
                  </a:txBody>
                  <a:tcPr marL="9525" marR="9525" marT="9525" marB="0" anchor="ctr"/>
                </a:tc>
                <a:tc>
                  <a:txBody>
                    <a:bodyPr/>
                    <a:lstStyle/>
                    <a:p>
                      <a:pPr algn="ctr" fontAlgn="t"/>
                      <a:r>
                        <a:rPr lang="en-US" sz="2000" b="0" i="0" u="none" strike="noStrike" dirty="0">
                          <a:solidFill>
                            <a:srgbClr val="000000"/>
                          </a:solidFill>
                          <a:effectLst/>
                          <a:latin typeface="Arial" panose="020B0604020202020204" pitchFamily="34" charset="0"/>
                        </a:rPr>
                        <a:t>6.0</a:t>
                      </a:r>
                    </a:p>
                  </a:txBody>
                  <a:tcPr marL="9525" marR="9525" marT="9525" marB="0" anchor="ctr"/>
                </a:tc>
                <a:extLst>
                  <a:ext uri="{0D108BD9-81ED-4DB2-BD59-A6C34878D82A}">
                    <a16:rowId xmlns:a16="http://schemas.microsoft.com/office/drawing/2014/main" val="1699665387"/>
                  </a:ext>
                </a:extLst>
              </a:tr>
            </a:tbl>
          </a:graphicData>
        </a:graphic>
      </p:graphicFrame>
      <p:sp>
        <p:nvSpPr>
          <p:cNvPr id="15" name="TextBox 14">
            <a:extLst>
              <a:ext uri="{FF2B5EF4-FFF2-40B4-BE49-F238E27FC236}">
                <a16:creationId xmlns:a16="http://schemas.microsoft.com/office/drawing/2014/main" id="{A53E0604-26FA-5E4F-B9CD-7C4A781F2683}"/>
              </a:ext>
            </a:extLst>
          </p:cNvPr>
          <p:cNvSpPr txBox="1"/>
          <p:nvPr/>
        </p:nvSpPr>
        <p:spPr>
          <a:xfrm>
            <a:off x="996462" y="5679069"/>
            <a:ext cx="10046676" cy="1145850"/>
          </a:xfrm>
          <a:prstGeom prst="rect">
            <a:avLst/>
          </a:prstGeom>
          <a:ln>
            <a:solidFill>
              <a:schemeClr val="tx1"/>
            </a:solidFill>
          </a:ln>
        </p:spPr>
        <p:txBody>
          <a:bodyPr vert="horz" lIns="91440" tIns="45720" rIns="91440" bIns="45720" rtlCol="0" anchor="ctr">
            <a:normAutofit/>
          </a:bodyPr>
          <a:lstStyle/>
          <a:p>
            <a:pPr>
              <a:lnSpc>
                <a:spcPct val="90000"/>
              </a:lnSpc>
              <a:spcAft>
                <a:spcPts val="600"/>
              </a:spcAft>
            </a:pPr>
            <a:r>
              <a:rPr lang="en-US" sz="1300" u="sng" dirty="0"/>
              <a:t>Notes</a:t>
            </a:r>
            <a:r>
              <a:rPr lang="en-US" sz="1300" dirty="0"/>
              <a:t> </a:t>
            </a:r>
          </a:p>
          <a:p>
            <a:pPr>
              <a:lnSpc>
                <a:spcPct val="90000"/>
              </a:lnSpc>
              <a:spcAft>
                <a:spcPts val="600"/>
              </a:spcAft>
            </a:pPr>
            <a:r>
              <a:rPr lang="en-US" sz="1300" dirty="0"/>
              <a:t>1) Scores are 1-6 scale, where 1 is "strongly disagree" and 6 is "strongly agree”</a:t>
            </a:r>
            <a:r>
              <a:rPr lang="en-US" sz="1400" dirty="0"/>
              <a:t> ; and 3.5 is mid-point of 1-6 scale </a:t>
            </a:r>
            <a:endParaRPr lang="en-US" sz="1300" dirty="0"/>
          </a:p>
          <a:p>
            <a:pPr>
              <a:lnSpc>
                <a:spcPct val="90000"/>
              </a:lnSpc>
              <a:spcAft>
                <a:spcPts val="600"/>
              </a:spcAft>
            </a:pPr>
            <a:r>
              <a:rPr lang="en-US" sz="1300" dirty="0"/>
              <a:t>2) Scores based on responses from 17 of 21 members</a:t>
            </a:r>
          </a:p>
        </p:txBody>
      </p:sp>
    </p:spTree>
    <p:extLst>
      <p:ext uri="{BB962C8B-B14F-4D97-AF65-F5344CB8AC3E}">
        <p14:creationId xmlns:p14="http://schemas.microsoft.com/office/powerpoint/2010/main" val="2298867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67230-FF13-E545-AD48-D47A731D7C60}"/>
              </a:ext>
            </a:extLst>
          </p:cNvPr>
          <p:cNvSpPr>
            <a:spLocks noGrp="1"/>
          </p:cNvSpPr>
          <p:nvPr>
            <p:ph type="title"/>
          </p:nvPr>
        </p:nvSpPr>
        <p:spPr/>
        <p:txBody>
          <a:bodyPr/>
          <a:lstStyle/>
          <a:p>
            <a:r>
              <a:rPr lang="en-US" dirty="0"/>
              <a:t>CAEECC </a:t>
            </a:r>
            <a:r>
              <a:rPr lang="en-US" dirty="0" err="1"/>
              <a:t>Groundrule</a:t>
            </a:r>
            <a:r>
              <a:rPr lang="en-US" dirty="0"/>
              <a:t> Compliance Survey Key Results</a:t>
            </a:r>
          </a:p>
        </p:txBody>
      </p:sp>
      <p:sp>
        <p:nvSpPr>
          <p:cNvPr id="3" name="Content Placeholder 2">
            <a:extLst>
              <a:ext uri="{FF2B5EF4-FFF2-40B4-BE49-F238E27FC236}">
                <a16:creationId xmlns:a16="http://schemas.microsoft.com/office/drawing/2014/main" id="{479868D1-B3D5-6540-87E8-660FD09AF3DF}"/>
              </a:ext>
            </a:extLst>
          </p:cNvPr>
          <p:cNvSpPr>
            <a:spLocks noGrp="1"/>
          </p:cNvSpPr>
          <p:nvPr>
            <p:ph idx="1"/>
          </p:nvPr>
        </p:nvSpPr>
        <p:spPr/>
        <p:txBody>
          <a:bodyPr>
            <a:normAutofit fontScale="85000" lnSpcReduction="10000"/>
          </a:bodyPr>
          <a:lstStyle/>
          <a:p>
            <a:r>
              <a:rPr lang="en-US" dirty="0"/>
              <a:t>Members generally feel that Member (5.2); Facilitation Team (5.3); and Co-chair (5.1) compliance with their respective roles and responsibilities was fairly high</a:t>
            </a:r>
          </a:p>
          <a:p>
            <a:r>
              <a:rPr lang="en-US" dirty="0"/>
              <a:t>Members also generally feel that </a:t>
            </a:r>
            <a:r>
              <a:rPr lang="en-US" dirty="0" err="1"/>
              <a:t>groundrules</a:t>
            </a:r>
            <a:r>
              <a:rPr lang="en-US" dirty="0"/>
              <a:t> related to Substance (4.8) and process (4.7) were being adhered to</a:t>
            </a:r>
          </a:p>
          <a:p>
            <a:r>
              <a:rPr lang="en-US" dirty="0"/>
              <a:t>Almost all Members feel that CAEECC fosters open &amp; honest dialogue (5.2), although one Member gave this a 1</a:t>
            </a:r>
          </a:p>
          <a:p>
            <a:r>
              <a:rPr lang="en-US" dirty="0"/>
              <a:t>The lowest score was whether there’s clarity for who’s responsible for groundrule enforcement (4.5), with two Members giving this a 1</a:t>
            </a:r>
          </a:p>
          <a:p>
            <a:r>
              <a:rPr lang="en-US" dirty="0"/>
              <a:t>We received associated comments from only 3 Members, with only one proposing areas for potential </a:t>
            </a:r>
            <a:r>
              <a:rPr lang="en-US" dirty="0" err="1"/>
              <a:t>groundrule</a:t>
            </a:r>
            <a:r>
              <a:rPr lang="en-US" dirty="0"/>
              <a:t> modifications but no specific </a:t>
            </a:r>
            <a:r>
              <a:rPr lang="en-US" dirty="0" err="1"/>
              <a:t>groundrule</a:t>
            </a:r>
            <a:r>
              <a:rPr lang="en-US" dirty="0"/>
              <a:t> language; however, the Co-Chairs/Facilitation Team are proposing a set of </a:t>
            </a:r>
            <a:r>
              <a:rPr lang="en-US" dirty="0" err="1"/>
              <a:t>groundrules</a:t>
            </a:r>
            <a:r>
              <a:rPr lang="en-US" dirty="0"/>
              <a:t> related to clarifying </a:t>
            </a:r>
            <a:r>
              <a:rPr lang="en-US" dirty="0" err="1"/>
              <a:t>groundrule</a:t>
            </a:r>
            <a:r>
              <a:rPr lang="en-US" dirty="0"/>
              <a:t> enforcement</a:t>
            </a:r>
          </a:p>
        </p:txBody>
      </p:sp>
      <p:sp>
        <p:nvSpPr>
          <p:cNvPr id="4" name="Slide Number Placeholder 3">
            <a:extLst>
              <a:ext uri="{FF2B5EF4-FFF2-40B4-BE49-F238E27FC236}">
                <a16:creationId xmlns:a16="http://schemas.microsoft.com/office/drawing/2014/main" id="{9DD36976-C7A6-9649-87DA-E7A3FAA13963}"/>
              </a:ext>
            </a:extLst>
          </p:cNvPr>
          <p:cNvSpPr>
            <a:spLocks noGrp="1"/>
          </p:cNvSpPr>
          <p:nvPr>
            <p:ph type="sldNum" sz="quarter" idx="12"/>
          </p:nvPr>
        </p:nvSpPr>
        <p:spPr/>
        <p:txBody>
          <a:bodyPr/>
          <a:lstStyle/>
          <a:p>
            <a:fld id="{B52D1F0E-ADB9-054E-881E-D5691EC4F528}" type="slidenum">
              <a:rPr lang="en-US" smtClean="0"/>
              <a:t>25</a:t>
            </a:fld>
            <a:endParaRPr lang="en-US"/>
          </a:p>
        </p:txBody>
      </p:sp>
    </p:spTree>
    <p:extLst>
      <p:ext uri="{BB962C8B-B14F-4D97-AF65-F5344CB8AC3E}">
        <p14:creationId xmlns:p14="http://schemas.microsoft.com/office/powerpoint/2010/main" val="379651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8B31-1C24-DE42-8A09-64EF725DF645}"/>
              </a:ext>
            </a:extLst>
          </p:cNvPr>
          <p:cNvSpPr>
            <a:spLocks noGrp="1"/>
          </p:cNvSpPr>
          <p:nvPr>
            <p:ph type="title"/>
          </p:nvPr>
        </p:nvSpPr>
        <p:spPr/>
        <p:txBody>
          <a:bodyPr/>
          <a:lstStyle/>
          <a:p>
            <a:r>
              <a:rPr lang="en-US" dirty="0"/>
              <a:t>Proposed </a:t>
            </a:r>
            <a:r>
              <a:rPr lang="en-US" dirty="0" err="1"/>
              <a:t>Groundrule</a:t>
            </a:r>
            <a:r>
              <a:rPr lang="en-US" dirty="0"/>
              <a:t> Changes</a:t>
            </a:r>
          </a:p>
        </p:txBody>
      </p:sp>
      <p:sp>
        <p:nvSpPr>
          <p:cNvPr id="3" name="Content Placeholder 2">
            <a:extLst>
              <a:ext uri="{FF2B5EF4-FFF2-40B4-BE49-F238E27FC236}">
                <a16:creationId xmlns:a16="http://schemas.microsoft.com/office/drawing/2014/main" id="{4B49CAAB-3CDC-8744-961B-76C46649C0F8}"/>
              </a:ext>
            </a:extLst>
          </p:cNvPr>
          <p:cNvSpPr>
            <a:spLocks noGrp="1"/>
          </p:cNvSpPr>
          <p:nvPr>
            <p:ph idx="1"/>
          </p:nvPr>
        </p:nvSpPr>
        <p:spPr/>
        <p:txBody>
          <a:bodyPr/>
          <a:lstStyle/>
          <a:p>
            <a:r>
              <a:rPr lang="en-US" dirty="0"/>
              <a:t>New groundrules on </a:t>
            </a:r>
            <a:r>
              <a:rPr lang="en-US" b="1" dirty="0"/>
              <a:t>Enforcement</a:t>
            </a:r>
            <a:r>
              <a:rPr lang="en-US" dirty="0"/>
              <a:t> of Roles &amp; Responsibilities and Groundrules – see “Proposed New Enforcement Groundrules” on the 3/17 Full Quarterly CAEECC meeting page: </a:t>
            </a:r>
            <a:r>
              <a:rPr lang="en-US" dirty="0">
                <a:solidFill>
                  <a:srgbClr val="FF0000"/>
                </a:solidFill>
                <a:hlinkClick r:id="rId2"/>
              </a:rPr>
              <a:t>https://www.caeecc.org/3-17-21-full-caeecc-mtg</a:t>
            </a:r>
            <a:r>
              <a:rPr lang="en-US" dirty="0">
                <a:solidFill>
                  <a:srgbClr val="FF0000"/>
                </a:solidFill>
              </a:rPr>
              <a:t> </a:t>
            </a:r>
          </a:p>
          <a:p>
            <a:r>
              <a:rPr lang="en-US" dirty="0"/>
              <a:t>Other groundrule changes?</a:t>
            </a:r>
          </a:p>
        </p:txBody>
      </p:sp>
      <p:sp>
        <p:nvSpPr>
          <p:cNvPr id="5" name="Slide Number Placeholder 4">
            <a:extLst>
              <a:ext uri="{FF2B5EF4-FFF2-40B4-BE49-F238E27FC236}">
                <a16:creationId xmlns:a16="http://schemas.microsoft.com/office/drawing/2014/main" id="{91756794-FB31-9D49-B5E3-FCC329B79B02}"/>
              </a:ext>
            </a:extLst>
          </p:cNvPr>
          <p:cNvSpPr>
            <a:spLocks noGrp="1"/>
          </p:cNvSpPr>
          <p:nvPr>
            <p:ph type="sldNum" sz="quarter" idx="12"/>
          </p:nvPr>
        </p:nvSpPr>
        <p:spPr/>
        <p:txBody>
          <a:bodyPr/>
          <a:lstStyle/>
          <a:p>
            <a:fld id="{B52D1F0E-ADB9-054E-881E-D5691EC4F528}" type="slidenum">
              <a:rPr lang="en-US" smtClean="0"/>
              <a:t>26</a:t>
            </a:fld>
            <a:endParaRPr lang="en-US"/>
          </a:p>
        </p:txBody>
      </p:sp>
    </p:spTree>
    <p:extLst>
      <p:ext uri="{BB962C8B-B14F-4D97-AF65-F5344CB8AC3E}">
        <p14:creationId xmlns:p14="http://schemas.microsoft.com/office/powerpoint/2010/main" val="2006449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531-5754-8E48-BBF1-2887948DEB31}"/>
              </a:ext>
            </a:extLst>
          </p:cNvPr>
          <p:cNvSpPr>
            <a:spLocks noGrp="1"/>
          </p:cNvSpPr>
          <p:nvPr>
            <p:ph type="title"/>
          </p:nvPr>
        </p:nvSpPr>
        <p:spPr/>
        <p:txBody>
          <a:bodyPr/>
          <a:lstStyle/>
          <a:p>
            <a:r>
              <a:rPr lang="en-US" dirty="0"/>
              <a:t>CAEECC Conflict of Interest(COI) Policies/Enforcement/Updating</a:t>
            </a:r>
          </a:p>
        </p:txBody>
      </p:sp>
      <p:sp>
        <p:nvSpPr>
          <p:cNvPr id="3" name="Content Placeholder 2">
            <a:extLst>
              <a:ext uri="{FF2B5EF4-FFF2-40B4-BE49-F238E27FC236}">
                <a16:creationId xmlns:a16="http://schemas.microsoft.com/office/drawing/2014/main" id="{3351EA3E-A3F3-B048-AF0B-F1B775B959A1}"/>
              </a:ext>
            </a:extLst>
          </p:cNvPr>
          <p:cNvSpPr>
            <a:spLocks noGrp="1"/>
          </p:cNvSpPr>
          <p:nvPr>
            <p:ph idx="1"/>
          </p:nvPr>
        </p:nvSpPr>
        <p:spPr/>
        <p:txBody>
          <a:bodyPr/>
          <a:lstStyle/>
          <a:p>
            <a:r>
              <a:rPr lang="en-US" dirty="0"/>
              <a:t>History, intent, and content of CAEECC’s COI policies and enforcement </a:t>
            </a:r>
          </a:p>
          <a:p>
            <a:r>
              <a:rPr lang="en-US" dirty="0"/>
              <a:t>CAEECC Discussion</a:t>
            </a:r>
          </a:p>
          <a:p>
            <a:pPr lvl="1"/>
            <a:r>
              <a:rPr lang="en-US" dirty="0"/>
              <a:t>Is a CAEECC COI policy/set of </a:t>
            </a:r>
            <a:r>
              <a:rPr lang="en-US" dirty="0" err="1"/>
              <a:t>groundrules</a:t>
            </a:r>
            <a:r>
              <a:rPr lang="en-US" dirty="0"/>
              <a:t> still necessary?</a:t>
            </a:r>
          </a:p>
          <a:p>
            <a:pPr lvl="1"/>
            <a:r>
              <a:rPr lang="en-US" dirty="0"/>
              <a:t>If so how, if at all, should it be updated, and by whom?</a:t>
            </a:r>
          </a:p>
          <a:p>
            <a:pPr lvl="1"/>
            <a:r>
              <a:rPr lang="en-US" dirty="0"/>
              <a:t>How should it be enforced, and by whom?</a:t>
            </a:r>
          </a:p>
        </p:txBody>
      </p:sp>
      <p:sp>
        <p:nvSpPr>
          <p:cNvPr id="4" name="Slide Number Placeholder 3">
            <a:extLst>
              <a:ext uri="{FF2B5EF4-FFF2-40B4-BE49-F238E27FC236}">
                <a16:creationId xmlns:a16="http://schemas.microsoft.com/office/drawing/2014/main" id="{5B786CC5-BB23-F644-AFF6-768AF1078A72}"/>
              </a:ext>
            </a:extLst>
          </p:cNvPr>
          <p:cNvSpPr>
            <a:spLocks noGrp="1"/>
          </p:cNvSpPr>
          <p:nvPr>
            <p:ph type="sldNum" sz="quarter" idx="12"/>
          </p:nvPr>
        </p:nvSpPr>
        <p:spPr/>
        <p:txBody>
          <a:bodyPr/>
          <a:lstStyle/>
          <a:p>
            <a:fld id="{B52D1F0E-ADB9-054E-881E-D5691EC4F528}" type="slidenum">
              <a:rPr lang="en-US" smtClean="0"/>
              <a:t>27</a:t>
            </a:fld>
            <a:endParaRPr lang="en-US"/>
          </a:p>
        </p:txBody>
      </p:sp>
    </p:spTree>
    <p:extLst>
      <p:ext uri="{BB962C8B-B14F-4D97-AF65-F5344CB8AC3E}">
        <p14:creationId xmlns:p14="http://schemas.microsoft.com/office/powerpoint/2010/main" val="3206333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endParaRPr lang="en-US" sz="2000" i="1" dirty="0">
              <a:solidFill>
                <a:schemeClr val="accent1"/>
              </a:solidFill>
            </a:endParaRP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a:t>Break</a:t>
            </a:r>
          </a:p>
        </p:txBody>
      </p:sp>
      <p:sp>
        <p:nvSpPr>
          <p:cNvPr id="9" name="Freeform: Shape 8">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28</a:t>
            </a:fld>
            <a:endParaRPr lang="en-US"/>
          </a:p>
        </p:txBody>
      </p:sp>
    </p:spTree>
    <p:extLst>
      <p:ext uri="{BB962C8B-B14F-4D97-AF65-F5344CB8AC3E}">
        <p14:creationId xmlns:p14="http://schemas.microsoft.com/office/powerpoint/2010/main" val="57268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3: EE Portfolio Reform</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259FBEC-86C1-2B43-9019-A0B3F96FFA92}"/>
              </a:ext>
            </a:extLst>
          </p:cNvPr>
          <p:cNvSpPr>
            <a:spLocks noGrp="1"/>
          </p:cNvSpPr>
          <p:nvPr>
            <p:ph type="sldNum" sz="quarter" idx="12"/>
          </p:nvPr>
        </p:nvSpPr>
        <p:spPr/>
        <p:txBody>
          <a:bodyPr/>
          <a:lstStyle/>
          <a:p>
            <a:fld id="{B52D1F0E-ADB9-054E-881E-D5691EC4F528}" type="slidenum">
              <a:rPr lang="en-US" smtClean="0"/>
              <a:t>29</a:t>
            </a:fld>
            <a:endParaRPr lang="en-US"/>
          </a:p>
        </p:txBody>
      </p:sp>
    </p:spTree>
    <p:extLst>
      <p:ext uri="{BB962C8B-B14F-4D97-AF65-F5344CB8AC3E}">
        <p14:creationId xmlns:p14="http://schemas.microsoft.com/office/powerpoint/2010/main" val="224729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EF9468-6834-2C46-9CF3-EDF8E3C7E460}"/>
              </a:ext>
            </a:extLst>
          </p:cNvPr>
          <p:cNvSpPr>
            <a:spLocks noGrp="1"/>
          </p:cNvSpPr>
          <p:nvPr>
            <p:ph type="title"/>
          </p:nvPr>
        </p:nvSpPr>
        <p:spPr>
          <a:xfrm>
            <a:off x="391378" y="320675"/>
            <a:ext cx="11407487" cy="1325563"/>
          </a:xfrm>
        </p:spPr>
        <p:txBody>
          <a:bodyPr>
            <a:normAutofit/>
          </a:bodyPr>
          <a:lstStyle/>
          <a:p>
            <a:r>
              <a:rPr lang="en-US" sz="5400">
                <a:solidFill>
                  <a:schemeClr val="bg1"/>
                </a:solidFill>
              </a:rPr>
              <a:t>WebEx Technical Reminders</a:t>
            </a:r>
          </a:p>
        </p:txBody>
      </p:sp>
      <p:graphicFrame>
        <p:nvGraphicFramePr>
          <p:cNvPr id="5" name="Content Placeholder 2">
            <a:extLst>
              <a:ext uri="{FF2B5EF4-FFF2-40B4-BE49-F238E27FC236}">
                <a16:creationId xmlns:a16="http://schemas.microsoft.com/office/drawing/2014/main" id="{86A66418-6223-4001-AD7F-C87BB3772AAE}"/>
              </a:ext>
            </a:extLst>
          </p:cNvPr>
          <p:cNvGraphicFramePr>
            <a:graphicFrameLocks noGrp="1"/>
          </p:cNvGraphicFramePr>
          <p:nvPr>
            <p:ph idx="1"/>
            <p:extLst>
              <p:ext uri="{D42A27DB-BD31-4B8C-83A1-F6EECF244321}">
                <p14:modId xmlns:p14="http://schemas.microsoft.com/office/powerpoint/2010/main" val="611049047"/>
              </p:ext>
            </p:extLst>
          </p:nvPr>
        </p:nvGraphicFramePr>
        <p:xfrm>
          <a:off x="391379" y="1976293"/>
          <a:ext cx="11288995" cy="4093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AB616397-E0D5-7F48-87F6-5D49C0454F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78" y="2255083"/>
            <a:ext cx="3794080" cy="2276449"/>
          </a:xfrm>
          <a:prstGeom prst="rect">
            <a:avLst/>
          </a:prstGeom>
          <a:solidFill>
            <a:schemeClr val="tx1"/>
          </a:solidFill>
          <a:ln>
            <a:solidFill>
              <a:schemeClr val="tx1"/>
            </a:solidFill>
          </a:ln>
        </p:spPr>
      </p:pic>
      <p:sp>
        <p:nvSpPr>
          <p:cNvPr id="4" name="TextBox 3">
            <a:extLst>
              <a:ext uri="{FF2B5EF4-FFF2-40B4-BE49-F238E27FC236}">
                <a16:creationId xmlns:a16="http://schemas.microsoft.com/office/drawing/2014/main" id="{CB352B4E-D5A8-BF43-B14C-E1CFC460F146}"/>
              </a:ext>
            </a:extLst>
          </p:cNvPr>
          <p:cNvSpPr txBox="1"/>
          <p:nvPr/>
        </p:nvSpPr>
        <p:spPr>
          <a:xfrm>
            <a:off x="287994" y="1907344"/>
            <a:ext cx="227917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Image courtesy: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Blended Learning</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199AFB3-9975-4949-940E-B5EE27D1493A}"/>
              </a:ext>
            </a:extLst>
          </p:cNvPr>
          <p:cNvSpPr>
            <a:spLocks noGrp="1"/>
          </p:cNvSpPr>
          <p:nvPr>
            <p:ph type="sldNum" sz="quarter" idx="12"/>
          </p:nvPr>
        </p:nvSpPr>
        <p:spPr/>
        <p:txBody>
          <a:bodyPr/>
          <a:lstStyle/>
          <a:p>
            <a:fld id="{B52D1F0E-ADB9-054E-881E-D5691EC4F528}" type="slidenum">
              <a:rPr lang="en-US" smtClean="0"/>
              <a:t>3</a:t>
            </a:fld>
            <a:endParaRPr lang="en-US"/>
          </a:p>
        </p:txBody>
      </p:sp>
      <p:sp>
        <p:nvSpPr>
          <p:cNvPr id="6" name="TextBox 5">
            <a:extLst>
              <a:ext uri="{FF2B5EF4-FFF2-40B4-BE49-F238E27FC236}">
                <a16:creationId xmlns:a16="http://schemas.microsoft.com/office/drawing/2014/main" id="{39D72A36-CE11-854D-9662-FFF956C99547}"/>
              </a:ext>
            </a:extLst>
          </p:cNvPr>
          <p:cNvSpPr txBox="1"/>
          <p:nvPr/>
        </p:nvSpPr>
        <p:spPr>
          <a:xfrm>
            <a:off x="391377" y="5396408"/>
            <a:ext cx="10565093" cy="1200329"/>
          </a:xfrm>
          <a:prstGeom prst="rect">
            <a:avLst/>
          </a:prstGeom>
          <a:noFill/>
          <a:ln>
            <a:solidFill>
              <a:schemeClr val="accent1"/>
            </a:solidFill>
          </a:ln>
        </p:spPr>
        <p:txBody>
          <a:bodyPr wrap="square" rtlCol="0">
            <a:spAutoFit/>
          </a:bodyPr>
          <a:lstStyle/>
          <a:p>
            <a:r>
              <a:rPr lang="en-US" dirty="0"/>
              <a:t>Note: members of the MTWG and EE Filing working groups, who are not formal CAEECC members, will be able to provide input and ask questions in Sessions 1 and 3, respectively, by emailing Susan </a:t>
            </a:r>
            <a:r>
              <a:rPr lang="en-US" dirty="0" err="1"/>
              <a:t>Rivo</a:t>
            </a:r>
            <a:r>
              <a:rPr lang="en-US" dirty="0"/>
              <a:t> at </a:t>
            </a:r>
            <a:r>
              <a:rPr lang="en-US" u="sng" dirty="0">
                <a:hlinkClick r:id="rId9"/>
              </a:rPr>
              <a:t>susan@raabassociates.org</a:t>
            </a:r>
            <a:r>
              <a:rPr lang="en-US" dirty="0"/>
              <a:t> – Susan will elevate you to panelist so you can raise your hand and speak</a:t>
            </a:r>
          </a:p>
          <a:p>
            <a:endParaRPr lang="en-US" dirty="0"/>
          </a:p>
        </p:txBody>
      </p:sp>
    </p:spTree>
    <p:extLst>
      <p:ext uri="{BB962C8B-B14F-4D97-AF65-F5344CB8AC3E}">
        <p14:creationId xmlns:p14="http://schemas.microsoft.com/office/powerpoint/2010/main" val="1060982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531-5754-8E48-BBF1-2887948DEB31}"/>
              </a:ext>
            </a:extLst>
          </p:cNvPr>
          <p:cNvSpPr>
            <a:spLocks noGrp="1"/>
          </p:cNvSpPr>
          <p:nvPr>
            <p:ph type="title"/>
          </p:nvPr>
        </p:nvSpPr>
        <p:spPr/>
        <p:txBody>
          <a:bodyPr/>
          <a:lstStyle/>
          <a:p>
            <a:r>
              <a:rPr lang="en-US" dirty="0"/>
              <a:t>Presentation, Q&amp;A, and Discussion with Energy Division</a:t>
            </a:r>
          </a:p>
        </p:txBody>
      </p:sp>
      <p:sp>
        <p:nvSpPr>
          <p:cNvPr id="3" name="Content Placeholder 2">
            <a:extLst>
              <a:ext uri="{FF2B5EF4-FFF2-40B4-BE49-F238E27FC236}">
                <a16:creationId xmlns:a16="http://schemas.microsoft.com/office/drawing/2014/main" id="{3351EA3E-A3F3-B048-AF0B-F1B775B959A1}"/>
              </a:ext>
            </a:extLst>
          </p:cNvPr>
          <p:cNvSpPr>
            <a:spLocks noGrp="1"/>
          </p:cNvSpPr>
          <p:nvPr>
            <p:ph idx="1"/>
          </p:nvPr>
        </p:nvSpPr>
        <p:spPr/>
        <p:txBody>
          <a:bodyPr/>
          <a:lstStyle/>
          <a:p>
            <a:pPr marL="0" indent="0">
              <a:buNone/>
            </a:pPr>
            <a:r>
              <a:rPr lang="en-US" dirty="0"/>
              <a:t>See CPUC presentation ‘</a:t>
            </a:r>
            <a:r>
              <a:rPr lang="en-US" dirty="0">
                <a:hlinkClick r:id="rId2"/>
              </a:rPr>
              <a:t>EE Portfolio Reform CPUC (3-15-21)</a:t>
            </a:r>
            <a:r>
              <a:rPr lang="en-US" dirty="0"/>
              <a:t>’ posted to 3/17 meeting page</a:t>
            </a:r>
            <a:endParaRPr lang="en-US" dirty="0">
              <a:solidFill>
                <a:schemeClr val="accent1"/>
              </a:solidFill>
            </a:endParaRPr>
          </a:p>
        </p:txBody>
      </p:sp>
      <p:sp>
        <p:nvSpPr>
          <p:cNvPr id="4" name="Slide Number Placeholder 3">
            <a:extLst>
              <a:ext uri="{FF2B5EF4-FFF2-40B4-BE49-F238E27FC236}">
                <a16:creationId xmlns:a16="http://schemas.microsoft.com/office/drawing/2014/main" id="{D56D47AD-AA46-8347-A84E-E164099BFC76}"/>
              </a:ext>
            </a:extLst>
          </p:cNvPr>
          <p:cNvSpPr>
            <a:spLocks noGrp="1"/>
          </p:cNvSpPr>
          <p:nvPr>
            <p:ph type="sldNum" sz="quarter" idx="12"/>
          </p:nvPr>
        </p:nvSpPr>
        <p:spPr/>
        <p:txBody>
          <a:bodyPr/>
          <a:lstStyle/>
          <a:p>
            <a:fld id="{B52D1F0E-ADB9-054E-881E-D5691EC4F528}" type="slidenum">
              <a:rPr lang="en-US" smtClean="0"/>
              <a:t>30</a:t>
            </a:fld>
            <a:endParaRPr lang="en-US"/>
          </a:p>
        </p:txBody>
      </p:sp>
    </p:spTree>
    <p:extLst>
      <p:ext uri="{BB962C8B-B14F-4D97-AF65-F5344CB8AC3E}">
        <p14:creationId xmlns:p14="http://schemas.microsoft.com/office/powerpoint/2010/main" val="1927777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Wrap Up &amp; Next Steps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34"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37">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5316EE0-79D9-7748-A2BA-16FCD69271CB}"/>
              </a:ext>
            </a:extLst>
          </p:cNvPr>
          <p:cNvSpPr>
            <a:spLocks noGrp="1"/>
          </p:cNvSpPr>
          <p:nvPr>
            <p:ph type="sldNum" sz="quarter" idx="12"/>
          </p:nvPr>
        </p:nvSpPr>
        <p:spPr/>
        <p:txBody>
          <a:bodyPr/>
          <a:lstStyle/>
          <a:p>
            <a:fld id="{B52D1F0E-ADB9-054E-881E-D5691EC4F528}" type="slidenum">
              <a:rPr lang="en-US" smtClean="0"/>
              <a:t>31</a:t>
            </a:fld>
            <a:endParaRPr lang="en-US"/>
          </a:p>
        </p:txBody>
      </p:sp>
    </p:spTree>
    <p:extLst>
      <p:ext uri="{BB962C8B-B14F-4D97-AF65-F5344CB8AC3E}">
        <p14:creationId xmlns:p14="http://schemas.microsoft.com/office/powerpoint/2010/main" val="27677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Session 1: Important Updates &amp; CAEECC Discussion</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58C646B-25E0-C14A-BA4B-4B361404E5AC}"/>
              </a:ext>
            </a:extLst>
          </p:cNvPr>
          <p:cNvSpPr>
            <a:spLocks noGrp="1"/>
          </p:cNvSpPr>
          <p:nvPr>
            <p:ph type="sldNum" sz="quarter" idx="12"/>
          </p:nvPr>
        </p:nvSpPr>
        <p:spPr/>
        <p:txBody>
          <a:bodyPr/>
          <a:lstStyle/>
          <a:p>
            <a:fld id="{B52D1F0E-ADB9-054E-881E-D5691EC4F528}" type="slidenum">
              <a:rPr lang="en-US" smtClean="0"/>
              <a:t>4</a:t>
            </a:fld>
            <a:endParaRPr lang="en-US"/>
          </a:p>
        </p:txBody>
      </p:sp>
    </p:spTree>
    <p:extLst>
      <p:ext uri="{BB962C8B-B14F-4D97-AF65-F5344CB8AC3E}">
        <p14:creationId xmlns:p14="http://schemas.microsoft.com/office/powerpoint/2010/main" val="408357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142217577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20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C531-5754-8E48-BBF1-2887948DEB31}"/>
              </a:ext>
            </a:extLst>
          </p:cNvPr>
          <p:cNvSpPr>
            <a:spLocks noGrp="1"/>
          </p:cNvSpPr>
          <p:nvPr>
            <p:ph type="title"/>
          </p:nvPr>
        </p:nvSpPr>
        <p:spPr/>
        <p:txBody>
          <a:bodyPr/>
          <a:lstStyle/>
          <a:p>
            <a:r>
              <a:rPr lang="en-US" dirty="0"/>
              <a:t>Market Transformation WG: Phase II Report</a:t>
            </a:r>
          </a:p>
        </p:txBody>
      </p:sp>
      <p:sp>
        <p:nvSpPr>
          <p:cNvPr id="3" name="Content Placeholder 2">
            <a:extLst>
              <a:ext uri="{FF2B5EF4-FFF2-40B4-BE49-F238E27FC236}">
                <a16:creationId xmlns:a16="http://schemas.microsoft.com/office/drawing/2014/main" id="{3351EA3E-A3F3-B048-AF0B-F1B775B959A1}"/>
              </a:ext>
            </a:extLst>
          </p:cNvPr>
          <p:cNvSpPr>
            <a:spLocks noGrp="1"/>
          </p:cNvSpPr>
          <p:nvPr>
            <p:ph idx="1"/>
          </p:nvPr>
        </p:nvSpPr>
        <p:spPr/>
        <p:txBody>
          <a:bodyPr>
            <a:normAutofit fontScale="85000" lnSpcReduction="20000"/>
          </a:bodyPr>
          <a:lstStyle/>
          <a:p>
            <a:pPr marL="0" indent="0">
              <a:buNone/>
            </a:pPr>
            <a:r>
              <a:rPr lang="en-US" dirty="0"/>
              <a:t>Reached consensus on most principles and many recommendations, with four non-consensus issues </a:t>
            </a:r>
          </a:p>
          <a:p>
            <a:pPr marL="514350" indent="-514350">
              <a:buFont typeface="+mj-lt"/>
              <a:buAutoNum type="arabicPeriod"/>
            </a:pPr>
            <a:r>
              <a:rPr lang="en-US" dirty="0"/>
              <a:t>The method to </a:t>
            </a:r>
            <a:r>
              <a:rPr lang="en-US" b="1" dirty="0"/>
              <a:t>prevent double counting </a:t>
            </a:r>
            <a:r>
              <a:rPr lang="en-US" dirty="0"/>
              <a:t>between Market Transformation Initiatives (MTIs) and Resource Acquisition programs</a:t>
            </a:r>
          </a:p>
          <a:p>
            <a:pPr marL="514350" indent="-514350">
              <a:buFont typeface="+mj-lt"/>
              <a:buAutoNum type="arabicPeriod"/>
            </a:pPr>
            <a:r>
              <a:rPr lang="en-US" dirty="0"/>
              <a:t>Whether to add </a:t>
            </a:r>
            <a:r>
              <a:rPr lang="en-US" b="1" dirty="0"/>
              <a:t>factors</a:t>
            </a:r>
            <a:r>
              <a:rPr lang="en-US" dirty="0"/>
              <a:t> to savings attribution methods (between MTIs and Codes and Standards (C&amp;S)) now, or once market actors are defined</a:t>
            </a:r>
          </a:p>
          <a:p>
            <a:pPr marL="514350" indent="-514350">
              <a:buFont typeface="+mj-lt"/>
              <a:buAutoNum type="arabicPeriod"/>
            </a:pPr>
            <a:r>
              <a:rPr lang="en-US" dirty="0"/>
              <a:t>Whether to adjust the </a:t>
            </a:r>
            <a:r>
              <a:rPr lang="en-US" b="1" dirty="0"/>
              <a:t>weighting of factors </a:t>
            </a:r>
            <a:r>
              <a:rPr lang="en-US" dirty="0"/>
              <a:t>(for attributing MTIs and C&amp;S savings) now or later</a:t>
            </a:r>
          </a:p>
          <a:p>
            <a:pPr marL="514350" indent="-514350">
              <a:buFont typeface="+mj-lt"/>
              <a:buAutoNum type="arabicPeriod"/>
            </a:pPr>
            <a:r>
              <a:rPr lang="en-US" dirty="0"/>
              <a:t>Whether or not a percentage of savings between MTIs and C&amp;S should be </a:t>
            </a:r>
            <a:r>
              <a:rPr lang="en-US" b="1" dirty="0"/>
              <a:t>pre-allocated</a:t>
            </a:r>
            <a:r>
              <a:rPr lang="en-US" dirty="0"/>
              <a:t>, or all allocated by ex-post evaluation</a:t>
            </a:r>
          </a:p>
          <a:p>
            <a:pPr lvl="1"/>
            <a:endParaRPr lang="en-US" dirty="0">
              <a:solidFill>
                <a:srgbClr val="FF0000"/>
              </a:solidFill>
            </a:endParaRPr>
          </a:p>
          <a:p>
            <a:r>
              <a:rPr lang="en-US" dirty="0"/>
              <a:t>Report posted to meeting page on 2/1/2021: </a:t>
            </a:r>
            <a:r>
              <a:rPr lang="en-US" dirty="0">
                <a:hlinkClick r:id="rId2"/>
              </a:rPr>
              <a:t>https://www.caeecc.org/1-22-21-mtwg-mtg</a:t>
            </a:r>
            <a:r>
              <a:rPr lang="en-US" dirty="0"/>
              <a:t> </a:t>
            </a:r>
          </a:p>
          <a:p>
            <a:pPr marL="457200" lvl="1"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592BB3AE-6C59-1E4F-ADD8-D71184D5A36B}"/>
              </a:ext>
            </a:extLst>
          </p:cNvPr>
          <p:cNvSpPr>
            <a:spLocks noGrp="1"/>
          </p:cNvSpPr>
          <p:nvPr>
            <p:ph type="sldNum" sz="quarter" idx="12"/>
          </p:nvPr>
        </p:nvSpPr>
        <p:spPr/>
        <p:txBody>
          <a:bodyPr/>
          <a:lstStyle/>
          <a:p>
            <a:fld id="{B52D1F0E-ADB9-054E-881E-D5691EC4F528}" type="slidenum">
              <a:rPr lang="en-US" smtClean="0"/>
              <a:t>6</a:t>
            </a:fld>
            <a:endParaRPr lang="en-US"/>
          </a:p>
        </p:txBody>
      </p:sp>
    </p:spTree>
    <p:extLst>
      <p:ext uri="{BB962C8B-B14F-4D97-AF65-F5344CB8AC3E}">
        <p14:creationId xmlns:p14="http://schemas.microsoft.com/office/powerpoint/2010/main" val="342786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25EA-F527-9A4B-B920-9194AB7DA96F}"/>
              </a:ext>
            </a:extLst>
          </p:cNvPr>
          <p:cNvSpPr>
            <a:spLocks noGrp="1"/>
          </p:cNvSpPr>
          <p:nvPr>
            <p:ph type="title"/>
          </p:nvPr>
        </p:nvSpPr>
        <p:spPr/>
        <p:txBody>
          <a:bodyPr/>
          <a:lstStyle/>
          <a:p>
            <a:r>
              <a:rPr lang="en-US" dirty="0"/>
              <a:t>Method for Double Counting Options </a:t>
            </a:r>
            <a:br>
              <a:rPr lang="en-US" dirty="0"/>
            </a:br>
            <a:r>
              <a:rPr lang="en-US" dirty="0"/>
              <a:t>(MTIs and RAs)</a:t>
            </a:r>
          </a:p>
        </p:txBody>
      </p:sp>
      <p:graphicFrame>
        <p:nvGraphicFramePr>
          <p:cNvPr id="4" name="Content Placeholder 3">
            <a:extLst>
              <a:ext uri="{FF2B5EF4-FFF2-40B4-BE49-F238E27FC236}">
                <a16:creationId xmlns:a16="http://schemas.microsoft.com/office/drawing/2014/main" id="{26C7349F-DC65-7D41-A12A-28FA30D1674E}"/>
              </a:ext>
            </a:extLst>
          </p:cNvPr>
          <p:cNvGraphicFramePr>
            <a:graphicFrameLocks noGrp="1"/>
          </p:cNvGraphicFramePr>
          <p:nvPr>
            <p:ph idx="1"/>
            <p:extLst>
              <p:ext uri="{D42A27DB-BD31-4B8C-83A1-F6EECF244321}">
                <p14:modId xmlns:p14="http://schemas.microsoft.com/office/powerpoint/2010/main" val="3453507882"/>
              </p:ext>
            </p:extLst>
          </p:nvPr>
        </p:nvGraphicFramePr>
        <p:xfrm>
          <a:off x="1348034" y="1762917"/>
          <a:ext cx="9028416" cy="4476755"/>
        </p:xfrm>
        <a:graphic>
          <a:graphicData uri="http://schemas.openxmlformats.org/drawingml/2006/table">
            <a:tbl>
              <a:tblPr firstRow="1" firstCol="1" bandRow="1">
                <a:tableStyleId>{5C22544A-7EE6-4342-B048-85BDC9FD1C3A}</a:tableStyleId>
              </a:tblPr>
              <a:tblGrid>
                <a:gridCol w="3751803">
                  <a:extLst>
                    <a:ext uri="{9D8B030D-6E8A-4147-A177-3AD203B41FA5}">
                      <a16:colId xmlns:a16="http://schemas.microsoft.com/office/drawing/2014/main" val="1702143413"/>
                    </a:ext>
                  </a:extLst>
                </a:gridCol>
                <a:gridCol w="2648996">
                  <a:extLst>
                    <a:ext uri="{9D8B030D-6E8A-4147-A177-3AD203B41FA5}">
                      <a16:colId xmlns:a16="http://schemas.microsoft.com/office/drawing/2014/main" val="1868844974"/>
                    </a:ext>
                  </a:extLst>
                </a:gridCol>
                <a:gridCol w="2627617">
                  <a:extLst>
                    <a:ext uri="{9D8B030D-6E8A-4147-A177-3AD203B41FA5}">
                      <a16:colId xmlns:a16="http://schemas.microsoft.com/office/drawing/2014/main" val="4233650345"/>
                    </a:ext>
                  </a:extLst>
                </a:gridCol>
              </a:tblGrid>
              <a:tr h="209555">
                <a:tc>
                  <a:txBody>
                    <a:bodyPr/>
                    <a:lstStyle/>
                    <a:p>
                      <a:pPr marL="0" marR="0">
                        <a:spcBef>
                          <a:spcPts val="0"/>
                        </a:spcBef>
                        <a:spcAft>
                          <a:spcPts val="0"/>
                        </a:spcAft>
                      </a:pPr>
                      <a:r>
                        <a:rPr lang="en-US" sz="1200" dirty="0">
                          <a:effectLst/>
                        </a:rPr>
                        <a:t>Method for Double Counting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564" marR="66564" marT="0" marB="0" anchor="ctr"/>
                </a:tc>
                <a:tc>
                  <a:txBody>
                    <a:bodyPr/>
                    <a:lstStyle/>
                    <a:p>
                      <a:pPr marL="0" marR="0">
                        <a:spcBef>
                          <a:spcPts val="0"/>
                        </a:spcBef>
                        <a:spcAft>
                          <a:spcPts val="0"/>
                        </a:spcAft>
                      </a:pPr>
                      <a:r>
                        <a:rPr lang="en-US" sz="1200" dirty="0">
                          <a:effectLst/>
                        </a:rPr>
                        <a:t>First Choice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564" marR="66564" marT="0" marB="0" anchor="ctr"/>
                </a:tc>
                <a:tc>
                  <a:txBody>
                    <a:bodyPr/>
                    <a:lstStyle/>
                    <a:p>
                      <a:pPr marL="0" marR="0">
                        <a:spcBef>
                          <a:spcPts val="0"/>
                        </a:spcBef>
                        <a:spcAft>
                          <a:spcPts val="0"/>
                        </a:spcAft>
                      </a:pPr>
                      <a:r>
                        <a:rPr lang="en-US" sz="1200" dirty="0">
                          <a:effectLst/>
                        </a:rPr>
                        <a:t>Acceptable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564" marR="66564" marT="0" marB="0" anchor="ctr"/>
                </a:tc>
                <a:extLst>
                  <a:ext uri="{0D108BD9-81ED-4DB2-BD59-A6C34878D82A}">
                    <a16:rowId xmlns:a16="http://schemas.microsoft.com/office/drawing/2014/main" val="2656686708"/>
                  </a:ext>
                </a:extLst>
              </a:tr>
              <a:tr h="1922971">
                <a:tc>
                  <a:txBody>
                    <a:bodyPr/>
                    <a:lstStyle/>
                    <a:p>
                      <a:pPr marL="0" marR="0">
                        <a:spcBef>
                          <a:spcPts val="0"/>
                        </a:spcBef>
                        <a:spcAft>
                          <a:spcPts val="0"/>
                        </a:spcAft>
                      </a:pPr>
                      <a:r>
                        <a:rPr lang="en-US" sz="1200" dirty="0">
                          <a:effectLst/>
                        </a:rPr>
                        <a:t>Option A: Remove all RA Savings (7 first choice, 13 acceptable)</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564" marR="66564" marT="0" marB="0" anchor="ctr"/>
                </a:tc>
                <a:tc>
                  <a:txBody>
                    <a:bodyPr/>
                    <a:lstStyle/>
                    <a:p>
                      <a:pPr marL="0" marR="0">
                        <a:spcBef>
                          <a:spcPts val="0"/>
                        </a:spcBef>
                        <a:spcAft>
                          <a:spcPts val="0"/>
                        </a:spcAft>
                      </a:pPr>
                      <a:r>
                        <a:rPr lang="en-US" sz="1000">
                          <a:effectLst/>
                        </a:rPr>
                        <a:t>-CSE</a:t>
                      </a:r>
                      <a:br>
                        <a:rPr lang="en-US" sz="1000">
                          <a:effectLst/>
                        </a:rPr>
                      </a:br>
                      <a:r>
                        <a:rPr lang="en-US" sz="1000">
                          <a:effectLst/>
                        </a:rPr>
                        <a:t>-CEDMC</a:t>
                      </a:r>
                      <a:br>
                        <a:rPr lang="en-US" sz="1000">
                          <a:effectLst/>
                        </a:rPr>
                      </a:br>
                      <a:r>
                        <a:rPr lang="en-US" sz="1000">
                          <a:effectLst/>
                        </a:rPr>
                        <a:t>-CodeCycle</a:t>
                      </a:r>
                      <a:br>
                        <a:rPr lang="en-US" sz="1000">
                          <a:effectLst/>
                        </a:rPr>
                      </a:br>
                      <a:r>
                        <a:rPr lang="en-US" sz="1000">
                          <a:effectLst/>
                        </a:rPr>
                        <a:t>-Jay Luboff Consulting</a:t>
                      </a:r>
                      <a:br>
                        <a:rPr lang="en-US" sz="1000">
                          <a:effectLst/>
                        </a:rPr>
                      </a:br>
                      <a:r>
                        <a:rPr lang="en-US" sz="1000">
                          <a:effectLst/>
                        </a:rPr>
                        <a:t>-NRDC</a:t>
                      </a:r>
                      <a:br>
                        <a:rPr lang="en-US" sz="1000">
                          <a:effectLst/>
                        </a:rPr>
                      </a:br>
                      <a:r>
                        <a:rPr lang="en-US" sz="1000">
                          <a:effectLst/>
                        </a:rPr>
                        <a:t>-Resource Innovations</a:t>
                      </a:r>
                      <a:br>
                        <a:rPr lang="en-US" sz="1000">
                          <a:effectLst/>
                        </a:rPr>
                      </a:br>
                      <a:r>
                        <a:rPr lang="en-US" sz="1000">
                          <a:effectLst/>
                        </a:rPr>
                        <a:t>-The Energy Coalition</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564" marR="66564" marT="0" marB="0" anchor="ctr"/>
                </a:tc>
                <a:tc>
                  <a:txBody>
                    <a:bodyPr/>
                    <a:lstStyle/>
                    <a:p>
                      <a:pPr marL="0" marR="0">
                        <a:spcBef>
                          <a:spcPts val="0"/>
                        </a:spcBef>
                        <a:spcAft>
                          <a:spcPts val="0"/>
                        </a:spcAft>
                      </a:pPr>
                      <a:r>
                        <a:rPr lang="en-US" sz="1000">
                          <a:effectLst/>
                        </a:rPr>
                        <a:t>-CEE</a:t>
                      </a:r>
                      <a:br>
                        <a:rPr lang="en-US" sz="1000">
                          <a:effectLst/>
                        </a:rPr>
                      </a:br>
                      <a:r>
                        <a:rPr lang="en-US" sz="1000">
                          <a:effectLst/>
                        </a:rPr>
                        <a:t>-CSE</a:t>
                      </a:r>
                      <a:br>
                        <a:rPr lang="en-US" sz="1000">
                          <a:effectLst/>
                        </a:rPr>
                      </a:br>
                      <a:r>
                        <a:rPr lang="en-US" sz="1000">
                          <a:effectLst/>
                        </a:rPr>
                        <a:t>-CEDMC</a:t>
                      </a:r>
                      <a:br>
                        <a:rPr lang="en-US" sz="1000">
                          <a:effectLst/>
                        </a:rPr>
                      </a:br>
                      <a:r>
                        <a:rPr lang="en-US" sz="1000">
                          <a:effectLst/>
                        </a:rPr>
                        <a:t>-CodeCycle</a:t>
                      </a:r>
                      <a:br>
                        <a:rPr lang="en-US" sz="1000">
                          <a:effectLst/>
                        </a:rPr>
                      </a:br>
                      <a:r>
                        <a:rPr lang="en-US" sz="1000">
                          <a:effectLst/>
                        </a:rPr>
                        <a:t>-Don Arambula Consulting</a:t>
                      </a:r>
                      <a:br>
                        <a:rPr lang="en-US" sz="1000">
                          <a:effectLst/>
                        </a:rPr>
                      </a:br>
                      <a:r>
                        <a:rPr lang="en-US" sz="1000">
                          <a:effectLst/>
                        </a:rPr>
                        <a:t>-Energy Solutions</a:t>
                      </a:r>
                      <a:br>
                        <a:rPr lang="en-US" sz="1000">
                          <a:effectLst/>
                        </a:rPr>
                      </a:br>
                      <a:r>
                        <a:rPr lang="en-US" sz="1000">
                          <a:effectLst/>
                        </a:rPr>
                        <a:t>-Jay Luboff Consulting</a:t>
                      </a:r>
                      <a:br>
                        <a:rPr lang="en-US" sz="1000">
                          <a:effectLst/>
                        </a:rPr>
                      </a:br>
                      <a:r>
                        <a:rPr lang="en-US" sz="1000">
                          <a:effectLst/>
                        </a:rPr>
                        <a:t>-NRDC</a:t>
                      </a:r>
                      <a:br>
                        <a:rPr lang="en-US" sz="1000">
                          <a:effectLst/>
                        </a:rPr>
                      </a:br>
                      <a:r>
                        <a:rPr lang="en-US" sz="1000">
                          <a:effectLst/>
                        </a:rPr>
                        <a:t>-Outthink</a:t>
                      </a:r>
                      <a:br>
                        <a:rPr lang="en-US" sz="1000">
                          <a:effectLst/>
                        </a:rPr>
                      </a:br>
                      <a:r>
                        <a:rPr lang="en-US" sz="1000">
                          <a:effectLst/>
                        </a:rPr>
                        <a:t>-Resource Innovations</a:t>
                      </a:r>
                      <a:br>
                        <a:rPr lang="en-US" sz="1000">
                          <a:effectLst/>
                        </a:rPr>
                      </a:br>
                      <a:r>
                        <a:rPr lang="en-US" sz="1000">
                          <a:effectLst/>
                        </a:rPr>
                        <a:t>-SBUA</a:t>
                      </a:r>
                      <a:br>
                        <a:rPr lang="en-US" sz="1000">
                          <a:effectLst/>
                        </a:rPr>
                      </a:br>
                      <a:r>
                        <a:rPr lang="en-US" sz="1000">
                          <a:effectLst/>
                        </a:rPr>
                        <a:t>-SMART Local 104</a:t>
                      </a:r>
                      <a:br>
                        <a:rPr lang="en-US" sz="1000">
                          <a:effectLst/>
                        </a:rPr>
                      </a:br>
                      <a:r>
                        <a:rPr lang="en-US" sz="1000">
                          <a:effectLst/>
                        </a:rPr>
                        <a:t>-The Energy Coalition</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564" marR="66564" marT="0" marB="0" anchor="ctr"/>
                </a:tc>
                <a:extLst>
                  <a:ext uri="{0D108BD9-81ED-4DB2-BD59-A6C34878D82A}">
                    <a16:rowId xmlns:a16="http://schemas.microsoft.com/office/drawing/2014/main" val="2644952968"/>
                  </a:ext>
                </a:extLst>
              </a:tr>
              <a:tr h="2218812">
                <a:tc>
                  <a:txBody>
                    <a:bodyPr/>
                    <a:lstStyle/>
                    <a:p>
                      <a:pPr marL="0" marR="0">
                        <a:spcBef>
                          <a:spcPts val="0"/>
                        </a:spcBef>
                        <a:spcAft>
                          <a:spcPts val="0"/>
                        </a:spcAft>
                      </a:pPr>
                      <a:r>
                        <a:rPr lang="en-US" sz="1200" dirty="0">
                          <a:effectLst/>
                        </a:rPr>
                        <a:t>Option B: Deciding to Simply Subtract RA Savings is Premature (11 first choice, 15 acceptable)</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564" marR="66564" marT="0" marB="0" anchor="ctr"/>
                </a:tc>
                <a:tc>
                  <a:txBody>
                    <a:bodyPr/>
                    <a:lstStyle/>
                    <a:p>
                      <a:pPr marL="0" marR="0">
                        <a:spcBef>
                          <a:spcPts val="0"/>
                        </a:spcBef>
                        <a:spcAft>
                          <a:spcPts val="0"/>
                        </a:spcAft>
                      </a:pPr>
                      <a:r>
                        <a:rPr lang="en-US" sz="1000">
                          <a:effectLst/>
                        </a:rPr>
                        <a:t>-CEE</a:t>
                      </a:r>
                      <a:br>
                        <a:rPr lang="en-US" sz="1000">
                          <a:effectLst/>
                        </a:rPr>
                      </a:br>
                      <a:r>
                        <a:rPr lang="en-US" sz="1000">
                          <a:effectLst/>
                        </a:rPr>
                        <a:t>-Don Arambula Consulting</a:t>
                      </a:r>
                      <a:br>
                        <a:rPr lang="en-US" sz="1000">
                          <a:effectLst/>
                        </a:rPr>
                      </a:br>
                      <a:r>
                        <a:rPr lang="en-US" sz="1000">
                          <a:effectLst/>
                        </a:rPr>
                        <a:t>-Energy Solutions</a:t>
                      </a:r>
                      <a:br>
                        <a:rPr lang="en-US" sz="1000">
                          <a:effectLst/>
                        </a:rPr>
                      </a:br>
                      <a:r>
                        <a:rPr lang="en-US" sz="1000">
                          <a:effectLst/>
                        </a:rPr>
                        <a:t>-Enervee</a:t>
                      </a:r>
                      <a:br>
                        <a:rPr lang="en-US" sz="1000">
                          <a:effectLst/>
                        </a:rPr>
                      </a:br>
                      <a:r>
                        <a:rPr lang="en-US" sz="1000">
                          <a:effectLst/>
                        </a:rPr>
                        <a:t>-Outthink</a:t>
                      </a:r>
                      <a:br>
                        <a:rPr lang="en-US" sz="1000">
                          <a:effectLst/>
                        </a:rPr>
                      </a:br>
                      <a:r>
                        <a:rPr lang="en-US" sz="1000">
                          <a:effectLst/>
                        </a:rPr>
                        <a:t>-PG&amp;E</a:t>
                      </a:r>
                    </a:p>
                    <a:p>
                      <a:pPr marL="0" marR="0">
                        <a:spcBef>
                          <a:spcPts val="0"/>
                        </a:spcBef>
                        <a:spcAft>
                          <a:spcPts val="0"/>
                        </a:spcAft>
                      </a:pPr>
                      <a:r>
                        <a:rPr lang="en-US" sz="1000">
                          <a:effectLst/>
                        </a:rPr>
                        <a:t>-Public Advocates Office</a:t>
                      </a:r>
                      <a:br>
                        <a:rPr lang="en-US" sz="1000">
                          <a:effectLst/>
                        </a:rPr>
                      </a:br>
                      <a:r>
                        <a:rPr lang="en-US" sz="1000">
                          <a:effectLst/>
                        </a:rPr>
                        <a:t>-SBUA</a:t>
                      </a:r>
                      <a:br>
                        <a:rPr lang="en-US" sz="1000">
                          <a:effectLst/>
                        </a:rPr>
                      </a:br>
                      <a:r>
                        <a:rPr lang="en-US" sz="1000">
                          <a:effectLst/>
                        </a:rPr>
                        <a:t>-SCE</a:t>
                      </a:r>
                      <a:br>
                        <a:rPr lang="en-US" sz="1000">
                          <a:effectLst/>
                        </a:rPr>
                      </a:br>
                      <a:r>
                        <a:rPr lang="en-US" sz="1000">
                          <a:effectLst/>
                        </a:rPr>
                        <a:t>-SMART Local 104</a:t>
                      </a:r>
                      <a:br>
                        <a:rPr lang="en-US" sz="1000">
                          <a:effectLst/>
                        </a:rPr>
                      </a:br>
                      <a:r>
                        <a:rPr lang="en-US" sz="1000">
                          <a:effectLst/>
                        </a:rPr>
                        <a:t>-SoCalREN</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564" marR="66564" marT="0" marB="0" anchor="ctr"/>
                </a:tc>
                <a:tc>
                  <a:txBody>
                    <a:bodyPr/>
                    <a:lstStyle/>
                    <a:p>
                      <a:pPr marL="0" marR="0">
                        <a:spcBef>
                          <a:spcPts val="0"/>
                        </a:spcBef>
                        <a:spcAft>
                          <a:spcPts val="0"/>
                        </a:spcAft>
                      </a:pPr>
                      <a:r>
                        <a:rPr lang="en-US" sz="1000" dirty="0">
                          <a:effectLst/>
                        </a:rPr>
                        <a:t>-CEE</a:t>
                      </a:r>
                      <a:br>
                        <a:rPr lang="en-US" sz="1000" dirty="0">
                          <a:effectLst/>
                        </a:rPr>
                      </a:br>
                      <a:r>
                        <a:rPr lang="en-US" sz="1000" dirty="0">
                          <a:effectLst/>
                        </a:rPr>
                        <a:t>-Don Arambula Consulting</a:t>
                      </a:r>
                      <a:br>
                        <a:rPr lang="en-US" sz="1000" dirty="0">
                          <a:effectLst/>
                        </a:rPr>
                      </a:br>
                      <a:r>
                        <a:rPr lang="en-US" sz="1000" dirty="0">
                          <a:effectLst/>
                        </a:rPr>
                        <a:t>-Energy Solutions</a:t>
                      </a:r>
                      <a:br>
                        <a:rPr lang="en-US" sz="1000" dirty="0">
                          <a:effectLst/>
                        </a:rPr>
                      </a:br>
                      <a:r>
                        <a:rPr lang="en-US" sz="1000" dirty="0">
                          <a:effectLst/>
                        </a:rPr>
                        <a:t>-Enervee</a:t>
                      </a:r>
                      <a:br>
                        <a:rPr lang="en-US" sz="1000" dirty="0">
                          <a:effectLst/>
                        </a:rPr>
                      </a:br>
                      <a:r>
                        <a:rPr lang="en-US" sz="1000" dirty="0">
                          <a:effectLst/>
                        </a:rPr>
                        <a:t>-Jay Luboff Consulting</a:t>
                      </a:r>
                      <a:br>
                        <a:rPr lang="en-US" sz="1000" dirty="0">
                          <a:effectLst/>
                        </a:rPr>
                      </a:br>
                      <a:r>
                        <a:rPr lang="en-US" sz="1000" dirty="0">
                          <a:effectLst/>
                        </a:rPr>
                        <a:t>-NRDC</a:t>
                      </a:r>
                      <a:br>
                        <a:rPr lang="en-US" sz="1000" dirty="0">
                          <a:effectLst/>
                        </a:rPr>
                      </a:br>
                      <a:r>
                        <a:rPr lang="en-US" sz="1000" dirty="0">
                          <a:effectLst/>
                        </a:rPr>
                        <a:t>-Outthink</a:t>
                      </a:r>
                      <a:br>
                        <a:rPr lang="en-US" sz="1000" dirty="0">
                          <a:effectLst/>
                        </a:rPr>
                      </a:br>
                      <a:r>
                        <a:rPr lang="en-US" sz="1000" dirty="0">
                          <a:effectLst/>
                        </a:rPr>
                        <a:t>-PG&amp;E</a:t>
                      </a:r>
                    </a:p>
                    <a:p>
                      <a:pPr marL="0" marR="0">
                        <a:spcBef>
                          <a:spcPts val="0"/>
                        </a:spcBef>
                        <a:spcAft>
                          <a:spcPts val="0"/>
                        </a:spcAft>
                      </a:pPr>
                      <a:r>
                        <a:rPr lang="en-US" sz="1000" dirty="0">
                          <a:effectLst/>
                        </a:rPr>
                        <a:t>-Public Advocates Office</a:t>
                      </a:r>
                      <a:br>
                        <a:rPr lang="en-US" sz="1000" dirty="0">
                          <a:effectLst/>
                        </a:rPr>
                      </a:br>
                      <a:r>
                        <a:rPr lang="en-US" sz="1000" dirty="0">
                          <a:effectLst/>
                        </a:rPr>
                        <a:t>-SBUA</a:t>
                      </a:r>
                      <a:br>
                        <a:rPr lang="en-US" sz="1000" dirty="0">
                          <a:effectLst/>
                        </a:rPr>
                      </a:br>
                      <a:r>
                        <a:rPr lang="en-US" sz="1000" dirty="0">
                          <a:effectLst/>
                        </a:rPr>
                        <a:t>-SCE</a:t>
                      </a:r>
                      <a:br>
                        <a:rPr lang="en-US" sz="1000" dirty="0">
                          <a:effectLst/>
                        </a:rPr>
                      </a:br>
                      <a:r>
                        <a:rPr lang="en-US" sz="1000" dirty="0">
                          <a:effectLst/>
                        </a:rPr>
                        <a:t>-SMART Local 104</a:t>
                      </a:r>
                    </a:p>
                    <a:p>
                      <a:pPr marL="0" marR="0">
                        <a:spcBef>
                          <a:spcPts val="0"/>
                        </a:spcBef>
                        <a:spcAft>
                          <a:spcPts val="0"/>
                        </a:spcAft>
                      </a:pPr>
                      <a:r>
                        <a:rPr lang="en-US" sz="1000" dirty="0">
                          <a:effectLst/>
                        </a:rPr>
                        <a:t>-SoCalREN</a:t>
                      </a:r>
                      <a:br>
                        <a:rPr lang="en-US" sz="1000" dirty="0">
                          <a:effectLst/>
                        </a:rPr>
                      </a:br>
                      <a:r>
                        <a:rPr lang="en-US" sz="1000" dirty="0">
                          <a:effectLst/>
                        </a:rPr>
                        <a:t>-PG&amp;E</a:t>
                      </a:r>
                      <a:br>
                        <a:rPr lang="en-US" sz="1000" dirty="0">
                          <a:effectLst/>
                        </a:rPr>
                      </a:br>
                      <a:r>
                        <a:rPr lang="en-US" sz="1000" dirty="0">
                          <a:effectLst/>
                        </a:rPr>
                        <a:t>-The Energy Coalition</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564" marR="66564" marT="0" marB="0" anchor="ctr"/>
                </a:tc>
                <a:extLst>
                  <a:ext uri="{0D108BD9-81ED-4DB2-BD59-A6C34878D82A}">
                    <a16:rowId xmlns:a16="http://schemas.microsoft.com/office/drawing/2014/main" val="2891041897"/>
                  </a:ext>
                </a:extLst>
              </a:tr>
            </a:tbl>
          </a:graphicData>
        </a:graphic>
      </p:graphicFrame>
      <p:sp>
        <p:nvSpPr>
          <p:cNvPr id="3" name="Slide Number Placeholder 2">
            <a:extLst>
              <a:ext uri="{FF2B5EF4-FFF2-40B4-BE49-F238E27FC236}">
                <a16:creationId xmlns:a16="http://schemas.microsoft.com/office/drawing/2014/main" id="{BE00A1FB-9551-F841-837A-3EE6DAF10D9A}"/>
              </a:ext>
            </a:extLst>
          </p:cNvPr>
          <p:cNvSpPr>
            <a:spLocks noGrp="1"/>
          </p:cNvSpPr>
          <p:nvPr>
            <p:ph type="sldNum" sz="quarter" idx="12"/>
          </p:nvPr>
        </p:nvSpPr>
        <p:spPr/>
        <p:txBody>
          <a:bodyPr/>
          <a:lstStyle/>
          <a:p>
            <a:fld id="{B52D1F0E-ADB9-054E-881E-D5691EC4F528}" type="slidenum">
              <a:rPr lang="en-US" smtClean="0"/>
              <a:t>7</a:t>
            </a:fld>
            <a:endParaRPr lang="en-US"/>
          </a:p>
        </p:txBody>
      </p:sp>
    </p:spTree>
    <p:extLst>
      <p:ext uri="{BB962C8B-B14F-4D97-AF65-F5344CB8AC3E}">
        <p14:creationId xmlns:p14="http://schemas.microsoft.com/office/powerpoint/2010/main" val="426123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C187-E7FB-CF44-B536-5CA4008378D4}"/>
              </a:ext>
            </a:extLst>
          </p:cNvPr>
          <p:cNvSpPr>
            <a:spLocks noGrp="1"/>
          </p:cNvSpPr>
          <p:nvPr>
            <p:ph type="title"/>
          </p:nvPr>
        </p:nvSpPr>
        <p:spPr/>
        <p:txBody>
          <a:bodyPr>
            <a:normAutofit/>
          </a:bodyPr>
          <a:lstStyle/>
          <a:p>
            <a:r>
              <a:rPr lang="en-US" dirty="0"/>
              <a:t>Attribution of Factors Options </a:t>
            </a:r>
            <a:br>
              <a:rPr lang="en-US" dirty="0"/>
            </a:br>
            <a:r>
              <a:rPr lang="en-US" dirty="0"/>
              <a:t>(MTIs and C&amp;S)</a:t>
            </a:r>
          </a:p>
        </p:txBody>
      </p:sp>
      <p:sp>
        <p:nvSpPr>
          <p:cNvPr id="10" name="Rectangle 4">
            <a:extLst>
              <a:ext uri="{FF2B5EF4-FFF2-40B4-BE49-F238E27FC236}">
                <a16:creationId xmlns:a16="http://schemas.microsoft.com/office/drawing/2014/main" id="{C02F6A8C-773D-2140-BEBB-A71C79154F05}"/>
              </a:ext>
            </a:extLst>
          </p:cNvPr>
          <p:cNvSpPr>
            <a:spLocks noChangeArrowheads="1"/>
          </p:cNvSpPr>
          <p:nvPr/>
        </p:nvSpPr>
        <p:spPr bwMode="auto">
          <a:xfrm>
            <a:off x="3073400" y="1912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a:extLst>
              <a:ext uri="{FF2B5EF4-FFF2-40B4-BE49-F238E27FC236}">
                <a16:creationId xmlns:a16="http://schemas.microsoft.com/office/drawing/2014/main" id="{3AB24667-7F25-F64C-ADD1-C2977C71B160}"/>
              </a:ext>
            </a:extLst>
          </p:cNvPr>
          <p:cNvGraphicFramePr>
            <a:graphicFrameLocks noGrp="1"/>
          </p:cNvGraphicFramePr>
          <p:nvPr>
            <p:extLst>
              <p:ext uri="{D42A27DB-BD31-4B8C-83A1-F6EECF244321}">
                <p14:modId xmlns:p14="http://schemas.microsoft.com/office/powerpoint/2010/main" val="3821575652"/>
              </p:ext>
            </p:extLst>
          </p:nvPr>
        </p:nvGraphicFramePr>
        <p:xfrm>
          <a:off x="1411357" y="1726888"/>
          <a:ext cx="8967553" cy="4178300"/>
        </p:xfrm>
        <a:graphic>
          <a:graphicData uri="http://schemas.openxmlformats.org/drawingml/2006/table">
            <a:tbl>
              <a:tblPr firstRow="1" firstCol="1" bandRow="1">
                <a:tableStyleId>{5C22544A-7EE6-4342-B048-85BDC9FD1C3A}</a:tableStyleId>
              </a:tblPr>
              <a:tblGrid>
                <a:gridCol w="3984952">
                  <a:extLst>
                    <a:ext uri="{9D8B030D-6E8A-4147-A177-3AD203B41FA5}">
                      <a16:colId xmlns:a16="http://schemas.microsoft.com/office/drawing/2014/main" val="2636597699"/>
                    </a:ext>
                  </a:extLst>
                </a:gridCol>
                <a:gridCol w="2456219">
                  <a:extLst>
                    <a:ext uri="{9D8B030D-6E8A-4147-A177-3AD203B41FA5}">
                      <a16:colId xmlns:a16="http://schemas.microsoft.com/office/drawing/2014/main" val="2443628867"/>
                    </a:ext>
                  </a:extLst>
                </a:gridCol>
                <a:gridCol w="2526382">
                  <a:extLst>
                    <a:ext uri="{9D8B030D-6E8A-4147-A177-3AD203B41FA5}">
                      <a16:colId xmlns:a16="http://schemas.microsoft.com/office/drawing/2014/main" val="691778486"/>
                    </a:ext>
                  </a:extLst>
                </a:gridCol>
              </a:tblGrid>
              <a:tr h="215900">
                <a:tc>
                  <a:txBody>
                    <a:bodyPr/>
                    <a:lstStyle/>
                    <a:p>
                      <a:pPr marL="0" marR="0">
                        <a:spcBef>
                          <a:spcPts val="0"/>
                        </a:spcBef>
                        <a:spcAft>
                          <a:spcPts val="0"/>
                        </a:spcAft>
                      </a:pPr>
                      <a:r>
                        <a:rPr lang="en-US" sz="1200" dirty="0">
                          <a:effectLst/>
                        </a:rPr>
                        <a:t>Attribution Factor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200" dirty="0">
                          <a:effectLst/>
                        </a:rPr>
                        <a:t>First Choice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sz="1200" dirty="0">
                          <a:effectLst/>
                        </a:rPr>
                        <a:t>Acceptable Option</a:t>
                      </a:r>
                      <a:endParaRPr lang="en-US" dirty="0"/>
                    </a:p>
                  </a:txBody>
                  <a:tcPr marL="68580" marR="68580" marT="0" marB="0" anchor="ctr"/>
                </a:tc>
                <a:extLst>
                  <a:ext uri="{0D108BD9-81ED-4DB2-BD59-A6C34878D82A}">
                    <a16:rowId xmlns:a16="http://schemas.microsoft.com/office/drawing/2014/main" val="510761063"/>
                  </a:ext>
                </a:extLst>
              </a:tr>
              <a:tr h="215900">
                <a:tc>
                  <a:txBody>
                    <a:bodyPr/>
                    <a:lstStyle/>
                    <a:p>
                      <a:pPr marL="0" marR="0">
                        <a:spcBef>
                          <a:spcPts val="0"/>
                        </a:spcBef>
                        <a:spcAft>
                          <a:spcPts val="0"/>
                        </a:spcAft>
                      </a:pPr>
                      <a:r>
                        <a:rPr lang="en-US" sz="1200" dirty="0">
                          <a:effectLst/>
                        </a:rPr>
                        <a:t>Option A: Addition of MTI Related Factors Now (4 first choice, 9 acceptable)</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200">
                        <a:effectLst/>
                      </a:endParaRPr>
                    </a:p>
                    <a:p>
                      <a:pPr marL="0" marR="0">
                        <a:spcBef>
                          <a:spcPts val="0"/>
                        </a:spcBef>
                        <a:spcAft>
                          <a:spcPts val="0"/>
                        </a:spcAft>
                      </a:pPr>
                      <a:r>
                        <a:rPr lang="en-US" sz="1000">
                          <a:effectLst/>
                        </a:rPr>
                        <a:t>-CEDMC</a:t>
                      </a:r>
                      <a:br>
                        <a:rPr lang="en-US" sz="1000">
                          <a:effectLst/>
                        </a:rPr>
                      </a:br>
                      <a:r>
                        <a:rPr lang="en-US" sz="1000">
                          <a:effectLst/>
                        </a:rPr>
                        <a:t>-CodeCycle</a:t>
                      </a:r>
                      <a:br>
                        <a:rPr lang="en-US" sz="1000">
                          <a:effectLst/>
                        </a:rPr>
                      </a:br>
                      <a:r>
                        <a:rPr lang="en-US" sz="1000">
                          <a:effectLst/>
                        </a:rPr>
                        <a:t>-Jay Luboff Consulting </a:t>
                      </a:r>
                      <a:br>
                        <a:rPr lang="en-US" sz="1000">
                          <a:effectLst/>
                        </a:rPr>
                      </a:br>
                      <a:r>
                        <a:rPr lang="en-US" sz="1000">
                          <a:effectLst/>
                        </a:rPr>
                        <a:t>-The Energy Coalition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000" dirty="0">
                          <a:effectLst/>
                        </a:rPr>
                        <a:t>-CEDMC</a:t>
                      </a:r>
                      <a:endParaRPr lang="en-US" sz="1200" dirty="0">
                        <a:effectLst/>
                      </a:endParaRPr>
                    </a:p>
                    <a:p>
                      <a:pPr marL="0" marR="0">
                        <a:spcBef>
                          <a:spcPts val="0"/>
                        </a:spcBef>
                        <a:spcAft>
                          <a:spcPts val="0"/>
                        </a:spcAft>
                      </a:pPr>
                      <a:r>
                        <a:rPr lang="en-US" sz="1000" dirty="0">
                          <a:effectLst/>
                        </a:rPr>
                        <a:t>-CSE</a:t>
                      </a:r>
                      <a:br>
                        <a:rPr lang="en-US" sz="1000" dirty="0">
                          <a:effectLst/>
                        </a:rPr>
                      </a:br>
                      <a:r>
                        <a:rPr lang="en-US" sz="1000" dirty="0">
                          <a:effectLst/>
                        </a:rPr>
                        <a:t>-CodeCycle</a:t>
                      </a:r>
                      <a:br>
                        <a:rPr lang="en-US" sz="1000" dirty="0">
                          <a:effectLst/>
                        </a:rPr>
                      </a:br>
                      <a:r>
                        <a:rPr lang="en-US" sz="1000" dirty="0">
                          <a:effectLst/>
                        </a:rPr>
                        <a:t>-Don Arambula Consulting</a:t>
                      </a:r>
                      <a:br>
                        <a:rPr lang="en-US" sz="1000" dirty="0">
                          <a:effectLst/>
                        </a:rPr>
                      </a:br>
                      <a:r>
                        <a:rPr lang="en-US" sz="1000" dirty="0">
                          <a:effectLst/>
                        </a:rPr>
                        <a:t>-Jay Luboff Consulting </a:t>
                      </a:r>
                      <a:br>
                        <a:rPr lang="en-US" sz="1000" dirty="0">
                          <a:effectLst/>
                        </a:rPr>
                      </a:br>
                      <a:r>
                        <a:rPr lang="en-US" sz="1000" dirty="0">
                          <a:effectLst/>
                        </a:rPr>
                        <a:t>-NRDC</a:t>
                      </a:r>
                      <a:br>
                        <a:rPr lang="en-US" sz="1000" dirty="0">
                          <a:effectLst/>
                        </a:rPr>
                      </a:br>
                      <a:r>
                        <a:rPr lang="en-US" sz="1000" dirty="0">
                          <a:effectLst/>
                        </a:rPr>
                        <a:t>-Outthink</a:t>
                      </a:r>
                      <a:br>
                        <a:rPr lang="en-US" sz="1000" dirty="0">
                          <a:effectLst/>
                        </a:rPr>
                      </a:br>
                      <a:r>
                        <a:rPr lang="en-US" sz="1000" dirty="0">
                          <a:effectLst/>
                        </a:rPr>
                        <a:t>-SBUA</a:t>
                      </a:r>
                      <a:br>
                        <a:rPr lang="en-US" sz="1000" dirty="0">
                          <a:effectLst/>
                        </a:rPr>
                      </a:br>
                      <a:r>
                        <a:rPr lang="en-US" sz="1000" dirty="0">
                          <a:effectLst/>
                        </a:rPr>
                        <a:t>-The Energy Coalition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639662045"/>
                  </a:ext>
                </a:extLst>
              </a:tr>
              <a:tr h="431800">
                <a:tc>
                  <a:txBody>
                    <a:bodyPr/>
                    <a:lstStyle/>
                    <a:p>
                      <a:pPr marL="0" marR="0">
                        <a:spcBef>
                          <a:spcPts val="0"/>
                        </a:spcBef>
                        <a:spcAft>
                          <a:spcPts val="0"/>
                        </a:spcAft>
                      </a:pPr>
                      <a:r>
                        <a:rPr lang="en-US" sz="1200" dirty="0">
                          <a:effectLst/>
                        </a:rPr>
                        <a:t>Option B: Detailing Additional Factors is Premature Until Roles of Market Actors Are Defined (15 first choice, 17 acceptable)</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000">
                          <a:effectLst/>
                        </a:rPr>
                        <a:t>-CEDMC</a:t>
                      </a:r>
                      <a:br>
                        <a:rPr lang="en-US" sz="1000">
                          <a:effectLst/>
                        </a:rPr>
                      </a:br>
                      <a:r>
                        <a:rPr lang="en-US" sz="1000">
                          <a:effectLst/>
                        </a:rPr>
                        <a:t>-CEE</a:t>
                      </a:r>
                      <a:br>
                        <a:rPr lang="en-US" sz="1000">
                          <a:effectLst/>
                        </a:rPr>
                      </a:br>
                      <a:r>
                        <a:rPr lang="en-US" sz="1000">
                          <a:effectLst/>
                        </a:rPr>
                        <a:t>-CSE</a:t>
                      </a:r>
                      <a:br>
                        <a:rPr lang="en-US" sz="1000">
                          <a:effectLst/>
                        </a:rPr>
                      </a:br>
                      <a:r>
                        <a:rPr lang="en-US" sz="1000">
                          <a:effectLst/>
                        </a:rPr>
                        <a:t>-Don Arambula Consulting</a:t>
                      </a:r>
                      <a:br>
                        <a:rPr lang="en-US" sz="1000">
                          <a:effectLst/>
                        </a:rPr>
                      </a:br>
                      <a:r>
                        <a:rPr lang="en-US" sz="1000">
                          <a:effectLst/>
                        </a:rPr>
                        <a:t>-Energy Solutions</a:t>
                      </a:r>
                      <a:br>
                        <a:rPr lang="en-US" sz="1000">
                          <a:effectLst/>
                        </a:rPr>
                      </a:br>
                      <a:r>
                        <a:rPr lang="en-US" sz="1000">
                          <a:effectLst/>
                        </a:rPr>
                        <a:t>-Enervee </a:t>
                      </a:r>
                      <a:br>
                        <a:rPr lang="en-US" sz="1000">
                          <a:effectLst/>
                        </a:rPr>
                      </a:br>
                      <a:r>
                        <a:rPr lang="en-US" sz="1000">
                          <a:effectLst/>
                        </a:rPr>
                        <a:t>-NRDC</a:t>
                      </a:r>
                      <a:br>
                        <a:rPr lang="en-US" sz="1000">
                          <a:effectLst/>
                        </a:rPr>
                      </a:br>
                      <a:r>
                        <a:rPr lang="en-US" sz="1000">
                          <a:effectLst/>
                        </a:rPr>
                        <a:t>-Outthink</a:t>
                      </a:r>
                      <a:br>
                        <a:rPr lang="en-US" sz="1000">
                          <a:effectLst/>
                        </a:rPr>
                      </a:br>
                      <a:r>
                        <a:rPr lang="en-US" sz="1000">
                          <a:effectLst/>
                        </a:rPr>
                        <a:t>-PG&amp;E</a:t>
                      </a:r>
                      <a:endParaRPr lang="en-US" sz="1200">
                        <a:effectLst/>
                      </a:endParaRPr>
                    </a:p>
                    <a:p>
                      <a:pPr marL="0" marR="0">
                        <a:spcBef>
                          <a:spcPts val="0"/>
                        </a:spcBef>
                        <a:spcAft>
                          <a:spcPts val="0"/>
                        </a:spcAft>
                      </a:pPr>
                      <a:r>
                        <a:rPr lang="en-US" sz="1000">
                          <a:effectLst/>
                        </a:rPr>
                        <a:t>-Public Advocates Office</a:t>
                      </a:r>
                      <a:br>
                        <a:rPr lang="en-US" sz="1000">
                          <a:effectLst/>
                        </a:rPr>
                      </a:br>
                      <a:r>
                        <a:rPr lang="en-US" sz="1000">
                          <a:effectLst/>
                        </a:rPr>
                        <a:t>-Resource Innovations</a:t>
                      </a:r>
                      <a:br>
                        <a:rPr lang="en-US" sz="1000">
                          <a:effectLst/>
                        </a:rPr>
                      </a:br>
                      <a:r>
                        <a:rPr lang="en-US" sz="1000">
                          <a:effectLst/>
                        </a:rPr>
                        <a:t>-SBUA</a:t>
                      </a:r>
                      <a:br>
                        <a:rPr lang="en-US" sz="1000">
                          <a:effectLst/>
                        </a:rPr>
                      </a:br>
                      <a:r>
                        <a:rPr lang="en-US" sz="1000">
                          <a:effectLst/>
                        </a:rPr>
                        <a:t>-SCE</a:t>
                      </a:r>
                      <a:br>
                        <a:rPr lang="en-US" sz="1000">
                          <a:effectLst/>
                        </a:rPr>
                      </a:br>
                      <a:r>
                        <a:rPr lang="en-US" sz="1000">
                          <a:effectLst/>
                        </a:rPr>
                        <a:t>-SMART Local 104</a:t>
                      </a:r>
                      <a:br>
                        <a:rPr lang="en-US" sz="1000">
                          <a:effectLst/>
                        </a:rPr>
                      </a:br>
                      <a:r>
                        <a:rPr lang="en-US" sz="1000">
                          <a:effectLst/>
                        </a:rPr>
                        <a:t>-SoCalREN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US" sz="1000" dirty="0">
                          <a:effectLst/>
                        </a:rPr>
                        <a:t>-CEDMC</a:t>
                      </a:r>
                      <a:endParaRPr lang="en-US" sz="1200" dirty="0">
                        <a:effectLst/>
                      </a:endParaRPr>
                    </a:p>
                    <a:p>
                      <a:pPr marL="0" marR="0">
                        <a:spcBef>
                          <a:spcPts val="0"/>
                        </a:spcBef>
                        <a:spcAft>
                          <a:spcPts val="0"/>
                        </a:spcAft>
                      </a:pPr>
                      <a:r>
                        <a:rPr lang="en-US" sz="1000" dirty="0">
                          <a:effectLst/>
                        </a:rPr>
                        <a:t>-CEE</a:t>
                      </a:r>
                      <a:br>
                        <a:rPr lang="en-US" sz="1000" dirty="0">
                          <a:effectLst/>
                        </a:rPr>
                      </a:br>
                      <a:r>
                        <a:rPr lang="en-US" sz="1000" dirty="0">
                          <a:effectLst/>
                        </a:rPr>
                        <a:t>-CSE</a:t>
                      </a:r>
                      <a:br>
                        <a:rPr lang="en-US" sz="1000" dirty="0">
                          <a:effectLst/>
                        </a:rPr>
                      </a:br>
                      <a:r>
                        <a:rPr lang="en-US" sz="1000" dirty="0">
                          <a:effectLst/>
                        </a:rPr>
                        <a:t>-Don Arambula Consulting</a:t>
                      </a:r>
                      <a:br>
                        <a:rPr lang="en-US" sz="1000" dirty="0">
                          <a:effectLst/>
                        </a:rPr>
                      </a:br>
                      <a:r>
                        <a:rPr lang="en-US" sz="1000" dirty="0">
                          <a:effectLst/>
                        </a:rPr>
                        <a:t>-Energy Solutions</a:t>
                      </a:r>
                      <a:br>
                        <a:rPr lang="en-US" sz="1000" dirty="0">
                          <a:effectLst/>
                        </a:rPr>
                      </a:br>
                      <a:r>
                        <a:rPr lang="en-US" sz="1000" dirty="0">
                          <a:effectLst/>
                        </a:rPr>
                        <a:t>-Enervee </a:t>
                      </a:r>
                      <a:br>
                        <a:rPr lang="en-US" sz="1000" dirty="0">
                          <a:effectLst/>
                        </a:rPr>
                      </a:br>
                      <a:r>
                        <a:rPr lang="en-US" sz="1000" dirty="0">
                          <a:effectLst/>
                        </a:rPr>
                        <a:t>-Jay Luboff Consulting</a:t>
                      </a:r>
                      <a:br>
                        <a:rPr lang="en-US" sz="1000" dirty="0">
                          <a:effectLst/>
                        </a:rPr>
                      </a:br>
                      <a:r>
                        <a:rPr lang="en-US" sz="1000" dirty="0">
                          <a:effectLst/>
                        </a:rPr>
                        <a:t>-NRDC</a:t>
                      </a:r>
                      <a:br>
                        <a:rPr lang="en-US" sz="1000" dirty="0">
                          <a:effectLst/>
                        </a:rPr>
                      </a:br>
                      <a:r>
                        <a:rPr lang="en-US" sz="1000" dirty="0">
                          <a:effectLst/>
                        </a:rPr>
                        <a:t>-Outthink</a:t>
                      </a:r>
                      <a:br>
                        <a:rPr lang="en-US" sz="1000" dirty="0">
                          <a:effectLst/>
                        </a:rPr>
                      </a:br>
                      <a:r>
                        <a:rPr lang="en-US" sz="1000" dirty="0">
                          <a:effectLst/>
                        </a:rPr>
                        <a:t>-PG&amp;E</a:t>
                      </a:r>
                      <a:endParaRPr lang="en-US" sz="1200" dirty="0">
                        <a:effectLst/>
                      </a:endParaRPr>
                    </a:p>
                    <a:p>
                      <a:pPr marL="0" marR="0">
                        <a:spcBef>
                          <a:spcPts val="0"/>
                        </a:spcBef>
                        <a:spcAft>
                          <a:spcPts val="0"/>
                        </a:spcAft>
                      </a:pPr>
                      <a:r>
                        <a:rPr lang="en-US" sz="1000" dirty="0">
                          <a:effectLst/>
                        </a:rPr>
                        <a:t>-Public Advocates Office</a:t>
                      </a:r>
                      <a:br>
                        <a:rPr lang="en-US" sz="1000" dirty="0">
                          <a:effectLst/>
                        </a:rPr>
                      </a:br>
                      <a:r>
                        <a:rPr lang="en-US" sz="1000" dirty="0">
                          <a:effectLst/>
                        </a:rPr>
                        <a:t>-Resource Innovations</a:t>
                      </a:r>
                      <a:br>
                        <a:rPr lang="en-US" sz="1000" dirty="0">
                          <a:effectLst/>
                        </a:rPr>
                      </a:br>
                      <a:r>
                        <a:rPr lang="en-US" sz="1000" dirty="0">
                          <a:effectLst/>
                        </a:rPr>
                        <a:t>-SBUA</a:t>
                      </a:r>
                      <a:br>
                        <a:rPr lang="en-US" sz="1000" dirty="0">
                          <a:effectLst/>
                        </a:rPr>
                      </a:br>
                      <a:r>
                        <a:rPr lang="en-US" sz="1000" dirty="0">
                          <a:effectLst/>
                        </a:rPr>
                        <a:t>-SCE</a:t>
                      </a:r>
                      <a:br>
                        <a:rPr lang="en-US" sz="1000" dirty="0">
                          <a:effectLst/>
                        </a:rPr>
                      </a:br>
                      <a:r>
                        <a:rPr lang="en-US" sz="1000" dirty="0">
                          <a:effectLst/>
                        </a:rPr>
                        <a:t>-SMART Local 104</a:t>
                      </a:r>
                      <a:br>
                        <a:rPr lang="en-US" sz="1000" dirty="0">
                          <a:effectLst/>
                        </a:rPr>
                      </a:br>
                      <a:r>
                        <a:rPr lang="en-US" sz="1000" dirty="0">
                          <a:effectLst/>
                        </a:rPr>
                        <a:t>-SoCalREN</a:t>
                      </a:r>
                      <a:br>
                        <a:rPr lang="en-US" sz="1000" dirty="0">
                          <a:effectLst/>
                        </a:rPr>
                      </a:br>
                      <a:r>
                        <a:rPr lang="en-US" sz="1000" dirty="0">
                          <a:effectLst/>
                        </a:rPr>
                        <a:t>-The Energy Coalition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94179456"/>
                  </a:ext>
                </a:extLst>
              </a:tr>
            </a:tbl>
          </a:graphicData>
        </a:graphic>
      </p:graphicFrame>
      <p:sp>
        <p:nvSpPr>
          <p:cNvPr id="15" name="Rectangle 7">
            <a:extLst>
              <a:ext uri="{FF2B5EF4-FFF2-40B4-BE49-F238E27FC236}">
                <a16:creationId xmlns:a16="http://schemas.microsoft.com/office/drawing/2014/main" id="{9C6364DF-D24E-AC47-A86C-2ACDCF9E9C39}"/>
              </a:ext>
            </a:extLst>
          </p:cNvPr>
          <p:cNvSpPr>
            <a:spLocks noChangeArrowheads="1"/>
          </p:cNvSpPr>
          <p:nvPr/>
        </p:nvSpPr>
        <p:spPr bwMode="auto">
          <a:xfrm>
            <a:off x="2924313" y="1449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9">
            <a:extLst>
              <a:ext uri="{FF2B5EF4-FFF2-40B4-BE49-F238E27FC236}">
                <a16:creationId xmlns:a16="http://schemas.microsoft.com/office/drawing/2014/main" id="{3B2971D2-03DB-1440-B46C-CC546009C67B}"/>
              </a:ext>
            </a:extLst>
          </p:cNvPr>
          <p:cNvSpPr>
            <a:spLocks noChangeArrowheads="1"/>
          </p:cNvSpPr>
          <p:nvPr/>
        </p:nvSpPr>
        <p:spPr bwMode="auto">
          <a:xfrm>
            <a:off x="1411357" y="6019716"/>
            <a:ext cx="46650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hlinkClick r:id="rId2"/>
              </a:rPr>
              <a:t>[1]</a:t>
            </a:r>
            <a:r>
              <a:rPr kumimoji="0" lang="en-US" altLang="en-US" sz="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Approximately half of CEDMC members support Option A as their first choice and half Option B.</a:t>
            </a: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6D66E601-C7FB-6643-86C6-4628104F7E3C}"/>
              </a:ext>
            </a:extLst>
          </p:cNvPr>
          <p:cNvSpPr>
            <a:spLocks noGrp="1"/>
          </p:cNvSpPr>
          <p:nvPr>
            <p:ph type="sldNum" sz="quarter" idx="12"/>
          </p:nvPr>
        </p:nvSpPr>
        <p:spPr/>
        <p:txBody>
          <a:bodyPr/>
          <a:lstStyle/>
          <a:p>
            <a:fld id="{B52D1F0E-ADB9-054E-881E-D5691EC4F528}" type="slidenum">
              <a:rPr lang="en-US" smtClean="0"/>
              <a:t>8</a:t>
            </a:fld>
            <a:endParaRPr lang="en-US"/>
          </a:p>
        </p:txBody>
      </p:sp>
    </p:spTree>
    <p:extLst>
      <p:ext uri="{BB962C8B-B14F-4D97-AF65-F5344CB8AC3E}">
        <p14:creationId xmlns:p14="http://schemas.microsoft.com/office/powerpoint/2010/main" val="143646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9595-C3AD-2D4B-AA45-6AB13BF5D3D1}"/>
              </a:ext>
            </a:extLst>
          </p:cNvPr>
          <p:cNvSpPr>
            <a:spLocks noGrp="1"/>
          </p:cNvSpPr>
          <p:nvPr>
            <p:ph type="title"/>
          </p:nvPr>
        </p:nvSpPr>
        <p:spPr/>
        <p:txBody>
          <a:bodyPr/>
          <a:lstStyle/>
          <a:p>
            <a:r>
              <a:rPr lang="en-US" dirty="0"/>
              <a:t>Weighting of Factors Options</a:t>
            </a:r>
            <a:br>
              <a:rPr lang="en-US" dirty="0"/>
            </a:br>
            <a:r>
              <a:rPr lang="en-US" dirty="0"/>
              <a:t>(MTIs and C&amp;S)</a:t>
            </a:r>
          </a:p>
        </p:txBody>
      </p:sp>
      <p:graphicFrame>
        <p:nvGraphicFramePr>
          <p:cNvPr id="4" name="Table 3">
            <a:extLst>
              <a:ext uri="{FF2B5EF4-FFF2-40B4-BE49-F238E27FC236}">
                <a16:creationId xmlns:a16="http://schemas.microsoft.com/office/drawing/2014/main" id="{5F7AFBB7-E2E5-0C47-B85C-AB7A1222DE2C}"/>
              </a:ext>
            </a:extLst>
          </p:cNvPr>
          <p:cNvGraphicFramePr>
            <a:graphicFrameLocks noGrp="1"/>
          </p:cNvGraphicFramePr>
          <p:nvPr>
            <p:extLst>
              <p:ext uri="{D42A27DB-BD31-4B8C-83A1-F6EECF244321}">
                <p14:modId xmlns:p14="http://schemas.microsoft.com/office/powerpoint/2010/main" val="670812060"/>
              </p:ext>
            </p:extLst>
          </p:nvPr>
        </p:nvGraphicFramePr>
        <p:xfrm>
          <a:off x="1348033" y="1690688"/>
          <a:ext cx="9115720" cy="4651513"/>
        </p:xfrm>
        <a:graphic>
          <a:graphicData uri="http://schemas.openxmlformats.org/drawingml/2006/table">
            <a:tbl>
              <a:tblPr firstRow="1" firstCol="1" bandRow="1">
                <a:tableStyleId>{5C22544A-7EE6-4342-B048-85BDC9FD1C3A}</a:tableStyleId>
              </a:tblPr>
              <a:tblGrid>
                <a:gridCol w="3836709">
                  <a:extLst>
                    <a:ext uri="{9D8B030D-6E8A-4147-A177-3AD203B41FA5}">
                      <a16:colId xmlns:a16="http://schemas.microsoft.com/office/drawing/2014/main" val="726363962"/>
                    </a:ext>
                  </a:extLst>
                </a:gridCol>
                <a:gridCol w="2648932">
                  <a:extLst>
                    <a:ext uri="{9D8B030D-6E8A-4147-A177-3AD203B41FA5}">
                      <a16:colId xmlns:a16="http://schemas.microsoft.com/office/drawing/2014/main" val="201877463"/>
                    </a:ext>
                  </a:extLst>
                </a:gridCol>
                <a:gridCol w="2630079">
                  <a:extLst>
                    <a:ext uri="{9D8B030D-6E8A-4147-A177-3AD203B41FA5}">
                      <a16:colId xmlns:a16="http://schemas.microsoft.com/office/drawing/2014/main" val="4240340162"/>
                    </a:ext>
                  </a:extLst>
                </a:gridCol>
              </a:tblGrid>
              <a:tr h="234530">
                <a:tc>
                  <a:txBody>
                    <a:bodyPr/>
                    <a:lstStyle/>
                    <a:p>
                      <a:pPr marL="0" marR="0">
                        <a:spcBef>
                          <a:spcPts val="0"/>
                        </a:spcBef>
                        <a:spcAft>
                          <a:spcPts val="0"/>
                        </a:spcAft>
                      </a:pPr>
                      <a:r>
                        <a:rPr lang="en-US" sz="1200" dirty="0">
                          <a:effectLst/>
                        </a:rPr>
                        <a:t>Weighting of Factors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8473" marR="18473" marT="0" marB="0" anchor="b"/>
                </a:tc>
                <a:tc>
                  <a:txBody>
                    <a:bodyPr/>
                    <a:lstStyle/>
                    <a:p>
                      <a:pPr marL="0" marR="0">
                        <a:spcBef>
                          <a:spcPts val="0"/>
                        </a:spcBef>
                        <a:spcAft>
                          <a:spcPts val="0"/>
                        </a:spcAft>
                      </a:pPr>
                      <a:r>
                        <a:rPr lang="en-US" sz="1200" dirty="0">
                          <a:effectLst/>
                        </a:rPr>
                        <a:t>First Choice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8473" marR="18473" marT="0" marB="0" anchor="b"/>
                </a:tc>
                <a:tc>
                  <a:txBody>
                    <a:bodyPr/>
                    <a:lstStyle/>
                    <a:p>
                      <a:pPr marL="0" marR="0">
                        <a:spcBef>
                          <a:spcPts val="0"/>
                        </a:spcBef>
                        <a:spcAft>
                          <a:spcPts val="0"/>
                        </a:spcAft>
                      </a:pPr>
                      <a:r>
                        <a:rPr lang="en-US" sz="1200" dirty="0">
                          <a:effectLst/>
                        </a:rPr>
                        <a:t>Acceptable Option</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8473" marR="18473" marT="0" marB="0" anchor="b"/>
                </a:tc>
                <a:extLst>
                  <a:ext uri="{0D108BD9-81ED-4DB2-BD59-A6C34878D82A}">
                    <a16:rowId xmlns:a16="http://schemas.microsoft.com/office/drawing/2014/main" val="1209117164"/>
                  </a:ext>
                </a:extLst>
              </a:tr>
              <a:tr h="1329004">
                <a:tc>
                  <a:txBody>
                    <a:bodyPr/>
                    <a:lstStyle/>
                    <a:p>
                      <a:pPr marL="0" marR="0">
                        <a:spcBef>
                          <a:spcPts val="0"/>
                        </a:spcBef>
                        <a:spcAft>
                          <a:spcPts val="0"/>
                        </a:spcAft>
                      </a:pPr>
                      <a:r>
                        <a:rPr lang="en-US" sz="1200" dirty="0">
                          <a:effectLst/>
                        </a:rPr>
                        <a:t>Option A: Make Adjustments to Weighting of Factors Now (3 first choice, 7 acceptable)</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8473" marR="18473" marT="0" marB="0" anchor="ctr"/>
                </a:tc>
                <a:tc>
                  <a:txBody>
                    <a:bodyPr/>
                    <a:lstStyle/>
                    <a:p>
                      <a:pPr marL="0" marR="0">
                        <a:spcBef>
                          <a:spcPts val="0"/>
                        </a:spcBef>
                        <a:spcAft>
                          <a:spcPts val="0"/>
                        </a:spcAft>
                      </a:pPr>
                      <a:r>
                        <a:rPr lang="en-US" sz="1000" dirty="0">
                          <a:effectLst/>
                        </a:rPr>
                        <a:t>-CodeCycle</a:t>
                      </a:r>
                      <a:br>
                        <a:rPr lang="en-US" sz="1000" dirty="0">
                          <a:effectLst/>
                        </a:rPr>
                      </a:br>
                      <a:r>
                        <a:rPr lang="en-US" sz="1000" dirty="0">
                          <a:effectLst/>
                        </a:rPr>
                        <a:t>-Jay Luboff Consulting</a:t>
                      </a:r>
                      <a:br>
                        <a:rPr lang="en-US" sz="1000" dirty="0">
                          <a:effectLst/>
                        </a:rPr>
                      </a:br>
                      <a:r>
                        <a:rPr lang="en-US" sz="1000" dirty="0">
                          <a:effectLst/>
                        </a:rPr>
                        <a:t>-The Energy Coalition</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8473" marR="18473" marT="0" marB="0" anchor="ctr"/>
                </a:tc>
                <a:tc>
                  <a:txBody>
                    <a:bodyPr/>
                    <a:lstStyle/>
                    <a:p>
                      <a:pPr marL="0" marR="0">
                        <a:spcBef>
                          <a:spcPts val="0"/>
                        </a:spcBef>
                        <a:spcAft>
                          <a:spcPts val="0"/>
                        </a:spcAft>
                      </a:pPr>
                      <a:r>
                        <a:rPr lang="en-US" sz="1000">
                          <a:effectLst/>
                        </a:rPr>
                        <a:t>-CodeCycle</a:t>
                      </a:r>
                      <a:br>
                        <a:rPr lang="en-US" sz="1000">
                          <a:effectLst/>
                        </a:rPr>
                      </a:br>
                      <a:r>
                        <a:rPr lang="en-US" sz="1000">
                          <a:effectLst/>
                        </a:rPr>
                        <a:t>-CSE</a:t>
                      </a:r>
                      <a:br>
                        <a:rPr lang="en-US" sz="1000">
                          <a:effectLst/>
                        </a:rPr>
                      </a:br>
                      <a:r>
                        <a:rPr lang="en-US" sz="1000">
                          <a:effectLst/>
                        </a:rPr>
                        <a:t>-Don Arambula Consulting</a:t>
                      </a:r>
                      <a:br>
                        <a:rPr lang="en-US" sz="1000">
                          <a:effectLst/>
                        </a:rPr>
                      </a:br>
                      <a:r>
                        <a:rPr lang="en-US" sz="1000">
                          <a:effectLst/>
                        </a:rPr>
                        <a:t>-Jay Luboff Consulting</a:t>
                      </a:r>
                      <a:br>
                        <a:rPr lang="en-US" sz="1000">
                          <a:effectLst/>
                        </a:rPr>
                      </a:br>
                      <a:r>
                        <a:rPr lang="en-US" sz="1000">
                          <a:effectLst/>
                        </a:rPr>
                        <a:t>-NRDC</a:t>
                      </a:r>
                      <a:br>
                        <a:rPr lang="en-US" sz="1000">
                          <a:effectLst/>
                        </a:rPr>
                      </a:br>
                      <a:r>
                        <a:rPr lang="en-US" sz="1000">
                          <a:effectLst/>
                        </a:rPr>
                        <a:t>-Outthink</a:t>
                      </a:r>
                      <a:br>
                        <a:rPr lang="en-US" sz="1000">
                          <a:effectLst/>
                        </a:rPr>
                      </a:br>
                      <a:r>
                        <a:rPr lang="en-US" sz="1000">
                          <a:effectLst/>
                        </a:rPr>
                        <a:t>-The Energy Coalition </a:t>
                      </a:r>
                      <a:endParaRPr lang="en-US" sz="1000">
                        <a:effectLst/>
                        <a:latin typeface="Times New Roman" panose="02020603050405020304" pitchFamily="18" charset="0"/>
                        <a:ea typeface="Times New Roman" panose="02020603050405020304" pitchFamily="18" charset="0"/>
                        <a:cs typeface="Arial" panose="020B0604020202020204" pitchFamily="34" charset="0"/>
                      </a:endParaRPr>
                    </a:p>
                  </a:txBody>
                  <a:tcPr marL="18473" marR="18473" marT="0" marB="0" anchor="ctr"/>
                </a:tc>
                <a:extLst>
                  <a:ext uri="{0D108BD9-81ED-4DB2-BD59-A6C34878D82A}">
                    <a16:rowId xmlns:a16="http://schemas.microsoft.com/office/drawing/2014/main" val="2037228747"/>
                  </a:ext>
                </a:extLst>
              </a:tr>
              <a:tr h="3087979">
                <a:tc>
                  <a:txBody>
                    <a:bodyPr/>
                    <a:lstStyle/>
                    <a:p>
                      <a:pPr marL="0" marR="0">
                        <a:spcBef>
                          <a:spcPts val="0"/>
                        </a:spcBef>
                        <a:spcAft>
                          <a:spcPts val="0"/>
                        </a:spcAft>
                      </a:pPr>
                      <a:r>
                        <a:rPr lang="en-US" sz="1200" dirty="0">
                          <a:effectLst/>
                        </a:rPr>
                        <a:t>Option B: Adjustments to Weighting of Factors Now is Premature (15 first choice, 17 acceptable)</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8473" marR="18473" marT="0" marB="0" anchor="ctr"/>
                </a:tc>
                <a:tc>
                  <a:txBody>
                    <a:bodyPr/>
                    <a:lstStyle/>
                    <a:p>
                      <a:pPr marL="0" marR="0">
                        <a:spcBef>
                          <a:spcPts val="0"/>
                        </a:spcBef>
                        <a:spcAft>
                          <a:spcPts val="0"/>
                        </a:spcAft>
                      </a:pPr>
                      <a:r>
                        <a:rPr lang="en-US" sz="1000" dirty="0">
                          <a:effectLst/>
                        </a:rPr>
                        <a:t>-CSE</a:t>
                      </a:r>
                      <a:br>
                        <a:rPr lang="en-US" sz="1000" dirty="0">
                          <a:effectLst/>
                        </a:rPr>
                      </a:br>
                      <a:r>
                        <a:rPr lang="en-US" sz="1000" dirty="0">
                          <a:effectLst/>
                        </a:rPr>
                        <a:t>-CEDMC</a:t>
                      </a:r>
                      <a:br>
                        <a:rPr lang="en-US" sz="1000" dirty="0">
                          <a:effectLst/>
                        </a:rPr>
                      </a:br>
                      <a:r>
                        <a:rPr lang="en-US" sz="1000" dirty="0">
                          <a:effectLst/>
                        </a:rPr>
                        <a:t>-CEE</a:t>
                      </a:r>
                      <a:br>
                        <a:rPr lang="en-US" sz="1000" dirty="0">
                          <a:effectLst/>
                        </a:rPr>
                      </a:br>
                      <a:r>
                        <a:rPr lang="en-US" sz="1000" dirty="0">
                          <a:effectLst/>
                        </a:rPr>
                        <a:t>-Don Arambula Consulting</a:t>
                      </a:r>
                      <a:br>
                        <a:rPr lang="en-US" sz="1000" dirty="0">
                          <a:effectLst/>
                        </a:rPr>
                      </a:br>
                      <a:r>
                        <a:rPr lang="en-US" sz="1000" dirty="0">
                          <a:effectLst/>
                        </a:rPr>
                        <a:t>-Energy Solutions</a:t>
                      </a:r>
                      <a:br>
                        <a:rPr lang="en-US" sz="1000" dirty="0">
                          <a:effectLst/>
                        </a:rPr>
                      </a:br>
                      <a:r>
                        <a:rPr lang="en-US" sz="1000" dirty="0">
                          <a:effectLst/>
                        </a:rPr>
                        <a:t>-Enervee</a:t>
                      </a:r>
                      <a:br>
                        <a:rPr lang="en-US" sz="1000" dirty="0">
                          <a:effectLst/>
                        </a:rPr>
                      </a:br>
                      <a:r>
                        <a:rPr lang="en-US" sz="1000" dirty="0">
                          <a:effectLst/>
                        </a:rPr>
                        <a:t>-NRDC</a:t>
                      </a:r>
                      <a:br>
                        <a:rPr lang="en-US" sz="1000" dirty="0">
                          <a:effectLst/>
                        </a:rPr>
                      </a:br>
                      <a:r>
                        <a:rPr lang="en-US" sz="1000" dirty="0">
                          <a:effectLst/>
                        </a:rPr>
                        <a:t>-Outthink</a:t>
                      </a:r>
                      <a:br>
                        <a:rPr lang="en-US" sz="1000" dirty="0">
                          <a:effectLst/>
                        </a:rPr>
                      </a:br>
                      <a:r>
                        <a:rPr lang="en-US" sz="1000" dirty="0">
                          <a:effectLst/>
                        </a:rPr>
                        <a:t>-PG&amp;E</a:t>
                      </a:r>
                    </a:p>
                    <a:p>
                      <a:pPr marL="0" marR="0">
                        <a:spcBef>
                          <a:spcPts val="0"/>
                        </a:spcBef>
                        <a:spcAft>
                          <a:spcPts val="0"/>
                        </a:spcAft>
                      </a:pPr>
                      <a:r>
                        <a:rPr lang="en-US" sz="1000" dirty="0">
                          <a:effectLst/>
                        </a:rPr>
                        <a:t>-Public Advocates Office</a:t>
                      </a:r>
                      <a:br>
                        <a:rPr lang="en-US" sz="1000" dirty="0">
                          <a:effectLst/>
                        </a:rPr>
                      </a:br>
                      <a:r>
                        <a:rPr lang="en-US" sz="1000" dirty="0">
                          <a:effectLst/>
                        </a:rPr>
                        <a:t>-Resource Innovations</a:t>
                      </a:r>
                      <a:br>
                        <a:rPr lang="en-US" sz="1000" dirty="0">
                          <a:effectLst/>
                        </a:rPr>
                      </a:br>
                      <a:r>
                        <a:rPr lang="en-US" sz="1000" dirty="0">
                          <a:effectLst/>
                        </a:rPr>
                        <a:t>-SBUA</a:t>
                      </a:r>
                      <a:br>
                        <a:rPr lang="en-US" sz="1000" dirty="0">
                          <a:effectLst/>
                        </a:rPr>
                      </a:br>
                      <a:r>
                        <a:rPr lang="en-US" sz="1000" dirty="0">
                          <a:effectLst/>
                        </a:rPr>
                        <a:t>-SCE</a:t>
                      </a:r>
                      <a:br>
                        <a:rPr lang="en-US" sz="1000" dirty="0">
                          <a:effectLst/>
                        </a:rPr>
                      </a:br>
                      <a:r>
                        <a:rPr lang="en-US" sz="1000" dirty="0">
                          <a:effectLst/>
                        </a:rPr>
                        <a:t>-SMART Local 104</a:t>
                      </a:r>
                    </a:p>
                    <a:p>
                      <a:pPr marL="0" marR="0">
                        <a:spcBef>
                          <a:spcPts val="0"/>
                        </a:spcBef>
                        <a:spcAft>
                          <a:spcPts val="0"/>
                        </a:spcAft>
                      </a:pPr>
                      <a:r>
                        <a:rPr lang="en-US" sz="1000" dirty="0">
                          <a:effectLst/>
                        </a:rPr>
                        <a:t>-SoCalREN</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8473" marR="18473" marT="0" marB="0" anchor="ctr"/>
                </a:tc>
                <a:tc>
                  <a:txBody>
                    <a:bodyPr/>
                    <a:lstStyle/>
                    <a:p>
                      <a:pPr marL="0" marR="0">
                        <a:spcBef>
                          <a:spcPts val="0"/>
                        </a:spcBef>
                        <a:spcAft>
                          <a:spcPts val="0"/>
                        </a:spcAft>
                      </a:pPr>
                      <a:r>
                        <a:rPr lang="en-US" sz="1000" dirty="0">
                          <a:effectLst/>
                        </a:rPr>
                        <a:t>-CSE</a:t>
                      </a:r>
                      <a:br>
                        <a:rPr lang="en-US" sz="1000" dirty="0">
                          <a:effectLst/>
                        </a:rPr>
                      </a:br>
                      <a:r>
                        <a:rPr lang="en-US" sz="1000" dirty="0">
                          <a:effectLst/>
                        </a:rPr>
                        <a:t>-CEDMC</a:t>
                      </a:r>
                      <a:br>
                        <a:rPr lang="en-US" sz="1000" dirty="0">
                          <a:effectLst/>
                        </a:rPr>
                      </a:br>
                      <a:r>
                        <a:rPr lang="en-US" sz="1000" dirty="0">
                          <a:effectLst/>
                        </a:rPr>
                        <a:t>-CEE</a:t>
                      </a:r>
                      <a:br>
                        <a:rPr lang="en-US" sz="1000" dirty="0">
                          <a:effectLst/>
                        </a:rPr>
                      </a:br>
                      <a:r>
                        <a:rPr lang="en-US" sz="1000" dirty="0">
                          <a:effectLst/>
                        </a:rPr>
                        <a:t>-Don Arambula Consulting</a:t>
                      </a:r>
                      <a:br>
                        <a:rPr lang="en-US" sz="1000" dirty="0">
                          <a:effectLst/>
                        </a:rPr>
                      </a:br>
                      <a:r>
                        <a:rPr lang="en-US" sz="1000" dirty="0">
                          <a:effectLst/>
                        </a:rPr>
                        <a:t>-Energy Solutions</a:t>
                      </a:r>
                      <a:br>
                        <a:rPr lang="en-US" sz="1000" dirty="0">
                          <a:effectLst/>
                        </a:rPr>
                      </a:br>
                      <a:r>
                        <a:rPr lang="en-US" sz="1000" dirty="0">
                          <a:effectLst/>
                        </a:rPr>
                        <a:t>-Enervee</a:t>
                      </a:r>
                      <a:br>
                        <a:rPr lang="en-US" sz="1000" dirty="0">
                          <a:effectLst/>
                        </a:rPr>
                      </a:br>
                      <a:r>
                        <a:rPr lang="en-US" sz="1000" dirty="0">
                          <a:effectLst/>
                        </a:rPr>
                        <a:t>-Jay Luboff Consulting</a:t>
                      </a:r>
                      <a:br>
                        <a:rPr lang="en-US" sz="1000" dirty="0">
                          <a:effectLst/>
                        </a:rPr>
                      </a:br>
                      <a:r>
                        <a:rPr lang="en-US" sz="1000" dirty="0">
                          <a:effectLst/>
                        </a:rPr>
                        <a:t>-NRDC</a:t>
                      </a:r>
                      <a:br>
                        <a:rPr lang="en-US" sz="1000" dirty="0">
                          <a:effectLst/>
                        </a:rPr>
                      </a:br>
                      <a:r>
                        <a:rPr lang="en-US" sz="1000" dirty="0">
                          <a:effectLst/>
                        </a:rPr>
                        <a:t>-Outthink</a:t>
                      </a:r>
                      <a:br>
                        <a:rPr lang="en-US" sz="1000" dirty="0">
                          <a:effectLst/>
                        </a:rPr>
                      </a:br>
                      <a:r>
                        <a:rPr lang="en-US" sz="1000" dirty="0">
                          <a:effectLst/>
                        </a:rPr>
                        <a:t>-PG&amp;E</a:t>
                      </a:r>
                    </a:p>
                    <a:p>
                      <a:pPr marL="0" marR="0">
                        <a:spcBef>
                          <a:spcPts val="0"/>
                        </a:spcBef>
                        <a:spcAft>
                          <a:spcPts val="0"/>
                        </a:spcAft>
                      </a:pPr>
                      <a:r>
                        <a:rPr lang="en-US" sz="1000" dirty="0">
                          <a:effectLst/>
                        </a:rPr>
                        <a:t>-Public Advocates Office</a:t>
                      </a:r>
                      <a:br>
                        <a:rPr lang="en-US" sz="1000" dirty="0">
                          <a:effectLst/>
                        </a:rPr>
                      </a:br>
                      <a:r>
                        <a:rPr lang="en-US" sz="1000" dirty="0">
                          <a:effectLst/>
                        </a:rPr>
                        <a:t>-Resource Innovations</a:t>
                      </a:r>
                      <a:br>
                        <a:rPr lang="en-US" sz="1000" dirty="0">
                          <a:effectLst/>
                        </a:rPr>
                      </a:br>
                      <a:r>
                        <a:rPr lang="en-US" sz="1000" dirty="0">
                          <a:effectLst/>
                        </a:rPr>
                        <a:t>-SBUA</a:t>
                      </a:r>
                      <a:br>
                        <a:rPr lang="en-US" sz="1000" dirty="0">
                          <a:effectLst/>
                        </a:rPr>
                      </a:br>
                      <a:r>
                        <a:rPr lang="en-US" sz="1000" dirty="0">
                          <a:effectLst/>
                        </a:rPr>
                        <a:t>-SCE</a:t>
                      </a:r>
                      <a:br>
                        <a:rPr lang="en-US" sz="1000" dirty="0">
                          <a:effectLst/>
                        </a:rPr>
                      </a:br>
                      <a:r>
                        <a:rPr lang="en-US" sz="1000" dirty="0">
                          <a:effectLst/>
                        </a:rPr>
                        <a:t>-SMART Local 104</a:t>
                      </a:r>
                    </a:p>
                    <a:p>
                      <a:pPr marL="0" marR="0">
                        <a:spcBef>
                          <a:spcPts val="0"/>
                        </a:spcBef>
                        <a:spcAft>
                          <a:spcPts val="0"/>
                        </a:spcAft>
                      </a:pPr>
                      <a:r>
                        <a:rPr lang="en-US" sz="1000" dirty="0">
                          <a:effectLst/>
                        </a:rPr>
                        <a:t>-SoCalREN</a:t>
                      </a:r>
                      <a:br>
                        <a:rPr lang="en-US" sz="1000" dirty="0">
                          <a:effectLst/>
                        </a:rPr>
                      </a:br>
                      <a:r>
                        <a:rPr lang="en-US" sz="1000" dirty="0">
                          <a:effectLst/>
                        </a:rPr>
                        <a:t>-The Energy Coalition </a:t>
                      </a:r>
                      <a:endParaRPr lang="en-US"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8473" marR="18473" marT="0" marB="0" anchor="ctr"/>
                </a:tc>
                <a:extLst>
                  <a:ext uri="{0D108BD9-81ED-4DB2-BD59-A6C34878D82A}">
                    <a16:rowId xmlns:a16="http://schemas.microsoft.com/office/drawing/2014/main" val="2560517754"/>
                  </a:ext>
                </a:extLst>
              </a:tr>
            </a:tbl>
          </a:graphicData>
        </a:graphic>
      </p:graphicFrame>
      <p:sp>
        <p:nvSpPr>
          <p:cNvPr id="3" name="Slide Number Placeholder 2">
            <a:extLst>
              <a:ext uri="{FF2B5EF4-FFF2-40B4-BE49-F238E27FC236}">
                <a16:creationId xmlns:a16="http://schemas.microsoft.com/office/drawing/2014/main" id="{9319E822-C936-FF40-B30D-5186F8C5404E}"/>
              </a:ext>
            </a:extLst>
          </p:cNvPr>
          <p:cNvSpPr>
            <a:spLocks noGrp="1"/>
          </p:cNvSpPr>
          <p:nvPr>
            <p:ph type="sldNum" sz="quarter" idx="12"/>
          </p:nvPr>
        </p:nvSpPr>
        <p:spPr/>
        <p:txBody>
          <a:bodyPr/>
          <a:lstStyle/>
          <a:p>
            <a:fld id="{B52D1F0E-ADB9-054E-881E-D5691EC4F528}" type="slidenum">
              <a:rPr lang="en-US" smtClean="0"/>
              <a:t>9</a:t>
            </a:fld>
            <a:endParaRPr lang="en-US"/>
          </a:p>
        </p:txBody>
      </p:sp>
    </p:spTree>
    <p:extLst>
      <p:ext uri="{BB962C8B-B14F-4D97-AF65-F5344CB8AC3E}">
        <p14:creationId xmlns:p14="http://schemas.microsoft.com/office/powerpoint/2010/main" val="36218090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W IOU Master">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Exec blue">
  <a:themeElements>
    <a:clrScheme name="SRE Template">
      <a:dk1>
        <a:srgbClr val="000000"/>
      </a:dk1>
      <a:lt1>
        <a:srgbClr val="FFFFFF"/>
      </a:lt1>
      <a:dk2>
        <a:srgbClr val="003399"/>
      </a:dk2>
      <a:lt2>
        <a:srgbClr val="4ACCD4"/>
      </a:lt2>
      <a:accent1>
        <a:srgbClr val="003399"/>
      </a:accent1>
      <a:accent2>
        <a:srgbClr val="0193D5"/>
      </a:accent2>
      <a:accent3>
        <a:srgbClr val="F39B31"/>
      </a:accent3>
      <a:accent4>
        <a:srgbClr val="AADD6D"/>
      </a:accent4>
      <a:accent5>
        <a:srgbClr val="FFDC52"/>
      </a:accent5>
      <a:accent6>
        <a:srgbClr val="666366"/>
      </a:accent6>
      <a:hlink>
        <a:srgbClr val="0193D5"/>
      </a:hlink>
      <a:folHlink>
        <a:srgbClr val="AB9E6E"/>
      </a:folHlink>
    </a:clrScheme>
    <a:fontScheme name="AC 20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000" dirty="0" smtClean="0">
            <a:latin typeface="Arial" panose="020B0604020202020204" pitchFamily="34" charset="0"/>
            <a:cs typeface="Arial" panose="020B0604020202020204" pitchFamily="34" charset="0"/>
          </a:defRPr>
        </a:defPPr>
      </a:lstStyle>
    </a:txDef>
  </a:objectDefaults>
  <a:extraClrSchemeLst>
    <a:extraClrScheme>
      <a:clrScheme name="15_Default Design 1">
        <a:dk1>
          <a:srgbClr val="000A3C"/>
        </a:dk1>
        <a:lt1>
          <a:srgbClr val="FFFFFF"/>
        </a:lt1>
        <a:dk2>
          <a:srgbClr val="000A3C"/>
        </a:dk2>
        <a:lt2>
          <a:srgbClr val="94948C"/>
        </a:lt2>
        <a:accent1>
          <a:srgbClr val="000A3C"/>
        </a:accent1>
        <a:accent2>
          <a:srgbClr val="118DFF"/>
        </a:accent2>
        <a:accent3>
          <a:srgbClr val="FFFFFF"/>
        </a:accent3>
        <a:accent4>
          <a:srgbClr val="000732"/>
        </a:accent4>
        <a:accent5>
          <a:srgbClr val="AAAAAF"/>
        </a:accent5>
        <a:accent6>
          <a:srgbClr val="0E7FE7"/>
        </a:accent6>
        <a:hlink>
          <a:srgbClr val="002D6A"/>
        </a:hlink>
        <a:folHlink>
          <a:srgbClr val="CC0033"/>
        </a:folHlink>
      </a:clrScheme>
      <a:clrMap bg1="lt1" tx1="dk1" bg2="lt2" tx2="dk2" accent1="accent1" accent2="accent2" accent3="accent3" accent4="accent4" accent5="accent5" accent6="accent6" hlink="hlink" folHlink="folHlink"/>
    </a:extraClrScheme>
    <a:extraClrScheme>
      <a:clrScheme name="15_Default Design 2">
        <a:dk1>
          <a:srgbClr val="94948C"/>
        </a:dk1>
        <a:lt1>
          <a:srgbClr val="FFFFFF"/>
        </a:lt1>
        <a:dk2>
          <a:srgbClr val="000A3C"/>
        </a:dk2>
        <a:lt2>
          <a:srgbClr val="FFFFFF"/>
        </a:lt2>
        <a:accent1>
          <a:srgbClr val="FFFFFF"/>
        </a:accent1>
        <a:accent2>
          <a:srgbClr val="118DFF"/>
        </a:accent2>
        <a:accent3>
          <a:srgbClr val="AAAAAF"/>
        </a:accent3>
        <a:accent4>
          <a:srgbClr val="DADADA"/>
        </a:accent4>
        <a:accent5>
          <a:srgbClr val="FFFFFF"/>
        </a:accent5>
        <a:accent6>
          <a:srgbClr val="0E7FE7"/>
        </a:accent6>
        <a:hlink>
          <a:srgbClr val="94948C"/>
        </a:hlink>
        <a:folHlink>
          <a:srgbClr val="CC003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14C4066-52BA-4DEC-A203-68E1DD9282C3}" vid="{0FB23491-0F64-45E2-A3AE-F55934D2FC3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TotalTime>
  <Words>2790</Words>
  <Application>Microsoft Macintosh PowerPoint</Application>
  <PresentationFormat>Widescreen</PresentationFormat>
  <Paragraphs>378</Paragraphs>
  <Slides>31</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Arial</vt:lpstr>
      <vt:lpstr>Calibri</vt:lpstr>
      <vt:lpstr>Calibri Light</vt:lpstr>
      <vt:lpstr>Cambria</vt:lpstr>
      <vt:lpstr>Times New Roman</vt:lpstr>
      <vt:lpstr>Wingdings</vt:lpstr>
      <vt:lpstr>1_Office Theme</vt:lpstr>
      <vt:lpstr>SW IOU Master</vt:lpstr>
      <vt:lpstr>2_Office Theme</vt:lpstr>
      <vt:lpstr>Exec blue</vt:lpstr>
      <vt:lpstr>CAEECC Quarterly Meeting</vt:lpstr>
      <vt:lpstr>Agenda</vt:lpstr>
      <vt:lpstr>WebEx Technical Reminders</vt:lpstr>
      <vt:lpstr>Session 1: Important Updates &amp; CAEECC Discussion</vt:lpstr>
      <vt:lpstr>Topics</vt:lpstr>
      <vt:lpstr>Market Transformation WG: Phase II Report</vt:lpstr>
      <vt:lpstr>Method for Double Counting Options  (MTIs and RAs)</vt:lpstr>
      <vt:lpstr>Attribution of Factors Options  (MTIs and C&amp;S)</vt:lpstr>
      <vt:lpstr>Weighting of Factors Options (MTIs and C&amp;S)</vt:lpstr>
      <vt:lpstr>Pre-Allocation of Savings Options (MTIs and C&amp;S)</vt:lpstr>
      <vt:lpstr>MTWG Evaluation – Phase II Scores</vt:lpstr>
      <vt:lpstr>MTWG Evaluation – Phase I vs. II Scores</vt:lpstr>
      <vt:lpstr>MTWG Phase II Evaluation Key Points</vt:lpstr>
      <vt:lpstr>Underserved WG</vt:lpstr>
      <vt:lpstr>third party programs solicitations update</vt:lpstr>
      <vt:lpstr>SCE Solicitation Timeline</vt:lpstr>
      <vt:lpstr>PowerPoint Presentation</vt:lpstr>
      <vt:lpstr>SDG&amp;E Solicitation Timeline</vt:lpstr>
      <vt:lpstr>SoCalGas Solicitation Timeline</vt:lpstr>
      <vt:lpstr>Session 2: CAEECC 2021 Planning Session</vt:lpstr>
      <vt:lpstr>Topics</vt:lpstr>
      <vt:lpstr>Workplan </vt:lpstr>
      <vt:lpstr>Potential New CAEECC Members</vt:lpstr>
      <vt:lpstr>CAEECC Annual Evaluation Survey Results</vt:lpstr>
      <vt:lpstr>CAEECC Groundrule Compliance Survey Key Results</vt:lpstr>
      <vt:lpstr>Proposed Groundrule Changes</vt:lpstr>
      <vt:lpstr>CAEECC Conflict of Interest(COI) Policies/Enforcement/Updating</vt:lpstr>
      <vt:lpstr>Break</vt:lpstr>
      <vt:lpstr>Session 3: EE Portfolio Reform</vt:lpstr>
      <vt:lpstr>Presentation, Q&amp;A, and Discussion with Energy Division</vt:lpstr>
      <vt:lpstr>Wrap Up &amp;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CAEECC Quarterly Meeting</dc:title>
  <dc:creator>Katherine Mckeague Abrams</dc:creator>
  <cp:lastModifiedBy>Katherine Mckeague Abrams</cp:lastModifiedBy>
  <cp:revision>65</cp:revision>
  <dcterms:created xsi:type="dcterms:W3CDTF">2020-12-03T16:00:54Z</dcterms:created>
  <dcterms:modified xsi:type="dcterms:W3CDTF">2021-03-17T04:27:40Z</dcterms:modified>
</cp:coreProperties>
</file>