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8" r:id="rId5"/>
    <p:sldMasterId id="2147483682" r:id="rId6"/>
    <p:sldMasterId id="2147483691" r:id="rId7"/>
  </p:sldMasterIdLst>
  <p:notesMasterIdLst>
    <p:notesMasterId r:id="rId13"/>
  </p:notesMasterIdLst>
  <p:sldIdLst>
    <p:sldId id="351" r:id="rId8"/>
    <p:sldId id="354" r:id="rId9"/>
    <p:sldId id="814" r:id="rId10"/>
    <p:sldId id="815" r:id="rId11"/>
    <p:sldId id="817" r:id="rId1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EAFF079-485A-45BA-BDD6-52AD2EA89B8B}">
          <p14:sldIdLst>
            <p14:sldId id="351"/>
            <p14:sldId id="354"/>
            <p14:sldId id="814"/>
            <p14:sldId id="815"/>
            <p14:sldId id="81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Cody Morgan Taylor" initials="CMT" lastIdx="1" clrIdx="6">
    <p:extLst>
      <p:ext uri="{19B8F6BF-5375-455C-9EA6-DF929625EA0E}">
        <p15:presenceInfo xmlns:p15="http://schemas.microsoft.com/office/powerpoint/2012/main" userId="S::Cody.Taylor@sce.com::13c658ce-e359-410d-8c5e-0dae39139047" providerId="AD"/>
      </p:ext>
    </p:extLst>
  </p:cmAuthor>
  <p:cmAuthor id="1" name="Derek Okada" initials="DO" lastIdx="7" clrIdx="0">
    <p:extLst>
      <p:ext uri="{19B8F6BF-5375-455C-9EA6-DF929625EA0E}">
        <p15:presenceInfo xmlns:p15="http://schemas.microsoft.com/office/powerpoint/2012/main" userId="S::Derek.Okada@sce.com::0d08b54d-8c49-4cb8-8795-c0fed1553f13" providerId="AD"/>
      </p:ext>
    </p:extLst>
  </p:cmAuthor>
  <p:cmAuthor id="2" name="Jessica Lim" initials="JL" lastIdx="6" clrIdx="1">
    <p:extLst>
      <p:ext uri="{19B8F6BF-5375-455C-9EA6-DF929625EA0E}">
        <p15:presenceInfo xmlns:p15="http://schemas.microsoft.com/office/powerpoint/2012/main" userId="S::jessica.lim@sce.com::2486e2d5-b72f-47e5-b780-dbb6205edd34" providerId="AD"/>
      </p:ext>
    </p:extLst>
  </p:cmAuthor>
  <p:cmAuthor id="3" name="Michelle Thomas" initials="MT" lastIdx="1" clrIdx="2">
    <p:extLst>
      <p:ext uri="{19B8F6BF-5375-455C-9EA6-DF929625EA0E}">
        <p15:presenceInfo xmlns:p15="http://schemas.microsoft.com/office/powerpoint/2012/main" userId="S::Michelle.Thomas@sce.com::2c7b1fde-fa85-4302-9351-5873d269684d" providerId="AD"/>
      </p:ext>
    </p:extLst>
  </p:cmAuthor>
  <p:cmAuthor id="4" name="Alok Singh" initials="AS" lastIdx="6" clrIdx="3">
    <p:extLst>
      <p:ext uri="{19B8F6BF-5375-455C-9EA6-DF929625EA0E}">
        <p15:presenceInfo xmlns:p15="http://schemas.microsoft.com/office/powerpoint/2012/main" userId="S::Alok.Singh@sce.com::0ac6d8ac-61fc-4c43-9573-324c7a53f221" providerId="AD"/>
      </p:ext>
    </p:extLst>
  </p:cmAuthor>
  <p:cmAuthor id="5" name="Diana Gallegos" initials="DG" lastIdx="4" clrIdx="4">
    <p:extLst>
      <p:ext uri="{19B8F6BF-5375-455C-9EA6-DF929625EA0E}">
        <p15:presenceInfo xmlns:p15="http://schemas.microsoft.com/office/powerpoint/2012/main" userId="S::diana.s.genasci@sce.com::cd992773-6d34-46a0-b62d-9979825fe428" providerId="AD"/>
      </p:ext>
    </p:extLst>
  </p:cmAuthor>
  <p:cmAuthor id="6" name="Tory Weber" initials="TW" lastIdx="6" clrIdx="5">
    <p:extLst>
      <p:ext uri="{19B8F6BF-5375-455C-9EA6-DF929625EA0E}">
        <p15:presenceInfo xmlns:p15="http://schemas.microsoft.com/office/powerpoint/2012/main" userId="S::Tory.Weber@sce.com::348bfdee-0f03-485b-ad4c-6fe63d7c34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E32BE-C037-4938-9995-CCF9536F6DF2}" v="2" dt="2020-05-07T00:19:22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4"/>
  </p:normalViewPr>
  <p:slideViewPr>
    <p:cSldViewPr snapToGrid="0">
      <p:cViewPr varScale="1">
        <p:scale>
          <a:sx n="107" d="100"/>
          <a:sy n="107" d="100"/>
        </p:scale>
        <p:origin x="2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3474F60-1EC0-4DBC-84C9-DE495C8C5284}" type="datetimeFigureOut">
              <a:rPr lang="en-US" smtClean="0"/>
              <a:t>5/7/20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302E033-4A35-4B88-8BDE-3A7B15366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65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C8EF3-0A66-43AA-9F5A-CD3BB4A227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1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EB989E-E05D-4422-A8D1-43F2A311B3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48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EB989E-E05D-4422-A8D1-43F2A311B3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69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EB989E-E05D-4422-A8D1-43F2A311B3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5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59282"/>
            <a:ext cx="10363200" cy="2050681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4895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660348"/>
            <a:ext cx="2393813" cy="7047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733" y="3251200"/>
            <a:ext cx="5929376" cy="3505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56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E Divider Slide Green">
    <p:bg>
      <p:bgPr>
        <a:solidFill>
          <a:srgbClr val="0063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6157" y="1554731"/>
            <a:ext cx="7909264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Slide 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" y="6027939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6" y="6178531"/>
            <a:ext cx="2827691" cy="17556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102571" y="0"/>
            <a:ext cx="307759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4540" y="6024477"/>
            <a:ext cx="2209497" cy="45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20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E Divider Slide Grey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6157" y="1554731"/>
            <a:ext cx="7909264" cy="132556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Divider Slide 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" y="6027939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6" y="6178531"/>
            <a:ext cx="2827691" cy="17556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102571" y="0"/>
            <a:ext cx="307759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4540" y="6024477"/>
            <a:ext cx="2209497" cy="45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846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5F35D-6605-443D-9F38-140776D68947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770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8819-B877-4AAF-AB71-63C59D44BF13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516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EBC-325E-46EC-87DD-6EC14BFC4DB2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80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Photo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1049311"/>
            <a:ext cx="12192000" cy="581186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71256" y="9765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90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0"/>
            <a:ext cx="12192000" cy="68611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1256" y="301848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5719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879167" y="1084826"/>
            <a:ext cx="6336508" cy="519169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541539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71256" y="18643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FE63C3-A73F-4097-86A9-7B28950712B1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1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507812" y="401239"/>
            <a:ext cx="6684189" cy="278619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13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5507812" y="3190426"/>
            <a:ext cx="3402387" cy="26987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895025" y="3190426"/>
            <a:ext cx="3296976" cy="26987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88398" y="1000002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43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270029" y="1621438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4935986" y="1683711"/>
            <a:ext cx="6960093" cy="404238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71256" y="18643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9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2540"/>
            <a:ext cx="10515600" cy="8411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3641"/>
            <a:ext cx="10515600" cy="5063323"/>
          </a:xfrm>
        </p:spPr>
        <p:txBody>
          <a:bodyPr/>
          <a:lstStyle>
            <a:lvl2pPr marL="685800" indent="-228600">
              <a:buFont typeface="Calibri" panose="020F0502020204030204" pitchFamily="34" charset="0"/>
              <a:buChar char="‒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489521"/>
            <a:ext cx="2743200" cy="365125"/>
          </a:xfrm>
        </p:spPr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5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4077"/>
            <a:ext cx="10363200" cy="958438"/>
          </a:xfrm>
        </p:spPr>
        <p:txBody>
          <a:bodyPr anchor="b">
            <a:normAutofit/>
          </a:bodyPr>
          <a:lstStyle>
            <a:lvl1pPr algn="l">
              <a:defRPr sz="3000">
                <a:latin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54590"/>
            <a:ext cx="10363200" cy="1655762"/>
          </a:xfrm>
        </p:spPr>
        <p:txBody>
          <a:bodyPr/>
          <a:lstStyle>
            <a:lvl1pPr marL="0" indent="0" algn="l">
              <a:buNone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00746"/>
            <a:ext cx="2743200" cy="365125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400746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"/>
            <a:ext cx="12192000" cy="248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914400" y="2862515"/>
            <a:ext cx="103632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17" y="741042"/>
            <a:ext cx="2211723" cy="8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74124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40825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54097"/>
            <a:ext cx="5181600" cy="50228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54097"/>
            <a:ext cx="5181600" cy="50228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30770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936562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02286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0851" y="292104"/>
            <a:ext cx="10972800" cy="4111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71600"/>
            <a:ext cx="53848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371600"/>
            <a:ext cx="53848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733800"/>
            <a:ext cx="53848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733800"/>
            <a:ext cx="53848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268384" y="6518280"/>
            <a:ext cx="1625600" cy="3397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5CC01A-9897-4614-BEB6-B00EEC29A227}" type="slidenum">
              <a:rPr lang="en-US" sz="75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7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012969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0852" y="292100"/>
            <a:ext cx="11131549" cy="5651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268384" y="6518280"/>
            <a:ext cx="1625600" cy="3397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13A095-613F-4E3F-BFA7-0A80FD355C62}" type="slidenum">
              <a:rPr lang="en-US" sz="75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7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712403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E Title Slide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367" y="2048450"/>
            <a:ext cx="9144000" cy="1076495"/>
          </a:xfrm>
        </p:spPr>
        <p:txBody>
          <a:bodyPr/>
          <a:lstStyle>
            <a:lvl1pPr marL="0" indent="0" algn="l">
              <a:buNone/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" y="6020038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7" y="6140304"/>
            <a:ext cx="2662487" cy="219882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9105091" y="5987598"/>
            <a:ext cx="0" cy="525294"/>
          </a:xfrm>
          <a:prstGeom prst="line">
            <a:avLst/>
          </a:prstGeom>
          <a:ln w="3175">
            <a:solidFill>
              <a:srgbClr val="D0D0D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3916" y="675860"/>
            <a:ext cx="10515600" cy="1325563"/>
          </a:xfrm>
        </p:spPr>
        <p:txBody>
          <a:bodyPr anchor="b" anchorCtr="0"/>
          <a:lstStyle>
            <a:lvl1pPr>
              <a:defRPr>
                <a:solidFill>
                  <a:srgbClr val="00636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418865-99F3-4E52-9BAE-44D846AF3F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135" y="5850778"/>
            <a:ext cx="2035381" cy="7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248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E Divider Slide Green">
    <p:bg>
      <p:bgPr>
        <a:solidFill>
          <a:srgbClr val="0063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6157" y="1554731"/>
            <a:ext cx="7909264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Slide Title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" y="6027939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6" y="6178531"/>
            <a:ext cx="2827691" cy="17556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9102571" y="0"/>
            <a:ext cx="307759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5A5D07-231F-4B51-9193-AAF09C4511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135" y="5850778"/>
            <a:ext cx="2035381" cy="7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68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E Divider Slide Grey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6157" y="1554731"/>
            <a:ext cx="7909264" cy="132556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Divider Slide Title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" y="6027939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6" y="6178531"/>
            <a:ext cx="2827691" cy="17556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9102571" y="0"/>
            <a:ext cx="307759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D5D710-9650-4107-B04E-137B08D0C9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135" y="5850778"/>
            <a:ext cx="2035381" cy="7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26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07870"/>
            <a:ext cx="10515600" cy="3284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092607"/>
            <a:ext cx="10515600" cy="199704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977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5F35D-6605-443D-9F38-140776D68947}" type="datetime1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931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8819-B877-4AAF-AB71-63C59D44BF13}" type="datetime1">
              <a:rPr lang="en-US" smtClean="0"/>
              <a:t>5/7/20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675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EBC-325E-46EC-87DD-6EC14BFC4DB2}" type="datetime1">
              <a:rPr lang="en-US" smtClean="0"/>
              <a:t>5/7/20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4BD422EC-F400-40F3-A23C-768CC3A70BA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3150828" y="6415804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>
                <a:solidFill>
                  <a:srgbClr val="FF0000"/>
                </a:solidFill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14424292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1049311"/>
            <a:ext cx="12192000" cy="581186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71256" y="9765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611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0"/>
            <a:ext cx="12192000" cy="68611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1256" y="301848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32845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879167" y="1084826"/>
            <a:ext cx="6336508" cy="519169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541539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71256" y="18643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FE63C3-A73F-4097-86A9-7B28950712B1}" type="datetime1">
              <a:rPr lang="en-US" smtClean="0"/>
              <a:pPr/>
              <a:t>5/7/20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468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507812" y="401239"/>
            <a:ext cx="6684189" cy="278619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13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5507812" y="3190426"/>
            <a:ext cx="3402387" cy="26987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895025" y="3190426"/>
            <a:ext cx="3296976" cy="26987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  <a:p>
            <a:r>
              <a:rPr lang="en-US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88398" y="1000002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/>
              <a:pPr/>
              <a:t>5/7/20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63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270029" y="1621438"/>
            <a:ext cx="4227991" cy="43513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04231" y="6374108"/>
            <a:ext cx="688760" cy="365125"/>
          </a:xfrm>
        </p:spPr>
        <p:txBody>
          <a:bodyPr/>
          <a:lstStyle/>
          <a:p>
            <a:fld id="{5E94BA17-8AE8-4651-9FD9-8589E5D42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4935986" y="1683711"/>
            <a:ext cx="6960093" cy="404238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71256" y="186434"/>
            <a:ext cx="10515600" cy="9094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/>
              <a:pPr/>
              <a:t>5/7/20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840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59282"/>
            <a:ext cx="10363200" cy="2050681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4895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86DC542-6CB9-419E-B49C-81182B59E36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660348"/>
            <a:ext cx="2035381" cy="7989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733" y="3251200"/>
            <a:ext cx="5929376" cy="35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8524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DB5C-D01C-4FE3-B17C-D39AD1530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6E802-F041-402F-83CD-FB9027D82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C56C1-2DA9-45E1-8D59-1ECDBBCBF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A27521-0582-4D14-B153-4E48852F8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D4E4B7-EFB6-421C-B87C-FFD7E76C6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359765-1205-4F56-9465-258031212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B349-56AF-4533-8AEE-2C5D6B83D602}" type="datetimeFigureOut">
              <a:rPr lang="en-US" smtClean="0"/>
              <a:t>5/7/20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912A7A-F9C8-4710-A07E-393E3A9D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3E660-0325-4B11-A845-1B6EE1C3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E388-2090-494C-8654-49449C0C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41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7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43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266" y="6597966"/>
            <a:ext cx="2507535" cy="14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30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CE Title Slide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367" y="2048450"/>
            <a:ext cx="9144000" cy="1076495"/>
          </a:xfrm>
        </p:spPr>
        <p:txBody>
          <a:bodyPr/>
          <a:lstStyle>
            <a:lvl1pPr marL="0" indent="0" algn="l">
              <a:buNone/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" y="6020038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7" y="6140304"/>
            <a:ext cx="2662487" cy="219882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9105091" y="5987598"/>
            <a:ext cx="0" cy="525294"/>
          </a:xfrm>
          <a:prstGeom prst="line">
            <a:avLst/>
          </a:prstGeom>
          <a:ln w="3175">
            <a:solidFill>
              <a:srgbClr val="D0D0D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3916" y="675860"/>
            <a:ext cx="10515600" cy="1325563"/>
          </a:xfrm>
        </p:spPr>
        <p:txBody>
          <a:bodyPr anchor="b" anchorCtr="0"/>
          <a:lstStyle>
            <a:lvl1pPr>
              <a:defRPr>
                <a:solidFill>
                  <a:srgbClr val="00636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418865-99F3-4E52-9BAE-44D846AF3F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135" y="5850778"/>
            <a:ext cx="2035381" cy="7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53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E Title Slide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367" y="2048450"/>
            <a:ext cx="9144000" cy="1076495"/>
          </a:xfrm>
        </p:spPr>
        <p:txBody>
          <a:bodyPr/>
          <a:lstStyle>
            <a:lvl1pPr marL="0" indent="0" algn="l">
              <a:buNone/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" y="6027939"/>
            <a:ext cx="9105091" cy="460414"/>
          </a:xfrm>
          <a:prstGeom prst="rect">
            <a:avLst/>
          </a:prstGeom>
          <a:solidFill>
            <a:srgbClr val="FED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36" y="6178531"/>
            <a:ext cx="2827691" cy="175565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9105091" y="5987598"/>
            <a:ext cx="0" cy="525294"/>
          </a:xfrm>
          <a:prstGeom prst="line">
            <a:avLst/>
          </a:prstGeom>
          <a:ln w="3175">
            <a:solidFill>
              <a:srgbClr val="D0D0D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3916" y="675860"/>
            <a:ext cx="10515600" cy="1325563"/>
          </a:xfrm>
        </p:spPr>
        <p:txBody>
          <a:bodyPr anchor="b" anchorCtr="0"/>
          <a:lstStyle>
            <a:lvl1pPr>
              <a:defRPr>
                <a:solidFill>
                  <a:srgbClr val="00636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4540" y="6024477"/>
            <a:ext cx="2209497" cy="45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480700"/>
            <a:ext cx="12192000" cy="3773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49589"/>
            <a:ext cx="10515600" cy="841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4895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86DC542-6CB9-419E-B49C-81182B59E36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1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90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50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>
                <a:solidFill>
                  <a:prstClr val="black"/>
                </a:solidFill>
              </a:rPr>
              <a:pPr/>
              <a:t>5/7/20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04231" y="6374108"/>
            <a:ext cx="688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E94BA17-8AE8-4651-9FD9-8589E5D42325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820" y="6498453"/>
            <a:ext cx="2393513" cy="14860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1389619" y="6383045"/>
            <a:ext cx="0" cy="32515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6795856"/>
            <a:ext cx="12192000" cy="71021"/>
          </a:xfrm>
          <a:prstGeom prst="rect">
            <a:avLst/>
          </a:prstGeom>
          <a:solidFill>
            <a:srgbClr val="FED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81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6114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89610"/>
            <a:ext cx="10515600" cy="507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741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741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33A416C9-3E56-4356-B5A5-07CC071796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"/>
            <a:ext cx="12192000" cy="248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6356351"/>
            <a:ext cx="105156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870" y="6419830"/>
            <a:ext cx="1105861" cy="43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 spd="med">
    <p:fade/>
  </p:transition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Segoe UI" panose="020B0502040204020203" pitchFamily="34" charset="0"/>
        <a:buChar char="–"/>
        <a:defRPr sz="15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838" y="6356352"/>
            <a:ext cx="1706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</a:lstStyle>
          <a:p>
            <a:fld id="{62FE63C3-A73F-4097-86A9-7B28950712B1}" type="datetime1">
              <a:rPr lang="en-US" smtClean="0"/>
              <a:pPr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0828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04231" y="6374108"/>
            <a:ext cx="688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E94BA17-8AE8-4651-9FD9-8589E5D423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904" y="6459406"/>
            <a:ext cx="2334327" cy="19452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1389619" y="6383045"/>
            <a:ext cx="0" cy="32515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95856"/>
            <a:ext cx="12192000" cy="71021"/>
          </a:xfrm>
          <a:prstGeom prst="rect">
            <a:avLst/>
          </a:prstGeom>
          <a:solidFill>
            <a:srgbClr val="FED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157703D2-FECD-46DE-B12C-45BF3D64890C}"/>
              </a:ext>
            </a:extLst>
          </p:cNvPr>
          <p:cNvSpPr txBox="1">
            <a:spLocks/>
          </p:cNvSpPr>
          <p:nvPr userDrawn="1"/>
        </p:nvSpPr>
        <p:spPr>
          <a:xfrm>
            <a:off x="3150828" y="6415804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>
                <a:solidFill>
                  <a:srgbClr val="FF0000"/>
                </a:solidFill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234427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A9933-84F4-4A04-8AC4-24AF336D61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Energy Efficiency</a:t>
            </a:r>
            <a:br>
              <a:rPr lang="en-US" sz="4000" dirty="0"/>
            </a:br>
            <a:br>
              <a:rPr lang="en-US" sz="4000" dirty="0"/>
            </a:br>
            <a:r>
              <a:rPr lang="en-US" sz="3200" dirty="0"/>
              <a:t>COVID-19 Activity Changes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60629-97C7-4D93-8F58-878DB99670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4000" dirty="0"/>
          </a:p>
          <a:p>
            <a:endParaRPr lang="en-US" sz="4000" dirty="0"/>
          </a:p>
          <a:p>
            <a:pPr algn="l"/>
            <a:r>
              <a:rPr lang="en-US" sz="2600" dirty="0"/>
              <a:t>CAEECC Quarterly Meeting</a:t>
            </a:r>
          </a:p>
          <a:p>
            <a:pPr algn="l"/>
            <a:r>
              <a:rPr lang="en-US" sz="2600" dirty="0"/>
              <a:t>May 14,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6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/>
              <a:t>2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8BBDB40-B5C9-4EEB-BDBE-A730B09BE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126124"/>
            <a:ext cx="9210675" cy="729244"/>
          </a:xfrm>
        </p:spPr>
        <p:txBody>
          <a:bodyPr/>
          <a:lstStyle/>
          <a:p>
            <a:r>
              <a:rPr lang="en-US"/>
              <a:t>SCE 2020 Energy Efficiency Portfolio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4CB0E88A-52BF-4F39-A9A5-C5C134F59D59}"/>
              </a:ext>
            </a:extLst>
          </p:cNvPr>
          <p:cNvSpPr txBox="1">
            <a:spLocks/>
          </p:cNvSpPr>
          <p:nvPr/>
        </p:nvSpPr>
        <p:spPr>
          <a:xfrm>
            <a:off x="310896" y="1106424"/>
            <a:ext cx="11323820" cy="5883865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SCE’s approved budget is $147.6M (includes $17M OBF loan pool)</a:t>
            </a:r>
          </a:p>
          <a:p>
            <a:pPr lvl="1">
              <a:spcAft>
                <a:spcPts val="600"/>
              </a:spcAft>
              <a:buFont typeface="Calibri" panose="020F0502020204030204" pitchFamily="34" charset="0"/>
              <a:buChar char="‒"/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Under 10% of SCE’s annual budget is “on hold” due to COVID-19</a:t>
            </a:r>
          </a:p>
          <a:p>
            <a:pPr lvl="2">
              <a:spcAft>
                <a:spcPts val="600"/>
              </a:spcAft>
              <a:buFont typeface="Calibri" panose="020F0502020204030204" pitchFamily="34" charset="0"/>
              <a:buChar char="‒"/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&lt;1% per month, 2.5% est. total through 5/31</a:t>
            </a:r>
          </a:p>
          <a:p>
            <a:pPr lvl="1">
              <a:spcAft>
                <a:spcPts val="600"/>
              </a:spcAft>
              <a:buFont typeface="Calibri" panose="020F0502020204030204" pitchFamily="34" charset="0"/>
              <a:buChar char="‒"/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The remainder of SCE’s portfolio is moving forward</a:t>
            </a:r>
          </a:p>
          <a:p>
            <a:pPr lvl="2">
              <a:spcAft>
                <a:spcPts val="600"/>
              </a:spcAft>
              <a:buFont typeface="Calibri" panose="020F0502020204030204" pitchFamily="34" charset="0"/>
              <a:buChar char="‒"/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Projects likely to be delayed due to stay at home orders</a:t>
            </a:r>
          </a:p>
          <a:p>
            <a:pPr lvl="1">
              <a:spcAft>
                <a:spcPts val="600"/>
              </a:spcAft>
              <a:buFont typeface="Calibri" panose="020F0502020204030204" pitchFamily="34" charset="0"/>
              <a:buChar char="‒"/>
            </a:pPr>
            <a:endParaRPr lang="en-US" sz="1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SCE is ramping up portions of its portfolio in response to COVID-19</a:t>
            </a:r>
          </a:p>
          <a:p>
            <a:pPr lvl="1">
              <a:spcAft>
                <a:spcPts val="600"/>
              </a:spcAft>
              <a:buFont typeface="Calibri" panose="020F0502020204030204" pitchFamily="34" charset="0"/>
              <a:buChar char="‒"/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COVID-19 is expected to have some impact on SCE’s ability to achieve energy efficiency goals in 2020 and beyond</a:t>
            </a:r>
          </a:p>
        </p:txBody>
      </p:sp>
    </p:spTree>
    <p:extLst>
      <p:ext uri="{BB962C8B-B14F-4D97-AF65-F5344CB8AC3E}">
        <p14:creationId xmlns:p14="http://schemas.microsoft.com/office/powerpoint/2010/main" val="173158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21456-47A0-42BB-B57D-492BF6A8B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824" y="-134996"/>
            <a:ext cx="10515600" cy="1325563"/>
          </a:xfrm>
        </p:spPr>
        <p:txBody>
          <a:bodyPr/>
          <a:lstStyle/>
          <a:p>
            <a:r>
              <a:rPr lang="en-US" dirty="0"/>
              <a:t>Status of SCE Energy Efficiency Programs*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AAAD9-ED87-4D02-B6B9-DD6439F57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150DBC-A512-4EB4-9F82-C20D4DAF0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61" y="915912"/>
            <a:ext cx="11565678" cy="517137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Suspended in-person work by third party implementers &amp; inspectors through 5/31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The direct result is a suspension of work in SCE’s two direct installation programs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Residential Direct Install (RDI)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Comprehensive Manufactured Homes Program (CMHP)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Total of &lt;10% of SCE’s Portfolio Budget (&lt;1% per month, 2.5% est. total through 5/31)</a:t>
            </a:r>
          </a:p>
          <a:p>
            <a:pPr lvl="1">
              <a:spcAft>
                <a:spcPts val="600"/>
              </a:spcAft>
            </a:pPr>
            <a:endParaRPr lang="en-US" sz="20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All other EE programs remain open for participation, but are likely to result in reduced 2020 installations and reduced commitments to install in future years</a:t>
            </a:r>
          </a:p>
          <a:p>
            <a:pPr lvl="1">
              <a:spcAft>
                <a:spcPts val="600"/>
              </a:spcAft>
            </a:pPr>
            <a:endParaRPr lang="en-US" sz="20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982DB42E-525A-41D1-9B27-A6B25E6FC4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701324"/>
              </p:ext>
            </p:extLst>
          </p:nvPr>
        </p:nvGraphicFramePr>
        <p:xfrm>
          <a:off x="1470075" y="3429000"/>
          <a:ext cx="8147097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56361">
                  <a:extLst>
                    <a:ext uri="{9D8B030D-6E8A-4147-A177-3AD203B41FA5}">
                      <a16:colId xmlns:a16="http://schemas.microsoft.com/office/drawing/2014/main" val="2885953792"/>
                    </a:ext>
                  </a:extLst>
                </a:gridCol>
                <a:gridCol w="1617188">
                  <a:extLst>
                    <a:ext uri="{9D8B030D-6E8A-4147-A177-3AD203B41FA5}">
                      <a16:colId xmlns:a16="http://schemas.microsoft.com/office/drawing/2014/main" val="328660886"/>
                    </a:ext>
                  </a:extLst>
                </a:gridCol>
                <a:gridCol w="2036774">
                  <a:extLst>
                    <a:ext uri="{9D8B030D-6E8A-4147-A177-3AD203B41FA5}">
                      <a16:colId xmlns:a16="http://schemas.microsoft.com/office/drawing/2014/main" val="4090731498"/>
                    </a:ext>
                  </a:extLst>
                </a:gridCol>
                <a:gridCol w="2036774">
                  <a:extLst>
                    <a:ext uri="{9D8B030D-6E8A-4147-A177-3AD203B41FA5}">
                      <a16:colId xmlns:a16="http://schemas.microsoft.com/office/drawing/2014/main" val="1569687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RDI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CMHP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347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/>
                        <a:t>2020 Budget ($m)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$3.8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$10.0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$13.8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83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/>
                        <a:t>% of EE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2.6%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6.7%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9.3%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401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/>
                        <a:t>2020 EE Budget ($m):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$147.6 (including On Bill Financing)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4879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50CFCFA-AA09-4280-A68B-8BA24D1A5E0A}"/>
              </a:ext>
            </a:extLst>
          </p:cNvPr>
          <p:cNvSpPr txBox="1"/>
          <p:nvPr/>
        </p:nvSpPr>
        <p:spPr>
          <a:xfrm>
            <a:off x="5734592" y="6213091"/>
            <a:ext cx="63877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*Excludes EE procured outside of SCE’s EE portfolio (e.g., LCR EE contracts)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8019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AAAD9-ED87-4D02-B6B9-DD6439F57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150DBC-A512-4EB4-9F82-C20D4DAF0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896" y="1106424"/>
            <a:ext cx="11565678" cy="5298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SCE is reviewing and implementing alternate inspections (pre- and post-install)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Developing process flows, documentation, and checklists for Deemed and Custom inspections</a:t>
            </a:r>
          </a:p>
          <a:p>
            <a:pPr lvl="2">
              <a:spcAft>
                <a:spcPts val="600"/>
              </a:spcAft>
            </a:pPr>
            <a:r>
              <a:rPr lang="en-US" sz="16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Four remote inspections completed since mid-April (4 custom projects)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Presented virtual inspection approach to Energy Division on April 30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Providing Energy Division monthly status updates on custom projects impacted by COVID-19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Modified Home Energy Reports to include COVID-19 messaging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Workforce Education &amp; Training shifted to Online courses; Maintaining budget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IOUs coordinated on 14 new live webinars; SCE and its contractors increased on-line content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Significant increase in demand for on-line training in March, resulting in total training attendance for Q1 2020 at 5,349, as compared to Q1 2019 at 3,563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Promoting SCE’s Energy Efficiency Home Audit Tool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Over 5,600 audits taken in March 2020 compared with 441 in March 2019</a:t>
            </a:r>
          </a:p>
          <a:p>
            <a:pPr marL="0" indent="0">
              <a:spcAft>
                <a:spcPts val="600"/>
              </a:spcAft>
              <a:buNone/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E1DDA92-F854-478F-A23B-97E8659ABAB9}"/>
              </a:ext>
            </a:extLst>
          </p:cNvPr>
          <p:cNvSpPr txBox="1">
            <a:spLocks/>
          </p:cNvSpPr>
          <p:nvPr/>
        </p:nvSpPr>
        <p:spPr>
          <a:xfrm>
            <a:off x="285824" y="-134996"/>
            <a:ext cx="113765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COVID-19 Energy Efficiency Program Modifications</a:t>
            </a:r>
          </a:p>
        </p:txBody>
      </p:sp>
    </p:spTree>
    <p:extLst>
      <p:ext uri="{BB962C8B-B14F-4D97-AF65-F5344CB8AC3E}">
        <p14:creationId xmlns:p14="http://schemas.microsoft.com/office/powerpoint/2010/main" val="1223612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AAAD9-ED87-4D02-B6B9-DD6439F57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BA17-8AE8-4651-9FD9-8589E5D42325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150DBC-A512-4EB4-9F82-C20D4DAF0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896" y="1269653"/>
            <a:ext cx="11665081" cy="49062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Future safety training, use of personal protective equipment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Reviewing safety requirements for all SCE suppliers, including EE suppliers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Segoe UI"/>
                <a:cs typeface="Segoe UI"/>
              </a:rPr>
              <a:t>Coordinating with SCE Incident Management Team on return-to-work requirements or guidelines for vendors performing energy efficiency work</a:t>
            </a:r>
            <a:endParaRPr lang="en-US" dirty="0"/>
          </a:p>
          <a:p>
            <a:pPr marL="1143000" lvl="3">
              <a:spcBef>
                <a:spcPts val="1000"/>
              </a:spcBef>
              <a:spcAft>
                <a:spcPts val="600"/>
              </a:spcAft>
            </a:pPr>
            <a:endParaRPr lang="en-US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accent4">
                  <a:lumMod val="50000"/>
                </a:schemeClr>
              </a:solidFill>
              <a:latin typeface="Segoe UI"/>
              <a:cs typeface="Segoe U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E1DDA92-F854-478F-A23B-97E8659ABAB9}"/>
              </a:ext>
            </a:extLst>
          </p:cNvPr>
          <p:cNvSpPr txBox="1">
            <a:spLocks/>
          </p:cNvSpPr>
          <p:nvPr/>
        </p:nvSpPr>
        <p:spPr>
          <a:xfrm>
            <a:off x="285824" y="-134996"/>
            <a:ext cx="113765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Potential COVID-19 EE Program Modifications:</a:t>
            </a:r>
          </a:p>
          <a:p>
            <a:r>
              <a:rPr lang="en-US" sz="2800"/>
              <a:t>Forward-Looking Issues</a:t>
            </a:r>
          </a:p>
        </p:txBody>
      </p:sp>
    </p:spTree>
    <p:extLst>
      <p:ext uri="{BB962C8B-B14F-4D97-AF65-F5344CB8AC3E}">
        <p14:creationId xmlns:p14="http://schemas.microsoft.com/office/powerpoint/2010/main" val="25628757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ne Voice Colors">
      <a:dk1>
        <a:srgbClr val="417300"/>
      </a:dk1>
      <a:lt1>
        <a:srgbClr val="FFFFFF"/>
      </a:lt1>
      <a:dk2>
        <a:srgbClr val="444444"/>
      </a:dk2>
      <a:lt2>
        <a:srgbClr val="BBBBBB"/>
      </a:lt2>
      <a:accent1>
        <a:srgbClr val="D3222A"/>
      </a:accent1>
      <a:accent2>
        <a:srgbClr val="EF8200"/>
      </a:accent2>
      <a:accent3>
        <a:srgbClr val="FDD475"/>
      </a:accent3>
      <a:accent4>
        <a:srgbClr val="A3D869"/>
      </a:accent4>
      <a:accent5>
        <a:srgbClr val="00C4DF"/>
      </a:accent5>
      <a:accent6>
        <a:srgbClr val="005ABB"/>
      </a:accent6>
      <a:hlink>
        <a:srgbClr val="567632"/>
      </a:hlink>
      <a:folHlink>
        <a:srgbClr val="8CB7C7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CE 4x3 Template_Whi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Guidelines.potx" id="{30045ACF-AAE3-460A-9933-965EF3C49868}" vid="{329C0C72-CDA0-4F4F-BD5A-8598C0C0A678}"/>
    </a:ext>
  </a:extLst>
</a:theme>
</file>

<file path=ppt/theme/theme3.xml><?xml version="1.0" encoding="utf-8"?>
<a:theme xmlns:a="http://schemas.openxmlformats.org/drawingml/2006/main" name="101_Office Theme">
  <a:themeElements>
    <a:clrScheme name="Edison International Theme">
      <a:dk1>
        <a:sysClr val="windowText" lastClr="000000"/>
      </a:dk1>
      <a:lt1>
        <a:srgbClr val="FFFFFF"/>
      </a:lt1>
      <a:dk2>
        <a:srgbClr val="006CB5"/>
      </a:dk2>
      <a:lt2>
        <a:srgbClr val="D9D9D9"/>
      </a:lt2>
      <a:accent1>
        <a:srgbClr val="00705C"/>
      </a:accent1>
      <a:accent2>
        <a:srgbClr val="006CB5"/>
      </a:accent2>
      <a:accent3>
        <a:srgbClr val="7C7D80"/>
      </a:accent3>
      <a:accent4>
        <a:srgbClr val="FFD151"/>
      </a:accent4>
      <a:accent5>
        <a:srgbClr val="6699C8"/>
      </a:accent5>
      <a:accent6>
        <a:srgbClr val="558170"/>
      </a:accent6>
      <a:hlink>
        <a:srgbClr val="658691"/>
      </a:hlink>
      <a:folHlink>
        <a:srgbClr val="BC4036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CE 4x3 Template_Whi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Guidelines.potx" id="{30045ACF-AAE3-460A-9933-965EF3C49868}" vid="{329C0C72-CDA0-4F4F-BD5A-8598C0C0A67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AC27B3470EAB46A329FD92A11ACBD1" ma:contentTypeVersion="13" ma:contentTypeDescription="Create a new document." ma:contentTypeScope="" ma:versionID="7baab616129c3fda1ad7083a5726c654">
  <xsd:schema xmlns:xsd="http://www.w3.org/2001/XMLSchema" xmlns:xs="http://www.w3.org/2001/XMLSchema" xmlns:p="http://schemas.microsoft.com/office/2006/metadata/properties" xmlns:ns3="0bc2e7ab-a9ef-4507-aecb-8204a3dc15b0" xmlns:ns4="974c324c-599a-433a-b66e-41663df5c93f" targetNamespace="http://schemas.microsoft.com/office/2006/metadata/properties" ma:root="true" ma:fieldsID="d8354b9bf01493455c9c5c4eccd3908e" ns3:_="" ns4:_="">
    <xsd:import namespace="0bc2e7ab-a9ef-4507-aecb-8204a3dc15b0"/>
    <xsd:import namespace="974c324c-599a-433a-b66e-41663df5c93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2e7ab-a9ef-4507-aecb-8204a3dc15b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4c324c-599a-433a-b66e-41663df5c9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266E1F-C238-448B-849A-4B32B943D5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E101F3-8192-4D14-A546-8D6DC2633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c2e7ab-a9ef-4507-aecb-8204a3dc15b0"/>
    <ds:schemaRef ds:uri="974c324c-599a-433a-b66e-41663df5c9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3B7BE5-7F55-474B-AC5A-50382794219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459</Words>
  <Application>Microsoft Macintosh PowerPoint</Application>
  <PresentationFormat>Widescreen</PresentationFormat>
  <Paragraphs>68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Segoe UI</vt:lpstr>
      <vt:lpstr>Segoe UI Light</vt:lpstr>
      <vt:lpstr>Segoe UI Semibold</vt:lpstr>
      <vt:lpstr>1_Office Theme</vt:lpstr>
      <vt:lpstr>1_SCE 4x3 Template_White</vt:lpstr>
      <vt:lpstr>101_Office Theme</vt:lpstr>
      <vt:lpstr>SCE 4x3 Template_White</vt:lpstr>
      <vt:lpstr>Energy Efficiency  COVID-19 Activity Changes</vt:lpstr>
      <vt:lpstr>SCE 2020 Energy Efficiency Portfolio</vt:lpstr>
      <vt:lpstr>Status of SCE Energy Efficiency Programs*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M Thompson</dc:creator>
  <cp:lastModifiedBy>Jonathan Raab</cp:lastModifiedBy>
  <cp:revision>103</cp:revision>
  <cp:lastPrinted>2020-01-22T00:54:54Z</cp:lastPrinted>
  <dcterms:created xsi:type="dcterms:W3CDTF">2018-10-25T16:37:05Z</dcterms:created>
  <dcterms:modified xsi:type="dcterms:W3CDTF">2020-05-07T12:23:39Z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0x010100B8AC27B3470EAB46A329FD92A11ACBD1</vt:lpwstr>
  </property>
</Properties>
</file>