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80" r:id="rId3"/>
    <p:sldMasterId id="2147483687" r:id="rId4"/>
    <p:sldMasterId id="2147483694" r:id="rId5"/>
  </p:sldMasterIdLst>
  <p:notesMasterIdLst>
    <p:notesMasterId r:id="rId26"/>
  </p:notesMasterIdLst>
  <p:sldIdLst>
    <p:sldId id="267" r:id="rId6"/>
    <p:sldId id="290" r:id="rId7"/>
    <p:sldId id="275" r:id="rId8"/>
    <p:sldId id="276" r:id="rId9"/>
    <p:sldId id="278" r:id="rId10"/>
    <p:sldId id="289" r:id="rId11"/>
    <p:sldId id="282" r:id="rId12"/>
    <p:sldId id="274" r:id="rId13"/>
    <p:sldId id="277" r:id="rId14"/>
    <p:sldId id="280" r:id="rId15"/>
    <p:sldId id="279" r:id="rId16"/>
    <p:sldId id="262" r:id="rId17"/>
    <p:sldId id="283" r:id="rId18"/>
    <p:sldId id="291" r:id="rId19"/>
    <p:sldId id="285" r:id="rId20"/>
    <p:sldId id="286" r:id="rId21"/>
    <p:sldId id="273" r:id="rId22"/>
    <p:sldId id="292" r:id="rId23"/>
    <p:sldId id="293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9E86F-F55E-4BBD-8394-58E955330EB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205D5-17E7-4D63-B333-6C2F56CE1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5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E2B40-B55B-496C-92C0-88F24ED4F3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7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2B40-B55B-496C-92C0-88F24ED4F3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458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30575-CD41-463D-9C4D-2674BE32834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9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30575-CD41-463D-9C4D-2674BE32834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12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30575-CD41-463D-9C4D-2674BE32834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17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30575-CD41-463D-9C4D-2674BE32834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48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30575-CD41-463D-9C4D-2674BE32834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44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30575-CD41-463D-9C4D-2674BE32834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61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30575-CD41-463D-9C4D-2674BE32834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53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457200" y="2362200"/>
            <a:ext cx="817563" cy="838200"/>
            <a:chOff x="18142" y="955"/>
            <a:chExt cx="2084" cy="2140"/>
          </a:xfrm>
        </p:grpSpPr>
        <p:sp>
          <p:nvSpPr>
            <p:cNvPr id="5" name="Rectangle 56"/>
            <p:cNvSpPr>
              <a:spLocks noChangeArrowheads="1"/>
            </p:cNvSpPr>
            <p:nvPr/>
          </p:nvSpPr>
          <p:spPr bwMode="auto">
            <a:xfrm>
              <a:off x="18142" y="955"/>
              <a:ext cx="1870" cy="21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600" dirty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" name="Freeform 57"/>
            <p:cNvSpPr>
              <a:spLocks/>
            </p:cNvSpPr>
            <p:nvPr/>
          </p:nvSpPr>
          <p:spPr bwMode="auto">
            <a:xfrm>
              <a:off x="19101" y="2390"/>
              <a:ext cx="397" cy="620"/>
            </a:xfrm>
            <a:custGeom>
              <a:avLst/>
              <a:gdLst>
                <a:gd name="T0" fmla="*/ 1 w 790"/>
                <a:gd name="T1" fmla="*/ 1 h 1238"/>
                <a:gd name="T2" fmla="*/ 0 w 790"/>
                <a:gd name="T3" fmla="*/ 1 h 1238"/>
                <a:gd name="T4" fmla="*/ 1 w 790"/>
                <a:gd name="T5" fmla="*/ 1 h 1238"/>
                <a:gd name="T6" fmla="*/ 1 w 790"/>
                <a:gd name="T7" fmla="*/ 1 h 1238"/>
                <a:gd name="T8" fmla="*/ 1 w 790"/>
                <a:gd name="T9" fmla="*/ 1 h 1238"/>
                <a:gd name="T10" fmla="*/ 1 w 790"/>
                <a:gd name="T11" fmla="*/ 1 h 1238"/>
                <a:gd name="T12" fmla="*/ 1 w 790"/>
                <a:gd name="T13" fmla="*/ 1 h 1238"/>
                <a:gd name="T14" fmla="*/ 1 w 790"/>
                <a:gd name="T15" fmla="*/ 1 h 1238"/>
                <a:gd name="T16" fmla="*/ 1 w 790"/>
                <a:gd name="T17" fmla="*/ 1 h 1238"/>
                <a:gd name="T18" fmla="*/ 1 w 790"/>
                <a:gd name="T19" fmla="*/ 1 h 1238"/>
                <a:gd name="T20" fmla="*/ 1 w 790"/>
                <a:gd name="T21" fmla="*/ 1 h 1238"/>
                <a:gd name="T22" fmla="*/ 1 w 790"/>
                <a:gd name="T23" fmla="*/ 1 h 1238"/>
                <a:gd name="T24" fmla="*/ 1 w 790"/>
                <a:gd name="T25" fmla="*/ 1 h 1238"/>
                <a:gd name="T26" fmla="*/ 1 w 790"/>
                <a:gd name="T27" fmla="*/ 1 h 1238"/>
                <a:gd name="T28" fmla="*/ 1 w 790"/>
                <a:gd name="T29" fmla="*/ 0 h 1238"/>
                <a:gd name="T30" fmla="*/ 1 w 790"/>
                <a:gd name="T31" fmla="*/ 1 h 1238"/>
                <a:gd name="T32" fmla="*/ 1 w 790"/>
                <a:gd name="T33" fmla="*/ 1 h 1238"/>
                <a:gd name="T34" fmla="*/ 1 w 790"/>
                <a:gd name="T35" fmla="*/ 1 h 1238"/>
                <a:gd name="T36" fmla="*/ 1 w 790"/>
                <a:gd name="T37" fmla="*/ 1 h 1238"/>
                <a:gd name="T38" fmla="*/ 1 w 790"/>
                <a:gd name="T39" fmla="*/ 1 h 1238"/>
                <a:gd name="T40" fmla="*/ 1 w 790"/>
                <a:gd name="T41" fmla="*/ 1 h 1238"/>
                <a:gd name="T42" fmla="*/ 1 w 790"/>
                <a:gd name="T43" fmla="*/ 1 h 1238"/>
                <a:gd name="T44" fmla="*/ 1 w 790"/>
                <a:gd name="T45" fmla="*/ 1 h 1238"/>
                <a:gd name="T46" fmla="*/ 1 w 790"/>
                <a:gd name="T47" fmla="*/ 1 h 1238"/>
                <a:gd name="T48" fmla="*/ 1 w 790"/>
                <a:gd name="T49" fmla="*/ 1 h 1238"/>
                <a:gd name="T50" fmla="*/ 1 w 790"/>
                <a:gd name="T51" fmla="*/ 1 h 1238"/>
                <a:gd name="T52" fmla="*/ 1 w 790"/>
                <a:gd name="T53" fmla="*/ 1 h 1238"/>
                <a:gd name="T54" fmla="*/ 1 w 790"/>
                <a:gd name="T55" fmla="*/ 1 h 1238"/>
                <a:gd name="T56" fmla="*/ 1 w 790"/>
                <a:gd name="T57" fmla="*/ 1 h 1238"/>
                <a:gd name="T58" fmla="*/ 1 w 790"/>
                <a:gd name="T59" fmla="*/ 1 h 1238"/>
                <a:gd name="T60" fmla="*/ 1 w 790"/>
                <a:gd name="T61" fmla="*/ 1 h 1238"/>
                <a:gd name="T62" fmla="*/ 1 w 790"/>
                <a:gd name="T63" fmla="*/ 1 h 1238"/>
                <a:gd name="T64" fmla="*/ 1 w 790"/>
                <a:gd name="T65" fmla="*/ 1 h 1238"/>
                <a:gd name="T66" fmla="*/ 1 w 790"/>
                <a:gd name="T67" fmla="*/ 1 h 1238"/>
                <a:gd name="T68" fmla="*/ 1 w 790"/>
                <a:gd name="T69" fmla="*/ 1 h 1238"/>
                <a:gd name="T70" fmla="*/ 1 w 790"/>
                <a:gd name="T71" fmla="*/ 1 h 1238"/>
                <a:gd name="T72" fmla="*/ 1 w 790"/>
                <a:gd name="T73" fmla="*/ 1 h 1238"/>
                <a:gd name="T74" fmla="*/ 1 w 790"/>
                <a:gd name="T75" fmla="*/ 1 h 1238"/>
                <a:gd name="T76" fmla="*/ 1 w 790"/>
                <a:gd name="T77" fmla="*/ 1 h 1238"/>
                <a:gd name="T78" fmla="*/ 1 w 790"/>
                <a:gd name="T79" fmla="*/ 1 h 1238"/>
                <a:gd name="T80" fmla="*/ 1 w 790"/>
                <a:gd name="T81" fmla="*/ 1 h 1238"/>
                <a:gd name="T82" fmla="*/ 1 w 790"/>
                <a:gd name="T83" fmla="*/ 1 h 1238"/>
                <a:gd name="T84" fmla="*/ 1 w 790"/>
                <a:gd name="T85" fmla="*/ 1 h 1238"/>
                <a:gd name="T86" fmla="*/ 1 w 790"/>
                <a:gd name="T87" fmla="*/ 1 h 12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0" h="1238">
                  <a:moveTo>
                    <a:pt x="78" y="1113"/>
                  </a:moveTo>
                  <a:lnTo>
                    <a:pt x="31" y="1021"/>
                  </a:lnTo>
                  <a:lnTo>
                    <a:pt x="7" y="937"/>
                  </a:lnTo>
                  <a:lnTo>
                    <a:pt x="0" y="861"/>
                  </a:lnTo>
                  <a:lnTo>
                    <a:pt x="5" y="794"/>
                  </a:lnTo>
                  <a:lnTo>
                    <a:pt x="23" y="737"/>
                  </a:lnTo>
                  <a:lnTo>
                    <a:pt x="44" y="690"/>
                  </a:lnTo>
                  <a:lnTo>
                    <a:pt x="68" y="652"/>
                  </a:lnTo>
                  <a:lnTo>
                    <a:pt x="91" y="624"/>
                  </a:lnTo>
                  <a:lnTo>
                    <a:pt x="106" y="607"/>
                  </a:lnTo>
                  <a:lnTo>
                    <a:pt x="113" y="601"/>
                  </a:lnTo>
                  <a:lnTo>
                    <a:pt x="134" y="581"/>
                  </a:lnTo>
                  <a:lnTo>
                    <a:pt x="174" y="540"/>
                  </a:lnTo>
                  <a:lnTo>
                    <a:pt x="195" y="520"/>
                  </a:lnTo>
                  <a:lnTo>
                    <a:pt x="143" y="426"/>
                  </a:lnTo>
                  <a:lnTo>
                    <a:pt x="115" y="342"/>
                  </a:lnTo>
                  <a:lnTo>
                    <a:pt x="106" y="271"/>
                  </a:lnTo>
                  <a:lnTo>
                    <a:pt x="111" y="208"/>
                  </a:lnTo>
                  <a:lnTo>
                    <a:pt x="129" y="153"/>
                  </a:lnTo>
                  <a:lnTo>
                    <a:pt x="195" y="64"/>
                  </a:lnTo>
                  <a:lnTo>
                    <a:pt x="275" y="19"/>
                  </a:lnTo>
                  <a:lnTo>
                    <a:pt x="311" y="7"/>
                  </a:lnTo>
                  <a:lnTo>
                    <a:pt x="346" y="1"/>
                  </a:lnTo>
                  <a:lnTo>
                    <a:pt x="428" y="0"/>
                  </a:lnTo>
                  <a:lnTo>
                    <a:pt x="529" y="17"/>
                  </a:lnTo>
                  <a:lnTo>
                    <a:pt x="623" y="73"/>
                  </a:lnTo>
                  <a:lnTo>
                    <a:pt x="640" y="88"/>
                  </a:lnTo>
                  <a:lnTo>
                    <a:pt x="673" y="149"/>
                  </a:lnTo>
                  <a:lnTo>
                    <a:pt x="694" y="276"/>
                  </a:lnTo>
                  <a:lnTo>
                    <a:pt x="694" y="297"/>
                  </a:lnTo>
                  <a:lnTo>
                    <a:pt x="694" y="332"/>
                  </a:lnTo>
                  <a:lnTo>
                    <a:pt x="694" y="353"/>
                  </a:lnTo>
                  <a:lnTo>
                    <a:pt x="463" y="353"/>
                  </a:lnTo>
                  <a:lnTo>
                    <a:pt x="463" y="328"/>
                  </a:lnTo>
                  <a:lnTo>
                    <a:pt x="463" y="283"/>
                  </a:lnTo>
                  <a:lnTo>
                    <a:pt x="463" y="260"/>
                  </a:lnTo>
                  <a:lnTo>
                    <a:pt x="444" y="217"/>
                  </a:lnTo>
                  <a:lnTo>
                    <a:pt x="414" y="201"/>
                  </a:lnTo>
                  <a:lnTo>
                    <a:pt x="398" y="198"/>
                  </a:lnTo>
                  <a:lnTo>
                    <a:pt x="355" y="205"/>
                  </a:lnTo>
                  <a:lnTo>
                    <a:pt x="331" y="234"/>
                  </a:lnTo>
                  <a:lnTo>
                    <a:pt x="324" y="274"/>
                  </a:lnTo>
                  <a:lnTo>
                    <a:pt x="322" y="283"/>
                  </a:lnTo>
                  <a:lnTo>
                    <a:pt x="327" y="314"/>
                  </a:lnTo>
                  <a:lnTo>
                    <a:pt x="358" y="374"/>
                  </a:lnTo>
                  <a:lnTo>
                    <a:pt x="400" y="438"/>
                  </a:lnTo>
                  <a:lnTo>
                    <a:pt x="458" y="521"/>
                  </a:lnTo>
                  <a:lnTo>
                    <a:pt x="518" y="607"/>
                  </a:lnTo>
                  <a:lnTo>
                    <a:pt x="565" y="671"/>
                  </a:lnTo>
                  <a:lnTo>
                    <a:pt x="584" y="697"/>
                  </a:lnTo>
                  <a:lnTo>
                    <a:pt x="584" y="534"/>
                  </a:lnTo>
                  <a:lnTo>
                    <a:pt x="786" y="534"/>
                  </a:lnTo>
                  <a:lnTo>
                    <a:pt x="786" y="554"/>
                  </a:lnTo>
                  <a:lnTo>
                    <a:pt x="786" y="608"/>
                  </a:lnTo>
                  <a:lnTo>
                    <a:pt x="786" y="690"/>
                  </a:lnTo>
                  <a:lnTo>
                    <a:pt x="786" y="786"/>
                  </a:lnTo>
                  <a:lnTo>
                    <a:pt x="786" y="890"/>
                  </a:lnTo>
                  <a:lnTo>
                    <a:pt x="786" y="991"/>
                  </a:lnTo>
                  <a:lnTo>
                    <a:pt x="786" y="1080"/>
                  </a:lnTo>
                  <a:lnTo>
                    <a:pt x="788" y="1148"/>
                  </a:lnTo>
                  <a:lnTo>
                    <a:pt x="788" y="1184"/>
                  </a:lnTo>
                  <a:lnTo>
                    <a:pt x="790" y="1201"/>
                  </a:lnTo>
                  <a:lnTo>
                    <a:pt x="776" y="1229"/>
                  </a:lnTo>
                  <a:lnTo>
                    <a:pt x="722" y="1238"/>
                  </a:lnTo>
                  <a:lnTo>
                    <a:pt x="666" y="1238"/>
                  </a:lnTo>
                  <a:lnTo>
                    <a:pt x="544" y="1238"/>
                  </a:lnTo>
                  <a:lnTo>
                    <a:pt x="423" y="1238"/>
                  </a:lnTo>
                  <a:lnTo>
                    <a:pt x="369" y="1238"/>
                  </a:lnTo>
                  <a:lnTo>
                    <a:pt x="78" y="1113"/>
                  </a:lnTo>
                  <a:close/>
                </a:path>
              </a:pathLst>
            </a:custGeom>
            <a:solidFill>
              <a:srgbClr val="FFA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58"/>
            <p:cNvSpPr>
              <a:spLocks/>
            </p:cNvSpPr>
            <p:nvPr/>
          </p:nvSpPr>
          <p:spPr bwMode="auto">
            <a:xfrm>
              <a:off x="19222" y="2738"/>
              <a:ext cx="166" cy="170"/>
            </a:xfrm>
            <a:custGeom>
              <a:avLst/>
              <a:gdLst>
                <a:gd name="T0" fmla="*/ 0 w 336"/>
                <a:gd name="T1" fmla="*/ 0 h 343"/>
                <a:gd name="T2" fmla="*/ 0 w 336"/>
                <a:gd name="T3" fmla="*/ 0 h 343"/>
                <a:gd name="T4" fmla="*/ 0 w 336"/>
                <a:gd name="T5" fmla="*/ 0 h 343"/>
                <a:gd name="T6" fmla="*/ 0 w 336"/>
                <a:gd name="T7" fmla="*/ 0 h 343"/>
                <a:gd name="T8" fmla="*/ 0 w 336"/>
                <a:gd name="T9" fmla="*/ 0 h 343"/>
                <a:gd name="T10" fmla="*/ 0 w 336"/>
                <a:gd name="T11" fmla="*/ 0 h 343"/>
                <a:gd name="T12" fmla="*/ 0 w 336"/>
                <a:gd name="T13" fmla="*/ 0 h 343"/>
                <a:gd name="T14" fmla="*/ 0 w 336"/>
                <a:gd name="T15" fmla="*/ 0 h 343"/>
                <a:gd name="T16" fmla="*/ 0 w 336"/>
                <a:gd name="T17" fmla="*/ 0 h 343"/>
                <a:gd name="T18" fmla="*/ 0 w 336"/>
                <a:gd name="T19" fmla="*/ 0 h 343"/>
                <a:gd name="T20" fmla="*/ 0 w 336"/>
                <a:gd name="T21" fmla="*/ 0 h 343"/>
                <a:gd name="T22" fmla="*/ 0 w 336"/>
                <a:gd name="T23" fmla="*/ 0 h 343"/>
                <a:gd name="T24" fmla="*/ 0 w 336"/>
                <a:gd name="T25" fmla="*/ 0 h 343"/>
                <a:gd name="T26" fmla="*/ 0 w 336"/>
                <a:gd name="T27" fmla="*/ 0 h 343"/>
                <a:gd name="T28" fmla="*/ 0 w 336"/>
                <a:gd name="T29" fmla="*/ 0 h 343"/>
                <a:gd name="T30" fmla="*/ 0 w 336"/>
                <a:gd name="T31" fmla="*/ 0 h 343"/>
                <a:gd name="T32" fmla="*/ 0 w 336"/>
                <a:gd name="T33" fmla="*/ 0 h 343"/>
                <a:gd name="T34" fmla="*/ 0 w 336"/>
                <a:gd name="T35" fmla="*/ 0 h 343"/>
                <a:gd name="T36" fmla="*/ 0 w 336"/>
                <a:gd name="T37" fmla="*/ 0 h 343"/>
                <a:gd name="T38" fmla="*/ 0 w 336"/>
                <a:gd name="T39" fmla="*/ 0 h 343"/>
                <a:gd name="T40" fmla="*/ 0 w 336"/>
                <a:gd name="T41" fmla="*/ 0 h 343"/>
                <a:gd name="T42" fmla="*/ 0 w 336"/>
                <a:gd name="T43" fmla="*/ 0 h 3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6" h="343">
                  <a:moveTo>
                    <a:pt x="333" y="343"/>
                  </a:moveTo>
                  <a:lnTo>
                    <a:pt x="336" y="325"/>
                  </a:lnTo>
                  <a:lnTo>
                    <a:pt x="308" y="292"/>
                  </a:lnTo>
                  <a:lnTo>
                    <a:pt x="239" y="211"/>
                  </a:lnTo>
                  <a:lnTo>
                    <a:pt x="157" y="115"/>
                  </a:lnTo>
                  <a:lnTo>
                    <a:pt x="89" y="35"/>
                  </a:lnTo>
                  <a:lnTo>
                    <a:pt x="60" y="0"/>
                  </a:lnTo>
                  <a:lnTo>
                    <a:pt x="30" y="37"/>
                  </a:lnTo>
                  <a:lnTo>
                    <a:pt x="4" y="104"/>
                  </a:lnTo>
                  <a:lnTo>
                    <a:pt x="0" y="191"/>
                  </a:lnTo>
                  <a:lnTo>
                    <a:pt x="39" y="285"/>
                  </a:lnTo>
                  <a:lnTo>
                    <a:pt x="60" y="303"/>
                  </a:lnTo>
                  <a:lnTo>
                    <a:pt x="119" y="332"/>
                  </a:lnTo>
                  <a:lnTo>
                    <a:pt x="211" y="343"/>
                  </a:lnTo>
                  <a:lnTo>
                    <a:pt x="242" y="343"/>
                  </a:lnTo>
                  <a:lnTo>
                    <a:pt x="301" y="343"/>
                  </a:lnTo>
                  <a:lnTo>
                    <a:pt x="333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59"/>
            <p:cNvSpPr>
              <a:spLocks/>
            </p:cNvSpPr>
            <p:nvPr/>
          </p:nvSpPr>
          <p:spPr bwMode="auto">
            <a:xfrm>
              <a:off x="19538" y="1036"/>
              <a:ext cx="393" cy="1982"/>
            </a:xfrm>
            <a:custGeom>
              <a:avLst/>
              <a:gdLst>
                <a:gd name="T0" fmla="*/ 0 w 785"/>
                <a:gd name="T1" fmla="*/ 0 h 3959"/>
                <a:gd name="T2" fmla="*/ 0 w 785"/>
                <a:gd name="T3" fmla="*/ 1 h 3959"/>
                <a:gd name="T4" fmla="*/ 1 w 785"/>
                <a:gd name="T5" fmla="*/ 1 h 3959"/>
                <a:gd name="T6" fmla="*/ 1 w 785"/>
                <a:gd name="T7" fmla="*/ 1 h 3959"/>
                <a:gd name="T8" fmla="*/ 1 w 785"/>
                <a:gd name="T9" fmla="*/ 1 h 3959"/>
                <a:gd name="T10" fmla="*/ 1 w 785"/>
                <a:gd name="T11" fmla="*/ 1 h 3959"/>
                <a:gd name="T12" fmla="*/ 1 w 785"/>
                <a:gd name="T13" fmla="*/ 1 h 3959"/>
                <a:gd name="T14" fmla="*/ 1 w 785"/>
                <a:gd name="T15" fmla="*/ 1 h 3959"/>
                <a:gd name="T16" fmla="*/ 1 w 785"/>
                <a:gd name="T17" fmla="*/ 1 h 3959"/>
                <a:gd name="T18" fmla="*/ 1 w 785"/>
                <a:gd name="T19" fmla="*/ 1 h 3959"/>
                <a:gd name="T20" fmla="*/ 1 w 785"/>
                <a:gd name="T21" fmla="*/ 1 h 3959"/>
                <a:gd name="T22" fmla="*/ 1 w 785"/>
                <a:gd name="T23" fmla="*/ 1 h 3959"/>
                <a:gd name="T24" fmla="*/ 1 w 785"/>
                <a:gd name="T25" fmla="*/ 1 h 3959"/>
                <a:gd name="T26" fmla="*/ 1 w 785"/>
                <a:gd name="T27" fmla="*/ 1 h 3959"/>
                <a:gd name="T28" fmla="*/ 1 w 785"/>
                <a:gd name="T29" fmla="*/ 1 h 3959"/>
                <a:gd name="T30" fmla="*/ 1 w 785"/>
                <a:gd name="T31" fmla="*/ 0 h 3959"/>
                <a:gd name="T32" fmla="*/ 0 w 785"/>
                <a:gd name="T33" fmla="*/ 0 h 39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5" h="3959">
                  <a:moveTo>
                    <a:pt x="0" y="0"/>
                  </a:moveTo>
                  <a:lnTo>
                    <a:pt x="0" y="3959"/>
                  </a:lnTo>
                  <a:lnTo>
                    <a:pt x="49" y="3959"/>
                  </a:lnTo>
                  <a:lnTo>
                    <a:pt x="49" y="2454"/>
                  </a:lnTo>
                  <a:lnTo>
                    <a:pt x="696" y="2454"/>
                  </a:lnTo>
                  <a:lnTo>
                    <a:pt x="696" y="2720"/>
                  </a:lnTo>
                  <a:lnTo>
                    <a:pt x="369" y="2720"/>
                  </a:lnTo>
                  <a:lnTo>
                    <a:pt x="369" y="3056"/>
                  </a:lnTo>
                  <a:lnTo>
                    <a:pt x="696" y="3056"/>
                  </a:lnTo>
                  <a:lnTo>
                    <a:pt x="696" y="3322"/>
                  </a:lnTo>
                  <a:lnTo>
                    <a:pt x="369" y="3322"/>
                  </a:lnTo>
                  <a:lnTo>
                    <a:pt x="369" y="3684"/>
                  </a:lnTo>
                  <a:lnTo>
                    <a:pt x="696" y="3684"/>
                  </a:lnTo>
                  <a:lnTo>
                    <a:pt x="696" y="3945"/>
                  </a:lnTo>
                  <a:lnTo>
                    <a:pt x="785" y="3945"/>
                  </a:lnTo>
                  <a:lnTo>
                    <a:pt x="7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auto">
            <a:xfrm>
              <a:off x="18421" y="2398"/>
              <a:ext cx="77" cy="219"/>
            </a:xfrm>
            <a:custGeom>
              <a:avLst/>
              <a:gdLst>
                <a:gd name="T0" fmla="*/ 0 w 152"/>
                <a:gd name="T1" fmla="*/ 0 h 435"/>
                <a:gd name="T2" fmla="*/ 0 w 152"/>
                <a:gd name="T3" fmla="*/ 1 h 435"/>
                <a:gd name="T4" fmla="*/ 0 w 152"/>
                <a:gd name="T5" fmla="*/ 1 h 435"/>
                <a:gd name="T6" fmla="*/ 0 w 152"/>
                <a:gd name="T7" fmla="*/ 1 h 435"/>
                <a:gd name="T8" fmla="*/ 0 w 152"/>
                <a:gd name="T9" fmla="*/ 1 h 435"/>
                <a:gd name="T10" fmla="*/ 0 w 152"/>
                <a:gd name="T11" fmla="*/ 1 h 435"/>
                <a:gd name="T12" fmla="*/ 0 w 152"/>
                <a:gd name="T13" fmla="*/ 1 h 435"/>
                <a:gd name="T14" fmla="*/ 0 w 152"/>
                <a:gd name="T15" fmla="*/ 1 h 435"/>
                <a:gd name="T16" fmla="*/ 1 w 152"/>
                <a:gd name="T17" fmla="*/ 1 h 435"/>
                <a:gd name="T18" fmla="*/ 1 w 152"/>
                <a:gd name="T19" fmla="*/ 1 h 435"/>
                <a:gd name="T20" fmla="*/ 1 w 152"/>
                <a:gd name="T21" fmla="*/ 1 h 435"/>
                <a:gd name="T22" fmla="*/ 1 w 152"/>
                <a:gd name="T23" fmla="*/ 1 h 435"/>
                <a:gd name="T24" fmla="*/ 1 w 152"/>
                <a:gd name="T25" fmla="*/ 1 h 435"/>
                <a:gd name="T26" fmla="*/ 1 w 152"/>
                <a:gd name="T27" fmla="*/ 1 h 435"/>
                <a:gd name="T28" fmla="*/ 1 w 152"/>
                <a:gd name="T29" fmla="*/ 1 h 435"/>
                <a:gd name="T30" fmla="*/ 1 w 152"/>
                <a:gd name="T31" fmla="*/ 1 h 435"/>
                <a:gd name="T32" fmla="*/ 1 w 152"/>
                <a:gd name="T33" fmla="*/ 1 h 435"/>
                <a:gd name="T34" fmla="*/ 1 w 152"/>
                <a:gd name="T35" fmla="*/ 1 h 435"/>
                <a:gd name="T36" fmla="*/ 0 w 152"/>
                <a:gd name="T37" fmla="*/ 0 h 435"/>
                <a:gd name="T38" fmla="*/ 0 w 152"/>
                <a:gd name="T39" fmla="*/ 0 h 4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2" h="435">
                  <a:moveTo>
                    <a:pt x="0" y="0"/>
                  </a:moveTo>
                  <a:lnTo>
                    <a:pt x="0" y="34"/>
                  </a:lnTo>
                  <a:lnTo>
                    <a:pt x="0" y="114"/>
                  </a:lnTo>
                  <a:lnTo>
                    <a:pt x="0" y="218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75" y="423"/>
                  </a:lnTo>
                  <a:lnTo>
                    <a:pt x="124" y="371"/>
                  </a:lnTo>
                  <a:lnTo>
                    <a:pt x="146" y="298"/>
                  </a:lnTo>
                  <a:lnTo>
                    <a:pt x="152" y="221"/>
                  </a:lnTo>
                  <a:lnTo>
                    <a:pt x="150" y="157"/>
                  </a:lnTo>
                  <a:lnTo>
                    <a:pt x="143" y="110"/>
                  </a:lnTo>
                  <a:lnTo>
                    <a:pt x="126" y="63"/>
                  </a:lnTo>
                  <a:lnTo>
                    <a:pt x="8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61"/>
            <p:cNvSpPr>
              <a:spLocks/>
            </p:cNvSpPr>
            <p:nvPr/>
          </p:nvSpPr>
          <p:spPr bwMode="auto">
            <a:xfrm>
              <a:off x="18223" y="1036"/>
              <a:ext cx="1307" cy="1982"/>
            </a:xfrm>
            <a:custGeom>
              <a:avLst/>
              <a:gdLst>
                <a:gd name="T0" fmla="*/ 0 w 2616"/>
                <a:gd name="T1" fmla="*/ 0 h 3962"/>
                <a:gd name="T2" fmla="*/ 0 w 2616"/>
                <a:gd name="T3" fmla="*/ 1 h 3962"/>
                <a:gd name="T4" fmla="*/ 0 w 2616"/>
                <a:gd name="T5" fmla="*/ 1 h 3962"/>
                <a:gd name="T6" fmla="*/ 0 w 2616"/>
                <a:gd name="T7" fmla="*/ 1 h 3962"/>
                <a:gd name="T8" fmla="*/ 0 w 2616"/>
                <a:gd name="T9" fmla="*/ 1 h 3962"/>
                <a:gd name="T10" fmla="*/ 0 w 2616"/>
                <a:gd name="T11" fmla="*/ 1 h 3962"/>
                <a:gd name="T12" fmla="*/ 0 w 2616"/>
                <a:gd name="T13" fmla="*/ 1 h 3962"/>
                <a:gd name="T14" fmla="*/ 0 w 2616"/>
                <a:gd name="T15" fmla="*/ 1 h 3962"/>
                <a:gd name="T16" fmla="*/ 0 w 2616"/>
                <a:gd name="T17" fmla="*/ 1 h 3962"/>
                <a:gd name="T18" fmla="*/ 0 w 2616"/>
                <a:gd name="T19" fmla="*/ 1 h 3962"/>
                <a:gd name="T20" fmla="*/ 0 w 2616"/>
                <a:gd name="T21" fmla="*/ 1 h 3962"/>
                <a:gd name="T22" fmla="*/ 0 w 2616"/>
                <a:gd name="T23" fmla="*/ 1 h 3962"/>
                <a:gd name="T24" fmla="*/ 0 w 2616"/>
                <a:gd name="T25" fmla="*/ 1 h 3962"/>
                <a:gd name="T26" fmla="*/ 0 w 2616"/>
                <a:gd name="T27" fmla="*/ 1 h 3962"/>
                <a:gd name="T28" fmla="*/ 0 w 2616"/>
                <a:gd name="T29" fmla="*/ 1 h 3962"/>
                <a:gd name="T30" fmla="*/ 0 w 2616"/>
                <a:gd name="T31" fmla="*/ 1 h 3962"/>
                <a:gd name="T32" fmla="*/ 0 w 2616"/>
                <a:gd name="T33" fmla="*/ 1 h 3962"/>
                <a:gd name="T34" fmla="*/ 0 w 2616"/>
                <a:gd name="T35" fmla="*/ 1 h 3962"/>
                <a:gd name="T36" fmla="*/ 0 w 2616"/>
                <a:gd name="T37" fmla="*/ 1 h 3962"/>
                <a:gd name="T38" fmla="*/ 0 w 2616"/>
                <a:gd name="T39" fmla="*/ 1 h 3962"/>
                <a:gd name="T40" fmla="*/ 0 w 2616"/>
                <a:gd name="T41" fmla="*/ 1 h 3962"/>
                <a:gd name="T42" fmla="*/ 0 w 2616"/>
                <a:gd name="T43" fmla="*/ 1 h 3962"/>
                <a:gd name="T44" fmla="*/ 0 w 2616"/>
                <a:gd name="T45" fmla="*/ 1 h 3962"/>
                <a:gd name="T46" fmla="*/ 0 w 2616"/>
                <a:gd name="T47" fmla="*/ 1 h 3962"/>
                <a:gd name="T48" fmla="*/ 0 w 2616"/>
                <a:gd name="T49" fmla="*/ 1 h 3962"/>
                <a:gd name="T50" fmla="*/ 0 w 2616"/>
                <a:gd name="T51" fmla="*/ 1 h 3962"/>
                <a:gd name="T52" fmla="*/ 0 w 2616"/>
                <a:gd name="T53" fmla="*/ 1 h 3962"/>
                <a:gd name="T54" fmla="*/ 0 w 2616"/>
                <a:gd name="T55" fmla="*/ 1 h 3962"/>
                <a:gd name="T56" fmla="*/ 0 w 2616"/>
                <a:gd name="T57" fmla="*/ 1 h 3962"/>
                <a:gd name="T58" fmla="*/ 0 w 2616"/>
                <a:gd name="T59" fmla="*/ 1 h 3962"/>
                <a:gd name="T60" fmla="*/ 0 w 2616"/>
                <a:gd name="T61" fmla="*/ 1 h 3962"/>
                <a:gd name="T62" fmla="*/ 0 w 2616"/>
                <a:gd name="T63" fmla="*/ 1 h 3962"/>
                <a:gd name="T64" fmla="*/ 0 w 2616"/>
                <a:gd name="T65" fmla="*/ 1 h 3962"/>
                <a:gd name="T66" fmla="*/ 0 w 2616"/>
                <a:gd name="T67" fmla="*/ 1 h 3962"/>
                <a:gd name="T68" fmla="*/ 0 w 2616"/>
                <a:gd name="T69" fmla="*/ 1 h 3962"/>
                <a:gd name="T70" fmla="*/ 0 w 2616"/>
                <a:gd name="T71" fmla="*/ 1 h 3962"/>
                <a:gd name="T72" fmla="*/ 0 w 2616"/>
                <a:gd name="T73" fmla="*/ 1 h 3962"/>
                <a:gd name="T74" fmla="*/ 0 w 2616"/>
                <a:gd name="T75" fmla="*/ 1 h 3962"/>
                <a:gd name="T76" fmla="*/ 0 w 2616"/>
                <a:gd name="T77" fmla="*/ 1 h 3962"/>
                <a:gd name="T78" fmla="*/ 0 w 2616"/>
                <a:gd name="T79" fmla="*/ 1 h 3962"/>
                <a:gd name="T80" fmla="*/ 0 w 2616"/>
                <a:gd name="T81" fmla="*/ 1 h 3962"/>
                <a:gd name="T82" fmla="*/ 0 w 2616"/>
                <a:gd name="T83" fmla="*/ 1 h 3962"/>
                <a:gd name="T84" fmla="*/ 0 w 2616"/>
                <a:gd name="T85" fmla="*/ 1 h 39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16" h="3962">
                  <a:moveTo>
                    <a:pt x="1638" y="3482"/>
                  </a:moveTo>
                  <a:lnTo>
                    <a:pt x="2616" y="0"/>
                  </a:lnTo>
                  <a:lnTo>
                    <a:pt x="3" y="0"/>
                  </a:lnTo>
                  <a:lnTo>
                    <a:pt x="0" y="3962"/>
                  </a:lnTo>
                  <a:lnTo>
                    <a:pt x="96" y="3962"/>
                  </a:lnTo>
                  <a:lnTo>
                    <a:pt x="96" y="2447"/>
                  </a:lnTo>
                  <a:lnTo>
                    <a:pt x="405" y="2447"/>
                  </a:lnTo>
                  <a:lnTo>
                    <a:pt x="421" y="2447"/>
                  </a:lnTo>
                  <a:lnTo>
                    <a:pt x="466" y="2449"/>
                  </a:lnTo>
                  <a:lnTo>
                    <a:pt x="529" y="2458"/>
                  </a:lnTo>
                  <a:lnTo>
                    <a:pt x="602" y="2477"/>
                  </a:lnTo>
                  <a:lnTo>
                    <a:pt x="678" y="2513"/>
                  </a:lnTo>
                  <a:lnTo>
                    <a:pt x="748" y="2573"/>
                  </a:lnTo>
                  <a:lnTo>
                    <a:pt x="804" y="2656"/>
                  </a:lnTo>
                  <a:lnTo>
                    <a:pt x="828" y="2719"/>
                  </a:lnTo>
                  <a:lnTo>
                    <a:pt x="842" y="2790"/>
                  </a:lnTo>
                  <a:lnTo>
                    <a:pt x="850" y="2898"/>
                  </a:lnTo>
                  <a:lnTo>
                    <a:pt x="850" y="3002"/>
                  </a:lnTo>
                  <a:lnTo>
                    <a:pt x="842" y="3098"/>
                  </a:lnTo>
                  <a:lnTo>
                    <a:pt x="828" y="3171"/>
                  </a:lnTo>
                  <a:lnTo>
                    <a:pt x="817" y="3206"/>
                  </a:lnTo>
                  <a:lnTo>
                    <a:pt x="805" y="3228"/>
                  </a:lnTo>
                  <a:lnTo>
                    <a:pt x="779" y="3270"/>
                  </a:lnTo>
                  <a:lnTo>
                    <a:pt x="736" y="3322"/>
                  </a:lnTo>
                  <a:lnTo>
                    <a:pt x="675" y="3373"/>
                  </a:lnTo>
                  <a:lnTo>
                    <a:pt x="597" y="3408"/>
                  </a:lnTo>
                  <a:lnTo>
                    <a:pt x="496" y="3418"/>
                  </a:lnTo>
                  <a:lnTo>
                    <a:pt x="470" y="3418"/>
                  </a:lnTo>
                  <a:lnTo>
                    <a:pt x="421" y="3416"/>
                  </a:lnTo>
                  <a:lnTo>
                    <a:pt x="395" y="3414"/>
                  </a:lnTo>
                  <a:lnTo>
                    <a:pt x="395" y="3948"/>
                  </a:lnTo>
                  <a:lnTo>
                    <a:pt x="1117" y="3948"/>
                  </a:lnTo>
                  <a:lnTo>
                    <a:pt x="1104" y="3945"/>
                  </a:lnTo>
                  <a:lnTo>
                    <a:pt x="1073" y="3931"/>
                  </a:lnTo>
                  <a:lnTo>
                    <a:pt x="1031" y="3907"/>
                  </a:lnTo>
                  <a:lnTo>
                    <a:pt x="984" y="3867"/>
                  </a:lnTo>
                  <a:lnTo>
                    <a:pt x="943" y="3808"/>
                  </a:lnTo>
                  <a:lnTo>
                    <a:pt x="911" y="3728"/>
                  </a:lnTo>
                  <a:lnTo>
                    <a:pt x="899" y="3623"/>
                  </a:lnTo>
                  <a:lnTo>
                    <a:pt x="899" y="3609"/>
                  </a:lnTo>
                  <a:lnTo>
                    <a:pt x="899" y="3569"/>
                  </a:lnTo>
                  <a:lnTo>
                    <a:pt x="899" y="3507"/>
                  </a:lnTo>
                  <a:lnTo>
                    <a:pt x="899" y="3428"/>
                  </a:lnTo>
                  <a:lnTo>
                    <a:pt x="899" y="3340"/>
                  </a:lnTo>
                  <a:lnTo>
                    <a:pt x="899" y="3242"/>
                  </a:lnTo>
                  <a:lnTo>
                    <a:pt x="899" y="3143"/>
                  </a:lnTo>
                  <a:lnTo>
                    <a:pt x="899" y="3046"/>
                  </a:lnTo>
                  <a:lnTo>
                    <a:pt x="899" y="2957"/>
                  </a:lnTo>
                  <a:lnTo>
                    <a:pt x="899" y="2879"/>
                  </a:lnTo>
                  <a:lnTo>
                    <a:pt x="899" y="2816"/>
                  </a:lnTo>
                  <a:lnTo>
                    <a:pt x="899" y="2776"/>
                  </a:lnTo>
                  <a:lnTo>
                    <a:pt x="899" y="2762"/>
                  </a:lnTo>
                  <a:lnTo>
                    <a:pt x="897" y="2747"/>
                  </a:lnTo>
                  <a:lnTo>
                    <a:pt x="899" y="2708"/>
                  </a:lnTo>
                  <a:lnTo>
                    <a:pt x="908" y="2654"/>
                  </a:lnTo>
                  <a:lnTo>
                    <a:pt x="929" y="2593"/>
                  </a:lnTo>
                  <a:lnTo>
                    <a:pt x="969" y="2531"/>
                  </a:lnTo>
                  <a:lnTo>
                    <a:pt x="1033" y="2477"/>
                  </a:lnTo>
                  <a:lnTo>
                    <a:pt x="1127" y="2440"/>
                  </a:lnTo>
                  <a:lnTo>
                    <a:pt x="1139" y="2437"/>
                  </a:lnTo>
                  <a:lnTo>
                    <a:pt x="1172" y="2428"/>
                  </a:lnTo>
                  <a:lnTo>
                    <a:pt x="1223" y="2421"/>
                  </a:lnTo>
                  <a:lnTo>
                    <a:pt x="1285" y="2418"/>
                  </a:lnTo>
                  <a:lnTo>
                    <a:pt x="1355" y="2425"/>
                  </a:lnTo>
                  <a:lnTo>
                    <a:pt x="1426" y="2446"/>
                  </a:lnTo>
                  <a:lnTo>
                    <a:pt x="1494" y="2486"/>
                  </a:lnTo>
                  <a:lnTo>
                    <a:pt x="1557" y="2550"/>
                  </a:lnTo>
                  <a:lnTo>
                    <a:pt x="1565" y="2559"/>
                  </a:lnTo>
                  <a:lnTo>
                    <a:pt x="1588" y="2592"/>
                  </a:lnTo>
                  <a:lnTo>
                    <a:pt x="1612" y="2654"/>
                  </a:lnTo>
                  <a:lnTo>
                    <a:pt x="1628" y="2755"/>
                  </a:lnTo>
                  <a:lnTo>
                    <a:pt x="1624" y="2898"/>
                  </a:lnTo>
                  <a:lnTo>
                    <a:pt x="1550" y="2898"/>
                  </a:lnTo>
                  <a:lnTo>
                    <a:pt x="1411" y="2896"/>
                  </a:lnTo>
                  <a:lnTo>
                    <a:pt x="1334" y="2894"/>
                  </a:lnTo>
                  <a:lnTo>
                    <a:pt x="1334" y="2755"/>
                  </a:lnTo>
                  <a:lnTo>
                    <a:pt x="1331" y="2738"/>
                  </a:lnTo>
                  <a:lnTo>
                    <a:pt x="1311" y="2705"/>
                  </a:lnTo>
                  <a:lnTo>
                    <a:pt x="1266" y="2687"/>
                  </a:lnTo>
                  <a:lnTo>
                    <a:pt x="1221" y="2701"/>
                  </a:lnTo>
                  <a:lnTo>
                    <a:pt x="1204" y="2733"/>
                  </a:lnTo>
                  <a:lnTo>
                    <a:pt x="1200" y="2776"/>
                  </a:lnTo>
                  <a:lnTo>
                    <a:pt x="1200" y="2792"/>
                  </a:lnTo>
                  <a:lnTo>
                    <a:pt x="1200" y="2839"/>
                  </a:lnTo>
                  <a:lnTo>
                    <a:pt x="1200" y="2908"/>
                  </a:lnTo>
                  <a:lnTo>
                    <a:pt x="1200" y="2997"/>
                  </a:lnTo>
                  <a:lnTo>
                    <a:pt x="1200" y="3096"/>
                  </a:lnTo>
                  <a:lnTo>
                    <a:pt x="1200" y="3202"/>
                  </a:lnTo>
                  <a:lnTo>
                    <a:pt x="1200" y="3308"/>
                  </a:lnTo>
                  <a:lnTo>
                    <a:pt x="1200" y="3409"/>
                  </a:lnTo>
                  <a:lnTo>
                    <a:pt x="1200" y="3496"/>
                  </a:lnTo>
                  <a:lnTo>
                    <a:pt x="1200" y="3568"/>
                  </a:lnTo>
                  <a:lnTo>
                    <a:pt x="1200" y="3613"/>
                  </a:lnTo>
                  <a:lnTo>
                    <a:pt x="1200" y="3630"/>
                  </a:lnTo>
                  <a:lnTo>
                    <a:pt x="1202" y="3649"/>
                  </a:lnTo>
                  <a:lnTo>
                    <a:pt x="1216" y="3688"/>
                  </a:lnTo>
                  <a:lnTo>
                    <a:pt x="1263" y="3717"/>
                  </a:lnTo>
                  <a:lnTo>
                    <a:pt x="1303" y="3714"/>
                  </a:lnTo>
                  <a:lnTo>
                    <a:pt x="1336" y="3688"/>
                  </a:lnTo>
                  <a:lnTo>
                    <a:pt x="1350" y="3642"/>
                  </a:lnTo>
                  <a:lnTo>
                    <a:pt x="1350" y="3576"/>
                  </a:lnTo>
                  <a:lnTo>
                    <a:pt x="1350" y="3456"/>
                  </a:lnTo>
                  <a:lnTo>
                    <a:pt x="1350" y="3390"/>
                  </a:lnTo>
                  <a:lnTo>
                    <a:pt x="1268" y="3390"/>
                  </a:lnTo>
                  <a:lnTo>
                    <a:pt x="1268" y="3127"/>
                  </a:lnTo>
                  <a:lnTo>
                    <a:pt x="1638" y="3127"/>
                  </a:lnTo>
                  <a:lnTo>
                    <a:pt x="1638" y="3482"/>
                  </a:lnTo>
                  <a:lnTo>
                    <a:pt x="1649" y="3482"/>
                  </a:lnTo>
                  <a:lnTo>
                    <a:pt x="1638" y="3482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62"/>
            <p:cNvSpPr>
              <a:spLocks noEditPoints="1"/>
            </p:cNvSpPr>
            <p:nvPr/>
          </p:nvSpPr>
          <p:spPr bwMode="auto">
            <a:xfrm>
              <a:off x="19995" y="1044"/>
              <a:ext cx="231" cy="231"/>
            </a:xfrm>
            <a:custGeom>
              <a:avLst/>
              <a:gdLst>
                <a:gd name="T0" fmla="*/ 1 w 461"/>
                <a:gd name="T1" fmla="*/ 1 h 460"/>
                <a:gd name="T2" fmla="*/ 1 w 461"/>
                <a:gd name="T3" fmla="*/ 1 h 460"/>
                <a:gd name="T4" fmla="*/ 1 w 461"/>
                <a:gd name="T5" fmla="*/ 1 h 460"/>
                <a:gd name="T6" fmla="*/ 1 w 461"/>
                <a:gd name="T7" fmla="*/ 1 h 460"/>
                <a:gd name="T8" fmla="*/ 1 w 461"/>
                <a:gd name="T9" fmla="*/ 1 h 460"/>
                <a:gd name="T10" fmla="*/ 1 w 461"/>
                <a:gd name="T11" fmla="*/ 1 h 460"/>
                <a:gd name="T12" fmla="*/ 1 w 461"/>
                <a:gd name="T13" fmla="*/ 1 h 460"/>
                <a:gd name="T14" fmla="*/ 1 w 461"/>
                <a:gd name="T15" fmla="*/ 1 h 460"/>
                <a:gd name="T16" fmla="*/ 1 w 461"/>
                <a:gd name="T17" fmla="*/ 1 h 460"/>
                <a:gd name="T18" fmla="*/ 1 w 461"/>
                <a:gd name="T19" fmla="*/ 1 h 460"/>
                <a:gd name="T20" fmla="*/ 0 w 461"/>
                <a:gd name="T21" fmla="*/ 1 h 460"/>
                <a:gd name="T22" fmla="*/ 1 w 461"/>
                <a:gd name="T23" fmla="*/ 1 h 460"/>
                <a:gd name="T24" fmla="*/ 1 w 461"/>
                <a:gd name="T25" fmla="*/ 1 h 460"/>
                <a:gd name="T26" fmla="*/ 1 w 461"/>
                <a:gd name="T27" fmla="*/ 1 h 460"/>
                <a:gd name="T28" fmla="*/ 1 w 461"/>
                <a:gd name="T29" fmla="*/ 1 h 460"/>
                <a:gd name="T30" fmla="*/ 1 w 461"/>
                <a:gd name="T31" fmla="*/ 1 h 460"/>
                <a:gd name="T32" fmla="*/ 1 w 461"/>
                <a:gd name="T33" fmla="*/ 1 h 460"/>
                <a:gd name="T34" fmla="*/ 1 w 461"/>
                <a:gd name="T35" fmla="*/ 1 h 460"/>
                <a:gd name="T36" fmla="*/ 1 w 461"/>
                <a:gd name="T37" fmla="*/ 1 h 460"/>
                <a:gd name="T38" fmla="*/ 1 w 461"/>
                <a:gd name="T39" fmla="*/ 0 h 460"/>
                <a:gd name="T40" fmla="*/ 1 w 461"/>
                <a:gd name="T41" fmla="*/ 1 h 460"/>
                <a:gd name="T42" fmla="*/ 1 w 461"/>
                <a:gd name="T43" fmla="*/ 1 h 460"/>
                <a:gd name="T44" fmla="*/ 0 w 461"/>
                <a:gd name="T45" fmla="*/ 1 h 460"/>
                <a:gd name="T46" fmla="*/ 1 w 461"/>
                <a:gd name="T47" fmla="*/ 1 h 460"/>
                <a:gd name="T48" fmla="*/ 1 w 461"/>
                <a:gd name="T49" fmla="*/ 1 h 460"/>
                <a:gd name="T50" fmla="*/ 1 w 461"/>
                <a:gd name="T51" fmla="*/ 1 h 460"/>
                <a:gd name="T52" fmla="*/ 1 w 461"/>
                <a:gd name="T53" fmla="*/ 1 h 460"/>
                <a:gd name="T54" fmla="*/ 1 w 461"/>
                <a:gd name="T55" fmla="*/ 1 h 460"/>
                <a:gd name="T56" fmla="*/ 1 w 461"/>
                <a:gd name="T57" fmla="*/ 1 h 460"/>
                <a:gd name="T58" fmla="*/ 1 w 461"/>
                <a:gd name="T59" fmla="*/ 1 h 460"/>
                <a:gd name="T60" fmla="*/ 1 w 461"/>
                <a:gd name="T61" fmla="*/ 1 h 460"/>
                <a:gd name="T62" fmla="*/ 1 w 461"/>
                <a:gd name="T63" fmla="*/ 1 h 460"/>
                <a:gd name="T64" fmla="*/ 1 w 461"/>
                <a:gd name="T65" fmla="*/ 1 h 460"/>
                <a:gd name="T66" fmla="*/ 1 w 461"/>
                <a:gd name="T67" fmla="*/ 1 h 460"/>
                <a:gd name="T68" fmla="*/ 1 w 461"/>
                <a:gd name="T69" fmla="*/ 1 h 460"/>
                <a:gd name="T70" fmla="*/ 1 w 461"/>
                <a:gd name="T71" fmla="*/ 1 h 460"/>
                <a:gd name="T72" fmla="*/ 1 w 461"/>
                <a:gd name="T73" fmla="*/ 1 h 460"/>
                <a:gd name="T74" fmla="*/ 1 w 461"/>
                <a:gd name="T75" fmla="*/ 1 h 460"/>
                <a:gd name="T76" fmla="*/ 1 w 461"/>
                <a:gd name="T77" fmla="*/ 1 h 460"/>
                <a:gd name="T78" fmla="*/ 1 w 461"/>
                <a:gd name="T79" fmla="*/ 1 h 460"/>
                <a:gd name="T80" fmla="*/ 1 w 461"/>
                <a:gd name="T81" fmla="*/ 1 h 460"/>
                <a:gd name="T82" fmla="*/ 1 w 461"/>
                <a:gd name="T83" fmla="*/ 1 h 460"/>
                <a:gd name="T84" fmla="*/ 1 w 461"/>
                <a:gd name="T85" fmla="*/ 1 h 460"/>
                <a:gd name="T86" fmla="*/ 1 w 461"/>
                <a:gd name="T87" fmla="*/ 1 h 4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1" h="460">
                  <a:moveTo>
                    <a:pt x="42" y="228"/>
                  </a:moveTo>
                  <a:lnTo>
                    <a:pt x="56" y="153"/>
                  </a:lnTo>
                  <a:lnTo>
                    <a:pt x="96" y="91"/>
                  </a:lnTo>
                  <a:lnTo>
                    <a:pt x="157" y="49"/>
                  </a:lnTo>
                  <a:lnTo>
                    <a:pt x="231" y="35"/>
                  </a:lnTo>
                  <a:lnTo>
                    <a:pt x="306" y="49"/>
                  </a:lnTo>
                  <a:lnTo>
                    <a:pt x="365" y="91"/>
                  </a:lnTo>
                  <a:lnTo>
                    <a:pt x="405" y="153"/>
                  </a:lnTo>
                  <a:lnTo>
                    <a:pt x="419" y="228"/>
                  </a:lnTo>
                  <a:lnTo>
                    <a:pt x="405" y="306"/>
                  </a:lnTo>
                  <a:lnTo>
                    <a:pt x="365" y="369"/>
                  </a:lnTo>
                  <a:lnTo>
                    <a:pt x="306" y="411"/>
                  </a:lnTo>
                  <a:lnTo>
                    <a:pt x="231" y="425"/>
                  </a:lnTo>
                  <a:lnTo>
                    <a:pt x="157" y="411"/>
                  </a:lnTo>
                  <a:lnTo>
                    <a:pt x="96" y="369"/>
                  </a:lnTo>
                  <a:lnTo>
                    <a:pt x="56" y="306"/>
                  </a:lnTo>
                  <a:lnTo>
                    <a:pt x="42" y="228"/>
                  </a:lnTo>
                  <a:close/>
                  <a:moveTo>
                    <a:pt x="0" y="228"/>
                  </a:moveTo>
                  <a:lnTo>
                    <a:pt x="12" y="303"/>
                  </a:lnTo>
                  <a:lnTo>
                    <a:pt x="45" y="367"/>
                  </a:lnTo>
                  <a:lnTo>
                    <a:pt x="96" y="416"/>
                  </a:lnTo>
                  <a:lnTo>
                    <a:pt x="158" y="447"/>
                  </a:lnTo>
                  <a:lnTo>
                    <a:pt x="231" y="460"/>
                  </a:lnTo>
                  <a:lnTo>
                    <a:pt x="303" y="447"/>
                  </a:lnTo>
                  <a:lnTo>
                    <a:pt x="367" y="416"/>
                  </a:lnTo>
                  <a:lnTo>
                    <a:pt x="416" y="367"/>
                  </a:lnTo>
                  <a:lnTo>
                    <a:pt x="449" y="303"/>
                  </a:lnTo>
                  <a:lnTo>
                    <a:pt x="461" y="228"/>
                  </a:lnTo>
                  <a:lnTo>
                    <a:pt x="449" y="155"/>
                  </a:lnTo>
                  <a:lnTo>
                    <a:pt x="416" y="93"/>
                  </a:lnTo>
                  <a:lnTo>
                    <a:pt x="367" y="44"/>
                  </a:lnTo>
                  <a:lnTo>
                    <a:pt x="303" y="12"/>
                  </a:lnTo>
                  <a:lnTo>
                    <a:pt x="231" y="0"/>
                  </a:lnTo>
                  <a:lnTo>
                    <a:pt x="158" y="12"/>
                  </a:lnTo>
                  <a:lnTo>
                    <a:pt x="96" y="44"/>
                  </a:lnTo>
                  <a:lnTo>
                    <a:pt x="45" y="93"/>
                  </a:lnTo>
                  <a:lnTo>
                    <a:pt x="12" y="155"/>
                  </a:lnTo>
                  <a:lnTo>
                    <a:pt x="0" y="228"/>
                  </a:lnTo>
                  <a:close/>
                  <a:moveTo>
                    <a:pt x="141" y="364"/>
                  </a:moveTo>
                  <a:lnTo>
                    <a:pt x="183" y="364"/>
                  </a:lnTo>
                  <a:lnTo>
                    <a:pt x="183" y="247"/>
                  </a:lnTo>
                  <a:lnTo>
                    <a:pt x="228" y="247"/>
                  </a:lnTo>
                  <a:lnTo>
                    <a:pt x="301" y="364"/>
                  </a:lnTo>
                  <a:lnTo>
                    <a:pt x="346" y="364"/>
                  </a:lnTo>
                  <a:lnTo>
                    <a:pt x="325" y="333"/>
                  </a:lnTo>
                  <a:lnTo>
                    <a:pt x="289" y="275"/>
                  </a:lnTo>
                  <a:lnTo>
                    <a:pt x="270" y="244"/>
                  </a:lnTo>
                  <a:lnTo>
                    <a:pt x="304" y="235"/>
                  </a:lnTo>
                  <a:lnTo>
                    <a:pt x="331" y="213"/>
                  </a:lnTo>
                  <a:lnTo>
                    <a:pt x="339" y="173"/>
                  </a:lnTo>
                  <a:lnTo>
                    <a:pt x="329" y="131"/>
                  </a:lnTo>
                  <a:lnTo>
                    <a:pt x="298" y="105"/>
                  </a:lnTo>
                  <a:lnTo>
                    <a:pt x="245" y="96"/>
                  </a:lnTo>
                  <a:lnTo>
                    <a:pt x="219" y="96"/>
                  </a:lnTo>
                  <a:lnTo>
                    <a:pt x="169" y="96"/>
                  </a:lnTo>
                  <a:lnTo>
                    <a:pt x="141" y="96"/>
                  </a:lnTo>
                  <a:lnTo>
                    <a:pt x="141" y="364"/>
                  </a:lnTo>
                  <a:close/>
                  <a:moveTo>
                    <a:pt x="183" y="129"/>
                  </a:moveTo>
                  <a:lnTo>
                    <a:pt x="198" y="129"/>
                  </a:lnTo>
                  <a:lnTo>
                    <a:pt x="224" y="129"/>
                  </a:lnTo>
                  <a:lnTo>
                    <a:pt x="238" y="129"/>
                  </a:lnTo>
                  <a:lnTo>
                    <a:pt x="266" y="133"/>
                  </a:lnTo>
                  <a:lnTo>
                    <a:pt x="289" y="145"/>
                  </a:lnTo>
                  <a:lnTo>
                    <a:pt x="298" y="171"/>
                  </a:lnTo>
                  <a:lnTo>
                    <a:pt x="287" y="202"/>
                  </a:lnTo>
                  <a:lnTo>
                    <a:pt x="261" y="213"/>
                  </a:lnTo>
                  <a:lnTo>
                    <a:pt x="226" y="216"/>
                  </a:lnTo>
                  <a:lnTo>
                    <a:pt x="216" y="216"/>
                  </a:lnTo>
                  <a:lnTo>
                    <a:pt x="195" y="216"/>
                  </a:lnTo>
                  <a:lnTo>
                    <a:pt x="183" y="216"/>
                  </a:lnTo>
                  <a:lnTo>
                    <a:pt x="183" y="129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0" y="3429000"/>
            <a:ext cx="9140825" cy="0"/>
          </a:xfrm>
          <a:prstGeom prst="line">
            <a:avLst/>
          </a:prstGeom>
          <a:noFill/>
          <a:ln w="25400">
            <a:solidFill>
              <a:srgbClr val="FAA5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51" name="Rectangle 79"/>
          <p:cNvSpPr>
            <a:spLocks noGrp="1" noChangeArrowheads="1"/>
          </p:cNvSpPr>
          <p:nvPr>
            <p:ph type="subTitle" idx="1"/>
          </p:nvPr>
        </p:nvSpPr>
        <p:spPr>
          <a:xfrm>
            <a:off x="2806700" y="4724400"/>
            <a:ext cx="5867400" cy="762000"/>
          </a:xfrm>
        </p:spPr>
        <p:txBody>
          <a:bodyPr lIns="228600"/>
          <a:lstStyle>
            <a:lvl1pPr algn="r">
              <a:defRPr b="0" cap="all" baseline="0">
                <a:solidFill>
                  <a:srgbClr val="006699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90825" y="3505200"/>
            <a:ext cx="5895975" cy="1046440"/>
          </a:xfrm>
        </p:spPr>
        <p:txBody>
          <a:bodyPr lIns="228557" bIns="0" anchor="t">
            <a:spAutoFit/>
          </a:bodyPr>
          <a:lstStyle>
            <a:lvl1pPr algn="r">
              <a:defRPr sz="3400">
                <a:solidFill>
                  <a:srgbClr val="0066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6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285875"/>
            <a:ext cx="3892550" cy="90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285875"/>
            <a:ext cx="3892550" cy="90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522403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046588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703176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66032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631940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084270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2630732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25463"/>
            <a:ext cx="1984375" cy="1668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0" y="525463"/>
            <a:ext cx="5800725" cy="1668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304894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762000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85608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457200" y="2362200"/>
            <a:ext cx="817563" cy="838200"/>
            <a:chOff x="18142" y="955"/>
            <a:chExt cx="2084" cy="2140"/>
          </a:xfrm>
        </p:grpSpPr>
        <p:sp>
          <p:nvSpPr>
            <p:cNvPr id="5" name="Rectangle 56"/>
            <p:cNvSpPr>
              <a:spLocks noChangeArrowheads="1"/>
            </p:cNvSpPr>
            <p:nvPr/>
          </p:nvSpPr>
          <p:spPr bwMode="auto">
            <a:xfrm>
              <a:off x="18142" y="955"/>
              <a:ext cx="1870" cy="21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600" dirty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" name="Freeform 57"/>
            <p:cNvSpPr>
              <a:spLocks/>
            </p:cNvSpPr>
            <p:nvPr/>
          </p:nvSpPr>
          <p:spPr bwMode="auto">
            <a:xfrm>
              <a:off x="19101" y="2390"/>
              <a:ext cx="397" cy="620"/>
            </a:xfrm>
            <a:custGeom>
              <a:avLst/>
              <a:gdLst>
                <a:gd name="T0" fmla="*/ 1 w 790"/>
                <a:gd name="T1" fmla="*/ 1 h 1238"/>
                <a:gd name="T2" fmla="*/ 0 w 790"/>
                <a:gd name="T3" fmla="*/ 1 h 1238"/>
                <a:gd name="T4" fmla="*/ 1 w 790"/>
                <a:gd name="T5" fmla="*/ 1 h 1238"/>
                <a:gd name="T6" fmla="*/ 1 w 790"/>
                <a:gd name="T7" fmla="*/ 1 h 1238"/>
                <a:gd name="T8" fmla="*/ 1 w 790"/>
                <a:gd name="T9" fmla="*/ 1 h 1238"/>
                <a:gd name="T10" fmla="*/ 1 w 790"/>
                <a:gd name="T11" fmla="*/ 1 h 1238"/>
                <a:gd name="T12" fmla="*/ 1 w 790"/>
                <a:gd name="T13" fmla="*/ 1 h 1238"/>
                <a:gd name="T14" fmla="*/ 1 w 790"/>
                <a:gd name="T15" fmla="*/ 1 h 1238"/>
                <a:gd name="T16" fmla="*/ 1 w 790"/>
                <a:gd name="T17" fmla="*/ 1 h 1238"/>
                <a:gd name="T18" fmla="*/ 1 w 790"/>
                <a:gd name="T19" fmla="*/ 1 h 1238"/>
                <a:gd name="T20" fmla="*/ 1 w 790"/>
                <a:gd name="T21" fmla="*/ 1 h 1238"/>
                <a:gd name="T22" fmla="*/ 1 w 790"/>
                <a:gd name="T23" fmla="*/ 1 h 1238"/>
                <a:gd name="T24" fmla="*/ 1 w 790"/>
                <a:gd name="T25" fmla="*/ 1 h 1238"/>
                <a:gd name="T26" fmla="*/ 1 w 790"/>
                <a:gd name="T27" fmla="*/ 1 h 1238"/>
                <a:gd name="T28" fmla="*/ 1 w 790"/>
                <a:gd name="T29" fmla="*/ 0 h 1238"/>
                <a:gd name="T30" fmla="*/ 1 w 790"/>
                <a:gd name="T31" fmla="*/ 1 h 1238"/>
                <a:gd name="T32" fmla="*/ 1 w 790"/>
                <a:gd name="T33" fmla="*/ 1 h 1238"/>
                <a:gd name="T34" fmla="*/ 1 w 790"/>
                <a:gd name="T35" fmla="*/ 1 h 1238"/>
                <a:gd name="T36" fmla="*/ 1 w 790"/>
                <a:gd name="T37" fmla="*/ 1 h 1238"/>
                <a:gd name="T38" fmla="*/ 1 w 790"/>
                <a:gd name="T39" fmla="*/ 1 h 1238"/>
                <a:gd name="T40" fmla="*/ 1 w 790"/>
                <a:gd name="T41" fmla="*/ 1 h 1238"/>
                <a:gd name="T42" fmla="*/ 1 w 790"/>
                <a:gd name="T43" fmla="*/ 1 h 1238"/>
                <a:gd name="T44" fmla="*/ 1 w 790"/>
                <a:gd name="T45" fmla="*/ 1 h 1238"/>
                <a:gd name="T46" fmla="*/ 1 w 790"/>
                <a:gd name="T47" fmla="*/ 1 h 1238"/>
                <a:gd name="T48" fmla="*/ 1 w 790"/>
                <a:gd name="T49" fmla="*/ 1 h 1238"/>
                <a:gd name="T50" fmla="*/ 1 w 790"/>
                <a:gd name="T51" fmla="*/ 1 h 1238"/>
                <a:gd name="T52" fmla="*/ 1 w 790"/>
                <a:gd name="T53" fmla="*/ 1 h 1238"/>
                <a:gd name="T54" fmla="*/ 1 w 790"/>
                <a:gd name="T55" fmla="*/ 1 h 1238"/>
                <a:gd name="T56" fmla="*/ 1 w 790"/>
                <a:gd name="T57" fmla="*/ 1 h 1238"/>
                <a:gd name="T58" fmla="*/ 1 w 790"/>
                <a:gd name="T59" fmla="*/ 1 h 1238"/>
                <a:gd name="T60" fmla="*/ 1 w 790"/>
                <a:gd name="T61" fmla="*/ 1 h 1238"/>
                <a:gd name="T62" fmla="*/ 1 w 790"/>
                <a:gd name="T63" fmla="*/ 1 h 1238"/>
                <a:gd name="T64" fmla="*/ 1 w 790"/>
                <a:gd name="T65" fmla="*/ 1 h 1238"/>
                <a:gd name="T66" fmla="*/ 1 w 790"/>
                <a:gd name="T67" fmla="*/ 1 h 1238"/>
                <a:gd name="T68" fmla="*/ 1 w 790"/>
                <a:gd name="T69" fmla="*/ 1 h 1238"/>
                <a:gd name="T70" fmla="*/ 1 w 790"/>
                <a:gd name="T71" fmla="*/ 1 h 1238"/>
                <a:gd name="T72" fmla="*/ 1 w 790"/>
                <a:gd name="T73" fmla="*/ 1 h 1238"/>
                <a:gd name="T74" fmla="*/ 1 w 790"/>
                <a:gd name="T75" fmla="*/ 1 h 1238"/>
                <a:gd name="T76" fmla="*/ 1 w 790"/>
                <a:gd name="T77" fmla="*/ 1 h 1238"/>
                <a:gd name="T78" fmla="*/ 1 w 790"/>
                <a:gd name="T79" fmla="*/ 1 h 1238"/>
                <a:gd name="T80" fmla="*/ 1 w 790"/>
                <a:gd name="T81" fmla="*/ 1 h 1238"/>
                <a:gd name="T82" fmla="*/ 1 w 790"/>
                <a:gd name="T83" fmla="*/ 1 h 1238"/>
                <a:gd name="T84" fmla="*/ 1 w 790"/>
                <a:gd name="T85" fmla="*/ 1 h 1238"/>
                <a:gd name="T86" fmla="*/ 1 w 790"/>
                <a:gd name="T87" fmla="*/ 1 h 12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0" h="1238">
                  <a:moveTo>
                    <a:pt x="78" y="1113"/>
                  </a:moveTo>
                  <a:lnTo>
                    <a:pt x="31" y="1021"/>
                  </a:lnTo>
                  <a:lnTo>
                    <a:pt x="7" y="937"/>
                  </a:lnTo>
                  <a:lnTo>
                    <a:pt x="0" y="861"/>
                  </a:lnTo>
                  <a:lnTo>
                    <a:pt x="5" y="794"/>
                  </a:lnTo>
                  <a:lnTo>
                    <a:pt x="23" y="737"/>
                  </a:lnTo>
                  <a:lnTo>
                    <a:pt x="44" y="690"/>
                  </a:lnTo>
                  <a:lnTo>
                    <a:pt x="68" y="652"/>
                  </a:lnTo>
                  <a:lnTo>
                    <a:pt x="91" y="624"/>
                  </a:lnTo>
                  <a:lnTo>
                    <a:pt x="106" y="607"/>
                  </a:lnTo>
                  <a:lnTo>
                    <a:pt x="113" y="601"/>
                  </a:lnTo>
                  <a:lnTo>
                    <a:pt x="134" y="581"/>
                  </a:lnTo>
                  <a:lnTo>
                    <a:pt x="174" y="540"/>
                  </a:lnTo>
                  <a:lnTo>
                    <a:pt x="195" y="520"/>
                  </a:lnTo>
                  <a:lnTo>
                    <a:pt x="143" y="426"/>
                  </a:lnTo>
                  <a:lnTo>
                    <a:pt x="115" y="342"/>
                  </a:lnTo>
                  <a:lnTo>
                    <a:pt x="106" y="271"/>
                  </a:lnTo>
                  <a:lnTo>
                    <a:pt x="111" y="208"/>
                  </a:lnTo>
                  <a:lnTo>
                    <a:pt x="129" y="153"/>
                  </a:lnTo>
                  <a:lnTo>
                    <a:pt x="195" y="64"/>
                  </a:lnTo>
                  <a:lnTo>
                    <a:pt x="275" y="19"/>
                  </a:lnTo>
                  <a:lnTo>
                    <a:pt x="311" y="7"/>
                  </a:lnTo>
                  <a:lnTo>
                    <a:pt x="346" y="1"/>
                  </a:lnTo>
                  <a:lnTo>
                    <a:pt x="428" y="0"/>
                  </a:lnTo>
                  <a:lnTo>
                    <a:pt x="529" y="17"/>
                  </a:lnTo>
                  <a:lnTo>
                    <a:pt x="623" y="73"/>
                  </a:lnTo>
                  <a:lnTo>
                    <a:pt x="640" y="88"/>
                  </a:lnTo>
                  <a:lnTo>
                    <a:pt x="673" y="149"/>
                  </a:lnTo>
                  <a:lnTo>
                    <a:pt x="694" y="276"/>
                  </a:lnTo>
                  <a:lnTo>
                    <a:pt x="694" y="297"/>
                  </a:lnTo>
                  <a:lnTo>
                    <a:pt x="694" y="332"/>
                  </a:lnTo>
                  <a:lnTo>
                    <a:pt x="694" y="353"/>
                  </a:lnTo>
                  <a:lnTo>
                    <a:pt x="463" y="353"/>
                  </a:lnTo>
                  <a:lnTo>
                    <a:pt x="463" y="328"/>
                  </a:lnTo>
                  <a:lnTo>
                    <a:pt x="463" y="283"/>
                  </a:lnTo>
                  <a:lnTo>
                    <a:pt x="463" y="260"/>
                  </a:lnTo>
                  <a:lnTo>
                    <a:pt x="444" y="217"/>
                  </a:lnTo>
                  <a:lnTo>
                    <a:pt x="414" y="201"/>
                  </a:lnTo>
                  <a:lnTo>
                    <a:pt x="398" y="198"/>
                  </a:lnTo>
                  <a:lnTo>
                    <a:pt x="355" y="205"/>
                  </a:lnTo>
                  <a:lnTo>
                    <a:pt x="331" y="234"/>
                  </a:lnTo>
                  <a:lnTo>
                    <a:pt x="324" y="274"/>
                  </a:lnTo>
                  <a:lnTo>
                    <a:pt x="322" y="283"/>
                  </a:lnTo>
                  <a:lnTo>
                    <a:pt x="327" y="314"/>
                  </a:lnTo>
                  <a:lnTo>
                    <a:pt x="358" y="374"/>
                  </a:lnTo>
                  <a:lnTo>
                    <a:pt x="400" y="438"/>
                  </a:lnTo>
                  <a:lnTo>
                    <a:pt x="458" y="521"/>
                  </a:lnTo>
                  <a:lnTo>
                    <a:pt x="518" y="607"/>
                  </a:lnTo>
                  <a:lnTo>
                    <a:pt x="565" y="671"/>
                  </a:lnTo>
                  <a:lnTo>
                    <a:pt x="584" y="697"/>
                  </a:lnTo>
                  <a:lnTo>
                    <a:pt x="584" y="534"/>
                  </a:lnTo>
                  <a:lnTo>
                    <a:pt x="786" y="534"/>
                  </a:lnTo>
                  <a:lnTo>
                    <a:pt x="786" y="554"/>
                  </a:lnTo>
                  <a:lnTo>
                    <a:pt x="786" y="608"/>
                  </a:lnTo>
                  <a:lnTo>
                    <a:pt x="786" y="690"/>
                  </a:lnTo>
                  <a:lnTo>
                    <a:pt x="786" y="786"/>
                  </a:lnTo>
                  <a:lnTo>
                    <a:pt x="786" y="890"/>
                  </a:lnTo>
                  <a:lnTo>
                    <a:pt x="786" y="991"/>
                  </a:lnTo>
                  <a:lnTo>
                    <a:pt x="786" y="1080"/>
                  </a:lnTo>
                  <a:lnTo>
                    <a:pt x="788" y="1148"/>
                  </a:lnTo>
                  <a:lnTo>
                    <a:pt x="788" y="1184"/>
                  </a:lnTo>
                  <a:lnTo>
                    <a:pt x="790" y="1201"/>
                  </a:lnTo>
                  <a:lnTo>
                    <a:pt x="776" y="1229"/>
                  </a:lnTo>
                  <a:lnTo>
                    <a:pt x="722" y="1238"/>
                  </a:lnTo>
                  <a:lnTo>
                    <a:pt x="666" y="1238"/>
                  </a:lnTo>
                  <a:lnTo>
                    <a:pt x="544" y="1238"/>
                  </a:lnTo>
                  <a:lnTo>
                    <a:pt x="423" y="1238"/>
                  </a:lnTo>
                  <a:lnTo>
                    <a:pt x="369" y="1238"/>
                  </a:lnTo>
                  <a:lnTo>
                    <a:pt x="78" y="1113"/>
                  </a:lnTo>
                  <a:close/>
                </a:path>
              </a:pathLst>
            </a:custGeom>
            <a:solidFill>
              <a:srgbClr val="FFA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58"/>
            <p:cNvSpPr>
              <a:spLocks/>
            </p:cNvSpPr>
            <p:nvPr/>
          </p:nvSpPr>
          <p:spPr bwMode="auto">
            <a:xfrm>
              <a:off x="19222" y="2738"/>
              <a:ext cx="166" cy="170"/>
            </a:xfrm>
            <a:custGeom>
              <a:avLst/>
              <a:gdLst>
                <a:gd name="T0" fmla="*/ 0 w 336"/>
                <a:gd name="T1" fmla="*/ 0 h 343"/>
                <a:gd name="T2" fmla="*/ 0 w 336"/>
                <a:gd name="T3" fmla="*/ 0 h 343"/>
                <a:gd name="T4" fmla="*/ 0 w 336"/>
                <a:gd name="T5" fmla="*/ 0 h 343"/>
                <a:gd name="T6" fmla="*/ 0 w 336"/>
                <a:gd name="T7" fmla="*/ 0 h 343"/>
                <a:gd name="T8" fmla="*/ 0 w 336"/>
                <a:gd name="T9" fmla="*/ 0 h 343"/>
                <a:gd name="T10" fmla="*/ 0 w 336"/>
                <a:gd name="T11" fmla="*/ 0 h 343"/>
                <a:gd name="T12" fmla="*/ 0 w 336"/>
                <a:gd name="T13" fmla="*/ 0 h 343"/>
                <a:gd name="T14" fmla="*/ 0 w 336"/>
                <a:gd name="T15" fmla="*/ 0 h 343"/>
                <a:gd name="T16" fmla="*/ 0 w 336"/>
                <a:gd name="T17" fmla="*/ 0 h 343"/>
                <a:gd name="T18" fmla="*/ 0 w 336"/>
                <a:gd name="T19" fmla="*/ 0 h 343"/>
                <a:gd name="T20" fmla="*/ 0 w 336"/>
                <a:gd name="T21" fmla="*/ 0 h 343"/>
                <a:gd name="T22" fmla="*/ 0 w 336"/>
                <a:gd name="T23" fmla="*/ 0 h 343"/>
                <a:gd name="T24" fmla="*/ 0 w 336"/>
                <a:gd name="T25" fmla="*/ 0 h 343"/>
                <a:gd name="T26" fmla="*/ 0 w 336"/>
                <a:gd name="T27" fmla="*/ 0 h 343"/>
                <a:gd name="T28" fmla="*/ 0 w 336"/>
                <a:gd name="T29" fmla="*/ 0 h 343"/>
                <a:gd name="T30" fmla="*/ 0 w 336"/>
                <a:gd name="T31" fmla="*/ 0 h 343"/>
                <a:gd name="T32" fmla="*/ 0 w 336"/>
                <a:gd name="T33" fmla="*/ 0 h 343"/>
                <a:gd name="T34" fmla="*/ 0 w 336"/>
                <a:gd name="T35" fmla="*/ 0 h 343"/>
                <a:gd name="T36" fmla="*/ 0 w 336"/>
                <a:gd name="T37" fmla="*/ 0 h 343"/>
                <a:gd name="T38" fmla="*/ 0 w 336"/>
                <a:gd name="T39" fmla="*/ 0 h 343"/>
                <a:gd name="T40" fmla="*/ 0 w 336"/>
                <a:gd name="T41" fmla="*/ 0 h 343"/>
                <a:gd name="T42" fmla="*/ 0 w 336"/>
                <a:gd name="T43" fmla="*/ 0 h 3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6" h="343">
                  <a:moveTo>
                    <a:pt x="333" y="343"/>
                  </a:moveTo>
                  <a:lnTo>
                    <a:pt x="336" y="325"/>
                  </a:lnTo>
                  <a:lnTo>
                    <a:pt x="308" y="292"/>
                  </a:lnTo>
                  <a:lnTo>
                    <a:pt x="239" y="211"/>
                  </a:lnTo>
                  <a:lnTo>
                    <a:pt x="157" y="115"/>
                  </a:lnTo>
                  <a:lnTo>
                    <a:pt x="89" y="35"/>
                  </a:lnTo>
                  <a:lnTo>
                    <a:pt x="60" y="0"/>
                  </a:lnTo>
                  <a:lnTo>
                    <a:pt x="30" y="37"/>
                  </a:lnTo>
                  <a:lnTo>
                    <a:pt x="4" y="104"/>
                  </a:lnTo>
                  <a:lnTo>
                    <a:pt x="0" y="191"/>
                  </a:lnTo>
                  <a:lnTo>
                    <a:pt x="39" y="285"/>
                  </a:lnTo>
                  <a:lnTo>
                    <a:pt x="60" y="303"/>
                  </a:lnTo>
                  <a:lnTo>
                    <a:pt x="119" y="332"/>
                  </a:lnTo>
                  <a:lnTo>
                    <a:pt x="211" y="343"/>
                  </a:lnTo>
                  <a:lnTo>
                    <a:pt x="242" y="343"/>
                  </a:lnTo>
                  <a:lnTo>
                    <a:pt x="301" y="343"/>
                  </a:lnTo>
                  <a:lnTo>
                    <a:pt x="333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59"/>
            <p:cNvSpPr>
              <a:spLocks/>
            </p:cNvSpPr>
            <p:nvPr/>
          </p:nvSpPr>
          <p:spPr bwMode="auto">
            <a:xfrm>
              <a:off x="19538" y="1036"/>
              <a:ext cx="393" cy="1982"/>
            </a:xfrm>
            <a:custGeom>
              <a:avLst/>
              <a:gdLst>
                <a:gd name="T0" fmla="*/ 0 w 785"/>
                <a:gd name="T1" fmla="*/ 0 h 3959"/>
                <a:gd name="T2" fmla="*/ 0 w 785"/>
                <a:gd name="T3" fmla="*/ 1 h 3959"/>
                <a:gd name="T4" fmla="*/ 1 w 785"/>
                <a:gd name="T5" fmla="*/ 1 h 3959"/>
                <a:gd name="T6" fmla="*/ 1 w 785"/>
                <a:gd name="T7" fmla="*/ 1 h 3959"/>
                <a:gd name="T8" fmla="*/ 1 w 785"/>
                <a:gd name="T9" fmla="*/ 1 h 3959"/>
                <a:gd name="T10" fmla="*/ 1 w 785"/>
                <a:gd name="T11" fmla="*/ 1 h 3959"/>
                <a:gd name="T12" fmla="*/ 1 w 785"/>
                <a:gd name="T13" fmla="*/ 1 h 3959"/>
                <a:gd name="T14" fmla="*/ 1 w 785"/>
                <a:gd name="T15" fmla="*/ 1 h 3959"/>
                <a:gd name="T16" fmla="*/ 1 w 785"/>
                <a:gd name="T17" fmla="*/ 1 h 3959"/>
                <a:gd name="T18" fmla="*/ 1 w 785"/>
                <a:gd name="T19" fmla="*/ 1 h 3959"/>
                <a:gd name="T20" fmla="*/ 1 w 785"/>
                <a:gd name="T21" fmla="*/ 1 h 3959"/>
                <a:gd name="T22" fmla="*/ 1 w 785"/>
                <a:gd name="T23" fmla="*/ 1 h 3959"/>
                <a:gd name="T24" fmla="*/ 1 w 785"/>
                <a:gd name="T25" fmla="*/ 1 h 3959"/>
                <a:gd name="T26" fmla="*/ 1 w 785"/>
                <a:gd name="T27" fmla="*/ 1 h 3959"/>
                <a:gd name="T28" fmla="*/ 1 w 785"/>
                <a:gd name="T29" fmla="*/ 1 h 3959"/>
                <a:gd name="T30" fmla="*/ 1 w 785"/>
                <a:gd name="T31" fmla="*/ 0 h 3959"/>
                <a:gd name="T32" fmla="*/ 0 w 785"/>
                <a:gd name="T33" fmla="*/ 0 h 39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5" h="3959">
                  <a:moveTo>
                    <a:pt x="0" y="0"/>
                  </a:moveTo>
                  <a:lnTo>
                    <a:pt x="0" y="3959"/>
                  </a:lnTo>
                  <a:lnTo>
                    <a:pt x="49" y="3959"/>
                  </a:lnTo>
                  <a:lnTo>
                    <a:pt x="49" y="2454"/>
                  </a:lnTo>
                  <a:lnTo>
                    <a:pt x="696" y="2454"/>
                  </a:lnTo>
                  <a:lnTo>
                    <a:pt x="696" y="2720"/>
                  </a:lnTo>
                  <a:lnTo>
                    <a:pt x="369" y="2720"/>
                  </a:lnTo>
                  <a:lnTo>
                    <a:pt x="369" y="3056"/>
                  </a:lnTo>
                  <a:lnTo>
                    <a:pt x="696" y="3056"/>
                  </a:lnTo>
                  <a:lnTo>
                    <a:pt x="696" y="3322"/>
                  </a:lnTo>
                  <a:lnTo>
                    <a:pt x="369" y="3322"/>
                  </a:lnTo>
                  <a:lnTo>
                    <a:pt x="369" y="3684"/>
                  </a:lnTo>
                  <a:lnTo>
                    <a:pt x="696" y="3684"/>
                  </a:lnTo>
                  <a:lnTo>
                    <a:pt x="696" y="3945"/>
                  </a:lnTo>
                  <a:lnTo>
                    <a:pt x="785" y="3945"/>
                  </a:lnTo>
                  <a:lnTo>
                    <a:pt x="7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auto">
            <a:xfrm>
              <a:off x="18421" y="2398"/>
              <a:ext cx="77" cy="219"/>
            </a:xfrm>
            <a:custGeom>
              <a:avLst/>
              <a:gdLst>
                <a:gd name="T0" fmla="*/ 0 w 152"/>
                <a:gd name="T1" fmla="*/ 0 h 435"/>
                <a:gd name="T2" fmla="*/ 0 w 152"/>
                <a:gd name="T3" fmla="*/ 1 h 435"/>
                <a:gd name="T4" fmla="*/ 0 w 152"/>
                <a:gd name="T5" fmla="*/ 1 h 435"/>
                <a:gd name="T6" fmla="*/ 0 w 152"/>
                <a:gd name="T7" fmla="*/ 1 h 435"/>
                <a:gd name="T8" fmla="*/ 0 w 152"/>
                <a:gd name="T9" fmla="*/ 1 h 435"/>
                <a:gd name="T10" fmla="*/ 0 w 152"/>
                <a:gd name="T11" fmla="*/ 1 h 435"/>
                <a:gd name="T12" fmla="*/ 0 w 152"/>
                <a:gd name="T13" fmla="*/ 1 h 435"/>
                <a:gd name="T14" fmla="*/ 0 w 152"/>
                <a:gd name="T15" fmla="*/ 1 h 435"/>
                <a:gd name="T16" fmla="*/ 1 w 152"/>
                <a:gd name="T17" fmla="*/ 1 h 435"/>
                <a:gd name="T18" fmla="*/ 1 w 152"/>
                <a:gd name="T19" fmla="*/ 1 h 435"/>
                <a:gd name="T20" fmla="*/ 1 w 152"/>
                <a:gd name="T21" fmla="*/ 1 h 435"/>
                <a:gd name="T22" fmla="*/ 1 w 152"/>
                <a:gd name="T23" fmla="*/ 1 h 435"/>
                <a:gd name="T24" fmla="*/ 1 w 152"/>
                <a:gd name="T25" fmla="*/ 1 h 435"/>
                <a:gd name="T26" fmla="*/ 1 w 152"/>
                <a:gd name="T27" fmla="*/ 1 h 435"/>
                <a:gd name="T28" fmla="*/ 1 w 152"/>
                <a:gd name="T29" fmla="*/ 1 h 435"/>
                <a:gd name="T30" fmla="*/ 1 w 152"/>
                <a:gd name="T31" fmla="*/ 1 h 435"/>
                <a:gd name="T32" fmla="*/ 1 w 152"/>
                <a:gd name="T33" fmla="*/ 1 h 435"/>
                <a:gd name="T34" fmla="*/ 1 w 152"/>
                <a:gd name="T35" fmla="*/ 1 h 435"/>
                <a:gd name="T36" fmla="*/ 0 w 152"/>
                <a:gd name="T37" fmla="*/ 0 h 435"/>
                <a:gd name="T38" fmla="*/ 0 w 152"/>
                <a:gd name="T39" fmla="*/ 0 h 4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2" h="435">
                  <a:moveTo>
                    <a:pt x="0" y="0"/>
                  </a:moveTo>
                  <a:lnTo>
                    <a:pt x="0" y="34"/>
                  </a:lnTo>
                  <a:lnTo>
                    <a:pt x="0" y="114"/>
                  </a:lnTo>
                  <a:lnTo>
                    <a:pt x="0" y="218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75" y="423"/>
                  </a:lnTo>
                  <a:lnTo>
                    <a:pt x="124" y="371"/>
                  </a:lnTo>
                  <a:lnTo>
                    <a:pt x="146" y="298"/>
                  </a:lnTo>
                  <a:lnTo>
                    <a:pt x="152" y="221"/>
                  </a:lnTo>
                  <a:lnTo>
                    <a:pt x="150" y="157"/>
                  </a:lnTo>
                  <a:lnTo>
                    <a:pt x="143" y="110"/>
                  </a:lnTo>
                  <a:lnTo>
                    <a:pt x="126" y="63"/>
                  </a:lnTo>
                  <a:lnTo>
                    <a:pt x="8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61"/>
            <p:cNvSpPr>
              <a:spLocks/>
            </p:cNvSpPr>
            <p:nvPr/>
          </p:nvSpPr>
          <p:spPr bwMode="auto">
            <a:xfrm>
              <a:off x="18223" y="1036"/>
              <a:ext cx="1307" cy="1982"/>
            </a:xfrm>
            <a:custGeom>
              <a:avLst/>
              <a:gdLst>
                <a:gd name="T0" fmla="*/ 0 w 2616"/>
                <a:gd name="T1" fmla="*/ 0 h 3962"/>
                <a:gd name="T2" fmla="*/ 0 w 2616"/>
                <a:gd name="T3" fmla="*/ 1 h 3962"/>
                <a:gd name="T4" fmla="*/ 0 w 2616"/>
                <a:gd name="T5" fmla="*/ 1 h 3962"/>
                <a:gd name="T6" fmla="*/ 0 w 2616"/>
                <a:gd name="T7" fmla="*/ 1 h 3962"/>
                <a:gd name="T8" fmla="*/ 0 w 2616"/>
                <a:gd name="T9" fmla="*/ 1 h 3962"/>
                <a:gd name="T10" fmla="*/ 0 w 2616"/>
                <a:gd name="T11" fmla="*/ 1 h 3962"/>
                <a:gd name="T12" fmla="*/ 0 w 2616"/>
                <a:gd name="T13" fmla="*/ 1 h 3962"/>
                <a:gd name="T14" fmla="*/ 0 w 2616"/>
                <a:gd name="T15" fmla="*/ 1 h 3962"/>
                <a:gd name="T16" fmla="*/ 0 w 2616"/>
                <a:gd name="T17" fmla="*/ 1 h 3962"/>
                <a:gd name="T18" fmla="*/ 0 w 2616"/>
                <a:gd name="T19" fmla="*/ 1 h 3962"/>
                <a:gd name="T20" fmla="*/ 0 w 2616"/>
                <a:gd name="T21" fmla="*/ 1 h 3962"/>
                <a:gd name="T22" fmla="*/ 0 w 2616"/>
                <a:gd name="T23" fmla="*/ 1 h 3962"/>
                <a:gd name="T24" fmla="*/ 0 w 2616"/>
                <a:gd name="T25" fmla="*/ 1 h 3962"/>
                <a:gd name="T26" fmla="*/ 0 w 2616"/>
                <a:gd name="T27" fmla="*/ 1 h 3962"/>
                <a:gd name="T28" fmla="*/ 0 w 2616"/>
                <a:gd name="T29" fmla="*/ 1 h 3962"/>
                <a:gd name="T30" fmla="*/ 0 w 2616"/>
                <a:gd name="T31" fmla="*/ 1 h 3962"/>
                <a:gd name="T32" fmla="*/ 0 w 2616"/>
                <a:gd name="T33" fmla="*/ 1 h 3962"/>
                <a:gd name="T34" fmla="*/ 0 w 2616"/>
                <a:gd name="T35" fmla="*/ 1 h 3962"/>
                <a:gd name="T36" fmla="*/ 0 w 2616"/>
                <a:gd name="T37" fmla="*/ 1 h 3962"/>
                <a:gd name="T38" fmla="*/ 0 w 2616"/>
                <a:gd name="T39" fmla="*/ 1 h 3962"/>
                <a:gd name="T40" fmla="*/ 0 w 2616"/>
                <a:gd name="T41" fmla="*/ 1 h 3962"/>
                <a:gd name="T42" fmla="*/ 0 w 2616"/>
                <a:gd name="T43" fmla="*/ 1 h 3962"/>
                <a:gd name="T44" fmla="*/ 0 w 2616"/>
                <a:gd name="T45" fmla="*/ 1 h 3962"/>
                <a:gd name="T46" fmla="*/ 0 w 2616"/>
                <a:gd name="T47" fmla="*/ 1 h 3962"/>
                <a:gd name="T48" fmla="*/ 0 w 2616"/>
                <a:gd name="T49" fmla="*/ 1 h 3962"/>
                <a:gd name="T50" fmla="*/ 0 w 2616"/>
                <a:gd name="T51" fmla="*/ 1 h 3962"/>
                <a:gd name="T52" fmla="*/ 0 w 2616"/>
                <a:gd name="T53" fmla="*/ 1 h 3962"/>
                <a:gd name="T54" fmla="*/ 0 w 2616"/>
                <a:gd name="T55" fmla="*/ 1 h 3962"/>
                <a:gd name="T56" fmla="*/ 0 w 2616"/>
                <a:gd name="T57" fmla="*/ 1 h 3962"/>
                <a:gd name="T58" fmla="*/ 0 w 2616"/>
                <a:gd name="T59" fmla="*/ 1 h 3962"/>
                <a:gd name="T60" fmla="*/ 0 w 2616"/>
                <a:gd name="T61" fmla="*/ 1 h 3962"/>
                <a:gd name="T62" fmla="*/ 0 w 2616"/>
                <a:gd name="T63" fmla="*/ 1 h 3962"/>
                <a:gd name="T64" fmla="*/ 0 w 2616"/>
                <a:gd name="T65" fmla="*/ 1 h 3962"/>
                <a:gd name="T66" fmla="*/ 0 w 2616"/>
                <a:gd name="T67" fmla="*/ 1 h 3962"/>
                <a:gd name="T68" fmla="*/ 0 w 2616"/>
                <a:gd name="T69" fmla="*/ 1 h 3962"/>
                <a:gd name="T70" fmla="*/ 0 w 2616"/>
                <a:gd name="T71" fmla="*/ 1 h 3962"/>
                <a:gd name="T72" fmla="*/ 0 w 2616"/>
                <a:gd name="T73" fmla="*/ 1 h 3962"/>
                <a:gd name="T74" fmla="*/ 0 w 2616"/>
                <a:gd name="T75" fmla="*/ 1 h 3962"/>
                <a:gd name="T76" fmla="*/ 0 w 2616"/>
                <a:gd name="T77" fmla="*/ 1 h 3962"/>
                <a:gd name="T78" fmla="*/ 0 w 2616"/>
                <a:gd name="T79" fmla="*/ 1 h 3962"/>
                <a:gd name="T80" fmla="*/ 0 w 2616"/>
                <a:gd name="T81" fmla="*/ 1 h 3962"/>
                <a:gd name="T82" fmla="*/ 0 w 2616"/>
                <a:gd name="T83" fmla="*/ 1 h 3962"/>
                <a:gd name="T84" fmla="*/ 0 w 2616"/>
                <a:gd name="T85" fmla="*/ 1 h 39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16" h="3962">
                  <a:moveTo>
                    <a:pt x="1638" y="3482"/>
                  </a:moveTo>
                  <a:lnTo>
                    <a:pt x="2616" y="0"/>
                  </a:lnTo>
                  <a:lnTo>
                    <a:pt x="3" y="0"/>
                  </a:lnTo>
                  <a:lnTo>
                    <a:pt x="0" y="3962"/>
                  </a:lnTo>
                  <a:lnTo>
                    <a:pt x="96" y="3962"/>
                  </a:lnTo>
                  <a:lnTo>
                    <a:pt x="96" y="2447"/>
                  </a:lnTo>
                  <a:lnTo>
                    <a:pt x="405" y="2447"/>
                  </a:lnTo>
                  <a:lnTo>
                    <a:pt x="421" y="2447"/>
                  </a:lnTo>
                  <a:lnTo>
                    <a:pt x="466" y="2449"/>
                  </a:lnTo>
                  <a:lnTo>
                    <a:pt x="529" y="2458"/>
                  </a:lnTo>
                  <a:lnTo>
                    <a:pt x="602" y="2477"/>
                  </a:lnTo>
                  <a:lnTo>
                    <a:pt x="678" y="2513"/>
                  </a:lnTo>
                  <a:lnTo>
                    <a:pt x="748" y="2573"/>
                  </a:lnTo>
                  <a:lnTo>
                    <a:pt x="804" y="2656"/>
                  </a:lnTo>
                  <a:lnTo>
                    <a:pt x="828" y="2719"/>
                  </a:lnTo>
                  <a:lnTo>
                    <a:pt x="842" y="2790"/>
                  </a:lnTo>
                  <a:lnTo>
                    <a:pt x="850" y="2898"/>
                  </a:lnTo>
                  <a:lnTo>
                    <a:pt x="850" y="3002"/>
                  </a:lnTo>
                  <a:lnTo>
                    <a:pt x="842" y="3098"/>
                  </a:lnTo>
                  <a:lnTo>
                    <a:pt x="828" y="3171"/>
                  </a:lnTo>
                  <a:lnTo>
                    <a:pt x="817" y="3206"/>
                  </a:lnTo>
                  <a:lnTo>
                    <a:pt x="805" y="3228"/>
                  </a:lnTo>
                  <a:lnTo>
                    <a:pt x="779" y="3270"/>
                  </a:lnTo>
                  <a:lnTo>
                    <a:pt x="736" y="3322"/>
                  </a:lnTo>
                  <a:lnTo>
                    <a:pt x="675" y="3373"/>
                  </a:lnTo>
                  <a:lnTo>
                    <a:pt x="597" y="3408"/>
                  </a:lnTo>
                  <a:lnTo>
                    <a:pt x="496" y="3418"/>
                  </a:lnTo>
                  <a:lnTo>
                    <a:pt x="470" y="3418"/>
                  </a:lnTo>
                  <a:lnTo>
                    <a:pt x="421" y="3416"/>
                  </a:lnTo>
                  <a:lnTo>
                    <a:pt x="395" y="3414"/>
                  </a:lnTo>
                  <a:lnTo>
                    <a:pt x="395" y="3948"/>
                  </a:lnTo>
                  <a:lnTo>
                    <a:pt x="1117" y="3948"/>
                  </a:lnTo>
                  <a:lnTo>
                    <a:pt x="1104" y="3945"/>
                  </a:lnTo>
                  <a:lnTo>
                    <a:pt x="1073" y="3931"/>
                  </a:lnTo>
                  <a:lnTo>
                    <a:pt x="1031" y="3907"/>
                  </a:lnTo>
                  <a:lnTo>
                    <a:pt x="984" y="3867"/>
                  </a:lnTo>
                  <a:lnTo>
                    <a:pt x="943" y="3808"/>
                  </a:lnTo>
                  <a:lnTo>
                    <a:pt x="911" y="3728"/>
                  </a:lnTo>
                  <a:lnTo>
                    <a:pt x="899" y="3623"/>
                  </a:lnTo>
                  <a:lnTo>
                    <a:pt x="899" y="3609"/>
                  </a:lnTo>
                  <a:lnTo>
                    <a:pt x="899" y="3569"/>
                  </a:lnTo>
                  <a:lnTo>
                    <a:pt x="899" y="3507"/>
                  </a:lnTo>
                  <a:lnTo>
                    <a:pt x="899" y="3428"/>
                  </a:lnTo>
                  <a:lnTo>
                    <a:pt x="899" y="3340"/>
                  </a:lnTo>
                  <a:lnTo>
                    <a:pt x="899" y="3242"/>
                  </a:lnTo>
                  <a:lnTo>
                    <a:pt x="899" y="3143"/>
                  </a:lnTo>
                  <a:lnTo>
                    <a:pt x="899" y="3046"/>
                  </a:lnTo>
                  <a:lnTo>
                    <a:pt x="899" y="2957"/>
                  </a:lnTo>
                  <a:lnTo>
                    <a:pt x="899" y="2879"/>
                  </a:lnTo>
                  <a:lnTo>
                    <a:pt x="899" y="2816"/>
                  </a:lnTo>
                  <a:lnTo>
                    <a:pt x="899" y="2776"/>
                  </a:lnTo>
                  <a:lnTo>
                    <a:pt x="899" y="2762"/>
                  </a:lnTo>
                  <a:lnTo>
                    <a:pt x="897" y="2747"/>
                  </a:lnTo>
                  <a:lnTo>
                    <a:pt x="899" y="2708"/>
                  </a:lnTo>
                  <a:lnTo>
                    <a:pt x="908" y="2654"/>
                  </a:lnTo>
                  <a:lnTo>
                    <a:pt x="929" y="2593"/>
                  </a:lnTo>
                  <a:lnTo>
                    <a:pt x="969" y="2531"/>
                  </a:lnTo>
                  <a:lnTo>
                    <a:pt x="1033" y="2477"/>
                  </a:lnTo>
                  <a:lnTo>
                    <a:pt x="1127" y="2440"/>
                  </a:lnTo>
                  <a:lnTo>
                    <a:pt x="1139" y="2437"/>
                  </a:lnTo>
                  <a:lnTo>
                    <a:pt x="1172" y="2428"/>
                  </a:lnTo>
                  <a:lnTo>
                    <a:pt x="1223" y="2421"/>
                  </a:lnTo>
                  <a:lnTo>
                    <a:pt x="1285" y="2418"/>
                  </a:lnTo>
                  <a:lnTo>
                    <a:pt x="1355" y="2425"/>
                  </a:lnTo>
                  <a:lnTo>
                    <a:pt x="1426" y="2446"/>
                  </a:lnTo>
                  <a:lnTo>
                    <a:pt x="1494" y="2486"/>
                  </a:lnTo>
                  <a:lnTo>
                    <a:pt x="1557" y="2550"/>
                  </a:lnTo>
                  <a:lnTo>
                    <a:pt x="1565" y="2559"/>
                  </a:lnTo>
                  <a:lnTo>
                    <a:pt x="1588" y="2592"/>
                  </a:lnTo>
                  <a:lnTo>
                    <a:pt x="1612" y="2654"/>
                  </a:lnTo>
                  <a:lnTo>
                    <a:pt x="1628" y="2755"/>
                  </a:lnTo>
                  <a:lnTo>
                    <a:pt x="1624" y="2898"/>
                  </a:lnTo>
                  <a:lnTo>
                    <a:pt x="1550" y="2898"/>
                  </a:lnTo>
                  <a:lnTo>
                    <a:pt x="1411" y="2896"/>
                  </a:lnTo>
                  <a:lnTo>
                    <a:pt x="1334" y="2894"/>
                  </a:lnTo>
                  <a:lnTo>
                    <a:pt x="1334" y="2755"/>
                  </a:lnTo>
                  <a:lnTo>
                    <a:pt x="1331" y="2738"/>
                  </a:lnTo>
                  <a:lnTo>
                    <a:pt x="1311" y="2705"/>
                  </a:lnTo>
                  <a:lnTo>
                    <a:pt x="1266" y="2687"/>
                  </a:lnTo>
                  <a:lnTo>
                    <a:pt x="1221" y="2701"/>
                  </a:lnTo>
                  <a:lnTo>
                    <a:pt x="1204" y="2733"/>
                  </a:lnTo>
                  <a:lnTo>
                    <a:pt x="1200" y="2776"/>
                  </a:lnTo>
                  <a:lnTo>
                    <a:pt x="1200" y="2792"/>
                  </a:lnTo>
                  <a:lnTo>
                    <a:pt x="1200" y="2839"/>
                  </a:lnTo>
                  <a:lnTo>
                    <a:pt x="1200" y="2908"/>
                  </a:lnTo>
                  <a:lnTo>
                    <a:pt x="1200" y="2997"/>
                  </a:lnTo>
                  <a:lnTo>
                    <a:pt x="1200" y="3096"/>
                  </a:lnTo>
                  <a:lnTo>
                    <a:pt x="1200" y="3202"/>
                  </a:lnTo>
                  <a:lnTo>
                    <a:pt x="1200" y="3308"/>
                  </a:lnTo>
                  <a:lnTo>
                    <a:pt x="1200" y="3409"/>
                  </a:lnTo>
                  <a:lnTo>
                    <a:pt x="1200" y="3496"/>
                  </a:lnTo>
                  <a:lnTo>
                    <a:pt x="1200" y="3568"/>
                  </a:lnTo>
                  <a:lnTo>
                    <a:pt x="1200" y="3613"/>
                  </a:lnTo>
                  <a:lnTo>
                    <a:pt x="1200" y="3630"/>
                  </a:lnTo>
                  <a:lnTo>
                    <a:pt x="1202" y="3649"/>
                  </a:lnTo>
                  <a:lnTo>
                    <a:pt x="1216" y="3688"/>
                  </a:lnTo>
                  <a:lnTo>
                    <a:pt x="1263" y="3717"/>
                  </a:lnTo>
                  <a:lnTo>
                    <a:pt x="1303" y="3714"/>
                  </a:lnTo>
                  <a:lnTo>
                    <a:pt x="1336" y="3688"/>
                  </a:lnTo>
                  <a:lnTo>
                    <a:pt x="1350" y="3642"/>
                  </a:lnTo>
                  <a:lnTo>
                    <a:pt x="1350" y="3576"/>
                  </a:lnTo>
                  <a:lnTo>
                    <a:pt x="1350" y="3456"/>
                  </a:lnTo>
                  <a:lnTo>
                    <a:pt x="1350" y="3390"/>
                  </a:lnTo>
                  <a:lnTo>
                    <a:pt x="1268" y="3390"/>
                  </a:lnTo>
                  <a:lnTo>
                    <a:pt x="1268" y="3127"/>
                  </a:lnTo>
                  <a:lnTo>
                    <a:pt x="1638" y="3127"/>
                  </a:lnTo>
                  <a:lnTo>
                    <a:pt x="1638" y="3482"/>
                  </a:lnTo>
                  <a:lnTo>
                    <a:pt x="1649" y="3482"/>
                  </a:lnTo>
                  <a:lnTo>
                    <a:pt x="1638" y="3482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62"/>
            <p:cNvSpPr>
              <a:spLocks noEditPoints="1"/>
            </p:cNvSpPr>
            <p:nvPr/>
          </p:nvSpPr>
          <p:spPr bwMode="auto">
            <a:xfrm>
              <a:off x="19995" y="1044"/>
              <a:ext cx="231" cy="231"/>
            </a:xfrm>
            <a:custGeom>
              <a:avLst/>
              <a:gdLst>
                <a:gd name="T0" fmla="*/ 1 w 461"/>
                <a:gd name="T1" fmla="*/ 1 h 460"/>
                <a:gd name="T2" fmla="*/ 1 w 461"/>
                <a:gd name="T3" fmla="*/ 1 h 460"/>
                <a:gd name="T4" fmla="*/ 1 w 461"/>
                <a:gd name="T5" fmla="*/ 1 h 460"/>
                <a:gd name="T6" fmla="*/ 1 w 461"/>
                <a:gd name="T7" fmla="*/ 1 h 460"/>
                <a:gd name="T8" fmla="*/ 1 w 461"/>
                <a:gd name="T9" fmla="*/ 1 h 460"/>
                <a:gd name="T10" fmla="*/ 1 w 461"/>
                <a:gd name="T11" fmla="*/ 1 h 460"/>
                <a:gd name="T12" fmla="*/ 1 w 461"/>
                <a:gd name="T13" fmla="*/ 1 h 460"/>
                <a:gd name="T14" fmla="*/ 1 w 461"/>
                <a:gd name="T15" fmla="*/ 1 h 460"/>
                <a:gd name="T16" fmla="*/ 1 w 461"/>
                <a:gd name="T17" fmla="*/ 1 h 460"/>
                <a:gd name="T18" fmla="*/ 1 w 461"/>
                <a:gd name="T19" fmla="*/ 1 h 460"/>
                <a:gd name="T20" fmla="*/ 0 w 461"/>
                <a:gd name="T21" fmla="*/ 1 h 460"/>
                <a:gd name="T22" fmla="*/ 1 w 461"/>
                <a:gd name="T23" fmla="*/ 1 h 460"/>
                <a:gd name="T24" fmla="*/ 1 w 461"/>
                <a:gd name="T25" fmla="*/ 1 h 460"/>
                <a:gd name="T26" fmla="*/ 1 w 461"/>
                <a:gd name="T27" fmla="*/ 1 h 460"/>
                <a:gd name="T28" fmla="*/ 1 w 461"/>
                <a:gd name="T29" fmla="*/ 1 h 460"/>
                <a:gd name="T30" fmla="*/ 1 w 461"/>
                <a:gd name="T31" fmla="*/ 1 h 460"/>
                <a:gd name="T32" fmla="*/ 1 w 461"/>
                <a:gd name="T33" fmla="*/ 1 h 460"/>
                <a:gd name="T34" fmla="*/ 1 w 461"/>
                <a:gd name="T35" fmla="*/ 1 h 460"/>
                <a:gd name="T36" fmla="*/ 1 w 461"/>
                <a:gd name="T37" fmla="*/ 1 h 460"/>
                <a:gd name="T38" fmla="*/ 1 w 461"/>
                <a:gd name="T39" fmla="*/ 0 h 460"/>
                <a:gd name="T40" fmla="*/ 1 w 461"/>
                <a:gd name="T41" fmla="*/ 1 h 460"/>
                <a:gd name="T42" fmla="*/ 1 w 461"/>
                <a:gd name="T43" fmla="*/ 1 h 460"/>
                <a:gd name="T44" fmla="*/ 0 w 461"/>
                <a:gd name="T45" fmla="*/ 1 h 460"/>
                <a:gd name="T46" fmla="*/ 1 w 461"/>
                <a:gd name="T47" fmla="*/ 1 h 460"/>
                <a:gd name="T48" fmla="*/ 1 w 461"/>
                <a:gd name="T49" fmla="*/ 1 h 460"/>
                <a:gd name="T50" fmla="*/ 1 w 461"/>
                <a:gd name="T51" fmla="*/ 1 h 460"/>
                <a:gd name="T52" fmla="*/ 1 w 461"/>
                <a:gd name="T53" fmla="*/ 1 h 460"/>
                <a:gd name="T54" fmla="*/ 1 w 461"/>
                <a:gd name="T55" fmla="*/ 1 h 460"/>
                <a:gd name="T56" fmla="*/ 1 w 461"/>
                <a:gd name="T57" fmla="*/ 1 h 460"/>
                <a:gd name="T58" fmla="*/ 1 w 461"/>
                <a:gd name="T59" fmla="*/ 1 h 460"/>
                <a:gd name="T60" fmla="*/ 1 w 461"/>
                <a:gd name="T61" fmla="*/ 1 h 460"/>
                <a:gd name="T62" fmla="*/ 1 w 461"/>
                <a:gd name="T63" fmla="*/ 1 h 460"/>
                <a:gd name="T64" fmla="*/ 1 w 461"/>
                <a:gd name="T65" fmla="*/ 1 h 460"/>
                <a:gd name="T66" fmla="*/ 1 w 461"/>
                <a:gd name="T67" fmla="*/ 1 h 460"/>
                <a:gd name="T68" fmla="*/ 1 w 461"/>
                <a:gd name="T69" fmla="*/ 1 h 460"/>
                <a:gd name="T70" fmla="*/ 1 w 461"/>
                <a:gd name="T71" fmla="*/ 1 h 460"/>
                <a:gd name="T72" fmla="*/ 1 w 461"/>
                <a:gd name="T73" fmla="*/ 1 h 460"/>
                <a:gd name="T74" fmla="*/ 1 w 461"/>
                <a:gd name="T75" fmla="*/ 1 h 460"/>
                <a:gd name="T76" fmla="*/ 1 w 461"/>
                <a:gd name="T77" fmla="*/ 1 h 460"/>
                <a:gd name="T78" fmla="*/ 1 w 461"/>
                <a:gd name="T79" fmla="*/ 1 h 460"/>
                <a:gd name="T80" fmla="*/ 1 w 461"/>
                <a:gd name="T81" fmla="*/ 1 h 460"/>
                <a:gd name="T82" fmla="*/ 1 w 461"/>
                <a:gd name="T83" fmla="*/ 1 h 460"/>
                <a:gd name="T84" fmla="*/ 1 w 461"/>
                <a:gd name="T85" fmla="*/ 1 h 460"/>
                <a:gd name="T86" fmla="*/ 1 w 461"/>
                <a:gd name="T87" fmla="*/ 1 h 4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1" h="460">
                  <a:moveTo>
                    <a:pt x="42" y="228"/>
                  </a:moveTo>
                  <a:lnTo>
                    <a:pt x="56" y="153"/>
                  </a:lnTo>
                  <a:lnTo>
                    <a:pt x="96" y="91"/>
                  </a:lnTo>
                  <a:lnTo>
                    <a:pt x="157" y="49"/>
                  </a:lnTo>
                  <a:lnTo>
                    <a:pt x="231" y="35"/>
                  </a:lnTo>
                  <a:lnTo>
                    <a:pt x="306" y="49"/>
                  </a:lnTo>
                  <a:lnTo>
                    <a:pt x="365" y="91"/>
                  </a:lnTo>
                  <a:lnTo>
                    <a:pt x="405" y="153"/>
                  </a:lnTo>
                  <a:lnTo>
                    <a:pt x="419" y="228"/>
                  </a:lnTo>
                  <a:lnTo>
                    <a:pt x="405" y="306"/>
                  </a:lnTo>
                  <a:lnTo>
                    <a:pt x="365" y="369"/>
                  </a:lnTo>
                  <a:lnTo>
                    <a:pt x="306" y="411"/>
                  </a:lnTo>
                  <a:lnTo>
                    <a:pt x="231" y="425"/>
                  </a:lnTo>
                  <a:lnTo>
                    <a:pt x="157" y="411"/>
                  </a:lnTo>
                  <a:lnTo>
                    <a:pt x="96" y="369"/>
                  </a:lnTo>
                  <a:lnTo>
                    <a:pt x="56" y="306"/>
                  </a:lnTo>
                  <a:lnTo>
                    <a:pt x="42" y="228"/>
                  </a:lnTo>
                  <a:close/>
                  <a:moveTo>
                    <a:pt x="0" y="228"/>
                  </a:moveTo>
                  <a:lnTo>
                    <a:pt x="12" y="303"/>
                  </a:lnTo>
                  <a:lnTo>
                    <a:pt x="45" y="367"/>
                  </a:lnTo>
                  <a:lnTo>
                    <a:pt x="96" y="416"/>
                  </a:lnTo>
                  <a:lnTo>
                    <a:pt x="158" y="447"/>
                  </a:lnTo>
                  <a:lnTo>
                    <a:pt x="231" y="460"/>
                  </a:lnTo>
                  <a:lnTo>
                    <a:pt x="303" y="447"/>
                  </a:lnTo>
                  <a:lnTo>
                    <a:pt x="367" y="416"/>
                  </a:lnTo>
                  <a:lnTo>
                    <a:pt x="416" y="367"/>
                  </a:lnTo>
                  <a:lnTo>
                    <a:pt x="449" y="303"/>
                  </a:lnTo>
                  <a:lnTo>
                    <a:pt x="461" y="228"/>
                  </a:lnTo>
                  <a:lnTo>
                    <a:pt x="449" y="155"/>
                  </a:lnTo>
                  <a:lnTo>
                    <a:pt x="416" y="93"/>
                  </a:lnTo>
                  <a:lnTo>
                    <a:pt x="367" y="44"/>
                  </a:lnTo>
                  <a:lnTo>
                    <a:pt x="303" y="12"/>
                  </a:lnTo>
                  <a:lnTo>
                    <a:pt x="231" y="0"/>
                  </a:lnTo>
                  <a:lnTo>
                    <a:pt x="158" y="12"/>
                  </a:lnTo>
                  <a:lnTo>
                    <a:pt x="96" y="44"/>
                  </a:lnTo>
                  <a:lnTo>
                    <a:pt x="45" y="93"/>
                  </a:lnTo>
                  <a:lnTo>
                    <a:pt x="12" y="155"/>
                  </a:lnTo>
                  <a:lnTo>
                    <a:pt x="0" y="228"/>
                  </a:lnTo>
                  <a:close/>
                  <a:moveTo>
                    <a:pt x="141" y="364"/>
                  </a:moveTo>
                  <a:lnTo>
                    <a:pt x="183" y="364"/>
                  </a:lnTo>
                  <a:lnTo>
                    <a:pt x="183" y="247"/>
                  </a:lnTo>
                  <a:lnTo>
                    <a:pt x="228" y="247"/>
                  </a:lnTo>
                  <a:lnTo>
                    <a:pt x="301" y="364"/>
                  </a:lnTo>
                  <a:lnTo>
                    <a:pt x="346" y="364"/>
                  </a:lnTo>
                  <a:lnTo>
                    <a:pt x="325" y="333"/>
                  </a:lnTo>
                  <a:lnTo>
                    <a:pt x="289" y="275"/>
                  </a:lnTo>
                  <a:lnTo>
                    <a:pt x="270" y="244"/>
                  </a:lnTo>
                  <a:lnTo>
                    <a:pt x="304" y="235"/>
                  </a:lnTo>
                  <a:lnTo>
                    <a:pt x="331" y="213"/>
                  </a:lnTo>
                  <a:lnTo>
                    <a:pt x="339" y="173"/>
                  </a:lnTo>
                  <a:lnTo>
                    <a:pt x="329" y="131"/>
                  </a:lnTo>
                  <a:lnTo>
                    <a:pt x="298" y="105"/>
                  </a:lnTo>
                  <a:lnTo>
                    <a:pt x="245" y="96"/>
                  </a:lnTo>
                  <a:lnTo>
                    <a:pt x="219" y="96"/>
                  </a:lnTo>
                  <a:lnTo>
                    <a:pt x="169" y="96"/>
                  </a:lnTo>
                  <a:lnTo>
                    <a:pt x="141" y="96"/>
                  </a:lnTo>
                  <a:lnTo>
                    <a:pt x="141" y="364"/>
                  </a:lnTo>
                  <a:close/>
                  <a:moveTo>
                    <a:pt x="183" y="129"/>
                  </a:moveTo>
                  <a:lnTo>
                    <a:pt x="198" y="129"/>
                  </a:lnTo>
                  <a:lnTo>
                    <a:pt x="224" y="129"/>
                  </a:lnTo>
                  <a:lnTo>
                    <a:pt x="238" y="129"/>
                  </a:lnTo>
                  <a:lnTo>
                    <a:pt x="266" y="133"/>
                  </a:lnTo>
                  <a:lnTo>
                    <a:pt x="289" y="145"/>
                  </a:lnTo>
                  <a:lnTo>
                    <a:pt x="298" y="171"/>
                  </a:lnTo>
                  <a:lnTo>
                    <a:pt x="287" y="202"/>
                  </a:lnTo>
                  <a:lnTo>
                    <a:pt x="261" y="213"/>
                  </a:lnTo>
                  <a:lnTo>
                    <a:pt x="226" y="216"/>
                  </a:lnTo>
                  <a:lnTo>
                    <a:pt x="216" y="216"/>
                  </a:lnTo>
                  <a:lnTo>
                    <a:pt x="195" y="216"/>
                  </a:lnTo>
                  <a:lnTo>
                    <a:pt x="183" y="216"/>
                  </a:lnTo>
                  <a:lnTo>
                    <a:pt x="183" y="129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0" y="3429000"/>
            <a:ext cx="9140825" cy="0"/>
          </a:xfrm>
          <a:prstGeom prst="line">
            <a:avLst/>
          </a:prstGeom>
          <a:noFill/>
          <a:ln w="25400">
            <a:solidFill>
              <a:srgbClr val="FAA5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51" name="Rectangle 79"/>
          <p:cNvSpPr>
            <a:spLocks noGrp="1" noChangeArrowheads="1"/>
          </p:cNvSpPr>
          <p:nvPr>
            <p:ph type="subTitle" idx="1"/>
          </p:nvPr>
        </p:nvSpPr>
        <p:spPr>
          <a:xfrm>
            <a:off x="2806700" y="4724400"/>
            <a:ext cx="5867400" cy="762000"/>
          </a:xfrm>
        </p:spPr>
        <p:txBody>
          <a:bodyPr lIns="228600"/>
          <a:lstStyle>
            <a:lvl1pPr algn="r">
              <a:defRPr b="0" cap="all" baseline="0">
                <a:solidFill>
                  <a:srgbClr val="006699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90825" y="3505200"/>
            <a:ext cx="5895975" cy="1046440"/>
          </a:xfrm>
        </p:spPr>
        <p:txBody>
          <a:bodyPr lIns="228557" bIns="0" anchor="t">
            <a:spAutoFit/>
          </a:bodyPr>
          <a:lstStyle>
            <a:lvl1pPr algn="r">
              <a:defRPr sz="3400">
                <a:solidFill>
                  <a:srgbClr val="0066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9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762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465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0950"/>
            <a:ext cx="4038600" cy="46799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0950"/>
            <a:ext cx="4038600" cy="46799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92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21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091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250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457200" y="2362200"/>
            <a:ext cx="817563" cy="838200"/>
            <a:chOff x="18142" y="955"/>
            <a:chExt cx="2084" cy="2140"/>
          </a:xfrm>
        </p:grpSpPr>
        <p:sp>
          <p:nvSpPr>
            <p:cNvPr id="5" name="Rectangle 56"/>
            <p:cNvSpPr>
              <a:spLocks noChangeArrowheads="1"/>
            </p:cNvSpPr>
            <p:nvPr/>
          </p:nvSpPr>
          <p:spPr bwMode="auto">
            <a:xfrm>
              <a:off x="18142" y="955"/>
              <a:ext cx="1870" cy="21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600" dirty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" name="Freeform 57"/>
            <p:cNvSpPr>
              <a:spLocks/>
            </p:cNvSpPr>
            <p:nvPr/>
          </p:nvSpPr>
          <p:spPr bwMode="auto">
            <a:xfrm>
              <a:off x="19101" y="2390"/>
              <a:ext cx="397" cy="620"/>
            </a:xfrm>
            <a:custGeom>
              <a:avLst/>
              <a:gdLst>
                <a:gd name="T0" fmla="*/ 1 w 790"/>
                <a:gd name="T1" fmla="*/ 1 h 1238"/>
                <a:gd name="T2" fmla="*/ 0 w 790"/>
                <a:gd name="T3" fmla="*/ 1 h 1238"/>
                <a:gd name="T4" fmla="*/ 1 w 790"/>
                <a:gd name="T5" fmla="*/ 1 h 1238"/>
                <a:gd name="T6" fmla="*/ 1 w 790"/>
                <a:gd name="T7" fmla="*/ 1 h 1238"/>
                <a:gd name="T8" fmla="*/ 1 w 790"/>
                <a:gd name="T9" fmla="*/ 1 h 1238"/>
                <a:gd name="T10" fmla="*/ 1 w 790"/>
                <a:gd name="T11" fmla="*/ 1 h 1238"/>
                <a:gd name="T12" fmla="*/ 1 w 790"/>
                <a:gd name="T13" fmla="*/ 1 h 1238"/>
                <a:gd name="T14" fmla="*/ 1 w 790"/>
                <a:gd name="T15" fmla="*/ 1 h 1238"/>
                <a:gd name="T16" fmla="*/ 1 w 790"/>
                <a:gd name="T17" fmla="*/ 1 h 1238"/>
                <a:gd name="T18" fmla="*/ 1 w 790"/>
                <a:gd name="T19" fmla="*/ 1 h 1238"/>
                <a:gd name="T20" fmla="*/ 1 w 790"/>
                <a:gd name="T21" fmla="*/ 1 h 1238"/>
                <a:gd name="T22" fmla="*/ 1 w 790"/>
                <a:gd name="T23" fmla="*/ 1 h 1238"/>
                <a:gd name="T24" fmla="*/ 1 w 790"/>
                <a:gd name="T25" fmla="*/ 1 h 1238"/>
                <a:gd name="T26" fmla="*/ 1 w 790"/>
                <a:gd name="T27" fmla="*/ 1 h 1238"/>
                <a:gd name="T28" fmla="*/ 1 w 790"/>
                <a:gd name="T29" fmla="*/ 0 h 1238"/>
                <a:gd name="T30" fmla="*/ 1 w 790"/>
                <a:gd name="T31" fmla="*/ 1 h 1238"/>
                <a:gd name="T32" fmla="*/ 1 w 790"/>
                <a:gd name="T33" fmla="*/ 1 h 1238"/>
                <a:gd name="T34" fmla="*/ 1 w 790"/>
                <a:gd name="T35" fmla="*/ 1 h 1238"/>
                <a:gd name="T36" fmla="*/ 1 w 790"/>
                <a:gd name="T37" fmla="*/ 1 h 1238"/>
                <a:gd name="T38" fmla="*/ 1 w 790"/>
                <a:gd name="T39" fmla="*/ 1 h 1238"/>
                <a:gd name="T40" fmla="*/ 1 w 790"/>
                <a:gd name="T41" fmla="*/ 1 h 1238"/>
                <a:gd name="T42" fmla="*/ 1 w 790"/>
                <a:gd name="T43" fmla="*/ 1 h 1238"/>
                <a:gd name="T44" fmla="*/ 1 w 790"/>
                <a:gd name="T45" fmla="*/ 1 h 1238"/>
                <a:gd name="T46" fmla="*/ 1 w 790"/>
                <a:gd name="T47" fmla="*/ 1 h 1238"/>
                <a:gd name="T48" fmla="*/ 1 w 790"/>
                <a:gd name="T49" fmla="*/ 1 h 1238"/>
                <a:gd name="T50" fmla="*/ 1 w 790"/>
                <a:gd name="T51" fmla="*/ 1 h 1238"/>
                <a:gd name="T52" fmla="*/ 1 w 790"/>
                <a:gd name="T53" fmla="*/ 1 h 1238"/>
                <a:gd name="T54" fmla="*/ 1 w 790"/>
                <a:gd name="T55" fmla="*/ 1 h 1238"/>
                <a:gd name="T56" fmla="*/ 1 w 790"/>
                <a:gd name="T57" fmla="*/ 1 h 1238"/>
                <a:gd name="T58" fmla="*/ 1 w 790"/>
                <a:gd name="T59" fmla="*/ 1 h 1238"/>
                <a:gd name="T60" fmla="*/ 1 w 790"/>
                <a:gd name="T61" fmla="*/ 1 h 1238"/>
                <a:gd name="T62" fmla="*/ 1 w 790"/>
                <a:gd name="T63" fmla="*/ 1 h 1238"/>
                <a:gd name="T64" fmla="*/ 1 w 790"/>
                <a:gd name="T65" fmla="*/ 1 h 1238"/>
                <a:gd name="T66" fmla="*/ 1 w 790"/>
                <a:gd name="T67" fmla="*/ 1 h 1238"/>
                <a:gd name="T68" fmla="*/ 1 w 790"/>
                <a:gd name="T69" fmla="*/ 1 h 1238"/>
                <a:gd name="T70" fmla="*/ 1 w 790"/>
                <a:gd name="T71" fmla="*/ 1 h 1238"/>
                <a:gd name="T72" fmla="*/ 1 w 790"/>
                <a:gd name="T73" fmla="*/ 1 h 1238"/>
                <a:gd name="T74" fmla="*/ 1 w 790"/>
                <a:gd name="T75" fmla="*/ 1 h 1238"/>
                <a:gd name="T76" fmla="*/ 1 w 790"/>
                <a:gd name="T77" fmla="*/ 1 h 1238"/>
                <a:gd name="T78" fmla="*/ 1 w 790"/>
                <a:gd name="T79" fmla="*/ 1 h 1238"/>
                <a:gd name="T80" fmla="*/ 1 w 790"/>
                <a:gd name="T81" fmla="*/ 1 h 1238"/>
                <a:gd name="T82" fmla="*/ 1 w 790"/>
                <a:gd name="T83" fmla="*/ 1 h 1238"/>
                <a:gd name="T84" fmla="*/ 1 w 790"/>
                <a:gd name="T85" fmla="*/ 1 h 1238"/>
                <a:gd name="T86" fmla="*/ 1 w 790"/>
                <a:gd name="T87" fmla="*/ 1 h 12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0" h="1238">
                  <a:moveTo>
                    <a:pt x="78" y="1113"/>
                  </a:moveTo>
                  <a:lnTo>
                    <a:pt x="31" y="1021"/>
                  </a:lnTo>
                  <a:lnTo>
                    <a:pt x="7" y="937"/>
                  </a:lnTo>
                  <a:lnTo>
                    <a:pt x="0" y="861"/>
                  </a:lnTo>
                  <a:lnTo>
                    <a:pt x="5" y="794"/>
                  </a:lnTo>
                  <a:lnTo>
                    <a:pt x="23" y="737"/>
                  </a:lnTo>
                  <a:lnTo>
                    <a:pt x="44" y="690"/>
                  </a:lnTo>
                  <a:lnTo>
                    <a:pt x="68" y="652"/>
                  </a:lnTo>
                  <a:lnTo>
                    <a:pt x="91" y="624"/>
                  </a:lnTo>
                  <a:lnTo>
                    <a:pt x="106" y="607"/>
                  </a:lnTo>
                  <a:lnTo>
                    <a:pt x="113" y="601"/>
                  </a:lnTo>
                  <a:lnTo>
                    <a:pt x="134" y="581"/>
                  </a:lnTo>
                  <a:lnTo>
                    <a:pt x="174" y="540"/>
                  </a:lnTo>
                  <a:lnTo>
                    <a:pt x="195" y="520"/>
                  </a:lnTo>
                  <a:lnTo>
                    <a:pt x="143" y="426"/>
                  </a:lnTo>
                  <a:lnTo>
                    <a:pt x="115" y="342"/>
                  </a:lnTo>
                  <a:lnTo>
                    <a:pt x="106" y="271"/>
                  </a:lnTo>
                  <a:lnTo>
                    <a:pt x="111" y="208"/>
                  </a:lnTo>
                  <a:lnTo>
                    <a:pt x="129" y="153"/>
                  </a:lnTo>
                  <a:lnTo>
                    <a:pt x="195" y="64"/>
                  </a:lnTo>
                  <a:lnTo>
                    <a:pt x="275" y="19"/>
                  </a:lnTo>
                  <a:lnTo>
                    <a:pt x="311" y="7"/>
                  </a:lnTo>
                  <a:lnTo>
                    <a:pt x="346" y="1"/>
                  </a:lnTo>
                  <a:lnTo>
                    <a:pt x="428" y="0"/>
                  </a:lnTo>
                  <a:lnTo>
                    <a:pt x="529" y="17"/>
                  </a:lnTo>
                  <a:lnTo>
                    <a:pt x="623" y="73"/>
                  </a:lnTo>
                  <a:lnTo>
                    <a:pt x="640" y="88"/>
                  </a:lnTo>
                  <a:lnTo>
                    <a:pt x="673" y="149"/>
                  </a:lnTo>
                  <a:lnTo>
                    <a:pt x="694" y="276"/>
                  </a:lnTo>
                  <a:lnTo>
                    <a:pt x="694" y="297"/>
                  </a:lnTo>
                  <a:lnTo>
                    <a:pt x="694" y="332"/>
                  </a:lnTo>
                  <a:lnTo>
                    <a:pt x="694" y="353"/>
                  </a:lnTo>
                  <a:lnTo>
                    <a:pt x="463" y="353"/>
                  </a:lnTo>
                  <a:lnTo>
                    <a:pt x="463" y="328"/>
                  </a:lnTo>
                  <a:lnTo>
                    <a:pt x="463" y="283"/>
                  </a:lnTo>
                  <a:lnTo>
                    <a:pt x="463" y="260"/>
                  </a:lnTo>
                  <a:lnTo>
                    <a:pt x="444" y="217"/>
                  </a:lnTo>
                  <a:lnTo>
                    <a:pt x="414" y="201"/>
                  </a:lnTo>
                  <a:lnTo>
                    <a:pt x="398" y="198"/>
                  </a:lnTo>
                  <a:lnTo>
                    <a:pt x="355" y="205"/>
                  </a:lnTo>
                  <a:lnTo>
                    <a:pt x="331" y="234"/>
                  </a:lnTo>
                  <a:lnTo>
                    <a:pt x="324" y="274"/>
                  </a:lnTo>
                  <a:lnTo>
                    <a:pt x="322" y="283"/>
                  </a:lnTo>
                  <a:lnTo>
                    <a:pt x="327" y="314"/>
                  </a:lnTo>
                  <a:lnTo>
                    <a:pt x="358" y="374"/>
                  </a:lnTo>
                  <a:lnTo>
                    <a:pt x="400" y="438"/>
                  </a:lnTo>
                  <a:lnTo>
                    <a:pt x="458" y="521"/>
                  </a:lnTo>
                  <a:lnTo>
                    <a:pt x="518" y="607"/>
                  </a:lnTo>
                  <a:lnTo>
                    <a:pt x="565" y="671"/>
                  </a:lnTo>
                  <a:lnTo>
                    <a:pt x="584" y="697"/>
                  </a:lnTo>
                  <a:lnTo>
                    <a:pt x="584" y="534"/>
                  </a:lnTo>
                  <a:lnTo>
                    <a:pt x="786" y="534"/>
                  </a:lnTo>
                  <a:lnTo>
                    <a:pt x="786" y="554"/>
                  </a:lnTo>
                  <a:lnTo>
                    <a:pt x="786" y="608"/>
                  </a:lnTo>
                  <a:lnTo>
                    <a:pt x="786" y="690"/>
                  </a:lnTo>
                  <a:lnTo>
                    <a:pt x="786" y="786"/>
                  </a:lnTo>
                  <a:lnTo>
                    <a:pt x="786" y="890"/>
                  </a:lnTo>
                  <a:lnTo>
                    <a:pt x="786" y="991"/>
                  </a:lnTo>
                  <a:lnTo>
                    <a:pt x="786" y="1080"/>
                  </a:lnTo>
                  <a:lnTo>
                    <a:pt x="788" y="1148"/>
                  </a:lnTo>
                  <a:lnTo>
                    <a:pt x="788" y="1184"/>
                  </a:lnTo>
                  <a:lnTo>
                    <a:pt x="790" y="1201"/>
                  </a:lnTo>
                  <a:lnTo>
                    <a:pt x="776" y="1229"/>
                  </a:lnTo>
                  <a:lnTo>
                    <a:pt x="722" y="1238"/>
                  </a:lnTo>
                  <a:lnTo>
                    <a:pt x="666" y="1238"/>
                  </a:lnTo>
                  <a:lnTo>
                    <a:pt x="544" y="1238"/>
                  </a:lnTo>
                  <a:lnTo>
                    <a:pt x="423" y="1238"/>
                  </a:lnTo>
                  <a:lnTo>
                    <a:pt x="369" y="1238"/>
                  </a:lnTo>
                  <a:lnTo>
                    <a:pt x="78" y="1113"/>
                  </a:lnTo>
                  <a:close/>
                </a:path>
              </a:pathLst>
            </a:custGeom>
            <a:solidFill>
              <a:srgbClr val="FFA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58"/>
            <p:cNvSpPr>
              <a:spLocks/>
            </p:cNvSpPr>
            <p:nvPr/>
          </p:nvSpPr>
          <p:spPr bwMode="auto">
            <a:xfrm>
              <a:off x="19222" y="2738"/>
              <a:ext cx="166" cy="170"/>
            </a:xfrm>
            <a:custGeom>
              <a:avLst/>
              <a:gdLst>
                <a:gd name="T0" fmla="*/ 0 w 336"/>
                <a:gd name="T1" fmla="*/ 0 h 343"/>
                <a:gd name="T2" fmla="*/ 0 w 336"/>
                <a:gd name="T3" fmla="*/ 0 h 343"/>
                <a:gd name="T4" fmla="*/ 0 w 336"/>
                <a:gd name="T5" fmla="*/ 0 h 343"/>
                <a:gd name="T6" fmla="*/ 0 w 336"/>
                <a:gd name="T7" fmla="*/ 0 h 343"/>
                <a:gd name="T8" fmla="*/ 0 w 336"/>
                <a:gd name="T9" fmla="*/ 0 h 343"/>
                <a:gd name="T10" fmla="*/ 0 w 336"/>
                <a:gd name="T11" fmla="*/ 0 h 343"/>
                <a:gd name="T12" fmla="*/ 0 w 336"/>
                <a:gd name="T13" fmla="*/ 0 h 343"/>
                <a:gd name="T14" fmla="*/ 0 w 336"/>
                <a:gd name="T15" fmla="*/ 0 h 343"/>
                <a:gd name="T16" fmla="*/ 0 w 336"/>
                <a:gd name="T17" fmla="*/ 0 h 343"/>
                <a:gd name="T18" fmla="*/ 0 w 336"/>
                <a:gd name="T19" fmla="*/ 0 h 343"/>
                <a:gd name="T20" fmla="*/ 0 w 336"/>
                <a:gd name="T21" fmla="*/ 0 h 343"/>
                <a:gd name="T22" fmla="*/ 0 w 336"/>
                <a:gd name="T23" fmla="*/ 0 h 343"/>
                <a:gd name="T24" fmla="*/ 0 w 336"/>
                <a:gd name="T25" fmla="*/ 0 h 343"/>
                <a:gd name="T26" fmla="*/ 0 w 336"/>
                <a:gd name="T27" fmla="*/ 0 h 343"/>
                <a:gd name="T28" fmla="*/ 0 w 336"/>
                <a:gd name="T29" fmla="*/ 0 h 343"/>
                <a:gd name="T30" fmla="*/ 0 w 336"/>
                <a:gd name="T31" fmla="*/ 0 h 343"/>
                <a:gd name="T32" fmla="*/ 0 w 336"/>
                <a:gd name="T33" fmla="*/ 0 h 343"/>
                <a:gd name="T34" fmla="*/ 0 w 336"/>
                <a:gd name="T35" fmla="*/ 0 h 343"/>
                <a:gd name="T36" fmla="*/ 0 w 336"/>
                <a:gd name="T37" fmla="*/ 0 h 343"/>
                <a:gd name="T38" fmla="*/ 0 w 336"/>
                <a:gd name="T39" fmla="*/ 0 h 343"/>
                <a:gd name="T40" fmla="*/ 0 w 336"/>
                <a:gd name="T41" fmla="*/ 0 h 343"/>
                <a:gd name="T42" fmla="*/ 0 w 336"/>
                <a:gd name="T43" fmla="*/ 0 h 3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6" h="343">
                  <a:moveTo>
                    <a:pt x="333" y="343"/>
                  </a:moveTo>
                  <a:lnTo>
                    <a:pt x="336" y="325"/>
                  </a:lnTo>
                  <a:lnTo>
                    <a:pt x="308" y="292"/>
                  </a:lnTo>
                  <a:lnTo>
                    <a:pt x="239" y="211"/>
                  </a:lnTo>
                  <a:lnTo>
                    <a:pt x="157" y="115"/>
                  </a:lnTo>
                  <a:lnTo>
                    <a:pt x="89" y="35"/>
                  </a:lnTo>
                  <a:lnTo>
                    <a:pt x="60" y="0"/>
                  </a:lnTo>
                  <a:lnTo>
                    <a:pt x="30" y="37"/>
                  </a:lnTo>
                  <a:lnTo>
                    <a:pt x="4" y="104"/>
                  </a:lnTo>
                  <a:lnTo>
                    <a:pt x="0" y="191"/>
                  </a:lnTo>
                  <a:lnTo>
                    <a:pt x="39" y="285"/>
                  </a:lnTo>
                  <a:lnTo>
                    <a:pt x="60" y="303"/>
                  </a:lnTo>
                  <a:lnTo>
                    <a:pt x="119" y="332"/>
                  </a:lnTo>
                  <a:lnTo>
                    <a:pt x="211" y="343"/>
                  </a:lnTo>
                  <a:lnTo>
                    <a:pt x="242" y="343"/>
                  </a:lnTo>
                  <a:lnTo>
                    <a:pt x="301" y="343"/>
                  </a:lnTo>
                  <a:lnTo>
                    <a:pt x="333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59"/>
            <p:cNvSpPr>
              <a:spLocks/>
            </p:cNvSpPr>
            <p:nvPr/>
          </p:nvSpPr>
          <p:spPr bwMode="auto">
            <a:xfrm>
              <a:off x="19538" y="1036"/>
              <a:ext cx="393" cy="1982"/>
            </a:xfrm>
            <a:custGeom>
              <a:avLst/>
              <a:gdLst>
                <a:gd name="T0" fmla="*/ 0 w 785"/>
                <a:gd name="T1" fmla="*/ 0 h 3959"/>
                <a:gd name="T2" fmla="*/ 0 w 785"/>
                <a:gd name="T3" fmla="*/ 1 h 3959"/>
                <a:gd name="T4" fmla="*/ 1 w 785"/>
                <a:gd name="T5" fmla="*/ 1 h 3959"/>
                <a:gd name="T6" fmla="*/ 1 w 785"/>
                <a:gd name="T7" fmla="*/ 1 h 3959"/>
                <a:gd name="T8" fmla="*/ 1 w 785"/>
                <a:gd name="T9" fmla="*/ 1 h 3959"/>
                <a:gd name="T10" fmla="*/ 1 w 785"/>
                <a:gd name="T11" fmla="*/ 1 h 3959"/>
                <a:gd name="T12" fmla="*/ 1 w 785"/>
                <a:gd name="T13" fmla="*/ 1 h 3959"/>
                <a:gd name="T14" fmla="*/ 1 w 785"/>
                <a:gd name="T15" fmla="*/ 1 h 3959"/>
                <a:gd name="T16" fmla="*/ 1 w 785"/>
                <a:gd name="T17" fmla="*/ 1 h 3959"/>
                <a:gd name="T18" fmla="*/ 1 w 785"/>
                <a:gd name="T19" fmla="*/ 1 h 3959"/>
                <a:gd name="T20" fmla="*/ 1 w 785"/>
                <a:gd name="T21" fmla="*/ 1 h 3959"/>
                <a:gd name="T22" fmla="*/ 1 w 785"/>
                <a:gd name="T23" fmla="*/ 1 h 3959"/>
                <a:gd name="T24" fmla="*/ 1 w 785"/>
                <a:gd name="T25" fmla="*/ 1 h 3959"/>
                <a:gd name="T26" fmla="*/ 1 w 785"/>
                <a:gd name="T27" fmla="*/ 1 h 3959"/>
                <a:gd name="T28" fmla="*/ 1 w 785"/>
                <a:gd name="T29" fmla="*/ 1 h 3959"/>
                <a:gd name="T30" fmla="*/ 1 w 785"/>
                <a:gd name="T31" fmla="*/ 0 h 3959"/>
                <a:gd name="T32" fmla="*/ 0 w 785"/>
                <a:gd name="T33" fmla="*/ 0 h 39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5" h="3959">
                  <a:moveTo>
                    <a:pt x="0" y="0"/>
                  </a:moveTo>
                  <a:lnTo>
                    <a:pt x="0" y="3959"/>
                  </a:lnTo>
                  <a:lnTo>
                    <a:pt x="49" y="3959"/>
                  </a:lnTo>
                  <a:lnTo>
                    <a:pt x="49" y="2454"/>
                  </a:lnTo>
                  <a:lnTo>
                    <a:pt x="696" y="2454"/>
                  </a:lnTo>
                  <a:lnTo>
                    <a:pt x="696" y="2720"/>
                  </a:lnTo>
                  <a:lnTo>
                    <a:pt x="369" y="2720"/>
                  </a:lnTo>
                  <a:lnTo>
                    <a:pt x="369" y="3056"/>
                  </a:lnTo>
                  <a:lnTo>
                    <a:pt x="696" y="3056"/>
                  </a:lnTo>
                  <a:lnTo>
                    <a:pt x="696" y="3322"/>
                  </a:lnTo>
                  <a:lnTo>
                    <a:pt x="369" y="3322"/>
                  </a:lnTo>
                  <a:lnTo>
                    <a:pt x="369" y="3684"/>
                  </a:lnTo>
                  <a:lnTo>
                    <a:pt x="696" y="3684"/>
                  </a:lnTo>
                  <a:lnTo>
                    <a:pt x="696" y="3945"/>
                  </a:lnTo>
                  <a:lnTo>
                    <a:pt x="785" y="3945"/>
                  </a:lnTo>
                  <a:lnTo>
                    <a:pt x="7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auto">
            <a:xfrm>
              <a:off x="18421" y="2398"/>
              <a:ext cx="77" cy="219"/>
            </a:xfrm>
            <a:custGeom>
              <a:avLst/>
              <a:gdLst>
                <a:gd name="T0" fmla="*/ 0 w 152"/>
                <a:gd name="T1" fmla="*/ 0 h 435"/>
                <a:gd name="T2" fmla="*/ 0 w 152"/>
                <a:gd name="T3" fmla="*/ 1 h 435"/>
                <a:gd name="T4" fmla="*/ 0 w 152"/>
                <a:gd name="T5" fmla="*/ 1 h 435"/>
                <a:gd name="T6" fmla="*/ 0 w 152"/>
                <a:gd name="T7" fmla="*/ 1 h 435"/>
                <a:gd name="T8" fmla="*/ 0 w 152"/>
                <a:gd name="T9" fmla="*/ 1 h 435"/>
                <a:gd name="T10" fmla="*/ 0 w 152"/>
                <a:gd name="T11" fmla="*/ 1 h 435"/>
                <a:gd name="T12" fmla="*/ 0 w 152"/>
                <a:gd name="T13" fmla="*/ 1 h 435"/>
                <a:gd name="T14" fmla="*/ 0 w 152"/>
                <a:gd name="T15" fmla="*/ 1 h 435"/>
                <a:gd name="T16" fmla="*/ 1 w 152"/>
                <a:gd name="T17" fmla="*/ 1 h 435"/>
                <a:gd name="T18" fmla="*/ 1 w 152"/>
                <a:gd name="T19" fmla="*/ 1 h 435"/>
                <a:gd name="T20" fmla="*/ 1 w 152"/>
                <a:gd name="T21" fmla="*/ 1 h 435"/>
                <a:gd name="T22" fmla="*/ 1 w 152"/>
                <a:gd name="T23" fmla="*/ 1 h 435"/>
                <a:gd name="T24" fmla="*/ 1 w 152"/>
                <a:gd name="T25" fmla="*/ 1 h 435"/>
                <a:gd name="T26" fmla="*/ 1 w 152"/>
                <a:gd name="T27" fmla="*/ 1 h 435"/>
                <a:gd name="T28" fmla="*/ 1 w 152"/>
                <a:gd name="T29" fmla="*/ 1 h 435"/>
                <a:gd name="T30" fmla="*/ 1 w 152"/>
                <a:gd name="T31" fmla="*/ 1 h 435"/>
                <a:gd name="T32" fmla="*/ 1 w 152"/>
                <a:gd name="T33" fmla="*/ 1 h 435"/>
                <a:gd name="T34" fmla="*/ 1 w 152"/>
                <a:gd name="T35" fmla="*/ 1 h 435"/>
                <a:gd name="T36" fmla="*/ 0 w 152"/>
                <a:gd name="T37" fmla="*/ 0 h 435"/>
                <a:gd name="T38" fmla="*/ 0 w 152"/>
                <a:gd name="T39" fmla="*/ 0 h 4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2" h="435">
                  <a:moveTo>
                    <a:pt x="0" y="0"/>
                  </a:moveTo>
                  <a:lnTo>
                    <a:pt x="0" y="34"/>
                  </a:lnTo>
                  <a:lnTo>
                    <a:pt x="0" y="114"/>
                  </a:lnTo>
                  <a:lnTo>
                    <a:pt x="0" y="218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75" y="423"/>
                  </a:lnTo>
                  <a:lnTo>
                    <a:pt x="124" y="371"/>
                  </a:lnTo>
                  <a:lnTo>
                    <a:pt x="146" y="298"/>
                  </a:lnTo>
                  <a:lnTo>
                    <a:pt x="152" y="221"/>
                  </a:lnTo>
                  <a:lnTo>
                    <a:pt x="150" y="157"/>
                  </a:lnTo>
                  <a:lnTo>
                    <a:pt x="143" y="110"/>
                  </a:lnTo>
                  <a:lnTo>
                    <a:pt x="126" y="63"/>
                  </a:lnTo>
                  <a:lnTo>
                    <a:pt x="8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61"/>
            <p:cNvSpPr>
              <a:spLocks/>
            </p:cNvSpPr>
            <p:nvPr/>
          </p:nvSpPr>
          <p:spPr bwMode="auto">
            <a:xfrm>
              <a:off x="18223" y="1036"/>
              <a:ext cx="1307" cy="1982"/>
            </a:xfrm>
            <a:custGeom>
              <a:avLst/>
              <a:gdLst>
                <a:gd name="T0" fmla="*/ 0 w 2616"/>
                <a:gd name="T1" fmla="*/ 0 h 3962"/>
                <a:gd name="T2" fmla="*/ 0 w 2616"/>
                <a:gd name="T3" fmla="*/ 1 h 3962"/>
                <a:gd name="T4" fmla="*/ 0 w 2616"/>
                <a:gd name="T5" fmla="*/ 1 h 3962"/>
                <a:gd name="T6" fmla="*/ 0 w 2616"/>
                <a:gd name="T7" fmla="*/ 1 h 3962"/>
                <a:gd name="T8" fmla="*/ 0 w 2616"/>
                <a:gd name="T9" fmla="*/ 1 h 3962"/>
                <a:gd name="T10" fmla="*/ 0 w 2616"/>
                <a:gd name="T11" fmla="*/ 1 h 3962"/>
                <a:gd name="T12" fmla="*/ 0 w 2616"/>
                <a:gd name="T13" fmla="*/ 1 h 3962"/>
                <a:gd name="T14" fmla="*/ 0 w 2616"/>
                <a:gd name="T15" fmla="*/ 1 h 3962"/>
                <a:gd name="T16" fmla="*/ 0 w 2616"/>
                <a:gd name="T17" fmla="*/ 1 h 3962"/>
                <a:gd name="T18" fmla="*/ 0 w 2616"/>
                <a:gd name="T19" fmla="*/ 1 h 3962"/>
                <a:gd name="T20" fmla="*/ 0 w 2616"/>
                <a:gd name="T21" fmla="*/ 1 h 3962"/>
                <a:gd name="T22" fmla="*/ 0 w 2616"/>
                <a:gd name="T23" fmla="*/ 1 h 3962"/>
                <a:gd name="T24" fmla="*/ 0 w 2616"/>
                <a:gd name="T25" fmla="*/ 1 h 3962"/>
                <a:gd name="T26" fmla="*/ 0 w 2616"/>
                <a:gd name="T27" fmla="*/ 1 h 3962"/>
                <a:gd name="T28" fmla="*/ 0 w 2616"/>
                <a:gd name="T29" fmla="*/ 1 h 3962"/>
                <a:gd name="T30" fmla="*/ 0 w 2616"/>
                <a:gd name="T31" fmla="*/ 1 h 3962"/>
                <a:gd name="T32" fmla="*/ 0 w 2616"/>
                <a:gd name="T33" fmla="*/ 1 h 3962"/>
                <a:gd name="T34" fmla="*/ 0 w 2616"/>
                <a:gd name="T35" fmla="*/ 1 h 3962"/>
                <a:gd name="T36" fmla="*/ 0 w 2616"/>
                <a:gd name="T37" fmla="*/ 1 h 3962"/>
                <a:gd name="T38" fmla="*/ 0 w 2616"/>
                <a:gd name="T39" fmla="*/ 1 h 3962"/>
                <a:gd name="T40" fmla="*/ 0 w 2616"/>
                <a:gd name="T41" fmla="*/ 1 h 3962"/>
                <a:gd name="T42" fmla="*/ 0 w 2616"/>
                <a:gd name="T43" fmla="*/ 1 h 3962"/>
                <a:gd name="T44" fmla="*/ 0 w 2616"/>
                <a:gd name="T45" fmla="*/ 1 h 3962"/>
                <a:gd name="T46" fmla="*/ 0 w 2616"/>
                <a:gd name="T47" fmla="*/ 1 h 3962"/>
                <a:gd name="T48" fmla="*/ 0 w 2616"/>
                <a:gd name="T49" fmla="*/ 1 h 3962"/>
                <a:gd name="T50" fmla="*/ 0 w 2616"/>
                <a:gd name="T51" fmla="*/ 1 h 3962"/>
                <a:gd name="T52" fmla="*/ 0 w 2616"/>
                <a:gd name="T53" fmla="*/ 1 h 3962"/>
                <a:gd name="T54" fmla="*/ 0 w 2616"/>
                <a:gd name="T55" fmla="*/ 1 h 3962"/>
                <a:gd name="T56" fmla="*/ 0 w 2616"/>
                <a:gd name="T57" fmla="*/ 1 h 3962"/>
                <a:gd name="T58" fmla="*/ 0 w 2616"/>
                <a:gd name="T59" fmla="*/ 1 h 3962"/>
                <a:gd name="T60" fmla="*/ 0 w 2616"/>
                <a:gd name="T61" fmla="*/ 1 h 3962"/>
                <a:gd name="T62" fmla="*/ 0 w 2616"/>
                <a:gd name="T63" fmla="*/ 1 h 3962"/>
                <a:gd name="T64" fmla="*/ 0 w 2616"/>
                <a:gd name="T65" fmla="*/ 1 h 3962"/>
                <a:gd name="T66" fmla="*/ 0 w 2616"/>
                <a:gd name="T67" fmla="*/ 1 h 3962"/>
                <a:gd name="T68" fmla="*/ 0 w 2616"/>
                <a:gd name="T69" fmla="*/ 1 h 3962"/>
                <a:gd name="T70" fmla="*/ 0 w 2616"/>
                <a:gd name="T71" fmla="*/ 1 h 3962"/>
                <a:gd name="T72" fmla="*/ 0 w 2616"/>
                <a:gd name="T73" fmla="*/ 1 h 3962"/>
                <a:gd name="T74" fmla="*/ 0 w 2616"/>
                <a:gd name="T75" fmla="*/ 1 h 3962"/>
                <a:gd name="T76" fmla="*/ 0 w 2616"/>
                <a:gd name="T77" fmla="*/ 1 h 3962"/>
                <a:gd name="T78" fmla="*/ 0 w 2616"/>
                <a:gd name="T79" fmla="*/ 1 h 3962"/>
                <a:gd name="T80" fmla="*/ 0 w 2616"/>
                <a:gd name="T81" fmla="*/ 1 h 3962"/>
                <a:gd name="T82" fmla="*/ 0 w 2616"/>
                <a:gd name="T83" fmla="*/ 1 h 3962"/>
                <a:gd name="T84" fmla="*/ 0 w 2616"/>
                <a:gd name="T85" fmla="*/ 1 h 39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16" h="3962">
                  <a:moveTo>
                    <a:pt x="1638" y="3482"/>
                  </a:moveTo>
                  <a:lnTo>
                    <a:pt x="2616" y="0"/>
                  </a:lnTo>
                  <a:lnTo>
                    <a:pt x="3" y="0"/>
                  </a:lnTo>
                  <a:lnTo>
                    <a:pt x="0" y="3962"/>
                  </a:lnTo>
                  <a:lnTo>
                    <a:pt x="96" y="3962"/>
                  </a:lnTo>
                  <a:lnTo>
                    <a:pt x="96" y="2447"/>
                  </a:lnTo>
                  <a:lnTo>
                    <a:pt x="405" y="2447"/>
                  </a:lnTo>
                  <a:lnTo>
                    <a:pt x="421" y="2447"/>
                  </a:lnTo>
                  <a:lnTo>
                    <a:pt x="466" y="2449"/>
                  </a:lnTo>
                  <a:lnTo>
                    <a:pt x="529" y="2458"/>
                  </a:lnTo>
                  <a:lnTo>
                    <a:pt x="602" y="2477"/>
                  </a:lnTo>
                  <a:lnTo>
                    <a:pt x="678" y="2513"/>
                  </a:lnTo>
                  <a:lnTo>
                    <a:pt x="748" y="2573"/>
                  </a:lnTo>
                  <a:lnTo>
                    <a:pt x="804" y="2656"/>
                  </a:lnTo>
                  <a:lnTo>
                    <a:pt x="828" y="2719"/>
                  </a:lnTo>
                  <a:lnTo>
                    <a:pt x="842" y="2790"/>
                  </a:lnTo>
                  <a:lnTo>
                    <a:pt x="850" y="2898"/>
                  </a:lnTo>
                  <a:lnTo>
                    <a:pt x="850" y="3002"/>
                  </a:lnTo>
                  <a:lnTo>
                    <a:pt x="842" y="3098"/>
                  </a:lnTo>
                  <a:lnTo>
                    <a:pt x="828" y="3171"/>
                  </a:lnTo>
                  <a:lnTo>
                    <a:pt x="817" y="3206"/>
                  </a:lnTo>
                  <a:lnTo>
                    <a:pt x="805" y="3228"/>
                  </a:lnTo>
                  <a:lnTo>
                    <a:pt x="779" y="3270"/>
                  </a:lnTo>
                  <a:lnTo>
                    <a:pt x="736" y="3322"/>
                  </a:lnTo>
                  <a:lnTo>
                    <a:pt x="675" y="3373"/>
                  </a:lnTo>
                  <a:lnTo>
                    <a:pt x="597" y="3408"/>
                  </a:lnTo>
                  <a:lnTo>
                    <a:pt x="496" y="3418"/>
                  </a:lnTo>
                  <a:lnTo>
                    <a:pt x="470" y="3418"/>
                  </a:lnTo>
                  <a:lnTo>
                    <a:pt x="421" y="3416"/>
                  </a:lnTo>
                  <a:lnTo>
                    <a:pt x="395" y="3414"/>
                  </a:lnTo>
                  <a:lnTo>
                    <a:pt x="395" y="3948"/>
                  </a:lnTo>
                  <a:lnTo>
                    <a:pt x="1117" y="3948"/>
                  </a:lnTo>
                  <a:lnTo>
                    <a:pt x="1104" y="3945"/>
                  </a:lnTo>
                  <a:lnTo>
                    <a:pt x="1073" y="3931"/>
                  </a:lnTo>
                  <a:lnTo>
                    <a:pt x="1031" y="3907"/>
                  </a:lnTo>
                  <a:lnTo>
                    <a:pt x="984" y="3867"/>
                  </a:lnTo>
                  <a:lnTo>
                    <a:pt x="943" y="3808"/>
                  </a:lnTo>
                  <a:lnTo>
                    <a:pt x="911" y="3728"/>
                  </a:lnTo>
                  <a:lnTo>
                    <a:pt x="899" y="3623"/>
                  </a:lnTo>
                  <a:lnTo>
                    <a:pt x="899" y="3609"/>
                  </a:lnTo>
                  <a:lnTo>
                    <a:pt x="899" y="3569"/>
                  </a:lnTo>
                  <a:lnTo>
                    <a:pt x="899" y="3507"/>
                  </a:lnTo>
                  <a:lnTo>
                    <a:pt x="899" y="3428"/>
                  </a:lnTo>
                  <a:lnTo>
                    <a:pt x="899" y="3340"/>
                  </a:lnTo>
                  <a:lnTo>
                    <a:pt x="899" y="3242"/>
                  </a:lnTo>
                  <a:lnTo>
                    <a:pt x="899" y="3143"/>
                  </a:lnTo>
                  <a:lnTo>
                    <a:pt x="899" y="3046"/>
                  </a:lnTo>
                  <a:lnTo>
                    <a:pt x="899" y="2957"/>
                  </a:lnTo>
                  <a:lnTo>
                    <a:pt x="899" y="2879"/>
                  </a:lnTo>
                  <a:lnTo>
                    <a:pt x="899" y="2816"/>
                  </a:lnTo>
                  <a:lnTo>
                    <a:pt x="899" y="2776"/>
                  </a:lnTo>
                  <a:lnTo>
                    <a:pt x="899" y="2762"/>
                  </a:lnTo>
                  <a:lnTo>
                    <a:pt x="897" y="2747"/>
                  </a:lnTo>
                  <a:lnTo>
                    <a:pt x="899" y="2708"/>
                  </a:lnTo>
                  <a:lnTo>
                    <a:pt x="908" y="2654"/>
                  </a:lnTo>
                  <a:lnTo>
                    <a:pt x="929" y="2593"/>
                  </a:lnTo>
                  <a:lnTo>
                    <a:pt x="969" y="2531"/>
                  </a:lnTo>
                  <a:lnTo>
                    <a:pt x="1033" y="2477"/>
                  </a:lnTo>
                  <a:lnTo>
                    <a:pt x="1127" y="2440"/>
                  </a:lnTo>
                  <a:lnTo>
                    <a:pt x="1139" y="2437"/>
                  </a:lnTo>
                  <a:lnTo>
                    <a:pt x="1172" y="2428"/>
                  </a:lnTo>
                  <a:lnTo>
                    <a:pt x="1223" y="2421"/>
                  </a:lnTo>
                  <a:lnTo>
                    <a:pt x="1285" y="2418"/>
                  </a:lnTo>
                  <a:lnTo>
                    <a:pt x="1355" y="2425"/>
                  </a:lnTo>
                  <a:lnTo>
                    <a:pt x="1426" y="2446"/>
                  </a:lnTo>
                  <a:lnTo>
                    <a:pt x="1494" y="2486"/>
                  </a:lnTo>
                  <a:lnTo>
                    <a:pt x="1557" y="2550"/>
                  </a:lnTo>
                  <a:lnTo>
                    <a:pt x="1565" y="2559"/>
                  </a:lnTo>
                  <a:lnTo>
                    <a:pt x="1588" y="2592"/>
                  </a:lnTo>
                  <a:lnTo>
                    <a:pt x="1612" y="2654"/>
                  </a:lnTo>
                  <a:lnTo>
                    <a:pt x="1628" y="2755"/>
                  </a:lnTo>
                  <a:lnTo>
                    <a:pt x="1624" y="2898"/>
                  </a:lnTo>
                  <a:lnTo>
                    <a:pt x="1550" y="2898"/>
                  </a:lnTo>
                  <a:lnTo>
                    <a:pt x="1411" y="2896"/>
                  </a:lnTo>
                  <a:lnTo>
                    <a:pt x="1334" y="2894"/>
                  </a:lnTo>
                  <a:lnTo>
                    <a:pt x="1334" y="2755"/>
                  </a:lnTo>
                  <a:lnTo>
                    <a:pt x="1331" y="2738"/>
                  </a:lnTo>
                  <a:lnTo>
                    <a:pt x="1311" y="2705"/>
                  </a:lnTo>
                  <a:lnTo>
                    <a:pt x="1266" y="2687"/>
                  </a:lnTo>
                  <a:lnTo>
                    <a:pt x="1221" y="2701"/>
                  </a:lnTo>
                  <a:lnTo>
                    <a:pt x="1204" y="2733"/>
                  </a:lnTo>
                  <a:lnTo>
                    <a:pt x="1200" y="2776"/>
                  </a:lnTo>
                  <a:lnTo>
                    <a:pt x="1200" y="2792"/>
                  </a:lnTo>
                  <a:lnTo>
                    <a:pt x="1200" y="2839"/>
                  </a:lnTo>
                  <a:lnTo>
                    <a:pt x="1200" y="2908"/>
                  </a:lnTo>
                  <a:lnTo>
                    <a:pt x="1200" y="2997"/>
                  </a:lnTo>
                  <a:lnTo>
                    <a:pt x="1200" y="3096"/>
                  </a:lnTo>
                  <a:lnTo>
                    <a:pt x="1200" y="3202"/>
                  </a:lnTo>
                  <a:lnTo>
                    <a:pt x="1200" y="3308"/>
                  </a:lnTo>
                  <a:lnTo>
                    <a:pt x="1200" y="3409"/>
                  </a:lnTo>
                  <a:lnTo>
                    <a:pt x="1200" y="3496"/>
                  </a:lnTo>
                  <a:lnTo>
                    <a:pt x="1200" y="3568"/>
                  </a:lnTo>
                  <a:lnTo>
                    <a:pt x="1200" y="3613"/>
                  </a:lnTo>
                  <a:lnTo>
                    <a:pt x="1200" y="3630"/>
                  </a:lnTo>
                  <a:lnTo>
                    <a:pt x="1202" y="3649"/>
                  </a:lnTo>
                  <a:lnTo>
                    <a:pt x="1216" y="3688"/>
                  </a:lnTo>
                  <a:lnTo>
                    <a:pt x="1263" y="3717"/>
                  </a:lnTo>
                  <a:lnTo>
                    <a:pt x="1303" y="3714"/>
                  </a:lnTo>
                  <a:lnTo>
                    <a:pt x="1336" y="3688"/>
                  </a:lnTo>
                  <a:lnTo>
                    <a:pt x="1350" y="3642"/>
                  </a:lnTo>
                  <a:lnTo>
                    <a:pt x="1350" y="3576"/>
                  </a:lnTo>
                  <a:lnTo>
                    <a:pt x="1350" y="3456"/>
                  </a:lnTo>
                  <a:lnTo>
                    <a:pt x="1350" y="3390"/>
                  </a:lnTo>
                  <a:lnTo>
                    <a:pt x="1268" y="3390"/>
                  </a:lnTo>
                  <a:lnTo>
                    <a:pt x="1268" y="3127"/>
                  </a:lnTo>
                  <a:lnTo>
                    <a:pt x="1638" y="3127"/>
                  </a:lnTo>
                  <a:lnTo>
                    <a:pt x="1638" y="3482"/>
                  </a:lnTo>
                  <a:lnTo>
                    <a:pt x="1649" y="3482"/>
                  </a:lnTo>
                  <a:lnTo>
                    <a:pt x="1638" y="3482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62"/>
            <p:cNvSpPr>
              <a:spLocks noEditPoints="1"/>
            </p:cNvSpPr>
            <p:nvPr/>
          </p:nvSpPr>
          <p:spPr bwMode="auto">
            <a:xfrm>
              <a:off x="19995" y="1044"/>
              <a:ext cx="231" cy="231"/>
            </a:xfrm>
            <a:custGeom>
              <a:avLst/>
              <a:gdLst>
                <a:gd name="T0" fmla="*/ 1 w 461"/>
                <a:gd name="T1" fmla="*/ 1 h 460"/>
                <a:gd name="T2" fmla="*/ 1 w 461"/>
                <a:gd name="T3" fmla="*/ 1 h 460"/>
                <a:gd name="T4" fmla="*/ 1 w 461"/>
                <a:gd name="T5" fmla="*/ 1 h 460"/>
                <a:gd name="T6" fmla="*/ 1 w 461"/>
                <a:gd name="T7" fmla="*/ 1 h 460"/>
                <a:gd name="T8" fmla="*/ 1 w 461"/>
                <a:gd name="T9" fmla="*/ 1 h 460"/>
                <a:gd name="T10" fmla="*/ 1 w 461"/>
                <a:gd name="T11" fmla="*/ 1 h 460"/>
                <a:gd name="T12" fmla="*/ 1 w 461"/>
                <a:gd name="T13" fmla="*/ 1 h 460"/>
                <a:gd name="T14" fmla="*/ 1 w 461"/>
                <a:gd name="T15" fmla="*/ 1 h 460"/>
                <a:gd name="T16" fmla="*/ 1 w 461"/>
                <a:gd name="T17" fmla="*/ 1 h 460"/>
                <a:gd name="T18" fmla="*/ 1 w 461"/>
                <a:gd name="T19" fmla="*/ 1 h 460"/>
                <a:gd name="T20" fmla="*/ 0 w 461"/>
                <a:gd name="T21" fmla="*/ 1 h 460"/>
                <a:gd name="T22" fmla="*/ 1 w 461"/>
                <a:gd name="T23" fmla="*/ 1 h 460"/>
                <a:gd name="T24" fmla="*/ 1 w 461"/>
                <a:gd name="T25" fmla="*/ 1 h 460"/>
                <a:gd name="T26" fmla="*/ 1 w 461"/>
                <a:gd name="T27" fmla="*/ 1 h 460"/>
                <a:gd name="T28" fmla="*/ 1 w 461"/>
                <a:gd name="T29" fmla="*/ 1 h 460"/>
                <a:gd name="T30" fmla="*/ 1 w 461"/>
                <a:gd name="T31" fmla="*/ 1 h 460"/>
                <a:gd name="T32" fmla="*/ 1 w 461"/>
                <a:gd name="T33" fmla="*/ 1 h 460"/>
                <a:gd name="T34" fmla="*/ 1 w 461"/>
                <a:gd name="T35" fmla="*/ 1 h 460"/>
                <a:gd name="T36" fmla="*/ 1 w 461"/>
                <a:gd name="T37" fmla="*/ 1 h 460"/>
                <a:gd name="T38" fmla="*/ 1 w 461"/>
                <a:gd name="T39" fmla="*/ 0 h 460"/>
                <a:gd name="T40" fmla="*/ 1 w 461"/>
                <a:gd name="T41" fmla="*/ 1 h 460"/>
                <a:gd name="T42" fmla="*/ 1 w 461"/>
                <a:gd name="T43" fmla="*/ 1 h 460"/>
                <a:gd name="T44" fmla="*/ 0 w 461"/>
                <a:gd name="T45" fmla="*/ 1 h 460"/>
                <a:gd name="T46" fmla="*/ 1 w 461"/>
                <a:gd name="T47" fmla="*/ 1 h 460"/>
                <a:gd name="T48" fmla="*/ 1 w 461"/>
                <a:gd name="T49" fmla="*/ 1 h 460"/>
                <a:gd name="T50" fmla="*/ 1 w 461"/>
                <a:gd name="T51" fmla="*/ 1 h 460"/>
                <a:gd name="T52" fmla="*/ 1 w 461"/>
                <a:gd name="T53" fmla="*/ 1 h 460"/>
                <a:gd name="T54" fmla="*/ 1 w 461"/>
                <a:gd name="T55" fmla="*/ 1 h 460"/>
                <a:gd name="T56" fmla="*/ 1 w 461"/>
                <a:gd name="T57" fmla="*/ 1 h 460"/>
                <a:gd name="T58" fmla="*/ 1 w 461"/>
                <a:gd name="T59" fmla="*/ 1 h 460"/>
                <a:gd name="T60" fmla="*/ 1 w 461"/>
                <a:gd name="T61" fmla="*/ 1 h 460"/>
                <a:gd name="T62" fmla="*/ 1 w 461"/>
                <a:gd name="T63" fmla="*/ 1 h 460"/>
                <a:gd name="T64" fmla="*/ 1 w 461"/>
                <a:gd name="T65" fmla="*/ 1 h 460"/>
                <a:gd name="T66" fmla="*/ 1 w 461"/>
                <a:gd name="T67" fmla="*/ 1 h 460"/>
                <a:gd name="T68" fmla="*/ 1 w 461"/>
                <a:gd name="T69" fmla="*/ 1 h 460"/>
                <a:gd name="T70" fmla="*/ 1 w 461"/>
                <a:gd name="T71" fmla="*/ 1 h 460"/>
                <a:gd name="T72" fmla="*/ 1 w 461"/>
                <a:gd name="T73" fmla="*/ 1 h 460"/>
                <a:gd name="T74" fmla="*/ 1 w 461"/>
                <a:gd name="T75" fmla="*/ 1 h 460"/>
                <a:gd name="T76" fmla="*/ 1 w 461"/>
                <a:gd name="T77" fmla="*/ 1 h 460"/>
                <a:gd name="T78" fmla="*/ 1 w 461"/>
                <a:gd name="T79" fmla="*/ 1 h 460"/>
                <a:gd name="T80" fmla="*/ 1 w 461"/>
                <a:gd name="T81" fmla="*/ 1 h 460"/>
                <a:gd name="T82" fmla="*/ 1 w 461"/>
                <a:gd name="T83" fmla="*/ 1 h 460"/>
                <a:gd name="T84" fmla="*/ 1 w 461"/>
                <a:gd name="T85" fmla="*/ 1 h 460"/>
                <a:gd name="T86" fmla="*/ 1 w 461"/>
                <a:gd name="T87" fmla="*/ 1 h 4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1" h="460">
                  <a:moveTo>
                    <a:pt x="42" y="228"/>
                  </a:moveTo>
                  <a:lnTo>
                    <a:pt x="56" y="153"/>
                  </a:lnTo>
                  <a:lnTo>
                    <a:pt x="96" y="91"/>
                  </a:lnTo>
                  <a:lnTo>
                    <a:pt x="157" y="49"/>
                  </a:lnTo>
                  <a:lnTo>
                    <a:pt x="231" y="35"/>
                  </a:lnTo>
                  <a:lnTo>
                    <a:pt x="306" y="49"/>
                  </a:lnTo>
                  <a:lnTo>
                    <a:pt x="365" y="91"/>
                  </a:lnTo>
                  <a:lnTo>
                    <a:pt x="405" y="153"/>
                  </a:lnTo>
                  <a:lnTo>
                    <a:pt x="419" y="228"/>
                  </a:lnTo>
                  <a:lnTo>
                    <a:pt x="405" y="306"/>
                  </a:lnTo>
                  <a:lnTo>
                    <a:pt x="365" y="369"/>
                  </a:lnTo>
                  <a:lnTo>
                    <a:pt x="306" y="411"/>
                  </a:lnTo>
                  <a:lnTo>
                    <a:pt x="231" y="425"/>
                  </a:lnTo>
                  <a:lnTo>
                    <a:pt x="157" y="411"/>
                  </a:lnTo>
                  <a:lnTo>
                    <a:pt x="96" y="369"/>
                  </a:lnTo>
                  <a:lnTo>
                    <a:pt x="56" y="306"/>
                  </a:lnTo>
                  <a:lnTo>
                    <a:pt x="42" y="228"/>
                  </a:lnTo>
                  <a:close/>
                  <a:moveTo>
                    <a:pt x="0" y="228"/>
                  </a:moveTo>
                  <a:lnTo>
                    <a:pt x="12" y="303"/>
                  </a:lnTo>
                  <a:lnTo>
                    <a:pt x="45" y="367"/>
                  </a:lnTo>
                  <a:lnTo>
                    <a:pt x="96" y="416"/>
                  </a:lnTo>
                  <a:lnTo>
                    <a:pt x="158" y="447"/>
                  </a:lnTo>
                  <a:lnTo>
                    <a:pt x="231" y="460"/>
                  </a:lnTo>
                  <a:lnTo>
                    <a:pt x="303" y="447"/>
                  </a:lnTo>
                  <a:lnTo>
                    <a:pt x="367" y="416"/>
                  </a:lnTo>
                  <a:lnTo>
                    <a:pt x="416" y="367"/>
                  </a:lnTo>
                  <a:lnTo>
                    <a:pt x="449" y="303"/>
                  </a:lnTo>
                  <a:lnTo>
                    <a:pt x="461" y="228"/>
                  </a:lnTo>
                  <a:lnTo>
                    <a:pt x="449" y="155"/>
                  </a:lnTo>
                  <a:lnTo>
                    <a:pt x="416" y="93"/>
                  </a:lnTo>
                  <a:lnTo>
                    <a:pt x="367" y="44"/>
                  </a:lnTo>
                  <a:lnTo>
                    <a:pt x="303" y="12"/>
                  </a:lnTo>
                  <a:lnTo>
                    <a:pt x="231" y="0"/>
                  </a:lnTo>
                  <a:lnTo>
                    <a:pt x="158" y="12"/>
                  </a:lnTo>
                  <a:lnTo>
                    <a:pt x="96" y="44"/>
                  </a:lnTo>
                  <a:lnTo>
                    <a:pt x="45" y="93"/>
                  </a:lnTo>
                  <a:lnTo>
                    <a:pt x="12" y="155"/>
                  </a:lnTo>
                  <a:lnTo>
                    <a:pt x="0" y="228"/>
                  </a:lnTo>
                  <a:close/>
                  <a:moveTo>
                    <a:pt x="141" y="364"/>
                  </a:moveTo>
                  <a:lnTo>
                    <a:pt x="183" y="364"/>
                  </a:lnTo>
                  <a:lnTo>
                    <a:pt x="183" y="247"/>
                  </a:lnTo>
                  <a:lnTo>
                    <a:pt x="228" y="247"/>
                  </a:lnTo>
                  <a:lnTo>
                    <a:pt x="301" y="364"/>
                  </a:lnTo>
                  <a:lnTo>
                    <a:pt x="346" y="364"/>
                  </a:lnTo>
                  <a:lnTo>
                    <a:pt x="325" y="333"/>
                  </a:lnTo>
                  <a:lnTo>
                    <a:pt x="289" y="275"/>
                  </a:lnTo>
                  <a:lnTo>
                    <a:pt x="270" y="244"/>
                  </a:lnTo>
                  <a:lnTo>
                    <a:pt x="304" y="235"/>
                  </a:lnTo>
                  <a:lnTo>
                    <a:pt x="331" y="213"/>
                  </a:lnTo>
                  <a:lnTo>
                    <a:pt x="339" y="173"/>
                  </a:lnTo>
                  <a:lnTo>
                    <a:pt x="329" y="131"/>
                  </a:lnTo>
                  <a:lnTo>
                    <a:pt x="298" y="105"/>
                  </a:lnTo>
                  <a:lnTo>
                    <a:pt x="245" y="96"/>
                  </a:lnTo>
                  <a:lnTo>
                    <a:pt x="219" y="96"/>
                  </a:lnTo>
                  <a:lnTo>
                    <a:pt x="169" y="96"/>
                  </a:lnTo>
                  <a:lnTo>
                    <a:pt x="141" y="96"/>
                  </a:lnTo>
                  <a:lnTo>
                    <a:pt x="141" y="364"/>
                  </a:lnTo>
                  <a:close/>
                  <a:moveTo>
                    <a:pt x="183" y="129"/>
                  </a:moveTo>
                  <a:lnTo>
                    <a:pt x="198" y="129"/>
                  </a:lnTo>
                  <a:lnTo>
                    <a:pt x="224" y="129"/>
                  </a:lnTo>
                  <a:lnTo>
                    <a:pt x="238" y="129"/>
                  </a:lnTo>
                  <a:lnTo>
                    <a:pt x="266" y="133"/>
                  </a:lnTo>
                  <a:lnTo>
                    <a:pt x="289" y="145"/>
                  </a:lnTo>
                  <a:lnTo>
                    <a:pt x="298" y="171"/>
                  </a:lnTo>
                  <a:lnTo>
                    <a:pt x="287" y="202"/>
                  </a:lnTo>
                  <a:lnTo>
                    <a:pt x="261" y="213"/>
                  </a:lnTo>
                  <a:lnTo>
                    <a:pt x="226" y="216"/>
                  </a:lnTo>
                  <a:lnTo>
                    <a:pt x="216" y="216"/>
                  </a:lnTo>
                  <a:lnTo>
                    <a:pt x="195" y="216"/>
                  </a:lnTo>
                  <a:lnTo>
                    <a:pt x="183" y="216"/>
                  </a:lnTo>
                  <a:lnTo>
                    <a:pt x="183" y="129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0" y="3429000"/>
            <a:ext cx="9140825" cy="0"/>
          </a:xfrm>
          <a:prstGeom prst="line">
            <a:avLst/>
          </a:prstGeom>
          <a:noFill/>
          <a:ln w="25400">
            <a:solidFill>
              <a:srgbClr val="FAA5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51" name="Rectangle 79"/>
          <p:cNvSpPr>
            <a:spLocks noGrp="1" noChangeArrowheads="1"/>
          </p:cNvSpPr>
          <p:nvPr>
            <p:ph type="subTitle" idx="1"/>
          </p:nvPr>
        </p:nvSpPr>
        <p:spPr>
          <a:xfrm>
            <a:off x="2806700" y="4724400"/>
            <a:ext cx="5867400" cy="762000"/>
          </a:xfrm>
        </p:spPr>
        <p:txBody>
          <a:bodyPr lIns="228600"/>
          <a:lstStyle>
            <a:lvl1pPr algn="r">
              <a:defRPr b="0" cap="all" baseline="0">
                <a:solidFill>
                  <a:srgbClr val="006699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90825" y="3505200"/>
            <a:ext cx="5895975" cy="1046440"/>
          </a:xfrm>
        </p:spPr>
        <p:txBody>
          <a:bodyPr lIns="228557" bIns="0" anchor="t">
            <a:spAutoFit/>
          </a:bodyPr>
          <a:lstStyle>
            <a:lvl1pPr algn="r">
              <a:defRPr sz="3400">
                <a:solidFill>
                  <a:srgbClr val="0066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70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4900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0950"/>
            <a:ext cx="4038600" cy="46799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0950"/>
            <a:ext cx="4038600" cy="46799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0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20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51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0950"/>
            <a:ext cx="4038600" cy="46799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0950"/>
            <a:ext cx="4038600" cy="46799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34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969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457200" y="2362200"/>
            <a:ext cx="817563" cy="838200"/>
            <a:chOff x="18142" y="955"/>
            <a:chExt cx="2084" cy="2140"/>
          </a:xfrm>
        </p:grpSpPr>
        <p:sp>
          <p:nvSpPr>
            <p:cNvPr id="5" name="Rectangle 56"/>
            <p:cNvSpPr>
              <a:spLocks noChangeArrowheads="1"/>
            </p:cNvSpPr>
            <p:nvPr/>
          </p:nvSpPr>
          <p:spPr bwMode="auto">
            <a:xfrm>
              <a:off x="18142" y="955"/>
              <a:ext cx="1870" cy="21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600" dirty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" name="Freeform 57"/>
            <p:cNvSpPr>
              <a:spLocks/>
            </p:cNvSpPr>
            <p:nvPr/>
          </p:nvSpPr>
          <p:spPr bwMode="auto">
            <a:xfrm>
              <a:off x="19101" y="2390"/>
              <a:ext cx="397" cy="620"/>
            </a:xfrm>
            <a:custGeom>
              <a:avLst/>
              <a:gdLst>
                <a:gd name="T0" fmla="*/ 1 w 790"/>
                <a:gd name="T1" fmla="*/ 1 h 1238"/>
                <a:gd name="T2" fmla="*/ 0 w 790"/>
                <a:gd name="T3" fmla="*/ 1 h 1238"/>
                <a:gd name="T4" fmla="*/ 1 w 790"/>
                <a:gd name="T5" fmla="*/ 1 h 1238"/>
                <a:gd name="T6" fmla="*/ 1 w 790"/>
                <a:gd name="T7" fmla="*/ 1 h 1238"/>
                <a:gd name="T8" fmla="*/ 1 w 790"/>
                <a:gd name="T9" fmla="*/ 1 h 1238"/>
                <a:gd name="T10" fmla="*/ 1 w 790"/>
                <a:gd name="T11" fmla="*/ 1 h 1238"/>
                <a:gd name="T12" fmla="*/ 1 w 790"/>
                <a:gd name="T13" fmla="*/ 1 h 1238"/>
                <a:gd name="T14" fmla="*/ 1 w 790"/>
                <a:gd name="T15" fmla="*/ 1 h 1238"/>
                <a:gd name="T16" fmla="*/ 1 w 790"/>
                <a:gd name="T17" fmla="*/ 1 h 1238"/>
                <a:gd name="T18" fmla="*/ 1 w 790"/>
                <a:gd name="T19" fmla="*/ 1 h 1238"/>
                <a:gd name="T20" fmla="*/ 1 w 790"/>
                <a:gd name="T21" fmla="*/ 1 h 1238"/>
                <a:gd name="T22" fmla="*/ 1 w 790"/>
                <a:gd name="T23" fmla="*/ 1 h 1238"/>
                <a:gd name="T24" fmla="*/ 1 w 790"/>
                <a:gd name="T25" fmla="*/ 1 h 1238"/>
                <a:gd name="T26" fmla="*/ 1 w 790"/>
                <a:gd name="T27" fmla="*/ 1 h 1238"/>
                <a:gd name="T28" fmla="*/ 1 w 790"/>
                <a:gd name="T29" fmla="*/ 0 h 1238"/>
                <a:gd name="T30" fmla="*/ 1 w 790"/>
                <a:gd name="T31" fmla="*/ 1 h 1238"/>
                <a:gd name="T32" fmla="*/ 1 w 790"/>
                <a:gd name="T33" fmla="*/ 1 h 1238"/>
                <a:gd name="T34" fmla="*/ 1 w 790"/>
                <a:gd name="T35" fmla="*/ 1 h 1238"/>
                <a:gd name="T36" fmla="*/ 1 w 790"/>
                <a:gd name="T37" fmla="*/ 1 h 1238"/>
                <a:gd name="T38" fmla="*/ 1 w 790"/>
                <a:gd name="T39" fmla="*/ 1 h 1238"/>
                <a:gd name="T40" fmla="*/ 1 w 790"/>
                <a:gd name="T41" fmla="*/ 1 h 1238"/>
                <a:gd name="T42" fmla="*/ 1 w 790"/>
                <a:gd name="T43" fmla="*/ 1 h 1238"/>
                <a:gd name="T44" fmla="*/ 1 w 790"/>
                <a:gd name="T45" fmla="*/ 1 h 1238"/>
                <a:gd name="T46" fmla="*/ 1 w 790"/>
                <a:gd name="T47" fmla="*/ 1 h 1238"/>
                <a:gd name="T48" fmla="*/ 1 w 790"/>
                <a:gd name="T49" fmla="*/ 1 h 1238"/>
                <a:gd name="T50" fmla="*/ 1 w 790"/>
                <a:gd name="T51" fmla="*/ 1 h 1238"/>
                <a:gd name="T52" fmla="*/ 1 w 790"/>
                <a:gd name="T53" fmla="*/ 1 h 1238"/>
                <a:gd name="T54" fmla="*/ 1 w 790"/>
                <a:gd name="T55" fmla="*/ 1 h 1238"/>
                <a:gd name="T56" fmla="*/ 1 w 790"/>
                <a:gd name="T57" fmla="*/ 1 h 1238"/>
                <a:gd name="T58" fmla="*/ 1 w 790"/>
                <a:gd name="T59" fmla="*/ 1 h 1238"/>
                <a:gd name="T60" fmla="*/ 1 w 790"/>
                <a:gd name="T61" fmla="*/ 1 h 1238"/>
                <a:gd name="T62" fmla="*/ 1 w 790"/>
                <a:gd name="T63" fmla="*/ 1 h 1238"/>
                <a:gd name="T64" fmla="*/ 1 w 790"/>
                <a:gd name="T65" fmla="*/ 1 h 1238"/>
                <a:gd name="T66" fmla="*/ 1 w 790"/>
                <a:gd name="T67" fmla="*/ 1 h 1238"/>
                <a:gd name="T68" fmla="*/ 1 w 790"/>
                <a:gd name="T69" fmla="*/ 1 h 1238"/>
                <a:gd name="T70" fmla="*/ 1 w 790"/>
                <a:gd name="T71" fmla="*/ 1 h 1238"/>
                <a:gd name="T72" fmla="*/ 1 w 790"/>
                <a:gd name="T73" fmla="*/ 1 h 1238"/>
                <a:gd name="T74" fmla="*/ 1 w 790"/>
                <a:gd name="T75" fmla="*/ 1 h 1238"/>
                <a:gd name="T76" fmla="*/ 1 w 790"/>
                <a:gd name="T77" fmla="*/ 1 h 1238"/>
                <a:gd name="T78" fmla="*/ 1 w 790"/>
                <a:gd name="T79" fmla="*/ 1 h 1238"/>
                <a:gd name="T80" fmla="*/ 1 w 790"/>
                <a:gd name="T81" fmla="*/ 1 h 1238"/>
                <a:gd name="T82" fmla="*/ 1 w 790"/>
                <a:gd name="T83" fmla="*/ 1 h 1238"/>
                <a:gd name="T84" fmla="*/ 1 w 790"/>
                <a:gd name="T85" fmla="*/ 1 h 1238"/>
                <a:gd name="T86" fmla="*/ 1 w 790"/>
                <a:gd name="T87" fmla="*/ 1 h 12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0" h="1238">
                  <a:moveTo>
                    <a:pt x="78" y="1113"/>
                  </a:moveTo>
                  <a:lnTo>
                    <a:pt x="31" y="1021"/>
                  </a:lnTo>
                  <a:lnTo>
                    <a:pt x="7" y="937"/>
                  </a:lnTo>
                  <a:lnTo>
                    <a:pt x="0" y="861"/>
                  </a:lnTo>
                  <a:lnTo>
                    <a:pt x="5" y="794"/>
                  </a:lnTo>
                  <a:lnTo>
                    <a:pt x="23" y="737"/>
                  </a:lnTo>
                  <a:lnTo>
                    <a:pt x="44" y="690"/>
                  </a:lnTo>
                  <a:lnTo>
                    <a:pt x="68" y="652"/>
                  </a:lnTo>
                  <a:lnTo>
                    <a:pt x="91" y="624"/>
                  </a:lnTo>
                  <a:lnTo>
                    <a:pt x="106" y="607"/>
                  </a:lnTo>
                  <a:lnTo>
                    <a:pt x="113" y="601"/>
                  </a:lnTo>
                  <a:lnTo>
                    <a:pt x="134" y="581"/>
                  </a:lnTo>
                  <a:lnTo>
                    <a:pt x="174" y="540"/>
                  </a:lnTo>
                  <a:lnTo>
                    <a:pt x="195" y="520"/>
                  </a:lnTo>
                  <a:lnTo>
                    <a:pt x="143" y="426"/>
                  </a:lnTo>
                  <a:lnTo>
                    <a:pt x="115" y="342"/>
                  </a:lnTo>
                  <a:lnTo>
                    <a:pt x="106" y="271"/>
                  </a:lnTo>
                  <a:lnTo>
                    <a:pt x="111" y="208"/>
                  </a:lnTo>
                  <a:lnTo>
                    <a:pt x="129" y="153"/>
                  </a:lnTo>
                  <a:lnTo>
                    <a:pt x="195" y="64"/>
                  </a:lnTo>
                  <a:lnTo>
                    <a:pt x="275" y="19"/>
                  </a:lnTo>
                  <a:lnTo>
                    <a:pt x="311" y="7"/>
                  </a:lnTo>
                  <a:lnTo>
                    <a:pt x="346" y="1"/>
                  </a:lnTo>
                  <a:lnTo>
                    <a:pt x="428" y="0"/>
                  </a:lnTo>
                  <a:lnTo>
                    <a:pt x="529" y="17"/>
                  </a:lnTo>
                  <a:lnTo>
                    <a:pt x="623" y="73"/>
                  </a:lnTo>
                  <a:lnTo>
                    <a:pt x="640" y="88"/>
                  </a:lnTo>
                  <a:lnTo>
                    <a:pt x="673" y="149"/>
                  </a:lnTo>
                  <a:lnTo>
                    <a:pt x="694" y="276"/>
                  </a:lnTo>
                  <a:lnTo>
                    <a:pt x="694" y="297"/>
                  </a:lnTo>
                  <a:lnTo>
                    <a:pt x="694" y="332"/>
                  </a:lnTo>
                  <a:lnTo>
                    <a:pt x="694" y="353"/>
                  </a:lnTo>
                  <a:lnTo>
                    <a:pt x="463" y="353"/>
                  </a:lnTo>
                  <a:lnTo>
                    <a:pt x="463" y="328"/>
                  </a:lnTo>
                  <a:lnTo>
                    <a:pt x="463" y="283"/>
                  </a:lnTo>
                  <a:lnTo>
                    <a:pt x="463" y="260"/>
                  </a:lnTo>
                  <a:lnTo>
                    <a:pt x="444" y="217"/>
                  </a:lnTo>
                  <a:lnTo>
                    <a:pt x="414" y="201"/>
                  </a:lnTo>
                  <a:lnTo>
                    <a:pt x="398" y="198"/>
                  </a:lnTo>
                  <a:lnTo>
                    <a:pt x="355" y="205"/>
                  </a:lnTo>
                  <a:lnTo>
                    <a:pt x="331" y="234"/>
                  </a:lnTo>
                  <a:lnTo>
                    <a:pt x="324" y="274"/>
                  </a:lnTo>
                  <a:lnTo>
                    <a:pt x="322" y="283"/>
                  </a:lnTo>
                  <a:lnTo>
                    <a:pt x="327" y="314"/>
                  </a:lnTo>
                  <a:lnTo>
                    <a:pt x="358" y="374"/>
                  </a:lnTo>
                  <a:lnTo>
                    <a:pt x="400" y="438"/>
                  </a:lnTo>
                  <a:lnTo>
                    <a:pt x="458" y="521"/>
                  </a:lnTo>
                  <a:lnTo>
                    <a:pt x="518" y="607"/>
                  </a:lnTo>
                  <a:lnTo>
                    <a:pt x="565" y="671"/>
                  </a:lnTo>
                  <a:lnTo>
                    <a:pt x="584" y="697"/>
                  </a:lnTo>
                  <a:lnTo>
                    <a:pt x="584" y="534"/>
                  </a:lnTo>
                  <a:lnTo>
                    <a:pt x="786" y="534"/>
                  </a:lnTo>
                  <a:lnTo>
                    <a:pt x="786" y="554"/>
                  </a:lnTo>
                  <a:lnTo>
                    <a:pt x="786" y="608"/>
                  </a:lnTo>
                  <a:lnTo>
                    <a:pt x="786" y="690"/>
                  </a:lnTo>
                  <a:lnTo>
                    <a:pt x="786" y="786"/>
                  </a:lnTo>
                  <a:lnTo>
                    <a:pt x="786" y="890"/>
                  </a:lnTo>
                  <a:lnTo>
                    <a:pt x="786" y="991"/>
                  </a:lnTo>
                  <a:lnTo>
                    <a:pt x="786" y="1080"/>
                  </a:lnTo>
                  <a:lnTo>
                    <a:pt x="788" y="1148"/>
                  </a:lnTo>
                  <a:lnTo>
                    <a:pt x="788" y="1184"/>
                  </a:lnTo>
                  <a:lnTo>
                    <a:pt x="790" y="1201"/>
                  </a:lnTo>
                  <a:lnTo>
                    <a:pt x="776" y="1229"/>
                  </a:lnTo>
                  <a:lnTo>
                    <a:pt x="722" y="1238"/>
                  </a:lnTo>
                  <a:lnTo>
                    <a:pt x="666" y="1238"/>
                  </a:lnTo>
                  <a:lnTo>
                    <a:pt x="544" y="1238"/>
                  </a:lnTo>
                  <a:lnTo>
                    <a:pt x="423" y="1238"/>
                  </a:lnTo>
                  <a:lnTo>
                    <a:pt x="369" y="1238"/>
                  </a:lnTo>
                  <a:lnTo>
                    <a:pt x="78" y="1113"/>
                  </a:lnTo>
                  <a:close/>
                </a:path>
              </a:pathLst>
            </a:custGeom>
            <a:solidFill>
              <a:srgbClr val="FFA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58"/>
            <p:cNvSpPr>
              <a:spLocks/>
            </p:cNvSpPr>
            <p:nvPr/>
          </p:nvSpPr>
          <p:spPr bwMode="auto">
            <a:xfrm>
              <a:off x="19222" y="2738"/>
              <a:ext cx="166" cy="170"/>
            </a:xfrm>
            <a:custGeom>
              <a:avLst/>
              <a:gdLst>
                <a:gd name="T0" fmla="*/ 0 w 336"/>
                <a:gd name="T1" fmla="*/ 0 h 343"/>
                <a:gd name="T2" fmla="*/ 0 w 336"/>
                <a:gd name="T3" fmla="*/ 0 h 343"/>
                <a:gd name="T4" fmla="*/ 0 w 336"/>
                <a:gd name="T5" fmla="*/ 0 h 343"/>
                <a:gd name="T6" fmla="*/ 0 w 336"/>
                <a:gd name="T7" fmla="*/ 0 h 343"/>
                <a:gd name="T8" fmla="*/ 0 w 336"/>
                <a:gd name="T9" fmla="*/ 0 h 343"/>
                <a:gd name="T10" fmla="*/ 0 w 336"/>
                <a:gd name="T11" fmla="*/ 0 h 343"/>
                <a:gd name="T12" fmla="*/ 0 w 336"/>
                <a:gd name="T13" fmla="*/ 0 h 343"/>
                <a:gd name="T14" fmla="*/ 0 w 336"/>
                <a:gd name="T15" fmla="*/ 0 h 343"/>
                <a:gd name="T16" fmla="*/ 0 w 336"/>
                <a:gd name="T17" fmla="*/ 0 h 343"/>
                <a:gd name="T18" fmla="*/ 0 w 336"/>
                <a:gd name="T19" fmla="*/ 0 h 343"/>
                <a:gd name="T20" fmla="*/ 0 w 336"/>
                <a:gd name="T21" fmla="*/ 0 h 343"/>
                <a:gd name="T22" fmla="*/ 0 w 336"/>
                <a:gd name="T23" fmla="*/ 0 h 343"/>
                <a:gd name="T24" fmla="*/ 0 w 336"/>
                <a:gd name="T25" fmla="*/ 0 h 343"/>
                <a:gd name="T26" fmla="*/ 0 w 336"/>
                <a:gd name="T27" fmla="*/ 0 h 343"/>
                <a:gd name="T28" fmla="*/ 0 w 336"/>
                <a:gd name="T29" fmla="*/ 0 h 343"/>
                <a:gd name="T30" fmla="*/ 0 w 336"/>
                <a:gd name="T31" fmla="*/ 0 h 343"/>
                <a:gd name="T32" fmla="*/ 0 w 336"/>
                <a:gd name="T33" fmla="*/ 0 h 343"/>
                <a:gd name="T34" fmla="*/ 0 w 336"/>
                <a:gd name="T35" fmla="*/ 0 h 343"/>
                <a:gd name="T36" fmla="*/ 0 w 336"/>
                <a:gd name="T37" fmla="*/ 0 h 343"/>
                <a:gd name="T38" fmla="*/ 0 w 336"/>
                <a:gd name="T39" fmla="*/ 0 h 343"/>
                <a:gd name="T40" fmla="*/ 0 w 336"/>
                <a:gd name="T41" fmla="*/ 0 h 343"/>
                <a:gd name="T42" fmla="*/ 0 w 336"/>
                <a:gd name="T43" fmla="*/ 0 h 3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6" h="343">
                  <a:moveTo>
                    <a:pt x="333" y="343"/>
                  </a:moveTo>
                  <a:lnTo>
                    <a:pt x="336" y="325"/>
                  </a:lnTo>
                  <a:lnTo>
                    <a:pt x="308" y="292"/>
                  </a:lnTo>
                  <a:lnTo>
                    <a:pt x="239" y="211"/>
                  </a:lnTo>
                  <a:lnTo>
                    <a:pt x="157" y="115"/>
                  </a:lnTo>
                  <a:lnTo>
                    <a:pt x="89" y="35"/>
                  </a:lnTo>
                  <a:lnTo>
                    <a:pt x="60" y="0"/>
                  </a:lnTo>
                  <a:lnTo>
                    <a:pt x="30" y="37"/>
                  </a:lnTo>
                  <a:lnTo>
                    <a:pt x="4" y="104"/>
                  </a:lnTo>
                  <a:lnTo>
                    <a:pt x="0" y="191"/>
                  </a:lnTo>
                  <a:lnTo>
                    <a:pt x="39" y="285"/>
                  </a:lnTo>
                  <a:lnTo>
                    <a:pt x="60" y="303"/>
                  </a:lnTo>
                  <a:lnTo>
                    <a:pt x="119" y="332"/>
                  </a:lnTo>
                  <a:lnTo>
                    <a:pt x="211" y="343"/>
                  </a:lnTo>
                  <a:lnTo>
                    <a:pt x="242" y="343"/>
                  </a:lnTo>
                  <a:lnTo>
                    <a:pt x="301" y="343"/>
                  </a:lnTo>
                  <a:lnTo>
                    <a:pt x="333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59"/>
            <p:cNvSpPr>
              <a:spLocks/>
            </p:cNvSpPr>
            <p:nvPr/>
          </p:nvSpPr>
          <p:spPr bwMode="auto">
            <a:xfrm>
              <a:off x="19538" y="1036"/>
              <a:ext cx="393" cy="1982"/>
            </a:xfrm>
            <a:custGeom>
              <a:avLst/>
              <a:gdLst>
                <a:gd name="T0" fmla="*/ 0 w 785"/>
                <a:gd name="T1" fmla="*/ 0 h 3959"/>
                <a:gd name="T2" fmla="*/ 0 w 785"/>
                <a:gd name="T3" fmla="*/ 1 h 3959"/>
                <a:gd name="T4" fmla="*/ 1 w 785"/>
                <a:gd name="T5" fmla="*/ 1 h 3959"/>
                <a:gd name="T6" fmla="*/ 1 w 785"/>
                <a:gd name="T7" fmla="*/ 1 h 3959"/>
                <a:gd name="T8" fmla="*/ 1 w 785"/>
                <a:gd name="T9" fmla="*/ 1 h 3959"/>
                <a:gd name="T10" fmla="*/ 1 w 785"/>
                <a:gd name="T11" fmla="*/ 1 h 3959"/>
                <a:gd name="T12" fmla="*/ 1 w 785"/>
                <a:gd name="T13" fmla="*/ 1 h 3959"/>
                <a:gd name="T14" fmla="*/ 1 w 785"/>
                <a:gd name="T15" fmla="*/ 1 h 3959"/>
                <a:gd name="T16" fmla="*/ 1 w 785"/>
                <a:gd name="T17" fmla="*/ 1 h 3959"/>
                <a:gd name="T18" fmla="*/ 1 w 785"/>
                <a:gd name="T19" fmla="*/ 1 h 3959"/>
                <a:gd name="T20" fmla="*/ 1 w 785"/>
                <a:gd name="T21" fmla="*/ 1 h 3959"/>
                <a:gd name="T22" fmla="*/ 1 w 785"/>
                <a:gd name="T23" fmla="*/ 1 h 3959"/>
                <a:gd name="T24" fmla="*/ 1 w 785"/>
                <a:gd name="T25" fmla="*/ 1 h 3959"/>
                <a:gd name="T26" fmla="*/ 1 w 785"/>
                <a:gd name="T27" fmla="*/ 1 h 3959"/>
                <a:gd name="T28" fmla="*/ 1 w 785"/>
                <a:gd name="T29" fmla="*/ 1 h 3959"/>
                <a:gd name="T30" fmla="*/ 1 w 785"/>
                <a:gd name="T31" fmla="*/ 0 h 3959"/>
                <a:gd name="T32" fmla="*/ 0 w 785"/>
                <a:gd name="T33" fmla="*/ 0 h 39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5" h="3959">
                  <a:moveTo>
                    <a:pt x="0" y="0"/>
                  </a:moveTo>
                  <a:lnTo>
                    <a:pt x="0" y="3959"/>
                  </a:lnTo>
                  <a:lnTo>
                    <a:pt x="49" y="3959"/>
                  </a:lnTo>
                  <a:lnTo>
                    <a:pt x="49" y="2454"/>
                  </a:lnTo>
                  <a:lnTo>
                    <a:pt x="696" y="2454"/>
                  </a:lnTo>
                  <a:lnTo>
                    <a:pt x="696" y="2720"/>
                  </a:lnTo>
                  <a:lnTo>
                    <a:pt x="369" y="2720"/>
                  </a:lnTo>
                  <a:lnTo>
                    <a:pt x="369" y="3056"/>
                  </a:lnTo>
                  <a:lnTo>
                    <a:pt x="696" y="3056"/>
                  </a:lnTo>
                  <a:lnTo>
                    <a:pt x="696" y="3322"/>
                  </a:lnTo>
                  <a:lnTo>
                    <a:pt x="369" y="3322"/>
                  </a:lnTo>
                  <a:lnTo>
                    <a:pt x="369" y="3684"/>
                  </a:lnTo>
                  <a:lnTo>
                    <a:pt x="696" y="3684"/>
                  </a:lnTo>
                  <a:lnTo>
                    <a:pt x="696" y="3945"/>
                  </a:lnTo>
                  <a:lnTo>
                    <a:pt x="785" y="3945"/>
                  </a:lnTo>
                  <a:lnTo>
                    <a:pt x="7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60"/>
            <p:cNvSpPr>
              <a:spLocks/>
            </p:cNvSpPr>
            <p:nvPr/>
          </p:nvSpPr>
          <p:spPr bwMode="auto">
            <a:xfrm>
              <a:off x="18421" y="2398"/>
              <a:ext cx="77" cy="219"/>
            </a:xfrm>
            <a:custGeom>
              <a:avLst/>
              <a:gdLst>
                <a:gd name="T0" fmla="*/ 0 w 152"/>
                <a:gd name="T1" fmla="*/ 0 h 435"/>
                <a:gd name="T2" fmla="*/ 0 w 152"/>
                <a:gd name="T3" fmla="*/ 1 h 435"/>
                <a:gd name="T4" fmla="*/ 0 w 152"/>
                <a:gd name="T5" fmla="*/ 1 h 435"/>
                <a:gd name="T6" fmla="*/ 0 w 152"/>
                <a:gd name="T7" fmla="*/ 1 h 435"/>
                <a:gd name="T8" fmla="*/ 0 w 152"/>
                <a:gd name="T9" fmla="*/ 1 h 435"/>
                <a:gd name="T10" fmla="*/ 0 w 152"/>
                <a:gd name="T11" fmla="*/ 1 h 435"/>
                <a:gd name="T12" fmla="*/ 0 w 152"/>
                <a:gd name="T13" fmla="*/ 1 h 435"/>
                <a:gd name="T14" fmla="*/ 0 w 152"/>
                <a:gd name="T15" fmla="*/ 1 h 435"/>
                <a:gd name="T16" fmla="*/ 1 w 152"/>
                <a:gd name="T17" fmla="*/ 1 h 435"/>
                <a:gd name="T18" fmla="*/ 1 w 152"/>
                <a:gd name="T19" fmla="*/ 1 h 435"/>
                <a:gd name="T20" fmla="*/ 1 w 152"/>
                <a:gd name="T21" fmla="*/ 1 h 435"/>
                <a:gd name="T22" fmla="*/ 1 w 152"/>
                <a:gd name="T23" fmla="*/ 1 h 435"/>
                <a:gd name="T24" fmla="*/ 1 w 152"/>
                <a:gd name="T25" fmla="*/ 1 h 435"/>
                <a:gd name="T26" fmla="*/ 1 w 152"/>
                <a:gd name="T27" fmla="*/ 1 h 435"/>
                <a:gd name="T28" fmla="*/ 1 w 152"/>
                <a:gd name="T29" fmla="*/ 1 h 435"/>
                <a:gd name="T30" fmla="*/ 1 w 152"/>
                <a:gd name="T31" fmla="*/ 1 h 435"/>
                <a:gd name="T32" fmla="*/ 1 w 152"/>
                <a:gd name="T33" fmla="*/ 1 h 435"/>
                <a:gd name="T34" fmla="*/ 1 w 152"/>
                <a:gd name="T35" fmla="*/ 1 h 435"/>
                <a:gd name="T36" fmla="*/ 0 w 152"/>
                <a:gd name="T37" fmla="*/ 0 h 435"/>
                <a:gd name="T38" fmla="*/ 0 w 152"/>
                <a:gd name="T39" fmla="*/ 0 h 4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2" h="435">
                  <a:moveTo>
                    <a:pt x="0" y="0"/>
                  </a:moveTo>
                  <a:lnTo>
                    <a:pt x="0" y="34"/>
                  </a:lnTo>
                  <a:lnTo>
                    <a:pt x="0" y="114"/>
                  </a:lnTo>
                  <a:lnTo>
                    <a:pt x="0" y="218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75" y="423"/>
                  </a:lnTo>
                  <a:lnTo>
                    <a:pt x="124" y="371"/>
                  </a:lnTo>
                  <a:lnTo>
                    <a:pt x="146" y="298"/>
                  </a:lnTo>
                  <a:lnTo>
                    <a:pt x="152" y="221"/>
                  </a:lnTo>
                  <a:lnTo>
                    <a:pt x="150" y="157"/>
                  </a:lnTo>
                  <a:lnTo>
                    <a:pt x="143" y="110"/>
                  </a:lnTo>
                  <a:lnTo>
                    <a:pt x="126" y="63"/>
                  </a:lnTo>
                  <a:lnTo>
                    <a:pt x="8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61"/>
            <p:cNvSpPr>
              <a:spLocks/>
            </p:cNvSpPr>
            <p:nvPr/>
          </p:nvSpPr>
          <p:spPr bwMode="auto">
            <a:xfrm>
              <a:off x="18223" y="1036"/>
              <a:ext cx="1307" cy="1982"/>
            </a:xfrm>
            <a:custGeom>
              <a:avLst/>
              <a:gdLst>
                <a:gd name="T0" fmla="*/ 0 w 2616"/>
                <a:gd name="T1" fmla="*/ 0 h 3962"/>
                <a:gd name="T2" fmla="*/ 0 w 2616"/>
                <a:gd name="T3" fmla="*/ 1 h 3962"/>
                <a:gd name="T4" fmla="*/ 0 w 2616"/>
                <a:gd name="T5" fmla="*/ 1 h 3962"/>
                <a:gd name="T6" fmla="*/ 0 w 2616"/>
                <a:gd name="T7" fmla="*/ 1 h 3962"/>
                <a:gd name="T8" fmla="*/ 0 w 2616"/>
                <a:gd name="T9" fmla="*/ 1 h 3962"/>
                <a:gd name="T10" fmla="*/ 0 w 2616"/>
                <a:gd name="T11" fmla="*/ 1 h 3962"/>
                <a:gd name="T12" fmla="*/ 0 w 2616"/>
                <a:gd name="T13" fmla="*/ 1 h 3962"/>
                <a:gd name="T14" fmla="*/ 0 w 2616"/>
                <a:gd name="T15" fmla="*/ 1 h 3962"/>
                <a:gd name="T16" fmla="*/ 0 w 2616"/>
                <a:gd name="T17" fmla="*/ 1 h 3962"/>
                <a:gd name="T18" fmla="*/ 0 w 2616"/>
                <a:gd name="T19" fmla="*/ 1 h 3962"/>
                <a:gd name="T20" fmla="*/ 0 w 2616"/>
                <a:gd name="T21" fmla="*/ 1 h 3962"/>
                <a:gd name="T22" fmla="*/ 0 w 2616"/>
                <a:gd name="T23" fmla="*/ 1 h 3962"/>
                <a:gd name="T24" fmla="*/ 0 w 2616"/>
                <a:gd name="T25" fmla="*/ 1 h 3962"/>
                <a:gd name="T26" fmla="*/ 0 w 2616"/>
                <a:gd name="T27" fmla="*/ 1 h 3962"/>
                <a:gd name="T28" fmla="*/ 0 w 2616"/>
                <a:gd name="T29" fmla="*/ 1 h 3962"/>
                <a:gd name="T30" fmla="*/ 0 w 2616"/>
                <a:gd name="T31" fmla="*/ 1 h 3962"/>
                <a:gd name="T32" fmla="*/ 0 w 2616"/>
                <a:gd name="T33" fmla="*/ 1 h 3962"/>
                <a:gd name="T34" fmla="*/ 0 w 2616"/>
                <a:gd name="T35" fmla="*/ 1 h 3962"/>
                <a:gd name="T36" fmla="*/ 0 w 2616"/>
                <a:gd name="T37" fmla="*/ 1 h 3962"/>
                <a:gd name="T38" fmla="*/ 0 w 2616"/>
                <a:gd name="T39" fmla="*/ 1 h 3962"/>
                <a:gd name="T40" fmla="*/ 0 w 2616"/>
                <a:gd name="T41" fmla="*/ 1 h 3962"/>
                <a:gd name="T42" fmla="*/ 0 w 2616"/>
                <a:gd name="T43" fmla="*/ 1 h 3962"/>
                <a:gd name="T44" fmla="*/ 0 w 2616"/>
                <a:gd name="T45" fmla="*/ 1 h 3962"/>
                <a:gd name="T46" fmla="*/ 0 w 2616"/>
                <a:gd name="T47" fmla="*/ 1 h 3962"/>
                <a:gd name="T48" fmla="*/ 0 w 2616"/>
                <a:gd name="T49" fmla="*/ 1 h 3962"/>
                <a:gd name="T50" fmla="*/ 0 w 2616"/>
                <a:gd name="T51" fmla="*/ 1 h 3962"/>
                <a:gd name="T52" fmla="*/ 0 w 2616"/>
                <a:gd name="T53" fmla="*/ 1 h 3962"/>
                <a:gd name="T54" fmla="*/ 0 w 2616"/>
                <a:gd name="T55" fmla="*/ 1 h 3962"/>
                <a:gd name="T56" fmla="*/ 0 w 2616"/>
                <a:gd name="T57" fmla="*/ 1 h 3962"/>
                <a:gd name="T58" fmla="*/ 0 w 2616"/>
                <a:gd name="T59" fmla="*/ 1 h 3962"/>
                <a:gd name="T60" fmla="*/ 0 w 2616"/>
                <a:gd name="T61" fmla="*/ 1 h 3962"/>
                <a:gd name="T62" fmla="*/ 0 w 2616"/>
                <a:gd name="T63" fmla="*/ 1 h 3962"/>
                <a:gd name="T64" fmla="*/ 0 w 2616"/>
                <a:gd name="T65" fmla="*/ 1 h 3962"/>
                <a:gd name="T66" fmla="*/ 0 w 2616"/>
                <a:gd name="T67" fmla="*/ 1 h 3962"/>
                <a:gd name="T68" fmla="*/ 0 w 2616"/>
                <a:gd name="T69" fmla="*/ 1 h 3962"/>
                <a:gd name="T70" fmla="*/ 0 w 2616"/>
                <a:gd name="T71" fmla="*/ 1 h 3962"/>
                <a:gd name="T72" fmla="*/ 0 w 2616"/>
                <a:gd name="T73" fmla="*/ 1 h 3962"/>
                <a:gd name="T74" fmla="*/ 0 w 2616"/>
                <a:gd name="T75" fmla="*/ 1 h 3962"/>
                <a:gd name="T76" fmla="*/ 0 w 2616"/>
                <a:gd name="T77" fmla="*/ 1 h 3962"/>
                <a:gd name="T78" fmla="*/ 0 w 2616"/>
                <a:gd name="T79" fmla="*/ 1 h 3962"/>
                <a:gd name="T80" fmla="*/ 0 w 2616"/>
                <a:gd name="T81" fmla="*/ 1 h 3962"/>
                <a:gd name="T82" fmla="*/ 0 w 2616"/>
                <a:gd name="T83" fmla="*/ 1 h 3962"/>
                <a:gd name="T84" fmla="*/ 0 w 2616"/>
                <a:gd name="T85" fmla="*/ 1 h 39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16" h="3962">
                  <a:moveTo>
                    <a:pt x="1638" y="3482"/>
                  </a:moveTo>
                  <a:lnTo>
                    <a:pt x="2616" y="0"/>
                  </a:lnTo>
                  <a:lnTo>
                    <a:pt x="3" y="0"/>
                  </a:lnTo>
                  <a:lnTo>
                    <a:pt x="0" y="3962"/>
                  </a:lnTo>
                  <a:lnTo>
                    <a:pt x="96" y="3962"/>
                  </a:lnTo>
                  <a:lnTo>
                    <a:pt x="96" y="2447"/>
                  </a:lnTo>
                  <a:lnTo>
                    <a:pt x="405" y="2447"/>
                  </a:lnTo>
                  <a:lnTo>
                    <a:pt x="421" y="2447"/>
                  </a:lnTo>
                  <a:lnTo>
                    <a:pt x="466" y="2449"/>
                  </a:lnTo>
                  <a:lnTo>
                    <a:pt x="529" y="2458"/>
                  </a:lnTo>
                  <a:lnTo>
                    <a:pt x="602" y="2477"/>
                  </a:lnTo>
                  <a:lnTo>
                    <a:pt x="678" y="2513"/>
                  </a:lnTo>
                  <a:lnTo>
                    <a:pt x="748" y="2573"/>
                  </a:lnTo>
                  <a:lnTo>
                    <a:pt x="804" y="2656"/>
                  </a:lnTo>
                  <a:lnTo>
                    <a:pt x="828" y="2719"/>
                  </a:lnTo>
                  <a:lnTo>
                    <a:pt x="842" y="2790"/>
                  </a:lnTo>
                  <a:lnTo>
                    <a:pt x="850" y="2898"/>
                  </a:lnTo>
                  <a:lnTo>
                    <a:pt x="850" y="3002"/>
                  </a:lnTo>
                  <a:lnTo>
                    <a:pt x="842" y="3098"/>
                  </a:lnTo>
                  <a:lnTo>
                    <a:pt x="828" y="3171"/>
                  </a:lnTo>
                  <a:lnTo>
                    <a:pt x="817" y="3206"/>
                  </a:lnTo>
                  <a:lnTo>
                    <a:pt x="805" y="3228"/>
                  </a:lnTo>
                  <a:lnTo>
                    <a:pt x="779" y="3270"/>
                  </a:lnTo>
                  <a:lnTo>
                    <a:pt x="736" y="3322"/>
                  </a:lnTo>
                  <a:lnTo>
                    <a:pt x="675" y="3373"/>
                  </a:lnTo>
                  <a:lnTo>
                    <a:pt x="597" y="3408"/>
                  </a:lnTo>
                  <a:lnTo>
                    <a:pt x="496" y="3418"/>
                  </a:lnTo>
                  <a:lnTo>
                    <a:pt x="470" y="3418"/>
                  </a:lnTo>
                  <a:lnTo>
                    <a:pt x="421" y="3416"/>
                  </a:lnTo>
                  <a:lnTo>
                    <a:pt x="395" y="3414"/>
                  </a:lnTo>
                  <a:lnTo>
                    <a:pt x="395" y="3948"/>
                  </a:lnTo>
                  <a:lnTo>
                    <a:pt x="1117" y="3948"/>
                  </a:lnTo>
                  <a:lnTo>
                    <a:pt x="1104" y="3945"/>
                  </a:lnTo>
                  <a:lnTo>
                    <a:pt x="1073" y="3931"/>
                  </a:lnTo>
                  <a:lnTo>
                    <a:pt x="1031" y="3907"/>
                  </a:lnTo>
                  <a:lnTo>
                    <a:pt x="984" y="3867"/>
                  </a:lnTo>
                  <a:lnTo>
                    <a:pt x="943" y="3808"/>
                  </a:lnTo>
                  <a:lnTo>
                    <a:pt x="911" y="3728"/>
                  </a:lnTo>
                  <a:lnTo>
                    <a:pt x="899" y="3623"/>
                  </a:lnTo>
                  <a:lnTo>
                    <a:pt x="899" y="3609"/>
                  </a:lnTo>
                  <a:lnTo>
                    <a:pt x="899" y="3569"/>
                  </a:lnTo>
                  <a:lnTo>
                    <a:pt x="899" y="3507"/>
                  </a:lnTo>
                  <a:lnTo>
                    <a:pt x="899" y="3428"/>
                  </a:lnTo>
                  <a:lnTo>
                    <a:pt x="899" y="3340"/>
                  </a:lnTo>
                  <a:lnTo>
                    <a:pt x="899" y="3242"/>
                  </a:lnTo>
                  <a:lnTo>
                    <a:pt x="899" y="3143"/>
                  </a:lnTo>
                  <a:lnTo>
                    <a:pt x="899" y="3046"/>
                  </a:lnTo>
                  <a:lnTo>
                    <a:pt x="899" y="2957"/>
                  </a:lnTo>
                  <a:lnTo>
                    <a:pt x="899" y="2879"/>
                  </a:lnTo>
                  <a:lnTo>
                    <a:pt x="899" y="2816"/>
                  </a:lnTo>
                  <a:lnTo>
                    <a:pt x="899" y="2776"/>
                  </a:lnTo>
                  <a:lnTo>
                    <a:pt x="899" y="2762"/>
                  </a:lnTo>
                  <a:lnTo>
                    <a:pt x="897" y="2747"/>
                  </a:lnTo>
                  <a:lnTo>
                    <a:pt x="899" y="2708"/>
                  </a:lnTo>
                  <a:lnTo>
                    <a:pt x="908" y="2654"/>
                  </a:lnTo>
                  <a:lnTo>
                    <a:pt x="929" y="2593"/>
                  </a:lnTo>
                  <a:lnTo>
                    <a:pt x="969" y="2531"/>
                  </a:lnTo>
                  <a:lnTo>
                    <a:pt x="1033" y="2477"/>
                  </a:lnTo>
                  <a:lnTo>
                    <a:pt x="1127" y="2440"/>
                  </a:lnTo>
                  <a:lnTo>
                    <a:pt x="1139" y="2437"/>
                  </a:lnTo>
                  <a:lnTo>
                    <a:pt x="1172" y="2428"/>
                  </a:lnTo>
                  <a:lnTo>
                    <a:pt x="1223" y="2421"/>
                  </a:lnTo>
                  <a:lnTo>
                    <a:pt x="1285" y="2418"/>
                  </a:lnTo>
                  <a:lnTo>
                    <a:pt x="1355" y="2425"/>
                  </a:lnTo>
                  <a:lnTo>
                    <a:pt x="1426" y="2446"/>
                  </a:lnTo>
                  <a:lnTo>
                    <a:pt x="1494" y="2486"/>
                  </a:lnTo>
                  <a:lnTo>
                    <a:pt x="1557" y="2550"/>
                  </a:lnTo>
                  <a:lnTo>
                    <a:pt x="1565" y="2559"/>
                  </a:lnTo>
                  <a:lnTo>
                    <a:pt x="1588" y="2592"/>
                  </a:lnTo>
                  <a:lnTo>
                    <a:pt x="1612" y="2654"/>
                  </a:lnTo>
                  <a:lnTo>
                    <a:pt x="1628" y="2755"/>
                  </a:lnTo>
                  <a:lnTo>
                    <a:pt x="1624" y="2898"/>
                  </a:lnTo>
                  <a:lnTo>
                    <a:pt x="1550" y="2898"/>
                  </a:lnTo>
                  <a:lnTo>
                    <a:pt x="1411" y="2896"/>
                  </a:lnTo>
                  <a:lnTo>
                    <a:pt x="1334" y="2894"/>
                  </a:lnTo>
                  <a:lnTo>
                    <a:pt x="1334" y="2755"/>
                  </a:lnTo>
                  <a:lnTo>
                    <a:pt x="1331" y="2738"/>
                  </a:lnTo>
                  <a:lnTo>
                    <a:pt x="1311" y="2705"/>
                  </a:lnTo>
                  <a:lnTo>
                    <a:pt x="1266" y="2687"/>
                  </a:lnTo>
                  <a:lnTo>
                    <a:pt x="1221" y="2701"/>
                  </a:lnTo>
                  <a:lnTo>
                    <a:pt x="1204" y="2733"/>
                  </a:lnTo>
                  <a:lnTo>
                    <a:pt x="1200" y="2776"/>
                  </a:lnTo>
                  <a:lnTo>
                    <a:pt x="1200" y="2792"/>
                  </a:lnTo>
                  <a:lnTo>
                    <a:pt x="1200" y="2839"/>
                  </a:lnTo>
                  <a:lnTo>
                    <a:pt x="1200" y="2908"/>
                  </a:lnTo>
                  <a:lnTo>
                    <a:pt x="1200" y="2997"/>
                  </a:lnTo>
                  <a:lnTo>
                    <a:pt x="1200" y="3096"/>
                  </a:lnTo>
                  <a:lnTo>
                    <a:pt x="1200" y="3202"/>
                  </a:lnTo>
                  <a:lnTo>
                    <a:pt x="1200" y="3308"/>
                  </a:lnTo>
                  <a:lnTo>
                    <a:pt x="1200" y="3409"/>
                  </a:lnTo>
                  <a:lnTo>
                    <a:pt x="1200" y="3496"/>
                  </a:lnTo>
                  <a:lnTo>
                    <a:pt x="1200" y="3568"/>
                  </a:lnTo>
                  <a:lnTo>
                    <a:pt x="1200" y="3613"/>
                  </a:lnTo>
                  <a:lnTo>
                    <a:pt x="1200" y="3630"/>
                  </a:lnTo>
                  <a:lnTo>
                    <a:pt x="1202" y="3649"/>
                  </a:lnTo>
                  <a:lnTo>
                    <a:pt x="1216" y="3688"/>
                  </a:lnTo>
                  <a:lnTo>
                    <a:pt x="1263" y="3717"/>
                  </a:lnTo>
                  <a:lnTo>
                    <a:pt x="1303" y="3714"/>
                  </a:lnTo>
                  <a:lnTo>
                    <a:pt x="1336" y="3688"/>
                  </a:lnTo>
                  <a:lnTo>
                    <a:pt x="1350" y="3642"/>
                  </a:lnTo>
                  <a:lnTo>
                    <a:pt x="1350" y="3576"/>
                  </a:lnTo>
                  <a:lnTo>
                    <a:pt x="1350" y="3456"/>
                  </a:lnTo>
                  <a:lnTo>
                    <a:pt x="1350" y="3390"/>
                  </a:lnTo>
                  <a:lnTo>
                    <a:pt x="1268" y="3390"/>
                  </a:lnTo>
                  <a:lnTo>
                    <a:pt x="1268" y="3127"/>
                  </a:lnTo>
                  <a:lnTo>
                    <a:pt x="1638" y="3127"/>
                  </a:lnTo>
                  <a:lnTo>
                    <a:pt x="1638" y="3482"/>
                  </a:lnTo>
                  <a:lnTo>
                    <a:pt x="1649" y="3482"/>
                  </a:lnTo>
                  <a:lnTo>
                    <a:pt x="1638" y="3482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62"/>
            <p:cNvSpPr>
              <a:spLocks noEditPoints="1"/>
            </p:cNvSpPr>
            <p:nvPr/>
          </p:nvSpPr>
          <p:spPr bwMode="auto">
            <a:xfrm>
              <a:off x="19995" y="1044"/>
              <a:ext cx="231" cy="231"/>
            </a:xfrm>
            <a:custGeom>
              <a:avLst/>
              <a:gdLst>
                <a:gd name="T0" fmla="*/ 1 w 461"/>
                <a:gd name="T1" fmla="*/ 1 h 460"/>
                <a:gd name="T2" fmla="*/ 1 w 461"/>
                <a:gd name="T3" fmla="*/ 1 h 460"/>
                <a:gd name="T4" fmla="*/ 1 w 461"/>
                <a:gd name="T5" fmla="*/ 1 h 460"/>
                <a:gd name="T6" fmla="*/ 1 w 461"/>
                <a:gd name="T7" fmla="*/ 1 h 460"/>
                <a:gd name="T8" fmla="*/ 1 w 461"/>
                <a:gd name="T9" fmla="*/ 1 h 460"/>
                <a:gd name="T10" fmla="*/ 1 w 461"/>
                <a:gd name="T11" fmla="*/ 1 h 460"/>
                <a:gd name="T12" fmla="*/ 1 w 461"/>
                <a:gd name="T13" fmla="*/ 1 h 460"/>
                <a:gd name="T14" fmla="*/ 1 w 461"/>
                <a:gd name="T15" fmla="*/ 1 h 460"/>
                <a:gd name="T16" fmla="*/ 1 w 461"/>
                <a:gd name="T17" fmla="*/ 1 h 460"/>
                <a:gd name="T18" fmla="*/ 1 w 461"/>
                <a:gd name="T19" fmla="*/ 1 h 460"/>
                <a:gd name="T20" fmla="*/ 0 w 461"/>
                <a:gd name="T21" fmla="*/ 1 h 460"/>
                <a:gd name="T22" fmla="*/ 1 w 461"/>
                <a:gd name="T23" fmla="*/ 1 h 460"/>
                <a:gd name="T24" fmla="*/ 1 w 461"/>
                <a:gd name="T25" fmla="*/ 1 h 460"/>
                <a:gd name="T26" fmla="*/ 1 w 461"/>
                <a:gd name="T27" fmla="*/ 1 h 460"/>
                <a:gd name="T28" fmla="*/ 1 w 461"/>
                <a:gd name="T29" fmla="*/ 1 h 460"/>
                <a:gd name="T30" fmla="*/ 1 w 461"/>
                <a:gd name="T31" fmla="*/ 1 h 460"/>
                <a:gd name="T32" fmla="*/ 1 w 461"/>
                <a:gd name="T33" fmla="*/ 1 h 460"/>
                <a:gd name="T34" fmla="*/ 1 w 461"/>
                <a:gd name="T35" fmla="*/ 1 h 460"/>
                <a:gd name="T36" fmla="*/ 1 w 461"/>
                <a:gd name="T37" fmla="*/ 1 h 460"/>
                <a:gd name="T38" fmla="*/ 1 w 461"/>
                <a:gd name="T39" fmla="*/ 0 h 460"/>
                <a:gd name="T40" fmla="*/ 1 w 461"/>
                <a:gd name="T41" fmla="*/ 1 h 460"/>
                <a:gd name="T42" fmla="*/ 1 w 461"/>
                <a:gd name="T43" fmla="*/ 1 h 460"/>
                <a:gd name="T44" fmla="*/ 0 w 461"/>
                <a:gd name="T45" fmla="*/ 1 h 460"/>
                <a:gd name="T46" fmla="*/ 1 w 461"/>
                <a:gd name="T47" fmla="*/ 1 h 460"/>
                <a:gd name="T48" fmla="*/ 1 w 461"/>
                <a:gd name="T49" fmla="*/ 1 h 460"/>
                <a:gd name="T50" fmla="*/ 1 w 461"/>
                <a:gd name="T51" fmla="*/ 1 h 460"/>
                <a:gd name="T52" fmla="*/ 1 w 461"/>
                <a:gd name="T53" fmla="*/ 1 h 460"/>
                <a:gd name="T54" fmla="*/ 1 w 461"/>
                <a:gd name="T55" fmla="*/ 1 h 460"/>
                <a:gd name="T56" fmla="*/ 1 w 461"/>
                <a:gd name="T57" fmla="*/ 1 h 460"/>
                <a:gd name="T58" fmla="*/ 1 w 461"/>
                <a:gd name="T59" fmla="*/ 1 h 460"/>
                <a:gd name="T60" fmla="*/ 1 w 461"/>
                <a:gd name="T61" fmla="*/ 1 h 460"/>
                <a:gd name="T62" fmla="*/ 1 w 461"/>
                <a:gd name="T63" fmla="*/ 1 h 460"/>
                <a:gd name="T64" fmla="*/ 1 w 461"/>
                <a:gd name="T65" fmla="*/ 1 h 460"/>
                <a:gd name="T66" fmla="*/ 1 w 461"/>
                <a:gd name="T67" fmla="*/ 1 h 460"/>
                <a:gd name="T68" fmla="*/ 1 w 461"/>
                <a:gd name="T69" fmla="*/ 1 h 460"/>
                <a:gd name="T70" fmla="*/ 1 w 461"/>
                <a:gd name="T71" fmla="*/ 1 h 460"/>
                <a:gd name="T72" fmla="*/ 1 w 461"/>
                <a:gd name="T73" fmla="*/ 1 h 460"/>
                <a:gd name="T74" fmla="*/ 1 w 461"/>
                <a:gd name="T75" fmla="*/ 1 h 460"/>
                <a:gd name="T76" fmla="*/ 1 w 461"/>
                <a:gd name="T77" fmla="*/ 1 h 460"/>
                <a:gd name="T78" fmla="*/ 1 w 461"/>
                <a:gd name="T79" fmla="*/ 1 h 460"/>
                <a:gd name="T80" fmla="*/ 1 w 461"/>
                <a:gd name="T81" fmla="*/ 1 h 460"/>
                <a:gd name="T82" fmla="*/ 1 w 461"/>
                <a:gd name="T83" fmla="*/ 1 h 460"/>
                <a:gd name="T84" fmla="*/ 1 w 461"/>
                <a:gd name="T85" fmla="*/ 1 h 460"/>
                <a:gd name="T86" fmla="*/ 1 w 461"/>
                <a:gd name="T87" fmla="*/ 1 h 4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1" h="460">
                  <a:moveTo>
                    <a:pt x="42" y="228"/>
                  </a:moveTo>
                  <a:lnTo>
                    <a:pt x="56" y="153"/>
                  </a:lnTo>
                  <a:lnTo>
                    <a:pt x="96" y="91"/>
                  </a:lnTo>
                  <a:lnTo>
                    <a:pt x="157" y="49"/>
                  </a:lnTo>
                  <a:lnTo>
                    <a:pt x="231" y="35"/>
                  </a:lnTo>
                  <a:lnTo>
                    <a:pt x="306" y="49"/>
                  </a:lnTo>
                  <a:lnTo>
                    <a:pt x="365" y="91"/>
                  </a:lnTo>
                  <a:lnTo>
                    <a:pt x="405" y="153"/>
                  </a:lnTo>
                  <a:lnTo>
                    <a:pt x="419" y="228"/>
                  </a:lnTo>
                  <a:lnTo>
                    <a:pt x="405" y="306"/>
                  </a:lnTo>
                  <a:lnTo>
                    <a:pt x="365" y="369"/>
                  </a:lnTo>
                  <a:lnTo>
                    <a:pt x="306" y="411"/>
                  </a:lnTo>
                  <a:lnTo>
                    <a:pt x="231" y="425"/>
                  </a:lnTo>
                  <a:lnTo>
                    <a:pt x="157" y="411"/>
                  </a:lnTo>
                  <a:lnTo>
                    <a:pt x="96" y="369"/>
                  </a:lnTo>
                  <a:lnTo>
                    <a:pt x="56" y="306"/>
                  </a:lnTo>
                  <a:lnTo>
                    <a:pt x="42" y="228"/>
                  </a:lnTo>
                  <a:close/>
                  <a:moveTo>
                    <a:pt x="0" y="228"/>
                  </a:moveTo>
                  <a:lnTo>
                    <a:pt x="12" y="303"/>
                  </a:lnTo>
                  <a:lnTo>
                    <a:pt x="45" y="367"/>
                  </a:lnTo>
                  <a:lnTo>
                    <a:pt x="96" y="416"/>
                  </a:lnTo>
                  <a:lnTo>
                    <a:pt x="158" y="447"/>
                  </a:lnTo>
                  <a:lnTo>
                    <a:pt x="231" y="460"/>
                  </a:lnTo>
                  <a:lnTo>
                    <a:pt x="303" y="447"/>
                  </a:lnTo>
                  <a:lnTo>
                    <a:pt x="367" y="416"/>
                  </a:lnTo>
                  <a:lnTo>
                    <a:pt x="416" y="367"/>
                  </a:lnTo>
                  <a:lnTo>
                    <a:pt x="449" y="303"/>
                  </a:lnTo>
                  <a:lnTo>
                    <a:pt x="461" y="228"/>
                  </a:lnTo>
                  <a:lnTo>
                    <a:pt x="449" y="155"/>
                  </a:lnTo>
                  <a:lnTo>
                    <a:pt x="416" y="93"/>
                  </a:lnTo>
                  <a:lnTo>
                    <a:pt x="367" y="44"/>
                  </a:lnTo>
                  <a:lnTo>
                    <a:pt x="303" y="12"/>
                  </a:lnTo>
                  <a:lnTo>
                    <a:pt x="231" y="0"/>
                  </a:lnTo>
                  <a:lnTo>
                    <a:pt x="158" y="12"/>
                  </a:lnTo>
                  <a:lnTo>
                    <a:pt x="96" y="44"/>
                  </a:lnTo>
                  <a:lnTo>
                    <a:pt x="45" y="93"/>
                  </a:lnTo>
                  <a:lnTo>
                    <a:pt x="12" y="155"/>
                  </a:lnTo>
                  <a:lnTo>
                    <a:pt x="0" y="228"/>
                  </a:lnTo>
                  <a:close/>
                  <a:moveTo>
                    <a:pt x="141" y="364"/>
                  </a:moveTo>
                  <a:lnTo>
                    <a:pt x="183" y="364"/>
                  </a:lnTo>
                  <a:lnTo>
                    <a:pt x="183" y="247"/>
                  </a:lnTo>
                  <a:lnTo>
                    <a:pt x="228" y="247"/>
                  </a:lnTo>
                  <a:lnTo>
                    <a:pt x="301" y="364"/>
                  </a:lnTo>
                  <a:lnTo>
                    <a:pt x="346" y="364"/>
                  </a:lnTo>
                  <a:lnTo>
                    <a:pt x="325" y="333"/>
                  </a:lnTo>
                  <a:lnTo>
                    <a:pt x="289" y="275"/>
                  </a:lnTo>
                  <a:lnTo>
                    <a:pt x="270" y="244"/>
                  </a:lnTo>
                  <a:lnTo>
                    <a:pt x="304" y="235"/>
                  </a:lnTo>
                  <a:lnTo>
                    <a:pt x="331" y="213"/>
                  </a:lnTo>
                  <a:lnTo>
                    <a:pt x="339" y="173"/>
                  </a:lnTo>
                  <a:lnTo>
                    <a:pt x="329" y="131"/>
                  </a:lnTo>
                  <a:lnTo>
                    <a:pt x="298" y="105"/>
                  </a:lnTo>
                  <a:lnTo>
                    <a:pt x="245" y="96"/>
                  </a:lnTo>
                  <a:lnTo>
                    <a:pt x="219" y="96"/>
                  </a:lnTo>
                  <a:lnTo>
                    <a:pt x="169" y="96"/>
                  </a:lnTo>
                  <a:lnTo>
                    <a:pt x="141" y="96"/>
                  </a:lnTo>
                  <a:lnTo>
                    <a:pt x="141" y="364"/>
                  </a:lnTo>
                  <a:close/>
                  <a:moveTo>
                    <a:pt x="183" y="129"/>
                  </a:moveTo>
                  <a:lnTo>
                    <a:pt x="198" y="129"/>
                  </a:lnTo>
                  <a:lnTo>
                    <a:pt x="224" y="129"/>
                  </a:lnTo>
                  <a:lnTo>
                    <a:pt x="238" y="129"/>
                  </a:lnTo>
                  <a:lnTo>
                    <a:pt x="266" y="133"/>
                  </a:lnTo>
                  <a:lnTo>
                    <a:pt x="289" y="145"/>
                  </a:lnTo>
                  <a:lnTo>
                    <a:pt x="298" y="171"/>
                  </a:lnTo>
                  <a:lnTo>
                    <a:pt x="287" y="202"/>
                  </a:lnTo>
                  <a:lnTo>
                    <a:pt x="261" y="213"/>
                  </a:lnTo>
                  <a:lnTo>
                    <a:pt x="226" y="216"/>
                  </a:lnTo>
                  <a:lnTo>
                    <a:pt x="216" y="216"/>
                  </a:lnTo>
                  <a:lnTo>
                    <a:pt x="195" y="216"/>
                  </a:lnTo>
                  <a:lnTo>
                    <a:pt x="183" y="216"/>
                  </a:lnTo>
                  <a:lnTo>
                    <a:pt x="183" y="129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0" y="3429000"/>
            <a:ext cx="9140825" cy="0"/>
          </a:xfrm>
          <a:prstGeom prst="line">
            <a:avLst/>
          </a:prstGeom>
          <a:noFill/>
          <a:ln w="25400">
            <a:solidFill>
              <a:srgbClr val="FAA5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51" name="Rectangle 79"/>
          <p:cNvSpPr>
            <a:spLocks noGrp="1" noChangeArrowheads="1"/>
          </p:cNvSpPr>
          <p:nvPr>
            <p:ph type="subTitle" idx="1"/>
          </p:nvPr>
        </p:nvSpPr>
        <p:spPr>
          <a:xfrm>
            <a:off x="2806700" y="4724400"/>
            <a:ext cx="5867400" cy="762000"/>
          </a:xfrm>
        </p:spPr>
        <p:txBody>
          <a:bodyPr lIns="228600"/>
          <a:lstStyle>
            <a:lvl1pPr algn="r">
              <a:defRPr b="0" cap="all" baseline="0">
                <a:solidFill>
                  <a:srgbClr val="006699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90825" y="3505200"/>
            <a:ext cx="5895975" cy="1046440"/>
          </a:xfrm>
        </p:spPr>
        <p:txBody>
          <a:bodyPr lIns="228557" bIns="0" anchor="t">
            <a:spAutoFit/>
          </a:bodyPr>
          <a:lstStyle>
            <a:lvl1pPr algn="r">
              <a:defRPr sz="3400">
                <a:solidFill>
                  <a:srgbClr val="0066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6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8325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0950"/>
            <a:ext cx="4038600" cy="46799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0950"/>
            <a:ext cx="4038600" cy="46799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9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870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982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5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9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08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5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white">
          <a:xfrm>
            <a:off x="6781800" y="381000"/>
            <a:ext cx="1981200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indent="137160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indent="182880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indent="18288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fontAlgn="base">
              <a:lnSpc>
                <a:spcPct val="90000"/>
              </a:lnSpc>
              <a:spcBef>
                <a:spcPct val="0"/>
              </a:spcBef>
              <a:defRPr/>
            </a:pPr>
            <a:fld id="{2706D2EB-B95B-43A7-9B4C-247F91EFF5AC}" type="slidenum">
              <a:rPr lang="en-US" sz="900" b="1" smtClean="0">
                <a:solidFill>
                  <a:srgbClr val="FFFFFF"/>
                </a:solidFill>
              </a:rPr>
              <a:pPr algn="r" fontAlgn="base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524000" y="1828800"/>
            <a:ext cx="7239000" cy="1193800"/>
          </a:xfrm>
        </p:spPr>
        <p:txBody>
          <a:bodyPr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3200400"/>
            <a:ext cx="7239000" cy="301625"/>
          </a:xfrm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435155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82832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25249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22.xml"/><Relationship Id="rId9" Type="http://schemas.openxmlformats.org/officeDocument/2006/relationships/tags" Target="../tags/tag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9.xml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28.xml"/><Relationship Id="rId9" Type="http://schemas.openxmlformats.org/officeDocument/2006/relationships/tags" Target="../tags/tag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5.xml"/><Relationship Id="rId10" Type="http://schemas.openxmlformats.org/officeDocument/2006/relationships/oleObject" Target="../embeddings/oleObject4.bin"/><Relationship Id="rId4" Type="http://schemas.openxmlformats.org/officeDocument/2006/relationships/slideLayout" Target="../slideLayouts/slideLayout34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3181778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1463" y="-4763"/>
            <a:ext cx="745013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0950"/>
            <a:ext cx="8229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8"/>
          <p:cNvGrpSpPr>
            <a:grpSpLocks/>
          </p:cNvGrpSpPr>
          <p:nvPr/>
        </p:nvGrpSpPr>
        <p:grpSpPr bwMode="auto">
          <a:xfrm>
            <a:off x="101600" y="104775"/>
            <a:ext cx="668338" cy="685800"/>
            <a:chOff x="18142" y="955"/>
            <a:chExt cx="2084" cy="2140"/>
          </a:xfrm>
        </p:grpSpPr>
        <p:sp>
          <p:nvSpPr>
            <p:cNvPr id="1032" name="Rectangle 9"/>
            <p:cNvSpPr>
              <a:spLocks noChangeArrowheads="1"/>
            </p:cNvSpPr>
            <p:nvPr/>
          </p:nvSpPr>
          <p:spPr bwMode="auto">
            <a:xfrm>
              <a:off x="18142" y="955"/>
              <a:ext cx="1871" cy="21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600" dirty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33" name="Freeform 10"/>
            <p:cNvSpPr>
              <a:spLocks/>
            </p:cNvSpPr>
            <p:nvPr/>
          </p:nvSpPr>
          <p:spPr bwMode="auto">
            <a:xfrm>
              <a:off x="19102" y="2392"/>
              <a:ext cx="396" cy="619"/>
            </a:xfrm>
            <a:custGeom>
              <a:avLst/>
              <a:gdLst>
                <a:gd name="T0" fmla="*/ 1 w 790"/>
                <a:gd name="T1" fmla="*/ 1 h 1238"/>
                <a:gd name="T2" fmla="*/ 0 w 790"/>
                <a:gd name="T3" fmla="*/ 1 h 1238"/>
                <a:gd name="T4" fmla="*/ 1 w 790"/>
                <a:gd name="T5" fmla="*/ 1 h 1238"/>
                <a:gd name="T6" fmla="*/ 1 w 790"/>
                <a:gd name="T7" fmla="*/ 1 h 1238"/>
                <a:gd name="T8" fmla="*/ 1 w 790"/>
                <a:gd name="T9" fmla="*/ 1 h 1238"/>
                <a:gd name="T10" fmla="*/ 1 w 790"/>
                <a:gd name="T11" fmla="*/ 1 h 1238"/>
                <a:gd name="T12" fmla="*/ 1 w 790"/>
                <a:gd name="T13" fmla="*/ 1 h 1238"/>
                <a:gd name="T14" fmla="*/ 1 w 790"/>
                <a:gd name="T15" fmla="*/ 1 h 1238"/>
                <a:gd name="T16" fmla="*/ 1 w 790"/>
                <a:gd name="T17" fmla="*/ 1 h 1238"/>
                <a:gd name="T18" fmla="*/ 1 w 790"/>
                <a:gd name="T19" fmla="*/ 1 h 1238"/>
                <a:gd name="T20" fmla="*/ 1 w 790"/>
                <a:gd name="T21" fmla="*/ 1 h 1238"/>
                <a:gd name="T22" fmla="*/ 1 w 790"/>
                <a:gd name="T23" fmla="*/ 1 h 1238"/>
                <a:gd name="T24" fmla="*/ 1 w 790"/>
                <a:gd name="T25" fmla="*/ 1 h 1238"/>
                <a:gd name="T26" fmla="*/ 1 w 790"/>
                <a:gd name="T27" fmla="*/ 1 h 1238"/>
                <a:gd name="T28" fmla="*/ 1 w 790"/>
                <a:gd name="T29" fmla="*/ 0 h 1238"/>
                <a:gd name="T30" fmla="*/ 1 w 790"/>
                <a:gd name="T31" fmla="*/ 1 h 1238"/>
                <a:gd name="T32" fmla="*/ 1 w 790"/>
                <a:gd name="T33" fmla="*/ 1 h 1238"/>
                <a:gd name="T34" fmla="*/ 1 w 790"/>
                <a:gd name="T35" fmla="*/ 1 h 1238"/>
                <a:gd name="T36" fmla="*/ 1 w 790"/>
                <a:gd name="T37" fmla="*/ 1 h 1238"/>
                <a:gd name="T38" fmla="*/ 1 w 790"/>
                <a:gd name="T39" fmla="*/ 1 h 1238"/>
                <a:gd name="T40" fmla="*/ 1 w 790"/>
                <a:gd name="T41" fmla="*/ 1 h 1238"/>
                <a:gd name="T42" fmla="*/ 1 w 790"/>
                <a:gd name="T43" fmla="*/ 1 h 1238"/>
                <a:gd name="T44" fmla="*/ 1 w 790"/>
                <a:gd name="T45" fmla="*/ 1 h 1238"/>
                <a:gd name="T46" fmla="*/ 1 w 790"/>
                <a:gd name="T47" fmla="*/ 1 h 1238"/>
                <a:gd name="T48" fmla="*/ 1 w 790"/>
                <a:gd name="T49" fmla="*/ 1 h 1238"/>
                <a:gd name="T50" fmla="*/ 1 w 790"/>
                <a:gd name="T51" fmla="*/ 1 h 1238"/>
                <a:gd name="T52" fmla="*/ 1 w 790"/>
                <a:gd name="T53" fmla="*/ 1 h 1238"/>
                <a:gd name="T54" fmla="*/ 1 w 790"/>
                <a:gd name="T55" fmla="*/ 1 h 1238"/>
                <a:gd name="T56" fmla="*/ 1 w 790"/>
                <a:gd name="T57" fmla="*/ 1 h 1238"/>
                <a:gd name="T58" fmla="*/ 1 w 790"/>
                <a:gd name="T59" fmla="*/ 1 h 1238"/>
                <a:gd name="T60" fmla="*/ 1 w 790"/>
                <a:gd name="T61" fmla="*/ 1 h 1238"/>
                <a:gd name="T62" fmla="*/ 1 w 790"/>
                <a:gd name="T63" fmla="*/ 1 h 1238"/>
                <a:gd name="T64" fmla="*/ 1 w 790"/>
                <a:gd name="T65" fmla="*/ 1 h 1238"/>
                <a:gd name="T66" fmla="*/ 1 w 790"/>
                <a:gd name="T67" fmla="*/ 1 h 1238"/>
                <a:gd name="T68" fmla="*/ 1 w 790"/>
                <a:gd name="T69" fmla="*/ 1 h 1238"/>
                <a:gd name="T70" fmla="*/ 1 w 790"/>
                <a:gd name="T71" fmla="*/ 1 h 1238"/>
                <a:gd name="T72" fmla="*/ 1 w 790"/>
                <a:gd name="T73" fmla="*/ 1 h 1238"/>
                <a:gd name="T74" fmla="*/ 1 w 790"/>
                <a:gd name="T75" fmla="*/ 1 h 1238"/>
                <a:gd name="T76" fmla="*/ 1 w 790"/>
                <a:gd name="T77" fmla="*/ 1 h 1238"/>
                <a:gd name="T78" fmla="*/ 1 w 790"/>
                <a:gd name="T79" fmla="*/ 1 h 1238"/>
                <a:gd name="T80" fmla="*/ 1 w 790"/>
                <a:gd name="T81" fmla="*/ 1 h 1238"/>
                <a:gd name="T82" fmla="*/ 1 w 790"/>
                <a:gd name="T83" fmla="*/ 1 h 1238"/>
                <a:gd name="T84" fmla="*/ 1 w 790"/>
                <a:gd name="T85" fmla="*/ 1 h 1238"/>
                <a:gd name="T86" fmla="*/ 1 w 790"/>
                <a:gd name="T87" fmla="*/ 1 h 12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0" h="1238">
                  <a:moveTo>
                    <a:pt x="78" y="1113"/>
                  </a:moveTo>
                  <a:lnTo>
                    <a:pt x="31" y="1021"/>
                  </a:lnTo>
                  <a:lnTo>
                    <a:pt x="7" y="937"/>
                  </a:lnTo>
                  <a:lnTo>
                    <a:pt x="0" y="861"/>
                  </a:lnTo>
                  <a:lnTo>
                    <a:pt x="5" y="794"/>
                  </a:lnTo>
                  <a:lnTo>
                    <a:pt x="23" y="737"/>
                  </a:lnTo>
                  <a:lnTo>
                    <a:pt x="44" y="690"/>
                  </a:lnTo>
                  <a:lnTo>
                    <a:pt x="68" y="652"/>
                  </a:lnTo>
                  <a:lnTo>
                    <a:pt x="91" y="624"/>
                  </a:lnTo>
                  <a:lnTo>
                    <a:pt x="106" y="607"/>
                  </a:lnTo>
                  <a:lnTo>
                    <a:pt x="113" y="601"/>
                  </a:lnTo>
                  <a:lnTo>
                    <a:pt x="134" y="581"/>
                  </a:lnTo>
                  <a:lnTo>
                    <a:pt x="174" y="540"/>
                  </a:lnTo>
                  <a:lnTo>
                    <a:pt x="195" y="520"/>
                  </a:lnTo>
                  <a:lnTo>
                    <a:pt x="143" y="426"/>
                  </a:lnTo>
                  <a:lnTo>
                    <a:pt x="115" y="342"/>
                  </a:lnTo>
                  <a:lnTo>
                    <a:pt x="106" y="271"/>
                  </a:lnTo>
                  <a:lnTo>
                    <a:pt x="111" y="208"/>
                  </a:lnTo>
                  <a:lnTo>
                    <a:pt x="129" y="153"/>
                  </a:lnTo>
                  <a:lnTo>
                    <a:pt x="195" y="64"/>
                  </a:lnTo>
                  <a:lnTo>
                    <a:pt x="275" y="19"/>
                  </a:lnTo>
                  <a:lnTo>
                    <a:pt x="311" y="7"/>
                  </a:lnTo>
                  <a:lnTo>
                    <a:pt x="346" y="1"/>
                  </a:lnTo>
                  <a:lnTo>
                    <a:pt x="428" y="0"/>
                  </a:lnTo>
                  <a:lnTo>
                    <a:pt x="529" y="17"/>
                  </a:lnTo>
                  <a:lnTo>
                    <a:pt x="623" y="73"/>
                  </a:lnTo>
                  <a:lnTo>
                    <a:pt x="640" y="88"/>
                  </a:lnTo>
                  <a:lnTo>
                    <a:pt x="673" y="149"/>
                  </a:lnTo>
                  <a:lnTo>
                    <a:pt x="694" y="276"/>
                  </a:lnTo>
                  <a:lnTo>
                    <a:pt x="694" y="297"/>
                  </a:lnTo>
                  <a:lnTo>
                    <a:pt x="694" y="332"/>
                  </a:lnTo>
                  <a:lnTo>
                    <a:pt x="694" y="353"/>
                  </a:lnTo>
                  <a:lnTo>
                    <a:pt x="463" y="353"/>
                  </a:lnTo>
                  <a:lnTo>
                    <a:pt x="463" y="328"/>
                  </a:lnTo>
                  <a:lnTo>
                    <a:pt x="463" y="283"/>
                  </a:lnTo>
                  <a:lnTo>
                    <a:pt x="463" y="260"/>
                  </a:lnTo>
                  <a:lnTo>
                    <a:pt x="444" y="217"/>
                  </a:lnTo>
                  <a:lnTo>
                    <a:pt x="414" y="201"/>
                  </a:lnTo>
                  <a:lnTo>
                    <a:pt x="398" y="198"/>
                  </a:lnTo>
                  <a:lnTo>
                    <a:pt x="355" y="205"/>
                  </a:lnTo>
                  <a:lnTo>
                    <a:pt x="331" y="234"/>
                  </a:lnTo>
                  <a:lnTo>
                    <a:pt x="324" y="274"/>
                  </a:lnTo>
                  <a:lnTo>
                    <a:pt x="322" y="283"/>
                  </a:lnTo>
                  <a:lnTo>
                    <a:pt x="327" y="314"/>
                  </a:lnTo>
                  <a:lnTo>
                    <a:pt x="358" y="374"/>
                  </a:lnTo>
                  <a:lnTo>
                    <a:pt x="400" y="438"/>
                  </a:lnTo>
                  <a:lnTo>
                    <a:pt x="458" y="521"/>
                  </a:lnTo>
                  <a:lnTo>
                    <a:pt x="518" y="607"/>
                  </a:lnTo>
                  <a:lnTo>
                    <a:pt x="565" y="671"/>
                  </a:lnTo>
                  <a:lnTo>
                    <a:pt x="584" y="697"/>
                  </a:lnTo>
                  <a:lnTo>
                    <a:pt x="584" y="534"/>
                  </a:lnTo>
                  <a:lnTo>
                    <a:pt x="786" y="534"/>
                  </a:lnTo>
                  <a:lnTo>
                    <a:pt x="786" y="554"/>
                  </a:lnTo>
                  <a:lnTo>
                    <a:pt x="786" y="608"/>
                  </a:lnTo>
                  <a:lnTo>
                    <a:pt x="786" y="690"/>
                  </a:lnTo>
                  <a:lnTo>
                    <a:pt x="786" y="786"/>
                  </a:lnTo>
                  <a:lnTo>
                    <a:pt x="786" y="890"/>
                  </a:lnTo>
                  <a:lnTo>
                    <a:pt x="786" y="991"/>
                  </a:lnTo>
                  <a:lnTo>
                    <a:pt x="786" y="1080"/>
                  </a:lnTo>
                  <a:lnTo>
                    <a:pt x="788" y="1148"/>
                  </a:lnTo>
                  <a:lnTo>
                    <a:pt x="788" y="1184"/>
                  </a:lnTo>
                  <a:lnTo>
                    <a:pt x="790" y="1201"/>
                  </a:lnTo>
                  <a:lnTo>
                    <a:pt x="776" y="1229"/>
                  </a:lnTo>
                  <a:lnTo>
                    <a:pt x="722" y="1238"/>
                  </a:lnTo>
                  <a:lnTo>
                    <a:pt x="666" y="1238"/>
                  </a:lnTo>
                  <a:lnTo>
                    <a:pt x="544" y="1238"/>
                  </a:lnTo>
                  <a:lnTo>
                    <a:pt x="423" y="1238"/>
                  </a:lnTo>
                  <a:lnTo>
                    <a:pt x="369" y="1238"/>
                  </a:lnTo>
                  <a:lnTo>
                    <a:pt x="78" y="1113"/>
                  </a:lnTo>
                  <a:close/>
                </a:path>
              </a:pathLst>
            </a:custGeom>
            <a:solidFill>
              <a:srgbClr val="FFA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4" name="Freeform 11"/>
            <p:cNvSpPr>
              <a:spLocks/>
            </p:cNvSpPr>
            <p:nvPr/>
          </p:nvSpPr>
          <p:spPr bwMode="auto">
            <a:xfrm>
              <a:off x="19221" y="2738"/>
              <a:ext cx="168" cy="173"/>
            </a:xfrm>
            <a:custGeom>
              <a:avLst/>
              <a:gdLst>
                <a:gd name="T0" fmla="*/ 1 w 336"/>
                <a:gd name="T1" fmla="*/ 1 h 343"/>
                <a:gd name="T2" fmla="*/ 1 w 336"/>
                <a:gd name="T3" fmla="*/ 1 h 343"/>
                <a:gd name="T4" fmla="*/ 1 w 336"/>
                <a:gd name="T5" fmla="*/ 1 h 343"/>
                <a:gd name="T6" fmla="*/ 1 w 336"/>
                <a:gd name="T7" fmla="*/ 1 h 343"/>
                <a:gd name="T8" fmla="*/ 1 w 336"/>
                <a:gd name="T9" fmla="*/ 1 h 343"/>
                <a:gd name="T10" fmla="*/ 1 w 336"/>
                <a:gd name="T11" fmla="*/ 1 h 343"/>
                <a:gd name="T12" fmla="*/ 1 w 336"/>
                <a:gd name="T13" fmla="*/ 1 h 343"/>
                <a:gd name="T14" fmla="*/ 1 w 336"/>
                <a:gd name="T15" fmla="*/ 0 h 343"/>
                <a:gd name="T16" fmla="*/ 1 w 336"/>
                <a:gd name="T17" fmla="*/ 0 h 343"/>
                <a:gd name="T18" fmla="*/ 1 w 336"/>
                <a:gd name="T19" fmla="*/ 1 h 343"/>
                <a:gd name="T20" fmla="*/ 1 w 336"/>
                <a:gd name="T21" fmla="*/ 1 h 343"/>
                <a:gd name="T22" fmla="*/ 0 w 336"/>
                <a:gd name="T23" fmla="*/ 1 h 343"/>
                <a:gd name="T24" fmla="*/ 1 w 336"/>
                <a:gd name="T25" fmla="*/ 1 h 343"/>
                <a:gd name="T26" fmla="*/ 1 w 336"/>
                <a:gd name="T27" fmla="*/ 1 h 343"/>
                <a:gd name="T28" fmla="*/ 1 w 336"/>
                <a:gd name="T29" fmla="*/ 1 h 343"/>
                <a:gd name="T30" fmla="*/ 1 w 336"/>
                <a:gd name="T31" fmla="*/ 1 h 343"/>
                <a:gd name="T32" fmla="*/ 1 w 336"/>
                <a:gd name="T33" fmla="*/ 1 h 343"/>
                <a:gd name="T34" fmla="*/ 1 w 336"/>
                <a:gd name="T35" fmla="*/ 1 h 343"/>
                <a:gd name="T36" fmla="*/ 1 w 336"/>
                <a:gd name="T37" fmla="*/ 1 h 343"/>
                <a:gd name="T38" fmla="*/ 1 w 336"/>
                <a:gd name="T39" fmla="*/ 1 h 343"/>
                <a:gd name="T40" fmla="*/ 1 w 336"/>
                <a:gd name="T41" fmla="*/ 1 h 343"/>
                <a:gd name="T42" fmla="*/ 1 w 336"/>
                <a:gd name="T43" fmla="*/ 1 h 3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6" h="343">
                  <a:moveTo>
                    <a:pt x="333" y="343"/>
                  </a:moveTo>
                  <a:lnTo>
                    <a:pt x="336" y="325"/>
                  </a:lnTo>
                  <a:lnTo>
                    <a:pt x="308" y="292"/>
                  </a:lnTo>
                  <a:lnTo>
                    <a:pt x="239" y="211"/>
                  </a:lnTo>
                  <a:lnTo>
                    <a:pt x="157" y="115"/>
                  </a:lnTo>
                  <a:lnTo>
                    <a:pt x="89" y="35"/>
                  </a:lnTo>
                  <a:lnTo>
                    <a:pt x="60" y="0"/>
                  </a:lnTo>
                  <a:lnTo>
                    <a:pt x="30" y="37"/>
                  </a:lnTo>
                  <a:lnTo>
                    <a:pt x="4" y="104"/>
                  </a:lnTo>
                  <a:lnTo>
                    <a:pt x="0" y="191"/>
                  </a:lnTo>
                  <a:lnTo>
                    <a:pt x="39" y="285"/>
                  </a:lnTo>
                  <a:lnTo>
                    <a:pt x="60" y="303"/>
                  </a:lnTo>
                  <a:lnTo>
                    <a:pt x="119" y="332"/>
                  </a:lnTo>
                  <a:lnTo>
                    <a:pt x="211" y="343"/>
                  </a:lnTo>
                  <a:lnTo>
                    <a:pt x="242" y="343"/>
                  </a:lnTo>
                  <a:lnTo>
                    <a:pt x="301" y="343"/>
                  </a:lnTo>
                  <a:lnTo>
                    <a:pt x="333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5" name="Freeform 12"/>
            <p:cNvSpPr>
              <a:spLocks/>
            </p:cNvSpPr>
            <p:nvPr/>
          </p:nvSpPr>
          <p:spPr bwMode="auto">
            <a:xfrm>
              <a:off x="19538" y="1039"/>
              <a:ext cx="391" cy="1977"/>
            </a:xfrm>
            <a:custGeom>
              <a:avLst/>
              <a:gdLst>
                <a:gd name="T0" fmla="*/ 0 w 785"/>
                <a:gd name="T1" fmla="*/ 0 h 3959"/>
                <a:gd name="T2" fmla="*/ 0 w 785"/>
                <a:gd name="T3" fmla="*/ 0 h 3959"/>
                <a:gd name="T4" fmla="*/ 0 w 785"/>
                <a:gd name="T5" fmla="*/ 0 h 3959"/>
                <a:gd name="T6" fmla="*/ 0 w 785"/>
                <a:gd name="T7" fmla="*/ 0 h 3959"/>
                <a:gd name="T8" fmla="*/ 0 w 785"/>
                <a:gd name="T9" fmla="*/ 0 h 3959"/>
                <a:gd name="T10" fmla="*/ 0 w 785"/>
                <a:gd name="T11" fmla="*/ 0 h 3959"/>
                <a:gd name="T12" fmla="*/ 0 w 785"/>
                <a:gd name="T13" fmla="*/ 0 h 3959"/>
                <a:gd name="T14" fmla="*/ 0 w 785"/>
                <a:gd name="T15" fmla="*/ 0 h 3959"/>
                <a:gd name="T16" fmla="*/ 0 w 785"/>
                <a:gd name="T17" fmla="*/ 0 h 3959"/>
                <a:gd name="T18" fmla="*/ 0 w 785"/>
                <a:gd name="T19" fmla="*/ 0 h 3959"/>
                <a:gd name="T20" fmla="*/ 0 w 785"/>
                <a:gd name="T21" fmla="*/ 0 h 3959"/>
                <a:gd name="T22" fmla="*/ 0 w 785"/>
                <a:gd name="T23" fmla="*/ 0 h 3959"/>
                <a:gd name="T24" fmla="*/ 0 w 785"/>
                <a:gd name="T25" fmla="*/ 0 h 3959"/>
                <a:gd name="T26" fmla="*/ 0 w 785"/>
                <a:gd name="T27" fmla="*/ 0 h 3959"/>
                <a:gd name="T28" fmla="*/ 0 w 785"/>
                <a:gd name="T29" fmla="*/ 0 h 3959"/>
                <a:gd name="T30" fmla="*/ 0 w 785"/>
                <a:gd name="T31" fmla="*/ 0 h 3959"/>
                <a:gd name="T32" fmla="*/ 0 w 785"/>
                <a:gd name="T33" fmla="*/ 0 h 39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5" h="3959">
                  <a:moveTo>
                    <a:pt x="0" y="0"/>
                  </a:moveTo>
                  <a:lnTo>
                    <a:pt x="0" y="3959"/>
                  </a:lnTo>
                  <a:lnTo>
                    <a:pt x="49" y="3959"/>
                  </a:lnTo>
                  <a:lnTo>
                    <a:pt x="49" y="2454"/>
                  </a:lnTo>
                  <a:lnTo>
                    <a:pt x="696" y="2454"/>
                  </a:lnTo>
                  <a:lnTo>
                    <a:pt x="696" y="2720"/>
                  </a:lnTo>
                  <a:lnTo>
                    <a:pt x="369" y="2720"/>
                  </a:lnTo>
                  <a:lnTo>
                    <a:pt x="369" y="3056"/>
                  </a:lnTo>
                  <a:lnTo>
                    <a:pt x="696" y="3056"/>
                  </a:lnTo>
                  <a:lnTo>
                    <a:pt x="696" y="3322"/>
                  </a:lnTo>
                  <a:lnTo>
                    <a:pt x="369" y="3322"/>
                  </a:lnTo>
                  <a:lnTo>
                    <a:pt x="369" y="3684"/>
                  </a:lnTo>
                  <a:lnTo>
                    <a:pt x="696" y="3684"/>
                  </a:lnTo>
                  <a:lnTo>
                    <a:pt x="696" y="3945"/>
                  </a:lnTo>
                  <a:lnTo>
                    <a:pt x="785" y="3945"/>
                  </a:lnTo>
                  <a:lnTo>
                    <a:pt x="7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6" name="Freeform 13"/>
            <p:cNvSpPr>
              <a:spLocks/>
            </p:cNvSpPr>
            <p:nvPr/>
          </p:nvSpPr>
          <p:spPr bwMode="auto">
            <a:xfrm>
              <a:off x="18424" y="2397"/>
              <a:ext cx="74" cy="218"/>
            </a:xfrm>
            <a:custGeom>
              <a:avLst/>
              <a:gdLst>
                <a:gd name="T0" fmla="*/ 0 w 152"/>
                <a:gd name="T1" fmla="*/ 0 h 435"/>
                <a:gd name="T2" fmla="*/ 0 w 152"/>
                <a:gd name="T3" fmla="*/ 1 h 435"/>
                <a:gd name="T4" fmla="*/ 0 w 152"/>
                <a:gd name="T5" fmla="*/ 1 h 435"/>
                <a:gd name="T6" fmla="*/ 0 w 152"/>
                <a:gd name="T7" fmla="*/ 1 h 435"/>
                <a:gd name="T8" fmla="*/ 0 w 152"/>
                <a:gd name="T9" fmla="*/ 1 h 435"/>
                <a:gd name="T10" fmla="*/ 0 w 152"/>
                <a:gd name="T11" fmla="*/ 1 h 435"/>
                <a:gd name="T12" fmla="*/ 0 w 152"/>
                <a:gd name="T13" fmla="*/ 1 h 435"/>
                <a:gd name="T14" fmla="*/ 0 w 152"/>
                <a:gd name="T15" fmla="*/ 1 h 435"/>
                <a:gd name="T16" fmla="*/ 0 w 152"/>
                <a:gd name="T17" fmla="*/ 1 h 435"/>
                <a:gd name="T18" fmla="*/ 0 w 152"/>
                <a:gd name="T19" fmla="*/ 1 h 435"/>
                <a:gd name="T20" fmla="*/ 0 w 152"/>
                <a:gd name="T21" fmla="*/ 1 h 435"/>
                <a:gd name="T22" fmla="*/ 0 w 152"/>
                <a:gd name="T23" fmla="*/ 1 h 435"/>
                <a:gd name="T24" fmla="*/ 0 w 152"/>
                <a:gd name="T25" fmla="*/ 1 h 435"/>
                <a:gd name="T26" fmla="*/ 0 w 152"/>
                <a:gd name="T27" fmla="*/ 1 h 435"/>
                <a:gd name="T28" fmla="*/ 0 w 152"/>
                <a:gd name="T29" fmla="*/ 1 h 435"/>
                <a:gd name="T30" fmla="*/ 0 w 152"/>
                <a:gd name="T31" fmla="*/ 1 h 435"/>
                <a:gd name="T32" fmla="*/ 0 w 152"/>
                <a:gd name="T33" fmla="*/ 1 h 435"/>
                <a:gd name="T34" fmla="*/ 0 w 152"/>
                <a:gd name="T35" fmla="*/ 1 h 435"/>
                <a:gd name="T36" fmla="*/ 0 w 152"/>
                <a:gd name="T37" fmla="*/ 0 h 435"/>
                <a:gd name="T38" fmla="*/ 0 w 152"/>
                <a:gd name="T39" fmla="*/ 0 h 4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2" h="435">
                  <a:moveTo>
                    <a:pt x="0" y="0"/>
                  </a:moveTo>
                  <a:lnTo>
                    <a:pt x="0" y="34"/>
                  </a:lnTo>
                  <a:lnTo>
                    <a:pt x="0" y="114"/>
                  </a:lnTo>
                  <a:lnTo>
                    <a:pt x="0" y="218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75" y="423"/>
                  </a:lnTo>
                  <a:lnTo>
                    <a:pt x="124" y="371"/>
                  </a:lnTo>
                  <a:lnTo>
                    <a:pt x="146" y="298"/>
                  </a:lnTo>
                  <a:lnTo>
                    <a:pt x="152" y="221"/>
                  </a:lnTo>
                  <a:lnTo>
                    <a:pt x="150" y="157"/>
                  </a:lnTo>
                  <a:lnTo>
                    <a:pt x="143" y="110"/>
                  </a:lnTo>
                  <a:lnTo>
                    <a:pt x="126" y="63"/>
                  </a:lnTo>
                  <a:lnTo>
                    <a:pt x="8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7" name="Freeform 14"/>
            <p:cNvSpPr>
              <a:spLocks/>
            </p:cNvSpPr>
            <p:nvPr/>
          </p:nvSpPr>
          <p:spPr bwMode="auto">
            <a:xfrm>
              <a:off x="18221" y="1039"/>
              <a:ext cx="1307" cy="1977"/>
            </a:xfrm>
            <a:custGeom>
              <a:avLst/>
              <a:gdLst>
                <a:gd name="T0" fmla="*/ 0 w 2616"/>
                <a:gd name="T1" fmla="*/ 0 h 3962"/>
                <a:gd name="T2" fmla="*/ 0 w 2616"/>
                <a:gd name="T3" fmla="*/ 0 h 3962"/>
                <a:gd name="T4" fmla="*/ 0 w 2616"/>
                <a:gd name="T5" fmla="*/ 0 h 3962"/>
                <a:gd name="T6" fmla="*/ 0 w 2616"/>
                <a:gd name="T7" fmla="*/ 0 h 3962"/>
                <a:gd name="T8" fmla="*/ 0 w 2616"/>
                <a:gd name="T9" fmla="*/ 0 h 3962"/>
                <a:gd name="T10" fmla="*/ 0 w 2616"/>
                <a:gd name="T11" fmla="*/ 0 h 3962"/>
                <a:gd name="T12" fmla="*/ 0 w 2616"/>
                <a:gd name="T13" fmla="*/ 0 h 3962"/>
                <a:gd name="T14" fmla="*/ 0 w 2616"/>
                <a:gd name="T15" fmla="*/ 0 h 3962"/>
                <a:gd name="T16" fmla="*/ 0 w 2616"/>
                <a:gd name="T17" fmla="*/ 0 h 3962"/>
                <a:gd name="T18" fmla="*/ 0 w 2616"/>
                <a:gd name="T19" fmla="*/ 0 h 3962"/>
                <a:gd name="T20" fmla="*/ 0 w 2616"/>
                <a:gd name="T21" fmla="*/ 0 h 3962"/>
                <a:gd name="T22" fmla="*/ 0 w 2616"/>
                <a:gd name="T23" fmla="*/ 0 h 3962"/>
                <a:gd name="T24" fmla="*/ 0 w 2616"/>
                <a:gd name="T25" fmla="*/ 0 h 3962"/>
                <a:gd name="T26" fmla="*/ 0 w 2616"/>
                <a:gd name="T27" fmla="*/ 0 h 3962"/>
                <a:gd name="T28" fmla="*/ 0 w 2616"/>
                <a:gd name="T29" fmla="*/ 0 h 3962"/>
                <a:gd name="T30" fmla="*/ 0 w 2616"/>
                <a:gd name="T31" fmla="*/ 0 h 3962"/>
                <a:gd name="T32" fmla="*/ 0 w 2616"/>
                <a:gd name="T33" fmla="*/ 0 h 3962"/>
                <a:gd name="T34" fmla="*/ 0 w 2616"/>
                <a:gd name="T35" fmla="*/ 0 h 3962"/>
                <a:gd name="T36" fmla="*/ 0 w 2616"/>
                <a:gd name="T37" fmla="*/ 0 h 3962"/>
                <a:gd name="T38" fmla="*/ 0 w 2616"/>
                <a:gd name="T39" fmla="*/ 0 h 3962"/>
                <a:gd name="T40" fmla="*/ 0 w 2616"/>
                <a:gd name="T41" fmla="*/ 0 h 3962"/>
                <a:gd name="T42" fmla="*/ 0 w 2616"/>
                <a:gd name="T43" fmla="*/ 0 h 3962"/>
                <a:gd name="T44" fmla="*/ 0 w 2616"/>
                <a:gd name="T45" fmla="*/ 0 h 3962"/>
                <a:gd name="T46" fmla="*/ 0 w 2616"/>
                <a:gd name="T47" fmla="*/ 0 h 3962"/>
                <a:gd name="T48" fmla="*/ 0 w 2616"/>
                <a:gd name="T49" fmla="*/ 0 h 3962"/>
                <a:gd name="T50" fmla="*/ 0 w 2616"/>
                <a:gd name="T51" fmla="*/ 0 h 3962"/>
                <a:gd name="T52" fmla="*/ 0 w 2616"/>
                <a:gd name="T53" fmla="*/ 0 h 3962"/>
                <a:gd name="T54" fmla="*/ 0 w 2616"/>
                <a:gd name="T55" fmla="*/ 0 h 3962"/>
                <a:gd name="T56" fmla="*/ 0 w 2616"/>
                <a:gd name="T57" fmla="*/ 0 h 3962"/>
                <a:gd name="T58" fmla="*/ 0 w 2616"/>
                <a:gd name="T59" fmla="*/ 0 h 3962"/>
                <a:gd name="T60" fmla="*/ 0 w 2616"/>
                <a:gd name="T61" fmla="*/ 0 h 3962"/>
                <a:gd name="T62" fmla="*/ 0 w 2616"/>
                <a:gd name="T63" fmla="*/ 0 h 3962"/>
                <a:gd name="T64" fmla="*/ 0 w 2616"/>
                <a:gd name="T65" fmla="*/ 0 h 3962"/>
                <a:gd name="T66" fmla="*/ 0 w 2616"/>
                <a:gd name="T67" fmla="*/ 0 h 3962"/>
                <a:gd name="T68" fmla="*/ 0 w 2616"/>
                <a:gd name="T69" fmla="*/ 0 h 3962"/>
                <a:gd name="T70" fmla="*/ 0 w 2616"/>
                <a:gd name="T71" fmla="*/ 0 h 3962"/>
                <a:gd name="T72" fmla="*/ 0 w 2616"/>
                <a:gd name="T73" fmla="*/ 0 h 3962"/>
                <a:gd name="T74" fmla="*/ 0 w 2616"/>
                <a:gd name="T75" fmla="*/ 0 h 3962"/>
                <a:gd name="T76" fmla="*/ 0 w 2616"/>
                <a:gd name="T77" fmla="*/ 0 h 3962"/>
                <a:gd name="T78" fmla="*/ 0 w 2616"/>
                <a:gd name="T79" fmla="*/ 0 h 3962"/>
                <a:gd name="T80" fmla="*/ 0 w 2616"/>
                <a:gd name="T81" fmla="*/ 0 h 3962"/>
                <a:gd name="T82" fmla="*/ 0 w 2616"/>
                <a:gd name="T83" fmla="*/ 0 h 3962"/>
                <a:gd name="T84" fmla="*/ 0 w 2616"/>
                <a:gd name="T85" fmla="*/ 0 h 39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16" h="3962">
                  <a:moveTo>
                    <a:pt x="1638" y="3482"/>
                  </a:moveTo>
                  <a:lnTo>
                    <a:pt x="2616" y="0"/>
                  </a:lnTo>
                  <a:lnTo>
                    <a:pt x="3" y="0"/>
                  </a:lnTo>
                  <a:lnTo>
                    <a:pt x="0" y="3962"/>
                  </a:lnTo>
                  <a:lnTo>
                    <a:pt x="96" y="3962"/>
                  </a:lnTo>
                  <a:lnTo>
                    <a:pt x="96" y="2447"/>
                  </a:lnTo>
                  <a:lnTo>
                    <a:pt x="405" y="2447"/>
                  </a:lnTo>
                  <a:lnTo>
                    <a:pt x="421" y="2447"/>
                  </a:lnTo>
                  <a:lnTo>
                    <a:pt x="466" y="2449"/>
                  </a:lnTo>
                  <a:lnTo>
                    <a:pt x="529" y="2458"/>
                  </a:lnTo>
                  <a:lnTo>
                    <a:pt x="602" y="2477"/>
                  </a:lnTo>
                  <a:lnTo>
                    <a:pt x="678" y="2513"/>
                  </a:lnTo>
                  <a:lnTo>
                    <a:pt x="748" y="2573"/>
                  </a:lnTo>
                  <a:lnTo>
                    <a:pt x="804" y="2656"/>
                  </a:lnTo>
                  <a:lnTo>
                    <a:pt x="828" y="2719"/>
                  </a:lnTo>
                  <a:lnTo>
                    <a:pt x="842" y="2790"/>
                  </a:lnTo>
                  <a:lnTo>
                    <a:pt x="850" y="2898"/>
                  </a:lnTo>
                  <a:lnTo>
                    <a:pt x="850" y="3002"/>
                  </a:lnTo>
                  <a:lnTo>
                    <a:pt x="842" y="3098"/>
                  </a:lnTo>
                  <a:lnTo>
                    <a:pt x="828" y="3171"/>
                  </a:lnTo>
                  <a:lnTo>
                    <a:pt x="817" y="3206"/>
                  </a:lnTo>
                  <a:lnTo>
                    <a:pt x="805" y="3228"/>
                  </a:lnTo>
                  <a:lnTo>
                    <a:pt x="779" y="3270"/>
                  </a:lnTo>
                  <a:lnTo>
                    <a:pt x="736" y="3322"/>
                  </a:lnTo>
                  <a:lnTo>
                    <a:pt x="675" y="3373"/>
                  </a:lnTo>
                  <a:lnTo>
                    <a:pt x="597" y="3408"/>
                  </a:lnTo>
                  <a:lnTo>
                    <a:pt x="496" y="3418"/>
                  </a:lnTo>
                  <a:lnTo>
                    <a:pt x="470" y="3418"/>
                  </a:lnTo>
                  <a:lnTo>
                    <a:pt x="421" y="3416"/>
                  </a:lnTo>
                  <a:lnTo>
                    <a:pt x="395" y="3414"/>
                  </a:lnTo>
                  <a:lnTo>
                    <a:pt x="395" y="3948"/>
                  </a:lnTo>
                  <a:lnTo>
                    <a:pt x="1117" y="3948"/>
                  </a:lnTo>
                  <a:lnTo>
                    <a:pt x="1104" y="3945"/>
                  </a:lnTo>
                  <a:lnTo>
                    <a:pt x="1073" y="3931"/>
                  </a:lnTo>
                  <a:lnTo>
                    <a:pt x="1031" y="3907"/>
                  </a:lnTo>
                  <a:lnTo>
                    <a:pt x="984" y="3867"/>
                  </a:lnTo>
                  <a:lnTo>
                    <a:pt x="943" y="3808"/>
                  </a:lnTo>
                  <a:lnTo>
                    <a:pt x="911" y="3728"/>
                  </a:lnTo>
                  <a:lnTo>
                    <a:pt x="899" y="3623"/>
                  </a:lnTo>
                  <a:lnTo>
                    <a:pt x="899" y="3609"/>
                  </a:lnTo>
                  <a:lnTo>
                    <a:pt x="899" y="3569"/>
                  </a:lnTo>
                  <a:lnTo>
                    <a:pt x="899" y="3507"/>
                  </a:lnTo>
                  <a:lnTo>
                    <a:pt x="899" y="3428"/>
                  </a:lnTo>
                  <a:lnTo>
                    <a:pt x="899" y="3340"/>
                  </a:lnTo>
                  <a:lnTo>
                    <a:pt x="899" y="3242"/>
                  </a:lnTo>
                  <a:lnTo>
                    <a:pt x="899" y="3143"/>
                  </a:lnTo>
                  <a:lnTo>
                    <a:pt x="899" y="3046"/>
                  </a:lnTo>
                  <a:lnTo>
                    <a:pt x="899" y="2957"/>
                  </a:lnTo>
                  <a:lnTo>
                    <a:pt x="899" y="2879"/>
                  </a:lnTo>
                  <a:lnTo>
                    <a:pt x="899" y="2816"/>
                  </a:lnTo>
                  <a:lnTo>
                    <a:pt x="899" y="2776"/>
                  </a:lnTo>
                  <a:lnTo>
                    <a:pt x="899" y="2762"/>
                  </a:lnTo>
                  <a:lnTo>
                    <a:pt x="897" y="2747"/>
                  </a:lnTo>
                  <a:lnTo>
                    <a:pt x="899" y="2708"/>
                  </a:lnTo>
                  <a:lnTo>
                    <a:pt x="908" y="2654"/>
                  </a:lnTo>
                  <a:lnTo>
                    <a:pt x="929" y="2593"/>
                  </a:lnTo>
                  <a:lnTo>
                    <a:pt x="969" y="2531"/>
                  </a:lnTo>
                  <a:lnTo>
                    <a:pt x="1033" y="2477"/>
                  </a:lnTo>
                  <a:lnTo>
                    <a:pt x="1127" y="2440"/>
                  </a:lnTo>
                  <a:lnTo>
                    <a:pt x="1139" y="2437"/>
                  </a:lnTo>
                  <a:lnTo>
                    <a:pt x="1172" y="2428"/>
                  </a:lnTo>
                  <a:lnTo>
                    <a:pt x="1223" y="2421"/>
                  </a:lnTo>
                  <a:lnTo>
                    <a:pt x="1285" y="2418"/>
                  </a:lnTo>
                  <a:lnTo>
                    <a:pt x="1355" y="2425"/>
                  </a:lnTo>
                  <a:lnTo>
                    <a:pt x="1426" y="2446"/>
                  </a:lnTo>
                  <a:lnTo>
                    <a:pt x="1494" y="2486"/>
                  </a:lnTo>
                  <a:lnTo>
                    <a:pt x="1557" y="2550"/>
                  </a:lnTo>
                  <a:lnTo>
                    <a:pt x="1565" y="2559"/>
                  </a:lnTo>
                  <a:lnTo>
                    <a:pt x="1588" y="2592"/>
                  </a:lnTo>
                  <a:lnTo>
                    <a:pt x="1612" y="2654"/>
                  </a:lnTo>
                  <a:lnTo>
                    <a:pt x="1628" y="2755"/>
                  </a:lnTo>
                  <a:lnTo>
                    <a:pt x="1624" y="2898"/>
                  </a:lnTo>
                  <a:lnTo>
                    <a:pt x="1550" y="2898"/>
                  </a:lnTo>
                  <a:lnTo>
                    <a:pt x="1411" y="2896"/>
                  </a:lnTo>
                  <a:lnTo>
                    <a:pt x="1334" y="2894"/>
                  </a:lnTo>
                  <a:lnTo>
                    <a:pt x="1334" y="2755"/>
                  </a:lnTo>
                  <a:lnTo>
                    <a:pt x="1331" y="2738"/>
                  </a:lnTo>
                  <a:lnTo>
                    <a:pt x="1311" y="2705"/>
                  </a:lnTo>
                  <a:lnTo>
                    <a:pt x="1266" y="2687"/>
                  </a:lnTo>
                  <a:lnTo>
                    <a:pt x="1221" y="2701"/>
                  </a:lnTo>
                  <a:lnTo>
                    <a:pt x="1204" y="2733"/>
                  </a:lnTo>
                  <a:lnTo>
                    <a:pt x="1200" y="2776"/>
                  </a:lnTo>
                  <a:lnTo>
                    <a:pt x="1200" y="2792"/>
                  </a:lnTo>
                  <a:lnTo>
                    <a:pt x="1200" y="2839"/>
                  </a:lnTo>
                  <a:lnTo>
                    <a:pt x="1200" y="2908"/>
                  </a:lnTo>
                  <a:lnTo>
                    <a:pt x="1200" y="2997"/>
                  </a:lnTo>
                  <a:lnTo>
                    <a:pt x="1200" y="3096"/>
                  </a:lnTo>
                  <a:lnTo>
                    <a:pt x="1200" y="3202"/>
                  </a:lnTo>
                  <a:lnTo>
                    <a:pt x="1200" y="3308"/>
                  </a:lnTo>
                  <a:lnTo>
                    <a:pt x="1200" y="3409"/>
                  </a:lnTo>
                  <a:lnTo>
                    <a:pt x="1200" y="3496"/>
                  </a:lnTo>
                  <a:lnTo>
                    <a:pt x="1200" y="3568"/>
                  </a:lnTo>
                  <a:lnTo>
                    <a:pt x="1200" y="3613"/>
                  </a:lnTo>
                  <a:lnTo>
                    <a:pt x="1200" y="3630"/>
                  </a:lnTo>
                  <a:lnTo>
                    <a:pt x="1202" y="3649"/>
                  </a:lnTo>
                  <a:lnTo>
                    <a:pt x="1216" y="3688"/>
                  </a:lnTo>
                  <a:lnTo>
                    <a:pt x="1263" y="3717"/>
                  </a:lnTo>
                  <a:lnTo>
                    <a:pt x="1303" y="3714"/>
                  </a:lnTo>
                  <a:lnTo>
                    <a:pt x="1336" y="3688"/>
                  </a:lnTo>
                  <a:lnTo>
                    <a:pt x="1350" y="3642"/>
                  </a:lnTo>
                  <a:lnTo>
                    <a:pt x="1350" y="3576"/>
                  </a:lnTo>
                  <a:lnTo>
                    <a:pt x="1350" y="3456"/>
                  </a:lnTo>
                  <a:lnTo>
                    <a:pt x="1350" y="3390"/>
                  </a:lnTo>
                  <a:lnTo>
                    <a:pt x="1268" y="3390"/>
                  </a:lnTo>
                  <a:lnTo>
                    <a:pt x="1268" y="3127"/>
                  </a:lnTo>
                  <a:lnTo>
                    <a:pt x="1638" y="3127"/>
                  </a:lnTo>
                  <a:lnTo>
                    <a:pt x="1638" y="3482"/>
                  </a:lnTo>
                  <a:lnTo>
                    <a:pt x="1649" y="3482"/>
                  </a:lnTo>
                  <a:lnTo>
                    <a:pt x="1638" y="3482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8" name="Freeform 15"/>
            <p:cNvSpPr>
              <a:spLocks noEditPoints="1"/>
            </p:cNvSpPr>
            <p:nvPr/>
          </p:nvSpPr>
          <p:spPr bwMode="auto">
            <a:xfrm>
              <a:off x="19993" y="1044"/>
              <a:ext cx="233" cy="233"/>
            </a:xfrm>
            <a:custGeom>
              <a:avLst/>
              <a:gdLst>
                <a:gd name="T0" fmla="*/ 1 w 461"/>
                <a:gd name="T1" fmla="*/ 1 h 460"/>
                <a:gd name="T2" fmla="*/ 1 w 461"/>
                <a:gd name="T3" fmla="*/ 1 h 460"/>
                <a:gd name="T4" fmla="*/ 1 w 461"/>
                <a:gd name="T5" fmla="*/ 1 h 460"/>
                <a:gd name="T6" fmla="*/ 1 w 461"/>
                <a:gd name="T7" fmla="*/ 1 h 460"/>
                <a:gd name="T8" fmla="*/ 1 w 461"/>
                <a:gd name="T9" fmla="*/ 1 h 460"/>
                <a:gd name="T10" fmla="*/ 1 w 461"/>
                <a:gd name="T11" fmla="*/ 1 h 460"/>
                <a:gd name="T12" fmla="*/ 1 w 461"/>
                <a:gd name="T13" fmla="*/ 1 h 460"/>
                <a:gd name="T14" fmla="*/ 1 w 461"/>
                <a:gd name="T15" fmla="*/ 1 h 460"/>
                <a:gd name="T16" fmla="*/ 1 w 461"/>
                <a:gd name="T17" fmla="*/ 1 h 460"/>
                <a:gd name="T18" fmla="*/ 1 w 461"/>
                <a:gd name="T19" fmla="*/ 1 h 460"/>
                <a:gd name="T20" fmla="*/ 0 w 461"/>
                <a:gd name="T21" fmla="*/ 1 h 460"/>
                <a:gd name="T22" fmla="*/ 1 w 461"/>
                <a:gd name="T23" fmla="*/ 1 h 460"/>
                <a:gd name="T24" fmla="*/ 1 w 461"/>
                <a:gd name="T25" fmla="*/ 1 h 460"/>
                <a:gd name="T26" fmla="*/ 1 w 461"/>
                <a:gd name="T27" fmla="*/ 1 h 460"/>
                <a:gd name="T28" fmla="*/ 1 w 461"/>
                <a:gd name="T29" fmla="*/ 1 h 460"/>
                <a:gd name="T30" fmla="*/ 1 w 461"/>
                <a:gd name="T31" fmla="*/ 1 h 460"/>
                <a:gd name="T32" fmla="*/ 1 w 461"/>
                <a:gd name="T33" fmla="*/ 1 h 460"/>
                <a:gd name="T34" fmla="*/ 1 w 461"/>
                <a:gd name="T35" fmla="*/ 1 h 460"/>
                <a:gd name="T36" fmla="*/ 1 w 461"/>
                <a:gd name="T37" fmla="*/ 1 h 460"/>
                <a:gd name="T38" fmla="*/ 1 w 461"/>
                <a:gd name="T39" fmla="*/ 0 h 460"/>
                <a:gd name="T40" fmla="*/ 1 w 461"/>
                <a:gd name="T41" fmla="*/ 1 h 460"/>
                <a:gd name="T42" fmla="*/ 1 w 461"/>
                <a:gd name="T43" fmla="*/ 1 h 460"/>
                <a:gd name="T44" fmla="*/ 0 w 461"/>
                <a:gd name="T45" fmla="*/ 1 h 460"/>
                <a:gd name="T46" fmla="*/ 1 w 461"/>
                <a:gd name="T47" fmla="*/ 1 h 460"/>
                <a:gd name="T48" fmla="*/ 1 w 461"/>
                <a:gd name="T49" fmla="*/ 1 h 460"/>
                <a:gd name="T50" fmla="*/ 1 w 461"/>
                <a:gd name="T51" fmla="*/ 1 h 460"/>
                <a:gd name="T52" fmla="*/ 1 w 461"/>
                <a:gd name="T53" fmla="*/ 1 h 460"/>
                <a:gd name="T54" fmla="*/ 1 w 461"/>
                <a:gd name="T55" fmla="*/ 1 h 460"/>
                <a:gd name="T56" fmla="*/ 1 w 461"/>
                <a:gd name="T57" fmla="*/ 1 h 460"/>
                <a:gd name="T58" fmla="*/ 1 w 461"/>
                <a:gd name="T59" fmla="*/ 1 h 460"/>
                <a:gd name="T60" fmla="*/ 1 w 461"/>
                <a:gd name="T61" fmla="*/ 1 h 460"/>
                <a:gd name="T62" fmla="*/ 1 w 461"/>
                <a:gd name="T63" fmla="*/ 1 h 460"/>
                <a:gd name="T64" fmla="*/ 1 w 461"/>
                <a:gd name="T65" fmla="*/ 1 h 460"/>
                <a:gd name="T66" fmla="*/ 1 w 461"/>
                <a:gd name="T67" fmla="*/ 1 h 460"/>
                <a:gd name="T68" fmla="*/ 1 w 461"/>
                <a:gd name="T69" fmla="*/ 1 h 460"/>
                <a:gd name="T70" fmla="*/ 1 w 461"/>
                <a:gd name="T71" fmla="*/ 1 h 460"/>
                <a:gd name="T72" fmla="*/ 1 w 461"/>
                <a:gd name="T73" fmla="*/ 1 h 460"/>
                <a:gd name="T74" fmla="*/ 1 w 461"/>
                <a:gd name="T75" fmla="*/ 1 h 460"/>
                <a:gd name="T76" fmla="*/ 1 w 461"/>
                <a:gd name="T77" fmla="*/ 1 h 460"/>
                <a:gd name="T78" fmla="*/ 1 w 461"/>
                <a:gd name="T79" fmla="*/ 1 h 460"/>
                <a:gd name="T80" fmla="*/ 1 w 461"/>
                <a:gd name="T81" fmla="*/ 1 h 460"/>
                <a:gd name="T82" fmla="*/ 1 w 461"/>
                <a:gd name="T83" fmla="*/ 1 h 460"/>
                <a:gd name="T84" fmla="*/ 1 w 461"/>
                <a:gd name="T85" fmla="*/ 1 h 460"/>
                <a:gd name="T86" fmla="*/ 1 w 461"/>
                <a:gd name="T87" fmla="*/ 1 h 4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1" h="460">
                  <a:moveTo>
                    <a:pt x="42" y="228"/>
                  </a:moveTo>
                  <a:lnTo>
                    <a:pt x="56" y="153"/>
                  </a:lnTo>
                  <a:lnTo>
                    <a:pt x="96" y="91"/>
                  </a:lnTo>
                  <a:lnTo>
                    <a:pt x="157" y="49"/>
                  </a:lnTo>
                  <a:lnTo>
                    <a:pt x="231" y="35"/>
                  </a:lnTo>
                  <a:lnTo>
                    <a:pt x="306" y="49"/>
                  </a:lnTo>
                  <a:lnTo>
                    <a:pt x="365" y="91"/>
                  </a:lnTo>
                  <a:lnTo>
                    <a:pt x="405" y="153"/>
                  </a:lnTo>
                  <a:lnTo>
                    <a:pt x="419" y="228"/>
                  </a:lnTo>
                  <a:lnTo>
                    <a:pt x="405" y="306"/>
                  </a:lnTo>
                  <a:lnTo>
                    <a:pt x="365" y="369"/>
                  </a:lnTo>
                  <a:lnTo>
                    <a:pt x="306" y="411"/>
                  </a:lnTo>
                  <a:lnTo>
                    <a:pt x="231" y="425"/>
                  </a:lnTo>
                  <a:lnTo>
                    <a:pt x="157" y="411"/>
                  </a:lnTo>
                  <a:lnTo>
                    <a:pt x="96" y="369"/>
                  </a:lnTo>
                  <a:lnTo>
                    <a:pt x="56" y="306"/>
                  </a:lnTo>
                  <a:lnTo>
                    <a:pt x="42" y="228"/>
                  </a:lnTo>
                  <a:close/>
                  <a:moveTo>
                    <a:pt x="0" y="228"/>
                  </a:moveTo>
                  <a:lnTo>
                    <a:pt x="12" y="303"/>
                  </a:lnTo>
                  <a:lnTo>
                    <a:pt x="45" y="367"/>
                  </a:lnTo>
                  <a:lnTo>
                    <a:pt x="96" y="416"/>
                  </a:lnTo>
                  <a:lnTo>
                    <a:pt x="158" y="447"/>
                  </a:lnTo>
                  <a:lnTo>
                    <a:pt x="231" y="460"/>
                  </a:lnTo>
                  <a:lnTo>
                    <a:pt x="303" y="447"/>
                  </a:lnTo>
                  <a:lnTo>
                    <a:pt x="367" y="416"/>
                  </a:lnTo>
                  <a:lnTo>
                    <a:pt x="416" y="367"/>
                  </a:lnTo>
                  <a:lnTo>
                    <a:pt x="449" y="303"/>
                  </a:lnTo>
                  <a:lnTo>
                    <a:pt x="461" y="228"/>
                  </a:lnTo>
                  <a:lnTo>
                    <a:pt x="449" y="155"/>
                  </a:lnTo>
                  <a:lnTo>
                    <a:pt x="416" y="93"/>
                  </a:lnTo>
                  <a:lnTo>
                    <a:pt x="367" y="44"/>
                  </a:lnTo>
                  <a:lnTo>
                    <a:pt x="303" y="12"/>
                  </a:lnTo>
                  <a:lnTo>
                    <a:pt x="231" y="0"/>
                  </a:lnTo>
                  <a:lnTo>
                    <a:pt x="158" y="12"/>
                  </a:lnTo>
                  <a:lnTo>
                    <a:pt x="96" y="44"/>
                  </a:lnTo>
                  <a:lnTo>
                    <a:pt x="45" y="93"/>
                  </a:lnTo>
                  <a:lnTo>
                    <a:pt x="12" y="155"/>
                  </a:lnTo>
                  <a:lnTo>
                    <a:pt x="0" y="228"/>
                  </a:lnTo>
                  <a:close/>
                  <a:moveTo>
                    <a:pt x="141" y="364"/>
                  </a:moveTo>
                  <a:lnTo>
                    <a:pt x="183" y="364"/>
                  </a:lnTo>
                  <a:lnTo>
                    <a:pt x="183" y="247"/>
                  </a:lnTo>
                  <a:lnTo>
                    <a:pt x="228" y="247"/>
                  </a:lnTo>
                  <a:lnTo>
                    <a:pt x="301" y="364"/>
                  </a:lnTo>
                  <a:lnTo>
                    <a:pt x="346" y="364"/>
                  </a:lnTo>
                  <a:lnTo>
                    <a:pt x="325" y="333"/>
                  </a:lnTo>
                  <a:lnTo>
                    <a:pt x="289" y="275"/>
                  </a:lnTo>
                  <a:lnTo>
                    <a:pt x="270" y="244"/>
                  </a:lnTo>
                  <a:lnTo>
                    <a:pt x="304" y="235"/>
                  </a:lnTo>
                  <a:lnTo>
                    <a:pt x="331" y="213"/>
                  </a:lnTo>
                  <a:lnTo>
                    <a:pt x="339" y="173"/>
                  </a:lnTo>
                  <a:lnTo>
                    <a:pt x="329" y="131"/>
                  </a:lnTo>
                  <a:lnTo>
                    <a:pt x="298" y="105"/>
                  </a:lnTo>
                  <a:lnTo>
                    <a:pt x="245" y="96"/>
                  </a:lnTo>
                  <a:lnTo>
                    <a:pt x="219" y="96"/>
                  </a:lnTo>
                  <a:lnTo>
                    <a:pt x="169" y="96"/>
                  </a:lnTo>
                  <a:lnTo>
                    <a:pt x="141" y="96"/>
                  </a:lnTo>
                  <a:lnTo>
                    <a:pt x="141" y="364"/>
                  </a:lnTo>
                  <a:close/>
                  <a:moveTo>
                    <a:pt x="183" y="129"/>
                  </a:moveTo>
                  <a:lnTo>
                    <a:pt x="198" y="129"/>
                  </a:lnTo>
                  <a:lnTo>
                    <a:pt x="224" y="129"/>
                  </a:lnTo>
                  <a:lnTo>
                    <a:pt x="238" y="129"/>
                  </a:lnTo>
                  <a:lnTo>
                    <a:pt x="266" y="133"/>
                  </a:lnTo>
                  <a:lnTo>
                    <a:pt x="289" y="145"/>
                  </a:lnTo>
                  <a:lnTo>
                    <a:pt x="298" y="171"/>
                  </a:lnTo>
                  <a:lnTo>
                    <a:pt x="287" y="202"/>
                  </a:lnTo>
                  <a:lnTo>
                    <a:pt x="261" y="213"/>
                  </a:lnTo>
                  <a:lnTo>
                    <a:pt x="226" y="216"/>
                  </a:lnTo>
                  <a:lnTo>
                    <a:pt x="216" y="216"/>
                  </a:lnTo>
                  <a:lnTo>
                    <a:pt x="195" y="216"/>
                  </a:lnTo>
                  <a:lnTo>
                    <a:pt x="183" y="216"/>
                  </a:lnTo>
                  <a:lnTo>
                    <a:pt x="183" y="129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29" name="Line 2"/>
          <p:cNvSpPr>
            <a:spLocks noChangeShapeType="1"/>
          </p:cNvSpPr>
          <p:nvPr/>
        </p:nvSpPr>
        <p:spPr bwMode="auto">
          <a:xfrm>
            <a:off x="0" y="881063"/>
            <a:ext cx="9140825" cy="0"/>
          </a:xfrm>
          <a:prstGeom prst="line">
            <a:avLst/>
          </a:prstGeom>
          <a:noFill/>
          <a:ln w="25400">
            <a:solidFill>
              <a:srgbClr val="FAA5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1" name="TextBox 31"/>
          <p:cNvSpPr txBox="1">
            <a:spLocks noChangeArrowheads="1"/>
          </p:cNvSpPr>
          <p:nvPr/>
        </p:nvSpPr>
        <p:spPr bwMode="auto">
          <a:xfrm>
            <a:off x="8486775" y="6575425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>
              <a:defRPr/>
            </a:pPr>
            <a:fld id="{56EF491F-3E1B-464C-9C2E-B7093B1D379B}" type="slidenum">
              <a:rPr lang="en-US" sz="1000" smtClean="0"/>
              <a:pPr algn="r">
                <a:defRPr/>
              </a:pPr>
              <a:t>‹#›</a:t>
            </a:fld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01600" y="6575425"/>
            <a:ext cx="256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prstClr val="black"/>
                </a:solidFill>
              </a:rPr>
              <a:t>Draft: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49198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Arial" charset="0"/>
          <a:ea typeface="ＭＳ Ｐゴシック" pitchFamily="1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Arial" charset="0"/>
          <a:ea typeface="ＭＳ Ｐゴシック" pitchFamily="1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Arial" charset="0"/>
          <a:ea typeface="ＭＳ Ｐゴシック" pitchFamily="1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20000"/>
        </a:spcAft>
        <a:defRPr b="1">
          <a:solidFill>
            <a:srgbClr val="333333"/>
          </a:solidFill>
          <a:latin typeface="+mn-lt"/>
          <a:ea typeface="+mn-ea"/>
          <a:cs typeface="+mn-cs"/>
        </a:defRPr>
      </a:lvl1pPr>
      <a:lvl2pPr marL="285750" indent="-171450" algn="l" rtl="0" eaLnBrk="0" fontAlgn="base" hangingPunct="0">
        <a:spcBef>
          <a:spcPct val="25000"/>
        </a:spcBef>
        <a:spcAft>
          <a:spcPct val="20000"/>
        </a:spcAft>
        <a:buClr>
          <a:srgbClr val="006699"/>
        </a:buClr>
        <a:buSzPct val="10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2pPr>
      <a:lvl3pPr marL="574675" indent="-174625" algn="l" rtl="0" eaLnBrk="0" fontAlgn="base" hangingPunct="0">
        <a:spcBef>
          <a:spcPct val="25000"/>
        </a:spcBef>
        <a:spcAft>
          <a:spcPct val="20000"/>
        </a:spcAft>
        <a:buClr>
          <a:srgbClr val="006699"/>
        </a:buClr>
        <a:buFont typeface="Symbol" pitchFamily="18" charset="2"/>
        <a:buChar char=""/>
        <a:defRPr sz="1400">
          <a:solidFill>
            <a:srgbClr val="333333"/>
          </a:solidFill>
          <a:latin typeface="+mn-lt"/>
          <a:ea typeface="+mn-ea"/>
        </a:defRPr>
      </a:lvl3pPr>
      <a:lvl4pPr marL="855663" indent="-166688" algn="l" rtl="0" eaLnBrk="0" fontAlgn="base" hangingPunct="0">
        <a:spcBef>
          <a:spcPct val="25000"/>
        </a:spcBef>
        <a:spcAft>
          <a:spcPct val="20000"/>
        </a:spcAft>
        <a:buClr>
          <a:srgbClr val="006699"/>
        </a:buClr>
        <a:buSzPct val="100000"/>
        <a:buFont typeface="Arial" pitchFamily="34" charset="0"/>
        <a:buChar char="•"/>
        <a:defRPr sz="1200">
          <a:solidFill>
            <a:srgbClr val="333333"/>
          </a:solidFill>
          <a:latin typeface="+mn-lt"/>
          <a:ea typeface="+mn-ea"/>
        </a:defRPr>
      </a:lvl4pPr>
      <a:lvl5pPr marL="1143000" indent="-173038" algn="l" rtl="0" eaLnBrk="0" fontAlgn="base" hangingPunct="0">
        <a:spcBef>
          <a:spcPct val="25000"/>
        </a:spcBef>
        <a:spcAft>
          <a:spcPct val="20000"/>
        </a:spcAft>
        <a:buClr>
          <a:srgbClr val="0066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5pPr>
      <a:lvl6pPr marL="16002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6pPr>
      <a:lvl7pPr marL="20574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7pPr>
      <a:lvl8pPr marL="25146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8pPr>
      <a:lvl9pPr marL="29718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122363" y="525463"/>
            <a:ext cx="7239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90550" y="1285875"/>
            <a:ext cx="79375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black">
          <a:xfrm>
            <a:off x="6781800" y="6473825"/>
            <a:ext cx="1981200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fontAlgn="base">
              <a:lnSpc>
                <a:spcPct val="90000"/>
              </a:lnSpc>
              <a:spcBef>
                <a:spcPct val="0"/>
              </a:spcBef>
              <a:defRPr/>
            </a:pPr>
            <a:fld id="{E4827536-C6FB-4AB1-A46E-6998E5529011}" type="slidenum">
              <a:rPr lang="en-US" sz="900" b="1" smtClean="0">
                <a:solidFill>
                  <a:srgbClr val="0082AA"/>
                </a:solidFill>
              </a:rPr>
              <a:pPr algn="r" fontAlgn="base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900" b="1" dirty="0">
              <a:solidFill>
                <a:srgbClr val="0082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9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ransition>
    <p:wipe dir="r"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ヒラギノ角ゴ Pro W3" charset="-128"/>
          <a:cs typeface="ヒラギノ角ゴ Pro W3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ヒラギノ角ゴ Pro W3" charset="-128"/>
          <a:cs typeface="ヒラギノ角ゴ Pro W3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ヒラギノ角ゴ Pro W3" charset="-128"/>
          <a:cs typeface="ヒラギノ角ゴ Pro W3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ヒラギノ角ゴ Pro W3" charset="-128"/>
          <a:cs typeface="ヒラギノ角ゴ Pro W3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ヒラギノ角ゴ Pro W3" charset="-128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ヒラギノ角ゴ Pro W3" charset="-128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ヒラギノ角ゴ Pro W3" charset="-128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25000"/>
        <a:buFont typeface="Arial" charset="0"/>
        <a:defRPr sz="2200" b="1">
          <a:solidFill>
            <a:srgbClr val="0082AA"/>
          </a:solidFill>
          <a:latin typeface="+mn-lt"/>
          <a:ea typeface="+mn-ea"/>
          <a:cs typeface="ヒラギノ角ゴ Pro W3"/>
        </a:defRPr>
      </a:lvl1pPr>
      <a:lvl2pPr marL="177800" indent="-176213" algn="l" rtl="0" eaLnBrk="0" fontAlgn="base" hangingPunct="0">
        <a:lnSpc>
          <a:spcPct val="90000"/>
        </a:lnSpc>
        <a:spcBef>
          <a:spcPct val="25000"/>
        </a:spcBef>
        <a:spcAft>
          <a:spcPct val="15000"/>
        </a:spcAft>
        <a:buChar char="•"/>
        <a:defRPr>
          <a:solidFill>
            <a:srgbClr val="0082AA"/>
          </a:solidFill>
          <a:latin typeface="+mn-lt"/>
          <a:ea typeface="+mn-ea"/>
          <a:cs typeface="ヒラギノ角ゴ Pro W3"/>
        </a:defRPr>
      </a:lvl2pPr>
      <a:lvl3pPr marL="514350" indent="-222250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Font typeface="Arial" charset="0"/>
        <a:buChar char="–"/>
        <a:defRPr>
          <a:solidFill>
            <a:srgbClr val="0082AA"/>
          </a:solidFill>
          <a:latin typeface="+mn-lt"/>
          <a:ea typeface="+mn-ea"/>
          <a:cs typeface="ヒラギノ角ゴ Pro W3"/>
        </a:defRPr>
      </a:lvl3pPr>
      <a:lvl4pPr marL="804863" indent="-176213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Char char="•"/>
        <a:defRPr>
          <a:solidFill>
            <a:srgbClr val="0082AA"/>
          </a:solidFill>
          <a:latin typeface="+mn-lt"/>
          <a:ea typeface="+mn-ea"/>
          <a:cs typeface="ヒラギノ角ゴ Pro W3"/>
        </a:defRPr>
      </a:lvl4pPr>
      <a:lvl5pPr marL="14335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  <a:cs typeface="ヒラギノ角ゴ Pro W3"/>
        </a:defRPr>
      </a:lvl5pPr>
      <a:lvl6pPr marL="18907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6pPr>
      <a:lvl7pPr marL="23479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7pPr>
      <a:lvl8pPr marL="28051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8pPr>
      <a:lvl9pPr marL="32623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2235446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1463" y="-4763"/>
            <a:ext cx="745013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0950"/>
            <a:ext cx="8229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8"/>
          <p:cNvGrpSpPr>
            <a:grpSpLocks/>
          </p:cNvGrpSpPr>
          <p:nvPr/>
        </p:nvGrpSpPr>
        <p:grpSpPr bwMode="auto">
          <a:xfrm>
            <a:off x="101600" y="104775"/>
            <a:ext cx="668338" cy="685800"/>
            <a:chOff x="18142" y="955"/>
            <a:chExt cx="2084" cy="2140"/>
          </a:xfrm>
        </p:grpSpPr>
        <p:sp>
          <p:nvSpPr>
            <p:cNvPr id="1032" name="Rectangle 9"/>
            <p:cNvSpPr>
              <a:spLocks noChangeArrowheads="1"/>
            </p:cNvSpPr>
            <p:nvPr/>
          </p:nvSpPr>
          <p:spPr bwMode="auto">
            <a:xfrm>
              <a:off x="18142" y="955"/>
              <a:ext cx="1871" cy="21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600" dirty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33" name="Freeform 10"/>
            <p:cNvSpPr>
              <a:spLocks/>
            </p:cNvSpPr>
            <p:nvPr/>
          </p:nvSpPr>
          <p:spPr bwMode="auto">
            <a:xfrm>
              <a:off x="19102" y="2392"/>
              <a:ext cx="396" cy="619"/>
            </a:xfrm>
            <a:custGeom>
              <a:avLst/>
              <a:gdLst>
                <a:gd name="T0" fmla="*/ 1 w 790"/>
                <a:gd name="T1" fmla="*/ 1 h 1238"/>
                <a:gd name="T2" fmla="*/ 0 w 790"/>
                <a:gd name="T3" fmla="*/ 1 h 1238"/>
                <a:gd name="T4" fmla="*/ 1 w 790"/>
                <a:gd name="T5" fmla="*/ 1 h 1238"/>
                <a:gd name="T6" fmla="*/ 1 w 790"/>
                <a:gd name="T7" fmla="*/ 1 h 1238"/>
                <a:gd name="T8" fmla="*/ 1 w 790"/>
                <a:gd name="T9" fmla="*/ 1 h 1238"/>
                <a:gd name="T10" fmla="*/ 1 w 790"/>
                <a:gd name="T11" fmla="*/ 1 h 1238"/>
                <a:gd name="T12" fmla="*/ 1 w 790"/>
                <a:gd name="T13" fmla="*/ 1 h 1238"/>
                <a:gd name="T14" fmla="*/ 1 w 790"/>
                <a:gd name="T15" fmla="*/ 1 h 1238"/>
                <a:gd name="T16" fmla="*/ 1 w 790"/>
                <a:gd name="T17" fmla="*/ 1 h 1238"/>
                <a:gd name="T18" fmla="*/ 1 w 790"/>
                <a:gd name="T19" fmla="*/ 1 h 1238"/>
                <a:gd name="T20" fmla="*/ 1 w 790"/>
                <a:gd name="T21" fmla="*/ 1 h 1238"/>
                <a:gd name="T22" fmla="*/ 1 w 790"/>
                <a:gd name="T23" fmla="*/ 1 h 1238"/>
                <a:gd name="T24" fmla="*/ 1 w 790"/>
                <a:gd name="T25" fmla="*/ 1 h 1238"/>
                <a:gd name="T26" fmla="*/ 1 w 790"/>
                <a:gd name="T27" fmla="*/ 1 h 1238"/>
                <a:gd name="T28" fmla="*/ 1 w 790"/>
                <a:gd name="T29" fmla="*/ 0 h 1238"/>
                <a:gd name="T30" fmla="*/ 1 w 790"/>
                <a:gd name="T31" fmla="*/ 1 h 1238"/>
                <a:gd name="T32" fmla="*/ 1 w 790"/>
                <a:gd name="T33" fmla="*/ 1 h 1238"/>
                <a:gd name="T34" fmla="*/ 1 w 790"/>
                <a:gd name="T35" fmla="*/ 1 h 1238"/>
                <a:gd name="T36" fmla="*/ 1 w 790"/>
                <a:gd name="T37" fmla="*/ 1 h 1238"/>
                <a:gd name="T38" fmla="*/ 1 w 790"/>
                <a:gd name="T39" fmla="*/ 1 h 1238"/>
                <a:gd name="T40" fmla="*/ 1 w 790"/>
                <a:gd name="T41" fmla="*/ 1 h 1238"/>
                <a:gd name="T42" fmla="*/ 1 w 790"/>
                <a:gd name="T43" fmla="*/ 1 h 1238"/>
                <a:gd name="T44" fmla="*/ 1 w 790"/>
                <a:gd name="T45" fmla="*/ 1 h 1238"/>
                <a:gd name="T46" fmla="*/ 1 w 790"/>
                <a:gd name="T47" fmla="*/ 1 h 1238"/>
                <a:gd name="T48" fmla="*/ 1 w 790"/>
                <a:gd name="T49" fmla="*/ 1 h 1238"/>
                <a:gd name="T50" fmla="*/ 1 w 790"/>
                <a:gd name="T51" fmla="*/ 1 h 1238"/>
                <a:gd name="T52" fmla="*/ 1 w 790"/>
                <a:gd name="T53" fmla="*/ 1 h 1238"/>
                <a:gd name="T54" fmla="*/ 1 w 790"/>
                <a:gd name="T55" fmla="*/ 1 h 1238"/>
                <a:gd name="T56" fmla="*/ 1 w 790"/>
                <a:gd name="T57" fmla="*/ 1 h 1238"/>
                <a:gd name="T58" fmla="*/ 1 w 790"/>
                <a:gd name="T59" fmla="*/ 1 h 1238"/>
                <a:gd name="T60" fmla="*/ 1 w 790"/>
                <a:gd name="T61" fmla="*/ 1 h 1238"/>
                <a:gd name="T62" fmla="*/ 1 w 790"/>
                <a:gd name="T63" fmla="*/ 1 h 1238"/>
                <a:gd name="T64" fmla="*/ 1 w 790"/>
                <a:gd name="T65" fmla="*/ 1 h 1238"/>
                <a:gd name="T66" fmla="*/ 1 w 790"/>
                <a:gd name="T67" fmla="*/ 1 h 1238"/>
                <a:gd name="T68" fmla="*/ 1 w 790"/>
                <a:gd name="T69" fmla="*/ 1 h 1238"/>
                <a:gd name="T70" fmla="*/ 1 w 790"/>
                <a:gd name="T71" fmla="*/ 1 h 1238"/>
                <a:gd name="T72" fmla="*/ 1 w 790"/>
                <a:gd name="T73" fmla="*/ 1 h 1238"/>
                <a:gd name="T74" fmla="*/ 1 w 790"/>
                <a:gd name="T75" fmla="*/ 1 h 1238"/>
                <a:gd name="T76" fmla="*/ 1 w 790"/>
                <a:gd name="T77" fmla="*/ 1 h 1238"/>
                <a:gd name="T78" fmla="*/ 1 w 790"/>
                <a:gd name="T79" fmla="*/ 1 h 1238"/>
                <a:gd name="T80" fmla="*/ 1 w 790"/>
                <a:gd name="T81" fmla="*/ 1 h 1238"/>
                <a:gd name="T82" fmla="*/ 1 w 790"/>
                <a:gd name="T83" fmla="*/ 1 h 1238"/>
                <a:gd name="T84" fmla="*/ 1 w 790"/>
                <a:gd name="T85" fmla="*/ 1 h 1238"/>
                <a:gd name="T86" fmla="*/ 1 w 790"/>
                <a:gd name="T87" fmla="*/ 1 h 12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0" h="1238">
                  <a:moveTo>
                    <a:pt x="78" y="1113"/>
                  </a:moveTo>
                  <a:lnTo>
                    <a:pt x="31" y="1021"/>
                  </a:lnTo>
                  <a:lnTo>
                    <a:pt x="7" y="937"/>
                  </a:lnTo>
                  <a:lnTo>
                    <a:pt x="0" y="861"/>
                  </a:lnTo>
                  <a:lnTo>
                    <a:pt x="5" y="794"/>
                  </a:lnTo>
                  <a:lnTo>
                    <a:pt x="23" y="737"/>
                  </a:lnTo>
                  <a:lnTo>
                    <a:pt x="44" y="690"/>
                  </a:lnTo>
                  <a:lnTo>
                    <a:pt x="68" y="652"/>
                  </a:lnTo>
                  <a:lnTo>
                    <a:pt x="91" y="624"/>
                  </a:lnTo>
                  <a:lnTo>
                    <a:pt x="106" y="607"/>
                  </a:lnTo>
                  <a:lnTo>
                    <a:pt x="113" y="601"/>
                  </a:lnTo>
                  <a:lnTo>
                    <a:pt x="134" y="581"/>
                  </a:lnTo>
                  <a:lnTo>
                    <a:pt x="174" y="540"/>
                  </a:lnTo>
                  <a:lnTo>
                    <a:pt x="195" y="520"/>
                  </a:lnTo>
                  <a:lnTo>
                    <a:pt x="143" y="426"/>
                  </a:lnTo>
                  <a:lnTo>
                    <a:pt x="115" y="342"/>
                  </a:lnTo>
                  <a:lnTo>
                    <a:pt x="106" y="271"/>
                  </a:lnTo>
                  <a:lnTo>
                    <a:pt x="111" y="208"/>
                  </a:lnTo>
                  <a:lnTo>
                    <a:pt x="129" y="153"/>
                  </a:lnTo>
                  <a:lnTo>
                    <a:pt x="195" y="64"/>
                  </a:lnTo>
                  <a:lnTo>
                    <a:pt x="275" y="19"/>
                  </a:lnTo>
                  <a:lnTo>
                    <a:pt x="311" y="7"/>
                  </a:lnTo>
                  <a:lnTo>
                    <a:pt x="346" y="1"/>
                  </a:lnTo>
                  <a:lnTo>
                    <a:pt x="428" y="0"/>
                  </a:lnTo>
                  <a:lnTo>
                    <a:pt x="529" y="17"/>
                  </a:lnTo>
                  <a:lnTo>
                    <a:pt x="623" y="73"/>
                  </a:lnTo>
                  <a:lnTo>
                    <a:pt x="640" y="88"/>
                  </a:lnTo>
                  <a:lnTo>
                    <a:pt x="673" y="149"/>
                  </a:lnTo>
                  <a:lnTo>
                    <a:pt x="694" y="276"/>
                  </a:lnTo>
                  <a:lnTo>
                    <a:pt x="694" y="297"/>
                  </a:lnTo>
                  <a:lnTo>
                    <a:pt x="694" y="332"/>
                  </a:lnTo>
                  <a:lnTo>
                    <a:pt x="694" y="353"/>
                  </a:lnTo>
                  <a:lnTo>
                    <a:pt x="463" y="353"/>
                  </a:lnTo>
                  <a:lnTo>
                    <a:pt x="463" y="328"/>
                  </a:lnTo>
                  <a:lnTo>
                    <a:pt x="463" y="283"/>
                  </a:lnTo>
                  <a:lnTo>
                    <a:pt x="463" y="260"/>
                  </a:lnTo>
                  <a:lnTo>
                    <a:pt x="444" y="217"/>
                  </a:lnTo>
                  <a:lnTo>
                    <a:pt x="414" y="201"/>
                  </a:lnTo>
                  <a:lnTo>
                    <a:pt x="398" y="198"/>
                  </a:lnTo>
                  <a:lnTo>
                    <a:pt x="355" y="205"/>
                  </a:lnTo>
                  <a:lnTo>
                    <a:pt x="331" y="234"/>
                  </a:lnTo>
                  <a:lnTo>
                    <a:pt x="324" y="274"/>
                  </a:lnTo>
                  <a:lnTo>
                    <a:pt x="322" y="283"/>
                  </a:lnTo>
                  <a:lnTo>
                    <a:pt x="327" y="314"/>
                  </a:lnTo>
                  <a:lnTo>
                    <a:pt x="358" y="374"/>
                  </a:lnTo>
                  <a:lnTo>
                    <a:pt x="400" y="438"/>
                  </a:lnTo>
                  <a:lnTo>
                    <a:pt x="458" y="521"/>
                  </a:lnTo>
                  <a:lnTo>
                    <a:pt x="518" y="607"/>
                  </a:lnTo>
                  <a:lnTo>
                    <a:pt x="565" y="671"/>
                  </a:lnTo>
                  <a:lnTo>
                    <a:pt x="584" y="697"/>
                  </a:lnTo>
                  <a:lnTo>
                    <a:pt x="584" y="534"/>
                  </a:lnTo>
                  <a:lnTo>
                    <a:pt x="786" y="534"/>
                  </a:lnTo>
                  <a:lnTo>
                    <a:pt x="786" y="554"/>
                  </a:lnTo>
                  <a:lnTo>
                    <a:pt x="786" y="608"/>
                  </a:lnTo>
                  <a:lnTo>
                    <a:pt x="786" y="690"/>
                  </a:lnTo>
                  <a:lnTo>
                    <a:pt x="786" y="786"/>
                  </a:lnTo>
                  <a:lnTo>
                    <a:pt x="786" y="890"/>
                  </a:lnTo>
                  <a:lnTo>
                    <a:pt x="786" y="991"/>
                  </a:lnTo>
                  <a:lnTo>
                    <a:pt x="786" y="1080"/>
                  </a:lnTo>
                  <a:lnTo>
                    <a:pt x="788" y="1148"/>
                  </a:lnTo>
                  <a:lnTo>
                    <a:pt x="788" y="1184"/>
                  </a:lnTo>
                  <a:lnTo>
                    <a:pt x="790" y="1201"/>
                  </a:lnTo>
                  <a:lnTo>
                    <a:pt x="776" y="1229"/>
                  </a:lnTo>
                  <a:lnTo>
                    <a:pt x="722" y="1238"/>
                  </a:lnTo>
                  <a:lnTo>
                    <a:pt x="666" y="1238"/>
                  </a:lnTo>
                  <a:lnTo>
                    <a:pt x="544" y="1238"/>
                  </a:lnTo>
                  <a:lnTo>
                    <a:pt x="423" y="1238"/>
                  </a:lnTo>
                  <a:lnTo>
                    <a:pt x="369" y="1238"/>
                  </a:lnTo>
                  <a:lnTo>
                    <a:pt x="78" y="1113"/>
                  </a:lnTo>
                  <a:close/>
                </a:path>
              </a:pathLst>
            </a:custGeom>
            <a:solidFill>
              <a:srgbClr val="FFA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4" name="Freeform 11"/>
            <p:cNvSpPr>
              <a:spLocks/>
            </p:cNvSpPr>
            <p:nvPr/>
          </p:nvSpPr>
          <p:spPr bwMode="auto">
            <a:xfrm>
              <a:off x="19221" y="2738"/>
              <a:ext cx="168" cy="173"/>
            </a:xfrm>
            <a:custGeom>
              <a:avLst/>
              <a:gdLst>
                <a:gd name="T0" fmla="*/ 1 w 336"/>
                <a:gd name="T1" fmla="*/ 1 h 343"/>
                <a:gd name="T2" fmla="*/ 1 w 336"/>
                <a:gd name="T3" fmla="*/ 1 h 343"/>
                <a:gd name="T4" fmla="*/ 1 w 336"/>
                <a:gd name="T5" fmla="*/ 1 h 343"/>
                <a:gd name="T6" fmla="*/ 1 w 336"/>
                <a:gd name="T7" fmla="*/ 1 h 343"/>
                <a:gd name="T8" fmla="*/ 1 w 336"/>
                <a:gd name="T9" fmla="*/ 1 h 343"/>
                <a:gd name="T10" fmla="*/ 1 w 336"/>
                <a:gd name="T11" fmla="*/ 1 h 343"/>
                <a:gd name="T12" fmla="*/ 1 w 336"/>
                <a:gd name="T13" fmla="*/ 1 h 343"/>
                <a:gd name="T14" fmla="*/ 1 w 336"/>
                <a:gd name="T15" fmla="*/ 0 h 343"/>
                <a:gd name="T16" fmla="*/ 1 w 336"/>
                <a:gd name="T17" fmla="*/ 0 h 343"/>
                <a:gd name="T18" fmla="*/ 1 w 336"/>
                <a:gd name="T19" fmla="*/ 1 h 343"/>
                <a:gd name="T20" fmla="*/ 1 w 336"/>
                <a:gd name="T21" fmla="*/ 1 h 343"/>
                <a:gd name="T22" fmla="*/ 0 w 336"/>
                <a:gd name="T23" fmla="*/ 1 h 343"/>
                <a:gd name="T24" fmla="*/ 1 w 336"/>
                <a:gd name="T25" fmla="*/ 1 h 343"/>
                <a:gd name="T26" fmla="*/ 1 w 336"/>
                <a:gd name="T27" fmla="*/ 1 h 343"/>
                <a:gd name="T28" fmla="*/ 1 w 336"/>
                <a:gd name="T29" fmla="*/ 1 h 343"/>
                <a:gd name="T30" fmla="*/ 1 w 336"/>
                <a:gd name="T31" fmla="*/ 1 h 343"/>
                <a:gd name="T32" fmla="*/ 1 w 336"/>
                <a:gd name="T33" fmla="*/ 1 h 343"/>
                <a:gd name="T34" fmla="*/ 1 w 336"/>
                <a:gd name="T35" fmla="*/ 1 h 343"/>
                <a:gd name="T36" fmla="*/ 1 w 336"/>
                <a:gd name="T37" fmla="*/ 1 h 343"/>
                <a:gd name="T38" fmla="*/ 1 w 336"/>
                <a:gd name="T39" fmla="*/ 1 h 343"/>
                <a:gd name="T40" fmla="*/ 1 w 336"/>
                <a:gd name="T41" fmla="*/ 1 h 343"/>
                <a:gd name="T42" fmla="*/ 1 w 336"/>
                <a:gd name="T43" fmla="*/ 1 h 3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6" h="343">
                  <a:moveTo>
                    <a:pt x="333" y="343"/>
                  </a:moveTo>
                  <a:lnTo>
                    <a:pt x="336" y="325"/>
                  </a:lnTo>
                  <a:lnTo>
                    <a:pt x="308" y="292"/>
                  </a:lnTo>
                  <a:lnTo>
                    <a:pt x="239" y="211"/>
                  </a:lnTo>
                  <a:lnTo>
                    <a:pt x="157" y="115"/>
                  </a:lnTo>
                  <a:lnTo>
                    <a:pt x="89" y="35"/>
                  </a:lnTo>
                  <a:lnTo>
                    <a:pt x="60" y="0"/>
                  </a:lnTo>
                  <a:lnTo>
                    <a:pt x="30" y="37"/>
                  </a:lnTo>
                  <a:lnTo>
                    <a:pt x="4" y="104"/>
                  </a:lnTo>
                  <a:lnTo>
                    <a:pt x="0" y="191"/>
                  </a:lnTo>
                  <a:lnTo>
                    <a:pt x="39" y="285"/>
                  </a:lnTo>
                  <a:lnTo>
                    <a:pt x="60" y="303"/>
                  </a:lnTo>
                  <a:lnTo>
                    <a:pt x="119" y="332"/>
                  </a:lnTo>
                  <a:lnTo>
                    <a:pt x="211" y="343"/>
                  </a:lnTo>
                  <a:lnTo>
                    <a:pt x="242" y="343"/>
                  </a:lnTo>
                  <a:lnTo>
                    <a:pt x="301" y="343"/>
                  </a:lnTo>
                  <a:lnTo>
                    <a:pt x="333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5" name="Freeform 12"/>
            <p:cNvSpPr>
              <a:spLocks/>
            </p:cNvSpPr>
            <p:nvPr/>
          </p:nvSpPr>
          <p:spPr bwMode="auto">
            <a:xfrm>
              <a:off x="19538" y="1039"/>
              <a:ext cx="391" cy="1977"/>
            </a:xfrm>
            <a:custGeom>
              <a:avLst/>
              <a:gdLst>
                <a:gd name="T0" fmla="*/ 0 w 785"/>
                <a:gd name="T1" fmla="*/ 0 h 3959"/>
                <a:gd name="T2" fmla="*/ 0 w 785"/>
                <a:gd name="T3" fmla="*/ 0 h 3959"/>
                <a:gd name="T4" fmla="*/ 0 w 785"/>
                <a:gd name="T5" fmla="*/ 0 h 3959"/>
                <a:gd name="T6" fmla="*/ 0 w 785"/>
                <a:gd name="T7" fmla="*/ 0 h 3959"/>
                <a:gd name="T8" fmla="*/ 0 w 785"/>
                <a:gd name="T9" fmla="*/ 0 h 3959"/>
                <a:gd name="T10" fmla="*/ 0 w 785"/>
                <a:gd name="T11" fmla="*/ 0 h 3959"/>
                <a:gd name="T12" fmla="*/ 0 w 785"/>
                <a:gd name="T13" fmla="*/ 0 h 3959"/>
                <a:gd name="T14" fmla="*/ 0 w 785"/>
                <a:gd name="T15" fmla="*/ 0 h 3959"/>
                <a:gd name="T16" fmla="*/ 0 w 785"/>
                <a:gd name="T17" fmla="*/ 0 h 3959"/>
                <a:gd name="T18" fmla="*/ 0 w 785"/>
                <a:gd name="T19" fmla="*/ 0 h 3959"/>
                <a:gd name="T20" fmla="*/ 0 w 785"/>
                <a:gd name="T21" fmla="*/ 0 h 3959"/>
                <a:gd name="T22" fmla="*/ 0 w 785"/>
                <a:gd name="T23" fmla="*/ 0 h 3959"/>
                <a:gd name="T24" fmla="*/ 0 w 785"/>
                <a:gd name="T25" fmla="*/ 0 h 3959"/>
                <a:gd name="T26" fmla="*/ 0 w 785"/>
                <a:gd name="T27" fmla="*/ 0 h 3959"/>
                <a:gd name="T28" fmla="*/ 0 w 785"/>
                <a:gd name="T29" fmla="*/ 0 h 3959"/>
                <a:gd name="T30" fmla="*/ 0 w 785"/>
                <a:gd name="T31" fmla="*/ 0 h 3959"/>
                <a:gd name="T32" fmla="*/ 0 w 785"/>
                <a:gd name="T33" fmla="*/ 0 h 39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5" h="3959">
                  <a:moveTo>
                    <a:pt x="0" y="0"/>
                  </a:moveTo>
                  <a:lnTo>
                    <a:pt x="0" y="3959"/>
                  </a:lnTo>
                  <a:lnTo>
                    <a:pt x="49" y="3959"/>
                  </a:lnTo>
                  <a:lnTo>
                    <a:pt x="49" y="2454"/>
                  </a:lnTo>
                  <a:lnTo>
                    <a:pt x="696" y="2454"/>
                  </a:lnTo>
                  <a:lnTo>
                    <a:pt x="696" y="2720"/>
                  </a:lnTo>
                  <a:lnTo>
                    <a:pt x="369" y="2720"/>
                  </a:lnTo>
                  <a:lnTo>
                    <a:pt x="369" y="3056"/>
                  </a:lnTo>
                  <a:lnTo>
                    <a:pt x="696" y="3056"/>
                  </a:lnTo>
                  <a:lnTo>
                    <a:pt x="696" y="3322"/>
                  </a:lnTo>
                  <a:lnTo>
                    <a:pt x="369" y="3322"/>
                  </a:lnTo>
                  <a:lnTo>
                    <a:pt x="369" y="3684"/>
                  </a:lnTo>
                  <a:lnTo>
                    <a:pt x="696" y="3684"/>
                  </a:lnTo>
                  <a:lnTo>
                    <a:pt x="696" y="3945"/>
                  </a:lnTo>
                  <a:lnTo>
                    <a:pt x="785" y="3945"/>
                  </a:lnTo>
                  <a:lnTo>
                    <a:pt x="7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6" name="Freeform 13"/>
            <p:cNvSpPr>
              <a:spLocks/>
            </p:cNvSpPr>
            <p:nvPr/>
          </p:nvSpPr>
          <p:spPr bwMode="auto">
            <a:xfrm>
              <a:off x="18424" y="2397"/>
              <a:ext cx="74" cy="218"/>
            </a:xfrm>
            <a:custGeom>
              <a:avLst/>
              <a:gdLst>
                <a:gd name="T0" fmla="*/ 0 w 152"/>
                <a:gd name="T1" fmla="*/ 0 h 435"/>
                <a:gd name="T2" fmla="*/ 0 w 152"/>
                <a:gd name="T3" fmla="*/ 1 h 435"/>
                <a:gd name="T4" fmla="*/ 0 w 152"/>
                <a:gd name="T5" fmla="*/ 1 h 435"/>
                <a:gd name="T6" fmla="*/ 0 w 152"/>
                <a:gd name="T7" fmla="*/ 1 h 435"/>
                <a:gd name="T8" fmla="*/ 0 w 152"/>
                <a:gd name="T9" fmla="*/ 1 h 435"/>
                <a:gd name="T10" fmla="*/ 0 w 152"/>
                <a:gd name="T11" fmla="*/ 1 h 435"/>
                <a:gd name="T12" fmla="*/ 0 w 152"/>
                <a:gd name="T13" fmla="*/ 1 h 435"/>
                <a:gd name="T14" fmla="*/ 0 w 152"/>
                <a:gd name="T15" fmla="*/ 1 h 435"/>
                <a:gd name="T16" fmla="*/ 0 w 152"/>
                <a:gd name="T17" fmla="*/ 1 h 435"/>
                <a:gd name="T18" fmla="*/ 0 w 152"/>
                <a:gd name="T19" fmla="*/ 1 h 435"/>
                <a:gd name="T20" fmla="*/ 0 w 152"/>
                <a:gd name="T21" fmla="*/ 1 h 435"/>
                <a:gd name="T22" fmla="*/ 0 w 152"/>
                <a:gd name="T23" fmla="*/ 1 h 435"/>
                <a:gd name="T24" fmla="*/ 0 w 152"/>
                <a:gd name="T25" fmla="*/ 1 h 435"/>
                <a:gd name="T26" fmla="*/ 0 w 152"/>
                <a:gd name="T27" fmla="*/ 1 h 435"/>
                <a:gd name="T28" fmla="*/ 0 w 152"/>
                <a:gd name="T29" fmla="*/ 1 h 435"/>
                <a:gd name="T30" fmla="*/ 0 w 152"/>
                <a:gd name="T31" fmla="*/ 1 h 435"/>
                <a:gd name="T32" fmla="*/ 0 w 152"/>
                <a:gd name="T33" fmla="*/ 1 h 435"/>
                <a:gd name="T34" fmla="*/ 0 w 152"/>
                <a:gd name="T35" fmla="*/ 1 h 435"/>
                <a:gd name="T36" fmla="*/ 0 w 152"/>
                <a:gd name="T37" fmla="*/ 0 h 435"/>
                <a:gd name="T38" fmla="*/ 0 w 152"/>
                <a:gd name="T39" fmla="*/ 0 h 4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2" h="435">
                  <a:moveTo>
                    <a:pt x="0" y="0"/>
                  </a:moveTo>
                  <a:lnTo>
                    <a:pt x="0" y="34"/>
                  </a:lnTo>
                  <a:lnTo>
                    <a:pt x="0" y="114"/>
                  </a:lnTo>
                  <a:lnTo>
                    <a:pt x="0" y="218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75" y="423"/>
                  </a:lnTo>
                  <a:lnTo>
                    <a:pt x="124" y="371"/>
                  </a:lnTo>
                  <a:lnTo>
                    <a:pt x="146" y="298"/>
                  </a:lnTo>
                  <a:lnTo>
                    <a:pt x="152" y="221"/>
                  </a:lnTo>
                  <a:lnTo>
                    <a:pt x="150" y="157"/>
                  </a:lnTo>
                  <a:lnTo>
                    <a:pt x="143" y="110"/>
                  </a:lnTo>
                  <a:lnTo>
                    <a:pt x="126" y="63"/>
                  </a:lnTo>
                  <a:lnTo>
                    <a:pt x="8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7" name="Freeform 14"/>
            <p:cNvSpPr>
              <a:spLocks/>
            </p:cNvSpPr>
            <p:nvPr/>
          </p:nvSpPr>
          <p:spPr bwMode="auto">
            <a:xfrm>
              <a:off x="18221" y="1039"/>
              <a:ext cx="1307" cy="1977"/>
            </a:xfrm>
            <a:custGeom>
              <a:avLst/>
              <a:gdLst>
                <a:gd name="T0" fmla="*/ 0 w 2616"/>
                <a:gd name="T1" fmla="*/ 0 h 3962"/>
                <a:gd name="T2" fmla="*/ 0 w 2616"/>
                <a:gd name="T3" fmla="*/ 0 h 3962"/>
                <a:gd name="T4" fmla="*/ 0 w 2616"/>
                <a:gd name="T5" fmla="*/ 0 h 3962"/>
                <a:gd name="T6" fmla="*/ 0 w 2616"/>
                <a:gd name="T7" fmla="*/ 0 h 3962"/>
                <a:gd name="T8" fmla="*/ 0 w 2616"/>
                <a:gd name="T9" fmla="*/ 0 h 3962"/>
                <a:gd name="T10" fmla="*/ 0 w 2616"/>
                <a:gd name="T11" fmla="*/ 0 h 3962"/>
                <a:gd name="T12" fmla="*/ 0 w 2616"/>
                <a:gd name="T13" fmla="*/ 0 h 3962"/>
                <a:gd name="T14" fmla="*/ 0 w 2616"/>
                <a:gd name="T15" fmla="*/ 0 h 3962"/>
                <a:gd name="T16" fmla="*/ 0 w 2616"/>
                <a:gd name="T17" fmla="*/ 0 h 3962"/>
                <a:gd name="T18" fmla="*/ 0 w 2616"/>
                <a:gd name="T19" fmla="*/ 0 h 3962"/>
                <a:gd name="T20" fmla="*/ 0 w 2616"/>
                <a:gd name="T21" fmla="*/ 0 h 3962"/>
                <a:gd name="T22" fmla="*/ 0 w 2616"/>
                <a:gd name="T23" fmla="*/ 0 h 3962"/>
                <a:gd name="T24" fmla="*/ 0 w 2616"/>
                <a:gd name="T25" fmla="*/ 0 h 3962"/>
                <a:gd name="T26" fmla="*/ 0 w 2616"/>
                <a:gd name="T27" fmla="*/ 0 h 3962"/>
                <a:gd name="T28" fmla="*/ 0 w 2616"/>
                <a:gd name="T29" fmla="*/ 0 h 3962"/>
                <a:gd name="T30" fmla="*/ 0 w 2616"/>
                <a:gd name="T31" fmla="*/ 0 h 3962"/>
                <a:gd name="T32" fmla="*/ 0 w 2616"/>
                <a:gd name="T33" fmla="*/ 0 h 3962"/>
                <a:gd name="T34" fmla="*/ 0 w 2616"/>
                <a:gd name="T35" fmla="*/ 0 h 3962"/>
                <a:gd name="T36" fmla="*/ 0 w 2616"/>
                <a:gd name="T37" fmla="*/ 0 h 3962"/>
                <a:gd name="T38" fmla="*/ 0 w 2616"/>
                <a:gd name="T39" fmla="*/ 0 h 3962"/>
                <a:gd name="T40" fmla="*/ 0 w 2616"/>
                <a:gd name="T41" fmla="*/ 0 h 3962"/>
                <a:gd name="T42" fmla="*/ 0 w 2616"/>
                <a:gd name="T43" fmla="*/ 0 h 3962"/>
                <a:gd name="T44" fmla="*/ 0 w 2616"/>
                <a:gd name="T45" fmla="*/ 0 h 3962"/>
                <a:gd name="T46" fmla="*/ 0 w 2616"/>
                <a:gd name="T47" fmla="*/ 0 h 3962"/>
                <a:gd name="T48" fmla="*/ 0 w 2616"/>
                <a:gd name="T49" fmla="*/ 0 h 3962"/>
                <a:gd name="T50" fmla="*/ 0 w 2616"/>
                <a:gd name="T51" fmla="*/ 0 h 3962"/>
                <a:gd name="T52" fmla="*/ 0 w 2616"/>
                <a:gd name="T53" fmla="*/ 0 h 3962"/>
                <a:gd name="T54" fmla="*/ 0 w 2616"/>
                <a:gd name="T55" fmla="*/ 0 h 3962"/>
                <a:gd name="T56" fmla="*/ 0 w 2616"/>
                <a:gd name="T57" fmla="*/ 0 h 3962"/>
                <a:gd name="T58" fmla="*/ 0 w 2616"/>
                <a:gd name="T59" fmla="*/ 0 h 3962"/>
                <a:gd name="T60" fmla="*/ 0 w 2616"/>
                <a:gd name="T61" fmla="*/ 0 h 3962"/>
                <a:gd name="T62" fmla="*/ 0 w 2616"/>
                <a:gd name="T63" fmla="*/ 0 h 3962"/>
                <a:gd name="T64" fmla="*/ 0 w 2616"/>
                <a:gd name="T65" fmla="*/ 0 h 3962"/>
                <a:gd name="T66" fmla="*/ 0 w 2616"/>
                <a:gd name="T67" fmla="*/ 0 h 3962"/>
                <a:gd name="T68" fmla="*/ 0 w 2616"/>
                <a:gd name="T69" fmla="*/ 0 h 3962"/>
                <a:gd name="T70" fmla="*/ 0 w 2616"/>
                <a:gd name="T71" fmla="*/ 0 h 3962"/>
                <a:gd name="T72" fmla="*/ 0 w 2616"/>
                <a:gd name="T73" fmla="*/ 0 h 3962"/>
                <a:gd name="T74" fmla="*/ 0 w 2616"/>
                <a:gd name="T75" fmla="*/ 0 h 3962"/>
                <a:gd name="T76" fmla="*/ 0 w 2616"/>
                <a:gd name="T77" fmla="*/ 0 h 3962"/>
                <a:gd name="T78" fmla="*/ 0 w 2616"/>
                <a:gd name="T79" fmla="*/ 0 h 3962"/>
                <a:gd name="T80" fmla="*/ 0 w 2616"/>
                <a:gd name="T81" fmla="*/ 0 h 3962"/>
                <a:gd name="T82" fmla="*/ 0 w 2616"/>
                <a:gd name="T83" fmla="*/ 0 h 3962"/>
                <a:gd name="T84" fmla="*/ 0 w 2616"/>
                <a:gd name="T85" fmla="*/ 0 h 39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16" h="3962">
                  <a:moveTo>
                    <a:pt x="1638" y="3482"/>
                  </a:moveTo>
                  <a:lnTo>
                    <a:pt x="2616" y="0"/>
                  </a:lnTo>
                  <a:lnTo>
                    <a:pt x="3" y="0"/>
                  </a:lnTo>
                  <a:lnTo>
                    <a:pt x="0" y="3962"/>
                  </a:lnTo>
                  <a:lnTo>
                    <a:pt x="96" y="3962"/>
                  </a:lnTo>
                  <a:lnTo>
                    <a:pt x="96" y="2447"/>
                  </a:lnTo>
                  <a:lnTo>
                    <a:pt x="405" y="2447"/>
                  </a:lnTo>
                  <a:lnTo>
                    <a:pt x="421" y="2447"/>
                  </a:lnTo>
                  <a:lnTo>
                    <a:pt x="466" y="2449"/>
                  </a:lnTo>
                  <a:lnTo>
                    <a:pt x="529" y="2458"/>
                  </a:lnTo>
                  <a:lnTo>
                    <a:pt x="602" y="2477"/>
                  </a:lnTo>
                  <a:lnTo>
                    <a:pt x="678" y="2513"/>
                  </a:lnTo>
                  <a:lnTo>
                    <a:pt x="748" y="2573"/>
                  </a:lnTo>
                  <a:lnTo>
                    <a:pt x="804" y="2656"/>
                  </a:lnTo>
                  <a:lnTo>
                    <a:pt x="828" y="2719"/>
                  </a:lnTo>
                  <a:lnTo>
                    <a:pt x="842" y="2790"/>
                  </a:lnTo>
                  <a:lnTo>
                    <a:pt x="850" y="2898"/>
                  </a:lnTo>
                  <a:lnTo>
                    <a:pt x="850" y="3002"/>
                  </a:lnTo>
                  <a:lnTo>
                    <a:pt x="842" y="3098"/>
                  </a:lnTo>
                  <a:lnTo>
                    <a:pt x="828" y="3171"/>
                  </a:lnTo>
                  <a:lnTo>
                    <a:pt x="817" y="3206"/>
                  </a:lnTo>
                  <a:lnTo>
                    <a:pt x="805" y="3228"/>
                  </a:lnTo>
                  <a:lnTo>
                    <a:pt x="779" y="3270"/>
                  </a:lnTo>
                  <a:lnTo>
                    <a:pt x="736" y="3322"/>
                  </a:lnTo>
                  <a:lnTo>
                    <a:pt x="675" y="3373"/>
                  </a:lnTo>
                  <a:lnTo>
                    <a:pt x="597" y="3408"/>
                  </a:lnTo>
                  <a:lnTo>
                    <a:pt x="496" y="3418"/>
                  </a:lnTo>
                  <a:lnTo>
                    <a:pt x="470" y="3418"/>
                  </a:lnTo>
                  <a:lnTo>
                    <a:pt x="421" y="3416"/>
                  </a:lnTo>
                  <a:lnTo>
                    <a:pt x="395" y="3414"/>
                  </a:lnTo>
                  <a:lnTo>
                    <a:pt x="395" y="3948"/>
                  </a:lnTo>
                  <a:lnTo>
                    <a:pt x="1117" y="3948"/>
                  </a:lnTo>
                  <a:lnTo>
                    <a:pt x="1104" y="3945"/>
                  </a:lnTo>
                  <a:lnTo>
                    <a:pt x="1073" y="3931"/>
                  </a:lnTo>
                  <a:lnTo>
                    <a:pt x="1031" y="3907"/>
                  </a:lnTo>
                  <a:lnTo>
                    <a:pt x="984" y="3867"/>
                  </a:lnTo>
                  <a:lnTo>
                    <a:pt x="943" y="3808"/>
                  </a:lnTo>
                  <a:lnTo>
                    <a:pt x="911" y="3728"/>
                  </a:lnTo>
                  <a:lnTo>
                    <a:pt x="899" y="3623"/>
                  </a:lnTo>
                  <a:lnTo>
                    <a:pt x="899" y="3609"/>
                  </a:lnTo>
                  <a:lnTo>
                    <a:pt x="899" y="3569"/>
                  </a:lnTo>
                  <a:lnTo>
                    <a:pt x="899" y="3507"/>
                  </a:lnTo>
                  <a:lnTo>
                    <a:pt x="899" y="3428"/>
                  </a:lnTo>
                  <a:lnTo>
                    <a:pt x="899" y="3340"/>
                  </a:lnTo>
                  <a:lnTo>
                    <a:pt x="899" y="3242"/>
                  </a:lnTo>
                  <a:lnTo>
                    <a:pt x="899" y="3143"/>
                  </a:lnTo>
                  <a:lnTo>
                    <a:pt x="899" y="3046"/>
                  </a:lnTo>
                  <a:lnTo>
                    <a:pt x="899" y="2957"/>
                  </a:lnTo>
                  <a:lnTo>
                    <a:pt x="899" y="2879"/>
                  </a:lnTo>
                  <a:lnTo>
                    <a:pt x="899" y="2816"/>
                  </a:lnTo>
                  <a:lnTo>
                    <a:pt x="899" y="2776"/>
                  </a:lnTo>
                  <a:lnTo>
                    <a:pt x="899" y="2762"/>
                  </a:lnTo>
                  <a:lnTo>
                    <a:pt x="897" y="2747"/>
                  </a:lnTo>
                  <a:lnTo>
                    <a:pt x="899" y="2708"/>
                  </a:lnTo>
                  <a:lnTo>
                    <a:pt x="908" y="2654"/>
                  </a:lnTo>
                  <a:lnTo>
                    <a:pt x="929" y="2593"/>
                  </a:lnTo>
                  <a:lnTo>
                    <a:pt x="969" y="2531"/>
                  </a:lnTo>
                  <a:lnTo>
                    <a:pt x="1033" y="2477"/>
                  </a:lnTo>
                  <a:lnTo>
                    <a:pt x="1127" y="2440"/>
                  </a:lnTo>
                  <a:lnTo>
                    <a:pt x="1139" y="2437"/>
                  </a:lnTo>
                  <a:lnTo>
                    <a:pt x="1172" y="2428"/>
                  </a:lnTo>
                  <a:lnTo>
                    <a:pt x="1223" y="2421"/>
                  </a:lnTo>
                  <a:lnTo>
                    <a:pt x="1285" y="2418"/>
                  </a:lnTo>
                  <a:lnTo>
                    <a:pt x="1355" y="2425"/>
                  </a:lnTo>
                  <a:lnTo>
                    <a:pt x="1426" y="2446"/>
                  </a:lnTo>
                  <a:lnTo>
                    <a:pt x="1494" y="2486"/>
                  </a:lnTo>
                  <a:lnTo>
                    <a:pt x="1557" y="2550"/>
                  </a:lnTo>
                  <a:lnTo>
                    <a:pt x="1565" y="2559"/>
                  </a:lnTo>
                  <a:lnTo>
                    <a:pt x="1588" y="2592"/>
                  </a:lnTo>
                  <a:lnTo>
                    <a:pt x="1612" y="2654"/>
                  </a:lnTo>
                  <a:lnTo>
                    <a:pt x="1628" y="2755"/>
                  </a:lnTo>
                  <a:lnTo>
                    <a:pt x="1624" y="2898"/>
                  </a:lnTo>
                  <a:lnTo>
                    <a:pt x="1550" y="2898"/>
                  </a:lnTo>
                  <a:lnTo>
                    <a:pt x="1411" y="2896"/>
                  </a:lnTo>
                  <a:lnTo>
                    <a:pt x="1334" y="2894"/>
                  </a:lnTo>
                  <a:lnTo>
                    <a:pt x="1334" y="2755"/>
                  </a:lnTo>
                  <a:lnTo>
                    <a:pt x="1331" y="2738"/>
                  </a:lnTo>
                  <a:lnTo>
                    <a:pt x="1311" y="2705"/>
                  </a:lnTo>
                  <a:lnTo>
                    <a:pt x="1266" y="2687"/>
                  </a:lnTo>
                  <a:lnTo>
                    <a:pt x="1221" y="2701"/>
                  </a:lnTo>
                  <a:lnTo>
                    <a:pt x="1204" y="2733"/>
                  </a:lnTo>
                  <a:lnTo>
                    <a:pt x="1200" y="2776"/>
                  </a:lnTo>
                  <a:lnTo>
                    <a:pt x="1200" y="2792"/>
                  </a:lnTo>
                  <a:lnTo>
                    <a:pt x="1200" y="2839"/>
                  </a:lnTo>
                  <a:lnTo>
                    <a:pt x="1200" y="2908"/>
                  </a:lnTo>
                  <a:lnTo>
                    <a:pt x="1200" y="2997"/>
                  </a:lnTo>
                  <a:lnTo>
                    <a:pt x="1200" y="3096"/>
                  </a:lnTo>
                  <a:lnTo>
                    <a:pt x="1200" y="3202"/>
                  </a:lnTo>
                  <a:lnTo>
                    <a:pt x="1200" y="3308"/>
                  </a:lnTo>
                  <a:lnTo>
                    <a:pt x="1200" y="3409"/>
                  </a:lnTo>
                  <a:lnTo>
                    <a:pt x="1200" y="3496"/>
                  </a:lnTo>
                  <a:lnTo>
                    <a:pt x="1200" y="3568"/>
                  </a:lnTo>
                  <a:lnTo>
                    <a:pt x="1200" y="3613"/>
                  </a:lnTo>
                  <a:lnTo>
                    <a:pt x="1200" y="3630"/>
                  </a:lnTo>
                  <a:lnTo>
                    <a:pt x="1202" y="3649"/>
                  </a:lnTo>
                  <a:lnTo>
                    <a:pt x="1216" y="3688"/>
                  </a:lnTo>
                  <a:lnTo>
                    <a:pt x="1263" y="3717"/>
                  </a:lnTo>
                  <a:lnTo>
                    <a:pt x="1303" y="3714"/>
                  </a:lnTo>
                  <a:lnTo>
                    <a:pt x="1336" y="3688"/>
                  </a:lnTo>
                  <a:lnTo>
                    <a:pt x="1350" y="3642"/>
                  </a:lnTo>
                  <a:lnTo>
                    <a:pt x="1350" y="3576"/>
                  </a:lnTo>
                  <a:lnTo>
                    <a:pt x="1350" y="3456"/>
                  </a:lnTo>
                  <a:lnTo>
                    <a:pt x="1350" y="3390"/>
                  </a:lnTo>
                  <a:lnTo>
                    <a:pt x="1268" y="3390"/>
                  </a:lnTo>
                  <a:lnTo>
                    <a:pt x="1268" y="3127"/>
                  </a:lnTo>
                  <a:lnTo>
                    <a:pt x="1638" y="3127"/>
                  </a:lnTo>
                  <a:lnTo>
                    <a:pt x="1638" y="3482"/>
                  </a:lnTo>
                  <a:lnTo>
                    <a:pt x="1649" y="3482"/>
                  </a:lnTo>
                  <a:lnTo>
                    <a:pt x="1638" y="3482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8" name="Freeform 15"/>
            <p:cNvSpPr>
              <a:spLocks noEditPoints="1"/>
            </p:cNvSpPr>
            <p:nvPr/>
          </p:nvSpPr>
          <p:spPr bwMode="auto">
            <a:xfrm>
              <a:off x="19993" y="1044"/>
              <a:ext cx="233" cy="233"/>
            </a:xfrm>
            <a:custGeom>
              <a:avLst/>
              <a:gdLst>
                <a:gd name="T0" fmla="*/ 1 w 461"/>
                <a:gd name="T1" fmla="*/ 1 h 460"/>
                <a:gd name="T2" fmla="*/ 1 w 461"/>
                <a:gd name="T3" fmla="*/ 1 h 460"/>
                <a:gd name="T4" fmla="*/ 1 w 461"/>
                <a:gd name="T5" fmla="*/ 1 h 460"/>
                <a:gd name="T6" fmla="*/ 1 w 461"/>
                <a:gd name="T7" fmla="*/ 1 h 460"/>
                <a:gd name="T8" fmla="*/ 1 w 461"/>
                <a:gd name="T9" fmla="*/ 1 h 460"/>
                <a:gd name="T10" fmla="*/ 1 w 461"/>
                <a:gd name="T11" fmla="*/ 1 h 460"/>
                <a:gd name="T12" fmla="*/ 1 w 461"/>
                <a:gd name="T13" fmla="*/ 1 h 460"/>
                <a:gd name="T14" fmla="*/ 1 w 461"/>
                <a:gd name="T15" fmla="*/ 1 h 460"/>
                <a:gd name="T16" fmla="*/ 1 w 461"/>
                <a:gd name="T17" fmla="*/ 1 h 460"/>
                <a:gd name="T18" fmla="*/ 1 w 461"/>
                <a:gd name="T19" fmla="*/ 1 h 460"/>
                <a:gd name="T20" fmla="*/ 0 w 461"/>
                <a:gd name="T21" fmla="*/ 1 h 460"/>
                <a:gd name="T22" fmla="*/ 1 w 461"/>
                <a:gd name="T23" fmla="*/ 1 h 460"/>
                <a:gd name="T24" fmla="*/ 1 w 461"/>
                <a:gd name="T25" fmla="*/ 1 h 460"/>
                <a:gd name="T26" fmla="*/ 1 w 461"/>
                <a:gd name="T27" fmla="*/ 1 h 460"/>
                <a:gd name="T28" fmla="*/ 1 w 461"/>
                <a:gd name="T29" fmla="*/ 1 h 460"/>
                <a:gd name="T30" fmla="*/ 1 w 461"/>
                <a:gd name="T31" fmla="*/ 1 h 460"/>
                <a:gd name="T32" fmla="*/ 1 w 461"/>
                <a:gd name="T33" fmla="*/ 1 h 460"/>
                <a:gd name="T34" fmla="*/ 1 w 461"/>
                <a:gd name="T35" fmla="*/ 1 h 460"/>
                <a:gd name="T36" fmla="*/ 1 w 461"/>
                <a:gd name="T37" fmla="*/ 1 h 460"/>
                <a:gd name="T38" fmla="*/ 1 w 461"/>
                <a:gd name="T39" fmla="*/ 0 h 460"/>
                <a:gd name="T40" fmla="*/ 1 w 461"/>
                <a:gd name="T41" fmla="*/ 1 h 460"/>
                <a:gd name="T42" fmla="*/ 1 w 461"/>
                <a:gd name="T43" fmla="*/ 1 h 460"/>
                <a:gd name="T44" fmla="*/ 0 w 461"/>
                <a:gd name="T45" fmla="*/ 1 h 460"/>
                <a:gd name="T46" fmla="*/ 1 w 461"/>
                <a:gd name="T47" fmla="*/ 1 h 460"/>
                <a:gd name="T48" fmla="*/ 1 w 461"/>
                <a:gd name="T49" fmla="*/ 1 h 460"/>
                <a:gd name="T50" fmla="*/ 1 w 461"/>
                <a:gd name="T51" fmla="*/ 1 h 460"/>
                <a:gd name="T52" fmla="*/ 1 w 461"/>
                <a:gd name="T53" fmla="*/ 1 h 460"/>
                <a:gd name="T54" fmla="*/ 1 w 461"/>
                <a:gd name="T55" fmla="*/ 1 h 460"/>
                <a:gd name="T56" fmla="*/ 1 w 461"/>
                <a:gd name="T57" fmla="*/ 1 h 460"/>
                <a:gd name="T58" fmla="*/ 1 w 461"/>
                <a:gd name="T59" fmla="*/ 1 h 460"/>
                <a:gd name="T60" fmla="*/ 1 w 461"/>
                <a:gd name="T61" fmla="*/ 1 h 460"/>
                <a:gd name="T62" fmla="*/ 1 w 461"/>
                <a:gd name="T63" fmla="*/ 1 h 460"/>
                <a:gd name="T64" fmla="*/ 1 w 461"/>
                <a:gd name="T65" fmla="*/ 1 h 460"/>
                <a:gd name="T66" fmla="*/ 1 w 461"/>
                <a:gd name="T67" fmla="*/ 1 h 460"/>
                <a:gd name="T68" fmla="*/ 1 w 461"/>
                <a:gd name="T69" fmla="*/ 1 h 460"/>
                <a:gd name="T70" fmla="*/ 1 w 461"/>
                <a:gd name="T71" fmla="*/ 1 h 460"/>
                <a:gd name="T72" fmla="*/ 1 w 461"/>
                <a:gd name="T73" fmla="*/ 1 h 460"/>
                <a:gd name="T74" fmla="*/ 1 w 461"/>
                <a:gd name="T75" fmla="*/ 1 h 460"/>
                <a:gd name="T76" fmla="*/ 1 w 461"/>
                <a:gd name="T77" fmla="*/ 1 h 460"/>
                <a:gd name="T78" fmla="*/ 1 w 461"/>
                <a:gd name="T79" fmla="*/ 1 h 460"/>
                <a:gd name="T80" fmla="*/ 1 w 461"/>
                <a:gd name="T81" fmla="*/ 1 h 460"/>
                <a:gd name="T82" fmla="*/ 1 w 461"/>
                <a:gd name="T83" fmla="*/ 1 h 460"/>
                <a:gd name="T84" fmla="*/ 1 w 461"/>
                <a:gd name="T85" fmla="*/ 1 h 460"/>
                <a:gd name="T86" fmla="*/ 1 w 461"/>
                <a:gd name="T87" fmla="*/ 1 h 4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1" h="460">
                  <a:moveTo>
                    <a:pt x="42" y="228"/>
                  </a:moveTo>
                  <a:lnTo>
                    <a:pt x="56" y="153"/>
                  </a:lnTo>
                  <a:lnTo>
                    <a:pt x="96" y="91"/>
                  </a:lnTo>
                  <a:lnTo>
                    <a:pt x="157" y="49"/>
                  </a:lnTo>
                  <a:lnTo>
                    <a:pt x="231" y="35"/>
                  </a:lnTo>
                  <a:lnTo>
                    <a:pt x="306" y="49"/>
                  </a:lnTo>
                  <a:lnTo>
                    <a:pt x="365" y="91"/>
                  </a:lnTo>
                  <a:lnTo>
                    <a:pt x="405" y="153"/>
                  </a:lnTo>
                  <a:lnTo>
                    <a:pt x="419" y="228"/>
                  </a:lnTo>
                  <a:lnTo>
                    <a:pt x="405" y="306"/>
                  </a:lnTo>
                  <a:lnTo>
                    <a:pt x="365" y="369"/>
                  </a:lnTo>
                  <a:lnTo>
                    <a:pt x="306" y="411"/>
                  </a:lnTo>
                  <a:lnTo>
                    <a:pt x="231" y="425"/>
                  </a:lnTo>
                  <a:lnTo>
                    <a:pt x="157" y="411"/>
                  </a:lnTo>
                  <a:lnTo>
                    <a:pt x="96" y="369"/>
                  </a:lnTo>
                  <a:lnTo>
                    <a:pt x="56" y="306"/>
                  </a:lnTo>
                  <a:lnTo>
                    <a:pt x="42" y="228"/>
                  </a:lnTo>
                  <a:close/>
                  <a:moveTo>
                    <a:pt x="0" y="228"/>
                  </a:moveTo>
                  <a:lnTo>
                    <a:pt x="12" y="303"/>
                  </a:lnTo>
                  <a:lnTo>
                    <a:pt x="45" y="367"/>
                  </a:lnTo>
                  <a:lnTo>
                    <a:pt x="96" y="416"/>
                  </a:lnTo>
                  <a:lnTo>
                    <a:pt x="158" y="447"/>
                  </a:lnTo>
                  <a:lnTo>
                    <a:pt x="231" y="460"/>
                  </a:lnTo>
                  <a:lnTo>
                    <a:pt x="303" y="447"/>
                  </a:lnTo>
                  <a:lnTo>
                    <a:pt x="367" y="416"/>
                  </a:lnTo>
                  <a:lnTo>
                    <a:pt x="416" y="367"/>
                  </a:lnTo>
                  <a:lnTo>
                    <a:pt x="449" y="303"/>
                  </a:lnTo>
                  <a:lnTo>
                    <a:pt x="461" y="228"/>
                  </a:lnTo>
                  <a:lnTo>
                    <a:pt x="449" y="155"/>
                  </a:lnTo>
                  <a:lnTo>
                    <a:pt x="416" y="93"/>
                  </a:lnTo>
                  <a:lnTo>
                    <a:pt x="367" y="44"/>
                  </a:lnTo>
                  <a:lnTo>
                    <a:pt x="303" y="12"/>
                  </a:lnTo>
                  <a:lnTo>
                    <a:pt x="231" y="0"/>
                  </a:lnTo>
                  <a:lnTo>
                    <a:pt x="158" y="12"/>
                  </a:lnTo>
                  <a:lnTo>
                    <a:pt x="96" y="44"/>
                  </a:lnTo>
                  <a:lnTo>
                    <a:pt x="45" y="93"/>
                  </a:lnTo>
                  <a:lnTo>
                    <a:pt x="12" y="155"/>
                  </a:lnTo>
                  <a:lnTo>
                    <a:pt x="0" y="228"/>
                  </a:lnTo>
                  <a:close/>
                  <a:moveTo>
                    <a:pt x="141" y="364"/>
                  </a:moveTo>
                  <a:lnTo>
                    <a:pt x="183" y="364"/>
                  </a:lnTo>
                  <a:lnTo>
                    <a:pt x="183" y="247"/>
                  </a:lnTo>
                  <a:lnTo>
                    <a:pt x="228" y="247"/>
                  </a:lnTo>
                  <a:lnTo>
                    <a:pt x="301" y="364"/>
                  </a:lnTo>
                  <a:lnTo>
                    <a:pt x="346" y="364"/>
                  </a:lnTo>
                  <a:lnTo>
                    <a:pt x="325" y="333"/>
                  </a:lnTo>
                  <a:lnTo>
                    <a:pt x="289" y="275"/>
                  </a:lnTo>
                  <a:lnTo>
                    <a:pt x="270" y="244"/>
                  </a:lnTo>
                  <a:lnTo>
                    <a:pt x="304" y="235"/>
                  </a:lnTo>
                  <a:lnTo>
                    <a:pt x="331" y="213"/>
                  </a:lnTo>
                  <a:lnTo>
                    <a:pt x="339" y="173"/>
                  </a:lnTo>
                  <a:lnTo>
                    <a:pt x="329" y="131"/>
                  </a:lnTo>
                  <a:lnTo>
                    <a:pt x="298" y="105"/>
                  </a:lnTo>
                  <a:lnTo>
                    <a:pt x="245" y="96"/>
                  </a:lnTo>
                  <a:lnTo>
                    <a:pt x="219" y="96"/>
                  </a:lnTo>
                  <a:lnTo>
                    <a:pt x="169" y="96"/>
                  </a:lnTo>
                  <a:lnTo>
                    <a:pt x="141" y="96"/>
                  </a:lnTo>
                  <a:lnTo>
                    <a:pt x="141" y="364"/>
                  </a:lnTo>
                  <a:close/>
                  <a:moveTo>
                    <a:pt x="183" y="129"/>
                  </a:moveTo>
                  <a:lnTo>
                    <a:pt x="198" y="129"/>
                  </a:lnTo>
                  <a:lnTo>
                    <a:pt x="224" y="129"/>
                  </a:lnTo>
                  <a:lnTo>
                    <a:pt x="238" y="129"/>
                  </a:lnTo>
                  <a:lnTo>
                    <a:pt x="266" y="133"/>
                  </a:lnTo>
                  <a:lnTo>
                    <a:pt x="289" y="145"/>
                  </a:lnTo>
                  <a:lnTo>
                    <a:pt x="298" y="171"/>
                  </a:lnTo>
                  <a:lnTo>
                    <a:pt x="287" y="202"/>
                  </a:lnTo>
                  <a:lnTo>
                    <a:pt x="261" y="213"/>
                  </a:lnTo>
                  <a:lnTo>
                    <a:pt x="226" y="216"/>
                  </a:lnTo>
                  <a:lnTo>
                    <a:pt x="216" y="216"/>
                  </a:lnTo>
                  <a:lnTo>
                    <a:pt x="195" y="216"/>
                  </a:lnTo>
                  <a:lnTo>
                    <a:pt x="183" y="216"/>
                  </a:lnTo>
                  <a:lnTo>
                    <a:pt x="183" y="129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29" name="Line 2"/>
          <p:cNvSpPr>
            <a:spLocks noChangeShapeType="1"/>
          </p:cNvSpPr>
          <p:nvPr/>
        </p:nvSpPr>
        <p:spPr bwMode="auto">
          <a:xfrm>
            <a:off x="0" y="881063"/>
            <a:ext cx="9140825" cy="0"/>
          </a:xfrm>
          <a:prstGeom prst="line">
            <a:avLst/>
          </a:prstGeom>
          <a:noFill/>
          <a:ln w="25400">
            <a:solidFill>
              <a:srgbClr val="FAA5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1" name="TextBox 31"/>
          <p:cNvSpPr txBox="1">
            <a:spLocks noChangeArrowheads="1"/>
          </p:cNvSpPr>
          <p:nvPr/>
        </p:nvSpPr>
        <p:spPr bwMode="auto">
          <a:xfrm>
            <a:off x="8486775" y="6575425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>
              <a:defRPr/>
            </a:pPr>
            <a:fld id="{56EF491F-3E1B-464C-9C2E-B7093B1D379B}" type="slidenum">
              <a:rPr lang="en-US" sz="1000" smtClean="0"/>
              <a:pPr algn="r">
                <a:defRPr/>
              </a:pPr>
              <a:t>‹#›</a:t>
            </a:fld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01600" y="6575425"/>
            <a:ext cx="256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prstClr val="black"/>
                </a:solidFill>
              </a:rPr>
              <a:t>Draft: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209328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Arial" charset="0"/>
          <a:ea typeface="ＭＳ Ｐゴシック" pitchFamily="1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Arial" charset="0"/>
          <a:ea typeface="ＭＳ Ｐゴシック" pitchFamily="1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Arial" charset="0"/>
          <a:ea typeface="ＭＳ Ｐゴシック" pitchFamily="1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20000"/>
        </a:spcAft>
        <a:defRPr b="1">
          <a:solidFill>
            <a:srgbClr val="333333"/>
          </a:solidFill>
          <a:latin typeface="+mn-lt"/>
          <a:ea typeface="+mn-ea"/>
          <a:cs typeface="+mn-cs"/>
        </a:defRPr>
      </a:lvl1pPr>
      <a:lvl2pPr marL="285750" indent="-171450" algn="l" rtl="0" eaLnBrk="0" fontAlgn="base" hangingPunct="0">
        <a:spcBef>
          <a:spcPct val="25000"/>
        </a:spcBef>
        <a:spcAft>
          <a:spcPct val="20000"/>
        </a:spcAft>
        <a:buClr>
          <a:srgbClr val="006699"/>
        </a:buClr>
        <a:buSzPct val="10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2pPr>
      <a:lvl3pPr marL="574675" indent="-174625" algn="l" rtl="0" eaLnBrk="0" fontAlgn="base" hangingPunct="0">
        <a:spcBef>
          <a:spcPct val="25000"/>
        </a:spcBef>
        <a:spcAft>
          <a:spcPct val="20000"/>
        </a:spcAft>
        <a:buClr>
          <a:srgbClr val="006699"/>
        </a:buClr>
        <a:buFont typeface="Symbol" pitchFamily="18" charset="2"/>
        <a:buChar char=""/>
        <a:defRPr sz="1400">
          <a:solidFill>
            <a:srgbClr val="333333"/>
          </a:solidFill>
          <a:latin typeface="+mn-lt"/>
          <a:ea typeface="+mn-ea"/>
        </a:defRPr>
      </a:lvl3pPr>
      <a:lvl4pPr marL="855663" indent="-166688" algn="l" rtl="0" eaLnBrk="0" fontAlgn="base" hangingPunct="0">
        <a:spcBef>
          <a:spcPct val="25000"/>
        </a:spcBef>
        <a:spcAft>
          <a:spcPct val="20000"/>
        </a:spcAft>
        <a:buClr>
          <a:srgbClr val="006699"/>
        </a:buClr>
        <a:buSzPct val="100000"/>
        <a:buFont typeface="Arial" pitchFamily="34" charset="0"/>
        <a:buChar char="•"/>
        <a:defRPr sz="1200">
          <a:solidFill>
            <a:srgbClr val="333333"/>
          </a:solidFill>
          <a:latin typeface="+mn-lt"/>
          <a:ea typeface="+mn-ea"/>
        </a:defRPr>
      </a:lvl4pPr>
      <a:lvl5pPr marL="1143000" indent="-173038" algn="l" rtl="0" eaLnBrk="0" fontAlgn="base" hangingPunct="0">
        <a:spcBef>
          <a:spcPct val="25000"/>
        </a:spcBef>
        <a:spcAft>
          <a:spcPct val="20000"/>
        </a:spcAft>
        <a:buClr>
          <a:srgbClr val="0066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5pPr>
      <a:lvl6pPr marL="16002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6pPr>
      <a:lvl7pPr marL="20574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7pPr>
      <a:lvl8pPr marL="25146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8pPr>
      <a:lvl9pPr marL="29718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1463" y="-4763"/>
            <a:ext cx="745013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0950"/>
            <a:ext cx="8229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8"/>
          <p:cNvGrpSpPr>
            <a:grpSpLocks/>
          </p:cNvGrpSpPr>
          <p:nvPr/>
        </p:nvGrpSpPr>
        <p:grpSpPr bwMode="auto">
          <a:xfrm>
            <a:off x="101600" y="104775"/>
            <a:ext cx="668338" cy="685800"/>
            <a:chOff x="18142" y="955"/>
            <a:chExt cx="2084" cy="2140"/>
          </a:xfrm>
        </p:grpSpPr>
        <p:sp>
          <p:nvSpPr>
            <p:cNvPr id="1032" name="Rectangle 9"/>
            <p:cNvSpPr>
              <a:spLocks noChangeArrowheads="1"/>
            </p:cNvSpPr>
            <p:nvPr/>
          </p:nvSpPr>
          <p:spPr bwMode="auto">
            <a:xfrm>
              <a:off x="18142" y="955"/>
              <a:ext cx="1871" cy="21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600" dirty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33" name="Freeform 10"/>
            <p:cNvSpPr>
              <a:spLocks/>
            </p:cNvSpPr>
            <p:nvPr/>
          </p:nvSpPr>
          <p:spPr bwMode="auto">
            <a:xfrm>
              <a:off x="19102" y="2392"/>
              <a:ext cx="396" cy="619"/>
            </a:xfrm>
            <a:custGeom>
              <a:avLst/>
              <a:gdLst>
                <a:gd name="T0" fmla="*/ 1 w 790"/>
                <a:gd name="T1" fmla="*/ 1 h 1238"/>
                <a:gd name="T2" fmla="*/ 0 w 790"/>
                <a:gd name="T3" fmla="*/ 1 h 1238"/>
                <a:gd name="T4" fmla="*/ 1 w 790"/>
                <a:gd name="T5" fmla="*/ 1 h 1238"/>
                <a:gd name="T6" fmla="*/ 1 w 790"/>
                <a:gd name="T7" fmla="*/ 1 h 1238"/>
                <a:gd name="T8" fmla="*/ 1 w 790"/>
                <a:gd name="T9" fmla="*/ 1 h 1238"/>
                <a:gd name="T10" fmla="*/ 1 w 790"/>
                <a:gd name="T11" fmla="*/ 1 h 1238"/>
                <a:gd name="T12" fmla="*/ 1 w 790"/>
                <a:gd name="T13" fmla="*/ 1 h 1238"/>
                <a:gd name="T14" fmla="*/ 1 w 790"/>
                <a:gd name="T15" fmla="*/ 1 h 1238"/>
                <a:gd name="T16" fmla="*/ 1 w 790"/>
                <a:gd name="T17" fmla="*/ 1 h 1238"/>
                <a:gd name="T18" fmla="*/ 1 w 790"/>
                <a:gd name="T19" fmla="*/ 1 h 1238"/>
                <a:gd name="T20" fmla="*/ 1 w 790"/>
                <a:gd name="T21" fmla="*/ 1 h 1238"/>
                <a:gd name="T22" fmla="*/ 1 w 790"/>
                <a:gd name="T23" fmla="*/ 1 h 1238"/>
                <a:gd name="T24" fmla="*/ 1 w 790"/>
                <a:gd name="T25" fmla="*/ 1 h 1238"/>
                <a:gd name="T26" fmla="*/ 1 w 790"/>
                <a:gd name="T27" fmla="*/ 1 h 1238"/>
                <a:gd name="T28" fmla="*/ 1 w 790"/>
                <a:gd name="T29" fmla="*/ 0 h 1238"/>
                <a:gd name="T30" fmla="*/ 1 w 790"/>
                <a:gd name="T31" fmla="*/ 1 h 1238"/>
                <a:gd name="T32" fmla="*/ 1 w 790"/>
                <a:gd name="T33" fmla="*/ 1 h 1238"/>
                <a:gd name="T34" fmla="*/ 1 w 790"/>
                <a:gd name="T35" fmla="*/ 1 h 1238"/>
                <a:gd name="T36" fmla="*/ 1 w 790"/>
                <a:gd name="T37" fmla="*/ 1 h 1238"/>
                <a:gd name="T38" fmla="*/ 1 w 790"/>
                <a:gd name="T39" fmla="*/ 1 h 1238"/>
                <a:gd name="T40" fmla="*/ 1 w 790"/>
                <a:gd name="T41" fmla="*/ 1 h 1238"/>
                <a:gd name="T42" fmla="*/ 1 w 790"/>
                <a:gd name="T43" fmla="*/ 1 h 1238"/>
                <a:gd name="T44" fmla="*/ 1 w 790"/>
                <a:gd name="T45" fmla="*/ 1 h 1238"/>
                <a:gd name="T46" fmla="*/ 1 w 790"/>
                <a:gd name="T47" fmla="*/ 1 h 1238"/>
                <a:gd name="T48" fmla="*/ 1 w 790"/>
                <a:gd name="T49" fmla="*/ 1 h 1238"/>
                <a:gd name="T50" fmla="*/ 1 w 790"/>
                <a:gd name="T51" fmla="*/ 1 h 1238"/>
                <a:gd name="T52" fmla="*/ 1 w 790"/>
                <a:gd name="T53" fmla="*/ 1 h 1238"/>
                <a:gd name="T54" fmla="*/ 1 w 790"/>
                <a:gd name="T55" fmla="*/ 1 h 1238"/>
                <a:gd name="T56" fmla="*/ 1 w 790"/>
                <a:gd name="T57" fmla="*/ 1 h 1238"/>
                <a:gd name="T58" fmla="*/ 1 w 790"/>
                <a:gd name="T59" fmla="*/ 1 h 1238"/>
                <a:gd name="T60" fmla="*/ 1 w 790"/>
                <a:gd name="T61" fmla="*/ 1 h 1238"/>
                <a:gd name="T62" fmla="*/ 1 w 790"/>
                <a:gd name="T63" fmla="*/ 1 h 1238"/>
                <a:gd name="T64" fmla="*/ 1 w 790"/>
                <a:gd name="T65" fmla="*/ 1 h 1238"/>
                <a:gd name="T66" fmla="*/ 1 w 790"/>
                <a:gd name="T67" fmla="*/ 1 h 1238"/>
                <a:gd name="T68" fmla="*/ 1 w 790"/>
                <a:gd name="T69" fmla="*/ 1 h 1238"/>
                <a:gd name="T70" fmla="*/ 1 w 790"/>
                <a:gd name="T71" fmla="*/ 1 h 1238"/>
                <a:gd name="T72" fmla="*/ 1 w 790"/>
                <a:gd name="T73" fmla="*/ 1 h 1238"/>
                <a:gd name="T74" fmla="*/ 1 w 790"/>
                <a:gd name="T75" fmla="*/ 1 h 1238"/>
                <a:gd name="T76" fmla="*/ 1 w 790"/>
                <a:gd name="T77" fmla="*/ 1 h 1238"/>
                <a:gd name="T78" fmla="*/ 1 w 790"/>
                <a:gd name="T79" fmla="*/ 1 h 1238"/>
                <a:gd name="T80" fmla="*/ 1 w 790"/>
                <a:gd name="T81" fmla="*/ 1 h 1238"/>
                <a:gd name="T82" fmla="*/ 1 w 790"/>
                <a:gd name="T83" fmla="*/ 1 h 1238"/>
                <a:gd name="T84" fmla="*/ 1 w 790"/>
                <a:gd name="T85" fmla="*/ 1 h 1238"/>
                <a:gd name="T86" fmla="*/ 1 w 790"/>
                <a:gd name="T87" fmla="*/ 1 h 12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0" h="1238">
                  <a:moveTo>
                    <a:pt x="78" y="1113"/>
                  </a:moveTo>
                  <a:lnTo>
                    <a:pt x="31" y="1021"/>
                  </a:lnTo>
                  <a:lnTo>
                    <a:pt x="7" y="937"/>
                  </a:lnTo>
                  <a:lnTo>
                    <a:pt x="0" y="861"/>
                  </a:lnTo>
                  <a:lnTo>
                    <a:pt x="5" y="794"/>
                  </a:lnTo>
                  <a:lnTo>
                    <a:pt x="23" y="737"/>
                  </a:lnTo>
                  <a:lnTo>
                    <a:pt x="44" y="690"/>
                  </a:lnTo>
                  <a:lnTo>
                    <a:pt x="68" y="652"/>
                  </a:lnTo>
                  <a:lnTo>
                    <a:pt x="91" y="624"/>
                  </a:lnTo>
                  <a:lnTo>
                    <a:pt x="106" y="607"/>
                  </a:lnTo>
                  <a:lnTo>
                    <a:pt x="113" y="601"/>
                  </a:lnTo>
                  <a:lnTo>
                    <a:pt x="134" y="581"/>
                  </a:lnTo>
                  <a:lnTo>
                    <a:pt x="174" y="540"/>
                  </a:lnTo>
                  <a:lnTo>
                    <a:pt x="195" y="520"/>
                  </a:lnTo>
                  <a:lnTo>
                    <a:pt x="143" y="426"/>
                  </a:lnTo>
                  <a:lnTo>
                    <a:pt x="115" y="342"/>
                  </a:lnTo>
                  <a:lnTo>
                    <a:pt x="106" y="271"/>
                  </a:lnTo>
                  <a:lnTo>
                    <a:pt x="111" y="208"/>
                  </a:lnTo>
                  <a:lnTo>
                    <a:pt x="129" y="153"/>
                  </a:lnTo>
                  <a:lnTo>
                    <a:pt x="195" y="64"/>
                  </a:lnTo>
                  <a:lnTo>
                    <a:pt x="275" y="19"/>
                  </a:lnTo>
                  <a:lnTo>
                    <a:pt x="311" y="7"/>
                  </a:lnTo>
                  <a:lnTo>
                    <a:pt x="346" y="1"/>
                  </a:lnTo>
                  <a:lnTo>
                    <a:pt x="428" y="0"/>
                  </a:lnTo>
                  <a:lnTo>
                    <a:pt x="529" y="17"/>
                  </a:lnTo>
                  <a:lnTo>
                    <a:pt x="623" y="73"/>
                  </a:lnTo>
                  <a:lnTo>
                    <a:pt x="640" y="88"/>
                  </a:lnTo>
                  <a:lnTo>
                    <a:pt x="673" y="149"/>
                  </a:lnTo>
                  <a:lnTo>
                    <a:pt x="694" y="276"/>
                  </a:lnTo>
                  <a:lnTo>
                    <a:pt x="694" y="297"/>
                  </a:lnTo>
                  <a:lnTo>
                    <a:pt x="694" y="332"/>
                  </a:lnTo>
                  <a:lnTo>
                    <a:pt x="694" y="353"/>
                  </a:lnTo>
                  <a:lnTo>
                    <a:pt x="463" y="353"/>
                  </a:lnTo>
                  <a:lnTo>
                    <a:pt x="463" y="328"/>
                  </a:lnTo>
                  <a:lnTo>
                    <a:pt x="463" y="283"/>
                  </a:lnTo>
                  <a:lnTo>
                    <a:pt x="463" y="260"/>
                  </a:lnTo>
                  <a:lnTo>
                    <a:pt x="444" y="217"/>
                  </a:lnTo>
                  <a:lnTo>
                    <a:pt x="414" y="201"/>
                  </a:lnTo>
                  <a:lnTo>
                    <a:pt x="398" y="198"/>
                  </a:lnTo>
                  <a:lnTo>
                    <a:pt x="355" y="205"/>
                  </a:lnTo>
                  <a:lnTo>
                    <a:pt x="331" y="234"/>
                  </a:lnTo>
                  <a:lnTo>
                    <a:pt x="324" y="274"/>
                  </a:lnTo>
                  <a:lnTo>
                    <a:pt x="322" y="283"/>
                  </a:lnTo>
                  <a:lnTo>
                    <a:pt x="327" y="314"/>
                  </a:lnTo>
                  <a:lnTo>
                    <a:pt x="358" y="374"/>
                  </a:lnTo>
                  <a:lnTo>
                    <a:pt x="400" y="438"/>
                  </a:lnTo>
                  <a:lnTo>
                    <a:pt x="458" y="521"/>
                  </a:lnTo>
                  <a:lnTo>
                    <a:pt x="518" y="607"/>
                  </a:lnTo>
                  <a:lnTo>
                    <a:pt x="565" y="671"/>
                  </a:lnTo>
                  <a:lnTo>
                    <a:pt x="584" y="697"/>
                  </a:lnTo>
                  <a:lnTo>
                    <a:pt x="584" y="534"/>
                  </a:lnTo>
                  <a:lnTo>
                    <a:pt x="786" y="534"/>
                  </a:lnTo>
                  <a:lnTo>
                    <a:pt x="786" y="554"/>
                  </a:lnTo>
                  <a:lnTo>
                    <a:pt x="786" y="608"/>
                  </a:lnTo>
                  <a:lnTo>
                    <a:pt x="786" y="690"/>
                  </a:lnTo>
                  <a:lnTo>
                    <a:pt x="786" y="786"/>
                  </a:lnTo>
                  <a:lnTo>
                    <a:pt x="786" y="890"/>
                  </a:lnTo>
                  <a:lnTo>
                    <a:pt x="786" y="991"/>
                  </a:lnTo>
                  <a:lnTo>
                    <a:pt x="786" y="1080"/>
                  </a:lnTo>
                  <a:lnTo>
                    <a:pt x="788" y="1148"/>
                  </a:lnTo>
                  <a:lnTo>
                    <a:pt x="788" y="1184"/>
                  </a:lnTo>
                  <a:lnTo>
                    <a:pt x="790" y="1201"/>
                  </a:lnTo>
                  <a:lnTo>
                    <a:pt x="776" y="1229"/>
                  </a:lnTo>
                  <a:lnTo>
                    <a:pt x="722" y="1238"/>
                  </a:lnTo>
                  <a:lnTo>
                    <a:pt x="666" y="1238"/>
                  </a:lnTo>
                  <a:lnTo>
                    <a:pt x="544" y="1238"/>
                  </a:lnTo>
                  <a:lnTo>
                    <a:pt x="423" y="1238"/>
                  </a:lnTo>
                  <a:lnTo>
                    <a:pt x="369" y="1238"/>
                  </a:lnTo>
                  <a:lnTo>
                    <a:pt x="78" y="1113"/>
                  </a:lnTo>
                  <a:close/>
                </a:path>
              </a:pathLst>
            </a:custGeom>
            <a:solidFill>
              <a:srgbClr val="FFA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4" name="Freeform 11"/>
            <p:cNvSpPr>
              <a:spLocks/>
            </p:cNvSpPr>
            <p:nvPr/>
          </p:nvSpPr>
          <p:spPr bwMode="auto">
            <a:xfrm>
              <a:off x="19221" y="2738"/>
              <a:ext cx="168" cy="173"/>
            </a:xfrm>
            <a:custGeom>
              <a:avLst/>
              <a:gdLst>
                <a:gd name="T0" fmla="*/ 1 w 336"/>
                <a:gd name="T1" fmla="*/ 1 h 343"/>
                <a:gd name="T2" fmla="*/ 1 w 336"/>
                <a:gd name="T3" fmla="*/ 1 h 343"/>
                <a:gd name="T4" fmla="*/ 1 w 336"/>
                <a:gd name="T5" fmla="*/ 1 h 343"/>
                <a:gd name="T6" fmla="*/ 1 w 336"/>
                <a:gd name="T7" fmla="*/ 1 h 343"/>
                <a:gd name="T8" fmla="*/ 1 w 336"/>
                <a:gd name="T9" fmla="*/ 1 h 343"/>
                <a:gd name="T10" fmla="*/ 1 w 336"/>
                <a:gd name="T11" fmla="*/ 1 h 343"/>
                <a:gd name="T12" fmla="*/ 1 w 336"/>
                <a:gd name="T13" fmla="*/ 1 h 343"/>
                <a:gd name="T14" fmla="*/ 1 w 336"/>
                <a:gd name="T15" fmla="*/ 0 h 343"/>
                <a:gd name="T16" fmla="*/ 1 w 336"/>
                <a:gd name="T17" fmla="*/ 0 h 343"/>
                <a:gd name="T18" fmla="*/ 1 w 336"/>
                <a:gd name="T19" fmla="*/ 1 h 343"/>
                <a:gd name="T20" fmla="*/ 1 w 336"/>
                <a:gd name="T21" fmla="*/ 1 h 343"/>
                <a:gd name="T22" fmla="*/ 0 w 336"/>
                <a:gd name="T23" fmla="*/ 1 h 343"/>
                <a:gd name="T24" fmla="*/ 1 w 336"/>
                <a:gd name="T25" fmla="*/ 1 h 343"/>
                <a:gd name="T26" fmla="*/ 1 w 336"/>
                <a:gd name="T27" fmla="*/ 1 h 343"/>
                <a:gd name="T28" fmla="*/ 1 w 336"/>
                <a:gd name="T29" fmla="*/ 1 h 343"/>
                <a:gd name="T30" fmla="*/ 1 w 336"/>
                <a:gd name="T31" fmla="*/ 1 h 343"/>
                <a:gd name="T32" fmla="*/ 1 w 336"/>
                <a:gd name="T33" fmla="*/ 1 h 343"/>
                <a:gd name="T34" fmla="*/ 1 w 336"/>
                <a:gd name="T35" fmla="*/ 1 h 343"/>
                <a:gd name="T36" fmla="*/ 1 w 336"/>
                <a:gd name="T37" fmla="*/ 1 h 343"/>
                <a:gd name="T38" fmla="*/ 1 w 336"/>
                <a:gd name="T39" fmla="*/ 1 h 343"/>
                <a:gd name="T40" fmla="*/ 1 w 336"/>
                <a:gd name="T41" fmla="*/ 1 h 343"/>
                <a:gd name="T42" fmla="*/ 1 w 336"/>
                <a:gd name="T43" fmla="*/ 1 h 3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6" h="343">
                  <a:moveTo>
                    <a:pt x="333" y="343"/>
                  </a:moveTo>
                  <a:lnTo>
                    <a:pt x="336" y="325"/>
                  </a:lnTo>
                  <a:lnTo>
                    <a:pt x="308" y="292"/>
                  </a:lnTo>
                  <a:lnTo>
                    <a:pt x="239" y="211"/>
                  </a:lnTo>
                  <a:lnTo>
                    <a:pt x="157" y="115"/>
                  </a:lnTo>
                  <a:lnTo>
                    <a:pt x="89" y="35"/>
                  </a:lnTo>
                  <a:lnTo>
                    <a:pt x="60" y="0"/>
                  </a:lnTo>
                  <a:lnTo>
                    <a:pt x="30" y="37"/>
                  </a:lnTo>
                  <a:lnTo>
                    <a:pt x="4" y="104"/>
                  </a:lnTo>
                  <a:lnTo>
                    <a:pt x="0" y="191"/>
                  </a:lnTo>
                  <a:lnTo>
                    <a:pt x="39" y="285"/>
                  </a:lnTo>
                  <a:lnTo>
                    <a:pt x="60" y="303"/>
                  </a:lnTo>
                  <a:lnTo>
                    <a:pt x="119" y="332"/>
                  </a:lnTo>
                  <a:lnTo>
                    <a:pt x="211" y="343"/>
                  </a:lnTo>
                  <a:lnTo>
                    <a:pt x="242" y="343"/>
                  </a:lnTo>
                  <a:lnTo>
                    <a:pt x="301" y="343"/>
                  </a:lnTo>
                  <a:lnTo>
                    <a:pt x="333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5" name="Freeform 12"/>
            <p:cNvSpPr>
              <a:spLocks/>
            </p:cNvSpPr>
            <p:nvPr/>
          </p:nvSpPr>
          <p:spPr bwMode="auto">
            <a:xfrm>
              <a:off x="19538" y="1039"/>
              <a:ext cx="391" cy="1977"/>
            </a:xfrm>
            <a:custGeom>
              <a:avLst/>
              <a:gdLst>
                <a:gd name="T0" fmla="*/ 0 w 785"/>
                <a:gd name="T1" fmla="*/ 0 h 3959"/>
                <a:gd name="T2" fmla="*/ 0 w 785"/>
                <a:gd name="T3" fmla="*/ 0 h 3959"/>
                <a:gd name="T4" fmla="*/ 0 w 785"/>
                <a:gd name="T5" fmla="*/ 0 h 3959"/>
                <a:gd name="T6" fmla="*/ 0 w 785"/>
                <a:gd name="T7" fmla="*/ 0 h 3959"/>
                <a:gd name="T8" fmla="*/ 0 w 785"/>
                <a:gd name="T9" fmla="*/ 0 h 3959"/>
                <a:gd name="T10" fmla="*/ 0 w 785"/>
                <a:gd name="T11" fmla="*/ 0 h 3959"/>
                <a:gd name="T12" fmla="*/ 0 w 785"/>
                <a:gd name="T13" fmla="*/ 0 h 3959"/>
                <a:gd name="T14" fmla="*/ 0 w 785"/>
                <a:gd name="T15" fmla="*/ 0 h 3959"/>
                <a:gd name="T16" fmla="*/ 0 w 785"/>
                <a:gd name="T17" fmla="*/ 0 h 3959"/>
                <a:gd name="T18" fmla="*/ 0 w 785"/>
                <a:gd name="T19" fmla="*/ 0 h 3959"/>
                <a:gd name="T20" fmla="*/ 0 w 785"/>
                <a:gd name="T21" fmla="*/ 0 h 3959"/>
                <a:gd name="T22" fmla="*/ 0 w 785"/>
                <a:gd name="T23" fmla="*/ 0 h 3959"/>
                <a:gd name="T24" fmla="*/ 0 w 785"/>
                <a:gd name="T25" fmla="*/ 0 h 3959"/>
                <a:gd name="T26" fmla="*/ 0 w 785"/>
                <a:gd name="T27" fmla="*/ 0 h 3959"/>
                <a:gd name="T28" fmla="*/ 0 w 785"/>
                <a:gd name="T29" fmla="*/ 0 h 3959"/>
                <a:gd name="T30" fmla="*/ 0 w 785"/>
                <a:gd name="T31" fmla="*/ 0 h 3959"/>
                <a:gd name="T32" fmla="*/ 0 w 785"/>
                <a:gd name="T33" fmla="*/ 0 h 39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5" h="3959">
                  <a:moveTo>
                    <a:pt x="0" y="0"/>
                  </a:moveTo>
                  <a:lnTo>
                    <a:pt x="0" y="3959"/>
                  </a:lnTo>
                  <a:lnTo>
                    <a:pt x="49" y="3959"/>
                  </a:lnTo>
                  <a:lnTo>
                    <a:pt x="49" y="2454"/>
                  </a:lnTo>
                  <a:lnTo>
                    <a:pt x="696" y="2454"/>
                  </a:lnTo>
                  <a:lnTo>
                    <a:pt x="696" y="2720"/>
                  </a:lnTo>
                  <a:lnTo>
                    <a:pt x="369" y="2720"/>
                  </a:lnTo>
                  <a:lnTo>
                    <a:pt x="369" y="3056"/>
                  </a:lnTo>
                  <a:lnTo>
                    <a:pt x="696" y="3056"/>
                  </a:lnTo>
                  <a:lnTo>
                    <a:pt x="696" y="3322"/>
                  </a:lnTo>
                  <a:lnTo>
                    <a:pt x="369" y="3322"/>
                  </a:lnTo>
                  <a:lnTo>
                    <a:pt x="369" y="3684"/>
                  </a:lnTo>
                  <a:lnTo>
                    <a:pt x="696" y="3684"/>
                  </a:lnTo>
                  <a:lnTo>
                    <a:pt x="696" y="3945"/>
                  </a:lnTo>
                  <a:lnTo>
                    <a:pt x="785" y="3945"/>
                  </a:lnTo>
                  <a:lnTo>
                    <a:pt x="7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6" name="Freeform 13"/>
            <p:cNvSpPr>
              <a:spLocks/>
            </p:cNvSpPr>
            <p:nvPr/>
          </p:nvSpPr>
          <p:spPr bwMode="auto">
            <a:xfrm>
              <a:off x="18424" y="2397"/>
              <a:ext cx="74" cy="218"/>
            </a:xfrm>
            <a:custGeom>
              <a:avLst/>
              <a:gdLst>
                <a:gd name="T0" fmla="*/ 0 w 152"/>
                <a:gd name="T1" fmla="*/ 0 h 435"/>
                <a:gd name="T2" fmla="*/ 0 w 152"/>
                <a:gd name="T3" fmla="*/ 1 h 435"/>
                <a:gd name="T4" fmla="*/ 0 w 152"/>
                <a:gd name="T5" fmla="*/ 1 h 435"/>
                <a:gd name="T6" fmla="*/ 0 w 152"/>
                <a:gd name="T7" fmla="*/ 1 h 435"/>
                <a:gd name="T8" fmla="*/ 0 w 152"/>
                <a:gd name="T9" fmla="*/ 1 h 435"/>
                <a:gd name="T10" fmla="*/ 0 w 152"/>
                <a:gd name="T11" fmla="*/ 1 h 435"/>
                <a:gd name="T12" fmla="*/ 0 w 152"/>
                <a:gd name="T13" fmla="*/ 1 h 435"/>
                <a:gd name="T14" fmla="*/ 0 w 152"/>
                <a:gd name="T15" fmla="*/ 1 h 435"/>
                <a:gd name="T16" fmla="*/ 0 w 152"/>
                <a:gd name="T17" fmla="*/ 1 h 435"/>
                <a:gd name="T18" fmla="*/ 0 w 152"/>
                <a:gd name="T19" fmla="*/ 1 h 435"/>
                <a:gd name="T20" fmla="*/ 0 w 152"/>
                <a:gd name="T21" fmla="*/ 1 h 435"/>
                <a:gd name="T22" fmla="*/ 0 w 152"/>
                <a:gd name="T23" fmla="*/ 1 h 435"/>
                <a:gd name="T24" fmla="*/ 0 w 152"/>
                <a:gd name="T25" fmla="*/ 1 h 435"/>
                <a:gd name="T26" fmla="*/ 0 w 152"/>
                <a:gd name="T27" fmla="*/ 1 h 435"/>
                <a:gd name="T28" fmla="*/ 0 w 152"/>
                <a:gd name="T29" fmla="*/ 1 h 435"/>
                <a:gd name="T30" fmla="*/ 0 w 152"/>
                <a:gd name="T31" fmla="*/ 1 h 435"/>
                <a:gd name="T32" fmla="*/ 0 w 152"/>
                <a:gd name="T33" fmla="*/ 1 h 435"/>
                <a:gd name="T34" fmla="*/ 0 w 152"/>
                <a:gd name="T35" fmla="*/ 1 h 435"/>
                <a:gd name="T36" fmla="*/ 0 w 152"/>
                <a:gd name="T37" fmla="*/ 0 h 435"/>
                <a:gd name="T38" fmla="*/ 0 w 152"/>
                <a:gd name="T39" fmla="*/ 0 h 4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2" h="435">
                  <a:moveTo>
                    <a:pt x="0" y="0"/>
                  </a:moveTo>
                  <a:lnTo>
                    <a:pt x="0" y="34"/>
                  </a:lnTo>
                  <a:lnTo>
                    <a:pt x="0" y="114"/>
                  </a:lnTo>
                  <a:lnTo>
                    <a:pt x="0" y="218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75" y="423"/>
                  </a:lnTo>
                  <a:lnTo>
                    <a:pt x="124" y="371"/>
                  </a:lnTo>
                  <a:lnTo>
                    <a:pt x="146" y="298"/>
                  </a:lnTo>
                  <a:lnTo>
                    <a:pt x="152" y="221"/>
                  </a:lnTo>
                  <a:lnTo>
                    <a:pt x="150" y="157"/>
                  </a:lnTo>
                  <a:lnTo>
                    <a:pt x="143" y="110"/>
                  </a:lnTo>
                  <a:lnTo>
                    <a:pt x="126" y="63"/>
                  </a:lnTo>
                  <a:lnTo>
                    <a:pt x="8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7" name="Freeform 14"/>
            <p:cNvSpPr>
              <a:spLocks/>
            </p:cNvSpPr>
            <p:nvPr/>
          </p:nvSpPr>
          <p:spPr bwMode="auto">
            <a:xfrm>
              <a:off x="18221" y="1039"/>
              <a:ext cx="1307" cy="1977"/>
            </a:xfrm>
            <a:custGeom>
              <a:avLst/>
              <a:gdLst>
                <a:gd name="T0" fmla="*/ 0 w 2616"/>
                <a:gd name="T1" fmla="*/ 0 h 3962"/>
                <a:gd name="T2" fmla="*/ 0 w 2616"/>
                <a:gd name="T3" fmla="*/ 0 h 3962"/>
                <a:gd name="T4" fmla="*/ 0 w 2616"/>
                <a:gd name="T5" fmla="*/ 0 h 3962"/>
                <a:gd name="T6" fmla="*/ 0 w 2616"/>
                <a:gd name="T7" fmla="*/ 0 h 3962"/>
                <a:gd name="T8" fmla="*/ 0 w 2616"/>
                <a:gd name="T9" fmla="*/ 0 h 3962"/>
                <a:gd name="T10" fmla="*/ 0 w 2616"/>
                <a:gd name="T11" fmla="*/ 0 h 3962"/>
                <a:gd name="T12" fmla="*/ 0 w 2616"/>
                <a:gd name="T13" fmla="*/ 0 h 3962"/>
                <a:gd name="T14" fmla="*/ 0 w 2616"/>
                <a:gd name="T15" fmla="*/ 0 h 3962"/>
                <a:gd name="T16" fmla="*/ 0 w 2616"/>
                <a:gd name="T17" fmla="*/ 0 h 3962"/>
                <a:gd name="T18" fmla="*/ 0 w 2616"/>
                <a:gd name="T19" fmla="*/ 0 h 3962"/>
                <a:gd name="T20" fmla="*/ 0 w 2616"/>
                <a:gd name="T21" fmla="*/ 0 h 3962"/>
                <a:gd name="T22" fmla="*/ 0 w 2616"/>
                <a:gd name="T23" fmla="*/ 0 h 3962"/>
                <a:gd name="T24" fmla="*/ 0 w 2616"/>
                <a:gd name="T25" fmla="*/ 0 h 3962"/>
                <a:gd name="T26" fmla="*/ 0 w 2616"/>
                <a:gd name="T27" fmla="*/ 0 h 3962"/>
                <a:gd name="T28" fmla="*/ 0 w 2616"/>
                <a:gd name="T29" fmla="*/ 0 h 3962"/>
                <a:gd name="T30" fmla="*/ 0 w 2616"/>
                <a:gd name="T31" fmla="*/ 0 h 3962"/>
                <a:gd name="T32" fmla="*/ 0 w 2616"/>
                <a:gd name="T33" fmla="*/ 0 h 3962"/>
                <a:gd name="T34" fmla="*/ 0 w 2616"/>
                <a:gd name="T35" fmla="*/ 0 h 3962"/>
                <a:gd name="T36" fmla="*/ 0 w 2616"/>
                <a:gd name="T37" fmla="*/ 0 h 3962"/>
                <a:gd name="T38" fmla="*/ 0 w 2616"/>
                <a:gd name="T39" fmla="*/ 0 h 3962"/>
                <a:gd name="T40" fmla="*/ 0 w 2616"/>
                <a:gd name="T41" fmla="*/ 0 h 3962"/>
                <a:gd name="T42" fmla="*/ 0 w 2616"/>
                <a:gd name="T43" fmla="*/ 0 h 3962"/>
                <a:gd name="T44" fmla="*/ 0 w 2616"/>
                <a:gd name="T45" fmla="*/ 0 h 3962"/>
                <a:gd name="T46" fmla="*/ 0 w 2616"/>
                <a:gd name="T47" fmla="*/ 0 h 3962"/>
                <a:gd name="T48" fmla="*/ 0 w 2616"/>
                <a:gd name="T49" fmla="*/ 0 h 3962"/>
                <a:gd name="T50" fmla="*/ 0 w 2616"/>
                <a:gd name="T51" fmla="*/ 0 h 3962"/>
                <a:gd name="T52" fmla="*/ 0 w 2616"/>
                <a:gd name="T53" fmla="*/ 0 h 3962"/>
                <a:gd name="T54" fmla="*/ 0 w 2616"/>
                <a:gd name="T55" fmla="*/ 0 h 3962"/>
                <a:gd name="T56" fmla="*/ 0 w 2616"/>
                <a:gd name="T57" fmla="*/ 0 h 3962"/>
                <a:gd name="T58" fmla="*/ 0 w 2616"/>
                <a:gd name="T59" fmla="*/ 0 h 3962"/>
                <a:gd name="T60" fmla="*/ 0 w 2616"/>
                <a:gd name="T61" fmla="*/ 0 h 3962"/>
                <a:gd name="T62" fmla="*/ 0 w 2616"/>
                <a:gd name="T63" fmla="*/ 0 h 3962"/>
                <a:gd name="T64" fmla="*/ 0 w 2616"/>
                <a:gd name="T65" fmla="*/ 0 h 3962"/>
                <a:gd name="T66" fmla="*/ 0 w 2616"/>
                <a:gd name="T67" fmla="*/ 0 h 3962"/>
                <a:gd name="T68" fmla="*/ 0 w 2616"/>
                <a:gd name="T69" fmla="*/ 0 h 3962"/>
                <a:gd name="T70" fmla="*/ 0 w 2616"/>
                <a:gd name="T71" fmla="*/ 0 h 3962"/>
                <a:gd name="T72" fmla="*/ 0 w 2616"/>
                <a:gd name="T73" fmla="*/ 0 h 3962"/>
                <a:gd name="T74" fmla="*/ 0 w 2616"/>
                <a:gd name="T75" fmla="*/ 0 h 3962"/>
                <a:gd name="T76" fmla="*/ 0 w 2616"/>
                <a:gd name="T77" fmla="*/ 0 h 3962"/>
                <a:gd name="T78" fmla="*/ 0 w 2616"/>
                <a:gd name="T79" fmla="*/ 0 h 3962"/>
                <a:gd name="T80" fmla="*/ 0 w 2616"/>
                <a:gd name="T81" fmla="*/ 0 h 3962"/>
                <a:gd name="T82" fmla="*/ 0 w 2616"/>
                <a:gd name="T83" fmla="*/ 0 h 3962"/>
                <a:gd name="T84" fmla="*/ 0 w 2616"/>
                <a:gd name="T85" fmla="*/ 0 h 39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16" h="3962">
                  <a:moveTo>
                    <a:pt x="1638" y="3482"/>
                  </a:moveTo>
                  <a:lnTo>
                    <a:pt x="2616" y="0"/>
                  </a:lnTo>
                  <a:lnTo>
                    <a:pt x="3" y="0"/>
                  </a:lnTo>
                  <a:lnTo>
                    <a:pt x="0" y="3962"/>
                  </a:lnTo>
                  <a:lnTo>
                    <a:pt x="96" y="3962"/>
                  </a:lnTo>
                  <a:lnTo>
                    <a:pt x="96" y="2447"/>
                  </a:lnTo>
                  <a:lnTo>
                    <a:pt x="405" y="2447"/>
                  </a:lnTo>
                  <a:lnTo>
                    <a:pt x="421" y="2447"/>
                  </a:lnTo>
                  <a:lnTo>
                    <a:pt x="466" y="2449"/>
                  </a:lnTo>
                  <a:lnTo>
                    <a:pt x="529" y="2458"/>
                  </a:lnTo>
                  <a:lnTo>
                    <a:pt x="602" y="2477"/>
                  </a:lnTo>
                  <a:lnTo>
                    <a:pt x="678" y="2513"/>
                  </a:lnTo>
                  <a:lnTo>
                    <a:pt x="748" y="2573"/>
                  </a:lnTo>
                  <a:lnTo>
                    <a:pt x="804" y="2656"/>
                  </a:lnTo>
                  <a:lnTo>
                    <a:pt x="828" y="2719"/>
                  </a:lnTo>
                  <a:lnTo>
                    <a:pt x="842" y="2790"/>
                  </a:lnTo>
                  <a:lnTo>
                    <a:pt x="850" y="2898"/>
                  </a:lnTo>
                  <a:lnTo>
                    <a:pt x="850" y="3002"/>
                  </a:lnTo>
                  <a:lnTo>
                    <a:pt x="842" y="3098"/>
                  </a:lnTo>
                  <a:lnTo>
                    <a:pt x="828" y="3171"/>
                  </a:lnTo>
                  <a:lnTo>
                    <a:pt x="817" y="3206"/>
                  </a:lnTo>
                  <a:lnTo>
                    <a:pt x="805" y="3228"/>
                  </a:lnTo>
                  <a:lnTo>
                    <a:pt x="779" y="3270"/>
                  </a:lnTo>
                  <a:lnTo>
                    <a:pt x="736" y="3322"/>
                  </a:lnTo>
                  <a:lnTo>
                    <a:pt x="675" y="3373"/>
                  </a:lnTo>
                  <a:lnTo>
                    <a:pt x="597" y="3408"/>
                  </a:lnTo>
                  <a:lnTo>
                    <a:pt x="496" y="3418"/>
                  </a:lnTo>
                  <a:lnTo>
                    <a:pt x="470" y="3418"/>
                  </a:lnTo>
                  <a:lnTo>
                    <a:pt x="421" y="3416"/>
                  </a:lnTo>
                  <a:lnTo>
                    <a:pt x="395" y="3414"/>
                  </a:lnTo>
                  <a:lnTo>
                    <a:pt x="395" y="3948"/>
                  </a:lnTo>
                  <a:lnTo>
                    <a:pt x="1117" y="3948"/>
                  </a:lnTo>
                  <a:lnTo>
                    <a:pt x="1104" y="3945"/>
                  </a:lnTo>
                  <a:lnTo>
                    <a:pt x="1073" y="3931"/>
                  </a:lnTo>
                  <a:lnTo>
                    <a:pt x="1031" y="3907"/>
                  </a:lnTo>
                  <a:lnTo>
                    <a:pt x="984" y="3867"/>
                  </a:lnTo>
                  <a:lnTo>
                    <a:pt x="943" y="3808"/>
                  </a:lnTo>
                  <a:lnTo>
                    <a:pt x="911" y="3728"/>
                  </a:lnTo>
                  <a:lnTo>
                    <a:pt x="899" y="3623"/>
                  </a:lnTo>
                  <a:lnTo>
                    <a:pt x="899" y="3609"/>
                  </a:lnTo>
                  <a:lnTo>
                    <a:pt x="899" y="3569"/>
                  </a:lnTo>
                  <a:lnTo>
                    <a:pt x="899" y="3507"/>
                  </a:lnTo>
                  <a:lnTo>
                    <a:pt x="899" y="3428"/>
                  </a:lnTo>
                  <a:lnTo>
                    <a:pt x="899" y="3340"/>
                  </a:lnTo>
                  <a:lnTo>
                    <a:pt x="899" y="3242"/>
                  </a:lnTo>
                  <a:lnTo>
                    <a:pt x="899" y="3143"/>
                  </a:lnTo>
                  <a:lnTo>
                    <a:pt x="899" y="3046"/>
                  </a:lnTo>
                  <a:lnTo>
                    <a:pt x="899" y="2957"/>
                  </a:lnTo>
                  <a:lnTo>
                    <a:pt x="899" y="2879"/>
                  </a:lnTo>
                  <a:lnTo>
                    <a:pt x="899" y="2816"/>
                  </a:lnTo>
                  <a:lnTo>
                    <a:pt x="899" y="2776"/>
                  </a:lnTo>
                  <a:lnTo>
                    <a:pt x="899" y="2762"/>
                  </a:lnTo>
                  <a:lnTo>
                    <a:pt x="897" y="2747"/>
                  </a:lnTo>
                  <a:lnTo>
                    <a:pt x="899" y="2708"/>
                  </a:lnTo>
                  <a:lnTo>
                    <a:pt x="908" y="2654"/>
                  </a:lnTo>
                  <a:lnTo>
                    <a:pt x="929" y="2593"/>
                  </a:lnTo>
                  <a:lnTo>
                    <a:pt x="969" y="2531"/>
                  </a:lnTo>
                  <a:lnTo>
                    <a:pt x="1033" y="2477"/>
                  </a:lnTo>
                  <a:lnTo>
                    <a:pt x="1127" y="2440"/>
                  </a:lnTo>
                  <a:lnTo>
                    <a:pt x="1139" y="2437"/>
                  </a:lnTo>
                  <a:lnTo>
                    <a:pt x="1172" y="2428"/>
                  </a:lnTo>
                  <a:lnTo>
                    <a:pt x="1223" y="2421"/>
                  </a:lnTo>
                  <a:lnTo>
                    <a:pt x="1285" y="2418"/>
                  </a:lnTo>
                  <a:lnTo>
                    <a:pt x="1355" y="2425"/>
                  </a:lnTo>
                  <a:lnTo>
                    <a:pt x="1426" y="2446"/>
                  </a:lnTo>
                  <a:lnTo>
                    <a:pt x="1494" y="2486"/>
                  </a:lnTo>
                  <a:lnTo>
                    <a:pt x="1557" y="2550"/>
                  </a:lnTo>
                  <a:lnTo>
                    <a:pt x="1565" y="2559"/>
                  </a:lnTo>
                  <a:lnTo>
                    <a:pt x="1588" y="2592"/>
                  </a:lnTo>
                  <a:lnTo>
                    <a:pt x="1612" y="2654"/>
                  </a:lnTo>
                  <a:lnTo>
                    <a:pt x="1628" y="2755"/>
                  </a:lnTo>
                  <a:lnTo>
                    <a:pt x="1624" y="2898"/>
                  </a:lnTo>
                  <a:lnTo>
                    <a:pt x="1550" y="2898"/>
                  </a:lnTo>
                  <a:lnTo>
                    <a:pt x="1411" y="2896"/>
                  </a:lnTo>
                  <a:lnTo>
                    <a:pt x="1334" y="2894"/>
                  </a:lnTo>
                  <a:lnTo>
                    <a:pt x="1334" y="2755"/>
                  </a:lnTo>
                  <a:lnTo>
                    <a:pt x="1331" y="2738"/>
                  </a:lnTo>
                  <a:lnTo>
                    <a:pt x="1311" y="2705"/>
                  </a:lnTo>
                  <a:lnTo>
                    <a:pt x="1266" y="2687"/>
                  </a:lnTo>
                  <a:lnTo>
                    <a:pt x="1221" y="2701"/>
                  </a:lnTo>
                  <a:lnTo>
                    <a:pt x="1204" y="2733"/>
                  </a:lnTo>
                  <a:lnTo>
                    <a:pt x="1200" y="2776"/>
                  </a:lnTo>
                  <a:lnTo>
                    <a:pt x="1200" y="2792"/>
                  </a:lnTo>
                  <a:lnTo>
                    <a:pt x="1200" y="2839"/>
                  </a:lnTo>
                  <a:lnTo>
                    <a:pt x="1200" y="2908"/>
                  </a:lnTo>
                  <a:lnTo>
                    <a:pt x="1200" y="2997"/>
                  </a:lnTo>
                  <a:lnTo>
                    <a:pt x="1200" y="3096"/>
                  </a:lnTo>
                  <a:lnTo>
                    <a:pt x="1200" y="3202"/>
                  </a:lnTo>
                  <a:lnTo>
                    <a:pt x="1200" y="3308"/>
                  </a:lnTo>
                  <a:lnTo>
                    <a:pt x="1200" y="3409"/>
                  </a:lnTo>
                  <a:lnTo>
                    <a:pt x="1200" y="3496"/>
                  </a:lnTo>
                  <a:lnTo>
                    <a:pt x="1200" y="3568"/>
                  </a:lnTo>
                  <a:lnTo>
                    <a:pt x="1200" y="3613"/>
                  </a:lnTo>
                  <a:lnTo>
                    <a:pt x="1200" y="3630"/>
                  </a:lnTo>
                  <a:lnTo>
                    <a:pt x="1202" y="3649"/>
                  </a:lnTo>
                  <a:lnTo>
                    <a:pt x="1216" y="3688"/>
                  </a:lnTo>
                  <a:lnTo>
                    <a:pt x="1263" y="3717"/>
                  </a:lnTo>
                  <a:lnTo>
                    <a:pt x="1303" y="3714"/>
                  </a:lnTo>
                  <a:lnTo>
                    <a:pt x="1336" y="3688"/>
                  </a:lnTo>
                  <a:lnTo>
                    <a:pt x="1350" y="3642"/>
                  </a:lnTo>
                  <a:lnTo>
                    <a:pt x="1350" y="3576"/>
                  </a:lnTo>
                  <a:lnTo>
                    <a:pt x="1350" y="3456"/>
                  </a:lnTo>
                  <a:lnTo>
                    <a:pt x="1350" y="3390"/>
                  </a:lnTo>
                  <a:lnTo>
                    <a:pt x="1268" y="3390"/>
                  </a:lnTo>
                  <a:lnTo>
                    <a:pt x="1268" y="3127"/>
                  </a:lnTo>
                  <a:lnTo>
                    <a:pt x="1638" y="3127"/>
                  </a:lnTo>
                  <a:lnTo>
                    <a:pt x="1638" y="3482"/>
                  </a:lnTo>
                  <a:lnTo>
                    <a:pt x="1649" y="3482"/>
                  </a:lnTo>
                  <a:lnTo>
                    <a:pt x="1638" y="3482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8" name="Freeform 15"/>
            <p:cNvSpPr>
              <a:spLocks noEditPoints="1"/>
            </p:cNvSpPr>
            <p:nvPr/>
          </p:nvSpPr>
          <p:spPr bwMode="auto">
            <a:xfrm>
              <a:off x="19993" y="1044"/>
              <a:ext cx="233" cy="233"/>
            </a:xfrm>
            <a:custGeom>
              <a:avLst/>
              <a:gdLst>
                <a:gd name="T0" fmla="*/ 1 w 461"/>
                <a:gd name="T1" fmla="*/ 1 h 460"/>
                <a:gd name="T2" fmla="*/ 1 w 461"/>
                <a:gd name="T3" fmla="*/ 1 h 460"/>
                <a:gd name="T4" fmla="*/ 1 w 461"/>
                <a:gd name="T5" fmla="*/ 1 h 460"/>
                <a:gd name="T6" fmla="*/ 1 w 461"/>
                <a:gd name="T7" fmla="*/ 1 h 460"/>
                <a:gd name="T8" fmla="*/ 1 w 461"/>
                <a:gd name="T9" fmla="*/ 1 h 460"/>
                <a:gd name="T10" fmla="*/ 1 w 461"/>
                <a:gd name="T11" fmla="*/ 1 h 460"/>
                <a:gd name="T12" fmla="*/ 1 w 461"/>
                <a:gd name="T13" fmla="*/ 1 h 460"/>
                <a:gd name="T14" fmla="*/ 1 w 461"/>
                <a:gd name="T15" fmla="*/ 1 h 460"/>
                <a:gd name="T16" fmla="*/ 1 w 461"/>
                <a:gd name="T17" fmla="*/ 1 h 460"/>
                <a:gd name="T18" fmla="*/ 1 w 461"/>
                <a:gd name="T19" fmla="*/ 1 h 460"/>
                <a:gd name="T20" fmla="*/ 0 w 461"/>
                <a:gd name="T21" fmla="*/ 1 h 460"/>
                <a:gd name="T22" fmla="*/ 1 w 461"/>
                <a:gd name="T23" fmla="*/ 1 h 460"/>
                <a:gd name="T24" fmla="*/ 1 w 461"/>
                <a:gd name="T25" fmla="*/ 1 h 460"/>
                <a:gd name="T26" fmla="*/ 1 w 461"/>
                <a:gd name="T27" fmla="*/ 1 h 460"/>
                <a:gd name="T28" fmla="*/ 1 w 461"/>
                <a:gd name="T29" fmla="*/ 1 h 460"/>
                <a:gd name="T30" fmla="*/ 1 w 461"/>
                <a:gd name="T31" fmla="*/ 1 h 460"/>
                <a:gd name="T32" fmla="*/ 1 w 461"/>
                <a:gd name="T33" fmla="*/ 1 h 460"/>
                <a:gd name="T34" fmla="*/ 1 w 461"/>
                <a:gd name="T35" fmla="*/ 1 h 460"/>
                <a:gd name="T36" fmla="*/ 1 w 461"/>
                <a:gd name="T37" fmla="*/ 1 h 460"/>
                <a:gd name="T38" fmla="*/ 1 w 461"/>
                <a:gd name="T39" fmla="*/ 0 h 460"/>
                <a:gd name="T40" fmla="*/ 1 w 461"/>
                <a:gd name="T41" fmla="*/ 1 h 460"/>
                <a:gd name="T42" fmla="*/ 1 w 461"/>
                <a:gd name="T43" fmla="*/ 1 h 460"/>
                <a:gd name="T44" fmla="*/ 0 w 461"/>
                <a:gd name="T45" fmla="*/ 1 h 460"/>
                <a:gd name="T46" fmla="*/ 1 w 461"/>
                <a:gd name="T47" fmla="*/ 1 h 460"/>
                <a:gd name="T48" fmla="*/ 1 w 461"/>
                <a:gd name="T49" fmla="*/ 1 h 460"/>
                <a:gd name="T50" fmla="*/ 1 w 461"/>
                <a:gd name="T51" fmla="*/ 1 h 460"/>
                <a:gd name="T52" fmla="*/ 1 w 461"/>
                <a:gd name="T53" fmla="*/ 1 h 460"/>
                <a:gd name="T54" fmla="*/ 1 w 461"/>
                <a:gd name="T55" fmla="*/ 1 h 460"/>
                <a:gd name="T56" fmla="*/ 1 w 461"/>
                <a:gd name="T57" fmla="*/ 1 h 460"/>
                <a:gd name="T58" fmla="*/ 1 w 461"/>
                <a:gd name="T59" fmla="*/ 1 h 460"/>
                <a:gd name="T60" fmla="*/ 1 w 461"/>
                <a:gd name="T61" fmla="*/ 1 h 460"/>
                <a:gd name="T62" fmla="*/ 1 w 461"/>
                <a:gd name="T63" fmla="*/ 1 h 460"/>
                <a:gd name="T64" fmla="*/ 1 w 461"/>
                <a:gd name="T65" fmla="*/ 1 h 460"/>
                <a:gd name="T66" fmla="*/ 1 w 461"/>
                <a:gd name="T67" fmla="*/ 1 h 460"/>
                <a:gd name="T68" fmla="*/ 1 w 461"/>
                <a:gd name="T69" fmla="*/ 1 h 460"/>
                <a:gd name="T70" fmla="*/ 1 w 461"/>
                <a:gd name="T71" fmla="*/ 1 h 460"/>
                <a:gd name="T72" fmla="*/ 1 w 461"/>
                <a:gd name="T73" fmla="*/ 1 h 460"/>
                <a:gd name="T74" fmla="*/ 1 w 461"/>
                <a:gd name="T75" fmla="*/ 1 h 460"/>
                <a:gd name="T76" fmla="*/ 1 w 461"/>
                <a:gd name="T77" fmla="*/ 1 h 460"/>
                <a:gd name="T78" fmla="*/ 1 w 461"/>
                <a:gd name="T79" fmla="*/ 1 h 460"/>
                <a:gd name="T80" fmla="*/ 1 w 461"/>
                <a:gd name="T81" fmla="*/ 1 h 460"/>
                <a:gd name="T82" fmla="*/ 1 w 461"/>
                <a:gd name="T83" fmla="*/ 1 h 460"/>
                <a:gd name="T84" fmla="*/ 1 w 461"/>
                <a:gd name="T85" fmla="*/ 1 h 460"/>
                <a:gd name="T86" fmla="*/ 1 w 461"/>
                <a:gd name="T87" fmla="*/ 1 h 4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1" h="460">
                  <a:moveTo>
                    <a:pt x="42" y="228"/>
                  </a:moveTo>
                  <a:lnTo>
                    <a:pt x="56" y="153"/>
                  </a:lnTo>
                  <a:lnTo>
                    <a:pt x="96" y="91"/>
                  </a:lnTo>
                  <a:lnTo>
                    <a:pt x="157" y="49"/>
                  </a:lnTo>
                  <a:lnTo>
                    <a:pt x="231" y="35"/>
                  </a:lnTo>
                  <a:lnTo>
                    <a:pt x="306" y="49"/>
                  </a:lnTo>
                  <a:lnTo>
                    <a:pt x="365" y="91"/>
                  </a:lnTo>
                  <a:lnTo>
                    <a:pt x="405" y="153"/>
                  </a:lnTo>
                  <a:lnTo>
                    <a:pt x="419" y="228"/>
                  </a:lnTo>
                  <a:lnTo>
                    <a:pt x="405" y="306"/>
                  </a:lnTo>
                  <a:lnTo>
                    <a:pt x="365" y="369"/>
                  </a:lnTo>
                  <a:lnTo>
                    <a:pt x="306" y="411"/>
                  </a:lnTo>
                  <a:lnTo>
                    <a:pt x="231" y="425"/>
                  </a:lnTo>
                  <a:lnTo>
                    <a:pt x="157" y="411"/>
                  </a:lnTo>
                  <a:lnTo>
                    <a:pt x="96" y="369"/>
                  </a:lnTo>
                  <a:lnTo>
                    <a:pt x="56" y="306"/>
                  </a:lnTo>
                  <a:lnTo>
                    <a:pt x="42" y="228"/>
                  </a:lnTo>
                  <a:close/>
                  <a:moveTo>
                    <a:pt x="0" y="228"/>
                  </a:moveTo>
                  <a:lnTo>
                    <a:pt x="12" y="303"/>
                  </a:lnTo>
                  <a:lnTo>
                    <a:pt x="45" y="367"/>
                  </a:lnTo>
                  <a:lnTo>
                    <a:pt x="96" y="416"/>
                  </a:lnTo>
                  <a:lnTo>
                    <a:pt x="158" y="447"/>
                  </a:lnTo>
                  <a:lnTo>
                    <a:pt x="231" y="460"/>
                  </a:lnTo>
                  <a:lnTo>
                    <a:pt x="303" y="447"/>
                  </a:lnTo>
                  <a:lnTo>
                    <a:pt x="367" y="416"/>
                  </a:lnTo>
                  <a:lnTo>
                    <a:pt x="416" y="367"/>
                  </a:lnTo>
                  <a:lnTo>
                    <a:pt x="449" y="303"/>
                  </a:lnTo>
                  <a:lnTo>
                    <a:pt x="461" y="228"/>
                  </a:lnTo>
                  <a:lnTo>
                    <a:pt x="449" y="155"/>
                  </a:lnTo>
                  <a:lnTo>
                    <a:pt x="416" y="93"/>
                  </a:lnTo>
                  <a:lnTo>
                    <a:pt x="367" y="44"/>
                  </a:lnTo>
                  <a:lnTo>
                    <a:pt x="303" y="12"/>
                  </a:lnTo>
                  <a:lnTo>
                    <a:pt x="231" y="0"/>
                  </a:lnTo>
                  <a:lnTo>
                    <a:pt x="158" y="12"/>
                  </a:lnTo>
                  <a:lnTo>
                    <a:pt x="96" y="44"/>
                  </a:lnTo>
                  <a:lnTo>
                    <a:pt x="45" y="93"/>
                  </a:lnTo>
                  <a:lnTo>
                    <a:pt x="12" y="155"/>
                  </a:lnTo>
                  <a:lnTo>
                    <a:pt x="0" y="228"/>
                  </a:lnTo>
                  <a:close/>
                  <a:moveTo>
                    <a:pt x="141" y="364"/>
                  </a:moveTo>
                  <a:lnTo>
                    <a:pt x="183" y="364"/>
                  </a:lnTo>
                  <a:lnTo>
                    <a:pt x="183" y="247"/>
                  </a:lnTo>
                  <a:lnTo>
                    <a:pt x="228" y="247"/>
                  </a:lnTo>
                  <a:lnTo>
                    <a:pt x="301" y="364"/>
                  </a:lnTo>
                  <a:lnTo>
                    <a:pt x="346" y="364"/>
                  </a:lnTo>
                  <a:lnTo>
                    <a:pt x="325" y="333"/>
                  </a:lnTo>
                  <a:lnTo>
                    <a:pt x="289" y="275"/>
                  </a:lnTo>
                  <a:lnTo>
                    <a:pt x="270" y="244"/>
                  </a:lnTo>
                  <a:lnTo>
                    <a:pt x="304" y="235"/>
                  </a:lnTo>
                  <a:lnTo>
                    <a:pt x="331" y="213"/>
                  </a:lnTo>
                  <a:lnTo>
                    <a:pt x="339" y="173"/>
                  </a:lnTo>
                  <a:lnTo>
                    <a:pt x="329" y="131"/>
                  </a:lnTo>
                  <a:lnTo>
                    <a:pt x="298" y="105"/>
                  </a:lnTo>
                  <a:lnTo>
                    <a:pt x="245" y="96"/>
                  </a:lnTo>
                  <a:lnTo>
                    <a:pt x="219" y="96"/>
                  </a:lnTo>
                  <a:lnTo>
                    <a:pt x="169" y="96"/>
                  </a:lnTo>
                  <a:lnTo>
                    <a:pt x="141" y="96"/>
                  </a:lnTo>
                  <a:lnTo>
                    <a:pt x="141" y="364"/>
                  </a:lnTo>
                  <a:close/>
                  <a:moveTo>
                    <a:pt x="183" y="129"/>
                  </a:moveTo>
                  <a:lnTo>
                    <a:pt x="198" y="129"/>
                  </a:lnTo>
                  <a:lnTo>
                    <a:pt x="224" y="129"/>
                  </a:lnTo>
                  <a:lnTo>
                    <a:pt x="238" y="129"/>
                  </a:lnTo>
                  <a:lnTo>
                    <a:pt x="266" y="133"/>
                  </a:lnTo>
                  <a:lnTo>
                    <a:pt x="289" y="145"/>
                  </a:lnTo>
                  <a:lnTo>
                    <a:pt x="298" y="171"/>
                  </a:lnTo>
                  <a:lnTo>
                    <a:pt x="287" y="202"/>
                  </a:lnTo>
                  <a:lnTo>
                    <a:pt x="261" y="213"/>
                  </a:lnTo>
                  <a:lnTo>
                    <a:pt x="226" y="216"/>
                  </a:lnTo>
                  <a:lnTo>
                    <a:pt x="216" y="216"/>
                  </a:lnTo>
                  <a:lnTo>
                    <a:pt x="195" y="216"/>
                  </a:lnTo>
                  <a:lnTo>
                    <a:pt x="183" y="216"/>
                  </a:lnTo>
                  <a:lnTo>
                    <a:pt x="183" y="129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29" name="Line 2"/>
          <p:cNvSpPr>
            <a:spLocks noChangeShapeType="1"/>
          </p:cNvSpPr>
          <p:nvPr/>
        </p:nvSpPr>
        <p:spPr bwMode="auto">
          <a:xfrm>
            <a:off x="0" y="881063"/>
            <a:ext cx="9140825" cy="0"/>
          </a:xfrm>
          <a:prstGeom prst="line">
            <a:avLst/>
          </a:prstGeom>
          <a:noFill/>
          <a:ln w="25400">
            <a:solidFill>
              <a:srgbClr val="FAA5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1" name="TextBox 31"/>
          <p:cNvSpPr txBox="1">
            <a:spLocks noChangeArrowheads="1"/>
          </p:cNvSpPr>
          <p:nvPr/>
        </p:nvSpPr>
        <p:spPr bwMode="auto">
          <a:xfrm>
            <a:off x="8486775" y="6575425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>
              <a:defRPr/>
            </a:pPr>
            <a:fld id="{56EF491F-3E1B-464C-9C2E-B7093B1D379B}" type="slidenum">
              <a:rPr lang="en-US" sz="1000" smtClean="0"/>
              <a:pPr algn="r">
                <a:defRPr/>
              </a:pPr>
              <a:t>‹#›</a:t>
            </a:fld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01600" y="6575425"/>
            <a:ext cx="256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prstClr val="black"/>
                </a:solidFill>
              </a:rPr>
              <a:t>Draft: 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4136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Arial" charset="0"/>
          <a:ea typeface="ＭＳ Ｐゴシック" pitchFamily="1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Arial" charset="0"/>
          <a:ea typeface="ＭＳ Ｐゴシック" pitchFamily="1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Arial" charset="0"/>
          <a:ea typeface="ＭＳ Ｐゴシック" pitchFamily="1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20000"/>
        </a:spcAft>
        <a:defRPr b="1">
          <a:solidFill>
            <a:srgbClr val="333333"/>
          </a:solidFill>
          <a:latin typeface="+mn-lt"/>
          <a:ea typeface="+mn-ea"/>
          <a:cs typeface="+mn-cs"/>
        </a:defRPr>
      </a:lvl1pPr>
      <a:lvl2pPr marL="285750" indent="-171450" algn="l" rtl="0" eaLnBrk="0" fontAlgn="base" hangingPunct="0">
        <a:spcBef>
          <a:spcPct val="25000"/>
        </a:spcBef>
        <a:spcAft>
          <a:spcPct val="20000"/>
        </a:spcAft>
        <a:buClr>
          <a:srgbClr val="006699"/>
        </a:buClr>
        <a:buSzPct val="10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2pPr>
      <a:lvl3pPr marL="574675" indent="-174625" algn="l" rtl="0" eaLnBrk="0" fontAlgn="base" hangingPunct="0">
        <a:spcBef>
          <a:spcPct val="25000"/>
        </a:spcBef>
        <a:spcAft>
          <a:spcPct val="20000"/>
        </a:spcAft>
        <a:buClr>
          <a:srgbClr val="006699"/>
        </a:buClr>
        <a:buFont typeface="Symbol" pitchFamily="18" charset="2"/>
        <a:buChar char=""/>
        <a:defRPr sz="1400">
          <a:solidFill>
            <a:srgbClr val="333333"/>
          </a:solidFill>
          <a:latin typeface="+mn-lt"/>
          <a:ea typeface="+mn-ea"/>
        </a:defRPr>
      </a:lvl3pPr>
      <a:lvl4pPr marL="855663" indent="-166688" algn="l" rtl="0" eaLnBrk="0" fontAlgn="base" hangingPunct="0">
        <a:spcBef>
          <a:spcPct val="25000"/>
        </a:spcBef>
        <a:spcAft>
          <a:spcPct val="20000"/>
        </a:spcAft>
        <a:buClr>
          <a:srgbClr val="006699"/>
        </a:buClr>
        <a:buSzPct val="100000"/>
        <a:buFont typeface="Arial" pitchFamily="34" charset="0"/>
        <a:buChar char="•"/>
        <a:defRPr sz="1200">
          <a:solidFill>
            <a:srgbClr val="333333"/>
          </a:solidFill>
          <a:latin typeface="+mn-lt"/>
          <a:ea typeface="+mn-ea"/>
        </a:defRPr>
      </a:lvl4pPr>
      <a:lvl5pPr marL="1143000" indent="-173038" algn="l" rtl="0" eaLnBrk="0" fontAlgn="base" hangingPunct="0">
        <a:spcBef>
          <a:spcPct val="25000"/>
        </a:spcBef>
        <a:spcAft>
          <a:spcPct val="20000"/>
        </a:spcAft>
        <a:buClr>
          <a:srgbClr val="0066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5pPr>
      <a:lvl6pPr marL="16002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6pPr>
      <a:lvl7pPr marL="20574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7pPr>
      <a:lvl8pPr marL="25146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8pPr>
      <a:lvl9pPr marL="29718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1463" y="-4763"/>
            <a:ext cx="745013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0950"/>
            <a:ext cx="8229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8"/>
          <p:cNvGrpSpPr>
            <a:grpSpLocks/>
          </p:cNvGrpSpPr>
          <p:nvPr/>
        </p:nvGrpSpPr>
        <p:grpSpPr bwMode="auto">
          <a:xfrm>
            <a:off x="101600" y="104775"/>
            <a:ext cx="668338" cy="685800"/>
            <a:chOff x="18142" y="955"/>
            <a:chExt cx="2084" cy="2140"/>
          </a:xfrm>
        </p:grpSpPr>
        <p:sp>
          <p:nvSpPr>
            <p:cNvPr id="1032" name="Rectangle 9"/>
            <p:cNvSpPr>
              <a:spLocks noChangeArrowheads="1"/>
            </p:cNvSpPr>
            <p:nvPr/>
          </p:nvSpPr>
          <p:spPr bwMode="auto">
            <a:xfrm>
              <a:off x="18142" y="955"/>
              <a:ext cx="1871" cy="21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1600" dirty="0">
                <a:solidFill>
                  <a:srgbClr val="333333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33" name="Freeform 10"/>
            <p:cNvSpPr>
              <a:spLocks/>
            </p:cNvSpPr>
            <p:nvPr/>
          </p:nvSpPr>
          <p:spPr bwMode="auto">
            <a:xfrm>
              <a:off x="19102" y="2392"/>
              <a:ext cx="396" cy="619"/>
            </a:xfrm>
            <a:custGeom>
              <a:avLst/>
              <a:gdLst>
                <a:gd name="T0" fmla="*/ 1 w 790"/>
                <a:gd name="T1" fmla="*/ 1 h 1238"/>
                <a:gd name="T2" fmla="*/ 0 w 790"/>
                <a:gd name="T3" fmla="*/ 1 h 1238"/>
                <a:gd name="T4" fmla="*/ 1 w 790"/>
                <a:gd name="T5" fmla="*/ 1 h 1238"/>
                <a:gd name="T6" fmla="*/ 1 w 790"/>
                <a:gd name="T7" fmla="*/ 1 h 1238"/>
                <a:gd name="T8" fmla="*/ 1 w 790"/>
                <a:gd name="T9" fmla="*/ 1 h 1238"/>
                <a:gd name="T10" fmla="*/ 1 w 790"/>
                <a:gd name="T11" fmla="*/ 1 h 1238"/>
                <a:gd name="T12" fmla="*/ 1 w 790"/>
                <a:gd name="T13" fmla="*/ 1 h 1238"/>
                <a:gd name="T14" fmla="*/ 1 w 790"/>
                <a:gd name="T15" fmla="*/ 1 h 1238"/>
                <a:gd name="T16" fmla="*/ 1 w 790"/>
                <a:gd name="T17" fmla="*/ 1 h 1238"/>
                <a:gd name="T18" fmla="*/ 1 w 790"/>
                <a:gd name="T19" fmla="*/ 1 h 1238"/>
                <a:gd name="T20" fmla="*/ 1 w 790"/>
                <a:gd name="T21" fmla="*/ 1 h 1238"/>
                <a:gd name="T22" fmla="*/ 1 w 790"/>
                <a:gd name="T23" fmla="*/ 1 h 1238"/>
                <a:gd name="T24" fmla="*/ 1 w 790"/>
                <a:gd name="T25" fmla="*/ 1 h 1238"/>
                <a:gd name="T26" fmla="*/ 1 w 790"/>
                <a:gd name="T27" fmla="*/ 1 h 1238"/>
                <a:gd name="T28" fmla="*/ 1 w 790"/>
                <a:gd name="T29" fmla="*/ 0 h 1238"/>
                <a:gd name="T30" fmla="*/ 1 w 790"/>
                <a:gd name="T31" fmla="*/ 1 h 1238"/>
                <a:gd name="T32" fmla="*/ 1 w 790"/>
                <a:gd name="T33" fmla="*/ 1 h 1238"/>
                <a:gd name="T34" fmla="*/ 1 w 790"/>
                <a:gd name="T35" fmla="*/ 1 h 1238"/>
                <a:gd name="T36" fmla="*/ 1 w 790"/>
                <a:gd name="T37" fmla="*/ 1 h 1238"/>
                <a:gd name="T38" fmla="*/ 1 w 790"/>
                <a:gd name="T39" fmla="*/ 1 h 1238"/>
                <a:gd name="T40" fmla="*/ 1 w 790"/>
                <a:gd name="T41" fmla="*/ 1 h 1238"/>
                <a:gd name="T42" fmla="*/ 1 w 790"/>
                <a:gd name="T43" fmla="*/ 1 h 1238"/>
                <a:gd name="T44" fmla="*/ 1 w 790"/>
                <a:gd name="T45" fmla="*/ 1 h 1238"/>
                <a:gd name="T46" fmla="*/ 1 w 790"/>
                <a:gd name="T47" fmla="*/ 1 h 1238"/>
                <a:gd name="T48" fmla="*/ 1 w 790"/>
                <a:gd name="T49" fmla="*/ 1 h 1238"/>
                <a:gd name="T50" fmla="*/ 1 w 790"/>
                <a:gd name="T51" fmla="*/ 1 h 1238"/>
                <a:gd name="T52" fmla="*/ 1 w 790"/>
                <a:gd name="T53" fmla="*/ 1 h 1238"/>
                <a:gd name="T54" fmla="*/ 1 w 790"/>
                <a:gd name="T55" fmla="*/ 1 h 1238"/>
                <a:gd name="T56" fmla="*/ 1 w 790"/>
                <a:gd name="T57" fmla="*/ 1 h 1238"/>
                <a:gd name="T58" fmla="*/ 1 w 790"/>
                <a:gd name="T59" fmla="*/ 1 h 1238"/>
                <a:gd name="T60" fmla="*/ 1 w 790"/>
                <a:gd name="T61" fmla="*/ 1 h 1238"/>
                <a:gd name="T62" fmla="*/ 1 w 790"/>
                <a:gd name="T63" fmla="*/ 1 h 1238"/>
                <a:gd name="T64" fmla="*/ 1 w 790"/>
                <a:gd name="T65" fmla="*/ 1 h 1238"/>
                <a:gd name="T66" fmla="*/ 1 w 790"/>
                <a:gd name="T67" fmla="*/ 1 h 1238"/>
                <a:gd name="T68" fmla="*/ 1 w 790"/>
                <a:gd name="T69" fmla="*/ 1 h 1238"/>
                <a:gd name="T70" fmla="*/ 1 w 790"/>
                <a:gd name="T71" fmla="*/ 1 h 1238"/>
                <a:gd name="T72" fmla="*/ 1 w 790"/>
                <a:gd name="T73" fmla="*/ 1 h 1238"/>
                <a:gd name="T74" fmla="*/ 1 w 790"/>
                <a:gd name="T75" fmla="*/ 1 h 1238"/>
                <a:gd name="T76" fmla="*/ 1 w 790"/>
                <a:gd name="T77" fmla="*/ 1 h 1238"/>
                <a:gd name="T78" fmla="*/ 1 w 790"/>
                <a:gd name="T79" fmla="*/ 1 h 1238"/>
                <a:gd name="T80" fmla="*/ 1 w 790"/>
                <a:gd name="T81" fmla="*/ 1 h 1238"/>
                <a:gd name="T82" fmla="*/ 1 w 790"/>
                <a:gd name="T83" fmla="*/ 1 h 1238"/>
                <a:gd name="T84" fmla="*/ 1 w 790"/>
                <a:gd name="T85" fmla="*/ 1 h 1238"/>
                <a:gd name="T86" fmla="*/ 1 w 790"/>
                <a:gd name="T87" fmla="*/ 1 h 12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0" h="1238">
                  <a:moveTo>
                    <a:pt x="78" y="1113"/>
                  </a:moveTo>
                  <a:lnTo>
                    <a:pt x="31" y="1021"/>
                  </a:lnTo>
                  <a:lnTo>
                    <a:pt x="7" y="937"/>
                  </a:lnTo>
                  <a:lnTo>
                    <a:pt x="0" y="861"/>
                  </a:lnTo>
                  <a:lnTo>
                    <a:pt x="5" y="794"/>
                  </a:lnTo>
                  <a:lnTo>
                    <a:pt x="23" y="737"/>
                  </a:lnTo>
                  <a:lnTo>
                    <a:pt x="44" y="690"/>
                  </a:lnTo>
                  <a:lnTo>
                    <a:pt x="68" y="652"/>
                  </a:lnTo>
                  <a:lnTo>
                    <a:pt x="91" y="624"/>
                  </a:lnTo>
                  <a:lnTo>
                    <a:pt x="106" y="607"/>
                  </a:lnTo>
                  <a:lnTo>
                    <a:pt x="113" y="601"/>
                  </a:lnTo>
                  <a:lnTo>
                    <a:pt x="134" y="581"/>
                  </a:lnTo>
                  <a:lnTo>
                    <a:pt x="174" y="540"/>
                  </a:lnTo>
                  <a:lnTo>
                    <a:pt x="195" y="520"/>
                  </a:lnTo>
                  <a:lnTo>
                    <a:pt x="143" y="426"/>
                  </a:lnTo>
                  <a:lnTo>
                    <a:pt x="115" y="342"/>
                  </a:lnTo>
                  <a:lnTo>
                    <a:pt x="106" y="271"/>
                  </a:lnTo>
                  <a:lnTo>
                    <a:pt x="111" y="208"/>
                  </a:lnTo>
                  <a:lnTo>
                    <a:pt x="129" y="153"/>
                  </a:lnTo>
                  <a:lnTo>
                    <a:pt x="195" y="64"/>
                  </a:lnTo>
                  <a:lnTo>
                    <a:pt x="275" y="19"/>
                  </a:lnTo>
                  <a:lnTo>
                    <a:pt x="311" y="7"/>
                  </a:lnTo>
                  <a:lnTo>
                    <a:pt x="346" y="1"/>
                  </a:lnTo>
                  <a:lnTo>
                    <a:pt x="428" y="0"/>
                  </a:lnTo>
                  <a:lnTo>
                    <a:pt x="529" y="17"/>
                  </a:lnTo>
                  <a:lnTo>
                    <a:pt x="623" y="73"/>
                  </a:lnTo>
                  <a:lnTo>
                    <a:pt x="640" y="88"/>
                  </a:lnTo>
                  <a:lnTo>
                    <a:pt x="673" y="149"/>
                  </a:lnTo>
                  <a:lnTo>
                    <a:pt x="694" y="276"/>
                  </a:lnTo>
                  <a:lnTo>
                    <a:pt x="694" y="297"/>
                  </a:lnTo>
                  <a:lnTo>
                    <a:pt x="694" y="332"/>
                  </a:lnTo>
                  <a:lnTo>
                    <a:pt x="694" y="353"/>
                  </a:lnTo>
                  <a:lnTo>
                    <a:pt x="463" y="353"/>
                  </a:lnTo>
                  <a:lnTo>
                    <a:pt x="463" y="328"/>
                  </a:lnTo>
                  <a:lnTo>
                    <a:pt x="463" y="283"/>
                  </a:lnTo>
                  <a:lnTo>
                    <a:pt x="463" y="260"/>
                  </a:lnTo>
                  <a:lnTo>
                    <a:pt x="444" y="217"/>
                  </a:lnTo>
                  <a:lnTo>
                    <a:pt x="414" y="201"/>
                  </a:lnTo>
                  <a:lnTo>
                    <a:pt x="398" y="198"/>
                  </a:lnTo>
                  <a:lnTo>
                    <a:pt x="355" y="205"/>
                  </a:lnTo>
                  <a:lnTo>
                    <a:pt x="331" y="234"/>
                  </a:lnTo>
                  <a:lnTo>
                    <a:pt x="324" y="274"/>
                  </a:lnTo>
                  <a:lnTo>
                    <a:pt x="322" y="283"/>
                  </a:lnTo>
                  <a:lnTo>
                    <a:pt x="327" y="314"/>
                  </a:lnTo>
                  <a:lnTo>
                    <a:pt x="358" y="374"/>
                  </a:lnTo>
                  <a:lnTo>
                    <a:pt x="400" y="438"/>
                  </a:lnTo>
                  <a:lnTo>
                    <a:pt x="458" y="521"/>
                  </a:lnTo>
                  <a:lnTo>
                    <a:pt x="518" y="607"/>
                  </a:lnTo>
                  <a:lnTo>
                    <a:pt x="565" y="671"/>
                  </a:lnTo>
                  <a:lnTo>
                    <a:pt x="584" y="697"/>
                  </a:lnTo>
                  <a:lnTo>
                    <a:pt x="584" y="534"/>
                  </a:lnTo>
                  <a:lnTo>
                    <a:pt x="786" y="534"/>
                  </a:lnTo>
                  <a:lnTo>
                    <a:pt x="786" y="554"/>
                  </a:lnTo>
                  <a:lnTo>
                    <a:pt x="786" y="608"/>
                  </a:lnTo>
                  <a:lnTo>
                    <a:pt x="786" y="690"/>
                  </a:lnTo>
                  <a:lnTo>
                    <a:pt x="786" y="786"/>
                  </a:lnTo>
                  <a:lnTo>
                    <a:pt x="786" y="890"/>
                  </a:lnTo>
                  <a:lnTo>
                    <a:pt x="786" y="991"/>
                  </a:lnTo>
                  <a:lnTo>
                    <a:pt x="786" y="1080"/>
                  </a:lnTo>
                  <a:lnTo>
                    <a:pt x="788" y="1148"/>
                  </a:lnTo>
                  <a:lnTo>
                    <a:pt x="788" y="1184"/>
                  </a:lnTo>
                  <a:lnTo>
                    <a:pt x="790" y="1201"/>
                  </a:lnTo>
                  <a:lnTo>
                    <a:pt x="776" y="1229"/>
                  </a:lnTo>
                  <a:lnTo>
                    <a:pt x="722" y="1238"/>
                  </a:lnTo>
                  <a:lnTo>
                    <a:pt x="666" y="1238"/>
                  </a:lnTo>
                  <a:lnTo>
                    <a:pt x="544" y="1238"/>
                  </a:lnTo>
                  <a:lnTo>
                    <a:pt x="423" y="1238"/>
                  </a:lnTo>
                  <a:lnTo>
                    <a:pt x="369" y="1238"/>
                  </a:lnTo>
                  <a:lnTo>
                    <a:pt x="78" y="1113"/>
                  </a:lnTo>
                  <a:close/>
                </a:path>
              </a:pathLst>
            </a:custGeom>
            <a:solidFill>
              <a:srgbClr val="FFA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4" name="Freeform 11"/>
            <p:cNvSpPr>
              <a:spLocks/>
            </p:cNvSpPr>
            <p:nvPr/>
          </p:nvSpPr>
          <p:spPr bwMode="auto">
            <a:xfrm>
              <a:off x="19221" y="2738"/>
              <a:ext cx="168" cy="173"/>
            </a:xfrm>
            <a:custGeom>
              <a:avLst/>
              <a:gdLst>
                <a:gd name="T0" fmla="*/ 1 w 336"/>
                <a:gd name="T1" fmla="*/ 1 h 343"/>
                <a:gd name="T2" fmla="*/ 1 w 336"/>
                <a:gd name="T3" fmla="*/ 1 h 343"/>
                <a:gd name="T4" fmla="*/ 1 w 336"/>
                <a:gd name="T5" fmla="*/ 1 h 343"/>
                <a:gd name="T6" fmla="*/ 1 w 336"/>
                <a:gd name="T7" fmla="*/ 1 h 343"/>
                <a:gd name="T8" fmla="*/ 1 w 336"/>
                <a:gd name="T9" fmla="*/ 1 h 343"/>
                <a:gd name="T10" fmla="*/ 1 w 336"/>
                <a:gd name="T11" fmla="*/ 1 h 343"/>
                <a:gd name="T12" fmla="*/ 1 w 336"/>
                <a:gd name="T13" fmla="*/ 1 h 343"/>
                <a:gd name="T14" fmla="*/ 1 w 336"/>
                <a:gd name="T15" fmla="*/ 0 h 343"/>
                <a:gd name="T16" fmla="*/ 1 w 336"/>
                <a:gd name="T17" fmla="*/ 0 h 343"/>
                <a:gd name="T18" fmla="*/ 1 w 336"/>
                <a:gd name="T19" fmla="*/ 1 h 343"/>
                <a:gd name="T20" fmla="*/ 1 w 336"/>
                <a:gd name="T21" fmla="*/ 1 h 343"/>
                <a:gd name="T22" fmla="*/ 0 w 336"/>
                <a:gd name="T23" fmla="*/ 1 h 343"/>
                <a:gd name="T24" fmla="*/ 1 w 336"/>
                <a:gd name="T25" fmla="*/ 1 h 343"/>
                <a:gd name="T26" fmla="*/ 1 w 336"/>
                <a:gd name="T27" fmla="*/ 1 h 343"/>
                <a:gd name="T28" fmla="*/ 1 w 336"/>
                <a:gd name="T29" fmla="*/ 1 h 343"/>
                <a:gd name="T30" fmla="*/ 1 w 336"/>
                <a:gd name="T31" fmla="*/ 1 h 343"/>
                <a:gd name="T32" fmla="*/ 1 w 336"/>
                <a:gd name="T33" fmla="*/ 1 h 343"/>
                <a:gd name="T34" fmla="*/ 1 w 336"/>
                <a:gd name="T35" fmla="*/ 1 h 343"/>
                <a:gd name="T36" fmla="*/ 1 w 336"/>
                <a:gd name="T37" fmla="*/ 1 h 343"/>
                <a:gd name="T38" fmla="*/ 1 w 336"/>
                <a:gd name="T39" fmla="*/ 1 h 343"/>
                <a:gd name="T40" fmla="*/ 1 w 336"/>
                <a:gd name="T41" fmla="*/ 1 h 343"/>
                <a:gd name="T42" fmla="*/ 1 w 336"/>
                <a:gd name="T43" fmla="*/ 1 h 3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6" h="343">
                  <a:moveTo>
                    <a:pt x="333" y="343"/>
                  </a:moveTo>
                  <a:lnTo>
                    <a:pt x="336" y="325"/>
                  </a:lnTo>
                  <a:lnTo>
                    <a:pt x="308" y="292"/>
                  </a:lnTo>
                  <a:lnTo>
                    <a:pt x="239" y="211"/>
                  </a:lnTo>
                  <a:lnTo>
                    <a:pt x="157" y="115"/>
                  </a:lnTo>
                  <a:lnTo>
                    <a:pt x="89" y="35"/>
                  </a:lnTo>
                  <a:lnTo>
                    <a:pt x="60" y="0"/>
                  </a:lnTo>
                  <a:lnTo>
                    <a:pt x="30" y="37"/>
                  </a:lnTo>
                  <a:lnTo>
                    <a:pt x="4" y="104"/>
                  </a:lnTo>
                  <a:lnTo>
                    <a:pt x="0" y="191"/>
                  </a:lnTo>
                  <a:lnTo>
                    <a:pt x="39" y="285"/>
                  </a:lnTo>
                  <a:lnTo>
                    <a:pt x="60" y="303"/>
                  </a:lnTo>
                  <a:lnTo>
                    <a:pt x="119" y="332"/>
                  </a:lnTo>
                  <a:lnTo>
                    <a:pt x="211" y="343"/>
                  </a:lnTo>
                  <a:lnTo>
                    <a:pt x="242" y="343"/>
                  </a:lnTo>
                  <a:lnTo>
                    <a:pt x="301" y="343"/>
                  </a:lnTo>
                  <a:lnTo>
                    <a:pt x="333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5" name="Freeform 12"/>
            <p:cNvSpPr>
              <a:spLocks/>
            </p:cNvSpPr>
            <p:nvPr/>
          </p:nvSpPr>
          <p:spPr bwMode="auto">
            <a:xfrm>
              <a:off x="19538" y="1039"/>
              <a:ext cx="391" cy="1977"/>
            </a:xfrm>
            <a:custGeom>
              <a:avLst/>
              <a:gdLst>
                <a:gd name="T0" fmla="*/ 0 w 785"/>
                <a:gd name="T1" fmla="*/ 0 h 3959"/>
                <a:gd name="T2" fmla="*/ 0 w 785"/>
                <a:gd name="T3" fmla="*/ 0 h 3959"/>
                <a:gd name="T4" fmla="*/ 0 w 785"/>
                <a:gd name="T5" fmla="*/ 0 h 3959"/>
                <a:gd name="T6" fmla="*/ 0 w 785"/>
                <a:gd name="T7" fmla="*/ 0 h 3959"/>
                <a:gd name="T8" fmla="*/ 0 w 785"/>
                <a:gd name="T9" fmla="*/ 0 h 3959"/>
                <a:gd name="T10" fmla="*/ 0 w 785"/>
                <a:gd name="T11" fmla="*/ 0 h 3959"/>
                <a:gd name="T12" fmla="*/ 0 w 785"/>
                <a:gd name="T13" fmla="*/ 0 h 3959"/>
                <a:gd name="T14" fmla="*/ 0 w 785"/>
                <a:gd name="T15" fmla="*/ 0 h 3959"/>
                <a:gd name="T16" fmla="*/ 0 w 785"/>
                <a:gd name="T17" fmla="*/ 0 h 3959"/>
                <a:gd name="T18" fmla="*/ 0 w 785"/>
                <a:gd name="T19" fmla="*/ 0 h 3959"/>
                <a:gd name="T20" fmla="*/ 0 w 785"/>
                <a:gd name="T21" fmla="*/ 0 h 3959"/>
                <a:gd name="T22" fmla="*/ 0 w 785"/>
                <a:gd name="T23" fmla="*/ 0 h 3959"/>
                <a:gd name="T24" fmla="*/ 0 w 785"/>
                <a:gd name="T25" fmla="*/ 0 h 3959"/>
                <a:gd name="T26" fmla="*/ 0 w 785"/>
                <a:gd name="T27" fmla="*/ 0 h 3959"/>
                <a:gd name="T28" fmla="*/ 0 w 785"/>
                <a:gd name="T29" fmla="*/ 0 h 3959"/>
                <a:gd name="T30" fmla="*/ 0 w 785"/>
                <a:gd name="T31" fmla="*/ 0 h 3959"/>
                <a:gd name="T32" fmla="*/ 0 w 785"/>
                <a:gd name="T33" fmla="*/ 0 h 39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5" h="3959">
                  <a:moveTo>
                    <a:pt x="0" y="0"/>
                  </a:moveTo>
                  <a:lnTo>
                    <a:pt x="0" y="3959"/>
                  </a:lnTo>
                  <a:lnTo>
                    <a:pt x="49" y="3959"/>
                  </a:lnTo>
                  <a:lnTo>
                    <a:pt x="49" y="2454"/>
                  </a:lnTo>
                  <a:lnTo>
                    <a:pt x="696" y="2454"/>
                  </a:lnTo>
                  <a:lnTo>
                    <a:pt x="696" y="2720"/>
                  </a:lnTo>
                  <a:lnTo>
                    <a:pt x="369" y="2720"/>
                  </a:lnTo>
                  <a:lnTo>
                    <a:pt x="369" y="3056"/>
                  </a:lnTo>
                  <a:lnTo>
                    <a:pt x="696" y="3056"/>
                  </a:lnTo>
                  <a:lnTo>
                    <a:pt x="696" y="3322"/>
                  </a:lnTo>
                  <a:lnTo>
                    <a:pt x="369" y="3322"/>
                  </a:lnTo>
                  <a:lnTo>
                    <a:pt x="369" y="3684"/>
                  </a:lnTo>
                  <a:lnTo>
                    <a:pt x="696" y="3684"/>
                  </a:lnTo>
                  <a:lnTo>
                    <a:pt x="696" y="3945"/>
                  </a:lnTo>
                  <a:lnTo>
                    <a:pt x="785" y="3945"/>
                  </a:lnTo>
                  <a:lnTo>
                    <a:pt x="7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6" name="Freeform 13"/>
            <p:cNvSpPr>
              <a:spLocks/>
            </p:cNvSpPr>
            <p:nvPr/>
          </p:nvSpPr>
          <p:spPr bwMode="auto">
            <a:xfrm>
              <a:off x="18424" y="2397"/>
              <a:ext cx="74" cy="218"/>
            </a:xfrm>
            <a:custGeom>
              <a:avLst/>
              <a:gdLst>
                <a:gd name="T0" fmla="*/ 0 w 152"/>
                <a:gd name="T1" fmla="*/ 0 h 435"/>
                <a:gd name="T2" fmla="*/ 0 w 152"/>
                <a:gd name="T3" fmla="*/ 1 h 435"/>
                <a:gd name="T4" fmla="*/ 0 w 152"/>
                <a:gd name="T5" fmla="*/ 1 h 435"/>
                <a:gd name="T6" fmla="*/ 0 w 152"/>
                <a:gd name="T7" fmla="*/ 1 h 435"/>
                <a:gd name="T8" fmla="*/ 0 w 152"/>
                <a:gd name="T9" fmla="*/ 1 h 435"/>
                <a:gd name="T10" fmla="*/ 0 w 152"/>
                <a:gd name="T11" fmla="*/ 1 h 435"/>
                <a:gd name="T12" fmla="*/ 0 w 152"/>
                <a:gd name="T13" fmla="*/ 1 h 435"/>
                <a:gd name="T14" fmla="*/ 0 w 152"/>
                <a:gd name="T15" fmla="*/ 1 h 435"/>
                <a:gd name="T16" fmla="*/ 0 w 152"/>
                <a:gd name="T17" fmla="*/ 1 h 435"/>
                <a:gd name="T18" fmla="*/ 0 w 152"/>
                <a:gd name="T19" fmla="*/ 1 h 435"/>
                <a:gd name="T20" fmla="*/ 0 w 152"/>
                <a:gd name="T21" fmla="*/ 1 h 435"/>
                <a:gd name="T22" fmla="*/ 0 w 152"/>
                <a:gd name="T23" fmla="*/ 1 h 435"/>
                <a:gd name="T24" fmla="*/ 0 w 152"/>
                <a:gd name="T25" fmla="*/ 1 h 435"/>
                <a:gd name="T26" fmla="*/ 0 w 152"/>
                <a:gd name="T27" fmla="*/ 1 h 435"/>
                <a:gd name="T28" fmla="*/ 0 w 152"/>
                <a:gd name="T29" fmla="*/ 1 h 435"/>
                <a:gd name="T30" fmla="*/ 0 w 152"/>
                <a:gd name="T31" fmla="*/ 1 h 435"/>
                <a:gd name="T32" fmla="*/ 0 w 152"/>
                <a:gd name="T33" fmla="*/ 1 h 435"/>
                <a:gd name="T34" fmla="*/ 0 w 152"/>
                <a:gd name="T35" fmla="*/ 1 h 435"/>
                <a:gd name="T36" fmla="*/ 0 w 152"/>
                <a:gd name="T37" fmla="*/ 0 h 435"/>
                <a:gd name="T38" fmla="*/ 0 w 152"/>
                <a:gd name="T39" fmla="*/ 0 h 4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2" h="435">
                  <a:moveTo>
                    <a:pt x="0" y="0"/>
                  </a:moveTo>
                  <a:lnTo>
                    <a:pt x="0" y="34"/>
                  </a:lnTo>
                  <a:lnTo>
                    <a:pt x="0" y="114"/>
                  </a:lnTo>
                  <a:lnTo>
                    <a:pt x="0" y="218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75" y="423"/>
                  </a:lnTo>
                  <a:lnTo>
                    <a:pt x="124" y="371"/>
                  </a:lnTo>
                  <a:lnTo>
                    <a:pt x="146" y="298"/>
                  </a:lnTo>
                  <a:lnTo>
                    <a:pt x="152" y="221"/>
                  </a:lnTo>
                  <a:lnTo>
                    <a:pt x="150" y="157"/>
                  </a:lnTo>
                  <a:lnTo>
                    <a:pt x="143" y="110"/>
                  </a:lnTo>
                  <a:lnTo>
                    <a:pt x="126" y="63"/>
                  </a:lnTo>
                  <a:lnTo>
                    <a:pt x="8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7" name="Freeform 14"/>
            <p:cNvSpPr>
              <a:spLocks/>
            </p:cNvSpPr>
            <p:nvPr/>
          </p:nvSpPr>
          <p:spPr bwMode="auto">
            <a:xfrm>
              <a:off x="18221" y="1039"/>
              <a:ext cx="1307" cy="1977"/>
            </a:xfrm>
            <a:custGeom>
              <a:avLst/>
              <a:gdLst>
                <a:gd name="T0" fmla="*/ 0 w 2616"/>
                <a:gd name="T1" fmla="*/ 0 h 3962"/>
                <a:gd name="T2" fmla="*/ 0 w 2616"/>
                <a:gd name="T3" fmla="*/ 0 h 3962"/>
                <a:gd name="T4" fmla="*/ 0 w 2616"/>
                <a:gd name="T5" fmla="*/ 0 h 3962"/>
                <a:gd name="T6" fmla="*/ 0 w 2616"/>
                <a:gd name="T7" fmla="*/ 0 h 3962"/>
                <a:gd name="T8" fmla="*/ 0 w 2616"/>
                <a:gd name="T9" fmla="*/ 0 h 3962"/>
                <a:gd name="T10" fmla="*/ 0 w 2616"/>
                <a:gd name="T11" fmla="*/ 0 h 3962"/>
                <a:gd name="T12" fmla="*/ 0 w 2616"/>
                <a:gd name="T13" fmla="*/ 0 h 3962"/>
                <a:gd name="T14" fmla="*/ 0 w 2616"/>
                <a:gd name="T15" fmla="*/ 0 h 3962"/>
                <a:gd name="T16" fmla="*/ 0 w 2616"/>
                <a:gd name="T17" fmla="*/ 0 h 3962"/>
                <a:gd name="T18" fmla="*/ 0 w 2616"/>
                <a:gd name="T19" fmla="*/ 0 h 3962"/>
                <a:gd name="T20" fmla="*/ 0 w 2616"/>
                <a:gd name="T21" fmla="*/ 0 h 3962"/>
                <a:gd name="T22" fmla="*/ 0 w 2616"/>
                <a:gd name="T23" fmla="*/ 0 h 3962"/>
                <a:gd name="T24" fmla="*/ 0 w 2616"/>
                <a:gd name="T25" fmla="*/ 0 h 3962"/>
                <a:gd name="T26" fmla="*/ 0 w 2616"/>
                <a:gd name="T27" fmla="*/ 0 h 3962"/>
                <a:gd name="T28" fmla="*/ 0 w 2616"/>
                <a:gd name="T29" fmla="*/ 0 h 3962"/>
                <a:gd name="T30" fmla="*/ 0 w 2616"/>
                <a:gd name="T31" fmla="*/ 0 h 3962"/>
                <a:gd name="T32" fmla="*/ 0 w 2616"/>
                <a:gd name="T33" fmla="*/ 0 h 3962"/>
                <a:gd name="T34" fmla="*/ 0 w 2616"/>
                <a:gd name="T35" fmla="*/ 0 h 3962"/>
                <a:gd name="T36" fmla="*/ 0 w 2616"/>
                <a:gd name="T37" fmla="*/ 0 h 3962"/>
                <a:gd name="T38" fmla="*/ 0 w 2616"/>
                <a:gd name="T39" fmla="*/ 0 h 3962"/>
                <a:gd name="T40" fmla="*/ 0 w 2616"/>
                <a:gd name="T41" fmla="*/ 0 h 3962"/>
                <a:gd name="T42" fmla="*/ 0 w 2616"/>
                <a:gd name="T43" fmla="*/ 0 h 3962"/>
                <a:gd name="T44" fmla="*/ 0 w 2616"/>
                <a:gd name="T45" fmla="*/ 0 h 3962"/>
                <a:gd name="T46" fmla="*/ 0 w 2616"/>
                <a:gd name="T47" fmla="*/ 0 h 3962"/>
                <a:gd name="T48" fmla="*/ 0 w 2616"/>
                <a:gd name="T49" fmla="*/ 0 h 3962"/>
                <a:gd name="T50" fmla="*/ 0 w 2616"/>
                <a:gd name="T51" fmla="*/ 0 h 3962"/>
                <a:gd name="T52" fmla="*/ 0 w 2616"/>
                <a:gd name="T53" fmla="*/ 0 h 3962"/>
                <a:gd name="T54" fmla="*/ 0 w 2616"/>
                <a:gd name="T55" fmla="*/ 0 h 3962"/>
                <a:gd name="T56" fmla="*/ 0 w 2616"/>
                <a:gd name="T57" fmla="*/ 0 h 3962"/>
                <a:gd name="T58" fmla="*/ 0 w 2616"/>
                <a:gd name="T59" fmla="*/ 0 h 3962"/>
                <a:gd name="T60" fmla="*/ 0 w 2616"/>
                <a:gd name="T61" fmla="*/ 0 h 3962"/>
                <a:gd name="T62" fmla="*/ 0 w 2616"/>
                <a:gd name="T63" fmla="*/ 0 h 3962"/>
                <a:gd name="T64" fmla="*/ 0 w 2616"/>
                <a:gd name="T65" fmla="*/ 0 h 3962"/>
                <a:gd name="T66" fmla="*/ 0 w 2616"/>
                <a:gd name="T67" fmla="*/ 0 h 3962"/>
                <a:gd name="T68" fmla="*/ 0 w 2616"/>
                <a:gd name="T69" fmla="*/ 0 h 3962"/>
                <a:gd name="T70" fmla="*/ 0 w 2616"/>
                <a:gd name="T71" fmla="*/ 0 h 3962"/>
                <a:gd name="T72" fmla="*/ 0 w 2616"/>
                <a:gd name="T73" fmla="*/ 0 h 3962"/>
                <a:gd name="T74" fmla="*/ 0 w 2616"/>
                <a:gd name="T75" fmla="*/ 0 h 3962"/>
                <a:gd name="T76" fmla="*/ 0 w 2616"/>
                <a:gd name="T77" fmla="*/ 0 h 3962"/>
                <a:gd name="T78" fmla="*/ 0 w 2616"/>
                <a:gd name="T79" fmla="*/ 0 h 3962"/>
                <a:gd name="T80" fmla="*/ 0 w 2616"/>
                <a:gd name="T81" fmla="*/ 0 h 3962"/>
                <a:gd name="T82" fmla="*/ 0 w 2616"/>
                <a:gd name="T83" fmla="*/ 0 h 3962"/>
                <a:gd name="T84" fmla="*/ 0 w 2616"/>
                <a:gd name="T85" fmla="*/ 0 h 39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16" h="3962">
                  <a:moveTo>
                    <a:pt x="1638" y="3482"/>
                  </a:moveTo>
                  <a:lnTo>
                    <a:pt x="2616" y="0"/>
                  </a:lnTo>
                  <a:lnTo>
                    <a:pt x="3" y="0"/>
                  </a:lnTo>
                  <a:lnTo>
                    <a:pt x="0" y="3962"/>
                  </a:lnTo>
                  <a:lnTo>
                    <a:pt x="96" y="3962"/>
                  </a:lnTo>
                  <a:lnTo>
                    <a:pt x="96" y="2447"/>
                  </a:lnTo>
                  <a:lnTo>
                    <a:pt x="405" y="2447"/>
                  </a:lnTo>
                  <a:lnTo>
                    <a:pt x="421" y="2447"/>
                  </a:lnTo>
                  <a:lnTo>
                    <a:pt x="466" y="2449"/>
                  </a:lnTo>
                  <a:lnTo>
                    <a:pt x="529" y="2458"/>
                  </a:lnTo>
                  <a:lnTo>
                    <a:pt x="602" y="2477"/>
                  </a:lnTo>
                  <a:lnTo>
                    <a:pt x="678" y="2513"/>
                  </a:lnTo>
                  <a:lnTo>
                    <a:pt x="748" y="2573"/>
                  </a:lnTo>
                  <a:lnTo>
                    <a:pt x="804" y="2656"/>
                  </a:lnTo>
                  <a:lnTo>
                    <a:pt x="828" y="2719"/>
                  </a:lnTo>
                  <a:lnTo>
                    <a:pt x="842" y="2790"/>
                  </a:lnTo>
                  <a:lnTo>
                    <a:pt x="850" y="2898"/>
                  </a:lnTo>
                  <a:lnTo>
                    <a:pt x="850" y="3002"/>
                  </a:lnTo>
                  <a:lnTo>
                    <a:pt x="842" y="3098"/>
                  </a:lnTo>
                  <a:lnTo>
                    <a:pt x="828" y="3171"/>
                  </a:lnTo>
                  <a:lnTo>
                    <a:pt x="817" y="3206"/>
                  </a:lnTo>
                  <a:lnTo>
                    <a:pt x="805" y="3228"/>
                  </a:lnTo>
                  <a:lnTo>
                    <a:pt x="779" y="3270"/>
                  </a:lnTo>
                  <a:lnTo>
                    <a:pt x="736" y="3322"/>
                  </a:lnTo>
                  <a:lnTo>
                    <a:pt x="675" y="3373"/>
                  </a:lnTo>
                  <a:lnTo>
                    <a:pt x="597" y="3408"/>
                  </a:lnTo>
                  <a:lnTo>
                    <a:pt x="496" y="3418"/>
                  </a:lnTo>
                  <a:lnTo>
                    <a:pt x="470" y="3418"/>
                  </a:lnTo>
                  <a:lnTo>
                    <a:pt x="421" y="3416"/>
                  </a:lnTo>
                  <a:lnTo>
                    <a:pt x="395" y="3414"/>
                  </a:lnTo>
                  <a:lnTo>
                    <a:pt x="395" y="3948"/>
                  </a:lnTo>
                  <a:lnTo>
                    <a:pt x="1117" y="3948"/>
                  </a:lnTo>
                  <a:lnTo>
                    <a:pt x="1104" y="3945"/>
                  </a:lnTo>
                  <a:lnTo>
                    <a:pt x="1073" y="3931"/>
                  </a:lnTo>
                  <a:lnTo>
                    <a:pt x="1031" y="3907"/>
                  </a:lnTo>
                  <a:lnTo>
                    <a:pt x="984" y="3867"/>
                  </a:lnTo>
                  <a:lnTo>
                    <a:pt x="943" y="3808"/>
                  </a:lnTo>
                  <a:lnTo>
                    <a:pt x="911" y="3728"/>
                  </a:lnTo>
                  <a:lnTo>
                    <a:pt x="899" y="3623"/>
                  </a:lnTo>
                  <a:lnTo>
                    <a:pt x="899" y="3609"/>
                  </a:lnTo>
                  <a:lnTo>
                    <a:pt x="899" y="3569"/>
                  </a:lnTo>
                  <a:lnTo>
                    <a:pt x="899" y="3507"/>
                  </a:lnTo>
                  <a:lnTo>
                    <a:pt x="899" y="3428"/>
                  </a:lnTo>
                  <a:lnTo>
                    <a:pt x="899" y="3340"/>
                  </a:lnTo>
                  <a:lnTo>
                    <a:pt x="899" y="3242"/>
                  </a:lnTo>
                  <a:lnTo>
                    <a:pt x="899" y="3143"/>
                  </a:lnTo>
                  <a:lnTo>
                    <a:pt x="899" y="3046"/>
                  </a:lnTo>
                  <a:lnTo>
                    <a:pt x="899" y="2957"/>
                  </a:lnTo>
                  <a:lnTo>
                    <a:pt x="899" y="2879"/>
                  </a:lnTo>
                  <a:lnTo>
                    <a:pt x="899" y="2816"/>
                  </a:lnTo>
                  <a:lnTo>
                    <a:pt x="899" y="2776"/>
                  </a:lnTo>
                  <a:lnTo>
                    <a:pt x="899" y="2762"/>
                  </a:lnTo>
                  <a:lnTo>
                    <a:pt x="897" y="2747"/>
                  </a:lnTo>
                  <a:lnTo>
                    <a:pt x="899" y="2708"/>
                  </a:lnTo>
                  <a:lnTo>
                    <a:pt x="908" y="2654"/>
                  </a:lnTo>
                  <a:lnTo>
                    <a:pt x="929" y="2593"/>
                  </a:lnTo>
                  <a:lnTo>
                    <a:pt x="969" y="2531"/>
                  </a:lnTo>
                  <a:lnTo>
                    <a:pt x="1033" y="2477"/>
                  </a:lnTo>
                  <a:lnTo>
                    <a:pt x="1127" y="2440"/>
                  </a:lnTo>
                  <a:lnTo>
                    <a:pt x="1139" y="2437"/>
                  </a:lnTo>
                  <a:lnTo>
                    <a:pt x="1172" y="2428"/>
                  </a:lnTo>
                  <a:lnTo>
                    <a:pt x="1223" y="2421"/>
                  </a:lnTo>
                  <a:lnTo>
                    <a:pt x="1285" y="2418"/>
                  </a:lnTo>
                  <a:lnTo>
                    <a:pt x="1355" y="2425"/>
                  </a:lnTo>
                  <a:lnTo>
                    <a:pt x="1426" y="2446"/>
                  </a:lnTo>
                  <a:lnTo>
                    <a:pt x="1494" y="2486"/>
                  </a:lnTo>
                  <a:lnTo>
                    <a:pt x="1557" y="2550"/>
                  </a:lnTo>
                  <a:lnTo>
                    <a:pt x="1565" y="2559"/>
                  </a:lnTo>
                  <a:lnTo>
                    <a:pt x="1588" y="2592"/>
                  </a:lnTo>
                  <a:lnTo>
                    <a:pt x="1612" y="2654"/>
                  </a:lnTo>
                  <a:lnTo>
                    <a:pt x="1628" y="2755"/>
                  </a:lnTo>
                  <a:lnTo>
                    <a:pt x="1624" y="2898"/>
                  </a:lnTo>
                  <a:lnTo>
                    <a:pt x="1550" y="2898"/>
                  </a:lnTo>
                  <a:lnTo>
                    <a:pt x="1411" y="2896"/>
                  </a:lnTo>
                  <a:lnTo>
                    <a:pt x="1334" y="2894"/>
                  </a:lnTo>
                  <a:lnTo>
                    <a:pt x="1334" y="2755"/>
                  </a:lnTo>
                  <a:lnTo>
                    <a:pt x="1331" y="2738"/>
                  </a:lnTo>
                  <a:lnTo>
                    <a:pt x="1311" y="2705"/>
                  </a:lnTo>
                  <a:lnTo>
                    <a:pt x="1266" y="2687"/>
                  </a:lnTo>
                  <a:lnTo>
                    <a:pt x="1221" y="2701"/>
                  </a:lnTo>
                  <a:lnTo>
                    <a:pt x="1204" y="2733"/>
                  </a:lnTo>
                  <a:lnTo>
                    <a:pt x="1200" y="2776"/>
                  </a:lnTo>
                  <a:lnTo>
                    <a:pt x="1200" y="2792"/>
                  </a:lnTo>
                  <a:lnTo>
                    <a:pt x="1200" y="2839"/>
                  </a:lnTo>
                  <a:lnTo>
                    <a:pt x="1200" y="2908"/>
                  </a:lnTo>
                  <a:lnTo>
                    <a:pt x="1200" y="2997"/>
                  </a:lnTo>
                  <a:lnTo>
                    <a:pt x="1200" y="3096"/>
                  </a:lnTo>
                  <a:lnTo>
                    <a:pt x="1200" y="3202"/>
                  </a:lnTo>
                  <a:lnTo>
                    <a:pt x="1200" y="3308"/>
                  </a:lnTo>
                  <a:lnTo>
                    <a:pt x="1200" y="3409"/>
                  </a:lnTo>
                  <a:lnTo>
                    <a:pt x="1200" y="3496"/>
                  </a:lnTo>
                  <a:lnTo>
                    <a:pt x="1200" y="3568"/>
                  </a:lnTo>
                  <a:lnTo>
                    <a:pt x="1200" y="3613"/>
                  </a:lnTo>
                  <a:lnTo>
                    <a:pt x="1200" y="3630"/>
                  </a:lnTo>
                  <a:lnTo>
                    <a:pt x="1202" y="3649"/>
                  </a:lnTo>
                  <a:lnTo>
                    <a:pt x="1216" y="3688"/>
                  </a:lnTo>
                  <a:lnTo>
                    <a:pt x="1263" y="3717"/>
                  </a:lnTo>
                  <a:lnTo>
                    <a:pt x="1303" y="3714"/>
                  </a:lnTo>
                  <a:lnTo>
                    <a:pt x="1336" y="3688"/>
                  </a:lnTo>
                  <a:lnTo>
                    <a:pt x="1350" y="3642"/>
                  </a:lnTo>
                  <a:lnTo>
                    <a:pt x="1350" y="3576"/>
                  </a:lnTo>
                  <a:lnTo>
                    <a:pt x="1350" y="3456"/>
                  </a:lnTo>
                  <a:lnTo>
                    <a:pt x="1350" y="3390"/>
                  </a:lnTo>
                  <a:lnTo>
                    <a:pt x="1268" y="3390"/>
                  </a:lnTo>
                  <a:lnTo>
                    <a:pt x="1268" y="3127"/>
                  </a:lnTo>
                  <a:lnTo>
                    <a:pt x="1638" y="3127"/>
                  </a:lnTo>
                  <a:lnTo>
                    <a:pt x="1638" y="3482"/>
                  </a:lnTo>
                  <a:lnTo>
                    <a:pt x="1649" y="3482"/>
                  </a:lnTo>
                  <a:lnTo>
                    <a:pt x="1638" y="3482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38" name="Freeform 15"/>
            <p:cNvSpPr>
              <a:spLocks noEditPoints="1"/>
            </p:cNvSpPr>
            <p:nvPr/>
          </p:nvSpPr>
          <p:spPr bwMode="auto">
            <a:xfrm>
              <a:off x="19993" y="1044"/>
              <a:ext cx="233" cy="233"/>
            </a:xfrm>
            <a:custGeom>
              <a:avLst/>
              <a:gdLst>
                <a:gd name="T0" fmla="*/ 1 w 461"/>
                <a:gd name="T1" fmla="*/ 1 h 460"/>
                <a:gd name="T2" fmla="*/ 1 w 461"/>
                <a:gd name="T3" fmla="*/ 1 h 460"/>
                <a:gd name="T4" fmla="*/ 1 w 461"/>
                <a:gd name="T5" fmla="*/ 1 h 460"/>
                <a:gd name="T6" fmla="*/ 1 w 461"/>
                <a:gd name="T7" fmla="*/ 1 h 460"/>
                <a:gd name="T8" fmla="*/ 1 w 461"/>
                <a:gd name="T9" fmla="*/ 1 h 460"/>
                <a:gd name="T10" fmla="*/ 1 w 461"/>
                <a:gd name="T11" fmla="*/ 1 h 460"/>
                <a:gd name="T12" fmla="*/ 1 w 461"/>
                <a:gd name="T13" fmla="*/ 1 h 460"/>
                <a:gd name="T14" fmla="*/ 1 w 461"/>
                <a:gd name="T15" fmla="*/ 1 h 460"/>
                <a:gd name="T16" fmla="*/ 1 w 461"/>
                <a:gd name="T17" fmla="*/ 1 h 460"/>
                <a:gd name="T18" fmla="*/ 1 w 461"/>
                <a:gd name="T19" fmla="*/ 1 h 460"/>
                <a:gd name="T20" fmla="*/ 0 w 461"/>
                <a:gd name="T21" fmla="*/ 1 h 460"/>
                <a:gd name="T22" fmla="*/ 1 w 461"/>
                <a:gd name="T23" fmla="*/ 1 h 460"/>
                <a:gd name="T24" fmla="*/ 1 w 461"/>
                <a:gd name="T25" fmla="*/ 1 h 460"/>
                <a:gd name="T26" fmla="*/ 1 w 461"/>
                <a:gd name="T27" fmla="*/ 1 h 460"/>
                <a:gd name="T28" fmla="*/ 1 w 461"/>
                <a:gd name="T29" fmla="*/ 1 h 460"/>
                <a:gd name="T30" fmla="*/ 1 w 461"/>
                <a:gd name="T31" fmla="*/ 1 h 460"/>
                <a:gd name="T32" fmla="*/ 1 w 461"/>
                <a:gd name="T33" fmla="*/ 1 h 460"/>
                <a:gd name="T34" fmla="*/ 1 w 461"/>
                <a:gd name="T35" fmla="*/ 1 h 460"/>
                <a:gd name="T36" fmla="*/ 1 w 461"/>
                <a:gd name="T37" fmla="*/ 1 h 460"/>
                <a:gd name="T38" fmla="*/ 1 w 461"/>
                <a:gd name="T39" fmla="*/ 0 h 460"/>
                <a:gd name="T40" fmla="*/ 1 w 461"/>
                <a:gd name="T41" fmla="*/ 1 h 460"/>
                <a:gd name="T42" fmla="*/ 1 w 461"/>
                <a:gd name="T43" fmla="*/ 1 h 460"/>
                <a:gd name="T44" fmla="*/ 0 w 461"/>
                <a:gd name="T45" fmla="*/ 1 h 460"/>
                <a:gd name="T46" fmla="*/ 1 w 461"/>
                <a:gd name="T47" fmla="*/ 1 h 460"/>
                <a:gd name="T48" fmla="*/ 1 w 461"/>
                <a:gd name="T49" fmla="*/ 1 h 460"/>
                <a:gd name="T50" fmla="*/ 1 w 461"/>
                <a:gd name="T51" fmla="*/ 1 h 460"/>
                <a:gd name="T52" fmla="*/ 1 w 461"/>
                <a:gd name="T53" fmla="*/ 1 h 460"/>
                <a:gd name="T54" fmla="*/ 1 w 461"/>
                <a:gd name="T55" fmla="*/ 1 h 460"/>
                <a:gd name="T56" fmla="*/ 1 w 461"/>
                <a:gd name="T57" fmla="*/ 1 h 460"/>
                <a:gd name="T58" fmla="*/ 1 w 461"/>
                <a:gd name="T59" fmla="*/ 1 h 460"/>
                <a:gd name="T60" fmla="*/ 1 w 461"/>
                <a:gd name="T61" fmla="*/ 1 h 460"/>
                <a:gd name="T62" fmla="*/ 1 w 461"/>
                <a:gd name="T63" fmla="*/ 1 h 460"/>
                <a:gd name="T64" fmla="*/ 1 w 461"/>
                <a:gd name="T65" fmla="*/ 1 h 460"/>
                <a:gd name="T66" fmla="*/ 1 w 461"/>
                <a:gd name="T67" fmla="*/ 1 h 460"/>
                <a:gd name="T68" fmla="*/ 1 w 461"/>
                <a:gd name="T69" fmla="*/ 1 h 460"/>
                <a:gd name="T70" fmla="*/ 1 w 461"/>
                <a:gd name="T71" fmla="*/ 1 h 460"/>
                <a:gd name="T72" fmla="*/ 1 w 461"/>
                <a:gd name="T73" fmla="*/ 1 h 460"/>
                <a:gd name="T74" fmla="*/ 1 w 461"/>
                <a:gd name="T75" fmla="*/ 1 h 460"/>
                <a:gd name="T76" fmla="*/ 1 w 461"/>
                <a:gd name="T77" fmla="*/ 1 h 460"/>
                <a:gd name="T78" fmla="*/ 1 w 461"/>
                <a:gd name="T79" fmla="*/ 1 h 460"/>
                <a:gd name="T80" fmla="*/ 1 w 461"/>
                <a:gd name="T81" fmla="*/ 1 h 460"/>
                <a:gd name="T82" fmla="*/ 1 w 461"/>
                <a:gd name="T83" fmla="*/ 1 h 460"/>
                <a:gd name="T84" fmla="*/ 1 w 461"/>
                <a:gd name="T85" fmla="*/ 1 h 460"/>
                <a:gd name="T86" fmla="*/ 1 w 461"/>
                <a:gd name="T87" fmla="*/ 1 h 4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1" h="460">
                  <a:moveTo>
                    <a:pt x="42" y="228"/>
                  </a:moveTo>
                  <a:lnTo>
                    <a:pt x="56" y="153"/>
                  </a:lnTo>
                  <a:lnTo>
                    <a:pt x="96" y="91"/>
                  </a:lnTo>
                  <a:lnTo>
                    <a:pt x="157" y="49"/>
                  </a:lnTo>
                  <a:lnTo>
                    <a:pt x="231" y="35"/>
                  </a:lnTo>
                  <a:lnTo>
                    <a:pt x="306" y="49"/>
                  </a:lnTo>
                  <a:lnTo>
                    <a:pt x="365" y="91"/>
                  </a:lnTo>
                  <a:lnTo>
                    <a:pt x="405" y="153"/>
                  </a:lnTo>
                  <a:lnTo>
                    <a:pt x="419" y="228"/>
                  </a:lnTo>
                  <a:lnTo>
                    <a:pt x="405" y="306"/>
                  </a:lnTo>
                  <a:lnTo>
                    <a:pt x="365" y="369"/>
                  </a:lnTo>
                  <a:lnTo>
                    <a:pt x="306" y="411"/>
                  </a:lnTo>
                  <a:lnTo>
                    <a:pt x="231" y="425"/>
                  </a:lnTo>
                  <a:lnTo>
                    <a:pt x="157" y="411"/>
                  </a:lnTo>
                  <a:lnTo>
                    <a:pt x="96" y="369"/>
                  </a:lnTo>
                  <a:lnTo>
                    <a:pt x="56" y="306"/>
                  </a:lnTo>
                  <a:lnTo>
                    <a:pt x="42" y="228"/>
                  </a:lnTo>
                  <a:close/>
                  <a:moveTo>
                    <a:pt x="0" y="228"/>
                  </a:moveTo>
                  <a:lnTo>
                    <a:pt x="12" y="303"/>
                  </a:lnTo>
                  <a:lnTo>
                    <a:pt x="45" y="367"/>
                  </a:lnTo>
                  <a:lnTo>
                    <a:pt x="96" y="416"/>
                  </a:lnTo>
                  <a:lnTo>
                    <a:pt x="158" y="447"/>
                  </a:lnTo>
                  <a:lnTo>
                    <a:pt x="231" y="460"/>
                  </a:lnTo>
                  <a:lnTo>
                    <a:pt x="303" y="447"/>
                  </a:lnTo>
                  <a:lnTo>
                    <a:pt x="367" y="416"/>
                  </a:lnTo>
                  <a:lnTo>
                    <a:pt x="416" y="367"/>
                  </a:lnTo>
                  <a:lnTo>
                    <a:pt x="449" y="303"/>
                  </a:lnTo>
                  <a:lnTo>
                    <a:pt x="461" y="228"/>
                  </a:lnTo>
                  <a:lnTo>
                    <a:pt x="449" y="155"/>
                  </a:lnTo>
                  <a:lnTo>
                    <a:pt x="416" y="93"/>
                  </a:lnTo>
                  <a:lnTo>
                    <a:pt x="367" y="44"/>
                  </a:lnTo>
                  <a:lnTo>
                    <a:pt x="303" y="12"/>
                  </a:lnTo>
                  <a:lnTo>
                    <a:pt x="231" y="0"/>
                  </a:lnTo>
                  <a:lnTo>
                    <a:pt x="158" y="12"/>
                  </a:lnTo>
                  <a:lnTo>
                    <a:pt x="96" y="44"/>
                  </a:lnTo>
                  <a:lnTo>
                    <a:pt x="45" y="93"/>
                  </a:lnTo>
                  <a:lnTo>
                    <a:pt x="12" y="155"/>
                  </a:lnTo>
                  <a:lnTo>
                    <a:pt x="0" y="228"/>
                  </a:lnTo>
                  <a:close/>
                  <a:moveTo>
                    <a:pt x="141" y="364"/>
                  </a:moveTo>
                  <a:lnTo>
                    <a:pt x="183" y="364"/>
                  </a:lnTo>
                  <a:lnTo>
                    <a:pt x="183" y="247"/>
                  </a:lnTo>
                  <a:lnTo>
                    <a:pt x="228" y="247"/>
                  </a:lnTo>
                  <a:lnTo>
                    <a:pt x="301" y="364"/>
                  </a:lnTo>
                  <a:lnTo>
                    <a:pt x="346" y="364"/>
                  </a:lnTo>
                  <a:lnTo>
                    <a:pt x="325" y="333"/>
                  </a:lnTo>
                  <a:lnTo>
                    <a:pt x="289" y="275"/>
                  </a:lnTo>
                  <a:lnTo>
                    <a:pt x="270" y="244"/>
                  </a:lnTo>
                  <a:lnTo>
                    <a:pt x="304" y="235"/>
                  </a:lnTo>
                  <a:lnTo>
                    <a:pt x="331" y="213"/>
                  </a:lnTo>
                  <a:lnTo>
                    <a:pt x="339" y="173"/>
                  </a:lnTo>
                  <a:lnTo>
                    <a:pt x="329" y="131"/>
                  </a:lnTo>
                  <a:lnTo>
                    <a:pt x="298" y="105"/>
                  </a:lnTo>
                  <a:lnTo>
                    <a:pt x="245" y="96"/>
                  </a:lnTo>
                  <a:lnTo>
                    <a:pt x="219" y="96"/>
                  </a:lnTo>
                  <a:lnTo>
                    <a:pt x="169" y="96"/>
                  </a:lnTo>
                  <a:lnTo>
                    <a:pt x="141" y="96"/>
                  </a:lnTo>
                  <a:lnTo>
                    <a:pt x="141" y="364"/>
                  </a:lnTo>
                  <a:close/>
                  <a:moveTo>
                    <a:pt x="183" y="129"/>
                  </a:moveTo>
                  <a:lnTo>
                    <a:pt x="198" y="129"/>
                  </a:lnTo>
                  <a:lnTo>
                    <a:pt x="224" y="129"/>
                  </a:lnTo>
                  <a:lnTo>
                    <a:pt x="238" y="129"/>
                  </a:lnTo>
                  <a:lnTo>
                    <a:pt x="266" y="133"/>
                  </a:lnTo>
                  <a:lnTo>
                    <a:pt x="289" y="145"/>
                  </a:lnTo>
                  <a:lnTo>
                    <a:pt x="298" y="171"/>
                  </a:lnTo>
                  <a:lnTo>
                    <a:pt x="287" y="202"/>
                  </a:lnTo>
                  <a:lnTo>
                    <a:pt x="261" y="213"/>
                  </a:lnTo>
                  <a:lnTo>
                    <a:pt x="226" y="216"/>
                  </a:lnTo>
                  <a:lnTo>
                    <a:pt x="216" y="216"/>
                  </a:lnTo>
                  <a:lnTo>
                    <a:pt x="195" y="216"/>
                  </a:lnTo>
                  <a:lnTo>
                    <a:pt x="183" y="216"/>
                  </a:lnTo>
                  <a:lnTo>
                    <a:pt x="183" y="129"/>
                  </a:lnTo>
                  <a:close/>
                </a:path>
              </a:pathLst>
            </a:custGeom>
            <a:solidFill>
              <a:srgbClr val="007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29" name="Line 2"/>
          <p:cNvSpPr>
            <a:spLocks noChangeShapeType="1"/>
          </p:cNvSpPr>
          <p:nvPr/>
        </p:nvSpPr>
        <p:spPr bwMode="auto">
          <a:xfrm>
            <a:off x="0" y="881063"/>
            <a:ext cx="9140825" cy="0"/>
          </a:xfrm>
          <a:prstGeom prst="line">
            <a:avLst/>
          </a:prstGeom>
          <a:noFill/>
          <a:ln w="25400">
            <a:solidFill>
              <a:srgbClr val="FAA5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1" name="TextBox 31"/>
          <p:cNvSpPr txBox="1">
            <a:spLocks noChangeArrowheads="1"/>
          </p:cNvSpPr>
          <p:nvPr/>
        </p:nvSpPr>
        <p:spPr bwMode="auto">
          <a:xfrm>
            <a:off x="8486775" y="6575425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33333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>
              <a:defRPr/>
            </a:pPr>
            <a:fld id="{56EF491F-3E1B-464C-9C2E-B7093B1D379B}" type="slidenum">
              <a:rPr lang="en-US" sz="1000" smtClean="0"/>
              <a:pPr algn="r">
                <a:defRPr/>
              </a:pPr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5378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Arial" charset="0"/>
          <a:ea typeface="ＭＳ Ｐゴシック" pitchFamily="1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Arial" charset="0"/>
          <a:ea typeface="ＭＳ Ｐゴシック" pitchFamily="1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Arial" charset="0"/>
          <a:ea typeface="ＭＳ Ｐゴシック" pitchFamily="1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699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B7893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20000"/>
        </a:spcAft>
        <a:defRPr b="1">
          <a:solidFill>
            <a:srgbClr val="333333"/>
          </a:solidFill>
          <a:latin typeface="+mn-lt"/>
          <a:ea typeface="+mn-ea"/>
          <a:cs typeface="+mn-cs"/>
        </a:defRPr>
      </a:lvl1pPr>
      <a:lvl2pPr marL="285750" indent="-171450" algn="l" rtl="0" eaLnBrk="0" fontAlgn="base" hangingPunct="0">
        <a:spcBef>
          <a:spcPct val="25000"/>
        </a:spcBef>
        <a:spcAft>
          <a:spcPct val="20000"/>
        </a:spcAft>
        <a:buClr>
          <a:srgbClr val="006699"/>
        </a:buClr>
        <a:buSzPct val="100000"/>
        <a:buFont typeface="Arial" pitchFamily="34" charset="0"/>
        <a:buChar char="•"/>
        <a:defRPr sz="1600">
          <a:solidFill>
            <a:srgbClr val="333333"/>
          </a:solidFill>
          <a:latin typeface="+mn-lt"/>
          <a:ea typeface="+mn-ea"/>
        </a:defRPr>
      </a:lvl2pPr>
      <a:lvl3pPr marL="574675" indent="-174625" algn="l" rtl="0" eaLnBrk="0" fontAlgn="base" hangingPunct="0">
        <a:spcBef>
          <a:spcPct val="25000"/>
        </a:spcBef>
        <a:spcAft>
          <a:spcPct val="20000"/>
        </a:spcAft>
        <a:buClr>
          <a:srgbClr val="006699"/>
        </a:buClr>
        <a:buFont typeface="Symbol" pitchFamily="18" charset="2"/>
        <a:buChar char=""/>
        <a:defRPr sz="1400">
          <a:solidFill>
            <a:srgbClr val="333333"/>
          </a:solidFill>
          <a:latin typeface="+mn-lt"/>
          <a:ea typeface="+mn-ea"/>
        </a:defRPr>
      </a:lvl3pPr>
      <a:lvl4pPr marL="855663" indent="-166688" algn="l" rtl="0" eaLnBrk="0" fontAlgn="base" hangingPunct="0">
        <a:spcBef>
          <a:spcPct val="25000"/>
        </a:spcBef>
        <a:spcAft>
          <a:spcPct val="20000"/>
        </a:spcAft>
        <a:buClr>
          <a:srgbClr val="006699"/>
        </a:buClr>
        <a:buSzPct val="100000"/>
        <a:buFont typeface="Arial" pitchFamily="34" charset="0"/>
        <a:buChar char="•"/>
        <a:defRPr sz="1200">
          <a:solidFill>
            <a:srgbClr val="333333"/>
          </a:solidFill>
          <a:latin typeface="+mn-lt"/>
          <a:ea typeface="+mn-ea"/>
        </a:defRPr>
      </a:lvl4pPr>
      <a:lvl5pPr marL="1143000" indent="-173038" algn="l" rtl="0" eaLnBrk="0" fontAlgn="base" hangingPunct="0">
        <a:spcBef>
          <a:spcPct val="25000"/>
        </a:spcBef>
        <a:spcAft>
          <a:spcPct val="20000"/>
        </a:spcAft>
        <a:buClr>
          <a:srgbClr val="0066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5pPr>
      <a:lvl6pPr marL="16002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6pPr>
      <a:lvl7pPr marL="20574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7pPr>
      <a:lvl8pPr marL="25146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8pPr>
      <a:lvl9pPr marL="2971800" indent="-173038" algn="l" rtl="0" eaLnBrk="1" fontAlgn="base" hangingPunct="1">
        <a:spcBef>
          <a:spcPct val="25000"/>
        </a:spcBef>
        <a:spcAft>
          <a:spcPct val="20000"/>
        </a:spcAft>
        <a:buClr>
          <a:srgbClr val="999999"/>
        </a:buClr>
        <a:buFont typeface="Symbol" pitchFamily="18" charset="2"/>
        <a:buChar char=""/>
        <a:defRPr sz="1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743200"/>
            <a:ext cx="6734175" cy="6096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/>
                <a:cs typeface="Times New Roman"/>
              </a:rPr>
              <a:t>Cost Effectiveness in EE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4000" y="3581400"/>
            <a:ext cx="7452359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28557" tIns="0" rIns="0" bIns="0" numCol="1" anchor="t" anchorCtr="0" compatLnSpc="1">
            <a:prstTxWarp prst="textNoShape">
              <a:avLst/>
            </a:prstTxWarp>
            <a:normAutofit fontScale="975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699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99"/>
                </a:solidFill>
                <a:latin typeface="Arial" charset="0"/>
                <a:ea typeface="ＭＳ Ｐゴシック" pitchFamily="1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99"/>
                </a:solidFill>
                <a:latin typeface="Arial" charset="0"/>
                <a:ea typeface="ＭＳ Ｐゴシック" pitchFamily="1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99"/>
                </a:solidFill>
                <a:latin typeface="Arial" charset="0"/>
                <a:ea typeface="ＭＳ Ｐゴシック" pitchFamily="1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99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7893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7893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7893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789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600" kern="0" dirty="0"/>
              <a:t>Adam Scheer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3999" y="4592360"/>
            <a:ext cx="7452359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28557" tIns="0" rIns="0" bIns="0" numCol="1" anchor="t" anchorCtr="0" compatLnSpc="1">
            <a:prstTxWarp prst="textNoShape">
              <a:avLst/>
            </a:prstTxWarp>
            <a:normAutofit fontScale="975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699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99"/>
                </a:solidFill>
                <a:latin typeface="Arial" charset="0"/>
                <a:ea typeface="ＭＳ Ｐゴシック" pitchFamily="1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99"/>
                </a:solidFill>
                <a:latin typeface="Arial" charset="0"/>
                <a:ea typeface="ＭＳ Ｐゴシック" pitchFamily="1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99"/>
                </a:solidFill>
                <a:latin typeface="Arial" charset="0"/>
                <a:ea typeface="ＭＳ Ｐゴシック" pitchFamily="1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99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7893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7893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7893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789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400" kern="0" dirty="0"/>
              <a:t>CAEECC</a:t>
            </a:r>
          </a:p>
          <a:p>
            <a:r>
              <a:rPr lang="en-US" sz="2300" kern="0" dirty="0"/>
              <a:t>8/2/2018</a:t>
            </a:r>
          </a:p>
        </p:txBody>
      </p:sp>
    </p:spTree>
    <p:extLst>
      <p:ext uri="{BB962C8B-B14F-4D97-AF65-F5344CB8AC3E}">
        <p14:creationId xmlns:p14="http://schemas.microsoft.com/office/powerpoint/2010/main" val="4031777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1" y="296872"/>
            <a:ext cx="84581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1F497D"/>
                </a:solidFill>
              </a:rPr>
              <a:t>TRC and Policy Goals. Round 1 – Serving the SMB Sector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081" y="1104781"/>
            <a:ext cx="83058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1F497D"/>
                </a:solidFill>
                <a:latin typeface="Calibri" panose="020F0502020204030204" pitchFamily="34" charset="0"/>
              </a:rPr>
              <a:t>Very low mid-day avoided costs, yields low TRC benefits for serving SMB and many other non-res customers.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7A95FB-3432-4EBD-ACC7-118643DA2292}"/>
              </a:ext>
            </a:extLst>
          </p:cNvPr>
          <p:cNvSpPr/>
          <p:nvPr/>
        </p:nvSpPr>
        <p:spPr bwMode="auto">
          <a:xfrm>
            <a:off x="0" y="6629399"/>
            <a:ext cx="1828800" cy="2286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33333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496A19-AD78-4B5E-921B-F7FFCA68564C}"/>
              </a:ext>
            </a:extLst>
          </p:cNvPr>
          <p:cNvSpPr/>
          <p:nvPr/>
        </p:nvSpPr>
        <p:spPr>
          <a:xfrm>
            <a:off x="28575" y="6504801"/>
            <a:ext cx="8820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Calibri"/>
                <a:cs typeface="Calibri"/>
              </a:rPr>
              <a:t>Load shapes obtained from: the Database for Energy Efficiency Resources; DEER 2011 Non-Res </a:t>
            </a:r>
            <a:r>
              <a:rPr lang="en-US" sz="1200" dirty="0" err="1">
                <a:solidFill>
                  <a:schemeClr val="tx2"/>
                </a:solidFill>
                <a:latin typeface="Calibri"/>
                <a:cs typeface="Calibri"/>
              </a:rPr>
              <a:t>Indoor_Non-CFL_Ltg</a:t>
            </a:r>
            <a:r>
              <a:rPr lang="en-US" sz="12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01A75-B9BD-4088-8DD4-DE6B4AF98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161321"/>
            <a:ext cx="6400800" cy="38584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C3777E-B403-4504-9675-941729E73638}"/>
              </a:ext>
            </a:extLst>
          </p:cNvPr>
          <p:cNvSpPr txBox="1"/>
          <p:nvPr/>
        </p:nvSpPr>
        <p:spPr>
          <a:xfrm>
            <a:off x="152400" y="2481129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1F497D"/>
                </a:solidFill>
                <a:latin typeface="Calibri" panose="020F0502020204030204" pitchFamily="34" charset="0"/>
              </a:rPr>
              <a:t>Comm</a:t>
            </a:r>
            <a:r>
              <a:rPr lang="en-US" sz="2000" b="1" dirty="0">
                <a:solidFill>
                  <a:srgbClr val="1F497D"/>
                </a:solidFill>
                <a:latin typeface="Calibri" panose="020F0502020204030204" pitchFamily="34" charset="0"/>
              </a:rPr>
              <a:t> Lighting vs. 2024 Avoided Costs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47660C-2BD8-48A5-B424-11FB5BA2B709}"/>
              </a:ext>
            </a:extLst>
          </p:cNvPr>
          <p:cNvSpPr txBox="1"/>
          <p:nvPr/>
        </p:nvSpPr>
        <p:spPr>
          <a:xfrm>
            <a:off x="152400" y="3853696"/>
            <a:ext cx="2209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F497D"/>
                </a:solidFill>
                <a:latin typeface="Calibri" panose="020F0502020204030204" pitchFamily="34" charset="0"/>
              </a:rPr>
              <a:t>42% of savings during hours of dramatically reduced avoided costs.</a:t>
            </a:r>
          </a:p>
        </p:txBody>
      </p:sp>
    </p:spTree>
    <p:extLst>
      <p:ext uri="{BB962C8B-B14F-4D97-AF65-F5344CB8AC3E}">
        <p14:creationId xmlns:p14="http://schemas.microsoft.com/office/powerpoint/2010/main" val="3642380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831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</a:rPr>
              <a:t>TRC and Policy Goals. Round 2 – Serving DAC and HTR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398" y="1964563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F497D"/>
                </a:solidFill>
                <a:latin typeface="Calibri" panose="020F0502020204030204" pitchFamily="34" charset="0"/>
              </a:rPr>
              <a:t>Supporting DAC, HTR and Low-Income customers is a major policy priority.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7A95FB-3432-4EBD-ACC7-118643DA2292}"/>
              </a:ext>
            </a:extLst>
          </p:cNvPr>
          <p:cNvSpPr/>
          <p:nvPr/>
        </p:nvSpPr>
        <p:spPr bwMode="auto">
          <a:xfrm>
            <a:off x="0" y="6629399"/>
            <a:ext cx="1828800" cy="2286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33333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496A19-AD78-4B5E-921B-F7FFCA68564C}"/>
              </a:ext>
            </a:extLst>
          </p:cNvPr>
          <p:cNvSpPr/>
          <p:nvPr/>
        </p:nvSpPr>
        <p:spPr>
          <a:xfrm>
            <a:off x="28575" y="6611779"/>
            <a:ext cx="882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>
                <a:solidFill>
                  <a:schemeClr val="tx2"/>
                </a:solidFill>
              </a:rPr>
              <a:t>1</a:t>
            </a:r>
            <a:r>
              <a:rPr lang="en-US" sz="1000" i="1" dirty="0">
                <a:solidFill>
                  <a:schemeClr val="tx2"/>
                </a:solidFill>
              </a:rPr>
              <a:t>The Cost of Saving Electricity Through Energy Efficiency Programs Funded by Utility Customers: 2009–2015. </a:t>
            </a:r>
            <a:r>
              <a:rPr lang="en-US" sz="1000" dirty="0">
                <a:solidFill>
                  <a:schemeClr val="tx2"/>
                </a:solidFill>
              </a:rPr>
              <a:t>I. Hoffman et al. (LBNL, 2018). </a:t>
            </a: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A4C733E7-E51B-4F56-956E-EA527766B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69" y="1889100"/>
            <a:ext cx="5509933" cy="42900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C4529C-51D3-4561-A86F-FB446527734A}"/>
              </a:ext>
            </a:extLst>
          </p:cNvPr>
          <p:cNvSpPr txBox="1"/>
          <p:nvPr/>
        </p:nvSpPr>
        <p:spPr>
          <a:xfrm>
            <a:off x="169398" y="343675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F497D"/>
                </a:solidFill>
                <a:latin typeface="Calibri" panose="020F0502020204030204" pitchFamily="34" charset="0"/>
              </a:rPr>
              <a:t>3x cost for delivering EE to the low income sector.</a:t>
            </a:r>
            <a:r>
              <a:rPr lang="en-US" sz="2000" b="1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</a:t>
            </a:r>
            <a:endParaRPr lang="en-US" sz="2000" b="1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5FF61-F25A-479F-8629-80CFE2988459}"/>
              </a:ext>
            </a:extLst>
          </p:cNvPr>
          <p:cNvSpPr txBox="1"/>
          <p:nvPr/>
        </p:nvSpPr>
        <p:spPr>
          <a:xfrm>
            <a:off x="145078" y="4585780"/>
            <a:ext cx="3252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F497D"/>
                </a:solidFill>
                <a:latin typeface="Calibri" panose="020F0502020204030204" pitchFamily="34" charset="0"/>
              </a:rPr>
              <a:t>High costs are anticipated for DAC/HTR (the need for Direct Install, expensive customer recruitment etc.)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DA6626-79B6-4DD3-AC15-9F5025C07E97}"/>
              </a:ext>
            </a:extLst>
          </p:cNvPr>
          <p:cNvSpPr txBox="1"/>
          <p:nvPr/>
        </p:nvSpPr>
        <p:spPr>
          <a:xfrm>
            <a:off x="197796" y="1136096"/>
            <a:ext cx="8846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F497D"/>
                </a:solidFill>
                <a:latin typeface="Calibri" panose="020F0502020204030204" pitchFamily="34" charset="0"/>
              </a:rPr>
              <a:t>It is often more expensive to serve DAC, HTR and Low-Income customers.</a:t>
            </a:r>
          </a:p>
        </p:txBody>
      </p:sp>
    </p:spTree>
    <p:extLst>
      <p:ext uri="{BB962C8B-B14F-4D97-AF65-F5344CB8AC3E}">
        <p14:creationId xmlns:p14="http://schemas.microsoft.com/office/powerpoint/2010/main" val="425924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315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</a:rPr>
              <a:t>TRC and Policy Goals. Round 3 – Deep Savings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970" y="1219200"/>
            <a:ext cx="605883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1816" y="5339658"/>
            <a:ext cx="56668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>
                <a:solidFill>
                  <a:srgbClr val="1F497D"/>
                </a:solidFill>
                <a:latin typeface="Calibri" panose="020F0502020204030204" pitchFamily="34" charset="0"/>
              </a:rPr>
              <a:t>Customers report that half of EUC benefits are non-energy factors,</a:t>
            </a:r>
            <a:r>
              <a:rPr lang="en-US" sz="2100" b="1" i="1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</a:t>
            </a:r>
            <a:r>
              <a:rPr lang="en-US" sz="2100" b="1" i="1" dirty="0">
                <a:solidFill>
                  <a:srgbClr val="1F497D"/>
                </a:solidFill>
                <a:latin typeface="Calibri" panose="020F0502020204030204" pitchFamily="34" charset="0"/>
              </a:rPr>
              <a:t> yet </a:t>
            </a:r>
            <a:r>
              <a:rPr lang="en-US" sz="2100" b="1" i="1" u="sng" dirty="0">
                <a:solidFill>
                  <a:srgbClr val="1F497D"/>
                </a:solidFill>
                <a:latin typeface="Calibri" panose="020F0502020204030204" pitchFamily="34" charset="0"/>
              </a:rPr>
              <a:t>all</a:t>
            </a:r>
            <a:r>
              <a:rPr lang="en-US" sz="2100" b="1" i="1" dirty="0">
                <a:solidFill>
                  <a:srgbClr val="1F497D"/>
                </a:solidFill>
                <a:latin typeface="Calibri" panose="020F0502020204030204" pitchFamily="34" charset="0"/>
              </a:rPr>
              <a:t> costs are traditionally included in the TRC.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0" y="4876800"/>
            <a:ext cx="4571999" cy="505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900" i="1" dirty="0">
                <a:solidFill>
                  <a:srgbClr val="1F497D"/>
                </a:solidFill>
              </a:rPr>
              <a:t>PG&amp;E Whole House Program: Marketing and Targeting Analysis. Opinion Dynamics Corporation, 2014. CALMAC ID: PGE0302.05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91189" y="1319114"/>
            <a:ext cx="3838211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rgbClr val="1F497D"/>
                </a:solidFill>
                <a:latin typeface="Calibri" panose="020F0502020204030204" pitchFamily="34" charset="0"/>
              </a:rPr>
              <a:t>PG&amp;E Energy Upgrade California Home Upgrade participants: The value of a retrofit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7A95FB-3432-4EBD-ACC7-118643DA2292}"/>
              </a:ext>
            </a:extLst>
          </p:cNvPr>
          <p:cNvSpPr/>
          <p:nvPr/>
        </p:nvSpPr>
        <p:spPr bwMode="auto">
          <a:xfrm>
            <a:off x="0" y="6629399"/>
            <a:ext cx="1828800" cy="2286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33333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496A19-AD78-4B5E-921B-F7FFCA68564C}"/>
              </a:ext>
            </a:extLst>
          </p:cNvPr>
          <p:cNvSpPr/>
          <p:nvPr/>
        </p:nvSpPr>
        <p:spPr>
          <a:xfrm>
            <a:off x="28575" y="6473529"/>
            <a:ext cx="8820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>
                <a:solidFill>
                  <a:schemeClr val="tx2"/>
                </a:solidFill>
              </a:rPr>
              <a:t>1</a:t>
            </a:r>
            <a:r>
              <a:rPr lang="en-US" sz="1000" dirty="0">
                <a:solidFill>
                  <a:schemeClr val="tx2"/>
                </a:solidFill>
              </a:rPr>
              <a:t>This evaluation finding is supported in </a:t>
            </a:r>
            <a:r>
              <a:rPr lang="en-US" sz="1000" i="1" dirty="0">
                <a:solidFill>
                  <a:schemeClr val="tx2"/>
                </a:solidFill>
              </a:rPr>
              <a:t>Energy Upgrade California – Home Upgrade Program Process Evaluation 2014-2015</a:t>
            </a:r>
            <a:r>
              <a:rPr lang="en-US" sz="1000" dirty="0">
                <a:solidFill>
                  <a:schemeClr val="tx2"/>
                </a:solidFill>
              </a:rPr>
              <a:t>, EMI Consulting, 2015. CALMAC ID: PGE0389.01 </a:t>
            </a:r>
            <a:r>
              <a:rPr lang="en-US" sz="1000" i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2C527B-2C66-4DA7-A7EF-92195A5007AA}"/>
              </a:ext>
            </a:extLst>
          </p:cNvPr>
          <p:cNvSpPr txBox="1"/>
          <p:nvPr/>
        </p:nvSpPr>
        <p:spPr>
          <a:xfrm>
            <a:off x="167153" y="1249680"/>
            <a:ext cx="26289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1F497D"/>
                </a:solidFill>
                <a:latin typeface="Calibri" panose="020F0502020204030204" pitchFamily="34" charset="0"/>
              </a:rPr>
              <a:t>Higher Efficiency Equipment and Practices = Higher Measure Cost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340EA8-0FEC-4E8A-B898-3811A6F2716C}"/>
              </a:ext>
            </a:extLst>
          </p:cNvPr>
          <p:cNvSpPr txBox="1"/>
          <p:nvPr/>
        </p:nvSpPr>
        <p:spPr>
          <a:xfrm>
            <a:off x="167153" y="3113038"/>
            <a:ext cx="26289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1F497D"/>
                </a:solidFill>
                <a:latin typeface="Calibri" panose="020F0502020204030204" pitchFamily="34" charset="0"/>
              </a:rPr>
              <a:t>High Product Quality = High Measure Cost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A743B6-562D-4128-A27D-730626FE0689}"/>
              </a:ext>
            </a:extLst>
          </p:cNvPr>
          <p:cNvSpPr txBox="1"/>
          <p:nvPr/>
        </p:nvSpPr>
        <p:spPr>
          <a:xfrm>
            <a:off x="167153" y="4667946"/>
            <a:ext cx="26289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1F497D"/>
                </a:solidFill>
                <a:latin typeface="Calibri" panose="020F0502020204030204" pitchFamily="34" charset="0"/>
              </a:rPr>
              <a:t>Deep retrofit programs drive substantial costs into portfolio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3441E0-1984-4BA9-A229-7213F5556513}"/>
              </a:ext>
            </a:extLst>
          </p:cNvPr>
          <p:cNvCxnSpPr/>
          <p:nvPr/>
        </p:nvCxnSpPr>
        <p:spPr bwMode="auto">
          <a:xfrm>
            <a:off x="2590800" y="1066800"/>
            <a:ext cx="0" cy="5334000"/>
          </a:xfrm>
          <a:prstGeom prst="line">
            <a:avLst/>
          </a:prstGeom>
          <a:solidFill>
            <a:srgbClr val="5B7893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DB5431-240D-4E8C-9817-7DC2BB3AEE6E}"/>
              </a:ext>
            </a:extLst>
          </p:cNvPr>
          <p:cNvCxnSpPr/>
          <p:nvPr/>
        </p:nvCxnSpPr>
        <p:spPr bwMode="auto">
          <a:xfrm>
            <a:off x="3352800" y="4667946"/>
            <a:ext cx="762000" cy="0"/>
          </a:xfrm>
          <a:prstGeom prst="line">
            <a:avLst/>
          </a:prstGeom>
          <a:solidFill>
            <a:srgbClr val="5B7893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80B13C-3BE8-4EC8-B625-C80E0C0B3499}"/>
              </a:ext>
            </a:extLst>
          </p:cNvPr>
          <p:cNvCxnSpPr/>
          <p:nvPr/>
        </p:nvCxnSpPr>
        <p:spPr bwMode="auto">
          <a:xfrm>
            <a:off x="7315200" y="4800600"/>
            <a:ext cx="762000" cy="0"/>
          </a:xfrm>
          <a:prstGeom prst="line">
            <a:avLst/>
          </a:prstGeom>
          <a:solidFill>
            <a:srgbClr val="5B7893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F1402F-A486-4130-A6C6-65271E8E30DC}"/>
              </a:ext>
            </a:extLst>
          </p:cNvPr>
          <p:cNvCxnSpPr>
            <a:cxnSpLocks/>
          </p:cNvCxnSpPr>
          <p:nvPr/>
        </p:nvCxnSpPr>
        <p:spPr bwMode="auto">
          <a:xfrm flipV="1">
            <a:off x="8305800" y="4903515"/>
            <a:ext cx="762000" cy="18903"/>
          </a:xfrm>
          <a:prstGeom prst="line">
            <a:avLst/>
          </a:prstGeom>
          <a:solidFill>
            <a:srgbClr val="5B7893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5A7246-3CE2-4070-A50C-A01BBF2D28B5}"/>
              </a:ext>
            </a:extLst>
          </p:cNvPr>
          <p:cNvCxnSpPr/>
          <p:nvPr/>
        </p:nvCxnSpPr>
        <p:spPr bwMode="auto">
          <a:xfrm>
            <a:off x="7848600" y="1676400"/>
            <a:ext cx="762000" cy="0"/>
          </a:xfrm>
          <a:prstGeom prst="line">
            <a:avLst/>
          </a:prstGeom>
          <a:solidFill>
            <a:srgbClr val="5B7893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5937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8534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1F497D"/>
                </a:solidFill>
              </a:rPr>
              <a:t>TRC and Policy Goals. Round 4 – Achieving Savings Goals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7A95FB-3432-4EBD-ACC7-118643DA2292}"/>
              </a:ext>
            </a:extLst>
          </p:cNvPr>
          <p:cNvSpPr/>
          <p:nvPr/>
        </p:nvSpPr>
        <p:spPr bwMode="auto">
          <a:xfrm>
            <a:off x="0" y="6629399"/>
            <a:ext cx="1828800" cy="2286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33333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F90367-60F8-4D0D-A83F-27563C047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3810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600" b="0" dirty="0">
                <a:solidFill>
                  <a:schemeClr val="tx2"/>
                </a:solidFill>
                <a:latin typeface="Calibri" panose="020F0502020204030204" pitchFamily="34" charset="0"/>
              </a:rPr>
              <a:t>Energy efficiency is changing. Meeting portfolio savings targets and SB 350 goals now requires:</a:t>
            </a:r>
          </a:p>
          <a:p>
            <a:pPr marL="74295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200" b="0" i="1" dirty="0">
                <a:solidFill>
                  <a:schemeClr val="tx2"/>
                </a:solidFill>
                <a:latin typeface="Calibri" panose="020F0502020204030204" pitchFamily="34" charset="0"/>
              </a:rPr>
              <a:t>More holistic programs and less reliance on “widgets”</a:t>
            </a:r>
          </a:p>
          <a:p>
            <a:pPr marL="74295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200" b="0" i="1" dirty="0">
                <a:solidFill>
                  <a:schemeClr val="tx2"/>
                </a:solidFill>
                <a:latin typeface="Calibri" panose="020F0502020204030204" pitchFamily="34" charset="0"/>
              </a:rPr>
              <a:t>Growth of financing and pay-for-performance programs</a:t>
            </a:r>
          </a:p>
          <a:p>
            <a:pPr marL="74295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200" i="1" dirty="0">
                <a:solidFill>
                  <a:schemeClr val="tx2"/>
                </a:solidFill>
                <a:latin typeface="Calibri" panose="020F0502020204030204" pitchFamily="34" charset="0"/>
              </a:rPr>
              <a:t>Leveraging private investment with incentive dollars</a:t>
            </a:r>
            <a:endParaRPr lang="en-US" sz="2200" b="0" i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74295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200" i="1" dirty="0">
                <a:solidFill>
                  <a:schemeClr val="tx2"/>
                </a:solidFill>
                <a:latin typeface="Calibri" panose="020F0502020204030204" pitchFamily="34" charset="0"/>
              </a:rPr>
              <a:t>Deploying new technologies, including energy management systems</a:t>
            </a:r>
          </a:p>
          <a:p>
            <a:pPr marL="74295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200" b="0" i="1" dirty="0">
                <a:solidFill>
                  <a:schemeClr val="tx2"/>
                </a:solidFill>
                <a:latin typeface="Calibri" panose="020F0502020204030204" pitchFamily="34" charset="0"/>
              </a:rPr>
              <a:t>Moving markets</a:t>
            </a:r>
          </a:p>
          <a:p>
            <a:pPr marL="74295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200" i="1" dirty="0">
                <a:solidFill>
                  <a:schemeClr val="tx2"/>
                </a:solidFill>
                <a:latin typeface="Calibri" panose="020F0502020204030204" pitchFamily="34" charset="0"/>
              </a:rPr>
              <a:t>Integration with other distributed energy resources</a:t>
            </a:r>
          </a:p>
          <a:p>
            <a:pPr marL="742950" lvl="1" indent="-457200">
              <a:spcBef>
                <a:spcPts val="0"/>
              </a:spcBef>
              <a:spcAft>
                <a:spcPts val="800"/>
              </a:spcAft>
            </a:pPr>
            <a:r>
              <a:rPr lang="en-US" sz="2200" b="0" i="1" dirty="0">
                <a:solidFill>
                  <a:schemeClr val="tx2"/>
                </a:solidFill>
                <a:latin typeface="Calibri" panose="020F0502020204030204" pitchFamily="34" charset="0"/>
              </a:rPr>
              <a:t>Investment in the workforce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F70823-D74D-44DC-9B3E-F56309C00D15}"/>
              </a:ext>
            </a:extLst>
          </p:cNvPr>
          <p:cNvSpPr txBox="1">
            <a:spLocks/>
          </p:cNvSpPr>
          <p:nvPr/>
        </p:nvSpPr>
        <p:spPr bwMode="auto">
          <a:xfrm>
            <a:off x="228600" y="4953000"/>
            <a:ext cx="8496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5000"/>
              </a:spcBef>
              <a:spcAft>
                <a:spcPct val="20000"/>
              </a:spcAft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285750" indent="-171450" algn="l" rtl="0" eaLnBrk="0" fontAlgn="base" hangingPunct="0">
              <a:spcBef>
                <a:spcPct val="25000"/>
              </a:spcBef>
              <a:spcAft>
                <a:spcPct val="20000"/>
              </a:spcAft>
              <a:buClr>
                <a:srgbClr val="006699"/>
              </a:buClr>
              <a:buSzPct val="100000"/>
              <a:buFont typeface="Arial" pitchFamily="34" charset="0"/>
              <a:buChar char="•"/>
              <a:defRPr sz="1600">
                <a:solidFill>
                  <a:srgbClr val="333333"/>
                </a:solidFill>
                <a:latin typeface="+mn-lt"/>
                <a:ea typeface="+mn-ea"/>
              </a:defRPr>
            </a:lvl2pPr>
            <a:lvl3pPr marL="574675" indent="-174625" algn="l" rtl="0" eaLnBrk="0" fontAlgn="base" hangingPunct="0">
              <a:spcBef>
                <a:spcPct val="25000"/>
              </a:spcBef>
              <a:spcAft>
                <a:spcPct val="20000"/>
              </a:spcAft>
              <a:buClr>
                <a:srgbClr val="006699"/>
              </a:buClr>
              <a:buFont typeface="Symbol" pitchFamily="18" charset="2"/>
              <a:buChar char=""/>
              <a:defRPr sz="1400">
                <a:solidFill>
                  <a:srgbClr val="333333"/>
                </a:solidFill>
                <a:latin typeface="+mn-lt"/>
                <a:ea typeface="+mn-ea"/>
              </a:defRPr>
            </a:lvl3pPr>
            <a:lvl4pPr marL="855663" indent="-166688" algn="l" rtl="0" eaLnBrk="0" fontAlgn="base" hangingPunct="0">
              <a:spcBef>
                <a:spcPct val="25000"/>
              </a:spcBef>
              <a:spcAft>
                <a:spcPct val="20000"/>
              </a:spcAft>
              <a:buClr>
                <a:srgbClr val="006699"/>
              </a:buClr>
              <a:buSzPct val="100000"/>
              <a:buFont typeface="Arial" pitchFamily="34" charset="0"/>
              <a:buChar char="•"/>
              <a:defRPr sz="1200">
                <a:solidFill>
                  <a:srgbClr val="333333"/>
                </a:solidFill>
                <a:latin typeface="+mn-lt"/>
                <a:ea typeface="+mn-ea"/>
              </a:defRPr>
            </a:lvl4pPr>
            <a:lvl5pPr marL="1143000" indent="-173038" algn="l" rtl="0" eaLnBrk="0" fontAlgn="base" hangingPunct="0">
              <a:spcBef>
                <a:spcPct val="25000"/>
              </a:spcBef>
              <a:spcAft>
                <a:spcPct val="20000"/>
              </a:spcAft>
              <a:buClr>
                <a:srgbClr val="006699"/>
              </a:buClr>
              <a:buFont typeface="Symbol" pitchFamily="18" charset="2"/>
              <a:buChar char=""/>
              <a:defRPr sz="1000">
                <a:solidFill>
                  <a:srgbClr val="333333"/>
                </a:solidFill>
                <a:latin typeface="+mn-lt"/>
                <a:ea typeface="+mn-ea"/>
              </a:defRPr>
            </a:lvl5pPr>
            <a:lvl6pPr marL="1600200" indent="-173038" algn="l" rtl="0" eaLnBrk="1" fontAlgn="base" hangingPunct="1">
              <a:spcBef>
                <a:spcPct val="25000"/>
              </a:spcBef>
              <a:spcAft>
                <a:spcPct val="20000"/>
              </a:spcAft>
              <a:buClr>
                <a:srgbClr val="999999"/>
              </a:buClr>
              <a:buFont typeface="Symbol" pitchFamily="18" charset="2"/>
              <a:buChar char=""/>
              <a:defRPr sz="1000">
                <a:solidFill>
                  <a:srgbClr val="333333"/>
                </a:solidFill>
                <a:latin typeface="+mn-lt"/>
                <a:ea typeface="+mn-ea"/>
              </a:defRPr>
            </a:lvl6pPr>
            <a:lvl7pPr marL="2057400" indent="-173038" algn="l" rtl="0" eaLnBrk="1" fontAlgn="base" hangingPunct="1">
              <a:spcBef>
                <a:spcPct val="25000"/>
              </a:spcBef>
              <a:spcAft>
                <a:spcPct val="20000"/>
              </a:spcAft>
              <a:buClr>
                <a:srgbClr val="999999"/>
              </a:buClr>
              <a:buFont typeface="Symbol" pitchFamily="18" charset="2"/>
              <a:buChar char=""/>
              <a:defRPr sz="1000">
                <a:solidFill>
                  <a:srgbClr val="333333"/>
                </a:solidFill>
                <a:latin typeface="+mn-lt"/>
                <a:ea typeface="+mn-ea"/>
              </a:defRPr>
            </a:lvl7pPr>
            <a:lvl8pPr marL="2514600" indent="-173038" algn="l" rtl="0" eaLnBrk="1" fontAlgn="base" hangingPunct="1">
              <a:spcBef>
                <a:spcPct val="25000"/>
              </a:spcBef>
              <a:spcAft>
                <a:spcPct val="20000"/>
              </a:spcAft>
              <a:buClr>
                <a:srgbClr val="999999"/>
              </a:buClr>
              <a:buFont typeface="Symbol" pitchFamily="18" charset="2"/>
              <a:buChar char=""/>
              <a:defRPr sz="1000">
                <a:solidFill>
                  <a:srgbClr val="333333"/>
                </a:solidFill>
                <a:latin typeface="+mn-lt"/>
                <a:ea typeface="+mn-ea"/>
              </a:defRPr>
            </a:lvl8pPr>
            <a:lvl9pPr marL="2971800" indent="-173038" algn="l" rtl="0" eaLnBrk="1" fontAlgn="base" hangingPunct="1">
              <a:spcBef>
                <a:spcPct val="25000"/>
              </a:spcBef>
              <a:spcAft>
                <a:spcPct val="20000"/>
              </a:spcAft>
              <a:buClr>
                <a:srgbClr val="999999"/>
              </a:buClr>
              <a:buFont typeface="Symbol" pitchFamily="18" charset="2"/>
              <a:buChar char=""/>
              <a:defRPr sz="10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2600" b="0" kern="0" dirty="0">
                <a:solidFill>
                  <a:schemeClr val="tx2"/>
                </a:solidFill>
                <a:latin typeface="Calibri" panose="020F0502020204030204" pitchFamily="34" charset="0"/>
              </a:rPr>
              <a:t>Meeting TRC targets requires a narrowed portfolio focused on:</a:t>
            </a:r>
          </a:p>
          <a:p>
            <a:pPr marL="74295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200" i="1" dirty="0">
                <a:solidFill>
                  <a:schemeClr val="tx2"/>
                </a:solidFill>
                <a:latin typeface="Calibri" panose="020F0502020204030204" pitchFamily="34" charset="0"/>
              </a:rPr>
              <a:t>Low cost savings</a:t>
            </a:r>
          </a:p>
          <a:p>
            <a:pPr marL="74295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200" i="1" dirty="0">
                <a:solidFill>
                  <a:schemeClr val="tx2"/>
                </a:solidFill>
                <a:latin typeface="Calibri" panose="020F0502020204030204" pitchFamily="34" charset="0"/>
              </a:rPr>
              <a:t>Established technologies</a:t>
            </a:r>
          </a:p>
          <a:p>
            <a:pPr marL="742950" lvl="1" indent="-457200">
              <a:spcBef>
                <a:spcPts val="0"/>
              </a:spcBef>
              <a:spcAft>
                <a:spcPts val="800"/>
              </a:spcAft>
            </a:pPr>
            <a:r>
              <a:rPr lang="en-US" sz="2200" i="1" dirty="0">
                <a:solidFill>
                  <a:schemeClr val="tx2"/>
                </a:solidFill>
                <a:latin typeface="Calibri" panose="020F0502020204030204" pitchFamily="34" charset="0"/>
              </a:rPr>
              <a:t>Easy-to-Reach customers</a:t>
            </a:r>
          </a:p>
          <a:p>
            <a:pPr marL="742950" lvl="1" indent="-457200">
              <a:spcBef>
                <a:spcPts val="0"/>
              </a:spcBef>
              <a:spcAft>
                <a:spcPts val="800"/>
              </a:spcAft>
            </a:pPr>
            <a:endParaRPr lang="en-US" sz="22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700" b="0" kern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21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743200"/>
            <a:ext cx="6734175" cy="6096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/>
                <a:cs typeface="Times New Roman"/>
              </a:rPr>
              <a:t>Q&amp;A and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87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743200"/>
            <a:ext cx="6734175" cy="6096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/>
                <a:cs typeface="Times New Roman"/>
              </a:rPr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82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620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1F497D"/>
                </a:solidFill>
              </a:rPr>
              <a:t>Important Acronyms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7A95FB-3432-4EBD-ACC7-118643DA2292}"/>
              </a:ext>
            </a:extLst>
          </p:cNvPr>
          <p:cNvSpPr/>
          <p:nvPr/>
        </p:nvSpPr>
        <p:spPr bwMode="auto">
          <a:xfrm>
            <a:off x="0" y="6629399"/>
            <a:ext cx="1828800" cy="2286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33333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E300A-43B3-4739-93E5-D5A2881CF672}"/>
              </a:ext>
            </a:extLst>
          </p:cNvPr>
          <p:cNvSpPr txBox="1"/>
          <p:nvPr/>
        </p:nvSpPr>
        <p:spPr>
          <a:xfrm>
            <a:off x="228600" y="990600"/>
            <a:ext cx="8686800" cy="585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000" b="1" dirty="0">
                <a:solidFill>
                  <a:srgbClr val="1F497D"/>
                </a:solidFill>
                <a:latin typeface="Calibri" panose="020F0502020204030204" pitchFamily="34" charset="0"/>
              </a:rPr>
              <a:t>DAC = </a:t>
            </a: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</a:rPr>
              <a:t>Disadvantaged Community</a:t>
            </a:r>
            <a:endParaRPr lang="en-US" sz="2000" b="1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>
              <a:spcAft>
                <a:spcPts val="500"/>
              </a:spcAft>
            </a:pPr>
            <a:r>
              <a:rPr lang="en-US" sz="2000" b="1" dirty="0">
                <a:solidFill>
                  <a:srgbClr val="1F497D"/>
                </a:solidFill>
                <a:latin typeface="Calibri" panose="020F0502020204030204" pitchFamily="34" charset="0"/>
              </a:rPr>
              <a:t>DI = </a:t>
            </a: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</a:rPr>
              <a:t>Direct Install</a:t>
            </a:r>
          </a:p>
          <a:p>
            <a:pPr>
              <a:spcAft>
                <a:spcPts val="500"/>
              </a:spcAft>
            </a:pPr>
            <a:r>
              <a:rPr lang="en-US" sz="2000" b="1" dirty="0">
                <a:solidFill>
                  <a:srgbClr val="1F497D"/>
                </a:solidFill>
                <a:latin typeface="Calibri" panose="020F0502020204030204" pitchFamily="34" charset="0"/>
              </a:rPr>
              <a:t>EM&amp;V = </a:t>
            </a: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</a:rPr>
              <a:t>Evaluation, Measurement, and Verification</a:t>
            </a:r>
          </a:p>
          <a:p>
            <a:pPr>
              <a:spcAft>
                <a:spcPts val="500"/>
              </a:spcAft>
            </a:pPr>
            <a:r>
              <a:rPr lang="en-US" sz="2000" b="1" dirty="0">
                <a:solidFill>
                  <a:srgbClr val="1F497D"/>
                </a:solidFill>
                <a:latin typeface="Calibri" panose="020F0502020204030204" pitchFamily="34" charset="0"/>
              </a:rPr>
              <a:t>EUL = </a:t>
            </a: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</a:rPr>
              <a:t>Effective Useful Life</a:t>
            </a:r>
          </a:p>
          <a:p>
            <a:pPr>
              <a:spcAft>
                <a:spcPts val="500"/>
              </a:spcAft>
            </a:pPr>
            <a:r>
              <a:rPr lang="en-US" sz="2000" b="1" dirty="0">
                <a:solidFill>
                  <a:srgbClr val="1F497D"/>
                </a:solidFill>
                <a:latin typeface="Calibri" panose="020F0502020204030204" pitchFamily="34" charset="0"/>
              </a:rPr>
              <a:t>ESPI = </a:t>
            </a: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</a:rPr>
              <a:t>Energy Savings Performance Incentive (PA Shareholder Incentive)</a:t>
            </a:r>
          </a:p>
          <a:p>
            <a:pPr>
              <a:spcAft>
                <a:spcPts val="500"/>
              </a:spcAft>
            </a:pPr>
            <a:r>
              <a:rPr lang="en-US" sz="2000" b="1" dirty="0">
                <a:solidFill>
                  <a:srgbClr val="1F497D"/>
                </a:solidFill>
                <a:latin typeface="Calibri" panose="020F0502020204030204" pitchFamily="34" charset="0"/>
              </a:rPr>
              <a:t>HTR = </a:t>
            </a: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</a:rPr>
              <a:t>Hard to Reach customer</a:t>
            </a:r>
          </a:p>
          <a:p>
            <a:pPr>
              <a:spcAft>
                <a:spcPts val="500"/>
              </a:spcAft>
            </a:pPr>
            <a:r>
              <a:rPr lang="en-US" sz="2000" b="1" dirty="0">
                <a:solidFill>
                  <a:srgbClr val="1F497D"/>
                </a:solidFill>
                <a:latin typeface="Calibri" panose="020F0502020204030204" pitchFamily="34" charset="0"/>
              </a:rPr>
              <a:t>IDSM = </a:t>
            </a: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</a:rPr>
              <a:t>Integrated Demand Side Management</a:t>
            </a:r>
          </a:p>
          <a:p>
            <a:pPr>
              <a:spcAft>
                <a:spcPts val="500"/>
              </a:spcAft>
            </a:pPr>
            <a:r>
              <a:rPr lang="en-US" sz="2000" b="1" dirty="0">
                <a:solidFill>
                  <a:srgbClr val="1F497D"/>
                </a:solidFill>
                <a:latin typeface="Calibri" panose="020F0502020204030204" pitchFamily="34" charset="0"/>
              </a:rPr>
              <a:t>MC = </a:t>
            </a: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</a:rPr>
              <a:t>Measure Cost. MC = Incremental Measure Cost (IMC) for replace-on-burnout or Full Measure Cost (FMC) for Early Retirement (ER) or programs based on Normalized Metered Energy Consumption (NMEC).</a:t>
            </a:r>
          </a:p>
          <a:p>
            <a:pPr>
              <a:spcAft>
                <a:spcPts val="500"/>
              </a:spcAft>
            </a:pPr>
            <a:r>
              <a:rPr lang="en-US" sz="2000" b="1" dirty="0">
                <a:solidFill>
                  <a:srgbClr val="1F497D"/>
                </a:solidFill>
                <a:latin typeface="Calibri" panose="020F0502020204030204" pitchFamily="34" charset="0"/>
              </a:rPr>
              <a:t>NPV = </a:t>
            </a: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</a:rPr>
              <a:t>Net Present Value</a:t>
            </a:r>
          </a:p>
          <a:p>
            <a:pPr>
              <a:spcAft>
                <a:spcPts val="500"/>
              </a:spcAft>
            </a:pPr>
            <a:r>
              <a:rPr lang="en-US" sz="2000" b="1" dirty="0">
                <a:solidFill>
                  <a:srgbClr val="1F497D"/>
                </a:solidFill>
                <a:latin typeface="Calibri" panose="020F0502020204030204" pitchFamily="34" charset="0"/>
              </a:rPr>
              <a:t>NTG = </a:t>
            </a: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</a:rPr>
              <a:t>Net-to-Gross Ratio </a:t>
            </a:r>
          </a:p>
          <a:p>
            <a:pPr>
              <a:spcAft>
                <a:spcPts val="500"/>
              </a:spcAft>
            </a:pPr>
            <a:r>
              <a:rPr lang="en-US" sz="2000" b="1" dirty="0">
                <a:solidFill>
                  <a:srgbClr val="1F497D"/>
                </a:solidFill>
                <a:latin typeface="Calibri" panose="020F0502020204030204" pitchFamily="34" charset="0"/>
              </a:rPr>
              <a:t>PAC = </a:t>
            </a: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</a:rPr>
              <a:t>Program Administrator Cost Test</a:t>
            </a:r>
          </a:p>
          <a:p>
            <a:pPr>
              <a:spcAft>
                <a:spcPts val="500"/>
              </a:spcAft>
            </a:pPr>
            <a:r>
              <a:rPr lang="en-US" sz="2000" b="1" dirty="0">
                <a:solidFill>
                  <a:srgbClr val="1F497D"/>
                </a:solidFill>
                <a:latin typeface="Calibri" panose="020F0502020204030204" pitchFamily="34" charset="0"/>
              </a:rPr>
              <a:t>SW ME&amp;O = </a:t>
            </a: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</a:rPr>
              <a:t>Statewide Marketing, Education, and Outreach</a:t>
            </a:r>
            <a:endParaRPr lang="en-US" sz="2000" b="1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>
              <a:spcAft>
                <a:spcPts val="500"/>
              </a:spcAft>
            </a:pPr>
            <a:r>
              <a:rPr lang="en-US" sz="2000" b="1" dirty="0">
                <a:solidFill>
                  <a:srgbClr val="1F497D"/>
                </a:solidFill>
                <a:latin typeface="Calibri" panose="020F0502020204030204" pitchFamily="34" charset="0"/>
              </a:rPr>
              <a:t>TRC = </a:t>
            </a: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</a:rPr>
              <a:t>Total Resource Cost Test</a:t>
            </a:r>
          </a:p>
          <a:p>
            <a:pPr>
              <a:spcAft>
                <a:spcPts val="500"/>
              </a:spcAft>
            </a:pPr>
            <a:r>
              <a:rPr lang="en-US" sz="2000" b="1" dirty="0">
                <a:solidFill>
                  <a:srgbClr val="1F497D"/>
                </a:solidFill>
                <a:latin typeface="Calibri" panose="020F0502020204030204" pitchFamily="34" charset="0"/>
              </a:rPr>
              <a:t>WE&amp;T = </a:t>
            </a: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</a:rPr>
              <a:t>Workforce Education and Training</a:t>
            </a:r>
          </a:p>
        </p:txBody>
      </p:sp>
    </p:spTree>
    <p:extLst>
      <p:ext uri="{BB962C8B-B14F-4D97-AF65-F5344CB8AC3E}">
        <p14:creationId xmlns:p14="http://schemas.microsoft.com/office/powerpoint/2010/main" val="3754995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52400" y="6503692"/>
            <a:ext cx="2459494" cy="3543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52400"/>
            <a:ext cx="8077201" cy="642938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tx2"/>
                </a:solidFill>
              </a:rPr>
              <a:t>The TRC and PAC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4247B97-87A7-4EF5-925E-F5DFB14AD25D}"/>
                  </a:ext>
                </a:extLst>
              </p:cNvPr>
              <p:cNvSpPr/>
              <p:nvPr/>
            </p:nvSpPr>
            <p:spPr>
              <a:xfrm>
                <a:off x="0" y="1981200"/>
                <a:ext cx="9067800" cy="916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3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𝑇𝑅𝐶</m:t>
                      </m:r>
                      <m:r>
                        <a:rPr kumimoji="0" lang="en-US" sz="13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US" sz="1300" b="0" i="1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1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𝑁𝑃𝑉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𝑜𝑓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ctrlP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F497D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F497D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𝑁𝑇𝐺</m:t>
                              </m:r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F497D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F497D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𝑀𝐸</m:t>
                              </m:r>
                            </m:e>
                          </m:d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×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𝐿𝑖𝑓𝑒𝑐𝑦𝑐𝑙𝑒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𝐵𝑒𝑛𝑒𝑓𝑖𝑡𝑠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𝑜𝑓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𝐴𝑣𝑜𝑖𝑑𝑒𝑑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𝐸𝑙𝑒𝑐𝑡𝑟𝑖𝑐𝑖𝑡𝑦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𝑎𝑛𝑑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𝐺𝑎𝑠</m:t>
                          </m:r>
                        </m:num>
                        <m:den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𝑁𝑃𝑉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𝑜𝑓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𝐴𝑑𝑚𝑖𝑛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𝑀𝑎𝑟𝑘𝑒𝑡𝑖𝑛𝑔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𝑁𝑜𝑛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𝑅𝑒𝑠𝑜𝑢𝑟𝑐𝑒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𝐸𝑆𝑃𝐼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𝐼𝑚𝑝𝑙𝑒𝑚𝑒𝑛𝑡𝑎𝑡𝑖𝑜𝑛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</m:t>
                          </m:r>
                          <m:d>
                            <m:dPr>
                              <m:ctrlP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1F497D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1F497D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1−</m:t>
                              </m:r>
                              <m:r>
                                <a:rPr kumimoji="0" lang="en-US" sz="1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1F497D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𝑁𝑇𝐺</m:t>
                              </m:r>
                            </m:e>
                          </m:d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×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𝐼𝑛𝑐𝑒𝑛𝑡𝑖𝑣𝑒𝑠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𝑀𝑒𝑎𝑠𝑢𝑟𝑒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𝐶𝑜𝑠𝑡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×(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𝑁𝑇𝐺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𝑀𝐸</m:t>
                          </m:r>
                          <m:r>
                            <a:rPr kumimoji="0" lang="en-US" sz="1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1F497D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4247B97-87A7-4EF5-925E-F5DFB14AD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81200"/>
                <a:ext cx="9067800" cy="916213"/>
              </a:xfrm>
              <a:prstGeom prst="rect">
                <a:avLst/>
              </a:prstGeom>
              <a:blipFill>
                <a:blip r:embed="rId2"/>
                <a:stretch>
                  <a:fillRect r="-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>
            <a:extLst>
              <a:ext uri="{FF2B5EF4-FFF2-40B4-BE49-F238E27FC236}">
                <a16:creationId xmlns:a16="http://schemas.microsoft.com/office/drawing/2014/main" id="{A78CF430-BD1E-46B6-8B16-D4E712FAFB97}"/>
              </a:ext>
            </a:extLst>
          </p:cNvPr>
          <p:cNvSpPr/>
          <p:nvPr/>
        </p:nvSpPr>
        <p:spPr>
          <a:xfrm rot="16200000">
            <a:off x="794042" y="2703671"/>
            <a:ext cx="145917" cy="533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DD415599-EEDB-4986-9417-1401196E5978}"/>
              </a:ext>
            </a:extLst>
          </p:cNvPr>
          <p:cNvSpPr/>
          <p:nvPr/>
        </p:nvSpPr>
        <p:spPr>
          <a:xfrm rot="16200000">
            <a:off x="1548232" y="2591496"/>
            <a:ext cx="145917" cy="75774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C8F4FDC0-0749-4AA3-AB88-75BB430E1282}"/>
              </a:ext>
            </a:extLst>
          </p:cNvPr>
          <p:cNvSpPr/>
          <p:nvPr/>
        </p:nvSpPr>
        <p:spPr>
          <a:xfrm rot="16200000">
            <a:off x="2618754" y="2448934"/>
            <a:ext cx="161878" cy="106923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915AB78E-F3ED-41C5-988D-BD82413B411C}"/>
              </a:ext>
            </a:extLst>
          </p:cNvPr>
          <p:cNvSpPr/>
          <p:nvPr/>
        </p:nvSpPr>
        <p:spPr>
          <a:xfrm rot="16200000">
            <a:off x="6016580" y="2222391"/>
            <a:ext cx="153637" cy="150367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2CDAC90B-6B09-40B5-AB0E-444A872EFF43}"/>
              </a:ext>
            </a:extLst>
          </p:cNvPr>
          <p:cNvSpPr/>
          <p:nvPr/>
        </p:nvSpPr>
        <p:spPr>
          <a:xfrm rot="16200000">
            <a:off x="7916725" y="1986875"/>
            <a:ext cx="150131" cy="196278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014AEC-F1B6-4AE5-85C6-3FF5D0F9B2F5}"/>
              </a:ext>
            </a:extLst>
          </p:cNvPr>
          <p:cNvSpPr txBox="1"/>
          <p:nvPr/>
        </p:nvSpPr>
        <p:spPr>
          <a:xfrm>
            <a:off x="478919" y="3156506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Admin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costs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1D631E-4906-43A0-8119-09713B6FAC5F}"/>
              </a:ext>
            </a:extLst>
          </p:cNvPr>
          <p:cNvSpPr txBox="1"/>
          <p:nvPr/>
        </p:nvSpPr>
        <p:spPr>
          <a:xfrm>
            <a:off x="1064231" y="315650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Marketing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costs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E615D3-788F-48B8-BB54-ACF2804AA8DE}"/>
              </a:ext>
            </a:extLst>
          </p:cNvPr>
          <p:cNvSpPr txBox="1"/>
          <p:nvPr/>
        </p:nvSpPr>
        <p:spPr>
          <a:xfrm>
            <a:off x="3947031" y="3145185"/>
            <a:ext cx="132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Implementation cost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BD1FEE-96EC-49A1-A282-C45AC0341455}"/>
              </a:ext>
            </a:extLst>
          </p:cNvPr>
          <p:cNvSpPr txBox="1"/>
          <p:nvPr/>
        </p:nvSpPr>
        <p:spPr>
          <a:xfrm>
            <a:off x="5536329" y="3138000"/>
            <a:ext cx="111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Incentives paid to free riders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80A0BB-9B14-42E7-88F4-1E966EDDDF49}"/>
              </a:ext>
            </a:extLst>
          </p:cNvPr>
          <p:cNvSpPr txBox="1"/>
          <p:nvPr/>
        </p:nvSpPr>
        <p:spPr>
          <a:xfrm>
            <a:off x="6937548" y="3138909"/>
            <a:ext cx="2209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Measure costs incurred by non-free riders, including Market Effects, or ‘Spillover’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EF5AE583-0488-4DA2-901E-197FD9D84F95}"/>
              </a:ext>
            </a:extLst>
          </p:cNvPr>
          <p:cNvSpPr/>
          <p:nvPr/>
        </p:nvSpPr>
        <p:spPr>
          <a:xfrm rot="16200000">
            <a:off x="4466602" y="2480732"/>
            <a:ext cx="134596" cy="990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1BAF1D-9AC8-4473-97D6-91291D2B066F}"/>
              </a:ext>
            </a:extLst>
          </p:cNvPr>
          <p:cNvSpPr txBox="1"/>
          <p:nvPr/>
        </p:nvSpPr>
        <p:spPr>
          <a:xfrm>
            <a:off x="1849128" y="3145185"/>
            <a:ext cx="16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Non-Resource Programs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9D261DA-0FD1-43C5-9FFF-4A3BCF57DB56}"/>
              </a:ext>
            </a:extLst>
          </p:cNvPr>
          <p:cNvSpPr txBox="1">
            <a:spLocks/>
          </p:cNvSpPr>
          <p:nvPr/>
        </p:nvSpPr>
        <p:spPr bwMode="auto">
          <a:xfrm>
            <a:off x="222737" y="1105477"/>
            <a:ext cx="8077201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11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99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99"/>
                </a:solidFill>
                <a:latin typeface="Arial" charset="0"/>
                <a:ea typeface="ＭＳ Ｐゴシック" pitchFamily="1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99"/>
                </a:solidFill>
                <a:latin typeface="Arial" charset="0"/>
                <a:ea typeface="ＭＳ Ｐゴシック" pitchFamily="1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99"/>
                </a:solidFill>
                <a:latin typeface="Arial" charset="0"/>
                <a:ea typeface="ＭＳ Ｐゴシック" pitchFamily="1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99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7893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7893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7893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789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/>
            <a:r>
              <a:rPr lang="en-US" sz="2600" kern="0" dirty="0">
                <a:solidFill>
                  <a:schemeClr val="tx2"/>
                </a:solidFill>
              </a:rPr>
              <a:t>Algebraic formulations: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42A83A9-81D2-4DDB-B10E-BD868378B6AD}"/>
              </a:ext>
            </a:extLst>
          </p:cNvPr>
          <p:cNvSpPr txBox="1">
            <a:spLocks/>
          </p:cNvSpPr>
          <p:nvPr/>
        </p:nvSpPr>
        <p:spPr bwMode="auto">
          <a:xfrm>
            <a:off x="257230" y="5647279"/>
            <a:ext cx="8077201" cy="105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11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99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99"/>
                </a:solidFill>
                <a:latin typeface="Arial" charset="0"/>
                <a:ea typeface="ＭＳ Ｐゴシック" pitchFamily="1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99"/>
                </a:solidFill>
                <a:latin typeface="Arial" charset="0"/>
                <a:ea typeface="ＭＳ Ｐゴシック" pitchFamily="1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99"/>
                </a:solidFill>
                <a:latin typeface="Arial" charset="0"/>
                <a:ea typeface="ＭＳ Ｐゴシック" pitchFamily="1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99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7893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7893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7893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789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>
              <a:spcAft>
                <a:spcPts val="500"/>
              </a:spcAft>
            </a:pPr>
            <a:r>
              <a:rPr lang="en-US" sz="2200" kern="0" dirty="0">
                <a:solidFill>
                  <a:schemeClr val="tx2"/>
                </a:solidFill>
              </a:rPr>
              <a:t>See the Standard Practice Manual for more information:</a:t>
            </a:r>
          </a:p>
          <a:p>
            <a:pPr algn="l"/>
            <a:r>
              <a:rPr lang="en-US" sz="1100" baseline="30000" dirty="0">
                <a:solidFill>
                  <a:schemeClr val="tx2"/>
                </a:solidFill>
              </a:rPr>
              <a:t>1</a:t>
            </a:r>
            <a:r>
              <a:rPr lang="en-US" sz="1100" dirty="0">
                <a:solidFill>
                  <a:schemeClr val="tx2"/>
                </a:solidFill>
              </a:rPr>
              <a:t>http://www.cpuc.ca.gov/uploadedFiles/CPUC_Public_Website/Content/Utilities_and_Industries/Energy_-_Electricity_and_Natural_Gas/CPUC_STANDARD_PRACTICE_MANUAL.pdf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0C2B8D2A-223E-4131-BF8E-2EBD84F33EDE}"/>
              </a:ext>
            </a:extLst>
          </p:cNvPr>
          <p:cNvSpPr/>
          <p:nvPr/>
        </p:nvSpPr>
        <p:spPr>
          <a:xfrm rot="16200000">
            <a:off x="3553409" y="2794453"/>
            <a:ext cx="153633" cy="35954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0F2904-1617-464F-8435-38974D1A35F8}"/>
              </a:ext>
            </a:extLst>
          </p:cNvPr>
          <p:cNvSpPr txBox="1"/>
          <p:nvPr/>
        </p:nvSpPr>
        <p:spPr>
          <a:xfrm>
            <a:off x="2974897" y="3145185"/>
            <a:ext cx="132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ESPI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F497D"/>
                </a:solidFill>
                <a:latin typeface="Calibri" panose="020F0502020204030204" pitchFamily="34" charset="0"/>
              </a:rPr>
              <a:t>(shareholder</a:t>
            </a:r>
            <a:br>
              <a:rPr lang="en-US" sz="120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1F497D"/>
                </a:solidFill>
                <a:latin typeface="Calibri" panose="020F0502020204030204" pitchFamily="34" charset="0"/>
              </a:rPr>
              <a:t>incentive)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862B806-94CE-4DF1-903A-F15E7B2BEFF1}"/>
                  </a:ext>
                </a:extLst>
              </p:cNvPr>
              <p:cNvSpPr/>
              <p:nvPr/>
            </p:nvSpPr>
            <p:spPr>
              <a:xfrm>
                <a:off x="478919" y="4210248"/>
                <a:ext cx="8153400" cy="586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PAC</a:t>
                </a:r>
                <a:r>
                  <a:rPr kumimoji="0" lang="en-US" sz="1300" b="0" i="1" u="none" strike="noStrike" kern="1200" cap="none" spc="0" normalizeH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𝑁𝑃𝑉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𝑜𝑓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F497D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F497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𝑁𝑇𝐺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F497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+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F497D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𝑀𝐸</m:t>
                            </m:r>
                          </m:e>
                        </m:d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×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𝐿𝑖𝑓𝑒𝑐𝑦𝑐𝑙𝑒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𝐵𝑒𝑛𝑒𝑓𝑖𝑡𝑠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𝑜𝑓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𝐴𝑣𝑜𝑖𝑑𝑒𝑑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𝐸𝑙𝑒𝑐𝑡𝑟𝑖𝑐𝑖𝑡𝑦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𝑎𝑛𝑑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𝐺𝑎𝑠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𝑁𝑃𝑉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𝑜𝑓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𝐴𝑑𝑚𝑖𝑛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+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𝑀𝑎𝑟𝑘𝑒𝑡𝑖𝑛𝑔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+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𝑁𝑜𝑛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𝑅𝑒𝑠𝑜𝑢𝑟𝑐𝑒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𝐸𝑆𝑃𝐼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𝐼𝑚𝑝𝑙𝑒𝑚𝑒𝑛𝑡𝑎𝑡𝑖𝑜𝑛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+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𝐼𝑛𝑐𝑒𝑛𝑡𝑖𝑣𝑒𝑠</m:t>
                        </m:r>
                      </m:den>
                    </m:f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862B806-94CE-4DF1-903A-F15E7B2BE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19" y="4210248"/>
                <a:ext cx="8153400" cy="586122"/>
              </a:xfrm>
              <a:prstGeom prst="rect">
                <a:avLst/>
              </a:prstGeom>
              <a:blipFill>
                <a:blip r:embed="rId3"/>
                <a:stretch>
                  <a:fillRect l="-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eft Brace 34">
            <a:extLst>
              <a:ext uri="{FF2B5EF4-FFF2-40B4-BE49-F238E27FC236}">
                <a16:creationId xmlns:a16="http://schemas.microsoft.com/office/drawing/2014/main" id="{A6A1181C-418A-43C3-BDDB-6650816B001F}"/>
              </a:ext>
            </a:extLst>
          </p:cNvPr>
          <p:cNvSpPr/>
          <p:nvPr/>
        </p:nvSpPr>
        <p:spPr>
          <a:xfrm rot="16200000">
            <a:off x="2053602" y="4595051"/>
            <a:ext cx="147700" cy="55825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AF577EAC-5986-4D47-8707-9207F49DA53E}"/>
              </a:ext>
            </a:extLst>
          </p:cNvPr>
          <p:cNvSpPr/>
          <p:nvPr/>
        </p:nvSpPr>
        <p:spPr>
          <a:xfrm rot="16200000">
            <a:off x="2968884" y="4374032"/>
            <a:ext cx="142506" cy="10022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3905143D-334B-4F6B-B9BE-56759C293066}"/>
              </a:ext>
            </a:extLst>
          </p:cNvPr>
          <p:cNvSpPr/>
          <p:nvPr/>
        </p:nvSpPr>
        <p:spPr>
          <a:xfrm rot="16200000">
            <a:off x="4256926" y="4254627"/>
            <a:ext cx="132732" cy="125083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E43F982A-C48F-4AF7-AA61-71B4A54E061E}"/>
              </a:ext>
            </a:extLst>
          </p:cNvPr>
          <p:cNvSpPr/>
          <p:nvPr/>
        </p:nvSpPr>
        <p:spPr>
          <a:xfrm rot="16200000">
            <a:off x="7774514" y="4431233"/>
            <a:ext cx="142312" cy="90853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E869A8-0375-4039-A073-4F34040B3511}"/>
              </a:ext>
            </a:extLst>
          </p:cNvPr>
          <p:cNvSpPr txBox="1"/>
          <p:nvPr/>
        </p:nvSpPr>
        <p:spPr>
          <a:xfrm>
            <a:off x="1700813" y="500302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Admin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costs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C24A4A-CBE6-44D8-967F-59E3CAA49053}"/>
              </a:ext>
            </a:extLst>
          </p:cNvPr>
          <p:cNvSpPr txBox="1"/>
          <p:nvPr/>
        </p:nvSpPr>
        <p:spPr>
          <a:xfrm>
            <a:off x="2452221" y="500274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Marketing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costs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C2CC32D-C00B-4621-A796-2AAA3CEF1F78}"/>
              </a:ext>
            </a:extLst>
          </p:cNvPr>
          <p:cNvSpPr txBox="1"/>
          <p:nvPr/>
        </p:nvSpPr>
        <p:spPr>
          <a:xfrm>
            <a:off x="5816532" y="5002741"/>
            <a:ext cx="132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Implementation cost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6792B8-4FAC-47AA-B0C3-A773E785B5B6}"/>
              </a:ext>
            </a:extLst>
          </p:cNvPr>
          <p:cNvSpPr txBox="1"/>
          <p:nvPr/>
        </p:nvSpPr>
        <p:spPr>
          <a:xfrm>
            <a:off x="7288601" y="5013269"/>
            <a:ext cx="1114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Incentives</a:t>
            </a:r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06A96AF3-ADBD-42CE-94B0-DD90D319CC0D}"/>
              </a:ext>
            </a:extLst>
          </p:cNvPr>
          <p:cNvSpPr/>
          <p:nvPr/>
        </p:nvSpPr>
        <p:spPr>
          <a:xfrm rot="16200000">
            <a:off x="6407137" y="4121541"/>
            <a:ext cx="139724" cy="1524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9D3BF1-6EC2-4D0D-9547-C6F76B5A45B1}"/>
              </a:ext>
            </a:extLst>
          </p:cNvPr>
          <p:cNvSpPr txBox="1"/>
          <p:nvPr/>
        </p:nvSpPr>
        <p:spPr>
          <a:xfrm>
            <a:off x="3485091" y="4996130"/>
            <a:ext cx="16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Non-Resource Programs</a:t>
            </a:r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33136DC1-B8AC-4583-9D24-A47DBBA22397}"/>
              </a:ext>
            </a:extLst>
          </p:cNvPr>
          <p:cNvSpPr/>
          <p:nvPr/>
        </p:nvSpPr>
        <p:spPr>
          <a:xfrm rot="16200000">
            <a:off x="5313753" y="4704760"/>
            <a:ext cx="137734" cy="35954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90098C-B7AF-4EEF-81DD-860DED222794}"/>
              </a:ext>
            </a:extLst>
          </p:cNvPr>
          <p:cNvSpPr txBox="1"/>
          <p:nvPr/>
        </p:nvSpPr>
        <p:spPr>
          <a:xfrm>
            <a:off x="4722153" y="4992469"/>
            <a:ext cx="132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ESPI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F497D"/>
                </a:solidFill>
                <a:latin typeface="Calibri" panose="020F0502020204030204" pitchFamily="34" charset="0"/>
              </a:rPr>
              <a:t>(shareholder</a:t>
            </a:r>
            <a:br>
              <a:rPr lang="en-US" sz="120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1F497D"/>
                </a:solidFill>
                <a:latin typeface="Calibri" panose="020F0502020204030204" pitchFamily="34" charset="0"/>
              </a:rPr>
              <a:t>incentive)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953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576D9-0F78-4ABC-B30F-43A2A0EDB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36" y="1967254"/>
            <a:ext cx="6699650" cy="46004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228600"/>
            <a:ext cx="831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</a:rPr>
              <a:t>PG&amp;E’s 2017 Portfolio: TRC Sensitivity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0" y="2142532"/>
            <a:ext cx="25089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F497D"/>
                </a:solidFill>
                <a:latin typeface="Calibri" panose="020F0502020204030204" pitchFamily="34" charset="0"/>
              </a:rPr>
              <a:t>The portfolio TRC is most sensitive to Measure Costs and Benefits.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7A95FB-3432-4EBD-ACC7-118643DA2292}"/>
              </a:ext>
            </a:extLst>
          </p:cNvPr>
          <p:cNvSpPr/>
          <p:nvPr/>
        </p:nvSpPr>
        <p:spPr bwMode="auto">
          <a:xfrm>
            <a:off x="0" y="6629399"/>
            <a:ext cx="1828800" cy="2286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33333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DA6626-79B6-4DD3-AC15-9F5025C07E97}"/>
              </a:ext>
            </a:extLst>
          </p:cNvPr>
          <p:cNvSpPr txBox="1"/>
          <p:nvPr/>
        </p:nvSpPr>
        <p:spPr>
          <a:xfrm>
            <a:off x="197796" y="1136096"/>
            <a:ext cx="8846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F497D"/>
                </a:solidFill>
                <a:latin typeface="Calibri" panose="020F0502020204030204" pitchFamily="34" charset="0"/>
              </a:rPr>
              <a:t>The graph below shows how a given % change in specific input(s) would impact portfolio TRC.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BD2877-0956-4863-A788-5472B33955EB}"/>
              </a:ext>
            </a:extLst>
          </p:cNvPr>
          <p:cNvSpPr txBox="1"/>
          <p:nvPr/>
        </p:nvSpPr>
        <p:spPr>
          <a:xfrm>
            <a:off x="6558898" y="5181600"/>
            <a:ext cx="2280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1F497D"/>
                </a:solidFill>
                <a:latin typeface="Calibri" panose="020F0502020204030204" pitchFamily="34" charset="0"/>
              </a:rPr>
              <a:t>Figure note: -100% eliminates an input. +100% doubles an input.</a:t>
            </a:r>
          </a:p>
        </p:txBody>
      </p:sp>
    </p:spTree>
    <p:extLst>
      <p:ext uri="{BB962C8B-B14F-4D97-AF65-F5344CB8AC3E}">
        <p14:creationId xmlns:p14="http://schemas.microsoft.com/office/powerpoint/2010/main" val="83711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831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</a:rPr>
              <a:t>PG&amp;E’s 2017 Portfolio: PAC Sensitivity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0" y="2142532"/>
            <a:ext cx="250890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F497D"/>
                </a:solidFill>
                <a:latin typeface="Calibri" panose="020F0502020204030204" pitchFamily="34" charset="0"/>
              </a:rPr>
              <a:t>The portfolio PAC is most sensitive to Incentives, AMI </a:t>
            </a:r>
            <a:r>
              <a:rPr lang="en-US" sz="1600" b="1" dirty="0">
                <a:solidFill>
                  <a:srgbClr val="1F497D"/>
                </a:solidFill>
                <a:latin typeface="Calibri" panose="020F0502020204030204" pitchFamily="34" charset="0"/>
              </a:rPr>
              <a:t>(Admin, Marketing and Implementation)</a:t>
            </a:r>
            <a:r>
              <a:rPr lang="en-US" sz="2000" b="1" dirty="0">
                <a:solidFill>
                  <a:srgbClr val="1F497D"/>
                </a:solidFill>
                <a:latin typeface="Calibri" panose="020F0502020204030204" pitchFamily="34" charset="0"/>
              </a:rPr>
              <a:t>,</a:t>
            </a:r>
            <a:r>
              <a:rPr lang="en-US" sz="1600" b="1" dirty="0">
                <a:solidFill>
                  <a:srgbClr val="1F497D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1F497D"/>
                </a:solidFill>
                <a:latin typeface="Calibri" panose="020F0502020204030204" pitchFamily="34" charset="0"/>
              </a:rPr>
              <a:t>Benefits, and NTG.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7A95FB-3432-4EBD-ACC7-118643DA2292}"/>
              </a:ext>
            </a:extLst>
          </p:cNvPr>
          <p:cNvSpPr/>
          <p:nvPr/>
        </p:nvSpPr>
        <p:spPr bwMode="auto">
          <a:xfrm>
            <a:off x="0" y="6629399"/>
            <a:ext cx="1828800" cy="2286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33333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DA6626-79B6-4DD3-AC15-9F5025C07E97}"/>
              </a:ext>
            </a:extLst>
          </p:cNvPr>
          <p:cNvSpPr txBox="1"/>
          <p:nvPr/>
        </p:nvSpPr>
        <p:spPr>
          <a:xfrm>
            <a:off x="197796" y="1136096"/>
            <a:ext cx="8846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F497D"/>
                </a:solidFill>
                <a:latin typeface="Calibri" panose="020F0502020204030204" pitchFamily="34" charset="0"/>
              </a:rPr>
              <a:t>The graph below shows how a given % change in specific input(s) would impact portfolio PAC.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D512D-6C15-4846-9E48-6065ABACA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018" y="1967752"/>
            <a:ext cx="6698202" cy="4599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4D1AE9-CD7E-4669-A12C-121FBE1D2880}"/>
              </a:ext>
            </a:extLst>
          </p:cNvPr>
          <p:cNvSpPr txBox="1"/>
          <p:nvPr/>
        </p:nvSpPr>
        <p:spPr>
          <a:xfrm>
            <a:off x="6558898" y="5181600"/>
            <a:ext cx="2280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1F497D"/>
                </a:solidFill>
                <a:latin typeface="Calibri" panose="020F0502020204030204" pitchFamily="34" charset="0"/>
              </a:rPr>
              <a:t>Figure note: -100% eliminates an input. +100% doubles an input.</a:t>
            </a:r>
          </a:p>
        </p:txBody>
      </p:sp>
    </p:spTree>
    <p:extLst>
      <p:ext uri="{BB962C8B-B14F-4D97-AF65-F5344CB8AC3E}">
        <p14:creationId xmlns:p14="http://schemas.microsoft.com/office/powerpoint/2010/main" val="74540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1" y="228600"/>
            <a:ext cx="7725666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40885" y="6553200"/>
            <a:ext cx="1687915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203017"/>
            <a:ext cx="7183693" cy="5144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200" b="1" dirty="0">
                <a:solidFill>
                  <a:schemeClr val="tx2"/>
                </a:solidFill>
              </a:rPr>
              <a:t>- Brief Policy Overview</a:t>
            </a:r>
          </a:p>
          <a:p>
            <a:pPr>
              <a:spcAft>
                <a:spcPts val="1500"/>
              </a:spcAft>
            </a:pPr>
            <a:r>
              <a:rPr lang="en-US" sz="2200" b="1" dirty="0">
                <a:solidFill>
                  <a:schemeClr val="tx2"/>
                </a:solidFill>
              </a:rPr>
              <a:t>- Deeper Dive into TRC</a:t>
            </a:r>
          </a:p>
          <a:p>
            <a:pPr>
              <a:spcAft>
                <a:spcPts val="1500"/>
              </a:spcAft>
            </a:pPr>
            <a:r>
              <a:rPr lang="en-US" sz="2200" b="1" dirty="0">
                <a:solidFill>
                  <a:schemeClr val="tx2"/>
                </a:solidFill>
              </a:rPr>
              <a:t>- Example: PG&amp;E’s 2017 Portfolio – TRC and PAC</a:t>
            </a:r>
          </a:p>
          <a:p>
            <a:pPr>
              <a:spcAft>
                <a:spcPts val="1500"/>
              </a:spcAft>
            </a:pPr>
            <a:r>
              <a:rPr lang="en-US" sz="2200" b="1" dirty="0">
                <a:solidFill>
                  <a:schemeClr val="tx2"/>
                </a:solidFill>
              </a:rPr>
              <a:t>- Avoided Costs – Trends and Challenges</a:t>
            </a:r>
          </a:p>
          <a:p>
            <a:pPr>
              <a:spcAft>
                <a:spcPts val="1000"/>
              </a:spcAft>
            </a:pPr>
            <a:r>
              <a:rPr lang="en-US" sz="2200" b="1" dirty="0">
                <a:solidFill>
                  <a:schemeClr val="tx2"/>
                </a:solidFill>
              </a:rPr>
              <a:t>- Challenges Between TRC and Policy Goals</a:t>
            </a:r>
          </a:p>
          <a:p>
            <a:pPr marL="6858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</a:rPr>
              <a:t>Low Mid-Day Avoided Costs</a:t>
            </a:r>
          </a:p>
          <a:p>
            <a:pPr marL="6858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</a:rPr>
              <a:t>Serving DAC, HTR, and Low Income Customers</a:t>
            </a:r>
          </a:p>
          <a:p>
            <a:pPr marL="6858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</a:rPr>
              <a:t>Driving Deep Savings</a:t>
            </a:r>
          </a:p>
          <a:p>
            <a:pPr marL="685800" indent="-2286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</a:rPr>
              <a:t>Achieving Savings Goals</a:t>
            </a:r>
          </a:p>
          <a:p>
            <a:pPr>
              <a:spcAft>
                <a:spcPts val="1500"/>
              </a:spcAft>
            </a:pPr>
            <a:r>
              <a:rPr lang="en-US" sz="2200" b="1" dirty="0">
                <a:solidFill>
                  <a:schemeClr val="tx2"/>
                </a:solidFill>
              </a:rPr>
              <a:t>- Summary</a:t>
            </a:r>
          </a:p>
          <a:p>
            <a:pPr>
              <a:spcAft>
                <a:spcPts val="1000"/>
              </a:spcAft>
            </a:pPr>
            <a:r>
              <a:rPr lang="en-US" sz="2200" b="1" dirty="0">
                <a:solidFill>
                  <a:schemeClr val="tx2"/>
                </a:solidFill>
              </a:rPr>
              <a:t>- Q&amp;A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184338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24CF1A-AEB3-4B23-AA58-970DDE243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541" y="3816608"/>
            <a:ext cx="5524453" cy="2596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01000" cy="609600"/>
          </a:xfrm>
        </p:spPr>
        <p:txBody>
          <a:bodyPr/>
          <a:lstStyle/>
          <a:p>
            <a:pPr algn="l"/>
            <a:r>
              <a:rPr lang="en-US" sz="2600" dirty="0">
                <a:solidFill>
                  <a:schemeClr val="tx2"/>
                </a:solidFill>
              </a:rPr>
              <a:t>$0 Avoided Costs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52400" y="6489700"/>
            <a:ext cx="2514600" cy="368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BBD15-1E98-4ECC-AB70-1963E9B435AA}"/>
              </a:ext>
            </a:extLst>
          </p:cNvPr>
          <p:cNvSpPr/>
          <p:nvPr/>
        </p:nvSpPr>
        <p:spPr>
          <a:xfrm>
            <a:off x="-28575" y="6573381"/>
            <a:ext cx="87915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CZ4 shown; data from ftp://ftp.cpuc.ca.gov/gopher-data/energy_division/EnergyEfficiency/CostEffectiveness/ACC_2018_v1f.xlsb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FE34FA-207D-4511-877B-EE708281A6EA}"/>
              </a:ext>
            </a:extLst>
          </p:cNvPr>
          <p:cNvSpPr txBox="1"/>
          <p:nvPr/>
        </p:nvSpPr>
        <p:spPr>
          <a:xfrm>
            <a:off x="152400" y="2620368"/>
            <a:ext cx="3047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2200" b="1" dirty="0">
                <a:solidFill>
                  <a:srgbClr val="1F497D"/>
                </a:solidFill>
                <a:latin typeface="Calibri"/>
                <a:cs typeface="Calibri"/>
              </a:rPr>
              <a:t>Projected periods of renewable curtailment lead to cratering mid-day avoided costs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73769F-7DBC-4EBF-84EE-A8EACC51ABDA}"/>
              </a:ext>
            </a:extLst>
          </p:cNvPr>
          <p:cNvSpPr txBox="1"/>
          <p:nvPr/>
        </p:nvSpPr>
        <p:spPr>
          <a:xfrm>
            <a:off x="370362" y="1105386"/>
            <a:ext cx="828230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CZ 4; 2019 vs 2024: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02389A-5D84-482C-A002-D109D5CC7B42}"/>
              </a:ext>
            </a:extLst>
          </p:cNvPr>
          <p:cNvSpPr/>
          <p:nvPr/>
        </p:nvSpPr>
        <p:spPr bwMode="auto">
          <a:xfrm>
            <a:off x="3505200" y="5791200"/>
            <a:ext cx="5029200" cy="2286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937D31-B9D4-4349-BD69-9300055802F4}"/>
              </a:ext>
            </a:extLst>
          </p:cNvPr>
          <p:cNvCxnSpPr/>
          <p:nvPr/>
        </p:nvCxnSpPr>
        <p:spPr bwMode="auto">
          <a:xfrm flipV="1">
            <a:off x="1828800" y="5897513"/>
            <a:ext cx="1295400" cy="15974"/>
          </a:xfrm>
          <a:prstGeom prst="straightConnector1">
            <a:avLst/>
          </a:prstGeom>
          <a:solidFill>
            <a:srgbClr val="5B7893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CAE856-4685-4DC3-8D63-081AB43229C0}"/>
              </a:ext>
            </a:extLst>
          </p:cNvPr>
          <p:cNvCxnSpPr>
            <a:cxnSpLocks/>
          </p:cNvCxnSpPr>
          <p:nvPr/>
        </p:nvCxnSpPr>
        <p:spPr bwMode="auto">
          <a:xfrm>
            <a:off x="1828800" y="4147304"/>
            <a:ext cx="0" cy="1766183"/>
          </a:xfrm>
          <a:prstGeom prst="line">
            <a:avLst/>
          </a:prstGeom>
          <a:solidFill>
            <a:srgbClr val="5B7893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97957B4-B94F-46B8-BE87-9172FECF3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001" y="1059835"/>
            <a:ext cx="5524453" cy="25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4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Cost Effectiveness: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2743200"/>
          </a:xfrm>
        </p:spPr>
        <p:txBody>
          <a:bodyPr/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00" b="0" dirty="0">
                <a:solidFill>
                  <a:schemeClr val="tx2"/>
                </a:solidFill>
                <a:latin typeface="Calibri" panose="020F0502020204030204" pitchFamily="34" charset="0"/>
              </a:rPr>
              <a:t>California Standard Practice Manual</a:t>
            </a:r>
            <a:r>
              <a:rPr lang="en-US" sz="2700" b="0" baseline="30000" dirty="0">
                <a:solidFill>
                  <a:schemeClr val="tx2"/>
                </a:solidFill>
                <a:latin typeface="Calibri" panose="020F0502020204030204" pitchFamily="34" charset="0"/>
              </a:rPr>
              <a:t>1</a:t>
            </a:r>
            <a:r>
              <a:rPr lang="en-US" sz="2700" b="0" dirty="0">
                <a:solidFill>
                  <a:schemeClr val="tx2"/>
                </a:solidFill>
                <a:latin typeface="Calibri" panose="020F0502020204030204" pitchFamily="34" charset="0"/>
              </a:rPr>
              <a:t> defines cost effectiveness tests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700" b="0" dirty="0">
                <a:solidFill>
                  <a:schemeClr val="tx2"/>
                </a:solidFill>
                <a:latin typeface="Calibri" panose="020F0502020204030204" pitchFamily="34" charset="0"/>
              </a:rPr>
              <a:t>Each Test measures cost effectiveness through a different perspective</a:t>
            </a:r>
          </a:p>
          <a:p>
            <a:pPr marL="457200" indent="-457200"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700" b="0" dirty="0">
                <a:solidFill>
                  <a:schemeClr val="tx2"/>
                </a:solidFill>
                <a:latin typeface="Calibri" panose="020F0502020204030204" pitchFamily="34" charset="0"/>
              </a:rPr>
              <a:t>California applies “Dual Test” for EE: TRC and PAC</a:t>
            </a:r>
          </a:p>
          <a:p>
            <a:pPr>
              <a:spcAft>
                <a:spcPts val="800"/>
              </a:spcAft>
              <a:buSzPct val="100000"/>
            </a:pPr>
            <a:endParaRPr lang="en-US" sz="2700" b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2E3AC7-99C0-4254-BD75-6CF681312EC1}"/>
              </a:ext>
            </a:extLst>
          </p:cNvPr>
          <p:cNvSpPr/>
          <p:nvPr/>
        </p:nvSpPr>
        <p:spPr bwMode="auto">
          <a:xfrm>
            <a:off x="0" y="6629399"/>
            <a:ext cx="1828800" cy="2286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33333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14" y="6477000"/>
            <a:ext cx="8820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>
                <a:solidFill>
                  <a:schemeClr val="tx2"/>
                </a:solidFill>
              </a:rPr>
              <a:t>1</a:t>
            </a:r>
            <a:r>
              <a:rPr lang="en-US" sz="1000" dirty="0">
                <a:solidFill>
                  <a:schemeClr val="tx2"/>
                </a:solidFill>
              </a:rPr>
              <a:t>http://www.cpuc.ca.gov/uploadedFiles/CPUC_Public_Website/Content/Utilities_and_Industries/Energy_-_Electricity_and_Natural_Gas/CPUC_STANDARD_PRACTICE_MANUAL.pdf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E73CB0-7AE2-40E2-9022-C2AF9F555F0D}"/>
              </a:ext>
            </a:extLst>
          </p:cNvPr>
          <p:cNvSpPr txBox="1">
            <a:spLocks/>
          </p:cNvSpPr>
          <p:nvPr/>
        </p:nvSpPr>
        <p:spPr bwMode="auto">
          <a:xfrm>
            <a:off x="853541" y="140494"/>
            <a:ext cx="8001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11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99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99"/>
                </a:solidFill>
                <a:latin typeface="Arial" charset="0"/>
                <a:ea typeface="ＭＳ Ｐゴシック" pitchFamily="1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99"/>
                </a:solidFill>
                <a:latin typeface="Arial" charset="0"/>
                <a:ea typeface="ＭＳ Ｐゴシック" pitchFamily="1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99"/>
                </a:solidFill>
                <a:latin typeface="Arial" charset="0"/>
                <a:ea typeface="ＭＳ Ｐゴシック" pitchFamily="1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99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7893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7893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7893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789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/>
            <a:r>
              <a:rPr lang="en-US" sz="2600" kern="0" dirty="0">
                <a:solidFill>
                  <a:schemeClr val="tx2"/>
                </a:solidFill>
              </a:rPr>
              <a:t>Cost Effectiveness – Brief Regulatory Background</a:t>
            </a:r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0CBD5640-DDF3-4D56-998E-D1AACFF26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0" y="3886200"/>
            <a:ext cx="8745170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0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228600"/>
            <a:ext cx="5838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TRC: What Does it Measure?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3195935"/>
            <a:ext cx="4615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srgbClr val="CC0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TRC: Important Drivers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78984" y="6602968"/>
            <a:ext cx="1764115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A22D2E-AAEE-4657-BEF1-455B3A901A31}"/>
              </a:ext>
            </a:extLst>
          </p:cNvPr>
          <p:cNvSpPr txBox="1"/>
          <p:nvPr/>
        </p:nvSpPr>
        <p:spPr>
          <a:xfrm>
            <a:off x="5230922" y="3742546"/>
            <a:ext cx="383687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	Costs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Admin, Marketing, Implementation, EM&amp;V, SW ME&amp;O</a:t>
            </a:r>
          </a:p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F497D"/>
                </a:solidFill>
                <a:latin typeface="Calibri" panose="020F0502020204030204" pitchFamily="34" charset="0"/>
              </a:rPr>
              <a:t>Measure Cost (IMC or FMC)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Incentives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05D23C-500A-40C0-8EA9-D799CCBCB21B}"/>
              </a:ext>
            </a:extLst>
          </p:cNvPr>
          <p:cNvSpPr txBox="1"/>
          <p:nvPr/>
        </p:nvSpPr>
        <p:spPr>
          <a:xfrm>
            <a:off x="228600" y="3735150"/>
            <a:ext cx="4836568" cy="274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Benefits (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i.e.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Avoided Costs)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Lifecycle Net Savings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→ Gross Savings, NTG, EUL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b="1" dirty="0">
                <a:solidFill>
                  <a:srgbClr val="1F497D"/>
                </a:solidFill>
                <a:latin typeface="Calibri" panose="020F0502020204030204" pitchFamily="34" charset="0"/>
              </a:rPr>
              <a:t>Energy and Associated Prices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b="1" dirty="0">
                <a:solidFill>
                  <a:srgbClr val="1F497D"/>
                </a:solidFill>
                <a:latin typeface="Calibri" panose="020F0502020204030204" pitchFamily="34" charset="0"/>
              </a:rPr>
              <a:t>Savings Load Shapes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b="1" dirty="0">
                <a:solidFill>
                  <a:srgbClr val="1F497D"/>
                </a:solidFill>
                <a:latin typeface="Calibri" panose="020F0502020204030204" pitchFamily="34" charset="0"/>
              </a:rPr>
              <a:t>GHG Cap-and-Trade Cost and Adder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b="1" dirty="0">
                <a:solidFill>
                  <a:srgbClr val="1F497D"/>
                </a:solidFill>
                <a:latin typeface="Calibri" panose="020F0502020204030204" pitchFamily="34" charset="0"/>
              </a:rPr>
              <a:t>Discount Rate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FD517A1-87BF-4D37-9AF8-46DC04A07584}"/>
              </a:ext>
            </a:extLst>
          </p:cNvPr>
          <p:cNvSpPr txBox="1"/>
          <p:nvPr/>
        </p:nvSpPr>
        <p:spPr>
          <a:xfrm>
            <a:off x="3581400" y="6400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Participant benefits (bill savings) not included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57EF3E-0931-42CF-847E-B50192BE1570}"/>
              </a:ext>
            </a:extLst>
          </p:cNvPr>
          <p:cNvSpPr txBox="1"/>
          <p:nvPr/>
        </p:nvSpPr>
        <p:spPr>
          <a:xfrm>
            <a:off x="19516" y="1063571"/>
            <a:ext cx="853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TRC gauges value for the utility and its customers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77C9D5-AA32-4D38-86D7-76F1021E8022}"/>
              </a:ext>
            </a:extLst>
          </p:cNvPr>
          <p:cNvSpPr/>
          <p:nvPr/>
        </p:nvSpPr>
        <p:spPr>
          <a:xfrm>
            <a:off x="171472" y="3093473"/>
            <a:ext cx="2390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*Both the numerator and denominator of the TRC are NPV calculations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6E195A-4FB4-462A-9367-9440B3375584}"/>
              </a:ext>
            </a:extLst>
          </p:cNvPr>
          <p:cNvGrpSpPr/>
          <p:nvPr/>
        </p:nvGrpSpPr>
        <p:grpSpPr>
          <a:xfrm>
            <a:off x="328819" y="1676400"/>
            <a:ext cx="8053181" cy="1077426"/>
            <a:chOff x="228601" y="1828800"/>
            <a:chExt cx="8053181" cy="107742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88867BD-DF80-40E9-8633-E72FA8864523}"/>
                </a:ext>
              </a:extLst>
            </p:cNvPr>
            <p:cNvSpPr txBox="1"/>
            <p:nvPr/>
          </p:nvSpPr>
          <p:spPr>
            <a:xfrm>
              <a:off x="990601" y="2267364"/>
              <a:ext cx="8547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Admin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B038900-D68C-41BC-AA2F-092BA1DED09B}"/>
                </a:ext>
              </a:extLst>
            </p:cNvPr>
            <p:cNvSpPr txBox="1"/>
            <p:nvPr/>
          </p:nvSpPr>
          <p:spPr>
            <a:xfrm>
              <a:off x="1771575" y="2267364"/>
              <a:ext cx="12432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Marketing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6634AE-821F-4C38-AD9B-354EFB19ED3D}"/>
                </a:ext>
              </a:extLst>
            </p:cNvPr>
            <p:cNvSpPr txBox="1"/>
            <p:nvPr/>
          </p:nvSpPr>
          <p:spPr>
            <a:xfrm>
              <a:off x="2938669" y="2267364"/>
              <a:ext cx="1709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Implementation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BA5D11-0C42-4E6A-B8A6-2A7C5CD94162}"/>
                </a:ext>
              </a:extLst>
            </p:cNvPr>
            <p:cNvSpPr txBox="1"/>
            <p:nvPr/>
          </p:nvSpPr>
          <p:spPr>
            <a:xfrm>
              <a:off x="4648201" y="2244091"/>
              <a:ext cx="12907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Incentives to free riders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03EDADD-3B85-40DF-B7FE-4154A4721DAF}"/>
                </a:ext>
              </a:extLst>
            </p:cNvPr>
            <p:cNvSpPr txBox="1"/>
            <p:nvPr/>
          </p:nvSpPr>
          <p:spPr>
            <a:xfrm>
              <a:off x="6096002" y="2244091"/>
              <a:ext cx="21857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Measure costs incurred by non-free riders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B73131-10C3-4E09-95B9-B284B94D4C4A}"/>
                </a:ext>
              </a:extLst>
            </p:cNvPr>
            <p:cNvSpPr txBox="1"/>
            <p:nvPr/>
          </p:nvSpPr>
          <p:spPr>
            <a:xfrm>
              <a:off x="4288321" y="2243062"/>
              <a:ext cx="657363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6469B6-C151-4FF4-B6DC-676733A62853}"/>
                </a:ext>
              </a:extLst>
            </p:cNvPr>
            <p:cNvSpPr txBox="1"/>
            <p:nvPr/>
          </p:nvSpPr>
          <p:spPr>
            <a:xfrm>
              <a:off x="2667001" y="2244091"/>
              <a:ext cx="657363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1F7C5C-9246-4691-AE5A-7247807EEEED}"/>
                </a:ext>
              </a:extLst>
            </p:cNvPr>
            <p:cNvSpPr txBox="1"/>
            <p:nvPr/>
          </p:nvSpPr>
          <p:spPr>
            <a:xfrm>
              <a:off x="1476238" y="2243062"/>
              <a:ext cx="657363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0D191BF-75D0-42FC-BCFC-2539B1BE324F}"/>
                </a:ext>
              </a:extLst>
            </p:cNvPr>
            <p:cNvSpPr txBox="1"/>
            <p:nvPr/>
          </p:nvSpPr>
          <p:spPr>
            <a:xfrm>
              <a:off x="5667237" y="2236353"/>
              <a:ext cx="657363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DB05DB5-180D-445F-82F7-EEA0E693C323}"/>
                </a:ext>
              </a:extLst>
            </p:cNvPr>
            <p:cNvSpPr txBox="1"/>
            <p:nvPr/>
          </p:nvSpPr>
          <p:spPr>
            <a:xfrm>
              <a:off x="228601" y="2016638"/>
              <a:ext cx="854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TRC* ≈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2051E90-E192-4B90-AB3A-3A496EC1D5B0}"/>
                </a:ext>
              </a:extLst>
            </p:cNvPr>
            <p:cNvSpPr txBox="1"/>
            <p:nvPr/>
          </p:nvSpPr>
          <p:spPr>
            <a:xfrm>
              <a:off x="2675662" y="1828800"/>
              <a:ext cx="41823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Avoided Costs from Electricity and Gas Savings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2D0A7BF-C50D-40D6-A451-12FBF1B76BD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66801" y="2167354"/>
              <a:ext cx="7214981" cy="42580"/>
            </a:xfrm>
            <a:prstGeom prst="line">
              <a:avLst/>
            </a:prstGeom>
            <a:solidFill>
              <a:srgbClr val="5B789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1568C2B-4ED1-414B-8F10-71539FF83A28}"/>
                </a:ext>
              </a:extLst>
            </p:cNvPr>
            <p:cNvSpPr txBox="1"/>
            <p:nvPr/>
          </p:nvSpPr>
          <p:spPr>
            <a:xfrm>
              <a:off x="1219474" y="2547988"/>
              <a:ext cx="12432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EM&amp;V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920DC25-CF45-4541-A573-2D3D8B96DCD6}"/>
                </a:ext>
              </a:extLst>
            </p:cNvPr>
            <p:cNvSpPr txBox="1"/>
            <p:nvPr/>
          </p:nvSpPr>
          <p:spPr>
            <a:xfrm>
              <a:off x="2102519" y="2538396"/>
              <a:ext cx="1709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Non-Resource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7CF1E50-AC07-4560-9252-9198016F0C69}"/>
                </a:ext>
              </a:extLst>
            </p:cNvPr>
            <p:cNvSpPr txBox="1"/>
            <p:nvPr/>
          </p:nvSpPr>
          <p:spPr>
            <a:xfrm>
              <a:off x="1904165" y="2520379"/>
              <a:ext cx="657363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943AADF-D2E6-40F3-AE2F-737D5C200AA0}"/>
                </a:ext>
              </a:extLst>
            </p:cNvPr>
            <p:cNvSpPr txBox="1"/>
            <p:nvPr/>
          </p:nvSpPr>
          <p:spPr>
            <a:xfrm>
              <a:off x="1099213" y="2521505"/>
              <a:ext cx="657363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D5FC342-D454-4A1D-8CD2-B8E3B7BB9F5D}"/>
                </a:ext>
              </a:extLst>
            </p:cNvPr>
            <p:cNvSpPr txBox="1"/>
            <p:nvPr/>
          </p:nvSpPr>
          <p:spPr>
            <a:xfrm>
              <a:off x="3087411" y="2538439"/>
              <a:ext cx="1709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ESPI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2E8EDD4-C83D-4906-855A-8164F548CD2A}"/>
                </a:ext>
              </a:extLst>
            </p:cNvPr>
            <p:cNvSpPr txBox="1"/>
            <p:nvPr/>
          </p:nvSpPr>
          <p:spPr>
            <a:xfrm>
              <a:off x="3330444" y="2519491"/>
              <a:ext cx="657363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4706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52400" y="6503692"/>
            <a:ext cx="2459494" cy="3543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9062"/>
            <a:ext cx="8077201" cy="642938"/>
          </a:xfrm>
        </p:spPr>
        <p:txBody>
          <a:bodyPr/>
          <a:lstStyle/>
          <a:p>
            <a:pPr algn="l"/>
            <a:r>
              <a:rPr lang="en-US" sz="2600" dirty="0">
                <a:solidFill>
                  <a:schemeClr val="tx2"/>
                </a:solidFill>
              </a:rPr>
              <a:t>PG&amp;E 2017 Portfolio: TRC Input Breakdown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C41643-0F32-43E3-9BF0-C57AF6A92FFF}"/>
              </a:ext>
            </a:extLst>
          </p:cNvPr>
          <p:cNvSpPr txBox="1"/>
          <p:nvPr/>
        </p:nvSpPr>
        <p:spPr>
          <a:xfrm>
            <a:off x="260684" y="1141210"/>
            <a:ext cx="7266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2017 PG&amp;E portfolio TRC = 0.88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(Excluding Codes and Standards)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572CAB-59BF-4758-9497-1EBFAC7795B4}"/>
              </a:ext>
            </a:extLst>
          </p:cNvPr>
          <p:cNvSpPr txBox="1"/>
          <p:nvPr/>
        </p:nvSpPr>
        <p:spPr>
          <a:xfrm>
            <a:off x="152400" y="6248520"/>
            <a:ext cx="83619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Measure Costs accounted for </a:t>
            </a:r>
            <a:r>
              <a:rPr lang="en-US" sz="2200" b="1" dirty="0">
                <a:solidFill>
                  <a:srgbClr val="1F497D"/>
                </a:solidFill>
                <a:latin typeface="Calibri"/>
                <a:cs typeface="Calibri"/>
              </a:rPr>
              <a:t>60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 of PG&amp;E’s 2017 portfolio TRC cost.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F73FBB-486C-417C-A673-5997C3AA80C0}"/>
              </a:ext>
            </a:extLst>
          </p:cNvPr>
          <p:cNvSpPr txBox="1"/>
          <p:nvPr/>
        </p:nvSpPr>
        <p:spPr>
          <a:xfrm>
            <a:off x="6934200" y="1752600"/>
            <a:ext cx="22098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Notes on Figure: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solidFill>
                  <a:srgbClr val="1F497D"/>
                </a:solidFill>
                <a:latin typeface="Calibri"/>
                <a:cs typeface="Calibri"/>
              </a:rPr>
              <a:t>Non-Resource = WE&amp;T, SW ME&amp;O, IDSM, Strategic Energy Resources, and Financing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solidFill>
                  <a:srgbClr val="1F497D"/>
                </a:solidFill>
                <a:latin typeface="Calibri"/>
                <a:cs typeface="Calibri"/>
              </a:rPr>
              <a:t>Admin, Marketing, and Implementation include resource program costs only to avoid duplicative counting with these fields in the non-resource program budgets.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solidFill>
                  <a:srgbClr val="1F497D"/>
                </a:solidFill>
                <a:latin typeface="Calibri"/>
                <a:cs typeface="Calibri"/>
              </a:rPr>
              <a:t>PG&amp;E’s 2017 ESPI was $0 due to 2006 – 2008 program cycle reimbursement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22E030-E150-494E-ABA2-D20313A45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83" y="1752600"/>
            <a:ext cx="6588085" cy="42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52400" y="6503692"/>
            <a:ext cx="2459494" cy="3543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9062"/>
            <a:ext cx="8077201" cy="642938"/>
          </a:xfrm>
        </p:spPr>
        <p:txBody>
          <a:bodyPr/>
          <a:lstStyle/>
          <a:p>
            <a:pPr algn="l"/>
            <a:r>
              <a:rPr lang="en-US" sz="2600" dirty="0">
                <a:solidFill>
                  <a:schemeClr val="tx2"/>
                </a:solidFill>
              </a:rPr>
              <a:t>PG&amp;E 2017 Portfolio: PAC Input Breakdown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C41643-0F32-43E3-9BF0-C57AF6A92FFF}"/>
              </a:ext>
            </a:extLst>
          </p:cNvPr>
          <p:cNvSpPr txBox="1"/>
          <p:nvPr/>
        </p:nvSpPr>
        <p:spPr>
          <a:xfrm>
            <a:off x="260684" y="1141210"/>
            <a:ext cx="7266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2017 PG&amp;E portfolio PAC = </a:t>
            </a:r>
            <a:r>
              <a:rPr lang="en-US" sz="2200" b="1" dirty="0">
                <a:solidFill>
                  <a:srgbClr val="1F497D"/>
                </a:solidFill>
                <a:latin typeface="Calibri"/>
                <a:cs typeface="Calibri"/>
              </a:rPr>
              <a:t>1.57 </a:t>
            </a:r>
            <a:r>
              <a:rPr lang="en-US" sz="1600" b="1" dirty="0">
                <a:solidFill>
                  <a:srgbClr val="1F497D"/>
                </a:solidFill>
                <a:latin typeface="Calibri"/>
                <a:cs typeface="Calibri"/>
              </a:rPr>
              <a:t>(Excluding Codes and Standards)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572CAB-59BF-4758-9497-1EBFAC7795B4}"/>
              </a:ext>
            </a:extLst>
          </p:cNvPr>
          <p:cNvSpPr txBox="1"/>
          <p:nvPr/>
        </p:nvSpPr>
        <p:spPr>
          <a:xfrm>
            <a:off x="152400" y="6020471"/>
            <a:ext cx="8361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rgbClr val="1F497D"/>
                </a:solidFill>
                <a:latin typeface="Calibri"/>
                <a:cs typeface="Calibri"/>
              </a:rPr>
              <a:t>Absence of Measure Costs and use of full Incentive spend are the major differences between the PAC and TRC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F73FBB-486C-417C-A673-5997C3AA80C0}"/>
              </a:ext>
            </a:extLst>
          </p:cNvPr>
          <p:cNvSpPr txBox="1"/>
          <p:nvPr/>
        </p:nvSpPr>
        <p:spPr>
          <a:xfrm>
            <a:off x="6934200" y="1752600"/>
            <a:ext cx="22098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Notes on Figure: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solidFill>
                  <a:srgbClr val="1F497D"/>
                </a:solidFill>
                <a:latin typeface="Calibri"/>
                <a:cs typeface="Calibri"/>
              </a:rPr>
              <a:t>Non-Resource = WE&amp;T, SW ME&amp;O, IDSM, Strategic Energy Resources, and Financing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solidFill>
                  <a:srgbClr val="1F497D"/>
                </a:solidFill>
                <a:latin typeface="Calibri"/>
                <a:cs typeface="Calibri"/>
              </a:rPr>
              <a:t>Admin, Marketing, and Implementation include resource program costs only to avoid duplicative counting with these fields in the non-resource program budgets.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1500" b="1" dirty="0">
                <a:solidFill>
                  <a:srgbClr val="1F497D"/>
                </a:solidFill>
                <a:latin typeface="Calibri"/>
                <a:cs typeface="Calibri"/>
              </a:rPr>
              <a:t>PG&amp;E’s 2017 ESPI was $0 due to 2006 – 2008 program cycle reimbursement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D0259-32D1-40AA-9F15-E6CBB8BFD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55" y="1752600"/>
            <a:ext cx="6596148" cy="42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3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01000" cy="609600"/>
          </a:xfrm>
        </p:spPr>
        <p:txBody>
          <a:bodyPr/>
          <a:lstStyle/>
          <a:p>
            <a:pPr algn="l"/>
            <a:r>
              <a:rPr lang="en-US" sz="2600" dirty="0">
                <a:solidFill>
                  <a:schemeClr val="tx2"/>
                </a:solidFill>
              </a:rPr>
              <a:t>Avoided Cost Trends: Natural Gas Prices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52400" y="6489700"/>
            <a:ext cx="2514600" cy="368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FE34FA-207D-4511-877B-EE708281A6EA}"/>
              </a:ext>
            </a:extLst>
          </p:cNvPr>
          <p:cNvSpPr txBox="1"/>
          <p:nvPr/>
        </p:nvSpPr>
        <p:spPr>
          <a:xfrm>
            <a:off x="247650" y="1822653"/>
            <a:ext cx="2266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rgbClr val="1F497D"/>
                </a:solidFill>
                <a:latin typeface="Calibri"/>
                <a:cs typeface="Calibri"/>
              </a:rPr>
              <a:t>Natural gas prices have fallen consistently since 2005.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EC1A49-AA35-4D3D-A79C-1DD6902A2BF9}"/>
              </a:ext>
            </a:extLst>
          </p:cNvPr>
          <p:cNvSpPr txBox="1"/>
          <p:nvPr/>
        </p:nvSpPr>
        <p:spPr>
          <a:xfrm>
            <a:off x="200025" y="3553361"/>
            <a:ext cx="2419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rgbClr val="1F497D"/>
                </a:solidFill>
                <a:latin typeface="Calibri"/>
                <a:cs typeface="Calibri"/>
              </a:rPr>
              <a:t>Gas costs are forecasted to increase over the next two decades.</a:t>
            </a:r>
            <a:r>
              <a:rPr lang="en-US" sz="2000" b="1" baseline="30000" dirty="0">
                <a:solidFill>
                  <a:srgbClr val="1F497D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81F8D2-C797-454E-B170-F2238B72AAC2}"/>
              </a:ext>
            </a:extLst>
          </p:cNvPr>
          <p:cNvSpPr/>
          <p:nvPr/>
        </p:nvSpPr>
        <p:spPr>
          <a:xfrm>
            <a:off x="2971800" y="5392579"/>
            <a:ext cx="40803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https://www.macrotrends.net/2478/natural-gas-prices-historical-chart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681FED-740B-4A9D-8823-9AFB42743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030" y="1658779"/>
            <a:ext cx="5942906" cy="36789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CFF3C6-B3AD-4AA0-968F-2998D55337AC}"/>
              </a:ext>
            </a:extLst>
          </p:cNvPr>
          <p:cNvSpPr/>
          <p:nvPr/>
        </p:nvSpPr>
        <p:spPr>
          <a:xfrm>
            <a:off x="28575" y="6535579"/>
            <a:ext cx="88201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>
                <a:solidFill>
                  <a:schemeClr val="tx2"/>
                </a:solidFill>
              </a:rPr>
              <a:t>1</a:t>
            </a:r>
            <a:r>
              <a:rPr lang="en-US" sz="1000" i="1" dirty="0">
                <a:solidFill>
                  <a:schemeClr val="tx2"/>
                </a:solidFill>
              </a:rPr>
              <a:t>Avoided Costs 2017 Interim Update</a:t>
            </a:r>
            <a:r>
              <a:rPr lang="en-US" sz="1000" dirty="0">
                <a:solidFill>
                  <a:schemeClr val="tx2"/>
                </a:solidFill>
              </a:rPr>
              <a:t>, Energy and Environmental Economics, Inc. 2017. </a:t>
            </a:r>
            <a:r>
              <a:rPr lang="en-US" sz="1000" i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CD528-B4F5-484D-B2BE-75673132FCF9}"/>
              </a:ext>
            </a:extLst>
          </p:cNvPr>
          <p:cNvSpPr txBox="1"/>
          <p:nvPr/>
        </p:nvSpPr>
        <p:spPr>
          <a:xfrm>
            <a:off x="150724" y="5715000"/>
            <a:ext cx="8307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rgbClr val="1F497D"/>
                </a:solidFill>
                <a:latin typeface="Calibri"/>
                <a:cs typeface="Calibri"/>
              </a:rPr>
              <a:t>Other factors such as losses and transmission costs, and avoided GHG are included in the natural gas avoided costs.</a:t>
            </a:r>
            <a:endParaRPr lang="en-US" sz="2000" b="1" baseline="30000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993D47-A3C9-4DC8-A595-CD9A7CA794B9}"/>
              </a:ext>
            </a:extLst>
          </p:cNvPr>
          <p:cNvSpPr txBox="1"/>
          <p:nvPr/>
        </p:nvSpPr>
        <p:spPr>
          <a:xfrm>
            <a:off x="276225" y="1016913"/>
            <a:ext cx="8639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2200" b="1" dirty="0">
                <a:solidFill>
                  <a:srgbClr val="1F497D"/>
                </a:solidFill>
                <a:latin typeface="Calibri"/>
                <a:cs typeface="Calibri"/>
              </a:rPr>
              <a:t>Low natural gas prices limit TRC and PAC avoided costs.</a:t>
            </a:r>
          </a:p>
        </p:txBody>
      </p:sp>
    </p:spTree>
    <p:extLst>
      <p:ext uri="{BB962C8B-B14F-4D97-AF65-F5344CB8AC3E}">
        <p14:creationId xmlns:p14="http://schemas.microsoft.com/office/powerpoint/2010/main" val="411765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FEE26-9618-49ED-B4E3-C238DAE3D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269"/>
          <a:stretch/>
        </p:blipFill>
        <p:spPr>
          <a:xfrm>
            <a:off x="183329" y="1266226"/>
            <a:ext cx="4193987" cy="3305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737"/>
            <a:ext cx="8001000" cy="609600"/>
          </a:xfrm>
        </p:spPr>
        <p:txBody>
          <a:bodyPr/>
          <a:lstStyle/>
          <a:p>
            <a:pPr algn="l"/>
            <a:r>
              <a:rPr lang="en-US" sz="2600" dirty="0">
                <a:solidFill>
                  <a:schemeClr val="tx2"/>
                </a:solidFill>
              </a:rPr>
              <a:t>Components of Electric Avoided Costs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52400" y="6489700"/>
            <a:ext cx="2514600" cy="368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61050D-C699-476F-B708-6EC67C368E3C}"/>
              </a:ext>
            </a:extLst>
          </p:cNvPr>
          <p:cNvSpPr txBox="1"/>
          <p:nvPr/>
        </p:nvSpPr>
        <p:spPr>
          <a:xfrm>
            <a:off x="2115259" y="986135"/>
            <a:ext cx="108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BBD15-1E98-4ECC-AB70-1963E9B435AA}"/>
              </a:ext>
            </a:extLst>
          </p:cNvPr>
          <p:cNvSpPr/>
          <p:nvPr/>
        </p:nvSpPr>
        <p:spPr>
          <a:xfrm>
            <a:off x="-28575" y="6573381"/>
            <a:ext cx="87915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CZ4 shown; ftp://ftp.cpuc.ca.gov/gopher-data/energy_division/EnergyEfficiency/CostEffectiveness/ACC_2018_v1f.xlsb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79DA2B-33D2-4514-8E30-88015B18C1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253"/>
          <a:stretch/>
        </p:blipFill>
        <p:spPr>
          <a:xfrm>
            <a:off x="4724400" y="1266225"/>
            <a:ext cx="4132132" cy="33057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9E7657-F7C5-41D9-A40C-24F77D9D34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86" t="52175" r="1506" b="16446"/>
          <a:stretch/>
        </p:blipFill>
        <p:spPr>
          <a:xfrm>
            <a:off x="0" y="4790982"/>
            <a:ext cx="2870060" cy="15258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D7A00FA-586F-4AF7-8AF4-C71B6A28F0DF}"/>
              </a:ext>
            </a:extLst>
          </p:cNvPr>
          <p:cNvSpPr txBox="1"/>
          <p:nvPr/>
        </p:nvSpPr>
        <p:spPr>
          <a:xfrm>
            <a:off x="4419600" y="4800600"/>
            <a:ext cx="4724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High capacity and T&amp;D costs during summer peak hours drive high evening avoided costs.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C14F65-B126-43CE-A5AC-0E5E0DA41D2F}"/>
              </a:ext>
            </a:extLst>
          </p:cNvPr>
          <p:cNvSpPr txBox="1"/>
          <p:nvPr/>
        </p:nvSpPr>
        <p:spPr>
          <a:xfrm>
            <a:off x="4419600" y="5924490"/>
            <a:ext cx="4495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Mid-day savings decreasing in value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BA2663-6224-4281-AAC5-8F88E2CDD3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688" t="26209" r="12503" b="45321"/>
          <a:stretch/>
        </p:blipFill>
        <p:spPr>
          <a:xfrm>
            <a:off x="2699861" y="4864100"/>
            <a:ext cx="1516711" cy="1384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6C50F4-AF2A-457A-8E2C-7C48D029BB10}"/>
              </a:ext>
            </a:extLst>
          </p:cNvPr>
          <p:cNvSpPr txBox="1"/>
          <p:nvPr/>
        </p:nvSpPr>
        <p:spPr>
          <a:xfrm>
            <a:off x="6705600" y="986135"/>
            <a:ext cx="108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73676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001000" cy="609600"/>
          </a:xfrm>
        </p:spPr>
        <p:txBody>
          <a:bodyPr/>
          <a:lstStyle/>
          <a:p>
            <a:pPr algn="l"/>
            <a:r>
              <a:rPr lang="en-US" sz="2600" dirty="0">
                <a:solidFill>
                  <a:schemeClr val="tx2"/>
                </a:solidFill>
              </a:rPr>
              <a:t>Electric Avoided Costs: Important Trends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52400" y="6489700"/>
            <a:ext cx="2514600" cy="368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BBD15-1E98-4ECC-AB70-1963E9B435AA}"/>
              </a:ext>
            </a:extLst>
          </p:cNvPr>
          <p:cNvSpPr/>
          <p:nvPr/>
        </p:nvSpPr>
        <p:spPr>
          <a:xfrm>
            <a:off x="-28575" y="6573381"/>
            <a:ext cx="87915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CZ4 shown; data from ftp://ftp.cpuc.ca.gov/gopher-data/energy_division/EnergyEfficiency/CostEffectiveness/ACC_2018_v1f.xlsb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FE34FA-207D-4511-877B-EE708281A6EA}"/>
              </a:ext>
            </a:extLst>
          </p:cNvPr>
          <p:cNvSpPr txBox="1"/>
          <p:nvPr/>
        </p:nvSpPr>
        <p:spPr>
          <a:xfrm>
            <a:off x="152400" y="5465723"/>
            <a:ext cx="8686800" cy="108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1F497D"/>
                </a:solidFill>
                <a:latin typeface="Calibri"/>
                <a:cs typeface="Calibri"/>
              </a:rPr>
              <a:t>In 2019, 9% of hours have $0 Avoided Costs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2024, 25% of hours have $0 Avoided Costs, 61% from 7 am - 4 pm.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(Current DEER Peak Hours are 2 – 5 pm)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73769F-7DBC-4EBF-84EE-A8EACC51ABDA}"/>
              </a:ext>
            </a:extLst>
          </p:cNvPr>
          <p:cNvSpPr txBox="1"/>
          <p:nvPr/>
        </p:nvSpPr>
        <p:spPr>
          <a:xfrm>
            <a:off x="226059" y="946894"/>
            <a:ext cx="82823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2200" b="1" dirty="0">
                <a:solidFill>
                  <a:srgbClr val="1F497D"/>
                </a:solidFill>
                <a:latin typeface="Calibri"/>
                <a:cs typeface="Calibri"/>
              </a:rPr>
              <a:t>Hourly $0 avoided costs are driving down mid-day benefits.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8FB688-7F01-4B87-B25F-7E4D2C57A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69136"/>
            <a:ext cx="7352415" cy="3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455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PG&amp;E Template">
  <a:themeElements>
    <a:clrScheme name="PRTM for PG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699"/>
      </a:accent1>
      <a:accent2>
        <a:srgbClr val="FF9900"/>
      </a:accent2>
      <a:accent3>
        <a:srgbClr val="339966"/>
      </a:accent3>
      <a:accent4>
        <a:srgbClr val="CC0000"/>
      </a:accent4>
      <a:accent5>
        <a:srgbClr val="4BACC6"/>
      </a:accent5>
      <a:accent6>
        <a:srgbClr val="E75C00"/>
      </a:accent6>
      <a:hlink>
        <a:srgbClr val="003366"/>
      </a:hlink>
      <a:folHlink>
        <a:srgbClr val="9900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789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789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WW_RPT_template 1">
        <a:dk1>
          <a:srgbClr val="333333"/>
        </a:dk1>
        <a:lt1>
          <a:srgbClr val="FFFFFF"/>
        </a:lt1>
        <a:dk2>
          <a:srgbClr val="5B7893"/>
        </a:dk2>
        <a:lt2>
          <a:srgbClr val="CCCCCC"/>
        </a:lt2>
        <a:accent1>
          <a:srgbClr val="ADBBC9"/>
        </a:accent1>
        <a:accent2>
          <a:srgbClr val="CC6600"/>
        </a:accent2>
        <a:accent3>
          <a:srgbClr val="FFFFFF"/>
        </a:accent3>
        <a:accent4>
          <a:srgbClr val="2A2A2A"/>
        </a:accent4>
        <a:accent5>
          <a:srgbClr val="D3DAE1"/>
        </a:accent5>
        <a:accent6>
          <a:srgbClr val="B95C00"/>
        </a:accent6>
        <a:hlink>
          <a:srgbClr val="CC3300"/>
        </a:hlink>
        <a:folHlink>
          <a:srgbClr val="F1D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G&amp;E Presentation Template">
  <a:themeElements>
    <a:clrScheme name="PG&amp;E Presentation Template 1">
      <a:dk1>
        <a:srgbClr val="0082AA"/>
      </a:dk1>
      <a:lt1>
        <a:srgbClr val="FFFFFF"/>
      </a:lt1>
      <a:dk2>
        <a:srgbClr val="FFA100"/>
      </a:dk2>
      <a:lt2>
        <a:srgbClr val="00A7C2"/>
      </a:lt2>
      <a:accent1>
        <a:srgbClr val="005C78"/>
      </a:accent1>
      <a:accent2>
        <a:srgbClr val="70A489"/>
      </a:accent2>
      <a:accent3>
        <a:srgbClr val="FFFFFF"/>
      </a:accent3>
      <a:accent4>
        <a:srgbClr val="006E91"/>
      </a:accent4>
      <a:accent5>
        <a:srgbClr val="AAB5BE"/>
      </a:accent5>
      <a:accent6>
        <a:srgbClr val="65947C"/>
      </a:accent6>
      <a:hlink>
        <a:srgbClr val="A3A86B"/>
      </a:hlink>
      <a:folHlink>
        <a:srgbClr val="CAB575"/>
      </a:folHlink>
    </a:clrScheme>
    <a:fontScheme name="PG&amp;E Presentation Templat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solidFill>
            <a:schemeClr val="tx1"/>
          </a:solidFill>
        </a:ln>
        <a:effectLst/>
        <a:extLst/>
      </a:spPr>
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1500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BBBB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PG&amp;E Presentation Template 1">
        <a:dk1>
          <a:srgbClr val="0082AA"/>
        </a:dk1>
        <a:lt1>
          <a:srgbClr val="FFFFFF"/>
        </a:lt1>
        <a:dk2>
          <a:srgbClr val="FFA100"/>
        </a:dk2>
        <a:lt2>
          <a:srgbClr val="00A7C2"/>
        </a:lt2>
        <a:accent1>
          <a:srgbClr val="005C78"/>
        </a:accent1>
        <a:accent2>
          <a:srgbClr val="70A489"/>
        </a:accent2>
        <a:accent3>
          <a:srgbClr val="FFFFFF"/>
        </a:accent3>
        <a:accent4>
          <a:srgbClr val="006E91"/>
        </a:accent4>
        <a:accent5>
          <a:srgbClr val="AAB5BE"/>
        </a:accent5>
        <a:accent6>
          <a:srgbClr val="65947C"/>
        </a:accent6>
        <a:hlink>
          <a:srgbClr val="A3A86B"/>
        </a:hlink>
        <a:folHlink>
          <a:srgbClr val="CAB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&amp;E Presentation Template 2">
        <a:dk1>
          <a:srgbClr val="0082AA"/>
        </a:dk1>
        <a:lt1>
          <a:srgbClr val="FFFFFF"/>
        </a:lt1>
        <a:dk2>
          <a:srgbClr val="FFA100"/>
        </a:dk2>
        <a:lt2>
          <a:srgbClr val="00A7C2"/>
        </a:lt2>
        <a:accent1>
          <a:srgbClr val="004960"/>
        </a:accent1>
        <a:accent2>
          <a:srgbClr val="70A489"/>
        </a:accent2>
        <a:accent3>
          <a:srgbClr val="FFFFFF"/>
        </a:accent3>
        <a:accent4>
          <a:srgbClr val="006E91"/>
        </a:accent4>
        <a:accent5>
          <a:srgbClr val="AAB1B6"/>
        </a:accent5>
        <a:accent6>
          <a:srgbClr val="65947C"/>
        </a:accent6>
        <a:hlink>
          <a:srgbClr val="A3A86B"/>
        </a:hlink>
        <a:folHlink>
          <a:srgbClr val="CAB5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G&amp;E Template">
  <a:themeElements>
    <a:clrScheme name="PRTM for PG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699"/>
      </a:accent1>
      <a:accent2>
        <a:srgbClr val="FF9900"/>
      </a:accent2>
      <a:accent3>
        <a:srgbClr val="339966"/>
      </a:accent3>
      <a:accent4>
        <a:srgbClr val="CC0000"/>
      </a:accent4>
      <a:accent5>
        <a:srgbClr val="4BACC6"/>
      </a:accent5>
      <a:accent6>
        <a:srgbClr val="E75C00"/>
      </a:accent6>
      <a:hlink>
        <a:srgbClr val="003366"/>
      </a:hlink>
      <a:folHlink>
        <a:srgbClr val="9900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789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789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WW_RPT_template 1">
        <a:dk1>
          <a:srgbClr val="333333"/>
        </a:dk1>
        <a:lt1>
          <a:srgbClr val="FFFFFF"/>
        </a:lt1>
        <a:dk2>
          <a:srgbClr val="5B7893"/>
        </a:dk2>
        <a:lt2>
          <a:srgbClr val="CCCCCC"/>
        </a:lt2>
        <a:accent1>
          <a:srgbClr val="ADBBC9"/>
        </a:accent1>
        <a:accent2>
          <a:srgbClr val="CC6600"/>
        </a:accent2>
        <a:accent3>
          <a:srgbClr val="FFFFFF"/>
        </a:accent3>
        <a:accent4>
          <a:srgbClr val="2A2A2A"/>
        </a:accent4>
        <a:accent5>
          <a:srgbClr val="D3DAE1"/>
        </a:accent5>
        <a:accent6>
          <a:srgbClr val="B95C00"/>
        </a:accent6>
        <a:hlink>
          <a:srgbClr val="CC3300"/>
        </a:hlink>
        <a:folHlink>
          <a:srgbClr val="F1D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G&amp;E Template">
  <a:themeElements>
    <a:clrScheme name="PRTM for PG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699"/>
      </a:accent1>
      <a:accent2>
        <a:srgbClr val="FF9900"/>
      </a:accent2>
      <a:accent3>
        <a:srgbClr val="339966"/>
      </a:accent3>
      <a:accent4>
        <a:srgbClr val="CC0000"/>
      </a:accent4>
      <a:accent5>
        <a:srgbClr val="4BACC6"/>
      </a:accent5>
      <a:accent6>
        <a:srgbClr val="E75C00"/>
      </a:accent6>
      <a:hlink>
        <a:srgbClr val="003366"/>
      </a:hlink>
      <a:folHlink>
        <a:srgbClr val="9900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789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789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WW_RPT_template 1">
        <a:dk1>
          <a:srgbClr val="333333"/>
        </a:dk1>
        <a:lt1>
          <a:srgbClr val="FFFFFF"/>
        </a:lt1>
        <a:dk2>
          <a:srgbClr val="5B7893"/>
        </a:dk2>
        <a:lt2>
          <a:srgbClr val="CCCCCC"/>
        </a:lt2>
        <a:accent1>
          <a:srgbClr val="ADBBC9"/>
        </a:accent1>
        <a:accent2>
          <a:srgbClr val="CC6600"/>
        </a:accent2>
        <a:accent3>
          <a:srgbClr val="FFFFFF"/>
        </a:accent3>
        <a:accent4>
          <a:srgbClr val="2A2A2A"/>
        </a:accent4>
        <a:accent5>
          <a:srgbClr val="D3DAE1"/>
        </a:accent5>
        <a:accent6>
          <a:srgbClr val="B95C00"/>
        </a:accent6>
        <a:hlink>
          <a:srgbClr val="CC3300"/>
        </a:hlink>
        <a:folHlink>
          <a:srgbClr val="F1D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G&amp;E Template">
  <a:themeElements>
    <a:clrScheme name="PRTM for PG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699"/>
      </a:accent1>
      <a:accent2>
        <a:srgbClr val="FF9900"/>
      </a:accent2>
      <a:accent3>
        <a:srgbClr val="339966"/>
      </a:accent3>
      <a:accent4>
        <a:srgbClr val="CC0000"/>
      </a:accent4>
      <a:accent5>
        <a:srgbClr val="4BACC6"/>
      </a:accent5>
      <a:accent6>
        <a:srgbClr val="E75C00"/>
      </a:accent6>
      <a:hlink>
        <a:srgbClr val="003366"/>
      </a:hlink>
      <a:folHlink>
        <a:srgbClr val="9900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789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B7893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WW_RPT_template 1">
        <a:dk1>
          <a:srgbClr val="333333"/>
        </a:dk1>
        <a:lt1>
          <a:srgbClr val="FFFFFF"/>
        </a:lt1>
        <a:dk2>
          <a:srgbClr val="5B7893"/>
        </a:dk2>
        <a:lt2>
          <a:srgbClr val="CCCCCC"/>
        </a:lt2>
        <a:accent1>
          <a:srgbClr val="ADBBC9"/>
        </a:accent1>
        <a:accent2>
          <a:srgbClr val="CC6600"/>
        </a:accent2>
        <a:accent3>
          <a:srgbClr val="FFFFFF"/>
        </a:accent3>
        <a:accent4>
          <a:srgbClr val="2A2A2A"/>
        </a:accent4>
        <a:accent5>
          <a:srgbClr val="D3DAE1"/>
        </a:accent5>
        <a:accent6>
          <a:srgbClr val="B95C00"/>
        </a:accent6>
        <a:hlink>
          <a:srgbClr val="CC3300"/>
        </a:hlink>
        <a:folHlink>
          <a:srgbClr val="F1D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14309</TotalTime>
  <Words>1518</Words>
  <Application>Microsoft Office PowerPoint</Application>
  <PresentationFormat>On-screen Show (4:3)</PresentationFormat>
  <Paragraphs>184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 Unicode MS</vt:lpstr>
      <vt:lpstr>ＭＳ Ｐゴシック</vt:lpstr>
      <vt:lpstr>Arial</vt:lpstr>
      <vt:lpstr>Calibri</vt:lpstr>
      <vt:lpstr>Cambria Math</vt:lpstr>
      <vt:lpstr>Symbol</vt:lpstr>
      <vt:lpstr>Times New Roman</vt:lpstr>
      <vt:lpstr>ヒラギノ角ゴ Pro W3</vt:lpstr>
      <vt:lpstr>2_PG&amp;E Template</vt:lpstr>
      <vt:lpstr>PG&amp;E Presentation Template</vt:lpstr>
      <vt:lpstr>1_PG&amp;E Template</vt:lpstr>
      <vt:lpstr>3_PG&amp;E Template</vt:lpstr>
      <vt:lpstr>4_PG&amp;E Template</vt:lpstr>
      <vt:lpstr>think-cell Slide</vt:lpstr>
      <vt:lpstr>Cost Effectiveness in EE</vt:lpstr>
      <vt:lpstr>PowerPoint Presentation</vt:lpstr>
      <vt:lpstr>Cost Effectiveness: Background</vt:lpstr>
      <vt:lpstr>PowerPoint Presentation</vt:lpstr>
      <vt:lpstr>PG&amp;E 2017 Portfolio: TRC Input Breakdown</vt:lpstr>
      <vt:lpstr>PG&amp;E 2017 Portfolio: PAC Input Breakdown</vt:lpstr>
      <vt:lpstr>Avoided Cost Trends: Natural Gas Prices</vt:lpstr>
      <vt:lpstr>Components of Electric Avoided Costs</vt:lpstr>
      <vt:lpstr>Electric Avoided Costs: Important Trends</vt:lpstr>
      <vt:lpstr>PowerPoint Presentation</vt:lpstr>
      <vt:lpstr>PowerPoint Presentation</vt:lpstr>
      <vt:lpstr>PowerPoint Presentation</vt:lpstr>
      <vt:lpstr>PowerPoint Presentation</vt:lpstr>
      <vt:lpstr>Q&amp;A and Discussion</vt:lpstr>
      <vt:lpstr>Appendix</vt:lpstr>
      <vt:lpstr>PowerPoint Presentation</vt:lpstr>
      <vt:lpstr>The TRC and PAC</vt:lpstr>
      <vt:lpstr>PowerPoint Presentation</vt:lpstr>
      <vt:lpstr>PowerPoint Presentation</vt:lpstr>
      <vt:lpstr>$0 Avoided Costs </vt:lpstr>
    </vt:vector>
  </TitlesOfParts>
  <Company>Pacific Gas and Electric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Effectiveness: Background</dc:title>
  <dc:creator>Adam Scheer</dc:creator>
  <cp:lastModifiedBy>Scheer, Adam</cp:lastModifiedBy>
  <cp:revision>94</cp:revision>
  <dcterms:created xsi:type="dcterms:W3CDTF">2018-04-17T20:28:55Z</dcterms:created>
  <dcterms:modified xsi:type="dcterms:W3CDTF">2018-07-31T05:34:22Z</dcterms:modified>
</cp:coreProperties>
</file>