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F1F30-59B7-4609-B7C4-7F5423934BB2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96994-ED3C-40E6-8FC4-B228E4CEE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BD66-1960-4EC9-A738-8B526386C6F6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04A40-0B6F-48EF-B428-B796FE307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8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0864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472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E69D-446E-4B13-A6B9-FF68E3CF26C5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33FF-58CC-4D09-BA8C-107CE53F857F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835F-824E-4E62-BE6F-F5B54BB63D69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FC19-A579-4BA7-96CF-7F8AE51C9C18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5E2-1DE6-446D-A958-3A2469EB598D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04A40-0B6F-48EF-B428-B796FE307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953-31F5-4481-B47B-31BB264F41F1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3725-1868-49B1-9738-6259DED486E4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A706-FC5A-47EB-BCD4-28120F77BB35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666D-F24B-48CF-8298-0584E198B5F4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F677-2D5A-4B01-970F-52C0E328645E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2458-207F-4FD6-AB6F-40F763389394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28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DB97-3841-44CD-AE76-8E3E0E257B77}" type="datetime1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025C8B"/>
                </a:solidFill>
              </a:defRPr>
            </a:lvl1pPr>
          </a:lstStyle>
          <a:p>
            <a:r>
              <a:rPr lang="en-US" dirty="0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A5FE-F93C-4A2F-BDDC-B8D361335F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04A40-0B6F-48EF-B428-B796FE3073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25C8B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60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Advocates Office </a:t>
            </a:r>
            <a:br>
              <a:rPr lang="en-US" dirty="0"/>
            </a:br>
            <a:r>
              <a:rPr lang="en-US" dirty="0"/>
              <a:t>Straw Proposal for EE Process Improvements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/>
              <a:t>CAEECC Presentation</a:t>
            </a:r>
          </a:p>
          <a:p>
            <a:r>
              <a:rPr lang="en-US" dirty="0"/>
              <a:t>6/10/2019</a:t>
            </a:r>
          </a:p>
        </p:txBody>
      </p:sp>
    </p:spTree>
    <p:extLst>
      <p:ext uri="{BB962C8B-B14F-4D97-AF65-F5344CB8AC3E}">
        <p14:creationId xmlns:p14="http://schemas.microsoft.com/office/powerpoint/2010/main" val="424793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2D45-593B-4527-8C29-655EFE7B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393B-8FE1-4FC8-8193-0471544B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Straw proposal is a means of beginning a stakeholder conversation on regulatory process improvements.</a:t>
            </a:r>
          </a:p>
          <a:p>
            <a:r>
              <a:rPr lang="en-US" dirty="0"/>
              <a:t>CAEECC should deliberate on whether to prioritize further elaboration via CAEECC processes.</a:t>
            </a:r>
          </a:p>
          <a:p>
            <a:r>
              <a:rPr lang="en-US" dirty="0"/>
              <a:t>If CAEECC considers this a priority, CAEECC should deliberate on an appropriate CAEECC process.</a:t>
            </a:r>
          </a:p>
          <a:p>
            <a:pPr lvl="1"/>
            <a:r>
              <a:rPr lang="en-US" dirty="0"/>
              <a:t>Options include facilitate working group, workshop(s), continued discussion at full CAEECC meetings.</a:t>
            </a:r>
          </a:p>
          <a:p>
            <a:r>
              <a:rPr lang="en-US" dirty="0"/>
              <a:t>Energy Division should articulate whether it supports a CAEECC process on this issue and what regulatory next steps should be.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FF4B-8FEA-4DD8-B6F2-CA7C5E2D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D59E-1560-49B7-8DEC-352662CF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C674-CE12-4535-9DE7-F5D31079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BP/ABAL process is ineffective in balancing meaningful oversight with timely, predictable portfolio authorization.</a:t>
            </a:r>
          </a:p>
          <a:p>
            <a:pPr lvl="1"/>
            <a:r>
              <a:rPr lang="en-US" dirty="0"/>
              <a:t>Constant regulatory churn.</a:t>
            </a:r>
          </a:p>
          <a:p>
            <a:pPr lvl="1"/>
            <a:r>
              <a:rPr lang="en-US" dirty="0"/>
              <a:t>Failure to timely resolve factual and policy disputes.</a:t>
            </a:r>
          </a:p>
          <a:p>
            <a:pPr lvl="1"/>
            <a:r>
              <a:rPr lang="en-US" dirty="0"/>
              <a:t>Frequency of authorization filings may limit portfolio planning time horizon.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18D1-36E6-4E78-B6F6-699CACCC12FF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51C8-DA2D-4211-AC1E-79B8D1B1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4C7A-E283-4CBF-BBB8-B7B35071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impediment is non-ministerial ABALs.</a:t>
            </a:r>
          </a:p>
          <a:p>
            <a:pPr lvl="1"/>
            <a:r>
              <a:rPr lang="en-US" dirty="0"/>
              <a:t>BPs contain limited information on basis of forecasted budgets, savings, and cost-effectiveness.</a:t>
            </a:r>
          </a:p>
          <a:p>
            <a:pPr lvl="1"/>
            <a:r>
              <a:rPr lang="en-US" dirty="0"/>
              <a:t>Lack of BP detail means ABAL review includes non-ministerial factual and policy questions that are difficult for ED staff to timely resolve.</a:t>
            </a:r>
          </a:p>
          <a:p>
            <a:pPr lvl="1"/>
            <a:r>
              <a:rPr lang="en-US" dirty="0"/>
              <a:t>ABALs routinely take six months or more before being resolved, followed almost immediately by the submission of another round of ABALs.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00E2-0459-4619-A777-B4AD6946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63CC0-0C7E-4AF9-8CEA-F9E88839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8831-C0A4-4B56-84EB-8C761D39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9A9D-07B1-4748-8EF1-42357D59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283E-53C0-461B-82D6-9077BCBA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scope:</a:t>
            </a:r>
          </a:p>
          <a:p>
            <a:r>
              <a:rPr lang="en-US" dirty="0"/>
              <a:t>Changes to EE application and ABAL frequency, timing, scope, content, criteria.</a:t>
            </a:r>
          </a:p>
          <a:p>
            <a:r>
              <a:rPr lang="en-US" dirty="0"/>
              <a:t>Additions to and/or elimination of requirements in BPs and ABALs.</a:t>
            </a:r>
          </a:p>
          <a:p>
            <a:r>
              <a:rPr lang="en-US" dirty="0"/>
              <a:t>Changes to the CAEECC’s role in BP and ABAL review.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FFF9-15A1-432E-A6FC-1A0D2427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02A9-0254-4E2F-9671-0C2387D5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F64D1-722B-443E-8572-BC419D6D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101D-912E-4D20-A590-0E92C6EC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FAF7-425C-474F-BCD0-F3771898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Out of scope:</a:t>
            </a:r>
          </a:p>
          <a:p>
            <a:r>
              <a:rPr lang="en-US" dirty="0"/>
              <a:t>Policy changes, reporting requirements, bus stops,  procurement process, other stakeholder processes (such as Procurement Review Groups).</a:t>
            </a:r>
          </a:p>
          <a:p>
            <a:r>
              <a:rPr lang="en-US" dirty="0"/>
              <a:t>No change to policy that allows budget authorizations to “roll forward” by specifying that the most recent funding authorization will stay in place until the Commission approves a subsequent budget application.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C8FF0-4D5F-4F5B-85CE-265A80B0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6CF1-8E1B-4E2B-B387-2C839067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9EA4-B51C-49E7-B8A5-FA32FC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E84A-F361-4556-B489-934F72CB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Potential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E09F3-28E5-4E1F-85D8-2D0FDF68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Business Plan applications and ministerial ABALs.</a:t>
            </a:r>
          </a:p>
          <a:p>
            <a:r>
              <a:rPr lang="en-US" dirty="0"/>
              <a:t>Four-year EE application cycle with opportunity for minor midpoint adjustments (no more ABALs).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08855-0B97-43DA-944B-E1BC0965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4C38-9832-400D-839D-FD8332B4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B252-5748-42AF-8ED7-3A8ECBE2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7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D21C-7940-4355-8A4B-52B5C772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 BP &amp; Ministerial ABAL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D6DA-ADA3-407F-9EC9-DE5C24D2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 scope and level of detail in BPs proceedings so Commission can resolve factual and policy disputes in formal venues and ABALs are ministerial.</a:t>
            </a:r>
          </a:p>
          <a:p>
            <a:pPr lvl="1"/>
            <a:r>
              <a:rPr lang="en-US" dirty="0"/>
              <a:t>Requires MUCH more detail on budget, savings, and CE forecasts.</a:t>
            </a:r>
          </a:p>
          <a:p>
            <a:pPr lvl="1"/>
            <a:r>
              <a:rPr lang="en-US" dirty="0"/>
              <a:t>Detailed showings of current and proposed expenditures and zero-based budgeting.</a:t>
            </a:r>
          </a:p>
          <a:p>
            <a:pPr lvl="1"/>
            <a:r>
              <a:rPr lang="en-US" dirty="0"/>
              <a:t>Detailed testimony on forecasting inputs, methods, and results for full approval period.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5D69-464C-4B2B-9EE4-D6B493AA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5B1E3-D10D-44A3-9038-7731F4F1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7246-9D2F-4CD6-A074-FD275AC8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1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1294-A68E-40E0-B94A-5C0BA6B5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year app w/ midpoint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F101-763D-4E91-8E2C-5F6987569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Format used in many other DER proceedings</a:t>
            </a:r>
          </a:p>
          <a:p>
            <a:pPr lvl="1"/>
            <a:r>
              <a:rPr lang="en-US" dirty="0"/>
              <a:t>ESA/CARE, DR, also GRCs</a:t>
            </a:r>
          </a:p>
          <a:p>
            <a:r>
              <a:rPr lang="en-US" dirty="0"/>
              <a:t>Required budget, savings, and cost-effectiveness showing is similar to robust BP.</a:t>
            </a:r>
          </a:p>
          <a:p>
            <a:pPr lvl="1"/>
            <a:r>
              <a:rPr lang="en-US" dirty="0"/>
              <a:t>Zero-based budget, detailed testimony, etc.</a:t>
            </a:r>
          </a:p>
          <a:p>
            <a:pPr lvl="1"/>
            <a:r>
              <a:rPr lang="en-US" dirty="0"/>
              <a:t>Shorter period means less forecast uncertainty.</a:t>
            </a:r>
          </a:p>
          <a:p>
            <a:r>
              <a:rPr lang="en-US" dirty="0"/>
              <a:t>Midpoint adjustment (PFM or Tier 3 AL) preserves some flexibility to make adjustments between application proceedings.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C95E-11B9-42DD-A39F-8F4104C5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4CD6-6150-497E-BEBA-ED090AFEEEC7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4659D-0342-4C05-9EA7-B1292190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Voice of Consumers, Making a Difference!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A637-95E2-4DA3-AB2B-77CE0EB4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Quo and Option Proposals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0C74B9-796B-4945-A47A-16CB0ECE2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91840"/>
              </p:ext>
            </p:extLst>
          </p:nvPr>
        </p:nvGraphicFramePr>
        <p:xfrm>
          <a:off x="762000" y="1828800"/>
          <a:ext cx="7543800" cy="4411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472">
                  <a:extLst>
                    <a:ext uri="{9D8B030D-6E8A-4147-A177-3AD203B41FA5}">
                      <a16:colId xmlns:a16="http://schemas.microsoft.com/office/drawing/2014/main" val="1682224547"/>
                    </a:ext>
                  </a:extLst>
                </a:gridCol>
                <a:gridCol w="1308174">
                  <a:extLst>
                    <a:ext uri="{9D8B030D-6E8A-4147-A177-3AD203B41FA5}">
                      <a16:colId xmlns:a16="http://schemas.microsoft.com/office/drawing/2014/main" val="3500467305"/>
                    </a:ext>
                  </a:extLst>
                </a:gridCol>
                <a:gridCol w="1947724">
                  <a:extLst>
                    <a:ext uri="{9D8B030D-6E8A-4147-A177-3AD203B41FA5}">
                      <a16:colId xmlns:a16="http://schemas.microsoft.com/office/drawing/2014/main" val="2551158952"/>
                    </a:ext>
                  </a:extLst>
                </a:gridCol>
                <a:gridCol w="2238430">
                  <a:extLst>
                    <a:ext uri="{9D8B030D-6E8A-4147-A177-3AD203B41FA5}">
                      <a16:colId xmlns:a16="http://schemas.microsoft.com/office/drawing/2014/main" val="1671362022"/>
                    </a:ext>
                  </a:extLst>
                </a:gridCol>
              </a:tblGrid>
              <a:tr h="887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Current BP/ABAL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Robust BP/Ministerial ABAL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Application w/ midpoint review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0834991"/>
                  </a:ext>
                </a:extLst>
              </a:tr>
              <a:tr h="451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Zero-based budget?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4879703"/>
                  </a:ext>
                </a:extLst>
              </a:tr>
              <a:tr h="451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Ministerial ABAL?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9205938"/>
                  </a:ext>
                </a:extLst>
              </a:tr>
              <a:tr h="887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Frequency of formal approval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years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Up to 10 years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3-6 years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3664452"/>
                  </a:ext>
                </a:extLst>
              </a:tr>
              <a:tr h="451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Frequency of AL submission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Annual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Annual, but ministerial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Every 2-3 years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9509904"/>
                  </a:ext>
                </a:extLst>
              </a:tr>
              <a:tr h="451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CAEECC ABAL review?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Maybe?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219048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C953-31F5-4481-B47B-31BB264F41F1}" type="datetime1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Voice of Consumers, Making a Difference!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A5FE-F93C-4A2F-BDDC-B8D361335F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640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Public Advocates Office  Straw Proposal for EE Process Improvements</vt:lpstr>
      <vt:lpstr>Problem Statement</vt:lpstr>
      <vt:lpstr>Root of the Problem</vt:lpstr>
      <vt:lpstr>Proposed Scope</vt:lpstr>
      <vt:lpstr>Proposed Scope</vt:lpstr>
      <vt:lpstr>Two Potential Alternatives</vt:lpstr>
      <vt:lpstr>Robust BP &amp; Ministerial ABAL</vt:lpstr>
      <vt:lpstr>Four year app w/ midpoint review</vt:lpstr>
      <vt:lpstr>Status Quo and Option Proposals</vt:lpstr>
      <vt:lpstr>Proposed 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Hartmann, Daniel M.</dc:creator>
  <cp:lastModifiedBy>Daniel Buch</cp:lastModifiedBy>
  <cp:revision>17</cp:revision>
  <dcterms:created xsi:type="dcterms:W3CDTF">2012-01-27T03:35:52Z</dcterms:created>
  <dcterms:modified xsi:type="dcterms:W3CDTF">2019-06-04T04:06:56Z</dcterms:modified>
</cp:coreProperties>
</file>