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4" r:id="rId2"/>
    <p:sldId id="2442" r:id="rId3"/>
    <p:sldId id="2443" r:id="rId4"/>
    <p:sldId id="488" r:id="rId5"/>
    <p:sldId id="295" r:id="rId6"/>
    <p:sldId id="1035" r:id="rId7"/>
    <p:sldId id="303" r:id="rId8"/>
    <p:sldId id="304" r:id="rId9"/>
    <p:sldId id="305" r:id="rId10"/>
    <p:sldId id="293" r:id="rId11"/>
    <p:sldId id="2391" r:id="rId12"/>
    <p:sldId id="2422" r:id="rId13"/>
    <p:sldId id="2360" r:id="rId14"/>
    <p:sldId id="2423" r:id="rId15"/>
    <p:sldId id="2441" r:id="rId16"/>
    <p:sldId id="2424" r:id="rId17"/>
    <p:sldId id="2434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A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7688" autoAdjust="0"/>
  </p:normalViewPr>
  <p:slideViewPr>
    <p:cSldViewPr snapToGrid="0">
      <p:cViewPr varScale="1">
        <p:scale>
          <a:sx n="72" d="100"/>
          <a:sy n="72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rider\AppData\Local\Microsoft\Windows\INetCache\Content.Outlook\E78R4C4E\C6%20Sensitivity%20Analysis%20of%20Portfolio%20Tradeoffs%20(003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57585B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Pipeline</a:t>
            </a:r>
            <a:r>
              <a:rPr lang="en-US" baseline="0" dirty="0"/>
              <a:t> Level:  In Program Development</a:t>
            </a: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7585B">
                    <a:lumMod val="65000"/>
                    <a:lumOff val="35000"/>
                  </a:srgbClr>
                </a:solidFill>
              </a:defRPr>
            </a:pPr>
            <a:r>
              <a:rPr lang="en-US" sz="1400" dirty="0" err="1">
                <a:effectLst/>
              </a:rPr>
              <a:t>aMW</a:t>
            </a:r>
            <a:r>
              <a:rPr lang="en-US" sz="1400" dirty="0">
                <a:effectLst/>
              </a:rPr>
              <a:t> technical potential</a:t>
            </a:r>
            <a:endParaRPr lang="en-US" sz="11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7585B">
                    <a:lumMod val="65000"/>
                    <a:lumOff val="35000"/>
                  </a:srgb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57585B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'[6]Pipeline trend'!$B$5:$B$24</c:f>
              <c:strCache>
                <c:ptCount val="20"/>
                <c:pt idx="0">
                  <c:v>2015 Q1</c:v>
                </c:pt>
                <c:pt idx="1">
                  <c:v>2015 Q2</c:v>
                </c:pt>
                <c:pt idx="2">
                  <c:v>2015 Q3</c:v>
                </c:pt>
                <c:pt idx="3">
                  <c:v>2015 Q4</c:v>
                </c:pt>
                <c:pt idx="4">
                  <c:v>2016 Q1</c:v>
                </c:pt>
                <c:pt idx="5">
                  <c:v>2016 Q2</c:v>
                </c:pt>
                <c:pt idx="6">
                  <c:v>2016 Q3</c:v>
                </c:pt>
                <c:pt idx="7">
                  <c:v>2016 Q4</c:v>
                </c:pt>
                <c:pt idx="8">
                  <c:v>2017 Q1</c:v>
                </c:pt>
                <c:pt idx="9">
                  <c:v>2017 Q2</c:v>
                </c:pt>
                <c:pt idx="10">
                  <c:v>2017 Q3</c:v>
                </c:pt>
                <c:pt idx="11">
                  <c:v>2017 Q4</c:v>
                </c:pt>
                <c:pt idx="12">
                  <c:v>2018 Q1</c:v>
                </c:pt>
                <c:pt idx="13">
                  <c:v>2018 Q2</c:v>
                </c:pt>
                <c:pt idx="14">
                  <c:v>2018 Q3</c:v>
                </c:pt>
                <c:pt idx="15">
                  <c:v>2018 Q4</c:v>
                </c:pt>
                <c:pt idx="16">
                  <c:v>2019 Q1</c:v>
                </c:pt>
                <c:pt idx="17">
                  <c:v>2019 Q2</c:v>
                </c:pt>
                <c:pt idx="18">
                  <c:v>2019 Q3</c:v>
                </c:pt>
                <c:pt idx="19">
                  <c:v>2019 Q4</c:v>
                </c:pt>
              </c:strCache>
            </c:strRef>
          </c:cat>
          <c:val>
            <c:numRef>
              <c:f>'[6]Pipeline trend'!$C$5:$C$24</c:f>
              <c:numCache>
                <c:formatCode>General</c:formatCode>
                <c:ptCount val="20"/>
                <c:pt idx="0">
                  <c:v>397</c:v>
                </c:pt>
                <c:pt idx="1">
                  <c:v>397</c:v>
                </c:pt>
                <c:pt idx="2">
                  <c:v>520</c:v>
                </c:pt>
                <c:pt idx="3">
                  <c:v>520</c:v>
                </c:pt>
                <c:pt idx="4">
                  <c:v>875</c:v>
                </c:pt>
                <c:pt idx="5">
                  <c:v>875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975</c:v>
                </c:pt>
                <c:pt idx="10">
                  <c:v>975</c:v>
                </c:pt>
                <c:pt idx="11">
                  <c:v>955</c:v>
                </c:pt>
                <c:pt idx="12">
                  <c:v>1435</c:v>
                </c:pt>
                <c:pt idx="13">
                  <c:v>1100</c:v>
                </c:pt>
                <c:pt idx="14">
                  <c:v>1190</c:v>
                </c:pt>
                <c:pt idx="15">
                  <c:v>1190</c:v>
                </c:pt>
                <c:pt idx="16">
                  <c:v>1110</c:v>
                </c:pt>
                <c:pt idx="17">
                  <c:v>1110</c:v>
                </c:pt>
                <c:pt idx="18">
                  <c:v>910</c:v>
                </c:pt>
                <c:pt idx="19">
                  <c:v>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2D-42C0-B71F-24DACBE4A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0425263"/>
        <c:axId val="322788495"/>
      </c:lineChart>
      <c:catAx>
        <c:axId val="56042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788495"/>
        <c:crosses val="autoZero"/>
        <c:auto val="1"/>
        <c:lblAlgn val="ctr"/>
        <c:lblOffset val="100"/>
        <c:noMultiLvlLbl val="0"/>
      </c:catAx>
      <c:valAx>
        <c:axId val="32278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25263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dirty="0"/>
              <a:t>Consumer Product Adoption </a:t>
            </a:r>
            <a:br>
              <a:rPr lang="en-US" sz="1600" b="1" i="0" dirty="0"/>
            </a:br>
            <a:r>
              <a:rPr lang="en-US" sz="1600" b="1" i="0" dirty="0"/>
              <a:t>(2015-2019)</a:t>
            </a:r>
          </a:p>
        </c:rich>
      </c:tx>
      <c:layout>
        <c:manualLayout>
          <c:xMode val="edge"/>
          <c:yMode val="edge"/>
          <c:x val="0.20600780234070218"/>
          <c:y val="4.3988661153448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98650461280117"/>
          <c:y val="0.10892378959361526"/>
          <c:w val="0.86540491281242637"/>
          <c:h val="0.55847303315775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ENERGY STAR Dryers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305694070425852E-2"/>
                  <c:y val="-4.3811615114616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85-4104-B9F2-C9FF53B184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85-4104-B9F2-C9FF53B184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85-4104-B9F2-C9FF53B184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85-4104-B9F2-C9FF53B18490}"/>
                </c:ext>
              </c:extLst>
            </c:dLbl>
            <c:dLbl>
              <c:idx val="4"/>
              <c:layout>
                <c:manualLayout>
                  <c:x val="-4.7620286085825747E-2"/>
                  <c:y val="-3.2128517750718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85-4104-B9F2-C9FF53B18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0.35</c:v>
                </c:pt>
                <c:pt idx="2">
                  <c:v>0.4</c:v>
                </c:pt>
                <c:pt idx="3">
                  <c:v>0.42</c:v>
                </c:pt>
                <c:pt idx="4">
                  <c:v>0.41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85-4104-B9F2-C9FF53B184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ENERGY STAR Most Efficient Clothes Washers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704913836355661E-2"/>
                  <c:y val="2.9207743409744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85-4104-B9F2-C9FF53B184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85-4104-B9F2-C9FF53B184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85-4104-B9F2-C9FF53B184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285-4104-B9F2-C9FF53B18490}"/>
                </c:ext>
              </c:extLst>
            </c:dLbl>
            <c:dLbl>
              <c:idx val="4"/>
              <c:layout>
                <c:manualLayout>
                  <c:x val="1.1693271761036803E-4"/>
                  <c:y val="-5.84154868194885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285-4104-B9F2-C9FF53B18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0.16</c:v>
                </c:pt>
                <c:pt idx="1">
                  <c:v>0.2</c:v>
                </c:pt>
                <c:pt idx="2">
                  <c:v>0.23</c:v>
                </c:pt>
                <c:pt idx="3">
                  <c:v>0.33</c:v>
                </c:pt>
                <c:pt idx="4">
                  <c:v>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85-4104-B9F2-C9FF53B184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Ductless Heat Pumps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285-4104-B9F2-C9FF53B184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285-4104-B9F2-C9FF53B184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285-4104-B9F2-C9FF53B18490}"/>
                </c:ext>
              </c:extLst>
            </c:dLbl>
            <c:dLbl>
              <c:idx val="4"/>
              <c:layout>
                <c:manualLayout>
                  <c:x val="-7.2704913836355634E-2"/>
                  <c:y val="-3.21284027596028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906474304496071E-2"/>
                      <c:h val="4.31106292727823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B285-4104-B9F2-C9FF53B18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0.06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0.1</c:v>
                </c:pt>
                <c:pt idx="4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85-4104-B9F2-C9FF53B184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Heat Pump Water Heaters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586475942782835E-2"/>
                  <c:y val="2.336619472779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285-4104-B9F2-C9FF53B184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285-4104-B9F2-C9FF53B184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285-4104-B9F2-C9FF53B184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285-4104-B9F2-C9FF53B18490}"/>
                </c:ext>
              </c:extLst>
            </c:dLbl>
            <c:dLbl>
              <c:idx val="4"/>
              <c:layout>
                <c:manualLayout>
                  <c:x val="-2.6788036410923467E-2"/>
                  <c:y val="2.9207743409744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285-4104-B9F2-C9FF53B18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Sheet1!$E$2:$E$6</c:f>
              <c:numCache>
                <c:formatCode>0%</c:formatCode>
                <c:ptCount val="5"/>
                <c:pt idx="0">
                  <c:v>0.03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85-4104-B9F2-C9FF53B18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9088079"/>
        <c:axId val="1327342719"/>
      </c:lineChart>
      <c:catAx>
        <c:axId val="13990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342719"/>
        <c:crosses val="autoZero"/>
        <c:auto val="1"/>
        <c:lblAlgn val="ctr"/>
        <c:lblOffset val="100"/>
        <c:noMultiLvlLbl val="0"/>
      </c:catAx>
      <c:valAx>
        <c:axId val="132734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908807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8341518014521"/>
          <c:y val="5.9819414443827448E-2"/>
          <c:w val="0.7345204085366499"/>
          <c:h val="0.73686870899932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Cycle 5 Goal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Co-Created Savings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2-43D7-BEED-EA8D4BC20E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Result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Co-Created Savings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2-43D7-BEED-EA8D4BC20E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Co-Created Savings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3-413D-802A-80F0AC6998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Goal3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B5-4BA9-807A-0A4032D6E5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Co-Created Savings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63-413D-802A-80F0AC69982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Results4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Co-Created Savings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5-4BA9-807A-0A4032D6E5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8009168"/>
        <c:axId val="1575722368"/>
      </c:barChart>
      <c:catAx>
        <c:axId val="174800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75722368"/>
        <c:crosses val="autoZero"/>
        <c:auto val="1"/>
        <c:lblAlgn val="ctr"/>
        <c:lblOffset val="100"/>
        <c:noMultiLvlLbl val="0"/>
      </c:catAx>
      <c:valAx>
        <c:axId val="1575722368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aMW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1464929344467616E-2"/>
              <c:y val="0.36871604961449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00916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3753898066773076"/>
          <c:y val="0.24052448816982483"/>
          <c:w val="0.28287645357936209"/>
          <c:h val="0.20968422864468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0.06674</cdr:x>
      <cdr:y>0.44546</cdr:y>
    </cdr:from>
    <cdr:to>
      <cdr:x>0.98166</cdr:x>
      <cdr:y>0.44546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7D7CCA6-A786-4CD5-9C60-E8FDDDE5D000}"/>
            </a:ext>
          </a:extLst>
        </cdr:cNvPr>
        <cdr:cNvCxnSpPr/>
      </cdr:nvCxnSpPr>
      <cdr:spPr>
        <a:xfrm xmlns:a="http://schemas.openxmlformats.org/drawingml/2006/main">
          <a:off x="480789" y="2280957"/>
          <a:ext cx="6590571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B3BD3F-90AD-42B1-B82F-3A802ACF4E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5507C-05F4-4556-9C4A-02D0988BCA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EB4F9-9D52-48A4-BE3C-39B56638C5A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8BC8D-129F-4F22-9B67-C4AE00EB64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14BE0-09D8-49A5-969F-93B2D4C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A366-0D99-4A0F-9897-7C6701DD3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B9613-9B55-4B7D-BA52-E5201747858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46758-93ED-480C-BDA1-2BCDF7F6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1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Arial" charset="0"/>
                <a:ea typeface="ＭＳ Ｐゴシック" charset="0"/>
                <a:cs typeface="Arial" charset="0"/>
              </a:rPr>
              <a:t>How do we know we are going to end up on the “high road”?  It’s only logical….</a:t>
            </a:r>
          </a:p>
          <a:p>
            <a:pPr eaLnBrk="1" hangingPunct="1">
              <a:spcBef>
                <a:spcPct val="0"/>
              </a:spcBef>
            </a:pPr>
            <a:endParaRPr lang="en-US" baseline="0" dirty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Arial" charset="0"/>
                <a:ea typeface="ＭＳ Ｐゴシック" charset="0"/>
                <a:cs typeface="Arial" charset="0"/>
              </a:rPr>
              <a:t>Much of our early work in the initiative life cycle will help us define and refine our Market Progress Indicators so that when we start Full-scale market development we can ensure we are staying on the map.</a:t>
            </a:r>
          </a:p>
          <a:p>
            <a:pPr eaLnBrk="1" hangingPunct="1">
              <a:spcBef>
                <a:spcPct val="0"/>
              </a:spcBef>
            </a:pPr>
            <a:endParaRPr lang="en-US" baseline="0" dirty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baseline="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2275" name="Slide Number Placeholder 3"/>
          <p:cNvSpPr txBox="1">
            <a:spLocks noGrp="1"/>
          </p:cNvSpPr>
          <p:nvPr/>
        </p:nvSpPr>
        <p:spPr bwMode="auto">
          <a:xfrm>
            <a:off x="4073903" y="9001677"/>
            <a:ext cx="3116609" cy="47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5" tIns="47618" rIns="95235" bIns="476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EA1A184-054A-0143-832B-768D61C8BD41}" type="slidenum">
              <a:rPr lang="en-US" sz="1200">
                <a:latin typeface="Calibri" charset="0"/>
              </a:rPr>
              <a:pPr algn="r" eaLnBrk="1" hangingPunct="1"/>
              <a:t>4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4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Take-off of LED products and incentives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NME 52 on goal of 55.  higher b/c 1) more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 the mix and 2) less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 HPWH than forecasted ( I believe)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6758-93ED-480C-BDA1-2BCDF7F6C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84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B6317-8E5C-0349-9739-63254E923F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7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NEEA manages the risk of individual MTIs and markets by setting goals and metrics for the portfolio and then adaptively managing the MTIs to </a:t>
            </a:r>
            <a:r>
              <a:rPr lang="en-US"/>
              <a:t>achieve portfolio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46758-93ED-480C-BDA1-2BCDF7F6CA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2138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measure our ability to fill the pipeline and our ability to move programs into the market, crossing the line from program development to market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Speak to pipeline achievements vs slides. </a:t>
            </a:r>
          </a:p>
          <a:p>
            <a:pPr eaLnBrk="1" fontAlgn="t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t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C5 ending position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aMW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t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910, 91%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B6317-8E5C-0349-9739-63254E923F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78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2138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measure our ability to fill the pipeline and our ability to move programs into the market, crossing the line from program development to market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Speak to pipeline achievements vs slides. </a:t>
            </a:r>
          </a:p>
          <a:p>
            <a:pPr eaLnBrk="1" fontAlgn="t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t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C5 ending position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aMW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t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910, 91%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B6317-8E5C-0349-9739-63254E923F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686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Solid position starting C6</a:t>
            </a:r>
          </a:p>
          <a:p>
            <a:endParaRPr lang="en-US" dirty="0"/>
          </a:p>
          <a:p>
            <a:pPr marL="0" indent="0" defTabSz="554492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None/>
            </a:pPr>
            <a:r>
              <a:rPr lang="en-US" sz="2000" b="1" dirty="0">
                <a:solidFill>
                  <a:srgbClr val="57585B"/>
                </a:solidFill>
              </a:rPr>
              <a:t>Introduced three new emerging technologies into Program Development: </a:t>
            </a:r>
          </a:p>
          <a:p>
            <a:pPr lvl="1" defTabSz="554492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7585B"/>
                </a:solidFill>
              </a:rPr>
              <a:t>Window Attachments</a:t>
            </a:r>
          </a:p>
          <a:p>
            <a:pPr lvl="1" defTabSz="554492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7585B"/>
                </a:solidFill>
              </a:rPr>
              <a:t>High Performance Commercial HVAC</a:t>
            </a:r>
          </a:p>
          <a:p>
            <a:pPr lvl="1" defTabSz="554492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7585B"/>
                </a:solidFill>
              </a:rPr>
              <a:t>Extended Motor Products – Pumps</a:t>
            </a:r>
          </a:p>
          <a:p>
            <a:pPr lvl="1" defTabSz="554492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7585B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kern="0" dirty="0">
                <a:solidFill>
                  <a:srgbClr val="57585B"/>
                </a:solidFill>
              </a:rPr>
              <a:t>Moved five programs into Market Development</a:t>
            </a:r>
            <a:r>
              <a:rPr lang="en-US" sz="2000" kern="0" dirty="0">
                <a:solidFill>
                  <a:srgbClr val="57585B"/>
                </a:solidFill>
              </a:rPr>
              <a:t>:</a:t>
            </a:r>
          </a:p>
          <a:p>
            <a:pPr lvl="1" defTabSz="554492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</a:pPr>
            <a:r>
              <a:rPr lang="en-US" sz="2000" kern="0" dirty="0">
                <a:solidFill>
                  <a:srgbClr val="57585B"/>
                </a:solidFill>
              </a:rPr>
              <a:t>Retail Product Portfolio</a:t>
            </a:r>
          </a:p>
          <a:p>
            <a:pPr lvl="1" defTabSz="554492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</a:pPr>
            <a:r>
              <a:rPr lang="en-US" sz="2000" kern="0" dirty="0">
                <a:solidFill>
                  <a:srgbClr val="57585B"/>
                </a:solidFill>
              </a:rPr>
              <a:t>Luminaire Level Lighting Control</a:t>
            </a:r>
          </a:p>
          <a:p>
            <a:pPr lvl="1" defTabSz="554492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</a:pPr>
            <a:r>
              <a:rPr lang="en-US" sz="2000" kern="0" dirty="0">
                <a:solidFill>
                  <a:srgbClr val="57585B"/>
                </a:solidFill>
              </a:rPr>
              <a:t>Manufactured Homes </a:t>
            </a:r>
          </a:p>
          <a:p>
            <a:pPr lvl="1" defTabSz="554492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</a:pPr>
            <a:r>
              <a:rPr lang="en-US" sz="2000" kern="0" dirty="0">
                <a:solidFill>
                  <a:srgbClr val="57585B"/>
                </a:solidFill>
              </a:rPr>
              <a:t>RETA CRES</a:t>
            </a:r>
          </a:p>
          <a:p>
            <a:pPr lvl="1" defTabSz="554492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</a:pPr>
            <a:r>
              <a:rPr lang="en-US" sz="2000" kern="0" dirty="0">
                <a:solidFill>
                  <a:srgbClr val="57585B"/>
                </a:solidFill>
              </a:rPr>
              <a:t>Commercial Code Enhancement</a:t>
            </a:r>
          </a:p>
          <a:p>
            <a:pPr lvl="1" defTabSz="554492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6758-93ED-480C-BDA1-2BCDF7F6C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8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2138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Objectives may be consistent across life of program or vary by stage, depending on short term </a:t>
            </a:r>
            <a:r>
              <a:rPr lang="en-US" dirty="0" err="1"/>
              <a:t>objecitves</a:t>
            </a:r>
            <a:r>
              <a:rPr lang="en-US" dirty="0"/>
              <a:t> vs </a:t>
            </a:r>
            <a:r>
              <a:rPr lang="en-US" dirty="0" err="1"/>
              <a:t>lt</a:t>
            </a:r>
            <a:r>
              <a:rPr lang="en-US" dirty="0"/>
              <a:t> goals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B6317-8E5C-0349-9739-63254E923F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57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Efforts are what we achieved TOGETHER in market, include traction gained via utility program activity!!!</a:t>
            </a:r>
          </a:p>
          <a:p>
            <a:r>
              <a:rPr lang="en-US" dirty="0"/>
              <a:t>Indication of barrier removal, sustainable change – upstream w supply chain, </a:t>
            </a:r>
            <a:r>
              <a:rPr lang="en-US" dirty="0" err="1"/>
              <a:t>manuf</a:t>
            </a:r>
            <a:r>
              <a:rPr lang="en-US" dirty="0"/>
              <a:t>, </a:t>
            </a:r>
            <a:r>
              <a:rPr lang="en-US" dirty="0" err="1"/>
              <a:t>distrib</a:t>
            </a:r>
            <a:r>
              <a:rPr lang="en-US" dirty="0"/>
              <a:t>, market capabilities, product performance.  TP:  reference full C5 recap report – COMING OUT JUNE 25 w/ NEEA’s ANNUAL REPORT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2015-2019 BP Identified four strategic markets: </a:t>
            </a:r>
            <a:r>
              <a:rPr lang="en-US" sz="1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Consumer Products, C&amp;I Lighting, Residential and Commercial New Construction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EXAMPLES: </a:t>
            </a:r>
          </a:p>
          <a:p>
            <a:endParaRPr lang="en-US" dirty="0"/>
          </a:p>
          <a:p>
            <a:pPr marL="342900" marR="0" lvl="0" indent="-342900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8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80K+</a:t>
            </a:r>
            <a:r>
              <a:rPr lang="en-US" sz="1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total regional ductless heat pumps installed</a:t>
            </a:r>
          </a:p>
          <a:p>
            <a:pPr marL="342900" marR="0" lvl="0" indent="-342900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~3x</a:t>
            </a:r>
            <a:r>
              <a:rPr lang="en-US" sz="1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growth of heat pump water heater share in market, reaching 8% total share in 2019</a:t>
            </a:r>
          </a:p>
          <a:p>
            <a:pPr marL="342900" marR="0" lvl="0" indent="-342900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LW lamps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&gt;50% </a:t>
            </a:r>
            <a:r>
              <a:rPr lang="en-US" sz="1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fluorescent bulb market share</a:t>
            </a:r>
          </a:p>
          <a:p>
            <a:pPr marL="342900" marR="0" lvl="0" indent="-342900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endParaRPr lang="en-US" sz="12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indent="0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tabLst>
                <a:tab pos="342900" algn="l"/>
              </a:tabLst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Supply chain partnerships and market coverage</a:t>
            </a:r>
          </a:p>
          <a:p>
            <a:pPr marL="342900" marR="0" lvl="0" indent="-342900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8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75%</a:t>
            </a:r>
            <a:r>
              <a:rPr lang="en-US" sz="1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of North American appliance sales covered by participating ESRPP retailers</a:t>
            </a:r>
            <a:endParaRPr lang="en-US" sz="1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marR="0" lvl="0" indent="-342900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8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25</a:t>
            </a:r>
            <a:r>
              <a:rPr lang="en-US" sz="1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electrical distributors, representing 50-60% of all Northwest lighting sales, sharing data and supporting lighting programs through the Distributor Platform</a:t>
            </a:r>
          </a:p>
          <a:p>
            <a:pPr marL="342900" indent="-342900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8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11,000+ </a:t>
            </a:r>
            <a:r>
              <a:rPr lang="en-US" sz="1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contractors, builders, and other trade allies provided code training and technical assistance to build market capability</a:t>
            </a:r>
          </a:p>
          <a:p>
            <a:pPr marL="342900" marR="0" lvl="0" indent="-342900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endParaRPr lang="en-US" sz="12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 lvl="0" indent="0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tabLst>
                <a:tab pos="342900" algn="l"/>
              </a:tabLst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Manufacturer engagement and product advancements</a:t>
            </a:r>
          </a:p>
          <a:p>
            <a:pPr marL="342900" marR="0" lvl="0" indent="-342900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8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30%</a:t>
            </a:r>
            <a:r>
              <a:rPr lang="en-US" sz="1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increase in average heat pump water heater efficiency </a:t>
            </a:r>
          </a:p>
          <a:p>
            <a:pPr marL="342900" marR="0" lvl="0" indent="-342900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r>
              <a:rPr lang="en-US" sz="1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increase in number of heat pump dryers on market</a:t>
            </a:r>
          </a:p>
          <a:p>
            <a:endParaRPr lang="en-US" dirty="0"/>
          </a:p>
          <a:p>
            <a:r>
              <a:rPr lang="en-US" dirty="0"/>
              <a:t>Specification and Code Advancement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6758-93ED-480C-BDA1-2BCDF7F6C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10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2138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TRS = everything happening in market, including what is considered to be baseline market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B6317-8E5C-0349-9739-63254E923F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10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onta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6378E057-5831-C542-913A-39EDD6CD7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711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C15DE1-C484-9141-8C40-532FAD95E960}"/>
              </a:ext>
            </a:extLst>
          </p:cNvPr>
          <p:cNvSpPr/>
          <p:nvPr userDrawn="1"/>
        </p:nvSpPr>
        <p:spPr>
          <a:xfrm>
            <a:off x="1" y="0"/>
            <a:ext cx="12191999" cy="6707795"/>
          </a:xfrm>
          <a:prstGeom prst="rect">
            <a:avLst/>
          </a:prstGeom>
          <a:solidFill>
            <a:schemeClr val="accent6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998DCA-4F54-A54A-9FFB-087ACEAFCBFF}"/>
              </a:ext>
            </a:extLst>
          </p:cNvPr>
          <p:cNvSpPr/>
          <p:nvPr userDrawn="1"/>
        </p:nvSpPr>
        <p:spPr>
          <a:xfrm>
            <a:off x="1007488" y="933784"/>
            <a:ext cx="10171322" cy="48980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186BA37-F94F-CE41-B653-E35C0B66E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1892" y="4596478"/>
            <a:ext cx="1844543" cy="1102032"/>
          </a:xfrm>
          <a:prstGeom prst="rect">
            <a:avLst/>
          </a:prstGeom>
        </p:spPr>
      </p:pic>
      <p:sp>
        <p:nvSpPr>
          <p:cNvPr id="7" name="object 116">
            <a:extLst>
              <a:ext uri="{FF2B5EF4-FFF2-40B4-BE49-F238E27FC236}">
                <a16:creationId xmlns:a16="http://schemas.microsoft.com/office/drawing/2014/main" id="{202EA22A-2577-6044-B628-547DD986D7CA}"/>
              </a:ext>
            </a:extLst>
          </p:cNvPr>
          <p:cNvSpPr/>
          <p:nvPr userDrawn="1"/>
        </p:nvSpPr>
        <p:spPr>
          <a:xfrm>
            <a:off x="1" y="6707795"/>
            <a:ext cx="12191999" cy="14999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bject 117">
            <a:extLst>
              <a:ext uri="{FF2B5EF4-FFF2-40B4-BE49-F238E27FC236}">
                <a16:creationId xmlns:a16="http://schemas.microsoft.com/office/drawing/2014/main" id="{585C701E-E125-584E-9DEA-B29FD1270EAA}"/>
              </a:ext>
            </a:extLst>
          </p:cNvPr>
          <p:cNvSpPr txBox="1">
            <a:spLocks/>
          </p:cNvSpPr>
          <p:nvPr userDrawn="1"/>
        </p:nvSpPr>
        <p:spPr>
          <a:xfrm>
            <a:off x="181462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9" name="object 113">
            <a:extLst>
              <a:ext uri="{FF2B5EF4-FFF2-40B4-BE49-F238E27FC236}">
                <a16:creationId xmlns:a16="http://schemas.microsoft.com/office/drawing/2014/main" id="{438B7500-7C9B-3343-97DA-B85390FBE125}"/>
              </a:ext>
            </a:extLst>
          </p:cNvPr>
          <p:cNvSpPr/>
          <p:nvPr userDrawn="1"/>
        </p:nvSpPr>
        <p:spPr>
          <a:xfrm>
            <a:off x="1007487" y="1811729"/>
            <a:ext cx="714442" cy="693116"/>
          </a:xfrm>
          <a:custGeom>
            <a:avLst/>
            <a:gdLst/>
            <a:ahLst/>
            <a:cxnLst/>
            <a:rect l="l" t="t" r="r" b="b"/>
            <a:pathLst>
              <a:path w="1169670" h="991869">
                <a:moveTo>
                  <a:pt x="0" y="991404"/>
                </a:moveTo>
                <a:lnTo>
                  <a:pt x="1169346" y="991404"/>
                </a:lnTo>
                <a:lnTo>
                  <a:pt x="1169346" y="0"/>
                </a:lnTo>
                <a:lnTo>
                  <a:pt x="0" y="0"/>
                </a:lnTo>
                <a:lnTo>
                  <a:pt x="0" y="991404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8A6877E8-3CED-D94D-AA21-74A1FC5FBB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356" y="1954396"/>
            <a:ext cx="354325" cy="458034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3E0D43F-BC46-2648-8AFD-C09C36C941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0805" y="2980091"/>
            <a:ext cx="7392693" cy="4479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911" b="1" i="0">
                <a:solidFill>
                  <a:srgbClr val="11AAE3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5527675-C75F-8B4B-9114-9CF3E1347E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0805" y="3549717"/>
            <a:ext cx="7392693" cy="335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82" b="0" i="1">
                <a:solidFill>
                  <a:srgbClr val="11AAE3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29C4BF0-B009-B84E-8D11-9E6C24FE4F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5260" y="4033135"/>
            <a:ext cx="7392693" cy="335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82" b="0" i="1">
                <a:solidFill>
                  <a:srgbClr val="11AAE3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Holder 2">
            <a:extLst>
              <a:ext uri="{FF2B5EF4-FFF2-40B4-BE49-F238E27FC236}">
                <a16:creationId xmlns:a16="http://schemas.microsoft.com/office/drawing/2014/main" id="{74AB3EC5-29E3-5C47-9AA0-293E20E07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0805" y="1517367"/>
            <a:ext cx="8594565" cy="13152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4851" b="1" i="1" spc="-91">
                <a:solidFill>
                  <a:srgbClr val="8CC546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Slide Title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901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(blue side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865A5C2-A2AE-6C4C-BD8D-833D2CC0EF21}"/>
              </a:ext>
            </a:extLst>
          </p:cNvPr>
          <p:cNvSpPr/>
          <p:nvPr userDrawn="1"/>
        </p:nvSpPr>
        <p:spPr>
          <a:xfrm>
            <a:off x="1" y="-271"/>
            <a:ext cx="12192000" cy="685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 dirty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Helvetica" pitchFamily="2" charset="0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47DE2D7-8C1B-C24A-ADFF-76E8834F3870}"/>
              </a:ext>
            </a:extLst>
          </p:cNvPr>
          <p:cNvSpPr/>
          <p:nvPr userDrawn="1"/>
        </p:nvSpPr>
        <p:spPr>
          <a:xfrm>
            <a:off x="0" y="416077"/>
            <a:ext cx="709338" cy="601518"/>
          </a:xfrm>
          <a:custGeom>
            <a:avLst/>
            <a:gdLst/>
            <a:ahLst/>
            <a:cxnLst/>
            <a:rect l="l" t="t" r="r" b="b"/>
            <a:pathLst>
              <a:path w="1169670" h="991869">
                <a:moveTo>
                  <a:pt x="1169336" y="991414"/>
                </a:moveTo>
                <a:lnTo>
                  <a:pt x="0" y="991414"/>
                </a:lnTo>
                <a:lnTo>
                  <a:pt x="0" y="0"/>
                </a:lnTo>
                <a:lnTo>
                  <a:pt x="1169336" y="0"/>
                </a:lnTo>
                <a:lnTo>
                  <a:pt x="1169336" y="991414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3E70B16-F103-8046-BE44-37CB22CFEC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94" y="512758"/>
            <a:ext cx="315750" cy="408168"/>
          </a:xfrm>
          <a:prstGeom prst="rect">
            <a:avLst/>
          </a:prstGeom>
        </p:spPr>
      </p:pic>
      <p:sp>
        <p:nvSpPr>
          <p:cNvPr id="9" name="object 117">
            <a:extLst>
              <a:ext uri="{FF2B5EF4-FFF2-40B4-BE49-F238E27FC236}">
                <a16:creationId xmlns:a16="http://schemas.microsoft.com/office/drawing/2014/main" id="{D1034C09-5615-4740-BE38-AF684ABDDFD5}"/>
              </a:ext>
            </a:extLst>
          </p:cNvPr>
          <p:cNvSpPr txBox="1">
            <a:spLocks/>
          </p:cNvSpPr>
          <p:nvPr userDrawn="1"/>
        </p:nvSpPr>
        <p:spPr>
          <a:xfrm>
            <a:off x="366290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BBBFC6B6-2310-1A43-B05A-41AD74934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181" y="1395859"/>
            <a:ext cx="7311445" cy="82009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2426" b="1" i="1">
                <a:solidFill>
                  <a:schemeClr val="tx1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Sub-headline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C938A7FF-500D-2248-B573-A06E75E38E5D}"/>
              </a:ext>
            </a:extLst>
          </p:cNvPr>
          <p:cNvSpPr/>
          <p:nvPr userDrawn="1"/>
        </p:nvSpPr>
        <p:spPr>
          <a:xfrm>
            <a:off x="9142316" y="-367"/>
            <a:ext cx="3049684" cy="6858156"/>
          </a:xfrm>
          <a:custGeom>
            <a:avLst/>
            <a:gdLst/>
            <a:ahLst/>
            <a:cxnLst/>
            <a:rect l="l" t="t" r="r" b="b"/>
            <a:pathLst>
              <a:path w="9468485" h="11308715">
                <a:moveTo>
                  <a:pt x="0" y="11308556"/>
                </a:moveTo>
                <a:lnTo>
                  <a:pt x="9468381" y="11308556"/>
                </a:lnTo>
                <a:lnTo>
                  <a:pt x="946838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1AAE3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3400D0E-1D73-5A4E-8738-D509CBEB47C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514608" y="4145474"/>
            <a:ext cx="2328851" cy="233899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34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2A0168-91F8-3C44-8D48-83BBD277B1A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81636" y="2472793"/>
            <a:ext cx="7319336" cy="3543841"/>
          </a:xfrm>
          <a:prstGeom prst="rect">
            <a:avLst/>
          </a:prstGeom>
        </p:spPr>
        <p:txBody>
          <a:bodyPr>
            <a:normAutofit/>
          </a:bodyPr>
          <a:lstStyle>
            <a:lvl1pPr marL="285868" indent="-285868">
              <a:spcBef>
                <a:spcPts val="364"/>
              </a:spcBef>
              <a:spcAft>
                <a:spcPts val="1092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3032">
                <a:solidFill>
                  <a:schemeClr val="tx1"/>
                </a:solidFill>
                <a:latin typeface="Helvetica" pitchFamily="2" charset="0"/>
              </a:defRPr>
            </a:lvl1pPr>
            <a:lvl2pPr marL="554480" indent="-277246">
              <a:spcAft>
                <a:spcPts val="728"/>
              </a:spcAft>
              <a:buClr>
                <a:srgbClr val="8CC546"/>
              </a:buClr>
              <a:buSzPct val="120000"/>
              <a:buFont typeface="System Font Regular"/>
              <a:buChar char="-"/>
              <a:defRPr sz="2547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spcAft>
                <a:spcPts val="728"/>
              </a:spcAft>
              <a:buClr>
                <a:srgbClr val="8CC546"/>
              </a:buClr>
              <a:buFont typeface="Courier New" panose="02070309020205020404" pitchFamily="49" charset="0"/>
              <a:buChar char="o"/>
              <a:defRPr sz="1940">
                <a:solidFill>
                  <a:srgbClr val="4E453F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 </a:t>
            </a:r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6610F779-4C73-5F44-BD6E-44DB6F35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26" y="467686"/>
            <a:ext cx="7388176" cy="5491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487" b="1" i="1">
                <a:solidFill>
                  <a:srgbClr val="0583C5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4456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34">
          <p15:clr>
            <a:srgbClr val="FBAE40"/>
          </p15:clr>
        </p15:guide>
        <p15:guide id="2" pos="9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(blue sidebar w/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865A5C2-A2AE-6C4C-BD8D-833D2CC0EF21}"/>
              </a:ext>
            </a:extLst>
          </p:cNvPr>
          <p:cNvSpPr/>
          <p:nvPr userDrawn="1"/>
        </p:nvSpPr>
        <p:spPr>
          <a:xfrm>
            <a:off x="1" y="-271"/>
            <a:ext cx="12192000" cy="685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47E5CEBC-BBEE-A944-9AA3-8D111D61EA8C}"/>
              </a:ext>
            </a:extLst>
          </p:cNvPr>
          <p:cNvSpPr/>
          <p:nvPr userDrawn="1"/>
        </p:nvSpPr>
        <p:spPr>
          <a:xfrm>
            <a:off x="9142316" y="-367"/>
            <a:ext cx="3049684" cy="6858156"/>
          </a:xfrm>
          <a:custGeom>
            <a:avLst/>
            <a:gdLst/>
            <a:ahLst/>
            <a:cxnLst/>
            <a:rect l="l" t="t" r="r" b="b"/>
            <a:pathLst>
              <a:path w="9468485" h="11308715">
                <a:moveTo>
                  <a:pt x="0" y="11308556"/>
                </a:moveTo>
                <a:lnTo>
                  <a:pt x="9468381" y="11308556"/>
                </a:lnTo>
                <a:lnTo>
                  <a:pt x="946838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1AAE3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Helvetica" pitchFamily="2" charset="0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47DE2D7-8C1B-C24A-ADFF-76E8834F3870}"/>
              </a:ext>
            </a:extLst>
          </p:cNvPr>
          <p:cNvSpPr/>
          <p:nvPr userDrawn="1"/>
        </p:nvSpPr>
        <p:spPr>
          <a:xfrm>
            <a:off x="0" y="416077"/>
            <a:ext cx="709338" cy="601518"/>
          </a:xfrm>
          <a:custGeom>
            <a:avLst/>
            <a:gdLst/>
            <a:ahLst/>
            <a:cxnLst/>
            <a:rect l="l" t="t" r="r" b="b"/>
            <a:pathLst>
              <a:path w="1169670" h="991869">
                <a:moveTo>
                  <a:pt x="1169336" y="991414"/>
                </a:moveTo>
                <a:lnTo>
                  <a:pt x="0" y="991414"/>
                </a:lnTo>
                <a:lnTo>
                  <a:pt x="0" y="0"/>
                </a:lnTo>
                <a:lnTo>
                  <a:pt x="1169336" y="0"/>
                </a:lnTo>
                <a:lnTo>
                  <a:pt x="1169336" y="991414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3E70B16-F103-8046-BE44-37CB22CFEC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94" y="512758"/>
            <a:ext cx="315750" cy="408168"/>
          </a:xfrm>
          <a:prstGeom prst="rect">
            <a:avLst/>
          </a:prstGeom>
        </p:spPr>
      </p:pic>
      <p:sp>
        <p:nvSpPr>
          <p:cNvPr id="9" name="object 117">
            <a:extLst>
              <a:ext uri="{FF2B5EF4-FFF2-40B4-BE49-F238E27FC236}">
                <a16:creationId xmlns:a16="http://schemas.microsoft.com/office/drawing/2014/main" id="{D1034C09-5615-4740-BE38-AF684ABDDFD5}"/>
              </a:ext>
            </a:extLst>
          </p:cNvPr>
          <p:cNvSpPr txBox="1">
            <a:spLocks/>
          </p:cNvSpPr>
          <p:nvPr userDrawn="1"/>
        </p:nvSpPr>
        <p:spPr>
          <a:xfrm>
            <a:off x="366290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79C6F-8BD5-E24F-BDEE-B99FD055D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96534" y="2269057"/>
            <a:ext cx="2310366" cy="2519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74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0" dirty="0"/>
              <a:t>Lorem ipsum dolor sit </a:t>
            </a:r>
            <a:r>
              <a:rPr lang="en-US" b="0" dirty="0" err="1"/>
              <a:t>amet</a:t>
            </a:r>
            <a:r>
              <a:rPr lang="en-US" b="0" dirty="0"/>
              <a:t>, </a:t>
            </a:r>
            <a:r>
              <a:rPr lang="en-US" b="0" dirty="0" err="1"/>
              <a:t>consectetur</a:t>
            </a:r>
            <a:r>
              <a:rPr lang="en-US" b="0" dirty="0"/>
              <a:t> </a:t>
            </a:r>
            <a:r>
              <a:rPr lang="en-US" b="0" dirty="0" err="1"/>
              <a:t>adipiscing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4F3F6-1FF7-B946-AF4F-414EFF599891}"/>
              </a:ext>
            </a:extLst>
          </p:cNvPr>
          <p:cNvSpPr txBox="1"/>
          <p:nvPr userDrawn="1"/>
        </p:nvSpPr>
        <p:spPr>
          <a:xfrm>
            <a:off x="9376721" y="1534483"/>
            <a:ext cx="1016562" cy="138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6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CE6E94-9B3D-994E-866A-265EBE948F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96574" y="5046271"/>
            <a:ext cx="2310366" cy="223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5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 Author of Quote</a:t>
            </a:r>
          </a:p>
        </p:txBody>
      </p:sp>
      <p:sp>
        <p:nvSpPr>
          <p:cNvPr id="42" name="Holder 2">
            <a:extLst>
              <a:ext uri="{FF2B5EF4-FFF2-40B4-BE49-F238E27FC236}">
                <a16:creationId xmlns:a16="http://schemas.microsoft.com/office/drawing/2014/main" id="{E55351B6-5C5C-7149-95DE-954FA87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26" y="467686"/>
            <a:ext cx="7388176" cy="5491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487" b="1" i="1">
                <a:solidFill>
                  <a:srgbClr val="0583C5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3" name="Picture Placeholder 13">
            <a:extLst>
              <a:ext uri="{FF2B5EF4-FFF2-40B4-BE49-F238E27FC236}">
                <a16:creationId xmlns:a16="http://schemas.microsoft.com/office/drawing/2014/main" id="{4E26DF02-BD7C-534A-9F84-4D76F0CB8F1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74572" y="1765521"/>
            <a:ext cx="720835" cy="6866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92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id="{73693565-49E1-D147-99F0-674ED2762B16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861558" y="1765521"/>
            <a:ext cx="720835" cy="6866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92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1E3B6999-F1AB-DA47-8C7F-D03970688C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181" y="2603717"/>
            <a:ext cx="3418315" cy="802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26" b="1" i="1">
                <a:solidFill>
                  <a:schemeClr val="tx1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Sub-headline</a:t>
            </a:r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F60E0120-76C1-AE40-A550-0A955A5229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1558" y="2603717"/>
            <a:ext cx="3418315" cy="802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26" b="1" i="1">
                <a:solidFill>
                  <a:schemeClr val="tx1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Sub-headline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6BB9675-5C4C-2C49-AC1C-B3901E894E9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7181" y="3622100"/>
            <a:ext cx="3419343" cy="2440742"/>
          </a:xfrm>
          <a:prstGeom prst="rect">
            <a:avLst/>
          </a:prstGeom>
        </p:spPr>
        <p:txBody>
          <a:bodyPr>
            <a:normAutofit/>
          </a:bodyPr>
          <a:lstStyle>
            <a:lvl1pPr marL="285868" indent="-285868">
              <a:spcBef>
                <a:spcPts val="364"/>
              </a:spcBef>
              <a:spcAft>
                <a:spcPts val="910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2426">
                <a:solidFill>
                  <a:schemeClr val="tx1"/>
                </a:solidFill>
                <a:latin typeface="Helvetica" pitchFamily="2" charset="0"/>
              </a:defRPr>
            </a:lvl1pPr>
            <a:lvl2pPr marL="554480" indent="-277246">
              <a:buClr>
                <a:srgbClr val="8CC546"/>
              </a:buClr>
              <a:buSzPct val="120000"/>
              <a:buFont typeface="System Font Regular"/>
              <a:buChar char="-"/>
              <a:defRPr sz="1940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buClr>
                <a:srgbClr val="8CC546"/>
              </a:buClr>
              <a:buFont typeface="Courier New" panose="02070309020205020404" pitchFamily="49" charset="0"/>
              <a:buChar char="o"/>
              <a:defRPr sz="1455">
                <a:solidFill>
                  <a:srgbClr val="4E453F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20FFCD7-9465-4D4B-9495-B9508138341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61558" y="3622100"/>
            <a:ext cx="3419343" cy="2440742"/>
          </a:xfrm>
          <a:prstGeom prst="rect">
            <a:avLst/>
          </a:prstGeom>
        </p:spPr>
        <p:txBody>
          <a:bodyPr>
            <a:normAutofit/>
          </a:bodyPr>
          <a:lstStyle>
            <a:lvl1pPr marL="285868" indent="-285868">
              <a:spcBef>
                <a:spcPts val="364"/>
              </a:spcBef>
              <a:spcAft>
                <a:spcPts val="910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2426">
                <a:solidFill>
                  <a:schemeClr val="tx1"/>
                </a:solidFill>
                <a:latin typeface="Helvetica" pitchFamily="2" charset="0"/>
              </a:defRPr>
            </a:lvl1pPr>
            <a:lvl2pPr marL="554480" indent="-277246">
              <a:buClr>
                <a:srgbClr val="8CC546"/>
              </a:buClr>
              <a:buSzPct val="120000"/>
              <a:buFont typeface="System Font Regular"/>
              <a:buChar char="-"/>
              <a:defRPr sz="1940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buClr>
                <a:srgbClr val="8CC546"/>
              </a:buClr>
              <a:buFont typeface="Courier New" panose="02070309020205020404" pitchFamily="49" charset="0"/>
              <a:buChar char="o"/>
              <a:defRPr sz="1455">
                <a:solidFill>
                  <a:srgbClr val="4E453F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 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7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34">
          <p15:clr>
            <a:srgbClr val="FBAE40"/>
          </p15:clr>
        </p15:guide>
        <p15:guide id="2" pos="9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(blue sidebar w/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865A5C2-A2AE-6C4C-BD8D-833D2CC0EF21}"/>
              </a:ext>
            </a:extLst>
          </p:cNvPr>
          <p:cNvSpPr/>
          <p:nvPr userDrawn="1"/>
        </p:nvSpPr>
        <p:spPr>
          <a:xfrm>
            <a:off x="1" y="-271"/>
            <a:ext cx="12192000" cy="685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BEE09AAE-D820-8E49-AFEF-6EACB2E8AF8B}"/>
              </a:ext>
            </a:extLst>
          </p:cNvPr>
          <p:cNvSpPr/>
          <p:nvPr userDrawn="1"/>
        </p:nvSpPr>
        <p:spPr>
          <a:xfrm>
            <a:off x="9142316" y="3533"/>
            <a:ext cx="3049684" cy="6858156"/>
          </a:xfrm>
          <a:custGeom>
            <a:avLst/>
            <a:gdLst/>
            <a:ahLst/>
            <a:cxnLst/>
            <a:rect l="l" t="t" r="r" b="b"/>
            <a:pathLst>
              <a:path w="9468485" h="11308715">
                <a:moveTo>
                  <a:pt x="0" y="11308556"/>
                </a:moveTo>
                <a:lnTo>
                  <a:pt x="9468381" y="11308556"/>
                </a:lnTo>
                <a:lnTo>
                  <a:pt x="946838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1AAE3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Helvetica" pitchFamily="2" charset="0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47DE2D7-8C1B-C24A-ADFF-76E8834F3870}"/>
              </a:ext>
            </a:extLst>
          </p:cNvPr>
          <p:cNvSpPr/>
          <p:nvPr userDrawn="1"/>
        </p:nvSpPr>
        <p:spPr>
          <a:xfrm>
            <a:off x="0" y="416077"/>
            <a:ext cx="709338" cy="601518"/>
          </a:xfrm>
          <a:custGeom>
            <a:avLst/>
            <a:gdLst/>
            <a:ahLst/>
            <a:cxnLst/>
            <a:rect l="l" t="t" r="r" b="b"/>
            <a:pathLst>
              <a:path w="1169670" h="991869">
                <a:moveTo>
                  <a:pt x="1169336" y="991414"/>
                </a:moveTo>
                <a:lnTo>
                  <a:pt x="0" y="991414"/>
                </a:lnTo>
                <a:lnTo>
                  <a:pt x="0" y="0"/>
                </a:lnTo>
                <a:lnTo>
                  <a:pt x="1169336" y="0"/>
                </a:lnTo>
                <a:lnTo>
                  <a:pt x="1169336" y="991414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3E70B16-F103-8046-BE44-37CB22CFEC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94" y="512758"/>
            <a:ext cx="315750" cy="408168"/>
          </a:xfrm>
          <a:prstGeom prst="rect">
            <a:avLst/>
          </a:prstGeom>
        </p:spPr>
      </p:pic>
      <p:sp>
        <p:nvSpPr>
          <p:cNvPr id="9" name="object 117">
            <a:extLst>
              <a:ext uri="{FF2B5EF4-FFF2-40B4-BE49-F238E27FC236}">
                <a16:creationId xmlns:a16="http://schemas.microsoft.com/office/drawing/2014/main" id="{D1034C09-5615-4740-BE38-AF684ABDDFD5}"/>
              </a:ext>
            </a:extLst>
          </p:cNvPr>
          <p:cNvSpPr txBox="1">
            <a:spLocks/>
          </p:cNvSpPr>
          <p:nvPr userDrawn="1"/>
        </p:nvSpPr>
        <p:spPr>
          <a:xfrm>
            <a:off x="366290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79C6F-8BD5-E24F-BDEE-B99FD055D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96534" y="2269059"/>
            <a:ext cx="2310366" cy="201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74" b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b="0" dirty="0"/>
              <a:t>Slide Highlight Text Goes Here</a:t>
            </a:r>
            <a:endParaRPr lang="en-US" dirty="0"/>
          </a:p>
        </p:txBody>
      </p:sp>
      <p:sp>
        <p:nvSpPr>
          <p:cNvPr id="41" name="Holder 2">
            <a:extLst>
              <a:ext uri="{FF2B5EF4-FFF2-40B4-BE49-F238E27FC236}">
                <a16:creationId xmlns:a16="http://schemas.microsoft.com/office/drawing/2014/main" id="{B0D94EF6-60EF-A84D-90BC-B625C054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26" y="467686"/>
            <a:ext cx="7388176" cy="5491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487" b="1" i="1">
                <a:solidFill>
                  <a:srgbClr val="0583C5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2" name="Picture Placeholder 13">
            <a:extLst>
              <a:ext uri="{FF2B5EF4-FFF2-40B4-BE49-F238E27FC236}">
                <a16:creationId xmlns:a16="http://schemas.microsoft.com/office/drawing/2014/main" id="{A08426B4-26BF-D841-81B2-11DFA73F67C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74572" y="1765521"/>
            <a:ext cx="720835" cy="6866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92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3" name="Picture Placeholder 13">
            <a:extLst>
              <a:ext uri="{FF2B5EF4-FFF2-40B4-BE49-F238E27FC236}">
                <a16:creationId xmlns:a16="http://schemas.microsoft.com/office/drawing/2014/main" id="{88C1CE03-19BE-504E-8050-BE08D0EB73D3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861558" y="1765521"/>
            <a:ext cx="720835" cy="6866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92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82C47BB5-6868-0B4C-9362-ADF4E7962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181" y="2603717"/>
            <a:ext cx="3418315" cy="802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26" b="1" i="1">
                <a:solidFill>
                  <a:schemeClr val="tx1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Sub-headline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B0325FDA-945A-6C4A-85BF-D201D56743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1558" y="2603717"/>
            <a:ext cx="3418315" cy="802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26" b="1" i="1">
                <a:solidFill>
                  <a:schemeClr val="tx1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Sub-headline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D6F7CB5-25A7-8349-BB51-E02CD601AFB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87181" y="3622100"/>
            <a:ext cx="3419343" cy="2440742"/>
          </a:xfrm>
          <a:prstGeom prst="rect">
            <a:avLst/>
          </a:prstGeom>
        </p:spPr>
        <p:txBody>
          <a:bodyPr>
            <a:normAutofit/>
          </a:bodyPr>
          <a:lstStyle>
            <a:lvl1pPr marL="285868" indent="-285868">
              <a:spcBef>
                <a:spcPts val="364"/>
              </a:spcBef>
              <a:spcAft>
                <a:spcPts val="910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2426">
                <a:solidFill>
                  <a:schemeClr val="tx1"/>
                </a:solidFill>
                <a:latin typeface="Helvetica" pitchFamily="2" charset="0"/>
              </a:defRPr>
            </a:lvl1pPr>
            <a:lvl2pPr marL="554480" indent="-277246">
              <a:buClr>
                <a:srgbClr val="8CC546"/>
              </a:buClr>
              <a:buSzPct val="120000"/>
              <a:buFont typeface="System Font Regular"/>
              <a:buChar char="-"/>
              <a:defRPr sz="1940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buClr>
                <a:srgbClr val="8CC546"/>
              </a:buClr>
              <a:buFont typeface="Courier New" panose="02070309020205020404" pitchFamily="49" charset="0"/>
              <a:buChar char="o"/>
              <a:defRPr sz="1455">
                <a:solidFill>
                  <a:srgbClr val="4E453F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BCC7C5-8327-5949-B81B-D2E8D5121C6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861558" y="3622100"/>
            <a:ext cx="3419343" cy="2440742"/>
          </a:xfrm>
          <a:prstGeom prst="rect">
            <a:avLst/>
          </a:prstGeom>
        </p:spPr>
        <p:txBody>
          <a:bodyPr>
            <a:normAutofit/>
          </a:bodyPr>
          <a:lstStyle>
            <a:lvl1pPr marL="285868" indent="-285868">
              <a:spcBef>
                <a:spcPts val="364"/>
              </a:spcBef>
              <a:spcAft>
                <a:spcPts val="910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2426">
                <a:solidFill>
                  <a:schemeClr val="tx1"/>
                </a:solidFill>
                <a:latin typeface="Helvetica" pitchFamily="2" charset="0"/>
              </a:defRPr>
            </a:lvl1pPr>
            <a:lvl2pPr marL="554480" indent="-277246">
              <a:buClr>
                <a:srgbClr val="8CC546"/>
              </a:buClr>
              <a:buSzPct val="120000"/>
              <a:buFont typeface="System Font Regular"/>
              <a:buChar char="-"/>
              <a:defRPr sz="1940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buClr>
                <a:srgbClr val="8CC546"/>
              </a:buClr>
              <a:buFont typeface="Courier New" panose="02070309020205020404" pitchFamily="49" charset="0"/>
              <a:buChar char="o"/>
              <a:defRPr sz="1455">
                <a:solidFill>
                  <a:srgbClr val="4E453F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 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69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34">
          <p15:clr>
            <a:srgbClr val="FBAE40"/>
          </p15:clr>
        </p15:guide>
        <p15:guide id="2" pos="90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(green side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6">
            <a:extLst>
              <a:ext uri="{FF2B5EF4-FFF2-40B4-BE49-F238E27FC236}">
                <a16:creationId xmlns:a16="http://schemas.microsoft.com/office/drawing/2014/main" id="{E127063C-4E97-CB4B-BEDC-194FC4442BF0}"/>
              </a:ext>
            </a:extLst>
          </p:cNvPr>
          <p:cNvSpPr/>
          <p:nvPr userDrawn="1"/>
        </p:nvSpPr>
        <p:spPr>
          <a:xfrm>
            <a:off x="1" y="6707795"/>
            <a:ext cx="12191999" cy="14999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1F85E-4E26-BA41-BAC9-C5DAC8AD1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" y="0"/>
            <a:ext cx="12191893" cy="6858000"/>
          </a:xfrm>
          <a:prstGeom prst="rect">
            <a:avLst/>
          </a:prstGeom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id="{6A9B0143-2966-CA4E-B358-C07DFB5D78C8}"/>
              </a:ext>
            </a:extLst>
          </p:cNvPr>
          <p:cNvSpPr/>
          <p:nvPr userDrawn="1"/>
        </p:nvSpPr>
        <p:spPr>
          <a:xfrm>
            <a:off x="9157282" y="-367"/>
            <a:ext cx="3071864" cy="6858156"/>
          </a:xfrm>
          <a:custGeom>
            <a:avLst/>
            <a:gdLst/>
            <a:ahLst/>
            <a:cxnLst/>
            <a:rect l="l" t="t" r="r" b="b"/>
            <a:pathLst>
              <a:path w="9468485" h="11308715">
                <a:moveTo>
                  <a:pt x="0" y="11308556"/>
                </a:moveTo>
                <a:lnTo>
                  <a:pt x="9468381" y="11308556"/>
                </a:lnTo>
                <a:lnTo>
                  <a:pt x="946838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8CC546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Helvetica" pitchFamily="2" charset="0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9AB12F-450A-4641-91B8-C1184C5CC5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94" y="512758"/>
            <a:ext cx="315750" cy="408168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EED09FFF-0A88-E84D-9E0B-667E3F121620}"/>
              </a:ext>
            </a:extLst>
          </p:cNvPr>
          <p:cNvSpPr/>
          <p:nvPr userDrawn="1"/>
        </p:nvSpPr>
        <p:spPr>
          <a:xfrm>
            <a:off x="-7968" y="424918"/>
            <a:ext cx="709338" cy="601518"/>
          </a:xfrm>
          <a:custGeom>
            <a:avLst/>
            <a:gdLst/>
            <a:ahLst/>
            <a:cxnLst/>
            <a:rect l="l" t="t" r="r" b="b"/>
            <a:pathLst>
              <a:path w="1169670" h="991869">
                <a:moveTo>
                  <a:pt x="1169336" y="991414"/>
                </a:moveTo>
                <a:lnTo>
                  <a:pt x="0" y="991414"/>
                </a:lnTo>
                <a:lnTo>
                  <a:pt x="0" y="0"/>
                </a:lnTo>
                <a:lnTo>
                  <a:pt x="1169336" y="0"/>
                </a:lnTo>
                <a:lnTo>
                  <a:pt x="1169336" y="991414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841AF94-759F-3A49-B4C4-B5D85B0711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26" y="521598"/>
            <a:ext cx="315750" cy="408168"/>
          </a:xfrm>
          <a:prstGeom prst="rect">
            <a:avLst/>
          </a:prstGeom>
        </p:spPr>
      </p:pic>
      <p:sp>
        <p:nvSpPr>
          <p:cNvPr id="35" name="object 117">
            <a:extLst>
              <a:ext uri="{FF2B5EF4-FFF2-40B4-BE49-F238E27FC236}">
                <a16:creationId xmlns:a16="http://schemas.microsoft.com/office/drawing/2014/main" id="{1B0CEFF4-3D11-CA4C-BA9D-3B33661CAF04}"/>
              </a:ext>
            </a:extLst>
          </p:cNvPr>
          <p:cNvSpPr txBox="1">
            <a:spLocks/>
          </p:cNvSpPr>
          <p:nvPr userDrawn="1"/>
        </p:nvSpPr>
        <p:spPr>
          <a:xfrm>
            <a:off x="366290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F7A3E0E9-EBCE-064A-B031-7E6045D51F6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514608" y="4145474"/>
            <a:ext cx="2328851" cy="233899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34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Holder 2">
            <a:extLst>
              <a:ext uri="{FF2B5EF4-FFF2-40B4-BE49-F238E27FC236}">
                <a16:creationId xmlns:a16="http://schemas.microsoft.com/office/drawing/2014/main" id="{1BC91DB5-4A76-474B-A3E4-4DE5EA6F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26" y="467686"/>
            <a:ext cx="7388176" cy="5491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487" b="1" i="1">
                <a:solidFill>
                  <a:srgbClr val="0583C5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7363F217-D23E-C04D-BF6B-C8A2F949C39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74572" y="1765521"/>
            <a:ext cx="720835" cy="6866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92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E38C1C77-1FC6-6F4D-91E3-40BFF0BF1770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861558" y="1765521"/>
            <a:ext cx="720835" cy="6866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92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AB717C7D-D28D-BC4B-B86B-CEF10FBFE3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181" y="2603717"/>
            <a:ext cx="3418315" cy="802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26" b="1" i="1">
                <a:solidFill>
                  <a:schemeClr val="tx1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Sub-headline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172D49D8-FC8A-294F-9F14-E5A706E47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1558" y="2603717"/>
            <a:ext cx="3418315" cy="802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26" b="1" i="1">
                <a:solidFill>
                  <a:schemeClr val="tx1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Sub-headline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4F81477-A8B3-4942-8AAA-C481B9EC181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87181" y="3622100"/>
            <a:ext cx="3419343" cy="2440742"/>
          </a:xfrm>
          <a:prstGeom prst="rect">
            <a:avLst/>
          </a:prstGeom>
        </p:spPr>
        <p:txBody>
          <a:bodyPr>
            <a:normAutofit/>
          </a:bodyPr>
          <a:lstStyle>
            <a:lvl1pPr marL="285868" indent="-285868">
              <a:spcBef>
                <a:spcPts val="364"/>
              </a:spcBef>
              <a:spcAft>
                <a:spcPts val="910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2426">
                <a:solidFill>
                  <a:schemeClr val="tx1"/>
                </a:solidFill>
                <a:latin typeface="Helvetica" pitchFamily="2" charset="0"/>
              </a:defRPr>
            </a:lvl1pPr>
            <a:lvl2pPr marL="554480" indent="-277246">
              <a:buClr>
                <a:srgbClr val="8CC546"/>
              </a:buClr>
              <a:buSzPct val="120000"/>
              <a:buFont typeface="System Font Regular"/>
              <a:buChar char="-"/>
              <a:defRPr sz="1940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buClr>
                <a:srgbClr val="8CC546"/>
              </a:buClr>
              <a:buFont typeface="Courier New" panose="02070309020205020404" pitchFamily="49" charset="0"/>
              <a:buChar char="o"/>
              <a:defRPr sz="1455">
                <a:solidFill>
                  <a:srgbClr val="4E453F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B84A589-7000-1E4B-8D3C-09C7C492CA9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61558" y="3622100"/>
            <a:ext cx="3419343" cy="2440742"/>
          </a:xfrm>
          <a:prstGeom prst="rect">
            <a:avLst/>
          </a:prstGeom>
        </p:spPr>
        <p:txBody>
          <a:bodyPr>
            <a:normAutofit/>
          </a:bodyPr>
          <a:lstStyle>
            <a:lvl1pPr marL="285868" indent="-285868">
              <a:spcBef>
                <a:spcPts val="364"/>
              </a:spcBef>
              <a:spcAft>
                <a:spcPts val="910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2426">
                <a:solidFill>
                  <a:schemeClr val="tx1"/>
                </a:solidFill>
                <a:latin typeface="Helvetica" pitchFamily="2" charset="0"/>
              </a:defRPr>
            </a:lvl1pPr>
            <a:lvl2pPr marL="554480" indent="-277246">
              <a:buClr>
                <a:srgbClr val="8CC546"/>
              </a:buClr>
              <a:buSzPct val="120000"/>
              <a:buFont typeface="System Font Regular"/>
              <a:buChar char="-"/>
              <a:defRPr sz="1940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buClr>
                <a:srgbClr val="8CC546"/>
              </a:buClr>
              <a:buFont typeface="Courier New" panose="02070309020205020404" pitchFamily="49" charset="0"/>
              <a:buChar char="o"/>
              <a:defRPr sz="1455">
                <a:solidFill>
                  <a:srgbClr val="4E453F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2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83">
          <p15:clr>
            <a:srgbClr val="FBAE40"/>
          </p15:clr>
        </p15:guide>
        <p15:guide id="2" pos="98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(green side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1F85E-4E26-BA41-BAC9-C5DAC8AD1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" y="0"/>
            <a:ext cx="12191893" cy="6858000"/>
          </a:xfrm>
          <a:prstGeom prst="rect">
            <a:avLst/>
          </a:prstGeom>
        </p:spPr>
      </p:pic>
      <p:sp>
        <p:nvSpPr>
          <p:cNvPr id="8" name="object 116">
            <a:extLst>
              <a:ext uri="{FF2B5EF4-FFF2-40B4-BE49-F238E27FC236}">
                <a16:creationId xmlns:a16="http://schemas.microsoft.com/office/drawing/2014/main" id="{E127063C-4E97-CB4B-BEDC-194FC4442BF0}"/>
              </a:ext>
            </a:extLst>
          </p:cNvPr>
          <p:cNvSpPr/>
          <p:nvPr userDrawn="1"/>
        </p:nvSpPr>
        <p:spPr>
          <a:xfrm>
            <a:off x="1" y="6707795"/>
            <a:ext cx="12191999" cy="14999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5A20DA78-EECF-3141-9D36-4845FD41033D}"/>
              </a:ext>
            </a:extLst>
          </p:cNvPr>
          <p:cNvSpPr/>
          <p:nvPr userDrawn="1"/>
        </p:nvSpPr>
        <p:spPr>
          <a:xfrm>
            <a:off x="9157282" y="-367"/>
            <a:ext cx="3071864" cy="6858156"/>
          </a:xfrm>
          <a:custGeom>
            <a:avLst/>
            <a:gdLst/>
            <a:ahLst/>
            <a:cxnLst/>
            <a:rect l="l" t="t" r="r" b="b"/>
            <a:pathLst>
              <a:path w="9468485" h="11308715">
                <a:moveTo>
                  <a:pt x="0" y="11308556"/>
                </a:moveTo>
                <a:lnTo>
                  <a:pt x="9468381" y="11308556"/>
                </a:lnTo>
                <a:lnTo>
                  <a:pt x="946838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8CC546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Helvetica" pitchFamily="2" charset="0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9AB12F-450A-4641-91B8-C1184C5CC5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94" y="512758"/>
            <a:ext cx="315750" cy="408168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EED09FFF-0A88-E84D-9E0B-667E3F121620}"/>
              </a:ext>
            </a:extLst>
          </p:cNvPr>
          <p:cNvSpPr/>
          <p:nvPr userDrawn="1"/>
        </p:nvSpPr>
        <p:spPr>
          <a:xfrm>
            <a:off x="-7968" y="424918"/>
            <a:ext cx="709338" cy="601518"/>
          </a:xfrm>
          <a:custGeom>
            <a:avLst/>
            <a:gdLst/>
            <a:ahLst/>
            <a:cxnLst/>
            <a:rect l="l" t="t" r="r" b="b"/>
            <a:pathLst>
              <a:path w="1169670" h="991869">
                <a:moveTo>
                  <a:pt x="1169336" y="991414"/>
                </a:moveTo>
                <a:lnTo>
                  <a:pt x="0" y="991414"/>
                </a:lnTo>
                <a:lnTo>
                  <a:pt x="0" y="0"/>
                </a:lnTo>
                <a:lnTo>
                  <a:pt x="1169336" y="0"/>
                </a:lnTo>
                <a:lnTo>
                  <a:pt x="1169336" y="991414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841AF94-759F-3A49-B4C4-B5D85B0711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26" y="521598"/>
            <a:ext cx="315750" cy="408168"/>
          </a:xfrm>
          <a:prstGeom prst="rect">
            <a:avLst/>
          </a:prstGeom>
        </p:spPr>
      </p:pic>
      <p:sp>
        <p:nvSpPr>
          <p:cNvPr id="35" name="object 117">
            <a:extLst>
              <a:ext uri="{FF2B5EF4-FFF2-40B4-BE49-F238E27FC236}">
                <a16:creationId xmlns:a16="http://schemas.microsoft.com/office/drawing/2014/main" id="{1B0CEFF4-3D11-CA4C-BA9D-3B33661CAF04}"/>
              </a:ext>
            </a:extLst>
          </p:cNvPr>
          <p:cNvSpPr txBox="1">
            <a:spLocks/>
          </p:cNvSpPr>
          <p:nvPr userDrawn="1"/>
        </p:nvSpPr>
        <p:spPr>
          <a:xfrm>
            <a:off x="366290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2351DC5-6605-B447-9C62-2846F84CDD1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514608" y="4145474"/>
            <a:ext cx="2328851" cy="233899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34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Holder 2">
            <a:extLst>
              <a:ext uri="{FF2B5EF4-FFF2-40B4-BE49-F238E27FC236}">
                <a16:creationId xmlns:a16="http://schemas.microsoft.com/office/drawing/2014/main" id="{D0133995-1F7D-B54A-B105-49790524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26" y="467686"/>
            <a:ext cx="7388176" cy="5491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487" b="1" i="1">
                <a:solidFill>
                  <a:srgbClr val="0583C5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C171A799-F373-8547-9BAA-F448A44CA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181" y="1395859"/>
            <a:ext cx="7311445" cy="82009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2426" b="1" i="1">
                <a:solidFill>
                  <a:schemeClr val="tx1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Sub-headline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2FCB693-91C9-3347-9BA5-2C74745A001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81636" y="2472793"/>
            <a:ext cx="7319336" cy="3543841"/>
          </a:xfrm>
          <a:prstGeom prst="rect">
            <a:avLst/>
          </a:prstGeom>
        </p:spPr>
        <p:txBody>
          <a:bodyPr>
            <a:normAutofit/>
          </a:bodyPr>
          <a:lstStyle>
            <a:lvl1pPr marL="285868" indent="-285868">
              <a:spcBef>
                <a:spcPts val="364"/>
              </a:spcBef>
              <a:spcAft>
                <a:spcPts val="1092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3032">
                <a:solidFill>
                  <a:schemeClr val="tx1"/>
                </a:solidFill>
                <a:latin typeface="Helvetica" pitchFamily="2" charset="0"/>
              </a:defRPr>
            </a:lvl1pPr>
            <a:lvl2pPr marL="554480" indent="-277246">
              <a:spcAft>
                <a:spcPts val="728"/>
              </a:spcAft>
              <a:buClr>
                <a:srgbClr val="8CC546"/>
              </a:buClr>
              <a:buSzPct val="120000"/>
              <a:buFont typeface="System Font Regular"/>
              <a:buChar char="-"/>
              <a:defRPr sz="2547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spcAft>
                <a:spcPts val="728"/>
              </a:spcAft>
              <a:buClr>
                <a:srgbClr val="8CC546"/>
              </a:buClr>
              <a:buFont typeface="Courier New" panose="02070309020205020404" pitchFamily="49" charset="0"/>
              <a:buChar char="o"/>
              <a:defRPr sz="1940">
                <a:solidFill>
                  <a:srgbClr val="4E453F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405971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+ 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FA7E7-ACF4-B04F-8218-8FD25DDAD4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819237" cy="67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92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72B63D47-6AD0-3A45-BCDE-F6729EB5B622}"/>
              </a:ext>
            </a:extLst>
          </p:cNvPr>
          <p:cNvSpPr/>
          <p:nvPr userDrawn="1"/>
        </p:nvSpPr>
        <p:spPr>
          <a:xfrm>
            <a:off x="1" y="6743536"/>
            <a:ext cx="12192000" cy="114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D68932F-080E-3D4E-B452-27800FEF4F94}"/>
              </a:ext>
            </a:extLst>
          </p:cNvPr>
          <p:cNvSpPr/>
          <p:nvPr userDrawn="1"/>
        </p:nvSpPr>
        <p:spPr>
          <a:xfrm>
            <a:off x="5818757" y="1050455"/>
            <a:ext cx="508280" cy="415870"/>
          </a:xfrm>
          <a:custGeom>
            <a:avLst/>
            <a:gdLst/>
            <a:ahLst/>
            <a:cxnLst/>
            <a:rect l="l" t="t" r="r" b="b"/>
            <a:pathLst>
              <a:path w="485139" h="417194">
                <a:moveTo>
                  <a:pt x="484657" y="416979"/>
                </a:moveTo>
                <a:lnTo>
                  <a:pt x="0" y="416979"/>
                </a:lnTo>
                <a:lnTo>
                  <a:pt x="0" y="0"/>
                </a:lnTo>
                <a:lnTo>
                  <a:pt x="484657" y="0"/>
                </a:lnTo>
                <a:lnTo>
                  <a:pt x="484657" y="416979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70A1AD3-631A-E24A-9AA8-5B713B7F63E2}"/>
              </a:ext>
            </a:extLst>
          </p:cNvPr>
          <p:cNvSpPr/>
          <p:nvPr userDrawn="1"/>
        </p:nvSpPr>
        <p:spPr>
          <a:xfrm>
            <a:off x="5985152" y="1113686"/>
            <a:ext cx="221699" cy="289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5A4EE7-A956-2546-846D-8CB54EBFC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9691" y="702743"/>
            <a:ext cx="4851289" cy="83173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2426" b="1" i="1">
                <a:solidFill>
                  <a:schemeClr val="tx2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insert headline</a:t>
            </a:r>
          </a:p>
        </p:txBody>
      </p:sp>
      <p:sp>
        <p:nvSpPr>
          <p:cNvPr id="10" name="object 117">
            <a:extLst>
              <a:ext uri="{FF2B5EF4-FFF2-40B4-BE49-F238E27FC236}">
                <a16:creationId xmlns:a16="http://schemas.microsoft.com/office/drawing/2014/main" id="{7FCEB2D3-B96D-5940-9FBC-810093CAED53}"/>
              </a:ext>
            </a:extLst>
          </p:cNvPr>
          <p:cNvSpPr txBox="1">
            <a:spLocks/>
          </p:cNvSpPr>
          <p:nvPr userDrawn="1"/>
        </p:nvSpPr>
        <p:spPr>
          <a:xfrm>
            <a:off x="366290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11FC9F00-DC7A-9E47-93A5-12A6355BF3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0828" y="6484471"/>
            <a:ext cx="235462" cy="15401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>
                <a:solidFill>
                  <a:srgbClr val="FFFFFF"/>
                </a:solidFill>
              </a:rPr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>
              <a:solidFill>
                <a:srgbClr val="FFFFFF"/>
              </a:solidFill>
            </a:endParaRPr>
          </a:p>
        </p:txBody>
      </p:sp>
      <p:sp>
        <p:nvSpPr>
          <p:cNvPr id="15" name="object 117">
            <a:extLst>
              <a:ext uri="{FF2B5EF4-FFF2-40B4-BE49-F238E27FC236}">
                <a16:creationId xmlns:a16="http://schemas.microsoft.com/office/drawing/2014/main" id="{9A7FA7A3-F3D9-0041-812F-CF0EE457ACDB}"/>
              </a:ext>
            </a:extLst>
          </p:cNvPr>
          <p:cNvSpPr txBox="1">
            <a:spLocks/>
          </p:cNvSpPr>
          <p:nvPr userDrawn="1"/>
        </p:nvSpPr>
        <p:spPr>
          <a:xfrm>
            <a:off x="458705" y="6478714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9" name="object 117">
            <a:extLst>
              <a:ext uri="{FF2B5EF4-FFF2-40B4-BE49-F238E27FC236}">
                <a16:creationId xmlns:a16="http://schemas.microsoft.com/office/drawing/2014/main" id="{8CD29939-7064-4240-B867-E9DE6154017E}"/>
              </a:ext>
            </a:extLst>
          </p:cNvPr>
          <p:cNvSpPr txBox="1">
            <a:spLocks/>
          </p:cNvSpPr>
          <p:nvPr userDrawn="1"/>
        </p:nvSpPr>
        <p:spPr>
          <a:xfrm>
            <a:off x="10120463" y="6503913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r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B8169C-1404-244A-BBB7-D91B0B28275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09691" y="1807872"/>
            <a:ext cx="4851289" cy="4347386"/>
          </a:xfrm>
          <a:prstGeom prst="rect">
            <a:avLst/>
          </a:prstGeom>
        </p:spPr>
        <p:txBody>
          <a:bodyPr>
            <a:normAutofit/>
          </a:bodyPr>
          <a:lstStyle>
            <a:lvl1pPr marL="277206" indent="-277206">
              <a:lnSpc>
                <a:spcPct val="100000"/>
              </a:lnSpc>
              <a:spcBef>
                <a:spcPts val="364"/>
              </a:spcBef>
              <a:spcAft>
                <a:spcPts val="1092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2911">
                <a:solidFill>
                  <a:schemeClr val="tx1"/>
                </a:solidFill>
                <a:latin typeface="Helvetica" pitchFamily="2" charset="0"/>
              </a:defRPr>
            </a:lvl1pPr>
            <a:lvl2pPr marL="623792" indent="-346558">
              <a:lnSpc>
                <a:spcPct val="130000"/>
              </a:lnSpc>
              <a:spcAft>
                <a:spcPts val="728"/>
              </a:spcAft>
              <a:buClr>
                <a:srgbClr val="8CC546"/>
              </a:buClr>
              <a:buSzPct val="120000"/>
              <a:buFont typeface="System Font Regular"/>
              <a:buChar char="-"/>
              <a:defRPr sz="2426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lnSpc>
                <a:spcPct val="114000"/>
              </a:lnSpc>
              <a:spcAft>
                <a:spcPts val="728"/>
              </a:spcAft>
              <a:buClr>
                <a:srgbClr val="8CC546"/>
              </a:buClr>
              <a:buFont typeface="Courier New" panose="02070309020205020404" pitchFamily="49" charset="0"/>
              <a:buChar char="o"/>
              <a:defRPr sz="1940" i="0"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	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6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46">
          <p15:clr>
            <a:srgbClr val="FBAE40"/>
          </p15:clr>
        </p15:guide>
        <p15:guide id="2" pos="604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9">
            <a:extLst>
              <a:ext uri="{FF2B5EF4-FFF2-40B4-BE49-F238E27FC236}">
                <a16:creationId xmlns:a16="http://schemas.microsoft.com/office/drawing/2014/main" id="{72B63D47-6AD0-3A45-BCDE-F6729EB5B622}"/>
              </a:ext>
            </a:extLst>
          </p:cNvPr>
          <p:cNvSpPr/>
          <p:nvPr userDrawn="1"/>
        </p:nvSpPr>
        <p:spPr>
          <a:xfrm>
            <a:off x="1" y="6743536"/>
            <a:ext cx="12192000" cy="114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D68932F-080E-3D4E-B452-27800FEF4F94}"/>
              </a:ext>
            </a:extLst>
          </p:cNvPr>
          <p:cNvSpPr/>
          <p:nvPr userDrawn="1"/>
        </p:nvSpPr>
        <p:spPr>
          <a:xfrm>
            <a:off x="-3369" y="1050455"/>
            <a:ext cx="508280" cy="415870"/>
          </a:xfrm>
          <a:custGeom>
            <a:avLst/>
            <a:gdLst/>
            <a:ahLst/>
            <a:cxnLst/>
            <a:rect l="l" t="t" r="r" b="b"/>
            <a:pathLst>
              <a:path w="485139" h="417194">
                <a:moveTo>
                  <a:pt x="484657" y="416979"/>
                </a:moveTo>
                <a:lnTo>
                  <a:pt x="0" y="416979"/>
                </a:lnTo>
                <a:lnTo>
                  <a:pt x="0" y="0"/>
                </a:lnTo>
                <a:lnTo>
                  <a:pt x="484657" y="0"/>
                </a:lnTo>
                <a:lnTo>
                  <a:pt x="484657" y="416979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70A1AD3-631A-E24A-9AA8-5B713B7F63E2}"/>
              </a:ext>
            </a:extLst>
          </p:cNvPr>
          <p:cNvSpPr/>
          <p:nvPr userDrawn="1"/>
        </p:nvSpPr>
        <p:spPr>
          <a:xfrm>
            <a:off x="163027" y="1113686"/>
            <a:ext cx="221699" cy="289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bject 117">
            <a:extLst>
              <a:ext uri="{FF2B5EF4-FFF2-40B4-BE49-F238E27FC236}">
                <a16:creationId xmlns:a16="http://schemas.microsoft.com/office/drawing/2014/main" id="{7FCEB2D3-B96D-5940-9FBC-810093CAED53}"/>
              </a:ext>
            </a:extLst>
          </p:cNvPr>
          <p:cNvSpPr txBox="1">
            <a:spLocks/>
          </p:cNvSpPr>
          <p:nvPr userDrawn="1"/>
        </p:nvSpPr>
        <p:spPr>
          <a:xfrm>
            <a:off x="366290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11FC9F00-DC7A-9E47-93A5-12A6355BF3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0828" y="6478712"/>
            <a:ext cx="235462" cy="15401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/>
          </a:p>
        </p:txBody>
      </p:sp>
      <p:sp>
        <p:nvSpPr>
          <p:cNvPr id="15" name="object 117">
            <a:extLst>
              <a:ext uri="{FF2B5EF4-FFF2-40B4-BE49-F238E27FC236}">
                <a16:creationId xmlns:a16="http://schemas.microsoft.com/office/drawing/2014/main" id="{9A7FA7A3-F3D9-0041-812F-CF0EE457ACDB}"/>
              </a:ext>
            </a:extLst>
          </p:cNvPr>
          <p:cNvSpPr txBox="1">
            <a:spLocks/>
          </p:cNvSpPr>
          <p:nvPr userDrawn="1"/>
        </p:nvSpPr>
        <p:spPr>
          <a:xfrm>
            <a:off x="458705" y="6478714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AB99F-9398-8441-8935-1782B750B61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73244" y="0"/>
            <a:ext cx="5818755" cy="6743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34">
                <a:latin typeface="Helvetica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object 117">
            <a:extLst>
              <a:ext uri="{FF2B5EF4-FFF2-40B4-BE49-F238E27FC236}">
                <a16:creationId xmlns:a16="http://schemas.microsoft.com/office/drawing/2014/main" id="{89745440-2BE0-7E43-A1DE-D4A4FAEF2F8B}"/>
              </a:ext>
            </a:extLst>
          </p:cNvPr>
          <p:cNvSpPr txBox="1">
            <a:spLocks/>
          </p:cNvSpPr>
          <p:nvPr userDrawn="1"/>
        </p:nvSpPr>
        <p:spPr>
          <a:xfrm>
            <a:off x="384725" y="649815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173F15F6-83FF-B543-8217-63BB9F1881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223" y="702743"/>
            <a:ext cx="4851289" cy="83173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2426" b="1" i="1">
                <a:solidFill>
                  <a:schemeClr val="tx2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insert headline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25D63F-8604-034C-9B90-C27AD55E395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0223" y="1832905"/>
            <a:ext cx="4851289" cy="4347386"/>
          </a:xfrm>
          <a:prstGeom prst="rect">
            <a:avLst/>
          </a:prstGeom>
        </p:spPr>
        <p:txBody>
          <a:bodyPr>
            <a:normAutofit/>
          </a:bodyPr>
          <a:lstStyle>
            <a:lvl1pPr marL="277206" indent="-277206">
              <a:lnSpc>
                <a:spcPct val="100000"/>
              </a:lnSpc>
              <a:spcBef>
                <a:spcPts val="364"/>
              </a:spcBef>
              <a:spcAft>
                <a:spcPts val="1092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2911">
                <a:solidFill>
                  <a:schemeClr val="tx1"/>
                </a:solidFill>
                <a:latin typeface="Helvetica" pitchFamily="2" charset="0"/>
              </a:defRPr>
            </a:lvl1pPr>
            <a:lvl2pPr marL="623792" indent="-346558">
              <a:lnSpc>
                <a:spcPct val="130000"/>
              </a:lnSpc>
              <a:spcAft>
                <a:spcPts val="728"/>
              </a:spcAft>
              <a:buClr>
                <a:srgbClr val="8CC546"/>
              </a:buClr>
              <a:buSzPct val="120000"/>
              <a:buFont typeface="System Font Regular"/>
              <a:buChar char="-"/>
              <a:defRPr sz="2426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lnSpc>
                <a:spcPct val="114000"/>
              </a:lnSpc>
              <a:spcAft>
                <a:spcPts val="728"/>
              </a:spcAft>
              <a:buClr>
                <a:srgbClr val="8CC546"/>
              </a:buClr>
              <a:buFont typeface="Courier New" panose="02070309020205020404" pitchFamily="49" charset="0"/>
              <a:buChar char="o"/>
              <a:defRPr sz="1940" i="0"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	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46">
          <p15:clr>
            <a:srgbClr val="FBAE40"/>
          </p15:clr>
        </p15:guide>
        <p15:guide id="2" pos="604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stitial slide w/photo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A9644C0B-BA59-EE42-A338-051EABC0A0CD}"/>
              </a:ext>
            </a:extLst>
          </p:cNvPr>
          <p:cNvSpPr/>
          <p:nvPr userDrawn="1"/>
        </p:nvSpPr>
        <p:spPr>
          <a:xfrm>
            <a:off x="1" y="-270"/>
            <a:ext cx="5742101" cy="6858156"/>
          </a:xfrm>
          <a:custGeom>
            <a:avLst/>
            <a:gdLst/>
            <a:ahLst/>
            <a:cxnLst/>
            <a:rect l="l" t="t" r="r" b="b"/>
            <a:pathLst>
              <a:path w="9468485" h="11308715">
                <a:moveTo>
                  <a:pt x="0" y="11308556"/>
                </a:moveTo>
                <a:lnTo>
                  <a:pt x="9468381" y="11308556"/>
                </a:lnTo>
                <a:lnTo>
                  <a:pt x="946838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1AAE3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 dirty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67ACF4-3E98-D54B-B9C1-06BEF52CA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0828" y="6484470"/>
            <a:ext cx="235462" cy="1540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>
                <a:solidFill>
                  <a:srgbClr val="FFFFFF"/>
                </a:solidFill>
              </a:rPr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2FAEB34-7AAF-C642-BBED-D34B9CD1E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42227" y="1"/>
            <a:ext cx="6449775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34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object 117">
            <a:extLst>
              <a:ext uri="{FF2B5EF4-FFF2-40B4-BE49-F238E27FC236}">
                <a16:creationId xmlns:a16="http://schemas.microsoft.com/office/drawing/2014/main" id="{70706AD6-C6B1-A748-9E35-F72A1B54FF48}"/>
              </a:ext>
            </a:extLst>
          </p:cNvPr>
          <p:cNvSpPr txBox="1">
            <a:spLocks/>
          </p:cNvSpPr>
          <p:nvPr userDrawn="1"/>
        </p:nvSpPr>
        <p:spPr>
          <a:xfrm>
            <a:off x="412499" y="6503913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2F8BDFD8-5F19-604F-A3E6-ED9F4E93BA2B}"/>
              </a:ext>
            </a:extLst>
          </p:cNvPr>
          <p:cNvSpPr/>
          <p:nvPr userDrawn="1"/>
        </p:nvSpPr>
        <p:spPr>
          <a:xfrm>
            <a:off x="725482" y="2227599"/>
            <a:ext cx="408583" cy="609990"/>
          </a:xfrm>
          <a:custGeom>
            <a:avLst/>
            <a:gdLst/>
            <a:ahLst/>
            <a:cxnLst/>
            <a:rect l="l" t="t" r="r" b="b"/>
            <a:pathLst>
              <a:path w="673735" h="1005839">
                <a:moveTo>
                  <a:pt x="94489" y="740082"/>
                </a:moveTo>
                <a:lnTo>
                  <a:pt x="0" y="834560"/>
                </a:lnTo>
                <a:lnTo>
                  <a:pt x="170937" y="1005498"/>
                </a:lnTo>
                <a:lnTo>
                  <a:pt x="359890" y="816540"/>
                </a:lnTo>
                <a:lnTo>
                  <a:pt x="170937" y="816540"/>
                </a:lnTo>
                <a:lnTo>
                  <a:pt x="94489" y="740082"/>
                </a:lnTo>
                <a:close/>
              </a:path>
              <a:path w="673735" h="1005839">
                <a:moveTo>
                  <a:pt x="359911" y="188978"/>
                </a:moveTo>
                <a:lnTo>
                  <a:pt x="170937" y="188978"/>
                </a:lnTo>
                <a:lnTo>
                  <a:pt x="484728" y="502749"/>
                </a:lnTo>
                <a:lnTo>
                  <a:pt x="170937" y="816540"/>
                </a:lnTo>
                <a:lnTo>
                  <a:pt x="359890" y="816540"/>
                </a:lnTo>
                <a:lnTo>
                  <a:pt x="673675" y="502749"/>
                </a:lnTo>
                <a:lnTo>
                  <a:pt x="359911" y="188978"/>
                </a:lnTo>
                <a:close/>
              </a:path>
              <a:path w="673735" h="1005839">
                <a:moveTo>
                  <a:pt x="170937" y="0"/>
                </a:moveTo>
                <a:lnTo>
                  <a:pt x="0" y="170937"/>
                </a:lnTo>
                <a:lnTo>
                  <a:pt x="94489" y="265416"/>
                </a:lnTo>
                <a:lnTo>
                  <a:pt x="170937" y="188978"/>
                </a:lnTo>
                <a:lnTo>
                  <a:pt x="359911" y="188978"/>
                </a:lnTo>
                <a:lnTo>
                  <a:pt x="170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B273B1EE-C075-2640-A170-6857D1BCC2CE}"/>
              </a:ext>
            </a:extLst>
          </p:cNvPr>
          <p:cNvSpPr/>
          <p:nvPr userDrawn="1"/>
        </p:nvSpPr>
        <p:spPr>
          <a:xfrm>
            <a:off x="659133" y="2340319"/>
            <a:ext cx="249539" cy="384710"/>
          </a:xfrm>
          <a:custGeom>
            <a:avLst/>
            <a:gdLst/>
            <a:ahLst/>
            <a:cxnLst/>
            <a:rect l="l" t="t" r="r" b="b"/>
            <a:pathLst>
              <a:path w="411480" h="634364">
                <a:moveTo>
                  <a:pt x="94478" y="0"/>
                </a:moveTo>
                <a:lnTo>
                  <a:pt x="0" y="94478"/>
                </a:lnTo>
                <a:lnTo>
                  <a:pt x="222391" y="316880"/>
                </a:lnTo>
                <a:lnTo>
                  <a:pt x="0" y="539282"/>
                </a:lnTo>
                <a:lnTo>
                  <a:pt x="94478" y="633760"/>
                </a:lnTo>
                <a:lnTo>
                  <a:pt x="411359" y="316880"/>
                </a:lnTo>
                <a:lnTo>
                  <a:pt x="94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B10FDB-65F1-454C-9096-026AB7A2E1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380" y="2993503"/>
            <a:ext cx="4030147" cy="2541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911" b="0" i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add headline or quotation</a:t>
            </a:r>
          </a:p>
        </p:txBody>
      </p:sp>
    </p:spTree>
    <p:extLst>
      <p:ext uri="{BB962C8B-B14F-4D97-AF65-F5344CB8AC3E}">
        <p14:creationId xmlns:p14="http://schemas.microsoft.com/office/powerpoint/2010/main" val="2430308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slide w/photo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A9644C0B-BA59-EE42-A338-051EABC0A0CD}"/>
              </a:ext>
            </a:extLst>
          </p:cNvPr>
          <p:cNvSpPr/>
          <p:nvPr userDrawn="1"/>
        </p:nvSpPr>
        <p:spPr>
          <a:xfrm>
            <a:off x="1" y="-270"/>
            <a:ext cx="5742101" cy="6858156"/>
          </a:xfrm>
          <a:custGeom>
            <a:avLst/>
            <a:gdLst/>
            <a:ahLst/>
            <a:cxnLst/>
            <a:rect l="l" t="t" r="r" b="b"/>
            <a:pathLst>
              <a:path w="9468485" h="11308715">
                <a:moveTo>
                  <a:pt x="0" y="11308556"/>
                </a:moveTo>
                <a:lnTo>
                  <a:pt x="9468381" y="11308556"/>
                </a:lnTo>
                <a:lnTo>
                  <a:pt x="946838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8CC546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67ACF4-3E98-D54B-B9C1-06BEF52CA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805" y="10693372"/>
            <a:ext cx="388398" cy="1540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>
                <a:solidFill>
                  <a:srgbClr val="FFFFFF"/>
                </a:solidFill>
              </a:rPr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2FAEB34-7AAF-C642-BBED-D34B9CD1E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42227" y="1"/>
            <a:ext cx="6449775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34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object 117">
            <a:extLst>
              <a:ext uri="{FF2B5EF4-FFF2-40B4-BE49-F238E27FC236}">
                <a16:creationId xmlns:a16="http://schemas.microsoft.com/office/drawing/2014/main" id="{3B1D368C-A5B1-724A-AE5F-81C450493AC1}"/>
              </a:ext>
            </a:extLst>
          </p:cNvPr>
          <p:cNvSpPr txBox="1">
            <a:spLocks/>
          </p:cNvSpPr>
          <p:nvPr userDrawn="1"/>
        </p:nvSpPr>
        <p:spPr>
          <a:xfrm>
            <a:off x="412499" y="6503913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20CCE37-36BE-6A45-BAA0-D001F320AB1C}"/>
              </a:ext>
            </a:extLst>
          </p:cNvPr>
          <p:cNvSpPr txBox="1">
            <a:spLocks/>
          </p:cNvSpPr>
          <p:nvPr userDrawn="1"/>
        </p:nvSpPr>
        <p:spPr>
          <a:xfrm>
            <a:off x="130828" y="6484470"/>
            <a:ext cx="235462" cy="154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044" rtl="0" eaLnBrk="1" latinLnBrk="0" hangingPunct="1">
              <a:defRPr sz="1650" b="1" i="0" kern="1200">
                <a:solidFill>
                  <a:schemeClr val="bg1"/>
                </a:solidFill>
                <a:latin typeface="Helvetica" pitchFamily="2" charset="0"/>
                <a:ea typeface="+mn-ea"/>
                <a:cs typeface="Arial"/>
              </a:defRPr>
            </a:lvl1pPr>
            <a:lvl2pPr marL="457023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44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68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089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10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34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55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178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276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1" b="1" i="0" u="none" strike="noStrike" kern="1200" cap="none" spc="-3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pPr marL="15402" marR="0" lvl="0" indent="0" algn="l" defTabSz="554276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1" b="1" i="0" u="none" strike="noStrike" kern="1200" cap="none" spc="-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F20A861E-3E72-0C4B-AF10-1306D9662506}"/>
              </a:ext>
            </a:extLst>
          </p:cNvPr>
          <p:cNvSpPr/>
          <p:nvPr userDrawn="1"/>
        </p:nvSpPr>
        <p:spPr>
          <a:xfrm>
            <a:off x="725482" y="2227599"/>
            <a:ext cx="408583" cy="609990"/>
          </a:xfrm>
          <a:custGeom>
            <a:avLst/>
            <a:gdLst/>
            <a:ahLst/>
            <a:cxnLst/>
            <a:rect l="l" t="t" r="r" b="b"/>
            <a:pathLst>
              <a:path w="673735" h="1005839">
                <a:moveTo>
                  <a:pt x="94489" y="740082"/>
                </a:moveTo>
                <a:lnTo>
                  <a:pt x="0" y="834560"/>
                </a:lnTo>
                <a:lnTo>
                  <a:pt x="170937" y="1005498"/>
                </a:lnTo>
                <a:lnTo>
                  <a:pt x="359890" y="816540"/>
                </a:lnTo>
                <a:lnTo>
                  <a:pt x="170937" y="816540"/>
                </a:lnTo>
                <a:lnTo>
                  <a:pt x="94489" y="740082"/>
                </a:lnTo>
                <a:close/>
              </a:path>
              <a:path w="673735" h="1005839">
                <a:moveTo>
                  <a:pt x="359911" y="188978"/>
                </a:moveTo>
                <a:lnTo>
                  <a:pt x="170937" y="188978"/>
                </a:lnTo>
                <a:lnTo>
                  <a:pt x="484728" y="502749"/>
                </a:lnTo>
                <a:lnTo>
                  <a:pt x="170937" y="816540"/>
                </a:lnTo>
                <a:lnTo>
                  <a:pt x="359890" y="816540"/>
                </a:lnTo>
                <a:lnTo>
                  <a:pt x="673675" y="502749"/>
                </a:lnTo>
                <a:lnTo>
                  <a:pt x="359911" y="188978"/>
                </a:lnTo>
                <a:close/>
              </a:path>
              <a:path w="673735" h="1005839">
                <a:moveTo>
                  <a:pt x="170937" y="0"/>
                </a:moveTo>
                <a:lnTo>
                  <a:pt x="0" y="170937"/>
                </a:lnTo>
                <a:lnTo>
                  <a:pt x="94489" y="265416"/>
                </a:lnTo>
                <a:lnTo>
                  <a:pt x="170937" y="188978"/>
                </a:lnTo>
                <a:lnTo>
                  <a:pt x="359911" y="188978"/>
                </a:lnTo>
                <a:lnTo>
                  <a:pt x="170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D2862DC7-6A47-644E-A6ED-2D1D15471509}"/>
              </a:ext>
            </a:extLst>
          </p:cNvPr>
          <p:cNvSpPr/>
          <p:nvPr userDrawn="1"/>
        </p:nvSpPr>
        <p:spPr>
          <a:xfrm>
            <a:off x="659133" y="2340319"/>
            <a:ext cx="249539" cy="384710"/>
          </a:xfrm>
          <a:custGeom>
            <a:avLst/>
            <a:gdLst/>
            <a:ahLst/>
            <a:cxnLst/>
            <a:rect l="l" t="t" r="r" b="b"/>
            <a:pathLst>
              <a:path w="411480" h="634364">
                <a:moveTo>
                  <a:pt x="94478" y="0"/>
                </a:moveTo>
                <a:lnTo>
                  <a:pt x="0" y="94478"/>
                </a:lnTo>
                <a:lnTo>
                  <a:pt x="222391" y="316880"/>
                </a:lnTo>
                <a:lnTo>
                  <a:pt x="0" y="539282"/>
                </a:lnTo>
                <a:lnTo>
                  <a:pt x="94478" y="633760"/>
                </a:lnTo>
                <a:lnTo>
                  <a:pt x="411359" y="316880"/>
                </a:lnTo>
                <a:lnTo>
                  <a:pt x="94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2AC06D4-9B05-2045-A97A-E17F8A1E9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380" y="2993503"/>
            <a:ext cx="4030147" cy="2541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911" b="0" i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add headline or quotation</a:t>
            </a:r>
          </a:p>
        </p:txBody>
      </p:sp>
    </p:spTree>
    <p:extLst>
      <p:ext uri="{BB962C8B-B14F-4D97-AF65-F5344CB8AC3E}">
        <p14:creationId xmlns:p14="http://schemas.microsoft.com/office/powerpoint/2010/main" val="3435377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slide w/photo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C1CEE340-3CA0-D544-9D71-50B96DA30FFE}"/>
              </a:ext>
            </a:extLst>
          </p:cNvPr>
          <p:cNvSpPr/>
          <p:nvPr userDrawn="1"/>
        </p:nvSpPr>
        <p:spPr>
          <a:xfrm>
            <a:off x="1" y="-270"/>
            <a:ext cx="5742101" cy="6858156"/>
          </a:xfrm>
          <a:custGeom>
            <a:avLst/>
            <a:gdLst/>
            <a:ahLst/>
            <a:cxnLst/>
            <a:rect l="l" t="t" r="r" b="b"/>
            <a:pathLst>
              <a:path w="9468485" h="11308715">
                <a:moveTo>
                  <a:pt x="0" y="11308556"/>
                </a:moveTo>
                <a:lnTo>
                  <a:pt x="9468381" y="11308556"/>
                </a:lnTo>
                <a:lnTo>
                  <a:pt x="946838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17026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67ACF4-3E98-D54B-B9C1-06BEF52CA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805" y="10693372"/>
            <a:ext cx="388398" cy="1540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>
                <a:solidFill>
                  <a:srgbClr val="FFFFFF"/>
                </a:solidFill>
              </a:rPr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>
              <a:solidFill>
                <a:srgbClr val="FFFFFF"/>
              </a:solidFill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B2666D5-3D06-8745-9489-A78F2B3CE6CA}"/>
              </a:ext>
            </a:extLst>
          </p:cNvPr>
          <p:cNvSpPr/>
          <p:nvPr userDrawn="1"/>
        </p:nvSpPr>
        <p:spPr>
          <a:xfrm>
            <a:off x="725482" y="2227599"/>
            <a:ext cx="408583" cy="609990"/>
          </a:xfrm>
          <a:custGeom>
            <a:avLst/>
            <a:gdLst/>
            <a:ahLst/>
            <a:cxnLst/>
            <a:rect l="l" t="t" r="r" b="b"/>
            <a:pathLst>
              <a:path w="673735" h="1005839">
                <a:moveTo>
                  <a:pt x="94489" y="740082"/>
                </a:moveTo>
                <a:lnTo>
                  <a:pt x="0" y="834560"/>
                </a:lnTo>
                <a:lnTo>
                  <a:pt x="170937" y="1005498"/>
                </a:lnTo>
                <a:lnTo>
                  <a:pt x="359890" y="816540"/>
                </a:lnTo>
                <a:lnTo>
                  <a:pt x="170937" y="816540"/>
                </a:lnTo>
                <a:lnTo>
                  <a:pt x="94489" y="740082"/>
                </a:lnTo>
                <a:close/>
              </a:path>
              <a:path w="673735" h="1005839">
                <a:moveTo>
                  <a:pt x="359911" y="188978"/>
                </a:moveTo>
                <a:lnTo>
                  <a:pt x="170937" y="188978"/>
                </a:lnTo>
                <a:lnTo>
                  <a:pt x="484728" y="502749"/>
                </a:lnTo>
                <a:lnTo>
                  <a:pt x="170937" y="816540"/>
                </a:lnTo>
                <a:lnTo>
                  <a:pt x="359890" y="816540"/>
                </a:lnTo>
                <a:lnTo>
                  <a:pt x="673675" y="502749"/>
                </a:lnTo>
                <a:lnTo>
                  <a:pt x="359911" y="188978"/>
                </a:lnTo>
                <a:close/>
              </a:path>
              <a:path w="673735" h="1005839">
                <a:moveTo>
                  <a:pt x="170937" y="0"/>
                </a:moveTo>
                <a:lnTo>
                  <a:pt x="0" y="170937"/>
                </a:lnTo>
                <a:lnTo>
                  <a:pt x="94489" y="265416"/>
                </a:lnTo>
                <a:lnTo>
                  <a:pt x="170937" y="188978"/>
                </a:lnTo>
                <a:lnTo>
                  <a:pt x="359911" y="188978"/>
                </a:lnTo>
                <a:lnTo>
                  <a:pt x="170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C3D1138-93A4-8545-8F22-C360A8BDC3B5}"/>
              </a:ext>
            </a:extLst>
          </p:cNvPr>
          <p:cNvSpPr/>
          <p:nvPr userDrawn="1"/>
        </p:nvSpPr>
        <p:spPr>
          <a:xfrm>
            <a:off x="659133" y="2340319"/>
            <a:ext cx="249539" cy="384710"/>
          </a:xfrm>
          <a:custGeom>
            <a:avLst/>
            <a:gdLst/>
            <a:ahLst/>
            <a:cxnLst/>
            <a:rect l="l" t="t" r="r" b="b"/>
            <a:pathLst>
              <a:path w="411480" h="634364">
                <a:moveTo>
                  <a:pt x="94478" y="0"/>
                </a:moveTo>
                <a:lnTo>
                  <a:pt x="0" y="94478"/>
                </a:lnTo>
                <a:lnTo>
                  <a:pt x="222391" y="316880"/>
                </a:lnTo>
                <a:lnTo>
                  <a:pt x="0" y="539282"/>
                </a:lnTo>
                <a:lnTo>
                  <a:pt x="94478" y="633760"/>
                </a:lnTo>
                <a:lnTo>
                  <a:pt x="411359" y="316880"/>
                </a:lnTo>
                <a:lnTo>
                  <a:pt x="94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2FAEB34-7AAF-C642-BBED-D34B9CD1E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42227" y="1"/>
            <a:ext cx="6449775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34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object 117">
            <a:extLst>
              <a:ext uri="{FF2B5EF4-FFF2-40B4-BE49-F238E27FC236}">
                <a16:creationId xmlns:a16="http://schemas.microsoft.com/office/drawing/2014/main" id="{265AB9DC-4A56-1E42-B529-5428B9FA0E0B}"/>
              </a:ext>
            </a:extLst>
          </p:cNvPr>
          <p:cNvSpPr txBox="1">
            <a:spLocks/>
          </p:cNvSpPr>
          <p:nvPr userDrawn="1"/>
        </p:nvSpPr>
        <p:spPr>
          <a:xfrm>
            <a:off x="412499" y="6503913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3BA02F6-8896-D74F-A65E-686292FB0CED}"/>
              </a:ext>
            </a:extLst>
          </p:cNvPr>
          <p:cNvSpPr txBox="1">
            <a:spLocks/>
          </p:cNvSpPr>
          <p:nvPr userDrawn="1"/>
        </p:nvSpPr>
        <p:spPr>
          <a:xfrm>
            <a:off x="130828" y="6484470"/>
            <a:ext cx="235462" cy="154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044" rtl="0" eaLnBrk="1" latinLnBrk="0" hangingPunct="1">
              <a:defRPr sz="1650" b="1" i="0" kern="1200">
                <a:solidFill>
                  <a:schemeClr val="bg1"/>
                </a:solidFill>
                <a:latin typeface="Helvetica" pitchFamily="2" charset="0"/>
                <a:ea typeface="+mn-ea"/>
                <a:cs typeface="Arial"/>
              </a:defRPr>
            </a:lvl1pPr>
            <a:lvl2pPr marL="457023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44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68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089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10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34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55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178" algn="l" defTabSz="914044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276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1" b="1" i="0" u="none" strike="noStrike" kern="1200" cap="none" spc="-3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pPr marL="15402" marR="0" lvl="0" indent="0" algn="l" defTabSz="554276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1" b="1" i="0" u="none" strike="noStrike" kern="1200" cap="none" spc="-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3915216-0497-4144-B90D-CD6D6B2EF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380" y="2993503"/>
            <a:ext cx="4030147" cy="2541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911" b="0" i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add headline or quotation</a:t>
            </a:r>
          </a:p>
        </p:txBody>
      </p:sp>
    </p:spTree>
    <p:extLst>
      <p:ext uri="{BB962C8B-B14F-4D97-AF65-F5344CB8AC3E}">
        <p14:creationId xmlns:p14="http://schemas.microsoft.com/office/powerpoint/2010/main" val="412451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E0BDAF39-D9D6-EE41-9426-9DB9BB90E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7355448" y="1828800"/>
            <a:ext cx="2603204" cy="2695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D9CB5-378B-4F0E-AEE3-6FA83B00B0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367055" y="4436888"/>
            <a:ext cx="4824488" cy="2270907"/>
          </a:xfrm>
          <a:prstGeom prst="rect">
            <a:avLst/>
          </a:prstGeom>
        </p:spPr>
      </p:pic>
      <p:pic>
        <p:nvPicPr>
          <p:cNvPr id="14" name="Picture 13" descr="A picture containing outdoor, man, person, building&#10;&#10;Description automatically generated">
            <a:extLst>
              <a:ext uri="{FF2B5EF4-FFF2-40B4-BE49-F238E27FC236}">
                <a16:creationId xmlns:a16="http://schemas.microsoft.com/office/drawing/2014/main" id="{755D5DA9-303F-714A-AD27-1E72E8A30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7185" y="0"/>
            <a:ext cx="4812748" cy="1960750"/>
          </a:xfrm>
          <a:prstGeom prst="rect">
            <a:avLst/>
          </a:prstGeom>
        </p:spPr>
      </p:pic>
      <p:pic>
        <p:nvPicPr>
          <p:cNvPr id="30" name="Picture 29" descr="A tall building&#10;&#10;Description automatically generated">
            <a:extLst>
              <a:ext uri="{FF2B5EF4-FFF2-40B4-BE49-F238E27FC236}">
                <a16:creationId xmlns:a16="http://schemas.microsoft.com/office/drawing/2014/main" id="{FD90063C-F36A-CF49-BB9F-E266CA13E3DE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64"/>
          <a:stretch/>
        </p:blipFill>
        <p:spPr>
          <a:xfrm>
            <a:off x="9773495" y="1967828"/>
            <a:ext cx="2418505" cy="24881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047983" y="1626900"/>
            <a:ext cx="5693079" cy="12984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4124" b="1" i="0" spc="-91">
                <a:solidFill>
                  <a:srgbClr val="11AAE3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Insert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object 116">
            <a:extLst>
              <a:ext uri="{FF2B5EF4-FFF2-40B4-BE49-F238E27FC236}">
                <a16:creationId xmlns:a16="http://schemas.microsoft.com/office/drawing/2014/main" id="{202EA22A-2577-6044-B628-547DD986D7CA}"/>
              </a:ext>
            </a:extLst>
          </p:cNvPr>
          <p:cNvSpPr/>
          <p:nvPr userDrawn="1"/>
        </p:nvSpPr>
        <p:spPr>
          <a:xfrm>
            <a:off x="1" y="6707795"/>
            <a:ext cx="12191999" cy="149994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object 117">
            <a:extLst>
              <a:ext uri="{FF2B5EF4-FFF2-40B4-BE49-F238E27FC236}">
                <a16:creationId xmlns:a16="http://schemas.microsoft.com/office/drawing/2014/main" id="{585C701E-E125-584E-9DEA-B29FD1270EAA}"/>
              </a:ext>
            </a:extLst>
          </p:cNvPr>
          <p:cNvSpPr txBox="1">
            <a:spLocks/>
          </p:cNvSpPr>
          <p:nvPr userDrawn="1"/>
        </p:nvSpPr>
        <p:spPr>
          <a:xfrm>
            <a:off x="181462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1CADE-88D8-AD49-9E95-89F3121209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3528" y="3387771"/>
            <a:ext cx="5687534" cy="4105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668" b="1" i="1">
                <a:solidFill>
                  <a:srgbClr val="57585B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D85B31D-291F-EC42-8D69-3749C20930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983" y="3869706"/>
            <a:ext cx="5687534" cy="3546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940" b="0" i="1">
                <a:solidFill>
                  <a:srgbClr val="57585B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Title, Company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55338E-A84D-8343-AE1F-35DE9DC0401D}"/>
              </a:ext>
            </a:extLst>
          </p:cNvPr>
          <p:cNvCxnSpPr>
            <a:cxnSpLocks/>
          </p:cNvCxnSpPr>
          <p:nvPr userDrawn="1"/>
        </p:nvCxnSpPr>
        <p:spPr>
          <a:xfrm>
            <a:off x="1052256" y="2996675"/>
            <a:ext cx="4686848" cy="0"/>
          </a:xfrm>
          <a:prstGeom prst="line">
            <a:avLst/>
          </a:prstGeom>
          <a:ln w="57150">
            <a:solidFill>
              <a:srgbClr val="8CC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113">
            <a:extLst>
              <a:ext uri="{FF2B5EF4-FFF2-40B4-BE49-F238E27FC236}">
                <a16:creationId xmlns:a16="http://schemas.microsoft.com/office/drawing/2014/main" id="{0BA9349F-5972-DF4E-B363-64CFF1C32F38}"/>
              </a:ext>
            </a:extLst>
          </p:cNvPr>
          <p:cNvSpPr/>
          <p:nvPr userDrawn="1"/>
        </p:nvSpPr>
        <p:spPr>
          <a:xfrm>
            <a:off x="0" y="1904145"/>
            <a:ext cx="708736" cy="674584"/>
          </a:xfrm>
          <a:custGeom>
            <a:avLst/>
            <a:gdLst/>
            <a:ahLst/>
            <a:cxnLst/>
            <a:rect l="l" t="t" r="r" b="b"/>
            <a:pathLst>
              <a:path w="1169670" h="991869">
                <a:moveTo>
                  <a:pt x="0" y="991404"/>
                </a:moveTo>
                <a:lnTo>
                  <a:pt x="1169346" y="991404"/>
                </a:lnTo>
                <a:lnTo>
                  <a:pt x="1169346" y="0"/>
                </a:lnTo>
                <a:lnTo>
                  <a:pt x="0" y="0"/>
                </a:lnTo>
                <a:lnTo>
                  <a:pt x="0" y="991404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3D24762-157C-1647-9DE4-218FE4B5A03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51" y="2016630"/>
            <a:ext cx="354325" cy="45803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7385E6B-FF62-3B4F-B068-06B075A25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7983" y="4239368"/>
            <a:ext cx="5687534" cy="3546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940" b="0" i="1">
                <a:solidFill>
                  <a:srgbClr val="57585B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C4E504-350A-944D-928A-609616CE172B}"/>
              </a:ext>
            </a:extLst>
          </p:cNvPr>
          <p:cNvSpPr/>
          <p:nvPr userDrawn="1"/>
        </p:nvSpPr>
        <p:spPr>
          <a:xfrm>
            <a:off x="7355447" y="11"/>
            <a:ext cx="4836095" cy="6857989"/>
          </a:xfrm>
          <a:prstGeom prst="rect">
            <a:avLst/>
          </a:prstGeom>
          <a:solidFill>
            <a:schemeClr val="accent6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47FEDD-F752-CB49-B1D6-D989B5DFF3FD}"/>
              </a:ext>
            </a:extLst>
          </p:cNvPr>
          <p:cNvCxnSpPr/>
          <p:nvPr userDrawn="1"/>
        </p:nvCxnSpPr>
        <p:spPr>
          <a:xfrm>
            <a:off x="7355447" y="1976682"/>
            <a:ext cx="4836095" cy="1025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75DD4B-9099-FE48-8068-9DD28685188B}"/>
              </a:ext>
            </a:extLst>
          </p:cNvPr>
          <p:cNvCxnSpPr/>
          <p:nvPr userDrawn="1"/>
        </p:nvCxnSpPr>
        <p:spPr>
          <a:xfrm>
            <a:off x="7343841" y="4426637"/>
            <a:ext cx="4836095" cy="1025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619A1B-A665-E845-83AF-D80151C38192}"/>
              </a:ext>
            </a:extLst>
          </p:cNvPr>
          <p:cNvCxnSpPr>
            <a:cxnSpLocks/>
          </p:cNvCxnSpPr>
          <p:nvPr userDrawn="1"/>
        </p:nvCxnSpPr>
        <p:spPr>
          <a:xfrm flipV="1">
            <a:off x="9783025" y="1981807"/>
            <a:ext cx="0" cy="243976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5DDF90-9C1C-1840-9859-FC6DC696DF93}"/>
              </a:ext>
            </a:extLst>
          </p:cNvPr>
          <p:cNvCxnSpPr>
            <a:cxnSpLocks/>
          </p:cNvCxnSpPr>
          <p:nvPr userDrawn="1"/>
        </p:nvCxnSpPr>
        <p:spPr>
          <a:xfrm flipV="1">
            <a:off x="7355447" y="0"/>
            <a:ext cx="0" cy="670936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014FF3D-B7E8-4A46-BE6B-1FB71AC46A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889" y="4730660"/>
            <a:ext cx="2418505" cy="16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87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slide w/photo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7D559C61-B7F7-D84C-A57D-7929CE2920DA}"/>
              </a:ext>
            </a:extLst>
          </p:cNvPr>
          <p:cNvSpPr/>
          <p:nvPr userDrawn="1"/>
        </p:nvSpPr>
        <p:spPr>
          <a:xfrm>
            <a:off x="1" y="-270"/>
            <a:ext cx="5742101" cy="6858156"/>
          </a:xfrm>
          <a:custGeom>
            <a:avLst/>
            <a:gdLst/>
            <a:ahLst/>
            <a:cxnLst/>
            <a:rect l="l" t="t" r="r" b="b"/>
            <a:pathLst>
              <a:path w="9468485" h="11308715">
                <a:moveTo>
                  <a:pt x="0" y="11308556"/>
                </a:moveTo>
                <a:lnTo>
                  <a:pt x="9468381" y="11308556"/>
                </a:lnTo>
                <a:lnTo>
                  <a:pt x="946838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ABC25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2FAEB34-7AAF-C642-BBED-D34B9CD1E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42227" y="1"/>
            <a:ext cx="6449775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34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object 117">
            <a:extLst>
              <a:ext uri="{FF2B5EF4-FFF2-40B4-BE49-F238E27FC236}">
                <a16:creationId xmlns:a16="http://schemas.microsoft.com/office/drawing/2014/main" id="{B9F3A269-5C35-8F44-BC53-5E2BBEE16F04}"/>
              </a:ext>
            </a:extLst>
          </p:cNvPr>
          <p:cNvSpPr txBox="1">
            <a:spLocks/>
          </p:cNvSpPr>
          <p:nvPr userDrawn="1"/>
        </p:nvSpPr>
        <p:spPr>
          <a:xfrm>
            <a:off x="412499" y="6503913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97E297A-7CEE-9E4A-94D2-61EE5AF953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0828" y="6484470"/>
            <a:ext cx="235462" cy="1540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>
                <a:solidFill>
                  <a:srgbClr val="FFFFFF"/>
                </a:solidFill>
              </a:rPr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3057ACC5-4DB2-7948-A78B-22DC9B63586B}"/>
              </a:ext>
            </a:extLst>
          </p:cNvPr>
          <p:cNvSpPr/>
          <p:nvPr userDrawn="1"/>
        </p:nvSpPr>
        <p:spPr>
          <a:xfrm>
            <a:off x="725482" y="2227599"/>
            <a:ext cx="408583" cy="609990"/>
          </a:xfrm>
          <a:custGeom>
            <a:avLst/>
            <a:gdLst/>
            <a:ahLst/>
            <a:cxnLst/>
            <a:rect l="l" t="t" r="r" b="b"/>
            <a:pathLst>
              <a:path w="673735" h="1005839">
                <a:moveTo>
                  <a:pt x="94489" y="740082"/>
                </a:moveTo>
                <a:lnTo>
                  <a:pt x="0" y="834560"/>
                </a:lnTo>
                <a:lnTo>
                  <a:pt x="170937" y="1005498"/>
                </a:lnTo>
                <a:lnTo>
                  <a:pt x="359890" y="816540"/>
                </a:lnTo>
                <a:lnTo>
                  <a:pt x="170937" y="816540"/>
                </a:lnTo>
                <a:lnTo>
                  <a:pt x="94489" y="740082"/>
                </a:lnTo>
                <a:close/>
              </a:path>
              <a:path w="673735" h="1005839">
                <a:moveTo>
                  <a:pt x="359911" y="188978"/>
                </a:moveTo>
                <a:lnTo>
                  <a:pt x="170937" y="188978"/>
                </a:lnTo>
                <a:lnTo>
                  <a:pt x="484728" y="502749"/>
                </a:lnTo>
                <a:lnTo>
                  <a:pt x="170937" y="816540"/>
                </a:lnTo>
                <a:lnTo>
                  <a:pt x="359890" y="816540"/>
                </a:lnTo>
                <a:lnTo>
                  <a:pt x="673675" y="502749"/>
                </a:lnTo>
                <a:lnTo>
                  <a:pt x="359911" y="188978"/>
                </a:lnTo>
                <a:close/>
              </a:path>
              <a:path w="673735" h="1005839">
                <a:moveTo>
                  <a:pt x="170937" y="0"/>
                </a:moveTo>
                <a:lnTo>
                  <a:pt x="0" y="170937"/>
                </a:lnTo>
                <a:lnTo>
                  <a:pt x="94489" y="265416"/>
                </a:lnTo>
                <a:lnTo>
                  <a:pt x="170937" y="188978"/>
                </a:lnTo>
                <a:lnTo>
                  <a:pt x="359911" y="188978"/>
                </a:lnTo>
                <a:lnTo>
                  <a:pt x="170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8FE2960E-C2EB-E94F-AD93-A8382CDA6803}"/>
              </a:ext>
            </a:extLst>
          </p:cNvPr>
          <p:cNvSpPr/>
          <p:nvPr userDrawn="1"/>
        </p:nvSpPr>
        <p:spPr>
          <a:xfrm>
            <a:off x="659133" y="2340319"/>
            <a:ext cx="249539" cy="384710"/>
          </a:xfrm>
          <a:custGeom>
            <a:avLst/>
            <a:gdLst/>
            <a:ahLst/>
            <a:cxnLst/>
            <a:rect l="l" t="t" r="r" b="b"/>
            <a:pathLst>
              <a:path w="411480" h="634364">
                <a:moveTo>
                  <a:pt x="94478" y="0"/>
                </a:moveTo>
                <a:lnTo>
                  <a:pt x="0" y="94478"/>
                </a:lnTo>
                <a:lnTo>
                  <a:pt x="222391" y="316880"/>
                </a:lnTo>
                <a:lnTo>
                  <a:pt x="0" y="539282"/>
                </a:lnTo>
                <a:lnTo>
                  <a:pt x="94478" y="633760"/>
                </a:lnTo>
                <a:lnTo>
                  <a:pt x="411359" y="316880"/>
                </a:lnTo>
                <a:lnTo>
                  <a:pt x="94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91C9A52-7F3F-F34F-8227-A7B5118419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380" y="2993503"/>
            <a:ext cx="4030147" cy="2541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911" b="0" i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add headline or quotation</a:t>
            </a:r>
          </a:p>
        </p:txBody>
      </p:sp>
    </p:spTree>
    <p:extLst>
      <p:ext uri="{BB962C8B-B14F-4D97-AF65-F5344CB8AC3E}">
        <p14:creationId xmlns:p14="http://schemas.microsoft.com/office/powerpoint/2010/main" val="378092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612DEC-26B3-7048-A438-0E9700E7779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324C391-CF4C-D54A-B79D-D686D837F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612" y="1140368"/>
            <a:ext cx="3334774" cy="4310846"/>
          </a:xfrm>
          <a:prstGeom prst="rect">
            <a:avLst/>
          </a:prstGeom>
        </p:spPr>
      </p:pic>
      <p:sp>
        <p:nvSpPr>
          <p:cNvPr id="6" name="Holder 4">
            <a:extLst>
              <a:ext uri="{FF2B5EF4-FFF2-40B4-BE49-F238E27FC236}">
                <a16:creationId xmlns:a16="http://schemas.microsoft.com/office/drawing/2014/main" id="{7C428C84-A136-FE4A-902E-127F92C6EE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0828" y="6484471"/>
            <a:ext cx="235462" cy="15401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1" b="0" i="0">
                <a:solidFill>
                  <a:schemeClr val="bg1"/>
                </a:solidFill>
                <a:latin typeface="Helvetica" pitchFamily="2" charset="0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>
                <a:solidFill>
                  <a:srgbClr val="FFFFFF"/>
                </a:solidFill>
              </a:rPr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>
              <a:solidFill>
                <a:srgbClr val="FFFFFF"/>
              </a:solidFill>
            </a:endParaRPr>
          </a:p>
        </p:txBody>
      </p:sp>
      <p:sp>
        <p:nvSpPr>
          <p:cNvPr id="8" name="object 117">
            <a:extLst>
              <a:ext uri="{FF2B5EF4-FFF2-40B4-BE49-F238E27FC236}">
                <a16:creationId xmlns:a16="http://schemas.microsoft.com/office/drawing/2014/main" id="{F1B7EA9B-34C1-3C45-89F8-2C9EE33C3814}"/>
              </a:ext>
            </a:extLst>
          </p:cNvPr>
          <p:cNvSpPr txBox="1">
            <a:spLocks/>
          </p:cNvSpPr>
          <p:nvPr userDrawn="1"/>
        </p:nvSpPr>
        <p:spPr>
          <a:xfrm>
            <a:off x="458705" y="6503913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6E0F1C8-0E61-0D4F-AAAC-CEC799C0F1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9651" y="1765521"/>
            <a:ext cx="7254553" cy="328075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4366" b="0" i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730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612DEC-26B3-7048-A438-0E9700E7779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64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324C391-CF4C-D54A-B79D-D686D837F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612" y="1140368"/>
            <a:ext cx="3334774" cy="4310846"/>
          </a:xfrm>
          <a:prstGeom prst="rect">
            <a:avLst/>
          </a:prstGeom>
        </p:spPr>
      </p:pic>
      <p:sp>
        <p:nvSpPr>
          <p:cNvPr id="6" name="Holder 4">
            <a:extLst>
              <a:ext uri="{FF2B5EF4-FFF2-40B4-BE49-F238E27FC236}">
                <a16:creationId xmlns:a16="http://schemas.microsoft.com/office/drawing/2014/main" id="{7C428C84-A136-FE4A-902E-127F92C6EE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0828" y="6484471"/>
            <a:ext cx="235462" cy="15401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1" b="0" i="0">
                <a:solidFill>
                  <a:schemeClr val="bg1"/>
                </a:solidFill>
                <a:latin typeface="Helvetica" pitchFamily="2" charset="0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>
                <a:solidFill>
                  <a:srgbClr val="FFFFFF"/>
                </a:solidFill>
              </a:rPr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>
              <a:solidFill>
                <a:srgbClr val="FFFFFF"/>
              </a:solidFill>
            </a:endParaRPr>
          </a:p>
        </p:txBody>
      </p:sp>
      <p:sp>
        <p:nvSpPr>
          <p:cNvPr id="8" name="object 117">
            <a:extLst>
              <a:ext uri="{FF2B5EF4-FFF2-40B4-BE49-F238E27FC236}">
                <a16:creationId xmlns:a16="http://schemas.microsoft.com/office/drawing/2014/main" id="{F1B7EA9B-34C1-3C45-89F8-2C9EE33C3814}"/>
              </a:ext>
            </a:extLst>
          </p:cNvPr>
          <p:cNvSpPr txBox="1">
            <a:spLocks/>
          </p:cNvSpPr>
          <p:nvPr userDrawn="1"/>
        </p:nvSpPr>
        <p:spPr>
          <a:xfrm>
            <a:off x="458705" y="6503913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54DA30C-6329-EA4B-AFFB-79DA039425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9651" y="1765521"/>
            <a:ext cx="7254553" cy="328075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4366" b="0" i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250650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7C8F6C-424B-5C43-9E9F-7B46D2232F6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17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5F99B5D-E6F5-3148-B42C-D669ECEAA8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612" y="1140368"/>
            <a:ext cx="3334774" cy="4310846"/>
          </a:xfrm>
          <a:prstGeom prst="rect">
            <a:avLst/>
          </a:prstGeom>
        </p:spPr>
      </p:pic>
      <p:sp>
        <p:nvSpPr>
          <p:cNvPr id="6" name="Holder 4">
            <a:extLst>
              <a:ext uri="{FF2B5EF4-FFF2-40B4-BE49-F238E27FC236}">
                <a16:creationId xmlns:a16="http://schemas.microsoft.com/office/drawing/2014/main" id="{A84A0074-5094-D946-B8CD-AC95F8A26B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0828" y="6484471"/>
            <a:ext cx="235462" cy="15401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1" b="0" i="0">
                <a:solidFill>
                  <a:schemeClr val="bg1"/>
                </a:solidFill>
                <a:latin typeface="Helvetica" pitchFamily="2" charset="0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>
                <a:solidFill>
                  <a:srgbClr val="FFFFFF"/>
                </a:solidFill>
              </a:rPr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>
              <a:solidFill>
                <a:srgbClr val="FFFFFF"/>
              </a:solidFill>
            </a:endParaRPr>
          </a:p>
        </p:txBody>
      </p:sp>
      <p:sp>
        <p:nvSpPr>
          <p:cNvPr id="8" name="object 117">
            <a:extLst>
              <a:ext uri="{FF2B5EF4-FFF2-40B4-BE49-F238E27FC236}">
                <a16:creationId xmlns:a16="http://schemas.microsoft.com/office/drawing/2014/main" id="{C2EAA49C-69BC-1F4D-B254-DBAE502FCF9C}"/>
              </a:ext>
            </a:extLst>
          </p:cNvPr>
          <p:cNvSpPr txBox="1">
            <a:spLocks/>
          </p:cNvSpPr>
          <p:nvPr userDrawn="1"/>
        </p:nvSpPr>
        <p:spPr>
          <a:xfrm>
            <a:off x="458705" y="6503913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6D49CF-0D98-DE46-95F0-868800342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9651" y="1765521"/>
            <a:ext cx="7254553" cy="328075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4366" b="0" i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353463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4EE846-5350-674D-B22A-7608710A82E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8CC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A8ED669-E750-6943-ACAE-1660FC2B8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612" y="1140368"/>
            <a:ext cx="3334774" cy="4310846"/>
          </a:xfrm>
          <a:prstGeom prst="rect">
            <a:avLst/>
          </a:prstGeom>
        </p:spPr>
      </p:pic>
      <p:sp>
        <p:nvSpPr>
          <p:cNvPr id="9" name="Holder 4">
            <a:extLst>
              <a:ext uri="{FF2B5EF4-FFF2-40B4-BE49-F238E27FC236}">
                <a16:creationId xmlns:a16="http://schemas.microsoft.com/office/drawing/2014/main" id="{113708DD-36BC-0645-B617-8BE75C7346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0828" y="6484471"/>
            <a:ext cx="235462" cy="15401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1" b="0" i="0">
                <a:solidFill>
                  <a:schemeClr val="bg1"/>
                </a:solidFill>
                <a:latin typeface="Helvetica" pitchFamily="2" charset="0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>
                <a:solidFill>
                  <a:srgbClr val="FFFFFF"/>
                </a:solidFill>
              </a:rPr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>
              <a:solidFill>
                <a:srgbClr val="FFFFFF"/>
              </a:solidFill>
            </a:endParaRPr>
          </a:p>
        </p:txBody>
      </p:sp>
      <p:sp>
        <p:nvSpPr>
          <p:cNvPr id="10" name="object 117">
            <a:extLst>
              <a:ext uri="{FF2B5EF4-FFF2-40B4-BE49-F238E27FC236}">
                <a16:creationId xmlns:a16="http://schemas.microsoft.com/office/drawing/2014/main" id="{F3D445D1-F31D-9D49-9879-AE60D3912B22}"/>
              </a:ext>
            </a:extLst>
          </p:cNvPr>
          <p:cNvSpPr txBox="1">
            <a:spLocks/>
          </p:cNvSpPr>
          <p:nvPr userDrawn="1"/>
        </p:nvSpPr>
        <p:spPr>
          <a:xfrm>
            <a:off x="458705" y="6503913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6A28519-7B04-DA45-BEBC-149957B340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9651" y="1765521"/>
            <a:ext cx="7254553" cy="328075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4366" b="0" i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3258981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states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>
            <a:extLst>
              <a:ext uri="{FF2B5EF4-FFF2-40B4-BE49-F238E27FC236}">
                <a16:creationId xmlns:a16="http://schemas.microsoft.com/office/drawing/2014/main" id="{060C2964-6791-194D-BAD1-54C676F4D6AE}"/>
              </a:ext>
            </a:extLst>
          </p:cNvPr>
          <p:cNvSpPr/>
          <p:nvPr userDrawn="1"/>
        </p:nvSpPr>
        <p:spPr>
          <a:xfrm>
            <a:off x="1" y="6743536"/>
            <a:ext cx="12192000" cy="114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C09B3F-5AC4-114E-9AB4-D66DC56A5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091" y="1303444"/>
            <a:ext cx="4942665" cy="134601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38" b="1" i="0" spc="-91">
                <a:solidFill>
                  <a:srgbClr val="11AAE3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14" name="object 113">
            <a:extLst>
              <a:ext uri="{FF2B5EF4-FFF2-40B4-BE49-F238E27FC236}">
                <a16:creationId xmlns:a16="http://schemas.microsoft.com/office/drawing/2014/main" id="{DB9F64F6-CA08-1B43-A04A-E5E59DEB024B}"/>
              </a:ext>
            </a:extLst>
          </p:cNvPr>
          <p:cNvSpPr/>
          <p:nvPr userDrawn="1"/>
        </p:nvSpPr>
        <p:spPr>
          <a:xfrm>
            <a:off x="-1" y="1904145"/>
            <a:ext cx="782157" cy="646908"/>
          </a:xfrm>
          <a:custGeom>
            <a:avLst/>
            <a:gdLst/>
            <a:ahLst/>
            <a:cxnLst/>
            <a:rect l="l" t="t" r="r" b="b"/>
            <a:pathLst>
              <a:path w="1169670" h="991869">
                <a:moveTo>
                  <a:pt x="0" y="991404"/>
                </a:moveTo>
                <a:lnTo>
                  <a:pt x="1169346" y="991404"/>
                </a:lnTo>
                <a:lnTo>
                  <a:pt x="1169346" y="0"/>
                </a:lnTo>
                <a:lnTo>
                  <a:pt x="0" y="0"/>
                </a:lnTo>
                <a:lnTo>
                  <a:pt x="0" y="991404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2900E3D-521D-8B4E-A37C-D4AE7965EC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35" y="2021685"/>
            <a:ext cx="338016" cy="43695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8CA31-9D85-224C-9F6A-CB59AAAD95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090" y="2814906"/>
            <a:ext cx="4944666" cy="4105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304" i="0">
                <a:solidFill>
                  <a:srgbClr val="11AAE3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9C839AD-71AB-4842-9E7D-99CA364406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090" y="3249440"/>
            <a:ext cx="4944666" cy="4105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304" i="0">
                <a:solidFill>
                  <a:srgbClr val="11AAE3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Phone | Email</a:t>
            </a:r>
          </a:p>
        </p:txBody>
      </p:sp>
      <p:pic>
        <p:nvPicPr>
          <p:cNvPr id="8" name="Picture 7" descr="A picture containing umbrella&#10;&#10;Description automatically generated">
            <a:extLst>
              <a:ext uri="{FF2B5EF4-FFF2-40B4-BE49-F238E27FC236}">
                <a16:creationId xmlns:a16="http://schemas.microsoft.com/office/drawing/2014/main" id="{69F052D3-7FB8-084A-A00E-1745270222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453" y="27241"/>
            <a:ext cx="7496090" cy="5048432"/>
          </a:xfrm>
          <a:prstGeom prst="rect">
            <a:avLst/>
          </a:prstGeom>
        </p:spPr>
      </p:pic>
      <p:pic>
        <p:nvPicPr>
          <p:cNvPr id="18" name="Picture 17" descr="A picture containing laptop, clock, meter, computer&#10;&#10;Description automatically generated">
            <a:extLst>
              <a:ext uri="{FF2B5EF4-FFF2-40B4-BE49-F238E27FC236}">
                <a16:creationId xmlns:a16="http://schemas.microsoft.com/office/drawing/2014/main" id="{A63CF2DF-68AE-3D4D-AFCC-EA8AC3374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02" y="4860290"/>
            <a:ext cx="2661806" cy="1750851"/>
          </a:xfrm>
          <a:prstGeom prst="rect">
            <a:avLst/>
          </a:prstGeom>
        </p:spPr>
      </p:pic>
      <p:sp>
        <p:nvSpPr>
          <p:cNvPr id="11" name="object 117">
            <a:extLst>
              <a:ext uri="{FF2B5EF4-FFF2-40B4-BE49-F238E27FC236}">
                <a16:creationId xmlns:a16="http://schemas.microsoft.com/office/drawing/2014/main" id="{CCFE0289-81CA-E945-9D1D-204CFF1C1E9A}"/>
              </a:ext>
            </a:extLst>
          </p:cNvPr>
          <p:cNvSpPr txBox="1">
            <a:spLocks/>
          </p:cNvSpPr>
          <p:nvPr userDrawn="1"/>
        </p:nvSpPr>
        <p:spPr>
          <a:xfrm>
            <a:off x="135254" y="6524921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CEA690B-4F0E-7A41-9337-4E0E2942B9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31" y="4963045"/>
            <a:ext cx="8212287" cy="15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00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9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color blo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DEABE8-273D-5447-B13A-845297155AE3}"/>
              </a:ext>
            </a:extLst>
          </p:cNvPr>
          <p:cNvSpPr/>
          <p:nvPr userDrawn="1"/>
        </p:nvSpPr>
        <p:spPr>
          <a:xfrm>
            <a:off x="53" y="0"/>
            <a:ext cx="12191947" cy="4584194"/>
          </a:xfrm>
          <a:prstGeom prst="rect">
            <a:avLst/>
          </a:prstGeom>
          <a:solidFill>
            <a:srgbClr val="11A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197694" y="1395727"/>
            <a:ext cx="6607650" cy="137483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638" b="1" i="0" spc="-91">
                <a:solidFill>
                  <a:schemeClr val="bg1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Presenter Name</a:t>
            </a:r>
            <a:endParaRPr dirty="0"/>
          </a:p>
        </p:txBody>
      </p:sp>
      <p:sp>
        <p:nvSpPr>
          <p:cNvPr id="11" name="object 117">
            <a:extLst>
              <a:ext uri="{FF2B5EF4-FFF2-40B4-BE49-F238E27FC236}">
                <a16:creationId xmlns:a16="http://schemas.microsoft.com/office/drawing/2014/main" id="{585C701E-E125-584E-9DEA-B29FD1270EAA}"/>
              </a:ext>
            </a:extLst>
          </p:cNvPr>
          <p:cNvSpPr txBox="1">
            <a:spLocks/>
          </p:cNvSpPr>
          <p:nvPr userDrawn="1"/>
        </p:nvSpPr>
        <p:spPr>
          <a:xfrm>
            <a:off x="135254" y="6617468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1CADE-88D8-AD49-9E95-89F3121209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1814" y="3001989"/>
            <a:ext cx="6607650" cy="4292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26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D85B31D-291F-EC42-8D69-3749C20930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1814" y="3461815"/>
            <a:ext cx="6607650" cy="4292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26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Phone | Email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1143C2D-B97E-AC41-91DB-C44CF3B58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50" y="2167806"/>
            <a:ext cx="369658" cy="47785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55338E-A84D-8343-AE1F-35DE9DC0401D}"/>
              </a:ext>
            </a:extLst>
          </p:cNvPr>
          <p:cNvCxnSpPr>
            <a:cxnSpLocks/>
          </p:cNvCxnSpPr>
          <p:nvPr userDrawn="1"/>
        </p:nvCxnSpPr>
        <p:spPr>
          <a:xfrm>
            <a:off x="1198023" y="2821345"/>
            <a:ext cx="3188306" cy="0"/>
          </a:xfrm>
          <a:prstGeom prst="line">
            <a:avLst/>
          </a:prstGeom>
          <a:ln w="76200">
            <a:solidFill>
              <a:srgbClr val="FA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laptop, clock, meter, computer&#10;&#10;Description automatically generated">
            <a:extLst>
              <a:ext uri="{FF2B5EF4-FFF2-40B4-BE49-F238E27FC236}">
                <a16:creationId xmlns:a16="http://schemas.microsoft.com/office/drawing/2014/main" id="{872FFAC0-5223-5947-8023-8382EE83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20" y="4834023"/>
            <a:ext cx="2648059" cy="1783445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28D5EAD-6BAB-A747-94AF-C1A0E3A29B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16" y="4963045"/>
            <a:ext cx="8212287" cy="15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25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4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1C93ACBC-D759-9447-AE75-AB6E15CE8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7"/>
          <a:stretch/>
        </p:blipFill>
        <p:spPr>
          <a:xfrm>
            <a:off x="0" y="0"/>
            <a:ext cx="12191947" cy="45895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DEABE8-273D-5447-B13A-845297155AE3}"/>
              </a:ext>
            </a:extLst>
          </p:cNvPr>
          <p:cNvSpPr/>
          <p:nvPr userDrawn="1"/>
        </p:nvSpPr>
        <p:spPr>
          <a:xfrm>
            <a:off x="0" y="2694"/>
            <a:ext cx="12191947" cy="4586888"/>
          </a:xfrm>
          <a:prstGeom prst="rect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bject 117">
            <a:extLst>
              <a:ext uri="{FF2B5EF4-FFF2-40B4-BE49-F238E27FC236}">
                <a16:creationId xmlns:a16="http://schemas.microsoft.com/office/drawing/2014/main" id="{585C701E-E125-584E-9DEA-B29FD1270EAA}"/>
              </a:ext>
            </a:extLst>
          </p:cNvPr>
          <p:cNvSpPr txBox="1">
            <a:spLocks/>
          </p:cNvSpPr>
          <p:nvPr userDrawn="1"/>
        </p:nvSpPr>
        <p:spPr>
          <a:xfrm>
            <a:off x="181462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12" name="Picture 11" descr="A picture containing laptop, clock, meter, computer&#10;&#10;Description automatically generated">
            <a:extLst>
              <a:ext uri="{FF2B5EF4-FFF2-40B4-BE49-F238E27FC236}">
                <a16:creationId xmlns:a16="http://schemas.microsoft.com/office/drawing/2014/main" id="{872FFAC0-5223-5947-8023-8382EE83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460" y="4834843"/>
            <a:ext cx="2587611" cy="1769372"/>
          </a:xfrm>
          <a:prstGeom prst="rect">
            <a:avLst/>
          </a:prstGeom>
        </p:spPr>
      </p:pic>
      <p:sp>
        <p:nvSpPr>
          <p:cNvPr id="17" name="object 117">
            <a:extLst>
              <a:ext uri="{FF2B5EF4-FFF2-40B4-BE49-F238E27FC236}">
                <a16:creationId xmlns:a16="http://schemas.microsoft.com/office/drawing/2014/main" id="{58FE5AAA-0157-F149-80DE-24FD3D13339B}"/>
              </a:ext>
            </a:extLst>
          </p:cNvPr>
          <p:cNvSpPr txBox="1">
            <a:spLocks/>
          </p:cNvSpPr>
          <p:nvPr userDrawn="1"/>
        </p:nvSpPr>
        <p:spPr>
          <a:xfrm>
            <a:off x="135254" y="6617468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15D6494-EB27-2845-B642-0EA74DC714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08" y="4963045"/>
            <a:ext cx="8212287" cy="1539817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271A56F6-3F1F-464A-816B-BF8F09EB3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694" y="1395727"/>
            <a:ext cx="6607650" cy="137483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638" b="1" i="0" spc="-91">
                <a:solidFill>
                  <a:schemeClr val="bg1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Presenter Name</a:t>
            </a:r>
            <a:endParaRPr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F624817-67AC-0544-9262-84461A2D3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1814" y="3001989"/>
            <a:ext cx="6607650" cy="4292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26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D96563D-4278-5E41-9956-881F4A3727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1814" y="3461815"/>
            <a:ext cx="6607650" cy="4292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26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Phone | Email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4621B35-7178-6149-9BC6-753ED9AD92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50" y="2167806"/>
            <a:ext cx="369658" cy="47785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6A9428-770F-304C-9A1E-52C5ECE50745}"/>
              </a:ext>
            </a:extLst>
          </p:cNvPr>
          <p:cNvCxnSpPr>
            <a:cxnSpLocks/>
          </p:cNvCxnSpPr>
          <p:nvPr userDrawn="1"/>
        </p:nvCxnSpPr>
        <p:spPr>
          <a:xfrm>
            <a:off x="1198023" y="2821345"/>
            <a:ext cx="3188306" cy="0"/>
          </a:xfrm>
          <a:prstGeom prst="line">
            <a:avLst/>
          </a:prstGeom>
          <a:ln w="76200">
            <a:solidFill>
              <a:srgbClr val="FA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62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>
          <p15:clr>
            <a:srgbClr val="FBAE40"/>
          </p15:clr>
        </p15:guide>
        <p15:guide id="2" pos="124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10" descr="foto_foot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ea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23851" y="6324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298CC-E979-B446-BB27-29E4A3C38408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316736"/>
            <a:ext cx="10972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3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103" y="2200683"/>
            <a:ext cx="10055795" cy="3662159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515100"/>
            <a:ext cx="12208936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467" y="6533865"/>
            <a:ext cx="651573" cy="32384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" y="6525702"/>
            <a:ext cx="783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D7D124-178F-4AC9-8A13-96C718980DB9}"/>
              </a:ext>
            </a:extLst>
          </p:cNvPr>
          <p:cNvSpPr/>
          <p:nvPr userDrawn="1"/>
        </p:nvSpPr>
        <p:spPr>
          <a:xfrm>
            <a:off x="0" y="1"/>
            <a:ext cx="12192000" cy="986223"/>
          </a:xfrm>
          <a:prstGeom prst="rect">
            <a:avLst/>
          </a:prstGeom>
          <a:gradFill flip="none" rotWithShape="1">
            <a:gsLst>
              <a:gs pos="0">
                <a:srgbClr val="008AC6">
                  <a:shade val="30000"/>
                  <a:satMod val="115000"/>
                </a:srgbClr>
              </a:gs>
              <a:gs pos="50000">
                <a:srgbClr val="008AC6">
                  <a:shade val="67500"/>
                  <a:satMod val="115000"/>
                </a:srgbClr>
              </a:gs>
              <a:gs pos="100000">
                <a:srgbClr val="008AC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270000" dist="2540000" dir="21540000" sx="200000" sy="2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7D37B1-D04E-439C-9597-8FC2DA59D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-78389"/>
            <a:ext cx="10972800" cy="1143000"/>
          </a:xfrm>
        </p:spPr>
        <p:txBody>
          <a:bodyPr>
            <a:normAutofit/>
          </a:bodyPr>
          <a:lstStyle>
            <a:lvl1pPr algn="ctr">
              <a:defRPr sz="360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072198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dd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16">
            <a:extLst>
              <a:ext uri="{FF2B5EF4-FFF2-40B4-BE49-F238E27FC236}">
                <a16:creationId xmlns:a16="http://schemas.microsoft.com/office/drawing/2014/main" id="{202EA22A-2577-6044-B628-547DD986D7CA}"/>
              </a:ext>
            </a:extLst>
          </p:cNvPr>
          <p:cNvSpPr/>
          <p:nvPr userDrawn="1"/>
        </p:nvSpPr>
        <p:spPr>
          <a:xfrm>
            <a:off x="1" y="6707795"/>
            <a:ext cx="12191999" cy="14999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object 117">
            <a:extLst>
              <a:ext uri="{FF2B5EF4-FFF2-40B4-BE49-F238E27FC236}">
                <a16:creationId xmlns:a16="http://schemas.microsoft.com/office/drawing/2014/main" id="{585C701E-E125-584E-9DEA-B29FD1270EAA}"/>
              </a:ext>
            </a:extLst>
          </p:cNvPr>
          <p:cNvSpPr txBox="1">
            <a:spLocks/>
          </p:cNvSpPr>
          <p:nvPr userDrawn="1"/>
        </p:nvSpPr>
        <p:spPr>
          <a:xfrm>
            <a:off x="181462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014FF3D-B7E8-4A46-BE6B-1FB71AC46A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936" y="5089831"/>
            <a:ext cx="2164853" cy="147162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8E374A-34A5-9540-A5EE-E0E74F9E4B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874" y="1"/>
            <a:ext cx="4894128" cy="67077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34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Holder 2">
            <a:extLst>
              <a:ext uri="{FF2B5EF4-FFF2-40B4-BE49-F238E27FC236}">
                <a16:creationId xmlns:a16="http://schemas.microsoft.com/office/drawing/2014/main" id="{2906F38B-E24B-5E43-B7FD-0F78B05FE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983" y="1626900"/>
            <a:ext cx="5693079" cy="12984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4124" b="1" i="0" spc="-91">
                <a:solidFill>
                  <a:srgbClr val="11AAE3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Insert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98B0776-ECEA-4E47-8983-9685F706E5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3528" y="3387771"/>
            <a:ext cx="5687534" cy="4105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668" b="1" i="1">
                <a:solidFill>
                  <a:srgbClr val="57585B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A9F23F9-60E2-FC4C-BAA3-DA5533967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983" y="3869706"/>
            <a:ext cx="5687534" cy="3546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940" b="0" i="1">
                <a:solidFill>
                  <a:srgbClr val="57585B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Title, Company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504D4E-9CF8-6345-8EF4-C7651DD23BCB}"/>
              </a:ext>
            </a:extLst>
          </p:cNvPr>
          <p:cNvCxnSpPr>
            <a:cxnSpLocks/>
          </p:cNvCxnSpPr>
          <p:nvPr userDrawn="1"/>
        </p:nvCxnSpPr>
        <p:spPr>
          <a:xfrm>
            <a:off x="1052256" y="2996675"/>
            <a:ext cx="4686848" cy="0"/>
          </a:xfrm>
          <a:prstGeom prst="line">
            <a:avLst/>
          </a:prstGeom>
          <a:ln w="57150">
            <a:solidFill>
              <a:srgbClr val="8CC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113">
            <a:extLst>
              <a:ext uri="{FF2B5EF4-FFF2-40B4-BE49-F238E27FC236}">
                <a16:creationId xmlns:a16="http://schemas.microsoft.com/office/drawing/2014/main" id="{65A30E66-0C2B-094A-A6A8-7C2C19117ADC}"/>
              </a:ext>
            </a:extLst>
          </p:cNvPr>
          <p:cNvSpPr/>
          <p:nvPr userDrawn="1"/>
        </p:nvSpPr>
        <p:spPr>
          <a:xfrm>
            <a:off x="0" y="1904145"/>
            <a:ext cx="708736" cy="674584"/>
          </a:xfrm>
          <a:custGeom>
            <a:avLst/>
            <a:gdLst/>
            <a:ahLst/>
            <a:cxnLst/>
            <a:rect l="l" t="t" r="r" b="b"/>
            <a:pathLst>
              <a:path w="1169670" h="991869">
                <a:moveTo>
                  <a:pt x="0" y="991404"/>
                </a:moveTo>
                <a:lnTo>
                  <a:pt x="1169346" y="991404"/>
                </a:lnTo>
                <a:lnTo>
                  <a:pt x="1169346" y="0"/>
                </a:lnTo>
                <a:lnTo>
                  <a:pt x="0" y="0"/>
                </a:lnTo>
                <a:lnTo>
                  <a:pt x="0" y="991404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7BDA084E-CD42-7C40-A1FA-C8CA937FC0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51" y="2016630"/>
            <a:ext cx="354325" cy="458034"/>
          </a:xfrm>
          <a:prstGeom prst="rect">
            <a:avLst/>
          </a:prstGeom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579B2F00-D56F-9B4E-BC9C-79B7B4A259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7983" y="4239368"/>
            <a:ext cx="5687534" cy="3546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940" b="0" i="1">
                <a:solidFill>
                  <a:srgbClr val="57585B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3879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olor block +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DEABE8-273D-5447-B13A-845297155AE3}"/>
              </a:ext>
            </a:extLst>
          </p:cNvPr>
          <p:cNvSpPr/>
          <p:nvPr userDrawn="1"/>
        </p:nvSpPr>
        <p:spPr>
          <a:xfrm>
            <a:off x="53" y="0"/>
            <a:ext cx="6650435" cy="6858000"/>
          </a:xfrm>
          <a:prstGeom prst="rect">
            <a:avLst/>
          </a:prstGeom>
          <a:solidFill>
            <a:srgbClr val="11A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898271" y="1257103"/>
            <a:ext cx="5196315" cy="197554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24" b="1" i="0" spc="-91">
                <a:solidFill>
                  <a:schemeClr val="bg1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dirty="0"/>
          </a:p>
        </p:txBody>
      </p:sp>
      <p:sp>
        <p:nvSpPr>
          <p:cNvPr id="11" name="object 117">
            <a:extLst>
              <a:ext uri="{FF2B5EF4-FFF2-40B4-BE49-F238E27FC236}">
                <a16:creationId xmlns:a16="http://schemas.microsoft.com/office/drawing/2014/main" id="{585C701E-E125-584E-9DEA-B29FD1270EAA}"/>
              </a:ext>
            </a:extLst>
          </p:cNvPr>
          <p:cNvSpPr txBox="1">
            <a:spLocks/>
          </p:cNvSpPr>
          <p:nvPr userDrawn="1"/>
        </p:nvSpPr>
        <p:spPr>
          <a:xfrm>
            <a:off x="135254" y="6617468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1CADE-88D8-AD49-9E95-89F3121209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571" y="4097582"/>
            <a:ext cx="5175222" cy="4292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26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D85B31D-291F-EC42-8D69-3749C20930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571" y="4524593"/>
            <a:ext cx="5175222" cy="4292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26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Phone | Email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1143C2D-B97E-AC41-91DB-C44CF3B58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97" y="2629884"/>
            <a:ext cx="369658" cy="47785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55338E-A84D-8343-AE1F-35DE9DC0401D}"/>
              </a:ext>
            </a:extLst>
          </p:cNvPr>
          <p:cNvCxnSpPr>
            <a:cxnSpLocks/>
          </p:cNvCxnSpPr>
          <p:nvPr userDrawn="1"/>
        </p:nvCxnSpPr>
        <p:spPr>
          <a:xfrm>
            <a:off x="899686" y="3336585"/>
            <a:ext cx="3171317" cy="0"/>
          </a:xfrm>
          <a:prstGeom prst="line">
            <a:avLst/>
          </a:prstGeom>
          <a:ln w="76200">
            <a:solidFill>
              <a:srgbClr val="FA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34E3D869-9723-B548-AC8A-09328DBB22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7067" y="1"/>
            <a:ext cx="5544936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34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3F335E-58B4-A244-B6ED-C86C31106A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571" y="3613831"/>
            <a:ext cx="5175222" cy="4292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26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407154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95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186BA37-F94F-CE41-B653-E35C0B66E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0295" y="5323518"/>
            <a:ext cx="2200878" cy="13149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413941" y="2298932"/>
            <a:ext cx="9518713" cy="8024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5214" b="1" i="0" spc="-91">
                <a:solidFill>
                  <a:srgbClr val="11AAE3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dirty="0"/>
          </a:p>
        </p:txBody>
      </p:sp>
      <p:sp>
        <p:nvSpPr>
          <p:cNvPr id="6" name="object 113">
            <a:extLst>
              <a:ext uri="{FF2B5EF4-FFF2-40B4-BE49-F238E27FC236}">
                <a16:creationId xmlns:a16="http://schemas.microsoft.com/office/drawing/2014/main" id="{6B242D1A-C452-094D-8E3F-8E027F0BABD4}"/>
              </a:ext>
            </a:extLst>
          </p:cNvPr>
          <p:cNvSpPr/>
          <p:nvPr userDrawn="1"/>
        </p:nvSpPr>
        <p:spPr>
          <a:xfrm>
            <a:off x="2" y="2273806"/>
            <a:ext cx="890197" cy="693116"/>
          </a:xfrm>
          <a:custGeom>
            <a:avLst/>
            <a:gdLst/>
            <a:ahLst/>
            <a:cxnLst/>
            <a:rect l="l" t="t" r="r" b="b"/>
            <a:pathLst>
              <a:path w="1169670" h="991869">
                <a:moveTo>
                  <a:pt x="0" y="991404"/>
                </a:moveTo>
                <a:lnTo>
                  <a:pt x="1169346" y="991404"/>
                </a:lnTo>
                <a:lnTo>
                  <a:pt x="1169346" y="0"/>
                </a:lnTo>
                <a:lnTo>
                  <a:pt x="0" y="0"/>
                </a:lnTo>
                <a:lnTo>
                  <a:pt x="0" y="991404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object 116">
            <a:extLst>
              <a:ext uri="{FF2B5EF4-FFF2-40B4-BE49-F238E27FC236}">
                <a16:creationId xmlns:a16="http://schemas.microsoft.com/office/drawing/2014/main" id="{202EA22A-2577-6044-B628-547DD986D7CA}"/>
              </a:ext>
            </a:extLst>
          </p:cNvPr>
          <p:cNvSpPr/>
          <p:nvPr userDrawn="1"/>
        </p:nvSpPr>
        <p:spPr>
          <a:xfrm>
            <a:off x="1" y="6707795"/>
            <a:ext cx="12191999" cy="14999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1143C2D-B97E-AC41-91DB-C44CF3B587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24" y="2416473"/>
            <a:ext cx="354325" cy="458034"/>
          </a:xfrm>
          <a:prstGeom prst="rect">
            <a:avLst/>
          </a:prstGeom>
        </p:spPr>
      </p:pic>
      <p:sp>
        <p:nvSpPr>
          <p:cNvPr id="11" name="object 117">
            <a:extLst>
              <a:ext uri="{FF2B5EF4-FFF2-40B4-BE49-F238E27FC236}">
                <a16:creationId xmlns:a16="http://schemas.microsoft.com/office/drawing/2014/main" id="{585C701E-E125-584E-9DEA-B29FD1270EAA}"/>
              </a:ext>
            </a:extLst>
          </p:cNvPr>
          <p:cNvSpPr txBox="1">
            <a:spLocks/>
          </p:cNvSpPr>
          <p:nvPr userDrawn="1"/>
        </p:nvSpPr>
        <p:spPr>
          <a:xfrm>
            <a:off x="181462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1CADE-88D8-AD49-9E95-89F3121209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3333" y="3360376"/>
            <a:ext cx="7392693" cy="5039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911" b="1" i="1">
                <a:solidFill>
                  <a:srgbClr val="57585B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D85B31D-291F-EC42-8D69-3749C20930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850" y="3947903"/>
            <a:ext cx="7392693" cy="3918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82" b="0" i="1">
                <a:solidFill>
                  <a:srgbClr val="57585B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0A0BA62-8CFB-254A-B19F-684A88FC61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2850" y="4423375"/>
            <a:ext cx="7392693" cy="3918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82" b="0" i="1">
                <a:solidFill>
                  <a:srgbClr val="57585B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9694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48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2726" y="487911"/>
            <a:ext cx="10411606" cy="5491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487" b="1" i="1">
                <a:solidFill>
                  <a:srgbClr val="0583C5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Helvetica" pitchFamily="2" charset="0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/>
          </a:p>
        </p:txBody>
      </p:sp>
      <p:sp>
        <p:nvSpPr>
          <p:cNvPr id="6" name="object 113">
            <a:extLst>
              <a:ext uri="{FF2B5EF4-FFF2-40B4-BE49-F238E27FC236}">
                <a16:creationId xmlns:a16="http://schemas.microsoft.com/office/drawing/2014/main" id="{6B242D1A-C452-094D-8E3F-8E027F0BABD4}"/>
              </a:ext>
            </a:extLst>
          </p:cNvPr>
          <p:cNvSpPr/>
          <p:nvPr userDrawn="1"/>
        </p:nvSpPr>
        <p:spPr>
          <a:xfrm>
            <a:off x="0" y="416083"/>
            <a:ext cx="709338" cy="601518"/>
          </a:xfrm>
          <a:custGeom>
            <a:avLst/>
            <a:gdLst/>
            <a:ahLst/>
            <a:cxnLst/>
            <a:rect l="l" t="t" r="r" b="b"/>
            <a:pathLst>
              <a:path w="1169670" h="991869">
                <a:moveTo>
                  <a:pt x="0" y="991404"/>
                </a:moveTo>
                <a:lnTo>
                  <a:pt x="1169346" y="991404"/>
                </a:lnTo>
                <a:lnTo>
                  <a:pt x="1169346" y="0"/>
                </a:lnTo>
                <a:lnTo>
                  <a:pt x="0" y="0"/>
                </a:lnTo>
                <a:lnTo>
                  <a:pt x="0" y="991404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116">
            <a:extLst>
              <a:ext uri="{FF2B5EF4-FFF2-40B4-BE49-F238E27FC236}">
                <a16:creationId xmlns:a16="http://schemas.microsoft.com/office/drawing/2014/main" id="{202EA22A-2577-6044-B628-547DD986D7CA}"/>
              </a:ext>
            </a:extLst>
          </p:cNvPr>
          <p:cNvSpPr/>
          <p:nvPr userDrawn="1"/>
        </p:nvSpPr>
        <p:spPr>
          <a:xfrm>
            <a:off x="1" y="6707795"/>
            <a:ext cx="12191999" cy="14999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1143C2D-B97E-AC41-91DB-C44CF3B587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94" y="512758"/>
            <a:ext cx="315750" cy="408168"/>
          </a:xfrm>
          <a:prstGeom prst="rect">
            <a:avLst/>
          </a:prstGeom>
        </p:spPr>
      </p:pic>
      <p:sp>
        <p:nvSpPr>
          <p:cNvPr id="11" name="object 117">
            <a:extLst>
              <a:ext uri="{FF2B5EF4-FFF2-40B4-BE49-F238E27FC236}">
                <a16:creationId xmlns:a16="http://schemas.microsoft.com/office/drawing/2014/main" id="{585C701E-E125-584E-9DEA-B29FD1270EAA}"/>
              </a:ext>
            </a:extLst>
          </p:cNvPr>
          <p:cNvSpPr txBox="1">
            <a:spLocks/>
          </p:cNvSpPr>
          <p:nvPr userDrawn="1"/>
        </p:nvSpPr>
        <p:spPr>
          <a:xfrm>
            <a:off x="366290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5D84D7-DD84-F84E-9525-C6C9DAC7B96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2726" y="1576833"/>
            <a:ext cx="10411606" cy="4347386"/>
          </a:xfrm>
          <a:prstGeom prst="rect">
            <a:avLst/>
          </a:prstGeom>
        </p:spPr>
        <p:txBody>
          <a:bodyPr>
            <a:normAutofit/>
          </a:bodyPr>
          <a:lstStyle>
            <a:lvl1pPr marL="277206" indent="-277206">
              <a:lnSpc>
                <a:spcPct val="100000"/>
              </a:lnSpc>
              <a:spcBef>
                <a:spcPts val="364"/>
              </a:spcBef>
              <a:spcAft>
                <a:spcPts val="1092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3032">
                <a:solidFill>
                  <a:schemeClr val="tx1"/>
                </a:solidFill>
                <a:latin typeface="Helvetica" pitchFamily="2" charset="0"/>
              </a:defRPr>
            </a:lvl1pPr>
            <a:lvl2pPr marL="623792" indent="-346558">
              <a:lnSpc>
                <a:spcPct val="130000"/>
              </a:lnSpc>
              <a:spcAft>
                <a:spcPts val="728"/>
              </a:spcAft>
              <a:buClr>
                <a:srgbClr val="8CC546"/>
              </a:buClr>
              <a:buSzPct val="120000"/>
              <a:buFont typeface="System Font Regular"/>
              <a:buChar char="-"/>
              <a:defRPr sz="2547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lnSpc>
                <a:spcPct val="114000"/>
              </a:lnSpc>
              <a:spcAft>
                <a:spcPts val="728"/>
              </a:spcAft>
              <a:buClr>
                <a:srgbClr val="8CC546"/>
              </a:buClr>
              <a:buFont typeface="Courier New" panose="02070309020205020404" pitchFamily="49" charset="0"/>
              <a:buChar char="o"/>
              <a:defRPr sz="1940" i="0"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243650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50">
          <p15:clr>
            <a:srgbClr val="FBAE40"/>
          </p15:clr>
        </p15:guide>
        <p15:guide id="2" pos="9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2726" y="487911"/>
            <a:ext cx="10411606" cy="5491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487" b="1" i="1">
                <a:solidFill>
                  <a:srgbClr val="0583C5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Helvetica" pitchFamily="2" charset="0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/>
          </a:p>
        </p:txBody>
      </p:sp>
      <p:sp>
        <p:nvSpPr>
          <p:cNvPr id="6" name="object 113">
            <a:extLst>
              <a:ext uri="{FF2B5EF4-FFF2-40B4-BE49-F238E27FC236}">
                <a16:creationId xmlns:a16="http://schemas.microsoft.com/office/drawing/2014/main" id="{6B242D1A-C452-094D-8E3F-8E027F0BABD4}"/>
              </a:ext>
            </a:extLst>
          </p:cNvPr>
          <p:cNvSpPr/>
          <p:nvPr userDrawn="1"/>
        </p:nvSpPr>
        <p:spPr>
          <a:xfrm>
            <a:off x="0" y="416083"/>
            <a:ext cx="709338" cy="601518"/>
          </a:xfrm>
          <a:custGeom>
            <a:avLst/>
            <a:gdLst/>
            <a:ahLst/>
            <a:cxnLst/>
            <a:rect l="l" t="t" r="r" b="b"/>
            <a:pathLst>
              <a:path w="1169670" h="991869">
                <a:moveTo>
                  <a:pt x="0" y="991404"/>
                </a:moveTo>
                <a:lnTo>
                  <a:pt x="1169346" y="991404"/>
                </a:lnTo>
                <a:lnTo>
                  <a:pt x="1169346" y="0"/>
                </a:lnTo>
                <a:lnTo>
                  <a:pt x="0" y="0"/>
                </a:lnTo>
                <a:lnTo>
                  <a:pt x="0" y="991404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116">
            <a:extLst>
              <a:ext uri="{FF2B5EF4-FFF2-40B4-BE49-F238E27FC236}">
                <a16:creationId xmlns:a16="http://schemas.microsoft.com/office/drawing/2014/main" id="{202EA22A-2577-6044-B628-547DD986D7CA}"/>
              </a:ext>
            </a:extLst>
          </p:cNvPr>
          <p:cNvSpPr/>
          <p:nvPr userDrawn="1"/>
        </p:nvSpPr>
        <p:spPr>
          <a:xfrm>
            <a:off x="1" y="6707795"/>
            <a:ext cx="12191999" cy="14999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1143C2D-B97E-AC41-91DB-C44CF3B587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94" y="512758"/>
            <a:ext cx="315750" cy="408168"/>
          </a:xfrm>
          <a:prstGeom prst="rect">
            <a:avLst/>
          </a:prstGeom>
        </p:spPr>
      </p:pic>
      <p:sp>
        <p:nvSpPr>
          <p:cNvPr id="11" name="object 117">
            <a:extLst>
              <a:ext uri="{FF2B5EF4-FFF2-40B4-BE49-F238E27FC236}">
                <a16:creationId xmlns:a16="http://schemas.microsoft.com/office/drawing/2014/main" id="{585C701E-E125-584E-9DEA-B29FD1270EAA}"/>
              </a:ext>
            </a:extLst>
          </p:cNvPr>
          <p:cNvSpPr txBox="1">
            <a:spLocks/>
          </p:cNvSpPr>
          <p:nvPr userDrawn="1"/>
        </p:nvSpPr>
        <p:spPr>
          <a:xfrm>
            <a:off x="366290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AB040-6B8D-094B-B1C5-9D711FB91C9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2726" y="1576833"/>
            <a:ext cx="4882351" cy="4347386"/>
          </a:xfrm>
          <a:prstGeom prst="rect">
            <a:avLst/>
          </a:prstGeom>
        </p:spPr>
        <p:txBody>
          <a:bodyPr>
            <a:normAutofit/>
          </a:bodyPr>
          <a:lstStyle>
            <a:lvl1pPr marL="277206" indent="-277206">
              <a:lnSpc>
                <a:spcPct val="100000"/>
              </a:lnSpc>
              <a:spcBef>
                <a:spcPts val="364"/>
              </a:spcBef>
              <a:spcAft>
                <a:spcPts val="1092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3032">
                <a:solidFill>
                  <a:schemeClr val="tx1"/>
                </a:solidFill>
                <a:latin typeface="Helvetica" pitchFamily="2" charset="0"/>
              </a:defRPr>
            </a:lvl1pPr>
            <a:lvl2pPr marL="623792" indent="-346558">
              <a:lnSpc>
                <a:spcPct val="130000"/>
              </a:lnSpc>
              <a:spcAft>
                <a:spcPts val="728"/>
              </a:spcAft>
              <a:buClr>
                <a:srgbClr val="8CC546"/>
              </a:buClr>
              <a:buSzPct val="120000"/>
              <a:buFont typeface="System Font Regular"/>
              <a:buChar char="-"/>
              <a:defRPr sz="2547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lnSpc>
                <a:spcPct val="114000"/>
              </a:lnSpc>
              <a:spcAft>
                <a:spcPts val="728"/>
              </a:spcAft>
              <a:buClr>
                <a:srgbClr val="8CC546"/>
              </a:buClr>
              <a:buFont typeface="Courier New" panose="02070309020205020404" pitchFamily="49" charset="0"/>
              <a:buChar char="o"/>
              <a:defRPr sz="1940" i="0"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	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9115AA-292B-0449-8EDF-69DC94BAF28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16923" y="1576833"/>
            <a:ext cx="4882351" cy="4347386"/>
          </a:xfrm>
          <a:prstGeom prst="rect">
            <a:avLst/>
          </a:prstGeom>
        </p:spPr>
        <p:txBody>
          <a:bodyPr>
            <a:normAutofit/>
          </a:bodyPr>
          <a:lstStyle>
            <a:lvl1pPr marL="277206" indent="-277206">
              <a:lnSpc>
                <a:spcPct val="100000"/>
              </a:lnSpc>
              <a:spcBef>
                <a:spcPts val="364"/>
              </a:spcBef>
              <a:spcAft>
                <a:spcPts val="1092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3032">
                <a:solidFill>
                  <a:schemeClr val="tx1"/>
                </a:solidFill>
                <a:latin typeface="Helvetica" pitchFamily="2" charset="0"/>
              </a:defRPr>
            </a:lvl1pPr>
            <a:lvl2pPr marL="623792" indent="-346558">
              <a:lnSpc>
                <a:spcPct val="130000"/>
              </a:lnSpc>
              <a:spcAft>
                <a:spcPts val="728"/>
              </a:spcAft>
              <a:buClr>
                <a:srgbClr val="8CC546"/>
              </a:buClr>
              <a:buSzPct val="120000"/>
              <a:buFont typeface="System Font Regular"/>
              <a:buChar char="-"/>
              <a:defRPr sz="2547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lnSpc>
                <a:spcPct val="114000"/>
              </a:lnSpc>
              <a:spcAft>
                <a:spcPts val="728"/>
              </a:spcAft>
              <a:buClr>
                <a:srgbClr val="8CC546"/>
              </a:buClr>
              <a:buFont typeface="Courier New" panose="02070309020205020404" pitchFamily="49" charset="0"/>
              <a:buChar char="o"/>
              <a:defRPr sz="1940" i="0"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	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8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50">
          <p15:clr>
            <a:srgbClr val="FBAE40"/>
          </p15:clr>
        </p15:guide>
        <p15:guide id="2" pos="63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(no chevr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2726" y="487911"/>
            <a:ext cx="10411606" cy="5491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487" b="1" i="1">
                <a:solidFill>
                  <a:srgbClr val="0583C5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Helvetica" pitchFamily="2" charset="0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/>
          </a:p>
        </p:txBody>
      </p:sp>
      <p:sp>
        <p:nvSpPr>
          <p:cNvPr id="7" name="object 116">
            <a:extLst>
              <a:ext uri="{FF2B5EF4-FFF2-40B4-BE49-F238E27FC236}">
                <a16:creationId xmlns:a16="http://schemas.microsoft.com/office/drawing/2014/main" id="{202EA22A-2577-6044-B628-547DD986D7CA}"/>
              </a:ext>
            </a:extLst>
          </p:cNvPr>
          <p:cNvSpPr/>
          <p:nvPr userDrawn="1"/>
        </p:nvSpPr>
        <p:spPr>
          <a:xfrm>
            <a:off x="1" y="6707795"/>
            <a:ext cx="12191999" cy="14999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bject 117">
            <a:extLst>
              <a:ext uri="{FF2B5EF4-FFF2-40B4-BE49-F238E27FC236}">
                <a16:creationId xmlns:a16="http://schemas.microsoft.com/office/drawing/2014/main" id="{585C701E-E125-584E-9DEA-B29FD1270EAA}"/>
              </a:ext>
            </a:extLst>
          </p:cNvPr>
          <p:cNvSpPr txBox="1">
            <a:spLocks/>
          </p:cNvSpPr>
          <p:nvPr userDrawn="1"/>
        </p:nvSpPr>
        <p:spPr>
          <a:xfrm>
            <a:off x="366290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782FF0-7089-2F4A-8B18-923CE200DA5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2726" y="1576833"/>
            <a:ext cx="10411606" cy="4347386"/>
          </a:xfrm>
          <a:prstGeom prst="rect">
            <a:avLst/>
          </a:prstGeom>
        </p:spPr>
        <p:txBody>
          <a:bodyPr>
            <a:normAutofit/>
          </a:bodyPr>
          <a:lstStyle>
            <a:lvl1pPr marL="277206" indent="-277206">
              <a:lnSpc>
                <a:spcPct val="100000"/>
              </a:lnSpc>
              <a:spcBef>
                <a:spcPts val="364"/>
              </a:spcBef>
              <a:spcAft>
                <a:spcPts val="1092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3032">
                <a:solidFill>
                  <a:schemeClr val="tx1"/>
                </a:solidFill>
                <a:latin typeface="Helvetica" pitchFamily="2" charset="0"/>
              </a:defRPr>
            </a:lvl1pPr>
            <a:lvl2pPr marL="623792" indent="-346558">
              <a:lnSpc>
                <a:spcPct val="130000"/>
              </a:lnSpc>
              <a:spcAft>
                <a:spcPts val="728"/>
              </a:spcAft>
              <a:buClr>
                <a:srgbClr val="8CC546"/>
              </a:buClr>
              <a:buSzPct val="120000"/>
              <a:buFont typeface="System Font Regular"/>
              <a:buChar char="-"/>
              <a:defRPr sz="2547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lnSpc>
                <a:spcPct val="114000"/>
              </a:lnSpc>
              <a:spcAft>
                <a:spcPts val="728"/>
              </a:spcAft>
              <a:buClr>
                <a:srgbClr val="8CC546"/>
              </a:buClr>
              <a:buFont typeface="Courier New" panose="02070309020205020404" pitchFamily="49" charset="0"/>
              <a:buChar char="o"/>
              <a:defRPr sz="1940" i="0"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	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3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90">
          <p15:clr>
            <a:srgbClr val="FBAE40"/>
          </p15:clr>
        </p15:guide>
        <p15:guide id="2" pos="633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(blue sidebar w/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865A5C2-A2AE-6C4C-BD8D-833D2CC0EF21}"/>
              </a:ext>
            </a:extLst>
          </p:cNvPr>
          <p:cNvSpPr/>
          <p:nvPr userDrawn="1"/>
        </p:nvSpPr>
        <p:spPr>
          <a:xfrm>
            <a:off x="1" y="-271"/>
            <a:ext cx="12192000" cy="685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 dirty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DB833B67-0326-384F-AE0B-FCD55643677C}"/>
              </a:ext>
            </a:extLst>
          </p:cNvPr>
          <p:cNvSpPr/>
          <p:nvPr userDrawn="1"/>
        </p:nvSpPr>
        <p:spPr>
          <a:xfrm>
            <a:off x="9142316" y="-367"/>
            <a:ext cx="3049684" cy="6858156"/>
          </a:xfrm>
          <a:custGeom>
            <a:avLst/>
            <a:gdLst/>
            <a:ahLst/>
            <a:cxnLst/>
            <a:rect l="l" t="t" r="r" b="b"/>
            <a:pathLst>
              <a:path w="9468485" h="11308715">
                <a:moveTo>
                  <a:pt x="0" y="11308556"/>
                </a:moveTo>
                <a:lnTo>
                  <a:pt x="9468381" y="11308556"/>
                </a:lnTo>
                <a:lnTo>
                  <a:pt x="946838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1AAE3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47DE2D7-8C1B-C24A-ADFF-76E8834F3870}"/>
              </a:ext>
            </a:extLst>
          </p:cNvPr>
          <p:cNvSpPr/>
          <p:nvPr userDrawn="1"/>
        </p:nvSpPr>
        <p:spPr>
          <a:xfrm>
            <a:off x="0" y="416077"/>
            <a:ext cx="709338" cy="601518"/>
          </a:xfrm>
          <a:custGeom>
            <a:avLst/>
            <a:gdLst/>
            <a:ahLst/>
            <a:cxnLst/>
            <a:rect l="l" t="t" r="r" b="b"/>
            <a:pathLst>
              <a:path w="1169670" h="991869">
                <a:moveTo>
                  <a:pt x="1169336" y="991414"/>
                </a:moveTo>
                <a:lnTo>
                  <a:pt x="0" y="991414"/>
                </a:lnTo>
                <a:lnTo>
                  <a:pt x="0" y="0"/>
                </a:lnTo>
                <a:lnTo>
                  <a:pt x="1169336" y="0"/>
                </a:lnTo>
                <a:lnTo>
                  <a:pt x="1169336" y="991414"/>
                </a:lnTo>
                <a:close/>
              </a:path>
            </a:pathLst>
          </a:custGeom>
          <a:solidFill>
            <a:srgbClr val="24AAE2"/>
          </a:solidFill>
        </p:spPr>
        <p:txBody>
          <a:bodyPr wrap="square" lIns="0" tIns="0" rIns="0" bIns="0" rtlCol="0"/>
          <a:lstStyle/>
          <a:p>
            <a:pPr marL="0" marR="0" lvl="0" indent="0" algn="l" defTabSz="55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1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789F7D92-438C-3B46-BDFB-3545E58E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26" y="467686"/>
            <a:ext cx="7388176" cy="5491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487" b="1" i="1">
                <a:solidFill>
                  <a:srgbClr val="0583C5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3E70B16-F103-8046-BE44-37CB22CFEC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94" y="512758"/>
            <a:ext cx="315750" cy="408168"/>
          </a:xfrm>
          <a:prstGeom prst="rect">
            <a:avLst/>
          </a:prstGeom>
        </p:spPr>
      </p:pic>
      <p:sp>
        <p:nvSpPr>
          <p:cNvPr id="9" name="object 117">
            <a:extLst>
              <a:ext uri="{FF2B5EF4-FFF2-40B4-BE49-F238E27FC236}">
                <a16:creationId xmlns:a16="http://schemas.microsoft.com/office/drawing/2014/main" id="{D1034C09-5615-4740-BE38-AF684ABDDFD5}"/>
              </a:ext>
            </a:extLst>
          </p:cNvPr>
          <p:cNvSpPr txBox="1">
            <a:spLocks/>
          </p:cNvSpPr>
          <p:nvPr userDrawn="1"/>
        </p:nvSpPr>
        <p:spPr>
          <a:xfrm>
            <a:off x="366290" y="6494192"/>
            <a:ext cx="1940708" cy="134565"/>
          </a:xfrm>
          <a:prstGeom prst="rect">
            <a:avLst/>
          </a:prstGeom>
        </p:spPr>
        <p:txBody>
          <a:bodyPr vert="horz" wrap="square" lIns="0" tIns="385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50" b="1" i="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492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©2020 Copyright NEEA.</a:t>
            </a:r>
            <a:r>
              <a:rPr kumimoji="0" lang="en-US" sz="849" b="0" i="0" u="none" strike="noStrike" kern="1200" cap="none" spc="-3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9B3701-B65D-4E4D-8811-C106A0ACEC5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74572" y="1765521"/>
            <a:ext cx="720835" cy="6866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92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B719DD5-68C0-BC44-A15C-7FD23CE708C6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861558" y="1765521"/>
            <a:ext cx="720835" cy="6866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92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BBBFC6B6-2310-1A43-B05A-41AD74934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181" y="2603717"/>
            <a:ext cx="3418315" cy="802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26" b="1" i="1">
                <a:solidFill>
                  <a:schemeClr val="tx1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093B1-81B4-3147-9B5B-C149ECC5A39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87181" y="3622100"/>
            <a:ext cx="3419343" cy="2440742"/>
          </a:xfrm>
          <a:prstGeom prst="rect">
            <a:avLst/>
          </a:prstGeom>
        </p:spPr>
        <p:txBody>
          <a:bodyPr>
            <a:normAutofit/>
          </a:bodyPr>
          <a:lstStyle>
            <a:lvl1pPr marL="285868" indent="-285868">
              <a:spcBef>
                <a:spcPts val="364"/>
              </a:spcBef>
              <a:spcAft>
                <a:spcPts val="910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2426">
                <a:solidFill>
                  <a:schemeClr val="tx1"/>
                </a:solidFill>
                <a:latin typeface="Helvetica" pitchFamily="2" charset="0"/>
              </a:defRPr>
            </a:lvl1pPr>
            <a:lvl2pPr marL="554480" indent="-277246">
              <a:buClr>
                <a:srgbClr val="8CC546"/>
              </a:buClr>
              <a:buSzPct val="120000"/>
              <a:buFont typeface="System Font Regular"/>
              <a:buChar char="-"/>
              <a:defRPr sz="1940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buClr>
                <a:srgbClr val="8CC546"/>
              </a:buClr>
              <a:buFont typeface="Courier New" panose="02070309020205020404" pitchFamily="49" charset="0"/>
              <a:buChar char="o"/>
              <a:defRPr sz="1455">
                <a:solidFill>
                  <a:srgbClr val="4E453F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A40189-E215-FF4D-AB01-3AF0B152A8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514608" y="4145474"/>
            <a:ext cx="2328851" cy="233899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34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A58D748-C7A7-1D49-BEBE-A431B8A2A2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1558" y="2603717"/>
            <a:ext cx="3418315" cy="802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26" b="1" i="1">
                <a:solidFill>
                  <a:schemeClr val="tx1"/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Sub-headline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3446F75-6D95-AB46-A794-A60DCB51B87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61558" y="3622100"/>
            <a:ext cx="3419343" cy="2440742"/>
          </a:xfrm>
          <a:prstGeom prst="rect">
            <a:avLst/>
          </a:prstGeom>
        </p:spPr>
        <p:txBody>
          <a:bodyPr>
            <a:normAutofit/>
          </a:bodyPr>
          <a:lstStyle>
            <a:lvl1pPr marL="285868" indent="-285868">
              <a:spcBef>
                <a:spcPts val="364"/>
              </a:spcBef>
              <a:spcAft>
                <a:spcPts val="910"/>
              </a:spcAft>
              <a:buClr>
                <a:srgbClr val="8CC546"/>
              </a:buClr>
              <a:buSzPct val="120000"/>
              <a:buFont typeface="Arial" panose="020B0604020202020204" pitchFamily="34" charset="0"/>
              <a:buChar char="•"/>
              <a:tabLst/>
              <a:defRPr sz="2426">
                <a:solidFill>
                  <a:schemeClr val="tx1"/>
                </a:solidFill>
                <a:latin typeface="Helvetica" pitchFamily="2" charset="0"/>
              </a:defRPr>
            </a:lvl1pPr>
            <a:lvl2pPr marL="554480" indent="-277246">
              <a:buClr>
                <a:srgbClr val="8CC546"/>
              </a:buClr>
              <a:buSzPct val="120000"/>
              <a:buFont typeface="System Font Regular"/>
              <a:buChar char="-"/>
              <a:defRPr sz="1940">
                <a:solidFill>
                  <a:srgbClr val="4E453F"/>
                </a:solidFill>
                <a:latin typeface="Helvetica" pitchFamily="2" charset="0"/>
              </a:defRPr>
            </a:lvl2pPr>
            <a:lvl3pPr marL="831712" indent="-277246">
              <a:buClr>
                <a:srgbClr val="8CC546"/>
              </a:buClr>
              <a:buFont typeface="Courier New" panose="02070309020205020404" pitchFamily="49" charset="0"/>
              <a:buChar char="o"/>
              <a:defRPr sz="1455">
                <a:solidFill>
                  <a:srgbClr val="4E453F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Bullet 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30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0">
          <p15:clr>
            <a:srgbClr val="FBAE40"/>
          </p15:clr>
        </p15:guide>
        <p15:guide id="2" pos="9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0828" y="6484471"/>
            <a:ext cx="235462" cy="154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1" b="1" i="0">
                <a:solidFill>
                  <a:srgbClr val="999999"/>
                </a:solidFill>
                <a:latin typeface="Helvetica" pitchFamily="2" charset="0"/>
                <a:cs typeface="Arial"/>
              </a:defRPr>
            </a:lvl1pPr>
          </a:lstStyle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‹#›</a:t>
            </a:fld>
            <a:endParaRPr lang="en-US" spc="-3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C09558F-0B1E-494A-9697-F77BB4209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786" y="471705"/>
            <a:ext cx="10515058" cy="60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A2BBB9-18FB-4243-87E3-CBE3FA580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86" y="1580690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650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hf hdr="0" dt="0"/>
  <p:txStyles>
    <p:titleStyle>
      <a:lvl1pPr eaLnBrk="1" hangingPunct="1">
        <a:defRPr sz="3487" b="1" i="1">
          <a:solidFill>
            <a:srgbClr val="0083CA"/>
          </a:solidFill>
          <a:latin typeface="Helvetica" pitchFamily="2" charset="0"/>
          <a:ea typeface="+mj-ea"/>
          <a:cs typeface="+mj-cs"/>
        </a:defRPr>
      </a:lvl1pPr>
    </p:titleStyle>
    <p:bodyStyle>
      <a:lvl1pPr marL="285910" indent="-285910" eaLnBrk="1" hangingPunct="1">
        <a:buClr>
          <a:srgbClr val="8CC546"/>
        </a:buClr>
        <a:buFont typeface="Arial" panose="020B0604020202020204" pitchFamily="34" charset="0"/>
        <a:buChar char="•"/>
        <a:tabLst/>
        <a:defRPr sz="3032">
          <a:solidFill>
            <a:srgbClr val="4E453F"/>
          </a:solidFill>
          <a:latin typeface="Helvetica" pitchFamily="2" charset="0"/>
          <a:ea typeface="+mn-ea"/>
          <a:cs typeface="+mn-cs"/>
        </a:defRPr>
      </a:lvl1pPr>
      <a:lvl2pPr marL="623792" indent="-346558" eaLnBrk="1" hangingPunct="1">
        <a:spcAft>
          <a:spcPts val="364"/>
        </a:spcAft>
        <a:buClr>
          <a:srgbClr val="8CC546"/>
        </a:buClr>
        <a:buSzPct val="120000"/>
        <a:buFont typeface="System Font Regular"/>
        <a:buChar char="-"/>
        <a:defRPr sz="2547">
          <a:solidFill>
            <a:srgbClr val="4E453F"/>
          </a:solidFill>
          <a:latin typeface="Helvetica" pitchFamily="2" charset="0"/>
          <a:ea typeface="+mn-ea"/>
          <a:cs typeface="+mn-cs"/>
        </a:defRPr>
      </a:lvl2pPr>
      <a:lvl3pPr marL="945332" indent="-285910" eaLnBrk="1" hangingPunct="1">
        <a:spcAft>
          <a:spcPts val="364"/>
        </a:spcAft>
        <a:buClr>
          <a:srgbClr val="8CC546"/>
        </a:buClr>
        <a:buFont typeface="Courier New" panose="02070309020205020404" pitchFamily="49" charset="0"/>
        <a:buChar char="o"/>
        <a:tabLst/>
        <a:defRPr sz="1940">
          <a:solidFill>
            <a:srgbClr val="4E453F"/>
          </a:solidFill>
          <a:latin typeface="Helvetica" pitchFamily="2" charset="0"/>
          <a:ea typeface="+mn-ea"/>
          <a:cs typeface="+mn-cs"/>
        </a:defRPr>
      </a:lvl3pPr>
      <a:lvl4pPr marL="831699" eaLnBrk="1" hangingPunct="1">
        <a:defRPr>
          <a:solidFill>
            <a:srgbClr val="4E453F"/>
          </a:solidFill>
          <a:latin typeface="Helvetica" pitchFamily="2" charset="0"/>
          <a:ea typeface="+mn-ea"/>
          <a:cs typeface="+mn-cs"/>
        </a:defRPr>
      </a:lvl4pPr>
      <a:lvl5pPr marL="1108933" eaLnBrk="1" hangingPunct="1">
        <a:defRPr>
          <a:solidFill>
            <a:srgbClr val="4E453F"/>
          </a:solidFill>
          <a:latin typeface="Helvetica" pitchFamily="2" charset="0"/>
          <a:ea typeface="+mn-ea"/>
          <a:cs typeface="+mn-cs"/>
        </a:defRPr>
      </a:lvl5pPr>
      <a:lvl6pPr marL="1386167" eaLnBrk="1" hangingPunct="1">
        <a:defRPr>
          <a:latin typeface="+mn-lt"/>
          <a:ea typeface="+mn-ea"/>
          <a:cs typeface="+mn-cs"/>
        </a:defRPr>
      </a:lvl6pPr>
      <a:lvl7pPr marL="1663400" eaLnBrk="1" hangingPunct="1">
        <a:defRPr>
          <a:latin typeface="+mn-lt"/>
          <a:ea typeface="+mn-ea"/>
          <a:cs typeface="+mn-cs"/>
        </a:defRPr>
      </a:lvl7pPr>
      <a:lvl8pPr marL="1940632" eaLnBrk="1" hangingPunct="1">
        <a:defRPr>
          <a:latin typeface="+mn-lt"/>
          <a:ea typeface="+mn-ea"/>
          <a:cs typeface="+mn-cs"/>
        </a:defRPr>
      </a:lvl8pPr>
      <a:lvl9pPr marL="22178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34" eaLnBrk="1" hangingPunct="1">
        <a:defRPr>
          <a:latin typeface="+mn-lt"/>
          <a:ea typeface="+mn-ea"/>
          <a:cs typeface="+mn-cs"/>
        </a:defRPr>
      </a:lvl2pPr>
      <a:lvl3pPr marL="554465" eaLnBrk="1" hangingPunct="1">
        <a:defRPr>
          <a:latin typeface="+mn-lt"/>
          <a:ea typeface="+mn-ea"/>
          <a:cs typeface="+mn-cs"/>
        </a:defRPr>
      </a:lvl3pPr>
      <a:lvl4pPr marL="831699" eaLnBrk="1" hangingPunct="1">
        <a:defRPr>
          <a:latin typeface="+mn-lt"/>
          <a:ea typeface="+mn-ea"/>
          <a:cs typeface="+mn-cs"/>
        </a:defRPr>
      </a:lvl4pPr>
      <a:lvl5pPr marL="1108933" eaLnBrk="1" hangingPunct="1">
        <a:defRPr>
          <a:latin typeface="+mn-lt"/>
          <a:ea typeface="+mn-ea"/>
          <a:cs typeface="+mn-cs"/>
        </a:defRPr>
      </a:lvl5pPr>
      <a:lvl6pPr marL="1386167" eaLnBrk="1" hangingPunct="1">
        <a:defRPr>
          <a:latin typeface="+mn-lt"/>
          <a:ea typeface="+mn-ea"/>
          <a:cs typeface="+mn-cs"/>
        </a:defRPr>
      </a:lvl6pPr>
      <a:lvl7pPr marL="1663400" eaLnBrk="1" hangingPunct="1">
        <a:defRPr>
          <a:latin typeface="+mn-lt"/>
          <a:ea typeface="+mn-ea"/>
          <a:cs typeface="+mn-cs"/>
        </a:defRPr>
      </a:lvl7pPr>
      <a:lvl8pPr marL="1940632" eaLnBrk="1" hangingPunct="1">
        <a:defRPr>
          <a:latin typeface="+mn-lt"/>
          <a:ea typeface="+mn-ea"/>
          <a:cs typeface="+mn-cs"/>
        </a:defRPr>
      </a:lvl8pPr>
      <a:lvl9pPr marL="2217866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2">
          <p15:clr>
            <a:srgbClr val="F26B43"/>
          </p15:clr>
        </p15:guide>
        <p15:guide id="2" pos="9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359E0E-F301-2E40-9B56-C1180ABA1C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Jeff Harris 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39F524-9864-364B-9AB5-58A6EA49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Chief Transformation Officer, NEEA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ED9A69-2F33-1247-B803-EBFD3A1691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July 10, 2020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97E1E3-62A9-A14E-BAFA-C28EA76B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 Setting for Market Transformation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970F1-F53A-4195-A3D2-B4AF4ADC2636}"/>
              </a:ext>
            </a:extLst>
          </p:cNvPr>
          <p:cNvSpPr txBox="1"/>
          <p:nvPr/>
        </p:nvSpPr>
        <p:spPr>
          <a:xfrm>
            <a:off x="1885260" y="5061098"/>
            <a:ext cx="7503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cap="all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Classification Level: Public</a:t>
            </a:r>
          </a:p>
        </p:txBody>
      </p:sp>
    </p:spTree>
    <p:extLst>
      <p:ext uri="{BB962C8B-B14F-4D97-AF65-F5344CB8AC3E}">
        <p14:creationId xmlns:p14="http://schemas.microsoft.com/office/powerpoint/2010/main" val="180256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7ABDE-9390-8740-9595-43B0D6546D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5402">
              <a:spcBef>
                <a:spcPts val="30"/>
              </a:spcBef>
            </a:pPr>
            <a:fld id="{81D60167-4931-47E6-BA6A-407CBD079E47}" type="slidenum">
              <a:rPr lang="en-US" spc="-3"/>
              <a:pPr marL="15402">
                <a:spcBef>
                  <a:spcPts val="30"/>
                </a:spcBef>
              </a:pPr>
              <a:t>10</a:t>
            </a:fld>
            <a:endParaRPr lang="en-US" spc="-3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3AE67C-5201-5045-8B9A-82C3943EBD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from 2015-2019 Funding Cycle</a:t>
            </a:r>
          </a:p>
        </p:txBody>
      </p:sp>
    </p:spTree>
    <p:extLst>
      <p:ext uri="{BB962C8B-B14F-4D97-AF65-F5344CB8AC3E}">
        <p14:creationId xmlns:p14="http://schemas.microsoft.com/office/powerpoint/2010/main" val="298917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405D9-8E29-EF48-8FB7-5EF193A21D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5402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1" b="0" i="0" u="none" strike="noStrike" kern="1200" cap="none" spc="-3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pPr marL="15402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1" b="0" i="0" u="none" strike="noStrike" kern="1200" cap="none" spc="-3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EC542A8-11F0-410B-A31B-AD3EE92D2B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182" y="1862071"/>
            <a:ext cx="8052085" cy="549102"/>
          </a:xfrm>
        </p:spPr>
        <p:txBody>
          <a:bodyPr>
            <a:normAutofit fontScale="92500"/>
          </a:bodyPr>
          <a:lstStyle/>
          <a:p>
            <a:r>
              <a:rPr lang="en-US" dirty="0"/>
              <a:t>Portfolio metrics are designed to track across lifecycle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55C25-6780-3747-BC92-D6F485CF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Portfolio Success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C2444D7-E4C5-439E-ABDD-2E66928A1496}"/>
              </a:ext>
            </a:extLst>
          </p:cNvPr>
          <p:cNvSpPr txBox="1">
            <a:spLocks/>
          </p:cNvSpPr>
          <p:nvPr/>
        </p:nvSpPr>
        <p:spPr>
          <a:xfrm>
            <a:off x="130828" y="6484471"/>
            <a:ext cx="235462" cy="154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1" b="0" i="0" kern="1200">
                <a:solidFill>
                  <a:srgbClr val="999999"/>
                </a:solidFill>
                <a:latin typeface="Helvetica" pitchFamily="2" charset="0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276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1" b="0" i="0" u="none" strike="noStrike" kern="1200" cap="none" spc="-3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pPr marL="15402" marR="0" lvl="0" indent="0" algn="l" defTabSz="554276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1" b="0" i="0" u="none" strike="noStrike" kern="1200" cap="none" spc="-3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2AF17-844F-4D6E-AB7A-ACFE466886FF}"/>
              </a:ext>
            </a:extLst>
          </p:cNvPr>
          <p:cNvSpPr txBox="1"/>
          <p:nvPr/>
        </p:nvSpPr>
        <p:spPr>
          <a:xfrm>
            <a:off x="2907139" y="2542208"/>
            <a:ext cx="185029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Program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26C11-0C69-4A82-8A7E-A40327FCF874}"/>
              </a:ext>
            </a:extLst>
          </p:cNvPr>
          <p:cNvSpPr txBox="1"/>
          <p:nvPr/>
        </p:nvSpPr>
        <p:spPr>
          <a:xfrm>
            <a:off x="4790589" y="2533729"/>
            <a:ext cx="18503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9032C-C9A5-4C43-8C70-6BBFDCDE6826}"/>
              </a:ext>
            </a:extLst>
          </p:cNvPr>
          <p:cNvSpPr txBox="1"/>
          <p:nvPr/>
        </p:nvSpPr>
        <p:spPr>
          <a:xfrm>
            <a:off x="966227" y="2533729"/>
            <a:ext cx="190776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Concept Development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CFB4A5-5E1B-4A08-AE92-593102837CCF}"/>
              </a:ext>
            </a:extLst>
          </p:cNvPr>
          <p:cNvSpPr txBox="1"/>
          <p:nvPr/>
        </p:nvSpPr>
        <p:spPr>
          <a:xfrm>
            <a:off x="6674040" y="2540781"/>
            <a:ext cx="2156061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Long-term Monitoring &amp; Tracking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FE1867-7C91-4029-89DF-FB4493C17C9C}"/>
              </a:ext>
            </a:extLst>
          </p:cNvPr>
          <p:cNvGrpSpPr/>
          <p:nvPr/>
        </p:nvGrpSpPr>
        <p:grpSpPr>
          <a:xfrm rot="5400000">
            <a:off x="4580998" y="1999822"/>
            <a:ext cx="820893" cy="7895648"/>
            <a:chOff x="449816" y="1968759"/>
            <a:chExt cx="716511" cy="4170784"/>
          </a:xfrm>
        </p:grpSpPr>
        <p:sp>
          <p:nvSpPr>
            <p:cNvPr id="24" name="Up Arrow 1">
              <a:extLst>
                <a:ext uri="{FF2B5EF4-FFF2-40B4-BE49-F238E27FC236}">
                  <a16:creationId xmlns:a16="http://schemas.microsoft.com/office/drawing/2014/main" id="{15E9FB43-2614-4815-907A-D81A0104A8EE}"/>
                </a:ext>
              </a:extLst>
            </p:cNvPr>
            <p:cNvSpPr/>
            <p:nvPr/>
          </p:nvSpPr>
          <p:spPr>
            <a:xfrm>
              <a:off x="449816" y="1968759"/>
              <a:ext cx="716511" cy="4170784"/>
            </a:xfrm>
            <a:prstGeom prst="upArrow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2C336E-9649-43A7-891B-009C51E1AF4A}"/>
                </a:ext>
              </a:extLst>
            </p:cNvPr>
            <p:cNvSpPr txBox="1"/>
            <p:nvPr/>
          </p:nvSpPr>
          <p:spPr>
            <a:xfrm rot="16200000">
              <a:off x="50778" y="3904420"/>
              <a:ext cx="1555628" cy="2757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758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Level of Program Maturity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A31DB90-117D-4110-86C3-2599C07901BE}"/>
              </a:ext>
            </a:extLst>
          </p:cNvPr>
          <p:cNvSpPr/>
          <p:nvPr/>
        </p:nvSpPr>
        <p:spPr>
          <a:xfrm>
            <a:off x="1249178" y="3250046"/>
            <a:ext cx="973007" cy="985698"/>
          </a:xfrm>
          <a:prstGeom prst="ellipse">
            <a:avLst/>
          </a:prstGeom>
          <a:solidFill>
            <a:srgbClr val="DBEACF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 descr="Upward trend">
            <a:extLst>
              <a:ext uri="{FF2B5EF4-FFF2-40B4-BE49-F238E27FC236}">
                <a16:creationId xmlns:a16="http://schemas.microsoft.com/office/drawing/2014/main" id="{5E31AE53-733E-4EA7-9233-A1141922A485}"/>
              </a:ext>
            </a:extLst>
          </p:cNvPr>
          <p:cNvSpPr/>
          <p:nvPr/>
        </p:nvSpPr>
        <p:spPr>
          <a:xfrm>
            <a:off x="1421179" y="3411319"/>
            <a:ext cx="641083" cy="64944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A986D3A-E112-4CF2-98FF-284A5054D7C5}"/>
              </a:ext>
            </a:extLst>
          </p:cNvPr>
          <p:cNvGrpSpPr/>
          <p:nvPr/>
        </p:nvGrpSpPr>
        <p:grpSpPr>
          <a:xfrm>
            <a:off x="2873008" y="3130193"/>
            <a:ext cx="3764666" cy="2574571"/>
            <a:chOff x="2873008" y="3130193"/>
            <a:chExt cx="3764666" cy="181995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CFB8D3-3EDF-49FD-9A98-E6E9B7A1D4D3}"/>
                </a:ext>
              </a:extLst>
            </p:cNvPr>
            <p:cNvCxnSpPr>
              <a:cxnSpLocks/>
            </p:cNvCxnSpPr>
            <p:nvPr/>
          </p:nvCxnSpPr>
          <p:spPr>
            <a:xfrm>
              <a:off x="2873008" y="3130193"/>
              <a:ext cx="0" cy="181995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E775B4-6BD5-4D6B-9378-21096E2D1C86}"/>
                </a:ext>
              </a:extLst>
            </p:cNvPr>
            <p:cNvCxnSpPr>
              <a:cxnSpLocks/>
            </p:cNvCxnSpPr>
            <p:nvPr/>
          </p:nvCxnSpPr>
          <p:spPr>
            <a:xfrm>
              <a:off x="4790589" y="3130193"/>
              <a:ext cx="0" cy="181995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BB5F0D8-15AF-417B-8B7C-36E982C41035}"/>
                </a:ext>
              </a:extLst>
            </p:cNvPr>
            <p:cNvCxnSpPr>
              <a:cxnSpLocks/>
            </p:cNvCxnSpPr>
            <p:nvPr/>
          </p:nvCxnSpPr>
          <p:spPr>
            <a:xfrm>
              <a:off x="6637674" y="3130193"/>
              <a:ext cx="0" cy="181995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CC43D11-C957-4E85-9F95-A8D2299EAAFF}"/>
              </a:ext>
            </a:extLst>
          </p:cNvPr>
          <p:cNvGrpSpPr/>
          <p:nvPr/>
        </p:nvGrpSpPr>
        <p:grpSpPr>
          <a:xfrm>
            <a:off x="5801296" y="4535101"/>
            <a:ext cx="922183" cy="922901"/>
            <a:chOff x="3273965" y="4397442"/>
            <a:chExt cx="1122246" cy="112224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E60F7C8-6166-473F-A855-20152EA3CF61}"/>
                </a:ext>
              </a:extLst>
            </p:cNvPr>
            <p:cNvSpPr/>
            <p:nvPr/>
          </p:nvSpPr>
          <p:spPr>
            <a:xfrm>
              <a:off x="3273965" y="4397442"/>
              <a:ext cx="1122246" cy="1122246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597ED2-091D-45DA-B19C-77ACE1BDEE08}"/>
                </a:ext>
              </a:extLst>
            </p:cNvPr>
            <p:cNvSpPr/>
            <p:nvPr/>
          </p:nvSpPr>
          <p:spPr>
            <a:xfrm>
              <a:off x="3510332" y="4636609"/>
              <a:ext cx="643912" cy="643912"/>
            </a:xfrm>
            <a:prstGeom prst="rect">
              <a:avLst/>
            </a:pr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0CDA5B64-B65B-4E8B-984B-A1C8ABCE1CA9}"/>
              </a:ext>
            </a:extLst>
          </p:cNvPr>
          <p:cNvSpPr/>
          <p:nvPr/>
        </p:nvSpPr>
        <p:spPr>
          <a:xfrm>
            <a:off x="6557799" y="4526622"/>
            <a:ext cx="2733808" cy="928061"/>
          </a:xfrm>
          <a:prstGeom prst="rightArrow">
            <a:avLst/>
          </a:prstGeom>
          <a:solidFill>
            <a:srgbClr val="DBE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Energy Savings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A92F6B0-471C-465E-AEE9-7FFD640573CB}"/>
              </a:ext>
            </a:extLst>
          </p:cNvPr>
          <p:cNvSpPr/>
          <p:nvPr/>
        </p:nvSpPr>
        <p:spPr>
          <a:xfrm>
            <a:off x="2146074" y="3278865"/>
            <a:ext cx="2681682" cy="928061"/>
          </a:xfrm>
          <a:prstGeom prst="rightArrow">
            <a:avLst/>
          </a:prstGeom>
          <a:solidFill>
            <a:srgbClr val="DBE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Pipeline Health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7614EE3-1E26-4BFB-9D32-DD1D584BFAEA}"/>
              </a:ext>
            </a:extLst>
          </p:cNvPr>
          <p:cNvSpPr/>
          <p:nvPr/>
        </p:nvSpPr>
        <p:spPr>
          <a:xfrm>
            <a:off x="4287456" y="3905181"/>
            <a:ext cx="922183" cy="922901"/>
          </a:xfrm>
          <a:prstGeom prst="ellipse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5330652-1D21-4863-A2E5-3797C31D04AD}"/>
              </a:ext>
            </a:extLst>
          </p:cNvPr>
          <p:cNvSpPr/>
          <p:nvPr/>
        </p:nvSpPr>
        <p:spPr>
          <a:xfrm>
            <a:off x="5043959" y="3896702"/>
            <a:ext cx="3236942" cy="928061"/>
          </a:xfrm>
          <a:prstGeom prst="rightArrow">
            <a:avLst/>
          </a:prstGeom>
          <a:solidFill>
            <a:srgbClr val="DBE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Market Progress</a:t>
            </a:r>
          </a:p>
        </p:txBody>
      </p:sp>
      <p:sp>
        <p:nvSpPr>
          <p:cNvPr id="31" name="Rectangle 30" descr="Thumbs Up Sign">
            <a:extLst>
              <a:ext uri="{FF2B5EF4-FFF2-40B4-BE49-F238E27FC236}">
                <a16:creationId xmlns:a16="http://schemas.microsoft.com/office/drawing/2014/main" id="{5FC7A10E-258C-4B29-8C81-72A3DE5ABF4A}"/>
              </a:ext>
            </a:extLst>
          </p:cNvPr>
          <p:cNvSpPr/>
          <p:nvPr/>
        </p:nvSpPr>
        <p:spPr>
          <a:xfrm>
            <a:off x="4458647" y="4050510"/>
            <a:ext cx="597581" cy="562002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72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405D9-8E29-EF48-8FB7-5EF193A21D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5402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1" b="0" i="0" u="none" strike="noStrike" kern="1200" cap="none" spc="-3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pPr marL="15402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1" b="0" i="0" u="none" strike="noStrike" kern="1200" cap="none" spc="-3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EC542A8-11F0-410B-A31B-AD3EE92D2B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182" y="1862071"/>
            <a:ext cx="8052085" cy="549102"/>
          </a:xfrm>
        </p:spPr>
        <p:txBody>
          <a:bodyPr>
            <a:normAutofit fontScale="92500"/>
          </a:bodyPr>
          <a:lstStyle/>
          <a:p>
            <a:r>
              <a:rPr lang="en-US" dirty="0"/>
              <a:t>Portfolio metrics are designed to track across lifecycle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55C25-6780-3747-BC92-D6F485CF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Portfolio Success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C2444D7-E4C5-439E-ABDD-2E66928A1496}"/>
              </a:ext>
            </a:extLst>
          </p:cNvPr>
          <p:cNvSpPr txBox="1">
            <a:spLocks/>
          </p:cNvSpPr>
          <p:nvPr/>
        </p:nvSpPr>
        <p:spPr>
          <a:xfrm>
            <a:off x="130828" y="6484471"/>
            <a:ext cx="235462" cy="154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1" b="0" i="0" kern="1200">
                <a:solidFill>
                  <a:srgbClr val="999999"/>
                </a:solidFill>
                <a:latin typeface="Helvetica" pitchFamily="2" charset="0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276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1" b="0" i="0" u="none" strike="noStrike" kern="1200" cap="none" spc="-3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pPr marL="15402" marR="0" lvl="0" indent="0" algn="l" defTabSz="554276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1" b="0" i="0" u="none" strike="noStrike" kern="1200" cap="none" spc="-3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2AF17-844F-4D6E-AB7A-ACFE466886FF}"/>
              </a:ext>
            </a:extLst>
          </p:cNvPr>
          <p:cNvSpPr txBox="1"/>
          <p:nvPr/>
        </p:nvSpPr>
        <p:spPr>
          <a:xfrm>
            <a:off x="2907139" y="2542208"/>
            <a:ext cx="185029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Program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26C11-0C69-4A82-8A7E-A40327FCF874}"/>
              </a:ext>
            </a:extLst>
          </p:cNvPr>
          <p:cNvSpPr txBox="1"/>
          <p:nvPr/>
        </p:nvSpPr>
        <p:spPr>
          <a:xfrm>
            <a:off x="4790589" y="2533729"/>
            <a:ext cx="18503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9032C-C9A5-4C43-8C70-6BBFDCDE6826}"/>
              </a:ext>
            </a:extLst>
          </p:cNvPr>
          <p:cNvSpPr txBox="1"/>
          <p:nvPr/>
        </p:nvSpPr>
        <p:spPr>
          <a:xfrm>
            <a:off x="966227" y="2533729"/>
            <a:ext cx="190776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Concept Development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CFB4A5-5E1B-4A08-AE92-593102837CCF}"/>
              </a:ext>
            </a:extLst>
          </p:cNvPr>
          <p:cNvSpPr txBox="1"/>
          <p:nvPr/>
        </p:nvSpPr>
        <p:spPr>
          <a:xfrm>
            <a:off x="6674040" y="2540781"/>
            <a:ext cx="2156061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Long-term Monitoring &amp; Tracking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FE1867-7C91-4029-89DF-FB4493C17C9C}"/>
              </a:ext>
            </a:extLst>
          </p:cNvPr>
          <p:cNvGrpSpPr/>
          <p:nvPr/>
        </p:nvGrpSpPr>
        <p:grpSpPr>
          <a:xfrm rot="5400000">
            <a:off x="4565756" y="2057175"/>
            <a:ext cx="851373" cy="7895648"/>
            <a:chOff x="449816" y="1968759"/>
            <a:chExt cx="716511" cy="4170784"/>
          </a:xfrm>
        </p:grpSpPr>
        <p:sp>
          <p:nvSpPr>
            <p:cNvPr id="24" name="Up Arrow 1">
              <a:extLst>
                <a:ext uri="{FF2B5EF4-FFF2-40B4-BE49-F238E27FC236}">
                  <a16:creationId xmlns:a16="http://schemas.microsoft.com/office/drawing/2014/main" id="{15E9FB43-2614-4815-907A-D81A0104A8EE}"/>
                </a:ext>
              </a:extLst>
            </p:cNvPr>
            <p:cNvSpPr/>
            <p:nvPr/>
          </p:nvSpPr>
          <p:spPr>
            <a:xfrm>
              <a:off x="449816" y="1968759"/>
              <a:ext cx="716511" cy="4170784"/>
            </a:xfrm>
            <a:prstGeom prst="upArrow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2C336E-9649-43A7-891B-009C51E1AF4A}"/>
                </a:ext>
              </a:extLst>
            </p:cNvPr>
            <p:cNvSpPr txBox="1"/>
            <p:nvPr/>
          </p:nvSpPr>
          <p:spPr>
            <a:xfrm rot="16200000">
              <a:off x="50778" y="3904420"/>
              <a:ext cx="1555628" cy="2757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758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Level of Program Maturity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A31DB90-117D-4110-86C3-2599C07901BE}"/>
              </a:ext>
            </a:extLst>
          </p:cNvPr>
          <p:cNvSpPr/>
          <p:nvPr/>
        </p:nvSpPr>
        <p:spPr>
          <a:xfrm>
            <a:off x="1249178" y="3250046"/>
            <a:ext cx="973007" cy="985698"/>
          </a:xfrm>
          <a:prstGeom prst="ellipse">
            <a:avLst/>
          </a:prstGeom>
          <a:solidFill>
            <a:srgbClr val="DBEACF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 descr="Upward trend">
            <a:extLst>
              <a:ext uri="{FF2B5EF4-FFF2-40B4-BE49-F238E27FC236}">
                <a16:creationId xmlns:a16="http://schemas.microsoft.com/office/drawing/2014/main" id="{5E31AE53-733E-4EA7-9233-A1141922A485}"/>
              </a:ext>
            </a:extLst>
          </p:cNvPr>
          <p:cNvSpPr/>
          <p:nvPr/>
        </p:nvSpPr>
        <p:spPr>
          <a:xfrm>
            <a:off x="1421179" y="3411319"/>
            <a:ext cx="641083" cy="64944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A986D3A-E112-4CF2-98FF-284A5054D7C5}"/>
              </a:ext>
            </a:extLst>
          </p:cNvPr>
          <p:cNvGrpSpPr/>
          <p:nvPr/>
        </p:nvGrpSpPr>
        <p:grpSpPr>
          <a:xfrm>
            <a:off x="2873008" y="3130193"/>
            <a:ext cx="3764666" cy="2574571"/>
            <a:chOff x="2873008" y="3130193"/>
            <a:chExt cx="3764666" cy="181995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CFB8D3-3EDF-49FD-9A98-E6E9B7A1D4D3}"/>
                </a:ext>
              </a:extLst>
            </p:cNvPr>
            <p:cNvCxnSpPr>
              <a:cxnSpLocks/>
            </p:cNvCxnSpPr>
            <p:nvPr/>
          </p:nvCxnSpPr>
          <p:spPr>
            <a:xfrm>
              <a:off x="2873008" y="3130193"/>
              <a:ext cx="0" cy="181995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E775B4-6BD5-4D6B-9378-21096E2D1C86}"/>
                </a:ext>
              </a:extLst>
            </p:cNvPr>
            <p:cNvCxnSpPr>
              <a:cxnSpLocks/>
            </p:cNvCxnSpPr>
            <p:nvPr/>
          </p:nvCxnSpPr>
          <p:spPr>
            <a:xfrm>
              <a:off x="4790589" y="3130193"/>
              <a:ext cx="0" cy="181995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BB5F0D8-15AF-417B-8B7C-36E982C41035}"/>
                </a:ext>
              </a:extLst>
            </p:cNvPr>
            <p:cNvCxnSpPr>
              <a:cxnSpLocks/>
            </p:cNvCxnSpPr>
            <p:nvPr/>
          </p:nvCxnSpPr>
          <p:spPr>
            <a:xfrm>
              <a:off x="6637674" y="3130193"/>
              <a:ext cx="0" cy="181995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A92F6B0-471C-465E-AEE9-7FFD640573CB}"/>
              </a:ext>
            </a:extLst>
          </p:cNvPr>
          <p:cNvSpPr/>
          <p:nvPr/>
        </p:nvSpPr>
        <p:spPr>
          <a:xfrm>
            <a:off x="2146074" y="3278865"/>
            <a:ext cx="2681682" cy="928061"/>
          </a:xfrm>
          <a:prstGeom prst="rightArrow">
            <a:avLst/>
          </a:prstGeom>
          <a:solidFill>
            <a:srgbClr val="DBE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Pipeline Health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10D63-169C-4D90-AEA4-D14481CB7BF2}"/>
              </a:ext>
            </a:extLst>
          </p:cNvPr>
          <p:cNvSpPr txBox="1"/>
          <p:nvPr/>
        </p:nvSpPr>
        <p:spPr>
          <a:xfrm>
            <a:off x="2950308" y="4316239"/>
            <a:ext cx="1599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E453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Program Development Goal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A601EE-B0BF-46AA-9495-FBF18756328D}"/>
              </a:ext>
            </a:extLst>
          </p:cNvPr>
          <p:cNvSpPr txBox="1"/>
          <p:nvPr/>
        </p:nvSpPr>
        <p:spPr>
          <a:xfrm>
            <a:off x="5206048" y="4448938"/>
            <a:ext cx="139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E453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Readied for Market Goal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EXCEEDED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2617F7-65CA-4D42-B215-65C66C4D9745}"/>
              </a:ext>
            </a:extLst>
          </p:cNvPr>
          <p:cNvSpPr/>
          <p:nvPr/>
        </p:nvSpPr>
        <p:spPr>
          <a:xfrm>
            <a:off x="9442400" y="2415356"/>
            <a:ext cx="26232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Monitors the health of the pipeline to ensure consistent delivery of efficiency programs into the market</a:t>
            </a:r>
          </a:p>
        </p:txBody>
      </p:sp>
    </p:spTree>
    <p:extLst>
      <p:ext uri="{BB962C8B-B14F-4D97-AF65-F5344CB8AC3E}">
        <p14:creationId xmlns:p14="http://schemas.microsoft.com/office/powerpoint/2010/main" val="118715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3F4AB4-67AD-467E-A2E3-17C32349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26" y="487911"/>
            <a:ext cx="11116394" cy="549102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Emerging Technology Efforts Recouped Pipeline Deficit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B22A34-E14C-4BCD-BDD6-69CC3E4CBB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5402" marR="0" lvl="0" indent="0" algn="l" defTabSz="554276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1" b="0" i="0" u="none" strike="noStrike" kern="1200" cap="none" spc="-3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pPr marL="15402" marR="0" lvl="0" indent="0" algn="l" defTabSz="554276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1" b="0" i="0" u="none" strike="noStrike" kern="1200" cap="none" spc="-3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5C07F7F-5409-40CA-8999-B6DCA008B5E0}"/>
              </a:ext>
            </a:extLst>
          </p:cNvPr>
          <p:cNvGraphicFramePr>
            <a:graphicFrameLocks/>
          </p:cNvGraphicFramePr>
          <p:nvPr/>
        </p:nvGraphicFramePr>
        <p:xfrm>
          <a:off x="1232900" y="1441071"/>
          <a:ext cx="9689100" cy="483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310A1D-0CB4-489C-A54D-0CC2AD1E5328}"/>
              </a:ext>
            </a:extLst>
          </p:cNvPr>
          <p:cNvSpPr txBox="1"/>
          <p:nvPr/>
        </p:nvSpPr>
        <p:spPr>
          <a:xfrm>
            <a:off x="4787757" y="4222678"/>
            <a:ext cx="494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583C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500+ aMW of Technical potential added to pipeline in Cycle 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A8BB64-3F95-44E4-B0EC-56B74E7D3FF2}"/>
              </a:ext>
            </a:extLst>
          </p:cNvPr>
          <p:cNvSpPr/>
          <p:nvPr/>
        </p:nvSpPr>
        <p:spPr>
          <a:xfrm>
            <a:off x="80778" y="1055486"/>
            <a:ext cx="973007" cy="985698"/>
          </a:xfrm>
          <a:prstGeom prst="ellipse">
            <a:avLst/>
          </a:prstGeom>
          <a:solidFill>
            <a:srgbClr val="DBEACF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5FF325C-A2BE-470A-B40F-8D16132FE972}"/>
              </a:ext>
            </a:extLst>
          </p:cNvPr>
          <p:cNvSpPr/>
          <p:nvPr/>
        </p:nvSpPr>
        <p:spPr>
          <a:xfrm>
            <a:off x="977674" y="1084305"/>
            <a:ext cx="2681682" cy="928061"/>
          </a:xfrm>
          <a:prstGeom prst="rightArrow">
            <a:avLst/>
          </a:prstGeom>
          <a:solidFill>
            <a:srgbClr val="DBE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Pipeline Health </a:t>
            </a:r>
          </a:p>
        </p:txBody>
      </p:sp>
      <p:sp>
        <p:nvSpPr>
          <p:cNvPr id="10" name="Rectangle 9" descr="Upward trend">
            <a:extLst>
              <a:ext uri="{FF2B5EF4-FFF2-40B4-BE49-F238E27FC236}">
                <a16:creationId xmlns:a16="http://schemas.microsoft.com/office/drawing/2014/main" id="{E6AB7FC3-6A8D-42B2-904D-FA29DC427FD4}"/>
              </a:ext>
            </a:extLst>
          </p:cNvPr>
          <p:cNvSpPr/>
          <p:nvPr/>
        </p:nvSpPr>
        <p:spPr>
          <a:xfrm>
            <a:off x="251643" y="1223613"/>
            <a:ext cx="641083" cy="64944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2433C-7026-449D-824D-B6290FF66DD2}"/>
              </a:ext>
            </a:extLst>
          </p:cNvPr>
          <p:cNvSpPr txBox="1"/>
          <p:nvPr/>
        </p:nvSpPr>
        <p:spPr>
          <a:xfrm rot="16200000">
            <a:off x="629920" y="342900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E453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aMW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E453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8445A-F932-43D7-A195-8084F4132F34}"/>
              </a:ext>
            </a:extLst>
          </p:cNvPr>
          <p:cNvSpPr txBox="1"/>
          <p:nvPr/>
        </p:nvSpPr>
        <p:spPr>
          <a:xfrm>
            <a:off x="1564640" y="619708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E453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6E39DD-BD88-465E-9E99-8276C7360925}"/>
              </a:ext>
            </a:extLst>
          </p:cNvPr>
          <p:cNvSpPr txBox="1"/>
          <p:nvPr/>
        </p:nvSpPr>
        <p:spPr>
          <a:xfrm>
            <a:off x="10403840" y="619708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E453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93203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405D9-8E29-EF48-8FB7-5EF193A21D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5402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1" b="0" i="0" u="none" strike="noStrike" kern="1200" cap="none" spc="-3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pPr marL="15402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1" b="0" i="0" u="none" strike="noStrike" kern="1200" cap="none" spc="-3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EC542A8-11F0-410B-A31B-AD3EE92D2B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182" y="1862071"/>
            <a:ext cx="8052085" cy="549102"/>
          </a:xfrm>
        </p:spPr>
        <p:txBody>
          <a:bodyPr>
            <a:normAutofit fontScale="92500"/>
          </a:bodyPr>
          <a:lstStyle/>
          <a:p>
            <a:r>
              <a:rPr lang="en-US" dirty="0"/>
              <a:t>Portfolio metrics are designed to track across lifecycle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55C25-6780-3747-BC92-D6F485CF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Portfolio Success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C2444D7-E4C5-439E-ABDD-2E66928A1496}"/>
              </a:ext>
            </a:extLst>
          </p:cNvPr>
          <p:cNvSpPr txBox="1">
            <a:spLocks/>
          </p:cNvSpPr>
          <p:nvPr/>
        </p:nvSpPr>
        <p:spPr>
          <a:xfrm>
            <a:off x="130828" y="6484471"/>
            <a:ext cx="235462" cy="154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1" b="0" i="0" kern="1200">
                <a:solidFill>
                  <a:srgbClr val="999999"/>
                </a:solidFill>
                <a:latin typeface="Helvetica" pitchFamily="2" charset="0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276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1" b="0" i="0" u="none" strike="noStrike" kern="1200" cap="none" spc="-3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pPr marL="15402" marR="0" lvl="0" indent="0" algn="l" defTabSz="554276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1" b="0" i="0" u="none" strike="noStrike" kern="1200" cap="none" spc="-3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2AF17-844F-4D6E-AB7A-ACFE466886FF}"/>
              </a:ext>
            </a:extLst>
          </p:cNvPr>
          <p:cNvSpPr txBox="1"/>
          <p:nvPr/>
        </p:nvSpPr>
        <p:spPr>
          <a:xfrm>
            <a:off x="2907139" y="2542208"/>
            <a:ext cx="185029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Program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26C11-0C69-4A82-8A7E-A40327FCF874}"/>
              </a:ext>
            </a:extLst>
          </p:cNvPr>
          <p:cNvSpPr txBox="1"/>
          <p:nvPr/>
        </p:nvSpPr>
        <p:spPr>
          <a:xfrm>
            <a:off x="4790589" y="2533729"/>
            <a:ext cx="18503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9032C-C9A5-4C43-8C70-6BBFDCDE6826}"/>
              </a:ext>
            </a:extLst>
          </p:cNvPr>
          <p:cNvSpPr txBox="1"/>
          <p:nvPr/>
        </p:nvSpPr>
        <p:spPr>
          <a:xfrm>
            <a:off x="966227" y="2533729"/>
            <a:ext cx="190776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Concept Development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CFB4A5-5E1B-4A08-AE92-593102837CCF}"/>
              </a:ext>
            </a:extLst>
          </p:cNvPr>
          <p:cNvSpPr txBox="1"/>
          <p:nvPr/>
        </p:nvSpPr>
        <p:spPr>
          <a:xfrm>
            <a:off x="6674040" y="2540781"/>
            <a:ext cx="2156061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Long-term Monitoring &amp; Tracking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FE1867-7C91-4029-89DF-FB4493C17C9C}"/>
              </a:ext>
            </a:extLst>
          </p:cNvPr>
          <p:cNvGrpSpPr/>
          <p:nvPr/>
        </p:nvGrpSpPr>
        <p:grpSpPr>
          <a:xfrm rot="5400000">
            <a:off x="4580998" y="1999822"/>
            <a:ext cx="820893" cy="7895648"/>
            <a:chOff x="449816" y="1968759"/>
            <a:chExt cx="716511" cy="4170784"/>
          </a:xfrm>
        </p:grpSpPr>
        <p:sp>
          <p:nvSpPr>
            <p:cNvPr id="24" name="Up Arrow 1">
              <a:extLst>
                <a:ext uri="{FF2B5EF4-FFF2-40B4-BE49-F238E27FC236}">
                  <a16:creationId xmlns:a16="http://schemas.microsoft.com/office/drawing/2014/main" id="{15E9FB43-2614-4815-907A-D81A0104A8EE}"/>
                </a:ext>
              </a:extLst>
            </p:cNvPr>
            <p:cNvSpPr/>
            <p:nvPr/>
          </p:nvSpPr>
          <p:spPr>
            <a:xfrm>
              <a:off x="449816" y="1968759"/>
              <a:ext cx="716511" cy="4170784"/>
            </a:xfrm>
            <a:prstGeom prst="upArrow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2C336E-9649-43A7-891B-009C51E1AF4A}"/>
                </a:ext>
              </a:extLst>
            </p:cNvPr>
            <p:cNvSpPr txBox="1"/>
            <p:nvPr/>
          </p:nvSpPr>
          <p:spPr>
            <a:xfrm rot="16200000">
              <a:off x="50778" y="3904420"/>
              <a:ext cx="1555628" cy="2757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758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Level of Program Maturity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A986D3A-E112-4CF2-98FF-284A5054D7C5}"/>
              </a:ext>
            </a:extLst>
          </p:cNvPr>
          <p:cNvGrpSpPr/>
          <p:nvPr/>
        </p:nvGrpSpPr>
        <p:grpSpPr>
          <a:xfrm>
            <a:off x="2873008" y="3130193"/>
            <a:ext cx="3764666" cy="2574571"/>
            <a:chOff x="2873008" y="3130193"/>
            <a:chExt cx="3764666" cy="181995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CFB8D3-3EDF-49FD-9A98-E6E9B7A1D4D3}"/>
                </a:ext>
              </a:extLst>
            </p:cNvPr>
            <p:cNvCxnSpPr>
              <a:cxnSpLocks/>
            </p:cNvCxnSpPr>
            <p:nvPr/>
          </p:nvCxnSpPr>
          <p:spPr>
            <a:xfrm>
              <a:off x="2873008" y="3130193"/>
              <a:ext cx="0" cy="181995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E775B4-6BD5-4D6B-9378-21096E2D1C86}"/>
                </a:ext>
              </a:extLst>
            </p:cNvPr>
            <p:cNvCxnSpPr>
              <a:cxnSpLocks/>
            </p:cNvCxnSpPr>
            <p:nvPr/>
          </p:nvCxnSpPr>
          <p:spPr>
            <a:xfrm>
              <a:off x="4790589" y="3130193"/>
              <a:ext cx="0" cy="181995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BB5F0D8-15AF-417B-8B7C-36E982C41035}"/>
                </a:ext>
              </a:extLst>
            </p:cNvPr>
            <p:cNvCxnSpPr>
              <a:cxnSpLocks/>
            </p:cNvCxnSpPr>
            <p:nvPr/>
          </p:nvCxnSpPr>
          <p:spPr>
            <a:xfrm>
              <a:off x="6637674" y="3130193"/>
              <a:ext cx="0" cy="181995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87614EE3-1E26-4BFB-9D32-DD1D584BFAEA}"/>
              </a:ext>
            </a:extLst>
          </p:cNvPr>
          <p:cNvSpPr/>
          <p:nvPr/>
        </p:nvSpPr>
        <p:spPr>
          <a:xfrm>
            <a:off x="4287456" y="3905181"/>
            <a:ext cx="922183" cy="922901"/>
          </a:xfrm>
          <a:prstGeom prst="ellipse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5330652-1D21-4863-A2E5-3797C31D04AD}"/>
              </a:ext>
            </a:extLst>
          </p:cNvPr>
          <p:cNvSpPr/>
          <p:nvPr/>
        </p:nvSpPr>
        <p:spPr>
          <a:xfrm>
            <a:off x="5043959" y="3896702"/>
            <a:ext cx="3236942" cy="928061"/>
          </a:xfrm>
          <a:prstGeom prst="rightArrow">
            <a:avLst/>
          </a:prstGeom>
          <a:solidFill>
            <a:srgbClr val="DBE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Market Progress</a:t>
            </a:r>
          </a:p>
        </p:txBody>
      </p:sp>
      <p:sp>
        <p:nvSpPr>
          <p:cNvPr id="31" name="Rectangle 30" descr="Thumbs Up Sign">
            <a:extLst>
              <a:ext uri="{FF2B5EF4-FFF2-40B4-BE49-F238E27FC236}">
                <a16:creationId xmlns:a16="http://schemas.microsoft.com/office/drawing/2014/main" id="{5FC7A10E-258C-4B29-8C81-72A3DE5ABF4A}"/>
              </a:ext>
            </a:extLst>
          </p:cNvPr>
          <p:cNvSpPr/>
          <p:nvPr/>
        </p:nvSpPr>
        <p:spPr>
          <a:xfrm>
            <a:off x="4458647" y="4050510"/>
            <a:ext cx="597581" cy="56200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351693-4813-42EE-B72E-5BF087B0BE99}"/>
              </a:ext>
            </a:extLst>
          </p:cNvPr>
          <p:cNvSpPr/>
          <p:nvPr/>
        </p:nvSpPr>
        <p:spPr>
          <a:xfrm>
            <a:off x="9442400" y="2415356"/>
            <a:ext cx="26232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Market Progress is customized to the individual program and span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long term goals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short term objectives</a:t>
            </a:r>
          </a:p>
        </p:txBody>
      </p:sp>
    </p:spTree>
    <p:extLst>
      <p:ext uri="{BB962C8B-B14F-4D97-AF65-F5344CB8AC3E}">
        <p14:creationId xmlns:p14="http://schemas.microsoft.com/office/powerpoint/2010/main" val="232090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B9C8E4-006A-489C-9913-145267E6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/>
              <a:t>Market Progress Achieved in Each Strategic Market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9F2F0A-E7E2-4B44-96F6-6ECA1BB571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 wrap="square">
            <a:normAutofit/>
          </a:bodyPr>
          <a:lstStyle/>
          <a:p>
            <a:pPr marL="15402" marR="0" lvl="0" indent="0" algn="l" defTabSz="554276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1" b="0" i="0" u="none" strike="noStrike" kern="1200" cap="none" spc="-3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pPr marL="15402" marR="0" lvl="0" indent="0" algn="l" defTabSz="554276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1" b="0" i="0" u="none" strike="noStrike" kern="1200" cap="none" spc="-3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F234-E6E1-4DF0-AC4E-D3CEEBE62E3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2724" y="2022703"/>
            <a:ext cx="4882351" cy="4347386"/>
          </a:xfrm>
        </p:spPr>
        <p:txBody>
          <a:bodyPr>
            <a:normAutofit fontScale="92500" lnSpcReduction="10000"/>
          </a:bodyPr>
          <a:lstStyle/>
          <a:p>
            <a:pPr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tabLst>
                <a:tab pos="342900" algn="l"/>
              </a:tabLst>
            </a:pP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Strategic Markets: </a:t>
            </a:r>
            <a:r>
              <a:rPr lang="en-US" sz="20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Consumer Products, Commercial and Industrial Lighting, Residential and Commercial New Construction</a:t>
            </a:r>
          </a:p>
          <a:p>
            <a:pPr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tabLst>
                <a:tab pos="342900" algn="l"/>
              </a:tabLst>
            </a:pP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Market Adoption: </a:t>
            </a:r>
          </a:p>
          <a:p>
            <a:pPr lvl="1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tabLst>
                <a:tab pos="342900" algn="l"/>
              </a:tabLst>
            </a:pPr>
            <a:r>
              <a:rPr lang="en-US" sz="1515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More and/or faster</a:t>
            </a:r>
          </a:p>
          <a:p>
            <a:pPr lvl="1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tabLst>
                <a:tab pos="342900" algn="l"/>
              </a:tabLst>
            </a:pPr>
            <a:r>
              <a:rPr lang="en-US" sz="1515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Link to estimating energy savings</a:t>
            </a:r>
          </a:p>
          <a:p>
            <a:pPr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tabLst>
                <a:tab pos="342900" algn="l"/>
              </a:tabLst>
            </a:pP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Measurable market progress:</a:t>
            </a:r>
          </a:p>
          <a:p>
            <a:pPr lvl="1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tabLst>
                <a:tab pos="342900" algn="l"/>
              </a:tabLst>
            </a:pPr>
            <a:r>
              <a:rPr lang="en-US" sz="1515" dirty="0">
                <a:solidFill>
                  <a:srgbClr val="57585B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Availability of EE products/services </a:t>
            </a:r>
          </a:p>
          <a:p>
            <a:pPr lvl="1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tabLst>
                <a:tab pos="342900" algn="l"/>
              </a:tabLst>
            </a:pPr>
            <a:r>
              <a:rPr lang="en-US" sz="1515" dirty="0">
                <a:solidFill>
                  <a:srgbClr val="57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Capability of trades to design/ build/install/sell/operate</a:t>
            </a:r>
          </a:p>
          <a:p>
            <a:pPr lvl="1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tabLst>
                <a:tab pos="342900" algn="l"/>
              </a:tabLst>
            </a:pPr>
            <a:r>
              <a:rPr lang="en-US" sz="1515" dirty="0">
                <a:solidFill>
                  <a:srgbClr val="57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Awareness of product/service</a:t>
            </a:r>
          </a:p>
          <a:p>
            <a:pPr lvl="1" font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515" dirty="0">
                <a:solidFill>
                  <a:srgbClr val="57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Advancement of Spec’s, Standards &amp; Code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2814B26-A2B4-4F76-AD5A-7D3F7480D85A}"/>
              </a:ext>
            </a:extLst>
          </p:cNvPr>
          <p:cNvGraphicFramePr>
            <a:graphicFrameLocks noGrp="1"/>
          </p:cNvGraphicFramePr>
          <p:nvPr>
            <p:ph sz="quarter" idx="18"/>
          </p:nvPr>
        </p:nvGraphicFramePr>
        <p:xfrm>
          <a:off x="6555278" y="1463298"/>
          <a:ext cx="4883150" cy="490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433F9F2C-3EC5-438C-8166-3349AAC70EA5}"/>
              </a:ext>
            </a:extLst>
          </p:cNvPr>
          <p:cNvSpPr/>
          <p:nvPr/>
        </p:nvSpPr>
        <p:spPr>
          <a:xfrm>
            <a:off x="431634" y="1150671"/>
            <a:ext cx="922183" cy="922901"/>
          </a:xfrm>
          <a:prstGeom prst="ellipse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184C542-614F-42E9-91CB-6D8D76550535}"/>
              </a:ext>
            </a:extLst>
          </p:cNvPr>
          <p:cNvSpPr/>
          <p:nvPr/>
        </p:nvSpPr>
        <p:spPr>
          <a:xfrm>
            <a:off x="1211835" y="1148091"/>
            <a:ext cx="3236942" cy="928061"/>
          </a:xfrm>
          <a:prstGeom prst="rightArrow">
            <a:avLst/>
          </a:prstGeom>
          <a:solidFill>
            <a:srgbClr val="DBE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Market Progress</a:t>
            </a:r>
          </a:p>
        </p:txBody>
      </p:sp>
      <p:sp>
        <p:nvSpPr>
          <p:cNvPr id="9" name="Rectangle 8" descr="Thumbs Up Sign">
            <a:extLst>
              <a:ext uri="{FF2B5EF4-FFF2-40B4-BE49-F238E27FC236}">
                <a16:creationId xmlns:a16="http://schemas.microsoft.com/office/drawing/2014/main" id="{621AA073-BCA9-4048-89C8-982F3E6EDECB}"/>
              </a:ext>
            </a:extLst>
          </p:cNvPr>
          <p:cNvSpPr/>
          <p:nvPr/>
        </p:nvSpPr>
        <p:spPr>
          <a:xfrm>
            <a:off x="593934" y="1307578"/>
            <a:ext cx="597581" cy="56200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21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405D9-8E29-EF48-8FB7-5EF193A21D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5402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1" b="0" i="0" u="none" strike="noStrike" kern="1200" cap="none" spc="-3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pPr marL="15402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1" b="0" i="0" u="none" strike="noStrike" kern="1200" cap="none" spc="-3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EC542A8-11F0-410B-A31B-AD3EE92D2B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182" y="1862071"/>
            <a:ext cx="8052085" cy="549102"/>
          </a:xfrm>
        </p:spPr>
        <p:txBody>
          <a:bodyPr>
            <a:normAutofit fontScale="92500"/>
          </a:bodyPr>
          <a:lstStyle/>
          <a:p>
            <a:r>
              <a:rPr lang="en-US" dirty="0"/>
              <a:t>Portfolio metrics are designed to track across lifecycle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55C25-6780-3747-BC92-D6F485CF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Portfolio Success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C2444D7-E4C5-439E-ABDD-2E66928A1496}"/>
              </a:ext>
            </a:extLst>
          </p:cNvPr>
          <p:cNvSpPr txBox="1">
            <a:spLocks/>
          </p:cNvSpPr>
          <p:nvPr/>
        </p:nvSpPr>
        <p:spPr>
          <a:xfrm>
            <a:off x="130828" y="6484471"/>
            <a:ext cx="235462" cy="154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1" b="0" i="0" kern="1200">
                <a:solidFill>
                  <a:srgbClr val="999999"/>
                </a:solidFill>
                <a:latin typeface="Helvetica" pitchFamily="2" charset="0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2" marR="0" lvl="0" indent="0" algn="l" defTabSz="554276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1" b="0" i="0" u="none" strike="noStrike" kern="1200" cap="none" spc="-3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pPr marL="15402" marR="0" lvl="0" indent="0" algn="l" defTabSz="554276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1" b="0" i="0" u="none" strike="noStrike" kern="1200" cap="none" spc="-3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2AF17-844F-4D6E-AB7A-ACFE466886FF}"/>
              </a:ext>
            </a:extLst>
          </p:cNvPr>
          <p:cNvSpPr txBox="1"/>
          <p:nvPr/>
        </p:nvSpPr>
        <p:spPr>
          <a:xfrm>
            <a:off x="2907139" y="2542208"/>
            <a:ext cx="185029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Program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26C11-0C69-4A82-8A7E-A40327FCF874}"/>
              </a:ext>
            </a:extLst>
          </p:cNvPr>
          <p:cNvSpPr txBox="1"/>
          <p:nvPr/>
        </p:nvSpPr>
        <p:spPr>
          <a:xfrm>
            <a:off x="4790589" y="2533729"/>
            <a:ext cx="18503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9032C-C9A5-4C43-8C70-6BBFDCDE6826}"/>
              </a:ext>
            </a:extLst>
          </p:cNvPr>
          <p:cNvSpPr txBox="1"/>
          <p:nvPr/>
        </p:nvSpPr>
        <p:spPr>
          <a:xfrm>
            <a:off x="966227" y="2533729"/>
            <a:ext cx="190776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Concept Development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CFB4A5-5E1B-4A08-AE92-593102837CCF}"/>
              </a:ext>
            </a:extLst>
          </p:cNvPr>
          <p:cNvSpPr txBox="1"/>
          <p:nvPr/>
        </p:nvSpPr>
        <p:spPr>
          <a:xfrm>
            <a:off x="6674040" y="2540781"/>
            <a:ext cx="2156061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Long-term Monitoring &amp; Tracking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FE1867-7C91-4029-89DF-FB4493C17C9C}"/>
              </a:ext>
            </a:extLst>
          </p:cNvPr>
          <p:cNvGrpSpPr/>
          <p:nvPr/>
        </p:nvGrpSpPr>
        <p:grpSpPr>
          <a:xfrm rot="5400000">
            <a:off x="4591158" y="2009982"/>
            <a:ext cx="800573" cy="7895648"/>
            <a:chOff x="449816" y="1968759"/>
            <a:chExt cx="716511" cy="4170784"/>
          </a:xfrm>
        </p:grpSpPr>
        <p:sp>
          <p:nvSpPr>
            <p:cNvPr id="24" name="Up Arrow 1">
              <a:extLst>
                <a:ext uri="{FF2B5EF4-FFF2-40B4-BE49-F238E27FC236}">
                  <a16:creationId xmlns:a16="http://schemas.microsoft.com/office/drawing/2014/main" id="{15E9FB43-2614-4815-907A-D81A0104A8EE}"/>
                </a:ext>
              </a:extLst>
            </p:cNvPr>
            <p:cNvSpPr/>
            <p:nvPr/>
          </p:nvSpPr>
          <p:spPr>
            <a:xfrm>
              <a:off x="449816" y="1968759"/>
              <a:ext cx="716511" cy="4170784"/>
            </a:xfrm>
            <a:prstGeom prst="upArrow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2C336E-9649-43A7-891B-009C51E1AF4A}"/>
                </a:ext>
              </a:extLst>
            </p:cNvPr>
            <p:cNvSpPr txBox="1"/>
            <p:nvPr/>
          </p:nvSpPr>
          <p:spPr>
            <a:xfrm rot="16200000">
              <a:off x="50778" y="3904420"/>
              <a:ext cx="1555628" cy="2757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758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Level of Program Maturity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A986D3A-E112-4CF2-98FF-284A5054D7C5}"/>
              </a:ext>
            </a:extLst>
          </p:cNvPr>
          <p:cNvGrpSpPr/>
          <p:nvPr/>
        </p:nvGrpSpPr>
        <p:grpSpPr>
          <a:xfrm>
            <a:off x="2873008" y="3130193"/>
            <a:ext cx="3764666" cy="2574571"/>
            <a:chOff x="2873008" y="3130193"/>
            <a:chExt cx="3764666" cy="181995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CFB8D3-3EDF-49FD-9A98-E6E9B7A1D4D3}"/>
                </a:ext>
              </a:extLst>
            </p:cNvPr>
            <p:cNvCxnSpPr>
              <a:cxnSpLocks/>
            </p:cNvCxnSpPr>
            <p:nvPr/>
          </p:nvCxnSpPr>
          <p:spPr>
            <a:xfrm>
              <a:off x="2873008" y="3130193"/>
              <a:ext cx="0" cy="181995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E775B4-6BD5-4D6B-9378-21096E2D1C86}"/>
                </a:ext>
              </a:extLst>
            </p:cNvPr>
            <p:cNvCxnSpPr>
              <a:cxnSpLocks/>
            </p:cNvCxnSpPr>
            <p:nvPr/>
          </p:nvCxnSpPr>
          <p:spPr>
            <a:xfrm>
              <a:off x="4790589" y="3130193"/>
              <a:ext cx="0" cy="181995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BB5F0D8-15AF-417B-8B7C-36E982C41035}"/>
                </a:ext>
              </a:extLst>
            </p:cNvPr>
            <p:cNvCxnSpPr>
              <a:cxnSpLocks/>
            </p:cNvCxnSpPr>
            <p:nvPr/>
          </p:nvCxnSpPr>
          <p:spPr>
            <a:xfrm>
              <a:off x="6637674" y="3130193"/>
              <a:ext cx="0" cy="181995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CC43D11-C957-4E85-9F95-A8D2299EAAFF}"/>
              </a:ext>
            </a:extLst>
          </p:cNvPr>
          <p:cNvGrpSpPr/>
          <p:nvPr/>
        </p:nvGrpSpPr>
        <p:grpSpPr>
          <a:xfrm>
            <a:off x="5801296" y="4535101"/>
            <a:ext cx="922183" cy="922901"/>
            <a:chOff x="3273965" y="4397442"/>
            <a:chExt cx="1122246" cy="112224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E60F7C8-6166-473F-A855-20152EA3CF61}"/>
                </a:ext>
              </a:extLst>
            </p:cNvPr>
            <p:cNvSpPr/>
            <p:nvPr/>
          </p:nvSpPr>
          <p:spPr>
            <a:xfrm>
              <a:off x="3273965" y="4397442"/>
              <a:ext cx="1122246" cy="1122246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597ED2-091D-45DA-B19C-77ACE1BDEE08}"/>
                </a:ext>
              </a:extLst>
            </p:cNvPr>
            <p:cNvSpPr/>
            <p:nvPr/>
          </p:nvSpPr>
          <p:spPr>
            <a:xfrm>
              <a:off x="3510332" y="4636609"/>
              <a:ext cx="643912" cy="643912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0CDA5B64-B65B-4E8B-984B-A1C8ABCE1CA9}"/>
              </a:ext>
            </a:extLst>
          </p:cNvPr>
          <p:cNvSpPr/>
          <p:nvPr/>
        </p:nvSpPr>
        <p:spPr>
          <a:xfrm>
            <a:off x="6557799" y="4526622"/>
            <a:ext cx="2733808" cy="928061"/>
          </a:xfrm>
          <a:prstGeom prst="rightArrow">
            <a:avLst/>
          </a:prstGeom>
          <a:solidFill>
            <a:srgbClr val="DBE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Energy Savings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889FA7-4093-4757-BBBA-067F46B8FCF0}"/>
              </a:ext>
            </a:extLst>
          </p:cNvPr>
          <p:cNvSpPr txBox="1"/>
          <p:nvPr/>
        </p:nvSpPr>
        <p:spPr>
          <a:xfrm>
            <a:off x="4869969" y="3492339"/>
            <a:ext cx="19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453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Current Investments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4897A2-E75C-4BCC-868D-331AE709BC81}"/>
              </a:ext>
            </a:extLst>
          </p:cNvPr>
          <p:cNvSpPr txBox="1"/>
          <p:nvPr/>
        </p:nvSpPr>
        <p:spPr>
          <a:xfrm>
            <a:off x="6723479" y="3492339"/>
            <a:ext cx="19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453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Previous Investments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532CB9-A689-40A5-90AA-1056853B0C1B}"/>
              </a:ext>
            </a:extLst>
          </p:cNvPr>
          <p:cNvSpPr/>
          <p:nvPr/>
        </p:nvSpPr>
        <p:spPr>
          <a:xfrm>
            <a:off x="9442400" y="2415356"/>
            <a:ext cx="26232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Savings metrics are: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Measured on first year savings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Regional Savings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*Co-Created Savings*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 Market Effects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525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FBBDAE-62A9-4645-8EC8-993F4B6406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5402" marR="0" lvl="0" indent="0" algn="l" defTabSz="554276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1" b="0" i="0" u="none" strike="noStrike" kern="1200" cap="none" spc="-3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pPr marL="15402" marR="0" lvl="0" indent="0" algn="l" defTabSz="554276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1" b="0" i="0" u="none" strike="noStrike" kern="1200" cap="none" spc="-3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BB4B8F99-8E0E-4DA3-982B-CC941949982F}"/>
              </a:ext>
            </a:extLst>
          </p:cNvPr>
          <p:cNvGraphicFramePr>
            <a:graphicFrameLocks noGrp="1"/>
          </p:cNvGraphicFramePr>
          <p:nvPr>
            <p:ph sz="quarter" idx="19"/>
          </p:nvPr>
        </p:nvGraphicFramePr>
        <p:xfrm>
          <a:off x="897753" y="2555195"/>
          <a:ext cx="8220452" cy="455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EE1A91C-467D-4770-8791-DEEAD899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49" y="401072"/>
            <a:ext cx="7388176" cy="549102"/>
          </a:xfrm>
        </p:spPr>
        <p:txBody>
          <a:bodyPr>
            <a:normAutofit fontScale="90000"/>
          </a:bodyPr>
          <a:lstStyle/>
          <a:p>
            <a:r>
              <a:rPr lang="en-US" dirty="0"/>
              <a:t>Cycle 5 Results: Co-Created Savings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0F006FB9-F57F-4E62-967D-FAC7F2BA0772}"/>
              </a:ext>
            </a:extLst>
          </p:cNvPr>
          <p:cNvSpPr txBox="1">
            <a:spLocks/>
          </p:cNvSpPr>
          <p:nvPr/>
        </p:nvSpPr>
        <p:spPr>
          <a:xfrm>
            <a:off x="1251523" y="1531573"/>
            <a:ext cx="7468128" cy="11763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eaLnBrk="1" hangingPunct="1">
              <a:defRPr sz="3487" b="1" i="1">
                <a:solidFill>
                  <a:srgbClr val="0583C5"/>
                </a:solidFill>
                <a:latin typeface="Helvetica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1A9E3"/>
                </a:solidFill>
                <a:effectLst/>
                <a:uLnTx/>
                <a:uFillTx/>
                <a:latin typeface="Helvetica" pitchFamily="2" charset="0"/>
                <a:ea typeface="+mj-ea"/>
                <a:cs typeface="Arial" panose="020B0604020202020204" pitchFamily="34" charset="0"/>
              </a:rPr>
              <a:t>Achieved 89% of Current Investments Goal and 146% of All Investments Goal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36C20"/>
              </a:solidFill>
              <a:effectLst/>
              <a:uLnTx/>
              <a:uFillTx/>
              <a:latin typeface="Helvetica" pitchFamily="2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BFD83C-45FB-466E-9088-5255E9C286AB}"/>
              </a:ext>
            </a:extLst>
          </p:cNvPr>
          <p:cNvSpPr txBox="1"/>
          <p:nvPr/>
        </p:nvSpPr>
        <p:spPr>
          <a:xfrm>
            <a:off x="9635364" y="1773184"/>
            <a:ext cx="22198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Drivers: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Influence in adoption of many new Standards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Expansion of utility SEM efforts across the region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7D875D-54C8-4637-A6E4-11B8D5EDC094}"/>
              </a:ext>
            </a:extLst>
          </p:cNvPr>
          <p:cNvCxnSpPr/>
          <p:nvPr/>
        </p:nvCxnSpPr>
        <p:spPr>
          <a:xfrm>
            <a:off x="4820454" y="3104133"/>
            <a:ext cx="0" cy="319336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D013AE-9894-4129-8A34-0FF7AC90C3DE}"/>
              </a:ext>
            </a:extLst>
          </p:cNvPr>
          <p:cNvSpPr txBox="1"/>
          <p:nvPr/>
        </p:nvSpPr>
        <p:spPr>
          <a:xfrm>
            <a:off x="2242505" y="6195318"/>
            <a:ext cx="222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rgbClr val="4E453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Current Investments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3D4984-2367-4BCF-AE80-9CA45DA7CD40}"/>
              </a:ext>
            </a:extLst>
          </p:cNvPr>
          <p:cNvSpPr txBox="1"/>
          <p:nvPr/>
        </p:nvSpPr>
        <p:spPr>
          <a:xfrm>
            <a:off x="4985587" y="6195318"/>
            <a:ext cx="222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rgbClr val="4E453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rgbClr val="4E453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Investments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FCCCEE-7B0E-476D-BB14-9AC8FA7DCA3C}"/>
              </a:ext>
            </a:extLst>
          </p:cNvPr>
          <p:cNvGrpSpPr/>
          <p:nvPr/>
        </p:nvGrpSpPr>
        <p:grpSpPr>
          <a:xfrm>
            <a:off x="335810" y="999421"/>
            <a:ext cx="922183" cy="922901"/>
            <a:chOff x="3273965" y="4397442"/>
            <a:chExt cx="1122246" cy="112224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9FF72F1-B44A-4EC5-8582-6DFD5AD2F3A6}"/>
                </a:ext>
              </a:extLst>
            </p:cNvPr>
            <p:cNvSpPr/>
            <p:nvPr/>
          </p:nvSpPr>
          <p:spPr>
            <a:xfrm>
              <a:off x="3273965" y="4397442"/>
              <a:ext cx="1122246" cy="1122246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F8959E-B78E-4DC0-B0C3-D796D4B741AB}"/>
                </a:ext>
              </a:extLst>
            </p:cNvPr>
            <p:cNvSpPr/>
            <p:nvPr/>
          </p:nvSpPr>
          <p:spPr>
            <a:xfrm>
              <a:off x="3510332" y="4636609"/>
              <a:ext cx="643912" cy="643912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123C25F-E96A-437E-A9D2-3F120E64CD99}"/>
              </a:ext>
            </a:extLst>
          </p:cNvPr>
          <p:cNvSpPr/>
          <p:nvPr/>
        </p:nvSpPr>
        <p:spPr>
          <a:xfrm>
            <a:off x="1092313" y="990942"/>
            <a:ext cx="2733808" cy="928061"/>
          </a:xfrm>
          <a:prstGeom prst="rightArrow">
            <a:avLst/>
          </a:prstGeom>
          <a:solidFill>
            <a:srgbClr val="DBE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Energy Savings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BC1A4-234A-4D23-9C49-A7A1F3243138}"/>
              </a:ext>
            </a:extLst>
          </p:cNvPr>
          <p:cNvSpPr txBox="1"/>
          <p:nvPr/>
        </p:nvSpPr>
        <p:spPr>
          <a:xfrm>
            <a:off x="3073822" y="2627281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453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Co-Created Savings, 2015-2019</a:t>
            </a:r>
          </a:p>
        </p:txBody>
      </p:sp>
    </p:spTree>
    <p:extLst>
      <p:ext uri="{BB962C8B-B14F-4D97-AF65-F5344CB8AC3E}">
        <p14:creationId xmlns:p14="http://schemas.microsoft.com/office/powerpoint/2010/main" val="188618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016AB6-993E-D947-92E3-56F45305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4128CB-37B8-2946-91DB-BB9646A73C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Jeff Harris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DD6A7E-80C7-7542-BCF0-D4667304F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503-688-5403; jharris@neea.org</a:t>
            </a:r>
          </a:p>
        </p:txBody>
      </p:sp>
    </p:spTree>
    <p:extLst>
      <p:ext uri="{BB962C8B-B14F-4D97-AF65-F5344CB8AC3E}">
        <p14:creationId xmlns:p14="http://schemas.microsoft.com/office/powerpoint/2010/main" val="501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1A4065-D5AD-41BB-ABBE-634CF6530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873" y="2612641"/>
            <a:ext cx="2905645" cy="37574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6C35E3B-D771-481F-B8D7-C3F524F2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MT Goal Setting:  Linked to Resource Planning Goals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CDC04-947C-4E93-B708-EA5ED0486EB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1122" y="1334237"/>
            <a:ext cx="10630580" cy="47932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NW Power and Conservation Council develops Regional Power Plan that estimates achievable, cost-effective EE over 20 years to meet power system needs (energy &amp; capacity)</a:t>
            </a:r>
          </a:p>
          <a:p>
            <a:r>
              <a:rPr lang="en-US" dirty="0"/>
              <a:t>Regional EE Goals set in Power Plan every 5 years</a:t>
            </a:r>
          </a:p>
          <a:p>
            <a:r>
              <a:rPr lang="en-US" dirty="0"/>
              <a:t>Power Plan EE goals built up from individual EE measures/technologies/practices with </a:t>
            </a:r>
            <a:br>
              <a:rPr lang="en-US" dirty="0"/>
            </a:br>
            <a:r>
              <a:rPr lang="en-US" dirty="0"/>
              <a:t>assumed adoption ramps</a:t>
            </a:r>
          </a:p>
          <a:p>
            <a:r>
              <a:rPr lang="en-US" dirty="0"/>
              <a:t>MT aligned with regional goals for targeted measures/technologies included in the Plan</a:t>
            </a:r>
          </a:p>
          <a:p>
            <a:r>
              <a:rPr lang="en-US" dirty="0"/>
              <a:t>MT also source for new measures for future Plans.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E281-FA54-40C5-A94E-98C4E825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Goal Setting:  NW Regional EE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1DCBB8-7252-473A-8492-706C62EC27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3</a:t>
            </a:fld>
            <a:endParaRPr lang="en-US" spc="-3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5DC0C-702B-4D9E-8C7F-5F9F4707E7E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2726" y="1114377"/>
            <a:ext cx="5339908" cy="52557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Power Plan goals set using “frozen efficiency” baseline; counts all EE achieved in Region (Total Regional Savings)</a:t>
            </a:r>
          </a:p>
          <a:p>
            <a:r>
              <a:rPr lang="en-US" dirty="0"/>
              <a:t>Power Plan is agnostic as to how goal is achieved or who gets credit</a:t>
            </a:r>
          </a:p>
          <a:p>
            <a:r>
              <a:rPr lang="en-US" dirty="0"/>
              <a:t>Power Plan methods/assumptions are defaults for individual utility IRPs</a:t>
            </a:r>
          </a:p>
          <a:p>
            <a:r>
              <a:rPr lang="en-US" dirty="0"/>
              <a:t>Power Plan assumes all tools are available to achieve goals including utility programs, MTIs, and codes and standards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56067-6786-4120-B23E-523085B94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1" r="11907"/>
          <a:stretch/>
        </p:blipFill>
        <p:spPr>
          <a:xfrm>
            <a:off x="6480179" y="2575270"/>
            <a:ext cx="5580993" cy="39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2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3" name="Freeform 32"/>
          <p:cNvSpPr>
            <a:spLocks/>
          </p:cNvSpPr>
          <p:nvPr/>
        </p:nvSpPr>
        <p:spPr bwMode="auto">
          <a:xfrm>
            <a:off x="2773720" y="1743075"/>
            <a:ext cx="6716713" cy="3800474"/>
          </a:xfrm>
          <a:custGeom>
            <a:avLst/>
            <a:gdLst>
              <a:gd name="T0" fmla="*/ 0 w 6716683"/>
              <a:gd name="T1" fmla="*/ 0 h 3862648"/>
              <a:gd name="T2" fmla="*/ 0 w 6716683"/>
              <a:gd name="T3" fmla="*/ 0 h 3862648"/>
              <a:gd name="T4" fmla="*/ 0 w 6716683"/>
              <a:gd name="T5" fmla="*/ 0 h 38626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16683" h="3862648">
                <a:moveTo>
                  <a:pt x="0" y="3862648"/>
                </a:moveTo>
                <a:cubicBezTo>
                  <a:pt x="1649616" y="3858952"/>
                  <a:pt x="2549237" y="2976881"/>
                  <a:pt x="3230881" y="1939637"/>
                </a:cubicBezTo>
                <a:cubicBezTo>
                  <a:pt x="3912525" y="902393"/>
                  <a:pt x="5276734" y="8311"/>
                  <a:pt x="6716683" y="0"/>
                </a:cubicBezTo>
              </a:path>
            </a:pathLst>
          </a:custGeom>
          <a:noFill/>
          <a:ln w="101600" cap="flat" cmpd="sng">
            <a:solidFill>
              <a:srgbClr val="24420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2773719" y="2493964"/>
            <a:ext cx="7608887" cy="3055937"/>
            <a:chOff x="852" y="1741"/>
            <a:chExt cx="4793" cy="1925"/>
          </a:xfrm>
        </p:grpSpPr>
        <p:sp>
          <p:nvSpPr>
            <p:cNvPr id="181310" name="Freeform 36"/>
            <p:cNvSpPr>
              <a:spLocks/>
            </p:cNvSpPr>
            <p:nvPr/>
          </p:nvSpPr>
          <p:spPr bwMode="auto">
            <a:xfrm>
              <a:off x="852" y="1875"/>
              <a:ext cx="4210" cy="1791"/>
            </a:xfrm>
            <a:custGeom>
              <a:avLst/>
              <a:gdLst>
                <a:gd name="T0" fmla="*/ 0 w 6683433"/>
                <a:gd name="T1" fmla="*/ 0 h 2842954"/>
                <a:gd name="T2" fmla="*/ 0 w 6683433"/>
                <a:gd name="T3" fmla="*/ 0 h 2842954"/>
                <a:gd name="T4" fmla="*/ 0 w 6683433"/>
                <a:gd name="T5" fmla="*/ 0 h 28429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83433" h="2842954">
                  <a:moveTo>
                    <a:pt x="0" y="2842954"/>
                  </a:moveTo>
                  <a:cubicBezTo>
                    <a:pt x="1649616" y="2839258"/>
                    <a:pt x="3047999" y="2657304"/>
                    <a:pt x="4106487" y="1795551"/>
                  </a:cubicBezTo>
                  <a:cubicBezTo>
                    <a:pt x="5164975" y="933798"/>
                    <a:pt x="5675745" y="2770"/>
                    <a:pt x="6683433" y="0"/>
                  </a:cubicBezTo>
                </a:path>
              </a:pathLst>
            </a:custGeom>
            <a:noFill/>
            <a:ln w="57150" cap="flat" cmpd="sng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81311" name="TextBox 45"/>
            <p:cNvSpPr txBox="1">
              <a:spLocks noChangeArrowheads="1"/>
            </p:cNvSpPr>
            <p:nvPr/>
          </p:nvSpPr>
          <p:spPr bwMode="auto">
            <a:xfrm>
              <a:off x="5036" y="1741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808080"/>
                  </a:solidFill>
                </a:rPr>
                <a:t>Natural Baseline</a:t>
              </a:r>
            </a:p>
          </p:txBody>
        </p:sp>
      </p:grpSp>
      <p:sp>
        <p:nvSpPr>
          <p:cNvPr id="181253" name="TextBox 44"/>
          <p:cNvSpPr txBox="1">
            <a:spLocks noChangeArrowheads="1"/>
          </p:cNvSpPr>
          <p:nvPr/>
        </p:nvSpPr>
        <p:spPr bwMode="auto">
          <a:xfrm rot="-5400000">
            <a:off x="1680712" y="3097213"/>
            <a:ext cx="164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808080"/>
                </a:solidFill>
              </a:rPr>
              <a:t>Market Share</a:t>
            </a:r>
          </a:p>
        </p:txBody>
      </p:sp>
      <p:sp>
        <p:nvSpPr>
          <p:cNvPr id="181254" name="TextBox 45"/>
          <p:cNvSpPr txBox="1">
            <a:spLocks noChangeArrowheads="1"/>
          </p:cNvSpPr>
          <p:nvPr/>
        </p:nvSpPr>
        <p:spPr bwMode="auto">
          <a:xfrm>
            <a:off x="5345222" y="6102480"/>
            <a:ext cx="2020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808080"/>
                </a:solidFill>
              </a:rPr>
              <a:t>Time</a:t>
            </a:r>
            <a:endParaRPr lang="en-US" sz="1000" b="1" dirty="0">
              <a:solidFill>
                <a:srgbClr val="808080"/>
              </a:solidFill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6247168" y="2024857"/>
            <a:ext cx="1901605" cy="1658938"/>
            <a:chOff x="4565851" y="2510613"/>
            <a:chExt cx="1900157" cy="1658863"/>
          </a:xfrm>
        </p:grpSpPr>
        <p:sp>
          <p:nvSpPr>
            <p:cNvPr id="181306" name="Line 10"/>
            <p:cNvSpPr>
              <a:spLocks noChangeShapeType="1"/>
            </p:cNvSpPr>
            <p:nvPr/>
          </p:nvSpPr>
          <p:spPr bwMode="auto">
            <a:xfrm flipH="1">
              <a:off x="4565851" y="4016290"/>
              <a:ext cx="1600273" cy="0"/>
            </a:xfrm>
            <a:prstGeom prst="line">
              <a:avLst/>
            </a:prstGeom>
            <a:noFill/>
            <a:ln w="22225" cap="rnd">
              <a:solidFill>
                <a:srgbClr val="26226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81307" name="Line 11"/>
            <p:cNvSpPr>
              <a:spLocks noChangeShapeType="1"/>
            </p:cNvSpPr>
            <p:nvPr/>
          </p:nvSpPr>
          <p:spPr bwMode="auto">
            <a:xfrm flipV="1">
              <a:off x="6166124" y="2700311"/>
              <a:ext cx="0" cy="1279468"/>
            </a:xfrm>
            <a:prstGeom prst="line">
              <a:avLst/>
            </a:prstGeom>
            <a:noFill/>
            <a:ln w="22225" cap="rnd">
              <a:solidFill>
                <a:srgbClr val="26226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81308" name="TextBox 45"/>
            <p:cNvSpPr txBox="1">
              <a:spLocks noChangeArrowheads="1"/>
            </p:cNvSpPr>
            <p:nvPr/>
          </p:nvSpPr>
          <p:spPr bwMode="auto">
            <a:xfrm>
              <a:off x="4597577" y="3751188"/>
              <a:ext cx="1659260" cy="274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/>
                <a:t>Transformation</a:t>
              </a:r>
            </a:p>
          </p:txBody>
        </p:sp>
        <p:sp>
          <p:nvSpPr>
            <p:cNvPr id="181309" name="TextBox 45"/>
            <p:cNvSpPr txBox="1">
              <a:spLocks noChangeArrowheads="1"/>
            </p:cNvSpPr>
            <p:nvPr/>
          </p:nvSpPr>
          <p:spPr bwMode="auto">
            <a:xfrm rot="5400000">
              <a:off x="5499362" y="3202831"/>
              <a:ext cx="1658863" cy="274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rgbClr val="262262"/>
                  </a:solidFill>
                </a:rPr>
                <a:t>Market</a:t>
              </a:r>
            </a:p>
          </p:txBody>
        </p:sp>
      </p:grpSp>
      <p:cxnSp>
        <p:nvCxnSpPr>
          <p:cNvPr id="181264" name="Straight Arrow Connector 3"/>
          <p:cNvCxnSpPr>
            <a:cxnSpLocks noChangeShapeType="1"/>
          </p:cNvCxnSpPr>
          <p:nvPr/>
        </p:nvCxnSpPr>
        <p:spPr bwMode="auto">
          <a:xfrm flipV="1">
            <a:off x="2772473" y="1143001"/>
            <a:ext cx="0" cy="4551363"/>
          </a:xfrm>
          <a:prstGeom prst="straightConnector1">
            <a:avLst/>
          </a:prstGeom>
          <a:noFill/>
          <a:ln w="25400">
            <a:solidFill>
              <a:srgbClr val="9ACD72"/>
            </a:solidFill>
            <a:miter lim="800000"/>
            <a:headEnd/>
            <a:tailEnd type="arrow" w="lg" len="sm"/>
          </a:ln>
          <a:effectLst>
            <a:outerShdw blurRad="38100" dist="254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65" name="Straight Arrow Connector 29"/>
          <p:cNvCxnSpPr>
            <a:cxnSpLocks noChangeShapeType="1"/>
          </p:cNvCxnSpPr>
          <p:nvPr/>
        </p:nvCxnSpPr>
        <p:spPr bwMode="auto">
          <a:xfrm>
            <a:off x="2783117" y="5556250"/>
            <a:ext cx="7239000" cy="0"/>
          </a:xfrm>
          <a:prstGeom prst="straightConnector1">
            <a:avLst/>
          </a:prstGeom>
          <a:noFill/>
          <a:ln w="25400">
            <a:solidFill>
              <a:srgbClr val="9ACD72"/>
            </a:solidFill>
            <a:miter lim="800000"/>
            <a:headEnd/>
            <a:tailEnd type="arrow" w="lg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269" name="TextBox 45"/>
          <p:cNvSpPr txBox="1">
            <a:spLocks noChangeArrowheads="1"/>
          </p:cNvSpPr>
          <p:nvPr/>
        </p:nvSpPr>
        <p:spPr bwMode="auto">
          <a:xfrm>
            <a:off x="9520594" y="1520825"/>
            <a:ext cx="104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24420E"/>
                </a:solidFill>
              </a:rPr>
              <a:t>Codes &amp; Standards</a:t>
            </a:r>
          </a:p>
        </p:txBody>
      </p:sp>
      <p:grpSp>
        <p:nvGrpSpPr>
          <p:cNvPr id="6" name="Group 54"/>
          <p:cNvGrpSpPr/>
          <p:nvPr/>
        </p:nvGrpSpPr>
        <p:grpSpPr>
          <a:xfrm>
            <a:off x="9306654" y="1592408"/>
            <a:ext cx="288742" cy="288742"/>
            <a:chOff x="7414164" y="1797124"/>
            <a:chExt cx="288742" cy="288742"/>
          </a:xfrm>
        </p:grpSpPr>
        <p:sp>
          <p:nvSpPr>
            <p:cNvPr id="56" name="Oval 55"/>
            <p:cNvSpPr/>
            <p:nvPr/>
          </p:nvSpPr>
          <p:spPr>
            <a:xfrm>
              <a:off x="7414164" y="1797124"/>
              <a:ext cx="288742" cy="288742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8"/>
            <p:cNvGrpSpPr/>
            <p:nvPr/>
          </p:nvGrpSpPr>
          <p:grpSpPr>
            <a:xfrm>
              <a:off x="7492842" y="1849595"/>
              <a:ext cx="129596" cy="153271"/>
              <a:chOff x="7469233" y="1821683"/>
              <a:chExt cx="176814" cy="209114"/>
            </a:xfrm>
            <a:solidFill>
              <a:schemeClr val="bg2"/>
            </a:solidFill>
          </p:grpSpPr>
          <p:sp>
            <p:nvSpPr>
              <p:cNvPr id="58" name="Rectangle 41"/>
              <p:cNvSpPr>
                <a:spLocks noChangeArrowheads="1"/>
              </p:cNvSpPr>
              <p:nvPr/>
            </p:nvSpPr>
            <p:spPr bwMode="auto">
              <a:xfrm>
                <a:off x="7469233" y="1906286"/>
                <a:ext cx="176814" cy="1245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Block Arc 42"/>
              <p:cNvSpPr>
                <a:spLocks/>
              </p:cNvSpPr>
              <p:nvPr/>
            </p:nvSpPr>
            <p:spPr bwMode="auto">
              <a:xfrm>
                <a:off x="7469233" y="1821683"/>
                <a:ext cx="176814" cy="172399"/>
              </a:xfrm>
              <a:custGeom>
                <a:avLst/>
                <a:gdLst>
                  <a:gd name="T0" fmla="*/ 0 w 176111"/>
                  <a:gd name="T1" fmla="*/ 85725 h 171450"/>
                  <a:gd name="T2" fmla="*/ 46238 w 176111"/>
                  <a:gd name="T3" fmla="*/ 10284 h 171450"/>
                  <a:gd name="T4" fmla="*/ 133820 w 176111"/>
                  <a:gd name="T5" fmla="*/ 12487 h 171450"/>
                  <a:gd name="T6" fmla="*/ 175985 w 176111"/>
                  <a:gd name="T7" fmla="*/ 90333 h 171450"/>
                  <a:gd name="T8" fmla="*/ 138600 w 176111"/>
                  <a:gd name="T9" fmla="*/ 88373 h 171450"/>
                  <a:gd name="T10" fmla="*/ 113975 w 176111"/>
                  <a:gd name="T11" fmla="*/ 44244 h 171450"/>
                  <a:gd name="T12" fmla="*/ 64392 w 176111"/>
                  <a:gd name="T13" fmla="*/ 43035 h 171450"/>
                  <a:gd name="T14" fmla="*/ 37435 w 176111"/>
                  <a:gd name="T15" fmla="*/ 85725 h 171450"/>
                  <a:gd name="T16" fmla="*/ 0 w 176111"/>
                  <a:gd name="T17" fmla="*/ 85725 h 1714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111"/>
                  <a:gd name="T28" fmla="*/ 0 h 171450"/>
                  <a:gd name="T29" fmla="*/ 176111 w 176111"/>
                  <a:gd name="T30" fmla="*/ 171450 h 1714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111" h="171450">
                    <a:moveTo>
                      <a:pt x="0" y="85725"/>
                    </a:moveTo>
                    <a:cubicBezTo>
                      <a:pt x="0" y="54216"/>
                      <a:pt x="17755" y="25247"/>
                      <a:pt x="46238" y="10284"/>
                    </a:cubicBezTo>
                    <a:cubicBezTo>
                      <a:pt x="73762" y="-4176"/>
                      <a:pt x="107099" y="-3337"/>
                      <a:pt x="133820" y="12487"/>
                    </a:cubicBezTo>
                    <a:cubicBezTo>
                      <a:pt x="161528" y="28896"/>
                      <a:pt x="177728" y="58805"/>
                      <a:pt x="175985" y="90333"/>
                    </a:cubicBezTo>
                    <a:lnTo>
                      <a:pt x="138600" y="88373"/>
                    </a:lnTo>
                    <a:cubicBezTo>
                      <a:pt x="139632" y="70439"/>
                      <a:pt x="130147" y="53441"/>
                      <a:pt x="113975" y="44244"/>
                    </a:cubicBezTo>
                    <a:cubicBezTo>
                      <a:pt x="98801" y="35615"/>
                      <a:pt x="80009" y="35157"/>
                      <a:pt x="64392" y="43035"/>
                    </a:cubicBezTo>
                    <a:cubicBezTo>
                      <a:pt x="47809" y="51401"/>
                      <a:pt x="37435" y="67829"/>
                      <a:pt x="37435" y="85725"/>
                    </a:cubicBezTo>
                    <a:lnTo>
                      <a:pt x="0" y="85725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ial" charset="0"/>
                <a:ea typeface="ＭＳ Ｐゴシック" pitchFamily="1" charset="-128"/>
                <a:cs typeface="Arial" charset="0"/>
              </a:rPr>
              <a:t>MT Goal Setting:  EE Opportunity Life-Cycle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2476"/>
          <a:stretch/>
        </p:blipFill>
        <p:spPr>
          <a:xfrm>
            <a:off x="1692172" y="4933430"/>
            <a:ext cx="2156788" cy="715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6045"/>
          <a:stretch/>
        </p:blipFill>
        <p:spPr>
          <a:xfrm>
            <a:off x="6278918" y="1099020"/>
            <a:ext cx="1196995" cy="1920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6803" r="14948"/>
          <a:stretch/>
        </p:blipFill>
        <p:spPr>
          <a:xfrm>
            <a:off x="3915050" y="3280569"/>
            <a:ext cx="1565329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5C25-6780-3747-BC92-D6F485CF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NEEA Considerations for MTI Goal Setting:  Goals are about market change, not energy savings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405D9-8E29-EF48-8FB7-5EF193A21D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5402">
              <a:spcBef>
                <a:spcPts val="30"/>
              </a:spcBef>
            </a:pPr>
            <a:fld id="{81D60167-4931-47E6-BA6A-407CBD079E47}" type="slidenum">
              <a:rPr lang="en-US" spc="-3"/>
              <a:pPr marL="15402">
                <a:spcBef>
                  <a:spcPts val="30"/>
                </a:spcBef>
              </a:pPr>
              <a:t>5</a:t>
            </a:fld>
            <a:endParaRPr lang="en-US" spc="-3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B3C0808-7798-4846-A640-646D14D3494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2726" y="1528576"/>
            <a:ext cx="10411606" cy="43473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Market change </a:t>
            </a:r>
            <a:r>
              <a:rPr lang="en-US" dirty="0">
                <a:sym typeface="Wingdings" panose="05000000000000000000" pitchFamily="2" charset="2"/>
              </a:rPr>
              <a:t> Energy Savings; not the other way around</a:t>
            </a:r>
          </a:p>
          <a:p>
            <a:r>
              <a:rPr lang="en-US" dirty="0">
                <a:sym typeface="Wingdings" panose="05000000000000000000" pitchFamily="2" charset="2"/>
              </a:rPr>
              <a:t>Bulk of energy savings happen after active engagement in market during long-term monitoring phase.</a:t>
            </a:r>
          </a:p>
          <a:p>
            <a:r>
              <a:rPr lang="en-US" dirty="0">
                <a:sym typeface="Wingdings" panose="05000000000000000000" pitchFamily="2" charset="2"/>
              </a:rPr>
              <a:t>Logic models define / document theory of market change</a:t>
            </a:r>
          </a:p>
          <a:p>
            <a:r>
              <a:rPr lang="en-US" dirty="0">
                <a:sym typeface="Wingdings" panose="05000000000000000000" pitchFamily="2" charset="2"/>
              </a:rPr>
              <a:t>Near-term goals set for market progress using indicators tied to logic model outcomes.</a:t>
            </a:r>
          </a:p>
          <a:p>
            <a:r>
              <a:rPr lang="en-US" dirty="0">
                <a:sym typeface="Wingdings" panose="05000000000000000000" pitchFamily="2" charset="2"/>
              </a:rPr>
              <a:t>Uncertainty and risk:  Markets are inherently uncertain; timing and magnitude of market change is highly variable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5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0197" y="333765"/>
            <a:ext cx="10411606" cy="549102"/>
          </a:xfrm>
        </p:spPr>
        <p:txBody>
          <a:bodyPr>
            <a:normAutofit/>
          </a:bodyPr>
          <a:lstStyle/>
          <a:p>
            <a:r>
              <a:rPr lang="en-US" dirty="0"/>
              <a:t>MT Goal Setting:  Portfolio-Level Goals &amp;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1029360" y="882867"/>
            <a:ext cx="9733233" cy="2291257"/>
          </a:xfrm>
        </p:spPr>
        <p:txBody>
          <a:bodyPr>
            <a:noAutofit/>
          </a:bodyPr>
          <a:lstStyle/>
          <a:p>
            <a:r>
              <a:rPr lang="en-US" sz="2400" dirty="0"/>
              <a:t>Risk</a:t>
            </a:r>
          </a:p>
          <a:p>
            <a:pPr lvl="1"/>
            <a:r>
              <a:rPr lang="en-US" sz="2000" dirty="0"/>
              <a:t>Measurability</a:t>
            </a:r>
          </a:p>
          <a:p>
            <a:pPr lvl="1"/>
            <a:r>
              <a:rPr lang="en-US" sz="2000" dirty="0"/>
              <a:t>Technology</a:t>
            </a:r>
          </a:p>
          <a:p>
            <a:pPr lvl="1"/>
            <a:r>
              <a:rPr lang="en-US" sz="2000" dirty="0"/>
              <a:t>Market</a:t>
            </a:r>
          </a:p>
          <a:p>
            <a:pPr lvl="1"/>
            <a:r>
              <a:rPr lang="en-US" sz="2000" dirty="0"/>
              <a:t>Late life savings</a:t>
            </a:r>
          </a:p>
          <a:p>
            <a:pPr lvl="1"/>
            <a:r>
              <a:rPr lang="en-US" sz="2000" dirty="0"/>
              <a:t>Cost effectiveness</a:t>
            </a:r>
          </a:p>
          <a:p>
            <a:r>
              <a:rPr lang="en-US" sz="2400" dirty="0"/>
              <a:t>Regional Equity (State level)</a:t>
            </a:r>
          </a:p>
          <a:p>
            <a:r>
              <a:rPr lang="en-US" sz="2400" dirty="0"/>
              <a:t>Rural-Urban Equity</a:t>
            </a:r>
          </a:p>
          <a:p>
            <a:r>
              <a:rPr lang="en-US" sz="2400" dirty="0"/>
              <a:t>Strategic market or infrastructure opportunity</a:t>
            </a:r>
          </a:p>
          <a:p>
            <a:r>
              <a:rPr lang="en-US" sz="2400" dirty="0"/>
              <a:t>Savings</a:t>
            </a:r>
          </a:p>
          <a:p>
            <a:r>
              <a:rPr lang="en-US" sz="2400" dirty="0"/>
              <a:t>Cost effectiveness</a:t>
            </a:r>
          </a:p>
        </p:txBody>
      </p:sp>
    </p:spTree>
    <p:extLst>
      <p:ext uri="{BB962C8B-B14F-4D97-AF65-F5344CB8AC3E}">
        <p14:creationId xmlns:p14="http://schemas.microsoft.com/office/powerpoint/2010/main" val="413267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CFC5-BAC4-478A-8D34-767E057B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 setting practices: Additional  Considerations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348A5B-89F4-4F53-BE83-9E64F57B1B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7</a:t>
            </a:fld>
            <a:endParaRPr lang="en-US" spc="-3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5215B-8192-4C8A-91E6-2917F15C5EF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Managing risk:  Savings goals are set at Portfolio Level; not at the individual MTI</a:t>
            </a:r>
          </a:p>
          <a:p>
            <a:r>
              <a:rPr lang="en-US" dirty="0"/>
              <a:t>Long-term perspective: savings goals are aligned with 5-year funding cycle budgets and Strategic &amp; Business Plans</a:t>
            </a:r>
          </a:p>
          <a:p>
            <a:r>
              <a:rPr lang="en-US" dirty="0"/>
              <a:t>Portfolio level savings reported annually to funders; shared out in proportion to funding</a:t>
            </a:r>
          </a:p>
          <a:p>
            <a:r>
              <a:rPr lang="en-US" dirty="0"/>
              <a:t>Annual and cumulative savings performance compared to five-year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6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B846-DB5B-481B-9ED6-CB14E804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Metrics and Dimensions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FAB2F-8D90-4998-916B-1AF50EF80A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8</a:t>
            </a:fld>
            <a:endParaRPr lang="en-US" spc="-3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39BFA-363D-47ED-BE1B-9DC0FF214A2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primary metrics for energy savings:  </a:t>
            </a:r>
          </a:p>
          <a:p>
            <a:pPr lvl="1"/>
            <a:r>
              <a:rPr lang="en-US" b="1" dirty="0"/>
              <a:t>Total Regional Savings</a:t>
            </a:r>
            <a:r>
              <a:rPr lang="en-US" dirty="0"/>
              <a:t>: All market units adopted above market at initiative start.  Represents physical load reduction regardless of causation – only data point that is measurable.</a:t>
            </a:r>
          </a:p>
          <a:p>
            <a:pPr lvl="1"/>
            <a:r>
              <a:rPr lang="en-US" b="1" dirty="0"/>
              <a:t>Co-created savings:  </a:t>
            </a:r>
            <a:r>
              <a:rPr lang="en-US" dirty="0"/>
              <a:t>All market units net of natural market baseline.  Represents combined market change above baseline for all rate-payer financed interventions – this is a construct that is not directly measurable but encourages cooperation between MT and local RA programs</a:t>
            </a:r>
          </a:p>
        </p:txBody>
      </p:sp>
    </p:spTree>
    <p:extLst>
      <p:ext uri="{BB962C8B-B14F-4D97-AF65-F5344CB8AC3E}">
        <p14:creationId xmlns:p14="http://schemas.microsoft.com/office/powerpoint/2010/main" val="400083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C54D-862F-45EC-B575-7059C9F5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Metrics and Dimensions: Continued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FF5E9E-1975-4FD8-99F2-55019A2EEF8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5402" defTabSz="554276">
              <a:spcBef>
                <a:spcPts val="30"/>
              </a:spcBef>
            </a:pPr>
            <a:fld id="{81D60167-4931-47E6-BA6A-407CBD079E47}" type="slidenum">
              <a:rPr lang="en-US" spc="-3" smtClean="0"/>
              <a:pPr marL="15402" defTabSz="554276">
                <a:spcBef>
                  <a:spcPts val="30"/>
                </a:spcBef>
              </a:pPr>
              <a:t>9</a:t>
            </a:fld>
            <a:endParaRPr lang="en-US" spc="-3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7B928-81A8-495A-A5E0-8DDC06EF9E1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Two Time dimensions:</a:t>
            </a:r>
          </a:p>
          <a:p>
            <a:pPr lvl="1"/>
            <a:r>
              <a:rPr lang="en-US" b="1" dirty="0"/>
              <a:t>Total Portfolio</a:t>
            </a:r>
            <a:r>
              <a:rPr lang="en-US" dirty="0"/>
              <a:t>:  Includes all MTIs that are tracking energy savings including those that have passed into long-term monitoring and tracking phase.  Represents full value of past and current investments.</a:t>
            </a:r>
          </a:p>
          <a:p>
            <a:pPr lvl="1"/>
            <a:r>
              <a:rPr lang="en-US" b="1" dirty="0"/>
              <a:t>Current funding cycle</a:t>
            </a:r>
            <a:r>
              <a:rPr lang="en-US" dirty="0"/>
              <a:t>:  Includes only savings associated with MTIs that are actively supported during the current funding cycle.  Represents a view of incremental benefit for the cost of the current funding cycle.</a:t>
            </a:r>
          </a:p>
        </p:txBody>
      </p:sp>
    </p:spTree>
    <p:extLst>
      <p:ext uri="{BB962C8B-B14F-4D97-AF65-F5344CB8AC3E}">
        <p14:creationId xmlns:p14="http://schemas.microsoft.com/office/powerpoint/2010/main" val="882622746"/>
      </p:ext>
    </p:extLst>
  </p:cSld>
  <p:clrMapOvr>
    <a:masterClrMapping/>
  </p:clrMapOvr>
</p:sld>
</file>

<file path=ppt/theme/theme1.xml><?xml version="1.0" encoding="utf-8"?>
<a:theme xmlns:a="http://schemas.openxmlformats.org/drawingml/2006/main" name="text + icons template">
  <a:themeElements>
    <a:clrScheme name="Custom 8">
      <a:dk1>
        <a:srgbClr val="57585B"/>
      </a:dk1>
      <a:lt1>
        <a:srgbClr val="FFFFFF"/>
      </a:lt1>
      <a:dk2>
        <a:srgbClr val="0583C5"/>
      </a:dk2>
      <a:lt2>
        <a:srgbClr val="FEFFFF"/>
      </a:lt2>
      <a:accent1>
        <a:srgbClr val="11A9E3"/>
      </a:accent1>
      <a:accent2>
        <a:srgbClr val="8CC646"/>
      </a:accent2>
      <a:accent3>
        <a:srgbClr val="F36C20"/>
      </a:accent3>
      <a:accent4>
        <a:srgbClr val="FABC2B"/>
      </a:accent4>
      <a:accent5>
        <a:srgbClr val="46408A"/>
      </a:accent5>
      <a:accent6>
        <a:srgbClr val="12345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rgbClr val="4E453F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EA Powerpoint Template 2020-01b" id="{9DEFF14D-05F9-4441-B76D-F7E780F97D82}" vid="{0AA4EC08-7754-45A8-8E36-684E7A40C2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1441</TotalTime>
  <Words>1389</Words>
  <Application>Microsoft Office PowerPoint</Application>
  <PresentationFormat>Widescreen</PresentationFormat>
  <Paragraphs>237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Helvetica</vt:lpstr>
      <vt:lpstr>Symbol</vt:lpstr>
      <vt:lpstr>System Font Regular</vt:lpstr>
      <vt:lpstr>Verdana</vt:lpstr>
      <vt:lpstr>text + icons template</vt:lpstr>
      <vt:lpstr>Goal Setting for Market Transformation</vt:lpstr>
      <vt:lpstr>MT Goal Setting:  Linked to Resource Planning Goals</vt:lpstr>
      <vt:lpstr>MT Goal Setting:  NW Regional EE Goals</vt:lpstr>
      <vt:lpstr>MT Goal Setting:  EE Opportunity Life-Cycle</vt:lpstr>
      <vt:lpstr>NEEA Considerations for MTI Goal Setting:  Goals are about market change, not energy savings </vt:lpstr>
      <vt:lpstr>MT Goal Setting:  Portfolio-Level Goals &amp; Metrics</vt:lpstr>
      <vt:lpstr>Goal setting practices: Additional  Considerations</vt:lpstr>
      <vt:lpstr>Savings Metrics and Dimensions</vt:lpstr>
      <vt:lpstr>Savings Metrics and Dimensions: Continued</vt:lpstr>
      <vt:lpstr>PowerPoint Presentation</vt:lpstr>
      <vt:lpstr>Measuring Portfolio Success</vt:lpstr>
      <vt:lpstr>Measuring Portfolio Success</vt:lpstr>
      <vt:lpstr>Emerging Technology Efforts Recouped Pipeline Deficit </vt:lpstr>
      <vt:lpstr>Measuring Portfolio Success</vt:lpstr>
      <vt:lpstr>Market Progress Achieved in Each Strategic Market</vt:lpstr>
      <vt:lpstr>Measuring Portfolio Success</vt:lpstr>
      <vt:lpstr>Cycle 5 Results: Co-Created Savings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Setting for Market Transformation Initiatives</dc:title>
  <dc:creator>Jeff Harris</dc:creator>
  <cp:lastModifiedBy>Jeff Harris</cp:lastModifiedBy>
  <cp:revision>22</cp:revision>
  <dcterms:created xsi:type="dcterms:W3CDTF">2020-07-10T18:38:50Z</dcterms:created>
  <dcterms:modified xsi:type="dcterms:W3CDTF">2020-07-17T19:53:03Z</dcterms:modified>
</cp:coreProperties>
</file>