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7"/>
    <p:restoredTop sz="94775"/>
  </p:normalViewPr>
  <p:slideViewPr>
    <p:cSldViewPr snapToGrid="0" snapToObjects="1">
      <p:cViewPr varScale="1">
        <p:scale>
          <a:sx n="85" d="100"/>
          <a:sy n="85" d="100"/>
        </p:scale>
        <p:origin x="12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F079-CD80-5941-8BBD-5E4AA1B9C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354B9-5025-B149-9BB9-6FFE9A025D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5F1100-054E-5E4E-B2EC-16E601C0D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54B7F-AAA3-4E4A-A1B5-5569AA6FE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6E6BB-48DC-E24D-BD79-0A929BF96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89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92C6-E6E0-F446-BF59-C301837CD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4CA71-5796-6B40-9884-95CBF34EF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A09A-7191-524A-B168-C2105E824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8810E-7EB4-B14E-BF9B-AB1A4E16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F2DA7-01A1-4041-AF10-DA26E8296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60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79002-CD55-0B46-95D3-EC7E4A74E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39A20-D114-0742-A89A-1AB28B241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B0DFB-A7DB-DF4C-922B-7E96B5A7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3F633-0D30-EA49-922F-AD9469DE4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ED674-EF1B-1248-9DA5-9F034305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84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55960-96A7-F349-8C7D-317B7CE69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45B5F-5945-F64E-956B-7A8DB6E1A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17FEA4-6CF4-CF40-A7D0-7C7F99D97C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93B3D-DBEA-E049-BA27-6CC0A60C1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20AF2-BD9D-4342-B09E-6A7FE9C0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CE815-AF1B-6545-BD91-D6588AE51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9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536BD-1C3C-6347-9AFC-5EAA1BC56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64993-B4F2-224A-9563-21D97E6A2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F656D1-155B-6B4C-B0C4-8757E5757F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38E8B4-EAD3-104E-8B4D-DA97FB82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80C77-3F2B-8340-877F-FD12DA27C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7595DD-66CA-AA4D-8479-18DAA72F0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4F4526-44A1-ED4E-B49C-2E3A7073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72440-A61C-3D49-A4C7-7DEC431DE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363E3-AA80-7A40-9843-5942E72CA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6F9F35-470A-1A4E-8297-7B5DD6D72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1593E-56D9-2947-BD4E-632934D8C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0A1FE3-8385-2241-A661-68540A413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6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DA20F8-8F17-6947-9720-6008AC22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36233B-8001-BC42-A52B-AE2138098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F0F87-C3EA-1A4A-A9A1-795C3AE62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81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C4ADC-53E9-2243-B7C8-5B6575C05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38978-C3A8-CE4E-B2BA-C01BDB17F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B5560-FEA4-0A47-931A-36432DFA5F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22759-83CC-654B-97F5-BD25AAD18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46F99-7EF2-E64E-BC92-EDBAE8C9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B10567-B052-464A-98BB-93C5FE3F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5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2C6D-30E5-EF49-8EA4-8A814BFD7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B8A0C-144A-0E4A-8B5E-A8FEB2468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4D609-E49B-0741-BB69-4FE563F67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DB2A87-F94D-9948-AAAC-E10CB6AE1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CF350F-31E9-4344-AB4B-4578378D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99FBD-724F-784C-A61A-E01C2513F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0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529A2-DF76-1A49-B956-B7A2F9AF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B3705F-C0F6-F74D-865E-B1A95BFA8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87849-5841-6D43-9B02-81526D747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8DE88-4534-024E-B217-7861C1F42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4530F-B889-8847-AAC2-07D6323F8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1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CD0C67-3CA1-2244-8D70-1743F7043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1780-40B5-8D42-AAF3-04721FE9D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A04E0-08DD-824C-9C20-2849DF2E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CAC79-1DD1-6042-97EC-A421B1611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ECFC9-22AA-5446-82AC-A8E54A54A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890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CADBEE-C473-7646-B228-2737F3A8F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C05C2-60EE-5344-88A6-19CC15B77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A222C-8B0B-7146-908E-83C42AC10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E5FE0-43BF-F84C-B53E-DD3C1DAE3773}" type="datetimeFigureOut">
              <a:rPr lang="en-US" smtClean="0"/>
              <a:t>11/11/19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A0B45-7657-3F41-83AC-194638541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43717-35DD-8A46-8959-372CAC3EB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3E6E7-BF2F-374F-9092-33881B8FF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0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1A87E-2C5E-644F-8943-B18103AD37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CAEECC </a:t>
            </a:r>
            <a:r>
              <a:rPr lang="en-US" dirty="0"/>
              <a:t>2020 </a:t>
            </a:r>
            <a:r>
              <a:rPr lang="en-US"/>
              <a:t>Workplan Topics, Dates, </a:t>
            </a:r>
            <a:r>
              <a:rPr lang="en-US" dirty="0"/>
              <a:t>and Facilitation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E27A0B-B76B-3846-8D05-9783B4A71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 CAEECC Meeting: Session #4</a:t>
            </a:r>
          </a:p>
          <a:p>
            <a:r>
              <a:rPr lang="en-US" dirty="0"/>
              <a:t>Facilitation Team</a:t>
            </a:r>
          </a:p>
          <a:p>
            <a:r>
              <a:rPr lang="en-US" dirty="0"/>
              <a:t>11/21/19 at SDG&amp;E</a:t>
            </a:r>
          </a:p>
        </p:txBody>
      </p:sp>
    </p:spTree>
    <p:extLst>
      <p:ext uri="{BB962C8B-B14F-4D97-AF65-F5344CB8AC3E}">
        <p14:creationId xmlns:p14="http://schemas.microsoft.com/office/powerpoint/2010/main" val="213723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CB40F-33E1-6E48-B797-D4D438947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Potential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46B3F-0160-7A43-8C18-1C3DFBA01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524"/>
            <a:ext cx="10515600" cy="466943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Full CAEECC Meeting</a:t>
            </a:r>
          </a:p>
          <a:p>
            <a:pPr lvl="1"/>
            <a:r>
              <a:rPr lang="en-US" dirty="0"/>
              <a:t>ABALs</a:t>
            </a:r>
          </a:p>
          <a:p>
            <a:pPr lvl="1"/>
            <a:r>
              <a:rPr lang="en-US" dirty="0"/>
              <a:t>Vetting of proposed new RENs (here or workshops?)</a:t>
            </a:r>
          </a:p>
          <a:p>
            <a:pPr lvl="1"/>
            <a:r>
              <a:rPr lang="en-US" dirty="0"/>
              <a:t>Updates/discussion on timely topics</a:t>
            </a:r>
          </a:p>
          <a:p>
            <a:pPr lvl="1"/>
            <a:r>
              <a:rPr lang="en-US" dirty="0"/>
              <a:t>Other topics?</a:t>
            </a:r>
          </a:p>
          <a:p>
            <a:r>
              <a:rPr lang="en-US" dirty="0"/>
              <a:t>Working Groups</a:t>
            </a:r>
          </a:p>
          <a:p>
            <a:pPr lvl="1"/>
            <a:r>
              <a:rPr lang="en-US" dirty="0"/>
              <a:t>EE Filing Processes (February Meeting)</a:t>
            </a:r>
          </a:p>
          <a:p>
            <a:pPr lvl="1"/>
            <a:r>
              <a:rPr lang="en-US" dirty="0"/>
              <a:t>MTWG on goal setting &amp; savings </a:t>
            </a:r>
            <a:r>
              <a:rPr lang="en-US"/>
              <a:t>attribution (likely 2021</a:t>
            </a:r>
            <a:r>
              <a:rPr lang="en-US" dirty="0"/>
              <a:t>?, # of mtgs?)</a:t>
            </a:r>
          </a:p>
          <a:p>
            <a:pPr lvl="1"/>
            <a:r>
              <a:rPr lang="en-US" dirty="0"/>
              <a:t>Data &amp; Intellectual Property (take on? # of meetings?)</a:t>
            </a:r>
          </a:p>
          <a:p>
            <a:pPr lvl="1"/>
            <a:r>
              <a:rPr lang="en-US" dirty="0"/>
              <a:t>Other?</a:t>
            </a:r>
          </a:p>
          <a:p>
            <a:r>
              <a:rPr lang="en-US" dirty="0"/>
              <a:t>Workshops</a:t>
            </a:r>
          </a:p>
          <a:p>
            <a:pPr lvl="1"/>
            <a:r>
              <a:rPr lang="en-US" dirty="0"/>
              <a:t>Vetting of proposed new RENs (here or Full CAEECC meetings?)</a:t>
            </a:r>
          </a:p>
          <a:p>
            <a:pPr lvl="1"/>
            <a:r>
              <a:rPr lang="en-US" dirty="0"/>
              <a:t>Other?</a:t>
            </a:r>
          </a:p>
        </p:txBody>
      </p:sp>
    </p:spTree>
    <p:extLst>
      <p:ext uri="{BB962C8B-B14F-4D97-AF65-F5344CB8AC3E}">
        <p14:creationId xmlns:p14="http://schemas.microsoft.com/office/powerpoint/2010/main" val="1992811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8567-2D1A-CD4D-8B45-1E07A74B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2020 Full Quarterly CAEECC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D15F0-EAB7-A54D-8211-2F38B6032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052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February 27</a:t>
            </a:r>
            <a:r>
              <a:rPr lang="en-US" sz="3600" baseline="30000" dirty="0"/>
              <a:t>th</a:t>
            </a:r>
            <a:r>
              <a:rPr lang="en-US" sz="3600" dirty="0"/>
              <a:t> (Pacific Energy Center, SF)</a:t>
            </a:r>
          </a:p>
          <a:p>
            <a:r>
              <a:rPr lang="en-US" sz="3600" dirty="0">
                <a:solidFill>
                  <a:srgbClr val="FF0000"/>
                </a:solidFill>
              </a:rPr>
              <a:t>May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14</a:t>
            </a:r>
            <a:r>
              <a:rPr lang="en-US" sz="3600" baseline="30000" dirty="0">
                <a:solidFill>
                  <a:srgbClr val="FF0000"/>
                </a:solidFill>
              </a:rPr>
              <a:t>th</a:t>
            </a:r>
            <a:r>
              <a:rPr lang="en-US" sz="3600" dirty="0"/>
              <a:t> (S.CA)</a:t>
            </a:r>
          </a:p>
          <a:p>
            <a:r>
              <a:rPr lang="en-US" sz="3600" dirty="0">
                <a:solidFill>
                  <a:srgbClr val="FF0000"/>
                </a:solidFill>
              </a:rPr>
              <a:t>August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13</a:t>
            </a:r>
            <a:r>
              <a:rPr lang="en-US" sz="3600" baseline="30000" dirty="0">
                <a:solidFill>
                  <a:srgbClr val="FF0000"/>
                </a:solidFill>
              </a:rPr>
              <a:t>th</a:t>
            </a:r>
            <a:r>
              <a:rPr lang="en-US" sz="3600" dirty="0"/>
              <a:t> (SF)</a:t>
            </a:r>
          </a:p>
          <a:p>
            <a:r>
              <a:rPr lang="en-US" sz="3600" dirty="0">
                <a:solidFill>
                  <a:srgbClr val="FF0000"/>
                </a:solidFill>
              </a:rPr>
              <a:t>November</a:t>
            </a:r>
            <a:r>
              <a:rPr lang="en-US" sz="3600" dirty="0"/>
              <a:t> </a:t>
            </a:r>
            <a:r>
              <a:rPr lang="en-US" sz="3600" dirty="0">
                <a:solidFill>
                  <a:srgbClr val="FF0000"/>
                </a:solidFill>
              </a:rPr>
              <a:t>12</a:t>
            </a:r>
            <a:r>
              <a:rPr lang="en-US" sz="3600" baseline="30000" dirty="0">
                <a:solidFill>
                  <a:srgbClr val="FF0000"/>
                </a:solidFill>
              </a:rPr>
              <a:t>th</a:t>
            </a:r>
            <a:r>
              <a:rPr lang="en-US" sz="3600" dirty="0"/>
              <a:t> (S.CA)</a:t>
            </a:r>
          </a:p>
        </p:txBody>
      </p:sp>
    </p:spTree>
    <p:extLst>
      <p:ext uri="{BB962C8B-B14F-4D97-AF65-F5344CB8AC3E}">
        <p14:creationId xmlns:p14="http://schemas.microsoft.com/office/powerpoint/2010/main" val="324498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9E48-EB7E-9549-A8E3-9A6788B9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Placeholder 2020 CAEECC Facilitation/Administration Budget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036CCB-CB72-0745-B2BC-E71DB0A57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025580"/>
              </p:ext>
            </p:extLst>
          </p:nvPr>
        </p:nvGraphicFramePr>
        <p:xfrm>
          <a:off x="838200" y="1825625"/>
          <a:ext cx="105156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4655">
                  <a:extLst>
                    <a:ext uri="{9D8B030D-6E8A-4147-A177-3AD203B41FA5}">
                      <a16:colId xmlns:a16="http://schemas.microsoft.com/office/drawing/2014/main" val="2028498310"/>
                    </a:ext>
                  </a:extLst>
                </a:gridCol>
                <a:gridCol w="2165130">
                  <a:extLst>
                    <a:ext uri="{9D8B030D-6E8A-4147-A177-3AD203B41FA5}">
                      <a16:colId xmlns:a16="http://schemas.microsoft.com/office/drawing/2014/main" val="1085476762"/>
                    </a:ext>
                  </a:extLst>
                </a:gridCol>
                <a:gridCol w="1715815">
                  <a:extLst>
                    <a:ext uri="{9D8B030D-6E8A-4147-A177-3AD203B41FA5}">
                      <a16:colId xmlns:a16="http://schemas.microsoft.com/office/drawing/2014/main" val="4104704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Tasks for 2020—with placeholder number of meetings by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 Per Meeting, Task, or Month (January 2018-October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 Placeholder Estimate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0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1: Facilitate Energy Efficiency Coordinating Committee Meetings (4 mtgs)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$11,300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$45,200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834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2A: Facilitate Less-Intensive Working Groups &amp; Workshops (3 mtgs)*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$9,500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$28,500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873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2B: Mediate More-Intensive Working Groups (3 mtgs)*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$17,000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$51,000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6861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3: Ensure a robust record of meetings (10 mtgs)*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$16,000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9762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4: Manage CC materials (12 months)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$3,500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$42,000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859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 5: Project Management (12 months)**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$55,200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155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Labor Budget***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$237,900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0702677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7417269-558A-2D4C-B6AA-CC3BA0A86E2B}"/>
              </a:ext>
            </a:extLst>
          </p:cNvPr>
          <p:cNvSpPr txBox="1"/>
          <p:nvPr/>
        </p:nvSpPr>
        <p:spPr>
          <a:xfrm>
            <a:off x="829962" y="5745162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*These are placeholder # of meetings and related budget, final budget for 2020 based on actual # of Working Group and Workshop meetings.  The average cost for all 11 WG &amp; Workshop mtgs. thus far was $12.3k—but showing estimated averages of the less- and more-intensive meeting type (including substantially more work between mtgs.</a:t>
            </a:r>
          </a:p>
          <a:p>
            <a:r>
              <a:rPr lang="en-US" sz="1200" dirty="0"/>
              <a:t>** The average monthly mtg. cost nets out the $25k for the evaluation study that was tracked in this task..  </a:t>
            </a:r>
          </a:p>
          <a:p>
            <a:r>
              <a:rPr lang="en-US" sz="1200" dirty="0"/>
              <a:t>*** Labor budget doesn’t include 3% increase in labor rates (from our original 2017 bid rates) for 2020. Also, expenses not shown but charged separately at actuals up to various caps.</a:t>
            </a:r>
          </a:p>
        </p:txBody>
      </p:sp>
    </p:spTree>
    <p:extLst>
      <p:ext uri="{BB962C8B-B14F-4D97-AF65-F5344CB8AC3E}">
        <p14:creationId xmlns:p14="http://schemas.microsoft.com/office/powerpoint/2010/main" val="265163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</TotalTime>
  <Words>391</Words>
  <Application>Microsoft Macintosh PowerPoint</Application>
  <PresentationFormat>Widescreen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CAEECC 2020 Workplan Topics, Dates, and Facilitation Budget</vt:lpstr>
      <vt:lpstr>Potential Topics</vt:lpstr>
      <vt:lpstr>Proposed 2020 Full Quarterly CAEECC Meetings</vt:lpstr>
      <vt:lpstr>Placeholder 2020 CAEECC Facilitation/Administration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CAEEC 2020 Workplan Topics and Facilitation Budget</dc:title>
  <dc:creator>Jonathan Raab</dc:creator>
  <cp:lastModifiedBy>Susan Rivo</cp:lastModifiedBy>
  <cp:revision>14</cp:revision>
  <dcterms:created xsi:type="dcterms:W3CDTF">2019-11-01T14:45:18Z</dcterms:created>
  <dcterms:modified xsi:type="dcterms:W3CDTF">2019-11-11T05:15:01Z</dcterms:modified>
</cp:coreProperties>
</file>