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2"/>
  </p:notesMasterIdLst>
  <p:sldIdLst>
    <p:sldId id="266" r:id="rId6"/>
    <p:sldId id="290" r:id="rId7"/>
    <p:sldId id="280" r:id="rId8"/>
    <p:sldId id="299" r:id="rId9"/>
    <p:sldId id="300" r:id="rId10"/>
    <p:sldId id="30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afut, Jennifer" initials="KJ" lastIdx="4" clrIdx="0"/>
  <p:cmAuthor id="2" name="Franzese, Peter" initials="FP" lastIdx="3" clrIdx="1">
    <p:extLst>
      <p:ext uri="{19B8F6BF-5375-455C-9EA6-DF929625EA0E}">
        <p15:presenceInfo xmlns:p15="http://schemas.microsoft.com/office/powerpoint/2012/main" userId="S::peter.franzese@cpuc.ca.gov::4cbe7e47-7861-446e-9675-ea783fe9db81" providerId="AD"/>
      </p:ext>
    </p:extLst>
  </p:cmAuthor>
  <p:cmAuthor id="3" name="Tagnipes, Jeorge S." initials="TJS" lastIdx="1" clrIdx="2">
    <p:extLst>
      <p:ext uri="{19B8F6BF-5375-455C-9EA6-DF929625EA0E}">
        <p15:presenceInfo xmlns:p15="http://schemas.microsoft.com/office/powerpoint/2012/main" userId="S::jeorge.tagnipes@cpuc.ca.gov::4e14a527-08ab-4ed2-8dda-97095c1b03d1" providerId="AD"/>
      </p:ext>
    </p:extLst>
  </p:cmAuthor>
  <p:cmAuthor id="4" name="Strindberg, Nils" initials="SN" lastIdx="3" clrIdx="3">
    <p:extLst>
      <p:ext uri="{19B8F6BF-5375-455C-9EA6-DF929625EA0E}">
        <p15:presenceInfo xmlns:p15="http://schemas.microsoft.com/office/powerpoint/2012/main" userId="S::nils.strindberg@cpuc.ca.gov::088f69aa-73cf-4160-9236-d1c65d442465" providerId="AD"/>
      </p:ext>
    </p:extLst>
  </p:cmAuthor>
  <p:cmAuthor id="5" name="Symonds, Jason" initials="SJ" lastIdx="1" clrIdx="4">
    <p:extLst>
      <p:ext uri="{19B8F6BF-5375-455C-9EA6-DF929625EA0E}">
        <p15:presenceInfo xmlns:p15="http://schemas.microsoft.com/office/powerpoint/2012/main" userId="S::jason.symonds@cpuc.ca.gov::c22ec0fe-4df0-4a1d-aeeb-6a026164c074" providerId="AD"/>
      </p:ext>
    </p:extLst>
  </p:cmAuthor>
  <p:cmAuthor id="6" name="Nils Strindberg" initials="NS" lastIdx="1" clrIdx="5">
    <p:extLst>
      <p:ext uri="{19B8F6BF-5375-455C-9EA6-DF929625EA0E}">
        <p15:presenceInfo xmlns:p15="http://schemas.microsoft.com/office/powerpoint/2012/main" userId="ef2c979aed5c0e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AA901A9-559E-CC46-92D1-F2BE53D052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1AB9EFF-1BF2-0844-8145-1F4E573D7D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B8F13A9-06ED-0446-BA67-57BF51386A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660C929-FF28-1A4B-826B-24C60F736B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9873C0B2-4A58-4A4F-B178-B53F20A1DD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9486FD9F-3EAF-3641-B804-8E94F744A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C70E53-7E30-7045-9126-AC42DDF84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0831DB4-1B52-B94B-A6C7-D02C16E47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D07B9B-A2AA-7347-8BAA-A09BECC8E26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DDE930F-C479-C84B-B1D6-CF7D792EF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F41F0A8-DA70-B44B-9EB0-B65B06A3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FF231C-8972-9C4E-A70B-F6F530EED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09D46-E851-8645-95EF-18782E386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DFB2D03-29C6-8F40-B3A4-C58A671D6D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81A1-FE43-6240-B14E-E1705F707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82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2AF0E3-7B71-614E-8DF5-CC531F4B0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9A017F-1852-624D-A372-6F870FFE3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BE898EC-D551-5944-BE4C-6DBBF1CE32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6CFDA-5B6D-6B42-AA74-D1A9D50C73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19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EE56FA-3FCD-D540-951A-CC03CEAFAA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D89032-48D1-E947-813C-0044ECD15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5645D20-A009-8F47-8ADF-6CBCC24B2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027EA-58A3-1841-B04E-8AFBB1CC1A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35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DF7C8-060B-D344-81D8-07EA1317D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5C89F5-5248-7746-AA28-AFD01B36C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18B89F5-E851-D54D-B75B-3A4C287F4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51A9-5D01-ED48-9BEB-96441B0FC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2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AF33CF-6DA6-5F42-AD60-510006B5E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2B04AC-D9FF-3D4A-A4D1-9A98016A57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2082CB8-B686-C444-9395-B54F603F92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AC4C7-F5CD-034D-9C20-033AE986B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997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1FBA6A-911C-FB4E-8ECD-828B081B00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C68ECA-792A-AB49-8F2A-22F38CF22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5AE3B38-0243-B54C-8954-4CB4D0124B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0409-C3DD-E745-8024-391AAF22D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34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1BBFB4-5A80-2746-BDE3-E73D9902A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EFFF86-C947-A043-ADC5-38FEAF37A3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5B6D69F-9E32-2644-8646-B58CE2D73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6F875-CDA0-FA44-AAA3-17419F0C0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936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2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2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FB57BE-546C-2A4A-A555-0FEA4E79E0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93C51C-5E55-0F44-B27A-EEB0D6AEB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7FE6E41-3762-5947-AA1F-7FDE5DEEB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83376-2F7C-9D47-B92B-941BCF9ED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329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22F162-15DC-8A43-9348-D7BABB536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776032-E3C5-4B4D-9C69-2D8EF3C610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B01D57-1F04-114D-AA93-8D170A959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AEDCE-163E-AE45-8E3F-B2E7AB95A2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71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41C8E4-D85F-B34D-9AA3-077D4A089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1D62CB-EA6C-6447-A2EA-1A864BD1B5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5DEC2AF-672D-7849-B547-D3BB324C2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8A5-33E2-B244-ADC1-A53A27722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445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B9F159-4719-5944-A89F-BCD2F6BC5F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A60505-2B07-F949-87A8-F626016AD4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E3DB59F-D2E0-E142-ACBB-C58292004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45AB-8CD0-464E-8133-986252B20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90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6D4003-945B-4A4F-BFD3-ACA89C5CF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F8F739-0FB7-3540-8390-9787FA6E9B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440E9CF-D935-8540-86DC-AE9D437B5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07FD-DFFB-B543-9B4F-2138CB166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438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C30336-4311-1445-B502-0F6C55C0D8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8762D4-830D-3F4D-B950-F5341E1AE9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11AA74E-3BBE-A24B-8125-57570A89F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8EED7-C758-1B4C-BD46-3AD1289CA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154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9C32E-5C64-F147-8103-E86A6F226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1F1080-3D64-B043-A6C3-08436D59D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AF3FF60-C552-A546-8E49-0D5DC58900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729A7-4AD9-E04C-9287-AF23A24C5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14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8D2A9F-81B8-0F43-BE1B-6EB6C05DA5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B5300D-2C8C-EE4A-BF9D-F76EFE24D4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16EAE57-10E0-9945-B6AA-FD143E49E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18C8-51DE-BC44-A08F-2F3E837592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597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2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2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166679-77FF-4949-8505-0358237D1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2F2EC2-84CB-6C40-8F3B-F00901AEA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14BDD3B-1AC0-874E-B2CB-A70C4FEA53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63DFE-3141-AD45-A7EF-759CC7A35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293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2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2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42906-04E1-A449-8A60-F86E6C4F3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FDE0BA-6185-D844-884B-04819347A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E27741C-2D98-1B46-89E3-D4ECC18940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8D98E-19A3-4348-8991-E330D290A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804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7">
            <a:extLst>
              <a:ext uri="{FF2B5EF4-FFF2-40B4-BE49-F238E27FC236}">
                <a16:creationId xmlns:a16="http://schemas.microsoft.com/office/drawing/2014/main" id="{37531C09-86EB-1243-B1B5-3A2AF2CC6518}"/>
              </a:ext>
            </a:extLst>
          </p:cNvPr>
          <p:cNvSpPr/>
          <p:nvPr userDrawn="1"/>
        </p:nvSpPr>
        <p:spPr>
          <a:xfrm>
            <a:off x="0" y="0"/>
            <a:ext cx="9144000" cy="46038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M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758952">
            <a:noAutofit/>
          </a:bodyPr>
          <a:lstStyle>
            <a:lvl1pPr marL="0" indent="0">
              <a:buFontTx/>
              <a:buNone/>
              <a:tabLst>
                <a:tab pos="3940969" algn="r"/>
              </a:tabLst>
              <a:defRPr/>
            </a:lvl1pPr>
            <a:lvl2pPr marL="136922" indent="-136922">
              <a:tabLst>
                <a:tab pos="3940969" algn="r"/>
              </a:tabLst>
              <a:defRPr/>
            </a:lvl2pPr>
            <a:lvl3pPr marL="273844" indent="-136922">
              <a:tabLst>
                <a:tab pos="3940969" algn="r"/>
              </a:tabLst>
              <a:defRPr/>
            </a:lvl3pPr>
            <a:lvl4pPr marL="410766" indent="-136922">
              <a:tabLst>
                <a:tab pos="3940969" algn="r"/>
              </a:tabLst>
              <a:defRPr/>
            </a:lvl4pPr>
            <a:lvl5pPr marL="547688" indent="-136922">
              <a:tabLst>
                <a:tab pos="3940969" algn="r"/>
              </a:tabLst>
              <a:defRPr/>
            </a:lvl5pPr>
            <a:lvl6pPr marL="685800" indent="-136922">
              <a:tabLst>
                <a:tab pos="3940969" algn="r"/>
              </a:tabLst>
              <a:defRPr/>
            </a:lvl6pPr>
            <a:lvl7pPr marL="822722" indent="-136922">
              <a:tabLst>
                <a:tab pos="3940969" algn="r"/>
              </a:tabLst>
              <a:defRPr/>
            </a:lvl7pPr>
            <a:lvl8pPr marL="959644" indent="-136922">
              <a:tabLst>
                <a:tab pos="3940969" algn="r"/>
              </a:tabLst>
              <a:defRPr/>
            </a:lvl8pPr>
            <a:lvl9pPr marL="1096566" indent="-136922">
              <a:tabLst>
                <a:tab pos="3940969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42900" y="457201"/>
            <a:ext cx="8458200" cy="393261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2900" y="900650"/>
            <a:ext cx="84582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1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18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18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18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18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7148E1A-B318-5544-B91A-482552F35A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[Optional presentation title]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C420DAD-4C06-A24D-AFD0-C56DC69AC59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M"/>
              <a:t>[Month 00, 0000]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3FE9AB-6DC4-AF42-B5AB-594A25D3F3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7AD4-0612-7648-B521-2BA600EB9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55448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2A4DBF71-5BD2-3444-9744-3DE5FBE7524D}"/>
              </a:ext>
            </a:extLst>
          </p:cNvPr>
          <p:cNvSpPr/>
          <p:nvPr userDrawn="1"/>
        </p:nvSpPr>
        <p:spPr>
          <a:xfrm>
            <a:off x="0" y="0"/>
            <a:ext cx="9144000" cy="46038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M" sz="135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2900" y="457201"/>
            <a:ext cx="8229600" cy="393261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5E99844-241B-9547-9006-68D671541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[Optional presentation title]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6E2A13-570D-874E-8DCF-8E5A3FC26F9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7A34B84-9150-7C4C-9273-ED6DD5FF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BA6E-1794-CD47-A313-9EB644CE2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095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AA0A57-E742-1947-873F-AA9C5055B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EF2585-D433-7344-95E9-230E178501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9A0C594-DE77-2D4A-AD6B-98E204890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1B90B-586C-4842-BE9F-13E1ED4691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2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A623FF-7988-904D-910C-13CCA7900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229D32-7451-8E49-A7D3-03443E5D0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19D57D7-6AE1-3746-B4DE-B412207F2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143D-FC9E-7148-8F87-6722206C1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24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CAE04F-D6F3-5749-8E76-EA03BF7A6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E5C11C5-BD10-8440-BBB6-CADC262E7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07CD17-CFDB-C043-8F77-BF29195853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46F1-4CBB-424B-858D-FEF4FF44B9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85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6954010-F1B4-C24C-96E6-9125FF149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9B60BA-AF57-B54A-99F6-1EBA1C905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FE84ADC-D35F-3047-BA66-AF0ECEDF3C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6F2A6-1EBB-5541-94A8-42BDEEE17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38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A7A7702-8662-FF4B-ACED-9D67E972E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75D1E1-4C88-7942-B8D8-DA243D8068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E0F6567-692D-924A-A34B-028CEDCB4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1CA28-D4F3-E942-9FD8-879AF12EF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6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79B30-0403-E24C-860A-F3D9F9EC6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BA5F45-3717-AA4D-9DDD-D36769A42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86D2392-2D10-AA47-B0A7-3F24528D8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F7D27-F961-5143-9FF4-B4923ED46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89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526CA6-ABA2-1A45-A8C3-520D8BD5ED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13FCF6-95A6-0E44-9F4B-DE2E87A2A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14BB2B3-5D07-CC46-A9AD-FCD2C68D0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542F-6590-134B-8161-71B3D5077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8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F790D620-B188-014E-80A8-7B6559BA99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2C69AA80-E353-9D4E-AB62-9D41E8107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F9932443-FBB6-2649-BC91-47AC0786E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54C6B64-4742-9040-93FB-E49B5EA7E1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9593F8-0371-1242-B057-A37218F841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40BCEFA-4123-B94E-B821-6B685918EB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FBF8030-7EA0-B944-A26F-34679F3D42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ackground_officialState_v4">
            <a:extLst>
              <a:ext uri="{FF2B5EF4-FFF2-40B4-BE49-F238E27FC236}">
                <a16:creationId xmlns:a16="http://schemas.microsoft.com/office/drawing/2014/main" id="{658ABCC3-B8D5-B542-87C5-C1355B70E3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851D9277-29C8-2B4D-B791-F14275DB8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8CADFA3A-8C2F-8341-A164-ABD57F5AF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0D1913-0F65-C44E-A30F-4FF1768C4E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A17836-B1BE-CE43-805A-CEA0FDDC48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1DADD101-D89B-8E4A-8739-40F9E27229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pPr>
              <a:defRPr/>
            </a:pPr>
            <a:fld id="{E5329C7D-4D97-F64E-8B74-22586FDDA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accent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accent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accent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accent2"/>
          </a:solidFill>
          <a:latin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 b="1">
          <a:solidFill>
            <a:schemeClr val="accent2"/>
          </a:solidFill>
          <a:latin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 b="1">
          <a:solidFill>
            <a:schemeClr val="accent2"/>
          </a:solidFill>
          <a:latin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 b="1">
          <a:solidFill>
            <a:schemeClr val="accent2"/>
          </a:solidFill>
          <a:latin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 b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5C3D0F0-AAD9-A443-81C0-E3D82DFB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5386B-B664-9647-8B61-E3E1587C7D7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A0272D35-A6A7-F143-B6CB-AABEBCE3A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CC"/>
                </a:solidFill>
              </a:rPr>
              <a:t>COVID Scoping Ruling</a:t>
            </a: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id="{709B79BD-60D1-174D-AA6F-5D373F653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937184"/>
            <a:ext cx="8839200" cy="169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/>
              <a:t>Nils B. Strindberg</a:t>
            </a:r>
            <a:br>
              <a:rPr lang="en-US" altLang="en-US" sz="1600" b="1" dirty="0"/>
            </a:br>
            <a:r>
              <a:rPr lang="en-US" altLang="en-US" sz="2400" b="1" dirty="0">
                <a:latin typeface="Arial"/>
                <a:cs typeface="Arial"/>
              </a:rPr>
              <a:t>California Public Utilities Commission</a:t>
            </a:r>
            <a:endParaRPr lang="en-US" altLang="en-US" sz="1600" b="1" dirty="0">
              <a:latin typeface="Arial"/>
              <a:cs typeface="Arial"/>
            </a:endParaRPr>
          </a:p>
          <a:p>
            <a:pPr algn="ctr" eaLnBrk="1" hangingPunct="1">
              <a:lnSpc>
                <a:spcPct val="80000"/>
              </a:lnSpc>
              <a:spcAft>
                <a:spcPct val="25000"/>
              </a:spcAft>
              <a:buFontTx/>
              <a:buNone/>
            </a:pPr>
            <a:r>
              <a:rPr lang="en-US" altLang="en-US" sz="2000" b="1">
                <a:latin typeface="Arial"/>
                <a:cs typeface="Arial"/>
              </a:rPr>
              <a:t>August 5, </a:t>
            </a:r>
            <a:r>
              <a:rPr lang="en-US" altLang="en-US" sz="2000" b="1" dirty="0">
                <a:latin typeface="Arial"/>
                <a:cs typeface="Arial"/>
              </a:rPr>
              <a:t>2020</a:t>
            </a:r>
          </a:p>
        </p:txBody>
      </p:sp>
      <p:sp>
        <p:nvSpPr>
          <p:cNvPr id="6149" name="Rectangle 9">
            <a:extLst>
              <a:ext uri="{FF2B5EF4-FFF2-40B4-BE49-F238E27FC236}">
                <a16:creationId xmlns:a16="http://schemas.microsoft.com/office/drawing/2014/main" id="{970D8EEA-809A-D249-B1E5-B1A5284C9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2484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6150" name="Picture 10">
            <a:extLst>
              <a:ext uri="{FF2B5EF4-FFF2-40B4-BE49-F238E27FC236}">
                <a16:creationId xmlns:a16="http://schemas.microsoft.com/office/drawing/2014/main" id="{2BFBFC1F-9393-5841-AB90-BCB88BEAC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423" y="2131174"/>
            <a:ext cx="2438400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024B-7B45-4B95-9A3A-33547B7D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/>
              </a:rPr>
              <a:t>Background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A09C-9846-4E3A-B93E-3C88AAFA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2357"/>
            <a:ext cx="8229600" cy="4333806"/>
          </a:xfrm>
        </p:spPr>
        <p:txBody>
          <a:bodyPr/>
          <a:lstStyle/>
          <a:p>
            <a:r>
              <a:rPr lang="en-US" sz="2400" dirty="0">
                <a:latin typeface="Calibri"/>
                <a:cs typeface="Calibri"/>
              </a:rPr>
              <a:t>Scoping Ruling recognizes the unprecedent impact of</a:t>
            </a: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COVID on not only our Public Health, but also the impact on the Energy Efficiency Industry in California</a:t>
            </a:r>
            <a:endParaRPr lang="en-US" sz="2400" dirty="0">
              <a:latin typeface="Calibri"/>
              <a:cs typeface="Arial"/>
            </a:endParaRPr>
          </a:p>
          <a:p>
            <a:pPr marL="457200" lvl="1" indent="0">
              <a:buNone/>
            </a:pPr>
            <a:endParaRPr lang="en-US" sz="1800" dirty="0">
              <a:latin typeface="Calibri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As a result the Scoping Ruling set a new schedule for when the CPUC will address the outstanding items to close out the current EE Proceeding, including: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Calibri"/>
                <a:cs typeface="Calibri"/>
              </a:rPr>
              <a:t>ABALs for 2021 and the refiling of new business plans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Calibri"/>
                <a:cs typeface="Calibri"/>
              </a:rPr>
              <a:t>Potential and Goals Updates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Calibri"/>
                <a:cs typeface="Calibri"/>
              </a:rPr>
              <a:t>The NRDC motion, which includes the CAEECC proposed reforms to the Rolling Portfolio filing processes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Calibri"/>
                <a:cs typeface="Calibri"/>
              </a:rPr>
              <a:t>Other issues may also be addressed </a:t>
            </a:r>
          </a:p>
          <a:p>
            <a:pPr marL="457200" lvl="1" indent="0">
              <a:buNone/>
            </a:pPr>
            <a:endParaRPr lang="en-US" sz="2000" dirty="0">
              <a:latin typeface="Calibri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D7E01-0444-4E8A-AB9D-1FAC8389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407FD-DFFB-B543-9B4F-2138CB1660D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27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AEAFD85-C2EF-D948-9D06-1E9CAE34E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cs typeface="Arial"/>
              </a:rPr>
              <a:t>Contents of July 3, 2020 COVID Ruling</a:t>
            </a:r>
            <a:endParaRPr lang="en-US" altLang="en-US" sz="2400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BFB9C7C-511F-6740-ACCF-47BD8027E3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9332"/>
            <a:ext cx="8229600" cy="4355893"/>
          </a:xfrm>
        </p:spPr>
        <p:txBody>
          <a:bodyPr/>
          <a:lstStyle/>
          <a:p>
            <a:pPr>
              <a:defRPr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All EE Program Administrators are required to file new Business Plans by September 2021 because of the COVID-19. (PG&amp;E and SCE planned BP filings will be delayed until 9/2021 to be aligned with other PAs.)</a:t>
            </a:r>
          </a:p>
          <a:p>
            <a:pPr>
              <a:defRPr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2021 Annual Budget Advice Letters should make reasonable forecasts for energy savings and spending, given the unknowns due to the pandemic</a:t>
            </a:r>
          </a:p>
          <a:p>
            <a:pPr>
              <a:defRPr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For 2022 and beyond,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CPUC’s Potential and Goals Study update and decision will be scoped to consider the impacts of COVID</a:t>
            </a:r>
          </a:p>
          <a:p>
            <a:pPr>
              <a:defRPr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CPUC will issue a Guidance Decision on the NRDC motion, which included the  CAEECC proposed reforms to the Rolling Portfolio filing processes</a:t>
            </a:r>
          </a:p>
          <a:p>
            <a:pPr marL="0" indent="0">
              <a:buNone/>
              <a:defRPr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534BC34-F2C1-6C4E-906E-2802956D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A9D41A-EF3B-5040-B9F3-9BC81556CF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33C9952-74B4-FC46-9850-A11176138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990600"/>
          </a:xfrm>
        </p:spPr>
        <p:txBody>
          <a:bodyPr/>
          <a:lstStyle/>
          <a:p>
            <a:pPr eaLnBrk="1" hangingPunct="1"/>
            <a:r>
              <a:rPr lang="en-US" sz="3600" dirty="0"/>
              <a:t>Proposed Schedule (Part 1)</a:t>
            </a:r>
            <a:endParaRPr lang="en-US" altLang="en-US" sz="3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C20A0-99F3-C44E-9C42-E08429CE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11F67A-2429-AD43-8EBB-AF83171F7C59}" type="slidenum">
              <a:rPr lang="en-US">
                <a:solidFill>
                  <a:srgbClr val="000000"/>
                </a:solidFill>
                <a:latin typeface="Arial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AD418BE0-21D5-0D4E-9B53-7C90155B10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066865"/>
              </p:ext>
            </p:extLst>
          </p:nvPr>
        </p:nvGraphicFramePr>
        <p:xfrm>
          <a:off x="622570" y="2422187"/>
          <a:ext cx="7898860" cy="2811293"/>
        </p:xfrm>
        <a:graphic>
          <a:graphicData uri="http://schemas.openxmlformats.org/drawingml/2006/table">
            <a:tbl>
              <a:tblPr/>
              <a:tblGrid>
                <a:gridCol w="3949430">
                  <a:extLst>
                    <a:ext uri="{9D8B030D-6E8A-4147-A177-3AD203B41FA5}">
                      <a16:colId xmlns:a16="http://schemas.microsoft.com/office/drawing/2014/main" val="3643145351"/>
                    </a:ext>
                  </a:extLst>
                </a:gridCol>
                <a:gridCol w="3949430">
                  <a:extLst>
                    <a:ext uri="{9D8B030D-6E8A-4147-A177-3AD203B41FA5}">
                      <a16:colId xmlns:a16="http://schemas.microsoft.com/office/drawing/2014/main" val="1251804876"/>
                    </a:ext>
                  </a:extLst>
                </a:gridCol>
              </a:tblGrid>
              <a:tr h="323569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BookAntiqua"/>
                        </a:rPr>
                        <a:t>Event 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BookAntiqua"/>
                        </a:rPr>
                        <a:t>Date 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679340"/>
                  </a:ext>
                </a:extLst>
              </a:tr>
              <a:tr h="323569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BookAntiqua"/>
                        </a:rPr>
                        <a:t>CAEECC Rolling Portfolio Reform Proposal 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70751120"/>
                  </a:ext>
                </a:extLst>
              </a:tr>
              <a:tr h="323569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BookAntiqua"/>
                        </a:rPr>
                        <a:t>Ruling seeking comments on CAEECC proposal 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BookAntiqua"/>
                        </a:rPr>
                        <a:t>July 31, 2020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5696"/>
                  </a:ext>
                </a:extLst>
              </a:tr>
              <a:tr h="32356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BookAntiqua"/>
                        </a:rPr>
                        <a:t>Party comments/replies on CAEECC proposal </a:t>
                      </a:r>
                      <a:endParaRPr lang="en-US" sz="160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BookAntiqua"/>
                        </a:rPr>
                        <a:t>September 1, 2020 and replies </a:t>
                      </a:r>
                      <a:r>
                        <a:rPr lang="en-US" sz="1200">
                          <a:effectLst/>
                          <a:latin typeface="BookAntiqua"/>
                        </a:rPr>
                        <a:t>due September 15, 2020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765614"/>
                  </a:ext>
                </a:extLst>
              </a:tr>
              <a:tr h="32356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BookAntiqua"/>
                        </a:rPr>
                        <a:t>Decision addressing portfolio application process </a:t>
                      </a:r>
                      <a:endParaRPr lang="en-US" sz="160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BookAntiqua"/>
                        </a:rPr>
                        <a:t>February or March 2021 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63976"/>
                  </a:ext>
                </a:extLst>
              </a:tr>
              <a:tr h="323569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BookAntiqua"/>
                        </a:rPr>
                        <a:t>2021 ABAL filings 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65294068"/>
                  </a:ext>
                </a:extLst>
              </a:tr>
              <a:tr h="32356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BookAntiqua"/>
                        </a:rPr>
                        <a:t>Program administrators file ABALs under current rules </a:t>
                      </a:r>
                      <a:endParaRPr lang="en-US" sz="160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BookAntiqua"/>
                        </a:rPr>
                        <a:t>September 1, 2020 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370510"/>
                  </a:ext>
                </a:extLst>
              </a:tr>
              <a:tr h="54631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BookAntiqua"/>
                        </a:rPr>
                        <a:t>Commission/staff address funding and programs for 2021 program year via disposition and/or resolution process </a:t>
                      </a:r>
                      <a:endParaRPr lang="en-US" sz="160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BookAntiqua"/>
                        </a:rPr>
                        <a:t>End of 2020 </a:t>
                      </a:r>
                      <a:endParaRPr lang="en-US" sz="1600" dirty="0">
                        <a:effectLst/>
                      </a:endParaRPr>
                    </a:p>
                  </a:txBody>
                  <a:tcPr marL="82784" marR="82784" marT="41392" marB="4139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282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43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33C9952-74B4-FC46-9850-A11176138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990600"/>
          </a:xfrm>
        </p:spPr>
        <p:txBody>
          <a:bodyPr/>
          <a:lstStyle/>
          <a:p>
            <a:pPr eaLnBrk="1" hangingPunct="1"/>
            <a:r>
              <a:rPr lang="en-US" sz="3600" dirty="0"/>
              <a:t>Proposed Schedule (Part 2)</a:t>
            </a:r>
            <a:endParaRPr lang="en-US" altLang="en-US" sz="3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C20A0-99F3-C44E-9C42-E08429CE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11F67A-2429-AD43-8EBB-AF83171F7C59}" type="slidenum">
              <a:rPr lang="en-US">
                <a:solidFill>
                  <a:srgbClr val="000000"/>
                </a:solidFill>
                <a:latin typeface="Arial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2ABB25-73A3-9A4B-832F-ABA0DA5FD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93195"/>
              </p:ext>
            </p:extLst>
          </p:nvPr>
        </p:nvGraphicFramePr>
        <p:xfrm>
          <a:off x="457200" y="2581371"/>
          <a:ext cx="8210550" cy="1733184"/>
        </p:xfrm>
        <a:graphic>
          <a:graphicData uri="http://schemas.openxmlformats.org/drawingml/2006/table">
            <a:tbl>
              <a:tblPr/>
              <a:tblGrid>
                <a:gridCol w="4105275">
                  <a:extLst>
                    <a:ext uri="{9D8B030D-6E8A-4147-A177-3AD203B41FA5}">
                      <a16:colId xmlns:a16="http://schemas.microsoft.com/office/drawing/2014/main" val="2647126342"/>
                    </a:ext>
                  </a:extLst>
                </a:gridCol>
                <a:gridCol w="4105275">
                  <a:extLst>
                    <a:ext uri="{9D8B030D-6E8A-4147-A177-3AD203B41FA5}">
                      <a16:colId xmlns:a16="http://schemas.microsoft.com/office/drawing/2014/main" val="3344019092"/>
                    </a:ext>
                  </a:extLst>
                </a:gridCol>
              </a:tblGrid>
              <a:tr h="273185"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  <a:latin typeface="BookAntiqua"/>
                        </a:rPr>
                        <a:t>Event </a:t>
                      </a:r>
                      <a:endParaRPr lang="en-US" sz="1800" dirty="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  <a:latin typeface="BookAntiqua"/>
                        </a:rPr>
                        <a:t>Date </a:t>
                      </a:r>
                      <a:endParaRPr lang="en-US" sz="1800" dirty="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841245"/>
                  </a:ext>
                </a:extLst>
              </a:tr>
              <a:tr h="273185">
                <a:tc gridSpan="2"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  <a:latin typeface="BookAntiqua"/>
                        </a:rPr>
                        <a:t>Potential and Goals Issues </a:t>
                      </a:r>
                      <a:endParaRPr lang="en-US" sz="1800" dirty="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443522"/>
                  </a:ext>
                </a:extLst>
              </a:tr>
              <a:tr h="273185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Decision addressing policy issues </a:t>
                      </a:r>
                      <a:endParaRPr lang="en-US" sz="1800" dirty="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February or March 2021 </a:t>
                      </a:r>
                      <a:endParaRPr lang="en-US" sz="1800" dirty="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106860"/>
                  </a:ext>
                </a:extLst>
              </a:tr>
              <a:tr h="273185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  <a:latin typeface="BookAntiqua"/>
                        </a:rPr>
                        <a:t>Study on new potential and goals issued for comment </a:t>
                      </a:r>
                      <a:endParaRPr lang="en-US" sz="180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  <a:latin typeface="BookAntiqua"/>
                        </a:rPr>
                        <a:t>April 2021 </a:t>
                      </a:r>
                      <a:endParaRPr lang="en-US" sz="180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184823"/>
                  </a:ext>
                </a:extLst>
              </a:tr>
              <a:tr h="273185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Party comments/replies on potential and goals study </a:t>
                      </a:r>
                      <a:endParaRPr lang="en-US" sz="1800" dirty="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May 2021 </a:t>
                      </a:r>
                      <a:endParaRPr lang="en-US" sz="1800" dirty="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59448"/>
                  </a:ext>
                </a:extLst>
              </a:tr>
              <a:tr h="273185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  <a:latin typeface="BookAntiqua"/>
                        </a:rPr>
                        <a:t>Decision setting new potential and goals </a:t>
                      </a:r>
                      <a:endParaRPr lang="en-US" sz="180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July 2021 </a:t>
                      </a:r>
                      <a:endParaRPr lang="en-US" sz="1800" dirty="0">
                        <a:effectLst/>
                      </a:endParaRPr>
                    </a:p>
                  </a:txBody>
                  <a:tcPr marL="90744" marR="90744" marT="45372" marB="45372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74457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9DF85BE-7362-9C40-9EC6-FBE888A52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7502"/>
              </p:ext>
            </p:extLst>
          </p:nvPr>
        </p:nvGraphicFramePr>
        <p:xfrm>
          <a:off x="457200" y="4314555"/>
          <a:ext cx="8210550" cy="1463040"/>
        </p:xfrm>
        <a:graphic>
          <a:graphicData uri="http://schemas.openxmlformats.org/drawingml/2006/table">
            <a:tbl>
              <a:tblPr/>
              <a:tblGrid>
                <a:gridCol w="4137289">
                  <a:extLst>
                    <a:ext uri="{9D8B030D-6E8A-4147-A177-3AD203B41FA5}">
                      <a16:colId xmlns:a16="http://schemas.microsoft.com/office/drawing/2014/main" val="3674653006"/>
                    </a:ext>
                  </a:extLst>
                </a:gridCol>
                <a:gridCol w="4073261">
                  <a:extLst>
                    <a:ext uri="{9D8B030D-6E8A-4147-A177-3AD203B41FA5}">
                      <a16:colId xmlns:a16="http://schemas.microsoft.com/office/drawing/2014/main" val="345672009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  <a:latin typeface="BookAntiqua"/>
                        </a:rPr>
                        <a:t>New energy efficiency portfolio filings from Program Administrators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76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New application filings from all PAs, taking into account COVID-19 impacts, new potential and goals, and Commission process requirements emanating from disposition of the CAEECC proposal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September 2021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64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Decision addressing new portfolios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  <a:latin typeface="BookAntiqua"/>
                        </a:rPr>
                        <a:t>Mid 2022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708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86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3C40-6745-45BF-AA90-87640E6DC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8D5D2-BBBA-48FA-B701-D83E81585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Nils B. Strindberg – nils.stindberg@cpuc.ca.gov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4F3D9-3DF2-4AC9-9843-1D997074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90409-C3DD-E745-8024-391AAF22D03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2E85C6-8A09-4040-9F9C-0A6511E3D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368" y="2600325"/>
            <a:ext cx="4259263" cy="318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9194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DAF9F80FDE0E459E1A4ABBAD4741F7" ma:contentTypeVersion="4" ma:contentTypeDescription="Create a new document." ma:contentTypeScope="" ma:versionID="9efc0ee85d7a54671f37e2699a13360a">
  <xsd:schema xmlns:xsd="http://www.w3.org/2001/XMLSchema" xmlns:xs="http://www.w3.org/2001/XMLSchema" xmlns:p="http://schemas.microsoft.com/office/2006/metadata/properties" xmlns:ns2="1f515989-4afe-4bfb-8869-4f44a11afb39" xmlns:ns3="e5e22d63-cd76-4ad0-9cc0-8f2b2146ce9f" targetNamespace="http://schemas.microsoft.com/office/2006/metadata/properties" ma:root="true" ma:fieldsID="de16da6e60a0a9b7523ec5c501a87e60" ns2:_="" ns3:_="">
    <xsd:import namespace="1f515989-4afe-4bfb-8869-4f44a11afb39"/>
    <xsd:import namespace="e5e22d63-cd76-4ad0-9cc0-8f2b2146ce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15989-4afe-4bfb-8869-4f44a11af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22d63-cd76-4ad0-9cc0-8f2b2146ce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5e22d63-cd76-4ad0-9cc0-8f2b2146ce9f">
      <UserInfo>
        <DisplayName>Shiroma, Genevieve</DisplayName>
        <AccountId>84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E969DE0-347D-478C-B030-7D85BC9EAC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BA698-939F-4CE3-A692-68E53CEF0C64}">
  <ds:schemaRefs>
    <ds:schemaRef ds:uri="1f515989-4afe-4bfb-8869-4f44a11afb39"/>
    <ds:schemaRef ds:uri="e5e22d63-cd76-4ad0-9cc0-8f2b2146ce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FA1E160-B762-49FE-8F0C-60CEF96C796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e5e22d63-cd76-4ad0-9cc0-8f2b2146ce9f"/>
    <ds:schemaRef ds:uri="http://schemas.microsoft.com/office/2006/metadata/properties"/>
    <ds:schemaRef ds:uri="http://purl.org/dc/elements/1.1/"/>
    <ds:schemaRef ds:uri="http://schemas.microsoft.com/office/infopath/2007/PartnerControls"/>
    <ds:schemaRef ds:uri="1f515989-4afe-4bfb-8869-4f44a11afb3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427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BookAntiqua</vt:lpstr>
      <vt:lpstr>Calibri</vt:lpstr>
      <vt:lpstr>Neue Haas Grotesk Display Std 55 Roman</vt:lpstr>
      <vt:lpstr>Default Design</vt:lpstr>
      <vt:lpstr>1_Default Design</vt:lpstr>
      <vt:lpstr>PowerPoint Presentation</vt:lpstr>
      <vt:lpstr>Background</vt:lpstr>
      <vt:lpstr>Contents of July 3, 2020 COVID Ruling</vt:lpstr>
      <vt:lpstr>Proposed Schedule (Part 1)</vt:lpstr>
      <vt:lpstr>Proposed Schedule (Part 2)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Kalafut, Jennifer</dc:creator>
  <cp:lastModifiedBy>Strindberg, Nils</cp:lastModifiedBy>
  <cp:revision>13</cp:revision>
  <dcterms:created xsi:type="dcterms:W3CDTF">2020-07-16T03:58:59Z</dcterms:created>
  <dcterms:modified xsi:type="dcterms:W3CDTF">2020-08-04T00:20:24Z</dcterms:modified>
</cp:coreProperties>
</file>