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6" r:id="rId5"/>
    <p:sldId id="293" r:id="rId6"/>
    <p:sldId id="297" r:id="rId7"/>
    <p:sldId id="292" r:id="rId8"/>
    <p:sldId id="288" r:id="rId9"/>
    <p:sldId id="291" r:id="rId10"/>
    <p:sldId id="287" r:id="rId11"/>
    <p:sldId id="294"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4892" autoAdjust="0"/>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0E5A0EE-2D05-48E4-A846-CE3A75BE039C}" type="datetimeFigureOut">
              <a:rPr lang="en-US" smtClean="0"/>
              <a:t>1/13/19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EDDDB50-0268-4FAB-B988-F42DE199C533}" type="slidenum">
              <a:rPr lang="en-US" smtClean="0"/>
              <a:t>‹#›</a:t>
            </a:fld>
            <a:endParaRPr lang="en-US"/>
          </a:p>
        </p:txBody>
      </p:sp>
    </p:spTree>
    <p:extLst>
      <p:ext uri="{BB962C8B-B14F-4D97-AF65-F5344CB8AC3E}">
        <p14:creationId xmlns:p14="http://schemas.microsoft.com/office/powerpoint/2010/main" val="223822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914F63-AABF-4B6B-BC2E-5A938B5DB226}" type="slidenum">
              <a:rPr lang="en-US" smtClean="0"/>
              <a:t>1</a:t>
            </a:fld>
            <a:endParaRPr lang="en-US"/>
          </a:p>
        </p:txBody>
      </p:sp>
    </p:spTree>
    <p:extLst>
      <p:ext uri="{BB962C8B-B14F-4D97-AF65-F5344CB8AC3E}">
        <p14:creationId xmlns:p14="http://schemas.microsoft.com/office/powerpoint/2010/main" val="91478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914F63-AABF-4B6B-BC2E-5A938B5DB226}" type="slidenum">
              <a:rPr lang="en-US" smtClean="0"/>
              <a:t>2</a:t>
            </a:fld>
            <a:endParaRPr lang="en-US"/>
          </a:p>
        </p:txBody>
      </p:sp>
    </p:spTree>
    <p:extLst>
      <p:ext uri="{BB962C8B-B14F-4D97-AF65-F5344CB8AC3E}">
        <p14:creationId xmlns:p14="http://schemas.microsoft.com/office/powerpoint/2010/main" val="3991686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914F63-AABF-4B6B-BC2E-5A938B5DB226}" type="slidenum">
              <a:rPr lang="en-US" smtClean="0"/>
              <a:t>4</a:t>
            </a:fld>
            <a:endParaRPr lang="en-US"/>
          </a:p>
        </p:txBody>
      </p:sp>
    </p:spTree>
    <p:extLst>
      <p:ext uri="{BB962C8B-B14F-4D97-AF65-F5344CB8AC3E}">
        <p14:creationId xmlns:p14="http://schemas.microsoft.com/office/powerpoint/2010/main" val="166373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Margie Gardner</a:t>
            </a:r>
            <a:r>
              <a:rPr lang="en-US" baseline="0" dirty="0"/>
              <a:t> slide</a:t>
            </a:r>
            <a:endParaRPr lang="en-US" dirty="0"/>
          </a:p>
        </p:txBody>
      </p:sp>
      <p:sp>
        <p:nvSpPr>
          <p:cNvPr id="4" name="Slide Number Placeholder 3"/>
          <p:cNvSpPr>
            <a:spLocks noGrp="1"/>
          </p:cNvSpPr>
          <p:nvPr>
            <p:ph type="sldNum" sz="quarter" idx="10"/>
          </p:nvPr>
        </p:nvSpPr>
        <p:spPr/>
        <p:txBody>
          <a:bodyPr/>
          <a:lstStyle/>
          <a:p>
            <a:fld id="{DEDDDB50-0268-4FAB-B988-F42DE199C533}" type="slidenum">
              <a:rPr lang="en-US" smtClean="0"/>
              <a:t>5</a:t>
            </a:fld>
            <a:endParaRPr lang="en-US"/>
          </a:p>
        </p:txBody>
      </p:sp>
    </p:spTree>
    <p:extLst>
      <p:ext uri="{BB962C8B-B14F-4D97-AF65-F5344CB8AC3E}">
        <p14:creationId xmlns:p14="http://schemas.microsoft.com/office/powerpoint/2010/main" val="663356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Brian Barnacle</a:t>
            </a:r>
            <a:r>
              <a:rPr lang="en-US" baseline="0" dirty="0"/>
              <a:t> revised slide</a:t>
            </a:r>
            <a:endParaRPr lang="en-US" dirty="0"/>
          </a:p>
        </p:txBody>
      </p:sp>
      <p:sp>
        <p:nvSpPr>
          <p:cNvPr id="4" name="Slide Number Placeholder 3"/>
          <p:cNvSpPr>
            <a:spLocks noGrp="1"/>
          </p:cNvSpPr>
          <p:nvPr>
            <p:ph type="sldNum" sz="quarter" idx="10"/>
          </p:nvPr>
        </p:nvSpPr>
        <p:spPr/>
        <p:txBody>
          <a:bodyPr/>
          <a:lstStyle/>
          <a:p>
            <a:fld id="{E8914F63-AABF-4B6B-BC2E-5A938B5DB226}" type="slidenum">
              <a:rPr lang="en-US" smtClean="0"/>
              <a:t>6</a:t>
            </a:fld>
            <a:endParaRPr lang="en-US"/>
          </a:p>
        </p:txBody>
      </p:sp>
    </p:spTree>
    <p:extLst>
      <p:ext uri="{BB962C8B-B14F-4D97-AF65-F5344CB8AC3E}">
        <p14:creationId xmlns:p14="http://schemas.microsoft.com/office/powerpoint/2010/main" val="2274453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4982" indent="-174982">
              <a:buFont typeface="Arial" panose="020B0604020202020204" pitchFamily="34" charset="0"/>
              <a:buChar char="•"/>
            </a:pPr>
            <a:r>
              <a:rPr lang="en-US" dirty="0"/>
              <a:t>Presented IOU initially</a:t>
            </a:r>
            <a:r>
              <a:rPr lang="en-US" baseline="0" dirty="0"/>
              <a:t> proposed stage gate process and made some modifications which I will explain shortly</a:t>
            </a:r>
          </a:p>
          <a:p>
            <a:r>
              <a:rPr lang="en-US" baseline="0" dirty="0"/>
              <a:t>[Transition to high-level visual slide]</a:t>
            </a:r>
          </a:p>
          <a:p>
            <a:r>
              <a:rPr lang="en-US" baseline="0" dirty="0"/>
              <a:t>[Discuss from top to bottom and pause at the end of each phase]</a:t>
            </a:r>
          </a:p>
          <a:p>
            <a:pPr marL="174982" indent="-174982">
              <a:buFont typeface="Arial" panose="020B0604020202020204" pitchFamily="34" charset="0"/>
              <a:buChar char="•"/>
            </a:pPr>
            <a:r>
              <a:rPr lang="en-US" baseline="0" dirty="0"/>
              <a:t>Added stage gate 0, and modified stage gate 7 to reflect a couple of outcomes with MT: exiting MT intervention in addition to transition to C&amp;S</a:t>
            </a:r>
          </a:p>
          <a:p>
            <a:pPr marL="174982" indent="-174982">
              <a:buFont typeface="Arial" panose="020B0604020202020204" pitchFamily="34" charset="0"/>
              <a:buChar char="•"/>
            </a:pPr>
            <a:r>
              <a:rPr lang="en-US" baseline="0" dirty="0"/>
              <a:t>Added process flow map at bottom to explain stages of key developments and decision-,</a:t>
            </a:r>
            <a:r>
              <a:rPr lang="en-US" baseline="0" dirty="0" err="1"/>
              <a:t>aking</a:t>
            </a:r>
            <a:endParaRPr lang="en-US" baseline="0" dirty="0"/>
          </a:p>
          <a:p>
            <a:r>
              <a:rPr lang="en-US" baseline="0" dirty="0"/>
              <a:t>[Start at Stage Gate 0 and continue onward]</a:t>
            </a:r>
          </a:p>
          <a:p>
            <a:pPr marL="174982" indent="-174982">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8914F63-AABF-4B6B-BC2E-5A938B5DB226}" type="slidenum">
              <a:rPr lang="en-US" smtClean="0"/>
              <a:t>7</a:t>
            </a:fld>
            <a:endParaRPr lang="en-US" dirty="0"/>
          </a:p>
        </p:txBody>
      </p:sp>
    </p:spTree>
    <p:extLst>
      <p:ext uri="{BB962C8B-B14F-4D97-AF65-F5344CB8AC3E}">
        <p14:creationId xmlns:p14="http://schemas.microsoft.com/office/powerpoint/2010/main" val="2428741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DDDB50-0268-4FAB-B988-F42DE199C533}" type="slidenum">
              <a:rPr lang="en-US" smtClean="0"/>
              <a:t>8</a:t>
            </a:fld>
            <a:endParaRPr lang="en-US"/>
          </a:p>
        </p:txBody>
      </p:sp>
    </p:spTree>
    <p:extLst>
      <p:ext uri="{BB962C8B-B14F-4D97-AF65-F5344CB8AC3E}">
        <p14:creationId xmlns:p14="http://schemas.microsoft.com/office/powerpoint/2010/main" val="1324773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38A663-BE5F-444D-A203-79A49BAB8CD6}"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36831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38A663-BE5F-444D-A203-79A49BAB8CD6}"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15641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38A663-BE5F-444D-A203-79A49BAB8CD6}"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360089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38A663-BE5F-444D-A203-79A49BAB8CD6}"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373897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38A663-BE5F-444D-A203-79A49BAB8CD6}"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88695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38A663-BE5F-444D-A203-79A49BAB8CD6}"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192516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38A663-BE5F-444D-A203-79A49BAB8CD6}" type="datetimeFigureOut">
              <a:rPr lang="en-US" smtClean="0"/>
              <a:t>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1921390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38A663-BE5F-444D-A203-79A49BAB8CD6}" type="datetimeFigureOut">
              <a:rPr lang="en-US" smtClean="0"/>
              <a:t>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164808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8A663-BE5F-444D-A203-79A49BAB8CD6}" type="datetimeFigureOut">
              <a:rPr lang="en-US" smtClean="0"/>
              <a:t>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275914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38A663-BE5F-444D-A203-79A49BAB8CD6}"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271060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38A663-BE5F-444D-A203-79A49BAB8CD6}"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6191E-995B-497B-B205-D76BB1F93B59}" type="slidenum">
              <a:rPr lang="en-US" smtClean="0"/>
              <a:t>‹#›</a:t>
            </a:fld>
            <a:endParaRPr lang="en-US"/>
          </a:p>
        </p:txBody>
      </p:sp>
    </p:spTree>
    <p:extLst>
      <p:ext uri="{BB962C8B-B14F-4D97-AF65-F5344CB8AC3E}">
        <p14:creationId xmlns:p14="http://schemas.microsoft.com/office/powerpoint/2010/main" val="1105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8A663-BE5F-444D-A203-79A49BAB8CD6}" type="datetimeFigureOut">
              <a:rPr lang="en-US" smtClean="0"/>
              <a:t>1/13/19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6191E-995B-497B-B205-D76BB1F93B59}" type="slidenum">
              <a:rPr lang="en-US" smtClean="0"/>
              <a:t>‹#›</a:t>
            </a:fld>
            <a:endParaRPr lang="en-US"/>
          </a:p>
        </p:txBody>
      </p:sp>
    </p:spTree>
    <p:extLst>
      <p:ext uri="{BB962C8B-B14F-4D97-AF65-F5344CB8AC3E}">
        <p14:creationId xmlns:p14="http://schemas.microsoft.com/office/powerpoint/2010/main" val="233826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6923241" y="3495265"/>
            <a:ext cx="98858" cy="2763536"/>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1" name="Rectangle 90"/>
          <p:cNvSpPr/>
          <p:nvPr/>
        </p:nvSpPr>
        <p:spPr>
          <a:xfrm>
            <a:off x="3718879" y="3598595"/>
            <a:ext cx="110751" cy="2660206"/>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6" name="Rectangle 85"/>
          <p:cNvSpPr/>
          <p:nvPr/>
        </p:nvSpPr>
        <p:spPr>
          <a:xfrm>
            <a:off x="7095745" y="3208399"/>
            <a:ext cx="4593492" cy="28066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6" name="Rectangle 75"/>
          <p:cNvSpPr/>
          <p:nvPr/>
        </p:nvSpPr>
        <p:spPr>
          <a:xfrm>
            <a:off x="3900942" y="3208399"/>
            <a:ext cx="2930670" cy="28066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3" name="Rectangle 62"/>
          <p:cNvSpPr/>
          <p:nvPr/>
        </p:nvSpPr>
        <p:spPr>
          <a:xfrm>
            <a:off x="757607" y="3221933"/>
            <a:ext cx="2897786" cy="279307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7" name="Rectangle 116"/>
          <p:cNvSpPr/>
          <p:nvPr/>
        </p:nvSpPr>
        <p:spPr>
          <a:xfrm>
            <a:off x="7097293" y="1133214"/>
            <a:ext cx="4591944" cy="20887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899629" y="1125591"/>
            <a:ext cx="2931983" cy="209634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56991" y="1110594"/>
            <a:ext cx="2904229" cy="211798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TextBox 10"/>
          <p:cNvSpPr txBox="1"/>
          <p:nvPr/>
        </p:nvSpPr>
        <p:spPr>
          <a:xfrm>
            <a:off x="756991" y="834274"/>
            <a:ext cx="2898402" cy="276999"/>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dirty="0"/>
              <a:t>Concept Development</a:t>
            </a:r>
          </a:p>
        </p:txBody>
      </p:sp>
      <p:sp>
        <p:nvSpPr>
          <p:cNvPr id="12" name="TextBox 11"/>
          <p:cNvSpPr txBox="1"/>
          <p:nvPr/>
        </p:nvSpPr>
        <p:spPr>
          <a:xfrm>
            <a:off x="3901333" y="843031"/>
            <a:ext cx="2922153" cy="276999"/>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dirty="0"/>
              <a:t>Program Development</a:t>
            </a:r>
          </a:p>
        </p:txBody>
      </p:sp>
      <p:sp>
        <p:nvSpPr>
          <p:cNvPr id="13" name="TextBox 12"/>
          <p:cNvSpPr txBox="1"/>
          <p:nvPr/>
        </p:nvSpPr>
        <p:spPr>
          <a:xfrm>
            <a:off x="7097293" y="849567"/>
            <a:ext cx="4591943" cy="276999"/>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en-US" sz="1200" dirty="0">
                <a:solidFill>
                  <a:schemeClr val="bg1">
                    <a:lumMod val="95000"/>
                  </a:schemeClr>
                </a:solidFill>
              </a:rPr>
              <a:t>Market Deployment</a:t>
            </a:r>
          </a:p>
        </p:txBody>
      </p:sp>
      <p:sp>
        <p:nvSpPr>
          <p:cNvPr id="17" name="Rectangle 16"/>
          <p:cNvSpPr/>
          <p:nvPr/>
        </p:nvSpPr>
        <p:spPr>
          <a:xfrm>
            <a:off x="367012" y="1385989"/>
            <a:ext cx="11160302" cy="4099387"/>
          </a:xfrm>
          <a:prstGeom prst="rect">
            <a:avLst/>
          </a:prstGeom>
          <a:noFill/>
        </p:spPr>
      </p:sp>
      <p:sp>
        <p:nvSpPr>
          <p:cNvPr id="2" name="Rectangle 1"/>
          <p:cNvSpPr/>
          <p:nvPr/>
        </p:nvSpPr>
        <p:spPr>
          <a:xfrm>
            <a:off x="3725660" y="835718"/>
            <a:ext cx="96373" cy="2706255"/>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
        <p:nvSpPr>
          <p:cNvPr id="89" name="Rectangle 88"/>
          <p:cNvSpPr/>
          <p:nvPr/>
        </p:nvSpPr>
        <p:spPr>
          <a:xfrm>
            <a:off x="6915942" y="835718"/>
            <a:ext cx="88895" cy="2483283"/>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Rectangle 30"/>
          <p:cNvSpPr/>
          <p:nvPr/>
        </p:nvSpPr>
        <p:spPr>
          <a:xfrm>
            <a:off x="10082858" y="1310921"/>
            <a:ext cx="90239" cy="2008080"/>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759725" y="498225"/>
            <a:ext cx="851515" cy="369332"/>
          </a:xfrm>
          <a:prstGeom prst="rect">
            <a:avLst/>
          </a:prstGeom>
          <a:noFill/>
        </p:spPr>
        <p:txBody>
          <a:bodyPr wrap="none" rtlCol="0">
            <a:spAutoFit/>
          </a:bodyPr>
          <a:lstStyle/>
          <a:p>
            <a:r>
              <a:rPr lang="en-US" dirty="0"/>
              <a:t>Phase I</a:t>
            </a:r>
          </a:p>
        </p:txBody>
      </p:sp>
      <p:sp>
        <p:nvSpPr>
          <p:cNvPr id="39" name="TextBox 38"/>
          <p:cNvSpPr txBox="1"/>
          <p:nvPr/>
        </p:nvSpPr>
        <p:spPr>
          <a:xfrm>
            <a:off x="4709201" y="519142"/>
            <a:ext cx="909223" cy="369332"/>
          </a:xfrm>
          <a:prstGeom prst="rect">
            <a:avLst/>
          </a:prstGeom>
          <a:noFill/>
        </p:spPr>
        <p:txBody>
          <a:bodyPr wrap="none" rtlCol="0">
            <a:spAutoFit/>
          </a:bodyPr>
          <a:lstStyle/>
          <a:p>
            <a:r>
              <a:rPr lang="en-US" dirty="0"/>
              <a:t>Phase II</a:t>
            </a:r>
          </a:p>
        </p:txBody>
      </p:sp>
      <p:sp>
        <p:nvSpPr>
          <p:cNvPr id="40" name="TextBox 39"/>
          <p:cNvSpPr txBox="1"/>
          <p:nvPr/>
        </p:nvSpPr>
        <p:spPr>
          <a:xfrm>
            <a:off x="8828336" y="514136"/>
            <a:ext cx="966931" cy="369332"/>
          </a:xfrm>
          <a:prstGeom prst="rect">
            <a:avLst/>
          </a:prstGeom>
          <a:noFill/>
        </p:spPr>
        <p:txBody>
          <a:bodyPr wrap="none" rtlCol="0">
            <a:spAutoFit/>
          </a:bodyPr>
          <a:lstStyle/>
          <a:p>
            <a:r>
              <a:rPr lang="en-US" dirty="0"/>
              <a:t>Phase III</a:t>
            </a:r>
          </a:p>
        </p:txBody>
      </p:sp>
      <p:sp>
        <p:nvSpPr>
          <p:cNvPr id="53" name="Freeform 52"/>
          <p:cNvSpPr/>
          <p:nvPr/>
        </p:nvSpPr>
        <p:spPr>
          <a:xfrm>
            <a:off x="767437" y="1282904"/>
            <a:ext cx="1391118"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a:t>
            </a:r>
            <a:r>
              <a:rPr lang="en-US" sz="1100" dirty="0"/>
              <a:t>Scanning &amp; Identification</a:t>
            </a:r>
            <a:endParaRPr lang="en-US" sz="1100" kern="1200" dirty="0"/>
          </a:p>
        </p:txBody>
      </p:sp>
      <p:sp>
        <p:nvSpPr>
          <p:cNvPr id="54" name="Freeform 53"/>
          <p:cNvSpPr/>
          <p:nvPr/>
        </p:nvSpPr>
        <p:spPr>
          <a:xfrm>
            <a:off x="2233177" y="1288897"/>
            <a:ext cx="1418294"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Development &amp; </a:t>
            </a:r>
            <a:r>
              <a:rPr lang="en-US" sz="1100" dirty="0"/>
              <a:t>Assessment</a:t>
            </a:r>
            <a:endParaRPr lang="en-US" sz="1100" kern="1200" dirty="0"/>
          </a:p>
        </p:txBody>
      </p:sp>
      <p:sp>
        <p:nvSpPr>
          <p:cNvPr id="58" name="TextBox 57"/>
          <p:cNvSpPr txBox="1"/>
          <p:nvPr/>
        </p:nvSpPr>
        <p:spPr>
          <a:xfrm>
            <a:off x="1095314" y="1079504"/>
            <a:ext cx="567784" cy="246221"/>
          </a:xfrm>
          <a:prstGeom prst="rect">
            <a:avLst/>
          </a:prstGeom>
          <a:noFill/>
        </p:spPr>
        <p:txBody>
          <a:bodyPr wrap="none" rtlCol="0">
            <a:spAutoFit/>
          </a:bodyPr>
          <a:lstStyle/>
          <a:p>
            <a:r>
              <a:rPr lang="en-US" sz="1000" dirty="0"/>
              <a:t>Stage 1</a:t>
            </a:r>
          </a:p>
        </p:txBody>
      </p:sp>
      <p:sp>
        <p:nvSpPr>
          <p:cNvPr id="59" name="TextBox 58"/>
          <p:cNvSpPr txBox="1"/>
          <p:nvPr/>
        </p:nvSpPr>
        <p:spPr>
          <a:xfrm>
            <a:off x="2657038" y="1086586"/>
            <a:ext cx="567784" cy="246221"/>
          </a:xfrm>
          <a:prstGeom prst="rect">
            <a:avLst/>
          </a:prstGeom>
          <a:noFill/>
        </p:spPr>
        <p:txBody>
          <a:bodyPr wrap="none" rtlCol="0">
            <a:spAutoFit/>
          </a:bodyPr>
          <a:lstStyle/>
          <a:p>
            <a:r>
              <a:rPr lang="en-US" sz="1000" dirty="0"/>
              <a:t>Stage 2</a:t>
            </a:r>
          </a:p>
        </p:txBody>
      </p:sp>
      <p:sp>
        <p:nvSpPr>
          <p:cNvPr id="65" name="Freeform 64"/>
          <p:cNvSpPr/>
          <p:nvPr/>
        </p:nvSpPr>
        <p:spPr>
          <a:xfrm>
            <a:off x="759760" y="1890731"/>
            <a:ext cx="1398795" cy="1216527"/>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Scanning, identification, &amp; collection of MT ideas</a:t>
            </a:r>
          </a:p>
          <a:p>
            <a:pPr marL="57150" lvl="1" indent="-57150" algn="l" defTabSz="488950">
              <a:lnSpc>
                <a:spcPct val="90000"/>
              </a:lnSpc>
              <a:spcBef>
                <a:spcPct val="0"/>
              </a:spcBef>
              <a:spcAft>
                <a:spcPct val="15000"/>
              </a:spcAft>
              <a:buChar char="••"/>
            </a:pPr>
            <a:r>
              <a:rPr lang="en-US" sz="900" dirty="0">
                <a:solidFill>
                  <a:schemeClr val="tx1"/>
                </a:solidFill>
              </a:rPr>
              <a:t>MT intake &amp; ideation</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66" name="Freeform 65"/>
          <p:cNvSpPr/>
          <p:nvPr/>
        </p:nvSpPr>
        <p:spPr>
          <a:xfrm>
            <a:off x="2231435" y="1889936"/>
            <a:ext cx="1410327" cy="1228572"/>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Use available, structured data into prioritization model</a:t>
            </a:r>
          </a:p>
          <a:p>
            <a:pPr marL="57150" lvl="1" indent="-57150" algn="l" defTabSz="488950">
              <a:lnSpc>
                <a:spcPct val="90000"/>
              </a:lnSpc>
              <a:spcBef>
                <a:spcPct val="0"/>
              </a:spcBef>
              <a:spcAft>
                <a:spcPct val="15000"/>
              </a:spcAft>
              <a:buChar char="••"/>
            </a:pPr>
            <a:r>
              <a:rPr lang="en-US" sz="900" dirty="0">
                <a:solidFill>
                  <a:schemeClr val="tx1"/>
                </a:solidFill>
              </a:rPr>
              <a:t>Abstract of barriers, opportunity &amp; program development</a:t>
            </a:r>
          </a:p>
          <a:p>
            <a:pPr marL="57150" lvl="1" indent="-57150" algn="l" defTabSz="488950">
              <a:lnSpc>
                <a:spcPct val="90000"/>
              </a:lnSpc>
              <a:spcBef>
                <a:spcPct val="0"/>
              </a:spcBef>
              <a:spcAft>
                <a:spcPct val="15000"/>
              </a:spcAft>
              <a:buChar char="••"/>
            </a:pPr>
            <a:r>
              <a:rPr lang="en-US" sz="900" dirty="0">
                <a:solidFill>
                  <a:schemeClr val="tx1"/>
                </a:solidFill>
              </a:rPr>
              <a:t>Develop initial logic model</a:t>
            </a:r>
          </a:p>
          <a:p>
            <a:pPr marL="0" lvl="1" algn="l" defTabSz="488950">
              <a:lnSpc>
                <a:spcPct val="90000"/>
              </a:lnSpc>
              <a:spcBef>
                <a:spcPct val="0"/>
              </a:spcBef>
              <a:spcAft>
                <a:spcPct val="15000"/>
              </a:spcAft>
            </a:pPr>
            <a:endParaRPr lang="en-US" sz="900" kern="1200" dirty="0">
              <a:solidFill>
                <a:srgbClr val="FF0000"/>
              </a:solidFill>
            </a:endParaRPr>
          </a:p>
        </p:txBody>
      </p:sp>
      <p:sp>
        <p:nvSpPr>
          <p:cNvPr id="67" name="Freeform 66"/>
          <p:cNvSpPr/>
          <p:nvPr/>
        </p:nvSpPr>
        <p:spPr>
          <a:xfrm>
            <a:off x="3901333" y="1277725"/>
            <a:ext cx="1398796"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Development</a:t>
            </a:r>
          </a:p>
        </p:txBody>
      </p:sp>
      <p:sp>
        <p:nvSpPr>
          <p:cNvPr id="68" name="Freeform 67"/>
          <p:cNvSpPr/>
          <p:nvPr/>
        </p:nvSpPr>
        <p:spPr>
          <a:xfrm>
            <a:off x="5393735" y="1283718"/>
            <a:ext cx="1429752"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Testing</a:t>
            </a:r>
          </a:p>
        </p:txBody>
      </p:sp>
      <p:sp>
        <p:nvSpPr>
          <p:cNvPr id="69" name="Freeform 68"/>
          <p:cNvSpPr/>
          <p:nvPr/>
        </p:nvSpPr>
        <p:spPr>
          <a:xfrm>
            <a:off x="3901334" y="1885552"/>
            <a:ext cx="1398795" cy="1232956"/>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Baseline data collection &amp; identification</a:t>
            </a:r>
          </a:p>
          <a:p>
            <a:pPr marL="57150" lvl="1" indent="-57150" algn="l" defTabSz="488950">
              <a:lnSpc>
                <a:spcPct val="90000"/>
              </a:lnSpc>
              <a:spcBef>
                <a:spcPct val="0"/>
              </a:spcBef>
              <a:spcAft>
                <a:spcPct val="15000"/>
              </a:spcAft>
              <a:buChar char="••"/>
            </a:pPr>
            <a:r>
              <a:rPr lang="en-US" sz="900" dirty="0">
                <a:solidFill>
                  <a:schemeClr val="tx1"/>
                </a:solidFill>
              </a:rPr>
              <a:t>Market &amp; product  assessment (leverage points)</a:t>
            </a:r>
          </a:p>
          <a:p>
            <a:pPr marL="57150" lvl="1" indent="-57150" defTabSz="488950">
              <a:lnSpc>
                <a:spcPct val="90000"/>
              </a:lnSpc>
              <a:spcBef>
                <a:spcPct val="0"/>
              </a:spcBef>
              <a:spcAft>
                <a:spcPct val="15000"/>
              </a:spcAft>
              <a:buFontTx/>
              <a:buChar char="••"/>
            </a:pPr>
            <a:r>
              <a:rPr lang="en-US" sz="900" dirty="0">
                <a:solidFill>
                  <a:schemeClr val="tx1"/>
                </a:solidFill>
              </a:rPr>
              <a:t>Early EM&amp;V and Portfolio Coordination Plan is developed</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0" name="Freeform 69"/>
          <p:cNvSpPr/>
          <p:nvPr/>
        </p:nvSpPr>
        <p:spPr>
          <a:xfrm>
            <a:off x="5394251" y="1884758"/>
            <a:ext cx="1429235" cy="123375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Market test &amp; strategies performed</a:t>
            </a:r>
          </a:p>
          <a:p>
            <a:pPr marL="57150" lvl="1" indent="-57150" algn="l" defTabSz="488950">
              <a:lnSpc>
                <a:spcPct val="90000"/>
              </a:lnSpc>
              <a:spcBef>
                <a:spcPct val="0"/>
              </a:spcBef>
              <a:spcAft>
                <a:spcPct val="15000"/>
              </a:spcAft>
              <a:buChar char="••"/>
            </a:pPr>
            <a:r>
              <a:rPr lang="en-US" sz="900" dirty="0">
                <a:solidFill>
                  <a:schemeClr val="tx1"/>
                </a:solidFill>
              </a:rPr>
              <a:t>MT Accord development initiated (Tier II AL)</a:t>
            </a:r>
          </a:p>
          <a:p>
            <a:pPr marL="57150" lvl="1" indent="-57150" algn="l" defTabSz="488950">
              <a:lnSpc>
                <a:spcPct val="90000"/>
              </a:lnSpc>
              <a:spcBef>
                <a:spcPct val="0"/>
              </a:spcBef>
              <a:spcAft>
                <a:spcPct val="15000"/>
              </a:spcAft>
              <a:buChar char="••"/>
            </a:pPr>
            <a:r>
              <a:rPr lang="en-US" sz="900" dirty="0">
                <a:solidFill>
                  <a:schemeClr val="tx1"/>
                </a:solidFill>
              </a:rPr>
              <a:t>Commitment to market</a:t>
            </a:r>
          </a:p>
          <a:p>
            <a:pPr marL="57150" lvl="1" indent="-57150" defTabSz="488950">
              <a:lnSpc>
                <a:spcPct val="90000"/>
              </a:lnSpc>
              <a:spcBef>
                <a:spcPct val="0"/>
              </a:spcBef>
              <a:spcAft>
                <a:spcPct val="15000"/>
              </a:spcAft>
              <a:buFontTx/>
              <a:buChar char="••"/>
            </a:pPr>
            <a:r>
              <a:rPr lang="en-US" sz="900" dirty="0">
                <a:solidFill>
                  <a:schemeClr val="tx1"/>
                </a:solidFill>
              </a:rPr>
              <a:t>Refine logic models</a:t>
            </a:r>
          </a:p>
          <a:p>
            <a:pPr marL="57150" lvl="1" indent="-57150" defTabSz="488950">
              <a:lnSpc>
                <a:spcPct val="90000"/>
              </a:lnSpc>
              <a:spcBef>
                <a:spcPct val="0"/>
              </a:spcBef>
              <a:spcAft>
                <a:spcPct val="15000"/>
              </a:spcAft>
              <a:buFontTx/>
              <a:buChar char="••"/>
            </a:pPr>
            <a:r>
              <a:rPr lang="en-US" sz="900" dirty="0">
                <a:solidFill>
                  <a:schemeClr val="tx1"/>
                </a:solidFill>
              </a:rPr>
              <a:t>Long Term market indicators development</a:t>
            </a:r>
          </a:p>
          <a:p>
            <a:pPr marL="57150" lvl="1" indent="-57150" defTabSz="488950">
              <a:lnSpc>
                <a:spcPct val="90000"/>
              </a:lnSpc>
              <a:spcBef>
                <a:spcPct val="0"/>
              </a:spcBef>
              <a:spcAft>
                <a:spcPct val="15000"/>
              </a:spcAft>
              <a:buFontTx/>
              <a:buChar char="••"/>
            </a:pPr>
            <a:endParaRPr lang="en-US" sz="900" dirty="0">
              <a:solidFill>
                <a:schemeClr val="tx1"/>
              </a:solidFill>
            </a:endParaRP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1" name="Freeform 70"/>
          <p:cNvSpPr/>
          <p:nvPr/>
        </p:nvSpPr>
        <p:spPr>
          <a:xfrm>
            <a:off x="7097293" y="1299916"/>
            <a:ext cx="1399493"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Market Development</a:t>
            </a:r>
          </a:p>
        </p:txBody>
      </p:sp>
      <p:sp>
        <p:nvSpPr>
          <p:cNvPr id="72" name="Freeform 71"/>
          <p:cNvSpPr/>
          <p:nvPr/>
        </p:nvSpPr>
        <p:spPr>
          <a:xfrm>
            <a:off x="8571408" y="1305909"/>
            <a:ext cx="1427120"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Long Term Monitoring</a:t>
            </a:r>
          </a:p>
        </p:txBody>
      </p:sp>
      <p:sp>
        <p:nvSpPr>
          <p:cNvPr id="73" name="Freeform 72"/>
          <p:cNvSpPr/>
          <p:nvPr/>
        </p:nvSpPr>
        <p:spPr>
          <a:xfrm>
            <a:off x="7097991" y="1907743"/>
            <a:ext cx="1398795" cy="121076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Full(</a:t>
            </a:r>
            <a:r>
              <a:rPr lang="en-US" sz="900" dirty="0" err="1">
                <a:solidFill>
                  <a:schemeClr val="tx1"/>
                </a:solidFill>
              </a:rPr>
              <a:t>er</a:t>
            </a:r>
            <a:r>
              <a:rPr lang="en-US" sz="900" dirty="0">
                <a:solidFill>
                  <a:schemeClr val="tx1"/>
                </a:solidFill>
              </a:rPr>
              <a:t>) scale MT deployment</a:t>
            </a:r>
          </a:p>
          <a:p>
            <a:pPr marL="57150" lvl="1" indent="-57150" algn="l" defTabSz="488950">
              <a:lnSpc>
                <a:spcPct val="90000"/>
              </a:lnSpc>
              <a:spcBef>
                <a:spcPct val="0"/>
              </a:spcBef>
              <a:spcAft>
                <a:spcPct val="15000"/>
              </a:spcAft>
              <a:buChar char="••"/>
            </a:pPr>
            <a:r>
              <a:rPr lang="en-US" sz="900" dirty="0">
                <a:solidFill>
                  <a:schemeClr val="tx1"/>
                </a:solidFill>
              </a:rPr>
              <a:t>Periodic review of market interventions to identify re-tooling</a:t>
            </a:r>
          </a:p>
          <a:p>
            <a:pPr marL="57150" lvl="1" indent="-57150" algn="l" defTabSz="488950">
              <a:lnSpc>
                <a:spcPct val="90000"/>
              </a:lnSpc>
              <a:spcBef>
                <a:spcPct val="0"/>
              </a:spcBef>
              <a:spcAft>
                <a:spcPct val="15000"/>
              </a:spcAft>
              <a:buChar char="••"/>
            </a:pPr>
            <a:endParaRPr lang="en-US" sz="900" dirty="0">
              <a:solidFill>
                <a:schemeClr val="tx1"/>
              </a:solidFill>
            </a:endParaRP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4" name="Freeform 73"/>
          <p:cNvSpPr/>
          <p:nvPr/>
        </p:nvSpPr>
        <p:spPr>
          <a:xfrm>
            <a:off x="8571408" y="1906949"/>
            <a:ext cx="1418296" cy="121156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MTI monitored for long term benefits vs. costs</a:t>
            </a:r>
          </a:p>
          <a:p>
            <a:pPr marL="57150" lvl="1" indent="-57150" algn="l" defTabSz="488950">
              <a:lnSpc>
                <a:spcPct val="90000"/>
              </a:lnSpc>
              <a:spcBef>
                <a:spcPct val="0"/>
              </a:spcBef>
              <a:spcAft>
                <a:spcPct val="15000"/>
              </a:spcAft>
              <a:buChar char="••"/>
            </a:pPr>
            <a:r>
              <a:rPr lang="en-US" sz="900" dirty="0">
                <a:solidFill>
                  <a:schemeClr val="tx1"/>
                </a:solidFill>
              </a:rPr>
              <a:t>Long term market progress indicators tracked</a:t>
            </a:r>
          </a:p>
          <a:p>
            <a:pPr marL="57150" lvl="1" indent="-57150" algn="l" defTabSz="488950">
              <a:lnSpc>
                <a:spcPct val="90000"/>
              </a:lnSpc>
              <a:spcBef>
                <a:spcPct val="0"/>
              </a:spcBef>
              <a:spcAft>
                <a:spcPct val="15000"/>
              </a:spcAft>
              <a:buChar char="••"/>
            </a:pPr>
            <a:r>
              <a:rPr lang="en-US" sz="900" dirty="0">
                <a:solidFill>
                  <a:schemeClr val="tx1"/>
                </a:solidFill>
              </a:rPr>
              <a:t>Refine coordination plans with rolling portfolio</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7" name="TextBox 76"/>
          <p:cNvSpPr txBox="1"/>
          <p:nvPr/>
        </p:nvSpPr>
        <p:spPr>
          <a:xfrm>
            <a:off x="4262543" y="1071679"/>
            <a:ext cx="567784" cy="246221"/>
          </a:xfrm>
          <a:prstGeom prst="rect">
            <a:avLst/>
          </a:prstGeom>
          <a:noFill/>
        </p:spPr>
        <p:txBody>
          <a:bodyPr wrap="none" rtlCol="0">
            <a:spAutoFit/>
          </a:bodyPr>
          <a:lstStyle/>
          <a:p>
            <a:r>
              <a:rPr lang="en-US" sz="1000" dirty="0"/>
              <a:t>Stage 3</a:t>
            </a:r>
          </a:p>
        </p:txBody>
      </p:sp>
      <p:sp>
        <p:nvSpPr>
          <p:cNvPr id="78" name="TextBox 77"/>
          <p:cNvSpPr txBox="1"/>
          <p:nvPr/>
        </p:nvSpPr>
        <p:spPr>
          <a:xfrm>
            <a:off x="5726153" y="1076616"/>
            <a:ext cx="567784" cy="246221"/>
          </a:xfrm>
          <a:prstGeom prst="rect">
            <a:avLst/>
          </a:prstGeom>
          <a:noFill/>
        </p:spPr>
        <p:txBody>
          <a:bodyPr wrap="none" rtlCol="0">
            <a:spAutoFit/>
          </a:bodyPr>
          <a:lstStyle/>
          <a:p>
            <a:r>
              <a:rPr lang="en-US" sz="1000" dirty="0"/>
              <a:t>Stage 4</a:t>
            </a:r>
          </a:p>
        </p:txBody>
      </p:sp>
      <p:sp>
        <p:nvSpPr>
          <p:cNvPr id="79" name="TextBox 78"/>
          <p:cNvSpPr txBox="1"/>
          <p:nvPr/>
        </p:nvSpPr>
        <p:spPr>
          <a:xfrm>
            <a:off x="7461193" y="1080676"/>
            <a:ext cx="567784" cy="246221"/>
          </a:xfrm>
          <a:prstGeom prst="rect">
            <a:avLst/>
          </a:prstGeom>
          <a:noFill/>
        </p:spPr>
        <p:txBody>
          <a:bodyPr wrap="none" rtlCol="0">
            <a:spAutoFit/>
          </a:bodyPr>
          <a:lstStyle/>
          <a:p>
            <a:r>
              <a:rPr lang="en-US" sz="1000" dirty="0"/>
              <a:t>Stage 5</a:t>
            </a:r>
          </a:p>
        </p:txBody>
      </p:sp>
      <p:sp>
        <p:nvSpPr>
          <p:cNvPr id="80" name="TextBox 79"/>
          <p:cNvSpPr txBox="1"/>
          <p:nvPr/>
        </p:nvSpPr>
        <p:spPr>
          <a:xfrm>
            <a:off x="8947501" y="1087758"/>
            <a:ext cx="567784" cy="246221"/>
          </a:xfrm>
          <a:prstGeom prst="rect">
            <a:avLst/>
          </a:prstGeom>
          <a:noFill/>
        </p:spPr>
        <p:txBody>
          <a:bodyPr wrap="none" rtlCol="0">
            <a:spAutoFit/>
          </a:bodyPr>
          <a:lstStyle/>
          <a:p>
            <a:r>
              <a:rPr lang="en-US" sz="1000" dirty="0"/>
              <a:t>Stage 6</a:t>
            </a:r>
          </a:p>
        </p:txBody>
      </p:sp>
      <p:sp>
        <p:nvSpPr>
          <p:cNvPr id="81" name="Freeform 80"/>
          <p:cNvSpPr/>
          <p:nvPr/>
        </p:nvSpPr>
        <p:spPr>
          <a:xfrm>
            <a:off x="10257427" y="1310921"/>
            <a:ext cx="1410607"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Transition or Sunset MTI</a:t>
            </a:r>
          </a:p>
        </p:txBody>
      </p:sp>
      <p:sp>
        <p:nvSpPr>
          <p:cNvPr id="82" name="Freeform 81"/>
          <p:cNvSpPr/>
          <p:nvPr/>
        </p:nvSpPr>
        <p:spPr>
          <a:xfrm>
            <a:off x="10269239" y="1892856"/>
            <a:ext cx="1398795" cy="1225652"/>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MT incentives/interventions concluded and/or transitioned to:</a:t>
            </a:r>
          </a:p>
          <a:p>
            <a:pPr marL="0" lvl="1" defTabSz="488950">
              <a:lnSpc>
                <a:spcPct val="90000"/>
              </a:lnSpc>
              <a:spcBef>
                <a:spcPct val="0"/>
              </a:spcBef>
              <a:spcAft>
                <a:spcPct val="15000"/>
              </a:spcAft>
            </a:pPr>
            <a:r>
              <a:rPr lang="en-US" sz="900" dirty="0">
                <a:solidFill>
                  <a:schemeClr val="tx1"/>
                </a:solidFill>
              </a:rPr>
              <a:t>A.)Codes &amp; Standards</a:t>
            </a:r>
          </a:p>
          <a:p>
            <a:pPr marL="0" lvl="1" defTabSz="488950">
              <a:lnSpc>
                <a:spcPct val="90000"/>
              </a:lnSpc>
              <a:spcBef>
                <a:spcPct val="0"/>
              </a:spcBef>
              <a:spcAft>
                <a:spcPct val="15000"/>
              </a:spcAft>
            </a:pPr>
            <a:r>
              <a:rPr lang="en-US" sz="900" dirty="0">
                <a:solidFill>
                  <a:schemeClr val="tx1"/>
                </a:solidFill>
              </a:rPr>
              <a:t>B.) EM&amp;V for long term     monitoring</a:t>
            </a:r>
          </a:p>
          <a:p>
            <a:pPr marL="0" lvl="1" defTabSz="488950">
              <a:lnSpc>
                <a:spcPct val="90000"/>
              </a:lnSpc>
              <a:spcBef>
                <a:spcPct val="0"/>
              </a:spcBef>
              <a:spcAft>
                <a:spcPct val="15000"/>
              </a:spcAft>
            </a:pPr>
            <a:r>
              <a:rPr lang="en-US" sz="900" dirty="0">
                <a:solidFill>
                  <a:schemeClr val="tx1"/>
                </a:solidFill>
              </a:rPr>
              <a:t>C.)Program team for MT relaunch</a:t>
            </a:r>
            <a:endParaRPr lang="en-US" sz="900" kern="1200" dirty="0">
              <a:solidFill>
                <a:srgbClr val="FF0000"/>
              </a:solidFill>
            </a:endParaRPr>
          </a:p>
        </p:txBody>
      </p:sp>
      <p:sp>
        <p:nvSpPr>
          <p:cNvPr id="83" name="TextBox 82"/>
          <p:cNvSpPr txBox="1"/>
          <p:nvPr/>
        </p:nvSpPr>
        <p:spPr>
          <a:xfrm>
            <a:off x="10691666" y="1095202"/>
            <a:ext cx="567784" cy="246221"/>
          </a:xfrm>
          <a:prstGeom prst="rect">
            <a:avLst/>
          </a:prstGeom>
          <a:noFill/>
        </p:spPr>
        <p:txBody>
          <a:bodyPr wrap="none" rtlCol="0">
            <a:spAutoFit/>
          </a:bodyPr>
          <a:lstStyle/>
          <a:p>
            <a:r>
              <a:rPr lang="en-US" sz="1000" dirty="0"/>
              <a:t>Stage 7</a:t>
            </a:r>
          </a:p>
        </p:txBody>
      </p:sp>
      <p:sp>
        <p:nvSpPr>
          <p:cNvPr id="4" name="TextBox 3"/>
          <p:cNvSpPr txBox="1"/>
          <p:nvPr/>
        </p:nvSpPr>
        <p:spPr>
          <a:xfrm>
            <a:off x="541197" y="141118"/>
            <a:ext cx="3639779" cy="369332"/>
          </a:xfrm>
          <a:prstGeom prst="rect">
            <a:avLst/>
          </a:prstGeom>
          <a:noFill/>
        </p:spPr>
        <p:txBody>
          <a:bodyPr wrap="none" rtlCol="0">
            <a:spAutoFit/>
          </a:bodyPr>
          <a:lstStyle/>
          <a:p>
            <a:r>
              <a:rPr lang="en-US" dirty="0"/>
              <a:t>Working Group Final Revision 1/4/19</a:t>
            </a:r>
          </a:p>
        </p:txBody>
      </p:sp>
      <p:sp>
        <p:nvSpPr>
          <p:cNvPr id="6" name="Pentagon 5"/>
          <p:cNvSpPr/>
          <p:nvPr/>
        </p:nvSpPr>
        <p:spPr>
          <a:xfrm>
            <a:off x="745766" y="6019351"/>
            <a:ext cx="2915454" cy="18642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Level 1 Funding (Source TBD)</a:t>
            </a:r>
          </a:p>
        </p:txBody>
      </p:sp>
      <p:sp>
        <p:nvSpPr>
          <p:cNvPr id="45" name="Pentagon 44"/>
          <p:cNvSpPr/>
          <p:nvPr/>
        </p:nvSpPr>
        <p:spPr>
          <a:xfrm>
            <a:off x="3906880" y="6019497"/>
            <a:ext cx="2934626" cy="19498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Level 2 Funding (MT B/A)</a:t>
            </a:r>
          </a:p>
        </p:txBody>
      </p:sp>
      <p:sp>
        <p:nvSpPr>
          <p:cNvPr id="7" name="TextBox 6"/>
          <p:cNvSpPr txBox="1"/>
          <p:nvPr/>
        </p:nvSpPr>
        <p:spPr>
          <a:xfrm rot="16200000">
            <a:off x="-102217" y="2419498"/>
            <a:ext cx="1344070" cy="307777"/>
          </a:xfrm>
          <a:prstGeom prst="rect">
            <a:avLst/>
          </a:prstGeom>
          <a:noFill/>
        </p:spPr>
        <p:txBody>
          <a:bodyPr wrap="square" rtlCol="0">
            <a:spAutoFit/>
          </a:bodyPr>
          <a:lstStyle/>
          <a:p>
            <a:pPr algn="ctr"/>
            <a:r>
              <a:rPr lang="en-US" sz="1400" dirty="0"/>
              <a:t>Activities</a:t>
            </a:r>
          </a:p>
        </p:txBody>
      </p:sp>
      <p:sp>
        <p:nvSpPr>
          <p:cNvPr id="14" name="Rectangle 13"/>
          <p:cNvSpPr/>
          <p:nvPr/>
        </p:nvSpPr>
        <p:spPr>
          <a:xfrm>
            <a:off x="745766" y="6258801"/>
            <a:ext cx="3870612" cy="507831"/>
          </a:xfrm>
          <a:prstGeom prst="rect">
            <a:avLst/>
          </a:prstGeom>
          <a:noFill/>
          <a:ln>
            <a:solidFill>
              <a:schemeClr val="accent1">
                <a:lumMod val="50000"/>
              </a:schemeClr>
            </a:solidFill>
          </a:ln>
        </p:spPr>
        <p:txBody>
          <a:bodyPr wrap="square">
            <a:spAutoFit/>
          </a:bodyPr>
          <a:lstStyle/>
          <a:p>
            <a:r>
              <a:rPr lang="en-US" sz="900" dirty="0">
                <a:solidFill>
                  <a:srgbClr val="FF0000"/>
                </a:solidFill>
                <a:ea typeface="DengXian Light"/>
                <a:cs typeface="Times New Roman" panose="02020603050405020304" pitchFamily="18" charset="0"/>
              </a:rPr>
              <a:t>Review 1</a:t>
            </a:r>
            <a:r>
              <a:rPr lang="en-US" sz="900" dirty="0">
                <a:solidFill>
                  <a:srgbClr val="2F5496"/>
                </a:solidFill>
                <a:ea typeface="DengXian Light"/>
                <a:cs typeface="Times New Roman" panose="02020603050405020304" pitchFamily="18" charset="0"/>
              </a:rPr>
              <a:t>: </a:t>
            </a:r>
            <a:r>
              <a:rPr lang="en-US" sz="900" dirty="0">
                <a:ea typeface="Calibri" panose="020F0502020204030204" pitchFamily="34" charset="0"/>
                <a:cs typeface="Arial" panose="020B0604020202020204" pitchFamily="34" charset="0"/>
              </a:rPr>
              <a:t> Review collected info on the concept development phase and provide a recommendation on 3-5 MTIs to proceed and  authorize funding for the execution of the MTI Development Plan</a:t>
            </a:r>
            <a:endParaRPr lang="en-US" sz="900" dirty="0"/>
          </a:p>
        </p:txBody>
      </p:sp>
      <p:sp>
        <p:nvSpPr>
          <p:cNvPr id="55" name="Rectangle 54"/>
          <p:cNvSpPr/>
          <p:nvPr/>
        </p:nvSpPr>
        <p:spPr>
          <a:xfrm>
            <a:off x="4768921" y="6258801"/>
            <a:ext cx="3349751" cy="507831"/>
          </a:xfrm>
          <a:prstGeom prst="rect">
            <a:avLst/>
          </a:prstGeom>
          <a:noFill/>
          <a:ln>
            <a:solidFill>
              <a:schemeClr val="accent1">
                <a:lumMod val="50000"/>
              </a:schemeClr>
            </a:solidFill>
          </a:ln>
        </p:spPr>
        <p:txBody>
          <a:bodyPr wrap="square">
            <a:spAutoFit/>
          </a:bodyPr>
          <a:lstStyle/>
          <a:p>
            <a:r>
              <a:rPr lang="en-US" sz="900" dirty="0">
                <a:solidFill>
                  <a:srgbClr val="FF0000"/>
                </a:solidFill>
                <a:ea typeface="DengXian Light"/>
                <a:cs typeface="Times New Roman" panose="02020603050405020304" pitchFamily="18" charset="0"/>
              </a:rPr>
              <a:t>Review 2</a:t>
            </a:r>
            <a:r>
              <a:rPr lang="en-US" sz="900" dirty="0">
                <a:solidFill>
                  <a:srgbClr val="2F5496"/>
                </a:solidFill>
                <a:ea typeface="DengXian Light"/>
                <a:cs typeface="Times New Roman" panose="02020603050405020304" pitchFamily="18" charset="0"/>
              </a:rPr>
              <a:t>: </a:t>
            </a:r>
            <a:r>
              <a:rPr lang="en-US" sz="900" dirty="0">
                <a:ea typeface="Calibri" panose="020F0502020204030204" pitchFamily="34" charset="0"/>
                <a:cs typeface="Arial" panose="020B0604020202020204" pitchFamily="34" charset="0"/>
              </a:rPr>
              <a:t> </a:t>
            </a:r>
            <a:r>
              <a:rPr lang="en-US" sz="900" dirty="0"/>
              <a:t>Review the draft  Market Transformation Accord and provide a recommendation on whether the MTI is worth scaling up to Phase III, Market Deployment. </a:t>
            </a:r>
          </a:p>
        </p:txBody>
      </p:sp>
      <p:sp>
        <p:nvSpPr>
          <p:cNvPr id="57" name="TextBox 56"/>
          <p:cNvSpPr txBox="1"/>
          <p:nvPr/>
        </p:nvSpPr>
        <p:spPr>
          <a:xfrm rot="16200000">
            <a:off x="-26121" y="4336047"/>
            <a:ext cx="1156104" cy="307777"/>
          </a:xfrm>
          <a:prstGeom prst="rect">
            <a:avLst/>
          </a:prstGeom>
          <a:noFill/>
        </p:spPr>
        <p:txBody>
          <a:bodyPr wrap="square" rtlCol="0">
            <a:spAutoFit/>
          </a:bodyPr>
          <a:lstStyle/>
          <a:p>
            <a:pPr algn="ctr"/>
            <a:r>
              <a:rPr lang="en-US" sz="1400" dirty="0"/>
              <a:t>Deliverables </a:t>
            </a:r>
          </a:p>
        </p:txBody>
      </p:sp>
      <p:sp>
        <p:nvSpPr>
          <p:cNvPr id="75" name="Freeform 74"/>
          <p:cNvSpPr/>
          <p:nvPr/>
        </p:nvSpPr>
        <p:spPr>
          <a:xfrm>
            <a:off x="2225926" y="3319001"/>
            <a:ext cx="1415404" cy="2628464"/>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64" name="Freeform 63"/>
          <p:cNvSpPr/>
          <p:nvPr/>
        </p:nvSpPr>
        <p:spPr>
          <a:xfrm>
            <a:off x="759759" y="3311824"/>
            <a:ext cx="1398795" cy="263564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15" name="Rectangle 1"/>
          <p:cNvSpPr>
            <a:spLocks noChangeArrowheads="1"/>
          </p:cNvSpPr>
          <p:nvPr/>
        </p:nvSpPr>
        <p:spPr bwMode="auto">
          <a:xfrm>
            <a:off x="735827" y="3336845"/>
            <a:ext cx="145273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1) Disposition report on all MT concept submissions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2) Rank-ordered list of submissions, based on MT PA SMEs’ high-level review of MT</a:t>
            </a:r>
            <a:r>
              <a:rPr kumimoji="0" lang="en-US" altLang="en-US" sz="900" b="0" i="0" u="none" strike="noStrike" cap="none" normalizeH="0" dirty="0">
                <a:ln>
                  <a:noFill/>
                </a:ln>
                <a:solidFill>
                  <a:schemeClr val="tx1"/>
                </a:solidFill>
                <a:effectLst/>
                <a:ea typeface="Times New Roman" panose="02020603050405020304" pitchFamily="18" charset="0"/>
                <a:cs typeface="Times New Roman" panose="02020603050405020304" pitchFamily="18" charset="0"/>
              </a:rPr>
              <a:t> Initiatives (MTIs)</a:t>
            </a:r>
            <a:endParaRPr kumimoji="0" lang="en-US" altLang="en-US" sz="9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endParaRPr>
          </a:p>
        </p:txBody>
      </p:sp>
      <p:sp>
        <p:nvSpPr>
          <p:cNvPr id="16" name="Rectangle 2"/>
          <p:cNvSpPr>
            <a:spLocks noChangeArrowheads="1"/>
          </p:cNvSpPr>
          <p:nvPr/>
        </p:nvSpPr>
        <p:spPr bwMode="auto">
          <a:xfrm>
            <a:off x="2222463" y="3304019"/>
            <a:ext cx="158757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1) List of MT concepts </a:t>
            </a:r>
          </a:p>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ranked on the general </a:t>
            </a:r>
          </a:p>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MT criteria, validated with </a:t>
            </a:r>
          </a:p>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currently available data</a:t>
            </a:r>
          </a:p>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2) Preliminary development plans for data/research needed to conduct due diligence on each MT concept, including budgets and timelines</a:t>
            </a:r>
          </a:p>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3) After stakeholder review, the top MT concept development plans can be included in a draft the MT Development Plan Advice Letter.</a:t>
            </a:r>
          </a:p>
        </p:txBody>
      </p:sp>
      <p:sp>
        <p:nvSpPr>
          <p:cNvPr id="84" name="Freeform 83"/>
          <p:cNvSpPr/>
          <p:nvPr/>
        </p:nvSpPr>
        <p:spPr>
          <a:xfrm>
            <a:off x="3911411" y="3328043"/>
            <a:ext cx="1407682" cy="264491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19" name="Rectangle 18"/>
          <p:cNvSpPr/>
          <p:nvPr/>
        </p:nvSpPr>
        <p:spPr>
          <a:xfrm>
            <a:off x="3975991" y="3273830"/>
            <a:ext cx="1484669" cy="272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1) Market characterization studies, including </a:t>
            </a:r>
          </a:p>
          <a:p>
            <a:pPr marL="174625" lvl="1" indent="-61913"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 baselines</a:t>
            </a:r>
          </a:p>
          <a:p>
            <a:pPr marL="174625" lvl="1" indent="-61913"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 leverage points</a:t>
            </a:r>
          </a:p>
          <a:p>
            <a:pPr marL="174625" lvl="1" indent="-61913"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 market potential (high level)</a:t>
            </a:r>
          </a:p>
          <a:p>
            <a:pPr marL="174625" lvl="1" indent="-61913"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 market progress</a:t>
            </a:r>
          </a:p>
          <a:p>
            <a:pPr marL="174625" lvl="1" indent="-61913"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indicators  </a:t>
            </a:r>
          </a:p>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2) </a:t>
            </a:r>
            <a:r>
              <a:rPr lang="en-US" sz="900" dirty="0" err="1">
                <a:ea typeface="Times New Roman" panose="02020603050405020304" pitchFamily="18" charset="0"/>
                <a:cs typeface="Times New Roman" panose="02020603050405020304" pitchFamily="18" charset="0"/>
              </a:rPr>
              <a:t>Workpapers</a:t>
            </a:r>
            <a:r>
              <a:rPr lang="en-US" sz="900" dirty="0">
                <a:ea typeface="Times New Roman" panose="02020603050405020304" pitchFamily="18" charset="0"/>
                <a:cs typeface="Times New Roman" panose="02020603050405020304" pitchFamily="18" charset="0"/>
              </a:rPr>
              <a:t> and/or technology assessment reports</a:t>
            </a:r>
          </a:p>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3) Pilot testing plans, including pilot evaluation plans</a:t>
            </a:r>
          </a:p>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4) Portfolio fit risk assessment (projections of savings potential, savings likelihood, and impact on EE portfolio goals)</a:t>
            </a:r>
          </a:p>
        </p:txBody>
      </p:sp>
      <p:sp>
        <p:nvSpPr>
          <p:cNvPr id="5" name="Hexagon 4"/>
          <p:cNvSpPr/>
          <p:nvPr/>
        </p:nvSpPr>
        <p:spPr>
          <a:xfrm>
            <a:off x="3465568" y="3319489"/>
            <a:ext cx="592918" cy="40127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5" name="Freeform 84"/>
          <p:cNvSpPr/>
          <p:nvPr/>
        </p:nvSpPr>
        <p:spPr>
          <a:xfrm>
            <a:off x="5395937" y="3326332"/>
            <a:ext cx="1437680" cy="26466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3" name="TextBox 2"/>
          <p:cNvSpPr txBox="1"/>
          <p:nvPr/>
        </p:nvSpPr>
        <p:spPr>
          <a:xfrm>
            <a:off x="3241389" y="3357071"/>
            <a:ext cx="1058295" cy="369332"/>
          </a:xfrm>
          <a:prstGeom prst="rect">
            <a:avLst/>
          </a:prstGeom>
          <a:noFill/>
        </p:spPr>
        <p:txBody>
          <a:bodyPr wrap="square" rtlCol="0">
            <a:spAutoFit/>
          </a:bodyPr>
          <a:lstStyle/>
          <a:p>
            <a:pPr algn="ctr"/>
            <a:r>
              <a:rPr lang="en-US" sz="900" dirty="0">
                <a:solidFill>
                  <a:schemeClr val="bg1"/>
                </a:solidFill>
              </a:rPr>
              <a:t>Review</a:t>
            </a:r>
          </a:p>
          <a:p>
            <a:pPr algn="ctr"/>
            <a:r>
              <a:rPr lang="en-US" sz="900" dirty="0">
                <a:solidFill>
                  <a:schemeClr val="bg1"/>
                </a:solidFill>
              </a:rPr>
              <a:t>1</a:t>
            </a:r>
          </a:p>
        </p:txBody>
      </p:sp>
      <p:sp>
        <p:nvSpPr>
          <p:cNvPr id="20" name="Rectangle 19"/>
          <p:cNvSpPr/>
          <p:nvPr/>
        </p:nvSpPr>
        <p:spPr>
          <a:xfrm>
            <a:off x="5401655" y="3336433"/>
            <a:ext cx="134029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1) Completed pilot test reports, or other MT concept due diligence reports</a:t>
            </a:r>
          </a:p>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2) Rank ordered list of MT Accord candidates, including reports on how well they meet the general MT criteria:</a:t>
            </a:r>
          </a:p>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 </a:t>
            </a:r>
          </a:p>
        </p:txBody>
      </p:sp>
      <p:sp>
        <p:nvSpPr>
          <p:cNvPr id="87" name="Freeform 86"/>
          <p:cNvSpPr/>
          <p:nvPr/>
        </p:nvSpPr>
        <p:spPr>
          <a:xfrm>
            <a:off x="7107949" y="3295501"/>
            <a:ext cx="1404197" cy="267745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21" name="Rectangle 20"/>
          <p:cNvSpPr/>
          <p:nvPr/>
        </p:nvSpPr>
        <p:spPr>
          <a:xfrm>
            <a:off x="7194900" y="3297831"/>
            <a:ext cx="128334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Note: Criteria for each MTI will be unique to the MTI. Stage 5 &amp; Stage 6 will likely run in parallel.</a:t>
            </a:r>
          </a:p>
        </p:txBody>
      </p:sp>
      <p:sp>
        <p:nvSpPr>
          <p:cNvPr id="88" name="Freeform 87"/>
          <p:cNvSpPr/>
          <p:nvPr/>
        </p:nvSpPr>
        <p:spPr>
          <a:xfrm>
            <a:off x="8611697" y="3304063"/>
            <a:ext cx="1437877" cy="2668893"/>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22" name="Rectangle 21"/>
          <p:cNvSpPr/>
          <p:nvPr/>
        </p:nvSpPr>
        <p:spPr>
          <a:xfrm>
            <a:off x="8562576" y="3273830"/>
            <a:ext cx="1393844"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Periodic report out of MTI deployment progress</a:t>
            </a:r>
          </a:p>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 </a:t>
            </a:r>
          </a:p>
          <a:p>
            <a:pPr eaLnBrk="0" fontAlgn="base" hangingPunct="0">
              <a:spcBef>
                <a:spcPct val="0"/>
              </a:spcBef>
              <a:spcAft>
                <a:spcPct val="0"/>
              </a:spcAft>
            </a:pPr>
            <a:r>
              <a:rPr lang="en-US" sz="900" dirty="0">
                <a:ea typeface="Times New Roman" panose="02020603050405020304" pitchFamily="18" charset="0"/>
                <a:cs typeface="Times New Roman" panose="02020603050405020304" pitchFamily="18" charset="0"/>
              </a:rPr>
              <a:t>Criteria and market progress indicators will be unique to each MTI. All MTI-specific criteria and market indicators will be laid out in the MT Accord.</a:t>
            </a:r>
          </a:p>
          <a:p>
            <a:pPr eaLnBrk="0" fontAlgn="base" hangingPunct="0">
              <a:spcBef>
                <a:spcPct val="0"/>
              </a:spcBef>
              <a:spcAft>
                <a:spcPct val="0"/>
              </a:spcAft>
            </a:pPr>
            <a:r>
              <a:rPr lang="en-US" sz="900" b="1" dirty="0">
                <a:ea typeface="Times New Roman" panose="02020603050405020304" pitchFamily="18" charset="0"/>
                <a:cs typeface="Times New Roman" panose="02020603050405020304" pitchFamily="18" charset="0"/>
              </a:rPr>
              <a:t> </a:t>
            </a:r>
          </a:p>
        </p:txBody>
      </p:sp>
      <p:sp>
        <p:nvSpPr>
          <p:cNvPr id="90" name="Freeform 89"/>
          <p:cNvSpPr/>
          <p:nvPr/>
        </p:nvSpPr>
        <p:spPr>
          <a:xfrm>
            <a:off x="10260462" y="3283664"/>
            <a:ext cx="1407572" cy="2689292"/>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23" name="Rectangle 3"/>
          <p:cNvSpPr>
            <a:spLocks noChangeArrowheads="1"/>
          </p:cNvSpPr>
          <p:nvPr/>
        </p:nvSpPr>
        <p:spPr bwMode="auto">
          <a:xfrm>
            <a:off x="10373206" y="3293630"/>
            <a:ext cx="1160771"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1) A successfully transitioned or exited MTI.</a:t>
            </a:r>
          </a:p>
          <a:p>
            <a:pPr eaLnBrk="0" fontAlgn="base" hangingPunct="0">
              <a:spcBef>
                <a:spcPct val="0"/>
              </a:spcBef>
              <a:spcAft>
                <a:spcPct val="0"/>
              </a:spcAft>
            </a:pPr>
            <a:r>
              <a:rPr lang="en-US" altLang="en-US" sz="900" dirty="0">
                <a:ea typeface="Times New Roman" panose="02020603050405020304" pitchFamily="18" charset="0"/>
                <a:cs typeface="Times New Roman" panose="02020603050405020304" pitchFamily="18" charset="0"/>
              </a:rPr>
              <a:t>2) Report on savings achieved, lessons learned</a:t>
            </a:r>
          </a:p>
          <a:p>
            <a:pPr eaLnBrk="0" fontAlgn="base" hangingPunct="0">
              <a:spcBef>
                <a:spcPct val="0"/>
              </a:spcBef>
              <a:spcAft>
                <a:spcPct val="0"/>
              </a:spcAft>
            </a:pPr>
            <a:endParaRPr lang="en-US" altLang="en-US" sz="900" b="1" dirty="0">
              <a:ea typeface="Times New Roman" panose="02020603050405020304" pitchFamily="18" charset="0"/>
              <a:cs typeface="Times New Roman" panose="02020603050405020304" pitchFamily="18" charset="0"/>
            </a:endParaRPr>
          </a:p>
        </p:txBody>
      </p:sp>
      <p:sp>
        <p:nvSpPr>
          <p:cNvPr id="115" name="Hexagon 114"/>
          <p:cNvSpPr/>
          <p:nvPr/>
        </p:nvSpPr>
        <p:spPr>
          <a:xfrm>
            <a:off x="6663647" y="3322847"/>
            <a:ext cx="592918" cy="40127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93" name="Rectangle 92"/>
          <p:cNvSpPr/>
          <p:nvPr/>
        </p:nvSpPr>
        <p:spPr>
          <a:xfrm>
            <a:off x="10098540" y="3652498"/>
            <a:ext cx="94039" cy="2561984"/>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0" name="TextBox 99"/>
          <p:cNvSpPr txBox="1"/>
          <p:nvPr/>
        </p:nvSpPr>
        <p:spPr>
          <a:xfrm>
            <a:off x="6443797" y="3350446"/>
            <a:ext cx="1058295" cy="369332"/>
          </a:xfrm>
          <a:prstGeom prst="rect">
            <a:avLst/>
          </a:prstGeom>
          <a:noFill/>
        </p:spPr>
        <p:txBody>
          <a:bodyPr wrap="square" rtlCol="0">
            <a:spAutoFit/>
          </a:bodyPr>
          <a:lstStyle/>
          <a:p>
            <a:pPr algn="ctr"/>
            <a:r>
              <a:rPr lang="en-US" sz="900" dirty="0">
                <a:solidFill>
                  <a:schemeClr val="bg1"/>
                </a:solidFill>
              </a:rPr>
              <a:t>Review</a:t>
            </a:r>
          </a:p>
          <a:p>
            <a:pPr algn="ctr"/>
            <a:r>
              <a:rPr lang="en-US" sz="900" dirty="0">
                <a:solidFill>
                  <a:schemeClr val="bg1"/>
                </a:solidFill>
              </a:rPr>
              <a:t>2</a:t>
            </a:r>
          </a:p>
        </p:txBody>
      </p:sp>
      <p:sp>
        <p:nvSpPr>
          <p:cNvPr id="101" name="Hexagon 100"/>
          <p:cNvSpPr/>
          <p:nvPr/>
        </p:nvSpPr>
        <p:spPr>
          <a:xfrm>
            <a:off x="9843980" y="3319001"/>
            <a:ext cx="592918" cy="40127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02" name="TextBox 101"/>
          <p:cNvSpPr txBox="1"/>
          <p:nvPr/>
        </p:nvSpPr>
        <p:spPr>
          <a:xfrm>
            <a:off x="9700975" y="3369291"/>
            <a:ext cx="885217" cy="369332"/>
          </a:xfrm>
          <a:prstGeom prst="rect">
            <a:avLst/>
          </a:prstGeom>
          <a:noFill/>
        </p:spPr>
        <p:txBody>
          <a:bodyPr wrap="square" rtlCol="0">
            <a:spAutoFit/>
          </a:bodyPr>
          <a:lstStyle/>
          <a:p>
            <a:pPr algn="ctr"/>
            <a:r>
              <a:rPr lang="en-US" sz="900" dirty="0">
                <a:solidFill>
                  <a:schemeClr val="bg1"/>
                </a:solidFill>
              </a:rPr>
              <a:t>Review</a:t>
            </a:r>
          </a:p>
          <a:p>
            <a:pPr algn="ctr"/>
            <a:r>
              <a:rPr lang="en-US" sz="900" dirty="0">
                <a:solidFill>
                  <a:schemeClr val="bg1"/>
                </a:solidFill>
              </a:rPr>
              <a:t>3</a:t>
            </a:r>
          </a:p>
        </p:txBody>
      </p:sp>
      <p:sp>
        <p:nvSpPr>
          <p:cNvPr id="46" name="Pentagon 45"/>
          <p:cNvSpPr/>
          <p:nvPr/>
        </p:nvSpPr>
        <p:spPr>
          <a:xfrm>
            <a:off x="7089982" y="6046413"/>
            <a:ext cx="4578052" cy="18467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Level 3 Funding (MT B/A)</a:t>
            </a:r>
          </a:p>
        </p:txBody>
      </p:sp>
      <p:sp>
        <p:nvSpPr>
          <p:cNvPr id="56" name="Rectangle 55"/>
          <p:cNvSpPr/>
          <p:nvPr/>
        </p:nvSpPr>
        <p:spPr>
          <a:xfrm>
            <a:off x="8759119" y="6271601"/>
            <a:ext cx="2908915" cy="507831"/>
          </a:xfrm>
          <a:prstGeom prst="rect">
            <a:avLst/>
          </a:prstGeom>
          <a:noFill/>
          <a:ln>
            <a:solidFill>
              <a:schemeClr val="accent1">
                <a:lumMod val="50000"/>
              </a:schemeClr>
            </a:solidFill>
          </a:ln>
        </p:spPr>
        <p:txBody>
          <a:bodyPr wrap="square">
            <a:spAutoFit/>
          </a:bodyPr>
          <a:lstStyle/>
          <a:p>
            <a:r>
              <a:rPr lang="en-US" sz="900" dirty="0">
                <a:solidFill>
                  <a:srgbClr val="FF0000"/>
                </a:solidFill>
                <a:ea typeface="DengXian Light"/>
                <a:cs typeface="Times New Roman" panose="02020603050405020304" pitchFamily="18" charset="0"/>
              </a:rPr>
              <a:t>Review 3</a:t>
            </a:r>
            <a:r>
              <a:rPr lang="en-US" sz="900" dirty="0">
                <a:solidFill>
                  <a:srgbClr val="2F5496"/>
                </a:solidFill>
                <a:ea typeface="DengXian Light"/>
                <a:cs typeface="Times New Roman" panose="02020603050405020304" pitchFamily="18" charset="0"/>
              </a:rPr>
              <a:t>: </a:t>
            </a:r>
            <a:r>
              <a:rPr lang="en-US" sz="900" dirty="0">
                <a:ea typeface="Calibri" panose="020F0502020204030204" pitchFamily="34" charset="0"/>
                <a:cs typeface="Arial" panose="020B0604020202020204" pitchFamily="34" charset="0"/>
              </a:rPr>
              <a:t> </a:t>
            </a:r>
            <a:r>
              <a:rPr lang="en-US" sz="900" dirty="0"/>
              <a:t>Periodically review of the long-term progress indicators and decide whether further action is needed on the MTI before transitioning or sun setting. </a:t>
            </a:r>
          </a:p>
        </p:txBody>
      </p:sp>
      <p:sp>
        <p:nvSpPr>
          <p:cNvPr id="97" name="TextBox 96"/>
          <p:cNvSpPr txBox="1"/>
          <p:nvPr/>
        </p:nvSpPr>
        <p:spPr>
          <a:xfrm rot="16200000">
            <a:off x="-23900" y="6371629"/>
            <a:ext cx="1156104" cy="307777"/>
          </a:xfrm>
          <a:prstGeom prst="rect">
            <a:avLst/>
          </a:prstGeom>
          <a:noFill/>
        </p:spPr>
        <p:txBody>
          <a:bodyPr wrap="square" rtlCol="0">
            <a:spAutoFit/>
          </a:bodyPr>
          <a:lstStyle/>
          <a:p>
            <a:pPr algn="ctr"/>
            <a:r>
              <a:rPr lang="en-US" sz="1400" dirty="0"/>
              <a:t>Decision</a:t>
            </a:r>
          </a:p>
        </p:txBody>
      </p:sp>
    </p:spTree>
    <p:extLst>
      <p:ext uri="{BB962C8B-B14F-4D97-AF65-F5344CB8AC3E}">
        <p14:creationId xmlns:p14="http://schemas.microsoft.com/office/powerpoint/2010/main" val="2876327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6923241" y="3495265"/>
            <a:ext cx="98858" cy="2763536"/>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1" name="Rectangle 90"/>
          <p:cNvSpPr/>
          <p:nvPr/>
        </p:nvSpPr>
        <p:spPr>
          <a:xfrm>
            <a:off x="3718879" y="3598595"/>
            <a:ext cx="110751" cy="2660206"/>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6" name="Rectangle 85"/>
          <p:cNvSpPr/>
          <p:nvPr/>
        </p:nvSpPr>
        <p:spPr>
          <a:xfrm>
            <a:off x="7095745" y="3208399"/>
            <a:ext cx="4593492" cy="28066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6" name="Rectangle 75"/>
          <p:cNvSpPr/>
          <p:nvPr/>
        </p:nvSpPr>
        <p:spPr>
          <a:xfrm>
            <a:off x="3900942" y="3208399"/>
            <a:ext cx="2930670" cy="28066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3" name="Rectangle 62"/>
          <p:cNvSpPr/>
          <p:nvPr/>
        </p:nvSpPr>
        <p:spPr>
          <a:xfrm>
            <a:off x="757607" y="3221933"/>
            <a:ext cx="2897786" cy="279307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7" name="Rectangle 116"/>
          <p:cNvSpPr/>
          <p:nvPr/>
        </p:nvSpPr>
        <p:spPr>
          <a:xfrm>
            <a:off x="7097293" y="1133214"/>
            <a:ext cx="4591944" cy="20887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899629" y="1125591"/>
            <a:ext cx="2931983" cy="209634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56991" y="1110594"/>
            <a:ext cx="2904229" cy="211798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TextBox 10"/>
          <p:cNvSpPr txBox="1"/>
          <p:nvPr/>
        </p:nvSpPr>
        <p:spPr>
          <a:xfrm>
            <a:off x="756991" y="834274"/>
            <a:ext cx="2898402" cy="276999"/>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dirty="0"/>
              <a:t>Concept Development</a:t>
            </a:r>
          </a:p>
        </p:txBody>
      </p:sp>
      <p:sp>
        <p:nvSpPr>
          <p:cNvPr id="12" name="TextBox 11"/>
          <p:cNvSpPr txBox="1"/>
          <p:nvPr/>
        </p:nvSpPr>
        <p:spPr>
          <a:xfrm>
            <a:off x="3901333" y="843031"/>
            <a:ext cx="2922153" cy="276999"/>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dirty="0"/>
              <a:t>Program Development</a:t>
            </a:r>
          </a:p>
        </p:txBody>
      </p:sp>
      <p:sp>
        <p:nvSpPr>
          <p:cNvPr id="13" name="TextBox 12"/>
          <p:cNvSpPr txBox="1"/>
          <p:nvPr/>
        </p:nvSpPr>
        <p:spPr>
          <a:xfrm>
            <a:off x="7097293" y="849567"/>
            <a:ext cx="4591943" cy="276999"/>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en-US" sz="1200" dirty="0">
                <a:solidFill>
                  <a:schemeClr val="bg1">
                    <a:lumMod val="95000"/>
                  </a:schemeClr>
                </a:solidFill>
              </a:rPr>
              <a:t>Market Deployment</a:t>
            </a:r>
          </a:p>
        </p:txBody>
      </p:sp>
      <p:sp>
        <p:nvSpPr>
          <p:cNvPr id="17" name="Rectangle 16"/>
          <p:cNvSpPr/>
          <p:nvPr/>
        </p:nvSpPr>
        <p:spPr>
          <a:xfrm>
            <a:off x="367012" y="1385989"/>
            <a:ext cx="11160302" cy="4099387"/>
          </a:xfrm>
          <a:prstGeom prst="rect">
            <a:avLst/>
          </a:prstGeom>
          <a:noFill/>
        </p:spPr>
      </p:sp>
      <p:sp>
        <p:nvSpPr>
          <p:cNvPr id="2" name="Rectangle 1"/>
          <p:cNvSpPr/>
          <p:nvPr/>
        </p:nvSpPr>
        <p:spPr>
          <a:xfrm>
            <a:off x="3725660" y="835718"/>
            <a:ext cx="96373" cy="2706255"/>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
        <p:nvSpPr>
          <p:cNvPr id="89" name="Rectangle 88"/>
          <p:cNvSpPr/>
          <p:nvPr/>
        </p:nvSpPr>
        <p:spPr>
          <a:xfrm>
            <a:off x="6915942" y="835718"/>
            <a:ext cx="88895" cy="2483283"/>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Rectangle 30"/>
          <p:cNvSpPr/>
          <p:nvPr/>
        </p:nvSpPr>
        <p:spPr>
          <a:xfrm>
            <a:off x="10082858" y="1310921"/>
            <a:ext cx="90239" cy="2008080"/>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759725" y="498225"/>
            <a:ext cx="851515" cy="369332"/>
          </a:xfrm>
          <a:prstGeom prst="rect">
            <a:avLst/>
          </a:prstGeom>
          <a:noFill/>
        </p:spPr>
        <p:txBody>
          <a:bodyPr wrap="none" rtlCol="0">
            <a:spAutoFit/>
          </a:bodyPr>
          <a:lstStyle/>
          <a:p>
            <a:r>
              <a:rPr lang="en-US" dirty="0"/>
              <a:t>Phase I</a:t>
            </a:r>
          </a:p>
        </p:txBody>
      </p:sp>
      <p:sp>
        <p:nvSpPr>
          <p:cNvPr id="39" name="TextBox 38"/>
          <p:cNvSpPr txBox="1"/>
          <p:nvPr/>
        </p:nvSpPr>
        <p:spPr>
          <a:xfrm>
            <a:off x="4709201" y="519142"/>
            <a:ext cx="909223" cy="369332"/>
          </a:xfrm>
          <a:prstGeom prst="rect">
            <a:avLst/>
          </a:prstGeom>
          <a:noFill/>
        </p:spPr>
        <p:txBody>
          <a:bodyPr wrap="none" rtlCol="0">
            <a:spAutoFit/>
          </a:bodyPr>
          <a:lstStyle/>
          <a:p>
            <a:r>
              <a:rPr lang="en-US" dirty="0"/>
              <a:t>Phase II</a:t>
            </a:r>
          </a:p>
        </p:txBody>
      </p:sp>
      <p:sp>
        <p:nvSpPr>
          <p:cNvPr id="40" name="TextBox 39"/>
          <p:cNvSpPr txBox="1"/>
          <p:nvPr/>
        </p:nvSpPr>
        <p:spPr>
          <a:xfrm>
            <a:off x="8828336" y="514136"/>
            <a:ext cx="966931" cy="369332"/>
          </a:xfrm>
          <a:prstGeom prst="rect">
            <a:avLst/>
          </a:prstGeom>
          <a:noFill/>
        </p:spPr>
        <p:txBody>
          <a:bodyPr wrap="none" rtlCol="0">
            <a:spAutoFit/>
          </a:bodyPr>
          <a:lstStyle/>
          <a:p>
            <a:r>
              <a:rPr lang="en-US" dirty="0"/>
              <a:t>Phase III</a:t>
            </a:r>
          </a:p>
        </p:txBody>
      </p:sp>
      <p:sp>
        <p:nvSpPr>
          <p:cNvPr id="53" name="Freeform 52"/>
          <p:cNvSpPr/>
          <p:nvPr/>
        </p:nvSpPr>
        <p:spPr>
          <a:xfrm>
            <a:off x="767437" y="1282904"/>
            <a:ext cx="1391118"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a:t>
            </a:r>
            <a:r>
              <a:rPr lang="en-US" sz="1100" dirty="0"/>
              <a:t>Scanning &amp; Identification</a:t>
            </a:r>
            <a:endParaRPr lang="en-US" sz="1100" kern="1200" dirty="0"/>
          </a:p>
        </p:txBody>
      </p:sp>
      <p:sp>
        <p:nvSpPr>
          <p:cNvPr id="54" name="Freeform 53"/>
          <p:cNvSpPr/>
          <p:nvPr/>
        </p:nvSpPr>
        <p:spPr>
          <a:xfrm>
            <a:off x="2233177" y="1288897"/>
            <a:ext cx="1418294"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Development &amp; </a:t>
            </a:r>
            <a:r>
              <a:rPr lang="en-US" sz="1100" dirty="0"/>
              <a:t>Assessment</a:t>
            </a:r>
            <a:endParaRPr lang="en-US" sz="1100" kern="1200" dirty="0"/>
          </a:p>
        </p:txBody>
      </p:sp>
      <p:sp>
        <p:nvSpPr>
          <p:cNvPr id="58" name="TextBox 57"/>
          <p:cNvSpPr txBox="1"/>
          <p:nvPr/>
        </p:nvSpPr>
        <p:spPr>
          <a:xfrm>
            <a:off x="1095314" y="1079504"/>
            <a:ext cx="567784" cy="246221"/>
          </a:xfrm>
          <a:prstGeom prst="rect">
            <a:avLst/>
          </a:prstGeom>
          <a:noFill/>
        </p:spPr>
        <p:txBody>
          <a:bodyPr wrap="none" rtlCol="0">
            <a:spAutoFit/>
          </a:bodyPr>
          <a:lstStyle/>
          <a:p>
            <a:r>
              <a:rPr lang="en-US" sz="1000" dirty="0"/>
              <a:t>Stage 1</a:t>
            </a:r>
          </a:p>
        </p:txBody>
      </p:sp>
      <p:sp>
        <p:nvSpPr>
          <p:cNvPr id="59" name="TextBox 58"/>
          <p:cNvSpPr txBox="1"/>
          <p:nvPr/>
        </p:nvSpPr>
        <p:spPr>
          <a:xfrm>
            <a:off x="2657038" y="1086586"/>
            <a:ext cx="567784" cy="246221"/>
          </a:xfrm>
          <a:prstGeom prst="rect">
            <a:avLst/>
          </a:prstGeom>
          <a:noFill/>
        </p:spPr>
        <p:txBody>
          <a:bodyPr wrap="none" rtlCol="0">
            <a:spAutoFit/>
          </a:bodyPr>
          <a:lstStyle/>
          <a:p>
            <a:r>
              <a:rPr lang="en-US" sz="1000" dirty="0"/>
              <a:t>Stage 2</a:t>
            </a:r>
          </a:p>
        </p:txBody>
      </p:sp>
      <p:sp>
        <p:nvSpPr>
          <p:cNvPr id="65" name="Freeform 64"/>
          <p:cNvSpPr/>
          <p:nvPr/>
        </p:nvSpPr>
        <p:spPr>
          <a:xfrm>
            <a:off x="759760" y="1890730"/>
            <a:ext cx="1398795" cy="221339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r>
              <a:rPr lang="en-US" sz="900" dirty="0">
                <a:solidFill>
                  <a:schemeClr val="tx1"/>
                </a:solidFill>
              </a:rPr>
              <a:t>Rank ordering of ideas based on maturity and pre-existing documentation:</a:t>
            </a:r>
          </a:p>
          <a:p>
            <a:pPr marL="57150" lvl="1" indent="-57150" algn="l" defTabSz="488950">
              <a:lnSpc>
                <a:spcPct val="90000"/>
              </a:lnSpc>
              <a:spcBef>
                <a:spcPct val="0"/>
              </a:spcBef>
              <a:spcAft>
                <a:spcPct val="15000"/>
              </a:spcAft>
              <a:buChar char="••"/>
            </a:pPr>
            <a:r>
              <a:rPr lang="en-US" sz="900" dirty="0">
                <a:solidFill>
                  <a:schemeClr val="tx1"/>
                </a:solidFill>
              </a:rPr>
              <a:t>Level 1 - Pre-screening</a:t>
            </a:r>
          </a:p>
          <a:p>
            <a:pPr marL="57150" lvl="1" indent="-57150" algn="l" defTabSz="488950">
              <a:lnSpc>
                <a:spcPct val="90000"/>
              </a:lnSpc>
              <a:spcBef>
                <a:spcPct val="0"/>
              </a:spcBef>
              <a:spcAft>
                <a:spcPct val="15000"/>
              </a:spcAft>
              <a:buChar char="••"/>
            </a:pPr>
            <a:r>
              <a:rPr lang="en-US" sz="900" kern="1200" dirty="0">
                <a:solidFill>
                  <a:schemeClr val="tx1"/>
                </a:solidFill>
              </a:rPr>
              <a:t>Level 2 - Proposed idea and category</a:t>
            </a:r>
          </a:p>
          <a:p>
            <a:pPr marL="57150" lvl="1" indent="-57150" algn="l" defTabSz="488950">
              <a:lnSpc>
                <a:spcPct val="90000"/>
              </a:lnSpc>
              <a:spcBef>
                <a:spcPct val="0"/>
              </a:spcBef>
              <a:spcAft>
                <a:spcPct val="15000"/>
              </a:spcAft>
              <a:buChar char="••"/>
            </a:pPr>
            <a:r>
              <a:rPr lang="en-US" sz="900" dirty="0">
                <a:solidFill>
                  <a:schemeClr val="tx1"/>
                </a:solidFill>
              </a:rPr>
              <a:t>Level 3 - Products benefits, costs, distribution</a:t>
            </a:r>
          </a:p>
          <a:p>
            <a:pPr marL="57150" lvl="1" indent="-57150" algn="l" defTabSz="488950">
              <a:lnSpc>
                <a:spcPct val="90000"/>
              </a:lnSpc>
              <a:spcBef>
                <a:spcPct val="0"/>
              </a:spcBef>
              <a:spcAft>
                <a:spcPct val="15000"/>
              </a:spcAft>
              <a:buChar char="••"/>
            </a:pPr>
            <a:r>
              <a:rPr lang="en-US" sz="900" kern="1200" dirty="0">
                <a:solidFill>
                  <a:schemeClr val="tx1"/>
                </a:solidFill>
              </a:rPr>
              <a:t>Level 4 – MT intervention logic</a:t>
            </a:r>
          </a:p>
          <a:p>
            <a:pPr marL="57150" lvl="1" indent="-57150" algn="l" defTabSz="488950">
              <a:lnSpc>
                <a:spcPct val="90000"/>
              </a:lnSpc>
              <a:spcBef>
                <a:spcPct val="0"/>
              </a:spcBef>
              <a:spcAft>
                <a:spcPct val="15000"/>
              </a:spcAft>
              <a:buChar char="••"/>
            </a:pPr>
            <a:r>
              <a:rPr lang="en-US" sz="900" dirty="0">
                <a:solidFill>
                  <a:schemeClr val="tx1"/>
                </a:solidFill>
              </a:rPr>
              <a:t>Level 5 – Turnkey MT quantitative  documentation</a:t>
            </a:r>
            <a:endParaRPr lang="en-US" sz="900" kern="1200" dirty="0">
              <a:solidFill>
                <a:schemeClr val="tx1"/>
              </a:solidFill>
            </a:endParaRPr>
          </a:p>
        </p:txBody>
      </p:sp>
      <p:sp>
        <p:nvSpPr>
          <p:cNvPr id="66" name="Freeform 65"/>
          <p:cNvSpPr/>
          <p:nvPr/>
        </p:nvSpPr>
        <p:spPr>
          <a:xfrm>
            <a:off x="2231435" y="1889936"/>
            <a:ext cx="1410327" cy="2214184"/>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defTabSz="488950">
              <a:lnSpc>
                <a:spcPct val="90000"/>
              </a:lnSpc>
              <a:spcBef>
                <a:spcPct val="0"/>
              </a:spcBef>
              <a:spcAft>
                <a:spcPct val="15000"/>
              </a:spcAft>
            </a:pPr>
            <a:r>
              <a:rPr lang="en-US" sz="900" dirty="0"/>
              <a:t>To advance (i.e., be included in a MT Development Plan), the MT concept must be one of the top ideas, after considering the general MTI Criteria. (weighting to be determined later).</a:t>
            </a:r>
            <a:endParaRPr lang="en-US" sz="900" kern="1200" dirty="0">
              <a:solidFill>
                <a:srgbClr val="FF0000"/>
              </a:solidFill>
            </a:endParaRPr>
          </a:p>
        </p:txBody>
      </p:sp>
      <p:sp>
        <p:nvSpPr>
          <p:cNvPr id="67" name="Freeform 66"/>
          <p:cNvSpPr/>
          <p:nvPr/>
        </p:nvSpPr>
        <p:spPr>
          <a:xfrm>
            <a:off x="3901333" y="1277725"/>
            <a:ext cx="1398796"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Development</a:t>
            </a:r>
          </a:p>
        </p:txBody>
      </p:sp>
      <p:sp>
        <p:nvSpPr>
          <p:cNvPr id="68" name="Freeform 67"/>
          <p:cNvSpPr/>
          <p:nvPr/>
        </p:nvSpPr>
        <p:spPr>
          <a:xfrm>
            <a:off x="5393735" y="1283718"/>
            <a:ext cx="1429752"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Testing</a:t>
            </a:r>
          </a:p>
        </p:txBody>
      </p:sp>
      <p:sp>
        <p:nvSpPr>
          <p:cNvPr id="69" name="Freeform 68"/>
          <p:cNvSpPr/>
          <p:nvPr/>
        </p:nvSpPr>
        <p:spPr>
          <a:xfrm>
            <a:off x="3910404" y="1875710"/>
            <a:ext cx="1398795" cy="2242636"/>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defTabSz="488950">
              <a:lnSpc>
                <a:spcPct val="90000"/>
              </a:lnSpc>
              <a:spcBef>
                <a:spcPct val="0"/>
              </a:spcBef>
              <a:spcAft>
                <a:spcPct val="15000"/>
              </a:spcAft>
            </a:pPr>
            <a:r>
              <a:rPr lang="en-US" sz="900" dirty="0"/>
              <a:t>To advance (i.e., be considered for pilot testing or other strategy testing) the MT concept must be one of the top ideas, after considering the general MTI Criteria. (weighting to be determined later).</a:t>
            </a:r>
          </a:p>
          <a:p>
            <a:pPr marL="0" lvl="1" defTabSz="488950">
              <a:lnSpc>
                <a:spcPct val="90000"/>
              </a:lnSpc>
              <a:spcBef>
                <a:spcPct val="0"/>
              </a:spcBef>
              <a:spcAft>
                <a:spcPct val="15000"/>
              </a:spcAft>
            </a:pPr>
            <a:endParaRPr lang="en-US" sz="900" dirty="0">
              <a:solidFill>
                <a:srgbClr val="FF0000"/>
              </a:solidFill>
            </a:endParaRPr>
          </a:p>
          <a:p>
            <a:pPr marL="0" lvl="1" defTabSz="488950">
              <a:lnSpc>
                <a:spcPct val="90000"/>
              </a:lnSpc>
              <a:spcBef>
                <a:spcPct val="0"/>
              </a:spcBef>
              <a:spcAft>
                <a:spcPct val="15000"/>
              </a:spcAft>
            </a:pPr>
            <a:r>
              <a:rPr lang="en-US" sz="900" dirty="0">
                <a:solidFill>
                  <a:schemeClr val="tx1"/>
                </a:solidFill>
              </a:rPr>
              <a:t>-Clearly understood market leverage points</a:t>
            </a:r>
          </a:p>
          <a:p>
            <a:pPr marL="171450" lvl="1" indent="-171450" defTabSz="488950">
              <a:lnSpc>
                <a:spcPct val="90000"/>
              </a:lnSpc>
              <a:spcBef>
                <a:spcPct val="0"/>
              </a:spcBef>
              <a:spcAft>
                <a:spcPct val="15000"/>
              </a:spcAft>
              <a:buFont typeface="Arial" panose="020B0604020202020204" pitchFamily="34" charset="0"/>
              <a:buChar char="•"/>
            </a:pPr>
            <a:r>
              <a:rPr lang="en-US" sz="900" dirty="0">
                <a:solidFill>
                  <a:schemeClr val="tx1"/>
                </a:solidFill>
              </a:rPr>
              <a:t>-Measure savings</a:t>
            </a:r>
          </a:p>
          <a:p>
            <a:pPr marL="171450" lvl="1" indent="-171450" defTabSz="488950">
              <a:lnSpc>
                <a:spcPct val="90000"/>
              </a:lnSpc>
              <a:spcBef>
                <a:spcPct val="0"/>
              </a:spcBef>
              <a:spcAft>
                <a:spcPct val="15000"/>
              </a:spcAft>
              <a:buFont typeface="Arial" panose="020B0604020202020204" pitchFamily="34" charset="0"/>
              <a:buChar char="•"/>
            </a:pPr>
            <a:r>
              <a:rPr lang="en-US" sz="900" dirty="0">
                <a:solidFill>
                  <a:schemeClr val="tx1"/>
                </a:solidFill>
              </a:rPr>
              <a:t>-Program Portfolio fit</a:t>
            </a:r>
          </a:p>
        </p:txBody>
      </p:sp>
      <p:sp>
        <p:nvSpPr>
          <p:cNvPr id="70" name="Freeform 69"/>
          <p:cNvSpPr/>
          <p:nvPr/>
        </p:nvSpPr>
        <p:spPr>
          <a:xfrm>
            <a:off x="5394251" y="1884758"/>
            <a:ext cx="1429235" cy="224343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r>
              <a:rPr lang="en-US" sz="900" dirty="0"/>
              <a:t>To advance and be considered for inclusion in an MT accord, an MTI must meet its own defined pilot success criteria and continue to rank highly on the General MTI Criteria.</a:t>
            </a:r>
          </a:p>
          <a:p>
            <a:pPr marL="0" lvl="1" defTabSz="488950">
              <a:lnSpc>
                <a:spcPct val="90000"/>
              </a:lnSpc>
              <a:spcBef>
                <a:spcPct val="0"/>
              </a:spcBef>
              <a:spcAft>
                <a:spcPct val="15000"/>
              </a:spcAft>
            </a:pPr>
            <a:endParaRPr lang="en-US" sz="900" dirty="0"/>
          </a:p>
          <a:p>
            <a:pPr marL="0" lvl="1" defTabSz="488950">
              <a:lnSpc>
                <a:spcPct val="90000"/>
              </a:lnSpc>
              <a:spcBef>
                <a:spcPct val="0"/>
              </a:spcBef>
              <a:spcAft>
                <a:spcPct val="15000"/>
              </a:spcAft>
            </a:pPr>
            <a:r>
              <a:rPr lang="en-US" sz="900" dirty="0"/>
              <a:t>Strategy testing should focus on primarily testing the intervention strategy, the ability to engage contributing non-MTPA market actors, and portfolio fit. </a:t>
            </a:r>
          </a:p>
          <a:p>
            <a:pPr marL="57150" lvl="1" indent="-57150" defTabSz="488950">
              <a:lnSpc>
                <a:spcPct val="90000"/>
              </a:lnSpc>
              <a:spcBef>
                <a:spcPct val="0"/>
              </a:spcBef>
              <a:spcAft>
                <a:spcPct val="15000"/>
              </a:spcAft>
              <a:buFontTx/>
              <a:buChar char="••"/>
            </a:pPr>
            <a:endParaRPr lang="en-US" sz="900" dirty="0">
              <a:solidFill>
                <a:schemeClr val="tx1"/>
              </a:solidFill>
            </a:endParaRP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1" name="Freeform 70"/>
          <p:cNvSpPr/>
          <p:nvPr/>
        </p:nvSpPr>
        <p:spPr>
          <a:xfrm>
            <a:off x="7097293" y="1299916"/>
            <a:ext cx="1399493"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Market Development</a:t>
            </a:r>
          </a:p>
        </p:txBody>
      </p:sp>
      <p:sp>
        <p:nvSpPr>
          <p:cNvPr id="72" name="Freeform 71"/>
          <p:cNvSpPr/>
          <p:nvPr/>
        </p:nvSpPr>
        <p:spPr>
          <a:xfrm>
            <a:off x="8571408" y="1305909"/>
            <a:ext cx="1427120"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Long Term Monitoring</a:t>
            </a:r>
          </a:p>
        </p:txBody>
      </p:sp>
      <p:sp>
        <p:nvSpPr>
          <p:cNvPr id="73" name="Freeform 72"/>
          <p:cNvSpPr/>
          <p:nvPr/>
        </p:nvSpPr>
        <p:spPr>
          <a:xfrm>
            <a:off x="7097991" y="1907743"/>
            <a:ext cx="1398795" cy="221808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defTabSz="488950">
              <a:lnSpc>
                <a:spcPct val="90000"/>
              </a:lnSpc>
              <a:spcBef>
                <a:spcPct val="0"/>
              </a:spcBef>
              <a:spcAft>
                <a:spcPct val="15000"/>
              </a:spcAft>
            </a:pPr>
            <a:r>
              <a:rPr lang="en-US" sz="900" dirty="0"/>
              <a:t>Criteria for each MTI will be unique to the MTI (see Stage 6). Stage 5 &amp; Stage 6 will likely run in parallel.</a:t>
            </a:r>
            <a:endParaRPr lang="en-US" sz="900" dirty="0">
              <a:solidFill>
                <a:schemeClr val="tx1"/>
              </a:solidFill>
            </a:endParaRP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4" name="Freeform 73"/>
          <p:cNvSpPr/>
          <p:nvPr/>
        </p:nvSpPr>
        <p:spPr>
          <a:xfrm>
            <a:off x="8571408" y="1906949"/>
            <a:ext cx="1418296" cy="2226056"/>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defTabSz="488950">
              <a:lnSpc>
                <a:spcPct val="90000"/>
              </a:lnSpc>
              <a:spcBef>
                <a:spcPct val="0"/>
              </a:spcBef>
              <a:spcAft>
                <a:spcPct val="15000"/>
              </a:spcAft>
            </a:pPr>
            <a:r>
              <a:rPr lang="en-US" sz="900" dirty="0">
                <a:solidFill>
                  <a:schemeClr val="tx1"/>
                </a:solidFill>
              </a:rPr>
              <a:t>- Exit/transition criteria and market progress indicators will be unique to each MTI. All MTI-specific criteria and market indicators will be laid out in the MT Accord.</a:t>
            </a:r>
          </a:p>
          <a:p>
            <a:pPr marL="57150" lvl="1" indent="-57150" defTabSz="488950">
              <a:lnSpc>
                <a:spcPct val="90000"/>
              </a:lnSpc>
              <a:spcBef>
                <a:spcPct val="0"/>
              </a:spcBef>
              <a:spcAft>
                <a:spcPct val="15000"/>
              </a:spcAft>
              <a:buChar char="••"/>
            </a:pPr>
            <a:endParaRPr lang="en-US" sz="900" dirty="0">
              <a:solidFill>
                <a:schemeClr val="tx1"/>
              </a:solidFill>
            </a:endParaRPr>
          </a:p>
          <a:p>
            <a:pPr marL="0" lvl="1" defTabSz="488950">
              <a:lnSpc>
                <a:spcPct val="90000"/>
              </a:lnSpc>
              <a:spcBef>
                <a:spcPct val="0"/>
              </a:spcBef>
              <a:spcAft>
                <a:spcPct val="15000"/>
              </a:spcAft>
            </a:pPr>
            <a:r>
              <a:rPr lang="en-US" sz="900" dirty="0">
                <a:solidFill>
                  <a:schemeClr val="tx1"/>
                </a:solidFill>
              </a:rPr>
              <a:t>- The prime objective of monitoring the General MTI Criteria will be monitored to identify changes that may affect forecasted savings potential</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7" name="TextBox 76"/>
          <p:cNvSpPr txBox="1"/>
          <p:nvPr/>
        </p:nvSpPr>
        <p:spPr>
          <a:xfrm>
            <a:off x="4262543" y="1071679"/>
            <a:ext cx="567784" cy="246221"/>
          </a:xfrm>
          <a:prstGeom prst="rect">
            <a:avLst/>
          </a:prstGeom>
          <a:noFill/>
        </p:spPr>
        <p:txBody>
          <a:bodyPr wrap="none" rtlCol="0">
            <a:spAutoFit/>
          </a:bodyPr>
          <a:lstStyle/>
          <a:p>
            <a:r>
              <a:rPr lang="en-US" sz="1000" dirty="0"/>
              <a:t>Stage 3</a:t>
            </a:r>
          </a:p>
        </p:txBody>
      </p:sp>
      <p:sp>
        <p:nvSpPr>
          <p:cNvPr id="78" name="TextBox 77"/>
          <p:cNvSpPr txBox="1"/>
          <p:nvPr/>
        </p:nvSpPr>
        <p:spPr>
          <a:xfrm>
            <a:off x="5726153" y="1076616"/>
            <a:ext cx="567784" cy="246221"/>
          </a:xfrm>
          <a:prstGeom prst="rect">
            <a:avLst/>
          </a:prstGeom>
          <a:noFill/>
        </p:spPr>
        <p:txBody>
          <a:bodyPr wrap="none" rtlCol="0">
            <a:spAutoFit/>
          </a:bodyPr>
          <a:lstStyle/>
          <a:p>
            <a:r>
              <a:rPr lang="en-US" sz="1000" dirty="0"/>
              <a:t>Stage 4</a:t>
            </a:r>
          </a:p>
        </p:txBody>
      </p:sp>
      <p:sp>
        <p:nvSpPr>
          <p:cNvPr id="79" name="TextBox 78"/>
          <p:cNvSpPr txBox="1"/>
          <p:nvPr/>
        </p:nvSpPr>
        <p:spPr>
          <a:xfrm>
            <a:off x="7461193" y="1080676"/>
            <a:ext cx="567784" cy="246221"/>
          </a:xfrm>
          <a:prstGeom prst="rect">
            <a:avLst/>
          </a:prstGeom>
          <a:noFill/>
        </p:spPr>
        <p:txBody>
          <a:bodyPr wrap="none" rtlCol="0">
            <a:spAutoFit/>
          </a:bodyPr>
          <a:lstStyle/>
          <a:p>
            <a:r>
              <a:rPr lang="en-US" sz="1000" dirty="0"/>
              <a:t>Stage 5</a:t>
            </a:r>
          </a:p>
        </p:txBody>
      </p:sp>
      <p:sp>
        <p:nvSpPr>
          <p:cNvPr id="80" name="TextBox 79"/>
          <p:cNvSpPr txBox="1"/>
          <p:nvPr/>
        </p:nvSpPr>
        <p:spPr>
          <a:xfrm>
            <a:off x="8947501" y="1087758"/>
            <a:ext cx="567784" cy="246221"/>
          </a:xfrm>
          <a:prstGeom prst="rect">
            <a:avLst/>
          </a:prstGeom>
          <a:noFill/>
        </p:spPr>
        <p:txBody>
          <a:bodyPr wrap="none" rtlCol="0">
            <a:spAutoFit/>
          </a:bodyPr>
          <a:lstStyle/>
          <a:p>
            <a:r>
              <a:rPr lang="en-US" sz="1000" dirty="0"/>
              <a:t>Stage 6</a:t>
            </a:r>
          </a:p>
        </p:txBody>
      </p:sp>
      <p:sp>
        <p:nvSpPr>
          <p:cNvPr id="81" name="Freeform 80"/>
          <p:cNvSpPr/>
          <p:nvPr/>
        </p:nvSpPr>
        <p:spPr>
          <a:xfrm>
            <a:off x="10257427" y="1310921"/>
            <a:ext cx="1410607"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Transition or Sunset MTI</a:t>
            </a:r>
          </a:p>
        </p:txBody>
      </p:sp>
      <p:sp>
        <p:nvSpPr>
          <p:cNvPr id="82" name="Freeform 81"/>
          <p:cNvSpPr/>
          <p:nvPr/>
        </p:nvSpPr>
        <p:spPr>
          <a:xfrm>
            <a:off x="10269239" y="1892855"/>
            <a:ext cx="1398795" cy="2232967"/>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defTabSz="488950">
              <a:lnSpc>
                <a:spcPct val="90000"/>
              </a:lnSpc>
              <a:spcBef>
                <a:spcPct val="0"/>
              </a:spcBef>
              <a:spcAft>
                <a:spcPct val="15000"/>
              </a:spcAft>
              <a:buChar char="••"/>
            </a:pPr>
            <a:r>
              <a:rPr lang="en-US" sz="900" dirty="0">
                <a:solidFill>
                  <a:schemeClr val="tx1"/>
                </a:solidFill>
              </a:rPr>
              <a:t>Due to the unique nature of each MTI, the MTI-specific exit criteria will be laid out in the MT Accord. The overarching exit criteria would be:</a:t>
            </a:r>
          </a:p>
          <a:p>
            <a:pPr marL="57150" lvl="1" indent="-57150" defTabSz="488950">
              <a:lnSpc>
                <a:spcPct val="90000"/>
              </a:lnSpc>
              <a:spcBef>
                <a:spcPct val="0"/>
              </a:spcBef>
              <a:spcAft>
                <a:spcPct val="15000"/>
              </a:spcAft>
              <a:buFontTx/>
              <a:buChar char="••"/>
            </a:pPr>
            <a:r>
              <a:rPr lang="en-US" sz="900" i="1" dirty="0"/>
              <a:t>“When the annual forecast of MTI savings shows that continued scaling would not result in a cost-effective program.” </a:t>
            </a:r>
            <a:r>
              <a:rPr lang="en-US" sz="900" dirty="0"/>
              <a:t>Or, “</a:t>
            </a:r>
            <a:r>
              <a:rPr lang="en-US" sz="900" i="1" dirty="0"/>
              <a:t>When a better (lower cost, more effective) intervention can be implemented.”</a:t>
            </a:r>
            <a:endParaRPr lang="en-US" sz="900" dirty="0"/>
          </a:p>
          <a:p>
            <a:pPr marL="57150" lvl="1" indent="-57150" defTabSz="488950">
              <a:lnSpc>
                <a:spcPct val="90000"/>
              </a:lnSpc>
              <a:spcBef>
                <a:spcPct val="0"/>
              </a:spcBef>
              <a:spcAft>
                <a:spcPct val="15000"/>
              </a:spcAft>
              <a:buChar char="••"/>
            </a:pPr>
            <a:endParaRPr lang="en-US" sz="900" kern="1200" dirty="0">
              <a:solidFill>
                <a:srgbClr val="FF0000"/>
              </a:solidFill>
            </a:endParaRPr>
          </a:p>
        </p:txBody>
      </p:sp>
      <p:sp>
        <p:nvSpPr>
          <p:cNvPr id="83" name="TextBox 82"/>
          <p:cNvSpPr txBox="1"/>
          <p:nvPr/>
        </p:nvSpPr>
        <p:spPr>
          <a:xfrm>
            <a:off x="10691666" y="1095202"/>
            <a:ext cx="567784" cy="246221"/>
          </a:xfrm>
          <a:prstGeom prst="rect">
            <a:avLst/>
          </a:prstGeom>
          <a:noFill/>
        </p:spPr>
        <p:txBody>
          <a:bodyPr wrap="none" rtlCol="0">
            <a:spAutoFit/>
          </a:bodyPr>
          <a:lstStyle/>
          <a:p>
            <a:r>
              <a:rPr lang="en-US" sz="1000" dirty="0"/>
              <a:t>Stage 7</a:t>
            </a:r>
          </a:p>
        </p:txBody>
      </p:sp>
      <p:sp>
        <p:nvSpPr>
          <p:cNvPr id="4" name="TextBox 3"/>
          <p:cNvSpPr txBox="1"/>
          <p:nvPr/>
        </p:nvSpPr>
        <p:spPr>
          <a:xfrm>
            <a:off x="541197" y="141118"/>
            <a:ext cx="2415020" cy="369332"/>
          </a:xfrm>
          <a:prstGeom prst="rect">
            <a:avLst/>
          </a:prstGeom>
          <a:noFill/>
        </p:spPr>
        <p:txBody>
          <a:bodyPr wrap="none" rtlCol="0">
            <a:spAutoFit/>
          </a:bodyPr>
          <a:lstStyle/>
          <a:p>
            <a:r>
              <a:rPr lang="en-US" dirty="0"/>
              <a:t>Criteria and Data Needs</a:t>
            </a:r>
          </a:p>
        </p:txBody>
      </p:sp>
      <p:sp>
        <p:nvSpPr>
          <p:cNvPr id="6" name="Pentagon 5"/>
          <p:cNvSpPr/>
          <p:nvPr/>
        </p:nvSpPr>
        <p:spPr>
          <a:xfrm>
            <a:off x="745766" y="6019351"/>
            <a:ext cx="2915454" cy="18642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Level 1 Funding (Source TBD)</a:t>
            </a:r>
          </a:p>
        </p:txBody>
      </p:sp>
      <p:sp>
        <p:nvSpPr>
          <p:cNvPr id="45" name="Pentagon 44"/>
          <p:cNvSpPr/>
          <p:nvPr/>
        </p:nvSpPr>
        <p:spPr>
          <a:xfrm>
            <a:off x="3906880" y="6019497"/>
            <a:ext cx="2934626" cy="19498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Level 2 Funding (MT B/A)</a:t>
            </a:r>
          </a:p>
        </p:txBody>
      </p:sp>
      <p:sp>
        <p:nvSpPr>
          <p:cNvPr id="7" name="TextBox 6"/>
          <p:cNvSpPr txBox="1"/>
          <p:nvPr/>
        </p:nvSpPr>
        <p:spPr>
          <a:xfrm rot="16200000">
            <a:off x="-91378" y="2595506"/>
            <a:ext cx="1344070" cy="307777"/>
          </a:xfrm>
          <a:prstGeom prst="rect">
            <a:avLst/>
          </a:prstGeom>
          <a:noFill/>
        </p:spPr>
        <p:txBody>
          <a:bodyPr wrap="square" rtlCol="0">
            <a:spAutoFit/>
          </a:bodyPr>
          <a:lstStyle/>
          <a:p>
            <a:pPr algn="ctr"/>
            <a:r>
              <a:rPr lang="en-US" sz="1400" dirty="0"/>
              <a:t>Criteria </a:t>
            </a:r>
          </a:p>
        </p:txBody>
      </p:sp>
      <p:sp>
        <p:nvSpPr>
          <p:cNvPr id="14" name="Rectangle 13"/>
          <p:cNvSpPr/>
          <p:nvPr/>
        </p:nvSpPr>
        <p:spPr>
          <a:xfrm>
            <a:off x="745766" y="6258801"/>
            <a:ext cx="3870612" cy="507831"/>
          </a:xfrm>
          <a:prstGeom prst="rect">
            <a:avLst/>
          </a:prstGeom>
          <a:noFill/>
          <a:ln>
            <a:solidFill>
              <a:schemeClr val="accent1">
                <a:lumMod val="50000"/>
              </a:schemeClr>
            </a:solidFill>
          </a:ln>
        </p:spPr>
        <p:txBody>
          <a:bodyPr wrap="square">
            <a:spAutoFit/>
          </a:bodyPr>
          <a:lstStyle/>
          <a:p>
            <a:r>
              <a:rPr lang="en-US" sz="900" dirty="0">
                <a:solidFill>
                  <a:srgbClr val="FF0000"/>
                </a:solidFill>
                <a:ea typeface="DengXian Light"/>
                <a:cs typeface="Times New Roman" panose="02020603050405020304" pitchFamily="18" charset="0"/>
              </a:rPr>
              <a:t>Review 1</a:t>
            </a:r>
            <a:r>
              <a:rPr lang="en-US" sz="900" dirty="0">
                <a:solidFill>
                  <a:srgbClr val="2F5496"/>
                </a:solidFill>
                <a:ea typeface="DengXian Light"/>
                <a:cs typeface="Times New Roman" panose="02020603050405020304" pitchFamily="18" charset="0"/>
              </a:rPr>
              <a:t>: </a:t>
            </a:r>
            <a:r>
              <a:rPr lang="en-US" sz="900" dirty="0">
                <a:ea typeface="Calibri" panose="020F0502020204030204" pitchFamily="34" charset="0"/>
                <a:cs typeface="Arial" panose="020B0604020202020204" pitchFamily="34" charset="0"/>
              </a:rPr>
              <a:t> Review collected info on the concept development phase and provide a recommendation on 3-5 MTIs to proceed and  authorize funding for the execution of the MTI Development Plan</a:t>
            </a:r>
            <a:endParaRPr lang="en-US" sz="900" dirty="0"/>
          </a:p>
        </p:txBody>
      </p:sp>
      <p:sp>
        <p:nvSpPr>
          <p:cNvPr id="55" name="Rectangle 54"/>
          <p:cNvSpPr/>
          <p:nvPr/>
        </p:nvSpPr>
        <p:spPr>
          <a:xfrm>
            <a:off x="4768921" y="6258801"/>
            <a:ext cx="3349751" cy="507831"/>
          </a:xfrm>
          <a:prstGeom prst="rect">
            <a:avLst/>
          </a:prstGeom>
          <a:noFill/>
          <a:ln>
            <a:solidFill>
              <a:schemeClr val="accent1">
                <a:lumMod val="50000"/>
              </a:schemeClr>
            </a:solidFill>
          </a:ln>
        </p:spPr>
        <p:txBody>
          <a:bodyPr wrap="square">
            <a:spAutoFit/>
          </a:bodyPr>
          <a:lstStyle/>
          <a:p>
            <a:r>
              <a:rPr lang="en-US" sz="900" dirty="0">
                <a:solidFill>
                  <a:srgbClr val="FF0000"/>
                </a:solidFill>
                <a:ea typeface="DengXian Light"/>
                <a:cs typeface="Times New Roman" panose="02020603050405020304" pitchFamily="18" charset="0"/>
              </a:rPr>
              <a:t>Review 2</a:t>
            </a:r>
            <a:r>
              <a:rPr lang="en-US" sz="900" dirty="0">
                <a:solidFill>
                  <a:srgbClr val="2F5496"/>
                </a:solidFill>
                <a:ea typeface="DengXian Light"/>
                <a:cs typeface="Times New Roman" panose="02020603050405020304" pitchFamily="18" charset="0"/>
              </a:rPr>
              <a:t>: </a:t>
            </a:r>
            <a:r>
              <a:rPr lang="en-US" sz="900" dirty="0">
                <a:ea typeface="Calibri" panose="020F0502020204030204" pitchFamily="34" charset="0"/>
                <a:cs typeface="Arial" panose="020B0604020202020204" pitchFamily="34" charset="0"/>
              </a:rPr>
              <a:t> </a:t>
            </a:r>
            <a:r>
              <a:rPr lang="en-US" sz="900" dirty="0"/>
              <a:t>Review the draft  Market Transformation Accord and provide a recommendation on whether the MTI is worth scaling up to Phase III, Market Deployment. </a:t>
            </a:r>
          </a:p>
        </p:txBody>
      </p:sp>
      <p:sp>
        <p:nvSpPr>
          <p:cNvPr id="57" name="TextBox 56"/>
          <p:cNvSpPr txBox="1"/>
          <p:nvPr/>
        </p:nvSpPr>
        <p:spPr>
          <a:xfrm rot="16200000">
            <a:off x="-25234" y="4980705"/>
            <a:ext cx="1156104" cy="307777"/>
          </a:xfrm>
          <a:prstGeom prst="rect">
            <a:avLst/>
          </a:prstGeom>
          <a:noFill/>
        </p:spPr>
        <p:txBody>
          <a:bodyPr wrap="square" rtlCol="0">
            <a:spAutoFit/>
          </a:bodyPr>
          <a:lstStyle/>
          <a:p>
            <a:pPr algn="ctr"/>
            <a:r>
              <a:rPr lang="en-US" sz="1400" dirty="0"/>
              <a:t>Data Needs</a:t>
            </a:r>
          </a:p>
        </p:txBody>
      </p:sp>
      <p:sp>
        <p:nvSpPr>
          <p:cNvPr id="75" name="Freeform 74"/>
          <p:cNvSpPr/>
          <p:nvPr/>
        </p:nvSpPr>
        <p:spPr>
          <a:xfrm>
            <a:off x="2225211" y="4355458"/>
            <a:ext cx="1415404" cy="164383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64" name="Freeform 63"/>
          <p:cNvSpPr/>
          <p:nvPr/>
        </p:nvSpPr>
        <p:spPr>
          <a:xfrm>
            <a:off x="749984" y="4355581"/>
            <a:ext cx="1398795" cy="1631404"/>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15" name="Rectangle 1"/>
          <p:cNvSpPr>
            <a:spLocks noChangeArrowheads="1"/>
          </p:cNvSpPr>
          <p:nvPr/>
        </p:nvSpPr>
        <p:spPr bwMode="auto">
          <a:xfrm>
            <a:off x="776284" y="4450151"/>
            <a:ext cx="145273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900" dirty="0"/>
              <a:t>As submitted on the Application Form, and reviewed by technologists and subject matter experts in engineering</a:t>
            </a:r>
            <a:r>
              <a:rPr kumimoji="0" lang="en-US" altLang="en-US" sz="900" b="0" i="0" u="none" strike="noStrike" cap="none" normalizeH="0" dirty="0">
                <a:ln>
                  <a:noFill/>
                </a:ln>
                <a:solidFill>
                  <a:schemeClr val="tx1"/>
                </a:solidFill>
                <a:effectLst/>
                <a:ea typeface="Times New Roman" panose="02020603050405020304" pitchFamily="18" charset="0"/>
                <a:cs typeface="Times New Roman" panose="02020603050405020304" pitchFamily="18" charset="0"/>
              </a:rPr>
              <a:t>)</a:t>
            </a:r>
            <a:endParaRPr kumimoji="0" lang="en-US" altLang="en-US" sz="9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endParaRPr>
          </a:p>
        </p:txBody>
      </p:sp>
      <p:sp>
        <p:nvSpPr>
          <p:cNvPr id="16" name="Rectangle 2"/>
          <p:cNvSpPr>
            <a:spLocks noChangeArrowheads="1"/>
          </p:cNvSpPr>
          <p:nvPr/>
        </p:nvSpPr>
        <p:spPr bwMode="auto">
          <a:xfrm>
            <a:off x="2234738" y="4458134"/>
            <a:ext cx="138087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900" dirty="0"/>
              <a:t>- Existing internal research-</a:t>
            </a:r>
            <a:r>
              <a:rPr lang="en-US" sz="900" dirty="0" err="1"/>
              <a:t>workpapers</a:t>
            </a:r>
            <a:r>
              <a:rPr lang="en-US" sz="900" dirty="0"/>
              <a:t>, EM&amp;V reports</a:t>
            </a:r>
          </a:p>
          <a:p>
            <a:pPr lvl="0"/>
            <a:r>
              <a:rPr lang="en-US" sz="900" dirty="0"/>
              <a:t>- Secondary research – industry market reports</a:t>
            </a:r>
          </a:p>
          <a:p>
            <a:r>
              <a:rPr lang="en-US" sz="900" dirty="0"/>
              <a:t>- Others?</a:t>
            </a:r>
            <a:endParaRPr lang="en-US" altLang="en-US" sz="900" dirty="0">
              <a:ea typeface="Times New Roman" panose="02020603050405020304" pitchFamily="18" charset="0"/>
              <a:cs typeface="Times New Roman" panose="02020603050405020304" pitchFamily="18" charset="0"/>
            </a:endParaRPr>
          </a:p>
        </p:txBody>
      </p:sp>
      <p:sp>
        <p:nvSpPr>
          <p:cNvPr id="84" name="Freeform 83"/>
          <p:cNvSpPr/>
          <p:nvPr/>
        </p:nvSpPr>
        <p:spPr>
          <a:xfrm>
            <a:off x="3911411" y="4355458"/>
            <a:ext cx="1407682" cy="161750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defTabSz="488950">
              <a:lnSpc>
                <a:spcPct val="90000"/>
              </a:lnSpc>
              <a:spcBef>
                <a:spcPct val="0"/>
              </a:spcBef>
              <a:spcAft>
                <a:spcPct val="15000"/>
              </a:spcAft>
            </a:pPr>
            <a:r>
              <a:rPr lang="en-US" sz="900" dirty="0">
                <a:solidFill>
                  <a:schemeClr val="tx1"/>
                </a:solidFill>
              </a:rPr>
              <a:t>- Existing internal research-</a:t>
            </a:r>
            <a:r>
              <a:rPr lang="en-US" sz="900" dirty="0" err="1">
                <a:solidFill>
                  <a:schemeClr val="tx1"/>
                </a:solidFill>
              </a:rPr>
              <a:t>workpapers</a:t>
            </a:r>
            <a:r>
              <a:rPr lang="en-US" sz="900" dirty="0">
                <a:solidFill>
                  <a:schemeClr val="tx1"/>
                </a:solidFill>
              </a:rPr>
              <a:t>, EM&amp;V reports</a:t>
            </a:r>
          </a:p>
          <a:p>
            <a:pPr marL="0" lvl="1" defTabSz="488950">
              <a:lnSpc>
                <a:spcPct val="90000"/>
              </a:lnSpc>
              <a:spcBef>
                <a:spcPct val="0"/>
              </a:spcBef>
              <a:spcAft>
                <a:spcPct val="15000"/>
              </a:spcAft>
            </a:pPr>
            <a:r>
              <a:rPr lang="en-US" sz="900" dirty="0">
                <a:solidFill>
                  <a:schemeClr val="tx1"/>
                </a:solidFill>
              </a:rPr>
              <a:t>-Secondary research – industry market reports</a:t>
            </a:r>
          </a:p>
          <a:p>
            <a:pPr marL="0" lvl="1" defTabSz="488950">
              <a:lnSpc>
                <a:spcPct val="90000"/>
              </a:lnSpc>
              <a:spcBef>
                <a:spcPct val="0"/>
              </a:spcBef>
              <a:spcAft>
                <a:spcPct val="15000"/>
              </a:spcAft>
            </a:pPr>
            <a:r>
              <a:rPr lang="en-US" sz="900" dirty="0">
                <a:solidFill>
                  <a:schemeClr val="tx1"/>
                </a:solidFill>
              </a:rPr>
              <a:t>- Primary research – Commissioned industry market reports, market characterization studies, market leverage point and/or market barrier studies</a:t>
            </a:r>
          </a:p>
          <a:p>
            <a:pPr marL="0" lvl="1" defTabSz="488950">
              <a:lnSpc>
                <a:spcPct val="90000"/>
              </a:lnSpc>
              <a:spcBef>
                <a:spcPct val="0"/>
              </a:spcBef>
              <a:spcAft>
                <a:spcPct val="15000"/>
              </a:spcAft>
            </a:pPr>
            <a:r>
              <a:rPr lang="en-US" sz="900" dirty="0">
                <a:solidFill>
                  <a:schemeClr val="tx1"/>
                </a:solidFill>
              </a:rPr>
              <a:t>- Others?</a:t>
            </a:r>
          </a:p>
        </p:txBody>
      </p:sp>
      <p:sp>
        <p:nvSpPr>
          <p:cNvPr id="5" name="Hexagon 4"/>
          <p:cNvSpPr/>
          <p:nvPr/>
        </p:nvSpPr>
        <p:spPr>
          <a:xfrm>
            <a:off x="3465568" y="3319489"/>
            <a:ext cx="592918" cy="40127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5" name="Freeform 84"/>
          <p:cNvSpPr/>
          <p:nvPr/>
        </p:nvSpPr>
        <p:spPr>
          <a:xfrm>
            <a:off x="5395937" y="4355458"/>
            <a:ext cx="1437680" cy="1617499"/>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3" name="TextBox 2"/>
          <p:cNvSpPr txBox="1"/>
          <p:nvPr/>
        </p:nvSpPr>
        <p:spPr>
          <a:xfrm>
            <a:off x="3241389" y="3357071"/>
            <a:ext cx="1058295" cy="369332"/>
          </a:xfrm>
          <a:prstGeom prst="rect">
            <a:avLst/>
          </a:prstGeom>
          <a:noFill/>
        </p:spPr>
        <p:txBody>
          <a:bodyPr wrap="square" rtlCol="0">
            <a:spAutoFit/>
          </a:bodyPr>
          <a:lstStyle/>
          <a:p>
            <a:pPr algn="ctr"/>
            <a:r>
              <a:rPr lang="en-US" sz="900" dirty="0">
                <a:solidFill>
                  <a:schemeClr val="bg1"/>
                </a:solidFill>
              </a:rPr>
              <a:t>Review</a:t>
            </a:r>
          </a:p>
          <a:p>
            <a:pPr algn="ctr"/>
            <a:r>
              <a:rPr lang="en-US" sz="900" dirty="0">
                <a:solidFill>
                  <a:schemeClr val="bg1"/>
                </a:solidFill>
              </a:rPr>
              <a:t>1</a:t>
            </a:r>
          </a:p>
        </p:txBody>
      </p:sp>
      <p:sp>
        <p:nvSpPr>
          <p:cNvPr id="20" name="Rectangle 19"/>
          <p:cNvSpPr/>
          <p:nvPr/>
        </p:nvSpPr>
        <p:spPr>
          <a:xfrm>
            <a:off x="5416024" y="4305000"/>
            <a:ext cx="134029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900" dirty="0"/>
              <a:t>- Existing internal research-</a:t>
            </a:r>
            <a:r>
              <a:rPr lang="en-US" sz="900" dirty="0" err="1"/>
              <a:t>workpapers</a:t>
            </a:r>
            <a:r>
              <a:rPr lang="en-US" sz="900" dirty="0"/>
              <a:t>, EM&amp;V reports</a:t>
            </a:r>
          </a:p>
          <a:p>
            <a:pPr lvl="0"/>
            <a:r>
              <a:rPr lang="en-US" sz="900" dirty="0"/>
              <a:t>- Secondary research – industry market reports</a:t>
            </a:r>
          </a:p>
          <a:p>
            <a:r>
              <a:rPr lang="en-US" sz="900" dirty="0"/>
              <a:t>- Primary research – Commissioned industry market reports, market characterization studies, market leverage point and/or market barrier studies</a:t>
            </a:r>
            <a:r>
              <a:rPr lang="en-US" sz="900" dirty="0">
                <a:ea typeface="Times New Roman" panose="02020603050405020304" pitchFamily="18" charset="0"/>
                <a:cs typeface="Times New Roman" panose="02020603050405020304" pitchFamily="18" charset="0"/>
              </a:rPr>
              <a:t> </a:t>
            </a:r>
          </a:p>
        </p:txBody>
      </p:sp>
      <p:sp>
        <p:nvSpPr>
          <p:cNvPr id="87" name="Freeform 86"/>
          <p:cNvSpPr/>
          <p:nvPr/>
        </p:nvSpPr>
        <p:spPr>
          <a:xfrm>
            <a:off x="7107949" y="4355458"/>
            <a:ext cx="1404197" cy="1617498"/>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r>
              <a:rPr lang="en-US" sz="900" kern="1200" dirty="0">
                <a:solidFill>
                  <a:schemeClr val="tx1"/>
                </a:solidFill>
              </a:rPr>
              <a:t>See stage 6.</a:t>
            </a:r>
          </a:p>
        </p:txBody>
      </p:sp>
      <p:sp>
        <p:nvSpPr>
          <p:cNvPr id="88" name="Freeform 87"/>
          <p:cNvSpPr/>
          <p:nvPr/>
        </p:nvSpPr>
        <p:spPr>
          <a:xfrm>
            <a:off x="8611697" y="4355458"/>
            <a:ext cx="1437877" cy="1617498"/>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22" name="Rectangle 21"/>
          <p:cNvSpPr/>
          <p:nvPr/>
        </p:nvSpPr>
        <p:spPr>
          <a:xfrm>
            <a:off x="8630099" y="4305000"/>
            <a:ext cx="139384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900" dirty="0"/>
              <a:t>- Existing internal research-</a:t>
            </a:r>
            <a:r>
              <a:rPr lang="en-US" sz="900" dirty="0" err="1"/>
              <a:t>workpapers</a:t>
            </a:r>
            <a:r>
              <a:rPr lang="en-US" sz="900" dirty="0"/>
              <a:t>, EM&amp;V reports</a:t>
            </a:r>
          </a:p>
          <a:p>
            <a:pPr lvl="0"/>
            <a:r>
              <a:rPr lang="en-US" sz="900" dirty="0"/>
              <a:t>- Secondary research – industry market reports</a:t>
            </a:r>
          </a:p>
          <a:p>
            <a:r>
              <a:rPr lang="en-US" sz="900" dirty="0"/>
              <a:t>- Primary research – </a:t>
            </a:r>
            <a:r>
              <a:rPr lang="en-US" sz="900" b="1" dirty="0"/>
              <a:t>Periodic</a:t>
            </a:r>
            <a:r>
              <a:rPr lang="en-US" sz="900" dirty="0"/>
              <a:t> industry market reports, market characterization studies, market leverage point and/or market barrier studies</a:t>
            </a:r>
            <a:endParaRPr lang="en-US" sz="900" b="1" dirty="0">
              <a:ea typeface="Times New Roman" panose="02020603050405020304" pitchFamily="18" charset="0"/>
              <a:cs typeface="Times New Roman" panose="02020603050405020304" pitchFamily="18" charset="0"/>
            </a:endParaRPr>
          </a:p>
        </p:txBody>
      </p:sp>
      <p:sp>
        <p:nvSpPr>
          <p:cNvPr id="90" name="Freeform 89"/>
          <p:cNvSpPr/>
          <p:nvPr/>
        </p:nvSpPr>
        <p:spPr>
          <a:xfrm>
            <a:off x="10260462" y="4355458"/>
            <a:ext cx="1407572" cy="1617498"/>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0" lvl="1" algn="l" defTabSz="488950">
              <a:lnSpc>
                <a:spcPct val="90000"/>
              </a:lnSpc>
              <a:spcBef>
                <a:spcPct val="0"/>
              </a:spcBef>
              <a:spcAft>
                <a:spcPct val="15000"/>
              </a:spcAft>
            </a:pPr>
            <a:endParaRPr lang="en-US" sz="900" kern="1200" dirty="0">
              <a:solidFill>
                <a:srgbClr val="FF0000"/>
              </a:solidFill>
            </a:endParaRPr>
          </a:p>
        </p:txBody>
      </p:sp>
      <p:sp>
        <p:nvSpPr>
          <p:cNvPr id="23" name="Rectangle 3"/>
          <p:cNvSpPr>
            <a:spLocks noChangeArrowheads="1"/>
          </p:cNvSpPr>
          <p:nvPr/>
        </p:nvSpPr>
        <p:spPr bwMode="auto">
          <a:xfrm>
            <a:off x="10239259" y="4287044"/>
            <a:ext cx="142301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900" dirty="0"/>
              <a:t>- Existing internal research-</a:t>
            </a:r>
            <a:r>
              <a:rPr lang="en-US" sz="900" dirty="0" err="1"/>
              <a:t>workpapers</a:t>
            </a:r>
            <a:r>
              <a:rPr lang="en-US" sz="900" dirty="0"/>
              <a:t>, EM&amp;V reports</a:t>
            </a:r>
          </a:p>
          <a:p>
            <a:pPr lvl="0"/>
            <a:r>
              <a:rPr lang="en-US" sz="900" dirty="0"/>
              <a:t>- Secondary research – industry market reports</a:t>
            </a:r>
          </a:p>
          <a:p>
            <a:r>
              <a:rPr lang="en-US" sz="900" dirty="0"/>
              <a:t>- Primary research – </a:t>
            </a:r>
            <a:r>
              <a:rPr lang="en-US" sz="900" b="1" dirty="0"/>
              <a:t>Periodic</a:t>
            </a:r>
            <a:r>
              <a:rPr lang="en-US" sz="900" dirty="0"/>
              <a:t> industry market reports, market characterization studies, market leverage point and/or market barrier studies</a:t>
            </a:r>
            <a:endParaRPr lang="en-US" altLang="en-US" sz="900" b="1" dirty="0">
              <a:ea typeface="Times New Roman" panose="02020603050405020304" pitchFamily="18" charset="0"/>
              <a:cs typeface="Times New Roman" panose="02020603050405020304" pitchFamily="18" charset="0"/>
            </a:endParaRPr>
          </a:p>
        </p:txBody>
      </p:sp>
      <p:sp>
        <p:nvSpPr>
          <p:cNvPr id="115" name="Hexagon 114"/>
          <p:cNvSpPr/>
          <p:nvPr/>
        </p:nvSpPr>
        <p:spPr>
          <a:xfrm>
            <a:off x="6663647" y="3322847"/>
            <a:ext cx="592918" cy="40127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93" name="Rectangle 92"/>
          <p:cNvSpPr/>
          <p:nvPr/>
        </p:nvSpPr>
        <p:spPr>
          <a:xfrm>
            <a:off x="10098540" y="3652498"/>
            <a:ext cx="94039" cy="2561984"/>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0" name="TextBox 99"/>
          <p:cNvSpPr txBox="1"/>
          <p:nvPr/>
        </p:nvSpPr>
        <p:spPr>
          <a:xfrm>
            <a:off x="6443797" y="3350446"/>
            <a:ext cx="1058295" cy="369332"/>
          </a:xfrm>
          <a:prstGeom prst="rect">
            <a:avLst/>
          </a:prstGeom>
          <a:noFill/>
        </p:spPr>
        <p:txBody>
          <a:bodyPr wrap="square" rtlCol="0">
            <a:spAutoFit/>
          </a:bodyPr>
          <a:lstStyle/>
          <a:p>
            <a:pPr algn="ctr"/>
            <a:r>
              <a:rPr lang="en-US" sz="900" dirty="0">
                <a:solidFill>
                  <a:schemeClr val="bg1"/>
                </a:solidFill>
              </a:rPr>
              <a:t>Review</a:t>
            </a:r>
          </a:p>
          <a:p>
            <a:pPr algn="ctr"/>
            <a:r>
              <a:rPr lang="en-US" sz="900" dirty="0">
                <a:solidFill>
                  <a:schemeClr val="bg1"/>
                </a:solidFill>
              </a:rPr>
              <a:t>2</a:t>
            </a:r>
          </a:p>
        </p:txBody>
      </p:sp>
      <p:sp>
        <p:nvSpPr>
          <p:cNvPr id="101" name="Hexagon 100"/>
          <p:cNvSpPr/>
          <p:nvPr/>
        </p:nvSpPr>
        <p:spPr>
          <a:xfrm>
            <a:off x="9843980" y="3319001"/>
            <a:ext cx="592918" cy="40127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02" name="TextBox 101"/>
          <p:cNvSpPr txBox="1"/>
          <p:nvPr/>
        </p:nvSpPr>
        <p:spPr>
          <a:xfrm>
            <a:off x="9700975" y="3369291"/>
            <a:ext cx="885217" cy="369332"/>
          </a:xfrm>
          <a:prstGeom prst="rect">
            <a:avLst/>
          </a:prstGeom>
          <a:noFill/>
        </p:spPr>
        <p:txBody>
          <a:bodyPr wrap="square" rtlCol="0">
            <a:spAutoFit/>
          </a:bodyPr>
          <a:lstStyle/>
          <a:p>
            <a:pPr algn="ctr"/>
            <a:r>
              <a:rPr lang="en-US" sz="900" dirty="0">
                <a:solidFill>
                  <a:schemeClr val="bg1"/>
                </a:solidFill>
              </a:rPr>
              <a:t>Review</a:t>
            </a:r>
          </a:p>
          <a:p>
            <a:pPr algn="ctr"/>
            <a:r>
              <a:rPr lang="en-US" sz="900" dirty="0">
                <a:solidFill>
                  <a:schemeClr val="bg1"/>
                </a:solidFill>
              </a:rPr>
              <a:t>3</a:t>
            </a:r>
          </a:p>
        </p:txBody>
      </p:sp>
      <p:sp>
        <p:nvSpPr>
          <p:cNvPr id="46" name="Pentagon 45"/>
          <p:cNvSpPr/>
          <p:nvPr/>
        </p:nvSpPr>
        <p:spPr>
          <a:xfrm>
            <a:off x="7089982" y="6046413"/>
            <a:ext cx="4578052" cy="18467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Level 3 Funding (MT B/A)</a:t>
            </a:r>
          </a:p>
        </p:txBody>
      </p:sp>
      <p:sp>
        <p:nvSpPr>
          <p:cNvPr id="56" name="Rectangle 55"/>
          <p:cNvSpPr/>
          <p:nvPr/>
        </p:nvSpPr>
        <p:spPr>
          <a:xfrm>
            <a:off x="8759119" y="6271601"/>
            <a:ext cx="2908915" cy="507831"/>
          </a:xfrm>
          <a:prstGeom prst="rect">
            <a:avLst/>
          </a:prstGeom>
          <a:noFill/>
          <a:ln>
            <a:solidFill>
              <a:schemeClr val="accent1">
                <a:lumMod val="50000"/>
              </a:schemeClr>
            </a:solidFill>
          </a:ln>
        </p:spPr>
        <p:txBody>
          <a:bodyPr wrap="square">
            <a:spAutoFit/>
          </a:bodyPr>
          <a:lstStyle/>
          <a:p>
            <a:r>
              <a:rPr lang="en-US" sz="900" dirty="0">
                <a:solidFill>
                  <a:srgbClr val="FF0000"/>
                </a:solidFill>
                <a:ea typeface="DengXian Light"/>
                <a:cs typeface="Times New Roman" panose="02020603050405020304" pitchFamily="18" charset="0"/>
              </a:rPr>
              <a:t>Review 3</a:t>
            </a:r>
            <a:r>
              <a:rPr lang="en-US" sz="900" dirty="0">
                <a:solidFill>
                  <a:srgbClr val="2F5496"/>
                </a:solidFill>
                <a:ea typeface="DengXian Light"/>
                <a:cs typeface="Times New Roman" panose="02020603050405020304" pitchFamily="18" charset="0"/>
              </a:rPr>
              <a:t>: </a:t>
            </a:r>
            <a:r>
              <a:rPr lang="en-US" sz="900" dirty="0">
                <a:ea typeface="Calibri" panose="020F0502020204030204" pitchFamily="34" charset="0"/>
                <a:cs typeface="Arial" panose="020B0604020202020204" pitchFamily="34" charset="0"/>
              </a:rPr>
              <a:t> </a:t>
            </a:r>
            <a:r>
              <a:rPr lang="en-US" sz="900" dirty="0"/>
              <a:t>Periodically review of the long-term progress indicators and decide whether further action is needed on the MTI before transitioning or sun setting. </a:t>
            </a:r>
          </a:p>
        </p:txBody>
      </p:sp>
      <p:sp>
        <p:nvSpPr>
          <p:cNvPr id="97" name="TextBox 96"/>
          <p:cNvSpPr txBox="1"/>
          <p:nvPr/>
        </p:nvSpPr>
        <p:spPr>
          <a:xfrm rot="16200000">
            <a:off x="-23900" y="6371629"/>
            <a:ext cx="1156104" cy="307777"/>
          </a:xfrm>
          <a:prstGeom prst="rect">
            <a:avLst/>
          </a:prstGeom>
          <a:noFill/>
        </p:spPr>
        <p:txBody>
          <a:bodyPr wrap="square" rtlCol="0">
            <a:spAutoFit/>
          </a:bodyPr>
          <a:lstStyle/>
          <a:p>
            <a:pPr algn="ctr"/>
            <a:r>
              <a:rPr lang="en-US" sz="1400" dirty="0"/>
              <a:t>Decision</a:t>
            </a:r>
          </a:p>
        </p:txBody>
      </p:sp>
    </p:spTree>
    <p:extLst>
      <p:ext uri="{BB962C8B-B14F-4D97-AF65-F5344CB8AC3E}">
        <p14:creationId xmlns:p14="http://schemas.microsoft.com/office/powerpoint/2010/main" val="293387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9722F5-668C-0C48-A90B-486DF74DAC3C}"/>
              </a:ext>
            </a:extLst>
          </p:cNvPr>
          <p:cNvSpPr>
            <a:spLocks noGrp="1"/>
          </p:cNvSpPr>
          <p:nvPr>
            <p:ph type="title"/>
          </p:nvPr>
        </p:nvSpPr>
        <p:spPr/>
        <p:txBody>
          <a:bodyPr/>
          <a:lstStyle/>
          <a:p>
            <a:r>
              <a:rPr lang="en-US" b="1" dirty="0"/>
              <a:t>General MT criteria categories for weighting</a:t>
            </a:r>
            <a:endParaRPr lang="en-US" dirty="0"/>
          </a:p>
        </p:txBody>
      </p:sp>
      <p:sp>
        <p:nvSpPr>
          <p:cNvPr id="6" name="Content Placeholder 5">
            <a:extLst>
              <a:ext uri="{FF2B5EF4-FFF2-40B4-BE49-F238E27FC236}">
                <a16:creationId xmlns:a16="http://schemas.microsoft.com/office/drawing/2014/main" id="{D7BDDA1A-ABA4-4649-843B-1592F90DDA9C}"/>
              </a:ext>
            </a:extLst>
          </p:cNvPr>
          <p:cNvSpPr>
            <a:spLocks noGrp="1"/>
          </p:cNvSpPr>
          <p:nvPr>
            <p:ph idx="1"/>
          </p:nvPr>
        </p:nvSpPr>
        <p:spPr/>
        <p:txBody>
          <a:bodyPr>
            <a:normAutofit fontScale="70000" lnSpcReduction="20000"/>
          </a:bodyPr>
          <a:lstStyle/>
          <a:p>
            <a:pPr lvl="0"/>
            <a:r>
              <a:rPr lang="en-US" dirty="0"/>
              <a:t>Projected long term cost effectiveness (including energy savings potential and total cost of the MTI)</a:t>
            </a:r>
            <a:br>
              <a:rPr lang="en-US" dirty="0"/>
            </a:br>
            <a:endParaRPr lang="en-US" dirty="0"/>
          </a:p>
          <a:p>
            <a:pPr lvl="0"/>
            <a:r>
              <a:rPr lang="en-US" dirty="0"/>
              <a:t>Feasibility </a:t>
            </a:r>
          </a:p>
          <a:p>
            <a:pPr lvl="1"/>
            <a:r>
              <a:rPr lang="en-US" dirty="0"/>
              <a:t>Technical performance of the measure/solution</a:t>
            </a:r>
          </a:p>
          <a:p>
            <a:pPr lvl="1"/>
            <a:r>
              <a:rPr lang="en-US" dirty="0"/>
              <a:t>Market leverage point(s) / MTI logic (including supply chain readiness)</a:t>
            </a:r>
          </a:p>
          <a:p>
            <a:pPr lvl="1"/>
            <a:r>
              <a:rPr lang="en-US" dirty="0"/>
              <a:t>Measurability/evaluability</a:t>
            </a:r>
          </a:p>
          <a:p>
            <a:pPr lvl="1"/>
            <a:r>
              <a:rPr lang="en-US" dirty="0"/>
              <a:t>Agreement of non-MT PA market actors</a:t>
            </a:r>
          </a:p>
          <a:p>
            <a:pPr lvl="1"/>
            <a:r>
              <a:rPr lang="en-US" dirty="0"/>
              <a:t>Likelihood of Persistence (longevity of MTI relevance)</a:t>
            </a:r>
            <a:br>
              <a:rPr lang="en-US" dirty="0"/>
            </a:br>
            <a:endParaRPr lang="en-US" dirty="0"/>
          </a:p>
          <a:p>
            <a:pPr lvl="0"/>
            <a:r>
              <a:rPr lang="en-US" dirty="0"/>
              <a:t>Portfolio Fit (Coordination with portfolio)</a:t>
            </a:r>
            <a:br>
              <a:rPr lang="en-US" dirty="0"/>
            </a:br>
            <a:endParaRPr lang="en-US" dirty="0"/>
          </a:p>
          <a:p>
            <a:pPr lvl="0"/>
            <a:r>
              <a:rPr lang="en-US" dirty="0"/>
              <a:t>Societal Benefits</a:t>
            </a:r>
          </a:p>
          <a:p>
            <a:pPr lvl="1"/>
            <a:r>
              <a:rPr lang="en-US" dirty="0"/>
              <a:t>Policy fit </a:t>
            </a:r>
          </a:p>
          <a:p>
            <a:pPr lvl="1"/>
            <a:r>
              <a:rPr lang="en-US" dirty="0"/>
              <a:t>Equity</a:t>
            </a:r>
          </a:p>
          <a:p>
            <a:pPr lvl="1"/>
            <a:r>
              <a:rPr lang="en-US" dirty="0"/>
              <a:t>Non-energy benefits (including workforce development)</a:t>
            </a:r>
          </a:p>
          <a:p>
            <a:pPr lvl="1"/>
            <a:r>
              <a:rPr lang="en-US" dirty="0"/>
              <a:t>From the customer perspective, is there a compelling value proposition?</a:t>
            </a:r>
          </a:p>
          <a:p>
            <a:endParaRPr lang="en-US" dirty="0"/>
          </a:p>
        </p:txBody>
      </p:sp>
    </p:spTree>
    <p:extLst>
      <p:ext uri="{BB962C8B-B14F-4D97-AF65-F5344CB8AC3E}">
        <p14:creationId xmlns:p14="http://schemas.microsoft.com/office/powerpoint/2010/main" val="329853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116"/>
          <p:cNvSpPr/>
          <p:nvPr/>
        </p:nvSpPr>
        <p:spPr>
          <a:xfrm>
            <a:off x="6871053" y="2085095"/>
            <a:ext cx="4580825" cy="20887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673389" y="2077472"/>
            <a:ext cx="2931983" cy="209634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34534" y="2062476"/>
            <a:ext cx="2900446" cy="211133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Hexagon 114"/>
          <p:cNvSpPr/>
          <p:nvPr/>
        </p:nvSpPr>
        <p:spPr>
          <a:xfrm>
            <a:off x="6437407" y="4274728"/>
            <a:ext cx="592918" cy="401274"/>
          </a:xfrm>
          <a:prstGeom prst="hexagon">
            <a:avLst/>
          </a:prstGeom>
          <a:solidFill>
            <a:schemeClr val="accent1">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p>
        </p:txBody>
      </p:sp>
      <p:sp>
        <p:nvSpPr>
          <p:cNvPr id="11" name="TextBox 10"/>
          <p:cNvSpPr txBox="1"/>
          <p:nvPr/>
        </p:nvSpPr>
        <p:spPr>
          <a:xfrm>
            <a:off x="533520" y="1787599"/>
            <a:ext cx="2891712" cy="274877"/>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dirty="0"/>
              <a:t>Concept Development</a:t>
            </a:r>
          </a:p>
        </p:txBody>
      </p:sp>
      <p:sp>
        <p:nvSpPr>
          <p:cNvPr id="12" name="TextBox 11"/>
          <p:cNvSpPr txBox="1"/>
          <p:nvPr/>
        </p:nvSpPr>
        <p:spPr>
          <a:xfrm>
            <a:off x="3675093" y="1794912"/>
            <a:ext cx="2922153" cy="276999"/>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dirty="0"/>
              <a:t>Program Development</a:t>
            </a:r>
          </a:p>
        </p:txBody>
      </p:sp>
      <p:sp>
        <p:nvSpPr>
          <p:cNvPr id="13" name="TextBox 12"/>
          <p:cNvSpPr txBox="1"/>
          <p:nvPr/>
        </p:nvSpPr>
        <p:spPr>
          <a:xfrm>
            <a:off x="6871053" y="1801448"/>
            <a:ext cx="4580825" cy="276999"/>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en-US" sz="1200" dirty="0">
                <a:solidFill>
                  <a:schemeClr val="bg1">
                    <a:lumMod val="95000"/>
                  </a:schemeClr>
                </a:solidFill>
              </a:rPr>
              <a:t>Market Deployment</a:t>
            </a:r>
          </a:p>
        </p:txBody>
      </p:sp>
      <p:sp>
        <p:nvSpPr>
          <p:cNvPr id="17" name="Rectangle 16"/>
          <p:cNvSpPr/>
          <p:nvPr/>
        </p:nvSpPr>
        <p:spPr>
          <a:xfrm>
            <a:off x="367012" y="1385989"/>
            <a:ext cx="11160302" cy="4099387"/>
          </a:xfrm>
          <a:prstGeom prst="rect">
            <a:avLst/>
          </a:prstGeom>
          <a:noFill/>
        </p:spPr>
      </p:sp>
      <p:sp>
        <p:nvSpPr>
          <p:cNvPr id="97" name="TextBox 96"/>
          <p:cNvSpPr txBox="1"/>
          <p:nvPr/>
        </p:nvSpPr>
        <p:spPr>
          <a:xfrm>
            <a:off x="1624437" y="5571990"/>
            <a:ext cx="694659" cy="261795"/>
          </a:xfrm>
          <a:prstGeom prst="rect">
            <a:avLst/>
          </a:prstGeom>
          <a:noFill/>
        </p:spPr>
        <p:txBody>
          <a:bodyPr wrap="square" rtlCol="0">
            <a:spAutoFit/>
          </a:bodyPr>
          <a:lstStyle/>
          <a:p>
            <a:r>
              <a:rPr lang="en-US" sz="1100" dirty="0">
                <a:solidFill>
                  <a:schemeClr val="bg1"/>
                </a:solidFill>
              </a:rPr>
              <a:t>3P RFA</a:t>
            </a:r>
          </a:p>
        </p:txBody>
      </p:sp>
      <p:sp>
        <p:nvSpPr>
          <p:cNvPr id="2" name="Rectangle 1"/>
          <p:cNvSpPr/>
          <p:nvPr/>
        </p:nvSpPr>
        <p:spPr>
          <a:xfrm>
            <a:off x="3499420" y="1787599"/>
            <a:ext cx="96373" cy="2706255"/>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Hexagon 4"/>
          <p:cNvSpPr/>
          <p:nvPr/>
        </p:nvSpPr>
        <p:spPr>
          <a:xfrm>
            <a:off x="3250886" y="4270882"/>
            <a:ext cx="592918" cy="401274"/>
          </a:xfrm>
          <a:prstGeom prst="hexagon">
            <a:avLst/>
          </a:prstGeom>
          <a:solidFill>
            <a:schemeClr val="accent1">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p>
        </p:txBody>
      </p:sp>
      <p:sp>
        <p:nvSpPr>
          <p:cNvPr id="89" name="Rectangle 88"/>
          <p:cNvSpPr/>
          <p:nvPr/>
        </p:nvSpPr>
        <p:spPr>
          <a:xfrm>
            <a:off x="6689702" y="1787599"/>
            <a:ext cx="88895" cy="2483283"/>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Rectangle 30"/>
          <p:cNvSpPr/>
          <p:nvPr/>
        </p:nvSpPr>
        <p:spPr>
          <a:xfrm>
            <a:off x="9856618" y="2262802"/>
            <a:ext cx="90239" cy="2008080"/>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3018197" y="4347052"/>
            <a:ext cx="1058295" cy="230832"/>
          </a:xfrm>
          <a:prstGeom prst="rect">
            <a:avLst/>
          </a:prstGeom>
          <a:noFill/>
        </p:spPr>
        <p:txBody>
          <a:bodyPr wrap="square" rtlCol="0">
            <a:spAutoFit/>
          </a:bodyPr>
          <a:lstStyle/>
          <a:p>
            <a:pPr algn="ctr"/>
            <a:r>
              <a:rPr lang="en-US" sz="900" dirty="0"/>
              <a:t>Decision</a:t>
            </a:r>
          </a:p>
        </p:txBody>
      </p:sp>
      <p:sp>
        <p:nvSpPr>
          <p:cNvPr id="9" name="TextBox 8"/>
          <p:cNvSpPr txBox="1"/>
          <p:nvPr/>
        </p:nvSpPr>
        <p:spPr>
          <a:xfrm>
            <a:off x="1693742" y="1450106"/>
            <a:ext cx="851515" cy="369332"/>
          </a:xfrm>
          <a:prstGeom prst="rect">
            <a:avLst/>
          </a:prstGeom>
          <a:noFill/>
        </p:spPr>
        <p:txBody>
          <a:bodyPr wrap="none" rtlCol="0">
            <a:spAutoFit/>
          </a:bodyPr>
          <a:lstStyle/>
          <a:p>
            <a:r>
              <a:rPr lang="en-US" dirty="0"/>
              <a:t>Phase I</a:t>
            </a:r>
          </a:p>
        </p:txBody>
      </p:sp>
      <p:sp>
        <p:nvSpPr>
          <p:cNvPr id="39" name="TextBox 38"/>
          <p:cNvSpPr txBox="1"/>
          <p:nvPr/>
        </p:nvSpPr>
        <p:spPr>
          <a:xfrm>
            <a:off x="4831758" y="1471023"/>
            <a:ext cx="909223" cy="369332"/>
          </a:xfrm>
          <a:prstGeom prst="rect">
            <a:avLst/>
          </a:prstGeom>
          <a:noFill/>
        </p:spPr>
        <p:txBody>
          <a:bodyPr wrap="none" rtlCol="0">
            <a:spAutoFit/>
          </a:bodyPr>
          <a:lstStyle/>
          <a:p>
            <a:r>
              <a:rPr lang="en-US" dirty="0"/>
              <a:t>Phase II</a:t>
            </a:r>
          </a:p>
        </p:txBody>
      </p:sp>
      <p:sp>
        <p:nvSpPr>
          <p:cNvPr id="40" name="TextBox 39"/>
          <p:cNvSpPr txBox="1"/>
          <p:nvPr/>
        </p:nvSpPr>
        <p:spPr>
          <a:xfrm>
            <a:off x="8809489" y="1466017"/>
            <a:ext cx="966931" cy="369332"/>
          </a:xfrm>
          <a:prstGeom prst="rect">
            <a:avLst/>
          </a:prstGeom>
          <a:noFill/>
        </p:spPr>
        <p:txBody>
          <a:bodyPr wrap="none" rtlCol="0">
            <a:spAutoFit/>
          </a:bodyPr>
          <a:lstStyle/>
          <a:p>
            <a:r>
              <a:rPr lang="en-US" dirty="0"/>
              <a:t>Phase III</a:t>
            </a:r>
          </a:p>
        </p:txBody>
      </p:sp>
      <p:sp>
        <p:nvSpPr>
          <p:cNvPr id="53" name="Freeform 52"/>
          <p:cNvSpPr/>
          <p:nvPr/>
        </p:nvSpPr>
        <p:spPr>
          <a:xfrm>
            <a:off x="541197" y="2234785"/>
            <a:ext cx="1391118"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a:t>
            </a:r>
            <a:r>
              <a:rPr lang="en-US" sz="1100" dirty="0"/>
              <a:t>Scanning &amp; Identification</a:t>
            </a:r>
            <a:endParaRPr lang="en-US" sz="1100" kern="1200" dirty="0"/>
          </a:p>
        </p:txBody>
      </p:sp>
      <p:sp>
        <p:nvSpPr>
          <p:cNvPr id="54" name="Freeform 53"/>
          <p:cNvSpPr/>
          <p:nvPr/>
        </p:nvSpPr>
        <p:spPr>
          <a:xfrm>
            <a:off x="2006937" y="2240778"/>
            <a:ext cx="1418294"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Development &amp; </a:t>
            </a:r>
            <a:r>
              <a:rPr lang="en-US" sz="1100" dirty="0"/>
              <a:t>Assessment</a:t>
            </a:r>
            <a:endParaRPr lang="en-US" sz="1100" kern="1200" dirty="0"/>
          </a:p>
        </p:txBody>
      </p:sp>
      <p:sp>
        <p:nvSpPr>
          <p:cNvPr id="58" name="TextBox 57"/>
          <p:cNvSpPr txBox="1"/>
          <p:nvPr/>
        </p:nvSpPr>
        <p:spPr>
          <a:xfrm>
            <a:off x="869074" y="2031385"/>
            <a:ext cx="567784" cy="246221"/>
          </a:xfrm>
          <a:prstGeom prst="rect">
            <a:avLst/>
          </a:prstGeom>
          <a:noFill/>
        </p:spPr>
        <p:txBody>
          <a:bodyPr wrap="none" rtlCol="0">
            <a:spAutoFit/>
          </a:bodyPr>
          <a:lstStyle/>
          <a:p>
            <a:r>
              <a:rPr lang="en-US" sz="1000" dirty="0"/>
              <a:t>Stage 1</a:t>
            </a:r>
          </a:p>
        </p:txBody>
      </p:sp>
      <p:sp>
        <p:nvSpPr>
          <p:cNvPr id="59" name="TextBox 58"/>
          <p:cNvSpPr txBox="1"/>
          <p:nvPr/>
        </p:nvSpPr>
        <p:spPr>
          <a:xfrm>
            <a:off x="2430798" y="2038467"/>
            <a:ext cx="567784" cy="246221"/>
          </a:xfrm>
          <a:prstGeom prst="rect">
            <a:avLst/>
          </a:prstGeom>
          <a:noFill/>
        </p:spPr>
        <p:txBody>
          <a:bodyPr wrap="none" rtlCol="0">
            <a:spAutoFit/>
          </a:bodyPr>
          <a:lstStyle/>
          <a:p>
            <a:r>
              <a:rPr lang="en-US" sz="1000" dirty="0"/>
              <a:t>Stage 2</a:t>
            </a:r>
          </a:p>
        </p:txBody>
      </p:sp>
      <p:sp>
        <p:nvSpPr>
          <p:cNvPr id="65" name="Freeform 64"/>
          <p:cNvSpPr/>
          <p:nvPr/>
        </p:nvSpPr>
        <p:spPr>
          <a:xfrm>
            <a:off x="533520" y="2842612"/>
            <a:ext cx="1398795" cy="1216527"/>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Scanning, identification, &amp; collection of MT ideas</a:t>
            </a:r>
          </a:p>
          <a:p>
            <a:pPr marL="57150" lvl="1" indent="-57150" algn="l" defTabSz="488950">
              <a:lnSpc>
                <a:spcPct val="90000"/>
              </a:lnSpc>
              <a:spcBef>
                <a:spcPct val="0"/>
              </a:spcBef>
              <a:spcAft>
                <a:spcPct val="15000"/>
              </a:spcAft>
              <a:buChar char="••"/>
            </a:pPr>
            <a:r>
              <a:rPr lang="en-US" sz="900" dirty="0">
                <a:solidFill>
                  <a:schemeClr val="tx1"/>
                </a:solidFill>
              </a:rPr>
              <a:t>MT intake &amp; ideation</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66" name="Freeform 65"/>
          <p:cNvSpPr/>
          <p:nvPr/>
        </p:nvSpPr>
        <p:spPr>
          <a:xfrm>
            <a:off x="2005195" y="2841817"/>
            <a:ext cx="1410327" cy="1228572"/>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Use available, structured data into prioritization model</a:t>
            </a:r>
          </a:p>
          <a:p>
            <a:pPr marL="57150" lvl="1" indent="-57150" algn="l" defTabSz="488950">
              <a:lnSpc>
                <a:spcPct val="90000"/>
              </a:lnSpc>
              <a:spcBef>
                <a:spcPct val="0"/>
              </a:spcBef>
              <a:spcAft>
                <a:spcPct val="15000"/>
              </a:spcAft>
              <a:buChar char="••"/>
            </a:pPr>
            <a:r>
              <a:rPr lang="en-US" sz="900" dirty="0">
                <a:solidFill>
                  <a:schemeClr val="tx1"/>
                </a:solidFill>
              </a:rPr>
              <a:t>Abstract of barriers, opportunity &amp; program development</a:t>
            </a:r>
          </a:p>
          <a:p>
            <a:pPr marL="57150" lvl="1" indent="-57150" algn="l" defTabSz="488950">
              <a:lnSpc>
                <a:spcPct val="90000"/>
              </a:lnSpc>
              <a:spcBef>
                <a:spcPct val="0"/>
              </a:spcBef>
              <a:spcAft>
                <a:spcPct val="15000"/>
              </a:spcAft>
              <a:buChar char="••"/>
            </a:pPr>
            <a:r>
              <a:rPr lang="en-US" sz="900" dirty="0">
                <a:solidFill>
                  <a:schemeClr val="tx1"/>
                </a:solidFill>
              </a:rPr>
              <a:t>Develop initial logic model</a:t>
            </a:r>
          </a:p>
          <a:p>
            <a:pPr marL="0" lvl="1" algn="l" defTabSz="488950">
              <a:lnSpc>
                <a:spcPct val="90000"/>
              </a:lnSpc>
              <a:spcBef>
                <a:spcPct val="0"/>
              </a:spcBef>
              <a:spcAft>
                <a:spcPct val="15000"/>
              </a:spcAft>
            </a:pPr>
            <a:endParaRPr lang="en-US" sz="900" kern="1200" dirty="0">
              <a:solidFill>
                <a:srgbClr val="FF0000"/>
              </a:solidFill>
            </a:endParaRPr>
          </a:p>
        </p:txBody>
      </p:sp>
      <p:sp>
        <p:nvSpPr>
          <p:cNvPr id="67" name="Freeform 66"/>
          <p:cNvSpPr/>
          <p:nvPr/>
        </p:nvSpPr>
        <p:spPr>
          <a:xfrm>
            <a:off x="3675093" y="2229606"/>
            <a:ext cx="1398796"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Development</a:t>
            </a:r>
          </a:p>
        </p:txBody>
      </p:sp>
      <p:sp>
        <p:nvSpPr>
          <p:cNvPr id="68" name="Freeform 67"/>
          <p:cNvSpPr/>
          <p:nvPr/>
        </p:nvSpPr>
        <p:spPr>
          <a:xfrm>
            <a:off x="5167495" y="2235599"/>
            <a:ext cx="1429752"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Testing</a:t>
            </a:r>
          </a:p>
        </p:txBody>
      </p:sp>
      <p:sp>
        <p:nvSpPr>
          <p:cNvPr id="69" name="Freeform 68"/>
          <p:cNvSpPr/>
          <p:nvPr/>
        </p:nvSpPr>
        <p:spPr>
          <a:xfrm>
            <a:off x="3675094" y="2837433"/>
            <a:ext cx="1398795" cy="1232956"/>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Baseline data collection &amp; identification</a:t>
            </a:r>
          </a:p>
          <a:p>
            <a:pPr marL="57150" lvl="1" indent="-57150" algn="l" defTabSz="488950">
              <a:lnSpc>
                <a:spcPct val="90000"/>
              </a:lnSpc>
              <a:spcBef>
                <a:spcPct val="0"/>
              </a:spcBef>
              <a:spcAft>
                <a:spcPct val="15000"/>
              </a:spcAft>
              <a:buChar char="••"/>
            </a:pPr>
            <a:r>
              <a:rPr lang="en-US" sz="900" dirty="0">
                <a:solidFill>
                  <a:schemeClr val="tx1"/>
                </a:solidFill>
              </a:rPr>
              <a:t>Market &amp; product  assessment (leverage points)</a:t>
            </a:r>
          </a:p>
          <a:p>
            <a:pPr marL="57150" lvl="1" indent="-57150" defTabSz="488950">
              <a:lnSpc>
                <a:spcPct val="90000"/>
              </a:lnSpc>
              <a:spcBef>
                <a:spcPct val="0"/>
              </a:spcBef>
              <a:spcAft>
                <a:spcPct val="15000"/>
              </a:spcAft>
              <a:buFontTx/>
              <a:buChar char="••"/>
            </a:pPr>
            <a:r>
              <a:rPr lang="en-US" sz="900" dirty="0">
                <a:solidFill>
                  <a:schemeClr val="tx1"/>
                </a:solidFill>
              </a:rPr>
              <a:t>Early EM&amp;V and Portfolio Coordination Plan is developed</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0" name="Freeform 69"/>
          <p:cNvSpPr/>
          <p:nvPr/>
        </p:nvSpPr>
        <p:spPr>
          <a:xfrm>
            <a:off x="5168011" y="2836639"/>
            <a:ext cx="1429235" cy="123375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Market test &amp; strategies performed</a:t>
            </a:r>
          </a:p>
          <a:p>
            <a:pPr marL="57150" lvl="1" indent="-57150" algn="l" defTabSz="488950">
              <a:lnSpc>
                <a:spcPct val="90000"/>
              </a:lnSpc>
              <a:spcBef>
                <a:spcPct val="0"/>
              </a:spcBef>
              <a:spcAft>
                <a:spcPct val="15000"/>
              </a:spcAft>
              <a:buChar char="••"/>
            </a:pPr>
            <a:r>
              <a:rPr lang="en-US" sz="900" dirty="0">
                <a:solidFill>
                  <a:schemeClr val="tx1"/>
                </a:solidFill>
              </a:rPr>
              <a:t>MT Accord development initiated (Tier II AL)</a:t>
            </a:r>
          </a:p>
          <a:p>
            <a:pPr marL="57150" lvl="1" indent="-57150" algn="l" defTabSz="488950">
              <a:lnSpc>
                <a:spcPct val="90000"/>
              </a:lnSpc>
              <a:spcBef>
                <a:spcPct val="0"/>
              </a:spcBef>
              <a:spcAft>
                <a:spcPct val="15000"/>
              </a:spcAft>
              <a:buChar char="••"/>
            </a:pPr>
            <a:r>
              <a:rPr lang="en-US" sz="900" dirty="0">
                <a:solidFill>
                  <a:schemeClr val="tx1"/>
                </a:solidFill>
              </a:rPr>
              <a:t>Commitment to market</a:t>
            </a:r>
          </a:p>
          <a:p>
            <a:pPr marL="57150" lvl="1" indent="-57150" defTabSz="488950">
              <a:lnSpc>
                <a:spcPct val="90000"/>
              </a:lnSpc>
              <a:spcBef>
                <a:spcPct val="0"/>
              </a:spcBef>
              <a:spcAft>
                <a:spcPct val="15000"/>
              </a:spcAft>
              <a:buFontTx/>
              <a:buChar char="••"/>
            </a:pPr>
            <a:r>
              <a:rPr lang="en-US" sz="900" dirty="0">
                <a:solidFill>
                  <a:schemeClr val="tx1"/>
                </a:solidFill>
              </a:rPr>
              <a:t>Refine logic models</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1" name="Freeform 70"/>
          <p:cNvSpPr/>
          <p:nvPr/>
        </p:nvSpPr>
        <p:spPr>
          <a:xfrm>
            <a:off x="6871053" y="2251797"/>
            <a:ext cx="1399493" cy="470031"/>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Market Development</a:t>
            </a:r>
          </a:p>
        </p:txBody>
      </p:sp>
      <p:sp>
        <p:nvSpPr>
          <p:cNvPr id="72" name="Freeform 71"/>
          <p:cNvSpPr/>
          <p:nvPr/>
        </p:nvSpPr>
        <p:spPr>
          <a:xfrm>
            <a:off x="8345168" y="2257790"/>
            <a:ext cx="1427120"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Long Term Monitoring</a:t>
            </a:r>
          </a:p>
        </p:txBody>
      </p:sp>
      <p:sp>
        <p:nvSpPr>
          <p:cNvPr id="73" name="Freeform 72"/>
          <p:cNvSpPr/>
          <p:nvPr/>
        </p:nvSpPr>
        <p:spPr>
          <a:xfrm>
            <a:off x="6871751" y="2859624"/>
            <a:ext cx="1398795" cy="121076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Full(</a:t>
            </a:r>
            <a:r>
              <a:rPr lang="en-US" sz="900" dirty="0" err="1">
                <a:solidFill>
                  <a:schemeClr val="tx1"/>
                </a:solidFill>
              </a:rPr>
              <a:t>er</a:t>
            </a:r>
            <a:r>
              <a:rPr lang="en-US" sz="900" dirty="0">
                <a:solidFill>
                  <a:schemeClr val="tx1"/>
                </a:solidFill>
              </a:rPr>
              <a:t>) scale MT deployment</a:t>
            </a:r>
          </a:p>
          <a:p>
            <a:pPr marL="57150" lvl="1" indent="-57150" algn="l" defTabSz="488950">
              <a:lnSpc>
                <a:spcPct val="90000"/>
              </a:lnSpc>
              <a:spcBef>
                <a:spcPct val="0"/>
              </a:spcBef>
              <a:spcAft>
                <a:spcPct val="15000"/>
              </a:spcAft>
              <a:buChar char="••"/>
            </a:pPr>
            <a:r>
              <a:rPr lang="en-US" sz="900" dirty="0">
                <a:solidFill>
                  <a:schemeClr val="tx1"/>
                </a:solidFill>
              </a:rPr>
              <a:t>Long Term market indicators development</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4" name="Freeform 73"/>
          <p:cNvSpPr/>
          <p:nvPr/>
        </p:nvSpPr>
        <p:spPr>
          <a:xfrm>
            <a:off x="8345168" y="2858830"/>
            <a:ext cx="1418296" cy="1211560"/>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MTI monitored for long term benefits vs. costs</a:t>
            </a:r>
          </a:p>
          <a:p>
            <a:pPr marL="57150" lvl="1" indent="-57150" algn="l" defTabSz="488950">
              <a:lnSpc>
                <a:spcPct val="90000"/>
              </a:lnSpc>
              <a:spcBef>
                <a:spcPct val="0"/>
              </a:spcBef>
              <a:spcAft>
                <a:spcPct val="15000"/>
              </a:spcAft>
              <a:buChar char="••"/>
            </a:pPr>
            <a:r>
              <a:rPr lang="en-US" sz="900" dirty="0">
                <a:solidFill>
                  <a:schemeClr val="tx1"/>
                </a:solidFill>
              </a:rPr>
              <a:t>Long term market progress indicators tracked</a:t>
            </a:r>
          </a:p>
          <a:p>
            <a:pPr marL="57150" lvl="1" indent="-57150" algn="l" defTabSz="488950">
              <a:lnSpc>
                <a:spcPct val="90000"/>
              </a:lnSpc>
              <a:spcBef>
                <a:spcPct val="0"/>
              </a:spcBef>
              <a:spcAft>
                <a:spcPct val="15000"/>
              </a:spcAft>
              <a:buChar char="••"/>
            </a:pPr>
            <a:r>
              <a:rPr lang="en-US" sz="900" dirty="0">
                <a:solidFill>
                  <a:schemeClr val="tx1"/>
                </a:solidFill>
              </a:rPr>
              <a:t>Refine coordination plans with rolling portfolio</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77" name="TextBox 76"/>
          <p:cNvSpPr txBox="1"/>
          <p:nvPr/>
        </p:nvSpPr>
        <p:spPr>
          <a:xfrm>
            <a:off x="4036303" y="2023560"/>
            <a:ext cx="567784" cy="246221"/>
          </a:xfrm>
          <a:prstGeom prst="rect">
            <a:avLst/>
          </a:prstGeom>
          <a:noFill/>
        </p:spPr>
        <p:txBody>
          <a:bodyPr wrap="none" rtlCol="0">
            <a:spAutoFit/>
          </a:bodyPr>
          <a:lstStyle/>
          <a:p>
            <a:r>
              <a:rPr lang="en-US" sz="1000" dirty="0"/>
              <a:t>Stage 3</a:t>
            </a:r>
          </a:p>
        </p:txBody>
      </p:sp>
      <p:sp>
        <p:nvSpPr>
          <p:cNvPr id="78" name="TextBox 77"/>
          <p:cNvSpPr txBox="1"/>
          <p:nvPr/>
        </p:nvSpPr>
        <p:spPr>
          <a:xfrm>
            <a:off x="5499913" y="2028497"/>
            <a:ext cx="567784" cy="246221"/>
          </a:xfrm>
          <a:prstGeom prst="rect">
            <a:avLst/>
          </a:prstGeom>
          <a:noFill/>
        </p:spPr>
        <p:txBody>
          <a:bodyPr wrap="none" rtlCol="0">
            <a:spAutoFit/>
          </a:bodyPr>
          <a:lstStyle/>
          <a:p>
            <a:r>
              <a:rPr lang="en-US" sz="1000" dirty="0"/>
              <a:t>Stage 4</a:t>
            </a:r>
          </a:p>
        </p:txBody>
      </p:sp>
      <p:sp>
        <p:nvSpPr>
          <p:cNvPr id="79" name="TextBox 78"/>
          <p:cNvSpPr txBox="1"/>
          <p:nvPr/>
        </p:nvSpPr>
        <p:spPr>
          <a:xfrm>
            <a:off x="7159537" y="2032557"/>
            <a:ext cx="567784" cy="246221"/>
          </a:xfrm>
          <a:prstGeom prst="rect">
            <a:avLst/>
          </a:prstGeom>
          <a:noFill/>
        </p:spPr>
        <p:txBody>
          <a:bodyPr wrap="none" rtlCol="0">
            <a:spAutoFit/>
          </a:bodyPr>
          <a:lstStyle/>
          <a:p>
            <a:r>
              <a:rPr lang="en-US" sz="1000" dirty="0"/>
              <a:t>Stage 5</a:t>
            </a:r>
          </a:p>
        </p:txBody>
      </p:sp>
      <p:sp>
        <p:nvSpPr>
          <p:cNvPr id="80" name="TextBox 79"/>
          <p:cNvSpPr txBox="1"/>
          <p:nvPr/>
        </p:nvSpPr>
        <p:spPr>
          <a:xfrm>
            <a:off x="8721261" y="2039639"/>
            <a:ext cx="567784" cy="246221"/>
          </a:xfrm>
          <a:prstGeom prst="rect">
            <a:avLst/>
          </a:prstGeom>
          <a:noFill/>
        </p:spPr>
        <p:txBody>
          <a:bodyPr wrap="none" rtlCol="0">
            <a:spAutoFit/>
          </a:bodyPr>
          <a:lstStyle/>
          <a:p>
            <a:r>
              <a:rPr lang="en-US" sz="1000" dirty="0"/>
              <a:t>Stage 6</a:t>
            </a:r>
          </a:p>
        </p:txBody>
      </p:sp>
      <p:sp>
        <p:nvSpPr>
          <p:cNvPr id="81" name="Freeform 80"/>
          <p:cNvSpPr/>
          <p:nvPr/>
        </p:nvSpPr>
        <p:spPr>
          <a:xfrm>
            <a:off x="10031187" y="2262802"/>
            <a:ext cx="1410607" cy="464038"/>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Transition or Sunset MTI</a:t>
            </a:r>
          </a:p>
        </p:txBody>
      </p:sp>
      <p:sp>
        <p:nvSpPr>
          <p:cNvPr id="82" name="Freeform 81"/>
          <p:cNvSpPr/>
          <p:nvPr/>
        </p:nvSpPr>
        <p:spPr>
          <a:xfrm>
            <a:off x="10042999" y="2844737"/>
            <a:ext cx="1398795" cy="1225652"/>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MT incentives/interventions concluded and/or transitioned to:</a:t>
            </a:r>
          </a:p>
          <a:p>
            <a:pPr marL="0" lvl="1" defTabSz="488950">
              <a:lnSpc>
                <a:spcPct val="90000"/>
              </a:lnSpc>
              <a:spcBef>
                <a:spcPct val="0"/>
              </a:spcBef>
              <a:spcAft>
                <a:spcPct val="15000"/>
              </a:spcAft>
            </a:pPr>
            <a:r>
              <a:rPr lang="en-US" sz="900" dirty="0">
                <a:solidFill>
                  <a:schemeClr val="tx1"/>
                </a:solidFill>
              </a:rPr>
              <a:t>A.)Codes &amp; Standards</a:t>
            </a:r>
          </a:p>
          <a:p>
            <a:pPr marL="0" lvl="1" defTabSz="488950">
              <a:lnSpc>
                <a:spcPct val="90000"/>
              </a:lnSpc>
              <a:spcBef>
                <a:spcPct val="0"/>
              </a:spcBef>
              <a:spcAft>
                <a:spcPct val="15000"/>
              </a:spcAft>
            </a:pPr>
            <a:r>
              <a:rPr lang="en-US" sz="900" dirty="0">
                <a:solidFill>
                  <a:schemeClr val="tx1"/>
                </a:solidFill>
              </a:rPr>
              <a:t>B.) EM&amp;V for long term     monitoring</a:t>
            </a:r>
          </a:p>
          <a:p>
            <a:pPr marL="0" lvl="1" defTabSz="488950">
              <a:lnSpc>
                <a:spcPct val="90000"/>
              </a:lnSpc>
              <a:spcBef>
                <a:spcPct val="0"/>
              </a:spcBef>
              <a:spcAft>
                <a:spcPct val="15000"/>
              </a:spcAft>
            </a:pPr>
            <a:r>
              <a:rPr lang="en-US" sz="900" dirty="0">
                <a:solidFill>
                  <a:schemeClr val="tx1"/>
                </a:solidFill>
              </a:rPr>
              <a:t>C.)Program team for MT relaunch</a:t>
            </a:r>
            <a:endParaRPr lang="en-US" sz="900" kern="1200" dirty="0">
              <a:solidFill>
                <a:srgbClr val="FF0000"/>
              </a:solidFill>
            </a:endParaRPr>
          </a:p>
        </p:txBody>
      </p:sp>
      <p:sp>
        <p:nvSpPr>
          <p:cNvPr id="83" name="TextBox 82"/>
          <p:cNvSpPr txBox="1"/>
          <p:nvPr/>
        </p:nvSpPr>
        <p:spPr>
          <a:xfrm>
            <a:off x="10465426" y="2047083"/>
            <a:ext cx="567784" cy="246221"/>
          </a:xfrm>
          <a:prstGeom prst="rect">
            <a:avLst/>
          </a:prstGeom>
          <a:noFill/>
        </p:spPr>
        <p:txBody>
          <a:bodyPr wrap="none" rtlCol="0">
            <a:spAutoFit/>
          </a:bodyPr>
          <a:lstStyle/>
          <a:p>
            <a:r>
              <a:rPr lang="en-US" sz="1000" dirty="0"/>
              <a:t>Stage 7</a:t>
            </a:r>
          </a:p>
        </p:txBody>
      </p:sp>
      <p:sp>
        <p:nvSpPr>
          <p:cNvPr id="100" name="TextBox 99"/>
          <p:cNvSpPr txBox="1"/>
          <p:nvPr/>
        </p:nvSpPr>
        <p:spPr>
          <a:xfrm>
            <a:off x="6202052" y="4341318"/>
            <a:ext cx="1058295" cy="230832"/>
          </a:xfrm>
          <a:prstGeom prst="rect">
            <a:avLst/>
          </a:prstGeom>
          <a:noFill/>
        </p:spPr>
        <p:txBody>
          <a:bodyPr wrap="square" rtlCol="0">
            <a:spAutoFit/>
          </a:bodyPr>
          <a:lstStyle/>
          <a:p>
            <a:pPr algn="ctr"/>
            <a:r>
              <a:rPr lang="en-US" sz="900" dirty="0"/>
              <a:t>Decision</a:t>
            </a:r>
          </a:p>
        </p:txBody>
      </p:sp>
      <p:sp>
        <p:nvSpPr>
          <p:cNvPr id="101" name="Hexagon 100"/>
          <p:cNvSpPr/>
          <p:nvPr/>
        </p:nvSpPr>
        <p:spPr>
          <a:xfrm>
            <a:off x="9617740" y="4270882"/>
            <a:ext cx="592918" cy="401274"/>
          </a:xfrm>
          <a:prstGeom prst="hexagon">
            <a:avLst/>
          </a:prstGeom>
          <a:solidFill>
            <a:schemeClr val="accent1">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p>
        </p:txBody>
      </p:sp>
      <p:sp>
        <p:nvSpPr>
          <p:cNvPr id="102" name="TextBox 101"/>
          <p:cNvSpPr txBox="1"/>
          <p:nvPr/>
        </p:nvSpPr>
        <p:spPr>
          <a:xfrm>
            <a:off x="9455851" y="4340132"/>
            <a:ext cx="885217" cy="230832"/>
          </a:xfrm>
          <a:prstGeom prst="rect">
            <a:avLst/>
          </a:prstGeom>
          <a:noFill/>
        </p:spPr>
        <p:txBody>
          <a:bodyPr wrap="square" rtlCol="0">
            <a:spAutoFit/>
          </a:bodyPr>
          <a:lstStyle/>
          <a:p>
            <a:pPr algn="ctr"/>
            <a:r>
              <a:rPr lang="en-US" sz="900" dirty="0"/>
              <a:t>Decision</a:t>
            </a:r>
          </a:p>
        </p:txBody>
      </p:sp>
      <p:sp>
        <p:nvSpPr>
          <p:cNvPr id="4" name="TextBox 3"/>
          <p:cNvSpPr txBox="1"/>
          <p:nvPr/>
        </p:nvSpPr>
        <p:spPr>
          <a:xfrm>
            <a:off x="541197" y="381582"/>
            <a:ext cx="3376886" cy="369332"/>
          </a:xfrm>
          <a:prstGeom prst="rect">
            <a:avLst/>
          </a:prstGeom>
          <a:noFill/>
        </p:spPr>
        <p:txBody>
          <a:bodyPr wrap="none" rtlCol="0">
            <a:spAutoFit/>
          </a:bodyPr>
          <a:lstStyle/>
          <a:p>
            <a:r>
              <a:rPr lang="en-US" dirty="0"/>
              <a:t>Working Group Revision 12/31/18</a:t>
            </a:r>
          </a:p>
        </p:txBody>
      </p:sp>
    </p:spTree>
    <p:extLst>
      <p:ext uri="{BB962C8B-B14F-4D97-AF65-F5344CB8AC3E}">
        <p14:creationId xmlns:p14="http://schemas.microsoft.com/office/powerpoint/2010/main" val="382113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387350" y="858416"/>
            <a:ext cx="7153314" cy="3588612"/>
          </a:xfrm>
          <a:prstGeom prst="rect">
            <a:avLst/>
          </a:prstGeom>
        </p:spPr>
      </p:pic>
      <p:sp>
        <p:nvSpPr>
          <p:cNvPr id="3" name="Title 1"/>
          <p:cNvSpPr>
            <a:spLocks noGrp="1"/>
          </p:cNvSpPr>
          <p:nvPr>
            <p:ph type="title"/>
          </p:nvPr>
        </p:nvSpPr>
        <p:spPr>
          <a:xfrm>
            <a:off x="387350" y="256383"/>
            <a:ext cx="11804650" cy="602033"/>
          </a:xfrm>
        </p:spPr>
        <p:txBody>
          <a:bodyPr>
            <a:normAutofit fontScale="90000"/>
          </a:bodyPr>
          <a:lstStyle/>
          <a:p>
            <a:r>
              <a:rPr lang="en-US" sz="4800" b="1" dirty="0"/>
              <a:t>Key Decision Points Added to Stage Gates</a:t>
            </a:r>
          </a:p>
        </p:txBody>
      </p:sp>
      <p:sp>
        <p:nvSpPr>
          <p:cNvPr id="4" name="Content Placeholder 2">
            <a:extLst>
              <a:ext uri="{FF2B5EF4-FFF2-40B4-BE49-F238E27FC236}">
                <a16:creationId xmlns:a16="http://schemas.microsoft.com/office/drawing/2014/main" id="{EA333627-4109-4E3E-A8CC-9AB0B8CC27A2}"/>
              </a:ext>
            </a:extLst>
          </p:cNvPr>
          <p:cNvSpPr txBox="1">
            <a:spLocks/>
          </p:cNvSpPr>
          <p:nvPr/>
        </p:nvSpPr>
        <p:spPr>
          <a:xfrm>
            <a:off x="7682153" y="982824"/>
            <a:ext cx="4149064" cy="316929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indent="-457200">
              <a:lnSpc>
                <a:spcPct val="110000"/>
              </a:lnSpc>
              <a:spcBef>
                <a:spcPts val="0"/>
              </a:spcBef>
              <a:defRPr/>
            </a:pPr>
            <a:r>
              <a:rPr kumimoji="0" lang="en-US" b="0" i="0" u="none" strike="noStrike" kern="1200" cap="none" spc="0" normalizeH="0" baseline="0" noProof="0" dirty="0">
                <a:ln>
                  <a:noFill/>
                </a:ln>
                <a:solidFill>
                  <a:prstClr val="black"/>
                </a:solidFill>
                <a:effectLst/>
                <a:uLnTx/>
                <a:uFillTx/>
              </a:rPr>
              <a:t>D1. (Between Stages</a:t>
            </a:r>
            <a:r>
              <a:rPr kumimoji="0" lang="en-US" b="0" i="0" u="none" strike="noStrike" kern="1200" cap="none" spc="0" normalizeH="0" noProof="0" dirty="0">
                <a:ln>
                  <a:noFill/>
                </a:ln>
                <a:solidFill>
                  <a:prstClr val="black"/>
                </a:solidFill>
                <a:effectLst/>
                <a:uLnTx/>
                <a:uFillTx/>
              </a:rPr>
              <a:t> 2 &amp; 3): </a:t>
            </a:r>
            <a:r>
              <a:rPr lang="en-US" dirty="0">
                <a:solidFill>
                  <a:prstClr val="black"/>
                </a:solidFill>
              </a:rPr>
              <a:t>Decision (approval) to spend money on a handful of initiatives to fully develop them (ramp up exploration)</a:t>
            </a:r>
            <a:endParaRPr kumimoji="0" lang="en-US" b="0" i="0" u="none" strike="noStrike" kern="1200" cap="none" spc="0" normalizeH="0" baseline="0" noProof="0" dirty="0">
              <a:ln>
                <a:noFill/>
              </a:ln>
              <a:solidFill>
                <a:prstClr val="black"/>
              </a:solidFill>
              <a:effectLst/>
              <a:uLnTx/>
              <a:uFillTx/>
            </a:endParaRPr>
          </a:p>
          <a:p>
            <a:pPr lvl="1" indent="-457200">
              <a:lnSpc>
                <a:spcPct val="110000"/>
              </a:lnSpc>
              <a:spcBef>
                <a:spcPts val="0"/>
              </a:spcBef>
              <a:defRPr/>
            </a:pPr>
            <a:r>
              <a:rPr kumimoji="0" lang="en-US" b="0" i="0" u="none" strike="noStrike" kern="1200" cap="none" spc="0" normalizeH="0" baseline="0" noProof="0" dirty="0">
                <a:ln>
                  <a:noFill/>
                </a:ln>
                <a:solidFill>
                  <a:prstClr val="black"/>
                </a:solidFill>
                <a:effectLst/>
                <a:uLnTx/>
                <a:uFillTx/>
              </a:rPr>
              <a:t>D2.  (Between Stages</a:t>
            </a:r>
            <a:r>
              <a:rPr kumimoji="0" lang="en-US" b="0" i="0" u="none" strike="noStrike" kern="1200" cap="none" spc="0" normalizeH="0" noProof="0" dirty="0">
                <a:ln>
                  <a:noFill/>
                </a:ln>
                <a:solidFill>
                  <a:prstClr val="black"/>
                </a:solidFill>
                <a:effectLst/>
                <a:uLnTx/>
                <a:uFillTx/>
              </a:rPr>
              <a:t> 4 &amp; 5): </a:t>
            </a:r>
            <a:r>
              <a:rPr lang="en-US" dirty="0">
                <a:solidFill>
                  <a:prstClr val="black"/>
                </a:solidFill>
              </a:rPr>
              <a:t>Decision (approval) to fully implement MTI/Accord (approve full scale implementation)</a:t>
            </a:r>
            <a:endParaRPr kumimoji="0" lang="en-US" b="0" i="0" u="none" strike="noStrike" kern="1200" cap="none" spc="0" normalizeH="0" baseline="0" noProof="0" dirty="0">
              <a:ln>
                <a:noFill/>
              </a:ln>
              <a:solidFill>
                <a:prstClr val="black"/>
              </a:solidFill>
              <a:effectLst/>
              <a:uLnTx/>
              <a:uFillTx/>
            </a:endParaRPr>
          </a:p>
          <a:p>
            <a:pPr lvl="1" indent="-457200">
              <a:lnSpc>
                <a:spcPct val="110000"/>
              </a:lnSpc>
              <a:spcBef>
                <a:spcPts val="0"/>
              </a:spcBef>
              <a:defRPr/>
            </a:pPr>
            <a:r>
              <a:rPr lang="en-US" dirty="0">
                <a:solidFill>
                  <a:prstClr val="black"/>
                </a:solidFill>
              </a:rPr>
              <a:t>D</a:t>
            </a:r>
            <a:r>
              <a:rPr kumimoji="0" lang="en-US" b="0" i="0" u="none" strike="noStrike" kern="1200" cap="none" spc="0" normalizeH="0" baseline="0" noProof="0" dirty="0">
                <a:ln>
                  <a:noFill/>
                </a:ln>
                <a:solidFill>
                  <a:prstClr val="black"/>
                </a:solidFill>
                <a:effectLst/>
                <a:uLnTx/>
                <a:uFillTx/>
              </a:rPr>
              <a:t>3.  (Between</a:t>
            </a:r>
            <a:r>
              <a:rPr kumimoji="0" lang="en-US" b="0" i="0" u="none" strike="noStrike" kern="1200" cap="none" spc="0" normalizeH="0" noProof="0" dirty="0">
                <a:ln>
                  <a:noFill/>
                </a:ln>
                <a:solidFill>
                  <a:prstClr val="black"/>
                </a:solidFill>
                <a:effectLst/>
                <a:uLnTx/>
                <a:uFillTx/>
              </a:rPr>
              <a:t> Stages 6 </a:t>
            </a:r>
            <a:r>
              <a:rPr lang="en-US" dirty="0">
                <a:solidFill>
                  <a:prstClr val="black"/>
                </a:solidFill>
              </a:rPr>
              <a:t>&amp; 7): Adjust or exit, or continue as designed </a:t>
            </a:r>
          </a:p>
          <a:p>
            <a:pPr lvl="1" indent="-457200">
              <a:lnSpc>
                <a:spcPct val="110000"/>
              </a:lnSpc>
              <a:spcBef>
                <a:spcPts val="0"/>
              </a:spcBef>
              <a:defRPr/>
            </a:pPr>
            <a:r>
              <a:rPr lang="en-US" dirty="0">
                <a:solidFill>
                  <a:prstClr val="black"/>
                </a:solidFill>
              </a:rPr>
              <a:t>Other Stages: Interim smaller decision points (A, B, C, D) but important internal gates throughout, e.g., off-ramps in Stage 4 </a:t>
            </a:r>
            <a:endParaRPr kumimoji="0" lang="en-US" b="0" i="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21319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rapezoid 73"/>
          <p:cNvSpPr/>
          <p:nvPr/>
        </p:nvSpPr>
        <p:spPr>
          <a:xfrm rot="5400000">
            <a:off x="4279117" y="3969650"/>
            <a:ext cx="1444144" cy="2677404"/>
          </a:xfrm>
          <a:prstGeom prst="trapezoid">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92190" y="854581"/>
            <a:ext cx="1629560" cy="276999"/>
          </a:xfrm>
          <a:prstGeom prst="rect">
            <a:avLst/>
          </a:prstGeom>
          <a:noFill/>
        </p:spPr>
        <p:txBody>
          <a:bodyPr wrap="square" rtlCol="0">
            <a:spAutoFit/>
          </a:bodyPr>
          <a:lstStyle/>
          <a:p>
            <a:pPr algn="ctr"/>
            <a:r>
              <a:rPr lang="en-US" sz="1200" dirty="0"/>
              <a:t>Stage 1</a:t>
            </a:r>
          </a:p>
        </p:txBody>
      </p:sp>
      <p:sp>
        <p:nvSpPr>
          <p:cNvPr id="6" name="TextBox 5"/>
          <p:cNvSpPr txBox="1"/>
          <p:nvPr/>
        </p:nvSpPr>
        <p:spPr>
          <a:xfrm>
            <a:off x="4991516" y="838419"/>
            <a:ext cx="811243" cy="276999"/>
          </a:xfrm>
          <a:prstGeom prst="rect">
            <a:avLst/>
          </a:prstGeom>
          <a:noFill/>
        </p:spPr>
        <p:txBody>
          <a:bodyPr wrap="square" rtlCol="0">
            <a:spAutoFit/>
          </a:bodyPr>
          <a:lstStyle/>
          <a:p>
            <a:r>
              <a:rPr lang="en-US" sz="1200" dirty="0"/>
              <a:t>Stage 2</a:t>
            </a:r>
          </a:p>
        </p:txBody>
      </p:sp>
      <p:sp>
        <p:nvSpPr>
          <p:cNvPr id="7" name="TextBox 6"/>
          <p:cNvSpPr txBox="1"/>
          <p:nvPr/>
        </p:nvSpPr>
        <p:spPr>
          <a:xfrm>
            <a:off x="6643220" y="854578"/>
            <a:ext cx="811243" cy="276999"/>
          </a:xfrm>
          <a:prstGeom prst="rect">
            <a:avLst/>
          </a:prstGeom>
          <a:noFill/>
        </p:spPr>
        <p:txBody>
          <a:bodyPr wrap="square" rtlCol="0">
            <a:spAutoFit/>
          </a:bodyPr>
          <a:lstStyle/>
          <a:p>
            <a:r>
              <a:rPr lang="en-US" sz="1200" dirty="0"/>
              <a:t>Stage 3</a:t>
            </a:r>
          </a:p>
        </p:txBody>
      </p:sp>
      <p:sp>
        <p:nvSpPr>
          <p:cNvPr id="8" name="TextBox 7"/>
          <p:cNvSpPr txBox="1"/>
          <p:nvPr/>
        </p:nvSpPr>
        <p:spPr>
          <a:xfrm>
            <a:off x="8146505" y="842800"/>
            <a:ext cx="1488959" cy="276999"/>
          </a:xfrm>
          <a:prstGeom prst="rect">
            <a:avLst/>
          </a:prstGeom>
          <a:noFill/>
        </p:spPr>
        <p:txBody>
          <a:bodyPr wrap="square" rtlCol="0">
            <a:spAutoFit/>
          </a:bodyPr>
          <a:lstStyle/>
          <a:p>
            <a:pPr algn="ctr"/>
            <a:r>
              <a:rPr lang="en-US" sz="1200" dirty="0"/>
              <a:t>Stage 4</a:t>
            </a:r>
          </a:p>
        </p:txBody>
      </p:sp>
      <p:sp>
        <p:nvSpPr>
          <p:cNvPr id="10" name="TextBox 9"/>
          <p:cNvSpPr txBox="1"/>
          <p:nvPr/>
        </p:nvSpPr>
        <p:spPr>
          <a:xfrm>
            <a:off x="11032680" y="841812"/>
            <a:ext cx="811243" cy="276999"/>
          </a:xfrm>
          <a:prstGeom prst="rect">
            <a:avLst/>
          </a:prstGeom>
          <a:noFill/>
        </p:spPr>
        <p:txBody>
          <a:bodyPr wrap="square" rtlCol="0">
            <a:spAutoFit/>
          </a:bodyPr>
          <a:lstStyle/>
          <a:p>
            <a:r>
              <a:rPr lang="en-US" sz="1200" dirty="0"/>
              <a:t>Stage 5</a:t>
            </a:r>
          </a:p>
        </p:txBody>
      </p:sp>
      <p:sp>
        <p:nvSpPr>
          <p:cNvPr id="11" name="TextBox 10"/>
          <p:cNvSpPr txBox="1"/>
          <p:nvPr/>
        </p:nvSpPr>
        <p:spPr>
          <a:xfrm>
            <a:off x="375921" y="582310"/>
            <a:ext cx="3780934" cy="276999"/>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dirty="0"/>
              <a:t>Concept Development</a:t>
            </a:r>
          </a:p>
        </p:txBody>
      </p:sp>
      <p:sp>
        <p:nvSpPr>
          <p:cNvPr id="12" name="TextBox 11"/>
          <p:cNvSpPr txBox="1"/>
          <p:nvPr/>
        </p:nvSpPr>
        <p:spPr>
          <a:xfrm>
            <a:off x="4247353" y="582310"/>
            <a:ext cx="3406384" cy="276999"/>
          </a:xfrm>
          <a:prstGeom prst="rect">
            <a:avLst/>
          </a:prstGeom>
          <a:solidFill>
            <a:schemeClr val="accent1">
              <a:lumMod val="50000"/>
            </a:schemeClr>
          </a:solidFill>
          <a:ln>
            <a:solidFill>
              <a:schemeClr val="accent1">
                <a:lumMod val="50000"/>
              </a:schemeClr>
            </a:solidFill>
          </a:ln>
        </p:spPr>
        <p:txBody>
          <a:bodyPr wrap="square" rtlCol="0">
            <a:spAutoFit/>
          </a:bodyPr>
          <a:lstStyle>
            <a:defPPr>
              <a:defRPr lang="en-US"/>
            </a:defPPr>
            <a:lvl1pPr algn="ctr">
              <a:defRPr sz="1200">
                <a:solidFill>
                  <a:schemeClr val="bg1">
                    <a:lumMod val="95000"/>
                  </a:schemeClr>
                </a:solidFill>
              </a:defRPr>
            </a:lvl1pPr>
          </a:lstStyle>
          <a:p>
            <a:r>
              <a:rPr lang="en-US"/>
              <a:t>Program Development</a:t>
            </a:r>
          </a:p>
        </p:txBody>
      </p:sp>
      <p:sp>
        <p:nvSpPr>
          <p:cNvPr id="13" name="TextBox 12"/>
          <p:cNvSpPr txBox="1"/>
          <p:nvPr/>
        </p:nvSpPr>
        <p:spPr>
          <a:xfrm>
            <a:off x="7784082" y="582311"/>
            <a:ext cx="4251301" cy="276999"/>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en-US" sz="1200" dirty="0">
                <a:solidFill>
                  <a:schemeClr val="bg1">
                    <a:lumMod val="95000"/>
                  </a:schemeClr>
                </a:solidFill>
              </a:rPr>
              <a:t>Market Intervention</a:t>
            </a:r>
          </a:p>
        </p:txBody>
      </p:sp>
      <p:sp>
        <p:nvSpPr>
          <p:cNvPr id="17" name="Rectangle 16"/>
          <p:cNvSpPr/>
          <p:nvPr/>
        </p:nvSpPr>
        <p:spPr>
          <a:xfrm>
            <a:off x="978024" y="739847"/>
            <a:ext cx="11160302" cy="4099387"/>
          </a:xfrm>
          <a:prstGeom prst="rect">
            <a:avLst/>
          </a:prstGeom>
          <a:noFill/>
        </p:spPr>
      </p:sp>
      <p:sp>
        <p:nvSpPr>
          <p:cNvPr id="20" name="Freeform 19"/>
          <p:cNvSpPr/>
          <p:nvPr/>
        </p:nvSpPr>
        <p:spPr>
          <a:xfrm>
            <a:off x="1924302" y="1089105"/>
            <a:ext cx="2224738"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Intake &amp; Selection</a:t>
            </a:r>
          </a:p>
        </p:txBody>
      </p:sp>
      <p:sp>
        <p:nvSpPr>
          <p:cNvPr id="22" name="Freeform 21"/>
          <p:cNvSpPr/>
          <p:nvPr/>
        </p:nvSpPr>
        <p:spPr>
          <a:xfrm>
            <a:off x="4247353" y="1081572"/>
            <a:ext cx="1700481"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Development</a:t>
            </a:r>
          </a:p>
        </p:txBody>
      </p:sp>
      <p:sp>
        <p:nvSpPr>
          <p:cNvPr id="28" name="Freeform 27"/>
          <p:cNvSpPr/>
          <p:nvPr/>
        </p:nvSpPr>
        <p:spPr>
          <a:xfrm>
            <a:off x="6046147" y="1089105"/>
            <a:ext cx="1607591"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Testing </a:t>
            </a:r>
          </a:p>
        </p:txBody>
      </p:sp>
      <p:sp>
        <p:nvSpPr>
          <p:cNvPr id="30" name="Freeform 29"/>
          <p:cNvSpPr/>
          <p:nvPr/>
        </p:nvSpPr>
        <p:spPr>
          <a:xfrm>
            <a:off x="7788877" y="1089105"/>
            <a:ext cx="2194022"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pPr>
            <a:r>
              <a:rPr lang="en-US" sz="1100" kern="1200" dirty="0"/>
              <a:t>Market Development</a:t>
            </a:r>
          </a:p>
        </p:txBody>
      </p:sp>
      <p:sp>
        <p:nvSpPr>
          <p:cNvPr id="34" name="Freeform 33"/>
          <p:cNvSpPr/>
          <p:nvPr/>
        </p:nvSpPr>
        <p:spPr>
          <a:xfrm>
            <a:off x="10118038" y="1096278"/>
            <a:ext cx="1931719"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spcAft>
                <a:spcPct val="35000"/>
              </a:spcAft>
            </a:pPr>
            <a:r>
              <a:rPr lang="en-US" sz="1100" kern="1200" dirty="0"/>
              <a:t>Transition </a:t>
            </a:r>
            <a:r>
              <a:rPr lang="en-US" sz="1100" dirty="0"/>
              <a:t>&amp; Monitoring</a:t>
            </a:r>
          </a:p>
        </p:txBody>
      </p:sp>
      <p:sp>
        <p:nvSpPr>
          <p:cNvPr id="50" name="TextBox 49"/>
          <p:cNvSpPr txBox="1"/>
          <p:nvPr/>
        </p:nvSpPr>
        <p:spPr>
          <a:xfrm>
            <a:off x="822411" y="825548"/>
            <a:ext cx="811243" cy="276999"/>
          </a:xfrm>
          <a:prstGeom prst="rect">
            <a:avLst/>
          </a:prstGeom>
          <a:noFill/>
        </p:spPr>
        <p:txBody>
          <a:bodyPr wrap="square" rtlCol="0">
            <a:spAutoFit/>
          </a:bodyPr>
          <a:lstStyle/>
          <a:p>
            <a:r>
              <a:rPr lang="en-US" sz="1200" dirty="0"/>
              <a:t>Stage 0</a:t>
            </a:r>
          </a:p>
        </p:txBody>
      </p:sp>
      <p:sp>
        <p:nvSpPr>
          <p:cNvPr id="57" name="Freeform 56"/>
          <p:cNvSpPr/>
          <p:nvPr/>
        </p:nvSpPr>
        <p:spPr>
          <a:xfrm>
            <a:off x="459308" y="1096278"/>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Logic Development</a:t>
            </a:r>
          </a:p>
        </p:txBody>
      </p:sp>
      <p:sp>
        <p:nvSpPr>
          <p:cNvPr id="49" name="Freeform 48"/>
          <p:cNvSpPr/>
          <p:nvPr/>
        </p:nvSpPr>
        <p:spPr>
          <a:xfrm>
            <a:off x="1573680" y="5985920"/>
            <a:ext cx="2719380" cy="679845"/>
          </a:xfrm>
          <a:custGeom>
            <a:avLst/>
            <a:gdLst>
              <a:gd name="connsiteX0" fmla="*/ 0 w 2719380"/>
              <a:gd name="connsiteY0" fmla="*/ 0 h 679845"/>
              <a:gd name="connsiteX1" fmla="*/ 2719380 w 2719380"/>
              <a:gd name="connsiteY1" fmla="*/ 0 h 679845"/>
              <a:gd name="connsiteX2" fmla="*/ 2719380 w 2719380"/>
              <a:gd name="connsiteY2" fmla="*/ 679845 h 679845"/>
              <a:gd name="connsiteX3" fmla="*/ 0 w 2719380"/>
              <a:gd name="connsiteY3" fmla="*/ 679845 h 679845"/>
              <a:gd name="connsiteX4" fmla="*/ 0 w 2719380"/>
              <a:gd name="connsiteY4" fmla="*/ 0 h 679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9380" h="679845">
                <a:moveTo>
                  <a:pt x="0" y="0"/>
                </a:moveTo>
                <a:lnTo>
                  <a:pt x="2719380" y="0"/>
                </a:lnTo>
                <a:lnTo>
                  <a:pt x="2719380" y="679845"/>
                </a:lnTo>
                <a:lnTo>
                  <a:pt x="0" y="67984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endParaRPr lang="en-US" sz="2400" kern="1200" dirty="0"/>
          </a:p>
        </p:txBody>
      </p:sp>
      <p:sp>
        <p:nvSpPr>
          <p:cNvPr id="73" name="Freeform 72"/>
          <p:cNvSpPr/>
          <p:nvPr/>
        </p:nvSpPr>
        <p:spPr>
          <a:xfrm>
            <a:off x="3770459" y="4706731"/>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MTI1</a:t>
            </a:r>
          </a:p>
        </p:txBody>
      </p:sp>
      <p:sp>
        <p:nvSpPr>
          <p:cNvPr id="87" name="TextBox 86"/>
          <p:cNvSpPr txBox="1"/>
          <p:nvPr/>
        </p:nvSpPr>
        <p:spPr>
          <a:xfrm>
            <a:off x="4313698" y="1766244"/>
            <a:ext cx="1568417" cy="1785104"/>
          </a:xfrm>
          <a:prstGeom prst="rect">
            <a:avLst/>
          </a:prstGeom>
          <a:noFill/>
        </p:spPr>
        <p:txBody>
          <a:bodyPr wrap="square" rtlCol="0">
            <a:spAutoFit/>
          </a:bodyPr>
          <a:lstStyle/>
          <a:p>
            <a:r>
              <a:rPr lang="en-US" sz="1100" dirty="0"/>
              <a:t>Baseline data collection, forecasting, </a:t>
            </a:r>
          </a:p>
          <a:p>
            <a:endParaRPr lang="en-US" sz="1100" dirty="0"/>
          </a:p>
          <a:p>
            <a:r>
              <a:rPr lang="en-US" sz="1100" dirty="0"/>
              <a:t>PAs develop </a:t>
            </a:r>
            <a:r>
              <a:rPr lang="en-US" sz="1100" i="1" u="sng" dirty="0"/>
              <a:t>MT Plan </a:t>
            </a:r>
            <a:r>
              <a:rPr lang="en-US" sz="1100" dirty="0"/>
              <a:t>laying out scope, schedule, KPIs, budget estimate for 10 year cycle; 1-2-year workplan with detail budget for stage 4</a:t>
            </a:r>
          </a:p>
        </p:txBody>
      </p:sp>
      <p:sp>
        <p:nvSpPr>
          <p:cNvPr id="88" name="TextBox 87"/>
          <p:cNvSpPr txBox="1"/>
          <p:nvPr/>
        </p:nvSpPr>
        <p:spPr>
          <a:xfrm>
            <a:off x="5980652" y="1766584"/>
            <a:ext cx="1815022" cy="2462213"/>
          </a:xfrm>
          <a:prstGeom prst="rect">
            <a:avLst/>
          </a:prstGeom>
          <a:noFill/>
        </p:spPr>
        <p:txBody>
          <a:bodyPr wrap="square" rtlCol="0">
            <a:spAutoFit/>
          </a:bodyPr>
          <a:lstStyle/>
          <a:p>
            <a:r>
              <a:rPr lang="en-US" sz="1100" dirty="0"/>
              <a:t>Early pilot testing. Iterate.</a:t>
            </a:r>
          </a:p>
          <a:p>
            <a:endParaRPr lang="en-US" sz="1100" dirty="0"/>
          </a:p>
          <a:p>
            <a:r>
              <a:rPr lang="en-US" sz="1100" dirty="0"/>
              <a:t>Develop </a:t>
            </a:r>
            <a:r>
              <a:rPr lang="en-US" sz="1100" i="1" u="sng" dirty="0"/>
              <a:t>MT Accord</a:t>
            </a:r>
            <a:r>
              <a:rPr lang="en-US" sz="1100" dirty="0"/>
              <a:t> with clear metrics, market engagement/commitment (manufacturer, distributor, rep, trade allies, etc. support for MTI), RA integration plan, etc.</a:t>
            </a:r>
          </a:p>
          <a:p>
            <a:endParaRPr lang="en-US" sz="1100" dirty="0"/>
          </a:p>
          <a:p>
            <a:r>
              <a:rPr lang="en-US" sz="1100" dirty="0"/>
              <a:t>PAs file </a:t>
            </a:r>
            <a:r>
              <a:rPr lang="en-US" sz="1100" i="1" u="sng" dirty="0"/>
              <a:t>Tier I/II </a:t>
            </a:r>
            <a:r>
              <a:rPr lang="en-US" sz="1100" i="1" u="sng" dirty="0" err="1"/>
              <a:t>Als</a:t>
            </a:r>
            <a:r>
              <a:rPr lang="en-US" sz="1100" i="1" u="sng" dirty="0"/>
              <a:t> </a:t>
            </a:r>
            <a:r>
              <a:rPr lang="en-US" sz="1100" dirty="0"/>
              <a:t>for pilot approval. Large-scale and long-term commitment made.</a:t>
            </a:r>
          </a:p>
        </p:txBody>
      </p:sp>
      <p:sp>
        <p:nvSpPr>
          <p:cNvPr id="90" name="TextBox 89"/>
          <p:cNvSpPr txBox="1"/>
          <p:nvPr/>
        </p:nvSpPr>
        <p:spPr>
          <a:xfrm>
            <a:off x="7795674" y="1755266"/>
            <a:ext cx="2222747" cy="2123658"/>
          </a:xfrm>
          <a:prstGeom prst="rect">
            <a:avLst/>
          </a:prstGeom>
          <a:noFill/>
        </p:spPr>
        <p:txBody>
          <a:bodyPr wrap="square" rtlCol="0">
            <a:spAutoFit/>
          </a:bodyPr>
          <a:lstStyle/>
          <a:p>
            <a:r>
              <a:rPr lang="en-US" sz="1100" dirty="0"/>
              <a:t>Full Scale </a:t>
            </a:r>
            <a:r>
              <a:rPr lang="en-US" sz="1100" i="1" dirty="0"/>
              <a:t>Market Development (</a:t>
            </a:r>
            <a:r>
              <a:rPr lang="en-US" sz="1100" dirty="0"/>
              <a:t>data infrastructure, 3P spec engagement, supply chain and workforce development, RA, ME&amp;O, etc.</a:t>
            </a:r>
          </a:p>
          <a:p>
            <a:endParaRPr lang="en-US" sz="1100" dirty="0"/>
          </a:p>
          <a:p>
            <a:endParaRPr lang="en-US" sz="1100" dirty="0"/>
          </a:p>
          <a:p>
            <a:endParaRPr lang="en-US" sz="1100" dirty="0"/>
          </a:p>
          <a:p>
            <a:endParaRPr lang="en-US" sz="1100" dirty="0"/>
          </a:p>
          <a:p>
            <a:r>
              <a:rPr lang="en-US" sz="1100" dirty="0"/>
              <a:t>Report out; auto-continue if progressing as expected</a:t>
            </a:r>
          </a:p>
          <a:p>
            <a:endParaRPr lang="en-US" sz="1100" dirty="0"/>
          </a:p>
        </p:txBody>
      </p:sp>
      <p:sp>
        <p:nvSpPr>
          <p:cNvPr id="92" name="TextBox 91"/>
          <p:cNvSpPr txBox="1"/>
          <p:nvPr/>
        </p:nvSpPr>
        <p:spPr>
          <a:xfrm>
            <a:off x="10118038" y="1728356"/>
            <a:ext cx="1950001" cy="1107996"/>
          </a:xfrm>
          <a:prstGeom prst="rect">
            <a:avLst/>
          </a:prstGeom>
          <a:noFill/>
        </p:spPr>
        <p:txBody>
          <a:bodyPr wrap="square" rtlCol="0">
            <a:spAutoFit/>
          </a:bodyPr>
          <a:lstStyle/>
          <a:p>
            <a:r>
              <a:rPr lang="en-US" sz="1100" dirty="0"/>
              <a:t>Ongoing Monitoring, Assessment, and integration</a:t>
            </a:r>
          </a:p>
          <a:p>
            <a:endParaRPr lang="en-US" sz="1100" dirty="0"/>
          </a:p>
          <a:p>
            <a:r>
              <a:rPr lang="en-US" sz="1100" dirty="0"/>
              <a:t>Transition to C&amp;S </a:t>
            </a:r>
          </a:p>
          <a:p>
            <a:endParaRPr lang="en-US" sz="1100" dirty="0"/>
          </a:p>
          <a:p>
            <a:r>
              <a:rPr lang="en-US" sz="1100" b="1" u="sng" dirty="0"/>
              <a:t>Market transition </a:t>
            </a:r>
            <a:r>
              <a:rPr lang="en-US" sz="1100" dirty="0"/>
              <a:t>Strategy</a:t>
            </a:r>
          </a:p>
        </p:txBody>
      </p:sp>
      <p:sp>
        <p:nvSpPr>
          <p:cNvPr id="93" name="Freeform 92"/>
          <p:cNvSpPr/>
          <p:nvPr/>
        </p:nvSpPr>
        <p:spPr>
          <a:xfrm>
            <a:off x="4313698" y="5329310"/>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MTI3</a:t>
            </a:r>
          </a:p>
        </p:txBody>
      </p:sp>
      <p:sp>
        <p:nvSpPr>
          <p:cNvPr id="94" name="Freeform 93"/>
          <p:cNvSpPr/>
          <p:nvPr/>
        </p:nvSpPr>
        <p:spPr>
          <a:xfrm>
            <a:off x="5025955" y="4961378"/>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MTI4</a:t>
            </a:r>
          </a:p>
        </p:txBody>
      </p:sp>
      <p:sp>
        <p:nvSpPr>
          <p:cNvPr id="95" name="Freeform 94"/>
          <p:cNvSpPr/>
          <p:nvPr/>
        </p:nvSpPr>
        <p:spPr>
          <a:xfrm>
            <a:off x="5503758" y="5243238"/>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MTI6</a:t>
            </a:r>
          </a:p>
        </p:txBody>
      </p:sp>
      <p:grpSp>
        <p:nvGrpSpPr>
          <p:cNvPr id="16" name="Group 15"/>
          <p:cNvGrpSpPr/>
          <p:nvPr/>
        </p:nvGrpSpPr>
        <p:grpSpPr>
          <a:xfrm>
            <a:off x="2001803" y="3752275"/>
            <a:ext cx="1533485" cy="2844087"/>
            <a:chOff x="2001803" y="2519651"/>
            <a:chExt cx="1533485" cy="2844087"/>
          </a:xfrm>
        </p:grpSpPr>
        <p:sp>
          <p:nvSpPr>
            <p:cNvPr id="72" name="Freeform 71"/>
            <p:cNvSpPr/>
            <p:nvPr/>
          </p:nvSpPr>
          <p:spPr>
            <a:xfrm>
              <a:off x="2406116" y="3749026"/>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endParaRPr lang="en-US" sz="1400" kern="1200" dirty="0"/>
            </a:p>
          </p:txBody>
        </p:sp>
        <p:sp>
          <p:nvSpPr>
            <p:cNvPr id="65" name="Freeform 64"/>
            <p:cNvSpPr/>
            <p:nvPr/>
          </p:nvSpPr>
          <p:spPr>
            <a:xfrm>
              <a:off x="2494396" y="3321104"/>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endParaRPr lang="en-US" sz="1400" kern="1200" dirty="0"/>
            </a:p>
          </p:txBody>
        </p:sp>
        <p:sp>
          <p:nvSpPr>
            <p:cNvPr id="47" name="Oval 46"/>
            <p:cNvSpPr/>
            <p:nvPr/>
          </p:nvSpPr>
          <p:spPr>
            <a:xfrm rot="16200000">
              <a:off x="1029372" y="3873304"/>
              <a:ext cx="2542657" cy="366073"/>
            </a:xfrm>
            <a:prstGeom prst="ellipse">
              <a:avLst/>
            </a:prstGeom>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48" name="Down Arrow 47"/>
            <p:cNvSpPr/>
            <p:nvPr/>
          </p:nvSpPr>
          <p:spPr>
            <a:xfrm rot="16200000">
              <a:off x="3070727" y="3846743"/>
              <a:ext cx="566537" cy="362584"/>
            </a:xfrm>
            <a:prstGeom prst="down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56" name="Freeform 55"/>
            <p:cNvSpPr/>
            <p:nvPr/>
          </p:nvSpPr>
          <p:spPr>
            <a:xfrm>
              <a:off x="2165872" y="4439676"/>
              <a:ext cx="473479" cy="471945"/>
            </a:xfrm>
            <a:custGeom>
              <a:avLst/>
              <a:gdLst>
                <a:gd name="connsiteX0" fmla="*/ 0 w 630583"/>
                <a:gd name="connsiteY0" fmla="*/ 343351 h 686701"/>
                <a:gd name="connsiteX1" fmla="*/ 315292 w 630583"/>
                <a:gd name="connsiteY1" fmla="*/ 0 h 686701"/>
                <a:gd name="connsiteX2" fmla="*/ 630584 w 630583"/>
                <a:gd name="connsiteY2" fmla="*/ 343351 h 686701"/>
                <a:gd name="connsiteX3" fmla="*/ 315292 w 630583"/>
                <a:gd name="connsiteY3" fmla="*/ 686702 h 686701"/>
                <a:gd name="connsiteX4" fmla="*/ 0 w 630583"/>
                <a:gd name="connsiteY4" fmla="*/ 343351 h 6867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583" h="686701">
                  <a:moveTo>
                    <a:pt x="0" y="343351"/>
                  </a:moveTo>
                  <a:cubicBezTo>
                    <a:pt x="0" y="153723"/>
                    <a:pt x="141161" y="0"/>
                    <a:pt x="315292" y="0"/>
                  </a:cubicBezTo>
                  <a:cubicBezTo>
                    <a:pt x="489423" y="0"/>
                    <a:pt x="630584" y="153723"/>
                    <a:pt x="630584" y="343351"/>
                  </a:cubicBezTo>
                  <a:cubicBezTo>
                    <a:pt x="630584" y="532979"/>
                    <a:pt x="489423" y="686702"/>
                    <a:pt x="315292" y="686702"/>
                  </a:cubicBezTo>
                  <a:cubicBezTo>
                    <a:pt x="141161" y="686702"/>
                    <a:pt x="0" y="532979"/>
                    <a:pt x="0" y="343351"/>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127" tIns="118345" rIns="110127" bIns="118345" numCol="1" spcCol="1270" anchor="ctr" anchorCtr="0">
              <a:noAutofit/>
            </a:bodyPr>
            <a:lstStyle/>
            <a:p>
              <a:pPr lvl="0" algn="ctr" defTabSz="622300">
                <a:lnSpc>
                  <a:spcPct val="90000"/>
                </a:lnSpc>
                <a:spcBef>
                  <a:spcPct val="0"/>
                </a:spcBef>
              </a:pPr>
              <a:r>
                <a:rPr lang="en-US" sz="900" kern="1200" dirty="0"/>
                <a:t>MTI7</a:t>
              </a:r>
            </a:p>
          </p:txBody>
        </p:sp>
        <p:sp>
          <p:nvSpPr>
            <p:cNvPr id="62" name="Freeform 61"/>
            <p:cNvSpPr/>
            <p:nvPr/>
          </p:nvSpPr>
          <p:spPr>
            <a:xfrm>
              <a:off x="2203845" y="2936635"/>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MTI1</a:t>
              </a:r>
            </a:p>
          </p:txBody>
        </p:sp>
        <p:sp>
          <p:nvSpPr>
            <p:cNvPr id="63" name="Freeform 62"/>
            <p:cNvSpPr/>
            <p:nvPr/>
          </p:nvSpPr>
          <p:spPr>
            <a:xfrm>
              <a:off x="2588452" y="4031384"/>
              <a:ext cx="484482" cy="546979"/>
            </a:xfrm>
            <a:custGeom>
              <a:avLst/>
              <a:gdLst>
                <a:gd name="connsiteX0" fmla="*/ 0 w 642300"/>
                <a:gd name="connsiteY0" fmla="*/ 346818 h 693635"/>
                <a:gd name="connsiteX1" fmla="*/ 321150 w 642300"/>
                <a:gd name="connsiteY1" fmla="*/ 0 h 693635"/>
                <a:gd name="connsiteX2" fmla="*/ 642300 w 642300"/>
                <a:gd name="connsiteY2" fmla="*/ 346818 h 693635"/>
                <a:gd name="connsiteX3" fmla="*/ 321150 w 642300"/>
                <a:gd name="connsiteY3" fmla="*/ 693636 h 693635"/>
                <a:gd name="connsiteX4" fmla="*/ 0 w 642300"/>
                <a:gd name="connsiteY4" fmla="*/ 346818 h 693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00" h="693635">
                  <a:moveTo>
                    <a:pt x="0" y="346818"/>
                  </a:moveTo>
                  <a:cubicBezTo>
                    <a:pt x="0" y="155276"/>
                    <a:pt x="143784" y="0"/>
                    <a:pt x="321150" y="0"/>
                  </a:cubicBezTo>
                  <a:cubicBezTo>
                    <a:pt x="498516" y="0"/>
                    <a:pt x="642300" y="155276"/>
                    <a:pt x="642300" y="346818"/>
                  </a:cubicBezTo>
                  <a:cubicBezTo>
                    <a:pt x="642300" y="538360"/>
                    <a:pt x="498516" y="693636"/>
                    <a:pt x="321150" y="693636"/>
                  </a:cubicBezTo>
                  <a:cubicBezTo>
                    <a:pt x="143784" y="693636"/>
                    <a:pt x="0" y="538360"/>
                    <a:pt x="0" y="3468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1843" tIns="119360" rIns="111843" bIns="119360" numCol="1" spcCol="1270" anchor="ctr" anchorCtr="0">
              <a:noAutofit/>
            </a:bodyPr>
            <a:lstStyle/>
            <a:p>
              <a:pPr lvl="0" algn="ctr" defTabSz="622300">
                <a:lnSpc>
                  <a:spcPct val="90000"/>
                </a:lnSpc>
                <a:spcBef>
                  <a:spcPct val="0"/>
                </a:spcBef>
                <a:spcAft>
                  <a:spcPct val="35000"/>
                </a:spcAft>
              </a:pPr>
              <a:endParaRPr lang="en-US" sz="1400" kern="1200" dirty="0"/>
            </a:p>
          </p:txBody>
        </p:sp>
        <p:sp>
          <p:nvSpPr>
            <p:cNvPr id="64" name="Shape 63"/>
            <p:cNvSpPr/>
            <p:nvPr/>
          </p:nvSpPr>
          <p:spPr>
            <a:xfrm rot="16200000">
              <a:off x="1157136" y="3364318"/>
              <a:ext cx="2844087" cy="1154754"/>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66" name="Freeform 65"/>
            <p:cNvSpPr/>
            <p:nvPr/>
          </p:nvSpPr>
          <p:spPr>
            <a:xfrm>
              <a:off x="2020347" y="3341717"/>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MTI2</a:t>
              </a:r>
            </a:p>
          </p:txBody>
        </p:sp>
        <p:sp>
          <p:nvSpPr>
            <p:cNvPr id="71" name="Freeform 70"/>
            <p:cNvSpPr/>
            <p:nvPr/>
          </p:nvSpPr>
          <p:spPr>
            <a:xfrm>
              <a:off x="2017502" y="3885362"/>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MTI4</a:t>
              </a:r>
            </a:p>
          </p:txBody>
        </p:sp>
        <p:sp>
          <p:nvSpPr>
            <p:cNvPr id="18" name="TextBox 17"/>
            <p:cNvSpPr txBox="1"/>
            <p:nvPr/>
          </p:nvSpPr>
          <p:spPr>
            <a:xfrm>
              <a:off x="2527981" y="3441376"/>
              <a:ext cx="516762" cy="230832"/>
            </a:xfrm>
            <a:prstGeom prst="rect">
              <a:avLst/>
            </a:prstGeom>
            <a:noFill/>
          </p:spPr>
          <p:txBody>
            <a:bodyPr wrap="square" rtlCol="0">
              <a:spAutoFit/>
            </a:bodyPr>
            <a:lstStyle/>
            <a:p>
              <a:r>
                <a:rPr lang="en-US" sz="900" dirty="0">
                  <a:solidFill>
                    <a:schemeClr val="bg1"/>
                  </a:solidFill>
                </a:rPr>
                <a:t>MTi3</a:t>
              </a:r>
            </a:p>
          </p:txBody>
        </p:sp>
        <p:sp>
          <p:nvSpPr>
            <p:cNvPr id="98" name="TextBox 97"/>
            <p:cNvSpPr txBox="1"/>
            <p:nvPr/>
          </p:nvSpPr>
          <p:spPr>
            <a:xfrm>
              <a:off x="2406065" y="3854105"/>
              <a:ext cx="516762" cy="230832"/>
            </a:xfrm>
            <a:prstGeom prst="rect">
              <a:avLst/>
            </a:prstGeom>
            <a:noFill/>
          </p:spPr>
          <p:txBody>
            <a:bodyPr wrap="square" rtlCol="0">
              <a:spAutoFit/>
            </a:bodyPr>
            <a:lstStyle/>
            <a:p>
              <a:r>
                <a:rPr lang="en-US" sz="900" dirty="0">
                  <a:solidFill>
                    <a:schemeClr val="bg1"/>
                  </a:solidFill>
                </a:rPr>
                <a:t>MTi5</a:t>
              </a:r>
            </a:p>
          </p:txBody>
        </p:sp>
        <p:sp>
          <p:nvSpPr>
            <p:cNvPr id="99" name="TextBox 98"/>
            <p:cNvSpPr txBox="1"/>
            <p:nvPr/>
          </p:nvSpPr>
          <p:spPr>
            <a:xfrm>
              <a:off x="2603007" y="4189684"/>
              <a:ext cx="516762" cy="230832"/>
            </a:xfrm>
            <a:prstGeom prst="rect">
              <a:avLst/>
            </a:prstGeom>
            <a:noFill/>
          </p:spPr>
          <p:txBody>
            <a:bodyPr wrap="square" rtlCol="0">
              <a:spAutoFit/>
            </a:bodyPr>
            <a:lstStyle/>
            <a:p>
              <a:r>
                <a:rPr lang="en-US" sz="900" dirty="0">
                  <a:solidFill>
                    <a:schemeClr val="bg1"/>
                  </a:solidFill>
                </a:rPr>
                <a:t>MTi6</a:t>
              </a:r>
            </a:p>
          </p:txBody>
        </p:sp>
      </p:grpSp>
      <p:sp>
        <p:nvSpPr>
          <p:cNvPr id="100" name="Freeform 99"/>
          <p:cNvSpPr/>
          <p:nvPr/>
        </p:nvSpPr>
        <p:spPr>
          <a:xfrm>
            <a:off x="4276318" y="4813514"/>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MTI1</a:t>
            </a:r>
          </a:p>
        </p:txBody>
      </p:sp>
      <p:sp>
        <p:nvSpPr>
          <p:cNvPr id="101" name="Freeform 100"/>
          <p:cNvSpPr/>
          <p:nvPr/>
        </p:nvSpPr>
        <p:spPr>
          <a:xfrm>
            <a:off x="6512479" y="5030524"/>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MTI1</a:t>
            </a:r>
          </a:p>
        </p:txBody>
      </p:sp>
      <p:sp>
        <p:nvSpPr>
          <p:cNvPr id="102" name="Trapezoid 101"/>
          <p:cNvSpPr/>
          <p:nvPr/>
        </p:nvSpPr>
        <p:spPr>
          <a:xfrm rot="16200000">
            <a:off x="7481030" y="4450604"/>
            <a:ext cx="2136752" cy="1739565"/>
          </a:xfrm>
          <a:prstGeom prst="trapezoid">
            <a:avLst>
              <a:gd name="adj" fmla="val 50517"/>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p:nvPr/>
        </p:nvSpPr>
        <p:spPr>
          <a:xfrm>
            <a:off x="6708905" y="5959277"/>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MTI4</a:t>
            </a:r>
          </a:p>
        </p:txBody>
      </p:sp>
      <p:cxnSp>
        <p:nvCxnSpPr>
          <p:cNvPr id="21" name="Straight Connector 20"/>
          <p:cNvCxnSpPr/>
          <p:nvPr/>
        </p:nvCxnSpPr>
        <p:spPr>
          <a:xfrm>
            <a:off x="6368856" y="4956230"/>
            <a:ext cx="1334503" cy="161756"/>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6321156" y="5510139"/>
            <a:ext cx="1361187" cy="174733"/>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105" name="Freeform 104"/>
          <p:cNvSpPr/>
          <p:nvPr/>
        </p:nvSpPr>
        <p:spPr>
          <a:xfrm>
            <a:off x="7024357" y="5070343"/>
            <a:ext cx="476894" cy="456183"/>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MTI3</a:t>
            </a:r>
          </a:p>
        </p:txBody>
      </p:sp>
      <p:sp>
        <p:nvSpPr>
          <p:cNvPr id="106" name="Freeform 105"/>
          <p:cNvSpPr/>
          <p:nvPr/>
        </p:nvSpPr>
        <p:spPr>
          <a:xfrm>
            <a:off x="8081632" y="4851300"/>
            <a:ext cx="733106" cy="675226"/>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MTI1</a:t>
            </a:r>
          </a:p>
        </p:txBody>
      </p:sp>
      <p:sp>
        <p:nvSpPr>
          <p:cNvPr id="108" name="Freeform 107"/>
          <p:cNvSpPr/>
          <p:nvPr/>
        </p:nvSpPr>
        <p:spPr>
          <a:xfrm>
            <a:off x="8720480" y="5391005"/>
            <a:ext cx="649454" cy="657732"/>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MTI3</a:t>
            </a:r>
          </a:p>
        </p:txBody>
      </p:sp>
      <p:cxnSp>
        <p:nvCxnSpPr>
          <p:cNvPr id="109" name="Straight Connector 108"/>
          <p:cNvCxnSpPr>
            <a:endCxn id="115" idx="2"/>
          </p:cNvCxnSpPr>
          <p:nvPr/>
        </p:nvCxnSpPr>
        <p:spPr>
          <a:xfrm>
            <a:off x="9416319" y="4256673"/>
            <a:ext cx="1556976" cy="502831"/>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endCxn id="115" idx="4"/>
          </p:cNvCxnSpPr>
          <p:nvPr/>
        </p:nvCxnSpPr>
        <p:spPr>
          <a:xfrm flipV="1">
            <a:off x="9416319" y="5924410"/>
            <a:ext cx="1556976" cy="472893"/>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112" name="Freeform 111"/>
          <p:cNvSpPr/>
          <p:nvPr/>
        </p:nvSpPr>
        <p:spPr>
          <a:xfrm>
            <a:off x="9635464" y="4798351"/>
            <a:ext cx="743192" cy="688356"/>
          </a:xfrm>
          <a:custGeom>
            <a:avLst/>
            <a:gdLst>
              <a:gd name="connsiteX0" fmla="*/ 0 w 633214"/>
              <a:gd name="connsiteY0" fmla="*/ 347455 h 694910"/>
              <a:gd name="connsiteX1" fmla="*/ 316607 w 633214"/>
              <a:gd name="connsiteY1" fmla="*/ 0 h 694910"/>
              <a:gd name="connsiteX2" fmla="*/ 633214 w 633214"/>
              <a:gd name="connsiteY2" fmla="*/ 347455 h 694910"/>
              <a:gd name="connsiteX3" fmla="*/ 316607 w 633214"/>
              <a:gd name="connsiteY3" fmla="*/ 694910 h 694910"/>
              <a:gd name="connsiteX4" fmla="*/ 0 w 633214"/>
              <a:gd name="connsiteY4" fmla="*/ 347455 h 694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214" h="694910">
                <a:moveTo>
                  <a:pt x="0" y="347455"/>
                </a:moveTo>
                <a:cubicBezTo>
                  <a:pt x="0" y="155561"/>
                  <a:pt x="141750" y="0"/>
                  <a:pt x="316607" y="0"/>
                </a:cubicBezTo>
                <a:cubicBezTo>
                  <a:pt x="491464" y="0"/>
                  <a:pt x="633214" y="155561"/>
                  <a:pt x="633214" y="347455"/>
                </a:cubicBezTo>
                <a:cubicBezTo>
                  <a:pt x="633214" y="539349"/>
                  <a:pt x="491464" y="694910"/>
                  <a:pt x="316607" y="694910"/>
                </a:cubicBezTo>
                <a:cubicBezTo>
                  <a:pt x="141750" y="694910"/>
                  <a:pt x="0" y="539349"/>
                  <a:pt x="0" y="347455"/>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512" tIns="119547" rIns="110512" bIns="119547" numCol="1" spcCol="1270" anchor="ctr" anchorCtr="0">
            <a:noAutofit/>
          </a:bodyPr>
          <a:lstStyle/>
          <a:p>
            <a:pPr lvl="0" algn="ctr" defTabSz="622300">
              <a:lnSpc>
                <a:spcPct val="90000"/>
              </a:lnSpc>
              <a:spcBef>
                <a:spcPct val="0"/>
              </a:spcBef>
              <a:spcAft>
                <a:spcPct val="35000"/>
              </a:spcAft>
            </a:pPr>
            <a:r>
              <a:rPr lang="en-US" sz="900" kern="1200" dirty="0"/>
              <a:t>MTI1</a:t>
            </a:r>
          </a:p>
        </p:txBody>
      </p:sp>
      <p:sp>
        <p:nvSpPr>
          <p:cNvPr id="115" name="Isosceles Triangle 114"/>
          <p:cNvSpPr/>
          <p:nvPr/>
        </p:nvSpPr>
        <p:spPr>
          <a:xfrm rot="5400000">
            <a:off x="10822293" y="4910505"/>
            <a:ext cx="1164906" cy="862903"/>
          </a:xfrm>
          <a:prstGeom prst="triangle">
            <a:avLst>
              <a:gd name="adj" fmla="val 519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21" name="TextBox 120"/>
          <p:cNvSpPr txBox="1"/>
          <p:nvPr/>
        </p:nvSpPr>
        <p:spPr>
          <a:xfrm>
            <a:off x="10995432" y="5084357"/>
            <a:ext cx="705231" cy="507831"/>
          </a:xfrm>
          <a:prstGeom prst="rect">
            <a:avLst/>
          </a:prstGeom>
          <a:noFill/>
        </p:spPr>
        <p:txBody>
          <a:bodyPr wrap="square" rtlCol="0">
            <a:spAutoFit/>
          </a:bodyPr>
          <a:lstStyle/>
          <a:p>
            <a:r>
              <a:rPr lang="en-US" sz="900" dirty="0">
                <a:solidFill>
                  <a:schemeClr val="bg1"/>
                </a:solidFill>
              </a:rPr>
              <a:t>C&amp;S &amp; Market Transition</a:t>
            </a:r>
          </a:p>
        </p:txBody>
      </p:sp>
      <p:sp>
        <p:nvSpPr>
          <p:cNvPr id="127" name="Bent-Up Arrow 126"/>
          <p:cNvSpPr/>
          <p:nvPr/>
        </p:nvSpPr>
        <p:spPr>
          <a:xfrm rot="10800000" flipH="1">
            <a:off x="6554336" y="5515191"/>
            <a:ext cx="476711" cy="42195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7139037" y="5712133"/>
            <a:ext cx="1590600" cy="769441"/>
          </a:xfrm>
          <a:prstGeom prst="rect">
            <a:avLst/>
          </a:prstGeom>
          <a:noFill/>
        </p:spPr>
        <p:txBody>
          <a:bodyPr wrap="square" rtlCol="0">
            <a:spAutoFit/>
          </a:bodyPr>
          <a:lstStyle/>
          <a:p>
            <a:r>
              <a:rPr lang="en-US" sz="1100" dirty="0"/>
              <a:t>MTI subject to additional scrutiny and may drop out due to missing key milestones</a:t>
            </a:r>
          </a:p>
        </p:txBody>
      </p:sp>
      <p:sp>
        <p:nvSpPr>
          <p:cNvPr id="142" name="TextBox 141"/>
          <p:cNvSpPr txBox="1"/>
          <p:nvPr/>
        </p:nvSpPr>
        <p:spPr>
          <a:xfrm>
            <a:off x="7703359" y="4262964"/>
            <a:ext cx="1663286" cy="261610"/>
          </a:xfrm>
          <a:prstGeom prst="rect">
            <a:avLst/>
          </a:prstGeom>
          <a:noFill/>
        </p:spPr>
        <p:txBody>
          <a:bodyPr wrap="square" rtlCol="0">
            <a:spAutoFit/>
          </a:bodyPr>
          <a:lstStyle/>
          <a:p>
            <a:r>
              <a:rPr lang="en-US" sz="1100" dirty="0"/>
              <a:t>Market/Program Scale up</a:t>
            </a:r>
          </a:p>
        </p:txBody>
      </p:sp>
      <p:sp>
        <p:nvSpPr>
          <p:cNvPr id="143" name="TextBox 142"/>
          <p:cNvSpPr txBox="1"/>
          <p:nvPr/>
        </p:nvSpPr>
        <p:spPr>
          <a:xfrm>
            <a:off x="9982574" y="4278969"/>
            <a:ext cx="2180498" cy="261610"/>
          </a:xfrm>
          <a:prstGeom prst="rect">
            <a:avLst/>
          </a:prstGeom>
          <a:noFill/>
        </p:spPr>
        <p:txBody>
          <a:bodyPr wrap="square" rtlCol="0">
            <a:spAutoFit/>
          </a:bodyPr>
          <a:lstStyle/>
          <a:p>
            <a:r>
              <a:rPr lang="en-US" sz="1100" dirty="0"/>
              <a:t>Monitoring/Scale Down/Transition</a:t>
            </a:r>
          </a:p>
        </p:txBody>
      </p:sp>
      <p:sp>
        <p:nvSpPr>
          <p:cNvPr id="3" name="TextBox 2">
            <a:extLst>
              <a:ext uri="{FF2B5EF4-FFF2-40B4-BE49-F238E27FC236}">
                <a16:creationId xmlns:a16="http://schemas.microsoft.com/office/drawing/2014/main" id="{21CF5ED6-1BC5-4C37-911D-5A29E998C72A}"/>
              </a:ext>
            </a:extLst>
          </p:cNvPr>
          <p:cNvSpPr txBox="1"/>
          <p:nvPr/>
        </p:nvSpPr>
        <p:spPr>
          <a:xfrm>
            <a:off x="2066177" y="4450189"/>
            <a:ext cx="1830136" cy="11839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solidFill>
                  <a:schemeClr val="tx1"/>
                </a:solidFill>
              </a:rPr>
              <a:t>MT Optimization Model auto-ranks submissions based on q</a:t>
            </a:r>
            <a:r>
              <a:rPr lang="en-US" dirty="0">
                <a:solidFill>
                  <a:schemeClr val="tx1"/>
                </a:solidFill>
                <a:sym typeface="Wingdings" panose="05000000000000000000" pitchFamily="2" charset="2"/>
              </a:rPr>
              <a:t>uantitative data</a:t>
            </a:r>
          </a:p>
          <a:p>
            <a:r>
              <a:rPr lang="en-US" dirty="0">
                <a:solidFill>
                  <a:schemeClr val="tx1"/>
                </a:solidFill>
                <a:sym typeface="Wingdings" panose="05000000000000000000" pitchFamily="2" charset="2"/>
              </a:rPr>
              <a:t> </a:t>
            </a:r>
          </a:p>
          <a:p>
            <a:endParaRPr lang="en-US" dirty="0">
              <a:solidFill>
                <a:schemeClr val="tx1"/>
              </a:solidFill>
              <a:sym typeface="Wingdings" panose="05000000000000000000" pitchFamily="2" charset="2"/>
            </a:endParaRPr>
          </a:p>
          <a:p>
            <a:endParaRPr lang="en-US" dirty="0">
              <a:solidFill>
                <a:schemeClr val="tx1"/>
              </a:solidFill>
              <a:sym typeface="Wingdings" panose="05000000000000000000" pitchFamily="2" charset="2"/>
            </a:endParaRPr>
          </a:p>
          <a:p>
            <a:r>
              <a:rPr lang="en-US" dirty="0">
                <a:solidFill>
                  <a:schemeClr val="tx1"/>
                </a:solidFill>
                <a:sym typeface="Wingdings" panose="05000000000000000000" pitchFamily="2" charset="2"/>
              </a:rPr>
              <a:t>SME’s review and validate qualitative aspects &amp; data sources</a:t>
            </a:r>
            <a:endParaRPr lang="en-US" dirty="0">
              <a:solidFill>
                <a:schemeClr val="tx1"/>
              </a:solidFill>
            </a:endParaRPr>
          </a:p>
        </p:txBody>
      </p:sp>
      <p:sp>
        <p:nvSpPr>
          <p:cNvPr id="15" name="Oval 14">
            <a:extLst>
              <a:ext uri="{FF2B5EF4-FFF2-40B4-BE49-F238E27FC236}">
                <a16:creationId xmlns:a16="http://schemas.microsoft.com/office/drawing/2014/main" id="{B2D95DBC-D8F0-4C46-B681-C7E383EE8F86}"/>
              </a:ext>
            </a:extLst>
          </p:cNvPr>
          <p:cNvSpPr/>
          <p:nvPr/>
        </p:nvSpPr>
        <p:spPr>
          <a:xfrm>
            <a:off x="4026167" y="5038577"/>
            <a:ext cx="1051955" cy="72591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Execute Contracts W/ 3P</a:t>
            </a:r>
          </a:p>
        </p:txBody>
      </p:sp>
      <p:sp>
        <p:nvSpPr>
          <p:cNvPr id="96" name="TextBox 95">
            <a:extLst>
              <a:ext uri="{FF2B5EF4-FFF2-40B4-BE49-F238E27FC236}">
                <a16:creationId xmlns:a16="http://schemas.microsoft.com/office/drawing/2014/main" id="{48E22D12-02BD-40AF-B718-B054AE8A3535}"/>
              </a:ext>
            </a:extLst>
          </p:cNvPr>
          <p:cNvSpPr txBox="1"/>
          <p:nvPr/>
        </p:nvSpPr>
        <p:spPr>
          <a:xfrm>
            <a:off x="440774" y="1709439"/>
            <a:ext cx="1590483" cy="2800767"/>
          </a:xfrm>
          <a:prstGeom prst="rect">
            <a:avLst/>
          </a:prstGeom>
          <a:noFill/>
        </p:spPr>
        <p:txBody>
          <a:bodyPr wrap="square" rtlCol="0">
            <a:spAutoFit/>
          </a:bodyPr>
          <a:lstStyle/>
          <a:p>
            <a:r>
              <a:rPr lang="en-US" sz="1100" dirty="0"/>
              <a:t>Stakeholder-informed </a:t>
            </a:r>
            <a:r>
              <a:rPr lang="en-US" sz="1100" dirty="0">
                <a:sym typeface="Wingdings" panose="05000000000000000000" pitchFamily="2" charset="2"/>
              </a:rPr>
              <a:t>prioritization framework (process, </a:t>
            </a:r>
            <a:r>
              <a:rPr lang="en-US" sz="1100" i="1" u="sng" dirty="0">
                <a:sym typeface="Wingdings" panose="05000000000000000000" pitchFamily="2" charset="2"/>
              </a:rPr>
              <a:t>Optimization Model</a:t>
            </a:r>
            <a:r>
              <a:rPr lang="en-US" sz="1100" dirty="0">
                <a:sym typeface="Wingdings" panose="05000000000000000000" pitchFamily="2" charset="2"/>
              </a:rPr>
              <a:t>, source data, etc.)… created through consensus process.</a:t>
            </a:r>
          </a:p>
          <a:p>
            <a:endParaRPr lang="en-US" sz="1100" dirty="0">
              <a:sym typeface="Wingdings" panose="05000000000000000000" pitchFamily="2" charset="2"/>
            </a:endParaRPr>
          </a:p>
          <a:p>
            <a:endParaRPr lang="en-US" sz="1100" dirty="0">
              <a:sym typeface="Wingdings" panose="05000000000000000000" pitchFamily="2" charset="2"/>
            </a:endParaRPr>
          </a:p>
          <a:p>
            <a:endParaRPr lang="en-US" sz="1100" dirty="0">
              <a:sym typeface="Wingdings" panose="05000000000000000000" pitchFamily="2" charset="2"/>
            </a:endParaRPr>
          </a:p>
          <a:p>
            <a:r>
              <a:rPr lang="en-US" sz="1100" dirty="0">
                <a:sym typeface="Wingdings" panose="05000000000000000000" pitchFamily="2" charset="2"/>
              </a:rPr>
              <a:t>Transparent criteria send clear signal to MT ecosystem. </a:t>
            </a:r>
          </a:p>
          <a:p>
            <a:endParaRPr lang="en-US" sz="1100" dirty="0">
              <a:sym typeface="Wingdings" panose="05000000000000000000" pitchFamily="2" charset="2"/>
            </a:endParaRPr>
          </a:p>
          <a:p>
            <a:r>
              <a:rPr lang="en-US" sz="1100" dirty="0">
                <a:sym typeface="Wingdings" panose="05000000000000000000" pitchFamily="2" charset="2"/>
              </a:rPr>
              <a:t>Initial budget provided by PUC</a:t>
            </a:r>
            <a:endParaRPr lang="en-US" sz="1100" dirty="0"/>
          </a:p>
          <a:p>
            <a:endParaRPr lang="en-US" sz="1100" dirty="0"/>
          </a:p>
        </p:txBody>
      </p:sp>
      <p:sp>
        <p:nvSpPr>
          <p:cNvPr id="19" name="Arrow: Right 18">
            <a:extLst>
              <a:ext uri="{FF2B5EF4-FFF2-40B4-BE49-F238E27FC236}">
                <a16:creationId xmlns:a16="http://schemas.microsoft.com/office/drawing/2014/main" id="{F1D54A19-9A1B-44B3-B28F-C2BD0C32EFB4}"/>
              </a:ext>
            </a:extLst>
          </p:cNvPr>
          <p:cNvSpPr/>
          <p:nvPr/>
        </p:nvSpPr>
        <p:spPr>
          <a:xfrm>
            <a:off x="3795404" y="5335650"/>
            <a:ext cx="410303" cy="237226"/>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5" name="TextBox 84"/>
          <p:cNvSpPr txBox="1"/>
          <p:nvPr/>
        </p:nvSpPr>
        <p:spPr>
          <a:xfrm>
            <a:off x="1892938" y="1766584"/>
            <a:ext cx="2321143" cy="2185214"/>
          </a:xfrm>
          <a:prstGeom prst="rect">
            <a:avLst/>
          </a:prstGeom>
          <a:solidFill>
            <a:schemeClr val="bg1"/>
          </a:solidFill>
        </p:spPr>
        <p:txBody>
          <a:bodyPr wrap="square" rtlCol="0">
            <a:spAutoFit/>
          </a:bodyPr>
          <a:lstStyle/>
          <a:p>
            <a:r>
              <a:rPr lang="en-US" sz="1000" dirty="0"/>
              <a:t>Idea intake includes: (1) structured data feeds into p</a:t>
            </a:r>
            <a:r>
              <a:rPr lang="en-US" sz="1000" dirty="0">
                <a:sym typeface="Wingdings" panose="05000000000000000000" pitchFamily="2" charset="2"/>
              </a:rPr>
              <a:t>rioritization model, resulting in automated ranking based on quantitative data; (2) Abstract of barrier, opportunities, and program development; (3) Supporting documents for structured data inputs</a:t>
            </a:r>
          </a:p>
          <a:p>
            <a:endParaRPr lang="en-US" sz="1100" dirty="0">
              <a:sym typeface="Wingdings" panose="05000000000000000000" pitchFamily="2" charset="2"/>
            </a:endParaRPr>
          </a:p>
          <a:p>
            <a:r>
              <a:rPr lang="en-US" sz="1100" dirty="0"/>
              <a:t>PAs/PRG/CAEECC review and validate submissions, resulting in ‘near automated’ filtering and advancement of ideas, as well as a ranked backlog </a:t>
            </a:r>
          </a:p>
        </p:txBody>
      </p:sp>
      <p:sp>
        <p:nvSpPr>
          <p:cNvPr id="111" name="Oval 110">
            <a:extLst>
              <a:ext uri="{FF2B5EF4-FFF2-40B4-BE49-F238E27FC236}">
                <a16:creationId xmlns:a16="http://schemas.microsoft.com/office/drawing/2014/main" id="{BAED8EDB-47C4-4E31-8A6C-59A80A440748}"/>
              </a:ext>
            </a:extLst>
          </p:cNvPr>
          <p:cNvSpPr/>
          <p:nvPr/>
        </p:nvSpPr>
        <p:spPr>
          <a:xfrm>
            <a:off x="6570713" y="4440063"/>
            <a:ext cx="1125478" cy="72591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solidFill>
                  <a:schemeClr val="tx1"/>
                </a:solidFill>
              </a:rPr>
              <a:t>PUC Approval / Rejection</a:t>
            </a:r>
          </a:p>
        </p:txBody>
      </p:sp>
      <p:pic>
        <p:nvPicPr>
          <p:cNvPr id="1026" name="Picture 2" descr="Image result for stakeholder process icon">
            <a:extLst>
              <a:ext uri="{FF2B5EF4-FFF2-40B4-BE49-F238E27FC236}">
                <a16:creationId xmlns:a16="http://schemas.microsoft.com/office/drawing/2014/main" id="{9E4FFD71-079F-4DE4-8E81-31C23FE7E7E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494" y="2617906"/>
            <a:ext cx="837042" cy="837042"/>
          </a:xfrm>
          <a:prstGeom prst="rect">
            <a:avLst/>
          </a:prstGeom>
          <a:noFill/>
          <a:extLst>
            <a:ext uri="{909E8E84-426E-40DD-AFC4-6F175D3DCCD1}">
              <a14:hiddenFill xmlns:a14="http://schemas.microsoft.com/office/drawing/2010/main">
                <a:solidFill>
                  <a:srgbClr val="FFFFFF"/>
                </a:solidFill>
              </a14:hiddenFill>
            </a:ext>
          </a:extLst>
        </p:spPr>
      </p:pic>
      <p:sp>
        <p:nvSpPr>
          <p:cNvPr id="125" name="Vertical Scroll 124"/>
          <p:cNvSpPr/>
          <p:nvPr/>
        </p:nvSpPr>
        <p:spPr>
          <a:xfrm>
            <a:off x="1267842" y="4313581"/>
            <a:ext cx="675323" cy="90853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Intake Form</a:t>
            </a:r>
          </a:p>
        </p:txBody>
      </p:sp>
      <p:sp>
        <p:nvSpPr>
          <p:cNvPr id="68" name="Pentagon 67"/>
          <p:cNvSpPr/>
          <p:nvPr/>
        </p:nvSpPr>
        <p:spPr>
          <a:xfrm>
            <a:off x="438833" y="4740012"/>
            <a:ext cx="946459" cy="2113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C&amp;S Program</a:t>
            </a:r>
          </a:p>
        </p:txBody>
      </p:sp>
      <p:sp>
        <p:nvSpPr>
          <p:cNvPr id="123" name="Pentagon 122"/>
          <p:cNvSpPr/>
          <p:nvPr/>
        </p:nvSpPr>
        <p:spPr>
          <a:xfrm>
            <a:off x="446010" y="4992265"/>
            <a:ext cx="946237" cy="22497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ET Program</a:t>
            </a:r>
          </a:p>
        </p:txBody>
      </p:sp>
      <p:sp>
        <p:nvSpPr>
          <p:cNvPr id="84" name="Pentagon 83"/>
          <p:cNvSpPr/>
          <p:nvPr/>
        </p:nvSpPr>
        <p:spPr>
          <a:xfrm>
            <a:off x="462889" y="4484203"/>
            <a:ext cx="929357" cy="2255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Third-Parties</a:t>
            </a:r>
          </a:p>
        </p:txBody>
      </p:sp>
      <p:sp>
        <p:nvSpPr>
          <p:cNvPr id="129" name="Isosceles Triangle 128"/>
          <p:cNvSpPr/>
          <p:nvPr/>
        </p:nvSpPr>
        <p:spPr>
          <a:xfrm>
            <a:off x="4243689" y="5699421"/>
            <a:ext cx="757773" cy="473271"/>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M1</a:t>
            </a:r>
          </a:p>
        </p:txBody>
      </p:sp>
      <p:sp>
        <p:nvSpPr>
          <p:cNvPr id="137" name="Isosceles Triangle 136">
            <a:extLst>
              <a:ext uri="{FF2B5EF4-FFF2-40B4-BE49-F238E27FC236}">
                <a16:creationId xmlns:a16="http://schemas.microsoft.com/office/drawing/2014/main" id="{984AEC19-AF24-43EE-B05C-92BCA3B0D5E2}"/>
              </a:ext>
            </a:extLst>
          </p:cNvPr>
          <p:cNvSpPr/>
          <p:nvPr/>
        </p:nvSpPr>
        <p:spPr>
          <a:xfrm>
            <a:off x="28742" y="2599716"/>
            <a:ext cx="757773" cy="473271"/>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M0</a:t>
            </a:r>
          </a:p>
        </p:txBody>
      </p:sp>
      <p:sp>
        <p:nvSpPr>
          <p:cNvPr id="132" name="Isosceles Triangle 131"/>
          <p:cNvSpPr/>
          <p:nvPr/>
        </p:nvSpPr>
        <p:spPr>
          <a:xfrm>
            <a:off x="8209256" y="4520527"/>
            <a:ext cx="757773" cy="473271"/>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M3</a:t>
            </a:r>
          </a:p>
        </p:txBody>
      </p:sp>
      <p:sp>
        <p:nvSpPr>
          <p:cNvPr id="133" name="Isosceles Triangle 132"/>
          <p:cNvSpPr/>
          <p:nvPr/>
        </p:nvSpPr>
        <p:spPr>
          <a:xfrm>
            <a:off x="8613333" y="4542785"/>
            <a:ext cx="757773" cy="473271"/>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M4</a:t>
            </a:r>
          </a:p>
        </p:txBody>
      </p:sp>
      <p:sp>
        <p:nvSpPr>
          <p:cNvPr id="134" name="Isosceles Triangle 133"/>
          <p:cNvSpPr/>
          <p:nvPr/>
        </p:nvSpPr>
        <p:spPr>
          <a:xfrm>
            <a:off x="9052130" y="4559675"/>
            <a:ext cx="757773" cy="473271"/>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M5</a:t>
            </a:r>
          </a:p>
        </p:txBody>
      </p:sp>
      <p:sp>
        <p:nvSpPr>
          <p:cNvPr id="138" name="Isosceles Triangle 137">
            <a:extLst>
              <a:ext uri="{FF2B5EF4-FFF2-40B4-BE49-F238E27FC236}">
                <a16:creationId xmlns:a16="http://schemas.microsoft.com/office/drawing/2014/main" id="{45CB9C15-5874-4734-99D3-6488FE28C92C}"/>
              </a:ext>
            </a:extLst>
          </p:cNvPr>
          <p:cNvSpPr/>
          <p:nvPr/>
        </p:nvSpPr>
        <p:spPr>
          <a:xfrm>
            <a:off x="9522524" y="4552780"/>
            <a:ext cx="757773" cy="473271"/>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Mn</a:t>
            </a:r>
          </a:p>
        </p:txBody>
      </p:sp>
      <p:cxnSp>
        <p:nvCxnSpPr>
          <p:cNvPr id="139" name="Straight Arrow Connector 138">
            <a:extLst>
              <a:ext uri="{FF2B5EF4-FFF2-40B4-BE49-F238E27FC236}">
                <a16:creationId xmlns:a16="http://schemas.microsoft.com/office/drawing/2014/main" id="{8E80FB6C-AA94-46AC-82B9-F8E68676E988}"/>
              </a:ext>
            </a:extLst>
          </p:cNvPr>
          <p:cNvCxnSpPr>
            <a:cxnSpLocks/>
            <a:stCxn id="137" idx="3"/>
          </p:cNvCxnSpPr>
          <p:nvPr/>
        </p:nvCxnSpPr>
        <p:spPr>
          <a:xfrm>
            <a:off x="407629" y="3072987"/>
            <a:ext cx="112176" cy="1166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40" name="Picture 2" descr="Image result for stakeholder process icon">
            <a:extLst>
              <a:ext uri="{FF2B5EF4-FFF2-40B4-BE49-F238E27FC236}">
                <a16:creationId xmlns:a16="http://schemas.microsoft.com/office/drawing/2014/main" id="{D734BF9E-D5EF-4F9C-B713-EFD3477590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809" y="4394345"/>
            <a:ext cx="837042" cy="837042"/>
          </a:xfrm>
          <a:prstGeom prst="rect">
            <a:avLst/>
          </a:prstGeom>
          <a:noFill/>
          <a:extLst>
            <a:ext uri="{909E8E84-426E-40DD-AFC4-6F175D3DCCD1}">
              <a14:hiddenFill xmlns:a14="http://schemas.microsoft.com/office/drawing/2010/main">
                <a:solidFill>
                  <a:srgbClr val="FFFFFF"/>
                </a:solidFill>
              </a14:hiddenFill>
            </a:ext>
          </a:extLst>
        </p:spPr>
      </p:pic>
      <p:pic>
        <p:nvPicPr>
          <p:cNvPr id="141" name="Picture 2" descr="Image result for stakeholder process icon">
            <a:extLst>
              <a:ext uri="{FF2B5EF4-FFF2-40B4-BE49-F238E27FC236}">
                <a16:creationId xmlns:a16="http://schemas.microsoft.com/office/drawing/2014/main" id="{26212CD6-DDC3-47EF-9E33-98E6D3AFF5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8841" y="-110825"/>
            <a:ext cx="837042" cy="837042"/>
          </a:xfrm>
          <a:prstGeom prst="rect">
            <a:avLst/>
          </a:prstGeom>
          <a:noFill/>
          <a:extLst>
            <a:ext uri="{909E8E84-426E-40DD-AFC4-6F175D3DCCD1}">
              <a14:hiddenFill xmlns:a14="http://schemas.microsoft.com/office/drawing/2010/main">
                <a:solidFill>
                  <a:srgbClr val="FFFFFF"/>
                </a:solidFill>
              </a14:hiddenFill>
            </a:ext>
          </a:extLst>
        </p:spPr>
      </p:pic>
      <p:sp>
        <p:nvSpPr>
          <p:cNvPr id="97" name="TextBox 96"/>
          <p:cNvSpPr txBox="1"/>
          <p:nvPr/>
        </p:nvSpPr>
        <p:spPr>
          <a:xfrm>
            <a:off x="1301992" y="4389629"/>
            <a:ext cx="694659" cy="261795"/>
          </a:xfrm>
          <a:prstGeom prst="rect">
            <a:avLst/>
          </a:prstGeom>
          <a:noFill/>
        </p:spPr>
        <p:txBody>
          <a:bodyPr wrap="square" rtlCol="0">
            <a:spAutoFit/>
          </a:bodyPr>
          <a:lstStyle/>
          <a:p>
            <a:r>
              <a:rPr lang="en-US" sz="1100" dirty="0">
                <a:solidFill>
                  <a:schemeClr val="bg1"/>
                </a:solidFill>
              </a:rPr>
              <a:t>3P RFA</a:t>
            </a:r>
          </a:p>
        </p:txBody>
      </p:sp>
      <p:sp>
        <p:nvSpPr>
          <p:cNvPr id="82" name="Flowchart: Magnetic Disk 81">
            <a:extLst>
              <a:ext uri="{FF2B5EF4-FFF2-40B4-BE49-F238E27FC236}">
                <a16:creationId xmlns:a16="http://schemas.microsoft.com/office/drawing/2014/main" id="{B30DE469-6B5F-42E7-B043-282799DC9E7E}"/>
              </a:ext>
            </a:extLst>
          </p:cNvPr>
          <p:cNvSpPr/>
          <p:nvPr/>
        </p:nvSpPr>
        <p:spPr>
          <a:xfrm>
            <a:off x="2542877" y="5921996"/>
            <a:ext cx="759899" cy="7020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Idea Backlog</a:t>
            </a:r>
          </a:p>
        </p:txBody>
      </p:sp>
      <p:sp>
        <p:nvSpPr>
          <p:cNvPr id="149" name="Arrow: Right 148">
            <a:extLst>
              <a:ext uri="{FF2B5EF4-FFF2-40B4-BE49-F238E27FC236}">
                <a16:creationId xmlns:a16="http://schemas.microsoft.com/office/drawing/2014/main" id="{7F977A2D-8455-44CF-A4F0-A53E4030B69D}"/>
              </a:ext>
            </a:extLst>
          </p:cNvPr>
          <p:cNvSpPr/>
          <p:nvPr/>
        </p:nvSpPr>
        <p:spPr>
          <a:xfrm rot="5400000">
            <a:off x="2715147" y="5002073"/>
            <a:ext cx="319984" cy="21414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Arrow: Right 149">
            <a:extLst>
              <a:ext uri="{FF2B5EF4-FFF2-40B4-BE49-F238E27FC236}">
                <a16:creationId xmlns:a16="http://schemas.microsoft.com/office/drawing/2014/main" id="{2EDCF0EE-73CA-42D3-B289-B281536BCF22}"/>
              </a:ext>
            </a:extLst>
          </p:cNvPr>
          <p:cNvSpPr/>
          <p:nvPr/>
        </p:nvSpPr>
        <p:spPr>
          <a:xfrm>
            <a:off x="1850362" y="4540124"/>
            <a:ext cx="293962" cy="237226"/>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1" name="Arrow: Right 150">
            <a:extLst>
              <a:ext uri="{FF2B5EF4-FFF2-40B4-BE49-F238E27FC236}">
                <a16:creationId xmlns:a16="http://schemas.microsoft.com/office/drawing/2014/main" id="{26D0304E-1A17-40B0-B1DB-D84547FD7B5A}"/>
              </a:ext>
            </a:extLst>
          </p:cNvPr>
          <p:cNvSpPr/>
          <p:nvPr/>
        </p:nvSpPr>
        <p:spPr>
          <a:xfrm rot="5400000">
            <a:off x="2711329" y="5668136"/>
            <a:ext cx="366038" cy="21414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Isosceles Triangle 129"/>
          <p:cNvSpPr/>
          <p:nvPr/>
        </p:nvSpPr>
        <p:spPr>
          <a:xfrm>
            <a:off x="7197232" y="4864788"/>
            <a:ext cx="757773" cy="473271"/>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M2</a:t>
            </a:r>
          </a:p>
        </p:txBody>
      </p:sp>
      <p:sp>
        <p:nvSpPr>
          <p:cNvPr id="14" name="TextBox 13">
            <a:extLst>
              <a:ext uri="{FF2B5EF4-FFF2-40B4-BE49-F238E27FC236}">
                <a16:creationId xmlns:a16="http://schemas.microsoft.com/office/drawing/2014/main" id="{2FE150DE-1EB6-41AC-8369-55917EDF1CC1}"/>
              </a:ext>
            </a:extLst>
          </p:cNvPr>
          <p:cNvSpPr txBox="1"/>
          <p:nvPr/>
        </p:nvSpPr>
        <p:spPr>
          <a:xfrm>
            <a:off x="7848401" y="131841"/>
            <a:ext cx="3058222" cy="369332"/>
          </a:xfrm>
          <a:prstGeom prst="rect">
            <a:avLst/>
          </a:prstGeom>
          <a:noFill/>
        </p:spPr>
        <p:txBody>
          <a:bodyPr wrap="square" rtlCol="0">
            <a:spAutoFit/>
          </a:bodyPr>
          <a:lstStyle/>
          <a:p>
            <a:r>
              <a:rPr lang="en-US" dirty="0"/>
              <a:t>=policy stakeholders engaged</a:t>
            </a:r>
          </a:p>
        </p:txBody>
      </p:sp>
    </p:spTree>
    <p:extLst>
      <p:ext uri="{BB962C8B-B14F-4D97-AF65-F5344CB8AC3E}">
        <p14:creationId xmlns:p14="http://schemas.microsoft.com/office/powerpoint/2010/main" val="1759676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9188" y="724594"/>
            <a:ext cx="811243" cy="276999"/>
          </a:xfrm>
          <a:prstGeom prst="rect">
            <a:avLst/>
          </a:prstGeom>
          <a:noFill/>
        </p:spPr>
        <p:txBody>
          <a:bodyPr wrap="square" rtlCol="0">
            <a:spAutoFit/>
          </a:bodyPr>
          <a:lstStyle/>
          <a:p>
            <a:r>
              <a:rPr lang="en-US" sz="1200" dirty="0"/>
              <a:t>Stage 1</a:t>
            </a:r>
          </a:p>
        </p:txBody>
      </p:sp>
      <p:sp>
        <p:nvSpPr>
          <p:cNvPr id="5" name="TextBox 4"/>
          <p:cNvSpPr txBox="1"/>
          <p:nvPr/>
        </p:nvSpPr>
        <p:spPr>
          <a:xfrm>
            <a:off x="3753993" y="724593"/>
            <a:ext cx="811243" cy="276999"/>
          </a:xfrm>
          <a:prstGeom prst="rect">
            <a:avLst/>
          </a:prstGeom>
          <a:noFill/>
        </p:spPr>
        <p:txBody>
          <a:bodyPr wrap="square" rtlCol="0">
            <a:spAutoFit/>
          </a:bodyPr>
          <a:lstStyle/>
          <a:p>
            <a:r>
              <a:rPr lang="en-US" sz="1200" dirty="0"/>
              <a:t>Stage 2</a:t>
            </a:r>
          </a:p>
        </p:txBody>
      </p:sp>
      <p:sp>
        <p:nvSpPr>
          <p:cNvPr id="6" name="TextBox 5"/>
          <p:cNvSpPr txBox="1"/>
          <p:nvPr/>
        </p:nvSpPr>
        <p:spPr>
          <a:xfrm>
            <a:off x="5198798" y="724592"/>
            <a:ext cx="811243" cy="276999"/>
          </a:xfrm>
          <a:prstGeom prst="rect">
            <a:avLst/>
          </a:prstGeom>
          <a:noFill/>
        </p:spPr>
        <p:txBody>
          <a:bodyPr wrap="square" rtlCol="0">
            <a:spAutoFit/>
          </a:bodyPr>
          <a:lstStyle/>
          <a:p>
            <a:r>
              <a:rPr lang="en-US" sz="1200" dirty="0"/>
              <a:t>Stage 3</a:t>
            </a:r>
          </a:p>
        </p:txBody>
      </p:sp>
      <p:sp>
        <p:nvSpPr>
          <p:cNvPr id="7" name="TextBox 6"/>
          <p:cNvSpPr txBox="1"/>
          <p:nvPr/>
        </p:nvSpPr>
        <p:spPr>
          <a:xfrm>
            <a:off x="6643603" y="724591"/>
            <a:ext cx="811243" cy="276999"/>
          </a:xfrm>
          <a:prstGeom prst="rect">
            <a:avLst/>
          </a:prstGeom>
          <a:noFill/>
        </p:spPr>
        <p:txBody>
          <a:bodyPr wrap="square" rtlCol="0">
            <a:spAutoFit/>
          </a:bodyPr>
          <a:lstStyle/>
          <a:p>
            <a:r>
              <a:rPr lang="en-US" sz="1200" dirty="0"/>
              <a:t>Stage 4</a:t>
            </a:r>
          </a:p>
        </p:txBody>
      </p:sp>
      <p:sp>
        <p:nvSpPr>
          <p:cNvPr id="8" name="TextBox 7"/>
          <p:cNvSpPr txBox="1"/>
          <p:nvPr/>
        </p:nvSpPr>
        <p:spPr>
          <a:xfrm>
            <a:off x="8088408" y="712813"/>
            <a:ext cx="811243" cy="276999"/>
          </a:xfrm>
          <a:prstGeom prst="rect">
            <a:avLst/>
          </a:prstGeom>
          <a:noFill/>
        </p:spPr>
        <p:txBody>
          <a:bodyPr wrap="square" rtlCol="0">
            <a:spAutoFit/>
          </a:bodyPr>
          <a:lstStyle/>
          <a:p>
            <a:r>
              <a:rPr lang="en-US" sz="1200" dirty="0"/>
              <a:t>Stage 5</a:t>
            </a:r>
          </a:p>
        </p:txBody>
      </p:sp>
      <p:sp>
        <p:nvSpPr>
          <p:cNvPr id="9" name="TextBox 8"/>
          <p:cNvSpPr txBox="1"/>
          <p:nvPr/>
        </p:nvSpPr>
        <p:spPr>
          <a:xfrm>
            <a:off x="9533213" y="710469"/>
            <a:ext cx="811243" cy="276999"/>
          </a:xfrm>
          <a:prstGeom prst="rect">
            <a:avLst/>
          </a:prstGeom>
          <a:noFill/>
        </p:spPr>
        <p:txBody>
          <a:bodyPr wrap="square" rtlCol="0">
            <a:spAutoFit/>
          </a:bodyPr>
          <a:lstStyle/>
          <a:p>
            <a:r>
              <a:rPr lang="en-US" sz="1200" dirty="0"/>
              <a:t>Stage 6</a:t>
            </a:r>
          </a:p>
        </p:txBody>
      </p:sp>
      <p:sp>
        <p:nvSpPr>
          <p:cNvPr id="10" name="TextBox 9"/>
          <p:cNvSpPr txBox="1"/>
          <p:nvPr/>
        </p:nvSpPr>
        <p:spPr>
          <a:xfrm>
            <a:off x="10978018" y="711825"/>
            <a:ext cx="811243" cy="276999"/>
          </a:xfrm>
          <a:prstGeom prst="rect">
            <a:avLst/>
          </a:prstGeom>
          <a:noFill/>
        </p:spPr>
        <p:txBody>
          <a:bodyPr wrap="square" rtlCol="0">
            <a:spAutoFit/>
          </a:bodyPr>
          <a:lstStyle/>
          <a:p>
            <a:r>
              <a:rPr lang="en-US" sz="1200" dirty="0"/>
              <a:t>Stage 7</a:t>
            </a:r>
          </a:p>
        </p:txBody>
      </p:sp>
      <p:sp>
        <p:nvSpPr>
          <p:cNvPr id="11" name="TextBox 10"/>
          <p:cNvSpPr txBox="1"/>
          <p:nvPr/>
        </p:nvSpPr>
        <p:spPr>
          <a:xfrm>
            <a:off x="1924302" y="452325"/>
            <a:ext cx="2827413" cy="276998"/>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en-US" sz="1200" dirty="0">
                <a:solidFill>
                  <a:srgbClr val="FF0000"/>
                </a:solidFill>
              </a:rPr>
              <a:t>Phase 1: </a:t>
            </a:r>
            <a:r>
              <a:rPr lang="en-US" sz="1200" dirty="0">
                <a:solidFill>
                  <a:schemeClr val="bg1">
                    <a:lumMod val="95000"/>
                  </a:schemeClr>
                </a:solidFill>
              </a:rPr>
              <a:t>Concept Development</a:t>
            </a:r>
          </a:p>
        </p:txBody>
      </p:sp>
      <p:sp>
        <p:nvSpPr>
          <p:cNvPr id="12" name="TextBox 11"/>
          <p:cNvSpPr txBox="1"/>
          <p:nvPr/>
        </p:nvSpPr>
        <p:spPr>
          <a:xfrm>
            <a:off x="4837704" y="452323"/>
            <a:ext cx="2816033" cy="276999"/>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en-US" sz="1200" dirty="0">
                <a:solidFill>
                  <a:srgbClr val="FF0000"/>
                </a:solidFill>
              </a:rPr>
              <a:t>Phase 2: </a:t>
            </a:r>
            <a:r>
              <a:rPr lang="en-US" sz="1200" dirty="0">
                <a:solidFill>
                  <a:schemeClr val="bg1">
                    <a:lumMod val="95000"/>
                  </a:schemeClr>
                </a:solidFill>
              </a:rPr>
              <a:t>Program Development</a:t>
            </a:r>
          </a:p>
        </p:txBody>
      </p:sp>
      <p:sp>
        <p:nvSpPr>
          <p:cNvPr id="13" name="TextBox 12"/>
          <p:cNvSpPr txBox="1"/>
          <p:nvPr/>
        </p:nvSpPr>
        <p:spPr>
          <a:xfrm>
            <a:off x="7784082" y="452324"/>
            <a:ext cx="4251301" cy="276999"/>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en-US" sz="1200" dirty="0">
                <a:solidFill>
                  <a:srgbClr val="FF0000"/>
                </a:solidFill>
              </a:rPr>
              <a:t>Phase 3: </a:t>
            </a:r>
            <a:r>
              <a:rPr lang="en-US" sz="1200" dirty="0">
                <a:solidFill>
                  <a:schemeClr val="bg1">
                    <a:lumMod val="95000"/>
                  </a:schemeClr>
                </a:solidFill>
              </a:rPr>
              <a:t>Market Deployment</a:t>
            </a:r>
          </a:p>
        </p:txBody>
      </p:sp>
      <p:sp>
        <p:nvSpPr>
          <p:cNvPr id="14" name="Rectangle 13"/>
          <p:cNvSpPr/>
          <p:nvPr/>
        </p:nvSpPr>
        <p:spPr>
          <a:xfrm>
            <a:off x="-111760" y="390451"/>
            <a:ext cx="440364" cy="230832"/>
          </a:xfrm>
          <a:prstGeom prst="rect">
            <a:avLst/>
          </a:prstGeom>
        </p:spPr>
        <p:txBody>
          <a:bodyPr wrap="square">
            <a:spAutoFit/>
          </a:bodyPr>
          <a:lstStyle/>
          <a:p>
            <a:endParaRPr lang="en-US" sz="900" b="1" dirty="0"/>
          </a:p>
        </p:txBody>
      </p:sp>
      <p:sp>
        <p:nvSpPr>
          <p:cNvPr id="17" name="Rectangle 16"/>
          <p:cNvSpPr/>
          <p:nvPr/>
        </p:nvSpPr>
        <p:spPr>
          <a:xfrm>
            <a:off x="978024" y="621282"/>
            <a:ext cx="11160302" cy="4099387"/>
          </a:xfrm>
          <a:prstGeom prst="rect">
            <a:avLst/>
          </a:prstGeom>
          <a:noFill/>
        </p:spPr>
      </p:sp>
      <p:sp>
        <p:nvSpPr>
          <p:cNvPr id="20" name="Freeform 19"/>
          <p:cNvSpPr/>
          <p:nvPr/>
        </p:nvSpPr>
        <p:spPr>
          <a:xfrm>
            <a:off x="1924302" y="959118"/>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Scanning &amp; Identification</a:t>
            </a:r>
            <a:r>
              <a:rPr lang="en-US" sz="1100" kern="1200" dirty="0">
                <a:solidFill>
                  <a:srgbClr val="FF0000"/>
                </a:solidFill>
              </a:rPr>
              <a:t>**</a:t>
            </a:r>
          </a:p>
        </p:txBody>
      </p:sp>
      <p:sp>
        <p:nvSpPr>
          <p:cNvPr id="21" name="Freeform 20"/>
          <p:cNvSpPr/>
          <p:nvPr/>
        </p:nvSpPr>
        <p:spPr>
          <a:xfrm>
            <a:off x="1924302" y="1528032"/>
            <a:ext cx="1376425"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solidFill>
                  <a:schemeClr val="tx1"/>
                </a:solidFill>
              </a:rPr>
              <a:t>Identification, collection and scanning of MT Concept Development Plan candidates </a:t>
            </a:r>
          </a:p>
          <a:p>
            <a:pPr marL="57150" lvl="1" indent="-57150" algn="l" defTabSz="488950">
              <a:lnSpc>
                <a:spcPct val="90000"/>
              </a:lnSpc>
              <a:spcBef>
                <a:spcPct val="0"/>
              </a:spcBef>
              <a:spcAft>
                <a:spcPct val="15000"/>
              </a:spcAft>
              <a:buChar char="••"/>
            </a:pPr>
            <a:r>
              <a:rPr lang="en-US" sz="900" dirty="0">
                <a:solidFill>
                  <a:schemeClr val="tx1"/>
                </a:solidFill>
              </a:rPr>
              <a:t>Initial assessment of market dynamics, available data and intervention strategies</a:t>
            </a:r>
            <a:endParaRPr lang="en-US" sz="900" kern="1200" dirty="0">
              <a:solidFill>
                <a:schemeClr val="tx1"/>
              </a:solidFill>
            </a:endParaRPr>
          </a:p>
          <a:p>
            <a:pPr marL="57150" lvl="1" indent="-57150" algn="l" defTabSz="488950">
              <a:lnSpc>
                <a:spcPct val="90000"/>
              </a:lnSpc>
              <a:spcBef>
                <a:spcPct val="0"/>
              </a:spcBef>
              <a:spcAft>
                <a:spcPct val="15000"/>
              </a:spcAft>
              <a:buChar char="••"/>
            </a:pPr>
            <a:r>
              <a:rPr lang="en-US" sz="900" kern="1200" dirty="0">
                <a:solidFill>
                  <a:srgbClr val="FF0000"/>
                </a:solidFill>
              </a:rPr>
              <a:t>MT </a:t>
            </a:r>
            <a:r>
              <a:rPr lang="en-US" sz="900" kern="1200" dirty="0">
                <a:solidFill>
                  <a:schemeClr val="tx1"/>
                </a:solidFill>
              </a:rPr>
              <a:t>PAs coordinate with ETP, 3Ps, C&amp;S, &amp; RA programs to prioritize market opportunities</a:t>
            </a:r>
          </a:p>
        </p:txBody>
      </p:sp>
      <p:sp>
        <p:nvSpPr>
          <p:cNvPr id="22" name="Freeform 21"/>
          <p:cNvSpPr/>
          <p:nvPr/>
        </p:nvSpPr>
        <p:spPr>
          <a:xfrm>
            <a:off x="3372986" y="959118"/>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Concept </a:t>
            </a:r>
            <a:r>
              <a:rPr lang="en-US" sz="1100" kern="1200" dirty="0">
                <a:solidFill>
                  <a:schemeClr val="bg1"/>
                </a:solidFill>
              </a:rPr>
              <a:t>Development </a:t>
            </a:r>
            <a:r>
              <a:rPr lang="en-US" sz="1100" dirty="0">
                <a:solidFill>
                  <a:schemeClr val="bg1"/>
                </a:solidFill>
              </a:rPr>
              <a:t>&amp; </a:t>
            </a:r>
            <a:r>
              <a:rPr lang="en-US" sz="1100" kern="1200" dirty="0"/>
              <a:t>Assessment</a:t>
            </a:r>
            <a:r>
              <a:rPr lang="en-US" sz="1100" kern="1200" dirty="0">
                <a:solidFill>
                  <a:srgbClr val="FF0000"/>
                </a:solidFill>
              </a:rPr>
              <a:t>**</a:t>
            </a:r>
          </a:p>
        </p:txBody>
      </p:sp>
      <p:sp>
        <p:nvSpPr>
          <p:cNvPr id="23" name="Freeform 22"/>
          <p:cNvSpPr/>
          <p:nvPr/>
        </p:nvSpPr>
        <p:spPr>
          <a:xfrm>
            <a:off x="3372986" y="1528032"/>
            <a:ext cx="1376425"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solidFill>
                  <a:srgbClr val="FF0000"/>
                </a:solidFill>
              </a:rPr>
              <a:t>MT </a:t>
            </a:r>
            <a:r>
              <a:rPr lang="en-US" sz="900" kern="1200" dirty="0"/>
              <a:t>PAs characterize the target market</a:t>
            </a:r>
          </a:p>
          <a:p>
            <a:pPr marL="57150" lvl="1" indent="-57150" algn="l" defTabSz="488950">
              <a:lnSpc>
                <a:spcPct val="90000"/>
              </a:lnSpc>
              <a:spcBef>
                <a:spcPct val="0"/>
              </a:spcBef>
              <a:spcAft>
                <a:spcPct val="15000"/>
              </a:spcAft>
              <a:buChar char="••"/>
            </a:pPr>
            <a:r>
              <a:rPr lang="en-US" sz="900" kern="1200" dirty="0"/>
              <a:t>Identify market barriers/failures for MT to address</a:t>
            </a:r>
          </a:p>
          <a:p>
            <a:pPr marL="57150" lvl="1" indent="-57150" algn="l" defTabSz="488950">
              <a:lnSpc>
                <a:spcPct val="90000"/>
              </a:lnSpc>
              <a:spcBef>
                <a:spcPct val="0"/>
              </a:spcBef>
              <a:spcAft>
                <a:spcPct val="15000"/>
              </a:spcAft>
              <a:buChar char="••"/>
            </a:pPr>
            <a:r>
              <a:rPr lang="en-US" sz="900" kern="1200" dirty="0">
                <a:solidFill>
                  <a:schemeClr val="tx1"/>
                </a:solidFill>
              </a:rPr>
              <a:t>Identify market opportunities</a:t>
            </a:r>
          </a:p>
          <a:p>
            <a:pPr marL="57150" lvl="1" indent="-57150" algn="l" defTabSz="488950">
              <a:lnSpc>
                <a:spcPct val="90000"/>
              </a:lnSpc>
              <a:spcBef>
                <a:spcPct val="0"/>
              </a:spcBef>
              <a:spcAft>
                <a:spcPct val="15000"/>
              </a:spcAft>
              <a:buChar char="••"/>
            </a:pPr>
            <a:r>
              <a:rPr lang="en-US" sz="900" dirty="0">
                <a:solidFill>
                  <a:schemeClr val="tx1"/>
                </a:solidFill>
              </a:rPr>
              <a:t>Based on market characterizations, prioritize concepts  for further assessment</a:t>
            </a:r>
            <a:endParaRPr lang="en-US" sz="900" kern="1200" dirty="0">
              <a:solidFill>
                <a:schemeClr val="tx1"/>
              </a:solidFill>
            </a:endParaRPr>
          </a:p>
          <a:p>
            <a:pPr marL="57150" lvl="1" indent="-57150" algn="l" defTabSz="488950">
              <a:lnSpc>
                <a:spcPct val="90000"/>
              </a:lnSpc>
              <a:spcBef>
                <a:spcPct val="0"/>
              </a:spcBef>
              <a:spcAft>
                <a:spcPct val="15000"/>
              </a:spcAft>
              <a:buChar char="••"/>
            </a:pPr>
            <a:endParaRPr lang="en-US" sz="900" kern="1200" dirty="0"/>
          </a:p>
        </p:txBody>
      </p:sp>
      <p:sp>
        <p:nvSpPr>
          <p:cNvPr id="25" name="Freeform 24"/>
          <p:cNvSpPr/>
          <p:nvPr/>
        </p:nvSpPr>
        <p:spPr>
          <a:xfrm>
            <a:off x="4862311" y="959118"/>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solidFill>
                  <a:schemeClr val="bg1"/>
                </a:solidFill>
              </a:rPr>
              <a:t>Market Baselines &amp; Forecasting</a:t>
            </a:r>
            <a:endParaRPr lang="en-US" sz="1100" strike="sngStrike" kern="1200" dirty="0">
              <a:solidFill>
                <a:schemeClr val="bg1"/>
              </a:solidFill>
            </a:endParaRPr>
          </a:p>
        </p:txBody>
      </p:sp>
      <p:sp>
        <p:nvSpPr>
          <p:cNvPr id="27" name="Freeform 26"/>
          <p:cNvSpPr/>
          <p:nvPr/>
        </p:nvSpPr>
        <p:spPr>
          <a:xfrm>
            <a:off x="4862311" y="1528032"/>
            <a:ext cx="1376425"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defTabSz="488950">
              <a:lnSpc>
                <a:spcPct val="90000"/>
              </a:lnSpc>
              <a:spcBef>
                <a:spcPct val="0"/>
              </a:spcBef>
              <a:spcAft>
                <a:spcPct val="15000"/>
              </a:spcAft>
              <a:buFontTx/>
              <a:buChar char="••"/>
            </a:pPr>
            <a:r>
              <a:rPr lang="en-US" sz="900" dirty="0">
                <a:solidFill>
                  <a:schemeClr val="tx1"/>
                </a:solidFill>
                <a:cs typeface="Calibri"/>
              </a:rPr>
              <a:t>Identify data needs and sources of data </a:t>
            </a:r>
            <a:r>
              <a:rPr lang="en-US" sz="900" dirty="0">
                <a:solidFill>
                  <a:srgbClr val="FF0000"/>
                </a:solidFill>
                <a:cs typeface="Calibri"/>
              </a:rPr>
              <a:t>including proprietary data, NDAs</a:t>
            </a:r>
            <a:endParaRPr lang="en-US" sz="900" dirty="0">
              <a:solidFill>
                <a:schemeClr val="tx1"/>
              </a:solidFill>
              <a:cs typeface="Calibri"/>
            </a:endParaRPr>
          </a:p>
          <a:p>
            <a:pPr marL="57150" lvl="1" indent="-57150" defTabSz="488950">
              <a:lnSpc>
                <a:spcPct val="90000"/>
              </a:lnSpc>
              <a:spcBef>
                <a:spcPct val="0"/>
              </a:spcBef>
              <a:spcAft>
                <a:spcPct val="15000"/>
              </a:spcAft>
              <a:buChar char="••"/>
            </a:pPr>
            <a:r>
              <a:rPr lang="en-US" sz="900" kern="1200" dirty="0">
                <a:solidFill>
                  <a:schemeClr val="tx1"/>
                </a:solidFill>
                <a:cs typeface="Calibri"/>
              </a:rPr>
              <a:t>Identify ways to embed EM&amp;V into pilot</a:t>
            </a:r>
          </a:p>
          <a:p>
            <a:pPr marL="57150" lvl="1" indent="-57150" defTabSz="488950">
              <a:lnSpc>
                <a:spcPct val="90000"/>
              </a:lnSpc>
              <a:spcBef>
                <a:spcPct val="0"/>
              </a:spcBef>
              <a:spcAft>
                <a:spcPct val="15000"/>
              </a:spcAft>
              <a:buChar char="••"/>
            </a:pPr>
            <a:r>
              <a:rPr lang="en-US" sz="900" dirty="0">
                <a:solidFill>
                  <a:schemeClr val="tx1"/>
                </a:solidFill>
                <a:cs typeface="Calibri"/>
              </a:rPr>
              <a:t>Develop initial baseline strategy</a:t>
            </a:r>
          </a:p>
          <a:p>
            <a:pPr marL="57150" lvl="1" indent="-57150" defTabSz="488950">
              <a:lnSpc>
                <a:spcPct val="90000"/>
              </a:lnSpc>
              <a:spcBef>
                <a:spcPct val="0"/>
              </a:spcBef>
              <a:spcAft>
                <a:spcPct val="15000"/>
              </a:spcAft>
              <a:buFontTx/>
              <a:buChar char="••"/>
            </a:pPr>
            <a:r>
              <a:rPr lang="en-US" sz="900" dirty="0">
                <a:solidFill>
                  <a:srgbClr val="FF0000"/>
                </a:solidFill>
                <a:cs typeface="Calibri"/>
              </a:rPr>
              <a:t>Consider incorporating CPUC indicators of “potentially promising” programs</a:t>
            </a:r>
          </a:p>
          <a:p>
            <a:pPr marL="0" lvl="1" defTabSz="488950">
              <a:lnSpc>
                <a:spcPct val="90000"/>
              </a:lnSpc>
              <a:spcBef>
                <a:spcPct val="0"/>
              </a:spcBef>
              <a:spcAft>
                <a:spcPct val="15000"/>
              </a:spcAft>
            </a:pPr>
            <a:endParaRPr lang="en-US" sz="900" kern="1200" dirty="0">
              <a:solidFill>
                <a:schemeClr val="tx1"/>
              </a:solidFill>
              <a:cs typeface="Calibri"/>
            </a:endParaRPr>
          </a:p>
        </p:txBody>
      </p:sp>
      <p:sp>
        <p:nvSpPr>
          <p:cNvPr id="28" name="Freeform 27"/>
          <p:cNvSpPr/>
          <p:nvPr/>
        </p:nvSpPr>
        <p:spPr>
          <a:xfrm>
            <a:off x="6321155" y="959118"/>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Strategy Testing &amp; Finalization </a:t>
            </a:r>
          </a:p>
          <a:p>
            <a:pPr lvl="0" algn="ctr" defTabSz="488950">
              <a:lnSpc>
                <a:spcPct val="90000"/>
              </a:lnSpc>
              <a:spcBef>
                <a:spcPct val="0"/>
              </a:spcBef>
              <a:spcAft>
                <a:spcPct val="35000"/>
              </a:spcAft>
            </a:pPr>
            <a:r>
              <a:rPr lang="en-US" sz="1100" kern="1200" dirty="0"/>
              <a:t>(</a:t>
            </a:r>
            <a:r>
              <a:rPr lang="en-US" sz="1100" dirty="0">
                <a:solidFill>
                  <a:srgbClr val="FF0000"/>
                </a:solidFill>
              </a:rPr>
              <a:t>Market Tests</a:t>
            </a:r>
            <a:r>
              <a:rPr lang="en-US" sz="1100" kern="1200" dirty="0"/>
              <a:t>)</a:t>
            </a:r>
          </a:p>
        </p:txBody>
      </p:sp>
      <p:sp>
        <p:nvSpPr>
          <p:cNvPr id="29" name="Freeform 28"/>
          <p:cNvSpPr/>
          <p:nvPr/>
        </p:nvSpPr>
        <p:spPr>
          <a:xfrm>
            <a:off x="6321155" y="1528032"/>
            <a:ext cx="1376425"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t>PAs coordinate with/solicit input from 3Ps to design market intervention strategies. Where needed coordinate with RA programs</a:t>
            </a:r>
          </a:p>
          <a:p>
            <a:pPr marL="57150" lvl="1" indent="-57150" defTabSz="488950">
              <a:lnSpc>
                <a:spcPct val="90000"/>
              </a:lnSpc>
              <a:spcBef>
                <a:spcPct val="0"/>
              </a:spcBef>
              <a:spcAft>
                <a:spcPct val="15000"/>
              </a:spcAft>
              <a:buChar char="••"/>
            </a:pPr>
            <a:r>
              <a:rPr lang="en-US" sz="900" kern="1200" dirty="0"/>
              <a:t>PAs develop budget, initial logic models, </a:t>
            </a:r>
            <a:r>
              <a:rPr lang="en-US" sz="900" dirty="0"/>
              <a:t>pilot milestones,</a:t>
            </a:r>
            <a:r>
              <a:rPr lang="en-US" sz="900" kern="1200" dirty="0"/>
              <a:t> and file to launch </a:t>
            </a:r>
            <a:r>
              <a:rPr lang="en-US" sz="900" dirty="0">
                <a:solidFill>
                  <a:srgbClr val="FF0000"/>
                </a:solidFill>
              </a:rPr>
              <a:t>market tests</a:t>
            </a:r>
            <a:r>
              <a:rPr lang="en-US" sz="900" dirty="0"/>
              <a:t> </a:t>
            </a:r>
          </a:p>
          <a:p>
            <a:pPr marL="57150" lvl="1" indent="-57150" defTabSz="488950">
              <a:lnSpc>
                <a:spcPct val="90000"/>
              </a:lnSpc>
              <a:spcBef>
                <a:spcPct val="0"/>
              </a:spcBef>
              <a:spcAft>
                <a:spcPct val="15000"/>
              </a:spcAft>
              <a:buChar char="••"/>
            </a:pPr>
            <a:r>
              <a:rPr lang="en-US" sz="900" dirty="0">
                <a:solidFill>
                  <a:srgbClr val="FF0000"/>
                </a:solidFill>
              </a:rPr>
              <a:t>Market tests may be </a:t>
            </a:r>
            <a:r>
              <a:rPr lang="en-US" sz="900" dirty="0" err="1">
                <a:solidFill>
                  <a:srgbClr val="FF0000"/>
                </a:solidFill>
              </a:rPr>
              <a:t>locationally</a:t>
            </a:r>
            <a:r>
              <a:rPr lang="en-US" sz="900" dirty="0">
                <a:solidFill>
                  <a:srgbClr val="FF0000"/>
                </a:solidFill>
              </a:rPr>
              <a:t> specific</a:t>
            </a:r>
          </a:p>
          <a:p>
            <a:pPr marL="57150" lvl="1" indent="-57150" algn="l" defTabSz="488950">
              <a:lnSpc>
                <a:spcPct val="90000"/>
              </a:lnSpc>
              <a:spcBef>
                <a:spcPct val="0"/>
              </a:spcBef>
              <a:spcAft>
                <a:spcPct val="15000"/>
              </a:spcAft>
              <a:buChar char="••"/>
            </a:pPr>
            <a:endParaRPr lang="en-US" sz="900" kern="1200" dirty="0"/>
          </a:p>
        </p:txBody>
      </p:sp>
      <p:sp>
        <p:nvSpPr>
          <p:cNvPr id="30" name="Freeform 29"/>
          <p:cNvSpPr/>
          <p:nvPr/>
        </p:nvSpPr>
        <p:spPr>
          <a:xfrm>
            <a:off x="7788877" y="959118"/>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pPr>
            <a:r>
              <a:rPr lang="en-US" sz="1100" kern="1200" dirty="0"/>
              <a:t>Market </a:t>
            </a:r>
          </a:p>
          <a:p>
            <a:pPr lvl="0" algn="ctr" defTabSz="488950">
              <a:lnSpc>
                <a:spcPct val="90000"/>
              </a:lnSpc>
              <a:spcBef>
                <a:spcPct val="0"/>
              </a:spcBef>
            </a:pPr>
            <a:r>
              <a:rPr lang="en-US" sz="1100" kern="1200" dirty="0"/>
              <a:t>Development</a:t>
            </a:r>
          </a:p>
        </p:txBody>
      </p:sp>
      <p:sp>
        <p:nvSpPr>
          <p:cNvPr id="31" name="Freeform 30"/>
          <p:cNvSpPr/>
          <p:nvPr/>
        </p:nvSpPr>
        <p:spPr>
          <a:xfrm>
            <a:off x="7788877" y="1528032"/>
            <a:ext cx="1443139"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defTabSz="488950">
              <a:lnSpc>
                <a:spcPct val="90000"/>
              </a:lnSpc>
              <a:spcBef>
                <a:spcPct val="0"/>
              </a:spcBef>
              <a:spcAft>
                <a:spcPct val="15000"/>
              </a:spcAft>
              <a:buChar char="••"/>
            </a:pPr>
            <a:r>
              <a:rPr lang="en-US" sz="900" dirty="0">
                <a:solidFill>
                  <a:srgbClr val="FF0000"/>
                </a:solidFill>
              </a:rPr>
              <a:t>MT </a:t>
            </a:r>
            <a:r>
              <a:rPr lang="en-US" sz="900" dirty="0"/>
              <a:t>PAs refine initiative plans from </a:t>
            </a:r>
            <a:r>
              <a:rPr lang="en-US" sz="900" dirty="0">
                <a:solidFill>
                  <a:srgbClr val="FF0000"/>
                </a:solidFill>
              </a:rPr>
              <a:t>market tests </a:t>
            </a:r>
            <a:r>
              <a:rPr lang="en-US" sz="900" dirty="0"/>
              <a:t>for full-scale MT Accords</a:t>
            </a:r>
          </a:p>
          <a:p>
            <a:pPr marL="57150" lvl="1" indent="-57150" defTabSz="488950">
              <a:lnSpc>
                <a:spcPct val="90000"/>
              </a:lnSpc>
              <a:spcBef>
                <a:spcPct val="0"/>
              </a:spcBef>
              <a:spcAft>
                <a:spcPct val="15000"/>
              </a:spcAft>
              <a:buFontTx/>
              <a:buChar char="••"/>
            </a:pPr>
            <a:r>
              <a:rPr lang="en-US" sz="900" dirty="0">
                <a:solidFill>
                  <a:schemeClr val="tx1"/>
                </a:solidFill>
                <a:cs typeface="Calibri"/>
              </a:rPr>
              <a:t>Full scale MTI: </a:t>
            </a:r>
            <a:r>
              <a:rPr lang="en-US" sz="900" dirty="0">
                <a:solidFill>
                  <a:srgbClr val="FF0000"/>
                </a:solidFill>
                <a:cs typeface="Calibri"/>
              </a:rPr>
              <a:t>MT </a:t>
            </a:r>
            <a:r>
              <a:rPr lang="en-US" sz="900" dirty="0">
                <a:solidFill>
                  <a:schemeClr val="tx1"/>
                </a:solidFill>
              </a:rPr>
              <a:t>PAs establish baselines, refined logic models, and milestones</a:t>
            </a:r>
          </a:p>
          <a:p>
            <a:pPr marL="57150" lvl="1" indent="-57150" defTabSz="488950">
              <a:lnSpc>
                <a:spcPct val="90000"/>
              </a:lnSpc>
              <a:spcBef>
                <a:spcPct val="0"/>
              </a:spcBef>
              <a:spcAft>
                <a:spcPct val="15000"/>
              </a:spcAft>
              <a:buFontTx/>
              <a:buChar char="••"/>
            </a:pPr>
            <a:r>
              <a:rPr lang="en-US" sz="900" dirty="0" err="1">
                <a:solidFill>
                  <a:schemeClr val="tx1"/>
                </a:solidFill>
                <a:cs typeface="Calibri"/>
              </a:rPr>
              <a:t>CalTF</a:t>
            </a:r>
            <a:r>
              <a:rPr lang="en-US" sz="900" dirty="0">
                <a:solidFill>
                  <a:schemeClr val="tx1"/>
                </a:solidFill>
                <a:cs typeface="Calibri"/>
              </a:rPr>
              <a:t> baseline </a:t>
            </a:r>
            <a:r>
              <a:rPr lang="en-US" sz="900" dirty="0">
                <a:solidFill>
                  <a:srgbClr val="FF0000"/>
                </a:solidFill>
                <a:cs typeface="Calibri"/>
              </a:rPr>
              <a:t>input</a:t>
            </a:r>
          </a:p>
          <a:p>
            <a:pPr marL="57150" lvl="1" indent="-57150" defTabSz="488950">
              <a:lnSpc>
                <a:spcPct val="90000"/>
              </a:lnSpc>
              <a:spcBef>
                <a:spcPct val="0"/>
              </a:spcBef>
              <a:spcAft>
                <a:spcPct val="15000"/>
              </a:spcAft>
              <a:buChar char="••"/>
            </a:pPr>
            <a:r>
              <a:rPr lang="en-US" sz="900" dirty="0">
                <a:solidFill>
                  <a:srgbClr val="FF0000"/>
                </a:solidFill>
              </a:rPr>
              <a:t>MT </a:t>
            </a:r>
            <a:r>
              <a:rPr lang="en-US" sz="900" dirty="0"/>
              <a:t>PAs present promising MT Accords  via </a:t>
            </a:r>
            <a:r>
              <a:rPr lang="en-US" sz="900" dirty="0">
                <a:solidFill>
                  <a:srgbClr val="FF0000"/>
                </a:solidFill>
              </a:rPr>
              <a:t>MTAB</a:t>
            </a:r>
          </a:p>
          <a:p>
            <a:pPr marL="57150" lvl="1" indent="-57150" defTabSz="488950">
              <a:lnSpc>
                <a:spcPct val="90000"/>
              </a:lnSpc>
              <a:spcBef>
                <a:spcPct val="0"/>
              </a:spcBef>
              <a:spcAft>
                <a:spcPct val="15000"/>
              </a:spcAft>
              <a:buChar char="••"/>
            </a:pPr>
            <a:r>
              <a:rPr lang="en-US" sz="900" dirty="0">
                <a:solidFill>
                  <a:srgbClr val="FF0000"/>
                </a:solidFill>
              </a:rPr>
              <a:t>MT </a:t>
            </a:r>
            <a:r>
              <a:rPr lang="en-US" sz="900" dirty="0"/>
              <a:t>PAs file Tier II AL. or include MT Accord in ABAL</a:t>
            </a:r>
          </a:p>
        </p:txBody>
      </p:sp>
      <p:sp>
        <p:nvSpPr>
          <p:cNvPr id="32" name="Freeform 31"/>
          <p:cNvSpPr/>
          <p:nvPr/>
        </p:nvSpPr>
        <p:spPr>
          <a:xfrm>
            <a:off x="9229690" y="955619"/>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t>Long Term Monitoring</a:t>
            </a:r>
          </a:p>
        </p:txBody>
      </p:sp>
      <p:sp>
        <p:nvSpPr>
          <p:cNvPr id="33" name="Freeform 32"/>
          <p:cNvSpPr/>
          <p:nvPr/>
        </p:nvSpPr>
        <p:spPr>
          <a:xfrm>
            <a:off x="9229690" y="1528032"/>
            <a:ext cx="1376425"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defTabSz="488950">
              <a:lnSpc>
                <a:spcPct val="90000"/>
              </a:lnSpc>
              <a:spcBef>
                <a:spcPct val="0"/>
              </a:spcBef>
              <a:spcAft>
                <a:spcPct val="15000"/>
              </a:spcAft>
              <a:buChar char="••"/>
            </a:pPr>
            <a:r>
              <a:rPr lang="en-US" sz="900" dirty="0">
                <a:solidFill>
                  <a:srgbClr val="FF0000"/>
                </a:solidFill>
              </a:rPr>
              <a:t>MT </a:t>
            </a:r>
            <a:r>
              <a:rPr lang="en-US" sz="900" dirty="0"/>
              <a:t>PAs &amp; </a:t>
            </a:r>
            <a:r>
              <a:rPr lang="en-US" sz="900" dirty="0">
                <a:solidFill>
                  <a:srgbClr val="FF0000"/>
                </a:solidFill>
              </a:rPr>
              <a:t>MT </a:t>
            </a:r>
            <a:r>
              <a:rPr lang="en-US" sz="900" dirty="0"/>
              <a:t>Advisory Board monitor interim and long-term indicators of market effects</a:t>
            </a:r>
            <a:endParaRPr lang="en-US" sz="900" dirty="0">
              <a:solidFill>
                <a:srgbClr val="FF0000"/>
              </a:solidFill>
            </a:endParaRPr>
          </a:p>
        </p:txBody>
      </p:sp>
      <p:sp>
        <p:nvSpPr>
          <p:cNvPr id="34" name="Freeform 33"/>
          <p:cNvSpPr/>
          <p:nvPr/>
        </p:nvSpPr>
        <p:spPr>
          <a:xfrm>
            <a:off x="10673332" y="955613"/>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dirty="0">
                <a:solidFill>
                  <a:schemeClr val="bg1"/>
                </a:solidFill>
              </a:rPr>
              <a:t>Transition or Sunset MTI </a:t>
            </a:r>
            <a:endParaRPr lang="en-US" sz="1100" strike="sngStrike" kern="1200" dirty="0"/>
          </a:p>
        </p:txBody>
      </p:sp>
      <p:sp>
        <p:nvSpPr>
          <p:cNvPr id="35" name="Freeform 34"/>
          <p:cNvSpPr/>
          <p:nvPr/>
        </p:nvSpPr>
        <p:spPr>
          <a:xfrm>
            <a:off x="10673332" y="1528032"/>
            <a:ext cx="1376425"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defTabSz="488950">
              <a:lnSpc>
                <a:spcPct val="90000"/>
              </a:lnSpc>
              <a:spcBef>
                <a:spcPct val="0"/>
              </a:spcBef>
              <a:spcAft>
                <a:spcPct val="15000"/>
              </a:spcAft>
              <a:buChar char="••"/>
            </a:pPr>
            <a:r>
              <a:rPr lang="en-US" sz="900" dirty="0">
                <a:solidFill>
                  <a:srgbClr val="FF0000"/>
                </a:solidFill>
              </a:rPr>
              <a:t>MT </a:t>
            </a:r>
            <a:r>
              <a:rPr lang="en-US" sz="900" dirty="0"/>
              <a:t>PAs implement exit strategy or transition strategy</a:t>
            </a:r>
          </a:p>
          <a:p>
            <a:pPr marL="57150" lvl="1" indent="-57150" defTabSz="488950">
              <a:lnSpc>
                <a:spcPct val="90000"/>
              </a:lnSpc>
              <a:spcBef>
                <a:spcPct val="0"/>
              </a:spcBef>
              <a:spcAft>
                <a:spcPct val="15000"/>
              </a:spcAft>
              <a:buChar char="••"/>
            </a:pPr>
            <a:r>
              <a:rPr lang="en-US" sz="900" dirty="0"/>
              <a:t>MTI transitioned to Codes &amp; Standards</a:t>
            </a:r>
            <a:r>
              <a:rPr lang="en-US" sz="900" dirty="0">
                <a:solidFill>
                  <a:srgbClr val="FF0000"/>
                </a:solidFill>
              </a:rPr>
              <a:t>, RA program and/or other regulatory policies.</a:t>
            </a:r>
            <a:endParaRPr lang="en-US" sz="900" dirty="0"/>
          </a:p>
          <a:p>
            <a:pPr marL="57150" lvl="1" indent="-57150" defTabSz="488950">
              <a:lnSpc>
                <a:spcPct val="90000"/>
              </a:lnSpc>
              <a:spcBef>
                <a:spcPct val="0"/>
              </a:spcBef>
              <a:spcAft>
                <a:spcPct val="15000"/>
              </a:spcAft>
              <a:buChar char="••"/>
            </a:pPr>
            <a:r>
              <a:rPr lang="en-US" sz="900" dirty="0">
                <a:solidFill>
                  <a:srgbClr val="FF0000"/>
                </a:solidFill>
              </a:rPr>
              <a:t>May require other interventions to assist w/ C&amp;S adoption, deployment, and enforcement</a:t>
            </a:r>
          </a:p>
        </p:txBody>
      </p:sp>
      <p:sp>
        <p:nvSpPr>
          <p:cNvPr id="24" name="TextBox 23"/>
          <p:cNvSpPr txBox="1"/>
          <p:nvPr/>
        </p:nvSpPr>
        <p:spPr>
          <a:xfrm>
            <a:off x="-80738" y="3698933"/>
            <a:ext cx="184731" cy="230832"/>
          </a:xfrm>
          <a:prstGeom prst="rect">
            <a:avLst/>
          </a:prstGeom>
          <a:noFill/>
        </p:spPr>
        <p:txBody>
          <a:bodyPr wrap="none" rtlCol="0">
            <a:spAutoFit/>
          </a:bodyPr>
          <a:lstStyle/>
          <a:p>
            <a:endParaRPr lang="en-US" sz="900" b="1" dirty="0"/>
          </a:p>
        </p:txBody>
      </p:sp>
      <p:sp>
        <p:nvSpPr>
          <p:cNvPr id="26" name="TextBox 25"/>
          <p:cNvSpPr txBox="1"/>
          <p:nvPr/>
        </p:nvSpPr>
        <p:spPr>
          <a:xfrm>
            <a:off x="8882013" y="6816491"/>
            <a:ext cx="184731" cy="230832"/>
          </a:xfrm>
          <a:prstGeom prst="rect">
            <a:avLst/>
          </a:prstGeom>
          <a:noFill/>
        </p:spPr>
        <p:txBody>
          <a:bodyPr wrap="none" rtlCol="0">
            <a:spAutoFit/>
          </a:bodyPr>
          <a:lstStyle/>
          <a:p>
            <a:endParaRPr lang="en-US" sz="900" b="1" dirty="0"/>
          </a:p>
        </p:txBody>
      </p:sp>
      <p:sp>
        <p:nvSpPr>
          <p:cNvPr id="2" name="TextBox 1"/>
          <p:cNvSpPr txBox="1"/>
          <p:nvPr/>
        </p:nvSpPr>
        <p:spPr>
          <a:xfrm rot="16200000">
            <a:off x="-397449" y="2254386"/>
            <a:ext cx="1310640" cy="276999"/>
          </a:xfrm>
          <a:prstGeom prst="rect">
            <a:avLst/>
          </a:prstGeom>
          <a:noFill/>
        </p:spPr>
        <p:txBody>
          <a:bodyPr wrap="square" rtlCol="0">
            <a:spAutoFit/>
          </a:bodyPr>
          <a:lstStyle/>
          <a:p>
            <a:pPr algn="ctr"/>
            <a:r>
              <a:rPr lang="en-US" sz="1200" dirty="0"/>
              <a:t>Key Activities</a:t>
            </a:r>
            <a:endParaRPr lang="en-US" dirty="0"/>
          </a:p>
        </p:txBody>
      </p:sp>
      <p:sp>
        <p:nvSpPr>
          <p:cNvPr id="19" name="TextBox 18"/>
          <p:cNvSpPr txBox="1"/>
          <p:nvPr/>
        </p:nvSpPr>
        <p:spPr>
          <a:xfrm rot="16200000">
            <a:off x="-402757" y="3791266"/>
            <a:ext cx="1310640" cy="276999"/>
          </a:xfrm>
          <a:prstGeom prst="rect">
            <a:avLst/>
          </a:prstGeom>
          <a:noFill/>
        </p:spPr>
        <p:txBody>
          <a:bodyPr wrap="square" rtlCol="0">
            <a:spAutoFit/>
          </a:bodyPr>
          <a:lstStyle/>
          <a:p>
            <a:pPr algn="ctr"/>
            <a:r>
              <a:rPr lang="en-US" sz="1200" dirty="0"/>
              <a:t>Key Outputs</a:t>
            </a:r>
            <a:endParaRPr lang="en-US" dirty="0"/>
          </a:p>
        </p:txBody>
      </p:sp>
      <p:sp>
        <p:nvSpPr>
          <p:cNvPr id="36" name="Freeform 35"/>
          <p:cNvSpPr/>
          <p:nvPr/>
        </p:nvSpPr>
        <p:spPr>
          <a:xfrm>
            <a:off x="1919507" y="3305988"/>
            <a:ext cx="1376425" cy="143240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chemeClr val="tx1"/>
                </a:solidFill>
              </a:rPr>
              <a:t>Roadmap of identified Market Transformation opportunities</a:t>
            </a:r>
          </a:p>
          <a:p>
            <a:pPr marL="57150" lvl="1" indent="-57150" algn="l" defTabSz="488950">
              <a:lnSpc>
                <a:spcPct val="90000"/>
              </a:lnSpc>
              <a:spcBef>
                <a:spcPct val="0"/>
              </a:spcBef>
              <a:spcAft>
                <a:spcPct val="15000"/>
              </a:spcAft>
              <a:buChar char="••"/>
            </a:pPr>
            <a:r>
              <a:rPr lang="en-US" sz="900" dirty="0">
                <a:solidFill>
                  <a:schemeClr val="tx1"/>
                </a:solidFill>
              </a:rPr>
              <a:t>MT opportunities may be prioritized/ grouped by intervention type, sector</a:t>
            </a: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37" name="Freeform 36"/>
          <p:cNvSpPr/>
          <p:nvPr/>
        </p:nvSpPr>
        <p:spPr>
          <a:xfrm>
            <a:off x="3368191" y="3305988"/>
            <a:ext cx="1376425" cy="143240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solidFill>
                  <a:schemeClr val="tx1"/>
                </a:solidFill>
              </a:rPr>
              <a:t>Narrowed list of MT </a:t>
            </a:r>
            <a:r>
              <a:rPr lang="en-US" sz="900" dirty="0">
                <a:solidFill>
                  <a:schemeClr val="tx1"/>
                </a:solidFill>
              </a:rPr>
              <a:t>Initiatives (MTIs)</a:t>
            </a:r>
          </a:p>
          <a:p>
            <a:pPr marL="57150" lvl="1" indent="-57150" algn="l" defTabSz="488950">
              <a:lnSpc>
                <a:spcPct val="90000"/>
              </a:lnSpc>
              <a:spcBef>
                <a:spcPct val="0"/>
              </a:spcBef>
              <a:spcAft>
                <a:spcPct val="15000"/>
              </a:spcAft>
              <a:buChar char="••"/>
            </a:pPr>
            <a:r>
              <a:rPr lang="en-US" sz="900" kern="1200" dirty="0">
                <a:solidFill>
                  <a:schemeClr val="tx1"/>
                </a:solidFill>
              </a:rPr>
              <a:t>Initial identification of </a:t>
            </a:r>
            <a:r>
              <a:rPr lang="en-US" sz="900" dirty="0">
                <a:solidFill>
                  <a:schemeClr val="tx1"/>
                </a:solidFill>
              </a:rPr>
              <a:t>MT intervention strategy/approach</a:t>
            </a:r>
            <a:endParaRPr lang="en-US" sz="900" strike="sngStrike" dirty="0">
              <a:solidFill>
                <a:schemeClr val="tx1"/>
              </a:solidFill>
            </a:endParaRPr>
          </a:p>
          <a:p>
            <a:pPr marL="57150" lvl="1" indent="-57150" algn="l" defTabSz="488950">
              <a:lnSpc>
                <a:spcPct val="90000"/>
              </a:lnSpc>
              <a:spcBef>
                <a:spcPct val="0"/>
              </a:spcBef>
              <a:spcAft>
                <a:spcPct val="15000"/>
              </a:spcAft>
              <a:buChar char="••"/>
            </a:pPr>
            <a:r>
              <a:rPr lang="en-US" sz="900" dirty="0">
                <a:solidFill>
                  <a:schemeClr val="tx1"/>
                </a:solidFill>
              </a:rPr>
              <a:t>Initial l</a:t>
            </a:r>
            <a:r>
              <a:rPr lang="en-US" sz="900" kern="1200" dirty="0">
                <a:solidFill>
                  <a:schemeClr val="tx1"/>
                </a:solidFill>
              </a:rPr>
              <a:t>ogic models and intervention theory</a:t>
            </a:r>
          </a:p>
        </p:txBody>
      </p:sp>
      <p:sp>
        <p:nvSpPr>
          <p:cNvPr id="38" name="Freeform 37"/>
          <p:cNvSpPr/>
          <p:nvPr/>
        </p:nvSpPr>
        <p:spPr>
          <a:xfrm>
            <a:off x="4857516" y="3305988"/>
            <a:ext cx="1376425" cy="143240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solidFill>
                  <a:schemeClr val="tx1"/>
                </a:solidFill>
              </a:rPr>
              <a:t>Data Collection and Analysis Plan</a:t>
            </a:r>
          </a:p>
        </p:txBody>
      </p:sp>
      <p:sp>
        <p:nvSpPr>
          <p:cNvPr id="39" name="Freeform 38"/>
          <p:cNvSpPr/>
          <p:nvPr/>
        </p:nvSpPr>
        <p:spPr>
          <a:xfrm>
            <a:off x="6316360" y="3305988"/>
            <a:ext cx="1376425" cy="143240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defTabSz="488950">
              <a:lnSpc>
                <a:spcPct val="90000"/>
              </a:lnSpc>
              <a:spcBef>
                <a:spcPct val="0"/>
              </a:spcBef>
              <a:buChar char="••"/>
            </a:pPr>
            <a:r>
              <a:rPr lang="en-US" sz="900" dirty="0"/>
              <a:t>Clearly defined market, barriers to address, intervention strategy, baseline &amp; milestones and EM&amp;V plan</a:t>
            </a:r>
          </a:p>
          <a:p>
            <a:pPr marL="57150" lvl="1" indent="-57150" defTabSz="488950">
              <a:lnSpc>
                <a:spcPct val="90000"/>
              </a:lnSpc>
              <a:spcBef>
                <a:spcPct val="0"/>
              </a:spcBef>
              <a:buFontTx/>
              <a:buChar char="••"/>
            </a:pPr>
            <a:r>
              <a:rPr lang="en-US" sz="900" dirty="0">
                <a:solidFill>
                  <a:srgbClr val="FF0000"/>
                </a:solidFill>
              </a:rPr>
              <a:t>Market </a:t>
            </a:r>
            <a:r>
              <a:rPr lang="en-US" sz="900" dirty="0">
                <a:solidFill>
                  <a:schemeClr val="tx1"/>
                </a:solidFill>
              </a:rPr>
              <a:t>testing: </a:t>
            </a:r>
            <a:r>
              <a:rPr lang="en-US" sz="900" dirty="0">
                <a:solidFill>
                  <a:srgbClr val="FF0000"/>
                </a:solidFill>
              </a:rPr>
              <a:t>MT </a:t>
            </a:r>
            <a:r>
              <a:rPr lang="en-US" sz="900" dirty="0">
                <a:solidFill>
                  <a:schemeClr val="tx1"/>
                </a:solidFill>
              </a:rPr>
              <a:t>PAs establish criteria for judging whether a </a:t>
            </a:r>
            <a:r>
              <a:rPr lang="en-US" sz="900" dirty="0">
                <a:solidFill>
                  <a:srgbClr val="FF0000"/>
                </a:solidFill>
              </a:rPr>
              <a:t>market test </a:t>
            </a:r>
            <a:r>
              <a:rPr lang="en-US" sz="900" dirty="0">
                <a:solidFill>
                  <a:schemeClr val="tx1"/>
                </a:solidFill>
              </a:rPr>
              <a:t> is successful and worthy of scaling up.</a:t>
            </a:r>
            <a:endParaRPr lang="en-US" sz="900" dirty="0">
              <a:solidFill>
                <a:srgbClr val="FF0000"/>
              </a:solidFill>
            </a:endParaRPr>
          </a:p>
          <a:p>
            <a:pPr marL="57150" lvl="1" indent="-57150" defTabSz="488950">
              <a:lnSpc>
                <a:spcPct val="90000"/>
              </a:lnSpc>
              <a:spcBef>
                <a:spcPct val="0"/>
              </a:spcBef>
              <a:buFontTx/>
              <a:buChar char="••"/>
            </a:pPr>
            <a:r>
              <a:rPr lang="en-US" sz="900" dirty="0">
                <a:solidFill>
                  <a:srgbClr val="FF0000"/>
                </a:solidFill>
              </a:rPr>
              <a:t>MT Accord(s)</a:t>
            </a:r>
          </a:p>
          <a:p>
            <a:pPr marL="57150" lvl="1" indent="-57150" algn="l" defTabSz="488950">
              <a:lnSpc>
                <a:spcPct val="90000"/>
              </a:lnSpc>
              <a:spcBef>
                <a:spcPct val="0"/>
              </a:spcBef>
              <a:spcAft>
                <a:spcPct val="15000"/>
              </a:spcAft>
              <a:buChar char="••"/>
            </a:pPr>
            <a:endParaRPr lang="en-US" sz="900" kern="1200" dirty="0">
              <a:solidFill>
                <a:schemeClr val="tx1"/>
              </a:solidFill>
            </a:endParaRPr>
          </a:p>
        </p:txBody>
      </p:sp>
      <p:sp>
        <p:nvSpPr>
          <p:cNvPr id="40" name="Freeform 39"/>
          <p:cNvSpPr/>
          <p:nvPr/>
        </p:nvSpPr>
        <p:spPr>
          <a:xfrm>
            <a:off x="7784082" y="3305988"/>
            <a:ext cx="1376425" cy="143240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defTabSz="488950">
              <a:lnSpc>
                <a:spcPct val="90000"/>
              </a:lnSpc>
              <a:spcBef>
                <a:spcPct val="0"/>
              </a:spcBef>
              <a:spcAft>
                <a:spcPct val="15000"/>
              </a:spcAft>
              <a:buFontTx/>
              <a:buChar char="••"/>
            </a:pPr>
            <a:endParaRPr lang="en-US" sz="900" dirty="0">
              <a:solidFill>
                <a:schemeClr val="tx1"/>
              </a:solidFill>
            </a:endParaRPr>
          </a:p>
          <a:p>
            <a:pPr marL="57150" lvl="1" indent="-57150" defTabSz="488950">
              <a:lnSpc>
                <a:spcPct val="90000"/>
              </a:lnSpc>
              <a:spcBef>
                <a:spcPct val="0"/>
              </a:spcBef>
              <a:spcAft>
                <a:spcPct val="15000"/>
              </a:spcAft>
              <a:buFontTx/>
              <a:buChar char="••"/>
            </a:pPr>
            <a:r>
              <a:rPr lang="en-US" sz="900" dirty="0">
                <a:solidFill>
                  <a:schemeClr val="tx1"/>
                </a:solidFill>
              </a:rPr>
              <a:t>Early EM&amp;V plan and key MT metrics for </a:t>
            </a:r>
            <a:r>
              <a:rPr lang="en-US" sz="900" dirty="0">
                <a:solidFill>
                  <a:srgbClr val="FF0000"/>
                </a:solidFill>
              </a:rPr>
              <a:t>market tests</a:t>
            </a:r>
            <a:r>
              <a:rPr lang="en-US" sz="900" dirty="0">
                <a:solidFill>
                  <a:schemeClr val="tx1"/>
                </a:solidFill>
              </a:rPr>
              <a:t> and full scale MTIs</a:t>
            </a:r>
          </a:p>
          <a:p>
            <a:pPr marL="57150" lvl="1" indent="-57150" defTabSz="488950">
              <a:lnSpc>
                <a:spcPct val="90000"/>
              </a:lnSpc>
              <a:spcBef>
                <a:spcPct val="0"/>
              </a:spcBef>
              <a:spcAft>
                <a:spcPct val="15000"/>
              </a:spcAft>
              <a:buChar char="••"/>
            </a:pPr>
            <a:r>
              <a:rPr lang="en-US" sz="900" strike="sngStrike" dirty="0">
                <a:solidFill>
                  <a:srgbClr val="FF0000"/>
                </a:solidFill>
              </a:rPr>
              <a:t>MT Accord(s)</a:t>
            </a:r>
          </a:p>
          <a:p>
            <a:pPr marL="57150" lvl="1" indent="-57150" defTabSz="488950">
              <a:lnSpc>
                <a:spcPct val="90000"/>
              </a:lnSpc>
              <a:spcBef>
                <a:spcPct val="0"/>
              </a:spcBef>
              <a:spcAft>
                <a:spcPct val="15000"/>
              </a:spcAft>
              <a:buChar char="••"/>
            </a:pPr>
            <a:endParaRPr lang="en-US" sz="900" dirty="0"/>
          </a:p>
        </p:txBody>
      </p:sp>
      <p:sp>
        <p:nvSpPr>
          <p:cNvPr id="41" name="Freeform 40"/>
          <p:cNvSpPr/>
          <p:nvPr/>
        </p:nvSpPr>
        <p:spPr>
          <a:xfrm>
            <a:off x="9224895" y="3305988"/>
            <a:ext cx="1376425" cy="143240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t>Measurable market-effects and performance indicators</a:t>
            </a:r>
          </a:p>
          <a:p>
            <a:pPr marL="57150" lvl="1" indent="-57150" algn="l" defTabSz="488950">
              <a:lnSpc>
                <a:spcPct val="90000"/>
              </a:lnSpc>
              <a:spcBef>
                <a:spcPct val="0"/>
              </a:spcBef>
              <a:spcAft>
                <a:spcPct val="15000"/>
              </a:spcAft>
              <a:buChar char="••"/>
            </a:pPr>
            <a:r>
              <a:rPr lang="en-US" sz="900" dirty="0"/>
              <a:t>Deemable elements of MTIs sent to RA programs?</a:t>
            </a:r>
            <a:endParaRPr lang="en-US" sz="900" kern="1200" dirty="0"/>
          </a:p>
        </p:txBody>
      </p:sp>
      <p:sp>
        <p:nvSpPr>
          <p:cNvPr id="42" name="Freeform 41"/>
          <p:cNvSpPr/>
          <p:nvPr/>
        </p:nvSpPr>
        <p:spPr>
          <a:xfrm>
            <a:off x="10668537" y="3305988"/>
            <a:ext cx="1376425" cy="1432401"/>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t>Market readiness for code adoption</a:t>
            </a:r>
          </a:p>
        </p:txBody>
      </p:sp>
      <p:sp>
        <p:nvSpPr>
          <p:cNvPr id="57" name="Freeform 56"/>
          <p:cNvSpPr/>
          <p:nvPr/>
        </p:nvSpPr>
        <p:spPr>
          <a:xfrm>
            <a:off x="461262" y="957270"/>
            <a:ext cx="1376425" cy="568913"/>
          </a:xfrm>
          <a:custGeom>
            <a:avLst/>
            <a:gdLst>
              <a:gd name="connsiteX0" fmla="*/ 0 w 1422284"/>
              <a:gd name="connsiteY0" fmla="*/ 0 h 568913"/>
              <a:gd name="connsiteX1" fmla="*/ 1422284 w 1422284"/>
              <a:gd name="connsiteY1" fmla="*/ 0 h 568913"/>
              <a:gd name="connsiteX2" fmla="*/ 1422284 w 1422284"/>
              <a:gd name="connsiteY2" fmla="*/ 568913 h 568913"/>
              <a:gd name="connsiteX3" fmla="*/ 0 w 1422284"/>
              <a:gd name="connsiteY3" fmla="*/ 568913 h 568913"/>
              <a:gd name="connsiteX4" fmla="*/ 0 w 1422284"/>
              <a:gd name="connsiteY4" fmla="*/ 0 h 56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568913">
                <a:moveTo>
                  <a:pt x="0" y="0"/>
                </a:moveTo>
                <a:lnTo>
                  <a:pt x="1422284" y="0"/>
                </a:lnTo>
                <a:lnTo>
                  <a:pt x="1422284" y="568913"/>
                </a:lnTo>
                <a:lnTo>
                  <a:pt x="0" y="568913"/>
                </a:lnTo>
                <a:lnTo>
                  <a:pt x="0" y="0"/>
                </a:lnTo>
                <a:close/>
              </a:path>
            </a:pathLst>
          </a:custGeom>
          <a:solidFill>
            <a:schemeClr val="bg2">
              <a:lumMod val="75000"/>
            </a:schemeClr>
          </a:solidFill>
          <a:ln>
            <a:solidFill>
              <a:schemeClr val="tx2">
                <a:lumMod val="20000"/>
                <a:lumOff val="80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a:solidFill>
                  <a:srgbClr val="FF0000"/>
                </a:solidFill>
              </a:rPr>
              <a:t>Policy Prioritization &amp; Initial Budgeting**</a:t>
            </a:r>
          </a:p>
        </p:txBody>
      </p:sp>
      <p:sp>
        <p:nvSpPr>
          <p:cNvPr id="58" name="Freeform 57"/>
          <p:cNvSpPr/>
          <p:nvPr/>
        </p:nvSpPr>
        <p:spPr>
          <a:xfrm>
            <a:off x="461262" y="1535420"/>
            <a:ext cx="1376425" cy="1641325"/>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a:solidFill>
            <a:schemeClr val="bg2">
              <a:alpha val="90000"/>
            </a:schemeClr>
          </a:solidFill>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kern="1200" dirty="0">
                <a:solidFill>
                  <a:srgbClr val="FF0000"/>
                </a:solidFill>
              </a:rPr>
              <a:t>Market Transformation Advisory Board (MTAB) guides direction for:</a:t>
            </a:r>
          </a:p>
          <a:p>
            <a:pPr marL="171450" lvl="2" indent="-115888" defTabSz="488950">
              <a:lnSpc>
                <a:spcPct val="90000"/>
              </a:lnSpc>
              <a:spcBef>
                <a:spcPct val="0"/>
              </a:spcBef>
              <a:spcAft>
                <a:spcPct val="15000"/>
              </a:spcAft>
              <a:buChar char="••"/>
            </a:pPr>
            <a:r>
              <a:rPr lang="en-US" sz="900" kern="1200" dirty="0">
                <a:solidFill>
                  <a:srgbClr val="FF0000"/>
                </a:solidFill>
              </a:rPr>
              <a:t>Policy focus for MT</a:t>
            </a:r>
          </a:p>
          <a:p>
            <a:pPr marL="171450" lvl="2" indent="-115888" defTabSz="488950">
              <a:lnSpc>
                <a:spcPct val="90000"/>
              </a:lnSpc>
              <a:spcBef>
                <a:spcPct val="0"/>
              </a:spcBef>
              <a:spcAft>
                <a:spcPct val="15000"/>
              </a:spcAft>
              <a:buChar char="••"/>
            </a:pPr>
            <a:r>
              <a:rPr lang="en-US" sz="900" dirty="0">
                <a:solidFill>
                  <a:srgbClr val="FF0000"/>
                </a:solidFill>
              </a:rPr>
              <a:t>Initial budget funding through Stage 4</a:t>
            </a:r>
            <a:endParaRPr lang="en-US" sz="900" kern="1200" dirty="0">
              <a:solidFill>
                <a:srgbClr val="FF0000"/>
              </a:solidFill>
            </a:endParaRPr>
          </a:p>
          <a:p>
            <a:pPr marL="57150" lvl="1" indent="-57150" defTabSz="488950">
              <a:lnSpc>
                <a:spcPct val="90000"/>
              </a:lnSpc>
              <a:spcBef>
                <a:spcPct val="0"/>
              </a:spcBef>
              <a:spcAft>
                <a:spcPct val="15000"/>
              </a:spcAft>
              <a:buChar char="••"/>
            </a:pPr>
            <a:r>
              <a:rPr lang="en-US" sz="900" dirty="0">
                <a:solidFill>
                  <a:srgbClr val="FF0000"/>
                </a:solidFill>
              </a:rPr>
              <a:t>Explore possibility of limited CPUC delegation of authority for decision making with appealable outcomes to CPUC.</a:t>
            </a:r>
          </a:p>
          <a:p>
            <a:pPr marL="171450" lvl="2" indent="-115888" defTabSz="488950">
              <a:lnSpc>
                <a:spcPct val="90000"/>
              </a:lnSpc>
              <a:spcBef>
                <a:spcPct val="0"/>
              </a:spcBef>
              <a:spcAft>
                <a:spcPct val="15000"/>
              </a:spcAft>
              <a:buChar char="••"/>
            </a:pPr>
            <a:endParaRPr lang="en-US" sz="900" kern="1200" dirty="0">
              <a:solidFill>
                <a:srgbClr val="FF0000"/>
              </a:solidFill>
            </a:endParaRPr>
          </a:p>
        </p:txBody>
      </p:sp>
      <p:sp>
        <p:nvSpPr>
          <p:cNvPr id="59" name="Freeform 58"/>
          <p:cNvSpPr/>
          <p:nvPr/>
        </p:nvSpPr>
        <p:spPr>
          <a:xfrm>
            <a:off x="455450" y="3330635"/>
            <a:ext cx="1376425" cy="1396137"/>
          </a:xfrm>
          <a:custGeom>
            <a:avLst/>
            <a:gdLst>
              <a:gd name="connsiteX0" fmla="*/ 0 w 1422284"/>
              <a:gd name="connsiteY0" fmla="*/ 0 h 2854800"/>
              <a:gd name="connsiteX1" fmla="*/ 1422284 w 1422284"/>
              <a:gd name="connsiteY1" fmla="*/ 0 h 2854800"/>
              <a:gd name="connsiteX2" fmla="*/ 1422284 w 1422284"/>
              <a:gd name="connsiteY2" fmla="*/ 2854800 h 2854800"/>
              <a:gd name="connsiteX3" fmla="*/ 0 w 1422284"/>
              <a:gd name="connsiteY3" fmla="*/ 2854800 h 2854800"/>
              <a:gd name="connsiteX4" fmla="*/ 0 w 1422284"/>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284" h="2854800">
                <a:moveTo>
                  <a:pt x="0" y="0"/>
                </a:moveTo>
                <a:lnTo>
                  <a:pt x="1422284" y="0"/>
                </a:lnTo>
                <a:lnTo>
                  <a:pt x="1422284" y="2854800"/>
                </a:lnTo>
                <a:lnTo>
                  <a:pt x="0" y="2854800"/>
                </a:lnTo>
                <a:lnTo>
                  <a:pt x="0" y="0"/>
                </a:lnTo>
                <a:close/>
              </a:path>
            </a:pathLst>
          </a:custGeom>
          <a:solidFill>
            <a:schemeClr val="bg2">
              <a:alpha val="90000"/>
            </a:schemeClr>
          </a:solidFill>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900" dirty="0">
                <a:solidFill>
                  <a:srgbClr val="FF0000"/>
                </a:solidFill>
              </a:rPr>
              <a:t>Strategic direction for pursuing MT Initiatives to establish initial screening and solicitation criteria</a:t>
            </a:r>
          </a:p>
          <a:p>
            <a:pPr marL="57150" lvl="1" indent="-57150" algn="l" defTabSz="488950">
              <a:lnSpc>
                <a:spcPct val="90000"/>
              </a:lnSpc>
              <a:spcBef>
                <a:spcPct val="0"/>
              </a:spcBef>
              <a:spcAft>
                <a:spcPct val="15000"/>
              </a:spcAft>
              <a:buChar char="••"/>
            </a:pPr>
            <a:r>
              <a:rPr lang="en-US" sz="900" dirty="0">
                <a:solidFill>
                  <a:srgbClr val="FF0000"/>
                </a:solidFill>
              </a:rPr>
              <a:t>Guidance to outline initial MT funding levels before solicitation of MTIs</a:t>
            </a:r>
          </a:p>
          <a:p>
            <a:pPr marL="0" lvl="1" algn="l" defTabSz="488950">
              <a:lnSpc>
                <a:spcPct val="90000"/>
              </a:lnSpc>
              <a:spcBef>
                <a:spcPct val="0"/>
              </a:spcBef>
              <a:spcAft>
                <a:spcPct val="15000"/>
              </a:spcAft>
            </a:pPr>
            <a:endParaRPr lang="en-US" sz="900" dirty="0">
              <a:solidFill>
                <a:schemeClr val="tx1"/>
              </a:solidFill>
            </a:endParaRPr>
          </a:p>
          <a:p>
            <a:pPr marL="57150" lvl="1" indent="-57150" algn="l" defTabSz="488950">
              <a:lnSpc>
                <a:spcPct val="90000"/>
              </a:lnSpc>
              <a:spcBef>
                <a:spcPct val="0"/>
              </a:spcBef>
              <a:spcAft>
                <a:spcPct val="15000"/>
              </a:spcAft>
              <a:buChar char="••"/>
            </a:pPr>
            <a:endParaRPr lang="en-US" sz="900" kern="1200" dirty="0">
              <a:solidFill>
                <a:srgbClr val="FF0000"/>
              </a:solidFill>
            </a:endParaRPr>
          </a:p>
        </p:txBody>
      </p:sp>
      <p:sp>
        <p:nvSpPr>
          <p:cNvPr id="87" name="TextBox 86"/>
          <p:cNvSpPr txBox="1"/>
          <p:nvPr/>
        </p:nvSpPr>
        <p:spPr>
          <a:xfrm rot="16200000">
            <a:off x="-374331" y="6217943"/>
            <a:ext cx="1243517" cy="280437"/>
          </a:xfrm>
          <a:prstGeom prst="rect">
            <a:avLst/>
          </a:prstGeom>
          <a:noFill/>
        </p:spPr>
        <p:txBody>
          <a:bodyPr wrap="square" rtlCol="0">
            <a:spAutoFit/>
          </a:bodyPr>
          <a:lstStyle/>
          <a:p>
            <a:pPr algn="ctr"/>
            <a:r>
              <a:rPr lang="en-US" sz="1200" dirty="0"/>
              <a:t>Process</a:t>
            </a:r>
            <a:endParaRPr lang="en-US" dirty="0"/>
          </a:p>
        </p:txBody>
      </p:sp>
      <p:sp>
        <p:nvSpPr>
          <p:cNvPr id="88" name="Notched Right Arrow 87"/>
          <p:cNvSpPr/>
          <p:nvPr/>
        </p:nvSpPr>
        <p:spPr>
          <a:xfrm>
            <a:off x="456468" y="6156447"/>
            <a:ext cx="11635878" cy="466928"/>
          </a:xfrm>
          <a:prstGeom prst="notched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Hexagon 88"/>
          <p:cNvSpPr/>
          <p:nvPr/>
        </p:nvSpPr>
        <p:spPr>
          <a:xfrm>
            <a:off x="1314183" y="6037536"/>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0. MT Ideas Submitted via Ideation Process</a:t>
            </a:r>
          </a:p>
        </p:txBody>
      </p:sp>
      <p:sp>
        <p:nvSpPr>
          <p:cNvPr id="90" name="Hexagon 89"/>
          <p:cNvSpPr/>
          <p:nvPr/>
        </p:nvSpPr>
        <p:spPr>
          <a:xfrm>
            <a:off x="4334607" y="6043332"/>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2b. MTI Reviewed by </a:t>
            </a:r>
            <a:r>
              <a:rPr lang="en-US" sz="800" dirty="0">
                <a:solidFill>
                  <a:srgbClr val="FF0000"/>
                </a:solidFill>
              </a:rPr>
              <a:t>MTAB </a:t>
            </a:r>
            <a:r>
              <a:rPr lang="en-US" sz="800" dirty="0"/>
              <a:t> then CPUC</a:t>
            </a:r>
          </a:p>
        </p:txBody>
      </p:sp>
      <p:sp>
        <p:nvSpPr>
          <p:cNvPr id="91" name="Hexagon 90"/>
          <p:cNvSpPr/>
          <p:nvPr/>
        </p:nvSpPr>
        <p:spPr>
          <a:xfrm>
            <a:off x="3186041" y="6040973"/>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2a. </a:t>
            </a:r>
            <a:r>
              <a:rPr lang="en-US" sz="800" dirty="0">
                <a:solidFill>
                  <a:srgbClr val="FF0000"/>
                </a:solidFill>
              </a:rPr>
              <a:t>MT PAs</a:t>
            </a:r>
            <a:r>
              <a:rPr lang="en-US" sz="800" dirty="0"/>
              <a:t> Develop </a:t>
            </a:r>
          </a:p>
          <a:p>
            <a:pPr algn="ctr" defTabSz="488950">
              <a:lnSpc>
                <a:spcPct val="90000"/>
              </a:lnSpc>
              <a:spcBef>
                <a:spcPct val="0"/>
              </a:spcBef>
            </a:pPr>
            <a:r>
              <a:rPr lang="en-US" sz="800" dirty="0"/>
              <a:t>3-5 MT Initiatives (MTIs)</a:t>
            </a:r>
          </a:p>
        </p:txBody>
      </p:sp>
      <p:sp>
        <p:nvSpPr>
          <p:cNvPr id="92" name="Hexagon 91"/>
          <p:cNvSpPr/>
          <p:nvPr/>
        </p:nvSpPr>
        <p:spPr>
          <a:xfrm>
            <a:off x="5483173" y="6044889"/>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3. </a:t>
            </a:r>
            <a:r>
              <a:rPr lang="en-US" sz="800" dirty="0">
                <a:solidFill>
                  <a:srgbClr val="FF0000"/>
                </a:solidFill>
              </a:rPr>
              <a:t>MT PAs</a:t>
            </a:r>
            <a:r>
              <a:rPr lang="en-US" sz="800" dirty="0"/>
              <a:t> file Tier I/II ALs for MT </a:t>
            </a:r>
            <a:r>
              <a:rPr lang="en-US" sz="800" dirty="0">
                <a:solidFill>
                  <a:srgbClr val="FF0000"/>
                </a:solidFill>
              </a:rPr>
              <a:t>Market Tests</a:t>
            </a:r>
          </a:p>
        </p:txBody>
      </p:sp>
      <p:sp>
        <p:nvSpPr>
          <p:cNvPr id="93" name="Hexagon 92"/>
          <p:cNvSpPr/>
          <p:nvPr/>
        </p:nvSpPr>
        <p:spPr>
          <a:xfrm>
            <a:off x="6515400" y="6044889"/>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4. </a:t>
            </a:r>
            <a:r>
              <a:rPr lang="en-US" sz="800" dirty="0">
                <a:solidFill>
                  <a:srgbClr val="FF0000"/>
                </a:solidFill>
              </a:rPr>
              <a:t>MT PAs </a:t>
            </a:r>
            <a:r>
              <a:rPr lang="en-US" sz="800" dirty="0"/>
              <a:t>implement MT Pilots</a:t>
            </a:r>
          </a:p>
        </p:txBody>
      </p:sp>
      <p:sp>
        <p:nvSpPr>
          <p:cNvPr id="94" name="Hexagon 93"/>
          <p:cNvSpPr/>
          <p:nvPr/>
        </p:nvSpPr>
        <p:spPr>
          <a:xfrm>
            <a:off x="7929121" y="6044889"/>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5. </a:t>
            </a:r>
            <a:r>
              <a:rPr lang="en-US" sz="800" dirty="0">
                <a:solidFill>
                  <a:srgbClr val="FF0000"/>
                </a:solidFill>
              </a:rPr>
              <a:t>MT PAs </a:t>
            </a:r>
            <a:r>
              <a:rPr lang="en-US" sz="800" dirty="0"/>
              <a:t>develop MT Accords and file w/ CPUC</a:t>
            </a:r>
          </a:p>
        </p:txBody>
      </p:sp>
      <p:sp>
        <p:nvSpPr>
          <p:cNvPr id="95" name="Rectangle 94"/>
          <p:cNvSpPr/>
          <p:nvPr/>
        </p:nvSpPr>
        <p:spPr>
          <a:xfrm>
            <a:off x="955000" y="5584519"/>
            <a:ext cx="575126" cy="470310"/>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spcAft>
                <a:spcPct val="35000"/>
              </a:spcAft>
            </a:pPr>
            <a:r>
              <a:rPr lang="en-US" sz="900" dirty="0"/>
              <a:t>MT Intake form</a:t>
            </a:r>
          </a:p>
        </p:txBody>
      </p:sp>
      <p:sp>
        <p:nvSpPr>
          <p:cNvPr id="96" name="Bent Arrow 95"/>
          <p:cNvSpPr/>
          <p:nvPr/>
        </p:nvSpPr>
        <p:spPr>
          <a:xfrm rot="5400000">
            <a:off x="1621173" y="5676751"/>
            <a:ext cx="275473" cy="472366"/>
          </a:xfrm>
          <a:prstGeom prst="bentArrow">
            <a:avLst>
              <a:gd name="adj1" fmla="val 25000"/>
              <a:gd name="adj2" fmla="val 31481"/>
              <a:gd name="adj3" fmla="val 25000"/>
              <a:gd name="adj4" fmla="val 636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7" name="Hexagon 96"/>
          <p:cNvSpPr/>
          <p:nvPr/>
        </p:nvSpPr>
        <p:spPr>
          <a:xfrm>
            <a:off x="2267075" y="6037221"/>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1. MT Ideas Shared at </a:t>
            </a:r>
            <a:r>
              <a:rPr lang="en-US" sz="800" dirty="0">
                <a:solidFill>
                  <a:srgbClr val="FF0000"/>
                </a:solidFill>
              </a:rPr>
              <a:t>MTAB</a:t>
            </a:r>
          </a:p>
        </p:txBody>
      </p:sp>
      <p:sp>
        <p:nvSpPr>
          <p:cNvPr id="98" name="Hexagon 97"/>
          <p:cNvSpPr/>
          <p:nvPr/>
        </p:nvSpPr>
        <p:spPr>
          <a:xfrm>
            <a:off x="9525680" y="6022370"/>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6. Ongoing Monitoring of MTIs via </a:t>
            </a:r>
            <a:r>
              <a:rPr lang="en-US" sz="800" dirty="0">
                <a:solidFill>
                  <a:srgbClr val="FF0000"/>
                </a:solidFill>
              </a:rPr>
              <a:t>MT PAs</a:t>
            </a:r>
            <a:r>
              <a:rPr lang="en-US" sz="800" dirty="0"/>
              <a:t> and </a:t>
            </a:r>
            <a:r>
              <a:rPr lang="en-US" sz="800" dirty="0">
                <a:solidFill>
                  <a:srgbClr val="FF0000"/>
                </a:solidFill>
              </a:rPr>
              <a:t>MTAB</a:t>
            </a:r>
          </a:p>
        </p:txBody>
      </p:sp>
      <p:sp>
        <p:nvSpPr>
          <p:cNvPr id="99" name="TextBox 98"/>
          <p:cNvSpPr txBox="1"/>
          <p:nvPr/>
        </p:nvSpPr>
        <p:spPr>
          <a:xfrm rot="16200000">
            <a:off x="-251786" y="5282044"/>
            <a:ext cx="920921" cy="461665"/>
          </a:xfrm>
          <a:prstGeom prst="rect">
            <a:avLst/>
          </a:prstGeom>
          <a:noFill/>
        </p:spPr>
        <p:txBody>
          <a:bodyPr wrap="square" rtlCol="0">
            <a:spAutoFit/>
          </a:bodyPr>
          <a:lstStyle/>
          <a:p>
            <a:pPr algn="ctr"/>
            <a:r>
              <a:rPr lang="en-US" sz="1200" dirty="0"/>
              <a:t>Key Questions</a:t>
            </a:r>
            <a:endParaRPr lang="en-US" dirty="0"/>
          </a:p>
        </p:txBody>
      </p:sp>
      <p:sp>
        <p:nvSpPr>
          <p:cNvPr id="104" name="Hexagon 103"/>
          <p:cNvSpPr/>
          <p:nvPr/>
        </p:nvSpPr>
        <p:spPr>
          <a:xfrm>
            <a:off x="10809013" y="6022370"/>
            <a:ext cx="952892" cy="715118"/>
          </a:xfrm>
          <a:prstGeom prst="hexagon">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t>7. Transition</a:t>
            </a:r>
          </a:p>
          <a:p>
            <a:pPr algn="ctr" defTabSz="488950">
              <a:lnSpc>
                <a:spcPct val="90000"/>
              </a:lnSpc>
              <a:spcBef>
                <a:spcPct val="0"/>
              </a:spcBef>
            </a:pPr>
            <a:r>
              <a:rPr lang="en-US" sz="800" dirty="0"/>
              <a:t>Or Cancelation of MTI</a:t>
            </a:r>
          </a:p>
        </p:txBody>
      </p:sp>
      <p:sp>
        <p:nvSpPr>
          <p:cNvPr id="3" name="Rectangle 2">
            <a:extLst>
              <a:ext uri="{FF2B5EF4-FFF2-40B4-BE49-F238E27FC236}">
                <a16:creationId xmlns:a16="http://schemas.microsoft.com/office/drawing/2014/main" id="{294EDFB5-7F8A-4412-B315-2535332129F2}"/>
              </a:ext>
            </a:extLst>
          </p:cNvPr>
          <p:cNvSpPr/>
          <p:nvPr/>
        </p:nvSpPr>
        <p:spPr>
          <a:xfrm>
            <a:off x="9175007" y="1524526"/>
            <a:ext cx="64008" cy="1667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a:off x="-1" y="45638"/>
            <a:ext cx="11568545" cy="369332"/>
          </a:xfrm>
          <a:prstGeom prst="rect">
            <a:avLst/>
          </a:prstGeom>
          <a:noFill/>
        </p:spPr>
        <p:txBody>
          <a:bodyPr wrap="square" rtlCol="0">
            <a:spAutoFit/>
          </a:bodyPr>
          <a:lstStyle/>
          <a:p>
            <a:r>
              <a:rPr lang="en-US" dirty="0"/>
              <a:t>CAEECC Market Transformation Working Group Revised Stage Gate Process</a:t>
            </a:r>
          </a:p>
        </p:txBody>
      </p:sp>
      <p:sp>
        <p:nvSpPr>
          <p:cNvPr id="68" name="Content Placeholder 2">
            <a:extLst>
              <a:ext uri="{FF2B5EF4-FFF2-40B4-BE49-F238E27FC236}">
                <a16:creationId xmlns:a16="http://schemas.microsoft.com/office/drawing/2014/main" id="{EA333627-4109-4E3E-A8CC-9AB0B8CC27A2}"/>
              </a:ext>
            </a:extLst>
          </p:cNvPr>
          <p:cNvSpPr txBox="1">
            <a:spLocks/>
          </p:cNvSpPr>
          <p:nvPr/>
        </p:nvSpPr>
        <p:spPr>
          <a:xfrm>
            <a:off x="8701534" y="74425"/>
            <a:ext cx="3435400" cy="341795"/>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indent="-457200" algn="r">
              <a:lnSpc>
                <a:spcPct val="110000"/>
              </a:lnSpc>
              <a:spcBef>
                <a:spcPts val="0"/>
              </a:spcBef>
              <a:defRPr/>
            </a:pPr>
            <a:r>
              <a:rPr lang="en-US" sz="1800" noProof="0" dirty="0">
                <a:solidFill>
                  <a:prstClr val="black"/>
                </a:solidFill>
              </a:rPr>
              <a:t>Note: Edits shown in </a:t>
            </a:r>
            <a:r>
              <a:rPr lang="en-US" sz="1800" noProof="0" dirty="0">
                <a:solidFill>
                  <a:srgbClr val="FF0000"/>
                </a:solidFill>
              </a:rPr>
              <a:t>red text</a:t>
            </a:r>
            <a:endParaRPr kumimoji="0" lang="en-US" sz="1800" b="0" i="0" u="none" strike="noStrike" kern="1200" cap="none" spc="0" normalizeH="0" baseline="0" noProof="0" dirty="0">
              <a:ln>
                <a:noFill/>
              </a:ln>
              <a:solidFill>
                <a:srgbClr val="FF0000"/>
              </a:solidFill>
              <a:effectLst/>
              <a:uLnTx/>
              <a:uFillTx/>
            </a:endParaRPr>
          </a:p>
        </p:txBody>
      </p:sp>
      <p:sp>
        <p:nvSpPr>
          <p:cNvPr id="69" name="Diamond 68"/>
          <p:cNvSpPr/>
          <p:nvPr/>
        </p:nvSpPr>
        <p:spPr>
          <a:xfrm>
            <a:off x="4503404" y="2912517"/>
            <a:ext cx="600390" cy="649965"/>
          </a:xfrm>
          <a:prstGeom prst="diamo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FF0000"/>
                </a:solidFill>
              </a:rPr>
              <a:t>D1</a:t>
            </a:r>
          </a:p>
        </p:txBody>
      </p:sp>
      <p:sp>
        <p:nvSpPr>
          <p:cNvPr id="70" name="Diamond 69"/>
          <p:cNvSpPr/>
          <p:nvPr/>
        </p:nvSpPr>
        <p:spPr>
          <a:xfrm>
            <a:off x="7439675" y="2938628"/>
            <a:ext cx="600390" cy="649965"/>
          </a:xfrm>
          <a:prstGeom prst="diamo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FF0000"/>
                </a:solidFill>
              </a:rPr>
              <a:t>D2</a:t>
            </a:r>
          </a:p>
        </p:txBody>
      </p:sp>
      <p:sp>
        <p:nvSpPr>
          <p:cNvPr id="71" name="Diamond 70"/>
          <p:cNvSpPr/>
          <p:nvPr/>
        </p:nvSpPr>
        <p:spPr>
          <a:xfrm>
            <a:off x="10350403" y="2930367"/>
            <a:ext cx="600390" cy="649965"/>
          </a:xfrm>
          <a:prstGeom prst="diamo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FF0000"/>
                </a:solidFill>
              </a:rPr>
              <a:t>D3</a:t>
            </a:r>
          </a:p>
        </p:txBody>
      </p:sp>
      <p:sp>
        <p:nvSpPr>
          <p:cNvPr id="76" name="TextBox 75"/>
          <p:cNvSpPr txBox="1"/>
          <p:nvPr/>
        </p:nvSpPr>
        <p:spPr>
          <a:xfrm>
            <a:off x="391849" y="4957328"/>
            <a:ext cx="10269898" cy="246221"/>
          </a:xfrm>
          <a:prstGeom prst="rect">
            <a:avLst/>
          </a:prstGeom>
          <a:noFill/>
          <a:ln w="3175">
            <a:noFill/>
          </a:ln>
        </p:spPr>
        <p:txBody>
          <a:bodyPr wrap="square" rtlCol="0">
            <a:spAutoFit/>
          </a:bodyPr>
          <a:lstStyle/>
          <a:p>
            <a:r>
              <a:rPr lang="en-US" sz="1000" dirty="0">
                <a:solidFill>
                  <a:srgbClr val="FF0000"/>
                </a:solidFill>
              </a:rPr>
              <a:t>**Use publicly available, existing data for Stages 0-2 then proprietary data under Non-Disclosure Agreements (NDAs) for subsequent stages, MTIs should be winnowed down during stage gates</a:t>
            </a:r>
          </a:p>
        </p:txBody>
      </p:sp>
      <p:sp>
        <p:nvSpPr>
          <p:cNvPr id="77" name="TextBox 76">
            <a:extLst>
              <a:ext uri="{FF2B5EF4-FFF2-40B4-BE49-F238E27FC236}">
                <a16:creationId xmlns:a16="http://schemas.microsoft.com/office/drawing/2014/main" id="{7ED5A18D-76E4-4444-B17E-0AD19B8590B8}"/>
              </a:ext>
            </a:extLst>
          </p:cNvPr>
          <p:cNvSpPr txBox="1"/>
          <p:nvPr/>
        </p:nvSpPr>
        <p:spPr>
          <a:xfrm>
            <a:off x="380015" y="5129013"/>
            <a:ext cx="1667547" cy="400110"/>
          </a:xfrm>
          <a:prstGeom prst="rect">
            <a:avLst/>
          </a:prstGeom>
          <a:noFill/>
        </p:spPr>
        <p:txBody>
          <a:bodyPr wrap="square" rtlCol="0">
            <a:spAutoFit/>
          </a:bodyPr>
          <a:lstStyle/>
          <a:p>
            <a:r>
              <a:rPr lang="en-US" sz="1000" b="1" dirty="0"/>
              <a:t>What are good </a:t>
            </a:r>
            <a:r>
              <a:rPr lang="en-US" sz="1000" b="1" dirty="0">
                <a:solidFill>
                  <a:srgbClr val="FF0000"/>
                </a:solidFill>
              </a:rPr>
              <a:t>policy applications for MT?</a:t>
            </a:r>
          </a:p>
        </p:txBody>
      </p:sp>
      <p:sp>
        <p:nvSpPr>
          <p:cNvPr id="78" name="TextBox 77">
            <a:extLst>
              <a:ext uri="{FF2B5EF4-FFF2-40B4-BE49-F238E27FC236}">
                <a16:creationId xmlns:a16="http://schemas.microsoft.com/office/drawing/2014/main" id="{EE1AEDDD-8338-2246-8994-D4039B9C46CA}"/>
              </a:ext>
            </a:extLst>
          </p:cNvPr>
          <p:cNvSpPr txBox="1"/>
          <p:nvPr/>
        </p:nvSpPr>
        <p:spPr>
          <a:xfrm>
            <a:off x="1914949" y="5131720"/>
            <a:ext cx="1376425" cy="707886"/>
          </a:xfrm>
          <a:prstGeom prst="rect">
            <a:avLst/>
          </a:prstGeom>
          <a:noFill/>
        </p:spPr>
        <p:txBody>
          <a:bodyPr wrap="square" rtlCol="0">
            <a:spAutoFit/>
          </a:bodyPr>
          <a:lstStyle/>
          <a:p>
            <a:r>
              <a:rPr lang="en-US" sz="1000" b="1" dirty="0"/>
              <a:t>Why are they good candidates for further MT Development and Research? How good?</a:t>
            </a:r>
          </a:p>
        </p:txBody>
      </p:sp>
      <p:sp>
        <p:nvSpPr>
          <p:cNvPr id="79" name="TextBox 78">
            <a:extLst>
              <a:ext uri="{FF2B5EF4-FFF2-40B4-BE49-F238E27FC236}">
                <a16:creationId xmlns:a16="http://schemas.microsoft.com/office/drawing/2014/main" id="{090CB248-7179-FC41-B215-0C2F77F70807}"/>
              </a:ext>
            </a:extLst>
          </p:cNvPr>
          <p:cNvSpPr txBox="1"/>
          <p:nvPr/>
        </p:nvSpPr>
        <p:spPr>
          <a:xfrm>
            <a:off x="3220264" y="5148319"/>
            <a:ext cx="1376425" cy="707886"/>
          </a:xfrm>
          <a:prstGeom prst="rect">
            <a:avLst/>
          </a:prstGeom>
          <a:noFill/>
        </p:spPr>
        <p:txBody>
          <a:bodyPr wrap="square" rtlCol="0">
            <a:spAutoFit/>
          </a:bodyPr>
          <a:lstStyle/>
          <a:p>
            <a:r>
              <a:rPr lang="en-US" sz="1000" b="1" dirty="0"/>
              <a:t>What do the Development Plan results tell us about these MTI candidates?</a:t>
            </a:r>
          </a:p>
        </p:txBody>
      </p:sp>
      <p:sp>
        <p:nvSpPr>
          <p:cNvPr id="80" name="TextBox 79">
            <a:extLst>
              <a:ext uri="{FF2B5EF4-FFF2-40B4-BE49-F238E27FC236}">
                <a16:creationId xmlns:a16="http://schemas.microsoft.com/office/drawing/2014/main" id="{9A9263C5-9B90-1C4D-9A69-8846382BCC8B}"/>
              </a:ext>
            </a:extLst>
          </p:cNvPr>
          <p:cNvSpPr txBox="1"/>
          <p:nvPr/>
        </p:nvSpPr>
        <p:spPr>
          <a:xfrm>
            <a:off x="4739930" y="5146374"/>
            <a:ext cx="1630947" cy="707886"/>
          </a:xfrm>
          <a:prstGeom prst="rect">
            <a:avLst/>
          </a:prstGeom>
          <a:noFill/>
        </p:spPr>
        <p:txBody>
          <a:bodyPr wrap="square" rtlCol="0">
            <a:spAutoFit/>
          </a:bodyPr>
          <a:lstStyle/>
          <a:p>
            <a:r>
              <a:rPr lang="en-US" sz="1000" b="1" dirty="0"/>
              <a:t>Why are they good candidates for further MT Development and Research?</a:t>
            </a:r>
          </a:p>
        </p:txBody>
      </p:sp>
      <p:sp>
        <p:nvSpPr>
          <p:cNvPr id="81" name="TextBox 80">
            <a:extLst>
              <a:ext uri="{FF2B5EF4-FFF2-40B4-BE49-F238E27FC236}">
                <a16:creationId xmlns:a16="http://schemas.microsoft.com/office/drawing/2014/main" id="{9A9263C5-9B90-1C4D-9A69-8846382BCC8B}"/>
              </a:ext>
            </a:extLst>
          </p:cNvPr>
          <p:cNvSpPr txBox="1"/>
          <p:nvPr/>
        </p:nvSpPr>
        <p:spPr>
          <a:xfrm>
            <a:off x="6238694" y="5145015"/>
            <a:ext cx="1589417" cy="861774"/>
          </a:xfrm>
          <a:prstGeom prst="rect">
            <a:avLst/>
          </a:prstGeom>
          <a:noFill/>
        </p:spPr>
        <p:txBody>
          <a:bodyPr wrap="square" rtlCol="0">
            <a:spAutoFit/>
          </a:bodyPr>
          <a:lstStyle/>
          <a:p>
            <a:r>
              <a:rPr lang="en-US" sz="1000" b="1" dirty="0"/>
              <a:t>Which MT approaches can gain traction with customers and industry partners, and can impact markets?</a:t>
            </a:r>
          </a:p>
        </p:txBody>
      </p:sp>
      <p:sp>
        <p:nvSpPr>
          <p:cNvPr id="82" name="TextBox 81">
            <a:extLst>
              <a:ext uri="{FF2B5EF4-FFF2-40B4-BE49-F238E27FC236}">
                <a16:creationId xmlns:a16="http://schemas.microsoft.com/office/drawing/2014/main" id="{9A9263C5-9B90-1C4D-9A69-8846382BCC8B}"/>
              </a:ext>
            </a:extLst>
          </p:cNvPr>
          <p:cNvSpPr txBox="1"/>
          <p:nvPr/>
        </p:nvSpPr>
        <p:spPr>
          <a:xfrm>
            <a:off x="7771507" y="5127294"/>
            <a:ext cx="1467508" cy="707886"/>
          </a:xfrm>
          <a:prstGeom prst="rect">
            <a:avLst/>
          </a:prstGeom>
          <a:noFill/>
        </p:spPr>
        <p:txBody>
          <a:bodyPr wrap="square" rtlCol="0">
            <a:spAutoFit/>
          </a:bodyPr>
          <a:lstStyle/>
          <a:p>
            <a:r>
              <a:rPr lang="en-US" sz="1000" b="1" dirty="0"/>
              <a:t>How do we scale successful MT initiatives into working MT program approaches?</a:t>
            </a:r>
          </a:p>
        </p:txBody>
      </p:sp>
      <p:sp>
        <p:nvSpPr>
          <p:cNvPr id="83" name="TextBox 82">
            <a:extLst>
              <a:ext uri="{FF2B5EF4-FFF2-40B4-BE49-F238E27FC236}">
                <a16:creationId xmlns:a16="http://schemas.microsoft.com/office/drawing/2014/main" id="{9A9263C5-9B90-1C4D-9A69-8846382BCC8B}"/>
              </a:ext>
            </a:extLst>
          </p:cNvPr>
          <p:cNvSpPr txBox="1"/>
          <p:nvPr/>
        </p:nvSpPr>
        <p:spPr>
          <a:xfrm>
            <a:off x="9161798" y="5145015"/>
            <a:ext cx="1506739" cy="861774"/>
          </a:xfrm>
          <a:prstGeom prst="rect">
            <a:avLst/>
          </a:prstGeom>
          <a:noFill/>
        </p:spPr>
        <p:txBody>
          <a:bodyPr wrap="square" rtlCol="0">
            <a:spAutoFit/>
          </a:bodyPr>
          <a:lstStyle/>
          <a:p>
            <a:r>
              <a:rPr lang="en-US" sz="1000" b="1" dirty="0"/>
              <a:t>Are the MT initiatives achieving planned goals? When should MTIs be included in Rolling Portfolio?</a:t>
            </a:r>
          </a:p>
        </p:txBody>
      </p:sp>
      <p:sp>
        <p:nvSpPr>
          <p:cNvPr id="84" name="TextBox 83">
            <a:extLst>
              <a:ext uri="{FF2B5EF4-FFF2-40B4-BE49-F238E27FC236}">
                <a16:creationId xmlns:a16="http://schemas.microsoft.com/office/drawing/2014/main" id="{9A9263C5-9B90-1C4D-9A69-8846382BCC8B}"/>
              </a:ext>
            </a:extLst>
          </p:cNvPr>
          <p:cNvSpPr txBox="1"/>
          <p:nvPr/>
        </p:nvSpPr>
        <p:spPr>
          <a:xfrm>
            <a:off x="10592213" y="4919496"/>
            <a:ext cx="1544721" cy="1077218"/>
          </a:xfrm>
          <a:prstGeom prst="rect">
            <a:avLst/>
          </a:prstGeom>
          <a:noFill/>
        </p:spPr>
        <p:txBody>
          <a:bodyPr wrap="square" rtlCol="0">
            <a:spAutoFit/>
          </a:bodyPr>
          <a:lstStyle/>
          <a:p>
            <a:r>
              <a:rPr lang="en-US" sz="900" b="1" dirty="0"/>
              <a:t>Has the MTI succeeded or failed? Are market dynamics self-sustainable? Has the MTI created opportunities better served through C&amp;S, RA programs </a:t>
            </a:r>
            <a:r>
              <a:rPr lang="en-US" sz="900" b="1" dirty="0">
                <a:solidFill>
                  <a:srgbClr val="FF0000"/>
                </a:solidFill>
              </a:rPr>
              <a:t>or other </a:t>
            </a:r>
            <a:r>
              <a:rPr lang="en-US" sz="900" b="1" dirty="0" err="1">
                <a:solidFill>
                  <a:srgbClr val="FF0000"/>
                </a:solidFill>
              </a:rPr>
              <a:t>reg</a:t>
            </a:r>
            <a:r>
              <a:rPr lang="en-US" sz="900" b="1" dirty="0">
                <a:solidFill>
                  <a:srgbClr val="FF0000"/>
                </a:solidFill>
              </a:rPr>
              <a:t> polices</a:t>
            </a:r>
            <a:r>
              <a:rPr lang="en-US" sz="1000" b="1" dirty="0"/>
              <a:t>?</a:t>
            </a:r>
          </a:p>
        </p:txBody>
      </p:sp>
      <p:sp>
        <p:nvSpPr>
          <p:cNvPr id="109" name="Right Arrow 108"/>
          <p:cNvSpPr/>
          <p:nvPr/>
        </p:nvSpPr>
        <p:spPr>
          <a:xfrm>
            <a:off x="8306586" y="4654921"/>
            <a:ext cx="2361951" cy="433931"/>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Tech Sub-Committee</a:t>
            </a:r>
          </a:p>
        </p:txBody>
      </p:sp>
      <p:sp>
        <p:nvSpPr>
          <p:cNvPr id="110" name="Right Arrow 109"/>
          <p:cNvSpPr/>
          <p:nvPr/>
        </p:nvSpPr>
        <p:spPr>
          <a:xfrm>
            <a:off x="1914294" y="4627580"/>
            <a:ext cx="2420313" cy="433931"/>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Technical Sub-Committee</a:t>
            </a:r>
          </a:p>
        </p:txBody>
      </p:sp>
      <p:sp>
        <p:nvSpPr>
          <p:cNvPr id="111" name="Right Arrow 110"/>
          <p:cNvSpPr/>
          <p:nvPr/>
        </p:nvSpPr>
        <p:spPr>
          <a:xfrm>
            <a:off x="4353153" y="4654921"/>
            <a:ext cx="1002136" cy="433931"/>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MT Advisory Board</a:t>
            </a:r>
          </a:p>
        </p:txBody>
      </p:sp>
      <p:sp>
        <p:nvSpPr>
          <p:cNvPr id="112" name="Right Arrow 111"/>
          <p:cNvSpPr/>
          <p:nvPr/>
        </p:nvSpPr>
        <p:spPr>
          <a:xfrm>
            <a:off x="7273797" y="4637597"/>
            <a:ext cx="1002136" cy="433931"/>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MT Advisory Board</a:t>
            </a:r>
          </a:p>
        </p:txBody>
      </p:sp>
      <p:sp>
        <p:nvSpPr>
          <p:cNvPr id="113" name="Right Arrow 112"/>
          <p:cNvSpPr/>
          <p:nvPr/>
        </p:nvSpPr>
        <p:spPr>
          <a:xfrm>
            <a:off x="9271804" y="4368468"/>
            <a:ext cx="2757587" cy="433931"/>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MT Advisory Board</a:t>
            </a:r>
          </a:p>
        </p:txBody>
      </p:sp>
      <p:sp>
        <p:nvSpPr>
          <p:cNvPr id="119" name="Right Arrow 118"/>
          <p:cNvSpPr/>
          <p:nvPr/>
        </p:nvSpPr>
        <p:spPr>
          <a:xfrm>
            <a:off x="5383144" y="4654921"/>
            <a:ext cx="1876022" cy="433931"/>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Tech Sub-Committee</a:t>
            </a:r>
          </a:p>
        </p:txBody>
      </p:sp>
      <p:sp>
        <p:nvSpPr>
          <p:cNvPr id="85" name="TextBox 84"/>
          <p:cNvSpPr txBox="1"/>
          <p:nvPr/>
        </p:nvSpPr>
        <p:spPr>
          <a:xfrm>
            <a:off x="456468" y="452325"/>
            <a:ext cx="1375407" cy="461665"/>
          </a:xfrm>
          <a:prstGeom prst="rect">
            <a:avLst/>
          </a:prstGeom>
          <a:solidFill>
            <a:schemeClr val="bg2">
              <a:lumMod val="90000"/>
            </a:schemeClr>
          </a:solidFill>
          <a:ln>
            <a:solidFill>
              <a:schemeClr val="accent1">
                <a:lumMod val="50000"/>
              </a:schemeClr>
            </a:solidFill>
          </a:ln>
        </p:spPr>
        <p:txBody>
          <a:bodyPr wrap="square" rtlCol="0">
            <a:spAutoFit/>
          </a:bodyPr>
          <a:lstStyle/>
          <a:p>
            <a:pPr algn="ctr"/>
            <a:r>
              <a:rPr lang="en-US" sz="1200" dirty="0">
                <a:solidFill>
                  <a:srgbClr val="FF0000"/>
                </a:solidFill>
              </a:rPr>
              <a:t>Concept Advancement</a:t>
            </a:r>
            <a:endParaRPr lang="en-US" sz="1200" dirty="0">
              <a:solidFill>
                <a:schemeClr val="bg1">
                  <a:lumMod val="95000"/>
                </a:schemeClr>
              </a:solidFill>
            </a:endParaRPr>
          </a:p>
        </p:txBody>
      </p:sp>
      <p:sp>
        <p:nvSpPr>
          <p:cNvPr id="100" name="Right Arrow 99"/>
          <p:cNvSpPr/>
          <p:nvPr/>
        </p:nvSpPr>
        <p:spPr>
          <a:xfrm>
            <a:off x="487640" y="4636348"/>
            <a:ext cx="1358865" cy="433931"/>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MT Advisory Board</a:t>
            </a:r>
          </a:p>
        </p:txBody>
      </p:sp>
      <p:sp>
        <p:nvSpPr>
          <p:cNvPr id="101" name="Hexagon 100"/>
          <p:cNvSpPr/>
          <p:nvPr/>
        </p:nvSpPr>
        <p:spPr>
          <a:xfrm>
            <a:off x="370683" y="6044575"/>
            <a:ext cx="952892" cy="715118"/>
          </a:xfrm>
          <a:prstGeom prst="hexagon">
            <a:avLst/>
          </a:prstGeom>
          <a:solidFill>
            <a:schemeClr val="bg2">
              <a:lumMod val="90000"/>
            </a:schemeClr>
          </a:solidFill>
          <a:ln>
            <a:solidFill>
              <a:schemeClr val="tx1">
                <a:lumMod val="50000"/>
                <a:lumOff val="50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algn="ctr" defTabSz="488950">
              <a:lnSpc>
                <a:spcPct val="90000"/>
              </a:lnSpc>
              <a:spcBef>
                <a:spcPct val="0"/>
              </a:spcBef>
            </a:pPr>
            <a:r>
              <a:rPr lang="en-US" sz="800" dirty="0">
                <a:solidFill>
                  <a:srgbClr val="FF0000"/>
                </a:solidFill>
              </a:rPr>
              <a:t>MT Advisory Board (MTAB) Establishes Policy Direction</a:t>
            </a:r>
          </a:p>
        </p:txBody>
      </p:sp>
    </p:spTree>
    <p:extLst>
      <p:ext uri="{BB962C8B-B14F-4D97-AF65-F5344CB8AC3E}">
        <p14:creationId xmlns:p14="http://schemas.microsoft.com/office/powerpoint/2010/main" val="369492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16" y="0"/>
            <a:ext cx="11804650" cy="559837"/>
          </a:xfrm>
        </p:spPr>
        <p:txBody>
          <a:bodyPr>
            <a:normAutofit/>
          </a:bodyPr>
          <a:lstStyle/>
          <a:p>
            <a:r>
              <a:rPr lang="en-US" sz="2800" dirty="0"/>
              <a:t>SCE Thoughts on MT Governance Model</a:t>
            </a:r>
          </a:p>
        </p:txBody>
      </p:sp>
      <p:sp>
        <p:nvSpPr>
          <p:cNvPr id="3" name="Rounded Rectangle 2"/>
          <p:cNvSpPr/>
          <p:nvPr/>
        </p:nvSpPr>
        <p:spPr>
          <a:xfrm>
            <a:off x="2733869" y="1110339"/>
            <a:ext cx="6214187" cy="5505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 Transformation Advisory Board (MT AB)</a:t>
            </a:r>
          </a:p>
        </p:txBody>
      </p:sp>
      <p:sp>
        <p:nvSpPr>
          <p:cNvPr id="19" name="Rounded Rectangle 18"/>
          <p:cNvSpPr/>
          <p:nvPr/>
        </p:nvSpPr>
        <p:spPr>
          <a:xfrm>
            <a:off x="2733868" y="2628123"/>
            <a:ext cx="6214187" cy="5505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Technical Sub-Committee (aka Initiative Review Committee)</a:t>
            </a:r>
          </a:p>
        </p:txBody>
      </p:sp>
      <p:sp>
        <p:nvSpPr>
          <p:cNvPr id="20" name="Rounded Rectangle 19"/>
          <p:cNvSpPr/>
          <p:nvPr/>
        </p:nvSpPr>
        <p:spPr>
          <a:xfrm>
            <a:off x="2733868" y="4145907"/>
            <a:ext cx="6214187" cy="5505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 Transformation Program Administrators (MT PAs)</a:t>
            </a:r>
          </a:p>
        </p:txBody>
      </p:sp>
      <p:sp>
        <p:nvSpPr>
          <p:cNvPr id="21" name="Rounded Rectangle 20"/>
          <p:cNvSpPr/>
          <p:nvPr/>
        </p:nvSpPr>
        <p:spPr>
          <a:xfrm>
            <a:off x="2799178" y="2038733"/>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MT SME</a:t>
            </a:r>
          </a:p>
        </p:txBody>
      </p:sp>
      <p:sp>
        <p:nvSpPr>
          <p:cNvPr id="22" name="Rounded Rectangle 21"/>
          <p:cNvSpPr/>
          <p:nvPr/>
        </p:nvSpPr>
        <p:spPr>
          <a:xfrm>
            <a:off x="3678583" y="203407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IOU SME</a:t>
            </a:r>
          </a:p>
        </p:txBody>
      </p:sp>
      <p:sp>
        <p:nvSpPr>
          <p:cNvPr id="23" name="Rounded Rectangle 22"/>
          <p:cNvSpPr/>
          <p:nvPr/>
        </p:nvSpPr>
        <p:spPr>
          <a:xfrm>
            <a:off x="4565768" y="203407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EJ SME</a:t>
            </a:r>
          </a:p>
        </p:txBody>
      </p:sp>
      <p:sp>
        <p:nvSpPr>
          <p:cNvPr id="24" name="Rounded Rectangle 23"/>
          <p:cNvSpPr/>
          <p:nvPr/>
        </p:nvSpPr>
        <p:spPr>
          <a:xfrm>
            <a:off x="5431961" y="203407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3P SME</a:t>
            </a:r>
          </a:p>
        </p:txBody>
      </p:sp>
      <p:sp>
        <p:nvSpPr>
          <p:cNvPr id="25" name="Rounded Rectangle 24"/>
          <p:cNvSpPr/>
          <p:nvPr/>
        </p:nvSpPr>
        <p:spPr>
          <a:xfrm>
            <a:off x="6298154" y="203407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Ratepayer SME</a:t>
            </a:r>
          </a:p>
        </p:txBody>
      </p:sp>
      <p:sp>
        <p:nvSpPr>
          <p:cNvPr id="26" name="Rounded Rectangle 25"/>
          <p:cNvSpPr/>
          <p:nvPr/>
        </p:nvSpPr>
        <p:spPr>
          <a:xfrm>
            <a:off x="7178339" y="203407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Industry SME</a:t>
            </a:r>
          </a:p>
        </p:txBody>
      </p:sp>
      <p:sp>
        <p:nvSpPr>
          <p:cNvPr id="27" name="Rounded Rectangle 26"/>
          <p:cNvSpPr/>
          <p:nvPr/>
        </p:nvSpPr>
        <p:spPr>
          <a:xfrm>
            <a:off x="8058524" y="2034071"/>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Labor SME</a:t>
            </a:r>
          </a:p>
        </p:txBody>
      </p:sp>
      <p:cxnSp>
        <p:nvCxnSpPr>
          <p:cNvPr id="31" name="Elbow Connector 30"/>
          <p:cNvCxnSpPr>
            <a:stCxn id="3" idx="2"/>
            <a:endCxn id="21" idx="0"/>
          </p:cNvCxnSpPr>
          <p:nvPr/>
        </p:nvCxnSpPr>
        <p:spPr>
          <a:xfrm rot="5400000">
            <a:off x="4337179" y="534949"/>
            <a:ext cx="377888" cy="262968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3" idx="2"/>
            <a:endCxn id="22" idx="0"/>
          </p:cNvCxnSpPr>
          <p:nvPr/>
        </p:nvCxnSpPr>
        <p:spPr>
          <a:xfrm rot="5400000">
            <a:off x="4779213" y="972319"/>
            <a:ext cx="373225" cy="175027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3" idx="2"/>
            <a:endCxn id="23" idx="0"/>
          </p:cNvCxnSpPr>
          <p:nvPr/>
        </p:nvCxnSpPr>
        <p:spPr>
          <a:xfrm rot="5400000">
            <a:off x="5222806" y="1415912"/>
            <a:ext cx="373225" cy="86309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 idx="2"/>
          </p:cNvCxnSpPr>
          <p:nvPr/>
        </p:nvCxnSpPr>
        <p:spPr>
          <a:xfrm rot="16200000" flipH="1">
            <a:off x="5661339" y="1840469"/>
            <a:ext cx="365452" cy="620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3" idx="2"/>
            <a:endCxn id="25" idx="0"/>
          </p:cNvCxnSpPr>
          <p:nvPr/>
        </p:nvCxnSpPr>
        <p:spPr>
          <a:xfrm rot="16200000" flipH="1">
            <a:off x="6088998" y="1412809"/>
            <a:ext cx="373225" cy="86929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3" idx="2"/>
            <a:endCxn id="26" idx="0"/>
          </p:cNvCxnSpPr>
          <p:nvPr/>
        </p:nvCxnSpPr>
        <p:spPr>
          <a:xfrm rot="16200000" flipH="1">
            <a:off x="6529091" y="972717"/>
            <a:ext cx="373225" cy="1749480"/>
          </a:xfrm>
          <a:prstGeom prst="bentConnector3">
            <a:avLst>
              <a:gd name="adj1" fmla="val 49999"/>
            </a:avLst>
          </a:prstGeom>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 idx="2"/>
            <a:endCxn id="27" idx="0"/>
          </p:cNvCxnSpPr>
          <p:nvPr/>
        </p:nvCxnSpPr>
        <p:spPr>
          <a:xfrm rot="16200000" flipH="1">
            <a:off x="6969182" y="532625"/>
            <a:ext cx="373226" cy="262966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2799178" y="3519187"/>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MT SME</a:t>
            </a:r>
          </a:p>
        </p:txBody>
      </p:sp>
      <p:sp>
        <p:nvSpPr>
          <p:cNvPr id="28" name="Rounded Rectangle 27"/>
          <p:cNvSpPr/>
          <p:nvPr/>
        </p:nvSpPr>
        <p:spPr>
          <a:xfrm>
            <a:off x="5452110" y="3526959"/>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IOU SME</a:t>
            </a:r>
          </a:p>
        </p:txBody>
      </p:sp>
      <p:sp>
        <p:nvSpPr>
          <p:cNvPr id="29" name="Rounded Rectangle 28"/>
          <p:cNvSpPr/>
          <p:nvPr/>
        </p:nvSpPr>
        <p:spPr>
          <a:xfrm>
            <a:off x="3676244" y="3526961"/>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MT SME</a:t>
            </a:r>
          </a:p>
        </p:txBody>
      </p:sp>
      <p:sp>
        <p:nvSpPr>
          <p:cNvPr id="30" name="Rounded Rectangle 29"/>
          <p:cNvSpPr/>
          <p:nvPr/>
        </p:nvSpPr>
        <p:spPr>
          <a:xfrm>
            <a:off x="4569596" y="353434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EM&amp;V SME</a:t>
            </a:r>
          </a:p>
        </p:txBody>
      </p:sp>
      <p:sp>
        <p:nvSpPr>
          <p:cNvPr id="32" name="Rounded Rectangle 31"/>
          <p:cNvSpPr/>
          <p:nvPr/>
        </p:nvSpPr>
        <p:spPr>
          <a:xfrm>
            <a:off x="7221010" y="3537853"/>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ED Staff</a:t>
            </a:r>
          </a:p>
        </p:txBody>
      </p:sp>
      <p:sp>
        <p:nvSpPr>
          <p:cNvPr id="34" name="Rounded Rectangle 33"/>
          <p:cNvSpPr/>
          <p:nvPr/>
        </p:nvSpPr>
        <p:spPr>
          <a:xfrm>
            <a:off x="6331588" y="352696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IOU SME</a:t>
            </a:r>
          </a:p>
        </p:txBody>
      </p:sp>
      <p:sp>
        <p:nvSpPr>
          <p:cNvPr id="37" name="Rounded Rectangle 36"/>
          <p:cNvSpPr/>
          <p:nvPr/>
        </p:nvSpPr>
        <p:spPr>
          <a:xfrm>
            <a:off x="8103524" y="353660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ED Staff</a:t>
            </a:r>
          </a:p>
        </p:txBody>
      </p:sp>
      <p:cxnSp>
        <p:nvCxnSpPr>
          <p:cNvPr id="48" name="Elbow Connector 47"/>
          <p:cNvCxnSpPr/>
          <p:nvPr/>
        </p:nvCxnSpPr>
        <p:spPr>
          <a:xfrm rot="5400000">
            <a:off x="4405605" y="2012295"/>
            <a:ext cx="377888" cy="262968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rot="5400000">
            <a:off x="4847639" y="2449665"/>
            <a:ext cx="373225" cy="175027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rot="5400000">
            <a:off x="5291232" y="2893258"/>
            <a:ext cx="373225" cy="86309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6200000" flipH="1">
            <a:off x="5729765" y="3317815"/>
            <a:ext cx="365452" cy="620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2" name="Elbow Connector 51"/>
          <p:cNvCxnSpPr/>
          <p:nvPr/>
        </p:nvCxnSpPr>
        <p:spPr>
          <a:xfrm rot="16200000" flipH="1">
            <a:off x="6157424" y="2890155"/>
            <a:ext cx="373225" cy="86929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3" name="Elbow Connector 52"/>
          <p:cNvCxnSpPr/>
          <p:nvPr/>
        </p:nvCxnSpPr>
        <p:spPr>
          <a:xfrm rot="16200000" flipH="1">
            <a:off x="6597517" y="2450063"/>
            <a:ext cx="373225" cy="1749480"/>
          </a:xfrm>
          <a:prstGeom prst="bentConnector3">
            <a:avLst>
              <a:gd name="adj1" fmla="val 49999"/>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H="1">
            <a:off x="7037608" y="2009971"/>
            <a:ext cx="373226" cy="262966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3763241" y="5817627"/>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MTI 1</a:t>
            </a:r>
          </a:p>
        </p:txBody>
      </p:sp>
      <p:sp>
        <p:nvSpPr>
          <p:cNvPr id="56" name="Rounded Rectangle 55"/>
          <p:cNvSpPr/>
          <p:nvPr/>
        </p:nvSpPr>
        <p:spPr>
          <a:xfrm>
            <a:off x="6414655" y="5820740"/>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MTI 4</a:t>
            </a:r>
          </a:p>
        </p:txBody>
      </p:sp>
      <p:sp>
        <p:nvSpPr>
          <p:cNvPr id="58" name="Rounded Rectangle 57"/>
          <p:cNvSpPr/>
          <p:nvPr/>
        </p:nvSpPr>
        <p:spPr>
          <a:xfrm>
            <a:off x="4640307" y="5825401"/>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MTI 2</a:t>
            </a:r>
          </a:p>
        </p:txBody>
      </p:sp>
      <p:sp>
        <p:nvSpPr>
          <p:cNvPr id="59" name="Rounded Rectangle 58"/>
          <p:cNvSpPr/>
          <p:nvPr/>
        </p:nvSpPr>
        <p:spPr>
          <a:xfrm>
            <a:off x="5536817" y="5817627"/>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MTI 3</a:t>
            </a:r>
          </a:p>
        </p:txBody>
      </p:sp>
      <p:sp>
        <p:nvSpPr>
          <p:cNvPr id="62" name="Rounded Rectangle 61"/>
          <p:cNvSpPr/>
          <p:nvPr/>
        </p:nvSpPr>
        <p:spPr>
          <a:xfrm>
            <a:off x="7295651" y="5811411"/>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t>MTI 5</a:t>
            </a:r>
          </a:p>
        </p:txBody>
      </p:sp>
      <p:sp>
        <p:nvSpPr>
          <p:cNvPr id="75" name="TextBox 74"/>
          <p:cNvSpPr txBox="1"/>
          <p:nvPr/>
        </p:nvSpPr>
        <p:spPr>
          <a:xfrm>
            <a:off x="17481" y="1244987"/>
            <a:ext cx="1987423" cy="338554"/>
          </a:xfrm>
          <a:prstGeom prst="rect">
            <a:avLst/>
          </a:prstGeom>
          <a:noFill/>
        </p:spPr>
        <p:txBody>
          <a:bodyPr wrap="square" rtlCol="0">
            <a:spAutoFit/>
          </a:bodyPr>
          <a:lstStyle/>
          <a:p>
            <a:pPr algn="ctr"/>
            <a:r>
              <a:rPr lang="en-US" sz="1600" dirty="0"/>
              <a:t>MT Policy Guidance</a:t>
            </a:r>
          </a:p>
        </p:txBody>
      </p:sp>
      <p:sp>
        <p:nvSpPr>
          <p:cNvPr id="76" name="TextBox 75"/>
          <p:cNvSpPr txBox="1"/>
          <p:nvPr/>
        </p:nvSpPr>
        <p:spPr>
          <a:xfrm>
            <a:off x="17479" y="4221523"/>
            <a:ext cx="1987423" cy="338554"/>
          </a:xfrm>
          <a:prstGeom prst="rect">
            <a:avLst/>
          </a:prstGeom>
          <a:noFill/>
        </p:spPr>
        <p:txBody>
          <a:bodyPr wrap="square" rtlCol="0">
            <a:spAutoFit/>
          </a:bodyPr>
          <a:lstStyle/>
          <a:p>
            <a:pPr algn="ctr"/>
            <a:r>
              <a:rPr lang="en-US" sz="1600" dirty="0"/>
              <a:t>MT Administration</a:t>
            </a:r>
          </a:p>
        </p:txBody>
      </p:sp>
      <p:sp>
        <p:nvSpPr>
          <p:cNvPr id="77" name="TextBox 76"/>
          <p:cNvSpPr txBox="1"/>
          <p:nvPr/>
        </p:nvSpPr>
        <p:spPr>
          <a:xfrm>
            <a:off x="17478" y="2585980"/>
            <a:ext cx="1987423" cy="584775"/>
          </a:xfrm>
          <a:prstGeom prst="rect">
            <a:avLst/>
          </a:prstGeom>
          <a:noFill/>
        </p:spPr>
        <p:txBody>
          <a:bodyPr wrap="square" rtlCol="0">
            <a:spAutoFit/>
          </a:bodyPr>
          <a:lstStyle/>
          <a:p>
            <a:pPr algn="ctr"/>
            <a:r>
              <a:rPr lang="en-US" sz="1600" dirty="0"/>
              <a:t>MT Technical Guidance</a:t>
            </a:r>
          </a:p>
        </p:txBody>
      </p:sp>
      <p:sp>
        <p:nvSpPr>
          <p:cNvPr id="60" name="Rounded Rectangle 59"/>
          <p:cNvSpPr/>
          <p:nvPr/>
        </p:nvSpPr>
        <p:spPr>
          <a:xfrm>
            <a:off x="3739906" y="5096065"/>
            <a:ext cx="824207" cy="382555"/>
          </a:xfrm>
          <a:prstGeom prst="roundRect">
            <a:avLst/>
          </a:prstGeo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solidFill>
                  <a:schemeClr val="tx1"/>
                </a:solidFill>
              </a:rPr>
              <a:t>3P</a:t>
            </a:r>
          </a:p>
        </p:txBody>
      </p:sp>
      <p:sp>
        <p:nvSpPr>
          <p:cNvPr id="63" name="Rounded Rectangle 62"/>
          <p:cNvSpPr/>
          <p:nvPr/>
        </p:nvSpPr>
        <p:spPr>
          <a:xfrm>
            <a:off x="6391320" y="5099178"/>
            <a:ext cx="824207" cy="382555"/>
          </a:xfrm>
          <a:prstGeom prst="roundRect">
            <a:avLst/>
          </a:prstGeo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solidFill>
                  <a:schemeClr val="tx1"/>
                </a:solidFill>
              </a:rPr>
              <a:t>3P</a:t>
            </a:r>
          </a:p>
        </p:txBody>
      </p:sp>
      <p:sp>
        <p:nvSpPr>
          <p:cNvPr id="64" name="Rounded Rectangle 63"/>
          <p:cNvSpPr/>
          <p:nvPr/>
        </p:nvSpPr>
        <p:spPr>
          <a:xfrm>
            <a:off x="4616972" y="5103839"/>
            <a:ext cx="824207" cy="382555"/>
          </a:xfrm>
          <a:prstGeom prst="roundRect">
            <a:avLst/>
          </a:prstGeo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solidFill>
                  <a:schemeClr val="tx1"/>
                </a:solidFill>
              </a:rPr>
              <a:t>3P</a:t>
            </a:r>
          </a:p>
        </p:txBody>
      </p:sp>
      <p:sp>
        <p:nvSpPr>
          <p:cNvPr id="70" name="Rounded Rectangle 69"/>
          <p:cNvSpPr/>
          <p:nvPr/>
        </p:nvSpPr>
        <p:spPr>
          <a:xfrm>
            <a:off x="5513482" y="5096065"/>
            <a:ext cx="824207" cy="382555"/>
          </a:xfrm>
          <a:prstGeom prst="roundRect">
            <a:avLst/>
          </a:prstGeo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solidFill>
                  <a:schemeClr val="tx1"/>
                </a:solidFill>
              </a:rPr>
              <a:t>3P</a:t>
            </a:r>
          </a:p>
        </p:txBody>
      </p:sp>
      <p:sp>
        <p:nvSpPr>
          <p:cNvPr id="78" name="Rounded Rectangle 77"/>
          <p:cNvSpPr/>
          <p:nvPr/>
        </p:nvSpPr>
        <p:spPr>
          <a:xfrm>
            <a:off x="7272316" y="5089849"/>
            <a:ext cx="824207" cy="382555"/>
          </a:xfrm>
          <a:prstGeom prst="roundRect">
            <a:avLst/>
          </a:prstGeo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a:solidFill>
                  <a:schemeClr val="tx1"/>
                </a:solidFill>
              </a:rPr>
              <a:t>3P</a:t>
            </a:r>
          </a:p>
        </p:txBody>
      </p:sp>
      <p:cxnSp>
        <p:nvCxnSpPr>
          <p:cNvPr id="79" name="Elbow Connector 78"/>
          <p:cNvCxnSpPr/>
          <p:nvPr/>
        </p:nvCxnSpPr>
        <p:spPr>
          <a:xfrm rot="5400000">
            <a:off x="4855306" y="4026543"/>
            <a:ext cx="373225" cy="175027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rot="5400000">
            <a:off x="5298899" y="4470136"/>
            <a:ext cx="373225" cy="86309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81" name="Elbow Connector 80"/>
          <p:cNvCxnSpPr/>
          <p:nvPr/>
        </p:nvCxnSpPr>
        <p:spPr>
          <a:xfrm rot="16200000" flipH="1">
            <a:off x="5737432" y="4894693"/>
            <a:ext cx="365452" cy="620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82" name="Elbow Connector 81"/>
          <p:cNvCxnSpPr/>
          <p:nvPr/>
        </p:nvCxnSpPr>
        <p:spPr>
          <a:xfrm rot="16200000" flipH="1">
            <a:off x="6165091" y="4467033"/>
            <a:ext cx="373225" cy="86929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83" name="Elbow Connector 82"/>
          <p:cNvCxnSpPr/>
          <p:nvPr/>
        </p:nvCxnSpPr>
        <p:spPr>
          <a:xfrm rot="16200000" flipH="1">
            <a:off x="6605184" y="4026941"/>
            <a:ext cx="373225" cy="1749480"/>
          </a:xfrm>
          <a:prstGeom prst="bentConnector3">
            <a:avLst>
              <a:gd name="adj1" fmla="val 49999"/>
            </a:avLst>
          </a:prstGeom>
        </p:spPr>
        <p:style>
          <a:lnRef idx="1">
            <a:schemeClr val="accent1"/>
          </a:lnRef>
          <a:fillRef idx="0">
            <a:schemeClr val="accent1"/>
          </a:fillRef>
          <a:effectRef idx="0">
            <a:schemeClr val="accent1"/>
          </a:effectRef>
          <a:fontRef idx="minor">
            <a:schemeClr val="tx1"/>
          </a:fontRef>
        </p:style>
      </p:cxnSp>
      <p:sp>
        <p:nvSpPr>
          <p:cNvPr id="4" name="Down Arrow 3"/>
          <p:cNvSpPr/>
          <p:nvPr/>
        </p:nvSpPr>
        <p:spPr>
          <a:xfrm>
            <a:off x="4081250" y="5500395"/>
            <a:ext cx="173403" cy="3296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Down Arrow 83"/>
          <p:cNvSpPr/>
          <p:nvPr/>
        </p:nvSpPr>
        <p:spPr>
          <a:xfrm>
            <a:off x="4922931" y="5500395"/>
            <a:ext cx="173403" cy="3296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Down Arrow 84"/>
          <p:cNvSpPr/>
          <p:nvPr/>
        </p:nvSpPr>
        <p:spPr>
          <a:xfrm>
            <a:off x="5830354" y="5478613"/>
            <a:ext cx="173403" cy="3296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85"/>
          <p:cNvSpPr/>
          <p:nvPr/>
        </p:nvSpPr>
        <p:spPr>
          <a:xfrm>
            <a:off x="6737777" y="5472404"/>
            <a:ext cx="173403" cy="3296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Down Arrow 86"/>
          <p:cNvSpPr/>
          <p:nvPr/>
        </p:nvSpPr>
        <p:spPr>
          <a:xfrm>
            <a:off x="7579835" y="5481733"/>
            <a:ext cx="173403" cy="3296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17478" y="5149850"/>
            <a:ext cx="1987423" cy="338554"/>
          </a:xfrm>
          <a:prstGeom prst="rect">
            <a:avLst/>
          </a:prstGeom>
          <a:noFill/>
        </p:spPr>
        <p:txBody>
          <a:bodyPr wrap="square" rtlCol="0">
            <a:spAutoFit/>
          </a:bodyPr>
          <a:lstStyle/>
          <a:p>
            <a:pPr algn="ctr"/>
            <a:r>
              <a:rPr lang="en-US" sz="1600" dirty="0"/>
              <a:t>MT Implementation</a:t>
            </a:r>
          </a:p>
        </p:txBody>
      </p:sp>
      <p:sp>
        <p:nvSpPr>
          <p:cNvPr id="90" name="TextBox 89"/>
          <p:cNvSpPr txBox="1"/>
          <p:nvPr/>
        </p:nvSpPr>
        <p:spPr>
          <a:xfrm>
            <a:off x="17478" y="656451"/>
            <a:ext cx="1987423" cy="338554"/>
          </a:xfrm>
          <a:prstGeom prst="rect">
            <a:avLst/>
          </a:prstGeom>
          <a:noFill/>
        </p:spPr>
        <p:txBody>
          <a:bodyPr wrap="square" rtlCol="0">
            <a:spAutoFit/>
          </a:bodyPr>
          <a:lstStyle/>
          <a:p>
            <a:pPr algn="ctr"/>
            <a:r>
              <a:rPr lang="en-US" sz="1600" u="sng" dirty="0"/>
              <a:t>MT Role</a:t>
            </a:r>
          </a:p>
        </p:txBody>
      </p:sp>
      <p:sp>
        <p:nvSpPr>
          <p:cNvPr id="91" name="TextBox 90"/>
          <p:cNvSpPr txBox="1"/>
          <p:nvPr/>
        </p:nvSpPr>
        <p:spPr>
          <a:xfrm>
            <a:off x="9213377" y="1066801"/>
            <a:ext cx="2570976" cy="584775"/>
          </a:xfrm>
          <a:prstGeom prst="rect">
            <a:avLst/>
          </a:prstGeom>
          <a:noFill/>
        </p:spPr>
        <p:txBody>
          <a:bodyPr wrap="square" rtlCol="0">
            <a:spAutoFit/>
          </a:bodyPr>
          <a:lstStyle/>
          <a:p>
            <a:pPr algn="ctr"/>
            <a:r>
              <a:rPr lang="en-US" sz="1600" dirty="0"/>
              <a:t>What should we use MT for? </a:t>
            </a:r>
          </a:p>
          <a:p>
            <a:pPr algn="ctr"/>
            <a:r>
              <a:rPr lang="en-US" sz="1600" dirty="0"/>
              <a:t>(MT Policy Objectives)</a:t>
            </a:r>
          </a:p>
        </p:txBody>
      </p:sp>
      <p:sp>
        <p:nvSpPr>
          <p:cNvPr id="92" name="TextBox 91"/>
          <p:cNvSpPr txBox="1"/>
          <p:nvPr/>
        </p:nvSpPr>
        <p:spPr>
          <a:xfrm>
            <a:off x="9021140" y="4048136"/>
            <a:ext cx="2924400" cy="830997"/>
          </a:xfrm>
          <a:prstGeom prst="rect">
            <a:avLst/>
          </a:prstGeom>
          <a:noFill/>
        </p:spPr>
        <p:txBody>
          <a:bodyPr wrap="square" rtlCol="0">
            <a:spAutoFit/>
          </a:bodyPr>
          <a:lstStyle/>
          <a:p>
            <a:pPr algn="ctr"/>
            <a:r>
              <a:rPr lang="en-US" sz="1600" dirty="0"/>
              <a:t>What MT tactics should be employed?</a:t>
            </a:r>
          </a:p>
          <a:p>
            <a:pPr algn="ctr"/>
            <a:r>
              <a:rPr lang="en-US" sz="1600" dirty="0"/>
              <a:t>(MT Targets and Design)</a:t>
            </a:r>
          </a:p>
        </p:txBody>
      </p:sp>
      <p:sp>
        <p:nvSpPr>
          <p:cNvPr id="93" name="TextBox 92"/>
          <p:cNvSpPr txBox="1"/>
          <p:nvPr/>
        </p:nvSpPr>
        <p:spPr>
          <a:xfrm>
            <a:off x="9250691" y="2628123"/>
            <a:ext cx="2570976" cy="584775"/>
          </a:xfrm>
          <a:prstGeom prst="rect">
            <a:avLst/>
          </a:prstGeom>
          <a:noFill/>
        </p:spPr>
        <p:txBody>
          <a:bodyPr wrap="square" rtlCol="0">
            <a:spAutoFit/>
          </a:bodyPr>
          <a:lstStyle/>
          <a:p>
            <a:pPr algn="ctr"/>
            <a:r>
              <a:rPr lang="en-US" sz="1600" dirty="0"/>
              <a:t>How should MT be applied?</a:t>
            </a:r>
          </a:p>
          <a:p>
            <a:pPr algn="ctr"/>
            <a:r>
              <a:rPr lang="en-US" sz="1600" dirty="0"/>
              <a:t>(MT Methods)</a:t>
            </a:r>
          </a:p>
        </p:txBody>
      </p:sp>
      <p:sp>
        <p:nvSpPr>
          <p:cNvPr id="94" name="TextBox 93"/>
          <p:cNvSpPr txBox="1"/>
          <p:nvPr/>
        </p:nvSpPr>
        <p:spPr>
          <a:xfrm>
            <a:off x="8994498" y="5066235"/>
            <a:ext cx="2924400" cy="584775"/>
          </a:xfrm>
          <a:prstGeom prst="rect">
            <a:avLst/>
          </a:prstGeom>
          <a:noFill/>
        </p:spPr>
        <p:txBody>
          <a:bodyPr wrap="square" rtlCol="0">
            <a:spAutoFit/>
          </a:bodyPr>
          <a:lstStyle/>
          <a:p>
            <a:pPr algn="ctr"/>
            <a:r>
              <a:rPr lang="en-US" sz="1600" dirty="0"/>
              <a:t>How do we achieve MT targets?</a:t>
            </a:r>
          </a:p>
          <a:p>
            <a:pPr algn="ctr"/>
            <a:r>
              <a:rPr lang="en-US" sz="1600" dirty="0"/>
              <a:t>(MT Tactics)</a:t>
            </a:r>
          </a:p>
        </p:txBody>
      </p:sp>
      <p:sp>
        <p:nvSpPr>
          <p:cNvPr id="95" name="TextBox 94"/>
          <p:cNvSpPr txBox="1"/>
          <p:nvPr/>
        </p:nvSpPr>
        <p:spPr>
          <a:xfrm>
            <a:off x="9379956" y="656451"/>
            <a:ext cx="2237818" cy="338554"/>
          </a:xfrm>
          <a:prstGeom prst="rect">
            <a:avLst/>
          </a:prstGeom>
          <a:noFill/>
        </p:spPr>
        <p:txBody>
          <a:bodyPr wrap="square" rtlCol="0">
            <a:spAutoFit/>
          </a:bodyPr>
          <a:lstStyle/>
          <a:p>
            <a:pPr algn="ctr"/>
            <a:r>
              <a:rPr lang="en-US" sz="1600" u="sng" dirty="0"/>
              <a:t>MT Focus Areas</a:t>
            </a:r>
          </a:p>
        </p:txBody>
      </p:sp>
      <p:sp>
        <p:nvSpPr>
          <p:cNvPr id="96" name="Rounded Rectangle 95"/>
          <p:cNvSpPr/>
          <p:nvPr/>
        </p:nvSpPr>
        <p:spPr>
          <a:xfrm>
            <a:off x="1744116" y="3034649"/>
            <a:ext cx="824207" cy="38255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MT IE</a:t>
            </a:r>
          </a:p>
        </p:txBody>
      </p:sp>
      <p:sp>
        <p:nvSpPr>
          <p:cNvPr id="97" name="Down Arrow 96"/>
          <p:cNvSpPr/>
          <p:nvPr/>
        </p:nvSpPr>
        <p:spPr>
          <a:xfrm>
            <a:off x="2034801" y="3526961"/>
            <a:ext cx="293966" cy="25286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2072819" y="1110338"/>
            <a:ext cx="203860" cy="18145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5622368" y="3960916"/>
            <a:ext cx="594360" cy="140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Down Arrow 98"/>
          <p:cNvSpPr/>
          <p:nvPr/>
        </p:nvSpPr>
        <p:spPr>
          <a:xfrm>
            <a:off x="5551248" y="2451147"/>
            <a:ext cx="594360" cy="140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9254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89140895CF7408B3E374CEB34359D" ma:contentTypeVersion="4" ma:contentTypeDescription="Create a new document." ma:contentTypeScope="" ma:versionID="2f30fc91f775c7fa1bb90cd9f067b592">
  <xsd:schema xmlns:xsd="http://www.w3.org/2001/XMLSchema" xmlns:xs="http://www.w3.org/2001/XMLSchema" xmlns:p="http://schemas.microsoft.com/office/2006/metadata/properties" xmlns:ns2="af1f25e8-46fb-4623-9983-8b69348bfc6f" xmlns:ns3="9abb7715-639a-4042-a929-06038086b918" targetNamespace="http://schemas.microsoft.com/office/2006/metadata/properties" ma:root="true" ma:fieldsID="f36ef4a1253017ad5df26be97bec166d" ns2:_="" ns3:_="">
    <xsd:import namespace="af1f25e8-46fb-4623-9983-8b69348bfc6f"/>
    <xsd:import namespace="9abb7715-639a-4042-a929-06038086b91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1f25e8-46fb-4623-9983-8b69348bfc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bb7715-639a-4042-a929-06038086b91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B1F2A9-02AF-497A-898A-62E74B4BF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1f25e8-46fb-4623-9983-8b69348bfc6f"/>
    <ds:schemaRef ds:uri="9abb7715-639a-4042-a929-06038086b9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4B109D-0787-405B-91D7-D33F73931EE6}">
  <ds:schemaRefs>
    <ds:schemaRef ds:uri="http://purl.org/dc/elements/1.1/"/>
    <ds:schemaRef ds:uri="http://schemas.microsoft.com/office/2006/metadata/properties"/>
    <ds:schemaRef ds:uri="9abb7715-639a-4042-a929-06038086b918"/>
    <ds:schemaRef ds:uri="http://purl.org/dc/dcmitype/"/>
    <ds:schemaRef ds:uri="af1f25e8-46fb-4623-9983-8b69348bfc6f"/>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AB3E52EB-E3F5-494C-A120-053CC18B3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19585</TotalTime>
  <Words>3000</Words>
  <Application>Microsoft Macintosh PowerPoint</Application>
  <PresentationFormat>Widescreen</PresentationFormat>
  <Paragraphs>474</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General MT criteria categories for weighting</vt:lpstr>
      <vt:lpstr>PowerPoint Presentation</vt:lpstr>
      <vt:lpstr>Key Decision Points Added to Stage Gates</vt:lpstr>
      <vt:lpstr>PowerPoint Presentation</vt:lpstr>
      <vt:lpstr>PowerPoint Presentation</vt:lpstr>
      <vt:lpstr>SCE Thoughts on MT Governance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 Stage Gate Proposal</dc:title>
  <dc:creator>Derek Okada</dc:creator>
  <cp:lastModifiedBy>Jonathan Raab</cp:lastModifiedBy>
  <cp:revision>339</cp:revision>
  <cp:lastPrinted>2018-11-06T01:21:26Z</cp:lastPrinted>
  <dcterms:created xsi:type="dcterms:W3CDTF">2018-11-02T20:31:09Z</dcterms:created>
  <dcterms:modified xsi:type="dcterms:W3CDTF">2019-01-13T22:49:31Z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0x010100E8F89140895CF7408B3E374CEB34359D</vt:lpwstr>
  </property>
</Properties>
</file>