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72" r:id="rId6"/>
    <p:sldId id="270" r:id="rId7"/>
    <p:sldId id="259" r:id="rId8"/>
    <p:sldId id="271" r:id="rId9"/>
    <p:sldId id="269" r:id="rId10"/>
    <p:sldId id="267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K6KPo+hWrvW9XN5SJ/TXbvcPl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3C641F-8641-4AB9-9ECE-A5E7D52E3F97}">
  <a:tblStyle styleId="{403C641F-8641-4AB9-9ECE-A5E7D52E3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33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56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c8808a1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c8808a1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5c8808a15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0" y="3105150"/>
            <a:ext cx="9144000" cy="7620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88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3"/>
          </p:nvPr>
        </p:nvSpPr>
        <p:spPr>
          <a:xfrm>
            <a:off x="0" y="3867150"/>
            <a:ext cx="9144000" cy="5334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Text">
  <p:cSld name="Content Slide 2 -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/>
          <p:nvPr/>
        </p:nvSpPr>
        <p:spPr>
          <a:xfrm>
            <a:off x="0" y="1816100"/>
            <a:ext cx="3632200" cy="33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24"/>
          <p:cNvSpPr/>
          <p:nvPr/>
        </p:nvSpPr>
        <p:spPr>
          <a:xfrm>
            <a:off x="0" y="0"/>
            <a:ext cx="3632200" cy="1714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210100" y="590554"/>
            <a:ext cx="314325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3"/>
          </p:nvPr>
        </p:nvSpPr>
        <p:spPr>
          <a:xfrm>
            <a:off x="3733800" y="209550"/>
            <a:ext cx="5410200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Picture">
  <p:cSld name="Content Slide 3 - Pictur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3746500" y="0"/>
            <a:ext cx="5397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31432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Chart">
  <p:cSld name="Content Slide 3 - Char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chart" idx="2"/>
          </p:nvPr>
        </p:nvSpPr>
        <p:spPr>
          <a:xfrm>
            <a:off x="3733800" y="0"/>
            <a:ext cx="5410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31432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Text">
  <p:cSld name="Content Slide 3 -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31432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2"/>
          </p:nvPr>
        </p:nvSpPr>
        <p:spPr>
          <a:xfrm>
            <a:off x="3733800" y="209550"/>
            <a:ext cx="5410200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centered">
  <p:cSld name="Chapter slide - centere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>
            <a:off x="3" y="0"/>
            <a:ext cx="9153317" cy="516255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3387" y="1809750"/>
            <a:ext cx="91503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>
            <a:off x="3" y="0"/>
            <a:ext cx="9153317" cy="516255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1447800" y="1809750"/>
            <a:ext cx="77059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2"/>
          </p:nvPr>
        </p:nvSpPr>
        <p:spPr>
          <a:xfrm>
            <a:off x="1438064" y="1504950"/>
            <a:ext cx="77059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 - Picture">
  <p:cSld name="Content Slide 4 - Pictu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/>
          <p:nvPr/>
        </p:nvSpPr>
        <p:spPr>
          <a:xfrm>
            <a:off x="3" y="4040949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387" y="4250498"/>
            <a:ext cx="91503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0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 - Chart">
  <p:cSld name="Content Slide 4 - Char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/>
          <p:nvPr/>
        </p:nvSpPr>
        <p:spPr>
          <a:xfrm>
            <a:off x="3" y="4040949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3387" y="4040949"/>
            <a:ext cx="9150350" cy="110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>
            <a:spLocks noGrp="1"/>
          </p:cNvSpPr>
          <p:nvPr>
            <p:ph type="chart" idx="2"/>
          </p:nvPr>
        </p:nvSpPr>
        <p:spPr>
          <a:xfrm>
            <a:off x="1" y="0"/>
            <a:ext cx="9153525" cy="40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4 - Text">
  <p:cSld name="1_Content Slide 4 -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/>
        </p:nvSpPr>
        <p:spPr>
          <a:xfrm>
            <a:off x="3" y="4040949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1"/>
          </p:nvPr>
        </p:nvSpPr>
        <p:spPr>
          <a:xfrm>
            <a:off x="3387" y="4040949"/>
            <a:ext cx="9150350" cy="110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2"/>
          </p:nvPr>
        </p:nvSpPr>
        <p:spPr>
          <a:xfrm>
            <a:off x="228600" y="133350"/>
            <a:ext cx="8534400" cy="39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Chart">
  <p:cSld name="Content Slide 5 - Char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3200404" y="256163"/>
            <a:ext cx="58642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>
            <a:spLocks noGrp="1"/>
          </p:cNvSpPr>
          <p:nvPr>
            <p:ph type="pic" idx="2"/>
          </p:nvPr>
        </p:nvSpPr>
        <p:spPr>
          <a:xfrm>
            <a:off x="0" y="0"/>
            <a:ext cx="3076216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33"/>
          <p:cNvSpPr/>
          <p:nvPr/>
        </p:nvSpPr>
        <p:spPr>
          <a:xfrm>
            <a:off x="3175001" y="1"/>
            <a:ext cx="5969001" cy="1341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3"/>
          <p:cNvSpPr/>
          <p:nvPr/>
        </p:nvSpPr>
        <p:spPr>
          <a:xfrm>
            <a:off x="2" y="3022600"/>
            <a:ext cx="3076214" cy="2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33"/>
          <p:cNvSpPr>
            <a:spLocks noGrp="1"/>
          </p:cNvSpPr>
          <p:nvPr>
            <p:ph type="chart" idx="3"/>
          </p:nvPr>
        </p:nvSpPr>
        <p:spPr>
          <a:xfrm>
            <a:off x="3175000" y="1428750"/>
            <a:ext cx="59690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4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8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5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Text">
  <p:cSld name="Content Slide 6 -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" y="-19050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304800" y="1352550"/>
            <a:ext cx="8839200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Picture">
  <p:cSld name="Content Slide 5 - Pictur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body" idx="1"/>
          </p:nvPr>
        </p:nvSpPr>
        <p:spPr>
          <a:xfrm>
            <a:off x="3200404" y="256163"/>
            <a:ext cx="58642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>
            <a:spLocks noGrp="1"/>
          </p:cNvSpPr>
          <p:nvPr>
            <p:ph type="pic" idx="2"/>
          </p:nvPr>
        </p:nvSpPr>
        <p:spPr>
          <a:xfrm>
            <a:off x="0" y="0"/>
            <a:ext cx="3076216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/>
          <p:nvPr/>
        </p:nvSpPr>
        <p:spPr>
          <a:xfrm>
            <a:off x="3175001" y="1"/>
            <a:ext cx="5969001" cy="1341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34"/>
          <p:cNvSpPr/>
          <p:nvPr/>
        </p:nvSpPr>
        <p:spPr>
          <a:xfrm>
            <a:off x="2" y="3022600"/>
            <a:ext cx="3076214" cy="2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3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8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4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34"/>
          <p:cNvSpPr>
            <a:spLocks noGrp="1"/>
          </p:cNvSpPr>
          <p:nvPr>
            <p:ph type="pic" idx="5"/>
          </p:nvPr>
        </p:nvSpPr>
        <p:spPr>
          <a:xfrm>
            <a:off x="3175000" y="1428750"/>
            <a:ext cx="59690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Text">
  <p:cSld name="Content Slide 5 -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3200404" y="256163"/>
            <a:ext cx="58642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>
            <a:spLocks noGrp="1"/>
          </p:cNvSpPr>
          <p:nvPr>
            <p:ph type="pic" idx="2"/>
          </p:nvPr>
        </p:nvSpPr>
        <p:spPr>
          <a:xfrm>
            <a:off x="0" y="0"/>
            <a:ext cx="3076216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/>
          <p:nvPr/>
        </p:nvSpPr>
        <p:spPr>
          <a:xfrm>
            <a:off x="3175001" y="1"/>
            <a:ext cx="5969001" cy="1341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35"/>
          <p:cNvSpPr/>
          <p:nvPr/>
        </p:nvSpPr>
        <p:spPr>
          <a:xfrm>
            <a:off x="2" y="3022600"/>
            <a:ext cx="3076214" cy="2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3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8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4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5"/>
          </p:nvPr>
        </p:nvSpPr>
        <p:spPr>
          <a:xfrm>
            <a:off x="3175000" y="1428750"/>
            <a:ext cx="59690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Picture">
  <p:cSld name="Content Slide 6 - Pictur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/>
          <p:nvPr/>
        </p:nvSpPr>
        <p:spPr>
          <a:xfrm>
            <a:off x="3" y="-19050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36"/>
          <p:cNvSpPr>
            <a:spLocks noGrp="1"/>
          </p:cNvSpPr>
          <p:nvPr>
            <p:ph type="pic" idx="2"/>
          </p:nvPr>
        </p:nvSpPr>
        <p:spPr>
          <a:xfrm>
            <a:off x="0" y="1276350"/>
            <a:ext cx="9144000" cy="38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Chart">
  <p:cSld name="Content Slide 6 - Char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3" y="-19050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Google Shape;153;p37"/>
          <p:cNvSpPr>
            <a:spLocks noGrp="1"/>
          </p:cNvSpPr>
          <p:nvPr>
            <p:ph type="chart" idx="2"/>
          </p:nvPr>
        </p:nvSpPr>
        <p:spPr>
          <a:xfrm>
            <a:off x="0" y="1276350"/>
            <a:ext cx="9144000" cy="38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c072723e6_0_18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Google Shape;158;g5c072723e6_0_187"/>
          <p:cNvSpPr txBox="1">
            <a:spLocks noGrp="1"/>
          </p:cNvSpPr>
          <p:nvPr>
            <p:ph type="body" idx="1"/>
          </p:nvPr>
        </p:nvSpPr>
        <p:spPr>
          <a:xfrm>
            <a:off x="0" y="3105150"/>
            <a:ext cx="9144000" cy="762000"/>
          </a:xfrm>
          <a:prstGeom prst="rect">
            <a:avLst/>
          </a:prstGeom>
          <a:solidFill>
            <a:srgbClr val="FFFFFF">
              <a:alpha val="752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9" name="Google Shape;159;g5c072723e6_0_187"/>
          <p:cNvSpPr txBox="1">
            <a:spLocks noGrp="1"/>
          </p:cNvSpPr>
          <p:nvPr>
            <p:ph type="body" idx="3"/>
          </p:nvPr>
        </p:nvSpPr>
        <p:spPr>
          <a:xfrm>
            <a:off x="0" y="3867150"/>
            <a:ext cx="9144000" cy="533400"/>
          </a:xfrm>
          <a:prstGeom prst="rect">
            <a:avLst/>
          </a:prstGeom>
          <a:solidFill>
            <a:srgbClr val="FFFFFF">
              <a:alpha val="752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Google Shape;160;g5c072723e6_0_1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centered">
  <p:cSld name="Chapter slide - centered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072723e6_0_197"/>
          <p:cNvSpPr/>
          <p:nvPr/>
        </p:nvSpPr>
        <p:spPr>
          <a:xfrm>
            <a:off x="3" y="0"/>
            <a:ext cx="9153300" cy="5162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g5c072723e6_0_197"/>
          <p:cNvSpPr txBox="1">
            <a:spLocks noGrp="1"/>
          </p:cNvSpPr>
          <p:nvPr>
            <p:ph type="body" idx="1"/>
          </p:nvPr>
        </p:nvSpPr>
        <p:spPr>
          <a:xfrm>
            <a:off x="3387" y="1809750"/>
            <a:ext cx="9150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9" name="Google Shape;169;g5c072723e6_0_19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Text">
  <p:cSld name="Content Slide 2 - 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072723e6_0_201"/>
          <p:cNvSpPr/>
          <p:nvPr/>
        </p:nvSpPr>
        <p:spPr>
          <a:xfrm>
            <a:off x="0" y="1816100"/>
            <a:ext cx="3632100" cy="3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5c072723e6_0_201"/>
          <p:cNvSpPr txBox="1">
            <a:spLocks noGrp="1"/>
          </p:cNvSpPr>
          <p:nvPr>
            <p:ph type="body" idx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3" name="Google Shape;173;g5c072723e6_0_201"/>
          <p:cNvSpPr/>
          <p:nvPr/>
        </p:nvSpPr>
        <p:spPr>
          <a:xfrm>
            <a:off x="0" y="0"/>
            <a:ext cx="3632100" cy="1714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5c072723e6_0_201"/>
          <p:cNvSpPr txBox="1">
            <a:spLocks noGrp="1"/>
          </p:cNvSpPr>
          <p:nvPr>
            <p:ph type="body" idx="2"/>
          </p:nvPr>
        </p:nvSpPr>
        <p:spPr>
          <a:xfrm>
            <a:off x="210100" y="590554"/>
            <a:ext cx="31431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Google Shape;175;g5c072723e6_0_201"/>
          <p:cNvSpPr txBox="1">
            <a:spLocks noGrp="1"/>
          </p:cNvSpPr>
          <p:nvPr>
            <p:ph type="body" idx="3"/>
          </p:nvPr>
        </p:nvSpPr>
        <p:spPr>
          <a:xfrm>
            <a:off x="3733800" y="209550"/>
            <a:ext cx="5410200" cy="49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g5c072723e6_0_20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Text">
  <p:cSld name="Content Slide 3 -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072723e6_0_208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g5c072723e6_0_208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3143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g5c072723e6_0_208"/>
          <p:cNvSpPr txBox="1">
            <a:spLocks noGrp="1"/>
          </p:cNvSpPr>
          <p:nvPr>
            <p:ph type="body" idx="2"/>
          </p:nvPr>
        </p:nvSpPr>
        <p:spPr>
          <a:xfrm>
            <a:off x="3733800" y="209550"/>
            <a:ext cx="5410200" cy="49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1" name="Google Shape;181;g5c072723e6_0_20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5 - Pic &amp; Chart">
  <p:cSld name="1_Content Slide 5 - Pic &amp; Char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072723e6_0_213"/>
          <p:cNvSpPr txBox="1">
            <a:spLocks noGrp="1"/>
          </p:cNvSpPr>
          <p:nvPr>
            <p:ph type="body" idx="1"/>
          </p:nvPr>
        </p:nvSpPr>
        <p:spPr>
          <a:xfrm>
            <a:off x="3200404" y="256163"/>
            <a:ext cx="5864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Google Shape;184;g5c072723e6_0_213"/>
          <p:cNvSpPr>
            <a:spLocks noGrp="1"/>
          </p:cNvSpPr>
          <p:nvPr>
            <p:ph type="pic" idx="2"/>
          </p:nvPr>
        </p:nvSpPr>
        <p:spPr>
          <a:xfrm>
            <a:off x="0" y="0"/>
            <a:ext cx="30762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g5c072723e6_0_213"/>
          <p:cNvSpPr/>
          <p:nvPr/>
        </p:nvSpPr>
        <p:spPr>
          <a:xfrm>
            <a:off x="3175001" y="2"/>
            <a:ext cx="5969100" cy="1341900"/>
          </a:xfrm>
          <a:prstGeom prst="rect">
            <a:avLst/>
          </a:prstGeom>
          <a:solidFill>
            <a:srgbClr val="F4892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g5c072723e6_0_213"/>
          <p:cNvSpPr/>
          <p:nvPr/>
        </p:nvSpPr>
        <p:spPr>
          <a:xfrm>
            <a:off x="4" y="3022600"/>
            <a:ext cx="3076200" cy="2121000"/>
          </a:xfrm>
          <a:prstGeom prst="rect">
            <a:avLst/>
          </a:prstGeom>
          <a:solidFill>
            <a:srgbClr val="3385C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g5c072723e6_0_213"/>
          <p:cNvSpPr>
            <a:spLocks noGrp="1"/>
          </p:cNvSpPr>
          <p:nvPr>
            <p:ph type="chart" idx="3"/>
          </p:nvPr>
        </p:nvSpPr>
        <p:spPr>
          <a:xfrm>
            <a:off x="3175000" y="1428750"/>
            <a:ext cx="59691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8" name="Google Shape;188;g5c072723e6_0_213"/>
          <p:cNvSpPr txBox="1">
            <a:spLocks noGrp="1"/>
          </p:cNvSpPr>
          <p:nvPr>
            <p:ph type="body" idx="4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9" name="Google Shape;189;g5c072723e6_0_213"/>
          <p:cNvSpPr txBox="1">
            <a:spLocks noGrp="1"/>
          </p:cNvSpPr>
          <p:nvPr>
            <p:ph type="body" idx="5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  <a:defRPr sz="277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0" name="Google Shape;190;g5c072723e6_0_213"/>
          <p:cNvSpPr txBox="1">
            <a:spLocks noGrp="1"/>
          </p:cNvSpPr>
          <p:nvPr>
            <p:ph type="body" idx="6"/>
          </p:nvPr>
        </p:nvSpPr>
        <p:spPr>
          <a:xfrm>
            <a:off x="3175398" y="0"/>
            <a:ext cx="59685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1" name="Google Shape;191;g5c072723e6_0_2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3 - Picture">
  <p:cSld name="1_Content Slide 3 - Pictur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072723e6_0_223"/>
          <p:cNvSpPr>
            <a:spLocks noGrp="1"/>
          </p:cNvSpPr>
          <p:nvPr>
            <p:ph type="pic" idx="2"/>
          </p:nvPr>
        </p:nvSpPr>
        <p:spPr>
          <a:xfrm>
            <a:off x="3746500" y="0"/>
            <a:ext cx="5397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5c072723e6_0_223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325" tIns="91325" rIns="91325" bIns="91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8"/>
              <a:buFont typeface="Arial"/>
              <a:buNone/>
            </a:pPr>
            <a:endParaRPr sz="17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5c072723e6_0_223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3143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7"/>
              <a:buFont typeface="Arial"/>
              <a:buNone/>
              <a:defRPr sz="3597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g5c072723e6_0_2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centered">
  <p:cSld name="1_Chapter slide - centered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3" y="0"/>
            <a:ext cx="9153317" cy="516255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3387" y="1809750"/>
            <a:ext cx="91503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6 - Text">
  <p:cSld name="1_Content Slide 6 -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072723e6_0_228"/>
          <p:cNvSpPr/>
          <p:nvPr/>
        </p:nvSpPr>
        <p:spPr>
          <a:xfrm>
            <a:off x="7" y="-19048"/>
            <a:ext cx="91533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325" tIns="91325" rIns="91325" bIns="91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8"/>
              <a:buFont typeface="Arial"/>
              <a:buNone/>
            </a:pPr>
            <a:endParaRPr sz="17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5c072723e6_0_228"/>
          <p:cNvSpPr txBox="1">
            <a:spLocks noGrp="1"/>
          </p:cNvSpPr>
          <p:nvPr>
            <p:ph type="body" idx="1"/>
          </p:nvPr>
        </p:nvSpPr>
        <p:spPr>
          <a:xfrm>
            <a:off x="3387" y="-19048"/>
            <a:ext cx="91503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7"/>
              <a:buFont typeface="Arial"/>
              <a:buNone/>
              <a:defRPr sz="359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g5c072723e6_0_228"/>
          <p:cNvSpPr txBox="1">
            <a:spLocks noGrp="1"/>
          </p:cNvSpPr>
          <p:nvPr>
            <p:ph type="body" idx="2"/>
          </p:nvPr>
        </p:nvSpPr>
        <p:spPr>
          <a:xfrm>
            <a:off x="304800" y="1352550"/>
            <a:ext cx="8839200" cy="3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7"/>
              <a:buFont typeface="Arial"/>
              <a:buNone/>
              <a:defRPr sz="27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8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8"/>
              <a:buFont typeface="Arial"/>
              <a:buChar char="•"/>
              <a:defRPr sz="2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g5c072723e6_0_2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c072723e6_0_23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g5c072723e6_0_233"/>
          <p:cNvSpPr txBox="1">
            <a:spLocks noGrp="1"/>
          </p:cNvSpPr>
          <p:nvPr>
            <p:ph type="body" idx="1"/>
          </p:nvPr>
        </p:nvSpPr>
        <p:spPr>
          <a:xfrm>
            <a:off x="0" y="3105150"/>
            <a:ext cx="9144000" cy="762000"/>
          </a:xfrm>
          <a:prstGeom prst="rect">
            <a:avLst/>
          </a:prstGeom>
          <a:solidFill>
            <a:srgbClr val="FFFFFF">
              <a:alpha val="75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6"/>
              <a:buFont typeface="Arial"/>
              <a:buNone/>
              <a:defRPr sz="4396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g5c072723e6_0_233"/>
          <p:cNvSpPr txBox="1">
            <a:spLocks noGrp="1"/>
          </p:cNvSpPr>
          <p:nvPr>
            <p:ph type="body" idx="3"/>
          </p:nvPr>
        </p:nvSpPr>
        <p:spPr>
          <a:xfrm>
            <a:off x="0" y="3867150"/>
            <a:ext cx="9144000" cy="533400"/>
          </a:xfrm>
          <a:prstGeom prst="rect">
            <a:avLst/>
          </a:prstGeom>
          <a:solidFill>
            <a:srgbClr val="FFFFFF">
              <a:alpha val="75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7"/>
              <a:buFont typeface="Arial"/>
              <a:buNone/>
              <a:defRPr sz="279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g5c072723e6_0_2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5c072723e6_0_238" descr="iStock_000068824183_Small.jpg"/>
          <p:cNvPicPr preferRelativeResize="0"/>
          <p:nvPr/>
        </p:nvPicPr>
        <p:blipFill rotWithShape="1">
          <a:blip r:embed="rId2">
            <a:alphaModFix/>
          </a:blip>
          <a:srcRect l="279" t="26911" r="-9" b="9988"/>
          <a:stretch/>
        </p:blipFill>
        <p:spPr>
          <a:xfrm>
            <a:off x="-1093" y="1292592"/>
            <a:ext cx="9146186" cy="385090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5c072723e6_0_238"/>
          <p:cNvSpPr/>
          <p:nvPr/>
        </p:nvSpPr>
        <p:spPr>
          <a:xfrm>
            <a:off x="0" y="0"/>
            <a:ext cx="36576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g5c072723e6_0_238"/>
          <p:cNvSpPr/>
          <p:nvPr/>
        </p:nvSpPr>
        <p:spPr>
          <a:xfrm>
            <a:off x="3822700" y="0"/>
            <a:ext cx="5322300" cy="1121700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g5c072723e6_0_238" descr="MCE_withtag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99" y="3670300"/>
            <a:ext cx="2455454" cy="107005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5c072723e6_0_238"/>
          <p:cNvSpPr txBox="1"/>
          <p:nvPr/>
        </p:nvSpPr>
        <p:spPr>
          <a:xfrm>
            <a:off x="0" y="181342"/>
            <a:ext cx="3657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g5c072723e6_0_238"/>
          <p:cNvSpPr txBox="1">
            <a:spLocks noGrp="1"/>
          </p:cNvSpPr>
          <p:nvPr>
            <p:ph type="body" idx="1"/>
          </p:nvPr>
        </p:nvSpPr>
        <p:spPr>
          <a:xfrm>
            <a:off x="4343400" y="180979"/>
            <a:ext cx="4800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4A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4" name="Google Shape;214;g5c072723e6_0_2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Picture">
  <p:cSld name="Content Slide 1 - Pictur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c072723e6_0_246"/>
          <p:cNvSpPr/>
          <p:nvPr/>
        </p:nvSpPr>
        <p:spPr>
          <a:xfrm>
            <a:off x="0" y="1235838"/>
            <a:ext cx="313410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g5c072723e6_0_246"/>
          <p:cNvSpPr/>
          <p:nvPr/>
        </p:nvSpPr>
        <p:spPr>
          <a:xfrm>
            <a:off x="3276600" y="4444972"/>
            <a:ext cx="5873400" cy="698400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g5c072723e6_0_246"/>
          <p:cNvSpPr txBox="1"/>
          <p:nvPr/>
        </p:nvSpPr>
        <p:spPr>
          <a:xfrm>
            <a:off x="6096000" y="4589459"/>
            <a:ext cx="3162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g5c072723e6_0_246"/>
          <p:cNvSpPr/>
          <p:nvPr/>
        </p:nvSpPr>
        <p:spPr>
          <a:xfrm>
            <a:off x="-3382" y="0"/>
            <a:ext cx="9153300" cy="1121700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g5c072723e6_0_246"/>
          <p:cNvSpPr>
            <a:spLocks noGrp="1"/>
          </p:cNvSpPr>
          <p:nvPr>
            <p:ph type="pic" idx="2"/>
          </p:nvPr>
        </p:nvSpPr>
        <p:spPr>
          <a:xfrm>
            <a:off x="3276600" y="1235075"/>
            <a:ext cx="5867400" cy="3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1" name="Google Shape;221;g5c072723e6_0_246"/>
          <p:cNvSpPr txBox="1">
            <a:spLocks noGrp="1"/>
          </p:cNvSpPr>
          <p:nvPr>
            <p:ph type="body" idx="1"/>
          </p:nvPr>
        </p:nvSpPr>
        <p:spPr>
          <a:xfrm>
            <a:off x="1" y="209550"/>
            <a:ext cx="91503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Google Shape;222;g5c072723e6_0_246"/>
          <p:cNvSpPr txBox="1">
            <a:spLocks noGrp="1"/>
          </p:cNvSpPr>
          <p:nvPr>
            <p:ph type="body" idx="3"/>
          </p:nvPr>
        </p:nvSpPr>
        <p:spPr>
          <a:xfrm>
            <a:off x="3657600" y="4443414"/>
            <a:ext cx="579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3" name="Google Shape;223;g5c072723e6_0_246"/>
          <p:cNvSpPr txBox="1">
            <a:spLocks noGrp="1"/>
          </p:cNvSpPr>
          <p:nvPr>
            <p:ph type="body" idx="4"/>
          </p:nvPr>
        </p:nvSpPr>
        <p:spPr>
          <a:xfrm>
            <a:off x="6400800" y="4629154"/>
            <a:ext cx="2895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4" name="Google Shape;224;g5c072723e6_0_246"/>
          <p:cNvSpPr txBox="1">
            <a:spLocks noGrp="1"/>
          </p:cNvSpPr>
          <p:nvPr>
            <p:ph type="body" idx="5"/>
          </p:nvPr>
        </p:nvSpPr>
        <p:spPr>
          <a:xfrm>
            <a:off x="76200" y="1504950"/>
            <a:ext cx="3057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5" name="Google Shape;225;g5c072723e6_0_246"/>
          <p:cNvSpPr txBox="1">
            <a:spLocks noGrp="1"/>
          </p:cNvSpPr>
          <p:nvPr>
            <p:ph type="body" idx="6"/>
          </p:nvPr>
        </p:nvSpPr>
        <p:spPr>
          <a:xfrm>
            <a:off x="111128" y="2038350"/>
            <a:ext cx="302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g5c072723e6_0_246"/>
          <p:cNvSpPr txBox="1">
            <a:spLocks noGrp="1"/>
          </p:cNvSpPr>
          <p:nvPr>
            <p:ph type="body" idx="7"/>
          </p:nvPr>
        </p:nvSpPr>
        <p:spPr>
          <a:xfrm>
            <a:off x="76200" y="2724150"/>
            <a:ext cx="3057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7" name="Google Shape;227;g5c072723e6_0_246"/>
          <p:cNvSpPr txBox="1">
            <a:spLocks noGrp="1"/>
          </p:cNvSpPr>
          <p:nvPr>
            <p:ph type="body" idx="8"/>
          </p:nvPr>
        </p:nvSpPr>
        <p:spPr>
          <a:xfrm>
            <a:off x="111128" y="3257550"/>
            <a:ext cx="302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8" name="Google Shape;228;g5c072723e6_0_246"/>
          <p:cNvSpPr txBox="1">
            <a:spLocks noGrp="1"/>
          </p:cNvSpPr>
          <p:nvPr>
            <p:ph type="body" idx="9"/>
          </p:nvPr>
        </p:nvSpPr>
        <p:spPr>
          <a:xfrm>
            <a:off x="111124" y="3790950"/>
            <a:ext cx="302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9" name="Google Shape;229;g5c072723e6_0_246"/>
          <p:cNvSpPr txBox="1">
            <a:spLocks noGrp="1"/>
          </p:cNvSpPr>
          <p:nvPr>
            <p:ph type="body" idx="13"/>
          </p:nvPr>
        </p:nvSpPr>
        <p:spPr>
          <a:xfrm>
            <a:off x="146051" y="4324351"/>
            <a:ext cx="29880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0" name="Google Shape;230;g5c072723e6_0_2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Chart">
  <p:cSld name="Content Slide 1 - Char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c072723e6_0_262"/>
          <p:cNvSpPr>
            <a:spLocks noGrp="1"/>
          </p:cNvSpPr>
          <p:nvPr>
            <p:ph type="chart" idx="2"/>
          </p:nvPr>
        </p:nvSpPr>
        <p:spPr>
          <a:xfrm>
            <a:off x="3276600" y="1235078"/>
            <a:ext cx="5867400" cy="3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3" name="Google Shape;233;g5c072723e6_0_262"/>
          <p:cNvSpPr/>
          <p:nvPr/>
        </p:nvSpPr>
        <p:spPr>
          <a:xfrm>
            <a:off x="0" y="1235838"/>
            <a:ext cx="313410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g5c072723e6_0_262"/>
          <p:cNvSpPr/>
          <p:nvPr/>
        </p:nvSpPr>
        <p:spPr>
          <a:xfrm>
            <a:off x="3276600" y="4444972"/>
            <a:ext cx="5873400" cy="698400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g5c072723e6_0_262"/>
          <p:cNvSpPr txBox="1"/>
          <p:nvPr/>
        </p:nvSpPr>
        <p:spPr>
          <a:xfrm>
            <a:off x="6096000" y="4589459"/>
            <a:ext cx="3162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g5c072723e6_0_262"/>
          <p:cNvSpPr/>
          <p:nvPr/>
        </p:nvSpPr>
        <p:spPr>
          <a:xfrm>
            <a:off x="-3382" y="0"/>
            <a:ext cx="9153300" cy="1121700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g5c072723e6_0_262"/>
          <p:cNvSpPr txBox="1">
            <a:spLocks noGrp="1"/>
          </p:cNvSpPr>
          <p:nvPr>
            <p:ph type="body" idx="1"/>
          </p:nvPr>
        </p:nvSpPr>
        <p:spPr>
          <a:xfrm>
            <a:off x="1" y="209550"/>
            <a:ext cx="91503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g5c072723e6_0_262"/>
          <p:cNvSpPr txBox="1">
            <a:spLocks noGrp="1"/>
          </p:cNvSpPr>
          <p:nvPr>
            <p:ph type="body" idx="3"/>
          </p:nvPr>
        </p:nvSpPr>
        <p:spPr>
          <a:xfrm>
            <a:off x="3657600" y="4443414"/>
            <a:ext cx="579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g5c072723e6_0_262"/>
          <p:cNvSpPr txBox="1">
            <a:spLocks noGrp="1"/>
          </p:cNvSpPr>
          <p:nvPr>
            <p:ph type="body" idx="4"/>
          </p:nvPr>
        </p:nvSpPr>
        <p:spPr>
          <a:xfrm>
            <a:off x="6400800" y="4629154"/>
            <a:ext cx="2895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g5c072723e6_0_262"/>
          <p:cNvSpPr txBox="1">
            <a:spLocks noGrp="1"/>
          </p:cNvSpPr>
          <p:nvPr>
            <p:ph type="body" idx="5"/>
          </p:nvPr>
        </p:nvSpPr>
        <p:spPr>
          <a:xfrm>
            <a:off x="76200" y="1504950"/>
            <a:ext cx="3057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1" name="Google Shape;241;g5c072723e6_0_262"/>
          <p:cNvSpPr txBox="1">
            <a:spLocks noGrp="1"/>
          </p:cNvSpPr>
          <p:nvPr>
            <p:ph type="body" idx="6"/>
          </p:nvPr>
        </p:nvSpPr>
        <p:spPr>
          <a:xfrm>
            <a:off x="111128" y="2038350"/>
            <a:ext cx="302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2" name="Google Shape;242;g5c072723e6_0_262"/>
          <p:cNvSpPr txBox="1">
            <a:spLocks noGrp="1"/>
          </p:cNvSpPr>
          <p:nvPr>
            <p:ph type="body" idx="7"/>
          </p:nvPr>
        </p:nvSpPr>
        <p:spPr>
          <a:xfrm>
            <a:off x="76200" y="2724150"/>
            <a:ext cx="3057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3" name="Google Shape;243;g5c072723e6_0_262"/>
          <p:cNvSpPr txBox="1">
            <a:spLocks noGrp="1"/>
          </p:cNvSpPr>
          <p:nvPr>
            <p:ph type="body" idx="8"/>
          </p:nvPr>
        </p:nvSpPr>
        <p:spPr>
          <a:xfrm>
            <a:off x="111128" y="3257550"/>
            <a:ext cx="302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4" name="Google Shape;244;g5c072723e6_0_262"/>
          <p:cNvSpPr txBox="1">
            <a:spLocks noGrp="1"/>
          </p:cNvSpPr>
          <p:nvPr>
            <p:ph type="body" idx="9"/>
          </p:nvPr>
        </p:nvSpPr>
        <p:spPr>
          <a:xfrm>
            <a:off x="111124" y="3790950"/>
            <a:ext cx="302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5" name="Google Shape;245;g5c072723e6_0_262"/>
          <p:cNvSpPr txBox="1">
            <a:spLocks noGrp="1"/>
          </p:cNvSpPr>
          <p:nvPr>
            <p:ph type="body" idx="13"/>
          </p:nvPr>
        </p:nvSpPr>
        <p:spPr>
          <a:xfrm>
            <a:off x="146051" y="4324351"/>
            <a:ext cx="29880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6" name="Google Shape;246;g5c072723e6_0_2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Text">
  <p:cSld name="Content Slide 1 -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c072723e6_0_278"/>
          <p:cNvSpPr/>
          <p:nvPr/>
        </p:nvSpPr>
        <p:spPr>
          <a:xfrm>
            <a:off x="0" y="1235838"/>
            <a:ext cx="313410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g5c072723e6_0_278"/>
          <p:cNvSpPr/>
          <p:nvPr/>
        </p:nvSpPr>
        <p:spPr>
          <a:xfrm>
            <a:off x="3276600" y="4444972"/>
            <a:ext cx="5873400" cy="698400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g5c072723e6_0_278"/>
          <p:cNvSpPr txBox="1"/>
          <p:nvPr/>
        </p:nvSpPr>
        <p:spPr>
          <a:xfrm>
            <a:off x="6096000" y="4589459"/>
            <a:ext cx="3162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g5c072723e6_0_278"/>
          <p:cNvSpPr/>
          <p:nvPr/>
        </p:nvSpPr>
        <p:spPr>
          <a:xfrm>
            <a:off x="-3382" y="0"/>
            <a:ext cx="9153300" cy="1121700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g5c072723e6_0_278"/>
          <p:cNvSpPr txBox="1">
            <a:spLocks noGrp="1"/>
          </p:cNvSpPr>
          <p:nvPr>
            <p:ph type="body" idx="1"/>
          </p:nvPr>
        </p:nvSpPr>
        <p:spPr>
          <a:xfrm>
            <a:off x="1" y="209550"/>
            <a:ext cx="91503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3" name="Google Shape;253;g5c072723e6_0_278"/>
          <p:cNvSpPr txBox="1">
            <a:spLocks noGrp="1"/>
          </p:cNvSpPr>
          <p:nvPr>
            <p:ph type="body" idx="2"/>
          </p:nvPr>
        </p:nvSpPr>
        <p:spPr>
          <a:xfrm>
            <a:off x="3657600" y="4443414"/>
            <a:ext cx="579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4" name="Google Shape;254;g5c072723e6_0_278"/>
          <p:cNvSpPr txBox="1">
            <a:spLocks noGrp="1"/>
          </p:cNvSpPr>
          <p:nvPr>
            <p:ph type="body" idx="3"/>
          </p:nvPr>
        </p:nvSpPr>
        <p:spPr>
          <a:xfrm>
            <a:off x="6400800" y="4629154"/>
            <a:ext cx="2895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5" name="Google Shape;255;g5c072723e6_0_278"/>
          <p:cNvSpPr txBox="1">
            <a:spLocks noGrp="1"/>
          </p:cNvSpPr>
          <p:nvPr>
            <p:ph type="body" idx="4"/>
          </p:nvPr>
        </p:nvSpPr>
        <p:spPr>
          <a:xfrm>
            <a:off x="76200" y="1504950"/>
            <a:ext cx="3057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Google Shape;256;g5c072723e6_0_278"/>
          <p:cNvSpPr txBox="1">
            <a:spLocks noGrp="1"/>
          </p:cNvSpPr>
          <p:nvPr>
            <p:ph type="body" idx="5"/>
          </p:nvPr>
        </p:nvSpPr>
        <p:spPr>
          <a:xfrm>
            <a:off x="111128" y="2038350"/>
            <a:ext cx="302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Google Shape;257;g5c072723e6_0_278"/>
          <p:cNvSpPr txBox="1">
            <a:spLocks noGrp="1"/>
          </p:cNvSpPr>
          <p:nvPr>
            <p:ph type="body" idx="6"/>
          </p:nvPr>
        </p:nvSpPr>
        <p:spPr>
          <a:xfrm>
            <a:off x="76200" y="2724150"/>
            <a:ext cx="3057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g5c072723e6_0_278"/>
          <p:cNvSpPr txBox="1">
            <a:spLocks noGrp="1"/>
          </p:cNvSpPr>
          <p:nvPr>
            <p:ph type="body" idx="7"/>
          </p:nvPr>
        </p:nvSpPr>
        <p:spPr>
          <a:xfrm>
            <a:off x="111128" y="3257550"/>
            <a:ext cx="302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g5c072723e6_0_278"/>
          <p:cNvSpPr txBox="1">
            <a:spLocks noGrp="1"/>
          </p:cNvSpPr>
          <p:nvPr>
            <p:ph type="body" idx="8"/>
          </p:nvPr>
        </p:nvSpPr>
        <p:spPr>
          <a:xfrm>
            <a:off x="111124" y="3790950"/>
            <a:ext cx="302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g5c072723e6_0_278"/>
          <p:cNvSpPr txBox="1">
            <a:spLocks noGrp="1"/>
          </p:cNvSpPr>
          <p:nvPr>
            <p:ph type="body" idx="9"/>
          </p:nvPr>
        </p:nvSpPr>
        <p:spPr>
          <a:xfrm>
            <a:off x="146051" y="4324351"/>
            <a:ext cx="29880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1" name="Google Shape;261;g5c072723e6_0_278"/>
          <p:cNvSpPr txBox="1">
            <a:spLocks noGrp="1"/>
          </p:cNvSpPr>
          <p:nvPr>
            <p:ph type="body" idx="13"/>
          </p:nvPr>
        </p:nvSpPr>
        <p:spPr>
          <a:xfrm>
            <a:off x="3276600" y="1235075"/>
            <a:ext cx="5867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2" name="Google Shape;262;g5c072723e6_0_2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Chart">
  <p:cSld name="Content Slide 2 - Char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c072723e6_0_294"/>
          <p:cNvSpPr/>
          <p:nvPr/>
        </p:nvSpPr>
        <p:spPr>
          <a:xfrm>
            <a:off x="0" y="1816100"/>
            <a:ext cx="3632100" cy="3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g5c072723e6_0_294"/>
          <p:cNvSpPr txBox="1">
            <a:spLocks noGrp="1"/>
          </p:cNvSpPr>
          <p:nvPr>
            <p:ph type="body" idx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6" name="Google Shape;266;g5c072723e6_0_294"/>
          <p:cNvSpPr/>
          <p:nvPr/>
        </p:nvSpPr>
        <p:spPr>
          <a:xfrm>
            <a:off x="0" y="0"/>
            <a:ext cx="3632100" cy="1714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g5c072723e6_0_294"/>
          <p:cNvSpPr txBox="1">
            <a:spLocks noGrp="1"/>
          </p:cNvSpPr>
          <p:nvPr>
            <p:ph type="body" idx="2"/>
          </p:nvPr>
        </p:nvSpPr>
        <p:spPr>
          <a:xfrm>
            <a:off x="210100" y="590554"/>
            <a:ext cx="31431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8" name="Google Shape;268;g5c072723e6_0_294"/>
          <p:cNvSpPr>
            <a:spLocks noGrp="1"/>
          </p:cNvSpPr>
          <p:nvPr>
            <p:ph type="chart" idx="3"/>
          </p:nvPr>
        </p:nvSpPr>
        <p:spPr>
          <a:xfrm>
            <a:off x="3733800" y="0"/>
            <a:ext cx="5410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9" name="Google Shape;269;g5c072723e6_0_29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Chart">
  <p:cSld name="Content Slide 3 - Char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c072723e6_0_301"/>
          <p:cNvSpPr>
            <a:spLocks noGrp="1"/>
          </p:cNvSpPr>
          <p:nvPr>
            <p:ph type="chart" idx="2"/>
          </p:nvPr>
        </p:nvSpPr>
        <p:spPr>
          <a:xfrm>
            <a:off x="3733800" y="0"/>
            <a:ext cx="5410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2" name="Google Shape;272;g5c072723e6_0_301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g5c072723e6_0_301"/>
          <p:cNvSpPr txBox="1">
            <a:spLocks noGrp="1"/>
          </p:cNvSpPr>
          <p:nvPr>
            <p:ph type="body" idx="1"/>
          </p:nvPr>
        </p:nvSpPr>
        <p:spPr>
          <a:xfrm>
            <a:off x="152400" y="0"/>
            <a:ext cx="3143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4" name="Google Shape;274;g5c072723e6_0_30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c072723e6_0_306"/>
          <p:cNvSpPr/>
          <p:nvPr/>
        </p:nvSpPr>
        <p:spPr>
          <a:xfrm>
            <a:off x="3" y="0"/>
            <a:ext cx="9153300" cy="5162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g5c072723e6_0_306"/>
          <p:cNvSpPr txBox="1">
            <a:spLocks noGrp="1"/>
          </p:cNvSpPr>
          <p:nvPr>
            <p:ph type="body" idx="1"/>
          </p:nvPr>
        </p:nvSpPr>
        <p:spPr>
          <a:xfrm>
            <a:off x="1447800" y="1809750"/>
            <a:ext cx="7705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8" name="Google Shape;278;g5c072723e6_0_306"/>
          <p:cNvSpPr txBox="1">
            <a:spLocks noGrp="1"/>
          </p:cNvSpPr>
          <p:nvPr>
            <p:ph type="body" idx="2"/>
          </p:nvPr>
        </p:nvSpPr>
        <p:spPr>
          <a:xfrm>
            <a:off x="1438064" y="1504950"/>
            <a:ext cx="770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9" name="Google Shape;279;g5c072723e6_0_30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 - Picture">
  <p:cSld name="Content Slide 4 - Pictur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c072723e6_0_311"/>
          <p:cNvSpPr/>
          <p:nvPr/>
        </p:nvSpPr>
        <p:spPr>
          <a:xfrm>
            <a:off x="3" y="4040949"/>
            <a:ext cx="91533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g5c072723e6_0_311"/>
          <p:cNvSpPr txBox="1">
            <a:spLocks noGrp="1"/>
          </p:cNvSpPr>
          <p:nvPr>
            <p:ph type="body" idx="1"/>
          </p:nvPr>
        </p:nvSpPr>
        <p:spPr>
          <a:xfrm>
            <a:off x="3387" y="4250498"/>
            <a:ext cx="91503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3" name="Google Shape;283;g5c072723e6_0_3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4" name="Google Shape;284;g5c072723e6_0_3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 descr="iStock_000068824183_Small.jpg"/>
          <p:cNvPicPr preferRelativeResize="0"/>
          <p:nvPr/>
        </p:nvPicPr>
        <p:blipFill rotWithShape="1">
          <a:blip r:embed="rId2">
            <a:alphaModFix/>
          </a:blip>
          <a:srcRect l="278" t="26911" r="-11" b="9989"/>
          <a:stretch/>
        </p:blipFill>
        <p:spPr>
          <a:xfrm>
            <a:off x="-1093" y="1292592"/>
            <a:ext cx="9146185" cy="385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/>
          <p:nvPr/>
        </p:nvSpPr>
        <p:spPr>
          <a:xfrm>
            <a:off x="0" y="0"/>
            <a:ext cx="3657600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3822700" y="0"/>
            <a:ext cx="5322392" cy="1121602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18" descr="MCE_withtag_white.png"/>
          <p:cNvPicPr preferRelativeResize="0"/>
          <p:nvPr/>
        </p:nvPicPr>
        <p:blipFill rotWithShape="1">
          <a:blip r:embed="rId3">
            <a:alphaModFix/>
          </a:blip>
          <a:srcRect r="55002" b="17514"/>
          <a:stretch/>
        </p:blipFill>
        <p:spPr>
          <a:xfrm>
            <a:off x="495299" y="3670300"/>
            <a:ext cx="1414909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/>
          <p:nvPr/>
        </p:nvSpPr>
        <p:spPr>
          <a:xfrm>
            <a:off x="0" y="181342"/>
            <a:ext cx="3657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343400" y="180979"/>
            <a:ext cx="4800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D4A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 - Chart">
  <p:cSld name="Content Slide 4 - Char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c072723e6_0_316"/>
          <p:cNvSpPr/>
          <p:nvPr/>
        </p:nvSpPr>
        <p:spPr>
          <a:xfrm>
            <a:off x="3" y="4040949"/>
            <a:ext cx="91533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g5c072723e6_0_316"/>
          <p:cNvSpPr txBox="1">
            <a:spLocks noGrp="1"/>
          </p:cNvSpPr>
          <p:nvPr>
            <p:ph type="body" idx="1"/>
          </p:nvPr>
        </p:nvSpPr>
        <p:spPr>
          <a:xfrm>
            <a:off x="3387" y="4040949"/>
            <a:ext cx="9150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8" name="Google Shape;288;g5c072723e6_0_316"/>
          <p:cNvSpPr>
            <a:spLocks noGrp="1"/>
          </p:cNvSpPr>
          <p:nvPr>
            <p:ph type="chart" idx="2"/>
          </p:nvPr>
        </p:nvSpPr>
        <p:spPr>
          <a:xfrm>
            <a:off x="1" y="0"/>
            <a:ext cx="9153600" cy="4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9" name="Google Shape;289;g5c072723e6_0_3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4 - Text">
  <p:cSld name="1_Content Slide 4 -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c072723e6_0_321"/>
          <p:cNvSpPr/>
          <p:nvPr/>
        </p:nvSpPr>
        <p:spPr>
          <a:xfrm>
            <a:off x="3" y="4040949"/>
            <a:ext cx="91533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g5c072723e6_0_321"/>
          <p:cNvSpPr txBox="1">
            <a:spLocks noGrp="1"/>
          </p:cNvSpPr>
          <p:nvPr>
            <p:ph type="body" idx="1"/>
          </p:nvPr>
        </p:nvSpPr>
        <p:spPr>
          <a:xfrm>
            <a:off x="3387" y="4040949"/>
            <a:ext cx="9150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3" name="Google Shape;293;g5c072723e6_0_321"/>
          <p:cNvSpPr txBox="1">
            <a:spLocks noGrp="1"/>
          </p:cNvSpPr>
          <p:nvPr>
            <p:ph type="body" idx="2"/>
          </p:nvPr>
        </p:nvSpPr>
        <p:spPr>
          <a:xfrm>
            <a:off x="228600" y="133350"/>
            <a:ext cx="8534400" cy="3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4" name="Google Shape;294;g5c072723e6_0_3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Chart">
  <p:cSld name="Content Slide 5 - Char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c072723e6_0_326"/>
          <p:cNvSpPr txBox="1">
            <a:spLocks noGrp="1"/>
          </p:cNvSpPr>
          <p:nvPr>
            <p:ph type="body" idx="1"/>
          </p:nvPr>
        </p:nvSpPr>
        <p:spPr>
          <a:xfrm>
            <a:off x="3200404" y="256163"/>
            <a:ext cx="5864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7" name="Google Shape;297;g5c072723e6_0_326"/>
          <p:cNvSpPr>
            <a:spLocks noGrp="1"/>
          </p:cNvSpPr>
          <p:nvPr>
            <p:ph type="pic" idx="2"/>
          </p:nvPr>
        </p:nvSpPr>
        <p:spPr>
          <a:xfrm>
            <a:off x="0" y="0"/>
            <a:ext cx="30762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8" name="Google Shape;298;g5c072723e6_0_326"/>
          <p:cNvSpPr/>
          <p:nvPr/>
        </p:nvSpPr>
        <p:spPr>
          <a:xfrm>
            <a:off x="3175001" y="1"/>
            <a:ext cx="5969100" cy="134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g5c072723e6_0_326"/>
          <p:cNvSpPr/>
          <p:nvPr/>
        </p:nvSpPr>
        <p:spPr>
          <a:xfrm>
            <a:off x="2" y="3022600"/>
            <a:ext cx="3076200" cy="21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g5c072723e6_0_326"/>
          <p:cNvSpPr>
            <a:spLocks noGrp="1"/>
          </p:cNvSpPr>
          <p:nvPr>
            <p:ph type="chart" idx="3"/>
          </p:nvPr>
        </p:nvSpPr>
        <p:spPr>
          <a:xfrm>
            <a:off x="3175000" y="1428750"/>
            <a:ext cx="59691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1" name="Google Shape;301;g5c072723e6_0_326"/>
          <p:cNvSpPr txBox="1">
            <a:spLocks noGrp="1"/>
          </p:cNvSpPr>
          <p:nvPr>
            <p:ph type="body" idx="4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2" name="Google Shape;302;g5c072723e6_0_326"/>
          <p:cNvSpPr txBox="1">
            <a:spLocks noGrp="1"/>
          </p:cNvSpPr>
          <p:nvPr>
            <p:ph type="body" idx="5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3" name="Google Shape;303;g5c072723e6_0_3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Text">
  <p:cSld name="Content Slide 5 - 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c072723e6_0_335"/>
          <p:cNvSpPr txBox="1">
            <a:spLocks noGrp="1"/>
          </p:cNvSpPr>
          <p:nvPr>
            <p:ph type="body" idx="1"/>
          </p:nvPr>
        </p:nvSpPr>
        <p:spPr>
          <a:xfrm>
            <a:off x="3200404" y="256163"/>
            <a:ext cx="5864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6" name="Google Shape;306;g5c072723e6_0_335"/>
          <p:cNvSpPr>
            <a:spLocks noGrp="1"/>
          </p:cNvSpPr>
          <p:nvPr>
            <p:ph type="pic" idx="2"/>
          </p:nvPr>
        </p:nvSpPr>
        <p:spPr>
          <a:xfrm>
            <a:off x="0" y="0"/>
            <a:ext cx="30762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7" name="Google Shape;307;g5c072723e6_0_335"/>
          <p:cNvSpPr/>
          <p:nvPr/>
        </p:nvSpPr>
        <p:spPr>
          <a:xfrm>
            <a:off x="3175001" y="1"/>
            <a:ext cx="5969100" cy="134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g5c072723e6_0_335"/>
          <p:cNvSpPr/>
          <p:nvPr/>
        </p:nvSpPr>
        <p:spPr>
          <a:xfrm>
            <a:off x="2" y="3022600"/>
            <a:ext cx="3076200" cy="212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g5c072723e6_0_335"/>
          <p:cNvSpPr txBox="1">
            <a:spLocks noGrp="1"/>
          </p:cNvSpPr>
          <p:nvPr>
            <p:ph type="body" idx="3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0" name="Google Shape;310;g5c072723e6_0_335"/>
          <p:cNvSpPr txBox="1">
            <a:spLocks noGrp="1"/>
          </p:cNvSpPr>
          <p:nvPr>
            <p:ph type="body" idx="4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1" name="Google Shape;311;g5c072723e6_0_335"/>
          <p:cNvSpPr txBox="1">
            <a:spLocks noGrp="1"/>
          </p:cNvSpPr>
          <p:nvPr>
            <p:ph type="body" idx="5"/>
          </p:nvPr>
        </p:nvSpPr>
        <p:spPr>
          <a:xfrm>
            <a:off x="3175000" y="1428750"/>
            <a:ext cx="59691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2" name="Google Shape;312;g5c072723e6_0_3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Picture">
  <p:cSld name="Content Slide 6 - Pictur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c072723e6_0_344"/>
          <p:cNvSpPr/>
          <p:nvPr/>
        </p:nvSpPr>
        <p:spPr>
          <a:xfrm>
            <a:off x="3" y="-19050"/>
            <a:ext cx="91533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g5c072723e6_0_344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6" name="Google Shape;316;g5c072723e6_0_344"/>
          <p:cNvSpPr>
            <a:spLocks noGrp="1"/>
          </p:cNvSpPr>
          <p:nvPr>
            <p:ph type="pic" idx="2"/>
          </p:nvPr>
        </p:nvSpPr>
        <p:spPr>
          <a:xfrm>
            <a:off x="0" y="1276350"/>
            <a:ext cx="9144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7" name="Google Shape;317;g5c072723e6_0_3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Chart">
  <p:cSld name="Content Slide 6 - Char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c072723e6_0_349"/>
          <p:cNvSpPr/>
          <p:nvPr/>
        </p:nvSpPr>
        <p:spPr>
          <a:xfrm>
            <a:off x="3" y="-19050"/>
            <a:ext cx="9153300" cy="11217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g5c072723e6_0_349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1" name="Google Shape;321;g5c072723e6_0_349"/>
          <p:cNvSpPr>
            <a:spLocks noGrp="1"/>
          </p:cNvSpPr>
          <p:nvPr>
            <p:ph type="chart" idx="2"/>
          </p:nvPr>
        </p:nvSpPr>
        <p:spPr>
          <a:xfrm>
            <a:off x="0" y="1276350"/>
            <a:ext cx="9144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2" name="Google Shape;322;g5c072723e6_0_3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Picture">
  <p:cSld name="Content Slide 1 - Pictur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/>
        </p:nvSpPr>
        <p:spPr>
          <a:xfrm>
            <a:off x="0" y="1235838"/>
            <a:ext cx="3134064" cy="392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19"/>
          <p:cNvSpPr/>
          <p:nvPr/>
        </p:nvSpPr>
        <p:spPr>
          <a:xfrm>
            <a:off x="3276600" y="4444972"/>
            <a:ext cx="5873332" cy="698528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9"/>
          <p:cNvSpPr txBox="1"/>
          <p:nvPr/>
        </p:nvSpPr>
        <p:spPr>
          <a:xfrm>
            <a:off x="6096000" y="4589459"/>
            <a:ext cx="3162300" cy="4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19"/>
          <p:cNvSpPr/>
          <p:nvPr/>
        </p:nvSpPr>
        <p:spPr>
          <a:xfrm>
            <a:off x="-3382" y="0"/>
            <a:ext cx="9153317" cy="1121602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3276600" y="1235075"/>
            <a:ext cx="5867400" cy="312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" y="209550"/>
            <a:ext cx="91503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3657600" y="4443414"/>
            <a:ext cx="5791200" cy="71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6400800" y="4629154"/>
            <a:ext cx="289560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76200" y="1504950"/>
            <a:ext cx="30578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6"/>
          </p:nvPr>
        </p:nvSpPr>
        <p:spPr>
          <a:xfrm>
            <a:off x="111128" y="2038350"/>
            <a:ext cx="30229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7"/>
          </p:nvPr>
        </p:nvSpPr>
        <p:spPr>
          <a:xfrm>
            <a:off x="76200" y="2724150"/>
            <a:ext cx="30578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8"/>
          </p:nvPr>
        </p:nvSpPr>
        <p:spPr>
          <a:xfrm>
            <a:off x="111128" y="3257550"/>
            <a:ext cx="30229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9"/>
          </p:nvPr>
        </p:nvSpPr>
        <p:spPr>
          <a:xfrm>
            <a:off x="111124" y="3790950"/>
            <a:ext cx="302294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3"/>
          </p:nvPr>
        </p:nvSpPr>
        <p:spPr>
          <a:xfrm>
            <a:off x="146051" y="4324351"/>
            <a:ext cx="2988015" cy="46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Chart">
  <p:cSld name="Content Slide 1 - Char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>
            <a:spLocks noGrp="1"/>
          </p:cNvSpPr>
          <p:nvPr>
            <p:ph type="chart" idx="2"/>
          </p:nvPr>
        </p:nvSpPr>
        <p:spPr>
          <a:xfrm>
            <a:off x="3276600" y="1235078"/>
            <a:ext cx="5867400" cy="30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/>
          <p:nvPr/>
        </p:nvSpPr>
        <p:spPr>
          <a:xfrm>
            <a:off x="0" y="1235838"/>
            <a:ext cx="3134064" cy="392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3276600" y="4444972"/>
            <a:ext cx="5873332" cy="698528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20"/>
          <p:cNvSpPr txBox="1"/>
          <p:nvPr/>
        </p:nvSpPr>
        <p:spPr>
          <a:xfrm>
            <a:off x="6096000" y="4589459"/>
            <a:ext cx="3162300" cy="4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20"/>
          <p:cNvSpPr/>
          <p:nvPr/>
        </p:nvSpPr>
        <p:spPr>
          <a:xfrm>
            <a:off x="-3382" y="0"/>
            <a:ext cx="9153317" cy="1121602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1" y="209550"/>
            <a:ext cx="91503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3"/>
          </p:nvPr>
        </p:nvSpPr>
        <p:spPr>
          <a:xfrm>
            <a:off x="3657600" y="4443414"/>
            <a:ext cx="5791200" cy="71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4"/>
          </p:nvPr>
        </p:nvSpPr>
        <p:spPr>
          <a:xfrm>
            <a:off x="6400800" y="4629154"/>
            <a:ext cx="289560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5"/>
          </p:nvPr>
        </p:nvSpPr>
        <p:spPr>
          <a:xfrm>
            <a:off x="76200" y="1504950"/>
            <a:ext cx="30578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6"/>
          </p:nvPr>
        </p:nvSpPr>
        <p:spPr>
          <a:xfrm>
            <a:off x="111128" y="2038350"/>
            <a:ext cx="30229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7"/>
          </p:nvPr>
        </p:nvSpPr>
        <p:spPr>
          <a:xfrm>
            <a:off x="76200" y="2724150"/>
            <a:ext cx="30578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8"/>
          </p:nvPr>
        </p:nvSpPr>
        <p:spPr>
          <a:xfrm>
            <a:off x="111128" y="3257550"/>
            <a:ext cx="30229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9"/>
          </p:nvPr>
        </p:nvSpPr>
        <p:spPr>
          <a:xfrm>
            <a:off x="111124" y="3790950"/>
            <a:ext cx="302294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3"/>
          </p:nvPr>
        </p:nvSpPr>
        <p:spPr>
          <a:xfrm>
            <a:off x="146051" y="4324351"/>
            <a:ext cx="2988015" cy="46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Text">
  <p:cSld name="Content Slide 1 -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/>
        </p:nvSpPr>
        <p:spPr>
          <a:xfrm>
            <a:off x="0" y="1235838"/>
            <a:ext cx="3134064" cy="392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21"/>
          <p:cNvSpPr/>
          <p:nvPr/>
        </p:nvSpPr>
        <p:spPr>
          <a:xfrm>
            <a:off x="3276600" y="4444972"/>
            <a:ext cx="5873332" cy="698528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21"/>
          <p:cNvSpPr txBox="1"/>
          <p:nvPr/>
        </p:nvSpPr>
        <p:spPr>
          <a:xfrm>
            <a:off x="6096000" y="4589459"/>
            <a:ext cx="3162300" cy="4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-3382" y="0"/>
            <a:ext cx="9153317" cy="1121602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" y="209550"/>
            <a:ext cx="91503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2"/>
          </p:nvPr>
        </p:nvSpPr>
        <p:spPr>
          <a:xfrm>
            <a:off x="3657600" y="4443414"/>
            <a:ext cx="5791200" cy="71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3"/>
          </p:nvPr>
        </p:nvSpPr>
        <p:spPr>
          <a:xfrm>
            <a:off x="6400800" y="4629154"/>
            <a:ext cx="289560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4"/>
          </p:nvPr>
        </p:nvSpPr>
        <p:spPr>
          <a:xfrm>
            <a:off x="76200" y="1504950"/>
            <a:ext cx="30578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5"/>
          </p:nvPr>
        </p:nvSpPr>
        <p:spPr>
          <a:xfrm>
            <a:off x="111128" y="2038350"/>
            <a:ext cx="30229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6"/>
          </p:nvPr>
        </p:nvSpPr>
        <p:spPr>
          <a:xfrm>
            <a:off x="76200" y="2724150"/>
            <a:ext cx="30578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7"/>
          </p:nvPr>
        </p:nvSpPr>
        <p:spPr>
          <a:xfrm>
            <a:off x="111128" y="3257550"/>
            <a:ext cx="30229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8"/>
          </p:nvPr>
        </p:nvSpPr>
        <p:spPr>
          <a:xfrm>
            <a:off x="111124" y="3790950"/>
            <a:ext cx="302294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9"/>
          </p:nvPr>
        </p:nvSpPr>
        <p:spPr>
          <a:xfrm>
            <a:off x="146051" y="4324351"/>
            <a:ext cx="2988015" cy="46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3"/>
          </p:nvPr>
        </p:nvSpPr>
        <p:spPr>
          <a:xfrm>
            <a:off x="3276600" y="1235075"/>
            <a:ext cx="5867400" cy="320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Picture">
  <p:cSld name="Content Slide 2 - Pictur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3746500" y="0"/>
            <a:ext cx="5397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/>
          <p:nvPr/>
        </p:nvSpPr>
        <p:spPr>
          <a:xfrm>
            <a:off x="0" y="1816100"/>
            <a:ext cx="3632200" cy="3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/>
          <p:nvPr/>
        </p:nvSpPr>
        <p:spPr>
          <a:xfrm>
            <a:off x="0" y="0"/>
            <a:ext cx="3632200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3"/>
          </p:nvPr>
        </p:nvSpPr>
        <p:spPr>
          <a:xfrm>
            <a:off x="210100" y="590554"/>
            <a:ext cx="314325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00493E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Chart">
  <p:cSld name="Content Slide 2 - Char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/>
          <p:nvPr/>
        </p:nvSpPr>
        <p:spPr>
          <a:xfrm>
            <a:off x="0" y="1816100"/>
            <a:ext cx="3632200" cy="33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/>
          <p:nvPr/>
        </p:nvSpPr>
        <p:spPr>
          <a:xfrm>
            <a:off x="0" y="0"/>
            <a:ext cx="3632200" cy="1714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2"/>
          </p:nvPr>
        </p:nvSpPr>
        <p:spPr>
          <a:xfrm>
            <a:off x="210100" y="590554"/>
            <a:ext cx="314325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>
            <a:spLocks noGrp="1"/>
          </p:cNvSpPr>
          <p:nvPr>
            <p:ph type="chart" idx="3"/>
          </p:nvPr>
        </p:nvSpPr>
        <p:spPr>
          <a:xfrm>
            <a:off x="3733800" y="0"/>
            <a:ext cx="5410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c072723e6_0_1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tx1"/>
                </a:solidFill>
              </a:defRPr>
            </a:lvl1pPr>
            <a:lvl2pPr lvl="1" algn="r" rtl="0">
              <a:buNone/>
              <a:defRPr sz="1300">
                <a:solidFill>
                  <a:schemeClr val="tx1"/>
                </a:solidFill>
              </a:defRPr>
            </a:lvl2pPr>
            <a:lvl3pPr lvl="2" algn="r" rtl="0">
              <a:buNone/>
              <a:defRPr sz="1300">
                <a:solidFill>
                  <a:schemeClr val="tx1"/>
                </a:solidFill>
              </a:defRPr>
            </a:lvl3pPr>
            <a:lvl4pPr lvl="3" algn="r" rtl="0">
              <a:buNone/>
              <a:defRPr sz="1300">
                <a:solidFill>
                  <a:schemeClr val="tx1"/>
                </a:solidFill>
              </a:defRPr>
            </a:lvl4pPr>
            <a:lvl5pPr lvl="4" algn="r" rtl="0">
              <a:buNone/>
              <a:defRPr sz="1300">
                <a:solidFill>
                  <a:schemeClr val="tx1"/>
                </a:solidFill>
              </a:defRPr>
            </a:lvl5pPr>
            <a:lvl6pPr lvl="5" algn="r" rtl="0">
              <a:buNone/>
              <a:defRPr sz="1300">
                <a:solidFill>
                  <a:schemeClr val="tx1"/>
                </a:solidFill>
              </a:defRPr>
            </a:lvl6pPr>
            <a:lvl7pPr lvl="6" algn="r" rtl="0">
              <a:buNone/>
              <a:defRPr sz="1300">
                <a:solidFill>
                  <a:schemeClr val="tx1"/>
                </a:solidFill>
              </a:defRPr>
            </a:lvl7pPr>
            <a:lvl8pPr lvl="7" algn="r" rtl="0">
              <a:buNone/>
              <a:defRPr sz="1300">
                <a:solidFill>
                  <a:schemeClr val="tx1"/>
                </a:solidFill>
              </a:defRPr>
            </a:lvl8pPr>
            <a:lvl9pPr lvl="8" algn="r" rtl="0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qvallery@mcecleanenergy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25" t="7685" r="10336"/>
          <a:stretch/>
        </p:blipFill>
        <p:spPr>
          <a:xfrm>
            <a:off x="-1" y="0"/>
            <a:ext cx="9144001" cy="514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"/>
          <p:cNvSpPr txBox="1">
            <a:spLocks noGrp="1"/>
          </p:cNvSpPr>
          <p:nvPr>
            <p:ph type="body" idx="1"/>
          </p:nvPr>
        </p:nvSpPr>
        <p:spPr>
          <a:xfrm>
            <a:off x="0" y="3105150"/>
            <a:ext cx="9144000" cy="7620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-US"/>
              <a:t>Add CP Cover Slide</a:t>
            </a:r>
            <a:endParaRPr/>
          </a:p>
        </p:txBody>
      </p:sp>
      <p:sp>
        <p:nvSpPr>
          <p:cNvPr id="330" name="Google Shape;330;p1"/>
          <p:cNvSpPr txBox="1">
            <a:spLocks noGrp="1"/>
          </p:cNvSpPr>
          <p:nvPr>
            <p:ph type="body" idx="3"/>
          </p:nvPr>
        </p:nvSpPr>
        <p:spPr>
          <a:xfrm>
            <a:off x="0" y="3867150"/>
            <a:ext cx="9144000" cy="5334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/>
              <a:t>Please review the following tips!</a:t>
            </a:r>
            <a:endParaRPr/>
          </a:p>
        </p:txBody>
      </p:sp>
      <p:pic>
        <p:nvPicPr>
          <p:cNvPr id="331" name="Google Shape;331;p1"/>
          <p:cNvPicPr preferRelativeResize="0"/>
          <p:nvPr/>
        </p:nvPicPr>
        <p:blipFill rotWithShape="1">
          <a:blip r:embed="rId4">
            <a:alphaModFix/>
          </a:blip>
          <a:srcRect t="35461"/>
          <a:stretch/>
        </p:blipFill>
        <p:spPr>
          <a:xfrm>
            <a:off x="0" y="-2327671"/>
            <a:ext cx="9144000" cy="763723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"/>
          <p:cNvSpPr txBox="1"/>
          <p:nvPr/>
        </p:nvSpPr>
        <p:spPr>
          <a:xfrm>
            <a:off x="0" y="3713578"/>
            <a:ext cx="9213273" cy="1373943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</a:pPr>
            <a:r>
              <a:rPr lang="en-US" sz="440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MCE 2020 ABAL </a:t>
            </a:r>
            <a:r>
              <a:rPr lang="en-US" sz="44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</a:pPr>
            <a:r>
              <a:rPr lang="en-US" sz="440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</a:t>
            </a:r>
            <a:r>
              <a:rPr lang="en-US" sz="44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7, 2019</a:t>
            </a:r>
            <a:r>
              <a:rPr lang="en-US" sz="440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dirty="0"/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</a:pPr>
            <a:endParaRPr sz="4400" i="0" u="none" strike="noStrike" cap="none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"/>
          <p:cNvSpPr txBox="1">
            <a:spLocks noGrp="1"/>
          </p:cNvSpPr>
          <p:nvPr>
            <p:ph type="body" idx="1"/>
          </p:nvPr>
        </p:nvSpPr>
        <p:spPr>
          <a:xfrm>
            <a:off x="3810000" y="57150"/>
            <a:ext cx="5334000" cy="107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D4A3E"/>
              </a:buClr>
              <a:buSzPts val="1800"/>
              <a:buNone/>
            </a:pPr>
            <a:r>
              <a:rPr lang="en-US" dirty="0"/>
              <a:t>Alice Havenar-Daughton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D4A3E"/>
              </a:buClr>
              <a:buSzPts val="1800"/>
              <a:buNone/>
            </a:pPr>
            <a:r>
              <a:rPr lang="en-US" dirty="0"/>
              <a:t>Director of Customer Programs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D4A3E"/>
              </a:buClr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Ahavenar-daughton@mcecleanenergy.org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2020 Budget &amp; Cost-Effectiveness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9D84E-6C95-4378-A6FF-BCA27C80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07" y="956350"/>
            <a:ext cx="5792744" cy="4187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>
            <a:spLocks noGrp="1"/>
          </p:cNvSpPr>
          <p:nvPr>
            <p:ph type="body" idx="1"/>
          </p:nvPr>
        </p:nvSpPr>
        <p:spPr>
          <a:xfrm>
            <a:off x="-3163" y="-38850"/>
            <a:ext cx="91503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Cost-Effectiveness Challenges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570E0-5397-4322-82DC-CC708A5691BF}"/>
              </a:ext>
            </a:extLst>
          </p:cNvPr>
          <p:cNvSpPr txBox="1"/>
          <p:nvPr/>
        </p:nvSpPr>
        <p:spPr>
          <a:xfrm>
            <a:off x="298450" y="1248641"/>
            <a:ext cx="8737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Portfolio in a state of transformation – increase in overall size (goals, budget) and sectors served.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800" dirty="0"/>
              <a:t>Ramp-up of new programs: </a:t>
            </a:r>
          </a:p>
          <a:p>
            <a:pPr lvl="5"/>
            <a:r>
              <a:rPr lang="en-US" sz="1800" dirty="0"/>
              <a:t>             - Accounting for uncertainty in forecasting for new programs</a:t>
            </a:r>
          </a:p>
          <a:p>
            <a:pPr lvl="5"/>
            <a:r>
              <a:rPr lang="en-US" sz="1800" dirty="0"/>
              <a:t>             - Allowing time for program and pipeline development before forecasting 		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Deemed measure updates have tipped the scales on cost effectiveness and resulted in the discontinuation of programs/strategies</a:t>
            </a:r>
          </a:p>
          <a:p>
            <a:pPr lvl="3"/>
            <a:r>
              <a:rPr lang="en-US" sz="1800" dirty="0"/>
              <a:t>	- Residential Single Measure Programs </a:t>
            </a:r>
          </a:p>
          <a:p>
            <a:pPr lvl="3"/>
            <a:r>
              <a:rPr lang="en-US" sz="1800" dirty="0"/>
              <a:t>	- the customer-facing project assessment and procurement platform for 		small commercial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>
            <a:spLocks noGrp="1"/>
          </p:cNvSpPr>
          <p:nvPr>
            <p:ph type="body" idx="1"/>
          </p:nvPr>
        </p:nvSpPr>
        <p:spPr>
          <a:xfrm>
            <a:off x="-3163" y="-38850"/>
            <a:ext cx="91503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Cost-Effectiveness Challenges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570E0-5397-4322-82DC-CC708A5691BF}"/>
              </a:ext>
            </a:extLst>
          </p:cNvPr>
          <p:cNvSpPr txBox="1"/>
          <p:nvPr/>
        </p:nvSpPr>
        <p:spPr>
          <a:xfrm>
            <a:off x="298450" y="1248641"/>
            <a:ext cx="8737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Reduced energy efficiency benefits due to avoided cost updates. Illustrative example below shows MCE 2020 portfolio with avoided costs from 2018-2020 (no other changes).</a:t>
            </a:r>
          </a:p>
          <a:p>
            <a:pPr lvl="8"/>
            <a:r>
              <a:rPr lang="en-US" sz="1800" dirty="0"/>
              <a:t>		2018 AC: Portfolio TRC = 1.28</a:t>
            </a:r>
          </a:p>
          <a:p>
            <a:pPr lvl="8"/>
            <a:r>
              <a:rPr lang="en-US" sz="1800" dirty="0"/>
              <a:t>		2019 AC: Portfolio TRC = 1.14</a:t>
            </a:r>
          </a:p>
          <a:p>
            <a:pPr lvl="8"/>
            <a:r>
              <a:rPr lang="en-US" sz="1800" dirty="0"/>
              <a:t>		2020 AC: Portfolio TRC </a:t>
            </a:r>
            <a:r>
              <a:rPr lang="en-US" sz="1800"/>
              <a:t>= 1.04</a:t>
            </a:r>
            <a:endParaRPr lang="en-US" sz="1800" dirty="0"/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157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B9F57-E5CA-4BF1-9440-130465777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 for Addressing Cost Effectiveness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96083-00B3-423C-8DD7-2277623C34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28600" indent="0"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MCE did not meet a forecast TRC of 1.25 in 2019. Strategies discussed the stakeholder workshop include: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-Expanding to a comprehensive portfolio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-Focus on most cost-effective measures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-Increase accuracy of savings through NMEC analysis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-Deploy measure cost savings strategies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-Targeted program outreach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-Single point of contact (SPOC) model buildout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-Use of performance-based implementation contracts</a:t>
            </a:r>
          </a:p>
        </p:txBody>
      </p:sp>
    </p:spTree>
    <p:extLst>
      <p:ext uri="{BB962C8B-B14F-4D97-AF65-F5344CB8AC3E}">
        <p14:creationId xmlns:p14="http://schemas.microsoft.com/office/powerpoint/2010/main" val="390206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Proposed Portfolio/Program Changes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3ADAB-670A-4459-BB70-7D561E958432}"/>
              </a:ext>
            </a:extLst>
          </p:cNvPr>
          <p:cNvSpPr txBox="1"/>
          <p:nvPr/>
        </p:nvSpPr>
        <p:spPr>
          <a:xfrm>
            <a:off x="678873" y="1255568"/>
            <a:ext cx="8350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Major changes in 2019 that are ongoing in 2020:</a:t>
            </a:r>
          </a:p>
          <a:p>
            <a:pPr lvl="2"/>
            <a:r>
              <a:rPr lang="en-US" sz="1800" dirty="0"/>
              <a:t>	-New Programs:</a:t>
            </a:r>
          </a:p>
          <a:p>
            <a:pPr lvl="2"/>
            <a:r>
              <a:rPr lang="en-US" sz="1800" dirty="0"/>
              <a:t>		-Ag/Ind Program</a:t>
            </a:r>
          </a:p>
          <a:p>
            <a:pPr lvl="2"/>
            <a:r>
              <a:rPr lang="en-US" sz="1800" dirty="0"/>
              <a:t>		-Residential Direct Install Program</a:t>
            </a:r>
          </a:p>
          <a:p>
            <a:pPr lvl="2"/>
            <a:r>
              <a:rPr lang="en-US" sz="1800" dirty="0"/>
              <a:t>		-Residential NMEC program </a:t>
            </a:r>
          </a:p>
          <a:p>
            <a:pPr lvl="2"/>
            <a:r>
              <a:rPr lang="en-US" sz="1800" dirty="0"/>
              <a:t>	-Expansion of commercial program to include large commercial 	customers</a:t>
            </a:r>
          </a:p>
          <a:p>
            <a:pPr lvl="2"/>
            <a:r>
              <a:rPr lang="en-US" sz="1800" dirty="0"/>
              <a:t>	-New Multifamily program coordination policy with </a:t>
            </a:r>
            <a:r>
              <a:rPr lang="en-US" sz="1800" dirty="0" err="1"/>
              <a:t>BayREN</a:t>
            </a:r>
            <a:endParaRPr lang="en-US" sz="18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Proposed Portfolio/Program Changes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3ADAB-670A-4459-BB70-7D561E958432}"/>
              </a:ext>
            </a:extLst>
          </p:cNvPr>
          <p:cNvSpPr txBox="1"/>
          <p:nvPr/>
        </p:nvSpPr>
        <p:spPr>
          <a:xfrm>
            <a:off x="678873" y="1255568"/>
            <a:ext cx="8350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800" dirty="0"/>
              <a:t>Strategies for 2020: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Scaling up volume in existing programs</a:t>
            </a:r>
          </a:p>
          <a:p>
            <a:pPr lvl="1"/>
            <a:r>
              <a:rPr lang="en-US" sz="1800" dirty="0"/>
              <a:t>	- Program ramp up</a:t>
            </a:r>
          </a:p>
          <a:p>
            <a:pPr lvl="1"/>
            <a:r>
              <a:rPr lang="en-US" sz="1800" dirty="0"/>
              <a:t>	- Incorporating new 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Targeted Outreach</a:t>
            </a:r>
          </a:p>
          <a:p>
            <a:pPr lvl="1"/>
            <a:r>
              <a:rPr lang="en-US" sz="1800" dirty="0"/>
              <a:t>	-Use interval data analysis to identify target customers</a:t>
            </a:r>
          </a:p>
          <a:p>
            <a:pPr lvl="1"/>
            <a:r>
              <a:rPr lang="en-US" sz="1800" dirty="0"/>
              <a:t>	-Greater integration with MCE’s account services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Discontinue program development of MF and SF Single Measure Programs (planned for, but no solicitation held)</a:t>
            </a:r>
          </a:p>
        </p:txBody>
      </p:sp>
    </p:spTree>
    <p:extLst>
      <p:ext uri="{BB962C8B-B14F-4D97-AF65-F5344CB8AC3E}">
        <p14:creationId xmlns:p14="http://schemas.microsoft.com/office/powerpoint/2010/main" val="279855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 txBox="1">
            <a:spLocks noGrp="1"/>
          </p:cNvSpPr>
          <p:nvPr>
            <p:ph type="body" idx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Proposed Portfolio/Program Changes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3ADAB-670A-4459-BB70-7D561E958432}"/>
              </a:ext>
            </a:extLst>
          </p:cNvPr>
          <p:cNvSpPr txBox="1"/>
          <p:nvPr/>
        </p:nvSpPr>
        <p:spPr>
          <a:xfrm>
            <a:off x="678873" y="1255568"/>
            <a:ext cx="8350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800" dirty="0"/>
              <a:t>Strategies for 2020: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Deploy measure cost saving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 frequency of data collection to allow for more insight into program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Tracking 3-prong test revisions and preparing to incorporate fuel substitution measures</a:t>
            </a:r>
          </a:p>
        </p:txBody>
      </p:sp>
    </p:spTree>
    <p:extLst>
      <p:ext uri="{BB962C8B-B14F-4D97-AF65-F5344CB8AC3E}">
        <p14:creationId xmlns:p14="http://schemas.microsoft.com/office/powerpoint/2010/main" val="125692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c8808a156_0_1"/>
          <p:cNvSpPr txBox="1">
            <a:spLocks noGrp="1"/>
          </p:cNvSpPr>
          <p:nvPr>
            <p:ph type="body" idx="1"/>
          </p:nvPr>
        </p:nvSpPr>
        <p:spPr>
          <a:xfrm>
            <a:off x="3387" y="1809750"/>
            <a:ext cx="91503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Questions/Discussion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E Brand">
      <a:dk1>
        <a:srgbClr val="58595B"/>
      </a:dk1>
      <a:lt1>
        <a:srgbClr val="FFFFFF"/>
      </a:lt1>
      <a:dk2>
        <a:srgbClr val="1F497D"/>
      </a:dk2>
      <a:lt2>
        <a:srgbClr val="EEECE1"/>
      </a:lt2>
      <a:accent1>
        <a:srgbClr val="4597CB"/>
      </a:accent1>
      <a:accent2>
        <a:srgbClr val="C1D82F"/>
      </a:accent2>
      <a:accent3>
        <a:srgbClr val="00927E"/>
      </a:accent3>
      <a:accent4>
        <a:srgbClr val="8A8A8D"/>
      </a:accent4>
      <a:accent5>
        <a:srgbClr val="FF9E16"/>
      </a:accent5>
      <a:accent6>
        <a:srgbClr val="F1E67C"/>
      </a:accent6>
      <a:hlink>
        <a:srgbClr val="00927E"/>
      </a:hlink>
      <a:folHlink>
        <a:srgbClr val="5859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CE Brand">
      <a:dk1>
        <a:srgbClr val="58595B"/>
      </a:dk1>
      <a:lt1>
        <a:srgbClr val="FFFFFF"/>
      </a:lt1>
      <a:dk2>
        <a:srgbClr val="1F497D"/>
      </a:dk2>
      <a:lt2>
        <a:srgbClr val="EEECE1"/>
      </a:lt2>
      <a:accent1>
        <a:srgbClr val="4597CB"/>
      </a:accent1>
      <a:accent2>
        <a:srgbClr val="C1D82F"/>
      </a:accent2>
      <a:accent3>
        <a:srgbClr val="00927E"/>
      </a:accent3>
      <a:accent4>
        <a:srgbClr val="8A8A8D"/>
      </a:accent4>
      <a:accent5>
        <a:srgbClr val="FF9E16"/>
      </a:accent5>
      <a:accent6>
        <a:srgbClr val="F1E67C"/>
      </a:accent6>
      <a:hlink>
        <a:srgbClr val="00927E"/>
      </a:hlink>
      <a:folHlink>
        <a:srgbClr val="5859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213</Words>
  <Application>Microsoft Office PowerPoint</Application>
  <PresentationFormat>On-screen Show (16:9)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Tuckey</dc:creator>
  <cp:lastModifiedBy>Alice Havenar-Daughton</cp:lastModifiedBy>
  <cp:revision>23</cp:revision>
  <dcterms:created xsi:type="dcterms:W3CDTF">2016-01-19T21:04:46Z</dcterms:created>
  <dcterms:modified xsi:type="dcterms:W3CDTF">2019-07-31T21:53:06Z</dcterms:modified>
</cp:coreProperties>
</file>