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1" r:id="rId3"/>
    <p:sldId id="273" r:id="rId4"/>
    <p:sldId id="274" r:id="rId5"/>
    <p:sldId id="265" r:id="rId6"/>
    <p:sldId id="272" r:id="rId7"/>
    <p:sldId id="2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ie Cuaresma" initials="CC" lastIdx="36" clrIdx="0">
    <p:extLst>
      <p:ext uri="{19B8F6BF-5375-455C-9EA6-DF929625EA0E}">
        <p15:presenceInfo xmlns:p15="http://schemas.microsoft.com/office/powerpoint/2012/main" userId="S-1-5-21-2559334742-469970549-2024990295-135321" providerId="AD"/>
      </p:ext>
    </p:extLst>
  </p:cmAuthor>
  <p:cmAuthor id="2" name="Besa, Athena" initials="BA" lastIdx="3" clrIdx="1">
    <p:extLst>
      <p:ext uri="{19B8F6BF-5375-455C-9EA6-DF929625EA0E}">
        <p15:presenceInfo xmlns:p15="http://schemas.microsoft.com/office/powerpoint/2012/main" userId="S-1-5-21-1343024091-1078145449-682003330-19768" providerId="AD"/>
      </p:ext>
    </p:extLst>
  </p:cmAuthor>
  <p:cmAuthor id="3" name="Pruschki, Paul" initials="PP" lastIdx="1" clrIdx="2">
    <p:extLst>
      <p:ext uri="{19B8F6BF-5375-455C-9EA6-DF929625EA0E}">
        <p15:presenceInfo xmlns:p15="http://schemas.microsoft.com/office/powerpoint/2012/main" userId="S-1-5-21-1343024091-1078145449-682003330-304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9" d="100"/>
          <a:sy n="109" d="100"/>
        </p:scale>
        <p:origin x="432" y="1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3F8F7-407E-415F-9594-B92E738E7B54}" type="datetimeFigureOut">
              <a:rPr lang="en-US" smtClean="0"/>
              <a:t>2/22/19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CEF84-0EAF-463C-9FD8-C714519C8D1F}" type="slidenum">
              <a:rPr lang="en-US" smtClean="0"/>
              <a:t>‹#›</a:t>
            </a:fld>
            <a:endParaRPr lang="en-US" dirty="0"/>
          </a:p>
        </p:txBody>
      </p:sp>
    </p:spTree>
    <p:extLst>
      <p:ext uri="{BB962C8B-B14F-4D97-AF65-F5344CB8AC3E}">
        <p14:creationId xmlns:p14="http://schemas.microsoft.com/office/powerpoint/2010/main" val="715276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CEF84-0EAF-463C-9FD8-C714519C8D1F}" type="slidenum">
              <a:rPr lang="en-US" smtClean="0"/>
              <a:t>1</a:t>
            </a:fld>
            <a:endParaRPr lang="en-US" dirty="0"/>
          </a:p>
        </p:txBody>
      </p:sp>
    </p:spTree>
    <p:extLst>
      <p:ext uri="{BB962C8B-B14F-4D97-AF65-F5344CB8AC3E}">
        <p14:creationId xmlns:p14="http://schemas.microsoft.com/office/powerpoint/2010/main" val="2461265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DCEF84-0EAF-463C-9FD8-C714519C8D1F}" type="slidenum">
              <a:rPr lang="en-US" smtClean="0"/>
              <a:t>5</a:t>
            </a:fld>
            <a:endParaRPr lang="en-US" dirty="0"/>
          </a:p>
        </p:txBody>
      </p:sp>
    </p:spTree>
    <p:extLst>
      <p:ext uri="{BB962C8B-B14F-4D97-AF65-F5344CB8AC3E}">
        <p14:creationId xmlns:p14="http://schemas.microsoft.com/office/powerpoint/2010/main" val="317832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45AE-1334-4BD6-847E-6FEC1AB51E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0A6446-DAE0-44A0-AE00-EB202AB89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522AA7-EEFA-4A83-A7AC-DF5AD6DC5684}"/>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C86E5B38-1AAF-44E9-A57A-C58CA50441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C97B8D-5EBD-4B03-A06B-C548C76A00D9}"/>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13926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7BEA8-EADE-4519-B680-BD53B11302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C1103E-C4EB-4E80-8A81-58012535E7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45F63-A035-4DEF-B6BF-B9F8179FFEC9}"/>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2DDE12BF-3BFA-4FBE-ABF5-E2C395A320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C86D0E-E946-4C17-B394-BF9EA09D49A3}"/>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172277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9E464-AD70-4B2D-AC9F-652D314376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CD7F20-62E3-44BC-84F4-2DD190CDEF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D02119-A530-47DC-9B5A-E9D50A97A028}"/>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77E99961-23C7-474B-B11E-B648288819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C36817-58F1-4E60-9905-5F65E27C22FD}"/>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191598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1206-85D0-429F-8547-9EDB795983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A9710E-6A06-4F18-A14A-6AEC52004D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2ADE7-9D99-4706-ABF2-4FE57DC01BA6}"/>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C57B735B-DC7F-42E0-8E54-E85B3CE7E1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88E2B-65E3-4288-AA4F-3859171E7128}"/>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3937813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F185-5C27-4D6D-82A4-40E836C5F3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D91423-9364-4767-A391-0201E74C3E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E031CB-F461-4F0B-867B-BD4E6B1A75F9}"/>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671C369B-E2FC-4F12-870C-F210B1981B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512B51-8FBB-4CC5-BBF7-3D157A23C58D}"/>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361812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FE2B1-C9DA-46BB-AD4E-28A1F07CD6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DAFB5-3745-44BF-8D86-F5918DED72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52783C-D127-4011-A168-B288841BDC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B47E28-6F5D-4955-8A97-1C2290138D5E}"/>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6" name="Footer Placeholder 5">
            <a:extLst>
              <a:ext uri="{FF2B5EF4-FFF2-40B4-BE49-F238E27FC236}">
                <a16:creationId xmlns:a16="http://schemas.microsoft.com/office/drawing/2014/main" id="{EB79681B-B69F-4CC2-AE13-F8CDBF6087E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E297B6-116B-4335-A014-741036B84EC7}"/>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3326796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1FA3-F275-4003-B7F8-AF2B30A8FA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928C8A-C988-4828-B174-916460D88C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BD731B-98B2-4C96-91DA-754EFDAC63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D42B64-8B55-46CA-9D82-C33136FD3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FDC5CA-2243-4F09-8C4F-365CFD1C53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C90651-2F49-4984-A544-F0C1AD9158A7}"/>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8" name="Footer Placeholder 7">
            <a:extLst>
              <a:ext uri="{FF2B5EF4-FFF2-40B4-BE49-F238E27FC236}">
                <a16:creationId xmlns:a16="http://schemas.microsoft.com/office/drawing/2014/main" id="{C906F865-F2B1-4DC9-A16F-24409EC9B8F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E88A4A-67F4-436D-804D-0115FF4AAFE4}"/>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334619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154AA-1600-43CF-9D9C-CC89748CB2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1AB68-B7E7-431F-AD0F-5CC1E5D32A5D}"/>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4" name="Footer Placeholder 3">
            <a:extLst>
              <a:ext uri="{FF2B5EF4-FFF2-40B4-BE49-F238E27FC236}">
                <a16:creationId xmlns:a16="http://schemas.microsoft.com/office/drawing/2014/main" id="{2CDD062A-D5FC-419B-BAAD-7D4C987FD33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8B0A895-B93E-48CE-B14A-8FD5F19F8B8D}"/>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358483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70A78-D50C-4972-A6C9-455F91DD52F6}"/>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3" name="Footer Placeholder 2">
            <a:extLst>
              <a:ext uri="{FF2B5EF4-FFF2-40B4-BE49-F238E27FC236}">
                <a16:creationId xmlns:a16="http://schemas.microsoft.com/office/drawing/2014/main" id="{E5242B50-91F6-4C2F-B98B-A14637E00D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252A74C-E6EF-432E-8A78-7E7B76C736A1}"/>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227053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35717-317E-4F07-AEC0-24C54C8DE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99A25C-879E-499A-9001-A2EA82A5C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A394E4-B1B7-4A63-95AA-8293EC520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E92B91-2982-4569-9A50-953730517607}"/>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6" name="Footer Placeholder 5">
            <a:extLst>
              <a:ext uri="{FF2B5EF4-FFF2-40B4-BE49-F238E27FC236}">
                <a16:creationId xmlns:a16="http://schemas.microsoft.com/office/drawing/2014/main" id="{4E4D25D2-B620-4873-9C14-A87CFBD89E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47390A-F5D0-44AC-B901-D3CC16E9D0BC}"/>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4120128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D5F0F-B92D-4A94-B940-17F5E892C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1F8B55-6A63-4B93-86AB-CF59D0DE33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2B4CFA0-8BB0-41DB-A007-052A7139F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5A483F-F828-4B38-90E0-B3ED500F79F3}"/>
              </a:ext>
            </a:extLst>
          </p:cNvPr>
          <p:cNvSpPr>
            <a:spLocks noGrp="1"/>
          </p:cNvSpPr>
          <p:nvPr>
            <p:ph type="dt" sz="half" idx="10"/>
          </p:nvPr>
        </p:nvSpPr>
        <p:spPr/>
        <p:txBody>
          <a:bodyPr/>
          <a:lstStyle/>
          <a:p>
            <a:fld id="{8E1E6EBC-EDE8-41D7-A748-1738E85F65C6}" type="datetimeFigureOut">
              <a:rPr lang="en-US" smtClean="0"/>
              <a:t>2/22/19</a:t>
            </a:fld>
            <a:endParaRPr lang="en-US" dirty="0"/>
          </a:p>
        </p:txBody>
      </p:sp>
      <p:sp>
        <p:nvSpPr>
          <p:cNvPr id="6" name="Footer Placeholder 5">
            <a:extLst>
              <a:ext uri="{FF2B5EF4-FFF2-40B4-BE49-F238E27FC236}">
                <a16:creationId xmlns:a16="http://schemas.microsoft.com/office/drawing/2014/main" id="{57CFD6C6-4DF4-486C-BEB3-AAA30B3F3F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A31714-11FC-43D7-9DF8-DA557A1BAC72}"/>
              </a:ext>
            </a:extLst>
          </p:cNvPr>
          <p:cNvSpPr>
            <a:spLocks noGrp="1"/>
          </p:cNvSpPr>
          <p:nvPr>
            <p:ph type="sldNum" sz="quarter" idx="12"/>
          </p:nvPr>
        </p:nvSpPr>
        <p:spPr/>
        <p:txBody>
          <a:bodyPr/>
          <a:lstStyle/>
          <a:p>
            <a:fld id="{B8C1720B-687A-471C-860D-91DBEA3E9722}" type="slidenum">
              <a:rPr lang="en-US" smtClean="0"/>
              <a:t>‹#›</a:t>
            </a:fld>
            <a:endParaRPr lang="en-US" dirty="0"/>
          </a:p>
        </p:txBody>
      </p:sp>
    </p:spTree>
    <p:extLst>
      <p:ext uri="{BB962C8B-B14F-4D97-AF65-F5344CB8AC3E}">
        <p14:creationId xmlns:p14="http://schemas.microsoft.com/office/powerpoint/2010/main" val="78971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C4ABD2-8865-41F9-AE9A-99F4D4BF6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E9DF76-4AB0-46F3-B684-91EBB8B49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9E3F5-5CF7-4CA6-9982-577BF9630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E6EBC-EDE8-41D7-A748-1738E85F65C6}" type="datetimeFigureOut">
              <a:rPr lang="en-US" smtClean="0"/>
              <a:t>2/22/19</a:t>
            </a:fld>
            <a:endParaRPr lang="en-US" dirty="0"/>
          </a:p>
        </p:txBody>
      </p:sp>
      <p:sp>
        <p:nvSpPr>
          <p:cNvPr id="5" name="Footer Placeholder 4">
            <a:extLst>
              <a:ext uri="{FF2B5EF4-FFF2-40B4-BE49-F238E27FC236}">
                <a16:creationId xmlns:a16="http://schemas.microsoft.com/office/drawing/2014/main" id="{7DC60B55-AB36-4042-9EB2-6EA250D6C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66B0A7-7753-48BF-ABA5-143F17C269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1720B-687A-471C-860D-91DBEA3E9722}" type="slidenum">
              <a:rPr lang="en-US" smtClean="0"/>
              <a:t>‹#›</a:t>
            </a:fld>
            <a:endParaRPr lang="en-US" dirty="0"/>
          </a:p>
        </p:txBody>
      </p:sp>
    </p:spTree>
    <p:extLst>
      <p:ext uri="{BB962C8B-B14F-4D97-AF65-F5344CB8AC3E}">
        <p14:creationId xmlns:p14="http://schemas.microsoft.com/office/powerpoint/2010/main" val="272257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caeecc.org/third-party-solicitation-proces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EE7E6E-AE05-4BF5-940C-628E8B1499A3}"/>
              </a:ext>
            </a:extLst>
          </p:cNvPr>
          <p:cNvSpPr>
            <a:spLocks noGrp="1"/>
          </p:cNvSpPr>
          <p:nvPr>
            <p:ph type="ctrTitle"/>
          </p:nvPr>
        </p:nvSpPr>
        <p:spPr>
          <a:xfrm>
            <a:off x="1392314" y="1113484"/>
            <a:ext cx="9407371" cy="2963565"/>
          </a:xfrm>
        </p:spPr>
        <p:txBody>
          <a:bodyPr anchor="ctr">
            <a:normAutofit fontScale="90000"/>
          </a:bodyPr>
          <a:lstStyle>
            <a:lvl1pPr>
              <a:defRPr sz="4000"/>
            </a:lvl1pPr>
          </a:lstStyle>
          <a:p>
            <a:pPr>
              <a:lnSpc>
                <a:spcPct val="100000"/>
              </a:lnSpc>
            </a:pPr>
            <a:r>
              <a:rPr lang="en-US" sz="6000" b="1" dirty="0"/>
              <a:t>Third Party Solicitations Update</a:t>
            </a:r>
            <a:br>
              <a:rPr lang="en-US" sz="8800" b="1" dirty="0"/>
            </a:br>
            <a:br>
              <a:rPr lang="en-US" sz="6000" dirty="0"/>
            </a:br>
            <a:r>
              <a:rPr lang="en-US" sz="2700" dirty="0"/>
              <a:t>Full Quarterly CA Energy Efficiency Coordinating Committee Meeting</a:t>
            </a:r>
            <a:br>
              <a:rPr lang="en-US" sz="3100" dirty="0"/>
            </a:br>
            <a:r>
              <a:rPr lang="en-US" sz="2700" dirty="0"/>
              <a:t>February 28, 2019</a:t>
            </a:r>
          </a:p>
        </p:txBody>
      </p:sp>
      <p:grpSp>
        <p:nvGrpSpPr>
          <p:cNvPr id="6" name="Group 5">
            <a:extLst>
              <a:ext uri="{FF2B5EF4-FFF2-40B4-BE49-F238E27FC236}">
                <a16:creationId xmlns:a16="http://schemas.microsoft.com/office/drawing/2014/main" id="{7381AAE6-58F9-48F1-8FC0-74AEFF5EB7DF}"/>
              </a:ext>
            </a:extLst>
          </p:cNvPr>
          <p:cNvGrpSpPr/>
          <p:nvPr/>
        </p:nvGrpSpPr>
        <p:grpSpPr>
          <a:xfrm>
            <a:off x="2620392" y="5350864"/>
            <a:ext cx="6951215" cy="1407109"/>
            <a:chOff x="2101773" y="4336769"/>
            <a:chExt cx="4007479" cy="683552"/>
          </a:xfrm>
        </p:grpSpPr>
        <p:pic>
          <p:nvPicPr>
            <p:cNvPr id="7" name="Picture 6">
              <a:extLst>
                <a:ext uri="{FF2B5EF4-FFF2-40B4-BE49-F238E27FC236}">
                  <a16:creationId xmlns:a16="http://schemas.microsoft.com/office/drawing/2014/main" id="{934C27C7-5EEA-476E-9C94-CAF8A0E548CE}"/>
                </a:ext>
              </a:extLst>
            </p:cNvPr>
            <p:cNvPicPr>
              <a:picLocks noChangeAspect="1"/>
            </p:cNvPicPr>
            <p:nvPr userDrawn="1"/>
          </p:nvPicPr>
          <p:blipFill rotWithShape="1">
            <a:blip r:embed="rId3"/>
            <a:srcRect l="30904" r="27511"/>
            <a:stretch/>
          </p:blipFill>
          <p:spPr>
            <a:xfrm>
              <a:off x="3266661" y="4336769"/>
              <a:ext cx="2842591" cy="683552"/>
            </a:xfrm>
            <a:prstGeom prst="rect">
              <a:avLst/>
            </a:prstGeom>
          </p:spPr>
        </p:pic>
        <p:pic>
          <p:nvPicPr>
            <p:cNvPr id="8" name="Picture 7">
              <a:extLst>
                <a:ext uri="{FF2B5EF4-FFF2-40B4-BE49-F238E27FC236}">
                  <a16:creationId xmlns:a16="http://schemas.microsoft.com/office/drawing/2014/main" id="{B8F6DB34-0AF9-4EB1-9F97-99C715D364BC}"/>
                </a:ext>
              </a:extLst>
            </p:cNvPr>
            <p:cNvPicPr>
              <a:picLocks noChangeAspect="1"/>
            </p:cNvPicPr>
            <p:nvPr userDrawn="1"/>
          </p:nvPicPr>
          <p:blipFill rotWithShape="1">
            <a:blip r:embed="rId3"/>
            <a:srcRect r="82958"/>
            <a:stretch/>
          </p:blipFill>
          <p:spPr>
            <a:xfrm>
              <a:off x="2101773" y="4336769"/>
              <a:ext cx="1164888" cy="683552"/>
            </a:xfrm>
            <a:prstGeom prst="rect">
              <a:avLst/>
            </a:prstGeom>
          </p:spPr>
        </p:pic>
      </p:grpSp>
      <p:sp>
        <p:nvSpPr>
          <p:cNvPr id="9" name="Title 1">
            <a:extLst>
              <a:ext uri="{FF2B5EF4-FFF2-40B4-BE49-F238E27FC236}">
                <a16:creationId xmlns:a16="http://schemas.microsoft.com/office/drawing/2014/main" id="{3114CC7C-74B3-4357-A78D-4B3FFB9E1C0B}"/>
              </a:ext>
            </a:extLst>
          </p:cNvPr>
          <p:cNvSpPr txBox="1">
            <a:spLocks/>
          </p:cNvSpPr>
          <p:nvPr/>
        </p:nvSpPr>
        <p:spPr>
          <a:xfrm>
            <a:off x="1197473" y="-313921"/>
            <a:ext cx="9407371" cy="2387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endParaRPr lang="en-US" sz="6000" b="1" dirty="0">
              <a:solidFill>
                <a:srgbClr val="C00000"/>
              </a:solidFill>
            </a:endParaRPr>
          </a:p>
        </p:txBody>
      </p:sp>
    </p:spTree>
    <p:extLst>
      <p:ext uri="{BB962C8B-B14F-4D97-AF65-F5344CB8AC3E}">
        <p14:creationId xmlns:p14="http://schemas.microsoft.com/office/powerpoint/2010/main" val="426691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CA14B30-B6A1-4B42-8290-18A9AE83CE86}"/>
              </a:ext>
            </a:extLst>
          </p:cNvPr>
          <p:cNvGrpSpPr/>
          <p:nvPr/>
        </p:nvGrpSpPr>
        <p:grpSpPr>
          <a:xfrm>
            <a:off x="3456372" y="6150210"/>
            <a:ext cx="5279256" cy="693780"/>
            <a:chOff x="2101773" y="4336769"/>
            <a:chExt cx="4007479" cy="683552"/>
          </a:xfrm>
        </p:grpSpPr>
        <p:pic>
          <p:nvPicPr>
            <p:cNvPr id="5" name="Picture 4">
              <a:extLst>
                <a:ext uri="{FF2B5EF4-FFF2-40B4-BE49-F238E27FC236}">
                  <a16:creationId xmlns:a16="http://schemas.microsoft.com/office/drawing/2014/main" id="{EE59BD26-3919-47DD-8877-E90B77845C6D}"/>
                </a:ext>
              </a:extLst>
            </p:cNvPr>
            <p:cNvPicPr>
              <a:picLocks noChangeAspect="1"/>
            </p:cNvPicPr>
            <p:nvPr userDrawn="1"/>
          </p:nvPicPr>
          <p:blipFill rotWithShape="1">
            <a:blip r:embed="rId2"/>
            <a:srcRect l="30904" r="27511"/>
            <a:stretch/>
          </p:blipFill>
          <p:spPr>
            <a:xfrm>
              <a:off x="3266661" y="4336769"/>
              <a:ext cx="2842591" cy="683552"/>
            </a:xfrm>
            <a:prstGeom prst="rect">
              <a:avLst/>
            </a:prstGeom>
          </p:spPr>
        </p:pic>
        <p:pic>
          <p:nvPicPr>
            <p:cNvPr id="6" name="Picture 5">
              <a:extLst>
                <a:ext uri="{FF2B5EF4-FFF2-40B4-BE49-F238E27FC236}">
                  <a16:creationId xmlns:a16="http://schemas.microsoft.com/office/drawing/2014/main" id="{B04ED497-B8C9-466C-881B-A5E2A4206DD9}"/>
                </a:ext>
              </a:extLst>
            </p:cNvPr>
            <p:cNvPicPr>
              <a:picLocks noChangeAspect="1"/>
            </p:cNvPicPr>
            <p:nvPr userDrawn="1"/>
          </p:nvPicPr>
          <p:blipFill rotWithShape="1">
            <a:blip r:embed="rId2"/>
            <a:srcRect r="82958"/>
            <a:stretch/>
          </p:blipFill>
          <p:spPr>
            <a:xfrm>
              <a:off x="2101773" y="4336769"/>
              <a:ext cx="1164888" cy="683552"/>
            </a:xfrm>
            <a:prstGeom prst="rect">
              <a:avLst/>
            </a:prstGeom>
          </p:spPr>
        </p:pic>
      </p:grpSp>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a:xfrm>
            <a:off x="838200" y="1451296"/>
            <a:ext cx="10515600" cy="5327010"/>
          </a:xfrm>
        </p:spPr>
        <p:txBody>
          <a:bodyPr>
            <a:normAutofit/>
          </a:bodyPr>
          <a:lstStyle/>
          <a:p>
            <a:pPr>
              <a:lnSpc>
                <a:spcPct val="120000"/>
              </a:lnSpc>
              <a:spcBef>
                <a:spcPts val="0"/>
              </a:spcBef>
            </a:pPr>
            <a:r>
              <a:rPr lang="en-US" dirty="0"/>
              <a:t>Update of EE 3P solicitation timeline</a:t>
            </a:r>
          </a:p>
          <a:p>
            <a:pPr>
              <a:lnSpc>
                <a:spcPct val="120000"/>
              </a:lnSpc>
              <a:spcBef>
                <a:spcPts val="0"/>
              </a:spcBef>
            </a:pPr>
            <a:r>
              <a:rPr lang="en-US" dirty="0"/>
              <a:t>Past and future trainings &amp; solicitation activities </a:t>
            </a:r>
          </a:p>
          <a:p>
            <a:pPr lvl="1">
              <a:lnSpc>
                <a:spcPct val="120000"/>
              </a:lnSpc>
              <a:spcBef>
                <a:spcPts val="0"/>
              </a:spcBef>
              <a:buSzPct val="85000"/>
              <a:buFont typeface="Courier New" panose="02070309020205020404" pitchFamily="49" charset="0"/>
              <a:buChar char="o"/>
            </a:pPr>
            <a:r>
              <a:rPr lang="en-US" dirty="0" err="1"/>
              <a:t>Workpaper</a:t>
            </a:r>
            <a:r>
              <a:rPr lang="en-US" dirty="0"/>
              <a:t> FAQ updates </a:t>
            </a:r>
          </a:p>
          <a:p>
            <a:pPr lvl="1">
              <a:lnSpc>
                <a:spcPct val="120000"/>
              </a:lnSpc>
              <a:spcBef>
                <a:spcPts val="0"/>
              </a:spcBef>
              <a:buSzPct val="85000"/>
              <a:buFont typeface="Courier New" panose="02070309020205020404" pitchFamily="49" charset="0"/>
              <a:buChar char="o"/>
            </a:pPr>
            <a:r>
              <a:rPr lang="en-US" dirty="0"/>
              <a:t>Cost-Effectiveness Tool (CET) Training</a:t>
            </a:r>
          </a:p>
          <a:p>
            <a:pPr lvl="2">
              <a:lnSpc>
                <a:spcPct val="120000"/>
              </a:lnSpc>
              <a:spcBef>
                <a:spcPts val="0"/>
              </a:spcBef>
              <a:buFont typeface="Calibri" panose="020F0502020204030204" pitchFamily="34" charset="0"/>
              <a:buChar char="−"/>
            </a:pPr>
            <a:r>
              <a:rPr lang="en-US" dirty="0"/>
              <a:t>Forum for CET Questions </a:t>
            </a:r>
          </a:p>
          <a:p>
            <a:pPr>
              <a:lnSpc>
                <a:spcPct val="120000"/>
              </a:lnSpc>
              <a:spcBef>
                <a:spcPts val="0"/>
              </a:spcBef>
            </a:pPr>
            <a:r>
              <a:rPr lang="en-US" dirty="0"/>
              <a:t>Summary of Dec. 10 Consolidated PRG Meeting</a:t>
            </a:r>
            <a:endParaRPr lang="en-US" sz="2200" i="1" dirty="0"/>
          </a:p>
          <a:p>
            <a:pPr>
              <a:lnSpc>
                <a:spcPct val="120000"/>
              </a:lnSpc>
              <a:spcBef>
                <a:spcPts val="0"/>
              </a:spcBef>
            </a:pPr>
            <a:r>
              <a:rPr lang="en-US" dirty="0"/>
              <a:t>May 2019 Consolidated PRG Meeting</a:t>
            </a:r>
          </a:p>
          <a:p>
            <a:pPr lvl="1">
              <a:lnSpc>
                <a:spcPct val="120000"/>
              </a:lnSpc>
              <a:spcBef>
                <a:spcPts val="0"/>
              </a:spcBef>
              <a:buSzPct val="85000"/>
              <a:buFont typeface="Courier New" panose="02070309020205020404" pitchFamily="49" charset="0"/>
              <a:buChar char="o"/>
            </a:pPr>
            <a:r>
              <a:rPr lang="en-US" dirty="0"/>
              <a:t>Follow-Up from Dec. 10 Consolidated PRG Meeting</a:t>
            </a:r>
          </a:p>
          <a:p>
            <a:pPr lvl="2">
              <a:lnSpc>
                <a:spcPct val="120000"/>
              </a:lnSpc>
              <a:spcBef>
                <a:spcPts val="0"/>
              </a:spcBef>
              <a:buFont typeface="Calibri" panose="020F0502020204030204" pitchFamily="34" charset="0"/>
              <a:buChar char="−"/>
            </a:pPr>
            <a:r>
              <a:rPr lang="en-US" dirty="0"/>
              <a:t>SW IOU Scoring Plan</a:t>
            </a:r>
          </a:p>
          <a:p>
            <a:pPr lvl="2">
              <a:lnSpc>
                <a:spcPct val="120000"/>
              </a:lnSpc>
              <a:spcBef>
                <a:spcPts val="0"/>
              </a:spcBef>
              <a:buFont typeface="Calibri" panose="020F0502020204030204" pitchFamily="34" charset="0"/>
              <a:buChar char="−"/>
            </a:pPr>
            <a:r>
              <a:rPr lang="en-US" dirty="0"/>
              <a:t>Definition for Innovation</a:t>
            </a:r>
          </a:p>
          <a:p>
            <a:pPr lvl="2">
              <a:lnSpc>
                <a:spcPct val="120000"/>
              </a:lnSpc>
              <a:spcBef>
                <a:spcPts val="0"/>
              </a:spcBef>
              <a:buFont typeface="Calibri" panose="020F0502020204030204" pitchFamily="34" charset="0"/>
              <a:buChar char="−"/>
            </a:pPr>
            <a:r>
              <a:rPr lang="en-US" dirty="0"/>
              <a:t>Sharing of Best Practices</a:t>
            </a:r>
          </a:p>
        </p:txBody>
      </p:sp>
    </p:spTree>
    <p:extLst>
      <p:ext uri="{BB962C8B-B14F-4D97-AF65-F5344CB8AC3E}">
        <p14:creationId xmlns:p14="http://schemas.microsoft.com/office/powerpoint/2010/main" val="212963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ongah\AppData\Local\Temp\SNAGHTML213bc8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6738" y="2143437"/>
            <a:ext cx="6459523" cy="4109487"/>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DCA14B30-B6A1-4B42-8290-18A9AE83CE86}"/>
              </a:ext>
            </a:extLst>
          </p:cNvPr>
          <p:cNvGrpSpPr/>
          <p:nvPr/>
        </p:nvGrpSpPr>
        <p:grpSpPr>
          <a:xfrm>
            <a:off x="3456372" y="6150210"/>
            <a:ext cx="5279256" cy="693780"/>
            <a:chOff x="2101773" y="4336769"/>
            <a:chExt cx="4007479" cy="683552"/>
          </a:xfrm>
        </p:grpSpPr>
        <p:pic>
          <p:nvPicPr>
            <p:cNvPr id="5" name="Picture 4">
              <a:extLst>
                <a:ext uri="{FF2B5EF4-FFF2-40B4-BE49-F238E27FC236}">
                  <a16:creationId xmlns:a16="http://schemas.microsoft.com/office/drawing/2014/main" id="{EE59BD26-3919-47DD-8877-E90B77845C6D}"/>
                </a:ext>
              </a:extLst>
            </p:cNvPr>
            <p:cNvPicPr>
              <a:picLocks noChangeAspect="1"/>
            </p:cNvPicPr>
            <p:nvPr userDrawn="1"/>
          </p:nvPicPr>
          <p:blipFill rotWithShape="1">
            <a:blip r:embed="rId3"/>
            <a:srcRect l="30904" r="27511"/>
            <a:stretch/>
          </p:blipFill>
          <p:spPr>
            <a:xfrm>
              <a:off x="3266661" y="4336769"/>
              <a:ext cx="2842591" cy="683552"/>
            </a:xfrm>
            <a:prstGeom prst="rect">
              <a:avLst/>
            </a:prstGeom>
          </p:spPr>
        </p:pic>
        <p:pic>
          <p:nvPicPr>
            <p:cNvPr id="6" name="Picture 5">
              <a:extLst>
                <a:ext uri="{FF2B5EF4-FFF2-40B4-BE49-F238E27FC236}">
                  <a16:creationId xmlns:a16="http://schemas.microsoft.com/office/drawing/2014/main" id="{B04ED497-B8C9-466C-881B-A5E2A4206DD9}"/>
                </a:ext>
              </a:extLst>
            </p:cNvPr>
            <p:cNvPicPr>
              <a:picLocks noChangeAspect="1"/>
            </p:cNvPicPr>
            <p:nvPr userDrawn="1"/>
          </p:nvPicPr>
          <p:blipFill rotWithShape="1">
            <a:blip r:embed="rId3"/>
            <a:srcRect r="82958"/>
            <a:stretch/>
          </p:blipFill>
          <p:spPr>
            <a:xfrm>
              <a:off x="2101773" y="4336769"/>
              <a:ext cx="1164888" cy="683552"/>
            </a:xfrm>
            <a:prstGeom prst="rect">
              <a:avLst/>
            </a:prstGeom>
          </p:spPr>
        </p:pic>
      </p:grpSp>
      <p:sp>
        <p:nvSpPr>
          <p:cNvPr id="2" name="Title 1"/>
          <p:cNvSpPr>
            <a:spLocks noGrp="1"/>
          </p:cNvSpPr>
          <p:nvPr>
            <p:ph type="title"/>
          </p:nvPr>
        </p:nvSpPr>
        <p:spPr>
          <a:xfrm>
            <a:off x="838200" y="234892"/>
            <a:ext cx="10515600" cy="1040236"/>
          </a:xfrm>
        </p:spPr>
        <p:txBody>
          <a:bodyPr/>
          <a:lstStyle/>
          <a:p>
            <a:r>
              <a:rPr lang="en-US" b="1" dirty="0"/>
              <a:t>Update of EE 3P Solicitation Timeline</a:t>
            </a:r>
          </a:p>
        </p:txBody>
      </p:sp>
      <p:sp>
        <p:nvSpPr>
          <p:cNvPr id="3" name="Content Placeholder 2"/>
          <p:cNvSpPr>
            <a:spLocks noGrp="1"/>
          </p:cNvSpPr>
          <p:nvPr>
            <p:ph idx="1"/>
          </p:nvPr>
        </p:nvSpPr>
        <p:spPr>
          <a:xfrm>
            <a:off x="838200" y="1275128"/>
            <a:ext cx="10515600" cy="4901835"/>
          </a:xfrm>
        </p:spPr>
        <p:txBody>
          <a:bodyPr>
            <a:normAutofit/>
          </a:bodyPr>
          <a:lstStyle/>
          <a:p>
            <a:pPr>
              <a:lnSpc>
                <a:spcPct val="100000"/>
              </a:lnSpc>
              <a:spcBef>
                <a:spcPts val="0"/>
              </a:spcBef>
            </a:pPr>
            <a:r>
              <a:rPr lang="en-US" sz="2400" dirty="0"/>
              <a:t>The EE solicitation timeline has been updated on the CAEECC website at </a:t>
            </a:r>
            <a:r>
              <a:rPr lang="en-US" sz="2400" dirty="0">
                <a:hlinkClick r:id="rId4"/>
              </a:rPr>
              <a:t>https://www.caeecc.org/third-party-solicitation-process</a:t>
            </a:r>
            <a:r>
              <a:rPr lang="en-US" sz="2400" dirty="0"/>
              <a:t> </a:t>
            </a:r>
          </a:p>
        </p:txBody>
      </p:sp>
    </p:spTree>
    <p:extLst>
      <p:ext uri="{BB962C8B-B14F-4D97-AF65-F5344CB8AC3E}">
        <p14:creationId xmlns:p14="http://schemas.microsoft.com/office/powerpoint/2010/main" val="8305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100DB7F-1208-493E-874D-9F4279937B94}"/>
              </a:ext>
            </a:extLst>
          </p:cNvPr>
          <p:cNvSpPr txBox="1">
            <a:spLocks/>
          </p:cNvSpPr>
          <p:nvPr/>
        </p:nvSpPr>
        <p:spPr>
          <a:xfrm rot="16200000">
            <a:off x="-2936029" y="3231985"/>
            <a:ext cx="6685540" cy="39403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t>Update of EE 3P Solicitation Timeline</a:t>
            </a:r>
          </a:p>
        </p:txBody>
      </p:sp>
      <p:pic>
        <p:nvPicPr>
          <p:cNvPr id="5" name="Picture 4"/>
          <p:cNvPicPr>
            <a:picLocks noChangeAspect="1"/>
          </p:cNvPicPr>
          <p:nvPr/>
        </p:nvPicPr>
        <p:blipFill>
          <a:blip r:embed="rId2"/>
          <a:stretch>
            <a:fillRect/>
          </a:stretch>
        </p:blipFill>
        <p:spPr>
          <a:xfrm>
            <a:off x="1237153" y="0"/>
            <a:ext cx="9717694" cy="6858000"/>
          </a:xfrm>
          <a:prstGeom prst="rect">
            <a:avLst/>
          </a:prstGeom>
        </p:spPr>
      </p:pic>
    </p:spTree>
    <p:extLst>
      <p:ext uri="{BB962C8B-B14F-4D97-AF65-F5344CB8AC3E}">
        <p14:creationId xmlns:p14="http://schemas.microsoft.com/office/powerpoint/2010/main" val="78693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DB7F-1208-493E-874D-9F4279937B94}"/>
              </a:ext>
            </a:extLst>
          </p:cNvPr>
          <p:cNvSpPr>
            <a:spLocks noGrp="1"/>
          </p:cNvSpPr>
          <p:nvPr>
            <p:ph type="title"/>
          </p:nvPr>
        </p:nvSpPr>
        <p:spPr>
          <a:xfrm>
            <a:off x="486230" y="200648"/>
            <a:ext cx="11551971" cy="940256"/>
          </a:xfrm>
        </p:spPr>
        <p:txBody>
          <a:bodyPr>
            <a:normAutofit/>
          </a:bodyPr>
          <a:lstStyle/>
          <a:p>
            <a:r>
              <a:rPr lang="en-US" b="1" dirty="0"/>
              <a:t>Past Trainings &amp; Solicitation Activities</a:t>
            </a:r>
          </a:p>
        </p:txBody>
      </p:sp>
      <p:grpSp>
        <p:nvGrpSpPr>
          <p:cNvPr id="7" name="Group 6">
            <a:extLst>
              <a:ext uri="{FF2B5EF4-FFF2-40B4-BE49-F238E27FC236}">
                <a16:creationId xmlns:a16="http://schemas.microsoft.com/office/drawing/2014/main" id="{DCA14B30-B6A1-4B42-8290-18A9AE83CE86}"/>
              </a:ext>
            </a:extLst>
          </p:cNvPr>
          <p:cNvGrpSpPr/>
          <p:nvPr/>
        </p:nvGrpSpPr>
        <p:grpSpPr>
          <a:xfrm>
            <a:off x="3456372" y="6150210"/>
            <a:ext cx="5279256" cy="693780"/>
            <a:chOff x="2101773" y="4336769"/>
            <a:chExt cx="4007479" cy="683552"/>
          </a:xfrm>
        </p:grpSpPr>
        <p:pic>
          <p:nvPicPr>
            <p:cNvPr id="8" name="Picture 7">
              <a:extLst>
                <a:ext uri="{FF2B5EF4-FFF2-40B4-BE49-F238E27FC236}">
                  <a16:creationId xmlns:a16="http://schemas.microsoft.com/office/drawing/2014/main" id="{EE59BD26-3919-47DD-8877-E90B77845C6D}"/>
                </a:ext>
              </a:extLst>
            </p:cNvPr>
            <p:cNvPicPr>
              <a:picLocks noChangeAspect="1"/>
            </p:cNvPicPr>
            <p:nvPr userDrawn="1"/>
          </p:nvPicPr>
          <p:blipFill rotWithShape="1">
            <a:blip r:embed="rId3"/>
            <a:srcRect l="30904" r="27511"/>
            <a:stretch/>
          </p:blipFill>
          <p:spPr>
            <a:xfrm>
              <a:off x="3266661" y="4336769"/>
              <a:ext cx="2842591" cy="683552"/>
            </a:xfrm>
            <a:prstGeom prst="rect">
              <a:avLst/>
            </a:prstGeom>
          </p:spPr>
        </p:pic>
        <p:pic>
          <p:nvPicPr>
            <p:cNvPr id="9" name="Picture 8">
              <a:extLst>
                <a:ext uri="{FF2B5EF4-FFF2-40B4-BE49-F238E27FC236}">
                  <a16:creationId xmlns:a16="http://schemas.microsoft.com/office/drawing/2014/main" id="{B04ED497-B8C9-466C-881B-A5E2A4206DD9}"/>
                </a:ext>
              </a:extLst>
            </p:cNvPr>
            <p:cNvPicPr>
              <a:picLocks noChangeAspect="1"/>
            </p:cNvPicPr>
            <p:nvPr userDrawn="1"/>
          </p:nvPicPr>
          <p:blipFill rotWithShape="1">
            <a:blip r:embed="rId3"/>
            <a:srcRect r="82958"/>
            <a:stretch/>
          </p:blipFill>
          <p:spPr>
            <a:xfrm>
              <a:off x="2101773" y="4336769"/>
              <a:ext cx="1164888" cy="683552"/>
            </a:xfrm>
            <a:prstGeom prst="rect">
              <a:avLst/>
            </a:prstGeom>
          </p:spPr>
        </p:pic>
      </p:grpSp>
      <p:sp>
        <p:nvSpPr>
          <p:cNvPr id="11" name="Content Placeholder 2"/>
          <p:cNvSpPr txBox="1">
            <a:spLocks/>
          </p:cNvSpPr>
          <p:nvPr/>
        </p:nvSpPr>
        <p:spPr>
          <a:xfrm>
            <a:off x="486230" y="1140905"/>
            <a:ext cx="11107355" cy="5164172"/>
          </a:xfrm>
          <a:prstGeom prst="rect">
            <a:avLst/>
          </a:prstGeom>
        </p:spPr>
        <p:txBody>
          <a:bodyPr vert="horz" lIns="91440" tIns="45720" rIns="91440" bIns="45720" rtlCol="0" anchor="t">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u="sng" dirty="0"/>
              <a:t>Workpaper Development Training</a:t>
            </a:r>
          </a:p>
          <a:p>
            <a:pPr marL="0" indent="0">
              <a:lnSpc>
                <a:spcPct val="100000"/>
              </a:lnSpc>
              <a:spcBef>
                <a:spcPts val="0"/>
              </a:spcBef>
              <a:buNone/>
            </a:pPr>
            <a:r>
              <a:rPr lang="en-US" sz="2000" dirty="0"/>
              <a:t>The IOUs (PG&amp;E, SCE, </a:t>
            </a:r>
            <a:r>
              <a:rPr lang="en-US" sz="2000" err="1"/>
              <a:t>SoCalGas</a:t>
            </a:r>
            <a:r>
              <a:rPr lang="en-US" sz="2000" dirty="0"/>
              <a:t>, and SDG&amp;E) and the CPUC hosted a training on the process and requirements for developing </a:t>
            </a:r>
            <a:r>
              <a:rPr lang="en-US" sz="2000" err="1"/>
              <a:t>workpapers</a:t>
            </a:r>
            <a:r>
              <a:rPr lang="en-US" sz="2000" dirty="0"/>
              <a:t> for new deemed measures and deemed measure updates.  Two training sessions were held on the dates below where the same content was presented at each training.  </a:t>
            </a:r>
            <a:endParaRPr lang="en-US" sz="2000" dirty="0">
              <a:cs typeface="Calibri"/>
            </a:endParaRPr>
          </a:p>
          <a:p>
            <a:pPr lvl="1">
              <a:lnSpc>
                <a:spcPct val="100000"/>
              </a:lnSpc>
              <a:spcBef>
                <a:spcPts val="200"/>
              </a:spcBef>
            </a:pPr>
            <a:r>
              <a:rPr lang="en-US" sz="1800" dirty="0"/>
              <a:t>Tuesday, November 27, 2018 at PG&amp;E’s Pacific Energy Center, San Francisco</a:t>
            </a:r>
          </a:p>
          <a:p>
            <a:pPr lvl="1">
              <a:lnSpc>
                <a:spcPct val="100000"/>
              </a:lnSpc>
              <a:spcBef>
                <a:spcPts val="200"/>
              </a:spcBef>
            </a:pPr>
            <a:r>
              <a:rPr lang="en-US" sz="1800" dirty="0"/>
              <a:t>Thursday, November 29, 2018 at SDG&amp;E’s Energy Innovation Center, San Diego  </a:t>
            </a:r>
          </a:p>
          <a:p>
            <a:pPr marL="0" indent="0">
              <a:lnSpc>
                <a:spcPct val="100000"/>
              </a:lnSpc>
              <a:spcBef>
                <a:spcPts val="600"/>
              </a:spcBef>
              <a:buNone/>
            </a:pPr>
            <a:endParaRPr lang="en-US" sz="2000" dirty="0">
              <a:cs typeface="Calibri"/>
            </a:endParaRPr>
          </a:p>
          <a:p>
            <a:pPr marL="0" indent="0">
              <a:lnSpc>
                <a:spcPct val="100000"/>
              </a:lnSpc>
              <a:spcBef>
                <a:spcPts val="1800"/>
              </a:spcBef>
              <a:buNone/>
            </a:pPr>
            <a:r>
              <a:rPr lang="en-US" sz="2000" b="1" u="sng"/>
              <a:t>Cost-Effectiveness Tool (CET) Training</a:t>
            </a:r>
            <a:endParaRPr lang="en-US"/>
          </a:p>
          <a:p>
            <a:pPr marL="0" indent="0">
              <a:lnSpc>
                <a:spcPct val="100000"/>
              </a:lnSpc>
              <a:spcBef>
                <a:spcPts val="1800"/>
              </a:spcBef>
              <a:buNone/>
            </a:pPr>
            <a:r>
              <a:rPr lang="en-US" sz="2000"/>
              <a:t>The</a:t>
            </a:r>
            <a:r>
              <a:rPr lang="en-US" sz="2000">
                <a:cs typeface="Calibri"/>
              </a:rPr>
              <a:t> California investor-owned utilities hosted along with the California Public Utility Commission  a training on the process and requirements for </a:t>
            </a:r>
            <a:r>
              <a:rPr lang="en-US" sz="2000" dirty="0">
                <a:cs typeface="Calibri"/>
              </a:rPr>
              <a:t>determining the cost effectiveness of programs based on the CPUC’s requirements and available tool. Two Energy Efficiency Cost Effectiveness Training Sessions were offered primarily with third party implementers in mind.  The objectives of the </a:t>
            </a:r>
            <a:r>
              <a:rPr lang="en-US" sz="2000">
                <a:cs typeface="Calibri"/>
              </a:rPr>
              <a:t>trainings were to:</a:t>
            </a:r>
            <a:endParaRPr lang="en-US">
              <a:cs typeface="Calibri"/>
            </a:endParaRPr>
          </a:p>
          <a:p>
            <a:pPr>
              <a:buFont typeface="Arial"/>
              <a:buChar char="•"/>
            </a:pPr>
            <a:r>
              <a:rPr lang="en-US" sz="2000">
                <a:cs typeface="Calibri"/>
              </a:rPr>
              <a:t>Provide an overview of cost effectiveness and the cost effectiveness tests used in energy efficiency programs and portfolios; and</a:t>
            </a:r>
          </a:p>
          <a:p>
            <a:pPr>
              <a:buFont typeface="Arial"/>
              <a:buChar char="•"/>
            </a:pPr>
            <a:r>
              <a:rPr lang="en-US" sz="2000">
                <a:cs typeface="Calibri"/>
              </a:rPr>
              <a:t>Demonstrate the use of the CPUC’s cost effectiveness tool (CET)</a:t>
            </a:r>
            <a:endParaRPr lang="en-US" sz="2000" u="sng">
              <a:cs typeface="Calibri"/>
            </a:endParaRPr>
          </a:p>
          <a:p>
            <a:pPr>
              <a:buFont typeface="Arial"/>
              <a:buChar char="•"/>
            </a:pPr>
            <a:r>
              <a:rPr lang="en-US" sz="2000">
                <a:cs typeface="Calibri"/>
              </a:rPr>
              <a:t>Two training session opportunities were offered, and the same content was presented in each training. Trainings</a:t>
            </a:r>
            <a:r>
              <a:rPr lang="en-US" sz="2000"/>
              <a:t> were held on the following dates: </a:t>
            </a:r>
            <a:endParaRPr lang="en-US" sz="2000" b="1" u="sng">
              <a:cs typeface="Calibri"/>
            </a:endParaRPr>
          </a:p>
          <a:p>
            <a:pPr marL="800100" lvl="1" indent="-342900"/>
            <a:r>
              <a:rPr lang="en-US" sz="1600" b="1"/>
              <a:t>Thursday</a:t>
            </a:r>
            <a:r>
              <a:rPr lang="en-US" sz="1600" b="1">
                <a:cs typeface="Calibri"/>
              </a:rPr>
              <a:t>, January 10, 2019</a:t>
            </a:r>
            <a:r>
              <a:rPr lang="en-US" sz="1600" dirty="0">
                <a:cs typeface="Calibri"/>
              </a:rPr>
              <a:t> at Southern California Gas Company’s Energy Resource Center &lt;9240 Firestone Blvd., Downey, CA 90241</a:t>
            </a:r>
            <a:endParaRPr lang="en-US" sz="1600">
              <a:cs typeface="Calibri" panose="020F0502020204030204"/>
            </a:endParaRPr>
          </a:p>
          <a:p>
            <a:pPr marL="800100" lvl="1" indent="-342900"/>
            <a:r>
              <a:rPr lang="en-US" sz="1600" b="1" dirty="0">
                <a:cs typeface="Calibri"/>
              </a:rPr>
              <a:t>Monday, January 14, 2019</a:t>
            </a:r>
            <a:r>
              <a:rPr lang="en-US" sz="1600" dirty="0">
                <a:cs typeface="Calibri"/>
              </a:rPr>
              <a:t> at Marin Clean Energy’s Concord Office &lt;2300 Clayton Road, #11</a:t>
            </a:r>
            <a:r>
              <a:rPr lang="en-US" sz="1600" baseline="30000" dirty="0">
                <a:cs typeface="Calibri"/>
              </a:rPr>
              <a:t>th</a:t>
            </a:r>
            <a:r>
              <a:rPr lang="en-US" sz="1600">
                <a:cs typeface="Calibri"/>
              </a:rPr>
              <a:t> Floor Suite 1150, Concord, CA 94529</a:t>
            </a:r>
          </a:p>
        </p:txBody>
      </p:sp>
    </p:spTree>
    <p:extLst>
      <p:ext uri="{BB962C8B-B14F-4D97-AF65-F5344CB8AC3E}">
        <p14:creationId xmlns:p14="http://schemas.microsoft.com/office/powerpoint/2010/main" val="989141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CA14B30-B6A1-4B42-8290-18A9AE83CE86}"/>
              </a:ext>
            </a:extLst>
          </p:cNvPr>
          <p:cNvGrpSpPr/>
          <p:nvPr/>
        </p:nvGrpSpPr>
        <p:grpSpPr>
          <a:xfrm>
            <a:off x="3456372" y="6150210"/>
            <a:ext cx="5279256" cy="693780"/>
            <a:chOff x="2101773" y="4336769"/>
            <a:chExt cx="4007479" cy="683552"/>
          </a:xfrm>
        </p:grpSpPr>
        <p:pic>
          <p:nvPicPr>
            <p:cNvPr id="5" name="Picture 4">
              <a:extLst>
                <a:ext uri="{FF2B5EF4-FFF2-40B4-BE49-F238E27FC236}">
                  <a16:creationId xmlns:a16="http://schemas.microsoft.com/office/drawing/2014/main" id="{EE59BD26-3919-47DD-8877-E90B77845C6D}"/>
                </a:ext>
              </a:extLst>
            </p:cNvPr>
            <p:cNvPicPr>
              <a:picLocks noChangeAspect="1"/>
            </p:cNvPicPr>
            <p:nvPr userDrawn="1"/>
          </p:nvPicPr>
          <p:blipFill rotWithShape="1">
            <a:blip r:embed="rId2"/>
            <a:srcRect l="30904" r="27511"/>
            <a:stretch/>
          </p:blipFill>
          <p:spPr>
            <a:xfrm>
              <a:off x="3266661" y="4336769"/>
              <a:ext cx="2842591" cy="683552"/>
            </a:xfrm>
            <a:prstGeom prst="rect">
              <a:avLst/>
            </a:prstGeom>
          </p:spPr>
        </p:pic>
        <p:pic>
          <p:nvPicPr>
            <p:cNvPr id="6" name="Picture 5">
              <a:extLst>
                <a:ext uri="{FF2B5EF4-FFF2-40B4-BE49-F238E27FC236}">
                  <a16:creationId xmlns:a16="http://schemas.microsoft.com/office/drawing/2014/main" id="{B04ED497-B8C9-466C-881B-A5E2A4206DD9}"/>
                </a:ext>
              </a:extLst>
            </p:cNvPr>
            <p:cNvPicPr>
              <a:picLocks noChangeAspect="1"/>
            </p:cNvPicPr>
            <p:nvPr userDrawn="1"/>
          </p:nvPicPr>
          <p:blipFill rotWithShape="1">
            <a:blip r:embed="rId2"/>
            <a:srcRect r="82958"/>
            <a:stretch/>
          </p:blipFill>
          <p:spPr>
            <a:xfrm>
              <a:off x="2101773" y="4336769"/>
              <a:ext cx="1164888" cy="683552"/>
            </a:xfrm>
            <a:prstGeom prst="rect">
              <a:avLst/>
            </a:prstGeom>
          </p:spPr>
        </p:pic>
      </p:grpSp>
      <p:sp>
        <p:nvSpPr>
          <p:cNvPr id="2" name="Title 1"/>
          <p:cNvSpPr>
            <a:spLocks noGrp="1"/>
          </p:cNvSpPr>
          <p:nvPr>
            <p:ph type="title"/>
          </p:nvPr>
        </p:nvSpPr>
        <p:spPr>
          <a:xfrm>
            <a:off x="838200" y="234892"/>
            <a:ext cx="10515600" cy="1040236"/>
          </a:xfrm>
        </p:spPr>
        <p:txBody>
          <a:bodyPr/>
          <a:lstStyle/>
          <a:p>
            <a:r>
              <a:rPr lang="en-US" b="1" dirty="0"/>
              <a:t>Dec. 10 Consolidated PRG Meeting</a:t>
            </a:r>
          </a:p>
        </p:txBody>
      </p:sp>
      <p:sp>
        <p:nvSpPr>
          <p:cNvPr id="3" name="Content Placeholder 2"/>
          <p:cNvSpPr>
            <a:spLocks noGrp="1"/>
          </p:cNvSpPr>
          <p:nvPr>
            <p:ph idx="1"/>
          </p:nvPr>
        </p:nvSpPr>
        <p:spPr>
          <a:xfrm>
            <a:off x="838200" y="1275128"/>
            <a:ext cx="10515600" cy="4901835"/>
          </a:xfrm>
        </p:spPr>
        <p:txBody>
          <a:bodyPr>
            <a:normAutofit/>
          </a:bodyPr>
          <a:lstStyle/>
          <a:p>
            <a:pPr>
              <a:lnSpc>
                <a:spcPct val="110000"/>
              </a:lnSpc>
              <a:spcBef>
                <a:spcPts val="600"/>
              </a:spcBef>
              <a:spcAft>
                <a:spcPts val="600"/>
              </a:spcAft>
            </a:pPr>
            <a:r>
              <a:rPr lang="en-US" sz="2400" dirty="0"/>
              <a:t>Meeting attendees included all PRG members, Independent Evaluators (IEs), and Investor Owned Utilities (IOU) members</a:t>
            </a:r>
          </a:p>
          <a:p>
            <a:pPr>
              <a:lnSpc>
                <a:spcPct val="110000"/>
              </a:lnSpc>
              <a:spcBef>
                <a:spcPts val="600"/>
              </a:spcBef>
              <a:spcAft>
                <a:spcPts val="300"/>
              </a:spcAft>
            </a:pPr>
            <a:r>
              <a:rPr lang="en-US" sz="2400" dirty="0"/>
              <a:t>Outcome from Meeting</a:t>
            </a:r>
          </a:p>
          <a:p>
            <a:pPr>
              <a:lnSpc>
                <a:spcPct val="110000"/>
              </a:lnSpc>
              <a:spcBef>
                <a:spcPts val="1200"/>
              </a:spcBef>
            </a:pPr>
            <a:r>
              <a:rPr lang="en-US" sz="2400" dirty="0"/>
              <a:t>Next Consolidated PRG Meeting Tentatively Scheduled for Late-May 2019</a:t>
            </a:r>
          </a:p>
        </p:txBody>
      </p:sp>
    </p:spTree>
    <p:extLst>
      <p:ext uri="{BB962C8B-B14F-4D97-AF65-F5344CB8AC3E}">
        <p14:creationId xmlns:p14="http://schemas.microsoft.com/office/powerpoint/2010/main" val="162630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CA14B30-B6A1-4B42-8290-18A9AE83CE86}"/>
              </a:ext>
            </a:extLst>
          </p:cNvPr>
          <p:cNvGrpSpPr/>
          <p:nvPr/>
        </p:nvGrpSpPr>
        <p:grpSpPr>
          <a:xfrm>
            <a:off x="3456372" y="6150210"/>
            <a:ext cx="5279256" cy="693780"/>
            <a:chOff x="2101773" y="4336769"/>
            <a:chExt cx="4007479" cy="683552"/>
          </a:xfrm>
        </p:grpSpPr>
        <p:pic>
          <p:nvPicPr>
            <p:cNvPr id="5" name="Picture 4">
              <a:extLst>
                <a:ext uri="{FF2B5EF4-FFF2-40B4-BE49-F238E27FC236}">
                  <a16:creationId xmlns:a16="http://schemas.microsoft.com/office/drawing/2014/main" id="{EE59BD26-3919-47DD-8877-E90B77845C6D}"/>
                </a:ext>
              </a:extLst>
            </p:cNvPr>
            <p:cNvPicPr>
              <a:picLocks noChangeAspect="1"/>
            </p:cNvPicPr>
            <p:nvPr userDrawn="1"/>
          </p:nvPicPr>
          <p:blipFill rotWithShape="1">
            <a:blip r:embed="rId2"/>
            <a:srcRect l="30904" r="27511"/>
            <a:stretch/>
          </p:blipFill>
          <p:spPr>
            <a:xfrm>
              <a:off x="3266661" y="4336769"/>
              <a:ext cx="2842591" cy="683552"/>
            </a:xfrm>
            <a:prstGeom prst="rect">
              <a:avLst/>
            </a:prstGeom>
          </p:spPr>
        </p:pic>
        <p:pic>
          <p:nvPicPr>
            <p:cNvPr id="6" name="Picture 5">
              <a:extLst>
                <a:ext uri="{FF2B5EF4-FFF2-40B4-BE49-F238E27FC236}">
                  <a16:creationId xmlns:a16="http://schemas.microsoft.com/office/drawing/2014/main" id="{B04ED497-B8C9-466C-881B-A5E2A4206DD9}"/>
                </a:ext>
              </a:extLst>
            </p:cNvPr>
            <p:cNvPicPr>
              <a:picLocks noChangeAspect="1"/>
            </p:cNvPicPr>
            <p:nvPr userDrawn="1"/>
          </p:nvPicPr>
          <p:blipFill rotWithShape="1">
            <a:blip r:embed="rId2"/>
            <a:srcRect r="82958"/>
            <a:stretch/>
          </p:blipFill>
          <p:spPr>
            <a:xfrm>
              <a:off x="2101773" y="4336769"/>
              <a:ext cx="1164888" cy="683552"/>
            </a:xfrm>
            <a:prstGeom prst="rect">
              <a:avLst/>
            </a:prstGeom>
          </p:spPr>
        </p:pic>
      </p:grpSp>
      <p:sp>
        <p:nvSpPr>
          <p:cNvPr id="2" name="Title 1"/>
          <p:cNvSpPr>
            <a:spLocks noGrp="1"/>
          </p:cNvSpPr>
          <p:nvPr>
            <p:ph type="title"/>
          </p:nvPr>
        </p:nvSpPr>
        <p:spPr>
          <a:xfrm>
            <a:off x="838200" y="234892"/>
            <a:ext cx="10515600" cy="1040236"/>
          </a:xfrm>
        </p:spPr>
        <p:txBody>
          <a:bodyPr/>
          <a:lstStyle/>
          <a:p>
            <a:r>
              <a:rPr lang="en-US" b="1" dirty="0"/>
              <a:t>May 2019 Consolidated PRG Meeting</a:t>
            </a:r>
          </a:p>
        </p:txBody>
      </p:sp>
      <p:sp>
        <p:nvSpPr>
          <p:cNvPr id="3" name="Content Placeholder 2"/>
          <p:cNvSpPr>
            <a:spLocks noGrp="1"/>
          </p:cNvSpPr>
          <p:nvPr>
            <p:ph idx="1"/>
          </p:nvPr>
        </p:nvSpPr>
        <p:spPr>
          <a:xfrm>
            <a:off x="587229" y="1275128"/>
            <a:ext cx="11098635" cy="4901835"/>
          </a:xfrm>
        </p:spPr>
        <p:txBody>
          <a:bodyPr>
            <a:normAutofit/>
          </a:bodyPr>
          <a:lstStyle/>
          <a:p>
            <a:pPr>
              <a:lnSpc>
                <a:spcPct val="110000"/>
              </a:lnSpc>
              <a:spcBef>
                <a:spcPts val="600"/>
              </a:spcBef>
              <a:spcAft>
                <a:spcPts val="600"/>
              </a:spcAft>
            </a:pPr>
            <a:r>
              <a:rPr lang="en-US" sz="2400" dirty="0"/>
              <a:t>Meeting attendees will include all PRG members, Independent Evaluators (IEs), and Investor Owned Utilities (IOU) members</a:t>
            </a:r>
          </a:p>
          <a:p>
            <a:pPr>
              <a:lnSpc>
                <a:spcPct val="110000"/>
              </a:lnSpc>
              <a:spcBef>
                <a:spcPts val="600"/>
              </a:spcBef>
              <a:spcAft>
                <a:spcPts val="300"/>
              </a:spcAft>
            </a:pPr>
            <a:r>
              <a:rPr lang="en-US" sz="2400" dirty="0"/>
              <a:t>Tentative agenda:</a:t>
            </a:r>
          </a:p>
          <a:p>
            <a:pPr lvl="1">
              <a:lnSpc>
                <a:spcPct val="110000"/>
              </a:lnSpc>
              <a:spcBef>
                <a:spcPts val="0"/>
              </a:spcBef>
              <a:spcAft>
                <a:spcPts val="300"/>
              </a:spcAft>
              <a:buFont typeface="Courier New" panose="02070309020205020404" pitchFamily="49" charset="0"/>
              <a:buChar char="o"/>
            </a:pPr>
            <a:r>
              <a:rPr lang="en-US" sz="2000" dirty="0"/>
              <a:t>Follow-up from Dec. 10 Consolidated PRG Meeting</a:t>
            </a:r>
          </a:p>
          <a:p>
            <a:pPr lvl="1">
              <a:lnSpc>
                <a:spcPct val="110000"/>
              </a:lnSpc>
              <a:spcBef>
                <a:spcPts val="0"/>
              </a:spcBef>
              <a:spcAft>
                <a:spcPts val="300"/>
              </a:spcAft>
              <a:buFont typeface="Courier New" panose="02070309020205020404" pitchFamily="49" charset="0"/>
              <a:buChar char="o"/>
            </a:pPr>
            <a:r>
              <a:rPr lang="en-US" sz="2000" dirty="0"/>
              <a:t>PRG to share “best practices”</a:t>
            </a:r>
          </a:p>
        </p:txBody>
      </p:sp>
    </p:spTree>
    <p:extLst>
      <p:ext uri="{BB962C8B-B14F-4D97-AF65-F5344CB8AC3E}">
        <p14:creationId xmlns:p14="http://schemas.microsoft.com/office/powerpoint/2010/main" val="2732418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227</Words>
  <Application>Microsoft Macintosh PowerPoint</Application>
  <PresentationFormat>Widescreen</PresentationFormat>
  <Paragraphs>40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Third Party Solicitations Update  Full Quarterly CA Energy Efficiency Coordinating Committee Meeting February 28, 2019</vt:lpstr>
      <vt:lpstr>AGENDA</vt:lpstr>
      <vt:lpstr>Update of EE 3P Solicitation Timeline</vt:lpstr>
      <vt:lpstr>PowerPoint Presentation</vt:lpstr>
      <vt:lpstr>Past Trainings &amp; Solicitation Activities</vt:lpstr>
      <vt:lpstr>Dec. 10 Consolidated PRG Meeting</vt:lpstr>
      <vt:lpstr>May 2019 Consolidated PRG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Workpaper Development Training</dc:title>
  <dc:creator>Jenkins, Rebecca L</dc:creator>
  <cp:lastModifiedBy>Jonathan Raab</cp:lastModifiedBy>
  <cp:revision>119</cp:revision>
  <dcterms:created xsi:type="dcterms:W3CDTF">2018-11-09T19:24:28Z</dcterms:created>
  <dcterms:modified xsi:type="dcterms:W3CDTF">2019-02-22T17:58:39Z</dcterms:modified>
</cp:coreProperties>
</file>