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59" r:id="rId5"/>
    <p:sldId id="371" r:id="rId6"/>
    <p:sldId id="350" r:id="rId7"/>
    <p:sldId id="369" r:id="rId8"/>
    <p:sldId id="370" r:id="rId9"/>
    <p:sldId id="372" r:id="rId10"/>
    <p:sldId id="373" r:id="rId11"/>
    <p:sldId id="374" r:id="rId12"/>
    <p:sldId id="379" r:id="rId13"/>
    <p:sldId id="351" r:id="rId14"/>
    <p:sldId id="380" r:id="rId15"/>
    <p:sldId id="375" r:id="rId16"/>
    <p:sldId id="376" r:id="rId17"/>
    <p:sldId id="377" r:id="rId18"/>
    <p:sldId id="378" r:id="rId19"/>
    <p:sldId id="353" r:id="rId20"/>
  </p:sldIdLst>
  <p:sldSz cx="138176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89"/>
    <a:srgbClr val="E35205"/>
    <a:srgbClr val="284969"/>
    <a:srgbClr val="08458B"/>
    <a:srgbClr val="08C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2177"/>
  </p:normalViewPr>
  <p:slideViewPr>
    <p:cSldViewPr snapToGrid="0" snapToObjects="1">
      <p:cViewPr varScale="1">
        <p:scale>
          <a:sx n="87" d="100"/>
          <a:sy n="87" d="100"/>
        </p:scale>
        <p:origin x="224" y="248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-51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31A0D-E902-E24B-9B74-09CFCA4B9EFD}" type="datetimeFigureOut">
              <a:rPr lang="en-US" smtClean="0"/>
              <a:pPr/>
              <a:t>8/11/20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475B1-A8DA-404E-9BB6-E6694A6C54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D44E2-B091-D142-9144-C0A4F0E4E1CB}" type="datetimeFigureOut">
              <a:rPr lang="en-US" smtClean="0"/>
              <a:pPr/>
              <a:t>8/11/20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CA899-2634-DC42-8197-E1CAE854DD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CA899-2634-DC42-8197-E1CAE854DD2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9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Thoughts on CA…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CA899-2634-DC42-8197-E1CAE854DD2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4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CA899-2634-DC42-8197-E1CAE854DD2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081" y="2091834"/>
            <a:ext cx="11744960" cy="1543685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accent4">
                    <a:lumMod val="75000"/>
                  </a:schemeClr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 of Your Slide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0880" y="3635519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 cap="all">
                <a:solidFill>
                  <a:schemeClr val="accent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80" y="7029220"/>
            <a:ext cx="228600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/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5400" b="0" i="0"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524834" indent="-524834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600" b="0" i="0">
                <a:latin typeface="Franklin Gothic Book Regular"/>
              </a:defRPr>
            </a:lvl1pPr>
            <a:lvl2pPr marL="1170821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200" b="0" i="0">
                <a:latin typeface="Franklin Gothic Book Regular"/>
              </a:defRPr>
            </a:lvl2pPr>
            <a:lvl3pPr marL="1870602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200" b="0" i="0">
                <a:latin typeface="Franklin Gothic Book Regular"/>
              </a:defRPr>
            </a:lvl3pPr>
            <a:lvl4pPr marL="2570381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2800" b="0" i="0">
                <a:latin typeface="Franklin Gothic Book Regular"/>
              </a:defRPr>
            </a:lvl4pPr>
            <a:lvl5pPr marL="3270160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2400" b="0" i="0">
                <a:latin typeface="Franklin Gothic Book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481DA-D48F-7542-B283-13E3E34E2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D70D51-B38E-5943-9C77-BB23BE98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90880" y="1813563"/>
            <a:ext cx="6102773" cy="5129425"/>
          </a:xfrm>
        </p:spPr>
        <p:txBody>
          <a:bodyPr>
            <a:normAutofit/>
          </a:bodyPr>
          <a:lstStyle>
            <a:lvl1pPr marL="318389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3200"/>
            </a:lvl1pPr>
            <a:lvl2pPr marL="636779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/>
            </a:lvl2pPr>
            <a:lvl3pPr marL="937722" indent="-300943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/>
            </a:lvl3pPr>
            <a:lvl4pPr marL="1256111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400"/>
            </a:lvl4pPr>
            <a:lvl5pPr marL="3427174" indent="-628056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23947" y="1813563"/>
            <a:ext cx="6102773" cy="5129425"/>
          </a:xfrm>
        </p:spPr>
        <p:txBody>
          <a:bodyPr>
            <a:normAutofit/>
          </a:bodyPr>
          <a:lstStyle>
            <a:lvl1pPr marL="318389" indent="-318389">
              <a:buClr>
                <a:schemeClr val="accent5"/>
              </a:buClr>
              <a:buFont typeface="Arial" panose="020B0604020202020204" pitchFamily="34" charset="0"/>
              <a:buChar char="•"/>
              <a:defRPr sz="3200"/>
            </a:lvl1pPr>
            <a:lvl2pPr marL="713106" indent="-394716">
              <a:buClr>
                <a:schemeClr val="accent5"/>
              </a:buClr>
              <a:buFont typeface="Arial" panose="020B0604020202020204" pitchFamily="34" charset="0"/>
              <a:buChar char="•"/>
              <a:defRPr sz="2800"/>
            </a:lvl2pPr>
            <a:lvl3pPr marL="937722" indent="-300943">
              <a:buClr>
                <a:schemeClr val="accent5"/>
              </a:buClr>
              <a:buFont typeface="Arial" panose="020B0604020202020204" pitchFamily="34" charset="0"/>
              <a:buChar char="•"/>
              <a:defRPr sz="2800"/>
            </a:lvl3pPr>
            <a:lvl4pPr marL="1256111" indent="-318389">
              <a:buClr>
                <a:schemeClr val="accent5"/>
              </a:buClr>
              <a:buFont typeface="Arial" panose="020B0604020202020204" pitchFamily="34" charset="0"/>
              <a:buChar char="•"/>
              <a:defRPr sz="2400"/>
            </a:lvl4pPr>
            <a:lvl5pPr marL="3191653" indent="-392535">
              <a:buClr>
                <a:schemeClr val="accent5"/>
              </a:buClr>
              <a:buFont typeface="Arial" panose="020B0604020202020204" pitchFamily="34" charset="0"/>
              <a:buChar char="•"/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BE708-2156-D840-BF05-EB6940ABF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5B134B-DCB6-9249-BB5A-33C7CEF4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066" y="7360278"/>
            <a:ext cx="1828800" cy="36576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4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Page Dark">
    <p:bg>
      <p:bgPr>
        <a:solidFill>
          <a:srgbClr val="0F6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2091834"/>
            <a:ext cx="11744960" cy="1543685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the Title of Your Slide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0880" y="3635519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 cap="all">
                <a:solidFill>
                  <a:schemeClr val="bg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3BB06-7593-F04E-8A51-38CB34F702E2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9270B-6255-3D49-85C0-DA6BA52365B6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A708B-9396-534F-B8B2-8BAC1D7F2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80" y="7316200"/>
            <a:ext cx="18288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3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_Break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715" y="7316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3663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_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364" y="7303911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66746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phic_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653" y="7315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91984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phic_Breaker">
    <p:bg>
      <p:bgPr>
        <a:solidFill>
          <a:srgbClr val="E352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653" y="7315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91091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Phot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DB802B-32CE-4390-AE8D-8341C329B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852" r="1299" b="917"/>
          <a:stretch/>
        </p:blipFill>
        <p:spPr>
          <a:xfrm>
            <a:off x="0" y="0"/>
            <a:ext cx="13807440" cy="7824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BB76F-7C8B-4F40-83B8-8E15CB52A3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6858000"/>
            <a:ext cx="2286000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31902D-91F5-5A45-ADF5-AE71ABBB4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508372"/>
            <a:ext cx="8771003" cy="3300070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Page Graphi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2672365"/>
            <a:ext cx="11744960" cy="1603075"/>
          </a:xfrm>
        </p:spPr>
        <p:txBody>
          <a:bodyPr anchor="t">
            <a:noAutofit/>
          </a:bodyPr>
          <a:lstStyle>
            <a:lvl1pPr algn="l">
              <a:defRPr sz="66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3BB06-7593-F04E-8A51-38CB34F702E2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9270B-6255-3D49-85C0-DA6BA52365B6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A708B-9396-534F-B8B2-8BAC1D7F2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B6AFBA-9EBF-4340-BABF-0BB24DA393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90880" y="5761238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800" b="0" i="0" cap="none">
                <a:solidFill>
                  <a:schemeClr val="bg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76950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5400" b="0" i="0"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468862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600" b="0" i="0">
                <a:latin typeface="Franklin Gothic Book Regular"/>
              </a:defRPr>
            </a:lvl1pPr>
            <a:lvl2pPr marL="937722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200" b="0" i="0">
                <a:latin typeface="Franklin Gothic Book Regular"/>
              </a:defRPr>
            </a:lvl2pPr>
            <a:lvl3pPr marL="1406584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200" b="0" i="0">
                <a:latin typeface="Franklin Gothic Book Regular"/>
              </a:defRPr>
            </a:lvl3pPr>
            <a:lvl4pPr marL="1724973" indent="-34892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2800" b="0" i="0">
                <a:latin typeface="Franklin Gothic Book Regular"/>
              </a:defRPr>
            </a:lvl4pPr>
            <a:lvl5pPr marL="3149008" indent="-34989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2747" b="0" i="0">
                <a:latin typeface="Franklin Gothic Book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481DA-D48F-7542-B283-13E3E34E2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D70D51-B38E-5943-9C77-BB23BE98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63"/>
            <a:ext cx="1243584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54" r:id="rId7"/>
    <p:sldLayoutId id="2147483666" r:id="rId8"/>
    <p:sldLayoutId id="2147483650" r:id="rId9"/>
    <p:sldLayoutId id="2147483667" r:id="rId10"/>
    <p:sldLayoutId id="2147483652" r:id="rId11"/>
    <p:sldLayoutId id="2147483661" r:id="rId12"/>
  </p:sldLayoutIdLst>
  <p:hf hdr="0" ftr="0" dt="0"/>
  <p:txStyles>
    <p:titleStyle>
      <a:lvl1pPr algn="l" defTabSz="699779" rtl="0" eaLnBrk="1" latinLnBrk="0" hangingPunct="1">
        <a:spcBef>
          <a:spcPct val="0"/>
        </a:spcBef>
        <a:buNone/>
        <a:defRPr sz="4000" b="0" i="0" kern="1200">
          <a:solidFill>
            <a:schemeClr val="accent4">
              <a:lumMod val="75000"/>
            </a:schemeClr>
          </a:solidFill>
          <a:latin typeface="Rockwell Regular"/>
          <a:ea typeface="+mj-ea"/>
          <a:cs typeface="Rockwell"/>
        </a:defRPr>
      </a:lvl1pPr>
    </p:titleStyle>
    <p:bodyStyle>
      <a:lvl1pPr marL="524834" indent="-524834" algn="l" defTabSz="699779" rtl="0" eaLnBrk="1" latinLnBrk="0" hangingPunct="1">
        <a:spcBef>
          <a:spcPct val="20000"/>
        </a:spcBef>
        <a:buFont typeface="Arial"/>
        <a:buChar char="•"/>
        <a:defRPr sz="36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1pPr>
      <a:lvl2pPr marL="1137142" indent="-437363" algn="l" defTabSz="699779" rtl="0" eaLnBrk="1" latinLnBrk="0" hangingPunct="1">
        <a:spcBef>
          <a:spcPct val="20000"/>
        </a:spcBef>
        <a:buFont typeface="Arial"/>
        <a:buChar char="–"/>
        <a:defRPr sz="32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2pPr>
      <a:lvl3pPr marL="1749450" indent="-349890" algn="l" defTabSz="699779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3pPr>
      <a:lvl4pPr marL="2449229" indent="-349890" algn="l" defTabSz="699779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4pPr>
      <a:lvl5pPr marL="3149008" indent="-349890" algn="l" defTabSz="699779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5pPr>
      <a:lvl6pPr marL="3848787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568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8347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8126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7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55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33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911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89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677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45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8237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D594-5546-C84A-80D8-F6ECE712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756984"/>
            <a:ext cx="11744960" cy="2129216"/>
          </a:xfrm>
        </p:spPr>
        <p:txBody>
          <a:bodyPr/>
          <a:lstStyle/>
          <a:p>
            <a:r>
              <a:rPr lang="en-US" sz="2800" dirty="0">
                <a:solidFill>
                  <a:schemeClr val="accent6"/>
                </a:solidFill>
                <a:latin typeface="Rockwell" panose="02060603020205020403" pitchFamily="18" charset="77"/>
              </a:rPr>
              <a:t>CAEECC MT Working Group</a:t>
            </a:r>
            <a:br>
              <a:rPr lang="en-US" dirty="0">
                <a:latin typeface="Rockwell" panose="02060603020205020403" pitchFamily="18" charset="77"/>
              </a:rPr>
            </a:br>
            <a:r>
              <a:rPr lang="en-US" dirty="0">
                <a:latin typeface="Rockwell" panose="02060603020205020403" pitchFamily="18" charset="77"/>
              </a:rPr>
              <a:t>Savings and C&amp;S: </a:t>
            </a:r>
            <a:br>
              <a:rPr lang="en-US" dirty="0">
                <a:latin typeface="Rockwell" panose="02060603020205020403" pitchFamily="18" charset="77"/>
              </a:rPr>
            </a:br>
            <a:r>
              <a:rPr lang="en-US" i="1" dirty="0">
                <a:latin typeface="Rockwell" panose="02060603020205020403" pitchFamily="18" charset="77"/>
              </a:rPr>
              <a:t>Examples from Other Regions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9E658-AD02-C94C-8952-C31858C09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880" y="4581658"/>
            <a:ext cx="11744960" cy="1161063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Margie Gardner, Senior Advisor</a:t>
            </a:r>
          </a:p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August 11, 2020</a:t>
            </a:r>
          </a:p>
        </p:txBody>
      </p:sp>
    </p:spTree>
    <p:extLst>
      <p:ext uri="{BB962C8B-B14F-4D97-AF65-F5344CB8AC3E}">
        <p14:creationId xmlns:p14="http://schemas.microsoft.com/office/powerpoint/2010/main" val="146961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A02FD5-32A7-7945-BEF7-2058990B00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77"/>
              </a:rPr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4E76F-6A9A-E14A-B7C3-B8578DB4E5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6319" spc="96" dirty="0">
                <a:latin typeface="Rockwell" panose="02060603020205020403" pitchFamily="18" charset="77"/>
                <a:cs typeface="Archer Medium"/>
              </a:rPr>
              <a:t>Codes and Standards in the IL TRM</a:t>
            </a:r>
            <a:endParaRPr lang="en-US" sz="6319" spc="96" dirty="0">
              <a:latin typeface="Rockwell" panose="02060603020205020403" pitchFamily="18" charset="77"/>
            </a:endParaRPr>
          </a:p>
          <a:p>
            <a:endParaRPr lang="en-US" sz="6319" dirty="0">
              <a:latin typeface="Rockwell" panose="02060603020205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707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30B36B-1B33-724E-AAED-7E7BF727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C&amp;S savings for Cost Effectiveness Purposes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194CE-CBBC-AA42-966B-5C8C96E34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2064286"/>
            <a:ext cx="12435840" cy="5129425"/>
          </a:xfrm>
        </p:spPr>
        <p:txBody>
          <a:bodyPr/>
          <a:lstStyle/>
          <a:p>
            <a:r>
              <a:rPr lang="en-US" dirty="0"/>
              <a:t>Conclusions of Law #28 (p 86):</a:t>
            </a:r>
          </a:p>
          <a:p>
            <a:pPr lvl="1">
              <a:lnSpc>
                <a:spcPct val="125000"/>
              </a:lnSpc>
              <a:spcBef>
                <a:spcPts val="800"/>
              </a:spcBef>
            </a:pPr>
            <a:r>
              <a:rPr lang="en-US" i="1" dirty="0"/>
              <a:t>“The benefits and costs of activities related to C&amp;S development and implementation should be included in the cost-effectiveness calculations for MTIs where they are logically related.”</a:t>
            </a:r>
          </a:p>
        </p:txBody>
      </p:sp>
    </p:spTree>
    <p:extLst>
      <p:ext uri="{BB962C8B-B14F-4D97-AF65-F5344CB8AC3E}">
        <p14:creationId xmlns:p14="http://schemas.microsoft.com/office/powerpoint/2010/main" val="199537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0EB45-A9DC-6543-A32F-E94E717F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Energy Code Adoption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A151692-D675-8148-9916-488334C71BD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2" y="1606656"/>
            <a:ext cx="12284038" cy="5618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70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804A-C5AF-FB47-8727-65B5830D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79" y="311256"/>
            <a:ext cx="12666327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Savings from Enhancing Code Compliance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8D8DC-286B-F643-BBFA-E366CC04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E055-3314-2D4A-A606-82BA4EBBFBB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606C2C-434A-5E4A-B9DD-FEDA2231897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" y="1255059"/>
            <a:ext cx="12666327" cy="5880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512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79C3-2F99-6D44-9DD2-8037BC65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TRM:  Savings from C&amp;S and enhanced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4494-3762-FB4C-AFEA-810BA82ED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67" y="2227002"/>
            <a:ext cx="12435840" cy="51294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C&amp;S can be an integral part of savings goals and accomplishments for an MT initiative in IL</a:t>
            </a:r>
          </a:p>
          <a:p>
            <a:pPr lvl="1"/>
            <a:r>
              <a:rPr lang="en-US" dirty="0"/>
              <a:t>Enhanced code compliance as well</a:t>
            </a:r>
          </a:p>
          <a:p>
            <a:r>
              <a:rPr lang="en-US" dirty="0"/>
              <a:t>IL calculation of savings based on standard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53F81-FEAF-BF40-93CE-F8B0DB1D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E055-3314-2D4A-A606-82BA4EBBFBB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2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0FE4-9F17-2641-AD3F-98ACB292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for CA C&amp;S/RA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5E144-9B91-334E-9810-66F280A6F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606656"/>
            <a:ext cx="12435840" cy="56463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Strong C&amp;S adoption (and compliance) infrastructure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Already exists in CA and works well</a:t>
            </a:r>
          </a:p>
          <a:p>
            <a:pPr>
              <a:lnSpc>
                <a:spcPct val="100000"/>
              </a:lnSpc>
            </a:pPr>
            <a:r>
              <a:rPr lang="en-US" dirty="0"/>
              <a:t> MT and C&amp;S should work synergistically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Coordinate heavily as MT initiatives are crafted</a:t>
            </a:r>
          </a:p>
          <a:p>
            <a:pPr>
              <a:lnSpc>
                <a:spcPct val="100000"/>
              </a:lnSpc>
            </a:pPr>
            <a:r>
              <a:rPr lang="en-US" dirty="0"/>
              <a:t>Options for savings/goals,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Follow ”conclusions of law #28”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C&amp;S work isn’t in all market segments – so goals/savings go to MT where there isn’t overlap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Some markets C&amp;S already active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If MT expands the C&amp;S savings or achieves them earlier, then share the savings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846ED-1482-F440-BB81-997C6EA1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E055-3314-2D4A-A606-82BA4EBBFBB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5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3B6493-17C2-B542-B268-18857C38F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800" dirty="0">
                <a:latin typeface="Rockwell" panose="02060603020205020403" pitchFamily="18" charset="77"/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E4D5C-6868-AC40-80BF-8F1E25F84D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Rockwell" panose="02060603020205020403" pitchFamily="18" charset="77"/>
              </a:rPr>
              <a:t>Margie Gardner</a:t>
            </a:r>
          </a:p>
          <a:p>
            <a:r>
              <a:rPr lang="en-US" sz="3200" dirty="0" err="1">
                <a:latin typeface="Rockwell" panose="02060603020205020403" pitchFamily="18" charset="77"/>
              </a:rPr>
              <a:t>Mgardner@Resource-Innovations.com</a:t>
            </a:r>
            <a:endParaRPr lang="en-US" sz="3200" dirty="0">
              <a:latin typeface="Rockwell" panose="02060603020205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550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ACE5E9-AD56-124B-AA2D-7B06538B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877839-AB2C-8C40-951A-DF521BC44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407695"/>
            <a:ext cx="12435840" cy="553529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Accounting for MT and Resource Acquisition (RA) Savings</a:t>
            </a:r>
          </a:p>
          <a:p>
            <a:pPr lvl="1"/>
            <a:r>
              <a:rPr lang="en-US" dirty="0"/>
              <a:t>Illinois TRM Framework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NEEA Approach – which was presented as an option during development of the IL TRM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Counting C&amp;S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Illinois TRM Framework</a:t>
            </a:r>
          </a:p>
        </p:txBody>
      </p:sp>
    </p:spTree>
    <p:extLst>
      <p:ext uri="{BB962C8B-B14F-4D97-AF65-F5344CB8AC3E}">
        <p14:creationId xmlns:p14="http://schemas.microsoft.com/office/powerpoint/2010/main" val="363088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7BD060-0582-FB4E-AF05-5767F83F7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77"/>
              </a:rPr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D92F0-59D4-284C-B53F-06B0B7B386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827" y="3886200"/>
            <a:ext cx="10009960" cy="18478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6000" dirty="0"/>
              <a:t>Accounting for MT and Resource Acquisition (RA) Savings</a:t>
            </a:r>
          </a:p>
        </p:txBody>
      </p:sp>
    </p:spTree>
    <p:extLst>
      <p:ext uri="{BB962C8B-B14F-4D97-AF65-F5344CB8AC3E}">
        <p14:creationId xmlns:p14="http://schemas.microsoft.com/office/powerpoint/2010/main" val="320680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782D29-37AB-4E43-863C-2BDBE9B9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81971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Accounting for MT and RA Savings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37D34E5-B4BF-B04D-A1F6-39B843C9A87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652" y="1130968"/>
            <a:ext cx="11839073" cy="60759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DF6F072-E04A-48D0-BE67-697EFEF3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16BE055-3314-2D4A-A606-82BA4EBBFBB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3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BF8C-DDCF-D84B-A45E-BAD8432E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and RA Theory Overlay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F169EBA0-B5E0-2C44-AEF4-8E762411A1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726" y="1371600"/>
            <a:ext cx="13080481" cy="58593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C14A0-1741-C34C-AB60-1FB94F01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E055-3314-2D4A-A606-82BA4EBBFBB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CC116E-2E22-CF4E-AD57-D143C55F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Option 1:  Remove all RA Savings from the MT Savings (</a:t>
            </a:r>
            <a:r>
              <a:rPr lang="en-US" sz="3600" dirty="0"/>
              <a:t>Adopted in IL TRM)</a:t>
            </a:r>
            <a:br>
              <a:rPr lang="en-US" sz="3600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1B8EB-3B41-D64D-AE85-7DD7BDDD4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880" y="2331719"/>
            <a:ext cx="11634202" cy="512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Total MT Savings =</a:t>
            </a:r>
          </a:p>
          <a:p>
            <a:pPr marL="0" indent="0">
              <a:buNone/>
            </a:pPr>
            <a:r>
              <a:rPr lang="en-US" i="1" dirty="0"/>
              <a:t>[(Total Market Units - Natural Market Baseline Units) * </a:t>
            </a:r>
          </a:p>
          <a:p>
            <a:pPr marL="0" indent="0">
              <a:buNone/>
            </a:pPr>
            <a:r>
              <a:rPr lang="en-US" i="1" dirty="0"/>
              <a:t>Savings per unit]</a:t>
            </a:r>
            <a:r>
              <a:rPr lang="en-US" dirty="0"/>
              <a:t> – </a:t>
            </a:r>
          </a:p>
          <a:p>
            <a:pPr marL="0" indent="0">
              <a:buNone/>
            </a:pPr>
            <a:r>
              <a:rPr lang="en-US" i="1" dirty="0"/>
              <a:t>Verified RA Savings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sz="2000" dirty="0"/>
              <a:t>”Verified RA Savings” are those reported to </a:t>
            </a:r>
          </a:p>
          <a:p>
            <a:pPr marL="0" indent="0">
              <a:buNone/>
            </a:pPr>
            <a:r>
              <a:rPr lang="en-US" sz="2000" dirty="0"/>
              <a:t>the Illinois Commerce Commission – typically</a:t>
            </a:r>
          </a:p>
          <a:p>
            <a:pPr marL="0" indent="0">
              <a:buNone/>
            </a:pPr>
            <a:r>
              <a:rPr lang="en-US" sz="2000" dirty="0"/>
              <a:t>a combination of A, -B, and/or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A60AB-F866-0540-BAE0-1D22318F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716BE055-3314-2D4A-A606-82BA4EBBFBB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3B3350D7-97D4-3E4F-9C5A-69EBE15D473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33" y="3471637"/>
            <a:ext cx="7818387" cy="43007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FAF0EE-27F2-7441-82FC-36358205F2A1}"/>
              </a:ext>
            </a:extLst>
          </p:cNvPr>
          <p:cNvCxnSpPr/>
          <p:nvPr/>
        </p:nvCxnSpPr>
        <p:spPr>
          <a:xfrm>
            <a:off x="828040" y="2088145"/>
            <a:ext cx="12161520" cy="0"/>
          </a:xfrm>
          <a:prstGeom prst="line">
            <a:avLst/>
          </a:prstGeom>
          <a:ln w="7302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35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818C6-750B-C84E-A393-C8F32A7A7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79" y="311256"/>
            <a:ext cx="12857695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Option 2:  Meld the RA and MT Frameworks </a:t>
            </a:r>
            <a:r>
              <a:rPr lang="en-US" sz="3100" dirty="0"/>
              <a:t>(NEEA practice)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3C64-4539-8C46-9780-FC31DD21F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266" y="2100434"/>
            <a:ext cx="8775092" cy="5129425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i="1" dirty="0"/>
              <a:t>MT Energy Savings Adjusted for RA = 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i="1" dirty="0"/>
              <a:t>MT </a:t>
            </a:r>
            <a:r>
              <a:rPr lang="en-US" i="1" dirty="0" err="1"/>
              <a:t>Units</a:t>
            </a:r>
            <a:r>
              <a:rPr lang="en-US" i="1" baseline="-25000" dirty="0" err="1"/>
              <a:t>adjustedRA</a:t>
            </a:r>
            <a:r>
              <a:rPr lang="en-US" i="1" baseline="-25000" dirty="0"/>
              <a:t> </a:t>
            </a:r>
            <a:r>
              <a:rPr lang="en-US" i="1" dirty="0"/>
              <a:t>*</a:t>
            </a:r>
            <a:r>
              <a:rPr lang="en-US" i="1" baseline="-25000" dirty="0"/>
              <a:t> </a:t>
            </a:r>
            <a:r>
              <a:rPr lang="en-US" i="1" dirty="0"/>
              <a:t>UES</a:t>
            </a:r>
            <a:r>
              <a:rPr lang="en-US" i="1" baseline="-25000" dirty="0"/>
              <a:t>MT</a:t>
            </a:r>
            <a:r>
              <a:rPr lang="en-US" i="1" dirty="0"/>
              <a:t>  </a:t>
            </a:r>
            <a:endParaRPr lang="en-US" i="1" baseline="-250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2400" i="1" u="sng" dirty="0"/>
              <a:t>Where</a:t>
            </a:r>
            <a:endParaRPr lang="en-US" i="1" u="sng" dirty="0"/>
          </a:p>
          <a:p>
            <a:r>
              <a:rPr lang="en-US" sz="2400" dirty="0"/>
              <a:t>UES</a:t>
            </a:r>
            <a:r>
              <a:rPr lang="en-US" sz="2400" baseline="-25000" dirty="0"/>
              <a:t>MT </a:t>
            </a:r>
            <a:r>
              <a:rPr lang="en-US" sz="2400" dirty="0"/>
              <a:t>= Unit Energy Savings for MT initiative</a:t>
            </a:r>
          </a:p>
          <a:p>
            <a:r>
              <a:rPr lang="en-US" sz="2400" dirty="0"/>
              <a:t>MT </a:t>
            </a:r>
            <a:r>
              <a:rPr lang="en-US" sz="2400" dirty="0" err="1"/>
              <a:t>Units</a:t>
            </a:r>
            <a:r>
              <a:rPr lang="en-US" sz="2400" baseline="-25000" dirty="0" err="1"/>
              <a:t>adjustedRA</a:t>
            </a:r>
            <a:r>
              <a:rPr lang="en-US" sz="2400" baseline="-25000" dirty="0"/>
              <a:t> </a:t>
            </a:r>
            <a:r>
              <a:rPr lang="en-US" sz="2400" dirty="0"/>
              <a:t>= MT Units – </a:t>
            </a:r>
            <a:r>
              <a:rPr lang="en-US" sz="2400" dirty="0" err="1"/>
              <a:t>RA</a:t>
            </a:r>
            <a:r>
              <a:rPr lang="en-US" sz="2400" baseline="-25000" dirty="0" err="1"/>
              <a:t>adjustment</a:t>
            </a:r>
            <a:r>
              <a:rPr lang="en-US" sz="2400" dirty="0"/>
              <a:t> Units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u="sng" dirty="0"/>
              <a:t>Where</a:t>
            </a:r>
          </a:p>
          <a:p>
            <a:r>
              <a:rPr lang="en-US" sz="2400" dirty="0"/>
              <a:t>MT units = Total Market Units – Natural Market Baseline Units</a:t>
            </a:r>
          </a:p>
          <a:p>
            <a:r>
              <a:rPr lang="en-US" sz="2400" i="1" dirty="0" err="1"/>
              <a:t>RA</a:t>
            </a:r>
            <a:r>
              <a:rPr lang="en-US" sz="2400" i="1" baseline="-25000" dirty="0" err="1"/>
              <a:t>adjustment</a:t>
            </a:r>
            <a:r>
              <a:rPr lang="en-US" sz="2400" i="1" dirty="0"/>
              <a:t> Units = RA Units * [1 - (Natural Baseline Units/Total Market Units)]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4CA70-EB96-A742-A47A-7AC0BC6D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E055-3314-2D4A-A606-82BA4EBBFBB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B35002D4-368B-E34A-B057-C57EA278023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1162396"/>
            <a:ext cx="6908800" cy="4610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C52898-5F7C-674E-B2E8-EA5B2A8A30F7}"/>
              </a:ext>
            </a:extLst>
          </p:cNvPr>
          <p:cNvCxnSpPr/>
          <p:nvPr/>
        </p:nvCxnSpPr>
        <p:spPr>
          <a:xfrm>
            <a:off x="690879" y="1848072"/>
            <a:ext cx="12161520" cy="0"/>
          </a:xfrm>
          <a:prstGeom prst="line">
            <a:avLst/>
          </a:prstGeom>
          <a:ln w="698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48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022E31-3DF0-5241-B739-049BA8CB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5132424" y="-60278"/>
            <a:ext cx="12435840" cy="1295400"/>
          </a:xfrm>
        </p:spPr>
        <p:txBody>
          <a:bodyPr/>
          <a:lstStyle/>
          <a:p>
            <a:r>
              <a:rPr lang="en-US" dirty="0"/>
              <a:t>         Example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83D75681-6EE2-F742-8238-78E3F8E280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915142"/>
              </p:ext>
            </p:extLst>
          </p:nvPr>
        </p:nvGraphicFramePr>
        <p:xfrm>
          <a:off x="1858068" y="451015"/>
          <a:ext cx="11689489" cy="69318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06637">
                  <a:extLst>
                    <a:ext uri="{9D8B030D-6E8A-4147-A177-3AD203B41FA5}">
                      <a16:colId xmlns:a16="http://schemas.microsoft.com/office/drawing/2014/main" val="2113847074"/>
                    </a:ext>
                  </a:extLst>
                </a:gridCol>
                <a:gridCol w="3761298">
                  <a:extLst>
                    <a:ext uri="{9D8B030D-6E8A-4147-A177-3AD203B41FA5}">
                      <a16:colId xmlns:a16="http://schemas.microsoft.com/office/drawing/2014/main" val="709283471"/>
                    </a:ext>
                  </a:extLst>
                </a:gridCol>
                <a:gridCol w="3421554">
                  <a:extLst>
                    <a:ext uri="{9D8B030D-6E8A-4147-A177-3AD203B41FA5}">
                      <a16:colId xmlns:a16="http://schemas.microsoft.com/office/drawing/2014/main" val="3067417416"/>
                    </a:ext>
                  </a:extLst>
                </a:gridCol>
              </a:tblGrid>
              <a:tr h="668797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IL TRM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280133"/>
                  </a:ext>
                </a:extLst>
              </a:tr>
              <a:tr h="668797">
                <a:tc>
                  <a:txBody>
                    <a:bodyPr/>
                    <a:lstStyle/>
                    <a:p>
                      <a:pPr algn="r"/>
                      <a:r>
                        <a:rPr lang="en-US" b="1" i="1" dirty="0"/>
                        <a:t>Given: Total Market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213867"/>
                  </a:ext>
                </a:extLst>
              </a:tr>
              <a:tr h="668797">
                <a:tc>
                  <a:txBody>
                    <a:bodyPr/>
                    <a:lstStyle/>
                    <a:p>
                      <a:pPr algn="r"/>
                      <a:r>
                        <a:rPr lang="en-US" b="1" i="1" dirty="0"/>
                        <a:t>Given: Natural Market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522611"/>
                  </a:ext>
                </a:extLst>
              </a:tr>
              <a:tr h="668797">
                <a:tc>
                  <a:txBody>
                    <a:bodyPr/>
                    <a:lstStyle/>
                    <a:p>
                      <a:pPr algn="r"/>
                      <a:r>
                        <a:rPr lang="en-US" b="1" i="1" dirty="0"/>
                        <a:t>Given: RA Units (Gross)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9685"/>
                  </a:ext>
                </a:extLst>
              </a:tr>
              <a:tr h="668797"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RA</a:t>
                      </a:r>
                      <a:r>
                        <a:rPr lang="en-US" baseline="-25000" dirty="0" err="1"/>
                        <a:t>Adjusted</a:t>
                      </a:r>
                      <a:r>
                        <a:rPr lang="en-US" baseline="-25000" dirty="0"/>
                        <a:t> </a:t>
                      </a:r>
                      <a:r>
                        <a:rPr lang="en-US" baseline="0" dirty="0"/>
                        <a:t>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630 </a:t>
                      </a:r>
                    </a:p>
                    <a:p>
                      <a:pPr algn="ctr"/>
                      <a:r>
                        <a:rPr lang="en-US" sz="1200" dirty="0"/>
                        <a:t>(700*(1-(200/2000) = 630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774485"/>
                  </a:ext>
                </a:extLst>
              </a:tr>
              <a:tr h="668797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MT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1800 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(2,000-200 = 1,800)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1,370 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(2,000-200-630 = 1,170)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830796"/>
                  </a:ext>
                </a:extLst>
              </a:tr>
              <a:tr h="573448">
                <a:tc>
                  <a:txBody>
                    <a:bodyPr/>
                    <a:lstStyle/>
                    <a:p>
                      <a:pPr marL="0" marR="0" lvl="0" indent="0" algn="r" defTabSz="699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/>
                        <a:t> </a:t>
                      </a:r>
                      <a:r>
                        <a:rPr lang="en-US" sz="2400" b="1" i="1" dirty="0"/>
                        <a:t>Given: Unit Energy Savings (UES)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99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150 kWh/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99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150 kWh/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15584"/>
                  </a:ext>
                </a:extLst>
              </a:tr>
              <a:tr h="1018662">
                <a:tc>
                  <a:txBody>
                    <a:bodyPr/>
                    <a:lstStyle/>
                    <a:p>
                      <a:pPr algn="r"/>
                      <a:r>
                        <a:rPr lang="en-US" b="1" i="1" dirty="0"/>
                        <a:t>Given: Total RA Savings </a:t>
                      </a:r>
                      <a:r>
                        <a:rPr lang="en-US" sz="1200" b="1" i="1" dirty="0"/>
                        <a:t>(kWh/year)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Reported by Utility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dirty="0"/>
                        <a:t>using 700 *150 for this example = 105,000)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</a:t>
                      </a:r>
                      <a:r>
                        <a:rPr lang="en-US" dirty="0" err="1"/>
                        <a:t>Cal’d</a:t>
                      </a:r>
                      <a:r>
                        <a:rPr lang="en-US" dirty="0"/>
                        <a:t> by NEEA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074035"/>
                  </a:ext>
                </a:extLst>
              </a:tr>
              <a:tr h="101866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 MT Savings </a:t>
                      </a:r>
                      <a:r>
                        <a:rPr lang="en-US" sz="1200" dirty="0"/>
                        <a:t>(kWh/</a:t>
                      </a:r>
                      <a:r>
                        <a:rPr lang="en-US" sz="1200" dirty="0" err="1"/>
                        <a:t>yr</a:t>
                      </a:r>
                      <a:r>
                        <a:rPr lang="en-US" sz="120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(150*1800) - prior row </a:t>
                      </a:r>
                      <a:r>
                        <a:rPr lang="en-US" sz="1400" dirty="0"/>
                        <a:t>(example implies 270,000-105,000=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165,000</a:t>
                      </a:r>
                      <a:r>
                        <a:rPr lang="en-US" sz="140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175,500 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(1370 * 150 =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175,500</a:t>
                      </a:r>
                      <a:r>
                        <a:rPr lang="en-US" sz="1200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5070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06145-4485-CE41-ABFD-EA17CEF3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E055-3314-2D4A-A606-82BA4EBBFBB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7E69-EC1B-CB4C-87AA-AB112408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79" y="442789"/>
            <a:ext cx="12435840" cy="1295400"/>
          </a:xfrm>
        </p:spPr>
        <p:txBody>
          <a:bodyPr>
            <a:normAutofit/>
          </a:bodyPr>
          <a:lstStyle/>
          <a:p>
            <a:r>
              <a:rPr lang="en-US" dirty="0"/>
              <a:t>Most important: 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2DA98-10B8-1D42-B3E7-E911776AE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799276"/>
            <a:ext cx="12726670" cy="51294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These are possible functional equations to avoid double counting</a:t>
            </a:r>
          </a:p>
          <a:p>
            <a:pPr>
              <a:lnSpc>
                <a:spcPct val="100000"/>
              </a:lnSpc>
            </a:pPr>
            <a:r>
              <a:rPr lang="en-US" dirty="0"/>
              <a:t>Actual MT success will depend on significant collaboration among MT and RA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whole can be greater than the sum of the parts!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CE79E-D54F-3140-8CA0-ECEA2AE2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E055-3314-2D4A-A606-82BA4EBBFBB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10BE442-E5A6-CA4B-AAED-2A69B0F73775}"/>
              </a:ext>
            </a:extLst>
          </p:cNvPr>
          <p:cNvSpPr/>
          <p:nvPr/>
        </p:nvSpPr>
        <p:spPr>
          <a:xfrm rot="476801">
            <a:off x="201675" y="3037809"/>
            <a:ext cx="978408" cy="484632"/>
          </a:xfrm>
          <a:prstGeom prst="rightArrow">
            <a:avLst/>
          </a:prstGeom>
          <a:gradFill>
            <a:gsLst>
              <a:gs pos="0">
                <a:schemeClr val="accent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I_Standard">
      <a:dk1>
        <a:srgbClr val="0F6689"/>
      </a:dk1>
      <a:lt1>
        <a:srgbClr val="FFFFFF"/>
      </a:lt1>
      <a:dk2>
        <a:srgbClr val="000000"/>
      </a:dk2>
      <a:lt2>
        <a:srgbClr val="FFFFFF"/>
      </a:lt2>
      <a:accent1>
        <a:srgbClr val="636466"/>
      </a:accent1>
      <a:accent2>
        <a:srgbClr val="939598"/>
      </a:accent2>
      <a:accent3>
        <a:srgbClr val="000000"/>
      </a:accent3>
      <a:accent4>
        <a:srgbClr val="099FC8"/>
      </a:accent4>
      <a:accent5>
        <a:srgbClr val="F9A433"/>
      </a:accent5>
      <a:accent6>
        <a:srgbClr val="E35205"/>
      </a:accent6>
      <a:hlink>
        <a:srgbClr val="F9A433"/>
      </a:hlink>
      <a:folHlink>
        <a:srgbClr val="E35205"/>
      </a:folHlink>
    </a:clrScheme>
    <a:fontScheme name="RI_Brand_Fonts_Alt">
      <a:maj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18AF89B6DE644A21ABA78B52DC482" ma:contentTypeVersion="6" ma:contentTypeDescription="Create a new document." ma:contentTypeScope="" ma:versionID="171528dbdb7f8ace22603faa56c1ae22">
  <xsd:schema xmlns:xsd="http://www.w3.org/2001/XMLSchema" xmlns:xs="http://www.w3.org/2001/XMLSchema" xmlns:p="http://schemas.microsoft.com/office/2006/metadata/properties" xmlns:ns2="32bfce61-d89e-4ff8-b2c7-0ab2b9d3634a" targetNamespace="http://schemas.microsoft.com/office/2006/metadata/properties" ma:root="true" ma:fieldsID="660f9297846a5dbb99b499f9ff15ec86" ns2:_="">
    <xsd:import namespace="32bfce61-d89e-4ff8-b2c7-0ab2b9d363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fce61-d89e-4ff8-b2c7-0ab2b9d36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13203F-6490-46A7-BD67-2D25CCC552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370089-1D1C-453B-A7D5-DC4EFFBA98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C500B4-BC3D-40C0-9C16-B4231F38A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bfce61-d89e-4ff8-b2c7-0ab2b9d363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3152</TotalTime>
  <Words>621</Words>
  <Application>Microsoft Macintosh PowerPoint</Application>
  <PresentationFormat>Custom</PresentationFormat>
  <Paragraphs>104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Franklin Gothic Book</vt:lpstr>
      <vt:lpstr>Franklin Gothic Book Regular</vt:lpstr>
      <vt:lpstr>Helvetica</vt:lpstr>
      <vt:lpstr>Rockwell</vt:lpstr>
      <vt:lpstr>Rockwell Regular</vt:lpstr>
      <vt:lpstr>Office Theme</vt:lpstr>
      <vt:lpstr>CAEECC MT Working Group Savings and C&amp;S:  Examples from Other Regions</vt:lpstr>
      <vt:lpstr>Overview</vt:lpstr>
      <vt:lpstr>PowerPoint Presentation</vt:lpstr>
      <vt:lpstr>Accounting for MT and RA Savings</vt:lpstr>
      <vt:lpstr>MT and RA Theory Overlay</vt:lpstr>
      <vt:lpstr>Option 1:  Remove all RA Savings from the MT Savings (Adopted in IL TRM) </vt:lpstr>
      <vt:lpstr>Option 2:  Meld the RA and MT Frameworks (NEEA practice)</vt:lpstr>
      <vt:lpstr>         Example</vt:lpstr>
      <vt:lpstr>Most important:  Collaboration</vt:lpstr>
      <vt:lpstr>PowerPoint Presentation</vt:lpstr>
      <vt:lpstr>C&amp;S savings for Cost Effectiveness Purposes</vt:lpstr>
      <vt:lpstr>The Effect of Energy Code Adoption</vt:lpstr>
      <vt:lpstr>Savings from Enhancing Code Compliance</vt:lpstr>
      <vt:lpstr>IL TRM:  Savings from C&amp;S and enhanced compliance</vt:lpstr>
      <vt:lpstr>Thoughts for CA C&amp;S/RA Savings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CAEECC MT Working Group Savings, C&amp;S,  and Goals:  Examples from Other Regions</dc:title>
  <dc:creator>Margie Gardner</dc:creator>
  <cp:lastModifiedBy>Margie Gardner</cp:lastModifiedBy>
  <cp:revision>32</cp:revision>
  <cp:lastPrinted>2020-08-11T14:17:57Z</cp:lastPrinted>
  <dcterms:created xsi:type="dcterms:W3CDTF">2020-07-22T00:06:32Z</dcterms:created>
  <dcterms:modified xsi:type="dcterms:W3CDTF">2020-08-11T22:08:38Z</dcterms:modified>
</cp:coreProperties>
</file>