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5A08B3-26DA-6AE5-6636-E2FBBC282531}" name="Risley, Stacie M" initials="SR" userId="S::SRisley@sdge.com::08605373-f60b-4101-85e2-8ca74703a8e5" providerId="AD"/>
  <p188:author id="{2B5CC3CC-9FF6-DF5D-AC31-49ADF5F0B9CA}" name="Valenzuela, Kelvin" initials="KV" userId="S::KValenzuela@semprautilities.com::23a8856e-2741-4b22-a977-5e318f3dc73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3" clrIdx="0">
    <p:extLst>
      <p:ext uri="{19B8F6BF-5375-455C-9EA6-DF929625EA0E}">
        <p15:presenceInfo xmlns:p15="http://schemas.microsoft.com/office/powerpoint/2012/main" userId="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F5A4CB-53B5-4161-96B6-1C9E8236F13B}" v="21" dt="2025-10-08T21:48:20.638"/>
    <p1510:client id="{A7302D16-36CA-4B47-88A6-F54E3BE3F568}" v="17" dt="2025-10-08T23:29:19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5578" autoAdjust="0"/>
  </p:normalViewPr>
  <p:slideViewPr>
    <p:cSldViewPr snapToGrid="0">
      <p:cViewPr varScale="1">
        <p:scale>
          <a:sx n="95" d="100"/>
          <a:sy n="95" d="100"/>
        </p:scale>
        <p:origin x="17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2025 EE</a:t>
            </a:r>
            <a:r>
              <a:rPr lang="en-US" baseline="0" dirty="0"/>
              <a:t> Portfolio Actuals &amp; Forecast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Spent / Claimed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Spend</c:v>
                </c:pt>
                <c:pt idx="1">
                  <c:v>TSB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0.49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89-4BCA-B61C-AE7F7C820B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Filed / Goal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Spend</c:v>
                </c:pt>
                <c:pt idx="1">
                  <c:v>TSB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0.51</c:v>
                </c:pt>
                <c:pt idx="1">
                  <c:v>0.58000000000000007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89-4BCA-B61C-AE7F7C820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2529856"/>
        <c:axId val="131251929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Forecast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Sheet1!$A$2:$A$3</c:f>
              <c:strCache>
                <c:ptCount val="2"/>
                <c:pt idx="0">
                  <c:v>Spend</c:v>
                </c:pt>
                <c:pt idx="1">
                  <c:v>TSB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</c:v>
                </c:pt>
                <c:pt idx="1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89-4BCA-B61C-AE7F7C820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529856"/>
        <c:axId val="1312519296"/>
      </c:lineChart>
      <c:catAx>
        <c:axId val="13125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2519296"/>
        <c:crosses val="autoZero"/>
        <c:auto val="1"/>
        <c:lblAlgn val="ctr"/>
        <c:lblOffset val="100"/>
        <c:noMultiLvlLbl val="0"/>
      </c:catAx>
      <c:valAx>
        <c:axId val="13125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25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6FA6E-79CB-42F9-912C-D7C87D582457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C16DD-706C-4CFC-91F1-35083208E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/>
              <a:t>Instructions: provide 5-7 bullets identifying recent developments/key highlights/ from Q1-Q2 2025 and provide a specific example of detail regarding that item. 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C16DD-706C-4CFC-91F1-35083208EC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37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B38E0-31EE-705A-CB8C-CB2C66372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9E1E3E-2AF4-6F65-CB60-916CDEEBAA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D0E34A-8EB9-1013-088B-8568A8D93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Instructions: Populate the table with Q1 and Q2 data from CEDARS.  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5AE9D-F2EF-FC9E-DFDD-4B4EA5DACF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C16DD-706C-4CFC-91F1-35083208EC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3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58D2A-978D-F320-7397-B203927FF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E2CF5E-80D6-549C-285B-02427816A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2A2246-592E-08C3-C238-6D8F1E28F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Instructions: 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TSB: </a:t>
            </a: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Populate the table with Q1 and Q2 claimed TSB and Q3/Q4 end of year internal forecast.  Only IOUs have TSB goal assigned through the Potential &amp; Goals decision.  TSB goal for non-IOU PAs should be based upon approved EE portfolio.  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Expenditures: </a:t>
            </a: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Populate the table with Q1 and Q2 expenditures and Q3/Q4 end of year internal forecast.  Total full year expenditure is the sum of Q1-Q4 2025. Total full year expenditure as a percentage of 4-year budget is meant to capture how much of the identified 4-year budget will be expended by 2025 expenditures. 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Chart</a:t>
            </a: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 include visual representation of 2025 claimed expenditures and TSB, inclusive of goal and forecast.  All PAs should use the same chart type to support accessibility for the audience. 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FA673-5E46-03F8-5851-2F788C81A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C16DD-706C-4CFC-91F1-35083208EC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86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D3400-5D2B-AA63-E220-7B21558B2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194155-1613-D80A-4B55-4369143F83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FFC83-6DF4-9123-BE82-AF48D0817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Instructions for Table 1: Populate the table with Q1 and Q2 data from CEDARS.  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Instructions for Table 2: Indicate the top measure(s) by sector for Q1-Q2 2025.   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9D729-EFBC-1FDC-16FC-B3CDD74E06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C16DD-706C-4CFC-91F1-35083208EC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01025-38CC-BC5D-0ABC-ABAD1442F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942258-5244-CF62-C17F-14454A860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F9280-143F-0E60-40DD-F5BCD040E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A953A-C2B4-1EB3-95F6-26598FA1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ABDCD-358B-E81E-B2B9-BBE169C7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1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34A2D-4E3E-C2F7-8BE8-0DCF8B813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3281E-894D-3C2F-D4A2-1B062A64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2E8A-4F3D-906F-A855-393F8BAD5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08364-4D54-5781-5C45-7D627D4A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088F1-4E9B-1CDA-19CD-7919872C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E5648E-A1C0-241C-7BF0-F43159155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B42CF-FD81-F1DE-CF67-8AFBE78E8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DDE03-CCFA-647F-7E56-71F51CBF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0129A-FC27-5955-4F68-00F09CF9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F060D-4115-BADF-960A-BD7C1F28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5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1F7E-99AB-8692-C498-F9994817A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5C4C9-255E-8169-1D86-7FB810BF5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73F03-129E-0DFD-7FB2-21EC3372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C8306-9AFA-3DB7-D492-59E32B757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28F85-9D03-F39C-94D1-C2FDF213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FB53-E101-DA0A-F88D-65A0BF858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A970B-3FC7-F5D9-B718-8DCD7A6D3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49B88-62D7-1152-689B-12D7F3B57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310A0-EC26-9E3E-5ED2-AB2F6487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23108-4EE0-F949-C264-771DBBA28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2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E317B-724D-D19D-A838-879F9B53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DB0A-00A2-7A0B-F257-8E0CD6B14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8CDB3-4954-BCB3-F473-24A4E14C4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3D4A8-1B35-B2F4-07F1-A2059223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ED28C-F653-7637-C26E-DC3CC443B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034DE-8E43-5E19-89AA-926776DE7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9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D9025-6C34-5F10-85ED-CB8FF734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AED0B-6A01-114B-48C2-AFD7FE029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4524A-71A1-34CF-8605-6ADEB2FBE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3EDC3E-50AE-230F-B275-DA252D732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B0E26-18F6-6340-D3D1-6A5A332D7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F97E06-4FAF-2A8E-BD8C-579E9B0B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419F7B-992D-0E68-5B95-68C34FB37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928FF2-F1AA-BC84-0665-643FECDD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3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89209-A56B-735D-A134-01C4E330D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33148-0E62-3587-291D-FC180AB6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6E3067-0EE7-B7CC-88B2-B2760D784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EC9A5-E9CA-5E03-CB6F-E38EA6DA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4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004A24-95AB-16C9-7F78-C60834767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2CDB4-3564-1A19-364A-FB9A661D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168BC-3EC8-AD3C-E91C-F3FAA76F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6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7A42-29E2-E706-50EF-9C68A71A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5BB98-DE50-DBDB-3BE1-FD32AAAC4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35DADC-D2EE-17A1-86D0-E4228AF29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61B60-0483-2D07-4FB4-5461B8FE8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5E641-B0AE-FA7F-8F21-36671CCB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FC5E6-A96A-0956-6200-0935B73D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1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6626-6DF5-455C-CA0B-C60ADDB7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4C8BA0-AAA2-DCD7-234E-AC29A2811A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2D61A-AD79-92EB-C425-437FCAC4B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6027A-3818-CC7D-586E-86E11558E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BF64D-1B7B-B589-803D-B2504871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BF849-9399-6951-F8FB-32D4A1D89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3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28F467-782B-E037-692D-372F6814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4228B-3898-3D0B-C652-1BCF69C49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9CC70-2232-4F3A-4B64-67C55BD6A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344CDF-061F-4B70-9D1F-C53D14663F3E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732EC-AA8E-35F6-362E-66D36C848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7C3D9-BD34-889A-3AA4-4C9D53378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1019-CFD0-4E49-AD81-177503E97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5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580763-9409-08A9-374D-37D38C7B91AC}"/>
              </a:ext>
            </a:extLst>
          </p:cNvPr>
          <p:cNvSpPr txBox="1"/>
          <p:nvPr/>
        </p:nvSpPr>
        <p:spPr>
          <a:xfrm>
            <a:off x="2231922" y="1288027"/>
            <a:ext cx="8150942" cy="449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[PA Name] CAEECC Semi-Annual 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Energy Efficiency Report Out</a:t>
            </a:r>
            <a:r>
              <a:rPr lang="en-US" sz="3200" b="1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​</a:t>
            </a:r>
            <a:r>
              <a:rPr lang="en-US" sz="32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(Q1-Q2 2025)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November 6, 2025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 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 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 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Presenter: __________________ 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>
                <a:effectLst/>
                <a:latin typeface="Arial" panose="020B0604020202020204" pitchFamily="34" charset="0"/>
                <a:ea typeface="Arial" panose="020B0604020202020204" pitchFamily="34" charset="0"/>
                <a:cs typeface="Aptos" panose="020B0004020202020204" pitchFamily="34" charset="0"/>
              </a:rPr>
              <a:t>Email: _____________________</a:t>
            </a:r>
            <a:endParaRPr lang="en-US" sz="14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87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CD684-7B70-49AE-E3FF-17E0AE653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rmAutofit fontScale="90000"/>
          </a:bodyPr>
          <a:lstStyle/>
          <a:p>
            <a:r>
              <a:rPr lang="en-US" sz="2400" b="1"/>
              <a:t>[PA Name] Q1-Q2 2025 Recent Developments/Key Highlights/Challenges </a:t>
            </a:r>
            <a:endParaRPr lang="en-US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07F21-FED1-2273-F00F-D273F55A7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0039"/>
            <a:ext cx="10515600" cy="5006924"/>
          </a:xfrm>
        </p:spPr>
        <p:txBody>
          <a:bodyPr>
            <a:normAutofit/>
          </a:bodyPr>
          <a:lstStyle/>
          <a:p>
            <a:pPr lvl="0"/>
            <a:r>
              <a:rPr lang="en-US" sz="1800"/>
              <a:t>Insert recent development/key highlight/challenge</a:t>
            </a:r>
          </a:p>
          <a:p>
            <a:pPr lvl="1"/>
            <a:r>
              <a:rPr lang="en-US" sz="1800"/>
              <a:t>Provide specific example or detail</a:t>
            </a:r>
          </a:p>
          <a:p>
            <a:endParaRPr lang="en-US" sz="1800"/>
          </a:p>
          <a:p>
            <a:pPr lvl="0"/>
            <a:r>
              <a:rPr lang="en-US" sz="1800"/>
              <a:t>Insert recent development/key highlight/challenge</a:t>
            </a:r>
          </a:p>
          <a:p>
            <a:pPr lvl="1"/>
            <a:r>
              <a:rPr lang="en-US" sz="1800"/>
              <a:t>Provide specific example or detail</a:t>
            </a:r>
          </a:p>
          <a:p>
            <a:endParaRPr lang="en-US" sz="1800"/>
          </a:p>
          <a:p>
            <a:pPr lvl="0"/>
            <a:r>
              <a:rPr lang="en-US" sz="1800"/>
              <a:t>Insert recent development/key highlight/challenge</a:t>
            </a:r>
          </a:p>
          <a:p>
            <a:pPr lvl="1"/>
            <a:r>
              <a:rPr lang="en-US" sz="1800"/>
              <a:t>Provide specific example or detail</a:t>
            </a:r>
          </a:p>
          <a:p>
            <a:endParaRPr lang="en-US" sz="1800"/>
          </a:p>
          <a:p>
            <a:pPr lvl="0"/>
            <a:r>
              <a:rPr lang="en-US" sz="1800"/>
              <a:t>Insert recent development/key highlight/challenge</a:t>
            </a:r>
          </a:p>
          <a:p>
            <a:pPr lvl="1"/>
            <a:r>
              <a:rPr lang="en-US" sz="1800"/>
              <a:t>Provide specific example or detail</a:t>
            </a:r>
          </a:p>
          <a:p>
            <a:endParaRPr lang="en-US" sz="1800"/>
          </a:p>
          <a:p>
            <a:pPr lvl="0"/>
            <a:r>
              <a:rPr lang="en-US" sz="1800"/>
              <a:t>Insert recent development/key highlight/challenge</a:t>
            </a:r>
          </a:p>
          <a:p>
            <a:pPr lvl="1"/>
            <a:r>
              <a:rPr lang="en-US" sz="1800"/>
              <a:t>Provide specific example or detail</a:t>
            </a:r>
          </a:p>
        </p:txBody>
      </p:sp>
    </p:spTree>
    <p:extLst>
      <p:ext uri="{BB962C8B-B14F-4D97-AF65-F5344CB8AC3E}">
        <p14:creationId xmlns:p14="http://schemas.microsoft.com/office/powerpoint/2010/main" val="389775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A2E3E-57EF-61C2-3D19-21986A6A2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B791-1137-80F2-284F-24659F5E2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Autofit/>
          </a:bodyPr>
          <a:lstStyle/>
          <a:p>
            <a:r>
              <a:rPr lang="en-US" sz="2400" b="1"/>
              <a:t>[PA Name] Summary of TSB and Expenditures for Q1 and Q2 2025</a:t>
            </a:r>
            <a:endParaRPr lang="en-US" sz="240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5D149E-04EB-CC7A-A3B9-A77C2B13A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53769"/>
              </p:ext>
            </p:extLst>
          </p:nvPr>
        </p:nvGraphicFramePr>
        <p:xfrm>
          <a:off x="412750" y="1388918"/>
          <a:ext cx="11366500" cy="468283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93246">
                  <a:extLst>
                    <a:ext uri="{9D8B030D-6E8A-4147-A177-3AD203B41FA5}">
                      <a16:colId xmlns:a16="http://schemas.microsoft.com/office/drawing/2014/main" val="1717782350"/>
                    </a:ext>
                  </a:extLst>
                </a:gridCol>
                <a:gridCol w="1398627">
                  <a:extLst>
                    <a:ext uri="{9D8B030D-6E8A-4147-A177-3AD203B41FA5}">
                      <a16:colId xmlns:a16="http://schemas.microsoft.com/office/drawing/2014/main" val="400837337"/>
                    </a:ext>
                  </a:extLst>
                </a:gridCol>
                <a:gridCol w="1619463">
                  <a:extLst>
                    <a:ext uri="{9D8B030D-6E8A-4147-A177-3AD203B41FA5}">
                      <a16:colId xmlns:a16="http://schemas.microsoft.com/office/drawing/2014/main" val="2751744577"/>
                    </a:ext>
                  </a:extLst>
                </a:gridCol>
                <a:gridCol w="1619463">
                  <a:extLst>
                    <a:ext uri="{9D8B030D-6E8A-4147-A177-3AD203B41FA5}">
                      <a16:colId xmlns:a16="http://schemas.microsoft.com/office/drawing/2014/main" val="3685709219"/>
                    </a:ext>
                  </a:extLst>
                </a:gridCol>
                <a:gridCol w="1594925">
                  <a:extLst>
                    <a:ext uri="{9D8B030D-6E8A-4147-A177-3AD203B41FA5}">
                      <a16:colId xmlns:a16="http://schemas.microsoft.com/office/drawing/2014/main" val="3602465396"/>
                    </a:ext>
                  </a:extLst>
                </a:gridCol>
                <a:gridCol w="1594925">
                  <a:extLst>
                    <a:ext uri="{9D8B030D-6E8A-4147-A177-3AD203B41FA5}">
                      <a16:colId xmlns:a16="http://schemas.microsoft.com/office/drawing/2014/main" val="2149811720"/>
                    </a:ext>
                  </a:extLst>
                </a:gridCol>
                <a:gridCol w="1545851">
                  <a:extLst>
                    <a:ext uri="{9D8B030D-6E8A-4147-A177-3AD203B41FA5}">
                      <a16:colId xmlns:a16="http://schemas.microsoft.com/office/drawing/2014/main" val="2374625891"/>
                    </a:ext>
                  </a:extLst>
                </a:gridCol>
              </a:tblGrid>
              <a:tr h="67756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Q1 2025​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Q2 2025​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Q1 + Q2 2025​​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089000"/>
                  </a:ext>
                </a:extLst>
              </a:tr>
              <a:tr h="9479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System Benefit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 Expenditure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System Benefit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 Expenditure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System Benefit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 Expenditure ($)​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3110787"/>
                  </a:ext>
                </a:extLst>
              </a:tr>
              <a:tr h="5473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Resource Acquisition​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1135493"/>
                  </a:ext>
                </a:extLst>
              </a:tr>
              <a:tr h="4472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Market Support​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1920303"/>
                  </a:ext>
                </a:extLst>
              </a:tr>
              <a:tr h="5340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Equity​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8497326"/>
                  </a:ext>
                </a:extLst>
              </a:tr>
              <a:tr h="5340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EM&amp;V​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1717610"/>
                  </a:ext>
                </a:extLst>
              </a:tr>
              <a:tr h="4272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Codes &amp; Standards​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932727"/>
                  </a:ext>
                </a:extLst>
              </a:tr>
              <a:tr h="5674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Portfolio​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​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8091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50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77A55-3342-2FCF-25D3-410661C8C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91061-6A91-ECB0-EEA1-CB5D0F80F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Autofit/>
          </a:bodyPr>
          <a:lstStyle/>
          <a:p>
            <a:r>
              <a:rPr lang="en-US" sz="2400" b="1" dirty="0"/>
              <a:t>[PA Name] 2025 Full Year TSB and Expenditures Estimate and 4-Year Budget Standing </a:t>
            </a:r>
            <a:endParaRPr lang="en-US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DD2DFA-61A1-96A7-8725-13D8A11D3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31596"/>
              </p:ext>
            </p:extLst>
          </p:nvPr>
        </p:nvGraphicFramePr>
        <p:xfrm>
          <a:off x="609600" y="1294245"/>
          <a:ext cx="7162799" cy="46689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18924">
                  <a:extLst>
                    <a:ext uri="{9D8B030D-6E8A-4147-A177-3AD203B41FA5}">
                      <a16:colId xmlns:a16="http://schemas.microsoft.com/office/drawing/2014/main" val="2431521094"/>
                    </a:ext>
                  </a:extLst>
                </a:gridCol>
                <a:gridCol w="758513">
                  <a:extLst>
                    <a:ext uri="{9D8B030D-6E8A-4147-A177-3AD203B41FA5}">
                      <a16:colId xmlns:a16="http://schemas.microsoft.com/office/drawing/2014/main" val="4014357330"/>
                    </a:ext>
                  </a:extLst>
                </a:gridCol>
                <a:gridCol w="759348">
                  <a:extLst>
                    <a:ext uri="{9D8B030D-6E8A-4147-A177-3AD203B41FA5}">
                      <a16:colId xmlns:a16="http://schemas.microsoft.com/office/drawing/2014/main" val="967133579"/>
                    </a:ext>
                  </a:extLst>
                </a:gridCol>
                <a:gridCol w="1944368">
                  <a:extLst>
                    <a:ext uri="{9D8B030D-6E8A-4147-A177-3AD203B41FA5}">
                      <a16:colId xmlns:a16="http://schemas.microsoft.com/office/drawing/2014/main" val="2767760759"/>
                    </a:ext>
                  </a:extLst>
                </a:gridCol>
                <a:gridCol w="903190">
                  <a:extLst>
                    <a:ext uri="{9D8B030D-6E8A-4147-A177-3AD203B41FA5}">
                      <a16:colId xmlns:a16="http://schemas.microsoft.com/office/drawing/2014/main" val="1972790759"/>
                    </a:ext>
                  </a:extLst>
                </a:gridCol>
                <a:gridCol w="978456">
                  <a:extLst>
                    <a:ext uri="{9D8B030D-6E8A-4147-A177-3AD203B41FA5}">
                      <a16:colId xmlns:a16="http://schemas.microsoft.com/office/drawing/2014/main" val="1337881650"/>
                    </a:ext>
                  </a:extLst>
                </a:gridCol>
              </a:tblGrid>
              <a:tr h="657158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2025 TSB Full Year Estimate​ and 4-Year Progress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2025 Full Year Expenditure Estimate and 4-Year Progress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54647"/>
                  </a:ext>
                </a:extLst>
              </a:tr>
              <a:tr h="794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Q1 and Q2 ​TSB Claimed​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Q1 and Q2 ​Expenditure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892030"/>
                  </a:ext>
                </a:extLst>
              </a:tr>
              <a:tr h="8535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Q3 and Q4 ​TSB Forecast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Q3 and Q4 ​Expenditure Forecast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148961"/>
                  </a:ext>
                </a:extLst>
              </a:tr>
              <a:tr h="7763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TSB Forecast ​Attainment​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Total 2025 Forecast Expenditure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759574"/>
                  </a:ext>
                </a:extLst>
              </a:tr>
              <a:tr h="7335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2024 + 2025 TSB Forecast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2024 + 2025 Total Expenditures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072986"/>
                  </a:ext>
                </a:extLst>
              </a:tr>
              <a:tr h="8535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Approved 4-year TSB goal | % of TSB (‘24+’25)​ to 4-yr goal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____%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Approved 4-year budget amount | % of budget spent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____%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5152226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28AEA36-3017-5D9F-CFA5-01F5C96C6B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0837258"/>
              </p:ext>
            </p:extLst>
          </p:nvPr>
        </p:nvGraphicFramePr>
        <p:xfrm>
          <a:off x="8058149" y="1274040"/>
          <a:ext cx="3810002" cy="4668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465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5F886-292A-CB4F-88D2-16A597093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9A78C-2068-1C80-56AC-A0C1E6CD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Autofit/>
          </a:bodyPr>
          <a:lstStyle/>
          <a:p>
            <a:r>
              <a:rPr lang="en-US" sz="2400" b="1"/>
              <a:t>[PA Name] 2025 Q1 and Q2 Claims by Sector &amp; Prevalent Measures </a:t>
            </a:r>
            <a:endParaRPr lang="en-US" sz="24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110540-4CBC-C4AE-F755-BDC1002F5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313115"/>
              </p:ext>
            </p:extLst>
          </p:nvPr>
        </p:nvGraphicFramePr>
        <p:xfrm>
          <a:off x="536291" y="1077998"/>
          <a:ext cx="11096264" cy="33430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1638">
                  <a:extLst>
                    <a:ext uri="{9D8B030D-6E8A-4147-A177-3AD203B41FA5}">
                      <a16:colId xmlns:a16="http://schemas.microsoft.com/office/drawing/2014/main" val="2766074973"/>
                    </a:ext>
                  </a:extLst>
                </a:gridCol>
                <a:gridCol w="1251638">
                  <a:extLst>
                    <a:ext uri="{9D8B030D-6E8A-4147-A177-3AD203B41FA5}">
                      <a16:colId xmlns:a16="http://schemas.microsoft.com/office/drawing/2014/main" val="1247802846"/>
                    </a:ext>
                  </a:extLst>
                </a:gridCol>
                <a:gridCol w="1127319">
                  <a:extLst>
                    <a:ext uri="{9D8B030D-6E8A-4147-A177-3AD203B41FA5}">
                      <a16:colId xmlns:a16="http://schemas.microsoft.com/office/drawing/2014/main" val="3014059001"/>
                    </a:ext>
                  </a:extLst>
                </a:gridCol>
                <a:gridCol w="1250066">
                  <a:extLst>
                    <a:ext uri="{9D8B030D-6E8A-4147-A177-3AD203B41FA5}">
                      <a16:colId xmlns:a16="http://schemas.microsoft.com/office/drawing/2014/main" val="553095953"/>
                    </a:ext>
                  </a:extLst>
                </a:gridCol>
                <a:gridCol w="1030147">
                  <a:extLst>
                    <a:ext uri="{9D8B030D-6E8A-4147-A177-3AD203B41FA5}">
                      <a16:colId xmlns:a16="http://schemas.microsoft.com/office/drawing/2014/main" val="1454341798"/>
                    </a:ext>
                  </a:extLst>
                </a:gridCol>
                <a:gridCol w="1180617">
                  <a:extLst>
                    <a:ext uri="{9D8B030D-6E8A-4147-A177-3AD203B41FA5}">
                      <a16:colId xmlns:a16="http://schemas.microsoft.com/office/drawing/2014/main" val="2514404154"/>
                    </a:ext>
                  </a:extLst>
                </a:gridCol>
                <a:gridCol w="1263235">
                  <a:extLst>
                    <a:ext uri="{9D8B030D-6E8A-4147-A177-3AD203B41FA5}">
                      <a16:colId xmlns:a16="http://schemas.microsoft.com/office/drawing/2014/main" val="2838349241"/>
                    </a:ext>
                  </a:extLst>
                </a:gridCol>
                <a:gridCol w="1370802">
                  <a:extLst>
                    <a:ext uri="{9D8B030D-6E8A-4147-A177-3AD203B41FA5}">
                      <a16:colId xmlns:a16="http://schemas.microsoft.com/office/drawing/2014/main" val="3886389117"/>
                    </a:ext>
                  </a:extLst>
                </a:gridCol>
                <a:gridCol w="1370802">
                  <a:extLst>
                    <a:ext uri="{9D8B030D-6E8A-4147-A177-3AD203B41FA5}">
                      <a16:colId xmlns:a16="http://schemas.microsoft.com/office/drawing/2014/main" val="493934753"/>
                    </a:ext>
                  </a:extLst>
                </a:gridCol>
              </a:tblGrid>
              <a:tr h="44196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effectLst/>
                        </a:rPr>
                        <a:t>​</a:t>
                      </a:r>
                      <a:endParaRPr lang="en-US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effectLst/>
                        </a:rPr>
                        <a:t>Agricultural​</a:t>
                      </a:r>
                      <a:endParaRPr lang="en-US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Commercial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Cross-Cutting​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Industrial​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Public​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Residential​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effectLst/>
                        </a:rPr>
                        <a:t>Total</a:t>
                      </a:r>
                      <a:endParaRPr lang="en-US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6321219"/>
                  </a:ext>
                </a:extLst>
              </a:tr>
              <a:tr h="30162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effectLst/>
                        </a:rPr>
                        <a:t>TSB​</a:t>
                      </a:r>
                      <a:endParaRPr lang="en-US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8920080"/>
                  </a:ext>
                </a:extLst>
              </a:tr>
              <a:tr h="26733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GHG (w/ C&amp;S)​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4746261"/>
                  </a:ext>
                </a:extLst>
              </a:tr>
              <a:tr h="31877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kWh​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Annual Gross​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432521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Annual Net​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6557616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Lifecycle Net​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8907875"/>
                  </a:ext>
                </a:extLst>
              </a:tr>
              <a:tr h="301625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Therms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Annual Gross​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0213908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Annual Net​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0054162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Lifecycle Net​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593670"/>
                  </a:ext>
                </a:extLst>
              </a:tr>
              <a:tr h="30734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kW​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effectLst/>
                        </a:rPr>
                        <a:t>Annual Gross​</a:t>
                      </a:r>
                      <a:endParaRPr lang="en-US" sz="14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4182964"/>
                  </a:ext>
                </a:extLst>
              </a:tr>
              <a:tr h="330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dirty="0">
                          <a:effectLst/>
                        </a:rPr>
                        <a:t>Annual Net​</a:t>
                      </a:r>
                      <a:endParaRPr lang="en-US" sz="14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582274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53B4BD6-BEEB-B210-2EE8-CC05967D2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266875"/>
              </p:ext>
            </p:extLst>
          </p:nvPr>
        </p:nvGraphicFramePr>
        <p:xfrm>
          <a:off x="536291" y="5082388"/>
          <a:ext cx="11096262" cy="132397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74411">
                  <a:extLst>
                    <a:ext uri="{9D8B030D-6E8A-4147-A177-3AD203B41FA5}">
                      <a16:colId xmlns:a16="http://schemas.microsoft.com/office/drawing/2014/main" val="1009580445"/>
                    </a:ext>
                  </a:extLst>
                </a:gridCol>
                <a:gridCol w="1474411">
                  <a:extLst>
                    <a:ext uri="{9D8B030D-6E8A-4147-A177-3AD203B41FA5}">
                      <a16:colId xmlns:a16="http://schemas.microsoft.com/office/drawing/2014/main" val="447510721"/>
                    </a:ext>
                  </a:extLst>
                </a:gridCol>
                <a:gridCol w="1498874">
                  <a:extLst>
                    <a:ext uri="{9D8B030D-6E8A-4147-A177-3AD203B41FA5}">
                      <a16:colId xmlns:a16="http://schemas.microsoft.com/office/drawing/2014/main" val="570519284"/>
                    </a:ext>
                  </a:extLst>
                </a:gridCol>
                <a:gridCol w="1590052">
                  <a:extLst>
                    <a:ext uri="{9D8B030D-6E8A-4147-A177-3AD203B41FA5}">
                      <a16:colId xmlns:a16="http://schemas.microsoft.com/office/drawing/2014/main" val="4188274435"/>
                    </a:ext>
                  </a:extLst>
                </a:gridCol>
                <a:gridCol w="1497392">
                  <a:extLst>
                    <a:ext uri="{9D8B030D-6E8A-4147-A177-3AD203B41FA5}">
                      <a16:colId xmlns:a16="http://schemas.microsoft.com/office/drawing/2014/main" val="1996964885"/>
                    </a:ext>
                  </a:extLst>
                </a:gridCol>
                <a:gridCol w="1713845">
                  <a:extLst>
                    <a:ext uri="{9D8B030D-6E8A-4147-A177-3AD203B41FA5}">
                      <a16:colId xmlns:a16="http://schemas.microsoft.com/office/drawing/2014/main" val="3640581263"/>
                    </a:ext>
                  </a:extLst>
                </a:gridCol>
                <a:gridCol w="1847277">
                  <a:extLst>
                    <a:ext uri="{9D8B030D-6E8A-4147-A177-3AD203B41FA5}">
                      <a16:colId xmlns:a16="http://schemas.microsoft.com/office/drawing/2014/main" val="3339518475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Agricultural​</a:t>
                      </a:r>
                      <a:endParaRPr lang="en-US" sz="12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Commercial​</a:t>
                      </a:r>
                      <a:endParaRPr lang="en-US" sz="12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Cross-Cutting​</a:t>
                      </a:r>
                      <a:endParaRPr lang="en-US" sz="12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Industrial​</a:t>
                      </a:r>
                      <a:endParaRPr lang="en-US" sz="12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Public​</a:t>
                      </a:r>
                      <a:endParaRPr lang="en-US" sz="12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Residential​</a:t>
                      </a:r>
                      <a:endParaRPr lang="en-US" sz="12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449922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>
                          <a:effectLst/>
                        </a:rPr>
                        <a:t>Measure Name</a:t>
                      </a:r>
                      <a:endParaRPr lang="en-US" sz="12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811919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dirty="0">
                          <a:effectLst/>
                        </a:rPr>
                        <a:t>Average Measure Cost / Deemed Value</a:t>
                      </a:r>
                      <a:endParaRPr lang="en-US" sz="12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846312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C263254-555A-3792-E814-0936AC2AE22E}"/>
              </a:ext>
            </a:extLst>
          </p:cNvPr>
          <p:cNvSpPr txBox="1"/>
          <p:nvPr/>
        </p:nvSpPr>
        <p:spPr>
          <a:xfrm>
            <a:off x="838199" y="4589918"/>
            <a:ext cx="6096000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Top Measures by TSB by Sector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98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e8ffee-413a-4321-934f-9d2588dbcb17">
      <Terms xmlns="http://schemas.microsoft.com/office/infopath/2007/PartnerControls"/>
    </lcf76f155ced4ddcb4097134ff3c332f>
    <_Flow_SignoffStatus xmlns="66e8ffee-413a-4321-934f-9d2588dbcb17" xsi:nil="true"/>
    <AssignedTo xmlns="http://schemas.microsoft.com/sharepoint/v3">
      <UserInfo>
        <DisplayName/>
        <AccountId xsi:nil="true"/>
        <AccountType/>
      </UserInfo>
    </AssignedTo>
    <TaskDueDate xmlns="http://schemas.microsoft.com/sharepoint/v3/fields" xsi:nil="true"/>
    <_Status xmlns="http://schemas.microsoft.com/sharepoint/v3/fields">Not Started</_Status>
    <ProposedSchedule xmlns="66e8ffee-413a-4321-934f-9d2588dbcb17" xsi:nil="true"/>
    <Notes xmlns="66e8ffee-413a-4321-934f-9d2588dbcb17" xsi:nil="true"/>
    <TaxCatchAll xmlns="f7d0d543-5bbc-4586-ab0e-1c839122802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12F91F3B1E54384D717647B243C76" ma:contentTypeVersion="21" ma:contentTypeDescription="Create a new document." ma:contentTypeScope="" ma:versionID="5893ae9ce60b5ccabaf61f65ed656d61">
  <xsd:schema xmlns:xsd="http://www.w3.org/2001/XMLSchema" xmlns:xs="http://www.w3.org/2001/XMLSchema" xmlns:p="http://schemas.microsoft.com/office/2006/metadata/properties" xmlns:ns1="http://schemas.microsoft.com/sharepoint/v3" xmlns:ns2="66e8ffee-413a-4321-934f-9d2588dbcb17" xmlns:ns3="http://schemas.microsoft.com/sharepoint/v3/fields" xmlns:ns4="f7d0d543-5bbc-4586-ab0e-1c8391228024" targetNamespace="http://schemas.microsoft.com/office/2006/metadata/properties" ma:root="true" ma:fieldsID="9e778cef6c1a7e6650f1ee1969de4f3d" ns1:_="" ns2:_="" ns3:_="" ns4:_="">
    <xsd:import namespace="http://schemas.microsoft.com/sharepoint/v3"/>
    <xsd:import namespace="66e8ffee-413a-4321-934f-9d2588dbcb17"/>
    <xsd:import namespace="http://schemas.microsoft.com/sharepoint/v3/fields"/>
    <xsd:import namespace="f7d0d543-5bbc-4586-ab0e-1c8391228024"/>
    <xsd:element name="properties">
      <xsd:complexType>
        <xsd:sequence>
          <xsd:element name="documentManagement">
            <xsd:complexType>
              <xsd:all>
                <xsd:element ref="ns1:AssignedTo" minOccurs="0"/>
                <xsd:element ref="ns3:TaskDueDate" minOccurs="0"/>
                <xsd:element ref="ns3:_Status" minOccurs="0"/>
                <xsd:element ref="ns2:_Flow_SignoffStatus" minOccurs="0"/>
                <xsd:element ref="ns2:ProposedSchedule" minOccurs="0"/>
                <xsd:element ref="ns2:MediaServiceMetadata" minOccurs="0"/>
                <xsd:element ref="ns2:MediaServiceFastMetadata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ssignedTo" ma:index="3" nillable="true" ma:displayName="Assigned To" ma:list="UserInfo" ma:internalName="AssignedTo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8ffee-413a-4321-934f-9d2588dbcb1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6" nillable="true" ma:displayName="Sign-off status" ma:internalName="Sign_x002d_off_x0020_status">
      <xsd:simpleType>
        <xsd:restriction base="dms:Text"/>
      </xsd:simpleType>
    </xsd:element>
    <xsd:element name="ProposedSchedule" ma:index="7" nillable="true" ma:displayName="Proposed Schedule" ma:format="Thumbnail" ma:internalName="ProposedSchedule">
      <xsd:simpleType>
        <xsd:restriction base="dms:Unknown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99c8f0f-62e3-48c7-84e8-4daf5ce6c2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TaskDueDate" ma:index="4" nillable="true" ma:displayName="Due Date" ma:format="DateOnly" ma:internalName="TaskDueDate">
      <xsd:simpleType>
        <xsd:restriction base="dms:DateTime"/>
      </xsd:simpleType>
    </xsd:element>
    <xsd:element name="_Status" ma:index="5" nillable="true" ma:displayName="Status" ma:default="Not Started" ma:format="Dropdown" ma:internalName="_Status">
      <xsd:simpleType>
        <xsd:union memberTypes="dms:Text">
          <xsd:simpleType>
            <xsd:restriction base="dms:Choice">
              <xsd:enumeration value="Not Started"/>
              <xsd:enumeration value="Program/Marketing Advisor Editing"/>
              <xsd:enumeration value="At Policy Advisor Review"/>
              <xsd:enumeration value="At Program/Policy Supervisor Review"/>
              <xsd:enumeration value="At Program/Policy Manager Review"/>
              <xsd:enumeration value="At Legal/Regulatory Review"/>
              <xsd:enumeration value="Filed"/>
              <xsd:enumeration value="Complete"/>
              <xsd:enumeration value="Data Tables Program/Policy Supervisor Review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d0d543-5bbc-4586-ab0e-1c83912280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bf74ecd-d7b6-43a6-a643-8ae2ae5f4afa}" ma:internalName="TaxCatchAll" ma:showField="CatchAllData" ma:web="f7d0d543-5bbc-4586-ab0e-1c83912280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24F4F6-E1AB-43EE-9EBF-BB14E4FD5868}">
  <ds:schemaRefs>
    <ds:schemaRef ds:uri="http://schemas.microsoft.com/office/2006/documentManagement/types"/>
    <ds:schemaRef ds:uri="http://schemas.microsoft.com/office/infopath/2007/PartnerControls"/>
    <ds:schemaRef ds:uri="f7d0d543-5bbc-4586-ab0e-1c8391228024"/>
    <ds:schemaRef ds:uri="66e8ffee-413a-4321-934f-9d2588dbcb17"/>
    <ds:schemaRef ds:uri="http://schemas.microsoft.com/sharepoint/v3/fields"/>
    <ds:schemaRef ds:uri="http://www.w3.org/XML/1998/namespace"/>
    <ds:schemaRef ds:uri="http://purl.org/dc/terms/"/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4A4DC92-676F-4F7A-9B21-B62A4C397715}">
  <ds:schemaRefs>
    <ds:schemaRef ds:uri="66e8ffee-413a-4321-934f-9d2588dbcb17"/>
    <ds:schemaRef ds:uri="f7d0d543-5bbc-4586-ab0e-1c83912280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E408DCB-7B47-4744-9ED2-6570930ECD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683</Words>
  <Application>Microsoft Macintosh PowerPoint</Application>
  <PresentationFormat>Widescreen</PresentationFormat>
  <Paragraphs>226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[PA Name] Q1-Q2 2025 Recent Developments/Key Highlights/Challenges </vt:lpstr>
      <vt:lpstr>[PA Name] Summary of TSB and Expenditures for Q1 and Q2 2025</vt:lpstr>
      <vt:lpstr>[PA Name] 2025 Full Year TSB and Expenditures Estimate and 4-Year Budget Standing </vt:lpstr>
      <vt:lpstr>[PA Name] 2025 Q1 and Q2 Claims by Sector &amp; Prevalent Measures </vt:lpstr>
    </vt:vector>
  </TitlesOfParts>
  <Company>Sempra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Risley, Stacie M</dc:creator>
  <cp:lastModifiedBy>katherine.abrams@outlook.com</cp:lastModifiedBy>
  <cp:revision>5</cp:revision>
  <dcterms:created xsi:type="dcterms:W3CDTF">2025-10-08T20:25:37Z</dcterms:created>
  <dcterms:modified xsi:type="dcterms:W3CDTF">2025-10-12T23:02:06Z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0x01010029D12F91F3B1E54384D717647B243C76</vt:lpwstr>
  </property>
  <property fmtid="{D5CDD505-2E9C-101B-9397-08002B2CF9AE}" pid="3" name="MediaServiceImageTags">
    <vt:lpwstr/>
  </property>
</Properties>
</file>