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1.xml" ContentType="application/vnd.openxmlformats-officedocument.presentationml.comment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300" r:id="rId3"/>
    <p:sldId id="302" r:id="rId4"/>
    <p:sldId id="303" r:id="rId5"/>
    <p:sldId id="288" r:id="rId6"/>
    <p:sldId id="304" r:id="rId7"/>
    <p:sldId id="305" r:id="rId8"/>
    <p:sldId id="306"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iela Vu" initials="FV" lastIdx="9" clrIdx="0">
    <p:extLst>
      <p:ext uri="{19B8F6BF-5375-455C-9EA6-DF929625EA0E}">
        <p15:presenceInfo xmlns:p15="http://schemas.microsoft.com/office/powerpoint/2012/main" userId="S::fvu@lincus.com::7de104f6-ace0-40d9-bce1-d4ac148f4127" providerId="AD"/>
      </p:ext>
    </p:extLst>
  </p:cmAuthor>
  <p:cmAuthor id="2" name="Fernanda Craig" initials="FC" lastIdx="4" clrIdx="1">
    <p:extLst>
      <p:ext uri="{19B8F6BF-5375-455C-9EA6-DF929625EA0E}">
        <p15:presenceInfo xmlns:p15="http://schemas.microsoft.com/office/powerpoint/2012/main" userId="S::FCraig@isd.lacounty.gov::e9e4ec4c-5864-45c6-84ea-2b07aad7d6a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435D"/>
    <a:srgbClr val="A4BF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67" autoAdjust="0"/>
    <p:restoredTop sz="92597" autoAdjust="0"/>
  </p:normalViewPr>
  <p:slideViewPr>
    <p:cSldViewPr snapToGrid="0">
      <p:cViewPr varScale="1">
        <p:scale>
          <a:sx n="76" d="100"/>
          <a:sy n="76" d="100"/>
        </p:scale>
        <p:origin x="1368" y="5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10-11T15:56:45.472" idx="8">
    <p:pos x="10" y="10"/>
    <p:text>Need budgets clarified.</p:text>
    <p:extLst>
      <p:ext uri="{C676402C-5697-4E1C-873F-D02D1690AC5C}">
        <p15:threadingInfo xmlns:p15="http://schemas.microsoft.com/office/powerpoint/2012/main" timeZoneBias="4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3993C2-2107-4DA1-AC74-D48E81F884D9}" type="datetimeFigureOut">
              <a:rPr lang="en-US" smtClean="0"/>
              <a:t>11/19/2019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A97F68-F8A1-4055-925E-8AA48C7EFA87}" type="slidenum">
              <a:rPr lang="en-US" smtClean="0"/>
              <a:t>‹#›</a:t>
            </a:fld>
            <a:endParaRPr lang="en-US"/>
          </a:p>
        </p:txBody>
      </p:sp>
    </p:spTree>
    <p:extLst>
      <p:ext uri="{BB962C8B-B14F-4D97-AF65-F5344CB8AC3E}">
        <p14:creationId xmlns:p14="http://schemas.microsoft.com/office/powerpoint/2010/main" val="259632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A97F68-F8A1-4055-925E-8AA48C7EFA87}" type="slidenum">
              <a:rPr lang="en-US" smtClean="0"/>
              <a:t>1</a:t>
            </a:fld>
            <a:endParaRPr lang="en-US"/>
          </a:p>
        </p:txBody>
      </p:sp>
    </p:spTree>
    <p:extLst>
      <p:ext uri="{BB962C8B-B14F-4D97-AF65-F5344CB8AC3E}">
        <p14:creationId xmlns:p14="http://schemas.microsoft.com/office/powerpoint/2010/main" val="31302983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55dacdcb67_0_3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0" name="Google Shape;160;g55dacdcb67_0_35:notes"/>
          <p:cNvSpPr txBox="1">
            <a:spLocks noGrp="1"/>
          </p:cNvSpPr>
          <p:nvPr>
            <p:ph type="body" idx="1"/>
          </p:nvPr>
        </p:nvSpPr>
        <p:spPr>
          <a:xfrm>
            <a:off x="701040" y="4415790"/>
            <a:ext cx="5608200" cy="4183500"/>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61" name="Google Shape;161;g55dacdcb67_0_35:notes"/>
          <p:cNvSpPr txBox="1">
            <a:spLocks noGrp="1"/>
          </p:cNvSpPr>
          <p:nvPr>
            <p:ph type="sldNum" idx="12"/>
          </p:nvPr>
        </p:nvSpPr>
        <p:spPr>
          <a:xfrm>
            <a:off x="3970938" y="8829967"/>
            <a:ext cx="3037800" cy="464700"/>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3</a:t>
            </a:fld>
            <a:endParaRPr/>
          </a:p>
        </p:txBody>
      </p:sp>
    </p:spTree>
    <p:extLst>
      <p:ext uri="{BB962C8B-B14F-4D97-AF65-F5344CB8AC3E}">
        <p14:creationId xmlns:p14="http://schemas.microsoft.com/office/powerpoint/2010/main" val="18920830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g55dacdcb67_0_44: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0" name="Google Shape;170;g55dacdcb67_0_44:notes"/>
          <p:cNvSpPr txBox="1">
            <a:spLocks noGrp="1"/>
          </p:cNvSpPr>
          <p:nvPr>
            <p:ph type="body" idx="1"/>
          </p:nvPr>
        </p:nvSpPr>
        <p:spPr>
          <a:xfrm>
            <a:off x="701040" y="4415790"/>
            <a:ext cx="5608200" cy="4183500"/>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sz="1050" dirty="0">
              <a:solidFill>
                <a:srgbClr val="3C4043"/>
              </a:solidFill>
              <a:highlight>
                <a:srgbClr val="FFFFFF"/>
              </a:highlight>
              <a:latin typeface="Roboto"/>
              <a:ea typeface="Roboto"/>
              <a:cs typeface="Roboto"/>
              <a:sym typeface="Roboto"/>
            </a:endParaRPr>
          </a:p>
        </p:txBody>
      </p:sp>
      <p:sp>
        <p:nvSpPr>
          <p:cNvPr id="171" name="Google Shape;171;g55dacdcb67_0_44:notes"/>
          <p:cNvSpPr txBox="1">
            <a:spLocks noGrp="1"/>
          </p:cNvSpPr>
          <p:nvPr>
            <p:ph type="sldNum" idx="12"/>
          </p:nvPr>
        </p:nvSpPr>
        <p:spPr>
          <a:xfrm>
            <a:off x="3970938" y="8829967"/>
            <a:ext cx="3037800" cy="464700"/>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4</a:t>
            </a:fld>
            <a:endParaRPr/>
          </a:p>
        </p:txBody>
      </p:sp>
    </p:spTree>
    <p:extLst>
      <p:ext uri="{BB962C8B-B14F-4D97-AF65-F5344CB8AC3E}">
        <p14:creationId xmlns:p14="http://schemas.microsoft.com/office/powerpoint/2010/main" val="2880939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55dacdcb67_0_60: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9" name="Google Shape;179;g55dacdcb67_0_60:notes"/>
          <p:cNvSpPr txBox="1">
            <a:spLocks noGrp="1"/>
          </p:cNvSpPr>
          <p:nvPr>
            <p:ph type="body" idx="1"/>
          </p:nvPr>
        </p:nvSpPr>
        <p:spPr>
          <a:xfrm>
            <a:off x="701040" y="4415790"/>
            <a:ext cx="5608200" cy="4183500"/>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r>
              <a:rPr lang="en-US"/>
              <a:t>From Implementation Plan</a:t>
            </a:r>
            <a:endParaRPr/>
          </a:p>
        </p:txBody>
      </p:sp>
      <p:sp>
        <p:nvSpPr>
          <p:cNvPr id="180" name="Google Shape;180;g55dacdcb67_0_60:notes"/>
          <p:cNvSpPr txBox="1">
            <a:spLocks noGrp="1"/>
          </p:cNvSpPr>
          <p:nvPr>
            <p:ph type="sldNum" idx="12"/>
          </p:nvPr>
        </p:nvSpPr>
        <p:spPr>
          <a:xfrm>
            <a:off x="3970938" y="8829967"/>
            <a:ext cx="3037800" cy="464700"/>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6</a:t>
            </a:fld>
            <a:endParaRPr/>
          </a:p>
        </p:txBody>
      </p:sp>
    </p:spTree>
    <p:extLst>
      <p:ext uri="{BB962C8B-B14F-4D97-AF65-F5344CB8AC3E}">
        <p14:creationId xmlns:p14="http://schemas.microsoft.com/office/powerpoint/2010/main" val="33706386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A97F68-F8A1-4055-925E-8AA48C7EFA87}" type="slidenum">
              <a:rPr lang="en-US" smtClean="0"/>
              <a:t>8</a:t>
            </a:fld>
            <a:endParaRPr lang="en-US"/>
          </a:p>
        </p:txBody>
      </p:sp>
    </p:spTree>
    <p:extLst>
      <p:ext uri="{BB962C8B-B14F-4D97-AF65-F5344CB8AC3E}">
        <p14:creationId xmlns:p14="http://schemas.microsoft.com/office/powerpoint/2010/main" val="3229032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828822"/>
            <a:ext cx="7772400" cy="2387600"/>
          </a:xfrm>
        </p:spPr>
        <p:txBody>
          <a:bodyPr anchor="b"/>
          <a:lstStyle>
            <a:lvl1pPr algn="r">
              <a:defRPr sz="60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1657350" y="4330726"/>
            <a:ext cx="6858000" cy="1655762"/>
          </a:xfrm>
        </p:spPr>
        <p:txBody>
          <a:bodyPr/>
          <a:lstStyle>
            <a:lvl1pPr marL="0" indent="0" algn="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28650" y="6356353"/>
            <a:ext cx="2057400" cy="365125"/>
          </a:xfrm>
          <a:prstGeom prst="rect">
            <a:avLst/>
          </a:prstGeom>
        </p:spPr>
        <p:txBody>
          <a:bodyPr/>
          <a:lstStyle>
            <a:lvl1pPr>
              <a:defRPr>
                <a:solidFill>
                  <a:schemeClr val="bg2">
                    <a:lumMod val="85000"/>
                  </a:schemeClr>
                </a:solidFill>
              </a:defRPr>
            </a:lvl1pPr>
          </a:lstStyle>
          <a:p>
            <a:endParaRPr lang="en-US"/>
          </a:p>
        </p:txBody>
      </p:sp>
      <p:sp>
        <p:nvSpPr>
          <p:cNvPr id="5" name="Footer Placeholder 4"/>
          <p:cNvSpPr>
            <a:spLocks noGrp="1"/>
          </p:cNvSpPr>
          <p:nvPr>
            <p:ph type="ftr" sz="quarter" idx="11"/>
          </p:nvPr>
        </p:nvSpPr>
        <p:spPr>
          <a:xfrm>
            <a:off x="3028950" y="6356353"/>
            <a:ext cx="3086100" cy="365125"/>
          </a:xfrm>
          <a:prstGeom prst="rect">
            <a:avLst/>
          </a:prstGeom>
        </p:spPr>
        <p:txBody>
          <a:bodyPr/>
          <a:lstStyle>
            <a:lvl1pPr>
              <a:defRPr>
                <a:solidFill>
                  <a:schemeClr val="bg2">
                    <a:lumMod val="85000"/>
                  </a:schemeClr>
                </a:solidFill>
              </a:defRPr>
            </a:lvl1pPr>
          </a:lstStyle>
          <a:p>
            <a:endParaRPr lang="en-US"/>
          </a:p>
        </p:txBody>
      </p:sp>
      <p:sp>
        <p:nvSpPr>
          <p:cNvPr id="6" name="Slide Number Placeholder 5"/>
          <p:cNvSpPr>
            <a:spLocks noGrp="1"/>
          </p:cNvSpPr>
          <p:nvPr>
            <p:ph type="sldNum" sz="quarter" idx="12"/>
          </p:nvPr>
        </p:nvSpPr>
        <p:spPr>
          <a:xfrm>
            <a:off x="6457950" y="6356353"/>
            <a:ext cx="2057400" cy="365125"/>
          </a:xfrm>
          <a:prstGeom prst="rect">
            <a:avLst/>
          </a:prstGeom>
        </p:spPr>
        <p:txBody>
          <a:bodyPr/>
          <a:lstStyle>
            <a:lvl1pPr>
              <a:defRPr>
                <a:solidFill>
                  <a:schemeClr val="bg2">
                    <a:lumMod val="85000"/>
                  </a:schemeClr>
                </a:solidFill>
              </a:defRPr>
            </a:lvl1pPr>
          </a:lstStyle>
          <a:p>
            <a:fld id="{90BDCDF1-6A81-421E-9C2B-2AE105F3E69D}" type="slidenum">
              <a:rPr lang="en-US" smtClean="0"/>
              <a:pPr/>
              <a:t>‹#›</a:t>
            </a:fld>
            <a:endParaRPr lang="en-US"/>
          </a:p>
        </p:txBody>
      </p:sp>
    </p:spTree>
    <p:extLst>
      <p:ext uri="{BB962C8B-B14F-4D97-AF65-F5344CB8AC3E}">
        <p14:creationId xmlns:p14="http://schemas.microsoft.com/office/powerpoint/2010/main" val="769277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One Exhibi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Text Placeholder 3"/>
          <p:cNvSpPr>
            <a:spLocks noGrp="1"/>
          </p:cNvSpPr>
          <p:nvPr>
            <p:ph type="body" sz="quarter" idx="10"/>
          </p:nvPr>
        </p:nvSpPr>
        <p:spPr>
          <a:xfrm>
            <a:off x="628650" y="2389188"/>
            <a:ext cx="7886700" cy="344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Text Placeholder 5"/>
          <p:cNvSpPr>
            <a:spLocks noGrp="1"/>
          </p:cNvSpPr>
          <p:nvPr>
            <p:ph type="body" sz="quarter" idx="11" hasCustomPrompt="1"/>
          </p:nvPr>
        </p:nvSpPr>
        <p:spPr>
          <a:xfrm>
            <a:off x="628650" y="1868129"/>
            <a:ext cx="7886700" cy="358623"/>
          </a:xfrm>
          <a:solidFill>
            <a:srgbClr val="14435D"/>
          </a:solidFill>
        </p:spPr>
        <p:txBody>
          <a:bodyPr>
            <a:noAutofit/>
          </a:bodyPr>
          <a:lstStyle>
            <a:lvl1pPr marL="0" indent="0">
              <a:buNone/>
              <a:defRPr sz="2000">
                <a:solidFill>
                  <a:schemeClr val="bg1"/>
                </a:solidFill>
              </a:defRPr>
            </a:lvl1pPr>
            <a:lvl2pPr marL="457200" indent="0">
              <a:buNone/>
              <a:defRPr sz="2000"/>
            </a:lvl2pPr>
            <a:lvl3pPr marL="914400" indent="0">
              <a:buNone/>
              <a:defRPr sz="2000"/>
            </a:lvl3pPr>
            <a:lvl4pPr marL="1371600" indent="0">
              <a:buNone/>
              <a:defRPr sz="2000"/>
            </a:lvl4pPr>
            <a:lvl5pPr marL="1828800" indent="0">
              <a:buNone/>
              <a:defRPr sz="2000"/>
            </a:lvl5pPr>
          </a:lstStyle>
          <a:p>
            <a:pPr lvl="0"/>
            <a:r>
              <a:rPr lang="en-US" dirty="0"/>
              <a:t>CLICK TO EDIT MASTER TEXT STYLES</a:t>
            </a:r>
          </a:p>
        </p:txBody>
      </p:sp>
    </p:spTree>
    <p:extLst>
      <p:ext uri="{BB962C8B-B14F-4D97-AF65-F5344CB8AC3E}">
        <p14:creationId xmlns:p14="http://schemas.microsoft.com/office/powerpoint/2010/main" val="1541320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Two Exhibits">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8"/>
            <a:ext cx="8279376" cy="1325563"/>
          </a:xfrm>
        </p:spPr>
        <p:txBody>
          <a:bodyPr/>
          <a:lstStyle/>
          <a:p>
            <a:r>
              <a:rPr lang="en-US" dirty="0"/>
              <a:t>Click to edit Master title style</a:t>
            </a:r>
          </a:p>
        </p:txBody>
      </p:sp>
      <p:sp>
        <p:nvSpPr>
          <p:cNvPr id="4" name="Text Placeholder 3"/>
          <p:cNvSpPr>
            <a:spLocks noGrp="1"/>
          </p:cNvSpPr>
          <p:nvPr>
            <p:ph type="body" sz="quarter" idx="10"/>
          </p:nvPr>
        </p:nvSpPr>
        <p:spPr>
          <a:xfrm>
            <a:off x="628650" y="2389188"/>
            <a:ext cx="3884357" cy="3441700"/>
          </a:xfrm>
        </p:spPr>
        <p:txBody>
          <a:bodyPr/>
          <a:lstStyle>
            <a:lvl1pPr>
              <a:defRPr sz="2000"/>
            </a:lvl1pPr>
            <a:lvl2pPr>
              <a:defRPr sz="1800"/>
            </a:lvl2pPr>
            <a:lvl3pPr>
              <a:defRPr sz="1600"/>
            </a:lvl3pPr>
            <a:lvl4pPr>
              <a:defRPr sz="1400"/>
            </a:lvl4pPr>
            <a:lvl5pP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5"/>
          <p:cNvSpPr>
            <a:spLocks noGrp="1"/>
          </p:cNvSpPr>
          <p:nvPr>
            <p:ph type="body" sz="quarter" idx="11" hasCustomPrompt="1"/>
          </p:nvPr>
        </p:nvSpPr>
        <p:spPr>
          <a:xfrm>
            <a:off x="628650" y="1946787"/>
            <a:ext cx="3884357" cy="279965"/>
          </a:xfrm>
          <a:solidFill>
            <a:srgbClr val="14435D"/>
          </a:solidFill>
        </p:spPr>
        <p:txBody>
          <a:bodyPr>
            <a:noAutofit/>
          </a:bodyPr>
          <a:lstStyle>
            <a:lvl1pPr marL="0" indent="0" algn="ctr">
              <a:buNone/>
              <a:defRPr sz="1400">
                <a:solidFill>
                  <a:schemeClr val="bg1"/>
                </a:solidFill>
              </a:defRPr>
            </a:lvl1pPr>
            <a:lvl2pPr marL="457200" indent="0">
              <a:buNone/>
              <a:defRPr sz="2000"/>
            </a:lvl2pPr>
            <a:lvl3pPr marL="914400" indent="0">
              <a:buNone/>
              <a:defRPr sz="2000"/>
            </a:lvl3pPr>
            <a:lvl4pPr marL="1371600" indent="0">
              <a:buNone/>
              <a:defRPr sz="2000"/>
            </a:lvl4pPr>
            <a:lvl5pPr marL="1828800" indent="0">
              <a:buNone/>
              <a:defRPr sz="2000"/>
            </a:lvl5pPr>
          </a:lstStyle>
          <a:p>
            <a:pPr lvl="0"/>
            <a:r>
              <a:rPr lang="en-US" dirty="0"/>
              <a:t>CLICK TO EDIT MASTER TEXT STYLES</a:t>
            </a:r>
          </a:p>
        </p:txBody>
      </p:sp>
      <p:sp>
        <p:nvSpPr>
          <p:cNvPr id="7" name="Text Placeholder 5"/>
          <p:cNvSpPr>
            <a:spLocks noGrp="1"/>
          </p:cNvSpPr>
          <p:nvPr>
            <p:ph type="body" sz="quarter" idx="13" hasCustomPrompt="1"/>
          </p:nvPr>
        </p:nvSpPr>
        <p:spPr>
          <a:xfrm>
            <a:off x="5023669" y="1946787"/>
            <a:ext cx="3884357" cy="279965"/>
          </a:xfrm>
          <a:solidFill>
            <a:srgbClr val="14435D"/>
          </a:solidFill>
        </p:spPr>
        <p:txBody>
          <a:bodyPr>
            <a:noAutofit/>
          </a:bodyPr>
          <a:lstStyle>
            <a:lvl1pPr marL="0" indent="0" algn="ctr">
              <a:buNone/>
              <a:defRPr sz="1400">
                <a:solidFill>
                  <a:schemeClr val="bg1"/>
                </a:solidFill>
              </a:defRPr>
            </a:lvl1pPr>
            <a:lvl2pPr marL="457200" indent="0">
              <a:buNone/>
              <a:defRPr sz="2000"/>
            </a:lvl2pPr>
            <a:lvl3pPr marL="914400" indent="0">
              <a:buNone/>
              <a:defRPr sz="2000"/>
            </a:lvl3pPr>
            <a:lvl4pPr marL="1371600" indent="0">
              <a:buNone/>
              <a:defRPr sz="2000"/>
            </a:lvl4pPr>
            <a:lvl5pPr marL="1828800" indent="0">
              <a:buNone/>
              <a:defRPr sz="2000"/>
            </a:lvl5pPr>
          </a:lstStyle>
          <a:p>
            <a:pPr lvl="0"/>
            <a:r>
              <a:rPr lang="en-US" dirty="0"/>
              <a:t>CLICK TO EDIT MASTER TEXT STYLES</a:t>
            </a:r>
          </a:p>
        </p:txBody>
      </p:sp>
      <p:sp>
        <p:nvSpPr>
          <p:cNvPr id="8" name="Text Placeholder 3"/>
          <p:cNvSpPr>
            <a:spLocks noGrp="1"/>
          </p:cNvSpPr>
          <p:nvPr>
            <p:ph type="body" sz="quarter" idx="14"/>
          </p:nvPr>
        </p:nvSpPr>
        <p:spPr>
          <a:xfrm>
            <a:off x="5023669" y="2389188"/>
            <a:ext cx="3884357" cy="3441700"/>
          </a:xfrm>
        </p:spPr>
        <p:txBody>
          <a:bodyPr/>
          <a:lstStyle>
            <a:lvl1pPr>
              <a:defRPr sz="2000"/>
            </a:lvl1pPr>
            <a:lvl2pPr>
              <a:defRPr sz="1800"/>
            </a:lvl2pPr>
            <a:lvl3pPr>
              <a:defRPr sz="1600"/>
            </a:lvl3pPr>
            <a:lvl4pPr>
              <a:defRPr sz="1400"/>
            </a:lvl4pPr>
            <a:lvl5pP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783649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457200"/>
            <a:ext cx="4629150" cy="52528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65266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4076586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457200"/>
            <a:ext cx="4629150" cy="5230518"/>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63031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8201655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0605371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594597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lgn="r">
              <a:defRPr sz="60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346392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69557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lgn="r">
              <a:defRPr sz="6000">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623888" y="4589466"/>
            <a:ext cx="7886700" cy="1500187"/>
          </a:xfrm>
        </p:spPr>
        <p:txBody>
          <a:bodyPr/>
          <a:lstStyle>
            <a:lvl1pPr marL="0" indent="0" algn="r">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1151755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16035"/>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238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1" y="2505075"/>
            <a:ext cx="3887391" cy="3238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28229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with Top and Bottom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628650" y="1845289"/>
            <a:ext cx="7886700" cy="19003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2"/>
          <p:cNvSpPr>
            <a:spLocks noGrp="1"/>
          </p:cNvSpPr>
          <p:nvPr>
            <p:ph idx="10"/>
          </p:nvPr>
        </p:nvSpPr>
        <p:spPr>
          <a:xfrm>
            <a:off x="628650" y="3907345"/>
            <a:ext cx="7886700" cy="19003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32132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39058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70196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iographi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18"/>
          <p:cNvSpPr>
            <a:spLocks noGrp="1"/>
          </p:cNvSpPr>
          <p:nvPr>
            <p:ph idx="14" hasCustomPrompt="1"/>
          </p:nvPr>
        </p:nvSpPr>
        <p:spPr>
          <a:xfrm>
            <a:off x="6224039" y="2714033"/>
            <a:ext cx="2632251" cy="2847781"/>
          </a:xfrm>
        </p:spPr>
        <p:txBody>
          <a:bodyPr>
            <a:normAutofit/>
          </a:bodyPr>
          <a:lstStyle>
            <a:lvl1pPr marL="0" indent="0">
              <a:buNone/>
              <a:defRPr sz="1800"/>
            </a:lvl1pPr>
          </a:lstStyle>
          <a:p>
            <a:r>
              <a:rPr lang="en-US" dirty="0"/>
              <a:t>Click to add text</a:t>
            </a:r>
          </a:p>
        </p:txBody>
      </p:sp>
      <p:sp>
        <p:nvSpPr>
          <p:cNvPr id="4" name="Content Placeholder 19"/>
          <p:cNvSpPr>
            <a:spLocks noGrp="1"/>
          </p:cNvSpPr>
          <p:nvPr>
            <p:ph idx="16" hasCustomPrompt="1"/>
          </p:nvPr>
        </p:nvSpPr>
        <p:spPr>
          <a:xfrm>
            <a:off x="3430157" y="2714033"/>
            <a:ext cx="2632251" cy="2847781"/>
          </a:xfrm>
        </p:spPr>
        <p:txBody>
          <a:bodyPr>
            <a:normAutofit/>
          </a:bodyPr>
          <a:lstStyle>
            <a:lvl1pPr marL="0" indent="0">
              <a:buNone/>
              <a:defRPr sz="1800" baseline="0"/>
            </a:lvl1pPr>
          </a:lstStyle>
          <a:p>
            <a:r>
              <a:rPr lang="en-US" dirty="0"/>
              <a:t>Click to add text</a:t>
            </a:r>
          </a:p>
        </p:txBody>
      </p:sp>
      <p:sp>
        <p:nvSpPr>
          <p:cNvPr id="5" name="Content Placeholder 20"/>
          <p:cNvSpPr>
            <a:spLocks noGrp="1"/>
          </p:cNvSpPr>
          <p:nvPr>
            <p:ph idx="17" hasCustomPrompt="1"/>
          </p:nvPr>
        </p:nvSpPr>
        <p:spPr>
          <a:xfrm>
            <a:off x="625691" y="2714032"/>
            <a:ext cx="2632251" cy="2847781"/>
          </a:xfrm>
        </p:spPr>
        <p:txBody>
          <a:bodyPr>
            <a:normAutofit/>
          </a:bodyPr>
          <a:lstStyle>
            <a:lvl1pPr marL="0" indent="0">
              <a:buNone/>
              <a:defRPr sz="1800"/>
            </a:lvl1pPr>
          </a:lstStyle>
          <a:p>
            <a:r>
              <a:rPr lang="en-US" dirty="0"/>
              <a:t>Click to add text</a:t>
            </a:r>
          </a:p>
        </p:txBody>
      </p:sp>
      <p:sp>
        <p:nvSpPr>
          <p:cNvPr id="11" name="Picture Placeholder 10"/>
          <p:cNvSpPr>
            <a:spLocks noGrp="1"/>
          </p:cNvSpPr>
          <p:nvPr>
            <p:ph type="pic" sz="quarter" idx="21" hasCustomPrompt="1"/>
          </p:nvPr>
        </p:nvSpPr>
        <p:spPr>
          <a:xfrm>
            <a:off x="625691" y="1853987"/>
            <a:ext cx="757237" cy="757238"/>
          </a:xfrm>
        </p:spPr>
        <p:txBody>
          <a:bodyPr>
            <a:noAutofit/>
          </a:bodyPr>
          <a:lstStyle>
            <a:lvl1pPr marL="0" indent="0">
              <a:buNone/>
              <a:defRPr sz="1400"/>
            </a:lvl1pPr>
          </a:lstStyle>
          <a:p>
            <a:r>
              <a:rPr lang="en-US" dirty="0"/>
              <a:t>Picture</a:t>
            </a:r>
          </a:p>
        </p:txBody>
      </p:sp>
      <p:sp>
        <p:nvSpPr>
          <p:cNvPr id="12" name="Picture Placeholder 10"/>
          <p:cNvSpPr>
            <a:spLocks noGrp="1"/>
          </p:cNvSpPr>
          <p:nvPr>
            <p:ph type="pic" sz="quarter" idx="22" hasCustomPrompt="1"/>
          </p:nvPr>
        </p:nvSpPr>
        <p:spPr>
          <a:xfrm>
            <a:off x="3431653" y="1853987"/>
            <a:ext cx="757237" cy="757238"/>
          </a:xfrm>
        </p:spPr>
        <p:txBody>
          <a:bodyPr>
            <a:noAutofit/>
          </a:bodyPr>
          <a:lstStyle>
            <a:lvl1pPr marL="0" indent="0">
              <a:buNone/>
              <a:defRPr sz="1400"/>
            </a:lvl1pPr>
          </a:lstStyle>
          <a:p>
            <a:r>
              <a:rPr lang="en-US" dirty="0"/>
              <a:t>Picture</a:t>
            </a:r>
          </a:p>
        </p:txBody>
      </p:sp>
      <p:sp>
        <p:nvSpPr>
          <p:cNvPr id="13" name="Picture Placeholder 10"/>
          <p:cNvSpPr>
            <a:spLocks noGrp="1"/>
          </p:cNvSpPr>
          <p:nvPr>
            <p:ph type="pic" sz="quarter" idx="23" hasCustomPrompt="1"/>
          </p:nvPr>
        </p:nvSpPr>
        <p:spPr>
          <a:xfrm>
            <a:off x="6237615" y="1853987"/>
            <a:ext cx="757237" cy="757238"/>
          </a:xfrm>
        </p:spPr>
        <p:txBody>
          <a:bodyPr>
            <a:noAutofit/>
          </a:bodyPr>
          <a:lstStyle>
            <a:lvl1pPr marL="0" indent="0">
              <a:buNone/>
              <a:defRPr sz="1400"/>
            </a:lvl1pPr>
          </a:lstStyle>
          <a:p>
            <a:r>
              <a:rPr lang="en-US" dirty="0"/>
              <a:t>Picture</a:t>
            </a:r>
          </a:p>
        </p:txBody>
      </p:sp>
    </p:spTree>
    <p:extLst>
      <p:ext uri="{BB962C8B-B14F-4D97-AF65-F5344CB8AC3E}">
        <p14:creationId xmlns:p14="http://schemas.microsoft.com/office/powerpoint/2010/main" val="4195898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etitive Assessm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8"/>
            <a:ext cx="8299040" cy="1325563"/>
          </a:xfrm>
        </p:spPr>
        <p:txBody>
          <a:bodyPr/>
          <a:lstStyle/>
          <a:p>
            <a:r>
              <a:rPr lang="en-US"/>
              <a:t>Click to edit Master title style</a:t>
            </a:r>
          </a:p>
        </p:txBody>
      </p:sp>
      <p:sp>
        <p:nvSpPr>
          <p:cNvPr id="3" name="Content Placeholder 19"/>
          <p:cNvSpPr>
            <a:spLocks noGrp="1"/>
          </p:cNvSpPr>
          <p:nvPr>
            <p:ph idx="15"/>
          </p:nvPr>
        </p:nvSpPr>
        <p:spPr>
          <a:xfrm>
            <a:off x="2213898" y="3945804"/>
            <a:ext cx="4599858" cy="1929940"/>
          </a:xfrm>
        </p:spPr>
        <p:txBody>
          <a:bodyPr>
            <a:normAutofit/>
          </a:bodyPr>
          <a:lstStyle>
            <a:lvl1pPr>
              <a:defRPr sz="2400"/>
            </a:lvl1pPr>
          </a:lstStyle>
          <a:p>
            <a:endParaRPr lang="en-US" dirty="0"/>
          </a:p>
        </p:txBody>
      </p:sp>
      <p:sp>
        <p:nvSpPr>
          <p:cNvPr id="4" name="Content Placeholder 16"/>
          <p:cNvSpPr>
            <a:spLocks noGrp="1"/>
          </p:cNvSpPr>
          <p:nvPr>
            <p:ph idx="1"/>
          </p:nvPr>
        </p:nvSpPr>
        <p:spPr>
          <a:xfrm>
            <a:off x="2213898" y="1833716"/>
            <a:ext cx="4599858" cy="1929940"/>
          </a:xfrm>
        </p:spPr>
        <p:txBody>
          <a:bodyPr>
            <a:normAutofit/>
          </a:bodyPr>
          <a:lstStyle>
            <a:lvl1pPr>
              <a:defRPr sz="2400"/>
            </a:lvl1pPr>
          </a:lstStyle>
          <a:p>
            <a:endParaRPr lang="en-US" dirty="0"/>
          </a:p>
        </p:txBody>
      </p:sp>
      <p:sp>
        <p:nvSpPr>
          <p:cNvPr id="5" name="Content Placeholder 20"/>
          <p:cNvSpPr>
            <a:spLocks noGrp="1"/>
          </p:cNvSpPr>
          <p:nvPr>
            <p:ph idx="16"/>
          </p:nvPr>
        </p:nvSpPr>
        <p:spPr>
          <a:xfrm>
            <a:off x="6991952" y="1833716"/>
            <a:ext cx="1935738" cy="4042027"/>
          </a:xfrm>
        </p:spPr>
        <p:txBody>
          <a:bodyPr>
            <a:normAutofit/>
          </a:bodyPr>
          <a:lstStyle>
            <a:lvl1pPr>
              <a:defRPr sz="2400"/>
            </a:lvl1pPr>
          </a:lstStyle>
          <a:p>
            <a:endParaRPr lang="en-US" dirty="0"/>
          </a:p>
        </p:txBody>
      </p:sp>
      <p:sp>
        <p:nvSpPr>
          <p:cNvPr id="6" name="Picture Placeholder 21"/>
          <p:cNvSpPr>
            <a:spLocks noGrp="1"/>
          </p:cNvSpPr>
          <p:nvPr>
            <p:ph type="pic" sz="quarter" idx="17"/>
          </p:nvPr>
        </p:nvSpPr>
        <p:spPr>
          <a:xfrm>
            <a:off x="605366" y="1833717"/>
            <a:ext cx="1430336" cy="1105614"/>
          </a:xfrm>
        </p:spPr>
      </p:sp>
      <p:sp>
        <p:nvSpPr>
          <p:cNvPr id="7" name="Picture Placeholder 22"/>
          <p:cNvSpPr>
            <a:spLocks noGrp="1"/>
          </p:cNvSpPr>
          <p:nvPr>
            <p:ph type="pic" sz="quarter" idx="18"/>
          </p:nvPr>
        </p:nvSpPr>
        <p:spPr>
          <a:xfrm>
            <a:off x="605366" y="3945805"/>
            <a:ext cx="1430336" cy="1105614"/>
          </a:xfrm>
        </p:spPr>
      </p:sp>
    </p:spTree>
    <p:extLst>
      <p:ext uri="{BB962C8B-B14F-4D97-AF65-F5344CB8AC3E}">
        <p14:creationId xmlns:p14="http://schemas.microsoft.com/office/powerpoint/2010/main" val="2198976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rofile 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2" name="Content Placeholder 11"/>
          <p:cNvSpPr>
            <a:spLocks noGrp="1"/>
          </p:cNvSpPr>
          <p:nvPr>
            <p:ph sz="quarter" idx="10"/>
          </p:nvPr>
        </p:nvSpPr>
        <p:spPr>
          <a:xfrm>
            <a:off x="628650" y="2080242"/>
            <a:ext cx="3825875" cy="1597435"/>
          </a:xfrm>
        </p:spPr>
        <p:txBody>
          <a:bodyPr>
            <a:normAutofit/>
          </a:bodyPr>
          <a:lstStyle>
            <a:lvl1pPr>
              <a:defRPr sz="1800"/>
            </a:lvl1pPr>
            <a:lvl2pPr>
              <a:defRPr sz="1600"/>
            </a:lvl2pPr>
            <a:lvl3pPr>
              <a:defRPr sz="1400"/>
            </a:lvl3pPr>
            <a:lvl4pPr>
              <a:defRPr sz="12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ext Placeholder 16"/>
          <p:cNvSpPr>
            <a:spLocks noGrp="1"/>
          </p:cNvSpPr>
          <p:nvPr>
            <p:ph type="body" sz="quarter" idx="14"/>
          </p:nvPr>
        </p:nvSpPr>
        <p:spPr>
          <a:xfrm>
            <a:off x="628650" y="3816347"/>
            <a:ext cx="3825875" cy="259431"/>
          </a:xfrm>
          <a:solidFill>
            <a:srgbClr val="A4BF60"/>
          </a:solidFill>
        </p:spPr>
        <p:txBody>
          <a:bodyPr>
            <a:noAutofit/>
          </a:bodyPr>
          <a:lstStyle>
            <a:lvl1pPr marL="0" indent="0" algn="ctr">
              <a:buNone/>
              <a:defRPr sz="1400">
                <a:solidFill>
                  <a:schemeClr val="bg1"/>
                </a:solidFill>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dirty="0"/>
              <a:t>Click to edit Master text styles</a:t>
            </a:r>
          </a:p>
        </p:txBody>
      </p:sp>
      <p:sp>
        <p:nvSpPr>
          <p:cNvPr id="18" name="Text Placeholder 16"/>
          <p:cNvSpPr>
            <a:spLocks noGrp="1"/>
          </p:cNvSpPr>
          <p:nvPr>
            <p:ph type="body" sz="quarter" idx="15"/>
          </p:nvPr>
        </p:nvSpPr>
        <p:spPr>
          <a:xfrm>
            <a:off x="4689474" y="3810973"/>
            <a:ext cx="3825875" cy="259431"/>
          </a:xfrm>
          <a:solidFill>
            <a:srgbClr val="A4BF60"/>
          </a:solidFill>
        </p:spPr>
        <p:txBody>
          <a:bodyPr>
            <a:noAutofit/>
          </a:bodyPr>
          <a:lstStyle>
            <a:lvl1pPr marL="0" indent="0" algn="ctr">
              <a:buNone/>
              <a:defRPr sz="1400">
                <a:solidFill>
                  <a:schemeClr val="bg1"/>
                </a:solidFill>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dirty="0"/>
              <a:t>Click to edit Master text styles</a:t>
            </a:r>
          </a:p>
        </p:txBody>
      </p:sp>
      <p:sp>
        <p:nvSpPr>
          <p:cNvPr id="19" name="Text Placeholder 16"/>
          <p:cNvSpPr>
            <a:spLocks noGrp="1"/>
          </p:cNvSpPr>
          <p:nvPr>
            <p:ph type="body" sz="quarter" idx="16"/>
          </p:nvPr>
        </p:nvSpPr>
        <p:spPr>
          <a:xfrm>
            <a:off x="628650" y="1821942"/>
            <a:ext cx="3825875" cy="259431"/>
          </a:xfrm>
          <a:solidFill>
            <a:srgbClr val="A4BF60"/>
          </a:solidFill>
        </p:spPr>
        <p:txBody>
          <a:bodyPr>
            <a:noAutofit/>
          </a:bodyPr>
          <a:lstStyle>
            <a:lvl1pPr marL="0" indent="0" algn="ctr">
              <a:buNone/>
              <a:defRPr sz="1400">
                <a:solidFill>
                  <a:schemeClr val="bg1"/>
                </a:solidFill>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dirty="0"/>
              <a:t>Click to edit Master text styles</a:t>
            </a:r>
          </a:p>
        </p:txBody>
      </p:sp>
      <p:sp>
        <p:nvSpPr>
          <p:cNvPr id="20" name="Text Placeholder 16"/>
          <p:cNvSpPr>
            <a:spLocks noGrp="1"/>
          </p:cNvSpPr>
          <p:nvPr>
            <p:ph type="body" sz="quarter" idx="17"/>
          </p:nvPr>
        </p:nvSpPr>
        <p:spPr>
          <a:xfrm>
            <a:off x="4689474" y="1816568"/>
            <a:ext cx="3825875" cy="259431"/>
          </a:xfrm>
          <a:solidFill>
            <a:srgbClr val="A4BF60"/>
          </a:solidFill>
        </p:spPr>
        <p:txBody>
          <a:bodyPr>
            <a:noAutofit/>
          </a:bodyPr>
          <a:lstStyle>
            <a:lvl1pPr marL="0" indent="0" algn="ctr">
              <a:buNone/>
              <a:defRPr sz="1400">
                <a:solidFill>
                  <a:schemeClr val="bg1"/>
                </a:solidFill>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dirty="0"/>
              <a:t>Click to edit Master text styles</a:t>
            </a:r>
          </a:p>
        </p:txBody>
      </p:sp>
      <p:sp>
        <p:nvSpPr>
          <p:cNvPr id="22" name="Content Placeholder 11"/>
          <p:cNvSpPr>
            <a:spLocks noGrp="1"/>
          </p:cNvSpPr>
          <p:nvPr>
            <p:ph sz="quarter" idx="18"/>
          </p:nvPr>
        </p:nvSpPr>
        <p:spPr>
          <a:xfrm>
            <a:off x="4689474" y="2081373"/>
            <a:ext cx="3825875" cy="1597435"/>
          </a:xfrm>
        </p:spPr>
        <p:txBody>
          <a:bodyPr>
            <a:normAutofit/>
          </a:bodyPr>
          <a:lstStyle>
            <a:lvl1pPr>
              <a:defRPr sz="1800"/>
            </a:lvl1pPr>
            <a:lvl2pPr>
              <a:defRPr sz="1600"/>
            </a:lvl2pPr>
            <a:lvl3pPr>
              <a:defRPr sz="1400"/>
            </a:lvl3pPr>
            <a:lvl4pPr>
              <a:defRPr sz="12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Content Placeholder 11"/>
          <p:cNvSpPr>
            <a:spLocks noGrp="1"/>
          </p:cNvSpPr>
          <p:nvPr>
            <p:ph sz="quarter" idx="19"/>
          </p:nvPr>
        </p:nvSpPr>
        <p:spPr>
          <a:xfrm>
            <a:off x="628650" y="4070404"/>
            <a:ext cx="3825875" cy="1597435"/>
          </a:xfrm>
        </p:spPr>
        <p:txBody>
          <a:bodyPr>
            <a:normAutofit/>
          </a:bodyPr>
          <a:lstStyle>
            <a:lvl1pPr>
              <a:defRPr sz="1800"/>
            </a:lvl1pPr>
            <a:lvl2pPr>
              <a:defRPr sz="1600"/>
            </a:lvl2pPr>
            <a:lvl3pPr>
              <a:defRPr sz="1400"/>
            </a:lvl3pPr>
            <a:lvl4pPr>
              <a:defRPr sz="12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4" name="Content Placeholder 11"/>
          <p:cNvSpPr>
            <a:spLocks noGrp="1"/>
          </p:cNvSpPr>
          <p:nvPr>
            <p:ph sz="quarter" idx="20"/>
          </p:nvPr>
        </p:nvSpPr>
        <p:spPr>
          <a:xfrm>
            <a:off x="4689474" y="4071535"/>
            <a:ext cx="3825875" cy="1597435"/>
          </a:xfrm>
        </p:spPr>
        <p:txBody>
          <a:bodyPr>
            <a:normAutofit/>
          </a:bodyPr>
          <a:lstStyle>
            <a:lvl1pPr>
              <a:defRPr sz="1800"/>
            </a:lvl1pPr>
            <a:lvl2pPr>
              <a:defRPr sz="1600"/>
            </a:lvl2pPr>
            <a:lvl3pPr>
              <a:defRPr sz="1400"/>
            </a:lvl3pPr>
            <a:lvl4pPr>
              <a:defRPr sz="12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26630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8">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3860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667647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 id="2147483666" r:id="rId5"/>
    <p:sldLayoutId id="2147483664" r:id="rId6"/>
    <p:sldLayoutId id="2147483670" r:id="rId7"/>
    <p:sldLayoutId id="2147483672" r:id="rId8"/>
    <p:sldLayoutId id="2147483674" r:id="rId9"/>
    <p:sldLayoutId id="2147483675" r:id="rId10"/>
    <p:sldLayoutId id="2147483676" r:id="rId11"/>
    <p:sldLayoutId id="2147483668" r:id="rId12"/>
    <p:sldLayoutId id="2147483669" r:id="rId13"/>
    <p:sldLayoutId id="2147483671" r:id="rId14"/>
    <p:sldLayoutId id="2147483667" r:id="rId15"/>
    <p:sldLayoutId id="2147483673" r:id="rId16"/>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mailto:LMedina@isd.lacounty.gov" TargetMode="External"/><Relationship Id="rId2" Type="http://schemas.openxmlformats.org/officeDocument/2006/relationships/hyperlink" Target="https://www.caeecc.org/draft-implementation-plans-for-revi"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mailto:fcraig@isd.lacounty.gov" TargetMode="External"/><Relationship Id="rId4" Type="http://schemas.openxmlformats.org/officeDocument/2006/relationships/hyperlink" Target="mailto:LMedina@isd.lacounty.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17186"/>
            <a:ext cx="7772400" cy="1553344"/>
          </a:xfrm>
        </p:spPr>
        <p:txBody>
          <a:bodyPr>
            <a:normAutofit fontScale="90000"/>
          </a:bodyPr>
          <a:lstStyle/>
          <a:p>
            <a:pPr algn="r"/>
            <a:br>
              <a:rPr lang="en-US" dirty="0">
                <a:solidFill>
                  <a:schemeClr val="bg1"/>
                </a:solidFill>
                <a:latin typeface="Arial" panose="020B0604020202020204" pitchFamily="34" charset="0"/>
                <a:cs typeface="Arial" panose="020B0604020202020204" pitchFamily="34" charset="0"/>
              </a:rPr>
            </a:br>
            <a:br>
              <a:rPr lang="en-US" dirty="0">
                <a:solidFill>
                  <a:schemeClr val="bg1"/>
                </a:solidFill>
                <a:latin typeface="Arial" panose="020B0604020202020204" pitchFamily="34" charset="0"/>
                <a:cs typeface="Arial" panose="020B0604020202020204" pitchFamily="34" charset="0"/>
              </a:rPr>
            </a:br>
            <a:r>
              <a:rPr lang="en-US" dirty="0">
                <a:solidFill>
                  <a:schemeClr val="bg1"/>
                </a:solidFill>
                <a:latin typeface="Arial" panose="020B0604020202020204" pitchFamily="34" charset="0"/>
                <a:cs typeface="Arial" panose="020B0604020202020204" pitchFamily="34" charset="0"/>
              </a:rPr>
              <a:t>Multifamily Finance Program</a:t>
            </a:r>
          </a:p>
        </p:txBody>
      </p:sp>
      <p:sp>
        <p:nvSpPr>
          <p:cNvPr id="3" name="Subtitle 2"/>
          <p:cNvSpPr>
            <a:spLocks noGrp="1"/>
          </p:cNvSpPr>
          <p:nvPr>
            <p:ph type="subTitle" idx="1"/>
          </p:nvPr>
        </p:nvSpPr>
        <p:spPr>
          <a:xfrm>
            <a:off x="1143000" y="3962607"/>
            <a:ext cx="7315200" cy="1166607"/>
          </a:xfrm>
        </p:spPr>
        <p:txBody>
          <a:bodyPr/>
          <a:lstStyle/>
          <a:p>
            <a:pPr algn="r"/>
            <a:r>
              <a:rPr lang="en-US" dirty="0" err="1">
                <a:solidFill>
                  <a:schemeClr val="bg1"/>
                </a:solidFill>
                <a:latin typeface="Arial" panose="020B0604020202020204" pitchFamily="34" charset="0"/>
                <a:cs typeface="Arial" panose="020B0604020202020204" pitchFamily="34" charset="0"/>
              </a:rPr>
              <a:t>SoCalREN</a:t>
            </a:r>
            <a:r>
              <a:rPr lang="en-US" dirty="0">
                <a:solidFill>
                  <a:schemeClr val="bg1"/>
                </a:solidFill>
                <a:latin typeface="Arial" panose="020B0604020202020204" pitchFamily="34" charset="0"/>
                <a:cs typeface="Arial" panose="020B0604020202020204" pitchFamily="34" charset="0"/>
              </a:rPr>
              <a:t> Stakeholder Webinar</a:t>
            </a:r>
          </a:p>
        </p:txBody>
      </p:sp>
      <p:sp>
        <p:nvSpPr>
          <p:cNvPr id="4" name="Slide Number Placeholder 3">
            <a:extLst>
              <a:ext uri="{FF2B5EF4-FFF2-40B4-BE49-F238E27FC236}">
                <a16:creationId xmlns:a16="http://schemas.microsoft.com/office/drawing/2014/main" id="{B8A9DF3D-68CC-4BAA-8659-E07F29C0B196}"/>
              </a:ext>
            </a:extLst>
          </p:cNvPr>
          <p:cNvSpPr>
            <a:spLocks noGrp="1"/>
          </p:cNvSpPr>
          <p:nvPr>
            <p:ph type="sldNum" sz="quarter" idx="12"/>
          </p:nvPr>
        </p:nvSpPr>
        <p:spPr/>
        <p:txBody>
          <a:bodyPr/>
          <a:lstStyle/>
          <a:p>
            <a:pPr algn="r"/>
            <a:fld id="{90BDCDF1-6A81-421E-9C2B-2AE105F3E69D}" type="slidenum">
              <a:rPr lang="en-US" smtClean="0"/>
              <a:pPr algn="r"/>
              <a:t>1</a:t>
            </a:fld>
            <a:endParaRPr lang="en-US" dirty="0"/>
          </a:p>
        </p:txBody>
      </p:sp>
    </p:spTree>
    <p:extLst>
      <p:ext uri="{BB962C8B-B14F-4D97-AF65-F5344CB8AC3E}">
        <p14:creationId xmlns:p14="http://schemas.microsoft.com/office/powerpoint/2010/main" val="3918766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DDDFE-1812-48CC-A8C0-9504782CBFB6}"/>
              </a:ext>
            </a:extLst>
          </p:cNvPr>
          <p:cNvSpPr>
            <a:spLocks noGrp="1"/>
          </p:cNvSpPr>
          <p:nvPr>
            <p:ph type="title"/>
          </p:nvPr>
        </p:nvSpPr>
        <p:spPr/>
        <p:txBody>
          <a:bodyPr>
            <a:normAutofit/>
          </a:bodyPr>
          <a:lstStyle/>
          <a:p>
            <a:r>
              <a:rPr lang="en-US" sz="3200" dirty="0">
                <a:latin typeface="+mn-lt"/>
              </a:rPr>
              <a:t>Purpose</a:t>
            </a:r>
          </a:p>
        </p:txBody>
      </p:sp>
      <p:sp>
        <p:nvSpPr>
          <p:cNvPr id="3" name="Content Placeholder 2">
            <a:extLst>
              <a:ext uri="{FF2B5EF4-FFF2-40B4-BE49-F238E27FC236}">
                <a16:creationId xmlns:a16="http://schemas.microsoft.com/office/drawing/2014/main" id="{CF7CF71F-FED5-4E6E-810A-63D9AACE6F26}"/>
              </a:ext>
            </a:extLst>
          </p:cNvPr>
          <p:cNvSpPr>
            <a:spLocks noGrp="1"/>
          </p:cNvSpPr>
          <p:nvPr>
            <p:ph idx="1"/>
          </p:nvPr>
        </p:nvSpPr>
        <p:spPr>
          <a:xfrm>
            <a:off x="628650" y="1825625"/>
            <a:ext cx="7886700" cy="4197670"/>
          </a:xfrm>
        </p:spPr>
        <p:txBody>
          <a:bodyPr/>
          <a:lstStyle/>
          <a:p>
            <a:r>
              <a:rPr lang="en-US" sz="2000" dirty="0"/>
              <a:t>This webinar is being held in compliance with D.18-05-041 to seek stakeholder input on </a:t>
            </a:r>
            <a:r>
              <a:rPr lang="en-US" sz="2000" dirty="0" err="1"/>
              <a:t>SoCalREN’s</a:t>
            </a:r>
            <a:r>
              <a:rPr lang="en-US" sz="2000" dirty="0"/>
              <a:t> Implementation Plan for the </a:t>
            </a:r>
            <a:r>
              <a:rPr lang="en-US" sz="2000" dirty="0" err="1"/>
              <a:t>SoCalREN</a:t>
            </a:r>
            <a:r>
              <a:rPr lang="en-US" sz="2000" dirty="0"/>
              <a:t> Multifamily Finance Program scheduled to launch in Q4 2019.</a:t>
            </a:r>
            <a:endParaRPr lang="en-US" sz="1600" dirty="0"/>
          </a:p>
        </p:txBody>
      </p:sp>
    </p:spTree>
    <p:extLst>
      <p:ext uri="{BB962C8B-B14F-4D97-AF65-F5344CB8AC3E}">
        <p14:creationId xmlns:p14="http://schemas.microsoft.com/office/powerpoint/2010/main" val="2350472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21"/>
          <p:cNvSpPr txBox="1">
            <a:spLocks noGrp="1"/>
          </p:cNvSpPr>
          <p:nvPr>
            <p:ph type="title"/>
          </p:nvPr>
        </p:nvSpPr>
        <p:spPr>
          <a:xfrm>
            <a:off x="457200" y="0"/>
            <a:ext cx="8229600" cy="10104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000" dirty="0" err="1"/>
              <a:t>SoCalREN</a:t>
            </a:r>
            <a:r>
              <a:rPr lang="en-US" sz="3000" dirty="0"/>
              <a:t> Multifamily Finance Program</a:t>
            </a:r>
            <a:endParaRPr dirty="0"/>
          </a:p>
        </p:txBody>
      </p:sp>
      <p:graphicFrame>
        <p:nvGraphicFramePr>
          <p:cNvPr id="164" name="Google Shape;164;p21"/>
          <p:cNvGraphicFramePr/>
          <p:nvPr>
            <p:extLst>
              <p:ext uri="{D42A27DB-BD31-4B8C-83A1-F6EECF244321}">
                <p14:modId xmlns:p14="http://schemas.microsoft.com/office/powerpoint/2010/main" val="2112222679"/>
              </p:ext>
            </p:extLst>
          </p:nvPr>
        </p:nvGraphicFramePr>
        <p:xfrm>
          <a:off x="527108" y="782044"/>
          <a:ext cx="8229600" cy="2839790"/>
        </p:xfrm>
        <a:graphic>
          <a:graphicData uri="http://schemas.openxmlformats.org/drawingml/2006/table">
            <a:tbl>
              <a:tblPr firstRow="1" bandRow="1">
                <a:noFill/>
              </a:tblPr>
              <a:tblGrid>
                <a:gridCol w="2545276">
                  <a:extLst>
                    <a:ext uri="{9D8B030D-6E8A-4147-A177-3AD203B41FA5}">
                      <a16:colId xmlns:a16="http://schemas.microsoft.com/office/drawing/2014/main" val="20000"/>
                    </a:ext>
                  </a:extLst>
                </a:gridCol>
                <a:gridCol w="5684324">
                  <a:extLst>
                    <a:ext uri="{9D8B030D-6E8A-4147-A177-3AD203B41FA5}">
                      <a16:colId xmlns:a16="http://schemas.microsoft.com/office/drawing/2014/main" val="20001"/>
                    </a:ext>
                  </a:extLst>
                </a:gridCol>
              </a:tblGrid>
              <a:tr h="0">
                <a:tc>
                  <a:txBody>
                    <a:bodyPr/>
                    <a:lstStyle/>
                    <a:p>
                      <a:pPr marL="0" marR="0" lvl="0" indent="0" algn="l" rtl="0">
                        <a:spcBef>
                          <a:spcPts val="0"/>
                        </a:spcBef>
                        <a:spcAft>
                          <a:spcPts val="0"/>
                        </a:spcAft>
                        <a:buNone/>
                      </a:pPr>
                      <a:r>
                        <a:rPr lang="en-US" sz="1400" b="1" u="none" strike="noStrike" cap="none" dirty="0">
                          <a:solidFill>
                            <a:schemeClr val="dk1"/>
                          </a:solidFill>
                        </a:rPr>
                        <a:t>Program name:</a:t>
                      </a:r>
                      <a:endParaRPr sz="1400" dirty="0"/>
                    </a:p>
                  </a:txBody>
                  <a:tcPr marL="44875" marR="44875"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solidFill>
                  </a:tcPr>
                </a:tc>
                <a:tc>
                  <a:txBody>
                    <a:bodyPr/>
                    <a:lstStyle/>
                    <a:p>
                      <a:pPr marL="0" marR="0" lvl="0" indent="0" algn="l" rtl="0">
                        <a:spcBef>
                          <a:spcPts val="0"/>
                        </a:spcBef>
                        <a:spcAft>
                          <a:spcPts val="0"/>
                        </a:spcAft>
                        <a:buNone/>
                      </a:pPr>
                      <a:r>
                        <a:rPr lang="en-US" sz="1400" b="0" i="1" dirty="0">
                          <a:solidFill>
                            <a:srgbClr val="14435D"/>
                          </a:solidFill>
                        </a:rPr>
                        <a:t>SoCalREN Multifamily Finance </a:t>
                      </a:r>
                      <a:r>
                        <a:rPr lang="en-US" sz="1400" b="0" i="1" kern="1200" dirty="0">
                          <a:solidFill>
                            <a:srgbClr val="14435D"/>
                          </a:solidFill>
                          <a:latin typeface="+mn-lt"/>
                          <a:ea typeface="+mn-ea"/>
                          <a:cs typeface="+mn-cs"/>
                        </a:rPr>
                        <a:t>Program</a:t>
                      </a:r>
                      <a:endParaRPr sz="1400" b="0" i="1" kern="1200" dirty="0">
                        <a:solidFill>
                          <a:srgbClr val="14435D"/>
                        </a:solidFill>
                        <a:latin typeface="+mn-lt"/>
                        <a:ea typeface="+mn-ea"/>
                        <a:cs typeface="+mn-cs"/>
                      </a:endParaRPr>
                    </a:p>
                  </a:txBody>
                  <a:tcPr marL="44875" marR="44875"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0"/>
                  </a:ext>
                </a:extLst>
              </a:tr>
              <a:tr h="0">
                <a:tc>
                  <a:txBody>
                    <a:bodyPr/>
                    <a:lstStyle/>
                    <a:p>
                      <a:pPr marL="0" marR="0" lvl="0" indent="0" algn="l" rtl="0">
                        <a:spcBef>
                          <a:spcPts val="0"/>
                        </a:spcBef>
                        <a:spcAft>
                          <a:spcPts val="0"/>
                        </a:spcAft>
                        <a:buNone/>
                      </a:pPr>
                      <a:r>
                        <a:rPr lang="en-US" sz="1400" b="1" dirty="0"/>
                        <a:t>Program type:</a:t>
                      </a:r>
                      <a:endParaRPr sz="1400" dirty="0"/>
                    </a:p>
                  </a:txBody>
                  <a:tcPr marL="44875" marR="44875"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solidFill>
                  </a:tcPr>
                </a:tc>
                <a:tc>
                  <a:txBody>
                    <a:bodyPr/>
                    <a:lstStyle/>
                    <a:p>
                      <a:pPr marL="0" marR="0" lvl="0" indent="0" algn="l" rtl="0">
                        <a:spcBef>
                          <a:spcPts val="0"/>
                        </a:spcBef>
                        <a:spcAft>
                          <a:spcPts val="0"/>
                        </a:spcAft>
                        <a:buNone/>
                      </a:pPr>
                      <a:r>
                        <a:rPr lang="en-US" sz="1400" dirty="0"/>
                        <a:t>Non-Resource</a:t>
                      </a:r>
                      <a:endParaRPr sz="1400" dirty="0"/>
                    </a:p>
                  </a:txBody>
                  <a:tcPr marL="44875" marR="44875"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0">
                <a:tc>
                  <a:txBody>
                    <a:bodyPr/>
                    <a:lstStyle/>
                    <a:p>
                      <a:pPr marL="0" marR="0" lvl="0" indent="0" algn="l" rtl="0">
                        <a:spcBef>
                          <a:spcPts val="0"/>
                        </a:spcBef>
                        <a:spcAft>
                          <a:spcPts val="0"/>
                        </a:spcAft>
                        <a:buNone/>
                      </a:pPr>
                      <a:r>
                        <a:rPr lang="en-US" sz="1400" b="1" dirty="0"/>
                        <a:t>Implementer type:</a:t>
                      </a:r>
                      <a:endParaRPr sz="1400" dirty="0"/>
                    </a:p>
                  </a:txBody>
                  <a:tcPr marL="44875" marR="44875"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solidFill>
                  </a:tcPr>
                </a:tc>
                <a:tc>
                  <a:txBody>
                    <a:bodyPr/>
                    <a:lstStyle/>
                    <a:p>
                      <a:pPr marL="0" marR="0" lvl="0" indent="0" algn="l" rtl="0">
                        <a:spcBef>
                          <a:spcPts val="0"/>
                        </a:spcBef>
                        <a:spcAft>
                          <a:spcPts val="0"/>
                        </a:spcAft>
                        <a:buNone/>
                      </a:pPr>
                      <a:r>
                        <a:rPr lang="en-US" sz="1400"/>
                        <a:t>Third-party</a:t>
                      </a:r>
                      <a:endParaRPr sz="1400"/>
                    </a:p>
                  </a:txBody>
                  <a:tcPr marL="44875" marR="44875"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0">
                <a:tc>
                  <a:txBody>
                    <a:bodyPr/>
                    <a:lstStyle/>
                    <a:p>
                      <a:pPr marL="0" marR="0" lvl="0" indent="0" algn="l" rtl="0">
                        <a:spcBef>
                          <a:spcPts val="0"/>
                        </a:spcBef>
                        <a:spcAft>
                          <a:spcPts val="0"/>
                        </a:spcAft>
                        <a:buNone/>
                      </a:pPr>
                      <a:r>
                        <a:rPr lang="en-US" sz="1400" b="1"/>
                        <a:t>Target sector(s), segment(s):</a:t>
                      </a:r>
                      <a:endParaRPr sz="1400"/>
                    </a:p>
                  </a:txBody>
                  <a:tcPr marL="44875" marR="44875"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solidFill>
                  </a:tcPr>
                </a:tc>
                <a:tc>
                  <a:txBody>
                    <a:bodyPr/>
                    <a:lstStyle/>
                    <a:p>
                      <a:pPr marL="0" marR="0" lvl="0" indent="0" algn="l" rtl="0">
                        <a:spcBef>
                          <a:spcPts val="0"/>
                        </a:spcBef>
                        <a:spcAft>
                          <a:spcPts val="0"/>
                        </a:spcAft>
                        <a:buNone/>
                      </a:pPr>
                      <a:r>
                        <a:rPr lang="en-US" sz="1400" dirty="0"/>
                        <a:t>Multifamily, Residential Sector </a:t>
                      </a:r>
                      <a:endParaRPr sz="1400" dirty="0"/>
                    </a:p>
                  </a:txBody>
                  <a:tcPr marL="44875" marR="44875"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3"/>
                  </a:ext>
                </a:extLst>
              </a:tr>
              <a:tr h="370850">
                <a:tc>
                  <a:txBody>
                    <a:bodyPr/>
                    <a:lstStyle/>
                    <a:p>
                      <a:pPr marL="0" marR="0" lvl="0" indent="0" algn="l" rtl="0">
                        <a:spcBef>
                          <a:spcPts val="0"/>
                        </a:spcBef>
                        <a:spcAft>
                          <a:spcPts val="0"/>
                        </a:spcAft>
                        <a:buNone/>
                      </a:pPr>
                      <a:r>
                        <a:rPr lang="en-US" sz="1400" b="1"/>
                        <a:t>Primary intervention strategy:</a:t>
                      </a:r>
                      <a:endParaRPr sz="1400"/>
                    </a:p>
                  </a:txBody>
                  <a:tcPr marL="44875" marR="44875"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solidFill>
                  </a:tcPr>
                </a:tc>
                <a:tc>
                  <a:txBody>
                    <a:bodyPr/>
                    <a:lstStyle/>
                    <a:p>
                      <a:pPr marL="0" marR="0" lvl="0" indent="0" algn="l" rtl="0">
                        <a:spcBef>
                          <a:spcPts val="0"/>
                        </a:spcBef>
                        <a:spcAft>
                          <a:spcPts val="0"/>
                        </a:spcAft>
                        <a:buNone/>
                      </a:pPr>
                      <a:r>
                        <a:rPr lang="en-US" sz="1400" dirty="0"/>
                        <a:t>Downstream</a:t>
                      </a:r>
                      <a:endParaRPr sz="1400" dirty="0"/>
                    </a:p>
                  </a:txBody>
                  <a:tcPr marL="44875" marR="44875"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4"/>
                  </a:ext>
                </a:extLst>
              </a:tr>
              <a:tr h="370850">
                <a:tc>
                  <a:txBody>
                    <a:bodyPr/>
                    <a:lstStyle/>
                    <a:p>
                      <a:pPr marL="0" marR="0" lvl="0" indent="0" algn="l" rtl="0">
                        <a:spcBef>
                          <a:spcPts val="0"/>
                        </a:spcBef>
                        <a:spcAft>
                          <a:spcPts val="0"/>
                        </a:spcAft>
                        <a:buNone/>
                      </a:pPr>
                      <a:r>
                        <a:rPr lang="en-US" sz="1400" b="1"/>
                        <a:t>Performance Metrics: </a:t>
                      </a:r>
                      <a:endParaRPr sz="1400" b="1"/>
                    </a:p>
                  </a:txBody>
                  <a:tcPr marL="44875" marR="44875"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solidFill>
                  </a:tcPr>
                </a:tc>
                <a:tc>
                  <a:txBody>
                    <a:bodyPr/>
                    <a:lstStyle/>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en-US" sz="1400" dirty="0"/>
                        <a:t>Number of funded financial projects, finance proposals delivered, educational webinars held, and contractor sales webinars held, percent funded DAC financial projects, and attributed energy savings</a:t>
                      </a:r>
                    </a:p>
                  </a:txBody>
                  <a:tcPr marL="44875" marR="44875"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5"/>
                  </a:ext>
                </a:extLst>
              </a:tr>
              <a:tr h="370850">
                <a:tc>
                  <a:txBody>
                    <a:bodyPr/>
                    <a:lstStyle/>
                    <a:p>
                      <a:pPr marL="0" marR="0" lvl="0" indent="0" algn="l" rtl="0">
                        <a:spcBef>
                          <a:spcPts val="0"/>
                        </a:spcBef>
                        <a:spcAft>
                          <a:spcPts val="0"/>
                        </a:spcAft>
                        <a:buNone/>
                      </a:pPr>
                      <a:r>
                        <a:rPr lang="en-US" sz="1400" b="1"/>
                        <a:t>Projected TRC:</a:t>
                      </a:r>
                      <a:endParaRPr sz="1400"/>
                    </a:p>
                  </a:txBody>
                  <a:tcPr marL="44875" marR="44875"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solidFill>
                  </a:tcPr>
                </a:tc>
                <a:tc>
                  <a:txBody>
                    <a:bodyPr/>
                    <a:lstStyle/>
                    <a:p>
                      <a:pPr marL="0" marR="0" lvl="0" indent="0" algn="l" rtl="0">
                        <a:spcBef>
                          <a:spcPts val="0"/>
                        </a:spcBef>
                        <a:spcAft>
                          <a:spcPts val="0"/>
                        </a:spcAft>
                        <a:buNone/>
                      </a:pPr>
                      <a:r>
                        <a:rPr lang="en-US" sz="1400" dirty="0">
                          <a:solidFill>
                            <a:srgbClr val="14435D"/>
                          </a:solidFill>
                        </a:rPr>
                        <a:t>n/a</a:t>
                      </a:r>
                      <a:endParaRPr sz="1400" dirty="0">
                        <a:solidFill>
                          <a:srgbClr val="14435D"/>
                        </a:solidFill>
                      </a:endParaRPr>
                    </a:p>
                  </a:txBody>
                  <a:tcPr marL="44875" marR="44875"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6"/>
                  </a:ext>
                </a:extLst>
              </a:tr>
            </a:tbl>
          </a:graphicData>
        </a:graphic>
      </p:graphicFrame>
      <p:graphicFrame>
        <p:nvGraphicFramePr>
          <p:cNvPr id="166" name="Google Shape;166;p21"/>
          <p:cNvGraphicFramePr/>
          <p:nvPr>
            <p:extLst>
              <p:ext uri="{D42A27DB-BD31-4B8C-83A1-F6EECF244321}">
                <p14:modId xmlns:p14="http://schemas.microsoft.com/office/powerpoint/2010/main" val="1535172637"/>
              </p:ext>
            </p:extLst>
          </p:nvPr>
        </p:nvGraphicFramePr>
        <p:xfrm>
          <a:off x="523613" y="3872965"/>
          <a:ext cx="8233095" cy="2124845"/>
        </p:xfrm>
        <a:graphic>
          <a:graphicData uri="http://schemas.openxmlformats.org/drawingml/2006/table">
            <a:tbl>
              <a:tblPr firstRow="1" bandRow="1">
                <a:noFill/>
              </a:tblPr>
              <a:tblGrid>
                <a:gridCol w="8233095">
                  <a:extLst>
                    <a:ext uri="{9D8B030D-6E8A-4147-A177-3AD203B41FA5}">
                      <a16:colId xmlns:a16="http://schemas.microsoft.com/office/drawing/2014/main" val="20000"/>
                    </a:ext>
                  </a:extLst>
                </a:gridCol>
              </a:tblGrid>
              <a:tr h="275770">
                <a:tc>
                  <a:txBody>
                    <a:bodyPr/>
                    <a:lstStyle/>
                    <a:p>
                      <a:pPr marL="0" marR="0" lvl="0" indent="0" algn="l" rtl="0">
                        <a:spcBef>
                          <a:spcPts val="0"/>
                        </a:spcBef>
                        <a:spcAft>
                          <a:spcPts val="0"/>
                        </a:spcAft>
                        <a:buNone/>
                      </a:pPr>
                      <a:r>
                        <a:rPr lang="en-US" sz="1400" dirty="0">
                          <a:solidFill>
                            <a:schemeClr val="dk1"/>
                          </a:solidFill>
                        </a:rPr>
                        <a:t>Program Description:</a:t>
                      </a:r>
                      <a:endParaRPr sz="1400"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solidFill>
                  </a:tcPr>
                </a:tc>
                <a:extLst>
                  <a:ext uri="{0D108BD9-81ED-4DB2-BD59-A6C34878D82A}">
                    <a16:rowId xmlns:a16="http://schemas.microsoft.com/office/drawing/2014/main" val="10000"/>
                  </a:ext>
                </a:extLst>
              </a:tr>
              <a:tr h="1820035">
                <a:tc>
                  <a:txBody>
                    <a:bodyPr/>
                    <a:lstStyle/>
                    <a:p>
                      <a:pPr marL="0" lvl="1" indent="0">
                        <a:buFont typeface="Wingdings" panose="05000000000000000000" pitchFamily="2" charset="2"/>
                        <a:buNone/>
                      </a:pPr>
                      <a:r>
                        <a:rPr lang="en-US" sz="1400" dirty="0"/>
                        <a:t>The Multifamily Finance Program </a:t>
                      </a:r>
                      <a:r>
                        <a:rPr lang="en-US" sz="1400" kern="1200" dirty="0">
                          <a:solidFill>
                            <a:schemeClr val="tx1"/>
                          </a:solidFill>
                          <a:latin typeface="+mn-lt"/>
                          <a:ea typeface="+mn-ea"/>
                          <a:cs typeface="+mn-cs"/>
                        </a:rPr>
                        <a:t>(MFF Program) </a:t>
                      </a:r>
                      <a:r>
                        <a:rPr lang="en-US" sz="1400" dirty="0"/>
                        <a:t>broadens access to finance for more multifamily property owners/contractors for energy efficiency upgrades by allowing a financial institution partner to modify its underwriting criteria and accept more risk than it would otherwise on qualified projects. The program design incorporates a credit enhancement that will reduce the borrowing rate for the borrower and the design incorporates features that make the program process easy for the borrowers, financial institutions, contractors, and the administrator, therefore</a:t>
                      </a:r>
                      <a:r>
                        <a:rPr lang="en-US" sz="1400" dirty="0">
                          <a:solidFill>
                            <a:srgbClr val="FF0000"/>
                          </a:solidFill>
                        </a:rPr>
                        <a:t>,</a:t>
                      </a:r>
                      <a:r>
                        <a:rPr lang="en-US" sz="1400" dirty="0"/>
                        <a:t> encouraging investments in energy efficiency.</a:t>
                      </a: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bg1"/>
                    </a:solidFill>
                  </a:tcPr>
                </a:tc>
                <a:extLst>
                  <a:ext uri="{0D108BD9-81ED-4DB2-BD59-A6C34878D82A}">
                    <a16:rowId xmlns:a16="http://schemas.microsoft.com/office/drawing/2014/main" val="10001"/>
                  </a:ext>
                </a:extLst>
              </a:tr>
            </a:tbl>
          </a:graphicData>
        </a:graphic>
      </p:graphicFrame>
      <p:sp>
        <p:nvSpPr>
          <p:cNvPr id="167" name="Google Shape;167;p21"/>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3</a:t>
            </a:fld>
            <a:endParaRPr/>
          </a:p>
        </p:txBody>
      </p:sp>
    </p:spTree>
    <p:extLst>
      <p:ext uri="{BB962C8B-B14F-4D97-AF65-F5344CB8AC3E}">
        <p14:creationId xmlns:p14="http://schemas.microsoft.com/office/powerpoint/2010/main" val="3581991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22"/>
          <p:cNvSpPr txBox="1">
            <a:spLocks noGrp="1"/>
          </p:cNvSpPr>
          <p:nvPr>
            <p:ph type="title"/>
          </p:nvPr>
        </p:nvSpPr>
        <p:spPr>
          <a:xfrm>
            <a:off x="457200" y="0"/>
            <a:ext cx="8229600" cy="846000"/>
          </a:xfrm>
          <a:prstGeom prst="rect">
            <a:avLst/>
          </a:prstGeom>
          <a:noFill/>
          <a:ln>
            <a:noFill/>
          </a:ln>
        </p:spPr>
        <p:txBody>
          <a:bodyPr spcFirstLastPara="1" wrap="square" lIns="91425" tIns="45700" rIns="91425" bIns="45700" anchor="ctr" anchorCtr="0">
            <a:noAutofit/>
          </a:bodyPr>
          <a:lstStyle/>
          <a:p>
            <a:pPr lvl="0" algn="ctr">
              <a:spcBef>
                <a:spcPts val="0"/>
              </a:spcBef>
            </a:pPr>
            <a:r>
              <a:rPr lang="en-US" sz="3000" dirty="0" err="1"/>
              <a:t>SoCalREN</a:t>
            </a:r>
            <a:r>
              <a:rPr lang="en-US" sz="3000" dirty="0"/>
              <a:t> Multifamily Finance Program</a:t>
            </a:r>
            <a:r>
              <a:rPr lang="en-US" sz="3000" dirty="0">
                <a:solidFill>
                  <a:srgbClr val="14435D"/>
                </a:solidFill>
              </a:rPr>
              <a:t> </a:t>
            </a:r>
            <a:endParaRPr dirty="0">
              <a:solidFill>
                <a:srgbClr val="14435D"/>
              </a:solidFill>
            </a:endParaRPr>
          </a:p>
        </p:txBody>
      </p:sp>
      <p:sp>
        <p:nvSpPr>
          <p:cNvPr id="174" name="Google Shape;174;p22"/>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4</a:t>
            </a:fld>
            <a:endParaRPr/>
          </a:p>
        </p:txBody>
      </p:sp>
      <p:graphicFrame>
        <p:nvGraphicFramePr>
          <p:cNvPr id="175" name="Google Shape;175;p22"/>
          <p:cNvGraphicFramePr/>
          <p:nvPr>
            <p:extLst>
              <p:ext uri="{D42A27DB-BD31-4B8C-83A1-F6EECF244321}">
                <p14:modId xmlns:p14="http://schemas.microsoft.com/office/powerpoint/2010/main" val="2612423287"/>
              </p:ext>
            </p:extLst>
          </p:nvPr>
        </p:nvGraphicFramePr>
        <p:xfrm>
          <a:off x="515485" y="922789"/>
          <a:ext cx="8433100" cy="4745906"/>
        </p:xfrm>
        <a:graphic>
          <a:graphicData uri="http://schemas.openxmlformats.org/drawingml/2006/table">
            <a:tbl>
              <a:tblPr firstRow="1" bandRow="1">
                <a:noFill/>
              </a:tblPr>
              <a:tblGrid>
                <a:gridCol w="8433100">
                  <a:extLst>
                    <a:ext uri="{9D8B030D-6E8A-4147-A177-3AD203B41FA5}">
                      <a16:colId xmlns:a16="http://schemas.microsoft.com/office/drawing/2014/main" val="20000"/>
                    </a:ext>
                  </a:extLst>
                </a:gridCol>
              </a:tblGrid>
              <a:tr h="320775">
                <a:tc>
                  <a:txBody>
                    <a:bodyPr/>
                    <a:lstStyle/>
                    <a:p>
                      <a:pPr marL="0" marR="0" lvl="0" indent="0" algn="l" rtl="0">
                        <a:lnSpc>
                          <a:spcPct val="100000"/>
                        </a:lnSpc>
                        <a:spcBef>
                          <a:spcPts val="0"/>
                        </a:spcBef>
                        <a:spcAft>
                          <a:spcPts val="0"/>
                        </a:spcAft>
                        <a:buClr>
                          <a:schemeClr val="dk1"/>
                        </a:buClr>
                        <a:buSzPts val="1800"/>
                        <a:buFont typeface="Calibri"/>
                        <a:buNone/>
                      </a:pPr>
                      <a:r>
                        <a:rPr lang="en-US" sz="1600">
                          <a:solidFill>
                            <a:schemeClr val="dk1"/>
                          </a:solidFill>
                        </a:rPr>
                        <a:t>Program Delivery and Customers Service Elements</a:t>
                      </a:r>
                      <a:endParaRPr sz="1600" b="0" i="1">
                        <a:solidFill>
                          <a:schemeClr val="dk1"/>
                        </a:solidFill>
                        <a:latin typeface="Calibri"/>
                        <a:ea typeface="Calibri"/>
                        <a:cs typeface="Calibri"/>
                        <a:sym typeface="Calibri"/>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solidFill>
                  </a:tcPr>
                </a:tc>
                <a:extLst>
                  <a:ext uri="{0D108BD9-81ED-4DB2-BD59-A6C34878D82A}">
                    <a16:rowId xmlns:a16="http://schemas.microsoft.com/office/drawing/2014/main" val="10000"/>
                  </a:ext>
                </a:extLst>
              </a:tr>
              <a:tr h="4410616">
                <a:tc>
                  <a:txBody>
                    <a:bodyPr/>
                    <a:lstStyle/>
                    <a:p>
                      <a:pPr marL="0" marR="0" lvl="0" indent="0" algn="l" rtl="0">
                        <a:spcBef>
                          <a:spcPts val="0"/>
                        </a:spcBef>
                        <a:spcAft>
                          <a:spcPts val="0"/>
                        </a:spcAft>
                        <a:buNone/>
                      </a:pPr>
                      <a:r>
                        <a:rPr lang="en-US" sz="1400" dirty="0"/>
                        <a:t>Third Party Implementer will: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kern="1200" dirty="0">
                          <a:solidFill>
                            <a:schemeClr val="tx1"/>
                          </a:solidFill>
                          <a:latin typeface="+mn-lt"/>
                          <a:ea typeface="+mn-ea"/>
                          <a:cs typeface="+mn-cs"/>
                        </a:rPr>
                        <a:t>Perform Marketing, Education and Outreach (ME&amp;O) to support and increase uptake on financing energy efficiency retrofits through the SoCalREN Multifamily Program, including:</a:t>
                      </a: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400" dirty="0"/>
                        <a:t>Education and training on program features, benefits, financial products, finance proposals, eligibility criteria, process from application to financing disbursement and repayment process;</a:t>
                      </a:r>
                      <a:endParaRPr lang="en-US" sz="1400" dirty="0">
                        <a:solidFill>
                          <a:srgbClr val="FF0000"/>
                        </a:solidFill>
                      </a:endParaRP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400" dirty="0"/>
                        <a:t>Education and training for participating contractors on how to use financing to sell more comprehensive retrofit projects that achieve deeper energy savings; and</a:t>
                      </a:r>
                      <a:endParaRPr lang="en-US" sz="1400" dirty="0">
                        <a:solidFill>
                          <a:srgbClr val="FF0000"/>
                        </a:solidFill>
                      </a:endParaRP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400" kern="1200" dirty="0">
                          <a:solidFill>
                            <a:schemeClr val="tx1"/>
                          </a:solidFill>
                          <a:latin typeface="+mn-lt"/>
                          <a:ea typeface="+mn-ea"/>
                          <a:cs typeface="+mn-cs"/>
                        </a:rPr>
                        <a:t>Leveraging Residential Community Coordinator to attract greater participation from DAC/HTR customers</a:t>
                      </a:r>
                      <a:endParaRPr lang="en-US" sz="1400"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t>Attract private capital through program enrollment meetings with financial institutions and executing lender agreements triggering enrollment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t>Provide Finance Proposals for all approved projects in the Multifamily Program to property owners and contractors</a:t>
                      </a:r>
                    </a:p>
                    <a:p>
                      <a:pPr marL="285750" lvl="0" indent="-285750">
                        <a:buFont typeface="Arial" panose="020B0604020202020204" pitchFamily="34" charset="0"/>
                        <a:buChar char="•"/>
                      </a:pPr>
                      <a:r>
                        <a:rPr lang="en-US" sz="1400" kern="1200" dirty="0">
                          <a:solidFill>
                            <a:schemeClr val="tx1"/>
                          </a:solidFill>
                          <a:latin typeface="+mn-lt"/>
                          <a:ea typeface="+mn-ea"/>
                          <a:cs typeface="+mn-cs"/>
                        </a:rPr>
                        <a:t>Provide finance product assistance to multifamily property owners to address their energy reduction goals, budget constraints and project timeline</a:t>
                      </a:r>
                    </a:p>
                    <a:p>
                      <a:pPr marL="285750" lvl="0" indent="-285750">
                        <a:buFont typeface="Arial" panose="020B0604020202020204" pitchFamily="34" charset="0"/>
                        <a:buChar char="•"/>
                      </a:pPr>
                      <a:r>
                        <a:rPr lang="en-US" sz="1400" kern="1200" dirty="0">
                          <a:solidFill>
                            <a:schemeClr val="tx1"/>
                          </a:solidFill>
                          <a:latin typeface="+mn-lt"/>
                          <a:ea typeface="+mn-ea"/>
                          <a:cs typeface="+mn-cs"/>
                        </a:rPr>
                        <a:t>Manage credit enhancement account through tracking disbursements and repayments</a:t>
                      </a:r>
                    </a:p>
                    <a:p>
                      <a:pPr marL="0" marR="0" lvl="0" indent="0" algn="l" rtl="0">
                        <a:spcBef>
                          <a:spcPts val="0"/>
                        </a:spcBef>
                        <a:spcAft>
                          <a:spcPts val="0"/>
                        </a:spcAft>
                        <a:buNone/>
                      </a:pPr>
                      <a:endParaRPr lang="en-US" sz="1400"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264486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Credit Enhancement Structure</a:t>
            </a:r>
          </a:p>
        </p:txBody>
      </p:sp>
      <p:sp>
        <p:nvSpPr>
          <p:cNvPr id="3" name="Content Placeholder 2"/>
          <p:cNvSpPr>
            <a:spLocks noGrp="1"/>
          </p:cNvSpPr>
          <p:nvPr>
            <p:ph idx="1"/>
          </p:nvPr>
        </p:nvSpPr>
        <p:spPr>
          <a:xfrm>
            <a:off x="628650" y="1825625"/>
            <a:ext cx="7886700" cy="4868790"/>
          </a:xfrm>
        </p:spPr>
        <p:txBody>
          <a:bodyPr>
            <a:normAutofit/>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sz="1400" dirty="0"/>
          </a:p>
          <a:p>
            <a:pPr marL="0" indent="0">
              <a:buNone/>
            </a:pPr>
            <a:r>
              <a:rPr lang="en-US" sz="1600" dirty="0"/>
              <a:t>*Delinquent payments subsequently collected by FI will also be transferred to Implementer.</a:t>
            </a:r>
          </a:p>
        </p:txBody>
      </p:sp>
      <p:pic>
        <p:nvPicPr>
          <p:cNvPr id="5" name="Picture 4">
            <a:extLst>
              <a:ext uri="{FF2B5EF4-FFF2-40B4-BE49-F238E27FC236}">
                <a16:creationId xmlns:a16="http://schemas.microsoft.com/office/drawing/2014/main" id="{37F67546-17F9-46E1-A335-6D6E4361C55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3439" t="7790" r="3222" b="9430"/>
          <a:stretch/>
        </p:blipFill>
        <p:spPr>
          <a:xfrm>
            <a:off x="1389413" y="1375939"/>
            <a:ext cx="6365174" cy="4362153"/>
          </a:xfrm>
          <a:prstGeom prst="rect">
            <a:avLst/>
          </a:prstGeom>
        </p:spPr>
      </p:pic>
      <p:sp>
        <p:nvSpPr>
          <p:cNvPr id="6" name="Google Shape;183;p23">
            <a:extLst>
              <a:ext uri="{FF2B5EF4-FFF2-40B4-BE49-F238E27FC236}">
                <a16:creationId xmlns:a16="http://schemas.microsoft.com/office/drawing/2014/main" id="{94029B34-1FF9-4062-8098-0A89B17C2260}"/>
              </a:ext>
            </a:extLst>
          </p:cNvPr>
          <p:cNvSpPr txBox="1">
            <a:spLocks/>
          </p:cNvSpPr>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00000000-1234-1234-1234-123412341234}" type="slidenum">
              <a:rPr lang="en-US" smtClean="0"/>
              <a:pPr algn="r"/>
              <a:t>5</a:t>
            </a:fld>
            <a:endParaRPr lang="en-US"/>
          </a:p>
        </p:txBody>
      </p:sp>
    </p:spTree>
    <p:extLst>
      <p:ext uri="{BB962C8B-B14F-4D97-AF65-F5344CB8AC3E}">
        <p14:creationId xmlns:p14="http://schemas.microsoft.com/office/powerpoint/2010/main" val="2684383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23"/>
          <p:cNvSpPr txBox="1">
            <a:spLocks noGrp="1"/>
          </p:cNvSpPr>
          <p:nvPr>
            <p:ph type="title"/>
          </p:nvPr>
        </p:nvSpPr>
        <p:spPr>
          <a:xfrm>
            <a:off x="457200" y="0"/>
            <a:ext cx="8229600" cy="846000"/>
          </a:xfrm>
          <a:prstGeom prst="rect">
            <a:avLst/>
          </a:prstGeom>
          <a:noFill/>
          <a:ln>
            <a:noFill/>
          </a:ln>
        </p:spPr>
        <p:txBody>
          <a:bodyPr spcFirstLastPara="1" wrap="square" lIns="91425" tIns="45700" rIns="91425" bIns="45700" anchor="ctr" anchorCtr="0">
            <a:noAutofit/>
          </a:bodyPr>
          <a:lstStyle/>
          <a:p>
            <a:pPr lvl="0" algn="ctr">
              <a:spcBef>
                <a:spcPts val="0"/>
              </a:spcBef>
            </a:pPr>
            <a:r>
              <a:rPr lang="en-US" sz="3000" dirty="0" err="1"/>
              <a:t>SoCalREN</a:t>
            </a:r>
            <a:r>
              <a:rPr lang="en-US" sz="3000" dirty="0"/>
              <a:t> Multifamily Finance Program</a:t>
            </a:r>
            <a:endParaRPr dirty="0"/>
          </a:p>
        </p:txBody>
      </p:sp>
      <p:sp>
        <p:nvSpPr>
          <p:cNvPr id="183" name="Google Shape;183;p23"/>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6</a:t>
            </a:fld>
            <a:endParaRPr/>
          </a:p>
        </p:txBody>
      </p:sp>
      <p:graphicFrame>
        <p:nvGraphicFramePr>
          <p:cNvPr id="185" name="Google Shape;185;p23"/>
          <p:cNvGraphicFramePr/>
          <p:nvPr>
            <p:extLst>
              <p:ext uri="{D42A27DB-BD31-4B8C-83A1-F6EECF244321}">
                <p14:modId xmlns:p14="http://schemas.microsoft.com/office/powerpoint/2010/main" val="2836968384"/>
              </p:ext>
            </p:extLst>
          </p:nvPr>
        </p:nvGraphicFramePr>
        <p:xfrm>
          <a:off x="875750" y="1202830"/>
          <a:ext cx="7343802" cy="2087275"/>
        </p:xfrm>
        <a:graphic>
          <a:graphicData uri="http://schemas.openxmlformats.org/drawingml/2006/table">
            <a:tbl>
              <a:tblPr firstRow="1" bandRow="1">
                <a:noFill/>
              </a:tblPr>
              <a:tblGrid>
                <a:gridCol w="4085360">
                  <a:extLst>
                    <a:ext uri="{9D8B030D-6E8A-4147-A177-3AD203B41FA5}">
                      <a16:colId xmlns:a16="http://schemas.microsoft.com/office/drawing/2014/main" val="20000"/>
                    </a:ext>
                  </a:extLst>
                </a:gridCol>
                <a:gridCol w="3258442">
                  <a:extLst>
                    <a:ext uri="{9D8B030D-6E8A-4147-A177-3AD203B41FA5}">
                      <a16:colId xmlns:a16="http://schemas.microsoft.com/office/drawing/2014/main" val="20001"/>
                    </a:ext>
                  </a:extLst>
                </a:gridCol>
              </a:tblGrid>
              <a:tr h="370850">
                <a:tc>
                  <a:txBody>
                    <a:bodyPr/>
                    <a:lstStyle/>
                    <a:p>
                      <a:pPr marL="0" marR="0" lvl="0" indent="0" algn="l" rtl="0">
                        <a:spcBef>
                          <a:spcPts val="0"/>
                        </a:spcBef>
                        <a:spcAft>
                          <a:spcPts val="0"/>
                        </a:spcAft>
                        <a:buNone/>
                      </a:pPr>
                      <a:endParaRPr sz="1800" dirty="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n-US" sz="1800" dirty="0">
                          <a:solidFill>
                            <a:schemeClr val="dk1"/>
                          </a:solidFill>
                        </a:rPr>
                        <a:t>2020</a:t>
                      </a:r>
                      <a:endParaRPr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solidFill>
                  </a:tcPr>
                </a:tc>
                <a:extLst>
                  <a:ext uri="{0D108BD9-81ED-4DB2-BD59-A6C34878D82A}">
                    <a16:rowId xmlns:a16="http://schemas.microsoft.com/office/drawing/2014/main" val="10000"/>
                  </a:ext>
                </a:extLst>
              </a:tr>
              <a:tr h="603875">
                <a:tc>
                  <a:txBody>
                    <a:bodyPr/>
                    <a:lstStyle/>
                    <a:p>
                      <a:pPr marL="0" marR="0" lvl="0" indent="0" algn="l" rtl="0">
                        <a:spcBef>
                          <a:spcPts val="0"/>
                        </a:spcBef>
                        <a:spcAft>
                          <a:spcPts val="0"/>
                        </a:spcAft>
                        <a:buNone/>
                      </a:pPr>
                      <a:r>
                        <a:rPr lang="en-US" sz="1800" b="1" dirty="0"/>
                        <a:t>Total Budget</a:t>
                      </a:r>
                      <a:endParaRPr dirty="0"/>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solidFill>
                  </a:tcPr>
                </a:tc>
                <a:tc>
                  <a:txBody>
                    <a:bodyPr/>
                    <a:lstStyle/>
                    <a:p>
                      <a:pPr marL="0" lvl="0" indent="0" algn="l" rtl="0">
                        <a:spcBef>
                          <a:spcPts val="0"/>
                        </a:spcBef>
                        <a:spcAft>
                          <a:spcPts val="0"/>
                        </a:spcAft>
                        <a:buNone/>
                      </a:pPr>
                      <a:r>
                        <a:rPr lang="en-US" dirty="0"/>
                        <a:t>$950,000</a:t>
                      </a:r>
                      <a:endParaRPr dirty="0"/>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370850">
                <a:tc>
                  <a:txBody>
                    <a:bodyPr/>
                    <a:lstStyle/>
                    <a:p>
                      <a:pPr marL="0" marR="0" lvl="0" indent="0" algn="l" rtl="0">
                        <a:spcBef>
                          <a:spcPts val="0"/>
                        </a:spcBef>
                        <a:spcAft>
                          <a:spcPts val="0"/>
                        </a:spcAft>
                        <a:buNone/>
                      </a:pPr>
                      <a:r>
                        <a:rPr lang="en-US" sz="1800" b="1"/>
                        <a:t>Gross Savings –  kWh</a:t>
                      </a:r>
                      <a:endParaRPr/>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solidFill>
                  </a:tcPr>
                </a:tc>
                <a:tc>
                  <a:txBody>
                    <a:bodyPr/>
                    <a:lstStyle/>
                    <a:p>
                      <a:pPr marL="0" lvl="0" indent="0" algn="l" rtl="0">
                        <a:spcBef>
                          <a:spcPts val="0"/>
                        </a:spcBef>
                        <a:spcAft>
                          <a:spcPts val="0"/>
                        </a:spcAft>
                        <a:buNone/>
                      </a:pPr>
                      <a:r>
                        <a:rPr lang="en-US">
                          <a:solidFill>
                            <a:schemeClr val="dk1"/>
                          </a:solidFill>
                          <a:latin typeface="Calibri"/>
                          <a:ea typeface="Calibri"/>
                          <a:cs typeface="Calibri"/>
                          <a:sym typeface="Calibri"/>
                        </a:rPr>
                        <a:t>n/a</a:t>
                      </a:r>
                      <a:endParaRPr/>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370850">
                <a:tc>
                  <a:txBody>
                    <a:bodyPr/>
                    <a:lstStyle/>
                    <a:p>
                      <a:pPr marL="0" marR="0" lvl="0" indent="0" algn="l" rtl="0">
                        <a:lnSpc>
                          <a:spcPct val="100000"/>
                        </a:lnSpc>
                        <a:spcBef>
                          <a:spcPts val="0"/>
                        </a:spcBef>
                        <a:spcAft>
                          <a:spcPts val="0"/>
                        </a:spcAft>
                        <a:buClr>
                          <a:schemeClr val="dk1"/>
                        </a:buClr>
                        <a:buSzPts val="1800"/>
                        <a:buFont typeface="Calibri"/>
                        <a:buNone/>
                      </a:pPr>
                      <a:r>
                        <a:rPr lang="en-US" sz="1800" b="1"/>
                        <a:t>Gross Savings: – kW</a:t>
                      </a:r>
                      <a:endParaRPr/>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solidFill>
                  </a:tcPr>
                </a:tc>
                <a:tc>
                  <a:txBody>
                    <a:bodyPr/>
                    <a:lstStyle/>
                    <a:p>
                      <a:pPr marL="0" lvl="0" indent="0" algn="l" rtl="0">
                        <a:spcBef>
                          <a:spcPts val="0"/>
                        </a:spcBef>
                        <a:spcAft>
                          <a:spcPts val="0"/>
                        </a:spcAft>
                        <a:buNone/>
                      </a:pPr>
                      <a:r>
                        <a:rPr lang="en-US">
                          <a:solidFill>
                            <a:schemeClr val="dk1"/>
                          </a:solidFill>
                          <a:latin typeface="Calibri"/>
                          <a:ea typeface="Calibri"/>
                          <a:cs typeface="Calibri"/>
                          <a:sym typeface="Calibri"/>
                        </a:rPr>
                        <a:t>n/a</a:t>
                      </a:r>
                      <a:endParaRPr/>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370850">
                <a:tc>
                  <a:txBody>
                    <a:bodyPr/>
                    <a:lstStyle/>
                    <a:p>
                      <a:pPr marL="0" lvl="0" indent="0" algn="l" rtl="0">
                        <a:spcBef>
                          <a:spcPts val="0"/>
                        </a:spcBef>
                        <a:spcAft>
                          <a:spcPts val="0"/>
                        </a:spcAft>
                        <a:buClr>
                          <a:schemeClr val="dk1"/>
                        </a:buClr>
                        <a:buSzPts val="1800"/>
                        <a:buFont typeface="Calibri"/>
                        <a:buNone/>
                      </a:pPr>
                      <a:r>
                        <a:rPr lang="en-US" sz="1800" b="1"/>
                        <a:t>Gross Savings: – Therms</a:t>
                      </a:r>
                      <a:endParaRPr sz="1800" b="1"/>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D8D8"/>
                    </a:solidFill>
                  </a:tcPr>
                </a:tc>
                <a:tc>
                  <a:txBody>
                    <a:bodyPr/>
                    <a:lstStyle/>
                    <a:p>
                      <a:pPr marL="0" lvl="0" indent="0" algn="l" rtl="0">
                        <a:spcBef>
                          <a:spcPts val="0"/>
                        </a:spcBef>
                        <a:spcAft>
                          <a:spcPts val="0"/>
                        </a:spcAft>
                        <a:buNone/>
                      </a:pPr>
                      <a:r>
                        <a:rPr lang="en-US" dirty="0">
                          <a:solidFill>
                            <a:schemeClr val="dk1"/>
                          </a:solidFill>
                          <a:latin typeface="Calibri"/>
                          <a:ea typeface="Calibri"/>
                          <a:cs typeface="Calibri"/>
                          <a:sym typeface="Calibri"/>
                        </a:rPr>
                        <a:t>n/a</a:t>
                      </a:r>
                      <a:endParaRPr dirty="0">
                        <a:solidFill>
                          <a:schemeClr val="dk1"/>
                        </a:solidFill>
                        <a:latin typeface="Calibri"/>
                        <a:ea typeface="Calibri"/>
                        <a:cs typeface="Calibri"/>
                        <a:sym typeface="Calibri"/>
                      </a:endParaRPr>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834377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1736874-EBE3-478F-918A-17D451351210}"/>
              </a:ext>
            </a:extLst>
          </p:cNvPr>
          <p:cNvSpPr>
            <a:spLocks noGrp="1"/>
          </p:cNvSpPr>
          <p:nvPr>
            <p:ph type="title"/>
          </p:nvPr>
        </p:nvSpPr>
        <p:spPr>
          <a:xfrm>
            <a:off x="628649" y="365129"/>
            <a:ext cx="8423071" cy="1044222"/>
          </a:xfrm>
        </p:spPr>
        <p:txBody>
          <a:bodyPr>
            <a:normAutofit fontScale="90000"/>
          </a:bodyPr>
          <a:lstStyle/>
          <a:p>
            <a:r>
              <a:rPr lang="en-US" sz="3300" dirty="0"/>
              <a:t>Stakeholder Comments on Draft Multifamily Finance Program Implementation Plan</a:t>
            </a:r>
            <a:br>
              <a:rPr lang="en-US" dirty="0"/>
            </a:br>
            <a:endParaRPr lang="en-US" dirty="0"/>
          </a:p>
        </p:txBody>
      </p:sp>
      <p:sp>
        <p:nvSpPr>
          <p:cNvPr id="6" name="Content Placeholder 5">
            <a:extLst>
              <a:ext uri="{FF2B5EF4-FFF2-40B4-BE49-F238E27FC236}">
                <a16:creationId xmlns:a16="http://schemas.microsoft.com/office/drawing/2014/main" id="{746E2BA2-8ED0-4F9F-879A-D29524D48C6F}"/>
              </a:ext>
            </a:extLst>
          </p:cNvPr>
          <p:cNvSpPr>
            <a:spLocks noGrp="1"/>
          </p:cNvSpPr>
          <p:nvPr>
            <p:ph idx="1"/>
          </p:nvPr>
        </p:nvSpPr>
        <p:spPr>
          <a:xfrm>
            <a:off x="628650" y="1409351"/>
            <a:ext cx="7886700" cy="3860800"/>
          </a:xfrm>
        </p:spPr>
        <p:txBody>
          <a:bodyPr>
            <a:normAutofit/>
          </a:bodyPr>
          <a:lstStyle/>
          <a:p>
            <a:r>
              <a:rPr lang="en-US" sz="1800" dirty="0" err="1"/>
              <a:t>SoCalREN</a:t>
            </a:r>
            <a:r>
              <a:rPr lang="en-US" sz="1800" dirty="0"/>
              <a:t> draft Multifamily Finance program implementation plan has been posted on the California Energy Efficiency Coordinating Committee (CAEECC) website for stakeholder review and can be located at the following link: </a:t>
            </a:r>
            <a:r>
              <a:rPr lang="en-US" sz="1800" u="sng" dirty="0">
                <a:hlinkClick r:id="rId2"/>
              </a:rPr>
              <a:t>https://www.caeecc.org/draft-implementation-plans-for-revi</a:t>
            </a:r>
            <a:r>
              <a:rPr lang="en-US" sz="1800" u="sng" dirty="0"/>
              <a:t> </a:t>
            </a:r>
          </a:p>
          <a:p>
            <a:pPr marL="0" indent="0">
              <a:buNone/>
            </a:pPr>
            <a:endParaRPr lang="en-US" sz="1800" dirty="0"/>
          </a:p>
          <a:p>
            <a:r>
              <a:rPr lang="en-US" sz="1800" dirty="0"/>
              <a:t>SoCalREN will be accepting comments on these documents until</a:t>
            </a:r>
            <a:r>
              <a:rPr lang="en-US" sz="1800" b="1" dirty="0"/>
              <a:t> </a:t>
            </a:r>
            <a:r>
              <a:rPr lang="en-US" sz="1800" b="1" dirty="0">
                <a:solidFill>
                  <a:srgbClr val="FF0000"/>
                </a:solidFill>
              </a:rPr>
              <a:t>December 5, 2019</a:t>
            </a:r>
            <a:r>
              <a:rPr lang="en-US" sz="1800" b="1" dirty="0"/>
              <a:t>. </a:t>
            </a:r>
            <a:r>
              <a:rPr lang="en-US" sz="1800" dirty="0"/>
              <a:t> </a:t>
            </a:r>
          </a:p>
          <a:p>
            <a:pPr marL="0" indent="0">
              <a:buNone/>
            </a:pPr>
            <a:endParaRPr lang="en-US" sz="1800" dirty="0"/>
          </a:p>
          <a:p>
            <a:r>
              <a:rPr lang="en-US" sz="1800" dirty="0"/>
              <a:t>Please send comments regarding any of the draft documents provided to Lujuana Medina at </a:t>
            </a:r>
            <a:r>
              <a:rPr lang="en-US" sz="1800" u="sng" dirty="0">
                <a:hlinkClick r:id="rId3"/>
              </a:rPr>
              <a:t>LMedina@isd.lacounty.gov</a:t>
            </a:r>
            <a:r>
              <a:rPr lang="en-US" sz="1800" dirty="0"/>
              <a:t>. </a:t>
            </a:r>
          </a:p>
          <a:p>
            <a:endParaRPr lang="en-US" dirty="0"/>
          </a:p>
        </p:txBody>
      </p:sp>
      <p:sp>
        <p:nvSpPr>
          <p:cNvPr id="4" name="Google Shape;183;p23">
            <a:extLst>
              <a:ext uri="{FF2B5EF4-FFF2-40B4-BE49-F238E27FC236}">
                <a16:creationId xmlns:a16="http://schemas.microsoft.com/office/drawing/2014/main" id="{F88F1E36-490A-44C0-BC13-AA8F6B13886C}"/>
              </a:ext>
            </a:extLst>
          </p:cNvPr>
          <p:cNvSpPr txBox="1">
            <a:spLocks/>
          </p:cNvSpPr>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00000000-1234-1234-1234-123412341234}" type="slidenum">
              <a:rPr lang="en-US" smtClean="0"/>
              <a:pPr algn="r"/>
              <a:t>7</a:t>
            </a:fld>
            <a:endParaRPr lang="en-US"/>
          </a:p>
        </p:txBody>
      </p:sp>
    </p:spTree>
    <p:extLst>
      <p:ext uri="{BB962C8B-B14F-4D97-AF65-F5344CB8AC3E}">
        <p14:creationId xmlns:p14="http://schemas.microsoft.com/office/powerpoint/2010/main" val="995046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17186"/>
            <a:ext cx="7772400" cy="1553344"/>
          </a:xfrm>
        </p:spPr>
        <p:txBody>
          <a:bodyPr>
            <a:normAutofit fontScale="90000"/>
          </a:bodyPr>
          <a:lstStyle/>
          <a:p>
            <a:pPr algn="r"/>
            <a:br>
              <a:rPr lang="en-US" dirty="0">
                <a:solidFill>
                  <a:schemeClr val="bg1"/>
                </a:solidFill>
                <a:latin typeface="Arial" panose="020B0604020202020204" pitchFamily="34" charset="0"/>
                <a:cs typeface="Arial" panose="020B0604020202020204" pitchFamily="34" charset="0"/>
              </a:rPr>
            </a:br>
            <a:br>
              <a:rPr lang="en-US" dirty="0">
                <a:solidFill>
                  <a:schemeClr val="bg1"/>
                </a:solidFill>
                <a:latin typeface="Arial" panose="020B0604020202020204" pitchFamily="34" charset="0"/>
                <a:cs typeface="Arial" panose="020B0604020202020204" pitchFamily="34" charset="0"/>
              </a:rPr>
            </a:br>
            <a:r>
              <a:rPr lang="en-US" dirty="0">
                <a:solidFill>
                  <a:schemeClr val="bg1"/>
                </a:solidFill>
                <a:latin typeface="Arial" panose="020B0604020202020204" pitchFamily="34" charset="0"/>
                <a:cs typeface="Arial" panose="020B0604020202020204" pitchFamily="34" charset="0"/>
              </a:rPr>
              <a:t>Questions?</a:t>
            </a:r>
          </a:p>
        </p:txBody>
      </p:sp>
      <p:sp>
        <p:nvSpPr>
          <p:cNvPr id="6" name="Subtitle 5">
            <a:extLst>
              <a:ext uri="{FF2B5EF4-FFF2-40B4-BE49-F238E27FC236}">
                <a16:creationId xmlns:a16="http://schemas.microsoft.com/office/drawing/2014/main" id="{97286E89-41D9-47ED-A1DC-95C81F7223CB}"/>
              </a:ext>
            </a:extLst>
          </p:cNvPr>
          <p:cNvSpPr>
            <a:spLocks noGrp="1"/>
          </p:cNvSpPr>
          <p:nvPr>
            <p:ph type="subTitle" idx="1"/>
          </p:nvPr>
        </p:nvSpPr>
        <p:spPr/>
        <p:txBody>
          <a:bodyPr>
            <a:noAutofit/>
          </a:bodyPr>
          <a:lstStyle/>
          <a:p>
            <a:pPr>
              <a:spcBef>
                <a:spcPts val="0"/>
              </a:spcBef>
            </a:pPr>
            <a:r>
              <a:rPr lang="en-US" sz="1100" dirty="0" err="1"/>
              <a:t>Lujuana</a:t>
            </a:r>
            <a:r>
              <a:rPr lang="en-US" sz="1100" dirty="0"/>
              <a:t> Medina</a:t>
            </a:r>
          </a:p>
          <a:p>
            <a:pPr>
              <a:spcBef>
                <a:spcPts val="0"/>
              </a:spcBef>
            </a:pPr>
            <a:r>
              <a:rPr lang="en-US" sz="1100" dirty="0"/>
              <a:t>Manager</a:t>
            </a:r>
          </a:p>
          <a:p>
            <a:pPr>
              <a:spcBef>
                <a:spcPts val="0"/>
              </a:spcBef>
            </a:pPr>
            <a:r>
              <a:rPr lang="en-US" sz="1100" dirty="0"/>
              <a:t>323.881.3971</a:t>
            </a:r>
          </a:p>
          <a:p>
            <a:pPr>
              <a:spcBef>
                <a:spcPts val="0"/>
              </a:spcBef>
            </a:pPr>
            <a:r>
              <a:rPr lang="en-US" sz="1100" dirty="0">
                <a:hlinkClick r:id="rId4"/>
              </a:rPr>
              <a:t>LMedina@isd.lacounty.gov</a:t>
            </a:r>
            <a:endParaRPr lang="en-US" sz="1100" dirty="0"/>
          </a:p>
          <a:p>
            <a:pPr>
              <a:spcBef>
                <a:spcPts val="0"/>
              </a:spcBef>
            </a:pPr>
            <a:endParaRPr lang="en-US" sz="1100" dirty="0"/>
          </a:p>
          <a:p>
            <a:pPr>
              <a:spcBef>
                <a:spcPts val="0"/>
              </a:spcBef>
            </a:pPr>
            <a:r>
              <a:rPr lang="en-US" sz="1100" dirty="0"/>
              <a:t>Fernanda Craig</a:t>
            </a:r>
          </a:p>
          <a:p>
            <a:pPr>
              <a:spcBef>
                <a:spcPts val="0"/>
              </a:spcBef>
            </a:pPr>
            <a:r>
              <a:rPr lang="en-US" sz="1100" dirty="0"/>
              <a:t>Program Manager</a:t>
            </a:r>
          </a:p>
          <a:p>
            <a:pPr>
              <a:spcBef>
                <a:spcPts val="0"/>
              </a:spcBef>
            </a:pPr>
            <a:r>
              <a:rPr lang="en-US" sz="1100" dirty="0"/>
              <a:t>323.265.8106</a:t>
            </a:r>
          </a:p>
          <a:p>
            <a:pPr>
              <a:spcBef>
                <a:spcPts val="0"/>
              </a:spcBef>
            </a:pPr>
            <a:r>
              <a:rPr lang="en-US" sz="1100" dirty="0">
                <a:hlinkClick r:id="rId5"/>
              </a:rPr>
              <a:t>fcraig@isd.lacounty.gov</a:t>
            </a:r>
            <a:endParaRPr lang="en-US" sz="1100" dirty="0"/>
          </a:p>
          <a:p>
            <a:pPr>
              <a:spcBef>
                <a:spcPts val="0"/>
              </a:spcBef>
            </a:pPr>
            <a:endParaRPr lang="en-US" sz="1100" dirty="0"/>
          </a:p>
        </p:txBody>
      </p:sp>
      <p:sp>
        <p:nvSpPr>
          <p:cNvPr id="3" name="Slide Number Placeholder 2">
            <a:extLst>
              <a:ext uri="{FF2B5EF4-FFF2-40B4-BE49-F238E27FC236}">
                <a16:creationId xmlns:a16="http://schemas.microsoft.com/office/drawing/2014/main" id="{F8D0708A-E372-45F4-9891-3C333B43CDA5}"/>
              </a:ext>
            </a:extLst>
          </p:cNvPr>
          <p:cNvSpPr>
            <a:spLocks noGrp="1"/>
          </p:cNvSpPr>
          <p:nvPr>
            <p:ph type="sldNum" sz="quarter" idx="12"/>
          </p:nvPr>
        </p:nvSpPr>
        <p:spPr/>
        <p:txBody>
          <a:bodyPr/>
          <a:lstStyle/>
          <a:p>
            <a:pPr algn="r"/>
            <a:fld id="{90BDCDF1-6A81-421E-9C2B-2AE105F3E69D}" type="slidenum">
              <a:rPr lang="en-US" smtClean="0"/>
              <a:pPr algn="r"/>
              <a:t>8</a:t>
            </a:fld>
            <a:endParaRPr lang="en-US" dirty="0"/>
          </a:p>
        </p:txBody>
      </p:sp>
    </p:spTree>
    <p:extLst>
      <p:ext uri="{BB962C8B-B14F-4D97-AF65-F5344CB8AC3E}">
        <p14:creationId xmlns:p14="http://schemas.microsoft.com/office/powerpoint/2010/main" val="331069753"/>
      </p:ext>
    </p:extLst>
  </p:cSld>
  <p:clrMapOvr>
    <a:masterClrMapping/>
  </p:clrMapOvr>
</p:sld>
</file>

<file path=ppt/theme/theme1.xml><?xml version="1.0" encoding="utf-8"?>
<a:theme xmlns:a="http://schemas.openxmlformats.org/drawingml/2006/main" name="Office Theme">
  <a:themeElements>
    <a:clrScheme name="SoCalREN_Theme1">
      <a:dk1>
        <a:srgbClr val="15435C"/>
      </a:dk1>
      <a:lt1>
        <a:sysClr val="window" lastClr="FFFFFF"/>
      </a:lt1>
      <a:dk2>
        <a:srgbClr val="15435C"/>
      </a:dk2>
      <a:lt2>
        <a:srgbClr val="FFFFFF"/>
      </a:lt2>
      <a:accent1>
        <a:srgbClr val="F69679"/>
      </a:accent1>
      <a:accent2>
        <a:srgbClr val="7ECBB6"/>
      </a:accent2>
      <a:accent3>
        <a:srgbClr val="CA8EA3"/>
      </a:accent3>
      <a:accent4>
        <a:srgbClr val="C5DE92"/>
      </a:accent4>
      <a:accent5>
        <a:srgbClr val="8E4371"/>
      </a:accent5>
      <a:accent6>
        <a:srgbClr val="F26649"/>
      </a:accent6>
      <a:hlink>
        <a:srgbClr val="00977B"/>
      </a:hlink>
      <a:folHlink>
        <a:srgbClr val="A4BF5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oCalREN_General Presentation_10.23.17_template" id="{D1C328EF-4282-4224-BCEF-33E9C18DEAB2}" vid="{231A362C-4E26-43DF-AD4A-C4CFDA2991D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9861</TotalTime>
  <Words>531</Words>
  <Application>Microsoft Office PowerPoint</Application>
  <PresentationFormat>On-screen Show (4:3)</PresentationFormat>
  <Paragraphs>81</Paragraphs>
  <Slides>8</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Courier New</vt:lpstr>
      <vt:lpstr>Roboto</vt:lpstr>
      <vt:lpstr>Wingdings</vt:lpstr>
      <vt:lpstr>Office Theme</vt:lpstr>
      <vt:lpstr>  Multifamily Finance Program</vt:lpstr>
      <vt:lpstr>Purpose</vt:lpstr>
      <vt:lpstr>SoCalREN Multifamily Finance Program</vt:lpstr>
      <vt:lpstr>SoCalREN Multifamily Finance Program </vt:lpstr>
      <vt:lpstr>Credit Enhancement Structure</vt:lpstr>
      <vt:lpstr>SoCalREN Multifamily Finance Program</vt:lpstr>
      <vt:lpstr>Stakeholder Comments on Draft Multifamily Finance Program Implementation Plan </vt:lpstr>
      <vt:lpstr>  Questions?</vt:lpstr>
    </vt:vector>
  </TitlesOfParts>
  <Company>ICFI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Eckold, Ben</dc:creator>
  <cp:lastModifiedBy>Kyllo, Paul</cp:lastModifiedBy>
  <cp:revision>109</cp:revision>
  <dcterms:created xsi:type="dcterms:W3CDTF">2017-10-23T21:23:36Z</dcterms:created>
  <dcterms:modified xsi:type="dcterms:W3CDTF">2019-11-19T21:45:33Z</dcterms:modified>
</cp:coreProperties>
</file>