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Lst>
  <p:notesMasterIdLst>
    <p:notesMasterId r:id="rId28"/>
  </p:notesMasterIdLst>
  <p:sldIdLst>
    <p:sldId id="256" r:id="rId5"/>
    <p:sldId id="257" r:id="rId6"/>
    <p:sldId id="353" r:id="rId7"/>
    <p:sldId id="258" r:id="rId8"/>
    <p:sldId id="334" r:id="rId9"/>
    <p:sldId id="333" r:id="rId10"/>
    <p:sldId id="335" r:id="rId11"/>
    <p:sldId id="354" r:id="rId12"/>
    <p:sldId id="259" r:id="rId13"/>
    <p:sldId id="340" r:id="rId14"/>
    <p:sldId id="356" r:id="rId15"/>
    <p:sldId id="344" r:id="rId16"/>
    <p:sldId id="357" r:id="rId17"/>
    <p:sldId id="260" r:id="rId18"/>
    <p:sldId id="338" r:id="rId19"/>
    <p:sldId id="358" r:id="rId20"/>
    <p:sldId id="261" r:id="rId21"/>
    <p:sldId id="351" r:id="rId22"/>
    <p:sldId id="359" r:id="rId23"/>
    <p:sldId id="339" r:id="rId24"/>
    <p:sldId id="347" r:id="rId25"/>
    <p:sldId id="355" r:id="rId26"/>
    <p:sldId id="35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084977-419D-4A1B-96AC-7D15039F57D2}" v="111" dt="2023-08-17T16:25:07.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31" autoAdjust="0"/>
  </p:normalViewPr>
  <p:slideViewPr>
    <p:cSldViewPr snapToGrid="0">
      <p:cViewPr varScale="1">
        <p:scale>
          <a:sx n="50" d="100"/>
          <a:sy n="50" d="100"/>
        </p:scale>
        <p:origin x="10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tenson, Lara" userId="2a698e72-2223-483c-aacf-50aa5325f677" providerId="ADAL" clId="{4A084977-419D-4A1B-96AC-7D15039F57D2}"/>
    <pc:docChg chg="custSel modSld">
      <pc:chgData name="Ettenson, Lara" userId="2a698e72-2223-483c-aacf-50aa5325f677" providerId="ADAL" clId="{4A084977-419D-4A1B-96AC-7D15039F57D2}" dt="2023-08-29T02:04:13.097" v="1269" actId="20577"/>
      <pc:docMkLst>
        <pc:docMk/>
      </pc:docMkLst>
      <pc:sldChg chg="modSp modNotesTx">
        <pc:chgData name="Ettenson, Lara" userId="2a698e72-2223-483c-aacf-50aa5325f677" providerId="ADAL" clId="{4A084977-419D-4A1B-96AC-7D15039F57D2}" dt="2023-08-17T16:25:18.826" v="654" actId="6549"/>
        <pc:sldMkLst>
          <pc:docMk/>
          <pc:sldMk cId="2730000459" sldId="259"/>
        </pc:sldMkLst>
        <pc:graphicFrameChg chg="mod">
          <ac:chgData name="Ettenson, Lara" userId="2a698e72-2223-483c-aacf-50aa5325f677" providerId="ADAL" clId="{4A084977-419D-4A1B-96AC-7D15039F57D2}" dt="2023-08-17T16:21:38.393" v="105" actId="20577"/>
          <ac:graphicFrameMkLst>
            <pc:docMk/>
            <pc:sldMk cId="2730000459" sldId="259"/>
            <ac:graphicFrameMk id="16" creationId="{18C54AFE-56BB-5E5D-3764-FFBBAC740CB6}"/>
          </ac:graphicFrameMkLst>
        </pc:graphicFrameChg>
      </pc:sldChg>
      <pc:sldChg chg="modNotesTx">
        <pc:chgData name="Ettenson, Lara" userId="2a698e72-2223-483c-aacf-50aa5325f677" providerId="ADAL" clId="{4A084977-419D-4A1B-96AC-7D15039F57D2}" dt="2023-08-29T02:03:05.814" v="1264" actId="20577"/>
        <pc:sldMkLst>
          <pc:docMk/>
          <pc:sldMk cId="1729050233" sldId="260"/>
        </pc:sldMkLst>
      </pc:sldChg>
      <pc:sldChg chg="modNotesTx">
        <pc:chgData name="Ettenson, Lara" userId="2a698e72-2223-483c-aacf-50aa5325f677" providerId="ADAL" clId="{4A084977-419D-4A1B-96AC-7D15039F57D2}" dt="2023-08-17T16:27:48.530" v="871" actId="20577"/>
        <pc:sldMkLst>
          <pc:docMk/>
          <pc:sldMk cId="1533776159" sldId="333"/>
        </pc:sldMkLst>
      </pc:sldChg>
      <pc:sldChg chg="modNotesTx">
        <pc:chgData name="Ettenson, Lara" userId="2a698e72-2223-483c-aacf-50aa5325f677" providerId="ADAL" clId="{4A084977-419D-4A1B-96AC-7D15039F57D2}" dt="2023-08-18T04:23:51.720" v="1260" actId="20577"/>
        <pc:sldMkLst>
          <pc:docMk/>
          <pc:sldMk cId="1409666625" sldId="334"/>
        </pc:sldMkLst>
      </pc:sldChg>
      <pc:sldChg chg="modNotesTx">
        <pc:chgData name="Ettenson, Lara" userId="2a698e72-2223-483c-aacf-50aa5325f677" providerId="ADAL" clId="{4A084977-419D-4A1B-96AC-7D15039F57D2}" dt="2023-08-29T02:04:13.097" v="1269" actId="20577"/>
        <pc:sldMkLst>
          <pc:docMk/>
          <pc:sldMk cId="1523703779" sldId="339"/>
        </pc:sldMkLst>
      </pc:sldChg>
      <pc:sldChg chg="modNotesTx">
        <pc:chgData name="Ettenson, Lara" userId="2a698e72-2223-483c-aacf-50aa5325f677" providerId="ADAL" clId="{4A084977-419D-4A1B-96AC-7D15039F57D2}" dt="2023-08-17T16:24:03.013" v="644"/>
        <pc:sldMkLst>
          <pc:docMk/>
          <pc:sldMk cId="3626388666" sldId="34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F5B462-17CC-4BE6-ACBF-A28DBD9D3039}"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DE2C49F-A2B4-43BA-9667-091DE734B78D}">
      <dgm:prSet/>
      <dgm:spPr/>
      <dgm:t>
        <a:bodyPr/>
        <a:lstStyle/>
        <a:p>
          <a:r>
            <a:rPr lang="en-US" dirty="0"/>
            <a:t>Section 1: Energy Efficiency (EE) @ the CPUC</a:t>
          </a:r>
        </a:p>
      </dgm:t>
    </dgm:pt>
    <dgm:pt modelId="{462A7D9C-146A-46F4-BA9B-29B5F03B237D}" type="parTrans" cxnId="{021188CD-4633-4DC7-9C2C-4B8A01D9500B}">
      <dgm:prSet/>
      <dgm:spPr/>
      <dgm:t>
        <a:bodyPr/>
        <a:lstStyle/>
        <a:p>
          <a:endParaRPr lang="en-US"/>
        </a:p>
      </dgm:t>
    </dgm:pt>
    <dgm:pt modelId="{46C576E2-71CF-4850-90E1-F475FEC39265}" type="sibTrans" cxnId="{021188CD-4633-4DC7-9C2C-4B8A01D9500B}">
      <dgm:prSet/>
      <dgm:spPr/>
      <dgm:t>
        <a:bodyPr/>
        <a:lstStyle/>
        <a:p>
          <a:endParaRPr lang="en-US"/>
        </a:p>
      </dgm:t>
    </dgm:pt>
    <dgm:pt modelId="{E1031E00-6741-4089-9BFD-BAE9FAE4E7CB}">
      <dgm:prSet/>
      <dgm:spPr/>
      <dgm:t>
        <a:bodyPr/>
        <a:lstStyle/>
        <a:p>
          <a:r>
            <a:rPr lang="en-US" dirty="0"/>
            <a:t>Section 2: Players &amp; Roles in the Market-Rate EE Proceeding</a:t>
          </a:r>
        </a:p>
      </dgm:t>
    </dgm:pt>
    <dgm:pt modelId="{A289A801-00CF-414A-B4A5-B1BF006C0432}" type="parTrans" cxnId="{C6E66CFD-3043-47F6-BADF-4B9726C33690}">
      <dgm:prSet/>
      <dgm:spPr/>
      <dgm:t>
        <a:bodyPr/>
        <a:lstStyle/>
        <a:p>
          <a:endParaRPr lang="en-US"/>
        </a:p>
      </dgm:t>
    </dgm:pt>
    <dgm:pt modelId="{7E4FEA6C-152A-4E10-B942-048075726AF4}" type="sibTrans" cxnId="{C6E66CFD-3043-47F6-BADF-4B9726C33690}">
      <dgm:prSet/>
      <dgm:spPr/>
      <dgm:t>
        <a:bodyPr/>
        <a:lstStyle/>
        <a:p>
          <a:endParaRPr lang="en-US"/>
        </a:p>
      </dgm:t>
    </dgm:pt>
    <dgm:pt modelId="{E837A115-ACFC-4083-98BB-BF9EE203CD96}">
      <dgm:prSet/>
      <dgm:spPr/>
      <dgm:t>
        <a:bodyPr/>
        <a:lstStyle/>
        <a:p>
          <a:r>
            <a:rPr lang="en-US" dirty="0"/>
            <a:t>Section 3: Levers to Influence Energy Efficiency</a:t>
          </a:r>
        </a:p>
      </dgm:t>
    </dgm:pt>
    <dgm:pt modelId="{3F37AEA7-E084-4BF7-9191-0A074E5E0B63}" type="parTrans" cxnId="{9F11E3ED-3F13-4514-BBC7-81F5DE79EF66}">
      <dgm:prSet/>
      <dgm:spPr/>
      <dgm:t>
        <a:bodyPr/>
        <a:lstStyle/>
        <a:p>
          <a:endParaRPr lang="en-US"/>
        </a:p>
      </dgm:t>
    </dgm:pt>
    <dgm:pt modelId="{C127A6C0-CECD-47EC-81AC-B215DA3A2A44}" type="sibTrans" cxnId="{9F11E3ED-3F13-4514-BBC7-81F5DE79EF66}">
      <dgm:prSet/>
      <dgm:spPr/>
      <dgm:t>
        <a:bodyPr/>
        <a:lstStyle/>
        <a:p>
          <a:endParaRPr lang="en-US"/>
        </a:p>
      </dgm:t>
    </dgm:pt>
    <dgm:pt modelId="{CA536983-8362-43A7-A5CC-8BF634383FC0}">
      <dgm:prSet/>
      <dgm:spPr/>
      <dgm:t>
        <a:bodyPr/>
        <a:lstStyle/>
        <a:p>
          <a:r>
            <a:rPr lang="en-US" dirty="0"/>
            <a:t>Section 4: Changes to EE Relevant to CAEECC</a:t>
          </a:r>
        </a:p>
      </dgm:t>
    </dgm:pt>
    <dgm:pt modelId="{EF11F166-1FDF-4DA9-8587-23AA7179AF60}" type="parTrans" cxnId="{88F77EEF-4642-4A03-976A-0145426E4C20}">
      <dgm:prSet/>
      <dgm:spPr/>
      <dgm:t>
        <a:bodyPr/>
        <a:lstStyle/>
        <a:p>
          <a:endParaRPr lang="en-US"/>
        </a:p>
      </dgm:t>
    </dgm:pt>
    <dgm:pt modelId="{D9E9880C-D249-45AA-9183-2BB22D041C90}" type="sibTrans" cxnId="{88F77EEF-4642-4A03-976A-0145426E4C20}">
      <dgm:prSet/>
      <dgm:spPr/>
      <dgm:t>
        <a:bodyPr/>
        <a:lstStyle/>
        <a:p>
          <a:endParaRPr lang="en-US"/>
        </a:p>
      </dgm:t>
    </dgm:pt>
    <dgm:pt modelId="{A1FF1414-494F-4F1B-8D6B-52849F537ED6}">
      <dgm:prSet/>
      <dgm:spPr/>
      <dgm:t>
        <a:bodyPr/>
        <a:lstStyle/>
        <a:p>
          <a:r>
            <a:rPr lang="en-US" dirty="0"/>
            <a:t>Section 5: Opportunities for CAEECC to Influence Change</a:t>
          </a:r>
        </a:p>
      </dgm:t>
    </dgm:pt>
    <dgm:pt modelId="{D806B773-0CFD-487C-8FB5-0E53D67A61F0}" type="parTrans" cxnId="{A20E2376-8BD6-4BB6-B37C-BBF250B5ADF3}">
      <dgm:prSet/>
      <dgm:spPr/>
      <dgm:t>
        <a:bodyPr/>
        <a:lstStyle/>
        <a:p>
          <a:endParaRPr lang="en-US"/>
        </a:p>
      </dgm:t>
    </dgm:pt>
    <dgm:pt modelId="{0F0928A7-5D88-41A7-A2A1-7CAD10CE3F55}" type="sibTrans" cxnId="{A20E2376-8BD6-4BB6-B37C-BBF250B5ADF3}">
      <dgm:prSet/>
      <dgm:spPr/>
      <dgm:t>
        <a:bodyPr/>
        <a:lstStyle/>
        <a:p>
          <a:endParaRPr lang="en-US"/>
        </a:p>
      </dgm:t>
    </dgm:pt>
    <dgm:pt modelId="{E69744E5-FC3D-4FBE-95ED-8A2E3A9059C3}" type="pres">
      <dgm:prSet presAssocID="{A6F5B462-17CC-4BE6-ACBF-A28DBD9D3039}" presName="vert0" presStyleCnt="0">
        <dgm:presLayoutVars>
          <dgm:dir/>
          <dgm:animOne val="branch"/>
          <dgm:animLvl val="lvl"/>
        </dgm:presLayoutVars>
      </dgm:prSet>
      <dgm:spPr/>
    </dgm:pt>
    <dgm:pt modelId="{EC992EAD-11E8-448F-A011-4A3739B233A7}" type="pres">
      <dgm:prSet presAssocID="{2DE2C49F-A2B4-43BA-9667-091DE734B78D}" presName="thickLine" presStyleLbl="alignNode1" presStyleIdx="0" presStyleCnt="5"/>
      <dgm:spPr/>
    </dgm:pt>
    <dgm:pt modelId="{B47A0C96-BAC1-46EF-BA23-946A1075352A}" type="pres">
      <dgm:prSet presAssocID="{2DE2C49F-A2B4-43BA-9667-091DE734B78D}" presName="horz1" presStyleCnt="0"/>
      <dgm:spPr/>
    </dgm:pt>
    <dgm:pt modelId="{9AFEB3AB-4F68-48B1-8249-A45D00C86695}" type="pres">
      <dgm:prSet presAssocID="{2DE2C49F-A2B4-43BA-9667-091DE734B78D}" presName="tx1" presStyleLbl="revTx" presStyleIdx="0" presStyleCnt="5"/>
      <dgm:spPr/>
    </dgm:pt>
    <dgm:pt modelId="{16A22900-9A7F-402E-98F0-59CBA5169180}" type="pres">
      <dgm:prSet presAssocID="{2DE2C49F-A2B4-43BA-9667-091DE734B78D}" presName="vert1" presStyleCnt="0"/>
      <dgm:spPr/>
    </dgm:pt>
    <dgm:pt modelId="{6A221092-282A-49F7-8D64-98CBB4D77749}" type="pres">
      <dgm:prSet presAssocID="{E1031E00-6741-4089-9BFD-BAE9FAE4E7CB}" presName="thickLine" presStyleLbl="alignNode1" presStyleIdx="1" presStyleCnt="5"/>
      <dgm:spPr/>
    </dgm:pt>
    <dgm:pt modelId="{FA1BBAF3-6C28-42D3-8F75-216F2894C2FE}" type="pres">
      <dgm:prSet presAssocID="{E1031E00-6741-4089-9BFD-BAE9FAE4E7CB}" presName="horz1" presStyleCnt="0"/>
      <dgm:spPr/>
    </dgm:pt>
    <dgm:pt modelId="{DAF509DC-7606-48EA-A6D9-425635949991}" type="pres">
      <dgm:prSet presAssocID="{E1031E00-6741-4089-9BFD-BAE9FAE4E7CB}" presName="tx1" presStyleLbl="revTx" presStyleIdx="1" presStyleCnt="5"/>
      <dgm:spPr/>
    </dgm:pt>
    <dgm:pt modelId="{46EA42B1-16C9-408C-A498-9D4E628F092C}" type="pres">
      <dgm:prSet presAssocID="{E1031E00-6741-4089-9BFD-BAE9FAE4E7CB}" presName="vert1" presStyleCnt="0"/>
      <dgm:spPr/>
    </dgm:pt>
    <dgm:pt modelId="{2BE81BD5-9F4F-42B6-9F40-AEF8723F2B9B}" type="pres">
      <dgm:prSet presAssocID="{E837A115-ACFC-4083-98BB-BF9EE203CD96}" presName="thickLine" presStyleLbl="alignNode1" presStyleIdx="2" presStyleCnt="5"/>
      <dgm:spPr/>
    </dgm:pt>
    <dgm:pt modelId="{F823B084-1FC4-4286-8A27-FD8920C834D2}" type="pres">
      <dgm:prSet presAssocID="{E837A115-ACFC-4083-98BB-BF9EE203CD96}" presName="horz1" presStyleCnt="0"/>
      <dgm:spPr/>
    </dgm:pt>
    <dgm:pt modelId="{B941906B-5543-4D83-894E-F9329151C2BD}" type="pres">
      <dgm:prSet presAssocID="{E837A115-ACFC-4083-98BB-BF9EE203CD96}" presName="tx1" presStyleLbl="revTx" presStyleIdx="2" presStyleCnt="5"/>
      <dgm:spPr/>
    </dgm:pt>
    <dgm:pt modelId="{442CBC1E-F2E0-4ABA-890C-9AEE1CD204DE}" type="pres">
      <dgm:prSet presAssocID="{E837A115-ACFC-4083-98BB-BF9EE203CD96}" presName="vert1" presStyleCnt="0"/>
      <dgm:spPr/>
    </dgm:pt>
    <dgm:pt modelId="{BDA6830A-E83B-4633-B766-0EF0C36CD0C3}" type="pres">
      <dgm:prSet presAssocID="{CA536983-8362-43A7-A5CC-8BF634383FC0}" presName="thickLine" presStyleLbl="alignNode1" presStyleIdx="3" presStyleCnt="5"/>
      <dgm:spPr/>
    </dgm:pt>
    <dgm:pt modelId="{0214B325-F679-4875-9535-88B1CE654692}" type="pres">
      <dgm:prSet presAssocID="{CA536983-8362-43A7-A5CC-8BF634383FC0}" presName="horz1" presStyleCnt="0"/>
      <dgm:spPr/>
    </dgm:pt>
    <dgm:pt modelId="{3E0F2A87-E643-4E73-94B6-6D8C493FB22D}" type="pres">
      <dgm:prSet presAssocID="{CA536983-8362-43A7-A5CC-8BF634383FC0}" presName="tx1" presStyleLbl="revTx" presStyleIdx="3" presStyleCnt="5"/>
      <dgm:spPr/>
    </dgm:pt>
    <dgm:pt modelId="{E3B482AA-DC74-4698-A133-DCC9D3270A6D}" type="pres">
      <dgm:prSet presAssocID="{CA536983-8362-43A7-A5CC-8BF634383FC0}" presName="vert1" presStyleCnt="0"/>
      <dgm:spPr/>
    </dgm:pt>
    <dgm:pt modelId="{C6BFF999-2C63-4B25-AB75-9170C43E1958}" type="pres">
      <dgm:prSet presAssocID="{A1FF1414-494F-4F1B-8D6B-52849F537ED6}" presName="thickLine" presStyleLbl="alignNode1" presStyleIdx="4" presStyleCnt="5"/>
      <dgm:spPr/>
    </dgm:pt>
    <dgm:pt modelId="{D7AE8E63-9037-4BD4-8E86-B18383E647BD}" type="pres">
      <dgm:prSet presAssocID="{A1FF1414-494F-4F1B-8D6B-52849F537ED6}" presName="horz1" presStyleCnt="0"/>
      <dgm:spPr/>
    </dgm:pt>
    <dgm:pt modelId="{8C740C53-672E-47DA-80AF-BB4525D0BE19}" type="pres">
      <dgm:prSet presAssocID="{A1FF1414-494F-4F1B-8D6B-52849F537ED6}" presName="tx1" presStyleLbl="revTx" presStyleIdx="4" presStyleCnt="5"/>
      <dgm:spPr/>
    </dgm:pt>
    <dgm:pt modelId="{E069915D-C8AE-4964-B55C-BEC295723E44}" type="pres">
      <dgm:prSet presAssocID="{A1FF1414-494F-4F1B-8D6B-52849F537ED6}" presName="vert1" presStyleCnt="0"/>
      <dgm:spPr/>
    </dgm:pt>
  </dgm:ptLst>
  <dgm:cxnLst>
    <dgm:cxn modelId="{F9DA0C02-E142-4B54-886E-D10B1E69C596}" type="presOf" srcId="{CA536983-8362-43A7-A5CC-8BF634383FC0}" destId="{3E0F2A87-E643-4E73-94B6-6D8C493FB22D}" srcOrd="0" destOrd="0" presId="urn:microsoft.com/office/officeart/2008/layout/LinedList"/>
    <dgm:cxn modelId="{0C627333-F6C3-4D72-B623-6B95B142B69F}" type="presOf" srcId="{E1031E00-6741-4089-9BFD-BAE9FAE4E7CB}" destId="{DAF509DC-7606-48EA-A6D9-425635949991}" srcOrd="0" destOrd="0" presId="urn:microsoft.com/office/officeart/2008/layout/LinedList"/>
    <dgm:cxn modelId="{FBC4AB5F-BC95-4635-8D2D-AEA9FD82258E}" type="presOf" srcId="{2DE2C49F-A2B4-43BA-9667-091DE734B78D}" destId="{9AFEB3AB-4F68-48B1-8249-A45D00C86695}" srcOrd="0" destOrd="0" presId="urn:microsoft.com/office/officeart/2008/layout/LinedList"/>
    <dgm:cxn modelId="{EE9CC471-A8DC-4DD1-BE18-6BA5BE94A831}" type="presOf" srcId="{E837A115-ACFC-4083-98BB-BF9EE203CD96}" destId="{B941906B-5543-4D83-894E-F9329151C2BD}" srcOrd="0" destOrd="0" presId="urn:microsoft.com/office/officeart/2008/layout/LinedList"/>
    <dgm:cxn modelId="{A20E2376-8BD6-4BB6-B37C-BBF250B5ADF3}" srcId="{A6F5B462-17CC-4BE6-ACBF-A28DBD9D3039}" destId="{A1FF1414-494F-4F1B-8D6B-52849F537ED6}" srcOrd="4" destOrd="0" parTransId="{D806B773-0CFD-487C-8FB5-0E53D67A61F0}" sibTransId="{0F0928A7-5D88-41A7-A2A1-7CAD10CE3F55}"/>
    <dgm:cxn modelId="{335A4D89-9FB1-42E4-B7ED-DB2AD06D22F0}" type="presOf" srcId="{A1FF1414-494F-4F1B-8D6B-52849F537ED6}" destId="{8C740C53-672E-47DA-80AF-BB4525D0BE19}" srcOrd="0" destOrd="0" presId="urn:microsoft.com/office/officeart/2008/layout/LinedList"/>
    <dgm:cxn modelId="{81D1B9B1-B973-43E9-8BFF-49A29C06E3D9}" type="presOf" srcId="{A6F5B462-17CC-4BE6-ACBF-A28DBD9D3039}" destId="{E69744E5-FC3D-4FBE-95ED-8A2E3A9059C3}" srcOrd="0" destOrd="0" presId="urn:microsoft.com/office/officeart/2008/layout/LinedList"/>
    <dgm:cxn modelId="{021188CD-4633-4DC7-9C2C-4B8A01D9500B}" srcId="{A6F5B462-17CC-4BE6-ACBF-A28DBD9D3039}" destId="{2DE2C49F-A2B4-43BA-9667-091DE734B78D}" srcOrd="0" destOrd="0" parTransId="{462A7D9C-146A-46F4-BA9B-29B5F03B237D}" sibTransId="{46C576E2-71CF-4850-90E1-F475FEC39265}"/>
    <dgm:cxn modelId="{9F11E3ED-3F13-4514-BBC7-81F5DE79EF66}" srcId="{A6F5B462-17CC-4BE6-ACBF-A28DBD9D3039}" destId="{E837A115-ACFC-4083-98BB-BF9EE203CD96}" srcOrd="2" destOrd="0" parTransId="{3F37AEA7-E084-4BF7-9191-0A074E5E0B63}" sibTransId="{C127A6C0-CECD-47EC-81AC-B215DA3A2A44}"/>
    <dgm:cxn modelId="{88F77EEF-4642-4A03-976A-0145426E4C20}" srcId="{A6F5B462-17CC-4BE6-ACBF-A28DBD9D3039}" destId="{CA536983-8362-43A7-A5CC-8BF634383FC0}" srcOrd="3" destOrd="0" parTransId="{EF11F166-1FDF-4DA9-8587-23AA7179AF60}" sibTransId="{D9E9880C-D249-45AA-9183-2BB22D041C90}"/>
    <dgm:cxn modelId="{C6E66CFD-3043-47F6-BADF-4B9726C33690}" srcId="{A6F5B462-17CC-4BE6-ACBF-A28DBD9D3039}" destId="{E1031E00-6741-4089-9BFD-BAE9FAE4E7CB}" srcOrd="1" destOrd="0" parTransId="{A289A801-00CF-414A-B4A5-B1BF006C0432}" sibTransId="{7E4FEA6C-152A-4E10-B942-048075726AF4}"/>
    <dgm:cxn modelId="{3C3B7612-7825-4854-98B8-F90FEBE04730}" type="presParOf" srcId="{E69744E5-FC3D-4FBE-95ED-8A2E3A9059C3}" destId="{EC992EAD-11E8-448F-A011-4A3739B233A7}" srcOrd="0" destOrd="0" presId="urn:microsoft.com/office/officeart/2008/layout/LinedList"/>
    <dgm:cxn modelId="{0866E210-74EB-4EA3-A154-BF688A82B571}" type="presParOf" srcId="{E69744E5-FC3D-4FBE-95ED-8A2E3A9059C3}" destId="{B47A0C96-BAC1-46EF-BA23-946A1075352A}" srcOrd="1" destOrd="0" presId="urn:microsoft.com/office/officeart/2008/layout/LinedList"/>
    <dgm:cxn modelId="{4172BF77-9E11-4656-A4DE-45F94924F674}" type="presParOf" srcId="{B47A0C96-BAC1-46EF-BA23-946A1075352A}" destId="{9AFEB3AB-4F68-48B1-8249-A45D00C86695}" srcOrd="0" destOrd="0" presId="urn:microsoft.com/office/officeart/2008/layout/LinedList"/>
    <dgm:cxn modelId="{2CFEBD08-7CA0-4B94-9996-C17BD8A56CE6}" type="presParOf" srcId="{B47A0C96-BAC1-46EF-BA23-946A1075352A}" destId="{16A22900-9A7F-402E-98F0-59CBA5169180}" srcOrd="1" destOrd="0" presId="urn:microsoft.com/office/officeart/2008/layout/LinedList"/>
    <dgm:cxn modelId="{44EC2E34-D0BD-405D-B198-3AE125930DB4}" type="presParOf" srcId="{E69744E5-FC3D-4FBE-95ED-8A2E3A9059C3}" destId="{6A221092-282A-49F7-8D64-98CBB4D77749}" srcOrd="2" destOrd="0" presId="urn:microsoft.com/office/officeart/2008/layout/LinedList"/>
    <dgm:cxn modelId="{944D200F-7334-4A8C-9E47-C5E105400121}" type="presParOf" srcId="{E69744E5-FC3D-4FBE-95ED-8A2E3A9059C3}" destId="{FA1BBAF3-6C28-42D3-8F75-216F2894C2FE}" srcOrd="3" destOrd="0" presId="urn:microsoft.com/office/officeart/2008/layout/LinedList"/>
    <dgm:cxn modelId="{A5D7D66E-3C79-4375-B5FF-86AA07D07EF1}" type="presParOf" srcId="{FA1BBAF3-6C28-42D3-8F75-216F2894C2FE}" destId="{DAF509DC-7606-48EA-A6D9-425635949991}" srcOrd="0" destOrd="0" presId="urn:microsoft.com/office/officeart/2008/layout/LinedList"/>
    <dgm:cxn modelId="{3D816A01-FC6E-4F5B-9389-36FCB8F93FE2}" type="presParOf" srcId="{FA1BBAF3-6C28-42D3-8F75-216F2894C2FE}" destId="{46EA42B1-16C9-408C-A498-9D4E628F092C}" srcOrd="1" destOrd="0" presId="urn:microsoft.com/office/officeart/2008/layout/LinedList"/>
    <dgm:cxn modelId="{6CD372B7-427F-49A2-93BB-02F7621F6EB3}" type="presParOf" srcId="{E69744E5-FC3D-4FBE-95ED-8A2E3A9059C3}" destId="{2BE81BD5-9F4F-42B6-9F40-AEF8723F2B9B}" srcOrd="4" destOrd="0" presId="urn:microsoft.com/office/officeart/2008/layout/LinedList"/>
    <dgm:cxn modelId="{3D14F3A3-3BAD-4C41-9312-033B0F12B79C}" type="presParOf" srcId="{E69744E5-FC3D-4FBE-95ED-8A2E3A9059C3}" destId="{F823B084-1FC4-4286-8A27-FD8920C834D2}" srcOrd="5" destOrd="0" presId="urn:microsoft.com/office/officeart/2008/layout/LinedList"/>
    <dgm:cxn modelId="{9829D02D-B913-4936-A063-013422B683B2}" type="presParOf" srcId="{F823B084-1FC4-4286-8A27-FD8920C834D2}" destId="{B941906B-5543-4D83-894E-F9329151C2BD}" srcOrd="0" destOrd="0" presId="urn:microsoft.com/office/officeart/2008/layout/LinedList"/>
    <dgm:cxn modelId="{5CA1B646-D94D-43E7-AF63-B811145CAA6A}" type="presParOf" srcId="{F823B084-1FC4-4286-8A27-FD8920C834D2}" destId="{442CBC1E-F2E0-4ABA-890C-9AEE1CD204DE}" srcOrd="1" destOrd="0" presId="urn:microsoft.com/office/officeart/2008/layout/LinedList"/>
    <dgm:cxn modelId="{2616EB5B-F2CA-4179-B784-BA755C4C3935}" type="presParOf" srcId="{E69744E5-FC3D-4FBE-95ED-8A2E3A9059C3}" destId="{BDA6830A-E83B-4633-B766-0EF0C36CD0C3}" srcOrd="6" destOrd="0" presId="urn:microsoft.com/office/officeart/2008/layout/LinedList"/>
    <dgm:cxn modelId="{F3C02DAF-991F-41EE-821E-4F806D639188}" type="presParOf" srcId="{E69744E5-FC3D-4FBE-95ED-8A2E3A9059C3}" destId="{0214B325-F679-4875-9535-88B1CE654692}" srcOrd="7" destOrd="0" presId="urn:microsoft.com/office/officeart/2008/layout/LinedList"/>
    <dgm:cxn modelId="{966A50C3-863D-44B7-8A1B-937B9C4C8605}" type="presParOf" srcId="{0214B325-F679-4875-9535-88B1CE654692}" destId="{3E0F2A87-E643-4E73-94B6-6D8C493FB22D}" srcOrd="0" destOrd="0" presId="urn:microsoft.com/office/officeart/2008/layout/LinedList"/>
    <dgm:cxn modelId="{BFE07D97-A390-47B1-8844-3D40CDAC773A}" type="presParOf" srcId="{0214B325-F679-4875-9535-88B1CE654692}" destId="{E3B482AA-DC74-4698-A133-DCC9D3270A6D}" srcOrd="1" destOrd="0" presId="urn:microsoft.com/office/officeart/2008/layout/LinedList"/>
    <dgm:cxn modelId="{59D175C4-614C-4205-B770-BD9DE196E95A}" type="presParOf" srcId="{E69744E5-FC3D-4FBE-95ED-8A2E3A9059C3}" destId="{C6BFF999-2C63-4B25-AB75-9170C43E1958}" srcOrd="8" destOrd="0" presId="urn:microsoft.com/office/officeart/2008/layout/LinedList"/>
    <dgm:cxn modelId="{D804A3FC-2439-4201-9FAD-ADDAAFC18548}" type="presParOf" srcId="{E69744E5-FC3D-4FBE-95ED-8A2E3A9059C3}" destId="{D7AE8E63-9037-4BD4-8E86-B18383E647BD}" srcOrd="9" destOrd="0" presId="urn:microsoft.com/office/officeart/2008/layout/LinedList"/>
    <dgm:cxn modelId="{D59DCA5D-3FC5-4E57-BBBB-FD04397AC62D}" type="presParOf" srcId="{D7AE8E63-9037-4BD4-8E86-B18383E647BD}" destId="{8C740C53-672E-47DA-80AF-BB4525D0BE19}" srcOrd="0" destOrd="0" presId="urn:microsoft.com/office/officeart/2008/layout/LinedList"/>
    <dgm:cxn modelId="{BABCD078-C2CE-4038-8265-7A5D48E86750}" type="presParOf" srcId="{D7AE8E63-9037-4BD4-8E86-B18383E647BD}" destId="{E069915D-C8AE-4964-B55C-BEC295723E4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56F247-D8C6-4692-B2C2-5138D3835BA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41138508-27A6-491E-8DD9-EC8BE1B4E682}">
      <dgm:prSet phldrT="[Text]" custT="1"/>
      <dgm:spPr/>
      <dgm:t>
        <a:bodyPr/>
        <a:lstStyle/>
        <a:p>
          <a:pPr rtl="0"/>
          <a:r>
            <a:rPr lang="en-US" sz="2200"/>
            <a:t>Each PA: Request budget through an application</a:t>
          </a:r>
        </a:p>
      </dgm:t>
    </dgm:pt>
    <dgm:pt modelId="{013581F6-62F1-4140-9CCE-BB61E6737EA2}" type="parTrans" cxnId="{04FB298D-1F35-4940-A835-A0AEBCE346B9}">
      <dgm:prSet/>
      <dgm:spPr/>
      <dgm:t>
        <a:bodyPr/>
        <a:lstStyle/>
        <a:p>
          <a:endParaRPr lang="en-US" sz="2200"/>
        </a:p>
      </dgm:t>
    </dgm:pt>
    <dgm:pt modelId="{29BF4BB8-AAEA-4429-A4F9-F9ED3AD79C89}" type="sibTrans" cxnId="{04FB298D-1F35-4940-A835-A0AEBCE346B9}">
      <dgm:prSet/>
      <dgm:spPr/>
      <dgm:t>
        <a:bodyPr/>
        <a:lstStyle/>
        <a:p>
          <a:endParaRPr lang="en-US" sz="2200"/>
        </a:p>
      </dgm:t>
    </dgm:pt>
    <dgm:pt modelId="{8CDA822C-6520-4E42-87B1-6513BA8290A5}">
      <dgm:prSet phldrT="[Text]" custT="1"/>
      <dgm:spPr/>
      <dgm:t>
        <a:bodyPr/>
        <a:lstStyle/>
        <a:p>
          <a:pPr rtl="0"/>
          <a:r>
            <a:rPr lang="en-US" sz="2200"/>
            <a:t>Approved if “just and reasonable” &amp;</a:t>
          </a:r>
          <a:r>
            <a:rPr lang="en-US" sz="2200">
              <a:latin typeface="Calibri Light" panose="020F0302020204030204"/>
            </a:rPr>
            <a:t> </a:t>
          </a:r>
          <a:r>
            <a:rPr lang="en-US" sz="2200"/>
            <a:t> compliant with Commission direction</a:t>
          </a:r>
          <a:r>
            <a:rPr lang="en-US" sz="2200">
              <a:latin typeface="Calibri Light" panose="020F0302020204030204"/>
            </a:rPr>
            <a:t> </a:t>
          </a:r>
          <a:endParaRPr lang="en-US" sz="2200"/>
        </a:p>
      </dgm:t>
    </dgm:pt>
    <dgm:pt modelId="{B20B8C73-5820-4DE9-8B8A-51A6F97B9E83}" type="parTrans" cxnId="{B121EFBC-84EF-4CE3-B4D0-1BD0B0D1F106}">
      <dgm:prSet/>
      <dgm:spPr/>
      <dgm:t>
        <a:bodyPr/>
        <a:lstStyle/>
        <a:p>
          <a:endParaRPr lang="en-US" sz="2200"/>
        </a:p>
      </dgm:t>
    </dgm:pt>
    <dgm:pt modelId="{B24435B9-50AA-4C94-9365-1F98C506D678}" type="sibTrans" cxnId="{B121EFBC-84EF-4CE3-B4D0-1BD0B0D1F106}">
      <dgm:prSet/>
      <dgm:spPr/>
      <dgm:t>
        <a:bodyPr/>
        <a:lstStyle/>
        <a:p>
          <a:endParaRPr lang="en-US" sz="2200"/>
        </a:p>
      </dgm:t>
    </dgm:pt>
    <dgm:pt modelId="{9FC3DE78-DF3B-43E7-A504-8F9D035509C6}">
      <dgm:prSet phldrT="[Text]" custT="1"/>
      <dgm:spPr/>
      <dgm:t>
        <a:bodyPr/>
        <a:lstStyle/>
        <a:p>
          <a:r>
            <a:rPr lang="en-US" sz="2200"/>
            <a:t>IOUs collect $$ from electric and gas customers</a:t>
          </a:r>
        </a:p>
      </dgm:t>
    </dgm:pt>
    <dgm:pt modelId="{D17FB14D-B2C2-47CB-AF31-DC9708181A60}" type="parTrans" cxnId="{5976CFF8-75F2-407E-8A03-9DBCF228B71D}">
      <dgm:prSet/>
      <dgm:spPr/>
      <dgm:t>
        <a:bodyPr/>
        <a:lstStyle/>
        <a:p>
          <a:endParaRPr lang="en-US" sz="2200"/>
        </a:p>
      </dgm:t>
    </dgm:pt>
    <dgm:pt modelId="{0D736EDD-0C36-4BBE-9784-D46CB1F3CF28}" type="sibTrans" cxnId="{5976CFF8-75F2-407E-8A03-9DBCF228B71D}">
      <dgm:prSet/>
      <dgm:spPr/>
      <dgm:t>
        <a:bodyPr/>
        <a:lstStyle/>
        <a:p>
          <a:endParaRPr lang="en-US" sz="2200"/>
        </a:p>
      </dgm:t>
    </dgm:pt>
    <dgm:pt modelId="{75DEC538-9741-4FB2-9D0F-364B879F36D9}">
      <dgm:prSet phldrT="[Text]" custT="1"/>
      <dgm:spPr/>
      <dgm:t>
        <a:bodyPr/>
        <a:lstStyle/>
        <a:p>
          <a:r>
            <a:rPr lang="en-US" sz="2200"/>
            <a:t>IOUs pass approved budget amounts to RENs and CCAs</a:t>
          </a:r>
        </a:p>
      </dgm:t>
    </dgm:pt>
    <dgm:pt modelId="{0E33CFAD-9954-43E4-A3FC-7B62DCE1ED3A}" type="parTrans" cxnId="{D2BE8473-798F-4DD1-BAB8-C5537C84037B}">
      <dgm:prSet/>
      <dgm:spPr/>
      <dgm:t>
        <a:bodyPr/>
        <a:lstStyle/>
        <a:p>
          <a:endParaRPr lang="en-US" sz="2200"/>
        </a:p>
      </dgm:t>
    </dgm:pt>
    <dgm:pt modelId="{17EB5F84-F551-4344-9678-67222987933B}" type="sibTrans" cxnId="{D2BE8473-798F-4DD1-BAB8-C5537C84037B}">
      <dgm:prSet/>
      <dgm:spPr/>
      <dgm:t>
        <a:bodyPr/>
        <a:lstStyle/>
        <a:p>
          <a:endParaRPr lang="en-US" sz="2200"/>
        </a:p>
      </dgm:t>
    </dgm:pt>
    <dgm:pt modelId="{C61621B0-01E7-4892-B292-B5CF25431EBF}">
      <dgm:prSet phldrT="[Text]" custT="1"/>
      <dgm:spPr/>
      <dgm:t>
        <a:bodyPr/>
        <a:lstStyle/>
        <a:p>
          <a:r>
            <a:rPr lang="en-US" sz="2200"/>
            <a:t>PAs spend budget; apply unspent $ to offset future collection</a:t>
          </a:r>
        </a:p>
      </dgm:t>
    </dgm:pt>
    <dgm:pt modelId="{5D4F68E9-092B-4157-A274-5707DCC85B77}" type="parTrans" cxnId="{41931568-9673-46D3-B1CA-DE30F84371A6}">
      <dgm:prSet/>
      <dgm:spPr/>
      <dgm:t>
        <a:bodyPr/>
        <a:lstStyle/>
        <a:p>
          <a:endParaRPr lang="en-US" sz="2200"/>
        </a:p>
      </dgm:t>
    </dgm:pt>
    <dgm:pt modelId="{35DB9366-4DB4-4E11-BAFD-F5A452A884D4}" type="sibTrans" cxnId="{41931568-9673-46D3-B1CA-DE30F84371A6}">
      <dgm:prSet/>
      <dgm:spPr/>
      <dgm:t>
        <a:bodyPr/>
        <a:lstStyle/>
        <a:p>
          <a:endParaRPr lang="en-US" sz="2200"/>
        </a:p>
      </dgm:t>
    </dgm:pt>
    <dgm:pt modelId="{27FB3F28-9249-4C9A-8DD8-27F25D2BA9FF}" type="pres">
      <dgm:prSet presAssocID="{2456F247-D8C6-4692-B2C2-5138D3835BA4}" presName="cycle" presStyleCnt="0">
        <dgm:presLayoutVars>
          <dgm:dir/>
          <dgm:resizeHandles val="exact"/>
        </dgm:presLayoutVars>
      </dgm:prSet>
      <dgm:spPr/>
    </dgm:pt>
    <dgm:pt modelId="{AF43C20C-7A6B-4E1A-8DDA-FF2C957C615B}" type="pres">
      <dgm:prSet presAssocID="{41138508-27A6-491E-8DD9-EC8BE1B4E682}" presName="node" presStyleLbl="node1" presStyleIdx="0" presStyleCnt="5" custScaleX="149579" custRadScaleRad="86351" custRadScaleInc="-2177">
        <dgm:presLayoutVars>
          <dgm:bulletEnabled val="1"/>
        </dgm:presLayoutVars>
      </dgm:prSet>
      <dgm:spPr/>
    </dgm:pt>
    <dgm:pt modelId="{EADA8F0D-E48E-47D1-B300-E63F947D1750}" type="pres">
      <dgm:prSet presAssocID="{41138508-27A6-491E-8DD9-EC8BE1B4E682}" presName="spNode" presStyleCnt="0"/>
      <dgm:spPr/>
    </dgm:pt>
    <dgm:pt modelId="{FFB9D9C9-388E-45A2-8448-152C4F517BB4}" type="pres">
      <dgm:prSet presAssocID="{29BF4BB8-AAEA-4429-A4F9-F9ED3AD79C89}" presName="sibTrans" presStyleLbl="sibTrans1D1" presStyleIdx="0" presStyleCnt="5"/>
      <dgm:spPr/>
    </dgm:pt>
    <dgm:pt modelId="{D3B656A8-D9C3-4240-A990-D1F4510CCFB6}" type="pres">
      <dgm:prSet presAssocID="{8CDA822C-6520-4E42-87B1-6513BA8290A5}" presName="node" presStyleLbl="node1" presStyleIdx="1" presStyleCnt="5" custScaleX="150083" custScaleY="121612" custRadScaleRad="96246" custRadScaleInc="38221">
        <dgm:presLayoutVars>
          <dgm:bulletEnabled val="1"/>
        </dgm:presLayoutVars>
      </dgm:prSet>
      <dgm:spPr/>
    </dgm:pt>
    <dgm:pt modelId="{8C74FAF9-4984-408A-9394-FD2DFAE88457}" type="pres">
      <dgm:prSet presAssocID="{8CDA822C-6520-4E42-87B1-6513BA8290A5}" presName="spNode" presStyleCnt="0"/>
      <dgm:spPr/>
    </dgm:pt>
    <dgm:pt modelId="{F3ABD126-D6D5-4569-BB53-AC1EA62ABE11}" type="pres">
      <dgm:prSet presAssocID="{B24435B9-50AA-4C94-9365-1F98C506D678}" presName="sibTrans" presStyleLbl="sibTrans1D1" presStyleIdx="1" presStyleCnt="5"/>
      <dgm:spPr/>
    </dgm:pt>
    <dgm:pt modelId="{EE616C63-9874-4447-98AE-30B5A45F21C1}" type="pres">
      <dgm:prSet presAssocID="{9FC3DE78-DF3B-43E7-A504-8F9D035509C6}" presName="node" presStyleLbl="node1" presStyleIdx="2" presStyleCnt="5" custScaleX="117524" custScaleY="100392" custRadScaleRad="100418" custRadScaleInc="721">
        <dgm:presLayoutVars>
          <dgm:bulletEnabled val="1"/>
        </dgm:presLayoutVars>
      </dgm:prSet>
      <dgm:spPr/>
    </dgm:pt>
    <dgm:pt modelId="{E609A8B0-6AFA-4D76-997F-122F5A1A4948}" type="pres">
      <dgm:prSet presAssocID="{9FC3DE78-DF3B-43E7-A504-8F9D035509C6}" presName="spNode" presStyleCnt="0"/>
      <dgm:spPr/>
    </dgm:pt>
    <dgm:pt modelId="{4D3D58F2-13A9-43C8-BB8E-1C733AF4C009}" type="pres">
      <dgm:prSet presAssocID="{0D736EDD-0C36-4BBE-9784-D46CB1F3CF28}" presName="sibTrans" presStyleLbl="sibTrans1D1" presStyleIdx="2" presStyleCnt="5"/>
      <dgm:spPr/>
    </dgm:pt>
    <dgm:pt modelId="{3937B212-B677-41E4-874D-32DC275C4B72}" type="pres">
      <dgm:prSet presAssocID="{75DEC538-9741-4FB2-9D0F-364B879F36D9}" presName="node" presStyleLbl="node1" presStyleIdx="3" presStyleCnt="5" custScaleX="125707" custScaleY="106868">
        <dgm:presLayoutVars>
          <dgm:bulletEnabled val="1"/>
        </dgm:presLayoutVars>
      </dgm:prSet>
      <dgm:spPr/>
    </dgm:pt>
    <dgm:pt modelId="{AF0E3AC5-87AA-4EB0-8303-0564C7140421}" type="pres">
      <dgm:prSet presAssocID="{75DEC538-9741-4FB2-9D0F-364B879F36D9}" presName="spNode" presStyleCnt="0"/>
      <dgm:spPr/>
    </dgm:pt>
    <dgm:pt modelId="{F03D3A5C-6CA0-4BD5-8D70-1D205CAAB102}" type="pres">
      <dgm:prSet presAssocID="{17EB5F84-F551-4344-9678-67222987933B}" presName="sibTrans" presStyleLbl="sibTrans1D1" presStyleIdx="3" presStyleCnt="5"/>
      <dgm:spPr/>
    </dgm:pt>
    <dgm:pt modelId="{2F12D1C1-50AF-4762-A568-F80081C1CF1C}" type="pres">
      <dgm:prSet presAssocID="{C61621B0-01E7-4892-B292-B5CF25431EBF}" presName="node" presStyleLbl="node1" presStyleIdx="4" presStyleCnt="5" custScaleX="148384" custScaleY="111436" custRadScaleRad="97261" custRadScaleInc="-38966">
        <dgm:presLayoutVars>
          <dgm:bulletEnabled val="1"/>
        </dgm:presLayoutVars>
      </dgm:prSet>
      <dgm:spPr/>
    </dgm:pt>
    <dgm:pt modelId="{238C22AF-40AB-453D-8899-C29D1A8779B5}" type="pres">
      <dgm:prSet presAssocID="{C61621B0-01E7-4892-B292-B5CF25431EBF}" presName="spNode" presStyleCnt="0"/>
      <dgm:spPr/>
    </dgm:pt>
    <dgm:pt modelId="{8F41CD42-A557-4C8C-B373-3E5AE552E8F2}" type="pres">
      <dgm:prSet presAssocID="{35DB9366-4DB4-4E11-BAFD-F5A452A884D4}" presName="sibTrans" presStyleLbl="sibTrans1D1" presStyleIdx="4" presStyleCnt="5"/>
      <dgm:spPr/>
    </dgm:pt>
  </dgm:ptLst>
  <dgm:cxnLst>
    <dgm:cxn modelId="{46FDF21F-F4E9-4BE2-9ABC-79AA32FE7962}" type="presOf" srcId="{41138508-27A6-491E-8DD9-EC8BE1B4E682}" destId="{AF43C20C-7A6B-4E1A-8DDA-FF2C957C615B}" srcOrd="0" destOrd="0" presId="urn:microsoft.com/office/officeart/2005/8/layout/cycle5"/>
    <dgm:cxn modelId="{293E6126-7AC1-404D-B735-533A186D4CAE}" type="presOf" srcId="{9FC3DE78-DF3B-43E7-A504-8F9D035509C6}" destId="{EE616C63-9874-4447-98AE-30B5A45F21C1}" srcOrd="0" destOrd="0" presId="urn:microsoft.com/office/officeart/2005/8/layout/cycle5"/>
    <dgm:cxn modelId="{E196195D-606B-4F38-8A43-BCCF77743D3A}" type="presOf" srcId="{29BF4BB8-AAEA-4429-A4F9-F9ED3AD79C89}" destId="{FFB9D9C9-388E-45A2-8448-152C4F517BB4}" srcOrd="0" destOrd="0" presId="urn:microsoft.com/office/officeart/2005/8/layout/cycle5"/>
    <dgm:cxn modelId="{12593963-DA7D-46BD-BF4A-816B5E8DBF33}" type="presOf" srcId="{35DB9366-4DB4-4E11-BAFD-F5A452A884D4}" destId="{8F41CD42-A557-4C8C-B373-3E5AE552E8F2}" srcOrd="0" destOrd="0" presId="urn:microsoft.com/office/officeart/2005/8/layout/cycle5"/>
    <dgm:cxn modelId="{41931568-9673-46D3-B1CA-DE30F84371A6}" srcId="{2456F247-D8C6-4692-B2C2-5138D3835BA4}" destId="{C61621B0-01E7-4892-B292-B5CF25431EBF}" srcOrd="4" destOrd="0" parTransId="{5D4F68E9-092B-4157-A274-5707DCC85B77}" sibTransId="{35DB9366-4DB4-4E11-BAFD-F5A452A884D4}"/>
    <dgm:cxn modelId="{D2BE8473-798F-4DD1-BAB8-C5537C84037B}" srcId="{2456F247-D8C6-4692-B2C2-5138D3835BA4}" destId="{75DEC538-9741-4FB2-9D0F-364B879F36D9}" srcOrd="3" destOrd="0" parTransId="{0E33CFAD-9954-43E4-A3FC-7B62DCE1ED3A}" sibTransId="{17EB5F84-F551-4344-9678-67222987933B}"/>
    <dgm:cxn modelId="{04FB298D-1F35-4940-A835-A0AEBCE346B9}" srcId="{2456F247-D8C6-4692-B2C2-5138D3835BA4}" destId="{41138508-27A6-491E-8DD9-EC8BE1B4E682}" srcOrd="0" destOrd="0" parTransId="{013581F6-62F1-4140-9CCE-BB61E6737EA2}" sibTransId="{29BF4BB8-AAEA-4429-A4F9-F9ED3AD79C89}"/>
    <dgm:cxn modelId="{8EE3128F-CD65-41C6-A0B1-772FBE70A343}" type="presOf" srcId="{0D736EDD-0C36-4BBE-9784-D46CB1F3CF28}" destId="{4D3D58F2-13A9-43C8-BB8E-1C733AF4C009}" srcOrd="0" destOrd="0" presId="urn:microsoft.com/office/officeart/2005/8/layout/cycle5"/>
    <dgm:cxn modelId="{4CDDFAA2-E80A-46AD-A97F-32DC0CADD91C}" type="presOf" srcId="{17EB5F84-F551-4344-9678-67222987933B}" destId="{F03D3A5C-6CA0-4BD5-8D70-1D205CAAB102}" srcOrd="0" destOrd="0" presId="urn:microsoft.com/office/officeart/2005/8/layout/cycle5"/>
    <dgm:cxn modelId="{B121EFBC-84EF-4CE3-B4D0-1BD0B0D1F106}" srcId="{2456F247-D8C6-4692-B2C2-5138D3835BA4}" destId="{8CDA822C-6520-4E42-87B1-6513BA8290A5}" srcOrd="1" destOrd="0" parTransId="{B20B8C73-5820-4DE9-8B8A-51A6F97B9E83}" sibTransId="{B24435B9-50AA-4C94-9365-1F98C506D678}"/>
    <dgm:cxn modelId="{E2EE8EC2-00F0-4C69-A9D0-381DE4825BB9}" type="presOf" srcId="{75DEC538-9741-4FB2-9D0F-364B879F36D9}" destId="{3937B212-B677-41E4-874D-32DC275C4B72}" srcOrd="0" destOrd="0" presId="urn:microsoft.com/office/officeart/2005/8/layout/cycle5"/>
    <dgm:cxn modelId="{CFEC99D6-2485-4522-BEFF-9A8F25591948}" type="presOf" srcId="{8CDA822C-6520-4E42-87B1-6513BA8290A5}" destId="{D3B656A8-D9C3-4240-A990-D1F4510CCFB6}" srcOrd="0" destOrd="0" presId="urn:microsoft.com/office/officeart/2005/8/layout/cycle5"/>
    <dgm:cxn modelId="{C987E7E0-1AB3-4115-83C9-84AD6DD23C45}" type="presOf" srcId="{2456F247-D8C6-4692-B2C2-5138D3835BA4}" destId="{27FB3F28-9249-4C9A-8DD8-27F25D2BA9FF}" srcOrd="0" destOrd="0" presId="urn:microsoft.com/office/officeart/2005/8/layout/cycle5"/>
    <dgm:cxn modelId="{BD8A47E9-30A9-42AF-8844-AD8E482F63F3}" type="presOf" srcId="{B24435B9-50AA-4C94-9365-1F98C506D678}" destId="{F3ABD126-D6D5-4569-BB53-AC1EA62ABE11}" srcOrd="0" destOrd="0" presId="urn:microsoft.com/office/officeart/2005/8/layout/cycle5"/>
    <dgm:cxn modelId="{58B4ADEE-B9D6-4445-BB59-5D96BAA06030}" type="presOf" srcId="{C61621B0-01E7-4892-B292-B5CF25431EBF}" destId="{2F12D1C1-50AF-4762-A568-F80081C1CF1C}" srcOrd="0" destOrd="0" presId="urn:microsoft.com/office/officeart/2005/8/layout/cycle5"/>
    <dgm:cxn modelId="{5976CFF8-75F2-407E-8A03-9DBCF228B71D}" srcId="{2456F247-D8C6-4692-B2C2-5138D3835BA4}" destId="{9FC3DE78-DF3B-43E7-A504-8F9D035509C6}" srcOrd="2" destOrd="0" parTransId="{D17FB14D-B2C2-47CB-AF31-DC9708181A60}" sibTransId="{0D736EDD-0C36-4BBE-9784-D46CB1F3CF28}"/>
    <dgm:cxn modelId="{D3C5A0DE-4BC2-48AB-9788-556C4D7E7D45}" type="presParOf" srcId="{27FB3F28-9249-4C9A-8DD8-27F25D2BA9FF}" destId="{AF43C20C-7A6B-4E1A-8DDA-FF2C957C615B}" srcOrd="0" destOrd="0" presId="urn:microsoft.com/office/officeart/2005/8/layout/cycle5"/>
    <dgm:cxn modelId="{77C0F5DA-D9EF-48ED-AB84-C55382200287}" type="presParOf" srcId="{27FB3F28-9249-4C9A-8DD8-27F25D2BA9FF}" destId="{EADA8F0D-E48E-47D1-B300-E63F947D1750}" srcOrd="1" destOrd="0" presId="urn:microsoft.com/office/officeart/2005/8/layout/cycle5"/>
    <dgm:cxn modelId="{099BA351-FD07-413D-B0CF-AE6F49F4F6FF}" type="presParOf" srcId="{27FB3F28-9249-4C9A-8DD8-27F25D2BA9FF}" destId="{FFB9D9C9-388E-45A2-8448-152C4F517BB4}" srcOrd="2" destOrd="0" presId="urn:microsoft.com/office/officeart/2005/8/layout/cycle5"/>
    <dgm:cxn modelId="{69294C25-0BE2-4861-A5D7-7A1E40E467D9}" type="presParOf" srcId="{27FB3F28-9249-4C9A-8DD8-27F25D2BA9FF}" destId="{D3B656A8-D9C3-4240-A990-D1F4510CCFB6}" srcOrd="3" destOrd="0" presId="urn:microsoft.com/office/officeart/2005/8/layout/cycle5"/>
    <dgm:cxn modelId="{E9EF022F-9979-49A8-8CE4-7FDD55D20CA8}" type="presParOf" srcId="{27FB3F28-9249-4C9A-8DD8-27F25D2BA9FF}" destId="{8C74FAF9-4984-408A-9394-FD2DFAE88457}" srcOrd="4" destOrd="0" presId="urn:microsoft.com/office/officeart/2005/8/layout/cycle5"/>
    <dgm:cxn modelId="{6750BBA5-8807-4076-A69A-769AA1FE47BC}" type="presParOf" srcId="{27FB3F28-9249-4C9A-8DD8-27F25D2BA9FF}" destId="{F3ABD126-D6D5-4569-BB53-AC1EA62ABE11}" srcOrd="5" destOrd="0" presId="urn:microsoft.com/office/officeart/2005/8/layout/cycle5"/>
    <dgm:cxn modelId="{A4F85960-5A11-4EDF-8CAA-7EB8DFFA407B}" type="presParOf" srcId="{27FB3F28-9249-4C9A-8DD8-27F25D2BA9FF}" destId="{EE616C63-9874-4447-98AE-30B5A45F21C1}" srcOrd="6" destOrd="0" presId="urn:microsoft.com/office/officeart/2005/8/layout/cycle5"/>
    <dgm:cxn modelId="{5892F06B-DCDB-4536-AD81-5C3A0A602758}" type="presParOf" srcId="{27FB3F28-9249-4C9A-8DD8-27F25D2BA9FF}" destId="{E609A8B0-6AFA-4D76-997F-122F5A1A4948}" srcOrd="7" destOrd="0" presId="urn:microsoft.com/office/officeart/2005/8/layout/cycle5"/>
    <dgm:cxn modelId="{E9C9020B-3789-4724-9720-860BF648DEE1}" type="presParOf" srcId="{27FB3F28-9249-4C9A-8DD8-27F25D2BA9FF}" destId="{4D3D58F2-13A9-43C8-BB8E-1C733AF4C009}" srcOrd="8" destOrd="0" presId="urn:microsoft.com/office/officeart/2005/8/layout/cycle5"/>
    <dgm:cxn modelId="{4AAB69E4-9413-4C92-AE3B-5FE7FB34DDC1}" type="presParOf" srcId="{27FB3F28-9249-4C9A-8DD8-27F25D2BA9FF}" destId="{3937B212-B677-41E4-874D-32DC275C4B72}" srcOrd="9" destOrd="0" presId="urn:microsoft.com/office/officeart/2005/8/layout/cycle5"/>
    <dgm:cxn modelId="{3C1920CB-37D4-4F5F-91F7-9255680AE5C5}" type="presParOf" srcId="{27FB3F28-9249-4C9A-8DD8-27F25D2BA9FF}" destId="{AF0E3AC5-87AA-4EB0-8303-0564C7140421}" srcOrd="10" destOrd="0" presId="urn:microsoft.com/office/officeart/2005/8/layout/cycle5"/>
    <dgm:cxn modelId="{51B07DC0-6192-4DB0-80D6-5B335E97B0A9}" type="presParOf" srcId="{27FB3F28-9249-4C9A-8DD8-27F25D2BA9FF}" destId="{F03D3A5C-6CA0-4BD5-8D70-1D205CAAB102}" srcOrd="11" destOrd="0" presId="urn:microsoft.com/office/officeart/2005/8/layout/cycle5"/>
    <dgm:cxn modelId="{BC9AC517-3123-42B1-A819-7091879E1135}" type="presParOf" srcId="{27FB3F28-9249-4C9A-8DD8-27F25D2BA9FF}" destId="{2F12D1C1-50AF-4762-A568-F80081C1CF1C}" srcOrd="12" destOrd="0" presId="urn:microsoft.com/office/officeart/2005/8/layout/cycle5"/>
    <dgm:cxn modelId="{C045CD0F-0728-47C8-8578-BF8D5D15DC17}" type="presParOf" srcId="{27FB3F28-9249-4C9A-8DD8-27F25D2BA9FF}" destId="{238C22AF-40AB-453D-8899-C29D1A8779B5}" srcOrd="13" destOrd="0" presId="urn:microsoft.com/office/officeart/2005/8/layout/cycle5"/>
    <dgm:cxn modelId="{D07A9967-8296-463A-9F83-26FE4D23C932}" type="presParOf" srcId="{27FB3F28-9249-4C9A-8DD8-27F25D2BA9FF}" destId="{8F41CD42-A557-4C8C-B373-3E5AE552E8F2}"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0CA4CA-9DB8-42B9-A5B9-F9B32CF762B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23B222B0-EE75-456A-A33A-631920F04AC7}">
      <dgm:prSet phldrT="[Text]" custT="1"/>
      <dgm:spPr/>
      <dgm:t>
        <a:bodyPr/>
        <a:lstStyle/>
        <a:p>
          <a:r>
            <a:rPr lang="en-US" sz="3000"/>
            <a:t>6 CCAs</a:t>
          </a:r>
        </a:p>
      </dgm:t>
    </dgm:pt>
    <dgm:pt modelId="{95E0EDDF-E92F-4137-BE32-3F1ABF689E89}" type="parTrans" cxnId="{BCF23C0A-BB3D-43CD-A432-F15851D3539E}">
      <dgm:prSet/>
      <dgm:spPr/>
      <dgm:t>
        <a:bodyPr/>
        <a:lstStyle/>
        <a:p>
          <a:endParaRPr lang="en-US"/>
        </a:p>
      </dgm:t>
    </dgm:pt>
    <dgm:pt modelId="{DAA8D959-A590-442D-8640-DA4F34300E77}" type="sibTrans" cxnId="{BCF23C0A-BB3D-43CD-A432-F15851D3539E}">
      <dgm:prSet custT="1"/>
      <dgm:spPr/>
      <dgm:t>
        <a:bodyPr/>
        <a:lstStyle/>
        <a:p>
          <a:r>
            <a:rPr lang="en-US" sz="3000"/>
            <a:t>5 RENs</a:t>
          </a:r>
        </a:p>
      </dgm:t>
    </dgm:pt>
    <dgm:pt modelId="{18C5F575-7D47-4604-BB2E-BE384E239833}">
      <dgm:prSet phldrT="[Text]"/>
      <dgm:spPr/>
      <dgm:t>
        <a:bodyPr/>
        <a:lstStyle/>
        <a:p>
          <a:r>
            <a:rPr lang="en-US">
              <a:solidFill>
                <a:schemeClr val="accent1"/>
              </a:solidFill>
            </a:rPr>
            <a:t>More PAs requires more coordination</a:t>
          </a:r>
        </a:p>
      </dgm:t>
    </dgm:pt>
    <dgm:pt modelId="{D671197B-3198-4E6E-BAC0-3F5499C3A3F6}" type="parTrans" cxnId="{A9603AFC-4B70-40E1-80BF-B30B2D537AAC}">
      <dgm:prSet/>
      <dgm:spPr/>
      <dgm:t>
        <a:bodyPr/>
        <a:lstStyle/>
        <a:p>
          <a:endParaRPr lang="en-US"/>
        </a:p>
      </dgm:t>
    </dgm:pt>
    <dgm:pt modelId="{59516E6A-D368-4B98-84F5-70B799A81C2B}" type="sibTrans" cxnId="{A9603AFC-4B70-40E1-80BF-B30B2D537AAC}">
      <dgm:prSet/>
      <dgm:spPr/>
      <dgm:t>
        <a:bodyPr/>
        <a:lstStyle/>
        <a:p>
          <a:endParaRPr lang="en-US"/>
        </a:p>
      </dgm:t>
    </dgm:pt>
    <dgm:pt modelId="{680B59BD-C2BB-4E8F-ABFC-697BBDEEBFA7}">
      <dgm:prSet phldrT="[Text]" custT="1"/>
      <dgm:spPr/>
      <dgm:t>
        <a:bodyPr/>
        <a:lstStyle/>
        <a:p>
          <a:r>
            <a:rPr lang="en-US" sz="2400"/>
            <a:t>Third-Party Programs</a:t>
          </a:r>
        </a:p>
      </dgm:t>
    </dgm:pt>
    <dgm:pt modelId="{433B0A37-45BD-4B3F-9223-F2A0EF74C15F}" type="parTrans" cxnId="{895FDED8-BD44-4BB3-81A9-EF5DA3580FBC}">
      <dgm:prSet/>
      <dgm:spPr/>
      <dgm:t>
        <a:bodyPr/>
        <a:lstStyle/>
        <a:p>
          <a:endParaRPr lang="en-US"/>
        </a:p>
      </dgm:t>
    </dgm:pt>
    <dgm:pt modelId="{BE13B19F-8C8A-4EE9-9E6C-7F3430CFBCFC}" type="sibTrans" cxnId="{895FDED8-BD44-4BB3-81A9-EF5DA3580FBC}">
      <dgm:prSet/>
      <dgm:spPr/>
      <dgm:t>
        <a:bodyPr/>
        <a:lstStyle/>
        <a:p>
          <a:r>
            <a:rPr lang="en-US"/>
            <a:t>Statewide Programs</a:t>
          </a:r>
        </a:p>
      </dgm:t>
    </dgm:pt>
    <dgm:pt modelId="{254B24FB-6CB0-445C-8C17-21FCF6080B72}">
      <dgm:prSet phldrT="[Text]"/>
      <dgm:spPr/>
      <dgm:t>
        <a:bodyPr/>
        <a:lstStyle/>
        <a:p>
          <a:r>
            <a:rPr lang="en-US">
              <a:solidFill>
                <a:schemeClr val="accent1"/>
              </a:solidFill>
            </a:rPr>
            <a:t>Changes to roles &amp; responsibilities</a:t>
          </a:r>
        </a:p>
      </dgm:t>
    </dgm:pt>
    <dgm:pt modelId="{742AE640-3788-4554-A73A-B015AF1ABB05}" type="parTrans" cxnId="{5B43AF48-9E5F-4925-8665-594F18CB22E9}">
      <dgm:prSet/>
      <dgm:spPr/>
      <dgm:t>
        <a:bodyPr/>
        <a:lstStyle/>
        <a:p>
          <a:endParaRPr lang="en-US"/>
        </a:p>
      </dgm:t>
    </dgm:pt>
    <dgm:pt modelId="{D8B976C9-21D6-4990-AB20-F74C873285A6}" type="sibTrans" cxnId="{5B43AF48-9E5F-4925-8665-594F18CB22E9}">
      <dgm:prSet/>
      <dgm:spPr/>
      <dgm:t>
        <a:bodyPr/>
        <a:lstStyle/>
        <a:p>
          <a:endParaRPr lang="en-US"/>
        </a:p>
      </dgm:t>
    </dgm:pt>
    <dgm:pt modelId="{2B02FBB9-53F2-4EF5-9153-144D861AA14A}">
      <dgm:prSet phldrT="[Text]" custT="1"/>
      <dgm:spPr/>
      <dgm:t>
        <a:bodyPr/>
        <a:lstStyle/>
        <a:p>
          <a:r>
            <a:rPr lang="en-US" sz="1900" dirty="0"/>
            <a:t>8-year Business Plan cycle + 4- year Application cycle</a:t>
          </a:r>
        </a:p>
      </dgm:t>
    </dgm:pt>
    <dgm:pt modelId="{33706AD7-1609-44ED-8BCB-19BB6C10E98B}" type="parTrans" cxnId="{2A95271F-AC7F-45C3-82AF-90883F6E0897}">
      <dgm:prSet/>
      <dgm:spPr/>
      <dgm:t>
        <a:bodyPr/>
        <a:lstStyle/>
        <a:p>
          <a:endParaRPr lang="en-US"/>
        </a:p>
      </dgm:t>
    </dgm:pt>
    <dgm:pt modelId="{7585254E-FC69-4079-B1B6-765E79790F42}" type="sibTrans" cxnId="{2A95271F-AC7F-45C3-82AF-90883F6E0897}">
      <dgm:prSet/>
      <dgm:spPr/>
      <dgm:t>
        <a:bodyPr/>
        <a:lstStyle/>
        <a:p>
          <a:r>
            <a:rPr lang="en-US"/>
            <a:t>Segmented Portfolios: RA, Equity, Market Support</a:t>
          </a:r>
        </a:p>
      </dgm:t>
    </dgm:pt>
    <dgm:pt modelId="{E386C2BD-9A92-40C4-88B5-427B153F9B88}">
      <dgm:prSet phldrT="[Text]"/>
      <dgm:spPr/>
      <dgm:t>
        <a:bodyPr/>
        <a:lstStyle/>
        <a:p>
          <a:r>
            <a:rPr lang="en-US">
              <a:solidFill>
                <a:schemeClr val="accent1"/>
              </a:solidFill>
            </a:rPr>
            <a:t>New portfolio structures and  processes</a:t>
          </a:r>
        </a:p>
      </dgm:t>
    </dgm:pt>
    <dgm:pt modelId="{AC85646F-065A-4202-AD7E-45BD5B520649}" type="parTrans" cxnId="{E77612AE-4404-48E3-B982-E4E1B1B4C81F}">
      <dgm:prSet/>
      <dgm:spPr/>
      <dgm:t>
        <a:bodyPr/>
        <a:lstStyle/>
        <a:p>
          <a:endParaRPr lang="en-US"/>
        </a:p>
      </dgm:t>
    </dgm:pt>
    <dgm:pt modelId="{D3783092-86D5-4835-80D2-53FED71D1CF5}" type="sibTrans" cxnId="{E77612AE-4404-48E3-B982-E4E1B1B4C81F}">
      <dgm:prSet/>
      <dgm:spPr/>
      <dgm:t>
        <a:bodyPr/>
        <a:lstStyle/>
        <a:p>
          <a:endParaRPr lang="en-US"/>
        </a:p>
      </dgm:t>
    </dgm:pt>
    <dgm:pt modelId="{FF0D364C-A462-4878-ADAA-D3E125F346D9}" type="pres">
      <dgm:prSet presAssocID="{760CA4CA-9DB8-42B9-A5B9-F9B32CF762B6}" presName="Name0" presStyleCnt="0">
        <dgm:presLayoutVars>
          <dgm:chMax/>
          <dgm:chPref/>
          <dgm:dir/>
          <dgm:animLvl val="lvl"/>
        </dgm:presLayoutVars>
      </dgm:prSet>
      <dgm:spPr/>
    </dgm:pt>
    <dgm:pt modelId="{A2FB817D-00C1-4E13-8537-F891959353B1}" type="pres">
      <dgm:prSet presAssocID="{23B222B0-EE75-456A-A33A-631920F04AC7}" presName="composite" presStyleCnt="0"/>
      <dgm:spPr/>
    </dgm:pt>
    <dgm:pt modelId="{7E86FA35-FEF9-4ACA-A14D-A6C523D61DBC}" type="pres">
      <dgm:prSet presAssocID="{23B222B0-EE75-456A-A33A-631920F04AC7}" presName="Parent1" presStyleLbl="node1" presStyleIdx="0" presStyleCnt="6">
        <dgm:presLayoutVars>
          <dgm:chMax val="1"/>
          <dgm:chPref val="1"/>
          <dgm:bulletEnabled val="1"/>
        </dgm:presLayoutVars>
      </dgm:prSet>
      <dgm:spPr/>
    </dgm:pt>
    <dgm:pt modelId="{861A719F-52D5-492F-A509-87B8871D12D9}" type="pres">
      <dgm:prSet presAssocID="{23B222B0-EE75-456A-A33A-631920F04AC7}" presName="Childtext1" presStyleLbl="revTx" presStyleIdx="0" presStyleCnt="3" custLinFactNeighborX="4932" custLinFactNeighborY="-3054">
        <dgm:presLayoutVars>
          <dgm:chMax val="0"/>
          <dgm:chPref val="0"/>
          <dgm:bulletEnabled val="1"/>
        </dgm:presLayoutVars>
      </dgm:prSet>
      <dgm:spPr/>
    </dgm:pt>
    <dgm:pt modelId="{1BE34D54-453C-46FC-A292-4F1F4F4CE5ED}" type="pres">
      <dgm:prSet presAssocID="{23B222B0-EE75-456A-A33A-631920F04AC7}" presName="BalanceSpacing" presStyleCnt="0"/>
      <dgm:spPr/>
    </dgm:pt>
    <dgm:pt modelId="{1CDE5E5E-7D57-4854-B88F-ACF39784D229}" type="pres">
      <dgm:prSet presAssocID="{23B222B0-EE75-456A-A33A-631920F04AC7}" presName="BalanceSpacing1" presStyleCnt="0"/>
      <dgm:spPr/>
    </dgm:pt>
    <dgm:pt modelId="{14178D3D-5271-4879-A4D0-B9392DEA2322}" type="pres">
      <dgm:prSet presAssocID="{DAA8D959-A590-442D-8640-DA4F34300E77}" presName="Accent1Text" presStyleLbl="node1" presStyleIdx="1" presStyleCnt="6"/>
      <dgm:spPr/>
    </dgm:pt>
    <dgm:pt modelId="{08884282-BB06-4EC7-93EF-4552BDB23D53}" type="pres">
      <dgm:prSet presAssocID="{DAA8D959-A590-442D-8640-DA4F34300E77}" presName="spaceBetweenRectangles" presStyleCnt="0"/>
      <dgm:spPr/>
    </dgm:pt>
    <dgm:pt modelId="{1CD2B0C7-00E3-4563-B4FE-6B46F850232A}" type="pres">
      <dgm:prSet presAssocID="{680B59BD-C2BB-4E8F-ABFC-697BBDEEBFA7}" presName="composite" presStyleCnt="0"/>
      <dgm:spPr/>
    </dgm:pt>
    <dgm:pt modelId="{C1912131-7299-4F74-883C-DCC54F974573}" type="pres">
      <dgm:prSet presAssocID="{680B59BD-C2BB-4E8F-ABFC-697BBDEEBFA7}" presName="Parent1" presStyleLbl="node1" presStyleIdx="2" presStyleCnt="6" custScaleX="105954">
        <dgm:presLayoutVars>
          <dgm:chMax val="1"/>
          <dgm:chPref val="1"/>
          <dgm:bulletEnabled val="1"/>
        </dgm:presLayoutVars>
      </dgm:prSet>
      <dgm:spPr/>
    </dgm:pt>
    <dgm:pt modelId="{BBDD1409-58A4-4649-A8C5-DC7301A464EC}" type="pres">
      <dgm:prSet presAssocID="{680B59BD-C2BB-4E8F-ABFC-697BBDEEBFA7}" presName="Childtext1" presStyleLbl="revTx" presStyleIdx="1" presStyleCnt="3" custLinFactNeighborX="-19236">
        <dgm:presLayoutVars>
          <dgm:chMax val="0"/>
          <dgm:chPref val="0"/>
          <dgm:bulletEnabled val="1"/>
        </dgm:presLayoutVars>
      </dgm:prSet>
      <dgm:spPr/>
    </dgm:pt>
    <dgm:pt modelId="{48D569BC-35C9-46AB-82D0-46CDFE723BD1}" type="pres">
      <dgm:prSet presAssocID="{680B59BD-C2BB-4E8F-ABFC-697BBDEEBFA7}" presName="BalanceSpacing" presStyleCnt="0"/>
      <dgm:spPr/>
    </dgm:pt>
    <dgm:pt modelId="{68AA7839-4D76-43A5-9A05-D5007CA373F7}" type="pres">
      <dgm:prSet presAssocID="{680B59BD-C2BB-4E8F-ABFC-697BBDEEBFA7}" presName="BalanceSpacing1" presStyleCnt="0"/>
      <dgm:spPr/>
    </dgm:pt>
    <dgm:pt modelId="{2A64C1F6-8409-4C7A-96D0-D2BADDBCAE95}" type="pres">
      <dgm:prSet presAssocID="{BE13B19F-8C8A-4EE9-9E6C-7F3430CFBCFC}" presName="Accent1Text" presStyleLbl="node1" presStyleIdx="3" presStyleCnt="6"/>
      <dgm:spPr/>
    </dgm:pt>
    <dgm:pt modelId="{2BE00F44-2CF8-4F54-8E58-BD883BBF9975}" type="pres">
      <dgm:prSet presAssocID="{BE13B19F-8C8A-4EE9-9E6C-7F3430CFBCFC}" presName="spaceBetweenRectangles" presStyleCnt="0"/>
      <dgm:spPr/>
    </dgm:pt>
    <dgm:pt modelId="{20DDAA49-2D91-4DC9-A148-4D7FF8354757}" type="pres">
      <dgm:prSet presAssocID="{2B02FBB9-53F2-4EF5-9153-144D861AA14A}" presName="composite" presStyleCnt="0"/>
      <dgm:spPr/>
    </dgm:pt>
    <dgm:pt modelId="{49C6327A-0A98-4408-B1D7-7A25EB87BD6C}" type="pres">
      <dgm:prSet presAssocID="{2B02FBB9-53F2-4EF5-9153-144D861AA14A}" presName="Parent1" presStyleLbl="node1" presStyleIdx="4" presStyleCnt="6">
        <dgm:presLayoutVars>
          <dgm:chMax val="1"/>
          <dgm:chPref val="1"/>
          <dgm:bulletEnabled val="1"/>
        </dgm:presLayoutVars>
      </dgm:prSet>
      <dgm:spPr/>
    </dgm:pt>
    <dgm:pt modelId="{6614455B-91C3-47BC-B083-84CDB215510C}" type="pres">
      <dgm:prSet presAssocID="{2B02FBB9-53F2-4EF5-9153-144D861AA14A}" presName="Childtext1" presStyleLbl="revTx" presStyleIdx="2" presStyleCnt="3" custLinFactNeighborX="17530">
        <dgm:presLayoutVars>
          <dgm:chMax val="0"/>
          <dgm:chPref val="0"/>
          <dgm:bulletEnabled val="1"/>
        </dgm:presLayoutVars>
      </dgm:prSet>
      <dgm:spPr/>
    </dgm:pt>
    <dgm:pt modelId="{E7DF1FAF-FEBD-48C4-92C7-E8EAF92EFCEA}" type="pres">
      <dgm:prSet presAssocID="{2B02FBB9-53F2-4EF5-9153-144D861AA14A}" presName="BalanceSpacing" presStyleCnt="0"/>
      <dgm:spPr/>
    </dgm:pt>
    <dgm:pt modelId="{5FB081D2-AB2A-4FFC-AA78-C9D70BE4890C}" type="pres">
      <dgm:prSet presAssocID="{2B02FBB9-53F2-4EF5-9153-144D861AA14A}" presName="BalanceSpacing1" presStyleCnt="0"/>
      <dgm:spPr/>
    </dgm:pt>
    <dgm:pt modelId="{41F6B452-B8D2-450E-96CF-1DE61BE98AFC}" type="pres">
      <dgm:prSet presAssocID="{7585254E-FC69-4079-B1B6-765E79790F42}" presName="Accent1Text" presStyleLbl="node1" presStyleIdx="5" presStyleCnt="6"/>
      <dgm:spPr/>
    </dgm:pt>
  </dgm:ptLst>
  <dgm:cxnLst>
    <dgm:cxn modelId="{BCF23C0A-BB3D-43CD-A432-F15851D3539E}" srcId="{760CA4CA-9DB8-42B9-A5B9-F9B32CF762B6}" destId="{23B222B0-EE75-456A-A33A-631920F04AC7}" srcOrd="0" destOrd="0" parTransId="{95E0EDDF-E92F-4137-BE32-3F1ABF689E89}" sibTransId="{DAA8D959-A590-442D-8640-DA4F34300E77}"/>
    <dgm:cxn modelId="{BE330518-E19A-42AD-B587-3F48940DE008}" type="presOf" srcId="{254B24FB-6CB0-445C-8C17-21FCF6080B72}" destId="{BBDD1409-58A4-4649-A8C5-DC7301A464EC}" srcOrd="0" destOrd="0" presId="urn:microsoft.com/office/officeart/2008/layout/AlternatingHexagons"/>
    <dgm:cxn modelId="{2A95271F-AC7F-45C3-82AF-90883F6E0897}" srcId="{760CA4CA-9DB8-42B9-A5B9-F9B32CF762B6}" destId="{2B02FBB9-53F2-4EF5-9153-144D861AA14A}" srcOrd="2" destOrd="0" parTransId="{33706AD7-1609-44ED-8BCB-19BB6C10E98B}" sibTransId="{7585254E-FC69-4079-B1B6-765E79790F42}"/>
    <dgm:cxn modelId="{456FDE26-342E-4793-AC42-A171557D6A02}" type="presOf" srcId="{E386C2BD-9A92-40C4-88B5-427B153F9B88}" destId="{6614455B-91C3-47BC-B083-84CDB215510C}" srcOrd="0" destOrd="0" presId="urn:microsoft.com/office/officeart/2008/layout/AlternatingHexagons"/>
    <dgm:cxn modelId="{5B43AF48-9E5F-4925-8665-594F18CB22E9}" srcId="{680B59BD-C2BB-4E8F-ABFC-697BBDEEBFA7}" destId="{254B24FB-6CB0-445C-8C17-21FCF6080B72}" srcOrd="0" destOrd="0" parTransId="{742AE640-3788-4554-A73A-B015AF1ABB05}" sibTransId="{D8B976C9-21D6-4990-AB20-F74C873285A6}"/>
    <dgm:cxn modelId="{3C4E9D49-FFDE-4CEE-B033-425CE78A08BA}" type="presOf" srcId="{680B59BD-C2BB-4E8F-ABFC-697BBDEEBFA7}" destId="{C1912131-7299-4F74-883C-DCC54F974573}" srcOrd="0" destOrd="0" presId="urn:microsoft.com/office/officeart/2008/layout/AlternatingHexagons"/>
    <dgm:cxn modelId="{BBB78374-1EFB-4226-8E79-29C27D39AE4B}" type="presOf" srcId="{BE13B19F-8C8A-4EE9-9E6C-7F3430CFBCFC}" destId="{2A64C1F6-8409-4C7A-96D0-D2BADDBCAE95}" srcOrd="0" destOrd="0" presId="urn:microsoft.com/office/officeart/2008/layout/AlternatingHexagons"/>
    <dgm:cxn modelId="{050D4B7D-67D6-43C8-9F6D-5555C391522C}" type="presOf" srcId="{2B02FBB9-53F2-4EF5-9153-144D861AA14A}" destId="{49C6327A-0A98-4408-B1D7-7A25EB87BD6C}" srcOrd="0" destOrd="0" presId="urn:microsoft.com/office/officeart/2008/layout/AlternatingHexagons"/>
    <dgm:cxn modelId="{05F0589F-5D7E-49CC-A0EB-5593A98D7906}" type="presOf" srcId="{18C5F575-7D47-4604-BB2E-BE384E239833}" destId="{861A719F-52D5-492F-A509-87B8871D12D9}" srcOrd="0" destOrd="0" presId="urn:microsoft.com/office/officeart/2008/layout/AlternatingHexagons"/>
    <dgm:cxn modelId="{E77612AE-4404-48E3-B982-E4E1B1B4C81F}" srcId="{2B02FBB9-53F2-4EF5-9153-144D861AA14A}" destId="{E386C2BD-9A92-40C4-88B5-427B153F9B88}" srcOrd="0" destOrd="0" parTransId="{AC85646F-065A-4202-AD7E-45BD5B520649}" sibTransId="{D3783092-86D5-4835-80D2-53FED71D1CF5}"/>
    <dgm:cxn modelId="{4F1F32CD-CDB3-4A0F-B80B-5EB38FD92B3E}" type="presOf" srcId="{DAA8D959-A590-442D-8640-DA4F34300E77}" destId="{14178D3D-5271-4879-A4D0-B9392DEA2322}" srcOrd="0" destOrd="0" presId="urn:microsoft.com/office/officeart/2008/layout/AlternatingHexagons"/>
    <dgm:cxn modelId="{B47145CE-8D94-4450-8E07-9F6CE150DBD0}" type="presOf" srcId="{7585254E-FC69-4079-B1B6-765E79790F42}" destId="{41F6B452-B8D2-450E-96CF-1DE61BE98AFC}" srcOrd="0" destOrd="0" presId="urn:microsoft.com/office/officeart/2008/layout/AlternatingHexagons"/>
    <dgm:cxn modelId="{895FDED8-BD44-4BB3-81A9-EF5DA3580FBC}" srcId="{760CA4CA-9DB8-42B9-A5B9-F9B32CF762B6}" destId="{680B59BD-C2BB-4E8F-ABFC-697BBDEEBFA7}" srcOrd="1" destOrd="0" parTransId="{433B0A37-45BD-4B3F-9223-F2A0EF74C15F}" sibTransId="{BE13B19F-8C8A-4EE9-9E6C-7F3430CFBCFC}"/>
    <dgm:cxn modelId="{777855DD-C502-412E-B5EF-17A7EE3E8D8C}" type="presOf" srcId="{23B222B0-EE75-456A-A33A-631920F04AC7}" destId="{7E86FA35-FEF9-4ACA-A14D-A6C523D61DBC}" srcOrd="0" destOrd="0" presId="urn:microsoft.com/office/officeart/2008/layout/AlternatingHexagons"/>
    <dgm:cxn modelId="{B9FBD3EB-B710-4ED0-86BA-32C66649167D}" type="presOf" srcId="{760CA4CA-9DB8-42B9-A5B9-F9B32CF762B6}" destId="{FF0D364C-A462-4878-ADAA-D3E125F346D9}" srcOrd="0" destOrd="0" presId="urn:microsoft.com/office/officeart/2008/layout/AlternatingHexagons"/>
    <dgm:cxn modelId="{A9603AFC-4B70-40E1-80BF-B30B2D537AAC}" srcId="{23B222B0-EE75-456A-A33A-631920F04AC7}" destId="{18C5F575-7D47-4604-BB2E-BE384E239833}" srcOrd="0" destOrd="0" parTransId="{D671197B-3198-4E6E-BAC0-3F5499C3A3F6}" sibTransId="{59516E6A-D368-4B98-84F5-70B799A81C2B}"/>
    <dgm:cxn modelId="{EFAAAC9D-5741-4AA9-8182-9FBAB18B40B9}" type="presParOf" srcId="{FF0D364C-A462-4878-ADAA-D3E125F346D9}" destId="{A2FB817D-00C1-4E13-8537-F891959353B1}" srcOrd="0" destOrd="0" presId="urn:microsoft.com/office/officeart/2008/layout/AlternatingHexagons"/>
    <dgm:cxn modelId="{DA6264E7-71C1-4054-B31D-6ED17C04A046}" type="presParOf" srcId="{A2FB817D-00C1-4E13-8537-F891959353B1}" destId="{7E86FA35-FEF9-4ACA-A14D-A6C523D61DBC}" srcOrd="0" destOrd="0" presId="urn:microsoft.com/office/officeart/2008/layout/AlternatingHexagons"/>
    <dgm:cxn modelId="{3D087651-5584-4E5C-83CC-40F773E68A0E}" type="presParOf" srcId="{A2FB817D-00C1-4E13-8537-F891959353B1}" destId="{861A719F-52D5-492F-A509-87B8871D12D9}" srcOrd="1" destOrd="0" presId="urn:microsoft.com/office/officeart/2008/layout/AlternatingHexagons"/>
    <dgm:cxn modelId="{3572B064-1622-4935-B286-FF1C1A414191}" type="presParOf" srcId="{A2FB817D-00C1-4E13-8537-F891959353B1}" destId="{1BE34D54-453C-46FC-A292-4F1F4F4CE5ED}" srcOrd="2" destOrd="0" presId="urn:microsoft.com/office/officeart/2008/layout/AlternatingHexagons"/>
    <dgm:cxn modelId="{D0B62B24-A227-4943-AFF8-FEDB5FBB875B}" type="presParOf" srcId="{A2FB817D-00C1-4E13-8537-F891959353B1}" destId="{1CDE5E5E-7D57-4854-B88F-ACF39784D229}" srcOrd="3" destOrd="0" presId="urn:microsoft.com/office/officeart/2008/layout/AlternatingHexagons"/>
    <dgm:cxn modelId="{F37DC65C-8040-4AB8-8A45-E85D4697154E}" type="presParOf" srcId="{A2FB817D-00C1-4E13-8537-F891959353B1}" destId="{14178D3D-5271-4879-A4D0-B9392DEA2322}" srcOrd="4" destOrd="0" presId="urn:microsoft.com/office/officeart/2008/layout/AlternatingHexagons"/>
    <dgm:cxn modelId="{778DBA14-EBBD-409C-BD50-68C028758E23}" type="presParOf" srcId="{FF0D364C-A462-4878-ADAA-D3E125F346D9}" destId="{08884282-BB06-4EC7-93EF-4552BDB23D53}" srcOrd="1" destOrd="0" presId="urn:microsoft.com/office/officeart/2008/layout/AlternatingHexagons"/>
    <dgm:cxn modelId="{398F0562-E870-4047-A8A6-B9C2180EF40A}" type="presParOf" srcId="{FF0D364C-A462-4878-ADAA-D3E125F346D9}" destId="{1CD2B0C7-00E3-4563-B4FE-6B46F850232A}" srcOrd="2" destOrd="0" presId="urn:microsoft.com/office/officeart/2008/layout/AlternatingHexagons"/>
    <dgm:cxn modelId="{1867C213-6255-4D53-B6B5-E5BA4BFED75D}" type="presParOf" srcId="{1CD2B0C7-00E3-4563-B4FE-6B46F850232A}" destId="{C1912131-7299-4F74-883C-DCC54F974573}" srcOrd="0" destOrd="0" presId="urn:microsoft.com/office/officeart/2008/layout/AlternatingHexagons"/>
    <dgm:cxn modelId="{24CFC87B-BAB4-41D1-AB89-E818373D4779}" type="presParOf" srcId="{1CD2B0C7-00E3-4563-B4FE-6B46F850232A}" destId="{BBDD1409-58A4-4649-A8C5-DC7301A464EC}" srcOrd="1" destOrd="0" presId="urn:microsoft.com/office/officeart/2008/layout/AlternatingHexagons"/>
    <dgm:cxn modelId="{28B3BE36-247D-45B9-A31A-E064CDC94F8F}" type="presParOf" srcId="{1CD2B0C7-00E3-4563-B4FE-6B46F850232A}" destId="{48D569BC-35C9-46AB-82D0-46CDFE723BD1}" srcOrd="2" destOrd="0" presId="urn:microsoft.com/office/officeart/2008/layout/AlternatingHexagons"/>
    <dgm:cxn modelId="{E2C6B926-A796-4EDB-BE79-80E631430AC9}" type="presParOf" srcId="{1CD2B0C7-00E3-4563-B4FE-6B46F850232A}" destId="{68AA7839-4D76-43A5-9A05-D5007CA373F7}" srcOrd="3" destOrd="0" presId="urn:microsoft.com/office/officeart/2008/layout/AlternatingHexagons"/>
    <dgm:cxn modelId="{CEDCCD0C-9F01-4166-9A55-9C9C9CEA7F72}" type="presParOf" srcId="{1CD2B0C7-00E3-4563-B4FE-6B46F850232A}" destId="{2A64C1F6-8409-4C7A-96D0-D2BADDBCAE95}" srcOrd="4" destOrd="0" presId="urn:microsoft.com/office/officeart/2008/layout/AlternatingHexagons"/>
    <dgm:cxn modelId="{2B392960-888D-488E-99DD-502B0B30A853}" type="presParOf" srcId="{FF0D364C-A462-4878-ADAA-D3E125F346D9}" destId="{2BE00F44-2CF8-4F54-8E58-BD883BBF9975}" srcOrd="3" destOrd="0" presId="urn:microsoft.com/office/officeart/2008/layout/AlternatingHexagons"/>
    <dgm:cxn modelId="{BB6E9F2B-DE34-47D5-9377-0EC8ED776B96}" type="presParOf" srcId="{FF0D364C-A462-4878-ADAA-D3E125F346D9}" destId="{20DDAA49-2D91-4DC9-A148-4D7FF8354757}" srcOrd="4" destOrd="0" presId="urn:microsoft.com/office/officeart/2008/layout/AlternatingHexagons"/>
    <dgm:cxn modelId="{E7802C4D-1FEA-42E9-8104-4D1C6EE0EC6F}" type="presParOf" srcId="{20DDAA49-2D91-4DC9-A148-4D7FF8354757}" destId="{49C6327A-0A98-4408-B1D7-7A25EB87BD6C}" srcOrd="0" destOrd="0" presId="urn:microsoft.com/office/officeart/2008/layout/AlternatingHexagons"/>
    <dgm:cxn modelId="{E803CA02-E4F5-413B-B5DA-0309B58ECB44}" type="presParOf" srcId="{20DDAA49-2D91-4DC9-A148-4D7FF8354757}" destId="{6614455B-91C3-47BC-B083-84CDB215510C}" srcOrd="1" destOrd="0" presId="urn:microsoft.com/office/officeart/2008/layout/AlternatingHexagons"/>
    <dgm:cxn modelId="{71796E46-4D99-48CE-BE24-F4D633DF4A5B}" type="presParOf" srcId="{20DDAA49-2D91-4DC9-A148-4D7FF8354757}" destId="{E7DF1FAF-FEBD-48C4-92C7-E8EAF92EFCEA}" srcOrd="2" destOrd="0" presId="urn:microsoft.com/office/officeart/2008/layout/AlternatingHexagons"/>
    <dgm:cxn modelId="{F9CBDBEF-F3A8-448C-A08F-E63F83B22C9A}" type="presParOf" srcId="{20DDAA49-2D91-4DC9-A148-4D7FF8354757}" destId="{5FB081D2-AB2A-4FFC-AA78-C9D70BE4890C}" srcOrd="3" destOrd="0" presId="urn:microsoft.com/office/officeart/2008/layout/AlternatingHexagons"/>
    <dgm:cxn modelId="{A37B1AC3-900C-4F61-AF93-789C66FB748A}" type="presParOf" srcId="{20DDAA49-2D91-4DC9-A148-4D7FF8354757}" destId="{41F6B452-B8D2-450E-96CF-1DE61BE98AF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343CC8C-064E-4E39-97DB-605363E665E7}"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66D6D9A1-886E-428A-B584-8A38278DF162}">
      <dgm:prSet custT="1"/>
      <dgm:spPr/>
      <dgm:t>
        <a:bodyPr/>
        <a:lstStyle/>
        <a:p>
          <a:r>
            <a:rPr lang="en-US" sz="2200" dirty="0"/>
            <a:t>Integration &amp; alignment with Demand Side Management activities</a:t>
          </a:r>
        </a:p>
      </dgm:t>
    </dgm:pt>
    <dgm:pt modelId="{527C656D-0DC6-4F39-B1C3-C22B952CA039}" type="parTrans" cxnId="{6311CBDB-FB3F-4728-9584-5F2286A02F55}">
      <dgm:prSet/>
      <dgm:spPr/>
      <dgm:t>
        <a:bodyPr/>
        <a:lstStyle/>
        <a:p>
          <a:endParaRPr lang="en-US" sz="2200"/>
        </a:p>
      </dgm:t>
    </dgm:pt>
    <dgm:pt modelId="{95477DBC-FF86-46D6-9076-D0DBA34B0876}" type="sibTrans" cxnId="{6311CBDB-FB3F-4728-9584-5F2286A02F55}">
      <dgm:prSet/>
      <dgm:spPr/>
      <dgm:t>
        <a:bodyPr/>
        <a:lstStyle/>
        <a:p>
          <a:endParaRPr lang="en-US" sz="2200"/>
        </a:p>
      </dgm:t>
    </dgm:pt>
    <dgm:pt modelId="{E2ABC5DF-D9F6-42FB-B1BB-63A50AD442AA}">
      <dgm:prSet custT="1"/>
      <dgm:spPr/>
      <dgm:t>
        <a:bodyPr/>
        <a:lstStyle/>
        <a:p>
          <a:r>
            <a:rPr lang="en-US" sz="2200"/>
            <a:t>Equity in energy efficiency</a:t>
          </a:r>
        </a:p>
      </dgm:t>
    </dgm:pt>
    <dgm:pt modelId="{EA7FEA36-A738-4D66-9DA6-AD3B853CEEDF}" type="parTrans" cxnId="{239883A6-2C6A-4003-8498-98AF38E6386F}">
      <dgm:prSet/>
      <dgm:spPr/>
      <dgm:t>
        <a:bodyPr/>
        <a:lstStyle/>
        <a:p>
          <a:endParaRPr lang="en-US" sz="2200"/>
        </a:p>
      </dgm:t>
    </dgm:pt>
    <dgm:pt modelId="{978FC248-73C9-435F-904B-C7F4471A2F99}" type="sibTrans" cxnId="{239883A6-2C6A-4003-8498-98AF38E6386F}">
      <dgm:prSet/>
      <dgm:spPr/>
      <dgm:t>
        <a:bodyPr/>
        <a:lstStyle/>
        <a:p>
          <a:endParaRPr lang="en-US" sz="2200"/>
        </a:p>
      </dgm:t>
    </dgm:pt>
    <dgm:pt modelId="{F9691C5A-8146-4EA0-B7A8-3D641EEC00F1}">
      <dgm:prSet custT="1"/>
      <dgm:spPr/>
      <dgm:t>
        <a:bodyPr/>
        <a:lstStyle/>
        <a:p>
          <a:r>
            <a:rPr lang="en-US" sz="2200" dirty="0"/>
            <a:t>Third Parties &amp;  promoting competition and innovation</a:t>
          </a:r>
        </a:p>
      </dgm:t>
    </dgm:pt>
    <dgm:pt modelId="{0B0C13EF-C360-4F9B-AA21-731ED92DAFF0}" type="parTrans" cxnId="{14E77CA7-4527-4857-B730-AE340BB517C1}">
      <dgm:prSet/>
      <dgm:spPr/>
      <dgm:t>
        <a:bodyPr/>
        <a:lstStyle/>
        <a:p>
          <a:endParaRPr lang="en-US" sz="2200"/>
        </a:p>
      </dgm:t>
    </dgm:pt>
    <dgm:pt modelId="{0687C0D6-D2F1-435D-B98D-A8AF3356FD32}" type="sibTrans" cxnId="{14E77CA7-4527-4857-B730-AE340BB517C1}">
      <dgm:prSet/>
      <dgm:spPr/>
      <dgm:t>
        <a:bodyPr/>
        <a:lstStyle/>
        <a:p>
          <a:endParaRPr lang="en-US" sz="2200"/>
        </a:p>
      </dgm:t>
    </dgm:pt>
    <dgm:pt modelId="{8F375B69-F35B-4041-A410-56315DC1CB58}">
      <dgm:prSet custT="1"/>
      <dgm:spPr/>
      <dgm:t>
        <a:bodyPr/>
        <a:lstStyle/>
        <a:p>
          <a:r>
            <a:rPr lang="en-US" sz="2200" dirty="0"/>
            <a:t>Avoiding duplication &amp; maximizing administrative efficiencies</a:t>
          </a:r>
        </a:p>
      </dgm:t>
    </dgm:pt>
    <dgm:pt modelId="{4D43A28A-D6DA-4B33-9DE9-28F7B616CB29}" type="parTrans" cxnId="{36705FCD-4316-4643-8697-01EF992BA65B}">
      <dgm:prSet/>
      <dgm:spPr/>
      <dgm:t>
        <a:bodyPr/>
        <a:lstStyle/>
        <a:p>
          <a:endParaRPr lang="en-US" sz="2200"/>
        </a:p>
      </dgm:t>
    </dgm:pt>
    <dgm:pt modelId="{B0F32B71-FA93-4414-AC59-99E5562248C9}" type="sibTrans" cxnId="{36705FCD-4316-4643-8697-01EF992BA65B}">
      <dgm:prSet/>
      <dgm:spPr/>
      <dgm:t>
        <a:bodyPr/>
        <a:lstStyle/>
        <a:p>
          <a:endParaRPr lang="en-US" sz="2200"/>
        </a:p>
      </dgm:t>
    </dgm:pt>
    <dgm:pt modelId="{246DBB8B-0BD6-4613-A0FE-C4D53131221D}">
      <dgm:prSet custT="1"/>
      <dgm:spPr/>
      <dgm:t>
        <a:bodyPr/>
        <a:lstStyle/>
        <a:p>
          <a:r>
            <a:rPr lang="en-US" sz="2200"/>
            <a:t>Role of data</a:t>
          </a:r>
        </a:p>
      </dgm:t>
    </dgm:pt>
    <dgm:pt modelId="{00CEB8BE-4BC7-40ED-A576-0EE2D8353835}" type="parTrans" cxnId="{B8481F46-054F-497A-8383-37213708A497}">
      <dgm:prSet/>
      <dgm:spPr/>
      <dgm:t>
        <a:bodyPr/>
        <a:lstStyle/>
        <a:p>
          <a:endParaRPr lang="en-US" sz="2200"/>
        </a:p>
      </dgm:t>
    </dgm:pt>
    <dgm:pt modelId="{D6A0A2B1-4032-49A2-84FA-6147B6219231}" type="sibTrans" cxnId="{B8481F46-054F-497A-8383-37213708A497}">
      <dgm:prSet/>
      <dgm:spPr/>
      <dgm:t>
        <a:bodyPr/>
        <a:lstStyle/>
        <a:p>
          <a:endParaRPr lang="en-US" sz="2200"/>
        </a:p>
      </dgm:t>
    </dgm:pt>
    <dgm:pt modelId="{29EFCF4E-78A7-40F2-8A83-76D27C97C95A}" type="pres">
      <dgm:prSet presAssocID="{8343CC8C-064E-4E39-97DB-605363E665E7}" presName="diagram" presStyleCnt="0">
        <dgm:presLayoutVars>
          <dgm:dir/>
          <dgm:resizeHandles val="exact"/>
        </dgm:presLayoutVars>
      </dgm:prSet>
      <dgm:spPr/>
    </dgm:pt>
    <dgm:pt modelId="{71231763-AE6A-4F04-8F9B-00327392926C}" type="pres">
      <dgm:prSet presAssocID="{66D6D9A1-886E-428A-B584-8A38278DF162}" presName="node" presStyleLbl="node1" presStyleIdx="0" presStyleCnt="5">
        <dgm:presLayoutVars>
          <dgm:bulletEnabled val="1"/>
        </dgm:presLayoutVars>
      </dgm:prSet>
      <dgm:spPr/>
    </dgm:pt>
    <dgm:pt modelId="{C8B76D7B-EE0E-4BD9-8E57-5AFE1A486F5A}" type="pres">
      <dgm:prSet presAssocID="{95477DBC-FF86-46D6-9076-D0DBA34B0876}" presName="sibTrans" presStyleCnt="0"/>
      <dgm:spPr/>
    </dgm:pt>
    <dgm:pt modelId="{E4321354-AEA2-4F5B-84DA-BDBE929F0420}" type="pres">
      <dgm:prSet presAssocID="{E2ABC5DF-D9F6-42FB-B1BB-63A50AD442AA}" presName="node" presStyleLbl="node1" presStyleIdx="1" presStyleCnt="5">
        <dgm:presLayoutVars>
          <dgm:bulletEnabled val="1"/>
        </dgm:presLayoutVars>
      </dgm:prSet>
      <dgm:spPr/>
    </dgm:pt>
    <dgm:pt modelId="{E72CF91D-E6E3-45D4-9392-16BA9C05F458}" type="pres">
      <dgm:prSet presAssocID="{978FC248-73C9-435F-904B-C7F4471A2F99}" presName="sibTrans" presStyleCnt="0"/>
      <dgm:spPr/>
    </dgm:pt>
    <dgm:pt modelId="{F3C241C5-BD16-47F4-8AA7-AF08C7487E4F}" type="pres">
      <dgm:prSet presAssocID="{F9691C5A-8146-4EA0-B7A8-3D641EEC00F1}" presName="node" presStyleLbl="node1" presStyleIdx="2" presStyleCnt="5">
        <dgm:presLayoutVars>
          <dgm:bulletEnabled val="1"/>
        </dgm:presLayoutVars>
      </dgm:prSet>
      <dgm:spPr/>
    </dgm:pt>
    <dgm:pt modelId="{508377B3-E0B4-4534-B1C5-75FA7A2CAE44}" type="pres">
      <dgm:prSet presAssocID="{0687C0D6-D2F1-435D-B98D-A8AF3356FD32}" presName="sibTrans" presStyleCnt="0"/>
      <dgm:spPr/>
    </dgm:pt>
    <dgm:pt modelId="{36598113-D854-445D-8491-139204D975D9}" type="pres">
      <dgm:prSet presAssocID="{8F375B69-F35B-4041-A410-56315DC1CB58}" presName="node" presStyleLbl="node1" presStyleIdx="3" presStyleCnt="5">
        <dgm:presLayoutVars>
          <dgm:bulletEnabled val="1"/>
        </dgm:presLayoutVars>
      </dgm:prSet>
      <dgm:spPr/>
    </dgm:pt>
    <dgm:pt modelId="{E62BA655-B67A-467A-AF7F-ED8AC52E3651}" type="pres">
      <dgm:prSet presAssocID="{B0F32B71-FA93-4414-AC59-99E5562248C9}" presName="sibTrans" presStyleCnt="0"/>
      <dgm:spPr/>
    </dgm:pt>
    <dgm:pt modelId="{7CADF2FC-83CF-4911-B8A2-31156D05709E}" type="pres">
      <dgm:prSet presAssocID="{246DBB8B-0BD6-4613-A0FE-C4D53131221D}" presName="node" presStyleLbl="node1" presStyleIdx="4" presStyleCnt="5">
        <dgm:presLayoutVars>
          <dgm:bulletEnabled val="1"/>
        </dgm:presLayoutVars>
      </dgm:prSet>
      <dgm:spPr/>
    </dgm:pt>
  </dgm:ptLst>
  <dgm:cxnLst>
    <dgm:cxn modelId="{B8481F46-054F-497A-8383-37213708A497}" srcId="{8343CC8C-064E-4E39-97DB-605363E665E7}" destId="{246DBB8B-0BD6-4613-A0FE-C4D53131221D}" srcOrd="4" destOrd="0" parTransId="{00CEB8BE-4BC7-40ED-A576-0EE2D8353835}" sibTransId="{D6A0A2B1-4032-49A2-84FA-6147B6219231}"/>
    <dgm:cxn modelId="{AA655856-FB7A-48CE-99F3-7AC2128BC7DC}" type="presOf" srcId="{66D6D9A1-886E-428A-B584-8A38278DF162}" destId="{71231763-AE6A-4F04-8F9B-00327392926C}" srcOrd="0" destOrd="0" presId="urn:microsoft.com/office/officeart/2005/8/layout/default"/>
    <dgm:cxn modelId="{F8EA4082-CF93-4046-859D-24BC1133B685}" type="presOf" srcId="{8343CC8C-064E-4E39-97DB-605363E665E7}" destId="{29EFCF4E-78A7-40F2-8A83-76D27C97C95A}" srcOrd="0" destOrd="0" presId="urn:microsoft.com/office/officeart/2005/8/layout/default"/>
    <dgm:cxn modelId="{239883A6-2C6A-4003-8498-98AF38E6386F}" srcId="{8343CC8C-064E-4E39-97DB-605363E665E7}" destId="{E2ABC5DF-D9F6-42FB-B1BB-63A50AD442AA}" srcOrd="1" destOrd="0" parTransId="{EA7FEA36-A738-4D66-9DA6-AD3B853CEEDF}" sibTransId="{978FC248-73C9-435F-904B-C7F4471A2F99}"/>
    <dgm:cxn modelId="{14E77CA7-4527-4857-B730-AE340BB517C1}" srcId="{8343CC8C-064E-4E39-97DB-605363E665E7}" destId="{F9691C5A-8146-4EA0-B7A8-3D641EEC00F1}" srcOrd="2" destOrd="0" parTransId="{0B0C13EF-C360-4F9B-AA21-731ED92DAFF0}" sibTransId="{0687C0D6-D2F1-435D-B98D-A8AF3356FD32}"/>
    <dgm:cxn modelId="{36705FCD-4316-4643-8697-01EF992BA65B}" srcId="{8343CC8C-064E-4E39-97DB-605363E665E7}" destId="{8F375B69-F35B-4041-A410-56315DC1CB58}" srcOrd="3" destOrd="0" parTransId="{4D43A28A-D6DA-4B33-9DE9-28F7B616CB29}" sibTransId="{B0F32B71-FA93-4414-AC59-99E5562248C9}"/>
    <dgm:cxn modelId="{6311CBDB-FB3F-4728-9584-5F2286A02F55}" srcId="{8343CC8C-064E-4E39-97DB-605363E665E7}" destId="{66D6D9A1-886E-428A-B584-8A38278DF162}" srcOrd="0" destOrd="0" parTransId="{527C656D-0DC6-4F39-B1C3-C22B952CA039}" sibTransId="{95477DBC-FF86-46D6-9076-D0DBA34B0876}"/>
    <dgm:cxn modelId="{35FB0DED-02C7-43E5-95EC-0C44FA423011}" type="presOf" srcId="{F9691C5A-8146-4EA0-B7A8-3D641EEC00F1}" destId="{F3C241C5-BD16-47F4-8AA7-AF08C7487E4F}" srcOrd="0" destOrd="0" presId="urn:microsoft.com/office/officeart/2005/8/layout/default"/>
    <dgm:cxn modelId="{6AE534F0-3C87-4BBA-85BC-D5D7806FFFA2}" type="presOf" srcId="{E2ABC5DF-D9F6-42FB-B1BB-63A50AD442AA}" destId="{E4321354-AEA2-4F5B-84DA-BDBE929F0420}" srcOrd="0" destOrd="0" presId="urn:microsoft.com/office/officeart/2005/8/layout/default"/>
    <dgm:cxn modelId="{797CAEF7-B19C-4027-AA72-094C9463980F}" type="presOf" srcId="{8F375B69-F35B-4041-A410-56315DC1CB58}" destId="{36598113-D854-445D-8491-139204D975D9}" srcOrd="0" destOrd="0" presId="urn:microsoft.com/office/officeart/2005/8/layout/default"/>
    <dgm:cxn modelId="{776D7BF9-BA8E-4F6A-8FA5-36BC35A5C94C}" type="presOf" srcId="{246DBB8B-0BD6-4613-A0FE-C4D53131221D}" destId="{7CADF2FC-83CF-4911-B8A2-31156D05709E}" srcOrd="0" destOrd="0" presId="urn:microsoft.com/office/officeart/2005/8/layout/default"/>
    <dgm:cxn modelId="{35669FBA-FD01-4EB2-985F-A66F0592CBC2}" type="presParOf" srcId="{29EFCF4E-78A7-40F2-8A83-76D27C97C95A}" destId="{71231763-AE6A-4F04-8F9B-00327392926C}" srcOrd="0" destOrd="0" presId="urn:microsoft.com/office/officeart/2005/8/layout/default"/>
    <dgm:cxn modelId="{86D0BCC2-EFB8-440A-9495-04544A97203A}" type="presParOf" srcId="{29EFCF4E-78A7-40F2-8A83-76D27C97C95A}" destId="{C8B76D7B-EE0E-4BD9-8E57-5AFE1A486F5A}" srcOrd="1" destOrd="0" presId="urn:microsoft.com/office/officeart/2005/8/layout/default"/>
    <dgm:cxn modelId="{944EE1C4-2950-4923-88F8-424860D07B7E}" type="presParOf" srcId="{29EFCF4E-78A7-40F2-8A83-76D27C97C95A}" destId="{E4321354-AEA2-4F5B-84DA-BDBE929F0420}" srcOrd="2" destOrd="0" presId="urn:microsoft.com/office/officeart/2005/8/layout/default"/>
    <dgm:cxn modelId="{7DA19C38-B8B3-4A02-ADFB-3E45226F2168}" type="presParOf" srcId="{29EFCF4E-78A7-40F2-8A83-76D27C97C95A}" destId="{E72CF91D-E6E3-45D4-9392-16BA9C05F458}" srcOrd="3" destOrd="0" presId="urn:microsoft.com/office/officeart/2005/8/layout/default"/>
    <dgm:cxn modelId="{80CFC4E7-C6F2-4B73-909A-65C8FC04D88D}" type="presParOf" srcId="{29EFCF4E-78A7-40F2-8A83-76D27C97C95A}" destId="{F3C241C5-BD16-47F4-8AA7-AF08C7487E4F}" srcOrd="4" destOrd="0" presId="urn:microsoft.com/office/officeart/2005/8/layout/default"/>
    <dgm:cxn modelId="{A640654F-49CF-4B01-8290-D8C344B70CA2}" type="presParOf" srcId="{29EFCF4E-78A7-40F2-8A83-76D27C97C95A}" destId="{508377B3-E0B4-4534-B1C5-75FA7A2CAE44}" srcOrd="5" destOrd="0" presId="urn:microsoft.com/office/officeart/2005/8/layout/default"/>
    <dgm:cxn modelId="{9BBA807C-B35F-4ED7-B20D-C49481E44548}" type="presParOf" srcId="{29EFCF4E-78A7-40F2-8A83-76D27C97C95A}" destId="{36598113-D854-445D-8491-139204D975D9}" srcOrd="6" destOrd="0" presId="urn:microsoft.com/office/officeart/2005/8/layout/default"/>
    <dgm:cxn modelId="{188BE411-C630-4DA0-BE86-97EC3207EBA4}" type="presParOf" srcId="{29EFCF4E-78A7-40F2-8A83-76D27C97C95A}" destId="{E62BA655-B67A-467A-AF7F-ED8AC52E3651}" srcOrd="7" destOrd="0" presId="urn:microsoft.com/office/officeart/2005/8/layout/default"/>
    <dgm:cxn modelId="{32061751-E489-4E36-86C5-2C296BE4E3CF}" type="presParOf" srcId="{29EFCF4E-78A7-40F2-8A83-76D27C97C95A}" destId="{7CADF2FC-83CF-4911-B8A2-31156D05709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A008CBD-2FA7-40D4-AF05-942B76F37D7D}" type="doc">
      <dgm:prSet loTypeId="urn:microsoft.com/office/officeart/2016/7/layout/VerticalDownArrowProcess" loCatId="process" qsTypeId="urn:microsoft.com/office/officeart/2005/8/quickstyle/simple1" qsCatId="simple" csTypeId="urn:microsoft.com/office/officeart/2005/8/colors/colorful2" csCatId="colorful" phldr="1"/>
      <dgm:spPr/>
      <dgm:t>
        <a:bodyPr/>
        <a:lstStyle/>
        <a:p>
          <a:endParaRPr lang="en-US"/>
        </a:p>
      </dgm:t>
    </dgm:pt>
    <dgm:pt modelId="{5AE55937-7518-4EEF-8F4E-E515DFA78519}">
      <dgm:prSet custT="1"/>
      <dgm:spPr/>
      <dgm:t>
        <a:bodyPr/>
        <a:lstStyle/>
        <a:p>
          <a:r>
            <a:rPr lang="en-US" sz="2500"/>
            <a:t>Enabling CAEECC Language</a:t>
          </a:r>
        </a:p>
      </dgm:t>
    </dgm:pt>
    <dgm:pt modelId="{D00A395F-9ED0-4038-AA7E-1BCF499ABFCD}" type="parTrans" cxnId="{C78F104D-4C13-47B1-AF09-800F9BD0AEDA}">
      <dgm:prSet/>
      <dgm:spPr/>
      <dgm:t>
        <a:bodyPr/>
        <a:lstStyle/>
        <a:p>
          <a:endParaRPr lang="en-US" sz="2000"/>
        </a:p>
      </dgm:t>
    </dgm:pt>
    <dgm:pt modelId="{DB7C2699-C11A-4B0E-B571-28CB5A368366}" type="sibTrans" cxnId="{C78F104D-4C13-47B1-AF09-800F9BD0AEDA}">
      <dgm:prSet/>
      <dgm:spPr/>
      <dgm:t>
        <a:bodyPr/>
        <a:lstStyle/>
        <a:p>
          <a:endParaRPr lang="en-US" sz="2000"/>
        </a:p>
      </dgm:t>
    </dgm:pt>
    <dgm:pt modelId="{DEE88979-8134-468B-A4A1-59E258630A0D}">
      <dgm:prSet custT="1"/>
      <dgm:spPr/>
      <dgm:t>
        <a:bodyPr/>
        <a:lstStyle/>
        <a:p>
          <a:r>
            <a:rPr lang="en-US" sz="2500" dirty="0"/>
            <a:t>Segment Metrics</a:t>
          </a:r>
        </a:p>
      </dgm:t>
    </dgm:pt>
    <dgm:pt modelId="{1750B3C0-D2B6-46D8-B73E-A201F430F21F}" type="parTrans" cxnId="{E27B6EEF-9236-4514-9204-4307E4B7C5FE}">
      <dgm:prSet/>
      <dgm:spPr/>
      <dgm:t>
        <a:bodyPr/>
        <a:lstStyle/>
        <a:p>
          <a:endParaRPr lang="en-US" sz="2000"/>
        </a:p>
      </dgm:t>
    </dgm:pt>
    <dgm:pt modelId="{CF9CF51E-286F-4A7C-AEF0-99320263AACC}" type="sibTrans" cxnId="{E27B6EEF-9236-4514-9204-4307E4B7C5FE}">
      <dgm:prSet/>
      <dgm:spPr/>
      <dgm:t>
        <a:bodyPr/>
        <a:lstStyle/>
        <a:p>
          <a:endParaRPr lang="en-US" sz="2000"/>
        </a:p>
      </dgm:t>
    </dgm:pt>
    <dgm:pt modelId="{12FA6F7A-F437-4F8A-A4D6-8E164B6B378D}">
      <dgm:prSet custT="1"/>
      <dgm:spPr/>
      <dgm:t>
        <a:bodyPr/>
        <a:lstStyle/>
        <a:p>
          <a:r>
            <a:rPr lang="en-US" sz="2500"/>
            <a:t>Procedural Equity</a:t>
          </a:r>
        </a:p>
      </dgm:t>
    </dgm:pt>
    <dgm:pt modelId="{F6369CA7-A781-40E7-8047-702C23AB7923}" type="parTrans" cxnId="{648EAE26-59D0-4073-AE02-E284B5BF2DE1}">
      <dgm:prSet/>
      <dgm:spPr/>
      <dgm:t>
        <a:bodyPr/>
        <a:lstStyle/>
        <a:p>
          <a:endParaRPr lang="en-US" sz="2000"/>
        </a:p>
      </dgm:t>
    </dgm:pt>
    <dgm:pt modelId="{0848038C-E4F6-40F0-8C09-8DC6ACDAE543}" type="sibTrans" cxnId="{648EAE26-59D0-4073-AE02-E284B5BF2DE1}">
      <dgm:prSet/>
      <dgm:spPr/>
      <dgm:t>
        <a:bodyPr/>
        <a:lstStyle/>
        <a:p>
          <a:endParaRPr lang="en-US" sz="2000"/>
        </a:p>
      </dgm:t>
    </dgm:pt>
    <dgm:pt modelId="{A56AF83A-115B-4D70-AB84-11BEA55A17DD}">
      <dgm:prSet custT="1"/>
      <dgm:spPr/>
      <dgm:t>
        <a:bodyPr/>
        <a:lstStyle/>
        <a:p>
          <a:r>
            <a:rPr lang="en-US" sz="2500"/>
            <a:t>Distributional Equity</a:t>
          </a:r>
        </a:p>
      </dgm:t>
    </dgm:pt>
    <dgm:pt modelId="{1D8D3485-DFB2-4D35-B916-AB038B51F5FA}" type="parTrans" cxnId="{8B8CCA34-262F-462A-8E65-D26910383D6E}">
      <dgm:prSet/>
      <dgm:spPr/>
      <dgm:t>
        <a:bodyPr/>
        <a:lstStyle/>
        <a:p>
          <a:endParaRPr lang="en-US" sz="2000"/>
        </a:p>
      </dgm:t>
    </dgm:pt>
    <dgm:pt modelId="{C25FA3F5-EC61-4DBF-9E4C-FB3506D17859}" type="sibTrans" cxnId="{8B8CCA34-262F-462A-8E65-D26910383D6E}">
      <dgm:prSet/>
      <dgm:spPr/>
      <dgm:t>
        <a:bodyPr/>
        <a:lstStyle/>
        <a:p>
          <a:endParaRPr lang="en-US" sz="2000"/>
        </a:p>
      </dgm:t>
    </dgm:pt>
    <dgm:pt modelId="{F0CA5430-DB1D-4687-9148-EA95CB261A73}">
      <dgm:prSet custT="1"/>
      <dgm:spPr/>
      <dgm:t>
        <a:bodyPr/>
        <a:lstStyle/>
        <a:p>
          <a:r>
            <a:rPr lang="en-US" sz="2500"/>
            <a:t>Portfolio Oversight </a:t>
          </a:r>
        </a:p>
      </dgm:t>
    </dgm:pt>
    <dgm:pt modelId="{3A69AB7C-71E1-4CD3-904B-BDF840B35C6D}" type="parTrans" cxnId="{276A54C9-0EBB-4C33-B2AE-0EDB204E1DD5}">
      <dgm:prSet/>
      <dgm:spPr/>
      <dgm:t>
        <a:bodyPr/>
        <a:lstStyle/>
        <a:p>
          <a:endParaRPr lang="en-US" sz="2000"/>
        </a:p>
      </dgm:t>
    </dgm:pt>
    <dgm:pt modelId="{13DF1411-4F33-4FF5-A4D0-0420DF2ADAF1}" type="sibTrans" cxnId="{276A54C9-0EBB-4C33-B2AE-0EDB204E1DD5}">
      <dgm:prSet/>
      <dgm:spPr/>
      <dgm:t>
        <a:bodyPr/>
        <a:lstStyle/>
        <a:p>
          <a:endParaRPr lang="en-US" sz="2000"/>
        </a:p>
      </dgm:t>
    </dgm:pt>
    <dgm:pt modelId="{6C48F2BB-CD48-41A4-961C-CB9EA20BDF6C}">
      <dgm:prSet custT="1"/>
      <dgm:spPr/>
      <dgm:t>
        <a:bodyPr/>
        <a:lstStyle/>
        <a:p>
          <a:r>
            <a:rPr lang="en-US" sz="2300" dirty="0"/>
            <a:t>CAN INFLUENCE: Part of the Evolving CAEECC Working Group (ECWG) role is to figure out the new “enabling language” for 2024 and beyond.</a:t>
          </a:r>
        </a:p>
      </dgm:t>
    </dgm:pt>
    <dgm:pt modelId="{353E863D-1671-46D1-90C5-22A7F92E4B69}" type="parTrans" cxnId="{F8EA0F9D-2BE9-4AA5-81B4-4AAA13CAFC21}">
      <dgm:prSet/>
      <dgm:spPr/>
      <dgm:t>
        <a:bodyPr/>
        <a:lstStyle/>
        <a:p>
          <a:endParaRPr lang="en-US" sz="2000"/>
        </a:p>
      </dgm:t>
    </dgm:pt>
    <dgm:pt modelId="{E7AC8D77-428B-4BF6-B31B-5AD115B26486}" type="sibTrans" cxnId="{F8EA0F9D-2BE9-4AA5-81B4-4AAA13CAFC21}">
      <dgm:prSet/>
      <dgm:spPr/>
      <dgm:t>
        <a:bodyPr/>
        <a:lstStyle/>
        <a:p>
          <a:endParaRPr lang="en-US" sz="2000"/>
        </a:p>
      </dgm:t>
    </dgm:pt>
    <dgm:pt modelId="{5C827ECE-8AF6-4E88-A79B-862BB1789302}">
      <dgm:prSet custT="1"/>
      <dgm:spPr/>
      <dgm:t>
        <a:bodyPr/>
        <a:lstStyle/>
        <a:p>
          <a:r>
            <a:rPr lang="en-US" sz="2300"/>
            <a:t>CAN INFLUENCE: Segments can’t be modified without another decision, but CAEECC can influence equity &amp; market support segment metrics.</a:t>
          </a:r>
        </a:p>
      </dgm:t>
    </dgm:pt>
    <dgm:pt modelId="{B9D0C9CC-4CC1-4BAC-A379-8DFFA6EF0E45}" type="sibTrans" cxnId="{BFDAE4E1-391C-441B-9D2F-29998DB9BBA9}">
      <dgm:prSet/>
      <dgm:spPr/>
      <dgm:t>
        <a:bodyPr/>
        <a:lstStyle/>
        <a:p>
          <a:endParaRPr lang="en-US" sz="2000"/>
        </a:p>
      </dgm:t>
    </dgm:pt>
    <dgm:pt modelId="{A498FCE2-16A0-46C3-A2F3-7A465069BAB6}" type="parTrans" cxnId="{BFDAE4E1-391C-441B-9D2F-29998DB9BBA9}">
      <dgm:prSet/>
      <dgm:spPr/>
      <dgm:t>
        <a:bodyPr/>
        <a:lstStyle/>
        <a:p>
          <a:endParaRPr lang="en-US" sz="2000"/>
        </a:p>
      </dgm:t>
    </dgm:pt>
    <dgm:pt modelId="{88D50B99-4305-4AAD-B866-1A50705DDC6A}">
      <dgm:prSet custT="1"/>
      <dgm:spPr/>
      <dgm:t>
        <a:bodyPr/>
        <a:lstStyle/>
        <a:p>
          <a:r>
            <a:rPr lang="en-US" sz="2300"/>
            <a:t>CAN INFLUENCE: A primary purpose of the ECWG group is to propose ways to increase accessibility and inclusion in the CAEECC process. </a:t>
          </a:r>
        </a:p>
      </dgm:t>
    </dgm:pt>
    <dgm:pt modelId="{63232933-5DB4-4A40-9E99-3A36431B9272}" type="parTrans" cxnId="{BFF2FEAB-222B-49DD-9968-1D3A8EDA89E0}">
      <dgm:prSet/>
      <dgm:spPr/>
    </dgm:pt>
    <dgm:pt modelId="{417E213C-106E-4A30-B730-4B7ED39C947F}" type="sibTrans" cxnId="{BFF2FEAB-222B-49DD-9968-1D3A8EDA89E0}">
      <dgm:prSet/>
      <dgm:spPr/>
    </dgm:pt>
    <dgm:pt modelId="{F1D2A33B-B227-4FCB-85B3-24D0B9AF4A0E}">
      <dgm:prSet custT="1"/>
      <dgm:spPr/>
      <dgm:t>
        <a:bodyPr/>
        <a:lstStyle/>
        <a:p>
          <a:r>
            <a:rPr lang="en-US" sz="2300" dirty="0"/>
            <a:t>CAN INFLUENCE: The next opportunity is during the 2026 application planning process (~mid/late 2024). </a:t>
          </a:r>
        </a:p>
      </dgm:t>
    </dgm:pt>
    <dgm:pt modelId="{8EAB910A-2031-407F-8A93-223978CA63F5}" type="parTrans" cxnId="{9565E746-0401-44C7-89EB-C5ED8DEDEFFF}">
      <dgm:prSet/>
      <dgm:spPr/>
    </dgm:pt>
    <dgm:pt modelId="{EEAE234B-B325-425D-8DDA-08792D2DB355}" type="sibTrans" cxnId="{9565E746-0401-44C7-89EB-C5ED8DEDEFFF}">
      <dgm:prSet/>
      <dgm:spPr/>
    </dgm:pt>
    <dgm:pt modelId="{6C763DE8-DF71-49BC-9877-346B59A3F1DF}">
      <dgm:prSet custT="1"/>
      <dgm:spPr/>
      <dgm:t>
        <a:bodyPr/>
        <a:lstStyle/>
        <a:p>
          <a:r>
            <a:rPr lang="en-US" sz="2300"/>
            <a:t>CAN INFLUENCE: ECWG can influence what role CAEECC has in overseeing implementation of the market-rate efficiency portfolios.</a:t>
          </a:r>
        </a:p>
      </dgm:t>
    </dgm:pt>
    <dgm:pt modelId="{94E7EF23-3611-4AC2-949D-AE8EF4791770}" type="parTrans" cxnId="{4A99AD63-FFC4-48FF-AE71-E779DDDF011A}">
      <dgm:prSet/>
      <dgm:spPr/>
    </dgm:pt>
    <dgm:pt modelId="{561566BC-3927-4C0F-94E3-4CB79771C22C}" type="sibTrans" cxnId="{4A99AD63-FFC4-48FF-AE71-E779DDDF011A}">
      <dgm:prSet/>
      <dgm:spPr/>
    </dgm:pt>
    <dgm:pt modelId="{6E7A23D2-6D08-4D32-BA96-58859B2DEC1D}" type="pres">
      <dgm:prSet presAssocID="{2A008CBD-2FA7-40D4-AF05-942B76F37D7D}" presName="Name0" presStyleCnt="0">
        <dgm:presLayoutVars>
          <dgm:dir/>
          <dgm:animLvl val="lvl"/>
          <dgm:resizeHandles val="exact"/>
        </dgm:presLayoutVars>
      </dgm:prSet>
      <dgm:spPr/>
    </dgm:pt>
    <dgm:pt modelId="{DA726A04-C005-4724-A054-284C02F07F82}" type="pres">
      <dgm:prSet presAssocID="{F0CA5430-DB1D-4687-9148-EA95CB261A73}" presName="boxAndChildren" presStyleCnt="0"/>
      <dgm:spPr/>
    </dgm:pt>
    <dgm:pt modelId="{6C14ED41-9345-444A-84F2-9EB40642964B}" type="pres">
      <dgm:prSet presAssocID="{F0CA5430-DB1D-4687-9148-EA95CB261A73}" presName="parentTextBox" presStyleLbl="alignNode1" presStyleIdx="0" presStyleCnt="5"/>
      <dgm:spPr/>
    </dgm:pt>
    <dgm:pt modelId="{F0F70982-4175-4945-AF3C-7344151DF1A4}" type="pres">
      <dgm:prSet presAssocID="{F0CA5430-DB1D-4687-9148-EA95CB261A73}" presName="descendantBox" presStyleLbl="bgAccFollowNode1" presStyleIdx="0" presStyleCnt="5"/>
      <dgm:spPr/>
    </dgm:pt>
    <dgm:pt modelId="{5FA5A93F-6DB2-42EE-80B7-F3A09CD9D41A}" type="pres">
      <dgm:prSet presAssocID="{C25FA3F5-EC61-4DBF-9E4C-FB3506D17859}" presName="sp" presStyleCnt="0"/>
      <dgm:spPr/>
    </dgm:pt>
    <dgm:pt modelId="{749D6718-8F87-42F7-9554-64363663761A}" type="pres">
      <dgm:prSet presAssocID="{A56AF83A-115B-4D70-AB84-11BEA55A17DD}" presName="arrowAndChildren" presStyleCnt="0"/>
      <dgm:spPr/>
    </dgm:pt>
    <dgm:pt modelId="{10C78991-4D5F-44B9-A362-4E6E0CF750B7}" type="pres">
      <dgm:prSet presAssocID="{A56AF83A-115B-4D70-AB84-11BEA55A17DD}" presName="parentTextArrow" presStyleLbl="node1" presStyleIdx="0" presStyleCnt="0"/>
      <dgm:spPr/>
    </dgm:pt>
    <dgm:pt modelId="{D68D48E8-639E-4E82-82FF-199A52BA1C68}" type="pres">
      <dgm:prSet presAssocID="{A56AF83A-115B-4D70-AB84-11BEA55A17DD}" presName="arrow" presStyleLbl="alignNode1" presStyleIdx="1" presStyleCnt="5"/>
      <dgm:spPr/>
    </dgm:pt>
    <dgm:pt modelId="{20E99232-1261-4745-AC68-B30AA4B713F1}" type="pres">
      <dgm:prSet presAssocID="{A56AF83A-115B-4D70-AB84-11BEA55A17DD}" presName="descendantArrow" presStyleLbl="bgAccFollowNode1" presStyleIdx="1" presStyleCnt="5"/>
      <dgm:spPr/>
    </dgm:pt>
    <dgm:pt modelId="{2E0D5BED-7ECC-4F7F-81CB-C126DE92F899}" type="pres">
      <dgm:prSet presAssocID="{0848038C-E4F6-40F0-8C09-8DC6ACDAE543}" presName="sp" presStyleCnt="0"/>
      <dgm:spPr/>
    </dgm:pt>
    <dgm:pt modelId="{65A2DC8A-F3EB-4E48-B575-2E105B8DBE45}" type="pres">
      <dgm:prSet presAssocID="{12FA6F7A-F437-4F8A-A4D6-8E164B6B378D}" presName="arrowAndChildren" presStyleCnt="0"/>
      <dgm:spPr/>
    </dgm:pt>
    <dgm:pt modelId="{2FA21850-67AB-419F-BD05-E19201006497}" type="pres">
      <dgm:prSet presAssocID="{12FA6F7A-F437-4F8A-A4D6-8E164B6B378D}" presName="parentTextArrow" presStyleLbl="node1" presStyleIdx="0" presStyleCnt="0"/>
      <dgm:spPr/>
    </dgm:pt>
    <dgm:pt modelId="{199A4B2E-98AA-46A1-A92A-FB9AAFA2751A}" type="pres">
      <dgm:prSet presAssocID="{12FA6F7A-F437-4F8A-A4D6-8E164B6B378D}" presName="arrow" presStyleLbl="alignNode1" presStyleIdx="2" presStyleCnt="5"/>
      <dgm:spPr/>
    </dgm:pt>
    <dgm:pt modelId="{D287EEBF-773F-49F5-8B45-9BC69DAA007E}" type="pres">
      <dgm:prSet presAssocID="{12FA6F7A-F437-4F8A-A4D6-8E164B6B378D}" presName="descendantArrow" presStyleLbl="bgAccFollowNode1" presStyleIdx="2" presStyleCnt="5"/>
      <dgm:spPr/>
    </dgm:pt>
    <dgm:pt modelId="{F3269AE2-6F05-4E1E-9D8E-40D8D650A1AA}" type="pres">
      <dgm:prSet presAssocID="{CF9CF51E-286F-4A7C-AEF0-99320263AACC}" presName="sp" presStyleCnt="0"/>
      <dgm:spPr/>
    </dgm:pt>
    <dgm:pt modelId="{A4C510E4-CBFE-4F21-8CC6-4881E7C92971}" type="pres">
      <dgm:prSet presAssocID="{DEE88979-8134-468B-A4A1-59E258630A0D}" presName="arrowAndChildren" presStyleCnt="0"/>
      <dgm:spPr/>
    </dgm:pt>
    <dgm:pt modelId="{A9CD806F-B44D-4BB8-A56A-E93FF547FE63}" type="pres">
      <dgm:prSet presAssocID="{DEE88979-8134-468B-A4A1-59E258630A0D}" presName="parentTextArrow" presStyleLbl="node1" presStyleIdx="0" presStyleCnt="0"/>
      <dgm:spPr/>
    </dgm:pt>
    <dgm:pt modelId="{D7AEB9F4-F217-4C60-8D64-FC94FC00B22F}" type="pres">
      <dgm:prSet presAssocID="{DEE88979-8134-468B-A4A1-59E258630A0D}" presName="arrow" presStyleLbl="alignNode1" presStyleIdx="3" presStyleCnt="5"/>
      <dgm:spPr/>
    </dgm:pt>
    <dgm:pt modelId="{D8827392-0535-4D5B-9DF8-BB16BA3E7584}" type="pres">
      <dgm:prSet presAssocID="{DEE88979-8134-468B-A4A1-59E258630A0D}" presName="descendantArrow" presStyleLbl="bgAccFollowNode1" presStyleIdx="3" presStyleCnt="5"/>
      <dgm:spPr/>
    </dgm:pt>
    <dgm:pt modelId="{5A146566-E5B8-4414-8FB2-19BCF66B433B}" type="pres">
      <dgm:prSet presAssocID="{DB7C2699-C11A-4B0E-B571-28CB5A368366}" presName="sp" presStyleCnt="0"/>
      <dgm:spPr/>
    </dgm:pt>
    <dgm:pt modelId="{3B7503D6-7CF2-4F06-89B3-845224306CD5}" type="pres">
      <dgm:prSet presAssocID="{5AE55937-7518-4EEF-8F4E-E515DFA78519}" presName="arrowAndChildren" presStyleCnt="0"/>
      <dgm:spPr/>
    </dgm:pt>
    <dgm:pt modelId="{2763FD6C-BDE0-4D45-A5E0-2EB7F5798FB9}" type="pres">
      <dgm:prSet presAssocID="{5AE55937-7518-4EEF-8F4E-E515DFA78519}" presName="parentTextArrow" presStyleLbl="node1" presStyleIdx="0" presStyleCnt="0"/>
      <dgm:spPr/>
    </dgm:pt>
    <dgm:pt modelId="{00DCAB50-951F-49D5-BBBD-1FDB3C0B1444}" type="pres">
      <dgm:prSet presAssocID="{5AE55937-7518-4EEF-8F4E-E515DFA78519}" presName="arrow" presStyleLbl="alignNode1" presStyleIdx="4" presStyleCnt="5"/>
      <dgm:spPr/>
    </dgm:pt>
    <dgm:pt modelId="{1409A365-9A89-4B05-B8A4-7B6DB0D60CC1}" type="pres">
      <dgm:prSet presAssocID="{5AE55937-7518-4EEF-8F4E-E515DFA78519}" presName="descendantArrow" presStyleLbl="bgAccFollowNode1" presStyleIdx="4" presStyleCnt="5"/>
      <dgm:spPr/>
    </dgm:pt>
  </dgm:ptLst>
  <dgm:cxnLst>
    <dgm:cxn modelId="{648EAE26-59D0-4073-AE02-E284B5BF2DE1}" srcId="{2A008CBD-2FA7-40D4-AF05-942B76F37D7D}" destId="{12FA6F7A-F437-4F8A-A4D6-8E164B6B378D}" srcOrd="2" destOrd="0" parTransId="{F6369CA7-A781-40E7-8047-702C23AB7923}" sibTransId="{0848038C-E4F6-40F0-8C09-8DC6ACDAE543}"/>
    <dgm:cxn modelId="{59233D2F-D7E5-4DE9-95D2-78941B3AD7AA}" type="presOf" srcId="{5C827ECE-8AF6-4E88-A79B-862BB1789302}" destId="{D8827392-0535-4D5B-9DF8-BB16BA3E7584}" srcOrd="0" destOrd="0" presId="urn:microsoft.com/office/officeart/2016/7/layout/VerticalDownArrowProcess"/>
    <dgm:cxn modelId="{F4622634-7927-4B65-B8FC-BFF82EC86D42}" type="presOf" srcId="{DEE88979-8134-468B-A4A1-59E258630A0D}" destId="{D7AEB9F4-F217-4C60-8D64-FC94FC00B22F}" srcOrd="1" destOrd="0" presId="urn:microsoft.com/office/officeart/2016/7/layout/VerticalDownArrowProcess"/>
    <dgm:cxn modelId="{8B8CCA34-262F-462A-8E65-D26910383D6E}" srcId="{2A008CBD-2FA7-40D4-AF05-942B76F37D7D}" destId="{A56AF83A-115B-4D70-AB84-11BEA55A17DD}" srcOrd="3" destOrd="0" parTransId="{1D8D3485-DFB2-4D35-B916-AB038B51F5FA}" sibTransId="{C25FA3F5-EC61-4DBF-9E4C-FB3506D17859}"/>
    <dgm:cxn modelId="{0CABF140-542F-46B1-A051-F293B840EF84}" type="presOf" srcId="{F1D2A33B-B227-4FCB-85B3-24D0B9AF4A0E}" destId="{20E99232-1261-4745-AC68-B30AA4B713F1}" srcOrd="0" destOrd="0" presId="urn:microsoft.com/office/officeart/2016/7/layout/VerticalDownArrowProcess"/>
    <dgm:cxn modelId="{4A99AD63-FFC4-48FF-AE71-E779DDDF011A}" srcId="{F0CA5430-DB1D-4687-9148-EA95CB261A73}" destId="{6C763DE8-DF71-49BC-9877-346B59A3F1DF}" srcOrd="0" destOrd="0" parTransId="{94E7EF23-3611-4AC2-949D-AE8EF4791770}" sibTransId="{561566BC-3927-4C0F-94E3-4CB79771C22C}"/>
    <dgm:cxn modelId="{70A9E043-AF62-4887-A499-C39612957322}" type="presOf" srcId="{12FA6F7A-F437-4F8A-A4D6-8E164B6B378D}" destId="{199A4B2E-98AA-46A1-A92A-FB9AAFA2751A}" srcOrd="1" destOrd="0" presId="urn:microsoft.com/office/officeart/2016/7/layout/VerticalDownArrowProcess"/>
    <dgm:cxn modelId="{CF660364-1B81-4113-9901-264A101DAA25}" type="presOf" srcId="{A56AF83A-115B-4D70-AB84-11BEA55A17DD}" destId="{10C78991-4D5F-44B9-A362-4E6E0CF750B7}" srcOrd="0" destOrd="0" presId="urn:microsoft.com/office/officeart/2016/7/layout/VerticalDownArrowProcess"/>
    <dgm:cxn modelId="{9565E746-0401-44C7-89EB-C5ED8DEDEFFF}" srcId="{A56AF83A-115B-4D70-AB84-11BEA55A17DD}" destId="{F1D2A33B-B227-4FCB-85B3-24D0B9AF4A0E}" srcOrd="0" destOrd="0" parTransId="{8EAB910A-2031-407F-8A93-223978CA63F5}" sibTransId="{EEAE234B-B325-425D-8DDA-08792D2DB355}"/>
    <dgm:cxn modelId="{E13E354B-C1B3-45EB-90E2-75B76B92E359}" type="presOf" srcId="{5AE55937-7518-4EEF-8F4E-E515DFA78519}" destId="{2763FD6C-BDE0-4D45-A5E0-2EB7F5798FB9}" srcOrd="0" destOrd="0" presId="urn:microsoft.com/office/officeart/2016/7/layout/VerticalDownArrowProcess"/>
    <dgm:cxn modelId="{C78F104D-4C13-47B1-AF09-800F9BD0AEDA}" srcId="{2A008CBD-2FA7-40D4-AF05-942B76F37D7D}" destId="{5AE55937-7518-4EEF-8F4E-E515DFA78519}" srcOrd="0" destOrd="0" parTransId="{D00A395F-9ED0-4038-AA7E-1BCF499ABFCD}" sibTransId="{DB7C2699-C11A-4B0E-B571-28CB5A368366}"/>
    <dgm:cxn modelId="{79A1BE6E-4A12-401E-9A66-CAA5D60035F3}" type="presOf" srcId="{A56AF83A-115B-4D70-AB84-11BEA55A17DD}" destId="{D68D48E8-639E-4E82-82FF-199A52BA1C68}" srcOrd="1" destOrd="0" presId="urn:microsoft.com/office/officeart/2016/7/layout/VerticalDownArrowProcess"/>
    <dgm:cxn modelId="{F5541874-004B-46FA-9086-182941446219}" type="presOf" srcId="{2A008CBD-2FA7-40D4-AF05-942B76F37D7D}" destId="{6E7A23D2-6D08-4D32-BA96-58859B2DEC1D}" srcOrd="0" destOrd="0" presId="urn:microsoft.com/office/officeart/2016/7/layout/VerticalDownArrowProcess"/>
    <dgm:cxn modelId="{B9A7B355-39E5-4C39-A242-90D17DB4385C}" type="presOf" srcId="{5AE55937-7518-4EEF-8F4E-E515DFA78519}" destId="{00DCAB50-951F-49D5-BBBD-1FDB3C0B1444}" srcOrd="1" destOrd="0" presId="urn:microsoft.com/office/officeart/2016/7/layout/VerticalDownArrowProcess"/>
    <dgm:cxn modelId="{1265DF7B-B726-4331-9AA9-4240860B6E59}" type="presOf" srcId="{6C763DE8-DF71-49BC-9877-346B59A3F1DF}" destId="{F0F70982-4175-4945-AF3C-7344151DF1A4}" srcOrd="0" destOrd="0" presId="urn:microsoft.com/office/officeart/2016/7/layout/VerticalDownArrowProcess"/>
    <dgm:cxn modelId="{84DF1A9B-9067-4306-A388-4BC0E0DC9634}" type="presOf" srcId="{88D50B99-4305-4AAD-B866-1A50705DDC6A}" destId="{D287EEBF-773F-49F5-8B45-9BC69DAA007E}" srcOrd="0" destOrd="0" presId="urn:microsoft.com/office/officeart/2016/7/layout/VerticalDownArrowProcess"/>
    <dgm:cxn modelId="{F8EA0F9D-2BE9-4AA5-81B4-4AAA13CAFC21}" srcId="{5AE55937-7518-4EEF-8F4E-E515DFA78519}" destId="{6C48F2BB-CD48-41A4-961C-CB9EA20BDF6C}" srcOrd="0" destOrd="0" parTransId="{353E863D-1671-46D1-90C5-22A7F92E4B69}" sibTransId="{E7AC8D77-428B-4BF6-B31B-5AD115B26486}"/>
    <dgm:cxn modelId="{39AD2CA0-E47F-4825-9B06-9400522295E3}" type="presOf" srcId="{DEE88979-8134-468B-A4A1-59E258630A0D}" destId="{A9CD806F-B44D-4BB8-A56A-E93FF547FE63}" srcOrd="0" destOrd="0" presId="urn:microsoft.com/office/officeart/2016/7/layout/VerticalDownArrowProcess"/>
    <dgm:cxn modelId="{BFF2FEAB-222B-49DD-9968-1D3A8EDA89E0}" srcId="{12FA6F7A-F437-4F8A-A4D6-8E164B6B378D}" destId="{88D50B99-4305-4AAD-B866-1A50705DDC6A}" srcOrd="0" destOrd="0" parTransId="{63232933-5DB4-4A40-9E99-3A36431B9272}" sibTransId="{417E213C-106E-4A30-B730-4B7ED39C947F}"/>
    <dgm:cxn modelId="{276A54C9-0EBB-4C33-B2AE-0EDB204E1DD5}" srcId="{2A008CBD-2FA7-40D4-AF05-942B76F37D7D}" destId="{F0CA5430-DB1D-4687-9148-EA95CB261A73}" srcOrd="4" destOrd="0" parTransId="{3A69AB7C-71E1-4CD3-904B-BDF840B35C6D}" sibTransId="{13DF1411-4F33-4FF5-A4D0-0420DF2ADAF1}"/>
    <dgm:cxn modelId="{8073CFD0-E36A-415C-A264-6EFCED1BB31D}" type="presOf" srcId="{12FA6F7A-F437-4F8A-A4D6-8E164B6B378D}" destId="{2FA21850-67AB-419F-BD05-E19201006497}" srcOrd="0" destOrd="0" presId="urn:microsoft.com/office/officeart/2016/7/layout/VerticalDownArrowProcess"/>
    <dgm:cxn modelId="{936344D6-539A-4AF0-B157-055C5B5C956C}" type="presOf" srcId="{F0CA5430-DB1D-4687-9148-EA95CB261A73}" destId="{6C14ED41-9345-444A-84F2-9EB40642964B}" srcOrd="0" destOrd="0" presId="urn:microsoft.com/office/officeart/2016/7/layout/VerticalDownArrowProcess"/>
    <dgm:cxn modelId="{BFDAE4E1-391C-441B-9D2F-29998DB9BBA9}" srcId="{DEE88979-8134-468B-A4A1-59E258630A0D}" destId="{5C827ECE-8AF6-4E88-A79B-862BB1789302}" srcOrd="0" destOrd="0" parTransId="{A498FCE2-16A0-46C3-A2F3-7A465069BAB6}" sibTransId="{B9D0C9CC-4CC1-4BAC-A379-8DFFA6EF0E45}"/>
    <dgm:cxn modelId="{2BBCFFE7-3555-492A-BBD9-68AFD9963BCC}" type="presOf" srcId="{6C48F2BB-CD48-41A4-961C-CB9EA20BDF6C}" destId="{1409A365-9A89-4B05-B8A4-7B6DB0D60CC1}" srcOrd="0" destOrd="0" presId="urn:microsoft.com/office/officeart/2016/7/layout/VerticalDownArrowProcess"/>
    <dgm:cxn modelId="{E27B6EEF-9236-4514-9204-4307E4B7C5FE}" srcId="{2A008CBD-2FA7-40D4-AF05-942B76F37D7D}" destId="{DEE88979-8134-468B-A4A1-59E258630A0D}" srcOrd="1" destOrd="0" parTransId="{1750B3C0-D2B6-46D8-B73E-A201F430F21F}" sibTransId="{CF9CF51E-286F-4A7C-AEF0-99320263AACC}"/>
    <dgm:cxn modelId="{3ACBCB07-A0D6-4829-8150-1015ADE07721}" type="presParOf" srcId="{6E7A23D2-6D08-4D32-BA96-58859B2DEC1D}" destId="{DA726A04-C005-4724-A054-284C02F07F82}" srcOrd="0" destOrd="0" presId="urn:microsoft.com/office/officeart/2016/7/layout/VerticalDownArrowProcess"/>
    <dgm:cxn modelId="{3DD6868F-B2CD-4446-9A19-190676A735E0}" type="presParOf" srcId="{DA726A04-C005-4724-A054-284C02F07F82}" destId="{6C14ED41-9345-444A-84F2-9EB40642964B}" srcOrd="0" destOrd="0" presId="urn:microsoft.com/office/officeart/2016/7/layout/VerticalDownArrowProcess"/>
    <dgm:cxn modelId="{6E04378D-20F2-4121-A4DA-08B57FEB1238}" type="presParOf" srcId="{DA726A04-C005-4724-A054-284C02F07F82}" destId="{F0F70982-4175-4945-AF3C-7344151DF1A4}" srcOrd="1" destOrd="0" presId="urn:microsoft.com/office/officeart/2016/7/layout/VerticalDownArrowProcess"/>
    <dgm:cxn modelId="{E584F267-6D8B-4B6A-B118-A229718409E0}" type="presParOf" srcId="{6E7A23D2-6D08-4D32-BA96-58859B2DEC1D}" destId="{5FA5A93F-6DB2-42EE-80B7-F3A09CD9D41A}" srcOrd="1" destOrd="0" presId="urn:microsoft.com/office/officeart/2016/7/layout/VerticalDownArrowProcess"/>
    <dgm:cxn modelId="{C5455710-C79E-49B8-8116-773A1316671F}" type="presParOf" srcId="{6E7A23D2-6D08-4D32-BA96-58859B2DEC1D}" destId="{749D6718-8F87-42F7-9554-64363663761A}" srcOrd="2" destOrd="0" presId="urn:microsoft.com/office/officeart/2016/7/layout/VerticalDownArrowProcess"/>
    <dgm:cxn modelId="{6AE3002F-454F-4A51-9607-D04BE6BFE61F}" type="presParOf" srcId="{749D6718-8F87-42F7-9554-64363663761A}" destId="{10C78991-4D5F-44B9-A362-4E6E0CF750B7}" srcOrd="0" destOrd="0" presId="urn:microsoft.com/office/officeart/2016/7/layout/VerticalDownArrowProcess"/>
    <dgm:cxn modelId="{DEC3AE7E-2E38-4E87-A103-3DDE0DEF9CE2}" type="presParOf" srcId="{749D6718-8F87-42F7-9554-64363663761A}" destId="{D68D48E8-639E-4E82-82FF-199A52BA1C68}" srcOrd="1" destOrd="0" presId="urn:microsoft.com/office/officeart/2016/7/layout/VerticalDownArrowProcess"/>
    <dgm:cxn modelId="{32EC84CD-7262-4A01-9973-5D57BF546BF9}" type="presParOf" srcId="{749D6718-8F87-42F7-9554-64363663761A}" destId="{20E99232-1261-4745-AC68-B30AA4B713F1}" srcOrd="2" destOrd="0" presId="urn:microsoft.com/office/officeart/2016/7/layout/VerticalDownArrowProcess"/>
    <dgm:cxn modelId="{3D250789-7CFE-43EB-9602-E34297FCD352}" type="presParOf" srcId="{6E7A23D2-6D08-4D32-BA96-58859B2DEC1D}" destId="{2E0D5BED-7ECC-4F7F-81CB-C126DE92F899}" srcOrd="3" destOrd="0" presId="urn:microsoft.com/office/officeart/2016/7/layout/VerticalDownArrowProcess"/>
    <dgm:cxn modelId="{DB9C146B-7803-46F4-B918-481D160F390F}" type="presParOf" srcId="{6E7A23D2-6D08-4D32-BA96-58859B2DEC1D}" destId="{65A2DC8A-F3EB-4E48-B575-2E105B8DBE45}" srcOrd="4" destOrd="0" presId="urn:microsoft.com/office/officeart/2016/7/layout/VerticalDownArrowProcess"/>
    <dgm:cxn modelId="{237B54C5-C218-4CD9-B2C1-CBDBB2D33D66}" type="presParOf" srcId="{65A2DC8A-F3EB-4E48-B575-2E105B8DBE45}" destId="{2FA21850-67AB-419F-BD05-E19201006497}" srcOrd="0" destOrd="0" presId="urn:microsoft.com/office/officeart/2016/7/layout/VerticalDownArrowProcess"/>
    <dgm:cxn modelId="{0CEEF691-38F9-4509-926E-1D0928CF9E76}" type="presParOf" srcId="{65A2DC8A-F3EB-4E48-B575-2E105B8DBE45}" destId="{199A4B2E-98AA-46A1-A92A-FB9AAFA2751A}" srcOrd="1" destOrd="0" presId="urn:microsoft.com/office/officeart/2016/7/layout/VerticalDownArrowProcess"/>
    <dgm:cxn modelId="{FBEF6BB6-AFBF-4E42-8E29-0C5046AC3F81}" type="presParOf" srcId="{65A2DC8A-F3EB-4E48-B575-2E105B8DBE45}" destId="{D287EEBF-773F-49F5-8B45-9BC69DAA007E}" srcOrd="2" destOrd="0" presId="urn:microsoft.com/office/officeart/2016/7/layout/VerticalDownArrowProcess"/>
    <dgm:cxn modelId="{575627C3-D30D-4B6C-933A-F5B9783C7480}" type="presParOf" srcId="{6E7A23D2-6D08-4D32-BA96-58859B2DEC1D}" destId="{F3269AE2-6F05-4E1E-9D8E-40D8D650A1AA}" srcOrd="5" destOrd="0" presId="urn:microsoft.com/office/officeart/2016/7/layout/VerticalDownArrowProcess"/>
    <dgm:cxn modelId="{F3C7AF14-0BAD-49C7-8115-55345AFE6299}" type="presParOf" srcId="{6E7A23D2-6D08-4D32-BA96-58859B2DEC1D}" destId="{A4C510E4-CBFE-4F21-8CC6-4881E7C92971}" srcOrd="6" destOrd="0" presId="urn:microsoft.com/office/officeart/2016/7/layout/VerticalDownArrowProcess"/>
    <dgm:cxn modelId="{A67F175F-6C8C-4D8D-BC73-51853CE6DC4E}" type="presParOf" srcId="{A4C510E4-CBFE-4F21-8CC6-4881E7C92971}" destId="{A9CD806F-B44D-4BB8-A56A-E93FF547FE63}" srcOrd="0" destOrd="0" presId="urn:microsoft.com/office/officeart/2016/7/layout/VerticalDownArrowProcess"/>
    <dgm:cxn modelId="{9065200F-05B8-4094-9658-B08B24FB49C3}" type="presParOf" srcId="{A4C510E4-CBFE-4F21-8CC6-4881E7C92971}" destId="{D7AEB9F4-F217-4C60-8D64-FC94FC00B22F}" srcOrd="1" destOrd="0" presId="urn:microsoft.com/office/officeart/2016/7/layout/VerticalDownArrowProcess"/>
    <dgm:cxn modelId="{D747738E-065B-40B7-8AAD-DCFD3BE0AA01}" type="presParOf" srcId="{A4C510E4-CBFE-4F21-8CC6-4881E7C92971}" destId="{D8827392-0535-4D5B-9DF8-BB16BA3E7584}" srcOrd="2" destOrd="0" presId="urn:microsoft.com/office/officeart/2016/7/layout/VerticalDownArrowProcess"/>
    <dgm:cxn modelId="{0F189DB4-B8A4-4066-9D89-E7A5311B8A7F}" type="presParOf" srcId="{6E7A23D2-6D08-4D32-BA96-58859B2DEC1D}" destId="{5A146566-E5B8-4414-8FB2-19BCF66B433B}" srcOrd="7" destOrd="0" presId="urn:microsoft.com/office/officeart/2016/7/layout/VerticalDownArrowProcess"/>
    <dgm:cxn modelId="{E673AA48-8D58-4609-AA8C-D73BEF38D8ED}" type="presParOf" srcId="{6E7A23D2-6D08-4D32-BA96-58859B2DEC1D}" destId="{3B7503D6-7CF2-4F06-89B3-845224306CD5}" srcOrd="8" destOrd="0" presId="urn:microsoft.com/office/officeart/2016/7/layout/VerticalDownArrowProcess"/>
    <dgm:cxn modelId="{3727F6B7-F0A0-468E-B52D-0360BBB17D4A}" type="presParOf" srcId="{3B7503D6-7CF2-4F06-89B3-845224306CD5}" destId="{2763FD6C-BDE0-4D45-A5E0-2EB7F5798FB9}" srcOrd="0" destOrd="0" presId="urn:microsoft.com/office/officeart/2016/7/layout/VerticalDownArrowProcess"/>
    <dgm:cxn modelId="{097305CB-84F7-42C3-9A63-4CCFA451E8A2}" type="presParOf" srcId="{3B7503D6-7CF2-4F06-89B3-845224306CD5}" destId="{00DCAB50-951F-49D5-BBBD-1FDB3C0B1444}" srcOrd="1" destOrd="0" presId="urn:microsoft.com/office/officeart/2016/7/layout/VerticalDownArrowProcess"/>
    <dgm:cxn modelId="{8A2EF80A-36BF-4DE0-88E6-801436E22A96}" type="presParOf" srcId="{3B7503D6-7CF2-4F06-89B3-845224306CD5}" destId="{1409A365-9A89-4B05-B8A4-7B6DB0D60CC1}"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4F9912-586C-4DE4-86A9-E5C2C6028F3E}" type="doc">
      <dgm:prSet loTypeId="urn:microsoft.com/office/officeart/2005/8/layout/funnel1" loCatId="process" qsTypeId="urn:microsoft.com/office/officeart/2005/8/quickstyle/simple1" qsCatId="simple" csTypeId="urn:microsoft.com/office/officeart/2005/8/colors/accent0_3" csCatId="mainScheme" phldr="1"/>
      <dgm:spPr/>
      <dgm:t>
        <a:bodyPr/>
        <a:lstStyle/>
        <a:p>
          <a:endParaRPr lang="en-US"/>
        </a:p>
      </dgm:t>
    </dgm:pt>
    <dgm:pt modelId="{99BCD630-A217-45AB-83BD-B77C800C3CA6}">
      <dgm:prSet phldrT="[Text]" custT="1"/>
      <dgm:spPr>
        <a:solidFill>
          <a:schemeClr val="tx2">
            <a:lumMod val="40000"/>
            <a:lumOff val="60000"/>
          </a:schemeClr>
        </a:solidFill>
      </dgm:spPr>
      <dgm:t>
        <a:bodyPr/>
        <a:lstStyle/>
        <a:p>
          <a:r>
            <a:rPr lang="en-US" sz="1800" kern="1200">
              <a:solidFill>
                <a:prstClr val="white"/>
              </a:solidFill>
              <a:latin typeface="Calibri" panose="020F0502020204030204"/>
              <a:ea typeface="+mn-ea"/>
              <a:cs typeface="+mn-cs"/>
            </a:rPr>
            <a:t>California</a:t>
          </a:r>
          <a:r>
            <a:rPr lang="en-US" sz="1800" kern="1200"/>
            <a:t> Public Utilities Code</a:t>
          </a:r>
        </a:p>
      </dgm:t>
    </dgm:pt>
    <dgm:pt modelId="{71505594-56D5-47E0-A8E5-73F9089DF354}" type="parTrans" cxnId="{071955F2-9EE2-4FA1-AD3C-FBEFCB400D34}">
      <dgm:prSet/>
      <dgm:spPr/>
      <dgm:t>
        <a:bodyPr/>
        <a:lstStyle/>
        <a:p>
          <a:endParaRPr lang="en-US"/>
        </a:p>
      </dgm:t>
    </dgm:pt>
    <dgm:pt modelId="{BFF9E276-81C9-44CA-BB56-76C8927541E8}" type="sibTrans" cxnId="{071955F2-9EE2-4FA1-AD3C-FBEFCB400D34}">
      <dgm:prSet/>
      <dgm:spPr/>
      <dgm:t>
        <a:bodyPr/>
        <a:lstStyle/>
        <a:p>
          <a:endParaRPr lang="en-US"/>
        </a:p>
      </dgm:t>
    </dgm:pt>
    <dgm:pt modelId="{76B92654-B207-4EDA-AD1A-A3FD0BE68744}">
      <dgm:prSet phldrT="[Text]"/>
      <dgm:spPr>
        <a:solidFill>
          <a:schemeClr val="tx2">
            <a:lumMod val="60000"/>
            <a:lumOff val="40000"/>
          </a:schemeClr>
        </a:solidFill>
      </dgm:spPr>
      <dgm:t>
        <a:bodyPr/>
        <a:lstStyle/>
        <a:p>
          <a:r>
            <a:rPr lang="en-US"/>
            <a:t>Rules of Practice &amp; Procedure</a:t>
          </a:r>
        </a:p>
      </dgm:t>
    </dgm:pt>
    <dgm:pt modelId="{23F558E7-370B-49AC-90C9-6F694C0379E0}" type="parTrans" cxnId="{055BE8F0-49EE-4BEF-B2A9-A0FB26C29A08}">
      <dgm:prSet/>
      <dgm:spPr/>
      <dgm:t>
        <a:bodyPr/>
        <a:lstStyle/>
        <a:p>
          <a:endParaRPr lang="en-US"/>
        </a:p>
      </dgm:t>
    </dgm:pt>
    <dgm:pt modelId="{BCBB865C-3B78-4632-A778-CD41D7F22610}" type="sibTrans" cxnId="{055BE8F0-49EE-4BEF-B2A9-A0FB26C29A08}">
      <dgm:prSet/>
      <dgm:spPr/>
      <dgm:t>
        <a:bodyPr/>
        <a:lstStyle/>
        <a:p>
          <a:endParaRPr lang="en-US"/>
        </a:p>
      </dgm:t>
    </dgm:pt>
    <dgm:pt modelId="{19497D01-5BDB-4A28-9CC0-47D4AAF9CB8D}">
      <dgm:prSet phldrT="[Text]"/>
      <dgm:spPr/>
      <dgm:t>
        <a:bodyPr/>
        <a:lstStyle/>
        <a:p>
          <a:r>
            <a:rPr lang="en-US"/>
            <a:t>Energy Efficiency Policy Manual</a:t>
          </a:r>
        </a:p>
      </dgm:t>
    </dgm:pt>
    <dgm:pt modelId="{4C2DBD9A-FC87-4446-A042-B7AFD60B5A7F}" type="parTrans" cxnId="{107198C9-FA25-42F6-B463-3BC76C97BD60}">
      <dgm:prSet/>
      <dgm:spPr/>
      <dgm:t>
        <a:bodyPr/>
        <a:lstStyle/>
        <a:p>
          <a:endParaRPr lang="en-US"/>
        </a:p>
      </dgm:t>
    </dgm:pt>
    <dgm:pt modelId="{94038185-4A80-4BFB-ABFE-326F8A20816A}" type="sibTrans" cxnId="{107198C9-FA25-42F6-B463-3BC76C97BD60}">
      <dgm:prSet/>
      <dgm:spPr/>
      <dgm:t>
        <a:bodyPr/>
        <a:lstStyle/>
        <a:p>
          <a:endParaRPr lang="en-US"/>
        </a:p>
      </dgm:t>
    </dgm:pt>
    <dgm:pt modelId="{C5A2502A-A124-402C-AE77-F242F827FD07}">
      <dgm:prSet phldrT="[Text]" custT="1"/>
      <dgm:spPr/>
      <dgm:t>
        <a:bodyPr/>
        <a:lstStyle/>
        <a:p>
          <a:r>
            <a:rPr lang="en-US" sz="3500"/>
            <a:t>CPUC Decisions That Set Policies &amp; Program Direction</a:t>
          </a:r>
        </a:p>
      </dgm:t>
    </dgm:pt>
    <dgm:pt modelId="{5B0611E4-22A5-4BE8-9B14-D01E8D819604}" type="parTrans" cxnId="{F9490BEA-1288-432A-8B5D-7F150C91799F}">
      <dgm:prSet/>
      <dgm:spPr/>
      <dgm:t>
        <a:bodyPr/>
        <a:lstStyle/>
        <a:p>
          <a:endParaRPr lang="en-US"/>
        </a:p>
      </dgm:t>
    </dgm:pt>
    <dgm:pt modelId="{FD04712F-BE14-4C34-ACE7-295F69D4DA14}" type="sibTrans" cxnId="{F9490BEA-1288-432A-8B5D-7F150C91799F}">
      <dgm:prSet/>
      <dgm:spPr/>
      <dgm:t>
        <a:bodyPr/>
        <a:lstStyle/>
        <a:p>
          <a:endParaRPr lang="en-US"/>
        </a:p>
      </dgm:t>
    </dgm:pt>
    <dgm:pt modelId="{37AF137A-13A6-476F-A530-868974568155}" type="pres">
      <dgm:prSet presAssocID="{F84F9912-586C-4DE4-86A9-E5C2C6028F3E}" presName="Name0" presStyleCnt="0">
        <dgm:presLayoutVars>
          <dgm:chMax val="4"/>
          <dgm:resizeHandles val="exact"/>
        </dgm:presLayoutVars>
      </dgm:prSet>
      <dgm:spPr/>
    </dgm:pt>
    <dgm:pt modelId="{ED8DC494-1E8E-4BEB-92B2-361F11FF0196}" type="pres">
      <dgm:prSet presAssocID="{F84F9912-586C-4DE4-86A9-E5C2C6028F3E}" presName="ellipse" presStyleLbl="trBgShp" presStyleIdx="0" presStyleCnt="1"/>
      <dgm:spPr/>
    </dgm:pt>
    <dgm:pt modelId="{EC443679-D4B8-4951-BDD2-E2188694C9BE}" type="pres">
      <dgm:prSet presAssocID="{F84F9912-586C-4DE4-86A9-E5C2C6028F3E}" presName="arrow1" presStyleLbl="fgShp" presStyleIdx="0" presStyleCnt="1"/>
      <dgm:spPr/>
    </dgm:pt>
    <dgm:pt modelId="{DDB24B50-E026-4B5C-AEAC-D529086F5A43}" type="pres">
      <dgm:prSet presAssocID="{F84F9912-586C-4DE4-86A9-E5C2C6028F3E}" presName="rectangle" presStyleLbl="revTx" presStyleIdx="0" presStyleCnt="1" custScaleX="249438" custLinFactNeighborX="1634" custLinFactNeighborY="-8005">
        <dgm:presLayoutVars>
          <dgm:bulletEnabled val="1"/>
        </dgm:presLayoutVars>
      </dgm:prSet>
      <dgm:spPr/>
    </dgm:pt>
    <dgm:pt modelId="{FE8ED9E6-EFDC-4017-BB54-8C45E3429D28}" type="pres">
      <dgm:prSet presAssocID="{76B92654-B207-4EDA-AD1A-A3FD0BE68744}" presName="item1" presStyleLbl="node1" presStyleIdx="0" presStyleCnt="3">
        <dgm:presLayoutVars>
          <dgm:bulletEnabled val="1"/>
        </dgm:presLayoutVars>
      </dgm:prSet>
      <dgm:spPr/>
    </dgm:pt>
    <dgm:pt modelId="{FD25F6B0-AC7D-43AB-BB87-34B4BDAC381B}" type="pres">
      <dgm:prSet presAssocID="{19497D01-5BDB-4A28-9CC0-47D4AAF9CB8D}" presName="item2" presStyleLbl="node1" presStyleIdx="1" presStyleCnt="3">
        <dgm:presLayoutVars>
          <dgm:bulletEnabled val="1"/>
        </dgm:presLayoutVars>
      </dgm:prSet>
      <dgm:spPr/>
    </dgm:pt>
    <dgm:pt modelId="{B5DECDF1-C8A3-4FEE-922D-20478D36D5AD}" type="pres">
      <dgm:prSet presAssocID="{C5A2502A-A124-402C-AE77-F242F827FD07}" presName="item3" presStyleLbl="node1" presStyleIdx="2" presStyleCnt="3">
        <dgm:presLayoutVars>
          <dgm:bulletEnabled val="1"/>
        </dgm:presLayoutVars>
      </dgm:prSet>
      <dgm:spPr/>
    </dgm:pt>
    <dgm:pt modelId="{3E086AFC-B283-4587-A797-34010ACE0E1B}" type="pres">
      <dgm:prSet presAssocID="{F84F9912-586C-4DE4-86A9-E5C2C6028F3E}" presName="funnel" presStyleLbl="trAlignAcc1" presStyleIdx="0" presStyleCnt="1"/>
      <dgm:spPr/>
    </dgm:pt>
  </dgm:ptLst>
  <dgm:cxnLst>
    <dgm:cxn modelId="{4D81863B-C620-427B-A724-A9674445C2C6}" type="presOf" srcId="{19497D01-5BDB-4A28-9CC0-47D4AAF9CB8D}" destId="{FE8ED9E6-EFDC-4017-BB54-8C45E3429D28}" srcOrd="0" destOrd="0" presId="urn:microsoft.com/office/officeart/2005/8/layout/funnel1"/>
    <dgm:cxn modelId="{9132DD72-5531-4A75-B4A1-11B6E8B8A2DE}" type="presOf" srcId="{99BCD630-A217-45AB-83BD-B77C800C3CA6}" destId="{B5DECDF1-C8A3-4FEE-922D-20478D36D5AD}" srcOrd="0" destOrd="0" presId="urn:microsoft.com/office/officeart/2005/8/layout/funnel1"/>
    <dgm:cxn modelId="{D9CDF593-AA11-4BF0-9180-DA2C2F992B30}" type="presOf" srcId="{76B92654-B207-4EDA-AD1A-A3FD0BE68744}" destId="{FD25F6B0-AC7D-43AB-BB87-34B4BDAC381B}" srcOrd="0" destOrd="0" presId="urn:microsoft.com/office/officeart/2005/8/layout/funnel1"/>
    <dgm:cxn modelId="{DA140AA7-9884-434F-B3C9-5EF5D67B5958}" type="presOf" srcId="{C5A2502A-A124-402C-AE77-F242F827FD07}" destId="{DDB24B50-E026-4B5C-AEAC-D529086F5A43}" srcOrd="0" destOrd="0" presId="urn:microsoft.com/office/officeart/2005/8/layout/funnel1"/>
    <dgm:cxn modelId="{6F0427C8-F53E-4308-BB60-3A1A357F5BFE}" type="presOf" srcId="{F84F9912-586C-4DE4-86A9-E5C2C6028F3E}" destId="{37AF137A-13A6-476F-A530-868974568155}" srcOrd="0" destOrd="0" presId="urn:microsoft.com/office/officeart/2005/8/layout/funnel1"/>
    <dgm:cxn modelId="{107198C9-FA25-42F6-B463-3BC76C97BD60}" srcId="{F84F9912-586C-4DE4-86A9-E5C2C6028F3E}" destId="{19497D01-5BDB-4A28-9CC0-47D4AAF9CB8D}" srcOrd="2" destOrd="0" parTransId="{4C2DBD9A-FC87-4446-A042-B7AFD60B5A7F}" sibTransId="{94038185-4A80-4BFB-ABFE-326F8A20816A}"/>
    <dgm:cxn modelId="{F9490BEA-1288-432A-8B5D-7F150C91799F}" srcId="{F84F9912-586C-4DE4-86A9-E5C2C6028F3E}" destId="{C5A2502A-A124-402C-AE77-F242F827FD07}" srcOrd="3" destOrd="0" parTransId="{5B0611E4-22A5-4BE8-9B14-D01E8D819604}" sibTransId="{FD04712F-BE14-4C34-ACE7-295F69D4DA14}"/>
    <dgm:cxn modelId="{055BE8F0-49EE-4BEF-B2A9-A0FB26C29A08}" srcId="{F84F9912-586C-4DE4-86A9-E5C2C6028F3E}" destId="{76B92654-B207-4EDA-AD1A-A3FD0BE68744}" srcOrd="1" destOrd="0" parTransId="{23F558E7-370B-49AC-90C9-6F694C0379E0}" sibTransId="{BCBB865C-3B78-4632-A778-CD41D7F22610}"/>
    <dgm:cxn modelId="{071955F2-9EE2-4FA1-AD3C-FBEFCB400D34}" srcId="{F84F9912-586C-4DE4-86A9-E5C2C6028F3E}" destId="{99BCD630-A217-45AB-83BD-B77C800C3CA6}" srcOrd="0" destOrd="0" parTransId="{71505594-56D5-47E0-A8E5-73F9089DF354}" sibTransId="{BFF9E276-81C9-44CA-BB56-76C8927541E8}"/>
    <dgm:cxn modelId="{9B709108-F9FA-474E-B916-EFCC1267F41D}" type="presParOf" srcId="{37AF137A-13A6-476F-A530-868974568155}" destId="{ED8DC494-1E8E-4BEB-92B2-361F11FF0196}" srcOrd="0" destOrd="0" presId="urn:microsoft.com/office/officeart/2005/8/layout/funnel1"/>
    <dgm:cxn modelId="{BEE5FAAE-AA90-44D0-8167-428395D72955}" type="presParOf" srcId="{37AF137A-13A6-476F-A530-868974568155}" destId="{EC443679-D4B8-4951-BDD2-E2188694C9BE}" srcOrd="1" destOrd="0" presId="urn:microsoft.com/office/officeart/2005/8/layout/funnel1"/>
    <dgm:cxn modelId="{AD4579CC-2DBC-4D2F-A026-0CC99CF7D13C}" type="presParOf" srcId="{37AF137A-13A6-476F-A530-868974568155}" destId="{DDB24B50-E026-4B5C-AEAC-D529086F5A43}" srcOrd="2" destOrd="0" presId="urn:microsoft.com/office/officeart/2005/8/layout/funnel1"/>
    <dgm:cxn modelId="{6F2B359C-8DAF-40A9-B345-8A838B72AAC6}" type="presParOf" srcId="{37AF137A-13A6-476F-A530-868974568155}" destId="{FE8ED9E6-EFDC-4017-BB54-8C45E3429D28}" srcOrd="3" destOrd="0" presId="urn:microsoft.com/office/officeart/2005/8/layout/funnel1"/>
    <dgm:cxn modelId="{3A7FC805-39ED-400E-91FF-25F261A3EED7}" type="presParOf" srcId="{37AF137A-13A6-476F-A530-868974568155}" destId="{FD25F6B0-AC7D-43AB-BB87-34B4BDAC381B}" srcOrd="4" destOrd="0" presId="urn:microsoft.com/office/officeart/2005/8/layout/funnel1"/>
    <dgm:cxn modelId="{9648F99E-DA07-4C4B-ACC8-33B06053E346}" type="presParOf" srcId="{37AF137A-13A6-476F-A530-868974568155}" destId="{B5DECDF1-C8A3-4FEE-922D-20478D36D5AD}" srcOrd="5" destOrd="0" presId="urn:microsoft.com/office/officeart/2005/8/layout/funnel1"/>
    <dgm:cxn modelId="{65557E96-87B5-4817-B015-61868E6507F3}" type="presParOf" srcId="{37AF137A-13A6-476F-A530-868974568155}" destId="{3E086AFC-B283-4587-A797-34010ACE0E1B}" srcOrd="6" destOrd="0" presId="urn:microsoft.com/office/officeart/2005/8/layout/funnel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E89F7-69B5-48C0-801A-816284FA2EA3}" type="doc">
      <dgm:prSet loTypeId="urn:microsoft.com/office/officeart/2005/8/layout/gear1" loCatId="process" qsTypeId="urn:microsoft.com/office/officeart/2005/8/quickstyle/simple1" qsCatId="simple" csTypeId="urn:microsoft.com/office/officeart/2005/8/colors/accent5_2" csCatId="accent5" phldr="1"/>
      <dgm:spPr/>
    </dgm:pt>
    <dgm:pt modelId="{3FD8FC4C-B8F5-43D9-9577-ED376C113AA8}">
      <dgm:prSet phldrT="[Text]" custT="1"/>
      <dgm:spPr>
        <a:solidFill>
          <a:schemeClr val="accent2"/>
        </a:solidFill>
      </dgm:spPr>
      <dgm:t>
        <a:bodyPr/>
        <a:lstStyle/>
        <a:p>
          <a:r>
            <a:rPr lang="en-US" sz="3000"/>
            <a:t>Cost-Effective Programs</a:t>
          </a:r>
        </a:p>
      </dgm:t>
    </dgm:pt>
    <dgm:pt modelId="{0FAA48E6-D659-402D-AA4B-95AD13A35844}" type="parTrans" cxnId="{922087AF-A9A6-488B-A432-8D845AE06623}">
      <dgm:prSet/>
      <dgm:spPr/>
      <dgm:t>
        <a:bodyPr/>
        <a:lstStyle/>
        <a:p>
          <a:endParaRPr lang="en-US" sz="3000"/>
        </a:p>
      </dgm:t>
    </dgm:pt>
    <dgm:pt modelId="{2C489FE1-3A3D-4711-B62B-EDF5FA9B9DC3}" type="sibTrans" cxnId="{922087AF-A9A6-488B-A432-8D845AE06623}">
      <dgm:prSet/>
      <dgm:spPr>
        <a:solidFill>
          <a:schemeClr val="accent1"/>
        </a:solidFill>
      </dgm:spPr>
      <dgm:t>
        <a:bodyPr/>
        <a:lstStyle/>
        <a:p>
          <a:endParaRPr lang="en-US"/>
        </a:p>
      </dgm:t>
    </dgm:pt>
    <dgm:pt modelId="{15657E1F-147A-4310-A074-76E0A0BE3BBE}">
      <dgm:prSet phldrT="[Text]"/>
      <dgm:spPr>
        <a:solidFill>
          <a:schemeClr val="accent2"/>
        </a:solidFill>
      </dgm:spPr>
      <dgm:t>
        <a:bodyPr/>
        <a:lstStyle/>
        <a:p>
          <a:r>
            <a:rPr lang="en-US"/>
            <a:t>Energy Planning &amp; Goals</a:t>
          </a:r>
        </a:p>
      </dgm:t>
    </dgm:pt>
    <dgm:pt modelId="{31797AD7-E6FC-41C0-A198-05CDFE0DED17}" type="parTrans" cxnId="{D4C9BB7F-8665-4119-8D13-E9FF26E62672}">
      <dgm:prSet/>
      <dgm:spPr/>
      <dgm:t>
        <a:bodyPr/>
        <a:lstStyle/>
        <a:p>
          <a:endParaRPr lang="en-US" sz="3000"/>
        </a:p>
      </dgm:t>
    </dgm:pt>
    <dgm:pt modelId="{1DB2106B-347F-444D-AA72-0FE7D525867D}" type="sibTrans" cxnId="{D4C9BB7F-8665-4119-8D13-E9FF26E62672}">
      <dgm:prSet/>
      <dgm:spPr>
        <a:solidFill>
          <a:schemeClr val="accent1"/>
        </a:solidFill>
      </dgm:spPr>
      <dgm:t>
        <a:bodyPr/>
        <a:lstStyle/>
        <a:p>
          <a:endParaRPr lang="en-US"/>
        </a:p>
      </dgm:t>
    </dgm:pt>
    <dgm:pt modelId="{5D3ED724-969B-4923-8C66-5D89C2C81481}">
      <dgm:prSet phldrT="[Text]"/>
      <dgm:spPr>
        <a:solidFill>
          <a:schemeClr val="accent2"/>
        </a:solidFill>
      </dgm:spPr>
      <dgm:t>
        <a:bodyPr/>
        <a:lstStyle/>
        <a:p>
          <a:r>
            <a:rPr lang="en-US"/>
            <a:t>Rely on EE First</a:t>
          </a:r>
        </a:p>
      </dgm:t>
    </dgm:pt>
    <dgm:pt modelId="{3B68EB74-0D89-4009-B606-1C2FEC238ADA}" type="parTrans" cxnId="{9BCCE22E-7AA7-4CA8-8CB1-D41886C8B2CF}">
      <dgm:prSet/>
      <dgm:spPr/>
      <dgm:t>
        <a:bodyPr/>
        <a:lstStyle/>
        <a:p>
          <a:endParaRPr lang="en-US" sz="3000"/>
        </a:p>
      </dgm:t>
    </dgm:pt>
    <dgm:pt modelId="{0918670A-DFBB-4BB9-B070-A88F5C66FB6C}" type="sibTrans" cxnId="{9BCCE22E-7AA7-4CA8-8CB1-D41886C8B2CF}">
      <dgm:prSet/>
      <dgm:spPr>
        <a:solidFill>
          <a:schemeClr val="accent1"/>
        </a:solidFill>
      </dgm:spPr>
      <dgm:t>
        <a:bodyPr/>
        <a:lstStyle/>
        <a:p>
          <a:endParaRPr lang="en-US"/>
        </a:p>
      </dgm:t>
    </dgm:pt>
    <dgm:pt modelId="{BFA0C8FF-E7C1-4FED-B702-D4BA787895EE}" type="pres">
      <dgm:prSet presAssocID="{AFAE89F7-69B5-48C0-801A-816284FA2EA3}" presName="composite" presStyleCnt="0">
        <dgm:presLayoutVars>
          <dgm:chMax val="3"/>
          <dgm:animLvl val="lvl"/>
          <dgm:resizeHandles val="exact"/>
        </dgm:presLayoutVars>
      </dgm:prSet>
      <dgm:spPr/>
    </dgm:pt>
    <dgm:pt modelId="{9FAF2AE8-DCC2-4D06-B113-3B58475C7115}" type="pres">
      <dgm:prSet presAssocID="{3FD8FC4C-B8F5-43D9-9577-ED376C113AA8}" presName="gear1" presStyleLbl="node1" presStyleIdx="0" presStyleCnt="3">
        <dgm:presLayoutVars>
          <dgm:chMax val="1"/>
          <dgm:bulletEnabled val="1"/>
        </dgm:presLayoutVars>
      </dgm:prSet>
      <dgm:spPr/>
    </dgm:pt>
    <dgm:pt modelId="{63D15B4E-8D6F-44D0-93BA-E990840493EA}" type="pres">
      <dgm:prSet presAssocID="{3FD8FC4C-B8F5-43D9-9577-ED376C113AA8}" presName="gear1srcNode" presStyleLbl="node1" presStyleIdx="0" presStyleCnt="3"/>
      <dgm:spPr/>
    </dgm:pt>
    <dgm:pt modelId="{1E270DA3-1522-4E99-9463-214D05B6237C}" type="pres">
      <dgm:prSet presAssocID="{3FD8FC4C-B8F5-43D9-9577-ED376C113AA8}" presName="gear1dstNode" presStyleLbl="node1" presStyleIdx="0" presStyleCnt="3"/>
      <dgm:spPr/>
    </dgm:pt>
    <dgm:pt modelId="{9A93DC97-3B0A-44C0-AEF6-B5F2E532D144}" type="pres">
      <dgm:prSet presAssocID="{15657E1F-147A-4310-A074-76E0A0BE3BBE}" presName="gear2" presStyleLbl="node1" presStyleIdx="1" presStyleCnt="3">
        <dgm:presLayoutVars>
          <dgm:chMax val="1"/>
          <dgm:bulletEnabled val="1"/>
        </dgm:presLayoutVars>
      </dgm:prSet>
      <dgm:spPr/>
    </dgm:pt>
    <dgm:pt modelId="{0C338906-7873-499B-8D83-AE86C45D454A}" type="pres">
      <dgm:prSet presAssocID="{15657E1F-147A-4310-A074-76E0A0BE3BBE}" presName="gear2srcNode" presStyleLbl="node1" presStyleIdx="1" presStyleCnt="3"/>
      <dgm:spPr/>
    </dgm:pt>
    <dgm:pt modelId="{3D5158BF-5A43-405C-826D-83068F5729EF}" type="pres">
      <dgm:prSet presAssocID="{15657E1F-147A-4310-A074-76E0A0BE3BBE}" presName="gear2dstNode" presStyleLbl="node1" presStyleIdx="1" presStyleCnt="3"/>
      <dgm:spPr/>
    </dgm:pt>
    <dgm:pt modelId="{CBB38AC9-6142-4797-A3FE-23EA7B09D9AB}" type="pres">
      <dgm:prSet presAssocID="{5D3ED724-969B-4923-8C66-5D89C2C81481}" presName="gear3" presStyleLbl="node1" presStyleIdx="2" presStyleCnt="3" custLinFactNeighborY="0"/>
      <dgm:spPr/>
    </dgm:pt>
    <dgm:pt modelId="{6445A3EA-9731-44D2-BF17-A147C277E366}" type="pres">
      <dgm:prSet presAssocID="{5D3ED724-969B-4923-8C66-5D89C2C81481}" presName="gear3tx" presStyleLbl="node1" presStyleIdx="2" presStyleCnt="3">
        <dgm:presLayoutVars>
          <dgm:chMax val="1"/>
          <dgm:bulletEnabled val="1"/>
        </dgm:presLayoutVars>
      </dgm:prSet>
      <dgm:spPr/>
    </dgm:pt>
    <dgm:pt modelId="{92D0B551-76B6-4CA5-94D8-423CDE11A11C}" type="pres">
      <dgm:prSet presAssocID="{5D3ED724-969B-4923-8C66-5D89C2C81481}" presName="gear3srcNode" presStyleLbl="node1" presStyleIdx="2" presStyleCnt="3"/>
      <dgm:spPr/>
    </dgm:pt>
    <dgm:pt modelId="{D4CE9877-D7A1-4846-A71D-FA893A2F77EF}" type="pres">
      <dgm:prSet presAssocID="{5D3ED724-969B-4923-8C66-5D89C2C81481}" presName="gear3dstNode" presStyleLbl="node1" presStyleIdx="2" presStyleCnt="3"/>
      <dgm:spPr/>
    </dgm:pt>
    <dgm:pt modelId="{7068D883-621F-4A3E-8C31-8FA0910CD35D}" type="pres">
      <dgm:prSet presAssocID="{2C489FE1-3A3D-4711-B62B-EDF5FA9B9DC3}" presName="connector1" presStyleLbl="sibTrans2D1" presStyleIdx="0" presStyleCnt="3" custLinFactNeighborY="341"/>
      <dgm:spPr/>
    </dgm:pt>
    <dgm:pt modelId="{99C4ADCD-84E1-483C-8053-5F30ACFECA77}" type="pres">
      <dgm:prSet presAssocID="{1DB2106B-347F-444D-AA72-0FE7D525867D}" presName="connector2" presStyleLbl="sibTrans2D1" presStyleIdx="1" presStyleCnt="3" custAng="21131466" custLinFactNeighborX="-4693" custLinFactNeighborY="8917"/>
      <dgm:spPr/>
    </dgm:pt>
    <dgm:pt modelId="{B3C31C20-D007-4E41-BBD3-B11F32ECEA16}" type="pres">
      <dgm:prSet presAssocID="{0918670A-DFBB-4BB9-B070-A88F5C66FB6C}" presName="connector3" presStyleLbl="sibTrans2D1" presStyleIdx="2" presStyleCnt="3" custAng="318612" custLinFactNeighborX="1306" custLinFactNeighborY="6095"/>
      <dgm:spPr/>
    </dgm:pt>
  </dgm:ptLst>
  <dgm:cxnLst>
    <dgm:cxn modelId="{9BCCE22E-7AA7-4CA8-8CB1-D41886C8B2CF}" srcId="{AFAE89F7-69B5-48C0-801A-816284FA2EA3}" destId="{5D3ED724-969B-4923-8C66-5D89C2C81481}" srcOrd="2" destOrd="0" parTransId="{3B68EB74-0D89-4009-B606-1C2FEC238ADA}" sibTransId="{0918670A-DFBB-4BB9-B070-A88F5C66FB6C}"/>
    <dgm:cxn modelId="{D6AAEB5B-F28F-41C4-BD58-D1ADDF6EFB5C}" type="presOf" srcId="{0918670A-DFBB-4BB9-B070-A88F5C66FB6C}" destId="{B3C31C20-D007-4E41-BBD3-B11F32ECEA16}" srcOrd="0" destOrd="0" presId="urn:microsoft.com/office/officeart/2005/8/layout/gear1"/>
    <dgm:cxn modelId="{FBEDAC65-7B00-4445-AF77-69B8A6440AC5}" type="presOf" srcId="{15657E1F-147A-4310-A074-76E0A0BE3BBE}" destId="{3D5158BF-5A43-405C-826D-83068F5729EF}" srcOrd="2" destOrd="0" presId="urn:microsoft.com/office/officeart/2005/8/layout/gear1"/>
    <dgm:cxn modelId="{3DB0A64D-5CDF-45DA-8BAF-2A629A550976}" type="presOf" srcId="{3FD8FC4C-B8F5-43D9-9577-ED376C113AA8}" destId="{1E270DA3-1522-4E99-9463-214D05B6237C}" srcOrd="2" destOrd="0" presId="urn:microsoft.com/office/officeart/2005/8/layout/gear1"/>
    <dgm:cxn modelId="{B3A94177-88C8-4E9A-A03D-A88AEC4C010F}" type="presOf" srcId="{3FD8FC4C-B8F5-43D9-9577-ED376C113AA8}" destId="{9FAF2AE8-DCC2-4D06-B113-3B58475C7115}" srcOrd="0" destOrd="0" presId="urn:microsoft.com/office/officeart/2005/8/layout/gear1"/>
    <dgm:cxn modelId="{41111B78-9E7E-461F-91ED-1C5717580D10}" type="presOf" srcId="{5D3ED724-969B-4923-8C66-5D89C2C81481}" destId="{CBB38AC9-6142-4797-A3FE-23EA7B09D9AB}" srcOrd="0" destOrd="0" presId="urn:microsoft.com/office/officeart/2005/8/layout/gear1"/>
    <dgm:cxn modelId="{0859E95A-ABC4-4D79-BA2D-0BCA2220F5AD}" type="presOf" srcId="{3FD8FC4C-B8F5-43D9-9577-ED376C113AA8}" destId="{63D15B4E-8D6F-44D0-93BA-E990840493EA}" srcOrd="1" destOrd="0" presId="urn:microsoft.com/office/officeart/2005/8/layout/gear1"/>
    <dgm:cxn modelId="{D4C9BB7F-8665-4119-8D13-E9FF26E62672}" srcId="{AFAE89F7-69B5-48C0-801A-816284FA2EA3}" destId="{15657E1F-147A-4310-A074-76E0A0BE3BBE}" srcOrd="1" destOrd="0" parTransId="{31797AD7-E6FC-41C0-A198-05CDFE0DED17}" sibTransId="{1DB2106B-347F-444D-AA72-0FE7D525867D}"/>
    <dgm:cxn modelId="{C680DAA0-8C89-4769-83A6-3A08281B8DD3}" type="presOf" srcId="{1DB2106B-347F-444D-AA72-0FE7D525867D}" destId="{99C4ADCD-84E1-483C-8053-5F30ACFECA77}" srcOrd="0" destOrd="0" presId="urn:microsoft.com/office/officeart/2005/8/layout/gear1"/>
    <dgm:cxn modelId="{D71FA0A3-80A7-4C89-B31E-9C44F71EBD71}" type="presOf" srcId="{15657E1F-147A-4310-A074-76E0A0BE3BBE}" destId="{9A93DC97-3B0A-44C0-AEF6-B5F2E532D144}" srcOrd="0" destOrd="0" presId="urn:microsoft.com/office/officeart/2005/8/layout/gear1"/>
    <dgm:cxn modelId="{623F21A8-5508-4248-81AC-F551FE195FAE}" type="presOf" srcId="{5D3ED724-969B-4923-8C66-5D89C2C81481}" destId="{6445A3EA-9731-44D2-BF17-A147C277E366}" srcOrd="1" destOrd="0" presId="urn:microsoft.com/office/officeart/2005/8/layout/gear1"/>
    <dgm:cxn modelId="{AD106AAD-A43D-4F44-8DDE-0CC5558C1DEA}" type="presOf" srcId="{5D3ED724-969B-4923-8C66-5D89C2C81481}" destId="{D4CE9877-D7A1-4846-A71D-FA893A2F77EF}" srcOrd="3" destOrd="0" presId="urn:microsoft.com/office/officeart/2005/8/layout/gear1"/>
    <dgm:cxn modelId="{922087AF-A9A6-488B-A432-8D845AE06623}" srcId="{AFAE89F7-69B5-48C0-801A-816284FA2EA3}" destId="{3FD8FC4C-B8F5-43D9-9577-ED376C113AA8}" srcOrd="0" destOrd="0" parTransId="{0FAA48E6-D659-402D-AA4B-95AD13A35844}" sibTransId="{2C489FE1-3A3D-4711-B62B-EDF5FA9B9DC3}"/>
    <dgm:cxn modelId="{EA8AEBB8-1FA8-41BD-8599-3D2A20082E98}" type="presOf" srcId="{AFAE89F7-69B5-48C0-801A-816284FA2EA3}" destId="{BFA0C8FF-E7C1-4FED-B702-D4BA787895EE}" srcOrd="0" destOrd="0" presId="urn:microsoft.com/office/officeart/2005/8/layout/gear1"/>
    <dgm:cxn modelId="{19F6DBC3-9019-4CB3-99D8-B778E7E80A24}" type="presOf" srcId="{15657E1F-147A-4310-A074-76E0A0BE3BBE}" destId="{0C338906-7873-499B-8D83-AE86C45D454A}" srcOrd="1" destOrd="0" presId="urn:microsoft.com/office/officeart/2005/8/layout/gear1"/>
    <dgm:cxn modelId="{994118F8-FBDC-4E6F-90C4-BD8FC9EC8DFB}" type="presOf" srcId="{2C489FE1-3A3D-4711-B62B-EDF5FA9B9DC3}" destId="{7068D883-621F-4A3E-8C31-8FA0910CD35D}" srcOrd="0" destOrd="0" presId="urn:microsoft.com/office/officeart/2005/8/layout/gear1"/>
    <dgm:cxn modelId="{F1A83AFC-3541-4782-9801-2DD2D660F54A}" type="presOf" srcId="{5D3ED724-969B-4923-8C66-5D89C2C81481}" destId="{92D0B551-76B6-4CA5-94D8-423CDE11A11C}" srcOrd="2" destOrd="0" presId="urn:microsoft.com/office/officeart/2005/8/layout/gear1"/>
    <dgm:cxn modelId="{9CCF47B5-54F1-450C-AFD3-2914529A3219}" type="presParOf" srcId="{BFA0C8FF-E7C1-4FED-B702-D4BA787895EE}" destId="{9FAF2AE8-DCC2-4D06-B113-3B58475C7115}" srcOrd="0" destOrd="0" presId="urn:microsoft.com/office/officeart/2005/8/layout/gear1"/>
    <dgm:cxn modelId="{84AAAF9D-13A3-4226-9BED-E82262506C78}" type="presParOf" srcId="{BFA0C8FF-E7C1-4FED-B702-D4BA787895EE}" destId="{63D15B4E-8D6F-44D0-93BA-E990840493EA}" srcOrd="1" destOrd="0" presId="urn:microsoft.com/office/officeart/2005/8/layout/gear1"/>
    <dgm:cxn modelId="{A6FCA545-060A-4118-9B4E-712448D37EF1}" type="presParOf" srcId="{BFA0C8FF-E7C1-4FED-B702-D4BA787895EE}" destId="{1E270DA3-1522-4E99-9463-214D05B6237C}" srcOrd="2" destOrd="0" presId="urn:microsoft.com/office/officeart/2005/8/layout/gear1"/>
    <dgm:cxn modelId="{81BAC777-AF4A-4DE0-BEA5-4CCAD3E5DFA7}" type="presParOf" srcId="{BFA0C8FF-E7C1-4FED-B702-D4BA787895EE}" destId="{9A93DC97-3B0A-44C0-AEF6-B5F2E532D144}" srcOrd="3" destOrd="0" presId="urn:microsoft.com/office/officeart/2005/8/layout/gear1"/>
    <dgm:cxn modelId="{F1108E20-B6DD-4697-9944-8376060E8578}" type="presParOf" srcId="{BFA0C8FF-E7C1-4FED-B702-D4BA787895EE}" destId="{0C338906-7873-499B-8D83-AE86C45D454A}" srcOrd="4" destOrd="0" presId="urn:microsoft.com/office/officeart/2005/8/layout/gear1"/>
    <dgm:cxn modelId="{6F1717B4-1610-467C-84BC-AC265F0376BC}" type="presParOf" srcId="{BFA0C8FF-E7C1-4FED-B702-D4BA787895EE}" destId="{3D5158BF-5A43-405C-826D-83068F5729EF}" srcOrd="5" destOrd="0" presId="urn:microsoft.com/office/officeart/2005/8/layout/gear1"/>
    <dgm:cxn modelId="{8CC1CFC4-0BD1-403D-8DD7-9DB5B3ACB070}" type="presParOf" srcId="{BFA0C8FF-E7C1-4FED-B702-D4BA787895EE}" destId="{CBB38AC9-6142-4797-A3FE-23EA7B09D9AB}" srcOrd="6" destOrd="0" presId="urn:microsoft.com/office/officeart/2005/8/layout/gear1"/>
    <dgm:cxn modelId="{DBE743F5-2BCE-4D80-8D90-B4F1D4F0AFAC}" type="presParOf" srcId="{BFA0C8FF-E7C1-4FED-B702-D4BA787895EE}" destId="{6445A3EA-9731-44D2-BF17-A147C277E366}" srcOrd="7" destOrd="0" presId="urn:microsoft.com/office/officeart/2005/8/layout/gear1"/>
    <dgm:cxn modelId="{79522761-0878-4283-9D92-9D8961784CC4}" type="presParOf" srcId="{BFA0C8FF-E7C1-4FED-B702-D4BA787895EE}" destId="{92D0B551-76B6-4CA5-94D8-423CDE11A11C}" srcOrd="8" destOrd="0" presId="urn:microsoft.com/office/officeart/2005/8/layout/gear1"/>
    <dgm:cxn modelId="{B71FF9C1-FD1C-41F5-BE7C-9EAD51A02D24}" type="presParOf" srcId="{BFA0C8FF-E7C1-4FED-B702-D4BA787895EE}" destId="{D4CE9877-D7A1-4846-A71D-FA893A2F77EF}" srcOrd="9" destOrd="0" presId="urn:microsoft.com/office/officeart/2005/8/layout/gear1"/>
    <dgm:cxn modelId="{53540469-D997-4ACB-A6F3-62AE81C9B39A}" type="presParOf" srcId="{BFA0C8FF-E7C1-4FED-B702-D4BA787895EE}" destId="{7068D883-621F-4A3E-8C31-8FA0910CD35D}" srcOrd="10" destOrd="0" presId="urn:microsoft.com/office/officeart/2005/8/layout/gear1"/>
    <dgm:cxn modelId="{7541FC1C-86DA-4161-9B8E-17B6884844DC}" type="presParOf" srcId="{BFA0C8FF-E7C1-4FED-B702-D4BA787895EE}" destId="{99C4ADCD-84E1-483C-8053-5F30ACFECA77}" srcOrd="11" destOrd="0" presId="urn:microsoft.com/office/officeart/2005/8/layout/gear1"/>
    <dgm:cxn modelId="{3A2AD9FD-6C0E-401B-9B54-577B450A63B6}" type="presParOf" srcId="{BFA0C8FF-E7C1-4FED-B702-D4BA787895EE}" destId="{B3C31C20-D007-4E41-BBD3-B11F32ECEA16}"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B506B5-B499-448D-A1FE-78B88D4C8D7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A2834DB-A515-4DE0-8E9E-21091F03C304}">
      <dgm:prSet phldrT="[Text]" custT="1"/>
      <dgm:spPr/>
      <dgm:t>
        <a:bodyPr/>
        <a:lstStyle/>
        <a:p>
          <a:r>
            <a:rPr lang="en-US" sz="3500"/>
            <a:t>Participation Rules (e.g., Parties vs. Stakeholders)</a:t>
          </a:r>
        </a:p>
      </dgm:t>
    </dgm:pt>
    <dgm:pt modelId="{C459374A-6E81-4952-A4E4-068E5C4B3270}" type="parTrans" cxnId="{E52CEBC4-7700-4DE9-B19F-91553A58281C}">
      <dgm:prSet/>
      <dgm:spPr/>
      <dgm:t>
        <a:bodyPr/>
        <a:lstStyle/>
        <a:p>
          <a:endParaRPr lang="en-US" sz="3500"/>
        </a:p>
      </dgm:t>
    </dgm:pt>
    <dgm:pt modelId="{1965742E-1F25-41A1-B2D2-C2E5D64B4614}" type="sibTrans" cxnId="{E52CEBC4-7700-4DE9-B19F-91553A58281C}">
      <dgm:prSet/>
      <dgm:spPr/>
      <dgm:t>
        <a:bodyPr/>
        <a:lstStyle/>
        <a:p>
          <a:endParaRPr lang="en-US" sz="3500"/>
        </a:p>
      </dgm:t>
    </dgm:pt>
    <dgm:pt modelId="{2E37BD59-79D9-43DF-9E2C-454C9374E763}">
      <dgm:prSet phldrT="[Text]" custT="1"/>
      <dgm:spPr/>
      <dgm:t>
        <a:bodyPr/>
        <a:lstStyle/>
        <a:p>
          <a:r>
            <a:rPr lang="en-US" sz="3500"/>
            <a:t>Filing Requirements (e.g., dates, format, etc.)</a:t>
          </a:r>
        </a:p>
      </dgm:t>
    </dgm:pt>
    <dgm:pt modelId="{F35362D2-99B4-43EC-9342-FF4238D2B740}" type="parTrans" cxnId="{E92D655C-1E8E-4BCD-A6CD-F7C03676E371}">
      <dgm:prSet/>
      <dgm:spPr/>
      <dgm:t>
        <a:bodyPr/>
        <a:lstStyle/>
        <a:p>
          <a:endParaRPr lang="en-US" sz="3500"/>
        </a:p>
      </dgm:t>
    </dgm:pt>
    <dgm:pt modelId="{526A4107-7473-4531-A7E5-DE0CC54C8ECA}" type="sibTrans" cxnId="{E92D655C-1E8E-4BCD-A6CD-F7C03676E371}">
      <dgm:prSet/>
      <dgm:spPr/>
      <dgm:t>
        <a:bodyPr/>
        <a:lstStyle/>
        <a:p>
          <a:endParaRPr lang="en-US" sz="3500"/>
        </a:p>
      </dgm:t>
    </dgm:pt>
    <dgm:pt modelId="{C4C4037C-426B-4345-A3B0-E43AE51E699A}">
      <dgm:prSet phldrT="[Text]" custT="1"/>
      <dgm:spPr/>
      <dgm:t>
        <a:bodyPr/>
        <a:lstStyle/>
        <a:p>
          <a:r>
            <a:rPr lang="en-US" sz="3500" dirty="0"/>
            <a:t>Intervenor Compensation (e.g., eligibility, process, etc.)</a:t>
          </a:r>
        </a:p>
      </dgm:t>
    </dgm:pt>
    <dgm:pt modelId="{918B0966-BEF2-4969-85CC-1F3A87F5F187}" type="parTrans" cxnId="{1FC65448-41B2-4B52-8C35-6BEF3BDD0950}">
      <dgm:prSet/>
      <dgm:spPr/>
      <dgm:t>
        <a:bodyPr/>
        <a:lstStyle/>
        <a:p>
          <a:endParaRPr lang="en-US" sz="3500"/>
        </a:p>
      </dgm:t>
    </dgm:pt>
    <dgm:pt modelId="{58828824-4FA4-4961-8120-3C04A0BA604E}" type="sibTrans" cxnId="{1FC65448-41B2-4B52-8C35-6BEF3BDD0950}">
      <dgm:prSet/>
      <dgm:spPr/>
      <dgm:t>
        <a:bodyPr/>
        <a:lstStyle/>
        <a:p>
          <a:endParaRPr lang="en-US" sz="3500"/>
        </a:p>
      </dgm:t>
    </dgm:pt>
    <dgm:pt modelId="{D72C56F2-8C13-482B-984A-D0B0921312A1}" type="pres">
      <dgm:prSet presAssocID="{76B506B5-B499-448D-A1FE-78B88D4C8D76}" presName="linear" presStyleCnt="0">
        <dgm:presLayoutVars>
          <dgm:dir/>
          <dgm:animLvl val="lvl"/>
          <dgm:resizeHandles val="exact"/>
        </dgm:presLayoutVars>
      </dgm:prSet>
      <dgm:spPr/>
    </dgm:pt>
    <dgm:pt modelId="{1EA648C5-5679-4219-9E87-B5EDA7F628D0}" type="pres">
      <dgm:prSet presAssocID="{AA2834DB-A515-4DE0-8E9E-21091F03C304}" presName="parentLin" presStyleCnt="0"/>
      <dgm:spPr/>
    </dgm:pt>
    <dgm:pt modelId="{73C64247-3D6C-4847-B7F5-49E852144ED3}" type="pres">
      <dgm:prSet presAssocID="{AA2834DB-A515-4DE0-8E9E-21091F03C304}" presName="parentLeftMargin" presStyleLbl="node1" presStyleIdx="0" presStyleCnt="3"/>
      <dgm:spPr/>
    </dgm:pt>
    <dgm:pt modelId="{438D0A4D-77AF-4387-B36D-D849120AD1C6}" type="pres">
      <dgm:prSet presAssocID="{AA2834DB-A515-4DE0-8E9E-21091F03C304}" presName="parentText" presStyleLbl="node1" presStyleIdx="0" presStyleCnt="3" custScaleX="127162">
        <dgm:presLayoutVars>
          <dgm:chMax val="0"/>
          <dgm:bulletEnabled val="1"/>
        </dgm:presLayoutVars>
      </dgm:prSet>
      <dgm:spPr/>
    </dgm:pt>
    <dgm:pt modelId="{D7620964-5378-46D2-B8C3-F315AE3CB7D6}" type="pres">
      <dgm:prSet presAssocID="{AA2834DB-A515-4DE0-8E9E-21091F03C304}" presName="negativeSpace" presStyleCnt="0"/>
      <dgm:spPr/>
    </dgm:pt>
    <dgm:pt modelId="{6CFB7A0B-1E83-4869-992F-7AE124D2065B}" type="pres">
      <dgm:prSet presAssocID="{AA2834DB-A515-4DE0-8E9E-21091F03C304}" presName="childText" presStyleLbl="conFgAcc1" presStyleIdx="0" presStyleCnt="3">
        <dgm:presLayoutVars>
          <dgm:bulletEnabled val="1"/>
        </dgm:presLayoutVars>
      </dgm:prSet>
      <dgm:spPr/>
    </dgm:pt>
    <dgm:pt modelId="{2A37E599-53CB-4026-88C8-35F641D720BF}" type="pres">
      <dgm:prSet presAssocID="{1965742E-1F25-41A1-B2D2-C2E5D64B4614}" presName="spaceBetweenRectangles" presStyleCnt="0"/>
      <dgm:spPr/>
    </dgm:pt>
    <dgm:pt modelId="{2BCEDFE7-3A0E-42CB-B357-65078B54DB11}" type="pres">
      <dgm:prSet presAssocID="{2E37BD59-79D9-43DF-9E2C-454C9374E763}" presName="parentLin" presStyleCnt="0"/>
      <dgm:spPr/>
    </dgm:pt>
    <dgm:pt modelId="{54D91A68-7CB3-4D26-9E2A-1B00ABAFEF79}" type="pres">
      <dgm:prSet presAssocID="{2E37BD59-79D9-43DF-9E2C-454C9374E763}" presName="parentLeftMargin" presStyleLbl="node1" presStyleIdx="0" presStyleCnt="3"/>
      <dgm:spPr/>
    </dgm:pt>
    <dgm:pt modelId="{879C5B38-CEBD-4AB3-A8F1-A71BB62A979C}" type="pres">
      <dgm:prSet presAssocID="{2E37BD59-79D9-43DF-9E2C-454C9374E763}" presName="parentText" presStyleLbl="node1" presStyleIdx="1" presStyleCnt="3" custScaleX="124400" custLinFactNeighborX="2760">
        <dgm:presLayoutVars>
          <dgm:chMax val="0"/>
          <dgm:bulletEnabled val="1"/>
        </dgm:presLayoutVars>
      </dgm:prSet>
      <dgm:spPr/>
    </dgm:pt>
    <dgm:pt modelId="{36DC2EE1-AB62-4561-8010-D7E60C045763}" type="pres">
      <dgm:prSet presAssocID="{2E37BD59-79D9-43DF-9E2C-454C9374E763}" presName="negativeSpace" presStyleCnt="0"/>
      <dgm:spPr/>
    </dgm:pt>
    <dgm:pt modelId="{FB74EF4B-0027-43B6-9B5B-EBAF3F425EED}" type="pres">
      <dgm:prSet presAssocID="{2E37BD59-79D9-43DF-9E2C-454C9374E763}" presName="childText" presStyleLbl="conFgAcc1" presStyleIdx="1" presStyleCnt="3">
        <dgm:presLayoutVars>
          <dgm:bulletEnabled val="1"/>
        </dgm:presLayoutVars>
      </dgm:prSet>
      <dgm:spPr/>
    </dgm:pt>
    <dgm:pt modelId="{F6E79498-348F-403E-86AB-0A4E48B5FED3}" type="pres">
      <dgm:prSet presAssocID="{526A4107-7473-4531-A7E5-DE0CC54C8ECA}" presName="spaceBetweenRectangles" presStyleCnt="0"/>
      <dgm:spPr/>
    </dgm:pt>
    <dgm:pt modelId="{65899D07-77BA-4830-942A-527994C4E0BE}" type="pres">
      <dgm:prSet presAssocID="{C4C4037C-426B-4345-A3B0-E43AE51E699A}" presName="parentLin" presStyleCnt="0"/>
      <dgm:spPr/>
    </dgm:pt>
    <dgm:pt modelId="{3C1D55C6-325F-4764-A688-1BA2C9492F6C}" type="pres">
      <dgm:prSet presAssocID="{C4C4037C-426B-4345-A3B0-E43AE51E699A}" presName="parentLeftMargin" presStyleLbl="node1" presStyleIdx="1" presStyleCnt="3"/>
      <dgm:spPr/>
    </dgm:pt>
    <dgm:pt modelId="{CC902614-C04D-4806-854B-87D0AF85B30C}" type="pres">
      <dgm:prSet presAssocID="{C4C4037C-426B-4345-A3B0-E43AE51E699A}" presName="parentText" presStyleLbl="node1" presStyleIdx="2" presStyleCnt="3" custScaleX="132997">
        <dgm:presLayoutVars>
          <dgm:chMax val="0"/>
          <dgm:bulletEnabled val="1"/>
        </dgm:presLayoutVars>
      </dgm:prSet>
      <dgm:spPr/>
    </dgm:pt>
    <dgm:pt modelId="{9C554051-DD65-4865-8954-D2FDDCE56134}" type="pres">
      <dgm:prSet presAssocID="{C4C4037C-426B-4345-A3B0-E43AE51E699A}" presName="negativeSpace" presStyleCnt="0"/>
      <dgm:spPr/>
    </dgm:pt>
    <dgm:pt modelId="{45D5B9E8-CC6B-40FE-9971-E0949CA48641}" type="pres">
      <dgm:prSet presAssocID="{C4C4037C-426B-4345-A3B0-E43AE51E699A}" presName="childText" presStyleLbl="conFgAcc1" presStyleIdx="2" presStyleCnt="3">
        <dgm:presLayoutVars>
          <dgm:bulletEnabled val="1"/>
        </dgm:presLayoutVars>
      </dgm:prSet>
      <dgm:spPr/>
    </dgm:pt>
  </dgm:ptLst>
  <dgm:cxnLst>
    <dgm:cxn modelId="{6FE8B10B-A6A2-4749-BA09-ED884BF09CE0}" type="presOf" srcId="{2E37BD59-79D9-43DF-9E2C-454C9374E763}" destId="{879C5B38-CEBD-4AB3-A8F1-A71BB62A979C}" srcOrd="1" destOrd="0" presId="urn:microsoft.com/office/officeart/2005/8/layout/list1"/>
    <dgm:cxn modelId="{E92D655C-1E8E-4BCD-A6CD-F7C03676E371}" srcId="{76B506B5-B499-448D-A1FE-78B88D4C8D76}" destId="{2E37BD59-79D9-43DF-9E2C-454C9374E763}" srcOrd="1" destOrd="0" parTransId="{F35362D2-99B4-43EC-9342-FF4238D2B740}" sibTransId="{526A4107-7473-4531-A7E5-DE0CC54C8ECA}"/>
    <dgm:cxn modelId="{1FC65448-41B2-4B52-8C35-6BEF3BDD0950}" srcId="{76B506B5-B499-448D-A1FE-78B88D4C8D76}" destId="{C4C4037C-426B-4345-A3B0-E43AE51E699A}" srcOrd="2" destOrd="0" parTransId="{918B0966-BEF2-4969-85CC-1F3A87F5F187}" sibTransId="{58828824-4FA4-4961-8120-3C04A0BA604E}"/>
    <dgm:cxn modelId="{B5AB3355-AD80-4AC7-8AF2-4E99AA739E83}" type="presOf" srcId="{76B506B5-B499-448D-A1FE-78B88D4C8D76}" destId="{D72C56F2-8C13-482B-984A-D0B0921312A1}" srcOrd="0" destOrd="0" presId="urn:microsoft.com/office/officeart/2005/8/layout/list1"/>
    <dgm:cxn modelId="{75808356-B775-494C-A7FC-0F9DD44DCA7A}" type="presOf" srcId="{C4C4037C-426B-4345-A3B0-E43AE51E699A}" destId="{3C1D55C6-325F-4764-A688-1BA2C9492F6C}" srcOrd="0" destOrd="0" presId="urn:microsoft.com/office/officeart/2005/8/layout/list1"/>
    <dgm:cxn modelId="{E52CEBC4-7700-4DE9-B19F-91553A58281C}" srcId="{76B506B5-B499-448D-A1FE-78B88D4C8D76}" destId="{AA2834DB-A515-4DE0-8E9E-21091F03C304}" srcOrd="0" destOrd="0" parTransId="{C459374A-6E81-4952-A4E4-068E5C4B3270}" sibTransId="{1965742E-1F25-41A1-B2D2-C2E5D64B4614}"/>
    <dgm:cxn modelId="{58C00BD0-4E52-4F4E-ACB1-5ED4C2034BBA}" type="presOf" srcId="{C4C4037C-426B-4345-A3B0-E43AE51E699A}" destId="{CC902614-C04D-4806-854B-87D0AF85B30C}" srcOrd="1" destOrd="0" presId="urn:microsoft.com/office/officeart/2005/8/layout/list1"/>
    <dgm:cxn modelId="{B000ECD5-50C9-44BD-B2EB-F48042F9390C}" type="presOf" srcId="{2E37BD59-79D9-43DF-9E2C-454C9374E763}" destId="{54D91A68-7CB3-4D26-9E2A-1B00ABAFEF79}" srcOrd="0" destOrd="0" presId="urn:microsoft.com/office/officeart/2005/8/layout/list1"/>
    <dgm:cxn modelId="{A921A1D8-7733-4D12-99C3-6C7CE35179B8}" type="presOf" srcId="{AA2834DB-A515-4DE0-8E9E-21091F03C304}" destId="{73C64247-3D6C-4847-B7F5-49E852144ED3}" srcOrd="0" destOrd="0" presId="urn:microsoft.com/office/officeart/2005/8/layout/list1"/>
    <dgm:cxn modelId="{40AC6FEF-361F-4CBB-9EF2-85FEC680348B}" type="presOf" srcId="{AA2834DB-A515-4DE0-8E9E-21091F03C304}" destId="{438D0A4D-77AF-4387-B36D-D849120AD1C6}" srcOrd="1" destOrd="0" presId="urn:microsoft.com/office/officeart/2005/8/layout/list1"/>
    <dgm:cxn modelId="{2328647E-73DC-4BB6-85B4-57BA15ED1F8D}" type="presParOf" srcId="{D72C56F2-8C13-482B-984A-D0B0921312A1}" destId="{1EA648C5-5679-4219-9E87-B5EDA7F628D0}" srcOrd="0" destOrd="0" presId="urn:microsoft.com/office/officeart/2005/8/layout/list1"/>
    <dgm:cxn modelId="{B2975985-C8EA-4DF5-88E2-1BDF07344398}" type="presParOf" srcId="{1EA648C5-5679-4219-9E87-B5EDA7F628D0}" destId="{73C64247-3D6C-4847-B7F5-49E852144ED3}" srcOrd="0" destOrd="0" presId="urn:microsoft.com/office/officeart/2005/8/layout/list1"/>
    <dgm:cxn modelId="{76773C9C-DF16-4D62-B083-05C0490A421C}" type="presParOf" srcId="{1EA648C5-5679-4219-9E87-B5EDA7F628D0}" destId="{438D0A4D-77AF-4387-B36D-D849120AD1C6}" srcOrd="1" destOrd="0" presId="urn:microsoft.com/office/officeart/2005/8/layout/list1"/>
    <dgm:cxn modelId="{228E15AB-9BC2-4FF4-A953-9A704A6FD66E}" type="presParOf" srcId="{D72C56F2-8C13-482B-984A-D0B0921312A1}" destId="{D7620964-5378-46D2-B8C3-F315AE3CB7D6}" srcOrd="1" destOrd="0" presId="urn:microsoft.com/office/officeart/2005/8/layout/list1"/>
    <dgm:cxn modelId="{43A21362-A2E6-47D7-A56C-970A2114244B}" type="presParOf" srcId="{D72C56F2-8C13-482B-984A-D0B0921312A1}" destId="{6CFB7A0B-1E83-4869-992F-7AE124D2065B}" srcOrd="2" destOrd="0" presId="urn:microsoft.com/office/officeart/2005/8/layout/list1"/>
    <dgm:cxn modelId="{304A8A94-6DF7-434F-91E7-37641C52FE6B}" type="presParOf" srcId="{D72C56F2-8C13-482B-984A-D0B0921312A1}" destId="{2A37E599-53CB-4026-88C8-35F641D720BF}" srcOrd="3" destOrd="0" presId="urn:microsoft.com/office/officeart/2005/8/layout/list1"/>
    <dgm:cxn modelId="{34324279-980B-4E53-B668-1544E7550BA5}" type="presParOf" srcId="{D72C56F2-8C13-482B-984A-D0B0921312A1}" destId="{2BCEDFE7-3A0E-42CB-B357-65078B54DB11}" srcOrd="4" destOrd="0" presId="urn:microsoft.com/office/officeart/2005/8/layout/list1"/>
    <dgm:cxn modelId="{761F9B4A-452E-4E63-81C8-3967782E3F18}" type="presParOf" srcId="{2BCEDFE7-3A0E-42CB-B357-65078B54DB11}" destId="{54D91A68-7CB3-4D26-9E2A-1B00ABAFEF79}" srcOrd="0" destOrd="0" presId="urn:microsoft.com/office/officeart/2005/8/layout/list1"/>
    <dgm:cxn modelId="{60DDB488-8F62-4ADE-97CF-695795E9F694}" type="presParOf" srcId="{2BCEDFE7-3A0E-42CB-B357-65078B54DB11}" destId="{879C5B38-CEBD-4AB3-A8F1-A71BB62A979C}" srcOrd="1" destOrd="0" presId="urn:microsoft.com/office/officeart/2005/8/layout/list1"/>
    <dgm:cxn modelId="{5E64643F-392C-4CF9-A1AD-6C80E40691F6}" type="presParOf" srcId="{D72C56F2-8C13-482B-984A-D0B0921312A1}" destId="{36DC2EE1-AB62-4561-8010-D7E60C045763}" srcOrd="5" destOrd="0" presId="urn:microsoft.com/office/officeart/2005/8/layout/list1"/>
    <dgm:cxn modelId="{9A97BB13-4250-4F49-AB43-4A2A9EB80E4A}" type="presParOf" srcId="{D72C56F2-8C13-482B-984A-D0B0921312A1}" destId="{FB74EF4B-0027-43B6-9B5B-EBAF3F425EED}" srcOrd="6" destOrd="0" presId="urn:microsoft.com/office/officeart/2005/8/layout/list1"/>
    <dgm:cxn modelId="{8674D66F-4840-40E2-A743-45049F338357}" type="presParOf" srcId="{D72C56F2-8C13-482B-984A-D0B0921312A1}" destId="{F6E79498-348F-403E-86AB-0A4E48B5FED3}" srcOrd="7" destOrd="0" presId="urn:microsoft.com/office/officeart/2005/8/layout/list1"/>
    <dgm:cxn modelId="{B0D22A82-1A3E-46BA-B87C-F8644717AC67}" type="presParOf" srcId="{D72C56F2-8C13-482B-984A-D0B0921312A1}" destId="{65899D07-77BA-4830-942A-527994C4E0BE}" srcOrd="8" destOrd="0" presId="urn:microsoft.com/office/officeart/2005/8/layout/list1"/>
    <dgm:cxn modelId="{F0F89282-9C50-4B78-AFFA-4A2316B912F5}" type="presParOf" srcId="{65899D07-77BA-4830-942A-527994C4E0BE}" destId="{3C1D55C6-325F-4764-A688-1BA2C9492F6C}" srcOrd="0" destOrd="0" presId="urn:microsoft.com/office/officeart/2005/8/layout/list1"/>
    <dgm:cxn modelId="{3E86EBFD-9ECA-4ACF-9036-60232F56C739}" type="presParOf" srcId="{65899D07-77BA-4830-942A-527994C4E0BE}" destId="{CC902614-C04D-4806-854B-87D0AF85B30C}" srcOrd="1" destOrd="0" presId="urn:microsoft.com/office/officeart/2005/8/layout/list1"/>
    <dgm:cxn modelId="{6D4EB12A-28C2-4128-ACD6-A3B92C67A0E9}" type="presParOf" srcId="{D72C56F2-8C13-482B-984A-D0B0921312A1}" destId="{9C554051-DD65-4865-8954-D2FDDCE56134}" srcOrd="9" destOrd="0" presId="urn:microsoft.com/office/officeart/2005/8/layout/list1"/>
    <dgm:cxn modelId="{0E893BED-4D4B-4B97-A361-A40C7EDBF610}" type="presParOf" srcId="{D72C56F2-8C13-482B-984A-D0B0921312A1}" destId="{45D5B9E8-CC6B-40FE-9971-E0949CA486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E13188-93D9-46F0-9D26-62AD893BD32D}"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236EED4A-63C5-4978-BC4F-1ADE7E21B9FC}">
      <dgm:prSet phldrT="[Text]" custT="1"/>
      <dgm:spPr/>
      <dgm:t>
        <a:bodyPr/>
        <a:lstStyle/>
        <a:p>
          <a:r>
            <a:rPr lang="en-US" sz="2000" b="1"/>
            <a:t>Cost-effectiveness</a:t>
          </a:r>
        </a:p>
      </dgm:t>
    </dgm:pt>
    <dgm:pt modelId="{66AFA667-DBF9-4F5C-A092-6E5C5DC48FD7}" type="parTrans" cxnId="{076A0555-BFA3-47B6-B423-ABA16A7F633B}">
      <dgm:prSet/>
      <dgm:spPr/>
      <dgm:t>
        <a:bodyPr/>
        <a:lstStyle/>
        <a:p>
          <a:endParaRPr lang="en-US" sz="2000" b="1"/>
        </a:p>
      </dgm:t>
    </dgm:pt>
    <dgm:pt modelId="{4B9A5351-85B9-4A95-B869-FC018F2D169C}" type="sibTrans" cxnId="{076A0555-BFA3-47B6-B423-ABA16A7F633B}">
      <dgm:prSet/>
      <dgm:spPr/>
      <dgm:t>
        <a:bodyPr/>
        <a:lstStyle/>
        <a:p>
          <a:endParaRPr lang="en-US" sz="2000" b="1"/>
        </a:p>
      </dgm:t>
    </dgm:pt>
    <dgm:pt modelId="{6B320A65-4A5A-48E0-BA48-7C3AFEDC1ABF}">
      <dgm:prSet custT="1"/>
      <dgm:spPr/>
      <dgm:t>
        <a:bodyPr/>
        <a:lstStyle/>
        <a:p>
          <a:r>
            <a:rPr lang="en-US" sz="2000" b="1"/>
            <a:t>Program Design</a:t>
          </a:r>
        </a:p>
      </dgm:t>
    </dgm:pt>
    <dgm:pt modelId="{F8270220-423D-4B8F-8A96-F7EE9BC205FB}" type="parTrans" cxnId="{12F08672-3CC7-43D3-8715-D5C10849D76E}">
      <dgm:prSet/>
      <dgm:spPr/>
      <dgm:t>
        <a:bodyPr/>
        <a:lstStyle/>
        <a:p>
          <a:endParaRPr lang="en-US" sz="2000" b="1"/>
        </a:p>
      </dgm:t>
    </dgm:pt>
    <dgm:pt modelId="{F05B7BCB-43A4-44A6-933E-FCBAD7055B80}" type="sibTrans" cxnId="{12F08672-3CC7-43D3-8715-D5C10849D76E}">
      <dgm:prSet/>
      <dgm:spPr/>
      <dgm:t>
        <a:bodyPr/>
        <a:lstStyle/>
        <a:p>
          <a:endParaRPr lang="en-US" sz="2000" b="1"/>
        </a:p>
      </dgm:t>
    </dgm:pt>
    <dgm:pt modelId="{CEFA6EB0-DD81-4EF8-B52B-D24D13743139}">
      <dgm:prSet custT="1"/>
      <dgm:spPr/>
      <dgm:t>
        <a:bodyPr/>
        <a:lstStyle/>
        <a:p>
          <a:r>
            <a:rPr lang="en-US" sz="2000" b="1"/>
            <a:t>Implementation Oversight</a:t>
          </a:r>
        </a:p>
      </dgm:t>
    </dgm:pt>
    <dgm:pt modelId="{BCAC9EFE-42C2-472B-B25E-B33ADFC90B95}" type="parTrans" cxnId="{55E6FDA6-98E1-40C8-B1C8-E8AEB2A2FD4E}">
      <dgm:prSet/>
      <dgm:spPr/>
      <dgm:t>
        <a:bodyPr/>
        <a:lstStyle/>
        <a:p>
          <a:endParaRPr lang="en-US" sz="2000" b="1"/>
        </a:p>
      </dgm:t>
    </dgm:pt>
    <dgm:pt modelId="{742175B0-8234-4A3D-A641-DB47945C34BA}" type="sibTrans" cxnId="{55E6FDA6-98E1-40C8-B1C8-E8AEB2A2FD4E}">
      <dgm:prSet/>
      <dgm:spPr/>
      <dgm:t>
        <a:bodyPr/>
        <a:lstStyle/>
        <a:p>
          <a:endParaRPr lang="en-US" sz="2000" b="1"/>
        </a:p>
      </dgm:t>
    </dgm:pt>
    <dgm:pt modelId="{EA47BF86-F567-4F32-A7C1-41C6A81A74C2}">
      <dgm:prSet custT="1"/>
      <dgm:spPr/>
      <dgm:t>
        <a:bodyPr/>
        <a:lstStyle/>
        <a:p>
          <a:r>
            <a:rPr lang="en-US" sz="2000" b="1"/>
            <a:t>Administrator Details</a:t>
          </a:r>
        </a:p>
      </dgm:t>
    </dgm:pt>
    <dgm:pt modelId="{1FFA34AA-ADC7-425C-8331-8C1127C50E5E}" type="parTrans" cxnId="{4234E1C2-77DD-41F4-B232-E7EC72B714AE}">
      <dgm:prSet/>
      <dgm:spPr/>
      <dgm:t>
        <a:bodyPr/>
        <a:lstStyle/>
        <a:p>
          <a:endParaRPr lang="en-US"/>
        </a:p>
      </dgm:t>
    </dgm:pt>
    <dgm:pt modelId="{BBCA33E6-C348-439D-B72F-282632D421BC}" type="sibTrans" cxnId="{4234E1C2-77DD-41F4-B232-E7EC72B714AE}">
      <dgm:prSet/>
      <dgm:spPr/>
      <dgm:t>
        <a:bodyPr/>
        <a:lstStyle/>
        <a:p>
          <a:endParaRPr lang="en-US"/>
        </a:p>
      </dgm:t>
    </dgm:pt>
    <dgm:pt modelId="{C194B717-F052-4798-AB54-598708307A51}">
      <dgm:prSet custT="1"/>
      <dgm:spPr/>
      <dgm:t>
        <a:bodyPr/>
        <a:lstStyle/>
        <a:p>
          <a:r>
            <a:rPr lang="en-US" sz="2000" b="1"/>
            <a:t>Funding</a:t>
          </a:r>
        </a:p>
      </dgm:t>
    </dgm:pt>
    <dgm:pt modelId="{B814EB8D-20AE-4346-842B-31009BE56974}" type="parTrans" cxnId="{DC6FB053-A27B-4E7E-946C-6CA7A1429670}">
      <dgm:prSet/>
      <dgm:spPr/>
      <dgm:t>
        <a:bodyPr/>
        <a:lstStyle/>
        <a:p>
          <a:endParaRPr lang="en-US"/>
        </a:p>
      </dgm:t>
    </dgm:pt>
    <dgm:pt modelId="{DBDDAF05-E91B-463A-A2DF-932E6B4C2670}" type="sibTrans" cxnId="{DC6FB053-A27B-4E7E-946C-6CA7A1429670}">
      <dgm:prSet/>
      <dgm:spPr/>
      <dgm:t>
        <a:bodyPr/>
        <a:lstStyle/>
        <a:p>
          <a:endParaRPr lang="en-US"/>
        </a:p>
      </dgm:t>
    </dgm:pt>
    <dgm:pt modelId="{C4DEACB6-4AC3-49DE-ACBE-DBABDBE366EB}" type="pres">
      <dgm:prSet presAssocID="{A2E13188-93D9-46F0-9D26-62AD893BD32D}" presName="Name0" presStyleCnt="0">
        <dgm:presLayoutVars>
          <dgm:dir/>
          <dgm:resizeHandles val="exact"/>
        </dgm:presLayoutVars>
      </dgm:prSet>
      <dgm:spPr/>
    </dgm:pt>
    <dgm:pt modelId="{D8E44B6D-2F6B-4D38-9F6A-D5D6F9B7AFB1}" type="pres">
      <dgm:prSet presAssocID="{EA47BF86-F567-4F32-A7C1-41C6A81A74C2}" presName="Name5" presStyleLbl="vennNode1" presStyleIdx="0" presStyleCnt="5">
        <dgm:presLayoutVars>
          <dgm:bulletEnabled val="1"/>
        </dgm:presLayoutVars>
      </dgm:prSet>
      <dgm:spPr/>
    </dgm:pt>
    <dgm:pt modelId="{C1AB42DE-5B68-45DD-9AE4-46AB58EFAC20}" type="pres">
      <dgm:prSet presAssocID="{BBCA33E6-C348-439D-B72F-282632D421BC}" presName="space" presStyleCnt="0"/>
      <dgm:spPr/>
    </dgm:pt>
    <dgm:pt modelId="{D46F4A20-E35A-43DF-BF3A-4D084A5D182E}" type="pres">
      <dgm:prSet presAssocID="{C194B717-F052-4798-AB54-598708307A51}" presName="Name5" presStyleLbl="vennNode1" presStyleIdx="1" presStyleCnt="5">
        <dgm:presLayoutVars>
          <dgm:bulletEnabled val="1"/>
        </dgm:presLayoutVars>
      </dgm:prSet>
      <dgm:spPr/>
    </dgm:pt>
    <dgm:pt modelId="{A778F199-4931-4F24-A338-80B9409BA763}" type="pres">
      <dgm:prSet presAssocID="{DBDDAF05-E91B-463A-A2DF-932E6B4C2670}" presName="space" presStyleCnt="0"/>
      <dgm:spPr/>
    </dgm:pt>
    <dgm:pt modelId="{4125E773-3100-4DD8-BF01-6387A93B72C0}" type="pres">
      <dgm:prSet presAssocID="{236EED4A-63C5-4978-BC4F-1ADE7E21B9FC}" presName="Name5" presStyleLbl="vennNode1" presStyleIdx="2" presStyleCnt="5">
        <dgm:presLayoutVars>
          <dgm:bulletEnabled val="1"/>
        </dgm:presLayoutVars>
      </dgm:prSet>
      <dgm:spPr/>
    </dgm:pt>
    <dgm:pt modelId="{61AE865F-95CA-4420-BA44-3BE690C52A89}" type="pres">
      <dgm:prSet presAssocID="{4B9A5351-85B9-4A95-B869-FC018F2D169C}" presName="space" presStyleCnt="0"/>
      <dgm:spPr/>
    </dgm:pt>
    <dgm:pt modelId="{6841806F-0477-4418-A513-E4D25FC7188A}" type="pres">
      <dgm:prSet presAssocID="{6B320A65-4A5A-48E0-BA48-7C3AFEDC1ABF}" presName="Name5" presStyleLbl="vennNode1" presStyleIdx="3" presStyleCnt="5">
        <dgm:presLayoutVars>
          <dgm:bulletEnabled val="1"/>
        </dgm:presLayoutVars>
      </dgm:prSet>
      <dgm:spPr/>
    </dgm:pt>
    <dgm:pt modelId="{4BFD87E2-0ED2-42FA-B2E5-CF46A0B04600}" type="pres">
      <dgm:prSet presAssocID="{F05B7BCB-43A4-44A6-933E-FCBAD7055B80}" presName="space" presStyleCnt="0"/>
      <dgm:spPr/>
    </dgm:pt>
    <dgm:pt modelId="{3A7F64EE-2984-4635-9DB7-17B8FFBD5C20}" type="pres">
      <dgm:prSet presAssocID="{CEFA6EB0-DD81-4EF8-B52B-D24D13743139}" presName="Name5" presStyleLbl="vennNode1" presStyleIdx="4" presStyleCnt="5">
        <dgm:presLayoutVars>
          <dgm:bulletEnabled val="1"/>
        </dgm:presLayoutVars>
      </dgm:prSet>
      <dgm:spPr/>
    </dgm:pt>
  </dgm:ptLst>
  <dgm:cxnLst>
    <dgm:cxn modelId="{752B2721-B8A0-4D32-9525-F042F245F847}" type="presOf" srcId="{C194B717-F052-4798-AB54-598708307A51}" destId="{D46F4A20-E35A-43DF-BF3A-4D084A5D182E}" srcOrd="0" destOrd="0" presId="urn:microsoft.com/office/officeart/2005/8/layout/venn3"/>
    <dgm:cxn modelId="{5CB76F38-85A7-444B-B7DC-BC52744CF56C}" type="presOf" srcId="{EA47BF86-F567-4F32-A7C1-41C6A81A74C2}" destId="{D8E44B6D-2F6B-4D38-9F6A-D5D6F9B7AFB1}" srcOrd="0" destOrd="0" presId="urn:microsoft.com/office/officeart/2005/8/layout/venn3"/>
    <dgm:cxn modelId="{12F08672-3CC7-43D3-8715-D5C10849D76E}" srcId="{A2E13188-93D9-46F0-9D26-62AD893BD32D}" destId="{6B320A65-4A5A-48E0-BA48-7C3AFEDC1ABF}" srcOrd="3" destOrd="0" parTransId="{F8270220-423D-4B8F-8A96-F7EE9BC205FB}" sibTransId="{F05B7BCB-43A4-44A6-933E-FCBAD7055B80}"/>
    <dgm:cxn modelId="{DC6FB053-A27B-4E7E-946C-6CA7A1429670}" srcId="{A2E13188-93D9-46F0-9D26-62AD893BD32D}" destId="{C194B717-F052-4798-AB54-598708307A51}" srcOrd="1" destOrd="0" parTransId="{B814EB8D-20AE-4346-842B-31009BE56974}" sibTransId="{DBDDAF05-E91B-463A-A2DF-932E6B4C2670}"/>
    <dgm:cxn modelId="{076A0555-BFA3-47B6-B423-ABA16A7F633B}" srcId="{A2E13188-93D9-46F0-9D26-62AD893BD32D}" destId="{236EED4A-63C5-4978-BC4F-1ADE7E21B9FC}" srcOrd="2" destOrd="0" parTransId="{66AFA667-DBF9-4F5C-A092-6E5C5DC48FD7}" sibTransId="{4B9A5351-85B9-4A95-B869-FC018F2D169C}"/>
    <dgm:cxn modelId="{AAA64597-F84B-4B0E-9FC6-AD89EC7920F4}" type="presOf" srcId="{236EED4A-63C5-4978-BC4F-1ADE7E21B9FC}" destId="{4125E773-3100-4DD8-BF01-6387A93B72C0}" srcOrd="0" destOrd="0" presId="urn:microsoft.com/office/officeart/2005/8/layout/venn3"/>
    <dgm:cxn modelId="{55E6FDA6-98E1-40C8-B1C8-E8AEB2A2FD4E}" srcId="{A2E13188-93D9-46F0-9D26-62AD893BD32D}" destId="{CEFA6EB0-DD81-4EF8-B52B-D24D13743139}" srcOrd="4" destOrd="0" parTransId="{BCAC9EFE-42C2-472B-B25E-B33ADFC90B95}" sibTransId="{742175B0-8234-4A3D-A641-DB47945C34BA}"/>
    <dgm:cxn modelId="{4234E1C2-77DD-41F4-B232-E7EC72B714AE}" srcId="{A2E13188-93D9-46F0-9D26-62AD893BD32D}" destId="{EA47BF86-F567-4F32-A7C1-41C6A81A74C2}" srcOrd="0" destOrd="0" parTransId="{1FFA34AA-ADC7-425C-8331-8C1127C50E5E}" sibTransId="{BBCA33E6-C348-439D-B72F-282632D421BC}"/>
    <dgm:cxn modelId="{9CA2DECA-B40D-486F-93FF-C355581F248F}" type="presOf" srcId="{6B320A65-4A5A-48E0-BA48-7C3AFEDC1ABF}" destId="{6841806F-0477-4418-A513-E4D25FC7188A}" srcOrd="0" destOrd="0" presId="urn:microsoft.com/office/officeart/2005/8/layout/venn3"/>
    <dgm:cxn modelId="{AE9B41E2-3A7D-4003-93B7-79C0C75B017B}" type="presOf" srcId="{A2E13188-93D9-46F0-9D26-62AD893BD32D}" destId="{C4DEACB6-4AC3-49DE-ACBE-DBABDBE366EB}" srcOrd="0" destOrd="0" presId="urn:microsoft.com/office/officeart/2005/8/layout/venn3"/>
    <dgm:cxn modelId="{1361DBEF-5B36-4975-BB0D-C35E732E10BF}" type="presOf" srcId="{CEFA6EB0-DD81-4EF8-B52B-D24D13743139}" destId="{3A7F64EE-2984-4635-9DB7-17B8FFBD5C20}" srcOrd="0" destOrd="0" presId="urn:microsoft.com/office/officeart/2005/8/layout/venn3"/>
    <dgm:cxn modelId="{823843E1-4E4E-4F9B-B007-948CE4C08CCD}" type="presParOf" srcId="{C4DEACB6-4AC3-49DE-ACBE-DBABDBE366EB}" destId="{D8E44B6D-2F6B-4D38-9F6A-D5D6F9B7AFB1}" srcOrd="0" destOrd="0" presId="urn:microsoft.com/office/officeart/2005/8/layout/venn3"/>
    <dgm:cxn modelId="{0C8798F7-2A87-405A-A5C8-5E63B54F92C8}" type="presParOf" srcId="{C4DEACB6-4AC3-49DE-ACBE-DBABDBE366EB}" destId="{C1AB42DE-5B68-45DD-9AE4-46AB58EFAC20}" srcOrd="1" destOrd="0" presId="urn:microsoft.com/office/officeart/2005/8/layout/venn3"/>
    <dgm:cxn modelId="{8D36D974-C0D2-45C8-B870-B65B713755BD}" type="presParOf" srcId="{C4DEACB6-4AC3-49DE-ACBE-DBABDBE366EB}" destId="{D46F4A20-E35A-43DF-BF3A-4D084A5D182E}" srcOrd="2" destOrd="0" presId="urn:microsoft.com/office/officeart/2005/8/layout/venn3"/>
    <dgm:cxn modelId="{49EACEA5-9DB3-4E21-BEB2-2F6B9FCE7512}" type="presParOf" srcId="{C4DEACB6-4AC3-49DE-ACBE-DBABDBE366EB}" destId="{A778F199-4931-4F24-A338-80B9409BA763}" srcOrd="3" destOrd="0" presId="urn:microsoft.com/office/officeart/2005/8/layout/venn3"/>
    <dgm:cxn modelId="{D475583A-65CF-4097-AAA7-B002C4B097A3}" type="presParOf" srcId="{C4DEACB6-4AC3-49DE-ACBE-DBABDBE366EB}" destId="{4125E773-3100-4DD8-BF01-6387A93B72C0}" srcOrd="4" destOrd="0" presId="urn:microsoft.com/office/officeart/2005/8/layout/venn3"/>
    <dgm:cxn modelId="{EDA1727B-5E7A-4A5A-AFA8-805A4A23501A}" type="presParOf" srcId="{C4DEACB6-4AC3-49DE-ACBE-DBABDBE366EB}" destId="{61AE865F-95CA-4420-BA44-3BE690C52A89}" srcOrd="5" destOrd="0" presId="urn:microsoft.com/office/officeart/2005/8/layout/venn3"/>
    <dgm:cxn modelId="{03AFEC2D-8412-4017-8FDD-677FC485A817}" type="presParOf" srcId="{C4DEACB6-4AC3-49DE-ACBE-DBABDBE366EB}" destId="{6841806F-0477-4418-A513-E4D25FC7188A}" srcOrd="6" destOrd="0" presId="urn:microsoft.com/office/officeart/2005/8/layout/venn3"/>
    <dgm:cxn modelId="{B83BAC90-32BA-4912-82F5-DA2CADD8F145}" type="presParOf" srcId="{C4DEACB6-4AC3-49DE-ACBE-DBABDBE366EB}" destId="{4BFD87E2-0ED2-42FA-B2E5-CF46A0B04600}" srcOrd="7" destOrd="0" presId="urn:microsoft.com/office/officeart/2005/8/layout/venn3"/>
    <dgm:cxn modelId="{CD74A2EB-2536-4C72-AB41-A1C2A31160C2}" type="presParOf" srcId="{C4DEACB6-4AC3-49DE-ACBE-DBABDBE366EB}" destId="{3A7F64EE-2984-4635-9DB7-17B8FFBD5C20}"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7BDEEF-2572-496F-B10F-D0C3186D63C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542E88B-1F46-42EE-92C6-EA3ECD6896E2}">
      <dgm:prSet phldrT="[Text]"/>
      <dgm:spPr/>
      <dgm:t>
        <a:bodyPr/>
        <a:lstStyle/>
        <a:p>
          <a:r>
            <a:rPr lang="en-US"/>
            <a:t>Decision Makers</a:t>
          </a:r>
        </a:p>
      </dgm:t>
    </dgm:pt>
    <dgm:pt modelId="{7B75C091-B717-4765-8E48-25C5C0121294}" type="parTrans" cxnId="{E14A9111-D635-4C38-AC2B-C2786C92C26D}">
      <dgm:prSet/>
      <dgm:spPr/>
      <dgm:t>
        <a:bodyPr/>
        <a:lstStyle/>
        <a:p>
          <a:endParaRPr lang="en-US"/>
        </a:p>
      </dgm:t>
    </dgm:pt>
    <dgm:pt modelId="{98E8C13D-47B7-4FC6-9224-2F383E07E38A}" type="sibTrans" cxnId="{E14A9111-D635-4C38-AC2B-C2786C92C26D}">
      <dgm:prSet/>
      <dgm:spPr/>
      <dgm:t>
        <a:bodyPr/>
        <a:lstStyle/>
        <a:p>
          <a:endParaRPr lang="en-US"/>
        </a:p>
      </dgm:t>
    </dgm:pt>
    <dgm:pt modelId="{6550998C-4124-4681-8CF6-747B110ED25C}">
      <dgm:prSet phldrT="[Text]" custT="1"/>
      <dgm:spPr/>
      <dgm:t>
        <a:bodyPr/>
        <a:lstStyle/>
        <a:p>
          <a:r>
            <a:rPr lang="en-US" sz="3000" dirty="0"/>
            <a:t>Commissioners</a:t>
          </a:r>
        </a:p>
      </dgm:t>
    </dgm:pt>
    <dgm:pt modelId="{70D4DB03-9217-42D0-A698-4B19B2235076}" type="parTrans" cxnId="{84E6DC7F-428F-4C2D-A43D-A46E0F92B7DE}">
      <dgm:prSet/>
      <dgm:spPr/>
      <dgm:t>
        <a:bodyPr/>
        <a:lstStyle/>
        <a:p>
          <a:endParaRPr lang="en-US"/>
        </a:p>
      </dgm:t>
    </dgm:pt>
    <dgm:pt modelId="{1B697225-1E77-49C5-A82C-5C265030DAF2}" type="sibTrans" cxnId="{84E6DC7F-428F-4C2D-A43D-A46E0F92B7DE}">
      <dgm:prSet/>
      <dgm:spPr/>
      <dgm:t>
        <a:bodyPr/>
        <a:lstStyle/>
        <a:p>
          <a:endParaRPr lang="en-US"/>
        </a:p>
      </dgm:t>
    </dgm:pt>
    <dgm:pt modelId="{6BD84565-325A-41B6-82EB-87A094921967}">
      <dgm:prSet phldrT="[Text]"/>
      <dgm:spPr/>
      <dgm:t>
        <a:bodyPr/>
        <a:lstStyle/>
        <a:p>
          <a:r>
            <a:rPr lang="en-US"/>
            <a:t>CPUC Staff</a:t>
          </a:r>
        </a:p>
      </dgm:t>
    </dgm:pt>
    <dgm:pt modelId="{F0B4FE1F-1F53-4926-AFC2-147F981D1FFA}" type="parTrans" cxnId="{A44B5788-327B-43CD-8F12-1DC2F5E68EC6}">
      <dgm:prSet/>
      <dgm:spPr/>
      <dgm:t>
        <a:bodyPr/>
        <a:lstStyle/>
        <a:p>
          <a:endParaRPr lang="en-US"/>
        </a:p>
      </dgm:t>
    </dgm:pt>
    <dgm:pt modelId="{0DA3A73B-0492-407A-976B-A5858B5AC40B}" type="sibTrans" cxnId="{A44B5788-327B-43CD-8F12-1DC2F5E68EC6}">
      <dgm:prSet/>
      <dgm:spPr/>
      <dgm:t>
        <a:bodyPr/>
        <a:lstStyle/>
        <a:p>
          <a:endParaRPr lang="en-US"/>
        </a:p>
      </dgm:t>
    </dgm:pt>
    <dgm:pt modelId="{FBE42918-79D6-41A1-B355-CB20E8932BA1}">
      <dgm:prSet phldrT="[Text]" custT="1"/>
      <dgm:spPr/>
      <dgm:t>
        <a:bodyPr/>
        <a:lstStyle/>
        <a:p>
          <a:r>
            <a:rPr lang="en-US" sz="3000" dirty="0"/>
            <a:t>Energy Division (ED or CPUC Staff)</a:t>
          </a:r>
        </a:p>
      </dgm:t>
    </dgm:pt>
    <dgm:pt modelId="{410C9779-07EC-422A-8FF9-56DADE5E9926}" type="parTrans" cxnId="{0F820904-4499-4DDA-B2E2-A46C14473FCD}">
      <dgm:prSet/>
      <dgm:spPr/>
      <dgm:t>
        <a:bodyPr/>
        <a:lstStyle/>
        <a:p>
          <a:endParaRPr lang="en-US"/>
        </a:p>
      </dgm:t>
    </dgm:pt>
    <dgm:pt modelId="{67E9C570-BF26-4E2F-99AA-5C0CB6223DC7}" type="sibTrans" cxnId="{0F820904-4499-4DDA-B2E2-A46C14473FCD}">
      <dgm:prSet/>
      <dgm:spPr/>
      <dgm:t>
        <a:bodyPr/>
        <a:lstStyle/>
        <a:p>
          <a:endParaRPr lang="en-US"/>
        </a:p>
      </dgm:t>
    </dgm:pt>
    <dgm:pt modelId="{503CB403-F0B6-4F2A-A41F-9B6A1222DE71}">
      <dgm:prSet phldrT="[Text]" custT="1"/>
      <dgm:spPr/>
      <dgm:t>
        <a:bodyPr/>
        <a:lstStyle/>
        <a:p>
          <a:r>
            <a:rPr lang="en-US" sz="3000" dirty="0"/>
            <a:t>Public Advocates Office (PAO, </a:t>
          </a:r>
          <a:r>
            <a:rPr lang="en-US" sz="3000" dirty="0" err="1"/>
            <a:t>CalPAO</a:t>
          </a:r>
          <a:r>
            <a:rPr lang="en-US" sz="3000" dirty="0"/>
            <a:t>, </a:t>
          </a:r>
          <a:r>
            <a:rPr lang="en-US" sz="3000" dirty="0" err="1"/>
            <a:t>CalAdvocates</a:t>
          </a:r>
          <a:r>
            <a:rPr lang="en-US" sz="3000" dirty="0"/>
            <a:t>)</a:t>
          </a:r>
        </a:p>
      </dgm:t>
    </dgm:pt>
    <dgm:pt modelId="{F9426E47-3040-409C-BA0D-33AB72250941}" type="parTrans" cxnId="{7E4A84C4-83C1-4DD1-8501-2F73B9615F91}">
      <dgm:prSet/>
      <dgm:spPr/>
      <dgm:t>
        <a:bodyPr/>
        <a:lstStyle/>
        <a:p>
          <a:endParaRPr lang="en-US"/>
        </a:p>
      </dgm:t>
    </dgm:pt>
    <dgm:pt modelId="{210E43AB-4AB7-4AE8-9ADA-337EBD938542}" type="sibTrans" cxnId="{7E4A84C4-83C1-4DD1-8501-2F73B9615F91}">
      <dgm:prSet/>
      <dgm:spPr/>
      <dgm:t>
        <a:bodyPr/>
        <a:lstStyle/>
        <a:p>
          <a:endParaRPr lang="en-US"/>
        </a:p>
      </dgm:t>
    </dgm:pt>
    <dgm:pt modelId="{AF42E4CC-86BE-43A6-8D35-AE7539E53F43}">
      <dgm:prSet phldrT="[Text]"/>
      <dgm:spPr/>
      <dgm:t>
        <a:bodyPr/>
        <a:lstStyle/>
        <a:p>
          <a:r>
            <a:rPr lang="en-US"/>
            <a:t>Stakeholders</a:t>
          </a:r>
        </a:p>
      </dgm:t>
    </dgm:pt>
    <dgm:pt modelId="{C95F9EC0-8EBB-4398-8C02-B3FCC6178D64}" type="parTrans" cxnId="{D992C0D7-30B6-4A38-9365-C40A5CC03D9D}">
      <dgm:prSet/>
      <dgm:spPr/>
      <dgm:t>
        <a:bodyPr/>
        <a:lstStyle/>
        <a:p>
          <a:endParaRPr lang="en-US"/>
        </a:p>
      </dgm:t>
    </dgm:pt>
    <dgm:pt modelId="{34DB593A-44CD-4E07-9FC0-9298C1E9FE07}" type="sibTrans" cxnId="{D992C0D7-30B6-4A38-9365-C40A5CC03D9D}">
      <dgm:prSet/>
      <dgm:spPr/>
      <dgm:t>
        <a:bodyPr/>
        <a:lstStyle/>
        <a:p>
          <a:endParaRPr lang="en-US"/>
        </a:p>
      </dgm:t>
    </dgm:pt>
    <dgm:pt modelId="{172FE56A-3DE2-4A42-8149-0AFD4780491A}">
      <dgm:prSet phldrT="[Text]" custT="1"/>
      <dgm:spPr/>
      <dgm:t>
        <a:bodyPr/>
        <a:lstStyle/>
        <a:p>
          <a:r>
            <a:rPr lang="en-US" sz="2500"/>
            <a:t>Party: </a:t>
          </a:r>
          <a:r>
            <a:rPr lang="en-US" sz="2500" b="0" i="0"/>
            <a:t>a person or organization that formally participates in a proceeding</a:t>
          </a:r>
          <a:endParaRPr lang="en-US" sz="2500"/>
        </a:p>
      </dgm:t>
    </dgm:pt>
    <dgm:pt modelId="{DB1012F2-DE56-4DE1-A7AC-0CAD8D2EBA46}" type="parTrans" cxnId="{124FC1F0-591E-4D1A-969D-444A139A6312}">
      <dgm:prSet/>
      <dgm:spPr/>
      <dgm:t>
        <a:bodyPr/>
        <a:lstStyle/>
        <a:p>
          <a:endParaRPr lang="en-US"/>
        </a:p>
      </dgm:t>
    </dgm:pt>
    <dgm:pt modelId="{C5D1FD0D-A191-490C-9A2A-FD02BF8C5139}" type="sibTrans" cxnId="{124FC1F0-591E-4D1A-969D-444A139A6312}">
      <dgm:prSet/>
      <dgm:spPr/>
      <dgm:t>
        <a:bodyPr/>
        <a:lstStyle/>
        <a:p>
          <a:endParaRPr lang="en-US"/>
        </a:p>
      </dgm:t>
    </dgm:pt>
    <dgm:pt modelId="{EF7797D6-12AE-4E37-86DA-EEE2441589A2}">
      <dgm:prSet phldrT="[Text]" custT="1"/>
      <dgm:spPr/>
      <dgm:t>
        <a:bodyPr/>
        <a:lstStyle/>
        <a:p>
          <a:r>
            <a:rPr lang="en-US" sz="2500"/>
            <a:t>Administrators: oversee a portfolio of programs to achieve goals</a:t>
          </a:r>
        </a:p>
      </dgm:t>
    </dgm:pt>
    <dgm:pt modelId="{B11FDA7B-CB29-4EB4-9ADF-94DF1DA6DBE4}" type="parTrans" cxnId="{7E20CCA9-E6E5-4B07-89E8-5A27E8313CDE}">
      <dgm:prSet/>
      <dgm:spPr/>
      <dgm:t>
        <a:bodyPr/>
        <a:lstStyle/>
        <a:p>
          <a:endParaRPr lang="en-US"/>
        </a:p>
      </dgm:t>
    </dgm:pt>
    <dgm:pt modelId="{CF36360A-5D64-43A6-ABF1-7B12F0996AFD}" type="sibTrans" cxnId="{7E20CCA9-E6E5-4B07-89E8-5A27E8313CDE}">
      <dgm:prSet/>
      <dgm:spPr/>
      <dgm:t>
        <a:bodyPr/>
        <a:lstStyle/>
        <a:p>
          <a:endParaRPr lang="en-US"/>
        </a:p>
      </dgm:t>
    </dgm:pt>
    <dgm:pt modelId="{BB03F92A-A2DF-4ED7-A40A-07729951AA81}">
      <dgm:prSet phldrT="[Text]" custT="1"/>
      <dgm:spPr/>
      <dgm:t>
        <a:bodyPr/>
        <a:lstStyle/>
        <a:p>
          <a:r>
            <a:rPr lang="en-US" sz="3000" dirty="0"/>
            <a:t>Administrative Law Judges (ALJs)</a:t>
          </a:r>
        </a:p>
      </dgm:t>
    </dgm:pt>
    <dgm:pt modelId="{124262F4-297F-4E70-B5F1-8CB87CD41990}" type="parTrans" cxnId="{3BD172C4-2544-4BFE-BB62-63066180CF17}">
      <dgm:prSet/>
      <dgm:spPr/>
      <dgm:t>
        <a:bodyPr/>
        <a:lstStyle/>
        <a:p>
          <a:endParaRPr lang="en-US"/>
        </a:p>
      </dgm:t>
    </dgm:pt>
    <dgm:pt modelId="{87A6FB8C-F347-4B38-8571-0C81E757667F}" type="sibTrans" cxnId="{3BD172C4-2544-4BFE-BB62-63066180CF17}">
      <dgm:prSet/>
      <dgm:spPr/>
      <dgm:t>
        <a:bodyPr/>
        <a:lstStyle/>
        <a:p>
          <a:endParaRPr lang="en-US"/>
        </a:p>
      </dgm:t>
    </dgm:pt>
    <dgm:pt modelId="{AEF31082-32F5-4315-B73C-6E69AE4B4B4A}">
      <dgm:prSet phldrT="[Text]" custT="1"/>
      <dgm:spPr/>
      <dgm:t>
        <a:bodyPr/>
        <a:lstStyle/>
        <a:p>
          <a:r>
            <a:rPr lang="en-US" sz="2500" dirty="0"/>
            <a:t>Implementers: design, propose, implement programs through solicitations</a:t>
          </a:r>
        </a:p>
      </dgm:t>
    </dgm:pt>
    <dgm:pt modelId="{134FDAB8-69CA-4985-B044-AA91ADD2CFFB}" type="parTrans" cxnId="{C9D943A0-659E-4663-889B-D6EDE2EBD0F8}">
      <dgm:prSet/>
      <dgm:spPr/>
      <dgm:t>
        <a:bodyPr/>
        <a:lstStyle/>
        <a:p>
          <a:endParaRPr lang="en-US"/>
        </a:p>
      </dgm:t>
    </dgm:pt>
    <dgm:pt modelId="{0D80933B-1DEE-4C4A-8269-5D94EBB2A43E}" type="sibTrans" cxnId="{C9D943A0-659E-4663-889B-D6EDE2EBD0F8}">
      <dgm:prSet/>
      <dgm:spPr/>
      <dgm:t>
        <a:bodyPr/>
        <a:lstStyle/>
        <a:p>
          <a:endParaRPr lang="en-US"/>
        </a:p>
      </dgm:t>
    </dgm:pt>
    <dgm:pt modelId="{47BB07CA-2F06-4857-85C6-3FD480BD0D5E}">
      <dgm:prSet phldrT="[Text]" custT="1"/>
      <dgm:spPr/>
      <dgm:t>
        <a:bodyPr/>
        <a:lstStyle/>
        <a:p>
          <a:r>
            <a:rPr lang="en-US" sz="3000" dirty="0"/>
            <a:t>Advisors</a:t>
          </a:r>
        </a:p>
      </dgm:t>
    </dgm:pt>
    <dgm:pt modelId="{071E142C-A39C-4965-9099-F72E71B1688C}" type="parTrans" cxnId="{301A595F-15F2-4806-A3AA-62B0CD311757}">
      <dgm:prSet/>
      <dgm:spPr/>
      <dgm:t>
        <a:bodyPr/>
        <a:lstStyle/>
        <a:p>
          <a:endParaRPr lang="en-US"/>
        </a:p>
      </dgm:t>
    </dgm:pt>
    <dgm:pt modelId="{A8B80356-AEC2-4D95-B5EB-151745BE3C44}" type="sibTrans" cxnId="{301A595F-15F2-4806-A3AA-62B0CD311757}">
      <dgm:prSet/>
      <dgm:spPr/>
      <dgm:t>
        <a:bodyPr/>
        <a:lstStyle/>
        <a:p>
          <a:endParaRPr lang="en-US"/>
        </a:p>
      </dgm:t>
    </dgm:pt>
    <dgm:pt modelId="{50ED10D7-0F86-4119-BB5B-9CC59FCC25BB}" type="pres">
      <dgm:prSet presAssocID="{867BDEEF-2572-496F-B10F-D0C3186D63CD}" presName="linearFlow" presStyleCnt="0">
        <dgm:presLayoutVars>
          <dgm:dir/>
          <dgm:animLvl val="lvl"/>
          <dgm:resizeHandles val="exact"/>
        </dgm:presLayoutVars>
      </dgm:prSet>
      <dgm:spPr/>
    </dgm:pt>
    <dgm:pt modelId="{375689F9-1674-44C3-9CCB-0EC7DCECC7EB}" type="pres">
      <dgm:prSet presAssocID="{2542E88B-1F46-42EE-92C6-EA3ECD6896E2}" presName="composite" presStyleCnt="0"/>
      <dgm:spPr/>
    </dgm:pt>
    <dgm:pt modelId="{DC9A3E41-DAA1-4580-AA36-97AC52436AF2}" type="pres">
      <dgm:prSet presAssocID="{2542E88B-1F46-42EE-92C6-EA3ECD6896E2}" presName="parentText" presStyleLbl="alignNode1" presStyleIdx="0" presStyleCnt="3">
        <dgm:presLayoutVars>
          <dgm:chMax val="1"/>
          <dgm:bulletEnabled val="1"/>
        </dgm:presLayoutVars>
      </dgm:prSet>
      <dgm:spPr/>
    </dgm:pt>
    <dgm:pt modelId="{149716C1-A3CE-433D-BA9E-91D970D9129E}" type="pres">
      <dgm:prSet presAssocID="{2542E88B-1F46-42EE-92C6-EA3ECD6896E2}" presName="descendantText" presStyleLbl="alignAcc1" presStyleIdx="0" presStyleCnt="3" custLinFactNeighborY="-1338">
        <dgm:presLayoutVars>
          <dgm:bulletEnabled val="1"/>
        </dgm:presLayoutVars>
      </dgm:prSet>
      <dgm:spPr/>
    </dgm:pt>
    <dgm:pt modelId="{B2BF8676-B7BB-41C9-BB46-854E671854C1}" type="pres">
      <dgm:prSet presAssocID="{98E8C13D-47B7-4FC6-9224-2F383E07E38A}" presName="sp" presStyleCnt="0"/>
      <dgm:spPr/>
    </dgm:pt>
    <dgm:pt modelId="{CFF4DE9D-9887-478A-B751-DDF4AF36C037}" type="pres">
      <dgm:prSet presAssocID="{6BD84565-325A-41B6-82EB-87A094921967}" presName="composite" presStyleCnt="0"/>
      <dgm:spPr/>
    </dgm:pt>
    <dgm:pt modelId="{D9A80D12-5765-43F0-8045-E1C8B92029C2}" type="pres">
      <dgm:prSet presAssocID="{6BD84565-325A-41B6-82EB-87A094921967}" presName="parentText" presStyleLbl="alignNode1" presStyleIdx="1" presStyleCnt="3">
        <dgm:presLayoutVars>
          <dgm:chMax val="1"/>
          <dgm:bulletEnabled val="1"/>
        </dgm:presLayoutVars>
      </dgm:prSet>
      <dgm:spPr/>
    </dgm:pt>
    <dgm:pt modelId="{1C2DF943-6DCE-4464-9E3D-BF55E4FF43D7}" type="pres">
      <dgm:prSet presAssocID="{6BD84565-325A-41B6-82EB-87A094921967}" presName="descendantText" presStyleLbl="alignAcc1" presStyleIdx="1" presStyleCnt="3">
        <dgm:presLayoutVars>
          <dgm:bulletEnabled val="1"/>
        </dgm:presLayoutVars>
      </dgm:prSet>
      <dgm:spPr/>
    </dgm:pt>
    <dgm:pt modelId="{B5AE0EE9-214E-4922-ACB6-DD1A1B78ECF2}" type="pres">
      <dgm:prSet presAssocID="{0DA3A73B-0492-407A-976B-A5858B5AC40B}" presName="sp" presStyleCnt="0"/>
      <dgm:spPr/>
    </dgm:pt>
    <dgm:pt modelId="{7C3986B2-E0F0-4074-A264-22F63B157B6E}" type="pres">
      <dgm:prSet presAssocID="{AF42E4CC-86BE-43A6-8D35-AE7539E53F43}" presName="composite" presStyleCnt="0"/>
      <dgm:spPr/>
    </dgm:pt>
    <dgm:pt modelId="{20405FCB-16A3-4974-91AB-C26A1E4060B9}" type="pres">
      <dgm:prSet presAssocID="{AF42E4CC-86BE-43A6-8D35-AE7539E53F43}" presName="parentText" presStyleLbl="alignNode1" presStyleIdx="2" presStyleCnt="3">
        <dgm:presLayoutVars>
          <dgm:chMax val="1"/>
          <dgm:bulletEnabled val="1"/>
        </dgm:presLayoutVars>
      </dgm:prSet>
      <dgm:spPr/>
    </dgm:pt>
    <dgm:pt modelId="{5B52DDBC-D23B-4DBA-8310-17B02103B904}" type="pres">
      <dgm:prSet presAssocID="{AF42E4CC-86BE-43A6-8D35-AE7539E53F43}" presName="descendantText" presStyleLbl="alignAcc1" presStyleIdx="2" presStyleCnt="3" custLinFactNeighborY="1031">
        <dgm:presLayoutVars>
          <dgm:bulletEnabled val="1"/>
        </dgm:presLayoutVars>
      </dgm:prSet>
      <dgm:spPr/>
    </dgm:pt>
  </dgm:ptLst>
  <dgm:cxnLst>
    <dgm:cxn modelId="{0F820904-4499-4DDA-B2E2-A46C14473FCD}" srcId="{6BD84565-325A-41B6-82EB-87A094921967}" destId="{FBE42918-79D6-41A1-B355-CB20E8932BA1}" srcOrd="0" destOrd="0" parTransId="{410C9779-07EC-422A-8FF9-56DADE5E9926}" sibTransId="{67E9C570-BF26-4E2F-99AA-5C0CB6223DC7}"/>
    <dgm:cxn modelId="{E14A9111-D635-4C38-AC2B-C2786C92C26D}" srcId="{867BDEEF-2572-496F-B10F-D0C3186D63CD}" destId="{2542E88B-1F46-42EE-92C6-EA3ECD6896E2}" srcOrd="0" destOrd="0" parTransId="{7B75C091-B717-4765-8E48-25C5C0121294}" sibTransId="{98E8C13D-47B7-4FC6-9224-2F383E07E38A}"/>
    <dgm:cxn modelId="{8C4BB525-DE30-464D-9A17-BDCC8E021ECA}" type="presOf" srcId="{AF42E4CC-86BE-43A6-8D35-AE7539E53F43}" destId="{20405FCB-16A3-4974-91AB-C26A1E4060B9}" srcOrd="0" destOrd="0" presId="urn:microsoft.com/office/officeart/2005/8/layout/chevron2"/>
    <dgm:cxn modelId="{A693B632-14AD-406C-B1B8-7919DA0B9F4C}" type="presOf" srcId="{6550998C-4124-4681-8CF6-747B110ED25C}" destId="{149716C1-A3CE-433D-BA9E-91D970D9129E}" srcOrd="0" destOrd="0" presId="urn:microsoft.com/office/officeart/2005/8/layout/chevron2"/>
    <dgm:cxn modelId="{301A595F-15F2-4806-A3AA-62B0CD311757}" srcId="{2542E88B-1F46-42EE-92C6-EA3ECD6896E2}" destId="{47BB07CA-2F06-4857-85C6-3FD480BD0D5E}" srcOrd="2" destOrd="0" parTransId="{071E142C-A39C-4965-9099-F72E71B1688C}" sibTransId="{A8B80356-AEC2-4D95-B5EB-151745BE3C44}"/>
    <dgm:cxn modelId="{B93FA171-CCAD-4755-B574-61285DD3DFD3}" type="presOf" srcId="{867BDEEF-2572-496F-B10F-D0C3186D63CD}" destId="{50ED10D7-0F86-4119-BB5B-9CC59FCC25BB}" srcOrd="0" destOrd="0" presId="urn:microsoft.com/office/officeart/2005/8/layout/chevron2"/>
    <dgm:cxn modelId="{F4B4B859-747A-4CEB-BAFE-5F197BD1D592}" type="presOf" srcId="{BB03F92A-A2DF-4ED7-A40A-07729951AA81}" destId="{149716C1-A3CE-433D-BA9E-91D970D9129E}" srcOrd="0" destOrd="1" presId="urn:microsoft.com/office/officeart/2005/8/layout/chevron2"/>
    <dgm:cxn modelId="{84E6DC7F-428F-4C2D-A43D-A46E0F92B7DE}" srcId="{2542E88B-1F46-42EE-92C6-EA3ECD6896E2}" destId="{6550998C-4124-4681-8CF6-747B110ED25C}" srcOrd="0" destOrd="0" parTransId="{70D4DB03-9217-42D0-A698-4B19B2235076}" sibTransId="{1B697225-1E77-49C5-A82C-5C265030DAF2}"/>
    <dgm:cxn modelId="{A44B5788-327B-43CD-8F12-1DC2F5E68EC6}" srcId="{867BDEEF-2572-496F-B10F-D0C3186D63CD}" destId="{6BD84565-325A-41B6-82EB-87A094921967}" srcOrd="1" destOrd="0" parTransId="{F0B4FE1F-1F53-4926-AFC2-147F981D1FFA}" sibTransId="{0DA3A73B-0492-407A-976B-A5858B5AC40B}"/>
    <dgm:cxn modelId="{039D668C-1D97-49C9-A496-84FE6A03D406}" type="presOf" srcId="{2542E88B-1F46-42EE-92C6-EA3ECD6896E2}" destId="{DC9A3E41-DAA1-4580-AA36-97AC52436AF2}" srcOrd="0" destOrd="0" presId="urn:microsoft.com/office/officeart/2005/8/layout/chevron2"/>
    <dgm:cxn modelId="{B409CA95-7CE6-4351-80CB-A8EB38DC06A3}" type="presOf" srcId="{47BB07CA-2F06-4857-85C6-3FD480BD0D5E}" destId="{149716C1-A3CE-433D-BA9E-91D970D9129E}" srcOrd="0" destOrd="2" presId="urn:microsoft.com/office/officeart/2005/8/layout/chevron2"/>
    <dgm:cxn modelId="{C9D943A0-659E-4663-889B-D6EDE2EBD0F8}" srcId="{AF42E4CC-86BE-43A6-8D35-AE7539E53F43}" destId="{AEF31082-32F5-4315-B73C-6E69AE4B4B4A}" srcOrd="2" destOrd="0" parTransId="{134FDAB8-69CA-4985-B044-AA91ADD2CFFB}" sibTransId="{0D80933B-1DEE-4C4A-8269-5D94EBB2A43E}"/>
    <dgm:cxn modelId="{7E20CCA9-E6E5-4B07-89E8-5A27E8313CDE}" srcId="{AF42E4CC-86BE-43A6-8D35-AE7539E53F43}" destId="{EF7797D6-12AE-4E37-86DA-EEE2441589A2}" srcOrd="1" destOrd="0" parTransId="{B11FDA7B-CB29-4EB4-9ADF-94DF1DA6DBE4}" sibTransId="{CF36360A-5D64-43A6-ABF1-7B12F0996AFD}"/>
    <dgm:cxn modelId="{048E0AB3-B2E7-42CC-A305-D74AB667AC2E}" type="presOf" srcId="{EF7797D6-12AE-4E37-86DA-EEE2441589A2}" destId="{5B52DDBC-D23B-4DBA-8310-17B02103B904}" srcOrd="0" destOrd="1" presId="urn:microsoft.com/office/officeart/2005/8/layout/chevron2"/>
    <dgm:cxn modelId="{3BD172C4-2544-4BFE-BB62-63066180CF17}" srcId="{2542E88B-1F46-42EE-92C6-EA3ECD6896E2}" destId="{BB03F92A-A2DF-4ED7-A40A-07729951AA81}" srcOrd="1" destOrd="0" parTransId="{124262F4-297F-4E70-B5F1-8CB87CD41990}" sibTransId="{87A6FB8C-F347-4B38-8571-0C81E757667F}"/>
    <dgm:cxn modelId="{7E4A84C4-83C1-4DD1-8501-2F73B9615F91}" srcId="{6BD84565-325A-41B6-82EB-87A094921967}" destId="{503CB403-F0B6-4F2A-A41F-9B6A1222DE71}" srcOrd="1" destOrd="0" parTransId="{F9426E47-3040-409C-BA0D-33AB72250941}" sibTransId="{210E43AB-4AB7-4AE8-9ADA-337EBD938542}"/>
    <dgm:cxn modelId="{36E0C5C6-C715-4DF6-B430-974C78AC628D}" type="presOf" srcId="{AEF31082-32F5-4315-B73C-6E69AE4B4B4A}" destId="{5B52DDBC-D23B-4DBA-8310-17B02103B904}" srcOrd="0" destOrd="2" presId="urn:microsoft.com/office/officeart/2005/8/layout/chevron2"/>
    <dgm:cxn modelId="{E8D17CC7-EAFF-4C6C-9F6A-DF07B4DD540F}" type="presOf" srcId="{503CB403-F0B6-4F2A-A41F-9B6A1222DE71}" destId="{1C2DF943-6DCE-4464-9E3D-BF55E4FF43D7}" srcOrd="0" destOrd="1" presId="urn:microsoft.com/office/officeart/2005/8/layout/chevron2"/>
    <dgm:cxn modelId="{D992C0D7-30B6-4A38-9365-C40A5CC03D9D}" srcId="{867BDEEF-2572-496F-B10F-D0C3186D63CD}" destId="{AF42E4CC-86BE-43A6-8D35-AE7539E53F43}" srcOrd="2" destOrd="0" parTransId="{C95F9EC0-8EBB-4398-8C02-B3FCC6178D64}" sibTransId="{34DB593A-44CD-4E07-9FC0-9298C1E9FE07}"/>
    <dgm:cxn modelId="{0FB4B2DA-1385-43A6-9994-3BFC5076637F}" type="presOf" srcId="{172FE56A-3DE2-4A42-8149-0AFD4780491A}" destId="{5B52DDBC-D23B-4DBA-8310-17B02103B904}" srcOrd="0" destOrd="0" presId="urn:microsoft.com/office/officeart/2005/8/layout/chevron2"/>
    <dgm:cxn modelId="{F5A366E7-E81A-4263-B204-44C679979C48}" type="presOf" srcId="{FBE42918-79D6-41A1-B355-CB20E8932BA1}" destId="{1C2DF943-6DCE-4464-9E3D-BF55E4FF43D7}" srcOrd="0" destOrd="0" presId="urn:microsoft.com/office/officeart/2005/8/layout/chevron2"/>
    <dgm:cxn modelId="{124FC1F0-591E-4D1A-969D-444A139A6312}" srcId="{AF42E4CC-86BE-43A6-8D35-AE7539E53F43}" destId="{172FE56A-3DE2-4A42-8149-0AFD4780491A}" srcOrd="0" destOrd="0" parTransId="{DB1012F2-DE56-4DE1-A7AC-0CAD8D2EBA46}" sibTransId="{C5D1FD0D-A191-490C-9A2A-FD02BF8C5139}"/>
    <dgm:cxn modelId="{5FFCDBFF-514A-44CC-B96C-8B93ADE736B8}" type="presOf" srcId="{6BD84565-325A-41B6-82EB-87A094921967}" destId="{D9A80D12-5765-43F0-8045-E1C8B92029C2}" srcOrd="0" destOrd="0" presId="urn:microsoft.com/office/officeart/2005/8/layout/chevron2"/>
    <dgm:cxn modelId="{5211D72F-6B42-4102-A831-36BCA8A2B77F}" type="presParOf" srcId="{50ED10D7-0F86-4119-BB5B-9CC59FCC25BB}" destId="{375689F9-1674-44C3-9CCB-0EC7DCECC7EB}" srcOrd="0" destOrd="0" presId="urn:microsoft.com/office/officeart/2005/8/layout/chevron2"/>
    <dgm:cxn modelId="{4A41A273-DC67-494A-8533-11F30D87B53A}" type="presParOf" srcId="{375689F9-1674-44C3-9CCB-0EC7DCECC7EB}" destId="{DC9A3E41-DAA1-4580-AA36-97AC52436AF2}" srcOrd="0" destOrd="0" presId="urn:microsoft.com/office/officeart/2005/8/layout/chevron2"/>
    <dgm:cxn modelId="{A3AD05CB-D09A-4412-8CDB-F15F81DB7384}" type="presParOf" srcId="{375689F9-1674-44C3-9CCB-0EC7DCECC7EB}" destId="{149716C1-A3CE-433D-BA9E-91D970D9129E}" srcOrd="1" destOrd="0" presId="urn:microsoft.com/office/officeart/2005/8/layout/chevron2"/>
    <dgm:cxn modelId="{24DC5D27-CADD-4516-8BBC-CC3AC7C5AD1B}" type="presParOf" srcId="{50ED10D7-0F86-4119-BB5B-9CC59FCC25BB}" destId="{B2BF8676-B7BB-41C9-BB46-854E671854C1}" srcOrd="1" destOrd="0" presId="urn:microsoft.com/office/officeart/2005/8/layout/chevron2"/>
    <dgm:cxn modelId="{40A35B0D-B9D8-4DD1-9C88-BBC2FA96CBC5}" type="presParOf" srcId="{50ED10D7-0F86-4119-BB5B-9CC59FCC25BB}" destId="{CFF4DE9D-9887-478A-B751-DDF4AF36C037}" srcOrd="2" destOrd="0" presId="urn:microsoft.com/office/officeart/2005/8/layout/chevron2"/>
    <dgm:cxn modelId="{8B6EFA00-4114-453A-B123-7A2C4462A552}" type="presParOf" srcId="{CFF4DE9D-9887-478A-B751-DDF4AF36C037}" destId="{D9A80D12-5765-43F0-8045-E1C8B92029C2}" srcOrd="0" destOrd="0" presId="urn:microsoft.com/office/officeart/2005/8/layout/chevron2"/>
    <dgm:cxn modelId="{482C438A-9F6F-445F-A7F0-97AA1EEAFDB1}" type="presParOf" srcId="{CFF4DE9D-9887-478A-B751-DDF4AF36C037}" destId="{1C2DF943-6DCE-4464-9E3D-BF55E4FF43D7}" srcOrd="1" destOrd="0" presId="urn:microsoft.com/office/officeart/2005/8/layout/chevron2"/>
    <dgm:cxn modelId="{19969DAD-6B63-44FD-AC26-24DB87A18585}" type="presParOf" srcId="{50ED10D7-0F86-4119-BB5B-9CC59FCC25BB}" destId="{B5AE0EE9-214E-4922-ACB6-DD1A1B78ECF2}" srcOrd="3" destOrd="0" presId="urn:microsoft.com/office/officeart/2005/8/layout/chevron2"/>
    <dgm:cxn modelId="{9CA87B22-D5D2-42C2-BE41-AF3AD343C401}" type="presParOf" srcId="{50ED10D7-0F86-4119-BB5B-9CC59FCC25BB}" destId="{7C3986B2-E0F0-4074-A264-22F63B157B6E}" srcOrd="4" destOrd="0" presId="urn:microsoft.com/office/officeart/2005/8/layout/chevron2"/>
    <dgm:cxn modelId="{865D4B4A-9FBB-4996-8756-CCC286A11B40}" type="presParOf" srcId="{7C3986B2-E0F0-4074-A264-22F63B157B6E}" destId="{20405FCB-16A3-4974-91AB-C26A1E4060B9}" srcOrd="0" destOrd="0" presId="urn:microsoft.com/office/officeart/2005/8/layout/chevron2"/>
    <dgm:cxn modelId="{30D51AF8-DD57-46AA-8400-91BC54C2ED0A}" type="presParOf" srcId="{7C3986B2-E0F0-4074-A264-22F63B157B6E}" destId="{5B52DDBC-D23B-4DBA-8310-17B02103B90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55C661-268E-4B2C-8830-D0A2D35CFD2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A24AEA1-DBB5-43C6-BD52-32335F88DC45}">
      <dgm:prSet phldrT="[Text]" custT="1"/>
      <dgm:spPr/>
      <dgm:t>
        <a:bodyPr/>
        <a:lstStyle/>
        <a:p>
          <a:pPr>
            <a:lnSpc>
              <a:spcPct val="100000"/>
            </a:lnSpc>
            <a:spcAft>
              <a:spcPts val="200"/>
            </a:spcAft>
          </a:pPr>
          <a:r>
            <a:rPr lang="en-US" sz="2000" dirty="0"/>
            <a:t>PG&amp;E</a:t>
          </a:r>
        </a:p>
        <a:p>
          <a:pPr>
            <a:lnSpc>
              <a:spcPct val="100000"/>
            </a:lnSpc>
            <a:spcAft>
              <a:spcPts val="200"/>
            </a:spcAft>
          </a:pPr>
          <a:r>
            <a:rPr lang="en-US" sz="2000" dirty="0"/>
            <a:t>SCE</a:t>
          </a:r>
        </a:p>
        <a:p>
          <a:pPr>
            <a:lnSpc>
              <a:spcPct val="100000"/>
            </a:lnSpc>
            <a:spcAft>
              <a:spcPts val="200"/>
            </a:spcAft>
          </a:pPr>
          <a:r>
            <a:rPr lang="en-US" sz="2000" dirty="0"/>
            <a:t>SDG&amp;E</a:t>
          </a:r>
        </a:p>
        <a:p>
          <a:pPr>
            <a:lnSpc>
              <a:spcPct val="100000"/>
            </a:lnSpc>
            <a:spcAft>
              <a:spcPts val="200"/>
            </a:spcAft>
          </a:pPr>
          <a:r>
            <a:rPr lang="en-US" sz="2000" dirty="0"/>
            <a:t>SCG</a:t>
          </a:r>
        </a:p>
      </dgm:t>
    </dgm:pt>
    <dgm:pt modelId="{E5BA98E3-0095-4CC6-98D1-4EBE8F91FFAA}" type="parTrans" cxnId="{6ABC4751-7A98-4A45-90D5-4B89CABCE716}">
      <dgm:prSet/>
      <dgm:spPr/>
      <dgm:t>
        <a:bodyPr/>
        <a:lstStyle/>
        <a:p>
          <a:endParaRPr lang="en-US" sz="2000"/>
        </a:p>
      </dgm:t>
    </dgm:pt>
    <dgm:pt modelId="{1D98C679-72D4-48BE-8269-4058761D2FDA}" type="sibTrans" cxnId="{6ABC4751-7A98-4A45-90D5-4B89CABCE716}">
      <dgm:prSet/>
      <dgm:spPr/>
      <dgm:t>
        <a:bodyPr/>
        <a:lstStyle/>
        <a:p>
          <a:endParaRPr lang="en-US" sz="2000"/>
        </a:p>
      </dgm:t>
    </dgm:pt>
    <dgm:pt modelId="{71D01FCF-C1E3-439F-81EA-54BFA4750839}">
      <dgm:prSet phldrT="[Text]" custT="1"/>
      <dgm:spPr/>
      <dgm:t>
        <a:bodyPr/>
        <a:lstStyle/>
        <a:p>
          <a:r>
            <a:rPr lang="en-US" sz="2000" dirty="0"/>
            <a:t>Oversee portfolio of mostly third-party programs</a:t>
          </a:r>
        </a:p>
      </dgm:t>
    </dgm:pt>
    <dgm:pt modelId="{C1AAAA74-A5BA-4F2C-A269-2B592BA4EAC8}" type="parTrans" cxnId="{7A3B283A-5612-443E-B4F2-C0F4A9E100C1}">
      <dgm:prSet/>
      <dgm:spPr/>
      <dgm:t>
        <a:bodyPr/>
        <a:lstStyle/>
        <a:p>
          <a:endParaRPr lang="en-US" sz="2000"/>
        </a:p>
      </dgm:t>
    </dgm:pt>
    <dgm:pt modelId="{00369F9B-BB3C-40F3-805D-C57BE0FB0AF8}" type="sibTrans" cxnId="{7A3B283A-5612-443E-B4F2-C0F4A9E100C1}">
      <dgm:prSet/>
      <dgm:spPr/>
      <dgm:t>
        <a:bodyPr/>
        <a:lstStyle/>
        <a:p>
          <a:endParaRPr lang="en-US" sz="2000"/>
        </a:p>
      </dgm:t>
    </dgm:pt>
    <dgm:pt modelId="{AFB32679-FB8D-4003-B1EB-DBFCC69251C6}">
      <dgm:prSet phldrT="[Text]" custT="1"/>
      <dgm:spPr/>
      <dgm:t>
        <a:bodyPr/>
        <a:lstStyle/>
        <a:p>
          <a:r>
            <a:rPr lang="en-US" sz="2000"/>
            <a:t>Collect EE $ from electric &amp; gas customers</a:t>
          </a:r>
        </a:p>
      </dgm:t>
    </dgm:pt>
    <dgm:pt modelId="{62B4D572-CAF4-4FC2-B71F-10819A6A11F2}" type="parTrans" cxnId="{45BF0877-8F74-457B-80A5-D7C4A8D3AFA4}">
      <dgm:prSet/>
      <dgm:spPr/>
      <dgm:t>
        <a:bodyPr/>
        <a:lstStyle/>
        <a:p>
          <a:endParaRPr lang="en-US" sz="2000"/>
        </a:p>
      </dgm:t>
    </dgm:pt>
    <dgm:pt modelId="{EC866C41-7240-4EF6-A09C-492D69866108}" type="sibTrans" cxnId="{45BF0877-8F74-457B-80A5-D7C4A8D3AFA4}">
      <dgm:prSet/>
      <dgm:spPr/>
      <dgm:t>
        <a:bodyPr/>
        <a:lstStyle/>
        <a:p>
          <a:endParaRPr lang="en-US" sz="2000"/>
        </a:p>
      </dgm:t>
    </dgm:pt>
    <dgm:pt modelId="{8F391914-7D44-4CBD-8195-EE6B8D9C78A1}">
      <dgm:prSet phldrT="[Text]" custT="1"/>
      <dgm:spPr/>
      <dgm:t>
        <a:bodyPr/>
        <a:lstStyle/>
        <a:p>
          <a:r>
            <a:rPr lang="en-US" sz="2000"/>
            <a:t>Priority = deliver energy savings whose benefits exceed costs</a:t>
          </a:r>
        </a:p>
      </dgm:t>
    </dgm:pt>
    <dgm:pt modelId="{99922A02-0872-43FE-A78A-4A1E9F69870E}" type="parTrans" cxnId="{986C7AFD-C014-4640-BB53-98B7FFEA4AC3}">
      <dgm:prSet/>
      <dgm:spPr/>
      <dgm:t>
        <a:bodyPr/>
        <a:lstStyle/>
        <a:p>
          <a:endParaRPr lang="en-US" sz="2000"/>
        </a:p>
      </dgm:t>
    </dgm:pt>
    <dgm:pt modelId="{562FA241-6BD0-49F4-99BD-12A35FA391E4}" type="sibTrans" cxnId="{986C7AFD-C014-4640-BB53-98B7FFEA4AC3}">
      <dgm:prSet/>
      <dgm:spPr/>
      <dgm:t>
        <a:bodyPr/>
        <a:lstStyle/>
        <a:p>
          <a:endParaRPr lang="en-US" sz="2000"/>
        </a:p>
      </dgm:t>
    </dgm:pt>
    <dgm:pt modelId="{00F4ACC2-DDC7-4928-8DE1-62D846C8FE65}">
      <dgm:prSet phldrT="[Text]" custT="1"/>
      <dgm:spPr/>
      <dgm:t>
        <a:bodyPr/>
        <a:lstStyle/>
        <a:p>
          <a:r>
            <a:rPr lang="en-US" sz="2000"/>
            <a:t>Must achieve goals set by the CPUC </a:t>
          </a:r>
        </a:p>
      </dgm:t>
    </dgm:pt>
    <dgm:pt modelId="{F00FEDB2-5DD2-48B9-AE28-C91BB568608F}" type="parTrans" cxnId="{3F41AC81-617A-48FD-93B9-B1022E87D390}">
      <dgm:prSet/>
      <dgm:spPr/>
      <dgm:t>
        <a:bodyPr/>
        <a:lstStyle/>
        <a:p>
          <a:endParaRPr lang="en-US" sz="2000"/>
        </a:p>
      </dgm:t>
    </dgm:pt>
    <dgm:pt modelId="{EBFB1112-6FAF-420B-BCE0-23329795097F}" type="sibTrans" cxnId="{3F41AC81-617A-48FD-93B9-B1022E87D390}">
      <dgm:prSet/>
      <dgm:spPr/>
      <dgm:t>
        <a:bodyPr/>
        <a:lstStyle/>
        <a:p>
          <a:endParaRPr lang="en-US" sz="2000"/>
        </a:p>
      </dgm:t>
    </dgm:pt>
    <dgm:pt modelId="{C832A805-E010-41B3-86B5-F24F9CBC4243}" type="pres">
      <dgm:prSet presAssocID="{BF55C661-268E-4B2C-8830-D0A2D35CFD2A}" presName="Name0" presStyleCnt="0">
        <dgm:presLayoutVars>
          <dgm:chMax val="1"/>
          <dgm:dir/>
          <dgm:animLvl val="ctr"/>
          <dgm:resizeHandles val="exact"/>
        </dgm:presLayoutVars>
      </dgm:prSet>
      <dgm:spPr/>
    </dgm:pt>
    <dgm:pt modelId="{C78D79AA-B8B2-4558-B127-44A86972A546}" type="pres">
      <dgm:prSet presAssocID="{EA24AEA1-DBB5-43C6-BD52-32335F88DC45}" presName="centerShape" presStyleLbl="node0" presStyleIdx="0" presStyleCnt="1"/>
      <dgm:spPr/>
    </dgm:pt>
    <dgm:pt modelId="{2BE2FBEB-B7F9-477D-9973-A1DE8E6580A7}" type="pres">
      <dgm:prSet presAssocID="{71D01FCF-C1E3-439F-81EA-54BFA4750839}" presName="node" presStyleLbl="node1" presStyleIdx="0" presStyleCnt="4" custScaleX="191981" custScaleY="127700" custRadScaleRad="100695" custRadScaleInc="-2602">
        <dgm:presLayoutVars>
          <dgm:bulletEnabled val="1"/>
        </dgm:presLayoutVars>
      </dgm:prSet>
      <dgm:spPr/>
    </dgm:pt>
    <dgm:pt modelId="{0EF6A80E-2BE7-442D-9DC8-712F03294792}" type="pres">
      <dgm:prSet presAssocID="{71D01FCF-C1E3-439F-81EA-54BFA4750839}" presName="dummy" presStyleCnt="0"/>
      <dgm:spPr/>
    </dgm:pt>
    <dgm:pt modelId="{506C12B1-7546-4B3E-84C3-A24F5B0D4824}" type="pres">
      <dgm:prSet presAssocID="{00369F9B-BB3C-40F3-805D-C57BE0FB0AF8}" presName="sibTrans" presStyleLbl="sibTrans2D1" presStyleIdx="0" presStyleCnt="4" custScaleX="120273" custScaleY="105395"/>
      <dgm:spPr/>
    </dgm:pt>
    <dgm:pt modelId="{060A304A-0C12-4365-A764-A62DB65B3F0B}" type="pres">
      <dgm:prSet presAssocID="{AFB32679-FB8D-4003-B1EB-DBFCC69251C6}" presName="node" presStyleLbl="node1" presStyleIdx="1" presStyleCnt="4" custScaleX="153643" custScaleY="147854" custRadScaleRad="117836">
        <dgm:presLayoutVars>
          <dgm:bulletEnabled val="1"/>
        </dgm:presLayoutVars>
      </dgm:prSet>
      <dgm:spPr/>
    </dgm:pt>
    <dgm:pt modelId="{3964E6BD-EF68-41BC-8875-6946A317F27D}" type="pres">
      <dgm:prSet presAssocID="{AFB32679-FB8D-4003-B1EB-DBFCC69251C6}" presName="dummy" presStyleCnt="0"/>
      <dgm:spPr/>
    </dgm:pt>
    <dgm:pt modelId="{9AF5B472-6417-4654-95C2-85137049BD64}" type="pres">
      <dgm:prSet presAssocID="{EC866C41-7240-4EF6-A09C-492D69866108}" presName="sibTrans" presStyleLbl="sibTrans2D1" presStyleIdx="1" presStyleCnt="4" custScaleX="132495" custScaleY="108206"/>
      <dgm:spPr/>
    </dgm:pt>
    <dgm:pt modelId="{C1D58474-4399-47BF-AA95-B41B32E1A938}" type="pres">
      <dgm:prSet presAssocID="{8F391914-7D44-4CBD-8195-EE6B8D9C78A1}" presName="node" presStyleLbl="node1" presStyleIdx="2" presStyleCnt="4" custScaleX="203993" custScaleY="128297">
        <dgm:presLayoutVars>
          <dgm:bulletEnabled val="1"/>
        </dgm:presLayoutVars>
      </dgm:prSet>
      <dgm:spPr/>
    </dgm:pt>
    <dgm:pt modelId="{587AFE85-547E-4B67-B5BD-AE5EAB18472D}" type="pres">
      <dgm:prSet presAssocID="{8F391914-7D44-4CBD-8195-EE6B8D9C78A1}" presName="dummy" presStyleCnt="0"/>
      <dgm:spPr/>
    </dgm:pt>
    <dgm:pt modelId="{B861A7BE-26BA-4EB3-B8E1-F44C43F2B031}" type="pres">
      <dgm:prSet presAssocID="{562FA241-6BD0-49F4-99BD-12A35FA391E4}" presName="sibTrans" presStyleLbl="sibTrans2D1" presStyleIdx="2" presStyleCnt="4" custScaleX="109624" custScaleY="104132"/>
      <dgm:spPr/>
    </dgm:pt>
    <dgm:pt modelId="{5805C499-1B2E-4EE3-9A0F-D642CB8E6D76}" type="pres">
      <dgm:prSet presAssocID="{00F4ACC2-DDC7-4928-8DE1-62D846C8FE65}" presName="node" presStyleLbl="node1" presStyleIdx="3" presStyleCnt="4" custScaleX="147996" custScaleY="117319" custRadScaleRad="109604">
        <dgm:presLayoutVars>
          <dgm:bulletEnabled val="1"/>
        </dgm:presLayoutVars>
      </dgm:prSet>
      <dgm:spPr/>
    </dgm:pt>
    <dgm:pt modelId="{08063AE2-F4B7-441A-8129-0EB02EA6B782}" type="pres">
      <dgm:prSet presAssocID="{00F4ACC2-DDC7-4928-8DE1-62D846C8FE65}" presName="dummy" presStyleCnt="0"/>
      <dgm:spPr/>
    </dgm:pt>
    <dgm:pt modelId="{F1FF2738-F5F9-4393-B108-11BE907C231E}" type="pres">
      <dgm:prSet presAssocID="{EBFB1112-6FAF-420B-BCE0-23329795097F}" presName="sibTrans" presStyleLbl="sibTrans2D1" presStyleIdx="3" presStyleCnt="4" custScaleX="115444" custScaleY="100739"/>
      <dgm:spPr/>
    </dgm:pt>
  </dgm:ptLst>
  <dgm:cxnLst>
    <dgm:cxn modelId="{FC575303-6BCA-4881-A181-577BF0235D81}" type="presOf" srcId="{562FA241-6BD0-49F4-99BD-12A35FA391E4}" destId="{B861A7BE-26BA-4EB3-B8E1-F44C43F2B031}" srcOrd="0" destOrd="0" presId="urn:microsoft.com/office/officeart/2005/8/layout/radial6"/>
    <dgm:cxn modelId="{27778B07-2D0A-4419-A342-61EB62CEFB6D}" type="presOf" srcId="{BF55C661-268E-4B2C-8830-D0A2D35CFD2A}" destId="{C832A805-E010-41B3-86B5-F24F9CBC4243}" srcOrd="0" destOrd="0" presId="urn:microsoft.com/office/officeart/2005/8/layout/radial6"/>
    <dgm:cxn modelId="{B367E228-60C2-48E0-9590-58AF37B21231}" type="presOf" srcId="{AFB32679-FB8D-4003-B1EB-DBFCC69251C6}" destId="{060A304A-0C12-4365-A764-A62DB65B3F0B}" srcOrd="0" destOrd="0" presId="urn:microsoft.com/office/officeart/2005/8/layout/radial6"/>
    <dgm:cxn modelId="{D545E633-B353-4512-A8DC-9F79C8DEDD8D}" type="presOf" srcId="{EC866C41-7240-4EF6-A09C-492D69866108}" destId="{9AF5B472-6417-4654-95C2-85137049BD64}" srcOrd="0" destOrd="0" presId="urn:microsoft.com/office/officeart/2005/8/layout/radial6"/>
    <dgm:cxn modelId="{8A2B7538-F890-4CEE-88D4-4954F67CBCEC}" type="presOf" srcId="{8F391914-7D44-4CBD-8195-EE6B8D9C78A1}" destId="{C1D58474-4399-47BF-AA95-B41B32E1A938}" srcOrd="0" destOrd="0" presId="urn:microsoft.com/office/officeart/2005/8/layout/radial6"/>
    <dgm:cxn modelId="{7A3B283A-5612-443E-B4F2-C0F4A9E100C1}" srcId="{EA24AEA1-DBB5-43C6-BD52-32335F88DC45}" destId="{71D01FCF-C1E3-439F-81EA-54BFA4750839}" srcOrd="0" destOrd="0" parTransId="{C1AAAA74-A5BA-4F2C-A269-2B592BA4EAC8}" sibTransId="{00369F9B-BB3C-40F3-805D-C57BE0FB0AF8}"/>
    <dgm:cxn modelId="{6ABC4751-7A98-4A45-90D5-4B89CABCE716}" srcId="{BF55C661-268E-4B2C-8830-D0A2D35CFD2A}" destId="{EA24AEA1-DBB5-43C6-BD52-32335F88DC45}" srcOrd="0" destOrd="0" parTransId="{E5BA98E3-0095-4CC6-98D1-4EBE8F91FFAA}" sibTransId="{1D98C679-72D4-48BE-8269-4058761D2FDA}"/>
    <dgm:cxn modelId="{45BF0877-8F74-457B-80A5-D7C4A8D3AFA4}" srcId="{EA24AEA1-DBB5-43C6-BD52-32335F88DC45}" destId="{AFB32679-FB8D-4003-B1EB-DBFCC69251C6}" srcOrd="1" destOrd="0" parTransId="{62B4D572-CAF4-4FC2-B71F-10819A6A11F2}" sibTransId="{EC866C41-7240-4EF6-A09C-492D69866108}"/>
    <dgm:cxn modelId="{6E27C47C-7B9C-4C8A-9D97-09E2742E1369}" type="presOf" srcId="{EBFB1112-6FAF-420B-BCE0-23329795097F}" destId="{F1FF2738-F5F9-4393-B108-11BE907C231E}" srcOrd="0" destOrd="0" presId="urn:microsoft.com/office/officeart/2005/8/layout/radial6"/>
    <dgm:cxn modelId="{3F41AC81-617A-48FD-93B9-B1022E87D390}" srcId="{EA24AEA1-DBB5-43C6-BD52-32335F88DC45}" destId="{00F4ACC2-DDC7-4928-8DE1-62D846C8FE65}" srcOrd="3" destOrd="0" parTransId="{F00FEDB2-5DD2-48B9-AE28-C91BB568608F}" sibTransId="{EBFB1112-6FAF-420B-BCE0-23329795097F}"/>
    <dgm:cxn modelId="{F9ADED82-8A2F-4B71-8E68-2222DB8A26C1}" type="presOf" srcId="{EA24AEA1-DBB5-43C6-BD52-32335F88DC45}" destId="{C78D79AA-B8B2-4558-B127-44A86972A546}" srcOrd="0" destOrd="0" presId="urn:microsoft.com/office/officeart/2005/8/layout/radial6"/>
    <dgm:cxn modelId="{6004BBA6-5A93-4262-8B4F-B41B4DB383CA}" type="presOf" srcId="{00F4ACC2-DDC7-4928-8DE1-62D846C8FE65}" destId="{5805C499-1B2E-4EE3-9A0F-D642CB8E6D76}" srcOrd="0" destOrd="0" presId="urn:microsoft.com/office/officeart/2005/8/layout/radial6"/>
    <dgm:cxn modelId="{2D5F81B0-0898-4C72-A23B-8B7B0444E204}" type="presOf" srcId="{71D01FCF-C1E3-439F-81EA-54BFA4750839}" destId="{2BE2FBEB-B7F9-477D-9973-A1DE8E6580A7}" srcOrd="0" destOrd="0" presId="urn:microsoft.com/office/officeart/2005/8/layout/radial6"/>
    <dgm:cxn modelId="{E0B4D5C4-7834-4186-936F-16BABEB4A9A1}" type="presOf" srcId="{00369F9B-BB3C-40F3-805D-C57BE0FB0AF8}" destId="{506C12B1-7546-4B3E-84C3-A24F5B0D4824}" srcOrd="0" destOrd="0" presId="urn:microsoft.com/office/officeart/2005/8/layout/radial6"/>
    <dgm:cxn modelId="{986C7AFD-C014-4640-BB53-98B7FFEA4AC3}" srcId="{EA24AEA1-DBB5-43C6-BD52-32335F88DC45}" destId="{8F391914-7D44-4CBD-8195-EE6B8D9C78A1}" srcOrd="2" destOrd="0" parTransId="{99922A02-0872-43FE-A78A-4A1E9F69870E}" sibTransId="{562FA241-6BD0-49F4-99BD-12A35FA391E4}"/>
    <dgm:cxn modelId="{50F9500E-FDE8-4858-A19A-D4C42BA9E9CA}" type="presParOf" srcId="{C832A805-E010-41B3-86B5-F24F9CBC4243}" destId="{C78D79AA-B8B2-4558-B127-44A86972A546}" srcOrd="0" destOrd="0" presId="urn:microsoft.com/office/officeart/2005/8/layout/radial6"/>
    <dgm:cxn modelId="{77ED04DF-A5D1-4BF3-B352-55E9333F3D2B}" type="presParOf" srcId="{C832A805-E010-41B3-86B5-F24F9CBC4243}" destId="{2BE2FBEB-B7F9-477D-9973-A1DE8E6580A7}" srcOrd="1" destOrd="0" presId="urn:microsoft.com/office/officeart/2005/8/layout/radial6"/>
    <dgm:cxn modelId="{5CB2213B-CFDB-4A30-A278-25A77457184C}" type="presParOf" srcId="{C832A805-E010-41B3-86B5-F24F9CBC4243}" destId="{0EF6A80E-2BE7-442D-9DC8-712F03294792}" srcOrd="2" destOrd="0" presId="urn:microsoft.com/office/officeart/2005/8/layout/radial6"/>
    <dgm:cxn modelId="{0BF4A4BF-1BEC-469B-8ECB-4EAF9391C3BC}" type="presParOf" srcId="{C832A805-E010-41B3-86B5-F24F9CBC4243}" destId="{506C12B1-7546-4B3E-84C3-A24F5B0D4824}" srcOrd="3" destOrd="0" presId="urn:microsoft.com/office/officeart/2005/8/layout/radial6"/>
    <dgm:cxn modelId="{AAB0DC06-15B0-4201-A3AB-93D1FEBC5A72}" type="presParOf" srcId="{C832A805-E010-41B3-86B5-F24F9CBC4243}" destId="{060A304A-0C12-4365-A764-A62DB65B3F0B}" srcOrd="4" destOrd="0" presId="urn:microsoft.com/office/officeart/2005/8/layout/radial6"/>
    <dgm:cxn modelId="{1A2CEC09-CD30-49F6-A682-A8A475696BA9}" type="presParOf" srcId="{C832A805-E010-41B3-86B5-F24F9CBC4243}" destId="{3964E6BD-EF68-41BC-8875-6946A317F27D}" srcOrd="5" destOrd="0" presId="urn:microsoft.com/office/officeart/2005/8/layout/radial6"/>
    <dgm:cxn modelId="{3D610497-B272-426E-A034-FE4CA22ADFE1}" type="presParOf" srcId="{C832A805-E010-41B3-86B5-F24F9CBC4243}" destId="{9AF5B472-6417-4654-95C2-85137049BD64}" srcOrd="6" destOrd="0" presId="urn:microsoft.com/office/officeart/2005/8/layout/radial6"/>
    <dgm:cxn modelId="{7791AE08-D360-4BBB-8171-7D6C416C4810}" type="presParOf" srcId="{C832A805-E010-41B3-86B5-F24F9CBC4243}" destId="{C1D58474-4399-47BF-AA95-B41B32E1A938}" srcOrd="7" destOrd="0" presId="urn:microsoft.com/office/officeart/2005/8/layout/radial6"/>
    <dgm:cxn modelId="{282C16AF-CEFE-42E7-993A-30265007EA4E}" type="presParOf" srcId="{C832A805-E010-41B3-86B5-F24F9CBC4243}" destId="{587AFE85-547E-4B67-B5BD-AE5EAB18472D}" srcOrd="8" destOrd="0" presId="urn:microsoft.com/office/officeart/2005/8/layout/radial6"/>
    <dgm:cxn modelId="{3E9D33F5-81C1-424B-81D7-4D2A6B054052}" type="presParOf" srcId="{C832A805-E010-41B3-86B5-F24F9CBC4243}" destId="{B861A7BE-26BA-4EB3-B8E1-F44C43F2B031}" srcOrd="9" destOrd="0" presId="urn:microsoft.com/office/officeart/2005/8/layout/radial6"/>
    <dgm:cxn modelId="{62D5563C-5227-4C1A-A7A6-B66FD9829DDF}" type="presParOf" srcId="{C832A805-E010-41B3-86B5-F24F9CBC4243}" destId="{5805C499-1B2E-4EE3-9A0F-D642CB8E6D76}" srcOrd="10" destOrd="0" presId="urn:microsoft.com/office/officeart/2005/8/layout/radial6"/>
    <dgm:cxn modelId="{3C498EE3-3122-44AB-B00B-F54B41377B31}" type="presParOf" srcId="{C832A805-E010-41B3-86B5-F24F9CBC4243}" destId="{08063AE2-F4B7-441A-8129-0EB02EA6B782}" srcOrd="11" destOrd="0" presId="urn:microsoft.com/office/officeart/2005/8/layout/radial6"/>
    <dgm:cxn modelId="{BAF25CB8-76E2-4CE8-B335-78972700FE5D}" type="presParOf" srcId="{C832A805-E010-41B3-86B5-F24F9CBC4243}" destId="{F1FF2738-F5F9-4393-B108-11BE907C231E}"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F6534B5-FE8F-4C04-A0AE-C61A227E08E3}"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348DDA46-CF4E-49DB-9EB5-7C6691BF84DD}">
      <dgm:prSet custT="1"/>
      <dgm:spPr/>
      <dgm:t>
        <a:bodyPr/>
        <a:lstStyle/>
        <a:p>
          <a:pPr>
            <a:spcBef>
              <a:spcPts val="200"/>
            </a:spcBef>
            <a:spcAft>
              <a:spcPts val="200"/>
            </a:spcAft>
          </a:pPr>
          <a:r>
            <a:rPr lang="en-US" sz="3200">
              <a:solidFill>
                <a:schemeClr val="accent2">
                  <a:lumMod val="50000"/>
                </a:schemeClr>
              </a:solidFill>
            </a:rPr>
            <a:t>The Utility Reform Network (TURN)</a:t>
          </a:r>
        </a:p>
      </dgm:t>
    </dgm:pt>
    <dgm:pt modelId="{7F6F6A07-2057-4871-8A61-BC6A88B137D7}" type="parTrans" cxnId="{B4774548-EEED-4F2D-AA13-B252713F0F49}">
      <dgm:prSet/>
      <dgm:spPr/>
      <dgm:t>
        <a:bodyPr/>
        <a:lstStyle/>
        <a:p>
          <a:pPr>
            <a:spcBef>
              <a:spcPts val="200"/>
            </a:spcBef>
            <a:spcAft>
              <a:spcPts val="200"/>
            </a:spcAft>
          </a:pPr>
          <a:endParaRPr lang="en-US" sz="3200">
            <a:solidFill>
              <a:schemeClr val="accent2">
                <a:lumMod val="50000"/>
              </a:schemeClr>
            </a:solidFill>
          </a:endParaRPr>
        </a:p>
      </dgm:t>
    </dgm:pt>
    <dgm:pt modelId="{89A2B97D-6EA4-428E-8E8A-9ECFE93EAD9F}" type="sibTrans" cxnId="{B4774548-EEED-4F2D-AA13-B252713F0F49}">
      <dgm:prSet/>
      <dgm:spPr/>
      <dgm:t>
        <a:bodyPr/>
        <a:lstStyle/>
        <a:p>
          <a:pPr>
            <a:spcBef>
              <a:spcPts val="200"/>
            </a:spcBef>
            <a:spcAft>
              <a:spcPts val="200"/>
            </a:spcAft>
          </a:pPr>
          <a:endParaRPr lang="en-US" sz="3200">
            <a:solidFill>
              <a:schemeClr val="accent2">
                <a:lumMod val="50000"/>
              </a:schemeClr>
            </a:solidFill>
          </a:endParaRPr>
        </a:p>
      </dgm:t>
    </dgm:pt>
    <dgm:pt modelId="{E68897EF-554F-4C7A-85F6-2AB7A90357D4}">
      <dgm:prSet custT="1"/>
      <dgm:spPr/>
      <dgm:t>
        <a:bodyPr/>
        <a:lstStyle/>
        <a:p>
          <a:pPr>
            <a:spcBef>
              <a:spcPts val="200"/>
            </a:spcBef>
            <a:spcAft>
              <a:spcPts val="200"/>
            </a:spcAft>
          </a:pPr>
          <a:r>
            <a:rPr lang="en-US" sz="3200">
              <a:solidFill>
                <a:schemeClr val="accent2">
                  <a:lumMod val="50000"/>
                </a:schemeClr>
              </a:solidFill>
            </a:rPr>
            <a:t>Natural Resources Defense Council (NRDC)</a:t>
          </a:r>
        </a:p>
      </dgm:t>
    </dgm:pt>
    <dgm:pt modelId="{D2280178-AC6E-4EA8-A7D5-DC963E396D56}" type="parTrans" cxnId="{67B85BC1-A93E-49FA-A7B4-12B1A0572EB9}">
      <dgm:prSet/>
      <dgm:spPr/>
      <dgm:t>
        <a:bodyPr/>
        <a:lstStyle/>
        <a:p>
          <a:pPr>
            <a:spcBef>
              <a:spcPts val="200"/>
            </a:spcBef>
            <a:spcAft>
              <a:spcPts val="200"/>
            </a:spcAft>
          </a:pPr>
          <a:endParaRPr lang="en-US" sz="3200">
            <a:solidFill>
              <a:schemeClr val="accent2">
                <a:lumMod val="50000"/>
              </a:schemeClr>
            </a:solidFill>
          </a:endParaRPr>
        </a:p>
      </dgm:t>
    </dgm:pt>
    <dgm:pt modelId="{3C7E64D3-49B5-4EA2-8516-C7EA516E4675}" type="sibTrans" cxnId="{67B85BC1-A93E-49FA-A7B4-12B1A0572EB9}">
      <dgm:prSet/>
      <dgm:spPr/>
      <dgm:t>
        <a:bodyPr/>
        <a:lstStyle/>
        <a:p>
          <a:pPr>
            <a:spcBef>
              <a:spcPts val="200"/>
            </a:spcBef>
            <a:spcAft>
              <a:spcPts val="200"/>
            </a:spcAft>
          </a:pPr>
          <a:endParaRPr lang="en-US" sz="3200">
            <a:solidFill>
              <a:schemeClr val="accent2">
                <a:lumMod val="50000"/>
              </a:schemeClr>
            </a:solidFill>
          </a:endParaRPr>
        </a:p>
      </dgm:t>
    </dgm:pt>
    <dgm:pt modelId="{191FBA0C-CF45-455F-9DD4-63887E100AC4}">
      <dgm:prSet custT="1"/>
      <dgm:spPr/>
      <dgm:t>
        <a:bodyPr/>
        <a:lstStyle/>
        <a:p>
          <a:pPr>
            <a:spcBef>
              <a:spcPts val="200"/>
            </a:spcBef>
            <a:spcAft>
              <a:spcPts val="200"/>
            </a:spcAft>
          </a:pPr>
          <a:r>
            <a:rPr lang="en-US" sz="3200">
              <a:solidFill>
                <a:schemeClr val="accent2">
                  <a:lumMod val="50000"/>
                </a:schemeClr>
              </a:solidFill>
            </a:rPr>
            <a:t>California Efficiency + Demand Management Council (CEDMC)</a:t>
          </a:r>
        </a:p>
      </dgm:t>
    </dgm:pt>
    <dgm:pt modelId="{CAF57564-E4B1-4344-AD48-749DCD0D0DF0}" type="parTrans" cxnId="{EF2BAF2D-1CDC-4139-908E-A31EEE7F0175}">
      <dgm:prSet/>
      <dgm:spPr/>
      <dgm:t>
        <a:bodyPr/>
        <a:lstStyle/>
        <a:p>
          <a:pPr>
            <a:spcBef>
              <a:spcPts val="200"/>
            </a:spcBef>
            <a:spcAft>
              <a:spcPts val="200"/>
            </a:spcAft>
          </a:pPr>
          <a:endParaRPr lang="en-US" sz="3200">
            <a:solidFill>
              <a:schemeClr val="accent2">
                <a:lumMod val="50000"/>
              </a:schemeClr>
            </a:solidFill>
          </a:endParaRPr>
        </a:p>
      </dgm:t>
    </dgm:pt>
    <dgm:pt modelId="{7C0FF5A4-DD88-4FE9-B6AA-FEBF97B21018}" type="sibTrans" cxnId="{EF2BAF2D-1CDC-4139-908E-A31EEE7F0175}">
      <dgm:prSet/>
      <dgm:spPr/>
      <dgm:t>
        <a:bodyPr/>
        <a:lstStyle/>
        <a:p>
          <a:pPr>
            <a:spcBef>
              <a:spcPts val="200"/>
            </a:spcBef>
            <a:spcAft>
              <a:spcPts val="200"/>
            </a:spcAft>
          </a:pPr>
          <a:endParaRPr lang="en-US" sz="3200">
            <a:solidFill>
              <a:schemeClr val="accent2">
                <a:lumMod val="50000"/>
              </a:schemeClr>
            </a:solidFill>
          </a:endParaRPr>
        </a:p>
      </dgm:t>
    </dgm:pt>
    <dgm:pt modelId="{7F5C7876-CA08-4435-92BE-9269C35B41D6}">
      <dgm:prSet custT="1"/>
      <dgm:spPr/>
      <dgm:t>
        <a:bodyPr/>
        <a:lstStyle/>
        <a:p>
          <a:pPr>
            <a:spcBef>
              <a:spcPts val="200"/>
            </a:spcBef>
            <a:spcAft>
              <a:spcPts val="200"/>
            </a:spcAft>
          </a:pPr>
          <a:r>
            <a:rPr lang="en-US" sz="3200">
              <a:solidFill>
                <a:schemeClr val="accent2">
                  <a:lumMod val="50000"/>
                </a:schemeClr>
              </a:solidFill>
            </a:rPr>
            <a:t>Small Business Utility Advocates (SBUA)</a:t>
          </a:r>
        </a:p>
      </dgm:t>
    </dgm:pt>
    <dgm:pt modelId="{3565670F-504A-4EBA-80E6-DEA4E0FD4C40}" type="parTrans" cxnId="{403CBCDF-940F-4A14-BC94-C3A8AC23A0C7}">
      <dgm:prSet/>
      <dgm:spPr/>
      <dgm:t>
        <a:bodyPr/>
        <a:lstStyle/>
        <a:p>
          <a:pPr>
            <a:spcBef>
              <a:spcPts val="200"/>
            </a:spcBef>
            <a:spcAft>
              <a:spcPts val="200"/>
            </a:spcAft>
          </a:pPr>
          <a:endParaRPr lang="en-US" sz="3200">
            <a:solidFill>
              <a:schemeClr val="accent2">
                <a:lumMod val="50000"/>
              </a:schemeClr>
            </a:solidFill>
          </a:endParaRPr>
        </a:p>
      </dgm:t>
    </dgm:pt>
    <dgm:pt modelId="{6B0E82FF-C8F7-4905-8757-0662BD2BF3E8}" type="sibTrans" cxnId="{403CBCDF-940F-4A14-BC94-C3A8AC23A0C7}">
      <dgm:prSet/>
      <dgm:spPr/>
      <dgm:t>
        <a:bodyPr/>
        <a:lstStyle/>
        <a:p>
          <a:pPr>
            <a:spcBef>
              <a:spcPts val="200"/>
            </a:spcBef>
            <a:spcAft>
              <a:spcPts val="200"/>
            </a:spcAft>
          </a:pPr>
          <a:endParaRPr lang="en-US" sz="3200">
            <a:solidFill>
              <a:schemeClr val="accent2">
                <a:lumMod val="50000"/>
              </a:schemeClr>
            </a:solidFill>
          </a:endParaRPr>
        </a:p>
      </dgm:t>
    </dgm:pt>
    <dgm:pt modelId="{5CB5DDF5-4A9D-4EC7-BEA4-2A157CE79505}">
      <dgm:prSet custT="1"/>
      <dgm:spPr/>
      <dgm:t>
        <a:bodyPr/>
        <a:lstStyle/>
        <a:p>
          <a:pPr>
            <a:spcBef>
              <a:spcPts val="200"/>
            </a:spcBef>
            <a:spcAft>
              <a:spcPts val="200"/>
            </a:spcAft>
          </a:pPr>
          <a:r>
            <a:rPr lang="en-US" sz="3200">
              <a:solidFill>
                <a:schemeClr val="accent2">
                  <a:lumMod val="50000"/>
                </a:schemeClr>
              </a:solidFill>
            </a:rPr>
            <a:t>Program Implementers</a:t>
          </a:r>
        </a:p>
      </dgm:t>
    </dgm:pt>
    <dgm:pt modelId="{BC4C5FBE-C7E1-49F3-BA0C-B4072E6941BE}" type="parTrans" cxnId="{A6B53A5E-DDFC-4311-8B4D-381A6FADDCCA}">
      <dgm:prSet/>
      <dgm:spPr/>
      <dgm:t>
        <a:bodyPr/>
        <a:lstStyle/>
        <a:p>
          <a:pPr>
            <a:spcBef>
              <a:spcPts val="200"/>
            </a:spcBef>
            <a:spcAft>
              <a:spcPts val="200"/>
            </a:spcAft>
          </a:pPr>
          <a:endParaRPr lang="en-US" sz="3200">
            <a:solidFill>
              <a:schemeClr val="accent2">
                <a:lumMod val="50000"/>
              </a:schemeClr>
            </a:solidFill>
          </a:endParaRPr>
        </a:p>
      </dgm:t>
    </dgm:pt>
    <dgm:pt modelId="{FA55C227-4A12-47EA-BCD6-EA0CC32C0065}" type="sibTrans" cxnId="{A6B53A5E-DDFC-4311-8B4D-381A6FADDCCA}">
      <dgm:prSet/>
      <dgm:spPr/>
      <dgm:t>
        <a:bodyPr/>
        <a:lstStyle/>
        <a:p>
          <a:pPr>
            <a:spcBef>
              <a:spcPts val="200"/>
            </a:spcBef>
            <a:spcAft>
              <a:spcPts val="200"/>
            </a:spcAft>
          </a:pPr>
          <a:endParaRPr lang="en-US" sz="3200">
            <a:solidFill>
              <a:schemeClr val="accent2">
                <a:lumMod val="50000"/>
              </a:schemeClr>
            </a:solidFill>
          </a:endParaRPr>
        </a:p>
      </dgm:t>
    </dgm:pt>
    <dgm:pt modelId="{324EC208-137F-4B7F-93F7-F0868FC89DCA}">
      <dgm:prSet custT="1"/>
      <dgm:spPr/>
      <dgm:t>
        <a:bodyPr/>
        <a:lstStyle/>
        <a:p>
          <a:pPr>
            <a:spcBef>
              <a:spcPts val="200"/>
            </a:spcBef>
            <a:spcAft>
              <a:spcPts val="200"/>
            </a:spcAft>
          </a:pPr>
          <a:r>
            <a:rPr lang="en-US" sz="3200">
              <a:solidFill>
                <a:schemeClr val="accent2">
                  <a:lumMod val="50000"/>
                </a:schemeClr>
              </a:solidFill>
            </a:rPr>
            <a:t>Local Governments</a:t>
          </a:r>
        </a:p>
      </dgm:t>
    </dgm:pt>
    <dgm:pt modelId="{17C827F0-155C-4A40-A063-89DA060CCA0C}" type="parTrans" cxnId="{5B9CE10B-2837-45AC-9351-7C76036A1AEC}">
      <dgm:prSet/>
      <dgm:spPr/>
      <dgm:t>
        <a:bodyPr/>
        <a:lstStyle/>
        <a:p>
          <a:pPr>
            <a:spcBef>
              <a:spcPts val="200"/>
            </a:spcBef>
            <a:spcAft>
              <a:spcPts val="200"/>
            </a:spcAft>
          </a:pPr>
          <a:endParaRPr lang="en-US" sz="3200">
            <a:solidFill>
              <a:schemeClr val="accent2">
                <a:lumMod val="50000"/>
              </a:schemeClr>
            </a:solidFill>
          </a:endParaRPr>
        </a:p>
      </dgm:t>
    </dgm:pt>
    <dgm:pt modelId="{A65A778E-6888-44AF-8DDD-0A83EBE8F3A9}" type="sibTrans" cxnId="{5B9CE10B-2837-45AC-9351-7C76036A1AEC}">
      <dgm:prSet/>
      <dgm:spPr/>
      <dgm:t>
        <a:bodyPr/>
        <a:lstStyle/>
        <a:p>
          <a:pPr>
            <a:spcBef>
              <a:spcPts val="200"/>
            </a:spcBef>
            <a:spcAft>
              <a:spcPts val="200"/>
            </a:spcAft>
          </a:pPr>
          <a:endParaRPr lang="en-US" sz="3200">
            <a:solidFill>
              <a:schemeClr val="accent2">
                <a:lumMod val="50000"/>
              </a:schemeClr>
            </a:solidFill>
          </a:endParaRPr>
        </a:p>
      </dgm:t>
    </dgm:pt>
    <dgm:pt modelId="{AB325D7C-49EE-4ABC-8FF8-00120315614E}">
      <dgm:prSet custT="1"/>
      <dgm:spPr/>
      <dgm:t>
        <a:bodyPr/>
        <a:lstStyle/>
        <a:p>
          <a:pPr>
            <a:spcBef>
              <a:spcPts val="200"/>
            </a:spcBef>
            <a:spcAft>
              <a:spcPts val="200"/>
            </a:spcAft>
          </a:pPr>
          <a:r>
            <a:rPr lang="en-US" sz="3200">
              <a:solidFill>
                <a:schemeClr val="accent2">
                  <a:lumMod val="50000"/>
                </a:schemeClr>
              </a:solidFill>
            </a:rPr>
            <a:t>Labor Unions</a:t>
          </a:r>
        </a:p>
      </dgm:t>
    </dgm:pt>
    <dgm:pt modelId="{E3B1F2B3-BC69-40CE-8534-17AEE4BF0EBF}" type="parTrans" cxnId="{504AFE4E-0B43-4123-9FF3-7BF16987B3A3}">
      <dgm:prSet/>
      <dgm:spPr/>
      <dgm:t>
        <a:bodyPr/>
        <a:lstStyle/>
        <a:p>
          <a:pPr>
            <a:spcBef>
              <a:spcPts val="200"/>
            </a:spcBef>
            <a:spcAft>
              <a:spcPts val="200"/>
            </a:spcAft>
          </a:pPr>
          <a:endParaRPr lang="en-US" sz="3200">
            <a:solidFill>
              <a:schemeClr val="accent2">
                <a:lumMod val="50000"/>
              </a:schemeClr>
            </a:solidFill>
          </a:endParaRPr>
        </a:p>
      </dgm:t>
    </dgm:pt>
    <dgm:pt modelId="{5C3FBA0B-66D3-4134-BC3C-4E7D530890C7}" type="sibTrans" cxnId="{504AFE4E-0B43-4123-9FF3-7BF16987B3A3}">
      <dgm:prSet/>
      <dgm:spPr/>
      <dgm:t>
        <a:bodyPr/>
        <a:lstStyle/>
        <a:p>
          <a:pPr>
            <a:spcBef>
              <a:spcPts val="200"/>
            </a:spcBef>
            <a:spcAft>
              <a:spcPts val="200"/>
            </a:spcAft>
          </a:pPr>
          <a:endParaRPr lang="en-US" sz="3200">
            <a:solidFill>
              <a:schemeClr val="accent2">
                <a:lumMod val="50000"/>
              </a:schemeClr>
            </a:solidFill>
          </a:endParaRPr>
        </a:p>
      </dgm:t>
    </dgm:pt>
    <dgm:pt modelId="{1AA59D31-E5F6-4D0D-9FCD-1AA7A1478C49}">
      <dgm:prSet custT="1"/>
      <dgm:spPr/>
      <dgm:t>
        <a:bodyPr/>
        <a:lstStyle/>
        <a:p>
          <a:pPr>
            <a:spcBef>
              <a:spcPts val="200"/>
            </a:spcBef>
            <a:spcAft>
              <a:spcPts val="200"/>
            </a:spcAft>
          </a:pPr>
          <a:r>
            <a:rPr lang="en-US" sz="3200">
              <a:solidFill>
                <a:schemeClr val="accent2">
                  <a:lumMod val="50000"/>
                </a:schemeClr>
              </a:solidFill>
            </a:rPr>
            <a:t>Public Advocates Office</a:t>
          </a:r>
        </a:p>
      </dgm:t>
    </dgm:pt>
    <dgm:pt modelId="{CF3F7FEB-8627-42F7-BF05-90284A3C6F63}" type="parTrans" cxnId="{B7AB9EF7-2EE4-4096-B2BF-B89190098ADE}">
      <dgm:prSet/>
      <dgm:spPr/>
      <dgm:t>
        <a:bodyPr/>
        <a:lstStyle/>
        <a:p>
          <a:pPr>
            <a:spcBef>
              <a:spcPts val="200"/>
            </a:spcBef>
            <a:spcAft>
              <a:spcPts val="200"/>
            </a:spcAft>
          </a:pPr>
          <a:endParaRPr lang="en-US" sz="3200">
            <a:solidFill>
              <a:schemeClr val="accent2">
                <a:lumMod val="50000"/>
              </a:schemeClr>
            </a:solidFill>
          </a:endParaRPr>
        </a:p>
      </dgm:t>
    </dgm:pt>
    <dgm:pt modelId="{88B58C11-6E26-4261-B047-E10B2899F037}" type="sibTrans" cxnId="{B7AB9EF7-2EE4-4096-B2BF-B89190098ADE}">
      <dgm:prSet/>
      <dgm:spPr/>
      <dgm:t>
        <a:bodyPr/>
        <a:lstStyle/>
        <a:p>
          <a:pPr>
            <a:spcBef>
              <a:spcPts val="200"/>
            </a:spcBef>
            <a:spcAft>
              <a:spcPts val="200"/>
            </a:spcAft>
          </a:pPr>
          <a:endParaRPr lang="en-US" sz="3200">
            <a:solidFill>
              <a:schemeClr val="accent2">
                <a:lumMod val="50000"/>
              </a:schemeClr>
            </a:solidFill>
          </a:endParaRPr>
        </a:p>
      </dgm:t>
    </dgm:pt>
    <dgm:pt modelId="{335EA5E8-ECAB-4872-BC35-2F191FC1E2B3}" type="pres">
      <dgm:prSet presAssocID="{1F6534B5-FE8F-4C04-A0AE-C61A227E08E3}" presName="linear" presStyleCnt="0">
        <dgm:presLayoutVars>
          <dgm:animLvl val="lvl"/>
          <dgm:resizeHandles val="exact"/>
        </dgm:presLayoutVars>
      </dgm:prSet>
      <dgm:spPr/>
    </dgm:pt>
    <dgm:pt modelId="{D62BBEA4-5DF1-402E-9934-F06470A50344}" type="pres">
      <dgm:prSet presAssocID="{348DDA46-CF4E-49DB-9EB5-7C6691BF84DD}" presName="parentText" presStyleLbl="node1" presStyleIdx="0" presStyleCnt="8">
        <dgm:presLayoutVars>
          <dgm:chMax val="0"/>
          <dgm:bulletEnabled val="1"/>
        </dgm:presLayoutVars>
      </dgm:prSet>
      <dgm:spPr/>
    </dgm:pt>
    <dgm:pt modelId="{DF8B6381-3E43-4CA4-8A0F-1170010C2F7D}" type="pres">
      <dgm:prSet presAssocID="{89A2B97D-6EA4-428E-8E8A-9ECFE93EAD9F}" presName="spacer" presStyleCnt="0"/>
      <dgm:spPr/>
    </dgm:pt>
    <dgm:pt modelId="{E1E7CAC0-2B41-48A8-9F31-F1535A0482FD}" type="pres">
      <dgm:prSet presAssocID="{E68897EF-554F-4C7A-85F6-2AB7A90357D4}" presName="parentText" presStyleLbl="node1" presStyleIdx="1" presStyleCnt="8">
        <dgm:presLayoutVars>
          <dgm:chMax val="0"/>
          <dgm:bulletEnabled val="1"/>
        </dgm:presLayoutVars>
      </dgm:prSet>
      <dgm:spPr/>
    </dgm:pt>
    <dgm:pt modelId="{003207AF-7FE9-4943-91A5-EB995BCB84FD}" type="pres">
      <dgm:prSet presAssocID="{3C7E64D3-49B5-4EA2-8516-C7EA516E4675}" presName="spacer" presStyleCnt="0"/>
      <dgm:spPr/>
    </dgm:pt>
    <dgm:pt modelId="{8B0CCF1E-55B2-4744-9F66-E44E2895D35A}" type="pres">
      <dgm:prSet presAssocID="{191FBA0C-CF45-455F-9DD4-63887E100AC4}" presName="parentText" presStyleLbl="node1" presStyleIdx="2" presStyleCnt="8">
        <dgm:presLayoutVars>
          <dgm:chMax val="0"/>
          <dgm:bulletEnabled val="1"/>
        </dgm:presLayoutVars>
      </dgm:prSet>
      <dgm:spPr/>
    </dgm:pt>
    <dgm:pt modelId="{6E6B4448-752B-49BD-AB62-BAC266E63E1A}" type="pres">
      <dgm:prSet presAssocID="{7C0FF5A4-DD88-4FE9-B6AA-FEBF97B21018}" presName="spacer" presStyleCnt="0"/>
      <dgm:spPr/>
    </dgm:pt>
    <dgm:pt modelId="{941C5317-3493-46C5-981C-3C3A6837B0B8}" type="pres">
      <dgm:prSet presAssocID="{7F5C7876-CA08-4435-92BE-9269C35B41D6}" presName="parentText" presStyleLbl="node1" presStyleIdx="3" presStyleCnt="8">
        <dgm:presLayoutVars>
          <dgm:chMax val="0"/>
          <dgm:bulletEnabled val="1"/>
        </dgm:presLayoutVars>
      </dgm:prSet>
      <dgm:spPr/>
    </dgm:pt>
    <dgm:pt modelId="{7C2FCD4C-6954-42CB-A0B3-F3F6D72BB8E1}" type="pres">
      <dgm:prSet presAssocID="{6B0E82FF-C8F7-4905-8757-0662BD2BF3E8}" presName="spacer" presStyleCnt="0"/>
      <dgm:spPr/>
    </dgm:pt>
    <dgm:pt modelId="{7BEF0CD0-50E4-40E2-8F62-66939A8D38F6}" type="pres">
      <dgm:prSet presAssocID="{5CB5DDF5-4A9D-4EC7-BEA4-2A157CE79505}" presName="parentText" presStyleLbl="node1" presStyleIdx="4" presStyleCnt="8">
        <dgm:presLayoutVars>
          <dgm:chMax val="0"/>
          <dgm:bulletEnabled val="1"/>
        </dgm:presLayoutVars>
      </dgm:prSet>
      <dgm:spPr/>
    </dgm:pt>
    <dgm:pt modelId="{E389BE82-A053-4AD8-83A3-683B506F2F3A}" type="pres">
      <dgm:prSet presAssocID="{FA55C227-4A12-47EA-BCD6-EA0CC32C0065}" presName="spacer" presStyleCnt="0"/>
      <dgm:spPr/>
    </dgm:pt>
    <dgm:pt modelId="{D58A8461-01A0-4011-B09E-A2910362CFCD}" type="pres">
      <dgm:prSet presAssocID="{324EC208-137F-4B7F-93F7-F0868FC89DCA}" presName="parentText" presStyleLbl="node1" presStyleIdx="5" presStyleCnt="8">
        <dgm:presLayoutVars>
          <dgm:chMax val="0"/>
          <dgm:bulletEnabled val="1"/>
        </dgm:presLayoutVars>
      </dgm:prSet>
      <dgm:spPr/>
    </dgm:pt>
    <dgm:pt modelId="{72D56460-12F1-4BE2-8429-A1FE211A311C}" type="pres">
      <dgm:prSet presAssocID="{A65A778E-6888-44AF-8DDD-0A83EBE8F3A9}" presName="spacer" presStyleCnt="0"/>
      <dgm:spPr/>
    </dgm:pt>
    <dgm:pt modelId="{32CBDA6A-C07F-4A05-B457-66EDB219EB5A}" type="pres">
      <dgm:prSet presAssocID="{AB325D7C-49EE-4ABC-8FF8-00120315614E}" presName="parentText" presStyleLbl="node1" presStyleIdx="6" presStyleCnt="8">
        <dgm:presLayoutVars>
          <dgm:chMax val="0"/>
          <dgm:bulletEnabled val="1"/>
        </dgm:presLayoutVars>
      </dgm:prSet>
      <dgm:spPr/>
    </dgm:pt>
    <dgm:pt modelId="{51C51385-4D8F-482E-B69F-43E5C9F2206B}" type="pres">
      <dgm:prSet presAssocID="{5C3FBA0B-66D3-4134-BC3C-4E7D530890C7}" presName="spacer" presStyleCnt="0"/>
      <dgm:spPr/>
    </dgm:pt>
    <dgm:pt modelId="{BEDD38FB-85A6-4D11-8D1C-60D160DFE840}" type="pres">
      <dgm:prSet presAssocID="{1AA59D31-E5F6-4D0D-9FCD-1AA7A1478C49}" presName="parentText" presStyleLbl="node1" presStyleIdx="7" presStyleCnt="8">
        <dgm:presLayoutVars>
          <dgm:chMax val="0"/>
          <dgm:bulletEnabled val="1"/>
        </dgm:presLayoutVars>
      </dgm:prSet>
      <dgm:spPr/>
    </dgm:pt>
  </dgm:ptLst>
  <dgm:cxnLst>
    <dgm:cxn modelId="{82FAD800-AEE8-4C0C-93D9-F6750714417A}" type="presOf" srcId="{191FBA0C-CF45-455F-9DD4-63887E100AC4}" destId="{8B0CCF1E-55B2-4744-9F66-E44E2895D35A}" srcOrd="0" destOrd="0" presId="urn:microsoft.com/office/officeart/2005/8/layout/vList2"/>
    <dgm:cxn modelId="{5B9CE10B-2837-45AC-9351-7C76036A1AEC}" srcId="{1F6534B5-FE8F-4C04-A0AE-C61A227E08E3}" destId="{324EC208-137F-4B7F-93F7-F0868FC89DCA}" srcOrd="5" destOrd="0" parTransId="{17C827F0-155C-4A40-A063-89DA060CCA0C}" sibTransId="{A65A778E-6888-44AF-8DDD-0A83EBE8F3A9}"/>
    <dgm:cxn modelId="{3138980D-C3DD-4E16-A6DC-59CB32B526E7}" type="presOf" srcId="{7F5C7876-CA08-4435-92BE-9269C35B41D6}" destId="{941C5317-3493-46C5-981C-3C3A6837B0B8}" srcOrd="0" destOrd="0" presId="urn:microsoft.com/office/officeart/2005/8/layout/vList2"/>
    <dgm:cxn modelId="{2B601B13-29FC-427D-AE2D-237CD4A5E2D0}" type="presOf" srcId="{1AA59D31-E5F6-4D0D-9FCD-1AA7A1478C49}" destId="{BEDD38FB-85A6-4D11-8D1C-60D160DFE840}" srcOrd="0" destOrd="0" presId="urn:microsoft.com/office/officeart/2005/8/layout/vList2"/>
    <dgm:cxn modelId="{5A572120-95A8-498D-94E8-09A64FAB7C2F}" type="presOf" srcId="{AB325D7C-49EE-4ABC-8FF8-00120315614E}" destId="{32CBDA6A-C07F-4A05-B457-66EDB219EB5A}" srcOrd="0" destOrd="0" presId="urn:microsoft.com/office/officeart/2005/8/layout/vList2"/>
    <dgm:cxn modelId="{EF2BAF2D-1CDC-4139-908E-A31EEE7F0175}" srcId="{1F6534B5-FE8F-4C04-A0AE-C61A227E08E3}" destId="{191FBA0C-CF45-455F-9DD4-63887E100AC4}" srcOrd="2" destOrd="0" parTransId="{CAF57564-E4B1-4344-AD48-749DCD0D0DF0}" sibTransId="{7C0FF5A4-DD88-4FE9-B6AA-FEBF97B21018}"/>
    <dgm:cxn modelId="{A6B53A5E-DDFC-4311-8B4D-381A6FADDCCA}" srcId="{1F6534B5-FE8F-4C04-A0AE-C61A227E08E3}" destId="{5CB5DDF5-4A9D-4EC7-BEA4-2A157CE79505}" srcOrd="4" destOrd="0" parTransId="{BC4C5FBE-C7E1-49F3-BA0C-B4072E6941BE}" sibTransId="{FA55C227-4A12-47EA-BCD6-EA0CC32C0065}"/>
    <dgm:cxn modelId="{52B65A60-B0FB-4E78-BA56-52E0090E2664}" type="presOf" srcId="{348DDA46-CF4E-49DB-9EB5-7C6691BF84DD}" destId="{D62BBEA4-5DF1-402E-9934-F06470A50344}" srcOrd="0" destOrd="0" presId="urn:microsoft.com/office/officeart/2005/8/layout/vList2"/>
    <dgm:cxn modelId="{3DEC1462-2C62-442E-8215-D80B8B72F756}" type="presOf" srcId="{324EC208-137F-4B7F-93F7-F0868FC89DCA}" destId="{D58A8461-01A0-4011-B09E-A2910362CFCD}" srcOrd="0" destOrd="0" presId="urn:microsoft.com/office/officeart/2005/8/layout/vList2"/>
    <dgm:cxn modelId="{B4774548-EEED-4F2D-AA13-B252713F0F49}" srcId="{1F6534B5-FE8F-4C04-A0AE-C61A227E08E3}" destId="{348DDA46-CF4E-49DB-9EB5-7C6691BF84DD}" srcOrd="0" destOrd="0" parTransId="{7F6F6A07-2057-4871-8A61-BC6A88B137D7}" sibTransId="{89A2B97D-6EA4-428E-8E8A-9ECFE93EAD9F}"/>
    <dgm:cxn modelId="{6C9A8548-A87A-4D6B-A208-3F18202BC514}" type="presOf" srcId="{5CB5DDF5-4A9D-4EC7-BEA4-2A157CE79505}" destId="{7BEF0CD0-50E4-40E2-8F62-66939A8D38F6}" srcOrd="0" destOrd="0" presId="urn:microsoft.com/office/officeart/2005/8/layout/vList2"/>
    <dgm:cxn modelId="{504AFE4E-0B43-4123-9FF3-7BF16987B3A3}" srcId="{1F6534B5-FE8F-4C04-A0AE-C61A227E08E3}" destId="{AB325D7C-49EE-4ABC-8FF8-00120315614E}" srcOrd="6" destOrd="0" parTransId="{E3B1F2B3-BC69-40CE-8534-17AEE4BF0EBF}" sibTransId="{5C3FBA0B-66D3-4134-BC3C-4E7D530890C7}"/>
    <dgm:cxn modelId="{6B884096-7B76-4DC3-BDBB-9DA2CF15C533}" type="presOf" srcId="{1F6534B5-FE8F-4C04-A0AE-C61A227E08E3}" destId="{335EA5E8-ECAB-4872-BC35-2F191FC1E2B3}" srcOrd="0" destOrd="0" presId="urn:microsoft.com/office/officeart/2005/8/layout/vList2"/>
    <dgm:cxn modelId="{67B85BC1-A93E-49FA-A7B4-12B1A0572EB9}" srcId="{1F6534B5-FE8F-4C04-A0AE-C61A227E08E3}" destId="{E68897EF-554F-4C7A-85F6-2AB7A90357D4}" srcOrd="1" destOrd="0" parTransId="{D2280178-AC6E-4EA8-A7D5-DC963E396D56}" sibTransId="{3C7E64D3-49B5-4EA2-8516-C7EA516E4675}"/>
    <dgm:cxn modelId="{3A4008C7-170E-4DF7-BB64-4F33B61498BB}" type="presOf" srcId="{E68897EF-554F-4C7A-85F6-2AB7A90357D4}" destId="{E1E7CAC0-2B41-48A8-9F31-F1535A0482FD}" srcOrd="0" destOrd="0" presId="urn:microsoft.com/office/officeart/2005/8/layout/vList2"/>
    <dgm:cxn modelId="{403CBCDF-940F-4A14-BC94-C3A8AC23A0C7}" srcId="{1F6534B5-FE8F-4C04-A0AE-C61A227E08E3}" destId="{7F5C7876-CA08-4435-92BE-9269C35B41D6}" srcOrd="3" destOrd="0" parTransId="{3565670F-504A-4EBA-80E6-DEA4E0FD4C40}" sibTransId="{6B0E82FF-C8F7-4905-8757-0662BD2BF3E8}"/>
    <dgm:cxn modelId="{B7AB9EF7-2EE4-4096-B2BF-B89190098ADE}" srcId="{1F6534B5-FE8F-4C04-A0AE-C61A227E08E3}" destId="{1AA59D31-E5F6-4D0D-9FCD-1AA7A1478C49}" srcOrd="7" destOrd="0" parTransId="{CF3F7FEB-8627-42F7-BF05-90284A3C6F63}" sibTransId="{88B58C11-6E26-4261-B047-E10B2899F037}"/>
    <dgm:cxn modelId="{E582B63B-E88F-404E-83A4-A8FC30C7D631}" type="presParOf" srcId="{335EA5E8-ECAB-4872-BC35-2F191FC1E2B3}" destId="{D62BBEA4-5DF1-402E-9934-F06470A50344}" srcOrd="0" destOrd="0" presId="urn:microsoft.com/office/officeart/2005/8/layout/vList2"/>
    <dgm:cxn modelId="{FF05727B-A0CF-44C4-ADCD-84D3E1E2D959}" type="presParOf" srcId="{335EA5E8-ECAB-4872-BC35-2F191FC1E2B3}" destId="{DF8B6381-3E43-4CA4-8A0F-1170010C2F7D}" srcOrd="1" destOrd="0" presId="urn:microsoft.com/office/officeart/2005/8/layout/vList2"/>
    <dgm:cxn modelId="{466FF0DD-5467-4F52-ABAA-B166B2D286D7}" type="presParOf" srcId="{335EA5E8-ECAB-4872-BC35-2F191FC1E2B3}" destId="{E1E7CAC0-2B41-48A8-9F31-F1535A0482FD}" srcOrd="2" destOrd="0" presId="urn:microsoft.com/office/officeart/2005/8/layout/vList2"/>
    <dgm:cxn modelId="{9787FA23-B977-4459-9D38-C5872F4E38E4}" type="presParOf" srcId="{335EA5E8-ECAB-4872-BC35-2F191FC1E2B3}" destId="{003207AF-7FE9-4943-91A5-EB995BCB84FD}" srcOrd="3" destOrd="0" presId="urn:microsoft.com/office/officeart/2005/8/layout/vList2"/>
    <dgm:cxn modelId="{FFFB5F62-ABF7-4FD4-BB63-36F095035C93}" type="presParOf" srcId="{335EA5E8-ECAB-4872-BC35-2F191FC1E2B3}" destId="{8B0CCF1E-55B2-4744-9F66-E44E2895D35A}" srcOrd="4" destOrd="0" presId="urn:microsoft.com/office/officeart/2005/8/layout/vList2"/>
    <dgm:cxn modelId="{F64937B5-2AF7-4814-8F2C-7E3111755A50}" type="presParOf" srcId="{335EA5E8-ECAB-4872-BC35-2F191FC1E2B3}" destId="{6E6B4448-752B-49BD-AB62-BAC266E63E1A}" srcOrd="5" destOrd="0" presId="urn:microsoft.com/office/officeart/2005/8/layout/vList2"/>
    <dgm:cxn modelId="{99056CAE-7E08-4F73-AF8B-C0BBC9892BD1}" type="presParOf" srcId="{335EA5E8-ECAB-4872-BC35-2F191FC1E2B3}" destId="{941C5317-3493-46C5-981C-3C3A6837B0B8}" srcOrd="6" destOrd="0" presId="urn:microsoft.com/office/officeart/2005/8/layout/vList2"/>
    <dgm:cxn modelId="{3FCB7FE3-C40D-41FE-B690-8F773FEF63D8}" type="presParOf" srcId="{335EA5E8-ECAB-4872-BC35-2F191FC1E2B3}" destId="{7C2FCD4C-6954-42CB-A0B3-F3F6D72BB8E1}" srcOrd="7" destOrd="0" presId="urn:microsoft.com/office/officeart/2005/8/layout/vList2"/>
    <dgm:cxn modelId="{E6974310-D698-4CD3-9F43-D0DE8B0FAB75}" type="presParOf" srcId="{335EA5E8-ECAB-4872-BC35-2F191FC1E2B3}" destId="{7BEF0CD0-50E4-40E2-8F62-66939A8D38F6}" srcOrd="8" destOrd="0" presId="urn:microsoft.com/office/officeart/2005/8/layout/vList2"/>
    <dgm:cxn modelId="{5DB3A65F-3F93-4E0C-8B77-842FC3F5B311}" type="presParOf" srcId="{335EA5E8-ECAB-4872-BC35-2F191FC1E2B3}" destId="{E389BE82-A053-4AD8-83A3-683B506F2F3A}" srcOrd="9" destOrd="0" presId="urn:microsoft.com/office/officeart/2005/8/layout/vList2"/>
    <dgm:cxn modelId="{82172C3F-2191-462B-B5F4-F1B01B715E40}" type="presParOf" srcId="{335EA5E8-ECAB-4872-BC35-2F191FC1E2B3}" destId="{D58A8461-01A0-4011-B09E-A2910362CFCD}" srcOrd="10" destOrd="0" presId="urn:microsoft.com/office/officeart/2005/8/layout/vList2"/>
    <dgm:cxn modelId="{5027FD36-8CA5-449B-B03E-6676747D30A6}" type="presParOf" srcId="{335EA5E8-ECAB-4872-BC35-2F191FC1E2B3}" destId="{72D56460-12F1-4BE2-8429-A1FE211A311C}" srcOrd="11" destOrd="0" presId="urn:microsoft.com/office/officeart/2005/8/layout/vList2"/>
    <dgm:cxn modelId="{567F1F8A-830E-4B8F-8C0C-E43268BB7A55}" type="presParOf" srcId="{335EA5E8-ECAB-4872-BC35-2F191FC1E2B3}" destId="{32CBDA6A-C07F-4A05-B457-66EDB219EB5A}" srcOrd="12" destOrd="0" presId="urn:microsoft.com/office/officeart/2005/8/layout/vList2"/>
    <dgm:cxn modelId="{3F9BE57E-36AC-4C8E-83E9-E7296B06EB27}" type="presParOf" srcId="{335EA5E8-ECAB-4872-BC35-2F191FC1E2B3}" destId="{51C51385-4D8F-482E-B69F-43E5C9F2206B}" srcOrd="13" destOrd="0" presId="urn:microsoft.com/office/officeart/2005/8/layout/vList2"/>
    <dgm:cxn modelId="{5C1B6616-B1D1-4494-BCB6-E581936BAAAD}" type="presParOf" srcId="{335EA5E8-ECAB-4872-BC35-2F191FC1E2B3}" destId="{BEDD38FB-85A6-4D11-8D1C-60D160DFE840}"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919CB7-4C3D-46FE-B7B0-0455C0F22EE7}" type="doc">
      <dgm:prSet loTypeId="urn:microsoft.com/office/officeart/2005/8/layout/hProcess9" loCatId="process" qsTypeId="urn:microsoft.com/office/officeart/2005/8/quickstyle/simple1" qsCatId="simple" csTypeId="urn:microsoft.com/office/officeart/2005/8/colors/accent1_2" csCatId="accent1" phldr="1"/>
      <dgm:spPr/>
    </dgm:pt>
    <dgm:pt modelId="{98ACB7A9-6785-4CC0-BB8F-EF92BD4C8569}">
      <dgm:prSet phldrT="[Text]"/>
      <dgm:spPr/>
      <dgm:t>
        <a:bodyPr/>
        <a:lstStyle/>
        <a:p>
          <a:r>
            <a:rPr lang="en-US"/>
            <a:t>Commission sets policies &amp; approves goals based on potential study</a:t>
          </a:r>
        </a:p>
      </dgm:t>
    </dgm:pt>
    <dgm:pt modelId="{9452DEFE-F7DD-4D6E-BBAB-6741787F1B47}" type="parTrans" cxnId="{1DFB0667-4926-46A5-85FB-583F309E88B3}">
      <dgm:prSet/>
      <dgm:spPr/>
      <dgm:t>
        <a:bodyPr/>
        <a:lstStyle/>
        <a:p>
          <a:endParaRPr lang="en-US"/>
        </a:p>
      </dgm:t>
    </dgm:pt>
    <dgm:pt modelId="{45768F5B-0C0F-4C10-9915-7996ACF555CF}" type="sibTrans" cxnId="{1DFB0667-4926-46A5-85FB-583F309E88B3}">
      <dgm:prSet/>
      <dgm:spPr/>
      <dgm:t>
        <a:bodyPr/>
        <a:lstStyle/>
        <a:p>
          <a:endParaRPr lang="en-US"/>
        </a:p>
      </dgm:t>
    </dgm:pt>
    <dgm:pt modelId="{C349CF7B-6CD0-4F35-8BCE-D6A8F1ED307B}">
      <dgm:prSet phldrT="[Text]"/>
      <dgm:spPr/>
      <dgm:t>
        <a:bodyPr/>
        <a:lstStyle/>
        <a:p>
          <a:r>
            <a:rPr lang="en-US"/>
            <a:t>Administrators submit applications to meet goals &amp; policy guidance</a:t>
          </a:r>
        </a:p>
      </dgm:t>
    </dgm:pt>
    <dgm:pt modelId="{A54BF0A5-6B04-4B3E-BF76-328E9C6C36BE}" type="parTrans" cxnId="{65E24E1F-85FA-4C68-BA01-33375E23EB42}">
      <dgm:prSet/>
      <dgm:spPr/>
      <dgm:t>
        <a:bodyPr/>
        <a:lstStyle/>
        <a:p>
          <a:endParaRPr lang="en-US"/>
        </a:p>
      </dgm:t>
    </dgm:pt>
    <dgm:pt modelId="{6FD4A7C7-188F-4C70-803C-CA0A96663420}" type="sibTrans" cxnId="{65E24E1F-85FA-4C68-BA01-33375E23EB42}">
      <dgm:prSet/>
      <dgm:spPr/>
      <dgm:t>
        <a:bodyPr/>
        <a:lstStyle/>
        <a:p>
          <a:endParaRPr lang="en-US"/>
        </a:p>
      </dgm:t>
    </dgm:pt>
    <dgm:pt modelId="{3D70B6E8-A1A1-4529-939B-84D4530161DE}">
      <dgm:prSet phldrT="[Text]"/>
      <dgm:spPr/>
      <dgm:t>
        <a:bodyPr/>
        <a:lstStyle/>
        <a:p>
          <a:r>
            <a:rPr lang="en-US"/>
            <a:t>Parties influence applications through proceeding </a:t>
          </a:r>
        </a:p>
      </dgm:t>
    </dgm:pt>
    <dgm:pt modelId="{996B57B3-EC44-4091-8240-DB7DA4462AB3}" type="sibTrans" cxnId="{784ABF4C-6041-41DC-A213-950EB035E096}">
      <dgm:prSet/>
      <dgm:spPr/>
      <dgm:t>
        <a:bodyPr/>
        <a:lstStyle/>
        <a:p>
          <a:endParaRPr lang="en-US"/>
        </a:p>
      </dgm:t>
    </dgm:pt>
    <dgm:pt modelId="{45A61981-F70E-4BED-9CCE-40D6CB866748}" type="parTrans" cxnId="{784ABF4C-6041-41DC-A213-950EB035E096}">
      <dgm:prSet/>
      <dgm:spPr/>
      <dgm:t>
        <a:bodyPr/>
        <a:lstStyle/>
        <a:p>
          <a:endParaRPr lang="en-US"/>
        </a:p>
      </dgm:t>
    </dgm:pt>
    <dgm:pt modelId="{1396E9BD-72FA-49AC-9F61-908045D6B011}">
      <dgm:prSet phldrT="[Text]"/>
      <dgm:spPr/>
      <dgm:t>
        <a:bodyPr/>
        <a:lstStyle/>
        <a:p>
          <a:r>
            <a:rPr lang="en-US"/>
            <a:t>Assigned Commissioner/ALJ drafts decision &amp; full Commission adopts (or not)</a:t>
          </a:r>
        </a:p>
      </dgm:t>
    </dgm:pt>
    <dgm:pt modelId="{212EFCFB-0B1E-4F5D-AD9E-E5A984616926}" type="parTrans" cxnId="{AF285F9F-7E90-42BA-962C-BACB14557DD5}">
      <dgm:prSet/>
      <dgm:spPr/>
      <dgm:t>
        <a:bodyPr/>
        <a:lstStyle/>
        <a:p>
          <a:endParaRPr lang="en-US"/>
        </a:p>
      </dgm:t>
    </dgm:pt>
    <dgm:pt modelId="{22A2A5A9-A268-41A3-9C72-9ABFDF264A11}" type="sibTrans" cxnId="{AF285F9F-7E90-42BA-962C-BACB14557DD5}">
      <dgm:prSet/>
      <dgm:spPr/>
      <dgm:t>
        <a:bodyPr/>
        <a:lstStyle/>
        <a:p>
          <a:endParaRPr lang="en-US"/>
        </a:p>
      </dgm:t>
    </dgm:pt>
    <dgm:pt modelId="{E534DA87-3C3A-486B-909C-7455F6002707}" type="pres">
      <dgm:prSet presAssocID="{71919CB7-4C3D-46FE-B7B0-0455C0F22EE7}" presName="CompostProcess" presStyleCnt="0">
        <dgm:presLayoutVars>
          <dgm:dir/>
          <dgm:resizeHandles val="exact"/>
        </dgm:presLayoutVars>
      </dgm:prSet>
      <dgm:spPr/>
    </dgm:pt>
    <dgm:pt modelId="{8EA9B515-F025-43E2-B518-1480109DEF6B}" type="pres">
      <dgm:prSet presAssocID="{71919CB7-4C3D-46FE-B7B0-0455C0F22EE7}" presName="arrow" presStyleLbl="bgShp" presStyleIdx="0" presStyleCnt="1" custScaleX="96993" custScaleY="86410" custLinFactNeighborX="0" custLinFactNeighborY="1216"/>
      <dgm:spPr/>
    </dgm:pt>
    <dgm:pt modelId="{DCD6DF61-944E-4079-BA72-EEC28EF094DD}" type="pres">
      <dgm:prSet presAssocID="{71919CB7-4C3D-46FE-B7B0-0455C0F22EE7}" presName="linearProcess" presStyleCnt="0"/>
      <dgm:spPr/>
    </dgm:pt>
    <dgm:pt modelId="{FEE3C801-7331-4BE3-9218-28CA4120F1AF}" type="pres">
      <dgm:prSet presAssocID="{98ACB7A9-6785-4CC0-BB8F-EF92BD4C8569}" presName="textNode" presStyleLbl="node1" presStyleIdx="0" presStyleCnt="4">
        <dgm:presLayoutVars>
          <dgm:bulletEnabled val="1"/>
        </dgm:presLayoutVars>
      </dgm:prSet>
      <dgm:spPr/>
    </dgm:pt>
    <dgm:pt modelId="{374F4A29-36C6-48E5-B5B3-D91C9A4C4E3A}" type="pres">
      <dgm:prSet presAssocID="{45768F5B-0C0F-4C10-9915-7996ACF555CF}" presName="sibTrans" presStyleCnt="0"/>
      <dgm:spPr/>
    </dgm:pt>
    <dgm:pt modelId="{A600A2A4-FBEB-433A-B35B-553BE566777C}" type="pres">
      <dgm:prSet presAssocID="{C349CF7B-6CD0-4F35-8BCE-D6A8F1ED307B}" presName="textNode" presStyleLbl="node1" presStyleIdx="1" presStyleCnt="4">
        <dgm:presLayoutVars>
          <dgm:bulletEnabled val="1"/>
        </dgm:presLayoutVars>
      </dgm:prSet>
      <dgm:spPr/>
    </dgm:pt>
    <dgm:pt modelId="{AF391666-C559-44DF-8E73-516A8E9DFAEA}" type="pres">
      <dgm:prSet presAssocID="{6FD4A7C7-188F-4C70-803C-CA0A96663420}" presName="sibTrans" presStyleCnt="0"/>
      <dgm:spPr/>
    </dgm:pt>
    <dgm:pt modelId="{0A3F0CBB-C489-4EA5-BB9B-5E70CB181FDB}" type="pres">
      <dgm:prSet presAssocID="{3D70B6E8-A1A1-4529-939B-84D4530161DE}" presName="textNode" presStyleLbl="node1" presStyleIdx="2" presStyleCnt="4">
        <dgm:presLayoutVars>
          <dgm:bulletEnabled val="1"/>
        </dgm:presLayoutVars>
      </dgm:prSet>
      <dgm:spPr/>
    </dgm:pt>
    <dgm:pt modelId="{E2C403A8-4A72-4588-92F3-5F48A71C793F}" type="pres">
      <dgm:prSet presAssocID="{996B57B3-EC44-4091-8240-DB7DA4462AB3}" presName="sibTrans" presStyleCnt="0"/>
      <dgm:spPr/>
    </dgm:pt>
    <dgm:pt modelId="{F9608138-DEA0-49A8-9DA0-BFEEF3DED0AD}" type="pres">
      <dgm:prSet presAssocID="{1396E9BD-72FA-49AC-9F61-908045D6B011}" presName="textNode" presStyleLbl="node1" presStyleIdx="3" presStyleCnt="4">
        <dgm:presLayoutVars>
          <dgm:bulletEnabled val="1"/>
        </dgm:presLayoutVars>
      </dgm:prSet>
      <dgm:spPr/>
    </dgm:pt>
  </dgm:ptLst>
  <dgm:cxnLst>
    <dgm:cxn modelId="{7B9D8C15-847E-4780-94F1-F609B17042C3}" type="presOf" srcId="{C349CF7B-6CD0-4F35-8BCE-D6A8F1ED307B}" destId="{A600A2A4-FBEB-433A-B35B-553BE566777C}" srcOrd="0" destOrd="0" presId="urn:microsoft.com/office/officeart/2005/8/layout/hProcess9"/>
    <dgm:cxn modelId="{65E24E1F-85FA-4C68-BA01-33375E23EB42}" srcId="{71919CB7-4C3D-46FE-B7B0-0455C0F22EE7}" destId="{C349CF7B-6CD0-4F35-8BCE-D6A8F1ED307B}" srcOrd="1" destOrd="0" parTransId="{A54BF0A5-6B04-4B3E-BF76-328E9C6C36BE}" sibTransId="{6FD4A7C7-188F-4C70-803C-CA0A96663420}"/>
    <dgm:cxn modelId="{87983B26-8572-4242-BC7C-D8DB9C77D5B7}" type="presOf" srcId="{71919CB7-4C3D-46FE-B7B0-0455C0F22EE7}" destId="{E534DA87-3C3A-486B-909C-7455F6002707}" srcOrd="0" destOrd="0" presId="urn:microsoft.com/office/officeart/2005/8/layout/hProcess9"/>
    <dgm:cxn modelId="{C6ED0832-3AAE-4DD2-8907-C66F9152F033}" type="presOf" srcId="{1396E9BD-72FA-49AC-9F61-908045D6B011}" destId="{F9608138-DEA0-49A8-9DA0-BFEEF3DED0AD}" srcOrd="0" destOrd="0" presId="urn:microsoft.com/office/officeart/2005/8/layout/hProcess9"/>
    <dgm:cxn modelId="{1DFB0667-4926-46A5-85FB-583F309E88B3}" srcId="{71919CB7-4C3D-46FE-B7B0-0455C0F22EE7}" destId="{98ACB7A9-6785-4CC0-BB8F-EF92BD4C8569}" srcOrd="0" destOrd="0" parTransId="{9452DEFE-F7DD-4D6E-BBAB-6741787F1B47}" sibTransId="{45768F5B-0C0F-4C10-9915-7996ACF555CF}"/>
    <dgm:cxn modelId="{784ABF4C-6041-41DC-A213-950EB035E096}" srcId="{71919CB7-4C3D-46FE-B7B0-0455C0F22EE7}" destId="{3D70B6E8-A1A1-4529-939B-84D4530161DE}" srcOrd="2" destOrd="0" parTransId="{45A61981-F70E-4BED-9CCE-40D6CB866748}" sibTransId="{996B57B3-EC44-4091-8240-DB7DA4462AB3}"/>
    <dgm:cxn modelId="{A06B4A98-68C9-4F1B-AECE-04DD7AF7796F}" type="presOf" srcId="{3D70B6E8-A1A1-4529-939B-84D4530161DE}" destId="{0A3F0CBB-C489-4EA5-BB9B-5E70CB181FDB}" srcOrd="0" destOrd="0" presId="urn:microsoft.com/office/officeart/2005/8/layout/hProcess9"/>
    <dgm:cxn modelId="{AF285F9F-7E90-42BA-962C-BACB14557DD5}" srcId="{71919CB7-4C3D-46FE-B7B0-0455C0F22EE7}" destId="{1396E9BD-72FA-49AC-9F61-908045D6B011}" srcOrd="3" destOrd="0" parTransId="{212EFCFB-0B1E-4F5D-AD9E-E5A984616926}" sibTransId="{22A2A5A9-A268-41A3-9C72-9ABFDF264A11}"/>
    <dgm:cxn modelId="{78E8BFA8-2856-4CB6-88F9-BDD96E9A4BD8}" type="presOf" srcId="{98ACB7A9-6785-4CC0-BB8F-EF92BD4C8569}" destId="{FEE3C801-7331-4BE3-9218-28CA4120F1AF}" srcOrd="0" destOrd="0" presId="urn:microsoft.com/office/officeart/2005/8/layout/hProcess9"/>
    <dgm:cxn modelId="{78BA7630-15E8-4C65-B55F-D59B5D02EC75}" type="presParOf" srcId="{E534DA87-3C3A-486B-909C-7455F6002707}" destId="{8EA9B515-F025-43E2-B518-1480109DEF6B}" srcOrd="0" destOrd="0" presId="urn:microsoft.com/office/officeart/2005/8/layout/hProcess9"/>
    <dgm:cxn modelId="{7085345F-434A-4A8E-84F3-1E0E206D9BA0}" type="presParOf" srcId="{E534DA87-3C3A-486B-909C-7455F6002707}" destId="{DCD6DF61-944E-4079-BA72-EEC28EF094DD}" srcOrd="1" destOrd="0" presId="urn:microsoft.com/office/officeart/2005/8/layout/hProcess9"/>
    <dgm:cxn modelId="{8A88A8DE-E9D9-48CB-8D0A-49DD04ACBE0D}" type="presParOf" srcId="{DCD6DF61-944E-4079-BA72-EEC28EF094DD}" destId="{FEE3C801-7331-4BE3-9218-28CA4120F1AF}" srcOrd="0" destOrd="0" presId="urn:microsoft.com/office/officeart/2005/8/layout/hProcess9"/>
    <dgm:cxn modelId="{FF98E67F-EB09-428A-ACBD-BCA23C5C8167}" type="presParOf" srcId="{DCD6DF61-944E-4079-BA72-EEC28EF094DD}" destId="{374F4A29-36C6-48E5-B5B3-D91C9A4C4E3A}" srcOrd="1" destOrd="0" presId="urn:microsoft.com/office/officeart/2005/8/layout/hProcess9"/>
    <dgm:cxn modelId="{71F431A2-5E20-466C-BD44-B1B4A6FB19BD}" type="presParOf" srcId="{DCD6DF61-944E-4079-BA72-EEC28EF094DD}" destId="{A600A2A4-FBEB-433A-B35B-553BE566777C}" srcOrd="2" destOrd="0" presId="urn:microsoft.com/office/officeart/2005/8/layout/hProcess9"/>
    <dgm:cxn modelId="{E59648F2-69F2-43AC-B8C0-6184DA6E8702}" type="presParOf" srcId="{DCD6DF61-944E-4079-BA72-EEC28EF094DD}" destId="{AF391666-C559-44DF-8E73-516A8E9DFAEA}" srcOrd="3" destOrd="0" presId="urn:microsoft.com/office/officeart/2005/8/layout/hProcess9"/>
    <dgm:cxn modelId="{298C2A9D-79D6-4BAE-BA56-AFE149EB96EE}" type="presParOf" srcId="{DCD6DF61-944E-4079-BA72-EEC28EF094DD}" destId="{0A3F0CBB-C489-4EA5-BB9B-5E70CB181FDB}" srcOrd="4" destOrd="0" presId="urn:microsoft.com/office/officeart/2005/8/layout/hProcess9"/>
    <dgm:cxn modelId="{17E1E2AA-4184-405B-991A-B05F58A5ACF9}" type="presParOf" srcId="{DCD6DF61-944E-4079-BA72-EEC28EF094DD}" destId="{E2C403A8-4A72-4588-92F3-5F48A71C793F}" srcOrd="5" destOrd="0" presId="urn:microsoft.com/office/officeart/2005/8/layout/hProcess9"/>
    <dgm:cxn modelId="{E7ADCEAD-330E-4D69-9AE8-1E68E25CC359}" type="presParOf" srcId="{DCD6DF61-944E-4079-BA72-EEC28EF094DD}" destId="{F9608138-DEA0-49A8-9DA0-BFEEF3DED0AD}"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92EAD-11E8-448F-A011-4A3739B233A7}">
      <dsp:nvSpPr>
        <dsp:cNvPr id="0" name=""/>
        <dsp:cNvSpPr/>
      </dsp:nvSpPr>
      <dsp:spPr>
        <a:xfrm>
          <a:off x="0" y="562"/>
          <a:ext cx="11436626"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FEB3AB-4F68-48B1-8249-A45D00C86695}">
      <dsp:nvSpPr>
        <dsp:cNvPr id="0" name=""/>
        <dsp:cNvSpPr/>
      </dsp:nvSpPr>
      <dsp:spPr>
        <a:xfrm>
          <a:off x="0" y="562"/>
          <a:ext cx="11436626" cy="920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Section 1: Energy Efficiency (EE) @ the CPUC</a:t>
          </a:r>
        </a:p>
      </dsp:txBody>
      <dsp:txXfrm>
        <a:off x="0" y="562"/>
        <a:ext cx="11436626" cy="920662"/>
      </dsp:txXfrm>
    </dsp:sp>
    <dsp:sp modelId="{6A221092-282A-49F7-8D64-98CBB4D77749}">
      <dsp:nvSpPr>
        <dsp:cNvPr id="0" name=""/>
        <dsp:cNvSpPr/>
      </dsp:nvSpPr>
      <dsp:spPr>
        <a:xfrm>
          <a:off x="0" y="921225"/>
          <a:ext cx="11436626" cy="0"/>
        </a:xfrm>
        <a:prstGeom prst="line">
          <a:avLst/>
        </a:prstGeom>
        <a:solidFill>
          <a:schemeClr val="accent5">
            <a:hueOff val="589196"/>
            <a:satOff val="-2817"/>
            <a:lumOff val="3088"/>
            <a:alphaOff val="0"/>
          </a:schemeClr>
        </a:solidFill>
        <a:ln w="15875" cap="flat" cmpd="sng" algn="ctr">
          <a:solidFill>
            <a:schemeClr val="accent5">
              <a:hueOff val="589196"/>
              <a:satOff val="-2817"/>
              <a:lumOff val="30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F509DC-7606-48EA-A6D9-425635949991}">
      <dsp:nvSpPr>
        <dsp:cNvPr id="0" name=""/>
        <dsp:cNvSpPr/>
      </dsp:nvSpPr>
      <dsp:spPr>
        <a:xfrm>
          <a:off x="0" y="921225"/>
          <a:ext cx="11436626" cy="920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Section 2: Players &amp; Roles in the Market-Rate EE Proceeding</a:t>
          </a:r>
        </a:p>
      </dsp:txBody>
      <dsp:txXfrm>
        <a:off x="0" y="921225"/>
        <a:ext cx="11436626" cy="920662"/>
      </dsp:txXfrm>
    </dsp:sp>
    <dsp:sp modelId="{2BE81BD5-9F4F-42B6-9F40-AEF8723F2B9B}">
      <dsp:nvSpPr>
        <dsp:cNvPr id="0" name=""/>
        <dsp:cNvSpPr/>
      </dsp:nvSpPr>
      <dsp:spPr>
        <a:xfrm>
          <a:off x="0" y="1841888"/>
          <a:ext cx="11436626" cy="0"/>
        </a:xfrm>
        <a:prstGeom prst="line">
          <a:avLst/>
        </a:prstGeom>
        <a:solidFill>
          <a:schemeClr val="accent5">
            <a:hueOff val="1178392"/>
            <a:satOff val="-5635"/>
            <a:lumOff val="6177"/>
            <a:alphaOff val="0"/>
          </a:schemeClr>
        </a:solidFill>
        <a:ln w="15875" cap="flat" cmpd="sng" algn="ctr">
          <a:solidFill>
            <a:schemeClr val="accent5">
              <a:hueOff val="1178392"/>
              <a:satOff val="-5635"/>
              <a:lumOff val="6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41906B-5543-4D83-894E-F9329151C2BD}">
      <dsp:nvSpPr>
        <dsp:cNvPr id="0" name=""/>
        <dsp:cNvSpPr/>
      </dsp:nvSpPr>
      <dsp:spPr>
        <a:xfrm>
          <a:off x="0" y="1841888"/>
          <a:ext cx="11436626" cy="920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Section 3: Levers to Influence Energy Efficiency</a:t>
          </a:r>
        </a:p>
      </dsp:txBody>
      <dsp:txXfrm>
        <a:off x="0" y="1841888"/>
        <a:ext cx="11436626" cy="920662"/>
      </dsp:txXfrm>
    </dsp:sp>
    <dsp:sp modelId="{BDA6830A-E83B-4633-B766-0EF0C36CD0C3}">
      <dsp:nvSpPr>
        <dsp:cNvPr id="0" name=""/>
        <dsp:cNvSpPr/>
      </dsp:nvSpPr>
      <dsp:spPr>
        <a:xfrm>
          <a:off x="0" y="2762550"/>
          <a:ext cx="11436626" cy="0"/>
        </a:xfrm>
        <a:prstGeom prst="line">
          <a:avLst/>
        </a:prstGeom>
        <a:solidFill>
          <a:schemeClr val="accent5">
            <a:hueOff val="1767588"/>
            <a:satOff val="-8452"/>
            <a:lumOff val="9265"/>
            <a:alphaOff val="0"/>
          </a:schemeClr>
        </a:solidFill>
        <a:ln w="15875" cap="flat" cmpd="sng" algn="ctr">
          <a:solidFill>
            <a:schemeClr val="accent5">
              <a:hueOff val="1767588"/>
              <a:satOff val="-8452"/>
              <a:lumOff val="92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0F2A87-E643-4E73-94B6-6D8C493FB22D}">
      <dsp:nvSpPr>
        <dsp:cNvPr id="0" name=""/>
        <dsp:cNvSpPr/>
      </dsp:nvSpPr>
      <dsp:spPr>
        <a:xfrm>
          <a:off x="0" y="2762550"/>
          <a:ext cx="11436626" cy="920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Section 4: Changes to EE Relevant to CAEECC</a:t>
          </a:r>
        </a:p>
      </dsp:txBody>
      <dsp:txXfrm>
        <a:off x="0" y="2762550"/>
        <a:ext cx="11436626" cy="920662"/>
      </dsp:txXfrm>
    </dsp:sp>
    <dsp:sp modelId="{C6BFF999-2C63-4B25-AB75-9170C43E1958}">
      <dsp:nvSpPr>
        <dsp:cNvPr id="0" name=""/>
        <dsp:cNvSpPr/>
      </dsp:nvSpPr>
      <dsp:spPr>
        <a:xfrm>
          <a:off x="0" y="3683213"/>
          <a:ext cx="11436626" cy="0"/>
        </a:xfrm>
        <a:prstGeom prst="line">
          <a:avLst/>
        </a:prstGeom>
        <a:solidFill>
          <a:schemeClr val="accent5">
            <a:hueOff val="2356783"/>
            <a:satOff val="-11270"/>
            <a:lumOff val="12353"/>
            <a:alphaOff val="0"/>
          </a:schemeClr>
        </a:solidFill>
        <a:ln w="15875" cap="flat"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40C53-672E-47DA-80AF-BB4525D0BE19}">
      <dsp:nvSpPr>
        <dsp:cNvPr id="0" name=""/>
        <dsp:cNvSpPr/>
      </dsp:nvSpPr>
      <dsp:spPr>
        <a:xfrm>
          <a:off x="0" y="3683213"/>
          <a:ext cx="11436626" cy="920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Section 5: Opportunities for CAEECC to Influence Change</a:t>
          </a:r>
        </a:p>
      </dsp:txBody>
      <dsp:txXfrm>
        <a:off x="0" y="3683213"/>
        <a:ext cx="11436626" cy="9206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3C20C-7A6B-4E1A-8DDA-FF2C957C615B}">
      <dsp:nvSpPr>
        <dsp:cNvPr id="0" name=""/>
        <dsp:cNvSpPr/>
      </dsp:nvSpPr>
      <dsp:spPr>
        <a:xfrm>
          <a:off x="4011471" y="354368"/>
          <a:ext cx="2958987" cy="128583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a:t>Each PA: Request budget through an application</a:t>
          </a:r>
        </a:p>
      </dsp:txBody>
      <dsp:txXfrm>
        <a:off x="4074240" y="417137"/>
        <a:ext cx="2833449" cy="1160299"/>
      </dsp:txXfrm>
    </dsp:sp>
    <dsp:sp modelId="{FFB9D9C9-388E-45A2-8448-152C4F517BB4}">
      <dsp:nvSpPr>
        <dsp:cNvPr id="0" name=""/>
        <dsp:cNvSpPr/>
      </dsp:nvSpPr>
      <dsp:spPr>
        <a:xfrm>
          <a:off x="3308505" y="1300232"/>
          <a:ext cx="5135154" cy="5135154"/>
        </a:xfrm>
        <a:custGeom>
          <a:avLst/>
          <a:gdLst/>
          <a:ahLst/>
          <a:cxnLst/>
          <a:rect l="0" t="0" r="0" b="0"/>
          <a:pathLst>
            <a:path>
              <a:moveTo>
                <a:pt x="3818996" y="325613"/>
              </a:moveTo>
              <a:arcTo wR="2567577" hR="2567577" stAng="17950163" swAng="71526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3B656A8-D9C3-4240-A990-D1F4510CCFB6}">
      <dsp:nvSpPr>
        <dsp:cNvPr id="0" name=""/>
        <dsp:cNvSpPr/>
      </dsp:nvSpPr>
      <dsp:spPr>
        <a:xfrm>
          <a:off x="6468626" y="2053251"/>
          <a:ext cx="2968958" cy="156373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a:t>Approved if “just and reasonable” &amp;</a:t>
          </a:r>
          <a:r>
            <a:rPr lang="en-US" sz="2200" kern="1200">
              <a:latin typeface="Calibri Light" panose="020F0302020204030204"/>
            </a:rPr>
            <a:t> </a:t>
          </a:r>
          <a:r>
            <a:rPr lang="en-US" sz="2200" kern="1200"/>
            <a:t> compliant with Commission direction</a:t>
          </a:r>
          <a:r>
            <a:rPr lang="en-US" sz="2200" kern="1200">
              <a:latin typeface="Calibri Light" panose="020F0302020204030204"/>
            </a:rPr>
            <a:t> </a:t>
          </a:r>
          <a:endParaRPr lang="en-US" sz="2200" kern="1200"/>
        </a:p>
      </dsp:txBody>
      <dsp:txXfrm>
        <a:off x="6544961" y="2129586"/>
        <a:ext cx="2816288" cy="1411062"/>
      </dsp:txXfrm>
    </dsp:sp>
    <dsp:sp modelId="{F3ABD126-D6D5-4569-BB53-AC1EA62ABE11}">
      <dsp:nvSpPr>
        <dsp:cNvPr id="0" name=""/>
        <dsp:cNvSpPr/>
      </dsp:nvSpPr>
      <dsp:spPr>
        <a:xfrm>
          <a:off x="2820439" y="870419"/>
          <a:ext cx="5135154" cy="5135154"/>
        </a:xfrm>
        <a:custGeom>
          <a:avLst/>
          <a:gdLst/>
          <a:ahLst/>
          <a:cxnLst/>
          <a:rect l="0" t="0" r="0" b="0"/>
          <a:pathLst>
            <a:path>
              <a:moveTo>
                <a:pt x="5104642" y="2962231"/>
              </a:moveTo>
              <a:arcTo wR="2567577" hR="2567577" stAng="530509" swAng="883051"/>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616C63-9874-4447-98AE-30B5A45F21C1}">
      <dsp:nvSpPr>
        <dsp:cNvPr id="0" name=""/>
        <dsp:cNvSpPr/>
      </dsp:nvSpPr>
      <dsp:spPr>
        <a:xfrm>
          <a:off x="5857932" y="4659348"/>
          <a:ext cx="2324872" cy="129087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IOUs collect $$ from electric and gas customers</a:t>
          </a:r>
        </a:p>
      </dsp:txBody>
      <dsp:txXfrm>
        <a:off x="5920947" y="4722363"/>
        <a:ext cx="2198842" cy="1164847"/>
      </dsp:txXfrm>
    </dsp:sp>
    <dsp:sp modelId="{4D3D58F2-13A9-43C8-BB8E-1C733AF4C009}">
      <dsp:nvSpPr>
        <dsp:cNvPr id="0" name=""/>
        <dsp:cNvSpPr/>
      </dsp:nvSpPr>
      <dsp:spPr>
        <a:xfrm>
          <a:off x="2988676" y="651840"/>
          <a:ext cx="5135154" cy="5135154"/>
        </a:xfrm>
        <a:custGeom>
          <a:avLst/>
          <a:gdLst/>
          <a:ahLst/>
          <a:cxnLst/>
          <a:rect l="0" t="0" r="0" b="0"/>
          <a:pathLst>
            <a:path>
              <a:moveTo>
                <a:pt x="2747295" y="5128856"/>
              </a:moveTo>
              <a:arcTo wR="2567577" hR="2567577" stAng="5159177" swAng="494054"/>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37B212-B677-41E4-874D-32DC275C4B72}">
      <dsp:nvSpPr>
        <dsp:cNvPr id="0" name=""/>
        <dsp:cNvSpPr/>
      </dsp:nvSpPr>
      <dsp:spPr>
        <a:xfrm>
          <a:off x="2758624" y="4604462"/>
          <a:ext cx="2486749" cy="13741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IOUs pass approved budget amounts to RENs and CCAs</a:t>
          </a:r>
        </a:p>
      </dsp:txBody>
      <dsp:txXfrm>
        <a:off x="2825704" y="4671542"/>
        <a:ext cx="2352589" cy="1239988"/>
      </dsp:txXfrm>
    </dsp:sp>
    <dsp:sp modelId="{F03D3A5C-6CA0-4BD5-8D70-1D205CAAB102}">
      <dsp:nvSpPr>
        <dsp:cNvPr id="0" name=""/>
        <dsp:cNvSpPr/>
      </dsp:nvSpPr>
      <dsp:spPr>
        <a:xfrm>
          <a:off x="3029740" y="790615"/>
          <a:ext cx="5135154" cy="5135154"/>
        </a:xfrm>
        <a:custGeom>
          <a:avLst/>
          <a:gdLst/>
          <a:ahLst/>
          <a:cxnLst/>
          <a:rect l="0" t="0" r="0" b="0"/>
          <a:pathLst>
            <a:path>
              <a:moveTo>
                <a:pt x="224694" y="3617983"/>
              </a:moveTo>
              <a:arcTo wR="2567577" hR="2567577" stAng="9351086" swAng="891436"/>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F12D1C1-50AF-4762-A568-F80081C1CF1C}">
      <dsp:nvSpPr>
        <dsp:cNvPr id="0" name=""/>
        <dsp:cNvSpPr/>
      </dsp:nvSpPr>
      <dsp:spPr>
        <a:xfrm>
          <a:off x="1574650" y="2122378"/>
          <a:ext cx="2935348" cy="14328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PAs spend budget; apply unspent $ to offset future collection</a:t>
          </a:r>
        </a:p>
      </dsp:txBody>
      <dsp:txXfrm>
        <a:off x="1644598" y="2192326"/>
        <a:ext cx="2795452" cy="1292989"/>
      </dsp:txXfrm>
    </dsp:sp>
    <dsp:sp modelId="{8F41CD42-A557-4C8C-B373-3E5AE552E8F2}">
      <dsp:nvSpPr>
        <dsp:cNvPr id="0" name=""/>
        <dsp:cNvSpPr/>
      </dsp:nvSpPr>
      <dsp:spPr>
        <a:xfrm>
          <a:off x="2553503" y="1329227"/>
          <a:ext cx="5135154" cy="5135154"/>
        </a:xfrm>
        <a:custGeom>
          <a:avLst/>
          <a:gdLst/>
          <a:ahLst/>
          <a:cxnLst/>
          <a:rect l="0" t="0" r="0" b="0"/>
          <a:pathLst>
            <a:path>
              <a:moveTo>
                <a:pt x="843871" y="664607"/>
              </a:moveTo>
              <a:arcTo wR="2567577" hR="2567577" stAng="13669787" swAng="74712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6FA35-FEF9-4ACA-A14D-A6C523D61DBC}">
      <dsp:nvSpPr>
        <dsp:cNvPr id="0" name=""/>
        <dsp:cNvSpPr/>
      </dsp:nvSpPr>
      <dsp:spPr>
        <a:xfrm rot="5400000">
          <a:off x="4220023" y="143432"/>
          <a:ext cx="2168561" cy="188664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6 CCAs</a:t>
          </a:r>
        </a:p>
      </dsp:txBody>
      <dsp:txXfrm rot="-5400000">
        <a:off x="4654982" y="340410"/>
        <a:ext cx="1298642" cy="1492693"/>
      </dsp:txXfrm>
    </dsp:sp>
    <dsp:sp modelId="{861A719F-52D5-492F-A509-87B8871D12D9}">
      <dsp:nvSpPr>
        <dsp:cNvPr id="0" name=""/>
        <dsp:cNvSpPr/>
      </dsp:nvSpPr>
      <dsp:spPr>
        <a:xfrm>
          <a:off x="6424238" y="396451"/>
          <a:ext cx="2420114" cy="1301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solidFill>
                <a:schemeClr val="accent1"/>
              </a:solidFill>
            </a:rPr>
            <a:t>More PAs requires more coordination</a:t>
          </a:r>
        </a:p>
      </dsp:txBody>
      <dsp:txXfrm>
        <a:off x="6424238" y="396451"/>
        <a:ext cx="2420114" cy="1301136"/>
      </dsp:txXfrm>
    </dsp:sp>
    <dsp:sp modelId="{14178D3D-5271-4879-A4D0-B9392DEA2322}">
      <dsp:nvSpPr>
        <dsp:cNvPr id="0" name=""/>
        <dsp:cNvSpPr/>
      </dsp:nvSpPr>
      <dsp:spPr>
        <a:xfrm rot="5400000">
          <a:off x="2182443" y="143432"/>
          <a:ext cx="2168561" cy="188664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en-US" sz="3000" kern="1200"/>
            <a:t>5 RENs</a:t>
          </a:r>
        </a:p>
      </dsp:txBody>
      <dsp:txXfrm rot="-5400000">
        <a:off x="2617402" y="340410"/>
        <a:ext cx="1298642" cy="1492693"/>
      </dsp:txXfrm>
    </dsp:sp>
    <dsp:sp modelId="{C1912131-7299-4F74-883C-DCC54F974573}">
      <dsp:nvSpPr>
        <dsp:cNvPr id="0" name=""/>
        <dsp:cNvSpPr/>
      </dsp:nvSpPr>
      <dsp:spPr>
        <a:xfrm rot="5400000">
          <a:off x="3197330" y="1927941"/>
          <a:ext cx="2168561" cy="1998979"/>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Third-Party Programs</a:t>
          </a:r>
        </a:p>
      </dsp:txBody>
      <dsp:txXfrm rot="-5400000">
        <a:off x="3602257" y="2190445"/>
        <a:ext cx="1358707" cy="1473971"/>
      </dsp:txXfrm>
    </dsp:sp>
    <dsp:sp modelId="{BBDD1409-58A4-4649-A8C5-DC7301A464EC}">
      <dsp:nvSpPr>
        <dsp:cNvPr id="0" name=""/>
        <dsp:cNvSpPr/>
      </dsp:nvSpPr>
      <dsp:spPr>
        <a:xfrm>
          <a:off x="467656" y="2276862"/>
          <a:ext cx="2342046" cy="1301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r" defTabSz="1155700">
            <a:lnSpc>
              <a:spcPct val="90000"/>
            </a:lnSpc>
            <a:spcBef>
              <a:spcPct val="0"/>
            </a:spcBef>
            <a:spcAft>
              <a:spcPct val="35000"/>
            </a:spcAft>
            <a:buNone/>
          </a:pPr>
          <a:r>
            <a:rPr lang="en-US" sz="2600" kern="1200">
              <a:solidFill>
                <a:schemeClr val="accent1"/>
              </a:solidFill>
            </a:rPr>
            <a:t>Changes to roles &amp; responsibilities</a:t>
          </a:r>
        </a:p>
      </dsp:txBody>
      <dsp:txXfrm>
        <a:off x="467656" y="2276862"/>
        <a:ext cx="2342046" cy="1301136"/>
      </dsp:txXfrm>
    </dsp:sp>
    <dsp:sp modelId="{2A64C1F6-8409-4C7A-96D0-D2BADDBCAE95}">
      <dsp:nvSpPr>
        <dsp:cNvPr id="0" name=""/>
        <dsp:cNvSpPr/>
      </dsp:nvSpPr>
      <dsp:spPr>
        <a:xfrm rot="5400000">
          <a:off x="5234910" y="1984106"/>
          <a:ext cx="2168561" cy="188664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a:t>Statewide Programs</a:t>
          </a:r>
        </a:p>
      </dsp:txBody>
      <dsp:txXfrm rot="-5400000">
        <a:off x="5669869" y="2181084"/>
        <a:ext cx="1298642" cy="1492693"/>
      </dsp:txXfrm>
    </dsp:sp>
    <dsp:sp modelId="{49C6327A-0A98-4408-B1D7-7A25EB87BD6C}">
      <dsp:nvSpPr>
        <dsp:cNvPr id="0" name=""/>
        <dsp:cNvSpPr/>
      </dsp:nvSpPr>
      <dsp:spPr>
        <a:xfrm rot="5400000">
          <a:off x="4220023" y="3824781"/>
          <a:ext cx="2168561" cy="188664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8-year Business Plan cycle + 4- year Application cycle</a:t>
          </a:r>
        </a:p>
      </dsp:txBody>
      <dsp:txXfrm rot="-5400000">
        <a:off x="4654982" y="4021759"/>
        <a:ext cx="1298642" cy="1492693"/>
      </dsp:txXfrm>
    </dsp:sp>
    <dsp:sp modelId="{6614455B-91C3-47BC-B083-84CDB215510C}">
      <dsp:nvSpPr>
        <dsp:cNvPr id="0" name=""/>
        <dsp:cNvSpPr/>
      </dsp:nvSpPr>
      <dsp:spPr>
        <a:xfrm>
          <a:off x="6729124" y="4117537"/>
          <a:ext cx="2420114" cy="1301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solidFill>
                <a:schemeClr val="accent1"/>
              </a:solidFill>
            </a:rPr>
            <a:t>New portfolio structures and  processes</a:t>
          </a:r>
        </a:p>
      </dsp:txBody>
      <dsp:txXfrm>
        <a:off x="6729124" y="4117537"/>
        <a:ext cx="2420114" cy="1301136"/>
      </dsp:txXfrm>
    </dsp:sp>
    <dsp:sp modelId="{41F6B452-B8D2-450E-96CF-1DE61BE98AFC}">
      <dsp:nvSpPr>
        <dsp:cNvPr id="0" name=""/>
        <dsp:cNvSpPr/>
      </dsp:nvSpPr>
      <dsp:spPr>
        <a:xfrm rot="5400000">
          <a:off x="2182443" y="3824781"/>
          <a:ext cx="2168561" cy="188664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a:t>Segmented Portfolios: RA, Equity, Market Support</a:t>
          </a:r>
        </a:p>
      </dsp:txBody>
      <dsp:txXfrm rot="-5400000">
        <a:off x="2617402" y="4021759"/>
        <a:ext cx="1298642" cy="14926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31763-AE6A-4F04-8F9B-00327392926C}">
      <dsp:nvSpPr>
        <dsp:cNvPr id="0" name=""/>
        <dsp:cNvSpPr/>
      </dsp:nvSpPr>
      <dsp:spPr>
        <a:xfrm>
          <a:off x="0" y="271864"/>
          <a:ext cx="3143249" cy="188595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Integration &amp; alignment with Demand Side Management activities</a:t>
          </a:r>
        </a:p>
      </dsp:txBody>
      <dsp:txXfrm>
        <a:off x="0" y="271864"/>
        <a:ext cx="3143249" cy="1885950"/>
      </dsp:txXfrm>
    </dsp:sp>
    <dsp:sp modelId="{E4321354-AEA2-4F5B-84DA-BDBE929F0420}">
      <dsp:nvSpPr>
        <dsp:cNvPr id="0" name=""/>
        <dsp:cNvSpPr/>
      </dsp:nvSpPr>
      <dsp:spPr>
        <a:xfrm>
          <a:off x="3457575" y="271864"/>
          <a:ext cx="3143249" cy="1885950"/>
        </a:xfrm>
        <a:prstGeom prst="rect">
          <a:avLst/>
        </a:prstGeom>
        <a:solidFill>
          <a:schemeClr val="accent2">
            <a:hueOff val="-332956"/>
            <a:satOff val="-147"/>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Equity in energy efficiency</a:t>
          </a:r>
        </a:p>
      </dsp:txBody>
      <dsp:txXfrm>
        <a:off x="3457575" y="271864"/>
        <a:ext cx="3143249" cy="1885950"/>
      </dsp:txXfrm>
    </dsp:sp>
    <dsp:sp modelId="{F3C241C5-BD16-47F4-8AA7-AF08C7487E4F}">
      <dsp:nvSpPr>
        <dsp:cNvPr id="0" name=""/>
        <dsp:cNvSpPr/>
      </dsp:nvSpPr>
      <dsp:spPr>
        <a:xfrm>
          <a:off x="6915149" y="271864"/>
          <a:ext cx="3143249" cy="1885950"/>
        </a:xfrm>
        <a:prstGeom prst="rect">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Third Parties &amp;  promoting competition and innovation</a:t>
          </a:r>
        </a:p>
      </dsp:txBody>
      <dsp:txXfrm>
        <a:off x="6915149" y="271864"/>
        <a:ext cx="3143249" cy="1885950"/>
      </dsp:txXfrm>
    </dsp:sp>
    <dsp:sp modelId="{36598113-D854-445D-8491-139204D975D9}">
      <dsp:nvSpPr>
        <dsp:cNvPr id="0" name=""/>
        <dsp:cNvSpPr/>
      </dsp:nvSpPr>
      <dsp:spPr>
        <a:xfrm>
          <a:off x="1728787" y="2472139"/>
          <a:ext cx="3143249" cy="1885950"/>
        </a:xfrm>
        <a:prstGeom prst="rect">
          <a:avLst/>
        </a:prstGeom>
        <a:solidFill>
          <a:schemeClr val="accent2">
            <a:hueOff val="-998868"/>
            <a:satOff val="-44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Avoiding duplication &amp; maximizing administrative efficiencies</a:t>
          </a:r>
        </a:p>
      </dsp:txBody>
      <dsp:txXfrm>
        <a:off x="1728787" y="2472139"/>
        <a:ext cx="3143249" cy="1885950"/>
      </dsp:txXfrm>
    </dsp:sp>
    <dsp:sp modelId="{7CADF2FC-83CF-4911-B8A2-31156D05709E}">
      <dsp:nvSpPr>
        <dsp:cNvPr id="0" name=""/>
        <dsp:cNvSpPr/>
      </dsp:nvSpPr>
      <dsp:spPr>
        <a:xfrm>
          <a:off x="5186362" y="2472138"/>
          <a:ext cx="3143249" cy="1885950"/>
        </a:xfrm>
        <a:prstGeom prst="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Role of data</a:t>
          </a:r>
        </a:p>
      </dsp:txBody>
      <dsp:txXfrm>
        <a:off x="5186362" y="2472138"/>
        <a:ext cx="3143249" cy="18859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4ED41-9345-444A-84F2-9EB40642964B}">
      <dsp:nvSpPr>
        <dsp:cNvPr id="0" name=""/>
        <dsp:cNvSpPr/>
      </dsp:nvSpPr>
      <dsp:spPr>
        <a:xfrm>
          <a:off x="0" y="4614730"/>
          <a:ext cx="2972086" cy="757084"/>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375" tIns="177800" rIns="211375" bIns="177800" numCol="1" spcCol="1270" anchor="ctr" anchorCtr="0">
          <a:noAutofit/>
        </a:bodyPr>
        <a:lstStyle/>
        <a:p>
          <a:pPr marL="0" lvl="0" indent="0" algn="ctr" defTabSz="1111250">
            <a:lnSpc>
              <a:spcPct val="90000"/>
            </a:lnSpc>
            <a:spcBef>
              <a:spcPct val="0"/>
            </a:spcBef>
            <a:spcAft>
              <a:spcPct val="35000"/>
            </a:spcAft>
            <a:buNone/>
          </a:pPr>
          <a:r>
            <a:rPr lang="en-US" sz="2500" kern="1200"/>
            <a:t>Portfolio Oversight </a:t>
          </a:r>
        </a:p>
      </dsp:txBody>
      <dsp:txXfrm>
        <a:off x="0" y="4614730"/>
        <a:ext cx="2972086" cy="757084"/>
      </dsp:txXfrm>
    </dsp:sp>
    <dsp:sp modelId="{F0F70982-4175-4945-AF3C-7344151DF1A4}">
      <dsp:nvSpPr>
        <dsp:cNvPr id="0" name=""/>
        <dsp:cNvSpPr/>
      </dsp:nvSpPr>
      <dsp:spPr>
        <a:xfrm>
          <a:off x="2972086" y="4614730"/>
          <a:ext cx="8916258" cy="757084"/>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0864" tIns="292100" rIns="180864" bIns="292100" numCol="1" spcCol="1270" anchor="ctr" anchorCtr="0">
          <a:noAutofit/>
        </a:bodyPr>
        <a:lstStyle/>
        <a:p>
          <a:pPr marL="0" lvl="0" indent="0" algn="l" defTabSz="1022350">
            <a:lnSpc>
              <a:spcPct val="90000"/>
            </a:lnSpc>
            <a:spcBef>
              <a:spcPct val="0"/>
            </a:spcBef>
            <a:spcAft>
              <a:spcPct val="35000"/>
            </a:spcAft>
            <a:buNone/>
          </a:pPr>
          <a:r>
            <a:rPr lang="en-US" sz="2300" kern="1200"/>
            <a:t>CAN INFLUENCE: ECWG can influence what role CAEECC has in overseeing implementation of the market-rate efficiency portfolios.</a:t>
          </a:r>
        </a:p>
      </dsp:txBody>
      <dsp:txXfrm>
        <a:off x="2972086" y="4614730"/>
        <a:ext cx="8916258" cy="757084"/>
      </dsp:txXfrm>
    </dsp:sp>
    <dsp:sp modelId="{D68D48E8-639E-4E82-82FF-199A52BA1C68}">
      <dsp:nvSpPr>
        <dsp:cNvPr id="0" name=""/>
        <dsp:cNvSpPr/>
      </dsp:nvSpPr>
      <dsp:spPr>
        <a:xfrm rot="10800000">
          <a:off x="0" y="3461690"/>
          <a:ext cx="2972086" cy="1164396"/>
        </a:xfrm>
        <a:prstGeom prst="upArrowCallout">
          <a:avLst>
            <a:gd name="adj1" fmla="val 5000"/>
            <a:gd name="adj2" fmla="val 10000"/>
            <a:gd name="adj3" fmla="val 15000"/>
            <a:gd name="adj4" fmla="val 64977"/>
          </a:avLst>
        </a:prstGeom>
        <a:solidFill>
          <a:schemeClr val="accent2">
            <a:hueOff val="-332956"/>
            <a:satOff val="-147"/>
            <a:lumOff val="392"/>
            <a:alphaOff val="0"/>
          </a:schemeClr>
        </a:solidFill>
        <a:ln w="15875" cap="flat" cmpd="sng" algn="ctr">
          <a:solidFill>
            <a:schemeClr val="accent2">
              <a:hueOff val="-332956"/>
              <a:satOff val="-147"/>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375" tIns="177800" rIns="211375" bIns="177800" numCol="1" spcCol="1270" anchor="ctr" anchorCtr="0">
          <a:noAutofit/>
        </a:bodyPr>
        <a:lstStyle/>
        <a:p>
          <a:pPr marL="0" lvl="0" indent="0" algn="ctr" defTabSz="1111250">
            <a:lnSpc>
              <a:spcPct val="90000"/>
            </a:lnSpc>
            <a:spcBef>
              <a:spcPct val="0"/>
            </a:spcBef>
            <a:spcAft>
              <a:spcPct val="35000"/>
            </a:spcAft>
            <a:buNone/>
          </a:pPr>
          <a:r>
            <a:rPr lang="en-US" sz="2500" kern="1200"/>
            <a:t>Distributional Equity</a:t>
          </a:r>
        </a:p>
      </dsp:txBody>
      <dsp:txXfrm rot="-10800000">
        <a:off x="0" y="3461690"/>
        <a:ext cx="2972086" cy="756857"/>
      </dsp:txXfrm>
    </dsp:sp>
    <dsp:sp modelId="{20E99232-1261-4745-AC68-B30AA4B713F1}">
      <dsp:nvSpPr>
        <dsp:cNvPr id="0" name=""/>
        <dsp:cNvSpPr/>
      </dsp:nvSpPr>
      <dsp:spPr>
        <a:xfrm>
          <a:off x="2972086" y="3461690"/>
          <a:ext cx="8916258" cy="756857"/>
        </a:xfrm>
        <a:prstGeom prst="rect">
          <a:avLst/>
        </a:prstGeom>
        <a:solidFill>
          <a:schemeClr val="accent2">
            <a:tint val="40000"/>
            <a:alpha val="90000"/>
            <a:hueOff val="-464460"/>
            <a:satOff val="981"/>
            <a:lumOff val="101"/>
            <a:alphaOff val="0"/>
          </a:schemeClr>
        </a:solidFill>
        <a:ln w="15875" cap="flat" cmpd="sng" algn="ctr">
          <a:solidFill>
            <a:schemeClr val="accent2">
              <a:tint val="40000"/>
              <a:alpha val="90000"/>
              <a:hueOff val="-464460"/>
              <a:satOff val="981"/>
              <a:lumOff val="1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0864" tIns="292100" rIns="180864" bIns="292100" numCol="1" spcCol="1270" anchor="ctr" anchorCtr="0">
          <a:noAutofit/>
        </a:bodyPr>
        <a:lstStyle/>
        <a:p>
          <a:pPr marL="0" lvl="0" indent="0" algn="l" defTabSz="1022350">
            <a:lnSpc>
              <a:spcPct val="90000"/>
            </a:lnSpc>
            <a:spcBef>
              <a:spcPct val="0"/>
            </a:spcBef>
            <a:spcAft>
              <a:spcPct val="35000"/>
            </a:spcAft>
            <a:buNone/>
          </a:pPr>
          <a:r>
            <a:rPr lang="en-US" sz="2300" kern="1200" dirty="0"/>
            <a:t>CAN INFLUENCE: The next opportunity is during the 2026 application planning process (~mid/late 2024). </a:t>
          </a:r>
        </a:p>
      </dsp:txBody>
      <dsp:txXfrm>
        <a:off x="2972086" y="3461690"/>
        <a:ext cx="8916258" cy="756857"/>
      </dsp:txXfrm>
    </dsp:sp>
    <dsp:sp modelId="{199A4B2E-98AA-46A1-A92A-FB9AAFA2751A}">
      <dsp:nvSpPr>
        <dsp:cNvPr id="0" name=""/>
        <dsp:cNvSpPr/>
      </dsp:nvSpPr>
      <dsp:spPr>
        <a:xfrm rot="10800000">
          <a:off x="0" y="2308650"/>
          <a:ext cx="2972086" cy="1164396"/>
        </a:xfrm>
        <a:prstGeom prst="upArrowCallout">
          <a:avLst>
            <a:gd name="adj1" fmla="val 5000"/>
            <a:gd name="adj2" fmla="val 10000"/>
            <a:gd name="adj3" fmla="val 15000"/>
            <a:gd name="adj4" fmla="val 64977"/>
          </a:avLst>
        </a:prstGeom>
        <a:solidFill>
          <a:schemeClr val="accent2">
            <a:hueOff val="-665912"/>
            <a:satOff val="-293"/>
            <a:lumOff val="784"/>
            <a:alphaOff val="0"/>
          </a:schemeClr>
        </a:solidFill>
        <a:ln w="15875" cap="flat" cmpd="sng" algn="ctr">
          <a:solidFill>
            <a:schemeClr val="accent2">
              <a:hueOff val="-665912"/>
              <a:satOff val="-293"/>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375" tIns="177800" rIns="211375" bIns="177800" numCol="1" spcCol="1270" anchor="ctr" anchorCtr="0">
          <a:noAutofit/>
        </a:bodyPr>
        <a:lstStyle/>
        <a:p>
          <a:pPr marL="0" lvl="0" indent="0" algn="ctr" defTabSz="1111250">
            <a:lnSpc>
              <a:spcPct val="90000"/>
            </a:lnSpc>
            <a:spcBef>
              <a:spcPct val="0"/>
            </a:spcBef>
            <a:spcAft>
              <a:spcPct val="35000"/>
            </a:spcAft>
            <a:buNone/>
          </a:pPr>
          <a:r>
            <a:rPr lang="en-US" sz="2500" kern="1200"/>
            <a:t>Procedural Equity</a:t>
          </a:r>
        </a:p>
      </dsp:txBody>
      <dsp:txXfrm rot="-10800000">
        <a:off x="0" y="2308650"/>
        <a:ext cx="2972086" cy="756857"/>
      </dsp:txXfrm>
    </dsp:sp>
    <dsp:sp modelId="{D287EEBF-773F-49F5-8B45-9BC69DAA007E}">
      <dsp:nvSpPr>
        <dsp:cNvPr id="0" name=""/>
        <dsp:cNvSpPr/>
      </dsp:nvSpPr>
      <dsp:spPr>
        <a:xfrm>
          <a:off x="2972086" y="2308650"/>
          <a:ext cx="8916258" cy="756857"/>
        </a:xfrm>
        <a:prstGeom prst="rect">
          <a:avLst/>
        </a:prstGeom>
        <a:solidFill>
          <a:schemeClr val="accent2">
            <a:tint val="40000"/>
            <a:alpha val="90000"/>
            <a:hueOff val="-928920"/>
            <a:satOff val="1961"/>
            <a:lumOff val="202"/>
            <a:alphaOff val="0"/>
          </a:schemeClr>
        </a:solidFill>
        <a:ln w="15875" cap="flat" cmpd="sng" algn="ctr">
          <a:solidFill>
            <a:schemeClr val="accent2">
              <a:tint val="40000"/>
              <a:alpha val="90000"/>
              <a:hueOff val="-928920"/>
              <a:satOff val="1961"/>
              <a:lumOff val="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0864" tIns="292100" rIns="180864" bIns="292100" numCol="1" spcCol="1270" anchor="ctr" anchorCtr="0">
          <a:noAutofit/>
        </a:bodyPr>
        <a:lstStyle/>
        <a:p>
          <a:pPr marL="0" lvl="0" indent="0" algn="l" defTabSz="1022350">
            <a:lnSpc>
              <a:spcPct val="90000"/>
            </a:lnSpc>
            <a:spcBef>
              <a:spcPct val="0"/>
            </a:spcBef>
            <a:spcAft>
              <a:spcPct val="35000"/>
            </a:spcAft>
            <a:buNone/>
          </a:pPr>
          <a:r>
            <a:rPr lang="en-US" sz="2300" kern="1200"/>
            <a:t>CAN INFLUENCE: A primary purpose of the ECWG group is to propose ways to increase accessibility and inclusion in the CAEECC process. </a:t>
          </a:r>
        </a:p>
      </dsp:txBody>
      <dsp:txXfrm>
        <a:off x="2972086" y="2308650"/>
        <a:ext cx="8916258" cy="756857"/>
      </dsp:txXfrm>
    </dsp:sp>
    <dsp:sp modelId="{D7AEB9F4-F217-4C60-8D64-FC94FC00B22F}">
      <dsp:nvSpPr>
        <dsp:cNvPr id="0" name=""/>
        <dsp:cNvSpPr/>
      </dsp:nvSpPr>
      <dsp:spPr>
        <a:xfrm rot="10800000">
          <a:off x="0" y="1155609"/>
          <a:ext cx="2972086" cy="1164396"/>
        </a:xfrm>
        <a:prstGeom prst="upArrowCallout">
          <a:avLst>
            <a:gd name="adj1" fmla="val 5000"/>
            <a:gd name="adj2" fmla="val 10000"/>
            <a:gd name="adj3" fmla="val 15000"/>
            <a:gd name="adj4" fmla="val 64977"/>
          </a:avLst>
        </a:prstGeom>
        <a:solidFill>
          <a:schemeClr val="accent2">
            <a:hueOff val="-998868"/>
            <a:satOff val="-440"/>
            <a:lumOff val="1177"/>
            <a:alphaOff val="0"/>
          </a:schemeClr>
        </a:solidFill>
        <a:ln w="15875" cap="flat" cmpd="sng" algn="ctr">
          <a:solidFill>
            <a:schemeClr val="accent2">
              <a:hueOff val="-998868"/>
              <a:satOff val="-440"/>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375" tIns="177800" rIns="211375"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Segment Metrics</a:t>
          </a:r>
        </a:p>
      </dsp:txBody>
      <dsp:txXfrm rot="-10800000">
        <a:off x="0" y="1155609"/>
        <a:ext cx="2972086" cy="756857"/>
      </dsp:txXfrm>
    </dsp:sp>
    <dsp:sp modelId="{D8827392-0535-4D5B-9DF8-BB16BA3E7584}">
      <dsp:nvSpPr>
        <dsp:cNvPr id="0" name=""/>
        <dsp:cNvSpPr/>
      </dsp:nvSpPr>
      <dsp:spPr>
        <a:xfrm>
          <a:off x="2972086" y="1155609"/>
          <a:ext cx="8916258" cy="756857"/>
        </a:xfrm>
        <a:prstGeom prst="rect">
          <a:avLst/>
        </a:prstGeom>
        <a:solidFill>
          <a:schemeClr val="accent2">
            <a:tint val="40000"/>
            <a:alpha val="90000"/>
            <a:hueOff val="-1393380"/>
            <a:satOff val="2942"/>
            <a:lumOff val="303"/>
            <a:alphaOff val="0"/>
          </a:schemeClr>
        </a:solidFill>
        <a:ln w="15875" cap="flat" cmpd="sng" algn="ctr">
          <a:solidFill>
            <a:schemeClr val="accent2">
              <a:tint val="40000"/>
              <a:alpha val="90000"/>
              <a:hueOff val="-1393380"/>
              <a:satOff val="2942"/>
              <a:lumOff val="3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0864" tIns="292100" rIns="180864" bIns="292100" numCol="1" spcCol="1270" anchor="ctr" anchorCtr="0">
          <a:noAutofit/>
        </a:bodyPr>
        <a:lstStyle/>
        <a:p>
          <a:pPr marL="0" lvl="0" indent="0" algn="l" defTabSz="1022350">
            <a:lnSpc>
              <a:spcPct val="90000"/>
            </a:lnSpc>
            <a:spcBef>
              <a:spcPct val="0"/>
            </a:spcBef>
            <a:spcAft>
              <a:spcPct val="35000"/>
            </a:spcAft>
            <a:buNone/>
          </a:pPr>
          <a:r>
            <a:rPr lang="en-US" sz="2300" kern="1200"/>
            <a:t>CAN INFLUENCE: Segments can’t be modified without another decision, but CAEECC can influence equity &amp; market support segment metrics.</a:t>
          </a:r>
        </a:p>
      </dsp:txBody>
      <dsp:txXfrm>
        <a:off x="2972086" y="1155609"/>
        <a:ext cx="8916258" cy="756857"/>
      </dsp:txXfrm>
    </dsp:sp>
    <dsp:sp modelId="{00DCAB50-951F-49D5-BBBD-1FDB3C0B1444}">
      <dsp:nvSpPr>
        <dsp:cNvPr id="0" name=""/>
        <dsp:cNvSpPr/>
      </dsp:nvSpPr>
      <dsp:spPr>
        <a:xfrm rot="10800000">
          <a:off x="0" y="2569"/>
          <a:ext cx="2972086" cy="1164396"/>
        </a:xfrm>
        <a:prstGeom prst="upArrowCallout">
          <a:avLst>
            <a:gd name="adj1" fmla="val 5000"/>
            <a:gd name="adj2" fmla="val 10000"/>
            <a:gd name="adj3" fmla="val 15000"/>
            <a:gd name="adj4" fmla="val 64977"/>
          </a:avLst>
        </a:prstGeom>
        <a:solidFill>
          <a:schemeClr val="accent2">
            <a:hueOff val="-1331824"/>
            <a:satOff val="-586"/>
            <a:lumOff val="1569"/>
            <a:alphaOff val="0"/>
          </a:schemeClr>
        </a:solidFill>
        <a:ln w="15875" cap="flat" cmpd="sng" algn="ctr">
          <a:solidFill>
            <a:schemeClr val="accent2">
              <a:hueOff val="-1331824"/>
              <a:satOff val="-586"/>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375" tIns="177800" rIns="211375" bIns="177800" numCol="1" spcCol="1270" anchor="ctr" anchorCtr="0">
          <a:noAutofit/>
        </a:bodyPr>
        <a:lstStyle/>
        <a:p>
          <a:pPr marL="0" lvl="0" indent="0" algn="ctr" defTabSz="1111250">
            <a:lnSpc>
              <a:spcPct val="90000"/>
            </a:lnSpc>
            <a:spcBef>
              <a:spcPct val="0"/>
            </a:spcBef>
            <a:spcAft>
              <a:spcPct val="35000"/>
            </a:spcAft>
            <a:buNone/>
          </a:pPr>
          <a:r>
            <a:rPr lang="en-US" sz="2500" kern="1200"/>
            <a:t>Enabling CAEECC Language</a:t>
          </a:r>
        </a:p>
      </dsp:txBody>
      <dsp:txXfrm rot="-10800000">
        <a:off x="0" y="2569"/>
        <a:ext cx="2972086" cy="756857"/>
      </dsp:txXfrm>
    </dsp:sp>
    <dsp:sp modelId="{1409A365-9A89-4B05-B8A4-7B6DB0D60CC1}">
      <dsp:nvSpPr>
        <dsp:cNvPr id="0" name=""/>
        <dsp:cNvSpPr/>
      </dsp:nvSpPr>
      <dsp:spPr>
        <a:xfrm>
          <a:off x="2972086" y="2569"/>
          <a:ext cx="8916258" cy="756857"/>
        </a:xfrm>
        <a:prstGeom prst="rect">
          <a:avLst/>
        </a:prstGeom>
        <a:solidFill>
          <a:schemeClr val="accent2">
            <a:tint val="40000"/>
            <a:alpha val="90000"/>
            <a:hueOff val="-1857840"/>
            <a:satOff val="3922"/>
            <a:lumOff val="404"/>
            <a:alphaOff val="0"/>
          </a:schemeClr>
        </a:solidFill>
        <a:ln w="15875" cap="flat" cmpd="sng" algn="ctr">
          <a:solidFill>
            <a:schemeClr val="accent2">
              <a:tint val="40000"/>
              <a:alpha val="90000"/>
              <a:hueOff val="-1857840"/>
              <a:satOff val="3922"/>
              <a:lumOff val="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0864" tIns="292100" rIns="180864" bIns="292100" numCol="1" spcCol="1270" anchor="ctr" anchorCtr="0">
          <a:noAutofit/>
        </a:bodyPr>
        <a:lstStyle/>
        <a:p>
          <a:pPr marL="0" lvl="0" indent="0" algn="l" defTabSz="1022350">
            <a:lnSpc>
              <a:spcPct val="90000"/>
            </a:lnSpc>
            <a:spcBef>
              <a:spcPct val="0"/>
            </a:spcBef>
            <a:spcAft>
              <a:spcPct val="35000"/>
            </a:spcAft>
            <a:buNone/>
          </a:pPr>
          <a:r>
            <a:rPr lang="en-US" sz="2300" kern="1200" dirty="0"/>
            <a:t>CAN INFLUENCE: Part of the Evolving CAEECC Working Group (ECWG) role is to figure out the new “enabling language” for 2024 and beyond.</a:t>
          </a:r>
        </a:p>
      </dsp:txBody>
      <dsp:txXfrm>
        <a:off x="2972086" y="2569"/>
        <a:ext cx="8916258" cy="7568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DC494-1E8E-4BEB-92B2-361F11FF0196}">
      <dsp:nvSpPr>
        <dsp:cNvPr id="0" name=""/>
        <dsp:cNvSpPr/>
      </dsp:nvSpPr>
      <dsp:spPr>
        <a:xfrm>
          <a:off x="3631294" y="219654"/>
          <a:ext cx="4359301" cy="1513928"/>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443679-D4B8-4951-BDD2-E2188694C9BE}">
      <dsp:nvSpPr>
        <dsp:cNvPr id="0" name=""/>
        <dsp:cNvSpPr/>
      </dsp:nvSpPr>
      <dsp:spPr>
        <a:xfrm>
          <a:off x="5395291" y="3926750"/>
          <a:ext cx="844825" cy="540688"/>
        </a:xfrm>
        <a:prstGeom prst="downArrow">
          <a:avLst/>
        </a:prstGeom>
        <a:solidFill>
          <a:schemeClr val="dk2">
            <a:tint val="6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B24B50-E026-4B5C-AEAC-D529086F5A43}">
      <dsp:nvSpPr>
        <dsp:cNvPr id="0" name=""/>
        <dsp:cNvSpPr/>
      </dsp:nvSpPr>
      <dsp:spPr>
        <a:xfrm>
          <a:off x="826404" y="4278147"/>
          <a:ext cx="10115121" cy="1013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a:t>CPUC Decisions That Set Policies &amp; Program Direction</a:t>
          </a:r>
        </a:p>
      </dsp:txBody>
      <dsp:txXfrm>
        <a:off x="826404" y="4278147"/>
        <a:ext cx="10115121" cy="1013791"/>
      </dsp:txXfrm>
    </dsp:sp>
    <dsp:sp modelId="{FE8ED9E6-EFDC-4017-BB54-8C45E3429D28}">
      <dsp:nvSpPr>
        <dsp:cNvPr id="0" name=""/>
        <dsp:cNvSpPr/>
      </dsp:nvSpPr>
      <dsp:spPr>
        <a:xfrm>
          <a:off x="5216187" y="1850506"/>
          <a:ext cx="1520686" cy="1520686"/>
        </a:xfrm>
        <a:prstGeom prst="ellipse">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Energy Efficiency Policy Manual</a:t>
          </a:r>
        </a:p>
      </dsp:txBody>
      <dsp:txXfrm>
        <a:off x="5438886" y="2073205"/>
        <a:ext cx="1075288" cy="1075288"/>
      </dsp:txXfrm>
    </dsp:sp>
    <dsp:sp modelId="{FD25F6B0-AC7D-43AB-BB87-34B4BDAC381B}">
      <dsp:nvSpPr>
        <dsp:cNvPr id="0" name=""/>
        <dsp:cNvSpPr/>
      </dsp:nvSpPr>
      <dsp:spPr>
        <a:xfrm>
          <a:off x="4128052" y="709653"/>
          <a:ext cx="1520686" cy="1520686"/>
        </a:xfrm>
        <a:prstGeom prst="ellipse">
          <a:avLst/>
        </a:prstGeom>
        <a:solidFill>
          <a:schemeClr val="tx2">
            <a:lumMod val="60000"/>
            <a:lumOff val="40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Rules of Practice &amp; Procedure</a:t>
          </a:r>
        </a:p>
      </dsp:txBody>
      <dsp:txXfrm>
        <a:off x="4350751" y="932352"/>
        <a:ext cx="1075288" cy="1075288"/>
      </dsp:txXfrm>
    </dsp:sp>
    <dsp:sp modelId="{B5DECDF1-C8A3-4FEE-922D-20478D36D5AD}">
      <dsp:nvSpPr>
        <dsp:cNvPr id="0" name=""/>
        <dsp:cNvSpPr/>
      </dsp:nvSpPr>
      <dsp:spPr>
        <a:xfrm>
          <a:off x="5682531" y="341985"/>
          <a:ext cx="1520686" cy="1520686"/>
        </a:xfrm>
        <a:prstGeom prst="ellipse">
          <a:avLst/>
        </a:prstGeom>
        <a:solidFill>
          <a:schemeClr val="tx2">
            <a:lumMod val="40000"/>
            <a:lumOff val="60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prstClr val="white"/>
              </a:solidFill>
              <a:latin typeface="Calibri" panose="020F0502020204030204"/>
              <a:ea typeface="+mn-ea"/>
              <a:cs typeface="+mn-cs"/>
            </a:rPr>
            <a:t>California</a:t>
          </a:r>
          <a:r>
            <a:rPr lang="en-US" sz="1800" kern="1200"/>
            <a:t> Public Utilities Code</a:t>
          </a:r>
        </a:p>
      </dsp:txBody>
      <dsp:txXfrm>
        <a:off x="5905230" y="564684"/>
        <a:ext cx="1075288" cy="1075288"/>
      </dsp:txXfrm>
    </dsp:sp>
    <dsp:sp modelId="{3E086AFC-B283-4587-A797-34010ACE0E1B}">
      <dsp:nvSpPr>
        <dsp:cNvPr id="0" name=""/>
        <dsp:cNvSpPr/>
      </dsp:nvSpPr>
      <dsp:spPr>
        <a:xfrm>
          <a:off x="3452191" y="33793"/>
          <a:ext cx="4731025" cy="3784820"/>
        </a:xfrm>
        <a:prstGeom prst="funnel">
          <a:avLst/>
        </a:prstGeom>
        <a:solidFill>
          <a:schemeClr val="lt2">
            <a:alpha val="4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F2AE8-DCC2-4D06-B113-3B58475C7115}">
      <dsp:nvSpPr>
        <dsp:cNvPr id="0" name=""/>
        <dsp:cNvSpPr/>
      </dsp:nvSpPr>
      <dsp:spPr>
        <a:xfrm>
          <a:off x="5747230" y="2484184"/>
          <a:ext cx="3036226" cy="3036226"/>
        </a:xfrm>
        <a:prstGeom prst="gear9">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Cost-Effective Programs</a:t>
          </a:r>
        </a:p>
      </dsp:txBody>
      <dsp:txXfrm>
        <a:off x="6357646" y="3195405"/>
        <a:ext cx="1815394" cy="1560683"/>
      </dsp:txXfrm>
    </dsp:sp>
    <dsp:sp modelId="{9A93DC97-3B0A-44C0-AEF6-B5F2E532D144}">
      <dsp:nvSpPr>
        <dsp:cNvPr id="0" name=""/>
        <dsp:cNvSpPr/>
      </dsp:nvSpPr>
      <dsp:spPr>
        <a:xfrm>
          <a:off x="3980698" y="1766531"/>
          <a:ext cx="2208164" cy="2208164"/>
        </a:xfrm>
        <a:prstGeom prst="gear6">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Energy Planning &amp; Goals</a:t>
          </a:r>
        </a:p>
      </dsp:txBody>
      <dsp:txXfrm>
        <a:off x="4536610" y="2325803"/>
        <a:ext cx="1096340" cy="1089620"/>
      </dsp:txXfrm>
    </dsp:sp>
    <dsp:sp modelId="{CBB38AC9-6142-4797-A3FE-23EA7B09D9AB}">
      <dsp:nvSpPr>
        <dsp:cNvPr id="0" name=""/>
        <dsp:cNvSpPr/>
      </dsp:nvSpPr>
      <dsp:spPr>
        <a:xfrm rot="20700000">
          <a:off x="5217496" y="243123"/>
          <a:ext cx="2163550" cy="2163550"/>
        </a:xfrm>
        <a:prstGeom prst="gear6">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a:t>Rely on EE First</a:t>
          </a:r>
        </a:p>
      </dsp:txBody>
      <dsp:txXfrm rot="-20700000">
        <a:off x="5692026" y="717653"/>
        <a:ext cx="1214490" cy="1214490"/>
      </dsp:txXfrm>
    </dsp:sp>
    <dsp:sp modelId="{7068D883-621F-4A3E-8C31-8FA0910CD35D}">
      <dsp:nvSpPr>
        <dsp:cNvPr id="0" name=""/>
        <dsp:cNvSpPr/>
      </dsp:nvSpPr>
      <dsp:spPr>
        <a:xfrm>
          <a:off x="5528593" y="2030793"/>
          <a:ext cx="3886369" cy="3886369"/>
        </a:xfrm>
        <a:prstGeom prst="circularArrow">
          <a:avLst>
            <a:gd name="adj1" fmla="val 4687"/>
            <a:gd name="adj2" fmla="val 299029"/>
            <a:gd name="adj3" fmla="val 2540797"/>
            <a:gd name="adj4" fmla="val 15809201"/>
            <a:gd name="adj5" fmla="val 5469"/>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99C4ADCD-84E1-483C-8053-5F30ACFECA77}">
      <dsp:nvSpPr>
        <dsp:cNvPr id="0" name=""/>
        <dsp:cNvSpPr/>
      </dsp:nvSpPr>
      <dsp:spPr>
        <a:xfrm rot="21131466">
          <a:off x="3457121" y="1524045"/>
          <a:ext cx="2823690" cy="2823690"/>
        </a:xfrm>
        <a:prstGeom prst="leftCircularArrow">
          <a:avLst>
            <a:gd name="adj1" fmla="val 6452"/>
            <a:gd name="adj2" fmla="val 429999"/>
            <a:gd name="adj3" fmla="val 10489124"/>
            <a:gd name="adj4" fmla="val 14837806"/>
            <a:gd name="adj5" fmla="val 7527"/>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B3C31C20-D007-4E41-BBD3-B11F32ECEA16}">
      <dsp:nvSpPr>
        <dsp:cNvPr id="0" name=""/>
        <dsp:cNvSpPr/>
      </dsp:nvSpPr>
      <dsp:spPr>
        <a:xfrm rot="318612">
          <a:off x="4756806" y="-50903"/>
          <a:ext cx="3044506" cy="3044506"/>
        </a:xfrm>
        <a:prstGeom prst="circularArrow">
          <a:avLst>
            <a:gd name="adj1" fmla="val 5984"/>
            <a:gd name="adj2" fmla="val 394124"/>
            <a:gd name="adj3" fmla="val 13313824"/>
            <a:gd name="adj4" fmla="val 10508221"/>
            <a:gd name="adj5" fmla="val 6981"/>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B7A0B-1E83-4869-992F-7AE124D2065B}">
      <dsp:nvSpPr>
        <dsp:cNvPr id="0" name=""/>
        <dsp:cNvSpPr/>
      </dsp:nvSpPr>
      <dsp:spPr>
        <a:xfrm>
          <a:off x="0" y="658753"/>
          <a:ext cx="1148278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8D0A4D-77AF-4387-B36D-D849120AD1C6}">
      <dsp:nvSpPr>
        <dsp:cNvPr id="0" name=""/>
        <dsp:cNvSpPr/>
      </dsp:nvSpPr>
      <dsp:spPr>
        <a:xfrm>
          <a:off x="574139" y="38833"/>
          <a:ext cx="10221212"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815" tIns="0" rIns="303815" bIns="0" numCol="1" spcCol="1270" anchor="ctr" anchorCtr="0">
          <a:noAutofit/>
        </a:bodyPr>
        <a:lstStyle/>
        <a:p>
          <a:pPr marL="0" lvl="0" indent="0" algn="l" defTabSz="1555750">
            <a:lnSpc>
              <a:spcPct val="90000"/>
            </a:lnSpc>
            <a:spcBef>
              <a:spcPct val="0"/>
            </a:spcBef>
            <a:spcAft>
              <a:spcPct val="35000"/>
            </a:spcAft>
            <a:buNone/>
          </a:pPr>
          <a:r>
            <a:rPr lang="en-US" sz="3500" kern="1200"/>
            <a:t>Participation Rules (e.g., Parties vs. Stakeholders)</a:t>
          </a:r>
        </a:p>
      </dsp:txBody>
      <dsp:txXfrm>
        <a:off x="634663" y="99357"/>
        <a:ext cx="10100164" cy="1118792"/>
      </dsp:txXfrm>
    </dsp:sp>
    <dsp:sp modelId="{FB74EF4B-0027-43B6-9B5B-EBAF3F425EED}">
      <dsp:nvSpPr>
        <dsp:cNvPr id="0" name=""/>
        <dsp:cNvSpPr/>
      </dsp:nvSpPr>
      <dsp:spPr>
        <a:xfrm>
          <a:off x="0" y="2563873"/>
          <a:ext cx="1148278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9C5B38-CEBD-4AB3-A8F1-A71BB62A979C}">
      <dsp:nvSpPr>
        <dsp:cNvPr id="0" name=""/>
        <dsp:cNvSpPr/>
      </dsp:nvSpPr>
      <dsp:spPr>
        <a:xfrm>
          <a:off x="589985" y="1943953"/>
          <a:ext cx="9999204"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815" tIns="0" rIns="303815" bIns="0" numCol="1" spcCol="1270" anchor="ctr" anchorCtr="0">
          <a:noAutofit/>
        </a:bodyPr>
        <a:lstStyle/>
        <a:p>
          <a:pPr marL="0" lvl="0" indent="0" algn="l" defTabSz="1555750">
            <a:lnSpc>
              <a:spcPct val="90000"/>
            </a:lnSpc>
            <a:spcBef>
              <a:spcPct val="0"/>
            </a:spcBef>
            <a:spcAft>
              <a:spcPct val="35000"/>
            </a:spcAft>
            <a:buNone/>
          </a:pPr>
          <a:r>
            <a:rPr lang="en-US" sz="3500" kern="1200"/>
            <a:t>Filing Requirements (e.g., dates, format, etc.)</a:t>
          </a:r>
        </a:p>
      </dsp:txBody>
      <dsp:txXfrm>
        <a:off x="650509" y="2004477"/>
        <a:ext cx="9878156" cy="1118792"/>
      </dsp:txXfrm>
    </dsp:sp>
    <dsp:sp modelId="{45D5B9E8-CC6B-40FE-9971-E0949CA48641}">
      <dsp:nvSpPr>
        <dsp:cNvPr id="0" name=""/>
        <dsp:cNvSpPr/>
      </dsp:nvSpPr>
      <dsp:spPr>
        <a:xfrm>
          <a:off x="0" y="4468994"/>
          <a:ext cx="11482780" cy="1058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902614-C04D-4806-854B-87D0AF85B30C}">
      <dsp:nvSpPr>
        <dsp:cNvPr id="0" name=""/>
        <dsp:cNvSpPr/>
      </dsp:nvSpPr>
      <dsp:spPr>
        <a:xfrm>
          <a:off x="574139" y="3849074"/>
          <a:ext cx="10690227" cy="1239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815" tIns="0" rIns="303815" bIns="0" numCol="1" spcCol="1270" anchor="ctr" anchorCtr="0">
          <a:noAutofit/>
        </a:bodyPr>
        <a:lstStyle/>
        <a:p>
          <a:pPr marL="0" lvl="0" indent="0" algn="l" defTabSz="1555750">
            <a:lnSpc>
              <a:spcPct val="90000"/>
            </a:lnSpc>
            <a:spcBef>
              <a:spcPct val="0"/>
            </a:spcBef>
            <a:spcAft>
              <a:spcPct val="35000"/>
            </a:spcAft>
            <a:buNone/>
          </a:pPr>
          <a:r>
            <a:rPr lang="en-US" sz="3500" kern="1200" dirty="0"/>
            <a:t>Intervenor Compensation (e.g., eligibility, process, etc.)</a:t>
          </a:r>
        </a:p>
      </dsp:txBody>
      <dsp:txXfrm>
        <a:off x="634663" y="3909598"/>
        <a:ext cx="10569179" cy="11187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4B6D-2F6B-4D38-9F6A-D5D6F9B7AFB1}">
      <dsp:nvSpPr>
        <dsp:cNvPr id="0" name=""/>
        <dsp:cNvSpPr/>
      </dsp:nvSpPr>
      <dsp:spPr>
        <a:xfrm>
          <a:off x="1463" y="1504685"/>
          <a:ext cx="2854441" cy="285444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7089" tIns="25400" rIns="157089" bIns="25400" numCol="1" spcCol="1270" anchor="ctr" anchorCtr="0">
          <a:noAutofit/>
        </a:bodyPr>
        <a:lstStyle/>
        <a:p>
          <a:pPr marL="0" lvl="0" indent="0" algn="ctr" defTabSz="889000">
            <a:lnSpc>
              <a:spcPct val="90000"/>
            </a:lnSpc>
            <a:spcBef>
              <a:spcPct val="0"/>
            </a:spcBef>
            <a:spcAft>
              <a:spcPct val="35000"/>
            </a:spcAft>
            <a:buNone/>
          </a:pPr>
          <a:r>
            <a:rPr lang="en-US" sz="2000" b="1" kern="1200"/>
            <a:t>Administrator Details</a:t>
          </a:r>
        </a:p>
      </dsp:txBody>
      <dsp:txXfrm>
        <a:off x="419486" y="1922708"/>
        <a:ext cx="2018395" cy="2018395"/>
      </dsp:txXfrm>
    </dsp:sp>
    <dsp:sp modelId="{D46F4A20-E35A-43DF-BF3A-4D084A5D182E}">
      <dsp:nvSpPr>
        <dsp:cNvPr id="0" name=""/>
        <dsp:cNvSpPr/>
      </dsp:nvSpPr>
      <dsp:spPr>
        <a:xfrm>
          <a:off x="2285017" y="1504685"/>
          <a:ext cx="2854441" cy="285444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7089" tIns="25400" rIns="157089" bIns="25400" numCol="1" spcCol="1270" anchor="ctr" anchorCtr="0">
          <a:noAutofit/>
        </a:bodyPr>
        <a:lstStyle/>
        <a:p>
          <a:pPr marL="0" lvl="0" indent="0" algn="ctr" defTabSz="889000">
            <a:lnSpc>
              <a:spcPct val="90000"/>
            </a:lnSpc>
            <a:spcBef>
              <a:spcPct val="0"/>
            </a:spcBef>
            <a:spcAft>
              <a:spcPct val="35000"/>
            </a:spcAft>
            <a:buNone/>
          </a:pPr>
          <a:r>
            <a:rPr lang="en-US" sz="2000" b="1" kern="1200"/>
            <a:t>Funding</a:t>
          </a:r>
        </a:p>
      </dsp:txBody>
      <dsp:txXfrm>
        <a:off x="2703040" y="1922708"/>
        <a:ext cx="2018395" cy="2018395"/>
      </dsp:txXfrm>
    </dsp:sp>
    <dsp:sp modelId="{4125E773-3100-4DD8-BF01-6387A93B72C0}">
      <dsp:nvSpPr>
        <dsp:cNvPr id="0" name=""/>
        <dsp:cNvSpPr/>
      </dsp:nvSpPr>
      <dsp:spPr>
        <a:xfrm>
          <a:off x="4568571" y="1504685"/>
          <a:ext cx="2854441" cy="285444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7089" tIns="25400" rIns="157089" bIns="25400" numCol="1" spcCol="1270" anchor="ctr" anchorCtr="0">
          <a:noAutofit/>
        </a:bodyPr>
        <a:lstStyle/>
        <a:p>
          <a:pPr marL="0" lvl="0" indent="0" algn="ctr" defTabSz="889000">
            <a:lnSpc>
              <a:spcPct val="90000"/>
            </a:lnSpc>
            <a:spcBef>
              <a:spcPct val="0"/>
            </a:spcBef>
            <a:spcAft>
              <a:spcPct val="35000"/>
            </a:spcAft>
            <a:buNone/>
          </a:pPr>
          <a:r>
            <a:rPr lang="en-US" sz="2000" b="1" kern="1200"/>
            <a:t>Cost-effectiveness</a:t>
          </a:r>
        </a:p>
      </dsp:txBody>
      <dsp:txXfrm>
        <a:off x="4986594" y="1922708"/>
        <a:ext cx="2018395" cy="2018395"/>
      </dsp:txXfrm>
    </dsp:sp>
    <dsp:sp modelId="{6841806F-0477-4418-A513-E4D25FC7188A}">
      <dsp:nvSpPr>
        <dsp:cNvPr id="0" name=""/>
        <dsp:cNvSpPr/>
      </dsp:nvSpPr>
      <dsp:spPr>
        <a:xfrm>
          <a:off x="6852124" y="1504685"/>
          <a:ext cx="2854441" cy="285444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7089" tIns="25400" rIns="157089" bIns="25400" numCol="1" spcCol="1270" anchor="ctr" anchorCtr="0">
          <a:noAutofit/>
        </a:bodyPr>
        <a:lstStyle/>
        <a:p>
          <a:pPr marL="0" lvl="0" indent="0" algn="ctr" defTabSz="889000">
            <a:lnSpc>
              <a:spcPct val="90000"/>
            </a:lnSpc>
            <a:spcBef>
              <a:spcPct val="0"/>
            </a:spcBef>
            <a:spcAft>
              <a:spcPct val="35000"/>
            </a:spcAft>
            <a:buNone/>
          </a:pPr>
          <a:r>
            <a:rPr lang="en-US" sz="2000" b="1" kern="1200"/>
            <a:t>Program Design</a:t>
          </a:r>
        </a:p>
      </dsp:txBody>
      <dsp:txXfrm>
        <a:off x="7270147" y="1922708"/>
        <a:ext cx="2018395" cy="2018395"/>
      </dsp:txXfrm>
    </dsp:sp>
    <dsp:sp modelId="{3A7F64EE-2984-4635-9DB7-17B8FFBD5C20}">
      <dsp:nvSpPr>
        <dsp:cNvPr id="0" name=""/>
        <dsp:cNvSpPr/>
      </dsp:nvSpPr>
      <dsp:spPr>
        <a:xfrm>
          <a:off x="9135678" y="1504685"/>
          <a:ext cx="2854441" cy="2854441"/>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7089" tIns="25400" rIns="157089" bIns="25400" numCol="1" spcCol="1270" anchor="ctr" anchorCtr="0">
          <a:noAutofit/>
        </a:bodyPr>
        <a:lstStyle/>
        <a:p>
          <a:pPr marL="0" lvl="0" indent="0" algn="ctr" defTabSz="889000">
            <a:lnSpc>
              <a:spcPct val="90000"/>
            </a:lnSpc>
            <a:spcBef>
              <a:spcPct val="0"/>
            </a:spcBef>
            <a:spcAft>
              <a:spcPct val="35000"/>
            </a:spcAft>
            <a:buNone/>
          </a:pPr>
          <a:r>
            <a:rPr lang="en-US" sz="2000" b="1" kern="1200"/>
            <a:t>Implementation Oversight</a:t>
          </a:r>
        </a:p>
      </dsp:txBody>
      <dsp:txXfrm>
        <a:off x="9553701" y="1922708"/>
        <a:ext cx="2018395" cy="20183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A3E41-DAA1-4580-AA36-97AC52436AF2}">
      <dsp:nvSpPr>
        <dsp:cNvPr id="0" name=""/>
        <dsp:cNvSpPr/>
      </dsp:nvSpPr>
      <dsp:spPr>
        <a:xfrm rot="5400000">
          <a:off x="-324476" y="331409"/>
          <a:ext cx="2163178" cy="151422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Decision Makers</a:t>
          </a:r>
        </a:p>
      </dsp:txBody>
      <dsp:txXfrm rot="-5400000">
        <a:off x="1" y="764044"/>
        <a:ext cx="1514224" cy="648954"/>
      </dsp:txXfrm>
    </dsp:sp>
    <dsp:sp modelId="{149716C1-A3CE-433D-BA9E-91D970D9129E}">
      <dsp:nvSpPr>
        <dsp:cNvPr id="0" name=""/>
        <dsp:cNvSpPr/>
      </dsp:nvSpPr>
      <dsp:spPr>
        <a:xfrm rot="5400000">
          <a:off x="6062993" y="-4548768"/>
          <a:ext cx="1406066" cy="105036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Commissioners</a:t>
          </a:r>
        </a:p>
        <a:p>
          <a:pPr marL="285750" lvl="1" indent="-285750" algn="l" defTabSz="1333500">
            <a:lnSpc>
              <a:spcPct val="90000"/>
            </a:lnSpc>
            <a:spcBef>
              <a:spcPct val="0"/>
            </a:spcBef>
            <a:spcAft>
              <a:spcPct val="15000"/>
            </a:spcAft>
            <a:buChar char="•"/>
          </a:pPr>
          <a:r>
            <a:rPr lang="en-US" sz="3000" kern="1200" dirty="0"/>
            <a:t>Administrative Law Judges (ALJs)</a:t>
          </a:r>
        </a:p>
        <a:p>
          <a:pPr marL="285750" lvl="1" indent="-285750" algn="l" defTabSz="1333500">
            <a:lnSpc>
              <a:spcPct val="90000"/>
            </a:lnSpc>
            <a:spcBef>
              <a:spcPct val="0"/>
            </a:spcBef>
            <a:spcAft>
              <a:spcPct val="15000"/>
            </a:spcAft>
            <a:buChar char="•"/>
          </a:pPr>
          <a:r>
            <a:rPr lang="en-US" sz="3000" kern="1200" dirty="0"/>
            <a:t>Advisors</a:t>
          </a:r>
        </a:p>
      </dsp:txBody>
      <dsp:txXfrm rot="-5400000">
        <a:off x="1514224" y="68639"/>
        <a:ext cx="10434966" cy="1268790"/>
      </dsp:txXfrm>
    </dsp:sp>
    <dsp:sp modelId="{D9A80D12-5765-43F0-8045-E1C8B92029C2}">
      <dsp:nvSpPr>
        <dsp:cNvPr id="0" name=""/>
        <dsp:cNvSpPr/>
      </dsp:nvSpPr>
      <dsp:spPr>
        <a:xfrm rot="5400000">
          <a:off x="-324476" y="2305401"/>
          <a:ext cx="2163178" cy="151422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CPUC Staff</a:t>
          </a:r>
        </a:p>
      </dsp:txBody>
      <dsp:txXfrm rot="-5400000">
        <a:off x="1" y="2738036"/>
        <a:ext cx="1514224" cy="648954"/>
      </dsp:txXfrm>
    </dsp:sp>
    <dsp:sp modelId="{1C2DF943-6DCE-4464-9E3D-BF55E4FF43D7}">
      <dsp:nvSpPr>
        <dsp:cNvPr id="0" name=""/>
        <dsp:cNvSpPr/>
      </dsp:nvSpPr>
      <dsp:spPr>
        <a:xfrm rot="5400000">
          <a:off x="6062993" y="-2567844"/>
          <a:ext cx="1406066" cy="105036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Energy Division (ED or CPUC Staff)</a:t>
          </a:r>
        </a:p>
        <a:p>
          <a:pPr marL="285750" lvl="1" indent="-285750" algn="l" defTabSz="1333500">
            <a:lnSpc>
              <a:spcPct val="90000"/>
            </a:lnSpc>
            <a:spcBef>
              <a:spcPct val="0"/>
            </a:spcBef>
            <a:spcAft>
              <a:spcPct val="15000"/>
            </a:spcAft>
            <a:buChar char="•"/>
          </a:pPr>
          <a:r>
            <a:rPr lang="en-US" sz="3000" kern="1200" dirty="0"/>
            <a:t>Public Advocates Office (PAO, </a:t>
          </a:r>
          <a:r>
            <a:rPr lang="en-US" sz="3000" kern="1200" dirty="0" err="1"/>
            <a:t>CalPAO</a:t>
          </a:r>
          <a:r>
            <a:rPr lang="en-US" sz="3000" kern="1200" dirty="0"/>
            <a:t>, </a:t>
          </a:r>
          <a:r>
            <a:rPr lang="en-US" sz="3000" kern="1200" dirty="0" err="1"/>
            <a:t>CalAdvocates</a:t>
          </a:r>
          <a:r>
            <a:rPr lang="en-US" sz="3000" kern="1200" dirty="0"/>
            <a:t>)</a:t>
          </a:r>
        </a:p>
      </dsp:txBody>
      <dsp:txXfrm rot="-5400000">
        <a:off x="1514224" y="2049563"/>
        <a:ext cx="10434966" cy="1268790"/>
      </dsp:txXfrm>
    </dsp:sp>
    <dsp:sp modelId="{20405FCB-16A3-4974-91AB-C26A1E4060B9}">
      <dsp:nvSpPr>
        <dsp:cNvPr id="0" name=""/>
        <dsp:cNvSpPr/>
      </dsp:nvSpPr>
      <dsp:spPr>
        <a:xfrm rot="5400000">
          <a:off x="-324476" y="4279393"/>
          <a:ext cx="2163178" cy="151422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Stakeholders</a:t>
          </a:r>
        </a:p>
      </dsp:txBody>
      <dsp:txXfrm rot="-5400000">
        <a:off x="1" y="4712028"/>
        <a:ext cx="1514224" cy="648954"/>
      </dsp:txXfrm>
    </dsp:sp>
    <dsp:sp modelId="{5B52DDBC-D23B-4DBA-8310-17B02103B904}">
      <dsp:nvSpPr>
        <dsp:cNvPr id="0" name=""/>
        <dsp:cNvSpPr/>
      </dsp:nvSpPr>
      <dsp:spPr>
        <a:xfrm rot="5400000">
          <a:off x="6062993" y="-579355"/>
          <a:ext cx="1406066" cy="105036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a:t>Party: </a:t>
          </a:r>
          <a:r>
            <a:rPr lang="en-US" sz="2500" b="0" i="0" kern="1200"/>
            <a:t>a person or organization that formally participates in a proceeding</a:t>
          </a:r>
          <a:endParaRPr lang="en-US" sz="2500" kern="1200"/>
        </a:p>
        <a:p>
          <a:pPr marL="228600" lvl="1" indent="-228600" algn="l" defTabSz="1111250">
            <a:lnSpc>
              <a:spcPct val="90000"/>
            </a:lnSpc>
            <a:spcBef>
              <a:spcPct val="0"/>
            </a:spcBef>
            <a:spcAft>
              <a:spcPct val="15000"/>
            </a:spcAft>
            <a:buChar char="•"/>
          </a:pPr>
          <a:r>
            <a:rPr lang="en-US" sz="2500" kern="1200"/>
            <a:t>Administrators: oversee a portfolio of programs to achieve goals</a:t>
          </a:r>
        </a:p>
        <a:p>
          <a:pPr marL="228600" lvl="1" indent="-228600" algn="l" defTabSz="1111250">
            <a:lnSpc>
              <a:spcPct val="90000"/>
            </a:lnSpc>
            <a:spcBef>
              <a:spcPct val="0"/>
            </a:spcBef>
            <a:spcAft>
              <a:spcPct val="15000"/>
            </a:spcAft>
            <a:buChar char="•"/>
          </a:pPr>
          <a:r>
            <a:rPr lang="en-US" sz="2500" kern="1200" dirty="0"/>
            <a:t>Implementers: design, propose, implement programs through solicitations</a:t>
          </a:r>
        </a:p>
      </dsp:txBody>
      <dsp:txXfrm rot="-5400000">
        <a:off x="1514224" y="4038052"/>
        <a:ext cx="10434966" cy="12687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F2738-F5F9-4393-B108-11BE907C231E}">
      <dsp:nvSpPr>
        <dsp:cNvPr id="0" name=""/>
        <dsp:cNvSpPr/>
      </dsp:nvSpPr>
      <dsp:spPr>
        <a:xfrm>
          <a:off x="2962185" y="568767"/>
          <a:ext cx="4567181" cy="3985423"/>
        </a:xfrm>
        <a:prstGeom prst="blockArc">
          <a:avLst>
            <a:gd name="adj1" fmla="val 10788330"/>
            <a:gd name="adj2" fmla="val 16483342"/>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61A7BE-26BA-4EB3-B8E1-F44C43F2B031}">
      <dsp:nvSpPr>
        <dsp:cNvPr id="0" name=""/>
        <dsp:cNvSpPr/>
      </dsp:nvSpPr>
      <dsp:spPr>
        <a:xfrm>
          <a:off x="3077300" y="517143"/>
          <a:ext cx="4336931" cy="4119657"/>
        </a:xfrm>
        <a:prstGeom prst="blockArc">
          <a:avLst>
            <a:gd name="adj1" fmla="val 5069292"/>
            <a:gd name="adj2" fmla="val 10815895"/>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F5B472-6417-4654-95C2-85137049BD64}">
      <dsp:nvSpPr>
        <dsp:cNvPr id="0" name=""/>
        <dsp:cNvSpPr/>
      </dsp:nvSpPr>
      <dsp:spPr>
        <a:xfrm>
          <a:off x="3155364" y="458650"/>
          <a:ext cx="5241750" cy="4280832"/>
        </a:xfrm>
        <a:prstGeom prst="blockArc">
          <a:avLst>
            <a:gd name="adj1" fmla="val 21544794"/>
            <a:gd name="adj2" fmla="val 6016905"/>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6C12B1-7546-4B3E-84C3-A24F5B0D4824}">
      <dsp:nvSpPr>
        <dsp:cNvPr id="0" name=""/>
        <dsp:cNvSpPr/>
      </dsp:nvSpPr>
      <dsp:spPr>
        <a:xfrm>
          <a:off x="3397214" y="447181"/>
          <a:ext cx="4758225" cy="4169623"/>
        </a:xfrm>
        <a:prstGeom prst="blockArc">
          <a:avLst>
            <a:gd name="adj1" fmla="val 15534945"/>
            <a:gd name="adj2" fmla="val 64133"/>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8D79AA-B8B2-4558-B127-44A86972A546}">
      <dsp:nvSpPr>
        <dsp:cNvPr id="0" name=""/>
        <dsp:cNvSpPr/>
      </dsp:nvSpPr>
      <dsp:spPr>
        <a:xfrm>
          <a:off x="4521360" y="1658040"/>
          <a:ext cx="1819995" cy="181999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ts val="200"/>
            </a:spcAft>
            <a:buNone/>
          </a:pPr>
          <a:r>
            <a:rPr lang="en-US" sz="2000" kern="1200" dirty="0"/>
            <a:t>PG&amp;E</a:t>
          </a:r>
        </a:p>
        <a:p>
          <a:pPr marL="0" lvl="0" indent="0" algn="ctr" defTabSz="889000">
            <a:lnSpc>
              <a:spcPct val="100000"/>
            </a:lnSpc>
            <a:spcBef>
              <a:spcPct val="0"/>
            </a:spcBef>
            <a:spcAft>
              <a:spcPts val="200"/>
            </a:spcAft>
            <a:buNone/>
          </a:pPr>
          <a:r>
            <a:rPr lang="en-US" sz="2000" kern="1200" dirty="0"/>
            <a:t>SCE</a:t>
          </a:r>
        </a:p>
        <a:p>
          <a:pPr marL="0" lvl="0" indent="0" algn="ctr" defTabSz="889000">
            <a:lnSpc>
              <a:spcPct val="100000"/>
            </a:lnSpc>
            <a:spcBef>
              <a:spcPct val="0"/>
            </a:spcBef>
            <a:spcAft>
              <a:spcPts val="200"/>
            </a:spcAft>
            <a:buNone/>
          </a:pPr>
          <a:r>
            <a:rPr lang="en-US" sz="2000" kern="1200" dirty="0"/>
            <a:t>SDG&amp;E</a:t>
          </a:r>
        </a:p>
        <a:p>
          <a:pPr marL="0" lvl="0" indent="0" algn="ctr" defTabSz="889000">
            <a:lnSpc>
              <a:spcPct val="100000"/>
            </a:lnSpc>
            <a:spcBef>
              <a:spcPct val="0"/>
            </a:spcBef>
            <a:spcAft>
              <a:spcPts val="200"/>
            </a:spcAft>
            <a:buNone/>
          </a:pPr>
          <a:r>
            <a:rPr lang="en-US" sz="2000" kern="1200" dirty="0"/>
            <a:t>SCG</a:t>
          </a:r>
        </a:p>
      </dsp:txBody>
      <dsp:txXfrm>
        <a:off x="4787892" y="1924572"/>
        <a:ext cx="1286931" cy="1286931"/>
      </dsp:txXfrm>
    </dsp:sp>
    <dsp:sp modelId="{2BE2FBEB-B7F9-477D-9973-A1DE8E6580A7}">
      <dsp:nvSpPr>
        <dsp:cNvPr id="0" name=""/>
        <dsp:cNvSpPr/>
      </dsp:nvSpPr>
      <dsp:spPr>
        <a:xfrm>
          <a:off x="4181935" y="-177638"/>
          <a:ext cx="2445832" cy="162689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Oversee portfolio of mostly third-party programs</a:t>
          </a:r>
        </a:p>
      </dsp:txBody>
      <dsp:txXfrm>
        <a:off x="4540119" y="60615"/>
        <a:ext cx="1729464" cy="1150388"/>
      </dsp:txXfrm>
    </dsp:sp>
    <dsp:sp modelId="{060A304A-0C12-4365-A764-A62DB65B3F0B}">
      <dsp:nvSpPr>
        <dsp:cNvPr id="0" name=""/>
        <dsp:cNvSpPr/>
      </dsp:nvSpPr>
      <dsp:spPr>
        <a:xfrm>
          <a:off x="6729517" y="1626210"/>
          <a:ext cx="1957407" cy="188365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Collect EE $ from electric &amp; gas customers</a:t>
          </a:r>
        </a:p>
      </dsp:txBody>
      <dsp:txXfrm>
        <a:off x="7016173" y="1902065"/>
        <a:ext cx="1384095" cy="1331945"/>
      </dsp:txXfrm>
    </dsp:sp>
    <dsp:sp modelId="{C1D58474-4399-47BF-AA95-B41B32E1A938}">
      <dsp:nvSpPr>
        <dsp:cNvPr id="0" name=""/>
        <dsp:cNvSpPr/>
      </dsp:nvSpPr>
      <dsp:spPr>
        <a:xfrm>
          <a:off x="4131925" y="3683018"/>
          <a:ext cx="2598864" cy="16344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Priority = deliver energy savings whose benefits exceed costs</a:t>
          </a:r>
        </a:p>
      </dsp:txBody>
      <dsp:txXfrm>
        <a:off x="4512520" y="3922385"/>
        <a:ext cx="1837674" cy="1155765"/>
      </dsp:txXfrm>
    </dsp:sp>
    <dsp:sp modelId="{5805C499-1B2E-4EE3-9A0F-D642CB8E6D76}">
      <dsp:nvSpPr>
        <dsp:cNvPr id="0" name=""/>
        <dsp:cNvSpPr/>
      </dsp:nvSpPr>
      <dsp:spPr>
        <a:xfrm>
          <a:off x="2370824" y="1820718"/>
          <a:ext cx="1885464" cy="149464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Must achieve goals set by the CPUC </a:t>
          </a:r>
        </a:p>
      </dsp:txBody>
      <dsp:txXfrm>
        <a:off x="2646944" y="2039603"/>
        <a:ext cx="1333224" cy="10568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BBEA4-5DF1-402E-9934-F06470A50344}">
      <dsp:nvSpPr>
        <dsp:cNvPr id="0" name=""/>
        <dsp:cNvSpPr/>
      </dsp:nvSpPr>
      <dsp:spPr>
        <a:xfrm>
          <a:off x="0" y="2917"/>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The Utility Reform Network (TURN)</a:t>
          </a:r>
        </a:p>
      </dsp:txBody>
      <dsp:txXfrm>
        <a:off x="30996" y="33913"/>
        <a:ext cx="11560164" cy="572961"/>
      </dsp:txXfrm>
    </dsp:sp>
    <dsp:sp modelId="{E1E7CAC0-2B41-48A8-9F31-F1535A0482FD}">
      <dsp:nvSpPr>
        <dsp:cNvPr id="0" name=""/>
        <dsp:cNvSpPr/>
      </dsp:nvSpPr>
      <dsp:spPr>
        <a:xfrm>
          <a:off x="0" y="649711"/>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Natural Resources Defense Council (NRDC)</a:t>
          </a:r>
        </a:p>
      </dsp:txBody>
      <dsp:txXfrm>
        <a:off x="30996" y="680707"/>
        <a:ext cx="11560164" cy="572961"/>
      </dsp:txXfrm>
    </dsp:sp>
    <dsp:sp modelId="{8B0CCF1E-55B2-4744-9F66-E44E2895D35A}">
      <dsp:nvSpPr>
        <dsp:cNvPr id="0" name=""/>
        <dsp:cNvSpPr/>
      </dsp:nvSpPr>
      <dsp:spPr>
        <a:xfrm>
          <a:off x="0" y="1296506"/>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California Efficiency + Demand Management Council (CEDMC)</a:t>
          </a:r>
        </a:p>
      </dsp:txBody>
      <dsp:txXfrm>
        <a:off x="30996" y="1327502"/>
        <a:ext cx="11560164" cy="572961"/>
      </dsp:txXfrm>
    </dsp:sp>
    <dsp:sp modelId="{941C5317-3493-46C5-981C-3C3A6837B0B8}">
      <dsp:nvSpPr>
        <dsp:cNvPr id="0" name=""/>
        <dsp:cNvSpPr/>
      </dsp:nvSpPr>
      <dsp:spPr>
        <a:xfrm>
          <a:off x="0" y="1943300"/>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Small Business Utility Advocates (SBUA)</a:t>
          </a:r>
        </a:p>
      </dsp:txBody>
      <dsp:txXfrm>
        <a:off x="30996" y="1974296"/>
        <a:ext cx="11560164" cy="572961"/>
      </dsp:txXfrm>
    </dsp:sp>
    <dsp:sp modelId="{7BEF0CD0-50E4-40E2-8F62-66939A8D38F6}">
      <dsp:nvSpPr>
        <dsp:cNvPr id="0" name=""/>
        <dsp:cNvSpPr/>
      </dsp:nvSpPr>
      <dsp:spPr>
        <a:xfrm>
          <a:off x="0" y="2590094"/>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Program Implementers</a:t>
          </a:r>
        </a:p>
      </dsp:txBody>
      <dsp:txXfrm>
        <a:off x="30996" y="2621090"/>
        <a:ext cx="11560164" cy="572961"/>
      </dsp:txXfrm>
    </dsp:sp>
    <dsp:sp modelId="{D58A8461-01A0-4011-B09E-A2910362CFCD}">
      <dsp:nvSpPr>
        <dsp:cNvPr id="0" name=""/>
        <dsp:cNvSpPr/>
      </dsp:nvSpPr>
      <dsp:spPr>
        <a:xfrm>
          <a:off x="0" y="3236888"/>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Local Governments</a:t>
          </a:r>
        </a:p>
      </dsp:txBody>
      <dsp:txXfrm>
        <a:off x="30996" y="3267884"/>
        <a:ext cx="11560164" cy="572961"/>
      </dsp:txXfrm>
    </dsp:sp>
    <dsp:sp modelId="{32CBDA6A-C07F-4A05-B457-66EDB219EB5A}">
      <dsp:nvSpPr>
        <dsp:cNvPr id="0" name=""/>
        <dsp:cNvSpPr/>
      </dsp:nvSpPr>
      <dsp:spPr>
        <a:xfrm>
          <a:off x="0" y="3883682"/>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Labor Unions</a:t>
          </a:r>
        </a:p>
      </dsp:txBody>
      <dsp:txXfrm>
        <a:off x="30996" y="3914678"/>
        <a:ext cx="11560164" cy="572961"/>
      </dsp:txXfrm>
    </dsp:sp>
    <dsp:sp modelId="{BEDD38FB-85A6-4D11-8D1C-60D160DFE840}">
      <dsp:nvSpPr>
        <dsp:cNvPr id="0" name=""/>
        <dsp:cNvSpPr/>
      </dsp:nvSpPr>
      <dsp:spPr>
        <a:xfrm>
          <a:off x="0" y="4530476"/>
          <a:ext cx="11622156" cy="63495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200"/>
            </a:spcAft>
            <a:buNone/>
          </a:pPr>
          <a:r>
            <a:rPr lang="en-US" sz="3200" kern="1200">
              <a:solidFill>
                <a:schemeClr val="accent2">
                  <a:lumMod val="50000"/>
                </a:schemeClr>
              </a:solidFill>
            </a:rPr>
            <a:t>Public Advocates Office</a:t>
          </a:r>
        </a:p>
      </dsp:txBody>
      <dsp:txXfrm>
        <a:off x="30996" y="4561472"/>
        <a:ext cx="11560164" cy="5729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9B515-F025-43E2-B518-1480109DEF6B}">
      <dsp:nvSpPr>
        <dsp:cNvPr id="0" name=""/>
        <dsp:cNvSpPr/>
      </dsp:nvSpPr>
      <dsp:spPr>
        <a:xfrm>
          <a:off x="1046322" y="318455"/>
          <a:ext cx="9827216" cy="34349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E3C801-7331-4BE3-9218-28CA4120F1AF}">
      <dsp:nvSpPr>
        <dsp:cNvPr id="0" name=""/>
        <dsp:cNvSpPr/>
      </dsp:nvSpPr>
      <dsp:spPr>
        <a:xfrm>
          <a:off x="5965" y="1192567"/>
          <a:ext cx="2869380" cy="1590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Commission sets policies &amp; approves goals based on potential study</a:t>
          </a:r>
        </a:p>
      </dsp:txBody>
      <dsp:txXfrm>
        <a:off x="83587" y="1270189"/>
        <a:ext cx="2714136" cy="1434846"/>
      </dsp:txXfrm>
    </dsp:sp>
    <dsp:sp modelId="{A600A2A4-FBEB-433A-B35B-553BE566777C}">
      <dsp:nvSpPr>
        <dsp:cNvPr id="0" name=""/>
        <dsp:cNvSpPr/>
      </dsp:nvSpPr>
      <dsp:spPr>
        <a:xfrm>
          <a:off x="3018815" y="1192567"/>
          <a:ext cx="2869380" cy="1590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Administrators submit applications to meet goals &amp; policy guidance</a:t>
          </a:r>
        </a:p>
      </dsp:txBody>
      <dsp:txXfrm>
        <a:off x="3096437" y="1270189"/>
        <a:ext cx="2714136" cy="1434846"/>
      </dsp:txXfrm>
    </dsp:sp>
    <dsp:sp modelId="{0A3F0CBB-C489-4EA5-BB9B-5E70CB181FDB}">
      <dsp:nvSpPr>
        <dsp:cNvPr id="0" name=""/>
        <dsp:cNvSpPr/>
      </dsp:nvSpPr>
      <dsp:spPr>
        <a:xfrm>
          <a:off x="6031665" y="1192567"/>
          <a:ext cx="2869380" cy="1590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Parties influence applications through proceeding </a:t>
          </a:r>
        </a:p>
      </dsp:txBody>
      <dsp:txXfrm>
        <a:off x="6109287" y="1270189"/>
        <a:ext cx="2714136" cy="1434846"/>
      </dsp:txXfrm>
    </dsp:sp>
    <dsp:sp modelId="{F9608138-DEA0-49A8-9DA0-BFEEF3DED0AD}">
      <dsp:nvSpPr>
        <dsp:cNvPr id="0" name=""/>
        <dsp:cNvSpPr/>
      </dsp:nvSpPr>
      <dsp:spPr>
        <a:xfrm>
          <a:off x="9044515" y="1192567"/>
          <a:ext cx="2869380" cy="15900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Assigned Commissioner/ALJ drafts decision &amp; full Commission adopts (or not)</a:t>
          </a:r>
        </a:p>
      </dsp:txBody>
      <dsp:txXfrm>
        <a:off x="9122137" y="1270189"/>
        <a:ext cx="2714136" cy="143484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CF60E-E95D-4AF0-BD20-70E7224667FD}"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7ECA6D-13D6-49BD-84F0-DE20B08A88F4}" type="slidenum">
              <a:rPr lang="en-US" smtClean="0"/>
              <a:t>‹#›</a:t>
            </a:fld>
            <a:endParaRPr lang="en-US"/>
          </a:p>
        </p:txBody>
      </p:sp>
    </p:spTree>
    <p:extLst>
      <p:ext uri="{BB962C8B-B14F-4D97-AF65-F5344CB8AC3E}">
        <p14:creationId xmlns:p14="http://schemas.microsoft.com/office/powerpoint/2010/main" val="1020808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a:t>
            </a:fld>
            <a:endParaRPr lang="en-US"/>
          </a:p>
        </p:txBody>
      </p:sp>
    </p:spTree>
    <p:extLst>
      <p:ext uri="{BB962C8B-B14F-4D97-AF65-F5344CB8AC3E}">
        <p14:creationId xmlns:p14="http://schemas.microsoft.com/office/powerpoint/2010/main" val="7849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Where are some of the conflicts?</a:t>
            </a:r>
          </a:p>
          <a:p>
            <a:pPr marL="171450" indent="-171450">
              <a:buFontTx/>
              <a:buChar char="-"/>
            </a:pPr>
            <a:r>
              <a:rPr lang="en-US" dirty="0"/>
              <a:t>Conflicts due to mission</a:t>
            </a:r>
          </a:p>
          <a:p>
            <a:pPr marL="171450" indent="-171450">
              <a:buFontTx/>
              <a:buChar char="-"/>
            </a:pPr>
            <a:r>
              <a:rPr lang="en-US" dirty="0"/>
              <a:t>Disagreements about HOW to implement policy</a:t>
            </a:r>
          </a:p>
          <a:p>
            <a:pPr marL="171450" indent="-171450">
              <a:buFontTx/>
              <a:buChar char="-"/>
            </a:pPr>
            <a:r>
              <a:rPr lang="en-US" dirty="0"/>
              <a:t>Reconciling different commission and state directions</a:t>
            </a:r>
          </a:p>
        </p:txBody>
      </p:sp>
      <p:sp>
        <p:nvSpPr>
          <p:cNvPr id="4" name="Slide Number Placeholder 3"/>
          <p:cNvSpPr>
            <a:spLocks noGrp="1"/>
          </p:cNvSpPr>
          <p:nvPr>
            <p:ph type="sldNum" sz="quarter" idx="5"/>
          </p:nvPr>
        </p:nvSpPr>
        <p:spPr/>
        <p:txBody>
          <a:bodyPr/>
          <a:lstStyle/>
          <a:p>
            <a:fld id="{457ECA6D-13D6-49BD-84F0-DE20B08A88F4}" type="slidenum">
              <a:rPr lang="en-US" smtClean="0"/>
              <a:t>12</a:t>
            </a:fld>
            <a:endParaRPr lang="en-US"/>
          </a:p>
        </p:txBody>
      </p:sp>
    </p:spTree>
    <p:extLst>
      <p:ext uri="{BB962C8B-B14F-4D97-AF65-F5344CB8AC3E}">
        <p14:creationId xmlns:p14="http://schemas.microsoft.com/office/powerpoint/2010/main" val="326356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BookAntiqua"/>
              </a:rPr>
              <a:t>The Commission decides matters based on the Public Utilities Code and past Commission rulings and decisions. Most commonly, the Commission considers a proposed decision drafted by an Administrative Law Judge at a Commission meeting. If this proposed decision gets a majority of votes, it becomes required as law. </a:t>
            </a:r>
          </a:p>
          <a:p>
            <a:pPr algn="l"/>
            <a:endParaRPr lang="en-US" sz="1800" b="0" i="0" u="none" strike="noStrike" baseline="0" dirty="0">
              <a:latin typeface="BookAntiqu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LEVERS OF FORMAL CHANGE: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Before Commission sets goals, policies, and guidance for applications (e.g., before a decision on related items) – this would be in 2024</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During the various stages of the application process (e.g., formal comments, testimony, workshops, etc.) – this is planned for 2026</a:t>
            </a:r>
          </a:p>
          <a:p>
            <a:pPr algn="l"/>
            <a:endParaRPr lang="en-US" dirty="0"/>
          </a:p>
          <a:p>
            <a:pPr algn="l"/>
            <a:r>
              <a:rPr lang="en-US" u="sng" dirty="0"/>
              <a:t>Proceeding Process</a:t>
            </a:r>
          </a:p>
          <a:p>
            <a:pPr algn="l"/>
            <a:r>
              <a:rPr lang="en-US" u="none" dirty="0"/>
              <a:t>https://www.cpuc.ca.gov/-/media/cpuc-website/files/legacyfiles/u/11318-understanding-a-cpuc-proceeding.pdf</a:t>
            </a:r>
          </a:p>
          <a:p>
            <a:pPr marL="228600" indent="-228600">
              <a:buFont typeface="+mj-lt"/>
              <a:buAutoNum type="arabicPeriod"/>
            </a:pPr>
            <a:r>
              <a:rPr lang="en-US" sz="1200" dirty="0"/>
              <a:t>Initiation (Order Instituting Rulemaking)</a:t>
            </a:r>
          </a:p>
          <a:p>
            <a:pPr marL="228600" indent="-228600">
              <a:buFont typeface="+mj-lt"/>
              <a:buAutoNum type="arabicPeriod"/>
            </a:pPr>
            <a:r>
              <a:rPr lang="en-US" sz="1200" dirty="0"/>
              <a:t>Protest/response/comment/reply comment</a:t>
            </a:r>
          </a:p>
          <a:p>
            <a:pPr marL="228600" indent="-228600">
              <a:buFont typeface="+mj-lt"/>
              <a:buAutoNum type="arabicPeriod"/>
            </a:pPr>
            <a:r>
              <a:rPr lang="en-US" sz="1200" dirty="0"/>
              <a:t>Prehearing Conference (PHC)</a:t>
            </a:r>
          </a:p>
          <a:p>
            <a:pPr marL="228600" indent="-228600">
              <a:buFont typeface="+mj-lt"/>
              <a:buAutoNum type="arabicPeriod"/>
            </a:pPr>
            <a:r>
              <a:rPr lang="en-US" sz="1200" dirty="0"/>
              <a:t>Ruling on the scoping memo </a:t>
            </a:r>
          </a:p>
          <a:p>
            <a:pPr marL="228600" indent="-228600">
              <a:buFont typeface="+mj-lt"/>
              <a:buAutoNum type="arabicPeriod"/>
            </a:pPr>
            <a:r>
              <a:rPr lang="en-US" sz="1200" dirty="0"/>
              <a:t>Discovery/Testimony/Rebuttal testimony</a:t>
            </a:r>
          </a:p>
          <a:p>
            <a:pPr marL="228600" indent="-228600">
              <a:buFont typeface="+mj-lt"/>
              <a:buAutoNum type="arabicPeriod"/>
            </a:pPr>
            <a:r>
              <a:rPr lang="en-US" sz="1200" dirty="0"/>
              <a:t>Hearings (evidentiary, public participation)</a:t>
            </a:r>
          </a:p>
          <a:p>
            <a:pPr marL="228600" indent="-228600">
              <a:buFont typeface="+mj-lt"/>
              <a:buAutoNum type="arabicPeriod"/>
            </a:pPr>
            <a:r>
              <a:rPr lang="en-US" sz="1200" dirty="0"/>
              <a:t>Briefs/Reply Briefs</a:t>
            </a:r>
          </a:p>
          <a:p>
            <a:pPr marL="228600" indent="-228600">
              <a:buFont typeface="+mj-lt"/>
              <a:buAutoNum type="arabicPeriod"/>
            </a:pPr>
            <a:r>
              <a:rPr lang="en-US" sz="1200" dirty="0"/>
              <a:t>Oral Arguments</a:t>
            </a:r>
          </a:p>
          <a:p>
            <a:pPr marL="228600" indent="-228600">
              <a:buFont typeface="+mj-lt"/>
              <a:buAutoNum type="arabicPeriod"/>
            </a:pPr>
            <a:r>
              <a:rPr lang="en-US" sz="1200" dirty="0"/>
              <a:t>Decision (Proposed then Final)</a:t>
            </a:r>
          </a:p>
          <a:p>
            <a:pPr marL="0" indent="0">
              <a:buFont typeface="+mj-lt"/>
              <a:buNone/>
            </a:pPr>
            <a:endParaRPr lang="en-US" sz="1200" dirty="0"/>
          </a:p>
          <a:p>
            <a:pPr marL="0" indent="0">
              <a:buFont typeface="+mj-lt"/>
              <a:buNone/>
            </a:pPr>
            <a:r>
              <a:rPr lang="en-US" sz="1200" u="sng" dirty="0"/>
              <a:t>Commission Documents</a:t>
            </a:r>
          </a:p>
          <a:p>
            <a:pPr marL="228600" indent="-228600">
              <a:buAutoNum type="arabicPeriod"/>
            </a:pPr>
            <a:r>
              <a:rPr lang="en-US" dirty="0"/>
              <a:t>Ruling (e.g., setting direction or seeking comment from parties)</a:t>
            </a:r>
          </a:p>
          <a:p>
            <a:pPr marL="228600" indent="-228600">
              <a:buAutoNum type="arabicPeriod"/>
            </a:pPr>
            <a:r>
              <a:rPr lang="en-US" dirty="0"/>
              <a:t>Opening and Reply Comments by formal parties</a:t>
            </a:r>
          </a:p>
          <a:p>
            <a:pPr marL="228600" indent="-228600">
              <a:buAutoNum type="arabicPeriod"/>
            </a:pPr>
            <a:r>
              <a:rPr lang="en-US" dirty="0"/>
              <a:t>Proposed Decision (PD) – written by the ALJ usually in collaboration with the assigned Commissioner, and with support from Energy Division.</a:t>
            </a:r>
          </a:p>
          <a:p>
            <a:pPr marL="228600" indent="-228600">
              <a:buAutoNum type="arabicPeriod"/>
            </a:pPr>
            <a:r>
              <a:rPr lang="en-US" dirty="0"/>
              <a:t>Final Decision – received majority vote at a Commission voting meeting (https://www.cpuc.ca.gov/about-cpuc/transparency-and-reporting/cpuc-voting-meetings) </a:t>
            </a:r>
          </a:p>
          <a:p>
            <a:pPr marL="228600" indent="-228600">
              <a:buAutoNum type="arabicPeriod"/>
            </a:pPr>
            <a:r>
              <a:rPr lang="en-US" dirty="0"/>
              <a:t>Advice letters </a:t>
            </a:r>
          </a:p>
          <a:p>
            <a:pPr marL="685800" lvl="1" indent="-228600">
              <a:buFont typeface="+mj-lt"/>
              <a:buAutoNum type="alphaLcPeriod"/>
            </a:pPr>
            <a:r>
              <a:rPr lang="en-US" dirty="0"/>
              <a:t>“Advice letter” means (1) an informal request by a utility for Commission approval, authorization, or other relief, including an informal request for approval to furnish service under rates, charges, terms or conditions other than those contained in the utility’s tariffs then in effect, and (2) a compliance submittal by a load-serving entity pursuant to Public Utilities Code Section 380. </a:t>
            </a:r>
          </a:p>
          <a:p>
            <a:pPr marL="685800" lvl="1" indent="-228600">
              <a:buFont typeface="+mj-lt"/>
              <a:buAutoNum type="alphaLcPeriod"/>
            </a:pPr>
            <a:r>
              <a:rPr lang="en-US" dirty="0"/>
              <a:t>https://docs.cpuc.ca.gov/PublishedDocs/Published/G000/M023/K381/23381302.PDF) </a:t>
            </a:r>
          </a:p>
          <a:p>
            <a:endParaRPr lang="en-US" dirty="0"/>
          </a:p>
          <a:p>
            <a:pPr marL="0" indent="0">
              <a:buFont typeface="+mj-lt"/>
              <a:buNone/>
            </a:pPr>
            <a:r>
              <a:rPr lang="en-US" sz="1200" u="sng" dirty="0"/>
              <a:t>Application Types</a:t>
            </a:r>
          </a:p>
          <a:p>
            <a:pPr algn="l"/>
            <a:endParaRPr lang="en-US" dirty="0"/>
          </a:p>
          <a:p>
            <a:pPr algn="l"/>
            <a:r>
              <a:rPr lang="en-US" sz="1800" b="1" i="0" u="none" strike="noStrike" baseline="0" dirty="0">
                <a:latin typeface="Arial" panose="020B0604020202020204" pitchFamily="34" charset="0"/>
              </a:rPr>
              <a:t>Types of Proceedings</a:t>
            </a:r>
          </a:p>
          <a:p>
            <a:pPr algn="l"/>
            <a:r>
              <a:rPr lang="en-US" sz="1800" b="0" i="0" u="none" strike="noStrike" baseline="0" dirty="0">
                <a:latin typeface="Times New Roman" panose="02020603050405020304" pitchFamily="18" charset="0"/>
              </a:rPr>
              <a:t>A – Application</a:t>
            </a:r>
          </a:p>
          <a:p>
            <a:pPr algn="l"/>
            <a:r>
              <a:rPr lang="en-US" sz="1800" b="0" i="0" u="none" strike="noStrike" baseline="0" dirty="0">
                <a:latin typeface="Times New Roman" panose="02020603050405020304" pitchFamily="18" charset="0"/>
              </a:rPr>
              <a:t>C – Formal Complaint</a:t>
            </a:r>
          </a:p>
          <a:p>
            <a:pPr algn="l"/>
            <a:r>
              <a:rPr lang="en-US" sz="1800" b="0" i="0" u="none" strike="noStrike" baseline="0" dirty="0">
                <a:latin typeface="Times New Roman" panose="02020603050405020304" pitchFamily="18" charset="0"/>
              </a:rPr>
              <a:t>R – Order Instituting Rulemaking (OIR)</a:t>
            </a:r>
          </a:p>
          <a:p>
            <a:pPr algn="l"/>
            <a:r>
              <a:rPr lang="en-US" sz="1800" b="0" i="0" u="none" strike="noStrike" baseline="0" dirty="0">
                <a:latin typeface="Times New Roman" panose="02020603050405020304" pitchFamily="18" charset="0"/>
              </a:rPr>
              <a:t>I – Order Instituting Investigation (OII)</a:t>
            </a:r>
          </a:p>
          <a:p>
            <a:pPr algn="l"/>
            <a:r>
              <a:rPr lang="en-US" sz="1800" b="0" i="0" u="none" strike="noStrike" baseline="0" dirty="0">
                <a:latin typeface="Times New Roman" panose="02020603050405020304" pitchFamily="18" charset="0"/>
              </a:rPr>
              <a:t>P – Petition for Rulemaking</a:t>
            </a:r>
          </a:p>
          <a:p>
            <a:pPr algn="l"/>
            <a:r>
              <a:rPr lang="en-US" sz="1800" b="0" i="0" u="none" strike="noStrike" baseline="0" dirty="0">
                <a:latin typeface="Times New Roman" panose="02020603050405020304" pitchFamily="18" charset="0"/>
              </a:rPr>
              <a:t>Example: A.22-02-005 = This is an application (starts with the letter A), it was filed in year 2022, during the 2</a:t>
            </a:r>
            <a:r>
              <a:rPr lang="en-US" sz="1800" b="0" i="0" u="none" strike="noStrike" baseline="30000" dirty="0">
                <a:latin typeface="Times New Roman" panose="02020603050405020304" pitchFamily="18" charset="0"/>
              </a:rPr>
              <a:t>nd</a:t>
            </a:r>
            <a:r>
              <a:rPr lang="en-US" sz="1800" b="0" i="0" u="none" strike="noStrike" baseline="0" dirty="0">
                <a:latin typeface="Times New Roman" panose="02020603050405020304" pitchFamily="18" charset="0"/>
              </a:rPr>
              <a:t> month (February), and it was the 5th proceeding in that month.</a:t>
            </a:r>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14</a:t>
            </a:fld>
            <a:endParaRPr lang="en-US"/>
          </a:p>
        </p:txBody>
      </p:sp>
    </p:spTree>
    <p:extLst>
      <p:ext uri="{BB962C8B-B14F-4D97-AF65-F5344CB8AC3E}">
        <p14:creationId xmlns:p14="http://schemas.microsoft.com/office/powerpoint/2010/main" val="1458569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AutoNum type="arabicPeriod"/>
            </a:pPr>
            <a:r>
              <a:rPr lang="en-US" dirty="0"/>
              <a:t>IOUs (a) provide money to RENs, (b) bid out majority of portfolio to 3P implementers, (c) ensure compliance with rules/regulations, (d) measure progress toward goals/policy directions/etc.</a:t>
            </a:r>
          </a:p>
          <a:p>
            <a:pPr marL="228600" lvl="0" indent="-228600">
              <a:buAutoNum type="arabicPeriod"/>
            </a:pPr>
            <a:r>
              <a:rPr lang="en-US" dirty="0"/>
              <a:t>CCA gets money directly from IOUs b/c of CCA laws</a:t>
            </a:r>
          </a:p>
          <a:p>
            <a:pPr marL="228600" lvl="0" indent="-228600">
              <a:buAutoNum type="arabicPeriod"/>
            </a:pPr>
            <a:r>
              <a:rPr lang="en-US" dirty="0"/>
              <a:t>RENs get $$ from IOUs but have autonomy in designing programs</a:t>
            </a:r>
          </a:p>
          <a:p>
            <a:pPr marL="0" lvl="0" indent="0">
              <a:buFontTx/>
              <a:buNone/>
            </a:pPr>
            <a:endParaRPr lang="en-US" dirty="0"/>
          </a:p>
          <a:p>
            <a:r>
              <a:rPr lang="en-US" dirty="0"/>
              <a:t>https://www.cpuc.ca.gov/-/media/cpuc-website/files/legacyfiles/e/6442465683-eepolicymanualrevised-march-20-2020-b.pdf (p.17)</a:t>
            </a:r>
          </a:p>
          <a:p>
            <a:r>
              <a:rPr lang="en-US" dirty="0"/>
              <a:t>Energy Efficiency Funds from Electric Procurement Rates and Gas Public Purpose Program (PPP) Surcharges. Pursuant to § 381, 381.1, 399 and 890-900, gas PPP surcharge and/or electric procurement funds must be spent to deliver energy efficiency benefits to ratepayers in the IOU service territory from which the funds were collected. Gas PPP surcharge and/or electric procurement collections must fund energy efficiency programs that benefit gas and/or electric customers within an IOU's service territory, as adopted by the CPUC. However, nothing in these Rules is intended to prohibit or limit the ability of the CPUC to direct the IOUs to jointly fund selected measurement studies, statewide marketing and outreach programs, or other EE programs and activities that reach across service territory boundaries that serve statewide energy efficiency efforts. </a:t>
            </a:r>
          </a:p>
          <a:p>
            <a:pPr marL="171450" lvl="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15</a:t>
            </a:fld>
            <a:endParaRPr lang="en-US"/>
          </a:p>
        </p:txBody>
      </p:sp>
    </p:spTree>
    <p:extLst>
      <p:ext uri="{BB962C8B-B14F-4D97-AF65-F5344CB8AC3E}">
        <p14:creationId xmlns:p14="http://schemas.microsoft.com/office/powerpoint/2010/main" val="3235245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u="none" kern="1200" dirty="0">
                <a:solidFill>
                  <a:schemeClr val="tx1"/>
                </a:solidFill>
                <a:effectLst/>
                <a:latin typeface="+mn-lt"/>
                <a:ea typeface="+mn-ea"/>
                <a:cs typeface="+mn-cs"/>
              </a:rPr>
              <a:t>RENs = regional energy network</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u="none" kern="1200" dirty="0">
                <a:solidFill>
                  <a:schemeClr val="tx1"/>
                </a:solidFill>
                <a:effectLst/>
                <a:latin typeface="+mn-lt"/>
                <a:ea typeface="+mn-ea"/>
                <a:cs typeface="+mn-cs"/>
              </a:rPr>
              <a:t>CCAs = Community Choice Aggregation</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u="none" kern="1200" dirty="0">
                <a:solidFill>
                  <a:schemeClr val="tx1"/>
                </a:solidFill>
                <a:effectLst/>
                <a:latin typeface="+mn-lt"/>
                <a:ea typeface="+mn-ea"/>
                <a:cs typeface="+mn-cs"/>
              </a:rPr>
              <a:t>Previous CAEECC working groups influenced the way in which we plan for energy efficiency.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u="non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u="sng" kern="1200" dirty="0">
                <a:solidFill>
                  <a:schemeClr val="tx1"/>
                </a:solidFill>
                <a:effectLst/>
                <a:latin typeface="+mn-lt"/>
                <a:ea typeface="+mn-ea"/>
                <a:cs typeface="+mn-cs"/>
              </a:rPr>
              <a:t>Overview of Changes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The locus of power has changed, which makes it more dispersed and therefore more complicated and challenging to influence energy efficiency program design and implementation (e.g., before there were only IOUs involves, so it was a more centralized approach to push for change).</a:t>
            </a:r>
          </a:p>
          <a:p>
            <a:pPr marL="228600" lvl="0" indent="-228600">
              <a:buFont typeface="+mj-lt"/>
              <a:buAutoNum type="arabicPeriod"/>
            </a:pPr>
            <a:r>
              <a:rPr lang="en-US" sz="1200" kern="1200" dirty="0">
                <a:solidFill>
                  <a:schemeClr val="tx1"/>
                </a:solidFill>
                <a:effectLst/>
                <a:latin typeface="+mn-lt"/>
                <a:ea typeface="+mn-ea"/>
                <a:cs typeface="+mn-cs"/>
              </a:rPr>
              <a:t>There used to be only IOU portfolios and they were responsible for designing and implementation. </a:t>
            </a:r>
          </a:p>
          <a:p>
            <a:pPr marL="228600" lvl="0" indent="-228600">
              <a:buFont typeface="+mj-lt"/>
              <a:buAutoNum type="arabicPeriod"/>
            </a:pPr>
            <a:r>
              <a:rPr lang="en-US" sz="1200" kern="1200" dirty="0">
                <a:solidFill>
                  <a:schemeClr val="tx1"/>
                </a:solidFill>
                <a:effectLst/>
                <a:latin typeface="+mn-lt"/>
                <a:ea typeface="+mn-ea"/>
                <a:cs typeface="+mn-cs"/>
              </a:rPr>
              <a:t>It’s since been expanded to include: CCAs + RENs + third party programs (independently bid out) + local government programs</a:t>
            </a:r>
          </a:p>
          <a:p>
            <a:pPr marL="228600" lvl="0" indent="-228600">
              <a:buFont typeface="+mj-lt"/>
              <a:buAutoNum type="arabicPeriod"/>
            </a:pPr>
            <a:r>
              <a:rPr lang="en-US" sz="1200" kern="1200" dirty="0">
                <a:solidFill>
                  <a:schemeClr val="tx1"/>
                </a:solidFill>
                <a:effectLst/>
                <a:latin typeface="+mn-lt"/>
                <a:ea typeface="+mn-ea"/>
                <a:cs typeface="+mn-cs"/>
              </a:rPr>
              <a:t>The length of the portfolio used to be 3-year cycles, then stakeholders pushed for a “rolling portfolio” where funding was approved for 10-years. The intention was to have an opportunity to adjust portfolios on a rolling basis as needed instead of waiting every 3years. That did not work as plan and turned into more like 1-year reviews. A CAEECC working group proposed consensus adjustments based on experience, which was approved. We currently have a 4-year cycle with a mid-cycle “true up” to adjust as needed depending on updating energy saving goals adopted by the Commission. </a:t>
            </a:r>
          </a:p>
          <a:p>
            <a:pPr marL="228600" lvl="0" indent="-228600">
              <a:buFont typeface="+mj-lt"/>
              <a:buAutoNum type="arabicPeriod"/>
            </a:pPr>
            <a:endParaRPr lang="en-US" sz="1200" kern="1200" dirty="0">
              <a:solidFill>
                <a:schemeClr val="tx1"/>
              </a:solidFill>
              <a:effectLst/>
              <a:latin typeface="+mn-lt"/>
              <a:ea typeface="+mn-ea"/>
              <a:cs typeface="+mn-cs"/>
            </a:endParaRPr>
          </a:p>
          <a:p>
            <a:pPr marL="0" lvl="0" indent="0">
              <a:buFont typeface="+mj-lt"/>
              <a:buNone/>
            </a:pPr>
            <a:r>
              <a:rPr lang="en-US" sz="1200" u="sng" kern="1200" dirty="0">
                <a:solidFill>
                  <a:schemeClr val="tx1"/>
                </a:solidFill>
                <a:effectLst/>
                <a:latin typeface="+mn-lt"/>
                <a:ea typeface="+mn-ea"/>
                <a:cs typeface="+mn-cs"/>
              </a:rPr>
              <a:t>Current Market-Rate Energy Efficiency Process</a:t>
            </a:r>
          </a:p>
          <a:p>
            <a:pPr marL="228600" indent="-228600" algn="l">
              <a:buFont typeface="+mj-lt"/>
              <a:buAutoNum type="arabicPeriod"/>
            </a:pPr>
            <a:r>
              <a:rPr lang="en-US" sz="1200" kern="1200" dirty="0">
                <a:solidFill>
                  <a:schemeClr val="tx1"/>
                </a:solidFill>
                <a:effectLst/>
                <a:latin typeface="+mn-lt"/>
                <a:ea typeface="+mn-ea"/>
                <a:cs typeface="+mn-cs"/>
              </a:rPr>
              <a:t>4-year filing requirements = business plan + application</a:t>
            </a:r>
          </a:p>
          <a:p>
            <a:pPr marL="685800" lvl="1" indent="-228600" algn="l">
              <a:buFont typeface="+mj-lt"/>
              <a:buAutoNum type="alphaLcPeriod"/>
            </a:pPr>
            <a:r>
              <a:rPr lang="en-US" sz="2800" b="0" i="0" dirty="0">
                <a:solidFill>
                  <a:srgbClr val="212529"/>
                </a:solidFill>
                <a:effectLst/>
                <a:latin typeface="Open Sans" panose="020B0606030504020204" pitchFamily="34" charset="0"/>
              </a:rPr>
              <a:t>Business Plan (BP) = eight-year vision with clear goals, strategies, and outcomes to increase access to energy efficiency services for the related territory.</a:t>
            </a:r>
            <a:endParaRPr lang="en-US" sz="1800" b="0" i="0" u="none" strike="noStrike" baseline="0" dirty="0">
              <a:solidFill>
                <a:srgbClr val="212529"/>
              </a:solidFill>
              <a:effectLst/>
              <a:latin typeface="Times New Roman" panose="02020603050405020304" pitchFamily="18" charset="0"/>
            </a:endParaRPr>
          </a:p>
          <a:p>
            <a:pPr marL="685800" lvl="1" indent="-228600" algn="l">
              <a:buFont typeface="+mj-lt"/>
              <a:buAutoNum type="alphaLcPeriod"/>
            </a:pPr>
            <a:r>
              <a:rPr lang="en-US" sz="1800" b="0" i="0" u="none" strike="noStrike" baseline="0" dirty="0">
                <a:latin typeface="Times New Roman" panose="02020603050405020304" pitchFamily="18" charset="0"/>
              </a:rPr>
              <a:t>Utilities must file applications for many requests such as, change revenue requirement, rates or issue stock. </a:t>
            </a:r>
          </a:p>
          <a:p>
            <a:pPr marL="171450" lvl="0" indent="-171450">
              <a:buFontTx/>
              <a:buChar char="-"/>
            </a:pPr>
            <a:endParaRPr lang="en-US" sz="1200" kern="1200" dirty="0">
              <a:solidFill>
                <a:schemeClr val="tx1"/>
              </a:solidFill>
              <a:effectLst/>
              <a:latin typeface="+mn-lt"/>
              <a:ea typeface="+mn-ea"/>
              <a:cs typeface="+mn-cs"/>
            </a:endParaRPr>
          </a:p>
          <a:p>
            <a:pPr marL="0" lvl="0" indent="0" rtl="0">
              <a:buFontTx/>
              <a:buNone/>
            </a:pPr>
            <a:r>
              <a:rPr lang="en-US" sz="1200" u="sng" kern="1200" dirty="0">
                <a:solidFill>
                  <a:schemeClr val="tx1"/>
                </a:solidFill>
                <a:effectLst/>
                <a:latin typeface="+mn-lt"/>
                <a:ea typeface="+mn-ea"/>
                <a:cs typeface="+mn-cs"/>
              </a:rPr>
              <a:t>New Segments: </a:t>
            </a:r>
            <a:r>
              <a:rPr lang="en-US" sz="1200" b="0" i="0" u="sng" strike="noStrike" baseline="0" dirty="0">
                <a:solidFill>
                  <a:srgbClr val="1155CD"/>
                </a:solidFill>
                <a:latin typeface="Assistant-Regular"/>
              </a:rPr>
              <a:t>D.21-05-031 = https://docs.cpuc.ca.gov/PublishedDocs/Published/G000/M385/K864/385864616.PDF</a:t>
            </a:r>
            <a:endParaRPr lang="en-US" sz="1200" b="0" i="0" u="sng" strike="noStrike" baseline="0" dirty="0">
              <a:solidFill>
                <a:srgbClr val="000000"/>
              </a:solidFill>
              <a:latin typeface="Assistant-Regular"/>
            </a:endParaRPr>
          </a:p>
          <a:p>
            <a:pPr algn="l"/>
            <a:r>
              <a:rPr lang="en-US" sz="1200" b="0" i="0" u="none" strike="noStrike" baseline="0" dirty="0">
                <a:solidFill>
                  <a:srgbClr val="000000"/>
                </a:solidFill>
                <a:latin typeface="Assistant-Regular"/>
              </a:rPr>
              <a:t>In 2021, the CPUC divided the PA/REN/CCA programs into different buckets or segments. The purpose was to cultivate programs that save energy (e.g., resource acquisition), help build the market to support other programs (e.g., market support), and reach customers that may not have enough money to participate in the resource category (e.g., middle income customers). The following lists the recently decided segments + C&amp;S + MT</a:t>
            </a:r>
          </a:p>
          <a:p>
            <a:pPr algn="l"/>
            <a:endParaRPr lang="en-US" sz="1200" b="0" i="0" u="none" strike="noStrike" baseline="0" dirty="0">
              <a:solidFill>
                <a:srgbClr val="000000"/>
              </a:solidFill>
              <a:latin typeface="Assistant-Regular"/>
            </a:endParaRPr>
          </a:p>
          <a:p>
            <a:pPr marL="228600" indent="-228600" algn="l">
              <a:buAutoNum type="arabicPeriod"/>
            </a:pPr>
            <a:r>
              <a:rPr lang="en-US" sz="1200" b="1" i="0" u="none" strike="noStrike" baseline="0" dirty="0">
                <a:solidFill>
                  <a:srgbClr val="000000"/>
                </a:solidFill>
                <a:latin typeface="Assistant-Regular"/>
              </a:rPr>
              <a:t>Market Support</a:t>
            </a:r>
            <a:r>
              <a:rPr lang="en-US" sz="1200" b="0" i="0" u="none" strike="noStrike" baseline="0" dirty="0">
                <a:solidFill>
                  <a:srgbClr val="000000"/>
                </a:solidFill>
                <a:latin typeface="Assistant-Regular"/>
              </a:rPr>
              <a:t>: </a:t>
            </a:r>
            <a:r>
              <a:rPr lang="en-US" sz="1200" b="0" i="0" u="none" strike="noStrike" baseline="0" dirty="0">
                <a:latin typeface="Assistant-Regular"/>
              </a:rPr>
              <a:t>supports “the long-term success of the energy efficiency market by educating customers, training contractors, building partnerships, or moving beneficial technologies towards greater cost-effectiveness”. This segment aims to promote the growth and development of energy-efficient products, services, and markets. It includes funding for market research, market transformation initiatives, and market development programs.</a:t>
            </a:r>
          </a:p>
          <a:p>
            <a:pPr marL="228600" indent="-228600" algn="l">
              <a:buAutoNum type="arabicPeriod"/>
            </a:pPr>
            <a:r>
              <a:rPr lang="en-US" sz="1200" b="1" i="0" u="none" strike="noStrike" baseline="0" dirty="0">
                <a:latin typeface="Assistant-Regular"/>
              </a:rPr>
              <a:t>Equity</a:t>
            </a:r>
            <a:r>
              <a:rPr lang="en-US" sz="1200" b="0" i="0" u="none" strike="noStrike" baseline="0" dirty="0">
                <a:latin typeface="Assistant-Regular"/>
              </a:rPr>
              <a:t>: provides “energy efficiency to hard-to-reach or underserved customers and disadvantaged communities in advancement of the Commission’s Environmental and Social Justice (ESJ) Action Plan”. By prioritizing energy efficiency needs in underserved communities, programs can promote equitable access to energy-saving opportunities.</a:t>
            </a:r>
          </a:p>
          <a:p>
            <a:pPr marL="228600" indent="-228600" algn="l">
              <a:buAutoNum type="arabicPeriod"/>
            </a:pPr>
            <a:r>
              <a:rPr lang="en-US" sz="1200" b="1" i="0" u="none" strike="noStrike" baseline="0" dirty="0">
                <a:latin typeface="Assistant-Regular"/>
              </a:rPr>
              <a:t>Resource</a:t>
            </a:r>
            <a:r>
              <a:rPr lang="en-US" sz="1200" b="0" i="0" u="none" strike="noStrike" baseline="0" dirty="0">
                <a:latin typeface="Assistant-Regular"/>
              </a:rPr>
              <a:t>: “short-term ability to deliver cost-effective benefits to the electricity and natural gas systems.” This segment includes funding for programs that directly result in energy savings like upgrading lighting, HVAC, and appliances.</a:t>
            </a:r>
          </a:p>
          <a:p>
            <a:pPr marL="0" indent="0" algn="l">
              <a:buNone/>
            </a:pPr>
            <a:endParaRPr lang="en-US" sz="1200" b="0" i="0" u="none" strike="noStrike" baseline="0" dirty="0">
              <a:latin typeface="Assistant-Regular"/>
            </a:endParaRPr>
          </a:p>
          <a:p>
            <a:pPr marL="0" indent="0" algn="l">
              <a:buNone/>
            </a:pPr>
            <a:r>
              <a:rPr lang="en-US" sz="1200" b="0" i="0" u="sng" strike="noStrike" baseline="0" dirty="0">
                <a:latin typeface="Assistant-Regular"/>
              </a:rPr>
              <a:t>Additional Categories of Work</a:t>
            </a:r>
          </a:p>
          <a:p>
            <a:pPr marL="228600" indent="-228600" algn="l">
              <a:buAutoNum type="arabicPeriod"/>
            </a:pPr>
            <a:r>
              <a:rPr lang="en-US" sz="1200" b="1" i="0" u="none" strike="noStrike" baseline="0" dirty="0">
                <a:latin typeface="Assistant-Regular"/>
              </a:rPr>
              <a:t>Codes &amp; Standards</a:t>
            </a:r>
            <a:r>
              <a:rPr lang="en-US" sz="1200" b="0" i="0" u="none" strike="noStrike" baseline="0" dirty="0">
                <a:latin typeface="Assistant-Regular"/>
              </a:rPr>
              <a:t>: The cheapest way to save energy is to influence the codes and standards policy at the California Energy Commission and Department of Energy. These programs help to “ready the market” for more advanced equipment. This includes research and testing of new products, assessment of cost-effectiveness, and means to improve compliance.</a:t>
            </a:r>
            <a:endParaRPr lang="en-US" sz="1200" b="0" i="0" u="none" strike="noStrike" kern="1200" baseline="0" dirty="0">
              <a:solidFill>
                <a:schemeClr val="tx1"/>
              </a:solidFill>
              <a:effectLst/>
              <a:latin typeface="+mn-lt"/>
              <a:ea typeface="+mn-ea"/>
              <a:cs typeface="+mn-cs"/>
            </a:endParaRPr>
          </a:p>
          <a:p>
            <a:pPr marL="228600" indent="-228600" algn="l" rtl="0">
              <a:buAutoNum type="arabicPeriod"/>
            </a:pPr>
            <a:r>
              <a:rPr lang="en-US" sz="1200" b="1" kern="1200" dirty="0">
                <a:solidFill>
                  <a:schemeClr val="tx1"/>
                </a:solidFill>
                <a:effectLst/>
                <a:latin typeface="+mn-lt"/>
                <a:ea typeface="+mn-ea"/>
                <a:cs typeface="+mn-cs"/>
              </a:rPr>
              <a:t>Market transformation</a:t>
            </a:r>
            <a:r>
              <a:rPr lang="en-US" sz="1200" b="0" kern="1200" dirty="0">
                <a:solidFill>
                  <a:schemeClr val="tx1"/>
                </a:solidFill>
                <a:effectLst/>
                <a:latin typeface="+mn-lt"/>
                <a:ea typeface="+mn-ea"/>
                <a:cs typeface="+mn-cs"/>
              </a:rPr>
              <a:t>: </a:t>
            </a:r>
            <a:r>
              <a:rPr lang="en-US" b="0" i="0" dirty="0">
                <a:solidFill>
                  <a:srgbClr val="000000"/>
                </a:solidFill>
                <a:effectLst/>
                <a:latin typeface="Source Sans Pro" panose="020B0503030403020204" pitchFamily="34" charset="0"/>
              </a:rPr>
              <a:t>Market transformation is an effective method in various technology areas within the energy sector, including energy efficiency, which aims to eliminate market barriers to adoption of innovative technologies in support of California’s clean energy and climate goals. </a:t>
            </a:r>
          </a:p>
          <a:p>
            <a:pPr marL="685800" lvl="1" indent="-228600" algn="l" rtl="0">
              <a:buFont typeface="+mj-lt"/>
              <a:buAutoNum type="alphaLcPeriod"/>
            </a:pPr>
            <a:r>
              <a:rPr lang="en-US" b="0" i="0" dirty="0">
                <a:solidFill>
                  <a:srgbClr val="000000"/>
                </a:solidFill>
                <a:effectLst/>
                <a:latin typeface="Source Sans Pro" panose="020B0503030403020204" pitchFamily="34" charset="0"/>
              </a:rPr>
              <a:t>https://www.cpuc.ca.gov/news-and-updates/all-news/cpuc-program-launches-to-innovate-energy-efficiency-through-market-transformation-2023#:~:text=Market%20transformation%20is%20an%20effective,clean%20energy%20and%20climate%20goals.</a:t>
            </a:r>
            <a:endParaRPr lang="en-US" sz="1200" b="0" kern="1200" dirty="0">
              <a:solidFill>
                <a:schemeClr val="tx1"/>
              </a:solidFill>
              <a:effectLst/>
              <a:latin typeface="+mn-lt"/>
              <a:ea typeface="+mn-ea"/>
              <a:cs typeface="+mn-cs"/>
            </a:endParaRPr>
          </a:p>
          <a:p>
            <a:pPr marL="0" lvl="0" indent="0">
              <a:buFontTx/>
              <a:buNone/>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17</a:t>
            </a:fld>
            <a:endParaRPr lang="en-US"/>
          </a:p>
        </p:txBody>
      </p:sp>
    </p:spTree>
    <p:extLst>
      <p:ext uri="{BB962C8B-B14F-4D97-AF65-F5344CB8AC3E}">
        <p14:creationId xmlns:p14="http://schemas.microsoft.com/office/powerpoint/2010/main" val="347746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lgn="l" rtl="0">
              <a:buFont typeface="+mj-lt"/>
              <a:buAutoNum type="arabicPeriod"/>
            </a:pPr>
            <a:r>
              <a:rPr lang="en-US" sz="2400" dirty="0"/>
              <a:t>Integration and alignment with other demand side management (DSM) activities</a:t>
            </a:r>
          </a:p>
          <a:p>
            <a:pPr marL="914400" lvl="1" indent="-457200" algn="l" rtl="0">
              <a:buFont typeface="+mj-lt"/>
              <a:buAutoNum type="alphaLcPeriod"/>
            </a:pPr>
            <a:r>
              <a:rPr lang="en-US" sz="2400" dirty="0"/>
              <a:t>(e.g., electric vehicles, distributed generation, energy efficiency, etc.)</a:t>
            </a:r>
          </a:p>
          <a:p>
            <a:pPr marL="457200" lvl="0" indent="-457200" algn="l" rtl="0">
              <a:buFont typeface="+mj-lt"/>
              <a:buAutoNum type="arabicPeriod"/>
            </a:pPr>
            <a:r>
              <a:rPr lang="en-US" sz="2400" dirty="0"/>
              <a:t>Equity in EE – serving the under-served</a:t>
            </a:r>
          </a:p>
          <a:p>
            <a:pPr marL="914400" lvl="1" indent="-457200" algn="l" rtl="0">
              <a:buFont typeface="+mj-lt"/>
              <a:buAutoNum type="alphaLcPeriod"/>
            </a:pPr>
            <a:r>
              <a:rPr lang="en-US" sz="1600" dirty="0"/>
              <a:t>Social Justice Action Plan</a:t>
            </a:r>
          </a:p>
          <a:p>
            <a:pPr marL="914400" lvl="1" indent="-457200" algn="l" rtl="0">
              <a:buFont typeface="+mj-lt"/>
              <a:buAutoNum type="alphaLcPeriod"/>
            </a:pPr>
            <a:r>
              <a:rPr lang="en-US" sz="1600" dirty="0"/>
              <a:t>Equity and Market Support segments</a:t>
            </a:r>
          </a:p>
          <a:p>
            <a:pPr marL="914400" lvl="1" indent="-457200" algn="l" rtl="0">
              <a:buFont typeface="+mj-lt"/>
              <a:buAutoNum type="alphaLcPeriod"/>
            </a:pPr>
            <a:r>
              <a:rPr lang="en-US" sz="1600" dirty="0"/>
              <a:t>Evolving CAEECC working group</a:t>
            </a:r>
          </a:p>
          <a:p>
            <a:pPr marL="457200" indent="-457200">
              <a:buFont typeface="+mj-lt"/>
              <a:buAutoNum type="arabicPeriod"/>
            </a:pPr>
            <a:r>
              <a:rPr lang="en-US" sz="2400" dirty="0"/>
              <a:t>Third Parties (3P) and promoting competition and innovation</a:t>
            </a:r>
          </a:p>
          <a:p>
            <a:pPr marL="914400" lvl="1" indent="-457200">
              <a:buFont typeface="+mj-lt"/>
              <a:buAutoNum type="alphaLcPeriod"/>
            </a:pPr>
            <a:r>
              <a:rPr lang="en-US" sz="1600" dirty="0"/>
              <a:t>3P minimum requirements; solicitations and refreshing portfolios</a:t>
            </a:r>
          </a:p>
          <a:p>
            <a:pPr marL="457200" indent="-457200">
              <a:buFont typeface="+mj-lt"/>
              <a:buAutoNum type="arabicPeriod"/>
            </a:pPr>
            <a:r>
              <a:rPr lang="en-US" sz="2400" dirty="0"/>
              <a:t>Avoiding duplication and maximizing administrative efficiencies</a:t>
            </a:r>
          </a:p>
          <a:p>
            <a:pPr marL="914400" lvl="1" indent="-457200">
              <a:buFont typeface="+mj-lt"/>
              <a:buAutoNum type="alphaLcPeriod"/>
            </a:pPr>
            <a:r>
              <a:rPr lang="en-US" sz="1600" dirty="0"/>
              <a:t>Statewide programs SW programs</a:t>
            </a:r>
          </a:p>
          <a:p>
            <a:pPr marL="914400" lvl="1" indent="-457200">
              <a:buFont typeface="+mj-lt"/>
              <a:buAutoNum type="alphaLcPeriod"/>
            </a:pPr>
            <a:r>
              <a:rPr lang="en-US" sz="1600" dirty="0"/>
              <a:t>Market Transformation Administrator</a:t>
            </a:r>
          </a:p>
          <a:p>
            <a:pPr marL="914400" lvl="1" indent="-457200">
              <a:buFont typeface="+mj-lt"/>
              <a:buAutoNum type="alphaLcPeriod"/>
            </a:pPr>
            <a:r>
              <a:rPr lang="en-US" sz="1600" dirty="0"/>
              <a:t>California Energy Efficiency &amp; CATALENA (data mapping to assess participation) </a:t>
            </a:r>
          </a:p>
          <a:p>
            <a:pPr marL="457200" lvl="0" indent="-457200">
              <a:buFont typeface="+mj-lt"/>
              <a:buAutoNum type="arabicPeriod"/>
            </a:pPr>
            <a:r>
              <a:rPr lang="en-US" sz="1600" dirty="0"/>
              <a:t>Data</a:t>
            </a:r>
          </a:p>
          <a:p>
            <a:pPr marL="914400" lvl="1" indent="-457200">
              <a:buFont typeface="+mj-lt"/>
              <a:buAutoNum type="alphaLcPeriod"/>
            </a:pPr>
            <a:r>
              <a:rPr lang="en-US" sz="1600" dirty="0"/>
              <a:t>RENs and CCAs need program and customer data for some program targeting and implementation</a:t>
            </a:r>
          </a:p>
          <a:p>
            <a:pPr marL="914400" lvl="1" indent="-457200">
              <a:buFont typeface="+mj-lt"/>
              <a:buAutoNum type="alphaLcPeriod"/>
            </a:pPr>
            <a:r>
              <a:rPr lang="en-US" sz="1600" dirty="0"/>
              <a:t>California Privacy Rights Act (CPRA)</a:t>
            </a:r>
          </a:p>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18</a:t>
            </a:fld>
            <a:endParaRPr lang="en-US"/>
          </a:p>
        </p:txBody>
      </p:sp>
    </p:spTree>
    <p:extLst>
      <p:ext uri="{BB962C8B-B14F-4D97-AF65-F5344CB8AC3E}">
        <p14:creationId xmlns:p14="http://schemas.microsoft.com/office/powerpoint/2010/main" val="3911146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D.23-06-055, p.27 (https://docs.cpuc.ca.gov/PublishedDocs/Published/G000/M512/K907/512907396.PDF)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“parties should note that Commission staff see a role for stakeholder input as part of the portfolio oversight process, and we ask that the Evolving CAEECC Working Group consider this as part of its deliberations.”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Lessons Learned</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sz="1200" dirty="0"/>
              <a:t>Stakeholder engagement early and often has its challenges b/c to present publicly, information needs to be sufficiently developed</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sz="1200" dirty="0"/>
              <a:t>Having Energy Division staff engaged prior to CAEECC filing a proposal for CPUC consideration</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sz="1200" dirty="0"/>
              <a:t>Existing enabling language does not serve the needs of this current policy and equity context (Change happens around policy)</a:t>
            </a:r>
          </a:p>
          <a:p>
            <a:pPr algn="l"/>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20</a:t>
            </a:fld>
            <a:endParaRPr lang="en-US"/>
          </a:p>
        </p:txBody>
      </p:sp>
    </p:spTree>
    <p:extLst>
      <p:ext uri="{BB962C8B-B14F-4D97-AF65-F5344CB8AC3E}">
        <p14:creationId xmlns:p14="http://schemas.microsoft.com/office/powerpoint/2010/main" val="1161929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7ECA6D-13D6-49BD-84F0-DE20B08A88F4}" type="slidenum">
              <a:rPr lang="en-US" smtClean="0"/>
              <a:t>21</a:t>
            </a:fld>
            <a:endParaRPr lang="en-US"/>
          </a:p>
        </p:txBody>
      </p:sp>
    </p:spTree>
    <p:extLst>
      <p:ext uri="{BB962C8B-B14F-4D97-AF65-F5344CB8AC3E}">
        <p14:creationId xmlns:p14="http://schemas.microsoft.com/office/powerpoint/2010/main" val="79636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7ECA6D-13D6-49BD-84F0-DE20B08A88F4}" type="slidenum">
              <a:rPr lang="en-US" smtClean="0"/>
              <a:t>2</a:t>
            </a:fld>
            <a:endParaRPr lang="en-US"/>
          </a:p>
        </p:txBody>
      </p:sp>
    </p:spTree>
    <p:extLst>
      <p:ext uri="{BB962C8B-B14F-4D97-AF65-F5344CB8AC3E}">
        <p14:creationId xmlns:p14="http://schemas.microsoft.com/office/powerpoint/2010/main" val="272075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CPUC: California Public Utilities</a:t>
            </a:r>
            <a:r>
              <a:rPr lang="en-US" sz="1200" kern="1200" baseline="0" dirty="0">
                <a:solidFill>
                  <a:schemeClr val="tx1"/>
                </a:solidFill>
                <a:effectLst/>
                <a:latin typeface="+mn-lt"/>
                <a:ea typeface="+mn-ea"/>
                <a:cs typeface="+mn-cs"/>
              </a:rPr>
              <a:t> Commission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a:solidFill>
                  <a:schemeClr val="tx1"/>
                </a:solidFill>
                <a:effectLst/>
                <a:latin typeface="+mn-lt"/>
                <a:ea typeface="+mn-ea"/>
                <a:cs typeface="+mn-cs"/>
              </a:rPr>
              <a:t>This section is intended to ground our work in the regulatory/legal rules and specific CPUC decision direction on how to plan, implement, and oversee energy efficiency policy and programs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a:solidFill>
                  <a:schemeClr val="tx1"/>
                </a:solidFill>
                <a:effectLst/>
                <a:latin typeface="+mn-lt"/>
                <a:ea typeface="+mn-ea"/>
                <a:cs typeface="+mn-cs"/>
              </a:rPr>
              <a:t>This information will provide a foundation to enable the Evolving CAEECC Working Group (ECWG) make suggestions that would be legally feasible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a:solidFill>
                  <a:schemeClr val="tx1"/>
                </a:solidFill>
                <a:effectLst/>
                <a:latin typeface="+mn-lt"/>
                <a:ea typeface="+mn-ea"/>
                <a:cs typeface="+mn-cs"/>
              </a:rPr>
              <a:t>California Energy Efficiency Coordinating Committee (CAEECC) is bound by these regulations and scoped only within the market-rate energy efficiency related proceedings (R.13-11-005 and A.22-02-005 et al.).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a:solidFill>
                  <a:schemeClr val="tx1"/>
                </a:solidFill>
                <a:effectLst/>
                <a:latin typeface="+mn-lt"/>
                <a:ea typeface="+mn-ea"/>
                <a:cs typeface="+mn-cs"/>
              </a:rPr>
              <a:t>Action by CAEECC can only be taken outside these energy efficiency proceedings if the Commission changes the language in the R.13-11-005 “enabling decision” or change is created through legislation. Neither of those two activities is within the scope of the ECWG.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4</a:t>
            </a:fld>
            <a:endParaRPr lang="en-US"/>
          </a:p>
        </p:txBody>
      </p:sp>
    </p:spTree>
    <p:extLst>
      <p:ext uri="{BB962C8B-B14F-4D97-AF65-F5344CB8AC3E}">
        <p14:creationId xmlns:p14="http://schemas.microsoft.com/office/powerpoint/2010/main" val="1275565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600"/>
              </a:spcBef>
              <a:spcAft>
                <a:spcPts val="400"/>
              </a:spcAft>
            </a:pPr>
            <a:r>
              <a:rPr lang="en-US" sz="1150" b="0" i="0" dirty="0">
                <a:effectLst/>
                <a:latin typeface="Calibri" panose="020F0502020204030204" pitchFamily="34" charset="0"/>
                <a:ea typeface="Times New Roman" panose="02020603050405020304" pitchFamily="18" charset="0"/>
                <a:cs typeface="Arial" panose="020B0604020202020204" pitchFamily="34" charset="0"/>
              </a:rPr>
              <a:t>The California Public Utilities Code (PU Code) presents both guidance and guardrails. Proposals to modify how to invest and plan for energy efficiency must align with the following codes, which could only be modified by legislation. For some codes, the Commission has a certain amount of leeway to establish what certain definitions mean in practice (e.g., “cost effective”). </a:t>
            </a:r>
          </a:p>
          <a:p>
            <a:pPr marL="0" marR="0">
              <a:lnSpc>
                <a:spcPct val="115000"/>
              </a:lnSpc>
              <a:spcBef>
                <a:spcPts val="600"/>
              </a:spcBef>
              <a:spcAft>
                <a:spcPts val="400"/>
              </a:spcAft>
            </a:pPr>
            <a:endParaRPr lang="en-US" sz="1150" b="0" i="0"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600"/>
              </a:spcBef>
              <a:spcAft>
                <a:spcPts val="400"/>
              </a:spcAft>
            </a:pPr>
            <a:r>
              <a:rPr lang="en-US" sz="1150" b="0" i="0" dirty="0">
                <a:effectLst/>
                <a:latin typeface="Calibri" panose="020F0502020204030204" pitchFamily="34" charset="0"/>
                <a:ea typeface="Times New Roman" panose="02020603050405020304" pitchFamily="18" charset="0"/>
                <a:cs typeface="Arial" panose="020B0604020202020204" pitchFamily="34" charset="0"/>
              </a:rPr>
              <a:t>Cost-effectiveness (in the most general terms) means, “Are there more benefits that accrue to the customers and the energy system than the cost to invest in energy efficiency?” The utilities and CCAs are legally required to provide energy efficiency as long as it’s cheaper than the alternative energy options (e.g., renewables or fossil fuel).</a:t>
            </a:r>
          </a:p>
          <a:p>
            <a:pPr marL="0" marR="0">
              <a:lnSpc>
                <a:spcPct val="115000"/>
              </a:lnSpc>
              <a:spcBef>
                <a:spcPts val="600"/>
              </a:spcBef>
              <a:spcAft>
                <a:spcPts val="400"/>
              </a:spcAft>
            </a:pPr>
            <a:endParaRPr lang="en-US" sz="1150" b="1" i="1"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600"/>
              </a:spcBef>
              <a:spcAft>
                <a:spcPts val="400"/>
              </a:spcAft>
            </a:pPr>
            <a:r>
              <a:rPr lang="en-US" sz="1150" b="1" i="1" dirty="0">
                <a:effectLst/>
                <a:latin typeface="Calibri" panose="020F0502020204030204" pitchFamily="34" charset="0"/>
                <a:ea typeface="Times New Roman" panose="02020603050405020304" pitchFamily="18" charset="0"/>
                <a:cs typeface="Arial" panose="020B0604020202020204" pitchFamily="34" charset="0"/>
              </a:rPr>
              <a:t>General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lvl="0" indent="-228600">
              <a:lnSpc>
                <a:spcPct val="115000"/>
              </a:lnSpc>
              <a:spcBef>
                <a:spcPts val="0"/>
              </a:spcBef>
              <a:spcAft>
                <a:spcPts val="3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Just and reasonable. </a:t>
            </a:r>
            <a:r>
              <a:rPr lang="en-US" sz="1100" dirty="0">
                <a:effectLst/>
                <a:latin typeface="Calibri" panose="020F0502020204030204" pitchFamily="34" charset="0"/>
                <a:ea typeface="Times New Roman" panose="02020603050405020304" pitchFamily="18" charset="0"/>
                <a:cs typeface="Arial" panose="020B0604020202020204" pitchFamily="34" charset="0"/>
              </a:rPr>
              <a:t> (§451.) All charges shall be just and reasonable; unjust or unreasonable charges are “unlawful”.   (§454.) Except as provided elsewhere, utility shall not change any rate except upon a showing before the CPUC and a finding by the CPUC that the new rate is justified. </a:t>
            </a:r>
          </a:p>
          <a:p>
            <a:pPr marL="228600" marR="0" lvl="0" indent="-228600">
              <a:lnSpc>
                <a:spcPct val="115000"/>
              </a:lnSpc>
              <a:spcBef>
                <a:spcPts val="0"/>
              </a:spcBef>
              <a:spcAft>
                <a:spcPts val="3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Procurement plans, additional</a:t>
            </a:r>
            <a:r>
              <a:rPr lang="en-US" sz="1100" dirty="0">
                <a:effectLst/>
                <a:latin typeface="Calibri" panose="020F0502020204030204" pitchFamily="34" charset="0"/>
                <a:ea typeface="Times New Roman" panose="02020603050405020304" pitchFamily="18" charset="0"/>
                <a:cs typeface="Arial" panose="020B0604020202020204" pitchFamily="34" charset="0"/>
              </a:rPr>
              <a:t>.  (§454.5) CPUC to review and accept, modify, or reject each IOU’s plan. Procurement plans will enable IOU to serve its customers at just and reasonable rates; eliminate need for after-the-fact reasonableness reviews of IOU’s actions in compliance with an approved plan; ensure timely recovery of prospective procurement costs incurred pursuant to an approved plan; provide for just and reasonable rates, with appropriate balancing of price stability and price level in the IOU’s plan. </a:t>
            </a:r>
          </a:p>
          <a:p>
            <a:pPr marL="228600" marR="0" lvl="0" indent="-228600">
              <a:lnSpc>
                <a:spcPct val="115000"/>
              </a:lnSpc>
              <a:spcBef>
                <a:spcPts val="0"/>
              </a:spcBef>
              <a:spcAft>
                <a:spcPts val="3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Related earnings expressly allowed</a:t>
            </a:r>
            <a:r>
              <a:rPr lang="en-US" sz="1100" dirty="0">
                <a:effectLst/>
                <a:latin typeface="Calibri" panose="020F0502020204030204" pitchFamily="34" charset="0"/>
                <a:ea typeface="Times New Roman" panose="02020603050405020304" pitchFamily="18" charset="0"/>
                <a:cs typeface="Arial" panose="020B0604020202020204" pitchFamily="34" charset="0"/>
              </a:rPr>
              <a:t>. (§456.) “Nothing in this part shall be construed to prohibit any public utility from profiting, to the extent permitted by the commission, from any economies, efficien­cies, or improvements which it may make…” </a:t>
            </a:r>
          </a:p>
          <a:p>
            <a:pPr marL="228600" marR="0" lvl="0" indent="-228600">
              <a:lnSpc>
                <a:spcPct val="115000"/>
              </a:lnSpc>
              <a:spcBef>
                <a:spcPts val="0"/>
              </a:spcBef>
              <a:spcAft>
                <a:spcPts val="3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CPUC authority</a:t>
            </a:r>
            <a:r>
              <a:rPr lang="en-US" sz="1100" dirty="0">
                <a:effectLst/>
                <a:latin typeface="Calibri" panose="020F0502020204030204" pitchFamily="34" charset="0"/>
                <a:ea typeface="Times New Roman" panose="02020603050405020304" pitchFamily="18" charset="0"/>
                <a:cs typeface="Arial" panose="020B0604020202020204" pitchFamily="34" charset="0"/>
              </a:rPr>
              <a:t>.  (§701.)  CPUC authorized to “supervise and regulate every public utility in the State and may do all things, whether specifically designated in this part or in addition thereto, which are necessary and convenient in the exercise of such power and jurisdiction.”</a:t>
            </a:r>
          </a:p>
          <a:p>
            <a:pPr marL="0" marR="0">
              <a:lnSpc>
                <a:spcPct val="115000"/>
              </a:lnSpc>
              <a:spcBef>
                <a:spcPts val="600"/>
              </a:spcBef>
              <a:spcAft>
                <a:spcPts val="600"/>
              </a:spcAft>
            </a:pPr>
            <a:endParaRPr lang="en-US" sz="1150" b="1" i="1" dirty="0">
              <a:effectLst/>
              <a:latin typeface="Calibri" panose="020F0502020204030204" pitchFamily="34" charset="0"/>
              <a:ea typeface="Times New Roman" panose="02020603050405020304" pitchFamily="18" charset="0"/>
              <a:cs typeface="Arial" panose="020B0604020202020204" pitchFamily="34" charset="0"/>
            </a:endParaRPr>
          </a:p>
          <a:p>
            <a:pPr marL="0" marR="0">
              <a:lnSpc>
                <a:spcPct val="115000"/>
              </a:lnSpc>
              <a:spcBef>
                <a:spcPts val="600"/>
              </a:spcBef>
              <a:spcAft>
                <a:spcPts val="600"/>
              </a:spcAft>
            </a:pPr>
            <a:r>
              <a:rPr lang="en-US" sz="1150" b="1" i="1" dirty="0">
                <a:effectLst/>
                <a:latin typeface="Calibri" panose="020F0502020204030204" pitchFamily="34" charset="0"/>
                <a:ea typeface="Times New Roman" panose="02020603050405020304" pitchFamily="18" charset="0"/>
                <a:cs typeface="Arial" panose="020B0604020202020204" pitchFamily="34" charset="0"/>
              </a:rPr>
              <a:t>IOU Energy Efficiency</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lvl="0" indent="-228600">
              <a:lnSpc>
                <a:spcPct val="115000"/>
              </a:lnSpc>
              <a:spcBef>
                <a:spcPts val="0"/>
              </a:spcBef>
              <a:spcAft>
                <a:spcPts val="6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EE, other Procurement by IOUs.</a:t>
            </a:r>
            <a:r>
              <a:rPr lang="en-US" sz="1100" dirty="0">
                <a:effectLst/>
                <a:latin typeface="Calibri" panose="020F0502020204030204" pitchFamily="34" charset="0"/>
                <a:ea typeface="Times New Roman" panose="02020603050405020304" pitchFamily="18" charset="0"/>
                <a:cs typeface="Arial" panose="020B0604020202020204" pitchFamily="34" charset="0"/>
              </a:rPr>
              <a:t>  (§454.5) Electric IOUs to propose a procurement plan, including: </a:t>
            </a:r>
          </a:p>
          <a:p>
            <a:pPr marL="685800" marR="0" lvl="1" indent="-228600">
              <a:lnSpc>
                <a:spcPct val="115000"/>
              </a:lnSpc>
              <a:spcBef>
                <a:spcPts val="0"/>
              </a:spcBef>
              <a:spcAft>
                <a:spcPts val="600"/>
              </a:spcAft>
              <a:buFont typeface="+mj-lt"/>
              <a:buAutoNum type="alphaLcPeriod"/>
            </a:pPr>
            <a:r>
              <a:rPr lang="en-US" sz="1100" dirty="0">
                <a:effectLst/>
                <a:latin typeface="Calibri" panose="020F0502020204030204" pitchFamily="34" charset="0"/>
                <a:ea typeface="Times New Roman" panose="02020603050405020304" pitchFamily="18" charset="0"/>
                <a:cs typeface="Arial" panose="020B0604020202020204" pitchFamily="34" charset="0"/>
              </a:rPr>
              <a:t>IOU to first meet its unmet resource needs through all available EE and demand reduction resources that are cost effective, reliable, and feasible.</a:t>
            </a:r>
          </a:p>
          <a:p>
            <a:pPr marL="685800" marR="0" lvl="1" indent="-228600">
              <a:lnSpc>
                <a:spcPct val="115000"/>
              </a:lnSpc>
              <a:spcBef>
                <a:spcPts val="0"/>
              </a:spcBef>
              <a:spcAft>
                <a:spcPts val="600"/>
              </a:spcAft>
              <a:buFont typeface="+mj-lt"/>
              <a:buAutoNum type="alphaLcPeriod"/>
            </a:pPr>
            <a:r>
              <a:rPr lang="en-US" sz="1100" dirty="0">
                <a:effectLst/>
                <a:latin typeface="Calibri" panose="020F0502020204030204" pitchFamily="34" charset="0"/>
                <a:ea typeface="Times New Roman" panose="02020603050405020304" pitchFamily="18" charset="0"/>
                <a:cs typeface="Arial" panose="020B0604020202020204" pitchFamily="34" charset="0"/>
              </a:rPr>
              <a:t>IOU to procure eligible renewables in an amount sufficient to meet RPS requirements </a:t>
            </a:r>
          </a:p>
          <a:p>
            <a:pPr marL="685800" marR="0" lvl="1" indent="-228600">
              <a:lnSpc>
                <a:spcPct val="115000"/>
              </a:lnSpc>
              <a:spcBef>
                <a:spcPts val="0"/>
              </a:spcBef>
              <a:spcAft>
                <a:spcPts val="600"/>
              </a:spcAft>
              <a:buFont typeface="+mj-lt"/>
              <a:buAutoNum type="alphaLcPeriod"/>
            </a:pPr>
            <a:r>
              <a:rPr lang="en-US" sz="1100" dirty="0">
                <a:effectLst/>
                <a:latin typeface="Calibri" panose="020F0502020204030204" pitchFamily="34" charset="0"/>
                <a:ea typeface="Times New Roman" panose="02020603050405020304" pitchFamily="18" charset="0"/>
                <a:cs typeface="Arial" panose="020B0604020202020204" pitchFamily="34" charset="0"/>
              </a:rPr>
              <a:t>IOU to create or maintain a diversified procurement portfolio consisting of electricity and electricity-related and demand reduction products</a:t>
            </a:r>
          </a:p>
          <a:p>
            <a:pPr marL="685800" marR="0" lvl="1" indent="-228600">
              <a:lnSpc>
                <a:spcPct val="115000"/>
              </a:lnSpc>
              <a:spcBef>
                <a:spcPts val="0"/>
              </a:spcBef>
              <a:spcAft>
                <a:spcPts val="600"/>
              </a:spcAft>
              <a:buFont typeface="+mj-lt"/>
              <a:buAutoNum type="alphaLcPeriod"/>
            </a:pPr>
            <a:r>
              <a:rPr lang="en-US" sz="1100" dirty="0">
                <a:effectLst/>
                <a:latin typeface="Calibri" panose="020F0502020204030204" pitchFamily="34" charset="0"/>
                <a:ea typeface="Times New Roman" panose="02020603050405020304" pitchFamily="18" charset="0"/>
                <a:cs typeface="Arial" panose="020B0604020202020204" pitchFamily="34" charset="0"/>
              </a:rPr>
              <a:t>Plan also to include IOU’s risk management policy, strategy, and practices, including specific measures of price stability; plan to achieve appropriate increases in diversity of ownership and diversity of fuel supply of non-utility electrical generation; mechanism for recovery of reason­able administrative costs related to procurement. </a:t>
            </a:r>
          </a:p>
          <a:p>
            <a:pPr marL="228600" marR="0" lvl="0" indent="-228600">
              <a:lnSpc>
                <a:spcPct val="115000"/>
              </a:lnSpc>
              <a:spcBef>
                <a:spcPts val="0"/>
              </a:spcBef>
              <a:spcAft>
                <a:spcPts val="6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All Potentially Achievable Cost-Effective EE</a:t>
            </a:r>
            <a:r>
              <a:rPr lang="en-US" sz="1100" dirty="0">
                <a:effectLst/>
                <a:latin typeface="Calibri" panose="020F0502020204030204" pitchFamily="34" charset="0"/>
                <a:ea typeface="Times New Roman" panose="02020603050405020304" pitchFamily="18" charset="0"/>
                <a:cs typeface="Arial" panose="020B0604020202020204" pitchFamily="34" charset="0"/>
              </a:rPr>
              <a:t>. (§454.55) The CPUC, in consultation with the CEC “shall identify all potentially achievable cost-effective electricity efficiency savings and establish efficiency targets” for IOUs to achieve pursuant to procurement plan requirements of §454.5. (§454.56 has parallel language for natural gas; additionally: a gas IOU “shall first meet its unmet resource needs through all available natural gas efficiency and demand reduction resources that are cost effective, reliable, and feasible.”</a:t>
            </a:r>
          </a:p>
          <a:p>
            <a:pPr marL="228600" marR="0" lvl="0" indent="-228600">
              <a:lnSpc>
                <a:spcPct val="115000"/>
              </a:lnSpc>
              <a:spcBef>
                <a:spcPts val="0"/>
              </a:spcBef>
              <a:spcAft>
                <a:spcPts val="6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All Practicable and Cost-Effective Efficiency</a:t>
            </a:r>
            <a:r>
              <a:rPr lang="en-US" sz="1100" dirty="0">
                <a:effectLst/>
                <a:latin typeface="Calibri" panose="020F0502020204030204" pitchFamily="34" charset="0"/>
                <a:ea typeface="Times New Roman" panose="02020603050405020304" pitchFamily="18" charset="0"/>
                <a:cs typeface="Arial" panose="020B0604020202020204" pitchFamily="34" charset="0"/>
              </a:rPr>
              <a:t>. (§701.1.) “The Legislature further finds and declares that, in addition to any appropriate investments in energy production, electrical and natural gas utilities should seek to exploit all practicable and cost-effective conservation and improvements in the effi­ciency of ener­gy use and distribution that offer equivalent or better system reliability, and which are not being exploit­ed by any other entity.”  In calculating cost effectiveness CPUC to include a value for any costs and bene­fits to the environment, including air quality (and coordinate valuation w/the CEC).</a:t>
            </a:r>
          </a:p>
          <a:p>
            <a:pPr marL="228600" marR="0" lvl="0" indent="-228600">
              <a:lnSpc>
                <a:spcPct val="115000"/>
              </a:lnSpc>
              <a:spcBef>
                <a:spcPts val="0"/>
              </a:spcBef>
              <a:spcAft>
                <a:spcPts val="600"/>
              </a:spcAft>
              <a:buFont typeface="+mj-lt"/>
              <a:buAutoNum type="arabicPeriod"/>
            </a:pPr>
            <a:r>
              <a:rPr lang="en-US" sz="1100" b="1" dirty="0">
                <a:effectLst/>
                <a:latin typeface="Calibri" panose="020F0502020204030204" pitchFamily="34" charset="0"/>
                <a:ea typeface="Times New Roman" panose="02020603050405020304" pitchFamily="18" charset="0"/>
                <a:cs typeface="Arial" panose="020B0604020202020204" pitchFamily="34" charset="0"/>
              </a:rPr>
              <a:t>Overall EE Goal</a:t>
            </a:r>
            <a:r>
              <a:rPr lang="en-US" sz="1100" dirty="0">
                <a:effectLst/>
                <a:latin typeface="Calibri" panose="020F0502020204030204" pitchFamily="34" charset="0"/>
                <a:ea typeface="Times New Roman" panose="02020603050405020304" pitchFamily="18" charset="0"/>
                <a:cs typeface="Arial" panose="020B0604020202020204" pitchFamily="34" charset="0"/>
              </a:rPr>
              <a:t>.  (§701.1.)  A principal goal is to minimize cost to society of reliable electricity and natural gas services, and to improve the environment and to encourage diversity of energy sources through EE and renewables.   </a:t>
            </a:r>
          </a:p>
          <a:p>
            <a:pPr marL="228600" marR="0" lvl="0" indent="-228600" algn="l" defTabSz="914400" rtl="0" eaLnBrk="1" fontAlgn="auto" latinLnBrk="0" hangingPunct="1">
              <a:lnSpc>
                <a:spcPct val="115000"/>
              </a:lnSpc>
              <a:spcBef>
                <a:spcPts val="0"/>
              </a:spcBef>
              <a:spcAft>
                <a:spcPts val="600"/>
              </a:spcAft>
              <a:buClrTx/>
              <a:buSzTx/>
              <a:buFont typeface="+mj-lt"/>
              <a:buAutoNum type="arabicPeriod"/>
              <a:tabLst/>
              <a:defRPr/>
            </a:pPr>
            <a:r>
              <a:rPr lang="en-US" sz="1800" b="1" dirty="0">
                <a:effectLst/>
                <a:latin typeface="Calibri" panose="020F0502020204030204" pitchFamily="34" charset="0"/>
                <a:ea typeface="Times New Roman" panose="02020603050405020304" pitchFamily="18" charset="0"/>
                <a:cs typeface="Arial" panose="020B0604020202020204" pitchFamily="34" charset="0"/>
              </a:rPr>
              <a:t>CCAs or other EE administrators</a:t>
            </a:r>
            <a:r>
              <a:rPr lang="en-US" sz="1800" dirty="0">
                <a:effectLst/>
                <a:latin typeface="Calibri" panose="020F0502020204030204" pitchFamily="34" charset="0"/>
                <a:ea typeface="Times New Roman" panose="02020603050405020304" pitchFamily="18" charset="0"/>
                <a:cs typeface="Arial" panose="020B0604020202020204" pitchFamily="34" charset="0"/>
              </a:rPr>
              <a:t> (§381.1)  CPUC to establish policies and procedures for CCAs, certain other local entities or others to become administrator for EE programs, including requirements for how various EE programs would be implemented by alternative administrators. </a:t>
            </a:r>
          </a:p>
          <a:p>
            <a:pPr marL="228600" marR="0" lvl="0" indent="-228600">
              <a:lnSpc>
                <a:spcPct val="115000"/>
              </a:lnSpc>
              <a:spcBef>
                <a:spcPts val="0"/>
              </a:spcBef>
              <a:spcAft>
                <a:spcPts val="600"/>
              </a:spcAft>
              <a:buFont typeface="+mj-lt"/>
              <a:buAutoNum type="arabicPeriod"/>
            </a:pPr>
            <a:endParaRPr lang="en-US" sz="10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57ECA6D-13D6-49BD-84F0-DE20B08A88F4}" type="slidenum">
              <a:rPr lang="en-US" smtClean="0"/>
              <a:t>5</a:t>
            </a:fld>
            <a:endParaRPr lang="en-US"/>
          </a:p>
        </p:txBody>
      </p:sp>
    </p:spTree>
    <p:extLst>
      <p:ext uri="{BB962C8B-B14F-4D97-AF65-F5344CB8AC3E}">
        <p14:creationId xmlns:p14="http://schemas.microsoft.com/office/powerpoint/2010/main" val="372938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0" dirty="0"/>
              <a:t>This slide presents a few examples of the major formal rules that influence our work at the Commission related to energy efficiency and equity.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b="0" dirty="0"/>
              <a:t>Resources: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Rules of Practice and Procedure (May 2021)</a:t>
            </a:r>
            <a:r>
              <a:rPr lang="en-US" dirty="0"/>
              <a:t>: The Rules provide extensive formal guidance on an array of items at the CPUC (e.g., filing, party status, intervenor compensation, protests, comment periods, etc.). See link here: https://www.cpuc.ca.gov/-/media/cpuc-website/divisions/administrative-law-judge-division/documents/rules-of-practice-and-procedure-may-2021.pdf</a:t>
            </a:r>
          </a:p>
          <a:p>
            <a:pPr marL="228600" indent="-228600">
              <a:buFont typeface="+mj-lt"/>
              <a:buAutoNum type="arabicPeriod"/>
            </a:pPr>
            <a:endParaRPr lang="en-US" dirty="0"/>
          </a:p>
          <a:p>
            <a:pPr marL="228600" indent="-228600">
              <a:buFont typeface="+mj-lt"/>
              <a:buAutoNum type="arabicPeriod"/>
            </a:pPr>
            <a:r>
              <a:rPr lang="en-US" b="1" dirty="0"/>
              <a:t>How to participate</a:t>
            </a:r>
            <a:r>
              <a:rPr lang="en-US" dirty="0"/>
              <a:t>: https://www.cpuc.ca.gov/about-cpuc/divisions/administrative-law-judge/practitioners-page</a:t>
            </a:r>
          </a:p>
          <a:p>
            <a:pPr marL="228600" indent="-228600">
              <a:buFont typeface="+mj-lt"/>
              <a:buAutoNum type="arabicPeriod"/>
            </a:pPr>
            <a:endParaRPr lang="en-US"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Brochure on being a party (2021)</a:t>
            </a:r>
            <a:r>
              <a:rPr lang="en-US" dirty="0"/>
              <a:t>: https://www.cpuc.ca.gov/-/media/cpuc-website/divisions/news-and-outreach/documents/pao/party_081221.pdf</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Party definition</a:t>
            </a:r>
            <a:r>
              <a:rPr lang="en-US" dirty="0"/>
              <a:t>: A Party is a person or organization that is formally and directly involved in the decision-making process. Participating as a formal party in a proceeding of the California Public Utilities Commission (CPUC) is the best way to influence decisions. Formal participation as a party comes with rights and responsibilities.</a:t>
            </a:r>
          </a:p>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dirty="0"/>
          </a:p>
          <a:p>
            <a:pPr marL="228600" indent="-228600">
              <a:buFont typeface="+mj-lt"/>
              <a:buAutoNum type="arabicPeriod"/>
            </a:pPr>
            <a:r>
              <a:rPr lang="en-US" b="1" dirty="0"/>
              <a:t>Public forum</a:t>
            </a:r>
            <a:r>
              <a:rPr lang="en-US" dirty="0"/>
              <a:t>: https://www.cpuc.ca.gov/-/media/cpuc-website/proceedings-and-rulemaking/images/public_forums_0821.pdf</a:t>
            </a:r>
          </a:p>
          <a:p>
            <a:pPr marL="228600" indent="-228600">
              <a:buFont typeface="+mj-lt"/>
              <a:buAutoNum type="arabicPeriod"/>
            </a:pPr>
            <a:endParaRPr lang="en-US" dirty="0"/>
          </a:p>
          <a:p>
            <a:pPr marL="228600" indent="-228600">
              <a:buFont typeface="+mj-lt"/>
              <a:buAutoNum type="arabicPeriod"/>
            </a:pPr>
            <a:r>
              <a:rPr lang="en-US" b="1" dirty="0"/>
              <a:t>Public comments</a:t>
            </a:r>
            <a:r>
              <a:rPr lang="en-US" dirty="0"/>
              <a:t>: https://www.cpuc.ca.gov/about-cpuc/divisions/news-and-public-information-office/public-advisors-office/providing-public-comments-at-the-cpuc</a:t>
            </a:r>
          </a:p>
          <a:p>
            <a:pPr marL="228600" indent="-228600">
              <a:buFont typeface="+mj-lt"/>
              <a:buAutoNum type="arabicPeriod"/>
            </a:pPr>
            <a:endParaRPr lang="en-US" dirty="0"/>
          </a:p>
          <a:p>
            <a:pPr marL="228600" indent="-228600">
              <a:buFont typeface="+mj-lt"/>
              <a:buAutoNum type="arabicPeriod"/>
            </a:pPr>
            <a:r>
              <a:rPr lang="en-US" b="1" dirty="0"/>
              <a:t>Icomp: </a:t>
            </a:r>
            <a:r>
              <a:rPr lang="en-US" b="0" i="0" dirty="0">
                <a:solidFill>
                  <a:srgbClr val="000000"/>
                </a:solidFill>
                <a:effectLst/>
                <a:latin typeface="Source Sans Pro" panose="020B0503030403020204" pitchFamily="34" charset="0"/>
              </a:rPr>
              <a:t>The Intervenor Compensation Program is intended to ensure that individuals and groups that represent residential or small commercial electric utility customers have the financial resources to bring their concerns and interests to the Commission during formal proceedings.</a:t>
            </a:r>
            <a:endParaRPr lang="en-US" b="1" dirty="0"/>
          </a:p>
          <a:p>
            <a:pPr marL="685800" lvl="1" indent="-228600">
              <a:buFont typeface="+mj-lt"/>
              <a:buAutoNum type="arabicPeriod"/>
            </a:pPr>
            <a:r>
              <a:rPr lang="en-US" b="0" dirty="0"/>
              <a:t>https://www.cpuc.ca.gov/proceedings-and-rulemaking/intervenor-compensation </a:t>
            </a:r>
          </a:p>
          <a:p>
            <a:pPr marL="1143000" lvl="2" indent="-228600">
              <a:buFont typeface="+mj-lt"/>
              <a:buAutoNum type="arabicPeriod"/>
            </a:pPr>
            <a:r>
              <a:rPr lang="en-US" b="0" dirty="0"/>
              <a:t>Note: The hourly rate chart for pre-2021 is on this page. </a:t>
            </a:r>
          </a:p>
          <a:p>
            <a:pPr marL="1143000" lvl="2" indent="-228600">
              <a:buFont typeface="+mj-lt"/>
              <a:buAutoNum type="arabicPeriod"/>
            </a:pPr>
            <a:r>
              <a:rPr lang="en-US" b="0" dirty="0"/>
              <a:t>It shows who all is eligible for and has gotten assigned rates to claim intervenor compensation for their work at the CPUC.</a:t>
            </a:r>
          </a:p>
          <a:p>
            <a:pPr marL="1143000" lvl="2" indent="-228600">
              <a:buFont typeface="+mj-lt"/>
              <a:buAutoNum type="arabicPeriod"/>
            </a:pPr>
            <a:r>
              <a:rPr lang="en-US" b="0" dirty="0"/>
              <a:t>However in 2021, the CPUC changed the rates to more equitably value non-lawyer advocates and experts. Therefore, these rates are not accurate from 2021-present. </a:t>
            </a:r>
          </a:p>
          <a:p>
            <a:pPr marL="1143000" lvl="2" indent="-228600">
              <a:buFont typeface="+mj-lt"/>
              <a:buAutoNum type="arabicPeriod"/>
            </a:pPr>
            <a:r>
              <a:rPr lang="en-US" b="0" dirty="0"/>
              <a:t>If you are seeking to claim intervenor compensation, feel free to reach out to Lara @ lettenson@nrdc.org for advice.</a:t>
            </a:r>
          </a:p>
          <a:p>
            <a:pPr marL="1143000" lvl="2" indent="-228600">
              <a:buFont typeface="+mj-lt"/>
              <a:buAutoNum type="arabicPeriod"/>
            </a:pPr>
            <a:r>
              <a:rPr lang="en-US" b="0" dirty="0"/>
              <a:t>As one example, Lara Ettenson was eligible for a rate of around $200/hour pre-2021. Once the CPUC updated the rates, she is now eligible for $450/hour given her years of experience (16+). </a:t>
            </a:r>
          </a:p>
          <a:p>
            <a:pPr marL="228600" indent="-228600">
              <a:buFont typeface="+mj-lt"/>
              <a:buAutoNum type="arabicPeriod"/>
            </a:pPr>
            <a:endParaRPr lang="en-US" b="0" dirty="0"/>
          </a:p>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6</a:t>
            </a:fld>
            <a:endParaRPr lang="en-US"/>
          </a:p>
        </p:txBody>
      </p:sp>
    </p:spTree>
    <p:extLst>
      <p:ext uri="{BB962C8B-B14F-4D97-AF65-F5344CB8AC3E}">
        <p14:creationId xmlns:p14="http://schemas.microsoft.com/office/powerpoint/2010/main" val="86908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Energy Efficiency Policy Manual guides the details of how to design, fund, implement, and evaluate programs., among other related items. This is a very weedy and outdated document, but it is important to know it exists b/c to fundamentally change programs or approaches would require also changing the policy manual through a formal Commission decision. Since the most recent version is 2020, it does not have all the recent decisions related to energy efficiency, yet updates are in the works.</a:t>
            </a:r>
          </a:p>
          <a:p>
            <a:endParaRPr lang="en-US" dirty="0"/>
          </a:p>
          <a:p>
            <a:r>
              <a:rPr lang="en-US" dirty="0"/>
              <a:t>April 2020: https://www.cpuc.ca.gov/-/media/cpuc-website/files/legacyfiles/e/6442465683-eepolicymanualrevised-march-20-2020-b.pdf</a:t>
            </a:r>
          </a:p>
        </p:txBody>
      </p:sp>
      <p:sp>
        <p:nvSpPr>
          <p:cNvPr id="4" name="Slide Number Placeholder 3"/>
          <p:cNvSpPr>
            <a:spLocks noGrp="1"/>
          </p:cNvSpPr>
          <p:nvPr>
            <p:ph type="sldNum" sz="quarter" idx="5"/>
          </p:nvPr>
        </p:nvSpPr>
        <p:spPr/>
        <p:txBody>
          <a:bodyPr/>
          <a:lstStyle/>
          <a:p>
            <a:fld id="{457ECA6D-13D6-49BD-84F0-DE20B08A88F4}" type="slidenum">
              <a:rPr lang="en-US" smtClean="0"/>
              <a:t>7</a:t>
            </a:fld>
            <a:endParaRPr lang="en-US"/>
          </a:p>
        </p:txBody>
      </p:sp>
    </p:spTree>
    <p:extLst>
      <p:ext uri="{BB962C8B-B14F-4D97-AF65-F5344CB8AC3E}">
        <p14:creationId xmlns:p14="http://schemas.microsoft.com/office/powerpoint/2010/main" val="1526555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l">
              <a:buAutoNum type="arabicPeriod"/>
            </a:pPr>
            <a:r>
              <a:rPr lang="en-US" b="1" dirty="0"/>
              <a:t>Overview org chart</a:t>
            </a:r>
            <a:r>
              <a:rPr lang="en-US" dirty="0"/>
              <a:t>: cpuc.ca.gov/-/media/cpuc-website/about-cpuc/documents/org-charts/cpuc-overview-org-chart.pdf</a:t>
            </a:r>
          </a:p>
          <a:p>
            <a:pPr marL="228600" indent="-228600" algn="l">
              <a:buAutoNum type="arabicPeriod"/>
            </a:pPr>
            <a:r>
              <a:rPr lang="en-US" b="1" dirty="0"/>
              <a:t>Commissioners</a:t>
            </a:r>
            <a:r>
              <a:rPr lang="en-US" dirty="0"/>
              <a:t>: cpuc.ca.gov/about-cpuc/commissioners</a:t>
            </a:r>
          </a:p>
          <a:p>
            <a:pPr marL="228600" indent="-228600" algn="l">
              <a:buAutoNum type="arabicPeriod"/>
            </a:pPr>
            <a:r>
              <a:rPr lang="en-US" b="1" i="0" dirty="0">
                <a:solidFill>
                  <a:srgbClr val="000000"/>
                </a:solidFill>
                <a:effectLst/>
                <a:latin typeface="Source Sans Pro" panose="020B0503030403020204" pitchFamily="34" charset="0"/>
              </a:rPr>
              <a:t>Administrative Law Judge </a:t>
            </a:r>
            <a:r>
              <a:rPr lang="en-US" b="0" i="0" dirty="0">
                <a:solidFill>
                  <a:srgbClr val="000000"/>
                </a:solidFill>
                <a:effectLst/>
                <a:latin typeface="Source Sans Pro" panose="020B0503030403020204" pitchFamily="34" charset="0"/>
              </a:rPr>
              <a:t>(</a:t>
            </a:r>
            <a:r>
              <a:rPr lang="en-US" dirty="0"/>
              <a:t>https://www.cpuc.ca.gov/about-cpuc/divisions/administrative-law-judge): </a:t>
            </a:r>
            <a:r>
              <a:rPr lang="en-US" b="0" i="0" dirty="0">
                <a:solidFill>
                  <a:srgbClr val="000000"/>
                </a:solidFill>
                <a:effectLst/>
                <a:latin typeface="Source Sans Pro" panose="020B0503030403020204" pitchFamily="34" charset="0"/>
              </a:rPr>
              <a:t>More than 40 judges that (1) </a:t>
            </a:r>
            <a:r>
              <a:rPr lang="en-US" sz="1200" dirty="0"/>
              <a:t>Drive the proceeding process, (2) Prepare proposed decisions (PD), (3) Conduct hearings, and (4) Develop a record, which is required to create a decision.</a:t>
            </a:r>
          </a:p>
          <a:p>
            <a:pPr marL="228600" indent="-228600" algn="l">
              <a:buAutoNum type="arabicPeriod"/>
            </a:pPr>
            <a:r>
              <a:rPr lang="en-US" b="1" dirty="0"/>
              <a:t>Energy Division (ED): </a:t>
            </a:r>
            <a:r>
              <a:rPr lang="en-US" dirty="0"/>
              <a:t>ED (1) </a:t>
            </a:r>
            <a:r>
              <a:rPr lang="en-US" sz="1200" dirty="0"/>
              <a:t>Develops and administers energy policy, (2) Provides technical support, (3) Drafts resolutions, and (4) Ensures compliance w/ the Commission decisions and statutory mandates.</a:t>
            </a:r>
            <a:endParaRPr lang="en-US" b="1" dirty="0"/>
          </a:p>
          <a:p>
            <a:pPr marL="685800" lvl="1" indent="-228600" algn="l">
              <a:buAutoNum type="arabicPeriod"/>
            </a:pPr>
            <a:r>
              <a:rPr lang="en-US" dirty="0"/>
              <a:t>https://www.cpuc.ca.gov/-/media/cpuc-website/divisions/energy-division/documents/about-us-energy-division/energy-division-org-chart_two-director_feb-2022-realignment_functions_v2.pdf </a:t>
            </a:r>
          </a:p>
          <a:p>
            <a:pPr marL="685800" lvl="1" indent="-228600" algn="l">
              <a:buAutoNum type="arabicPeriod"/>
            </a:pPr>
            <a:r>
              <a:rPr lang="en-US" dirty="0"/>
              <a:t>https://www.cpuc.ca.gov/-/media/cpuc-website/divisions/energy-division/documents/about-us-energy-division/energy-division-personnel-org-chart---june-2023.pdf</a:t>
            </a:r>
            <a:endParaRPr lang="en-US" b="1" dirty="0"/>
          </a:p>
          <a:p>
            <a:pPr marL="228600" lvl="0" indent="-228600" algn="l">
              <a:buAutoNum type="arabicPeriod"/>
            </a:pPr>
            <a:r>
              <a:rPr lang="en-US" b="1" dirty="0"/>
              <a:t>Directory</a:t>
            </a:r>
            <a:r>
              <a:rPr lang="en-US" dirty="0"/>
              <a:t>: https://apps.cpuc.ca.gov/apex/f?p=501:4:::::: </a:t>
            </a:r>
          </a:p>
        </p:txBody>
      </p:sp>
      <p:sp>
        <p:nvSpPr>
          <p:cNvPr id="4" name="Slide Number Placeholder 3"/>
          <p:cNvSpPr>
            <a:spLocks noGrp="1"/>
          </p:cNvSpPr>
          <p:nvPr>
            <p:ph type="sldNum" sz="quarter" idx="5"/>
          </p:nvPr>
        </p:nvSpPr>
        <p:spPr/>
        <p:txBody>
          <a:bodyPr/>
          <a:lstStyle/>
          <a:p>
            <a:fld id="{457ECA6D-13D6-49BD-84F0-DE20B08A88F4}" type="slidenum">
              <a:rPr lang="en-US" smtClean="0"/>
              <a:t>9</a:t>
            </a:fld>
            <a:endParaRPr lang="en-US"/>
          </a:p>
        </p:txBody>
      </p:sp>
    </p:spTree>
    <p:extLst>
      <p:ext uri="{BB962C8B-B14F-4D97-AF65-F5344CB8AC3E}">
        <p14:creationId xmlns:p14="http://schemas.microsoft.com/office/powerpoint/2010/main" val="225464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Pacific Gas &amp; Electric</a:t>
            </a:r>
          </a:p>
          <a:p>
            <a:r>
              <a:rPr lang="en-US" dirty="0"/>
              <a:t>Southern California Edison</a:t>
            </a:r>
          </a:p>
          <a:p>
            <a:r>
              <a:rPr lang="en-US" dirty="0"/>
              <a:t>San Diego Gas &amp; Electric</a:t>
            </a:r>
          </a:p>
          <a:p>
            <a:r>
              <a:rPr lang="en-US" dirty="0"/>
              <a:t>Southern California Gas Company</a:t>
            </a:r>
          </a:p>
          <a:p>
            <a:endParaRPr lang="en-US" dirty="0"/>
          </a:p>
          <a:p>
            <a:r>
              <a:rPr lang="en-US" dirty="0"/>
              <a:t>Third-party programs are bid out through competitive solicitations. The IOUs run these bids and are required to vet all stages, included proposed winner of bids, with the “Procurement Review Group” (PRG). This group is comprised of financially independent entities, such as consumer advocates, energy division, and environmental groups. They ensure the process is clear, fair, and transparent. To see information about this process plus who has been awarded contracts, see here: https://www.caeecc.org/third-party-solicitation-process</a:t>
            </a:r>
          </a:p>
        </p:txBody>
      </p:sp>
      <p:sp>
        <p:nvSpPr>
          <p:cNvPr id="4" name="Slide Number Placeholder 3"/>
          <p:cNvSpPr>
            <a:spLocks noGrp="1"/>
          </p:cNvSpPr>
          <p:nvPr>
            <p:ph type="sldNum" sz="quarter" idx="5"/>
          </p:nvPr>
        </p:nvSpPr>
        <p:spPr/>
        <p:txBody>
          <a:bodyPr/>
          <a:lstStyle/>
          <a:p>
            <a:fld id="{457ECA6D-13D6-49BD-84F0-DE20B08A88F4}" type="slidenum">
              <a:rPr lang="en-US" smtClean="0"/>
              <a:t>10</a:t>
            </a:fld>
            <a:endParaRPr lang="en-US"/>
          </a:p>
        </p:txBody>
      </p:sp>
    </p:spTree>
    <p:extLst>
      <p:ext uri="{BB962C8B-B14F-4D97-AF65-F5344CB8AC3E}">
        <p14:creationId xmlns:p14="http://schemas.microsoft.com/office/powerpoint/2010/main" val="2721821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https://socalren.com/</a:t>
            </a:r>
          </a:p>
          <a:p>
            <a:r>
              <a:rPr lang="en-US" dirty="0"/>
              <a:t>https://www.bayren.org/</a:t>
            </a:r>
          </a:p>
          <a:p>
            <a:r>
              <a:rPr lang="en-US" dirty="0"/>
              <a:t>https://www.3c-ren.org/</a:t>
            </a:r>
          </a:p>
          <a:p>
            <a:r>
              <a:rPr lang="en-US" dirty="0"/>
              <a:t>https://www.wrcog.us/330/Inland-Regional-Energy-Network</a:t>
            </a:r>
          </a:p>
          <a:p>
            <a:r>
              <a:rPr lang="en-US" dirty="0"/>
              <a:t>https://www.mendocinocog.org/files/2cfc7337b/%2312b+Rural+REN+Presentation.pdf (just approved so no website yet)</a:t>
            </a:r>
          </a:p>
          <a:p>
            <a:endParaRPr lang="en-US" dirty="0"/>
          </a:p>
          <a:p>
            <a:r>
              <a:rPr lang="en-US" b="1" dirty="0"/>
              <a:t>Marin Clean Energy is the only CCA that submits applications similar to the IOUs and RENs</a:t>
            </a:r>
          </a:p>
          <a:p>
            <a:endParaRPr lang="en-US" dirty="0"/>
          </a:p>
          <a:p>
            <a:r>
              <a:rPr lang="en-US" dirty="0"/>
              <a:t>https://www.cpuc.ca.gov/-/media/cpuc-website/files/legacyfiles/e/6442465683-eepolicymanualrevised-march-20-2020-b.pdf</a:t>
            </a:r>
          </a:p>
          <a:p>
            <a:r>
              <a:rPr lang="en-US" dirty="0"/>
              <a:t>RENS: p.21</a:t>
            </a:r>
          </a:p>
          <a:p>
            <a:r>
              <a:rPr lang="en-US" dirty="0"/>
              <a:t>“Regional Energy Networks. In D.12-11-015, the CPUC authorized the formation of RENs, to enable local government entities to plan and administer energy efficiency programs independent from the IOUs. RENs are distinguishable from other local government partnerships (LGPs) by the fact that they have applied to the CPUC to become a REN vs. LGPs that propose to and are selected by the IOUs. RENs are intended to be additional to and not in replacement of design or budget of LGPs contracting to IOUs. The RENs will have the independent ability, within the confines of CPUC approval, to manage, deliver, and oversee their own programs independently, without utility interference or direction as it relates to the design and delivery of their programs. Within California there are three RENs; 1) The Bay Area Regional Energy Network, 2) The Southern California Regional Energy Network, and 3) The Tri-County Energy Network. The IOUs will serve as fiscal managers responsible for all usual fiscal and management functions including fiscal oversight and monitoring, such as providing the day-to-day contract management functions and disbursement of ratepayer funds (D.12-11-015, pg. 10). The CPUC retains the authority to direct changes to the REN energy efficiency portfolio. The RENs and IOUs are required to submit Joint Cooperation Memorandum advice letters (D. 18-05-041, OPs 38-39). These memos ensure coordination between the Program Administrators with overlapping service territory. The memos identify program offerings that are distinct and similar. Where programs are similar, the RENs and the IOUs state their plan for seamless program offerings and to avoid customer confusion.”</a:t>
            </a:r>
          </a:p>
          <a:p>
            <a:endParaRPr lang="en-US" dirty="0"/>
          </a:p>
        </p:txBody>
      </p:sp>
      <p:sp>
        <p:nvSpPr>
          <p:cNvPr id="4" name="Slide Number Placeholder 3"/>
          <p:cNvSpPr>
            <a:spLocks noGrp="1"/>
          </p:cNvSpPr>
          <p:nvPr>
            <p:ph type="sldNum" sz="quarter" idx="5"/>
          </p:nvPr>
        </p:nvSpPr>
        <p:spPr/>
        <p:txBody>
          <a:bodyPr/>
          <a:lstStyle/>
          <a:p>
            <a:fld id="{457ECA6D-13D6-49BD-84F0-DE20B08A88F4}" type="slidenum">
              <a:rPr lang="en-US" smtClean="0"/>
              <a:t>11</a:t>
            </a:fld>
            <a:endParaRPr lang="en-US"/>
          </a:p>
        </p:txBody>
      </p:sp>
    </p:spTree>
    <p:extLst>
      <p:ext uri="{BB962C8B-B14F-4D97-AF65-F5344CB8AC3E}">
        <p14:creationId xmlns:p14="http://schemas.microsoft.com/office/powerpoint/2010/main" val="96554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616C293-0DCA-4BC2-B041-982EF73952D2}" type="datetime1">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97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F82D1-18D6-492F-BB90-8B8965E62BD5}" type="datetime1">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380010473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F82D1-18D6-492F-BB90-8B8965E62BD5}" type="datetime1">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16080405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2" name="Picture 1" descr="ColorBlue_bar_top-12.jpg">
            <a:extLst>
              <a:ext uri="{FF2B5EF4-FFF2-40B4-BE49-F238E27FC236}">
                <a16:creationId xmlns:a16="http://schemas.microsoft.com/office/drawing/2014/main" id="{F76F372D-D660-4605-A57E-2BBF14BDF1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bwMode="auto">
          <a:xfrm>
            <a:off x="0" y="1"/>
            <a:ext cx="12192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E26C30F7-60D1-48D7-8194-4A632190A2E8}"/>
              </a:ext>
            </a:extLst>
          </p:cNvPr>
          <p:cNvSpPr>
            <a:spLocks noGrp="1"/>
          </p:cNvSpPr>
          <p:nvPr>
            <p:ph type="title"/>
          </p:nvPr>
        </p:nvSpPr>
        <p:spPr>
          <a:xfrm>
            <a:off x="1566333" y="228601"/>
            <a:ext cx="10515600" cy="698500"/>
          </a:xfrm>
          <a:prstGeom prst="rect">
            <a:avLst/>
          </a:prstGeom>
        </p:spPr>
        <p:txBody>
          <a:bodyPr>
            <a:normAutofit/>
          </a:bodyPr>
          <a:lstStyle>
            <a:lvl1pPr algn="l">
              <a:defRPr sz="3733"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a:t>Click to edit Master title style</a:t>
            </a:r>
          </a:p>
        </p:txBody>
      </p:sp>
      <p:sp>
        <p:nvSpPr>
          <p:cNvPr id="10" name="Text Placeholder 4">
            <a:extLst>
              <a:ext uri="{FF2B5EF4-FFF2-40B4-BE49-F238E27FC236}">
                <a16:creationId xmlns:a16="http://schemas.microsoft.com/office/drawing/2014/main" id="{FAE81341-F9A5-4112-9DC7-BDE62C466245}"/>
              </a:ext>
            </a:extLst>
          </p:cNvPr>
          <p:cNvSpPr>
            <a:spLocks noGrp="1"/>
          </p:cNvSpPr>
          <p:nvPr>
            <p:ph type="body" sz="quarter" idx="12"/>
          </p:nvPr>
        </p:nvSpPr>
        <p:spPr>
          <a:xfrm>
            <a:off x="370543" y="1389890"/>
            <a:ext cx="11460480" cy="5208135"/>
          </a:xfrm>
          <a:prstGeom prst="rect">
            <a:avLst/>
          </a:prstGeom>
        </p:spPr>
        <p:txBody>
          <a:bodyPr/>
          <a:lstStyle>
            <a:lvl1pPr marL="0" indent="0">
              <a:buNone/>
              <a:defRPr sz="2933" b="1">
                <a:solidFill>
                  <a:schemeClr val="accent2"/>
                </a:solidFill>
                <a:latin typeface="Arial" panose="020B0604020202020204" pitchFamily="34" charset="0"/>
                <a:cs typeface="Arial" panose="020B0604020202020204" pitchFamily="34" charset="0"/>
              </a:defRPr>
            </a:lvl1pPr>
            <a:lvl2pPr marL="990575" indent="-380990">
              <a:buFont typeface="Arial" panose="020B0604020202020204" pitchFamily="34" charset="0"/>
              <a:buChar char="•"/>
              <a:defRPr sz="2133" b="1">
                <a:solidFill>
                  <a:schemeClr val="accent1"/>
                </a:solidFill>
                <a:latin typeface="Arial" panose="020B0604020202020204" pitchFamily="34" charset="0"/>
                <a:cs typeface="Arial" panose="020B0604020202020204" pitchFamily="34" charset="0"/>
              </a:defRPr>
            </a:lvl2pPr>
            <a:lvl3pPr marL="1523962" indent="-304792">
              <a:buFont typeface="Courier New" panose="02070309020205020404" pitchFamily="49" charset="0"/>
              <a:buChar char="o"/>
              <a:defRPr sz="2133">
                <a:solidFill>
                  <a:schemeClr val="bg2">
                    <a:lumMod val="50000"/>
                  </a:schemeClr>
                </a:solidFill>
                <a:latin typeface="Arial" panose="020B0604020202020204" pitchFamily="34" charset="0"/>
                <a:cs typeface="Arial" panose="020B0604020202020204" pitchFamily="34" charset="0"/>
              </a:defRPr>
            </a:lvl3pPr>
            <a:lvl4pPr>
              <a:defRPr sz="1867">
                <a:solidFill>
                  <a:schemeClr val="bg2">
                    <a:lumMod val="50000"/>
                  </a:schemeClr>
                </a:solidFill>
                <a:latin typeface="Arial" panose="020B0604020202020204" pitchFamily="34" charset="0"/>
                <a:cs typeface="Arial" panose="020B0604020202020204" pitchFamily="34" charset="0"/>
              </a:defRPr>
            </a:lvl4pPr>
            <a:lvl5pPr>
              <a:defRPr sz="1867">
                <a:solidFill>
                  <a:schemeClr val="bg2">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52337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083" y="274742"/>
            <a:ext cx="10058400" cy="702734"/>
          </a:xfrm>
        </p:spPr>
        <p:txBody>
          <a:bodyPr/>
          <a:lstStyle>
            <a:lvl1pPr algn="ctr">
              <a:defRPr/>
            </a:lvl1pPr>
          </a:lstStyle>
          <a:p>
            <a:r>
              <a:rPr lang="en-US"/>
              <a:t>Click to edit Master title style</a:t>
            </a:r>
          </a:p>
        </p:txBody>
      </p:sp>
      <p:sp>
        <p:nvSpPr>
          <p:cNvPr id="3" name="Content Placeholder 2"/>
          <p:cNvSpPr>
            <a:spLocks noGrp="1"/>
          </p:cNvSpPr>
          <p:nvPr>
            <p:ph idx="1"/>
          </p:nvPr>
        </p:nvSpPr>
        <p:spPr>
          <a:xfrm>
            <a:off x="1097280" y="2674620"/>
            <a:ext cx="10058400" cy="3205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CD91A-4A18-4A2F-B662-4A1D5EF291C9}" type="datetime1">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40967" y="6444879"/>
            <a:ext cx="1312025" cy="365125"/>
          </a:xfrm>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387901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A1FF21-69E1-4C67-A501-D7BFB1D9A8ED}" type="datetime1">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99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0659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8002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23600B-800B-4D01-969B-97984066FFEC}" type="datetime1">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429089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BF82D1-18D6-492F-BB90-8B8965E62BD5}" type="datetime1">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7229864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BF82D1-18D6-492F-BB90-8B8965E62BD5}" type="datetime1">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314143751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EBF82D1-18D6-492F-BB90-8B8965E62BD5}" type="datetime1">
              <a:rPr lang="en-US" smtClean="0"/>
              <a:t>8/28/2023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25870150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BF82D1-18D6-492F-BB90-8B8965E62BD5}" type="datetime1">
              <a:rPr lang="en-US" smtClean="0"/>
              <a:t>8/28/2023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A957C6-EF72-404C-8C01-6D260C7CC02E}" type="slidenum">
              <a:rPr lang="en-US" smtClean="0"/>
              <a:t>‹#›</a:t>
            </a:fld>
            <a:endParaRPr lang="en-US"/>
          </a:p>
        </p:txBody>
      </p:sp>
    </p:spTree>
    <p:extLst>
      <p:ext uri="{BB962C8B-B14F-4D97-AF65-F5344CB8AC3E}">
        <p14:creationId xmlns:p14="http://schemas.microsoft.com/office/powerpoint/2010/main" val="224915522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F82D1-18D6-492F-BB90-8B8965E62BD5}" type="datetime1">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957C6-EF72-404C-8C01-6D260C7CC02E}" type="slidenum">
              <a:rPr lang="en-US" smtClean="0"/>
              <a:t>‹#›</a:t>
            </a:fld>
            <a:endParaRPr lang="en-US"/>
          </a:p>
        </p:txBody>
      </p:sp>
    </p:spTree>
    <p:extLst>
      <p:ext uri="{BB962C8B-B14F-4D97-AF65-F5344CB8AC3E}">
        <p14:creationId xmlns:p14="http://schemas.microsoft.com/office/powerpoint/2010/main" val="250321961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79924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228600" y="1291590"/>
            <a:ext cx="11772900" cy="504025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EBF82D1-18D6-492F-BB90-8B8965E62BD5}" type="datetime1">
              <a:rPr lang="en-US" smtClean="0"/>
              <a:t>8/28/2023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3A957C6-EF72-404C-8C01-6D260C7CC02E}" type="slidenum">
              <a:rPr lang="en-US" smtClean="0"/>
              <a:t>‹#›</a:t>
            </a:fld>
            <a:endParaRPr lang="en-US"/>
          </a:p>
        </p:txBody>
      </p:sp>
      <p:cxnSp>
        <p:nvCxnSpPr>
          <p:cNvPr id="10" name="Straight Connector 9"/>
          <p:cNvCxnSpPr/>
          <p:nvPr/>
        </p:nvCxnSpPr>
        <p:spPr>
          <a:xfrm>
            <a:off x="1193532" y="106347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41745"/>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hf hdr="0" ftr="0" dt="0"/>
  <p:txStyles>
    <p:titleStyle>
      <a:lvl1pPr algn="ctr"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7F3A-86C9-EC7F-D626-EF56A2A0A147}"/>
              </a:ext>
            </a:extLst>
          </p:cNvPr>
          <p:cNvSpPr>
            <a:spLocks noGrp="1"/>
          </p:cNvSpPr>
          <p:nvPr>
            <p:ph type="ctrTitle"/>
          </p:nvPr>
        </p:nvSpPr>
        <p:spPr>
          <a:xfrm>
            <a:off x="437503" y="1417413"/>
            <a:ext cx="11595652" cy="2703050"/>
          </a:xfrm>
        </p:spPr>
        <p:txBody>
          <a:bodyPr>
            <a:normAutofit/>
          </a:bodyPr>
          <a:lstStyle/>
          <a:p>
            <a:pPr algn="ctr"/>
            <a:r>
              <a:rPr lang="en-US" sz="7000" dirty="0"/>
              <a:t>CPUC Market-Rate Energy Efficiency Advocacy 101</a:t>
            </a:r>
          </a:p>
        </p:txBody>
      </p:sp>
      <p:sp>
        <p:nvSpPr>
          <p:cNvPr id="3" name="Subtitle 2">
            <a:extLst>
              <a:ext uri="{FF2B5EF4-FFF2-40B4-BE49-F238E27FC236}">
                <a16:creationId xmlns:a16="http://schemas.microsoft.com/office/drawing/2014/main" id="{DF0C6A29-9EC0-2E2D-C6FC-D90DDA254897}"/>
              </a:ext>
            </a:extLst>
          </p:cNvPr>
          <p:cNvSpPr>
            <a:spLocks noGrp="1"/>
          </p:cNvSpPr>
          <p:nvPr>
            <p:ph type="subTitle" idx="1"/>
          </p:nvPr>
        </p:nvSpPr>
        <p:spPr>
          <a:xfrm>
            <a:off x="1100051" y="5225240"/>
            <a:ext cx="10058400" cy="1143000"/>
          </a:xfrm>
        </p:spPr>
        <p:txBody>
          <a:bodyPr>
            <a:normAutofit/>
          </a:bodyPr>
          <a:lstStyle/>
          <a:p>
            <a:r>
              <a:rPr lang="en-US" sz="1700" b="1">
                <a:solidFill>
                  <a:srgbClr val="FFFFFF"/>
                </a:solidFill>
              </a:rPr>
              <a:t>**note: This presentation is for information only. NRDC and PG&amp;E do not claim to know all the rules and regulations at the CPUC, nor do we advise on legal interactions at the Commission. Please refer to the official Rules and Regulations or contact the Public Advisor for advice.**</a:t>
            </a:r>
            <a:endParaRPr lang="en-US" sz="1700">
              <a:solidFill>
                <a:srgbClr val="FFFFFF"/>
              </a:solidFill>
            </a:endParaRPr>
          </a:p>
        </p:txBody>
      </p:sp>
      <p:sp>
        <p:nvSpPr>
          <p:cNvPr id="5" name="TextBox 4">
            <a:extLst>
              <a:ext uri="{FF2B5EF4-FFF2-40B4-BE49-F238E27FC236}">
                <a16:creationId xmlns:a16="http://schemas.microsoft.com/office/drawing/2014/main" id="{93438EC7-94C0-3CE9-69EE-50287A63B4F1}"/>
              </a:ext>
            </a:extLst>
          </p:cNvPr>
          <p:cNvSpPr txBox="1"/>
          <p:nvPr/>
        </p:nvSpPr>
        <p:spPr>
          <a:xfrm>
            <a:off x="198843" y="5225240"/>
            <a:ext cx="11834312" cy="923330"/>
          </a:xfrm>
          <a:prstGeom prst="rect">
            <a:avLst/>
          </a:prstGeom>
          <a:noFill/>
        </p:spPr>
        <p:txBody>
          <a:bodyPr wrap="square">
            <a:spAutoFit/>
          </a:bodyPr>
          <a:lstStyle/>
          <a:p>
            <a:pPr algn="ctr"/>
            <a:r>
              <a:rPr lang="en-US" sz="1800" b="1" dirty="0">
                <a:solidFill>
                  <a:schemeClr val="accent2">
                    <a:lumMod val="75000"/>
                  </a:schemeClr>
                </a:solidFill>
              </a:rPr>
              <a:t>** This presentation is for information only. NRDC and PG&amp;E do not claim to know all the rules and regulations at the </a:t>
            </a:r>
            <a:r>
              <a:rPr lang="en-US" b="1" dirty="0">
                <a:solidFill>
                  <a:schemeClr val="accent2">
                    <a:lumMod val="75000"/>
                  </a:schemeClr>
                </a:solidFill>
              </a:rPr>
              <a:t>California Public Utilities Commission (CPUC)</a:t>
            </a:r>
            <a:r>
              <a:rPr lang="en-US" sz="1800" b="1" dirty="0">
                <a:solidFill>
                  <a:schemeClr val="accent2">
                    <a:lumMod val="75000"/>
                  </a:schemeClr>
                </a:solidFill>
              </a:rPr>
              <a:t>, nor do we advise on legal interactions at the Commission. </a:t>
            </a:r>
          </a:p>
          <a:p>
            <a:pPr algn="ctr"/>
            <a:r>
              <a:rPr lang="en-US" sz="1800" b="1" dirty="0">
                <a:solidFill>
                  <a:schemeClr val="accent2">
                    <a:lumMod val="75000"/>
                  </a:schemeClr>
                </a:solidFill>
              </a:rPr>
              <a:t>Please refer to the official Rules and Regulations or contact the Public Advisor for advice.**</a:t>
            </a:r>
            <a:endParaRPr lang="en-US" dirty="0">
              <a:solidFill>
                <a:schemeClr val="accent2">
                  <a:lumMod val="75000"/>
                </a:schemeClr>
              </a:solidFill>
            </a:endParaRPr>
          </a:p>
        </p:txBody>
      </p:sp>
      <p:sp>
        <p:nvSpPr>
          <p:cNvPr id="4" name="TextBox 3">
            <a:extLst>
              <a:ext uri="{FF2B5EF4-FFF2-40B4-BE49-F238E27FC236}">
                <a16:creationId xmlns:a16="http://schemas.microsoft.com/office/drawing/2014/main" id="{7C2D4E78-C075-6026-9BD4-92CD2E38ECCB}"/>
              </a:ext>
            </a:extLst>
          </p:cNvPr>
          <p:cNvSpPr txBox="1"/>
          <p:nvPr/>
        </p:nvSpPr>
        <p:spPr>
          <a:xfrm>
            <a:off x="4217901" y="4451572"/>
            <a:ext cx="3822700" cy="553998"/>
          </a:xfrm>
          <a:prstGeom prst="rect">
            <a:avLst/>
          </a:prstGeom>
          <a:noFill/>
        </p:spPr>
        <p:txBody>
          <a:bodyPr wrap="square" rtlCol="0">
            <a:spAutoFit/>
          </a:bodyPr>
          <a:lstStyle/>
          <a:p>
            <a:pPr algn="ctr"/>
            <a:r>
              <a:rPr lang="en-US" sz="3000" dirty="0"/>
              <a:t>August 16, 2023</a:t>
            </a:r>
          </a:p>
        </p:txBody>
      </p:sp>
    </p:spTree>
    <p:extLst>
      <p:ext uri="{BB962C8B-B14F-4D97-AF65-F5344CB8AC3E}">
        <p14:creationId xmlns:p14="http://schemas.microsoft.com/office/powerpoint/2010/main" val="2056072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C972-000E-9496-2F24-BC6E0447B7DB}"/>
              </a:ext>
            </a:extLst>
          </p:cNvPr>
          <p:cNvSpPr>
            <a:spLocks noGrp="1"/>
          </p:cNvSpPr>
          <p:nvPr>
            <p:ph type="title"/>
          </p:nvPr>
        </p:nvSpPr>
        <p:spPr>
          <a:xfrm>
            <a:off x="838200" y="237507"/>
            <a:ext cx="10515600" cy="642371"/>
          </a:xfrm>
        </p:spPr>
        <p:txBody>
          <a:bodyPr vert="horz" lIns="91440" tIns="45720" rIns="91440" bIns="45720" rtlCol="0" anchor="b">
            <a:normAutofit/>
          </a:bodyPr>
          <a:lstStyle/>
          <a:p>
            <a:r>
              <a:rPr lang="en-US" sz="4000" b="1" dirty="0"/>
              <a:t>2b: Investor-Owned Utilities (IOUs)</a:t>
            </a:r>
          </a:p>
        </p:txBody>
      </p:sp>
      <p:graphicFrame>
        <p:nvGraphicFramePr>
          <p:cNvPr id="6" name="Content Placeholder 5">
            <a:extLst>
              <a:ext uri="{FF2B5EF4-FFF2-40B4-BE49-F238E27FC236}">
                <a16:creationId xmlns:a16="http://schemas.microsoft.com/office/drawing/2014/main" id="{8D728FED-F4F8-6F26-8DA0-B1F4DA0C4BA9}"/>
              </a:ext>
            </a:extLst>
          </p:cNvPr>
          <p:cNvGraphicFramePr>
            <a:graphicFrameLocks noGrp="1"/>
          </p:cNvGraphicFramePr>
          <p:nvPr>
            <p:ph idx="1"/>
            <p:extLst>
              <p:ext uri="{D42A27DB-BD31-4B8C-83A1-F6EECF244321}">
                <p14:modId xmlns:p14="http://schemas.microsoft.com/office/powerpoint/2010/main" val="1219916135"/>
              </p:ext>
            </p:extLst>
          </p:nvPr>
        </p:nvGraphicFramePr>
        <p:xfrm>
          <a:off x="758688" y="1181406"/>
          <a:ext cx="10898688" cy="5139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59E78FE9-3407-F837-3F57-5153F04BCC1A}"/>
              </a:ext>
            </a:extLst>
          </p:cNvPr>
          <p:cNvSpPr>
            <a:spLocks noGrp="1"/>
          </p:cNvSpPr>
          <p:nvPr>
            <p:ph type="sldNum" sz="quarter" idx="12"/>
          </p:nvPr>
        </p:nvSpPr>
        <p:spPr/>
        <p:txBody>
          <a:bodyPr/>
          <a:lstStyle/>
          <a:p>
            <a:fld id="{93A957C6-EF72-404C-8C01-6D260C7CC02E}" type="slidenum">
              <a:rPr lang="en-US" smtClean="0"/>
              <a:t>10</a:t>
            </a:fld>
            <a:endParaRPr lang="en-US"/>
          </a:p>
        </p:txBody>
      </p:sp>
    </p:spTree>
    <p:extLst>
      <p:ext uri="{BB962C8B-B14F-4D97-AF65-F5344CB8AC3E}">
        <p14:creationId xmlns:p14="http://schemas.microsoft.com/office/powerpoint/2010/main" val="3626388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56E25F5A-336F-9799-B781-FA9FFE83427F}"/>
              </a:ext>
            </a:extLst>
          </p:cNvPr>
          <p:cNvSpPr>
            <a:spLocks noGrp="1"/>
          </p:cNvSpPr>
          <p:nvPr>
            <p:ph type="title"/>
          </p:nvPr>
        </p:nvSpPr>
        <p:spPr>
          <a:xfrm>
            <a:off x="828255" y="201256"/>
            <a:ext cx="11005935" cy="686466"/>
          </a:xfrm>
        </p:spPr>
        <p:txBody>
          <a:bodyPr vert="horz" lIns="91440" tIns="45720" rIns="91440" bIns="45720" rtlCol="0" anchor="b">
            <a:normAutofit/>
          </a:bodyPr>
          <a:lstStyle/>
          <a:p>
            <a:r>
              <a:rPr lang="en-US" sz="4000" b="1"/>
              <a:t>2c: Non-IOU Portfolio Administrators (Non-IOU PAs)</a:t>
            </a:r>
          </a:p>
        </p:txBody>
      </p:sp>
      <p:sp>
        <p:nvSpPr>
          <p:cNvPr id="2" name="Slide Number Placeholder 1">
            <a:extLst>
              <a:ext uri="{FF2B5EF4-FFF2-40B4-BE49-F238E27FC236}">
                <a16:creationId xmlns:a16="http://schemas.microsoft.com/office/drawing/2014/main" id="{FA0F2603-CEF0-0B66-FB5A-B79DDF301482}"/>
              </a:ext>
            </a:extLst>
          </p:cNvPr>
          <p:cNvSpPr>
            <a:spLocks noGrp="1"/>
          </p:cNvSpPr>
          <p:nvPr>
            <p:ph type="sldNum" sz="quarter" idx="12"/>
          </p:nvPr>
        </p:nvSpPr>
        <p:spPr/>
        <p:txBody>
          <a:bodyPr/>
          <a:lstStyle/>
          <a:p>
            <a:fld id="{93A957C6-EF72-404C-8C01-6D260C7CC02E}" type="slidenum">
              <a:rPr lang="en-US" smtClean="0"/>
              <a:t>11</a:t>
            </a:fld>
            <a:endParaRPr lang="en-US"/>
          </a:p>
        </p:txBody>
      </p:sp>
      <p:sp>
        <p:nvSpPr>
          <p:cNvPr id="20" name="TextBox 19">
            <a:extLst>
              <a:ext uri="{FF2B5EF4-FFF2-40B4-BE49-F238E27FC236}">
                <a16:creationId xmlns:a16="http://schemas.microsoft.com/office/drawing/2014/main" id="{FD1DC66C-8B90-5554-FE55-D6B95C37FD46}"/>
              </a:ext>
            </a:extLst>
          </p:cNvPr>
          <p:cNvSpPr txBox="1"/>
          <p:nvPr/>
        </p:nvSpPr>
        <p:spPr>
          <a:xfrm>
            <a:off x="173368" y="1466248"/>
            <a:ext cx="6591252" cy="1785104"/>
          </a:xfrm>
          <a:prstGeom prst="rect">
            <a:avLst/>
          </a:prstGeom>
          <a:solidFill>
            <a:schemeClr val="accent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u="sng" dirty="0">
                <a:solidFill>
                  <a:schemeClr val="bg1"/>
                </a:solidFill>
                <a:cs typeface="Calibri"/>
              </a:rPr>
              <a:t>Regional Energy Networks (RENs)</a:t>
            </a:r>
          </a:p>
          <a:p>
            <a:pPr marL="342900" indent="-342900">
              <a:buFont typeface="Arial"/>
              <a:buChar char="•"/>
            </a:pPr>
            <a:r>
              <a:rPr lang="en-US" sz="2200" dirty="0">
                <a:solidFill>
                  <a:schemeClr val="bg1"/>
                </a:solidFill>
                <a:cs typeface="Calibri"/>
              </a:rPr>
              <a:t>Purpose is to administer EE programs</a:t>
            </a:r>
          </a:p>
          <a:p>
            <a:pPr marL="342900" indent="-342900">
              <a:buFont typeface="Arial"/>
              <a:buChar char="•"/>
            </a:pPr>
            <a:r>
              <a:rPr lang="en-US" sz="2200" dirty="0">
                <a:solidFill>
                  <a:schemeClr val="bg1"/>
                </a:solidFill>
                <a:cs typeface="Calibri"/>
              </a:rPr>
              <a:t>No requirement for cost-effectiveness</a:t>
            </a:r>
          </a:p>
          <a:p>
            <a:pPr marL="342900" indent="-342900">
              <a:buFont typeface="Arial"/>
              <a:buChar char="•"/>
            </a:pPr>
            <a:r>
              <a:rPr lang="en-US" sz="2200" dirty="0">
                <a:solidFill>
                  <a:schemeClr val="bg1"/>
                </a:solidFill>
                <a:cs typeface="Calibri"/>
              </a:rPr>
              <a:t>Programs must fill gaps</a:t>
            </a:r>
          </a:p>
          <a:p>
            <a:pPr marL="342900" indent="-342900">
              <a:buFont typeface="Arial"/>
              <a:buChar char="•"/>
            </a:pPr>
            <a:r>
              <a:rPr lang="en-US" sz="2200" dirty="0">
                <a:solidFill>
                  <a:schemeClr val="bg1"/>
                </a:solidFill>
                <a:cs typeface="Calibri"/>
              </a:rPr>
              <a:t>Can only overlap for disadvantaged or hard-to-reach</a:t>
            </a:r>
          </a:p>
        </p:txBody>
      </p:sp>
      <p:sp>
        <p:nvSpPr>
          <p:cNvPr id="21" name="TextBox 20">
            <a:extLst>
              <a:ext uri="{FF2B5EF4-FFF2-40B4-BE49-F238E27FC236}">
                <a16:creationId xmlns:a16="http://schemas.microsoft.com/office/drawing/2014/main" id="{756DFCF3-D350-44A4-BA93-8169B04CE0FA}"/>
              </a:ext>
            </a:extLst>
          </p:cNvPr>
          <p:cNvSpPr txBox="1"/>
          <p:nvPr/>
        </p:nvSpPr>
        <p:spPr>
          <a:xfrm>
            <a:off x="173368" y="4242546"/>
            <a:ext cx="6591251" cy="1446550"/>
          </a:xfrm>
          <a:prstGeom prst="rect">
            <a:avLst/>
          </a:prstGeom>
          <a:solidFill>
            <a:schemeClr val="accent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u="sng" dirty="0">
                <a:solidFill>
                  <a:schemeClr val="bg1"/>
                </a:solidFill>
                <a:cs typeface="Calibri"/>
              </a:rPr>
              <a:t>Community Choice Aggregators (CCAs)</a:t>
            </a:r>
          </a:p>
          <a:p>
            <a:pPr marL="342900" indent="-342900">
              <a:buFont typeface="Arial"/>
              <a:buChar char="•"/>
            </a:pPr>
            <a:r>
              <a:rPr lang="en-US" sz="2200" dirty="0">
                <a:solidFill>
                  <a:schemeClr val="bg1"/>
                </a:solidFill>
                <a:cs typeface="Calibri"/>
              </a:rPr>
              <a:t>Purpose is to procure energy and offer EE programs</a:t>
            </a:r>
          </a:p>
          <a:p>
            <a:pPr marL="342900" indent="-342900">
              <a:buFont typeface="Arial"/>
              <a:buChar char="•"/>
            </a:pPr>
            <a:r>
              <a:rPr lang="en-US" sz="2200" dirty="0">
                <a:solidFill>
                  <a:schemeClr val="bg1"/>
                </a:solidFill>
                <a:cs typeface="Calibri"/>
              </a:rPr>
              <a:t>Same cost-effectiveness requirements as IOUs</a:t>
            </a:r>
          </a:p>
          <a:p>
            <a:pPr marL="342900" indent="-342900">
              <a:buFont typeface="Arial"/>
              <a:buChar char="•"/>
            </a:pPr>
            <a:r>
              <a:rPr lang="en-US" sz="2200" dirty="0">
                <a:solidFill>
                  <a:schemeClr val="bg1"/>
                </a:solidFill>
                <a:cs typeface="Calibri"/>
              </a:rPr>
              <a:t>Programs can overlap with IOU programs</a:t>
            </a:r>
          </a:p>
        </p:txBody>
      </p:sp>
      <p:sp>
        <p:nvSpPr>
          <p:cNvPr id="3" name="TextBox 2">
            <a:extLst>
              <a:ext uri="{FF2B5EF4-FFF2-40B4-BE49-F238E27FC236}">
                <a16:creationId xmlns:a16="http://schemas.microsoft.com/office/drawing/2014/main" id="{02684C9D-9AB6-0E3C-11A8-6E7213BCEF6D}"/>
              </a:ext>
            </a:extLst>
          </p:cNvPr>
          <p:cNvSpPr txBox="1"/>
          <p:nvPr/>
        </p:nvSpPr>
        <p:spPr>
          <a:xfrm>
            <a:off x="8174501" y="1296971"/>
            <a:ext cx="3779315" cy="2123658"/>
          </a:xfrm>
          <a:prstGeom prst="rect">
            <a:avLst/>
          </a:prstGeom>
          <a:solidFill>
            <a:schemeClr val="accent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u="sng" dirty="0">
                <a:solidFill>
                  <a:schemeClr val="bg1"/>
                </a:solidFill>
                <a:cs typeface="Calibri"/>
              </a:rPr>
              <a:t>RENs</a:t>
            </a:r>
          </a:p>
          <a:p>
            <a:pPr marL="342900" indent="-342900">
              <a:buFont typeface="Arial"/>
              <a:buChar char="•"/>
            </a:pPr>
            <a:r>
              <a:rPr lang="en-US" sz="2200" dirty="0">
                <a:solidFill>
                  <a:schemeClr val="bg1"/>
                </a:solidFill>
                <a:cs typeface="Calibri"/>
              </a:rPr>
              <a:t>BayREN</a:t>
            </a:r>
          </a:p>
          <a:p>
            <a:pPr marL="342900" indent="-342900">
              <a:buFont typeface="Arial"/>
              <a:buChar char="•"/>
            </a:pPr>
            <a:r>
              <a:rPr lang="en-US" sz="2200" dirty="0" err="1">
                <a:solidFill>
                  <a:schemeClr val="bg1"/>
                </a:solidFill>
                <a:cs typeface="Calibri"/>
              </a:rPr>
              <a:t>RuralREN</a:t>
            </a:r>
            <a:endParaRPr lang="en-US" sz="2200" dirty="0">
              <a:solidFill>
                <a:schemeClr val="bg1"/>
              </a:solidFill>
              <a:cs typeface="Calibri"/>
            </a:endParaRPr>
          </a:p>
          <a:p>
            <a:pPr marL="342900" indent="-342900">
              <a:buFont typeface="Arial"/>
              <a:buChar char="•"/>
            </a:pPr>
            <a:r>
              <a:rPr lang="en-US" sz="2200" dirty="0">
                <a:solidFill>
                  <a:schemeClr val="bg1"/>
                </a:solidFill>
                <a:cs typeface="Calibri"/>
              </a:rPr>
              <a:t>I-REN (Inland Empire)</a:t>
            </a:r>
          </a:p>
          <a:p>
            <a:pPr marL="342900" indent="-342900">
              <a:buFont typeface="Arial"/>
              <a:buChar char="•"/>
            </a:pPr>
            <a:r>
              <a:rPr lang="en-US" sz="2200" dirty="0">
                <a:solidFill>
                  <a:schemeClr val="bg1"/>
                </a:solidFill>
                <a:cs typeface="Calibri"/>
              </a:rPr>
              <a:t>3C-REN (3 County)</a:t>
            </a:r>
          </a:p>
          <a:p>
            <a:pPr marL="342900" indent="-342900">
              <a:buFont typeface="Arial"/>
              <a:buChar char="•"/>
            </a:pPr>
            <a:r>
              <a:rPr lang="en-US" sz="2200" dirty="0">
                <a:solidFill>
                  <a:schemeClr val="bg1"/>
                </a:solidFill>
                <a:cs typeface="Calibri"/>
              </a:rPr>
              <a:t>SoCalREN</a:t>
            </a:r>
          </a:p>
        </p:txBody>
      </p:sp>
      <p:sp>
        <p:nvSpPr>
          <p:cNvPr id="5" name="TextBox 4">
            <a:extLst>
              <a:ext uri="{FF2B5EF4-FFF2-40B4-BE49-F238E27FC236}">
                <a16:creationId xmlns:a16="http://schemas.microsoft.com/office/drawing/2014/main" id="{3D1B48EF-7C40-D588-CCF8-FD9D7EA1D35B}"/>
              </a:ext>
            </a:extLst>
          </p:cNvPr>
          <p:cNvSpPr txBox="1"/>
          <p:nvPr/>
        </p:nvSpPr>
        <p:spPr>
          <a:xfrm>
            <a:off x="8174502" y="3667510"/>
            <a:ext cx="3779315" cy="2462213"/>
          </a:xfrm>
          <a:prstGeom prst="rect">
            <a:avLst/>
          </a:prstGeom>
          <a:solidFill>
            <a:schemeClr val="accent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u="sng" dirty="0">
                <a:solidFill>
                  <a:schemeClr val="bg1"/>
                </a:solidFill>
                <a:cs typeface="Calibri"/>
              </a:rPr>
              <a:t>CCAs</a:t>
            </a:r>
          </a:p>
          <a:p>
            <a:pPr marL="342900" indent="-342900">
              <a:buFont typeface="Arial"/>
              <a:buChar char="•"/>
            </a:pPr>
            <a:r>
              <a:rPr lang="en-US" sz="2200" b="1" dirty="0">
                <a:cs typeface="Calibri"/>
              </a:rPr>
              <a:t>Marin Clean Energy (MCE)</a:t>
            </a:r>
          </a:p>
          <a:p>
            <a:pPr marL="342900" indent="-342900">
              <a:buFont typeface="Arial"/>
              <a:buChar char="•"/>
            </a:pPr>
            <a:r>
              <a:rPr lang="en-US" sz="2200" dirty="0">
                <a:solidFill>
                  <a:schemeClr val="bg1"/>
                </a:solidFill>
                <a:cs typeface="Calibri"/>
              </a:rPr>
              <a:t>East Bay Community Energy</a:t>
            </a:r>
          </a:p>
          <a:p>
            <a:pPr marL="342900" indent="-342900">
              <a:buFont typeface="Arial"/>
              <a:buChar char="•"/>
            </a:pPr>
            <a:r>
              <a:rPr lang="en-US" sz="2200" dirty="0">
                <a:solidFill>
                  <a:schemeClr val="bg1"/>
                </a:solidFill>
                <a:cs typeface="Calibri"/>
              </a:rPr>
              <a:t>Peninsula Clean Energy</a:t>
            </a:r>
          </a:p>
          <a:p>
            <a:pPr marL="342900" indent="-342900">
              <a:buFont typeface="Arial"/>
              <a:buChar char="•"/>
            </a:pPr>
            <a:r>
              <a:rPr lang="en-US" sz="2200" dirty="0">
                <a:solidFill>
                  <a:schemeClr val="bg1"/>
                </a:solidFill>
                <a:cs typeface="Calibri"/>
              </a:rPr>
              <a:t>San Jose Clean Energy</a:t>
            </a:r>
          </a:p>
          <a:p>
            <a:pPr marL="342900" indent="-342900">
              <a:buFont typeface="Arial"/>
              <a:buChar char="•"/>
            </a:pPr>
            <a:r>
              <a:rPr lang="en-US" sz="2200" dirty="0">
                <a:solidFill>
                  <a:schemeClr val="bg1"/>
                </a:solidFill>
                <a:cs typeface="Calibri"/>
              </a:rPr>
              <a:t>Clean Power SF</a:t>
            </a:r>
          </a:p>
          <a:p>
            <a:pPr marL="342900" indent="-342900">
              <a:buFont typeface="Arial"/>
              <a:buChar char="•"/>
            </a:pPr>
            <a:r>
              <a:rPr lang="en-US" sz="2200" dirty="0">
                <a:solidFill>
                  <a:schemeClr val="bg1"/>
                </a:solidFill>
                <a:cs typeface="Calibri"/>
              </a:rPr>
              <a:t>Sonoma Clean Power</a:t>
            </a:r>
          </a:p>
        </p:txBody>
      </p:sp>
      <p:sp>
        <p:nvSpPr>
          <p:cNvPr id="6" name="Arrow: Right 5">
            <a:extLst>
              <a:ext uri="{FF2B5EF4-FFF2-40B4-BE49-F238E27FC236}">
                <a16:creationId xmlns:a16="http://schemas.microsoft.com/office/drawing/2014/main" id="{C8EF99DF-17F1-CB2A-5BE3-EB92853868B4}"/>
              </a:ext>
            </a:extLst>
          </p:cNvPr>
          <p:cNvSpPr/>
          <p:nvPr/>
        </p:nvSpPr>
        <p:spPr>
          <a:xfrm>
            <a:off x="6884090" y="4622588"/>
            <a:ext cx="1124710" cy="686466"/>
          </a:xfrm>
          <a:prstGeom prst="rightArrow">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E474579B-D3CD-F18B-8C82-6E2F55130113}"/>
              </a:ext>
            </a:extLst>
          </p:cNvPr>
          <p:cNvSpPr/>
          <p:nvPr/>
        </p:nvSpPr>
        <p:spPr>
          <a:xfrm>
            <a:off x="6930321" y="1971245"/>
            <a:ext cx="1078479" cy="612742"/>
          </a:xfrm>
          <a:prstGeom prst="righ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4979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C961-2668-89CF-0237-8C440CDD45A3}"/>
              </a:ext>
            </a:extLst>
          </p:cNvPr>
          <p:cNvSpPr>
            <a:spLocks noGrp="1"/>
          </p:cNvSpPr>
          <p:nvPr>
            <p:ph type="title"/>
          </p:nvPr>
        </p:nvSpPr>
        <p:spPr>
          <a:xfrm>
            <a:off x="1066800" y="322723"/>
            <a:ext cx="10058400" cy="650682"/>
          </a:xfrm>
        </p:spPr>
        <p:txBody>
          <a:bodyPr vert="horz" lIns="91440" tIns="45720" rIns="91440" bIns="45720" rtlCol="0" anchor="b">
            <a:normAutofit/>
          </a:bodyPr>
          <a:lstStyle/>
          <a:p>
            <a:r>
              <a:rPr lang="en-US" sz="4000" b="1" dirty="0"/>
              <a:t>2d: Examples of Non-Administrator Parties</a:t>
            </a:r>
          </a:p>
        </p:txBody>
      </p:sp>
      <p:graphicFrame>
        <p:nvGraphicFramePr>
          <p:cNvPr id="21" name="Content Placeholder 2">
            <a:extLst>
              <a:ext uri="{FF2B5EF4-FFF2-40B4-BE49-F238E27FC236}">
                <a16:creationId xmlns:a16="http://schemas.microsoft.com/office/drawing/2014/main" id="{EF50CC55-AB1A-94D0-7BA1-8365C166D720}"/>
              </a:ext>
            </a:extLst>
          </p:cNvPr>
          <p:cNvGraphicFramePr>
            <a:graphicFrameLocks noGrp="1"/>
          </p:cNvGraphicFramePr>
          <p:nvPr>
            <p:ph idx="1"/>
            <p:extLst>
              <p:ext uri="{D42A27DB-BD31-4B8C-83A1-F6EECF244321}">
                <p14:modId xmlns:p14="http://schemas.microsoft.com/office/powerpoint/2010/main" val="3671760996"/>
              </p:ext>
            </p:extLst>
          </p:nvPr>
        </p:nvGraphicFramePr>
        <p:xfrm>
          <a:off x="371060" y="1166191"/>
          <a:ext cx="11622157" cy="5168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E4E3A4C5-6E77-06C1-9115-A54C146075BF}"/>
              </a:ext>
            </a:extLst>
          </p:cNvPr>
          <p:cNvSpPr>
            <a:spLocks noGrp="1"/>
          </p:cNvSpPr>
          <p:nvPr>
            <p:ph type="sldNum" sz="quarter" idx="12"/>
          </p:nvPr>
        </p:nvSpPr>
        <p:spPr>
          <a:xfrm>
            <a:off x="10775102" y="6492875"/>
            <a:ext cx="1312025" cy="365125"/>
          </a:xfrm>
        </p:spPr>
        <p:txBody>
          <a:bodyPr>
            <a:normAutofit/>
          </a:bodyPr>
          <a:lstStyle/>
          <a:p>
            <a:pPr>
              <a:spcAft>
                <a:spcPts val="600"/>
              </a:spcAft>
            </a:pPr>
            <a:fld id="{93A957C6-EF72-404C-8C01-6D260C7CC02E}" type="slidenum">
              <a:rPr lang="en-US"/>
              <a:pPr>
                <a:spcAft>
                  <a:spcPts val="600"/>
                </a:spcAft>
              </a:pPr>
              <a:t>12</a:t>
            </a:fld>
            <a:endParaRPr lang="en-US"/>
          </a:p>
        </p:txBody>
      </p:sp>
    </p:spTree>
    <p:extLst>
      <p:ext uri="{BB962C8B-B14F-4D97-AF65-F5344CB8AC3E}">
        <p14:creationId xmlns:p14="http://schemas.microsoft.com/office/powerpoint/2010/main" val="337418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668D-C80D-8B37-F5C9-0A513AAEBA8F}"/>
              </a:ext>
            </a:extLst>
          </p:cNvPr>
          <p:cNvSpPr>
            <a:spLocks noGrp="1"/>
          </p:cNvSpPr>
          <p:nvPr>
            <p:ph type="title"/>
          </p:nvPr>
        </p:nvSpPr>
        <p:spPr>
          <a:xfrm>
            <a:off x="517237" y="2447636"/>
            <a:ext cx="11185236" cy="1332731"/>
          </a:xfrm>
        </p:spPr>
        <p:txBody>
          <a:bodyPr>
            <a:normAutofit fontScale="90000"/>
          </a:bodyPr>
          <a:lstStyle/>
          <a:p>
            <a:r>
              <a:rPr lang="en-US" sz="4800" b="1" dirty="0">
                <a:solidFill>
                  <a:schemeClr val="tx1"/>
                </a:solidFill>
              </a:rPr>
              <a:t>SECTION 3: </a:t>
            </a:r>
            <a:br>
              <a:rPr lang="en-US" sz="4800" b="1" dirty="0">
                <a:solidFill>
                  <a:schemeClr val="tx1"/>
                </a:solidFill>
              </a:rPr>
            </a:br>
            <a:r>
              <a:rPr lang="en-US" b="1" dirty="0">
                <a:solidFill>
                  <a:schemeClr val="tx1"/>
                </a:solidFill>
              </a:rPr>
              <a:t>Levers to Influence Energy Efficiency</a:t>
            </a:r>
          </a:p>
        </p:txBody>
      </p:sp>
      <p:sp>
        <p:nvSpPr>
          <p:cNvPr id="4" name="Slide Number Placeholder 3">
            <a:extLst>
              <a:ext uri="{FF2B5EF4-FFF2-40B4-BE49-F238E27FC236}">
                <a16:creationId xmlns:a16="http://schemas.microsoft.com/office/drawing/2014/main" id="{FDB57FB6-EBEC-EAD2-7260-846B443FF386}"/>
              </a:ext>
            </a:extLst>
          </p:cNvPr>
          <p:cNvSpPr>
            <a:spLocks noGrp="1"/>
          </p:cNvSpPr>
          <p:nvPr>
            <p:ph type="sldNum" sz="quarter" idx="12"/>
          </p:nvPr>
        </p:nvSpPr>
        <p:spPr/>
        <p:txBody>
          <a:bodyPr/>
          <a:lstStyle/>
          <a:p>
            <a:fld id="{93A957C6-EF72-404C-8C01-6D260C7CC02E}" type="slidenum">
              <a:rPr lang="en-US" smtClean="0"/>
              <a:t>13</a:t>
            </a:fld>
            <a:endParaRPr lang="en-US"/>
          </a:p>
        </p:txBody>
      </p:sp>
    </p:spTree>
    <p:extLst>
      <p:ext uri="{BB962C8B-B14F-4D97-AF65-F5344CB8AC3E}">
        <p14:creationId xmlns:p14="http://schemas.microsoft.com/office/powerpoint/2010/main" val="358274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9C272-0F0B-F200-826F-AD89145DDCAD}"/>
              </a:ext>
            </a:extLst>
          </p:cNvPr>
          <p:cNvSpPr>
            <a:spLocks noGrp="1"/>
          </p:cNvSpPr>
          <p:nvPr>
            <p:ph type="title"/>
          </p:nvPr>
        </p:nvSpPr>
        <p:spPr>
          <a:xfrm>
            <a:off x="39909" y="0"/>
            <a:ext cx="12152091" cy="941158"/>
          </a:xfrm>
        </p:spPr>
        <p:txBody>
          <a:bodyPr vert="horz" lIns="91440" tIns="45720" rIns="91440" bIns="45720" rtlCol="0" anchor="b">
            <a:normAutofit/>
          </a:bodyPr>
          <a:lstStyle/>
          <a:p>
            <a:r>
              <a:rPr lang="en-US" sz="4000" b="1" dirty="0"/>
              <a:t>3a: Existing Energy Efficiency Planning Process</a:t>
            </a:r>
          </a:p>
        </p:txBody>
      </p:sp>
      <p:graphicFrame>
        <p:nvGraphicFramePr>
          <p:cNvPr id="7" name="Content Placeholder 6">
            <a:extLst>
              <a:ext uri="{FF2B5EF4-FFF2-40B4-BE49-F238E27FC236}">
                <a16:creationId xmlns:a16="http://schemas.microsoft.com/office/drawing/2014/main" id="{6011A497-1B80-EDC6-7BE4-1FC5F457865F}"/>
              </a:ext>
            </a:extLst>
          </p:cNvPr>
          <p:cNvGraphicFramePr>
            <a:graphicFrameLocks noGrp="1"/>
          </p:cNvGraphicFramePr>
          <p:nvPr>
            <p:ph idx="1"/>
            <p:extLst>
              <p:ext uri="{D42A27DB-BD31-4B8C-83A1-F6EECF244321}">
                <p14:modId xmlns:p14="http://schemas.microsoft.com/office/powerpoint/2010/main" val="2300820370"/>
              </p:ext>
            </p:extLst>
          </p:nvPr>
        </p:nvGraphicFramePr>
        <p:xfrm>
          <a:off x="0" y="779605"/>
          <a:ext cx="11919862" cy="3975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C0DB261F-5BA3-EDAE-8A6C-62963F9656CD}"/>
              </a:ext>
            </a:extLst>
          </p:cNvPr>
          <p:cNvSpPr>
            <a:spLocks noGrp="1"/>
          </p:cNvSpPr>
          <p:nvPr>
            <p:ph type="sldNum" sz="quarter" idx="12"/>
          </p:nvPr>
        </p:nvSpPr>
        <p:spPr/>
        <p:txBody>
          <a:bodyPr/>
          <a:lstStyle/>
          <a:p>
            <a:fld id="{93A957C6-EF72-404C-8C01-6D260C7CC02E}" type="slidenum">
              <a:rPr lang="en-US" smtClean="0"/>
              <a:t>14</a:t>
            </a:fld>
            <a:endParaRPr lang="en-US"/>
          </a:p>
        </p:txBody>
      </p:sp>
      <p:sp>
        <p:nvSpPr>
          <p:cNvPr id="11" name="TextBox 10">
            <a:extLst>
              <a:ext uri="{FF2B5EF4-FFF2-40B4-BE49-F238E27FC236}">
                <a16:creationId xmlns:a16="http://schemas.microsoft.com/office/drawing/2014/main" id="{6FB4305B-3C75-1DDB-C916-1698AFBF37D4}"/>
              </a:ext>
            </a:extLst>
          </p:cNvPr>
          <p:cNvSpPr txBox="1"/>
          <p:nvPr/>
        </p:nvSpPr>
        <p:spPr>
          <a:xfrm>
            <a:off x="272138" y="4415715"/>
            <a:ext cx="2480949" cy="1089529"/>
          </a:xfrm>
          <a:prstGeom prst="rect">
            <a:avLst/>
          </a:prstGeom>
          <a:solidFill>
            <a:schemeClr val="accent1">
              <a:lumMod val="20000"/>
              <a:lumOff val="80000"/>
            </a:schemeClr>
          </a:solidFill>
        </p:spPr>
        <p:txBody>
          <a:bodyPr wrap="square" rtlCol="0">
            <a:spAutoFit/>
          </a:bodyPr>
          <a:lstStyle/>
          <a:p>
            <a:pPr algn="ctr" defTabSz="755650">
              <a:lnSpc>
                <a:spcPct val="90000"/>
              </a:lnSpc>
              <a:spcBef>
                <a:spcPct val="0"/>
              </a:spcBef>
              <a:spcAft>
                <a:spcPct val="35000"/>
              </a:spcAft>
            </a:pPr>
            <a:r>
              <a:rPr lang="en-US" dirty="0">
                <a:latin typeface="Calibri Light" panose="020F0302020204030204"/>
              </a:rPr>
              <a:t>Commission</a:t>
            </a:r>
            <a:r>
              <a:rPr lang="en-US" dirty="0"/>
              <a:t> </a:t>
            </a:r>
            <a:r>
              <a:rPr lang="en-US" dirty="0">
                <a:latin typeface="Calibri Light" panose="020F0302020204030204"/>
              </a:rPr>
              <a:t>updates energy savings goals and priorities via the formal proceeding  </a:t>
            </a:r>
          </a:p>
        </p:txBody>
      </p:sp>
      <p:sp>
        <p:nvSpPr>
          <p:cNvPr id="12" name="TextBox 11">
            <a:extLst>
              <a:ext uri="{FF2B5EF4-FFF2-40B4-BE49-F238E27FC236}">
                <a16:creationId xmlns:a16="http://schemas.microsoft.com/office/drawing/2014/main" id="{9A8FF226-979F-FB64-10F9-34E33E0C3198}"/>
              </a:ext>
            </a:extLst>
          </p:cNvPr>
          <p:cNvSpPr txBox="1"/>
          <p:nvPr/>
        </p:nvSpPr>
        <p:spPr>
          <a:xfrm>
            <a:off x="3115270" y="4415715"/>
            <a:ext cx="2621149" cy="1089529"/>
          </a:xfrm>
          <a:prstGeom prst="rect">
            <a:avLst/>
          </a:prstGeom>
          <a:solidFill>
            <a:schemeClr val="accent1">
              <a:lumMod val="20000"/>
              <a:lumOff val="80000"/>
            </a:schemeClr>
          </a:solidFill>
        </p:spPr>
        <p:txBody>
          <a:bodyPr wrap="square" rtlCol="0">
            <a:spAutoFit/>
          </a:bodyPr>
          <a:lstStyle/>
          <a:p>
            <a:pPr marL="0" lvl="0" indent="0" algn="ctr" defTabSz="889000">
              <a:lnSpc>
                <a:spcPct val="90000"/>
              </a:lnSpc>
              <a:spcBef>
                <a:spcPct val="0"/>
              </a:spcBef>
              <a:spcAft>
                <a:spcPct val="35000"/>
              </a:spcAft>
              <a:buNone/>
            </a:pPr>
            <a:r>
              <a:rPr lang="en-US" sz="1800" kern="1200" dirty="0">
                <a:latin typeface="Calibri Light" panose="020F0302020204030204"/>
              </a:rPr>
              <a:t>PAs provide proposed program details + budget to meet Commission requirements</a:t>
            </a:r>
            <a:endParaRPr lang="en-US" sz="1800" kern="1200" dirty="0"/>
          </a:p>
        </p:txBody>
      </p:sp>
      <p:sp>
        <p:nvSpPr>
          <p:cNvPr id="14" name="TextBox 13">
            <a:extLst>
              <a:ext uri="{FF2B5EF4-FFF2-40B4-BE49-F238E27FC236}">
                <a16:creationId xmlns:a16="http://schemas.microsoft.com/office/drawing/2014/main" id="{7D6751DF-3C9B-9694-6DCC-F8309D80B100}"/>
              </a:ext>
            </a:extLst>
          </p:cNvPr>
          <p:cNvSpPr txBox="1"/>
          <p:nvPr/>
        </p:nvSpPr>
        <p:spPr>
          <a:xfrm>
            <a:off x="9438913" y="4415715"/>
            <a:ext cx="2480949" cy="1118721"/>
          </a:xfrm>
          <a:prstGeom prst="rect">
            <a:avLst/>
          </a:prstGeom>
          <a:solidFill>
            <a:schemeClr val="accent1">
              <a:lumMod val="20000"/>
              <a:lumOff val="80000"/>
            </a:schemeClr>
          </a:solidFill>
        </p:spPr>
        <p:txBody>
          <a:bodyPr wrap="square" rtlCol="0">
            <a:spAutoFit/>
          </a:bodyPr>
          <a:lstStyle>
            <a:defPPr>
              <a:defRPr lang="en-US"/>
            </a:defPPr>
            <a:lvl1pPr lvl="0" indent="0" algn="ctr" defTabSz="889000">
              <a:lnSpc>
                <a:spcPct val="90000"/>
              </a:lnSpc>
              <a:spcBef>
                <a:spcPct val="0"/>
              </a:spcBef>
              <a:spcAft>
                <a:spcPct val="35000"/>
              </a:spcAft>
              <a:buNone/>
              <a:defRPr>
                <a:latin typeface="Calibri Light" panose="020F0302020204030204"/>
              </a:defRPr>
            </a:lvl1pPr>
          </a:lstStyle>
          <a:p>
            <a:r>
              <a:rPr lang="en-US" dirty="0"/>
              <a:t>After decision: PAs oversee program portfolio, Energy Division assesses progress</a:t>
            </a:r>
          </a:p>
        </p:txBody>
      </p:sp>
      <p:sp>
        <p:nvSpPr>
          <p:cNvPr id="15" name="Arrow: Down 14">
            <a:extLst>
              <a:ext uri="{FF2B5EF4-FFF2-40B4-BE49-F238E27FC236}">
                <a16:creationId xmlns:a16="http://schemas.microsoft.com/office/drawing/2014/main" id="{F2E622AA-35EE-8F23-16FB-C4F7761966A0}"/>
              </a:ext>
            </a:extLst>
          </p:cNvPr>
          <p:cNvSpPr/>
          <p:nvPr/>
        </p:nvSpPr>
        <p:spPr>
          <a:xfrm>
            <a:off x="1429485" y="3734967"/>
            <a:ext cx="83127" cy="5818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604F8BD2-B14B-AC93-46F3-1D5738F16095}"/>
              </a:ext>
            </a:extLst>
          </p:cNvPr>
          <p:cNvSpPr/>
          <p:nvPr/>
        </p:nvSpPr>
        <p:spPr>
          <a:xfrm>
            <a:off x="4425845" y="3750626"/>
            <a:ext cx="83127" cy="5818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D949677B-554B-C200-E750-7FE803CB09C4}"/>
              </a:ext>
            </a:extLst>
          </p:cNvPr>
          <p:cNvSpPr/>
          <p:nvPr/>
        </p:nvSpPr>
        <p:spPr>
          <a:xfrm>
            <a:off x="7463803" y="3750627"/>
            <a:ext cx="83127" cy="5818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B542243B-1829-8B20-1A19-59EE0B44D6DD}"/>
              </a:ext>
            </a:extLst>
          </p:cNvPr>
          <p:cNvSpPr/>
          <p:nvPr/>
        </p:nvSpPr>
        <p:spPr>
          <a:xfrm>
            <a:off x="10679388" y="3750625"/>
            <a:ext cx="83127" cy="58189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400DFED-CFB0-A9EC-B4AC-089E25B42197}"/>
              </a:ext>
            </a:extLst>
          </p:cNvPr>
          <p:cNvSpPr txBox="1"/>
          <p:nvPr/>
        </p:nvSpPr>
        <p:spPr>
          <a:xfrm>
            <a:off x="6115954" y="4415715"/>
            <a:ext cx="2621149" cy="1089529"/>
          </a:xfrm>
          <a:prstGeom prst="rect">
            <a:avLst/>
          </a:prstGeom>
          <a:solidFill>
            <a:schemeClr val="accent1">
              <a:lumMod val="20000"/>
              <a:lumOff val="80000"/>
            </a:schemeClr>
          </a:solidFill>
        </p:spPr>
        <p:txBody>
          <a:bodyPr wrap="square" rtlCol="0">
            <a:spAutoFit/>
          </a:bodyPr>
          <a:lstStyle>
            <a:defPPr>
              <a:defRPr lang="en-US"/>
            </a:defPPr>
            <a:lvl1pPr lvl="0" indent="0" algn="ctr" defTabSz="889000">
              <a:lnSpc>
                <a:spcPct val="90000"/>
              </a:lnSpc>
              <a:spcBef>
                <a:spcPct val="0"/>
              </a:spcBef>
              <a:spcAft>
                <a:spcPct val="35000"/>
              </a:spcAft>
              <a:buNone/>
              <a:defRPr>
                <a:latin typeface="Calibri Light" panose="020F0302020204030204"/>
              </a:defRPr>
            </a:lvl1pPr>
          </a:lstStyle>
          <a:p>
            <a:r>
              <a:rPr lang="en-US" dirty="0"/>
              <a:t>Parties file comments, meet w/ Commissioners &amp; staff, participate in workshops, etc.</a:t>
            </a:r>
          </a:p>
        </p:txBody>
      </p:sp>
    </p:spTree>
    <p:extLst>
      <p:ext uri="{BB962C8B-B14F-4D97-AF65-F5344CB8AC3E}">
        <p14:creationId xmlns:p14="http://schemas.microsoft.com/office/powerpoint/2010/main" val="1729050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C3B0-3487-9880-8EBF-49D2CCC79161}"/>
              </a:ext>
            </a:extLst>
          </p:cNvPr>
          <p:cNvSpPr>
            <a:spLocks noGrp="1"/>
          </p:cNvSpPr>
          <p:nvPr>
            <p:ph type="title"/>
          </p:nvPr>
        </p:nvSpPr>
        <p:spPr>
          <a:xfrm>
            <a:off x="838200" y="365126"/>
            <a:ext cx="10515600" cy="589031"/>
          </a:xfrm>
        </p:spPr>
        <p:txBody>
          <a:bodyPr vert="horz" lIns="91440" tIns="45720" rIns="91440" bIns="45720" rtlCol="0" anchor="b">
            <a:normAutofit fontScale="90000"/>
          </a:bodyPr>
          <a:lstStyle/>
          <a:p>
            <a:r>
              <a:rPr lang="en-US" sz="4000" b="1" dirty="0"/>
              <a:t>3b: How are programs funded?</a:t>
            </a:r>
          </a:p>
        </p:txBody>
      </p:sp>
      <p:sp>
        <p:nvSpPr>
          <p:cNvPr id="6" name="Content Placeholder 5">
            <a:extLst>
              <a:ext uri="{FF2B5EF4-FFF2-40B4-BE49-F238E27FC236}">
                <a16:creationId xmlns:a16="http://schemas.microsoft.com/office/drawing/2014/main" id="{14A8DB8A-AA5D-30CB-072E-FF05EFC2304F}"/>
              </a:ext>
            </a:extLst>
          </p:cNvPr>
          <p:cNvSpPr>
            <a:spLocks noGrp="1"/>
          </p:cNvSpPr>
          <p:nvPr>
            <p:ph idx="1"/>
          </p:nvPr>
        </p:nvSpPr>
        <p:spPr>
          <a:xfrm>
            <a:off x="201401" y="1383312"/>
            <a:ext cx="3432314" cy="1108943"/>
          </a:xfrm>
          <a:solidFill>
            <a:schemeClr val="accent2">
              <a:lumMod val="20000"/>
              <a:lumOff val="80000"/>
            </a:schemeClr>
          </a:solidFill>
          <a:ln w="31750">
            <a:solidFill>
              <a:schemeClr val="accent1">
                <a:hueOff val="0"/>
                <a:satOff val="0"/>
                <a:lumOff val="0"/>
              </a:schemeClr>
            </a:solidFill>
          </a:ln>
        </p:spPr>
        <p:txBody>
          <a:bodyPr>
            <a:noAutofit/>
          </a:bodyPr>
          <a:lstStyle/>
          <a:p>
            <a:pPr algn="ctr"/>
            <a:r>
              <a:rPr lang="en-US" sz="2300"/>
              <a:t>Budget includes program costs + administration costs  (admin capped at 10%)</a:t>
            </a:r>
          </a:p>
        </p:txBody>
      </p:sp>
      <p:sp>
        <p:nvSpPr>
          <p:cNvPr id="3" name="Slide Number Placeholder 2">
            <a:extLst>
              <a:ext uri="{FF2B5EF4-FFF2-40B4-BE49-F238E27FC236}">
                <a16:creationId xmlns:a16="http://schemas.microsoft.com/office/drawing/2014/main" id="{C5115816-1170-0020-E393-BCEFAE7578DA}"/>
              </a:ext>
            </a:extLst>
          </p:cNvPr>
          <p:cNvSpPr>
            <a:spLocks noGrp="1"/>
          </p:cNvSpPr>
          <p:nvPr>
            <p:ph type="sldNum" sz="quarter" idx="12"/>
          </p:nvPr>
        </p:nvSpPr>
        <p:spPr/>
        <p:txBody>
          <a:bodyPr/>
          <a:lstStyle/>
          <a:p>
            <a:fld id="{93A957C6-EF72-404C-8C01-6D260C7CC02E}" type="slidenum">
              <a:rPr lang="en-US" smtClean="0"/>
              <a:t>15</a:t>
            </a:fld>
            <a:endParaRPr lang="en-US"/>
          </a:p>
        </p:txBody>
      </p:sp>
      <p:graphicFrame>
        <p:nvGraphicFramePr>
          <p:cNvPr id="4" name="Diagram 3">
            <a:extLst>
              <a:ext uri="{FF2B5EF4-FFF2-40B4-BE49-F238E27FC236}">
                <a16:creationId xmlns:a16="http://schemas.microsoft.com/office/drawing/2014/main" id="{0959F415-7B3E-B958-584E-CF6367129434}"/>
              </a:ext>
            </a:extLst>
          </p:cNvPr>
          <p:cNvGraphicFramePr/>
          <p:nvPr>
            <p:extLst>
              <p:ext uri="{D42A27DB-BD31-4B8C-83A1-F6EECF244321}">
                <p14:modId xmlns:p14="http://schemas.microsoft.com/office/powerpoint/2010/main" val="2522584337"/>
              </p:ext>
            </p:extLst>
          </p:nvPr>
        </p:nvGraphicFramePr>
        <p:xfrm>
          <a:off x="795020" y="755375"/>
          <a:ext cx="11039171" cy="6023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716E7E3E-FC93-2AF9-E830-344935E3FDF7}"/>
              </a:ext>
            </a:extLst>
          </p:cNvPr>
          <p:cNvSpPr txBox="1"/>
          <p:nvPr/>
        </p:nvSpPr>
        <p:spPr>
          <a:xfrm>
            <a:off x="8898766" y="1537673"/>
            <a:ext cx="2455034" cy="800219"/>
          </a:xfrm>
          <a:prstGeom prst="rect">
            <a:avLst/>
          </a:prstGeom>
          <a:solidFill>
            <a:schemeClr val="accent2">
              <a:lumMod val="20000"/>
              <a:lumOff val="80000"/>
            </a:schemeClr>
          </a:solidFill>
          <a:ln w="31750">
            <a:solidFill>
              <a:schemeClr val="accent1">
                <a:hueOff val="0"/>
                <a:satOff val="0"/>
                <a:lumOff val="0"/>
              </a:schemeClr>
            </a:solidFill>
          </a:ln>
        </p:spPr>
        <p:txBody>
          <a:bodyPr wrap="square">
            <a:spAutoFit/>
          </a:bodyPr>
          <a:lstStyle/>
          <a:p>
            <a:pPr algn="ctr"/>
            <a:r>
              <a:rPr lang="en-US" sz="2300"/>
              <a:t>Utilities do not get profit from EE</a:t>
            </a:r>
          </a:p>
        </p:txBody>
      </p:sp>
    </p:spTree>
    <p:extLst>
      <p:ext uri="{BB962C8B-B14F-4D97-AF65-F5344CB8AC3E}">
        <p14:creationId xmlns:p14="http://schemas.microsoft.com/office/powerpoint/2010/main" val="54729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668D-C80D-8B37-F5C9-0A513AAEBA8F}"/>
              </a:ext>
            </a:extLst>
          </p:cNvPr>
          <p:cNvSpPr>
            <a:spLocks noGrp="1"/>
          </p:cNvSpPr>
          <p:nvPr>
            <p:ph type="title"/>
          </p:nvPr>
        </p:nvSpPr>
        <p:spPr>
          <a:xfrm>
            <a:off x="517237" y="2447636"/>
            <a:ext cx="11185236" cy="1332731"/>
          </a:xfrm>
        </p:spPr>
        <p:txBody>
          <a:bodyPr>
            <a:normAutofit fontScale="90000"/>
          </a:bodyPr>
          <a:lstStyle/>
          <a:p>
            <a:r>
              <a:rPr lang="en-US" sz="4800" b="1" dirty="0">
                <a:solidFill>
                  <a:schemeClr val="tx1"/>
                </a:solidFill>
              </a:rPr>
              <a:t>SECTION 4: </a:t>
            </a:r>
            <a:br>
              <a:rPr lang="en-US" sz="4800" b="1" dirty="0">
                <a:solidFill>
                  <a:schemeClr val="tx1"/>
                </a:solidFill>
              </a:rPr>
            </a:br>
            <a:r>
              <a:rPr lang="en-US" b="1" dirty="0">
                <a:solidFill>
                  <a:schemeClr val="tx1"/>
                </a:solidFill>
              </a:rPr>
              <a:t>Changes to EE Relevant to CAEECC</a:t>
            </a:r>
          </a:p>
        </p:txBody>
      </p:sp>
      <p:sp>
        <p:nvSpPr>
          <p:cNvPr id="4" name="Slide Number Placeholder 3">
            <a:extLst>
              <a:ext uri="{FF2B5EF4-FFF2-40B4-BE49-F238E27FC236}">
                <a16:creationId xmlns:a16="http://schemas.microsoft.com/office/drawing/2014/main" id="{FDB57FB6-EBEC-EAD2-7260-846B443FF386}"/>
              </a:ext>
            </a:extLst>
          </p:cNvPr>
          <p:cNvSpPr>
            <a:spLocks noGrp="1"/>
          </p:cNvSpPr>
          <p:nvPr>
            <p:ph type="sldNum" sz="quarter" idx="12"/>
          </p:nvPr>
        </p:nvSpPr>
        <p:spPr/>
        <p:txBody>
          <a:bodyPr/>
          <a:lstStyle/>
          <a:p>
            <a:fld id="{93A957C6-EF72-404C-8C01-6D260C7CC02E}" type="slidenum">
              <a:rPr lang="en-US" smtClean="0"/>
              <a:t>16</a:t>
            </a:fld>
            <a:endParaRPr lang="en-US"/>
          </a:p>
        </p:txBody>
      </p:sp>
    </p:spTree>
    <p:extLst>
      <p:ext uri="{BB962C8B-B14F-4D97-AF65-F5344CB8AC3E}">
        <p14:creationId xmlns:p14="http://schemas.microsoft.com/office/powerpoint/2010/main" val="1691890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5EFEA-CD8A-DC41-48A9-7A52B355DE60}"/>
              </a:ext>
            </a:extLst>
          </p:cNvPr>
          <p:cNvSpPr>
            <a:spLocks noGrp="1"/>
          </p:cNvSpPr>
          <p:nvPr>
            <p:ph type="title"/>
          </p:nvPr>
        </p:nvSpPr>
        <p:spPr>
          <a:xfrm>
            <a:off x="145142" y="-52977"/>
            <a:ext cx="12322629" cy="870479"/>
          </a:xfrm>
        </p:spPr>
        <p:txBody>
          <a:bodyPr vert="horz" lIns="91440" tIns="45720" rIns="91440" bIns="45720" rtlCol="0" anchor="b">
            <a:normAutofit/>
          </a:bodyPr>
          <a:lstStyle/>
          <a:p>
            <a:r>
              <a:rPr lang="en-US" sz="4000" b="1" dirty="0"/>
              <a:t>4a: What’s Changed in EE Relevant to CAEECC?</a:t>
            </a:r>
          </a:p>
        </p:txBody>
      </p:sp>
      <p:sp>
        <p:nvSpPr>
          <p:cNvPr id="3" name="Slide Number Placeholder 2">
            <a:extLst>
              <a:ext uri="{FF2B5EF4-FFF2-40B4-BE49-F238E27FC236}">
                <a16:creationId xmlns:a16="http://schemas.microsoft.com/office/drawing/2014/main" id="{786744CA-81BC-81F2-81A5-2D1906A0945E}"/>
              </a:ext>
            </a:extLst>
          </p:cNvPr>
          <p:cNvSpPr>
            <a:spLocks noGrp="1"/>
          </p:cNvSpPr>
          <p:nvPr>
            <p:ph type="sldNum" sz="quarter" idx="12"/>
          </p:nvPr>
        </p:nvSpPr>
        <p:spPr/>
        <p:txBody>
          <a:bodyPr/>
          <a:lstStyle/>
          <a:p>
            <a:fld id="{93A957C6-EF72-404C-8C01-6D260C7CC02E}" type="slidenum">
              <a:rPr lang="en-US" smtClean="0"/>
              <a:t>17</a:t>
            </a:fld>
            <a:endParaRPr lang="en-US"/>
          </a:p>
        </p:txBody>
      </p:sp>
      <p:graphicFrame>
        <p:nvGraphicFramePr>
          <p:cNvPr id="4" name="Diagram 3">
            <a:extLst>
              <a:ext uri="{FF2B5EF4-FFF2-40B4-BE49-F238E27FC236}">
                <a16:creationId xmlns:a16="http://schemas.microsoft.com/office/drawing/2014/main" id="{91E96991-024D-EEEC-1F20-7C1A43FF15C4}"/>
              </a:ext>
            </a:extLst>
          </p:cNvPr>
          <p:cNvGraphicFramePr/>
          <p:nvPr>
            <p:extLst>
              <p:ext uri="{D42A27DB-BD31-4B8C-83A1-F6EECF244321}">
                <p14:modId xmlns:p14="http://schemas.microsoft.com/office/powerpoint/2010/main" val="3383059"/>
              </p:ext>
            </p:extLst>
          </p:nvPr>
        </p:nvGraphicFramePr>
        <p:xfrm>
          <a:off x="1475412" y="878691"/>
          <a:ext cx="9643165" cy="5854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1371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9D07-F5E8-A696-BB3A-8126AF7E7D50}"/>
              </a:ext>
            </a:extLst>
          </p:cNvPr>
          <p:cNvSpPr>
            <a:spLocks noGrp="1"/>
          </p:cNvSpPr>
          <p:nvPr>
            <p:ph type="title"/>
          </p:nvPr>
        </p:nvSpPr>
        <p:spPr>
          <a:xfrm>
            <a:off x="948424" y="-477352"/>
            <a:ext cx="10058400" cy="1450757"/>
          </a:xfrm>
        </p:spPr>
        <p:txBody>
          <a:bodyPr>
            <a:normAutofit/>
          </a:bodyPr>
          <a:lstStyle/>
          <a:p>
            <a:r>
              <a:rPr lang="en-US"/>
              <a:t>4b: Current EE Priorities</a:t>
            </a:r>
          </a:p>
        </p:txBody>
      </p:sp>
      <p:graphicFrame>
        <p:nvGraphicFramePr>
          <p:cNvPr id="5" name="Text Placeholder 2">
            <a:extLst>
              <a:ext uri="{FF2B5EF4-FFF2-40B4-BE49-F238E27FC236}">
                <a16:creationId xmlns:a16="http://schemas.microsoft.com/office/drawing/2014/main" id="{94223024-0F31-15D5-E90D-7F5598AD3D7A}"/>
              </a:ext>
            </a:extLst>
          </p:cNvPr>
          <p:cNvGraphicFramePr>
            <a:graphicFrameLocks noGrp="1"/>
          </p:cNvGraphicFramePr>
          <p:nvPr>
            <p:ph idx="1"/>
            <p:extLst>
              <p:ext uri="{D42A27DB-BD31-4B8C-83A1-F6EECF244321}">
                <p14:modId xmlns:p14="http://schemas.microsoft.com/office/powerpoint/2010/main" val="50201547"/>
              </p:ext>
            </p:extLst>
          </p:nvPr>
        </p:nvGraphicFramePr>
        <p:xfrm>
          <a:off x="1096963" y="1254642"/>
          <a:ext cx="10058400" cy="4629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097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668D-C80D-8B37-F5C9-0A513AAEBA8F}"/>
              </a:ext>
            </a:extLst>
          </p:cNvPr>
          <p:cNvSpPr>
            <a:spLocks noGrp="1"/>
          </p:cNvSpPr>
          <p:nvPr>
            <p:ph type="title"/>
          </p:nvPr>
        </p:nvSpPr>
        <p:spPr>
          <a:xfrm>
            <a:off x="517237" y="2447636"/>
            <a:ext cx="11185236" cy="1332731"/>
          </a:xfrm>
        </p:spPr>
        <p:txBody>
          <a:bodyPr>
            <a:normAutofit fontScale="90000"/>
          </a:bodyPr>
          <a:lstStyle/>
          <a:p>
            <a:pPr lvl="0"/>
            <a:r>
              <a:rPr lang="en-US" sz="4800" b="1" dirty="0">
                <a:solidFill>
                  <a:schemeClr val="tx1"/>
                </a:solidFill>
              </a:rPr>
              <a:t>SECTION 5: </a:t>
            </a:r>
            <a:br>
              <a:rPr lang="en-US" sz="4800" b="1" dirty="0">
                <a:solidFill>
                  <a:schemeClr val="tx1"/>
                </a:solidFill>
              </a:rPr>
            </a:br>
            <a:r>
              <a:rPr lang="en-US" b="1" dirty="0">
                <a:solidFill>
                  <a:schemeClr val="tx1"/>
                </a:solidFill>
              </a:rPr>
              <a:t>Opportunities for CAEECC to Influence Change</a:t>
            </a:r>
          </a:p>
        </p:txBody>
      </p:sp>
      <p:sp>
        <p:nvSpPr>
          <p:cNvPr id="4" name="Slide Number Placeholder 3">
            <a:extLst>
              <a:ext uri="{FF2B5EF4-FFF2-40B4-BE49-F238E27FC236}">
                <a16:creationId xmlns:a16="http://schemas.microsoft.com/office/drawing/2014/main" id="{FDB57FB6-EBEC-EAD2-7260-846B443FF386}"/>
              </a:ext>
            </a:extLst>
          </p:cNvPr>
          <p:cNvSpPr>
            <a:spLocks noGrp="1"/>
          </p:cNvSpPr>
          <p:nvPr>
            <p:ph type="sldNum" sz="quarter" idx="12"/>
          </p:nvPr>
        </p:nvSpPr>
        <p:spPr/>
        <p:txBody>
          <a:bodyPr/>
          <a:lstStyle/>
          <a:p>
            <a:fld id="{93A957C6-EF72-404C-8C01-6D260C7CC02E}" type="slidenum">
              <a:rPr lang="en-US" smtClean="0"/>
              <a:t>19</a:t>
            </a:fld>
            <a:endParaRPr lang="en-US"/>
          </a:p>
        </p:txBody>
      </p:sp>
    </p:spTree>
    <p:extLst>
      <p:ext uri="{BB962C8B-B14F-4D97-AF65-F5344CB8AC3E}">
        <p14:creationId xmlns:p14="http://schemas.microsoft.com/office/powerpoint/2010/main" val="315667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C891A-9F9B-B956-F33F-3D4E74FCD9C4}"/>
              </a:ext>
            </a:extLst>
          </p:cNvPr>
          <p:cNvSpPr>
            <a:spLocks noGrp="1"/>
          </p:cNvSpPr>
          <p:nvPr>
            <p:ph type="title"/>
          </p:nvPr>
        </p:nvSpPr>
        <p:spPr/>
        <p:txBody>
          <a:bodyPr vert="horz" lIns="91440" tIns="45720" rIns="91440" bIns="45720" rtlCol="0" anchor="b">
            <a:normAutofit/>
          </a:bodyPr>
          <a:lstStyle/>
          <a:p>
            <a:r>
              <a:rPr lang="en-US" sz="4000" b="1" dirty="0"/>
              <a:t>Today’s Roadmap</a:t>
            </a:r>
          </a:p>
        </p:txBody>
      </p:sp>
      <p:graphicFrame>
        <p:nvGraphicFramePr>
          <p:cNvPr id="22" name="Content Placeholder 2">
            <a:extLst>
              <a:ext uri="{FF2B5EF4-FFF2-40B4-BE49-F238E27FC236}">
                <a16:creationId xmlns:a16="http://schemas.microsoft.com/office/drawing/2014/main" id="{CB817098-DAAB-F952-7774-913CB440954A}"/>
              </a:ext>
            </a:extLst>
          </p:cNvPr>
          <p:cNvGraphicFramePr>
            <a:graphicFrameLocks noGrp="1"/>
          </p:cNvGraphicFramePr>
          <p:nvPr>
            <p:ph idx="1"/>
            <p:extLst>
              <p:ext uri="{D42A27DB-BD31-4B8C-83A1-F6EECF244321}">
                <p14:modId xmlns:p14="http://schemas.microsoft.com/office/powerpoint/2010/main" val="3331355382"/>
              </p:ext>
            </p:extLst>
          </p:nvPr>
        </p:nvGraphicFramePr>
        <p:xfrm>
          <a:off x="543341" y="1338470"/>
          <a:ext cx="11436626" cy="46044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725774A4-EDD5-9801-DC50-9BD80F1B0D78}"/>
              </a:ext>
            </a:extLst>
          </p:cNvPr>
          <p:cNvSpPr>
            <a:spLocks noGrp="1"/>
          </p:cNvSpPr>
          <p:nvPr>
            <p:ph type="sldNum" sz="quarter" idx="12"/>
          </p:nvPr>
        </p:nvSpPr>
        <p:spPr/>
        <p:txBody>
          <a:bodyPr>
            <a:normAutofit/>
          </a:bodyPr>
          <a:lstStyle/>
          <a:p>
            <a:pPr>
              <a:spcAft>
                <a:spcPts val="600"/>
              </a:spcAft>
            </a:pPr>
            <a:fld id="{D03E4B93-36E2-4803-A6B8-E7F41E210F09}" type="slidenum">
              <a:rPr lang="en-US" smtClean="0"/>
              <a:pPr>
                <a:spcAft>
                  <a:spcPts val="600"/>
                </a:spcAft>
              </a:pPr>
              <a:t>2</a:t>
            </a:fld>
            <a:endParaRPr lang="en-US"/>
          </a:p>
        </p:txBody>
      </p:sp>
    </p:spTree>
    <p:extLst>
      <p:ext uri="{BB962C8B-B14F-4D97-AF65-F5344CB8AC3E}">
        <p14:creationId xmlns:p14="http://schemas.microsoft.com/office/powerpoint/2010/main" val="350627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E53A-633A-01F3-7CE3-193727B8DEA2}"/>
              </a:ext>
            </a:extLst>
          </p:cNvPr>
          <p:cNvSpPr>
            <a:spLocks noGrp="1"/>
          </p:cNvSpPr>
          <p:nvPr>
            <p:ph type="title"/>
          </p:nvPr>
        </p:nvSpPr>
        <p:spPr>
          <a:xfrm>
            <a:off x="145773" y="148146"/>
            <a:ext cx="11661913" cy="686802"/>
          </a:xfrm>
        </p:spPr>
        <p:txBody>
          <a:bodyPr>
            <a:normAutofit/>
          </a:bodyPr>
          <a:lstStyle/>
          <a:p>
            <a:r>
              <a:rPr lang="en-US" sz="4200" dirty="0"/>
              <a:t>5a: What influences are within CAEECC’s Role?</a:t>
            </a:r>
          </a:p>
        </p:txBody>
      </p:sp>
      <p:graphicFrame>
        <p:nvGraphicFramePr>
          <p:cNvPr id="6" name="Content Placeholder 2">
            <a:extLst>
              <a:ext uri="{FF2B5EF4-FFF2-40B4-BE49-F238E27FC236}">
                <a16:creationId xmlns:a16="http://schemas.microsoft.com/office/drawing/2014/main" id="{B2C81B57-EB00-462E-A698-D46535BB787C}"/>
              </a:ext>
            </a:extLst>
          </p:cNvPr>
          <p:cNvGraphicFramePr>
            <a:graphicFrameLocks noGrp="1"/>
          </p:cNvGraphicFramePr>
          <p:nvPr>
            <p:ph idx="1"/>
            <p:extLst>
              <p:ext uri="{D42A27DB-BD31-4B8C-83A1-F6EECF244321}">
                <p14:modId xmlns:p14="http://schemas.microsoft.com/office/powerpoint/2010/main" val="2536618498"/>
              </p:ext>
            </p:extLst>
          </p:nvPr>
        </p:nvGraphicFramePr>
        <p:xfrm>
          <a:off x="145773" y="973406"/>
          <a:ext cx="11888345" cy="53743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9475D3C-B9B7-DD04-6373-F6F6C6558BF0}"/>
              </a:ext>
            </a:extLst>
          </p:cNvPr>
          <p:cNvSpPr>
            <a:spLocks noGrp="1"/>
          </p:cNvSpPr>
          <p:nvPr>
            <p:ph type="sldNum" sz="quarter" idx="12"/>
          </p:nvPr>
        </p:nvSpPr>
        <p:spPr>
          <a:xfrm>
            <a:off x="10722093" y="6486249"/>
            <a:ext cx="1312025" cy="365125"/>
          </a:xfrm>
        </p:spPr>
        <p:txBody>
          <a:bodyPr>
            <a:normAutofit/>
          </a:bodyPr>
          <a:lstStyle/>
          <a:p>
            <a:pPr>
              <a:spcAft>
                <a:spcPts val="600"/>
              </a:spcAft>
            </a:pPr>
            <a:fld id="{93A957C6-EF72-404C-8C01-6D260C7CC02E}" type="slidenum">
              <a:rPr lang="en-US" smtClean="0"/>
              <a:pPr>
                <a:spcAft>
                  <a:spcPts val="600"/>
                </a:spcAft>
              </a:pPr>
              <a:t>20</a:t>
            </a:fld>
            <a:endParaRPr lang="en-US"/>
          </a:p>
        </p:txBody>
      </p:sp>
    </p:spTree>
    <p:extLst>
      <p:ext uri="{BB962C8B-B14F-4D97-AF65-F5344CB8AC3E}">
        <p14:creationId xmlns:p14="http://schemas.microsoft.com/office/powerpoint/2010/main" val="152370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C610-8673-5673-214B-BEB315319C33}"/>
              </a:ext>
            </a:extLst>
          </p:cNvPr>
          <p:cNvSpPr>
            <a:spLocks noGrp="1"/>
          </p:cNvSpPr>
          <p:nvPr>
            <p:ph type="title"/>
          </p:nvPr>
        </p:nvSpPr>
        <p:spPr>
          <a:xfrm>
            <a:off x="1097280" y="758952"/>
            <a:ext cx="10058400" cy="3892168"/>
          </a:xfrm>
        </p:spPr>
        <p:txBody>
          <a:bodyPr vert="horz" lIns="91440" tIns="45720" rIns="91440" bIns="45720" rtlCol="0" anchor="b">
            <a:normAutofit/>
          </a:bodyPr>
          <a:lstStyle/>
          <a:p>
            <a:pPr algn="l"/>
            <a:r>
              <a:rPr lang="en-US" sz="8000">
                <a:solidFill>
                  <a:schemeClr val="tx1">
                    <a:lumMod val="85000"/>
                    <a:lumOff val="15000"/>
                  </a:schemeClr>
                </a:solidFill>
              </a:rPr>
              <a:t>Questions?</a:t>
            </a:r>
          </a:p>
        </p:txBody>
      </p:sp>
      <p:sp>
        <p:nvSpPr>
          <p:cNvPr id="4" name="Slide Number Placeholder 3">
            <a:extLst>
              <a:ext uri="{FF2B5EF4-FFF2-40B4-BE49-F238E27FC236}">
                <a16:creationId xmlns:a16="http://schemas.microsoft.com/office/drawing/2014/main" id="{67F439B5-684E-94AB-AC21-365BC5C72F7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a:spcAft>
                <a:spcPts val="600"/>
              </a:spcAft>
            </a:pPr>
            <a:fld id="{93A957C6-EF72-404C-8C01-6D260C7CC02E}" type="slidenum">
              <a:rPr lang="en-US" smtClean="0"/>
              <a:pPr>
                <a:spcAft>
                  <a:spcPts val="600"/>
                </a:spcAft>
              </a:pPr>
              <a:t>21</a:t>
            </a:fld>
            <a:endParaRPr lang="en-US"/>
          </a:p>
        </p:txBody>
      </p:sp>
    </p:spTree>
    <p:extLst>
      <p:ext uri="{BB962C8B-B14F-4D97-AF65-F5344CB8AC3E}">
        <p14:creationId xmlns:p14="http://schemas.microsoft.com/office/powerpoint/2010/main" val="1303521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CCB9-453E-C5E7-9CFD-AB07A53BF8F9}"/>
              </a:ext>
            </a:extLst>
          </p:cNvPr>
          <p:cNvSpPr>
            <a:spLocks noGrp="1"/>
          </p:cNvSpPr>
          <p:nvPr>
            <p:ph type="title"/>
          </p:nvPr>
        </p:nvSpPr>
        <p:spPr>
          <a:xfrm>
            <a:off x="1154083" y="108490"/>
            <a:ext cx="10058400" cy="702734"/>
          </a:xfrm>
        </p:spPr>
        <p:txBody>
          <a:bodyPr>
            <a:normAutofit fontScale="90000"/>
          </a:bodyPr>
          <a:lstStyle/>
          <a:p>
            <a:r>
              <a:rPr lang="en-US" dirty="0"/>
              <a:t>Questions from ECWG #2 Meeting</a:t>
            </a:r>
          </a:p>
        </p:txBody>
      </p:sp>
      <p:sp>
        <p:nvSpPr>
          <p:cNvPr id="3" name="Content Placeholder 2">
            <a:extLst>
              <a:ext uri="{FF2B5EF4-FFF2-40B4-BE49-F238E27FC236}">
                <a16:creationId xmlns:a16="http://schemas.microsoft.com/office/drawing/2014/main" id="{45F39914-D012-7444-4582-9D2EB19FE7CA}"/>
              </a:ext>
            </a:extLst>
          </p:cNvPr>
          <p:cNvSpPr>
            <a:spLocks noGrp="1"/>
          </p:cNvSpPr>
          <p:nvPr>
            <p:ph idx="1"/>
          </p:nvPr>
        </p:nvSpPr>
        <p:spPr>
          <a:xfrm>
            <a:off x="340890" y="1068528"/>
            <a:ext cx="11851110" cy="5119046"/>
          </a:xfrm>
        </p:spPr>
        <p:txBody>
          <a:bodyPr>
            <a:noAutofit/>
          </a:bodyPr>
          <a:lstStyle/>
          <a:p>
            <a:pPr marL="342900" indent="-342900" rtl="0" fontAlgn="base">
              <a:lnSpc>
                <a:spcPct val="150000"/>
              </a:lnSpc>
              <a:spcBef>
                <a:spcPts val="1200"/>
              </a:spcBef>
              <a:spcAft>
                <a:spcPts val="0"/>
              </a:spcAft>
              <a:buFont typeface="+mj-lt"/>
              <a:buAutoNum type="arabicPeriod"/>
            </a:pPr>
            <a:r>
              <a:rPr lang="en-US" b="0" i="0" u="none" strike="noStrike" dirty="0">
                <a:solidFill>
                  <a:srgbClr val="2A2A2A"/>
                </a:solidFill>
                <a:effectLst/>
                <a:latin typeface="Roboto" panose="02000000000000000000" pitchFamily="2" charset="0"/>
              </a:rPr>
              <a:t>What replaced rolling portfolios? Business Plans? Applications? Implementation Plans?</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What replaced CAEECC review of Business Portfolios and Implementation plans and why?</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Who the involved parties and what are examples of disagreements? </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What is the source of money that business plans propose in applications for the CPUC?</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The actions of CAEECC seems different from CAEECC’s purpose.</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Program/Portfolio Administrators and their jobs.</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Who are CAEECC/CPUC stakeholders?</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LIOB vs CAEECC vs DACAG and the legal requirements of each (if any) – </a:t>
            </a:r>
            <a:r>
              <a:rPr lang="en-US" b="0" i="0" u="none" strike="noStrike" dirty="0">
                <a:solidFill>
                  <a:srgbClr val="2A2A2A"/>
                </a:solidFill>
                <a:effectLst/>
                <a:highlight>
                  <a:srgbClr val="FFFF00"/>
                </a:highlight>
                <a:latin typeface="Roboto" panose="02000000000000000000" pitchFamily="2" charset="0"/>
              </a:rPr>
              <a:t>FOLLOW UP</a:t>
            </a:r>
          </a:p>
          <a:p>
            <a:pPr marL="342900" indent="-342900" rtl="0" fontAlgn="base">
              <a:lnSpc>
                <a:spcPct val="150000"/>
              </a:lnSpc>
              <a:spcBef>
                <a:spcPts val="0"/>
              </a:spcBef>
              <a:spcAft>
                <a:spcPts val="0"/>
              </a:spcAft>
              <a:buFont typeface="+mj-lt"/>
              <a:buAutoNum type="arabicPeriod"/>
            </a:pPr>
            <a:r>
              <a:rPr lang="en-US" b="0" i="0" u="none" strike="noStrike" dirty="0">
                <a:solidFill>
                  <a:srgbClr val="2A2A2A"/>
                </a:solidFill>
                <a:effectLst/>
                <a:latin typeface="Roboto" panose="02000000000000000000" pitchFamily="2" charset="0"/>
              </a:rPr>
              <a:t>Outcomes of previous working groups in CAEECC – </a:t>
            </a:r>
            <a:r>
              <a:rPr lang="en-US" b="0" i="0" u="none" strike="noStrike" dirty="0">
                <a:solidFill>
                  <a:srgbClr val="2A2A2A"/>
                </a:solidFill>
                <a:effectLst/>
                <a:highlight>
                  <a:srgbClr val="FFFF00"/>
                </a:highlight>
                <a:latin typeface="Roboto" panose="02000000000000000000" pitchFamily="2" charset="0"/>
              </a:rPr>
              <a:t>FOLLOW UP</a:t>
            </a:r>
          </a:p>
          <a:p>
            <a:pPr marL="342900" indent="-342900" rtl="0" fontAlgn="base">
              <a:lnSpc>
                <a:spcPct val="150000"/>
              </a:lnSpc>
              <a:spcBef>
                <a:spcPts val="0"/>
              </a:spcBef>
              <a:spcAft>
                <a:spcPts val="0"/>
              </a:spcAft>
              <a:buFont typeface="+mj-lt"/>
              <a:buAutoNum type="arabicPeriod"/>
            </a:pPr>
            <a:r>
              <a:rPr lang="en-US" dirty="0">
                <a:solidFill>
                  <a:srgbClr val="2A2A2A"/>
                </a:solidFill>
                <a:latin typeface="Roboto" panose="02000000000000000000" pitchFamily="2" charset="0"/>
              </a:rPr>
              <a:t>How are EE programs decided and can you use a specific example?</a:t>
            </a:r>
            <a:endParaRPr lang="en-US" dirty="0"/>
          </a:p>
        </p:txBody>
      </p:sp>
      <p:sp>
        <p:nvSpPr>
          <p:cNvPr id="4" name="Slide Number Placeholder 3">
            <a:extLst>
              <a:ext uri="{FF2B5EF4-FFF2-40B4-BE49-F238E27FC236}">
                <a16:creationId xmlns:a16="http://schemas.microsoft.com/office/drawing/2014/main" id="{4D9D8713-144C-EB0D-12A5-DCA397E6854F}"/>
              </a:ext>
            </a:extLst>
          </p:cNvPr>
          <p:cNvSpPr>
            <a:spLocks noGrp="1"/>
          </p:cNvSpPr>
          <p:nvPr>
            <p:ph type="sldNum" sz="quarter" idx="12"/>
          </p:nvPr>
        </p:nvSpPr>
        <p:spPr/>
        <p:txBody>
          <a:bodyPr/>
          <a:lstStyle/>
          <a:p>
            <a:fld id="{93A957C6-EF72-404C-8C01-6D260C7CC02E}" type="slidenum">
              <a:rPr lang="en-US" smtClean="0"/>
              <a:t>22</a:t>
            </a:fld>
            <a:endParaRPr lang="en-US"/>
          </a:p>
        </p:txBody>
      </p:sp>
    </p:spTree>
    <p:extLst>
      <p:ext uri="{BB962C8B-B14F-4D97-AF65-F5344CB8AC3E}">
        <p14:creationId xmlns:p14="http://schemas.microsoft.com/office/powerpoint/2010/main" val="2217191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1B71-4FC2-47F4-B435-3D408EF00F43}"/>
              </a:ext>
            </a:extLst>
          </p:cNvPr>
          <p:cNvSpPr>
            <a:spLocks noGrp="1"/>
          </p:cNvSpPr>
          <p:nvPr>
            <p:ph type="title"/>
          </p:nvPr>
        </p:nvSpPr>
        <p:spPr/>
        <p:txBody>
          <a:bodyPr>
            <a:normAutofit fontScale="90000"/>
          </a:bodyPr>
          <a:lstStyle/>
          <a:p>
            <a:r>
              <a:rPr lang="en-US"/>
              <a:t>Brainstorm for Follow Up</a:t>
            </a:r>
          </a:p>
        </p:txBody>
      </p:sp>
      <p:sp>
        <p:nvSpPr>
          <p:cNvPr id="3" name="Content Placeholder 2">
            <a:extLst>
              <a:ext uri="{FF2B5EF4-FFF2-40B4-BE49-F238E27FC236}">
                <a16:creationId xmlns:a16="http://schemas.microsoft.com/office/drawing/2014/main" id="{D4B209D2-FDF1-7159-903C-1F2D1067906E}"/>
              </a:ext>
            </a:extLst>
          </p:cNvPr>
          <p:cNvSpPr>
            <a:spLocks noGrp="1"/>
          </p:cNvSpPr>
          <p:nvPr>
            <p:ph idx="1"/>
          </p:nvPr>
        </p:nvSpPr>
        <p:spPr>
          <a:xfrm>
            <a:off x="1097280" y="1265274"/>
            <a:ext cx="10058400" cy="4615250"/>
          </a:xfrm>
        </p:spPr>
        <p:txBody>
          <a:bodyPr/>
          <a:lstStyle/>
          <a:p>
            <a:pPr marL="457200" indent="-457200">
              <a:buFont typeface="+mj-lt"/>
              <a:buAutoNum type="arabicPeriod"/>
            </a:pPr>
            <a:r>
              <a:rPr lang="en-US"/>
              <a:t>[real time brainstorm during training]</a:t>
            </a:r>
          </a:p>
        </p:txBody>
      </p:sp>
      <p:sp>
        <p:nvSpPr>
          <p:cNvPr id="4" name="Slide Number Placeholder 3">
            <a:extLst>
              <a:ext uri="{FF2B5EF4-FFF2-40B4-BE49-F238E27FC236}">
                <a16:creationId xmlns:a16="http://schemas.microsoft.com/office/drawing/2014/main" id="{47A202BF-F076-1BDB-E15D-3E69D95CCFDE}"/>
              </a:ext>
            </a:extLst>
          </p:cNvPr>
          <p:cNvSpPr>
            <a:spLocks noGrp="1"/>
          </p:cNvSpPr>
          <p:nvPr>
            <p:ph type="sldNum" sz="quarter" idx="12"/>
          </p:nvPr>
        </p:nvSpPr>
        <p:spPr/>
        <p:txBody>
          <a:bodyPr/>
          <a:lstStyle/>
          <a:p>
            <a:fld id="{93A957C6-EF72-404C-8C01-6D260C7CC02E}" type="slidenum">
              <a:rPr lang="en-US" smtClean="0"/>
              <a:t>23</a:t>
            </a:fld>
            <a:endParaRPr lang="en-US"/>
          </a:p>
        </p:txBody>
      </p:sp>
    </p:spTree>
    <p:extLst>
      <p:ext uri="{BB962C8B-B14F-4D97-AF65-F5344CB8AC3E}">
        <p14:creationId xmlns:p14="http://schemas.microsoft.com/office/powerpoint/2010/main" val="161790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668D-C80D-8B37-F5C9-0A513AAEBA8F}"/>
              </a:ext>
            </a:extLst>
          </p:cNvPr>
          <p:cNvSpPr>
            <a:spLocks noGrp="1"/>
          </p:cNvSpPr>
          <p:nvPr>
            <p:ph type="title"/>
          </p:nvPr>
        </p:nvSpPr>
        <p:spPr>
          <a:xfrm>
            <a:off x="1066799" y="2401455"/>
            <a:ext cx="10755745" cy="1378912"/>
          </a:xfrm>
        </p:spPr>
        <p:txBody>
          <a:bodyPr>
            <a:normAutofit/>
          </a:bodyPr>
          <a:lstStyle/>
          <a:p>
            <a:r>
              <a:rPr lang="en-US" sz="4300" b="1" dirty="0">
                <a:solidFill>
                  <a:schemeClr val="tx1"/>
                </a:solidFill>
              </a:rPr>
              <a:t>SECTION 1: </a:t>
            </a:r>
            <a:br>
              <a:rPr lang="en-US" sz="4300" b="1" dirty="0">
                <a:solidFill>
                  <a:schemeClr val="tx1"/>
                </a:solidFill>
              </a:rPr>
            </a:br>
            <a:r>
              <a:rPr lang="en-US" sz="4300" b="1" dirty="0">
                <a:solidFill>
                  <a:schemeClr val="tx1"/>
                </a:solidFill>
              </a:rPr>
              <a:t>Energy Efficiency (EE) @ the CPUC</a:t>
            </a:r>
          </a:p>
        </p:txBody>
      </p:sp>
      <p:sp>
        <p:nvSpPr>
          <p:cNvPr id="4" name="Slide Number Placeholder 3">
            <a:extLst>
              <a:ext uri="{FF2B5EF4-FFF2-40B4-BE49-F238E27FC236}">
                <a16:creationId xmlns:a16="http://schemas.microsoft.com/office/drawing/2014/main" id="{FDB57FB6-EBEC-EAD2-7260-846B443FF386}"/>
              </a:ext>
            </a:extLst>
          </p:cNvPr>
          <p:cNvSpPr>
            <a:spLocks noGrp="1"/>
          </p:cNvSpPr>
          <p:nvPr>
            <p:ph type="sldNum" sz="quarter" idx="12"/>
          </p:nvPr>
        </p:nvSpPr>
        <p:spPr/>
        <p:txBody>
          <a:bodyPr/>
          <a:lstStyle/>
          <a:p>
            <a:fld id="{93A957C6-EF72-404C-8C01-6D260C7CC02E}" type="slidenum">
              <a:rPr lang="en-US" smtClean="0"/>
              <a:t>3</a:t>
            </a:fld>
            <a:endParaRPr lang="en-US"/>
          </a:p>
        </p:txBody>
      </p:sp>
    </p:spTree>
    <p:extLst>
      <p:ext uri="{BB962C8B-B14F-4D97-AF65-F5344CB8AC3E}">
        <p14:creationId xmlns:p14="http://schemas.microsoft.com/office/powerpoint/2010/main" val="112019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28993-12FD-4952-9C2E-6A8C0AC7F9A5}"/>
              </a:ext>
            </a:extLst>
          </p:cNvPr>
          <p:cNvSpPr>
            <a:spLocks noGrp="1"/>
          </p:cNvSpPr>
          <p:nvPr>
            <p:ph type="title"/>
          </p:nvPr>
        </p:nvSpPr>
        <p:spPr>
          <a:xfrm>
            <a:off x="344556" y="298174"/>
            <a:ext cx="11847444" cy="725378"/>
          </a:xfrm>
        </p:spPr>
        <p:txBody>
          <a:bodyPr>
            <a:normAutofit/>
          </a:bodyPr>
          <a:lstStyle/>
          <a:p>
            <a:r>
              <a:rPr lang="en-US" sz="4000" b="1" dirty="0"/>
              <a:t>1a: Energy Efficiency Laws, Rules, &amp; Regulations</a:t>
            </a:r>
          </a:p>
        </p:txBody>
      </p:sp>
      <p:graphicFrame>
        <p:nvGraphicFramePr>
          <p:cNvPr id="4" name="Content Placeholder 3">
            <a:extLst>
              <a:ext uri="{FF2B5EF4-FFF2-40B4-BE49-F238E27FC236}">
                <a16:creationId xmlns:a16="http://schemas.microsoft.com/office/drawing/2014/main" id="{8196660E-6522-5AF8-724F-62B9712E423A}"/>
              </a:ext>
            </a:extLst>
          </p:cNvPr>
          <p:cNvGraphicFramePr>
            <a:graphicFrameLocks noGrp="1"/>
          </p:cNvGraphicFramePr>
          <p:nvPr>
            <p:ph idx="1"/>
            <p:extLst>
              <p:ext uri="{D42A27DB-BD31-4B8C-83A1-F6EECF244321}">
                <p14:modId xmlns:p14="http://schemas.microsoft.com/office/powerpoint/2010/main" val="993571501"/>
              </p:ext>
            </p:extLst>
          </p:nvPr>
        </p:nvGraphicFramePr>
        <p:xfrm>
          <a:off x="212035" y="1152940"/>
          <a:ext cx="11635408" cy="5406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a:extLst>
              <a:ext uri="{FF2B5EF4-FFF2-40B4-BE49-F238E27FC236}">
                <a16:creationId xmlns:a16="http://schemas.microsoft.com/office/drawing/2014/main" id="{D4280E35-3F95-C662-1A9E-D4EF284581EE}"/>
              </a:ext>
            </a:extLst>
          </p:cNvPr>
          <p:cNvSpPr>
            <a:spLocks noGrp="1"/>
          </p:cNvSpPr>
          <p:nvPr>
            <p:ph type="sldNum" sz="quarter" idx="12"/>
          </p:nvPr>
        </p:nvSpPr>
        <p:spPr/>
        <p:txBody>
          <a:bodyPr/>
          <a:lstStyle/>
          <a:p>
            <a:fld id="{93A957C6-EF72-404C-8C01-6D260C7CC02E}" type="slidenum">
              <a:rPr lang="en-US" smtClean="0"/>
              <a:t>4</a:t>
            </a:fld>
            <a:endParaRPr lang="en-US"/>
          </a:p>
        </p:txBody>
      </p:sp>
    </p:spTree>
    <p:extLst>
      <p:ext uri="{BB962C8B-B14F-4D97-AF65-F5344CB8AC3E}">
        <p14:creationId xmlns:p14="http://schemas.microsoft.com/office/powerpoint/2010/main" val="249316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78CF-3281-747B-7569-D1B7D41A22ED}"/>
              </a:ext>
            </a:extLst>
          </p:cNvPr>
          <p:cNvSpPr>
            <a:spLocks noGrp="1"/>
          </p:cNvSpPr>
          <p:nvPr>
            <p:ph type="title"/>
          </p:nvPr>
        </p:nvSpPr>
        <p:spPr>
          <a:xfrm>
            <a:off x="-39758" y="221734"/>
            <a:ext cx="12159009" cy="702734"/>
          </a:xfrm>
        </p:spPr>
        <p:txBody>
          <a:bodyPr vert="horz" lIns="91440" tIns="45720" rIns="91440" bIns="45720" rtlCol="0" anchor="b">
            <a:normAutofit/>
          </a:bodyPr>
          <a:lstStyle/>
          <a:p>
            <a:r>
              <a:rPr lang="en-US" sz="4000" b="1" dirty="0"/>
              <a:t>1b: Energy Efficiency California Public Utilities Code</a:t>
            </a:r>
          </a:p>
        </p:txBody>
      </p:sp>
      <p:graphicFrame>
        <p:nvGraphicFramePr>
          <p:cNvPr id="7" name="Content Placeholder 6">
            <a:extLst>
              <a:ext uri="{FF2B5EF4-FFF2-40B4-BE49-F238E27FC236}">
                <a16:creationId xmlns:a16="http://schemas.microsoft.com/office/drawing/2014/main" id="{ED725B8F-69BB-CB90-1384-C0F20F69395B}"/>
              </a:ext>
            </a:extLst>
          </p:cNvPr>
          <p:cNvGraphicFramePr>
            <a:graphicFrameLocks noGrp="1"/>
          </p:cNvGraphicFramePr>
          <p:nvPr>
            <p:ph idx="1"/>
            <p:extLst>
              <p:ext uri="{D42A27DB-BD31-4B8C-83A1-F6EECF244321}">
                <p14:modId xmlns:p14="http://schemas.microsoft.com/office/powerpoint/2010/main" val="3821145522"/>
              </p:ext>
            </p:extLst>
          </p:nvPr>
        </p:nvGraphicFramePr>
        <p:xfrm>
          <a:off x="72749" y="924468"/>
          <a:ext cx="12046502" cy="5520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65A51684-7BE2-B971-BA6A-3AC653814C9E}"/>
              </a:ext>
            </a:extLst>
          </p:cNvPr>
          <p:cNvSpPr>
            <a:spLocks noGrp="1"/>
          </p:cNvSpPr>
          <p:nvPr>
            <p:ph type="sldNum" sz="quarter" idx="12"/>
          </p:nvPr>
        </p:nvSpPr>
        <p:spPr/>
        <p:txBody>
          <a:bodyPr>
            <a:normAutofit/>
          </a:bodyPr>
          <a:lstStyle/>
          <a:p>
            <a:pPr>
              <a:spcAft>
                <a:spcPts val="600"/>
              </a:spcAft>
            </a:pPr>
            <a:fld id="{93A957C6-EF72-404C-8C01-6D260C7CC02E}" type="slidenum">
              <a:rPr lang="en-US" smtClean="0"/>
              <a:pPr>
                <a:spcAft>
                  <a:spcPts val="600"/>
                </a:spcAft>
              </a:pPr>
              <a:t>5</a:t>
            </a:fld>
            <a:endParaRPr lang="en-US"/>
          </a:p>
        </p:txBody>
      </p:sp>
    </p:spTree>
    <p:extLst>
      <p:ext uri="{BB962C8B-B14F-4D97-AF65-F5344CB8AC3E}">
        <p14:creationId xmlns:p14="http://schemas.microsoft.com/office/powerpoint/2010/main" val="140966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97407-AC32-57FD-62D8-31C344ED961F}"/>
              </a:ext>
            </a:extLst>
          </p:cNvPr>
          <p:cNvSpPr>
            <a:spLocks noGrp="1"/>
          </p:cNvSpPr>
          <p:nvPr>
            <p:ph type="title"/>
          </p:nvPr>
        </p:nvSpPr>
        <p:spPr>
          <a:xfrm>
            <a:off x="838200" y="190954"/>
            <a:ext cx="10515600" cy="810531"/>
          </a:xfrm>
        </p:spPr>
        <p:txBody>
          <a:bodyPr vert="horz" lIns="91440" tIns="45720" rIns="91440" bIns="45720" rtlCol="0" anchor="b">
            <a:normAutofit/>
          </a:bodyPr>
          <a:lstStyle/>
          <a:p>
            <a:r>
              <a:rPr lang="en-US" sz="4000" b="1" dirty="0"/>
              <a:t>1c: CPUC Rules of Practice and Procedure</a:t>
            </a:r>
          </a:p>
        </p:txBody>
      </p:sp>
      <p:graphicFrame>
        <p:nvGraphicFramePr>
          <p:cNvPr id="7" name="Content Placeholder 6">
            <a:extLst>
              <a:ext uri="{FF2B5EF4-FFF2-40B4-BE49-F238E27FC236}">
                <a16:creationId xmlns:a16="http://schemas.microsoft.com/office/drawing/2014/main" id="{AAE98D48-499E-4366-3ADA-553812919CA7}"/>
              </a:ext>
            </a:extLst>
          </p:cNvPr>
          <p:cNvGraphicFramePr>
            <a:graphicFrameLocks noGrp="1"/>
          </p:cNvGraphicFramePr>
          <p:nvPr>
            <p:ph idx="1"/>
            <p:extLst>
              <p:ext uri="{D42A27DB-BD31-4B8C-83A1-F6EECF244321}">
                <p14:modId xmlns:p14="http://schemas.microsoft.com/office/powerpoint/2010/main" val="4237325008"/>
              </p:ext>
            </p:extLst>
          </p:nvPr>
        </p:nvGraphicFramePr>
        <p:xfrm>
          <a:off x="297542" y="1100818"/>
          <a:ext cx="11482780" cy="5566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94C3A87-6CEB-0D95-3E51-48645177E96D}"/>
              </a:ext>
            </a:extLst>
          </p:cNvPr>
          <p:cNvSpPr>
            <a:spLocks noGrp="1"/>
          </p:cNvSpPr>
          <p:nvPr>
            <p:ph type="sldNum" sz="quarter" idx="12"/>
          </p:nvPr>
        </p:nvSpPr>
        <p:spPr/>
        <p:txBody>
          <a:bodyPr/>
          <a:lstStyle/>
          <a:p>
            <a:fld id="{93A957C6-EF72-404C-8C01-6D260C7CC02E}" type="slidenum">
              <a:rPr lang="en-US" smtClean="0"/>
              <a:t>6</a:t>
            </a:fld>
            <a:endParaRPr lang="en-US"/>
          </a:p>
        </p:txBody>
      </p:sp>
    </p:spTree>
    <p:extLst>
      <p:ext uri="{BB962C8B-B14F-4D97-AF65-F5344CB8AC3E}">
        <p14:creationId xmlns:p14="http://schemas.microsoft.com/office/powerpoint/2010/main" val="153377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652F0-B4DB-E033-1269-8A5ED6A0975B}"/>
              </a:ext>
            </a:extLst>
          </p:cNvPr>
          <p:cNvSpPr>
            <a:spLocks noGrp="1"/>
          </p:cNvSpPr>
          <p:nvPr>
            <p:ph type="title"/>
          </p:nvPr>
        </p:nvSpPr>
        <p:spPr>
          <a:xfrm>
            <a:off x="982771" y="140875"/>
            <a:ext cx="10515600" cy="879583"/>
          </a:xfrm>
        </p:spPr>
        <p:txBody>
          <a:bodyPr vert="horz" lIns="91440" tIns="45720" rIns="91440" bIns="45720" rtlCol="0" anchor="b">
            <a:normAutofit/>
          </a:bodyPr>
          <a:lstStyle/>
          <a:p>
            <a:r>
              <a:rPr lang="en-US" sz="4000" b="1" dirty="0"/>
              <a:t>1d: Energy Efficiency Policy Manual v6</a:t>
            </a:r>
          </a:p>
        </p:txBody>
      </p:sp>
      <p:graphicFrame>
        <p:nvGraphicFramePr>
          <p:cNvPr id="4" name="Content Placeholder 3">
            <a:extLst>
              <a:ext uri="{FF2B5EF4-FFF2-40B4-BE49-F238E27FC236}">
                <a16:creationId xmlns:a16="http://schemas.microsoft.com/office/drawing/2014/main" id="{D1387087-CA27-5A85-17D5-FA0A43969D13}"/>
              </a:ext>
            </a:extLst>
          </p:cNvPr>
          <p:cNvGraphicFramePr>
            <a:graphicFrameLocks noGrp="1"/>
          </p:cNvGraphicFramePr>
          <p:nvPr>
            <p:ph idx="1"/>
            <p:extLst>
              <p:ext uri="{D42A27DB-BD31-4B8C-83A1-F6EECF244321}">
                <p14:modId xmlns:p14="http://schemas.microsoft.com/office/powerpoint/2010/main" val="77708874"/>
              </p:ext>
            </p:extLst>
          </p:nvPr>
        </p:nvGraphicFramePr>
        <p:xfrm>
          <a:off x="61408" y="581067"/>
          <a:ext cx="11991584" cy="586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B7340DE1-01F2-4025-4498-6DB46CF567F1}"/>
              </a:ext>
            </a:extLst>
          </p:cNvPr>
          <p:cNvSpPr>
            <a:spLocks noGrp="1"/>
          </p:cNvSpPr>
          <p:nvPr>
            <p:ph type="sldNum" sz="quarter" idx="12"/>
          </p:nvPr>
        </p:nvSpPr>
        <p:spPr/>
        <p:txBody>
          <a:bodyPr/>
          <a:lstStyle/>
          <a:p>
            <a:fld id="{93A957C6-EF72-404C-8C01-6D260C7CC02E}" type="slidenum">
              <a:rPr lang="en-US" smtClean="0"/>
              <a:t>7</a:t>
            </a:fld>
            <a:endParaRPr lang="en-US"/>
          </a:p>
        </p:txBody>
      </p:sp>
    </p:spTree>
    <p:extLst>
      <p:ext uri="{BB962C8B-B14F-4D97-AF65-F5344CB8AC3E}">
        <p14:creationId xmlns:p14="http://schemas.microsoft.com/office/powerpoint/2010/main" val="335255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A668D-C80D-8B37-F5C9-0A513AAEBA8F}"/>
              </a:ext>
            </a:extLst>
          </p:cNvPr>
          <p:cNvSpPr>
            <a:spLocks noGrp="1"/>
          </p:cNvSpPr>
          <p:nvPr>
            <p:ph type="title"/>
          </p:nvPr>
        </p:nvSpPr>
        <p:spPr>
          <a:xfrm>
            <a:off x="517237" y="2447636"/>
            <a:ext cx="11185236" cy="1332731"/>
          </a:xfrm>
        </p:spPr>
        <p:txBody>
          <a:bodyPr>
            <a:normAutofit fontScale="90000"/>
          </a:bodyPr>
          <a:lstStyle/>
          <a:p>
            <a:r>
              <a:rPr lang="en-US" sz="4800" b="1" dirty="0">
                <a:solidFill>
                  <a:schemeClr val="tx1"/>
                </a:solidFill>
              </a:rPr>
              <a:t>SECTION 2: </a:t>
            </a:r>
            <a:br>
              <a:rPr lang="en-US" sz="4800" b="1" dirty="0">
                <a:solidFill>
                  <a:schemeClr val="tx1"/>
                </a:solidFill>
              </a:rPr>
            </a:br>
            <a:r>
              <a:rPr lang="en-US" b="1" dirty="0">
                <a:solidFill>
                  <a:schemeClr val="tx1"/>
                </a:solidFill>
              </a:rPr>
              <a:t>Players &amp; Roles in the Market-Rate EE Proceeding</a:t>
            </a:r>
          </a:p>
        </p:txBody>
      </p:sp>
      <p:sp>
        <p:nvSpPr>
          <p:cNvPr id="4" name="Slide Number Placeholder 3">
            <a:extLst>
              <a:ext uri="{FF2B5EF4-FFF2-40B4-BE49-F238E27FC236}">
                <a16:creationId xmlns:a16="http://schemas.microsoft.com/office/drawing/2014/main" id="{FDB57FB6-EBEC-EAD2-7260-846B443FF386}"/>
              </a:ext>
            </a:extLst>
          </p:cNvPr>
          <p:cNvSpPr>
            <a:spLocks noGrp="1"/>
          </p:cNvSpPr>
          <p:nvPr>
            <p:ph type="sldNum" sz="quarter" idx="12"/>
          </p:nvPr>
        </p:nvSpPr>
        <p:spPr/>
        <p:txBody>
          <a:bodyPr/>
          <a:lstStyle/>
          <a:p>
            <a:fld id="{93A957C6-EF72-404C-8C01-6D260C7CC02E}" type="slidenum">
              <a:rPr lang="en-US" smtClean="0"/>
              <a:t>8</a:t>
            </a:fld>
            <a:endParaRPr lang="en-US"/>
          </a:p>
        </p:txBody>
      </p:sp>
    </p:spTree>
    <p:extLst>
      <p:ext uri="{BB962C8B-B14F-4D97-AF65-F5344CB8AC3E}">
        <p14:creationId xmlns:p14="http://schemas.microsoft.com/office/powerpoint/2010/main" val="116008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40EE1D8-2F65-9C8A-7A55-9AA3025ADB39}"/>
              </a:ext>
            </a:extLst>
          </p:cNvPr>
          <p:cNvSpPr txBox="1">
            <a:spLocks/>
          </p:cNvSpPr>
          <p:nvPr/>
        </p:nvSpPr>
        <p:spPr>
          <a:xfrm>
            <a:off x="-159659" y="-77189"/>
            <a:ext cx="12540344" cy="776514"/>
          </a:xfrm>
          <a:prstGeom prst="rect">
            <a:avLst/>
          </a:prstGeom>
        </p:spPr>
        <p:txBody>
          <a:bodyPr vert="horz" lIns="91440" tIns="45720" rIns="91440" bIns="45720" rtlCol="0" anchor="b">
            <a:normAutofit/>
          </a:bodyPr>
          <a:lstStyle>
            <a:lvl1pPr algn="ctr" defTabSz="914400">
              <a:lnSpc>
                <a:spcPct val="85000"/>
              </a:lnSpc>
              <a:spcBef>
                <a:spcPct val="0"/>
              </a:spcBef>
              <a:buNone/>
              <a:defRPr sz="4000" b="1" spc="-50" baseline="0">
                <a:solidFill>
                  <a:schemeClr val="tx1">
                    <a:lumMod val="75000"/>
                    <a:lumOff val="25000"/>
                  </a:schemeClr>
                </a:solidFill>
                <a:latin typeface="+mj-lt"/>
                <a:ea typeface="+mj-ea"/>
                <a:cs typeface="+mj-cs"/>
              </a:defRPr>
            </a:lvl1pPr>
          </a:lstStyle>
          <a:p>
            <a:r>
              <a:rPr lang="en-US" dirty="0"/>
              <a:t>2a: Energy Efficiency Players </a:t>
            </a:r>
          </a:p>
        </p:txBody>
      </p:sp>
      <p:graphicFrame>
        <p:nvGraphicFramePr>
          <p:cNvPr id="16" name="Content Placeholder 15">
            <a:extLst>
              <a:ext uri="{FF2B5EF4-FFF2-40B4-BE49-F238E27FC236}">
                <a16:creationId xmlns:a16="http://schemas.microsoft.com/office/drawing/2014/main" id="{18C54AFE-56BB-5E5D-3764-FFBBAC740CB6}"/>
              </a:ext>
            </a:extLst>
          </p:cNvPr>
          <p:cNvGraphicFramePr>
            <a:graphicFrameLocks noGrp="1"/>
          </p:cNvGraphicFramePr>
          <p:nvPr>
            <p:ph idx="1"/>
            <p:extLst>
              <p:ext uri="{D42A27DB-BD31-4B8C-83A1-F6EECF244321}">
                <p14:modId xmlns:p14="http://schemas.microsoft.com/office/powerpoint/2010/main" val="768570516"/>
              </p:ext>
            </p:extLst>
          </p:nvPr>
        </p:nvGraphicFramePr>
        <p:xfrm>
          <a:off x="174170" y="667658"/>
          <a:ext cx="12017829" cy="6125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33878330-2134-B8DF-1A4B-4148135A7B7D}"/>
              </a:ext>
            </a:extLst>
          </p:cNvPr>
          <p:cNvSpPr>
            <a:spLocks noGrp="1"/>
          </p:cNvSpPr>
          <p:nvPr>
            <p:ph type="sldNum" sz="quarter" idx="12"/>
          </p:nvPr>
        </p:nvSpPr>
        <p:spPr/>
        <p:txBody>
          <a:bodyPr/>
          <a:lstStyle/>
          <a:p>
            <a:fld id="{93A957C6-EF72-404C-8C01-6D260C7CC02E}" type="slidenum">
              <a:rPr lang="en-US" smtClean="0"/>
              <a:t>9</a:t>
            </a:fld>
            <a:endParaRPr lang="en-US"/>
          </a:p>
        </p:txBody>
      </p:sp>
    </p:spTree>
    <p:extLst>
      <p:ext uri="{BB962C8B-B14F-4D97-AF65-F5344CB8AC3E}">
        <p14:creationId xmlns:p14="http://schemas.microsoft.com/office/powerpoint/2010/main" val="27300004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d138ceb-42a0-417f-b383-294d1ff2a14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91933F631A0042BEC2B20BD37DE0BC" ma:contentTypeVersion="16" ma:contentTypeDescription="Create a new document." ma:contentTypeScope="" ma:versionID="32bbccd314cb06f52cb7b5addd5ed79a">
  <xsd:schema xmlns:xsd="http://www.w3.org/2001/XMLSchema" xmlns:xs="http://www.w3.org/2001/XMLSchema" xmlns:p="http://schemas.microsoft.com/office/2006/metadata/properties" xmlns:ns3="5d138ceb-42a0-417f-b383-294d1ff2a14a" xmlns:ns4="747707a9-b74e-41fb-b9a6-05c7f85a3904" targetNamespace="http://schemas.microsoft.com/office/2006/metadata/properties" ma:root="true" ma:fieldsID="e21462341373fb259c0635d4f03969e7" ns3:_="" ns4:_="">
    <xsd:import namespace="5d138ceb-42a0-417f-b383-294d1ff2a14a"/>
    <xsd:import namespace="747707a9-b74e-41fb-b9a6-05c7f85a390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138ceb-42a0-417f-b383-294d1ff2a14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7707a9-b74e-41fb-b9a6-05c7f85a390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7C6AB8-8CA9-4D4C-B08C-7436C4C98D3C}">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5d138ceb-42a0-417f-b383-294d1ff2a14a"/>
    <ds:schemaRef ds:uri="http://schemas.openxmlformats.org/package/2006/metadata/core-properties"/>
    <ds:schemaRef ds:uri="http://purl.org/dc/terms/"/>
    <ds:schemaRef ds:uri="747707a9-b74e-41fb-b9a6-05c7f85a3904"/>
    <ds:schemaRef ds:uri="http://www.w3.org/XML/1998/namespace"/>
  </ds:schemaRefs>
</ds:datastoreItem>
</file>

<file path=customXml/itemProps2.xml><?xml version="1.0" encoding="utf-8"?>
<ds:datastoreItem xmlns:ds="http://schemas.openxmlformats.org/officeDocument/2006/customXml" ds:itemID="{7E4D3BA7-55B6-4850-8D39-BDBBFA4BD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138ceb-42a0-417f-b383-294d1ff2a14a"/>
    <ds:schemaRef ds:uri="747707a9-b74e-41fb-b9a6-05c7f85a39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091FF8-C0C7-4698-A8CD-A8ADE65390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1251</TotalTime>
  <Words>5023</Words>
  <Application>Microsoft Office PowerPoint</Application>
  <PresentationFormat>Widescreen</PresentationFormat>
  <Paragraphs>348</Paragraphs>
  <Slides>23</Slides>
  <Notes>16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Assistant-Regular</vt:lpstr>
      <vt:lpstr>BookAntiqua</vt:lpstr>
      <vt:lpstr>Calibri</vt:lpstr>
      <vt:lpstr>Calibri Light</vt:lpstr>
      <vt:lpstr>Courier New</vt:lpstr>
      <vt:lpstr>Open Sans</vt:lpstr>
      <vt:lpstr>Roboto</vt:lpstr>
      <vt:lpstr>Source Sans Pro</vt:lpstr>
      <vt:lpstr>Times New Roman</vt:lpstr>
      <vt:lpstr>Retrospect</vt:lpstr>
      <vt:lpstr>CPUC Market-Rate Energy Efficiency Advocacy 101</vt:lpstr>
      <vt:lpstr>Today’s Roadmap</vt:lpstr>
      <vt:lpstr>SECTION 1:  Energy Efficiency (EE) @ the CPUC</vt:lpstr>
      <vt:lpstr>1a: Energy Efficiency Laws, Rules, &amp; Regulations</vt:lpstr>
      <vt:lpstr>1b: Energy Efficiency California Public Utilities Code</vt:lpstr>
      <vt:lpstr>1c: CPUC Rules of Practice and Procedure</vt:lpstr>
      <vt:lpstr>1d: Energy Efficiency Policy Manual v6</vt:lpstr>
      <vt:lpstr>SECTION 2:  Players &amp; Roles in the Market-Rate EE Proceeding</vt:lpstr>
      <vt:lpstr>PowerPoint Presentation</vt:lpstr>
      <vt:lpstr>2b: Investor-Owned Utilities (IOUs)</vt:lpstr>
      <vt:lpstr>2c: Non-IOU Portfolio Administrators (Non-IOU PAs)</vt:lpstr>
      <vt:lpstr>2d: Examples of Non-Administrator Parties</vt:lpstr>
      <vt:lpstr>SECTION 3:  Levers to Influence Energy Efficiency</vt:lpstr>
      <vt:lpstr>3a: Existing Energy Efficiency Planning Process</vt:lpstr>
      <vt:lpstr>3b: How are programs funded?</vt:lpstr>
      <vt:lpstr>SECTION 4:  Changes to EE Relevant to CAEECC</vt:lpstr>
      <vt:lpstr>4a: What’s Changed in EE Relevant to CAEECC?</vt:lpstr>
      <vt:lpstr>4b: Current EE Priorities</vt:lpstr>
      <vt:lpstr>SECTION 5:  Opportunities for CAEECC to Influence Change</vt:lpstr>
      <vt:lpstr>5a: What influences are within CAEECC’s Role?</vt:lpstr>
      <vt:lpstr>Questions?</vt:lpstr>
      <vt:lpstr>Questions from ECWG #2 Meeting</vt:lpstr>
      <vt:lpstr>Brainstorm for Follow Up</vt:lpstr>
    </vt:vector>
  </TitlesOfParts>
  <Company>NRDC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CAEECC HISTORY</dc:title>
  <dc:creator>Ettenson, Lara</dc:creator>
  <cp:lastModifiedBy>Ettenson, Lara</cp:lastModifiedBy>
  <cp:revision>20</cp:revision>
  <dcterms:created xsi:type="dcterms:W3CDTF">2023-08-08T18:50:25Z</dcterms:created>
  <dcterms:modified xsi:type="dcterms:W3CDTF">2023-08-29T02:04:20Z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46d2a3f-4d51-44da-b226-f025675a294d_Enabled">
    <vt:lpwstr>true</vt:lpwstr>
  </property>
  <property fmtid="{D5CDD505-2E9C-101B-9397-08002B2CF9AE}" pid="3" name="MSIP_Label_746d2a3f-4d51-44da-b226-f025675a294d_SetDate">
    <vt:lpwstr>2023-08-11T00:27:09Z</vt:lpwstr>
  </property>
  <property fmtid="{D5CDD505-2E9C-101B-9397-08002B2CF9AE}" pid="4" name="MSIP_Label_746d2a3f-4d51-44da-b226-f025675a294d_Method">
    <vt:lpwstr>Privileged</vt:lpwstr>
  </property>
  <property fmtid="{D5CDD505-2E9C-101B-9397-08002B2CF9AE}" pid="5" name="MSIP_Label_746d2a3f-4d51-44da-b226-f025675a294d_Name">
    <vt:lpwstr>Public (No Markings)</vt:lpwstr>
  </property>
  <property fmtid="{D5CDD505-2E9C-101B-9397-08002B2CF9AE}" pid="6" name="MSIP_Label_746d2a3f-4d51-44da-b226-f025675a294d_SiteId">
    <vt:lpwstr>44ae661a-ece6-41aa-bc96-7c2c85a08941</vt:lpwstr>
  </property>
  <property fmtid="{D5CDD505-2E9C-101B-9397-08002B2CF9AE}" pid="7" name="MSIP_Label_746d2a3f-4d51-44da-b226-f025675a294d_ActionId">
    <vt:lpwstr>f1e878de-bd71-4f57-8e5b-e66e1d756f37</vt:lpwstr>
  </property>
  <property fmtid="{D5CDD505-2E9C-101B-9397-08002B2CF9AE}" pid="8" name="MSIP_Label_746d2a3f-4d51-44da-b226-f025675a294d_ContentBits">
    <vt:lpwstr>0</vt:lpwstr>
  </property>
  <property fmtid="{D5CDD505-2E9C-101B-9397-08002B2CF9AE}" pid="9" name="ContentTypeId">
    <vt:lpwstr>0x0101001A91933F631A0042BEC2B20BD37DE0BC</vt:lpwstr>
  </property>
</Properties>
</file>