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2" r:id="rId3"/>
    <p:sldMasterId id="2147483701" r:id="rId4"/>
    <p:sldMasterId id="2147483708" r:id="rId5"/>
    <p:sldMasterId id="2147483721" r:id="rId6"/>
    <p:sldMasterId id="2147483750" r:id="rId7"/>
  </p:sldMasterIdLst>
  <p:notesMasterIdLst>
    <p:notesMasterId r:id="rId54"/>
  </p:notesMasterIdLst>
  <p:sldIdLst>
    <p:sldId id="721" r:id="rId8"/>
    <p:sldId id="772" r:id="rId9"/>
    <p:sldId id="269" r:id="rId10"/>
    <p:sldId id="733" r:id="rId11"/>
    <p:sldId id="758" r:id="rId12"/>
    <p:sldId id="256" r:id="rId13"/>
    <p:sldId id="708" r:id="rId14"/>
    <p:sldId id="709" r:id="rId15"/>
    <p:sldId id="712" r:id="rId16"/>
    <p:sldId id="713" r:id="rId17"/>
    <p:sldId id="7955" r:id="rId18"/>
    <p:sldId id="7958" r:id="rId19"/>
    <p:sldId id="7965" r:id="rId20"/>
    <p:sldId id="7966" r:id="rId21"/>
    <p:sldId id="779" r:id="rId22"/>
    <p:sldId id="737" r:id="rId23"/>
    <p:sldId id="7956" r:id="rId24"/>
    <p:sldId id="7952" r:id="rId25"/>
    <p:sldId id="7953" r:id="rId26"/>
    <p:sldId id="782" r:id="rId27"/>
    <p:sldId id="7935" r:id="rId28"/>
    <p:sldId id="7959" r:id="rId29"/>
    <p:sldId id="7960" r:id="rId30"/>
    <p:sldId id="7957" r:id="rId31"/>
    <p:sldId id="752" r:id="rId32"/>
    <p:sldId id="743" r:id="rId33"/>
    <p:sldId id="7967" r:id="rId34"/>
    <p:sldId id="259" r:id="rId35"/>
    <p:sldId id="268" r:id="rId36"/>
    <p:sldId id="7964" r:id="rId37"/>
    <p:sldId id="302" r:id="rId38"/>
    <p:sldId id="298" r:id="rId39"/>
    <p:sldId id="293" r:id="rId40"/>
    <p:sldId id="295" r:id="rId41"/>
    <p:sldId id="297" r:id="rId42"/>
    <p:sldId id="296" r:id="rId43"/>
    <p:sldId id="301" r:id="rId44"/>
    <p:sldId id="283" r:id="rId45"/>
    <p:sldId id="383" r:id="rId46"/>
    <p:sldId id="4330" r:id="rId47"/>
    <p:sldId id="386" r:id="rId48"/>
    <p:sldId id="4331" r:id="rId49"/>
    <p:sldId id="7963" r:id="rId50"/>
    <p:sldId id="748" r:id="rId51"/>
    <p:sldId id="7948" r:id="rId52"/>
    <p:sldId id="78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B28AC-A5CE-6C4C-B8A3-BACD8D550967}">
          <p14:sldIdLst>
            <p14:sldId id="721"/>
            <p14:sldId id="772"/>
            <p14:sldId id="269"/>
            <p14:sldId id="733"/>
            <p14:sldId id="758"/>
            <p14:sldId id="256"/>
            <p14:sldId id="708"/>
            <p14:sldId id="709"/>
            <p14:sldId id="712"/>
            <p14:sldId id="713"/>
            <p14:sldId id="7955"/>
            <p14:sldId id="7958"/>
            <p14:sldId id="7965"/>
            <p14:sldId id="7966"/>
            <p14:sldId id="779"/>
            <p14:sldId id="737"/>
            <p14:sldId id="7956"/>
            <p14:sldId id="7952"/>
            <p14:sldId id="7953"/>
            <p14:sldId id="782"/>
            <p14:sldId id="7935"/>
            <p14:sldId id="7959"/>
            <p14:sldId id="7960"/>
            <p14:sldId id="7957"/>
            <p14:sldId id="752"/>
            <p14:sldId id="743"/>
            <p14:sldId id="7967"/>
            <p14:sldId id="259"/>
            <p14:sldId id="268"/>
            <p14:sldId id="7964"/>
            <p14:sldId id="302"/>
            <p14:sldId id="298"/>
            <p14:sldId id="293"/>
            <p14:sldId id="295"/>
            <p14:sldId id="297"/>
            <p14:sldId id="296"/>
            <p14:sldId id="301"/>
            <p14:sldId id="283"/>
          </p14:sldIdLst>
        </p14:section>
        <p14:section name="Default Section" id="{010CA475-F4B7-4FAD-BF5C-70308EC157C2}">
          <p14:sldIdLst>
            <p14:sldId id="383"/>
            <p14:sldId id="4330"/>
            <p14:sldId id="386"/>
            <p14:sldId id="4331"/>
            <p14:sldId id="7963"/>
            <p14:sldId id="748"/>
            <p14:sldId id="7948"/>
            <p14:sldId id="7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p:restoredTop sz="95682"/>
  </p:normalViewPr>
  <p:slideViewPr>
    <p:cSldViewPr snapToGrid="0" snapToObjects="1">
      <p:cViewPr varScale="1">
        <p:scale>
          <a:sx n="106" d="100"/>
          <a:sy n="106" d="100"/>
        </p:scale>
        <p:origin x="1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BCE3-5D85-4870-8A9F-DC7639DE99A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EAE7BD-A8E0-486F-AFBA-866C49167070}">
      <dgm:prSet/>
      <dgm:spPr/>
      <dgm:t>
        <a:bodyPr/>
        <a:lstStyle/>
        <a:p>
          <a:pPr>
            <a:lnSpc>
              <a:spcPct val="100000"/>
            </a:lnSpc>
          </a:pPr>
          <a:r>
            <a:rPr lang="en-US" dirty="0"/>
            <a:t>Raise hand to enter queue – then unmute when called upon</a:t>
          </a:r>
        </a:p>
      </dgm:t>
    </dgm:pt>
    <dgm:pt modelId="{6CC9FE1B-B228-47D2-9268-FDF7CD9C2C8B}" type="parTrans" cxnId="{090B71BA-2F88-48C7-B360-A078E2BEEAFB}">
      <dgm:prSet/>
      <dgm:spPr/>
      <dgm:t>
        <a:bodyPr/>
        <a:lstStyle/>
        <a:p>
          <a:endParaRPr lang="en-US"/>
        </a:p>
      </dgm:t>
    </dgm:pt>
    <dgm:pt modelId="{D6A2CD84-38E9-4C66-97B8-FFCBBAA233D4}" type="sibTrans" cxnId="{090B71BA-2F88-48C7-B360-A078E2BEEAFB}">
      <dgm:prSet/>
      <dgm:spPr/>
      <dgm:t>
        <a:bodyPr/>
        <a:lstStyle/>
        <a:p>
          <a:endParaRPr lang="en-US"/>
        </a:p>
      </dgm:t>
    </dgm:pt>
    <dgm:pt modelId="{972514A3-B0B0-4765-ACE1-40BC90805160}">
      <dgm:prSet/>
      <dgm:spPr/>
      <dgm:t>
        <a:bodyPr/>
        <a:lstStyle/>
        <a:p>
          <a:pPr>
            <a:lnSpc>
              <a:spcPct val="100000"/>
            </a:lnSpc>
          </a:pPr>
          <a:r>
            <a:rPr lang="en-US"/>
            <a:t>Mute when not speaking</a:t>
          </a:r>
        </a:p>
      </dgm:t>
    </dgm:pt>
    <dgm:pt modelId="{9B5A35C7-FEE3-4909-A1C6-1B744CC98B3A}" type="parTrans" cxnId="{590F302F-9F95-402D-B256-1F9E7F0449C6}">
      <dgm:prSet/>
      <dgm:spPr/>
      <dgm:t>
        <a:bodyPr/>
        <a:lstStyle/>
        <a:p>
          <a:endParaRPr lang="en-US"/>
        </a:p>
      </dgm:t>
    </dgm:pt>
    <dgm:pt modelId="{C3A7047D-B84B-4607-BD17-767F89FE5F60}" type="sibTrans" cxnId="{590F302F-9F95-402D-B256-1F9E7F0449C6}">
      <dgm:prSet/>
      <dgm:spPr/>
      <dgm:t>
        <a:bodyPr/>
        <a:lstStyle/>
        <a:p>
          <a:endParaRPr lang="en-US"/>
        </a:p>
      </dgm:t>
    </dgm:pt>
    <dgm:pt modelId="{31D2A422-A6EA-42BC-AE25-28AD4F03DF49}">
      <dgm:prSet/>
      <dgm:spPr/>
      <dgm:t>
        <a:bodyPr/>
        <a:lstStyle/>
        <a:p>
          <a:pPr>
            <a:lnSpc>
              <a:spcPct val="100000"/>
            </a:lnSpc>
          </a:pPr>
          <a:r>
            <a:rPr lang="en-US"/>
            <a:t>Zoom in &amp; out of documents</a:t>
          </a:r>
        </a:p>
      </dgm:t>
    </dgm:pt>
    <dgm:pt modelId="{930F7AFC-AB38-4F67-8106-DC12B6FB7AA2}" type="parTrans" cxnId="{656AEC4C-647B-4623-AE1E-5F86EB7A9EAE}">
      <dgm:prSet/>
      <dgm:spPr/>
      <dgm:t>
        <a:bodyPr/>
        <a:lstStyle/>
        <a:p>
          <a:endParaRPr lang="en-US"/>
        </a:p>
      </dgm:t>
    </dgm:pt>
    <dgm:pt modelId="{88068A44-8B80-46BC-8809-8A1BF16DE184}" type="sibTrans" cxnId="{656AEC4C-647B-4623-AE1E-5F86EB7A9EAE}">
      <dgm:prSet/>
      <dgm:spPr/>
      <dgm:t>
        <a:bodyPr/>
        <a:lstStyle/>
        <a:p>
          <a:endParaRPr lang="en-US"/>
        </a:p>
      </dgm:t>
    </dgm:pt>
    <dgm:pt modelId="{0C538F9C-1848-412F-A33F-C87EAA4F3CFB}" type="pres">
      <dgm:prSet presAssocID="{2BA9BCE3-5D85-4870-8A9F-DC7639DE99A2}" presName="root" presStyleCnt="0">
        <dgm:presLayoutVars>
          <dgm:dir/>
          <dgm:resizeHandles val="exact"/>
        </dgm:presLayoutVars>
      </dgm:prSet>
      <dgm:spPr/>
    </dgm:pt>
    <dgm:pt modelId="{3F849958-38CC-46FF-B95B-6A32EB8E0E30}" type="pres">
      <dgm:prSet presAssocID="{FDEAE7BD-A8E0-486F-AFBA-866C49167070}" presName="compNode" presStyleCnt="0"/>
      <dgm:spPr/>
    </dgm:pt>
    <dgm:pt modelId="{3FB4F020-149E-49D2-9E71-E6E7D552333E}" type="pres">
      <dgm:prSet presAssocID="{FDEAE7BD-A8E0-486F-AFBA-866C491670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23FDACC-389D-46ED-A935-1B2F1CB5115C}" type="pres">
      <dgm:prSet presAssocID="{FDEAE7BD-A8E0-486F-AFBA-866C49167070}" presName="spaceRect" presStyleCnt="0"/>
      <dgm:spPr/>
    </dgm:pt>
    <dgm:pt modelId="{2630AB69-E4D9-4326-8469-DDD46E8E94DC}" type="pres">
      <dgm:prSet presAssocID="{FDEAE7BD-A8E0-486F-AFBA-866C49167070}" presName="textRect" presStyleLbl="revTx" presStyleIdx="0" presStyleCnt="3">
        <dgm:presLayoutVars>
          <dgm:chMax val="1"/>
          <dgm:chPref val="1"/>
        </dgm:presLayoutVars>
      </dgm:prSet>
      <dgm:spPr/>
    </dgm:pt>
    <dgm:pt modelId="{57A8F07C-AA8C-437E-ADF2-6EE70319C843}" type="pres">
      <dgm:prSet presAssocID="{D6A2CD84-38E9-4C66-97B8-FFCBBAA233D4}" presName="sibTrans" presStyleCnt="0"/>
      <dgm:spPr/>
    </dgm:pt>
    <dgm:pt modelId="{709882F7-D008-488D-85EF-DD34DC8E42F9}" type="pres">
      <dgm:prSet presAssocID="{972514A3-B0B0-4765-ACE1-40BC90805160}" presName="compNode" presStyleCnt="0"/>
      <dgm:spPr/>
    </dgm:pt>
    <dgm:pt modelId="{065AE336-4380-4C84-A674-CF9EDAD8E718}" type="pres">
      <dgm:prSet presAssocID="{972514A3-B0B0-4765-ACE1-40BC908051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9BBF517-EDA6-407E-BBB1-887AB0043ABA}" type="pres">
      <dgm:prSet presAssocID="{972514A3-B0B0-4765-ACE1-40BC90805160}" presName="spaceRect" presStyleCnt="0"/>
      <dgm:spPr/>
    </dgm:pt>
    <dgm:pt modelId="{49F0A529-CF80-42FB-8961-528866FDF05F}" type="pres">
      <dgm:prSet presAssocID="{972514A3-B0B0-4765-ACE1-40BC90805160}" presName="textRect" presStyleLbl="revTx" presStyleIdx="1" presStyleCnt="3">
        <dgm:presLayoutVars>
          <dgm:chMax val="1"/>
          <dgm:chPref val="1"/>
        </dgm:presLayoutVars>
      </dgm:prSet>
      <dgm:spPr/>
    </dgm:pt>
    <dgm:pt modelId="{14209E9E-72EB-4CED-A801-CB7522BE863C}" type="pres">
      <dgm:prSet presAssocID="{C3A7047D-B84B-4607-BD17-767F89FE5F60}" presName="sibTrans" presStyleCnt="0"/>
      <dgm:spPr/>
    </dgm:pt>
    <dgm:pt modelId="{52DEB943-7AF3-4185-B870-A2880CA770F7}" type="pres">
      <dgm:prSet presAssocID="{31D2A422-A6EA-42BC-AE25-28AD4F03DF49}" presName="compNode" presStyleCnt="0"/>
      <dgm:spPr/>
    </dgm:pt>
    <dgm:pt modelId="{4722D7C9-8B33-407F-B517-621A46DA06B6}" type="pres">
      <dgm:prSet presAssocID="{31D2A422-A6EA-42BC-AE25-28AD4F03D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2699B156-2206-4CC9-9DAA-071E3A7F96B5}" type="pres">
      <dgm:prSet presAssocID="{31D2A422-A6EA-42BC-AE25-28AD4F03DF49}" presName="spaceRect" presStyleCnt="0"/>
      <dgm:spPr/>
    </dgm:pt>
    <dgm:pt modelId="{997F3BA6-B38C-41CE-BA47-37792853838E}" type="pres">
      <dgm:prSet presAssocID="{31D2A422-A6EA-42BC-AE25-28AD4F03DF49}" presName="textRect" presStyleLbl="revTx" presStyleIdx="2" presStyleCnt="3">
        <dgm:presLayoutVars>
          <dgm:chMax val="1"/>
          <dgm:chPref val="1"/>
        </dgm:presLayoutVars>
      </dgm:prSet>
      <dgm:spPr/>
    </dgm:pt>
  </dgm:ptLst>
  <dgm:cxnLst>
    <dgm:cxn modelId="{2C615E2A-60CE-4388-8ABE-48CB86437289}" type="presOf" srcId="{972514A3-B0B0-4765-ACE1-40BC90805160}" destId="{49F0A529-CF80-42FB-8961-528866FDF05F}" srcOrd="0" destOrd="0" presId="urn:microsoft.com/office/officeart/2018/2/layout/IconLabelList"/>
    <dgm:cxn modelId="{590F302F-9F95-402D-B256-1F9E7F0449C6}" srcId="{2BA9BCE3-5D85-4870-8A9F-DC7639DE99A2}" destId="{972514A3-B0B0-4765-ACE1-40BC90805160}" srcOrd="1" destOrd="0" parTransId="{9B5A35C7-FEE3-4909-A1C6-1B744CC98B3A}" sibTransId="{C3A7047D-B84B-4607-BD17-767F89FE5F60}"/>
    <dgm:cxn modelId="{656AEC4C-647B-4623-AE1E-5F86EB7A9EAE}" srcId="{2BA9BCE3-5D85-4870-8A9F-DC7639DE99A2}" destId="{31D2A422-A6EA-42BC-AE25-28AD4F03DF49}" srcOrd="2" destOrd="0" parTransId="{930F7AFC-AB38-4F67-8106-DC12B6FB7AA2}" sibTransId="{88068A44-8B80-46BC-8809-8A1BF16DE184}"/>
    <dgm:cxn modelId="{090B71BA-2F88-48C7-B360-A078E2BEEAFB}" srcId="{2BA9BCE3-5D85-4870-8A9F-DC7639DE99A2}" destId="{FDEAE7BD-A8E0-486F-AFBA-866C49167070}" srcOrd="0" destOrd="0" parTransId="{6CC9FE1B-B228-47D2-9268-FDF7CD9C2C8B}" sibTransId="{D6A2CD84-38E9-4C66-97B8-FFCBBAA233D4}"/>
    <dgm:cxn modelId="{767103CD-8EF0-4C84-BAE7-B952CCFDCA96}" type="presOf" srcId="{31D2A422-A6EA-42BC-AE25-28AD4F03DF49}" destId="{997F3BA6-B38C-41CE-BA47-37792853838E}" srcOrd="0" destOrd="0" presId="urn:microsoft.com/office/officeart/2018/2/layout/IconLabelList"/>
    <dgm:cxn modelId="{92504EE3-E8C9-492B-B804-A36F9487F39C}" type="presOf" srcId="{2BA9BCE3-5D85-4870-8A9F-DC7639DE99A2}" destId="{0C538F9C-1848-412F-A33F-C87EAA4F3CFB}" srcOrd="0" destOrd="0" presId="urn:microsoft.com/office/officeart/2018/2/layout/IconLabelList"/>
    <dgm:cxn modelId="{920CCCE6-D7C5-4C2A-9F2A-EAAE8D3104F8}" type="presOf" srcId="{FDEAE7BD-A8E0-486F-AFBA-866C49167070}" destId="{2630AB69-E4D9-4326-8469-DDD46E8E94DC}" srcOrd="0" destOrd="0" presId="urn:microsoft.com/office/officeart/2018/2/layout/IconLabelList"/>
    <dgm:cxn modelId="{3027D0CC-B02E-42B9-A0A3-7E899B67830F}" type="presParOf" srcId="{0C538F9C-1848-412F-A33F-C87EAA4F3CFB}" destId="{3F849958-38CC-46FF-B95B-6A32EB8E0E30}" srcOrd="0" destOrd="0" presId="urn:microsoft.com/office/officeart/2018/2/layout/IconLabelList"/>
    <dgm:cxn modelId="{51F67F07-1240-49C9-8F55-64ADED610823}" type="presParOf" srcId="{3F849958-38CC-46FF-B95B-6A32EB8E0E30}" destId="{3FB4F020-149E-49D2-9E71-E6E7D552333E}" srcOrd="0" destOrd="0" presId="urn:microsoft.com/office/officeart/2018/2/layout/IconLabelList"/>
    <dgm:cxn modelId="{7D4ED13C-2D33-4F8D-8233-E71CCC1A0172}" type="presParOf" srcId="{3F849958-38CC-46FF-B95B-6A32EB8E0E30}" destId="{623FDACC-389D-46ED-A935-1B2F1CB5115C}" srcOrd="1" destOrd="0" presId="urn:microsoft.com/office/officeart/2018/2/layout/IconLabelList"/>
    <dgm:cxn modelId="{241E00BA-2F27-4F1B-9D75-0165DAD6EC26}" type="presParOf" srcId="{3F849958-38CC-46FF-B95B-6A32EB8E0E30}" destId="{2630AB69-E4D9-4326-8469-DDD46E8E94DC}" srcOrd="2" destOrd="0" presId="urn:microsoft.com/office/officeart/2018/2/layout/IconLabelList"/>
    <dgm:cxn modelId="{0442766B-E135-4599-B045-4E530AB793CF}" type="presParOf" srcId="{0C538F9C-1848-412F-A33F-C87EAA4F3CFB}" destId="{57A8F07C-AA8C-437E-ADF2-6EE70319C843}" srcOrd="1" destOrd="0" presId="urn:microsoft.com/office/officeart/2018/2/layout/IconLabelList"/>
    <dgm:cxn modelId="{0977717D-E34E-42A0-851D-3A9CB132E0AB}" type="presParOf" srcId="{0C538F9C-1848-412F-A33F-C87EAA4F3CFB}" destId="{709882F7-D008-488D-85EF-DD34DC8E42F9}" srcOrd="2" destOrd="0" presId="urn:microsoft.com/office/officeart/2018/2/layout/IconLabelList"/>
    <dgm:cxn modelId="{BC5F0DFE-6980-40B5-BCA4-CA3D758A8E87}" type="presParOf" srcId="{709882F7-D008-488D-85EF-DD34DC8E42F9}" destId="{065AE336-4380-4C84-A674-CF9EDAD8E718}" srcOrd="0" destOrd="0" presId="urn:microsoft.com/office/officeart/2018/2/layout/IconLabelList"/>
    <dgm:cxn modelId="{01AEF4B4-27E8-4269-B9DC-F4DBACA0133A}" type="presParOf" srcId="{709882F7-D008-488D-85EF-DD34DC8E42F9}" destId="{19BBF517-EDA6-407E-BBB1-887AB0043ABA}" srcOrd="1" destOrd="0" presId="urn:microsoft.com/office/officeart/2018/2/layout/IconLabelList"/>
    <dgm:cxn modelId="{790CC477-28D2-4051-8097-34A13990FA0B}" type="presParOf" srcId="{709882F7-D008-488D-85EF-DD34DC8E42F9}" destId="{49F0A529-CF80-42FB-8961-528866FDF05F}" srcOrd="2" destOrd="0" presId="urn:microsoft.com/office/officeart/2018/2/layout/IconLabelList"/>
    <dgm:cxn modelId="{3A717FE9-46B0-40F7-8374-5B8040933444}" type="presParOf" srcId="{0C538F9C-1848-412F-A33F-C87EAA4F3CFB}" destId="{14209E9E-72EB-4CED-A801-CB7522BE863C}" srcOrd="3" destOrd="0" presId="urn:microsoft.com/office/officeart/2018/2/layout/IconLabelList"/>
    <dgm:cxn modelId="{E1E311CF-B532-4313-B453-1A25B7672E0C}" type="presParOf" srcId="{0C538F9C-1848-412F-A33F-C87EAA4F3CFB}" destId="{52DEB943-7AF3-4185-B870-A2880CA770F7}" srcOrd="4" destOrd="0" presId="urn:microsoft.com/office/officeart/2018/2/layout/IconLabelList"/>
    <dgm:cxn modelId="{AAA78A9A-5CF7-4D25-890C-1C8CBDF607E0}" type="presParOf" srcId="{52DEB943-7AF3-4185-B870-A2880CA770F7}" destId="{4722D7C9-8B33-407F-B517-621A46DA06B6}" srcOrd="0" destOrd="0" presId="urn:microsoft.com/office/officeart/2018/2/layout/IconLabelList"/>
    <dgm:cxn modelId="{D57F7B56-3AF3-4DD4-9719-2E0CAF18A403}" type="presParOf" srcId="{52DEB943-7AF3-4185-B870-A2880CA770F7}" destId="{2699B156-2206-4CC9-9DAA-071E3A7F96B5}" srcOrd="1" destOrd="0" presId="urn:microsoft.com/office/officeart/2018/2/layout/IconLabelList"/>
    <dgm:cxn modelId="{747E0183-8A5E-4406-ABE6-F19E2090D0F4}" type="presParOf" srcId="{52DEB943-7AF3-4185-B870-A2880CA770F7}" destId="{997F3BA6-B38C-41CE-BA47-37792853838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CB9E8F0-3361-4E82-B7E3-D2D378F6A3E4}">
      <dgm:prSet/>
      <dgm:spPr/>
      <dgm:t>
        <a:bodyPr/>
        <a:lstStyle/>
        <a:p>
          <a:r>
            <a:rPr lang="en-US" dirty="0"/>
            <a:t>3rd Party Solicitation Update</a:t>
          </a:r>
        </a:p>
      </dgm:t>
    </dgm:pt>
    <dgm:pt modelId="{B889F086-CDA2-4BE1-99C9-377184259A15}" type="parTrans" cxnId="{297BCA25-F011-4C94-85D9-5ADB58F0457C}">
      <dgm:prSet/>
      <dgm:spPr/>
      <dgm:t>
        <a:bodyPr/>
        <a:lstStyle/>
        <a:p>
          <a:endParaRPr lang="en-US"/>
        </a:p>
      </dgm:t>
    </dgm:pt>
    <dgm:pt modelId="{28CA25C7-BB92-49D7-AA83-0235E53DD031}" type="sibTrans" cxnId="{297BCA25-F011-4C94-85D9-5ADB58F0457C}">
      <dgm:prSet/>
      <dgm:spPr/>
      <dgm:t>
        <a:bodyPr/>
        <a:lstStyle/>
        <a:p>
          <a:endParaRPr lang="en-US"/>
        </a:p>
      </dgm:t>
    </dgm:pt>
    <dgm:pt modelId="{DD18F095-21F8-1C43-88EB-969EDEA387D7}">
      <dgm:prSet/>
      <dgm:spPr/>
      <dgm:t>
        <a:bodyPr/>
        <a:lstStyle/>
        <a:p>
          <a:pPr>
            <a:buFont typeface="+mj-lt"/>
            <a:buAutoNum type="arabicParenR"/>
          </a:pPr>
          <a:r>
            <a:rPr lang="en-US"/>
            <a:t>Groundrules update</a:t>
          </a:r>
        </a:p>
      </dgm:t>
    </dgm:pt>
    <dgm:pt modelId="{12BEEF5B-AD57-344C-81EC-9E93EEA566C4}" type="parTrans" cxnId="{C9FB3B7A-EE14-4D4F-B454-25F4AE20E15B}">
      <dgm:prSet/>
      <dgm:spPr/>
      <dgm:t>
        <a:bodyPr/>
        <a:lstStyle/>
        <a:p>
          <a:endParaRPr lang="en-US"/>
        </a:p>
      </dgm:t>
    </dgm:pt>
    <dgm:pt modelId="{BAEA4249-D567-6C4C-AD0B-C2FD4B4C8029}" type="sibTrans" cxnId="{C9FB3B7A-EE14-4D4F-B454-25F4AE20E15B}">
      <dgm:prSet/>
      <dgm:spPr/>
      <dgm:t>
        <a:bodyPr/>
        <a:lstStyle/>
        <a:p>
          <a:endParaRPr lang="en-US"/>
        </a:p>
      </dgm:t>
    </dgm:pt>
    <dgm:pt modelId="{611121A0-A965-6647-A567-F0DB5DAE76FE}">
      <dgm:prSet/>
      <dgm:spPr/>
      <dgm:t>
        <a:bodyPr/>
        <a:lstStyle/>
        <a:p>
          <a:pPr>
            <a:buFont typeface="+mj-lt"/>
            <a:buAutoNum type="arabicParenR"/>
          </a:pPr>
          <a:r>
            <a:rPr lang="en-US"/>
            <a:t>Filing Template for Biz Plans/4 Year Applications</a:t>
          </a:r>
        </a:p>
      </dgm:t>
    </dgm:pt>
    <dgm:pt modelId="{E5C04FEB-86AF-8641-831B-86E761AE2A9C}" type="parTrans" cxnId="{F16C7A55-EFFC-F948-B29F-FBC9E9169E59}">
      <dgm:prSet/>
      <dgm:spPr/>
      <dgm:t>
        <a:bodyPr/>
        <a:lstStyle/>
        <a:p>
          <a:endParaRPr lang="en-US"/>
        </a:p>
      </dgm:t>
    </dgm:pt>
    <dgm:pt modelId="{E014C2DE-09A6-D442-AFAA-1F0C732FAFC5}" type="sibTrans" cxnId="{F16C7A55-EFFC-F948-B29F-FBC9E9169E59}">
      <dgm:prSet/>
      <dgm:spPr/>
      <dgm:t>
        <a:bodyPr/>
        <a:lstStyle/>
        <a:p>
          <a:endParaRPr lang="en-US"/>
        </a:p>
      </dgm:t>
    </dgm:pt>
    <dgm:pt modelId="{46A55408-C1C5-314A-8FF9-CC00076303FF}">
      <dgm:prSet/>
      <dgm:spPr/>
      <dgm:t>
        <a:bodyPr/>
        <a:lstStyle/>
        <a:p>
          <a:r>
            <a:rPr lang="en-US" dirty="0"/>
            <a:t>Topics for next full CAEECC meeting (12/2) including discussion on preparations for February Biz Plans/4 Year Applications</a:t>
          </a:r>
        </a:p>
      </dgm:t>
    </dgm:pt>
    <dgm:pt modelId="{01CAB5C9-1E1A-8347-AF31-F906A9DAA5A2}" type="parTrans" cxnId="{F5036825-D4A7-F34F-B538-65C38298122A}">
      <dgm:prSet/>
      <dgm:spPr/>
      <dgm:t>
        <a:bodyPr/>
        <a:lstStyle/>
        <a:p>
          <a:endParaRPr lang="en-US"/>
        </a:p>
      </dgm:t>
    </dgm:pt>
    <dgm:pt modelId="{F236A72A-442D-C048-A6B1-A4DE914FB2AD}" type="sibTrans" cxnId="{F5036825-D4A7-F34F-B538-65C38298122A}">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1FAF9F6-DA79-DA44-A168-FE6B533F110C}" type="pres">
      <dgm:prSet presAssocID="{7CB9E8F0-3361-4E82-B7E3-D2D378F6A3E4}" presName="thickLine" presStyleLbl="alignNode1" presStyleIdx="0" presStyleCnt="4"/>
      <dgm:spPr/>
    </dgm:pt>
    <dgm:pt modelId="{55EC7369-B9EF-1D45-BA2D-BEC5C067DDF5}" type="pres">
      <dgm:prSet presAssocID="{7CB9E8F0-3361-4E82-B7E3-D2D378F6A3E4}" presName="horz1" presStyleCnt="0"/>
      <dgm:spPr/>
    </dgm:pt>
    <dgm:pt modelId="{63230EDA-6541-EC46-AFA4-C72701245F76}" type="pres">
      <dgm:prSet presAssocID="{7CB9E8F0-3361-4E82-B7E3-D2D378F6A3E4}" presName="tx1" presStyleLbl="revTx" presStyleIdx="0" presStyleCnt="4"/>
      <dgm:spPr/>
    </dgm:pt>
    <dgm:pt modelId="{74906F23-CD96-C149-9FB5-71533EC60190}" type="pres">
      <dgm:prSet presAssocID="{7CB9E8F0-3361-4E82-B7E3-D2D378F6A3E4}" presName="vert1" presStyleCnt="0"/>
      <dgm:spPr/>
    </dgm:pt>
    <dgm:pt modelId="{17CF5615-896A-D344-9CE6-B7A1090B4997}" type="pres">
      <dgm:prSet presAssocID="{DD18F095-21F8-1C43-88EB-969EDEA387D7}" presName="thickLine" presStyleLbl="alignNode1" presStyleIdx="1" presStyleCnt="4"/>
      <dgm:spPr/>
    </dgm:pt>
    <dgm:pt modelId="{0AF2F4C3-800B-3849-B25D-9C6F30720C2A}" type="pres">
      <dgm:prSet presAssocID="{DD18F095-21F8-1C43-88EB-969EDEA387D7}" presName="horz1" presStyleCnt="0"/>
      <dgm:spPr/>
    </dgm:pt>
    <dgm:pt modelId="{56887127-942B-1640-8C1E-FB4E43B6FE06}" type="pres">
      <dgm:prSet presAssocID="{DD18F095-21F8-1C43-88EB-969EDEA387D7}" presName="tx1" presStyleLbl="revTx" presStyleIdx="1" presStyleCnt="4"/>
      <dgm:spPr/>
    </dgm:pt>
    <dgm:pt modelId="{9E8037C7-0F72-F04A-876C-B1BA5B2D2743}" type="pres">
      <dgm:prSet presAssocID="{DD18F095-21F8-1C43-88EB-969EDEA387D7}" presName="vert1" presStyleCnt="0"/>
      <dgm:spPr/>
    </dgm:pt>
    <dgm:pt modelId="{A2D28930-B748-7E46-AA82-CC2386FBC0B0}" type="pres">
      <dgm:prSet presAssocID="{611121A0-A965-6647-A567-F0DB5DAE76FE}" presName="thickLine" presStyleLbl="alignNode1" presStyleIdx="2" presStyleCnt="4"/>
      <dgm:spPr/>
    </dgm:pt>
    <dgm:pt modelId="{2DDFFDFB-BF6C-D343-B132-C5C3E4D31B52}" type="pres">
      <dgm:prSet presAssocID="{611121A0-A965-6647-A567-F0DB5DAE76FE}" presName="horz1" presStyleCnt="0"/>
      <dgm:spPr/>
    </dgm:pt>
    <dgm:pt modelId="{A92D7821-5F4D-A64B-8C27-386F7730653D}" type="pres">
      <dgm:prSet presAssocID="{611121A0-A965-6647-A567-F0DB5DAE76FE}" presName="tx1" presStyleLbl="revTx" presStyleIdx="2" presStyleCnt="4"/>
      <dgm:spPr/>
    </dgm:pt>
    <dgm:pt modelId="{FDE60AA2-ADE7-0F44-AE2E-DE49C381633D}" type="pres">
      <dgm:prSet presAssocID="{611121A0-A965-6647-A567-F0DB5DAE76FE}" presName="vert1" presStyleCnt="0"/>
      <dgm:spPr/>
    </dgm:pt>
    <dgm:pt modelId="{CC528D03-1697-EE4D-A22D-54C9AA8FA5EB}" type="pres">
      <dgm:prSet presAssocID="{46A55408-C1C5-314A-8FF9-CC00076303FF}" presName="thickLine" presStyleLbl="alignNode1" presStyleIdx="3" presStyleCnt="4"/>
      <dgm:spPr/>
    </dgm:pt>
    <dgm:pt modelId="{B968DCA4-ED30-214C-96B0-9F502A58C454}" type="pres">
      <dgm:prSet presAssocID="{46A55408-C1C5-314A-8FF9-CC00076303FF}" presName="horz1" presStyleCnt="0"/>
      <dgm:spPr/>
    </dgm:pt>
    <dgm:pt modelId="{E05DF4D4-C3A3-E744-A133-CA28B73FB186}" type="pres">
      <dgm:prSet presAssocID="{46A55408-C1C5-314A-8FF9-CC00076303FF}" presName="tx1" presStyleLbl="revTx" presStyleIdx="3" presStyleCnt="4"/>
      <dgm:spPr/>
    </dgm:pt>
    <dgm:pt modelId="{4AEECE86-9C32-6D49-AF00-EDFEBAD02913}" type="pres">
      <dgm:prSet presAssocID="{46A55408-C1C5-314A-8FF9-CC00076303FF}" presName="vert1" presStyleCnt="0"/>
      <dgm:spPr/>
    </dgm:pt>
  </dgm:ptLst>
  <dgm:cxnLst>
    <dgm:cxn modelId="{F5036825-D4A7-F34F-B538-65C38298122A}" srcId="{441E0AC9-817B-4FD0-99A8-D986B9D3BE60}" destId="{46A55408-C1C5-314A-8FF9-CC00076303FF}" srcOrd="3" destOrd="0" parTransId="{01CAB5C9-1E1A-8347-AF31-F906A9DAA5A2}" sibTransId="{F236A72A-442D-C048-A6B1-A4DE914FB2AD}"/>
    <dgm:cxn modelId="{297BCA25-F011-4C94-85D9-5ADB58F0457C}" srcId="{441E0AC9-817B-4FD0-99A8-D986B9D3BE60}" destId="{7CB9E8F0-3361-4E82-B7E3-D2D378F6A3E4}" srcOrd="0" destOrd="0" parTransId="{B889F086-CDA2-4BE1-99C9-377184259A15}" sibTransId="{28CA25C7-BB92-49D7-AA83-0235E53DD031}"/>
    <dgm:cxn modelId="{77930731-780D-1245-8765-679E6D8F7E90}" type="presOf" srcId="{46A55408-C1C5-314A-8FF9-CC00076303FF}" destId="{E05DF4D4-C3A3-E744-A133-CA28B73FB186}" srcOrd="0" destOrd="0" presId="urn:microsoft.com/office/officeart/2008/layout/LinedList"/>
    <dgm:cxn modelId="{47F1D832-9E88-AE42-AF32-42F7312B6E01}" type="presOf" srcId="{611121A0-A965-6647-A567-F0DB5DAE76FE}" destId="{A92D7821-5F4D-A64B-8C27-386F7730653D}" srcOrd="0" destOrd="0" presId="urn:microsoft.com/office/officeart/2008/layout/LinedList"/>
    <dgm:cxn modelId="{F16C7A55-EFFC-F948-B29F-FBC9E9169E59}" srcId="{441E0AC9-817B-4FD0-99A8-D986B9D3BE60}" destId="{611121A0-A965-6647-A567-F0DB5DAE76FE}" srcOrd="2" destOrd="0" parTransId="{E5C04FEB-86AF-8641-831B-86E761AE2A9C}" sibTransId="{E014C2DE-09A6-D442-AFAA-1F0C732FAFC5}"/>
    <dgm:cxn modelId="{C9FB3B7A-EE14-4D4F-B454-25F4AE20E15B}" srcId="{441E0AC9-817B-4FD0-99A8-D986B9D3BE60}" destId="{DD18F095-21F8-1C43-88EB-969EDEA387D7}" srcOrd="1" destOrd="0" parTransId="{12BEEF5B-AD57-344C-81EC-9E93EEA566C4}" sibTransId="{BAEA4249-D567-6C4C-AD0B-C2FD4B4C8029}"/>
    <dgm:cxn modelId="{427EB781-60C2-4248-831A-2A8EAA3AF329}" type="presOf" srcId="{7CB9E8F0-3361-4E82-B7E3-D2D378F6A3E4}" destId="{63230EDA-6541-EC46-AFA4-C72701245F76}" srcOrd="0" destOrd="0" presId="urn:microsoft.com/office/officeart/2008/layout/LinedList"/>
    <dgm:cxn modelId="{7BEB6B9F-50C5-8F4A-8B9E-70B48B622F4B}" type="presOf" srcId="{DD18F095-21F8-1C43-88EB-969EDEA387D7}" destId="{56887127-942B-1640-8C1E-FB4E43B6FE06}" srcOrd="0" destOrd="0" presId="urn:microsoft.com/office/officeart/2008/layout/LinedList"/>
    <dgm:cxn modelId="{C57BDBA1-56B8-6947-A68C-667B82F1C3B6}" type="presOf" srcId="{441E0AC9-817B-4FD0-99A8-D986B9D3BE60}" destId="{D8617EC5-F25E-3B49-AF65-CD3196AEF792}" srcOrd="0" destOrd="0" presId="urn:microsoft.com/office/officeart/2008/layout/LinedList"/>
    <dgm:cxn modelId="{19EB7C40-18D6-0B43-B572-C39029F52610}" type="presParOf" srcId="{D8617EC5-F25E-3B49-AF65-CD3196AEF792}" destId="{A1FAF9F6-DA79-DA44-A168-FE6B533F110C}" srcOrd="0" destOrd="0" presId="urn:microsoft.com/office/officeart/2008/layout/LinedList"/>
    <dgm:cxn modelId="{018F7B3E-F587-C949-A220-39E1095C0861}" type="presParOf" srcId="{D8617EC5-F25E-3B49-AF65-CD3196AEF792}" destId="{55EC7369-B9EF-1D45-BA2D-BEC5C067DDF5}" srcOrd="1" destOrd="0" presId="urn:microsoft.com/office/officeart/2008/layout/LinedList"/>
    <dgm:cxn modelId="{E4331C57-6021-4347-9FCC-A89BB78A9107}" type="presParOf" srcId="{55EC7369-B9EF-1D45-BA2D-BEC5C067DDF5}" destId="{63230EDA-6541-EC46-AFA4-C72701245F76}" srcOrd="0" destOrd="0" presId="urn:microsoft.com/office/officeart/2008/layout/LinedList"/>
    <dgm:cxn modelId="{8ABF67FB-106E-9446-8E42-57A08A3716C3}" type="presParOf" srcId="{55EC7369-B9EF-1D45-BA2D-BEC5C067DDF5}" destId="{74906F23-CD96-C149-9FB5-71533EC60190}" srcOrd="1" destOrd="0" presId="urn:microsoft.com/office/officeart/2008/layout/LinedList"/>
    <dgm:cxn modelId="{FC447DEB-D79D-E644-A049-BE6336D60CE6}" type="presParOf" srcId="{D8617EC5-F25E-3B49-AF65-CD3196AEF792}" destId="{17CF5615-896A-D344-9CE6-B7A1090B4997}" srcOrd="2" destOrd="0" presId="urn:microsoft.com/office/officeart/2008/layout/LinedList"/>
    <dgm:cxn modelId="{F07A95AA-3394-9A47-B966-5A3AA4B5E80D}" type="presParOf" srcId="{D8617EC5-F25E-3B49-AF65-CD3196AEF792}" destId="{0AF2F4C3-800B-3849-B25D-9C6F30720C2A}" srcOrd="3" destOrd="0" presId="urn:microsoft.com/office/officeart/2008/layout/LinedList"/>
    <dgm:cxn modelId="{E6349D70-C6DB-244C-9F03-59679D869B4B}" type="presParOf" srcId="{0AF2F4C3-800B-3849-B25D-9C6F30720C2A}" destId="{56887127-942B-1640-8C1E-FB4E43B6FE06}" srcOrd="0" destOrd="0" presId="urn:microsoft.com/office/officeart/2008/layout/LinedList"/>
    <dgm:cxn modelId="{3C1E6655-93C9-0647-B03D-764001F580DA}" type="presParOf" srcId="{0AF2F4C3-800B-3849-B25D-9C6F30720C2A}" destId="{9E8037C7-0F72-F04A-876C-B1BA5B2D2743}" srcOrd="1" destOrd="0" presId="urn:microsoft.com/office/officeart/2008/layout/LinedList"/>
    <dgm:cxn modelId="{80AF5EB2-A2A5-7A40-8CF5-0B14694D4395}" type="presParOf" srcId="{D8617EC5-F25E-3B49-AF65-CD3196AEF792}" destId="{A2D28930-B748-7E46-AA82-CC2386FBC0B0}" srcOrd="4" destOrd="0" presId="urn:microsoft.com/office/officeart/2008/layout/LinedList"/>
    <dgm:cxn modelId="{5671D057-7B60-6648-9165-FB4C30EDEDFF}" type="presParOf" srcId="{D8617EC5-F25E-3B49-AF65-CD3196AEF792}" destId="{2DDFFDFB-BF6C-D343-B132-C5C3E4D31B52}" srcOrd="5" destOrd="0" presId="urn:microsoft.com/office/officeart/2008/layout/LinedList"/>
    <dgm:cxn modelId="{319939F6-3372-1A43-928C-AF8F33B1EEC2}" type="presParOf" srcId="{2DDFFDFB-BF6C-D343-B132-C5C3E4D31B52}" destId="{A92D7821-5F4D-A64B-8C27-386F7730653D}" srcOrd="0" destOrd="0" presId="urn:microsoft.com/office/officeart/2008/layout/LinedList"/>
    <dgm:cxn modelId="{80BFD71F-FAEE-6746-8332-48B965572A99}" type="presParOf" srcId="{2DDFFDFB-BF6C-D343-B132-C5C3E4D31B52}" destId="{FDE60AA2-ADE7-0F44-AE2E-DE49C381633D}" srcOrd="1" destOrd="0" presId="urn:microsoft.com/office/officeart/2008/layout/LinedList"/>
    <dgm:cxn modelId="{FF6D01ED-942B-194C-BD8C-D76D1F262EC5}" type="presParOf" srcId="{D8617EC5-F25E-3B49-AF65-CD3196AEF792}" destId="{CC528D03-1697-EE4D-A22D-54C9AA8FA5EB}" srcOrd="6" destOrd="0" presId="urn:microsoft.com/office/officeart/2008/layout/LinedList"/>
    <dgm:cxn modelId="{43D8D0E5-6E9E-124E-B7C8-35F89827B1C1}" type="presParOf" srcId="{D8617EC5-F25E-3B49-AF65-CD3196AEF792}" destId="{B968DCA4-ED30-214C-96B0-9F502A58C454}" srcOrd="7" destOrd="0" presId="urn:microsoft.com/office/officeart/2008/layout/LinedList"/>
    <dgm:cxn modelId="{27B97A5F-EF5D-594F-9AC7-92EC8A2DE4F0}" type="presParOf" srcId="{B968DCA4-ED30-214C-96B0-9F502A58C454}" destId="{E05DF4D4-C3A3-E744-A133-CA28B73FB186}" srcOrd="0" destOrd="0" presId="urn:microsoft.com/office/officeart/2008/layout/LinedList"/>
    <dgm:cxn modelId="{6278FC3E-8404-1148-8607-A3E6A2D3E678}" type="presParOf" srcId="{B968DCA4-ED30-214C-96B0-9F502A58C454}" destId="{4AEECE86-9C32-6D49-AF00-EDFEBAD029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235182-850B-4AB3-B0FE-E20D0770DBF1}"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D979D8E6-B887-4F11-B514-A74283F6E7D6}">
      <dgm:prSet phldrT="[Text]"/>
      <dgm:spPr/>
      <dgm:t>
        <a:bodyPr/>
        <a:lstStyle/>
        <a:p>
          <a:r>
            <a:rPr lang="en-US" b="1" dirty="0"/>
            <a:t>D.21-05-031 Attachment A</a:t>
          </a:r>
        </a:p>
      </dgm:t>
    </dgm:pt>
    <dgm:pt modelId="{55D67F17-F8E1-46B9-A1CE-B59A9E802671}" type="parTrans" cxnId="{994D94EF-A1A0-44AC-894C-91985496C403}">
      <dgm:prSet/>
      <dgm:spPr/>
      <dgm:t>
        <a:bodyPr/>
        <a:lstStyle/>
        <a:p>
          <a:endParaRPr lang="en-US"/>
        </a:p>
      </dgm:t>
    </dgm:pt>
    <dgm:pt modelId="{5DF43947-8A05-4AF2-8183-355E4A9B61C5}" type="sibTrans" cxnId="{994D94EF-A1A0-44AC-894C-91985496C403}">
      <dgm:prSet/>
      <dgm:spPr/>
      <dgm:t>
        <a:bodyPr/>
        <a:lstStyle/>
        <a:p>
          <a:endParaRPr lang="en-US"/>
        </a:p>
      </dgm:t>
    </dgm:pt>
    <dgm:pt modelId="{EA6DC6D1-1C31-44EC-8FE5-30B7B639EA91}">
      <dgm:prSet phldrT="[Text]"/>
      <dgm:spPr/>
      <dgm:t>
        <a:bodyPr/>
        <a:lstStyle/>
        <a:p>
          <a:r>
            <a:rPr lang="en-US" b="1" dirty="0"/>
            <a:t>PUC</a:t>
          </a:r>
          <a:r>
            <a:rPr lang="en-US" dirty="0"/>
            <a:t> Provided guidance on content for           8 Year Business Plans and             4 Year Portfolio Applications</a:t>
          </a:r>
        </a:p>
        <a:p>
          <a:endParaRPr lang="en-US" dirty="0"/>
        </a:p>
        <a:p>
          <a:r>
            <a:rPr lang="en-US" dirty="0"/>
            <a:t>Delegated to CAEECC and ED to collaborate on Templates</a:t>
          </a:r>
        </a:p>
      </dgm:t>
    </dgm:pt>
    <dgm:pt modelId="{90E9D2DA-B6B2-4655-B5FD-937AC1D01026}" type="parTrans" cxnId="{A63F065A-37D7-4C74-83B2-E72C9CBF6B35}">
      <dgm:prSet/>
      <dgm:spPr/>
      <dgm:t>
        <a:bodyPr/>
        <a:lstStyle/>
        <a:p>
          <a:endParaRPr lang="en-US"/>
        </a:p>
      </dgm:t>
    </dgm:pt>
    <dgm:pt modelId="{D9B8C43A-DE48-4BFA-AD2E-DDBA53CEFEAF}" type="sibTrans" cxnId="{A63F065A-37D7-4C74-83B2-E72C9CBF6B35}">
      <dgm:prSet/>
      <dgm:spPr/>
      <dgm:t>
        <a:bodyPr/>
        <a:lstStyle/>
        <a:p>
          <a:endParaRPr lang="en-US"/>
        </a:p>
      </dgm:t>
    </dgm:pt>
    <dgm:pt modelId="{91BA7B6D-B6F8-49B6-B431-C88962DF3704}">
      <dgm:prSet phldrT="[Text]"/>
      <dgm:spPr/>
      <dgm:t>
        <a:bodyPr/>
        <a:lstStyle/>
        <a:p>
          <a:r>
            <a:rPr lang="en-US" b="1" dirty="0"/>
            <a:t>Final Attachment A Guidance</a:t>
          </a:r>
        </a:p>
      </dgm:t>
    </dgm:pt>
    <dgm:pt modelId="{984F4876-3BDB-4F2B-9725-7E9692C03912}" type="parTrans" cxnId="{9D602150-71C5-41AA-9958-48AEF0814A0A}">
      <dgm:prSet/>
      <dgm:spPr/>
      <dgm:t>
        <a:bodyPr/>
        <a:lstStyle/>
        <a:p>
          <a:endParaRPr lang="en-US"/>
        </a:p>
      </dgm:t>
    </dgm:pt>
    <dgm:pt modelId="{1B3694CC-EEA7-4BB0-94C1-9C0625A1890C}" type="sibTrans" cxnId="{9D602150-71C5-41AA-9958-48AEF0814A0A}">
      <dgm:prSet/>
      <dgm:spPr/>
      <dgm:t>
        <a:bodyPr/>
        <a:lstStyle/>
        <a:p>
          <a:endParaRPr lang="en-US"/>
        </a:p>
      </dgm:t>
    </dgm:pt>
    <dgm:pt modelId="{02543E12-2858-4EA1-9BA1-2F65D4648A17}">
      <dgm:prSet phldrT="[Text]"/>
      <dgm:spPr/>
      <dgm:t>
        <a:bodyPr/>
        <a:lstStyle/>
        <a:p>
          <a:r>
            <a:rPr lang="en-US" b="1" dirty="0"/>
            <a:t>CAEECC</a:t>
          </a:r>
          <a:r>
            <a:rPr lang="en-US" dirty="0"/>
            <a:t> Stakeholders provided feedback to ED suggesting additional and/or clarification of various elements</a:t>
          </a:r>
        </a:p>
      </dgm:t>
    </dgm:pt>
    <dgm:pt modelId="{EDC5C4B0-10EC-43B0-93FC-E511E4566364}" type="parTrans" cxnId="{585705AE-9BB0-4A11-A56F-820379FD347D}">
      <dgm:prSet/>
      <dgm:spPr/>
      <dgm:t>
        <a:bodyPr/>
        <a:lstStyle/>
        <a:p>
          <a:endParaRPr lang="en-US"/>
        </a:p>
      </dgm:t>
    </dgm:pt>
    <dgm:pt modelId="{9D9A1E6A-BEDB-43AA-A222-3AD600C3D15B}" type="sibTrans" cxnId="{585705AE-9BB0-4A11-A56F-820379FD347D}">
      <dgm:prSet/>
      <dgm:spPr/>
      <dgm:t>
        <a:bodyPr/>
        <a:lstStyle/>
        <a:p>
          <a:endParaRPr lang="en-US"/>
        </a:p>
      </dgm:t>
    </dgm:pt>
    <dgm:pt modelId="{4D093AB1-8F69-4B26-B9B6-121D2B9BBBD9}">
      <dgm:prSet phldrT="[Text]"/>
      <dgm:spPr/>
      <dgm:t>
        <a:bodyPr/>
        <a:lstStyle/>
        <a:p>
          <a:r>
            <a:rPr lang="en-US" b="1" dirty="0"/>
            <a:t>Draft Template Status</a:t>
          </a:r>
        </a:p>
      </dgm:t>
    </dgm:pt>
    <dgm:pt modelId="{5F4E4391-9F70-46FA-BEDE-004A0D91AF50}" type="parTrans" cxnId="{9474555C-7883-43BC-AE01-BDC181D801DE}">
      <dgm:prSet/>
      <dgm:spPr/>
      <dgm:t>
        <a:bodyPr/>
        <a:lstStyle/>
        <a:p>
          <a:endParaRPr lang="en-US"/>
        </a:p>
      </dgm:t>
    </dgm:pt>
    <dgm:pt modelId="{30D7895F-80AC-40F9-9D9C-C4298C9439E6}" type="sibTrans" cxnId="{9474555C-7883-43BC-AE01-BDC181D801DE}">
      <dgm:prSet/>
      <dgm:spPr/>
      <dgm:t>
        <a:bodyPr/>
        <a:lstStyle/>
        <a:p>
          <a:endParaRPr lang="en-US"/>
        </a:p>
      </dgm:t>
    </dgm:pt>
    <dgm:pt modelId="{FB24B245-15B5-4E42-A0B4-30DAC5523347}">
      <dgm:prSet phldrT="[Text]"/>
      <dgm:spPr/>
      <dgm:t>
        <a:bodyPr/>
        <a:lstStyle/>
        <a:p>
          <a:r>
            <a:rPr lang="en-US" b="1" dirty="0"/>
            <a:t>Data</a:t>
          </a:r>
          <a:r>
            <a:rPr lang="en-US" dirty="0"/>
            <a:t> - PAs have offered spreadsheets for 2024-31 Business Plans based on most recent ABAL requirements</a:t>
          </a:r>
        </a:p>
      </dgm:t>
    </dgm:pt>
    <dgm:pt modelId="{E27BD16B-1A91-41B8-A112-1CDF7EAA94AC}" type="parTrans" cxnId="{CB84E89F-058B-4BC1-94A8-30A52462D31D}">
      <dgm:prSet/>
      <dgm:spPr/>
      <dgm:t>
        <a:bodyPr/>
        <a:lstStyle/>
        <a:p>
          <a:endParaRPr lang="en-US"/>
        </a:p>
      </dgm:t>
    </dgm:pt>
    <dgm:pt modelId="{4D18C30B-F464-4928-99BB-8C960489ECD0}" type="sibTrans" cxnId="{CB84E89F-058B-4BC1-94A8-30A52462D31D}">
      <dgm:prSet/>
      <dgm:spPr/>
      <dgm:t>
        <a:bodyPr/>
        <a:lstStyle/>
        <a:p>
          <a:endParaRPr lang="en-US"/>
        </a:p>
      </dgm:t>
    </dgm:pt>
    <dgm:pt modelId="{B8FD937F-9151-46EE-8F98-936B24F13CCC}">
      <dgm:prSet phldrT="[Text]"/>
      <dgm:spPr/>
      <dgm:t>
        <a:bodyPr/>
        <a:lstStyle/>
        <a:p>
          <a:r>
            <a:rPr lang="en-US" b="1" dirty="0"/>
            <a:t>PAs</a:t>
          </a:r>
          <a:r>
            <a:rPr lang="en-US" dirty="0"/>
            <a:t> used final guidance released by ED on July 15 to iterate on templates among each other and with ED</a:t>
          </a:r>
        </a:p>
      </dgm:t>
    </dgm:pt>
    <dgm:pt modelId="{6FB46D88-FDD8-40A0-BDCE-85806955410E}" type="parTrans" cxnId="{D466E8F6-5021-419D-A712-E00769485F95}">
      <dgm:prSet/>
      <dgm:spPr/>
      <dgm:t>
        <a:bodyPr/>
        <a:lstStyle/>
        <a:p>
          <a:endParaRPr lang="en-US"/>
        </a:p>
      </dgm:t>
    </dgm:pt>
    <dgm:pt modelId="{D51BC103-0D18-4105-B8B2-1943E61437EF}" type="sibTrans" cxnId="{D466E8F6-5021-419D-A712-E00769485F95}">
      <dgm:prSet/>
      <dgm:spPr/>
      <dgm:t>
        <a:bodyPr/>
        <a:lstStyle/>
        <a:p>
          <a:endParaRPr lang="en-US"/>
        </a:p>
      </dgm:t>
    </dgm:pt>
    <dgm:pt modelId="{9D80B72C-B9F5-434C-9961-5A19791066E2}">
      <dgm:prSet phldrT="[Text]"/>
      <dgm:spPr/>
      <dgm:t>
        <a:bodyPr/>
        <a:lstStyle/>
        <a:p>
          <a:r>
            <a:rPr lang="en-US" b="1" dirty="0"/>
            <a:t>Narrative</a:t>
          </a:r>
          <a:r>
            <a:rPr lang="en-US" dirty="0"/>
            <a:t> - PAs have offered outlines that comprise the information in Attachment A in more streamlined flow</a:t>
          </a:r>
        </a:p>
      </dgm:t>
    </dgm:pt>
    <dgm:pt modelId="{9525DD4F-3E36-4DD8-966B-5F934AF54255}" type="parTrans" cxnId="{BA879191-281B-4CE2-8073-8C4745ABF9A6}">
      <dgm:prSet/>
      <dgm:spPr/>
      <dgm:t>
        <a:bodyPr/>
        <a:lstStyle/>
        <a:p>
          <a:endParaRPr lang="en-US"/>
        </a:p>
      </dgm:t>
    </dgm:pt>
    <dgm:pt modelId="{89B6F2BB-8D38-499D-8CCE-197D3A257976}" type="sibTrans" cxnId="{BA879191-281B-4CE2-8073-8C4745ABF9A6}">
      <dgm:prSet/>
      <dgm:spPr/>
      <dgm:t>
        <a:bodyPr/>
        <a:lstStyle/>
        <a:p>
          <a:endParaRPr lang="en-US"/>
        </a:p>
      </dgm:t>
    </dgm:pt>
    <dgm:pt modelId="{FC50E5F1-6417-4DB7-A1E7-3B80C88A3A95}">
      <dgm:prSet phldrT="[Text]"/>
      <dgm:spPr/>
      <dgm:t>
        <a:bodyPr/>
        <a:lstStyle/>
        <a:p>
          <a:r>
            <a:rPr lang="en-US" b="1" dirty="0"/>
            <a:t>Key Elements</a:t>
          </a:r>
        </a:p>
      </dgm:t>
    </dgm:pt>
    <dgm:pt modelId="{64C833F1-88E7-4AFC-A466-441422E27336}" type="parTrans" cxnId="{C3467055-DD2E-4B6A-BA42-D3388DE8EDE3}">
      <dgm:prSet/>
      <dgm:spPr/>
      <dgm:t>
        <a:bodyPr/>
        <a:lstStyle/>
        <a:p>
          <a:endParaRPr lang="en-US"/>
        </a:p>
      </dgm:t>
    </dgm:pt>
    <dgm:pt modelId="{D7AC737B-5CFA-4C6B-984E-073711E27160}" type="sibTrans" cxnId="{C3467055-DD2E-4B6A-BA42-D3388DE8EDE3}">
      <dgm:prSet/>
      <dgm:spPr/>
      <dgm:t>
        <a:bodyPr/>
        <a:lstStyle/>
        <a:p>
          <a:endParaRPr lang="en-US"/>
        </a:p>
      </dgm:t>
    </dgm:pt>
    <dgm:pt modelId="{99D4D2C8-42E7-4F75-A15C-FBE1CB29A3FA}">
      <dgm:prSet phldrT="[Text]"/>
      <dgm:spPr/>
      <dgm:t>
        <a:bodyPr/>
        <a:lstStyle/>
        <a:p>
          <a:r>
            <a:rPr lang="en-US" b="1" dirty="0"/>
            <a:t>Data</a:t>
          </a:r>
          <a:r>
            <a:rPr lang="en-US" dirty="0"/>
            <a:t> – Total System Benefit now required as primary goals metric</a:t>
          </a:r>
        </a:p>
      </dgm:t>
    </dgm:pt>
    <dgm:pt modelId="{17B00616-1A6D-4098-97FA-DC20B8BD478F}" type="parTrans" cxnId="{3DF404D8-E080-4E37-9F09-5E68DE1F5D9F}">
      <dgm:prSet/>
      <dgm:spPr/>
      <dgm:t>
        <a:bodyPr/>
        <a:lstStyle/>
        <a:p>
          <a:endParaRPr lang="en-US"/>
        </a:p>
      </dgm:t>
    </dgm:pt>
    <dgm:pt modelId="{D60F98BD-B9CE-4D41-A8D6-183312FE848A}" type="sibTrans" cxnId="{3DF404D8-E080-4E37-9F09-5E68DE1F5D9F}">
      <dgm:prSet/>
      <dgm:spPr/>
      <dgm:t>
        <a:bodyPr/>
        <a:lstStyle/>
        <a:p>
          <a:endParaRPr lang="en-US"/>
        </a:p>
      </dgm:t>
    </dgm:pt>
    <dgm:pt modelId="{EA88D459-6812-41D0-B37B-AF574E4DD1EB}">
      <dgm:prSet phldrT="[Text]"/>
      <dgm:spPr/>
      <dgm:t>
        <a:bodyPr/>
        <a:lstStyle/>
        <a:p>
          <a:r>
            <a:rPr lang="en-US" b="1" dirty="0"/>
            <a:t>Structure</a:t>
          </a:r>
          <a:r>
            <a:rPr lang="en-US" dirty="0"/>
            <a:t> - 8 Year Business Plan anticipated to be like Executive Summary with out-year projections, while 4 Year Application will include detailed descriptions, strategies, and expectations with regional and historical context </a:t>
          </a:r>
        </a:p>
      </dgm:t>
    </dgm:pt>
    <dgm:pt modelId="{362CC85A-5F6E-4C3B-AB8E-0A44C592ACA2}" type="parTrans" cxnId="{F88BFCDC-5D50-486F-A0D0-F02CF71E7530}">
      <dgm:prSet/>
      <dgm:spPr/>
      <dgm:t>
        <a:bodyPr/>
        <a:lstStyle/>
        <a:p>
          <a:endParaRPr lang="en-US"/>
        </a:p>
      </dgm:t>
    </dgm:pt>
    <dgm:pt modelId="{0D159061-36F7-41AD-958A-FA5D295A795C}" type="sibTrans" cxnId="{F88BFCDC-5D50-486F-A0D0-F02CF71E7530}">
      <dgm:prSet/>
      <dgm:spPr/>
      <dgm:t>
        <a:bodyPr/>
        <a:lstStyle/>
        <a:p>
          <a:endParaRPr lang="en-US"/>
        </a:p>
      </dgm:t>
    </dgm:pt>
    <dgm:pt modelId="{7DA0178F-5EC1-43A6-AF34-53B326753B48}">
      <dgm:prSet phldrT="[Text]"/>
      <dgm:spPr/>
      <dgm:t>
        <a:bodyPr/>
        <a:lstStyle/>
        <a:p>
          <a:r>
            <a:rPr lang="en-US" dirty="0"/>
            <a:t>Expecting Finalized Templates by mid Sept. Sept 31, 2021 is Due Date</a:t>
          </a:r>
        </a:p>
      </dgm:t>
    </dgm:pt>
    <dgm:pt modelId="{4EEFF84D-A2FF-44B2-832F-53382FA8C39E}" type="parTrans" cxnId="{C3537A0B-38C1-441A-8300-9C3496044F9E}">
      <dgm:prSet/>
      <dgm:spPr/>
      <dgm:t>
        <a:bodyPr/>
        <a:lstStyle/>
        <a:p>
          <a:endParaRPr lang="en-US"/>
        </a:p>
      </dgm:t>
    </dgm:pt>
    <dgm:pt modelId="{2E5C9951-12F4-410F-8823-6425C69834AB}" type="sibTrans" cxnId="{C3537A0B-38C1-441A-8300-9C3496044F9E}">
      <dgm:prSet/>
      <dgm:spPr/>
      <dgm:t>
        <a:bodyPr/>
        <a:lstStyle/>
        <a:p>
          <a:endParaRPr lang="en-US"/>
        </a:p>
      </dgm:t>
    </dgm:pt>
    <dgm:pt modelId="{7EA2997A-327C-4EA5-AC65-9A602A64A3C0}" type="pres">
      <dgm:prSet presAssocID="{36235182-850B-4AB3-B0FE-E20D0770DBF1}" presName="Name0" presStyleCnt="0">
        <dgm:presLayoutVars>
          <dgm:chMax val="7"/>
          <dgm:chPref val="5"/>
          <dgm:dir/>
          <dgm:animOne val="branch"/>
          <dgm:animLvl val="lvl"/>
        </dgm:presLayoutVars>
      </dgm:prSet>
      <dgm:spPr/>
    </dgm:pt>
    <dgm:pt modelId="{EEE0065D-D03B-4297-B0C4-CF6E63CB20C0}" type="pres">
      <dgm:prSet presAssocID="{FC50E5F1-6417-4DB7-A1E7-3B80C88A3A95}" presName="ChildAccent4" presStyleCnt="0"/>
      <dgm:spPr/>
    </dgm:pt>
    <dgm:pt modelId="{F7F0D778-F65C-422D-9E5A-B68D47B1063E}" type="pres">
      <dgm:prSet presAssocID="{FC50E5F1-6417-4DB7-A1E7-3B80C88A3A95}" presName="ChildAccent" presStyleLbl="alignImgPlace1" presStyleIdx="0" presStyleCnt="4"/>
      <dgm:spPr/>
    </dgm:pt>
    <dgm:pt modelId="{438BDB0D-C2F3-4277-A793-F667243039A3}" type="pres">
      <dgm:prSet presAssocID="{FC50E5F1-6417-4DB7-A1E7-3B80C88A3A95}" presName="Child4" presStyleLbl="revTx" presStyleIdx="0" presStyleCnt="0">
        <dgm:presLayoutVars>
          <dgm:chMax val="0"/>
          <dgm:chPref val="0"/>
          <dgm:bulletEnabled val="1"/>
        </dgm:presLayoutVars>
      </dgm:prSet>
      <dgm:spPr/>
    </dgm:pt>
    <dgm:pt modelId="{33015C6A-CC0C-4CFB-8D50-930EE0A7B142}" type="pres">
      <dgm:prSet presAssocID="{FC50E5F1-6417-4DB7-A1E7-3B80C88A3A95}" presName="Parent4" presStyleLbl="node1" presStyleIdx="0" presStyleCnt="4">
        <dgm:presLayoutVars>
          <dgm:chMax val="2"/>
          <dgm:chPref val="1"/>
          <dgm:bulletEnabled val="1"/>
        </dgm:presLayoutVars>
      </dgm:prSet>
      <dgm:spPr/>
    </dgm:pt>
    <dgm:pt modelId="{B8C4227A-C3A0-484B-A087-9091EAFC4625}" type="pres">
      <dgm:prSet presAssocID="{4D093AB1-8F69-4B26-B9B6-121D2B9BBBD9}" presName="ChildAccent3" presStyleCnt="0"/>
      <dgm:spPr/>
    </dgm:pt>
    <dgm:pt modelId="{EF5E9EC8-693D-499E-AA3E-15DF10A511BE}" type="pres">
      <dgm:prSet presAssocID="{4D093AB1-8F69-4B26-B9B6-121D2B9BBBD9}" presName="ChildAccent" presStyleLbl="alignImgPlace1" presStyleIdx="1" presStyleCnt="4"/>
      <dgm:spPr/>
    </dgm:pt>
    <dgm:pt modelId="{06C4A20E-E2FD-4EAE-9534-3F5FAAF40C67}" type="pres">
      <dgm:prSet presAssocID="{4D093AB1-8F69-4B26-B9B6-121D2B9BBBD9}" presName="Child3" presStyleLbl="revTx" presStyleIdx="0" presStyleCnt="0">
        <dgm:presLayoutVars>
          <dgm:chMax val="0"/>
          <dgm:chPref val="0"/>
          <dgm:bulletEnabled val="1"/>
        </dgm:presLayoutVars>
      </dgm:prSet>
      <dgm:spPr/>
    </dgm:pt>
    <dgm:pt modelId="{959EDB07-3224-4528-8C1C-966178A68C19}" type="pres">
      <dgm:prSet presAssocID="{4D093AB1-8F69-4B26-B9B6-121D2B9BBBD9}" presName="Parent3" presStyleLbl="node1" presStyleIdx="1" presStyleCnt="4">
        <dgm:presLayoutVars>
          <dgm:chMax val="2"/>
          <dgm:chPref val="1"/>
          <dgm:bulletEnabled val="1"/>
        </dgm:presLayoutVars>
      </dgm:prSet>
      <dgm:spPr/>
    </dgm:pt>
    <dgm:pt modelId="{44BC2FFA-DF39-475F-B3DB-A0D79E49B25A}" type="pres">
      <dgm:prSet presAssocID="{91BA7B6D-B6F8-49B6-B431-C88962DF3704}" presName="ChildAccent2" presStyleCnt="0"/>
      <dgm:spPr/>
    </dgm:pt>
    <dgm:pt modelId="{34E6AA05-5AA9-48BC-9D19-9F8FA8E765E7}" type="pres">
      <dgm:prSet presAssocID="{91BA7B6D-B6F8-49B6-B431-C88962DF3704}" presName="ChildAccent" presStyleLbl="alignImgPlace1" presStyleIdx="2" presStyleCnt="4"/>
      <dgm:spPr/>
    </dgm:pt>
    <dgm:pt modelId="{2B000DC2-465F-448F-958F-F9F0A5229DF1}" type="pres">
      <dgm:prSet presAssocID="{91BA7B6D-B6F8-49B6-B431-C88962DF3704}" presName="Child2" presStyleLbl="revTx" presStyleIdx="0" presStyleCnt="0">
        <dgm:presLayoutVars>
          <dgm:chMax val="0"/>
          <dgm:chPref val="0"/>
          <dgm:bulletEnabled val="1"/>
        </dgm:presLayoutVars>
      </dgm:prSet>
      <dgm:spPr/>
    </dgm:pt>
    <dgm:pt modelId="{07824C45-5C61-4CDD-865E-EA2FE35C1AE5}" type="pres">
      <dgm:prSet presAssocID="{91BA7B6D-B6F8-49B6-B431-C88962DF3704}" presName="Parent2" presStyleLbl="node1" presStyleIdx="2" presStyleCnt="4">
        <dgm:presLayoutVars>
          <dgm:chMax val="2"/>
          <dgm:chPref val="1"/>
          <dgm:bulletEnabled val="1"/>
        </dgm:presLayoutVars>
      </dgm:prSet>
      <dgm:spPr/>
    </dgm:pt>
    <dgm:pt modelId="{AB0AEE33-1032-44C8-AE69-8A29FC103909}" type="pres">
      <dgm:prSet presAssocID="{D979D8E6-B887-4F11-B514-A74283F6E7D6}" presName="ChildAccent1" presStyleCnt="0"/>
      <dgm:spPr/>
    </dgm:pt>
    <dgm:pt modelId="{4EFFB530-CE82-4A99-998D-CE8191E1712B}" type="pres">
      <dgm:prSet presAssocID="{D979D8E6-B887-4F11-B514-A74283F6E7D6}" presName="ChildAccent" presStyleLbl="alignImgPlace1" presStyleIdx="3" presStyleCnt="4"/>
      <dgm:spPr/>
    </dgm:pt>
    <dgm:pt modelId="{485C91C9-0052-4D95-BDE1-34358633FC8A}" type="pres">
      <dgm:prSet presAssocID="{D979D8E6-B887-4F11-B514-A74283F6E7D6}" presName="Child1" presStyleLbl="revTx" presStyleIdx="0" presStyleCnt="0">
        <dgm:presLayoutVars>
          <dgm:chMax val="0"/>
          <dgm:chPref val="0"/>
          <dgm:bulletEnabled val="1"/>
        </dgm:presLayoutVars>
      </dgm:prSet>
      <dgm:spPr/>
    </dgm:pt>
    <dgm:pt modelId="{68622624-C0FB-479F-8781-87E598D13F4D}" type="pres">
      <dgm:prSet presAssocID="{D979D8E6-B887-4F11-B514-A74283F6E7D6}" presName="Parent1" presStyleLbl="node1" presStyleIdx="3" presStyleCnt="4">
        <dgm:presLayoutVars>
          <dgm:chMax val="2"/>
          <dgm:chPref val="1"/>
          <dgm:bulletEnabled val="1"/>
        </dgm:presLayoutVars>
      </dgm:prSet>
      <dgm:spPr/>
    </dgm:pt>
  </dgm:ptLst>
  <dgm:cxnLst>
    <dgm:cxn modelId="{DFA34908-09BC-4769-B01E-758FCB40FB98}" type="presOf" srcId="{91BA7B6D-B6F8-49B6-B431-C88962DF3704}" destId="{07824C45-5C61-4CDD-865E-EA2FE35C1AE5}" srcOrd="0" destOrd="0" presId="urn:microsoft.com/office/officeart/2011/layout/InterconnectedBlockProcess"/>
    <dgm:cxn modelId="{00FF280A-AAFB-4C5F-BE95-DF57DB9B1ED2}" type="presOf" srcId="{02543E12-2858-4EA1-9BA1-2F65D4648A17}" destId="{2B000DC2-465F-448F-958F-F9F0A5229DF1}" srcOrd="1" destOrd="0" presId="urn:microsoft.com/office/officeart/2011/layout/InterconnectedBlockProcess"/>
    <dgm:cxn modelId="{C3537A0B-38C1-441A-8300-9C3496044F9E}" srcId="{4D093AB1-8F69-4B26-B9B6-121D2B9BBBD9}" destId="{7DA0178F-5EC1-43A6-AF34-53B326753B48}" srcOrd="2" destOrd="0" parTransId="{4EEFF84D-A2FF-44B2-832F-53382FA8C39E}" sibTransId="{2E5C9951-12F4-410F-8823-6425C69834AB}"/>
    <dgm:cxn modelId="{440BB00C-60DA-4B23-915E-45E89C3CA946}" type="presOf" srcId="{EA6DC6D1-1C31-44EC-8FE5-30B7B639EA91}" destId="{4EFFB530-CE82-4A99-998D-CE8191E1712B}" srcOrd="0" destOrd="0" presId="urn:microsoft.com/office/officeart/2011/layout/InterconnectedBlockProcess"/>
    <dgm:cxn modelId="{0FBCC40E-2040-48E2-AE71-323104DCA6A4}" type="presOf" srcId="{EA6DC6D1-1C31-44EC-8FE5-30B7B639EA91}" destId="{485C91C9-0052-4D95-BDE1-34358633FC8A}" srcOrd="1" destOrd="0" presId="urn:microsoft.com/office/officeart/2011/layout/InterconnectedBlockProcess"/>
    <dgm:cxn modelId="{E3796729-A820-4BBA-9DD6-6F6D322332C8}" type="presOf" srcId="{7DA0178F-5EC1-43A6-AF34-53B326753B48}" destId="{06C4A20E-E2FD-4EAE-9534-3F5FAAF40C67}" srcOrd="1" destOrd="2" presId="urn:microsoft.com/office/officeart/2011/layout/InterconnectedBlockProcess"/>
    <dgm:cxn modelId="{1522323C-27F1-47B3-8671-0FE2EED736E7}" type="presOf" srcId="{99D4D2C8-42E7-4F75-A15C-FBE1CB29A3FA}" destId="{F7F0D778-F65C-422D-9E5A-B68D47B1063E}" srcOrd="0" destOrd="0" presId="urn:microsoft.com/office/officeart/2011/layout/InterconnectedBlockProcess"/>
    <dgm:cxn modelId="{0E6D903C-68F0-4F31-BC9A-AE80551CD05A}" type="presOf" srcId="{4D093AB1-8F69-4B26-B9B6-121D2B9BBBD9}" destId="{959EDB07-3224-4528-8C1C-966178A68C19}" srcOrd="0" destOrd="0" presId="urn:microsoft.com/office/officeart/2011/layout/InterconnectedBlockProcess"/>
    <dgm:cxn modelId="{1006994E-19E8-4D8B-8118-072C4AB33FC1}" type="presOf" srcId="{02543E12-2858-4EA1-9BA1-2F65D4648A17}" destId="{34E6AA05-5AA9-48BC-9D19-9F8FA8E765E7}" srcOrd="0" destOrd="0" presId="urn:microsoft.com/office/officeart/2011/layout/InterconnectedBlockProcess"/>
    <dgm:cxn modelId="{9D602150-71C5-41AA-9958-48AEF0814A0A}" srcId="{36235182-850B-4AB3-B0FE-E20D0770DBF1}" destId="{91BA7B6D-B6F8-49B6-B431-C88962DF3704}" srcOrd="1" destOrd="0" parTransId="{984F4876-3BDB-4F2B-9725-7E9692C03912}" sibTransId="{1B3694CC-EEA7-4BB0-94C1-9C0625A1890C}"/>
    <dgm:cxn modelId="{ACB75155-7FF9-4880-8A91-5A7D072BEE38}" type="presOf" srcId="{FB24B245-15B5-4E42-A0B4-30DAC5523347}" destId="{EF5E9EC8-693D-499E-AA3E-15DF10A511BE}" srcOrd="0" destOrd="0" presId="urn:microsoft.com/office/officeart/2011/layout/InterconnectedBlockProcess"/>
    <dgm:cxn modelId="{C3467055-DD2E-4B6A-BA42-D3388DE8EDE3}" srcId="{36235182-850B-4AB3-B0FE-E20D0770DBF1}" destId="{FC50E5F1-6417-4DB7-A1E7-3B80C88A3A95}" srcOrd="3" destOrd="0" parTransId="{64C833F1-88E7-4AFC-A466-441422E27336}" sibTransId="{D7AC737B-5CFA-4C6B-984E-073711E27160}"/>
    <dgm:cxn modelId="{AAD9AA57-6DE4-4386-9502-0AE42232662F}" type="presOf" srcId="{99D4D2C8-42E7-4F75-A15C-FBE1CB29A3FA}" destId="{438BDB0D-C2F3-4277-A793-F667243039A3}" srcOrd="1" destOrd="0" presId="urn:microsoft.com/office/officeart/2011/layout/InterconnectedBlockProcess"/>
    <dgm:cxn modelId="{A63F065A-37D7-4C74-83B2-E72C9CBF6B35}" srcId="{D979D8E6-B887-4F11-B514-A74283F6E7D6}" destId="{EA6DC6D1-1C31-44EC-8FE5-30B7B639EA91}" srcOrd="0" destOrd="0" parTransId="{90E9D2DA-B6B2-4655-B5FD-937AC1D01026}" sibTransId="{D9B8C43A-DE48-4BFA-AD2E-DDBA53CEFEAF}"/>
    <dgm:cxn modelId="{D700105C-1369-4D03-A4F7-865C539D2413}" type="presOf" srcId="{36235182-850B-4AB3-B0FE-E20D0770DBF1}" destId="{7EA2997A-327C-4EA5-AC65-9A602A64A3C0}" srcOrd="0" destOrd="0" presId="urn:microsoft.com/office/officeart/2011/layout/InterconnectedBlockProcess"/>
    <dgm:cxn modelId="{9474555C-7883-43BC-AE01-BDC181D801DE}" srcId="{36235182-850B-4AB3-B0FE-E20D0770DBF1}" destId="{4D093AB1-8F69-4B26-B9B6-121D2B9BBBD9}" srcOrd="2" destOrd="0" parTransId="{5F4E4391-9F70-46FA-BEDE-004A0D91AF50}" sibTransId="{30D7895F-80AC-40F9-9D9C-C4298C9439E6}"/>
    <dgm:cxn modelId="{DFEF9A6B-EAFE-41C3-BD99-2FB4960DF88A}" type="presOf" srcId="{D979D8E6-B887-4F11-B514-A74283F6E7D6}" destId="{68622624-C0FB-479F-8781-87E598D13F4D}" srcOrd="0" destOrd="0" presId="urn:microsoft.com/office/officeart/2011/layout/InterconnectedBlockProcess"/>
    <dgm:cxn modelId="{313A126D-58D3-48F3-833F-69AFFDD3EC11}" type="presOf" srcId="{7DA0178F-5EC1-43A6-AF34-53B326753B48}" destId="{EF5E9EC8-693D-499E-AA3E-15DF10A511BE}" srcOrd="0" destOrd="2" presId="urn:microsoft.com/office/officeart/2011/layout/InterconnectedBlockProcess"/>
    <dgm:cxn modelId="{4651BA77-3C9C-418B-8582-164272003A5E}" type="presOf" srcId="{EA88D459-6812-41D0-B37B-AF574E4DD1EB}" destId="{F7F0D778-F65C-422D-9E5A-B68D47B1063E}" srcOrd="0" destOrd="1" presId="urn:microsoft.com/office/officeart/2011/layout/InterconnectedBlockProcess"/>
    <dgm:cxn modelId="{9E94C97C-24ED-42CC-8B82-43F040BAF7A0}" type="presOf" srcId="{9D80B72C-B9F5-434C-9961-5A19791066E2}" destId="{06C4A20E-E2FD-4EAE-9534-3F5FAAF40C67}" srcOrd="1" destOrd="1" presId="urn:microsoft.com/office/officeart/2011/layout/InterconnectedBlockProcess"/>
    <dgm:cxn modelId="{DE15B790-C8C7-407D-8B9D-050261933DC8}" type="presOf" srcId="{9D80B72C-B9F5-434C-9961-5A19791066E2}" destId="{EF5E9EC8-693D-499E-AA3E-15DF10A511BE}" srcOrd="0" destOrd="1" presId="urn:microsoft.com/office/officeart/2011/layout/InterconnectedBlockProcess"/>
    <dgm:cxn modelId="{BA879191-281B-4CE2-8073-8C4745ABF9A6}" srcId="{4D093AB1-8F69-4B26-B9B6-121D2B9BBBD9}" destId="{9D80B72C-B9F5-434C-9961-5A19791066E2}" srcOrd="1" destOrd="0" parTransId="{9525DD4F-3E36-4DD8-966B-5F934AF54255}" sibTransId="{89B6F2BB-8D38-499D-8CCE-197D3A257976}"/>
    <dgm:cxn modelId="{CB84E89F-058B-4BC1-94A8-30A52462D31D}" srcId="{4D093AB1-8F69-4B26-B9B6-121D2B9BBBD9}" destId="{FB24B245-15B5-4E42-A0B4-30DAC5523347}" srcOrd="0" destOrd="0" parTransId="{E27BD16B-1A91-41B8-A112-1CDF7EAA94AC}" sibTransId="{4D18C30B-F464-4928-99BB-8C960489ECD0}"/>
    <dgm:cxn modelId="{397C83AB-F9F6-4430-88A4-8E3526716E56}" type="presOf" srcId="{FC50E5F1-6417-4DB7-A1E7-3B80C88A3A95}" destId="{33015C6A-CC0C-4CFB-8D50-930EE0A7B142}" srcOrd="0" destOrd="0" presId="urn:microsoft.com/office/officeart/2011/layout/InterconnectedBlockProcess"/>
    <dgm:cxn modelId="{585705AE-9BB0-4A11-A56F-820379FD347D}" srcId="{91BA7B6D-B6F8-49B6-B431-C88962DF3704}" destId="{02543E12-2858-4EA1-9BA1-2F65D4648A17}" srcOrd="0" destOrd="0" parTransId="{EDC5C4B0-10EC-43B0-93FC-E511E4566364}" sibTransId="{9D9A1E6A-BEDB-43AA-A222-3AD600C3D15B}"/>
    <dgm:cxn modelId="{6836D2C3-3D57-4E16-87C2-65A072A01710}" type="presOf" srcId="{B8FD937F-9151-46EE-8F98-936B24F13CCC}" destId="{34E6AA05-5AA9-48BC-9D19-9F8FA8E765E7}" srcOrd="0" destOrd="1" presId="urn:microsoft.com/office/officeart/2011/layout/InterconnectedBlockProcess"/>
    <dgm:cxn modelId="{3A4E3AC4-FC6A-4876-ADF4-E67C972ABAD0}" type="presOf" srcId="{EA88D459-6812-41D0-B37B-AF574E4DD1EB}" destId="{438BDB0D-C2F3-4277-A793-F667243039A3}" srcOrd="1" destOrd="1" presId="urn:microsoft.com/office/officeart/2011/layout/InterconnectedBlockProcess"/>
    <dgm:cxn modelId="{3DF404D8-E080-4E37-9F09-5E68DE1F5D9F}" srcId="{FC50E5F1-6417-4DB7-A1E7-3B80C88A3A95}" destId="{99D4D2C8-42E7-4F75-A15C-FBE1CB29A3FA}" srcOrd="0" destOrd="0" parTransId="{17B00616-1A6D-4098-97FA-DC20B8BD478F}" sibTransId="{D60F98BD-B9CE-4D41-A8D6-183312FE848A}"/>
    <dgm:cxn modelId="{E31289D8-93D1-4FCB-9C69-A23D7E382867}" type="presOf" srcId="{FB24B245-15B5-4E42-A0B4-30DAC5523347}" destId="{06C4A20E-E2FD-4EAE-9534-3F5FAAF40C67}" srcOrd="1" destOrd="0" presId="urn:microsoft.com/office/officeart/2011/layout/InterconnectedBlockProcess"/>
    <dgm:cxn modelId="{F88BFCDC-5D50-486F-A0D0-F02CF71E7530}" srcId="{FC50E5F1-6417-4DB7-A1E7-3B80C88A3A95}" destId="{EA88D459-6812-41D0-B37B-AF574E4DD1EB}" srcOrd="1" destOrd="0" parTransId="{362CC85A-5F6E-4C3B-AB8E-0A44C592ACA2}" sibTransId="{0D159061-36F7-41AD-958A-FA5D295A795C}"/>
    <dgm:cxn modelId="{994D94EF-A1A0-44AC-894C-91985496C403}" srcId="{36235182-850B-4AB3-B0FE-E20D0770DBF1}" destId="{D979D8E6-B887-4F11-B514-A74283F6E7D6}" srcOrd="0" destOrd="0" parTransId="{55D67F17-F8E1-46B9-A1CE-B59A9E802671}" sibTransId="{5DF43947-8A05-4AF2-8183-355E4A9B61C5}"/>
    <dgm:cxn modelId="{108B98F1-D202-4B0B-A8AD-CCBF6AED1200}" type="presOf" srcId="{B8FD937F-9151-46EE-8F98-936B24F13CCC}" destId="{2B000DC2-465F-448F-958F-F9F0A5229DF1}" srcOrd="1" destOrd="1" presId="urn:microsoft.com/office/officeart/2011/layout/InterconnectedBlockProcess"/>
    <dgm:cxn modelId="{D466E8F6-5021-419D-A712-E00769485F95}" srcId="{91BA7B6D-B6F8-49B6-B431-C88962DF3704}" destId="{B8FD937F-9151-46EE-8F98-936B24F13CCC}" srcOrd="1" destOrd="0" parTransId="{6FB46D88-FDD8-40A0-BDCE-85806955410E}" sibTransId="{D51BC103-0D18-4105-B8B2-1943E61437EF}"/>
    <dgm:cxn modelId="{315FE19F-40D9-4698-A76A-581564A02445}" type="presParOf" srcId="{7EA2997A-327C-4EA5-AC65-9A602A64A3C0}" destId="{EEE0065D-D03B-4297-B0C4-CF6E63CB20C0}" srcOrd="0" destOrd="0" presId="urn:microsoft.com/office/officeart/2011/layout/InterconnectedBlockProcess"/>
    <dgm:cxn modelId="{E6FE53B6-B2CE-4149-9CC0-346E62BA2A20}" type="presParOf" srcId="{EEE0065D-D03B-4297-B0C4-CF6E63CB20C0}" destId="{F7F0D778-F65C-422D-9E5A-B68D47B1063E}" srcOrd="0" destOrd="0" presId="urn:microsoft.com/office/officeart/2011/layout/InterconnectedBlockProcess"/>
    <dgm:cxn modelId="{6FA38850-2846-481A-AF93-0E66A07B9CE0}" type="presParOf" srcId="{7EA2997A-327C-4EA5-AC65-9A602A64A3C0}" destId="{438BDB0D-C2F3-4277-A793-F667243039A3}" srcOrd="1" destOrd="0" presId="urn:microsoft.com/office/officeart/2011/layout/InterconnectedBlockProcess"/>
    <dgm:cxn modelId="{43AE2159-2339-4DDC-BD86-1F6A9483D40F}" type="presParOf" srcId="{7EA2997A-327C-4EA5-AC65-9A602A64A3C0}" destId="{33015C6A-CC0C-4CFB-8D50-930EE0A7B142}" srcOrd="2" destOrd="0" presId="urn:microsoft.com/office/officeart/2011/layout/InterconnectedBlockProcess"/>
    <dgm:cxn modelId="{A909B7D2-F5F6-4EB9-85AF-4FAED6F0EF14}" type="presParOf" srcId="{7EA2997A-327C-4EA5-AC65-9A602A64A3C0}" destId="{B8C4227A-C3A0-484B-A087-9091EAFC4625}" srcOrd="3" destOrd="0" presId="urn:microsoft.com/office/officeart/2011/layout/InterconnectedBlockProcess"/>
    <dgm:cxn modelId="{14F134C8-4EAF-4356-84AA-67F2D3276038}" type="presParOf" srcId="{B8C4227A-C3A0-484B-A087-9091EAFC4625}" destId="{EF5E9EC8-693D-499E-AA3E-15DF10A511BE}" srcOrd="0" destOrd="0" presId="urn:microsoft.com/office/officeart/2011/layout/InterconnectedBlockProcess"/>
    <dgm:cxn modelId="{5D096F86-526E-4D86-828D-D1942D720D3B}" type="presParOf" srcId="{7EA2997A-327C-4EA5-AC65-9A602A64A3C0}" destId="{06C4A20E-E2FD-4EAE-9534-3F5FAAF40C67}" srcOrd="4" destOrd="0" presId="urn:microsoft.com/office/officeart/2011/layout/InterconnectedBlockProcess"/>
    <dgm:cxn modelId="{643C6343-C9A2-45A0-8A34-BC5543792AC7}" type="presParOf" srcId="{7EA2997A-327C-4EA5-AC65-9A602A64A3C0}" destId="{959EDB07-3224-4528-8C1C-966178A68C19}" srcOrd="5" destOrd="0" presId="urn:microsoft.com/office/officeart/2011/layout/InterconnectedBlockProcess"/>
    <dgm:cxn modelId="{982A7FED-C0A0-4B6E-B71C-19C638DADD9A}" type="presParOf" srcId="{7EA2997A-327C-4EA5-AC65-9A602A64A3C0}" destId="{44BC2FFA-DF39-475F-B3DB-A0D79E49B25A}" srcOrd="6" destOrd="0" presId="urn:microsoft.com/office/officeart/2011/layout/InterconnectedBlockProcess"/>
    <dgm:cxn modelId="{F8319962-B07F-473F-8435-CD43B019A074}" type="presParOf" srcId="{44BC2FFA-DF39-475F-B3DB-A0D79E49B25A}" destId="{34E6AA05-5AA9-48BC-9D19-9F8FA8E765E7}" srcOrd="0" destOrd="0" presId="urn:microsoft.com/office/officeart/2011/layout/InterconnectedBlockProcess"/>
    <dgm:cxn modelId="{78B66D74-F375-4D69-BB43-57BD71ECCFE1}" type="presParOf" srcId="{7EA2997A-327C-4EA5-AC65-9A602A64A3C0}" destId="{2B000DC2-465F-448F-958F-F9F0A5229DF1}" srcOrd="7" destOrd="0" presId="urn:microsoft.com/office/officeart/2011/layout/InterconnectedBlockProcess"/>
    <dgm:cxn modelId="{18BA4A62-76A6-46FF-AAF0-F6987688751C}" type="presParOf" srcId="{7EA2997A-327C-4EA5-AC65-9A602A64A3C0}" destId="{07824C45-5C61-4CDD-865E-EA2FE35C1AE5}" srcOrd="8" destOrd="0" presId="urn:microsoft.com/office/officeart/2011/layout/InterconnectedBlockProcess"/>
    <dgm:cxn modelId="{7DEB95AE-6A10-4E84-8D4E-338F05D06161}" type="presParOf" srcId="{7EA2997A-327C-4EA5-AC65-9A602A64A3C0}" destId="{AB0AEE33-1032-44C8-AE69-8A29FC103909}" srcOrd="9" destOrd="0" presId="urn:microsoft.com/office/officeart/2011/layout/InterconnectedBlockProcess"/>
    <dgm:cxn modelId="{B7326C5E-48D7-454B-9371-BEBFE5C39AF5}" type="presParOf" srcId="{AB0AEE33-1032-44C8-AE69-8A29FC103909}" destId="{4EFFB530-CE82-4A99-998D-CE8191E1712B}" srcOrd="0" destOrd="0" presId="urn:microsoft.com/office/officeart/2011/layout/InterconnectedBlockProcess"/>
    <dgm:cxn modelId="{4C5E9CBE-46D2-4080-81E1-314DA320D217}" type="presParOf" srcId="{7EA2997A-327C-4EA5-AC65-9A602A64A3C0}" destId="{485C91C9-0052-4D95-BDE1-34358633FC8A}" srcOrd="10" destOrd="0" presId="urn:microsoft.com/office/officeart/2011/layout/InterconnectedBlockProcess"/>
    <dgm:cxn modelId="{E3F878F0-7003-4178-B7EC-6DD634A41B8B}" type="presParOf" srcId="{7EA2997A-327C-4EA5-AC65-9A602A64A3C0}" destId="{68622624-C0FB-479F-8781-87E598D13F4D}"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a:t>Equity and Market Support Metrics Working Groups</a:t>
          </a:r>
          <a:endParaRPr lang="en-US" dirty="0"/>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9FE25459-DB35-D141-B231-4F5989E8D6BC}">
      <dgm:prSet/>
      <dgm:spPr/>
      <dgm:t>
        <a:bodyPr/>
        <a:lstStyle/>
        <a:p>
          <a:r>
            <a:rPr lang="en-US"/>
            <a:t>Upcoming two-year evaluation of CAEECC composition and possible invitations for new Members</a:t>
          </a:r>
        </a:p>
      </dgm:t>
    </dgm:pt>
    <dgm:pt modelId="{7E9C4874-6706-FA4C-AF06-CB7656F07927}" type="parTrans" cxnId="{E2AB4A98-DB74-A249-A245-34A07CF25D4E}">
      <dgm:prSet/>
      <dgm:spPr/>
      <dgm:t>
        <a:bodyPr/>
        <a:lstStyle/>
        <a:p>
          <a:endParaRPr lang="en-US"/>
        </a:p>
      </dgm:t>
    </dgm:pt>
    <dgm:pt modelId="{2FE2543F-70EF-C34C-8F4E-8D5DA3A74DF6}" type="sibTrans" cxnId="{E2AB4A98-DB74-A249-A245-34A07CF25D4E}">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2"/>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2"/>
      <dgm:spPr/>
    </dgm:pt>
    <dgm:pt modelId="{F6CD40C7-2CD9-204F-B425-6BBF7E2D420F}" type="pres">
      <dgm:prSet presAssocID="{3639C87A-9F3C-4E3A-A930-314375DF1786}" presName="vert1" presStyleCnt="0"/>
      <dgm:spPr/>
    </dgm:pt>
    <dgm:pt modelId="{3F3B0343-61A8-9141-BED8-A5A10693F7F3}" type="pres">
      <dgm:prSet presAssocID="{9FE25459-DB35-D141-B231-4F5989E8D6BC}" presName="thickLine" presStyleLbl="alignNode1" presStyleIdx="1" presStyleCnt="2"/>
      <dgm:spPr/>
    </dgm:pt>
    <dgm:pt modelId="{D6A4908F-EDD2-0F40-A5F1-2621229795A4}" type="pres">
      <dgm:prSet presAssocID="{9FE25459-DB35-D141-B231-4F5989E8D6BC}" presName="horz1" presStyleCnt="0"/>
      <dgm:spPr/>
    </dgm:pt>
    <dgm:pt modelId="{50FDA279-8B0A-5C49-869A-394E6FBF644D}" type="pres">
      <dgm:prSet presAssocID="{9FE25459-DB35-D141-B231-4F5989E8D6BC}" presName="tx1" presStyleLbl="revTx" presStyleIdx="1" presStyleCnt="2"/>
      <dgm:spPr/>
    </dgm:pt>
    <dgm:pt modelId="{787D5F72-FCD4-314E-AA56-44C5A5BE9AA7}" type="pres">
      <dgm:prSet presAssocID="{9FE25459-DB35-D141-B231-4F5989E8D6BC}" presName="vert1" presStyleCnt="0"/>
      <dgm:spPr/>
    </dgm:pt>
  </dgm:ptLst>
  <dgm:cxnLst>
    <dgm:cxn modelId="{32B56B40-90A1-43B3-A0E5-3A1BE2762E62}" srcId="{441E0AC9-817B-4FD0-99A8-D986B9D3BE60}" destId="{3639C87A-9F3C-4E3A-A930-314375DF1786}" srcOrd="0" destOrd="0" parTransId="{837A965F-B2DF-427D-AEFA-C565FF7CE9CA}" sibTransId="{1E35BB9C-88FC-4080-8954-5EF5DD5E40A5}"/>
    <dgm:cxn modelId="{E2AB4A98-DB74-A249-A245-34A07CF25D4E}" srcId="{441E0AC9-817B-4FD0-99A8-D986B9D3BE60}" destId="{9FE25459-DB35-D141-B231-4F5989E8D6BC}" srcOrd="1" destOrd="0" parTransId="{7E9C4874-6706-FA4C-AF06-CB7656F07927}" sibTransId="{2FE2543F-70EF-C34C-8F4E-8D5DA3A74DF6}"/>
    <dgm:cxn modelId="{C57BDBA1-56B8-6947-A68C-667B82F1C3B6}" type="presOf" srcId="{441E0AC9-817B-4FD0-99A8-D986B9D3BE60}" destId="{D8617EC5-F25E-3B49-AF65-CD3196AEF792}" srcOrd="0" destOrd="0" presId="urn:microsoft.com/office/officeart/2008/layout/LinedList"/>
    <dgm:cxn modelId="{2FEC9CBE-AFCA-8F44-B3E3-ACE528770B91}" type="presOf" srcId="{9FE25459-DB35-D141-B231-4F5989E8D6BC}" destId="{50FDA279-8B0A-5C49-869A-394E6FBF644D}"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A8ACF347-6625-6342-9A3E-900D261A9938}" type="presParOf" srcId="{D8617EC5-F25E-3B49-AF65-CD3196AEF792}" destId="{3F3B0343-61A8-9141-BED8-A5A10693F7F3}" srcOrd="2" destOrd="0" presId="urn:microsoft.com/office/officeart/2008/layout/LinedList"/>
    <dgm:cxn modelId="{10248304-BB88-2445-A015-F111DAE7B01A}" type="presParOf" srcId="{D8617EC5-F25E-3B49-AF65-CD3196AEF792}" destId="{D6A4908F-EDD2-0F40-A5F1-2621229795A4}" srcOrd="3" destOrd="0" presId="urn:microsoft.com/office/officeart/2008/layout/LinedList"/>
    <dgm:cxn modelId="{14BF1E8A-0C3F-8C4C-8D0C-B17DE2E78BCD}" type="presParOf" srcId="{D6A4908F-EDD2-0F40-A5F1-2621229795A4}" destId="{50FDA279-8B0A-5C49-869A-394E6FBF644D}" srcOrd="0" destOrd="0" presId="urn:microsoft.com/office/officeart/2008/layout/LinedList"/>
    <dgm:cxn modelId="{129A4414-598E-674F-BA0C-D0DCECD02BEF}" type="presParOf" srcId="{D6A4908F-EDD2-0F40-A5F1-2621229795A4}" destId="{787D5F72-FCD4-314E-AA56-44C5A5BE9A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4CC91B-C170-4E40-AD22-824AAF66420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727E16AB-CEC9-45F3-B174-01523AB242BE}">
      <dgm:prSet phldrT="[Text]"/>
      <dgm:spPr/>
      <dgm:t>
        <a:bodyPr/>
        <a:lstStyle/>
        <a:p>
          <a:r>
            <a:rPr lang="en-US" dirty="0"/>
            <a:t>Resource Acquisition</a:t>
          </a:r>
        </a:p>
      </dgm:t>
    </dgm:pt>
    <dgm:pt modelId="{419C1AAE-896A-4ABF-9FE9-98BA0A695EB7}" type="parTrans" cxnId="{08568056-663B-4255-BF5F-DD1DC64A5B49}">
      <dgm:prSet/>
      <dgm:spPr/>
      <dgm:t>
        <a:bodyPr/>
        <a:lstStyle/>
        <a:p>
          <a:endParaRPr lang="en-US"/>
        </a:p>
      </dgm:t>
    </dgm:pt>
    <dgm:pt modelId="{1F160264-0415-45C3-A46E-BDDE1092B147}" type="sibTrans" cxnId="{08568056-663B-4255-BF5F-DD1DC64A5B49}">
      <dgm:prSet/>
      <dgm:spPr/>
      <dgm:t>
        <a:bodyPr/>
        <a:lstStyle/>
        <a:p>
          <a:endParaRPr lang="en-US"/>
        </a:p>
      </dgm:t>
    </dgm:pt>
    <dgm:pt modelId="{3B29286E-FF56-458C-AAC0-18ABD32E5AFA}">
      <dgm:prSet/>
      <dgm:spPr/>
      <dgm:t>
        <a:bodyPr/>
        <a:lstStyle/>
        <a:p>
          <a:r>
            <a:rPr lang="en-US" dirty="0">
              <a:solidFill>
                <a:srgbClr val="000000"/>
              </a:solidFill>
            </a:rPr>
            <a:t>Statewide</a:t>
          </a:r>
        </a:p>
      </dgm:t>
    </dgm:pt>
    <dgm:pt modelId="{78447A57-836A-4A41-97E6-7DDAA514BC94}" type="parTrans" cxnId="{35A3015A-4EFC-4204-8E1C-7BC6D0BC6536}">
      <dgm:prSet/>
      <dgm:spPr/>
      <dgm:t>
        <a:bodyPr/>
        <a:lstStyle/>
        <a:p>
          <a:endParaRPr lang="en-US"/>
        </a:p>
      </dgm:t>
    </dgm:pt>
    <dgm:pt modelId="{C9E6BF94-32F0-44C4-9249-FA54243DDB81}" type="sibTrans" cxnId="{35A3015A-4EFC-4204-8E1C-7BC6D0BC6536}">
      <dgm:prSet/>
      <dgm:spPr/>
      <dgm:t>
        <a:bodyPr/>
        <a:lstStyle/>
        <a:p>
          <a:endParaRPr lang="en-US"/>
        </a:p>
      </dgm:t>
    </dgm:pt>
    <dgm:pt modelId="{70A840B3-C238-4CEA-A15A-9ED4758324B4}">
      <dgm:prSet/>
      <dgm:spPr/>
      <dgm:t>
        <a:bodyPr/>
        <a:lstStyle/>
        <a:p>
          <a:r>
            <a:rPr lang="en-US" dirty="0">
              <a:solidFill>
                <a:srgbClr val="000000"/>
              </a:solidFill>
            </a:rPr>
            <a:t>Local 3P</a:t>
          </a:r>
        </a:p>
      </dgm:t>
    </dgm:pt>
    <dgm:pt modelId="{AB19D7D7-3EE6-4862-B998-08D20F69E35C}" type="parTrans" cxnId="{56BA62CC-FB22-4728-A52F-7FEE1576302A}">
      <dgm:prSet/>
      <dgm:spPr/>
      <dgm:t>
        <a:bodyPr/>
        <a:lstStyle/>
        <a:p>
          <a:endParaRPr lang="en-US"/>
        </a:p>
      </dgm:t>
    </dgm:pt>
    <dgm:pt modelId="{7208B4B3-45D2-432F-8A6E-79524D302F42}" type="sibTrans" cxnId="{56BA62CC-FB22-4728-A52F-7FEE1576302A}">
      <dgm:prSet/>
      <dgm:spPr/>
      <dgm:t>
        <a:bodyPr/>
        <a:lstStyle/>
        <a:p>
          <a:endParaRPr lang="en-US"/>
        </a:p>
      </dgm:t>
    </dgm:pt>
    <dgm:pt modelId="{A0033CEC-07E3-4B4F-8977-A82253D8E700}">
      <dgm:prSet/>
      <dgm:spPr/>
      <dgm:t>
        <a:bodyPr/>
        <a:lstStyle/>
        <a:p>
          <a:r>
            <a:rPr lang="en-US" dirty="0">
              <a:solidFill>
                <a:srgbClr val="000000"/>
              </a:solidFill>
            </a:rPr>
            <a:t>Local SCE run</a:t>
          </a:r>
        </a:p>
      </dgm:t>
    </dgm:pt>
    <dgm:pt modelId="{1C8C74D9-ED98-463F-A873-23E6319915FF}" type="parTrans" cxnId="{467B5EEF-038F-41E3-960E-C68EF7352EF0}">
      <dgm:prSet/>
      <dgm:spPr/>
      <dgm:t>
        <a:bodyPr/>
        <a:lstStyle/>
        <a:p>
          <a:endParaRPr lang="en-US"/>
        </a:p>
      </dgm:t>
    </dgm:pt>
    <dgm:pt modelId="{A8E4E6BB-A5B3-46A6-A451-E89BB1A35EF5}" type="sibTrans" cxnId="{467B5EEF-038F-41E3-960E-C68EF7352EF0}">
      <dgm:prSet/>
      <dgm:spPr/>
      <dgm:t>
        <a:bodyPr/>
        <a:lstStyle/>
        <a:p>
          <a:endParaRPr lang="en-US"/>
        </a:p>
      </dgm:t>
    </dgm:pt>
    <dgm:pt modelId="{C6F31B45-32D0-4FE3-AF80-5F387B2C97E8}">
      <dgm:prSet/>
      <dgm:spPr/>
      <dgm:t>
        <a:bodyPr/>
        <a:lstStyle/>
        <a:p>
          <a:r>
            <a:rPr lang="en-US"/>
            <a:t>Market Support</a:t>
          </a:r>
          <a:endParaRPr lang="en-US" dirty="0"/>
        </a:p>
      </dgm:t>
    </dgm:pt>
    <dgm:pt modelId="{3F636582-1F42-4549-9278-E231D02A28D2}" type="parTrans" cxnId="{BDE23ABF-19D8-47E5-B3ED-182B3DE17B4C}">
      <dgm:prSet/>
      <dgm:spPr/>
      <dgm:t>
        <a:bodyPr/>
        <a:lstStyle/>
        <a:p>
          <a:endParaRPr lang="en-US"/>
        </a:p>
      </dgm:t>
    </dgm:pt>
    <dgm:pt modelId="{C8BECF56-E2CB-410D-8394-10F251045C6A}" type="sibTrans" cxnId="{BDE23ABF-19D8-47E5-B3ED-182B3DE17B4C}">
      <dgm:prSet/>
      <dgm:spPr/>
      <dgm:t>
        <a:bodyPr/>
        <a:lstStyle/>
        <a:p>
          <a:endParaRPr lang="en-US"/>
        </a:p>
      </dgm:t>
    </dgm:pt>
    <dgm:pt modelId="{44762F28-89EC-4B90-AF56-5C58633C7E01}">
      <dgm:prSet/>
      <dgm:spPr/>
      <dgm:t>
        <a:bodyPr/>
        <a:lstStyle/>
        <a:p>
          <a:r>
            <a:rPr lang="en-US"/>
            <a:t>Equity</a:t>
          </a:r>
          <a:endParaRPr lang="en-US" dirty="0"/>
        </a:p>
      </dgm:t>
    </dgm:pt>
    <dgm:pt modelId="{9180B07A-4F3C-4CA2-A11C-4F2A73694DE8}" type="parTrans" cxnId="{951730D6-009F-4542-BA00-8EDCA9565E18}">
      <dgm:prSet/>
      <dgm:spPr/>
      <dgm:t>
        <a:bodyPr/>
        <a:lstStyle/>
        <a:p>
          <a:endParaRPr lang="en-US"/>
        </a:p>
      </dgm:t>
    </dgm:pt>
    <dgm:pt modelId="{A4AA24A3-ABC7-443A-8D80-C0D338BF9856}" type="sibTrans" cxnId="{951730D6-009F-4542-BA00-8EDCA9565E18}">
      <dgm:prSet/>
      <dgm:spPr/>
      <dgm:t>
        <a:bodyPr/>
        <a:lstStyle/>
        <a:p>
          <a:endParaRPr lang="en-US"/>
        </a:p>
      </dgm:t>
    </dgm:pt>
    <dgm:pt modelId="{0C8FA797-3495-479E-B237-9CB29206398D}">
      <dgm:prSet/>
      <dgm:spPr/>
      <dgm:t>
        <a:bodyPr/>
        <a:lstStyle/>
        <a:p>
          <a:r>
            <a:rPr lang="en-US"/>
            <a:t>Codes and Standards</a:t>
          </a:r>
          <a:endParaRPr lang="en-US" dirty="0"/>
        </a:p>
      </dgm:t>
    </dgm:pt>
    <dgm:pt modelId="{373F841E-C2D3-4B19-89D6-95A8517A3B9C}" type="parTrans" cxnId="{E7026CFB-FF7E-4ED7-B9EB-FD86666DEF00}">
      <dgm:prSet/>
      <dgm:spPr/>
      <dgm:t>
        <a:bodyPr/>
        <a:lstStyle/>
        <a:p>
          <a:endParaRPr lang="en-US"/>
        </a:p>
      </dgm:t>
    </dgm:pt>
    <dgm:pt modelId="{86C9DD86-EAEB-40D8-8E66-9F8A90FB7366}" type="sibTrans" cxnId="{E7026CFB-FF7E-4ED7-B9EB-FD86666DEF00}">
      <dgm:prSet/>
      <dgm:spPr/>
      <dgm:t>
        <a:bodyPr/>
        <a:lstStyle/>
        <a:p>
          <a:endParaRPr lang="en-US"/>
        </a:p>
      </dgm:t>
    </dgm:pt>
    <dgm:pt modelId="{97818461-4FA2-4DA9-8780-F5DC73585F6F}">
      <dgm:prSet/>
      <dgm:spPr/>
      <dgm:t>
        <a:bodyPr/>
        <a:lstStyle/>
        <a:p>
          <a:r>
            <a:rPr lang="en-US"/>
            <a:t>Other</a:t>
          </a:r>
          <a:endParaRPr lang="en-US" dirty="0"/>
        </a:p>
      </dgm:t>
    </dgm:pt>
    <dgm:pt modelId="{194D2EB4-17FA-4DE3-BB66-69432A230561}" type="parTrans" cxnId="{A3DADF43-8BD5-4ADC-8D04-831C078E2118}">
      <dgm:prSet/>
      <dgm:spPr/>
      <dgm:t>
        <a:bodyPr/>
        <a:lstStyle/>
        <a:p>
          <a:endParaRPr lang="en-US"/>
        </a:p>
      </dgm:t>
    </dgm:pt>
    <dgm:pt modelId="{DE34FFD1-D74F-4533-9E87-5C6C4A528A0F}" type="sibTrans" cxnId="{A3DADF43-8BD5-4ADC-8D04-831C078E2118}">
      <dgm:prSet/>
      <dgm:spPr/>
      <dgm:t>
        <a:bodyPr/>
        <a:lstStyle/>
        <a:p>
          <a:endParaRPr lang="en-US"/>
        </a:p>
      </dgm:t>
    </dgm:pt>
    <dgm:pt modelId="{C31896D6-CBC9-4942-804A-DE9402CF56DF}">
      <dgm:prSet/>
      <dgm:spPr/>
      <dgm:t>
        <a:bodyPr/>
        <a:lstStyle/>
        <a:p>
          <a:r>
            <a:rPr lang="en-US">
              <a:solidFill>
                <a:srgbClr val="000000"/>
              </a:solidFill>
            </a:rPr>
            <a:t>AB841</a:t>
          </a:r>
          <a:endParaRPr lang="en-US" dirty="0">
            <a:solidFill>
              <a:srgbClr val="000000"/>
            </a:solidFill>
          </a:endParaRPr>
        </a:p>
      </dgm:t>
    </dgm:pt>
    <dgm:pt modelId="{DBA517DD-8DF1-4FA1-B167-703D9FFEF58A}" type="parTrans" cxnId="{B9C4F5BB-C491-4C76-A73F-901C3EBA9D8A}">
      <dgm:prSet/>
      <dgm:spPr/>
      <dgm:t>
        <a:bodyPr/>
        <a:lstStyle/>
        <a:p>
          <a:endParaRPr lang="en-US"/>
        </a:p>
      </dgm:t>
    </dgm:pt>
    <dgm:pt modelId="{4C141693-83BE-41C9-B44D-E3CBF59954AB}" type="sibTrans" cxnId="{B9C4F5BB-C491-4C76-A73F-901C3EBA9D8A}">
      <dgm:prSet/>
      <dgm:spPr/>
      <dgm:t>
        <a:bodyPr/>
        <a:lstStyle/>
        <a:p>
          <a:endParaRPr lang="en-US"/>
        </a:p>
      </dgm:t>
    </dgm:pt>
    <dgm:pt modelId="{7B57F672-DD18-4462-A799-B8DABE856701}">
      <dgm:prSet/>
      <dgm:spPr/>
      <dgm:t>
        <a:bodyPr/>
        <a:lstStyle/>
        <a:p>
          <a:r>
            <a:rPr lang="en-US" dirty="0">
              <a:solidFill>
                <a:srgbClr val="000000"/>
              </a:solidFill>
            </a:rPr>
            <a:t>Market Transformation</a:t>
          </a:r>
        </a:p>
      </dgm:t>
    </dgm:pt>
    <dgm:pt modelId="{1C114A97-3BC0-4811-91B0-974F38D7CAF4}" type="parTrans" cxnId="{862E02C1-FFB5-48DF-9A0B-D29C253704FD}">
      <dgm:prSet/>
      <dgm:spPr/>
      <dgm:t>
        <a:bodyPr/>
        <a:lstStyle/>
        <a:p>
          <a:endParaRPr lang="en-US"/>
        </a:p>
      </dgm:t>
    </dgm:pt>
    <dgm:pt modelId="{911CF944-7550-4175-8A66-85D058325E04}" type="sibTrans" cxnId="{862E02C1-FFB5-48DF-9A0B-D29C253704FD}">
      <dgm:prSet/>
      <dgm:spPr/>
      <dgm:t>
        <a:bodyPr/>
        <a:lstStyle/>
        <a:p>
          <a:endParaRPr lang="en-US"/>
        </a:p>
      </dgm:t>
    </dgm:pt>
    <dgm:pt modelId="{7F0A4E01-C850-4B20-96AC-9073B8742787}" type="pres">
      <dgm:prSet presAssocID="{134CC91B-C170-4E40-AD22-824AAF66420D}" presName="linear" presStyleCnt="0">
        <dgm:presLayoutVars>
          <dgm:animLvl val="lvl"/>
          <dgm:resizeHandles val="exact"/>
        </dgm:presLayoutVars>
      </dgm:prSet>
      <dgm:spPr/>
    </dgm:pt>
    <dgm:pt modelId="{DA15795C-E651-4860-A630-28EF1BF19A26}" type="pres">
      <dgm:prSet presAssocID="{727E16AB-CEC9-45F3-B174-01523AB242BE}" presName="parentText" presStyleLbl="node1" presStyleIdx="0" presStyleCnt="5">
        <dgm:presLayoutVars>
          <dgm:chMax val="0"/>
          <dgm:bulletEnabled val="1"/>
        </dgm:presLayoutVars>
      </dgm:prSet>
      <dgm:spPr/>
    </dgm:pt>
    <dgm:pt modelId="{18A42A8A-7012-4565-9EE2-709B50BE3DA6}" type="pres">
      <dgm:prSet presAssocID="{727E16AB-CEC9-45F3-B174-01523AB242BE}" presName="childText" presStyleLbl="revTx" presStyleIdx="0" presStyleCnt="2">
        <dgm:presLayoutVars>
          <dgm:bulletEnabled val="1"/>
        </dgm:presLayoutVars>
      </dgm:prSet>
      <dgm:spPr/>
    </dgm:pt>
    <dgm:pt modelId="{AC10CBEB-94BB-4ED4-9380-38A0F0916722}" type="pres">
      <dgm:prSet presAssocID="{C6F31B45-32D0-4FE3-AF80-5F387B2C97E8}" presName="parentText" presStyleLbl="node1" presStyleIdx="1" presStyleCnt="5">
        <dgm:presLayoutVars>
          <dgm:chMax val="0"/>
          <dgm:bulletEnabled val="1"/>
        </dgm:presLayoutVars>
      </dgm:prSet>
      <dgm:spPr/>
    </dgm:pt>
    <dgm:pt modelId="{6466423D-2F0E-474E-95BA-F836EFCE34A1}" type="pres">
      <dgm:prSet presAssocID="{C8BECF56-E2CB-410D-8394-10F251045C6A}" presName="spacer" presStyleCnt="0"/>
      <dgm:spPr/>
    </dgm:pt>
    <dgm:pt modelId="{FDFF388F-E0AD-4F15-B138-54232E61989B}" type="pres">
      <dgm:prSet presAssocID="{44762F28-89EC-4B90-AF56-5C58633C7E01}" presName="parentText" presStyleLbl="node1" presStyleIdx="2" presStyleCnt="5">
        <dgm:presLayoutVars>
          <dgm:chMax val="0"/>
          <dgm:bulletEnabled val="1"/>
        </dgm:presLayoutVars>
      </dgm:prSet>
      <dgm:spPr/>
    </dgm:pt>
    <dgm:pt modelId="{53DCCD49-7A56-4C71-8BDC-1CE3C036118B}" type="pres">
      <dgm:prSet presAssocID="{A4AA24A3-ABC7-443A-8D80-C0D338BF9856}" presName="spacer" presStyleCnt="0"/>
      <dgm:spPr/>
    </dgm:pt>
    <dgm:pt modelId="{0DC2FE47-8F83-41C7-A926-09BB4EEA8DAD}" type="pres">
      <dgm:prSet presAssocID="{0C8FA797-3495-479E-B237-9CB29206398D}" presName="parentText" presStyleLbl="node1" presStyleIdx="3" presStyleCnt="5">
        <dgm:presLayoutVars>
          <dgm:chMax val="0"/>
          <dgm:bulletEnabled val="1"/>
        </dgm:presLayoutVars>
      </dgm:prSet>
      <dgm:spPr/>
    </dgm:pt>
    <dgm:pt modelId="{25989AAD-AC17-4F37-AD64-E8C188063A64}" type="pres">
      <dgm:prSet presAssocID="{86C9DD86-EAEB-40D8-8E66-9F8A90FB7366}" presName="spacer" presStyleCnt="0"/>
      <dgm:spPr/>
    </dgm:pt>
    <dgm:pt modelId="{0054E4D3-73A8-48F1-BCB8-0A103AC66018}" type="pres">
      <dgm:prSet presAssocID="{97818461-4FA2-4DA9-8780-F5DC73585F6F}" presName="parentText" presStyleLbl="node1" presStyleIdx="4" presStyleCnt="5">
        <dgm:presLayoutVars>
          <dgm:chMax val="0"/>
          <dgm:bulletEnabled val="1"/>
        </dgm:presLayoutVars>
      </dgm:prSet>
      <dgm:spPr/>
    </dgm:pt>
    <dgm:pt modelId="{CA324D6C-2595-48EF-9277-3DC021B9EBCC}" type="pres">
      <dgm:prSet presAssocID="{97818461-4FA2-4DA9-8780-F5DC73585F6F}" presName="childText" presStyleLbl="revTx" presStyleIdx="1" presStyleCnt="2">
        <dgm:presLayoutVars>
          <dgm:bulletEnabled val="1"/>
        </dgm:presLayoutVars>
      </dgm:prSet>
      <dgm:spPr/>
    </dgm:pt>
  </dgm:ptLst>
  <dgm:cxnLst>
    <dgm:cxn modelId="{A3DADF43-8BD5-4ADC-8D04-831C078E2118}" srcId="{134CC91B-C170-4E40-AD22-824AAF66420D}" destId="{97818461-4FA2-4DA9-8780-F5DC73585F6F}" srcOrd="4" destOrd="0" parTransId="{194D2EB4-17FA-4DE3-BB66-69432A230561}" sibTransId="{DE34FFD1-D74F-4533-9E87-5C6C4A528A0F}"/>
    <dgm:cxn modelId="{85EFE54B-0DBB-4A34-ACFE-9D57E0D4DA82}" type="presOf" srcId="{C31896D6-CBC9-4942-804A-DE9402CF56DF}" destId="{CA324D6C-2595-48EF-9277-3DC021B9EBCC}" srcOrd="0" destOrd="0" presId="urn:microsoft.com/office/officeart/2005/8/layout/vList2"/>
    <dgm:cxn modelId="{CD2BA54F-858C-48A4-A4B3-72A3730B89E5}" type="presOf" srcId="{C6F31B45-32D0-4FE3-AF80-5F387B2C97E8}" destId="{AC10CBEB-94BB-4ED4-9380-38A0F0916722}" srcOrd="0" destOrd="0" presId="urn:microsoft.com/office/officeart/2005/8/layout/vList2"/>
    <dgm:cxn modelId="{D9541250-E6DD-4614-80EB-4B40B335F52C}" type="presOf" srcId="{3B29286E-FF56-458C-AAC0-18ABD32E5AFA}" destId="{18A42A8A-7012-4565-9EE2-709B50BE3DA6}" srcOrd="0" destOrd="0" presId="urn:microsoft.com/office/officeart/2005/8/layout/vList2"/>
    <dgm:cxn modelId="{08568056-663B-4255-BF5F-DD1DC64A5B49}" srcId="{134CC91B-C170-4E40-AD22-824AAF66420D}" destId="{727E16AB-CEC9-45F3-B174-01523AB242BE}" srcOrd="0" destOrd="0" parTransId="{419C1AAE-896A-4ABF-9FE9-98BA0A695EB7}" sibTransId="{1F160264-0415-45C3-A46E-BDDE1092B147}"/>
    <dgm:cxn modelId="{35A3015A-4EFC-4204-8E1C-7BC6D0BC6536}" srcId="{727E16AB-CEC9-45F3-B174-01523AB242BE}" destId="{3B29286E-FF56-458C-AAC0-18ABD32E5AFA}" srcOrd="0" destOrd="0" parTransId="{78447A57-836A-4A41-97E6-7DDAA514BC94}" sibTransId="{C9E6BF94-32F0-44C4-9249-FA54243DDB81}"/>
    <dgm:cxn modelId="{F1897079-FBE3-4140-9D9F-301E7096A10B}" type="presOf" srcId="{7B57F672-DD18-4462-A799-B8DABE856701}" destId="{CA324D6C-2595-48EF-9277-3DC021B9EBCC}" srcOrd="0" destOrd="1" presId="urn:microsoft.com/office/officeart/2005/8/layout/vList2"/>
    <dgm:cxn modelId="{A47EF27E-CB5F-4226-A2F3-6041DCB563BE}" type="presOf" srcId="{0C8FA797-3495-479E-B237-9CB29206398D}" destId="{0DC2FE47-8F83-41C7-A926-09BB4EEA8DAD}" srcOrd="0" destOrd="0" presId="urn:microsoft.com/office/officeart/2005/8/layout/vList2"/>
    <dgm:cxn modelId="{28C9468C-3B15-4B6F-A7D9-F6ED8BDE020F}" type="presOf" srcId="{70A840B3-C238-4CEA-A15A-9ED4758324B4}" destId="{18A42A8A-7012-4565-9EE2-709B50BE3DA6}" srcOrd="0" destOrd="1" presId="urn:microsoft.com/office/officeart/2005/8/layout/vList2"/>
    <dgm:cxn modelId="{5D6EB68C-495A-4CB5-BC83-6EB00A2EF895}" type="presOf" srcId="{134CC91B-C170-4E40-AD22-824AAF66420D}" destId="{7F0A4E01-C850-4B20-96AC-9073B8742787}" srcOrd="0" destOrd="0" presId="urn:microsoft.com/office/officeart/2005/8/layout/vList2"/>
    <dgm:cxn modelId="{D700E398-CFD0-4DEA-821C-55DCEBEBEA07}" type="presOf" srcId="{A0033CEC-07E3-4B4F-8977-A82253D8E700}" destId="{18A42A8A-7012-4565-9EE2-709B50BE3DA6}" srcOrd="0" destOrd="2" presId="urn:microsoft.com/office/officeart/2005/8/layout/vList2"/>
    <dgm:cxn modelId="{B9C4F5BB-C491-4C76-A73F-901C3EBA9D8A}" srcId="{97818461-4FA2-4DA9-8780-F5DC73585F6F}" destId="{C31896D6-CBC9-4942-804A-DE9402CF56DF}" srcOrd="0" destOrd="0" parTransId="{DBA517DD-8DF1-4FA1-B167-703D9FFEF58A}" sibTransId="{4C141693-83BE-41C9-B44D-E3CBF59954AB}"/>
    <dgm:cxn modelId="{BDE23ABF-19D8-47E5-B3ED-182B3DE17B4C}" srcId="{134CC91B-C170-4E40-AD22-824AAF66420D}" destId="{C6F31B45-32D0-4FE3-AF80-5F387B2C97E8}" srcOrd="1" destOrd="0" parTransId="{3F636582-1F42-4549-9278-E231D02A28D2}" sibTransId="{C8BECF56-E2CB-410D-8394-10F251045C6A}"/>
    <dgm:cxn modelId="{862E02C1-FFB5-48DF-9A0B-D29C253704FD}" srcId="{97818461-4FA2-4DA9-8780-F5DC73585F6F}" destId="{7B57F672-DD18-4462-A799-B8DABE856701}" srcOrd="1" destOrd="0" parTransId="{1C114A97-3BC0-4811-91B0-974F38D7CAF4}" sibTransId="{911CF944-7550-4175-8A66-85D058325E04}"/>
    <dgm:cxn modelId="{8CE923C3-9D2B-444C-AF21-7723C85E31E2}" type="presOf" srcId="{97818461-4FA2-4DA9-8780-F5DC73585F6F}" destId="{0054E4D3-73A8-48F1-BCB8-0A103AC66018}" srcOrd="0" destOrd="0" presId="urn:microsoft.com/office/officeart/2005/8/layout/vList2"/>
    <dgm:cxn modelId="{56BA62CC-FB22-4728-A52F-7FEE1576302A}" srcId="{727E16AB-CEC9-45F3-B174-01523AB242BE}" destId="{70A840B3-C238-4CEA-A15A-9ED4758324B4}" srcOrd="1" destOrd="0" parTransId="{AB19D7D7-3EE6-4862-B998-08D20F69E35C}" sibTransId="{7208B4B3-45D2-432F-8A6E-79524D302F42}"/>
    <dgm:cxn modelId="{951730D6-009F-4542-BA00-8EDCA9565E18}" srcId="{134CC91B-C170-4E40-AD22-824AAF66420D}" destId="{44762F28-89EC-4B90-AF56-5C58633C7E01}" srcOrd="2" destOrd="0" parTransId="{9180B07A-4F3C-4CA2-A11C-4F2A73694DE8}" sibTransId="{A4AA24A3-ABC7-443A-8D80-C0D338BF9856}"/>
    <dgm:cxn modelId="{0D19BDDF-F844-4DC5-977A-762EFF257E59}" type="presOf" srcId="{44762F28-89EC-4B90-AF56-5C58633C7E01}" destId="{FDFF388F-E0AD-4F15-B138-54232E61989B}" srcOrd="0" destOrd="0" presId="urn:microsoft.com/office/officeart/2005/8/layout/vList2"/>
    <dgm:cxn modelId="{467B5EEF-038F-41E3-960E-C68EF7352EF0}" srcId="{727E16AB-CEC9-45F3-B174-01523AB242BE}" destId="{A0033CEC-07E3-4B4F-8977-A82253D8E700}" srcOrd="2" destOrd="0" parTransId="{1C8C74D9-ED98-463F-A873-23E6319915FF}" sibTransId="{A8E4E6BB-A5B3-46A6-A451-E89BB1A35EF5}"/>
    <dgm:cxn modelId="{E7026CFB-FF7E-4ED7-B9EB-FD86666DEF00}" srcId="{134CC91B-C170-4E40-AD22-824AAF66420D}" destId="{0C8FA797-3495-479E-B237-9CB29206398D}" srcOrd="3" destOrd="0" parTransId="{373F841E-C2D3-4B19-89D6-95A8517A3B9C}" sibTransId="{86C9DD86-EAEB-40D8-8E66-9F8A90FB7366}"/>
    <dgm:cxn modelId="{49CA23FD-3805-4F6B-9DB0-71C341128049}" type="presOf" srcId="{727E16AB-CEC9-45F3-B174-01523AB242BE}" destId="{DA15795C-E651-4860-A630-28EF1BF19A26}" srcOrd="0" destOrd="0" presId="urn:microsoft.com/office/officeart/2005/8/layout/vList2"/>
    <dgm:cxn modelId="{C4847573-1740-4141-972D-49B5B356801C}" type="presParOf" srcId="{7F0A4E01-C850-4B20-96AC-9073B8742787}" destId="{DA15795C-E651-4860-A630-28EF1BF19A26}" srcOrd="0" destOrd="0" presId="urn:microsoft.com/office/officeart/2005/8/layout/vList2"/>
    <dgm:cxn modelId="{ECF58D4C-194B-401A-BFDD-D355C583BFF4}" type="presParOf" srcId="{7F0A4E01-C850-4B20-96AC-9073B8742787}" destId="{18A42A8A-7012-4565-9EE2-709B50BE3DA6}" srcOrd="1" destOrd="0" presId="urn:microsoft.com/office/officeart/2005/8/layout/vList2"/>
    <dgm:cxn modelId="{8419BCDC-FAFE-43B9-8324-99BD40FC5D66}" type="presParOf" srcId="{7F0A4E01-C850-4B20-96AC-9073B8742787}" destId="{AC10CBEB-94BB-4ED4-9380-38A0F0916722}" srcOrd="2" destOrd="0" presId="urn:microsoft.com/office/officeart/2005/8/layout/vList2"/>
    <dgm:cxn modelId="{F91D18BA-7313-4A01-A417-64AED0924B32}" type="presParOf" srcId="{7F0A4E01-C850-4B20-96AC-9073B8742787}" destId="{6466423D-2F0E-474E-95BA-F836EFCE34A1}" srcOrd="3" destOrd="0" presId="urn:microsoft.com/office/officeart/2005/8/layout/vList2"/>
    <dgm:cxn modelId="{028C0857-64A5-4244-A2A0-2DB3E7DADF01}" type="presParOf" srcId="{7F0A4E01-C850-4B20-96AC-9073B8742787}" destId="{FDFF388F-E0AD-4F15-B138-54232E61989B}" srcOrd="4" destOrd="0" presId="urn:microsoft.com/office/officeart/2005/8/layout/vList2"/>
    <dgm:cxn modelId="{9AB936BA-22EB-4C16-A207-2930B1079AE0}" type="presParOf" srcId="{7F0A4E01-C850-4B20-96AC-9073B8742787}" destId="{53DCCD49-7A56-4C71-8BDC-1CE3C036118B}" srcOrd="5" destOrd="0" presId="urn:microsoft.com/office/officeart/2005/8/layout/vList2"/>
    <dgm:cxn modelId="{42DFB307-025F-42F6-B4D7-E28456ACE31F}" type="presParOf" srcId="{7F0A4E01-C850-4B20-96AC-9073B8742787}" destId="{0DC2FE47-8F83-41C7-A926-09BB4EEA8DAD}" srcOrd="6" destOrd="0" presId="urn:microsoft.com/office/officeart/2005/8/layout/vList2"/>
    <dgm:cxn modelId="{DD71CB0A-6943-4C8F-B362-1A4A7F4AC266}" type="presParOf" srcId="{7F0A4E01-C850-4B20-96AC-9073B8742787}" destId="{25989AAD-AC17-4F37-AD64-E8C188063A64}" srcOrd="7" destOrd="0" presId="urn:microsoft.com/office/officeart/2005/8/layout/vList2"/>
    <dgm:cxn modelId="{C7438520-EA09-4063-ABE6-A29009391153}" type="presParOf" srcId="{7F0A4E01-C850-4B20-96AC-9073B8742787}" destId="{0054E4D3-73A8-48F1-BCB8-0A103AC66018}" srcOrd="8" destOrd="0" presId="urn:microsoft.com/office/officeart/2005/8/layout/vList2"/>
    <dgm:cxn modelId="{214BE080-BE5A-4EEE-94C9-AB08D718B1FB}" type="presParOf" srcId="{7F0A4E01-C850-4B20-96AC-9073B8742787}" destId="{CA324D6C-2595-48EF-9277-3DC021B9EBC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EBCF2C-EC09-F549-B49F-C24519CFEC25}" type="doc">
      <dgm:prSet loTypeId="urn:microsoft.com/office/officeart/2005/8/layout/hList1" loCatId="" qsTypeId="urn:microsoft.com/office/officeart/2005/8/quickstyle/simple1" qsCatId="simple" csTypeId="urn:microsoft.com/office/officeart/2005/8/colors/accent3_3" csCatId="accent3" phldr="1"/>
      <dgm:spPr/>
      <dgm:t>
        <a:bodyPr/>
        <a:lstStyle/>
        <a:p>
          <a:endParaRPr lang="en-US"/>
        </a:p>
      </dgm:t>
    </dgm:pt>
    <dgm:pt modelId="{16330E75-E9AB-C543-8B88-BB64B1BB9E14}">
      <dgm:prSet phldrT="[Text]"/>
      <dgm:spPr/>
      <dgm:t>
        <a:bodyPr/>
        <a:lstStyle/>
        <a:p>
          <a:r>
            <a:rPr lang="en-US" dirty="0"/>
            <a:t>Resource</a:t>
          </a:r>
        </a:p>
      </dgm:t>
    </dgm:pt>
    <dgm:pt modelId="{5D23C09D-6264-7744-9105-356A55B16796}" type="parTrans" cxnId="{7C8A4B6C-4496-434A-98FE-CC04D3E87ADC}">
      <dgm:prSet/>
      <dgm:spPr/>
      <dgm:t>
        <a:bodyPr/>
        <a:lstStyle/>
        <a:p>
          <a:endParaRPr lang="en-US"/>
        </a:p>
      </dgm:t>
    </dgm:pt>
    <dgm:pt modelId="{5DF90412-7159-2D42-9253-770CC25E53DA}" type="sibTrans" cxnId="{7C8A4B6C-4496-434A-98FE-CC04D3E87ADC}">
      <dgm:prSet/>
      <dgm:spPr/>
      <dgm:t>
        <a:bodyPr/>
        <a:lstStyle/>
        <a:p>
          <a:endParaRPr lang="en-US"/>
        </a:p>
      </dgm:t>
    </dgm:pt>
    <dgm:pt modelId="{5CA04BE4-BEBE-DD47-89F5-4571A9F383DF}">
      <dgm:prSet phldrT="[Text]"/>
      <dgm:spPr/>
      <dgm:t>
        <a:bodyPr/>
        <a:lstStyle/>
        <a:p>
          <a:r>
            <a:rPr lang="en-US" dirty="0"/>
            <a:t>SM/Med Business</a:t>
          </a:r>
        </a:p>
      </dgm:t>
    </dgm:pt>
    <dgm:pt modelId="{6C72C45F-2B86-2B43-B4B4-3A25E7DAB0FC}" type="parTrans" cxnId="{BFB65CF0-6732-2E47-8B15-C4726B6CED3F}">
      <dgm:prSet/>
      <dgm:spPr/>
      <dgm:t>
        <a:bodyPr/>
        <a:lstStyle/>
        <a:p>
          <a:endParaRPr lang="en-US"/>
        </a:p>
      </dgm:t>
    </dgm:pt>
    <dgm:pt modelId="{778DF0AF-2C3F-0A46-9677-5EBE5DD261A6}" type="sibTrans" cxnId="{BFB65CF0-6732-2E47-8B15-C4726B6CED3F}">
      <dgm:prSet/>
      <dgm:spPr/>
      <dgm:t>
        <a:bodyPr/>
        <a:lstStyle/>
        <a:p>
          <a:endParaRPr lang="en-US"/>
        </a:p>
      </dgm:t>
    </dgm:pt>
    <dgm:pt modelId="{2AC888F6-7790-9B4A-888F-EBE0AA6B65C6}">
      <dgm:prSet phldrT="[Text]"/>
      <dgm:spPr/>
      <dgm:t>
        <a:bodyPr/>
        <a:lstStyle/>
        <a:p>
          <a:r>
            <a:rPr lang="en-US" dirty="0"/>
            <a:t>Other?</a:t>
          </a:r>
        </a:p>
      </dgm:t>
    </dgm:pt>
    <dgm:pt modelId="{939A5FD2-62B5-0147-B549-63B3197206E0}" type="parTrans" cxnId="{5008E992-CBD8-EA4D-9A17-0836575168D2}">
      <dgm:prSet/>
      <dgm:spPr/>
      <dgm:t>
        <a:bodyPr/>
        <a:lstStyle/>
        <a:p>
          <a:endParaRPr lang="en-US"/>
        </a:p>
      </dgm:t>
    </dgm:pt>
    <dgm:pt modelId="{C67126E4-CCBA-F543-B1A4-95FDB551A7EC}" type="sibTrans" cxnId="{5008E992-CBD8-EA4D-9A17-0836575168D2}">
      <dgm:prSet/>
      <dgm:spPr/>
      <dgm:t>
        <a:bodyPr/>
        <a:lstStyle/>
        <a:p>
          <a:endParaRPr lang="en-US"/>
        </a:p>
      </dgm:t>
    </dgm:pt>
    <dgm:pt modelId="{D1655C32-E26C-654A-BF8B-7A22A240A25C}">
      <dgm:prSet phldrT="[Text]"/>
      <dgm:spPr/>
      <dgm:t>
        <a:bodyPr/>
        <a:lstStyle/>
        <a:p>
          <a:r>
            <a:rPr lang="en-US" dirty="0"/>
            <a:t>Market Support</a:t>
          </a:r>
        </a:p>
      </dgm:t>
    </dgm:pt>
    <dgm:pt modelId="{FA7C65D4-7A93-C347-BAF7-E162E40B60AD}" type="parTrans" cxnId="{37393A83-E3E1-7144-B3BF-F3EE6C5BA1B1}">
      <dgm:prSet/>
      <dgm:spPr/>
      <dgm:t>
        <a:bodyPr/>
        <a:lstStyle/>
        <a:p>
          <a:endParaRPr lang="en-US"/>
        </a:p>
      </dgm:t>
    </dgm:pt>
    <dgm:pt modelId="{47D927C4-19FE-BB4E-A5BD-843BE72493C1}" type="sibTrans" cxnId="{37393A83-E3E1-7144-B3BF-F3EE6C5BA1B1}">
      <dgm:prSet/>
      <dgm:spPr/>
      <dgm:t>
        <a:bodyPr/>
        <a:lstStyle/>
        <a:p>
          <a:endParaRPr lang="en-US"/>
        </a:p>
      </dgm:t>
    </dgm:pt>
    <dgm:pt modelId="{00E9B94F-8000-634A-9F57-20FA146F8CA2}">
      <dgm:prSet phldrT="[Text]"/>
      <dgm:spPr/>
      <dgm:t>
        <a:bodyPr/>
        <a:lstStyle/>
        <a:p>
          <a:r>
            <a:rPr lang="en-US" dirty="0"/>
            <a:t>Codes &amp; Standards</a:t>
          </a:r>
        </a:p>
      </dgm:t>
    </dgm:pt>
    <dgm:pt modelId="{C580CCF4-0A11-2740-979E-9D55A3ECDCE1}" type="parTrans" cxnId="{7B091DE8-4695-9F4F-B799-B607E904FFC1}">
      <dgm:prSet/>
      <dgm:spPr/>
      <dgm:t>
        <a:bodyPr/>
        <a:lstStyle/>
        <a:p>
          <a:endParaRPr lang="en-US"/>
        </a:p>
      </dgm:t>
    </dgm:pt>
    <dgm:pt modelId="{7B64A9E3-FF48-3F47-BFFD-DEC1AA01BF6C}" type="sibTrans" cxnId="{7B091DE8-4695-9F4F-B799-B607E904FFC1}">
      <dgm:prSet/>
      <dgm:spPr/>
      <dgm:t>
        <a:bodyPr/>
        <a:lstStyle/>
        <a:p>
          <a:endParaRPr lang="en-US"/>
        </a:p>
      </dgm:t>
    </dgm:pt>
    <dgm:pt modelId="{1EBBCC4F-E5CB-B246-BD16-8FDDC3F2D766}">
      <dgm:prSet phldrT="[Text]" phldr="1"/>
      <dgm:spPr/>
      <dgm:t>
        <a:bodyPr/>
        <a:lstStyle/>
        <a:p>
          <a:endParaRPr lang="en-US" dirty="0"/>
        </a:p>
      </dgm:t>
    </dgm:pt>
    <dgm:pt modelId="{876C34EF-2CE2-E54F-A56F-5FEC2933CBE1}" type="parTrans" cxnId="{945325CA-8514-5C41-8D77-39A538FF7FD5}">
      <dgm:prSet/>
      <dgm:spPr/>
      <dgm:t>
        <a:bodyPr/>
        <a:lstStyle/>
        <a:p>
          <a:endParaRPr lang="en-US"/>
        </a:p>
      </dgm:t>
    </dgm:pt>
    <dgm:pt modelId="{C36A388F-0281-FB4B-9E2C-3E2AF9C38FDD}" type="sibTrans" cxnId="{945325CA-8514-5C41-8D77-39A538FF7FD5}">
      <dgm:prSet/>
      <dgm:spPr/>
      <dgm:t>
        <a:bodyPr/>
        <a:lstStyle/>
        <a:p>
          <a:endParaRPr lang="en-US"/>
        </a:p>
      </dgm:t>
    </dgm:pt>
    <dgm:pt modelId="{64B82359-0138-BB44-89E4-F8F9CE5DCE97}">
      <dgm:prSet phldrT="[Text]"/>
      <dgm:spPr/>
      <dgm:t>
        <a:bodyPr/>
        <a:lstStyle/>
        <a:p>
          <a:r>
            <a:rPr lang="en-US" dirty="0"/>
            <a:t>Equity</a:t>
          </a:r>
        </a:p>
      </dgm:t>
    </dgm:pt>
    <dgm:pt modelId="{B29EF4AC-ACE0-CF4D-8DE2-DB564A10AF51}" type="parTrans" cxnId="{07791E8D-A7F5-6F44-8F8B-D7855BA713C5}">
      <dgm:prSet/>
      <dgm:spPr/>
      <dgm:t>
        <a:bodyPr/>
        <a:lstStyle/>
        <a:p>
          <a:endParaRPr lang="en-US"/>
        </a:p>
      </dgm:t>
    </dgm:pt>
    <dgm:pt modelId="{F25168F7-D29C-1040-B56B-8E1AD4CFA144}" type="sibTrans" cxnId="{07791E8D-A7F5-6F44-8F8B-D7855BA713C5}">
      <dgm:prSet/>
      <dgm:spPr/>
      <dgm:t>
        <a:bodyPr/>
        <a:lstStyle/>
        <a:p>
          <a:endParaRPr lang="en-US"/>
        </a:p>
      </dgm:t>
    </dgm:pt>
    <dgm:pt modelId="{63B60893-9272-A74E-A38F-4EA8ECA78543}">
      <dgm:prSet phldrT="[Text]"/>
      <dgm:spPr/>
      <dgm:t>
        <a:bodyPr/>
        <a:lstStyle/>
        <a:p>
          <a:r>
            <a:rPr lang="en-US" dirty="0"/>
            <a:t>BAMBE</a:t>
          </a:r>
        </a:p>
      </dgm:t>
    </dgm:pt>
    <dgm:pt modelId="{F1EB0D68-EA47-3D44-87AA-7B3AFC5EEEDA}" type="parTrans" cxnId="{4996EFCE-B39A-2846-B600-F86929FD9AEE}">
      <dgm:prSet/>
      <dgm:spPr/>
      <dgm:t>
        <a:bodyPr/>
        <a:lstStyle/>
        <a:p>
          <a:endParaRPr lang="en-US"/>
        </a:p>
      </dgm:t>
    </dgm:pt>
    <dgm:pt modelId="{9613FDB9-D65C-3849-91DA-27333A06C671}" type="sibTrans" cxnId="{4996EFCE-B39A-2846-B600-F86929FD9AEE}">
      <dgm:prSet/>
      <dgm:spPr/>
      <dgm:t>
        <a:bodyPr/>
        <a:lstStyle/>
        <a:p>
          <a:endParaRPr lang="en-US"/>
        </a:p>
      </dgm:t>
    </dgm:pt>
    <dgm:pt modelId="{D9E4A846-2D02-4343-BD69-C7B9EC789A34}">
      <dgm:prSet phldrT="[Text]"/>
      <dgm:spPr/>
      <dgm:t>
        <a:bodyPr/>
        <a:lstStyle/>
        <a:p>
          <a:r>
            <a:rPr lang="en-US" dirty="0"/>
            <a:t>Other?</a:t>
          </a:r>
        </a:p>
      </dgm:t>
    </dgm:pt>
    <dgm:pt modelId="{0787BFC4-5ECC-7F42-AB9F-FC7E2DFB21DF}" type="parTrans" cxnId="{8370A878-FE39-6947-A093-93A6DE17B49C}">
      <dgm:prSet/>
      <dgm:spPr/>
      <dgm:t>
        <a:bodyPr/>
        <a:lstStyle/>
        <a:p>
          <a:endParaRPr lang="en-US"/>
        </a:p>
      </dgm:t>
    </dgm:pt>
    <dgm:pt modelId="{2AA7E9A6-C6DE-3A41-8701-0F7CC6FB17F4}" type="sibTrans" cxnId="{8370A878-FE39-6947-A093-93A6DE17B49C}">
      <dgm:prSet/>
      <dgm:spPr/>
      <dgm:t>
        <a:bodyPr/>
        <a:lstStyle/>
        <a:p>
          <a:endParaRPr lang="en-US"/>
        </a:p>
      </dgm:t>
    </dgm:pt>
    <dgm:pt modelId="{3293F171-A8A4-094E-8F08-82A953D1B7AC}">
      <dgm:prSet phldrT="[Text]"/>
      <dgm:spPr/>
      <dgm:t>
        <a:bodyPr/>
        <a:lstStyle/>
        <a:p>
          <a:r>
            <a:rPr lang="en-US" dirty="0"/>
            <a:t>Green Labeling</a:t>
          </a:r>
        </a:p>
      </dgm:t>
    </dgm:pt>
    <dgm:pt modelId="{FDAF68AA-2C57-0B4D-AA50-B508A734CC69}" type="parTrans" cxnId="{B4A74A03-DBFC-8348-899E-5DDB9011FBFE}">
      <dgm:prSet/>
      <dgm:spPr/>
      <dgm:t>
        <a:bodyPr/>
        <a:lstStyle/>
        <a:p>
          <a:endParaRPr lang="en-US"/>
        </a:p>
      </dgm:t>
    </dgm:pt>
    <dgm:pt modelId="{19C752A2-63AF-B94E-8133-27A927869272}" type="sibTrans" cxnId="{B4A74A03-DBFC-8348-899E-5DDB9011FBFE}">
      <dgm:prSet/>
      <dgm:spPr/>
      <dgm:t>
        <a:bodyPr/>
        <a:lstStyle/>
        <a:p>
          <a:endParaRPr lang="en-US"/>
        </a:p>
      </dgm:t>
    </dgm:pt>
    <dgm:pt modelId="{C91BC909-1D23-C64D-B70C-73B02BC1504B}">
      <dgm:prSet phldrT="[Text]"/>
      <dgm:spPr/>
      <dgm:t>
        <a:bodyPr/>
        <a:lstStyle/>
        <a:p>
          <a:r>
            <a:rPr lang="en-US" dirty="0"/>
            <a:t>Other</a:t>
          </a:r>
        </a:p>
      </dgm:t>
    </dgm:pt>
    <dgm:pt modelId="{7FF4591C-99DA-A04D-9801-77AC54E3351E}" type="parTrans" cxnId="{072753E0-022E-334D-8412-5965284C933E}">
      <dgm:prSet/>
      <dgm:spPr/>
      <dgm:t>
        <a:bodyPr/>
        <a:lstStyle/>
        <a:p>
          <a:endParaRPr lang="en-US"/>
        </a:p>
      </dgm:t>
    </dgm:pt>
    <dgm:pt modelId="{93817622-EF0B-0447-82E0-53426BCBB32A}" type="sibTrans" cxnId="{072753E0-022E-334D-8412-5965284C933E}">
      <dgm:prSet/>
      <dgm:spPr/>
      <dgm:t>
        <a:bodyPr/>
        <a:lstStyle/>
        <a:p>
          <a:endParaRPr lang="en-US"/>
        </a:p>
      </dgm:t>
    </dgm:pt>
    <dgm:pt modelId="{89F9C781-5ADA-C942-8D95-D7B88AC8B5D8}">
      <dgm:prSet phldrT="[Text]"/>
      <dgm:spPr/>
      <dgm:t>
        <a:bodyPr/>
        <a:lstStyle/>
        <a:p>
          <a:r>
            <a:rPr lang="en-US" dirty="0"/>
            <a:t>Home+</a:t>
          </a:r>
        </a:p>
      </dgm:t>
    </dgm:pt>
    <dgm:pt modelId="{5E1C1343-41A1-ED47-9824-B14F61B94358}" type="parTrans" cxnId="{FFBD5984-73F8-834C-ABB0-485933490071}">
      <dgm:prSet/>
      <dgm:spPr/>
      <dgm:t>
        <a:bodyPr/>
        <a:lstStyle/>
        <a:p>
          <a:endParaRPr lang="en-US"/>
        </a:p>
      </dgm:t>
    </dgm:pt>
    <dgm:pt modelId="{31C8D0CB-8622-294A-A258-0BACD7E7B998}" type="sibTrans" cxnId="{FFBD5984-73F8-834C-ABB0-485933490071}">
      <dgm:prSet/>
      <dgm:spPr/>
      <dgm:t>
        <a:bodyPr/>
        <a:lstStyle/>
        <a:p>
          <a:endParaRPr lang="en-US"/>
        </a:p>
      </dgm:t>
    </dgm:pt>
    <dgm:pt modelId="{523ED41E-57CA-3742-AE0B-B62E1C5CE101}">
      <dgm:prSet phldrT="[Text]"/>
      <dgm:spPr/>
      <dgm:t>
        <a:bodyPr/>
        <a:lstStyle/>
        <a:p>
          <a:r>
            <a:rPr lang="en-US" dirty="0"/>
            <a:t>WU$ave?</a:t>
          </a:r>
        </a:p>
      </dgm:t>
    </dgm:pt>
    <dgm:pt modelId="{0762FD3E-8A09-2A4C-B0BA-219FA4B8D39C}" type="parTrans" cxnId="{B61F92BC-8F80-4048-B2FF-09EA1FEBB6B5}">
      <dgm:prSet/>
      <dgm:spPr/>
      <dgm:t>
        <a:bodyPr/>
        <a:lstStyle/>
        <a:p>
          <a:endParaRPr lang="en-US"/>
        </a:p>
      </dgm:t>
    </dgm:pt>
    <dgm:pt modelId="{BAED959C-A85B-1E46-A3ED-3717067B1740}" type="sibTrans" cxnId="{B61F92BC-8F80-4048-B2FF-09EA1FEBB6B5}">
      <dgm:prSet/>
      <dgm:spPr/>
      <dgm:t>
        <a:bodyPr/>
        <a:lstStyle/>
        <a:p>
          <a:endParaRPr lang="en-US"/>
        </a:p>
      </dgm:t>
    </dgm:pt>
    <dgm:pt modelId="{21E7F549-7B8A-514E-8F93-A27C08671B7C}">
      <dgm:prSet phldrT="[Text]"/>
      <dgm:spPr/>
      <dgm:t>
        <a:bodyPr/>
        <a:lstStyle/>
        <a:p>
          <a:r>
            <a:rPr lang="en-US" dirty="0"/>
            <a:t>Business Finance (MAF?)</a:t>
          </a:r>
        </a:p>
      </dgm:t>
    </dgm:pt>
    <dgm:pt modelId="{E6F9F8ED-96D2-3544-9AB8-62B5200C6E7F}" type="parTrans" cxnId="{73666AB5-8E7D-CB46-BFDF-72C13E16F660}">
      <dgm:prSet/>
      <dgm:spPr/>
      <dgm:t>
        <a:bodyPr/>
        <a:lstStyle/>
        <a:p>
          <a:endParaRPr lang="en-US"/>
        </a:p>
      </dgm:t>
    </dgm:pt>
    <dgm:pt modelId="{703F5852-F772-C541-B9FC-FA9665F4697F}" type="sibTrans" cxnId="{73666AB5-8E7D-CB46-BFDF-72C13E16F660}">
      <dgm:prSet/>
      <dgm:spPr/>
      <dgm:t>
        <a:bodyPr/>
        <a:lstStyle/>
        <a:p>
          <a:endParaRPr lang="en-US"/>
        </a:p>
      </dgm:t>
    </dgm:pt>
    <dgm:pt modelId="{318943F6-9C85-6D47-935C-A94EA9802DEC}" type="pres">
      <dgm:prSet presAssocID="{ABEBCF2C-EC09-F549-B49F-C24519CFEC25}" presName="Name0" presStyleCnt="0">
        <dgm:presLayoutVars>
          <dgm:dir/>
          <dgm:animLvl val="lvl"/>
          <dgm:resizeHandles val="exact"/>
        </dgm:presLayoutVars>
      </dgm:prSet>
      <dgm:spPr/>
    </dgm:pt>
    <dgm:pt modelId="{496AAC8E-E26B-AD4B-A6C5-AFEA1E8CC479}" type="pres">
      <dgm:prSet presAssocID="{16330E75-E9AB-C543-8B88-BB64B1BB9E14}" presName="composite" presStyleCnt="0"/>
      <dgm:spPr/>
    </dgm:pt>
    <dgm:pt modelId="{0D66EBCE-40C6-6244-A101-7B30E6A9732E}" type="pres">
      <dgm:prSet presAssocID="{16330E75-E9AB-C543-8B88-BB64B1BB9E14}" presName="parTx" presStyleLbl="alignNode1" presStyleIdx="0" presStyleCnt="3">
        <dgm:presLayoutVars>
          <dgm:chMax val="0"/>
          <dgm:chPref val="0"/>
          <dgm:bulletEnabled val="1"/>
        </dgm:presLayoutVars>
      </dgm:prSet>
      <dgm:spPr/>
    </dgm:pt>
    <dgm:pt modelId="{77D96680-DF8B-E648-B687-360BA4937395}" type="pres">
      <dgm:prSet presAssocID="{16330E75-E9AB-C543-8B88-BB64B1BB9E14}" presName="desTx" presStyleLbl="alignAccFollowNode1" presStyleIdx="0" presStyleCnt="3">
        <dgm:presLayoutVars>
          <dgm:bulletEnabled val="1"/>
        </dgm:presLayoutVars>
      </dgm:prSet>
      <dgm:spPr/>
    </dgm:pt>
    <dgm:pt modelId="{5E75F536-FEC7-A84B-BD93-2967555A33EF}" type="pres">
      <dgm:prSet presAssocID="{5DF90412-7159-2D42-9253-770CC25E53DA}" presName="space" presStyleCnt="0"/>
      <dgm:spPr/>
    </dgm:pt>
    <dgm:pt modelId="{721E6125-FD94-2E41-A438-D9AC6F3CC260}" type="pres">
      <dgm:prSet presAssocID="{D1655C32-E26C-654A-BF8B-7A22A240A25C}" presName="composite" presStyleCnt="0"/>
      <dgm:spPr/>
    </dgm:pt>
    <dgm:pt modelId="{C0DCDE68-C5CC-EF46-8666-CD9C3093F237}" type="pres">
      <dgm:prSet presAssocID="{D1655C32-E26C-654A-BF8B-7A22A240A25C}" presName="parTx" presStyleLbl="alignNode1" presStyleIdx="1" presStyleCnt="3">
        <dgm:presLayoutVars>
          <dgm:chMax val="0"/>
          <dgm:chPref val="0"/>
          <dgm:bulletEnabled val="1"/>
        </dgm:presLayoutVars>
      </dgm:prSet>
      <dgm:spPr/>
    </dgm:pt>
    <dgm:pt modelId="{11ACF21F-2CDA-6B49-AD62-A1CFD8231882}" type="pres">
      <dgm:prSet presAssocID="{D1655C32-E26C-654A-BF8B-7A22A240A25C}" presName="desTx" presStyleLbl="alignAccFollowNode1" presStyleIdx="1" presStyleCnt="3">
        <dgm:presLayoutVars>
          <dgm:bulletEnabled val="1"/>
        </dgm:presLayoutVars>
      </dgm:prSet>
      <dgm:spPr/>
    </dgm:pt>
    <dgm:pt modelId="{901D09F5-89C9-BE45-A1F8-DA0BE41EDDB9}" type="pres">
      <dgm:prSet presAssocID="{47D927C4-19FE-BB4E-A5BD-843BE72493C1}" presName="space" presStyleCnt="0"/>
      <dgm:spPr/>
    </dgm:pt>
    <dgm:pt modelId="{0C25D206-3221-3144-B497-9AC1240C597D}" type="pres">
      <dgm:prSet presAssocID="{64B82359-0138-BB44-89E4-F8F9CE5DCE97}" presName="composite" presStyleCnt="0"/>
      <dgm:spPr/>
    </dgm:pt>
    <dgm:pt modelId="{EF35CC46-C760-914A-8054-852C586B462A}" type="pres">
      <dgm:prSet presAssocID="{64B82359-0138-BB44-89E4-F8F9CE5DCE97}" presName="parTx" presStyleLbl="alignNode1" presStyleIdx="2" presStyleCnt="3">
        <dgm:presLayoutVars>
          <dgm:chMax val="0"/>
          <dgm:chPref val="0"/>
          <dgm:bulletEnabled val="1"/>
        </dgm:presLayoutVars>
      </dgm:prSet>
      <dgm:spPr/>
    </dgm:pt>
    <dgm:pt modelId="{0E03492E-1E16-0741-8BBF-BEFA2F34F05F}" type="pres">
      <dgm:prSet presAssocID="{64B82359-0138-BB44-89E4-F8F9CE5DCE97}" presName="desTx" presStyleLbl="alignAccFollowNode1" presStyleIdx="2" presStyleCnt="3">
        <dgm:presLayoutVars>
          <dgm:bulletEnabled val="1"/>
        </dgm:presLayoutVars>
      </dgm:prSet>
      <dgm:spPr/>
    </dgm:pt>
  </dgm:ptLst>
  <dgm:cxnLst>
    <dgm:cxn modelId="{E0995002-B432-A640-85D0-52B995556228}" type="presOf" srcId="{3293F171-A8A4-094E-8F08-82A953D1B7AC}" destId="{11ACF21F-2CDA-6B49-AD62-A1CFD8231882}" srcOrd="0" destOrd="1" presId="urn:microsoft.com/office/officeart/2005/8/layout/hList1"/>
    <dgm:cxn modelId="{B4A74A03-DBFC-8348-899E-5DDB9011FBFE}" srcId="{D1655C32-E26C-654A-BF8B-7A22A240A25C}" destId="{3293F171-A8A4-094E-8F08-82A953D1B7AC}" srcOrd="1" destOrd="0" parTransId="{FDAF68AA-2C57-0B4D-AA50-B508A734CC69}" sibTransId="{19C752A2-63AF-B94E-8133-27A927869272}"/>
    <dgm:cxn modelId="{0394D318-AE27-3144-BD1B-5AC861F3A110}" type="presOf" srcId="{89F9C781-5ADA-C942-8D95-D7B88AC8B5D8}" destId="{0E03492E-1E16-0741-8BBF-BEFA2F34F05F}" srcOrd="0" destOrd="1" presId="urn:microsoft.com/office/officeart/2005/8/layout/hList1"/>
    <dgm:cxn modelId="{B5841227-84C4-5C41-A74F-04999E1A4672}" type="presOf" srcId="{D1655C32-E26C-654A-BF8B-7A22A240A25C}" destId="{C0DCDE68-C5CC-EF46-8666-CD9C3093F237}" srcOrd="0" destOrd="0" presId="urn:microsoft.com/office/officeart/2005/8/layout/hList1"/>
    <dgm:cxn modelId="{CEC0183C-26B9-4F4B-BE25-FC3885E68575}" type="presOf" srcId="{1EBBCC4F-E5CB-B246-BD16-8FDDC3F2D766}" destId="{11ACF21F-2CDA-6B49-AD62-A1CFD8231882}" srcOrd="0" destOrd="3" presId="urn:microsoft.com/office/officeart/2005/8/layout/hList1"/>
    <dgm:cxn modelId="{84DA5A58-3602-D249-85D9-3C66DB1F7CE5}" type="presOf" srcId="{C91BC909-1D23-C64D-B70C-73B02BC1504B}" destId="{11ACF21F-2CDA-6B49-AD62-A1CFD8231882}" srcOrd="0" destOrd="2" presId="urn:microsoft.com/office/officeart/2005/8/layout/hList1"/>
    <dgm:cxn modelId="{7C8A4B6C-4496-434A-98FE-CC04D3E87ADC}" srcId="{ABEBCF2C-EC09-F549-B49F-C24519CFEC25}" destId="{16330E75-E9AB-C543-8B88-BB64B1BB9E14}" srcOrd="0" destOrd="0" parTransId="{5D23C09D-6264-7744-9105-356A55B16796}" sibTransId="{5DF90412-7159-2D42-9253-770CC25E53DA}"/>
    <dgm:cxn modelId="{8C4C3D71-FFD6-9644-BC8D-20ACC1C1F041}" type="presOf" srcId="{21E7F549-7B8A-514E-8F93-A27C08671B7C}" destId="{0E03492E-1E16-0741-8BBF-BEFA2F34F05F}" srcOrd="0" destOrd="3" presId="urn:microsoft.com/office/officeart/2005/8/layout/hList1"/>
    <dgm:cxn modelId="{8370A878-FE39-6947-A093-93A6DE17B49C}" srcId="{64B82359-0138-BB44-89E4-F8F9CE5DCE97}" destId="{D9E4A846-2D02-4343-BD69-C7B9EC789A34}" srcOrd="4" destOrd="0" parTransId="{0787BFC4-5ECC-7F42-AB9F-FC7E2DFB21DF}" sibTransId="{2AA7E9A6-C6DE-3A41-8701-0F7CC6FB17F4}"/>
    <dgm:cxn modelId="{37393A83-E3E1-7144-B3BF-F3EE6C5BA1B1}" srcId="{ABEBCF2C-EC09-F549-B49F-C24519CFEC25}" destId="{D1655C32-E26C-654A-BF8B-7A22A240A25C}" srcOrd="1" destOrd="0" parTransId="{FA7C65D4-7A93-C347-BAF7-E162E40B60AD}" sibTransId="{47D927C4-19FE-BB4E-A5BD-843BE72493C1}"/>
    <dgm:cxn modelId="{FFBD5984-73F8-834C-ABB0-485933490071}" srcId="{64B82359-0138-BB44-89E4-F8F9CE5DCE97}" destId="{89F9C781-5ADA-C942-8D95-D7B88AC8B5D8}" srcOrd="1" destOrd="0" parTransId="{5E1C1343-41A1-ED47-9824-B14F61B94358}" sibTransId="{31C8D0CB-8622-294A-A258-0BACD7E7B998}"/>
    <dgm:cxn modelId="{07791E8D-A7F5-6F44-8F8B-D7855BA713C5}" srcId="{ABEBCF2C-EC09-F549-B49F-C24519CFEC25}" destId="{64B82359-0138-BB44-89E4-F8F9CE5DCE97}" srcOrd="2" destOrd="0" parTransId="{B29EF4AC-ACE0-CF4D-8DE2-DB564A10AF51}" sibTransId="{F25168F7-D29C-1040-B56B-8E1AD4CFA144}"/>
    <dgm:cxn modelId="{5008E992-CBD8-EA4D-9A17-0836575168D2}" srcId="{16330E75-E9AB-C543-8B88-BB64B1BB9E14}" destId="{2AC888F6-7790-9B4A-888F-EBE0AA6B65C6}" srcOrd="1" destOrd="0" parTransId="{939A5FD2-62B5-0147-B549-63B3197206E0}" sibTransId="{C67126E4-CCBA-F543-B1A4-95FDB551A7EC}"/>
    <dgm:cxn modelId="{869FBE94-1C16-7840-987E-56DB93A5085F}" type="presOf" srcId="{523ED41E-57CA-3742-AE0B-B62E1C5CE101}" destId="{0E03492E-1E16-0741-8BBF-BEFA2F34F05F}" srcOrd="0" destOrd="2" presId="urn:microsoft.com/office/officeart/2005/8/layout/hList1"/>
    <dgm:cxn modelId="{D31E5BB0-A4AB-6A4A-A7A6-F0EE3E3CE036}" type="presOf" srcId="{64B82359-0138-BB44-89E4-F8F9CE5DCE97}" destId="{EF35CC46-C760-914A-8054-852C586B462A}" srcOrd="0" destOrd="0" presId="urn:microsoft.com/office/officeart/2005/8/layout/hList1"/>
    <dgm:cxn modelId="{B0DAACB0-959E-DB4A-8ACD-6214B5DD3580}" type="presOf" srcId="{D9E4A846-2D02-4343-BD69-C7B9EC789A34}" destId="{0E03492E-1E16-0741-8BBF-BEFA2F34F05F}" srcOrd="0" destOrd="4" presId="urn:microsoft.com/office/officeart/2005/8/layout/hList1"/>
    <dgm:cxn modelId="{73666AB5-8E7D-CB46-BFDF-72C13E16F660}" srcId="{64B82359-0138-BB44-89E4-F8F9CE5DCE97}" destId="{21E7F549-7B8A-514E-8F93-A27C08671B7C}" srcOrd="3" destOrd="0" parTransId="{E6F9F8ED-96D2-3544-9AB8-62B5200C6E7F}" sibTransId="{703F5852-F772-C541-B9FC-FA9665F4697F}"/>
    <dgm:cxn modelId="{B61F92BC-8F80-4048-B2FF-09EA1FEBB6B5}" srcId="{64B82359-0138-BB44-89E4-F8F9CE5DCE97}" destId="{523ED41E-57CA-3742-AE0B-B62E1C5CE101}" srcOrd="2" destOrd="0" parTransId="{0762FD3E-8A09-2A4C-B0BA-219FA4B8D39C}" sibTransId="{BAED959C-A85B-1E46-A3ED-3717067B1740}"/>
    <dgm:cxn modelId="{BE7AD1C2-6EA5-FE49-8EE1-F83F2CC4DF49}" type="presOf" srcId="{00E9B94F-8000-634A-9F57-20FA146F8CA2}" destId="{11ACF21F-2CDA-6B49-AD62-A1CFD8231882}" srcOrd="0" destOrd="0" presId="urn:microsoft.com/office/officeart/2005/8/layout/hList1"/>
    <dgm:cxn modelId="{945325CA-8514-5C41-8D77-39A538FF7FD5}" srcId="{D1655C32-E26C-654A-BF8B-7A22A240A25C}" destId="{1EBBCC4F-E5CB-B246-BD16-8FDDC3F2D766}" srcOrd="3" destOrd="0" parTransId="{876C34EF-2CE2-E54F-A56F-5FEC2933CBE1}" sibTransId="{C36A388F-0281-FB4B-9E2C-3E2AF9C38FDD}"/>
    <dgm:cxn modelId="{4996EFCE-B39A-2846-B600-F86929FD9AEE}" srcId="{64B82359-0138-BB44-89E4-F8F9CE5DCE97}" destId="{63B60893-9272-A74E-A38F-4EA8ECA78543}" srcOrd="0" destOrd="0" parTransId="{F1EB0D68-EA47-3D44-87AA-7B3AFC5EEEDA}" sibTransId="{9613FDB9-D65C-3849-91DA-27333A06C671}"/>
    <dgm:cxn modelId="{E7AAB5D0-4483-BB49-92BB-D98C61F688E9}" type="presOf" srcId="{2AC888F6-7790-9B4A-888F-EBE0AA6B65C6}" destId="{77D96680-DF8B-E648-B687-360BA4937395}" srcOrd="0" destOrd="1" presId="urn:microsoft.com/office/officeart/2005/8/layout/hList1"/>
    <dgm:cxn modelId="{D9DD2AD1-9D6B-D64F-ACD9-6DAF6A8884A8}" type="presOf" srcId="{5CA04BE4-BEBE-DD47-89F5-4571A9F383DF}" destId="{77D96680-DF8B-E648-B687-360BA4937395}" srcOrd="0" destOrd="0" presId="urn:microsoft.com/office/officeart/2005/8/layout/hList1"/>
    <dgm:cxn modelId="{072753E0-022E-334D-8412-5965284C933E}" srcId="{D1655C32-E26C-654A-BF8B-7A22A240A25C}" destId="{C91BC909-1D23-C64D-B70C-73B02BC1504B}" srcOrd="2" destOrd="0" parTransId="{7FF4591C-99DA-A04D-9801-77AC54E3351E}" sibTransId="{93817622-EF0B-0447-82E0-53426BCBB32A}"/>
    <dgm:cxn modelId="{283FCCE5-073A-7842-8D97-ED83E921B44A}" type="presOf" srcId="{63B60893-9272-A74E-A38F-4EA8ECA78543}" destId="{0E03492E-1E16-0741-8BBF-BEFA2F34F05F}" srcOrd="0" destOrd="0" presId="urn:microsoft.com/office/officeart/2005/8/layout/hList1"/>
    <dgm:cxn modelId="{1C5F5DE6-26ED-EA40-88BE-52F827399E96}" type="presOf" srcId="{16330E75-E9AB-C543-8B88-BB64B1BB9E14}" destId="{0D66EBCE-40C6-6244-A101-7B30E6A9732E}" srcOrd="0" destOrd="0" presId="urn:microsoft.com/office/officeart/2005/8/layout/hList1"/>
    <dgm:cxn modelId="{7B091DE8-4695-9F4F-B799-B607E904FFC1}" srcId="{D1655C32-E26C-654A-BF8B-7A22A240A25C}" destId="{00E9B94F-8000-634A-9F57-20FA146F8CA2}" srcOrd="0" destOrd="0" parTransId="{C580CCF4-0A11-2740-979E-9D55A3ECDCE1}" sibTransId="{7B64A9E3-FF48-3F47-BFFD-DEC1AA01BF6C}"/>
    <dgm:cxn modelId="{BFB65CF0-6732-2E47-8B15-C4726B6CED3F}" srcId="{16330E75-E9AB-C543-8B88-BB64B1BB9E14}" destId="{5CA04BE4-BEBE-DD47-89F5-4571A9F383DF}" srcOrd="0" destOrd="0" parTransId="{6C72C45F-2B86-2B43-B4B4-3A25E7DAB0FC}" sibTransId="{778DF0AF-2C3F-0A46-9677-5EBE5DD261A6}"/>
    <dgm:cxn modelId="{7F60EEFF-B783-374F-AC1D-598EECEBDB62}" type="presOf" srcId="{ABEBCF2C-EC09-F549-B49F-C24519CFEC25}" destId="{318943F6-9C85-6D47-935C-A94EA9802DEC}" srcOrd="0" destOrd="0" presId="urn:microsoft.com/office/officeart/2005/8/layout/hList1"/>
    <dgm:cxn modelId="{432FB6BA-A080-E14B-BFE1-4B766461D47A}" type="presParOf" srcId="{318943F6-9C85-6D47-935C-A94EA9802DEC}" destId="{496AAC8E-E26B-AD4B-A6C5-AFEA1E8CC479}" srcOrd="0" destOrd="0" presId="urn:microsoft.com/office/officeart/2005/8/layout/hList1"/>
    <dgm:cxn modelId="{7C20EF37-FFEC-AC41-9772-962EE2AB6A34}" type="presParOf" srcId="{496AAC8E-E26B-AD4B-A6C5-AFEA1E8CC479}" destId="{0D66EBCE-40C6-6244-A101-7B30E6A9732E}" srcOrd="0" destOrd="0" presId="urn:microsoft.com/office/officeart/2005/8/layout/hList1"/>
    <dgm:cxn modelId="{1878896B-D51B-3D41-8772-CE002EB57365}" type="presParOf" srcId="{496AAC8E-E26B-AD4B-A6C5-AFEA1E8CC479}" destId="{77D96680-DF8B-E648-B687-360BA4937395}" srcOrd="1" destOrd="0" presId="urn:microsoft.com/office/officeart/2005/8/layout/hList1"/>
    <dgm:cxn modelId="{63BC3E44-7DD0-484C-9B8B-2E092ECCECE9}" type="presParOf" srcId="{318943F6-9C85-6D47-935C-A94EA9802DEC}" destId="{5E75F536-FEC7-A84B-BD93-2967555A33EF}" srcOrd="1" destOrd="0" presId="urn:microsoft.com/office/officeart/2005/8/layout/hList1"/>
    <dgm:cxn modelId="{2675F479-F9B4-4941-A18F-5375C512AAA1}" type="presParOf" srcId="{318943F6-9C85-6D47-935C-A94EA9802DEC}" destId="{721E6125-FD94-2E41-A438-D9AC6F3CC260}" srcOrd="2" destOrd="0" presId="urn:microsoft.com/office/officeart/2005/8/layout/hList1"/>
    <dgm:cxn modelId="{930EB6FD-DDA9-8648-92C8-05BE3FF93D7C}" type="presParOf" srcId="{721E6125-FD94-2E41-A438-D9AC6F3CC260}" destId="{C0DCDE68-C5CC-EF46-8666-CD9C3093F237}" srcOrd="0" destOrd="0" presId="urn:microsoft.com/office/officeart/2005/8/layout/hList1"/>
    <dgm:cxn modelId="{898C637D-573E-4C4D-8470-B487655E62CE}" type="presParOf" srcId="{721E6125-FD94-2E41-A438-D9AC6F3CC260}" destId="{11ACF21F-2CDA-6B49-AD62-A1CFD8231882}" srcOrd="1" destOrd="0" presId="urn:microsoft.com/office/officeart/2005/8/layout/hList1"/>
    <dgm:cxn modelId="{D02EC680-23F3-6641-B0FC-66538E44AFD6}" type="presParOf" srcId="{318943F6-9C85-6D47-935C-A94EA9802DEC}" destId="{901D09F5-89C9-BE45-A1F8-DA0BE41EDDB9}" srcOrd="3" destOrd="0" presId="urn:microsoft.com/office/officeart/2005/8/layout/hList1"/>
    <dgm:cxn modelId="{B00E2D17-F2D6-674A-8F67-CCDEB4E23EBB}" type="presParOf" srcId="{318943F6-9C85-6D47-935C-A94EA9802DEC}" destId="{0C25D206-3221-3144-B497-9AC1240C597D}" srcOrd="4" destOrd="0" presId="urn:microsoft.com/office/officeart/2005/8/layout/hList1"/>
    <dgm:cxn modelId="{EFB57317-CEB7-F94E-9EB0-54701BCBD6EF}" type="presParOf" srcId="{0C25D206-3221-3144-B497-9AC1240C597D}" destId="{EF35CC46-C760-914A-8054-852C586B462A}" srcOrd="0" destOrd="0" presId="urn:microsoft.com/office/officeart/2005/8/layout/hList1"/>
    <dgm:cxn modelId="{02D349BA-EC13-6243-B688-A81648B1114A}" type="presParOf" srcId="{0C25D206-3221-3144-B497-9AC1240C597D}" destId="{0E03492E-1E16-0741-8BBF-BEFA2F34F0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FB5DAC-F642-474E-B4E2-CE4AC707CD1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F402D46-F34C-4BBB-8202-96241ADB4352}">
      <dgm:prSet custT="1"/>
      <dgm:spPr/>
      <dgm:t>
        <a:bodyPr/>
        <a:lstStyle/>
        <a:p>
          <a:pPr>
            <a:lnSpc>
              <a:spcPct val="100000"/>
            </a:lnSpc>
          </a:pPr>
          <a:r>
            <a:rPr lang="en-US" sz="1400" b="1" kern="1200" dirty="0"/>
            <a:t>Targets underserved audience. </a:t>
          </a:r>
          <a:r>
            <a:rPr lang="en-US" sz="1400" kern="1200" dirty="0">
              <a:solidFill>
                <a:srgbClr val="636565">
                  <a:hueOff val="0"/>
                  <a:satOff val="0"/>
                  <a:lumOff val="0"/>
                  <a:alphaOff val="0"/>
                </a:srgbClr>
              </a:solidFill>
              <a:latin typeface="Arial"/>
              <a:ea typeface="+mn-ea"/>
              <a:cs typeface="+mn-cs"/>
            </a:rPr>
            <a:t>Targets local difficult to serve audiences within MF including buildings</a:t>
          </a:r>
        </a:p>
      </dgm:t>
    </dgm:pt>
    <dgm:pt modelId="{6E5D02DB-4633-4236-B558-FF36EABD8D04}" type="parTrans" cxnId="{EF43C43E-B9AF-4E0E-B510-B435194825BB}">
      <dgm:prSet/>
      <dgm:spPr/>
      <dgm:t>
        <a:bodyPr/>
        <a:lstStyle/>
        <a:p>
          <a:endParaRPr lang="en-US" sz="2400"/>
        </a:p>
      </dgm:t>
    </dgm:pt>
    <dgm:pt modelId="{B202F945-9741-4D45-A7D3-16BA4582B9CA}" type="sibTrans" cxnId="{EF43C43E-B9AF-4E0E-B510-B435194825BB}">
      <dgm:prSet/>
      <dgm:spPr/>
      <dgm:t>
        <a:bodyPr/>
        <a:lstStyle/>
        <a:p>
          <a:endParaRPr lang="en-US" sz="2400"/>
        </a:p>
      </dgm:t>
    </dgm:pt>
    <dgm:pt modelId="{801F307A-0FAA-4BAF-94AD-14C682A7C0DF}">
      <dgm:prSet custT="1"/>
      <dgm:spPr/>
      <dgm:t>
        <a:bodyPr/>
        <a:lstStyle/>
        <a:p>
          <a:pPr>
            <a:lnSpc>
              <a:spcPct val="100000"/>
            </a:lnSpc>
          </a:pPr>
          <a:r>
            <a:rPr lang="en-US" sz="1400" b="1" dirty="0"/>
            <a:t>Resource acquisition goals. </a:t>
          </a:r>
        </a:p>
        <a:p>
          <a:pPr>
            <a:lnSpc>
              <a:spcPct val="100000"/>
            </a:lnSpc>
          </a:pPr>
          <a:r>
            <a:rPr lang="en-US" sz="1400" b="0" dirty="0"/>
            <a:t>Energy goals within common areas and tenant units.</a:t>
          </a:r>
          <a:endParaRPr lang="en-US" sz="1400" dirty="0">
            <a:solidFill>
              <a:srgbClr val="FF0000"/>
            </a:solidFill>
          </a:endParaRPr>
        </a:p>
      </dgm:t>
    </dgm:pt>
    <dgm:pt modelId="{5271B96D-314A-49B4-BC56-807A7E2094AA}" type="parTrans" cxnId="{A5FE77FF-E10D-43B6-811D-B846881A8A3B}">
      <dgm:prSet/>
      <dgm:spPr/>
      <dgm:t>
        <a:bodyPr/>
        <a:lstStyle/>
        <a:p>
          <a:endParaRPr lang="en-US" sz="2400"/>
        </a:p>
      </dgm:t>
    </dgm:pt>
    <dgm:pt modelId="{32738FE3-F61B-4296-8825-3BB36E1C1F3B}" type="sibTrans" cxnId="{A5FE77FF-E10D-43B6-811D-B846881A8A3B}">
      <dgm:prSet/>
      <dgm:spPr/>
      <dgm:t>
        <a:bodyPr/>
        <a:lstStyle/>
        <a:p>
          <a:endParaRPr lang="en-US" sz="2400"/>
        </a:p>
      </dgm:t>
    </dgm:pt>
    <dgm:pt modelId="{F7AD9802-8D6E-4C05-BDF8-83802CAD4864}">
      <dgm:prSet custT="1"/>
      <dgm:spPr/>
      <dgm:t>
        <a:bodyPr/>
        <a:lstStyle/>
        <a:p>
          <a:pPr>
            <a:lnSpc>
              <a:spcPct val="100000"/>
            </a:lnSpc>
          </a:pPr>
          <a:r>
            <a:rPr lang="en-US" sz="1400" b="1" kern="1200" dirty="0"/>
            <a:t>Equity oriented activities. </a:t>
          </a:r>
          <a:r>
            <a:rPr lang="en-US" sz="1400" b="0" kern="1200" dirty="0"/>
            <a:t>Specific activities to serve equity priority communities</a:t>
          </a:r>
          <a:r>
            <a:rPr lang="en-US" sz="1400" b="1" kern="1200" dirty="0"/>
            <a:t> </a:t>
          </a:r>
          <a:endParaRPr lang="en-US" sz="1400" kern="1200" dirty="0">
            <a:solidFill>
              <a:srgbClr val="636565">
                <a:hueOff val="0"/>
                <a:satOff val="0"/>
                <a:lumOff val="0"/>
                <a:alphaOff val="0"/>
              </a:srgbClr>
            </a:solidFill>
            <a:latin typeface="Arial"/>
            <a:ea typeface="+mn-ea"/>
            <a:cs typeface="+mn-cs"/>
          </a:endParaRPr>
        </a:p>
      </dgm:t>
    </dgm:pt>
    <dgm:pt modelId="{0F245A3E-40E6-4957-B39F-F7701209F643}" type="parTrans" cxnId="{8E36B8F7-BB8B-4608-9631-524825916708}">
      <dgm:prSet/>
      <dgm:spPr/>
      <dgm:t>
        <a:bodyPr/>
        <a:lstStyle/>
        <a:p>
          <a:endParaRPr lang="en-US" sz="1600"/>
        </a:p>
      </dgm:t>
    </dgm:pt>
    <dgm:pt modelId="{E0CF5816-0644-4BB4-80A4-B1085FE5CA89}" type="sibTrans" cxnId="{8E36B8F7-BB8B-4608-9631-524825916708}">
      <dgm:prSet/>
      <dgm:spPr/>
      <dgm:t>
        <a:bodyPr/>
        <a:lstStyle/>
        <a:p>
          <a:endParaRPr lang="en-US" sz="1600"/>
        </a:p>
      </dgm:t>
    </dgm:pt>
    <dgm:pt modelId="{ADFFF115-A9A5-4628-A7CF-8D6168A1CB6E}" type="pres">
      <dgm:prSet presAssocID="{5FFB5DAC-F642-474E-B4E2-CE4AC707CD18}" presName="root" presStyleCnt="0">
        <dgm:presLayoutVars>
          <dgm:dir/>
          <dgm:resizeHandles val="exact"/>
        </dgm:presLayoutVars>
      </dgm:prSet>
      <dgm:spPr/>
    </dgm:pt>
    <dgm:pt modelId="{7273B55F-4D21-48B0-9D5B-E4432315FE94}" type="pres">
      <dgm:prSet presAssocID="{8F402D46-F34C-4BBB-8202-96241ADB4352}" presName="compNode" presStyleCnt="0"/>
      <dgm:spPr/>
    </dgm:pt>
    <dgm:pt modelId="{EF53B38C-B2B3-4AB1-9B69-C93ED73185E3}" type="pres">
      <dgm:prSet presAssocID="{8F402D46-F34C-4BBB-8202-96241ADB4352}" presName="iconRect" presStyleLbl="node1" presStyleIdx="0" presStyleCnt="3" custLinFactNeighborX="4593" custLinFactNeighborY="308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94CABF54-6011-40D4-88A1-254ADAE0BF58}" type="pres">
      <dgm:prSet presAssocID="{8F402D46-F34C-4BBB-8202-96241ADB4352}" presName="spaceRect" presStyleCnt="0"/>
      <dgm:spPr/>
    </dgm:pt>
    <dgm:pt modelId="{1C60A6F9-DFC0-43E6-A8EE-60A2A2D718D5}" type="pres">
      <dgm:prSet presAssocID="{8F402D46-F34C-4BBB-8202-96241ADB4352}" presName="textRect" presStyleLbl="revTx" presStyleIdx="0" presStyleCnt="3">
        <dgm:presLayoutVars>
          <dgm:chMax val="1"/>
          <dgm:chPref val="1"/>
        </dgm:presLayoutVars>
      </dgm:prSet>
      <dgm:spPr/>
    </dgm:pt>
    <dgm:pt modelId="{239D9A40-941F-432D-A963-06495FF184A3}" type="pres">
      <dgm:prSet presAssocID="{B202F945-9741-4D45-A7D3-16BA4582B9CA}" presName="sibTrans" presStyleCnt="0"/>
      <dgm:spPr/>
    </dgm:pt>
    <dgm:pt modelId="{750530B5-8498-490B-96C4-30B8040258E0}" type="pres">
      <dgm:prSet presAssocID="{F7AD9802-8D6E-4C05-BDF8-83802CAD4864}" presName="compNode" presStyleCnt="0"/>
      <dgm:spPr/>
    </dgm:pt>
    <dgm:pt modelId="{EF156084-159F-4EFE-BC0A-658787D1495B}" type="pres">
      <dgm:prSet presAssocID="{F7AD9802-8D6E-4C05-BDF8-83802CAD4864}" presName="iconRect" presStyleLbl="node1" presStyleIdx="1" presStyleCnt="3" custScaleX="82404" custScaleY="84123" custLinFactNeighborX="9580" custLinFactNeighborY="3614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6750972-42C1-4740-995E-08E7516FDED4}" type="pres">
      <dgm:prSet presAssocID="{F7AD9802-8D6E-4C05-BDF8-83802CAD4864}" presName="spaceRect" presStyleCnt="0"/>
      <dgm:spPr/>
    </dgm:pt>
    <dgm:pt modelId="{01DD1318-D972-4DCE-9598-FC34A1D4EA02}" type="pres">
      <dgm:prSet presAssocID="{F7AD9802-8D6E-4C05-BDF8-83802CAD4864}" presName="textRect" presStyleLbl="revTx" presStyleIdx="1" presStyleCnt="3">
        <dgm:presLayoutVars>
          <dgm:chMax val="1"/>
          <dgm:chPref val="1"/>
        </dgm:presLayoutVars>
      </dgm:prSet>
      <dgm:spPr/>
    </dgm:pt>
    <dgm:pt modelId="{9AF0A527-5826-40DF-90EA-55838279FAAA}" type="pres">
      <dgm:prSet presAssocID="{E0CF5816-0644-4BB4-80A4-B1085FE5CA89}" presName="sibTrans" presStyleCnt="0"/>
      <dgm:spPr/>
    </dgm:pt>
    <dgm:pt modelId="{15B3C1CE-F9DC-468E-941D-DD2B14694ADD}" type="pres">
      <dgm:prSet presAssocID="{801F307A-0FAA-4BAF-94AD-14C682A7C0DF}" presName="compNode" presStyleCnt="0"/>
      <dgm:spPr/>
    </dgm:pt>
    <dgm:pt modelId="{C375C014-4EE3-4823-9E8E-E852D05F9FDE}" type="pres">
      <dgm:prSet presAssocID="{801F307A-0FAA-4BAF-94AD-14C682A7C0DF}" presName="iconRect" presStyleLbl="node1" presStyleIdx="2" presStyleCnt="3" custScaleX="82744" custScaleY="80521" custLinFactNeighborX="3032" custLinFactNeighborY="34383"/>
      <dgm:spPr>
        <a:blipFill rotWithShape="1">
          <a:blip xmlns:r="http://schemas.openxmlformats.org/officeDocument/2006/relationships" r:embed="rId5">
            <a:duotone>
              <a:srgbClr val="215E89">
                <a:shade val="45000"/>
                <a:satMod val="135000"/>
              </a:srgbClr>
              <a:prstClr val="white"/>
            </a:duotone>
            <a:alphaModFix amt="85000"/>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ggy Bank"/>
        </a:ext>
      </dgm:extLst>
    </dgm:pt>
    <dgm:pt modelId="{458A5978-4C55-4570-8B07-1C27AAB39674}" type="pres">
      <dgm:prSet presAssocID="{801F307A-0FAA-4BAF-94AD-14C682A7C0DF}" presName="spaceRect" presStyleCnt="0"/>
      <dgm:spPr/>
    </dgm:pt>
    <dgm:pt modelId="{BA1FB6CC-B248-4B85-84FC-47CA4BABA9C8}" type="pres">
      <dgm:prSet presAssocID="{801F307A-0FAA-4BAF-94AD-14C682A7C0DF}" presName="textRect" presStyleLbl="revTx" presStyleIdx="2" presStyleCnt="3">
        <dgm:presLayoutVars>
          <dgm:chMax val="1"/>
          <dgm:chPref val="1"/>
        </dgm:presLayoutVars>
      </dgm:prSet>
      <dgm:spPr/>
    </dgm:pt>
  </dgm:ptLst>
  <dgm:cxnLst>
    <dgm:cxn modelId="{9876141B-17BD-4825-B800-4F8C98D6C4EA}" type="presOf" srcId="{801F307A-0FAA-4BAF-94AD-14C682A7C0DF}" destId="{BA1FB6CC-B248-4B85-84FC-47CA4BABA9C8}" srcOrd="0" destOrd="0" presId="urn:microsoft.com/office/officeart/2018/2/layout/IconLabelList"/>
    <dgm:cxn modelId="{EDAC3D30-08FB-432B-9C7E-4FDBA3B43662}" type="presOf" srcId="{F7AD9802-8D6E-4C05-BDF8-83802CAD4864}" destId="{01DD1318-D972-4DCE-9598-FC34A1D4EA02}" srcOrd="0" destOrd="0" presId="urn:microsoft.com/office/officeart/2018/2/layout/IconLabelList"/>
    <dgm:cxn modelId="{5F58563D-6A89-4FC8-A9EA-C13969DC058B}" type="presOf" srcId="{8F402D46-F34C-4BBB-8202-96241ADB4352}" destId="{1C60A6F9-DFC0-43E6-A8EE-60A2A2D718D5}" srcOrd="0" destOrd="0" presId="urn:microsoft.com/office/officeart/2018/2/layout/IconLabelList"/>
    <dgm:cxn modelId="{EF43C43E-B9AF-4E0E-B510-B435194825BB}" srcId="{5FFB5DAC-F642-474E-B4E2-CE4AC707CD18}" destId="{8F402D46-F34C-4BBB-8202-96241ADB4352}" srcOrd="0" destOrd="0" parTransId="{6E5D02DB-4633-4236-B558-FF36EABD8D04}" sibTransId="{B202F945-9741-4D45-A7D3-16BA4582B9CA}"/>
    <dgm:cxn modelId="{F43FD05C-2420-47DA-887A-FA924BB1D372}" type="presOf" srcId="{5FFB5DAC-F642-474E-B4E2-CE4AC707CD18}" destId="{ADFFF115-A9A5-4628-A7CF-8D6168A1CB6E}" srcOrd="0" destOrd="0" presId="urn:microsoft.com/office/officeart/2018/2/layout/IconLabelList"/>
    <dgm:cxn modelId="{8E36B8F7-BB8B-4608-9631-524825916708}" srcId="{5FFB5DAC-F642-474E-B4E2-CE4AC707CD18}" destId="{F7AD9802-8D6E-4C05-BDF8-83802CAD4864}" srcOrd="1" destOrd="0" parTransId="{0F245A3E-40E6-4957-B39F-F7701209F643}" sibTransId="{E0CF5816-0644-4BB4-80A4-B1085FE5CA89}"/>
    <dgm:cxn modelId="{A5FE77FF-E10D-43B6-811D-B846881A8A3B}" srcId="{5FFB5DAC-F642-474E-B4E2-CE4AC707CD18}" destId="{801F307A-0FAA-4BAF-94AD-14C682A7C0DF}" srcOrd="2" destOrd="0" parTransId="{5271B96D-314A-49B4-BC56-807A7E2094AA}" sibTransId="{32738FE3-F61B-4296-8825-3BB36E1C1F3B}"/>
    <dgm:cxn modelId="{88CE6559-C482-4D47-ABB2-EB2797781EC8}" type="presParOf" srcId="{ADFFF115-A9A5-4628-A7CF-8D6168A1CB6E}" destId="{7273B55F-4D21-48B0-9D5B-E4432315FE94}" srcOrd="0" destOrd="0" presId="urn:microsoft.com/office/officeart/2018/2/layout/IconLabelList"/>
    <dgm:cxn modelId="{955A2C81-FAB3-4886-AAE8-12AF629F59A8}" type="presParOf" srcId="{7273B55F-4D21-48B0-9D5B-E4432315FE94}" destId="{EF53B38C-B2B3-4AB1-9B69-C93ED73185E3}" srcOrd="0" destOrd="0" presId="urn:microsoft.com/office/officeart/2018/2/layout/IconLabelList"/>
    <dgm:cxn modelId="{A113828C-7899-4B29-BEDC-BBF674F14182}" type="presParOf" srcId="{7273B55F-4D21-48B0-9D5B-E4432315FE94}" destId="{94CABF54-6011-40D4-88A1-254ADAE0BF58}" srcOrd="1" destOrd="0" presId="urn:microsoft.com/office/officeart/2018/2/layout/IconLabelList"/>
    <dgm:cxn modelId="{975631D0-C2E9-4DD8-A801-1B606BC0C457}" type="presParOf" srcId="{7273B55F-4D21-48B0-9D5B-E4432315FE94}" destId="{1C60A6F9-DFC0-43E6-A8EE-60A2A2D718D5}" srcOrd="2" destOrd="0" presId="urn:microsoft.com/office/officeart/2018/2/layout/IconLabelList"/>
    <dgm:cxn modelId="{E1BA599D-4B8A-4569-813D-CD18665D49EC}" type="presParOf" srcId="{ADFFF115-A9A5-4628-A7CF-8D6168A1CB6E}" destId="{239D9A40-941F-432D-A963-06495FF184A3}" srcOrd="1" destOrd="0" presId="urn:microsoft.com/office/officeart/2018/2/layout/IconLabelList"/>
    <dgm:cxn modelId="{F6E7D4B0-DC9E-4223-859A-F51F2E20BE06}" type="presParOf" srcId="{ADFFF115-A9A5-4628-A7CF-8D6168A1CB6E}" destId="{750530B5-8498-490B-96C4-30B8040258E0}" srcOrd="2" destOrd="0" presId="urn:microsoft.com/office/officeart/2018/2/layout/IconLabelList"/>
    <dgm:cxn modelId="{0E647295-E700-42BB-BAB3-2956A7CEF951}" type="presParOf" srcId="{750530B5-8498-490B-96C4-30B8040258E0}" destId="{EF156084-159F-4EFE-BC0A-658787D1495B}" srcOrd="0" destOrd="0" presId="urn:microsoft.com/office/officeart/2018/2/layout/IconLabelList"/>
    <dgm:cxn modelId="{0EC3E20B-09E2-4476-B45E-D7461F765D8C}" type="presParOf" srcId="{750530B5-8498-490B-96C4-30B8040258E0}" destId="{D6750972-42C1-4740-995E-08E7516FDED4}" srcOrd="1" destOrd="0" presId="urn:microsoft.com/office/officeart/2018/2/layout/IconLabelList"/>
    <dgm:cxn modelId="{A4F2F538-EE3B-4C80-97A7-7BF5EC721684}" type="presParOf" srcId="{750530B5-8498-490B-96C4-30B8040258E0}" destId="{01DD1318-D972-4DCE-9598-FC34A1D4EA02}" srcOrd="2" destOrd="0" presId="urn:microsoft.com/office/officeart/2018/2/layout/IconLabelList"/>
    <dgm:cxn modelId="{4FFB8DFA-D2C2-48D1-AAC2-79DC86E513A3}" type="presParOf" srcId="{ADFFF115-A9A5-4628-A7CF-8D6168A1CB6E}" destId="{9AF0A527-5826-40DF-90EA-55838279FAAA}" srcOrd="3" destOrd="0" presId="urn:microsoft.com/office/officeart/2018/2/layout/IconLabelList"/>
    <dgm:cxn modelId="{7D1B0245-9B4A-4471-B5F0-5D833483AC95}" type="presParOf" srcId="{ADFFF115-A9A5-4628-A7CF-8D6168A1CB6E}" destId="{15B3C1CE-F9DC-468E-941D-DD2B14694ADD}" srcOrd="4" destOrd="0" presId="urn:microsoft.com/office/officeart/2018/2/layout/IconLabelList"/>
    <dgm:cxn modelId="{EC1167C2-9807-4921-ABF5-493CAB49477B}" type="presParOf" srcId="{15B3C1CE-F9DC-468E-941D-DD2B14694ADD}" destId="{C375C014-4EE3-4823-9E8E-E852D05F9FDE}" srcOrd="0" destOrd="0" presId="urn:microsoft.com/office/officeart/2018/2/layout/IconLabelList"/>
    <dgm:cxn modelId="{416FC202-073C-4CE6-BE43-8AA3D37ABEBA}" type="presParOf" srcId="{15B3C1CE-F9DC-468E-941D-DD2B14694ADD}" destId="{458A5978-4C55-4570-8B07-1C27AAB39674}" srcOrd="1" destOrd="0" presId="urn:microsoft.com/office/officeart/2018/2/layout/IconLabelList"/>
    <dgm:cxn modelId="{66DF64FF-ACFB-4FAE-B252-86EC74EB0E45}" type="presParOf" srcId="{15B3C1CE-F9DC-468E-941D-DD2B14694ADD}" destId="{BA1FB6CC-B248-4B85-84FC-47CA4BABA9C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FB5DAC-F642-474E-B4E2-CE4AC707CD1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F402D46-F34C-4BBB-8202-96241ADB4352}">
      <dgm:prSet custT="1"/>
      <dgm:spPr/>
      <dgm:t>
        <a:bodyPr/>
        <a:lstStyle/>
        <a:p>
          <a:pPr>
            <a:lnSpc>
              <a:spcPct val="100000"/>
            </a:lnSpc>
          </a:pPr>
          <a:r>
            <a:rPr lang="en-US" sz="1600" b="1" dirty="0"/>
            <a:t>Targets underserved audience. </a:t>
          </a:r>
          <a:r>
            <a:rPr lang="en-US" sz="1600" dirty="0"/>
            <a:t>Targets low and moderate-income with resource acquisition and market support offerings</a:t>
          </a:r>
        </a:p>
      </dgm:t>
    </dgm:pt>
    <dgm:pt modelId="{6E5D02DB-4633-4236-B558-FF36EABD8D04}" type="parTrans" cxnId="{EF43C43E-B9AF-4E0E-B510-B435194825BB}">
      <dgm:prSet/>
      <dgm:spPr/>
      <dgm:t>
        <a:bodyPr/>
        <a:lstStyle/>
        <a:p>
          <a:endParaRPr lang="en-US" sz="2800"/>
        </a:p>
      </dgm:t>
    </dgm:pt>
    <dgm:pt modelId="{B202F945-9741-4D45-A7D3-16BA4582B9CA}" type="sibTrans" cxnId="{EF43C43E-B9AF-4E0E-B510-B435194825BB}">
      <dgm:prSet/>
      <dgm:spPr/>
      <dgm:t>
        <a:bodyPr/>
        <a:lstStyle/>
        <a:p>
          <a:endParaRPr lang="en-US" sz="2800"/>
        </a:p>
      </dgm:t>
    </dgm:pt>
    <dgm:pt modelId="{5C721F94-02E4-4D89-9B3E-BBDAC3B363AA}">
      <dgm:prSet custT="1"/>
      <dgm:spPr/>
      <dgm:t>
        <a:bodyPr/>
        <a:lstStyle/>
        <a:p>
          <a:pPr>
            <a:lnSpc>
              <a:spcPct val="100000"/>
            </a:lnSpc>
          </a:pPr>
          <a:r>
            <a:rPr lang="en-US" sz="1600" b="1" dirty="0"/>
            <a:t>Market support activities outside of resource acquisition goals. </a:t>
          </a:r>
          <a:r>
            <a:rPr lang="en-US" sz="1600" dirty="0"/>
            <a:t>Provides Energy Advisor services, the impacts of which are mostly outside of the Home+ program</a:t>
          </a:r>
        </a:p>
      </dgm:t>
    </dgm:pt>
    <dgm:pt modelId="{C4811351-2AD4-4A89-9C12-BF0167F7E89A}" type="parTrans" cxnId="{9A0FBE09-21DA-4880-BCE0-730B0366295D}">
      <dgm:prSet/>
      <dgm:spPr/>
      <dgm:t>
        <a:bodyPr/>
        <a:lstStyle/>
        <a:p>
          <a:endParaRPr lang="en-US" sz="2800"/>
        </a:p>
      </dgm:t>
    </dgm:pt>
    <dgm:pt modelId="{C91BE1C3-3592-4206-9F5F-C96CC2B130E5}" type="sibTrans" cxnId="{9A0FBE09-21DA-4880-BCE0-730B0366295D}">
      <dgm:prSet/>
      <dgm:spPr/>
      <dgm:t>
        <a:bodyPr/>
        <a:lstStyle/>
        <a:p>
          <a:endParaRPr lang="en-US" sz="2800"/>
        </a:p>
      </dgm:t>
    </dgm:pt>
    <dgm:pt modelId="{341A85EA-9AC9-4E37-BB73-82C926136838}">
      <dgm:prSet custT="1"/>
      <dgm:spPr/>
      <dgm:t>
        <a:bodyPr/>
        <a:lstStyle/>
        <a:p>
          <a:pPr>
            <a:lnSpc>
              <a:spcPct val="100000"/>
            </a:lnSpc>
          </a:pPr>
          <a:r>
            <a:rPr lang="en-US" b="1" dirty="0"/>
            <a:t>Equity oriented activities.</a:t>
          </a:r>
          <a:r>
            <a:rPr lang="en-US" dirty="0"/>
            <a:t> </a:t>
          </a:r>
          <a:r>
            <a:rPr lang="en-US" b="1" dirty="0"/>
            <a:t> </a:t>
          </a:r>
          <a:endParaRPr lang="en-US" sz="1600" dirty="0"/>
        </a:p>
      </dgm:t>
    </dgm:pt>
    <dgm:pt modelId="{10651F07-06A3-48E9-AD84-2F285308F3CB}" type="parTrans" cxnId="{C2A37B2D-921F-43B0-9800-BB2327F3C5FA}">
      <dgm:prSet/>
      <dgm:spPr/>
      <dgm:t>
        <a:bodyPr/>
        <a:lstStyle/>
        <a:p>
          <a:endParaRPr lang="en-US"/>
        </a:p>
      </dgm:t>
    </dgm:pt>
    <dgm:pt modelId="{A1C2E2BA-EC43-4C06-97FC-3FB6ABC6D21F}" type="sibTrans" cxnId="{C2A37B2D-921F-43B0-9800-BB2327F3C5FA}">
      <dgm:prSet/>
      <dgm:spPr/>
      <dgm:t>
        <a:bodyPr/>
        <a:lstStyle/>
        <a:p>
          <a:endParaRPr lang="en-US"/>
        </a:p>
      </dgm:t>
    </dgm:pt>
    <dgm:pt modelId="{85C88564-94BA-4044-882A-166CF5D99EA8}">
      <dgm:prSet custT="1"/>
      <dgm:spPr/>
      <dgm:t>
        <a:bodyPr/>
        <a:lstStyle/>
        <a:p>
          <a:pPr>
            <a:lnSpc>
              <a:spcPct val="100000"/>
            </a:lnSpc>
          </a:pPr>
          <a:r>
            <a:rPr lang="en-US" sz="1600" b="1" dirty="0"/>
            <a:t>Resource acquisition goals. </a:t>
          </a:r>
          <a:r>
            <a:rPr lang="en-US" sz="1600" b="0" dirty="0"/>
            <a:t>Energy goals and targeted measures</a:t>
          </a:r>
          <a:endParaRPr lang="en-US" sz="1600" dirty="0"/>
        </a:p>
      </dgm:t>
    </dgm:pt>
    <dgm:pt modelId="{458F9C30-648B-4CA5-B0EF-2D7EAEDB700C}" type="parTrans" cxnId="{1013E80C-C2D4-4BC6-B643-BDD7B8C65317}">
      <dgm:prSet/>
      <dgm:spPr/>
      <dgm:t>
        <a:bodyPr/>
        <a:lstStyle/>
        <a:p>
          <a:endParaRPr lang="en-US"/>
        </a:p>
      </dgm:t>
    </dgm:pt>
    <dgm:pt modelId="{FCA85171-14B1-412A-AB82-7021931BA8B3}" type="sibTrans" cxnId="{1013E80C-C2D4-4BC6-B643-BDD7B8C65317}">
      <dgm:prSet/>
      <dgm:spPr/>
      <dgm:t>
        <a:bodyPr/>
        <a:lstStyle/>
        <a:p>
          <a:endParaRPr lang="en-US"/>
        </a:p>
      </dgm:t>
    </dgm:pt>
    <dgm:pt modelId="{ADFFF115-A9A5-4628-A7CF-8D6168A1CB6E}" type="pres">
      <dgm:prSet presAssocID="{5FFB5DAC-F642-474E-B4E2-CE4AC707CD18}" presName="root" presStyleCnt="0">
        <dgm:presLayoutVars>
          <dgm:dir/>
          <dgm:resizeHandles val="exact"/>
        </dgm:presLayoutVars>
      </dgm:prSet>
      <dgm:spPr/>
    </dgm:pt>
    <dgm:pt modelId="{7273B55F-4D21-48B0-9D5B-E4432315FE94}" type="pres">
      <dgm:prSet presAssocID="{8F402D46-F34C-4BBB-8202-96241ADB4352}" presName="compNode" presStyleCnt="0"/>
      <dgm:spPr/>
    </dgm:pt>
    <dgm:pt modelId="{EF53B38C-B2B3-4AB1-9B69-C93ED73185E3}" type="pres">
      <dgm:prSet presAssocID="{8F402D46-F34C-4BBB-8202-96241ADB43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tical disc"/>
        </a:ext>
      </dgm:extLst>
    </dgm:pt>
    <dgm:pt modelId="{94CABF54-6011-40D4-88A1-254ADAE0BF58}" type="pres">
      <dgm:prSet presAssocID="{8F402D46-F34C-4BBB-8202-96241ADB4352}" presName="spaceRect" presStyleCnt="0"/>
      <dgm:spPr/>
    </dgm:pt>
    <dgm:pt modelId="{1C60A6F9-DFC0-43E6-A8EE-60A2A2D718D5}" type="pres">
      <dgm:prSet presAssocID="{8F402D46-F34C-4BBB-8202-96241ADB4352}" presName="textRect" presStyleLbl="revTx" presStyleIdx="0" presStyleCnt="4">
        <dgm:presLayoutVars>
          <dgm:chMax val="1"/>
          <dgm:chPref val="1"/>
        </dgm:presLayoutVars>
      </dgm:prSet>
      <dgm:spPr/>
    </dgm:pt>
    <dgm:pt modelId="{239D9A40-941F-432D-A963-06495FF184A3}" type="pres">
      <dgm:prSet presAssocID="{B202F945-9741-4D45-A7D3-16BA4582B9CA}" presName="sibTrans" presStyleCnt="0"/>
      <dgm:spPr/>
    </dgm:pt>
    <dgm:pt modelId="{9E93C748-E1CA-46BB-8066-DF146C57C2BA}" type="pres">
      <dgm:prSet presAssocID="{341A85EA-9AC9-4E37-BB73-82C926136838}" presName="compNode" presStyleCnt="0"/>
      <dgm:spPr/>
    </dgm:pt>
    <dgm:pt modelId="{154A6B6C-50BA-4553-957A-FF9E62D2F38C}" type="pres">
      <dgm:prSet presAssocID="{341A85EA-9AC9-4E37-BB73-82C926136838}"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FB6D5887-C9ED-44EE-833F-3B914AE73A78}" type="pres">
      <dgm:prSet presAssocID="{341A85EA-9AC9-4E37-BB73-82C926136838}" presName="spaceRect" presStyleCnt="0"/>
      <dgm:spPr/>
    </dgm:pt>
    <dgm:pt modelId="{30090238-F01C-4E58-9FFE-E7A8D620B857}" type="pres">
      <dgm:prSet presAssocID="{341A85EA-9AC9-4E37-BB73-82C926136838}" presName="textRect" presStyleLbl="revTx" presStyleIdx="1" presStyleCnt="4">
        <dgm:presLayoutVars>
          <dgm:chMax val="1"/>
          <dgm:chPref val="1"/>
        </dgm:presLayoutVars>
      </dgm:prSet>
      <dgm:spPr/>
    </dgm:pt>
    <dgm:pt modelId="{791DDFFA-B57D-43F8-A72A-2BE2AA97546A}" type="pres">
      <dgm:prSet presAssocID="{A1C2E2BA-EC43-4C06-97FC-3FB6ABC6D21F}" presName="sibTrans" presStyleCnt="0"/>
      <dgm:spPr/>
    </dgm:pt>
    <dgm:pt modelId="{07DB30A9-EE90-42D6-9A92-63461B04451E}" type="pres">
      <dgm:prSet presAssocID="{85C88564-94BA-4044-882A-166CF5D99EA8}" presName="compNode" presStyleCnt="0"/>
      <dgm:spPr/>
    </dgm:pt>
    <dgm:pt modelId="{EA0C4AAB-ADB7-450E-B982-A87B11279992}" type="pres">
      <dgm:prSet presAssocID="{85C88564-94BA-4044-882A-166CF5D99EA8}" presName="iconRect" presStyleLbl="node1" presStyleIdx="2" presStyleCnt="4"/>
      <dgm:spPr>
        <a:blipFill rotWithShape="1">
          <a:blip xmlns:r="http://schemas.openxmlformats.org/officeDocument/2006/relationships" r:embed="rId5">
            <a:duotone>
              <a:srgbClr val="215E89">
                <a:shade val="45000"/>
                <a:satMod val="135000"/>
              </a:srgbClr>
              <a:prstClr val="white"/>
            </a:duotone>
            <a:alphaModFix amt="85000"/>
            <a:extLst>
              <a:ext uri="{96DAC541-7B7A-43D3-8B79-37D633B846F1}">
                <asvg:svgBlip xmlns:asvg="http://schemas.microsoft.com/office/drawing/2016/SVG/main" r:embed="rId6"/>
              </a:ext>
            </a:extLst>
          </a:blip>
          <a:srcRect/>
          <a:stretch>
            <a:fillRect/>
          </a:stretch>
        </a:blipFill>
      </dgm:spPr>
    </dgm:pt>
    <dgm:pt modelId="{AA1FE7E2-9BE5-403F-81B5-D8DD113A9ADF}" type="pres">
      <dgm:prSet presAssocID="{85C88564-94BA-4044-882A-166CF5D99EA8}" presName="spaceRect" presStyleCnt="0"/>
      <dgm:spPr/>
    </dgm:pt>
    <dgm:pt modelId="{D278443B-A375-4712-B13A-2A3C99DA03AA}" type="pres">
      <dgm:prSet presAssocID="{85C88564-94BA-4044-882A-166CF5D99EA8}" presName="textRect" presStyleLbl="revTx" presStyleIdx="2" presStyleCnt="4">
        <dgm:presLayoutVars>
          <dgm:chMax val="1"/>
          <dgm:chPref val="1"/>
        </dgm:presLayoutVars>
      </dgm:prSet>
      <dgm:spPr/>
    </dgm:pt>
    <dgm:pt modelId="{FB81B251-83E9-452D-BD2A-60CAB61890A0}" type="pres">
      <dgm:prSet presAssocID="{FCA85171-14B1-412A-AB82-7021931BA8B3}" presName="sibTrans" presStyleCnt="0"/>
      <dgm:spPr/>
    </dgm:pt>
    <dgm:pt modelId="{B0C005B8-10FD-4153-9CBC-FD21973B80EB}" type="pres">
      <dgm:prSet presAssocID="{5C721F94-02E4-4D89-9B3E-BBDAC3B363AA}" presName="compNode" presStyleCnt="0"/>
      <dgm:spPr/>
    </dgm:pt>
    <dgm:pt modelId="{F04B24E9-B79F-4472-AC58-6E48A2A65045}" type="pres">
      <dgm:prSet presAssocID="{5C721F94-02E4-4D89-9B3E-BBDAC3B363AA}" presName="iconRect" presStyleLbl="node1" presStyleIdx="3" presStyleCnt="4"/>
      <dgm:spPr>
        <a:blipFill rotWithShape="1">
          <a:blip xmlns:r="http://schemas.openxmlformats.org/officeDocument/2006/relationships" r:embed="rId7">
            <a:duotone>
              <a:schemeClr val="accent1">
                <a:shade val="45000"/>
                <a:satMod val="135000"/>
              </a:schemeClr>
              <a:prstClr val="white"/>
            </a:duotone>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lectrician"/>
        </a:ext>
      </dgm:extLst>
    </dgm:pt>
    <dgm:pt modelId="{869F38FF-F2AB-48DB-892A-10DEEE07BF6B}" type="pres">
      <dgm:prSet presAssocID="{5C721F94-02E4-4D89-9B3E-BBDAC3B363AA}" presName="spaceRect" presStyleCnt="0"/>
      <dgm:spPr/>
    </dgm:pt>
    <dgm:pt modelId="{9C2527FF-8717-4B67-9E83-302C30E6FC6F}" type="pres">
      <dgm:prSet presAssocID="{5C721F94-02E4-4D89-9B3E-BBDAC3B363AA}" presName="textRect" presStyleLbl="revTx" presStyleIdx="3" presStyleCnt="4">
        <dgm:presLayoutVars>
          <dgm:chMax val="1"/>
          <dgm:chPref val="1"/>
        </dgm:presLayoutVars>
      </dgm:prSet>
      <dgm:spPr/>
    </dgm:pt>
  </dgm:ptLst>
  <dgm:cxnLst>
    <dgm:cxn modelId="{9A0FBE09-21DA-4880-BCE0-730B0366295D}" srcId="{5FFB5DAC-F642-474E-B4E2-CE4AC707CD18}" destId="{5C721F94-02E4-4D89-9B3E-BBDAC3B363AA}" srcOrd="3" destOrd="0" parTransId="{C4811351-2AD4-4A89-9C12-BF0167F7E89A}" sibTransId="{C91BE1C3-3592-4206-9F5F-C96CC2B130E5}"/>
    <dgm:cxn modelId="{1013E80C-C2D4-4BC6-B643-BDD7B8C65317}" srcId="{5FFB5DAC-F642-474E-B4E2-CE4AC707CD18}" destId="{85C88564-94BA-4044-882A-166CF5D99EA8}" srcOrd="2" destOrd="0" parTransId="{458F9C30-648B-4CA5-B0EF-2D7EAEDB700C}" sibTransId="{FCA85171-14B1-412A-AB82-7021931BA8B3}"/>
    <dgm:cxn modelId="{EDC4190E-FF13-4F23-BD11-994393689D51}" type="presOf" srcId="{5C721F94-02E4-4D89-9B3E-BBDAC3B363AA}" destId="{9C2527FF-8717-4B67-9E83-302C30E6FC6F}" srcOrd="0" destOrd="0" presId="urn:microsoft.com/office/officeart/2018/2/layout/IconLabelList"/>
    <dgm:cxn modelId="{C2A37B2D-921F-43B0-9800-BB2327F3C5FA}" srcId="{5FFB5DAC-F642-474E-B4E2-CE4AC707CD18}" destId="{341A85EA-9AC9-4E37-BB73-82C926136838}" srcOrd="1" destOrd="0" parTransId="{10651F07-06A3-48E9-AD84-2F285308F3CB}" sibTransId="{A1C2E2BA-EC43-4C06-97FC-3FB6ABC6D21F}"/>
    <dgm:cxn modelId="{5F58563D-6A89-4FC8-A9EA-C13969DC058B}" type="presOf" srcId="{8F402D46-F34C-4BBB-8202-96241ADB4352}" destId="{1C60A6F9-DFC0-43E6-A8EE-60A2A2D718D5}" srcOrd="0" destOrd="0" presId="urn:microsoft.com/office/officeart/2018/2/layout/IconLabelList"/>
    <dgm:cxn modelId="{EF43C43E-B9AF-4E0E-B510-B435194825BB}" srcId="{5FFB5DAC-F642-474E-B4E2-CE4AC707CD18}" destId="{8F402D46-F34C-4BBB-8202-96241ADB4352}" srcOrd="0" destOrd="0" parTransId="{6E5D02DB-4633-4236-B558-FF36EABD8D04}" sibTransId="{B202F945-9741-4D45-A7D3-16BA4582B9CA}"/>
    <dgm:cxn modelId="{718F8D5B-C15F-457A-BB36-188FD81698A6}" type="presOf" srcId="{341A85EA-9AC9-4E37-BB73-82C926136838}" destId="{30090238-F01C-4E58-9FFE-E7A8D620B857}" srcOrd="0" destOrd="0" presId="urn:microsoft.com/office/officeart/2018/2/layout/IconLabelList"/>
    <dgm:cxn modelId="{F43FD05C-2420-47DA-887A-FA924BB1D372}" type="presOf" srcId="{5FFB5DAC-F642-474E-B4E2-CE4AC707CD18}" destId="{ADFFF115-A9A5-4628-A7CF-8D6168A1CB6E}" srcOrd="0" destOrd="0" presId="urn:microsoft.com/office/officeart/2018/2/layout/IconLabelList"/>
    <dgm:cxn modelId="{F4DF277F-39EC-4CF2-A7AE-887C4704147A}" type="presOf" srcId="{85C88564-94BA-4044-882A-166CF5D99EA8}" destId="{D278443B-A375-4712-B13A-2A3C99DA03AA}" srcOrd="0" destOrd="0" presId="urn:microsoft.com/office/officeart/2018/2/layout/IconLabelList"/>
    <dgm:cxn modelId="{88CE6559-C482-4D47-ABB2-EB2797781EC8}" type="presParOf" srcId="{ADFFF115-A9A5-4628-A7CF-8D6168A1CB6E}" destId="{7273B55F-4D21-48B0-9D5B-E4432315FE94}" srcOrd="0" destOrd="0" presId="urn:microsoft.com/office/officeart/2018/2/layout/IconLabelList"/>
    <dgm:cxn modelId="{955A2C81-FAB3-4886-AAE8-12AF629F59A8}" type="presParOf" srcId="{7273B55F-4D21-48B0-9D5B-E4432315FE94}" destId="{EF53B38C-B2B3-4AB1-9B69-C93ED73185E3}" srcOrd="0" destOrd="0" presId="urn:microsoft.com/office/officeart/2018/2/layout/IconLabelList"/>
    <dgm:cxn modelId="{A113828C-7899-4B29-BEDC-BBF674F14182}" type="presParOf" srcId="{7273B55F-4D21-48B0-9D5B-E4432315FE94}" destId="{94CABF54-6011-40D4-88A1-254ADAE0BF58}" srcOrd="1" destOrd="0" presId="urn:microsoft.com/office/officeart/2018/2/layout/IconLabelList"/>
    <dgm:cxn modelId="{975631D0-C2E9-4DD8-A801-1B606BC0C457}" type="presParOf" srcId="{7273B55F-4D21-48B0-9D5B-E4432315FE94}" destId="{1C60A6F9-DFC0-43E6-A8EE-60A2A2D718D5}" srcOrd="2" destOrd="0" presId="urn:microsoft.com/office/officeart/2018/2/layout/IconLabelList"/>
    <dgm:cxn modelId="{E1BA599D-4B8A-4569-813D-CD18665D49EC}" type="presParOf" srcId="{ADFFF115-A9A5-4628-A7CF-8D6168A1CB6E}" destId="{239D9A40-941F-432D-A963-06495FF184A3}" srcOrd="1" destOrd="0" presId="urn:microsoft.com/office/officeart/2018/2/layout/IconLabelList"/>
    <dgm:cxn modelId="{F6EDFF66-6EB0-4672-A0BB-5B6B13BC5CAC}" type="presParOf" srcId="{ADFFF115-A9A5-4628-A7CF-8D6168A1CB6E}" destId="{9E93C748-E1CA-46BB-8066-DF146C57C2BA}" srcOrd="2" destOrd="0" presId="urn:microsoft.com/office/officeart/2018/2/layout/IconLabelList"/>
    <dgm:cxn modelId="{19887E43-5F56-437B-94EC-2B2A96F049EA}" type="presParOf" srcId="{9E93C748-E1CA-46BB-8066-DF146C57C2BA}" destId="{154A6B6C-50BA-4553-957A-FF9E62D2F38C}" srcOrd="0" destOrd="0" presId="urn:microsoft.com/office/officeart/2018/2/layout/IconLabelList"/>
    <dgm:cxn modelId="{836B9E4D-7DC6-4EEA-B43A-ACCD13D8D383}" type="presParOf" srcId="{9E93C748-E1CA-46BB-8066-DF146C57C2BA}" destId="{FB6D5887-C9ED-44EE-833F-3B914AE73A78}" srcOrd="1" destOrd="0" presId="urn:microsoft.com/office/officeart/2018/2/layout/IconLabelList"/>
    <dgm:cxn modelId="{BE0A941F-1DAA-4411-9994-7BA6FF7BDED7}" type="presParOf" srcId="{9E93C748-E1CA-46BB-8066-DF146C57C2BA}" destId="{30090238-F01C-4E58-9FFE-E7A8D620B857}" srcOrd="2" destOrd="0" presId="urn:microsoft.com/office/officeart/2018/2/layout/IconLabelList"/>
    <dgm:cxn modelId="{A0AD8CB7-7898-43AF-92AB-7FEED434BE3A}" type="presParOf" srcId="{ADFFF115-A9A5-4628-A7CF-8D6168A1CB6E}" destId="{791DDFFA-B57D-43F8-A72A-2BE2AA97546A}" srcOrd="3" destOrd="0" presId="urn:microsoft.com/office/officeart/2018/2/layout/IconLabelList"/>
    <dgm:cxn modelId="{9D46BDEB-6AC5-4EA3-9542-5BE4033CA59E}" type="presParOf" srcId="{ADFFF115-A9A5-4628-A7CF-8D6168A1CB6E}" destId="{07DB30A9-EE90-42D6-9A92-63461B04451E}" srcOrd="4" destOrd="0" presId="urn:microsoft.com/office/officeart/2018/2/layout/IconLabelList"/>
    <dgm:cxn modelId="{3C89624E-A65A-4A56-8C0B-8BB03BD817F2}" type="presParOf" srcId="{07DB30A9-EE90-42D6-9A92-63461B04451E}" destId="{EA0C4AAB-ADB7-450E-B982-A87B11279992}" srcOrd="0" destOrd="0" presId="urn:microsoft.com/office/officeart/2018/2/layout/IconLabelList"/>
    <dgm:cxn modelId="{8A4E1F52-57A6-46E1-9951-B344976F3AFC}" type="presParOf" srcId="{07DB30A9-EE90-42D6-9A92-63461B04451E}" destId="{AA1FE7E2-9BE5-403F-81B5-D8DD113A9ADF}" srcOrd="1" destOrd="0" presId="urn:microsoft.com/office/officeart/2018/2/layout/IconLabelList"/>
    <dgm:cxn modelId="{C0E8EC21-C730-4C1E-B0A6-5EFA6ABAB2A6}" type="presParOf" srcId="{07DB30A9-EE90-42D6-9A92-63461B04451E}" destId="{D278443B-A375-4712-B13A-2A3C99DA03AA}" srcOrd="2" destOrd="0" presId="urn:microsoft.com/office/officeart/2018/2/layout/IconLabelList"/>
    <dgm:cxn modelId="{B717D71C-FE8E-4141-B83A-8A3D7726F5AB}" type="presParOf" srcId="{ADFFF115-A9A5-4628-A7CF-8D6168A1CB6E}" destId="{FB81B251-83E9-452D-BD2A-60CAB61890A0}" srcOrd="5" destOrd="0" presId="urn:microsoft.com/office/officeart/2018/2/layout/IconLabelList"/>
    <dgm:cxn modelId="{3A6ABE50-9A2A-4E39-9955-27DBA5BFCDF3}" type="presParOf" srcId="{ADFFF115-A9A5-4628-A7CF-8D6168A1CB6E}" destId="{B0C005B8-10FD-4153-9CBC-FD21973B80EB}" srcOrd="6" destOrd="0" presId="urn:microsoft.com/office/officeart/2018/2/layout/IconLabelList"/>
    <dgm:cxn modelId="{1454F2F7-13B9-47CD-9A09-682CED73F3B3}" type="presParOf" srcId="{B0C005B8-10FD-4153-9CBC-FD21973B80EB}" destId="{F04B24E9-B79F-4472-AC58-6E48A2A65045}" srcOrd="0" destOrd="0" presId="urn:microsoft.com/office/officeart/2018/2/layout/IconLabelList"/>
    <dgm:cxn modelId="{91F268BE-D0B1-4BCB-9111-372476CC11B6}" type="presParOf" srcId="{B0C005B8-10FD-4153-9CBC-FD21973B80EB}" destId="{869F38FF-F2AB-48DB-892A-10DEEE07BF6B}" srcOrd="1" destOrd="0" presId="urn:microsoft.com/office/officeart/2018/2/layout/IconLabelList"/>
    <dgm:cxn modelId="{81E5D667-F7DC-4075-A581-CBC6BF1ADEC4}" type="presParOf" srcId="{B0C005B8-10FD-4153-9CBC-FD21973B80EB}" destId="{9C2527FF-8717-4B67-9E83-302C30E6FC6F}"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28B17B-843C-4058-AC2A-7FA8C7AF954A}"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33BEC1FB-6A2A-45BB-8936-7017C95CC5FB}">
      <dgm:prSet phldrT="[Text]" custT="1"/>
      <dgm:spPr>
        <a:solidFill>
          <a:srgbClr val="FFDFD5"/>
        </a:solidFill>
      </dgm:spPr>
      <dgm:t>
        <a:bodyPr/>
        <a:lstStyle/>
        <a:p>
          <a:r>
            <a:rPr lang="en-US" sz="1400" b="1">
              <a:latin typeface="Bahnschrift" panose="020B0502040204020203" pitchFamily="34" charset="0"/>
            </a:rPr>
            <a:t>Resource Acquisition</a:t>
          </a:r>
        </a:p>
        <a:p>
          <a:r>
            <a:rPr lang="en-US" sz="1200" b="1">
              <a:solidFill>
                <a:srgbClr val="777777"/>
              </a:solidFill>
              <a:latin typeface="+mn-lt"/>
            </a:rPr>
            <a:t>Default categorization for PG&amp;E’s programs, including most of the newly solicited resource programs. For a program to be categorized outside of RA, it must have a strong case for meeting the equity or market support definition.</a:t>
          </a:r>
        </a:p>
      </dgm:t>
    </dgm:pt>
    <dgm:pt modelId="{B990C836-8B02-42D8-9E63-CEBA05331DE2}" type="parTrans" cxnId="{9B1F7ECF-E941-4953-A15D-6109D33DFF30}">
      <dgm:prSet/>
      <dgm:spPr/>
      <dgm:t>
        <a:bodyPr/>
        <a:lstStyle/>
        <a:p>
          <a:endParaRPr lang="en-US">
            <a:latin typeface="Bahnschrift" panose="020B0502040204020203" pitchFamily="34" charset="0"/>
          </a:endParaRPr>
        </a:p>
      </dgm:t>
    </dgm:pt>
    <dgm:pt modelId="{41B2AD25-2BBF-4D09-9A42-BE33A300B7FB}" type="sibTrans" cxnId="{9B1F7ECF-E941-4953-A15D-6109D33DFF30}">
      <dgm:prSet/>
      <dgm:spPr/>
      <dgm:t>
        <a:bodyPr/>
        <a:lstStyle/>
        <a:p>
          <a:endParaRPr lang="en-US">
            <a:latin typeface="Bahnschrift" panose="020B0502040204020203" pitchFamily="34" charset="0"/>
          </a:endParaRPr>
        </a:p>
      </dgm:t>
    </dgm:pt>
    <dgm:pt modelId="{43F508B2-FB82-4184-BAA6-B46DA3779BD2}">
      <dgm:prSet phldrT="[Text]" custT="1"/>
      <dgm:spPr>
        <a:solidFill>
          <a:srgbClr val="FFDFD5"/>
        </a:solidFill>
      </dgm:spPr>
      <dgm:t>
        <a:bodyPr/>
        <a:lstStyle/>
        <a:p>
          <a:r>
            <a:rPr lang="en-US" sz="1400" b="1">
              <a:latin typeface="Bahnschrift" panose="020B0502040204020203" pitchFamily="34" charset="0"/>
            </a:rPr>
            <a:t>Equity</a:t>
          </a:r>
        </a:p>
        <a:p>
          <a:r>
            <a:rPr lang="en-US" sz="1200" b="1">
              <a:solidFill>
                <a:srgbClr val="777777"/>
              </a:solidFill>
              <a:latin typeface="+mn-lt"/>
            </a:rPr>
            <a:t>Programs that support underserved populations, including residential customers and small &amp; micro businesses.</a:t>
          </a:r>
        </a:p>
        <a:p>
          <a:r>
            <a:rPr lang="en-US" sz="1200" b="1">
              <a:solidFill>
                <a:srgbClr val="777777"/>
              </a:solidFill>
              <a:latin typeface="+mn-lt"/>
            </a:rPr>
            <a:t>Programs under consideration: Targeted Small &amp; Microbusiness, Building decarb support for Low-to-Moderate Income Residential customers</a:t>
          </a:r>
        </a:p>
      </dgm:t>
    </dgm:pt>
    <dgm:pt modelId="{0351EE5B-4C7B-4849-8437-8C6544D2B1C4}" type="parTrans" cxnId="{D82F4729-7940-42A9-8CE9-E90CA68FAB1B}">
      <dgm:prSet/>
      <dgm:spPr/>
      <dgm:t>
        <a:bodyPr/>
        <a:lstStyle/>
        <a:p>
          <a:endParaRPr lang="en-US">
            <a:latin typeface="Bahnschrift" panose="020B0502040204020203" pitchFamily="34" charset="0"/>
          </a:endParaRPr>
        </a:p>
      </dgm:t>
    </dgm:pt>
    <dgm:pt modelId="{32939D5C-6340-4A0D-95DA-58CD3A7F79C4}" type="sibTrans" cxnId="{D82F4729-7940-42A9-8CE9-E90CA68FAB1B}">
      <dgm:prSet/>
      <dgm:spPr/>
      <dgm:t>
        <a:bodyPr/>
        <a:lstStyle/>
        <a:p>
          <a:endParaRPr lang="en-US">
            <a:latin typeface="Bahnschrift" panose="020B0502040204020203" pitchFamily="34" charset="0"/>
          </a:endParaRPr>
        </a:p>
      </dgm:t>
    </dgm:pt>
    <dgm:pt modelId="{612F0202-EACC-4772-BF0F-7057B3DABA6B}">
      <dgm:prSet phldrT="[Text]" custT="1"/>
      <dgm:spPr>
        <a:solidFill>
          <a:srgbClr val="FFDFD5"/>
        </a:solidFill>
      </dgm:spPr>
      <dgm:t>
        <a:bodyPr/>
        <a:lstStyle/>
        <a:p>
          <a:r>
            <a:rPr lang="en-US" sz="1400" b="1">
              <a:latin typeface="Bahnschrift" panose="020B0502040204020203" pitchFamily="34" charset="0"/>
            </a:rPr>
            <a:t>Market Support</a:t>
          </a:r>
        </a:p>
        <a:p>
          <a:r>
            <a:rPr lang="en-US" sz="1200" b="1">
              <a:solidFill>
                <a:srgbClr val="777777"/>
              </a:solidFill>
              <a:latin typeface="+mn-lt"/>
            </a:rPr>
            <a:t>Programs in which the primary objectives are to contribute to the long-term success of the broader energy efficiency market, including education and training, building partnerships, and accelerating adoption of emerging technologies or code. These programs have a broader impact on market than just at the sites of intervention. </a:t>
          </a:r>
        </a:p>
        <a:p>
          <a:r>
            <a:rPr lang="en-US" sz="1200" b="1">
              <a:solidFill>
                <a:srgbClr val="777777"/>
              </a:solidFill>
              <a:latin typeface="+mn-lt"/>
            </a:rPr>
            <a:t>Programs under consideration: Emerging Technologies, WE&amp;T, New Construction, Local Government Partnerships</a:t>
          </a:r>
        </a:p>
      </dgm:t>
    </dgm:pt>
    <dgm:pt modelId="{6797B94E-2128-4A83-878C-D6A65139A93F}" type="parTrans" cxnId="{51E9445E-3C8A-4A10-97E6-F4BA7C24F3DC}">
      <dgm:prSet/>
      <dgm:spPr/>
      <dgm:t>
        <a:bodyPr/>
        <a:lstStyle/>
        <a:p>
          <a:endParaRPr lang="en-US">
            <a:latin typeface="Bahnschrift" panose="020B0502040204020203" pitchFamily="34" charset="0"/>
          </a:endParaRPr>
        </a:p>
      </dgm:t>
    </dgm:pt>
    <dgm:pt modelId="{CEDD0D35-CD83-498A-A8A4-B12ECDE772EB}" type="sibTrans" cxnId="{51E9445E-3C8A-4A10-97E6-F4BA7C24F3DC}">
      <dgm:prSet/>
      <dgm:spPr/>
      <dgm:t>
        <a:bodyPr/>
        <a:lstStyle/>
        <a:p>
          <a:endParaRPr lang="en-US">
            <a:latin typeface="Bahnschrift" panose="020B0502040204020203" pitchFamily="34" charset="0"/>
          </a:endParaRPr>
        </a:p>
      </dgm:t>
    </dgm:pt>
    <dgm:pt modelId="{57CCDC91-B70A-4EEA-8A74-756D43FD7497}">
      <dgm:prSet phldrT="[Text]" custT="1"/>
      <dgm:spPr>
        <a:solidFill>
          <a:srgbClr val="FFDFD5"/>
        </a:solidFill>
      </dgm:spPr>
      <dgm:t>
        <a:bodyPr/>
        <a:lstStyle/>
        <a:p>
          <a:pPr>
            <a:buNone/>
          </a:pPr>
          <a:r>
            <a:rPr lang="en-US" sz="1400" b="1" kern="1200">
              <a:solidFill>
                <a:srgbClr val="0089C4">
                  <a:hueOff val="0"/>
                  <a:satOff val="0"/>
                  <a:lumOff val="0"/>
                  <a:alphaOff val="0"/>
                </a:srgbClr>
              </a:solidFill>
              <a:latin typeface="Bahnschrift" panose="020B0502040204020203" pitchFamily="34" charset="0"/>
              <a:ea typeface="+mn-ea"/>
              <a:cs typeface="+mn-cs"/>
            </a:rPr>
            <a:t>Codes and Standards</a:t>
          </a:r>
        </a:p>
      </dgm:t>
    </dgm:pt>
    <dgm:pt modelId="{6189E704-2150-495B-ACD5-F74C6732729B}" type="parTrans" cxnId="{C3A74602-FD31-4E3B-AB48-1306D96ABADE}">
      <dgm:prSet/>
      <dgm:spPr/>
      <dgm:t>
        <a:bodyPr/>
        <a:lstStyle/>
        <a:p>
          <a:endParaRPr lang="en-US"/>
        </a:p>
      </dgm:t>
    </dgm:pt>
    <dgm:pt modelId="{140B604B-3C73-4804-B24B-F8876DCDBB5D}" type="sibTrans" cxnId="{C3A74602-FD31-4E3B-AB48-1306D96ABADE}">
      <dgm:prSet/>
      <dgm:spPr/>
      <dgm:t>
        <a:bodyPr/>
        <a:lstStyle/>
        <a:p>
          <a:endParaRPr lang="en-US"/>
        </a:p>
      </dgm:t>
    </dgm:pt>
    <dgm:pt modelId="{0AAD5ADC-7F1D-4C50-8820-51A382EF19AF}">
      <dgm:prSet phldrT="[Text]" custT="1"/>
      <dgm:spPr>
        <a:solidFill>
          <a:srgbClr val="FFDFD5"/>
        </a:solidFill>
      </dgm:spPr>
      <dgm:t>
        <a:bodyPr/>
        <a:lstStyle/>
        <a:p>
          <a:pPr>
            <a:buNone/>
          </a:pPr>
          <a:r>
            <a:rPr lang="en-US" sz="1200" b="1" kern="1200">
              <a:solidFill>
                <a:srgbClr val="777777"/>
              </a:solidFill>
              <a:latin typeface="+mn-lt"/>
            </a:rPr>
            <a:t>All activities that directly support building codes and appliance standards, including both advocacy programs and non-advocacy programs such as reach codes, code readiness, and code compliance.</a:t>
          </a:r>
        </a:p>
      </dgm:t>
    </dgm:pt>
    <dgm:pt modelId="{EF0CB106-3026-4891-A837-93A8F8613A66}" type="sibTrans" cxnId="{34D02768-2A3B-48CF-BAA3-B2402516B1C5}">
      <dgm:prSet/>
      <dgm:spPr/>
      <dgm:t>
        <a:bodyPr/>
        <a:lstStyle/>
        <a:p>
          <a:endParaRPr lang="en-US"/>
        </a:p>
      </dgm:t>
    </dgm:pt>
    <dgm:pt modelId="{B2974747-5856-45F2-8E01-E826C07D3C6C}" type="parTrans" cxnId="{34D02768-2A3B-48CF-BAA3-B2402516B1C5}">
      <dgm:prSet/>
      <dgm:spPr/>
      <dgm:t>
        <a:bodyPr/>
        <a:lstStyle/>
        <a:p>
          <a:endParaRPr lang="en-US"/>
        </a:p>
      </dgm:t>
    </dgm:pt>
    <dgm:pt modelId="{6B771033-1D42-4595-B351-48BE39EC4994}" type="pres">
      <dgm:prSet presAssocID="{7D28B17B-843C-4058-AC2A-7FA8C7AF954A}" presName="Name0" presStyleCnt="0">
        <dgm:presLayoutVars>
          <dgm:chMax val="7"/>
          <dgm:chPref val="7"/>
          <dgm:dir/>
        </dgm:presLayoutVars>
      </dgm:prSet>
      <dgm:spPr/>
    </dgm:pt>
    <dgm:pt modelId="{1A01BF48-60EA-4FC3-848D-37BE75F32248}" type="pres">
      <dgm:prSet presAssocID="{7D28B17B-843C-4058-AC2A-7FA8C7AF954A}" presName="Name1" presStyleCnt="0"/>
      <dgm:spPr/>
    </dgm:pt>
    <dgm:pt modelId="{6DA36C53-4D5F-47F2-94D2-513295FBCEC5}" type="pres">
      <dgm:prSet presAssocID="{7D28B17B-843C-4058-AC2A-7FA8C7AF954A}" presName="cycle" presStyleCnt="0"/>
      <dgm:spPr/>
    </dgm:pt>
    <dgm:pt modelId="{BC899073-10F4-408C-ADC6-9DC33C3E50EF}" type="pres">
      <dgm:prSet presAssocID="{7D28B17B-843C-4058-AC2A-7FA8C7AF954A}" presName="srcNode" presStyleLbl="node1" presStyleIdx="0" presStyleCnt="4"/>
      <dgm:spPr/>
    </dgm:pt>
    <dgm:pt modelId="{D0615EC1-4805-4BCC-B784-2082A1DBA9F0}" type="pres">
      <dgm:prSet presAssocID="{7D28B17B-843C-4058-AC2A-7FA8C7AF954A}" presName="conn" presStyleLbl="parChTrans1D2" presStyleIdx="0" presStyleCnt="1"/>
      <dgm:spPr/>
    </dgm:pt>
    <dgm:pt modelId="{BD0F33E5-F67A-452B-BC0B-0BB640B037F9}" type="pres">
      <dgm:prSet presAssocID="{7D28B17B-843C-4058-AC2A-7FA8C7AF954A}" presName="extraNode" presStyleLbl="node1" presStyleIdx="0" presStyleCnt="4"/>
      <dgm:spPr/>
    </dgm:pt>
    <dgm:pt modelId="{D49A314D-C348-45BE-9728-9F52B1308401}" type="pres">
      <dgm:prSet presAssocID="{7D28B17B-843C-4058-AC2A-7FA8C7AF954A}" presName="dstNode" presStyleLbl="node1" presStyleIdx="0" presStyleCnt="4"/>
      <dgm:spPr/>
    </dgm:pt>
    <dgm:pt modelId="{FFA57B4E-31B7-420C-B017-8847DEE3F595}" type="pres">
      <dgm:prSet presAssocID="{33BEC1FB-6A2A-45BB-8936-7017C95CC5FB}" presName="text_1" presStyleLbl="node1" presStyleIdx="0" presStyleCnt="4">
        <dgm:presLayoutVars>
          <dgm:bulletEnabled val="1"/>
        </dgm:presLayoutVars>
      </dgm:prSet>
      <dgm:spPr/>
    </dgm:pt>
    <dgm:pt modelId="{A6EBD8CD-9643-4240-93E9-FD64490A9549}" type="pres">
      <dgm:prSet presAssocID="{33BEC1FB-6A2A-45BB-8936-7017C95CC5FB}" presName="accent_1" presStyleCnt="0"/>
      <dgm:spPr/>
    </dgm:pt>
    <dgm:pt modelId="{4E96C02D-7545-410C-B361-A2D436322A9D}" type="pres">
      <dgm:prSet presAssocID="{33BEC1FB-6A2A-45BB-8936-7017C95CC5FB}" presName="accentRepeatNode" presStyleLbl="solidFgAcc1" presStyleIdx="0" presStyleCnt="4"/>
      <dgm:spPr>
        <a:solidFill>
          <a:srgbClr val="FF6633"/>
        </a:solidFill>
        <a:ln w="38100">
          <a:solidFill>
            <a:schemeClr val="bg1"/>
          </a:solidFill>
        </a:ln>
        <a:effectLst>
          <a:outerShdw blurRad="50800" dist="38100" dir="2700000" algn="tl" rotWithShape="0">
            <a:prstClr val="black">
              <a:alpha val="40000"/>
            </a:prstClr>
          </a:outerShdw>
        </a:effectLst>
      </dgm:spPr>
    </dgm:pt>
    <dgm:pt modelId="{FC039BAF-FA44-4D32-BBEA-C7C4B5C46FEC}" type="pres">
      <dgm:prSet presAssocID="{43F508B2-FB82-4184-BAA6-B46DA3779BD2}" presName="text_2" presStyleLbl="node1" presStyleIdx="1" presStyleCnt="4">
        <dgm:presLayoutVars>
          <dgm:bulletEnabled val="1"/>
        </dgm:presLayoutVars>
      </dgm:prSet>
      <dgm:spPr/>
    </dgm:pt>
    <dgm:pt modelId="{678C033F-6297-41BB-B0EE-849580C5F89B}" type="pres">
      <dgm:prSet presAssocID="{43F508B2-FB82-4184-BAA6-B46DA3779BD2}" presName="accent_2" presStyleCnt="0"/>
      <dgm:spPr/>
    </dgm:pt>
    <dgm:pt modelId="{30BF2F3A-D3AA-4156-BBA2-9E9D99502B61}" type="pres">
      <dgm:prSet presAssocID="{43F508B2-FB82-4184-BAA6-B46DA3779BD2}" presName="accentRepeatNode" presStyleLbl="solidFgAcc1" presStyleIdx="1" presStyleCnt="4"/>
      <dgm:spPr>
        <a:solidFill>
          <a:srgbClr val="FF6633"/>
        </a:solidFill>
        <a:ln w="38100">
          <a:solidFill>
            <a:schemeClr val="bg1"/>
          </a:solidFill>
        </a:ln>
        <a:effectLst>
          <a:outerShdw blurRad="50800" dist="38100" dir="2700000" algn="tl" rotWithShape="0">
            <a:prstClr val="black">
              <a:alpha val="40000"/>
            </a:prstClr>
          </a:outerShdw>
        </a:effectLst>
      </dgm:spPr>
    </dgm:pt>
    <dgm:pt modelId="{38440BBF-750D-461C-9897-06A52B0EB812}" type="pres">
      <dgm:prSet presAssocID="{612F0202-EACC-4772-BF0F-7057B3DABA6B}" presName="text_3" presStyleLbl="node1" presStyleIdx="2" presStyleCnt="4" custScaleY="122229">
        <dgm:presLayoutVars>
          <dgm:bulletEnabled val="1"/>
        </dgm:presLayoutVars>
      </dgm:prSet>
      <dgm:spPr/>
    </dgm:pt>
    <dgm:pt modelId="{353BFB5E-3AE7-4F9C-893A-FFB149DFD626}" type="pres">
      <dgm:prSet presAssocID="{612F0202-EACC-4772-BF0F-7057B3DABA6B}" presName="accent_3" presStyleCnt="0"/>
      <dgm:spPr/>
    </dgm:pt>
    <dgm:pt modelId="{B902DF1B-E189-4467-940A-82054C8F6624}" type="pres">
      <dgm:prSet presAssocID="{612F0202-EACC-4772-BF0F-7057B3DABA6B}" presName="accentRepeatNode" presStyleLbl="solidFgAcc1" presStyleIdx="2" presStyleCnt="4"/>
      <dgm:spPr>
        <a:solidFill>
          <a:srgbClr val="FF6633"/>
        </a:solidFill>
        <a:ln w="38100">
          <a:solidFill>
            <a:schemeClr val="bg1"/>
          </a:solidFill>
        </a:ln>
        <a:effectLst>
          <a:outerShdw blurRad="50800" dist="38100" dir="2700000" algn="tl" rotWithShape="0">
            <a:prstClr val="black">
              <a:alpha val="40000"/>
            </a:prstClr>
          </a:outerShdw>
        </a:effectLst>
      </dgm:spPr>
    </dgm:pt>
    <dgm:pt modelId="{6F2A4195-A679-4C7D-8C23-C051F2A5285E}" type="pres">
      <dgm:prSet presAssocID="{57CCDC91-B70A-4EEA-8A74-756D43FD7497}" presName="text_4" presStyleLbl="node1" presStyleIdx="3" presStyleCnt="4">
        <dgm:presLayoutVars>
          <dgm:bulletEnabled val="1"/>
        </dgm:presLayoutVars>
      </dgm:prSet>
      <dgm:spPr/>
    </dgm:pt>
    <dgm:pt modelId="{3FDF8BBB-1724-497A-9778-3DDD6CE28E2F}" type="pres">
      <dgm:prSet presAssocID="{57CCDC91-B70A-4EEA-8A74-756D43FD7497}" presName="accent_4" presStyleCnt="0"/>
      <dgm:spPr/>
    </dgm:pt>
    <dgm:pt modelId="{07DDBA44-4476-4B7E-8AA1-6A8EABA00F7E}" type="pres">
      <dgm:prSet presAssocID="{57CCDC91-B70A-4EEA-8A74-756D43FD7497}" presName="accentRepeatNode" presStyleLbl="solidFgAcc1" presStyleIdx="3" presStyleCnt="4"/>
      <dgm:spPr>
        <a:solidFill>
          <a:srgbClr val="FF6633"/>
        </a:solidFill>
        <a:ln w="38100">
          <a:solidFill>
            <a:schemeClr val="bg1"/>
          </a:solidFill>
        </a:ln>
        <a:effectLst>
          <a:outerShdw blurRad="50800" dist="38100" dir="2700000" algn="tl" rotWithShape="0">
            <a:prstClr val="black">
              <a:alpha val="40000"/>
            </a:prstClr>
          </a:outerShdw>
        </a:effectLst>
      </dgm:spPr>
    </dgm:pt>
  </dgm:ptLst>
  <dgm:cxnLst>
    <dgm:cxn modelId="{C3A74602-FD31-4E3B-AB48-1306D96ABADE}" srcId="{7D28B17B-843C-4058-AC2A-7FA8C7AF954A}" destId="{57CCDC91-B70A-4EEA-8A74-756D43FD7497}" srcOrd="3" destOrd="0" parTransId="{6189E704-2150-495B-ACD5-F74C6732729B}" sibTransId="{140B604B-3C73-4804-B24B-F8876DCDBB5D}"/>
    <dgm:cxn modelId="{87AB2505-931D-48D9-AC08-65C2A950744D}" type="presOf" srcId="{41B2AD25-2BBF-4D09-9A42-BE33A300B7FB}" destId="{D0615EC1-4805-4BCC-B784-2082A1DBA9F0}" srcOrd="0" destOrd="0" presId="urn:microsoft.com/office/officeart/2008/layout/VerticalCurvedList"/>
    <dgm:cxn modelId="{D82F4729-7940-42A9-8CE9-E90CA68FAB1B}" srcId="{7D28B17B-843C-4058-AC2A-7FA8C7AF954A}" destId="{43F508B2-FB82-4184-BAA6-B46DA3779BD2}" srcOrd="1" destOrd="0" parTransId="{0351EE5B-4C7B-4849-8437-8C6544D2B1C4}" sibTransId="{32939D5C-6340-4A0D-95DA-58CD3A7F79C4}"/>
    <dgm:cxn modelId="{1C02B533-DD3A-428C-A10A-BA39A2AC970A}" type="presOf" srcId="{612F0202-EACC-4772-BF0F-7057B3DABA6B}" destId="{38440BBF-750D-461C-9897-06A52B0EB812}" srcOrd="0" destOrd="0" presId="urn:microsoft.com/office/officeart/2008/layout/VerticalCurvedList"/>
    <dgm:cxn modelId="{51E9445E-3C8A-4A10-97E6-F4BA7C24F3DC}" srcId="{7D28B17B-843C-4058-AC2A-7FA8C7AF954A}" destId="{612F0202-EACC-4772-BF0F-7057B3DABA6B}" srcOrd="2" destOrd="0" parTransId="{6797B94E-2128-4A83-878C-D6A65139A93F}" sibTransId="{CEDD0D35-CD83-498A-A8A4-B12ECDE772EB}"/>
    <dgm:cxn modelId="{34D02768-2A3B-48CF-BAA3-B2402516B1C5}" srcId="{57CCDC91-B70A-4EEA-8A74-756D43FD7497}" destId="{0AAD5ADC-7F1D-4C50-8820-51A382EF19AF}" srcOrd="0" destOrd="0" parTransId="{B2974747-5856-45F2-8E01-E826C07D3C6C}" sibTransId="{EF0CB106-3026-4891-A837-93A8F8613A66}"/>
    <dgm:cxn modelId="{FF23197A-439C-425E-B0DB-A8296D2DD610}" type="presOf" srcId="{7D28B17B-843C-4058-AC2A-7FA8C7AF954A}" destId="{6B771033-1D42-4595-B351-48BE39EC4994}" srcOrd="0" destOrd="0" presId="urn:microsoft.com/office/officeart/2008/layout/VerticalCurvedList"/>
    <dgm:cxn modelId="{4D8CC2C2-EDFC-429B-97CC-BBC493008C3B}" type="presOf" srcId="{0AAD5ADC-7F1D-4C50-8820-51A382EF19AF}" destId="{6F2A4195-A679-4C7D-8C23-C051F2A5285E}" srcOrd="0" destOrd="1" presId="urn:microsoft.com/office/officeart/2008/layout/VerticalCurvedList"/>
    <dgm:cxn modelId="{9B1F7ECF-E941-4953-A15D-6109D33DFF30}" srcId="{7D28B17B-843C-4058-AC2A-7FA8C7AF954A}" destId="{33BEC1FB-6A2A-45BB-8936-7017C95CC5FB}" srcOrd="0" destOrd="0" parTransId="{B990C836-8B02-42D8-9E63-CEBA05331DE2}" sibTransId="{41B2AD25-2BBF-4D09-9A42-BE33A300B7FB}"/>
    <dgm:cxn modelId="{E4562EDA-261B-4CE4-A358-924C22BAA478}" type="presOf" srcId="{57CCDC91-B70A-4EEA-8A74-756D43FD7497}" destId="{6F2A4195-A679-4C7D-8C23-C051F2A5285E}" srcOrd="0" destOrd="0" presId="urn:microsoft.com/office/officeart/2008/layout/VerticalCurvedList"/>
    <dgm:cxn modelId="{6F85D9E1-D37E-46E4-8868-A6C0AC1290BA}" type="presOf" srcId="{33BEC1FB-6A2A-45BB-8936-7017C95CC5FB}" destId="{FFA57B4E-31B7-420C-B017-8847DEE3F595}" srcOrd="0" destOrd="0" presId="urn:microsoft.com/office/officeart/2008/layout/VerticalCurvedList"/>
    <dgm:cxn modelId="{1CB6FFF8-7121-4F4F-8AF0-E4A2F6F120B2}" type="presOf" srcId="{43F508B2-FB82-4184-BAA6-B46DA3779BD2}" destId="{FC039BAF-FA44-4D32-BBEA-C7C4B5C46FEC}" srcOrd="0" destOrd="0" presId="urn:microsoft.com/office/officeart/2008/layout/VerticalCurvedList"/>
    <dgm:cxn modelId="{E42484C7-BCDF-4125-AD83-8B9F7111C08A}" type="presParOf" srcId="{6B771033-1D42-4595-B351-48BE39EC4994}" destId="{1A01BF48-60EA-4FC3-848D-37BE75F32248}" srcOrd="0" destOrd="0" presId="urn:microsoft.com/office/officeart/2008/layout/VerticalCurvedList"/>
    <dgm:cxn modelId="{15CA3216-FBEC-422D-8A11-2CE473095774}" type="presParOf" srcId="{1A01BF48-60EA-4FC3-848D-37BE75F32248}" destId="{6DA36C53-4D5F-47F2-94D2-513295FBCEC5}" srcOrd="0" destOrd="0" presId="urn:microsoft.com/office/officeart/2008/layout/VerticalCurvedList"/>
    <dgm:cxn modelId="{1D735AE5-762D-4055-A711-899C54692C2C}" type="presParOf" srcId="{6DA36C53-4D5F-47F2-94D2-513295FBCEC5}" destId="{BC899073-10F4-408C-ADC6-9DC33C3E50EF}" srcOrd="0" destOrd="0" presId="urn:microsoft.com/office/officeart/2008/layout/VerticalCurvedList"/>
    <dgm:cxn modelId="{947E1A45-8156-40F3-A892-63C101399DBD}" type="presParOf" srcId="{6DA36C53-4D5F-47F2-94D2-513295FBCEC5}" destId="{D0615EC1-4805-4BCC-B784-2082A1DBA9F0}" srcOrd="1" destOrd="0" presId="urn:microsoft.com/office/officeart/2008/layout/VerticalCurvedList"/>
    <dgm:cxn modelId="{C8551272-0727-44F5-B7C3-B102F197567E}" type="presParOf" srcId="{6DA36C53-4D5F-47F2-94D2-513295FBCEC5}" destId="{BD0F33E5-F67A-452B-BC0B-0BB640B037F9}" srcOrd="2" destOrd="0" presId="urn:microsoft.com/office/officeart/2008/layout/VerticalCurvedList"/>
    <dgm:cxn modelId="{AD66066D-42CC-4BA8-BAD8-653F611A0748}" type="presParOf" srcId="{6DA36C53-4D5F-47F2-94D2-513295FBCEC5}" destId="{D49A314D-C348-45BE-9728-9F52B1308401}" srcOrd="3" destOrd="0" presId="urn:microsoft.com/office/officeart/2008/layout/VerticalCurvedList"/>
    <dgm:cxn modelId="{619FBC53-9AD3-480C-8767-3032CC24AB6A}" type="presParOf" srcId="{1A01BF48-60EA-4FC3-848D-37BE75F32248}" destId="{FFA57B4E-31B7-420C-B017-8847DEE3F595}" srcOrd="1" destOrd="0" presId="urn:microsoft.com/office/officeart/2008/layout/VerticalCurvedList"/>
    <dgm:cxn modelId="{8B7575CD-AFA3-4BDA-A7BD-4FB3CBC8513C}" type="presParOf" srcId="{1A01BF48-60EA-4FC3-848D-37BE75F32248}" destId="{A6EBD8CD-9643-4240-93E9-FD64490A9549}" srcOrd="2" destOrd="0" presId="urn:microsoft.com/office/officeart/2008/layout/VerticalCurvedList"/>
    <dgm:cxn modelId="{4ADAB2B8-C0C4-417A-8571-87DB074EFE3C}" type="presParOf" srcId="{A6EBD8CD-9643-4240-93E9-FD64490A9549}" destId="{4E96C02D-7545-410C-B361-A2D436322A9D}" srcOrd="0" destOrd="0" presId="urn:microsoft.com/office/officeart/2008/layout/VerticalCurvedList"/>
    <dgm:cxn modelId="{CF26E41D-704C-4176-9EAD-D67919F661F4}" type="presParOf" srcId="{1A01BF48-60EA-4FC3-848D-37BE75F32248}" destId="{FC039BAF-FA44-4D32-BBEA-C7C4B5C46FEC}" srcOrd="3" destOrd="0" presId="urn:microsoft.com/office/officeart/2008/layout/VerticalCurvedList"/>
    <dgm:cxn modelId="{AE0709F7-368B-4B18-BAF3-D106B9EF2C70}" type="presParOf" srcId="{1A01BF48-60EA-4FC3-848D-37BE75F32248}" destId="{678C033F-6297-41BB-B0EE-849580C5F89B}" srcOrd="4" destOrd="0" presId="urn:microsoft.com/office/officeart/2008/layout/VerticalCurvedList"/>
    <dgm:cxn modelId="{91F6D162-0805-4B35-8826-169FC66E4488}" type="presParOf" srcId="{678C033F-6297-41BB-B0EE-849580C5F89B}" destId="{30BF2F3A-D3AA-4156-BBA2-9E9D99502B61}" srcOrd="0" destOrd="0" presId="urn:microsoft.com/office/officeart/2008/layout/VerticalCurvedList"/>
    <dgm:cxn modelId="{D22340AD-9928-4041-A699-09B311F8B147}" type="presParOf" srcId="{1A01BF48-60EA-4FC3-848D-37BE75F32248}" destId="{38440BBF-750D-461C-9897-06A52B0EB812}" srcOrd="5" destOrd="0" presId="urn:microsoft.com/office/officeart/2008/layout/VerticalCurvedList"/>
    <dgm:cxn modelId="{8B88D4C1-F100-436E-9AB8-4F8437163348}" type="presParOf" srcId="{1A01BF48-60EA-4FC3-848D-37BE75F32248}" destId="{353BFB5E-3AE7-4F9C-893A-FFB149DFD626}" srcOrd="6" destOrd="0" presId="urn:microsoft.com/office/officeart/2008/layout/VerticalCurvedList"/>
    <dgm:cxn modelId="{9706D5AD-7D14-4B28-8427-229F81465A89}" type="presParOf" srcId="{353BFB5E-3AE7-4F9C-893A-FFB149DFD626}" destId="{B902DF1B-E189-4467-940A-82054C8F6624}" srcOrd="0" destOrd="0" presId="urn:microsoft.com/office/officeart/2008/layout/VerticalCurvedList"/>
    <dgm:cxn modelId="{5C2CEAA7-6B42-4E7F-8E15-089FDFD42A82}" type="presParOf" srcId="{1A01BF48-60EA-4FC3-848D-37BE75F32248}" destId="{6F2A4195-A679-4C7D-8C23-C051F2A5285E}" srcOrd="7" destOrd="0" presId="urn:microsoft.com/office/officeart/2008/layout/VerticalCurvedList"/>
    <dgm:cxn modelId="{16948FDB-143C-4C7C-9995-91C689B7A1C5}" type="presParOf" srcId="{1A01BF48-60EA-4FC3-848D-37BE75F32248}" destId="{3FDF8BBB-1724-497A-9778-3DDD6CE28E2F}" srcOrd="8" destOrd="0" presId="urn:microsoft.com/office/officeart/2008/layout/VerticalCurvedList"/>
    <dgm:cxn modelId="{A3AD6410-BF6E-4BD7-9CDE-7E4EEA9B484C}" type="presParOf" srcId="{3FDF8BBB-1724-497A-9778-3DDD6CE28E2F}" destId="{07DDBA44-4476-4B7E-8AA1-6A8EABA00F7E}"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F020-149E-49D2-9E71-E6E7D552333E}">
      <dsp:nvSpPr>
        <dsp:cNvPr id="0" name=""/>
        <dsp:cNvSpPr/>
      </dsp:nvSpPr>
      <dsp:spPr>
        <a:xfrm>
          <a:off x="1048779" y="754270"/>
          <a:ext cx="1477194" cy="1477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0AB69-E4D9-4326-8469-DDD46E8E94DC}">
      <dsp:nvSpPr>
        <dsp:cNvPr id="0" name=""/>
        <dsp:cNvSpPr/>
      </dsp:nvSpPr>
      <dsp:spPr>
        <a:xfrm>
          <a:off x="14604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Raise hand to enter queue – then unmute when called upon</a:t>
          </a:r>
        </a:p>
      </dsp:txBody>
      <dsp:txXfrm>
        <a:off x="146049" y="2619316"/>
        <a:ext cx="3282655" cy="720000"/>
      </dsp:txXfrm>
    </dsp:sp>
    <dsp:sp modelId="{065AE336-4380-4C84-A674-CF9EDAD8E718}">
      <dsp:nvSpPr>
        <dsp:cNvPr id="0" name=""/>
        <dsp:cNvSpPr/>
      </dsp:nvSpPr>
      <dsp:spPr>
        <a:xfrm>
          <a:off x="4905900" y="754270"/>
          <a:ext cx="1477194" cy="1477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0A529-CF80-42FB-8961-528866FDF05F}">
      <dsp:nvSpPr>
        <dsp:cNvPr id="0" name=""/>
        <dsp:cNvSpPr/>
      </dsp:nvSpPr>
      <dsp:spPr>
        <a:xfrm>
          <a:off x="400316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Mute when not speaking</a:t>
          </a:r>
        </a:p>
      </dsp:txBody>
      <dsp:txXfrm>
        <a:off x="4003169" y="2619316"/>
        <a:ext cx="3282655" cy="720000"/>
      </dsp:txXfrm>
    </dsp:sp>
    <dsp:sp modelId="{4722D7C9-8B33-407F-B517-621A46DA06B6}">
      <dsp:nvSpPr>
        <dsp:cNvPr id="0" name=""/>
        <dsp:cNvSpPr/>
      </dsp:nvSpPr>
      <dsp:spPr>
        <a:xfrm>
          <a:off x="8763020" y="754270"/>
          <a:ext cx="1477194" cy="1477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F3BA6-B38C-41CE-BA47-37792853838E}">
      <dsp:nvSpPr>
        <dsp:cNvPr id="0" name=""/>
        <dsp:cNvSpPr/>
      </dsp:nvSpPr>
      <dsp:spPr>
        <a:xfrm>
          <a:off x="786028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Zoom in &amp; out of documents</a:t>
          </a:r>
        </a:p>
      </dsp:txBody>
      <dsp:txXfrm>
        <a:off x="7860289" y="2619316"/>
        <a:ext cx="328265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AF9F6-DA79-DA44-A168-FE6B533F110C}">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30EDA-6541-EC46-AFA4-C72701245F7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3rd Party Solicitation Update</a:t>
          </a:r>
        </a:p>
      </dsp:txBody>
      <dsp:txXfrm>
        <a:off x="0" y="0"/>
        <a:ext cx="6263640" cy="1376171"/>
      </dsp:txXfrm>
    </dsp:sp>
    <dsp:sp modelId="{17CF5615-896A-D344-9CE6-B7A1090B4997}">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87127-942B-1640-8C1E-FB4E43B6FE06}">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a:t>Groundrules update</a:t>
          </a:r>
        </a:p>
      </dsp:txBody>
      <dsp:txXfrm>
        <a:off x="0" y="1376171"/>
        <a:ext cx="6263640" cy="1376171"/>
      </dsp:txXfrm>
    </dsp:sp>
    <dsp:sp modelId="{A2D28930-B748-7E46-AA82-CC2386FBC0B0}">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D7821-5F4D-A64B-8C27-386F7730653D}">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mj-lt"/>
            <a:buNone/>
          </a:pPr>
          <a:r>
            <a:rPr lang="en-US" sz="2700" kern="1200"/>
            <a:t>Filing Template for Biz Plans/4 Year Applications</a:t>
          </a:r>
        </a:p>
      </dsp:txBody>
      <dsp:txXfrm>
        <a:off x="0" y="2752343"/>
        <a:ext cx="6263640" cy="1376171"/>
      </dsp:txXfrm>
    </dsp:sp>
    <dsp:sp modelId="{CC528D03-1697-EE4D-A22D-54C9AA8FA5EB}">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DF4D4-C3A3-E744-A133-CA28B73FB186}">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Topics for next full CAEECC meeting (12/2) including discussion on preparations for February Biz Plans/4 Year Applications</a:t>
          </a:r>
        </a:p>
      </dsp:txBody>
      <dsp:txXfrm>
        <a:off x="0" y="4128515"/>
        <a:ext cx="6263640" cy="1376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0D778-F65C-422D-9E5A-B68D47B1063E}">
      <dsp:nvSpPr>
        <dsp:cNvPr id="0" name=""/>
        <dsp:cNvSpPr/>
      </dsp:nvSpPr>
      <dsp:spPr>
        <a:xfrm>
          <a:off x="7364089" y="1043191"/>
          <a:ext cx="1877689" cy="4470504"/>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r>
            <a:rPr lang="en-US" sz="1400" b="1" kern="1200" dirty="0"/>
            <a:t>Data</a:t>
          </a:r>
          <a:r>
            <a:rPr lang="en-US" sz="1400" kern="1200" dirty="0"/>
            <a:t> – Total System Benefit now required as primary goals metric</a:t>
          </a:r>
        </a:p>
        <a:p>
          <a:pPr marL="0" lvl="0" indent="0" algn="r" defTabSz="622300">
            <a:lnSpc>
              <a:spcPct val="90000"/>
            </a:lnSpc>
            <a:spcBef>
              <a:spcPct val="0"/>
            </a:spcBef>
            <a:spcAft>
              <a:spcPct val="35000"/>
            </a:spcAft>
            <a:buNone/>
          </a:pPr>
          <a:r>
            <a:rPr lang="en-US" sz="1400" b="1" kern="1200" dirty="0"/>
            <a:t>Structure</a:t>
          </a:r>
          <a:r>
            <a:rPr lang="en-US" sz="1400" kern="1200" dirty="0"/>
            <a:t> - 8 Year Business Plan anticipated to be like Executive Summary with out-year projections, while 4 Year Application will include detailed descriptions, strategies, and expectations with regional and historical context </a:t>
          </a:r>
        </a:p>
      </dsp:txBody>
      <dsp:txXfrm>
        <a:off x="7602180" y="1043191"/>
        <a:ext cx="1639598" cy="4470504"/>
      </dsp:txXfrm>
    </dsp:sp>
    <dsp:sp modelId="{33015C6A-CC0C-4CFB-8D50-930EE0A7B142}">
      <dsp:nvSpPr>
        <dsp:cNvPr id="0" name=""/>
        <dsp:cNvSpPr/>
      </dsp:nvSpPr>
      <dsp:spPr>
        <a:xfrm>
          <a:off x="7364089" y="0"/>
          <a:ext cx="1877689" cy="1043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b="1" kern="1200" dirty="0"/>
            <a:t>Key Elements</a:t>
          </a:r>
        </a:p>
      </dsp:txBody>
      <dsp:txXfrm>
        <a:off x="7364089" y="0"/>
        <a:ext cx="1877689" cy="1043191"/>
      </dsp:txXfrm>
    </dsp:sp>
    <dsp:sp modelId="{EF5E9EC8-693D-499E-AA3E-15DF10A511BE}">
      <dsp:nvSpPr>
        <dsp:cNvPr id="0" name=""/>
        <dsp:cNvSpPr/>
      </dsp:nvSpPr>
      <dsp:spPr>
        <a:xfrm>
          <a:off x="5486399" y="1043191"/>
          <a:ext cx="1877689" cy="4172765"/>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r>
            <a:rPr lang="en-US" sz="1400" b="1" kern="1200" dirty="0"/>
            <a:t>Data</a:t>
          </a:r>
          <a:r>
            <a:rPr lang="en-US" sz="1400" kern="1200" dirty="0"/>
            <a:t> - PAs have offered spreadsheets for 2024-31 Business Plans based on most recent ABAL requirements</a:t>
          </a:r>
        </a:p>
        <a:p>
          <a:pPr marL="0" lvl="0" indent="0" algn="r" defTabSz="622300">
            <a:lnSpc>
              <a:spcPct val="90000"/>
            </a:lnSpc>
            <a:spcBef>
              <a:spcPct val="0"/>
            </a:spcBef>
            <a:spcAft>
              <a:spcPct val="35000"/>
            </a:spcAft>
            <a:buNone/>
          </a:pPr>
          <a:r>
            <a:rPr lang="en-US" sz="1400" b="1" kern="1200" dirty="0"/>
            <a:t>Narrative</a:t>
          </a:r>
          <a:r>
            <a:rPr lang="en-US" sz="1400" kern="1200" dirty="0"/>
            <a:t> - PAs have offered outlines that comprise the information in Attachment A in more streamlined flow</a:t>
          </a:r>
        </a:p>
        <a:p>
          <a:pPr marL="0" lvl="0" indent="0" algn="r" defTabSz="622300">
            <a:lnSpc>
              <a:spcPct val="90000"/>
            </a:lnSpc>
            <a:spcBef>
              <a:spcPct val="0"/>
            </a:spcBef>
            <a:spcAft>
              <a:spcPct val="35000"/>
            </a:spcAft>
            <a:buNone/>
          </a:pPr>
          <a:r>
            <a:rPr lang="en-US" sz="1400" kern="1200" dirty="0"/>
            <a:t>Expecting Finalized Templates by mid Sept. Sept 31, 2021 is Due Date</a:t>
          </a:r>
        </a:p>
      </dsp:txBody>
      <dsp:txXfrm>
        <a:off x="5724490" y="1043191"/>
        <a:ext cx="1639598" cy="4172765"/>
      </dsp:txXfrm>
    </dsp:sp>
    <dsp:sp modelId="{959EDB07-3224-4528-8C1C-966178A68C19}">
      <dsp:nvSpPr>
        <dsp:cNvPr id="0" name=""/>
        <dsp:cNvSpPr/>
      </dsp:nvSpPr>
      <dsp:spPr>
        <a:xfrm>
          <a:off x="5486399" y="151626"/>
          <a:ext cx="1877689" cy="894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b="1" kern="1200" dirty="0"/>
            <a:t>Draft Template Status</a:t>
          </a:r>
        </a:p>
      </dsp:txBody>
      <dsp:txXfrm>
        <a:off x="5486399" y="151626"/>
        <a:ext cx="1877689" cy="894321"/>
      </dsp:txXfrm>
    </dsp:sp>
    <dsp:sp modelId="{34E6AA05-5AA9-48BC-9D19-9F8FA8E765E7}">
      <dsp:nvSpPr>
        <dsp:cNvPr id="0" name=""/>
        <dsp:cNvSpPr/>
      </dsp:nvSpPr>
      <dsp:spPr>
        <a:xfrm>
          <a:off x="3608710" y="1043191"/>
          <a:ext cx="1877689" cy="3874474"/>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r>
            <a:rPr lang="en-US" sz="1400" b="1" kern="1200" dirty="0"/>
            <a:t>CAEECC</a:t>
          </a:r>
          <a:r>
            <a:rPr lang="en-US" sz="1400" kern="1200" dirty="0"/>
            <a:t> Stakeholders provided feedback to ED suggesting additional and/or clarification of various elements</a:t>
          </a:r>
        </a:p>
        <a:p>
          <a:pPr marL="0" lvl="0" indent="0" algn="r" defTabSz="622300">
            <a:lnSpc>
              <a:spcPct val="90000"/>
            </a:lnSpc>
            <a:spcBef>
              <a:spcPct val="0"/>
            </a:spcBef>
            <a:spcAft>
              <a:spcPct val="35000"/>
            </a:spcAft>
            <a:buNone/>
          </a:pPr>
          <a:r>
            <a:rPr lang="en-US" sz="1400" b="1" kern="1200" dirty="0"/>
            <a:t>PAs</a:t>
          </a:r>
          <a:r>
            <a:rPr lang="en-US" sz="1400" kern="1200" dirty="0"/>
            <a:t> used final guidance released by ED on July 15 to iterate on templates among each other and with ED</a:t>
          </a:r>
        </a:p>
      </dsp:txBody>
      <dsp:txXfrm>
        <a:off x="3846801" y="1043191"/>
        <a:ext cx="1639598" cy="3874474"/>
      </dsp:txXfrm>
    </dsp:sp>
    <dsp:sp modelId="{07824C45-5C61-4CDD-865E-EA2FE35C1AE5}">
      <dsp:nvSpPr>
        <dsp:cNvPr id="0" name=""/>
        <dsp:cNvSpPr/>
      </dsp:nvSpPr>
      <dsp:spPr>
        <a:xfrm>
          <a:off x="3608710" y="298290"/>
          <a:ext cx="1877689" cy="7449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b="1" kern="1200" dirty="0"/>
            <a:t>Final Attachment A Guidance</a:t>
          </a:r>
        </a:p>
      </dsp:txBody>
      <dsp:txXfrm>
        <a:off x="3608710" y="298290"/>
        <a:ext cx="1877689" cy="744900"/>
      </dsp:txXfrm>
    </dsp:sp>
    <dsp:sp modelId="{4EFFB530-CE82-4A99-998D-CE8191E1712B}">
      <dsp:nvSpPr>
        <dsp:cNvPr id="0" name=""/>
        <dsp:cNvSpPr/>
      </dsp:nvSpPr>
      <dsp:spPr>
        <a:xfrm>
          <a:off x="1731021" y="1043191"/>
          <a:ext cx="1877689" cy="3576183"/>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r>
            <a:rPr lang="en-US" sz="1400" b="1" kern="1200" dirty="0"/>
            <a:t>PUC</a:t>
          </a:r>
          <a:r>
            <a:rPr lang="en-US" sz="1400" kern="1200" dirty="0"/>
            <a:t> Provided guidance on content for           8 Year Business Plans and             4 Year Portfolio Applications</a:t>
          </a:r>
        </a:p>
        <a:p>
          <a:pPr marL="0" lvl="0" indent="0" algn="r" defTabSz="622300">
            <a:lnSpc>
              <a:spcPct val="90000"/>
            </a:lnSpc>
            <a:spcBef>
              <a:spcPct val="0"/>
            </a:spcBef>
            <a:spcAft>
              <a:spcPct val="35000"/>
            </a:spcAft>
            <a:buNone/>
          </a:pPr>
          <a:endParaRPr lang="en-US" sz="1400" kern="1200" dirty="0"/>
        </a:p>
        <a:p>
          <a:pPr marL="0" lvl="0" indent="0" algn="r" defTabSz="622300">
            <a:lnSpc>
              <a:spcPct val="90000"/>
            </a:lnSpc>
            <a:spcBef>
              <a:spcPct val="0"/>
            </a:spcBef>
            <a:spcAft>
              <a:spcPct val="35000"/>
            </a:spcAft>
            <a:buNone/>
          </a:pPr>
          <a:r>
            <a:rPr lang="en-US" sz="1400" kern="1200" dirty="0"/>
            <a:t>Delegated to CAEECC and ED to collaborate on Templates</a:t>
          </a:r>
        </a:p>
      </dsp:txBody>
      <dsp:txXfrm>
        <a:off x="1969112" y="1043191"/>
        <a:ext cx="1639598" cy="3576183"/>
      </dsp:txXfrm>
    </dsp:sp>
    <dsp:sp modelId="{68622624-C0FB-479F-8781-87E598D13F4D}">
      <dsp:nvSpPr>
        <dsp:cNvPr id="0" name=""/>
        <dsp:cNvSpPr/>
      </dsp:nvSpPr>
      <dsp:spPr>
        <a:xfrm>
          <a:off x="1731021" y="447160"/>
          <a:ext cx="1877689" cy="596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b="1" kern="1200" dirty="0"/>
            <a:t>D.21-05-031 Attachment A</a:t>
          </a:r>
        </a:p>
      </dsp:txBody>
      <dsp:txXfrm>
        <a:off x="1731021" y="447160"/>
        <a:ext cx="1877689" cy="596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Equity and Market Support Metrics Working Groups</a:t>
          </a:r>
          <a:endParaRPr lang="en-US" sz="4000" kern="1200" dirty="0"/>
        </a:p>
      </dsp:txBody>
      <dsp:txXfrm>
        <a:off x="0" y="0"/>
        <a:ext cx="6263640" cy="2752343"/>
      </dsp:txXfrm>
    </dsp:sp>
    <dsp:sp modelId="{3F3B0343-61A8-9141-BED8-A5A10693F7F3}">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DA279-8B0A-5C49-869A-394E6FBF644D}">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Upcoming two-year evaluation of CAEECC composition and possible invitations for new Members</a:t>
          </a:r>
        </a:p>
      </dsp:txBody>
      <dsp:txXfrm>
        <a:off x="0" y="2752343"/>
        <a:ext cx="6263640" cy="2752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5795C-E651-4860-A630-28EF1BF19A26}">
      <dsp:nvSpPr>
        <dsp:cNvPr id="0" name=""/>
        <dsp:cNvSpPr/>
      </dsp:nvSpPr>
      <dsp:spPr>
        <a:xfrm>
          <a:off x="0" y="65023"/>
          <a:ext cx="4997116" cy="437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Resource Acquisition</a:t>
          </a:r>
        </a:p>
      </dsp:txBody>
      <dsp:txXfrm>
        <a:off x="21361" y="86384"/>
        <a:ext cx="4954394" cy="394858"/>
      </dsp:txXfrm>
    </dsp:sp>
    <dsp:sp modelId="{18A42A8A-7012-4565-9EE2-709B50BE3DA6}">
      <dsp:nvSpPr>
        <dsp:cNvPr id="0" name=""/>
        <dsp:cNvSpPr/>
      </dsp:nvSpPr>
      <dsp:spPr>
        <a:xfrm>
          <a:off x="0" y="502603"/>
          <a:ext cx="4997116"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5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solidFill>
                <a:srgbClr val="000000"/>
              </a:solidFill>
            </a:rPr>
            <a:t>Statewide</a:t>
          </a:r>
        </a:p>
        <a:p>
          <a:pPr marL="114300" lvl="1" indent="-114300" algn="l" defTabSz="577850">
            <a:lnSpc>
              <a:spcPct val="90000"/>
            </a:lnSpc>
            <a:spcBef>
              <a:spcPct val="0"/>
            </a:spcBef>
            <a:spcAft>
              <a:spcPct val="20000"/>
            </a:spcAft>
            <a:buChar char="•"/>
          </a:pPr>
          <a:r>
            <a:rPr lang="en-US" sz="1300" kern="1200" dirty="0">
              <a:solidFill>
                <a:srgbClr val="000000"/>
              </a:solidFill>
            </a:rPr>
            <a:t>Local 3P</a:t>
          </a:r>
        </a:p>
        <a:p>
          <a:pPr marL="114300" lvl="1" indent="-114300" algn="l" defTabSz="577850">
            <a:lnSpc>
              <a:spcPct val="90000"/>
            </a:lnSpc>
            <a:spcBef>
              <a:spcPct val="0"/>
            </a:spcBef>
            <a:spcAft>
              <a:spcPct val="20000"/>
            </a:spcAft>
            <a:buChar char="•"/>
          </a:pPr>
          <a:r>
            <a:rPr lang="en-US" sz="1300" kern="1200" dirty="0">
              <a:solidFill>
                <a:srgbClr val="000000"/>
              </a:solidFill>
            </a:rPr>
            <a:t>Local SCE run</a:t>
          </a:r>
        </a:p>
      </dsp:txBody>
      <dsp:txXfrm>
        <a:off x="0" y="502603"/>
        <a:ext cx="4997116" cy="738990"/>
      </dsp:txXfrm>
    </dsp:sp>
    <dsp:sp modelId="{AC10CBEB-94BB-4ED4-9380-38A0F0916722}">
      <dsp:nvSpPr>
        <dsp:cNvPr id="0" name=""/>
        <dsp:cNvSpPr/>
      </dsp:nvSpPr>
      <dsp:spPr>
        <a:xfrm>
          <a:off x="0" y="1241593"/>
          <a:ext cx="4997116" cy="437580"/>
        </a:xfrm>
        <a:prstGeom prst="roundRect">
          <a:avLst/>
        </a:prstGeom>
        <a:solidFill>
          <a:schemeClr val="accent3">
            <a:hueOff val="3587972"/>
            <a:satOff val="-3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Market Support</a:t>
          </a:r>
          <a:endParaRPr lang="en-US" sz="1700" kern="1200" dirty="0"/>
        </a:p>
      </dsp:txBody>
      <dsp:txXfrm>
        <a:off x="21361" y="1262954"/>
        <a:ext cx="4954394" cy="394858"/>
      </dsp:txXfrm>
    </dsp:sp>
    <dsp:sp modelId="{FDFF388F-E0AD-4F15-B138-54232E61989B}">
      <dsp:nvSpPr>
        <dsp:cNvPr id="0" name=""/>
        <dsp:cNvSpPr/>
      </dsp:nvSpPr>
      <dsp:spPr>
        <a:xfrm>
          <a:off x="0" y="1728133"/>
          <a:ext cx="4997116" cy="437580"/>
        </a:xfrm>
        <a:prstGeom prst="roundRect">
          <a:avLst/>
        </a:prstGeom>
        <a:solidFill>
          <a:schemeClr val="accent3">
            <a:hueOff val="7175944"/>
            <a:satOff val="-6904"/>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Equity</a:t>
          </a:r>
          <a:endParaRPr lang="en-US" sz="1700" kern="1200" dirty="0"/>
        </a:p>
      </dsp:txBody>
      <dsp:txXfrm>
        <a:off x="21361" y="1749494"/>
        <a:ext cx="4954394" cy="394858"/>
      </dsp:txXfrm>
    </dsp:sp>
    <dsp:sp modelId="{0DC2FE47-8F83-41C7-A926-09BB4EEA8DAD}">
      <dsp:nvSpPr>
        <dsp:cNvPr id="0" name=""/>
        <dsp:cNvSpPr/>
      </dsp:nvSpPr>
      <dsp:spPr>
        <a:xfrm>
          <a:off x="0" y="2214673"/>
          <a:ext cx="4997116" cy="437580"/>
        </a:xfrm>
        <a:prstGeom prst="roundRect">
          <a:avLst/>
        </a:prstGeom>
        <a:solidFill>
          <a:schemeClr val="accent3">
            <a:hueOff val="10763915"/>
            <a:satOff val="-10356"/>
            <a:lumOff val="-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Codes and Standards</a:t>
          </a:r>
          <a:endParaRPr lang="en-US" sz="1700" kern="1200" dirty="0"/>
        </a:p>
      </dsp:txBody>
      <dsp:txXfrm>
        <a:off x="21361" y="2236034"/>
        <a:ext cx="4954394" cy="394858"/>
      </dsp:txXfrm>
    </dsp:sp>
    <dsp:sp modelId="{0054E4D3-73A8-48F1-BCB8-0A103AC66018}">
      <dsp:nvSpPr>
        <dsp:cNvPr id="0" name=""/>
        <dsp:cNvSpPr/>
      </dsp:nvSpPr>
      <dsp:spPr>
        <a:xfrm>
          <a:off x="0" y="2701213"/>
          <a:ext cx="4997116" cy="437580"/>
        </a:xfrm>
        <a:prstGeom prst="roundRect">
          <a:avLst/>
        </a:prstGeom>
        <a:solidFill>
          <a:schemeClr val="accent3">
            <a:hueOff val="14351887"/>
            <a:satOff val="-13808"/>
            <a:lumOff val="-3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Other</a:t>
          </a:r>
          <a:endParaRPr lang="en-US" sz="1700" kern="1200" dirty="0"/>
        </a:p>
      </dsp:txBody>
      <dsp:txXfrm>
        <a:off x="21361" y="2722574"/>
        <a:ext cx="4954394" cy="394858"/>
      </dsp:txXfrm>
    </dsp:sp>
    <dsp:sp modelId="{CA324D6C-2595-48EF-9277-3DC021B9EBCC}">
      <dsp:nvSpPr>
        <dsp:cNvPr id="0" name=""/>
        <dsp:cNvSpPr/>
      </dsp:nvSpPr>
      <dsp:spPr>
        <a:xfrm>
          <a:off x="0" y="3138793"/>
          <a:ext cx="4997116" cy="483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5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solidFill>
                <a:srgbClr val="000000"/>
              </a:solidFill>
            </a:rPr>
            <a:t>AB841</a:t>
          </a:r>
          <a:endParaRPr lang="en-US" sz="1300" kern="1200" dirty="0">
            <a:solidFill>
              <a:srgbClr val="000000"/>
            </a:solidFill>
          </a:endParaRPr>
        </a:p>
        <a:p>
          <a:pPr marL="114300" lvl="1" indent="-114300" algn="l" defTabSz="577850">
            <a:lnSpc>
              <a:spcPct val="90000"/>
            </a:lnSpc>
            <a:spcBef>
              <a:spcPct val="0"/>
            </a:spcBef>
            <a:spcAft>
              <a:spcPct val="20000"/>
            </a:spcAft>
            <a:buChar char="•"/>
          </a:pPr>
          <a:r>
            <a:rPr lang="en-US" sz="1300" kern="1200" dirty="0">
              <a:solidFill>
                <a:srgbClr val="000000"/>
              </a:solidFill>
            </a:rPr>
            <a:t>Market Transformation</a:t>
          </a:r>
        </a:p>
      </dsp:txBody>
      <dsp:txXfrm>
        <a:off x="0" y="3138793"/>
        <a:ext cx="4997116" cy="483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EBCE-40C6-6244-A101-7B30E6A9732E}">
      <dsp:nvSpPr>
        <dsp:cNvPr id="0" name=""/>
        <dsp:cNvSpPr/>
      </dsp:nvSpPr>
      <dsp:spPr>
        <a:xfrm>
          <a:off x="2868" y="301857"/>
          <a:ext cx="2796381" cy="1106243"/>
        </a:xfrm>
        <a:prstGeom prst="rect">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Resource</a:t>
          </a:r>
        </a:p>
      </dsp:txBody>
      <dsp:txXfrm>
        <a:off x="2868" y="301857"/>
        <a:ext cx="2796381" cy="1106243"/>
      </dsp:txXfrm>
    </dsp:sp>
    <dsp:sp modelId="{77D96680-DF8B-E648-B687-360BA4937395}">
      <dsp:nvSpPr>
        <dsp:cNvPr id="0" name=""/>
        <dsp:cNvSpPr/>
      </dsp:nvSpPr>
      <dsp:spPr>
        <a:xfrm>
          <a:off x="2868" y="1408100"/>
          <a:ext cx="2796381" cy="370870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SM/Med Business</a:t>
          </a:r>
        </a:p>
        <a:p>
          <a:pPr marL="285750" lvl="1" indent="-285750" algn="l" defTabSz="1422400">
            <a:lnSpc>
              <a:spcPct val="90000"/>
            </a:lnSpc>
            <a:spcBef>
              <a:spcPct val="0"/>
            </a:spcBef>
            <a:spcAft>
              <a:spcPct val="15000"/>
            </a:spcAft>
            <a:buChar char="•"/>
          </a:pPr>
          <a:r>
            <a:rPr lang="en-US" sz="3200" kern="1200" dirty="0"/>
            <a:t>Other?</a:t>
          </a:r>
        </a:p>
      </dsp:txBody>
      <dsp:txXfrm>
        <a:off x="2868" y="1408100"/>
        <a:ext cx="2796381" cy="3708709"/>
      </dsp:txXfrm>
    </dsp:sp>
    <dsp:sp modelId="{C0DCDE68-C5CC-EF46-8666-CD9C3093F237}">
      <dsp:nvSpPr>
        <dsp:cNvPr id="0" name=""/>
        <dsp:cNvSpPr/>
      </dsp:nvSpPr>
      <dsp:spPr>
        <a:xfrm>
          <a:off x="3190742" y="301857"/>
          <a:ext cx="2796381" cy="1106243"/>
        </a:xfrm>
        <a:prstGeom prst="rect">
          <a:avLst/>
        </a:prstGeom>
        <a:solidFill>
          <a:schemeClr val="accent3">
            <a:shade val="80000"/>
            <a:hueOff val="129413"/>
            <a:satOff val="-11592"/>
            <a:lumOff val="17663"/>
            <a:alphaOff val="0"/>
          </a:schemeClr>
        </a:solidFill>
        <a:ln w="25400" cap="flat" cmpd="sng" algn="ctr">
          <a:solidFill>
            <a:schemeClr val="accent3">
              <a:shade val="80000"/>
              <a:hueOff val="129413"/>
              <a:satOff val="-11592"/>
              <a:lumOff val="176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Market Support</a:t>
          </a:r>
        </a:p>
      </dsp:txBody>
      <dsp:txXfrm>
        <a:off x="3190742" y="301857"/>
        <a:ext cx="2796381" cy="1106243"/>
      </dsp:txXfrm>
    </dsp:sp>
    <dsp:sp modelId="{11ACF21F-2CDA-6B49-AD62-A1CFD8231882}">
      <dsp:nvSpPr>
        <dsp:cNvPr id="0" name=""/>
        <dsp:cNvSpPr/>
      </dsp:nvSpPr>
      <dsp:spPr>
        <a:xfrm>
          <a:off x="3190742" y="1408100"/>
          <a:ext cx="2796381" cy="370870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Codes &amp; Standards</a:t>
          </a:r>
        </a:p>
        <a:p>
          <a:pPr marL="285750" lvl="1" indent="-285750" algn="l" defTabSz="1422400">
            <a:lnSpc>
              <a:spcPct val="90000"/>
            </a:lnSpc>
            <a:spcBef>
              <a:spcPct val="0"/>
            </a:spcBef>
            <a:spcAft>
              <a:spcPct val="15000"/>
            </a:spcAft>
            <a:buChar char="•"/>
          </a:pPr>
          <a:r>
            <a:rPr lang="en-US" sz="3200" kern="1200" dirty="0"/>
            <a:t>Green Labeling</a:t>
          </a:r>
        </a:p>
        <a:p>
          <a:pPr marL="285750" lvl="1" indent="-285750" algn="l" defTabSz="1422400">
            <a:lnSpc>
              <a:spcPct val="90000"/>
            </a:lnSpc>
            <a:spcBef>
              <a:spcPct val="0"/>
            </a:spcBef>
            <a:spcAft>
              <a:spcPct val="15000"/>
            </a:spcAft>
            <a:buChar char="•"/>
          </a:pPr>
          <a:r>
            <a:rPr lang="en-US" sz="3200" kern="1200" dirty="0"/>
            <a:t>Other</a:t>
          </a:r>
        </a:p>
        <a:p>
          <a:pPr marL="285750" lvl="1" indent="-285750" algn="l" defTabSz="1422400">
            <a:lnSpc>
              <a:spcPct val="90000"/>
            </a:lnSpc>
            <a:spcBef>
              <a:spcPct val="0"/>
            </a:spcBef>
            <a:spcAft>
              <a:spcPct val="15000"/>
            </a:spcAft>
            <a:buChar char="•"/>
          </a:pPr>
          <a:endParaRPr lang="en-US" sz="3200" kern="1200" dirty="0"/>
        </a:p>
      </dsp:txBody>
      <dsp:txXfrm>
        <a:off x="3190742" y="1408100"/>
        <a:ext cx="2796381" cy="3708709"/>
      </dsp:txXfrm>
    </dsp:sp>
    <dsp:sp modelId="{EF35CC46-C760-914A-8054-852C586B462A}">
      <dsp:nvSpPr>
        <dsp:cNvPr id="0" name=""/>
        <dsp:cNvSpPr/>
      </dsp:nvSpPr>
      <dsp:spPr>
        <a:xfrm>
          <a:off x="6378617" y="301857"/>
          <a:ext cx="2796381" cy="1106243"/>
        </a:xfrm>
        <a:prstGeom prst="rect">
          <a:avLst/>
        </a:prstGeom>
        <a:solidFill>
          <a:schemeClr val="accent3">
            <a:shade val="80000"/>
            <a:hueOff val="258825"/>
            <a:satOff val="-23184"/>
            <a:lumOff val="35327"/>
            <a:alphaOff val="0"/>
          </a:schemeClr>
        </a:solidFill>
        <a:ln w="25400" cap="flat" cmpd="sng" algn="ctr">
          <a:solidFill>
            <a:schemeClr val="accent3">
              <a:shade val="80000"/>
              <a:hueOff val="258825"/>
              <a:satOff val="-23184"/>
              <a:lumOff val="353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Equity</a:t>
          </a:r>
        </a:p>
      </dsp:txBody>
      <dsp:txXfrm>
        <a:off x="6378617" y="301857"/>
        <a:ext cx="2796381" cy="1106243"/>
      </dsp:txXfrm>
    </dsp:sp>
    <dsp:sp modelId="{0E03492E-1E16-0741-8BBF-BEFA2F34F05F}">
      <dsp:nvSpPr>
        <dsp:cNvPr id="0" name=""/>
        <dsp:cNvSpPr/>
      </dsp:nvSpPr>
      <dsp:spPr>
        <a:xfrm>
          <a:off x="6378617" y="1408100"/>
          <a:ext cx="2796381" cy="370870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BAMBE</a:t>
          </a:r>
        </a:p>
        <a:p>
          <a:pPr marL="285750" lvl="1" indent="-285750" algn="l" defTabSz="1422400">
            <a:lnSpc>
              <a:spcPct val="90000"/>
            </a:lnSpc>
            <a:spcBef>
              <a:spcPct val="0"/>
            </a:spcBef>
            <a:spcAft>
              <a:spcPct val="15000"/>
            </a:spcAft>
            <a:buChar char="•"/>
          </a:pPr>
          <a:r>
            <a:rPr lang="en-US" sz="3200" kern="1200" dirty="0"/>
            <a:t>Home+</a:t>
          </a:r>
        </a:p>
        <a:p>
          <a:pPr marL="285750" lvl="1" indent="-285750" algn="l" defTabSz="1422400">
            <a:lnSpc>
              <a:spcPct val="90000"/>
            </a:lnSpc>
            <a:spcBef>
              <a:spcPct val="0"/>
            </a:spcBef>
            <a:spcAft>
              <a:spcPct val="15000"/>
            </a:spcAft>
            <a:buChar char="•"/>
          </a:pPr>
          <a:r>
            <a:rPr lang="en-US" sz="3200" kern="1200" dirty="0"/>
            <a:t>WU$ave?</a:t>
          </a:r>
        </a:p>
        <a:p>
          <a:pPr marL="285750" lvl="1" indent="-285750" algn="l" defTabSz="1422400">
            <a:lnSpc>
              <a:spcPct val="90000"/>
            </a:lnSpc>
            <a:spcBef>
              <a:spcPct val="0"/>
            </a:spcBef>
            <a:spcAft>
              <a:spcPct val="15000"/>
            </a:spcAft>
            <a:buChar char="•"/>
          </a:pPr>
          <a:r>
            <a:rPr lang="en-US" sz="3200" kern="1200" dirty="0"/>
            <a:t>Business Finance (MAF?)</a:t>
          </a:r>
        </a:p>
        <a:p>
          <a:pPr marL="285750" lvl="1" indent="-285750" algn="l" defTabSz="1422400">
            <a:lnSpc>
              <a:spcPct val="90000"/>
            </a:lnSpc>
            <a:spcBef>
              <a:spcPct val="0"/>
            </a:spcBef>
            <a:spcAft>
              <a:spcPct val="15000"/>
            </a:spcAft>
            <a:buChar char="•"/>
          </a:pPr>
          <a:r>
            <a:rPr lang="en-US" sz="3200" kern="1200" dirty="0"/>
            <a:t>Other?</a:t>
          </a:r>
        </a:p>
      </dsp:txBody>
      <dsp:txXfrm>
        <a:off x="6378617" y="1408100"/>
        <a:ext cx="2796381" cy="3708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3B38C-B2B3-4AB1-9B69-C93ED73185E3}">
      <dsp:nvSpPr>
        <dsp:cNvPr id="0" name=""/>
        <dsp:cNvSpPr/>
      </dsp:nvSpPr>
      <dsp:spPr>
        <a:xfrm>
          <a:off x="1248181" y="1535201"/>
          <a:ext cx="1509710" cy="1509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0A6F9-DFC0-43E6-A8EE-60A2A2D718D5}">
      <dsp:nvSpPr>
        <dsp:cNvPr id="0" name=""/>
        <dsp:cNvSpPr/>
      </dsp:nvSpPr>
      <dsp:spPr>
        <a:xfrm>
          <a:off x="256240" y="2973483"/>
          <a:ext cx="335491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Targets underserved audience. </a:t>
          </a:r>
          <a:r>
            <a:rPr lang="en-US" sz="1400" kern="1200" dirty="0">
              <a:solidFill>
                <a:srgbClr val="636565">
                  <a:hueOff val="0"/>
                  <a:satOff val="0"/>
                  <a:lumOff val="0"/>
                  <a:alphaOff val="0"/>
                </a:srgbClr>
              </a:solidFill>
              <a:latin typeface="Arial"/>
              <a:ea typeface="+mn-ea"/>
              <a:cs typeface="+mn-cs"/>
            </a:rPr>
            <a:t>Targets local difficult to serve audiences within MF including buildings</a:t>
          </a:r>
        </a:p>
      </dsp:txBody>
      <dsp:txXfrm>
        <a:off x="256240" y="2973483"/>
        <a:ext cx="3354911" cy="720000"/>
      </dsp:txXfrm>
    </dsp:sp>
    <dsp:sp modelId="{EF156084-159F-4EFE-BC0A-658787D1495B}">
      <dsp:nvSpPr>
        <dsp:cNvPr id="0" name=""/>
        <dsp:cNvSpPr/>
      </dsp:nvSpPr>
      <dsp:spPr>
        <a:xfrm>
          <a:off x="5398316" y="1675804"/>
          <a:ext cx="1244061" cy="127001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D1318-D972-4DCE-9598-FC34A1D4EA02}">
      <dsp:nvSpPr>
        <dsp:cNvPr id="0" name=""/>
        <dsp:cNvSpPr/>
      </dsp:nvSpPr>
      <dsp:spPr>
        <a:xfrm>
          <a:off x="4198261" y="2913559"/>
          <a:ext cx="335491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Equity oriented activities. </a:t>
          </a:r>
          <a:r>
            <a:rPr lang="en-US" sz="1400" b="0" kern="1200" dirty="0"/>
            <a:t>Specific activities to serve equity priority communities</a:t>
          </a:r>
          <a:r>
            <a:rPr lang="en-US" sz="1400" b="1" kern="1200" dirty="0"/>
            <a:t> </a:t>
          </a:r>
          <a:endParaRPr lang="en-US" sz="1400" kern="1200" dirty="0">
            <a:solidFill>
              <a:srgbClr val="636565">
                <a:hueOff val="0"/>
                <a:satOff val="0"/>
                <a:lumOff val="0"/>
                <a:alphaOff val="0"/>
              </a:srgbClr>
            </a:solidFill>
            <a:latin typeface="Arial"/>
            <a:ea typeface="+mn-ea"/>
            <a:cs typeface="+mn-cs"/>
          </a:endParaRPr>
        </a:p>
      </dsp:txBody>
      <dsp:txXfrm>
        <a:off x="4198261" y="2913559"/>
        <a:ext cx="3354911" cy="720000"/>
      </dsp:txXfrm>
    </dsp:sp>
    <dsp:sp modelId="{C375C014-4EE3-4823-9E8E-E852D05F9FDE}">
      <dsp:nvSpPr>
        <dsp:cNvPr id="0" name=""/>
        <dsp:cNvSpPr/>
      </dsp:nvSpPr>
      <dsp:spPr>
        <a:xfrm>
          <a:off x="9238915" y="1662813"/>
          <a:ext cx="1249194" cy="1215633"/>
        </a:xfrm>
        <a:prstGeom prst="rect">
          <a:avLst/>
        </a:prstGeom>
        <a:blipFill rotWithShape="1">
          <a:blip xmlns:r="http://schemas.openxmlformats.org/officeDocument/2006/relationships" r:embed="rId5">
            <a:duotone>
              <a:srgbClr val="215E89">
                <a:shade val="45000"/>
                <a:satMod val="135000"/>
              </a:srgbClr>
              <a:prstClr val="white"/>
            </a:duotone>
            <a:alphaModFix amt="85000"/>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FB6CC-B248-4B85-84FC-47CA4BABA9C8}">
      <dsp:nvSpPr>
        <dsp:cNvPr id="0" name=""/>
        <dsp:cNvSpPr/>
      </dsp:nvSpPr>
      <dsp:spPr>
        <a:xfrm>
          <a:off x="8140282" y="2899964"/>
          <a:ext cx="335491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Resource acquisition goals. </a:t>
          </a:r>
        </a:p>
        <a:p>
          <a:pPr marL="0" lvl="0" indent="0" algn="ctr" defTabSz="622300">
            <a:lnSpc>
              <a:spcPct val="100000"/>
            </a:lnSpc>
            <a:spcBef>
              <a:spcPct val="0"/>
            </a:spcBef>
            <a:spcAft>
              <a:spcPct val="35000"/>
            </a:spcAft>
            <a:buNone/>
          </a:pPr>
          <a:r>
            <a:rPr lang="en-US" sz="1400" b="0" kern="1200" dirty="0"/>
            <a:t>Energy goals within common areas and tenant units.</a:t>
          </a:r>
          <a:endParaRPr lang="en-US" sz="1400" kern="1200" dirty="0">
            <a:solidFill>
              <a:srgbClr val="FF0000"/>
            </a:solidFill>
          </a:endParaRPr>
        </a:p>
      </dsp:txBody>
      <dsp:txXfrm>
        <a:off x="8140282" y="2899964"/>
        <a:ext cx="3354911"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3B38C-B2B3-4AB1-9B69-C93ED73185E3}">
      <dsp:nvSpPr>
        <dsp:cNvPr id="0" name=""/>
        <dsp:cNvSpPr/>
      </dsp:nvSpPr>
      <dsp:spPr>
        <a:xfrm>
          <a:off x="799453" y="713247"/>
          <a:ext cx="1070229" cy="10702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0A6F9-DFC0-43E6-A8EE-60A2A2D718D5}">
      <dsp:nvSpPr>
        <dsp:cNvPr id="0" name=""/>
        <dsp:cNvSpPr/>
      </dsp:nvSpPr>
      <dsp:spPr>
        <a:xfrm>
          <a:off x="145424" y="2303239"/>
          <a:ext cx="2378287" cy="187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Targets underserved audience. </a:t>
          </a:r>
          <a:r>
            <a:rPr lang="en-US" sz="1600" kern="1200" dirty="0"/>
            <a:t>Targets low and moderate-income with resource acquisition and market support offerings</a:t>
          </a:r>
        </a:p>
      </dsp:txBody>
      <dsp:txXfrm>
        <a:off x="145424" y="2303239"/>
        <a:ext cx="2378287" cy="1874311"/>
      </dsp:txXfrm>
    </dsp:sp>
    <dsp:sp modelId="{154A6B6C-50BA-4553-957A-FF9E62D2F38C}">
      <dsp:nvSpPr>
        <dsp:cNvPr id="0" name=""/>
        <dsp:cNvSpPr/>
      </dsp:nvSpPr>
      <dsp:spPr>
        <a:xfrm>
          <a:off x="3593940" y="713247"/>
          <a:ext cx="1070229" cy="107022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90238-F01C-4E58-9FFE-E7A8D620B857}">
      <dsp:nvSpPr>
        <dsp:cNvPr id="0" name=""/>
        <dsp:cNvSpPr/>
      </dsp:nvSpPr>
      <dsp:spPr>
        <a:xfrm>
          <a:off x="2939911" y="2303239"/>
          <a:ext cx="2378287" cy="187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
            <a:lnSpc>
              <a:spcPct val="100000"/>
            </a:lnSpc>
            <a:spcBef>
              <a:spcPct val="0"/>
            </a:spcBef>
            <a:spcAft>
              <a:spcPct val="35000"/>
            </a:spcAft>
            <a:buNone/>
          </a:pPr>
          <a:r>
            <a:rPr lang="en-US" b="1" kern="1200" dirty="0"/>
            <a:t>Equity oriented activities.</a:t>
          </a:r>
          <a:r>
            <a:rPr lang="en-US" kern="1200" dirty="0"/>
            <a:t> </a:t>
          </a:r>
          <a:r>
            <a:rPr lang="en-US" b="1" kern="1200" dirty="0"/>
            <a:t> </a:t>
          </a:r>
          <a:endParaRPr lang="en-US" sz="1600" kern="1200" dirty="0"/>
        </a:p>
      </dsp:txBody>
      <dsp:txXfrm>
        <a:off x="2939911" y="2303239"/>
        <a:ext cx="2378287" cy="1874311"/>
      </dsp:txXfrm>
    </dsp:sp>
    <dsp:sp modelId="{EA0C4AAB-ADB7-450E-B982-A87B11279992}">
      <dsp:nvSpPr>
        <dsp:cNvPr id="0" name=""/>
        <dsp:cNvSpPr/>
      </dsp:nvSpPr>
      <dsp:spPr>
        <a:xfrm>
          <a:off x="6388428" y="713247"/>
          <a:ext cx="1070229" cy="1070229"/>
        </a:xfrm>
        <a:prstGeom prst="rect">
          <a:avLst/>
        </a:prstGeom>
        <a:blipFill rotWithShape="1">
          <a:blip xmlns:r="http://schemas.openxmlformats.org/officeDocument/2006/relationships" r:embed="rId5">
            <a:duotone>
              <a:srgbClr val="215E89">
                <a:shade val="45000"/>
                <a:satMod val="135000"/>
              </a:srgbClr>
              <a:prstClr val="white"/>
            </a:duotone>
            <a:alphaModFix amt="85000"/>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8443B-A375-4712-B13A-2A3C99DA03AA}">
      <dsp:nvSpPr>
        <dsp:cNvPr id="0" name=""/>
        <dsp:cNvSpPr/>
      </dsp:nvSpPr>
      <dsp:spPr>
        <a:xfrm>
          <a:off x="5734399" y="2303239"/>
          <a:ext cx="2378287" cy="187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Resource acquisition goals. </a:t>
          </a:r>
          <a:r>
            <a:rPr lang="en-US" sz="1600" b="0" kern="1200" dirty="0"/>
            <a:t>Energy goals and targeted measures</a:t>
          </a:r>
          <a:endParaRPr lang="en-US" sz="1600" kern="1200" dirty="0"/>
        </a:p>
      </dsp:txBody>
      <dsp:txXfrm>
        <a:off x="5734399" y="2303239"/>
        <a:ext cx="2378287" cy="1874311"/>
      </dsp:txXfrm>
    </dsp:sp>
    <dsp:sp modelId="{F04B24E9-B79F-4472-AC58-6E48A2A65045}">
      <dsp:nvSpPr>
        <dsp:cNvPr id="0" name=""/>
        <dsp:cNvSpPr/>
      </dsp:nvSpPr>
      <dsp:spPr>
        <a:xfrm>
          <a:off x="9182916" y="713247"/>
          <a:ext cx="1070229" cy="1070229"/>
        </a:xfrm>
        <a:prstGeom prst="rect">
          <a:avLst/>
        </a:prstGeom>
        <a:blipFill rotWithShape="1">
          <a:blip xmlns:r="http://schemas.openxmlformats.org/officeDocument/2006/relationships" r:embed="rId7">
            <a:duotone>
              <a:schemeClr val="accent1">
                <a:shade val="45000"/>
                <a:satMod val="135000"/>
              </a:schemeClr>
              <a:prstClr val="white"/>
            </a:duotone>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527FF-8717-4B67-9E83-302C30E6FC6F}">
      <dsp:nvSpPr>
        <dsp:cNvPr id="0" name=""/>
        <dsp:cNvSpPr/>
      </dsp:nvSpPr>
      <dsp:spPr>
        <a:xfrm>
          <a:off x="8528887" y="2303239"/>
          <a:ext cx="2378287" cy="1874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Market support activities outside of resource acquisition goals. </a:t>
          </a:r>
          <a:r>
            <a:rPr lang="en-US" sz="1600" kern="1200" dirty="0"/>
            <a:t>Provides Energy Advisor services, the impacts of which are mostly outside of the Home+ program</a:t>
          </a:r>
        </a:p>
      </dsp:txBody>
      <dsp:txXfrm>
        <a:off x="8528887" y="2303239"/>
        <a:ext cx="2378287" cy="18743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15EC1-4805-4BCC-B784-2082A1DBA9F0}">
      <dsp:nvSpPr>
        <dsp:cNvPr id="0" name=""/>
        <dsp:cNvSpPr/>
      </dsp:nvSpPr>
      <dsp:spPr>
        <a:xfrm>
          <a:off x="-6556994" y="-1002784"/>
          <a:ext cx="7804313" cy="7804313"/>
        </a:xfrm>
        <a:prstGeom prst="blockArc">
          <a:avLst>
            <a:gd name="adj1" fmla="val 18900000"/>
            <a:gd name="adj2" fmla="val 2700000"/>
            <a:gd name="adj3" fmla="val 27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A57B4E-31B7-420C-B017-8847DEE3F595}">
      <dsp:nvSpPr>
        <dsp:cNvPr id="0" name=""/>
        <dsp:cNvSpPr/>
      </dsp:nvSpPr>
      <dsp:spPr>
        <a:xfrm>
          <a:off x="652695" y="445807"/>
          <a:ext cx="10743707" cy="892078"/>
        </a:xfrm>
        <a:prstGeom prst="rect">
          <a:avLst/>
        </a:prstGeom>
        <a:solidFill>
          <a:srgbClr val="FFDFD5"/>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08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latin typeface="Bahnschrift" panose="020B0502040204020203" pitchFamily="34" charset="0"/>
            </a:rPr>
            <a:t>Resource Acquisition</a:t>
          </a:r>
        </a:p>
        <a:p>
          <a:pPr marL="0" lvl="0" indent="0" algn="l" defTabSz="622300">
            <a:lnSpc>
              <a:spcPct val="90000"/>
            </a:lnSpc>
            <a:spcBef>
              <a:spcPct val="0"/>
            </a:spcBef>
            <a:spcAft>
              <a:spcPct val="35000"/>
            </a:spcAft>
            <a:buNone/>
          </a:pPr>
          <a:r>
            <a:rPr lang="en-US" sz="1200" b="1" kern="1200">
              <a:solidFill>
                <a:srgbClr val="777777"/>
              </a:solidFill>
              <a:latin typeface="+mn-lt"/>
            </a:rPr>
            <a:t>Default categorization for PG&amp;E’s programs, including most of the newly solicited resource programs. For a program to be categorized outside of RA, it must have a strong case for meeting the equity or market support definition.</a:t>
          </a:r>
        </a:p>
      </dsp:txBody>
      <dsp:txXfrm>
        <a:off x="652695" y="445807"/>
        <a:ext cx="10743707" cy="892078"/>
      </dsp:txXfrm>
    </dsp:sp>
    <dsp:sp modelId="{4E96C02D-7545-410C-B361-A2D436322A9D}">
      <dsp:nvSpPr>
        <dsp:cNvPr id="0" name=""/>
        <dsp:cNvSpPr/>
      </dsp:nvSpPr>
      <dsp:spPr>
        <a:xfrm>
          <a:off x="95146" y="334297"/>
          <a:ext cx="1115098" cy="1115098"/>
        </a:xfrm>
        <a:prstGeom prst="ellipse">
          <a:avLst/>
        </a:prstGeom>
        <a:solidFill>
          <a:srgbClr val="FF6633"/>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C039BAF-FA44-4D32-BBEA-C7C4B5C46FEC}">
      <dsp:nvSpPr>
        <dsp:cNvPr id="0" name=""/>
        <dsp:cNvSpPr/>
      </dsp:nvSpPr>
      <dsp:spPr>
        <a:xfrm>
          <a:off x="1164145" y="1784157"/>
          <a:ext cx="10232257" cy="892078"/>
        </a:xfrm>
        <a:prstGeom prst="rect">
          <a:avLst/>
        </a:prstGeom>
        <a:solidFill>
          <a:srgbClr val="FFDFD5"/>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08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latin typeface="Bahnschrift" panose="020B0502040204020203" pitchFamily="34" charset="0"/>
            </a:rPr>
            <a:t>Equity</a:t>
          </a:r>
        </a:p>
        <a:p>
          <a:pPr marL="0" lvl="0" indent="0" algn="l" defTabSz="622300">
            <a:lnSpc>
              <a:spcPct val="90000"/>
            </a:lnSpc>
            <a:spcBef>
              <a:spcPct val="0"/>
            </a:spcBef>
            <a:spcAft>
              <a:spcPct val="35000"/>
            </a:spcAft>
            <a:buNone/>
          </a:pPr>
          <a:r>
            <a:rPr lang="en-US" sz="1200" b="1" kern="1200">
              <a:solidFill>
                <a:srgbClr val="777777"/>
              </a:solidFill>
              <a:latin typeface="+mn-lt"/>
            </a:rPr>
            <a:t>Programs that support underserved populations, including residential customers and small &amp; micro businesses.</a:t>
          </a:r>
        </a:p>
        <a:p>
          <a:pPr marL="0" lvl="0" indent="0" algn="l" defTabSz="622300">
            <a:lnSpc>
              <a:spcPct val="90000"/>
            </a:lnSpc>
            <a:spcBef>
              <a:spcPct val="0"/>
            </a:spcBef>
            <a:spcAft>
              <a:spcPct val="35000"/>
            </a:spcAft>
            <a:buNone/>
          </a:pPr>
          <a:r>
            <a:rPr lang="en-US" sz="1200" b="1" kern="1200">
              <a:solidFill>
                <a:srgbClr val="777777"/>
              </a:solidFill>
              <a:latin typeface="+mn-lt"/>
            </a:rPr>
            <a:t>Programs under consideration: Targeted Small &amp; Microbusiness, Building decarb support for Low-to-Moderate Income Residential customers</a:t>
          </a:r>
        </a:p>
      </dsp:txBody>
      <dsp:txXfrm>
        <a:off x="1164145" y="1784157"/>
        <a:ext cx="10232257" cy="892078"/>
      </dsp:txXfrm>
    </dsp:sp>
    <dsp:sp modelId="{30BF2F3A-D3AA-4156-BBA2-9E9D99502B61}">
      <dsp:nvSpPr>
        <dsp:cNvPr id="0" name=""/>
        <dsp:cNvSpPr/>
      </dsp:nvSpPr>
      <dsp:spPr>
        <a:xfrm>
          <a:off x="606595" y="1672647"/>
          <a:ext cx="1115098" cy="1115098"/>
        </a:xfrm>
        <a:prstGeom prst="ellipse">
          <a:avLst/>
        </a:prstGeom>
        <a:solidFill>
          <a:srgbClr val="FF6633"/>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8440BBF-750D-461C-9897-06A52B0EB812}">
      <dsp:nvSpPr>
        <dsp:cNvPr id="0" name=""/>
        <dsp:cNvSpPr/>
      </dsp:nvSpPr>
      <dsp:spPr>
        <a:xfrm>
          <a:off x="1164145" y="3023358"/>
          <a:ext cx="10232257" cy="1090379"/>
        </a:xfrm>
        <a:prstGeom prst="rect">
          <a:avLst/>
        </a:prstGeom>
        <a:solidFill>
          <a:srgbClr val="FFDFD5"/>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088"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a:latin typeface="Bahnschrift" panose="020B0502040204020203" pitchFamily="34" charset="0"/>
            </a:rPr>
            <a:t>Market Support</a:t>
          </a:r>
        </a:p>
        <a:p>
          <a:pPr marL="0" lvl="0" indent="0" algn="l" defTabSz="622300">
            <a:lnSpc>
              <a:spcPct val="90000"/>
            </a:lnSpc>
            <a:spcBef>
              <a:spcPct val="0"/>
            </a:spcBef>
            <a:spcAft>
              <a:spcPct val="35000"/>
            </a:spcAft>
            <a:buNone/>
          </a:pPr>
          <a:r>
            <a:rPr lang="en-US" sz="1200" b="1" kern="1200">
              <a:solidFill>
                <a:srgbClr val="777777"/>
              </a:solidFill>
              <a:latin typeface="+mn-lt"/>
            </a:rPr>
            <a:t>Programs in which the primary objectives are to contribute to the long-term success of the broader energy efficiency market, including education and training, building partnerships, and accelerating adoption of emerging technologies or code. These programs have a broader impact on market than just at the sites of intervention. </a:t>
          </a:r>
        </a:p>
        <a:p>
          <a:pPr marL="0" lvl="0" indent="0" algn="l" defTabSz="622300">
            <a:lnSpc>
              <a:spcPct val="90000"/>
            </a:lnSpc>
            <a:spcBef>
              <a:spcPct val="0"/>
            </a:spcBef>
            <a:spcAft>
              <a:spcPct val="35000"/>
            </a:spcAft>
            <a:buNone/>
          </a:pPr>
          <a:r>
            <a:rPr lang="en-US" sz="1200" b="1" kern="1200">
              <a:solidFill>
                <a:srgbClr val="777777"/>
              </a:solidFill>
              <a:latin typeface="+mn-lt"/>
            </a:rPr>
            <a:t>Programs under consideration: Emerging Technologies, WE&amp;T, New Construction, Local Government Partnerships</a:t>
          </a:r>
        </a:p>
      </dsp:txBody>
      <dsp:txXfrm>
        <a:off x="1164145" y="3023358"/>
        <a:ext cx="10232257" cy="1090379"/>
      </dsp:txXfrm>
    </dsp:sp>
    <dsp:sp modelId="{B902DF1B-E189-4467-940A-82054C8F6624}">
      <dsp:nvSpPr>
        <dsp:cNvPr id="0" name=""/>
        <dsp:cNvSpPr/>
      </dsp:nvSpPr>
      <dsp:spPr>
        <a:xfrm>
          <a:off x="606595" y="3010998"/>
          <a:ext cx="1115098" cy="1115098"/>
        </a:xfrm>
        <a:prstGeom prst="ellipse">
          <a:avLst/>
        </a:prstGeom>
        <a:solidFill>
          <a:srgbClr val="FF6633"/>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F2A4195-A679-4C7D-8C23-C051F2A5285E}">
      <dsp:nvSpPr>
        <dsp:cNvPr id="0" name=""/>
        <dsp:cNvSpPr/>
      </dsp:nvSpPr>
      <dsp:spPr>
        <a:xfrm>
          <a:off x="652695" y="4460858"/>
          <a:ext cx="10743707" cy="892078"/>
        </a:xfrm>
        <a:prstGeom prst="rect">
          <a:avLst/>
        </a:prstGeom>
        <a:solidFill>
          <a:srgbClr val="FFDFD5"/>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088" tIns="35560" rIns="35560" bIns="35560" numCol="1" spcCol="1270" anchor="t" anchorCtr="0">
          <a:noAutofit/>
        </a:bodyPr>
        <a:lstStyle/>
        <a:p>
          <a:pPr marL="0" lvl="0" indent="0" algn="l" defTabSz="622300">
            <a:lnSpc>
              <a:spcPct val="90000"/>
            </a:lnSpc>
            <a:spcBef>
              <a:spcPct val="0"/>
            </a:spcBef>
            <a:spcAft>
              <a:spcPct val="35000"/>
            </a:spcAft>
            <a:buNone/>
          </a:pPr>
          <a:r>
            <a:rPr lang="en-US" sz="1400" b="1" kern="1200">
              <a:solidFill>
                <a:srgbClr val="0089C4">
                  <a:hueOff val="0"/>
                  <a:satOff val="0"/>
                  <a:lumOff val="0"/>
                  <a:alphaOff val="0"/>
                </a:srgbClr>
              </a:solidFill>
              <a:latin typeface="Bahnschrift" panose="020B0502040204020203" pitchFamily="34" charset="0"/>
              <a:ea typeface="+mn-ea"/>
              <a:cs typeface="+mn-cs"/>
            </a:rPr>
            <a:t>Codes and Standards</a:t>
          </a:r>
        </a:p>
        <a:p>
          <a:pPr marL="114300" lvl="1" indent="-114300" algn="l" defTabSz="533400">
            <a:lnSpc>
              <a:spcPct val="90000"/>
            </a:lnSpc>
            <a:spcBef>
              <a:spcPct val="0"/>
            </a:spcBef>
            <a:spcAft>
              <a:spcPct val="15000"/>
            </a:spcAft>
            <a:buNone/>
          </a:pPr>
          <a:r>
            <a:rPr lang="en-US" sz="1200" b="1" kern="1200">
              <a:solidFill>
                <a:srgbClr val="777777"/>
              </a:solidFill>
              <a:latin typeface="+mn-lt"/>
            </a:rPr>
            <a:t>All activities that directly support building codes and appliance standards, including both advocacy programs and non-advocacy programs such as reach codes, code readiness, and code compliance.</a:t>
          </a:r>
        </a:p>
      </dsp:txBody>
      <dsp:txXfrm>
        <a:off x="652695" y="4460858"/>
        <a:ext cx="10743707" cy="892078"/>
      </dsp:txXfrm>
    </dsp:sp>
    <dsp:sp modelId="{07DDBA44-4476-4B7E-8AA1-6A8EABA00F7E}">
      <dsp:nvSpPr>
        <dsp:cNvPr id="0" name=""/>
        <dsp:cNvSpPr/>
      </dsp:nvSpPr>
      <dsp:spPr>
        <a:xfrm>
          <a:off x="95146" y="4349348"/>
          <a:ext cx="1115098" cy="1115098"/>
        </a:xfrm>
        <a:prstGeom prst="ellipse">
          <a:avLst/>
        </a:prstGeom>
        <a:solidFill>
          <a:srgbClr val="FF6633"/>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9/2/21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a:t>
            </a:fld>
            <a:endParaRPr lang="en-US"/>
          </a:p>
        </p:txBody>
      </p:sp>
    </p:spTree>
    <p:extLst>
      <p:ext uri="{BB962C8B-B14F-4D97-AF65-F5344CB8AC3E}">
        <p14:creationId xmlns:p14="http://schemas.microsoft.com/office/powerpoint/2010/main" val="302805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719138"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4:notes"/>
          <p:cNvSpPr txBox="1">
            <a:spLocks noGrp="1"/>
          </p:cNvSpPr>
          <p:nvPr>
            <p:ph type="sldNum" idx="12"/>
          </p:nvPr>
        </p:nvSpPr>
        <p:spPr>
          <a:xfrm>
            <a:off x="3979930"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6246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3:notes"/>
          <p:cNvSpPr>
            <a:spLocks noGrp="1" noRot="1" noChangeAspect="1"/>
          </p:cNvSpPr>
          <p:nvPr>
            <p:ph type="sldImg" idx="2"/>
          </p:nvPr>
        </p:nvSpPr>
        <p:spPr>
          <a:xfrm>
            <a:off x="719138"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457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3:notes"/>
          <p:cNvSpPr>
            <a:spLocks noGrp="1" noRot="1" noChangeAspect="1"/>
          </p:cNvSpPr>
          <p:nvPr>
            <p:ph type="sldImg" idx="2"/>
          </p:nvPr>
        </p:nvSpPr>
        <p:spPr>
          <a:xfrm>
            <a:off x="719138"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19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3:notes"/>
          <p:cNvSpPr>
            <a:spLocks noGrp="1" noRot="1" noChangeAspect="1"/>
          </p:cNvSpPr>
          <p:nvPr>
            <p:ph type="sldImg" idx="2"/>
          </p:nvPr>
        </p:nvSpPr>
        <p:spPr>
          <a:xfrm>
            <a:off x="719138"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41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A91E9-6F27-4301-8233-9B62A5FACD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28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A91E9-6F27-4301-8233-9B62A5FACD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22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078380-6215-4FDC-800A-4C9C44C832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27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83A55-AD59-45AE-B3E4-8ADA3D7A93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52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A41BE-6698-4FD0-B255-4EADBCCB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77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48650" rtl="0" eaLnBrk="1" fontAlgn="base" latinLnBrk="0" hangingPunct="1">
              <a:lnSpc>
                <a:spcPct val="100000"/>
              </a:lnSpc>
              <a:spcBef>
                <a:spcPct val="0"/>
              </a:spcBef>
              <a:spcAft>
                <a:spcPct val="0"/>
              </a:spcAft>
              <a:buClrTx/>
              <a:buSzTx/>
              <a:buFontTx/>
              <a:buNone/>
              <a:tabLst/>
              <a:defRPr/>
            </a:pPr>
            <a:fld id="{C598C5A0-0139-4E76-A86F-3FFF60C4E9B1}"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4865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826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1BE4A-D21F-41F6-8593-7E97AC85F67F}" type="slidenum">
              <a:rPr kumimoji="0" lang="en-US" sz="4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4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93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Prospectus process change</a:t>
            </a:r>
            <a:endParaRPr lang="en-US" dirty="0"/>
          </a:p>
          <a:p>
            <a:pPr lvl="1"/>
            <a:r>
              <a:rPr lang="en-US" dirty="0"/>
              <a:t>Sections IV.A and </a:t>
            </a:r>
            <a:r>
              <a:rPr lang="en-US" dirty="0" err="1"/>
              <a:t>VI.A.iv</a:t>
            </a:r>
            <a:r>
              <a:rPr lang="en-US" dirty="0"/>
              <a:t> were updated AFTER the meeting based on discussion and verbal approval of the language you copied/pasted from mtg summary in your email below</a:t>
            </a:r>
          </a:p>
          <a:p>
            <a:pPr lvl="1"/>
            <a:r>
              <a:rPr lang="en-US" dirty="0"/>
              <a:t>A redline showing these changes was posted to the 3/17 mtg page on 5/17</a:t>
            </a:r>
          </a:p>
          <a:p>
            <a:pPr marL="0" indent="0">
              <a:buNone/>
            </a:pPr>
            <a:endParaRPr lang="en-US" dirty="0"/>
          </a:p>
          <a:p>
            <a:r>
              <a:rPr lang="en-US" b="1" dirty="0"/>
              <a:t>New Enforcement Groundrule on DISPUTE COMMUNICATIONS</a:t>
            </a: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11</a:t>
            </a:fld>
            <a:endParaRPr lang="en-US"/>
          </a:p>
        </p:txBody>
      </p:sp>
    </p:spTree>
    <p:extLst>
      <p:ext uri="{BB962C8B-B14F-4D97-AF65-F5344CB8AC3E}">
        <p14:creationId xmlns:p14="http://schemas.microsoft.com/office/powerpoint/2010/main" val="123242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mtgs will be virtual, and 9-approx. 1pm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10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719138"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702628" y="4481532"/>
            <a:ext cx="5621020" cy="366670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SzPts val="1400"/>
              <a:buNone/>
            </a:pPr>
            <a:endParaRPr dirty="0"/>
          </a:p>
        </p:txBody>
      </p:sp>
      <p:sp>
        <p:nvSpPr>
          <p:cNvPr id="53" name="Google Shape;53;p1:notes"/>
          <p:cNvSpPr txBox="1">
            <a:spLocks noGrp="1"/>
          </p:cNvSpPr>
          <p:nvPr>
            <p:ph type="sldNum" idx="12"/>
          </p:nvPr>
        </p:nvSpPr>
        <p:spPr>
          <a:xfrm>
            <a:off x="3979930" y="8845046"/>
            <a:ext cx="3044719" cy="467230"/>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5920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9/2/21</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9/2/21</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9/2/21</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4039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9"/>
          </a:xfr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609600" y="870858"/>
            <a:ext cx="10972800" cy="5255306"/>
          </a:xfrm>
        </p:spPr>
        <p:txBody>
          <a:bodyPr/>
          <a:lstStyle>
            <a:lvl1pPr>
              <a:defRPr sz="16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67871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3599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15415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95922"/>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09600" y="896984"/>
            <a:ext cx="5384800" cy="5229180"/>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896985"/>
            <a:ext cx="5384800" cy="5229179"/>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78899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4011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996228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903332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9875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9/2/21</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fontAlgn="auto" hangingPunct="1">
              <a:spcBef>
                <a:spcPts val="0"/>
              </a:spcBef>
              <a:spcAft>
                <a:spcPts val="0"/>
              </a:spcAft>
            </a:pPr>
            <a:fld id="{FD7B720C-F98A-44EF-809C-B225C8B671C0}" type="slidenum">
              <a:rPr lang="en-US" altLang="en-US" sz="900" smtClean="0">
                <a:solidFill>
                  <a:srgbClr val="7F7F7F"/>
                </a:solidFill>
                <a:latin typeface="Arial" pitchFamily="34" charset="0"/>
                <a:cs typeface="Arial" pitchFamily="34" charset="0"/>
              </a:rPr>
              <a:pPr algn="ctr" defTabSz="914400" eaLnBrk="1" fontAlgn="auto" hangingPunct="1">
                <a:spcBef>
                  <a:spcPts val="0"/>
                </a:spcBef>
                <a:spcAft>
                  <a:spcPts val="0"/>
                </a:spcAft>
              </a:pPr>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2116747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749569"/>
            <a:ext cx="12214577" cy="6125365"/>
          </a:xfrm>
          <a:prstGeom prst="rect">
            <a:avLst/>
          </a:prstGeom>
        </p:spPr>
      </p:pic>
      <p:sp>
        <p:nvSpPr>
          <p:cNvPr id="14" name="Rectangle 13"/>
          <p:cNvSpPr/>
          <p:nvPr userDrawn="1"/>
        </p:nvSpPr>
        <p:spPr>
          <a:xfrm flipV="1">
            <a:off x="1" y="122888"/>
            <a:ext cx="12227140" cy="109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Date Placeholder 3"/>
          <p:cNvSpPr>
            <a:spLocks noGrp="1"/>
          </p:cNvSpPr>
          <p:nvPr userDrawn="1">
            <p:ph type="dt" sz="half" idx="2"/>
          </p:nvPr>
        </p:nvSpPr>
        <p:spPr>
          <a:xfrm>
            <a:off x="6897223" y="6445106"/>
            <a:ext cx="1493743" cy="269738"/>
          </a:xfrm>
          <a:prstGeom prst="rect">
            <a:avLst/>
          </a:prstGeom>
        </p:spPr>
        <p:txBody>
          <a:bodyPr vert="horz" lIns="91440" tIns="45720" rIns="91440" bIns="45720" rtlCol="0" anchor="ctr"/>
          <a:lstStyle>
            <a:lvl1pPr algn="ctr">
              <a:defRPr sz="14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endParaRPr lang="en-US"/>
          </a:p>
        </p:txBody>
      </p:sp>
      <p:sp>
        <p:nvSpPr>
          <p:cNvPr id="17" name="Slide Number Placeholder 5"/>
          <p:cNvSpPr>
            <a:spLocks noGrp="1"/>
          </p:cNvSpPr>
          <p:nvPr userDrawn="1">
            <p:ph type="sldNum" sz="quarter" idx="4"/>
          </p:nvPr>
        </p:nvSpPr>
        <p:spPr>
          <a:xfrm>
            <a:off x="5521600" y="6445106"/>
            <a:ext cx="1148800" cy="269738"/>
          </a:xfrm>
          <a:prstGeom prst="rect">
            <a:avLst/>
          </a:prstGeom>
        </p:spPr>
        <p:txBody>
          <a:bodyPr vert="horz" lIns="91440" tIns="45720" rIns="91440" bIns="45720" rtlCol="0" anchor="ctr"/>
          <a:lstStyle>
            <a:lvl1pPr algn="ctr">
              <a:defRPr sz="14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fld id="{72410227-0A74-4DD0-97A1-EFCFB8B7378B}" type="slidenum">
              <a:rPr lang="en-US" smtClean="0"/>
              <a:t>‹#›</a:t>
            </a:fld>
            <a:endParaRPr lang="en-US"/>
          </a:p>
        </p:txBody>
      </p:sp>
      <p:pic>
        <p:nvPicPr>
          <p:cNvPr id="31" name="Picture 3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808488" y="768954"/>
            <a:ext cx="2028624" cy="200260"/>
          </a:xfrm>
          <a:prstGeom prst="rect">
            <a:avLst/>
          </a:prstGeom>
        </p:spPr>
      </p:pic>
      <p:sp>
        <p:nvSpPr>
          <p:cNvPr id="3" name="Subtitle 2"/>
          <p:cNvSpPr>
            <a:spLocks noGrp="1"/>
          </p:cNvSpPr>
          <p:nvPr userDrawn="1">
            <p:ph type="subTitle" idx="1"/>
          </p:nvPr>
        </p:nvSpPr>
        <p:spPr>
          <a:xfrm>
            <a:off x="1183469" y="5429679"/>
            <a:ext cx="11024873" cy="538609"/>
          </a:xfrm>
          <a:blipFill rotWithShape="1">
            <a:blip r:embed="rId4">
              <a:alphaModFix amt="90000"/>
            </a:blip>
            <a:stretch>
              <a:fillRect/>
            </a:stretch>
          </a:blipFill>
        </p:spPr>
        <p:txBody>
          <a:bodyPr wrap="square" lIns="274320" tIns="45720" rIns="457200" bIns="182880">
            <a:sp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userDrawn="1">
            <p:ph type="ctrTitle"/>
          </p:nvPr>
        </p:nvSpPr>
        <p:spPr>
          <a:xfrm>
            <a:off x="1183469" y="4725551"/>
            <a:ext cx="11019215" cy="723275"/>
          </a:xfrm>
          <a:blipFill rotWithShape="1">
            <a:blip r:embed="rId4">
              <a:alphaModFix amt="90000"/>
            </a:blip>
            <a:stretch>
              <a:fillRect/>
            </a:stretch>
          </a:blipFill>
        </p:spPr>
        <p:txBody>
          <a:bodyPr wrap="square" lIns="274320" tIns="182880" rIns="457200" bIns="45720" anchor="b" anchorCtr="0">
            <a:spAutoFit/>
          </a:bodyPr>
          <a:lstStyle>
            <a:lvl1pPr algn="l">
              <a:defRPr sz="3200" b="1" cap="all" baseline="0">
                <a:solidFill>
                  <a:schemeClr val="bg1"/>
                </a:solidFill>
              </a:defRPr>
            </a:lvl1pPr>
          </a:lstStyle>
          <a:p>
            <a:r>
              <a:rPr lang="en-US"/>
              <a:t>Click to edit Master title style</a:t>
            </a:r>
          </a:p>
        </p:txBody>
      </p:sp>
      <p:sp>
        <p:nvSpPr>
          <p:cNvPr id="4" name="Rectangle 3"/>
          <p:cNvSpPr/>
          <p:nvPr userDrawn="1"/>
        </p:nvSpPr>
        <p:spPr>
          <a:xfrm>
            <a:off x="1" y="1638545"/>
            <a:ext cx="3228623" cy="436950"/>
          </a:xfrm>
          <a:prstGeom prst="rect">
            <a:avLst/>
          </a:prstGeom>
          <a:solidFill>
            <a:srgbClr val="F373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1179643" y="1668988"/>
            <a:ext cx="1963038" cy="369332"/>
          </a:xfrm>
          <a:prstGeom prst="rect">
            <a:avLst/>
          </a:prstGeom>
          <a:noFill/>
        </p:spPr>
        <p:txBody>
          <a:bodyPr wrap="none" rtlCol="0">
            <a:spAutoFit/>
          </a:bodyPr>
          <a:lstStyle/>
          <a:p>
            <a:pPr algn="r"/>
            <a:r>
              <a:rPr lang="en-US" sz="1800">
                <a:solidFill>
                  <a:schemeClr val="bg1"/>
                </a:solidFill>
              </a:rPr>
              <a:t>Energy Efficiency</a:t>
            </a:r>
          </a:p>
        </p:txBody>
      </p:sp>
      <p:pic>
        <p:nvPicPr>
          <p:cNvPr id="12" name="Picture 11" descr="SoGalGas-RGB-logo-full-color-horizontal-crop.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233" y="361791"/>
            <a:ext cx="4228791" cy="609733"/>
          </a:xfrm>
          <a:prstGeom prst="rect">
            <a:avLst/>
          </a:prstGeom>
        </p:spPr>
      </p:pic>
    </p:spTree>
    <p:extLst>
      <p:ext uri="{BB962C8B-B14F-4D97-AF65-F5344CB8AC3E}">
        <p14:creationId xmlns:p14="http://schemas.microsoft.com/office/powerpoint/2010/main" val="30176942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0538741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0249291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15828829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11" name="Slide Number Placeholder 5"/>
          <p:cNvSpPr>
            <a:spLocks noGrp="1"/>
          </p:cNvSpPr>
          <p:nvPr>
            <p:ph type="sldNum" sz="quarter" idx="11"/>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7860311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7982676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29203482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7681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259837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4974391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9/2/21</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12734967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42759671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3255587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p16"/>
          <p:cNvSpPr/>
          <p:nvPr/>
        </p:nvSpPr>
        <p:spPr>
          <a:xfrm>
            <a:off x="0" y="3346705"/>
            <a:ext cx="12192000" cy="35112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6" name="Google Shape;16;p16"/>
          <p:cNvPicPr preferRelativeResize="0"/>
          <p:nvPr/>
        </p:nvPicPr>
        <p:blipFill rotWithShape="1">
          <a:blip r:embed="rId2">
            <a:alphaModFix/>
          </a:blip>
          <a:srcRect/>
          <a:stretch/>
        </p:blipFill>
        <p:spPr>
          <a:xfrm>
            <a:off x="1718070" y="641568"/>
            <a:ext cx="4507885" cy="2372571"/>
          </a:xfrm>
          <a:prstGeom prst="rect">
            <a:avLst/>
          </a:prstGeom>
          <a:noFill/>
          <a:ln>
            <a:noFill/>
          </a:ln>
        </p:spPr>
      </p:pic>
      <p:sp>
        <p:nvSpPr>
          <p:cNvPr id="17" name="Google Shape;17;p16"/>
          <p:cNvSpPr txBox="1">
            <a:spLocks noGrp="1"/>
          </p:cNvSpPr>
          <p:nvPr>
            <p:ph type="title"/>
          </p:nvPr>
        </p:nvSpPr>
        <p:spPr>
          <a:xfrm>
            <a:off x="1818547" y="3849722"/>
            <a:ext cx="8814816" cy="1490374"/>
          </a:xfrm>
          <a:prstGeom prst="rect">
            <a:avLst/>
          </a:prstGeom>
          <a:noFill/>
          <a:ln>
            <a:noFill/>
          </a:ln>
        </p:spPr>
        <p:txBody>
          <a:bodyPr spcFirstLastPara="1" wrap="square" lIns="0" tIns="0" rIns="0" bIns="0" anchor="t" anchorCtr="0">
            <a:noAutofit/>
          </a:bodyPr>
          <a:lstStyle>
            <a:lvl1pPr lvl="0" algn="l">
              <a:lnSpc>
                <a:spcPct val="85185"/>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ubTitle" idx="1"/>
          </p:nvPr>
        </p:nvSpPr>
        <p:spPr>
          <a:xfrm>
            <a:off x="2157984" y="5760719"/>
            <a:ext cx="5669280" cy="109728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1000"/>
              </a:spcBef>
              <a:spcAft>
                <a:spcPts val="0"/>
              </a:spcAft>
              <a:buClr>
                <a:schemeClr val="lt1"/>
              </a:buClr>
              <a:buSzPts val="2800"/>
              <a:buNone/>
              <a:defRPr sz="28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21907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Agenda Slide" type="obj">
  <p:cSld name="Agenda Slide">
    <p:spTree>
      <p:nvGrpSpPr>
        <p:cNvPr id="1" name="Shape 21"/>
        <p:cNvGrpSpPr/>
        <p:nvPr/>
      </p:nvGrpSpPr>
      <p:grpSpPr>
        <a:xfrm>
          <a:off x="0" y="0"/>
          <a:ext cx="0" cy="0"/>
          <a:chOff x="0" y="0"/>
          <a:chExt cx="0" cy="0"/>
        </a:xfrm>
      </p:grpSpPr>
      <p:sp>
        <p:nvSpPr>
          <p:cNvPr id="22" name="Google Shape;22;p19"/>
          <p:cNvSpPr txBox="1">
            <a:spLocks noGrp="1"/>
          </p:cNvSpPr>
          <p:nvPr>
            <p:ph type="body" idx="1"/>
          </p:nvPr>
        </p:nvSpPr>
        <p:spPr>
          <a:xfrm>
            <a:off x="4065067" y="598248"/>
            <a:ext cx="6121349" cy="512682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000"/>
              </a:spcBef>
              <a:spcAft>
                <a:spcPts val="0"/>
              </a:spcAft>
              <a:buClr>
                <a:schemeClr val="dk1"/>
              </a:buClr>
              <a:buSzPts val="3200"/>
              <a:buFont typeface="Noto Sans Symbols"/>
              <a:buChar char="▪"/>
              <a:defRPr sz="3200">
                <a:solidFill>
                  <a:schemeClr val="dk1"/>
                </a:solidFill>
              </a:defRPr>
            </a:lvl1pPr>
            <a:lvl2pPr marL="914400" lvl="1" indent="-406400" algn="l">
              <a:lnSpc>
                <a:spcPct val="100000"/>
              </a:lnSpc>
              <a:spcBef>
                <a:spcPts val="500"/>
              </a:spcBef>
              <a:spcAft>
                <a:spcPts val="0"/>
              </a:spcAft>
              <a:buClr>
                <a:schemeClr val="dk1"/>
              </a:buClr>
              <a:buSzPts val="2800"/>
              <a:buFont typeface="Noto Sans Symbols"/>
              <a:buChar char="▪"/>
              <a:defRPr sz="2800">
                <a:solidFill>
                  <a:schemeClr val="dk1"/>
                </a:solidFill>
              </a:defRPr>
            </a:lvl2pPr>
            <a:lvl3pPr marL="1371600" lvl="2" indent="-381000" algn="l">
              <a:lnSpc>
                <a:spcPct val="100000"/>
              </a:lnSpc>
              <a:spcBef>
                <a:spcPts val="500"/>
              </a:spcBef>
              <a:spcAft>
                <a:spcPts val="0"/>
              </a:spcAft>
              <a:buClr>
                <a:schemeClr val="dk1"/>
              </a:buClr>
              <a:buSzPts val="2400"/>
              <a:buFont typeface="Noto Sans Symbols"/>
              <a:buChar char="▪"/>
              <a:defRPr sz="2400">
                <a:solidFill>
                  <a:schemeClr val="dk1"/>
                </a:solidFill>
              </a:defRPr>
            </a:lvl3pPr>
            <a:lvl4pPr marL="1828800" lvl="3" indent="-355600" algn="l">
              <a:lnSpc>
                <a:spcPct val="100000"/>
              </a:lnSpc>
              <a:spcBef>
                <a:spcPts val="500"/>
              </a:spcBef>
              <a:spcAft>
                <a:spcPts val="0"/>
              </a:spcAft>
              <a:buClr>
                <a:schemeClr val="dk1"/>
              </a:buClr>
              <a:buSzPts val="2000"/>
              <a:buFont typeface="Noto Sans Symbols"/>
              <a:buChar char="▪"/>
              <a:defRPr sz="2000">
                <a:solidFill>
                  <a:schemeClr val="dk1"/>
                </a:solidFill>
              </a:defRPr>
            </a:lvl4pPr>
            <a:lvl5pPr marL="2286000" lvl="4" indent="-355600" algn="l">
              <a:lnSpc>
                <a:spcPct val="100000"/>
              </a:lnSpc>
              <a:spcBef>
                <a:spcPts val="500"/>
              </a:spcBef>
              <a:spcAft>
                <a:spcPts val="0"/>
              </a:spcAft>
              <a:buClr>
                <a:schemeClr val="dk1"/>
              </a:buClr>
              <a:buSzPts val="2000"/>
              <a:buFont typeface="Noto Sans Symbols"/>
              <a:buChar char="▪"/>
              <a:defRPr sz="20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9"/>
          <p:cNvSpPr/>
          <p:nvPr/>
        </p:nvSpPr>
        <p:spPr>
          <a:xfrm>
            <a:off x="-39624" y="0"/>
            <a:ext cx="3305338" cy="6858000"/>
          </a:xfrm>
          <a:prstGeom prst="rect">
            <a:avLst/>
          </a:prstGeom>
          <a:gradFill>
            <a:gsLst>
              <a:gs pos="0">
                <a:schemeClr val="accent1"/>
              </a:gs>
              <a:gs pos="57000">
                <a:srgbClr val="118587"/>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 name="Google Shape;24;p19"/>
          <p:cNvSpPr txBox="1">
            <a:spLocks noGrp="1"/>
          </p:cNvSpPr>
          <p:nvPr>
            <p:ph type="title"/>
          </p:nvPr>
        </p:nvSpPr>
        <p:spPr>
          <a:xfrm>
            <a:off x="178308" y="182880"/>
            <a:ext cx="2869473" cy="25237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19"/>
          <p:cNvPicPr preferRelativeResize="0"/>
          <p:nvPr/>
        </p:nvPicPr>
        <p:blipFill rotWithShape="1">
          <a:blip r:embed="rId2">
            <a:alphaModFix/>
          </a:blip>
          <a:srcRect/>
          <a:stretch/>
        </p:blipFill>
        <p:spPr>
          <a:xfrm>
            <a:off x="10514999" y="6041985"/>
            <a:ext cx="1491324" cy="627926"/>
          </a:xfrm>
          <a:prstGeom prst="rect">
            <a:avLst/>
          </a:prstGeom>
          <a:noFill/>
          <a:ln>
            <a:noFill/>
          </a:ln>
        </p:spPr>
      </p:pic>
    </p:spTree>
    <p:extLst>
      <p:ext uri="{BB962C8B-B14F-4D97-AF65-F5344CB8AC3E}">
        <p14:creationId xmlns:p14="http://schemas.microsoft.com/office/powerpoint/2010/main" val="3868109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8200" y="279157"/>
            <a:ext cx="9743831" cy="9400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838201" y="1792224"/>
            <a:ext cx="8872727" cy="457569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000"/>
              </a:spcBef>
              <a:spcAft>
                <a:spcPts val="0"/>
              </a:spcAft>
              <a:buClr>
                <a:schemeClr val="dk1"/>
              </a:buClr>
              <a:buSzPts val="3200"/>
              <a:buFont typeface="Noto Sans Symbols"/>
              <a:buChar char="▪"/>
              <a:defRPr sz="3200">
                <a:solidFill>
                  <a:schemeClr val="dk1"/>
                </a:solidFill>
              </a:defRPr>
            </a:lvl1pPr>
            <a:lvl2pPr marL="914400" lvl="1" indent="-406400" algn="l">
              <a:lnSpc>
                <a:spcPct val="100000"/>
              </a:lnSpc>
              <a:spcBef>
                <a:spcPts val="500"/>
              </a:spcBef>
              <a:spcAft>
                <a:spcPts val="0"/>
              </a:spcAft>
              <a:buClr>
                <a:schemeClr val="dk1"/>
              </a:buClr>
              <a:buSzPts val="2800"/>
              <a:buFont typeface="Noto Sans Symbols"/>
              <a:buChar char="▪"/>
              <a:defRPr sz="2800">
                <a:solidFill>
                  <a:schemeClr val="dk1"/>
                </a:solidFill>
              </a:defRPr>
            </a:lvl2pPr>
            <a:lvl3pPr marL="1371600" lvl="2" indent="-381000" algn="l">
              <a:lnSpc>
                <a:spcPct val="100000"/>
              </a:lnSpc>
              <a:spcBef>
                <a:spcPts val="500"/>
              </a:spcBef>
              <a:spcAft>
                <a:spcPts val="0"/>
              </a:spcAft>
              <a:buClr>
                <a:schemeClr val="dk1"/>
              </a:buClr>
              <a:buSzPts val="2400"/>
              <a:buFont typeface="Noto Sans Symbols"/>
              <a:buChar char="▪"/>
              <a:defRPr sz="2400">
                <a:solidFill>
                  <a:schemeClr val="dk1"/>
                </a:solidFill>
              </a:defRPr>
            </a:lvl3pPr>
            <a:lvl4pPr marL="1828800" lvl="3" indent="-355600" algn="l">
              <a:lnSpc>
                <a:spcPct val="100000"/>
              </a:lnSpc>
              <a:spcBef>
                <a:spcPts val="500"/>
              </a:spcBef>
              <a:spcAft>
                <a:spcPts val="0"/>
              </a:spcAft>
              <a:buClr>
                <a:schemeClr val="dk1"/>
              </a:buClr>
              <a:buSzPts val="2000"/>
              <a:buFont typeface="Noto Sans Symbols"/>
              <a:buChar char="▪"/>
              <a:defRPr sz="2000">
                <a:solidFill>
                  <a:schemeClr val="dk1"/>
                </a:solidFill>
              </a:defRPr>
            </a:lvl4pPr>
            <a:lvl5pPr marL="2286000" lvl="4" indent="-355600" algn="l">
              <a:lnSpc>
                <a:spcPct val="100000"/>
              </a:lnSpc>
              <a:spcBef>
                <a:spcPts val="500"/>
              </a:spcBef>
              <a:spcAft>
                <a:spcPts val="0"/>
              </a:spcAft>
              <a:buClr>
                <a:schemeClr val="dk1"/>
              </a:buClr>
              <a:buSzPts val="2000"/>
              <a:buFont typeface="Noto Sans Symbols"/>
              <a:buChar char="▪"/>
              <a:defRPr sz="20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1925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38"/>
        <p:cNvGrpSpPr/>
        <p:nvPr/>
      </p:nvGrpSpPr>
      <p:grpSpPr>
        <a:xfrm>
          <a:off x="0" y="0"/>
          <a:ext cx="0" cy="0"/>
          <a:chOff x="0" y="0"/>
          <a:chExt cx="0" cy="0"/>
        </a:xfrm>
      </p:grpSpPr>
      <p:sp>
        <p:nvSpPr>
          <p:cNvPr id="39" name="Google Shape;39;p21"/>
          <p:cNvSpPr/>
          <p:nvPr/>
        </p:nvSpPr>
        <p:spPr>
          <a:xfrm>
            <a:off x="-39624" y="0"/>
            <a:ext cx="12231624" cy="6858000"/>
          </a:xfrm>
          <a:prstGeom prst="rect">
            <a:avLst/>
          </a:prstGeom>
          <a:gradFill>
            <a:gsLst>
              <a:gs pos="0">
                <a:schemeClr val="accent1"/>
              </a:gs>
              <a:gs pos="72000">
                <a:srgbClr val="789DB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753696" y="914401"/>
            <a:ext cx="10109376" cy="1346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753696" y="2599873"/>
            <a:ext cx="1010937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3200"/>
              <a:buNone/>
              <a:defRPr sz="3200">
                <a:solidFill>
                  <a:schemeClr val="lt1"/>
                </a:solidFill>
              </a:defRPr>
            </a:lvl1pPr>
            <a:lvl2pPr marL="914400" lvl="1" indent="-228600" algn="l">
              <a:lnSpc>
                <a:spcPct val="100000"/>
              </a:lnSpc>
              <a:spcBef>
                <a:spcPts val="500"/>
              </a:spcBef>
              <a:spcAft>
                <a:spcPts val="0"/>
              </a:spcAft>
              <a:buClr>
                <a:srgbClr val="9D9E9E"/>
              </a:buClr>
              <a:buSzPts val="2000"/>
              <a:buNone/>
              <a:defRPr sz="2000">
                <a:solidFill>
                  <a:srgbClr val="9D9E9E"/>
                </a:solidFill>
              </a:defRPr>
            </a:lvl2pPr>
            <a:lvl3pPr marL="1371600" lvl="2" indent="-228600" algn="l">
              <a:lnSpc>
                <a:spcPct val="100000"/>
              </a:lnSpc>
              <a:spcBef>
                <a:spcPts val="500"/>
              </a:spcBef>
              <a:spcAft>
                <a:spcPts val="0"/>
              </a:spcAft>
              <a:buClr>
                <a:srgbClr val="9D9E9E"/>
              </a:buClr>
              <a:buSzPts val="1800"/>
              <a:buNone/>
              <a:defRPr sz="1800">
                <a:solidFill>
                  <a:srgbClr val="9D9E9E"/>
                </a:solidFill>
              </a:defRPr>
            </a:lvl3pPr>
            <a:lvl4pPr marL="1828800" lvl="3" indent="-228600" algn="l">
              <a:lnSpc>
                <a:spcPct val="100000"/>
              </a:lnSpc>
              <a:spcBef>
                <a:spcPts val="500"/>
              </a:spcBef>
              <a:spcAft>
                <a:spcPts val="0"/>
              </a:spcAft>
              <a:buClr>
                <a:srgbClr val="9D9E9E"/>
              </a:buClr>
              <a:buSzPts val="1600"/>
              <a:buNone/>
              <a:defRPr sz="1600">
                <a:solidFill>
                  <a:srgbClr val="9D9E9E"/>
                </a:solidFill>
              </a:defRPr>
            </a:lvl4pPr>
            <a:lvl5pPr marL="2286000" lvl="4" indent="-228600" algn="l">
              <a:lnSpc>
                <a:spcPct val="100000"/>
              </a:lnSpc>
              <a:spcBef>
                <a:spcPts val="500"/>
              </a:spcBef>
              <a:spcAft>
                <a:spcPts val="0"/>
              </a:spcAft>
              <a:buClr>
                <a:srgbClr val="9D9E9E"/>
              </a:buClr>
              <a:buSzPts val="1600"/>
              <a:buNone/>
              <a:defRPr sz="1600">
                <a:solidFill>
                  <a:srgbClr val="9D9E9E"/>
                </a:solidFill>
              </a:defRPr>
            </a:lvl5pPr>
            <a:lvl6pPr marL="2743200" lvl="5" indent="-228600" algn="l">
              <a:lnSpc>
                <a:spcPct val="90000"/>
              </a:lnSpc>
              <a:spcBef>
                <a:spcPts val="500"/>
              </a:spcBef>
              <a:spcAft>
                <a:spcPts val="0"/>
              </a:spcAft>
              <a:buClr>
                <a:srgbClr val="9D9E9E"/>
              </a:buClr>
              <a:buSzPts val="1600"/>
              <a:buNone/>
              <a:defRPr sz="1600">
                <a:solidFill>
                  <a:srgbClr val="9D9E9E"/>
                </a:solidFill>
              </a:defRPr>
            </a:lvl6pPr>
            <a:lvl7pPr marL="3200400" lvl="6" indent="-228600" algn="l">
              <a:lnSpc>
                <a:spcPct val="90000"/>
              </a:lnSpc>
              <a:spcBef>
                <a:spcPts val="500"/>
              </a:spcBef>
              <a:spcAft>
                <a:spcPts val="0"/>
              </a:spcAft>
              <a:buClr>
                <a:srgbClr val="9D9E9E"/>
              </a:buClr>
              <a:buSzPts val="1600"/>
              <a:buNone/>
              <a:defRPr sz="1600">
                <a:solidFill>
                  <a:srgbClr val="9D9E9E"/>
                </a:solidFill>
              </a:defRPr>
            </a:lvl7pPr>
            <a:lvl8pPr marL="3657600" lvl="7" indent="-228600" algn="l">
              <a:lnSpc>
                <a:spcPct val="90000"/>
              </a:lnSpc>
              <a:spcBef>
                <a:spcPts val="500"/>
              </a:spcBef>
              <a:spcAft>
                <a:spcPts val="0"/>
              </a:spcAft>
              <a:buClr>
                <a:srgbClr val="9D9E9E"/>
              </a:buClr>
              <a:buSzPts val="1600"/>
              <a:buNone/>
              <a:defRPr sz="1600">
                <a:solidFill>
                  <a:srgbClr val="9D9E9E"/>
                </a:solidFill>
              </a:defRPr>
            </a:lvl8pPr>
            <a:lvl9pPr marL="4114800" lvl="8" indent="-228600" algn="l">
              <a:lnSpc>
                <a:spcPct val="90000"/>
              </a:lnSpc>
              <a:spcBef>
                <a:spcPts val="500"/>
              </a:spcBef>
              <a:spcAft>
                <a:spcPts val="0"/>
              </a:spcAft>
              <a:buClr>
                <a:srgbClr val="9D9E9E"/>
              </a:buClr>
              <a:buSzPts val="1600"/>
              <a:buNone/>
              <a:defRPr sz="1600">
                <a:solidFill>
                  <a:srgbClr val="9D9E9E"/>
                </a:solidFill>
              </a:defRPr>
            </a:lvl9pPr>
          </a:lstStyle>
          <a:p>
            <a:endParaRPr/>
          </a:p>
        </p:txBody>
      </p:sp>
      <p:pic>
        <p:nvPicPr>
          <p:cNvPr id="42" name="Google Shape;42;p21"/>
          <p:cNvPicPr preferRelativeResize="0"/>
          <p:nvPr/>
        </p:nvPicPr>
        <p:blipFill rotWithShape="1">
          <a:blip r:embed="rId2">
            <a:alphaModFix/>
          </a:blip>
          <a:srcRect/>
          <a:stretch/>
        </p:blipFill>
        <p:spPr>
          <a:xfrm>
            <a:off x="10514999" y="5972537"/>
            <a:ext cx="1491324" cy="627926"/>
          </a:xfrm>
          <a:prstGeom prst="rect">
            <a:avLst/>
          </a:prstGeom>
          <a:noFill/>
          <a:ln>
            <a:noFill/>
          </a:ln>
        </p:spPr>
      </p:pic>
    </p:spTree>
    <p:extLst>
      <p:ext uri="{BB962C8B-B14F-4D97-AF65-F5344CB8AC3E}">
        <p14:creationId xmlns:p14="http://schemas.microsoft.com/office/powerpoint/2010/main" val="4270820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4"/>
          <p:cNvSpPr txBox="1">
            <a:spLocks noGrp="1"/>
          </p:cNvSpPr>
          <p:nvPr>
            <p:ph type="body" idx="2"/>
          </p:nvPr>
        </p:nvSpPr>
        <p:spPr>
          <a:xfrm>
            <a:off x="839788" y="2505075"/>
            <a:ext cx="5157787" cy="31642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4"/>
          <p:cNvSpPr txBox="1">
            <a:spLocks noGrp="1"/>
          </p:cNvSpPr>
          <p:nvPr>
            <p:ph type="body" idx="4"/>
          </p:nvPr>
        </p:nvSpPr>
        <p:spPr>
          <a:xfrm>
            <a:off x="6172200" y="2505075"/>
            <a:ext cx="5183188" cy="31642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5682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987926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September 2,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42408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9/2/21</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September 2,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05415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September 2,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1088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September 2,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3385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September 2,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06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September 2,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13437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September 2,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1624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September 2,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61705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September 2,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0003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September 2,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12514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September 2,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66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9/2/21</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September 2,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7825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920EB-D370-6C43-89B4-3C40807AC05C}"/>
              </a:ext>
            </a:extLst>
          </p:cNvPr>
          <p:cNvSpPr/>
          <p:nvPr userDrawn="1"/>
        </p:nvSpPr>
        <p:spPr>
          <a:xfrm>
            <a:off x="-1" y="0"/>
            <a:ext cx="12192001" cy="4857370"/>
          </a:xfrm>
          <a:prstGeom prst="rect">
            <a:avLst/>
          </a:prstGeom>
          <a:solidFill>
            <a:srgbClr val="00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54477" y="1590805"/>
            <a:ext cx="9452975" cy="1919158"/>
          </a:xfrm>
        </p:spPr>
        <p:txBody>
          <a:bodyPr anchor="ctr"/>
          <a:lstStyle>
            <a:lvl1pPr marL="338138" indent="-338138" algn="l">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154475" y="3602039"/>
            <a:ext cx="9452976" cy="681863"/>
          </a:xfrm>
        </p:spPr>
        <p:txBody>
          <a:bodyPr/>
          <a:lstStyle>
            <a:lvl1pPr marL="0" indent="0" algn="l">
              <a:buNone/>
              <a:defRPr lang="en-US" sz="2600" kern="1200" dirty="0" smtClean="0">
                <a:solidFill>
                  <a:schemeClr val="tx2">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AB9849EE-9517-B346-A685-5805A88E10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475" y="5760720"/>
            <a:ext cx="663464" cy="690879"/>
          </a:xfrm>
          <a:prstGeom prst="rect">
            <a:avLst/>
          </a:prstGeom>
        </p:spPr>
      </p:pic>
    </p:spTree>
    <p:extLst>
      <p:ext uri="{BB962C8B-B14F-4D97-AF65-F5344CB8AC3E}">
        <p14:creationId xmlns:p14="http://schemas.microsoft.com/office/powerpoint/2010/main" val="67618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4477" y="1590805"/>
            <a:ext cx="9452975" cy="1919158"/>
          </a:xfrm>
        </p:spPr>
        <p:txBody>
          <a:bodyPr anchor="ctr"/>
          <a:lstStyle>
            <a:lvl1pPr marL="338138" indent="-338138" algn="l">
              <a:defRPr sz="6000">
                <a:solidFill>
                  <a:srgbClr val="EEA42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154475" y="3602039"/>
            <a:ext cx="9452976" cy="681863"/>
          </a:xfrm>
        </p:spPr>
        <p:txBody>
          <a:bodyPr/>
          <a:lstStyle>
            <a:lvl1pPr marL="0" indent="0" algn="l">
              <a:buNone/>
              <a:defRPr lang="en-US" sz="2600" kern="1200" dirty="0" smtClean="0">
                <a:solidFill>
                  <a:schemeClr val="tx2">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3A658E30-4A24-184F-9FEB-503C3168F4CB}"/>
              </a:ext>
            </a:extLst>
          </p:cNvPr>
          <p:cNvSpPr/>
          <p:nvPr userDrawn="1"/>
        </p:nvSpPr>
        <p:spPr>
          <a:xfrm>
            <a:off x="0" y="5175885"/>
            <a:ext cx="12192000" cy="1675479"/>
          </a:xfrm>
          <a:prstGeom prst="rect">
            <a:avLst/>
          </a:prstGeom>
          <a:solidFill>
            <a:srgbClr val="00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A04BAD8-036B-C547-8146-4CB7B5EB2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475" y="5716460"/>
            <a:ext cx="718681" cy="745299"/>
          </a:xfrm>
          <a:prstGeom prst="rect">
            <a:avLst/>
          </a:prstGeom>
        </p:spPr>
      </p:pic>
    </p:spTree>
    <p:extLst>
      <p:ext uri="{BB962C8B-B14F-4D97-AF65-F5344CB8AC3E}">
        <p14:creationId xmlns:p14="http://schemas.microsoft.com/office/powerpoint/2010/main" val="1294009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16" y="2267211"/>
            <a:ext cx="10538568" cy="3770333"/>
          </a:xfrm>
        </p:spPr>
        <p:txBody>
          <a:bodyPr/>
          <a:lstStyle>
            <a:lvl1pPr>
              <a:defRPr sz="28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10538567" cy="1068967"/>
          </a:xfrm>
        </p:spPr>
        <p:txBody>
          <a:bodyPr anchor="ctr">
            <a:normAutofit/>
          </a:bodyPr>
          <a:lstStyle>
            <a:lvl1pPr marL="0" indent="0" algn="l" defTabSz="457200" rtl="0" eaLnBrk="1" fontAlgn="base" hangingPunct="1">
              <a:lnSpc>
                <a:spcPct val="100000"/>
              </a:lnSpc>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694193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and Content">
    <p:spTree>
      <p:nvGrpSpPr>
        <p:cNvPr id="1" name=""/>
        <p:cNvGrpSpPr/>
        <p:nvPr/>
      </p:nvGrpSpPr>
      <p:grpSpPr>
        <a:xfrm>
          <a:off x="0" y="0"/>
          <a:ext cx="0" cy="0"/>
          <a:chOff x="0" y="0"/>
          <a:chExt cx="0" cy="0"/>
        </a:xfrm>
      </p:grpSpPr>
      <p:pic>
        <p:nvPicPr>
          <p:cNvPr id="9" name="Picture 8" descr="BlueBar_DoubleLine-02.jpg">
            <a:extLst>
              <a:ext uri="{FF2B5EF4-FFF2-40B4-BE49-F238E27FC236}">
                <a16:creationId xmlns:a16="http://schemas.microsoft.com/office/drawing/2014/main" id="{C50011C2-61F4-4C3A-B993-7AB7CA5BB31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0"/>
            <a:ext cx="10538565" cy="1586752"/>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19" y="2666860"/>
            <a:ext cx="10538565" cy="3532047"/>
          </a:xfrm>
        </p:spPr>
        <p:txBody>
          <a:bodyPr/>
          <a:lstStyle>
            <a:lvl1pPr>
              <a:lnSpc>
                <a:spcPct val="100000"/>
              </a:lnSpc>
              <a:spcBef>
                <a:spcPts val="600"/>
              </a:spcBef>
              <a:defRPr sz="2800">
                <a:latin typeface="Arial" panose="020B0604020202020204" pitchFamily="34" charset="0"/>
                <a:cs typeface="Arial" panose="020B0604020202020204" pitchFamily="34" charset="0"/>
              </a:defRPr>
            </a:lvl1pPr>
            <a:lvl2pPr marL="685800" indent="-228600">
              <a:lnSpc>
                <a:spcPct val="100000"/>
              </a:lnSpc>
              <a:spcBef>
                <a:spcPts val="60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600"/>
              </a:spcBef>
              <a:defRPr>
                <a:latin typeface="Arial" panose="020B0604020202020204" pitchFamily="34" charset="0"/>
                <a:cs typeface="Arial" panose="020B0604020202020204" pitchFamily="34" charset="0"/>
              </a:defRPr>
            </a:lvl3pPr>
            <a:lvl4pPr>
              <a:lnSpc>
                <a:spcPct val="100000"/>
              </a:lnSpc>
              <a:spcBef>
                <a:spcPts val="600"/>
              </a:spcBef>
              <a:defRPr>
                <a:latin typeface="Arial" panose="020B0604020202020204" pitchFamily="34" charset="0"/>
                <a:cs typeface="Arial" panose="020B0604020202020204" pitchFamily="34" charset="0"/>
              </a:defRPr>
            </a:lvl4pPr>
            <a:lvl5pPr>
              <a:lnSpc>
                <a:spcPct val="100000"/>
              </a:lnSpc>
              <a:spcBef>
                <a:spcPts val="6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8" y="1778652"/>
            <a:ext cx="10538567"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905141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head, and Content w/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19" y="1877998"/>
            <a:ext cx="5544855" cy="4159546"/>
          </a:xfrm>
        </p:spPr>
        <p:txBody>
          <a:bodyPr/>
          <a:lstStyle>
            <a:lvl1pPr marL="342900" indent="-342900">
              <a:buFont typeface="Arial" panose="020B0604020202020204" pitchFamily="34" charset="0"/>
              <a:buChar char="•"/>
              <a:defRPr lang="en-US" sz="2400" b="1" kern="1200" dirty="0" smtClean="0">
                <a:solidFill>
                  <a:schemeClr val="accent5"/>
                </a:solidFill>
                <a:latin typeface="Arial" panose="020B0604020202020204" pitchFamily="34" charset="0"/>
                <a:ea typeface="+mn-ea"/>
                <a:cs typeface="Arial" panose="020B0604020202020204" pitchFamily="34" charset="0"/>
              </a:defRPr>
            </a:lvl1pPr>
            <a:lvl2pPr marL="627063" indent="-228600">
              <a:buFont typeface="Arial" panose="020B0604020202020204" pitchFamily="34" charset="0"/>
              <a:buChar cha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315385"/>
            <a:ext cx="10538568" cy="438259"/>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1" y="1878014"/>
            <a:ext cx="4809733" cy="3144837"/>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1" y="5148263"/>
            <a:ext cx="4809733" cy="889000"/>
          </a:xfrm>
        </p:spPr>
        <p:txBody>
          <a:bodyPr>
            <a:noAutofit/>
          </a:bodyPr>
          <a:lstStyle>
            <a:lvl1pPr marL="0" indent="0" algn="l" defTabSz="457200" rtl="0" eaLnBrk="1" fontAlgn="base" hangingPunct="1">
              <a:spcBef>
                <a:spcPct val="0"/>
              </a:spcBef>
              <a:spcAft>
                <a:spcPct val="0"/>
              </a:spcAft>
              <a:buNone/>
              <a:defRPr lang="en-US" sz="16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0055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and Content w/ photo">
    <p:spTree>
      <p:nvGrpSpPr>
        <p:cNvPr id="1" name=""/>
        <p:cNvGrpSpPr/>
        <p:nvPr/>
      </p:nvGrpSpPr>
      <p:grpSpPr>
        <a:xfrm>
          <a:off x="0" y="0"/>
          <a:ext cx="0" cy="0"/>
          <a:chOff x="0" y="0"/>
          <a:chExt cx="0" cy="0"/>
        </a:xfrm>
      </p:grpSpPr>
      <p:pic>
        <p:nvPicPr>
          <p:cNvPr id="12" name="Picture 11" descr="BlueBar_DoubleLine-02.jpg">
            <a:extLst>
              <a:ext uri="{FF2B5EF4-FFF2-40B4-BE49-F238E27FC236}">
                <a16:creationId xmlns:a16="http://schemas.microsoft.com/office/drawing/2014/main" id="{B1528430-B270-4799-84A4-2188D3F3B8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1"/>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453019" y="2341735"/>
            <a:ext cx="5544855" cy="3902001"/>
          </a:xfrm>
        </p:spPr>
        <p:txBody>
          <a:bodyPr/>
          <a:lstStyle>
            <a:lvl1pPr marL="342900" indent="-342900">
              <a:buFont typeface="Arial" panose="020B0604020202020204" pitchFamily="34" charset="0"/>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627063" indent="-228600">
              <a:buFont typeface="Arial" panose="020B0604020202020204" pitchFamily="34" charset="0"/>
              <a:buChar cha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699368"/>
            <a:ext cx="10538568" cy="529655"/>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1" y="2341735"/>
            <a:ext cx="4809733" cy="2887308"/>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1" y="5354456"/>
            <a:ext cx="4809733" cy="889000"/>
          </a:xfrm>
        </p:spPr>
        <p:txBody>
          <a:bodyPr>
            <a:noAutofit/>
          </a:bodyPr>
          <a:lstStyle>
            <a:lvl1pPr marL="0" indent="0" algn="l" defTabSz="457200" rtl="0" eaLnBrk="1" fontAlgn="base" hangingPunct="1">
              <a:spcBef>
                <a:spcPct val="0"/>
              </a:spcBef>
              <a:spcAft>
                <a:spcPct val="0"/>
              </a:spcAft>
              <a:buNone/>
              <a:defRPr lang="en-US" sz="16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1116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wo Line Title, Picture, Subhead, and text">
    <p:spTree>
      <p:nvGrpSpPr>
        <p:cNvPr id="1" name=""/>
        <p:cNvGrpSpPr/>
        <p:nvPr/>
      </p:nvGrpSpPr>
      <p:grpSpPr>
        <a:xfrm>
          <a:off x="0" y="0"/>
          <a:ext cx="0" cy="0"/>
          <a:chOff x="0" y="0"/>
          <a:chExt cx="0" cy="0"/>
        </a:xfrm>
      </p:grpSpPr>
      <p:pic>
        <p:nvPicPr>
          <p:cNvPr id="17" name="Picture 16" descr="BlueBar_DoubleLine-02.jpg">
            <a:extLst>
              <a:ext uri="{FF2B5EF4-FFF2-40B4-BE49-F238E27FC236}">
                <a16:creationId xmlns:a16="http://schemas.microsoft.com/office/drawing/2014/main" id="{64784218-9674-4E9F-AEA0-B2D94146BB2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1"/>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3" y="1682004"/>
            <a:ext cx="4710252" cy="730763"/>
          </a:xfrm>
        </p:spPr>
        <p:txBody>
          <a:bodyPr anchor="ctr">
            <a:noAutofit/>
          </a:bodyPr>
          <a:lstStyle>
            <a:lvl1pPr marL="0" indent="0" algn="l" defTabSz="457200" rtl="0" eaLnBrk="1" fontAlgn="base" hangingPunct="1">
              <a:spcBef>
                <a:spcPct val="0"/>
              </a:spcBef>
              <a:spcAft>
                <a:spcPct val="0"/>
              </a:spcAft>
              <a:buNone/>
              <a:defRPr lang="en-US" sz="28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508020"/>
            <a:ext cx="4709584" cy="3753080"/>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F8B8FCA5-3A3D-4B61-8DAF-66D5780EB24C}"/>
              </a:ext>
            </a:extLst>
          </p:cNvPr>
          <p:cNvSpPr>
            <a:spLocks noGrp="1"/>
          </p:cNvSpPr>
          <p:nvPr>
            <p:ph type="pic" sz="quarter" idx="16"/>
          </p:nvPr>
        </p:nvSpPr>
        <p:spPr>
          <a:xfrm>
            <a:off x="0" y="1682004"/>
            <a:ext cx="7145867" cy="4579096"/>
          </a:xfr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49691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wo Line Title, Chart, Subhead, and text">
    <p:spTree>
      <p:nvGrpSpPr>
        <p:cNvPr id="1" name=""/>
        <p:cNvGrpSpPr/>
        <p:nvPr/>
      </p:nvGrpSpPr>
      <p:grpSpPr>
        <a:xfrm>
          <a:off x="0" y="0"/>
          <a:ext cx="0" cy="0"/>
          <a:chOff x="0" y="0"/>
          <a:chExt cx="0" cy="0"/>
        </a:xfrm>
      </p:grpSpPr>
      <p:pic>
        <p:nvPicPr>
          <p:cNvPr id="12" name="Picture 11" descr="BlueBar_DoubleLine-02.jpg">
            <a:extLst>
              <a:ext uri="{FF2B5EF4-FFF2-40B4-BE49-F238E27FC236}">
                <a16:creationId xmlns:a16="http://schemas.microsoft.com/office/drawing/2014/main" id="{1DF46E67-5D22-4984-B1BA-D5F8ED7A41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3" y="1805829"/>
            <a:ext cx="4710252" cy="730763"/>
          </a:xfrm>
        </p:spPr>
        <p:txBody>
          <a:bodyPr anchor="ctr">
            <a:noAutofit/>
          </a:bodyPr>
          <a:lstStyle>
            <a:lvl1pPr marL="0" indent="0" algn="l" defTabSz="457200" rtl="0" eaLnBrk="1" fontAlgn="base" hangingPunct="1">
              <a:spcBef>
                <a:spcPct val="0"/>
              </a:spcBef>
              <a:spcAft>
                <a:spcPct val="0"/>
              </a:spcAft>
              <a:buNone/>
              <a:defRPr lang="en-US" sz="28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755670"/>
            <a:ext cx="4709584" cy="3381606"/>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7">
            <a:extLst>
              <a:ext uri="{FF2B5EF4-FFF2-40B4-BE49-F238E27FC236}">
                <a16:creationId xmlns:a16="http://schemas.microsoft.com/office/drawing/2014/main" id="{CB338A3B-18CF-48D0-B3DC-2AAD9E17D24F}"/>
              </a:ext>
            </a:extLst>
          </p:cNvPr>
          <p:cNvSpPr>
            <a:spLocks noGrp="1"/>
          </p:cNvSpPr>
          <p:nvPr>
            <p:ph type="chart" sz="quarter" idx="16"/>
          </p:nvPr>
        </p:nvSpPr>
        <p:spPr>
          <a:xfrm>
            <a:off x="1452034" y="1805829"/>
            <a:ext cx="5630333" cy="4331446"/>
          </a:xfr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9169858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LD Statement w/ Centered Objec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E2B4A-A478-4305-BF81-7D8CEC05DECD}"/>
              </a:ext>
            </a:extLst>
          </p:cNvPr>
          <p:cNvSpPr/>
          <p:nvPr userDrawn="1"/>
        </p:nvSpPr>
        <p:spPr>
          <a:xfrm>
            <a:off x="0" y="1295400"/>
            <a:ext cx="12192000" cy="55626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0" y="1465729"/>
            <a:ext cx="12192000" cy="647700"/>
          </a:xfrm>
        </p:spPr>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2180105"/>
            <a:ext cx="12192000" cy="517525"/>
          </a:xfrm>
        </p:spPr>
        <p:txBody>
          <a:bodyPr anchor="ctr"/>
          <a:lstStyle>
            <a:lvl1pPr marL="0" indent="0" algn="ctr">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26533" y="2870200"/>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4517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9/2/21</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LD Statement w/ Side Obje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8C7B01-3FCF-4660-B2C9-EACF2AD0F450}"/>
              </a:ext>
            </a:extLst>
          </p:cNvPr>
          <p:cNvSpPr/>
          <p:nvPr userDrawn="1"/>
        </p:nvSpPr>
        <p:spPr>
          <a:xfrm>
            <a:off x="0" y="1295400"/>
            <a:ext cx="12192000" cy="55626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643003" y="2163261"/>
            <a:ext cx="4843397" cy="1569450"/>
          </a:xfrm>
        </p:spPr>
        <p:txBody>
          <a:bodyPr anchor="ctr"/>
          <a:lstStyle>
            <a:lvl1pPr marL="0" indent="0" algn="l">
              <a:buNone/>
              <a:defRPr b="1">
                <a:latin typeface="Arial" panose="020B0604020202020204" pitchFamily="34" charset="0"/>
                <a:cs typeface="Arial" panose="020B0604020202020204" pitchFamily="34" charset="0"/>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668055" y="3911600"/>
            <a:ext cx="4843397" cy="1474593"/>
          </a:xfrm>
        </p:spPr>
        <p:txBody>
          <a:bodyPr anchor="ctr"/>
          <a:lstStyle>
            <a:lvl1pPr marL="0" indent="0" algn="l">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129402" y="1295400"/>
            <a:ext cx="6062599" cy="5562600"/>
          </a:xfrm>
        </p:spPr>
        <p:txBody>
          <a:bodyPr/>
          <a:lstStyle>
            <a:lvl1pPr marL="0" indent="0">
              <a:buNone/>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408710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LD Statement w/ Centered Object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userDrawn="1"/>
        </p:nvSpPr>
        <p:spPr>
          <a:xfrm>
            <a:off x="0" y="1308846"/>
            <a:ext cx="12192000" cy="5549153"/>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326856"/>
            <a:ext cx="12192000" cy="517525"/>
          </a:xfrm>
        </p:spPr>
        <p:txBody>
          <a:bodyPr anchor="ctr">
            <a:noAutofit/>
          </a:bodyPr>
          <a:lstStyle>
            <a:lvl1pPr marL="0" indent="0" algn="ctr">
              <a:buNone/>
              <a:defRPr lang="en-US" sz="32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09600" y="1641825"/>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1086021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LD Statement w/ Pictures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userDrawn="1"/>
        </p:nvSpPr>
        <p:spPr>
          <a:xfrm>
            <a:off x="0" y="1295400"/>
            <a:ext cx="12192000" cy="5562599"/>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645856"/>
            <a:ext cx="12192000" cy="517525"/>
          </a:xfrm>
        </p:spPr>
        <p:txBody>
          <a:bodyPr anchor="ctr">
            <a:noAutofit/>
          </a:bodyPr>
          <a:lstStyle>
            <a:lvl1pPr marL="0" indent="0" algn="ctr">
              <a:buNone/>
              <a:defRPr lang="en-US" sz="32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7" name="Picture Placeholder 6">
            <a:extLst>
              <a:ext uri="{FF2B5EF4-FFF2-40B4-BE49-F238E27FC236}">
                <a16:creationId xmlns:a16="http://schemas.microsoft.com/office/drawing/2014/main" id="{8AA07807-1937-42D6-B95B-67D65A2A46F8}"/>
              </a:ext>
            </a:extLst>
          </p:cNvPr>
          <p:cNvSpPr>
            <a:spLocks noGrp="1"/>
          </p:cNvSpPr>
          <p:nvPr>
            <p:ph type="pic" sz="quarter" idx="15"/>
          </p:nvPr>
        </p:nvSpPr>
        <p:spPr>
          <a:xfrm>
            <a:off x="85823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13" name="Picture Placeholder 6">
            <a:extLst>
              <a:ext uri="{FF2B5EF4-FFF2-40B4-BE49-F238E27FC236}">
                <a16:creationId xmlns:a16="http://schemas.microsoft.com/office/drawing/2014/main" id="{0457E514-8BF3-4C16-A19F-02217CD24D10}"/>
              </a:ext>
            </a:extLst>
          </p:cNvPr>
          <p:cNvSpPr>
            <a:spLocks noGrp="1"/>
          </p:cNvSpPr>
          <p:nvPr>
            <p:ph type="pic" sz="quarter" idx="16"/>
          </p:nvPr>
        </p:nvSpPr>
        <p:spPr>
          <a:xfrm>
            <a:off x="353329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15" name="Picture Placeholder 6">
            <a:extLst>
              <a:ext uri="{FF2B5EF4-FFF2-40B4-BE49-F238E27FC236}">
                <a16:creationId xmlns:a16="http://schemas.microsoft.com/office/drawing/2014/main" id="{DF9748F2-F228-4F96-B8D3-E707174B3FCB}"/>
              </a:ext>
            </a:extLst>
          </p:cNvPr>
          <p:cNvSpPr>
            <a:spLocks noGrp="1"/>
          </p:cNvSpPr>
          <p:nvPr>
            <p:ph type="pic" sz="quarter" idx="17"/>
          </p:nvPr>
        </p:nvSpPr>
        <p:spPr>
          <a:xfrm>
            <a:off x="6220307"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16" name="Picture Placeholder 6">
            <a:extLst>
              <a:ext uri="{FF2B5EF4-FFF2-40B4-BE49-F238E27FC236}">
                <a16:creationId xmlns:a16="http://schemas.microsoft.com/office/drawing/2014/main" id="{D698F640-0DF3-4334-803C-BE0B1EA5F625}"/>
              </a:ext>
            </a:extLst>
          </p:cNvPr>
          <p:cNvSpPr>
            <a:spLocks noGrp="1"/>
          </p:cNvSpPr>
          <p:nvPr>
            <p:ph type="pic" sz="quarter" idx="18"/>
          </p:nvPr>
        </p:nvSpPr>
        <p:spPr>
          <a:xfrm>
            <a:off x="8907320"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17" name="Picture Placeholder 6">
            <a:extLst>
              <a:ext uri="{FF2B5EF4-FFF2-40B4-BE49-F238E27FC236}">
                <a16:creationId xmlns:a16="http://schemas.microsoft.com/office/drawing/2014/main" id="{2E481E13-3504-4E8E-8CBB-9BC0204E1FA8}"/>
              </a:ext>
            </a:extLst>
          </p:cNvPr>
          <p:cNvSpPr>
            <a:spLocks noGrp="1"/>
          </p:cNvSpPr>
          <p:nvPr>
            <p:ph type="pic" sz="quarter" idx="19"/>
          </p:nvPr>
        </p:nvSpPr>
        <p:spPr>
          <a:xfrm>
            <a:off x="85823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18" name="Picture Placeholder 6">
            <a:extLst>
              <a:ext uri="{FF2B5EF4-FFF2-40B4-BE49-F238E27FC236}">
                <a16:creationId xmlns:a16="http://schemas.microsoft.com/office/drawing/2014/main" id="{F3EF6C84-35AD-4CBE-9804-BB949C4990E9}"/>
              </a:ext>
            </a:extLst>
          </p:cNvPr>
          <p:cNvSpPr>
            <a:spLocks noGrp="1"/>
          </p:cNvSpPr>
          <p:nvPr>
            <p:ph type="pic" sz="quarter" idx="20"/>
          </p:nvPr>
        </p:nvSpPr>
        <p:spPr>
          <a:xfrm>
            <a:off x="353329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19" name="Picture Placeholder 6">
            <a:extLst>
              <a:ext uri="{FF2B5EF4-FFF2-40B4-BE49-F238E27FC236}">
                <a16:creationId xmlns:a16="http://schemas.microsoft.com/office/drawing/2014/main" id="{AC05D50A-FDB2-46C5-A84C-9D20B8A6324D}"/>
              </a:ext>
            </a:extLst>
          </p:cNvPr>
          <p:cNvSpPr>
            <a:spLocks noGrp="1"/>
          </p:cNvSpPr>
          <p:nvPr>
            <p:ph type="pic" sz="quarter" idx="21"/>
          </p:nvPr>
        </p:nvSpPr>
        <p:spPr>
          <a:xfrm>
            <a:off x="6220307"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20" name="Picture Placeholder 6">
            <a:extLst>
              <a:ext uri="{FF2B5EF4-FFF2-40B4-BE49-F238E27FC236}">
                <a16:creationId xmlns:a16="http://schemas.microsoft.com/office/drawing/2014/main" id="{5B5C804E-8C40-41CD-A85A-C88D44895072}"/>
              </a:ext>
            </a:extLst>
          </p:cNvPr>
          <p:cNvSpPr>
            <a:spLocks noGrp="1"/>
          </p:cNvSpPr>
          <p:nvPr>
            <p:ph type="pic" sz="quarter" idx="22"/>
          </p:nvPr>
        </p:nvSpPr>
        <p:spPr>
          <a:xfrm>
            <a:off x="8907320"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52999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LD Statement w/ Picture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a:t> - INTERNAL</a:t>
            </a:r>
          </a:p>
        </p:txBody>
      </p:sp>
      <p:sp>
        <p:nvSpPr>
          <p:cNvPr id="39" name="Text Placeholder 11">
            <a:extLst>
              <a:ext uri="{FF2B5EF4-FFF2-40B4-BE49-F238E27FC236}">
                <a16:creationId xmlns:a16="http://schemas.microsoft.com/office/drawing/2014/main" id="{2B27D4CB-00B2-48C6-B88A-9777714395CB}"/>
              </a:ext>
            </a:extLst>
          </p:cNvPr>
          <p:cNvSpPr>
            <a:spLocks noGrp="1"/>
          </p:cNvSpPr>
          <p:nvPr>
            <p:ph type="body" sz="quarter" idx="14"/>
          </p:nvPr>
        </p:nvSpPr>
        <p:spPr>
          <a:xfrm>
            <a:off x="0" y="5645856"/>
            <a:ext cx="12192000" cy="517525"/>
          </a:xfrm>
        </p:spPr>
        <p:txBody>
          <a:bodyPr anchor="ctr">
            <a:noAutofit/>
          </a:bodyPr>
          <a:lstStyle>
            <a:lvl1pPr marL="0" indent="0" algn="ctr">
              <a:buNone/>
              <a:defRPr lang="en-US" sz="3200" b="1" kern="1200" dirty="0" smtClean="0">
                <a:solidFill>
                  <a:schemeClr val="accent2"/>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40" name="Picture Placeholder 6">
            <a:extLst>
              <a:ext uri="{FF2B5EF4-FFF2-40B4-BE49-F238E27FC236}">
                <a16:creationId xmlns:a16="http://schemas.microsoft.com/office/drawing/2014/main" id="{3910B348-7BAB-4CF6-A183-3DDB1334FA9F}"/>
              </a:ext>
            </a:extLst>
          </p:cNvPr>
          <p:cNvSpPr>
            <a:spLocks noGrp="1"/>
          </p:cNvSpPr>
          <p:nvPr>
            <p:ph type="pic" sz="quarter" idx="15"/>
          </p:nvPr>
        </p:nvSpPr>
        <p:spPr>
          <a:xfrm>
            <a:off x="85823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1" name="Picture Placeholder 6">
            <a:extLst>
              <a:ext uri="{FF2B5EF4-FFF2-40B4-BE49-F238E27FC236}">
                <a16:creationId xmlns:a16="http://schemas.microsoft.com/office/drawing/2014/main" id="{F0F4DC99-EF4F-43C4-961A-CA258C2AF15B}"/>
              </a:ext>
            </a:extLst>
          </p:cNvPr>
          <p:cNvSpPr>
            <a:spLocks noGrp="1"/>
          </p:cNvSpPr>
          <p:nvPr>
            <p:ph type="pic" sz="quarter" idx="16"/>
          </p:nvPr>
        </p:nvSpPr>
        <p:spPr>
          <a:xfrm>
            <a:off x="353329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2" name="Picture Placeholder 6">
            <a:extLst>
              <a:ext uri="{FF2B5EF4-FFF2-40B4-BE49-F238E27FC236}">
                <a16:creationId xmlns:a16="http://schemas.microsoft.com/office/drawing/2014/main" id="{C25C2F78-3B88-4BD9-A7B3-C6941D2D7770}"/>
              </a:ext>
            </a:extLst>
          </p:cNvPr>
          <p:cNvSpPr>
            <a:spLocks noGrp="1"/>
          </p:cNvSpPr>
          <p:nvPr>
            <p:ph type="pic" sz="quarter" idx="17"/>
          </p:nvPr>
        </p:nvSpPr>
        <p:spPr>
          <a:xfrm>
            <a:off x="6220307"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3" name="Picture Placeholder 6">
            <a:extLst>
              <a:ext uri="{FF2B5EF4-FFF2-40B4-BE49-F238E27FC236}">
                <a16:creationId xmlns:a16="http://schemas.microsoft.com/office/drawing/2014/main" id="{6A50CF1F-2D88-4997-B4D4-8C4A8466A9EE}"/>
              </a:ext>
            </a:extLst>
          </p:cNvPr>
          <p:cNvSpPr>
            <a:spLocks noGrp="1"/>
          </p:cNvSpPr>
          <p:nvPr>
            <p:ph type="pic" sz="quarter" idx="18"/>
          </p:nvPr>
        </p:nvSpPr>
        <p:spPr>
          <a:xfrm>
            <a:off x="8907320"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4" name="Picture Placeholder 6">
            <a:extLst>
              <a:ext uri="{FF2B5EF4-FFF2-40B4-BE49-F238E27FC236}">
                <a16:creationId xmlns:a16="http://schemas.microsoft.com/office/drawing/2014/main" id="{0D5061F5-564C-4EB5-9B72-00DE8640BB43}"/>
              </a:ext>
            </a:extLst>
          </p:cNvPr>
          <p:cNvSpPr>
            <a:spLocks noGrp="1"/>
          </p:cNvSpPr>
          <p:nvPr>
            <p:ph type="pic" sz="quarter" idx="19"/>
          </p:nvPr>
        </p:nvSpPr>
        <p:spPr>
          <a:xfrm>
            <a:off x="85823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5" name="Picture Placeholder 6">
            <a:extLst>
              <a:ext uri="{FF2B5EF4-FFF2-40B4-BE49-F238E27FC236}">
                <a16:creationId xmlns:a16="http://schemas.microsoft.com/office/drawing/2014/main" id="{7879C736-1E45-4B60-BD15-C9822CBA034A}"/>
              </a:ext>
            </a:extLst>
          </p:cNvPr>
          <p:cNvSpPr>
            <a:spLocks noGrp="1"/>
          </p:cNvSpPr>
          <p:nvPr>
            <p:ph type="pic" sz="quarter" idx="20"/>
          </p:nvPr>
        </p:nvSpPr>
        <p:spPr>
          <a:xfrm>
            <a:off x="353329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6" name="Picture Placeholder 6">
            <a:extLst>
              <a:ext uri="{FF2B5EF4-FFF2-40B4-BE49-F238E27FC236}">
                <a16:creationId xmlns:a16="http://schemas.microsoft.com/office/drawing/2014/main" id="{524EDC20-BB1E-4676-8652-E3D900B751F5}"/>
              </a:ext>
            </a:extLst>
          </p:cNvPr>
          <p:cNvSpPr>
            <a:spLocks noGrp="1"/>
          </p:cNvSpPr>
          <p:nvPr>
            <p:ph type="pic" sz="quarter" idx="21"/>
          </p:nvPr>
        </p:nvSpPr>
        <p:spPr>
          <a:xfrm>
            <a:off x="6220307"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
        <p:nvSpPr>
          <p:cNvPr id="47" name="Picture Placeholder 6">
            <a:extLst>
              <a:ext uri="{FF2B5EF4-FFF2-40B4-BE49-F238E27FC236}">
                <a16:creationId xmlns:a16="http://schemas.microsoft.com/office/drawing/2014/main" id="{436CCF61-93D7-403A-8D6D-2935609813B3}"/>
              </a:ext>
            </a:extLst>
          </p:cNvPr>
          <p:cNvSpPr>
            <a:spLocks noGrp="1"/>
          </p:cNvSpPr>
          <p:nvPr>
            <p:ph type="pic" sz="quarter" idx="22"/>
          </p:nvPr>
        </p:nvSpPr>
        <p:spPr>
          <a:xfrm>
            <a:off x="8907320"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09889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head, Text,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310624"/>
            <a:ext cx="10538568" cy="443020"/>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9">
            <a:extLst>
              <a:ext uri="{FF2B5EF4-FFF2-40B4-BE49-F238E27FC236}">
                <a16:creationId xmlns:a16="http://schemas.microsoft.com/office/drawing/2014/main" id="{3ADD1A90-239D-49F7-A980-0F38BE5298CC}"/>
              </a:ext>
            </a:extLst>
          </p:cNvPr>
          <p:cNvSpPr>
            <a:spLocks noGrp="1"/>
          </p:cNvSpPr>
          <p:nvPr>
            <p:ph type="body" sz="quarter" idx="14"/>
          </p:nvPr>
        </p:nvSpPr>
        <p:spPr>
          <a:xfrm>
            <a:off x="1452034" y="1892300"/>
            <a:ext cx="10538884" cy="11938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marL="914400" indent="0">
              <a:buNone/>
              <a:defRPr sz="1600"/>
            </a:lvl3pPr>
            <a:lvl4pPr>
              <a:defRPr sz="1400"/>
            </a:lvl4pPr>
            <a:lvl5pPr>
              <a:defRPr sz="1200"/>
            </a:lvl5pPr>
          </a:lstStyle>
          <a:p>
            <a:pPr lvl="0"/>
            <a:r>
              <a:rPr lang="en-US"/>
              <a:t>Edit Master text styles</a:t>
            </a:r>
          </a:p>
          <a:p>
            <a:pPr lvl="1"/>
            <a:r>
              <a:rPr lang="en-US"/>
              <a:t>Second level</a:t>
            </a:r>
          </a:p>
        </p:txBody>
      </p:sp>
      <p:sp>
        <p:nvSpPr>
          <p:cNvPr id="15" name="Content Placeholder 14">
            <a:extLst>
              <a:ext uri="{FF2B5EF4-FFF2-40B4-BE49-F238E27FC236}">
                <a16:creationId xmlns:a16="http://schemas.microsoft.com/office/drawing/2014/main" id="{E4119E39-3D14-47D5-A52B-3E7DECE31268}"/>
              </a:ext>
            </a:extLst>
          </p:cNvPr>
          <p:cNvSpPr>
            <a:spLocks noGrp="1"/>
          </p:cNvSpPr>
          <p:nvPr>
            <p:ph sz="quarter" idx="15"/>
          </p:nvPr>
        </p:nvSpPr>
        <p:spPr>
          <a:xfrm>
            <a:off x="184050" y="3206751"/>
            <a:ext cx="11823903" cy="3019425"/>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1038350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head,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2034" y="1334435"/>
            <a:ext cx="10538568" cy="574534"/>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84048" y="5969000"/>
            <a:ext cx="11806870" cy="387352"/>
          </a:xfr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2" name="Content Placeholder 11">
            <a:extLst>
              <a:ext uri="{FF2B5EF4-FFF2-40B4-BE49-F238E27FC236}">
                <a16:creationId xmlns:a16="http://schemas.microsoft.com/office/drawing/2014/main" id="{9D342297-364B-4C76-ABC7-ABEDA6043F92}"/>
              </a:ext>
            </a:extLst>
          </p:cNvPr>
          <p:cNvSpPr>
            <a:spLocks noGrp="1"/>
          </p:cNvSpPr>
          <p:nvPr>
            <p:ph sz="quarter" idx="16"/>
          </p:nvPr>
        </p:nvSpPr>
        <p:spPr>
          <a:xfrm>
            <a:off x="184048" y="2029620"/>
            <a:ext cx="11823905" cy="3794917"/>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1011243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head, Text Left/Content Right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2349" y="1310625"/>
            <a:ext cx="10538568" cy="526801"/>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452034" y="5969000"/>
            <a:ext cx="10538884" cy="266700"/>
          </a:xfrm>
        </p:spPr>
        <p:txBody>
          <a:bodyPr>
            <a:noAutofit/>
          </a:bodyPr>
          <a:lstStyle>
            <a:lvl1pPr marL="0" indent="0">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8" name="Text Placeholder 7">
            <a:extLst>
              <a:ext uri="{FF2B5EF4-FFF2-40B4-BE49-F238E27FC236}">
                <a16:creationId xmlns:a16="http://schemas.microsoft.com/office/drawing/2014/main" id="{F1439268-8818-411A-8FBC-12583703D994}"/>
              </a:ext>
            </a:extLst>
          </p:cNvPr>
          <p:cNvSpPr>
            <a:spLocks noGrp="1"/>
          </p:cNvSpPr>
          <p:nvPr>
            <p:ph type="body" sz="quarter" idx="17"/>
          </p:nvPr>
        </p:nvSpPr>
        <p:spPr>
          <a:xfrm>
            <a:off x="1452034" y="1963270"/>
            <a:ext cx="3824817" cy="3848567"/>
          </a:xfrm>
        </p:spPr>
        <p:txBody>
          <a:bodyPr anchor="ctr">
            <a:normAutofit/>
          </a:bodyPr>
          <a:lstStyle>
            <a:lvl1pPr marL="0" indent="0">
              <a:buNone/>
              <a:defRPr sz="2800">
                <a:latin typeface="Arial" panose="020B0604020202020204" pitchFamily="34" charset="0"/>
                <a:cs typeface="Arial" panose="020B0604020202020204" pitchFamily="34" charset="0"/>
              </a:defRPr>
            </a:lvl1pPr>
            <a:lvl2pPr>
              <a:defRPr sz="2400"/>
            </a:lvl2pPr>
            <a:lvl3pPr>
              <a:defRPr sz="1800"/>
            </a:lvl3pPr>
            <a:lvl4pPr>
              <a:defRPr sz="1600"/>
            </a:lvl4pPr>
            <a:lvl5pPr>
              <a:defRPr sz="1400"/>
            </a:lvl5pPr>
          </a:lstStyle>
          <a:p>
            <a:pPr lvl="0"/>
            <a:r>
              <a:rPr lang="en-US"/>
              <a:t>Edit Master text styles</a:t>
            </a:r>
          </a:p>
        </p:txBody>
      </p:sp>
      <p:sp>
        <p:nvSpPr>
          <p:cNvPr id="12" name="Content Placeholder 11">
            <a:extLst>
              <a:ext uri="{FF2B5EF4-FFF2-40B4-BE49-F238E27FC236}">
                <a16:creationId xmlns:a16="http://schemas.microsoft.com/office/drawing/2014/main" id="{4F8C5B39-2CEC-4D5E-B115-5B25FC0AB866}"/>
              </a:ext>
            </a:extLst>
          </p:cNvPr>
          <p:cNvSpPr>
            <a:spLocks noGrp="1"/>
          </p:cNvSpPr>
          <p:nvPr>
            <p:ph sz="quarter" idx="18"/>
          </p:nvPr>
        </p:nvSpPr>
        <p:spPr>
          <a:xfrm>
            <a:off x="5477933" y="1958078"/>
            <a:ext cx="6512984" cy="3853760"/>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1673810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Text Right/Object Left">
    <p:spTree>
      <p:nvGrpSpPr>
        <p:cNvPr id="1" name=""/>
        <p:cNvGrpSpPr/>
        <p:nvPr/>
      </p:nvGrpSpPr>
      <p:grpSpPr>
        <a:xfrm>
          <a:off x="0" y="0"/>
          <a:ext cx="0" cy="0"/>
          <a:chOff x="0" y="0"/>
          <a:chExt cx="0" cy="0"/>
        </a:xfrm>
      </p:grpSpPr>
      <p:pic>
        <p:nvPicPr>
          <p:cNvPr id="13" name="Picture 12" descr="BlueBar_DoubleLine-02.jpg">
            <a:extLst>
              <a:ext uri="{FF2B5EF4-FFF2-40B4-BE49-F238E27FC236}">
                <a16:creationId xmlns:a16="http://schemas.microsoft.com/office/drawing/2014/main" id="{2AC1FF59-EF7B-467C-844B-45B034B900C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1"/>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682004"/>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510118"/>
            <a:ext cx="4709584" cy="3750982"/>
          </a:xfrm>
        </p:spPr>
        <p:txBody>
          <a:bodyPr/>
          <a:lstStyle>
            <a:lvl1pPr>
              <a:defRPr sz="2400">
                <a:latin typeface="Arial" panose="020B0604020202020204" pitchFamily="34" charset="0"/>
                <a:cs typeface="Arial" panose="020B0604020202020204" pitchFamily="34" charset="0"/>
              </a:defRPr>
            </a:lvl1pPr>
            <a:lvl2pPr>
              <a:defRPr sz="2400" i="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BBD7D799-947F-47C9-93CF-0135C2AFC30C}"/>
              </a:ext>
            </a:extLst>
          </p:cNvPr>
          <p:cNvSpPr>
            <a:spLocks noGrp="1"/>
          </p:cNvSpPr>
          <p:nvPr>
            <p:ph sz="quarter" idx="16"/>
          </p:nvPr>
        </p:nvSpPr>
        <p:spPr>
          <a:xfrm>
            <a:off x="1452034" y="2510118"/>
            <a:ext cx="5630333" cy="3750982"/>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3941256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Black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800" b="1">
                <a:solidFill>
                  <a:schemeClr val="tx2">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2389468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Whit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8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346207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9/2/21</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453017" y="1443318"/>
            <a:ext cx="5181600" cy="465848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7017" y="1443318"/>
            <a:ext cx="5181600" cy="465848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3534660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3017" y="1"/>
            <a:ext cx="10538567" cy="851771"/>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453016" y="1255059"/>
            <a:ext cx="5157787" cy="598662"/>
          </a:xfrm>
        </p:spPr>
        <p:txBody>
          <a:bodyPr anchor="b">
            <a:noAutofit/>
          </a:bodyPr>
          <a:lstStyle>
            <a:lvl1pPr marL="0" indent="0">
              <a:buNone/>
              <a:defRPr sz="2800" b="1">
                <a:solidFill>
                  <a:srgbClr val="EEA42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53016" y="1853721"/>
            <a:ext cx="5157787" cy="4334137"/>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85427" y="1255059"/>
            <a:ext cx="5183188" cy="598662"/>
          </a:xfrm>
        </p:spPr>
        <p:txBody>
          <a:bodyPr anchor="b">
            <a:noAutofit/>
          </a:bodyPr>
          <a:lstStyle>
            <a:lvl1pPr marL="0" indent="0">
              <a:buNone/>
              <a:defRPr sz="2800" b="1">
                <a:solidFill>
                  <a:srgbClr val="EEA42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5427" y="1853721"/>
            <a:ext cx="5183188" cy="4334137"/>
          </a:xfrm>
        </p:spPr>
        <p:txBody>
          <a:bodyPr/>
          <a:lstStyle>
            <a:lvl1pPr marL="228600" indent="-228600">
              <a:defRPr lang="en-US" sz="2400" kern="1200" dirty="0" smtClean="0">
                <a:solidFill>
                  <a:schemeClr val="tx2">
                    <a:lumMod val="50000"/>
                  </a:schemeClr>
                </a:solidFill>
                <a:latin typeface="Arial" panose="020B0604020202020204" pitchFamily="34" charset="0"/>
                <a:ea typeface="+mn-ea"/>
                <a:cs typeface="Arial" panose="020B0604020202020204" pitchFamily="34" charset="0"/>
              </a:defRPr>
            </a:lvl1pPr>
            <a:lvl2pPr>
              <a:defRPr lang="en-US" sz="2000" kern="1200" dirty="0" smtClean="0">
                <a:solidFill>
                  <a:schemeClr val="tx2">
                    <a:lumMod val="50000"/>
                  </a:schemeClr>
                </a:solidFill>
                <a:latin typeface="+mn-lt"/>
                <a:ea typeface="+mn-ea"/>
                <a:cs typeface="+mn-cs"/>
              </a:defRPr>
            </a:lvl2pPr>
            <a:lvl3pPr>
              <a:defRPr/>
            </a:lvl3pPr>
            <a:lvl4pPr>
              <a:defRPr/>
            </a:lvl4pPr>
            <a:lvl5pPr>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9887045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2911150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wo Line Title Only">
    <p:spTree>
      <p:nvGrpSpPr>
        <p:cNvPr id="1" name=""/>
        <p:cNvGrpSpPr/>
        <p:nvPr/>
      </p:nvGrpSpPr>
      <p:grpSpPr>
        <a:xfrm>
          <a:off x="0" y="0"/>
          <a:ext cx="0" cy="0"/>
          <a:chOff x="0" y="0"/>
          <a:chExt cx="0" cy="0"/>
        </a:xfrm>
      </p:grpSpPr>
      <p:pic>
        <p:nvPicPr>
          <p:cNvPr id="7" name="Picture 6" descr="BlueBar_DoubleLine-02.jpg">
            <a:extLst>
              <a:ext uri="{FF2B5EF4-FFF2-40B4-BE49-F238E27FC236}">
                <a16:creationId xmlns:a16="http://schemas.microsoft.com/office/drawing/2014/main" id="{110EA34B-EB37-4072-A9DA-F122D17AA14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0"/>
            <a:ext cx="10538565" cy="1586752"/>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2350452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24714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9409" y="0"/>
            <a:ext cx="10672175" cy="85177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1317812"/>
            <a:ext cx="6808395" cy="488257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19407" y="1317812"/>
            <a:ext cx="3624199" cy="488257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9/2/21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Tree>
    <p:extLst>
      <p:ext uri="{BB962C8B-B14F-4D97-AF65-F5344CB8AC3E}">
        <p14:creationId xmlns:p14="http://schemas.microsoft.com/office/powerpoint/2010/main" val="1776514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89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footer_blue_Artboard 17 copy.jpg">
            <a:extLst>
              <a:ext uri="{FF2B5EF4-FFF2-40B4-BE49-F238E27FC236}">
                <a16:creationId xmlns:a16="http://schemas.microsoft.com/office/drawing/2014/main" id="{663D51C5-F283-451E-9839-1EC785F650A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5683624"/>
            <a:ext cx="12188111" cy="117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1013976-554D-4523-878B-855D72571970}"/>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A5B56432-4C90-4F05-B8D0-B4F6788E1284}" type="slidenum">
              <a:rPr lang="en-US" smtClean="0"/>
              <a:pPr/>
              <a:t>‹#›</a:t>
            </a:fld>
            <a:r>
              <a:rPr lang="en-US"/>
              <a:t> - INTERNAL</a:t>
            </a:r>
          </a:p>
        </p:txBody>
      </p:sp>
      <p:sp>
        <p:nvSpPr>
          <p:cNvPr id="8" name="Text Placeholder 7">
            <a:extLst>
              <a:ext uri="{FF2B5EF4-FFF2-40B4-BE49-F238E27FC236}">
                <a16:creationId xmlns:a16="http://schemas.microsoft.com/office/drawing/2014/main" id="{5F180095-7617-454D-9FDD-AB9FA717D982}"/>
              </a:ext>
            </a:extLst>
          </p:cNvPr>
          <p:cNvSpPr>
            <a:spLocks noGrp="1"/>
          </p:cNvSpPr>
          <p:nvPr>
            <p:ph type="body" sz="quarter" idx="13"/>
          </p:nvPr>
        </p:nvSpPr>
        <p:spPr>
          <a:xfrm>
            <a:off x="1452563" y="2017713"/>
            <a:ext cx="6059487" cy="949605"/>
          </a:xfrm>
        </p:spPr>
        <p:txBody>
          <a:bodyPr>
            <a:normAutofit/>
          </a:bodyPr>
          <a:lstStyle>
            <a:lvl1pPr marL="0" indent="0">
              <a:buNone/>
              <a:defRPr sz="3600" b="1">
                <a:solidFill>
                  <a:schemeClr val="accent2"/>
                </a:solidFill>
                <a:latin typeface="Arial" panose="020B0604020202020204" pitchFamily="34" charset="0"/>
                <a:cs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
        <p:nvSpPr>
          <p:cNvPr id="10" name="Text Placeholder 9">
            <a:extLst>
              <a:ext uri="{FF2B5EF4-FFF2-40B4-BE49-F238E27FC236}">
                <a16:creationId xmlns:a16="http://schemas.microsoft.com/office/drawing/2014/main" id="{0F56092B-A048-4791-BF67-8F484F10E071}"/>
              </a:ext>
            </a:extLst>
          </p:cNvPr>
          <p:cNvSpPr>
            <a:spLocks noGrp="1"/>
          </p:cNvSpPr>
          <p:nvPr>
            <p:ph type="body" sz="quarter" idx="14"/>
          </p:nvPr>
        </p:nvSpPr>
        <p:spPr>
          <a:xfrm>
            <a:off x="1452563" y="3074521"/>
            <a:ext cx="6059487" cy="958850"/>
          </a:xfrm>
        </p:spPr>
        <p:txBody>
          <a:bodyPr/>
          <a:lstStyle>
            <a:lvl1pPr marL="0" indent="0">
              <a:buFontTx/>
              <a:buNone/>
              <a:defRPr sz="2000">
                <a:solidFill>
                  <a:schemeClr val="tx2"/>
                </a:solidFill>
                <a:latin typeface="Arial" panose="020B0604020202020204" pitchFamily="34" charset="0"/>
                <a:cs typeface="Arial" panose="020B0604020202020204" pitchFamily="34" charset="0"/>
              </a:defRPr>
            </a:lvl1pPr>
            <a:lvl2pPr marL="457200" indent="0">
              <a:buFontTx/>
              <a:buNone/>
              <a:defRPr sz="2000">
                <a:solidFill>
                  <a:schemeClr val="tx2"/>
                </a:solidFill>
                <a:latin typeface="Arial" panose="020B0604020202020204" pitchFamily="34" charset="0"/>
                <a:cs typeface="Arial" panose="020B0604020202020204" pitchFamily="34" charset="0"/>
              </a:defRPr>
            </a:lvl2pPr>
            <a:lvl3pPr marL="914400" indent="0">
              <a:buFontTx/>
              <a:buNone/>
              <a:defRPr sz="2000">
                <a:solidFill>
                  <a:schemeClr val="tx2"/>
                </a:solidFill>
                <a:latin typeface="Arial" panose="020B0604020202020204" pitchFamily="34" charset="0"/>
                <a:cs typeface="Arial" panose="020B0604020202020204" pitchFamily="34" charset="0"/>
              </a:defRPr>
            </a:lvl3pPr>
            <a:lvl4pPr marL="1371600" indent="0">
              <a:buFontTx/>
              <a:buNone/>
              <a:defRPr sz="2000">
                <a:solidFill>
                  <a:schemeClr val="tx2"/>
                </a:solidFill>
                <a:latin typeface="Arial" panose="020B0604020202020204" pitchFamily="34" charset="0"/>
                <a:cs typeface="Arial" panose="020B0604020202020204" pitchFamily="34" charset="0"/>
              </a:defRPr>
            </a:lvl4pPr>
            <a:lvl5pPr marL="1828800" indent="0">
              <a:buFontTx/>
              <a:buNone/>
              <a:defRPr sz="2000">
                <a:solidFill>
                  <a:schemeClr val="tx2"/>
                </a:solidFill>
                <a:latin typeface="Arial" panose="020B0604020202020204" pitchFamily="34" charset="0"/>
                <a:cs typeface="Arial" panose="020B0604020202020204" pitchFamily="34" charset="0"/>
              </a:defRPr>
            </a:lvl5pPr>
          </a:lstStyle>
          <a:p>
            <a:pPr lvl="0"/>
            <a:r>
              <a:rPr lang="en-US"/>
              <a:t>Edit Master text styles</a:t>
            </a:r>
          </a:p>
          <a:p>
            <a:pPr lvl="1"/>
            <a:endParaRPr lang="en-US"/>
          </a:p>
        </p:txBody>
      </p:sp>
    </p:spTree>
    <p:extLst>
      <p:ext uri="{BB962C8B-B14F-4D97-AF65-F5344CB8AC3E}">
        <p14:creationId xmlns:p14="http://schemas.microsoft.com/office/powerpoint/2010/main" val="819705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1" descr="ColorBlue_bar_top-12.jpg">
            <a:extLst>
              <a:ext uri="{FF2B5EF4-FFF2-40B4-BE49-F238E27FC236}">
                <a16:creationId xmlns:a16="http://schemas.microsoft.com/office/drawing/2014/main" id="{F76F372D-D660-4605-A57E-2BBF14BDF1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1"/>
            <a:ext cx="12192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26C30F7-60D1-48D7-8194-4A632190A2E8}"/>
              </a:ext>
            </a:extLst>
          </p:cNvPr>
          <p:cNvSpPr>
            <a:spLocks noGrp="1"/>
          </p:cNvSpPr>
          <p:nvPr>
            <p:ph type="title"/>
          </p:nvPr>
        </p:nvSpPr>
        <p:spPr>
          <a:xfrm>
            <a:off x="1566333" y="228601"/>
            <a:ext cx="10515600" cy="698500"/>
          </a:xfrm>
          <a:prstGeom prst="rect">
            <a:avLst/>
          </a:prstGeom>
        </p:spPr>
        <p:txBody>
          <a:bodyPr>
            <a:normAutofit/>
          </a:bodyPr>
          <a:lstStyle>
            <a:lvl1pPr algn="l">
              <a:defRPr sz="3733"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FAE81341-F9A5-4112-9DC7-BDE62C466245}"/>
              </a:ext>
            </a:extLst>
          </p:cNvPr>
          <p:cNvSpPr>
            <a:spLocks noGrp="1"/>
          </p:cNvSpPr>
          <p:nvPr>
            <p:ph type="body" sz="quarter" idx="12"/>
          </p:nvPr>
        </p:nvSpPr>
        <p:spPr>
          <a:xfrm>
            <a:off x="370543" y="1389890"/>
            <a:ext cx="11460480" cy="5208135"/>
          </a:xfrm>
          <a:prstGeom prst="rect">
            <a:avLst/>
          </a:prstGeom>
        </p:spPr>
        <p:txBody>
          <a:bodyPr/>
          <a:lstStyle>
            <a:lvl1pPr marL="0" indent="0">
              <a:buNone/>
              <a:defRPr sz="2933" b="1">
                <a:solidFill>
                  <a:schemeClr val="accent2"/>
                </a:solidFill>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2133" b="1">
                <a:solidFill>
                  <a:schemeClr val="accent1"/>
                </a:solidFill>
                <a:latin typeface="Arial" panose="020B0604020202020204" pitchFamily="34" charset="0"/>
                <a:cs typeface="Arial" panose="020B0604020202020204" pitchFamily="34" charset="0"/>
              </a:defRPr>
            </a:lvl2pPr>
            <a:lvl3pPr marL="1523962" indent="-304792">
              <a:buFont typeface="Courier New" panose="02070309020205020404" pitchFamily="49" charset="0"/>
              <a:buChar char="o"/>
              <a:defRPr sz="2133">
                <a:solidFill>
                  <a:schemeClr val="bg2">
                    <a:lumMod val="50000"/>
                  </a:schemeClr>
                </a:solidFill>
                <a:latin typeface="Arial" panose="020B0604020202020204" pitchFamily="34" charset="0"/>
                <a:cs typeface="Arial" panose="020B0604020202020204" pitchFamily="34" charset="0"/>
              </a:defRPr>
            </a:lvl3pPr>
            <a:lvl4pPr>
              <a:defRPr sz="1867">
                <a:solidFill>
                  <a:schemeClr val="bg2">
                    <a:lumMod val="50000"/>
                  </a:schemeClr>
                </a:solidFill>
                <a:latin typeface="Arial" panose="020B0604020202020204" pitchFamily="34" charset="0"/>
                <a:cs typeface="Arial" panose="020B0604020202020204" pitchFamily="34" charset="0"/>
              </a:defRPr>
            </a:lvl4pPr>
            <a:lvl5pPr>
              <a:defRPr sz="1867">
                <a:solidFill>
                  <a:schemeClr val="bg2">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0683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US" dirty="0"/>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dirty="0"/>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101788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9/2/21</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96799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2663137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5F35D-6605-443D-9F38-140776D68947}" type="datetime1">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3630655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8819-B877-4AAF-AB71-63C59D44BF13}" type="datetime1">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565545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4F1CE-82E5-4AA3-BFEA-EDE1D1DA8C85}" type="datetime1">
              <a:rPr lang="en-US" smtClean="0"/>
              <a:t>9/2/21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0387042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9/2/21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394417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3890686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endParaRPr lang="en-US" dirty="0"/>
          </a:p>
        </p:txBody>
      </p:sp>
    </p:spTree>
    <p:extLst>
      <p:ext uri="{BB962C8B-B14F-4D97-AF65-F5344CB8AC3E}">
        <p14:creationId xmlns:p14="http://schemas.microsoft.com/office/powerpoint/2010/main" val="2254414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62FE63C3-A73F-4097-86A9-7B28950712B1}" type="datetime1">
              <a:rPr lang="en-US" smtClean="0"/>
              <a:pPr/>
              <a:t>9/2/21</a:t>
            </a:fld>
            <a:endParaRPr lang="en-US"/>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2184147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9/2/21</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425393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9/2/21</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9/2/21</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421764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heme" Target="../theme/theme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9/2/21</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9DE5A-6643-4656-A288-0742FA16B0CD}" type="slidenum">
              <a:rPr lang="en-US" smtClean="0"/>
              <a:t>‹#›</a:t>
            </a:fld>
            <a:endParaRPr lang="en-US"/>
          </a:p>
        </p:txBody>
      </p:sp>
      <p:sp>
        <p:nvSpPr>
          <p:cNvPr id="7" name="Rectangle 6"/>
          <p:cNvSpPr/>
          <p:nvPr/>
        </p:nvSpPr>
        <p:spPr>
          <a:xfrm>
            <a:off x="0" y="6248400"/>
            <a:ext cx="12192000" cy="60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b="7292"/>
          <a:stretch/>
        </p:blipFill>
        <p:spPr>
          <a:xfrm>
            <a:off x="7416800" y="6347374"/>
            <a:ext cx="1224397" cy="45720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18001" b="8332"/>
          <a:stretch/>
        </p:blipFill>
        <p:spPr>
          <a:xfrm>
            <a:off x="9855201" y="6361662"/>
            <a:ext cx="1576159" cy="442912"/>
          </a:xfrm>
          <a:prstGeom prst="rect">
            <a:avLst/>
          </a:prstGeom>
        </p:spPr>
      </p:pic>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3740" b="6732"/>
          <a:stretch/>
        </p:blipFill>
        <p:spPr>
          <a:xfrm>
            <a:off x="4192880" y="6361662"/>
            <a:ext cx="2162760" cy="442912"/>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800" y="6347374"/>
            <a:ext cx="2438400" cy="457200"/>
          </a:xfrm>
          <a:prstGeom prst="rect">
            <a:avLst/>
          </a:prstGeom>
        </p:spPr>
      </p:pic>
    </p:spTree>
    <p:extLst>
      <p:ext uri="{BB962C8B-B14F-4D97-AF65-F5344CB8AC3E}">
        <p14:creationId xmlns:p14="http://schemas.microsoft.com/office/powerpoint/2010/main" val="1706057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2971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
        <p:nvSpPr>
          <p:cNvPr id="8" name="Rectangle 7"/>
          <p:cNvSpPr/>
          <p:nvPr userDrawn="1"/>
        </p:nvSpPr>
        <p:spPr>
          <a:xfrm>
            <a:off x="0" y="-1"/>
            <a:ext cx="12208933" cy="108857"/>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23025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ransition/>
  <p:hf sldNum="0" hdr="0" dt="0"/>
  <p:txStyles>
    <p:titleStyle>
      <a:lvl1pPr algn="ctr" defTabSz="914400" rtl="0" eaLnBrk="1" latinLnBrk="0" hangingPunct="1">
        <a:spcBef>
          <a:spcPct val="0"/>
        </a:spcBef>
        <a:buNone/>
        <a:defRPr sz="3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Tx/>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0" y="0"/>
            <a:ext cx="12192000" cy="15005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 name="Google Shape;11;p15"/>
          <p:cNvSpPr txBox="1">
            <a:spLocks noGrp="1"/>
          </p:cNvSpPr>
          <p:nvPr>
            <p:ph type="title"/>
          </p:nvPr>
        </p:nvSpPr>
        <p:spPr>
          <a:xfrm>
            <a:off x="838200" y="279157"/>
            <a:ext cx="9743831" cy="9400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200"/>
              <a:buFont typeface="Calibri"/>
              <a:buNone/>
              <a:defRPr sz="4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body" idx="1"/>
          </p:nvPr>
        </p:nvSpPr>
        <p:spPr>
          <a:xfrm>
            <a:off x="838201" y="1824962"/>
            <a:ext cx="8634984" cy="411386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100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15"/>
          <p:cNvPicPr preferRelativeResize="0"/>
          <p:nvPr/>
        </p:nvPicPr>
        <p:blipFill rotWithShape="1">
          <a:blip r:embed="rId8">
            <a:alphaModFix/>
          </a:blip>
          <a:srcRect/>
          <a:stretch/>
        </p:blipFill>
        <p:spPr>
          <a:xfrm>
            <a:off x="10514999" y="6041985"/>
            <a:ext cx="1491324" cy="627926"/>
          </a:xfrm>
          <a:prstGeom prst="rect">
            <a:avLst/>
          </a:prstGeom>
          <a:noFill/>
          <a:ln>
            <a:noFill/>
          </a:ln>
        </p:spPr>
      </p:pic>
    </p:spTree>
    <p:extLst>
      <p:ext uri="{BB962C8B-B14F-4D97-AF65-F5344CB8AC3E}">
        <p14:creationId xmlns:p14="http://schemas.microsoft.com/office/powerpoint/2010/main" val="2759535586"/>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September 2,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937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ColorBlue_bar_top-12.jpg">
            <a:extLst>
              <a:ext uri="{FF2B5EF4-FFF2-40B4-BE49-F238E27FC236}">
                <a16:creationId xmlns:a16="http://schemas.microsoft.com/office/drawing/2014/main" id="{2B7AFE69-1D19-4CF8-B271-F5250847ECD9}"/>
              </a:ext>
            </a:extLst>
          </p:cNvPr>
          <p:cNvPicPr>
            <a:picLocks noChangeAspect="1"/>
          </p:cNvPicPr>
          <p:nvPr userDrawn="1"/>
        </p:nvPicPr>
        <p:blipFill>
          <a:blip r:embed="rId30" cstate="print">
            <a:extLst>
              <a:ext uri="{28A0092B-C50C-407E-A947-70E740481C1C}">
                <a14:useLocalDpi xmlns:a14="http://schemas.microsoft.com/office/drawing/2010/main"/>
              </a:ext>
            </a:extLst>
          </a:blip>
          <a:srcRect/>
          <a:stretch>
            <a:fillRect/>
          </a:stretch>
        </p:blipFill>
        <p:spPr bwMode="auto">
          <a:xfrm>
            <a:off x="-1" y="0"/>
            <a:ext cx="12192001" cy="11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453019" y="1"/>
            <a:ext cx="10538565" cy="11899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53019" y="1317811"/>
            <a:ext cx="10538565" cy="47197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013" y="6356352"/>
            <a:ext cx="1152395" cy="365125"/>
          </a:xfrm>
          <a:prstGeom prst="rect">
            <a:avLst/>
          </a:prstGeom>
        </p:spPr>
        <p:txBody>
          <a:bodyPr vert="horz" lIns="91440" tIns="45720" rIns="91440" bIns="45720" rtlCol="0" anchor="ctr"/>
          <a:lstStyle>
            <a:lvl1pPr algn="l">
              <a:defRPr lang="en-US" sz="900"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fld id="{297F73F1-B8F7-4BB3-88D4-170B4A6BC643}" type="datetimeFigureOut">
              <a:rPr lang="en-US" smtClean="0"/>
              <a:pPr/>
              <a:t>9/2/21</a:t>
            </a:fld>
            <a:endParaRPr lang="en-US"/>
          </a:p>
        </p:txBody>
      </p:sp>
      <p:sp>
        <p:nvSpPr>
          <p:cNvPr id="5" name="Footer Placeholder 4"/>
          <p:cNvSpPr>
            <a:spLocks noGrp="1"/>
          </p:cNvSpPr>
          <p:nvPr>
            <p:ph type="ftr" sz="quarter" idx="3"/>
          </p:nvPr>
        </p:nvSpPr>
        <p:spPr>
          <a:xfrm>
            <a:off x="1453018" y="6356352"/>
            <a:ext cx="7632527" cy="365125"/>
          </a:xfrm>
          <a:prstGeom prst="rect">
            <a:avLst/>
          </a:prstGeom>
        </p:spPr>
        <p:txBody>
          <a:bodyPr vert="horz" lIns="91440" tIns="45720" rIns="91440" bIns="45720" rtlCol="0" anchor="ctr"/>
          <a:lstStyle>
            <a:lvl1pPr algn="ctr">
              <a:defRPr lang="en-US" sz="900" kern="1200" dirty="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248384" y="6356352"/>
            <a:ext cx="2743200" cy="365125"/>
          </a:xfrm>
          <a:prstGeom prst="rect">
            <a:avLst/>
          </a:prstGeom>
        </p:spPr>
        <p:txBody>
          <a:bodyPr vert="horz" lIns="91440" tIns="45720" rIns="91440" bIns="45720" rtlCol="0" anchor="ctr"/>
          <a:lstStyle>
            <a:lvl1pPr algn="r">
              <a:defRPr lang="en-US" sz="900"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fld id="{A5B56432-4C90-4F05-B8D0-B4F6788E1284}" type="slidenum">
              <a:rPr lang="en-US" smtClean="0"/>
              <a:pPr/>
              <a:t>‹#›</a:t>
            </a:fld>
            <a:r>
              <a:rPr lang="en-US"/>
              <a:t> - INTERNAL</a:t>
            </a:r>
          </a:p>
        </p:txBody>
      </p:sp>
    </p:spTree>
    <p:extLst>
      <p:ext uri="{BB962C8B-B14F-4D97-AF65-F5344CB8AC3E}">
        <p14:creationId xmlns:p14="http://schemas.microsoft.com/office/powerpoint/2010/main" val="7493393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Lst>
  <p:txStyles>
    <p:titleStyle>
      <a:lvl1pPr algn="l" defTabSz="914400" rtl="0" eaLnBrk="1" latinLnBrk="0" hangingPunct="1">
        <a:lnSpc>
          <a:spcPct val="90000"/>
        </a:lnSpc>
        <a:spcBef>
          <a:spcPct val="0"/>
        </a:spcBef>
        <a:buNone/>
        <a:defRPr lang="en-US" sz="36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9/2/21</a:t>
            </a:fld>
            <a:endParaRPr lang="en-US" dirty="0"/>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dirty="0"/>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92405" y="6464424"/>
            <a:ext cx="1971862" cy="174740"/>
          </a:xfrm>
          <a:prstGeom prst="rect">
            <a:avLst/>
          </a:prstGeom>
        </p:spPr>
      </p:pic>
    </p:spTree>
    <p:extLst>
      <p:ext uri="{BB962C8B-B14F-4D97-AF65-F5344CB8AC3E}">
        <p14:creationId xmlns:p14="http://schemas.microsoft.com/office/powerpoint/2010/main" val="205164198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4.png"/><Relationship Id="rId1" Type="http://schemas.openxmlformats.org/officeDocument/2006/relationships/slideLayout" Target="../slideLayouts/slideLayout2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caeecc.org/6-24-21-full-caeecc-mt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martygal87.blogspot.com/201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8.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diagramColors" Target="../diagrams/colors9.xml"/><Relationship Id="rId11" Type="http://schemas.openxmlformats.org/officeDocument/2006/relationships/image" Target="../media/image55.svg"/><Relationship Id="rId5" Type="http://schemas.openxmlformats.org/officeDocument/2006/relationships/diagramQuickStyle" Target="../diagrams/quickStyle9.xml"/><Relationship Id="rId10" Type="http://schemas.openxmlformats.org/officeDocument/2006/relationships/image" Target="../media/image54.png"/><Relationship Id="rId4" Type="http://schemas.openxmlformats.org/officeDocument/2006/relationships/diagramLayout" Target="../diagrams/layout9.xml"/><Relationship Id="rId9" Type="http://schemas.openxmlformats.org/officeDocument/2006/relationships/image" Target="../media/image53.sv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1524000" y="1540128"/>
            <a:ext cx="9144000" cy="1564716"/>
          </a:xfrm>
        </p:spPr>
        <p:txBody>
          <a:bodyPr>
            <a:normAutofit/>
          </a:bodyPr>
          <a:lstStyle/>
          <a:p>
            <a:pPr algn="l"/>
            <a:r>
              <a:rPr lang="en-US" sz="4800" dirty="0"/>
              <a:t>CAEECC Quarterly Meeting</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1524000" y="3241369"/>
            <a:ext cx="9144000" cy="1536905"/>
          </a:xfrm>
        </p:spPr>
        <p:txBody>
          <a:bodyPr>
            <a:noAutofit/>
          </a:bodyPr>
          <a:lstStyle/>
          <a:p>
            <a:pPr algn="l"/>
            <a:r>
              <a:rPr lang="en-US" sz="2000" dirty="0"/>
              <a:t>Full CAEECC Meeting #30</a:t>
            </a:r>
          </a:p>
          <a:p>
            <a:pPr algn="l"/>
            <a:r>
              <a:rPr lang="en-US" sz="2000" dirty="0"/>
              <a:t>Facilitation Team: Dr. Jonathan Raab and Katie Abrams</a:t>
            </a:r>
          </a:p>
          <a:p>
            <a:pPr algn="l"/>
            <a:r>
              <a:rPr lang="en-US" sz="2000" dirty="0"/>
              <a:t>September 2, 2021</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98AE3B-B2FE-4222-A357-9CEBC3FA4D07}"/>
              </a:ext>
            </a:extLst>
          </p:cNvPr>
          <p:cNvPicPr/>
          <p:nvPr/>
        </p:nvPicPr>
        <p:blipFill>
          <a:blip r:embed="rId2"/>
          <a:stretch>
            <a:fillRect/>
          </a:stretch>
        </p:blipFill>
        <p:spPr>
          <a:xfrm>
            <a:off x="76042" y="1812659"/>
            <a:ext cx="12039916" cy="2845994"/>
          </a:xfrm>
          <a:prstGeom prst="rect">
            <a:avLst/>
          </a:prstGeom>
        </p:spPr>
      </p:pic>
      <p:sp>
        <p:nvSpPr>
          <p:cNvPr id="2" name="Title 1">
            <a:extLst>
              <a:ext uri="{FF2B5EF4-FFF2-40B4-BE49-F238E27FC236}">
                <a16:creationId xmlns:a16="http://schemas.microsoft.com/office/drawing/2014/main" id="{A45DE11E-96DF-43C4-BD13-780F4A5EFFB6}"/>
              </a:ext>
            </a:extLst>
          </p:cNvPr>
          <p:cNvSpPr>
            <a:spLocks noGrp="1"/>
          </p:cNvSpPr>
          <p:nvPr>
            <p:ph type="title"/>
          </p:nvPr>
        </p:nvSpPr>
        <p:spPr>
          <a:xfrm>
            <a:off x="609600" y="55182"/>
            <a:ext cx="10972800" cy="1143000"/>
          </a:xfrm>
        </p:spPr>
        <p:txBody>
          <a:bodyPr/>
          <a:lstStyle/>
          <a:p>
            <a:r>
              <a:rPr lang="en-US" sz="3600" b="0" dirty="0"/>
              <a:t>SoCalGas Solicitation Timeline</a:t>
            </a:r>
          </a:p>
        </p:txBody>
      </p:sp>
      <p:pic>
        <p:nvPicPr>
          <p:cNvPr id="13" name="Picture 12" descr="SoGalGas-RGB-logo-full-color-horizontal-crop.ai">
            <a:extLst>
              <a:ext uri="{FF2B5EF4-FFF2-40B4-BE49-F238E27FC236}">
                <a16:creationId xmlns:a16="http://schemas.microsoft.com/office/drawing/2014/main" id="{F5B8CBA3-F487-4704-B86C-68ABCF09B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912" y="6270830"/>
            <a:ext cx="3338359" cy="481345"/>
          </a:xfrm>
          <a:prstGeom prst="rect">
            <a:avLst/>
          </a:prstGeom>
        </p:spPr>
      </p:pic>
      <p:pic>
        <p:nvPicPr>
          <p:cNvPr id="14" name="Picture 13">
            <a:extLst>
              <a:ext uri="{FF2B5EF4-FFF2-40B4-BE49-F238E27FC236}">
                <a16:creationId xmlns:a16="http://schemas.microsoft.com/office/drawing/2014/main" id="{A31AEF4C-62A0-425A-9FF6-77A7FE5DF0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90528" y="6519259"/>
            <a:ext cx="1600400" cy="157987"/>
          </a:xfrm>
          <a:prstGeom prst="rect">
            <a:avLst/>
          </a:prstGeom>
        </p:spPr>
      </p:pic>
      <p:grpSp>
        <p:nvGrpSpPr>
          <p:cNvPr id="7" name="Group 6">
            <a:extLst>
              <a:ext uri="{FF2B5EF4-FFF2-40B4-BE49-F238E27FC236}">
                <a16:creationId xmlns:a16="http://schemas.microsoft.com/office/drawing/2014/main" id="{99452A61-2078-4188-AEE6-461E3AEB866E}"/>
              </a:ext>
            </a:extLst>
          </p:cNvPr>
          <p:cNvGrpSpPr/>
          <p:nvPr/>
        </p:nvGrpSpPr>
        <p:grpSpPr>
          <a:xfrm>
            <a:off x="8418816" y="2232859"/>
            <a:ext cx="1015999" cy="3655080"/>
            <a:chOff x="6832600" y="2794000"/>
            <a:chExt cx="1015999" cy="3358066"/>
          </a:xfrm>
        </p:grpSpPr>
        <p:cxnSp>
          <p:nvCxnSpPr>
            <p:cNvPr id="8" name="Straight Connector 7">
              <a:extLst>
                <a:ext uri="{FF2B5EF4-FFF2-40B4-BE49-F238E27FC236}">
                  <a16:creationId xmlns:a16="http://schemas.microsoft.com/office/drawing/2014/main" id="{11061BA1-9D46-44B7-9D3B-1566E38FAC75}"/>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89B06A-49A1-4A89-AF2B-F7F9DB905919}"/>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19773266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51C2-D090-014E-A5B2-321A89B00402}"/>
              </a:ext>
            </a:extLst>
          </p:cNvPr>
          <p:cNvSpPr>
            <a:spLocks noGrp="1"/>
          </p:cNvSpPr>
          <p:nvPr>
            <p:ph type="title"/>
          </p:nvPr>
        </p:nvSpPr>
        <p:spPr/>
        <p:txBody>
          <a:bodyPr>
            <a:normAutofit fontScale="90000"/>
          </a:bodyPr>
          <a:lstStyle/>
          <a:p>
            <a:r>
              <a:rPr lang="en-US" dirty="0"/>
              <a:t>Groundrules – Summary of Changes since 3/17 full CAEECC Meeting</a:t>
            </a:r>
            <a:endParaRPr lang="en-US" sz="2400" dirty="0">
              <a:solidFill>
                <a:srgbClr val="FF0000"/>
              </a:solidFill>
            </a:endParaRPr>
          </a:p>
        </p:txBody>
      </p:sp>
      <p:sp>
        <p:nvSpPr>
          <p:cNvPr id="3" name="Content Placeholder 2">
            <a:extLst>
              <a:ext uri="{FF2B5EF4-FFF2-40B4-BE49-F238E27FC236}">
                <a16:creationId xmlns:a16="http://schemas.microsoft.com/office/drawing/2014/main" id="{A472DA34-176B-3246-AB8C-A5080DA21618}"/>
              </a:ext>
            </a:extLst>
          </p:cNvPr>
          <p:cNvSpPr>
            <a:spLocks noGrp="1"/>
          </p:cNvSpPr>
          <p:nvPr>
            <p:ph idx="1"/>
          </p:nvPr>
        </p:nvSpPr>
        <p:spPr>
          <a:xfrm>
            <a:off x="838200" y="1473756"/>
            <a:ext cx="10515600" cy="4930054"/>
          </a:xfrm>
        </p:spPr>
        <p:txBody>
          <a:bodyPr>
            <a:normAutofit lnSpcReduction="10000"/>
          </a:bodyPr>
          <a:lstStyle/>
          <a:p>
            <a:r>
              <a:rPr lang="en-US" b="1" dirty="0"/>
              <a:t>Prospectus Process Change</a:t>
            </a:r>
            <a:endParaRPr lang="en-US" dirty="0"/>
          </a:p>
          <a:p>
            <a:pPr lvl="1"/>
            <a:r>
              <a:rPr lang="en-US" dirty="0"/>
              <a:t>Sections IV.A and </a:t>
            </a:r>
            <a:r>
              <a:rPr lang="en-US" dirty="0" err="1"/>
              <a:t>VI.A.iv</a:t>
            </a:r>
            <a:r>
              <a:rPr lang="en-US" dirty="0"/>
              <a:t> were updated to </a:t>
            </a:r>
            <a:r>
              <a:rPr lang="en-US" dirty="0">
                <a:solidFill>
                  <a:schemeClr val="accent1"/>
                </a:solidFill>
              </a:rPr>
              <a:t>“specify, on a case-by-case basis, whether the full CAEECC will retain final recommendation-making authority or delegate it to a Working Group, Workshop, or Subcommittee.”</a:t>
            </a:r>
          </a:p>
          <a:p>
            <a:pPr lvl="1"/>
            <a:endParaRPr lang="en-US" dirty="0"/>
          </a:p>
          <a:p>
            <a:r>
              <a:rPr lang="en-US" b="1" dirty="0"/>
              <a:t>New Enforcement Groundrule on Dispute Communications</a:t>
            </a:r>
            <a:endParaRPr lang="en-US" dirty="0"/>
          </a:p>
          <a:p>
            <a:pPr lvl="1"/>
            <a:r>
              <a:rPr lang="en-US" dirty="0"/>
              <a:t>Section </a:t>
            </a:r>
            <a:r>
              <a:rPr lang="en-US" dirty="0" err="1"/>
              <a:t>IV.E.i</a:t>
            </a:r>
            <a:r>
              <a:rPr lang="en-US" dirty="0"/>
              <a:t> was updated as follows: </a:t>
            </a:r>
            <a:r>
              <a:rPr lang="en-US" b="1" i="1" dirty="0">
                <a:solidFill>
                  <a:schemeClr val="accent1"/>
                </a:solidFill>
              </a:rPr>
              <a:t>“</a:t>
            </a:r>
            <a:r>
              <a:rPr lang="en-US" dirty="0">
                <a:solidFill>
                  <a:schemeClr val="accent1"/>
                </a:solidFill>
              </a:rPr>
              <a:t>Members, Co-Chairs, the Facilitation Team and Commission staff are encouraged to document oral conversations about a dispute (once it is raised) in writing to allow for a record of the communications. Information relevant to the dispute shall be shared between the involved parties. [section </a:t>
            </a:r>
            <a:r>
              <a:rPr lang="en-US" dirty="0" err="1">
                <a:solidFill>
                  <a:schemeClr val="accent1"/>
                </a:solidFill>
              </a:rPr>
              <a:t>E.i</a:t>
            </a:r>
            <a:r>
              <a:rPr lang="en-US" dirty="0">
                <a:solidFill>
                  <a:schemeClr val="accent1"/>
                </a:solidFill>
              </a:rPr>
              <a:t> amended 7/12/2021 per guidance from ED].”</a:t>
            </a:r>
          </a:p>
          <a:p>
            <a:pPr lvl="1"/>
            <a:endParaRPr lang="en-US" dirty="0">
              <a:solidFill>
                <a:schemeClr val="accent1"/>
              </a:solidFill>
            </a:endParaRPr>
          </a:p>
          <a:p>
            <a:r>
              <a:rPr lang="en-US" b="1" dirty="0"/>
              <a:t>Disclosures</a:t>
            </a:r>
          </a:p>
          <a:p>
            <a:pPr lvl="1"/>
            <a:r>
              <a:rPr lang="en-US" i="1" dirty="0"/>
              <a:t>See next slide</a:t>
            </a:r>
          </a:p>
          <a:p>
            <a:pPr lvl="1"/>
            <a:endParaRPr lang="en-US" dirty="0"/>
          </a:p>
        </p:txBody>
      </p:sp>
      <p:sp>
        <p:nvSpPr>
          <p:cNvPr id="4" name="Slide Number Placeholder 3">
            <a:extLst>
              <a:ext uri="{FF2B5EF4-FFF2-40B4-BE49-F238E27FC236}">
                <a16:creationId xmlns:a16="http://schemas.microsoft.com/office/drawing/2014/main" id="{2B09169C-738E-6440-8795-8990A5F77C3F}"/>
              </a:ext>
            </a:extLst>
          </p:cNvPr>
          <p:cNvSpPr>
            <a:spLocks noGrp="1"/>
          </p:cNvSpPr>
          <p:nvPr>
            <p:ph type="sldNum" sz="quarter" idx="12"/>
          </p:nvPr>
        </p:nvSpPr>
        <p:spPr/>
        <p:txBody>
          <a:bodyPr/>
          <a:lstStyle/>
          <a:p>
            <a:fld id="{B52D1F0E-ADB9-054E-881E-D5691EC4F528}" type="slidenum">
              <a:rPr lang="en-US" smtClean="0"/>
              <a:t>11</a:t>
            </a:fld>
            <a:endParaRPr lang="en-US"/>
          </a:p>
        </p:txBody>
      </p:sp>
    </p:spTree>
    <p:extLst>
      <p:ext uri="{BB962C8B-B14F-4D97-AF65-F5344CB8AC3E}">
        <p14:creationId xmlns:p14="http://schemas.microsoft.com/office/powerpoint/2010/main" val="37174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ACB7-3736-0D41-AC42-F6F32B45E1C2}"/>
              </a:ext>
            </a:extLst>
          </p:cNvPr>
          <p:cNvSpPr>
            <a:spLocks noGrp="1"/>
          </p:cNvSpPr>
          <p:nvPr>
            <p:ph type="title"/>
          </p:nvPr>
        </p:nvSpPr>
        <p:spPr>
          <a:xfrm>
            <a:off x="838200" y="551735"/>
            <a:ext cx="10515600" cy="786781"/>
          </a:xfrm>
        </p:spPr>
        <p:txBody>
          <a:bodyPr>
            <a:normAutofit fontScale="90000"/>
          </a:bodyPr>
          <a:lstStyle/>
          <a:p>
            <a:r>
              <a:rPr lang="en-US" dirty="0"/>
              <a:t>New Section E in III. CAEECC Roles and Responsibilities (regarding Disclosures)</a:t>
            </a:r>
            <a:br>
              <a:rPr lang="en-US" dirty="0"/>
            </a:br>
            <a:endParaRPr lang="en-US" dirty="0"/>
          </a:p>
        </p:txBody>
      </p:sp>
      <p:sp>
        <p:nvSpPr>
          <p:cNvPr id="3" name="Content Placeholder 2">
            <a:extLst>
              <a:ext uri="{FF2B5EF4-FFF2-40B4-BE49-F238E27FC236}">
                <a16:creationId xmlns:a16="http://schemas.microsoft.com/office/drawing/2014/main" id="{8DE5D91E-8DF3-174E-8E12-C8AD8733D6EF}"/>
              </a:ext>
            </a:extLst>
          </p:cNvPr>
          <p:cNvSpPr>
            <a:spLocks noGrp="1"/>
          </p:cNvSpPr>
          <p:nvPr>
            <p:ph idx="1"/>
          </p:nvPr>
        </p:nvSpPr>
        <p:spPr>
          <a:xfrm>
            <a:off x="410547" y="1433519"/>
            <a:ext cx="10943253" cy="4930054"/>
          </a:xfrm>
        </p:spPr>
        <p:txBody>
          <a:bodyPr>
            <a:normAutofit/>
          </a:bodyPr>
          <a:lstStyle/>
          <a:p>
            <a:pPr marL="457200" lvl="1" indent="0">
              <a:buNone/>
            </a:pPr>
            <a:r>
              <a:rPr lang="en-US" sz="2000" b="1" dirty="0"/>
              <a:t>E: CAEECC Working Groups Members </a:t>
            </a:r>
            <a:endParaRPr lang="en-US" sz="2000" dirty="0"/>
          </a:p>
          <a:p>
            <a:pPr marL="1428750" lvl="2" indent="-514350">
              <a:buFont typeface="+mj-lt"/>
              <a:buAutoNum type="romanUcPeriod"/>
            </a:pPr>
            <a:r>
              <a:rPr lang="en-US" b="1" dirty="0">
                <a:solidFill>
                  <a:schemeClr val="accent1"/>
                </a:solidFill>
              </a:rPr>
              <a:t>All Working Group Members</a:t>
            </a:r>
            <a:endParaRPr lang="en-US" dirty="0">
              <a:solidFill>
                <a:schemeClr val="accent1"/>
              </a:solidFill>
            </a:endParaRPr>
          </a:p>
          <a:p>
            <a:pPr marL="1771650" lvl="3" indent="-400050">
              <a:buFont typeface="+mj-lt"/>
              <a:buAutoNum type="romanUcPeriod"/>
            </a:pPr>
            <a:r>
              <a:rPr lang="en-US" sz="2000" dirty="0">
                <a:solidFill>
                  <a:schemeClr val="accent1"/>
                </a:solidFill>
              </a:rPr>
              <a:t>Both CAEECC and non-CAEECC Working Group Members will adhere to the CAEECC Roles &amp; Responsibilities and Groundrules, as outlined in this document, or as modified specifically for that Working Group</a:t>
            </a:r>
          </a:p>
          <a:p>
            <a:pPr marL="1428750" lvl="2" indent="-514350">
              <a:buFont typeface="+mj-lt"/>
              <a:buAutoNum type="romanUcPeriod"/>
            </a:pPr>
            <a:r>
              <a:rPr lang="en-US" b="1" dirty="0">
                <a:solidFill>
                  <a:schemeClr val="accent1"/>
                </a:solidFill>
              </a:rPr>
              <a:t>Non-CAEECC Members Participating in a Working Group</a:t>
            </a:r>
            <a:endParaRPr lang="en-US" dirty="0">
              <a:solidFill>
                <a:schemeClr val="accent1"/>
              </a:solidFill>
            </a:endParaRPr>
          </a:p>
          <a:p>
            <a:pPr marL="1771650" lvl="3" indent="-400050">
              <a:buFont typeface="+mj-lt"/>
              <a:buAutoNum type="romanUcPeriod"/>
            </a:pPr>
            <a:r>
              <a:rPr lang="en-US" sz="2000" i="1" dirty="0">
                <a:solidFill>
                  <a:schemeClr val="accent1"/>
                </a:solidFill>
              </a:rPr>
              <a:t>Disclosures</a:t>
            </a:r>
            <a:r>
              <a:rPr lang="en-US" sz="2000" dirty="0">
                <a:solidFill>
                  <a:schemeClr val="accent1"/>
                </a:solidFill>
              </a:rPr>
              <a:t>: Non-CAEECC Member organizations participating in a Working Group are required to disclose to the Working Group and the Facilitation Team both a) the entities with whom they are currently doing energy-related business with or for, both currently and within the past year and b) whether they are proposing to represent their own organization or another entity, and if so whom. If new contractual relationships develop during the course of the Working Group, or their representation changes, they will update their disclosures. </a:t>
            </a:r>
          </a:p>
          <a:p>
            <a:pPr marL="1771650" lvl="3" indent="-400050">
              <a:buFont typeface="+mj-lt"/>
              <a:buAutoNum type="romanUcPeriod"/>
            </a:pPr>
            <a:endParaRPr lang="en-US" sz="2000" dirty="0"/>
          </a:p>
          <a:p>
            <a:pPr marL="457200" lvl="1" indent="0">
              <a:buNone/>
            </a:pPr>
            <a:r>
              <a:rPr lang="en-US" sz="2000" dirty="0"/>
              <a:t>This proposed Groundrule was piloted with the new Metrics Working Groups; it is now being moved for full CAEECC approval</a:t>
            </a:r>
          </a:p>
          <a:p>
            <a:endParaRPr lang="en-US" dirty="0"/>
          </a:p>
        </p:txBody>
      </p:sp>
      <p:sp>
        <p:nvSpPr>
          <p:cNvPr id="4" name="Slide Number Placeholder 3">
            <a:extLst>
              <a:ext uri="{FF2B5EF4-FFF2-40B4-BE49-F238E27FC236}">
                <a16:creationId xmlns:a16="http://schemas.microsoft.com/office/drawing/2014/main" id="{F92315F4-08F0-8D45-A67E-2DC7FBDFFEFB}"/>
              </a:ext>
            </a:extLst>
          </p:cNvPr>
          <p:cNvSpPr>
            <a:spLocks noGrp="1"/>
          </p:cNvSpPr>
          <p:nvPr>
            <p:ph type="sldNum" sz="quarter" idx="12"/>
          </p:nvPr>
        </p:nvSpPr>
        <p:spPr/>
        <p:txBody>
          <a:bodyPr/>
          <a:lstStyle/>
          <a:p>
            <a:fld id="{B52D1F0E-ADB9-054E-881E-D5691EC4F528}" type="slidenum">
              <a:rPr lang="en-US" smtClean="0"/>
              <a:t>12</a:t>
            </a:fld>
            <a:endParaRPr lang="en-US"/>
          </a:p>
        </p:txBody>
      </p:sp>
    </p:spTree>
    <p:extLst>
      <p:ext uri="{BB962C8B-B14F-4D97-AF65-F5344CB8AC3E}">
        <p14:creationId xmlns:p14="http://schemas.microsoft.com/office/powerpoint/2010/main" val="210750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DACD-1EC0-4668-B4B8-572AE8619866}"/>
              </a:ext>
            </a:extLst>
          </p:cNvPr>
          <p:cNvSpPr>
            <a:spLocks noGrp="1"/>
          </p:cNvSpPr>
          <p:nvPr>
            <p:ph type="ctrTitle"/>
          </p:nvPr>
        </p:nvSpPr>
        <p:spPr/>
        <p:txBody>
          <a:bodyPr/>
          <a:lstStyle/>
          <a:p>
            <a:r>
              <a:rPr lang="en-US" dirty="0"/>
              <a:t>2024-2031 Business Plan Templates</a:t>
            </a:r>
          </a:p>
        </p:txBody>
      </p:sp>
      <p:sp>
        <p:nvSpPr>
          <p:cNvPr id="3" name="Subtitle 2">
            <a:extLst>
              <a:ext uri="{FF2B5EF4-FFF2-40B4-BE49-F238E27FC236}">
                <a16:creationId xmlns:a16="http://schemas.microsoft.com/office/drawing/2014/main" id="{C0B0E9E8-8C86-4F5D-8624-CA3A4C66438B}"/>
              </a:ext>
            </a:extLst>
          </p:cNvPr>
          <p:cNvSpPr>
            <a:spLocks noGrp="1"/>
          </p:cNvSpPr>
          <p:nvPr>
            <p:ph type="subTitle" idx="1"/>
          </p:nvPr>
        </p:nvSpPr>
        <p:spPr/>
        <p:txBody>
          <a:bodyPr/>
          <a:lstStyle/>
          <a:p>
            <a:r>
              <a:rPr lang="en-US" dirty="0"/>
              <a:t>Ely Jacobsohn</a:t>
            </a:r>
          </a:p>
          <a:p>
            <a:r>
              <a:rPr lang="en-US" dirty="0"/>
              <a:t>CPUC – Energy Division</a:t>
            </a:r>
          </a:p>
        </p:txBody>
      </p:sp>
    </p:spTree>
    <p:extLst>
      <p:ext uri="{BB962C8B-B14F-4D97-AF65-F5344CB8AC3E}">
        <p14:creationId xmlns:p14="http://schemas.microsoft.com/office/powerpoint/2010/main" val="262873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DF7B-BD63-41A4-A765-1683C05FFE7E}"/>
              </a:ext>
            </a:extLst>
          </p:cNvPr>
          <p:cNvSpPr>
            <a:spLocks noGrp="1"/>
          </p:cNvSpPr>
          <p:nvPr>
            <p:ph type="title"/>
          </p:nvPr>
        </p:nvSpPr>
        <p:spPr>
          <a:xfrm>
            <a:off x="609600" y="365125"/>
            <a:ext cx="10972800" cy="644809"/>
          </a:xfrm>
        </p:spPr>
        <p:txBody>
          <a:bodyPr/>
          <a:lstStyle/>
          <a:p>
            <a:r>
              <a:rPr lang="en-US" dirty="0"/>
              <a:t>On Track to Consistent Business Plan Templates</a:t>
            </a:r>
          </a:p>
        </p:txBody>
      </p:sp>
      <p:graphicFrame>
        <p:nvGraphicFramePr>
          <p:cNvPr id="4" name="Content Placeholder 3">
            <a:extLst>
              <a:ext uri="{FF2B5EF4-FFF2-40B4-BE49-F238E27FC236}">
                <a16:creationId xmlns:a16="http://schemas.microsoft.com/office/drawing/2014/main" id="{82DB0CDD-CCC3-4620-BA3D-30F8EC6020CA}"/>
              </a:ext>
            </a:extLst>
          </p:cNvPr>
          <p:cNvGraphicFramePr>
            <a:graphicFrameLocks noGrp="1"/>
          </p:cNvGraphicFramePr>
          <p:nvPr>
            <p:ph idx="1"/>
          </p:nvPr>
        </p:nvGraphicFramePr>
        <p:xfrm>
          <a:off x="609600" y="1119116"/>
          <a:ext cx="10972800" cy="5513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7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p:txBody>
          <a:bodyPr>
            <a:normAutofit fontScale="90000"/>
          </a:bodyPr>
          <a:lstStyle/>
          <a:p>
            <a:r>
              <a:rPr lang="en-US" dirty="0"/>
              <a:t>Next CAEECC Meeting Potential Topics: 12/2/2021</a:t>
            </a:r>
          </a:p>
        </p:txBody>
      </p:sp>
      <p:sp>
        <p:nvSpPr>
          <p:cNvPr id="3" name="Content Placeholder 2">
            <a:extLst>
              <a:ext uri="{FF2B5EF4-FFF2-40B4-BE49-F238E27FC236}">
                <a16:creationId xmlns:a16="http://schemas.microsoft.com/office/drawing/2014/main" id="{ECA7F53C-FADA-9A46-B5AF-4274D6E0F87C}"/>
              </a:ext>
            </a:extLst>
          </p:cNvPr>
          <p:cNvSpPr>
            <a:spLocks noGrp="1"/>
          </p:cNvSpPr>
          <p:nvPr>
            <p:ph idx="1"/>
          </p:nvPr>
        </p:nvSpPr>
        <p:spPr/>
        <p:txBody>
          <a:bodyPr>
            <a:normAutofit fontScale="92500" lnSpcReduction="20000"/>
          </a:bodyPr>
          <a:lstStyle/>
          <a:p>
            <a:r>
              <a:rPr lang="en-US" dirty="0"/>
              <a:t>Final BBAL Filings Debrief?</a:t>
            </a:r>
          </a:p>
          <a:p>
            <a:pPr lvl="1"/>
            <a:r>
              <a:rPr lang="en-US" dirty="0"/>
              <a:t>Possible discussion on final high-level budgets, cost-effectiveness, and segmentation </a:t>
            </a:r>
          </a:p>
          <a:p>
            <a:r>
              <a:rPr lang="en-US" dirty="0"/>
              <a:t>Preparations for February Biz Plan/4-year Applications</a:t>
            </a:r>
          </a:p>
          <a:p>
            <a:pPr lvl="1"/>
            <a:r>
              <a:rPr lang="en-US" dirty="0"/>
              <a:t>Discussion on what CAEECC would like to discuss, in addition to PA segmentation strategies?</a:t>
            </a:r>
          </a:p>
          <a:p>
            <a:r>
              <a:rPr lang="en-US" dirty="0"/>
              <a:t>Equity and Market Support Metrics Working Group </a:t>
            </a:r>
          </a:p>
          <a:p>
            <a:pPr lvl="1"/>
            <a:r>
              <a:rPr lang="en-US" dirty="0"/>
              <a:t>Final recommendations/products</a:t>
            </a:r>
          </a:p>
          <a:p>
            <a:pPr lvl="1"/>
            <a:r>
              <a:rPr lang="en-US" dirty="0"/>
              <a:t>Evaluations</a:t>
            </a:r>
          </a:p>
          <a:p>
            <a:r>
              <a:rPr lang="en-US" dirty="0"/>
              <a:t>CAEECC Membership Composition Evaluation &amp; Next Steps</a:t>
            </a:r>
          </a:p>
          <a:p>
            <a:r>
              <a:rPr lang="en-US" dirty="0"/>
              <a:t>Presentation by </a:t>
            </a:r>
            <a:r>
              <a:rPr lang="en-US" dirty="0" err="1"/>
              <a:t>CalTF</a:t>
            </a:r>
            <a:r>
              <a:rPr lang="en-US" dirty="0"/>
              <a:t> and possible other overlapping groups?</a:t>
            </a:r>
          </a:p>
          <a:p>
            <a:r>
              <a:rPr lang="en-US" dirty="0"/>
              <a:t>2022 CAEECC Workplan, Quarterly Meeting Dates, and Facilitator Contract</a:t>
            </a:r>
          </a:p>
          <a:p>
            <a:r>
              <a:rPr lang="en-US" dirty="0"/>
              <a:t>CAEECC Meeting Evaluations</a:t>
            </a:r>
          </a:p>
          <a:p>
            <a:r>
              <a:rPr lang="en-US" dirty="0"/>
              <a:t>Others?</a:t>
            </a:r>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p:txBody>
          <a:bodyPr/>
          <a:lstStyle/>
          <a:p>
            <a:fld id="{B52D1F0E-ADB9-054E-881E-D5691EC4F528}" type="slidenum">
              <a:rPr lang="en-US" smtClean="0"/>
              <a:t>15</a:t>
            </a:fld>
            <a:endParaRPr lang="en-US"/>
          </a:p>
        </p:txBody>
      </p:sp>
    </p:spTree>
    <p:extLst>
      <p:ext uri="{BB962C8B-B14F-4D97-AF65-F5344CB8AC3E}">
        <p14:creationId xmlns:p14="http://schemas.microsoft.com/office/powerpoint/2010/main" val="367474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CPUC Commissioner Genevieve Shiroma</a:t>
            </a:r>
            <a:r>
              <a:rPr lang="en-US" sz="4800" dirty="0"/>
              <a:t> Meet &amp; Greet</a:t>
            </a:r>
            <a:endParaRPr lang="en-US" sz="48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fld id="{B52D1F0E-ADB9-054E-881E-D5691EC4F528}" type="slidenum">
              <a:rPr lang="en-US" smtClean="0"/>
              <a:t>16</a:t>
            </a:fld>
            <a:endParaRPr lang="en-US"/>
          </a:p>
        </p:txBody>
      </p:sp>
    </p:spTree>
    <p:extLst>
      <p:ext uri="{BB962C8B-B14F-4D97-AF65-F5344CB8AC3E}">
        <p14:creationId xmlns:p14="http://schemas.microsoft.com/office/powerpoint/2010/main" val="288631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8E8C-6E46-BE4F-85ED-097FBF73251C}"/>
              </a:ext>
            </a:extLst>
          </p:cNvPr>
          <p:cNvSpPr>
            <a:spLocks noGrp="1"/>
          </p:cNvSpPr>
          <p:nvPr>
            <p:ph type="title"/>
          </p:nvPr>
        </p:nvSpPr>
        <p:spPr>
          <a:xfrm>
            <a:off x="838200" y="136525"/>
            <a:ext cx="10515600" cy="786781"/>
          </a:xfrm>
        </p:spPr>
        <p:txBody>
          <a:bodyPr>
            <a:normAutofit/>
          </a:bodyPr>
          <a:lstStyle/>
          <a:p>
            <a:r>
              <a:rPr lang="en-US" dirty="0"/>
              <a:t>CAEECC Member Organizations</a:t>
            </a:r>
            <a:endParaRPr lang="en-US" dirty="0">
              <a:solidFill>
                <a:srgbClr val="FF0000"/>
              </a:solidFill>
            </a:endParaRPr>
          </a:p>
        </p:txBody>
      </p:sp>
      <p:sp>
        <p:nvSpPr>
          <p:cNvPr id="4" name="Slide Number Placeholder 3">
            <a:extLst>
              <a:ext uri="{FF2B5EF4-FFF2-40B4-BE49-F238E27FC236}">
                <a16:creationId xmlns:a16="http://schemas.microsoft.com/office/drawing/2014/main" id="{A47420B6-E32B-214B-8D4E-5C9BCEF9CC5F}"/>
              </a:ext>
            </a:extLst>
          </p:cNvPr>
          <p:cNvSpPr>
            <a:spLocks noGrp="1"/>
          </p:cNvSpPr>
          <p:nvPr>
            <p:ph type="sldNum" sz="quarter" idx="12"/>
          </p:nvPr>
        </p:nvSpPr>
        <p:spPr/>
        <p:txBody>
          <a:bodyPr/>
          <a:lstStyle/>
          <a:p>
            <a:fld id="{B52D1F0E-ADB9-054E-881E-D5691EC4F528}" type="slidenum">
              <a:rPr lang="en-US" smtClean="0"/>
              <a:t>17</a:t>
            </a:fld>
            <a:endParaRPr lang="en-US"/>
          </a:p>
        </p:txBody>
      </p:sp>
      <p:graphicFrame>
        <p:nvGraphicFramePr>
          <p:cNvPr id="19" name="Table 19">
            <a:extLst>
              <a:ext uri="{FF2B5EF4-FFF2-40B4-BE49-F238E27FC236}">
                <a16:creationId xmlns:a16="http://schemas.microsoft.com/office/drawing/2014/main" id="{3D2BFED4-0CD2-ED41-A7F8-6FBA2DA07531}"/>
              </a:ext>
            </a:extLst>
          </p:cNvPr>
          <p:cNvGraphicFramePr>
            <a:graphicFrameLocks noGrp="1"/>
          </p:cNvGraphicFramePr>
          <p:nvPr>
            <p:ph idx="1"/>
            <p:extLst>
              <p:ext uri="{D42A27DB-BD31-4B8C-83A1-F6EECF244321}">
                <p14:modId xmlns:p14="http://schemas.microsoft.com/office/powerpoint/2010/main" val="1115610014"/>
              </p:ext>
            </p:extLst>
          </p:nvPr>
        </p:nvGraphicFramePr>
        <p:xfrm>
          <a:off x="838200" y="843621"/>
          <a:ext cx="10515597" cy="5576822"/>
        </p:xfrm>
        <a:graphic>
          <a:graphicData uri="http://schemas.openxmlformats.org/drawingml/2006/table">
            <a:tbl>
              <a:tblPr firstRow="1" bandRow="1">
                <a:tableStyleId>{3B4B98B0-60AC-42C2-AFA5-B58CD77FA1E5}</a:tableStyleId>
              </a:tblPr>
              <a:tblGrid>
                <a:gridCol w="3505199">
                  <a:extLst>
                    <a:ext uri="{9D8B030D-6E8A-4147-A177-3AD203B41FA5}">
                      <a16:colId xmlns:a16="http://schemas.microsoft.com/office/drawing/2014/main" val="300747959"/>
                    </a:ext>
                  </a:extLst>
                </a:gridCol>
                <a:gridCol w="3505199">
                  <a:extLst>
                    <a:ext uri="{9D8B030D-6E8A-4147-A177-3AD203B41FA5}">
                      <a16:colId xmlns:a16="http://schemas.microsoft.com/office/drawing/2014/main" val="798671656"/>
                    </a:ext>
                  </a:extLst>
                </a:gridCol>
                <a:gridCol w="3505199">
                  <a:extLst>
                    <a:ext uri="{9D8B030D-6E8A-4147-A177-3AD203B41FA5}">
                      <a16:colId xmlns:a16="http://schemas.microsoft.com/office/drawing/2014/main" val="622596742"/>
                    </a:ext>
                  </a:extLst>
                </a:gridCol>
              </a:tblGrid>
              <a:tr h="599935">
                <a:tc>
                  <a:txBody>
                    <a:bodyPr/>
                    <a:lstStyle/>
                    <a:p>
                      <a:pPr algn="ctr" fontAlgn="b"/>
                      <a:r>
                        <a:rPr lang="en-US" sz="2000" b="0" u="none" strike="noStrike" kern="1200" dirty="0">
                          <a:solidFill>
                            <a:srgbClr val="000000"/>
                          </a:solidFill>
                          <a:effectLst/>
                          <a:latin typeface="+mn-lt"/>
                          <a:ea typeface="+mn-ea"/>
                          <a:cs typeface="+mn-cs"/>
                        </a:rPr>
                        <a:t>Bay Area Regional Energy Network (BayREN)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IBEW-NECA Labor Management Cooperation Committee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San Diego Gas &amp; Electric (SDGE)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182646"/>
                  </a:ext>
                </a:extLst>
              </a:tr>
              <a:tr h="599935">
                <a:tc>
                  <a:txBody>
                    <a:bodyPr/>
                    <a:lstStyle/>
                    <a:p>
                      <a:pPr algn="ctr" fontAlgn="b"/>
                      <a:r>
                        <a:rPr lang="en-US" sz="2000" b="0" u="none" strike="noStrike" kern="1200" dirty="0">
                          <a:solidFill>
                            <a:srgbClr val="000000"/>
                          </a:solidFill>
                          <a:effectLst/>
                          <a:latin typeface="+mn-lt"/>
                          <a:ea typeface="+mn-ea"/>
                          <a:cs typeface="+mn-cs"/>
                        </a:rPr>
                        <a:t>Cal Advocates (CA Public Advocates Office)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Local Government Sustainable Energy Coalition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SF Department of the Environment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673951"/>
                  </a:ext>
                </a:extLst>
              </a:tr>
              <a:tr h="895287">
                <a:tc>
                  <a:txBody>
                    <a:bodyPr/>
                    <a:lstStyle/>
                    <a:p>
                      <a:pPr algn="ctr" fontAlgn="b"/>
                      <a:r>
                        <a:rPr lang="en-US" sz="2000" b="0" u="none" strike="noStrike" kern="1200" dirty="0">
                          <a:solidFill>
                            <a:srgbClr val="000000"/>
                          </a:solidFill>
                          <a:effectLst/>
                          <a:latin typeface="+mn-lt"/>
                          <a:ea typeface="+mn-ea"/>
                          <a:cs typeface="+mn-cs"/>
                        </a:rPr>
                        <a:t>California Advanced Lighting Controls Training Program (CALCTP)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Marin Clean Energy (MCE)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a:solidFill>
                            <a:srgbClr val="000000"/>
                          </a:solidFill>
                          <a:effectLst/>
                          <a:latin typeface="+mn-lt"/>
                          <a:ea typeface="+mn-ea"/>
                          <a:cs typeface="+mn-cs"/>
                        </a:rPr>
                        <a:t>Sheet Metal Workers Local 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341929"/>
                  </a:ext>
                </a:extLst>
              </a:tr>
              <a:tr h="599935">
                <a:tc>
                  <a:txBody>
                    <a:bodyPr/>
                    <a:lstStyle/>
                    <a:p>
                      <a:pPr algn="ctr" fontAlgn="b"/>
                      <a:r>
                        <a:rPr lang="en-US" sz="2000" b="0" u="none" strike="noStrike" kern="1200" dirty="0">
                          <a:solidFill>
                            <a:srgbClr val="000000"/>
                          </a:solidFill>
                          <a:effectLst/>
                          <a:latin typeface="+mn-lt"/>
                          <a:ea typeface="+mn-ea"/>
                          <a:cs typeface="+mn-cs"/>
                        </a:rPr>
                        <a:t>California Energy Commission (CEC)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Natural Resources Defense Council (NRDC)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San Joaquin Valley Clean Energy Organization (SJVCEO)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994391"/>
                  </a:ext>
                </a:extLst>
              </a:tr>
              <a:tr h="599935">
                <a:tc>
                  <a:txBody>
                    <a:bodyPr/>
                    <a:lstStyle/>
                    <a:p>
                      <a:pPr algn="ctr" fontAlgn="b"/>
                      <a:r>
                        <a:rPr lang="en-US" sz="2000" b="0" u="none" strike="noStrike" kern="1200" dirty="0">
                          <a:solidFill>
                            <a:srgbClr val="000000"/>
                          </a:solidFill>
                          <a:effectLst/>
                          <a:latin typeface="+mn-lt"/>
                          <a:ea typeface="+mn-ea"/>
                          <a:cs typeface="+mn-cs"/>
                        </a:rPr>
                        <a:t>California Efficiency + Demand Management Council (CEDMC)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Pacific Gas &amp; Electric (PGE)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Southern California Gas (SCG)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260487"/>
                  </a:ext>
                </a:extLst>
              </a:tr>
              <a:tr h="599935">
                <a:tc>
                  <a:txBody>
                    <a:bodyPr/>
                    <a:lstStyle/>
                    <a:p>
                      <a:pPr algn="ctr" fontAlgn="b"/>
                      <a:r>
                        <a:rPr lang="en-US" sz="2000" b="0" u="none" strike="noStrike" kern="1200" dirty="0">
                          <a:solidFill>
                            <a:srgbClr val="000000"/>
                          </a:solidFill>
                          <a:effectLst/>
                          <a:latin typeface="+mn-lt"/>
                          <a:ea typeface="+mn-ea"/>
                          <a:cs typeface="+mn-cs"/>
                        </a:rPr>
                        <a:t>CodeCycle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Redwood Coast Energy Authority (RCEA)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Southern California Regional Energy Network (SoCalREN)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915297"/>
                  </a:ext>
                </a:extLst>
              </a:tr>
              <a:tr h="524353">
                <a:tc>
                  <a:txBody>
                    <a:bodyPr/>
                    <a:lstStyle/>
                    <a:p>
                      <a:pPr algn="ctr" fontAlgn="b"/>
                      <a:r>
                        <a:rPr lang="en-US" sz="2000" b="0" u="none" strike="noStrike" kern="1200" dirty="0">
                          <a:solidFill>
                            <a:srgbClr val="000000"/>
                          </a:solidFill>
                          <a:effectLst/>
                          <a:latin typeface="+mn-lt"/>
                          <a:ea typeface="+mn-ea"/>
                          <a:cs typeface="+mn-cs"/>
                        </a:rPr>
                        <a:t>Center for Sustainable Energy (CSE)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Small Business Utility Advocates (SBUA)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The Energy Coalition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8445808"/>
                  </a:ext>
                </a:extLst>
              </a:tr>
              <a:tr h="938147">
                <a:tc>
                  <a:txBody>
                    <a:bodyPr/>
                    <a:lstStyle/>
                    <a:p>
                      <a:pPr algn="ctr" fontAlgn="b"/>
                      <a:endParaRPr lang="en-US" sz="2000" b="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kern="1200" dirty="0">
                          <a:solidFill>
                            <a:srgbClr val="000000"/>
                          </a:solidFill>
                          <a:effectLst/>
                          <a:latin typeface="+mn-lt"/>
                          <a:ea typeface="+mn-ea"/>
                          <a:cs typeface="+mn-cs"/>
                        </a:rPr>
                        <a:t>Southern California Edison (SCE)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none" strike="noStrike" dirty="0">
                          <a:solidFill>
                            <a:srgbClr val="000000"/>
                          </a:solidFill>
                          <a:effectLst/>
                        </a:rPr>
                        <a:t>Tri-County Regional Energy Network (3C-REN) </a:t>
                      </a:r>
                      <a:endParaRPr lang="en-US" sz="20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029990"/>
                  </a:ext>
                </a:extLst>
              </a:tr>
            </a:tbl>
          </a:graphicData>
        </a:graphic>
      </p:graphicFrame>
    </p:spTree>
    <p:extLst>
      <p:ext uri="{BB962C8B-B14F-4D97-AF65-F5344CB8AC3E}">
        <p14:creationId xmlns:p14="http://schemas.microsoft.com/office/powerpoint/2010/main" val="259528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1B: Important Updates; and CAEECC Planning &amp; Procedures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81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239154281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95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5A51-37F6-1B4B-B0FE-1E0D72DFF96B}"/>
              </a:ext>
            </a:extLst>
          </p:cNvPr>
          <p:cNvSpPr>
            <a:spLocks noGrp="1"/>
          </p:cNvSpPr>
          <p:nvPr>
            <p:ph type="title"/>
          </p:nvPr>
        </p:nvSpPr>
        <p:spPr>
          <a:xfrm>
            <a:off x="838200" y="184805"/>
            <a:ext cx="10515600" cy="546715"/>
          </a:xfrm>
        </p:spPr>
        <p:txBody>
          <a:bodyPr anchor="ctr">
            <a:normAutofit fontScale="90000"/>
          </a:bodyPr>
          <a:lstStyle/>
          <a:p>
            <a:r>
              <a:rPr lang="en-US" sz="4500" dirty="0"/>
              <a:t>Agenda </a:t>
            </a:r>
            <a:endParaRPr lang="en-US" sz="4500" dirty="0">
              <a:solidFill>
                <a:srgbClr val="FF0000"/>
              </a:solidFill>
            </a:endParaRPr>
          </a:p>
        </p:txBody>
      </p:sp>
      <p:sp>
        <p:nvSpPr>
          <p:cNvPr id="4" name="Slide Number Placeholder 3">
            <a:extLst>
              <a:ext uri="{FF2B5EF4-FFF2-40B4-BE49-F238E27FC236}">
                <a16:creationId xmlns:a16="http://schemas.microsoft.com/office/drawing/2014/main" id="{44D875CB-4A5F-7842-A576-D7A80545F940}"/>
              </a:ext>
            </a:extLst>
          </p:cNvPr>
          <p:cNvSpPr>
            <a:spLocks noGrp="1"/>
          </p:cNvSpPr>
          <p:nvPr>
            <p:ph type="sldNum" sz="quarter" idx="12"/>
          </p:nvPr>
        </p:nvSpPr>
        <p:spPr/>
        <p:txBody>
          <a:bodyPr/>
          <a:lstStyle/>
          <a:p>
            <a:fld id="{B52D1F0E-ADB9-054E-881E-D5691EC4F528}" type="slidenum">
              <a:rPr lang="en-US" smtClean="0"/>
              <a:t>2</a:t>
            </a:fld>
            <a:endParaRPr lang="en-US"/>
          </a:p>
        </p:txBody>
      </p:sp>
      <p:graphicFrame>
        <p:nvGraphicFramePr>
          <p:cNvPr id="5" name="Table 4">
            <a:extLst>
              <a:ext uri="{FF2B5EF4-FFF2-40B4-BE49-F238E27FC236}">
                <a16:creationId xmlns:a16="http://schemas.microsoft.com/office/drawing/2014/main" id="{B4D71402-2FA3-F249-B07A-9695EB988303}"/>
              </a:ext>
            </a:extLst>
          </p:cNvPr>
          <p:cNvGraphicFramePr>
            <a:graphicFrameLocks noGrp="1"/>
          </p:cNvGraphicFramePr>
          <p:nvPr>
            <p:extLst>
              <p:ext uri="{D42A27DB-BD31-4B8C-83A1-F6EECF244321}">
                <p14:modId xmlns:p14="http://schemas.microsoft.com/office/powerpoint/2010/main" val="1127015860"/>
              </p:ext>
            </p:extLst>
          </p:nvPr>
        </p:nvGraphicFramePr>
        <p:xfrm>
          <a:off x="838200" y="740413"/>
          <a:ext cx="10679724" cy="5871822"/>
        </p:xfrm>
        <a:graphic>
          <a:graphicData uri="http://schemas.openxmlformats.org/drawingml/2006/table">
            <a:tbl>
              <a:tblPr firstRow="1" firstCol="1" bandRow="1">
                <a:tableStyleId>{5C22544A-7EE6-4342-B048-85BDC9FD1C3A}</a:tableStyleId>
              </a:tblPr>
              <a:tblGrid>
                <a:gridCol w="973016">
                  <a:extLst>
                    <a:ext uri="{9D8B030D-6E8A-4147-A177-3AD203B41FA5}">
                      <a16:colId xmlns:a16="http://schemas.microsoft.com/office/drawing/2014/main" val="55681862"/>
                    </a:ext>
                  </a:extLst>
                </a:gridCol>
                <a:gridCol w="2233247">
                  <a:extLst>
                    <a:ext uri="{9D8B030D-6E8A-4147-A177-3AD203B41FA5}">
                      <a16:colId xmlns:a16="http://schemas.microsoft.com/office/drawing/2014/main" val="2765756041"/>
                    </a:ext>
                  </a:extLst>
                </a:gridCol>
                <a:gridCol w="5171726">
                  <a:extLst>
                    <a:ext uri="{9D8B030D-6E8A-4147-A177-3AD203B41FA5}">
                      <a16:colId xmlns:a16="http://schemas.microsoft.com/office/drawing/2014/main" val="3871424778"/>
                    </a:ext>
                  </a:extLst>
                </a:gridCol>
                <a:gridCol w="2301735">
                  <a:extLst>
                    <a:ext uri="{9D8B030D-6E8A-4147-A177-3AD203B41FA5}">
                      <a16:colId xmlns:a16="http://schemas.microsoft.com/office/drawing/2014/main" val="3202336237"/>
                    </a:ext>
                  </a:extLst>
                </a:gridCol>
              </a:tblGrid>
              <a:tr h="106001">
                <a:tc>
                  <a:txBody>
                    <a:bodyPr/>
                    <a:lstStyle/>
                    <a:p>
                      <a:pPr marL="0" marR="0" algn="ctr">
                        <a:spcBef>
                          <a:spcPts val="50"/>
                        </a:spcBef>
                        <a:spcAft>
                          <a:spcPts val="50"/>
                        </a:spcAft>
                      </a:pPr>
                      <a:r>
                        <a:rPr lang="en-US" sz="1500">
                          <a:effectLst/>
                          <a:latin typeface="Calibri" panose="020F0502020204030204" pitchFamily="34" charset="0"/>
                          <a:cs typeface="Calibri" panose="020F0502020204030204" pitchFamily="34" charset="0"/>
                        </a:rPr>
                        <a:t>Time</a:t>
                      </a:r>
                      <a:endParaRPr lang="en-US" sz="150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pPr marL="0" marR="0" algn="ctr">
                        <a:spcBef>
                          <a:spcPts val="50"/>
                        </a:spcBef>
                        <a:spcAft>
                          <a:spcPts val="50"/>
                        </a:spcAft>
                      </a:pPr>
                      <a:r>
                        <a:rPr lang="en-US" sz="1500">
                          <a:effectLst/>
                          <a:latin typeface="Calibri" panose="020F0502020204030204" pitchFamily="34" charset="0"/>
                          <a:cs typeface="Calibri" panose="020F0502020204030204" pitchFamily="34" charset="0"/>
                        </a:rPr>
                        <a:t>Session</a:t>
                      </a:r>
                      <a:endParaRPr lang="en-US" sz="150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pPr marL="0" marR="0" algn="ctr">
                        <a:spcBef>
                          <a:spcPts val="50"/>
                        </a:spcBef>
                        <a:spcAft>
                          <a:spcPts val="50"/>
                        </a:spcAft>
                      </a:pPr>
                      <a:r>
                        <a:rPr lang="en-US" sz="1500">
                          <a:effectLst/>
                          <a:latin typeface="Calibri" panose="020F0502020204030204" pitchFamily="34" charset="0"/>
                          <a:cs typeface="Calibri" panose="020F0502020204030204" pitchFamily="34" charset="0"/>
                        </a:rPr>
                        <a:t>Objectives</a:t>
                      </a:r>
                      <a:endParaRPr lang="en-US" sz="150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tc>
                <a:tc>
                  <a:txBody>
                    <a:bodyPr/>
                    <a:lstStyle/>
                    <a:p>
                      <a:pPr marL="0" marR="0" algn="ctr">
                        <a:spcBef>
                          <a:spcPts val="50"/>
                        </a:spcBef>
                        <a:spcAft>
                          <a:spcPts val="50"/>
                        </a:spcAft>
                      </a:pPr>
                      <a:r>
                        <a:rPr lang="en-US" sz="1500">
                          <a:effectLst/>
                          <a:latin typeface="Calibri" panose="020F0502020204030204" pitchFamily="34" charset="0"/>
                          <a:cs typeface="Calibri" panose="020F0502020204030204" pitchFamily="34" charset="0"/>
                        </a:rPr>
                        <a:t>Presenter</a:t>
                      </a:r>
                      <a:endParaRPr lang="en-US" sz="150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extLst>
                  <a:ext uri="{0D108BD9-81ED-4DB2-BD59-A6C34878D82A}">
                    <a16:rowId xmlns:a16="http://schemas.microsoft.com/office/drawing/2014/main" val="824521738"/>
                  </a:ext>
                </a:extLst>
              </a:tr>
              <a:tr h="339493">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9:00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pPr marL="0" marR="0">
                        <a:spcBef>
                          <a:spcPts val="50"/>
                        </a:spcBef>
                        <a:spcAft>
                          <a:spcPts val="50"/>
                        </a:spcAft>
                      </a:pPr>
                      <a:r>
                        <a:rPr lang="en-US" sz="1500" b="1" dirty="0">
                          <a:effectLst/>
                          <a:latin typeface="Calibri" panose="020F0502020204030204" pitchFamily="34" charset="0"/>
                          <a:cs typeface="Calibri" panose="020F0502020204030204" pitchFamily="34" charset="0"/>
                        </a:rPr>
                        <a:t>Introductions</a:t>
                      </a:r>
                    </a:p>
                  </a:txBody>
                  <a:tcPr marL="12080" marR="12080" marT="0" marB="0" anchor="ctr"/>
                </a:tc>
                <a:tc>
                  <a:txBody>
                    <a:bodyPr/>
                    <a:lstStyle/>
                    <a:p>
                      <a:pPr marL="0" marR="0" lvl="0" indent="0">
                        <a:spcBef>
                          <a:spcPts val="50"/>
                        </a:spcBef>
                        <a:spcAft>
                          <a:spcPts val="50"/>
                        </a:spcAft>
                        <a:buFont typeface="Arial" panose="020B0604020202020204" pitchFamily="34" charset="0"/>
                        <a:buNone/>
                      </a:pPr>
                      <a:r>
                        <a:rPr lang="en-US" sz="1500" dirty="0">
                          <a:effectLst/>
                          <a:latin typeface="Calibri" panose="020F0502020204030204" pitchFamily="34" charset="0"/>
                          <a:cs typeface="Calibri" panose="020F0502020204030204" pitchFamily="34" charset="0"/>
                        </a:rPr>
                        <a:t>Introductions, review of agenda and meeting objectives</a:t>
                      </a:r>
                      <a:endParaRPr lang="en-US" sz="1500" dirty="0">
                        <a:effectLst/>
                        <a:latin typeface="Calibri" panose="020F0502020204030204" pitchFamily="34" charset="0"/>
                        <a:ea typeface="MS Mincho" panose="02020609040205080304" pitchFamily="49" charset="-128"/>
                        <a:cs typeface="Calibri" panose="020F0502020204030204" pitchFamily="34" charset="0"/>
                      </a:endParaRPr>
                    </a:p>
                  </a:txBody>
                  <a:tcPr marL="12080" marR="12080" marT="0" marB="0" anchor="ctr"/>
                </a:tc>
                <a:tc>
                  <a:txBody>
                    <a:bodyPr/>
                    <a:lstStyle/>
                    <a:p>
                      <a:pPr marL="0" marR="0" indent="0">
                        <a:spcBef>
                          <a:spcPts val="50"/>
                        </a:spcBef>
                        <a:spcAft>
                          <a:spcPts val="50"/>
                        </a:spcAft>
                        <a:buFont typeface="Arial" panose="020B0604020202020204" pitchFamily="34" charset="0"/>
                        <a:buNone/>
                      </a:pPr>
                      <a:r>
                        <a:rPr lang="en-US" sz="1500" dirty="0">
                          <a:effectLst/>
                          <a:latin typeface="Calibri" panose="020F0502020204030204" pitchFamily="34" charset="0"/>
                          <a:cs typeface="Calibri" panose="020F0502020204030204" pitchFamily="34" charset="0"/>
                        </a:rPr>
                        <a:t>Facilitator</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extLst>
                  <a:ext uri="{0D108BD9-81ED-4DB2-BD59-A6C34878D82A}">
                    <a16:rowId xmlns:a16="http://schemas.microsoft.com/office/drawing/2014/main" val="2977872107"/>
                  </a:ext>
                </a:extLst>
              </a:tr>
              <a:tr h="374637">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9:10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pPr marL="0" marR="0">
                        <a:spcBef>
                          <a:spcPts val="50"/>
                        </a:spcBef>
                        <a:spcAft>
                          <a:spcPts val="50"/>
                        </a:spcAft>
                      </a:pPr>
                      <a:r>
                        <a:rPr lang="en-US" sz="1500" b="1" kern="1200" dirty="0">
                          <a:solidFill>
                            <a:schemeClr val="dk1"/>
                          </a:solidFill>
                          <a:effectLst/>
                          <a:latin typeface="Calibri" panose="020F0502020204030204" pitchFamily="34" charset="0"/>
                          <a:ea typeface="+mn-ea"/>
                          <a:cs typeface="Calibri" panose="020F0502020204030204" pitchFamily="34" charset="0"/>
                        </a:rPr>
                        <a:t>Session 1A: Important Updates; and CAEECC Planning &amp; Procedures </a:t>
                      </a:r>
                    </a:p>
                  </a:txBody>
                  <a:tcPr marL="12080" marR="12080" marT="0" marB="0" anchor="ctr"/>
                </a:tc>
                <a:tc>
                  <a:txBody>
                    <a:bodyPr/>
                    <a:lstStyle/>
                    <a:p>
                      <a:pPr marL="342900" marR="0" lvl="0" indent="-342900">
                        <a:spcBef>
                          <a:spcPts val="50"/>
                        </a:spcBef>
                        <a:spcAft>
                          <a:spcPts val="50"/>
                        </a:spcAft>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3rd Party Solicitation Update</a:t>
                      </a:r>
                    </a:p>
                    <a:p>
                      <a:pPr marL="342900" marR="0" lvl="0" indent="-342900">
                        <a:spcBef>
                          <a:spcPts val="50"/>
                        </a:spcBef>
                        <a:spcAft>
                          <a:spcPts val="50"/>
                        </a:spcAft>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Groundrules update</a:t>
                      </a:r>
                    </a:p>
                    <a:p>
                      <a:pPr marL="342900" marR="0" lvl="0" indent="-342900">
                        <a:spcBef>
                          <a:spcPts val="50"/>
                        </a:spcBef>
                        <a:spcAft>
                          <a:spcPts val="50"/>
                        </a:spcAft>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Filing Template for Biz Plans/4 Year Applications</a:t>
                      </a:r>
                    </a:p>
                    <a:p>
                      <a:pPr marL="342900" marR="0" lvl="0" indent="-342900">
                        <a:spcBef>
                          <a:spcPts val="50"/>
                        </a:spcBef>
                        <a:spcAft>
                          <a:spcPts val="50"/>
                        </a:spcAft>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Topics for next full CAEECC meeting (12/2) including discussion on preparations for February Biz Plans/4 Year Applications</a:t>
                      </a:r>
                    </a:p>
                  </a:txBody>
                  <a:tcPr marL="18415" marR="18415" marT="0" marB="0"/>
                </a:tc>
                <a:tc>
                  <a:txBody>
                    <a:bodyPr/>
                    <a:lstStyle/>
                    <a:p>
                      <a:pPr marL="342900" lvl="0" indent="-342900">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Brandon Sanders (SCE)</a:t>
                      </a:r>
                    </a:p>
                    <a:p>
                      <a:pPr marL="342900" lvl="0" indent="-342900">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Facilitator</a:t>
                      </a:r>
                    </a:p>
                    <a:p>
                      <a:pPr marL="342900" lvl="0" indent="-342900">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Ely </a:t>
                      </a:r>
                      <a:r>
                        <a:rPr lang="en-US" sz="1500" kern="1200" dirty="0" err="1">
                          <a:solidFill>
                            <a:schemeClr val="dk1"/>
                          </a:solidFill>
                          <a:effectLst/>
                          <a:latin typeface="Calibri" panose="020F0502020204030204" pitchFamily="34" charset="0"/>
                          <a:ea typeface="+mn-ea"/>
                          <a:cs typeface="Calibri" panose="020F0502020204030204" pitchFamily="34" charset="0"/>
                        </a:rPr>
                        <a:t>Jacobsohn</a:t>
                      </a:r>
                      <a:r>
                        <a:rPr lang="en-US" sz="1500" kern="1200" dirty="0">
                          <a:solidFill>
                            <a:schemeClr val="dk1"/>
                          </a:solidFill>
                          <a:effectLst/>
                          <a:latin typeface="Calibri" panose="020F0502020204030204" pitchFamily="34" charset="0"/>
                          <a:ea typeface="+mn-ea"/>
                          <a:cs typeface="Calibri" panose="020F0502020204030204" pitchFamily="34" charset="0"/>
                        </a:rPr>
                        <a:t> (CPUC)</a:t>
                      </a:r>
                    </a:p>
                    <a:p>
                      <a:pPr marL="342900" indent="-342900">
                        <a:buFont typeface="+mj-lt"/>
                        <a:buAutoNum type="arabicPeriod"/>
                      </a:pPr>
                      <a:r>
                        <a:rPr lang="en-US" sz="1500" kern="1200" dirty="0">
                          <a:solidFill>
                            <a:schemeClr val="dk1"/>
                          </a:solidFill>
                          <a:effectLst/>
                          <a:latin typeface="Calibri" panose="020F0502020204030204" pitchFamily="34" charset="0"/>
                          <a:ea typeface="+mn-ea"/>
                          <a:cs typeface="Calibri" panose="020F0502020204030204" pitchFamily="34" charset="0"/>
                        </a:rPr>
                        <a:t>Facilitator </a:t>
                      </a:r>
                    </a:p>
                  </a:txBody>
                  <a:tcPr marL="12080" marR="12080" marT="0" marB="0" anchor="ctr"/>
                </a:tc>
                <a:extLst>
                  <a:ext uri="{0D108BD9-81ED-4DB2-BD59-A6C34878D82A}">
                    <a16:rowId xmlns:a16="http://schemas.microsoft.com/office/drawing/2014/main" val="2554317286"/>
                  </a:ext>
                </a:extLst>
              </a:tr>
              <a:tr h="1192966">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 10:00 </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r>
                        <a:rPr lang="en-US" sz="1500" b="1" kern="1200" dirty="0">
                          <a:solidFill>
                            <a:schemeClr val="dk1"/>
                          </a:solidFill>
                          <a:effectLst/>
                          <a:latin typeface="Calibri" panose="020F0502020204030204" pitchFamily="34" charset="0"/>
                          <a:ea typeface="+mn-ea"/>
                          <a:cs typeface="Calibri" panose="020F0502020204030204" pitchFamily="34" charset="0"/>
                        </a:rPr>
                        <a:t>CPUC Commissioner Genevieve Shiroma </a:t>
                      </a:r>
                    </a:p>
                  </a:txBody>
                  <a:tcPr marL="12080" marR="12080" marT="0" marB="0" anchor="ctr"/>
                </a:tc>
                <a:tc>
                  <a:txBody>
                    <a:bodyPr/>
                    <a:lstStyle/>
                    <a:p>
                      <a:pPr lvl="0"/>
                      <a:r>
                        <a:rPr lang="en-US" sz="1500" kern="1200" dirty="0">
                          <a:solidFill>
                            <a:schemeClr val="dk1"/>
                          </a:solidFill>
                          <a:effectLst/>
                          <a:latin typeface="Calibri" panose="020F0502020204030204" pitchFamily="34" charset="0"/>
                          <a:ea typeface="+mn-ea"/>
                          <a:cs typeface="Calibri" panose="020F0502020204030204" pitchFamily="34" charset="0"/>
                        </a:rPr>
                        <a:t>Meet &amp; Greet CAEECC Members – opening remarks from the Commissioner, followed by introductions of CAEECC Members </a:t>
                      </a:r>
                    </a:p>
                  </a:txBody>
                  <a:tcPr marL="12080" marR="12080" marT="0" marB="0" anchor="ctr"/>
                </a:tc>
                <a:tc>
                  <a:txBody>
                    <a:bodyPr/>
                    <a:lstStyle/>
                    <a:p>
                      <a:pPr marL="0" marR="0" lvl="0" indent="0">
                        <a:spcBef>
                          <a:spcPts val="50"/>
                        </a:spcBef>
                        <a:spcAft>
                          <a:spcPts val="50"/>
                        </a:spcAft>
                        <a:buFontTx/>
                        <a:buNone/>
                      </a:pPr>
                      <a:r>
                        <a:rPr lang="en-US" sz="1500" kern="1200" dirty="0">
                          <a:solidFill>
                            <a:schemeClr val="dk1"/>
                          </a:solidFill>
                          <a:effectLst/>
                          <a:latin typeface="Calibri" panose="020F0502020204030204" pitchFamily="34" charset="0"/>
                          <a:ea typeface="+mn-ea"/>
                          <a:cs typeface="Calibri" panose="020F0502020204030204" pitchFamily="34" charset="0"/>
                        </a:rPr>
                        <a:t>Commissioner Shiroma </a:t>
                      </a:r>
                    </a:p>
                  </a:txBody>
                  <a:tcPr marL="12080" marR="12080" marT="0" marB="0" anchor="ctr"/>
                </a:tc>
                <a:extLst>
                  <a:ext uri="{0D108BD9-81ED-4DB2-BD59-A6C34878D82A}">
                    <a16:rowId xmlns:a16="http://schemas.microsoft.com/office/drawing/2014/main" val="2238535670"/>
                  </a:ext>
                </a:extLst>
              </a:tr>
              <a:tr h="836863">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10:20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pPr marL="0" marR="0">
                        <a:spcBef>
                          <a:spcPts val="50"/>
                        </a:spcBef>
                        <a:spcAft>
                          <a:spcPts val="50"/>
                        </a:spcAft>
                      </a:pPr>
                      <a:r>
                        <a:rPr lang="en-US" sz="1500" b="1" kern="1200" dirty="0">
                          <a:solidFill>
                            <a:schemeClr val="dk1"/>
                          </a:solidFill>
                          <a:effectLst/>
                          <a:latin typeface="Calibri" panose="020F0502020204030204" pitchFamily="34" charset="0"/>
                          <a:ea typeface="+mn-ea"/>
                          <a:cs typeface="Calibri" panose="020F0502020204030204" pitchFamily="34" charset="0"/>
                        </a:rPr>
                        <a:t>Session 1B: Important Updates; and CAEECC Planning &amp; Procedures </a:t>
                      </a:r>
                    </a:p>
                  </a:txBody>
                  <a:tcPr marL="12080" marR="12080" marT="0" marB="0" anchor="ctr"/>
                </a:tc>
                <a:tc>
                  <a:txBody>
                    <a:bodyPr/>
                    <a:lstStyle/>
                    <a:p>
                      <a:pPr marL="342900" lvl="0" indent="-342900">
                        <a:buFont typeface="+mj-lt"/>
                        <a:buAutoNum type="arabicPeriod" startAt="5"/>
                      </a:pPr>
                      <a:r>
                        <a:rPr lang="en-US" sz="1500" kern="1200" dirty="0">
                          <a:solidFill>
                            <a:schemeClr val="dk1"/>
                          </a:solidFill>
                          <a:effectLst/>
                          <a:latin typeface="Calibri" panose="020F0502020204030204" pitchFamily="34" charset="0"/>
                          <a:ea typeface="+mn-ea"/>
                          <a:cs typeface="Calibri" panose="020F0502020204030204" pitchFamily="34" charset="0"/>
                        </a:rPr>
                        <a:t>Equity and Market Support Metrics Working Groups</a:t>
                      </a:r>
                    </a:p>
                    <a:p>
                      <a:pPr marL="342900" indent="-342900">
                        <a:buFont typeface="+mj-lt"/>
                        <a:buAutoNum type="arabicPeriod" startAt="5"/>
                      </a:pPr>
                      <a:r>
                        <a:rPr lang="en-US" sz="1500" kern="1200" dirty="0">
                          <a:solidFill>
                            <a:schemeClr val="dk1"/>
                          </a:solidFill>
                          <a:effectLst/>
                          <a:latin typeface="Calibri" panose="020F0502020204030204" pitchFamily="34" charset="0"/>
                          <a:ea typeface="+mn-ea"/>
                          <a:cs typeface="Calibri" panose="020F0502020204030204" pitchFamily="34" charset="0"/>
                        </a:rPr>
                        <a:t>Upcoming two-year evaluation of CAEECC composition and possible invitations for new Members </a:t>
                      </a:r>
                    </a:p>
                  </a:txBody>
                  <a:tcPr marL="12080" marR="12080" marT="0" marB="0" anchor="ctr"/>
                </a:tc>
                <a:tc>
                  <a:txBody>
                    <a:bodyPr/>
                    <a:lstStyle/>
                    <a:p>
                      <a:pPr marL="342900" lvl="0" indent="-342900" algn="l" defTabSz="914400" rtl="0" eaLnBrk="1" latinLnBrk="0" hangingPunct="1">
                        <a:buFont typeface="+mj-lt"/>
                        <a:buAutoNum type="arabicPeriod" startAt="5"/>
                      </a:pPr>
                      <a:r>
                        <a:rPr lang="en-US" sz="1500" kern="1200" dirty="0">
                          <a:solidFill>
                            <a:schemeClr val="dk1"/>
                          </a:solidFill>
                          <a:effectLst/>
                          <a:latin typeface="Calibri" panose="020F0502020204030204" pitchFamily="34" charset="0"/>
                          <a:ea typeface="+mn-ea"/>
                          <a:cs typeface="Calibri" panose="020F0502020204030204" pitchFamily="34" charset="0"/>
                        </a:rPr>
                        <a:t>Facilitator</a:t>
                      </a:r>
                    </a:p>
                    <a:p>
                      <a:pPr marL="342900" indent="-342900" algn="l" defTabSz="914400" rtl="0" eaLnBrk="1" latinLnBrk="0" hangingPunct="1">
                        <a:buFont typeface="+mj-lt"/>
                        <a:buAutoNum type="arabicPeriod" startAt="5"/>
                      </a:pPr>
                      <a:r>
                        <a:rPr lang="en-US" sz="1500" kern="1200" dirty="0">
                          <a:solidFill>
                            <a:schemeClr val="dk1"/>
                          </a:solidFill>
                          <a:effectLst/>
                          <a:latin typeface="Calibri" panose="020F0502020204030204" pitchFamily="34" charset="0"/>
                          <a:ea typeface="+mn-ea"/>
                          <a:cs typeface="Calibri" panose="020F0502020204030204" pitchFamily="34" charset="0"/>
                        </a:rPr>
                        <a:t>Co-Chairs and Facilitator </a:t>
                      </a:r>
                    </a:p>
                  </a:txBody>
                  <a:tcPr marL="12080" marR="12080" marT="0" marB="0" anchor="ctr"/>
                </a:tc>
                <a:extLst>
                  <a:ext uri="{0D108BD9-81ED-4DB2-BD59-A6C34878D82A}">
                    <a16:rowId xmlns:a16="http://schemas.microsoft.com/office/drawing/2014/main" val="48497221"/>
                  </a:ext>
                </a:extLst>
              </a:tr>
              <a:tr h="520834">
                <a:tc>
                  <a:txBody>
                    <a:bodyPr/>
                    <a:lstStyle/>
                    <a:p>
                      <a:pPr marL="0" marR="0" algn="ctr">
                        <a:spcBef>
                          <a:spcPts val="50"/>
                        </a:spcBef>
                        <a:spcAft>
                          <a:spcPts val="5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10:55</a:t>
                      </a:r>
                    </a:p>
                  </a:txBody>
                  <a:tcPr marL="12080" marR="12080" marT="0" marB="0" anchor="ctr"/>
                </a:tc>
                <a:tc>
                  <a:txBody>
                    <a:bodyPr/>
                    <a:lstStyle/>
                    <a:p>
                      <a:pPr marL="0" marR="0">
                        <a:spcBef>
                          <a:spcPts val="50"/>
                        </a:spcBef>
                        <a:spcAft>
                          <a:spcPts val="50"/>
                        </a:spcAft>
                      </a:pPr>
                      <a:r>
                        <a:rPr lang="en-US" sz="1500" b="1" kern="1200" dirty="0">
                          <a:solidFill>
                            <a:schemeClr val="dk1"/>
                          </a:solidFill>
                          <a:effectLst/>
                          <a:latin typeface="Calibri" panose="020F0502020204030204" pitchFamily="34" charset="0"/>
                          <a:ea typeface="+mn-ea"/>
                          <a:cs typeface="Calibri" panose="020F0502020204030204" pitchFamily="34" charset="0"/>
                        </a:rPr>
                        <a:t>Break</a:t>
                      </a:r>
                    </a:p>
                  </a:txBody>
                  <a:tcPr marL="12080" marR="12080" marT="0" marB="0" anchor="ctr"/>
                </a:tc>
                <a:tc>
                  <a:txBody>
                    <a:bodyPr/>
                    <a:lstStyle/>
                    <a:p>
                      <a:pPr marL="342900" lvl="0" indent="-342900">
                        <a:buFont typeface="+mj-lt"/>
                        <a:buAutoNum type="arabicPeriod"/>
                      </a:pPr>
                      <a:endParaRPr lang="en-US" sz="1500" kern="1200" dirty="0">
                        <a:solidFill>
                          <a:schemeClr val="dk1"/>
                        </a:solidFill>
                        <a:effectLst/>
                        <a:latin typeface="Calibri" panose="020F0502020204030204" pitchFamily="34" charset="0"/>
                        <a:ea typeface="+mn-ea"/>
                        <a:cs typeface="Calibri" panose="020F0502020204030204" pitchFamily="34" charset="0"/>
                      </a:endParaRPr>
                    </a:p>
                  </a:txBody>
                  <a:tcPr marL="12080" marR="12080" marT="0" marB="0" anchor="ctr"/>
                </a:tc>
                <a:tc>
                  <a:txBody>
                    <a:bodyPr/>
                    <a:lstStyle/>
                    <a:p>
                      <a:pPr marL="0" marR="0">
                        <a:spcBef>
                          <a:spcPts val="50"/>
                        </a:spcBef>
                        <a:spcAft>
                          <a:spcPts val="50"/>
                        </a:spcAft>
                      </a:pPr>
                      <a:endParaRPr lang="en-US" sz="1500" kern="1200" dirty="0">
                        <a:solidFill>
                          <a:schemeClr val="dk1"/>
                        </a:solidFill>
                        <a:effectLst/>
                        <a:latin typeface="Calibri" panose="020F0502020204030204" pitchFamily="34" charset="0"/>
                        <a:ea typeface="+mn-ea"/>
                        <a:cs typeface="Calibri" panose="020F0502020204030204" pitchFamily="34" charset="0"/>
                      </a:endParaRPr>
                    </a:p>
                  </a:txBody>
                  <a:tcPr marL="12080" marR="12080" marT="0" marB="0" anchor="ctr"/>
                </a:tc>
                <a:extLst>
                  <a:ext uri="{0D108BD9-81ED-4DB2-BD59-A6C34878D82A}">
                    <a16:rowId xmlns:a16="http://schemas.microsoft.com/office/drawing/2014/main" val="1711269183"/>
                  </a:ext>
                </a:extLst>
              </a:tr>
              <a:tr h="520834">
                <a:tc>
                  <a:txBody>
                    <a:bodyPr/>
                    <a:lstStyle/>
                    <a:p>
                      <a:pPr marL="0" marR="0" algn="ctr">
                        <a:spcBef>
                          <a:spcPts val="50"/>
                        </a:spcBef>
                        <a:spcAft>
                          <a:spcPts val="5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11:05</a:t>
                      </a:r>
                    </a:p>
                  </a:txBody>
                  <a:tcPr marL="12080" marR="12080" marT="0" marB="0" anchor="ctr"/>
                </a:tc>
                <a:tc>
                  <a:txBody>
                    <a:bodyPr/>
                    <a:lstStyle/>
                    <a:p>
                      <a:pPr marL="0" marR="0">
                        <a:spcBef>
                          <a:spcPts val="50"/>
                        </a:spcBef>
                        <a:spcAft>
                          <a:spcPts val="50"/>
                        </a:spcAft>
                      </a:pPr>
                      <a:r>
                        <a:rPr lang="en-US" sz="1500" b="1" kern="1200" dirty="0">
                          <a:solidFill>
                            <a:schemeClr val="dk1"/>
                          </a:solidFill>
                          <a:effectLst/>
                          <a:latin typeface="Calibri" panose="020F0502020204030204" pitchFamily="34" charset="0"/>
                          <a:ea typeface="+mn-ea"/>
                          <a:cs typeface="Calibri" panose="020F0502020204030204" pitchFamily="34" charset="0"/>
                        </a:rPr>
                        <a:t>Session 2: Biennial Budget Advice Letters (BBALs): Segmentation </a:t>
                      </a:r>
                    </a:p>
                  </a:txBody>
                  <a:tcPr marL="12080" marR="12080" marT="0" marB="0" anchor="ctr"/>
                </a:tc>
                <a:tc>
                  <a:txBody>
                    <a:bodyPr/>
                    <a:lstStyle/>
                    <a:p>
                      <a:pPr marL="0" lvl="0" indent="0">
                        <a:buFontTx/>
                        <a:buNone/>
                      </a:pPr>
                      <a:r>
                        <a:rPr lang="en-US" sz="1500" kern="1200" dirty="0">
                          <a:solidFill>
                            <a:schemeClr val="dk1"/>
                          </a:solidFill>
                          <a:effectLst/>
                          <a:latin typeface="Calibri" panose="020F0502020204030204" pitchFamily="34" charset="0"/>
                          <a:ea typeface="+mn-ea"/>
                          <a:cs typeface="Calibri" panose="020F0502020204030204" pitchFamily="34" charset="0"/>
                        </a:rPr>
                        <a:t>Presentation/discussion of PAs’ approach to Segmentation (including new Equity and Market Support segments); and other key anticipated BBAL issues </a:t>
                      </a:r>
                    </a:p>
                  </a:txBody>
                  <a:tcPr marL="12080" marR="12080" marT="0" marB="0" anchor="ctr"/>
                </a:tc>
                <a:tc>
                  <a:txBody>
                    <a:bodyPr/>
                    <a:lstStyle/>
                    <a:p>
                      <a:pPr marL="0" marR="0">
                        <a:spcBef>
                          <a:spcPts val="50"/>
                        </a:spcBef>
                        <a:spcAft>
                          <a:spcPts val="50"/>
                        </a:spcAft>
                      </a:pPr>
                      <a:r>
                        <a:rPr lang="en-US" sz="1500" kern="1200" dirty="0">
                          <a:solidFill>
                            <a:schemeClr val="dk1"/>
                          </a:solidFill>
                          <a:effectLst/>
                          <a:latin typeface="Calibri" panose="020F0502020204030204" pitchFamily="34" charset="0"/>
                          <a:ea typeface="+mn-ea"/>
                          <a:cs typeface="Calibri" panose="020F0502020204030204" pitchFamily="34" charset="0"/>
                        </a:rPr>
                        <a:t>Jenny Berg (BayREN), Chris Malotte (SCE), and Rob Bohn (PG&amp;E) </a:t>
                      </a:r>
                    </a:p>
                  </a:txBody>
                  <a:tcPr marL="12080" marR="12080" marT="0" marB="0" anchor="ctr"/>
                </a:tc>
                <a:extLst>
                  <a:ext uri="{0D108BD9-81ED-4DB2-BD59-A6C34878D82A}">
                    <a16:rowId xmlns:a16="http://schemas.microsoft.com/office/drawing/2014/main" val="3327703703"/>
                  </a:ext>
                </a:extLst>
              </a:tr>
              <a:tr h="390866">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12:10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a:txBody>
                    <a:bodyPr/>
                    <a:lstStyle/>
                    <a:p>
                      <a:pPr marL="0" marR="0">
                        <a:spcBef>
                          <a:spcPts val="50"/>
                        </a:spcBef>
                        <a:spcAft>
                          <a:spcPts val="50"/>
                        </a:spcAft>
                      </a:pPr>
                      <a:r>
                        <a:rPr lang="en-US" sz="1500" b="1" kern="1200" dirty="0">
                          <a:solidFill>
                            <a:schemeClr val="dk1"/>
                          </a:solidFill>
                          <a:effectLst/>
                          <a:latin typeface="Calibri" panose="020F0502020204030204" pitchFamily="34" charset="0"/>
                          <a:ea typeface="+mn-ea"/>
                          <a:cs typeface="Calibri" panose="020F0502020204030204" pitchFamily="34" charset="0"/>
                        </a:rPr>
                        <a:t>Wrap-Up/Next Steps</a:t>
                      </a:r>
                    </a:p>
                  </a:txBody>
                  <a:tcPr marL="12080" marR="12080" marT="0" marB="0" anchor="ctr"/>
                </a:tc>
                <a:tc>
                  <a:txBody>
                    <a:bodyPr/>
                    <a:lstStyle/>
                    <a:p>
                      <a:pPr marL="0" marR="0">
                        <a:spcBef>
                          <a:spcPts val="50"/>
                        </a:spcBef>
                        <a:spcAft>
                          <a:spcPts val="50"/>
                        </a:spcAft>
                      </a:pPr>
                      <a:r>
                        <a:rPr lang="en-US" sz="1500" kern="1200" dirty="0">
                          <a:solidFill>
                            <a:schemeClr val="dk1"/>
                          </a:solidFill>
                          <a:effectLst/>
                          <a:latin typeface="Calibri" panose="020F0502020204030204" pitchFamily="34" charset="0"/>
                          <a:ea typeface="+mn-ea"/>
                          <a:cs typeface="Calibri" panose="020F0502020204030204" pitchFamily="34" charset="0"/>
                        </a:rPr>
                        <a:t>Summarize accomplishments for day and delineate next steps </a:t>
                      </a:r>
                    </a:p>
                  </a:txBody>
                  <a:tcPr marL="12080" marR="12080" marT="0" marB="0" anchor="ctr"/>
                </a:tc>
                <a:tc>
                  <a:txBody>
                    <a:bodyPr/>
                    <a:lstStyle/>
                    <a:p>
                      <a:pPr marL="0" marR="0">
                        <a:spcBef>
                          <a:spcPts val="50"/>
                        </a:spcBef>
                        <a:spcAft>
                          <a:spcPts val="50"/>
                        </a:spcAft>
                      </a:pPr>
                      <a:r>
                        <a:rPr lang="en-US" sz="1500" kern="1200" dirty="0">
                          <a:solidFill>
                            <a:schemeClr val="dk1"/>
                          </a:solidFill>
                          <a:effectLst/>
                          <a:latin typeface="Calibri" panose="020F0502020204030204" pitchFamily="34" charset="0"/>
                          <a:ea typeface="+mn-ea"/>
                          <a:cs typeface="Calibri" panose="020F0502020204030204" pitchFamily="34" charset="0"/>
                        </a:rPr>
                        <a:t>Facilitator</a:t>
                      </a:r>
                    </a:p>
                  </a:txBody>
                  <a:tcPr marL="12080" marR="12080" marT="0" marB="0" anchor="ctr"/>
                </a:tc>
                <a:extLst>
                  <a:ext uri="{0D108BD9-81ED-4DB2-BD59-A6C34878D82A}">
                    <a16:rowId xmlns:a16="http://schemas.microsoft.com/office/drawing/2014/main" val="3462912253"/>
                  </a:ext>
                </a:extLst>
              </a:tr>
              <a:tr h="122054">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12:15</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gridSpan="3">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Adjourn (please complete meeting evaluation asap)</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2080" marR="120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6928752"/>
                  </a:ext>
                </a:extLst>
              </a:tr>
            </a:tbl>
          </a:graphicData>
        </a:graphic>
      </p:graphicFrame>
    </p:spTree>
    <p:extLst>
      <p:ext uri="{BB962C8B-B14F-4D97-AF65-F5344CB8AC3E}">
        <p14:creationId xmlns:p14="http://schemas.microsoft.com/office/powerpoint/2010/main" val="35026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838200" y="365125"/>
            <a:ext cx="10515600" cy="1325563"/>
          </a:xfrm>
        </p:spPr>
        <p:txBody>
          <a:bodyPr>
            <a:normAutofit/>
          </a:bodyPr>
          <a:lstStyle/>
          <a:p>
            <a:r>
              <a:rPr lang="en-US" dirty="0"/>
              <a:t>Equity &amp; Market Support Metrics WGs: Overview</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A4EFCB-2E64-814A-9839-9E8C266DB8E9}"/>
              </a:ext>
            </a:extLst>
          </p:cNvPr>
          <p:cNvSpPr>
            <a:spLocks noGrp="1"/>
          </p:cNvSpPr>
          <p:nvPr>
            <p:ph idx="1"/>
          </p:nvPr>
        </p:nvSpPr>
        <p:spPr>
          <a:xfrm>
            <a:off x="838200" y="1825625"/>
            <a:ext cx="10515600" cy="4351338"/>
          </a:xfrm>
        </p:spPr>
        <p:txBody>
          <a:bodyPr>
            <a:normAutofit/>
          </a:bodyPr>
          <a:lstStyle/>
          <a:p>
            <a:r>
              <a:rPr lang="en-US" sz="2600" b="1" dirty="0"/>
              <a:t>Charge</a:t>
            </a:r>
            <a:r>
              <a:rPr lang="en-US" sz="2600" dirty="0"/>
              <a:t>: </a:t>
            </a:r>
            <a:r>
              <a:rPr lang="en-US" dirty="0"/>
              <a:t>Recommend objectives and metrics, plus approach for target-setting, to inform PA filings for the new Equity and Market Support segments</a:t>
            </a:r>
            <a:r>
              <a:rPr lang="en-US" sz="2400" dirty="0"/>
              <a:t> </a:t>
            </a:r>
          </a:p>
          <a:p>
            <a:r>
              <a:rPr lang="en-US" sz="2600" b="1" dirty="0"/>
              <a:t>Two separate but parallel Working Groups</a:t>
            </a:r>
            <a:r>
              <a:rPr lang="en-US" sz="2600" dirty="0"/>
              <a:t>—one on Equity segment; the other on Market Support segment</a:t>
            </a:r>
          </a:p>
          <a:p>
            <a:r>
              <a:rPr lang="en-US" sz="2600" b="1" dirty="0"/>
              <a:t>4 half-day WG meetings each </a:t>
            </a:r>
            <a:r>
              <a:rPr lang="en-US" sz="2600" dirty="0"/>
              <a:t>(plus 1 Equity Workshop): July-September 2021</a:t>
            </a:r>
          </a:p>
          <a:p>
            <a:r>
              <a:rPr lang="en-US" sz="2600" b="1" dirty="0"/>
              <a:t>Report</a:t>
            </a:r>
            <a:r>
              <a:rPr lang="en-US" sz="2600" dirty="0"/>
              <a:t> delivered to PAs and CPUC September 2021</a:t>
            </a:r>
          </a:p>
          <a:p>
            <a:r>
              <a:rPr lang="en-US" sz="2600" b="1" dirty="0"/>
              <a:t>Prospectus </a:t>
            </a:r>
            <a:r>
              <a:rPr lang="en-US" sz="2600" dirty="0"/>
              <a:t>available at </a:t>
            </a:r>
            <a:r>
              <a:rPr lang="en-US" sz="2600" dirty="0">
                <a:hlinkClick r:id="rId2"/>
              </a:rPr>
              <a:t>https://www.caeecc.org/6-24-21-full-caeecc-mtg</a:t>
            </a:r>
            <a:r>
              <a:rPr lang="en-US" sz="2600" dirty="0"/>
              <a:t> </a:t>
            </a:r>
          </a:p>
          <a:p>
            <a:endParaRPr lang="en-US" sz="2600" dirty="0"/>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81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39624" y="0"/>
            <a:ext cx="10044023" cy="877729"/>
          </a:xfrm>
        </p:spPr>
        <p:txBody>
          <a:bodyPr anchor="ctr">
            <a:normAutofit/>
          </a:bodyPr>
          <a:lstStyle/>
          <a:p>
            <a:r>
              <a:rPr lang="en-US" sz="3100" dirty="0">
                <a:solidFill>
                  <a:srgbClr val="FFFFFF"/>
                </a:solidFill>
              </a:rPr>
              <a:t>Equity &amp; Market Support Metrics WGs: </a:t>
            </a:r>
            <a:r>
              <a:rPr lang="en-US" sz="3100" b="1" dirty="0">
                <a:solidFill>
                  <a:srgbClr val="FFFFFF"/>
                </a:solidFill>
              </a:rPr>
              <a:t>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47AB019F-5F46-AA4C-ACBD-B54B8EFD1726}"/>
              </a:ext>
            </a:extLst>
          </p:cNvPr>
          <p:cNvGraphicFramePr>
            <a:graphicFrameLocks noGrp="1"/>
          </p:cNvGraphicFramePr>
          <p:nvPr>
            <p:ph idx="1"/>
            <p:extLst>
              <p:ext uri="{D42A27DB-BD31-4B8C-83A1-F6EECF244321}">
                <p14:modId xmlns:p14="http://schemas.microsoft.com/office/powerpoint/2010/main" val="272493192"/>
              </p:ext>
            </p:extLst>
          </p:nvPr>
        </p:nvGraphicFramePr>
        <p:xfrm>
          <a:off x="39624" y="654755"/>
          <a:ext cx="12152376" cy="5958054"/>
        </p:xfrm>
        <a:graphic>
          <a:graphicData uri="http://schemas.openxmlformats.org/drawingml/2006/table">
            <a:tbl>
              <a:tblPr firstRow="1" firstCol="1" bandRow="1">
                <a:tableStyleId>{5C22544A-7EE6-4342-B048-85BDC9FD1C3A}</a:tableStyleId>
              </a:tblPr>
              <a:tblGrid>
                <a:gridCol w="965087">
                  <a:extLst>
                    <a:ext uri="{9D8B030D-6E8A-4147-A177-3AD203B41FA5}">
                      <a16:colId xmlns:a16="http://schemas.microsoft.com/office/drawing/2014/main" val="525022883"/>
                    </a:ext>
                  </a:extLst>
                </a:gridCol>
                <a:gridCol w="756356">
                  <a:extLst>
                    <a:ext uri="{9D8B030D-6E8A-4147-A177-3AD203B41FA5}">
                      <a16:colId xmlns:a16="http://schemas.microsoft.com/office/drawing/2014/main" val="1751807973"/>
                    </a:ext>
                  </a:extLst>
                </a:gridCol>
                <a:gridCol w="767644">
                  <a:extLst>
                    <a:ext uri="{9D8B030D-6E8A-4147-A177-3AD203B41FA5}">
                      <a16:colId xmlns:a16="http://schemas.microsoft.com/office/drawing/2014/main" val="3297099894"/>
                    </a:ext>
                  </a:extLst>
                </a:gridCol>
                <a:gridCol w="9663289">
                  <a:extLst>
                    <a:ext uri="{9D8B030D-6E8A-4147-A177-3AD203B41FA5}">
                      <a16:colId xmlns:a16="http://schemas.microsoft.com/office/drawing/2014/main" val="1405983987"/>
                    </a:ext>
                  </a:extLst>
                </a:gridCol>
              </a:tblGrid>
              <a:tr h="714826">
                <a:tc>
                  <a:txBody>
                    <a:bodyPr/>
                    <a:lstStyle/>
                    <a:p>
                      <a:pPr marL="0" marR="0">
                        <a:spcBef>
                          <a:spcPts val="0"/>
                        </a:spcBef>
                        <a:spcAft>
                          <a:spcPts val="0"/>
                        </a:spcAft>
                      </a:pPr>
                      <a:r>
                        <a:rPr lang="en-US" sz="1500" b="1" dirty="0">
                          <a:effectLst/>
                        </a:rPr>
                        <a:t>Meeting/ Workshop</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500" b="1" dirty="0">
                          <a:effectLst/>
                        </a:rPr>
                        <a:t>Market Support WG</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500" b="1" dirty="0">
                          <a:effectLst/>
                        </a:rPr>
                        <a:t>Equity WG</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1500" b="1" dirty="0">
                          <a:effectLst/>
                        </a:rPr>
                        <a:t>Tasks</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845924732"/>
                  </a:ext>
                </a:extLst>
              </a:tr>
              <a:tr h="1610685">
                <a:tc>
                  <a:txBody>
                    <a:bodyPr/>
                    <a:lstStyle/>
                    <a:p>
                      <a:pPr marL="0" marR="0">
                        <a:spcBef>
                          <a:spcPts val="0"/>
                        </a:spcBef>
                        <a:spcAft>
                          <a:spcPts val="0"/>
                        </a:spcAft>
                      </a:pPr>
                      <a:r>
                        <a:rPr lang="en-US" sz="1500" dirty="0">
                          <a:effectLst/>
                        </a:rPr>
                        <a:t>First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13-Jul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15-Jul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-Discuss WG final deliverables, and any assumptions to make WG successful</a:t>
                      </a:r>
                    </a:p>
                    <a:p>
                      <a:pPr marL="0" marR="0">
                        <a:spcBef>
                          <a:spcPts val="0"/>
                        </a:spcBef>
                        <a:spcAft>
                          <a:spcPts val="0"/>
                        </a:spcAft>
                      </a:pPr>
                      <a:r>
                        <a:rPr lang="en-US" sz="2200" dirty="0">
                          <a:effectLst/>
                        </a:rPr>
                        <a:t>-Review pre-existing Objectives and Metric(s) </a:t>
                      </a:r>
                    </a:p>
                    <a:p>
                      <a:pPr marL="0" marR="0">
                        <a:spcBef>
                          <a:spcPts val="0"/>
                        </a:spcBef>
                        <a:spcAft>
                          <a:spcPts val="0"/>
                        </a:spcAft>
                      </a:pPr>
                      <a:r>
                        <a:rPr lang="en-US" sz="2200" dirty="0">
                          <a:effectLst/>
                        </a:rPr>
                        <a:t>-Identify gaps in Objectives and Metric(s)</a:t>
                      </a:r>
                    </a:p>
                    <a:p>
                      <a:pPr marL="0" marR="0">
                        <a:spcBef>
                          <a:spcPts val="0"/>
                        </a:spcBef>
                        <a:spcAft>
                          <a:spcPts val="0"/>
                        </a:spcAft>
                      </a:pPr>
                      <a:r>
                        <a:rPr lang="en-US" sz="2200" dirty="0">
                          <a:effectLst/>
                        </a:rPr>
                        <a:t>-Brainstorm alternatives</a:t>
                      </a:r>
                    </a:p>
                    <a:p>
                      <a:pPr marL="0" marR="0">
                        <a:spcBef>
                          <a:spcPts val="0"/>
                        </a:spcBef>
                        <a:spcAft>
                          <a:spcPts val="0"/>
                        </a:spcAft>
                      </a:pPr>
                      <a:r>
                        <a:rPr lang="en-US" sz="2200" dirty="0">
                          <a:effectLst/>
                        </a:rPr>
                        <a:t>-Discuss initial priorities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2803705420"/>
                  </a:ext>
                </a:extLst>
              </a:tr>
              <a:tr h="540214">
                <a:tc>
                  <a:txBody>
                    <a:bodyPr/>
                    <a:lstStyle/>
                    <a:p>
                      <a:pPr marL="0" marR="0">
                        <a:spcBef>
                          <a:spcPts val="0"/>
                        </a:spcBef>
                        <a:spcAft>
                          <a:spcPts val="0"/>
                        </a:spcAft>
                      </a:pPr>
                      <a:r>
                        <a:rPr lang="en-US" sz="1500" dirty="0">
                          <a:effectLst/>
                        </a:rPr>
                        <a:t>Second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12-Aug</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18-Aug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-Flesh out Objectives and Metric(s)</a:t>
                      </a:r>
                    </a:p>
                    <a:p>
                      <a:pPr marL="0" marR="0">
                        <a:spcBef>
                          <a:spcPts val="0"/>
                        </a:spcBef>
                        <a:spcAft>
                          <a:spcPts val="0"/>
                        </a:spcAft>
                      </a:pPr>
                      <a:r>
                        <a:rPr lang="en-US" sz="2200" dirty="0">
                          <a:effectLst/>
                        </a:rPr>
                        <a:t>-Identify options in cases where consensus is not reached</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3973845346"/>
                  </a:ext>
                </a:extLst>
              </a:tr>
              <a:tr h="810321">
                <a:tc>
                  <a:txBody>
                    <a:bodyPr/>
                    <a:lstStyle/>
                    <a:p>
                      <a:pPr marL="0" marR="0">
                        <a:spcBef>
                          <a:spcPts val="0"/>
                        </a:spcBef>
                        <a:spcAft>
                          <a:spcPts val="0"/>
                        </a:spcAft>
                      </a:pPr>
                      <a:r>
                        <a:rPr lang="en-US" sz="1500" dirty="0">
                          <a:effectLst/>
                        </a:rPr>
                        <a:t>Equity Workshop</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NA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31-Aug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-S</a:t>
                      </a:r>
                      <a:r>
                        <a:rPr lang="en-US" sz="2200" kern="1200" dirty="0">
                          <a:solidFill>
                            <a:schemeClr val="dk1"/>
                          </a:solidFill>
                          <a:effectLst/>
                          <a:latin typeface="+mn-lt"/>
                          <a:ea typeface="+mn-ea"/>
                          <a:cs typeface="+mn-cs"/>
                        </a:rPr>
                        <a:t>olicit ideas from stakeholders to inform equity segment objectives and metrics” </a:t>
                      </a:r>
                    </a:p>
                  </a:txBody>
                  <a:tcPr marL="53035" marR="53035" marT="0" marB="0" anchor="b"/>
                </a:tc>
                <a:extLst>
                  <a:ext uri="{0D108BD9-81ED-4DB2-BD59-A6C34878D82A}">
                    <a16:rowId xmlns:a16="http://schemas.microsoft.com/office/drawing/2014/main" val="1573803805"/>
                  </a:ext>
                </a:extLst>
              </a:tr>
              <a:tr h="1080107">
                <a:tc>
                  <a:txBody>
                    <a:bodyPr/>
                    <a:lstStyle/>
                    <a:p>
                      <a:pPr marL="0" marR="0">
                        <a:spcBef>
                          <a:spcPts val="0"/>
                        </a:spcBef>
                        <a:spcAft>
                          <a:spcPts val="0"/>
                        </a:spcAft>
                      </a:pPr>
                      <a:r>
                        <a:rPr lang="en-US" sz="1500" dirty="0">
                          <a:effectLst/>
                        </a:rPr>
                        <a:t>Third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9-Sep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14-Sep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-Refine Objectives &amp; Metric(s) </a:t>
                      </a:r>
                    </a:p>
                    <a:p>
                      <a:pPr marL="0" marR="0">
                        <a:spcBef>
                          <a:spcPts val="0"/>
                        </a:spcBef>
                        <a:spcAft>
                          <a:spcPts val="0"/>
                        </a:spcAft>
                      </a:pPr>
                      <a:r>
                        <a:rPr lang="en-US" sz="2200" dirty="0">
                          <a:effectLst/>
                        </a:rPr>
                        <a:t>-Seek consensus on Objectives and Metrics</a:t>
                      </a:r>
                    </a:p>
                    <a:p>
                      <a:pPr marL="0" marR="0">
                        <a:spcBef>
                          <a:spcPts val="0"/>
                        </a:spcBef>
                        <a:spcAft>
                          <a:spcPts val="0"/>
                        </a:spcAft>
                      </a:pPr>
                      <a:r>
                        <a:rPr lang="en-US" sz="2200" dirty="0">
                          <a:effectLst/>
                        </a:rPr>
                        <a:t>-Discuss the basis PAs should use in setting Targets for Metrics in their filings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1640523909"/>
                  </a:ext>
                </a:extLst>
              </a:tr>
              <a:tr h="540214">
                <a:tc>
                  <a:txBody>
                    <a:bodyPr/>
                    <a:lstStyle/>
                    <a:p>
                      <a:pPr marL="0" marR="0">
                        <a:spcBef>
                          <a:spcPts val="0"/>
                        </a:spcBef>
                        <a:spcAft>
                          <a:spcPts val="0"/>
                        </a:spcAft>
                      </a:pPr>
                      <a:r>
                        <a:rPr lang="en-US" sz="1500" dirty="0">
                          <a:effectLst/>
                        </a:rPr>
                        <a:t>Final WG Mtg.</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a:effectLst/>
                        </a:rPr>
                        <a:t>21-Sep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lgn="r">
                        <a:spcBef>
                          <a:spcPts val="0"/>
                        </a:spcBef>
                        <a:spcAft>
                          <a:spcPts val="0"/>
                        </a:spcAft>
                      </a:pPr>
                      <a:r>
                        <a:rPr lang="en-US" sz="1600" dirty="0">
                          <a:effectLst/>
                        </a:rPr>
                        <a:t>29-Sep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tc>
                  <a:txBody>
                    <a:bodyPr/>
                    <a:lstStyle/>
                    <a:p>
                      <a:pPr marL="0" marR="0">
                        <a:spcBef>
                          <a:spcPts val="0"/>
                        </a:spcBef>
                        <a:spcAft>
                          <a:spcPts val="0"/>
                        </a:spcAft>
                      </a:pPr>
                      <a:r>
                        <a:rPr lang="en-US" sz="2200" dirty="0">
                          <a:effectLst/>
                        </a:rPr>
                        <a:t>-Finalize recommendations document</a:t>
                      </a:r>
                    </a:p>
                    <a:p>
                      <a:pPr marL="0" marR="0">
                        <a:spcBef>
                          <a:spcPts val="0"/>
                        </a:spcBef>
                        <a:spcAft>
                          <a:spcPts val="0"/>
                        </a:spcAft>
                      </a:pPr>
                      <a:r>
                        <a:rPr lang="en-US" sz="2200" dirty="0">
                          <a:effectLst/>
                        </a:rPr>
                        <a:t>-Strive for consensus &amp; record supporters of options where consensus is not reached</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53035" marR="53035" marT="0" marB="0" anchor="b"/>
                </a:tc>
                <a:extLst>
                  <a:ext uri="{0D108BD9-81ED-4DB2-BD59-A6C34878D82A}">
                    <a16:rowId xmlns:a16="http://schemas.microsoft.com/office/drawing/2014/main" val="2266028837"/>
                  </a:ext>
                </a:extLst>
              </a:tr>
            </a:tbl>
          </a:graphicData>
        </a:graphic>
      </p:graphicFrame>
      <p:sp>
        <p:nvSpPr>
          <p:cNvPr id="9" name="Title 1">
            <a:extLst>
              <a:ext uri="{FF2B5EF4-FFF2-40B4-BE49-F238E27FC236}">
                <a16:creationId xmlns:a16="http://schemas.microsoft.com/office/drawing/2014/main" id="{C6BB4963-B3C5-B24B-B490-82FD9A3A6655}"/>
              </a:ext>
            </a:extLst>
          </p:cNvPr>
          <p:cNvSpPr txBox="1">
            <a:spLocks/>
          </p:cNvSpPr>
          <p:nvPr/>
        </p:nvSpPr>
        <p:spPr>
          <a:xfrm>
            <a:off x="39624" y="1"/>
            <a:ext cx="10044023" cy="767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prstClr val="black"/>
                </a:solidFill>
                <a:effectLst/>
                <a:uLnTx/>
                <a:uFillTx/>
                <a:latin typeface="Calibri Light" panose="020F0302020204030204"/>
                <a:ea typeface="+mj-ea"/>
                <a:cs typeface="+mj-cs"/>
              </a:rPr>
              <a:t>Meeting Dates &amp; Tasks</a:t>
            </a:r>
          </a:p>
        </p:txBody>
      </p:sp>
    </p:spTree>
    <p:extLst>
      <p:ext uri="{BB962C8B-B14F-4D97-AF65-F5344CB8AC3E}">
        <p14:creationId xmlns:p14="http://schemas.microsoft.com/office/powerpoint/2010/main" val="3878129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1A49B-40A7-D24E-8219-F7509FD9D5F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Market Support Metrics WG – Progress Update</a:t>
            </a:r>
          </a:p>
        </p:txBody>
      </p:sp>
      <p:sp>
        <p:nvSpPr>
          <p:cNvPr id="7"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0E7810-9E20-5A47-A768-4ADDBF187916}"/>
              </a:ext>
            </a:extLst>
          </p:cNvPr>
          <p:cNvSpPr>
            <a:spLocks noGrp="1"/>
          </p:cNvSpPr>
          <p:nvPr>
            <p:ph idx="1"/>
          </p:nvPr>
        </p:nvSpPr>
        <p:spPr>
          <a:xfrm>
            <a:off x="4447308" y="591344"/>
            <a:ext cx="6906491" cy="5585619"/>
          </a:xfrm>
        </p:spPr>
        <p:txBody>
          <a:bodyPr anchor="ctr">
            <a:normAutofit/>
          </a:bodyPr>
          <a:lstStyle/>
          <a:p>
            <a:r>
              <a:rPr lang="en-US" sz="2000" dirty="0"/>
              <a:t>Objectives are largely agreed-upon (will continue to refine Objectives if need be); working now on key Associated Metrics</a:t>
            </a:r>
          </a:p>
          <a:p>
            <a:pPr marL="0" indent="0">
              <a:buNone/>
            </a:pPr>
            <a:endParaRPr lang="en-US" sz="2000" dirty="0"/>
          </a:p>
          <a:p>
            <a:r>
              <a:rPr lang="en-US" sz="2000" dirty="0"/>
              <a:t>Sub-WG on key associated Metrics meeting multiple times between 2</a:t>
            </a:r>
            <a:r>
              <a:rPr lang="en-US" sz="2000" baseline="30000" dirty="0"/>
              <a:t>nd</a:t>
            </a:r>
            <a:r>
              <a:rPr lang="en-US" sz="2000" dirty="0"/>
              <a:t> and 3</a:t>
            </a:r>
            <a:r>
              <a:rPr lang="en-US" sz="2000" baseline="30000" dirty="0"/>
              <a:t>rd</a:t>
            </a:r>
            <a:r>
              <a:rPr lang="en-US" sz="2000" dirty="0"/>
              <a:t> meetings to:</a:t>
            </a:r>
          </a:p>
          <a:p>
            <a:pPr lvl="1"/>
            <a:r>
              <a:rPr lang="en-US" sz="2000" dirty="0"/>
              <a:t>Discuss guidelines for using metrics</a:t>
            </a:r>
          </a:p>
          <a:p>
            <a:pPr lvl="1"/>
            <a:r>
              <a:rPr lang="en-US" sz="2000" dirty="0"/>
              <a:t>Review proposals from sub-WG members on key associated Metrics</a:t>
            </a:r>
          </a:p>
          <a:p>
            <a:pPr lvl="1"/>
            <a:r>
              <a:rPr lang="en-US" sz="2000" dirty="0"/>
              <a:t>Make recommendations to full WG by 9/9 meeting</a:t>
            </a:r>
          </a:p>
          <a:p>
            <a:pPr marL="0" indent="0">
              <a:buNone/>
            </a:pPr>
            <a:endParaRPr lang="en-US" sz="2000" dirty="0"/>
          </a:p>
          <a:p>
            <a:r>
              <a:rPr lang="en-US" sz="2000" dirty="0"/>
              <a:t>Next full MSMWG meeting on 9/9</a:t>
            </a:r>
          </a:p>
          <a:p>
            <a:endParaRPr lang="en-US" sz="2000" dirty="0"/>
          </a:p>
          <a:p>
            <a:endParaRPr lang="en-US" sz="2000" dirty="0"/>
          </a:p>
        </p:txBody>
      </p:sp>
      <p:sp>
        <p:nvSpPr>
          <p:cNvPr id="4" name="Slide Number Placeholder 3">
            <a:extLst>
              <a:ext uri="{FF2B5EF4-FFF2-40B4-BE49-F238E27FC236}">
                <a16:creationId xmlns:a16="http://schemas.microsoft.com/office/drawing/2014/main" id="{2C8FBA9D-AA88-2048-B955-F465D2BB79AE}"/>
              </a:ext>
            </a:extLst>
          </p:cNvPr>
          <p:cNvSpPr>
            <a:spLocks noGrp="1"/>
          </p:cNvSpPr>
          <p:nvPr>
            <p:ph type="sldNum" sz="quarter" idx="12"/>
          </p:nvPr>
        </p:nvSpPr>
        <p:spPr>
          <a:xfrm>
            <a:off x="9541564" y="6356350"/>
            <a:ext cx="1812235" cy="365125"/>
          </a:xfrm>
        </p:spPr>
        <p:txBody>
          <a:bodyPr>
            <a:normAutofit/>
          </a:bodyPr>
          <a:lstStyle/>
          <a:p>
            <a:pPr>
              <a:spcAft>
                <a:spcPts val="600"/>
              </a:spcAft>
            </a:pPr>
            <a:fld id="{B52D1F0E-ADB9-054E-881E-D5691EC4F528}" type="slidenum">
              <a:rPr lang="en-US"/>
              <a:pPr>
                <a:spcAft>
                  <a:spcPts val="600"/>
                </a:spcAft>
              </a:pPr>
              <a:t>22</a:t>
            </a:fld>
            <a:endParaRPr lang="en-US"/>
          </a:p>
        </p:txBody>
      </p:sp>
    </p:spTree>
    <p:extLst>
      <p:ext uri="{BB962C8B-B14F-4D97-AF65-F5344CB8AC3E}">
        <p14:creationId xmlns:p14="http://schemas.microsoft.com/office/powerpoint/2010/main" val="105836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4BC78-C40A-E04B-91E4-5BA46940D8A7}"/>
              </a:ext>
            </a:extLst>
          </p:cNvPr>
          <p:cNvSpPr>
            <a:spLocks noGrp="1"/>
          </p:cNvSpPr>
          <p:nvPr>
            <p:ph type="title"/>
          </p:nvPr>
        </p:nvSpPr>
        <p:spPr>
          <a:xfrm>
            <a:off x="630935" y="639520"/>
            <a:ext cx="3910067" cy="1719072"/>
          </a:xfrm>
        </p:spPr>
        <p:txBody>
          <a:bodyPr anchor="b">
            <a:normAutofit/>
          </a:bodyPr>
          <a:lstStyle/>
          <a:p>
            <a:r>
              <a:rPr lang="en-US" sz="3800" dirty="0"/>
              <a:t>Equity Metrics WG – Progress Update</a:t>
            </a:r>
          </a:p>
        </p:txBody>
      </p:sp>
      <p:sp>
        <p:nvSpPr>
          <p:cNvPr id="3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F4D206-A41F-0A43-9356-215A0B51CFE0}"/>
              </a:ext>
            </a:extLst>
          </p:cNvPr>
          <p:cNvSpPr>
            <a:spLocks noGrp="1"/>
          </p:cNvSpPr>
          <p:nvPr>
            <p:ph idx="1"/>
          </p:nvPr>
        </p:nvSpPr>
        <p:spPr>
          <a:xfrm>
            <a:off x="630936" y="2807208"/>
            <a:ext cx="4023360" cy="3549142"/>
          </a:xfrm>
        </p:spPr>
        <p:txBody>
          <a:bodyPr anchor="t">
            <a:noAutofit/>
          </a:bodyPr>
          <a:lstStyle/>
          <a:p>
            <a:r>
              <a:rPr lang="en-US" sz="1800" b="1" dirty="0"/>
              <a:t>Workshop 8/31 aimed at gathering stakeholder input</a:t>
            </a:r>
          </a:p>
          <a:p>
            <a:pPr lvl="1"/>
            <a:r>
              <a:rPr lang="en-US" sz="1800" dirty="0"/>
              <a:t>Used Mural (virtual ”sticky notes”) </a:t>
            </a:r>
          </a:p>
          <a:p>
            <a:pPr lvl="1"/>
            <a:r>
              <a:rPr lang="en-US" sz="1800" dirty="0"/>
              <a:t>Approx. 130 registrants</a:t>
            </a:r>
          </a:p>
          <a:p>
            <a:pPr lvl="1"/>
            <a:endParaRPr lang="en-US" sz="1800" dirty="0"/>
          </a:p>
          <a:p>
            <a:r>
              <a:rPr lang="en-US" sz="1800" b="1" dirty="0"/>
              <a:t>Sub-WG to flesh out Objective(s) and key associated Metrics for full WG’s consideration</a:t>
            </a:r>
          </a:p>
          <a:p>
            <a:endParaRPr lang="en-US" sz="1800" b="1" dirty="0"/>
          </a:p>
          <a:p>
            <a:r>
              <a:rPr lang="en-US" sz="1800" b="1" dirty="0"/>
              <a:t>Next full EMWG meeting on 9/14</a:t>
            </a:r>
          </a:p>
        </p:txBody>
      </p:sp>
      <p:pic>
        <p:nvPicPr>
          <p:cNvPr id="10" name="Content Placeholder 5" descr="Graphical user interface, table&#10;&#10;Description automatically generated">
            <a:extLst>
              <a:ext uri="{FF2B5EF4-FFF2-40B4-BE49-F238E27FC236}">
                <a16:creationId xmlns:a16="http://schemas.microsoft.com/office/drawing/2014/main" id="{A615341A-C8C9-2845-95F5-2F84D40498AF}"/>
              </a:ext>
            </a:extLst>
          </p:cNvPr>
          <p:cNvPicPr>
            <a:picLocks noChangeAspect="1"/>
          </p:cNvPicPr>
          <p:nvPr/>
        </p:nvPicPr>
        <p:blipFill>
          <a:blip r:embed="rId2"/>
          <a:stretch>
            <a:fillRect/>
          </a:stretch>
        </p:blipFill>
        <p:spPr>
          <a:xfrm>
            <a:off x="5230077" y="1454989"/>
            <a:ext cx="6386141" cy="4901361"/>
          </a:xfrm>
          <a:prstGeom prst="rect">
            <a:avLst/>
          </a:prstGeom>
        </p:spPr>
      </p:pic>
      <p:sp>
        <p:nvSpPr>
          <p:cNvPr id="4" name="Slide Number Placeholder 3">
            <a:extLst>
              <a:ext uri="{FF2B5EF4-FFF2-40B4-BE49-F238E27FC236}">
                <a16:creationId xmlns:a16="http://schemas.microsoft.com/office/drawing/2014/main" id="{83E3930D-BA6E-2840-BBFD-2DFAC75A1B74}"/>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23</a:t>
            </a:fld>
            <a:endParaRPr lang="en-US"/>
          </a:p>
        </p:txBody>
      </p:sp>
    </p:spTree>
    <p:extLst>
      <p:ext uri="{BB962C8B-B14F-4D97-AF65-F5344CB8AC3E}">
        <p14:creationId xmlns:p14="http://schemas.microsoft.com/office/powerpoint/2010/main" val="327750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681038"/>
            <a:ext cx="10515600" cy="786781"/>
          </a:xfrm>
        </p:spPr>
        <p:txBody>
          <a:bodyPr>
            <a:normAutofit fontScale="90000"/>
          </a:bodyPr>
          <a:lstStyle/>
          <a:p>
            <a:r>
              <a:rPr lang="en-US" dirty="0"/>
              <a:t>Upcoming two-year evaluation of CAEECC composition and possible invitations for new Members </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2114550"/>
            <a:ext cx="10515600" cy="4062412"/>
          </a:xfrm>
        </p:spPr>
        <p:txBody>
          <a:bodyPr>
            <a:normAutofit fontScale="92500" lnSpcReduction="10000"/>
          </a:bodyPr>
          <a:lstStyle/>
          <a:p>
            <a:pPr marL="0" indent="0">
              <a:buNone/>
            </a:pPr>
            <a:r>
              <a:rPr lang="en-US" dirty="0"/>
              <a:t>Per CAEECC Membership: Criteria and Process: Process for Adding a New Member Organization: Groundrule 7: </a:t>
            </a:r>
            <a:r>
              <a:rPr lang="en-US" dirty="0">
                <a:solidFill>
                  <a:schemeClr val="accent1"/>
                </a:solidFill>
              </a:rPr>
              <a:t>“Periodically (i.e., every other year) the CAEECC should consider whether important broad stakeholder clusters are missing from current CAEECC make-up—e.g., an organization specializing in social justice issues”</a:t>
            </a:r>
          </a:p>
          <a:p>
            <a:endParaRPr lang="en-US" dirty="0">
              <a:solidFill>
                <a:srgbClr val="FF0000"/>
              </a:solidFill>
            </a:endParaRPr>
          </a:p>
          <a:p>
            <a:pPr marL="0" indent="0">
              <a:buNone/>
            </a:pPr>
            <a:r>
              <a:rPr lang="en-US" dirty="0"/>
              <a:t>Scope &amp; Approach:</a:t>
            </a:r>
          </a:p>
          <a:p>
            <a:pPr marL="914400" lvl="1" indent="-457200">
              <a:buFont typeface="+mj-lt"/>
              <a:buAutoNum type="arabicPeriod"/>
            </a:pPr>
            <a:r>
              <a:rPr lang="en-US" dirty="0"/>
              <a:t>What types of organizations are currently missing or underrepresented? </a:t>
            </a:r>
          </a:p>
          <a:p>
            <a:pPr marL="914400" lvl="1" indent="-457200">
              <a:buFont typeface="+mj-lt"/>
              <a:buAutoNum type="arabicPeriod"/>
            </a:pPr>
            <a:r>
              <a:rPr lang="en-US" dirty="0"/>
              <a:t>How could we attract additional participants not represented? </a:t>
            </a:r>
          </a:p>
          <a:p>
            <a:pPr marL="914400" lvl="1" indent="-457200">
              <a:buFont typeface="+mj-lt"/>
              <a:buAutoNum type="arabicPeriod"/>
            </a:pPr>
            <a:r>
              <a:rPr lang="en-US" dirty="0"/>
              <a:t>Does it make sense for the Facilitation Team to lead this effort alone? If not, who?</a:t>
            </a:r>
          </a:p>
          <a:p>
            <a:pPr marL="914400" lvl="1" indent="-457200">
              <a:buFont typeface="+mj-lt"/>
              <a:buAutoNum type="arabicPeriod"/>
            </a:pPr>
            <a:r>
              <a:rPr lang="en-US" dirty="0"/>
              <a:t>Other process suggestions?</a:t>
            </a:r>
          </a:p>
          <a:p>
            <a:endParaRPr lang="en-US" dirty="0">
              <a:solidFill>
                <a:srgbClr val="FF0000"/>
              </a:solidFill>
            </a:endParaRPr>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24</a:t>
            </a:fld>
            <a:endParaRPr lang="en-US"/>
          </a:p>
        </p:txBody>
      </p:sp>
    </p:spTree>
    <p:extLst>
      <p:ext uri="{BB962C8B-B14F-4D97-AF65-F5344CB8AC3E}">
        <p14:creationId xmlns:p14="http://schemas.microsoft.com/office/powerpoint/2010/main" val="2286252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25</a:t>
            </a:fld>
            <a:endParaRPr lang="en-US"/>
          </a:p>
        </p:txBody>
      </p:sp>
    </p:spTree>
    <p:extLst>
      <p:ext uri="{BB962C8B-B14F-4D97-AF65-F5344CB8AC3E}">
        <p14:creationId xmlns:p14="http://schemas.microsoft.com/office/powerpoint/2010/main" val="5726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2: Biennial Budget Advice Letters (BBALs): Segmentation</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fontScale="85000" lnSpcReduction="20000"/>
          </a:bodyPr>
          <a:lstStyle/>
          <a:p>
            <a:r>
              <a:rPr lang="en-US" dirty="0"/>
              <a:t>Presentation/discussion of PAs approach to Segmentation; and other key anticipated BBAL issues</a:t>
            </a:r>
            <a:r>
              <a:rPr lang="en-US" sz="2000" dirty="0"/>
              <a:t> </a:t>
            </a:r>
            <a:endParaRPr lang="en-US" sz="2000" kern="1200" dirty="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fld id="{B52D1F0E-ADB9-054E-881E-D5691EC4F528}" type="slidenum">
              <a:rPr lang="en-US" smtClean="0"/>
              <a:t>26</a:t>
            </a:fld>
            <a:endParaRPr lang="en-US"/>
          </a:p>
        </p:txBody>
      </p:sp>
    </p:spTree>
    <p:extLst>
      <p:ext uri="{BB962C8B-B14F-4D97-AF65-F5344CB8AC3E}">
        <p14:creationId xmlns:p14="http://schemas.microsoft.com/office/powerpoint/2010/main" val="224729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August 2021</a:t>
            </a:r>
          </a:p>
          <a:p>
            <a:endParaRPr lang="en-US" dirty="0"/>
          </a:p>
        </p:txBody>
      </p:sp>
      <p:sp>
        <p:nvSpPr>
          <p:cNvPr id="3" name="Title 2"/>
          <p:cNvSpPr>
            <a:spLocks noGrp="1"/>
          </p:cNvSpPr>
          <p:nvPr>
            <p:ph type="title"/>
          </p:nvPr>
        </p:nvSpPr>
        <p:spPr/>
        <p:txBody>
          <a:bodyPr/>
          <a:lstStyle/>
          <a:p>
            <a:r>
              <a:rPr lang="en-US" dirty="0"/>
              <a:t>Energy Efficiency BBAL Market Support and Equity</a:t>
            </a:r>
            <a:br>
              <a:rPr lang="en-US" dirty="0"/>
            </a:br>
            <a:r>
              <a:rPr lang="en-US" dirty="0"/>
              <a:t>Segmentation Considerations</a:t>
            </a:r>
          </a:p>
        </p:txBody>
      </p:sp>
    </p:spTree>
    <p:extLst>
      <p:ext uri="{BB962C8B-B14F-4D97-AF65-F5344CB8AC3E}">
        <p14:creationId xmlns:p14="http://schemas.microsoft.com/office/powerpoint/2010/main" val="1514352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Segmentation Sorting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prstClr val="white">
                  <a:lumMod val="50000"/>
                </a:prstClr>
              </a:solidFill>
              <a:effectLst/>
              <a:uLnTx/>
              <a:uFillTx/>
              <a:latin typeface="Open Sans"/>
              <a:cs typeface="Open Sans"/>
            </a:endParaRPr>
          </a:p>
        </p:txBody>
      </p:sp>
      <p:sp>
        <p:nvSpPr>
          <p:cNvPr id="5" name="Content Placeholder 2">
            <a:extLst>
              <a:ext uri="{FF2B5EF4-FFF2-40B4-BE49-F238E27FC236}">
                <a16:creationId xmlns:a16="http://schemas.microsoft.com/office/drawing/2014/main" id="{64E4527B-AF64-48F9-AAEC-52651E936CB1}"/>
              </a:ext>
            </a:extLst>
          </p:cNvPr>
          <p:cNvSpPr>
            <a:spLocks noGrp="1"/>
          </p:cNvSpPr>
          <p:nvPr>
            <p:ph idx="1"/>
          </p:nvPr>
        </p:nvSpPr>
        <p:spPr>
          <a:xfrm>
            <a:off x="838200" y="1825625"/>
            <a:ext cx="10515600" cy="4351338"/>
          </a:xfrm>
        </p:spPr>
        <p:txBody>
          <a:bodyPr/>
          <a:lstStyle/>
          <a:p>
            <a:r>
              <a:rPr lang="en-US" dirty="0"/>
              <a:t>Took existing programs and sorted into buckets of:</a:t>
            </a:r>
          </a:p>
        </p:txBody>
      </p:sp>
      <p:graphicFrame>
        <p:nvGraphicFramePr>
          <p:cNvPr id="6" name="Diagram 5">
            <a:extLst>
              <a:ext uri="{FF2B5EF4-FFF2-40B4-BE49-F238E27FC236}">
                <a16:creationId xmlns:a16="http://schemas.microsoft.com/office/drawing/2014/main" id="{28924303-254C-466A-89BB-95FD0EB504C1}"/>
              </a:ext>
            </a:extLst>
          </p:cNvPr>
          <p:cNvGraphicFramePr/>
          <p:nvPr/>
        </p:nvGraphicFramePr>
        <p:xfrm>
          <a:off x="3382906" y="2415062"/>
          <a:ext cx="4997116" cy="368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089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and Market Support Offerings </a:t>
            </a:r>
            <a:br>
              <a:rPr lang="en-US" dirty="0"/>
            </a:br>
            <a:r>
              <a:rPr lang="en-US" dirty="0"/>
              <a:t>Considerations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prstClr val="white">
                  <a:lumMod val="50000"/>
                </a:prstClr>
              </a:solidFill>
              <a:effectLst/>
              <a:uLnTx/>
              <a:uFillTx/>
              <a:latin typeface="Open Sans"/>
              <a:cs typeface="Open Sans"/>
            </a:endParaRPr>
          </a:p>
        </p:txBody>
      </p:sp>
      <p:sp>
        <p:nvSpPr>
          <p:cNvPr id="5" name="Content Placeholder 2">
            <a:extLst>
              <a:ext uri="{FF2B5EF4-FFF2-40B4-BE49-F238E27FC236}">
                <a16:creationId xmlns:a16="http://schemas.microsoft.com/office/drawing/2014/main" id="{64E4527B-AF64-48F9-AAEC-52651E936CB1}"/>
              </a:ext>
            </a:extLst>
          </p:cNvPr>
          <p:cNvSpPr>
            <a:spLocks noGrp="1"/>
          </p:cNvSpPr>
          <p:nvPr>
            <p:ph idx="1"/>
          </p:nvPr>
        </p:nvSpPr>
        <p:spPr>
          <a:xfrm>
            <a:off x="838200" y="1825625"/>
            <a:ext cx="10515600" cy="4351338"/>
          </a:xfrm>
        </p:spPr>
        <p:txBody>
          <a:bodyPr>
            <a:normAutofit fontScale="92500" lnSpcReduction="20000"/>
          </a:bodyPr>
          <a:lstStyle/>
          <a:p>
            <a:r>
              <a:rPr lang="en-US" dirty="0"/>
              <a:t>2022 &amp; 2023 Budget Commitments</a:t>
            </a:r>
            <a:endParaRPr lang="en-US" strike="sngStrike" dirty="0"/>
          </a:p>
          <a:p>
            <a:pPr lvl="1"/>
            <a:r>
              <a:rPr lang="en-US" dirty="0"/>
              <a:t>AB841</a:t>
            </a:r>
          </a:p>
          <a:p>
            <a:pPr lvl="1"/>
            <a:r>
              <a:rPr lang="en-US" dirty="0"/>
              <a:t>Statewide Programs from IOUs</a:t>
            </a:r>
          </a:p>
          <a:p>
            <a:pPr lvl="1"/>
            <a:r>
              <a:rPr lang="en-US" dirty="0"/>
              <a:t>Local 3</a:t>
            </a:r>
            <a:r>
              <a:rPr lang="en-US" baseline="30000" dirty="0"/>
              <a:t>rd</a:t>
            </a:r>
            <a:r>
              <a:rPr lang="en-US" dirty="0"/>
              <a:t> Party Programs</a:t>
            </a:r>
          </a:p>
          <a:p>
            <a:r>
              <a:rPr lang="en-US" dirty="0"/>
              <a:t>Evaluate and determine Portfolio Gaps</a:t>
            </a:r>
          </a:p>
          <a:p>
            <a:pPr lvl="1"/>
            <a:r>
              <a:rPr lang="en-US" dirty="0"/>
              <a:t>Market Support</a:t>
            </a:r>
          </a:p>
          <a:p>
            <a:pPr lvl="1"/>
            <a:r>
              <a:rPr lang="en-US" dirty="0"/>
              <a:t>Equity</a:t>
            </a:r>
          </a:p>
          <a:p>
            <a:pPr lvl="2"/>
            <a:r>
              <a:rPr lang="en-US" dirty="0"/>
              <a:t>Residential – Middle Income (Area Median Income (AMI))</a:t>
            </a:r>
          </a:p>
          <a:p>
            <a:pPr lvl="2"/>
            <a:r>
              <a:rPr lang="en-US" dirty="0"/>
              <a:t>Commercial – Small/Medium</a:t>
            </a:r>
          </a:p>
          <a:p>
            <a:r>
              <a:rPr lang="en-US" dirty="0"/>
              <a:t>Pursue portfolio gaps that contribute to EE objectives or market support &amp; Equity while balancing opportunities, impact and effort</a:t>
            </a:r>
          </a:p>
          <a:p>
            <a:r>
              <a:rPr lang="en-US" dirty="0"/>
              <a:t>Additional Program Delivery Considerations</a:t>
            </a:r>
          </a:p>
          <a:p>
            <a:pPr lvl="1"/>
            <a:r>
              <a:rPr lang="en-US" dirty="0"/>
              <a:t>Go-to-market approach</a:t>
            </a:r>
          </a:p>
          <a:p>
            <a:pPr lvl="1"/>
            <a:r>
              <a:rPr lang="en-US" dirty="0"/>
              <a:t>Ramp-up plan</a:t>
            </a:r>
          </a:p>
        </p:txBody>
      </p:sp>
    </p:spTree>
    <p:extLst>
      <p:ext uri="{BB962C8B-B14F-4D97-AF65-F5344CB8AC3E}">
        <p14:creationId xmlns:p14="http://schemas.microsoft.com/office/powerpoint/2010/main" val="250717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F9468-6834-2C46-9CF3-EDF8E3C7E460}"/>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WebEx Technical Reminders</a:t>
            </a:r>
          </a:p>
        </p:txBody>
      </p:sp>
      <p:graphicFrame>
        <p:nvGraphicFramePr>
          <p:cNvPr id="5" name="Content Placeholder 2">
            <a:extLst>
              <a:ext uri="{FF2B5EF4-FFF2-40B4-BE49-F238E27FC236}">
                <a16:creationId xmlns:a16="http://schemas.microsoft.com/office/drawing/2014/main" id="{86A66418-6223-4001-AD7F-C87BB3772AAE}"/>
              </a:ext>
            </a:extLst>
          </p:cNvPr>
          <p:cNvGraphicFramePr>
            <a:graphicFrameLocks noGrp="1"/>
          </p:cNvGraphicFramePr>
          <p:nvPr>
            <p:ph idx="1"/>
            <p:extLst>
              <p:ext uri="{D42A27DB-BD31-4B8C-83A1-F6EECF244321}">
                <p14:modId xmlns:p14="http://schemas.microsoft.com/office/powerpoint/2010/main" val="2422742418"/>
              </p:ext>
            </p:extLst>
          </p:nvPr>
        </p:nvGraphicFramePr>
        <p:xfrm>
          <a:off x="391378" y="2484738"/>
          <a:ext cx="11288995" cy="409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AB616397-E0D5-7F48-87F6-5D49C0454F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78" y="2712218"/>
            <a:ext cx="3794080" cy="2276449"/>
          </a:xfrm>
          <a:prstGeom prst="rect">
            <a:avLst/>
          </a:prstGeom>
          <a:solidFill>
            <a:schemeClr val="tx1"/>
          </a:solidFill>
          <a:ln>
            <a:solidFill>
              <a:schemeClr val="tx1"/>
            </a:solidFill>
          </a:ln>
        </p:spPr>
      </p:pic>
      <p:sp>
        <p:nvSpPr>
          <p:cNvPr id="4" name="TextBox 3">
            <a:extLst>
              <a:ext uri="{FF2B5EF4-FFF2-40B4-BE49-F238E27FC236}">
                <a16:creationId xmlns:a16="http://schemas.microsoft.com/office/drawing/2014/main" id="{CB352B4E-D5A8-BF43-B14C-E1CFC460F146}"/>
              </a:ext>
            </a:extLst>
          </p:cNvPr>
          <p:cNvSpPr txBox="1"/>
          <p:nvPr/>
        </p:nvSpPr>
        <p:spPr>
          <a:xfrm>
            <a:off x="8842611" y="6373283"/>
            <a:ext cx="22791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courtesy: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Blended Learning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199AFB3-9975-4949-940E-B5EE27D1493A}"/>
              </a:ext>
            </a:extLst>
          </p:cNvPr>
          <p:cNvSpPr>
            <a:spLocks noGrp="1"/>
          </p:cNvSpPr>
          <p:nvPr>
            <p:ph type="sldNum" sz="quarter" idx="12"/>
          </p:nvPr>
        </p:nvSpPr>
        <p:spPr/>
        <p:txBody>
          <a:bodyPr/>
          <a:lstStyle/>
          <a:p>
            <a:fld id="{B52D1F0E-ADB9-054E-881E-D5691EC4F528}" type="slidenum">
              <a:rPr lang="en-US" smtClean="0"/>
              <a:t>3</a:t>
            </a:fld>
            <a:endParaRPr lang="en-US"/>
          </a:p>
        </p:txBody>
      </p:sp>
      <p:sp>
        <p:nvSpPr>
          <p:cNvPr id="8" name="TextBox 7">
            <a:extLst>
              <a:ext uri="{FF2B5EF4-FFF2-40B4-BE49-F238E27FC236}">
                <a16:creationId xmlns:a16="http://schemas.microsoft.com/office/drawing/2014/main" id="{AA06E2C8-B6FD-7146-86B6-7693C2728650}"/>
              </a:ext>
            </a:extLst>
          </p:cNvPr>
          <p:cNvSpPr txBox="1"/>
          <p:nvPr/>
        </p:nvSpPr>
        <p:spPr>
          <a:xfrm>
            <a:off x="228600" y="6325656"/>
            <a:ext cx="85494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Members of the Public can provide feedback when invited via Q&amp;A; they will be muted </a:t>
            </a:r>
          </a:p>
        </p:txBody>
      </p:sp>
    </p:spTree>
    <p:extLst>
      <p:ext uri="{BB962C8B-B14F-4D97-AF65-F5344CB8AC3E}">
        <p14:creationId xmlns:p14="http://schemas.microsoft.com/office/powerpoint/2010/main" val="106098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a:spLocks noGrp="1"/>
          </p:cNvSpPr>
          <p:nvPr>
            <p:ph type="subTitle" idx="1"/>
          </p:nvPr>
        </p:nvSpPr>
        <p:spPr>
          <a:xfrm>
            <a:off x="1818547" y="5501390"/>
            <a:ext cx="6217920" cy="7398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None/>
            </a:pPr>
            <a:r>
              <a:rPr lang="en-US" dirty="0"/>
              <a:t>September 2, 2021</a:t>
            </a:r>
            <a:endParaRPr dirty="0"/>
          </a:p>
        </p:txBody>
      </p:sp>
      <p:sp>
        <p:nvSpPr>
          <p:cNvPr id="56" name="Google Shape;56;p1"/>
          <p:cNvSpPr txBox="1">
            <a:spLocks noGrp="1"/>
          </p:cNvSpPr>
          <p:nvPr>
            <p:ph type="title"/>
          </p:nvPr>
        </p:nvSpPr>
        <p:spPr>
          <a:xfrm>
            <a:off x="1818547" y="3849722"/>
            <a:ext cx="9883596" cy="16516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600"/>
              <a:buFont typeface="Calibri"/>
              <a:buNone/>
            </a:pPr>
            <a:r>
              <a:rPr lang="en-US" sz="3600" dirty="0"/>
              <a:t>Presentation to CAEECC </a:t>
            </a:r>
            <a:br>
              <a:rPr lang="en-US" sz="4400" dirty="0"/>
            </a:br>
            <a:r>
              <a:rPr lang="en-US" sz="4400" dirty="0"/>
              <a:t>Segmentation of Residential Programs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E3B4-CAF0-7649-AAC4-5DD592118735}"/>
              </a:ext>
            </a:extLst>
          </p:cNvPr>
          <p:cNvSpPr>
            <a:spLocks noGrp="1"/>
          </p:cNvSpPr>
          <p:nvPr>
            <p:ph type="title"/>
          </p:nvPr>
        </p:nvSpPr>
        <p:spPr>
          <a:xfrm>
            <a:off x="838200" y="279157"/>
            <a:ext cx="10710333" cy="940044"/>
          </a:xfrm>
        </p:spPr>
        <p:txBody>
          <a:bodyPr>
            <a:normAutofit/>
          </a:bodyPr>
          <a:lstStyle/>
          <a:p>
            <a:r>
              <a:rPr lang="en-US" dirty="0"/>
              <a:t>How will BayREN Segment programs? TBD  </a:t>
            </a:r>
          </a:p>
        </p:txBody>
      </p:sp>
      <p:graphicFrame>
        <p:nvGraphicFramePr>
          <p:cNvPr id="4" name="Diagram 3">
            <a:extLst>
              <a:ext uri="{FF2B5EF4-FFF2-40B4-BE49-F238E27FC236}">
                <a16:creationId xmlns:a16="http://schemas.microsoft.com/office/drawing/2014/main" id="{E980FB11-BBE4-214F-BB83-6F0AF748C1CB}"/>
              </a:ext>
            </a:extLst>
          </p:cNvPr>
          <p:cNvGraphicFramePr/>
          <p:nvPr/>
        </p:nvGraphicFramePr>
        <p:xfrm>
          <a:off x="1275643" y="1439333"/>
          <a:ext cx="91778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5FB7DE1-AB88-0D41-9058-C5D5B94EFC83}"/>
              </a:ext>
            </a:extLst>
          </p:cNvPr>
          <p:cNvSpPr/>
          <p:nvPr/>
        </p:nvSpPr>
        <p:spPr>
          <a:xfrm>
            <a:off x="643467" y="3334455"/>
            <a:ext cx="10905066" cy="1628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sym typeface="Arial"/>
              </a:rPr>
              <a:t>“REN’s, by their nature and primary purpose, are more likely to have a greater share of their portfolio devoted to market support and/or equity programs.”</a:t>
            </a:r>
          </a:p>
        </p:txBody>
      </p:sp>
    </p:spTree>
    <p:extLst>
      <p:ext uri="{BB962C8B-B14F-4D97-AF65-F5344CB8AC3E}">
        <p14:creationId xmlns:p14="http://schemas.microsoft.com/office/powerpoint/2010/main" val="3987763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F95A-3068-4E36-BB94-79408EDD6ECB}"/>
              </a:ext>
            </a:extLst>
          </p:cNvPr>
          <p:cNvSpPr>
            <a:spLocks noGrp="1"/>
          </p:cNvSpPr>
          <p:nvPr>
            <p:ph type="title"/>
          </p:nvPr>
        </p:nvSpPr>
        <p:spPr>
          <a:xfrm>
            <a:off x="492035" y="321612"/>
            <a:ext cx="10872730" cy="940044"/>
          </a:xfrm>
        </p:spPr>
        <p:txBody>
          <a:bodyPr>
            <a:normAutofit/>
          </a:bodyPr>
          <a:lstStyle/>
          <a:p>
            <a:r>
              <a:rPr lang="en-US" dirty="0"/>
              <a:t>BayREN Programs Cut Across CPUC Segments</a:t>
            </a:r>
          </a:p>
        </p:txBody>
      </p:sp>
      <p:sp>
        <p:nvSpPr>
          <p:cNvPr id="11" name="Google Shape;289;p12">
            <a:extLst>
              <a:ext uri="{FF2B5EF4-FFF2-40B4-BE49-F238E27FC236}">
                <a16:creationId xmlns:a16="http://schemas.microsoft.com/office/drawing/2014/main" id="{4D10BC11-6FBB-493D-B998-F5BDC0638273}"/>
              </a:ext>
            </a:extLst>
          </p:cNvPr>
          <p:cNvSpPr txBox="1"/>
          <p:nvPr/>
        </p:nvSpPr>
        <p:spPr>
          <a:xfrm>
            <a:off x="427730" y="1528313"/>
            <a:ext cx="11831781"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184666"/>
                </a:solidFill>
                <a:effectLst/>
                <a:uLnTx/>
                <a:uFillTx/>
                <a:latin typeface="Calibri"/>
                <a:ea typeface="Calibri"/>
                <a:cs typeface="Calibri"/>
                <a:sym typeface="Calibri"/>
              </a:rPr>
              <a:t>Even before D.21-05-031, BayREN focused on resource acquisition, market support and equity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7" name="Picture 16" descr="Diagram&#10;&#10;Description automatically generated">
            <a:extLst>
              <a:ext uri="{FF2B5EF4-FFF2-40B4-BE49-F238E27FC236}">
                <a16:creationId xmlns:a16="http://schemas.microsoft.com/office/drawing/2014/main" id="{8B0144B5-38FE-4889-9A09-B60DFE48EA8C}"/>
              </a:ext>
            </a:extLst>
          </p:cNvPr>
          <p:cNvPicPr>
            <a:picLocks noChangeAspect="1"/>
          </p:cNvPicPr>
          <p:nvPr/>
        </p:nvPicPr>
        <p:blipFill>
          <a:blip r:embed="rId3"/>
          <a:stretch>
            <a:fillRect/>
          </a:stretch>
        </p:blipFill>
        <p:spPr>
          <a:xfrm>
            <a:off x="2012950" y="2404003"/>
            <a:ext cx="6643688" cy="3662363"/>
          </a:xfrm>
          <a:prstGeom prst="rect">
            <a:avLst/>
          </a:prstGeom>
        </p:spPr>
      </p:pic>
    </p:spTree>
    <p:extLst>
      <p:ext uri="{BB962C8B-B14F-4D97-AF65-F5344CB8AC3E}">
        <p14:creationId xmlns:p14="http://schemas.microsoft.com/office/powerpoint/2010/main" val="2719554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title"/>
          </p:nvPr>
        </p:nvSpPr>
        <p:spPr>
          <a:xfrm>
            <a:off x="838200" y="279157"/>
            <a:ext cx="9743831" cy="9400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200"/>
              <a:buFont typeface="Calibri"/>
              <a:buNone/>
            </a:pPr>
            <a:r>
              <a:rPr lang="en-US" dirty="0"/>
              <a:t>BayREN’s Vision and Definition of Equity</a:t>
            </a:r>
            <a:endParaRPr dirty="0"/>
          </a:p>
        </p:txBody>
      </p:sp>
      <p:sp>
        <p:nvSpPr>
          <p:cNvPr id="210" name="Google Shape;210;p4"/>
          <p:cNvSpPr txBox="1">
            <a:spLocks noGrp="1"/>
          </p:cNvSpPr>
          <p:nvPr>
            <p:ph type="body" idx="1"/>
          </p:nvPr>
        </p:nvSpPr>
        <p:spPr>
          <a:xfrm>
            <a:off x="838200" y="1716712"/>
            <a:ext cx="10479373" cy="4575692"/>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n-US" sz="2800" b="1" dirty="0">
                <a:highlight>
                  <a:srgbClr val="FFFFFF"/>
                </a:highlight>
              </a:rPr>
              <a:t>BayREN Vision 2025. </a:t>
            </a:r>
          </a:p>
          <a:p>
            <a:pPr marL="0" indent="0">
              <a:spcBef>
                <a:spcPts val="0"/>
              </a:spcBef>
              <a:buNone/>
            </a:pPr>
            <a:r>
              <a:rPr lang="en-US" sz="2000" dirty="0">
                <a:highlight>
                  <a:srgbClr val="FFFFFF"/>
                </a:highlight>
              </a:rPr>
              <a:t>By 2025, BayREN’s organization, resources  and programs  will evolve to more intentionally integrate equity, while filling gaps and addressing barriers to energy efficiency and electrification, as an essential part of meeting State climate and energy goals. </a:t>
            </a:r>
            <a:endParaRPr lang="en-US" sz="2000" dirty="0"/>
          </a:p>
          <a:p>
            <a:pPr marL="0" lvl="0" indent="0" algn="l" rtl="0">
              <a:lnSpc>
                <a:spcPct val="100000"/>
              </a:lnSpc>
              <a:spcBef>
                <a:spcPts val="0"/>
              </a:spcBef>
              <a:spcAft>
                <a:spcPts val="0"/>
              </a:spcAft>
              <a:buClr>
                <a:schemeClr val="dk1"/>
              </a:buClr>
              <a:buSzPts val="3200"/>
              <a:buNone/>
            </a:pPr>
            <a:endParaRPr lang="en-US" sz="2800" dirty="0"/>
          </a:p>
          <a:p>
            <a:pPr marL="0" lvl="0" indent="0" algn="l" rtl="0">
              <a:lnSpc>
                <a:spcPct val="100000"/>
              </a:lnSpc>
              <a:spcBef>
                <a:spcPts val="0"/>
              </a:spcBef>
              <a:spcAft>
                <a:spcPts val="0"/>
              </a:spcAft>
              <a:buClr>
                <a:schemeClr val="dk1"/>
              </a:buClr>
              <a:buSzPts val="3200"/>
              <a:buNone/>
            </a:pPr>
            <a:r>
              <a:rPr lang="en-US" sz="2800" b="1" dirty="0"/>
              <a:t>BayREN Equity Definition.</a:t>
            </a:r>
          </a:p>
          <a:p>
            <a:pPr marL="0" lvl="0" indent="0" algn="l" rtl="0">
              <a:lnSpc>
                <a:spcPct val="100000"/>
              </a:lnSpc>
              <a:spcBef>
                <a:spcPts val="0"/>
              </a:spcBef>
              <a:spcAft>
                <a:spcPts val="0"/>
              </a:spcAft>
              <a:buClr>
                <a:schemeClr val="dk1"/>
              </a:buClr>
              <a:buSzPts val="3200"/>
              <a:buNone/>
            </a:pPr>
            <a:r>
              <a:rPr lang="en-US" sz="2000" dirty="0"/>
              <a:t>For BayREN, equity means addressing systemic barriers to energy efficiency and electrification, especially for, and in collaboration with, equity priority communities and those who disproportionately face energy burdens, climate impacts, and are underrepresented in policy and decision-making. </a:t>
            </a:r>
          </a:p>
          <a:p>
            <a:pPr marL="0" lvl="0" indent="0" algn="l" rtl="0">
              <a:lnSpc>
                <a:spcPct val="100000"/>
              </a:lnSpc>
              <a:spcBef>
                <a:spcPts val="0"/>
              </a:spcBef>
              <a:spcAft>
                <a:spcPts val="0"/>
              </a:spcAft>
              <a:buClr>
                <a:schemeClr val="dk1"/>
              </a:buClr>
              <a:buSzPts val="3200"/>
              <a:buNone/>
            </a:pPr>
            <a:endParaRPr lang="en-US" sz="2000" dirty="0"/>
          </a:p>
          <a:p>
            <a:pPr marL="0" indent="0">
              <a:spcBef>
                <a:spcPts val="0"/>
              </a:spcBef>
              <a:buNone/>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Even for non-equity programs, asking programs to reflect on BayREN equity principles. </a:t>
            </a:r>
          </a:p>
          <a:p>
            <a:pPr marL="0" lvl="0" indent="0" algn="l" rtl="0">
              <a:lnSpc>
                <a:spcPct val="100000"/>
              </a:lnSpc>
              <a:spcBef>
                <a:spcPts val="0"/>
              </a:spcBef>
              <a:spcAft>
                <a:spcPts val="0"/>
              </a:spcAft>
              <a:buClr>
                <a:schemeClr val="dk1"/>
              </a:buClr>
              <a:buSzPts val="3200"/>
              <a:buNone/>
            </a:pPr>
            <a:endParaRPr sz="2000" b="1" dirty="0"/>
          </a:p>
        </p:txBody>
      </p:sp>
    </p:spTree>
    <p:extLst>
      <p:ext uri="{BB962C8B-B14F-4D97-AF65-F5344CB8AC3E}">
        <p14:creationId xmlns:p14="http://schemas.microsoft.com/office/powerpoint/2010/main" val="2651424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5" name="Google Shape;203;p3">
            <a:extLst>
              <a:ext uri="{FF2B5EF4-FFF2-40B4-BE49-F238E27FC236}">
                <a16:creationId xmlns:a16="http://schemas.microsoft.com/office/drawing/2014/main" id="{B3FC5B61-BB68-406C-913D-BE596E117BD8}"/>
              </a:ext>
            </a:extLst>
          </p:cNvPr>
          <p:cNvGraphicFramePr/>
          <p:nvPr/>
        </p:nvGraphicFramePr>
        <p:xfrm>
          <a:off x="319705" y="839148"/>
          <a:ext cx="11751434" cy="4763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oogle Shape;202;p3">
            <a:extLst>
              <a:ext uri="{FF2B5EF4-FFF2-40B4-BE49-F238E27FC236}">
                <a16:creationId xmlns:a16="http://schemas.microsoft.com/office/drawing/2014/main" id="{E64EAA9E-1D5A-4FBF-91D8-104F6A7F58AA}"/>
              </a:ext>
            </a:extLst>
          </p:cNvPr>
          <p:cNvSpPr txBox="1">
            <a:spLocks noGrp="1"/>
          </p:cNvSpPr>
          <p:nvPr>
            <p:ph type="title"/>
          </p:nvPr>
        </p:nvSpPr>
        <p:spPr>
          <a:xfrm>
            <a:off x="385590" y="246099"/>
            <a:ext cx="11052600" cy="94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200"/>
              <a:buFont typeface="Calibri"/>
              <a:buNone/>
            </a:pPr>
            <a:r>
              <a:rPr lang="en-US" dirty="0"/>
              <a:t>Residential (Multifamily)</a:t>
            </a:r>
            <a:endParaRPr dirty="0"/>
          </a:p>
        </p:txBody>
      </p:sp>
      <p:sp>
        <p:nvSpPr>
          <p:cNvPr id="12" name="Google Shape;289;p12">
            <a:extLst>
              <a:ext uri="{FF2B5EF4-FFF2-40B4-BE49-F238E27FC236}">
                <a16:creationId xmlns:a16="http://schemas.microsoft.com/office/drawing/2014/main" id="{2D36DEAA-90FD-4B57-A140-72D7520E3E05}"/>
              </a:ext>
            </a:extLst>
          </p:cNvPr>
          <p:cNvSpPr txBox="1"/>
          <p:nvPr/>
        </p:nvSpPr>
        <p:spPr>
          <a:xfrm>
            <a:off x="385590" y="1539540"/>
            <a:ext cx="11486705"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184666"/>
                </a:solidFill>
                <a:effectLst/>
                <a:uLnTx/>
                <a:uFillTx/>
                <a:latin typeface="Calibri"/>
                <a:ea typeface="Calibri"/>
                <a:cs typeface="Calibri"/>
                <a:sym typeface="Calibri"/>
              </a:rPr>
              <a:t>Focused on underserved groups and equity offering, but clear resource acquisition goals</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 name="TextBox 13">
            <a:extLst>
              <a:ext uri="{FF2B5EF4-FFF2-40B4-BE49-F238E27FC236}">
                <a16:creationId xmlns:a16="http://schemas.microsoft.com/office/drawing/2014/main" id="{C5338D8C-E185-4ABD-9B47-781F44A7754F}"/>
              </a:ext>
            </a:extLst>
          </p:cNvPr>
          <p:cNvSpPr txBox="1"/>
          <p:nvPr/>
        </p:nvSpPr>
        <p:spPr>
          <a:xfrm>
            <a:off x="4589812" y="4796019"/>
            <a:ext cx="4369529" cy="203132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Wholistic approaches to sustainability in multifamily buildings (by working with Green Business, Counties that also work on recycling, water conservation, etc.)</a:t>
            </a:r>
          </a:p>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The opportunity to improve the landlord-tenant dynamic</a:t>
            </a:r>
          </a:p>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Structural improvements (non-</a:t>
            </a:r>
            <a:r>
              <a:rPr kumimoji="0" lang="en-US" sz="1400" b="0" i="0" u="none" strike="noStrike" kern="0" cap="none" spc="0" normalizeH="0" baseline="0" noProof="0" dirty="0" err="1">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ee</a:t>
            </a: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necessary to advance energy efficiency</a:t>
            </a:r>
          </a:p>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Community health for vulnerable communities</a:t>
            </a:r>
          </a:p>
          <a:p>
            <a:pPr marL="285750" marR="0" lvl="0" indent="-285750" algn="l" defTabSz="914400" rtl="0" eaLnBrk="1" fontAlgn="auto" latinLnBrk="0" hangingPunct="1">
              <a:lnSpc>
                <a:spcPct val="100000"/>
              </a:lnSpc>
              <a:spcBef>
                <a:spcPts val="0"/>
              </a:spcBef>
              <a:spcAft>
                <a:spcPts val="80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7E9E5921-FA85-4E04-92E5-A70DEEBD866F}"/>
              </a:ext>
            </a:extLst>
          </p:cNvPr>
          <p:cNvSpPr txBox="1"/>
          <p:nvPr/>
        </p:nvSpPr>
        <p:spPr>
          <a:xfrm>
            <a:off x="220283" y="4816538"/>
            <a:ext cx="4369529" cy="182075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cs typeface="Times New Roman" panose="02020603050405020304" pitchFamily="18" charset="0"/>
                <a:sym typeface="Arial"/>
              </a:rPr>
              <a:t>Are small ( &lt;100 units)</a:t>
            </a:r>
          </a:p>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cs typeface="Times New Roman" panose="02020603050405020304" pitchFamily="18" charset="0"/>
                <a:sym typeface="Arial"/>
              </a:rPr>
              <a:t>Have a resident ownership structure, such as a Homeowners Association or co-operative</a:t>
            </a:r>
          </a:p>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cs typeface="Times New Roman" panose="02020603050405020304" pitchFamily="18" charset="0"/>
                <a:sym typeface="Arial"/>
              </a:rPr>
              <a:t>Are a deed-restricted or naturally-occurring affordable property </a:t>
            </a:r>
          </a:p>
          <a:p>
            <a:pPr marL="342900" marR="0" lvl="0" indent="-342900" algn="l" defTabSz="914400" rtl="0" eaLnBrk="1" fontAlgn="auto" latinLnBrk="0" hangingPunct="1">
              <a:lnSpc>
                <a:spcPct val="100000"/>
              </a:lnSpc>
              <a:spcBef>
                <a:spcPts val="0"/>
              </a:spcBef>
              <a:spcAft>
                <a:spcPts val="0"/>
              </a:spcAft>
              <a:buClr>
                <a:srgbClr val="636565"/>
              </a:buClr>
              <a:buSzTx/>
              <a:buFont typeface="Symbol" panose="05050102010706020507" pitchFamily="18" charset="2"/>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cs typeface="Times New Roman" panose="02020603050405020304" pitchFamily="18" charset="0"/>
                <a:sym typeface="Arial"/>
              </a:rPr>
              <a:t>Are located within a DAC (The proxy for DAC are AB 1550 communities and based on address/zip code)</a:t>
            </a:r>
          </a:p>
          <a:p>
            <a:pPr marL="342900" marR="0" lvl="0" indent="-342900" algn="l"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endPar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34043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477893" y="301184"/>
            <a:ext cx="11052600" cy="94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200"/>
              <a:buFont typeface="Calibri"/>
              <a:buNone/>
            </a:pPr>
            <a:r>
              <a:rPr lang="en-US" dirty="0"/>
              <a:t>Residential (Single Family) – Home+</a:t>
            </a:r>
            <a:endParaRPr dirty="0"/>
          </a:p>
        </p:txBody>
      </p:sp>
      <p:graphicFrame>
        <p:nvGraphicFramePr>
          <p:cNvPr id="205" name="Google Shape;203;p3">
            <a:extLst>
              <a:ext uri="{FF2B5EF4-FFF2-40B4-BE49-F238E27FC236}">
                <a16:creationId xmlns:a16="http://schemas.microsoft.com/office/drawing/2014/main" id="{B3FC5B61-BB68-406C-913D-BE596E117BD8}"/>
              </a:ext>
            </a:extLst>
          </p:cNvPr>
          <p:cNvGraphicFramePr/>
          <p:nvPr/>
        </p:nvGraphicFramePr>
        <p:xfrm>
          <a:off x="569700" y="1781208"/>
          <a:ext cx="11052599" cy="4890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26109E3-CF4E-46E3-ADC4-89B3F3B94430}"/>
              </a:ext>
            </a:extLst>
          </p:cNvPr>
          <p:cNvPicPr>
            <a:picLocks noChangeAspect="1"/>
          </p:cNvPicPr>
          <p:nvPr/>
        </p:nvPicPr>
        <p:blipFill>
          <a:blip r:embed="rId8"/>
          <a:stretch>
            <a:fillRect/>
          </a:stretch>
        </p:blipFill>
        <p:spPr>
          <a:xfrm>
            <a:off x="4946930" y="3266597"/>
            <a:ext cx="1149069" cy="612837"/>
          </a:xfrm>
          <a:prstGeom prst="rect">
            <a:avLst/>
          </a:prstGeom>
        </p:spPr>
      </p:pic>
      <p:sp>
        <p:nvSpPr>
          <p:cNvPr id="18" name="Google Shape;289;p12">
            <a:extLst>
              <a:ext uri="{FF2B5EF4-FFF2-40B4-BE49-F238E27FC236}">
                <a16:creationId xmlns:a16="http://schemas.microsoft.com/office/drawing/2014/main" id="{83A88122-6EF1-492B-B2EA-87F7ABE9A6C3}"/>
              </a:ext>
            </a:extLst>
          </p:cNvPr>
          <p:cNvSpPr txBox="1"/>
          <p:nvPr/>
        </p:nvSpPr>
        <p:spPr>
          <a:xfrm>
            <a:off x="477893" y="1610253"/>
            <a:ext cx="1148670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184666"/>
                </a:solidFill>
                <a:effectLst/>
                <a:uLnTx/>
                <a:uFillTx/>
                <a:latin typeface="Calibri"/>
                <a:ea typeface="Calibri"/>
                <a:cs typeface="Calibri"/>
                <a:sym typeface="Calibri"/>
              </a:rPr>
              <a:t>Program with elements of resource acquisition, market support and equity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TextBox 19">
            <a:extLst>
              <a:ext uri="{FF2B5EF4-FFF2-40B4-BE49-F238E27FC236}">
                <a16:creationId xmlns:a16="http://schemas.microsoft.com/office/drawing/2014/main" id="{E3FDA518-CFB8-4DE9-8B58-DA8E9BB58B54}"/>
              </a:ext>
            </a:extLst>
          </p:cNvPr>
          <p:cNvSpPr txBox="1"/>
          <p:nvPr/>
        </p:nvSpPr>
        <p:spPr>
          <a:xfrm>
            <a:off x="3381063" y="5071736"/>
            <a:ext cx="2840182" cy="160043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636565"/>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Green House calls </a:t>
            </a:r>
          </a:p>
          <a:p>
            <a:pPr marL="342900" marR="0" lvl="0" indent="-342900" algn="l" defTabSz="914400" rtl="0" eaLnBrk="1" fontAlgn="auto" latinLnBrk="0" hangingPunct="1">
              <a:lnSpc>
                <a:spcPct val="100000"/>
              </a:lnSpc>
              <a:spcBef>
                <a:spcPts val="0"/>
              </a:spcBef>
              <a:spcAft>
                <a:spcPts val="0"/>
              </a:spcAft>
              <a:buClr>
                <a:srgbClr val="636565"/>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Moderate income tiered rebate</a:t>
            </a:r>
            <a:endPar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636565"/>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Landlord assistance for renters; focus on replacement</a:t>
            </a:r>
            <a:endPar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636565"/>
              </a:buClr>
              <a:buSzPct val="125000"/>
              <a:buFont typeface="Arial" panose="020B0604020202020204" pitchFamily="34" charset="0"/>
              <a:buChar char="•"/>
              <a:tabLst/>
              <a:defRPr/>
            </a:pPr>
            <a:r>
              <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rPr>
              <a:t>Outreach in language and long-term partnerships with CBOs that work with ESL populations </a:t>
            </a:r>
            <a:endParaRPr kumimoji="0" lang="en-US" sz="1400" b="0" i="0" u="none" strike="noStrike" kern="0" cap="none" spc="0" normalizeH="0" baseline="0" noProof="0" dirty="0">
              <a:ln>
                <a:noFill/>
              </a:ln>
              <a:solidFill>
                <a:srgbClr val="63656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37337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2B6D2A2-CE1B-4772-96EA-16EB1874139E}"/>
              </a:ext>
            </a:extLst>
          </p:cNvPr>
          <p:cNvPicPr>
            <a:picLocks noChangeAspect="1"/>
          </p:cNvPicPr>
          <p:nvPr/>
        </p:nvPicPr>
        <p:blipFill>
          <a:blip r:embed="rId2"/>
          <a:stretch>
            <a:fillRect/>
          </a:stretch>
        </p:blipFill>
        <p:spPr>
          <a:xfrm>
            <a:off x="3367120" y="833443"/>
            <a:ext cx="8726078" cy="5926585"/>
          </a:xfrm>
          <a:prstGeom prst="rect">
            <a:avLst/>
          </a:prstGeom>
        </p:spPr>
      </p:pic>
      <p:sp>
        <p:nvSpPr>
          <p:cNvPr id="7" name="Title 6">
            <a:extLst>
              <a:ext uri="{FF2B5EF4-FFF2-40B4-BE49-F238E27FC236}">
                <a16:creationId xmlns:a16="http://schemas.microsoft.com/office/drawing/2014/main" id="{928C799A-F81C-4910-88B8-69932546A0CE}"/>
              </a:ext>
            </a:extLst>
          </p:cNvPr>
          <p:cNvSpPr>
            <a:spLocks noGrp="1"/>
          </p:cNvSpPr>
          <p:nvPr>
            <p:ph type="title"/>
          </p:nvPr>
        </p:nvSpPr>
        <p:spPr/>
        <p:txBody>
          <a:bodyPr>
            <a:normAutofit/>
          </a:bodyPr>
          <a:lstStyle/>
          <a:p>
            <a:r>
              <a:rPr lang="en-US" dirty="0"/>
              <a:t>Residential Home+</a:t>
            </a:r>
            <a:br>
              <a:rPr lang="en-US" dirty="0"/>
            </a:br>
            <a:br>
              <a:rPr lang="en-US" dirty="0"/>
            </a:br>
            <a:r>
              <a:rPr lang="en-US" sz="2400" dirty="0"/>
              <a:t>evaluation data showing value</a:t>
            </a:r>
            <a:endParaRPr lang="en-US" dirty="0"/>
          </a:p>
        </p:txBody>
      </p:sp>
      <p:sp>
        <p:nvSpPr>
          <p:cNvPr id="11" name="Google Shape;289;p12">
            <a:extLst>
              <a:ext uri="{FF2B5EF4-FFF2-40B4-BE49-F238E27FC236}">
                <a16:creationId xmlns:a16="http://schemas.microsoft.com/office/drawing/2014/main" id="{493ABBDB-103C-4A82-AC34-1E67E4351880}"/>
              </a:ext>
            </a:extLst>
          </p:cNvPr>
          <p:cNvSpPr txBox="1"/>
          <p:nvPr/>
        </p:nvSpPr>
        <p:spPr>
          <a:xfrm>
            <a:off x="3367120" y="310263"/>
            <a:ext cx="882488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184666"/>
                </a:solidFill>
                <a:effectLst/>
                <a:uLnTx/>
                <a:uFillTx/>
                <a:latin typeface="Calibri"/>
                <a:ea typeface="Calibri"/>
                <a:cs typeface="Calibri"/>
                <a:sym typeface="Calibri"/>
              </a:rPr>
              <a:t>Clear value of both equity and market support elements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A8A55AB2-A11B-4C4B-AC48-7B3C63A7A28B}"/>
              </a:ext>
            </a:extLst>
          </p:cNvPr>
          <p:cNvPicPr>
            <a:picLocks noChangeAspect="1"/>
          </p:cNvPicPr>
          <p:nvPr/>
        </p:nvPicPr>
        <p:blipFill>
          <a:blip r:embed="rId3"/>
          <a:stretch>
            <a:fillRect/>
          </a:stretch>
        </p:blipFill>
        <p:spPr>
          <a:xfrm>
            <a:off x="10498706" y="1492738"/>
            <a:ext cx="822437" cy="438633"/>
          </a:xfrm>
          <a:prstGeom prst="rect">
            <a:avLst/>
          </a:prstGeom>
        </p:spPr>
      </p:pic>
    </p:spTree>
    <p:extLst>
      <p:ext uri="{BB962C8B-B14F-4D97-AF65-F5344CB8AC3E}">
        <p14:creationId xmlns:p14="http://schemas.microsoft.com/office/powerpoint/2010/main" val="440349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298187" y="347440"/>
            <a:ext cx="11052600" cy="94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200"/>
              <a:buFont typeface="Calibri"/>
              <a:buNone/>
            </a:pPr>
            <a:r>
              <a:rPr lang="en-US" dirty="0"/>
              <a:t>Residential  – Green Labeling</a:t>
            </a:r>
            <a:endParaRPr dirty="0"/>
          </a:p>
        </p:txBody>
      </p:sp>
      <p:sp>
        <p:nvSpPr>
          <p:cNvPr id="5" name="Google Shape;280;p12">
            <a:extLst>
              <a:ext uri="{FF2B5EF4-FFF2-40B4-BE49-F238E27FC236}">
                <a16:creationId xmlns:a16="http://schemas.microsoft.com/office/drawing/2014/main" id="{F6E50D34-4955-40AD-8A27-B09376B8ADCE}"/>
              </a:ext>
            </a:extLst>
          </p:cNvPr>
          <p:cNvSpPr txBox="1"/>
          <p:nvPr/>
        </p:nvSpPr>
        <p:spPr>
          <a:xfrm>
            <a:off x="298187" y="3165323"/>
            <a:ext cx="2311527" cy="2031285"/>
          </a:xfrm>
          <a:prstGeom prst="rect">
            <a:avLst/>
          </a:prstGeom>
          <a:noFill/>
          <a:ln w="9525" cap="flat" cmpd="sng">
            <a:solidFill>
              <a:srgbClr val="4E2A4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636565"/>
                </a:solidFill>
                <a:effectLst/>
                <a:uLnTx/>
                <a:uFillTx/>
                <a:latin typeface="Calibri"/>
                <a:ea typeface="Calibri"/>
                <a:cs typeface="Calibri"/>
                <a:sym typeface="Calibri"/>
              </a:rPr>
              <a:t>Problem: Energy efficiency information is lacking around major residential decision points, such as home buying or renovations</a:t>
            </a:r>
            <a:endParaRPr kumimoji="0" lang="en-US" sz="24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6" name="Google Shape;282;p12">
            <a:extLst>
              <a:ext uri="{FF2B5EF4-FFF2-40B4-BE49-F238E27FC236}">
                <a16:creationId xmlns:a16="http://schemas.microsoft.com/office/drawing/2014/main" id="{F177D269-3774-43EF-BD4B-2EEA2C18A199}"/>
              </a:ext>
            </a:extLst>
          </p:cNvPr>
          <p:cNvSpPr/>
          <p:nvPr/>
        </p:nvSpPr>
        <p:spPr>
          <a:xfrm>
            <a:off x="8003675" y="2762632"/>
            <a:ext cx="1742715" cy="443839"/>
          </a:xfrm>
          <a:prstGeom prst="rect">
            <a:avLst/>
          </a:prstGeom>
          <a:solidFill>
            <a:schemeClr val="accent1"/>
          </a:solid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Accessibility</a:t>
            </a:r>
            <a:endParaRPr kumimoji="0" sz="18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7" name="Google Shape;283;p12">
            <a:extLst>
              <a:ext uri="{FF2B5EF4-FFF2-40B4-BE49-F238E27FC236}">
                <a16:creationId xmlns:a16="http://schemas.microsoft.com/office/drawing/2014/main" id="{883D25EF-08F4-4600-A5CD-9FEEF2C0D26F}"/>
              </a:ext>
            </a:extLst>
          </p:cNvPr>
          <p:cNvSpPr/>
          <p:nvPr/>
        </p:nvSpPr>
        <p:spPr>
          <a:xfrm>
            <a:off x="8003676" y="3235410"/>
            <a:ext cx="1742718" cy="443839"/>
          </a:xfrm>
          <a:prstGeom prst="rect">
            <a:avLst/>
          </a:prstGeom>
          <a:solidFill>
            <a:schemeClr val="accent1"/>
          </a:solid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Affordability</a:t>
            </a:r>
            <a:endParaRPr kumimoji="0" sz="18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9" name="Google Shape;284;p12">
            <a:extLst>
              <a:ext uri="{FF2B5EF4-FFF2-40B4-BE49-F238E27FC236}">
                <a16:creationId xmlns:a16="http://schemas.microsoft.com/office/drawing/2014/main" id="{B9B81288-7EEA-4851-826E-62DBFAAFE792}"/>
              </a:ext>
            </a:extLst>
          </p:cNvPr>
          <p:cNvSpPr/>
          <p:nvPr/>
        </p:nvSpPr>
        <p:spPr>
          <a:xfrm>
            <a:off x="8003674" y="4180966"/>
            <a:ext cx="1742718" cy="443839"/>
          </a:xfrm>
          <a:prstGeom prst="rect">
            <a:avLst/>
          </a:prstGeom>
          <a:solidFill>
            <a:schemeClr val="accent1"/>
          </a:solid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Health</a:t>
            </a:r>
            <a:endParaRPr kumimoji="0" sz="18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10" name="Google Shape;285;p12">
            <a:extLst>
              <a:ext uri="{FF2B5EF4-FFF2-40B4-BE49-F238E27FC236}">
                <a16:creationId xmlns:a16="http://schemas.microsoft.com/office/drawing/2014/main" id="{F167DF98-091B-4179-AB01-91F96BAA2478}"/>
              </a:ext>
            </a:extLst>
          </p:cNvPr>
          <p:cNvSpPr/>
          <p:nvPr/>
        </p:nvSpPr>
        <p:spPr>
          <a:xfrm>
            <a:off x="8003675" y="4653744"/>
            <a:ext cx="1742718" cy="443839"/>
          </a:xfrm>
          <a:prstGeom prst="rect">
            <a:avLst/>
          </a:prstGeom>
          <a:solidFill>
            <a:schemeClr val="accent1"/>
          </a:solid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Community Vibrance</a:t>
            </a:r>
            <a:endParaRPr kumimoji="0" sz="20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11" name="Google Shape;287;p12">
            <a:extLst>
              <a:ext uri="{FF2B5EF4-FFF2-40B4-BE49-F238E27FC236}">
                <a16:creationId xmlns:a16="http://schemas.microsoft.com/office/drawing/2014/main" id="{D1BAD2F6-7793-4059-BD45-03728591BBAD}"/>
              </a:ext>
            </a:extLst>
          </p:cNvPr>
          <p:cNvSpPr/>
          <p:nvPr/>
        </p:nvSpPr>
        <p:spPr>
          <a:xfrm>
            <a:off x="8003672" y="5126521"/>
            <a:ext cx="1742718" cy="443839"/>
          </a:xfrm>
          <a:prstGeom prst="rect">
            <a:avLst/>
          </a:prstGeom>
          <a:solidFill>
            <a:schemeClr val="accent1"/>
          </a:solid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Just Transition</a:t>
            </a:r>
            <a:endParaRPr kumimoji="0" sz="18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12" name="Google Shape;288;p12">
            <a:extLst>
              <a:ext uri="{FF2B5EF4-FFF2-40B4-BE49-F238E27FC236}">
                <a16:creationId xmlns:a16="http://schemas.microsoft.com/office/drawing/2014/main" id="{8F1AE82B-2EF0-424A-875A-86A870273A43}"/>
              </a:ext>
            </a:extLst>
          </p:cNvPr>
          <p:cNvSpPr/>
          <p:nvPr/>
        </p:nvSpPr>
        <p:spPr>
          <a:xfrm>
            <a:off x="8003673" y="3708188"/>
            <a:ext cx="1742718" cy="443839"/>
          </a:xfrm>
          <a:prstGeom prst="rect">
            <a:avLst/>
          </a:prstGeom>
          <a:solidFill>
            <a:schemeClr val="accent1"/>
          </a:solid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Accountability</a:t>
            </a:r>
            <a:endParaRPr kumimoji="0" sz="18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13" name="Google Shape;290;p12">
            <a:extLst>
              <a:ext uri="{FF2B5EF4-FFF2-40B4-BE49-F238E27FC236}">
                <a16:creationId xmlns:a16="http://schemas.microsoft.com/office/drawing/2014/main" id="{05786FED-BAE6-43BF-9E2A-02728B700136}"/>
              </a:ext>
            </a:extLst>
          </p:cNvPr>
          <p:cNvSpPr/>
          <p:nvPr/>
        </p:nvSpPr>
        <p:spPr>
          <a:xfrm>
            <a:off x="7713298" y="2964435"/>
            <a:ext cx="318851" cy="2364682"/>
          </a:xfrm>
          <a:prstGeom prst="leftBracket">
            <a:avLst>
              <a:gd name="adj" fmla="val 8333"/>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636565"/>
              </a:buClr>
              <a:buSzPts val="1800"/>
              <a:buFont typeface="Calibri"/>
              <a:buNone/>
              <a:tabLst/>
              <a:defRPr/>
            </a:pPr>
            <a:endParaRPr kumimoji="0" sz="18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cxnSp>
        <p:nvCxnSpPr>
          <p:cNvPr id="14" name="Google Shape;293;p12">
            <a:extLst>
              <a:ext uri="{FF2B5EF4-FFF2-40B4-BE49-F238E27FC236}">
                <a16:creationId xmlns:a16="http://schemas.microsoft.com/office/drawing/2014/main" id="{2CA2A08E-39B6-4C2A-A042-3CBE156EADA0}"/>
              </a:ext>
            </a:extLst>
          </p:cNvPr>
          <p:cNvCxnSpPr>
            <a:cxnSpLocks/>
          </p:cNvCxnSpPr>
          <p:nvPr/>
        </p:nvCxnSpPr>
        <p:spPr>
          <a:xfrm>
            <a:off x="2709645" y="4180965"/>
            <a:ext cx="658295" cy="0"/>
          </a:xfrm>
          <a:prstGeom prst="straightConnector1">
            <a:avLst/>
          </a:prstGeom>
          <a:noFill/>
          <a:ln w="76200" cap="flat" cmpd="sng">
            <a:solidFill>
              <a:schemeClr val="accent3">
                <a:lumMod val="60000"/>
                <a:lumOff val="40000"/>
              </a:schemeClr>
            </a:solidFill>
            <a:prstDash val="solid"/>
            <a:miter lim="800000"/>
            <a:headEnd type="none" w="sm" len="sm"/>
            <a:tailEnd type="triangle" w="med" len="med"/>
          </a:ln>
        </p:spPr>
      </p:cxnSp>
      <p:sp>
        <p:nvSpPr>
          <p:cNvPr id="15" name="Rectangle 14">
            <a:extLst>
              <a:ext uri="{FF2B5EF4-FFF2-40B4-BE49-F238E27FC236}">
                <a16:creationId xmlns:a16="http://schemas.microsoft.com/office/drawing/2014/main" id="{E65FB9C3-29F8-40E5-BAEB-DE1A705F315F}"/>
              </a:ext>
            </a:extLst>
          </p:cNvPr>
          <p:cNvSpPr/>
          <p:nvPr/>
        </p:nvSpPr>
        <p:spPr>
          <a:xfrm>
            <a:off x="3474288" y="3030631"/>
            <a:ext cx="1818227" cy="1093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Solution 1: Promote energy efficiency labeling</a:t>
            </a: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Google Shape;281;p12">
            <a:extLst>
              <a:ext uri="{FF2B5EF4-FFF2-40B4-BE49-F238E27FC236}">
                <a16:creationId xmlns:a16="http://schemas.microsoft.com/office/drawing/2014/main" id="{1EA1E662-690F-4172-B3FA-4A63104AEE57}"/>
              </a:ext>
            </a:extLst>
          </p:cNvPr>
          <p:cNvSpPr/>
          <p:nvPr/>
        </p:nvSpPr>
        <p:spPr>
          <a:xfrm>
            <a:off x="3609959" y="5851470"/>
            <a:ext cx="1641346" cy="1000663"/>
          </a:xfrm>
          <a:prstGeom prst="diamond">
            <a:avLst/>
          </a:prstGeom>
          <a:solidFill>
            <a:schemeClr val="accent2"/>
          </a:solidFill>
          <a:ln w="12700"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Market Support Program</a:t>
            </a:r>
            <a:endParaRPr kumimoji="0" sz="3200" b="0" i="0" u="none" strike="noStrike" kern="0" cap="none" spc="0" normalizeH="0" baseline="0" noProof="0" dirty="0">
              <a:ln>
                <a:noFill/>
              </a:ln>
              <a:solidFill>
                <a:srgbClr val="636565"/>
              </a:solidFill>
              <a:effectLst/>
              <a:uLnTx/>
              <a:uFillTx/>
              <a:latin typeface="Calibri"/>
              <a:ea typeface="Calibri"/>
              <a:cs typeface="Calibri"/>
              <a:sym typeface="Calibri"/>
            </a:endParaRPr>
          </a:p>
        </p:txBody>
      </p:sp>
      <p:sp>
        <p:nvSpPr>
          <p:cNvPr id="17" name="Google Shape;282;p12">
            <a:extLst>
              <a:ext uri="{FF2B5EF4-FFF2-40B4-BE49-F238E27FC236}">
                <a16:creationId xmlns:a16="http://schemas.microsoft.com/office/drawing/2014/main" id="{BB5C5C28-0A26-46E1-9A23-86D447C6D1DE}"/>
              </a:ext>
            </a:extLst>
          </p:cNvPr>
          <p:cNvSpPr/>
          <p:nvPr/>
        </p:nvSpPr>
        <p:spPr>
          <a:xfrm>
            <a:off x="9755320" y="2766935"/>
            <a:ext cx="2029573" cy="443839"/>
          </a:xfrm>
          <a:prstGeom prst="rect">
            <a:avLst/>
          </a:prstGeom>
          <a:no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ea typeface="Calibri"/>
                <a:cs typeface="Calibri"/>
                <a:sym typeface="Calibri"/>
              </a:rPr>
              <a:t>Translation of materials</a:t>
            </a:r>
          </a:p>
          <a:p>
            <a:pPr marL="0" marR="0" lvl="0" indent="0" algn="l"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ea typeface="Calibri"/>
                <a:cs typeface="Calibri"/>
                <a:sym typeface="Calibri"/>
              </a:rPr>
              <a:t>Assessors who speak other languages</a:t>
            </a:r>
            <a:endParaRPr kumimoji="0" sz="1050" b="0" i="0" u="none" strike="noStrike" kern="0" cap="none" spc="0" normalizeH="0" baseline="0" noProof="0" dirty="0">
              <a:ln>
                <a:noFill/>
              </a:ln>
              <a:solidFill>
                <a:srgbClr val="636565">
                  <a:lumMod val="75000"/>
                </a:srgbClr>
              </a:solidFill>
              <a:effectLst/>
              <a:uLnTx/>
              <a:uFillTx/>
              <a:latin typeface="Calibri"/>
              <a:ea typeface="Calibri"/>
              <a:cs typeface="Calibri"/>
              <a:sym typeface="Calibri"/>
            </a:endParaRPr>
          </a:p>
        </p:txBody>
      </p:sp>
      <p:sp>
        <p:nvSpPr>
          <p:cNvPr id="18" name="Google Shape;283;p12">
            <a:extLst>
              <a:ext uri="{FF2B5EF4-FFF2-40B4-BE49-F238E27FC236}">
                <a16:creationId xmlns:a16="http://schemas.microsoft.com/office/drawing/2014/main" id="{2221C818-4CAC-4DD7-B018-7C82AD98998A}"/>
              </a:ext>
            </a:extLst>
          </p:cNvPr>
          <p:cNvSpPr/>
          <p:nvPr/>
        </p:nvSpPr>
        <p:spPr>
          <a:xfrm>
            <a:off x="9755324" y="3235410"/>
            <a:ext cx="2029573" cy="443839"/>
          </a:xfrm>
          <a:prstGeom prst="rect">
            <a:avLst/>
          </a:prstGeom>
          <a:no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cs typeface="Calibri"/>
                <a:sym typeface="Calibri"/>
              </a:rPr>
              <a:t>Tier rebates based on income</a:t>
            </a:r>
            <a:endParaRPr kumimoji="0" sz="900" b="0" i="0" u="none" strike="noStrike" kern="0" cap="none" spc="0" normalizeH="0" baseline="0" noProof="0" dirty="0">
              <a:ln>
                <a:noFill/>
              </a:ln>
              <a:solidFill>
                <a:srgbClr val="636565">
                  <a:lumMod val="75000"/>
                </a:srgbClr>
              </a:solidFill>
              <a:effectLst/>
              <a:uLnTx/>
              <a:uFillTx/>
              <a:latin typeface="Calibri"/>
              <a:cs typeface="Calibri"/>
              <a:sym typeface="Calibri"/>
            </a:endParaRPr>
          </a:p>
        </p:txBody>
      </p:sp>
      <p:sp>
        <p:nvSpPr>
          <p:cNvPr id="19" name="Google Shape;284;p12">
            <a:extLst>
              <a:ext uri="{FF2B5EF4-FFF2-40B4-BE49-F238E27FC236}">
                <a16:creationId xmlns:a16="http://schemas.microsoft.com/office/drawing/2014/main" id="{633D3E10-AECE-4AD0-B651-21F4C1D69E91}"/>
              </a:ext>
            </a:extLst>
          </p:cNvPr>
          <p:cNvSpPr/>
          <p:nvPr/>
        </p:nvSpPr>
        <p:spPr>
          <a:xfrm>
            <a:off x="9755322" y="4180966"/>
            <a:ext cx="2029574" cy="443839"/>
          </a:xfrm>
          <a:prstGeom prst="rect">
            <a:avLst/>
          </a:prstGeom>
          <a:no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cs typeface="Calibri"/>
                <a:sym typeface="Calibri"/>
              </a:rPr>
              <a:t>Train realtors on healthy housing benefits of energy efficiency upgrades</a:t>
            </a:r>
            <a:endParaRPr kumimoji="0" sz="900" b="0" i="0" u="none" strike="noStrike" kern="0" cap="none" spc="0" normalizeH="0" baseline="0" noProof="0" dirty="0">
              <a:ln>
                <a:noFill/>
              </a:ln>
              <a:solidFill>
                <a:srgbClr val="636565">
                  <a:lumMod val="75000"/>
                </a:srgbClr>
              </a:solidFill>
              <a:effectLst/>
              <a:uLnTx/>
              <a:uFillTx/>
              <a:latin typeface="Calibri"/>
              <a:cs typeface="Calibri"/>
              <a:sym typeface="Calibri"/>
            </a:endParaRPr>
          </a:p>
        </p:txBody>
      </p:sp>
      <p:sp>
        <p:nvSpPr>
          <p:cNvPr id="20" name="Google Shape;285;p12">
            <a:extLst>
              <a:ext uri="{FF2B5EF4-FFF2-40B4-BE49-F238E27FC236}">
                <a16:creationId xmlns:a16="http://schemas.microsoft.com/office/drawing/2014/main" id="{EF20F11F-AFBE-4379-8F8B-1AF8C76585CF}"/>
              </a:ext>
            </a:extLst>
          </p:cNvPr>
          <p:cNvSpPr/>
          <p:nvPr/>
        </p:nvSpPr>
        <p:spPr>
          <a:xfrm>
            <a:off x="9755323" y="4653744"/>
            <a:ext cx="2029572" cy="443839"/>
          </a:xfrm>
          <a:prstGeom prst="rect">
            <a:avLst/>
          </a:prstGeom>
          <a:no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cs typeface="Calibri"/>
                <a:sym typeface="Calibri"/>
              </a:rPr>
              <a:t>Incorporate equity into all real estate trainings</a:t>
            </a:r>
            <a:endParaRPr kumimoji="0" sz="900" b="0" i="0" u="none" strike="noStrike" kern="0" cap="none" spc="0" normalizeH="0" baseline="0" noProof="0" dirty="0">
              <a:ln>
                <a:noFill/>
              </a:ln>
              <a:solidFill>
                <a:srgbClr val="636565">
                  <a:lumMod val="75000"/>
                </a:srgbClr>
              </a:solidFill>
              <a:effectLst/>
              <a:uLnTx/>
              <a:uFillTx/>
              <a:latin typeface="Calibri"/>
              <a:cs typeface="Calibri"/>
              <a:sym typeface="Calibri"/>
            </a:endParaRPr>
          </a:p>
        </p:txBody>
      </p:sp>
      <p:sp>
        <p:nvSpPr>
          <p:cNvPr id="21" name="Google Shape;287;p12">
            <a:extLst>
              <a:ext uri="{FF2B5EF4-FFF2-40B4-BE49-F238E27FC236}">
                <a16:creationId xmlns:a16="http://schemas.microsoft.com/office/drawing/2014/main" id="{51E270BB-1AC5-43FA-B811-3C86E71B155C}"/>
              </a:ext>
            </a:extLst>
          </p:cNvPr>
          <p:cNvSpPr/>
          <p:nvPr/>
        </p:nvSpPr>
        <p:spPr>
          <a:xfrm>
            <a:off x="9755320" y="5126521"/>
            <a:ext cx="2029572" cy="443839"/>
          </a:xfrm>
          <a:prstGeom prst="rect">
            <a:avLst/>
          </a:prstGeom>
          <a:no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cs typeface="Calibri"/>
                <a:sym typeface="Calibri"/>
              </a:rPr>
              <a:t>Focus new assessor enrollment on minority and women-owned businesses</a:t>
            </a:r>
            <a:endParaRPr kumimoji="0" sz="900" b="0" i="0" u="none" strike="noStrike" kern="0" cap="none" spc="0" normalizeH="0" baseline="0" noProof="0" dirty="0">
              <a:ln>
                <a:noFill/>
              </a:ln>
              <a:solidFill>
                <a:srgbClr val="636565">
                  <a:lumMod val="75000"/>
                </a:srgbClr>
              </a:solidFill>
              <a:effectLst/>
              <a:uLnTx/>
              <a:uFillTx/>
              <a:latin typeface="Calibri"/>
              <a:cs typeface="Calibri"/>
              <a:sym typeface="Calibri"/>
            </a:endParaRPr>
          </a:p>
        </p:txBody>
      </p:sp>
      <p:sp>
        <p:nvSpPr>
          <p:cNvPr id="22" name="Google Shape;288;p12">
            <a:extLst>
              <a:ext uri="{FF2B5EF4-FFF2-40B4-BE49-F238E27FC236}">
                <a16:creationId xmlns:a16="http://schemas.microsoft.com/office/drawing/2014/main" id="{89D17A90-3A1D-40C8-9A3B-7F84B8426F7F}"/>
              </a:ext>
            </a:extLst>
          </p:cNvPr>
          <p:cNvSpPr/>
          <p:nvPr/>
        </p:nvSpPr>
        <p:spPr>
          <a:xfrm>
            <a:off x="9755321" y="3708188"/>
            <a:ext cx="2029574" cy="443839"/>
          </a:xfrm>
          <a:prstGeom prst="rect">
            <a:avLst/>
          </a:prstGeom>
          <a:noFill/>
          <a:ln w="12700" cap="flat" cmpd="sng">
            <a:solidFill>
              <a:srgbClr val="1844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900" b="0" i="0" u="none" strike="noStrike" kern="0" cap="none" spc="0" normalizeH="0" baseline="0" noProof="0" dirty="0">
                <a:ln>
                  <a:noFill/>
                </a:ln>
                <a:solidFill>
                  <a:srgbClr val="636565">
                    <a:lumMod val="75000"/>
                  </a:srgbClr>
                </a:solidFill>
                <a:effectLst/>
                <a:uLnTx/>
                <a:uFillTx/>
                <a:latin typeface="Calibri"/>
                <a:cs typeface="Calibri"/>
                <a:sym typeface="Calibri"/>
              </a:rPr>
              <a:t>Develop and track equity metrics</a:t>
            </a:r>
            <a:endParaRPr kumimoji="0" sz="900" b="0" i="0" u="none" strike="noStrike" kern="0" cap="none" spc="0" normalizeH="0" baseline="0" noProof="0" dirty="0">
              <a:ln>
                <a:noFill/>
              </a:ln>
              <a:solidFill>
                <a:srgbClr val="636565">
                  <a:lumMod val="75000"/>
                </a:srgbClr>
              </a:solidFill>
              <a:effectLst/>
              <a:uLnTx/>
              <a:uFillTx/>
              <a:latin typeface="Calibri"/>
              <a:cs typeface="Calibri"/>
              <a:sym typeface="Calibri"/>
            </a:endParaRPr>
          </a:p>
        </p:txBody>
      </p:sp>
      <p:sp>
        <p:nvSpPr>
          <p:cNvPr id="23" name="Rectangle 22">
            <a:extLst>
              <a:ext uri="{FF2B5EF4-FFF2-40B4-BE49-F238E27FC236}">
                <a16:creationId xmlns:a16="http://schemas.microsoft.com/office/drawing/2014/main" id="{1050E003-8CD9-45B7-B580-BA966B8F8A8E}"/>
              </a:ext>
            </a:extLst>
          </p:cNvPr>
          <p:cNvSpPr/>
          <p:nvPr/>
        </p:nvSpPr>
        <p:spPr>
          <a:xfrm>
            <a:off x="3474287" y="4220043"/>
            <a:ext cx="1818223" cy="1093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Solution 2: Train realtors on EE so they can educate and provide resources to clients</a:t>
            </a: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24" name="Google Shape;293;p12">
            <a:extLst>
              <a:ext uri="{FF2B5EF4-FFF2-40B4-BE49-F238E27FC236}">
                <a16:creationId xmlns:a16="http://schemas.microsoft.com/office/drawing/2014/main" id="{86E40D20-C941-46DF-9A4C-F92C367E6B02}"/>
              </a:ext>
            </a:extLst>
          </p:cNvPr>
          <p:cNvCxnSpPr>
            <a:cxnSpLocks/>
          </p:cNvCxnSpPr>
          <p:nvPr/>
        </p:nvCxnSpPr>
        <p:spPr>
          <a:xfrm>
            <a:off x="5437705" y="4182502"/>
            <a:ext cx="658295" cy="0"/>
          </a:xfrm>
          <a:prstGeom prst="straightConnector1">
            <a:avLst/>
          </a:prstGeom>
          <a:noFill/>
          <a:ln w="76200" cap="flat" cmpd="sng">
            <a:solidFill>
              <a:schemeClr val="accent3">
                <a:lumMod val="60000"/>
                <a:lumOff val="40000"/>
              </a:schemeClr>
            </a:solidFill>
            <a:prstDash val="solid"/>
            <a:miter lim="800000"/>
            <a:headEnd type="none" w="sm" len="sm"/>
            <a:tailEnd type="triangle" w="med" len="med"/>
          </a:ln>
        </p:spPr>
      </p:cxnSp>
      <p:cxnSp>
        <p:nvCxnSpPr>
          <p:cNvPr id="25" name="Google Shape;293;p12">
            <a:extLst>
              <a:ext uri="{FF2B5EF4-FFF2-40B4-BE49-F238E27FC236}">
                <a16:creationId xmlns:a16="http://schemas.microsoft.com/office/drawing/2014/main" id="{0DCBBA76-4A98-4A11-B7EE-1006CE4FF0ED}"/>
              </a:ext>
            </a:extLst>
          </p:cNvPr>
          <p:cNvCxnSpPr>
            <a:cxnSpLocks/>
          </p:cNvCxnSpPr>
          <p:nvPr/>
        </p:nvCxnSpPr>
        <p:spPr>
          <a:xfrm>
            <a:off x="4430632" y="5375196"/>
            <a:ext cx="0" cy="617026"/>
          </a:xfrm>
          <a:prstGeom prst="straightConnector1">
            <a:avLst/>
          </a:prstGeom>
          <a:noFill/>
          <a:ln w="76200" cap="flat" cmpd="sng">
            <a:solidFill>
              <a:schemeClr val="accent3">
                <a:lumMod val="60000"/>
                <a:lumOff val="40000"/>
              </a:schemeClr>
            </a:solidFill>
            <a:prstDash val="solid"/>
            <a:miter lim="800000"/>
            <a:headEnd type="none" w="sm" len="sm"/>
            <a:tailEnd type="triangle" w="med" len="med"/>
          </a:ln>
        </p:spPr>
      </p:cxnSp>
      <p:sp>
        <p:nvSpPr>
          <p:cNvPr id="26" name="Google Shape;286;p12">
            <a:extLst>
              <a:ext uri="{FF2B5EF4-FFF2-40B4-BE49-F238E27FC236}">
                <a16:creationId xmlns:a16="http://schemas.microsoft.com/office/drawing/2014/main" id="{E8B4CB75-2893-4D82-A03C-099F1475714E}"/>
              </a:ext>
            </a:extLst>
          </p:cNvPr>
          <p:cNvSpPr/>
          <p:nvPr/>
        </p:nvSpPr>
        <p:spPr>
          <a:xfrm>
            <a:off x="6195931" y="3368710"/>
            <a:ext cx="1662553" cy="1624510"/>
          </a:xfrm>
          <a:prstGeom prst="diamond">
            <a:avLst/>
          </a:prstGeom>
          <a:solidFill>
            <a:srgbClr val="90C1E4"/>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00"/>
              <a:buFont typeface="Calibri"/>
              <a:buNone/>
              <a:tabLst/>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Assess program through Equity Discussion Guide</a:t>
            </a:r>
            <a:endParaRPr kumimoji="0"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7" name="Google Shape;289;p12">
            <a:extLst>
              <a:ext uri="{FF2B5EF4-FFF2-40B4-BE49-F238E27FC236}">
                <a16:creationId xmlns:a16="http://schemas.microsoft.com/office/drawing/2014/main" id="{0FB9C2EA-2B8C-460A-AB37-48B8D2DB3966}"/>
              </a:ext>
            </a:extLst>
          </p:cNvPr>
          <p:cNvSpPr txBox="1"/>
          <p:nvPr/>
        </p:nvSpPr>
        <p:spPr>
          <a:xfrm>
            <a:off x="298187" y="1413126"/>
            <a:ext cx="11486705"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1000"/>
              </a:spcBef>
              <a:spcAft>
                <a:spcPts val="200"/>
              </a:spcAft>
              <a:buClr>
                <a:srgbClr val="000000"/>
              </a:buClr>
              <a:buSzPts val="2800"/>
              <a:buFont typeface="Arial"/>
              <a:buNone/>
              <a:tabLst/>
              <a:defRPr/>
            </a:pPr>
            <a:r>
              <a:rPr kumimoji="0" lang="en-US" sz="2800" b="1" i="0" u="none" strike="noStrike" kern="0" cap="none" spc="0" normalizeH="0" baseline="0" noProof="0" dirty="0">
                <a:ln>
                  <a:noFill/>
                </a:ln>
                <a:solidFill>
                  <a:srgbClr val="184666"/>
                </a:solidFill>
                <a:effectLst/>
                <a:uLnTx/>
                <a:uFillTx/>
                <a:latin typeface="Calibri"/>
                <a:cs typeface="Calibri"/>
                <a:sym typeface="Calibri"/>
              </a:rPr>
              <a:t>Market support program - </a:t>
            </a:r>
            <a:r>
              <a:rPr kumimoji="0" lang="en-US" sz="2000" b="0" i="0" u="none" strike="noStrike" kern="0" cap="none" spc="0" normalizeH="0" baseline="0" noProof="0" dirty="0">
                <a:ln>
                  <a:noFill/>
                </a:ln>
                <a:solidFill>
                  <a:srgbClr val="184666"/>
                </a:solidFill>
                <a:effectLst/>
                <a:uLnTx/>
                <a:uFillTx/>
                <a:latin typeface="Calibri"/>
                <a:cs typeface="Calibri"/>
                <a:sym typeface="Calibri"/>
              </a:rPr>
              <a:t>focused on </a:t>
            </a:r>
            <a:r>
              <a:rPr kumimoji="0" lang="en-US" sz="2000" b="0" i="0" u="none" strike="noStrike" kern="0" cap="none" spc="0" normalizeH="0" baseline="0" noProof="0" dirty="0">
                <a:ln>
                  <a:noFill/>
                </a:ln>
                <a:solidFill>
                  <a:srgbClr val="184666"/>
                </a:solidFill>
                <a:effectLst/>
                <a:uLnTx/>
                <a:uFillTx/>
                <a:latin typeface="Calibri"/>
                <a:cs typeface="Calibri"/>
                <a:sym typeface="Arial"/>
              </a:rPr>
              <a:t>new program design with the potential to scale without long-term investments from CPUC funds</a:t>
            </a:r>
            <a:endParaRPr kumimoji="0" lang="en-US" sz="2000" b="0" i="0" u="none" strike="noStrike" kern="0" cap="none" spc="0" normalizeH="0" baseline="0" noProof="0" dirty="0">
              <a:ln>
                <a:noFill/>
              </a:ln>
              <a:solidFill>
                <a:srgbClr val="184666"/>
              </a:solidFill>
              <a:effectLst/>
              <a:uLnTx/>
              <a:uFillTx/>
              <a:latin typeface="Calibri"/>
              <a:cs typeface="Calibri"/>
              <a:sym typeface="Calibri"/>
            </a:endParaRPr>
          </a:p>
          <a:p>
            <a:pPr marL="0" marR="0" lvl="0" indent="0" algn="l" defTabSz="914400" rtl="0" eaLnBrk="1" fontAlgn="auto" latinLnBrk="0" hangingPunct="1">
              <a:lnSpc>
                <a:spcPct val="100000"/>
              </a:lnSpc>
              <a:spcBef>
                <a:spcPts val="1000"/>
              </a:spcBef>
              <a:spcAft>
                <a:spcPts val="200"/>
              </a:spcAft>
              <a:buClr>
                <a:srgbClr val="000000"/>
              </a:buClr>
              <a:buSzPts val="2800"/>
              <a:buFont typeface="Arial"/>
              <a:buNone/>
              <a:tabLst/>
              <a:defRPr/>
            </a:pPr>
            <a:r>
              <a:rPr kumimoji="0" lang="en-US" sz="2800" b="1" i="0" u="none" strike="noStrike" kern="0" cap="none" spc="0" normalizeH="0" baseline="0" noProof="0" dirty="0">
                <a:ln>
                  <a:noFill/>
                </a:ln>
                <a:solidFill>
                  <a:srgbClr val="184666"/>
                </a:solidFill>
                <a:effectLst/>
                <a:uLnTx/>
                <a:uFillTx/>
                <a:latin typeface="Calibri"/>
                <a:cs typeface="Calibri"/>
                <a:sym typeface="Calibri"/>
              </a:rPr>
              <a:t>Integrates equity at an implementation level</a:t>
            </a:r>
            <a:endParaRPr kumimoji="0" sz="2800" b="1" i="0" u="none" strike="noStrike" kern="0" cap="none" spc="0" normalizeH="0" baseline="0" noProof="0" dirty="0">
              <a:ln>
                <a:noFill/>
              </a:ln>
              <a:solidFill>
                <a:srgbClr val="184666"/>
              </a:solidFill>
              <a:effectLst/>
              <a:uLnTx/>
              <a:uFillTx/>
              <a:latin typeface="Calibri"/>
              <a:cs typeface="Calibri"/>
              <a:sym typeface="Arial"/>
            </a:endParaRPr>
          </a:p>
        </p:txBody>
      </p:sp>
    </p:spTree>
    <p:extLst>
      <p:ext uri="{BB962C8B-B14F-4D97-AF65-F5344CB8AC3E}">
        <p14:creationId xmlns:p14="http://schemas.microsoft.com/office/powerpoint/2010/main" val="1503243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6F0DA-0780-0E40-A2E6-1CBA24797AEF}"/>
              </a:ext>
            </a:extLst>
          </p:cNvPr>
          <p:cNvSpPr>
            <a:spLocks noGrp="1"/>
          </p:cNvSpPr>
          <p:nvPr>
            <p:ph type="title"/>
          </p:nvPr>
        </p:nvSpPr>
        <p:spPr>
          <a:xfrm>
            <a:off x="1193446" y="2645479"/>
            <a:ext cx="10109376" cy="1346600"/>
          </a:xfrm>
        </p:spPr>
        <p:txBody>
          <a:bodyPr/>
          <a:lstStyle/>
          <a:p>
            <a:br>
              <a:rPr lang="en-US" dirty="0"/>
            </a:br>
            <a:br>
              <a:rPr lang="en-US" dirty="0"/>
            </a:br>
            <a:br>
              <a:rPr lang="en-US" dirty="0"/>
            </a:br>
            <a:br>
              <a:rPr lang="en-US" dirty="0"/>
            </a:br>
            <a:br>
              <a:rPr lang="en-US" dirty="0"/>
            </a:br>
            <a:br>
              <a:rPr lang="en-US" dirty="0"/>
            </a:br>
            <a:br>
              <a:rPr lang="en-US" dirty="0"/>
            </a:br>
            <a:r>
              <a:rPr lang="en-US" dirty="0"/>
              <a:t>Questions?</a:t>
            </a:r>
            <a:br>
              <a:rPr lang="en-US" dirty="0"/>
            </a:br>
            <a:r>
              <a:rPr lang="en-US" dirty="0"/>
              <a:t>Jenny Berg</a:t>
            </a:r>
            <a:br>
              <a:rPr lang="en-US" dirty="0"/>
            </a:br>
            <a:r>
              <a:rPr lang="en-US" dirty="0"/>
              <a:t>jberg@bayareametro.gov</a:t>
            </a:r>
          </a:p>
        </p:txBody>
      </p:sp>
    </p:spTree>
    <p:extLst>
      <p:ext uri="{BB962C8B-B14F-4D97-AF65-F5344CB8AC3E}">
        <p14:creationId xmlns:p14="http://schemas.microsoft.com/office/powerpoint/2010/main" val="410563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7E458B-C923-4B9D-9FAF-B689EE91582C}"/>
              </a:ext>
            </a:extLst>
          </p:cNvPr>
          <p:cNvSpPr>
            <a:spLocks noGrp="1"/>
          </p:cNvSpPr>
          <p:nvPr>
            <p:ph type="ctrTitle"/>
          </p:nvPr>
        </p:nvSpPr>
        <p:spPr>
          <a:xfrm>
            <a:off x="2154475" y="1740531"/>
            <a:ext cx="9452975" cy="1919158"/>
          </a:xfrm>
        </p:spPr>
        <p:txBody>
          <a:bodyPr>
            <a:noAutofit/>
          </a:bodyPr>
          <a:lstStyle/>
          <a:p>
            <a:r>
              <a:rPr lang="en-US" sz="3600">
                <a:effectLst>
                  <a:outerShdw blurRad="38100" dist="38100" dir="2700000" algn="tl">
                    <a:srgbClr val="000000">
                      <a:alpha val="43137"/>
                    </a:srgbClr>
                  </a:outerShdw>
                </a:effectLst>
              </a:rPr>
              <a:t>PG&amp;E Preliminary Portfolio Segmentation Strategy</a:t>
            </a:r>
          </a:p>
        </p:txBody>
      </p:sp>
      <p:sp>
        <p:nvSpPr>
          <p:cNvPr id="5" name="Subtitle 4">
            <a:extLst>
              <a:ext uri="{FF2B5EF4-FFF2-40B4-BE49-F238E27FC236}">
                <a16:creationId xmlns:a16="http://schemas.microsoft.com/office/drawing/2014/main" id="{7A52098C-495F-498F-AF4C-67C24D379129}"/>
              </a:ext>
            </a:extLst>
          </p:cNvPr>
          <p:cNvSpPr>
            <a:spLocks noGrp="1"/>
          </p:cNvSpPr>
          <p:nvPr>
            <p:ph type="subTitle" idx="1"/>
          </p:nvPr>
        </p:nvSpPr>
        <p:spPr/>
        <p:txBody>
          <a:bodyPr/>
          <a:lstStyle/>
          <a:p>
            <a:r>
              <a:rPr lang="en-US"/>
              <a:t>September 2, 2021</a:t>
            </a:r>
          </a:p>
        </p:txBody>
      </p:sp>
    </p:spTree>
    <p:extLst>
      <p:ext uri="{BB962C8B-B14F-4D97-AF65-F5344CB8AC3E}">
        <p14:creationId xmlns:p14="http://schemas.microsoft.com/office/powerpoint/2010/main" val="75455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1A: Important Updates; and  CAEECC Planning &amp; Procedures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58C646B-25E0-C14A-BA4B-4B361404E5AC}"/>
              </a:ext>
            </a:extLst>
          </p:cNvPr>
          <p:cNvSpPr>
            <a:spLocks noGrp="1"/>
          </p:cNvSpPr>
          <p:nvPr>
            <p:ph type="sldNum" sz="quarter" idx="12"/>
          </p:nvPr>
        </p:nvSpPr>
        <p:spPr/>
        <p:txBody>
          <a:bodyPr/>
          <a:lstStyle/>
          <a:p>
            <a:fld id="{B52D1F0E-ADB9-054E-881E-D5691EC4F528}" type="slidenum">
              <a:rPr lang="en-US" smtClean="0"/>
              <a:t>4</a:t>
            </a:fld>
            <a:endParaRPr lang="en-US"/>
          </a:p>
        </p:txBody>
      </p:sp>
    </p:spTree>
    <p:extLst>
      <p:ext uri="{BB962C8B-B14F-4D97-AF65-F5344CB8AC3E}">
        <p14:creationId xmlns:p14="http://schemas.microsoft.com/office/powerpoint/2010/main" val="4083579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A9BFF-06AA-471A-80FB-81AF79918874}"/>
              </a:ext>
            </a:extLst>
          </p:cNvPr>
          <p:cNvSpPr>
            <a:spLocks noGrp="1"/>
          </p:cNvSpPr>
          <p:nvPr>
            <p:ph type="title"/>
          </p:nvPr>
        </p:nvSpPr>
        <p:spPr/>
        <p:txBody>
          <a:bodyPr/>
          <a:lstStyle/>
          <a:p>
            <a:r>
              <a:rPr lang="en-US"/>
              <a:t>PG&amp;E’s Approach to Segmentation</a:t>
            </a:r>
          </a:p>
        </p:txBody>
      </p:sp>
      <p:grpSp>
        <p:nvGrpSpPr>
          <p:cNvPr id="6" name="Group 5">
            <a:extLst>
              <a:ext uri="{FF2B5EF4-FFF2-40B4-BE49-F238E27FC236}">
                <a16:creationId xmlns:a16="http://schemas.microsoft.com/office/drawing/2014/main" id="{28DEC605-CD4E-4C7F-9926-6C5827F81A42}"/>
              </a:ext>
            </a:extLst>
          </p:cNvPr>
          <p:cNvGrpSpPr/>
          <p:nvPr/>
        </p:nvGrpSpPr>
        <p:grpSpPr>
          <a:xfrm>
            <a:off x="1465911" y="1362966"/>
            <a:ext cx="9623424" cy="5345228"/>
            <a:chOff x="2344100" y="1362966"/>
            <a:chExt cx="9623424" cy="5345228"/>
          </a:xfrm>
        </p:grpSpPr>
        <p:sp>
          <p:nvSpPr>
            <p:cNvPr id="7" name="Freeform: Shape 6">
              <a:extLst>
                <a:ext uri="{FF2B5EF4-FFF2-40B4-BE49-F238E27FC236}">
                  <a16:creationId xmlns:a16="http://schemas.microsoft.com/office/drawing/2014/main" id="{FCE1CE27-30CF-438E-AD20-99B3571A74DC}"/>
                </a:ext>
              </a:extLst>
            </p:cNvPr>
            <p:cNvSpPr/>
            <p:nvPr/>
          </p:nvSpPr>
          <p:spPr>
            <a:xfrm>
              <a:off x="2640644" y="1684223"/>
              <a:ext cx="9326880" cy="2224089"/>
            </a:xfrm>
            <a:custGeom>
              <a:avLst/>
              <a:gdLst>
                <a:gd name="connsiteX0" fmla="*/ 0 w 7117085"/>
                <a:gd name="connsiteY0" fmla="*/ 0 h 2224089"/>
                <a:gd name="connsiteX1" fmla="*/ 7117085 w 7117085"/>
                <a:gd name="connsiteY1" fmla="*/ 0 h 2224089"/>
                <a:gd name="connsiteX2" fmla="*/ 7117085 w 7117085"/>
                <a:gd name="connsiteY2" fmla="*/ 2224089 h 2224089"/>
                <a:gd name="connsiteX3" fmla="*/ 0 w 7117085"/>
                <a:gd name="connsiteY3" fmla="*/ 2224089 h 2224089"/>
                <a:gd name="connsiteX4" fmla="*/ 0 w 7117085"/>
                <a:gd name="connsiteY4" fmla="*/ 0 h 22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7085" h="2224089">
                  <a:moveTo>
                    <a:pt x="0" y="0"/>
                  </a:moveTo>
                  <a:lnTo>
                    <a:pt x="7117085" y="0"/>
                  </a:lnTo>
                  <a:lnTo>
                    <a:pt x="7117085" y="2224089"/>
                  </a:lnTo>
                  <a:lnTo>
                    <a:pt x="0" y="2224089"/>
                  </a:lnTo>
                  <a:lnTo>
                    <a:pt x="0" y="0"/>
                  </a:lnTo>
                  <a:close/>
                </a:path>
              </a:pathLst>
            </a:custGeom>
            <a:solidFill>
              <a:srgbClr val="FFDFD5">
                <a:alpha val="40000"/>
              </a:srgbClr>
            </a:solidFill>
            <a:ln>
              <a:solidFill>
                <a:srgbClr val="FF663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50645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a:ln>
                    <a:noFill/>
                  </a:ln>
                  <a:solidFill>
                    <a:srgbClr val="0089C4">
                      <a:hueOff val="0"/>
                      <a:satOff val="0"/>
                      <a:lumOff val="0"/>
                      <a:alphaOff val="0"/>
                    </a:srgbClr>
                  </a:solidFill>
                  <a:effectLst/>
                  <a:uLnTx/>
                  <a:uFillTx/>
                  <a:latin typeface="Bahnschrift" panose="020B0502040204020203" pitchFamily="34" charset="0"/>
                  <a:ea typeface="+mn-ea"/>
                  <a:cs typeface="+mn-cs"/>
                </a:rPr>
                <a:t>PG&amp;E recognizes the importance of the new EE paradigm created by portfolio segmentation and embraces the opportunity to align EE program objectives with policy objectives.</a:t>
              </a:r>
              <a:endParaRPr kumimoji="0" lang="en-US" sz="2800" b="1" i="0" u="none" strike="noStrike" kern="1200" cap="none" spc="0" normalizeH="0" baseline="0" noProof="0">
                <a:ln>
                  <a:noFill/>
                </a:ln>
                <a:solidFill>
                  <a:srgbClr val="0089C4">
                    <a:hueOff val="0"/>
                    <a:satOff val="0"/>
                    <a:lumOff val="0"/>
                    <a:alphaOff val="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6BF8976-3A0C-4F5C-89CF-3E674C0D5C6E}"/>
                </a:ext>
              </a:extLst>
            </p:cNvPr>
            <p:cNvSpPr/>
            <p:nvPr/>
          </p:nvSpPr>
          <p:spPr>
            <a:xfrm>
              <a:off x="2344100" y="1362966"/>
              <a:ext cx="1556862" cy="2335293"/>
            </a:xfrm>
            <a:prstGeom prst="rect">
              <a:avLst/>
            </a:prstGeom>
            <a:solidFill>
              <a:srgbClr val="FF6633"/>
            </a:solidFill>
            <a:ln w="38100">
              <a:solidFill>
                <a:schemeClr val="bg1"/>
              </a:solidFill>
            </a:ln>
          </p:spPr>
          <p:style>
            <a:lnRef idx="0">
              <a:scrgbClr r="0" g="0" b="0"/>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F40E7F7E-D9EA-4337-9950-4BDEC6565A93}"/>
                </a:ext>
              </a:extLst>
            </p:cNvPr>
            <p:cNvSpPr/>
            <p:nvPr/>
          </p:nvSpPr>
          <p:spPr>
            <a:xfrm>
              <a:off x="2640644" y="4484105"/>
              <a:ext cx="9326880" cy="2224089"/>
            </a:xfrm>
            <a:custGeom>
              <a:avLst/>
              <a:gdLst>
                <a:gd name="connsiteX0" fmla="*/ 0 w 7117085"/>
                <a:gd name="connsiteY0" fmla="*/ 0 h 2224089"/>
                <a:gd name="connsiteX1" fmla="*/ 7117085 w 7117085"/>
                <a:gd name="connsiteY1" fmla="*/ 0 h 2224089"/>
                <a:gd name="connsiteX2" fmla="*/ 7117085 w 7117085"/>
                <a:gd name="connsiteY2" fmla="*/ 2224089 h 2224089"/>
                <a:gd name="connsiteX3" fmla="*/ 0 w 7117085"/>
                <a:gd name="connsiteY3" fmla="*/ 2224089 h 2224089"/>
                <a:gd name="connsiteX4" fmla="*/ 0 w 7117085"/>
                <a:gd name="connsiteY4" fmla="*/ 0 h 22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7085" h="2224089">
                  <a:moveTo>
                    <a:pt x="0" y="0"/>
                  </a:moveTo>
                  <a:lnTo>
                    <a:pt x="7117085" y="0"/>
                  </a:lnTo>
                  <a:lnTo>
                    <a:pt x="7117085" y="2224089"/>
                  </a:lnTo>
                  <a:lnTo>
                    <a:pt x="0" y="2224089"/>
                  </a:lnTo>
                  <a:lnTo>
                    <a:pt x="0" y="0"/>
                  </a:lnTo>
                  <a:close/>
                </a:path>
              </a:pathLst>
            </a:custGeom>
            <a:solidFill>
              <a:srgbClr val="FFDFD5">
                <a:alpha val="40000"/>
              </a:srgbClr>
            </a:solidFill>
            <a:ln>
              <a:solidFill>
                <a:srgbClr val="FF663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50645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a:ln>
                    <a:noFill/>
                  </a:ln>
                  <a:solidFill>
                    <a:srgbClr val="0089C4">
                      <a:hueOff val="0"/>
                      <a:satOff val="0"/>
                      <a:lumOff val="0"/>
                      <a:alphaOff val="0"/>
                    </a:srgbClr>
                  </a:solidFill>
                  <a:effectLst/>
                  <a:uLnTx/>
                  <a:uFillTx/>
                  <a:latin typeface="Bahnschrift" panose="020B0502040204020203" pitchFamily="34" charset="0"/>
                  <a:ea typeface="+mn-ea"/>
                  <a:cs typeface="+mn-cs"/>
                </a:rPr>
                <a:t>Portfolio segments can help us go beyond the short-term delivery of cost-effective energy savings and better serve our triple bottom line of people, planet, and California’s prosperity.</a:t>
              </a:r>
            </a:p>
          </p:txBody>
        </p:sp>
        <p:sp>
          <p:nvSpPr>
            <p:cNvPr id="10" name="Rectangle 9">
              <a:extLst>
                <a:ext uri="{FF2B5EF4-FFF2-40B4-BE49-F238E27FC236}">
                  <a16:creationId xmlns:a16="http://schemas.microsoft.com/office/drawing/2014/main" id="{50E2D212-6710-4099-A62B-966C13C0E053}"/>
                </a:ext>
              </a:extLst>
            </p:cNvPr>
            <p:cNvSpPr/>
            <p:nvPr/>
          </p:nvSpPr>
          <p:spPr>
            <a:xfrm>
              <a:off x="2344100" y="4162847"/>
              <a:ext cx="1556862" cy="2335293"/>
            </a:xfrm>
            <a:prstGeom prst="rect">
              <a:avLst/>
            </a:prstGeom>
            <a:solidFill>
              <a:srgbClr val="FF6633"/>
            </a:solidFill>
            <a:ln w="38100">
              <a:solidFill>
                <a:schemeClr val="bg1"/>
              </a:solidFill>
            </a:ln>
          </p:spPr>
          <p:style>
            <a:lnRef idx="0">
              <a:scrgbClr r="0" g="0" b="0"/>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grpSp>
      <p:pic>
        <p:nvPicPr>
          <p:cNvPr id="12" name="Graphic 11" descr="Lightbulb and gear">
            <a:extLst>
              <a:ext uri="{FF2B5EF4-FFF2-40B4-BE49-F238E27FC236}">
                <a16:creationId xmlns:a16="http://schemas.microsoft.com/office/drawing/2014/main" id="{701D50C5-5CF3-48E4-A3DB-1CE3F6FDA9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1422" y="2027692"/>
            <a:ext cx="1005840" cy="1005840"/>
          </a:xfrm>
          <a:prstGeom prst="rect">
            <a:avLst/>
          </a:prstGeom>
          <a:effectLst>
            <a:outerShdw blurRad="63500" sx="102000" sy="102000" algn="ctr" rotWithShape="0">
              <a:prstClr val="black">
                <a:alpha val="40000"/>
              </a:prstClr>
            </a:outerShdw>
          </a:effectLst>
        </p:spPr>
      </p:pic>
      <p:pic>
        <p:nvPicPr>
          <p:cNvPr id="14" name="Graphic 13" descr="Map compass">
            <a:extLst>
              <a:ext uri="{FF2B5EF4-FFF2-40B4-BE49-F238E27FC236}">
                <a16:creationId xmlns:a16="http://schemas.microsoft.com/office/drawing/2014/main" id="{02BCE6A1-4812-4AA9-8005-57EE2F9754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1422" y="4827573"/>
            <a:ext cx="1005840" cy="10058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143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A9BFF-06AA-471A-80FB-81AF79918874}"/>
              </a:ext>
            </a:extLst>
          </p:cNvPr>
          <p:cNvSpPr>
            <a:spLocks noGrp="1"/>
          </p:cNvSpPr>
          <p:nvPr>
            <p:ph type="title"/>
          </p:nvPr>
        </p:nvSpPr>
        <p:spPr/>
        <p:txBody>
          <a:bodyPr/>
          <a:lstStyle/>
          <a:p>
            <a:r>
              <a:rPr lang="en-US"/>
              <a:t>Preliminary PG&amp;E Segmentation Strategy</a:t>
            </a:r>
          </a:p>
        </p:txBody>
      </p:sp>
      <p:graphicFrame>
        <p:nvGraphicFramePr>
          <p:cNvPr id="14" name="Diagram 13">
            <a:extLst>
              <a:ext uri="{FF2B5EF4-FFF2-40B4-BE49-F238E27FC236}">
                <a16:creationId xmlns:a16="http://schemas.microsoft.com/office/drawing/2014/main" id="{3D6B37BC-5659-4F97-86B5-1907DA6E94A3}"/>
              </a:ext>
            </a:extLst>
          </p:cNvPr>
          <p:cNvGraphicFramePr/>
          <p:nvPr/>
        </p:nvGraphicFramePr>
        <p:xfrm>
          <a:off x="424541" y="1059254"/>
          <a:ext cx="11478988" cy="579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EB413C3C-98F0-419C-B73B-7A8DE34F83F4}"/>
              </a:ext>
            </a:extLst>
          </p:cNvPr>
          <p:cNvGrpSpPr/>
          <p:nvPr/>
        </p:nvGrpSpPr>
        <p:grpSpPr>
          <a:xfrm>
            <a:off x="661180" y="1583609"/>
            <a:ext cx="731520" cy="731520"/>
            <a:chOff x="6700838" y="1806576"/>
            <a:chExt cx="217488" cy="244475"/>
          </a:xfrm>
          <a:solidFill>
            <a:schemeClr val="bg1"/>
          </a:solidFill>
          <a:effectLst>
            <a:outerShdw blurRad="63500" sx="102000" sy="102000" algn="ctr" rotWithShape="0">
              <a:prstClr val="black">
                <a:alpha val="40000"/>
              </a:prstClr>
            </a:outerShdw>
          </a:effectLst>
        </p:grpSpPr>
        <p:sp>
          <p:nvSpPr>
            <p:cNvPr id="16" name="Freeform 266">
              <a:extLst>
                <a:ext uri="{FF2B5EF4-FFF2-40B4-BE49-F238E27FC236}">
                  <a16:creationId xmlns:a16="http://schemas.microsoft.com/office/drawing/2014/main" id="{585B7E0E-E655-4EF8-81E4-C645D9371A3D}"/>
                </a:ext>
              </a:extLst>
            </p:cNvPr>
            <p:cNvSpPr>
              <a:spLocks/>
            </p:cNvSpPr>
            <p:nvPr/>
          </p:nvSpPr>
          <p:spPr bwMode="auto">
            <a:xfrm>
              <a:off x="6805613" y="1825626"/>
              <a:ext cx="84138" cy="90488"/>
            </a:xfrm>
            <a:custGeom>
              <a:avLst/>
              <a:gdLst>
                <a:gd name="T0" fmla="*/ 0 w 93"/>
                <a:gd name="T1" fmla="*/ 41 h 99"/>
                <a:gd name="T2" fmla="*/ 36 w 93"/>
                <a:gd name="T3" fmla="*/ 50 h 99"/>
                <a:gd name="T4" fmla="*/ 43 w 93"/>
                <a:gd name="T5" fmla="*/ 99 h 99"/>
                <a:gd name="T6" fmla="*/ 93 w 93"/>
                <a:gd name="T7" fmla="*/ 52 h 99"/>
                <a:gd name="T8" fmla="*/ 45 w 93"/>
                <a:gd name="T9" fmla="*/ 0 h 99"/>
                <a:gd name="T10" fmla="*/ 0 w 93"/>
                <a:gd name="T11" fmla="*/ 41 h 99"/>
              </a:gdLst>
              <a:ahLst/>
              <a:cxnLst>
                <a:cxn ang="0">
                  <a:pos x="T0" y="T1"/>
                </a:cxn>
                <a:cxn ang="0">
                  <a:pos x="T2" y="T3"/>
                </a:cxn>
                <a:cxn ang="0">
                  <a:pos x="T4" y="T5"/>
                </a:cxn>
                <a:cxn ang="0">
                  <a:pos x="T6" y="T7"/>
                </a:cxn>
                <a:cxn ang="0">
                  <a:pos x="T8" y="T9"/>
                </a:cxn>
                <a:cxn ang="0">
                  <a:pos x="T10" y="T11"/>
                </a:cxn>
              </a:cxnLst>
              <a:rect l="0" t="0" r="r" b="b"/>
              <a:pathLst>
                <a:path w="93" h="99">
                  <a:moveTo>
                    <a:pt x="0" y="41"/>
                  </a:moveTo>
                  <a:cubicBezTo>
                    <a:pt x="13" y="37"/>
                    <a:pt x="26" y="40"/>
                    <a:pt x="36" y="50"/>
                  </a:cubicBezTo>
                  <a:cubicBezTo>
                    <a:pt x="47" y="62"/>
                    <a:pt x="49" y="81"/>
                    <a:pt x="43" y="99"/>
                  </a:cubicBezTo>
                  <a:cubicBezTo>
                    <a:pt x="58" y="82"/>
                    <a:pt x="74" y="66"/>
                    <a:pt x="93" y="52"/>
                  </a:cubicBezTo>
                  <a:cubicBezTo>
                    <a:pt x="45" y="0"/>
                    <a:pt x="45" y="0"/>
                    <a:pt x="45" y="0"/>
                  </a:cubicBezTo>
                  <a:cubicBezTo>
                    <a:pt x="28" y="12"/>
                    <a:pt x="14" y="26"/>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sp>
          <p:nvSpPr>
            <p:cNvPr id="17" name="Freeform 267">
              <a:extLst>
                <a:ext uri="{FF2B5EF4-FFF2-40B4-BE49-F238E27FC236}">
                  <a16:creationId xmlns:a16="http://schemas.microsoft.com/office/drawing/2014/main" id="{F9FF979F-AB0E-4D5A-9F65-F6FC60062EC4}"/>
                </a:ext>
              </a:extLst>
            </p:cNvPr>
            <p:cNvSpPr>
              <a:spLocks noEditPoints="1"/>
            </p:cNvSpPr>
            <p:nvPr/>
          </p:nvSpPr>
          <p:spPr bwMode="auto">
            <a:xfrm>
              <a:off x="6788150" y="1885951"/>
              <a:ext cx="38100" cy="44450"/>
            </a:xfrm>
            <a:custGeom>
              <a:avLst/>
              <a:gdLst>
                <a:gd name="T0" fmla="*/ 35 w 42"/>
                <a:gd name="T1" fmla="*/ 21 h 49"/>
                <a:gd name="T2" fmla="*/ 19 w 42"/>
                <a:gd name="T3" fmla="*/ 20 h 49"/>
                <a:gd name="T4" fmla="*/ 10 w 42"/>
                <a:gd name="T5" fmla="*/ 10 h 49"/>
                <a:gd name="T6" fmla="*/ 16 w 42"/>
                <a:gd name="T7" fmla="*/ 7 h 49"/>
                <a:gd name="T8" fmla="*/ 15 w 42"/>
                <a:gd name="T9" fmla="*/ 0 h 49"/>
                <a:gd name="T10" fmla="*/ 5 w 42"/>
                <a:gd name="T11" fmla="*/ 6 h 49"/>
                <a:gd name="T12" fmla="*/ 2 w 42"/>
                <a:gd name="T13" fmla="*/ 2 h 49"/>
                <a:gd name="T14" fmla="*/ 0 w 42"/>
                <a:gd name="T15" fmla="*/ 5 h 49"/>
                <a:gd name="T16" fmla="*/ 4 w 42"/>
                <a:gd name="T17" fmla="*/ 8 h 49"/>
                <a:gd name="T18" fmla="*/ 6 w 42"/>
                <a:gd name="T19" fmla="*/ 27 h 49"/>
                <a:gd name="T20" fmla="*/ 21 w 42"/>
                <a:gd name="T21" fmla="*/ 28 h 49"/>
                <a:gd name="T22" fmla="*/ 31 w 42"/>
                <a:gd name="T23" fmla="*/ 38 h 49"/>
                <a:gd name="T24" fmla="*/ 23 w 42"/>
                <a:gd name="T25" fmla="*/ 42 h 49"/>
                <a:gd name="T26" fmla="*/ 24 w 42"/>
                <a:gd name="T27" fmla="*/ 49 h 49"/>
                <a:gd name="T28" fmla="*/ 35 w 42"/>
                <a:gd name="T29" fmla="*/ 43 h 49"/>
                <a:gd name="T30" fmla="*/ 40 w 42"/>
                <a:gd name="T31" fmla="*/ 48 h 49"/>
                <a:gd name="T32" fmla="*/ 42 w 42"/>
                <a:gd name="T33" fmla="*/ 45 h 49"/>
                <a:gd name="T34" fmla="*/ 37 w 42"/>
                <a:gd name="T35" fmla="*/ 40 h 49"/>
                <a:gd name="T36" fmla="*/ 35 w 42"/>
                <a:gd name="T37" fmla="*/ 21 h 49"/>
                <a:gd name="T38" fmla="*/ 10 w 42"/>
                <a:gd name="T39" fmla="*/ 22 h 49"/>
                <a:gd name="T40" fmla="*/ 8 w 42"/>
                <a:gd name="T41" fmla="*/ 13 h 49"/>
                <a:gd name="T42" fmla="*/ 17 w 42"/>
                <a:gd name="T43" fmla="*/ 22 h 49"/>
                <a:gd name="T44" fmla="*/ 10 w 42"/>
                <a:gd name="T45" fmla="*/ 22 h 49"/>
                <a:gd name="T46" fmla="*/ 33 w 42"/>
                <a:gd name="T47" fmla="*/ 36 h 49"/>
                <a:gd name="T48" fmla="*/ 24 w 42"/>
                <a:gd name="T49" fmla="*/ 25 h 49"/>
                <a:gd name="T50" fmla="*/ 31 w 42"/>
                <a:gd name="T51" fmla="*/ 26 h 49"/>
                <a:gd name="T52" fmla="*/ 33 w 42"/>
                <a:gd name="T53"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9">
                  <a:moveTo>
                    <a:pt x="35" y="21"/>
                  </a:moveTo>
                  <a:cubicBezTo>
                    <a:pt x="30" y="16"/>
                    <a:pt x="25" y="15"/>
                    <a:pt x="19" y="20"/>
                  </a:cubicBezTo>
                  <a:cubicBezTo>
                    <a:pt x="15" y="16"/>
                    <a:pt x="13" y="14"/>
                    <a:pt x="10" y="10"/>
                  </a:cubicBezTo>
                  <a:cubicBezTo>
                    <a:pt x="11" y="8"/>
                    <a:pt x="13" y="7"/>
                    <a:pt x="16" y="7"/>
                  </a:cubicBezTo>
                  <a:cubicBezTo>
                    <a:pt x="15" y="4"/>
                    <a:pt x="15" y="3"/>
                    <a:pt x="15" y="0"/>
                  </a:cubicBezTo>
                  <a:cubicBezTo>
                    <a:pt x="11" y="1"/>
                    <a:pt x="8" y="2"/>
                    <a:pt x="5" y="6"/>
                  </a:cubicBezTo>
                  <a:cubicBezTo>
                    <a:pt x="4" y="4"/>
                    <a:pt x="4" y="4"/>
                    <a:pt x="2" y="2"/>
                  </a:cubicBezTo>
                  <a:cubicBezTo>
                    <a:pt x="2" y="3"/>
                    <a:pt x="1" y="4"/>
                    <a:pt x="0" y="5"/>
                  </a:cubicBezTo>
                  <a:cubicBezTo>
                    <a:pt x="2" y="6"/>
                    <a:pt x="2" y="7"/>
                    <a:pt x="4" y="8"/>
                  </a:cubicBezTo>
                  <a:cubicBezTo>
                    <a:pt x="0" y="15"/>
                    <a:pt x="1" y="22"/>
                    <a:pt x="6" y="27"/>
                  </a:cubicBezTo>
                  <a:cubicBezTo>
                    <a:pt x="11" y="32"/>
                    <a:pt x="15" y="33"/>
                    <a:pt x="21" y="28"/>
                  </a:cubicBezTo>
                  <a:cubicBezTo>
                    <a:pt x="25" y="32"/>
                    <a:pt x="27" y="34"/>
                    <a:pt x="31" y="38"/>
                  </a:cubicBezTo>
                  <a:cubicBezTo>
                    <a:pt x="29" y="41"/>
                    <a:pt x="26" y="42"/>
                    <a:pt x="23" y="42"/>
                  </a:cubicBezTo>
                  <a:cubicBezTo>
                    <a:pt x="23" y="45"/>
                    <a:pt x="23" y="46"/>
                    <a:pt x="24" y="49"/>
                  </a:cubicBezTo>
                  <a:cubicBezTo>
                    <a:pt x="28" y="49"/>
                    <a:pt x="33" y="47"/>
                    <a:pt x="35" y="43"/>
                  </a:cubicBezTo>
                  <a:cubicBezTo>
                    <a:pt x="37" y="45"/>
                    <a:pt x="38" y="46"/>
                    <a:pt x="40" y="48"/>
                  </a:cubicBezTo>
                  <a:cubicBezTo>
                    <a:pt x="41" y="47"/>
                    <a:pt x="41" y="46"/>
                    <a:pt x="42" y="45"/>
                  </a:cubicBezTo>
                  <a:cubicBezTo>
                    <a:pt x="40" y="43"/>
                    <a:pt x="39" y="42"/>
                    <a:pt x="37" y="40"/>
                  </a:cubicBezTo>
                  <a:cubicBezTo>
                    <a:pt x="41" y="34"/>
                    <a:pt x="40" y="26"/>
                    <a:pt x="35" y="21"/>
                  </a:cubicBezTo>
                  <a:close/>
                  <a:moveTo>
                    <a:pt x="10" y="22"/>
                  </a:moveTo>
                  <a:cubicBezTo>
                    <a:pt x="7" y="18"/>
                    <a:pt x="7" y="15"/>
                    <a:pt x="8" y="13"/>
                  </a:cubicBezTo>
                  <a:cubicBezTo>
                    <a:pt x="11" y="17"/>
                    <a:pt x="13" y="19"/>
                    <a:pt x="17" y="22"/>
                  </a:cubicBezTo>
                  <a:cubicBezTo>
                    <a:pt x="14" y="24"/>
                    <a:pt x="12" y="24"/>
                    <a:pt x="10" y="22"/>
                  </a:cubicBezTo>
                  <a:close/>
                  <a:moveTo>
                    <a:pt x="33" y="36"/>
                  </a:moveTo>
                  <a:cubicBezTo>
                    <a:pt x="29" y="31"/>
                    <a:pt x="28" y="29"/>
                    <a:pt x="24" y="25"/>
                  </a:cubicBezTo>
                  <a:cubicBezTo>
                    <a:pt x="27" y="23"/>
                    <a:pt x="29" y="24"/>
                    <a:pt x="31" y="26"/>
                  </a:cubicBezTo>
                  <a:cubicBezTo>
                    <a:pt x="34" y="29"/>
                    <a:pt x="35" y="32"/>
                    <a:pt x="3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sp>
          <p:nvSpPr>
            <p:cNvPr id="18" name="Freeform 268">
              <a:extLst>
                <a:ext uri="{FF2B5EF4-FFF2-40B4-BE49-F238E27FC236}">
                  <a16:creationId xmlns:a16="http://schemas.microsoft.com/office/drawing/2014/main" id="{DE145808-C9D2-4690-8FC5-B0270F6E4971}"/>
                </a:ext>
              </a:extLst>
            </p:cNvPr>
            <p:cNvSpPr>
              <a:spLocks/>
            </p:cNvSpPr>
            <p:nvPr/>
          </p:nvSpPr>
          <p:spPr bwMode="auto">
            <a:xfrm>
              <a:off x="6726238" y="1900238"/>
              <a:ext cx="84138" cy="90488"/>
            </a:xfrm>
            <a:custGeom>
              <a:avLst/>
              <a:gdLst>
                <a:gd name="T0" fmla="*/ 58 w 93"/>
                <a:gd name="T1" fmla="*/ 49 h 99"/>
                <a:gd name="T2" fmla="*/ 51 w 93"/>
                <a:gd name="T3" fmla="*/ 0 h 99"/>
                <a:gd name="T4" fmla="*/ 0 w 93"/>
                <a:gd name="T5" fmla="*/ 47 h 99"/>
                <a:gd name="T6" fmla="*/ 48 w 93"/>
                <a:gd name="T7" fmla="*/ 99 h 99"/>
                <a:gd name="T8" fmla="*/ 93 w 93"/>
                <a:gd name="T9" fmla="*/ 59 h 99"/>
                <a:gd name="T10" fmla="*/ 58 w 93"/>
                <a:gd name="T11" fmla="*/ 49 h 99"/>
              </a:gdLst>
              <a:ahLst/>
              <a:cxnLst>
                <a:cxn ang="0">
                  <a:pos x="T0" y="T1"/>
                </a:cxn>
                <a:cxn ang="0">
                  <a:pos x="T2" y="T3"/>
                </a:cxn>
                <a:cxn ang="0">
                  <a:pos x="T4" y="T5"/>
                </a:cxn>
                <a:cxn ang="0">
                  <a:pos x="T6" y="T7"/>
                </a:cxn>
                <a:cxn ang="0">
                  <a:pos x="T8" y="T9"/>
                </a:cxn>
                <a:cxn ang="0">
                  <a:pos x="T10" y="T11"/>
                </a:cxn>
              </a:cxnLst>
              <a:rect l="0" t="0" r="r" b="b"/>
              <a:pathLst>
                <a:path w="93" h="99">
                  <a:moveTo>
                    <a:pt x="58" y="49"/>
                  </a:moveTo>
                  <a:cubicBezTo>
                    <a:pt x="47" y="37"/>
                    <a:pt x="45" y="18"/>
                    <a:pt x="51" y="0"/>
                  </a:cubicBezTo>
                  <a:cubicBezTo>
                    <a:pt x="36" y="17"/>
                    <a:pt x="20" y="33"/>
                    <a:pt x="0" y="47"/>
                  </a:cubicBezTo>
                  <a:cubicBezTo>
                    <a:pt x="48" y="99"/>
                    <a:pt x="48" y="99"/>
                    <a:pt x="48" y="99"/>
                  </a:cubicBezTo>
                  <a:cubicBezTo>
                    <a:pt x="65" y="87"/>
                    <a:pt x="80" y="73"/>
                    <a:pt x="93" y="59"/>
                  </a:cubicBezTo>
                  <a:cubicBezTo>
                    <a:pt x="80" y="62"/>
                    <a:pt x="67" y="59"/>
                    <a:pt x="5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sp>
          <p:nvSpPr>
            <p:cNvPr id="19" name="Freeform 269">
              <a:extLst>
                <a:ext uri="{FF2B5EF4-FFF2-40B4-BE49-F238E27FC236}">
                  <a16:creationId xmlns:a16="http://schemas.microsoft.com/office/drawing/2014/main" id="{1AF6F518-A137-40D4-AF3D-326EBF74D2BF}"/>
                </a:ext>
              </a:extLst>
            </p:cNvPr>
            <p:cNvSpPr>
              <a:spLocks noEditPoints="1"/>
            </p:cNvSpPr>
            <p:nvPr/>
          </p:nvSpPr>
          <p:spPr bwMode="auto">
            <a:xfrm>
              <a:off x="6700838" y="1806576"/>
              <a:ext cx="217488" cy="203200"/>
            </a:xfrm>
            <a:custGeom>
              <a:avLst/>
              <a:gdLst>
                <a:gd name="T0" fmla="*/ 166 w 239"/>
                <a:gd name="T1" fmla="*/ 0 h 223"/>
                <a:gd name="T2" fmla="*/ 0 w 239"/>
                <a:gd name="T3" fmla="*/ 145 h 223"/>
                <a:gd name="T4" fmla="*/ 73 w 239"/>
                <a:gd name="T5" fmla="*/ 223 h 223"/>
                <a:gd name="T6" fmla="*/ 239 w 239"/>
                <a:gd name="T7" fmla="*/ 78 h 223"/>
                <a:gd name="T8" fmla="*/ 166 w 239"/>
                <a:gd name="T9" fmla="*/ 0 h 223"/>
                <a:gd name="T10" fmla="*/ 150 w 239"/>
                <a:gd name="T11" fmla="*/ 139 h 223"/>
                <a:gd name="T12" fmla="*/ 147 w 239"/>
                <a:gd name="T13" fmla="*/ 143 h 223"/>
                <a:gd name="T14" fmla="*/ 136 w 239"/>
                <a:gd name="T15" fmla="*/ 155 h 223"/>
                <a:gd name="T16" fmla="*/ 78 w 239"/>
                <a:gd name="T17" fmla="*/ 209 h 223"/>
                <a:gd name="T18" fmla="*/ 76 w 239"/>
                <a:gd name="T19" fmla="*/ 211 h 223"/>
                <a:gd name="T20" fmla="*/ 19 w 239"/>
                <a:gd name="T21" fmla="*/ 150 h 223"/>
                <a:gd name="T22" fmla="*/ 22 w 239"/>
                <a:gd name="T23" fmla="*/ 148 h 223"/>
                <a:gd name="T24" fmla="*/ 88 w 239"/>
                <a:gd name="T25" fmla="*/ 84 h 223"/>
                <a:gd name="T26" fmla="*/ 90 w 239"/>
                <a:gd name="T27" fmla="*/ 81 h 223"/>
                <a:gd name="T28" fmla="*/ 99 w 239"/>
                <a:gd name="T29" fmla="*/ 71 h 223"/>
                <a:gd name="T30" fmla="*/ 158 w 239"/>
                <a:gd name="T31" fmla="*/ 14 h 223"/>
                <a:gd name="T32" fmla="*/ 160 w 239"/>
                <a:gd name="T33" fmla="*/ 13 h 223"/>
                <a:gd name="T34" fmla="*/ 217 w 239"/>
                <a:gd name="T35" fmla="*/ 73 h 223"/>
                <a:gd name="T36" fmla="*/ 214 w 239"/>
                <a:gd name="T37" fmla="*/ 75 h 223"/>
                <a:gd name="T38" fmla="*/ 150 w 239"/>
                <a:gd name="T39" fmla="*/ 13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23">
                  <a:moveTo>
                    <a:pt x="166" y="0"/>
                  </a:moveTo>
                  <a:cubicBezTo>
                    <a:pt x="96" y="36"/>
                    <a:pt x="71" y="109"/>
                    <a:pt x="0" y="145"/>
                  </a:cubicBezTo>
                  <a:cubicBezTo>
                    <a:pt x="24" y="171"/>
                    <a:pt x="49" y="197"/>
                    <a:pt x="73" y="223"/>
                  </a:cubicBezTo>
                  <a:cubicBezTo>
                    <a:pt x="143" y="187"/>
                    <a:pt x="168" y="114"/>
                    <a:pt x="239" y="78"/>
                  </a:cubicBezTo>
                  <a:cubicBezTo>
                    <a:pt x="215" y="52"/>
                    <a:pt x="191" y="26"/>
                    <a:pt x="166" y="0"/>
                  </a:cubicBezTo>
                  <a:close/>
                  <a:moveTo>
                    <a:pt x="150" y="139"/>
                  </a:moveTo>
                  <a:cubicBezTo>
                    <a:pt x="149" y="140"/>
                    <a:pt x="148" y="142"/>
                    <a:pt x="147" y="143"/>
                  </a:cubicBezTo>
                  <a:cubicBezTo>
                    <a:pt x="144" y="148"/>
                    <a:pt x="140" y="152"/>
                    <a:pt x="136" y="155"/>
                  </a:cubicBezTo>
                  <a:cubicBezTo>
                    <a:pt x="119" y="174"/>
                    <a:pt x="101" y="194"/>
                    <a:pt x="78" y="209"/>
                  </a:cubicBezTo>
                  <a:cubicBezTo>
                    <a:pt x="76" y="211"/>
                    <a:pt x="76" y="211"/>
                    <a:pt x="76" y="211"/>
                  </a:cubicBezTo>
                  <a:cubicBezTo>
                    <a:pt x="19" y="150"/>
                    <a:pt x="19" y="150"/>
                    <a:pt x="19" y="150"/>
                  </a:cubicBezTo>
                  <a:cubicBezTo>
                    <a:pt x="22" y="148"/>
                    <a:pt x="22" y="148"/>
                    <a:pt x="22" y="148"/>
                  </a:cubicBezTo>
                  <a:cubicBezTo>
                    <a:pt x="48" y="130"/>
                    <a:pt x="69" y="107"/>
                    <a:pt x="88" y="84"/>
                  </a:cubicBezTo>
                  <a:cubicBezTo>
                    <a:pt x="89" y="83"/>
                    <a:pt x="89" y="82"/>
                    <a:pt x="90" y="81"/>
                  </a:cubicBezTo>
                  <a:cubicBezTo>
                    <a:pt x="93" y="77"/>
                    <a:pt x="96" y="74"/>
                    <a:pt x="99" y="71"/>
                  </a:cubicBezTo>
                  <a:cubicBezTo>
                    <a:pt x="117" y="51"/>
                    <a:pt x="135" y="31"/>
                    <a:pt x="158" y="14"/>
                  </a:cubicBezTo>
                  <a:cubicBezTo>
                    <a:pt x="160" y="13"/>
                    <a:pt x="160" y="13"/>
                    <a:pt x="160" y="13"/>
                  </a:cubicBezTo>
                  <a:cubicBezTo>
                    <a:pt x="217" y="73"/>
                    <a:pt x="217" y="73"/>
                    <a:pt x="217" y="73"/>
                  </a:cubicBezTo>
                  <a:cubicBezTo>
                    <a:pt x="214" y="75"/>
                    <a:pt x="214" y="75"/>
                    <a:pt x="214" y="75"/>
                  </a:cubicBezTo>
                  <a:cubicBezTo>
                    <a:pt x="189" y="94"/>
                    <a:pt x="169" y="117"/>
                    <a:pt x="15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sp>
          <p:nvSpPr>
            <p:cNvPr id="20" name="Freeform 270">
              <a:extLst>
                <a:ext uri="{FF2B5EF4-FFF2-40B4-BE49-F238E27FC236}">
                  <a16:creationId xmlns:a16="http://schemas.microsoft.com/office/drawing/2014/main" id="{FEDB1277-CA0A-47F4-B0B9-F181EEE7BCE1}"/>
                </a:ext>
              </a:extLst>
            </p:cNvPr>
            <p:cNvSpPr>
              <a:spLocks/>
            </p:cNvSpPr>
            <p:nvPr/>
          </p:nvSpPr>
          <p:spPr bwMode="auto">
            <a:xfrm>
              <a:off x="6799263" y="1925638"/>
              <a:ext cx="98425" cy="125413"/>
            </a:xfrm>
            <a:custGeom>
              <a:avLst/>
              <a:gdLst>
                <a:gd name="T0" fmla="*/ 75 w 109"/>
                <a:gd name="T1" fmla="*/ 0 h 138"/>
                <a:gd name="T2" fmla="*/ 53 w 109"/>
                <a:gd name="T3" fmla="*/ 24 h 138"/>
                <a:gd name="T4" fmla="*/ 33 w 109"/>
                <a:gd name="T5" fmla="*/ 47 h 138"/>
                <a:gd name="T6" fmla="*/ 33 w 109"/>
                <a:gd name="T7" fmla="*/ 84 h 138"/>
                <a:gd name="T8" fmla="*/ 0 w 109"/>
                <a:gd name="T9" fmla="*/ 84 h 138"/>
                <a:gd name="T10" fmla="*/ 55 w 109"/>
                <a:gd name="T11" fmla="*/ 138 h 138"/>
                <a:gd name="T12" fmla="*/ 109 w 109"/>
                <a:gd name="T13" fmla="*/ 84 h 138"/>
                <a:gd name="T14" fmla="*/ 76 w 109"/>
                <a:gd name="T15" fmla="*/ 84 h 138"/>
                <a:gd name="T16" fmla="*/ 75 w 10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8">
                  <a:moveTo>
                    <a:pt x="75" y="0"/>
                  </a:moveTo>
                  <a:cubicBezTo>
                    <a:pt x="68" y="8"/>
                    <a:pt x="61" y="16"/>
                    <a:pt x="53" y="24"/>
                  </a:cubicBezTo>
                  <a:cubicBezTo>
                    <a:pt x="47" y="32"/>
                    <a:pt x="40" y="40"/>
                    <a:pt x="33" y="47"/>
                  </a:cubicBezTo>
                  <a:cubicBezTo>
                    <a:pt x="33" y="84"/>
                    <a:pt x="33" y="84"/>
                    <a:pt x="33" y="84"/>
                  </a:cubicBezTo>
                  <a:cubicBezTo>
                    <a:pt x="0" y="84"/>
                    <a:pt x="0" y="84"/>
                    <a:pt x="0" y="84"/>
                  </a:cubicBezTo>
                  <a:cubicBezTo>
                    <a:pt x="55" y="138"/>
                    <a:pt x="55" y="138"/>
                    <a:pt x="55" y="138"/>
                  </a:cubicBezTo>
                  <a:cubicBezTo>
                    <a:pt x="109" y="84"/>
                    <a:pt x="109" y="84"/>
                    <a:pt x="109" y="84"/>
                  </a:cubicBezTo>
                  <a:cubicBezTo>
                    <a:pt x="76" y="84"/>
                    <a:pt x="76" y="84"/>
                    <a:pt x="76" y="84"/>
                  </a:cubicBez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9C4"/>
                </a:solidFill>
                <a:effectLst/>
                <a:uLnTx/>
                <a:uFillTx/>
                <a:latin typeface="Calibri" panose="020F0502020204030204"/>
                <a:ea typeface="+mn-ea"/>
                <a:cs typeface="+mn-cs"/>
              </a:endParaRPr>
            </a:p>
          </p:txBody>
        </p:sp>
      </p:grpSp>
      <p:pic>
        <p:nvPicPr>
          <p:cNvPr id="22" name="Graphic 21" descr="Group">
            <a:extLst>
              <a:ext uri="{FF2B5EF4-FFF2-40B4-BE49-F238E27FC236}">
                <a16:creationId xmlns:a16="http://schemas.microsoft.com/office/drawing/2014/main" id="{035FF411-8D2A-46E6-BE9D-8D6C8D60D5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7732" y="2942470"/>
            <a:ext cx="731520" cy="731520"/>
          </a:xfrm>
          <a:prstGeom prst="rect">
            <a:avLst/>
          </a:prstGeom>
          <a:effectLst>
            <a:outerShdw blurRad="63500" sx="102000" sy="102000" algn="ctr" rotWithShape="0">
              <a:prstClr val="black">
                <a:alpha val="40000"/>
              </a:prstClr>
            </a:outerShdw>
          </a:effectLst>
        </p:spPr>
      </p:pic>
      <p:pic>
        <p:nvPicPr>
          <p:cNvPr id="3" name="Graphic 2" descr="Store">
            <a:extLst>
              <a:ext uri="{FF2B5EF4-FFF2-40B4-BE49-F238E27FC236}">
                <a16:creationId xmlns:a16="http://schemas.microsoft.com/office/drawing/2014/main" id="{0C7C74D5-3527-46D2-9955-4FA447B99D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679" y="4257599"/>
            <a:ext cx="731520" cy="731520"/>
          </a:xfrm>
          <a:prstGeom prst="rect">
            <a:avLst/>
          </a:prstGeom>
          <a:effectLst>
            <a:outerShdw blurRad="63500" sx="102000" sy="102000" algn="ctr" rotWithShape="0">
              <a:prstClr val="black">
                <a:alpha val="40000"/>
              </a:prstClr>
            </a:outerShdw>
          </a:effectLst>
        </p:spPr>
      </p:pic>
      <p:pic>
        <p:nvPicPr>
          <p:cNvPr id="8" name="Graphic 7" descr="List">
            <a:extLst>
              <a:ext uri="{FF2B5EF4-FFF2-40B4-BE49-F238E27FC236}">
                <a16:creationId xmlns:a16="http://schemas.microsoft.com/office/drawing/2014/main" id="{B6BB90B4-E8AA-45AB-B489-68702A8A2D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9454" y="5616460"/>
            <a:ext cx="731520" cy="7315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1378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64D3-F488-4D47-B1E5-17BD02757B2E}"/>
              </a:ext>
            </a:extLst>
          </p:cNvPr>
          <p:cNvSpPr>
            <a:spLocks noGrp="1"/>
          </p:cNvSpPr>
          <p:nvPr>
            <p:ph type="title"/>
          </p:nvPr>
        </p:nvSpPr>
        <p:spPr/>
        <p:txBody>
          <a:bodyPr/>
          <a:lstStyle/>
          <a:p>
            <a:r>
              <a:rPr lang="en-US"/>
              <a:t>A brief case for NC in market support</a:t>
            </a:r>
          </a:p>
        </p:txBody>
      </p:sp>
      <p:sp>
        <p:nvSpPr>
          <p:cNvPr id="6" name="TextBox 5">
            <a:extLst>
              <a:ext uri="{FF2B5EF4-FFF2-40B4-BE49-F238E27FC236}">
                <a16:creationId xmlns:a16="http://schemas.microsoft.com/office/drawing/2014/main" id="{90083A48-7EAF-472D-BFD4-4E2D528ED5FE}"/>
              </a:ext>
            </a:extLst>
          </p:cNvPr>
          <p:cNvSpPr txBox="1"/>
          <p:nvPr/>
        </p:nvSpPr>
        <p:spPr>
          <a:xfrm>
            <a:off x="1431874" y="1225689"/>
            <a:ext cx="10515600"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6633"/>
                </a:solidFill>
                <a:effectLst/>
                <a:uLnTx/>
                <a:uFillTx/>
                <a:latin typeface="Calibri" panose="020F0502020204030204"/>
                <a:ea typeface="+mn-ea"/>
                <a:cs typeface="+mn-cs"/>
              </a:rPr>
              <a:t>How the SW New Construction programs meet the Market Support definition</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The primary objective of the new construction programs is to support the long-term success of the EE new construction market by:</a:t>
            </a:r>
          </a:p>
          <a:p>
            <a:pPr marL="838190" marR="0" lvl="1"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providing EE design assistance to promote the early adoption of future code elements to </a:t>
            </a:r>
            <a:r>
              <a:rPr kumimoji="0" lang="en-US" sz="2000" b="0" i="0" u="sng" strike="noStrike" kern="1200" cap="none" spc="0" normalizeH="0" baseline="0" noProof="0">
                <a:ln>
                  <a:noFill/>
                </a:ln>
                <a:solidFill>
                  <a:srgbClr val="777777"/>
                </a:solidFill>
                <a:effectLst/>
                <a:uLnTx/>
                <a:uFillTx/>
                <a:latin typeface="Calibri" panose="020F0502020204030204"/>
                <a:ea typeface="+mn-ea"/>
                <a:cs typeface="+mn-cs"/>
              </a:rPr>
              <a:t>make long-term changes to standard practices in the new construction market</a:t>
            </a:r>
          </a:p>
          <a:p>
            <a:pPr marL="838190" marR="0" lvl="1"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1200" cap="none" spc="0" normalizeH="0" baseline="0" noProof="0">
                <a:ln>
                  <a:noFill/>
                </a:ln>
                <a:solidFill>
                  <a:srgbClr val="777777"/>
                </a:solidFill>
                <a:effectLst/>
                <a:uLnTx/>
                <a:uFillTx/>
                <a:latin typeface="Calibri" panose="020F0502020204030204"/>
                <a:ea typeface="+mn-ea"/>
                <a:cs typeface="+mn-cs"/>
              </a:rPr>
              <a:t>building partnerships and educating</a:t>
            </a: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 new construction market actors</a:t>
            </a:r>
          </a:p>
          <a:p>
            <a:pPr marL="838190" marR="0" lvl="1"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1200" cap="none" spc="0" normalizeH="0" baseline="0" noProof="0">
                <a:ln>
                  <a:noFill/>
                </a:ln>
                <a:solidFill>
                  <a:srgbClr val="777777"/>
                </a:solidFill>
                <a:effectLst/>
                <a:uLnTx/>
                <a:uFillTx/>
                <a:latin typeface="Calibri" panose="020F0502020204030204"/>
                <a:ea typeface="+mn-ea"/>
                <a:cs typeface="+mn-cs"/>
              </a:rPr>
              <a:t>accelerating adoption of advanced EE technologies</a:t>
            </a:r>
          </a:p>
          <a:p>
            <a:pPr marL="838190" marR="0" lvl="1"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sng" strike="noStrike" kern="1200" cap="none" spc="0" normalizeH="0" baseline="0" noProof="0">
                <a:ln>
                  <a:noFill/>
                </a:ln>
                <a:solidFill>
                  <a:srgbClr val="777777"/>
                </a:solidFill>
                <a:effectLst/>
                <a:uLnTx/>
                <a:uFillTx/>
                <a:latin typeface="Calibri" panose="020F0502020204030204"/>
                <a:ea typeface="+mn-ea"/>
                <a:cs typeface="+mn-cs"/>
              </a:rPr>
              <a:t>driving decarbonization</a:t>
            </a: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 through IDSM</a:t>
            </a:r>
            <a:endParaRPr kumimoji="0" lang="en-US" sz="2000" b="0" i="0" u="sng" strike="noStrike" kern="1200" cap="none" spc="0" normalizeH="0" baseline="0" noProof="0">
              <a:ln>
                <a:noFill/>
              </a:ln>
              <a:solidFill>
                <a:srgbClr val="777777"/>
              </a:solidFill>
              <a:effectLst/>
              <a:uLnTx/>
              <a:uFillTx/>
              <a:latin typeface="Calibri" panose="020F0502020204030204"/>
              <a:ea typeface="+mn-ea"/>
              <a:cs typeface="+mn-cs"/>
            </a:endParaRP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The programs were solicited in the pre-market support segment paradigm and the implementers designed the programs to maximize cost effectiveness, HOWEVER, the primary objective of the programs has always been market support.</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6633"/>
                </a:solidFill>
                <a:effectLst/>
                <a:uLnTx/>
                <a:uFillTx/>
                <a:latin typeface="Calibri" panose="020F0502020204030204"/>
                <a:ea typeface="+mn-ea"/>
                <a:cs typeface="+mn-cs"/>
              </a:rPr>
              <a:t>Why it’s strategically important to have New Construction in Market Support</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Allows implementers to prioritize market support activities over delivering cost-effective energy savings.</a:t>
            </a:r>
          </a:p>
          <a:p>
            <a:pPr marL="380990" marR="0" lvl="0" indent="-38099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777777"/>
                </a:solidFill>
                <a:effectLst/>
                <a:uLnTx/>
                <a:uFillTx/>
                <a:latin typeface="Calibri" panose="020F0502020204030204"/>
                <a:ea typeface="+mn-ea"/>
                <a:cs typeface="+mn-cs"/>
              </a:rPr>
              <a:t>Better support aggressive building codes in future code cycles.</a:t>
            </a:r>
          </a:p>
        </p:txBody>
      </p:sp>
      <p:pic>
        <p:nvPicPr>
          <p:cNvPr id="4" name="Graphic 3" descr="Playbook">
            <a:extLst>
              <a:ext uri="{FF2B5EF4-FFF2-40B4-BE49-F238E27FC236}">
                <a16:creationId xmlns:a16="http://schemas.microsoft.com/office/drawing/2014/main" id="{AC84BEB2-6EE2-4F6F-825B-B172C93D2A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26" y="5094514"/>
            <a:ext cx="1188720" cy="1188720"/>
          </a:xfrm>
          <a:prstGeom prst="rect">
            <a:avLst/>
          </a:prstGeom>
          <a:effectLst>
            <a:outerShdw blurRad="63500" sx="102000" sy="102000" algn="ctr" rotWithShape="0">
              <a:prstClr val="black">
                <a:alpha val="40000"/>
              </a:prstClr>
            </a:outerShdw>
          </a:effectLst>
        </p:spPr>
      </p:pic>
      <p:pic>
        <p:nvPicPr>
          <p:cNvPr id="15" name="Graphic 14" descr="Checklist">
            <a:extLst>
              <a:ext uri="{FF2B5EF4-FFF2-40B4-BE49-F238E27FC236}">
                <a16:creationId xmlns:a16="http://schemas.microsoft.com/office/drawing/2014/main" id="{EA88B099-B452-4F89-B247-96CF8DF9C7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26" y="2430402"/>
            <a:ext cx="1188720" cy="11887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50848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004D-6055-254C-95EC-FAE88BA184C6}"/>
              </a:ext>
            </a:extLst>
          </p:cNvPr>
          <p:cNvSpPr>
            <a:spLocks noGrp="1"/>
          </p:cNvSpPr>
          <p:nvPr>
            <p:ph type="title"/>
          </p:nvPr>
        </p:nvSpPr>
        <p:spPr/>
        <p:txBody>
          <a:bodyPr/>
          <a:lstStyle/>
          <a:p>
            <a:r>
              <a:rPr lang="en-US" dirty="0"/>
              <a:t>Segmentation Discussion Questions</a:t>
            </a:r>
          </a:p>
        </p:txBody>
      </p:sp>
      <p:sp>
        <p:nvSpPr>
          <p:cNvPr id="3" name="Content Placeholder 2">
            <a:extLst>
              <a:ext uri="{FF2B5EF4-FFF2-40B4-BE49-F238E27FC236}">
                <a16:creationId xmlns:a16="http://schemas.microsoft.com/office/drawing/2014/main" id="{4D6159DB-E9B9-6C43-9E33-BACC980D88D6}"/>
              </a:ext>
            </a:extLst>
          </p:cNvPr>
          <p:cNvSpPr>
            <a:spLocks noGrp="1"/>
          </p:cNvSpPr>
          <p:nvPr>
            <p:ph idx="1"/>
          </p:nvPr>
        </p:nvSpPr>
        <p:spPr/>
        <p:txBody>
          <a:bodyPr/>
          <a:lstStyle/>
          <a:p>
            <a:pPr marL="514350" indent="-514350">
              <a:buFont typeface="+mj-lt"/>
              <a:buAutoNum type="arabicPeriod"/>
            </a:pPr>
            <a:r>
              <a:rPr lang="en-US" dirty="0"/>
              <a:t>Do you agree with, and have any specific feedback on the segmentation approaches proposed by SCE, BayREN, and PG&amp;E, respectively?</a:t>
            </a:r>
          </a:p>
          <a:p>
            <a:pPr marL="514350" indent="-514350">
              <a:buFont typeface="+mj-lt"/>
              <a:buAutoNum type="arabicPeriod"/>
            </a:pPr>
            <a:r>
              <a:rPr lang="en-US" dirty="0"/>
              <a:t>PG&amp;E Suggested Discussion Questions:</a:t>
            </a:r>
          </a:p>
          <a:p>
            <a:pPr marL="971550" lvl="1" indent="-514350">
              <a:buFont typeface="+mj-lt"/>
              <a:buAutoNum type="alphaLcParenR"/>
            </a:pPr>
            <a:r>
              <a:rPr lang="en-US" dirty="0"/>
              <a:t>Which segment does EM&amp;V belong in? If multiple, how should these costs be allocated in PA budget advice letters?</a:t>
            </a:r>
          </a:p>
          <a:p>
            <a:pPr marL="971550" lvl="1" indent="-514350">
              <a:buFont typeface="+mj-lt"/>
              <a:buAutoNum type="alphaLcParenR"/>
            </a:pPr>
            <a:r>
              <a:rPr lang="en-US" dirty="0"/>
              <a:t>What do stakeholders expect to see in the 2022-2023 budget advice letters in terms of program segmentation justification?</a:t>
            </a:r>
          </a:p>
          <a:p>
            <a:pPr marL="971550" lvl="1" indent="-514350">
              <a:buFont typeface="+mj-lt"/>
              <a:buAutoNum type="alphaLcParenR"/>
            </a:pPr>
            <a:r>
              <a:rPr lang="en-US" dirty="0"/>
              <a:t>What do stakeholders expect to see in the 2024-2031 EE portfolio applications in terms of program segmentation justification?</a:t>
            </a:r>
          </a:p>
          <a:p>
            <a:endParaRPr lang="en-US" dirty="0"/>
          </a:p>
        </p:txBody>
      </p:sp>
      <p:sp>
        <p:nvSpPr>
          <p:cNvPr id="4" name="Slide Number Placeholder 3">
            <a:extLst>
              <a:ext uri="{FF2B5EF4-FFF2-40B4-BE49-F238E27FC236}">
                <a16:creationId xmlns:a16="http://schemas.microsoft.com/office/drawing/2014/main" id="{0F1627F3-17CD-9C49-AD3B-A55374E3FD2C}"/>
              </a:ext>
            </a:extLst>
          </p:cNvPr>
          <p:cNvSpPr>
            <a:spLocks noGrp="1"/>
          </p:cNvSpPr>
          <p:nvPr>
            <p:ph type="sldNum" sz="quarter" idx="12"/>
          </p:nvPr>
        </p:nvSpPr>
        <p:spPr/>
        <p:txBody>
          <a:bodyPr/>
          <a:lstStyle/>
          <a:p>
            <a:fld id="{B52D1F0E-ADB9-054E-881E-D5691EC4F528}" type="slidenum">
              <a:rPr lang="en-US" smtClean="0"/>
              <a:t>43</a:t>
            </a:fld>
            <a:endParaRPr lang="en-US"/>
          </a:p>
        </p:txBody>
      </p:sp>
    </p:spTree>
    <p:extLst>
      <p:ext uri="{BB962C8B-B14F-4D97-AF65-F5344CB8AC3E}">
        <p14:creationId xmlns:p14="http://schemas.microsoft.com/office/powerpoint/2010/main" val="1292494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Wrap Up &amp; Next Steps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44</a:t>
            </a:fld>
            <a:endParaRPr lang="en-US"/>
          </a:p>
        </p:txBody>
      </p:sp>
    </p:spTree>
    <p:extLst>
      <p:ext uri="{BB962C8B-B14F-4D97-AF65-F5344CB8AC3E}">
        <p14:creationId xmlns:p14="http://schemas.microsoft.com/office/powerpoint/2010/main" val="276779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kern="1200" dirty="0">
                <a:solidFill>
                  <a:schemeClr val="tx1"/>
                </a:solidFill>
                <a:latin typeface="+mj-lt"/>
                <a:ea typeface="+mj-ea"/>
                <a:cs typeface="+mj-cs"/>
              </a:rPr>
              <a:t>6/24 Full CAEECC Meeting Evaluation Survey Results</a:t>
            </a:r>
            <a:endParaRPr lang="en-US" sz="3600" kern="1200" dirty="0">
              <a:solidFill>
                <a:srgbClr val="FF0000"/>
              </a:solidFill>
              <a:latin typeface="+mj-lt"/>
              <a:ea typeface="+mj-ea"/>
              <a:cs typeface="+mj-cs"/>
            </a:endParaRPr>
          </a:p>
        </p:txBody>
      </p:sp>
      <p:sp>
        <p:nvSpPr>
          <p:cNvPr id="4" name="Slide Number Placeholder 3">
            <a:extLst>
              <a:ext uri="{FF2B5EF4-FFF2-40B4-BE49-F238E27FC236}">
                <a16:creationId xmlns:a16="http://schemas.microsoft.com/office/drawing/2014/main" id="{948517C1-2AA4-2342-B5BA-0ED6EC63D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45</a:t>
            </a:fld>
            <a:endParaRPr lang="en-US"/>
          </a:p>
        </p:txBody>
      </p:sp>
      <p:graphicFrame>
        <p:nvGraphicFramePr>
          <p:cNvPr id="5" name="Table 4">
            <a:extLst>
              <a:ext uri="{FF2B5EF4-FFF2-40B4-BE49-F238E27FC236}">
                <a16:creationId xmlns:a16="http://schemas.microsoft.com/office/drawing/2014/main" id="{A815645F-4D82-974E-8EDE-865BCA378540}"/>
              </a:ext>
            </a:extLst>
          </p:cNvPr>
          <p:cNvGraphicFramePr>
            <a:graphicFrameLocks noGrp="1"/>
          </p:cNvGraphicFramePr>
          <p:nvPr>
            <p:extLst>
              <p:ext uri="{D42A27DB-BD31-4B8C-83A1-F6EECF244321}">
                <p14:modId xmlns:p14="http://schemas.microsoft.com/office/powerpoint/2010/main" val="635748186"/>
              </p:ext>
            </p:extLst>
          </p:nvPr>
        </p:nvGraphicFramePr>
        <p:xfrm>
          <a:off x="996463" y="1332500"/>
          <a:ext cx="10046675" cy="4528756"/>
        </p:xfrm>
        <a:graphic>
          <a:graphicData uri="http://schemas.openxmlformats.org/drawingml/2006/table">
            <a:tbl>
              <a:tblPr firstRow="1" bandRow="1">
                <a:tableStyleId>{5C22544A-7EE6-4342-B048-85BDC9FD1C3A}</a:tableStyleId>
              </a:tblPr>
              <a:tblGrid>
                <a:gridCol w="8858737">
                  <a:extLst>
                    <a:ext uri="{9D8B030D-6E8A-4147-A177-3AD203B41FA5}">
                      <a16:colId xmlns:a16="http://schemas.microsoft.com/office/drawing/2014/main" val="387827201"/>
                    </a:ext>
                  </a:extLst>
                </a:gridCol>
                <a:gridCol w="1187938">
                  <a:extLst>
                    <a:ext uri="{9D8B030D-6E8A-4147-A177-3AD203B41FA5}">
                      <a16:colId xmlns:a16="http://schemas.microsoft.com/office/drawing/2014/main" val="2383343630"/>
                    </a:ext>
                  </a:extLst>
                </a:gridCol>
              </a:tblGrid>
              <a:tr h="369389">
                <a:tc>
                  <a:txBody>
                    <a:bodyPr/>
                    <a:lstStyle/>
                    <a:p>
                      <a:pPr algn="l" fontAlgn="t"/>
                      <a:r>
                        <a:rPr lang="en-US" sz="1800" b="1" u="none" strike="noStrike" kern="1200" dirty="0">
                          <a:solidFill>
                            <a:schemeClr val="bg1"/>
                          </a:solidFill>
                          <a:effectLst/>
                          <a:latin typeface="+mn-lt"/>
                          <a:ea typeface="+mn-ea"/>
                          <a:cs typeface="+mn-cs"/>
                        </a:rPr>
                        <a:t>Question</a:t>
                      </a:r>
                    </a:p>
                  </a:txBody>
                  <a:tcPr marL="16138" marR="16138" marT="16138" marB="0" anchor="ctr"/>
                </a:tc>
                <a:tc>
                  <a:txBody>
                    <a:bodyPr/>
                    <a:lstStyle/>
                    <a:p>
                      <a:pPr algn="ctr" fontAlgn="b"/>
                      <a:r>
                        <a:rPr lang="en-US" sz="1800" u="none" strike="noStrike" kern="1200" dirty="0">
                          <a:solidFill>
                            <a:schemeClr val="bg1"/>
                          </a:solidFill>
                          <a:effectLst/>
                          <a:latin typeface="+mn-lt"/>
                          <a:ea typeface="+mn-ea"/>
                          <a:cs typeface="+mn-cs"/>
                        </a:rPr>
                        <a:t>Avg. Score</a:t>
                      </a:r>
                    </a:p>
                  </a:txBody>
                  <a:tcPr marL="9525" marR="9525" marT="9525" marB="0" anchor="b"/>
                </a:tc>
                <a:extLst>
                  <a:ext uri="{0D108BD9-81ED-4DB2-BD59-A6C34878D82A}">
                    <a16:rowId xmlns:a16="http://schemas.microsoft.com/office/drawing/2014/main" val="1409950207"/>
                  </a:ext>
                </a:extLst>
              </a:tr>
              <a:tr h="441808">
                <a:tc>
                  <a:txBody>
                    <a:bodyPr/>
                    <a:lstStyle/>
                    <a:p>
                      <a:pPr algn="l" fontAlgn="t"/>
                      <a:r>
                        <a:rPr lang="en-US" sz="1800" u="none" strike="noStrike" dirty="0">
                          <a:effectLst/>
                        </a:rPr>
                        <a:t>Objectives of the meeting were clearly articulated on the agenda</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5.0</a:t>
                      </a:r>
                    </a:p>
                  </a:txBody>
                  <a:tcPr marL="9525" marR="9525" marT="9525" marB="0" anchor="ctr"/>
                </a:tc>
                <a:extLst>
                  <a:ext uri="{0D108BD9-81ED-4DB2-BD59-A6C34878D82A}">
                    <a16:rowId xmlns:a16="http://schemas.microsoft.com/office/drawing/2014/main" val="2741741347"/>
                  </a:ext>
                </a:extLst>
              </a:tr>
              <a:tr h="334307">
                <a:tc>
                  <a:txBody>
                    <a:bodyPr/>
                    <a:lstStyle/>
                    <a:p>
                      <a:pPr algn="l" fontAlgn="t"/>
                      <a:r>
                        <a:rPr lang="en-US" sz="1800" u="none" strike="noStrike" dirty="0">
                          <a:effectLst/>
                        </a:rPr>
                        <a:t>Objectives of the meeting were accomplished</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5.0</a:t>
                      </a:r>
                    </a:p>
                  </a:txBody>
                  <a:tcPr marL="9525" marR="9525" marT="9525" marB="0" anchor="ctr"/>
                </a:tc>
                <a:extLst>
                  <a:ext uri="{0D108BD9-81ED-4DB2-BD59-A6C34878D82A}">
                    <a16:rowId xmlns:a16="http://schemas.microsoft.com/office/drawing/2014/main" val="1493448288"/>
                  </a:ext>
                </a:extLst>
              </a:tr>
              <a:tr h="441808">
                <a:tc>
                  <a:txBody>
                    <a:bodyPr/>
                    <a:lstStyle/>
                    <a:p>
                      <a:pPr algn="l" fontAlgn="t"/>
                      <a:r>
                        <a:rPr lang="en-US" sz="1800" u="none" strike="noStrike" dirty="0">
                          <a:effectLst/>
                        </a:rPr>
                        <a:t>Presentations and background documents were clear and helpful</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5.2</a:t>
                      </a:r>
                    </a:p>
                  </a:txBody>
                  <a:tcPr marL="9525" marR="9525" marT="9525" marB="0" anchor="ctr"/>
                </a:tc>
                <a:extLst>
                  <a:ext uri="{0D108BD9-81ED-4DB2-BD59-A6C34878D82A}">
                    <a16:rowId xmlns:a16="http://schemas.microsoft.com/office/drawing/2014/main" val="1200912428"/>
                  </a:ext>
                </a:extLst>
              </a:tr>
              <a:tr h="650041">
                <a:tc>
                  <a:txBody>
                    <a:bodyPr/>
                    <a:lstStyle/>
                    <a:p>
                      <a:pPr algn="l" fontAlgn="t"/>
                      <a:r>
                        <a:rPr lang="en-US" sz="1800" u="none" strike="noStrike" kern="1200" dirty="0">
                          <a:solidFill>
                            <a:schemeClr val="dk1"/>
                          </a:solidFill>
                          <a:effectLst/>
                          <a:latin typeface="+mn-lt"/>
                          <a:ea typeface="+mn-ea"/>
                          <a:cs typeface="+mn-cs"/>
                        </a:rPr>
                        <a:t>Program administrators (PAs) were responsive to stakeholder input, where applicable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4.8</a:t>
                      </a:r>
                    </a:p>
                  </a:txBody>
                  <a:tcPr marL="9525" marR="9525" marT="9525" marB="0" anchor="ctr"/>
                </a:tc>
                <a:extLst>
                  <a:ext uri="{0D108BD9-81ED-4DB2-BD59-A6C34878D82A}">
                    <a16:rowId xmlns:a16="http://schemas.microsoft.com/office/drawing/2014/main" val="481878689"/>
                  </a:ext>
                </a:extLst>
              </a:tr>
              <a:tr h="657015">
                <a:tc>
                  <a:txBody>
                    <a:bodyPr/>
                    <a:lstStyle/>
                    <a:p>
                      <a:pPr algn="l" fontAlgn="t"/>
                      <a:r>
                        <a:rPr lang="en-US" sz="1800" u="none" strike="noStrike" kern="1200" dirty="0">
                          <a:solidFill>
                            <a:schemeClr val="dk1"/>
                          </a:solidFill>
                          <a:effectLst/>
                          <a:latin typeface="+mn-lt"/>
                          <a:ea typeface="+mn-ea"/>
                          <a:cs typeface="+mn-cs"/>
                        </a:rPr>
                        <a:t>CAEECC Members (including PAs) were flexible in seeking outcomes that were potentially mutually agreeable, where applicable </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260677111"/>
                  </a:ext>
                </a:extLst>
              </a:tr>
              <a:tr h="965774">
                <a:tc>
                  <a:txBody>
                    <a:bodyPr/>
                    <a:lstStyle/>
                    <a:p>
                      <a:pPr algn="l" fontAlgn="t"/>
                      <a:r>
                        <a:rPr lang="en-US" sz="1800" u="none" strike="noStrike" kern="1200" dirty="0">
                          <a:solidFill>
                            <a:schemeClr val="dk1"/>
                          </a:solidFill>
                          <a:effectLst/>
                          <a:latin typeface="+mn-lt"/>
                          <a:ea typeface="+mn-ea"/>
                          <a:cs typeface="+mn-cs"/>
                        </a:rPr>
                        <a:t>The facilitators were effective in running the meeting (e.g., fostering a constructive and efficient forum, being impartial, and making sure no one dominated discussions)</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5.2</a:t>
                      </a:r>
                    </a:p>
                  </a:txBody>
                  <a:tcPr marL="9525" marR="9525" marT="9525" marB="0" anchor="ctr"/>
                </a:tc>
                <a:extLst>
                  <a:ext uri="{0D108BD9-81ED-4DB2-BD59-A6C34878D82A}">
                    <a16:rowId xmlns:a16="http://schemas.microsoft.com/office/drawing/2014/main" val="3925591773"/>
                  </a:ext>
                </a:extLst>
              </a:tr>
              <a:tr h="334307">
                <a:tc>
                  <a:txBody>
                    <a:bodyPr/>
                    <a:lstStyle/>
                    <a:p>
                      <a:pPr algn="l" fontAlgn="t"/>
                      <a:r>
                        <a:rPr lang="en-US" sz="1800" u="none" strike="noStrike" kern="1200" dirty="0">
                          <a:solidFill>
                            <a:schemeClr val="dk1"/>
                          </a:solidFill>
                          <a:effectLst/>
                          <a:latin typeface="+mn-lt"/>
                          <a:ea typeface="+mn-ea"/>
                          <a:cs typeface="+mn-cs"/>
                        </a:rPr>
                        <a:t>Overall, the online meeting format (WebEx) was smooth and effective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5.3</a:t>
                      </a:r>
                    </a:p>
                  </a:txBody>
                  <a:tcPr marL="9525" marR="9525" marT="9525" marB="0" anchor="ctr"/>
                </a:tc>
                <a:extLst>
                  <a:ext uri="{0D108BD9-81ED-4DB2-BD59-A6C34878D82A}">
                    <a16:rowId xmlns:a16="http://schemas.microsoft.com/office/drawing/2014/main" val="1699665387"/>
                  </a:ext>
                </a:extLst>
              </a:tr>
              <a:tr h="334307">
                <a:tc>
                  <a:txBody>
                    <a:bodyPr/>
                    <a:lstStyle/>
                    <a:p>
                      <a:pPr algn="l" fontAlgn="t"/>
                      <a:r>
                        <a:rPr lang="en-US" sz="1800" u="none" strike="noStrike" kern="1200" dirty="0">
                          <a:solidFill>
                            <a:schemeClr val="dk1"/>
                          </a:solidFill>
                          <a:effectLst/>
                          <a:latin typeface="+mn-lt"/>
                          <a:ea typeface="+mn-ea"/>
                          <a:cs typeface="+mn-cs"/>
                        </a:rPr>
                        <a:t>Overall, this Full CAEECC meeting was successful</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5.1</a:t>
                      </a:r>
                    </a:p>
                  </a:txBody>
                  <a:tcPr marL="9525" marR="9525" marT="9525" marB="0" anchor="ctr"/>
                </a:tc>
                <a:extLst>
                  <a:ext uri="{0D108BD9-81ED-4DB2-BD59-A6C34878D82A}">
                    <a16:rowId xmlns:a16="http://schemas.microsoft.com/office/drawing/2014/main" val="1837055224"/>
                  </a:ext>
                </a:extLst>
              </a:tr>
            </a:tbl>
          </a:graphicData>
        </a:graphic>
      </p:graphicFrame>
      <p:sp>
        <p:nvSpPr>
          <p:cNvPr id="15" name="TextBox 14">
            <a:extLst>
              <a:ext uri="{FF2B5EF4-FFF2-40B4-BE49-F238E27FC236}">
                <a16:creationId xmlns:a16="http://schemas.microsoft.com/office/drawing/2014/main" id="{A53E0604-26FA-5E4F-B9CD-7C4A781F2683}"/>
              </a:ext>
            </a:extLst>
          </p:cNvPr>
          <p:cNvSpPr txBox="1"/>
          <p:nvPr/>
        </p:nvSpPr>
        <p:spPr>
          <a:xfrm>
            <a:off x="996462" y="5964701"/>
            <a:ext cx="10046676" cy="860217"/>
          </a:xfrm>
          <a:prstGeom prst="rect">
            <a:avLst/>
          </a:prstGeom>
          <a:ln>
            <a:solidFill>
              <a:schemeClr val="tx1"/>
            </a:solidFill>
          </a:ln>
        </p:spPr>
        <p:txBody>
          <a:bodyPr vert="horz" lIns="91440" tIns="45720" rIns="91440" bIns="45720" rtlCol="0" anchor="ctr">
            <a:normAutofit fontScale="92500" lnSpcReduction="20000"/>
          </a:bodyPr>
          <a:lstStyle/>
          <a:p>
            <a:pPr>
              <a:lnSpc>
                <a:spcPct val="90000"/>
              </a:lnSpc>
              <a:spcAft>
                <a:spcPts val="600"/>
              </a:spcAft>
            </a:pPr>
            <a:r>
              <a:rPr lang="en-US" sz="1300" u="sng" dirty="0"/>
              <a:t>Notes</a:t>
            </a:r>
            <a:r>
              <a:rPr lang="en-US" sz="1300" dirty="0"/>
              <a:t> </a:t>
            </a:r>
          </a:p>
          <a:p>
            <a:pPr>
              <a:lnSpc>
                <a:spcPct val="90000"/>
              </a:lnSpc>
              <a:spcAft>
                <a:spcPts val="600"/>
              </a:spcAft>
            </a:pPr>
            <a:r>
              <a:rPr lang="en-US" sz="1300" dirty="0"/>
              <a:t>1) Scores are 1-6 scale, where 1 is "strongly disagree" and 6 is "strongly agree”</a:t>
            </a:r>
            <a:r>
              <a:rPr lang="en-US" sz="1400" dirty="0"/>
              <a:t> ; and 3.5 is mid-point of 1-6 scale </a:t>
            </a:r>
            <a:endParaRPr lang="en-US" sz="1300" dirty="0"/>
          </a:p>
          <a:p>
            <a:pPr>
              <a:lnSpc>
                <a:spcPct val="90000"/>
              </a:lnSpc>
              <a:spcAft>
                <a:spcPts val="600"/>
              </a:spcAft>
            </a:pPr>
            <a:r>
              <a:rPr lang="en-US" sz="1300" dirty="0"/>
              <a:t>2) Scores based on responses from 11 members</a:t>
            </a:r>
          </a:p>
          <a:p>
            <a:pPr>
              <a:lnSpc>
                <a:spcPct val="90000"/>
              </a:lnSpc>
              <a:spcAft>
                <a:spcPts val="600"/>
              </a:spcAft>
            </a:pPr>
            <a:r>
              <a:rPr lang="en-US" sz="1300" dirty="0"/>
              <a:t>3) Facilitation Team and Co-Chairs reviewed and debriefed comments from respondents</a:t>
            </a:r>
          </a:p>
        </p:txBody>
      </p:sp>
    </p:spTree>
    <p:extLst>
      <p:ext uri="{BB962C8B-B14F-4D97-AF65-F5344CB8AC3E}">
        <p14:creationId xmlns:p14="http://schemas.microsoft.com/office/powerpoint/2010/main" val="981226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p:txBody>
          <a:bodyPr/>
          <a:lstStyle/>
          <a:p>
            <a:r>
              <a:rPr lang="en-US" dirty="0"/>
              <a:t>9/2 Meeting Evaluation</a:t>
            </a:r>
          </a:p>
        </p:txBody>
      </p:sp>
      <p:sp>
        <p:nvSpPr>
          <p:cNvPr id="3" name="Content Placeholder 2">
            <a:extLst>
              <a:ext uri="{FF2B5EF4-FFF2-40B4-BE49-F238E27FC236}">
                <a16:creationId xmlns:a16="http://schemas.microsoft.com/office/drawing/2014/main" id="{ECA7F53C-FADA-9A46-B5AF-4274D6E0F87C}"/>
              </a:ext>
            </a:extLst>
          </p:cNvPr>
          <p:cNvSpPr>
            <a:spLocks noGrp="1"/>
          </p:cNvSpPr>
          <p:nvPr>
            <p:ph idx="1"/>
          </p:nvPr>
        </p:nvSpPr>
        <p:spPr/>
        <p:txBody>
          <a:bodyPr/>
          <a:lstStyle/>
          <a:p>
            <a:r>
              <a:rPr lang="en-US" dirty="0"/>
              <a:t>See email from Susan </a:t>
            </a:r>
            <a:r>
              <a:rPr lang="en-US" dirty="0" err="1"/>
              <a:t>Rivo</a:t>
            </a:r>
            <a:endParaRPr lang="en-US" dirty="0"/>
          </a:p>
          <a:p>
            <a:r>
              <a:rPr lang="en-US" dirty="0"/>
              <a:t>Please complete today! (no later than September 9</a:t>
            </a:r>
            <a:r>
              <a:rPr lang="en-US" baseline="30000" dirty="0"/>
              <a:t>th</a:t>
            </a:r>
            <a:r>
              <a:rPr lang="en-US" dirty="0"/>
              <a:t>, 2021)</a:t>
            </a:r>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p:txBody>
          <a:bodyPr/>
          <a:lstStyle/>
          <a:p>
            <a:fld id="{B52D1F0E-ADB9-054E-881E-D5691EC4F528}" type="slidenum">
              <a:rPr lang="en-US" smtClean="0"/>
              <a:t>46</a:t>
            </a:fld>
            <a:endParaRPr lang="en-US"/>
          </a:p>
        </p:txBody>
      </p:sp>
    </p:spTree>
    <p:extLst>
      <p:ext uri="{BB962C8B-B14F-4D97-AF65-F5344CB8AC3E}">
        <p14:creationId xmlns:p14="http://schemas.microsoft.com/office/powerpoint/2010/main" val="121124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75787916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20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a:solidFill>
                  <a:schemeClr val="tx1">
                    <a:lumMod val="85000"/>
                    <a:lumOff val="15000"/>
                  </a:schemeClr>
                </a:solidFill>
              </a:rPr>
              <a:t>third party programs solicitations update</a:t>
            </a:r>
            <a:endParaRPr lang="en-US" sz="36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solidFill>
                  <a:schemeClr val="tx1"/>
                </a:solidFill>
              </a:rPr>
              <a:t>CAEECC Quarterly Meeting</a:t>
            </a:r>
          </a:p>
          <a:p>
            <a:r>
              <a:rPr lang="en-US" dirty="0">
                <a:solidFill>
                  <a:schemeClr val="tx1"/>
                </a:solidFill>
              </a:rPr>
              <a:t>September 2, 2021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9DE5A-6643-4656-A288-0742FA16B0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894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06" y="493048"/>
            <a:ext cx="10972800" cy="1143000"/>
          </a:xfrm>
        </p:spPr>
        <p:txBody>
          <a:bodyPr/>
          <a:lstStyle/>
          <a:p>
            <a:r>
              <a:rPr lang="en-US" sz="3600" b="0" dirty="0"/>
              <a:t>SCE Solicitation Timeline</a:t>
            </a:r>
          </a:p>
        </p:txBody>
      </p:sp>
      <p:pic>
        <p:nvPicPr>
          <p:cNvPr id="4" name="Picture 3"/>
          <p:cNvPicPr>
            <a:picLocks noChangeAspect="1"/>
          </p:cNvPicPr>
          <p:nvPr/>
        </p:nvPicPr>
        <p:blipFill>
          <a:blip r:embed="rId3"/>
          <a:stretch>
            <a:fillRect/>
          </a:stretch>
        </p:blipFill>
        <p:spPr>
          <a:xfrm>
            <a:off x="0" y="164"/>
            <a:ext cx="12192000" cy="665260"/>
          </a:xfrm>
          <a:prstGeom prst="rect">
            <a:avLst/>
          </a:prstGeom>
        </p:spPr>
      </p:pic>
      <p:pic>
        <p:nvPicPr>
          <p:cNvPr id="9" name="Picture 8">
            <a:extLst>
              <a:ext uri="{FF2B5EF4-FFF2-40B4-BE49-F238E27FC236}">
                <a16:creationId xmlns:a16="http://schemas.microsoft.com/office/drawing/2014/main" id="{A91F2D95-9713-49A5-910C-8DF77FB6B670}"/>
              </a:ext>
            </a:extLst>
          </p:cNvPr>
          <p:cNvPicPr>
            <a:picLocks noChangeAspect="1"/>
          </p:cNvPicPr>
          <p:nvPr/>
        </p:nvPicPr>
        <p:blipFill>
          <a:blip r:embed="rId4"/>
          <a:stretch>
            <a:fillRect/>
          </a:stretch>
        </p:blipFill>
        <p:spPr>
          <a:xfrm>
            <a:off x="0" y="2252345"/>
            <a:ext cx="12192000" cy="2353309"/>
          </a:xfrm>
          <a:prstGeom prst="rect">
            <a:avLst/>
          </a:prstGeom>
        </p:spPr>
      </p:pic>
      <p:grpSp>
        <p:nvGrpSpPr>
          <p:cNvPr id="6" name="Group 5">
            <a:extLst>
              <a:ext uri="{FF2B5EF4-FFF2-40B4-BE49-F238E27FC236}">
                <a16:creationId xmlns:a16="http://schemas.microsoft.com/office/drawing/2014/main" id="{3C126008-93B8-4376-B21F-241A6A30ACE7}"/>
              </a:ext>
            </a:extLst>
          </p:cNvPr>
          <p:cNvGrpSpPr/>
          <p:nvPr/>
        </p:nvGrpSpPr>
        <p:grpSpPr>
          <a:xfrm>
            <a:off x="8161978" y="2601512"/>
            <a:ext cx="1015999" cy="2892030"/>
            <a:chOff x="6832600" y="2794000"/>
            <a:chExt cx="1015999" cy="3358066"/>
          </a:xfrm>
        </p:grpSpPr>
        <p:cxnSp>
          <p:nvCxnSpPr>
            <p:cNvPr id="7" name="Straight Connector 6">
              <a:extLst>
                <a:ext uri="{FF2B5EF4-FFF2-40B4-BE49-F238E27FC236}">
                  <a16:creationId xmlns:a16="http://schemas.microsoft.com/office/drawing/2014/main" id="{7E212F6C-B38E-48CD-B4A3-FB5D960C56D4}"/>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7FC0FD-81EA-4A35-BBE5-D6A7AAB3C72B}"/>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Today</a:t>
              </a:r>
            </a:p>
          </p:txBody>
        </p:sp>
      </p:grpSp>
    </p:spTree>
    <p:extLst>
      <p:ext uri="{BB962C8B-B14F-4D97-AF65-F5344CB8AC3E}">
        <p14:creationId xmlns:p14="http://schemas.microsoft.com/office/powerpoint/2010/main" val="44260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7411E8-DB7A-47E0-AD53-42BF0F8CBCCB}"/>
              </a:ext>
            </a:extLst>
          </p:cNvPr>
          <p:cNvPicPr>
            <a:picLocks noChangeAspect="1"/>
          </p:cNvPicPr>
          <p:nvPr/>
        </p:nvPicPr>
        <p:blipFill>
          <a:blip r:embed="rId3"/>
          <a:stretch>
            <a:fillRect/>
          </a:stretch>
        </p:blipFill>
        <p:spPr>
          <a:xfrm>
            <a:off x="0" y="2070911"/>
            <a:ext cx="12192000" cy="2716178"/>
          </a:xfrm>
          <a:prstGeom prst="rect">
            <a:avLst/>
          </a:prstGeom>
        </p:spPr>
      </p:pic>
      <p:sp>
        <p:nvSpPr>
          <p:cNvPr id="7" name="Title 1">
            <a:extLst>
              <a:ext uri="{FF2B5EF4-FFF2-40B4-BE49-F238E27FC236}">
                <a16:creationId xmlns:a16="http://schemas.microsoft.com/office/drawing/2014/main" id="{B2A6AA29-FC4B-40F0-A911-4CCDA2336067}"/>
              </a:ext>
            </a:extLst>
          </p:cNvPr>
          <p:cNvSpPr txBox="1">
            <a:spLocks/>
          </p:cNvSpPr>
          <p:nvPr/>
        </p:nvSpPr>
        <p:spPr>
          <a:xfrm>
            <a:off x="620829" y="60873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itchFamily="34" charset="0"/>
                <a:cs typeface="Arial" pitchFamily="34" charset="0"/>
              </a:rPr>
              <a:t>PG&amp;E Solicitation Timeline</a:t>
            </a:r>
          </a:p>
        </p:txBody>
      </p:sp>
      <p:grpSp>
        <p:nvGrpSpPr>
          <p:cNvPr id="12" name="Group 11">
            <a:extLst>
              <a:ext uri="{FF2B5EF4-FFF2-40B4-BE49-F238E27FC236}">
                <a16:creationId xmlns:a16="http://schemas.microsoft.com/office/drawing/2014/main" id="{385ABAF8-1438-4E9C-8439-AB3876A7D0EA}"/>
              </a:ext>
            </a:extLst>
          </p:cNvPr>
          <p:cNvGrpSpPr/>
          <p:nvPr/>
        </p:nvGrpSpPr>
        <p:grpSpPr>
          <a:xfrm>
            <a:off x="8365328" y="2365898"/>
            <a:ext cx="1015999" cy="3087033"/>
            <a:chOff x="6832600" y="2794000"/>
            <a:chExt cx="1015999" cy="3358066"/>
          </a:xfrm>
        </p:grpSpPr>
        <p:cxnSp>
          <p:nvCxnSpPr>
            <p:cNvPr id="9" name="Straight Connector 8">
              <a:extLst>
                <a:ext uri="{FF2B5EF4-FFF2-40B4-BE49-F238E27FC236}">
                  <a16:creationId xmlns:a16="http://schemas.microsoft.com/office/drawing/2014/main" id="{416FC07D-AA8D-40DF-9ECC-0F52E702B633}"/>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84E067-F177-401F-8F9D-567A5D076DA9}"/>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410860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5C7D-13C2-4DA0-8E36-B7ADAAEC8BB6}"/>
              </a:ext>
            </a:extLst>
          </p:cNvPr>
          <p:cNvSpPr>
            <a:spLocks noGrp="1"/>
          </p:cNvSpPr>
          <p:nvPr>
            <p:ph type="title"/>
          </p:nvPr>
        </p:nvSpPr>
        <p:spPr/>
        <p:txBody>
          <a:bodyPr/>
          <a:lstStyle/>
          <a:p>
            <a:pPr algn="ctr"/>
            <a:r>
              <a:rPr lang="en-US" sz="3600" dirty="0"/>
              <a:t>SDG&amp;E Solicitation Timeline</a:t>
            </a:r>
          </a:p>
        </p:txBody>
      </p:sp>
      <p:pic>
        <p:nvPicPr>
          <p:cNvPr id="6" name="Picture 5">
            <a:extLst>
              <a:ext uri="{FF2B5EF4-FFF2-40B4-BE49-F238E27FC236}">
                <a16:creationId xmlns:a16="http://schemas.microsoft.com/office/drawing/2014/main" id="{44685919-662E-4F4F-94E5-302CA4DA5F3F}"/>
              </a:ext>
            </a:extLst>
          </p:cNvPr>
          <p:cNvPicPr>
            <a:picLocks noChangeAspect="1"/>
          </p:cNvPicPr>
          <p:nvPr/>
        </p:nvPicPr>
        <p:blipFill>
          <a:blip r:embed="rId3"/>
          <a:stretch>
            <a:fillRect/>
          </a:stretch>
        </p:blipFill>
        <p:spPr>
          <a:xfrm>
            <a:off x="0" y="1314244"/>
            <a:ext cx="11971090" cy="4152875"/>
          </a:xfrm>
          <a:prstGeom prst="rect">
            <a:avLst/>
          </a:prstGeom>
        </p:spPr>
      </p:pic>
      <p:grpSp>
        <p:nvGrpSpPr>
          <p:cNvPr id="7" name="Group 6">
            <a:extLst>
              <a:ext uri="{FF2B5EF4-FFF2-40B4-BE49-F238E27FC236}">
                <a16:creationId xmlns:a16="http://schemas.microsoft.com/office/drawing/2014/main" id="{E7610ED7-C271-43D3-BEDD-5179F4984365}"/>
              </a:ext>
            </a:extLst>
          </p:cNvPr>
          <p:cNvGrpSpPr/>
          <p:nvPr/>
        </p:nvGrpSpPr>
        <p:grpSpPr>
          <a:xfrm>
            <a:off x="8459306" y="1686187"/>
            <a:ext cx="1015999" cy="4261125"/>
            <a:chOff x="6832600" y="2794000"/>
            <a:chExt cx="1015999" cy="3358066"/>
          </a:xfrm>
        </p:grpSpPr>
        <p:cxnSp>
          <p:nvCxnSpPr>
            <p:cNvPr id="8" name="Straight Connector 7">
              <a:extLst>
                <a:ext uri="{FF2B5EF4-FFF2-40B4-BE49-F238E27FC236}">
                  <a16:creationId xmlns:a16="http://schemas.microsoft.com/office/drawing/2014/main" id="{B9A1EC34-B91F-44FB-BABA-ACD26FE4BBC1}"/>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3BE3BC-57AD-4209-BED4-A8B7ACD1C518}"/>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Arial"/>
                </a:rPr>
                <a:t>Today</a:t>
              </a:r>
            </a:p>
          </p:txBody>
        </p:sp>
      </p:grpSp>
    </p:spTree>
    <p:extLst>
      <p:ext uri="{BB962C8B-B14F-4D97-AF65-F5344CB8AC3E}">
        <p14:creationId xmlns:p14="http://schemas.microsoft.com/office/powerpoint/2010/main" val="3597991459"/>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 IOU Mast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itle and Content">
  <a:themeElements>
    <a:clrScheme name="BayREN Final 2017">
      <a:dk1>
        <a:srgbClr val="636565"/>
      </a:dk1>
      <a:lt1>
        <a:srgbClr val="FFFFFF"/>
      </a:lt1>
      <a:dk2>
        <a:srgbClr val="44546A"/>
      </a:dk2>
      <a:lt2>
        <a:srgbClr val="E7E6E6"/>
      </a:lt2>
      <a:accent1>
        <a:srgbClr val="215E89"/>
      </a:accent1>
      <a:accent2>
        <a:srgbClr val="00AC84"/>
      </a:accent2>
      <a:accent3>
        <a:srgbClr val="693856"/>
      </a:accent3>
      <a:accent4>
        <a:srgbClr val="788376"/>
      </a:accent4>
      <a:accent5>
        <a:srgbClr val="B5D334"/>
      </a:accent5>
      <a:accent6>
        <a:srgbClr val="E64F3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820  -  Compatibility Mode" id="{4A57B540-6E83-4F98-96D3-54124DBD27CA}" vid="{26FA2211-1773-42C0-B5E2-F7ACA9EADDC6}"/>
    </a:ext>
  </a:extLst>
</a:theme>
</file>

<file path=ppt/theme/theme6.xml><?xml version="1.0" encoding="utf-8"?>
<a:theme xmlns:a="http://schemas.openxmlformats.org/drawingml/2006/main" name="PGE Tab Theme">
  <a:themeElements>
    <a:clrScheme name="PGE - Custom">
      <a:dk1>
        <a:srgbClr val="0089C4"/>
      </a:dk1>
      <a:lt1>
        <a:sysClr val="window" lastClr="FFFFFF"/>
      </a:lt1>
      <a:dk2>
        <a:srgbClr val="777777"/>
      </a:dk2>
      <a:lt2>
        <a:srgbClr val="BBBBBB"/>
      </a:lt2>
      <a:accent1>
        <a:srgbClr val="0089C4"/>
      </a:accent1>
      <a:accent2>
        <a:srgbClr val="FFA100"/>
      </a:accent2>
      <a:accent3>
        <a:srgbClr val="70A489"/>
      </a:accent3>
      <a:accent4>
        <a:srgbClr val="CAB575"/>
      </a:accent4>
      <a:accent5>
        <a:srgbClr val="44C8F5"/>
      </a:accent5>
      <a:accent6>
        <a:srgbClr val="FFC766"/>
      </a:accent6>
      <a:hlink>
        <a:srgbClr val="0089C4"/>
      </a:hlink>
      <a:folHlink>
        <a:srgbClr val="696C4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 9 Alt_Color_pge_presentation_template_2016-opt.potx" id="{53740241-B3AF-489A-9E73-1948C41092CE}" vid="{A31DAB9A-1AFA-4DBD-9E9B-F37FC5B359B9}"/>
    </a:ext>
  </a:extLst>
</a:theme>
</file>

<file path=ppt/theme/theme7.xml><?xml version="1.0" encoding="utf-8"?>
<a:theme xmlns:a="http://schemas.openxmlformats.org/drawingml/2006/main" name="SCE 16x9 White Templa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3659</TotalTime>
  <Words>3237</Words>
  <Application>Microsoft Macintosh PowerPoint</Application>
  <PresentationFormat>Widescreen</PresentationFormat>
  <Paragraphs>424</Paragraphs>
  <Slides>46</Slides>
  <Notes>16</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46</vt:i4>
      </vt:variant>
    </vt:vector>
  </HeadingPairs>
  <TitlesOfParts>
    <vt:vector size="66" baseType="lpstr">
      <vt:lpstr>Arial</vt:lpstr>
      <vt:lpstr>Bahnschrift</vt:lpstr>
      <vt:lpstr>Calibri</vt:lpstr>
      <vt:lpstr>Calibri Light</vt:lpstr>
      <vt:lpstr>Century Gothic</vt:lpstr>
      <vt:lpstr>Courier New</vt:lpstr>
      <vt:lpstr>Noto Sans Symbols</vt:lpstr>
      <vt:lpstr>Open Sans</vt:lpstr>
      <vt:lpstr>Segoe UI</vt:lpstr>
      <vt:lpstr>Segoe UI Light</vt:lpstr>
      <vt:lpstr>Segoe UI Semibold</vt:lpstr>
      <vt:lpstr>Symbol</vt:lpstr>
      <vt:lpstr>Wingdings</vt:lpstr>
      <vt:lpstr>1_Office Theme</vt:lpstr>
      <vt:lpstr>SW IOU Master</vt:lpstr>
      <vt:lpstr>2_Office Theme</vt:lpstr>
      <vt:lpstr>Title and Content</vt:lpstr>
      <vt:lpstr>CPUC Pale Gold</vt:lpstr>
      <vt:lpstr>PGE Tab Theme</vt:lpstr>
      <vt:lpstr>SCE 16x9 White Template</vt:lpstr>
      <vt:lpstr>CAEECC Quarterly Meeting</vt:lpstr>
      <vt:lpstr>Agenda </vt:lpstr>
      <vt:lpstr>WebEx Technical Reminders</vt:lpstr>
      <vt:lpstr>Session 1A: Important Updates; and  CAEECC Planning &amp; Procedures</vt:lpstr>
      <vt:lpstr>Topics</vt:lpstr>
      <vt:lpstr>third party programs solicitations update</vt:lpstr>
      <vt:lpstr>SCE Solicitation Timeline</vt:lpstr>
      <vt:lpstr>PowerPoint Presentation</vt:lpstr>
      <vt:lpstr>SDG&amp;E Solicitation Timeline</vt:lpstr>
      <vt:lpstr>SoCalGas Solicitation Timeline</vt:lpstr>
      <vt:lpstr>Groundrules – Summary of Changes since 3/17 full CAEECC Meeting</vt:lpstr>
      <vt:lpstr>New Section E in III. CAEECC Roles and Responsibilities (regarding Disclosures) </vt:lpstr>
      <vt:lpstr>2024-2031 Business Plan Templates</vt:lpstr>
      <vt:lpstr>On Track to Consistent Business Plan Templates</vt:lpstr>
      <vt:lpstr>Next CAEECC Meeting Potential Topics: 12/2/2021</vt:lpstr>
      <vt:lpstr>CPUC Commissioner Genevieve Shiroma Meet &amp; Greet</vt:lpstr>
      <vt:lpstr>CAEECC Member Organizations</vt:lpstr>
      <vt:lpstr>Session 1B: Important Updates; and CAEECC Planning &amp; Procedures</vt:lpstr>
      <vt:lpstr>Topics</vt:lpstr>
      <vt:lpstr>Equity &amp; Market Support Metrics WGs: Overview</vt:lpstr>
      <vt:lpstr>Equity &amp; Market Support Metrics WGs: Meeting Dates &amp; Tasks</vt:lpstr>
      <vt:lpstr>Market Support Metrics WG – Progress Update</vt:lpstr>
      <vt:lpstr>Equity Metrics WG – Progress Update</vt:lpstr>
      <vt:lpstr>Upcoming two-year evaluation of CAEECC composition and possible invitations for new Members </vt:lpstr>
      <vt:lpstr>Break</vt:lpstr>
      <vt:lpstr>Session 2: Biennial Budget Advice Letters (BBALs): Segmentation</vt:lpstr>
      <vt:lpstr>Energy Efficiency BBAL Market Support and Equity Segmentation Considerations</vt:lpstr>
      <vt:lpstr>Program Segmentation Sorting</vt:lpstr>
      <vt:lpstr>Equity and Market Support Offerings  Considerations</vt:lpstr>
      <vt:lpstr>Presentation to CAEECC  Segmentation of Residential Programs </vt:lpstr>
      <vt:lpstr>How will BayREN Segment programs? TBD  </vt:lpstr>
      <vt:lpstr>BayREN Programs Cut Across CPUC Segments</vt:lpstr>
      <vt:lpstr>BayREN’s Vision and Definition of Equity</vt:lpstr>
      <vt:lpstr>Residential (Multifamily)</vt:lpstr>
      <vt:lpstr>Residential (Single Family) – Home+</vt:lpstr>
      <vt:lpstr>Residential Home+  evaluation data showing value</vt:lpstr>
      <vt:lpstr>Residential  – Green Labeling</vt:lpstr>
      <vt:lpstr>       Questions? Jenny Berg jberg@bayareametro.gov</vt:lpstr>
      <vt:lpstr>PG&amp;E Preliminary Portfolio Segmentation Strategy</vt:lpstr>
      <vt:lpstr>PG&amp;E’s Approach to Segmentation</vt:lpstr>
      <vt:lpstr>Preliminary PG&amp;E Segmentation Strategy</vt:lpstr>
      <vt:lpstr>A brief case for NC in market support</vt:lpstr>
      <vt:lpstr>Segmentation Discussion Questions</vt:lpstr>
      <vt:lpstr>Wrap Up &amp; Next Steps</vt:lpstr>
      <vt:lpstr>6/24 Full CAEECC Meeting Evaluation Survey Results</vt:lpstr>
      <vt:lpstr>9/2 Meeting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182</cp:revision>
  <dcterms:created xsi:type="dcterms:W3CDTF">2020-12-03T16:00:54Z</dcterms:created>
  <dcterms:modified xsi:type="dcterms:W3CDTF">2021-09-02T20:44:40Z</dcterms:modified>
</cp:coreProperties>
</file>