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80" r:id="rId1"/>
  </p:sldMasterIdLst>
  <p:notesMasterIdLst>
    <p:notesMasterId r:id="rId21"/>
  </p:notesMasterIdLst>
  <p:handoutMasterIdLst>
    <p:handoutMasterId r:id="rId22"/>
  </p:handoutMasterIdLst>
  <p:sldIdLst>
    <p:sldId id="256" r:id="rId2"/>
    <p:sldId id="279" r:id="rId3"/>
    <p:sldId id="280" r:id="rId4"/>
    <p:sldId id="272" r:id="rId5"/>
    <p:sldId id="287" r:id="rId6"/>
    <p:sldId id="275" r:id="rId7"/>
    <p:sldId id="292" r:id="rId8"/>
    <p:sldId id="276" r:id="rId9"/>
    <p:sldId id="281" r:id="rId10"/>
    <p:sldId id="290" r:id="rId11"/>
    <p:sldId id="288" r:id="rId12"/>
    <p:sldId id="283" r:id="rId13"/>
    <p:sldId id="294" r:id="rId14"/>
    <p:sldId id="284" r:id="rId15"/>
    <p:sldId id="285" r:id="rId16"/>
    <p:sldId id="286" r:id="rId17"/>
    <p:sldId id="289" r:id="rId18"/>
    <p:sldId id="295" r:id="rId19"/>
    <p:sldId id="29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24"/>
    <p:restoredTop sz="93333" autoAdjust="0"/>
  </p:normalViewPr>
  <p:slideViewPr>
    <p:cSldViewPr snapToGrid="0" snapToObjects="1">
      <p:cViewPr varScale="1">
        <p:scale>
          <a:sx n="82" d="100"/>
          <a:sy n="82" d="100"/>
        </p:scale>
        <p:origin x="176"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63735EC-3932-1943-9446-646ACDD7D77B}" type="datetimeFigureOut">
              <a:rPr lang="en-US" smtClean="0"/>
              <a:t>6/5/19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B974B0C-2E4F-F749-A7E2-49D51A6F5889}" type="slidenum">
              <a:rPr lang="en-US" smtClean="0"/>
              <a:t>‹#›</a:t>
            </a:fld>
            <a:endParaRPr lang="en-US"/>
          </a:p>
        </p:txBody>
      </p:sp>
    </p:spTree>
    <p:extLst>
      <p:ext uri="{BB962C8B-B14F-4D97-AF65-F5344CB8AC3E}">
        <p14:creationId xmlns:p14="http://schemas.microsoft.com/office/powerpoint/2010/main" val="2598915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BC3E45-4307-8A42-ADF1-767413AED8BC}" type="datetimeFigureOut">
              <a:rPr lang="en-US" smtClean="0"/>
              <a:t>6/5/19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71BA96-5516-4B4C-A410-0729CA70318B}" type="slidenum">
              <a:rPr lang="en-US" smtClean="0"/>
              <a:t>‹#›</a:t>
            </a:fld>
            <a:endParaRPr lang="en-US"/>
          </a:p>
        </p:txBody>
      </p:sp>
    </p:spTree>
    <p:extLst>
      <p:ext uri="{BB962C8B-B14F-4D97-AF65-F5344CB8AC3E}">
        <p14:creationId xmlns:p14="http://schemas.microsoft.com/office/powerpoint/2010/main" val="363868258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1BA96-5516-4B4C-A410-0729CA70318B}" type="slidenum">
              <a:rPr lang="en-US" smtClean="0"/>
              <a:t>2</a:t>
            </a:fld>
            <a:endParaRPr lang="en-US"/>
          </a:p>
        </p:txBody>
      </p:sp>
    </p:spTree>
    <p:extLst>
      <p:ext uri="{BB962C8B-B14F-4D97-AF65-F5344CB8AC3E}">
        <p14:creationId xmlns:p14="http://schemas.microsoft.com/office/powerpoint/2010/main" val="2991600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1BA96-5516-4B4C-A410-0729CA70318B}" type="slidenum">
              <a:rPr lang="en-US" smtClean="0"/>
              <a:t>3</a:t>
            </a:fld>
            <a:endParaRPr lang="en-US"/>
          </a:p>
        </p:txBody>
      </p:sp>
    </p:spTree>
    <p:extLst>
      <p:ext uri="{BB962C8B-B14F-4D97-AF65-F5344CB8AC3E}">
        <p14:creationId xmlns:p14="http://schemas.microsoft.com/office/powerpoint/2010/main" val="1573474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“overall success” of these meetings ranged from 4.8 to 5.1.  The lowest scores recorded (scores of 4.1) were for the August 21, 2018, meeting on the Annual Budget Advice Letters (ABALs) and applied to questions on: 1) PAs responsiveness to input, and 2) Members’ flexibility in seeking mutually agreeable outcomes.</a:t>
            </a:r>
          </a:p>
          <a:p>
            <a:endParaRPr lang="en-US" dirty="0"/>
          </a:p>
        </p:txBody>
      </p:sp>
      <p:sp>
        <p:nvSpPr>
          <p:cNvPr id="4" name="Slide Number Placeholder 3"/>
          <p:cNvSpPr>
            <a:spLocks noGrp="1"/>
          </p:cNvSpPr>
          <p:nvPr>
            <p:ph type="sldNum" sz="quarter" idx="10"/>
          </p:nvPr>
        </p:nvSpPr>
        <p:spPr/>
        <p:txBody>
          <a:bodyPr/>
          <a:lstStyle/>
          <a:p>
            <a:fld id="{3671BA96-5516-4B4C-A410-0729CA70318B}" type="slidenum">
              <a:rPr lang="en-US" smtClean="0"/>
              <a:t>4</a:t>
            </a:fld>
            <a:endParaRPr lang="en-US"/>
          </a:p>
        </p:txBody>
      </p:sp>
    </p:spTree>
    <p:extLst>
      <p:ext uri="{BB962C8B-B14F-4D97-AF65-F5344CB8AC3E}">
        <p14:creationId xmlns:p14="http://schemas.microsoft.com/office/powerpoint/2010/main" val="537423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1BA96-5516-4B4C-A410-0729CA70318B}" type="slidenum">
              <a:rPr lang="en-US" smtClean="0"/>
              <a:t>5</a:t>
            </a:fld>
            <a:endParaRPr lang="en-US"/>
          </a:p>
        </p:txBody>
      </p:sp>
    </p:spTree>
    <p:extLst>
      <p:ext uri="{BB962C8B-B14F-4D97-AF65-F5344CB8AC3E}">
        <p14:creationId xmlns:p14="http://schemas.microsoft.com/office/powerpoint/2010/main" val="2872407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1BA96-5516-4B4C-A410-0729CA70318B}" type="slidenum">
              <a:rPr lang="en-US" smtClean="0"/>
              <a:t>6</a:t>
            </a:fld>
            <a:endParaRPr lang="en-US"/>
          </a:p>
        </p:txBody>
      </p:sp>
    </p:spTree>
    <p:extLst>
      <p:ext uri="{BB962C8B-B14F-4D97-AF65-F5344CB8AC3E}">
        <p14:creationId xmlns:p14="http://schemas.microsoft.com/office/powerpoint/2010/main" val="2858694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71BA96-5516-4B4C-A410-0729CA70318B}" type="slidenum">
              <a:rPr lang="en-US" smtClean="0"/>
              <a:t>9</a:t>
            </a:fld>
            <a:endParaRPr lang="en-US"/>
          </a:p>
        </p:txBody>
      </p:sp>
    </p:spTree>
    <p:extLst>
      <p:ext uri="{BB962C8B-B14F-4D97-AF65-F5344CB8AC3E}">
        <p14:creationId xmlns:p14="http://schemas.microsoft.com/office/powerpoint/2010/main" val="3018856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71BA96-5516-4B4C-A410-0729CA70318B}" type="slidenum">
              <a:rPr lang="en-US" smtClean="0"/>
              <a:t>17</a:t>
            </a:fld>
            <a:endParaRPr lang="en-US"/>
          </a:p>
        </p:txBody>
      </p:sp>
    </p:spTree>
    <p:extLst>
      <p:ext uri="{BB962C8B-B14F-4D97-AF65-F5344CB8AC3E}">
        <p14:creationId xmlns:p14="http://schemas.microsoft.com/office/powerpoint/2010/main" val="1976073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73741" y="6122894"/>
            <a:ext cx="2133600" cy="259317"/>
          </a:xfrm>
        </p:spPr>
        <p:txBody>
          <a:bodyPr/>
          <a:lstStyle/>
          <a:p>
            <a:fld id="{5B1D593B-D157-5741-B0DF-BC26644FA999}" type="datetime1">
              <a:rPr lang="en-US" smtClean="0"/>
              <a:t>6/5/19</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894"/>
            <a:ext cx="762000" cy="271463"/>
          </a:xfrm>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95CDE5-3239-4941-9634-E85AE1BC71EA}" type="datetime1">
              <a:rPr lang="en-US" smtClean="0"/>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
        <p:nvSpPr>
          <p:cNvPr id="17" name="Picture Placeholder 16"/>
          <p:cNvSpPr>
            <a:spLocks noGrp="1"/>
          </p:cNvSpPr>
          <p:nvPr>
            <p:ph type="pic" sz="quarter" idx="13"/>
          </p:nvPr>
        </p:nvSpPr>
        <p:spPr>
          <a:xfrm>
            <a:off x="352892" y="310123"/>
            <a:ext cx="3398837" cy="1204912"/>
          </a:xfrm>
        </p:spPr>
        <p:txBody>
          <a:bodyPr>
            <a:normAutofit/>
          </a:bodyPr>
          <a:lstStyle>
            <a:lvl1pPr>
              <a:buNone/>
              <a:defRPr sz="1800"/>
            </a:lvl1pPr>
          </a:lstStyle>
          <a:p>
            <a:r>
              <a:rPr lang="en-US"/>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2FADC385-98EF-2A4B-AAB9-9B1903C36CEE}" type="datetime1">
              <a:rPr lang="en-US" smtClean="0"/>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1" y="4287819"/>
            <a:ext cx="8021977"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30351" y="5271247"/>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42029036-4AEF-EA46-97F7-9A6D61393BA1}" type="datetime1">
              <a:rPr lang="en-US" smtClean="0"/>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0CE0380-1CEE-6845-88E6-E02FF7426519}" type="datetime1">
              <a:rPr lang="en-US" smtClean="0"/>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00"/>
            <a:ext cx="1416423"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578222" y="609600"/>
            <a:ext cx="6279777"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D56C67D-91DD-4044-9EEB-FA0EC3606247}" type="datetime1">
              <a:rPr lang="en-US" smtClean="0"/>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9A10D1D6-6980-A243-8761-202FF1488D71}" type="datetime1">
              <a:rPr lang="en-US" smtClean="0"/>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47"/>
            <a:ext cx="7345362"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569259" y="6122894"/>
            <a:ext cx="2133600" cy="259317"/>
          </a:xfrm>
        </p:spPr>
        <p:txBody>
          <a:bodyPr/>
          <a:lstStyle/>
          <a:p>
            <a:fld id="{53C7B1A5-A42F-AF48-840C-2F43D36D660F}" type="datetime1">
              <a:rPr lang="en-US" smtClean="0"/>
              <a:t>6/5/19</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0"/>
            <a:ext cx="7836408" cy="2828925"/>
          </a:xfrm>
        </p:spPr>
        <p:txBody>
          <a:bodyPr>
            <a:normAutofit/>
          </a:bodyPr>
          <a:lstStyle>
            <a:lvl1pPr>
              <a:buNone/>
              <a:defRPr sz="2000"/>
            </a:lvl1pPr>
          </a:lstStyle>
          <a:p>
            <a:r>
              <a:rPr lang="en-US"/>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900113" y="3134566"/>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CB606D-7AD0-3F40-8CBC-ECB50771DE13}" type="datetime1">
              <a:rPr lang="en-US" smtClean="0"/>
              <a:t>6/5/19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00111"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48199" y="2147888"/>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B50E6772-2267-1743-9A65-86D063AD498B}" type="datetime1">
              <a:rPr lang="en-US" smtClean="0"/>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32301"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4945539" y="1708990"/>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3AD517C8-21C0-1E4C-8B89-7CDE844DC1EF}" type="datetime1">
              <a:rPr lang="en-US" smtClean="0"/>
              <a:t>6/5/19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70D2505A-8330-0146-824B-B78B5209B706}" type="datetime1">
              <a:rPr lang="en-US" smtClean="0"/>
              <a:t>6/5/19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9FCC2DF1-B037-E843-9651-BC87C8C9A841}" type="datetime1">
              <a:rPr lang="en-US" smtClean="0"/>
              <a:t>6/5/19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4328319" y="609600"/>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530225" y="2147888"/>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4F219BAB-49DB-6E4F-BCC8-2F50D9D8D19E}" type="datetime1">
              <a:rPr lang="en-US" smtClean="0"/>
              <a:t>6/5/19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E4BAC9-6D41-4691-9299-18EF07EF017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900112" y="2133601"/>
            <a:ext cx="7345363"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243840" y="6371591"/>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680EB5A1-E5A7-0946-A716-F3B5ECC22A94}" type="datetime1">
              <a:rPr lang="en-US" smtClean="0"/>
              <a:t>6/5/19</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50"/>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CFE4BAC9-6D41-4691-9299-18EF07EF017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hf hdr="0" ftr="0" dt="0"/>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Word_Document.docx"/></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png"/><Relationship Id="rId4" Type="http://schemas.openxmlformats.org/officeDocument/2006/relationships/package" Target="../embeddings/Microsoft_Word_Document2.docx"/></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package" Target="../embeddings/Microsoft_Word_Document3.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44500"/>
            <a:ext cx="7342188" cy="2538684"/>
          </a:xfrm>
        </p:spPr>
        <p:txBody>
          <a:bodyPr>
            <a:normAutofit fontScale="90000"/>
          </a:bodyPr>
          <a:lstStyle/>
          <a:p>
            <a:r>
              <a:rPr lang="en-US" dirty="0">
                <a:solidFill>
                  <a:srgbClr val="2F2B20"/>
                </a:solidFill>
              </a:rPr>
              <a:t>High-level Summary of CAEECC Stakeholder Process Evaluation</a:t>
            </a:r>
          </a:p>
        </p:txBody>
      </p:sp>
      <p:sp>
        <p:nvSpPr>
          <p:cNvPr id="3" name="Subtitle 2"/>
          <p:cNvSpPr>
            <a:spLocks noGrp="1"/>
          </p:cNvSpPr>
          <p:nvPr>
            <p:ph type="subTitle" idx="1"/>
          </p:nvPr>
        </p:nvSpPr>
        <p:spPr>
          <a:xfrm>
            <a:off x="914400" y="3765900"/>
            <a:ext cx="7342188" cy="2067554"/>
          </a:xfrm>
        </p:spPr>
        <p:txBody>
          <a:bodyPr>
            <a:normAutofit/>
          </a:bodyPr>
          <a:lstStyle/>
          <a:p>
            <a:r>
              <a:rPr lang="en-US" dirty="0"/>
              <a:t>Facilitator: Dr. Jonathan </a:t>
            </a:r>
            <a:r>
              <a:rPr lang="en-US" dirty="0" err="1"/>
              <a:t>Raab</a:t>
            </a:r>
            <a:r>
              <a:rPr lang="en-US" dirty="0"/>
              <a:t>, </a:t>
            </a:r>
            <a:r>
              <a:rPr lang="en-US" dirty="0" err="1"/>
              <a:t>Raab</a:t>
            </a:r>
            <a:r>
              <a:rPr lang="en-US" dirty="0"/>
              <a:t> Associates</a:t>
            </a:r>
          </a:p>
          <a:p>
            <a:r>
              <a:rPr lang="en-US" dirty="0"/>
              <a:t>CAEECC Meeting #21</a:t>
            </a:r>
          </a:p>
          <a:p>
            <a:r>
              <a:rPr lang="en-US" dirty="0"/>
              <a:t>June 10, 2019 </a:t>
            </a:r>
          </a:p>
          <a:p>
            <a:r>
              <a:rPr lang="en-US" dirty="0"/>
              <a:t>The Energy Coalition, </a:t>
            </a:r>
            <a:r>
              <a:rPr lang="en-US" dirty="0" err="1"/>
              <a:t>PacMutual</a:t>
            </a:r>
            <a:r>
              <a:rPr lang="en-US" dirty="0"/>
              <a:t> Building, 523 W 6th Street, </a:t>
            </a:r>
          </a:p>
          <a:p>
            <a:r>
              <a:rPr lang="en-US" dirty="0"/>
              <a:t>1st Floor Historic Conference Room, Los Angeles</a:t>
            </a:r>
          </a:p>
          <a:p>
            <a:endParaRPr lang="en-US" dirty="0"/>
          </a:p>
        </p:txBody>
      </p:sp>
    </p:spTree>
    <p:extLst>
      <p:ext uri="{BB962C8B-B14F-4D97-AF65-F5344CB8AC3E}">
        <p14:creationId xmlns:p14="http://schemas.microsoft.com/office/powerpoint/2010/main" val="19475264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6F36-C679-3448-94A2-1B37679F8767}"/>
              </a:ext>
            </a:extLst>
          </p:cNvPr>
          <p:cNvSpPr>
            <a:spLocks noGrp="1"/>
          </p:cNvSpPr>
          <p:nvPr>
            <p:ph type="title"/>
          </p:nvPr>
        </p:nvSpPr>
        <p:spPr>
          <a:xfrm>
            <a:off x="900113" y="231774"/>
            <a:ext cx="7345362" cy="1339850"/>
          </a:xfrm>
        </p:spPr>
        <p:txBody>
          <a:bodyPr>
            <a:normAutofit/>
          </a:bodyPr>
          <a:lstStyle/>
          <a:p>
            <a:r>
              <a:rPr lang="en-US" sz="3600" dirty="0"/>
              <a:t>Findings: CAEECC Collaboration</a:t>
            </a:r>
            <a:br>
              <a:rPr lang="en-US" sz="3600" dirty="0"/>
            </a:br>
            <a:r>
              <a:rPr lang="en-US" sz="3600" dirty="0"/>
              <a:t>Members Flexibility</a:t>
            </a:r>
            <a:endParaRPr lang="en-US" sz="3600" b="1" dirty="0"/>
          </a:p>
        </p:txBody>
      </p:sp>
      <p:sp>
        <p:nvSpPr>
          <p:cNvPr id="3" name="Content Placeholder 2">
            <a:extLst>
              <a:ext uri="{FF2B5EF4-FFF2-40B4-BE49-F238E27FC236}">
                <a16:creationId xmlns:a16="http://schemas.microsoft.com/office/drawing/2014/main" id="{9A7BA376-A7D0-2B4F-86CB-465D146891F6}"/>
              </a:ext>
            </a:extLst>
          </p:cNvPr>
          <p:cNvSpPr>
            <a:spLocks noGrp="1"/>
          </p:cNvSpPr>
          <p:nvPr>
            <p:ph idx="1"/>
          </p:nvPr>
        </p:nvSpPr>
        <p:spPr/>
        <p:txBody>
          <a:bodyPr/>
          <a:lstStyle/>
          <a:p>
            <a:pPr lvl="1">
              <a:buClr>
                <a:schemeClr val="tx2"/>
              </a:buClr>
              <a:buFont typeface="Arial"/>
              <a:buChar char="•"/>
            </a:pPr>
            <a:r>
              <a:rPr lang="en-US" sz="2800" dirty="0"/>
              <a:t>Greater on CAEECC undertakings intentionally structured to seek mutually agreeable outcomes</a:t>
            </a:r>
          </a:p>
          <a:p>
            <a:pPr lvl="1">
              <a:buClr>
                <a:schemeClr val="tx2"/>
              </a:buClr>
              <a:buFont typeface="Arial"/>
              <a:buChar char="•"/>
            </a:pPr>
            <a:r>
              <a:rPr lang="en-US" sz="2800" dirty="0"/>
              <a:t>More partisan and less flexible for the CAEECC undertakings which were structured more as sounding boards</a:t>
            </a:r>
          </a:p>
          <a:p>
            <a:endParaRPr lang="en-US" dirty="0"/>
          </a:p>
        </p:txBody>
      </p:sp>
      <p:sp>
        <p:nvSpPr>
          <p:cNvPr id="4" name="Slide Number Placeholder 3">
            <a:extLst>
              <a:ext uri="{FF2B5EF4-FFF2-40B4-BE49-F238E27FC236}">
                <a16:creationId xmlns:a16="http://schemas.microsoft.com/office/drawing/2014/main" id="{DA90200A-8C75-DF42-AE09-E367AE56D0E8}"/>
              </a:ext>
            </a:extLst>
          </p:cNvPr>
          <p:cNvSpPr>
            <a:spLocks noGrp="1"/>
          </p:cNvSpPr>
          <p:nvPr>
            <p:ph type="sldNum" sz="quarter" idx="12"/>
          </p:nvPr>
        </p:nvSpPr>
        <p:spPr/>
        <p:txBody>
          <a:bodyPr/>
          <a:lstStyle/>
          <a:p>
            <a:fld id="{CFE4BAC9-6D41-4691-9299-18EF07EF0177}" type="slidenum">
              <a:rPr lang="en-US" smtClean="0">
                <a:solidFill>
                  <a:srgbClr val="2F2B20"/>
                </a:solidFill>
              </a:rPr>
              <a:t>10</a:t>
            </a:fld>
            <a:endParaRPr lang="en-US">
              <a:solidFill>
                <a:srgbClr val="2F2B20"/>
              </a:solidFill>
            </a:endParaRPr>
          </a:p>
        </p:txBody>
      </p:sp>
    </p:spTree>
    <p:extLst>
      <p:ext uri="{BB962C8B-B14F-4D97-AF65-F5344CB8AC3E}">
        <p14:creationId xmlns:p14="http://schemas.microsoft.com/office/powerpoint/2010/main" val="4145553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3C277-5661-484E-A384-9C5550E8F67B}"/>
              </a:ext>
            </a:extLst>
          </p:cNvPr>
          <p:cNvSpPr>
            <a:spLocks noGrp="1"/>
          </p:cNvSpPr>
          <p:nvPr>
            <p:ph type="title"/>
          </p:nvPr>
        </p:nvSpPr>
        <p:spPr/>
        <p:txBody>
          <a:bodyPr>
            <a:normAutofit fontScale="90000"/>
          </a:bodyPr>
          <a:lstStyle/>
          <a:p>
            <a:br>
              <a:rPr lang="en-US" sz="4000" dirty="0"/>
            </a:br>
            <a:r>
              <a:rPr lang="en-US" sz="4000" dirty="0"/>
              <a:t>Findings: Agenda Setting </a:t>
            </a:r>
            <a:br>
              <a:rPr lang="en-US" b="1" dirty="0"/>
            </a:br>
            <a:endParaRPr lang="en-US" dirty="0"/>
          </a:p>
        </p:txBody>
      </p:sp>
      <p:sp>
        <p:nvSpPr>
          <p:cNvPr id="3" name="Content Placeholder 2">
            <a:extLst>
              <a:ext uri="{FF2B5EF4-FFF2-40B4-BE49-F238E27FC236}">
                <a16:creationId xmlns:a16="http://schemas.microsoft.com/office/drawing/2014/main" id="{0BA7BA5E-7882-754C-942B-51B338AADDCC}"/>
              </a:ext>
            </a:extLst>
          </p:cNvPr>
          <p:cNvSpPr>
            <a:spLocks noGrp="1"/>
          </p:cNvSpPr>
          <p:nvPr>
            <p:ph idx="1"/>
          </p:nvPr>
        </p:nvSpPr>
        <p:spPr/>
        <p:txBody>
          <a:bodyPr>
            <a:normAutofit lnSpcReduction="10000"/>
          </a:bodyPr>
          <a:lstStyle/>
          <a:p>
            <a:r>
              <a:rPr lang="en-US" sz="2800" dirty="0"/>
              <a:t>Members want more flexibility and agency in topic selection</a:t>
            </a:r>
          </a:p>
          <a:p>
            <a:r>
              <a:rPr lang="en-US" sz="2800" dirty="0"/>
              <a:t>Members also want:</a:t>
            </a:r>
          </a:p>
          <a:p>
            <a:pPr lvl="1"/>
            <a:r>
              <a:rPr lang="en-US" sz="2600" dirty="0"/>
              <a:t> (1) confirmation on CAEECC venue and strategy;</a:t>
            </a:r>
          </a:p>
          <a:p>
            <a:pPr lvl="1"/>
            <a:r>
              <a:rPr lang="en-US" sz="2600" dirty="0"/>
              <a:t> (2) clearer goals for each topic (i.e., education, structured feedback, or consensus-seeking/recommendations); and </a:t>
            </a:r>
          </a:p>
          <a:p>
            <a:pPr lvl="1"/>
            <a:r>
              <a:rPr lang="en-US" sz="2600" dirty="0"/>
              <a:t>(3) more time for public comment</a:t>
            </a:r>
          </a:p>
          <a:p>
            <a:endParaRPr lang="en-US" dirty="0"/>
          </a:p>
        </p:txBody>
      </p:sp>
      <p:sp>
        <p:nvSpPr>
          <p:cNvPr id="4" name="Slide Number Placeholder 3">
            <a:extLst>
              <a:ext uri="{FF2B5EF4-FFF2-40B4-BE49-F238E27FC236}">
                <a16:creationId xmlns:a16="http://schemas.microsoft.com/office/drawing/2014/main" id="{CB555062-3E22-0641-B588-4DFB0A0823E1}"/>
              </a:ext>
            </a:extLst>
          </p:cNvPr>
          <p:cNvSpPr>
            <a:spLocks noGrp="1"/>
          </p:cNvSpPr>
          <p:nvPr>
            <p:ph type="sldNum" sz="quarter" idx="12"/>
          </p:nvPr>
        </p:nvSpPr>
        <p:spPr/>
        <p:txBody>
          <a:bodyPr/>
          <a:lstStyle/>
          <a:p>
            <a:fld id="{CFE4BAC9-6D41-4691-9299-18EF07EF0177}" type="slidenum">
              <a:rPr lang="en-US" smtClean="0">
                <a:solidFill>
                  <a:srgbClr val="2F2B20"/>
                </a:solidFill>
              </a:rPr>
              <a:t>11</a:t>
            </a:fld>
            <a:endParaRPr lang="en-US" dirty="0">
              <a:solidFill>
                <a:srgbClr val="2F2B20"/>
              </a:solidFill>
            </a:endParaRPr>
          </a:p>
        </p:txBody>
      </p:sp>
    </p:spTree>
    <p:extLst>
      <p:ext uri="{BB962C8B-B14F-4D97-AF65-F5344CB8AC3E}">
        <p14:creationId xmlns:p14="http://schemas.microsoft.com/office/powerpoint/2010/main" val="3670425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br>
            <a:r>
              <a:rPr lang="en-US" sz="4000" dirty="0"/>
              <a:t>Findings: Member engagement </a:t>
            </a:r>
            <a:br>
              <a:rPr lang="en-US" sz="4000" dirty="0"/>
            </a:br>
            <a:r>
              <a:rPr lang="en-US" sz="4000" dirty="0"/>
              <a:t>and facilitation</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Member participation has been robust overall</a:t>
            </a:r>
          </a:p>
          <a:p>
            <a:r>
              <a:rPr lang="en-US" sz="2800" dirty="0"/>
              <a:t>Timely posting and Facilitation Team review is beneficial</a:t>
            </a:r>
          </a:p>
          <a:p>
            <a:r>
              <a:rPr lang="en-US" sz="2800" dirty="0"/>
              <a:t>Member feedback could be more timely</a:t>
            </a:r>
          </a:p>
          <a:p>
            <a:r>
              <a:rPr lang="en-US" sz="2800" dirty="0"/>
              <a:t>Facilitation Team effectiveness and fairness rated highly in evaluations and interviews by nearly all</a:t>
            </a: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12</a:t>
            </a:fld>
            <a:endParaRPr lang="en-US">
              <a:solidFill>
                <a:srgbClr val="2F2B20"/>
              </a:solidFill>
            </a:endParaRPr>
          </a:p>
        </p:txBody>
      </p:sp>
    </p:spTree>
    <p:extLst>
      <p:ext uri="{BB962C8B-B14F-4D97-AF65-F5344CB8AC3E}">
        <p14:creationId xmlns:p14="http://schemas.microsoft.com/office/powerpoint/2010/main" val="10325067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BB8D3-1628-EF4E-BF6F-EC11ECE2DB45}"/>
              </a:ext>
            </a:extLst>
          </p:cNvPr>
          <p:cNvSpPr>
            <a:spLocks noGrp="1"/>
          </p:cNvSpPr>
          <p:nvPr>
            <p:ph type="title"/>
          </p:nvPr>
        </p:nvSpPr>
        <p:spPr/>
        <p:txBody>
          <a:bodyPr/>
          <a:lstStyle/>
          <a:p>
            <a:r>
              <a:rPr lang="en-US" dirty="0"/>
              <a:t>Facilitation Team: Recommendations</a:t>
            </a:r>
          </a:p>
        </p:txBody>
      </p:sp>
      <p:sp>
        <p:nvSpPr>
          <p:cNvPr id="3" name="Text Placeholder 2">
            <a:extLst>
              <a:ext uri="{FF2B5EF4-FFF2-40B4-BE49-F238E27FC236}">
                <a16:creationId xmlns:a16="http://schemas.microsoft.com/office/drawing/2014/main" id="{D526935D-59E0-DB46-98E4-CA30A87E85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85614FE-E5DB-2443-89E8-36834747524B}"/>
              </a:ext>
            </a:extLst>
          </p:cNvPr>
          <p:cNvSpPr>
            <a:spLocks noGrp="1"/>
          </p:cNvSpPr>
          <p:nvPr>
            <p:ph type="sldNum" sz="quarter" idx="12"/>
          </p:nvPr>
        </p:nvSpPr>
        <p:spPr/>
        <p:txBody>
          <a:bodyPr/>
          <a:lstStyle/>
          <a:p>
            <a:fld id="{CFE4BAC9-6D41-4691-9299-18EF07EF0177}" type="slidenum">
              <a:rPr lang="en-US" smtClean="0">
                <a:solidFill>
                  <a:srgbClr val="2F2B20"/>
                </a:solidFill>
              </a:rPr>
              <a:t>13</a:t>
            </a:fld>
            <a:endParaRPr lang="en-US" dirty="0">
              <a:solidFill>
                <a:srgbClr val="2F2B20"/>
              </a:solidFill>
            </a:endParaRPr>
          </a:p>
        </p:txBody>
      </p:sp>
    </p:spTree>
    <p:extLst>
      <p:ext uri="{BB962C8B-B14F-4D97-AF65-F5344CB8AC3E}">
        <p14:creationId xmlns:p14="http://schemas.microsoft.com/office/powerpoint/2010/main" val="2532377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br>
            <a:r>
              <a:rPr lang="en-US" sz="4000" dirty="0"/>
              <a:t>Recommendations: ED/CPUC; CAEECC Members; &amp; Facilitators</a:t>
            </a:r>
            <a:br>
              <a:rPr lang="en-US" dirty="0"/>
            </a:br>
            <a:endParaRPr lang="en-US" dirty="0"/>
          </a:p>
        </p:txBody>
      </p:sp>
      <p:sp>
        <p:nvSpPr>
          <p:cNvPr id="3" name="Content Placeholder 2"/>
          <p:cNvSpPr>
            <a:spLocks noGrp="1"/>
          </p:cNvSpPr>
          <p:nvPr>
            <p:ph idx="1"/>
          </p:nvPr>
        </p:nvSpPr>
        <p:spPr>
          <a:xfrm>
            <a:off x="900112" y="1858780"/>
            <a:ext cx="7345363" cy="4206741"/>
          </a:xfrm>
        </p:spPr>
        <p:txBody>
          <a:bodyPr>
            <a:normAutofit lnSpcReduction="10000"/>
          </a:bodyPr>
          <a:lstStyle/>
          <a:p>
            <a:pPr lvl="0"/>
            <a:r>
              <a:rPr lang="en-US" sz="2800" dirty="0"/>
              <a:t>Identify appropriate cross-cutting policy and implementation issues for CAEECC </a:t>
            </a:r>
          </a:p>
          <a:p>
            <a:pPr lvl="0"/>
            <a:r>
              <a:rPr lang="en-US" sz="2800" dirty="0"/>
              <a:t>Be more deliberate about end-goals (consensus recommendations, structured feedback, education), appropriate CAEECC meeting type (Full CAEEC, Working Group, or Workshop), and process structure </a:t>
            </a:r>
          </a:p>
          <a:p>
            <a:pPr lvl="0"/>
            <a:r>
              <a:rPr lang="en-US" sz="2800" dirty="0"/>
              <a:t>Seek earlier non-PA input and allow for more joint problem solving before PA filings</a:t>
            </a:r>
          </a:p>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14</a:t>
            </a:fld>
            <a:endParaRPr lang="en-US">
              <a:solidFill>
                <a:srgbClr val="2F2B20"/>
              </a:solidFill>
            </a:endParaRPr>
          </a:p>
        </p:txBody>
      </p:sp>
    </p:spTree>
    <p:extLst>
      <p:ext uri="{BB962C8B-B14F-4D97-AF65-F5344CB8AC3E}">
        <p14:creationId xmlns:p14="http://schemas.microsoft.com/office/powerpoint/2010/main" val="3454763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br>
            <a:r>
              <a:rPr lang="en-US" sz="4000" dirty="0"/>
              <a:t>Recommendations: Energy Division/CPUC</a:t>
            </a:r>
            <a:br>
              <a:rPr lang="en-US" dirty="0"/>
            </a:br>
            <a:endParaRPr lang="en-US" dirty="0"/>
          </a:p>
        </p:txBody>
      </p:sp>
      <p:sp>
        <p:nvSpPr>
          <p:cNvPr id="3" name="Content Placeholder 2"/>
          <p:cNvSpPr>
            <a:spLocks noGrp="1"/>
          </p:cNvSpPr>
          <p:nvPr>
            <p:ph idx="1"/>
          </p:nvPr>
        </p:nvSpPr>
        <p:spPr/>
        <p:txBody>
          <a:bodyPr>
            <a:normAutofit/>
          </a:bodyPr>
          <a:lstStyle/>
          <a:p>
            <a:pPr lvl="0"/>
            <a:r>
              <a:rPr lang="en-US" sz="2800" dirty="0"/>
              <a:t>Consider allowing CAEECC to tackle topics without need for CPUC white paper or proposed solution</a:t>
            </a:r>
          </a:p>
          <a:p>
            <a:pPr lvl="0"/>
            <a:r>
              <a:rPr lang="en-US" sz="2800" dirty="0"/>
              <a:t>Consider under what circumstances certain issues of broad CAEECC interest could be pursued without Energy Division pre-approval</a:t>
            </a:r>
          </a:p>
          <a:p>
            <a:pPr marL="0" indent="0">
              <a:buNone/>
            </a:pPr>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15</a:t>
            </a:fld>
            <a:endParaRPr lang="en-US">
              <a:solidFill>
                <a:srgbClr val="2F2B20"/>
              </a:solidFill>
            </a:endParaRPr>
          </a:p>
        </p:txBody>
      </p:sp>
    </p:spTree>
    <p:extLst>
      <p:ext uri="{BB962C8B-B14F-4D97-AF65-F5344CB8AC3E}">
        <p14:creationId xmlns:p14="http://schemas.microsoft.com/office/powerpoint/2010/main" val="1047048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400" dirty="0"/>
            </a:br>
            <a:r>
              <a:rPr lang="en-US" sz="4400" dirty="0"/>
              <a:t>Recommendations: </a:t>
            </a:r>
            <a:br>
              <a:rPr lang="en-US" sz="4400" dirty="0"/>
            </a:br>
            <a:r>
              <a:rPr lang="en-US" sz="4400" dirty="0"/>
              <a:t>Facilitation Team</a:t>
            </a:r>
            <a:br>
              <a:rPr lang="en-US" dirty="0"/>
            </a:br>
            <a:endParaRPr lang="en-US" dirty="0"/>
          </a:p>
        </p:txBody>
      </p:sp>
      <p:sp>
        <p:nvSpPr>
          <p:cNvPr id="3" name="Content Placeholder 2"/>
          <p:cNvSpPr>
            <a:spLocks noGrp="1"/>
          </p:cNvSpPr>
          <p:nvPr>
            <p:ph idx="1"/>
          </p:nvPr>
        </p:nvSpPr>
        <p:spPr>
          <a:xfrm>
            <a:off x="900112" y="1966586"/>
            <a:ext cx="7345363" cy="4098935"/>
          </a:xfrm>
        </p:spPr>
        <p:txBody>
          <a:bodyPr>
            <a:normAutofit/>
          </a:bodyPr>
          <a:lstStyle/>
          <a:p>
            <a:pPr lvl="0"/>
            <a:r>
              <a:rPr lang="en-US" sz="2800" dirty="0"/>
              <a:t>Confirm new Working Groups/Workshops with Members and seek feedback on timing and strategy </a:t>
            </a:r>
          </a:p>
          <a:p>
            <a:pPr lvl="0"/>
            <a:r>
              <a:rPr lang="en-US" sz="2800" dirty="0"/>
              <a:t>Continue to solicit potential topics/feedback on draft agendas from CAEECC</a:t>
            </a:r>
          </a:p>
          <a:p>
            <a:r>
              <a:rPr lang="en-US" sz="2800" dirty="0"/>
              <a:t>Allocate enough time in agendas for discussion and for public comment </a:t>
            </a: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16</a:t>
            </a:fld>
            <a:endParaRPr lang="en-US">
              <a:solidFill>
                <a:srgbClr val="2F2B20"/>
              </a:solidFill>
            </a:endParaRPr>
          </a:p>
        </p:txBody>
      </p:sp>
    </p:spTree>
    <p:extLst>
      <p:ext uri="{BB962C8B-B14F-4D97-AF65-F5344CB8AC3E}">
        <p14:creationId xmlns:p14="http://schemas.microsoft.com/office/powerpoint/2010/main" val="10470487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43B3-2ECC-4542-8730-4B42B5BA9CA0}"/>
              </a:ext>
            </a:extLst>
          </p:cNvPr>
          <p:cNvSpPr>
            <a:spLocks noGrp="1"/>
          </p:cNvSpPr>
          <p:nvPr>
            <p:ph type="title"/>
          </p:nvPr>
        </p:nvSpPr>
        <p:spPr/>
        <p:txBody>
          <a:bodyPr>
            <a:normAutofit fontScale="90000"/>
          </a:bodyPr>
          <a:lstStyle/>
          <a:p>
            <a:r>
              <a:rPr lang="en-US" dirty="0"/>
              <a:t>Recommendations: CAAEECC Members</a:t>
            </a:r>
          </a:p>
        </p:txBody>
      </p:sp>
      <p:sp>
        <p:nvSpPr>
          <p:cNvPr id="3" name="Content Placeholder 2">
            <a:extLst>
              <a:ext uri="{FF2B5EF4-FFF2-40B4-BE49-F238E27FC236}">
                <a16:creationId xmlns:a16="http://schemas.microsoft.com/office/drawing/2014/main" id="{4AB3F039-4551-8F4E-820D-68829D2134AF}"/>
              </a:ext>
            </a:extLst>
          </p:cNvPr>
          <p:cNvSpPr>
            <a:spLocks noGrp="1"/>
          </p:cNvSpPr>
          <p:nvPr>
            <p:ph idx="1"/>
          </p:nvPr>
        </p:nvSpPr>
        <p:spPr/>
        <p:txBody>
          <a:bodyPr/>
          <a:lstStyle/>
          <a:p>
            <a:pPr marL="0" indent="0">
              <a:buNone/>
            </a:pPr>
            <a:endParaRPr lang="en-US" dirty="0"/>
          </a:p>
          <a:p>
            <a:pPr lvl="0"/>
            <a:r>
              <a:rPr lang="en-US" sz="2800" dirty="0"/>
              <a:t>Improve responsiveness on Facilitation Team/Co-Chair requests for feedback and input on draft agendas, post-meeting online surveys, etc.</a:t>
            </a:r>
          </a:p>
          <a:p>
            <a:endParaRPr lang="en-US" dirty="0"/>
          </a:p>
        </p:txBody>
      </p:sp>
      <p:sp>
        <p:nvSpPr>
          <p:cNvPr id="4" name="Slide Number Placeholder 3">
            <a:extLst>
              <a:ext uri="{FF2B5EF4-FFF2-40B4-BE49-F238E27FC236}">
                <a16:creationId xmlns:a16="http://schemas.microsoft.com/office/drawing/2014/main" id="{86CC82B0-CE50-AB4F-9E32-99BB78A02596}"/>
              </a:ext>
            </a:extLst>
          </p:cNvPr>
          <p:cNvSpPr>
            <a:spLocks noGrp="1"/>
          </p:cNvSpPr>
          <p:nvPr>
            <p:ph type="sldNum" sz="quarter" idx="12"/>
          </p:nvPr>
        </p:nvSpPr>
        <p:spPr/>
        <p:txBody>
          <a:bodyPr/>
          <a:lstStyle/>
          <a:p>
            <a:fld id="{CFE4BAC9-6D41-4691-9299-18EF07EF0177}" type="slidenum">
              <a:rPr lang="en-US" smtClean="0">
                <a:solidFill>
                  <a:srgbClr val="2F2B20"/>
                </a:solidFill>
              </a:rPr>
              <a:t>17</a:t>
            </a:fld>
            <a:endParaRPr lang="en-US">
              <a:solidFill>
                <a:srgbClr val="2F2B20"/>
              </a:solidFill>
            </a:endParaRPr>
          </a:p>
        </p:txBody>
      </p:sp>
    </p:spTree>
    <p:extLst>
      <p:ext uri="{BB962C8B-B14F-4D97-AF65-F5344CB8AC3E}">
        <p14:creationId xmlns:p14="http://schemas.microsoft.com/office/powerpoint/2010/main" val="258522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E1398-5E42-3A40-A44D-A5147A75F47A}"/>
              </a:ext>
            </a:extLst>
          </p:cNvPr>
          <p:cNvSpPr>
            <a:spLocks noGrp="1"/>
          </p:cNvSpPr>
          <p:nvPr>
            <p:ph type="title"/>
          </p:nvPr>
        </p:nvSpPr>
        <p:spPr/>
        <p:txBody>
          <a:bodyPr>
            <a:normAutofit/>
          </a:bodyPr>
          <a:lstStyle/>
          <a:p>
            <a:r>
              <a:rPr lang="en-US" sz="3600" dirty="0"/>
              <a:t>Other Potential Improvements: Mentioned by Members</a:t>
            </a:r>
          </a:p>
        </p:txBody>
      </p:sp>
      <p:sp>
        <p:nvSpPr>
          <p:cNvPr id="3" name="Content Placeholder 2">
            <a:extLst>
              <a:ext uri="{FF2B5EF4-FFF2-40B4-BE49-F238E27FC236}">
                <a16:creationId xmlns:a16="http://schemas.microsoft.com/office/drawing/2014/main" id="{B415920A-AB5C-DB4B-A590-C6F1EA5648E7}"/>
              </a:ext>
            </a:extLst>
          </p:cNvPr>
          <p:cNvSpPr>
            <a:spLocks noGrp="1"/>
          </p:cNvSpPr>
          <p:nvPr>
            <p:ph idx="1"/>
          </p:nvPr>
        </p:nvSpPr>
        <p:spPr/>
        <p:txBody>
          <a:bodyPr/>
          <a:lstStyle/>
          <a:p>
            <a:r>
              <a:rPr lang="en-US" dirty="0"/>
              <a:t>Reviewing CAEECC membership criteria for new and existing Members; </a:t>
            </a:r>
          </a:p>
          <a:p>
            <a:r>
              <a:rPr lang="en-US" dirty="0"/>
              <a:t>Refining document review time and time needed for each meeting; and </a:t>
            </a:r>
          </a:p>
          <a:p>
            <a:r>
              <a:rPr lang="en-US" dirty="0"/>
              <a:t>Other structural issues related to when it might be appropriate for CAEECC to have access to technical expertise, or for the CPUC to take on issues directly, with professional facilitation support</a:t>
            </a:r>
          </a:p>
        </p:txBody>
      </p:sp>
      <p:sp>
        <p:nvSpPr>
          <p:cNvPr id="4" name="Slide Number Placeholder 3">
            <a:extLst>
              <a:ext uri="{FF2B5EF4-FFF2-40B4-BE49-F238E27FC236}">
                <a16:creationId xmlns:a16="http://schemas.microsoft.com/office/drawing/2014/main" id="{84F4FED9-3515-A441-9151-F473511D4773}"/>
              </a:ext>
            </a:extLst>
          </p:cNvPr>
          <p:cNvSpPr>
            <a:spLocks noGrp="1"/>
          </p:cNvSpPr>
          <p:nvPr>
            <p:ph type="sldNum" sz="quarter" idx="12"/>
          </p:nvPr>
        </p:nvSpPr>
        <p:spPr/>
        <p:txBody>
          <a:bodyPr/>
          <a:lstStyle/>
          <a:p>
            <a:fld id="{CFE4BAC9-6D41-4691-9299-18EF07EF0177}" type="slidenum">
              <a:rPr lang="en-US" smtClean="0">
                <a:solidFill>
                  <a:srgbClr val="2F2B20"/>
                </a:solidFill>
              </a:rPr>
              <a:t>18</a:t>
            </a:fld>
            <a:endParaRPr lang="en-US" dirty="0">
              <a:solidFill>
                <a:srgbClr val="2F2B20"/>
              </a:solidFill>
            </a:endParaRPr>
          </a:p>
        </p:txBody>
      </p:sp>
    </p:spTree>
    <p:extLst>
      <p:ext uri="{BB962C8B-B14F-4D97-AF65-F5344CB8AC3E}">
        <p14:creationId xmlns:p14="http://schemas.microsoft.com/office/powerpoint/2010/main" val="4006876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2DCD7-DC96-804B-8564-6338E5BB8245}"/>
              </a:ext>
            </a:extLst>
          </p:cNvPr>
          <p:cNvSpPr>
            <a:spLocks noGrp="1"/>
          </p:cNvSpPr>
          <p:nvPr>
            <p:ph type="title"/>
          </p:nvPr>
        </p:nvSpPr>
        <p:spPr/>
        <p:txBody>
          <a:bodyPr/>
          <a:lstStyle/>
          <a:p>
            <a:r>
              <a:rPr lang="en-US" dirty="0"/>
              <a:t>Proposed Next Steps</a:t>
            </a:r>
          </a:p>
        </p:txBody>
      </p:sp>
      <p:sp>
        <p:nvSpPr>
          <p:cNvPr id="3" name="Content Placeholder 2">
            <a:extLst>
              <a:ext uri="{FF2B5EF4-FFF2-40B4-BE49-F238E27FC236}">
                <a16:creationId xmlns:a16="http://schemas.microsoft.com/office/drawing/2014/main" id="{D97FFA24-0316-A24A-AE4B-2889E14CC508}"/>
              </a:ext>
            </a:extLst>
          </p:cNvPr>
          <p:cNvSpPr>
            <a:spLocks noGrp="1"/>
          </p:cNvSpPr>
          <p:nvPr>
            <p:ph idx="1"/>
          </p:nvPr>
        </p:nvSpPr>
        <p:spPr/>
        <p:txBody>
          <a:bodyPr>
            <a:normAutofit/>
          </a:bodyPr>
          <a:lstStyle/>
          <a:p>
            <a:r>
              <a:rPr lang="en-US" dirty="0"/>
              <a:t>Today--Respond to CAEECC questions, and get initial feedback on findings/recommendations</a:t>
            </a:r>
          </a:p>
          <a:p>
            <a:r>
              <a:rPr lang="en-US" dirty="0"/>
              <a:t>Facilitation Team available to discuss findings/recommendations with CPUC</a:t>
            </a:r>
          </a:p>
          <a:p>
            <a:r>
              <a:rPr lang="en-US" dirty="0"/>
              <a:t>Work with Co-Chairs and ED to develop any recommended changes with CAEECC input </a:t>
            </a:r>
          </a:p>
          <a:p>
            <a:r>
              <a:rPr lang="en-US" dirty="0"/>
              <a:t>Seek approval by ED and/or CAEECC as appropriate</a:t>
            </a:r>
          </a:p>
        </p:txBody>
      </p:sp>
      <p:sp>
        <p:nvSpPr>
          <p:cNvPr id="4" name="Slide Number Placeholder 3">
            <a:extLst>
              <a:ext uri="{FF2B5EF4-FFF2-40B4-BE49-F238E27FC236}">
                <a16:creationId xmlns:a16="http://schemas.microsoft.com/office/drawing/2014/main" id="{D768D36D-1609-2E4E-A74B-3C73F3BF6A90}"/>
              </a:ext>
            </a:extLst>
          </p:cNvPr>
          <p:cNvSpPr>
            <a:spLocks noGrp="1"/>
          </p:cNvSpPr>
          <p:nvPr>
            <p:ph type="sldNum" sz="quarter" idx="12"/>
          </p:nvPr>
        </p:nvSpPr>
        <p:spPr/>
        <p:txBody>
          <a:bodyPr/>
          <a:lstStyle/>
          <a:p>
            <a:fld id="{CFE4BAC9-6D41-4691-9299-18EF07EF0177}" type="slidenum">
              <a:rPr lang="en-US" smtClean="0">
                <a:solidFill>
                  <a:srgbClr val="2F2B20"/>
                </a:solidFill>
              </a:rPr>
              <a:t>19</a:t>
            </a:fld>
            <a:endParaRPr lang="en-US" dirty="0">
              <a:solidFill>
                <a:srgbClr val="2F2B20"/>
              </a:solidFill>
            </a:endParaRPr>
          </a:p>
        </p:txBody>
      </p:sp>
    </p:spTree>
    <p:extLst>
      <p:ext uri="{BB962C8B-B14F-4D97-AF65-F5344CB8AC3E}">
        <p14:creationId xmlns:p14="http://schemas.microsoft.com/office/powerpoint/2010/main" val="2220112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Impetus &amp; Methodology</a:t>
            </a:r>
          </a:p>
        </p:txBody>
      </p:sp>
      <p:sp>
        <p:nvSpPr>
          <p:cNvPr id="3" name="Content Placeholder 2"/>
          <p:cNvSpPr>
            <a:spLocks noGrp="1"/>
          </p:cNvSpPr>
          <p:nvPr>
            <p:ph idx="1"/>
          </p:nvPr>
        </p:nvSpPr>
        <p:spPr/>
        <p:txBody>
          <a:bodyPr>
            <a:normAutofit/>
          </a:bodyPr>
          <a:lstStyle/>
          <a:p>
            <a:r>
              <a:rPr lang="en-US" dirty="0"/>
              <a:t>D. 18-05-041- Facilitation Team tasked w/assessing  level of collaboration w/in CAEECC, and make process/structural recommendations</a:t>
            </a:r>
          </a:p>
          <a:p>
            <a:r>
              <a:rPr lang="en-US" dirty="0"/>
              <a:t>Findings and Recommendations are based on: </a:t>
            </a:r>
          </a:p>
          <a:p>
            <a:pPr marL="808038" lvl="1" indent="-457200">
              <a:buClr>
                <a:schemeClr val="tx1">
                  <a:lumMod val="50000"/>
                  <a:lumOff val="50000"/>
                </a:schemeClr>
              </a:buClr>
              <a:buFont typeface="+mj-lt"/>
              <a:buAutoNum type="arabicPeriod"/>
            </a:pPr>
            <a:r>
              <a:rPr lang="en-US" dirty="0"/>
              <a:t>Post meeting surveys: quantitative &amp; qualitative; instituted halfway thru (8/18) evaluation period</a:t>
            </a:r>
          </a:p>
          <a:p>
            <a:pPr marL="808038" lvl="1" indent="-457200">
              <a:buClr>
                <a:schemeClr val="tx1">
                  <a:lumMod val="50000"/>
                  <a:lumOff val="50000"/>
                </a:schemeClr>
              </a:buClr>
              <a:buFont typeface="+mj-lt"/>
              <a:buAutoNum type="arabicPeriod"/>
            </a:pPr>
            <a:r>
              <a:rPr lang="en-US" dirty="0"/>
              <a:t>Recent verbal interviews with each CAEECC Member</a:t>
            </a:r>
          </a:p>
          <a:p>
            <a:pPr marL="808038" lvl="1" indent="-457200">
              <a:buClr>
                <a:schemeClr val="tx1">
                  <a:lumMod val="50000"/>
                  <a:lumOff val="50000"/>
                </a:schemeClr>
              </a:buClr>
              <a:buFont typeface="+mj-lt"/>
              <a:buAutoNum type="arabicPeriod"/>
            </a:pPr>
            <a:r>
              <a:rPr lang="en-US" dirty="0"/>
              <a:t>Facilitation Team’s observations and experience</a:t>
            </a:r>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chemeClr val="tx1"/>
                </a:solidFill>
              </a:rPr>
              <a:t>2</a:t>
            </a:fld>
            <a:endParaRPr lang="en-US" dirty="0">
              <a:solidFill>
                <a:schemeClr val="tx1"/>
              </a:solidFill>
            </a:endParaRPr>
          </a:p>
        </p:txBody>
      </p:sp>
    </p:spTree>
    <p:extLst>
      <p:ext uri="{BB962C8B-B14F-4D97-AF65-F5344CB8AC3E}">
        <p14:creationId xmlns:p14="http://schemas.microsoft.com/office/powerpoint/2010/main" val="152903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 Full CAEECC Meetings Held in 2018-2019</a:t>
            </a: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3</a:t>
            </a:fld>
            <a:endParaRPr lang="en-US">
              <a:solidFill>
                <a:srgbClr val="2F2B2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935068999"/>
              </p:ext>
            </p:extLst>
          </p:nvPr>
        </p:nvGraphicFramePr>
        <p:xfrm>
          <a:off x="916130" y="2079321"/>
          <a:ext cx="7474246" cy="3870541"/>
        </p:xfrm>
        <a:graphic>
          <a:graphicData uri="http://schemas.openxmlformats.org/presentationml/2006/ole">
            <mc:AlternateContent xmlns:mc="http://schemas.openxmlformats.org/markup-compatibility/2006">
              <mc:Choice xmlns:v="urn:schemas-microsoft-com:vml" Requires="v">
                <p:oleObj spid="_x0000_s3097" name="Document" r:id="rId4" imgW="6350000" imgH="1600200" progId="Word.Document.12">
                  <p:embed/>
                </p:oleObj>
              </mc:Choice>
              <mc:Fallback>
                <p:oleObj name="Document" r:id="rId4" imgW="6350000" imgH="1600200" progId="Word.Document.12">
                  <p:embed/>
                  <p:pic>
                    <p:nvPicPr>
                      <p:cNvPr id="0" name=""/>
                      <p:cNvPicPr/>
                      <p:nvPr/>
                    </p:nvPicPr>
                    <p:blipFill>
                      <a:blip r:embed="rId5"/>
                      <a:stretch>
                        <a:fillRect/>
                      </a:stretch>
                    </p:blipFill>
                    <p:spPr>
                      <a:xfrm>
                        <a:off x="916130" y="2079321"/>
                        <a:ext cx="7474246" cy="3870541"/>
                      </a:xfrm>
                      <a:prstGeom prst="rect">
                        <a:avLst/>
                      </a:prstGeom>
                    </p:spPr>
                  </p:pic>
                </p:oleObj>
              </mc:Fallback>
            </mc:AlternateContent>
          </a:graphicData>
        </a:graphic>
      </p:graphicFrame>
    </p:spTree>
    <p:extLst>
      <p:ext uri="{BB962C8B-B14F-4D97-AF65-F5344CB8AC3E}">
        <p14:creationId xmlns:p14="http://schemas.microsoft.com/office/powerpoint/2010/main" val="3800317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Full CAEECC Meetings-Post-Meeting Evaluation Surveys</a:t>
            </a: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4</a:t>
            </a:fld>
            <a:endParaRPr lang="en-US">
              <a:solidFill>
                <a:srgbClr val="2F2B2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839691597"/>
              </p:ext>
            </p:extLst>
          </p:nvPr>
        </p:nvGraphicFramePr>
        <p:xfrm>
          <a:off x="513567" y="1828799"/>
          <a:ext cx="8007915" cy="4096011"/>
        </p:xfrm>
        <a:graphic>
          <a:graphicData uri="http://schemas.openxmlformats.org/presentationml/2006/ole">
            <mc:AlternateContent xmlns:mc="http://schemas.openxmlformats.org/markup-compatibility/2006">
              <mc:Choice xmlns:v="urn:schemas-microsoft-com:vml" Requires="v">
                <p:oleObj spid="_x0000_s1052" name="Document" r:id="rId4" imgW="5981700" imgH="3060700" progId="Word.Document.12">
                  <p:embed/>
                </p:oleObj>
              </mc:Choice>
              <mc:Fallback>
                <p:oleObj name="Document" r:id="rId4" imgW="5981700" imgH="3060700" progId="Word.Document.12">
                  <p:embed/>
                  <p:pic>
                    <p:nvPicPr>
                      <p:cNvPr id="0" name=""/>
                      <p:cNvPicPr/>
                      <p:nvPr/>
                    </p:nvPicPr>
                    <p:blipFill>
                      <a:blip r:embed="rId5"/>
                      <a:stretch>
                        <a:fillRect/>
                      </a:stretch>
                    </p:blipFill>
                    <p:spPr>
                      <a:xfrm>
                        <a:off x="513567" y="1828799"/>
                        <a:ext cx="8007915" cy="4096011"/>
                      </a:xfrm>
                      <a:prstGeom prst="rect">
                        <a:avLst/>
                      </a:prstGeom>
                    </p:spPr>
                  </p:pic>
                </p:oleObj>
              </mc:Fallback>
            </mc:AlternateContent>
          </a:graphicData>
        </a:graphic>
      </p:graphicFrame>
    </p:spTree>
    <p:extLst>
      <p:ext uri="{BB962C8B-B14F-4D97-AF65-F5344CB8AC3E}">
        <p14:creationId xmlns:p14="http://schemas.microsoft.com/office/powerpoint/2010/main" val="23686882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Six CAEECC-Hosted Working Groups and Workshops (11 Mtgs.)</a:t>
            </a: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5</a:t>
            </a:fld>
            <a:endParaRPr lang="en-US">
              <a:solidFill>
                <a:srgbClr val="2F2B2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654324772"/>
              </p:ext>
            </p:extLst>
          </p:nvPr>
        </p:nvGraphicFramePr>
        <p:xfrm>
          <a:off x="475989" y="1791222"/>
          <a:ext cx="8116866" cy="4565128"/>
        </p:xfrm>
        <a:graphic>
          <a:graphicData uri="http://schemas.openxmlformats.org/presentationml/2006/ole">
            <mc:AlternateContent xmlns:mc="http://schemas.openxmlformats.org/markup-compatibility/2006">
              <mc:Choice xmlns:v="urn:schemas-microsoft-com:vml" Requires="v">
                <p:oleObj spid="_x0000_s5144" name="Document" r:id="rId4" imgW="6172200" imgH="3568700" progId="Word.Document.12">
                  <p:embed/>
                </p:oleObj>
              </mc:Choice>
              <mc:Fallback>
                <p:oleObj name="Document" r:id="rId4" imgW="6172200" imgH="3568700" progId="Word.Document.12">
                  <p:embed/>
                  <p:pic>
                    <p:nvPicPr>
                      <p:cNvPr id="0" name=""/>
                      <p:cNvPicPr/>
                      <p:nvPr/>
                    </p:nvPicPr>
                    <p:blipFill>
                      <a:blip r:embed="rId5"/>
                      <a:stretch>
                        <a:fillRect/>
                      </a:stretch>
                    </p:blipFill>
                    <p:spPr>
                      <a:xfrm>
                        <a:off x="475989" y="1791222"/>
                        <a:ext cx="8116866" cy="4565128"/>
                      </a:xfrm>
                      <a:prstGeom prst="rect">
                        <a:avLst/>
                      </a:prstGeom>
                    </p:spPr>
                  </p:pic>
                </p:oleObj>
              </mc:Fallback>
            </mc:AlternateContent>
          </a:graphicData>
        </a:graphic>
      </p:graphicFrame>
    </p:spTree>
    <p:extLst>
      <p:ext uri="{BB962C8B-B14F-4D97-AF65-F5344CB8AC3E}">
        <p14:creationId xmlns:p14="http://schemas.microsoft.com/office/powerpoint/2010/main" val="1364737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Average Score of MTWG Questions</a:t>
            </a: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6</a:t>
            </a:fld>
            <a:endParaRPr lang="en-US" dirty="0">
              <a:solidFill>
                <a:srgbClr val="2F2B2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25437520"/>
              </p:ext>
            </p:extLst>
          </p:nvPr>
        </p:nvGraphicFramePr>
        <p:xfrm>
          <a:off x="764087" y="1966587"/>
          <a:ext cx="7728559" cy="4183692"/>
        </p:xfrm>
        <a:graphic>
          <a:graphicData uri="http://schemas.openxmlformats.org/presentationml/2006/ole">
            <mc:AlternateContent xmlns:mc="http://schemas.openxmlformats.org/markup-compatibility/2006">
              <mc:Choice xmlns:v="urn:schemas-microsoft-com:vml" Requires="v">
                <p:oleObj spid="_x0000_s6149" name="Document" r:id="rId4" imgW="6083300" imgH="2921000" progId="Word.Document.12">
                  <p:embed/>
                </p:oleObj>
              </mc:Choice>
              <mc:Fallback>
                <p:oleObj name="Document" r:id="rId4" imgW="6083300" imgH="2921000" progId="Word.Document.12">
                  <p:embed/>
                  <p:pic>
                    <p:nvPicPr>
                      <p:cNvPr id="0" name=""/>
                      <p:cNvPicPr/>
                      <p:nvPr/>
                    </p:nvPicPr>
                    <p:blipFill>
                      <a:blip r:embed="rId5"/>
                      <a:stretch>
                        <a:fillRect/>
                      </a:stretch>
                    </p:blipFill>
                    <p:spPr>
                      <a:xfrm>
                        <a:off x="764087" y="1966587"/>
                        <a:ext cx="7728559" cy="4183692"/>
                      </a:xfrm>
                      <a:prstGeom prst="rect">
                        <a:avLst/>
                      </a:prstGeom>
                    </p:spPr>
                  </p:pic>
                </p:oleObj>
              </mc:Fallback>
            </mc:AlternateContent>
          </a:graphicData>
        </a:graphic>
      </p:graphicFrame>
    </p:spTree>
    <p:extLst>
      <p:ext uri="{BB962C8B-B14F-4D97-AF65-F5344CB8AC3E}">
        <p14:creationId xmlns:p14="http://schemas.microsoft.com/office/powerpoint/2010/main" val="318866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6168-0877-E445-9FC8-E750B4C4823A}"/>
              </a:ext>
            </a:extLst>
          </p:cNvPr>
          <p:cNvSpPr>
            <a:spLocks noGrp="1"/>
          </p:cNvSpPr>
          <p:nvPr>
            <p:ph type="title"/>
          </p:nvPr>
        </p:nvSpPr>
        <p:spPr/>
        <p:txBody>
          <a:bodyPr/>
          <a:lstStyle/>
          <a:p>
            <a:r>
              <a:rPr lang="en-US" dirty="0"/>
              <a:t>Facilitation Team:</a:t>
            </a:r>
            <a:br>
              <a:rPr lang="en-US" dirty="0"/>
            </a:br>
            <a:r>
              <a:rPr lang="en-US" dirty="0"/>
              <a:t>Findings</a:t>
            </a:r>
          </a:p>
        </p:txBody>
      </p:sp>
      <p:sp>
        <p:nvSpPr>
          <p:cNvPr id="3" name="Text Placeholder 2">
            <a:extLst>
              <a:ext uri="{FF2B5EF4-FFF2-40B4-BE49-F238E27FC236}">
                <a16:creationId xmlns:a16="http://schemas.microsoft.com/office/drawing/2014/main" id="{B1AD59ED-1504-2E48-BCC6-111CF4F664B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F1064F-99FD-B647-A759-E3DC465758B5}"/>
              </a:ext>
            </a:extLst>
          </p:cNvPr>
          <p:cNvSpPr>
            <a:spLocks noGrp="1"/>
          </p:cNvSpPr>
          <p:nvPr>
            <p:ph type="sldNum" sz="quarter" idx="12"/>
          </p:nvPr>
        </p:nvSpPr>
        <p:spPr/>
        <p:txBody>
          <a:bodyPr/>
          <a:lstStyle/>
          <a:p>
            <a:fld id="{CFE4BAC9-6D41-4691-9299-18EF07EF0177}" type="slidenum">
              <a:rPr lang="en-US" smtClean="0">
                <a:solidFill>
                  <a:srgbClr val="2F2B20"/>
                </a:solidFill>
              </a:rPr>
              <a:t>7</a:t>
            </a:fld>
            <a:endParaRPr lang="en-US">
              <a:solidFill>
                <a:srgbClr val="2F2B20"/>
              </a:solidFill>
            </a:endParaRPr>
          </a:p>
        </p:txBody>
      </p:sp>
    </p:spTree>
    <p:extLst>
      <p:ext uri="{BB962C8B-B14F-4D97-AF65-F5344CB8AC3E}">
        <p14:creationId xmlns:p14="http://schemas.microsoft.com/office/powerpoint/2010/main" val="4170361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4000" dirty="0"/>
            </a:br>
            <a:r>
              <a:rPr lang="en-US" sz="4000" dirty="0"/>
              <a:t>Findings: Overall Success, Challenges, and Value Added</a:t>
            </a:r>
            <a:br>
              <a:rPr lang="en-US" b="1" dirty="0"/>
            </a:br>
            <a:endParaRPr lang="en-US" dirty="0"/>
          </a:p>
        </p:txBody>
      </p:sp>
      <p:sp>
        <p:nvSpPr>
          <p:cNvPr id="3" name="Content Placeholder 2"/>
          <p:cNvSpPr>
            <a:spLocks noGrp="1"/>
          </p:cNvSpPr>
          <p:nvPr>
            <p:ph idx="1"/>
          </p:nvPr>
        </p:nvSpPr>
        <p:spPr>
          <a:xfrm>
            <a:off x="599608" y="2133601"/>
            <a:ext cx="7645868" cy="3931920"/>
          </a:xfrm>
        </p:spPr>
        <p:txBody>
          <a:bodyPr>
            <a:normAutofit fontScale="85000" lnSpcReduction="10000"/>
          </a:bodyPr>
          <a:lstStyle/>
          <a:p>
            <a:r>
              <a:rPr lang="en-US" dirty="0"/>
              <a:t>CAEECC meetings/processes </a:t>
            </a:r>
            <a:r>
              <a:rPr lang="en-US" b="1" dirty="0"/>
              <a:t>generally successful </a:t>
            </a:r>
            <a:r>
              <a:rPr lang="en-US" dirty="0"/>
              <a:t>(4.8-5.5 on scale of 1-6)</a:t>
            </a:r>
          </a:p>
          <a:p>
            <a:r>
              <a:rPr lang="en-US" dirty="0"/>
              <a:t>Meetings/processes structured as </a:t>
            </a:r>
            <a:r>
              <a:rPr lang="en-US" b="1" dirty="0"/>
              <a:t>joint problem solving </a:t>
            </a:r>
            <a:r>
              <a:rPr lang="en-US" dirty="0"/>
              <a:t>(MTWG, DEER Peak) most successful.  Those structured in a </a:t>
            </a:r>
            <a:r>
              <a:rPr lang="en-US" b="1" dirty="0"/>
              <a:t>sounding board fashion </a:t>
            </a:r>
            <a:r>
              <a:rPr lang="en-US" dirty="0"/>
              <a:t>(Full CAEECC ABALs, Contract T&amp;Cs) had more mixed success</a:t>
            </a:r>
          </a:p>
          <a:p>
            <a:r>
              <a:rPr lang="en-US" dirty="0"/>
              <a:t>Highest CAEECC value add </a:t>
            </a:r>
            <a:r>
              <a:rPr lang="mr-IN" dirty="0"/>
              <a:t>–</a:t>
            </a:r>
            <a:r>
              <a:rPr lang="en-US" dirty="0"/>
              <a:t> </a:t>
            </a:r>
            <a:r>
              <a:rPr lang="en-US" b="1" dirty="0"/>
              <a:t>developing recommendations on cross-cutting policy and implementation issues</a:t>
            </a:r>
          </a:p>
          <a:p>
            <a:r>
              <a:rPr lang="en-US" dirty="0"/>
              <a:t>Deliberations provided more </a:t>
            </a:r>
            <a:r>
              <a:rPr lang="en-US" b="1" dirty="0"/>
              <a:t>value</a:t>
            </a:r>
            <a:r>
              <a:rPr lang="en-US" dirty="0"/>
              <a:t> on certain issues than had they remained at CPUC—better equipped to explore/develop mutually agreeable solutions</a:t>
            </a: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8</a:t>
            </a:fld>
            <a:endParaRPr lang="en-US">
              <a:solidFill>
                <a:srgbClr val="2F2B20"/>
              </a:solidFill>
            </a:endParaRPr>
          </a:p>
        </p:txBody>
      </p:sp>
    </p:spTree>
    <p:extLst>
      <p:ext uri="{BB962C8B-B14F-4D97-AF65-F5344CB8AC3E}">
        <p14:creationId xmlns:p14="http://schemas.microsoft.com/office/powerpoint/2010/main" val="130361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sz="3600" dirty="0"/>
            </a:br>
            <a:r>
              <a:rPr lang="en-US" sz="3600" dirty="0"/>
              <a:t>Findings: CAEECC Collaboration</a:t>
            </a:r>
            <a:br>
              <a:rPr lang="en-US" sz="3600" dirty="0"/>
            </a:br>
            <a:r>
              <a:rPr lang="en-US" sz="3600" dirty="0"/>
              <a:t>PAs Responsiveness</a:t>
            </a:r>
            <a:br>
              <a:rPr lang="en-US" b="1" dirty="0"/>
            </a:br>
            <a:endParaRPr lang="en-US" dirty="0"/>
          </a:p>
        </p:txBody>
      </p:sp>
      <p:sp>
        <p:nvSpPr>
          <p:cNvPr id="3" name="Content Placeholder 2"/>
          <p:cNvSpPr>
            <a:spLocks noGrp="1"/>
          </p:cNvSpPr>
          <p:nvPr>
            <p:ph idx="1"/>
          </p:nvPr>
        </p:nvSpPr>
        <p:spPr/>
        <p:txBody>
          <a:bodyPr>
            <a:noAutofit/>
          </a:bodyPr>
          <a:lstStyle/>
          <a:p>
            <a:pPr lvl="1">
              <a:buClr>
                <a:schemeClr val="tx2"/>
              </a:buClr>
            </a:pPr>
            <a:r>
              <a:rPr lang="en-US" sz="2800" b="1" dirty="0"/>
              <a:t>Generally high, for “active listening” </a:t>
            </a:r>
            <a:r>
              <a:rPr lang="en-US" sz="2800" dirty="0"/>
              <a:t>although it can vary by individual PA (style) or issue (contentiousness of the issue).  </a:t>
            </a:r>
          </a:p>
          <a:p>
            <a:pPr lvl="1">
              <a:buClr>
                <a:schemeClr val="tx2"/>
              </a:buClr>
            </a:pPr>
            <a:r>
              <a:rPr lang="en-US" sz="2800" b="1" dirty="0"/>
              <a:t>More mixed for “making changes” </a:t>
            </a:r>
            <a:r>
              <a:rPr lang="en-US" sz="2800" dirty="0"/>
              <a:t>with willingness to correct factual errors or make changes that they agreed to, but often facing time or policy constraints or significant differences of opinion.</a:t>
            </a:r>
          </a:p>
        </p:txBody>
      </p:sp>
      <p:sp>
        <p:nvSpPr>
          <p:cNvPr id="4" name="Slide Number Placeholder 3"/>
          <p:cNvSpPr>
            <a:spLocks noGrp="1"/>
          </p:cNvSpPr>
          <p:nvPr>
            <p:ph type="sldNum" sz="quarter" idx="12"/>
          </p:nvPr>
        </p:nvSpPr>
        <p:spPr/>
        <p:txBody>
          <a:bodyPr/>
          <a:lstStyle/>
          <a:p>
            <a:fld id="{CFE4BAC9-6D41-4691-9299-18EF07EF0177}" type="slidenum">
              <a:rPr lang="en-US" smtClean="0">
                <a:solidFill>
                  <a:srgbClr val="2F2B20"/>
                </a:solidFill>
              </a:rPr>
              <a:t>9</a:t>
            </a:fld>
            <a:endParaRPr lang="en-US">
              <a:solidFill>
                <a:srgbClr val="2F2B20"/>
              </a:solidFill>
            </a:endParaRPr>
          </a:p>
        </p:txBody>
      </p:sp>
    </p:spTree>
    <p:extLst>
      <p:ext uri="{BB962C8B-B14F-4D97-AF65-F5344CB8AC3E}">
        <p14:creationId xmlns:p14="http://schemas.microsoft.com/office/powerpoint/2010/main" val="293703958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3038</TotalTime>
  <Words>762</Words>
  <Application>Microsoft Macintosh PowerPoint</Application>
  <PresentationFormat>On-screen Show (4:3)</PresentationFormat>
  <Paragraphs>90</Paragraphs>
  <Slides>19</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26" baseType="lpstr">
      <vt:lpstr>Brush Script MT</vt:lpstr>
      <vt:lpstr>Arial</vt:lpstr>
      <vt:lpstr>Calibri</vt:lpstr>
      <vt:lpstr>Calisto MT</vt:lpstr>
      <vt:lpstr>Capital</vt:lpstr>
      <vt:lpstr>Microsoft Word Document</vt:lpstr>
      <vt:lpstr>Document</vt:lpstr>
      <vt:lpstr>High-level Summary of CAEECC Stakeholder Process Evaluation</vt:lpstr>
      <vt:lpstr>Impetus &amp; Methodology</vt:lpstr>
      <vt:lpstr>Six Full CAEECC Meetings Held in 2018-2019</vt:lpstr>
      <vt:lpstr>Full CAEECC Meetings-Post-Meeting Evaluation Surveys</vt:lpstr>
      <vt:lpstr>Six CAEECC-Hosted Working Groups and Workshops (11 Mtgs.)</vt:lpstr>
      <vt:lpstr>Average Score of MTWG Questions</vt:lpstr>
      <vt:lpstr>Facilitation Team: Findings</vt:lpstr>
      <vt:lpstr> Findings: Overall Success, Challenges, and Value Added </vt:lpstr>
      <vt:lpstr> Findings: CAEECC Collaboration PAs Responsiveness </vt:lpstr>
      <vt:lpstr>Findings: CAEECC Collaboration Members Flexibility</vt:lpstr>
      <vt:lpstr> Findings: Agenda Setting  </vt:lpstr>
      <vt:lpstr> Findings: Member engagement  and facilitation </vt:lpstr>
      <vt:lpstr>Facilitation Team: Recommendations</vt:lpstr>
      <vt:lpstr> Recommendations: ED/CPUC; CAEECC Members; &amp; Facilitators </vt:lpstr>
      <vt:lpstr> Recommendations: Energy Division/CPUC </vt:lpstr>
      <vt:lpstr> Recommendations:  Facilitation Team </vt:lpstr>
      <vt:lpstr>Recommendations: CAAEECC Members</vt:lpstr>
      <vt:lpstr>Other Potential Improvements: Mentioned by Members</vt:lpstr>
      <vt:lpstr>Proposed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CAEECC Interview Findings: High-level Summary</dc:title>
  <dc:creator>Meredith Cowart</dc:creator>
  <cp:lastModifiedBy>Susan Rivo</cp:lastModifiedBy>
  <cp:revision>54</cp:revision>
  <dcterms:created xsi:type="dcterms:W3CDTF">2018-02-13T18:02:12Z</dcterms:created>
  <dcterms:modified xsi:type="dcterms:W3CDTF">2019-06-05T05:23:52Z</dcterms:modified>
</cp:coreProperties>
</file>