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Montserrat"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4"/>
  </p:normalViewPr>
  <p:slideViewPr>
    <p:cSldViewPr snapToGrid="0">
      <p:cViewPr varScale="1">
        <p:scale>
          <a:sx n="121" d="100"/>
          <a:sy n="121" d="100"/>
        </p:scale>
        <p:origin x="82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4ad3af41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84ad3af415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4ad3af415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84ad3af415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560"/>
              </a:spcBef>
              <a:spcAft>
                <a:spcPts val="0"/>
              </a:spcAft>
              <a:buClr>
                <a:srgbClr val="888888"/>
              </a:buClr>
              <a:buSzPts val="2800"/>
              <a:buNone/>
              <a:defRPr>
                <a:solidFill>
                  <a:srgbClr val="888888"/>
                </a:solidFill>
              </a:defRPr>
            </a:lvl1pPr>
            <a:lvl2pPr lvl="1" algn="ctr">
              <a:lnSpc>
                <a:spcPct val="100000"/>
              </a:lnSpc>
              <a:spcBef>
                <a:spcPts val="48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 name="Google Shape;16;p2"/>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7" name="Google Shape;57;p1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11"/>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1391054" y="148179"/>
            <a:ext cx="72957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6922853" y="635081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pic>
        <p:nvPicPr>
          <p:cNvPr id="65" name="Google Shape;65;p13" descr="ColorBlue_bar_top-12.jpg"/>
          <p:cNvPicPr preferRelativeResize="0"/>
          <p:nvPr/>
        </p:nvPicPr>
        <p:blipFill rotWithShape="1">
          <a:blip r:embed="rId2">
            <a:alphaModFix/>
          </a:blip>
          <a:srcRect/>
          <a:stretch/>
        </p:blipFill>
        <p:spPr>
          <a:xfrm>
            <a:off x="0" y="2"/>
            <a:ext cx="9144000" cy="898525"/>
          </a:xfrm>
          <a:prstGeom prst="rect">
            <a:avLst/>
          </a:prstGeom>
          <a:noFill/>
          <a:ln>
            <a:noFill/>
          </a:ln>
        </p:spPr>
      </p:pic>
      <p:sp>
        <p:nvSpPr>
          <p:cNvPr id="66" name="Google Shape;66;p13"/>
          <p:cNvSpPr txBox="1"/>
          <p:nvPr/>
        </p:nvSpPr>
        <p:spPr>
          <a:xfrm>
            <a:off x="8069264" y="6492877"/>
            <a:ext cx="11256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7F7F7F"/>
                </a:solidFill>
                <a:latin typeface="Arial"/>
                <a:ea typeface="Arial"/>
                <a:cs typeface="Arial"/>
                <a:sym typeface="Arial"/>
              </a:rPr>
              <a:t>‹#›</a:t>
            </a:fld>
            <a:endParaRPr sz="675" b="0" i="0" u="none" strike="noStrike" cap="none">
              <a:solidFill>
                <a:srgbClr val="7F7F7F"/>
              </a:solidFill>
              <a:latin typeface="Arial"/>
              <a:ea typeface="Arial"/>
              <a:cs typeface="Arial"/>
              <a:sym typeface="Arial"/>
            </a:endParaRPr>
          </a:p>
        </p:txBody>
      </p:sp>
      <p:sp>
        <p:nvSpPr>
          <p:cNvPr id="67" name="Google Shape;67;p13"/>
          <p:cNvSpPr txBox="1">
            <a:spLocks noGrp="1"/>
          </p:cNvSpPr>
          <p:nvPr>
            <p:ph type="title"/>
          </p:nvPr>
        </p:nvSpPr>
        <p:spPr>
          <a:xfrm>
            <a:off x="1211283" y="132138"/>
            <a:ext cx="7315200" cy="624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21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908450" y="1828249"/>
            <a:ext cx="7315200" cy="14967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SzPts val="2800"/>
              <a:buFont typeface="Arial"/>
              <a:buChar char="•"/>
              <a:defRPr sz="1350">
                <a:solidFill>
                  <a:srgbClr val="000000"/>
                </a:solidFill>
                <a:latin typeface="Arial"/>
                <a:ea typeface="Arial"/>
                <a:cs typeface="Arial"/>
                <a:sym typeface="Arial"/>
              </a:defRPr>
            </a:lvl1pPr>
            <a:lvl2pPr marL="914400" lvl="1" indent="-381000" algn="l" rtl="0">
              <a:lnSpc>
                <a:spcPct val="100000"/>
              </a:lnSpc>
              <a:spcBef>
                <a:spcPts val="480"/>
              </a:spcBef>
              <a:spcAft>
                <a:spcPts val="0"/>
              </a:spcAft>
              <a:buSzPts val="2400"/>
              <a:buChar char="–"/>
              <a:defRPr sz="1350">
                <a:solidFill>
                  <a:srgbClr val="000000"/>
                </a:solidFill>
              </a:defRPr>
            </a:lvl2pPr>
            <a:lvl3pPr marL="1371600" lvl="2" indent="-355600" algn="l" rtl="0">
              <a:lnSpc>
                <a:spcPct val="100000"/>
              </a:lnSpc>
              <a:spcBef>
                <a:spcPts val="400"/>
              </a:spcBef>
              <a:spcAft>
                <a:spcPts val="0"/>
              </a:spcAft>
              <a:buSzPts val="2000"/>
              <a:buChar char="•"/>
              <a:defRPr sz="1350">
                <a:solidFill>
                  <a:srgbClr val="000000"/>
                </a:solidFill>
              </a:defRPr>
            </a:lvl3pPr>
            <a:lvl4pPr marL="1828800" lvl="3" indent="-342900" algn="l" rtl="0">
              <a:lnSpc>
                <a:spcPct val="100000"/>
              </a:lnSpc>
              <a:spcBef>
                <a:spcPts val="360"/>
              </a:spcBef>
              <a:spcAft>
                <a:spcPts val="0"/>
              </a:spcAft>
              <a:buSzPts val="1800"/>
              <a:buChar char="–"/>
              <a:defRPr sz="1350">
                <a:solidFill>
                  <a:srgbClr val="000000"/>
                </a:solidFill>
              </a:defRPr>
            </a:lvl4pPr>
            <a:lvl5pPr marL="2286000" lvl="4" indent="-342900" algn="l" rtl="0">
              <a:lnSpc>
                <a:spcPct val="100000"/>
              </a:lnSpc>
              <a:spcBef>
                <a:spcPts val="360"/>
              </a:spcBef>
              <a:spcAft>
                <a:spcPts val="0"/>
              </a:spcAft>
              <a:buSzPts val="1800"/>
              <a:buChar char="»"/>
              <a:defRPr sz="1350">
                <a:solidFill>
                  <a:srgbClr val="000000"/>
                </a:solidFill>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69" name="Google Shape;69;p13"/>
          <p:cNvSpPr txBox="1">
            <a:spLocks noGrp="1"/>
          </p:cNvSpPr>
          <p:nvPr>
            <p:ph type="body" idx="2"/>
          </p:nvPr>
        </p:nvSpPr>
        <p:spPr>
          <a:xfrm>
            <a:off x="908450" y="1279024"/>
            <a:ext cx="7315200" cy="457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560"/>
              </a:spcBef>
              <a:spcAft>
                <a:spcPts val="0"/>
              </a:spcAft>
              <a:buSzPts val="2800"/>
              <a:buNone/>
              <a:defRPr sz="1350" b="1">
                <a:solidFill>
                  <a:schemeClr val="accent2"/>
                </a:solidFill>
                <a:latin typeface="Arial"/>
                <a:ea typeface="Arial"/>
                <a:cs typeface="Arial"/>
                <a:sym typeface="Arial"/>
              </a:defRPr>
            </a:lvl1pPr>
            <a:lvl2pPr marL="914400" lvl="1" indent="-381000" algn="l" rtl="0">
              <a:lnSpc>
                <a:spcPct val="100000"/>
              </a:lnSpc>
              <a:spcBef>
                <a:spcPts val="480"/>
              </a:spcBef>
              <a:spcAft>
                <a:spcPts val="0"/>
              </a:spcAft>
              <a:buSzPts val="2400"/>
              <a:buChar char="–"/>
              <a:defRPr/>
            </a:lvl2pPr>
            <a:lvl3pPr marL="1371600" lvl="2" indent="-355600" algn="l" rtl="0">
              <a:lnSpc>
                <a:spcPct val="100000"/>
              </a:lnSpc>
              <a:spcBef>
                <a:spcPts val="400"/>
              </a:spcBef>
              <a:spcAft>
                <a:spcPts val="0"/>
              </a:spcAft>
              <a:buSzPts val="20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603253" y="0"/>
            <a:ext cx="7928100" cy="914400"/>
          </a:xfrm>
          <a:prstGeom prst="rect">
            <a:avLst/>
          </a:prstGeom>
          <a:noFill/>
          <a:ln>
            <a:noFill/>
          </a:ln>
        </p:spPr>
        <p:txBody>
          <a:bodyPr spcFirstLastPara="1" wrap="square" lIns="9125" tIns="0" rIns="91425" bIns="45700" anchor="b" anchorCtr="0">
            <a:noAutofit/>
          </a:bodyPr>
          <a:lstStyle>
            <a:lvl1pPr lvl="0" algn="l" rtl="0">
              <a:lnSpc>
                <a:spcPct val="100000"/>
              </a:lnSpc>
              <a:spcBef>
                <a:spcPts val="0"/>
              </a:spcBef>
              <a:spcAft>
                <a:spcPts val="0"/>
              </a:spcAft>
              <a:buSzPts val="1400"/>
              <a:buNone/>
              <a:defRPr sz="1800" b="0">
                <a:solidFill>
                  <a:srgbClr val="000000"/>
                </a:solidFill>
                <a:latin typeface="Arial"/>
                <a:ea typeface="Arial"/>
                <a:cs typeface="Arial"/>
                <a:sym typeface="Aria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4"/>
          <p:cNvSpPr txBox="1">
            <a:spLocks noGrp="1"/>
          </p:cNvSpPr>
          <p:nvPr>
            <p:ph type="body" idx="1"/>
          </p:nvPr>
        </p:nvSpPr>
        <p:spPr>
          <a:xfrm>
            <a:off x="533400" y="1219204"/>
            <a:ext cx="82296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rgbClr val="0193D5"/>
              </a:buClr>
              <a:buSzPts val="2800"/>
              <a:buChar char="•"/>
              <a:defRPr sz="1200">
                <a:solidFill>
                  <a:srgbClr val="000000"/>
                </a:solidFill>
                <a:latin typeface="Arial"/>
                <a:ea typeface="Arial"/>
                <a:cs typeface="Arial"/>
                <a:sym typeface="Arial"/>
              </a:defRPr>
            </a:lvl1pPr>
            <a:lvl2pPr marL="914400" lvl="1" indent="-403860" algn="l" rtl="0">
              <a:lnSpc>
                <a:spcPct val="100000"/>
              </a:lnSpc>
              <a:spcBef>
                <a:spcPts val="480"/>
              </a:spcBef>
              <a:spcAft>
                <a:spcPts val="0"/>
              </a:spcAft>
              <a:buClr>
                <a:srgbClr val="0193D5"/>
              </a:buClr>
              <a:buSzPts val="2760"/>
              <a:buChar char="–"/>
              <a:defRPr>
                <a:solidFill>
                  <a:srgbClr val="000000"/>
                </a:solidFill>
                <a:latin typeface="Arial"/>
                <a:ea typeface="Arial"/>
                <a:cs typeface="Arial"/>
                <a:sym typeface="Arial"/>
              </a:defRPr>
            </a:lvl2pPr>
            <a:lvl3pPr marL="1371600" lvl="2" indent="-317500" algn="l" rtl="0">
              <a:lnSpc>
                <a:spcPct val="100000"/>
              </a:lnSpc>
              <a:spcBef>
                <a:spcPts val="400"/>
              </a:spcBef>
              <a:spcAft>
                <a:spcPts val="0"/>
              </a:spcAft>
              <a:buClr>
                <a:srgbClr val="0193D5"/>
              </a:buClr>
              <a:buSzPts val="1400"/>
              <a:buChar char="•"/>
              <a:defRPr>
                <a:solidFill>
                  <a:srgbClr val="000000"/>
                </a:solidFill>
                <a:latin typeface="Arial"/>
                <a:ea typeface="Arial"/>
                <a:cs typeface="Arial"/>
                <a:sym typeface="Arial"/>
              </a:defRPr>
            </a:lvl3pPr>
            <a:lvl4pPr marL="1828800" lvl="3" indent="-342900" algn="l" rtl="0">
              <a:lnSpc>
                <a:spcPct val="100000"/>
              </a:lnSpc>
              <a:spcBef>
                <a:spcPts val="360"/>
              </a:spcBef>
              <a:spcAft>
                <a:spcPts val="0"/>
              </a:spcAft>
              <a:buClr>
                <a:srgbClr val="0193D5"/>
              </a:buClr>
              <a:buSzPts val="1800"/>
              <a:buChar char="–"/>
              <a:defRPr>
                <a:solidFill>
                  <a:srgbClr val="000000"/>
                </a:solidFill>
                <a:latin typeface="Arial"/>
                <a:ea typeface="Arial"/>
                <a:cs typeface="Arial"/>
                <a:sym typeface="Arial"/>
              </a:defRPr>
            </a:lvl4pPr>
            <a:lvl5pPr marL="2286000" lvl="4" indent="-325754" algn="l" rtl="0">
              <a:lnSpc>
                <a:spcPct val="100000"/>
              </a:lnSpc>
              <a:spcBef>
                <a:spcPts val="360"/>
              </a:spcBef>
              <a:spcAft>
                <a:spcPts val="0"/>
              </a:spcAft>
              <a:buClr>
                <a:srgbClr val="0193D5"/>
              </a:buClr>
              <a:buSzPts val="1530"/>
              <a:buChar char="»"/>
              <a:defRPr>
                <a:solidFill>
                  <a:srgbClr val="000000"/>
                </a:solidFill>
                <a:latin typeface="Arial"/>
                <a:ea typeface="Arial"/>
                <a:cs typeface="Arial"/>
                <a:sym typeface="Arial"/>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73" name="Google Shape;73;p14"/>
          <p:cNvSpPr txBox="1">
            <a:spLocks noGrp="1"/>
          </p:cNvSpPr>
          <p:nvPr>
            <p:ph type="ftr" idx="11"/>
          </p:nvPr>
        </p:nvSpPr>
        <p:spPr>
          <a:xfrm>
            <a:off x="2362200" y="5943601"/>
            <a:ext cx="5791200" cy="7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21212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88459" y="294094"/>
            <a:ext cx="6562928" cy="71015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2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59923" y="1454286"/>
            <a:ext cx="8229600" cy="4267200"/>
          </a:xfrm>
          <a:prstGeom prst="rect">
            <a:avLst/>
          </a:prstGeom>
          <a:noFill/>
          <a:ln>
            <a:noFill/>
          </a:ln>
        </p:spPr>
        <p:txBody>
          <a:bodyPr spcFirstLastPara="1" wrap="square" lIns="91425" tIns="45700" rIns="91425" bIns="45700" anchor="t" anchorCtr="0">
            <a:noAutofit/>
          </a:bodyPr>
          <a:lstStyle>
            <a:lvl1pPr marL="457200" lvl="0" indent="-419100" algn="l">
              <a:lnSpc>
                <a:spcPct val="100000"/>
              </a:lnSpc>
              <a:spcBef>
                <a:spcPts val="600"/>
              </a:spcBef>
              <a:spcAft>
                <a:spcPts val="0"/>
              </a:spcAft>
              <a:buClr>
                <a:schemeClr val="dk1"/>
              </a:buClr>
              <a:buSzPts val="3000"/>
              <a:buChar char="•"/>
              <a:defRPr sz="3000"/>
            </a:lvl1pPr>
            <a:lvl2pPr marL="914400" lvl="1" indent="-393700" algn="l">
              <a:lnSpc>
                <a:spcPct val="100000"/>
              </a:lnSpc>
              <a:spcBef>
                <a:spcPts val="520"/>
              </a:spcBef>
              <a:spcAft>
                <a:spcPts val="0"/>
              </a:spcAft>
              <a:buClr>
                <a:schemeClr val="dk1"/>
              </a:buClr>
              <a:buSzPts val="2600"/>
              <a:buChar char="–"/>
              <a:defRPr sz="26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6922851" y="6346288"/>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4"/>
          <p:cNvSpPr txBox="1">
            <a:spLocks noGrp="1"/>
          </p:cNvSpPr>
          <p:nvPr>
            <p:ph type="sldNum" idx="12"/>
          </p:nvPr>
        </p:nvSpPr>
        <p:spPr>
          <a:xfrm>
            <a:off x="6932575" y="634662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904671" y="199489"/>
            <a:ext cx="6498077" cy="8634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 name="Google Shape;29;p5"/>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391054" y="140494"/>
            <a:ext cx="7295745"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7"/>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2" name="Google Shape;42;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 name="Google Shape;43;p8"/>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Google Shape;47;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8" name="Google Shape;48;p9"/>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904671" y="199489"/>
            <a:ext cx="6498077" cy="8634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10"/>
          <p:cNvSpPr txBox="1">
            <a:spLocks noGrp="1"/>
          </p:cNvSpPr>
          <p:nvPr>
            <p:ph type="body" idx="1"/>
          </p:nvPr>
        </p:nvSpPr>
        <p:spPr>
          <a:xfrm rot="5400000">
            <a:off x="2438400" y="-380999"/>
            <a:ext cx="42672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04671" y="199489"/>
            <a:ext cx="6498077" cy="86349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1"/>
            <a:ext cx="8229600" cy="4267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922853" y="635081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9" name="Google Shape;79;p15"/>
          <p:cNvSpPr txBox="1"/>
          <p:nvPr/>
        </p:nvSpPr>
        <p:spPr>
          <a:xfrm>
            <a:off x="229750" y="2990143"/>
            <a:ext cx="4692300" cy="306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880"/>
              </a:spcBef>
              <a:spcAft>
                <a:spcPts val="0"/>
              </a:spcAft>
              <a:buClr>
                <a:schemeClr val="dk1"/>
              </a:buClr>
              <a:buSzPts val="4400"/>
              <a:buFont typeface="Arial"/>
              <a:buNone/>
            </a:pPr>
            <a:r>
              <a:rPr lang="en-US" sz="4400" b="1">
                <a:solidFill>
                  <a:schemeClr val="dk1"/>
                </a:solidFill>
                <a:latin typeface="Montserrat"/>
                <a:ea typeface="Montserrat"/>
                <a:cs typeface="Montserrat"/>
                <a:sym typeface="Montserrat"/>
              </a:rPr>
              <a:t>Impact of COVID-19 on Energy Service Providers</a:t>
            </a:r>
            <a:endParaRPr sz="4400" b="1" i="0" u="none" strike="noStrike" cap="none">
              <a:solidFill>
                <a:schemeClr val="dk1"/>
              </a:solidFill>
              <a:latin typeface="Montserrat"/>
              <a:ea typeface="Montserrat"/>
              <a:cs typeface="Montserrat"/>
              <a:sym typeface="Montserrat"/>
            </a:endParaRPr>
          </a:p>
          <a:p>
            <a:pPr marL="0" marR="0" lvl="0" indent="0" algn="l" rtl="0">
              <a:lnSpc>
                <a:spcPct val="100000"/>
              </a:lnSpc>
              <a:spcBef>
                <a:spcPts val="880"/>
              </a:spcBef>
              <a:spcAft>
                <a:spcPts val="0"/>
              </a:spcAft>
              <a:buClr>
                <a:schemeClr val="dk1"/>
              </a:buClr>
              <a:buSzPts val="4400"/>
              <a:buFont typeface="Arial"/>
              <a:buNone/>
            </a:pPr>
            <a:r>
              <a:rPr lang="en-US" sz="2800">
                <a:solidFill>
                  <a:schemeClr val="dk1"/>
                </a:solidFill>
                <a:latin typeface="Montserrat"/>
                <a:ea typeface="Montserrat"/>
                <a:cs typeface="Montserrat"/>
                <a:sym typeface="Montserrat"/>
              </a:rPr>
              <a:t>May</a:t>
            </a:r>
            <a:r>
              <a:rPr lang="en-US" sz="2800" i="0" u="none" strike="noStrike" cap="none">
                <a:solidFill>
                  <a:schemeClr val="dk1"/>
                </a:solidFill>
                <a:latin typeface="Montserrat"/>
                <a:ea typeface="Montserrat"/>
                <a:cs typeface="Montserrat"/>
                <a:sym typeface="Montserrat"/>
              </a:rPr>
              <a:t> 14, 2020</a:t>
            </a:r>
            <a:endParaRPr sz="1400" i="0" u="none" strike="noStrike" cap="none">
              <a:solidFill>
                <a:srgbClr val="000000"/>
              </a:solidFill>
              <a:latin typeface="Montserrat"/>
              <a:ea typeface="Montserrat"/>
              <a:cs typeface="Montserrat"/>
              <a:sym typeface="Montserrat"/>
            </a:endParaRPr>
          </a:p>
        </p:txBody>
      </p:sp>
      <p:pic>
        <p:nvPicPr>
          <p:cNvPr id="80" name="Google Shape;80;p15"/>
          <p:cNvPicPr preferRelativeResize="0"/>
          <p:nvPr/>
        </p:nvPicPr>
        <p:blipFill rotWithShape="1">
          <a:blip r:embed="rId4">
            <a:alphaModFix/>
          </a:blip>
          <a:srcRect/>
          <a:stretch/>
        </p:blipFill>
        <p:spPr>
          <a:xfrm>
            <a:off x="4922051" y="2959674"/>
            <a:ext cx="3605099" cy="3123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344850" y="1295400"/>
            <a:ext cx="8454300" cy="4890000"/>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600"/>
              </a:spcBef>
              <a:spcAft>
                <a:spcPts val="0"/>
              </a:spcAft>
              <a:buClr>
                <a:schemeClr val="dk1"/>
              </a:buClr>
              <a:buSzPts val="2600"/>
              <a:buFont typeface="Montserrat"/>
              <a:buChar char="•"/>
            </a:pPr>
            <a:r>
              <a:rPr lang="en-US" sz="2600">
                <a:latin typeface="Montserrat"/>
                <a:ea typeface="Montserrat"/>
                <a:cs typeface="Montserrat"/>
                <a:sym typeface="Montserrat"/>
              </a:rPr>
              <a:t>The Council represents </a:t>
            </a:r>
            <a:r>
              <a:rPr lang="en-US" sz="2600" b="1">
                <a:latin typeface="Montserrat"/>
                <a:ea typeface="Montserrat"/>
                <a:cs typeface="Montserrat"/>
                <a:sym typeface="Montserrat"/>
              </a:rPr>
              <a:t>65 member companies and organizations, and a significant portion of the 320,000 DSM workers in California</a:t>
            </a:r>
            <a:endParaRPr sz="2600">
              <a:latin typeface="Montserrat"/>
              <a:ea typeface="Montserrat"/>
              <a:cs typeface="Montserrat"/>
              <a:sym typeface="Montserrat"/>
            </a:endParaRPr>
          </a:p>
          <a:p>
            <a:pPr marL="457200" lvl="0" indent="-393700" algn="l" rtl="0">
              <a:lnSpc>
                <a:spcPct val="100000"/>
              </a:lnSpc>
              <a:spcBef>
                <a:spcPts val="600"/>
              </a:spcBef>
              <a:spcAft>
                <a:spcPts val="0"/>
              </a:spcAft>
              <a:buSzPts val="2600"/>
              <a:buFont typeface="Montserrat"/>
              <a:buChar char="•"/>
            </a:pPr>
            <a:r>
              <a:rPr lang="en-US" sz="2600" b="1">
                <a:latin typeface="Montserrat"/>
                <a:ea typeface="Montserrat"/>
                <a:cs typeface="Montserrat"/>
                <a:sym typeface="Montserrat"/>
              </a:rPr>
              <a:t>Our members directly employ thousands of Californians </a:t>
            </a:r>
            <a:r>
              <a:rPr lang="en-US" sz="2600">
                <a:latin typeface="Montserrat"/>
                <a:ea typeface="Montserrat"/>
                <a:cs typeface="Montserrat"/>
                <a:sym typeface="Montserrat"/>
              </a:rPr>
              <a:t>leading to many thousands of additional secondary jobs</a:t>
            </a:r>
            <a:endParaRPr sz="2600">
              <a:latin typeface="Montserrat"/>
              <a:ea typeface="Montserrat"/>
              <a:cs typeface="Montserrat"/>
              <a:sym typeface="Montserrat"/>
            </a:endParaRPr>
          </a:p>
          <a:p>
            <a:pPr marL="457200" lvl="0" indent="-393700" algn="l" rtl="0">
              <a:lnSpc>
                <a:spcPct val="100000"/>
              </a:lnSpc>
              <a:spcBef>
                <a:spcPts val="600"/>
              </a:spcBef>
              <a:spcAft>
                <a:spcPts val="0"/>
              </a:spcAft>
              <a:buSzPts val="2600"/>
              <a:buFont typeface="Montserrat"/>
              <a:buChar char="•"/>
            </a:pPr>
            <a:r>
              <a:rPr lang="en-US" sz="2600">
                <a:latin typeface="Montserrat"/>
                <a:ea typeface="Montserrat"/>
                <a:cs typeface="Montserrat"/>
                <a:sym typeface="Montserrat"/>
              </a:rPr>
              <a:t>We advocate at the CPUC, CEC, and CAISO, as well as with state legislators and the Governor’s office.</a:t>
            </a:r>
            <a:endParaRPr sz="2600" b="1">
              <a:latin typeface="Montserrat"/>
              <a:ea typeface="Montserrat"/>
              <a:cs typeface="Montserrat"/>
              <a:sym typeface="Montserrat"/>
            </a:endParaRPr>
          </a:p>
        </p:txBody>
      </p:sp>
      <p:sp>
        <p:nvSpPr>
          <p:cNvPr id="86" name="Google Shape;86;p16"/>
          <p:cNvSpPr txBox="1">
            <a:spLocks noGrp="1"/>
          </p:cNvSpPr>
          <p:nvPr>
            <p:ph type="title"/>
          </p:nvPr>
        </p:nvSpPr>
        <p:spPr>
          <a:xfrm>
            <a:off x="888459" y="294094"/>
            <a:ext cx="6562800" cy="710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900">
                <a:latin typeface="Montserrat"/>
                <a:ea typeface="Montserrat"/>
                <a:cs typeface="Montserrat"/>
                <a:sym typeface="Montserrat"/>
              </a:rPr>
              <a:t>Who Are We?</a:t>
            </a:r>
            <a:endParaRPr sz="2900">
              <a:solidFill>
                <a:srgbClr val="FF0000"/>
              </a:solidFill>
              <a:latin typeface="Montserrat"/>
              <a:ea typeface="Montserrat"/>
              <a:cs typeface="Montserrat"/>
              <a:sym typeface="Montserrat"/>
            </a:endParaRPr>
          </a:p>
        </p:txBody>
      </p:sp>
      <p:sp>
        <p:nvSpPr>
          <p:cNvPr id="87" name="Google Shape;87;p16"/>
          <p:cNvSpPr txBox="1">
            <a:spLocks noGrp="1"/>
          </p:cNvSpPr>
          <p:nvPr>
            <p:ph type="sldNum" idx="12"/>
          </p:nvPr>
        </p:nvSpPr>
        <p:spPr>
          <a:xfrm>
            <a:off x="6922851" y="6346288"/>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body" idx="1"/>
          </p:nvPr>
        </p:nvSpPr>
        <p:spPr>
          <a:xfrm>
            <a:off x="344847" y="1295400"/>
            <a:ext cx="84543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en-US" sz="2200">
                <a:latin typeface="Montserrat"/>
                <a:ea typeface="Montserrat"/>
                <a:cs typeface="Montserrat"/>
                <a:sym typeface="Montserrat"/>
              </a:rPr>
              <a:t>COVID-19 has had significant, material impact on our members businesses across three main areas:</a:t>
            </a:r>
            <a:endParaRPr sz="2200">
              <a:latin typeface="Montserrat"/>
              <a:ea typeface="Montserrat"/>
              <a:cs typeface="Montserrat"/>
              <a:sym typeface="Montserrat"/>
            </a:endParaRPr>
          </a:p>
          <a:p>
            <a:pPr marL="457200" lvl="0" indent="-368300" algn="l" rtl="0">
              <a:lnSpc>
                <a:spcPct val="100000"/>
              </a:lnSpc>
              <a:spcBef>
                <a:spcPts val="600"/>
              </a:spcBef>
              <a:spcAft>
                <a:spcPts val="0"/>
              </a:spcAft>
              <a:buSzPts val="2200"/>
              <a:buFont typeface="Montserrat"/>
              <a:buChar char="•"/>
            </a:pPr>
            <a:r>
              <a:rPr lang="en-US" sz="2200" b="1">
                <a:latin typeface="Montserrat"/>
                <a:ea typeface="Montserrat"/>
                <a:cs typeface="Montserrat"/>
                <a:sym typeface="Montserrat"/>
              </a:rPr>
              <a:t>Project pauses and closures</a:t>
            </a:r>
            <a:endParaRPr sz="2200" b="1">
              <a:latin typeface="Montserrat"/>
              <a:ea typeface="Montserrat"/>
              <a:cs typeface="Montserrat"/>
              <a:sym typeface="Montserrat"/>
            </a:endParaRPr>
          </a:p>
          <a:p>
            <a:pPr marL="914400" lvl="1" indent="-355600" algn="l" rtl="0">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The IOUs have paused or suspended project implementation despite approved funding</a:t>
            </a:r>
            <a:endParaRPr sz="2000">
              <a:latin typeface="Montserrat"/>
              <a:ea typeface="Montserrat"/>
              <a:cs typeface="Montserrat"/>
              <a:sym typeface="Montserrat"/>
            </a:endParaRPr>
          </a:p>
          <a:p>
            <a:pPr marL="457200" lvl="0" indent="-368300" algn="l" rtl="0">
              <a:lnSpc>
                <a:spcPct val="100000"/>
              </a:lnSpc>
              <a:spcBef>
                <a:spcPts val="1000"/>
              </a:spcBef>
              <a:spcAft>
                <a:spcPts val="0"/>
              </a:spcAft>
              <a:buSzPts val="2200"/>
              <a:buFont typeface="Montserrat"/>
              <a:buChar char="•"/>
            </a:pPr>
            <a:r>
              <a:rPr lang="en-US" sz="2200" b="1">
                <a:latin typeface="Montserrat"/>
                <a:ea typeface="Montserrat"/>
                <a:cs typeface="Montserrat"/>
                <a:sym typeface="Montserrat"/>
              </a:rPr>
              <a:t>Workforce reductions</a:t>
            </a:r>
            <a:endParaRPr sz="2200" b="1">
              <a:latin typeface="Montserrat"/>
              <a:ea typeface="Montserrat"/>
              <a:cs typeface="Montserrat"/>
              <a:sym typeface="Montserrat"/>
            </a:endParaRPr>
          </a:p>
          <a:p>
            <a:pPr marL="914400" lvl="1" indent="-355600" algn="l" rtl="0">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Reduced revenues from project pauses, suspensions, and closures have forced many member companies to make difficult choices, laying off critical workers</a:t>
            </a:r>
            <a:endParaRPr sz="2000">
              <a:latin typeface="Montserrat"/>
              <a:ea typeface="Montserrat"/>
              <a:cs typeface="Montserrat"/>
              <a:sym typeface="Montserrat"/>
            </a:endParaRPr>
          </a:p>
          <a:p>
            <a:pPr marL="457200" lvl="0" indent="-368300" algn="l" rtl="0">
              <a:lnSpc>
                <a:spcPct val="100000"/>
              </a:lnSpc>
              <a:spcBef>
                <a:spcPts val="1000"/>
              </a:spcBef>
              <a:spcAft>
                <a:spcPts val="0"/>
              </a:spcAft>
              <a:buSzPts val="2200"/>
              <a:buFont typeface="Montserrat"/>
              <a:buChar char="•"/>
            </a:pPr>
            <a:r>
              <a:rPr lang="en-US" sz="2200" b="1">
                <a:latin typeface="Montserrat"/>
                <a:ea typeface="Montserrat"/>
                <a:cs typeface="Montserrat"/>
                <a:sym typeface="Montserrat"/>
              </a:rPr>
              <a:t>Long-term program delivery impacts</a:t>
            </a:r>
            <a:endParaRPr sz="2200" b="1">
              <a:latin typeface="Montserrat"/>
              <a:ea typeface="Montserrat"/>
              <a:cs typeface="Montserrat"/>
              <a:sym typeface="Montserrat"/>
            </a:endParaRPr>
          </a:p>
          <a:p>
            <a:pPr marL="914400" lvl="1" indent="-355600" algn="l" rtl="0">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Project pauses and resulting workforce reductions may lead to permanent loss of our infrastructure to deliver efficiency resources, which has taken decades to build up and can’t just be restored overnight.</a:t>
            </a:r>
            <a:endParaRPr sz="2000">
              <a:latin typeface="Montserrat"/>
              <a:ea typeface="Montserrat"/>
              <a:cs typeface="Montserrat"/>
              <a:sym typeface="Montserrat"/>
            </a:endParaRPr>
          </a:p>
        </p:txBody>
      </p:sp>
      <p:sp>
        <p:nvSpPr>
          <p:cNvPr id="93" name="Google Shape;93;p17"/>
          <p:cNvSpPr txBox="1">
            <a:spLocks noGrp="1"/>
          </p:cNvSpPr>
          <p:nvPr>
            <p:ph type="title"/>
          </p:nvPr>
        </p:nvSpPr>
        <p:spPr>
          <a:xfrm>
            <a:off x="888459" y="294094"/>
            <a:ext cx="6562800" cy="710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800">
                <a:latin typeface="Montserrat"/>
                <a:ea typeface="Montserrat"/>
                <a:cs typeface="Montserrat"/>
                <a:sym typeface="Montserrat"/>
              </a:rPr>
              <a:t>How Are Our Members Impacted?</a:t>
            </a:r>
            <a:endParaRPr sz="2800">
              <a:solidFill>
                <a:srgbClr val="FF0000"/>
              </a:solidFill>
              <a:latin typeface="Montserrat"/>
              <a:ea typeface="Montserrat"/>
              <a:cs typeface="Montserrat"/>
              <a:sym typeface="Montserrat"/>
            </a:endParaRPr>
          </a:p>
        </p:txBody>
      </p:sp>
      <p:sp>
        <p:nvSpPr>
          <p:cNvPr id="94" name="Google Shape;94;p17"/>
          <p:cNvSpPr txBox="1">
            <a:spLocks noGrp="1"/>
          </p:cNvSpPr>
          <p:nvPr>
            <p:ph type="sldNum" idx="12"/>
          </p:nvPr>
        </p:nvSpPr>
        <p:spPr>
          <a:xfrm>
            <a:off x="6922851" y="6346288"/>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176550" y="1004200"/>
            <a:ext cx="8790900" cy="42672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600"/>
              </a:spcBef>
              <a:spcAft>
                <a:spcPts val="0"/>
              </a:spcAft>
              <a:buSzPts val="2200"/>
              <a:buFont typeface="Montserrat"/>
              <a:buChar char="•"/>
            </a:pPr>
            <a:r>
              <a:rPr lang="en-US" sz="2200" b="1" dirty="0">
                <a:latin typeface="Montserrat"/>
                <a:ea typeface="Montserrat"/>
                <a:cs typeface="Montserrat"/>
                <a:sym typeface="Montserrat"/>
              </a:rPr>
              <a:t>Greenlight projects immediately</a:t>
            </a:r>
            <a:endParaRPr sz="2200" b="1" dirty="0">
              <a:latin typeface="Montserrat"/>
              <a:ea typeface="Montserrat"/>
              <a:cs typeface="Montserrat"/>
              <a:sym typeface="Montserrat"/>
            </a:endParaRPr>
          </a:p>
          <a:p>
            <a:pPr marL="914400" lvl="1" indent="-349250" algn="l" rtl="0">
              <a:lnSpc>
                <a:spcPct val="100000"/>
              </a:lnSpc>
              <a:spcBef>
                <a:spcPts val="0"/>
              </a:spcBef>
              <a:spcAft>
                <a:spcPts val="0"/>
              </a:spcAft>
              <a:buSzPts val="1900"/>
              <a:buFont typeface="Montserrat"/>
              <a:buChar char="–"/>
            </a:pPr>
            <a:r>
              <a:rPr lang="en-US" sz="1900" dirty="0">
                <a:latin typeface="Montserrat"/>
                <a:ea typeface="Montserrat"/>
                <a:cs typeface="Montserrat"/>
                <a:sym typeface="Montserrat"/>
              </a:rPr>
              <a:t>Immediately commence/resume projects that maintain social distancing, including project made easier by shelter-in-place</a:t>
            </a:r>
            <a:endParaRPr sz="1900" dirty="0">
              <a:latin typeface="Montserrat"/>
              <a:ea typeface="Montserrat"/>
              <a:cs typeface="Montserrat"/>
              <a:sym typeface="Montserrat"/>
            </a:endParaRPr>
          </a:p>
          <a:p>
            <a:pPr marL="914400" lvl="1" indent="-349250" algn="l" rtl="0">
              <a:lnSpc>
                <a:spcPct val="100000"/>
              </a:lnSpc>
              <a:spcBef>
                <a:spcPts val="0"/>
              </a:spcBef>
              <a:spcAft>
                <a:spcPts val="0"/>
              </a:spcAft>
              <a:buSzPts val="1900"/>
              <a:buFont typeface="Montserrat"/>
              <a:buChar char="–"/>
            </a:pPr>
            <a:r>
              <a:rPr lang="en-US" sz="1900" dirty="0">
                <a:latin typeface="Montserrat"/>
                <a:ea typeface="Montserrat"/>
                <a:cs typeface="Montserrat"/>
                <a:sym typeface="Montserrat"/>
              </a:rPr>
              <a:t>e.g. Unoccupied commercial buildings, schools</a:t>
            </a:r>
            <a:endParaRPr sz="1900" dirty="0">
              <a:latin typeface="Montserrat"/>
              <a:ea typeface="Montserrat"/>
              <a:cs typeface="Montserrat"/>
              <a:sym typeface="Montserrat"/>
            </a:endParaRPr>
          </a:p>
          <a:p>
            <a:pPr marL="457200" lvl="0" indent="-368300" algn="l" rtl="0">
              <a:lnSpc>
                <a:spcPct val="100000"/>
              </a:lnSpc>
              <a:spcBef>
                <a:spcPts val="1000"/>
              </a:spcBef>
              <a:spcAft>
                <a:spcPts val="0"/>
              </a:spcAft>
              <a:buSzPts val="2200"/>
              <a:buFont typeface="Montserrat"/>
              <a:buChar char="•"/>
            </a:pPr>
            <a:r>
              <a:rPr lang="en-US" sz="2200" b="1" dirty="0">
                <a:latin typeface="Montserrat"/>
                <a:ea typeface="Montserrat"/>
                <a:cs typeface="Montserrat"/>
                <a:sym typeface="Montserrat"/>
              </a:rPr>
              <a:t>Near-term policy relief</a:t>
            </a:r>
            <a:endParaRPr sz="2200" b="1" dirty="0">
              <a:latin typeface="Montserrat"/>
              <a:ea typeface="Montserrat"/>
              <a:cs typeface="Montserrat"/>
              <a:sym typeface="Montserrat"/>
            </a:endParaRPr>
          </a:p>
          <a:p>
            <a:pPr marL="914400" lvl="1" indent="-349250" algn="l" rtl="0">
              <a:lnSpc>
                <a:spcPct val="100000"/>
              </a:lnSpc>
              <a:spcBef>
                <a:spcPts val="0"/>
              </a:spcBef>
              <a:spcAft>
                <a:spcPts val="0"/>
              </a:spcAft>
              <a:buSzPts val="1900"/>
              <a:buFont typeface="Montserrat"/>
              <a:buChar char="–"/>
            </a:pPr>
            <a:r>
              <a:rPr lang="en-US" sz="1900" dirty="0">
                <a:latin typeface="Montserrat"/>
                <a:ea typeface="Montserrat"/>
                <a:cs typeface="Montserrat"/>
                <a:sym typeface="Montserrat"/>
              </a:rPr>
              <a:t>Allow remote validation of completed projects</a:t>
            </a:r>
            <a:endParaRPr sz="1900" dirty="0">
              <a:latin typeface="Montserrat"/>
              <a:ea typeface="Montserrat"/>
              <a:cs typeface="Montserrat"/>
              <a:sym typeface="Montserrat"/>
            </a:endParaRPr>
          </a:p>
          <a:p>
            <a:pPr marL="914400" lvl="1" indent="-349250" algn="l" rtl="0">
              <a:lnSpc>
                <a:spcPct val="100000"/>
              </a:lnSpc>
              <a:spcBef>
                <a:spcPts val="0"/>
              </a:spcBef>
              <a:spcAft>
                <a:spcPts val="0"/>
              </a:spcAft>
              <a:buSzPts val="1900"/>
              <a:buFont typeface="Montserrat"/>
              <a:buChar char="–"/>
            </a:pPr>
            <a:r>
              <a:rPr lang="en-US" sz="1900" dirty="0">
                <a:latin typeface="Montserrat"/>
                <a:ea typeface="Montserrat"/>
                <a:cs typeface="Montserrat"/>
                <a:sym typeface="Montserrat"/>
              </a:rPr>
              <a:t>Accelerate review steps for Custom and NMEC projects</a:t>
            </a:r>
            <a:endParaRPr sz="1900" dirty="0">
              <a:latin typeface="Montserrat"/>
              <a:ea typeface="Montserrat"/>
              <a:cs typeface="Montserrat"/>
              <a:sym typeface="Montserrat"/>
            </a:endParaRPr>
          </a:p>
          <a:p>
            <a:pPr marL="914400" lvl="1" indent="-349250" algn="l" rtl="0">
              <a:lnSpc>
                <a:spcPct val="100000"/>
              </a:lnSpc>
              <a:spcBef>
                <a:spcPts val="0"/>
              </a:spcBef>
              <a:spcAft>
                <a:spcPts val="0"/>
              </a:spcAft>
              <a:buSzPts val="1900"/>
              <a:buFont typeface="Montserrat"/>
              <a:buChar char="–"/>
            </a:pPr>
            <a:r>
              <a:rPr lang="en-US" sz="1900" dirty="0">
                <a:latin typeface="Montserrat"/>
                <a:ea typeface="Montserrat"/>
                <a:cs typeface="Montserrat"/>
                <a:sym typeface="Montserrat"/>
              </a:rPr>
              <a:t>Restore non-resource programs such as WE&amp;T, ME&amp;O, and behavior-based programs including online marketplaces</a:t>
            </a:r>
          </a:p>
          <a:p>
            <a:pPr lvl="1" indent="-349250">
              <a:spcBef>
                <a:spcPts val="0"/>
              </a:spcBef>
              <a:buSzPts val="1900"/>
              <a:buFont typeface="Montserrat"/>
              <a:buChar char="–"/>
            </a:pPr>
            <a:r>
              <a:rPr lang="en-US" sz="1900" dirty="0">
                <a:latin typeface="Montserrat"/>
                <a:ea typeface="Montserrat"/>
                <a:cs typeface="Montserrat"/>
                <a:sym typeface="Montserrat"/>
              </a:rPr>
              <a:t>Relax technical requirements, e.g. cost-effectiveness, Gross Realization Rates, Net-to-gross, Effective Useful Lifetimes for all retrofit measures</a:t>
            </a:r>
          </a:p>
          <a:p>
            <a:pPr marL="457200" lvl="0" indent="-368300" algn="l" rtl="0">
              <a:lnSpc>
                <a:spcPct val="100000"/>
              </a:lnSpc>
              <a:spcBef>
                <a:spcPts val="1000"/>
              </a:spcBef>
              <a:spcAft>
                <a:spcPts val="0"/>
              </a:spcAft>
              <a:buSzPts val="2200"/>
              <a:buFont typeface="Montserrat"/>
              <a:buChar char="•"/>
            </a:pPr>
            <a:r>
              <a:rPr lang="en-US" sz="2200" b="1">
                <a:latin typeface="Montserrat"/>
                <a:ea typeface="Montserrat"/>
                <a:cs typeface="Montserrat"/>
                <a:sym typeface="Montserrat"/>
              </a:rPr>
              <a:t>Long-term </a:t>
            </a:r>
            <a:r>
              <a:rPr lang="en-US" sz="2200" b="1" dirty="0">
                <a:latin typeface="Montserrat"/>
                <a:ea typeface="Montserrat"/>
                <a:cs typeface="Montserrat"/>
                <a:sym typeface="Montserrat"/>
              </a:rPr>
              <a:t>policy shifts</a:t>
            </a:r>
            <a:endParaRPr sz="2200" b="1" dirty="0">
              <a:latin typeface="Montserrat"/>
              <a:ea typeface="Montserrat"/>
              <a:cs typeface="Montserrat"/>
              <a:sym typeface="Montserrat"/>
            </a:endParaRPr>
          </a:p>
          <a:p>
            <a:pPr marL="914400" lvl="1" indent="-349250" algn="l" rtl="0">
              <a:lnSpc>
                <a:spcPct val="100000"/>
              </a:lnSpc>
              <a:spcBef>
                <a:spcPts val="0"/>
              </a:spcBef>
              <a:spcAft>
                <a:spcPts val="0"/>
              </a:spcAft>
              <a:buSzPts val="1900"/>
              <a:buFont typeface="Montserrat"/>
              <a:buChar char="–"/>
            </a:pPr>
            <a:r>
              <a:rPr lang="en-US" sz="1900" dirty="0">
                <a:latin typeface="Montserrat"/>
                <a:ea typeface="Montserrat"/>
                <a:cs typeface="Montserrat"/>
                <a:sym typeface="Montserrat"/>
              </a:rPr>
              <a:t>Reform cost-effectiveness methods and approaches</a:t>
            </a:r>
            <a:endParaRPr sz="1900" dirty="0">
              <a:latin typeface="Montserrat"/>
              <a:ea typeface="Montserrat"/>
              <a:cs typeface="Montserrat"/>
              <a:sym typeface="Montserrat"/>
            </a:endParaRPr>
          </a:p>
          <a:p>
            <a:pPr marL="914400" lvl="1" indent="-349250" algn="l" rtl="0">
              <a:lnSpc>
                <a:spcPct val="100000"/>
              </a:lnSpc>
              <a:spcBef>
                <a:spcPts val="0"/>
              </a:spcBef>
              <a:spcAft>
                <a:spcPts val="0"/>
              </a:spcAft>
              <a:buSzPts val="1900"/>
              <a:buFont typeface="Montserrat"/>
              <a:buChar char="–"/>
            </a:pPr>
            <a:r>
              <a:rPr lang="en-US" sz="1900" dirty="0">
                <a:latin typeface="Montserrat"/>
                <a:ea typeface="Montserrat"/>
                <a:cs typeface="Montserrat"/>
                <a:sym typeface="Montserrat"/>
              </a:rPr>
              <a:t>Align EE goal-setting process with state carbon reduction policies, including SB350’s doubling of efficiency by 2030</a:t>
            </a:r>
            <a:endParaRPr sz="1900" dirty="0">
              <a:latin typeface="Montserrat"/>
              <a:ea typeface="Montserrat"/>
              <a:cs typeface="Montserrat"/>
              <a:sym typeface="Montserrat"/>
            </a:endParaRPr>
          </a:p>
        </p:txBody>
      </p:sp>
      <p:sp>
        <p:nvSpPr>
          <p:cNvPr id="100" name="Google Shape;100;p18"/>
          <p:cNvSpPr txBox="1">
            <a:spLocks noGrp="1"/>
          </p:cNvSpPr>
          <p:nvPr>
            <p:ph type="title"/>
          </p:nvPr>
        </p:nvSpPr>
        <p:spPr>
          <a:xfrm>
            <a:off x="888458" y="294100"/>
            <a:ext cx="6823905" cy="710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dirty="0">
                <a:latin typeface="Montserrat"/>
                <a:ea typeface="Montserrat"/>
                <a:cs typeface="Montserrat"/>
                <a:sym typeface="Montserrat"/>
              </a:rPr>
              <a:t>Summary of Council Recommendations from 4/2/20 Letter to CPUC</a:t>
            </a:r>
            <a:endParaRPr sz="2400" dirty="0">
              <a:solidFill>
                <a:srgbClr val="FF0000"/>
              </a:solidFill>
              <a:latin typeface="Montserrat"/>
              <a:ea typeface="Montserrat"/>
              <a:cs typeface="Montserrat"/>
              <a:sym typeface="Montserrat"/>
            </a:endParaRPr>
          </a:p>
        </p:txBody>
      </p:sp>
      <p:sp>
        <p:nvSpPr>
          <p:cNvPr id="101" name="Google Shape;101;p18"/>
          <p:cNvSpPr txBox="1">
            <a:spLocks noGrp="1"/>
          </p:cNvSpPr>
          <p:nvPr>
            <p:ph type="sldNum" idx="12"/>
          </p:nvPr>
        </p:nvSpPr>
        <p:spPr>
          <a:xfrm>
            <a:off x="6922851" y="6346288"/>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88459" y="294094"/>
            <a:ext cx="6562800" cy="710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700">
                <a:latin typeface="Montserrat"/>
                <a:ea typeface="Montserrat"/>
                <a:cs typeface="Montserrat"/>
                <a:sym typeface="Montserrat"/>
              </a:rPr>
              <a:t>Thank you!</a:t>
            </a:r>
            <a:endParaRPr sz="3700">
              <a:latin typeface="Montserrat"/>
              <a:ea typeface="Montserrat"/>
              <a:cs typeface="Montserrat"/>
              <a:sym typeface="Montserrat"/>
            </a:endParaRPr>
          </a:p>
        </p:txBody>
      </p:sp>
      <p:sp>
        <p:nvSpPr>
          <p:cNvPr id="107" name="Google Shape;107;p19"/>
          <p:cNvSpPr txBox="1">
            <a:spLocks noGrp="1"/>
          </p:cNvSpPr>
          <p:nvPr>
            <p:ph type="sldNum" idx="12"/>
          </p:nvPr>
        </p:nvSpPr>
        <p:spPr>
          <a:xfrm>
            <a:off x="8589523" y="6335802"/>
            <a:ext cx="41577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5</a:t>
            </a:fld>
            <a:endParaRPr sz="1200" b="0" i="0" u="none" strike="noStrike" cap="none">
              <a:solidFill>
                <a:srgbClr val="898989"/>
              </a:solidFill>
              <a:latin typeface="Calibri"/>
              <a:ea typeface="Calibri"/>
              <a:cs typeface="Calibri"/>
              <a:sym typeface="Calibri"/>
            </a:endParaRPr>
          </a:p>
        </p:txBody>
      </p:sp>
      <p:sp>
        <p:nvSpPr>
          <p:cNvPr id="108" name="Google Shape;108;p19"/>
          <p:cNvSpPr txBox="1">
            <a:spLocks noGrp="1"/>
          </p:cNvSpPr>
          <p:nvPr>
            <p:ph type="body" idx="1"/>
          </p:nvPr>
        </p:nvSpPr>
        <p:spPr>
          <a:xfrm>
            <a:off x="359923" y="1330461"/>
            <a:ext cx="8229600" cy="426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800"/>
              </a:spcBef>
              <a:spcAft>
                <a:spcPts val="0"/>
              </a:spcAft>
              <a:buClr>
                <a:schemeClr val="dk1"/>
              </a:buClr>
              <a:buSzPts val="4000"/>
              <a:buNone/>
            </a:pPr>
            <a:endParaRPr>
              <a:latin typeface="Montserrat"/>
              <a:ea typeface="Montserrat"/>
              <a:cs typeface="Montserrat"/>
              <a:sym typeface="Montserrat"/>
            </a:endParaRPr>
          </a:p>
          <a:p>
            <a:pPr marL="0" lvl="0" indent="0" algn="ctr" rtl="0">
              <a:lnSpc>
                <a:spcPct val="100000"/>
              </a:lnSpc>
              <a:spcBef>
                <a:spcPts val="800"/>
              </a:spcBef>
              <a:spcAft>
                <a:spcPts val="0"/>
              </a:spcAft>
              <a:buClr>
                <a:schemeClr val="dk1"/>
              </a:buClr>
              <a:buSzPts val="4000"/>
              <a:buNone/>
            </a:pPr>
            <a:endParaRPr sz="2400" b="1">
              <a:latin typeface="Montserrat"/>
              <a:ea typeface="Montserrat"/>
              <a:cs typeface="Montserrat"/>
              <a:sym typeface="Montserrat"/>
            </a:endParaRPr>
          </a:p>
          <a:p>
            <a:pPr marL="0" lvl="0" indent="0" algn="ctr" rtl="0">
              <a:lnSpc>
                <a:spcPct val="100000"/>
              </a:lnSpc>
              <a:spcBef>
                <a:spcPts val="480"/>
              </a:spcBef>
              <a:spcAft>
                <a:spcPts val="0"/>
              </a:spcAft>
              <a:buClr>
                <a:schemeClr val="dk1"/>
              </a:buClr>
              <a:buSzPts val="2400"/>
              <a:buNone/>
            </a:pPr>
            <a:r>
              <a:rPr lang="en-US" sz="2400" i="1">
                <a:latin typeface="Montserrat"/>
                <a:ea typeface="Montserrat"/>
                <a:cs typeface="Montserrat"/>
                <a:sym typeface="Montserrat"/>
              </a:rPr>
              <a:t>Please contact us if you have any questions. </a:t>
            </a:r>
            <a:endParaRPr>
              <a:latin typeface="Montserrat"/>
              <a:ea typeface="Montserrat"/>
              <a:cs typeface="Montserrat"/>
              <a:sym typeface="Montserrat"/>
            </a:endParaRPr>
          </a:p>
          <a:p>
            <a:pPr marL="0" lvl="0" indent="0" algn="ctr" rtl="0">
              <a:lnSpc>
                <a:spcPct val="100000"/>
              </a:lnSpc>
              <a:spcBef>
                <a:spcPts val="480"/>
              </a:spcBef>
              <a:spcAft>
                <a:spcPts val="0"/>
              </a:spcAft>
              <a:buClr>
                <a:schemeClr val="dk1"/>
              </a:buClr>
              <a:buSzPts val="2400"/>
              <a:buNone/>
            </a:pPr>
            <a:r>
              <a:rPr lang="en-US" sz="2400" i="1">
                <a:latin typeface="Montserrat"/>
                <a:ea typeface="Montserrat"/>
                <a:cs typeface="Montserrat"/>
                <a:sym typeface="Montserrat"/>
              </a:rPr>
              <a:t>Greg Wikler - </a:t>
            </a:r>
            <a:r>
              <a:rPr lang="en-US" sz="2400" i="1" u="sng">
                <a:solidFill>
                  <a:schemeClr val="hlink"/>
                </a:solidFill>
                <a:latin typeface="Montserrat"/>
                <a:ea typeface="Montserrat"/>
                <a:cs typeface="Montserrat"/>
                <a:sym typeface="Montserrat"/>
                <a:hlinkClick r:id="rId3"/>
              </a:rPr>
              <a:t>gwikler@cedmc.org</a:t>
            </a:r>
            <a:r>
              <a:rPr lang="en-US" sz="2400" i="1">
                <a:latin typeface="Montserrat"/>
                <a:ea typeface="Montserrat"/>
                <a:cs typeface="Montserrat"/>
                <a:sym typeface="Montserrat"/>
              </a:rPr>
              <a:t> </a:t>
            </a:r>
            <a:endParaRPr>
              <a:latin typeface="Montserrat"/>
              <a:ea typeface="Montserrat"/>
              <a:cs typeface="Montserrat"/>
              <a:sym typeface="Montserrat"/>
            </a:endParaRPr>
          </a:p>
          <a:p>
            <a:pPr marL="0" lvl="0" indent="0" algn="ctr" rtl="0">
              <a:lnSpc>
                <a:spcPct val="100000"/>
              </a:lnSpc>
              <a:spcBef>
                <a:spcPts val="480"/>
              </a:spcBef>
              <a:spcAft>
                <a:spcPts val="0"/>
              </a:spcAft>
              <a:buSzPts val="2400"/>
              <a:buNone/>
            </a:pPr>
            <a:r>
              <a:rPr lang="en-US" sz="2400" i="1">
                <a:latin typeface="Montserrat"/>
                <a:ea typeface="Montserrat"/>
                <a:cs typeface="Montserrat"/>
                <a:sym typeface="Montserrat"/>
              </a:rPr>
              <a:t>Serj Berelson – </a:t>
            </a:r>
            <a:r>
              <a:rPr lang="en-US" sz="2400" i="1" u="sng">
                <a:solidFill>
                  <a:schemeClr val="hlink"/>
                </a:solidFill>
                <a:latin typeface="Montserrat"/>
                <a:ea typeface="Montserrat"/>
                <a:cs typeface="Montserrat"/>
                <a:sym typeface="Montserrat"/>
                <a:hlinkClick r:id="rId3"/>
              </a:rPr>
              <a:t>sberelson@cedmc.org</a:t>
            </a:r>
            <a:r>
              <a:rPr lang="en-US" sz="2400" i="1">
                <a:latin typeface="Montserrat"/>
                <a:ea typeface="Montserrat"/>
                <a:cs typeface="Montserrat"/>
                <a:sym typeface="Montserrat"/>
              </a:rPr>
              <a:t> </a:t>
            </a:r>
            <a:endParaRPr sz="2400" i="1" u="sng">
              <a:solidFill>
                <a:schemeClr val="hlink"/>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1_CEE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325</Words>
  <Application>Microsoft Macintosh PowerPoint</Application>
  <PresentationFormat>On-screen Show (4:3)</PresentationFormat>
  <Paragraphs>36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Montserrat</vt:lpstr>
      <vt:lpstr>Calibri</vt:lpstr>
      <vt:lpstr>1_CEEIC</vt:lpstr>
      <vt:lpstr>PowerPoint Presentation</vt:lpstr>
      <vt:lpstr>Who Are We?</vt:lpstr>
      <vt:lpstr>How Are Our Members Impacted?</vt:lpstr>
      <vt:lpstr>Summary of Council Recommendations from 4/2/20 Letter to CPUC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Wikler</dc:creator>
  <cp:lastModifiedBy>Jonathan Raab</cp:lastModifiedBy>
  <cp:revision>1</cp:revision>
  <dcterms:modified xsi:type="dcterms:W3CDTF">2020-05-06T21:57:39Z</dcterms:modified>
</cp:coreProperties>
</file>